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2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45"/>
    <p:restoredTop sz="68950"/>
  </p:normalViewPr>
  <p:slideViewPr>
    <p:cSldViewPr snapToGrid="0" snapToObjects="1">
      <p:cViewPr varScale="1">
        <p:scale>
          <a:sx n="75" d="100"/>
          <a:sy n="75" d="100"/>
        </p:scale>
        <p:origin x="154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nzia Miatto" userId="2fa46e04-fd0c-4b61-b05b-64a0c4503d91" providerId="ADAL" clId="{FCA7AB85-2725-4811-9B8E-89A59CFD3494}"/>
    <pc:docChg chg="modSld">
      <pc:chgData name="Cinzia Miatto" userId="2fa46e04-fd0c-4b61-b05b-64a0c4503d91" providerId="ADAL" clId="{FCA7AB85-2725-4811-9B8E-89A59CFD3494}" dt="2025-10-08T10:14:07.662" v="16" actId="20577"/>
      <pc:docMkLst>
        <pc:docMk/>
      </pc:docMkLst>
      <pc:sldChg chg="modNotesTx">
        <pc:chgData name="Cinzia Miatto" userId="2fa46e04-fd0c-4b61-b05b-64a0c4503d91" providerId="ADAL" clId="{FCA7AB85-2725-4811-9B8E-89A59CFD3494}" dt="2025-10-08T10:14:07.662" v="16" actId="20577"/>
        <pc:sldMkLst>
          <pc:docMk/>
          <pc:sldMk cId="0" sldId="261"/>
        </pc:sldMkLst>
      </pc:sldChg>
      <pc:sldChg chg="modNotesTx">
        <pc:chgData name="Cinzia Miatto" userId="2fa46e04-fd0c-4b61-b05b-64a0c4503d91" providerId="ADAL" clId="{FCA7AB85-2725-4811-9B8E-89A59CFD3494}" dt="2025-10-08T10:14:04.151" v="15" actId="20577"/>
        <pc:sldMkLst>
          <pc:docMk/>
          <pc:sldMk cId="0" sldId="262"/>
        </pc:sldMkLst>
      </pc:sldChg>
      <pc:sldChg chg="modNotesTx">
        <pc:chgData name="Cinzia Miatto" userId="2fa46e04-fd0c-4b61-b05b-64a0c4503d91" providerId="ADAL" clId="{FCA7AB85-2725-4811-9B8E-89A59CFD3494}" dt="2025-10-08T10:14:00.646" v="14" actId="20577"/>
        <pc:sldMkLst>
          <pc:docMk/>
          <pc:sldMk cId="0" sldId="263"/>
        </pc:sldMkLst>
      </pc:sldChg>
      <pc:sldChg chg="modNotesTx">
        <pc:chgData name="Cinzia Miatto" userId="2fa46e04-fd0c-4b61-b05b-64a0c4503d91" providerId="ADAL" clId="{FCA7AB85-2725-4811-9B8E-89A59CFD3494}" dt="2025-10-08T10:13:57.120" v="13" actId="20577"/>
        <pc:sldMkLst>
          <pc:docMk/>
          <pc:sldMk cId="0" sldId="264"/>
        </pc:sldMkLst>
      </pc:sldChg>
      <pc:sldChg chg="modNotesTx">
        <pc:chgData name="Cinzia Miatto" userId="2fa46e04-fd0c-4b61-b05b-64a0c4503d91" providerId="ADAL" clId="{FCA7AB85-2725-4811-9B8E-89A59CFD3494}" dt="2025-10-08T10:13:52.948" v="12" actId="20577"/>
        <pc:sldMkLst>
          <pc:docMk/>
          <pc:sldMk cId="0" sldId="265"/>
        </pc:sldMkLst>
      </pc:sldChg>
      <pc:sldChg chg="modNotesTx">
        <pc:chgData name="Cinzia Miatto" userId="2fa46e04-fd0c-4b61-b05b-64a0c4503d91" providerId="ADAL" clId="{FCA7AB85-2725-4811-9B8E-89A59CFD3494}" dt="2025-10-08T10:13:48.176" v="11" actId="20577"/>
        <pc:sldMkLst>
          <pc:docMk/>
          <pc:sldMk cId="0" sldId="266"/>
        </pc:sldMkLst>
      </pc:sldChg>
      <pc:sldChg chg="modNotesTx">
        <pc:chgData name="Cinzia Miatto" userId="2fa46e04-fd0c-4b61-b05b-64a0c4503d91" providerId="ADAL" clId="{FCA7AB85-2725-4811-9B8E-89A59CFD3494}" dt="2025-10-08T10:13:44.767" v="10" actId="20577"/>
        <pc:sldMkLst>
          <pc:docMk/>
          <pc:sldMk cId="0" sldId="267"/>
        </pc:sldMkLst>
      </pc:sldChg>
      <pc:sldChg chg="modNotesTx">
        <pc:chgData name="Cinzia Miatto" userId="2fa46e04-fd0c-4b61-b05b-64a0c4503d91" providerId="ADAL" clId="{FCA7AB85-2725-4811-9B8E-89A59CFD3494}" dt="2025-10-08T10:13:40.698" v="9" actId="20577"/>
        <pc:sldMkLst>
          <pc:docMk/>
          <pc:sldMk cId="0" sldId="269"/>
        </pc:sldMkLst>
      </pc:sldChg>
      <pc:sldChg chg="modNotesTx">
        <pc:chgData name="Cinzia Miatto" userId="2fa46e04-fd0c-4b61-b05b-64a0c4503d91" providerId="ADAL" clId="{FCA7AB85-2725-4811-9B8E-89A59CFD3494}" dt="2025-10-08T10:13:36.951" v="8" actId="20577"/>
        <pc:sldMkLst>
          <pc:docMk/>
          <pc:sldMk cId="0" sldId="270"/>
        </pc:sldMkLst>
      </pc:sldChg>
      <pc:sldChg chg="modNotesTx">
        <pc:chgData name="Cinzia Miatto" userId="2fa46e04-fd0c-4b61-b05b-64a0c4503d91" providerId="ADAL" clId="{FCA7AB85-2725-4811-9B8E-89A59CFD3494}" dt="2025-10-08T10:13:32.662" v="7" actId="20577"/>
        <pc:sldMkLst>
          <pc:docMk/>
          <pc:sldMk cId="0" sldId="271"/>
        </pc:sldMkLst>
      </pc:sldChg>
      <pc:sldChg chg="modNotesTx">
        <pc:chgData name="Cinzia Miatto" userId="2fa46e04-fd0c-4b61-b05b-64a0c4503d91" providerId="ADAL" clId="{FCA7AB85-2725-4811-9B8E-89A59CFD3494}" dt="2025-10-08T10:13:29.128" v="6" actId="20577"/>
        <pc:sldMkLst>
          <pc:docMk/>
          <pc:sldMk cId="0" sldId="272"/>
        </pc:sldMkLst>
      </pc:sldChg>
      <pc:sldChg chg="modNotesTx">
        <pc:chgData name="Cinzia Miatto" userId="2fa46e04-fd0c-4b61-b05b-64a0c4503d91" providerId="ADAL" clId="{FCA7AB85-2725-4811-9B8E-89A59CFD3494}" dt="2025-10-08T10:13:23.297" v="5" actId="20577"/>
        <pc:sldMkLst>
          <pc:docMk/>
          <pc:sldMk cId="0" sldId="273"/>
        </pc:sldMkLst>
      </pc:sldChg>
      <pc:sldChg chg="modNotesTx">
        <pc:chgData name="Cinzia Miatto" userId="2fa46e04-fd0c-4b61-b05b-64a0c4503d91" providerId="ADAL" clId="{FCA7AB85-2725-4811-9B8E-89A59CFD3494}" dt="2025-10-08T10:13:19.818" v="4" actId="20577"/>
        <pc:sldMkLst>
          <pc:docMk/>
          <pc:sldMk cId="0" sldId="274"/>
        </pc:sldMkLst>
      </pc:sldChg>
      <pc:sldChg chg="modNotesTx">
        <pc:chgData name="Cinzia Miatto" userId="2fa46e04-fd0c-4b61-b05b-64a0c4503d91" providerId="ADAL" clId="{FCA7AB85-2725-4811-9B8E-89A59CFD3494}" dt="2025-10-08T10:13:16.297" v="3" actId="20577"/>
        <pc:sldMkLst>
          <pc:docMk/>
          <pc:sldMk cId="0" sldId="275"/>
        </pc:sldMkLst>
      </pc:sldChg>
      <pc:sldChg chg="modNotesTx">
        <pc:chgData name="Cinzia Miatto" userId="2fa46e04-fd0c-4b61-b05b-64a0c4503d91" providerId="ADAL" clId="{FCA7AB85-2725-4811-9B8E-89A59CFD3494}" dt="2025-10-08T10:13:11.164" v="2" actId="20577"/>
        <pc:sldMkLst>
          <pc:docMk/>
          <pc:sldMk cId="0" sldId="276"/>
        </pc:sldMkLst>
      </pc:sldChg>
      <pc:sldChg chg="modNotesTx">
        <pc:chgData name="Cinzia Miatto" userId="2fa46e04-fd0c-4b61-b05b-64a0c4503d91" providerId="ADAL" clId="{FCA7AB85-2725-4811-9B8E-89A59CFD3494}" dt="2025-10-08T10:13:01.768" v="0" actId="20577"/>
        <pc:sldMkLst>
          <pc:docMk/>
          <pc:sldMk cId="0" sldId="277"/>
        </pc:sldMkLst>
      </pc:sldChg>
      <pc:sldChg chg="modNotesTx">
        <pc:chgData name="Cinzia Miatto" userId="2fa46e04-fd0c-4b61-b05b-64a0c4503d91" providerId="ADAL" clId="{FCA7AB85-2725-4811-9B8E-89A59CFD3494}" dt="2025-10-08T10:13:05.541" v="1" actId="20577"/>
        <pc:sldMkLst>
          <pc:docMk/>
          <pc:sldMk cId="0" sldId="27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lang="en-GB" sz="1800" b="0" i="0" u="none" strike="noStrike" dirty="0">
                <a:solidFill>
                  <a:srgbClr val="000000"/>
                </a:solidFill>
                <a:latin typeface="Arial"/>
              </a:rPr>
              <a:t>Agent </a:t>
            </a:r>
            <a:r>
              <a:rPr lang="en-GB" sz="1800" b="0" i="0" u="none" strike="noStrike" noProof="0" dirty="0">
                <a:solidFill>
                  <a:srgbClr val="000000"/>
                </a:solidFill>
                <a:latin typeface="Arial"/>
              </a:rPr>
              <a:t>Behaviour</a:t>
            </a:r>
            <a:r>
              <a:rPr lang="en-GB" sz="1800" b="0" i="0" u="none" strike="noStrike" dirty="0">
                <a:solidFill>
                  <a:srgbClr val="000000"/>
                </a:solidFill>
                <a:latin typeface="Arial"/>
              </a:rPr>
              <a:t> Balance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Behavior Modes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0B14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0022-B74C-90BE-D5CA87541DCE}"/>
              </c:ext>
            </c:extLst>
          </c:dPt>
          <c:dPt>
            <c:idx val="1"/>
            <c:bubble3D val="0"/>
            <c:spPr>
              <a:solidFill>
                <a:srgbClr val="FFC107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0022-B74C-90BE-D5CA87541DCE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22-B74C-90BE-D5CA87541DCE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22-B74C-90BE-D5CA87541DC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Pre-programmed Rules</c:v>
                </c:pt>
                <c:pt idx="1">
                  <c:v>Dynamic Reasoning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22-B74C-90BE-D5CA87541D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lang="en-GB" sz="1800" b="0" i="0" u="none" strike="noStrike" dirty="0">
                <a:solidFill>
                  <a:srgbClr val="000000"/>
                </a:solidFill>
                <a:latin typeface="Arial"/>
              </a:rPr>
              <a:t>YoY Growth % in Criminal AI Use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Criminal AI Activity Growth</c:v>
                </c:pt>
              </c:strCache>
            </c:strRef>
          </c:tx>
          <c:spPr>
            <a:solidFill>
              <a:srgbClr val="FF6B35"/>
            </a:solidFill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Romance Bots</c:v>
                </c:pt>
                <c:pt idx="1">
                  <c:v>Deepfakes</c:v>
                </c:pt>
                <c:pt idx="2">
                  <c:v>Voice Cloning</c:v>
                </c:pt>
                <c:pt idx="3">
                  <c:v>Dark AI Tools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180</c:v>
                </c:pt>
                <c:pt idx="1">
                  <c:v>250</c:v>
                </c:pt>
                <c:pt idx="2">
                  <c:v>150</c:v>
                </c:pt>
                <c:pt idx="3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2B-3946-B19B-1FD12C17B9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lang="en-GB" b="0" i="0" u="none" strike="noStrike" dirty="0">
                    <a:solidFill>
                      <a:srgbClr val="000000"/>
                    </a:solidFill>
                    <a:latin typeface="Arial"/>
                  </a:rPr>
                  <a:t>Attack Type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lang="en-GB" b="0" i="0" u="none" strike="noStrike" dirty="0">
                    <a:solidFill>
                      <a:srgbClr val="000000"/>
                    </a:solidFill>
                    <a:latin typeface="Arial"/>
                  </a:rPr>
                  <a:t>Growth %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117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354893" y="1569541"/>
            <a:ext cx="4434215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3216"/>
              </a:spcBef>
              <a:spcAft>
                <a:spcPts val="2000"/>
              </a:spcAft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&amp; Agentic AI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2354893" y="2569518"/>
            <a:ext cx="4434215" cy="4095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324"/>
              </a:spcBef>
              <a:spcAft>
                <a:spcPts val="1000"/>
              </a:spcAft>
              <a:buNone/>
            </a:pPr>
            <a:r>
              <a:rPr lang="en-US" sz="2800" dirty="0">
                <a:solidFill>
                  <a:srgbClr val="90EE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Inter-Operability Discussion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2354893" y="3487043"/>
            <a:ext cx="443421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4000"/>
              </a:spcBef>
              <a:spcAft>
                <a:spcPts val="1800"/>
              </a:spcAft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TechUK: JESMC AI Strategy Group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44401" y="444401"/>
            <a:ext cx="8420302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Overview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44401" y="1126927"/>
            <a:ext cx="4032349" cy="1825675"/>
          </a:xfrm>
          <a:prstGeom prst="roundRect">
            <a:avLst>
              <a:gd name="adj" fmla="val 4174"/>
            </a:avLst>
          </a:prstGeom>
          <a:solidFill>
            <a:srgbClr val="E8F5E9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34901" y="1317427"/>
            <a:ext cx="3724376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200"/>
              </a:spcAft>
              <a:buNone/>
            </a:pPr>
            <a:r>
              <a:rPr lang="en-US" sz="1600" b="1" dirty="0">
                <a:solidFill>
                  <a:srgbClr val="00B1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worked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863501" y="1707952"/>
            <a:ext cx="349120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Autonomous breakdown</a:t>
            </a:r>
            <a:r>
              <a:rPr lang="en-US" sz="10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Works out logical steps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63501" y="1977777"/>
            <a:ext cx="349120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Boundary compliance</a:t>
            </a:r>
            <a:r>
              <a:rPr lang="en-US" sz="10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Operates within scope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863501" y="2247602"/>
            <a:ext cx="349120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Adaptive learning</a:t>
            </a:r>
            <a:r>
              <a:rPr lang="en-US" sz="10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Updates based on input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667250" y="1126927"/>
            <a:ext cx="4032349" cy="1825675"/>
          </a:xfrm>
          <a:prstGeom prst="roundRect">
            <a:avLst>
              <a:gd name="adj" fmla="val 4174"/>
            </a:avLst>
          </a:prstGeom>
          <a:solidFill>
            <a:srgbClr val="FFEBE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857750" y="1317427"/>
            <a:ext cx="3724376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200"/>
              </a:spcAft>
              <a:buNone/>
            </a:pPr>
            <a:r>
              <a:rPr lang="en-US" sz="1600" b="1" dirty="0">
                <a:solidFill>
                  <a:srgbClr val="FF6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not worked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086350" y="1707952"/>
            <a:ext cx="349120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Precise boundaries</a:t>
            </a:r>
            <a:r>
              <a:rPr lang="en-US" sz="1000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Scope definition critical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86350" y="1977777"/>
            <a:ext cx="349120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Inherited biases</a:t>
            </a:r>
            <a:r>
              <a:rPr lang="en-US" sz="1000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From training data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86350" y="2247602"/>
            <a:ext cx="349120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Goal misinterpretation</a:t>
            </a:r>
            <a:r>
              <a:rPr lang="en-US" sz="1000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Creative loopholes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44401" y="3143101"/>
            <a:ext cx="4032349" cy="1555998"/>
          </a:xfrm>
          <a:prstGeom prst="roundRect">
            <a:avLst>
              <a:gd name="adj" fmla="val 4897"/>
            </a:avLst>
          </a:prstGeom>
          <a:solidFill>
            <a:srgbClr val="E8F5E9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634901" y="3333601"/>
            <a:ext cx="3724376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200"/>
              </a:spcAft>
              <a:buNone/>
            </a:pPr>
            <a:r>
              <a:rPr lang="en-US" sz="1600" b="1" dirty="0">
                <a:solidFill>
                  <a:srgbClr val="00B1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Optimisation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63501" y="3724126"/>
            <a:ext cx="349120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Productivity gains</a:t>
            </a:r>
            <a:r>
              <a:rPr lang="en-US" sz="10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Automates complex tasks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63501" y="3993952"/>
            <a:ext cx="349120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memory</a:t>
            </a:r>
            <a:r>
              <a:rPr lang="en-US" sz="10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Shapes future behavior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667250" y="3143101"/>
            <a:ext cx="4032349" cy="1555998"/>
          </a:xfrm>
          <a:prstGeom prst="roundRect">
            <a:avLst>
              <a:gd name="adj" fmla="val 4897"/>
            </a:avLst>
          </a:prstGeom>
          <a:solidFill>
            <a:srgbClr val="FFEBE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4857750" y="3333601"/>
            <a:ext cx="3724376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200"/>
              </a:spcAft>
              <a:buNone/>
            </a:pPr>
            <a:r>
              <a:rPr lang="en-US" sz="1600" b="1" dirty="0">
                <a:solidFill>
                  <a:srgbClr val="FF6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risks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086350" y="3724126"/>
            <a:ext cx="349120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Amplified risks</a:t>
            </a:r>
            <a:r>
              <a:rPr lang="en-US" sz="1000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Biases propagate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086350" y="3993952"/>
            <a:ext cx="349120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Ambiguity handling</a:t>
            </a:r>
            <a:r>
              <a:rPr lang="en-US" sz="1000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Language errors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50" y="507950"/>
            <a:ext cx="8290661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3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AI Uses in Policing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07950" y="1101626"/>
            <a:ext cx="829066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0"/>
              </a:spcAft>
              <a:buNone/>
            </a:pPr>
            <a:r>
              <a:rPr lang="en-US" sz="14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Hybrid systems with human oversight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07950" y="1628626"/>
            <a:ext cx="3968800" cy="1196727"/>
          </a:xfrm>
          <a:prstGeom prst="roundRect">
            <a:avLst>
              <a:gd name="adj" fmla="val 8490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07950" y="1652439"/>
            <a:ext cx="3968800" cy="0"/>
          </a:xfrm>
          <a:prstGeom prst="line">
            <a:avLst/>
          </a:prstGeom>
          <a:noFill/>
          <a:ln w="47625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61851" y="1930152"/>
            <a:ext cx="353021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Predictive Analytics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61851" y="2266652"/>
            <a:ext cx="353021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Crime pattern detection and resource allocation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61851" y="2419052"/>
            <a:ext cx="353021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NYPD Patternizr for case similarity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667250" y="1628626"/>
            <a:ext cx="3968800" cy="1196727"/>
          </a:xfrm>
          <a:prstGeom prst="roundRect">
            <a:avLst>
              <a:gd name="adj" fmla="val 8490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4667250" y="1652439"/>
            <a:ext cx="3968800" cy="0"/>
          </a:xfrm>
          <a:prstGeom prst="line">
            <a:avLst/>
          </a:prstGeom>
          <a:noFill/>
          <a:ln w="47625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921151" y="1930152"/>
            <a:ext cx="353021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Computer Vision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21151" y="2266652"/>
            <a:ext cx="353021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Weapon detection, CCTV monitoring, facial recognition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921151" y="2419052"/>
            <a:ext cx="353021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Live CCTV threat detection systems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7950" y="3015853"/>
            <a:ext cx="3968800" cy="1349127"/>
          </a:xfrm>
          <a:prstGeom prst="roundRect">
            <a:avLst>
              <a:gd name="adj" fmla="val 7531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507950" y="3039666"/>
            <a:ext cx="3968800" cy="0"/>
          </a:xfrm>
          <a:prstGeom prst="line">
            <a:avLst/>
          </a:prstGeom>
          <a:noFill/>
          <a:ln w="47625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761851" y="3317379"/>
            <a:ext cx="353021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Forensics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61851" y="3653879"/>
            <a:ext cx="353021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Sifting through phone records, social media, location data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61851" y="3958679"/>
            <a:ext cx="353021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Evidence discovery in large datasets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667250" y="3015853"/>
            <a:ext cx="3968800" cy="1349127"/>
          </a:xfrm>
          <a:prstGeom prst="roundRect">
            <a:avLst>
              <a:gd name="adj" fmla="val 7531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4667250" y="3039666"/>
            <a:ext cx="3968800" cy="0"/>
          </a:xfrm>
          <a:prstGeom prst="line">
            <a:avLst/>
          </a:prstGeom>
          <a:noFill/>
          <a:ln w="47625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4921151" y="3317379"/>
            <a:ext cx="353021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Administrative Tools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921151" y="3653879"/>
            <a:ext cx="353021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writing, crime report analysis, data summarization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921151" y="3958679"/>
            <a:ext cx="353021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LLMs for document processing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50" y="507950"/>
            <a:ext cx="8290661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Autonomy Levels in Policing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07950" y="1038076"/>
            <a:ext cx="829066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500"/>
              </a:spcBef>
              <a:buNone/>
            </a:pPr>
            <a:r>
              <a:rPr lang="en-US" sz="14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Risk-based classification for agentic AI deployment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07950" y="1565077"/>
            <a:ext cx="2540050" cy="2135832"/>
          </a:xfrm>
          <a:prstGeom prst="roundRect">
            <a:avLst>
              <a:gd name="adj" fmla="val 4757"/>
            </a:avLst>
          </a:prstGeom>
          <a:solidFill>
            <a:srgbClr val="E8F5E9"/>
          </a:solidFill>
          <a:ln w="19050">
            <a:solidFill>
              <a:srgbClr val="00B14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780901" y="1838027"/>
            <a:ext cx="2034031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200"/>
              </a:spcAft>
              <a:buNone/>
            </a:pPr>
            <a:r>
              <a:rPr lang="en-US" sz="1600" b="1" dirty="0">
                <a:solidFill>
                  <a:srgbClr val="00B1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GREEN - Fully Autonomous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80901" y="2476202"/>
            <a:ext cx="1994148" cy="951756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operations &amp; security</a:t>
            </a:r>
            <a:endParaRPr lang="en-US" sz="1000" dirty="0"/>
          </a:p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 housekeeping</a:t>
            </a:r>
            <a:endParaRPr lang="en-US" sz="1000" dirty="0"/>
          </a:p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Scheduling &amp; Rota support</a:t>
            </a:r>
            <a:endParaRPr lang="en-US" sz="1000" dirty="0"/>
          </a:p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&amp; fleet logistics</a:t>
            </a:r>
            <a:endParaRPr lang="en-US" sz="1000" dirty="0"/>
          </a:p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management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301901" y="1565077"/>
            <a:ext cx="2540050" cy="2135832"/>
          </a:xfrm>
          <a:prstGeom prst="roundRect">
            <a:avLst>
              <a:gd name="adj" fmla="val 4757"/>
            </a:avLst>
          </a:prstGeom>
          <a:solidFill>
            <a:srgbClr val="FFF3E0"/>
          </a:solidFill>
          <a:ln w="19050">
            <a:solidFill>
              <a:srgbClr val="FFC107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3574852" y="1838027"/>
            <a:ext cx="2034031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200"/>
              </a:spcAft>
              <a:buNone/>
            </a:pPr>
            <a:r>
              <a:rPr lang="en-US" sz="1600" b="1" dirty="0">
                <a:solidFill>
                  <a:srgbClr val="F57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AMBER - With Guardrails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574852" y="2476202"/>
            <a:ext cx="1994148" cy="951756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Finance &amp; procurement (caps)</a:t>
            </a:r>
            <a:endParaRPr lang="en-US" sz="1000" dirty="0"/>
          </a:p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FOI &amp; disclosure triage</a:t>
            </a:r>
            <a:endParaRPr lang="en-US" sz="1000" dirty="0"/>
          </a:p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forensics preprocessing</a:t>
            </a:r>
            <a:endParaRPr lang="en-US" sz="1000" dirty="0"/>
          </a:p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Records retention</a:t>
            </a:r>
            <a:endParaRPr lang="en-US" sz="1000" dirty="0"/>
          </a:p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analysis tools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095851" y="1565077"/>
            <a:ext cx="2540050" cy="2135832"/>
          </a:xfrm>
          <a:prstGeom prst="roundRect">
            <a:avLst>
              <a:gd name="adj" fmla="val 4757"/>
            </a:avLst>
          </a:prstGeom>
          <a:solidFill>
            <a:srgbClr val="FFEBEE"/>
          </a:solidFill>
          <a:ln w="19050">
            <a:solidFill>
              <a:srgbClr val="FF6B35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368802" y="1838027"/>
            <a:ext cx="2034031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200"/>
              </a:spcAft>
              <a:buNone/>
            </a:pPr>
            <a:r>
              <a:rPr lang="en-US" sz="1600" b="1" dirty="0">
                <a:solidFill>
                  <a:srgbClr val="FF6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RED - Human Required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368802" y="2476202"/>
            <a:ext cx="1994148" cy="951756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Stop/search decisions</a:t>
            </a:r>
            <a:endParaRPr lang="en-US" sz="1000" dirty="0"/>
          </a:p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Arrests &amp; deployments</a:t>
            </a:r>
            <a:endParaRPr lang="en-US" sz="1000" dirty="0"/>
          </a:p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ratings</a:t>
            </a:r>
            <a:endParaRPr lang="en-US" sz="1000" dirty="0"/>
          </a:p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Biometric responses</a:t>
            </a:r>
            <a:endParaRPr lang="en-US" sz="1000" dirty="0"/>
          </a:p>
          <a:p>
            <a:pPr marL="95250" indent="-95250" algn="l">
              <a:lnSpc>
                <a:spcPts val="1500"/>
              </a:lnSpc>
              <a:buSzPct val="100000"/>
              <a:buChar char="•"/>
            </a:pPr>
            <a:r>
              <a:rPr lang="en-US" sz="1000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HR &amp; employment decisions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7950" y="3954810"/>
            <a:ext cx="8128099" cy="447675"/>
          </a:xfrm>
          <a:prstGeom prst="rect">
            <a:avLst/>
          </a:prstGeom>
          <a:solidFill>
            <a:srgbClr val="E3F2F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531763" y="3954810"/>
            <a:ext cx="0" cy="447675"/>
          </a:xfrm>
          <a:prstGeom prst="line">
            <a:avLst/>
          </a:prstGeom>
          <a:noFill/>
          <a:ln w="47625">
            <a:solidFill>
              <a:srgbClr val="4A90E2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707975" y="4107210"/>
            <a:ext cx="7931188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565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Principle:</a:t>
            </a:r>
            <a:r>
              <a:rPr lang="en-US" sz="1000" dirty="0">
                <a:solidFill>
                  <a:srgbClr val="1565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Anything affecting members of public requires human oversight per NPCC Covenant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44401" y="444401"/>
            <a:ext cx="8420302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NPCC AI Governance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44401" y="936427"/>
            <a:ext cx="842030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500"/>
              </a:spcBef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documents and principles for ethical AI in policing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44401" y="1326952"/>
            <a:ext cx="3199587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200"/>
              </a:spcAft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Documents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44401" y="1688902"/>
            <a:ext cx="3136850" cy="520601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463451" y="1688902"/>
            <a:ext cx="0" cy="520601"/>
          </a:xfrm>
          <a:prstGeom prst="line">
            <a:avLst/>
          </a:prstGeom>
          <a:noFill/>
          <a:ln w="38100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09451" y="1815852"/>
            <a:ext cx="290174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Covenant (Sept 2023)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09451" y="1949202"/>
            <a:ext cx="290174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Lawfulness, transparency, accountability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44401" y="2311003"/>
            <a:ext cx="3136850" cy="520601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463451" y="2311003"/>
            <a:ext cx="0" cy="520601"/>
          </a:xfrm>
          <a:prstGeom prst="line">
            <a:avLst/>
          </a:prstGeom>
          <a:noFill/>
          <a:ln w="38100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09451" y="2437954"/>
            <a:ext cx="290174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Strategy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09451" y="2571304"/>
            <a:ext cx="290174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Links to covenant, defines ambitions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44401" y="2933105"/>
            <a:ext cx="3136850" cy="520601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463451" y="2933105"/>
            <a:ext cx="0" cy="520601"/>
          </a:xfrm>
          <a:prstGeom prst="line">
            <a:avLst/>
          </a:prstGeom>
          <a:noFill/>
          <a:ln w="38100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09451" y="3060055"/>
            <a:ext cx="290174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College Guidance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09451" y="3193405"/>
            <a:ext cx="290174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implementation guide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44401" y="3555206"/>
            <a:ext cx="3136850" cy="520601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463451" y="3555206"/>
            <a:ext cx="0" cy="520601"/>
          </a:xfrm>
          <a:prstGeom prst="line">
            <a:avLst/>
          </a:prstGeom>
          <a:noFill/>
          <a:ln w="38100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609451" y="3682157"/>
            <a:ext cx="290174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Checklist (May 2025)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09451" y="3815507"/>
            <a:ext cx="290174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verification tool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44401" y="4177308"/>
            <a:ext cx="3136850" cy="520601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463451" y="4177308"/>
            <a:ext cx="0" cy="520601"/>
          </a:xfrm>
          <a:prstGeom prst="line">
            <a:avLst/>
          </a:prstGeom>
          <a:noFill/>
          <a:ln w="38100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609451" y="4304258"/>
            <a:ext cx="290174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Playbook (April 2025)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09451" y="4437608"/>
            <a:ext cx="290174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creation guidance</a:t>
            </a:r>
            <a:endParaRPr lang="en-US" sz="900" dirty="0"/>
          </a:p>
        </p:txBody>
      </p:sp>
      <p:graphicFrame>
        <p:nvGraphicFramePr>
          <p:cNvPr id="2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898702" y="1326952"/>
          <a:ext cx="4800898" cy="3472458"/>
        </p:xfrm>
        <a:graphic>
          <a:graphicData uri="http://schemas.openxmlformats.org/drawingml/2006/table">
            <a:tbl>
              <a:tblPr/>
              <a:tblGrid>
                <a:gridCol w="24004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4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8743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Principle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14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Requirement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1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743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Lawfulness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Compliance with legal boundaries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743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Transparency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Clear documentation &amp; audit trails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743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Accountability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Named ownership &amp; oversight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743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Robustness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Testing for bias and errors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743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Human Oversight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Required for public impact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44401" y="444401"/>
            <a:ext cx="8420302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 Process for Police AI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44401" y="1469827"/>
            <a:ext cx="4051399" cy="749201"/>
          </a:xfrm>
          <a:prstGeom prst="roundRect">
            <a:avLst>
              <a:gd name="adj" fmla="val 13561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96801" y="1622227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762446" y="1725364"/>
            <a:ext cx="115372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93602" y="1622227"/>
            <a:ext cx="321279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Use Case &amp; Risk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193602" y="1825377"/>
            <a:ext cx="3212794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application and assess risks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648200" y="1469827"/>
            <a:ext cx="4051399" cy="749201"/>
          </a:xfrm>
          <a:prstGeom prst="roundRect">
            <a:avLst>
              <a:gd name="adj" fmla="val 13561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800600" y="1622227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966246" y="1725364"/>
            <a:ext cx="115372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397401" y="1622227"/>
            <a:ext cx="321279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&amp; Ethical Review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397401" y="1825377"/>
            <a:ext cx="3212794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Ensure compliance with NPCC covenant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44401" y="2371427"/>
            <a:ext cx="4051399" cy="749201"/>
          </a:xfrm>
          <a:prstGeom prst="roundRect">
            <a:avLst>
              <a:gd name="adj" fmla="val 13561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96801" y="2523827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762446" y="2626965"/>
            <a:ext cx="115372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93602" y="2523827"/>
            <a:ext cx="321279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Setup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193602" y="2726978"/>
            <a:ext cx="3212794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ownership and oversight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648200" y="2371427"/>
            <a:ext cx="4051399" cy="749201"/>
          </a:xfrm>
          <a:prstGeom prst="roundRect">
            <a:avLst>
              <a:gd name="adj" fmla="val 13561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800600" y="2523827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4966246" y="2626965"/>
            <a:ext cx="115372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397401" y="2523827"/>
            <a:ext cx="321279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&amp; Model Design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397401" y="2726978"/>
            <a:ext cx="3212794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with fairness and robustness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44401" y="3273028"/>
            <a:ext cx="4051399" cy="749201"/>
          </a:xfrm>
          <a:prstGeom prst="roundRect">
            <a:avLst>
              <a:gd name="adj" fmla="val 13561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596801" y="3425428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762446" y="3528566"/>
            <a:ext cx="115372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193602" y="3425428"/>
            <a:ext cx="321279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 Testing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193602" y="3628579"/>
            <a:ext cx="3212794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Controlled environment testing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648200" y="3273028"/>
            <a:ext cx="4051399" cy="749201"/>
          </a:xfrm>
          <a:prstGeom prst="roundRect">
            <a:avLst>
              <a:gd name="adj" fmla="val 13561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4800600" y="3425428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4966246" y="3528566"/>
            <a:ext cx="115372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5397401" y="3425428"/>
            <a:ext cx="321279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&amp; Monitor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397401" y="3628579"/>
            <a:ext cx="3212794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 with continuous monitoring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44401" y="444401"/>
            <a:ext cx="8420302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Requirements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44401" y="936427"/>
            <a:ext cx="842030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500"/>
              </a:spcBef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 needed for deployment approval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44401" y="1390352"/>
            <a:ext cx="2650034" cy="1593800"/>
          </a:xfrm>
          <a:prstGeom prst="roundRect">
            <a:avLst>
              <a:gd name="adj" fmla="val 6375"/>
            </a:avLst>
          </a:prstGeom>
          <a:solidFill>
            <a:srgbClr val="F5F5F5"/>
          </a:solidFill>
          <a:ln w="9525">
            <a:solidFill>
              <a:srgbClr val="E0E0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483668" y="1590377"/>
            <a:ext cx="571500" cy="571500"/>
          </a:xfrm>
          <a:prstGeom prst="roundRect">
            <a:avLst>
              <a:gd name="adj" fmla="val 160000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715982" y="1809452"/>
            <a:ext cx="10687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⚖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21926" y="2288828"/>
            <a:ext cx="229498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Lawfulness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21926" y="2517428"/>
            <a:ext cx="2294983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boundaries, surveillance law, human rights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246834" y="1390352"/>
            <a:ext cx="2650182" cy="1593800"/>
          </a:xfrm>
          <a:prstGeom prst="roundRect">
            <a:avLst>
              <a:gd name="adj" fmla="val 6375"/>
            </a:avLst>
          </a:prstGeom>
          <a:solidFill>
            <a:srgbClr val="F5F5F5"/>
          </a:solidFill>
          <a:ln w="9525">
            <a:solidFill>
              <a:srgbClr val="E0E0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286101" y="1590377"/>
            <a:ext cx="571500" cy="571500"/>
          </a:xfrm>
          <a:prstGeom prst="roundRect">
            <a:avLst>
              <a:gd name="adj" fmla="val 160000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498985" y="1809452"/>
            <a:ext cx="14573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📊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424358" y="2288828"/>
            <a:ext cx="229513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Necessity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24358" y="2517428"/>
            <a:ext cx="229513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autonomy needed, proportionate to problem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049417" y="1390352"/>
            <a:ext cx="2650034" cy="1593800"/>
          </a:xfrm>
          <a:prstGeom prst="roundRect">
            <a:avLst>
              <a:gd name="adj" fmla="val 6375"/>
            </a:avLst>
          </a:prstGeom>
          <a:solidFill>
            <a:srgbClr val="F5F5F5"/>
          </a:solidFill>
          <a:ln w="9525">
            <a:solidFill>
              <a:srgbClr val="E0E0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7088684" y="1590377"/>
            <a:ext cx="571500" cy="571500"/>
          </a:xfrm>
          <a:prstGeom prst="roundRect">
            <a:avLst>
              <a:gd name="adj" fmla="val 160000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7301567" y="1809452"/>
            <a:ext cx="14573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🔬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226942" y="2288828"/>
            <a:ext cx="229498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Testing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226942" y="2517428"/>
            <a:ext cx="229498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metrics, error rates, fairness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44401" y="3136553"/>
            <a:ext cx="2650034" cy="1460450"/>
          </a:xfrm>
          <a:prstGeom prst="roundRect">
            <a:avLst>
              <a:gd name="adj" fmla="val 6957"/>
            </a:avLst>
          </a:prstGeom>
          <a:solidFill>
            <a:srgbClr val="F5F5F5"/>
          </a:solidFill>
          <a:ln w="9525">
            <a:solidFill>
              <a:srgbClr val="E0E0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1483668" y="3336578"/>
            <a:ext cx="571500" cy="571500"/>
          </a:xfrm>
          <a:prstGeom prst="roundRect">
            <a:avLst>
              <a:gd name="adj" fmla="val 160000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1711125" y="3555653"/>
            <a:ext cx="116586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👁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21926" y="4035028"/>
            <a:ext cx="229498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21926" y="4263628"/>
            <a:ext cx="229498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Documentation, traceability, external audit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246834" y="3136553"/>
            <a:ext cx="2650182" cy="1460450"/>
          </a:xfrm>
          <a:prstGeom prst="roundRect">
            <a:avLst>
              <a:gd name="adj" fmla="val 6957"/>
            </a:avLst>
          </a:prstGeom>
          <a:solidFill>
            <a:srgbClr val="F5F5F5"/>
          </a:solidFill>
          <a:ln w="9525">
            <a:solidFill>
              <a:srgbClr val="E0E0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4286101" y="3336578"/>
            <a:ext cx="571500" cy="571500"/>
          </a:xfrm>
          <a:prstGeom prst="roundRect">
            <a:avLst>
              <a:gd name="adj" fmla="val 160000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4498985" y="3555653"/>
            <a:ext cx="14573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👥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424358" y="4035028"/>
            <a:ext cx="229513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Acceptability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424358" y="4263628"/>
            <a:ext cx="229513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consultation, community feedback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049417" y="3136553"/>
            <a:ext cx="2650034" cy="1460450"/>
          </a:xfrm>
          <a:prstGeom prst="roundRect">
            <a:avLst>
              <a:gd name="adj" fmla="val 6957"/>
            </a:avLst>
          </a:prstGeom>
          <a:solidFill>
            <a:srgbClr val="F5F5F5"/>
          </a:solidFill>
          <a:ln w="9525">
            <a:solidFill>
              <a:srgbClr val="E0E0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7088684" y="3336578"/>
            <a:ext cx="571500" cy="571500"/>
          </a:xfrm>
          <a:prstGeom prst="roundRect">
            <a:avLst>
              <a:gd name="adj" fmla="val 160000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7316141" y="3555653"/>
            <a:ext cx="116586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26942" y="4035028"/>
            <a:ext cx="229498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226942" y="4263628"/>
            <a:ext cx="229498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Cyber threats, adversarial manipulation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90961" y="1817787"/>
            <a:ext cx="7762077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Criminal Use of Agentic AI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690961" y="2776538"/>
            <a:ext cx="7762077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0"/>
              </a:spcBef>
              <a:spcAft>
                <a:spcPts val="2000"/>
              </a:spcAft>
              <a:buNone/>
            </a:pPr>
            <a:r>
              <a:rPr lang="en-US" sz="2000" dirty="0">
                <a:solidFill>
                  <a:srgbClr val="90EE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Threats &amp; Emerging Risks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44401" y="444401"/>
            <a:ext cx="8420302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Criminal AI: Current Landscape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44401" y="1063526"/>
            <a:ext cx="4540300" cy="590401"/>
          </a:xfrm>
          <a:prstGeom prst="rect">
            <a:avLst/>
          </a:prstGeom>
          <a:solidFill>
            <a:srgbClr val="FFF3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63451" y="1063526"/>
            <a:ext cx="0" cy="590401"/>
          </a:xfrm>
          <a:prstGeom prst="line">
            <a:avLst/>
          </a:prstGeom>
          <a:noFill/>
          <a:ln w="381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451" y="1190476"/>
            <a:ext cx="433326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Romance &amp; Pig-Butchering Bots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09451" y="1393627"/>
            <a:ext cx="433326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Adaptive conversations, CAPTCHA bypass, profile automation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44401" y="1755428"/>
            <a:ext cx="4540300" cy="590401"/>
          </a:xfrm>
          <a:prstGeom prst="rect">
            <a:avLst/>
          </a:prstGeom>
          <a:solidFill>
            <a:srgbClr val="FFF3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63451" y="1755428"/>
            <a:ext cx="0" cy="590401"/>
          </a:xfrm>
          <a:prstGeom prst="line">
            <a:avLst/>
          </a:prstGeom>
          <a:noFill/>
          <a:ln w="381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609451" y="1882378"/>
            <a:ext cx="433326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Deepfake Business Compromise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09451" y="2085529"/>
            <a:ext cx="433326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Hong Kong case: $25M via multi-participant video deepfake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44401" y="2447330"/>
            <a:ext cx="4540300" cy="590401"/>
          </a:xfrm>
          <a:prstGeom prst="rect">
            <a:avLst/>
          </a:prstGeom>
          <a:solidFill>
            <a:srgbClr val="FFF3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63451" y="2447330"/>
            <a:ext cx="0" cy="590401"/>
          </a:xfrm>
          <a:prstGeom prst="line">
            <a:avLst/>
          </a:prstGeom>
          <a:noFill/>
          <a:ln w="381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609451" y="2574280"/>
            <a:ext cx="433326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Ransomware Negotiation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09451" y="2777430"/>
            <a:ext cx="433326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Chatbots handling victim bargaining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44401" y="3139232"/>
            <a:ext cx="4540300" cy="590401"/>
          </a:xfrm>
          <a:prstGeom prst="rect">
            <a:avLst/>
          </a:prstGeom>
          <a:solidFill>
            <a:srgbClr val="FFF3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463451" y="3139232"/>
            <a:ext cx="0" cy="590401"/>
          </a:xfrm>
          <a:prstGeom prst="line">
            <a:avLst/>
          </a:prstGeom>
          <a:noFill/>
          <a:ln w="381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609451" y="3266182"/>
            <a:ext cx="433326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Voice Cloning/Vishing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09451" y="3469332"/>
            <a:ext cx="433326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Gen-AI voices for automated multilingual outreach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44401" y="3831134"/>
            <a:ext cx="4540300" cy="590401"/>
          </a:xfrm>
          <a:prstGeom prst="rect">
            <a:avLst/>
          </a:prstGeom>
          <a:solidFill>
            <a:srgbClr val="FFF3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463451" y="3831134"/>
            <a:ext cx="0" cy="590401"/>
          </a:xfrm>
          <a:prstGeom prst="line">
            <a:avLst/>
          </a:prstGeom>
          <a:noFill/>
          <a:ln w="381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609451" y="3958084"/>
            <a:ext cx="433326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Dark AI Toolchains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09451" y="4161234"/>
            <a:ext cx="433326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WormGPT/FraudGPT - 200%+ YoY rise in activity</a:t>
            </a:r>
            <a:endParaRPr lang="en-US" sz="900" dirty="0"/>
          </a:p>
        </p:txBody>
      </p:sp>
      <p:graphicFrame>
        <p:nvGraphicFramePr>
          <p:cNvPr id="23" name="Chart 0"/>
          <p:cNvGraphicFramePr/>
          <p:nvPr/>
        </p:nvGraphicFramePr>
        <p:xfrm>
          <a:off x="5302151" y="1738313"/>
          <a:ext cx="3397448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50" y="507950"/>
            <a:ext cx="8290661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Criminal AI: Policing Implications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07950" y="1292126"/>
            <a:ext cx="3937099" cy="1260425"/>
          </a:xfrm>
          <a:prstGeom prst="roundRect">
            <a:avLst>
              <a:gd name="adj" fmla="val 8061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507950" y="1311176"/>
            <a:ext cx="3937099" cy="0"/>
          </a:xfrm>
          <a:prstGeom prst="line">
            <a:avLst/>
          </a:prstGeom>
          <a:noFill/>
          <a:ln w="381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736550" y="1558826"/>
            <a:ext cx="3549497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0" b="1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Detection Challenges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6550" y="1895326"/>
            <a:ext cx="3479899" cy="428625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marL="95250" indent="-95250" algn="l">
              <a:buSzPct val="100000"/>
              <a:buChar char="•"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Long-running adaptive conversations</a:t>
            </a:r>
            <a:endParaRPr lang="en-US" sz="1000" dirty="0"/>
          </a:p>
          <a:p>
            <a:pPr marL="95250" indent="-95250" algn="l">
              <a:buSzPct val="100000"/>
              <a:buChar char="•"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 to distinguish from humans</a:t>
            </a:r>
            <a:endParaRPr lang="en-US" sz="1000" dirty="0"/>
          </a:p>
          <a:p>
            <a:pPr marL="95250" indent="-95250" algn="l">
              <a:buSzPct val="100000"/>
              <a:buChar char="•"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Thousands of concurrent operations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7950" y="2743051"/>
            <a:ext cx="3937099" cy="1260425"/>
          </a:xfrm>
          <a:prstGeom prst="roundRect">
            <a:avLst>
              <a:gd name="adj" fmla="val 8061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507950" y="2762101"/>
            <a:ext cx="3937099" cy="0"/>
          </a:xfrm>
          <a:prstGeom prst="line">
            <a:avLst/>
          </a:prstGeom>
          <a:noFill/>
          <a:ln w="381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736550" y="3009751"/>
            <a:ext cx="3549497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0" b="1" dirty="0">
                <a:solidFill>
                  <a:srgbClr val="B7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 &amp; Attribution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6550" y="3346252"/>
            <a:ext cx="3479899" cy="428625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marL="95250" indent="-95250" algn="l">
              <a:buSzPct val="100000"/>
              <a:buChar char="•"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Deepfakes complicate verification</a:t>
            </a:r>
            <a:endParaRPr lang="en-US" sz="1000" dirty="0"/>
          </a:p>
          <a:p>
            <a:pPr marL="95250" indent="-95250" algn="l">
              <a:buSzPct val="100000"/>
              <a:buChar char="•"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Synthetic voices mask identities</a:t>
            </a:r>
            <a:endParaRPr lang="en-US" sz="1000" dirty="0"/>
          </a:p>
          <a:p>
            <a:pPr marL="95250" indent="-95250" algn="l">
              <a:buSzPct val="100000"/>
              <a:buChar char="•"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Bot-behavior signatures needed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698950" y="1292126"/>
            <a:ext cx="3937099" cy="1746052"/>
          </a:xfrm>
          <a:prstGeom prst="roundRect">
            <a:avLst>
              <a:gd name="adj" fmla="val 5819"/>
            </a:avLst>
          </a:prstGeom>
          <a:solidFill>
            <a:srgbClr val="E8F5E9"/>
          </a:solidFill>
          <a:ln w="19050">
            <a:solidFill>
              <a:srgbClr val="00B14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946600" y="1539776"/>
            <a:ext cx="351063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4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Priority Actions</a:t>
            </a:r>
            <a:endParaRPr lang="en-US" sz="1404" dirty="0"/>
          </a:p>
        </p:txBody>
      </p:sp>
      <p:sp>
        <p:nvSpPr>
          <p:cNvPr id="13" name="Text 11"/>
          <p:cNvSpPr/>
          <p:nvPr/>
        </p:nvSpPr>
        <p:spPr>
          <a:xfrm>
            <a:off x="4946600" y="1888927"/>
            <a:ext cx="3441799" cy="762000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marL="95250" indent="-95250" algn="l">
              <a:buSzPct val="100000"/>
              <a:buChar char="•"/>
            </a:pPr>
            <a:r>
              <a:rPr lang="en-US" sz="11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 bot-interaction detection tools</a:t>
            </a:r>
            <a:endParaRPr lang="en-US" sz="1100" dirty="0"/>
          </a:p>
          <a:p>
            <a:pPr marL="95250" indent="-95250" algn="l">
              <a:buSzPct val="100000"/>
              <a:buChar char="•"/>
            </a:pPr>
            <a:r>
              <a:rPr lang="en-US" sz="11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 in deepfake verification tech</a:t>
            </a:r>
            <a:endParaRPr lang="en-US" sz="1100" dirty="0"/>
          </a:p>
          <a:p>
            <a:pPr marL="95250" indent="-95250" algn="l">
              <a:buSzPct val="100000"/>
              <a:buChar char="•"/>
            </a:pPr>
            <a:r>
              <a:rPr lang="en-US" sz="11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metadata artifacts and timing</a:t>
            </a:r>
            <a:endParaRPr lang="en-US" sz="1100" dirty="0"/>
          </a:p>
          <a:p>
            <a:pPr marL="95250" indent="-95250" algn="l">
              <a:buSzPct val="100000"/>
              <a:buChar char="•"/>
            </a:pPr>
            <a:r>
              <a:rPr lang="en-US" sz="11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agent-behavior signatures</a:t>
            </a:r>
            <a:endParaRPr lang="en-US" sz="1100" dirty="0"/>
          </a:p>
          <a:p>
            <a:pPr marL="95250" indent="-95250" algn="l">
              <a:buSzPct val="100000"/>
              <a:buChar char="•"/>
            </a:pPr>
            <a:r>
              <a:rPr lang="en-US" sz="11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Cross-force intelligence sharing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0B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50" y="507950"/>
            <a:ext cx="8290661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07950" y="1076176"/>
            <a:ext cx="829066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need your help to enable us to report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07950" y="1603177"/>
            <a:ext cx="8128099" cy="723602"/>
          </a:xfrm>
          <a:prstGeom prst="roundRect">
            <a:avLst>
              <a:gd name="adj" fmla="val 10531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85651" y="1742777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00803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851297" y="1845915"/>
            <a:ext cx="115372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82452" y="1893540"/>
            <a:ext cx="731941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Paradigm shift</a:t>
            </a: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From passive tools to autonomous agents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07950" y="2466380"/>
            <a:ext cx="8128099" cy="723602"/>
          </a:xfrm>
          <a:prstGeom prst="roundRect">
            <a:avLst>
              <a:gd name="adj" fmla="val 10531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685651" y="2605980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00803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851297" y="2709118"/>
            <a:ext cx="115372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282452" y="2756743"/>
            <a:ext cx="731941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Boundary definition</a:t>
            </a: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Balance autonomy with risk management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7950" y="3329583"/>
            <a:ext cx="8128099" cy="723602"/>
          </a:xfrm>
          <a:prstGeom prst="roundRect">
            <a:avLst>
              <a:gd name="adj" fmla="val 10531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685651" y="3469184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00803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851297" y="3572321"/>
            <a:ext cx="115372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82452" y="3619946"/>
            <a:ext cx="731941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NPCC Covenant</a:t>
            </a: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Human oversight for public decisions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7950" y="4192786"/>
            <a:ext cx="8128099" cy="723602"/>
          </a:xfrm>
          <a:prstGeom prst="roundRect">
            <a:avLst>
              <a:gd name="adj" fmla="val 10531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685651" y="4332387"/>
            <a:ext cx="444401" cy="444401"/>
          </a:xfrm>
          <a:prstGeom prst="roundRect">
            <a:avLst>
              <a:gd name="adj" fmla="val 205760"/>
            </a:avLst>
          </a:prstGeom>
          <a:solidFill>
            <a:srgbClr val="00803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851297" y="4435525"/>
            <a:ext cx="115372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282452" y="4483150"/>
            <a:ext cx="731941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Criminal evolution</a:t>
            </a: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New threats require detection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50" y="381000"/>
            <a:ext cx="8290661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Agent vs Agentic AI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07950" y="1269950"/>
            <a:ext cx="3302050" cy="3365599"/>
          </a:xfrm>
          <a:prstGeom prst="roundRect">
            <a:avLst>
              <a:gd name="adj" fmla="val 3077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825401" y="1587401"/>
            <a:ext cx="27204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494"/>
              </a:spcAft>
              <a:buNone/>
            </a:pPr>
            <a:r>
              <a:rPr lang="en-US" sz="1800" b="1" dirty="0">
                <a:solidFill>
                  <a:srgbClr val="00B1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Agent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5401" y="2043708"/>
            <a:ext cx="2720492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400"/>
              </a:spcBef>
              <a:spcAft>
                <a:spcPts val="1500"/>
              </a:spcAft>
              <a:buNone/>
            </a:pPr>
            <a:r>
              <a:rPr lang="en-US" sz="1400" b="1" dirty="0">
                <a:solidFill>
                  <a:srgbClr val="FF6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A Thing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5401" y="2443758"/>
            <a:ext cx="2667149" cy="1706463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marL="190500" indent="-190500" algn="l">
              <a:lnSpc>
                <a:spcPts val="1920"/>
              </a:lnSpc>
              <a:buSzPct val="100000"/>
              <a:buChar char="•"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that perceives and acts toward a goal</a:t>
            </a:r>
            <a:endParaRPr lang="en-US" sz="1200" dirty="0"/>
          </a:p>
          <a:p>
            <a:pPr marL="190500" indent="-190500" algn="l">
              <a:lnSpc>
                <a:spcPts val="1920"/>
              </a:lnSpc>
              <a:buSzPct val="100000"/>
              <a:buChar char="•"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be simple rules or complex</a:t>
            </a:r>
            <a:endParaRPr lang="en-US" sz="1200" dirty="0"/>
          </a:p>
          <a:p>
            <a:pPr marL="190500" indent="-190500" algn="l">
              <a:lnSpc>
                <a:spcPts val="1920"/>
              </a:lnSpc>
              <a:buSzPct val="100000"/>
              <a:buChar char="•"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Classical planning or LLM-powered</a:t>
            </a:r>
            <a:endParaRPr lang="en-US" sz="1200" dirty="0"/>
          </a:p>
          <a:p>
            <a:pPr marL="190500" indent="-190500" algn="l">
              <a:lnSpc>
                <a:spcPts val="1920"/>
              </a:lnSpc>
              <a:buSzPct val="100000"/>
              <a:buChar char="•"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Rule-based bot that files forms on schedule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191000" y="2285851"/>
            <a:ext cx="762000" cy="762000"/>
          </a:xfrm>
          <a:prstGeom prst="roundRect">
            <a:avLst>
              <a:gd name="adj" fmla="val 120000"/>
            </a:avLst>
          </a:prstGeom>
          <a:solidFill>
            <a:srgbClr val="FF6B3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368701" y="2490639"/>
            <a:ext cx="41473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5334000" y="1269950"/>
            <a:ext cx="3302050" cy="3365599"/>
          </a:xfrm>
          <a:prstGeom prst="roundRect">
            <a:avLst>
              <a:gd name="adj" fmla="val 3077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651450" y="1587401"/>
            <a:ext cx="27204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494"/>
              </a:spcAft>
              <a:buNone/>
            </a:pPr>
            <a:r>
              <a:rPr lang="en-US" sz="1800" b="1" dirty="0">
                <a:solidFill>
                  <a:srgbClr val="00B1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Agentic AI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651450" y="2043708"/>
            <a:ext cx="2720492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400"/>
              </a:spcBef>
              <a:spcAft>
                <a:spcPts val="1500"/>
              </a:spcAft>
              <a:buNone/>
            </a:pPr>
            <a:r>
              <a:rPr lang="en-US" sz="1400" b="1" dirty="0">
                <a:solidFill>
                  <a:srgbClr val="FF6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Design Paradigm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651450" y="2443758"/>
            <a:ext cx="2667149" cy="1218902"/>
          </a:xfrm>
          <a:prstGeom prst="rect">
            <a:avLst/>
          </a:prstGeom>
          <a:noFill/>
          <a:ln/>
        </p:spPr>
        <p:txBody>
          <a:bodyPr wrap="square" lIns="190500" tIns="0" rIns="0" bIns="0" rtlCol="0" anchor="t"/>
          <a:lstStyle/>
          <a:p>
            <a:pPr marL="190500" indent="-190500" algn="l">
              <a:lnSpc>
                <a:spcPts val="1920"/>
              </a:lnSpc>
              <a:buSzPct val="100000"/>
              <a:buChar char="•"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Degree of autonomy and initiative</a:t>
            </a:r>
            <a:endParaRPr lang="en-US" sz="1200" dirty="0"/>
          </a:p>
          <a:p>
            <a:pPr marL="190500" indent="-190500" algn="l">
              <a:lnSpc>
                <a:spcPts val="1920"/>
              </a:lnSpc>
              <a:buSzPct val="100000"/>
              <a:buChar char="•"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Goal-directed planning capabilities</a:t>
            </a:r>
            <a:endParaRPr lang="en-US" sz="1200" dirty="0"/>
          </a:p>
          <a:p>
            <a:pPr marL="190500" indent="-190500" algn="l">
              <a:lnSpc>
                <a:spcPts val="1920"/>
              </a:lnSpc>
              <a:buSzPct val="100000"/>
              <a:buChar char="•"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use, memory, and reflection</a:t>
            </a:r>
            <a:endParaRPr lang="en-US" sz="1200" dirty="0"/>
          </a:p>
          <a:p>
            <a:pPr marL="190500" indent="-190500" algn="l">
              <a:lnSpc>
                <a:spcPts val="1920"/>
              </a:lnSpc>
              <a:buSzPct val="100000"/>
              <a:buChar char="•"/>
            </a:pPr>
            <a:r>
              <a:rPr lang="en-US" sz="12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Ability to take initiative vs waiting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7950" y="4229100"/>
            <a:ext cx="8128099" cy="533400"/>
          </a:xfrm>
          <a:prstGeom prst="rect">
            <a:avLst/>
          </a:prstGeom>
          <a:solidFill>
            <a:srgbClr val="FFF3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531763" y="4229100"/>
            <a:ext cx="0" cy="533400"/>
          </a:xfrm>
          <a:prstGeom prst="line">
            <a:avLst/>
          </a:prstGeom>
          <a:noFill/>
          <a:ln w="47625">
            <a:solidFill>
              <a:srgbClr val="FFC107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746075" y="4419600"/>
            <a:ext cx="785346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Insight:</a:t>
            </a:r>
            <a:r>
              <a:rPr lang="en-US" sz="11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All agentic-AI systems are agents, but not all agents are "agentic AI"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05866" y="1249412"/>
            <a:ext cx="3732118" cy="781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2705866" y="2411462"/>
            <a:ext cx="3732118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3000"/>
              </a:spcBef>
              <a:spcAft>
                <a:spcPts val="2400"/>
              </a:spcAft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&amp; Discussion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2705866" y="3398788"/>
            <a:ext cx="37321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5000"/>
              </a:spcBef>
              <a:spcAft>
                <a:spcPts val="1800"/>
              </a:spcAft>
              <a:buNone/>
            </a:pPr>
            <a:r>
              <a:rPr lang="en-US" sz="1800" dirty="0">
                <a:solidFill>
                  <a:srgbClr val="90EE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TechUK Inter-Operability Discussion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44401" y="1257002"/>
            <a:ext cx="8255198" cy="0"/>
          </a:xfrm>
          <a:prstGeom prst="line">
            <a:avLst/>
          </a:prstGeom>
          <a:noFill/>
          <a:ln w="38100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44401" y="444401"/>
            <a:ext cx="8420302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Makes AI "Agentic"?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44401" y="936427"/>
            <a:ext cx="842030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500"/>
              </a:spcBef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Autonomous agents vs passive tools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44401" y="1872853"/>
            <a:ext cx="2650034" cy="819150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468213" y="1872853"/>
            <a:ext cx="0" cy="819150"/>
          </a:xfrm>
          <a:prstGeom prst="line">
            <a:avLst/>
          </a:prstGeom>
          <a:noFill/>
          <a:ln w="47625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44426" y="2025253"/>
            <a:ext cx="2343561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Goal Setting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4426" y="2272903"/>
            <a:ext cx="234356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User-defined or inferred goals with autonomous pursuit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246834" y="1872853"/>
            <a:ext cx="2650182" cy="819150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3270647" y="1872853"/>
            <a:ext cx="0" cy="819150"/>
          </a:xfrm>
          <a:prstGeom prst="line">
            <a:avLst/>
          </a:prstGeom>
          <a:noFill/>
          <a:ln w="47625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446859" y="2025253"/>
            <a:ext cx="2343713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Initiative Taking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446859" y="2272903"/>
            <a:ext cx="234371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Acts proactively without explicit instructions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049417" y="1872853"/>
            <a:ext cx="2650034" cy="819150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6073229" y="1872853"/>
            <a:ext cx="0" cy="819150"/>
          </a:xfrm>
          <a:prstGeom prst="line">
            <a:avLst/>
          </a:prstGeom>
          <a:noFill/>
          <a:ln w="47625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249442" y="2025253"/>
            <a:ext cx="2343561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Multi-Step Planning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249442" y="2272903"/>
            <a:ext cx="234356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Breaks goals into executable sequences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44401" y="2844403"/>
            <a:ext cx="2650034" cy="819150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468213" y="2844403"/>
            <a:ext cx="0" cy="819150"/>
          </a:xfrm>
          <a:prstGeom prst="line">
            <a:avLst/>
          </a:prstGeom>
          <a:noFill/>
          <a:ln w="47625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644426" y="2996803"/>
            <a:ext cx="2343561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Environment Interaction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44426" y="3244453"/>
            <a:ext cx="234356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Engages with software, APIs, or robotics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246834" y="2844403"/>
            <a:ext cx="2650182" cy="819150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3270647" y="2844403"/>
            <a:ext cx="0" cy="819150"/>
          </a:xfrm>
          <a:prstGeom prst="line">
            <a:avLst/>
          </a:prstGeom>
          <a:noFill/>
          <a:ln w="47625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3446859" y="2996803"/>
            <a:ext cx="2343713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Dynamic Adaptation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446859" y="3244453"/>
            <a:ext cx="234371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Learns and adjusts strategy in real-time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049417" y="2844403"/>
            <a:ext cx="2650034" cy="819150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Shape 24"/>
          <p:cNvSpPr/>
          <p:nvPr/>
        </p:nvSpPr>
        <p:spPr>
          <a:xfrm>
            <a:off x="6073229" y="2844403"/>
            <a:ext cx="0" cy="819150"/>
          </a:xfrm>
          <a:prstGeom prst="line">
            <a:avLst/>
          </a:prstGeom>
          <a:noFill/>
          <a:ln w="47625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6249442" y="2996803"/>
            <a:ext cx="2343561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Memory &amp; Context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249442" y="3244453"/>
            <a:ext cx="234356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Maintains working memory for future behavior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1101626"/>
          </a:xfrm>
          <a:prstGeom prst="rect">
            <a:avLst/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07950" y="317450"/>
            <a:ext cx="8290661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Components of Agentic AI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07950" y="1482626"/>
            <a:ext cx="1446609" cy="3434804"/>
          </a:xfrm>
          <a:prstGeom prst="roundRect">
            <a:avLst>
              <a:gd name="adj" fmla="val 7023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761851" y="1736527"/>
            <a:ext cx="634901" cy="634901"/>
          </a:xfrm>
          <a:prstGeom prst="roundRect">
            <a:avLst>
              <a:gd name="adj" fmla="val 144022"/>
            </a:avLst>
          </a:prstGeom>
          <a:solidFill>
            <a:srgbClr val="00803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66167" y="1877764"/>
            <a:ext cx="638794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61851" y="2561927"/>
            <a:ext cx="957584" cy="628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4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Language Models</a:t>
            </a:r>
            <a:endParaRPr lang="en-US" sz="1404" dirty="0"/>
          </a:p>
        </p:txBody>
      </p:sp>
      <p:sp>
        <p:nvSpPr>
          <p:cNvPr id="8" name="Text 6"/>
          <p:cNvSpPr/>
          <p:nvPr/>
        </p:nvSpPr>
        <p:spPr>
          <a:xfrm>
            <a:off x="761851" y="3457129"/>
            <a:ext cx="957584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100"/>
              </a:spcBef>
              <a:spcAft>
                <a:spcPts val="11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Reasoning and communication engine for natural language understanding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208461" y="1482626"/>
            <a:ext cx="1412528" cy="3434804"/>
          </a:xfrm>
          <a:prstGeom prst="roundRect">
            <a:avLst>
              <a:gd name="adj" fmla="val 7193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2462361" y="1736527"/>
            <a:ext cx="634901" cy="634901"/>
          </a:xfrm>
          <a:prstGeom prst="roundRect">
            <a:avLst>
              <a:gd name="adj" fmla="val 144022"/>
            </a:avLst>
          </a:prstGeom>
          <a:solidFill>
            <a:srgbClr val="00803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2652861" y="1877764"/>
            <a:ext cx="258979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2462361" y="2561927"/>
            <a:ext cx="922821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4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Memory Systems</a:t>
            </a:r>
            <a:endParaRPr lang="en-US" sz="1404" dirty="0"/>
          </a:p>
        </p:txBody>
      </p:sp>
      <p:sp>
        <p:nvSpPr>
          <p:cNvPr id="13" name="Text 11"/>
          <p:cNvSpPr/>
          <p:nvPr/>
        </p:nvSpPr>
        <p:spPr>
          <a:xfrm>
            <a:off x="2462361" y="3247579"/>
            <a:ext cx="922821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100"/>
              </a:spcBef>
              <a:spcAft>
                <a:spcPts val="11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 retention, preferences, and past action tracking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874889" y="1482626"/>
            <a:ext cx="1412528" cy="3434804"/>
          </a:xfrm>
          <a:prstGeom prst="roundRect">
            <a:avLst>
              <a:gd name="adj" fmla="val 7193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128790" y="1736527"/>
            <a:ext cx="634901" cy="634901"/>
          </a:xfrm>
          <a:prstGeom prst="roundRect">
            <a:avLst>
              <a:gd name="adj" fmla="val 144022"/>
            </a:avLst>
          </a:prstGeom>
          <a:solidFill>
            <a:srgbClr val="00803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344591" y="1877764"/>
            <a:ext cx="207365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4128790" y="2561927"/>
            <a:ext cx="922821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4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Planning Modules</a:t>
            </a:r>
            <a:endParaRPr lang="en-US" sz="1404" dirty="0"/>
          </a:p>
        </p:txBody>
      </p:sp>
      <p:sp>
        <p:nvSpPr>
          <p:cNvPr id="18" name="Text 16"/>
          <p:cNvSpPr/>
          <p:nvPr/>
        </p:nvSpPr>
        <p:spPr>
          <a:xfrm>
            <a:off x="4128790" y="3247579"/>
            <a:ext cx="922821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100"/>
              </a:spcBef>
              <a:spcAft>
                <a:spcPts val="11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Step-by-step reasoning built on LLMs for strategy development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541318" y="1482626"/>
            <a:ext cx="1428304" cy="3434804"/>
          </a:xfrm>
          <a:prstGeom prst="roundRect">
            <a:avLst>
              <a:gd name="adj" fmla="val 7113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5795218" y="1736527"/>
            <a:ext cx="634901" cy="634901"/>
          </a:xfrm>
          <a:prstGeom prst="roundRect">
            <a:avLst>
              <a:gd name="adj" fmla="val 144022"/>
            </a:avLst>
          </a:prstGeom>
          <a:solidFill>
            <a:srgbClr val="00803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6019502" y="1877764"/>
            <a:ext cx="189908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5795218" y="2561927"/>
            <a:ext cx="938912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4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Integration</a:t>
            </a:r>
            <a:endParaRPr lang="en-US" sz="1404" dirty="0"/>
          </a:p>
        </p:txBody>
      </p:sp>
      <p:sp>
        <p:nvSpPr>
          <p:cNvPr id="23" name="Text 21"/>
          <p:cNvSpPr/>
          <p:nvPr/>
        </p:nvSpPr>
        <p:spPr>
          <a:xfrm>
            <a:off x="5795218" y="3247579"/>
            <a:ext cx="938912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100"/>
              </a:spcBef>
              <a:spcAft>
                <a:spcPts val="11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APIs, software integrations, robotic actuators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223522" y="1482626"/>
            <a:ext cx="1412528" cy="3434804"/>
          </a:xfrm>
          <a:prstGeom prst="roundRect">
            <a:avLst>
              <a:gd name="adj" fmla="val 7193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7477423" y="1736527"/>
            <a:ext cx="634901" cy="634901"/>
          </a:xfrm>
          <a:prstGeom prst="roundRect">
            <a:avLst>
              <a:gd name="adj" fmla="val 144022"/>
            </a:avLst>
          </a:prstGeom>
          <a:solidFill>
            <a:srgbClr val="00803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7701707" y="1877764"/>
            <a:ext cx="189908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7477423" y="2561927"/>
            <a:ext cx="922821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4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Feedback Loops</a:t>
            </a:r>
            <a:endParaRPr lang="en-US" sz="1404" dirty="0"/>
          </a:p>
        </p:txBody>
      </p:sp>
      <p:sp>
        <p:nvSpPr>
          <p:cNvPr id="28" name="Text 26"/>
          <p:cNvSpPr/>
          <p:nvPr/>
        </p:nvSpPr>
        <p:spPr>
          <a:xfrm>
            <a:off x="7477423" y="3247579"/>
            <a:ext cx="922821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1100"/>
              </a:spcBef>
              <a:spcAft>
                <a:spcPts val="1100"/>
              </a:spcAft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Outcome checking, reflection, and performance improvement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50" y="507950"/>
            <a:ext cx="8290661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Modes of Behaviour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07950" y="1292126"/>
            <a:ext cx="4470350" cy="1714202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536525" y="1292126"/>
            <a:ext cx="0" cy="1714202"/>
          </a:xfrm>
          <a:prstGeom prst="line">
            <a:avLst/>
          </a:prstGeom>
          <a:noFill/>
          <a:ln w="57150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19001" y="1546027"/>
            <a:ext cx="3983507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4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Pre-Programmed Rules (Human Defined)</a:t>
            </a:r>
            <a:endParaRPr lang="en-US" sz="1404" dirty="0"/>
          </a:p>
        </p:txBody>
      </p:sp>
      <p:sp>
        <p:nvSpPr>
          <p:cNvPr id="6" name="Text 4"/>
          <p:cNvSpPr/>
          <p:nvPr/>
        </p:nvSpPr>
        <p:spPr>
          <a:xfrm>
            <a:off x="819001" y="1882527"/>
            <a:ext cx="398350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sets scope, boundaries, guardrails - THE WHAT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19001" y="2161877"/>
            <a:ext cx="3905399" cy="590550"/>
          </a:xfrm>
          <a:prstGeom prst="rect">
            <a:avLst/>
          </a:prstGeom>
          <a:solidFill>
            <a:srgbClr val="FFF3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838051" y="2161877"/>
            <a:ext cx="0" cy="590550"/>
          </a:xfrm>
          <a:prstGeom prst="line">
            <a:avLst/>
          </a:prstGeom>
          <a:noFill/>
          <a:ln w="38100">
            <a:solidFill>
              <a:srgbClr val="FFC107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009501" y="2314277"/>
            <a:ext cx="3633749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</a:t>
            </a:r>
            <a:r>
              <a:rPr lang="en-US" sz="10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"Manage inbox and prioritise urgent client messages"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7950" y="3196828"/>
            <a:ext cx="4470350" cy="1714202"/>
          </a:xfrm>
          <a:prstGeom prst="rect">
            <a:avLst/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536525" y="3196828"/>
            <a:ext cx="0" cy="1714202"/>
          </a:xfrm>
          <a:prstGeom prst="line">
            <a:avLst/>
          </a:prstGeom>
          <a:noFill/>
          <a:ln w="57150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819001" y="3450729"/>
            <a:ext cx="3983507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404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Dynamic Reasoning (AI Generated)</a:t>
            </a:r>
            <a:endParaRPr lang="en-US" sz="1404" dirty="0"/>
          </a:p>
        </p:txBody>
      </p:sp>
      <p:sp>
        <p:nvSpPr>
          <p:cNvPr id="13" name="Text 11"/>
          <p:cNvSpPr/>
          <p:nvPr/>
        </p:nvSpPr>
        <p:spPr>
          <a:xfrm>
            <a:off x="819001" y="3787229"/>
            <a:ext cx="398350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 + algorithms break goals into steps - THE HOW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19001" y="4066580"/>
            <a:ext cx="3905399" cy="590550"/>
          </a:xfrm>
          <a:prstGeom prst="rect">
            <a:avLst/>
          </a:prstGeom>
          <a:solidFill>
            <a:srgbClr val="FFF3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838051" y="4066580"/>
            <a:ext cx="0" cy="590550"/>
          </a:xfrm>
          <a:prstGeom prst="line">
            <a:avLst/>
          </a:prstGeom>
          <a:noFill/>
          <a:ln w="38100">
            <a:solidFill>
              <a:srgbClr val="FFC107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009501" y="4218980"/>
            <a:ext cx="3633749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</a:t>
            </a:r>
            <a:r>
              <a:rPr lang="en-US" sz="1000" dirty="0">
                <a:solidFill>
                  <a:srgbClr val="79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Check calendar → Query API → Compare options → Select best fit</a:t>
            </a:r>
            <a:endParaRPr lang="en-US" sz="1000" dirty="0"/>
          </a:p>
        </p:txBody>
      </p:sp>
      <p:graphicFrame>
        <p:nvGraphicFramePr>
          <p:cNvPr id="17" name="Chart 0"/>
          <p:cNvGraphicFramePr/>
          <p:nvPr>
            <p:extLst>
              <p:ext uri="{D42A27DB-BD31-4B8C-83A1-F6EECF244321}">
                <p14:modId xmlns:p14="http://schemas.microsoft.com/office/powerpoint/2010/main" val="2081024173"/>
              </p:ext>
            </p:extLst>
          </p:nvPr>
        </p:nvGraphicFramePr>
        <p:xfrm>
          <a:off x="5359301" y="1926878"/>
          <a:ext cx="3276749" cy="2539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3630" y="1817787"/>
            <a:ext cx="8776740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Decision-Making Frameworks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183630" y="2776538"/>
            <a:ext cx="8776740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0"/>
              </a:spcBef>
              <a:spcAft>
                <a:spcPts val="2000"/>
              </a:spcAft>
              <a:buNone/>
            </a:pPr>
            <a:r>
              <a:rPr lang="en-US" sz="2000" dirty="0">
                <a:solidFill>
                  <a:srgbClr val="90EE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Agents Reason and Execute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50" y="507950"/>
            <a:ext cx="8290661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Decision-Making Works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1016050" y="1482626"/>
            <a:ext cx="1015901" cy="1015901"/>
          </a:xfrm>
          <a:prstGeom prst="roundRect">
            <a:avLst>
              <a:gd name="adj" fmla="val 90009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1394208" y="1728639"/>
            <a:ext cx="259434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87629" y="2689027"/>
            <a:ext cx="207274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400"/>
              </a:spcBef>
              <a:spcAft>
                <a:spcPts val="800"/>
              </a:spcAft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Goal Input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87629" y="3025527"/>
            <a:ext cx="207274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or system defines objective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673400" y="2052489"/>
            <a:ext cx="247650" cy="0"/>
          </a:xfrm>
          <a:prstGeom prst="line">
            <a:avLst/>
          </a:prstGeom>
          <a:noFill/>
          <a:ln w="123825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2673400" y="2176314"/>
            <a:ext cx="247650" cy="0"/>
          </a:xfrm>
          <a:prstGeom prst="line">
            <a:avLst/>
          </a:prstGeom>
          <a:noFill/>
          <a:ln w="123825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048149" y="1482626"/>
            <a:ext cx="1015901" cy="1015901"/>
          </a:xfrm>
          <a:prstGeom prst="roundRect">
            <a:avLst>
              <a:gd name="adj" fmla="val 90009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426308" y="1728639"/>
            <a:ext cx="259434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2519729" y="2689027"/>
            <a:ext cx="207274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400"/>
              </a:spcBef>
              <a:spcAft>
                <a:spcPts val="800"/>
              </a:spcAft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Decomposition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519729" y="3025527"/>
            <a:ext cx="207274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 into subtasks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05499" y="2052489"/>
            <a:ext cx="247650" cy="0"/>
          </a:xfrm>
          <a:prstGeom prst="line">
            <a:avLst/>
          </a:prstGeom>
          <a:noFill/>
          <a:ln w="123825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4705499" y="2176314"/>
            <a:ext cx="247650" cy="0"/>
          </a:xfrm>
          <a:prstGeom prst="line">
            <a:avLst/>
          </a:prstGeom>
          <a:noFill/>
          <a:ln w="123825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080248" y="1482626"/>
            <a:ext cx="1015901" cy="1015901"/>
          </a:xfrm>
          <a:prstGeom prst="roundRect">
            <a:avLst>
              <a:gd name="adj" fmla="val 90009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5458407" y="1728639"/>
            <a:ext cx="259434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4551828" y="2689027"/>
            <a:ext cx="207274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400"/>
              </a:spcBef>
              <a:spcAft>
                <a:spcPts val="800"/>
              </a:spcAft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 Execution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551828" y="3025527"/>
            <a:ext cx="207274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 APIs, retrieve data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737598" y="2052489"/>
            <a:ext cx="247650" cy="0"/>
          </a:xfrm>
          <a:prstGeom prst="line">
            <a:avLst/>
          </a:prstGeom>
          <a:noFill/>
          <a:ln w="123825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6737598" y="2176314"/>
            <a:ext cx="247650" cy="0"/>
          </a:xfrm>
          <a:prstGeom prst="line">
            <a:avLst/>
          </a:prstGeom>
          <a:noFill/>
          <a:ln w="123825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7112347" y="1482626"/>
            <a:ext cx="1015901" cy="1015901"/>
          </a:xfrm>
          <a:prstGeom prst="roundRect">
            <a:avLst>
              <a:gd name="adj" fmla="val 90009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7490506" y="1728639"/>
            <a:ext cx="259434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3600" dirty="0"/>
          </a:p>
        </p:txBody>
      </p:sp>
      <p:sp>
        <p:nvSpPr>
          <p:cNvPr id="26" name="Text 24"/>
          <p:cNvSpPr/>
          <p:nvPr/>
        </p:nvSpPr>
        <p:spPr>
          <a:xfrm>
            <a:off x="6583927" y="2689027"/>
            <a:ext cx="207274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400"/>
              </a:spcBef>
              <a:spcAft>
                <a:spcPts val="800"/>
              </a:spcAft>
              <a:buNone/>
            </a:pPr>
            <a:r>
              <a:rPr lang="en-US" sz="14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Feedback &amp; Reflection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583927" y="3025527"/>
            <a:ext cx="207274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results, adjust approach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07950" y="3803303"/>
            <a:ext cx="8128099" cy="533400"/>
          </a:xfrm>
          <a:prstGeom prst="rect">
            <a:avLst/>
          </a:prstGeom>
          <a:solidFill>
            <a:srgbClr val="E8F5E9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9" name="Shape 27"/>
          <p:cNvSpPr/>
          <p:nvPr/>
        </p:nvSpPr>
        <p:spPr>
          <a:xfrm>
            <a:off x="531763" y="3803303"/>
            <a:ext cx="0" cy="533400"/>
          </a:xfrm>
          <a:prstGeom prst="line">
            <a:avLst/>
          </a:prstGeom>
          <a:noFill/>
          <a:ln w="47625">
            <a:solidFill>
              <a:srgbClr val="00B14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746075" y="3993803"/>
            <a:ext cx="785346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</a:t>
            </a:r>
            <a:r>
              <a:rPr lang="en-US" sz="11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"Find holiday under £500" → Search destinations → Filter by price → Compare options → Present results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44401" y="444401"/>
            <a:ext cx="8420302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30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Reasoning Framework Types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44401" y="1126927"/>
            <a:ext cx="8255198" cy="1015901"/>
          </a:xfrm>
          <a:prstGeom prst="roundRect">
            <a:avLst>
              <a:gd name="adj" fmla="val 10001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34901" y="1317427"/>
            <a:ext cx="634901" cy="634901"/>
          </a:xfrm>
          <a:prstGeom prst="roundRect">
            <a:avLst>
              <a:gd name="adj" fmla="val 16003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740718" y="1487239"/>
            <a:ext cx="431733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460302" y="1317427"/>
            <a:ext cx="718977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Planning-Execution Framework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460302" y="1593652"/>
            <a:ext cx="718977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Planner decides next steps by breaking goals into sub-tasks. Executor carries out each step via LLM queries, tools, or APIs.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44401" y="2295227"/>
            <a:ext cx="8255198" cy="1015901"/>
          </a:xfrm>
          <a:prstGeom prst="roundRect">
            <a:avLst>
              <a:gd name="adj" fmla="val 10001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634901" y="2485727"/>
            <a:ext cx="634901" cy="634901"/>
          </a:xfrm>
          <a:prstGeom prst="roundRect">
            <a:avLst>
              <a:gd name="adj" fmla="val 16003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860524" y="2655540"/>
            <a:ext cx="187175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460302" y="2485727"/>
            <a:ext cx="718977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Reflection Framework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460302" y="2761952"/>
            <a:ext cx="718977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Adds self-reflection loop to critique outputs, learn from mistakes, and retry with improvements.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44401" y="3463528"/>
            <a:ext cx="8255198" cy="1015901"/>
          </a:xfrm>
          <a:prstGeom prst="roundRect">
            <a:avLst>
              <a:gd name="adj" fmla="val 10001"/>
            </a:avLst>
          </a:prstGeom>
          <a:solidFill>
            <a:srgbClr val="FFFFFF"/>
          </a:solidFill>
          <a:ln/>
          <a:effectLst>
            <a:outerShdw blurRad="38100" dist="19050" dir="5400000" algn="bl" rotWithShape="0">
              <a:srgbClr val="000000">
                <a:alpha val="10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634901" y="3654028"/>
            <a:ext cx="634901" cy="634901"/>
          </a:xfrm>
          <a:prstGeom prst="roundRect">
            <a:avLst>
              <a:gd name="adj" fmla="val 16003"/>
            </a:avLst>
          </a:prstGeom>
          <a:solidFill>
            <a:srgbClr val="00B14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712589" y="3823841"/>
            <a:ext cx="489115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M-A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460302" y="3654028"/>
            <a:ext cx="718977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3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Multi-Agent Collaboration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460302" y="3930253"/>
            <a:ext cx="718977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specialized agents: Manager assigns tasks, Researchers gather info, Critics evaluate, Specialists provide expertise.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89527" y="1817787"/>
            <a:ext cx="6564946" cy="704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Benefits &amp; Challenges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1289527" y="2776538"/>
            <a:ext cx="6564946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0"/>
              </a:spcBef>
              <a:spcAft>
                <a:spcPts val="2000"/>
              </a:spcAft>
              <a:buNone/>
            </a:pPr>
            <a:r>
              <a:rPr lang="en-US" sz="2000" dirty="0">
                <a:solidFill>
                  <a:srgbClr val="90EE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Interoperability Discussion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1068</Words>
  <Application>Microsoft Office PowerPoint</Application>
  <PresentationFormat>On-screen Show (16:9)</PresentationFormat>
  <Paragraphs>264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Agentic AI: Inter-Operability Discussion</dc:title>
  <dc:subject>PptxGenJS Presentation</dc:subject>
  <dc:creator>TechUK Discussion</dc:creator>
  <cp:lastModifiedBy>Cinzia Miatto</cp:lastModifiedBy>
  <cp:revision>4</cp:revision>
  <dcterms:created xsi:type="dcterms:W3CDTF">2025-09-26T15:32:50Z</dcterms:created>
  <dcterms:modified xsi:type="dcterms:W3CDTF">2025-10-08T10:14:15Z</dcterms:modified>
</cp:coreProperties>
</file>