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73" r:id="rId3"/>
    <p:sldId id="274" r:id="rId4"/>
    <p:sldId id="275" r:id="rId5"/>
    <p:sldId id="276" r:id="rId6"/>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80" autoAdjust="0"/>
  </p:normalViewPr>
  <p:slideViewPr>
    <p:cSldViewPr>
      <p:cViewPr varScale="1">
        <p:scale>
          <a:sx n="83" d="100"/>
          <a:sy n="83" d="100"/>
        </p:scale>
        <p:origin x="3018" y="9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88B604-54ED-4B25-AE7B-10B44D665821}" type="datetimeFigureOut">
              <a:rPr lang="en-GB" smtClean="0"/>
              <a:pPr/>
              <a:t>07/10/2021</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A66AFF-AD7D-4320-BBCF-0DACA8B9AE47}" type="slidenum">
              <a:rPr lang="en-GB" smtClean="0"/>
              <a:pPr/>
              <a:t>‹#›</a:t>
            </a:fld>
            <a:endParaRPr lang="en-GB"/>
          </a:p>
        </p:txBody>
      </p:sp>
    </p:spTree>
    <p:extLst>
      <p:ext uri="{BB962C8B-B14F-4D97-AF65-F5344CB8AC3E}">
        <p14:creationId xmlns:p14="http://schemas.microsoft.com/office/powerpoint/2010/main" val="4200075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US" dirty="0"/>
          </a:p>
        </p:txBody>
      </p:sp>
      <p:sp>
        <p:nvSpPr>
          <p:cNvPr id="3" name="Subtitle 2"/>
          <p:cNvSpPr>
            <a:spLocks noGrp="1"/>
          </p:cNvSpPr>
          <p:nvPr>
            <p:ph type="subTitle" idx="1" hasCustomPrompt="1"/>
          </p:nvPr>
        </p:nvSpPr>
        <p:spPr>
          <a:xfrm>
            <a:off x="1028700" y="5181600"/>
            <a:ext cx="4800600" cy="23368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err="1"/>
              <a:t>gstyle</a:t>
            </a:r>
            <a:endParaRPr lang="en-US" dirty="0"/>
          </a:p>
        </p:txBody>
      </p:sp>
      <p:sp>
        <p:nvSpPr>
          <p:cNvPr id="4" name="Date Placeholder 3"/>
          <p:cNvSpPr>
            <a:spLocks noGrp="1"/>
          </p:cNvSpPr>
          <p:nvPr>
            <p:ph type="dt" sz="half" idx="10"/>
          </p:nvPr>
        </p:nvSpPr>
        <p:spPr/>
        <p:txBody>
          <a:bodyPr/>
          <a:lstStyle/>
          <a:p>
            <a:fld id="{1D7EF0F7-532A-48C4-8E0F-1068E32FEC78}" type="datetime1">
              <a:rPr lang="en-US" smtClean="0"/>
              <a:pPr/>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B2D20BA-2F0F-4B31-95E6-5832A61C622D}" type="datetime1">
              <a:rPr lang="en-US" smtClean="0"/>
              <a:pPr/>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2F268A-1FB0-4FC3-AF38-971F6DDCBD6B}" type="datetime1">
              <a:rPr lang="en-US" smtClean="0"/>
              <a:pPr/>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B2BCD-F38C-4DA8-8BC4-6A9409E0ACD0}" type="datetime1">
              <a:rPr lang="en-US" smtClean="0"/>
              <a:pPr/>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20E341-1189-4A3C-AF82-70CA8272D0E1}" type="datetime1">
              <a:rPr lang="en-US" smtClean="0"/>
              <a:pPr/>
              <a:t>10/7/2021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BF4F642-85D9-425C-9392-D60FA3AA929C}" type="datetime1">
              <a:rPr lang="en-US" smtClean="0"/>
              <a:pPr/>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5B3674-36B2-47A4-A743-5B7595C06097}" type="datetime1">
              <a:rPr lang="en-US" smtClean="0"/>
              <a:pPr/>
              <a:t>10/7/2021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2A4DCD-41E4-4216-A70B-A5F08A7A44C1}" type="datetime1">
              <a:rPr lang="en-US" smtClean="0"/>
              <a:pPr/>
              <a:t>10/7/2021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EA4365-5A31-4703-8FCA-31A98EE245CF}" type="datetime1">
              <a:rPr lang="en-US" smtClean="0"/>
              <a:pPr/>
              <a:t>10/7/2021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14073A-3378-4C58-AA39-C778198DDDB4}" type="datetime1">
              <a:rPr lang="en-US" smtClean="0"/>
              <a:pPr/>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BF5327-23CF-412A-8B04-78809C223391}" type="datetime1">
              <a:rPr lang="en-US" smtClean="0"/>
              <a:pPr/>
              <a:t>10/7/2021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8603585-681D-4419-9654-FA032097CC11}" type="datetime1">
              <a:rPr lang="en-US" smtClean="0"/>
              <a:pPr/>
              <a:t>10/7/2021</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4A3A10D-7D5E-4932-A76F-CD1632FD3D9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www.techuk.org/developing-markets/data-centres.html" TargetMode="External"/><Relationship Id="rId4" Type="http://schemas.openxmlformats.org/officeDocument/2006/relationships/hyperlink" Target="https://webmail.slrconsulting.com/owa/redir.aspx?C=HP4tYEErtkCZchfuClbdtVNH6bSyLtIIHSMLNfmC01F2WgExsIPJqqf8Ll3kpfEtglMyMZ_0FaU.&amp;URL=mailto:techUK@slrconsulting.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p:cNvCxnSpPr/>
          <p:nvPr/>
        </p:nvCxnSpPr>
        <p:spPr>
          <a:xfrm>
            <a:off x="367567" y="2051720"/>
            <a:ext cx="6192688" cy="0"/>
          </a:xfrm>
          <a:prstGeom prst="line">
            <a:avLst/>
          </a:prstGeom>
          <a:ln>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367567" y="268272"/>
            <a:ext cx="1909305" cy="631319"/>
          </a:xfrm>
          <a:prstGeom prst="rect">
            <a:avLst/>
          </a:prstGeom>
          <a:noFill/>
        </p:spPr>
        <p:txBody>
          <a:bodyPr wrap="square" rtlCol="0">
            <a:spAutoFit/>
          </a:bodyPr>
          <a:lstStyle/>
          <a:p>
            <a:endParaRPr lang="en-GB" dirty="0"/>
          </a:p>
        </p:txBody>
      </p:sp>
      <p:graphicFrame>
        <p:nvGraphicFramePr>
          <p:cNvPr id="12" name="Table 11"/>
          <p:cNvGraphicFramePr>
            <a:graphicFrameLocks noGrp="1"/>
          </p:cNvGraphicFramePr>
          <p:nvPr>
            <p:extLst>
              <p:ext uri="{D42A27DB-BD31-4B8C-83A1-F6EECF244321}">
                <p14:modId xmlns:p14="http://schemas.microsoft.com/office/powerpoint/2010/main" val="2993427608"/>
              </p:ext>
            </p:extLst>
          </p:nvPr>
        </p:nvGraphicFramePr>
        <p:xfrm>
          <a:off x="369000" y="2810442"/>
          <a:ext cx="6120000" cy="5688717"/>
        </p:xfrm>
        <a:graphic>
          <a:graphicData uri="http://schemas.openxmlformats.org/drawingml/2006/table">
            <a:tbl>
              <a:tblPr bandRow="1">
                <a:tableStyleId>{00A15C55-8517-42AA-B614-E9B94910E393}</a:tableStyleId>
              </a:tblPr>
              <a:tblGrid>
                <a:gridCol w="1139275">
                  <a:extLst>
                    <a:ext uri="{9D8B030D-6E8A-4147-A177-3AD203B41FA5}">
                      <a16:colId xmlns:a16="http://schemas.microsoft.com/office/drawing/2014/main" val="20000"/>
                    </a:ext>
                  </a:extLst>
                </a:gridCol>
                <a:gridCol w="4980725">
                  <a:extLst>
                    <a:ext uri="{9D8B030D-6E8A-4147-A177-3AD203B41FA5}">
                      <a16:colId xmlns:a16="http://schemas.microsoft.com/office/drawing/2014/main" val="20001"/>
                    </a:ext>
                  </a:extLst>
                </a:gridCol>
              </a:tblGrid>
              <a:tr h="1089674">
                <a:tc>
                  <a:txBody>
                    <a:bodyPr/>
                    <a:lstStyle/>
                    <a:p>
                      <a:pPr marL="0" algn="l" defTabSz="914400" rtl="0" eaLnBrk="1" latinLnBrk="0" hangingPunct="1"/>
                      <a:r>
                        <a:rPr lang="en-GB" sz="1100" kern="1200" dirty="0">
                          <a:solidFill>
                            <a:schemeClr val="dk1"/>
                          </a:solidFill>
                          <a:latin typeface="Calibri" panose="020F0502020204030204" pitchFamily="34" charset="0"/>
                          <a:ea typeface="+mn-ea"/>
                          <a:cs typeface="+mn-cs"/>
                        </a:rPr>
                        <a:t>70/30 Rule</a:t>
                      </a:r>
                    </a:p>
                  </a:txBody>
                  <a:tcPr>
                    <a:solidFill>
                      <a:schemeClr val="accent1">
                        <a:lumMod val="40000"/>
                        <a:lumOff val="60000"/>
                      </a:schemeClr>
                    </a:solidFill>
                  </a:tcPr>
                </a:tc>
                <a:tc>
                  <a:txBody>
                    <a:bodyPr/>
                    <a:lstStyle/>
                    <a:p>
                      <a:pPr marL="0" algn="l" defTabSz="914400" rtl="0" eaLnBrk="1" latinLnBrk="0" hangingPunct="1"/>
                      <a:r>
                        <a:rPr lang="en-GB" sz="1100" kern="1200" dirty="0">
                          <a:solidFill>
                            <a:schemeClr val="dk1"/>
                          </a:solidFill>
                          <a:latin typeface="Calibri" panose="020F0502020204030204" pitchFamily="34" charset="0"/>
                          <a:ea typeface="+mn-ea"/>
                          <a:cs typeface="+mn-cs"/>
                        </a:rPr>
                        <a:t>Rule allowing for all the energy consumed at a site to be included in the CCA eligible facility if 70% or more of the site’s energy is consumed within the installation. The rule provides for an additional amount of the site’s energy to be included in the eligible facility if the energy consumed by the installation is less than 70% of the energy consumed on the site. The additional energy that can be included is a maximum of 3/7th of the energy consumed in the installation.</a:t>
                      </a:r>
                    </a:p>
                  </a:txBody>
                  <a:tcPr>
                    <a:solidFill>
                      <a:schemeClr val="accent1">
                        <a:lumMod val="40000"/>
                        <a:lumOff val="60000"/>
                      </a:schemeClr>
                    </a:solidFill>
                  </a:tcPr>
                </a:tc>
                <a:extLst>
                  <a:ext uri="{0D108BD9-81ED-4DB2-BD59-A6C34878D82A}">
                    <a16:rowId xmlns:a16="http://schemas.microsoft.com/office/drawing/2014/main" val="10000"/>
                  </a:ext>
                </a:extLst>
              </a:tr>
              <a:tr h="1708807">
                <a:tc>
                  <a:txBody>
                    <a:bodyPr/>
                    <a:lstStyle/>
                    <a:p>
                      <a:r>
                        <a:rPr lang="en-GB" sz="1100" dirty="0">
                          <a:latin typeface="Calibri" panose="020F0502020204030204" pitchFamily="34" charset="0"/>
                        </a:rPr>
                        <a:t>Base Year</a:t>
                      </a:r>
                    </a:p>
                  </a:txBody>
                  <a:tcPr>
                    <a:solidFill>
                      <a:schemeClr val="accent1">
                        <a:lumMod val="20000"/>
                        <a:lumOff val="80000"/>
                      </a:schemeClr>
                    </a:solidFill>
                  </a:tcPr>
                </a:tc>
                <a:tc>
                  <a:txBody>
                    <a:bodyPr/>
                    <a:lstStyle/>
                    <a:p>
                      <a:pPr>
                        <a:lnSpc>
                          <a:spcPct val="115000"/>
                        </a:lnSpc>
                        <a:spcAft>
                          <a:spcPts val="0"/>
                        </a:spcAft>
                      </a:pPr>
                      <a:r>
                        <a:rPr lang="en-GB" sz="1100" dirty="0">
                          <a:solidFill>
                            <a:srgbClr val="000000"/>
                          </a:solidFill>
                          <a:effectLst/>
                          <a:latin typeface="Calibri" panose="020F0502020204030204" pitchFamily="34" charset="0"/>
                          <a:ea typeface="+mn-ea"/>
                          <a:cs typeface="Times New Roman"/>
                        </a:rPr>
                        <a:t>A 12 month period agreed between an operator and the Environment Agency, ending before the date of an underlying agreement, for which data are supplied by an operator to the Environment Agency before the operator enters into the agreement.* The data from this 12 month continuous period establish the baseline performance of the target unit before the underlying agreement. Future performance and energy and carbon savings achieved in the scheme are measured relative to this base year performance. </a:t>
                      </a:r>
                      <a:endParaRPr lang="en-GB" sz="1100" dirty="0">
                        <a:effectLst/>
                        <a:latin typeface="Calibri" panose="020F0502020204030204" pitchFamily="34" charset="0"/>
                        <a:ea typeface="+mn-ea"/>
                        <a:cs typeface="Times New Roman"/>
                      </a:endParaRPr>
                    </a:p>
                    <a:p>
                      <a:pPr>
                        <a:lnSpc>
                          <a:spcPct val="115000"/>
                        </a:lnSpc>
                        <a:spcAft>
                          <a:spcPts val="0"/>
                        </a:spcAft>
                      </a:pPr>
                      <a:r>
                        <a:rPr lang="en-GB" sz="1100" dirty="0">
                          <a:solidFill>
                            <a:srgbClr val="000000"/>
                          </a:solidFill>
                          <a:effectLst/>
                          <a:latin typeface="Calibri" panose="020F0502020204030204" pitchFamily="34" charset="0"/>
                          <a:ea typeface="+mn-ea"/>
                          <a:cs typeface="Times New Roman"/>
                        </a:rPr>
                        <a:t>* A greenfield facility is allowed to join the CCA scheme and then collect the data necessary to establish base year performance during the first year of certification.</a:t>
                      </a:r>
                      <a:endParaRPr lang="en-GB" sz="1100" dirty="0">
                        <a:effectLst/>
                        <a:latin typeface="Calibri" panose="020F0502020204030204" pitchFamily="34" charset="0"/>
                        <a:ea typeface="+mn-ea"/>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1"/>
                  </a:ext>
                </a:extLst>
              </a:tr>
              <a:tr h="429266">
                <a:tc>
                  <a:txBody>
                    <a:bodyPr/>
                    <a:lstStyle/>
                    <a:p>
                      <a:pPr marL="0" algn="l" defTabSz="914400" rtl="0" eaLnBrk="1" latinLnBrk="0" hangingPunct="1"/>
                      <a:r>
                        <a:rPr lang="en-GB" sz="1100" kern="1200" dirty="0">
                          <a:solidFill>
                            <a:schemeClr val="dk1"/>
                          </a:solidFill>
                          <a:latin typeface="Calibri" panose="020F0502020204030204" pitchFamily="34" charset="0"/>
                          <a:ea typeface="+mn-ea"/>
                          <a:cs typeface="+mn-cs"/>
                        </a:rPr>
                        <a:t>Bubbling</a:t>
                      </a:r>
                    </a:p>
                  </a:txBody>
                  <a:tcPr>
                    <a:solidFill>
                      <a:schemeClr val="accent1">
                        <a:lumMod val="40000"/>
                        <a:lumOff val="60000"/>
                      </a:schemeClr>
                    </a:solidFill>
                  </a:tcPr>
                </a:tc>
                <a:tc>
                  <a:txBody>
                    <a:bodyPr/>
                    <a:lstStyle/>
                    <a:p>
                      <a:pPr marL="0" algn="l" defTabSz="914400" rtl="0" eaLnBrk="1" latinLnBrk="0" hangingPunct="1"/>
                      <a:r>
                        <a:rPr lang="en-GB" sz="1100" kern="1200" dirty="0">
                          <a:solidFill>
                            <a:schemeClr val="dk1"/>
                          </a:solidFill>
                          <a:latin typeface="Calibri" panose="020F0502020204030204" pitchFamily="34" charset="0"/>
                          <a:ea typeface="+mn-ea"/>
                          <a:cs typeface="+mn-cs"/>
                        </a:rPr>
                        <a:t>The grouping together of two or more eligible facilities into a single target unit with one target.</a:t>
                      </a:r>
                    </a:p>
                  </a:txBody>
                  <a:tcPr>
                    <a:solidFill>
                      <a:schemeClr val="accent1">
                        <a:lumMod val="40000"/>
                        <a:lumOff val="60000"/>
                      </a:schemeClr>
                    </a:solidFill>
                  </a:tcPr>
                </a:tc>
                <a:extLst>
                  <a:ext uri="{0D108BD9-81ED-4DB2-BD59-A6C34878D82A}">
                    <a16:rowId xmlns:a16="http://schemas.microsoft.com/office/drawing/2014/main" val="10002"/>
                  </a:ext>
                </a:extLst>
              </a:tr>
              <a:tr h="2080287">
                <a:tc>
                  <a:txBody>
                    <a:bodyPr/>
                    <a:lstStyle/>
                    <a:p>
                      <a:r>
                        <a:rPr lang="en-GB" sz="1100" dirty="0">
                          <a:latin typeface="Calibri" panose="020F0502020204030204" pitchFamily="34" charset="0"/>
                        </a:rPr>
                        <a:t>Buy-out</a:t>
                      </a:r>
                    </a:p>
                  </a:txBody>
                  <a:tcPr>
                    <a:solidFill>
                      <a:schemeClr val="accent1">
                        <a:lumMod val="20000"/>
                        <a:lumOff val="80000"/>
                      </a:schemeClr>
                    </a:solidFill>
                  </a:tcPr>
                </a:tc>
                <a:tc>
                  <a:txBody>
                    <a:bodyPr/>
                    <a:lstStyle/>
                    <a:p>
                      <a:r>
                        <a:rPr lang="en-GB" sz="1100" dirty="0">
                          <a:solidFill>
                            <a:srgbClr val="000000"/>
                          </a:solidFill>
                          <a:effectLst/>
                          <a:latin typeface="Calibri" panose="020F0502020204030204" pitchFamily="34" charset="0"/>
                          <a:ea typeface="Times New Roman"/>
                        </a:rPr>
                        <a:t>Buy-out is a fee a target unit may be required to pay to retain certification in the CCA scheme. It is payable at the end of a target period if the target unit has failed to meet the target stated in its underlying agreement, or to rectify an error identified at any other time in a material impact on the position of the target unit against its target at a previous reporting period. The buy-out fee is calculated by multiplying the amount by which the target unit has failed to meet its target, expressed in terms of tonnes of carbon dioxide equivalent (tCO2e), by £12 per tonne for TP1 and TP2, £14 per tonne for TP3 and TP4 and by £18 per tonne for TP5. Any previously accrued surplus (expressed as tCO2e) is used to offset the payment with the exception of TP5 where previously accrued surplus cannot be used. Where payment of the buy-out fee is needed to rectify an error identified at any time other than the end of the target period, surplus cannot be used to offset the amount payable. If the buy-out fee is not paid in the allotted time the target unit risks being decertified from the scheme.</a:t>
                      </a:r>
                      <a:endParaRPr lang="en-GB" sz="1100" dirty="0">
                        <a:latin typeface="Calibri" panose="020F0502020204030204" pitchFamily="34" charset="0"/>
                      </a:endParaRPr>
                    </a:p>
                  </a:txBody>
                  <a:tcPr>
                    <a:solidFill>
                      <a:schemeClr val="accent1">
                        <a:lumMod val="20000"/>
                        <a:lumOff val="80000"/>
                      </a:schemeClr>
                    </a:solidFill>
                  </a:tcPr>
                </a:tc>
                <a:extLst>
                  <a:ext uri="{0D108BD9-81ED-4DB2-BD59-A6C34878D82A}">
                    <a16:rowId xmlns:a16="http://schemas.microsoft.com/office/drawing/2014/main" val="10003"/>
                  </a:ext>
                </a:extLst>
              </a:tr>
            </a:tbl>
          </a:graphicData>
        </a:graphic>
      </p:graphicFrame>
      <p:sp>
        <p:nvSpPr>
          <p:cNvPr id="15" name="TextBox 14"/>
          <p:cNvSpPr txBox="1"/>
          <p:nvPr/>
        </p:nvSpPr>
        <p:spPr>
          <a:xfrm>
            <a:off x="549000" y="2051720"/>
            <a:ext cx="5760000" cy="727379"/>
          </a:xfrm>
          <a:prstGeom prst="rect">
            <a:avLst/>
          </a:prstGeom>
          <a:noFill/>
        </p:spPr>
        <p:txBody>
          <a:bodyPr wrap="square" rtlCol="0">
            <a:spAutoFit/>
          </a:bodyPr>
          <a:lstStyle/>
          <a:p>
            <a:pPr>
              <a:lnSpc>
                <a:spcPct val="110000"/>
              </a:lnSpc>
              <a:spcBef>
                <a:spcPts val="200"/>
              </a:spcBef>
              <a:spcAft>
                <a:spcPts val="0"/>
              </a:spcAft>
            </a:pPr>
            <a:r>
              <a:rPr lang="en-GB" sz="1100" dirty="0">
                <a:latin typeface="Calibri" panose="020F0502020204030204" pitchFamily="34" charset="0"/>
                <a:ea typeface="Calibri"/>
                <a:cs typeface="Times New Roman"/>
              </a:rPr>
              <a:t>The tables below contain a glossary of terms  and abbreviations that you may come across in relation to your techUK CCA.</a:t>
            </a:r>
          </a:p>
          <a:p>
            <a:pPr>
              <a:lnSpc>
                <a:spcPct val="110000"/>
              </a:lnSpc>
              <a:spcBef>
                <a:spcPts val="200"/>
              </a:spcBef>
              <a:spcAft>
                <a:spcPts val="0"/>
              </a:spcAft>
            </a:pPr>
            <a:r>
              <a:rPr lang="en-GB" sz="1100" b="1" u="sng" dirty="0">
                <a:effectLst/>
                <a:latin typeface="Calibri" panose="020F0502020204030204" pitchFamily="34" charset="0"/>
                <a:ea typeface="Calibri"/>
                <a:cs typeface="Times New Roman"/>
              </a:rPr>
              <a:t>Glossary</a:t>
            </a:r>
            <a:r>
              <a:rPr lang="en-GB" sz="1400" b="1" u="sng" dirty="0">
                <a:effectLst/>
                <a:latin typeface="Calibri" panose="020F0502020204030204" pitchFamily="34" charset="0"/>
                <a:ea typeface="Calibri"/>
                <a:cs typeface="Times New Roman"/>
              </a:rPr>
              <a:t> </a:t>
            </a:r>
          </a:p>
        </p:txBody>
      </p:sp>
      <p:sp>
        <p:nvSpPr>
          <p:cNvPr id="16" name="Rectangle 1"/>
          <p:cNvSpPr>
            <a:spLocks noChangeArrowheads="1"/>
          </p:cNvSpPr>
          <p:nvPr/>
        </p:nvSpPr>
        <p:spPr bwMode="auto">
          <a:xfrm>
            <a:off x="332656" y="1215788"/>
            <a:ext cx="5976664"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spcAft>
                <a:spcPts val="1200"/>
              </a:spcAft>
            </a:pPr>
            <a:r>
              <a:rPr lang="en-GB" sz="1200" b="1" dirty="0">
                <a:latin typeface="Calibri" pitchFamily="34" charset="0"/>
              </a:rPr>
              <a:t>Climate Change Agreement for techUK</a:t>
            </a:r>
            <a:endParaRPr lang="en-GB" sz="1200" dirty="0">
              <a:latin typeface="Calibri" pitchFamily="34" charset="0"/>
            </a:endParaRPr>
          </a:p>
          <a:p>
            <a:r>
              <a:rPr lang="en-GB" sz="2200" dirty="0">
                <a:solidFill>
                  <a:schemeClr val="tx2"/>
                </a:solidFill>
                <a:latin typeface="Cambria "/>
              </a:rPr>
              <a:t>Note 09: Glossary and Abbreviations</a:t>
            </a:r>
            <a:endParaRPr kumimoji="0" lang="en-GB" sz="1800" b="0" i="0" u="none" strike="noStrike" cap="none" normalizeH="0" baseline="0" dirty="0">
              <a:ln>
                <a:noFill/>
              </a:ln>
              <a:solidFill>
                <a:schemeClr val="tx2"/>
              </a:solidFill>
              <a:effectLst/>
              <a:latin typeface="Cambria "/>
              <a:cs typeface="Arial" pitchFamily="34" charset="0"/>
            </a:endParaRPr>
          </a:p>
        </p:txBody>
      </p:sp>
      <p:sp>
        <p:nvSpPr>
          <p:cNvPr id="17" name="TextBox 16"/>
          <p:cNvSpPr txBox="1"/>
          <p:nvPr/>
        </p:nvSpPr>
        <p:spPr>
          <a:xfrm>
            <a:off x="5157192" y="1578150"/>
            <a:ext cx="1552067" cy="400110"/>
          </a:xfrm>
          <a:prstGeom prst="rect">
            <a:avLst/>
          </a:prstGeom>
          <a:noFill/>
        </p:spPr>
        <p:txBody>
          <a:bodyPr wrap="square" rtlCol="0">
            <a:spAutoFit/>
          </a:bodyPr>
          <a:lstStyle/>
          <a:p>
            <a:r>
              <a:rPr lang="en-GB" sz="2000" dirty="0">
                <a:solidFill>
                  <a:schemeClr val="accent4">
                    <a:lumMod val="50000"/>
                  </a:schemeClr>
                </a:solidFill>
                <a:latin typeface="Calibri" pitchFamily="34" charset="0"/>
              </a:rPr>
              <a:t>August 2021</a:t>
            </a:r>
          </a:p>
        </p:txBody>
      </p:sp>
      <p:sp>
        <p:nvSpPr>
          <p:cNvPr id="18"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1</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5	Glossary and Abbreviations</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pic>
        <p:nvPicPr>
          <p:cNvPr id="19" name="Picture 18" descr="techUK logo image.png">
            <a:extLst>
              <a:ext uri="{FF2B5EF4-FFF2-40B4-BE49-F238E27FC236}">
                <a16:creationId xmlns:a16="http://schemas.microsoft.com/office/drawing/2014/main" id="{91D42F39-8FF6-4A6F-8FFC-329C46332DA1}"/>
              </a:ext>
            </a:extLst>
          </p:cNvPr>
          <p:cNvPicPr>
            <a:picLocks noChangeAspect="1"/>
          </p:cNvPicPr>
          <p:nvPr/>
        </p:nvPicPr>
        <p:blipFill>
          <a:blip r:embed="rId3" cstate="print"/>
          <a:stretch>
            <a:fillRect/>
          </a:stretch>
        </p:blipFill>
        <p:spPr>
          <a:xfrm>
            <a:off x="332656" y="260648"/>
            <a:ext cx="1687212" cy="63894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67567" y="268272"/>
            <a:ext cx="1909305" cy="631319"/>
          </a:xfrm>
          <a:prstGeom prst="rect">
            <a:avLst/>
          </a:prstGeom>
          <a:noFill/>
        </p:spPr>
        <p:txBody>
          <a:bodyPr wrap="square" rtlCol="0">
            <a:spAutoFit/>
          </a:bodyPr>
          <a:lstStyle/>
          <a:p>
            <a:endParaRPr lang="en-GB" dirty="0"/>
          </a:p>
        </p:txBody>
      </p:sp>
      <p:graphicFrame>
        <p:nvGraphicFramePr>
          <p:cNvPr id="12" name="Table 11"/>
          <p:cNvGraphicFramePr>
            <a:graphicFrameLocks noGrp="1"/>
          </p:cNvGraphicFramePr>
          <p:nvPr>
            <p:extLst>
              <p:ext uri="{D42A27DB-BD31-4B8C-83A1-F6EECF244321}">
                <p14:modId xmlns:p14="http://schemas.microsoft.com/office/powerpoint/2010/main" val="360141611"/>
              </p:ext>
            </p:extLst>
          </p:nvPr>
        </p:nvGraphicFramePr>
        <p:xfrm>
          <a:off x="361369" y="1145638"/>
          <a:ext cx="6120000" cy="6949440"/>
        </p:xfrm>
        <a:graphic>
          <a:graphicData uri="http://schemas.openxmlformats.org/drawingml/2006/table">
            <a:tbl>
              <a:tblPr bandRow="1">
                <a:tableStyleId>{00A15C55-8517-42AA-B614-E9B94910E393}</a:tableStyleId>
              </a:tblPr>
              <a:tblGrid>
                <a:gridCol w="1139275">
                  <a:extLst>
                    <a:ext uri="{9D8B030D-6E8A-4147-A177-3AD203B41FA5}">
                      <a16:colId xmlns:a16="http://schemas.microsoft.com/office/drawing/2014/main" val="20000"/>
                    </a:ext>
                  </a:extLst>
                </a:gridCol>
                <a:gridCol w="4980725">
                  <a:extLst>
                    <a:ext uri="{9D8B030D-6E8A-4147-A177-3AD203B41FA5}">
                      <a16:colId xmlns:a16="http://schemas.microsoft.com/office/drawing/2014/main" val="20001"/>
                    </a:ext>
                  </a:extLst>
                </a:gridCol>
              </a:tblGrid>
              <a:tr h="357361">
                <a:tc>
                  <a:txBody>
                    <a:bodyPr/>
                    <a:lstStyle/>
                    <a:p>
                      <a:r>
                        <a:rPr lang="en-GB" sz="1100" dirty="0">
                          <a:latin typeface="Calibri" panose="020F0502020204030204" pitchFamily="34" charset="0"/>
                        </a:rPr>
                        <a:t>Decertification</a:t>
                      </a:r>
                    </a:p>
                  </a:txBody>
                  <a:tcPr>
                    <a:solidFill>
                      <a:schemeClr val="accent1">
                        <a:lumMod val="40000"/>
                        <a:lumOff val="60000"/>
                      </a:schemeClr>
                    </a:solidFill>
                  </a:tcPr>
                </a:tc>
                <a:tc>
                  <a:txBody>
                    <a:bodyPr/>
                    <a:lstStyle/>
                    <a:p>
                      <a:r>
                        <a:rPr lang="en-GB" sz="1100" dirty="0">
                          <a:solidFill>
                            <a:srgbClr val="000000"/>
                          </a:solidFill>
                          <a:effectLst/>
                          <a:latin typeface="Calibri" panose="020F0502020204030204" pitchFamily="34" charset="0"/>
                          <a:ea typeface="Times New Roman"/>
                        </a:rPr>
                        <a:t>Suspension of a target unit’s eligibility for the CCL discount for the next certification period.</a:t>
                      </a:r>
                      <a:endParaRPr lang="en-GB" sz="1100" dirty="0">
                        <a:latin typeface="Calibri" panose="020F0502020204030204" pitchFamily="34" charset="0"/>
                      </a:endParaRPr>
                    </a:p>
                  </a:txBody>
                  <a:tcPr>
                    <a:solidFill>
                      <a:schemeClr val="accent1">
                        <a:lumMod val="40000"/>
                        <a:lumOff val="60000"/>
                      </a:schemeClr>
                    </a:solidFill>
                  </a:tcPr>
                </a:tc>
                <a:extLst>
                  <a:ext uri="{0D108BD9-81ED-4DB2-BD59-A6C34878D82A}">
                    <a16:rowId xmlns:a16="http://schemas.microsoft.com/office/drawing/2014/main" val="10000"/>
                  </a:ext>
                </a:extLst>
              </a:tr>
              <a:tr h="638145">
                <a:tc>
                  <a:txBody>
                    <a:bodyPr/>
                    <a:lstStyle/>
                    <a:p>
                      <a:r>
                        <a:rPr lang="en-GB" sz="1100" dirty="0">
                          <a:latin typeface="Calibri" panose="020F0502020204030204" pitchFamily="34" charset="0"/>
                        </a:rPr>
                        <a:t>Delivered Energy</a:t>
                      </a:r>
                    </a:p>
                  </a:txBody>
                  <a:tcPr>
                    <a:solidFill>
                      <a:schemeClr val="accent1">
                        <a:lumMod val="20000"/>
                        <a:lumOff val="80000"/>
                      </a:schemeClr>
                    </a:solidFill>
                  </a:tcPr>
                </a:tc>
                <a:tc>
                  <a:txBody>
                    <a:bodyPr/>
                    <a:lstStyle/>
                    <a:p>
                      <a:r>
                        <a:rPr lang="en-GB" sz="1100" dirty="0">
                          <a:solidFill>
                            <a:srgbClr val="000000"/>
                          </a:solidFill>
                          <a:effectLst/>
                          <a:latin typeface="Calibri" panose="020F0502020204030204" pitchFamily="34" charset="0"/>
                          <a:ea typeface="Times New Roman"/>
                        </a:rPr>
                        <a:t>The amount of energy contained in fuel, heat or power delivered to a site or installation for consumption. It’s synonymous with metered energy. Not to be confused with primary energy, this is the basis on which energy is accounted for in the CCA scheme.</a:t>
                      </a:r>
                      <a:endParaRPr lang="en-GB" sz="1100" dirty="0">
                        <a:latin typeface="Calibri" panose="020F0502020204030204" pitchFamily="34" charset="0"/>
                      </a:endParaRPr>
                    </a:p>
                  </a:txBody>
                  <a:tcPr>
                    <a:solidFill>
                      <a:schemeClr val="accent1">
                        <a:lumMod val="20000"/>
                        <a:lumOff val="80000"/>
                      </a:schemeClr>
                    </a:solidFill>
                  </a:tcPr>
                </a:tc>
                <a:extLst>
                  <a:ext uri="{0D108BD9-81ED-4DB2-BD59-A6C34878D82A}">
                    <a16:rowId xmlns:a16="http://schemas.microsoft.com/office/drawing/2014/main" val="10001"/>
                  </a:ext>
                </a:extLst>
              </a:tr>
              <a:tr h="638145">
                <a:tc>
                  <a:txBody>
                    <a:bodyPr/>
                    <a:lstStyle/>
                    <a:p>
                      <a:r>
                        <a:rPr lang="en-GB" sz="1100" dirty="0">
                          <a:solidFill>
                            <a:srgbClr val="000000"/>
                          </a:solidFill>
                          <a:effectLst/>
                          <a:latin typeface="Calibri" panose="020F0502020204030204" pitchFamily="34" charset="0"/>
                          <a:ea typeface="Times New Roman"/>
                        </a:rPr>
                        <a:t>Department for Business, Energy and Industrial Strategy (BEIS)</a:t>
                      </a:r>
                      <a:endParaRPr lang="en-GB" sz="1100" dirty="0">
                        <a:latin typeface="Calibri" panose="020F0502020204030204" pitchFamily="34" charset="0"/>
                      </a:endParaRPr>
                    </a:p>
                  </a:txBody>
                  <a:tcPr>
                    <a:solidFill>
                      <a:schemeClr val="accent1">
                        <a:lumMod val="40000"/>
                        <a:lumOff val="60000"/>
                      </a:schemeClr>
                    </a:solidFill>
                  </a:tcPr>
                </a:tc>
                <a:tc>
                  <a:txBody>
                    <a:bodyPr/>
                    <a:lstStyle/>
                    <a:p>
                      <a:pPr>
                        <a:lnSpc>
                          <a:spcPct val="115000"/>
                        </a:lnSpc>
                        <a:spcAft>
                          <a:spcPts val="0"/>
                        </a:spcAft>
                      </a:pPr>
                      <a:r>
                        <a:rPr lang="en-GB" sz="1100" dirty="0">
                          <a:solidFill>
                            <a:srgbClr val="000000"/>
                          </a:solidFill>
                          <a:effectLst/>
                          <a:latin typeface="Calibri" panose="020F0502020204030204" pitchFamily="34" charset="0"/>
                          <a:ea typeface="Times New Roman"/>
                        </a:rPr>
                        <a:t>Government department with the overall responsibility for energy and climate change policy in the UK.</a:t>
                      </a:r>
                      <a:endParaRPr lang="en-GB" sz="1100" dirty="0">
                        <a:effectLst/>
                        <a:latin typeface="Calibri" panose="020F0502020204030204" pitchFamily="34" charset="0"/>
                        <a:ea typeface="Calibri"/>
                        <a:cs typeface="Times New Roman"/>
                      </a:endParaRPr>
                    </a:p>
                  </a:txBody>
                  <a:tcPr marL="68580" marR="68580" marT="0" marB="0">
                    <a:solidFill>
                      <a:schemeClr val="accent1">
                        <a:lumMod val="40000"/>
                        <a:lumOff val="60000"/>
                      </a:schemeClr>
                    </a:solidFill>
                  </a:tcPr>
                </a:tc>
                <a:extLst>
                  <a:ext uri="{0D108BD9-81ED-4DB2-BD59-A6C34878D82A}">
                    <a16:rowId xmlns:a16="http://schemas.microsoft.com/office/drawing/2014/main" val="10002"/>
                  </a:ext>
                </a:extLst>
              </a:tr>
              <a:tr h="497753">
                <a:tc>
                  <a:txBody>
                    <a:bodyPr/>
                    <a:lstStyle/>
                    <a:p>
                      <a:r>
                        <a:rPr lang="en-GB" sz="1100" dirty="0">
                          <a:solidFill>
                            <a:srgbClr val="000000"/>
                          </a:solidFill>
                          <a:effectLst/>
                          <a:latin typeface="Calibri" panose="020F0502020204030204" pitchFamily="34" charset="0"/>
                          <a:ea typeface="Times New Roman"/>
                        </a:rPr>
                        <a:t>Directly associated activity (DAA)</a:t>
                      </a:r>
                      <a:endParaRPr lang="en-GB" sz="1100" dirty="0">
                        <a:latin typeface="Calibri" panose="020F0502020204030204" pitchFamily="34" charset="0"/>
                      </a:endParaRPr>
                    </a:p>
                  </a:txBody>
                  <a:tcPr>
                    <a:solidFill>
                      <a:schemeClr val="accent1">
                        <a:lumMod val="20000"/>
                        <a:lumOff val="80000"/>
                      </a:schemeClr>
                    </a:solidFill>
                  </a:tcPr>
                </a:tc>
                <a:tc>
                  <a:txBody>
                    <a:bodyPr/>
                    <a:lstStyle/>
                    <a:p>
                      <a:r>
                        <a:rPr lang="en-GB" sz="1100" dirty="0">
                          <a:solidFill>
                            <a:srgbClr val="000000"/>
                          </a:solidFill>
                          <a:effectLst/>
                          <a:latin typeface="Calibri" panose="020F0502020204030204" pitchFamily="34" charset="0"/>
                          <a:ea typeface="Times New Roman"/>
                        </a:rPr>
                        <a:t>An activity on the same site which has a technical connection with the eligible process and which could have an effect on emissions and pollution.</a:t>
                      </a:r>
                      <a:endParaRPr lang="en-GB" sz="1100" dirty="0">
                        <a:latin typeface="Calibri" panose="020F0502020204030204" pitchFamily="34" charset="0"/>
                      </a:endParaRPr>
                    </a:p>
                  </a:txBody>
                  <a:tcPr>
                    <a:solidFill>
                      <a:schemeClr val="accent1">
                        <a:lumMod val="20000"/>
                        <a:lumOff val="80000"/>
                      </a:schemeClr>
                    </a:solidFill>
                  </a:tcPr>
                </a:tc>
                <a:extLst>
                  <a:ext uri="{0D108BD9-81ED-4DB2-BD59-A6C34878D82A}">
                    <a16:rowId xmlns:a16="http://schemas.microsoft.com/office/drawing/2014/main" val="10003"/>
                  </a:ext>
                </a:extLst>
              </a:tr>
              <a:tr h="497753">
                <a:tc>
                  <a:txBody>
                    <a:bodyPr/>
                    <a:lstStyle/>
                    <a:p>
                      <a:r>
                        <a:rPr lang="en-GB" sz="1100" dirty="0">
                          <a:solidFill>
                            <a:srgbClr val="000000"/>
                          </a:solidFill>
                          <a:effectLst/>
                          <a:latin typeface="Calibri" panose="020F0502020204030204" pitchFamily="34" charset="0"/>
                          <a:ea typeface="Times New Roman"/>
                        </a:rPr>
                        <a:t>Eligible Process</a:t>
                      </a:r>
                      <a:endParaRPr lang="en-GB" sz="1100" dirty="0">
                        <a:latin typeface="Calibri" panose="020F0502020204030204" pitchFamily="34" charset="0"/>
                      </a:endParaRPr>
                    </a:p>
                  </a:txBody>
                  <a:tcPr>
                    <a:solidFill>
                      <a:schemeClr val="accent1">
                        <a:lumMod val="40000"/>
                        <a:lumOff val="60000"/>
                      </a:schemeClr>
                    </a:solidFill>
                  </a:tcPr>
                </a:tc>
                <a:tc>
                  <a:txBody>
                    <a:bodyPr/>
                    <a:lstStyle/>
                    <a:p>
                      <a:r>
                        <a:rPr lang="en-GB" sz="1100" dirty="0">
                          <a:solidFill>
                            <a:srgbClr val="000000"/>
                          </a:solidFill>
                          <a:effectLst/>
                          <a:latin typeface="Calibri" panose="020F0502020204030204" pitchFamily="34" charset="0"/>
                          <a:ea typeface="Times New Roman"/>
                        </a:rPr>
                        <a:t>For data centres, the eligible activity is: The business activity is the leasing or licensing of a data facility which is being used as a data centre.</a:t>
                      </a:r>
                    </a:p>
                    <a:p>
                      <a:r>
                        <a:rPr lang="en-GB" sz="1100" dirty="0">
                          <a:solidFill>
                            <a:srgbClr val="000000"/>
                          </a:solidFill>
                          <a:effectLst/>
                          <a:latin typeface="Calibri" panose="020F0502020204030204" pitchFamily="34" charset="0"/>
                          <a:ea typeface="Times New Roman"/>
                        </a:rPr>
                        <a:t>“data facility” means a room, or rooms sharing the same electricity supply circuit, occupied mainly or exclusively by computer equipment which is enabled to transfer data electronically, and where in respect of the room or rooms—</a:t>
                      </a:r>
                    </a:p>
                    <a:p>
                      <a:r>
                        <a:rPr lang="en-GB" sz="1100" dirty="0">
                          <a:solidFill>
                            <a:srgbClr val="000000"/>
                          </a:solidFill>
                          <a:effectLst/>
                          <a:latin typeface="Calibri" panose="020F0502020204030204" pitchFamily="34" charset="0"/>
                          <a:ea typeface="Times New Roman"/>
                        </a:rPr>
                        <a:t>(a) the temperature and humidity is regulated in connection with the operation of the computer equipment;</a:t>
                      </a:r>
                    </a:p>
                    <a:p>
                      <a:r>
                        <a:rPr lang="en-GB" sz="1100" dirty="0">
                          <a:solidFill>
                            <a:srgbClr val="000000"/>
                          </a:solidFill>
                          <a:effectLst/>
                          <a:latin typeface="Calibri" panose="020F0502020204030204" pitchFamily="34" charset="0"/>
                          <a:ea typeface="Times New Roman"/>
                        </a:rPr>
                        <a:t>(b) the electricity supply is at least 200kW; and</a:t>
                      </a:r>
                    </a:p>
                    <a:p>
                      <a:r>
                        <a:rPr lang="en-GB" sz="1100" dirty="0">
                          <a:solidFill>
                            <a:srgbClr val="000000"/>
                          </a:solidFill>
                          <a:effectLst/>
                          <a:latin typeface="Calibri" panose="020F0502020204030204" pitchFamily="34" charset="0"/>
                          <a:ea typeface="Times New Roman"/>
                        </a:rPr>
                        <a:t>(c) electricity is supplied by a back-up electricity supply when the mains supply is interrupted.</a:t>
                      </a:r>
                    </a:p>
                  </a:txBody>
                  <a:tcPr>
                    <a:solidFill>
                      <a:schemeClr val="accent1">
                        <a:lumMod val="40000"/>
                        <a:lumOff val="60000"/>
                      </a:schemeClr>
                    </a:solidFill>
                  </a:tcPr>
                </a:tc>
                <a:extLst>
                  <a:ext uri="{0D108BD9-81ED-4DB2-BD59-A6C34878D82A}">
                    <a16:rowId xmlns:a16="http://schemas.microsoft.com/office/drawing/2014/main" val="10004"/>
                  </a:ext>
                </a:extLst>
              </a:tr>
              <a:tr h="357361">
                <a:tc>
                  <a:txBody>
                    <a:bodyPr/>
                    <a:lstStyle/>
                    <a:p>
                      <a:r>
                        <a:rPr lang="en-GB" sz="1100" dirty="0">
                          <a:latin typeface="Calibri" panose="020F0502020204030204" pitchFamily="34" charset="0"/>
                        </a:rPr>
                        <a:t>Facility</a:t>
                      </a:r>
                    </a:p>
                  </a:txBody>
                  <a:tcPr>
                    <a:solidFill>
                      <a:schemeClr val="accent1">
                        <a:lumMod val="20000"/>
                        <a:lumOff val="80000"/>
                      </a:schemeClr>
                    </a:solidFill>
                  </a:tcPr>
                </a:tc>
                <a:tc>
                  <a:txBody>
                    <a:bodyPr/>
                    <a:lstStyle/>
                    <a:p>
                      <a:r>
                        <a:rPr lang="en-GB" sz="1100" dirty="0">
                          <a:solidFill>
                            <a:srgbClr val="000000"/>
                          </a:solidFill>
                          <a:effectLst/>
                          <a:latin typeface="Calibri" panose="020F0502020204030204" pitchFamily="34" charset="0"/>
                          <a:ea typeface="Times New Roman"/>
                        </a:rPr>
                        <a:t>An installation site or part of site which is eligible to be covered by a climate change agreement. Also known as the eligible facility.</a:t>
                      </a:r>
                      <a:endParaRPr lang="en-GB" sz="1100" dirty="0">
                        <a:latin typeface="Calibri" panose="020F0502020204030204" pitchFamily="34" charset="0"/>
                      </a:endParaRPr>
                    </a:p>
                  </a:txBody>
                  <a:tcPr>
                    <a:solidFill>
                      <a:schemeClr val="accent1">
                        <a:lumMod val="20000"/>
                        <a:lumOff val="80000"/>
                      </a:schemeClr>
                    </a:solidFill>
                  </a:tcPr>
                </a:tc>
                <a:extLst>
                  <a:ext uri="{0D108BD9-81ED-4DB2-BD59-A6C34878D82A}">
                    <a16:rowId xmlns:a16="http://schemas.microsoft.com/office/drawing/2014/main" val="10005"/>
                  </a:ext>
                </a:extLst>
              </a:tr>
              <a:tr h="497753">
                <a:tc>
                  <a:txBody>
                    <a:bodyPr/>
                    <a:lstStyle/>
                    <a:p>
                      <a:r>
                        <a:rPr lang="en-GB" sz="1100" dirty="0">
                          <a:solidFill>
                            <a:srgbClr val="000000"/>
                          </a:solidFill>
                          <a:effectLst/>
                          <a:latin typeface="Calibri" panose="020F0502020204030204" pitchFamily="34" charset="0"/>
                          <a:ea typeface="Times New Roman"/>
                        </a:rPr>
                        <a:t>Greenfield facility</a:t>
                      </a:r>
                      <a:endParaRPr lang="en-GB" sz="1100" dirty="0">
                        <a:latin typeface="Calibri" panose="020F0502020204030204" pitchFamily="34" charset="0"/>
                      </a:endParaRPr>
                    </a:p>
                  </a:txBody>
                  <a:tcPr>
                    <a:solidFill>
                      <a:schemeClr val="accent1">
                        <a:lumMod val="40000"/>
                        <a:lumOff val="60000"/>
                      </a:schemeClr>
                    </a:solidFill>
                  </a:tcPr>
                </a:tc>
                <a:tc>
                  <a:txBody>
                    <a:bodyPr/>
                    <a:lstStyle/>
                    <a:p>
                      <a:r>
                        <a:rPr lang="en-GB" sz="1100" dirty="0">
                          <a:solidFill>
                            <a:srgbClr val="000000"/>
                          </a:solidFill>
                          <a:effectLst/>
                          <a:latin typeface="Calibri" panose="020F0502020204030204" pitchFamily="34" charset="0"/>
                          <a:ea typeface="Times New Roman"/>
                        </a:rPr>
                        <a:t>A newly built facility or an existing facility that has closed down and undergone a complete replacement of plant and been recommissioned with a new eligible process.</a:t>
                      </a:r>
                      <a:endParaRPr lang="en-GB" sz="1100" dirty="0">
                        <a:latin typeface="Calibri" panose="020F0502020204030204" pitchFamily="34" charset="0"/>
                      </a:endParaRPr>
                    </a:p>
                  </a:txBody>
                  <a:tcPr>
                    <a:solidFill>
                      <a:schemeClr val="accent1">
                        <a:lumMod val="40000"/>
                        <a:lumOff val="60000"/>
                      </a:schemeClr>
                    </a:solidFill>
                  </a:tcPr>
                </a:tc>
                <a:extLst>
                  <a:ext uri="{0D108BD9-81ED-4DB2-BD59-A6C34878D82A}">
                    <a16:rowId xmlns:a16="http://schemas.microsoft.com/office/drawing/2014/main" val="10006"/>
                  </a:ext>
                </a:extLst>
              </a:tr>
              <a:tr h="497753">
                <a:tc>
                  <a:txBody>
                    <a:bodyPr/>
                    <a:lstStyle/>
                    <a:p>
                      <a:r>
                        <a:rPr lang="en-GB" sz="1100" dirty="0">
                          <a:solidFill>
                            <a:srgbClr val="000000"/>
                          </a:solidFill>
                          <a:effectLst/>
                          <a:latin typeface="Calibri" panose="020F0502020204030204" pitchFamily="34" charset="0"/>
                          <a:ea typeface="Times New Roman"/>
                        </a:rPr>
                        <a:t>Memorandum of Account (</a:t>
                      </a:r>
                      <a:r>
                        <a:rPr lang="en-GB" sz="1100" dirty="0" err="1">
                          <a:solidFill>
                            <a:srgbClr val="000000"/>
                          </a:solidFill>
                          <a:effectLst/>
                          <a:latin typeface="Calibri" panose="020F0502020204030204" pitchFamily="34" charset="0"/>
                          <a:ea typeface="Times New Roman"/>
                        </a:rPr>
                        <a:t>MoA</a:t>
                      </a:r>
                      <a:r>
                        <a:rPr lang="en-GB" sz="1100" dirty="0">
                          <a:solidFill>
                            <a:srgbClr val="000000"/>
                          </a:solidFill>
                          <a:effectLst/>
                          <a:latin typeface="Calibri" panose="020F0502020204030204" pitchFamily="34" charset="0"/>
                          <a:ea typeface="Times New Roman"/>
                        </a:rPr>
                        <a:t>)</a:t>
                      </a:r>
                      <a:endParaRPr lang="en-GB" sz="1100" dirty="0">
                        <a:latin typeface="Calibri" panose="020F0502020204030204" pitchFamily="34" charset="0"/>
                      </a:endParaRPr>
                    </a:p>
                  </a:txBody>
                  <a:tcPr>
                    <a:solidFill>
                      <a:schemeClr val="accent1">
                        <a:lumMod val="20000"/>
                        <a:lumOff val="80000"/>
                      </a:schemeClr>
                    </a:solidFill>
                  </a:tcPr>
                </a:tc>
                <a:tc>
                  <a:txBody>
                    <a:bodyPr/>
                    <a:lstStyle/>
                    <a:p>
                      <a:r>
                        <a:rPr lang="en-GB" sz="1100" dirty="0">
                          <a:solidFill>
                            <a:srgbClr val="000000"/>
                          </a:solidFill>
                          <a:effectLst/>
                          <a:latin typeface="Calibri" panose="020F0502020204030204" pitchFamily="34" charset="0"/>
                          <a:ea typeface="Times New Roman"/>
                        </a:rPr>
                        <a:t>A notice sent from the Environment Agency to the operator to notify them that a fee is due for example annual subsistence charges or a buy-out fee.</a:t>
                      </a:r>
                      <a:endParaRPr lang="en-GB" sz="1100" dirty="0">
                        <a:latin typeface="Calibri" panose="020F0502020204030204" pitchFamily="34" charset="0"/>
                      </a:endParaRPr>
                    </a:p>
                  </a:txBody>
                  <a:tcPr>
                    <a:solidFill>
                      <a:schemeClr val="accent1">
                        <a:lumMod val="20000"/>
                        <a:lumOff val="80000"/>
                      </a:schemeClr>
                    </a:solidFill>
                  </a:tcPr>
                </a:tc>
                <a:extLst>
                  <a:ext uri="{0D108BD9-81ED-4DB2-BD59-A6C34878D82A}">
                    <a16:rowId xmlns:a16="http://schemas.microsoft.com/office/drawing/2014/main" val="10007"/>
                  </a:ext>
                </a:extLst>
              </a:tr>
              <a:tr h="357361">
                <a:tc>
                  <a:txBody>
                    <a:bodyPr/>
                    <a:lstStyle/>
                    <a:p>
                      <a:r>
                        <a:rPr lang="en-GB" sz="1100" dirty="0">
                          <a:solidFill>
                            <a:srgbClr val="000000"/>
                          </a:solidFill>
                          <a:effectLst/>
                          <a:latin typeface="Calibri" panose="020F0502020204030204" pitchFamily="34" charset="0"/>
                          <a:ea typeface="Times New Roman"/>
                        </a:rPr>
                        <a:t>Operator</a:t>
                      </a:r>
                      <a:endParaRPr lang="en-GB" sz="1100" dirty="0">
                        <a:latin typeface="Calibri" panose="020F0502020204030204" pitchFamily="34" charset="0"/>
                      </a:endParaRPr>
                    </a:p>
                  </a:txBody>
                  <a:tcPr>
                    <a:solidFill>
                      <a:schemeClr val="accent1">
                        <a:lumMod val="40000"/>
                        <a:lumOff val="60000"/>
                      </a:schemeClr>
                    </a:solidFill>
                  </a:tcPr>
                </a:tc>
                <a:tc>
                  <a:txBody>
                    <a:bodyPr/>
                    <a:lstStyle/>
                    <a:p>
                      <a:r>
                        <a:rPr lang="en-GB" sz="1100" dirty="0">
                          <a:solidFill>
                            <a:srgbClr val="000000"/>
                          </a:solidFill>
                          <a:effectLst/>
                          <a:latin typeface="Calibri" panose="020F0502020204030204" pitchFamily="34" charset="0"/>
                          <a:ea typeface="Times New Roman"/>
                        </a:rPr>
                        <a:t>A legal person or organisation that is party to an underlying agreement. May also be known as an account holder or participant.</a:t>
                      </a:r>
                      <a:endParaRPr lang="en-GB" sz="1100" dirty="0">
                        <a:latin typeface="Calibri" panose="020F0502020204030204" pitchFamily="34" charset="0"/>
                      </a:endParaRPr>
                    </a:p>
                  </a:txBody>
                  <a:tcPr>
                    <a:solidFill>
                      <a:schemeClr val="accent1">
                        <a:lumMod val="40000"/>
                        <a:lumOff val="60000"/>
                      </a:schemeClr>
                    </a:solidFill>
                  </a:tcPr>
                </a:tc>
                <a:extLst>
                  <a:ext uri="{0D108BD9-81ED-4DB2-BD59-A6C34878D82A}">
                    <a16:rowId xmlns:a16="http://schemas.microsoft.com/office/drawing/2014/main" val="10008"/>
                  </a:ext>
                </a:extLst>
              </a:tr>
              <a:tr h="497753">
                <a:tc>
                  <a:txBody>
                    <a:bodyPr/>
                    <a:lstStyle/>
                    <a:p>
                      <a:r>
                        <a:rPr lang="en-GB" sz="1100" dirty="0">
                          <a:solidFill>
                            <a:srgbClr val="000000"/>
                          </a:solidFill>
                          <a:effectLst/>
                          <a:latin typeface="Calibri" panose="020F0502020204030204" pitchFamily="34" charset="0"/>
                          <a:ea typeface="Times New Roman"/>
                        </a:rPr>
                        <a:t>Primary energy</a:t>
                      </a:r>
                      <a:endParaRPr lang="en-GB" sz="1100" dirty="0">
                        <a:latin typeface="Calibri" panose="020F0502020204030204" pitchFamily="34" charset="0"/>
                      </a:endParaRPr>
                    </a:p>
                  </a:txBody>
                  <a:tcPr>
                    <a:solidFill>
                      <a:schemeClr val="accent1">
                        <a:lumMod val="20000"/>
                        <a:lumOff val="80000"/>
                      </a:schemeClr>
                    </a:solidFill>
                  </a:tcPr>
                </a:tc>
                <a:tc>
                  <a:txBody>
                    <a:bodyPr/>
                    <a:lstStyle/>
                    <a:p>
                      <a:r>
                        <a:rPr lang="en-GB" sz="1100" dirty="0">
                          <a:solidFill>
                            <a:srgbClr val="000000"/>
                          </a:solidFill>
                          <a:effectLst/>
                          <a:latin typeface="Calibri" panose="020F0502020204030204" pitchFamily="34" charset="0"/>
                          <a:ea typeface="Times New Roman"/>
                        </a:rPr>
                        <a:t>The primary fuel (or other primary energy source such as wind or solar energy) consumed in the process of generating and delivering to the point of consumption secondary forms of energy such as electricity, heat or mechanical power.~</a:t>
                      </a:r>
                      <a:endParaRPr lang="en-GB" sz="1100" dirty="0">
                        <a:latin typeface="Calibri" panose="020F0502020204030204" pitchFamily="34" charset="0"/>
                      </a:endParaRPr>
                    </a:p>
                  </a:txBody>
                  <a:tcPr>
                    <a:solidFill>
                      <a:schemeClr val="accent1">
                        <a:lumMod val="20000"/>
                        <a:lumOff val="80000"/>
                      </a:schemeClr>
                    </a:solidFill>
                  </a:tcPr>
                </a:tc>
                <a:extLst>
                  <a:ext uri="{0D108BD9-81ED-4DB2-BD59-A6C34878D82A}">
                    <a16:rowId xmlns:a16="http://schemas.microsoft.com/office/drawing/2014/main" val="10009"/>
                  </a:ext>
                </a:extLst>
              </a:tr>
            </a:tbl>
          </a:graphicData>
        </a:graphic>
      </p:graphicFrame>
      <p:sp>
        <p:nvSpPr>
          <p:cNvPr id="18"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2</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5	Glossary and Abbreviations</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pic>
        <p:nvPicPr>
          <p:cNvPr id="8" name="Picture 7" descr="techUK logo image.png">
            <a:extLst>
              <a:ext uri="{FF2B5EF4-FFF2-40B4-BE49-F238E27FC236}">
                <a16:creationId xmlns:a16="http://schemas.microsoft.com/office/drawing/2014/main" id="{1AD93190-CE24-4550-83A6-EFC320B79BF9}"/>
              </a:ext>
            </a:extLst>
          </p:cNvPr>
          <p:cNvPicPr>
            <a:picLocks noChangeAspect="1"/>
          </p:cNvPicPr>
          <p:nvPr/>
        </p:nvPicPr>
        <p:blipFill>
          <a:blip r:embed="rId3" cstate="print"/>
          <a:stretch>
            <a:fillRect/>
          </a:stretch>
        </p:blipFill>
        <p:spPr>
          <a:xfrm>
            <a:off x="332656" y="260648"/>
            <a:ext cx="1687212" cy="638944"/>
          </a:xfrm>
          <a:prstGeom prst="rect">
            <a:avLst/>
          </a:prstGeom>
        </p:spPr>
      </p:pic>
    </p:spTree>
    <p:extLst>
      <p:ext uri="{BB962C8B-B14F-4D97-AF65-F5344CB8AC3E}">
        <p14:creationId xmlns:p14="http://schemas.microsoft.com/office/powerpoint/2010/main" val="1926081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67567" y="268272"/>
            <a:ext cx="1909305" cy="631319"/>
          </a:xfrm>
          <a:prstGeom prst="rect">
            <a:avLst/>
          </a:prstGeom>
          <a:noFill/>
        </p:spPr>
        <p:txBody>
          <a:bodyPr wrap="square" rtlCol="0">
            <a:spAutoFit/>
          </a:bodyPr>
          <a:lstStyle/>
          <a:p>
            <a:endParaRPr lang="en-GB" dirty="0"/>
          </a:p>
        </p:txBody>
      </p:sp>
      <p:graphicFrame>
        <p:nvGraphicFramePr>
          <p:cNvPr id="12" name="Table 11"/>
          <p:cNvGraphicFramePr>
            <a:graphicFrameLocks noGrp="1"/>
          </p:cNvGraphicFramePr>
          <p:nvPr>
            <p:extLst>
              <p:ext uri="{D42A27DB-BD31-4B8C-83A1-F6EECF244321}">
                <p14:modId xmlns:p14="http://schemas.microsoft.com/office/powerpoint/2010/main" val="1580560227"/>
              </p:ext>
            </p:extLst>
          </p:nvPr>
        </p:nvGraphicFramePr>
        <p:xfrm>
          <a:off x="369000" y="1149356"/>
          <a:ext cx="6120000" cy="7290574"/>
        </p:xfrm>
        <a:graphic>
          <a:graphicData uri="http://schemas.openxmlformats.org/drawingml/2006/table">
            <a:tbl>
              <a:tblPr bandRow="1">
                <a:tableStyleId>{00A15C55-8517-42AA-B614-E9B94910E393}</a:tableStyleId>
              </a:tblPr>
              <a:tblGrid>
                <a:gridCol w="1139275">
                  <a:extLst>
                    <a:ext uri="{9D8B030D-6E8A-4147-A177-3AD203B41FA5}">
                      <a16:colId xmlns:a16="http://schemas.microsoft.com/office/drawing/2014/main" val="20000"/>
                    </a:ext>
                  </a:extLst>
                </a:gridCol>
                <a:gridCol w="4980725">
                  <a:extLst>
                    <a:ext uri="{9D8B030D-6E8A-4147-A177-3AD203B41FA5}">
                      <a16:colId xmlns:a16="http://schemas.microsoft.com/office/drawing/2014/main" val="20001"/>
                    </a:ext>
                  </a:extLst>
                </a:gridCol>
              </a:tblGrid>
              <a:tr h="696739">
                <a:tc>
                  <a:txBody>
                    <a:bodyPr/>
                    <a:lstStyle/>
                    <a:p>
                      <a:r>
                        <a:rPr lang="en-GB" sz="1100" dirty="0">
                          <a:solidFill>
                            <a:srgbClr val="000000"/>
                          </a:solidFill>
                          <a:effectLst/>
                          <a:latin typeface="Calibri" panose="020F0502020204030204" pitchFamily="34" charset="0"/>
                          <a:ea typeface="Times New Roman"/>
                        </a:rPr>
                        <a:t>Reduced rate certificate (RRC)</a:t>
                      </a:r>
                      <a:endParaRPr lang="en-GB" sz="1100" dirty="0">
                        <a:latin typeface="Calibri" panose="020F0502020204030204" pitchFamily="34" charset="0"/>
                      </a:endParaRPr>
                    </a:p>
                  </a:txBody>
                  <a:tcPr>
                    <a:solidFill>
                      <a:schemeClr val="accent1">
                        <a:lumMod val="40000"/>
                        <a:lumOff val="60000"/>
                      </a:schemeClr>
                    </a:solidFill>
                  </a:tcPr>
                </a:tc>
                <a:tc>
                  <a:txBody>
                    <a:bodyPr/>
                    <a:lstStyle/>
                    <a:p>
                      <a:r>
                        <a:rPr lang="en-GB" sz="1100" dirty="0">
                          <a:solidFill>
                            <a:srgbClr val="000000"/>
                          </a:solidFill>
                          <a:effectLst/>
                          <a:latin typeface="Calibri" panose="020F0502020204030204" pitchFamily="34" charset="0"/>
                          <a:ea typeface="Times New Roman"/>
                        </a:rPr>
                        <a:t>A report published every month by the Environment Agency and submitted to HM Revenue &amp; Customs (HMRC). The certificate details all facilities that are deemed to be part of the CCA scheme at the point of publication and therefore entitled to the CCL discount.</a:t>
                      </a:r>
                      <a:endParaRPr lang="en-GB" sz="1100" dirty="0">
                        <a:latin typeface="Calibri" panose="020F0502020204030204" pitchFamily="34" charset="0"/>
                      </a:endParaRPr>
                    </a:p>
                  </a:txBody>
                  <a:tcPr>
                    <a:solidFill>
                      <a:schemeClr val="accent1">
                        <a:lumMod val="40000"/>
                        <a:lumOff val="60000"/>
                      </a:schemeClr>
                    </a:solidFill>
                  </a:tcPr>
                </a:tc>
                <a:extLst>
                  <a:ext uri="{0D108BD9-81ED-4DB2-BD59-A6C34878D82A}">
                    <a16:rowId xmlns:a16="http://schemas.microsoft.com/office/drawing/2014/main" val="995439295"/>
                  </a:ext>
                </a:extLst>
              </a:tr>
              <a:tr h="696739">
                <a:tc>
                  <a:txBody>
                    <a:bodyPr/>
                    <a:lstStyle/>
                    <a:p>
                      <a:r>
                        <a:rPr lang="en-GB" sz="1100" dirty="0">
                          <a:latin typeface="Calibri" panose="020F0502020204030204" pitchFamily="34" charset="0"/>
                        </a:rPr>
                        <a:t>PUE (CCA)</a:t>
                      </a:r>
                    </a:p>
                  </a:txBody>
                  <a:tcPr>
                    <a:solidFill>
                      <a:schemeClr val="accent1">
                        <a:lumMod val="20000"/>
                        <a:lumOff val="80000"/>
                      </a:schemeClr>
                    </a:solidFill>
                  </a:tcPr>
                </a:tc>
                <a:tc>
                  <a:txBody>
                    <a:bodyPr/>
                    <a:lstStyle/>
                    <a:p>
                      <a:r>
                        <a:rPr lang="en-GB" sz="1100" dirty="0">
                          <a:latin typeface="Calibri" panose="020F0502020204030204" pitchFamily="34" charset="0"/>
                        </a:rPr>
                        <a:t>For data centre CCAs the PUE is measured as Total eligible primary energy use divided by IT eligible primary energy use</a:t>
                      </a:r>
                    </a:p>
                  </a:txBody>
                  <a:tcPr>
                    <a:solidFill>
                      <a:schemeClr val="accent1">
                        <a:lumMod val="20000"/>
                        <a:lumOff val="80000"/>
                      </a:schemeClr>
                    </a:solidFill>
                  </a:tcPr>
                </a:tc>
                <a:extLst>
                  <a:ext uri="{0D108BD9-81ED-4DB2-BD59-A6C34878D82A}">
                    <a16:rowId xmlns:a16="http://schemas.microsoft.com/office/drawing/2014/main" val="2017902324"/>
                  </a:ext>
                </a:extLst>
              </a:tr>
              <a:tr h="696739">
                <a:tc>
                  <a:txBody>
                    <a:bodyPr/>
                    <a:lstStyle/>
                    <a:p>
                      <a:r>
                        <a:rPr lang="en-GB" sz="1100" dirty="0">
                          <a:solidFill>
                            <a:srgbClr val="000000"/>
                          </a:solidFill>
                          <a:effectLst/>
                          <a:latin typeface="Calibri" panose="020F0502020204030204" pitchFamily="34" charset="0"/>
                          <a:ea typeface="Times New Roman"/>
                        </a:rPr>
                        <a:t>Reporting period</a:t>
                      </a:r>
                      <a:endParaRPr lang="en-GB" sz="1100" dirty="0">
                        <a:latin typeface="Calibri" panose="020F0502020204030204" pitchFamily="34" charset="0"/>
                      </a:endParaRPr>
                    </a:p>
                  </a:txBody>
                  <a:tcPr>
                    <a:solidFill>
                      <a:schemeClr val="accent1">
                        <a:lumMod val="40000"/>
                        <a:lumOff val="60000"/>
                      </a:schemeClr>
                    </a:solidFill>
                  </a:tcPr>
                </a:tc>
                <a:tc>
                  <a:txBody>
                    <a:bodyPr/>
                    <a:lstStyle/>
                    <a:p>
                      <a:r>
                        <a:rPr lang="en-GB" sz="1100" dirty="0">
                          <a:solidFill>
                            <a:srgbClr val="000000"/>
                          </a:solidFill>
                          <a:effectLst/>
                          <a:latin typeface="Calibri" panose="020F0502020204030204" pitchFamily="34" charset="0"/>
                          <a:ea typeface="Times New Roman"/>
                        </a:rPr>
                        <a:t>The period available at the end of a target period for gathering, submitting and verifying performance data.</a:t>
                      </a:r>
                      <a:endParaRPr lang="en-GB" sz="1100" dirty="0">
                        <a:latin typeface="Calibri" panose="020F0502020204030204" pitchFamily="34" charset="0"/>
                      </a:endParaRPr>
                    </a:p>
                  </a:txBody>
                  <a:tcPr>
                    <a:solidFill>
                      <a:schemeClr val="accent1">
                        <a:lumMod val="40000"/>
                        <a:lumOff val="60000"/>
                      </a:schemeClr>
                    </a:solidFill>
                  </a:tcPr>
                </a:tc>
                <a:extLst>
                  <a:ext uri="{0D108BD9-81ED-4DB2-BD59-A6C34878D82A}">
                    <a16:rowId xmlns:a16="http://schemas.microsoft.com/office/drawing/2014/main" val="3378862516"/>
                  </a:ext>
                </a:extLst>
              </a:tr>
              <a:tr h="696739">
                <a:tc>
                  <a:txBody>
                    <a:bodyPr/>
                    <a:lstStyle/>
                    <a:p>
                      <a:r>
                        <a:rPr lang="en-GB" sz="1100" dirty="0">
                          <a:solidFill>
                            <a:srgbClr val="000000"/>
                          </a:solidFill>
                          <a:effectLst/>
                          <a:latin typeface="Calibri" panose="020F0502020204030204" pitchFamily="34" charset="0"/>
                          <a:ea typeface="Times New Roman"/>
                        </a:rPr>
                        <a:t>Responsible person</a:t>
                      </a:r>
                      <a:endParaRPr lang="en-GB" sz="1100" dirty="0">
                        <a:latin typeface="Calibri" panose="020F0502020204030204" pitchFamily="34" charset="0"/>
                      </a:endParaRPr>
                    </a:p>
                  </a:txBody>
                  <a:tcPr>
                    <a:solidFill>
                      <a:schemeClr val="accent1">
                        <a:lumMod val="20000"/>
                        <a:lumOff val="80000"/>
                      </a:schemeClr>
                    </a:solidFill>
                  </a:tcPr>
                </a:tc>
                <a:tc>
                  <a:txBody>
                    <a:bodyPr/>
                    <a:lstStyle/>
                    <a:p>
                      <a:pPr>
                        <a:spcAft>
                          <a:spcPts val="0"/>
                        </a:spcAft>
                      </a:pPr>
                      <a:r>
                        <a:rPr lang="en-GB" sz="1100" dirty="0">
                          <a:solidFill>
                            <a:srgbClr val="000000"/>
                          </a:solidFill>
                          <a:effectLst/>
                          <a:latin typeface="Calibri" panose="020F0502020204030204" pitchFamily="34" charset="0"/>
                          <a:ea typeface="Times New Roman"/>
                          <a:cs typeface="Times New Roman"/>
                        </a:rPr>
                        <a:t>An individual who is legally authorised by the operator to:</a:t>
                      </a:r>
                      <a:endParaRPr lang="en-GB" sz="1100" dirty="0">
                        <a:effectLst/>
                        <a:latin typeface="Calibri" panose="020F0502020204030204" pitchFamily="34" charset="0"/>
                        <a:ea typeface="Calibri"/>
                        <a:cs typeface="Times New Roman"/>
                      </a:endParaRPr>
                    </a:p>
                    <a:p>
                      <a:pPr>
                        <a:spcAft>
                          <a:spcPts val="0"/>
                        </a:spcAft>
                      </a:pPr>
                      <a:r>
                        <a:rPr lang="en-GB" sz="1100" dirty="0">
                          <a:solidFill>
                            <a:srgbClr val="000000"/>
                          </a:solidFill>
                          <a:effectLst/>
                          <a:latin typeface="Calibri" panose="020F0502020204030204" pitchFamily="34" charset="0"/>
                          <a:ea typeface="Times New Roman"/>
                          <a:cs typeface="Times New Roman"/>
                        </a:rPr>
                        <a:t>• act on behalf of the operator (or their representative)</a:t>
                      </a:r>
                      <a:endParaRPr lang="en-GB" sz="1100" dirty="0">
                        <a:effectLst/>
                        <a:latin typeface="Calibri" panose="020F0502020204030204" pitchFamily="34" charset="0"/>
                        <a:ea typeface="Calibri"/>
                        <a:cs typeface="Times New Roman"/>
                      </a:endParaRPr>
                    </a:p>
                    <a:p>
                      <a:pPr>
                        <a:spcAft>
                          <a:spcPts val="0"/>
                        </a:spcAft>
                      </a:pPr>
                      <a:r>
                        <a:rPr lang="en-GB" sz="1100" dirty="0">
                          <a:solidFill>
                            <a:srgbClr val="000000"/>
                          </a:solidFill>
                          <a:effectLst/>
                          <a:latin typeface="Calibri" panose="020F0502020204030204" pitchFamily="34" charset="0"/>
                          <a:ea typeface="Times New Roman"/>
                          <a:cs typeface="Times New Roman"/>
                        </a:rPr>
                        <a:t>• enter as the operator’s agent into an underlying agreement </a:t>
                      </a:r>
                      <a:endParaRPr lang="en-GB" sz="1100" dirty="0">
                        <a:effectLst/>
                        <a:latin typeface="Calibri" panose="020F0502020204030204" pitchFamily="34" charset="0"/>
                        <a:ea typeface="Calibri"/>
                        <a:cs typeface="Times New Roman"/>
                      </a:endParaRPr>
                    </a:p>
                    <a:p>
                      <a:pPr>
                        <a:spcAft>
                          <a:spcPts val="0"/>
                        </a:spcAft>
                      </a:pPr>
                      <a:r>
                        <a:rPr lang="en-GB" sz="1100" dirty="0">
                          <a:solidFill>
                            <a:srgbClr val="000000"/>
                          </a:solidFill>
                          <a:effectLst/>
                          <a:latin typeface="Calibri" panose="020F0502020204030204" pitchFamily="34" charset="0"/>
                          <a:ea typeface="Times New Roman"/>
                          <a:cs typeface="Times New Roman"/>
                        </a:rPr>
                        <a:t>• agree any amendments to an underlying agreement </a:t>
                      </a:r>
                      <a:endParaRPr lang="en-GB" sz="1100" dirty="0">
                        <a:effectLst/>
                        <a:latin typeface="Calibri" panose="020F0502020204030204" pitchFamily="34" charset="0"/>
                        <a:ea typeface="Calibri"/>
                        <a:cs typeface="Times New Roman"/>
                      </a:endParaRPr>
                    </a:p>
                    <a:p>
                      <a:r>
                        <a:rPr lang="en-GB" sz="1100" dirty="0">
                          <a:solidFill>
                            <a:srgbClr val="000000"/>
                          </a:solidFill>
                          <a:effectLst/>
                          <a:latin typeface="Calibri" panose="020F0502020204030204" pitchFamily="34" charset="0"/>
                          <a:ea typeface="Times New Roman"/>
                        </a:rPr>
                        <a:t>• accept notices served by the Environment Agency on behalf of the operator. The responsible person is not required to be the day-to-day contact for the target unit.</a:t>
                      </a:r>
                      <a:endParaRPr lang="en-GB" sz="1100" dirty="0">
                        <a:latin typeface="Calibri" panose="020F0502020204030204" pitchFamily="34" charset="0"/>
                      </a:endParaRPr>
                    </a:p>
                  </a:txBody>
                  <a:tcPr>
                    <a:solidFill>
                      <a:schemeClr val="accent1">
                        <a:lumMod val="20000"/>
                        <a:lumOff val="80000"/>
                      </a:schemeClr>
                    </a:solidFill>
                  </a:tcPr>
                </a:tc>
                <a:extLst>
                  <a:ext uri="{0D108BD9-81ED-4DB2-BD59-A6C34878D82A}">
                    <a16:rowId xmlns:a16="http://schemas.microsoft.com/office/drawing/2014/main" val="10000"/>
                  </a:ext>
                </a:extLst>
              </a:tr>
              <a:tr h="578336">
                <a:tc>
                  <a:txBody>
                    <a:bodyPr/>
                    <a:lstStyle/>
                    <a:p>
                      <a:r>
                        <a:rPr lang="en-GB" sz="1100" dirty="0">
                          <a:solidFill>
                            <a:srgbClr val="000000"/>
                          </a:solidFill>
                          <a:effectLst/>
                          <a:latin typeface="Calibri" panose="020F0502020204030204" pitchFamily="34" charset="0"/>
                          <a:ea typeface="Times New Roman"/>
                        </a:rPr>
                        <a:t>Sector association</a:t>
                      </a:r>
                      <a:endParaRPr lang="en-GB" sz="1100" dirty="0">
                        <a:latin typeface="Calibri" panose="020F0502020204030204" pitchFamily="34" charset="0"/>
                      </a:endParaRPr>
                    </a:p>
                  </a:txBody>
                  <a:tcPr>
                    <a:solidFill>
                      <a:schemeClr val="accent1">
                        <a:lumMod val="40000"/>
                        <a:lumOff val="60000"/>
                      </a:schemeClr>
                    </a:solidFill>
                  </a:tcPr>
                </a:tc>
                <a:tc>
                  <a:txBody>
                    <a:bodyPr/>
                    <a:lstStyle/>
                    <a:p>
                      <a:pPr>
                        <a:lnSpc>
                          <a:spcPct val="115000"/>
                        </a:lnSpc>
                        <a:spcAft>
                          <a:spcPts val="0"/>
                        </a:spcAft>
                      </a:pPr>
                      <a:r>
                        <a:rPr lang="en-GB" sz="1100" dirty="0">
                          <a:solidFill>
                            <a:srgbClr val="000000"/>
                          </a:solidFill>
                          <a:effectLst/>
                          <a:latin typeface="Calibri" panose="020F0502020204030204" pitchFamily="34" charset="0"/>
                          <a:ea typeface="Times New Roman"/>
                        </a:rPr>
                        <a:t>Trade association or other body representing a sector of industry. Some sectors have set up (or plan to set up) subsidiary or separate organisations to represent them in the agreements.</a:t>
                      </a:r>
                      <a:endParaRPr lang="en-GB" sz="1100" dirty="0">
                        <a:effectLst/>
                        <a:latin typeface="Calibri" panose="020F0502020204030204" pitchFamily="34" charset="0"/>
                        <a:ea typeface="Calibri"/>
                        <a:cs typeface="Times New Roman"/>
                      </a:endParaRPr>
                    </a:p>
                  </a:txBody>
                  <a:tcPr marL="68580" marR="68580" marT="0" marB="0">
                    <a:solidFill>
                      <a:schemeClr val="accent1">
                        <a:lumMod val="40000"/>
                        <a:lumOff val="60000"/>
                      </a:schemeClr>
                    </a:solidFill>
                  </a:tcPr>
                </a:tc>
                <a:extLst>
                  <a:ext uri="{0D108BD9-81ED-4DB2-BD59-A6C34878D82A}">
                    <a16:rowId xmlns:a16="http://schemas.microsoft.com/office/drawing/2014/main" val="10001"/>
                  </a:ext>
                </a:extLst>
              </a:tr>
              <a:tr h="350969">
                <a:tc>
                  <a:txBody>
                    <a:bodyPr/>
                    <a:lstStyle/>
                    <a:p>
                      <a:r>
                        <a:rPr lang="en-GB" sz="1100" dirty="0">
                          <a:solidFill>
                            <a:srgbClr val="000000"/>
                          </a:solidFill>
                          <a:effectLst/>
                          <a:latin typeface="Calibri" panose="020F0502020204030204" pitchFamily="34" charset="0"/>
                          <a:ea typeface="Times New Roman"/>
                        </a:rPr>
                        <a:t>Sector commitment</a:t>
                      </a:r>
                      <a:endParaRPr lang="en-GB" sz="1100" dirty="0">
                        <a:latin typeface="Calibri" panose="020F0502020204030204" pitchFamily="34" charset="0"/>
                      </a:endParaRPr>
                    </a:p>
                  </a:txBody>
                  <a:tcPr>
                    <a:solidFill>
                      <a:schemeClr val="accent1">
                        <a:lumMod val="20000"/>
                        <a:lumOff val="80000"/>
                      </a:schemeClr>
                    </a:solidFill>
                  </a:tcPr>
                </a:tc>
                <a:tc>
                  <a:txBody>
                    <a:bodyPr/>
                    <a:lstStyle/>
                    <a:p>
                      <a:r>
                        <a:rPr lang="en-GB" sz="1100" dirty="0">
                          <a:solidFill>
                            <a:srgbClr val="000000"/>
                          </a:solidFill>
                          <a:effectLst/>
                          <a:latin typeface="Calibri" panose="020F0502020204030204" pitchFamily="34" charset="0"/>
                          <a:ea typeface="Times New Roman"/>
                        </a:rPr>
                        <a:t>The commitment agreed between DECC (now BEIS) and the sector association as set out in Schedule 5 of an umbrella agreement. It was agreed at the start of the new CCA scheme in April 2013 and reviewed in 2016 but not changed for Target Periods 1-4. This was to facilitate the determination and distribution of individual target unit targets, with the target unit targets producing, in aggregate, the agreed sector commitment. The sector commitments were reviewed in 2020 for Target Period 5 due to the revised base year of 2018 and new commitments and umbrella agreements agreed.</a:t>
                      </a:r>
                      <a:endParaRPr lang="en-GB" sz="1100" dirty="0">
                        <a:latin typeface="Calibri" panose="020F0502020204030204" pitchFamily="34" charset="0"/>
                      </a:endParaRPr>
                    </a:p>
                  </a:txBody>
                  <a:tcPr>
                    <a:solidFill>
                      <a:schemeClr val="accent1">
                        <a:lumMod val="20000"/>
                        <a:lumOff val="80000"/>
                      </a:schemeClr>
                    </a:solidFill>
                  </a:tcPr>
                </a:tc>
                <a:extLst>
                  <a:ext uri="{0D108BD9-81ED-4DB2-BD59-A6C34878D82A}">
                    <a16:rowId xmlns:a16="http://schemas.microsoft.com/office/drawing/2014/main" val="10002"/>
                  </a:ext>
                </a:extLst>
              </a:tr>
              <a:tr h="603488">
                <a:tc>
                  <a:txBody>
                    <a:bodyPr/>
                    <a:lstStyle/>
                    <a:p>
                      <a:r>
                        <a:rPr lang="en-GB" sz="1100" dirty="0">
                          <a:solidFill>
                            <a:srgbClr val="000000"/>
                          </a:solidFill>
                          <a:effectLst/>
                          <a:latin typeface="Calibri" panose="020F0502020204030204" pitchFamily="34" charset="0"/>
                          <a:ea typeface="Times New Roman"/>
                        </a:rPr>
                        <a:t>Target period</a:t>
                      </a:r>
                      <a:endParaRPr lang="en-GB" sz="1100" dirty="0">
                        <a:latin typeface="Calibri" panose="020F0502020204030204" pitchFamily="34" charset="0"/>
                      </a:endParaRPr>
                    </a:p>
                  </a:txBody>
                  <a:tcPr>
                    <a:solidFill>
                      <a:schemeClr val="accent1">
                        <a:lumMod val="40000"/>
                        <a:lumOff val="60000"/>
                      </a:schemeClr>
                    </a:solidFill>
                  </a:tcPr>
                </a:tc>
                <a:tc>
                  <a:txBody>
                    <a:bodyPr/>
                    <a:lstStyle/>
                    <a:p>
                      <a:r>
                        <a:rPr lang="en-GB" sz="1100" dirty="0">
                          <a:solidFill>
                            <a:srgbClr val="000000"/>
                          </a:solidFill>
                          <a:effectLst/>
                          <a:latin typeface="Calibri" panose="020F0502020204030204" pitchFamily="34" charset="0"/>
                          <a:ea typeface="Times New Roman"/>
                        </a:rPr>
                        <a:t>The period over which the energy consumption of participating target facilities (target units) is measured and reported at the end of a certification period. A target period lasts for be 24 months and is also referred to as the ‘milestone period’. The Climate Change Agreements (Administration) Regulations 2012 designate the following as target periods: • 1 January 2013 to 31 December 2014• 1 January 2015 to 31 December 2016 • 1 January 2017 to 31 December 2018 • 1 January 2019 to 31 December 2020 • 1 January 2021 to 31 December 2022</a:t>
                      </a:r>
                      <a:endParaRPr lang="en-GB" sz="1100" dirty="0">
                        <a:latin typeface="Calibri" panose="020F0502020204030204" pitchFamily="34" charset="0"/>
                      </a:endParaRPr>
                    </a:p>
                  </a:txBody>
                  <a:tcPr>
                    <a:solidFill>
                      <a:schemeClr val="accent1">
                        <a:lumMod val="40000"/>
                        <a:lumOff val="60000"/>
                      </a:schemeClr>
                    </a:solidFill>
                  </a:tcPr>
                </a:tc>
                <a:extLst>
                  <a:ext uri="{0D108BD9-81ED-4DB2-BD59-A6C34878D82A}">
                    <a16:rowId xmlns:a16="http://schemas.microsoft.com/office/drawing/2014/main" val="10003"/>
                  </a:ext>
                </a:extLst>
              </a:tr>
              <a:tr h="319189">
                <a:tc>
                  <a:txBody>
                    <a:bodyPr/>
                    <a:lstStyle/>
                    <a:p>
                      <a:r>
                        <a:rPr lang="en-GB" sz="1100" dirty="0">
                          <a:solidFill>
                            <a:srgbClr val="000000"/>
                          </a:solidFill>
                          <a:effectLst/>
                          <a:latin typeface="Calibri" panose="020F0502020204030204" pitchFamily="34" charset="0"/>
                          <a:ea typeface="Times New Roman"/>
                        </a:rPr>
                        <a:t>Target unit</a:t>
                      </a:r>
                      <a:endParaRPr lang="en-GB" sz="1100" dirty="0">
                        <a:latin typeface="Calibri" panose="020F0502020204030204" pitchFamily="34" charset="0"/>
                      </a:endParaRPr>
                    </a:p>
                  </a:txBody>
                  <a:tcPr>
                    <a:solidFill>
                      <a:schemeClr val="accent1">
                        <a:lumMod val="20000"/>
                        <a:lumOff val="80000"/>
                      </a:schemeClr>
                    </a:solidFill>
                  </a:tcPr>
                </a:tc>
                <a:tc>
                  <a:txBody>
                    <a:bodyPr/>
                    <a:lstStyle/>
                    <a:p>
                      <a:r>
                        <a:rPr lang="en-GB" sz="1100" dirty="0">
                          <a:solidFill>
                            <a:srgbClr val="000000"/>
                          </a:solidFill>
                          <a:effectLst/>
                          <a:latin typeface="Calibri" panose="020F0502020204030204" pitchFamily="34" charset="0"/>
                          <a:ea typeface="Times New Roman"/>
                        </a:rPr>
                        <a:t>The target facility or group of target facilities that join together for the purposes of CCA target setting and reporting (that is, the facility(s) to which an underlying agreement applies). A facility or group of facilities becomes a target unit once it has signed its underlying agreement</a:t>
                      </a:r>
                      <a:endParaRPr lang="en-GB" sz="1100" dirty="0">
                        <a:latin typeface="Calibri" panose="020F0502020204030204" pitchFamily="34" charset="0"/>
                      </a:endParaRPr>
                    </a:p>
                  </a:txBody>
                  <a:tcPr>
                    <a:solidFill>
                      <a:schemeClr val="accent1">
                        <a:lumMod val="20000"/>
                        <a:lumOff val="80000"/>
                      </a:schemeClr>
                    </a:solidFill>
                  </a:tcPr>
                </a:tc>
                <a:extLst>
                  <a:ext uri="{0D108BD9-81ED-4DB2-BD59-A6C34878D82A}">
                    <a16:rowId xmlns:a16="http://schemas.microsoft.com/office/drawing/2014/main" val="10004"/>
                  </a:ext>
                </a:extLst>
              </a:tr>
            </a:tbl>
          </a:graphicData>
        </a:graphic>
      </p:graphicFrame>
      <p:sp>
        <p:nvSpPr>
          <p:cNvPr id="18"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3</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5	Glossary and Abbreviations</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pic>
        <p:nvPicPr>
          <p:cNvPr id="8" name="Picture 7" descr="techUK logo image.png">
            <a:extLst>
              <a:ext uri="{FF2B5EF4-FFF2-40B4-BE49-F238E27FC236}">
                <a16:creationId xmlns:a16="http://schemas.microsoft.com/office/drawing/2014/main" id="{9DB81E7F-6704-43D5-A2C8-578582E23B48}"/>
              </a:ext>
            </a:extLst>
          </p:cNvPr>
          <p:cNvPicPr>
            <a:picLocks noChangeAspect="1"/>
          </p:cNvPicPr>
          <p:nvPr/>
        </p:nvPicPr>
        <p:blipFill>
          <a:blip r:embed="rId3" cstate="print"/>
          <a:stretch>
            <a:fillRect/>
          </a:stretch>
        </p:blipFill>
        <p:spPr>
          <a:xfrm>
            <a:off x="332656" y="260648"/>
            <a:ext cx="1687212" cy="638944"/>
          </a:xfrm>
          <a:prstGeom prst="rect">
            <a:avLst/>
          </a:prstGeom>
        </p:spPr>
      </p:pic>
    </p:spTree>
    <p:extLst>
      <p:ext uri="{BB962C8B-B14F-4D97-AF65-F5344CB8AC3E}">
        <p14:creationId xmlns:p14="http://schemas.microsoft.com/office/powerpoint/2010/main" val="3915289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67567" y="268272"/>
            <a:ext cx="1909305" cy="631319"/>
          </a:xfrm>
          <a:prstGeom prst="rect">
            <a:avLst/>
          </a:prstGeom>
          <a:noFill/>
        </p:spPr>
        <p:txBody>
          <a:bodyPr wrap="square" rtlCol="0">
            <a:spAutoFit/>
          </a:bodyPr>
          <a:lstStyle/>
          <a:p>
            <a:endParaRPr lang="en-GB" dirty="0"/>
          </a:p>
        </p:txBody>
      </p:sp>
      <p:graphicFrame>
        <p:nvGraphicFramePr>
          <p:cNvPr id="12" name="Table 11"/>
          <p:cNvGraphicFramePr>
            <a:graphicFrameLocks noGrp="1"/>
          </p:cNvGraphicFramePr>
          <p:nvPr>
            <p:extLst>
              <p:ext uri="{D42A27DB-BD31-4B8C-83A1-F6EECF244321}">
                <p14:modId xmlns:p14="http://schemas.microsoft.com/office/powerpoint/2010/main" val="697153291"/>
              </p:ext>
            </p:extLst>
          </p:nvPr>
        </p:nvGraphicFramePr>
        <p:xfrm>
          <a:off x="369000" y="1276355"/>
          <a:ext cx="6120000" cy="3480048"/>
        </p:xfrm>
        <a:graphic>
          <a:graphicData uri="http://schemas.openxmlformats.org/drawingml/2006/table">
            <a:tbl>
              <a:tblPr bandRow="1">
                <a:tableStyleId>{00A15C55-8517-42AA-B614-E9B94910E393}</a:tableStyleId>
              </a:tblPr>
              <a:tblGrid>
                <a:gridCol w="1139275">
                  <a:extLst>
                    <a:ext uri="{9D8B030D-6E8A-4147-A177-3AD203B41FA5}">
                      <a16:colId xmlns:a16="http://schemas.microsoft.com/office/drawing/2014/main" val="20000"/>
                    </a:ext>
                  </a:extLst>
                </a:gridCol>
                <a:gridCol w="4980725">
                  <a:extLst>
                    <a:ext uri="{9D8B030D-6E8A-4147-A177-3AD203B41FA5}">
                      <a16:colId xmlns:a16="http://schemas.microsoft.com/office/drawing/2014/main" val="20001"/>
                    </a:ext>
                  </a:extLst>
                </a:gridCol>
              </a:tblGrid>
              <a:tr h="576064">
                <a:tc>
                  <a:txBody>
                    <a:bodyPr/>
                    <a:lstStyle/>
                    <a:p>
                      <a:r>
                        <a:rPr lang="en-GB" sz="1100" dirty="0">
                          <a:solidFill>
                            <a:srgbClr val="000000"/>
                          </a:solidFill>
                          <a:effectLst/>
                          <a:latin typeface="Calibri" panose="020F0502020204030204" pitchFamily="34" charset="0"/>
                          <a:ea typeface="Times New Roman"/>
                        </a:rPr>
                        <a:t>Target unit Target</a:t>
                      </a:r>
                      <a:endParaRPr lang="en-GB" sz="1100" dirty="0">
                        <a:latin typeface="Calibri" panose="020F0502020204030204" pitchFamily="34" charset="0"/>
                      </a:endParaRPr>
                    </a:p>
                  </a:txBody>
                  <a:tcPr>
                    <a:solidFill>
                      <a:schemeClr val="accent1">
                        <a:lumMod val="40000"/>
                        <a:lumOff val="60000"/>
                      </a:schemeClr>
                    </a:solidFill>
                  </a:tcPr>
                </a:tc>
                <a:tc>
                  <a:txBody>
                    <a:bodyPr/>
                    <a:lstStyle/>
                    <a:p>
                      <a:r>
                        <a:rPr lang="en-GB" sz="1100" dirty="0">
                          <a:solidFill>
                            <a:srgbClr val="000000"/>
                          </a:solidFill>
                          <a:effectLst/>
                          <a:latin typeface="Calibri" panose="020F0502020204030204" pitchFamily="34" charset="0"/>
                          <a:ea typeface="Times New Roman"/>
                        </a:rPr>
                        <a:t>The target set out in Schedule 6 to an underlying agreement for a target unit (either one facility or a group of facilities). The target applies to the energy consumed in the target facilities making up the target unit, that is, the energy consumed in the eligible facilities less any energy consumed in the eligible facilities that is consumed in plant carrying out Annex 1 activities as defined in the Emissions Trading Directive 2003/87EC (as amended from time to time).</a:t>
                      </a:r>
                      <a:endParaRPr lang="en-GB" sz="1100" dirty="0">
                        <a:latin typeface="Calibri" panose="020F0502020204030204" pitchFamily="34" charset="0"/>
                      </a:endParaRPr>
                    </a:p>
                  </a:txBody>
                  <a:tcPr>
                    <a:solidFill>
                      <a:schemeClr val="accent1">
                        <a:lumMod val="40000"/>
                        <a:lumOff val="60000"/>
                      </a:schemeClr>
                    </a:solidFill>
                  </a:tcPr>
                </a:tc>
                <a:extLst>
                  <a:ext uri="{0D108BD9-81ED-4DB2-BD59-A6C34878D82A}">
                    <a16:rowId xmlns:a16="http://schemas.microsoft.com/office/drawing/2014/main" val="2273255224"/>
                  </a:ext>
                </a:extLst>
              </a:tr>
              <a:tr h="576064">
                <a:tc>
                  <a:txBody>
                    <a:bodyPr/>
                    <a:lstStyle/>
                    <a:p>
                      <a:r>
                        <a:rPr lang="en-GB" sz="1100" dirty="0">
                          <a:solidFill>
                            <a:srgbClr val="000000"/>
                          </a:solidFill>
                          <a:effectLst/>
                          <a:latin typeface="Calibri" panose="020F0502020204030204" pitchFamily="34" charset="0"/>
                          <a:ea typeface="Times New Roman"/>
                        </a:rPr>
                        <a:t>Throughput</a:t>
                      </a:r>
                      <a:endParaRPr lang="en-GB" sz="1100" dirty="0">
                        <a:latin typeface="Calibri" panose="020F0502020204030204" pitchFamily="34" charset="0"/>
                      </a:endParaRPr>
                    </a:p>
                  </a:txBody>
                  <a:tcPr>
                    <a:solidFill>
                      <a:schemeClr val="accent1">
                        <a:lumMod val="20000"/>
                        <a:lumOff val="80000"/>
                      </a:schemeClr>
                    </a:solidFill>
                  </a:tcPr>
                </a:tc>
                <a:tc>
                  <a:txBody>
                    <a:bodyPr/>
                    <a:lstStyle/>
                    <a:p>
                      <a:r>
                        <a:rPr lang="en-GB" sz="1100" dirty="0">
                          <a:solidFill>
                            <a:srgbClr val="000000"/>
                          </a:solidFill>
                          <a:effectLst/>
                          <a:latin typeface="Calibri" panose="020F0502020204030204" pitchFamily="34" charset="0"/>
                          <a:ea typeface="Times New Roman"/>
                        </a:rPr>
                        <a:t>The measure of production (or a factor related to production) that has been selected and agreed with the Environment Agency, and is used in determining the relationship between the amount of energy used by the target unit and the facility’s levels of activity.  For techUK the ‘throughput’ is measured in MWh.</a:t>
                      </a:r>
                      <a:endParaRPr lang="en-GB" sz="1100" dirty="0">
                        <a:latin typeface="Calibri" panose="020F0502020204030204" pitchFamily="34" charset="0"/>
                      </a:endParaRPr>
                    </a:p>
                  </a:txBody>
                  <a:tcPr>
                    <a:solidFill>
                      <a:schemeClr val="accent1">
                        <a:lumMod val="20000"/>
                        <a:lumOff val="80000"/>
                      </a:schemeClr>
                    </a:solidFill>
                  </a:tcPr>
                </a:tc>
                <a:extLst>
                  <a:ext uri="{0D108BD9-81ED-4DB2-BD59-A6C34878D82A}">
                    <a16:rowId xmlns:a16="http://schemas.microsoft.com/office/drawing/2014/main" val="4012084866"/>
                  </a:ext>
                </a:extLst>
              </a:tr>
              <a:tr h="576064">
                <a:tc>
                  <a:txBody>
                    <a:bodyPr/>
                    <a:lstStyle/>
                    <a:p>
                      <a:r>
                        <a:rPr lang="en-GB" sz="1100" dirty="0">
                          <a:solidFill>
                            <a:srgbClr val="000000"/>
                          </a:solidFill>
                          <a:effectLst/>
                          <a:latin typeface="Calibri" panose="020F0502020204030204" pitchFamily="34" charset="0"/>
                          <a:ea typeface="Times New Roman"/>
                        </a:rPr>
                        <a:t>Umbrella agreement</a:t>
                      </a:r>
                      <a:endParaRPr lang="en-GB" sz="1100" dirty="0">
                        <a:latin typeface="Calibri" panose="020F0502020204030204" pitchFamily="34" charset="0"/>
                      </a:endParaRPr>
                    </a:p>
                  </a:txBody>
                  <a:tcPr>
                    <a:solidFill>
                      <a:schemeClr val="accent1">
                        <a:lumMod val="40000"/>
                        <a:lumOff val="60000"/>
                      </a:schemeClr>
                    </a:solidFill>
                  </a:tcPr>
                </a:tc>
                <a:tc>
                  <a:txBody>
                    <a:bodyPr/>
                    <a:lstStyle/>
                    <a:p>
                      <a:pPr>
                        <a:spcAft>
                          <a:spcPts val="0"/>
                        </a:spcAft>
                      </a:pPr>
                      <a:r>
                        <a:rPr lang="en-GB" sz="1100" dirty="0">
                          <a:solidFill>
                            <a:srgbClr val="000000"/>
                          </a:solidFill>
                          <a:effectLst/>
                          <a:latin typeface="Calibri" panose="020F0502020204030204" pitchFamily="34" charset="0"/>
                          <a:ea typeface="Times New Roman"/>
                        </a:rPr>
                        <a:t>An agreement between a sector association and the Environment Agency that governs the obligations of both parties within the CCA scheme. It lists all the target units covered by it when it was signed.</a:t>
                      </a:r>
                      <a:endParaRPr lang="en-GB" sz="1100" dirty="0">
                        <a:latin typeface="Calibri" panose="020F0502020204030204" pitchFamily="34" charset="0"/>
                      </a:endParaRPr>
                    </a:p>
                  </a:txBody>
                  <a:tcPr>
                    <a:solidFill>
                      <a:schemeClr val="accent1">
                        <a:lumMod val="40000"/>
                        <a:lumOff val="60000"/>
                      </a:schemeClr>
                    </a:solidFill>
                  </a:tcPr>
                </a:tc>
                <a:extLst>
                  <a:ext uri="{0D108BD9-81ED-4DB2-BD59-A6C34878D82A}">
                    <a16:rowId xmlns:a16="http://schemas.microsoft.com/office/drawing/2014/main" val="10000"/>
                  </a:ext>
                </a:extLst>
              </a:tr>
              <a:tr h="432048">
                <a:tc>
                  <a:txBody>
                    <a:bodyPr/>
                    <a:lstStyle/>
                    <a:p>
                      <a:r>
                        <a:rPr lang="en-GB" sz="1100" dirty="0">
                          <a:solidFill>
                            <a:srgbClr val="000000"/>
                          </a:solidFill>
                          <a:effectLst/>
                          <a:latin typeface="Calibri" panose="020F0502020204030204" pitchFamily="34" charset="0"/>
                          <a:ea typeface="Times New Roman"/>
                        </a:rPr>
                        <a:t>Unbubbling</a:t>
                      </a:r>
                      <a:endParaRPr lang="en-GB" sz="1100" dirty="0">
                        <a:latin typeface="Calibri" panose="020F0502020204030204" pitchFamily="34" charset="0"/>
                      </a:endParaRPr>
                    </a:p>
                  </a:txBody>
                  <a:tcPr>
                    <a:solidFill>
                      <a:schemeClr val="accent1">
                        <a:lumMod val="20000"/>
                        <a:lumOff val="80000"/>
                      </a:schemeClr>
                    </a:solidFill>
                  </a:tcPr>
                </a:tc>
                <a:tc>
                  <a:txBody>
                    <a:bodyPr/>
                    <a:lstStyle/>
                    <a:p>
                      <a:pPr>
                        <a:lnSpc>
                          <a:spcPct val="115000"/>
                        </a:lnSpc>
                        <a:spcAft>
                          <a:spcPts val="0"/>
                        </a:spcAft>
                      </a:pPr>
                      <a:r>
                        <a:rPr lang="en-GB" sz="1100" dirty="0">
                          <a:solidFill>
                            <a:srgbClr val="000000"/>
                          </a:solidFill>
                          <a:effectLst/>
                          <a:latin typeface="Calibri" panose="020F0502020204030204" pitchFamily="34" charset="0"/>
                          <a:ea typeface="Times New Roman"/>
                        </a:rPr>
                        <a:t>The splitting up of a target unit containing multiple eligible facilities into a number of target units. This is commonly known as ‘unbubbling’.</a:t>
                      </a:r>
                      <a:endParaRPr lang="en-GB" sz="1100" dirty="0">
                        <a:effectLst/>
                        <a:latin typeface="Calibri" panose="020F0502020204030204" pitchFamily="34" charset="0"/>
                        <a:ea typeface="Calibri"/>
                        <a:cs typeface="Times New Roman"/>
                      </a:endParaRPr>
                    </a:p>
                  </a:txBody>
                  <a:tcPr marL="68580" marR="68580" marT="0" marB="0">
                    <a:solidFill>
                      <a:schemeClr val="accent1">
                        <a:lumMod val="20000"/>
                        <a:lumOff val="80000"/>
                      </a:schemeClr>
                    </a:solidFill>
                  </a:tcPr>
                </a:tc>
                <a:extLst>
                  <a:ext uri="{0D108BD9-81ED-4DB2-BD59-A6C34878D82A}">
                    <a16:rowId xmlns:a16="http://schemas.microsoft.com/office/drawing/2014/main" val="10001"/>
                  </a:ext>
                </a:extLst>
              </a:tr>
              <a:tr h="350969">
                <a:tc>
                  <a:txBody>
                    <a:bodyPr/>
                    <a:lstStyle/>
                    <a:p>
                      <a:r>
                        <a:rPr lang="en-GB" sz="1100" dirty="0">
                          <a:solidFill>
                            <a:srgbClr val="000000"/>
                          </a:solidFill>
                          <a:effectLst/>
                          <a:latin typeface="Calibri" panose="020F0502020204030204" pitchFamily="34" charset="0"/>
                          <a:ea typeface="Times New Roman"/>
                        </a:rPr>
                        <a:t>Underlying agreement</a:t>
                      </a:r>
                      <a:endParaRPr lang="en-GB" sz="1100" dirty="0">
                        <a:latin typeface="Calibri" panose="020F0502020204030204" pitchFamily="34" charset="0"/>
                      </a:endParaRPr>
                    </a:p>
                  </a:txBody>
                  <a:tcPr>
                    <a:solidFill>
                      <a:schemeClr val="accent1">
                        <a:lumMod val="40000"/>
                        <a:lumOff val="60000"/>
                      </a:schemeClr>
                    </a:solidFill>
                  </a:tcPr>
                </a:tc>
                <a:tc>
                  <a:txBody>
                    <a:bodyPr/>
                    <a:lstStyle/>
                    <a:p>
                      <a:r>
                        <a:rPr lang="en-GB" sz="1100" dirty="0">
                          <a:solidFill>
                            <a:srgbClr val="000000"/>
                          </a:solidFill>
                          <a:effectLst/>
                          <a:latin typeface="Calibri" panose="020F0502020204030204" pitchFamily="34" charset="0"/>
                          <a:ea typeface="Times New Roman"/>
                        </a:rPr>
                        <a:t>An agreement between the operator of a target unit and the Environment Agency that governs the obligations of the Environment Agency and the target unit (and its constituent eligible facilities) within the CCA scheme.</a:t>
                      </a:r>
                      <a:endParaRPr lang="en-GB" sz="1100" dirty="0">
                        <a:latin typeface="Calibri" panose="020F0502020204030204" pitchFamily="34" charset="0"/>
                      </a:endParaRPr>
                    </a:p>
                  </a:txBody>
                  <a:tcPr>
                    <a:solidFill>
                      <a:schemeClr val="accent1">
                        <a:lumMod val="40000"/>
                        <a:lumOff val="60000"/>
                      </a:schemeClr>
                    </a:solidFill>
                  </a:tcPr>
                </a:tc>
                <a:extLst>
                  <a:ext uri="{0D108BD9-81ED-4DB2-BD59-A6C34878D82A}">
                    <a16:rowId xmlns:a16="http://schemas.microsoft.com/office/drawing/2014/main" val="10002"/>
                  </a:ext>
                </a:extLst>
              </a:tr>
            </a:tbl>
          </a:graphicData>
        </a:graphic>
      </p:graphicFrame>
      <p:sp>
        <p:nvSpPr>
          <p:cNvPr id="15" name="TextBox 14"/>
          <p:cNvSpPr txBox="1"/>
          <p:nvPr/>
        </p:nvSpPr>
        <p:spPr>
          <a:xfrm>
            <a:off x="473850" y="4934977"/>
            <a:ext cx="5760000" cy="261610"/>
          </a:xfrm>
          <a:prstGeom prst="rect">
            <a:avLst/>
          </a:prstGeom>
          <a:noFill/>
        </p:spPr>
        <p:txBody>
          <a:bodyPr wrap="none" rtlCol="0">
            <a:spAutoFit/>
          </a:bodyPr>
          <a:lstStyle/>
          <a:p>
            <a:r>
              <a:rPr lang="en-GB" sz="1100" b="1" dirty="0">
                <a:latin typeface="Calibri" panose="020F0502020204030204" pitchFamily="34" charset="0"/>
              </a:rPr>
              <a:t>Abbreviations</a:t>
            </a:r>
          </a:p>
        </p:txBody>
      </p:sp>
      <p:sp>
        <p:nvSpPr>
          <p:cNvPr id="22"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4</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5	Glossary and Abbreviations</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graphicFrame>
        <p:nvGraphicFramePr>
          <p:cNvPr id="5" name="Table 4">
            <a:extLst>
              <a:ext uri="{FF2B5EF4-FFF2-40B4-BE49-F238E27FC236}">
                <a16:creationId xmlns:a16="http://schemas.microsoft.com/office/drawing/2014/main" id="{39A02139-AE2A-4F32-8668-071DE221EF11}"/>
              </a:ext>
            </a:extLst>
          </p:cNvPr>
          <p:cNvGraphicFramePr>
            <a:graphicFrameLocks noGrp="1"/>
          </p:cNvGraphicFramePr>
          <p:nvPr>
            <p:extLst>
              <p:ext uri="{D42A27DB-BD31-4B8C-83A1-F6EECF244321}">
                <p14:modId xmlns:p14="http://schemas.microsoft.com/office/powerpoint/2010/main" val="3710277653"/>
              </p:ext>
            </p:extLst>
          </p:nvPr>
        </p:nvGraphicFramePr>
        <p:xfrm>
          <a:off x="549000" y="5227262"/>
          <a:ext cx="2592288" cy="3081019"/>
        </p:xfrm>
        <a:graphic>
          <a:graphicData uri="http://schemas.openxmlformats.org/drawingml/2006/table">
            <a:tbl>
              <a:tblPr bandRow="1"/>
              <a:tblGrid>
                <a:gridCol w="699044">
                  <a:extLst>
                    <a:ext uri="{9D8B030D-6E8A-4147-A177-3AD203B41FA5}">
                      <a16:colId xmlns:a16="http://schemas.microsoft.com/office/drawing/2014/main" val="659907988"/>
                    </a:ext>
                  </a:extLst>
                </a:gridCol>
                <a:gridCol w="1893244">
                  <a:extLst>
                    <a:ext uri="{9D8B030D-6E8A-4147-A177-3AD203B41FA5}">
                      <a16:colId xmlns:a16="http://schemas.microsoft.com/office/drawing/2014/main" val="75668359"/>
                    </a:ext>
                  </a:extLst>
                </a:gridCol>
              </a:tblGrid>
              <a:tr h="533719">
                <a:tc>
                  <a:txBody>
                    <a:bodyPr/>
                    <a:lstStyle/>
                    <a:p>
                      <a:pPr algn="l" rtl="0" fontAlgn="ctr"/>
                      <a:r>
                        <a:rPr lang="en-GB" sz="1100" b="0" i="0" u="none" strike="noStrike" dirty="0">
                          <a:solidFill>
                            <a:srgbClr val="000000"/>
                          </a:solidFill>
                          <a:effectLst/>
                          <a:latin typeface="Calibri" panose="020F0502020204030204" pitchFamily="34" charset="0"/>
                        </a:rPr>
                        <a:t>techUK</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Information Technology Telecommunications and Electronics Association (techUK)</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310195921"/>
                  </a:ext>
                </a:extLst>
              </a:tr>
              <a:tr h="628218">
                <a:tc>
                  <a:txBody>
                    <a:bodyPr/>
                    <a:lstStyle/>
                    <a:p>
                      <a:pPr algn="l" rtl="0" fontAlgn="ctr"/>
                      <a:r>
                        <a:rPr lang="en-GB" sz="1100" b="0" i="0" u="none" strike="noStrike">
                          <a:solidFill>
                            <a:srgbClr val="000000"/>
                          </a:solidFill>
                          <a:effectLst/>
                          <a:latin typeface="Calibri" panose="020F0502020204030204" pitchFamily="34" charset="0"/>
                        </a:rPr>
                        <a:t>BEIS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Department for Business, Energy and Industrial Strategy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8959047"/>
                  </a:ext>
                </a:extLst>
              </a:tr>
              <a:tr h="215144">
                <a:tc>
                  <a:txBody>
                    <a:bodyPr/>
                    <a:lstStyle/>
                    <a:p>
                      <a:pPr algn="l" rtl="0" fontAlgn="ctr"/>
                      <a:r>
                        <a:rPr lang="en-GB" sz="1100" b="0" i="0" u="none" strike="noStrike">
                          <a:solidFill>
                            <a:srgbClr val="000000"/>
                          </a:solidFill>
                          <a:effectLst/>
                          <a:latin typeface="Calibri" panose="020F0502020204030204" pitchFamily="34" charset="0"/>
                        </a:rPr>
                        <a:t>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Climate Change Agreement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74785175"/>
                  </a:ext>
                </a:extLst>
              </a:tr>
              <a:tr h="215144">
                <a:tc>
                  <a:txBody>
                    <a:bodyPr/>
                    <a:lstStyle/>
                    <a:p>
                      <a:pPr algn="l" rtl="0" fontAlgn="ctr"/>
                      <a:r>
                        <a:rPr lang="en-GB" sz="1100" b="0" i="0" u="none" strike="noStrike">
                          <a:solidFill>
                            <a:srgbClr val="000000"/>
                          </a:solidFill>
                          <a:effectLst/>
                          <a:latin typeface="Calibri" panose="020F0502020204030204" pitchFamily="34" charset="0"/>
                        </a:rPr>
                        <a:t>CCL</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Climate Change Levy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703540149"/>
                  </a:ext>
                </a:extLst>
              </a:tr>
              <a:tr h="215144">
                <a:tc>
                  <a:txBody>
                    <a:bodyPr/>
                    <a:lstStyle/>
                    <a:p>
                      <a:pPr algn="l" rtl="0" fontAlgn="ctr"/>
                      <a:r>
                        <a:rPr lang="en-GB" sz="1100" b="0" i="0" u="none" strike="noStrike">
                          <a:solidFill>
                            <a:srgbClr val="000000"/>
                          </a:solidFill>
                          <a:effectLst/>
                          <a:latin typeface="Calibri" panose="020F0502020204030204" pitchFamily="34" charset="0"/>
                        </a:rPr>
                        <a:t>CHP</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combined heat and power</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94383630"/>
                  </a:ext>
                </a:extLst>
              </a:tr>
              <a:tr h="421681">
                <a:tc>
                  <a:txBody>
                    <a:bodyPr/>
                    <a:lstStyle/>
                    <a:p>
                      <a:pPr algn="l" rtl="0" fontAlgn="ctr"/>
                      <a:r>
                        <a:rPr lang="en-GB" sz="1100" b="0" i="0" u="none" strike="noStrike">
                          <a:solidFill>
                            <a:srgbClr val="000000"/>
                          </a:solidFill>
                          <a:effectLst/>
                          <a:latin typeface="Calibri" panose="020F0502020204030204" pitchFamily="34" charset="0"/>
                        </a:rPr>
                        <a:t>CHPQA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Combined Heat and Power Quality Assurance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824748778"/>
                  </a:ext>
                </a:extLst>
              </a:tr>
              <a:tr h="215144">
                <a:tc>
                  <a:txBody>
                    <a:bodyPr/>
                    <a:lstStyle/>
                    <a:p>
                      <a:pPr algn="l" rtl="0" fontAlgn="ctr"/>
                      <a:r>
                        <a:rPr lang="en-GB" sz="1100" b="0" i="0" u="none" strike="noStrike">
                          <a:solidFill>
                            <a:srgbClr val="000000"/>
                          </a:solidFill>
                          <a:effectLst/>
                          <a:latin typeface="Calibri" panose="020F0502020204030204" pitchFamily="34" charset="0"/>
                        </a:rPr>
                        <a:t>CO2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carbon dioxide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33460431"/>
                  </a:ext>
                </a:extLst>
              </a:tr>
              <a:tr h="215144">
                <a:tc>
                  <a:txBody>
                    <a:bodyPr/>
                    <a:lstStyle/>
                    <a:p>
                      <a:pPr algn="l" rtl="0" fontAlgn="ctr"/>
                      <a:r>
                        <a:rPr lang="en-GB" sz="1100" b="0" i="0" u="none" strike="noStrike">
                          <a:solidFill>
                            <a:srgbClr val="000000"/>
                          </a:solidFill>
                          <a:effectLst/>
                          <a:latin typeface="Calibri" panose="020F0502020204030204" pitchFamily="34" charset="0"/>
                        </a:rPr>
                        <a:t>CO2e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carbon dioxide equivalent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469311018"/>
                  </a:ext>
                </a:extLst>
              </a:tr>
              <a:tr h="421681">
                <a:tc>
                  <a:txBody>
                    <a:bodyPr/>
                    <a:lstStyle/>
                    <a:p>
                      <a:pPr algn="l" rtl="0" fontAlgn="ctr"/>
                      <a:r>
                        <a:rPr lang="en-GB" sz="1100" b="0" i="0" u="none" strike="noStrike" dirty="0">
                          <a:solidFill>
                            <a:srgbClr val="000000"/>
                          </a:solidFill>
                          <a:effectLst/>
                          <a:latin typeface="Calibri" panose="020F0502020204030204" pitchFamily="34" charset="0"/>
                        </a:rPr>
                        <a:t>CRC</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Carbon Reduction Commitment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15383850"/>
                  </a:ext>
                </a:extLst>
              </a:tr>
            </a:tbl>
          </a:graphicData>
        </a:graphic>
      </p:graphicFrame>
      <p:graphicFrame>
        <p:nvGraphicFramePr>
          <p:cNvPr id="6" name="Table 5">
            <a:extLst>
              <a:ext uri="{FF2B5EF4-FFF2-40B4-BE49-F238E27FC236}">
                <a16:creationId xmlns:a16="http://schemas.microsoft.com/office/drawing/2014/main" id="{227F1EB5-2122-4D13-8434-22BEFA67E144}"/>
              </a:ext>
            </a:extLst>
          </p:cNvPr>
          <p:cNvGraphicFramePr>
            <a:graphicFrameLocks noGrp="1"/>
          </p:cNvGraphicFramePr>
          <p:nvPr>
            <p:extLst>
              <p:ext uri="{D42A27DB-BD31-4B8C-83A1-F6EECF244321}">
                <p14:modId xmlns:p14="http://schemas.microsoft.com/office/powerpoint/2010/main" val="3346881286"/>
              </p:ext>
            </p:extLst>
          </p:nvPr>
        </p:nvGraphicFramePr>
        <p:xfrm>
          <a:off x="3481496" y="5291198"/>
          <a:ext cx="2602861" cy="3017081"/>
        </p:xfrm>
        <a:graphic>
          <a:graphicData uri="http://schemas.openxmlformats.org/drawingml/2006/table">
            <a:tbl>
              <a:tblPr bandRow="1"/>
              <a:tblGrid>
                <a:gridCol w="701895">
                  <a:extLst>
                    <a:ext uri="{9D8B030D-6E8A-4147-A177-3AD203B41FA5}">
                      <a16:colId xmlns:a16="http://schemas.microsoft.com/office/drawing/2014/main" val="2419336361"/>
                    </a:ext>
                  </a:extLst>
                </a:gridCol>
                <a:gridCol w="1900966">
                  <a:extLst>
                    <a:ext uri="{9D8B030D-6E8A-4147-A177-3AD203B41FA5}">
                      <a16:colId xmlns:a16="http://schemas.microsoft.com/office/drawing/2014/main" val="3053419482"/>
                    </a:ext>
                  </a:extLst>
                </a:gridCol>
              </a:tblGrid>
              <a:tr h="203307">
                <a:tc>
                  <a:txBody>
                    <a:bodyPr/>
                    <a:lstStyle/>
                    <a:p>
                      <a:pPr algn="l" rtl="0" fontAlgn="ctr"/>
                      <a:r>
                        <a:rPr lang="en-GB" sz="1100" b="0" i="0" u="none" strike="noStrike" dirty="0">
                          <a:solidFill>
                            <a:srgbClr val="000000"/>
                          </a:solidFill>
                          <a:effectLst/>
                          <a:latin typeface="Calibri" panose="020F0502020204030204" pitchFamily="34" charset="0"/>
                        </a:rPr>
                        <a:t>DAA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Directly Associated Activity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3370335"/>
                  </a:ext>
                </a:extLst>
              </a:tr>
              <a:tr h="203307">
                <a:tc>
                  <a:txBody>
                    <a:bodyPr/>
                    <a:lstStyle/>
                    <a:p>
                      <a:pPr algn="l" rtl="0" fontAlgn="ctr"/>
                      <a:r>
                        <a:rPr lang="en-GB" sz="1100" b="0" i="0" u="none" strike="noStrike" dirty="0">
                          <a:solidFill>
                            <a:srgbClr val="000000"/>
                          </a:solidFill>
                          <a:effectLst/>
                          <a:latin typeface="Calibri" panose="020F0502020204030204" pitchFamily="34" charset="0"/>
                        </a:rPr>
                        <a:t>EA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Environment Agency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7438888"/>
                  </a:ext>
                </a:extLst>
              </a:tr>
              <a:tr h="398483">
                <a:tc>
                  <a:txBody>
                    <a:bodyPr/>
                    <a:lstStyle/>
                    <a:p>
                      <a:pPr algn="l" rtl="0" fontAlgn="ctr"/>
                      <a:r>
                        <a:rPr lang="en-GB" sz="1100" b="0" i="0" u="none" strike="noStrike">
                          <a:solidFill>
                            <a:srgbClr val="000000"/>
                          </a:solidFill>
                          <a:effectLst/>
                          <a:latin typeface="Calibri" panose="020F0502020204030204" pitchFamily="34" charset="0"/>
                        </a:rPr>
                        <a:t>EU ETS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European Union Emissions Trading System</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342665103"/>
                  </a:ext>
                </a:extLst>
              </a:tr>
              <a:tr h="203307">
                <a:tc>
                  <a:txBody>
                    <a:bodyPr/>
                    <a:lstStyle/>
                    <a:p>
                      <a:pPr algn="l" rtl="0" fontAlgn="ctr"/>
                      <a:r>
                        <a:rPr lang="en-GB" sz="1100" b="0" i="0" u="none" strike="noStrike">
                          <a:solidFill>
                            <a:srgbClr val="000000"/>
                          </a:solidFill>
                          <a:effectLst/>
                          <a:latin typeface="Calibri" panose="020F0502020204030204" pitchFamily="34" charset="0"/>
                        </a:rPr>
                        <a:t>GCV</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Gross Calorific Value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70154222"/>
                  </a:ext>
                </a:extLst>
              </a:tr>
              <a:tr h="203307">
                <a:tc>
                  <a:txBody>
                    <a:bodyPr/>
                    <a:lstStyle/>
                    <a:p>
                      <a:pPr algn="l" rtl="0" fontAlgn="ctr"/>
                      <a:r>
                        <a:rPr lang="en-GB" sz="1100" b="0" i="0" u="none" strike="noStrike">
                          <a:solidFill>
                            <a:srgbClr val="000000"/>
                          </a:solidFill>
                          <a:effectLst/>
                          <a:latin typeface="Calibri" panose="020F0502020204030204" pitchFamily="34" charset="0"/>
                        </a:rPr>
                        <a:t>GHG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Greenhouse Gas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15250985"/>
                  </a:ext>
                </a:extLst>
              </a:tr>
              <a:tr h="398483">
                <a:tc>
                  <a:txBody>
                    <a:bodyPr/>
                    <a:lstStyle/>
                    <a:p>
                      <a:pPr algn="l" rtl="0" fontAlgn="ctr"/>
                      <a:r>
                        <a:rPr lang="en-GB" sz="1100" b="0" i="0" u="none" strike="noStrike" dirty="0">
                          <a:solidFill>
                            <a:srgbClr val="000000"/>
                          </a:solidFill>
                          <a:effectLst/>
                          <a:latin typeface="Calibri" panose="020F0502020204030204" pitchFamily="34" charset="0"/>
                        </a:rPr>
                        <a:t>HMRC</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Her Majesty’s Revenue &amp; Customs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20508829"/>
                  </a:ext>
                </a:extLst>
              </a:tr>
              <a:tr h="203307">
                <a:tc>
                  <a:txBody>
                    <a:bodyPr/>
                    <a:lstStyle/>
                    <a:p>
                      <a:pPr algn="l" rtl="0" fontAlgn="ctr"/>
                      <a:r>
                        <a:rPr lang="en-GB" sz="1100" b="0" i="0" u="none" strike="noStrike" dirty="0">
                          <a:solidFill>
                            <a:srgbClr val="000000"/>
                          </a:solidFill>
                          <a:effectLst/>
                          <a:latin typeface="Calibri" panose="020F0502020204030204" pitchFamily="34" charset="0"/>
                        </a:rPr>
                        <a:t>PDU</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Power Distribution Unit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485069117"/>
                  </a:ext>
                </a:extLst>
              </a:tr>
              <a:tr h="203307">
                <a:tc>
                  <a:txBody>
                    <a:bodyPr/>
                    <a:lstStyle/>
                    <a:p>
                      <a:pPr algn="l" rtl="0" fontAlgn="ctr"/>
                      <a:r>
                        <a:rPr lang="en-GB" sz="1100" b="0" i="0" u="none" strike="noStrike" dirty="0">
                          <a:solidFill>
                            <a:srgbClr val="000000"/>
                          </a:solidFill>
                          <a:effectLst/>
                          <a:latin typeface="Calibri" panose="020F0502020204030204" pitchFamily="34" charset="0"/>
                        </a:rPr>
                        <a:t>PUE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Power Usage Effectiveness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428432574"/>
                  </a:ext>
                </a:extLst>
              </a:tr>
              <a:tr h="203307">
                <a:tc>
                  <a:txBody>
                    <a:bodyPr/>
                    <a:lstStyle/>
                    <a:p>
                      <a:pPr algn="l" rtl="0" fontAlgn="ctr"/>
                      <a:r>
                        <a:rPr lang="en-GB" sz="1100" b="0" i="0" u="none" strike="noStrike">
                          <a:solidFill>
                            <a:srgbClr val="000000"/>
                          </a:solidFill>
                          <a:effectLst/>
                          <a:latin typeface="Calibri" panose="020F0502020204030204" pitchFamily="34" charset="0"/>
                        </a:rPr>
                        <a:t>RRC</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Reduced Rate Certificate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97254056"/>
                  </a:ext>
                </a:extLst>
              </a:tr>
              <a:tr h="398483">
                <a:tc>
                  <a:txBody>
                    <a:bodyPr/>
                    <a:lstStyle/>
                    <a:p>
                      <a:pPr algn="l" rtl="0" fontAlgn="ctr"/>
                      <a:r>
                        <a:rPr lang="en-GB" sz="1100" b="0" i="0" u="none" strike="noStrike">
                          <a:solidFill>
                            <a:srgbClr val="000000"/>
                          </a:solidFill>
                          <a:effectLst/>
                          <a:latin typeface="Calibri" panose="020F0502020204030204" pitchFamily="34" charset="0"/>
                        </a:rPr>
                        <a:t>SLR</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SLR Consulting Limited (techUK helpdesk/administrators)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164474473"/>
                  </a:ext>
                </a:extLst>
              </a:tr>
              <a:tr h="398483">
                <a:tc>
                  <a:txBody>
                    <a:bodyPr/>
                    <a:lstStyle/>
                    <a:p>
                      <a:pPr algn="l" rtl="0" fontAlgn="ctr"/>
                      <a:r>
                        <a:rPr lang="en-GB" sz="1100" b="0" i="0" u="none" strike="noStrike">
                          <a:solidFill>
                            <a:srgbClr val="000000"/>
                          </a:solidFill>
                          <a:effectLst/>
                          <a:latin typeface="Calibri" panose="020F0502020204030204" pitchFamily="34" charset="0"/>
                        </a:rPr>
                        <a:t>UK ETS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rtl="0" fontAlgn="ctr"/>
                      <a:r>
                        <a:rPr lang="en-GB" sz="1100" b="0" i="0" u="none" strike="noStrike" dirty="0">
                          <a:solidFill>
                            <a:srgbClr val="000000"/>
                          </a:solidFill>
                          <a:effectLst/>
                          <a:latin typeface="Calibri" panose="020F0502020204030204" pitchFamily="34" charset="0"/>
                        </a:rPr>
                        <a:t>United Kingdom Emissions Trading System</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68491111"/>
                  </a:ext>
                </a:extLst>
              </a:tr>
            </a:tbl>
          </a:graphicData>
        </a:graphic>
      </p:graphicFrame>
      <p:pic>
        <p:nvPicPr>
          <p:cNvPr id="13" name="Picture 12" descr="techUK logo image.png">
            <a:extLst>
              <a:ext uri="{FF2B5EF4-FFF2-40B4-BE49-F238E27FC236}">
                <a16:creationId xmlns:a16="http://schemas.microsoft.com/office/drawing/2014/main" id="{30E3CA5B-87D3-47F3-9D75-F75A07795AB2}"/>
              </a:ext>
            </a:extLst>
          </p:cNvPr>
          <p:cNvPicPr>
            <a:picLocks noChangeAspect="1"/>
          </p:cNvPicPr>
          <p:nvPr/>
        </p:nvPicPr>
        <p:blipFill>
          <a:blip r:embed="rId3" cstate="print"/>
          <a:stretch>
            <a:fillRect/>
          </a:stretch>
        </p:blipFill>
        <p:spPr>
          <a:xfrm>
            <a:off x="332656" y="260648"/>
            <a:ext cx="1687212" cy="638944"/>
          </a:xfrm>
          <a:prstGeom prst="rect">
            <a:avLst/>
          </a:prstGeom>
        </p:spPr>
      </p:pic>
    </p:spTree>
    <p:extLst>
      <p:ext uri="{BB962C8B-B14F-4D97-AF65-F5344CB8AC3E}">
        <p14:creationId xmlns:p14="http://schemas.microsoft.com/office/powerpoint/2010/main" val="4061706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9"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5</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5	Glossary and Abbreviations</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pic>
        <p:nvPicPr>
          <p:cNvPr id="12" name="Picture 11" descr="techUK logo image.png">
            <a:extLst>
              <a:ext uri="{FF2B5EF4-FFF2-40B4-BE49-F238E27FC236}">
                <a16:creationId xmlns:a16="http://schemas.microsoft.com/office/drawing/2014/main" id="{B31007E5-2292-438D-A520-E8FF33234E48}"/>
              </a:ext>
            </a:extLst>
          </p:cNvPr>
          <p:cNvPicPr>
            <a:picLocks noChangeAspect="1"/>
          </p:cNvPicPr>
          <p:nvPr/>
        </p:nvPicPr>
        <p:blipFill>
          <a:blip r:embed="rId3" cstate="print"/>
          <a:stretch>
            <a:fillRect/>
          </a:stretch>
        </p:blipFill>
        <p:spPr>
          <a:xfrm>
            <a:off x="332656" y="260648"/>
            <a:ext cx="1687212" cy="638944"/>
          </a:xfrm>
          <a:prstGeom prst="rect">
            <a:avLst/>
          </a:prstGeom>
        </p:spPr>
      </p:pic>
      <p:sp>
        <p:nvSpPr>
          <p:cNvPr id="15" name="TextBox 14">
            <a:extLst>
              <a:ext uri="{FF2B5EF4-FFF2-40B4-BE49-F238E27FC236}">
                <a16:creationId xmlns:a16="http://schemas.microsoft.com/office/drawing/2014/main" id="{DCC89541-0474-41BD-B614-2F2351294909}"/>
              </a:ext>
            </a:extLst>
          </p:cNvPr>
          <p:cNvSpPr txBox="1"/>
          <p:nvPr/>
        </p:nvSpPr>
        <p:spPr>
          <a:xfrm>
            <a:off x="620688" y="1453005"/>
            <a:ext cx="5544616" cy="2110884"/>
          </a:xfrm>
          <a:prstGeom prst="rect">
            <a:avLst/>
          </a:prstGeom>
          <a:solidFill>
            <a:schemeClr val="accent1">
              <a:lumMod val="20000"/>
              <a:lumOff val="80000"/>
            </a:schemeClr>
          </a:solidFill>
          <a:ln>
            <a:solidFill>
              <a:schemeClr val="accent1"/>
            </a:solidFill>
          </a:ln>
        </p:spPr>
        <p:txBody>
          <a:bodyPr wrap="square" rtlCol="0">
            <a:noAutofit/>
          </a:bodyPr>
          <a:lstStyle/>
          <a:p>
            <a:pPr algn="ctr"/>
            <a:endParaRPr lang="en-GB" sz="1400" u="sng" dirty="0">
              <a:solidFill>
                <a:schemeClr val="accent4">
                  <a:lumMod val="50000"/>
                </a:schemeClr>
              </a:solidFill>
              <a:latin typeface="Calibri" pitchFamily="34" charset="0"/>
            </a:endParaRPr>
          </a:p>
          <a:p>
            <a:pPr algn="ctr"/>
            <a:r>
              <a:rPr lang="en-GB" sz="1400" b="1" i="1" dirty="0">
                <a:solidFill>
                  <a:schemeClr val="accent4">
                    <a:lumMod val="50000"/>
                  </a:schemeClr>
                </a:solidFill>
                <a:latin typeface="Calibri" pitchFamily="34" charset="0"/>
              </a:rPr>
              <a:t>For further information please contact SLR’s techUK CCA helpdesk:</a:t>
            </a:r>
          </a:p>
          <a:p>
            <a:pPr algn="ctr"/>
            <a:endParaRPr lang="en-GB" sz="1400" u="sng"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+44 (0)844 800 1880</a:t>
            </a:r>
          </a:p>
          <a:p>
            <a:pPr algn="ctr"/>
            <a:endParaRPr lang="en-GB" sz="1400" dirty="0">
              <a:solidFill>
                <a:schemeClr val="accent4">
                  <a:lumMod val="50000"/>
                </a:schemeClr>
              </a:solidFill>
              <a:latin typeface="Calibri" pitchFamily="34" charset="0"/>
            </a:endParaRPr>
          </a:p>
          <a:p>
            <a:pPr algn="ctr"/>
            <a:r>
              <a:rPr lang="fr-FR" sz="1400" u="sng" dirty="0">
                <a:solidFill>
                  <a:schemeClr val="accent4">
                    <a:lumMod val="50000"/>
                  </a:schemeClr>
                </a:solidFill>
                <a:latin typeface="Calibri" pitchFamily="34" charset="0"/>
                <a:hlinkClick r:id="rId4"/>
              </a:rPr>
              <a:t>techUK@slrconsulting.com</a:t>
            </a:r>
            <a:endParaRPr lang="fr-FR" sz="1400" dirty="0">
              <a:solidFill>
                <a:schemeClr val="accent4">
                  <a:lumMod val="50000"/>
                </a:schemeClr>
              </a:solidFill>
              <a:latin typeface="Calibri" pitchFamily="34" charset="0"/>
            </a:endParaRPr>
          </a:p>
          <a:p>
            <a:pPr algn="ctr"/>
            <a:endParaRPr lang="fr-FR" sz="1400"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or </a:t>
            </a:r>
            <a:r>
              <a:rPr lang="fr-FR" sz="1400" dirty="0" err="1">
                <a:solidFill>
                  <a:schemeClr val="accent4">
                    <a:lumMod val="50000"/>
                  </a:schemeClr>
                </a:solidFill>
                <a:latin typeface="Calibri" pitchFamily="34" charset="0"/>
              </a:rPr>
              <a:t>visit</a:t>
            </a:r>
            <a:r>
              <a:rPr lang="fr-FR" sz="1400" dirty="0">
                <a:solidFill>
                  <a:schemeClr val="accent4">
                    <a:lumMod val="50000"/>
                  </a:schemeClr>
                </a:solidFill>
                <a:latin typeface="Calibri" pitchFamily="34" charset="0"/>
              </a:rPr>
              <a:t> </a:t>
            </a:r>
            <a:r>
              <a:rPr lang="fr-FR" sz="1400" dirty="0">
                <a:solidFill>
                  <a:schemeClr val="accent4">
                    <a:lumMod val="50000"/>
                  </a:schemeClr>
                </a:solidFill>
                <a:latin typeface="Calibri" pitchFamily="34" charset="0"/>
                <a:hlinkClick r:id="rId5"/>
              </a:rPr>
              <a:t>www.techuk.org/developing-markets/data-centres.html</a:t>
            </a:r>
            <a:r>
              <a:rPr lang="fr-FR" sz="1400" dirty="0">
                <a:solidFill>
                  <a:schemeClr val="accent4">
                    <a:lumMod val="50000"/>
                  </a:schemeClr>
                </a:solidFill>
                <a:latin typeface="Calibri" pitchFamily="34" charset="0"/>
              </a:rPr>
              <a:t> </a:t>
            </a:r>
          </a:p>
          <a:p>
            <a:pPr algn="ctr"/>
            <a:endParaRPr lang="en-GB" sz="1400" dirty="0">
              <a:solidFill>
                <a:schemeClr val="accent4">
                  <a:lumMod val="50000"/>
                </a:schemeClr>
              </a:solidFill>
              <a:latin typeface="Calibri" pitchFamily="34" charset="0"/>
            </a:endParaRPr>
          </a:p>
        </p:txBody>
      </p:sp>
      <p:sp>
        <p:nvSpPr>
          <p:cNvPr id="16" name="TextBox 15">
            <a:extLst>
              <a:ext uri="{FF2B5EF4-FFF2-40B4-BE49-F238E27FC236}">
                <a16:creationId xmlns:a16="http://schemas.microsoft.com/office/drawing/2014/main" id="{C9FCD32F-2523-48E9-A186-75D8ECA4E71E}"/>
              </a:ext>
            </a:extLst>
          </p:cNvPr>
          <p:cNvSpPr txBox="1"/>
          <p:nvPr/>
        </p:nvSpPr>
        <p:spPr>
          <a:xfrm>
            <a:off x="584684" y="3815325"/>
            <a:ext cx="5688632" cy="430887"/>
          </a:xfrm>
          <a:prstGeom prst="rect">
            <a:avLst/>
          </a:prstGeom>
          <a:noFill/>
        </p:spPr>
        <p:txBody>
          <a:bodyPr wrap="square" rtlCol="0">
            <a:spAutoFit/>
          </a:bodyPr>
          <a:lstStyle/>
          <a:p>
            <a:r>
              <a:rPr lang="en-GB" sz="1100" dirty="0">
                <a:latin typeface="Calibri" pitchFamily="34" charset="0"/>
              </a:rPr>
              <a:t>The full suite of techUK CCA Guidance Notes are listed below and can be accessed via contacting the helpdesk or visiting the website.</a:t>
            </a:r>
          </a:p>
        </p:txBody>
      </p:sp>
      <p:graphicFrame>
        <p:nvGraphicFramePr>
          <p:cNvPr id="10" name="Table 9">
            <a:extLst>
              <a:ext uri="{FF2B5EF4-FFF2-40B4-BE49-F238E27FC236}">
                <a16:creationId xmlns:a16="http://schemas.microsoft.com/office/drawing/2014/main" id="{70DC33D2-8492-429D-B45D-31218011C34F}"/>
              </a:ext>
            </a:extLst>
          </p:cNvPr>
          <p:cNvGraphicFramePr>
            <a:graphicFrameLocks noGrp="1"/>
          </p:cNvGraphicFramePr>
          <p:nvPr>
            <p:extLst>
              <p:ext uri="{D42A27DB-BD31-4B8C-83A1-F6EECF244321}">
                <p14:modId xmlns:p14="http://schemas.microsoft.com/office/powerpoint/2010/main" val="3149488864"/>
              </p:ext>
            </p:extLst>
          </p:nvPr>
        </p:nvGraphicFramePr>
        <p:xfrm>
          <a:off x="872716" y="4436345"/>
          <a:ext cx="5112568" cy="3939425"/>
        </p:xfrm>
        <a:graphic>
          <a:graphicData uri="http://schemas.openxmlformats.org/drawingml/2006/table">
            <a:tbl>
              <a:tblPr/>
              <a:tblGrid>
                <a:gridCol w="1126247">
                  <a:extLst>
                    <a:ext uri="{9D8B030D-6E8A-4147-A177-3AD203B41FA5}">
                      <a16:colId xmlns:a16="http://schemas.microsoft.com/office/drawing/2014/main" val="804519977"/>
                    </a:ext>
                  </a:extLst>
                </a:gridCol>
                <a:gridCol w="3986321">
                  <a:extLst>
                    <a:ext uri="{9D8B030D-6E8A-4147-A177-3AD203B41FA5}">
                      <a16:colId xmlns:a16="http://schemas.microsoft.com/office/drawing/2014/main" val="2265281513"/>
                    </a:ext>
                  </a:extLst>
                </a:gridCol>
              </a:tblGrid>
              <a:tr h="227449">
                <a:tc>
                  <a:txBody>
                    <a:bodyPr/>
                    <a:lstStyle/>
                    <a:p>
                      <a:pPr algn="ctr" rtl="0" fontAlgn="ctr"/>
                      <a:r>
                        <a:rPr lang="en-GB" sz="1100" b="1" i="0" u="none" strike="noStrike" dirty="0">
                          <a:solidFill>
                            <a:srgbClr val="FFFFFF"/>
                          </a:solidFill>
                          <a:effectLst/>
                          <a:latin typeface="Calibri" panose="020F0502020204030204" pitchFamily="34" charset="0"/>
                        </a:rPr>
                        <a:t>Guidance Note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tc>
                  <a:txBody>
                    <a:bodyPr/>
                    <a:lstStyle/>
                    <a:p>
                      <a:pPr algn="l" rtl="0" fontAlgn="ctr"/>
                      <a:r>
                        <a:rPr lang="en-GB" sz="1100" b="1" i="0" u="none" strike="noStrike">
                          <a:solidFill>
                            <a:srgbClr val="FFFFFF"/>
                          </a:solidFill>
                          <a:effectLst/>
                          <a:latin typeface="Calibri" panose="020F0502020204030204" pitchFamily="34" charset="0"/>
                        </a:rPr>
                        <a:t>Title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extLst>
                  <a:ext uri="{0D108BD9-81ED-4DB2-BD59-A6C34878D82A}">
                    <a16:rowId xmlns:a16="http://schemas.microsoft.com/office/drawing/2014/main" val="3191973578"/>
                  </a:ext>
                </a:extLst>
              </a:tr>
              <a:tr h="236548">
                <a:tc>
                  <a:txBody>
                    <a:bodyPr/>
                    <a:lstStyle/>
                    <a:p>
                      <a:pPr algn="ctr" rtl="0" fontAlgn="ctr"/>
                      <a:r>
                        <a:rPr lang="en-GB" sz="1100" b="0" i="0" u="none" strike="noStrike" dirty="0">
                          <a:solidFill>
                            <a:srgbClr val="000000"/>
                          </a:solidFill>
                          <a:effectLst/>
                          <a:latin typeface="Calibri" panose="020F0502020204030204" pitchFamily="34" charset="0"/>
                        </a:rPr>
                        <a:t>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What is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6964000"/>
                  </a:ext>
                </a:extLst>
              </a:tr>
              <a:tr h="227449">
                <a:tc>
                  <a:txBody>
                    <a:bodyPr/>
                    <a:lstStyle/>
                    <a:p>
                      <a:pPr algn="ctr" rtl="0" fontAlgn="ctr"/>
                      <a:r>
                        <a:rPr lang="en-GB" sz="1100" b="0" i="0" u="none" strike="noStrike">
                          <a:solidFill>
                            <a:srgbClr val="000000"/>
                          </a:solidFill>
                          <a:effectLst/>
                          <a:latin typeface="Calibri" panose="020F0502020204030204" pitchFamily="34" charset="0"/>
                        </a:rPr>
                        <a:t>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Transferring Ownership of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821604717"/>
                  </a:ext>
                </a:extLst>
              </a:tr>
              <a:tr h="236548">
                <a:tc>
                  <a:txBody>
                    <a:bodyPr/>
                    <a:lstStyle/>
                    <a:p>
                      <a:pPr algn="ctr" rtl="0" fontAlgn="ctr"/>
                      <a:r>
                        <a:rPr lang="en-GB" sz="1100" b="0" i="0" u="none" strike="noStrike">
                          <a:solidFill>
                            <a:srgbClr val="000000"/>
                          </a:solidFill>
                          <a:effectLst/>
                          <a:latin typeface="Calibri" panose="020F0502020204030204" pitchFamily="34" charset="0"/>
                        </a:rPr>
                        <a:t>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techUK CCA Administration Charges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940641820"/>
                  </a:ext>
                </a:extLst>
              </a:tr>
              <a:tr h="227449">
                <a:tc>
                  <a:txBody>
                    <a:bodyPr/>
                    <a:lstStyle/>
                    <a:p>
                      <a:pPr algn="ctr" rtl="0" fontAlgn="ctr"/>
                      <a:r>
                        <a:rPr lang="en-GB" sz="1100" b="0" i="0" u="none" strike="noStrike">
                          <a:solidFill>
                            <a:srgbClr val="000000"/>
                          </a:solidFill>
                          <a:effectLst/>
                          <a:latin typeface="Calibri" panose="020F0502020204030204" pitchFamily="34" charset="0"/>
                        </a:rPr>
                        <a:t>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Completing HMRC PP10 and PP11 Forms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29116604"/>
                  </a:ext>
                </a:extLst>
              </a:tr>
              <a:tr h="236548">
                <a:tc>
                  <a:txBody>
                    <a:bodyPr/>
                    <a:lstStyle/>
                    <a:p>
                      <a:pPr algn="ctr" rtl="0" fontAlgn="ctr"/>
                      <a:r>
                        <a:rPr lang="en-GB" sz="1100" b="0" i="0" u="none" strike="noStrike">
                          <a:solidFill>
                            <a:srgbClr val="000000"/>
                          </a:solidFill>
                          <a:effectLst/>
                          <a:latin typeface="Calibri" panose="020F0502020204030204" pitchFamily="34" charset="0"/>
                        </a:rPr>
                        <a:t>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Timetable of techUK CCA Activities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508928115"/>
                  </a:ext>
                </a:extLst>
              </a:tr>
              <a:tr h="227449">
                <a:tc>
                  <a:txBody>
                    <a:bodyPr/>
                    <a:lstStyle/>
                    <a:p>
                      <a:pPr algn="ctr" rtl="0" fontAlgn="ctr"/>
                      <a:r>
                        <a:rPr lang="en-GB" sz="1100" b="0" i="0" u="none" strike="noStrike">
                          <a:solidFill>
                            <a:srgbClr val="000000"/>
                          </a:solidFill>
                          <a:effectLst/>
                          <a:latin typeface="Calibri" panose="020F0502020204030204" pitchFamily="34" charset="0"/>
                        </a:rPr>
                        <a:t>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Obligations under your CCA including audits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435595621"/>
                  </a:ext>
                </a:extLst>
              </a:tr>
              <a:tr h="236548">
                <a:tc>
                  <a:txBody>
                    <a:bodyPr/>
                    <a:lstStyle/>
                    <a:p>
                      <a:pPr algn="ctr" rtl="0" fontAlgn="ctr"/>
                      <a:r>
                        <a:rPr lang="en-GB" sz="1100" b="0" i="0" u="none" strike="noStrike">
                          <a:solidFill>
                            <a:srgbClr val="000000"/>
                          </a:solidFill>
                          <a:effectLst/>
                          <a:latin typeface="Calibri" panose="020F0502020204030204" pitchFamily="34" charset="0"/>
                        </a:rPr>
                        <a:t>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Reporting data at each Target Period</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834719161"/>
                  </a:ext>
                </a:extLst>
              </a:tr>
              <a:tr h="227449">
                <a:tc>
                  <a:txBody>
                    <a:bodyPr/>
                    <a:lstStyle/>
                    <a:p>
                      <a:pPr algn="ctr" rtl="0" fontAlgn="ctr"/>
                      <a:r>
                        <a:rPr lang="en-GB" sz="1100" b="0" i="0" u="none" strike="noStrike">
                          <a:solidFill>
                            <a:srgbClr val="000000"/>
                          </a:solidFill>
                          <a:effectLst/>
                          <a:latin typeface="Calibri" panose="020F0502020204030204" pitchFamily="34" charset="0"/>
                        </a:rPr>
                        <a:t>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How CCAs interact with other schemes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036526448"/>
                  </a:ext>
                </a:extLst>
              </a:tr>
              <a:tr h="236548">
                <a:tc>
                  <a:txBody>
                    <a:bodyPr/>
                    <a:lstStyle/>
                    <a:p>
                      <a:pPr algn="ctr" rtl="0" fontAlgn="ctr"/>
                      <a:r>
                        <a:rPr lang="en-GB" sz="1100" b="0" i="0" u="none" strike="noStrike">
                          <a:solidFill>
                            <a:srgbClr val="000000"/>
                          </a:solidFill>
                          <a:effectLst/>
                          <a:latin typeface="Calibri" panose="020F0502020204030204" pitchFamily="34" charset="0"/>
                        </a:rPr>
                        <a:t>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Glossary and Abbreviations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84124896"/>
                  </a:ext>
                </a:extLst>
              </a:tr>
              <a:tr h="227449">
                <a:tc>
                  <a:txBody>
                    <a:bodyPr/>
                    <a:lstStyle/>
                    <a:p>
                      <a:pPr algn="ctr" rtl="0" fontAlgn="ctr"/>
                      <a:r>
                        <a:rPr lang="en-GB" sz="1100" b="0" i="0" u="none" strike="noStrike">
                          <a:solidFill>
                            <a:srgbClr val="000000"/>
                          </a:solidFill>
                          <a:effectLst/>
                          <a:latin typeface="Calibri" panose="020F0502020204030204" pitchFamily="34" charset="0"/>
                        </a:rPr>
                        <a:t>10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What happens if...</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508446292"/>
                  </a:ext>
                </a:extLst>
              </a:tr>
              <a:tr h="236548">
                <a:tc>
                  <a:txBody>
                    <a:bodyPr/>
                    <a:lstStyle/>
                    <a:p>
                      <a:pPr algn="ctr" rtl="0" fontAlgn="ctr"/>
                      <a:r>
                        <a:rPr lang="en-GB" sz="1100" b="0" i="0" u="none" strike="noStrike">
                          <a:solidFill>
                            <a:srgbClr val="000000"/>
                          </a:solidFill>
                          <a:effectLst/>
                          <a:latin typeface="Calibri" panose="020F0502020204030204" pitchFamily="34" charset="0"/>
                        </a:rPr>
                        <a:t>11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Submetering and base year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149804086"/>
                  </a:ext>
                </a:extLst>
              </a:tr>
              <a:tr h="227449">
                <a:tc>
                  <a:txBody>
                    <a:bodyPr/>
                    <a:lstStyle/>
                    <a:p>
                      <a:pPr algn="ctr" rtl="0" fontAlgn="ctr"/>
                      <a:r>
                        <a:rPr lang="en-GB" sz="1100" b="0" i="0" u="none" strike="noStrike">
                          <a:solidFill>
                            <a:srgbClr val="000000"/>
                          </a:solidFill>
                          <a:effectLst/>
                          <a:latin typeface="Calibri" panose="020F0502020204030204" pitchFamily="34" charset="0"/>
                        </a:rPr>
                        <a:t>12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Measuring Generator Fuel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121176871"/>
                  </a:ext>
                </a:extLst>
              </a:tr>
              <a:tr h="236548">
                <a:tc>
                  <a:txBody>
                    <a:bodyPr/>
                    <a:lstStyle/>
                    <a:p>
                      <a:pPr algn="ctr" rtl="0" fontAlgn="ctr"/>
                      <a:r>
                        <a:rPr lang="en-GB" sz="1100" b="0" i="0" u="none" strike="noStrike">
                          <a:solidFill>
                            <a:srgbClr val="000000"/>
                          </a:solidFill>
                          <a:effectLst/>
                          <a:latin typeface="Calibri" panose="020F0502020204030204" pitchFamily="34" charset="0"/>
                        </a:rPr>
                        <a:t>13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State Aid Transparency reporting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387275525"/>
                  </a:ext>
                </a:extLst>
              </a:tr>
              <a:tr h="227449">
                <a:tc>
                  <a:txBody>
                    <a:bodyPr/>
                    <a:lstStyle/>
                    <a:p>
                      <a:pPr algn="ctr" rtl="0" fontAlgn="ctr"/>
                      <a:r>
                        <a:rPr lang="en-GB" sz="1100" b="0" i="0" u="none" strike="noStrike">
                          <a:solidFill>
                            <a:srgbClr val="000000"/>
                          </a:solidFill>
                          <a:effectLst/>
                          <a:latin typeface="Calibri" panose="020F0502020204030204" pitchFamily="34" charset="0"/>
                        </a:rPr>
                        <a:t>14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Penalties for non compliance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046959368"/>
                  </a:ext>
                </a:extLst>
              </a:tr>
              <a:tr h="236548">
                <a:tc>
                  <a:txBody>
                    <a:bodyPr/>
                    <a:lstStyle/>
                    <a:p>
                      <a:pPr algn="ctr" rtl="0" fontAlgn="ctr"/>
                      <a:r>
                        <a:rPr lang="en-GB" sz="1100" b="0" i="0" u="none" strike="noStrike">
                          <a:solidFill>
                            <a:srgbClr val="000000"/>
                          </a:solidFill>
                          <a:effectLst/>
                          <a:latin typeface="Calibri" panose="020F0502020204030204" pitchFamily="34" charset="0"/>
                        </a:rPr>
                        <a:t>15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Application Documentation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83993431"/>
                  </a:ext>
                </a:extLst>
              </a:tr>
              <a:tr h="227449">
                <a:tc>
                  <a:txBody>
                    <a:bodyPr/>
                    <a:lstStyle/>
                    <a:p>
                      <a:pPr algn="ctr" rtl="0" fontAlgn="ctr"/>
                      <a:r>
                        <a:rPr lang="en-GB" sz="1100" b="0" i="0" u="none" strike="noStrike">
                          <a:solidFill>
                            <a:srgbClr val="000000"/>
                          </a:solidFill>
                          <a:effectLst/>
                          <a:latin typeface="Calibri" panose="020F0502020204030204" pitchFamily="34" charset="0"/>
                        </a:rPr>
                        <a:t>16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dirty="0">
                          <a:solidFill>
                            <a:srgbClr val="000000"/>
                          </a:solidFill>
                          <a:effectLst/>
                          <a:latin typeface="Calibri" panose="020F0502020204030204" pitchFamily="34" charset="0"/>
                        </a:rPr>
                        <a:t>Datacentre CCA eligibility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25068217"/>
                  </a:ext>
                </a:extLst>
              </a:tr>
            </a:tbl>
          </a:graphicData>
        </a:graphic>
      </p:graphicFrame>
    </p:spTree>
    <p:extLst>
      <p:ext uri="{BB962C8B-B14F-4D97-AF65-F5344CB8AC3E}">
        <p14:creationId xmlns:p14="http://schemas.microsoft.com/office/powerpoint/2010/main" val="2655846704"/>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1021</TotalTime>
  <Words>1943</Words>
  <Application>Microsoft Office PowerPoint</Application>
  <PresentationFormat>On-screen Show (4:3)</PresentationFormat>
  <Paragraphs>157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Cambria </vt:lpstr>
      <vt:lpstr>Blank</vt:lpstr>
      <vt:lpstr>PowerPoint Presentation</vt:lpstr>
      <vt:lpstr>PowerPoint Presentation</vt:lpstr>
      <vt:lpstr>PowerPoint Presentation</vt:lpstr>
      <vt:lpstr>PowerPoint Presentation</vt:lpstr>
      <vt:lpstr>PowerPoint Presentation</vt:lpstr>
    </vt:vector>
  </TitlesOfParts>
  <Company>SLR Consulting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lpeart</dc:creator>
  <cp:lastModifiedBy>Lucinda Peart</cp:lastModifiedBy>
  <cp:revision>145</cp:revision>
  <dcterms:created xsi:type="dcterms:W3CDTF">2015-02-19T16:18:28Z</dcterms:created>
  <dcterms:modified xsi:type="dcterms:W3CDTF">2021-10-07T11:15:23Z</dcterms:modified>
</cp:coreProperties>
</file>