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6" r:id="rId2"/>
    <p:sldId id="277" r:id="rId3"/>
    <p:sldId id="274" r:id="rId4"/>
    <p:sldId id="275" r:id="rId5"/>
    <p:sldId id="276" r:id="rId6"/>
    <p:sldId id="257" r:id="rId7"/>
    <p:sldId id="289" r:id="rId8"/>
    <p:sldId id="288" r:id="rId9"/>
    <p:sldId id="290" r:id="rId10"/>
    <p:sldId id="291" r:id="rId11"/>
    <p:sldId id="292" r:id="rId12"/>
    <p:sldId id="293" r:id="rId13"/>
    <p:sldId id="294" r:id="rId14"/>
    <p:sldId id="295" r:id="rId1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7FB"/>
    <a:srgbClr val="FAFBF7"/>
    <a:srgbClr val="E3F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566" autoAdjust="0"/>
  </p:normalViewPr>
  <p:slideViewPr>
    <p:cSldViewPr>
      <p:cViewPr varScale="1">
        <p:scale>
          <a:sx n="65" d="100"/>
          <a:sy n="65" d="100"/>
        </p:scale>
        <p:origin x="2424" y="3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A52B33-2715-4019-939F-72DE8559320A}" type="datetimeFigureOut">
              <a:rPr lang="en-GB" smtClean="0"/>
              <a:pPr/>
              <a:t>15/11/2021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57A930-EAF1-4482-885D-616596743EAF}" type="slidenum">
              <a:rPr lang="en-GB" smtClean="0"/>
              <a:pPr/>
              <a:t>‹#›</a:t>
            </a:fld>
            <a:endParaRPr lang="en-GB"/>
          </a:p>
        </p:txBody>
      </p:sp>
    </p:spTree>
    <p:extLst>
      <p:ext uri="{BB962C8B-B14F-4D97-AF65-F5344CB8AC3E}">
        <p14:creationId xmlns:p14="http://schemas.microsoft.com/office/powerpoint/2010/main" val="1340757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23918A74-39C5-47EB-A00A-A647CFF158E4}" type="datetime1">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DE1FF-6945-4AD3-B490-8793E32CB549}" type="datetime1">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CE10E9-55E2-4F99-8175-BCFB2629039C}" type="datetime1">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B1E0C1-4227-4F18-93F3-38B9164893BE}" type="datetime1">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7FBC7A-CB4E-4C29-890D-9303A73B5BF6}" type="datetime1">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E6E012E-45E1-4186-B53E-FD8122715598}" type="datetime1">
              <a:rPr lang="en-US" smtClean="0"/>
              <a:pPr/>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8435C0-C338-4B20-9E59-63D66647A931}" type="datetime1">
              <a:rPr lang="en-US" smtClean="0"/>
              <a:pPr/>
              <a:t>11/15/2021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586270A-81DF-48ED-9B0C-B1D2017C5909}" type="datetime1">
              <a:rPr lang="en-US" smtClean="0"/>
              <a:pPr/>
              <a:t>11/15/2021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343326-07DA-4169-B3DF-0DF5D2837A12}" type="datetime1">
              <a:rPr lang="en-US" smtClean="0"/>
              <a:pPr/>
              <a:t>11/15/2021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C07283-1707-45F7-93DB-9F6300078617}" type="datetime1">
              <a:rPr lang="en-US" smtClean="0"/>
              <a:pPr/>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15BEFC-B081-4304-B143-F982E9EC5B13}" type="datetime1">
              <a:rPr lang="en-US" smtClean="0"/>
              <a:pPr/>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084E77A-908A-4126-A0A6-E338F9F215B1}" type="datetime1">
              <a:rPr lang="en-US" smtClean="0"/>
              <a:pPr/>
              <a:t>11/15/2021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v.uk/government/uploads/system/uploads/attachment_data/file/430819/LIT_8077.pdf"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www.techuk.org/developing-markets/data-centres.html" TargetMode="External"/><Relationship Id="rId2" Type="http://schemas.openxmlformats.org/officeDocument/2006/relationships/hyperlink" Target="https://webmail.slrconsulting.com/owa/redir.aspx?C=HP4tYEErtkCZchfuClbdtVNH6bSyLtIIHSMLNfmC01F2WgExsIPJqqf8Ll3kpfEtglMyMZ_0FaU.&amp;URL=mailto:techUK@slrconsulting.com"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32656" y="1187624"/>
            <a:ext cx="5976664"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r>
              <a:rPr lang="en-GB" sz="2200" dirty="0">
                <a:solidFill>
                  <a:schemeClr val="accent1">
                    <a:lumMod val="50000"/>
                  </a:schemeClr>
                </a:solidFill>
                <a:latin typeface="Cambria" pitchFamily="18" charset="0"/>
              </a:rPr>
              <a:t>Note 02: Transferring Ownership of a CCA</a:t>
            </a:r>
          </a:p>
        </p:txBody>
      </p:sp>
      <p:cxnSp>
        <p:nvCxnSpPr>
          <p:cNvPr id="13" name="Straight Connector 12"/>
          <p:cNvCxnSpPr/>
          <p:nvPr/>
        </p:nvCxnSpPr>
        <p:spPr>
          <a:xfrm>
            <a:off x="364765" y="1971796"/>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157192" y="1108832"/>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sp>
        <p:nvSpPr>
          <p:cNvPr id="2" name="TextBox 1"/>
          <p:cNvSpPr txBox="1"/>
          <p:nvPr/>
        </p:nvSpPr>
        <p:spPr>
          <a:xfrm>
            <a:off x="549000" y="2260010"/>
            <a:ext cx="5760000" cy="4739759"/>
          </a:xfrm>
          <a:prstGeom prst="rect">
            <a:avLst/>
          </a:prstGeom>
          <a:noFill/>
        </p:spPr>
        <p:txBody>
          <a:bodyPr wrap="square" rtlCol="0">
            <a:spAutoFit/>
          </a:bodyPr>
          <a:lstStyle/>
          <a:p>
            <a:r>
              <a:rPr lang="en-GB" sz="1400" b="1" i="1" dirty="0">
                <a:latin typeface="Calibri" pitchFamily="34" charset="0"/>
              </a:rPr>
              <a:t>This document describes:</a:t>
            </a:r>
          </a:p>
          <a:p>
            <a:pPr marL="355600" indent="-177800">
              <a:spcBef>
                <a:spcPts val="600"/>
              </a:spcBef>
              <a:buFont typeface="Arial" pitchFamily="34" charset="0"/>
              <a:buChar char="•"/>
            </a:pPr>
            <a:r>
              <a:rPr lang="en-GB" sz="1400" i="1" dirty="0">
                <a:latin typeface="Calibri" pitchFamily="34" charset="0"/>
              </a:rPr>
              <a:t>Who is involved with the setting up and maintenance of a CCA,</a:t>
            </a:r>
          </a:p>
          <a:p>
            <a:pPr marL="355600" indent="-177800">
              <a:spcBef>
                <a:spcPts val="600"/>
              </a:spcBef>
              <a:buFont typeface="Arial" pitchFamily="34" charset="0"/>
              <a:buChar char="•"/>
            </a:pPr>
            <a:r>
              <a:rPr lang="en-GB" sz="1400" i="1" dirty="0">
                <a:latin typeface="Calibri" pitchFamily="34" charset="0"/>
              </a:rPr>
              <a:t>What the various parties do and when they do it,</a:t>
            </a:r>
          </a:p>
          <a:p>
            <a:pPr marL="355600" indent="-177800">
              <a:spcBef>
                <a:spcPts val="600"/>
              </a:spcBef>
              <a:buFont typeface="Arial" pitchFamily="34" charset="0"/>
              <a:buChar char="•"/>
            </a:pPr>
            <a:r>
              <a:rPr lang="en-GB" sz="1400" i="1" dirty="0">
                <a:latin typeface="Calibri" pitchFamily="34" charset="0"/>
              </a:rPr>
              <a:t>Where you fit into the process and the actions you need to take.</a:t>
            </a:r>
          </a:p>
          <a:p>
            <a:endParaRPr lang="en-GB" sz="1100" dirty="0">
              <a:latin typeface="Calibri" pitchFamily="34" charset="0"/>
            </a:endParaRPr>
          </a:p>
          <a:p>
            <a:endParaRPr lang="en-GB" sz="1100" dirty="0">
              <a:latin typeface="Calibri" pitchFamily="34" charset="0"/>
            </a:endParaRPr>
          </a:p>
          <a:p>
            <a:endParaRPr lang="en-GB" sz="1100" dirty="0">
              <a:latin typeface="Calibri" pitchFamily="34" charset="0"/>
            </a:endParaRPr>
          </a:p>
          <a:p>
            <a:r>
              <a:rPr lang="en-GB" sz="1100" b="1" u="sng" dirty="0">
                <a:latin typeface="Calibri" pitchFamily="34" charset="0"/>
                <a:ea typeface="Calibri"/>
                <a:cs typeface="Times New Roman"/>
              </a:rPr>
              <a:t>Introduction</a:t>
            </a:r>
          </a:p>
          <a:p>
            <a:endParaRPr lang="en-GB" sz="1100" dirty="0">
              <a:latin typeface="Calibri" pitchFamily="34" charset="0"/>
            </a:endParaRPr>
          </a:p>
          <a:p>
            <a:pPr>
              <a:spcAft>
                <a:spcPts val="600"/>
              </a:spcAft>
            </a:pPr>
            <a:r>
              <a:rPr lang="en-GB" sz="1200" dirty="0">
                <a:latin typeface="Calibri" pitchFamily="34" charset="0"/>
              </a:rPr>
              <a:t>This guidance note provides an overview of the three stages of a CCA agreement:</a:t>
            </a:r>
          </a:p>
          <a:p>
            <a:pPr marL="355600" indent="-177800">
              <a:spcAft>
                <a:spcPts val="600"/>
              </a:spcAft>
              <a:buFont typeface="Arial" pitchFamily="34" charset="0"/>
              <a:buChar char="•"/>
            </a:pPr>
            <a:r>
              <a:rPr lang="en-GB" sz="1200" dirty="0">
                <a:latin typeface="Calibri" pitchFamily="34" charset="0"/>
              </a:rPr>
              <a:t>The background as to how the techUK CCA scheme came about,</a:t>
            </a:r>
          </a:p>
          <a:p>
            <a:pPr marL="355600" indent="-177800">
              <a:spcAft>
                <a:spcPts val="600"/>
              </a:spcAft>
              <a:buFont typeface="Arial" pitchFamily="34" charset="0"/>
              <a:buChar char="•"/>
            </a:pPr>
            <a:r>
              <a:rPr lang="en-GB" sz="1200" dirty="0">
                <a:latin typeface="Calibri" pitchFamily="34" charset="0"/>
              </a:rPr>
              <a:t>Steps in applying for a transfer of ownership of a data centre CCA,</a:t>
            </a:r>
          </a:p>
          <a:p>
            <a:pPr marL="355600" indent="-177800">
              <a:spcAft>
                <a:spcPts val="600"/>
              </a:spcAft>
              <a:buFont typeface="Arial" pitchFamily="34" charset="0"/>
              <a:buChar char="•"/>
            </a:pPr>
            <a:r>
              <a:rPr lang="en-GB" sz="1200" dirty="0">
                <a:latin typeface="Calibri" pitchFamily="34" charset="0"/>
              </a:rPr>
              <a:t>What happens after your CCA is activated.</a:t>
            </a:r>
          </a:p>
          <a:p>
            <a:pPr lvl="1"/>
            <a:endParaRPr lang="en-GB" sz="1200" dirty="0">
              <a:latin typeface="Calibri" pitchFamily="34" charset="0"/>
            </a:endParaRPr>
          </a:p>
          <a:p>
            <a:pPr marL="0" lvl="1"/>
            <a:r>
              <a:rPr lang="en-GB" sz="1200" dirty="0">
                <a:latin typeface="Calibri" pitchFamily="34" charset="0"/>
              </a:rPr>
              <a:t>Pages 6 and onwards drill down to further detail on the steps in the process of applying for an techUK CCA.    </a:t>
            </a:r>
          </a:p>
          <a:p>
            <a:endParaRPr lang="en-GB" sz="1200" dirty="0">
              <a:latin typeface="Calibri" pitchFamily="34" charset="0"/>
            </a:endParaRPr>
          </a:p>
          <a:p>
            <a:r>
              <a:rPr lang="en-GB" sz="1200" dirty="0">
                <a:latin typeface="Calibri" pitchFamily="34" charset="0"/>
              </a:rPr>
              <a:t>We refer out to a number of supporting information notes to provide detailed guidance on some requirements that you will need to know about in preparing your application. </a:t>
            </a:r>
          </a:p>
          <a:p>
            <a:endParaRPr lang="en-GB" sz="1200" dirty="0">
              <a:latin typeface="Calibri" pitchFamily="34" charset="0"/>
            </a:endParaRPr>
          </a:p>
          <a:p>
            <a:r>
              <a:rPr lang="en-GB" sz="1200" dirty="0">
                <a:latin typeface="Calibri" pitchFamily="34" charset="0"/>
              </a:rPr>
              <a:t>However if you know little about what a CCA is and what the benefits may be for your organisation, we suggest you first read </a:t>
            </a:r>
            <a:r>
              <a:rPr lang="en-GB" sz="1200" dirty="0">
                <a:solidFill>
                  <a:schemeClr val="accent4">
                    <a:lumMod val="75000"/>
                  </a:schemeClr>
                </a:solidFill>
                <a:latin typeface="Calibri" pitchFamily="34" charset="0"/>
              </a:rPr>
              <a:t>techUK Note 01: What is a CCA? </a:t>
            </a: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pic>
        <p:nvPicPr>
          <p:cNvPr id="10" name="Picture 9" descr="techUK logo image.png">
            <a:extLst>
              <a:ext uri="{FF2B5EF4-FFF2-40B4-BE49-F238E27FC236}">
                <a16:creationId xmlns:a16="http://schemas.microsoft.com/office/drawing/2014/main" id="{BB47D6E3-6F3E-4753-8A24-7C56B74E91F0}"/>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(6)</a:t>
            </a:r>
          </a:p>
        </p:txBody>
      </p:sp>
      <p:sp>
        <p:nvSpPr>
          <p:cNvPr id="22" name="Rectangle 21"/>
          <p:cNvSpPr/>
          <p:nvPr/>
        </p:nvSpPr>
        <p:spPr>
          <a:xfrm>
            <a:off x="2399840" y="1043608"/>
            <a:ext cx="4392000" cy="4600386"/>
          </a:xfrm>
          <a:prstGeom prst="rect">
            <a:avLst/>
          </a:prstGeom>
        </p:spPr>
        <p:txBody>
          <a:bodyPr wrap="square" anchor="t" anchorCtr="0">
            <a:noAutofit/>
          </a:bodyPr>
          <a:lstStyle/>
          <a:p>
            <a:pPr>
              <a:spcAft>
                <a:spcPts val="600"/>
              </a:spcAft>
            </a:pPr>
            <a:r>
              <a:rPr lang="en-GB" sz="1100" b="1" i="1" u="sng" dirty="0">
                <a:latin typeface="Calibri" pitchFamily="34" charset="0"/>
              </a:rPr>
              <a:t>Respond to queries</a:t>
            </a:r>
          </a:p>
          <a:p>
            <a:pPr>
              <a:spcAft>
                <a:spcPts val="900"/>
              </a:spcAft>
            </a:pPr>
            <a:r>
              <a:rPr lang="en-GB" sz="1100" dirty="0">
                <a:latin typeface="Calibri" pitchFamily="34" charset="0"/>
              </a:rPr>
              <a:t>The information you supply is screened by the techUK CCA Helpdesk team and we will contact you if any information is missing, needs clarification or looks unusual. We will then upload the information and supporting documents to the Environment Agency (EA) CCA on-line Registry. </a:t>
            </a:r>
          </a:p>
          <a:p>
            <a:pPr>
              <a:spcAft>
                <a:spcPts val="900"/>
              </a:spcAft>
            </a:pPr>
            <a:r>
              <a:rPr lang="en-GB" sz="1100" dirty="0">
                <a:latin typeface="Calibri" pitchFamily="34" charset="0"/>
              </a:rPr>
              <a:t>The EA check each application, ensuring that the sites are eligible and that the supporting documents, such as 70/30 rule calculations, are in order. </a:t>
            </a:r>
          </a:p>
          <a:p>
            <a:pPr>
              <a:spcAft>
                <a:spcPts val="900"/>
              </a:spcAft>
            </a:pPr>
            <a:r>
              <a:rPr lang="en-GB" sz="1100" dirty="0">
                <a:latin typeface="Calibri" pitchFamily="34" charset="0"/>
              </a:rPr>
              <a:t>In some cases an application progresses through the submission process “without incident”. In many cases, the EA make a query (via the techUK Helpdesk) that will need attention from the applicant. </a:t>
            </a:r>
          </a:p>
          <a:p>
            <a:pPr>
              <a:spcAft>
                <a:spcPts val="900"/>
              </a:spcAft>
            </a:pPr>
            <a:r>
              <a:rPr lang="en-GB" sz="1100" dirty="0">
                <a:latin typeface="Calibri" pitchFamily="34" charset="0"/>
              </a:rPr>
              <a:t>It can usually take between 4 – 6  weeks for transfer of ownership to be processed by the EA however the process may be faster or slower than this depending on the quality and complexity of the application. </a:t>
            </a:r>
          </a:p>
          <a:p>
            <a:pPr>
              <a:spcAft>
                <a:spcPts val="900"/>
              </a:spcAft>
            </a:pPr>
            <a:r>
              <a:rPr lang="en-GB" sz="1100" dirty="0">
                <a:latin typeface="Calibri" pitchFamily="34" charset="0"/>
              </a:rPr>
              <a:t>The faster and more accurately that you respond to any queries sent to you, the faster your application will progress. If you don’t fully understand what a query is asking for, then please call the  techUK Helpdesk on 0844 800 1880 for help. </a:t>
            </a: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p:txBody>
      </p:sp>
      <p:sp>
        <p:nvSpPr>
          <p:cNvPr id="1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10</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34" name="Table 33">
            <a:extLst>
              <a:ext uri="{FF2B5EF4-FFF2-40B4-BE49-F238E27FC236}">
                <a16:creationId xmlns:a16="http://schemas.microsoft.com/office/drawing/2014/main" id="{2CB6044A-C847-4EC0-8B83-37A66087B960}"/>
              </a:ext>
            </a:extLst>
          </p:cNvPr>
          <p:cNvGraphicFramePr>
            <a:graphicFrameLocks noGrp="1"/>
          </p:cNvGraphicFramePr>
          <p:nvPr>
            <p:extLst>
              <p:ext uri="{D42A27DB-BD31-4B8C-83A1-F6EECF244321}">
                <p14:modId xmlns:p14="http://schemas.microsoft.com/office/powerpoint/2010/main" val="602414978"/>
              </p:ext>
            </p:extLst>
          </p:nvPr>
        </p:nvGraphicFramePr>
        <p:xfrm>
          <a:off x="-150686" y="1695053"/>
          <a:ext cx="5256584"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32542">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sng" strike="noStrike" kern="1200" dirty="0">
                          <a:solidFill>
                            <a:srgbClr val="FF0000"/>
                          </a:solidFill>
                          <a:latin typeface="Calibri" pitchFamily="34" charset="0"/>
                          <a:ea typeface="+mn-ea"/>
                          <a:cs typeface="+mn-cs"/>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35" name="Down Arrow 7">
            <a:extLst>
              <a:ext uri="{FF2B5EF4-FFF2-40B4-BE49-F238E27FC236}">
                <a16:creationId xmlns:a16="http://schemas.microsoft.com/office/drawing/2014/main" id="{47944385-B53B-4924-ADCD-E34B4023ADAF}"/>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6" name="Down Arrow 14">
            <a:extLst>
              <a:ext uri="{FF2B5EF4-FFF2-40B4-BE49-F238E27FC236}">
                <a16:creationId xmlns:a16="http://schemas.microsoft.com/office/drawing/2014/main" id="{C3B95637-8D8C-436B-AC6C-6053C43C7A42}"/>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7" name="Bent-Up Arrow 18">
            <a:extLst>
              <a:ext uri="{FF2B5EF4-FFF2-40B4-BE49-F238E27FC236}">
                <a16:creationId xmlns:a16="http://schemas.microsoft.com/office/drawing/2014/main" id="{B96A6FBB-BEAD-44DB-B016-CD66FC17D498}"/>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8" name="Down Arrow 23">
            <a:extLst>
              <a:ext uri="{FF2B5EF4-FFF2-40B4-BE49-F238E27FC236}">
                <a16:creationId xmlns:a16="http://schemas.microsoft.com/office/drawing/2014/main" id="{B5424EB0-88F3-42E9-9193-A7F4ED4F3564}"/>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9" name="Down Arrow 24">
            <a:extLst>
              <a:ext uri="{FF2B5EF4-FFF2-40B4-BE49-F238E27FC236}">
                <a16:creationId xmlns:a16="http://schemas.microsoft.com/office/drawing/2014/main" id="{5B3CBDCD-016D-4E4B-8D49-57B81139C687}"/>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0" name="Down Arrow 12">
            <a:extLst>
              <a:ext uri="{FF2B5EF4-FFF2-40B4-BE49-F238E27FC236}">
                <a16:creationId xmlns:a16="http://schemas.microsoft.com/office/drawing/2014/main" id="{41A6EA17-66A8-4C72-B373-A9E5A4F8E31E}"/>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4" name="Picture 13" descr="techUK logo image.png">
            <a:extLst>
              <a:ext uri="{FF2B5EF4-FFF2-40B4-BE49-F238E27FC236}">
                <a16:creationId xmlns:a16="http://schemas.microsoft.com/office/drawing/2014/main" id="{A3D6A267-2B90-4A3C-898C-6C2EE8BEBF48}"/>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(7)</a:t>
            </a:r>
          </a:p>
        </p:txBody>
      </p:sp>
      <p:sp>
        <p:nvSpPr>
          <p:cNvPr id="22" name="Rectangle 21"/>
          <p:cNvSpPr/>
          <p:nvPr/>
        </p:nvSpPr>
        <p:spPr>
          <a:xfrm>
            <a:off x="2348880" y="1043608"/>
            <a:ext cx="4392000" cy="4600386"/>
          </a:xfrm>
          <a:prstGeom prst="rect">
            <a:avLst/>
          </a:prstGeom>
        </p:spPr>
        <p:txBody>
          <a:bodyPr wrap="square" anchor="t" anchorCtr="0">
            <a:noAutofit/>
          </a:bodyPr>
          <a:lstStyle/>
          <a:p>
            <a:pPr>
              <a:spcAft>
                <a:spcPts val="600"/>
              </a:spcAft>
            </a:pPr>
            <a:r>
              <a:rPr lang="en-GB" sz="1100" b="1" i="1" u="sng" dirty="0">
                <a:latin typeface="Calibri" pitchFamily="34" charset="0"/>
              </a:rPr>
              <a:t>Assent to the Agreement</a:t>
            </a:r>
          </a:p>
          <a:p>
            <a:pPr>
              <a:spcAft>
                <a:spcPts val="900"/>
              </a:spcAft>
            </a:pPr>
            <a:r>
              <a:rPr lang="en-GB" sz="1100" dirty="0">
                <a:latin typeface="Calibri" pitchFamily="34" charset="0"/>
              </a:rPr>
              <a:t>You cannot claim CCL discount until the Underlying Agreement is finalised and activated by the Environment Agency. The date shown on the finalised agreement is the activation date.</a:t>
            </a:r>
          </a:p>
          <a:p>
            <a:pPr>
              <a:spcAft>
                <a:spcPts val="900"/>
              </a:spcAft>
            </a:pPr>
            <a:r>
              <a:rPr lang="en-GB" sz="1100" dirty="0">
                <a:latin typeface="Calibri" pitchFamily="34" charset="0"/>
              </a:rPr>
              <a:t>A copy of the Underlying Agreement will be emailed to the Responsible Person directly from the EA. The Responsible Person must email the EA to give their assent and must follow the instructions in the original email from the EA (i.e. send to the right email address and state the right words in the title and body of the email). The assent must come from the email address of the Responsible Person. </a:t>
            </a:r>
          </a:p>
          <a:p>
            <a:pPr>
              <a:spcAft>
                <a:spcPts val="900"/>
              </a:spcAft>
            </a:pPr>
            <a:r>
              <a:rPr lang="en-GB" sz="1100" dirty="0">
                <a:latin typeface="Calibri" pitchFamily="34" charset="0"/>
              </a:rPr>
              <a:t>The EA will confirm when an assent has been received and will make the agreement live on their registry. Once this has been completed, the EA will email the finalised agreement containing the agreement activation date, back to the Responsible person.</a:t>
            </a:r>
          </a:p>
          <a:p>
            <a:pPr>
              <a:spcAft>
                <a:spcPts val="900"/>
              </a:spcAft>
            </a:pPr>
            <a:r>
              <a:rPr lang="en-GB" sz="1100" b="1" dirty="0">
                <a:latin typeface="Calibri" pitchFamily="34" charset="0"/>
              </a:rPr>
              <a:t>What is the Underlying Agreement? </a:t>
            </a:r>
          </a:p>
          <a:p>
            <a:pPr>
              <a:spcAft>
                <a:spcPts val="900"/>
              </a:spcAft>
            </a:pPr>
            <a:r>
              <a:rPr lang="en-GB" sz="1100" dirty="0">
                <a:latin typeface="Calibri" pitchFamily="34" charset="0"/>
              </a:rPr>
              <a:t>The Underlying Agreement is between the organisation and the Environment Agency. It has been generated using the information submitted in your application. It is a standard document that is issued to every company that signs up to a CCA.   You may wish your legal colleagues to check over it however be aware that the wording cannot be changed at all and you are entering into a voluntary agreement. </a:t>
            </a:r>
          </a:p>
          <a:p>
            <a:pPr>
              <a:spcAft>
                <a:spcPts val="900"/>
              </a:spcAft>
            </a:pPr>
            <a:r>
              <a:rPr lang="en-GB" sz="1100" dirty="0">
                <a:latin typeface="Calibri" pitchFamily="34" charset="0"/>
              </a:rPr>
              <a:t>What you do need to check on the agreement is the data shown from page 22 onwards is correct as these contain company specific information including your target. </a:t>
            </a:r>
          </a:p>
        </p:txBody>
      </p:sp>
      <p:sp>
        <p:nvSpPr>
          <p:cNvPr id="17" name="Rectangle 16"/>
          <p:cNvSpPr/>
          <p:nvPr/>
        </p:nvSpPr>
        <p:spPr>
          <a:xfrm>
            <a:off x="4149080" y="5724128"/>
            <a:ext cx="2375984" cy="2736304"/>
          </a:xfrm>
          <a:prstGeom prst="rect">
            <a:avLst/>
          </a:prstGeom>
        </p:spPr>
        <p:txBody>
          <a:bodyPr wrap="square" anchor="t" anchorCtr="0">
            <a:noAutofit/>
          </a:bodyPr>
          <a:lstStyle/>
          <a:p>
            <a:pPr>
              <a:spcAft>
                <a:spcPts val="900"/>
              </a:spcAft>
            </a:pPr>
            <a:r>
              <a:rPr lang="en-GB" sz="1100" dirty="0">
                <a:latin typeface="Calibri" pitchFamily="34" charset="0"/>
              </a:rPr>
              <a:t>The agreement will not be made public but certain pieces of information contained within the agreements will be published. The ‘reduced rate certificate’ is published by the EA and contains the site’s Facility Identifier, Target Unit Operator Name and Scheme Entry Date, please see:</a:t>
            </a:r>
          </a:p>
          <a:p>
            <a:pPr>
              <a:spcAft>
                <a:spcPts val="900"/>
              </a:spcAft>
            </a:pPr>
            <a:r>
              <a:rPr lang="en-GB" sz="1100" dirty="0">
                <a:latin typeface="Calibri" pitchFamily="34" charset="0"/>
                <a:hlinkClick r:id="rId2"/>
              </a:rPr>
              <a:t>https://www.gov.uk/government/uploads/system/uploads/attachment_data/file/430819/LIT_8077.pdf</a:t>
            </a:r>
            <a:r>
              <a:rPr lang="en-GB" sz="1100" dirty="0">
                <a:latin typeface="Calibri" pitchFamily="34" charset="0"/>
              </a:rPr>
              <a:t> </a:t>
            </a:r>
          </a:p>
          <a:p>
            <a:pPr>
              <a:spcAft>
                <a:spcPts val="600"/>
              </a:spcAft>
            </a:pPr>
            <a:endParaRPr lang="en-GB" sz="1100" dirty="0">
              <a:latin typeface="Calibri" pitchFamily="34" charset="0"/>
            </a:endParaRPr>
          </a:p>
          <a:p>
            <a:pPr>
              <a:spcAft>
                <a:spcPts val="600"/>
              </a:spcAft>
            </a:pPr>
            <a:endParaRPr lang="en-GB" sz="1100" b="1" u="sng" dirty="0">
              <a:latin typeface="Calibri" pitchFamily="34" charset="0"/>
            </a:endParaRPr>
          </a:p>
          <a:p>
            <a:pPr>
              <a:spcAft>
                <a:spcPts val="600"/>
              </a:spcAft>
            </a:pPr>
            <a:endParaRPr lang="en-GB" sz="1100" dirty="0">
              <a:latin typeface="Calibri" pitchFamily="34" charset="0"/>
            </a:endParaRPr>
          </a:p>
        </p:txBody>
      </p:sp>
      <p:sp>
        <p:nvSpPr>
          <p:cNvPr id="20"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35" name="Table 34">
            <a:extLst>
              <a:ext uri="{FF2B5EF4-FFF2-40B4-BE49-F238E27FC236}">
                <a16:creationId xmlns:a16="http://schemas.microsoft.com/office/drawing/2014/main" id="{BE22BDC0-C681-4F60-A0C8-D6394E4506EF}"/>
              </a:ext>
            </a:extLst>
          </p:cNvPr>
          <p:cNvGraphicFramePr>
            <a:graphicFrameLocks noGrp="1"/>
          </p:cNvGraphicFramePr>
          <p:nvPr>
            <p:extLst>
              <p:ext uri="{D42A27DB-BD31-4B8C-83A1-F6EECF244321}">
                <p14:modId xmlns:p14="http://schemas.microsoft.com/office/powerpoint/2010/main" val="1756733563"/>
              </p:ext>
            </p:extLst>
          </p:nvPr>
        </p:nvGraphicFramePr>
        <p:xfrm>
          <a:off x="-150686" y="1695053"/>
          <a:ext cx="5256584"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32542">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sng" strike="noStrike" kern="1200" dirty="0">
                          <a:solidFill>
                            <a:srgbClr val="FF0000"/>
                          </a:solidFill>
                          <a:latin typeface="Calibri" pitchFamily="34" charset="0"/>
                          <a:ea typeface="+mn-ea"/>
                          <a:cs typeface="+mn-cs"/>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36" name="Down Arrow 7">
            <a:extLst>
              <a:ext uri="{FF2B5EF4-FFF2-40B4-BE49-F238E27FC236}">
                <a16:creationId xmlns:a16="http://schemas.microsoft.com/office/drawing/2014/main" id="{D880E3DB-C993-4357-8A7A-73F57CFD825A}"/>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7" name="Down Arrow 14">
            <a:extLst>
              <a:ext uri="{FF2B5EF4-FFF2-40B4-BE49-F238E27FC236}">
                <a16:creationId xmlns:a16="http://schemas.microsoft.com/office/drawing/2014/main" id="{155E6159-0CBB-45CB-8980-D5528F30DA90}"/>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8" name="Bent-Up Arrow 18">
            <a:extLst>
              <a:ext uri="{FF2B5EF4-FFF2-40B4-BE49-F238E27FC236}">
                <a16:creationId xmlns:a16="http://schemas.microsoft.com/office/drawing/2014/main" id="{21A24DA8-7698-47D7-B66C-3D37EE6DCA87}"/>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9" name="Down Arrow 23">
            <a:extLst>
              <a:ext uri="{FF2B5EF4-FFF2-40B4-BE49-F238E27FC236}">
                <a16:creationId xmlns:a16="http://schemas.microsoft.com/office/drawing/2014/main" id="{49A43252-D29D-4C31-B544-0F8CB2C70601}"/>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0" name="Down Arrow 24">
            <a:extLst>
              <a:ext uri="{FF2B5EF4-FFF2-40B4-BE49-F238E27FC236}">
                <a16:creationId xmlns:a16="http://schemas.microsoft.com/office/drawing/2014/main" id="{9A10ABF4-343F-4A2D-900F-57357134A1C9}"/>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1" name="Down Arrow 12">
            <a:extLst>
              <a:ext uri="{FF2B5EF4-FFF2-40B4-BE49-F238E27FC236}">
                <a16:creationId xmlns:a16="http://schemas.microsoft.com/office/drawing/2014/main" id="{FD7BA259-D53A-4229-801E-79847BEFDB6D}"/>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5" name="Picture 14" descr="techUK logo image.png">
            <a:extLst>
              <a:ext uri="{FF2B5EF4-FFF2-40B4-BE49-F238E27FC236}">
                <a16:creationId xmlns:a16="http://schemas.microsoft.com/office/drawing/2014/main" id="{730CFCEA-66AE-419D-BEFF-5C69963DE325}"/>
              </a:ext>
            </a:extLst>
          </p:cNvPr>
          <p:cNvPicPr>
            <a:picLocks noChangeAspect="1"/>
          </p:cNvPicPr>
          <p:nvPr/>
        </p:nvPicPr>
        <p:blipFill>
          <a:blip r:embed="rId4" cstate="print"/>
          <a:stretch>
            <a:fillRect/>
          </a:stretch>
        </p:blipFill>
        <p:spPr>
          <a:xfrm>
            <a:off x="395536" y="116632"/>
            <a:ext cx="1224136" cy="46357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(8)</a:t>
            </a:r>
          </a:p>
        </p:txBody>
      </p:sp>
      <p:sp>
        <p:nvSpPr>
          <p:cNvPr id="22" name="Rectangle 21"/>
          <p:cNvSpPr/>
          <p:nvPr/>
        </p:nvSpPr>
        <p:spPr>
          <a:xfrm>
            <a:off x="2348880" y="1043608"/>
            <a:ext cx="4392000" cy="4600386"/>
          </a:xfrm>
          <a:prstGeom prst="rect">
            <a:avLst/>
          </a:prstGeom>
        </p:spPr>
        <p:txBody>
          <a:bodyPr wrap="square" anchor="t" anchorCtr="0">
            <a:noAutofit/>
          </a:bodyPr>
          <a:lstStyle/>
          <a:p>
            <a:pPr>
              <a:spcAft>
                <a:spcPts val="600"/>
              </a:spcAft>
            </a:pPr>
            <a:r>
              <a:rPr lang="en-GB" sz="1100" b="1" i="1" u="sng" dirty="0">
                <a:latin typeface="Calibri" pitchFamily="34" charset="0"/>
              </a:rPr>
              <a:t>Claim discount</a:t>
            </a:r>
          </a:p>
          <a:p>
            <a:pPr>
              <a:spcAft>
                <a:spcPts val="900"/>
              </a:spcAft>
            </a:pPr>
            <a:r>
              <a:rPr lang="en-GB" sz="1100" dirty="0">
                <a:latin typeface="Calibri" pitchFamily="34" charset="0"/>
              </a:rPr>
              <a:t>You cannot claim CCL discount until the Underlying Agreement is finalised and activated by the Environment Agency. </a:t>
            </a:r>
          </a:p>
          <a:p>
            <a:pPr>
              <a:spcAft>
                <a:spcPts val="900"/>
              </a:spcAft>
            </a:pPr>
            <a:r>
              <a:rPr lang="en-GB" sz="1100" dirty="0">
                <a:latin typeface="Calibri" pitchFamily="34" charset="0"/>
              </a:rPr>
              <a:t>You can claim the discount on the CCL by completing the HM Revenue &amp; Customs forms PP10 and PP11.</a:t>
            </a:r>
          </a:p>
          <a:p>
            <a:pPr>
              <a:spcAft>
                <a:spcPts val="900"/>
              </a:spcAft>
            </a:pPr>
            <a:r>
              <a:rPr lang="en-GB" sz="1100" dirty="0">
                <a:latin typeface="Calibri" pitchFamily="34" charset="0"/>
              </a:rPr>
              <a:t>If you are unable to complete the PP10 and PP11 forms immediately, you can complete them later and submit with the relief date backdated to the agreement date. (However you cannot backdate more than 4 years!) </a:t>
            </a:r>
          </a:p>
          <a:p>
            <a:pPr>
              <a:spcAft>
                <a:spcPts val="900"/>
              </a:spcAft>
            </a:pPr>
            <a:r>
              <a:rPr lang="en-GB" sz="1100" dirty="0">
                <a:latin typeface="Calibri" pitchFamily="34" charset="0"/>
              </a:rPr>
              <a:t>PP10 and PP11 forms are valid for five years from the date that they are submitted. They must be resubmitted if you change energy supplier, change the percentage CCL relief being claimed or if five years have lapsed and they become invalid.</a:t>
            </a:r>
          </a:p>
          <a:p>
            <a:pPr>
              <a:spcAft>
                <a:spcPts val="900"/>
              </a:spcAft>
            </a:pPr>
            <a:r>
              <a:rPr lang="en-GB" sz="1100" dirty="0">
                <a:latin typeface="Calibri" pitchFamily="34" charset="0"/>
              </a:rPr>
              <a:t>Detailed guidance on how to download the online forms and complete them can be found in </a:t>
            </a:r>
            <a:r>
              <a:rPr lang="en-GB" sz="1100" dirty="0">
                <a:solidFill>
                  <a:schemeClr val="accent4">
                    <a:lumMod val="75000"/>
                  </a:schemeClr>
                </a:solidFill>
                <a:latin typeface="Calibri" pitchFamily="34" charset="0"/>
              </a:rPr>
              <a:t>techUK Note 04: Completing HMRC PP10 and PP11 Forms</a:t>
            </a:r>
            <a:r>
              <a:rPr lang="en-GB" sz="1100" dirty="0">
                <a:latin typeface="Calibri" pitchFamily="34" charset="0"/>
              </a:rPr>
              <a:t>.</a:t>
            </a:r>
          </a:p>
        </p:txBody>
      </p:sp>
      <p:sp>
        <p:nvSpPr>
          <p:cNvPr id="1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34" name="Table 33">
            <a:extLst>
              <a:ext uri="{FF2B5EF4-FFF2-40B4-BE49-F238E27FC236}">
                <a16:creationId xmlns:a16="http://schemas.microsoft.com/office/drawing/2014/main" id="{1D3D452D-5540-4805-91BE-961EDC32657F}"/>
              </a:ext>
            </a:extLst>
          </p:cNvPr>
          <p:cNvGraphicFramePr>
            <a:graphicFrameLocks noGrp="1"/>
          </p:cNvGraphicFramePr>
          <p:nvPr>
            <p:extLst>
              <p:ext uri="{D42A27DB-BD31-4B8C-83A1-F6EECF244321}">
                <p14:modId xmlns:p14="http://schemas.microsoft.com/office/powerpoint/2010/main" val="2590937654"/>
              </p:ext>
            </p:extLst>
          </p:nvPr>
        </p:nvGraphicFramePr>
        <p:xfrm>
          <a:off x="-150686" y="1695053"/>
          <a:ext cx="5256584"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32542">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marL="0" algn="ctr" defTabSz="914400" rtl="0" eaLnBrk="1" fontAlgn="b" latinLnBrk="0" hangingPunct="1"/>
                      <a:r>
                        <a:rPr lang="en-GB" sz="1100" b="1" i="0" u="sng" strike="noStrike" kern="1200" dirty="0">
                          <a:solidFill>
                            <a:srgbClr val="FF0000"/>
                          </a:solidFill>
                          <a:latin typeface="Calibri" pitchFamily="34" charset="0"/>
                          <a:ea typeface="+mn-ea"/>
                          <a:cs typeface="+mn-cs"/>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35" name="Down Arrow 7">
            <a:extLst>
              <a:ext uri="{FF2B5EF4-FFF2-40B4-BE49-F238E27FC236}">
                <a16:creationId xmlns:a16="http://schemas.microsoft.com/office/drawing/2014/main" id="{CF8F466F-A69D-4F67-8F8A-382DAFC64ABE}"/>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6" name="Down Arrow 14">
            <a:extLst>
              <a:ext uri="{FF2B5EF4-FFF2-40B4-BE49-F238E27FC236}">
                <a16:creationId xmlns:a16="http://schemas.microsoft.com/office/drawing/2014/main" id="{1791B821-19CE-4297-99AE-CB25F4907F53}"/>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7" name="Bent-Up Arrow 18">
            <a:extLst>
              <a:ext uri="{FF2B5EF4-FFF2-40B4-BE49-F238E27FC236}">
                <a16:creationId xmlns:a16="http://schemas.microsoft.com/office/drawing/2014/main" id="{17E211AE-0EBA-4A8A-A60C-9CE63388B856}"/>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8" name="Down Arrow 23">
            <a:extLst>
              <a:ext uri="{FF2B5EF4-FFF2-40B4-BE49-F238E27FC236}">
                <a16:creationId xmlns:a16="http://schemas.microsoft.com/office/drawing/2014/main" id="{026F6DE4-5C02-4227-BA31-45C7418B4ADB}"/>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9" name="Down Arrow 24">
            <a:extLst>
              <a:ext uri="{FF2B5EF4-FFF2-40B4-BE49-F238E27FC236}">
                <a16:creationId xmlns:a16="http://schemas.microsoft.com/office/drawing/2014/main" id="{BD6D8EC9-53B4-4BC8-BBB3-B4165A13928E}"/>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0" name="Down Arrow 12">
            <a:extLst>
              <a:ext uri="{FF2B5EF4-FFF2-40B4-BE49-F238E27FC236}">
                <a16:creationId xmlns:a16="http://schemas.microsoft.com/office/drawing/2014/main" id="{D3BAF4D9-B9BF-40D7-8F13-DA1836731DCD}"/>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4" name="Picture 13" descr="techUK logo image.png">
            <a:extLst>
              <a:ext uri="{FF2B5EF4-FFF2-40B4-BE49-F238E27FC236}">
                <a16:creationId xmlns:a16="http://schemas.microsoft.com/office/drawing/2014/main" id="{B9EC3DFC-2C37-4D0F-8F0B-1A1200E75EB8}"/>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(9)</a:t>
            </a:r>
          </a:p>
        </p:txBody>
      </p:sp>
      <p:sp>
        <p:nvSpPr>
          <p:cNvPr id="22" name="Rectangle 21"/>
          <p:cNvSpPr/>
          <p:nvPr/>
        </p:nvSpPr>
        <p:spPr>
          <a:xfrm>
            <a:off x="2438578" y="978201"/>
            <a:ext cx="4275406" cy="5819265"/>
          </a:xfrm>
          <a:prstGeom prst="rect">
            <a:avLst/>
          </a:prstGeom>
        </p:spPr>
        <p:txBody>
          <a:bodyPr wrap="square" anchor="t" anchorCtr="0">
            <a:noAutofit/>
          </a:bodyPr>
          <a:lstStyle/>
          <a:p>
            <a:pPr>
              <a:spcAft>
                <a:spcPts val="600"/>
              </a:spcAft>
            </a:pPr>
            <a:r>
              <a:rPr lang="en-GB" sz="1100" b="1" i="1" u="sng" dirty="0">
                <a:latin typeface="Calibri" pitchFamily="34" charset="0"/>
              </a:rPr>
              <a:t>Paying annual fees</a:t>
            </a:r>
          </a:p>
          <a:p>
            <a:pPr>
              <a:spcAft>
                <a:spcPts val="900"/>
              </a:spcAft>
            </a:pPr>
            <a:r>
              <a:rPr lang="en-GB" sz="1100" dirty="0">
                <a:latin typeface="Calibri" pitchFamily="34" charset="0"/>
              </a:rPr>
              <a:t>There are no fees to apply to transfer a CCA to your company as the new operator however there are annual fees associated with administration of your CCA. Invoices for these will be raised and sent to you by SLR Consulting Limited, who run the techUK CCA Helpdesk. You may need to set SLR up in your company’s finance systems. </a:t>
            </a:r>
          </a:p>
          <a:p>
            <a:pPr>
              <a:spcAft>
                <a:spcPts val="900"/>
              </a:spcAft>
            </a:pPr>
            <a:r>
              <a:rPr lang="en-GB" sz="1100" dirty="0">
                <a:latin typeface="Calibri" pitchFamily="34" charset="0"/>
              </a:rPr>
              <a:t>Guidance Note 03 shows fee rates for techUK members and non-members. Trade Association members are charged at a discounted rate as their membership fees also contribute towards the work that goes into ongoing policy negotiations with BEIS.  </a:t>
            </a:r>
          </a:p>
          <a:p>
            <a:pPr>
              <a:spcAft>
                <a:spcPts val="900"/>
              </a:spcAft>
            </a:pPr>
            <a:r>
              <a:rPr lang="en-GB" sz="1100" dirty="0">
                <a:latin typeface="Calibri" pitchFamily="34" charset="0"/>
              </a:rPr>
              <a:t>In addition to Trade Association fees, each site has to pay an Environment Agency fee of £185 per year.</a:t>
            </a:r>
          </a:p>
          <a:p>
            <a:r>
              <a:rPr lang="en-GB" sz="1100" dirty="0">
                <a:latin typeface="Calibri" pitchFamily="34" charset="0"/>
              </a:rPr>
              <a:t>The fees vary according to size banding and the banding is based on the amount of primary energy used during the base year as follows:</a:t>
            </a:r>
          </a:p>
          <a:p>
            <a:endParaRPr lang="en-GB" sz="1100" dirty="0">
              <a:latin typeface="Calibri" pitchFamily="34" charset="0"/>
            </a:endParaRPr>
          </a:p>
          <a:p>
            <a:r>
              <a:rPr lang="en-GB" sz="1100" dirty="0">
                <a:latin typeface="Calibri" pitchFamily="34" charset="0"/>
              </a:rPr>
              <a:t>Small sites	up to 15,000 MWh per year</a:t>
            </a:r>
          </a:p>
          <a:p>
            <a:r>
              <a:rPr lang="en-GB" sz="1100" dirty="0">
                <a:latin typeface="Calibri" pitchFamily="34" charset="0"/>
              </a:rPr>
              <a:t>Large sites	from 15,001 MWh per year</a:t>
            </a:r>
          </a:p>
          <a:p>
            <a:endParaRPr lang="en-GB" sz="1100" dirty="0">
              <a:latin typeface="Calibri" pitchFamily="34" charset="0"/>
            </a:endParaRPr>
          </a:p>
          <a:p>
            <a:r>
              <a:rPr lang="en-GB" sz="1100" dirty="0">
                <a:latin typeface="Calibri" pitchFamily="34" charset="0"/>
              </a:rPr>
              <a:t>The CCA year runs 1st January to 31st December. </a:t>
            </a:r>
          </a:p>
          <a:p>
            <a:endParaRPr lang="en-GB" sz="1100" dirty="0">
              <a:latin typeface="Calibri" pitchFamily="34" charset="0"/>
            </a:endParaRPr>
          </a:p>
          <a:p>
            <a:r>
              <a:rPr lang="en-GB" sz="1100" dirty="0">
                <a:latin typeface="Calibri" pitchFamily="34" charset="0"/>
              </a:rPr>
              <a:t>Annual fees are payable in advance and cover the 12 month period above. If a site is included in the scheme for only part of a year, the full annual payment for that site still applies. Sites will be invoiced at the start of the year for the Annual Fees. </a:t>
            </a:r>
          </a:p>
          <a:p>
            <a:pPr>
              <a:spcAft>
                <a:spcPts val="900"/>
              </a:spcAft>
            </a:pPr>
            <a:endParaRPr lang="en-GB" sz="1100" dirty="0">
              <a:latin typeface="Calibri" pitchFamily="34" charset="0"/>
            </a:endParaRPr>
          </a:p>
          <a:p>
            <a:pPr>
              <a:spcAft>
                <a:spcPts val="900"/>
              </a:spcAft>
            </a:pPr>
            <a:endParaRPr lang="en-GB" sz="1100" dirty="0">
              <a:latin typeface="Calibri" pitchFamily="34" charset="0"/>
            </a:endParaRPr>
          </a:p>
        </p:txBody>
      </p:sp>
      <p:sp>
        <p:nvSpPr>
          <p:cNvPr id="20"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17" name="Table 16">
            <a:extLst>
              <a:ext uri="{FF2B5EF4-FFF2-40B4-BE49-F238E27FC236}">
                <a16:creationId xmlns:a16="http://schemas.microsoft.com/office/drawing/2014/main" id="{24B9195F-5CB6-4D71-9D4B-3D539638E60D}"/>
              </a:ext>
            </a:extLst>
          </p:cNvPr>
          <p:cNvGraphicFramePr>
            <a:graphicFrameLocks noGrp="1"/>
          </p:cNvGraphicFramePr>
          <p:nvPr>
            <p:extLst>
              <p:ext uri="{D42A27DB-BD31-4B8C-83A1-F6EECF244321}">
                <p14:modId xmlns:p14="http://schemas.microsoft.com/office/powerpoint/2010/main" val="2868845767"/>
              </p:ext>
            </p:extLst>
          </p:nvPr>
        </p:nvGraphicFramePr>
        <p:xfrm>
          <a:off x="-150686" y="1695053"/>
          <a:ext cx="5307878"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83836">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sng" strike="noStrike" kern="1200" dirty="0">
                          <a:solidFill>
                            <a:srgbClr val="FF0000"/>
                          </a:solidFill>
                          <a:latin typeface="Calibri" pitchFamily="34" charset="0"/>
                          <a:ea typeface="+mn-ea"/>
                          <a:cs typeface="+mn-cs"/>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28" name="Down Arrow 7">
            <a:extLst>
              <a:ext uri="{FF2B5EF4-FFF2-40B4-BE49-F238E27FC236}">
                <a16:creationId xmlns:a16="http://schemas.microsoft.com/office/drawing/2014/main" id="{EF5C5218-72B6-4873-9AAD-5FB1D3305C17}"/>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29" name="Down Arrow 14">
            <a:extLst>
              <a:ext uri="{FF2B5EF4-FFF2-40B4-BE49-F238E27FC236}">
                <a16:creationId xmlns:a16="http://schemas.microsoft.com/office/drawing/2014/main" id="{1D81F09F-8F7D-46DF-BB2E-2BCE7216BE01}"/>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0" name="Bent-Up Arrow 17">
            <a:extLst>
              <a:ext uri="{FF2B5EF4-FFF2-40B4-BE49-F238E27FC236}">
                <a16:creationId xmlns:a16="http://schemas.microsoft.com/office/drawing/2014/main" id="{8A265326-3E3C-4DCE-8DFD-68DA686E308A}"/>
              </a:ext>
            </a:extLst>
          </p:cNvPr>
          <p:cNvSpPr/>
          <p:nvPr/>
        </p:nvSpPr>
        <p:spPr>
          <a:xfrm>
            <a:off x="2251741" y="6869436"/>
            <a:ext cx="1008112" cy="288032"/>
          </a:xfrm>
          <a:prstGeom prst="bentUpArrow">
            <a:avLst>
              <a:gd name="adj1" fmla="val 25000"/>
              <a:gd name="adj2" fmla="val 23482"/>
              <a:gd name="adj3" fmla="val 25000"/>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1" name="Bent-Up Arrow 18">
            <a:extLst>
              <a:ext uri="{FF2B5EF4-FFF2-40B4-BE49-F238E27FC236}">
                <a16:creationId xmlns:a16="http://schemas.microsoft.com/office/drawing/2014/main" id="{DF894B81-F97E-4829-AF20-2E34612680AD}"/>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2" name="Down Arrow 23">
            <a:extLst>
              <a:ext uri="{FF2B5EF4-FFF2-40B4-BE49-F238E27FC236}">
                <a16:creationId xmlns:a16="http://schemas.microsoft.com/office/drawing/2014/main" id="{62510E88-3CCE-41E4-9A6D-0AA7B01197BA}"/>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3" name="Down Arrow 24">
            <a:extLst>
              <a:ext uri="{FF2B5EF4-FFF2-40B4-BE49-F238E27FC236}">
                <a16:creationId xmlns:a16="http://schemas.microsoft.com/office/drawing/2014/main" id="{FCFB4128-3823-4680-AB92-ACABC3F507B9}"/>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4" name="Down Arrow 12">
            <a:extLst>
              <a:ext uri="{FF2B5EF4-FFF2-40B4-BE49-F238E27FC236}">
                <a16:creationId xmlns:a16="http://schemas.microsoft.com/office/drawing/2014/main" id="{0423E4C4-4656-4AFE-B51E-A4FF4FFA022B}"/>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5" name="Picture 14" descr="techUK logo image.png">
            <a:extLst>
              <a:ext uri="{FF2B5EF4-FFF2-40B4-BE49-F238E27FC236}">
                <a16:creationId xmlns:a16="http://schemas.microsoft.com/office/drawing/2014/main" id="{81FAEC10-AAF7-4670-A040-A9F725DE0B51}"/>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8" name="TextBox 7"/>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2"/>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3"/>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sp>
        <p:nvSpPr>
          <p:cNvPr id="14" name="TextBox 13"/>
          <p:cNvSpPr txBox="1"/>
          <p:nvPr/>
        </p:nvSpPr>
        <p:spPr>
          <a:xfrm>
            <a:off x="584684" y="3815325"/>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14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sp>
        <p:nvSpPr>
          <p:cNvPr id="16" name="TextBox 15">
            <a:extLst>
              <a:ext uri="{FF2B5EF4-FFF2-40B4-BE49-F238E27FC236}">
                <a16:creationId xmlns:a16="http://schemas.microsoft.com/office/drawing/2014/main" id="{F641692A-7838-4DE9-8D1C-CF3608E6DD99}"/>
              </a:ext>
            </a:extLst>
          </p:cNvPr>
          <p:cNvSpPr txBox="1"/>
          <p:nvPr/>
        </p:nvSpPr>
        <p:spPr>
          <a:xfrm>
            <a:off x="1714500" y="4387334"/>
            <a:ext cx="3429000" cy="369332"/>
          </a:xfrm>
          <a:prstGeom prst="rect">
            <a:avLst/>
          </a:prstGeom>
          <a:noFill/>
        </p:spPr>
        <p:txBody>
          <a:bodyPr wrap="square">
            <a:spAutoFit/>
          </a:bodyPr>
          <a:lstStyle/>
          <a:p>
            <a:pPr algn="ctr" rtl="0" fontAlgn="ctr"/>
            <a:r>
              <a:rPr lang="en-GB" sz="1800" b="1" i="0" u="none" strike="noStrike" dirty="0">
                <a:solidFill>
                  <a:srgbClr val="FFFFFF"/>
                </a:solidFill>
                <a:effectLst/>
                <a:latin typeface="Calibri" panose="020F0502020204030204" pitchFamily="34" charset="0"/>
              </a:rPr>
              <a:t>Guidance Note</a:t>
            </a:r>
          </a:p>
        </p:txBody>
      </p:sp>
      <p:pic>
        <p:nvPicPr>
          <p:cNvPr id="13" name="Picture 12" descr="techUK logo image.png">
            <a:extLst>
              <a:ext uri="{FF2B5EF4-FFF2-40B4-BE49-F238E27FC236}">
                <a16:creationId xmlns:a16="http://schemas.microsoft.com/office/drawing/2014/main" id="{81E37D6A-7F4D-4E20-B423-CA86EC108B0F}"/>
              </a:ext>
            </a:extLst>
          </p:cNvPr>
          <p:cNvPicPr>
            <a:picLocks noChangeAspect="1"/>
          </p:cNvPicPr>
          <p:nvPr/>
        </p:nvPicPr>
        <p:blipFill>
          <a:blip r:embed="rId5" cstate="print"/>
          <a:stretch>
            <a:fillRect/>
          </a:stretch>
        </p:blipFill>
        <p:spPr>
          <a:xfrm>
            <a:off x="395536" y="116632"/>
            <a:ext cx="1224136" cy="463578"/>
          </a:xfrm>
          <a:prstGeom prst="rect">
            <a:avLst/>
          </a:prstGeom>
        </p:spPr>
      </p:pic>
      <p:graphicFrame>
        <p:nvGraphicFramePr>
          <p:cNvPr id="3" name="Table 2">
            <a:extLst>
              <a:ext uri="{FF2B5EF4-FFF2-40B4-BE49-F238E27FC236}">
                <a16:creationId xmlns:a16="http://schemas.microsoft.com/office/drawing/2014/main" id="{D379D678-26E1-4DE5-8D50-F61E2A93740E}"/>
              </a:ext>
            </a:extLst>
          </p:cNvPr>
          <p:cNvGraphicFramePr>
            <a:graphicFrameLocks noGrp="1"/>
          </p:cNvGraphicFramePr>
          <p:nvPr>
            <p:extLst>
              <p:ext uri="{D42A27DB-BD31-4B8C-83A1-F6EECF244321}">
                <p14:modId xmlns:p14="http://schemas.microsoft.com/office/powerpoint/2010/main" val="3304039868"/>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spTree>
    <p:extLst>
      <p:ext uri="{BB962C8B-B14F-4D97-AF65-F5344CB8AC3E}">
        <p14:creationId xmlns:p14="http://schemas.microsoft.com/office/powerpoint/2010/main" val="2655846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45150032"/>
              </p:ext>
            </p:extLst>
          </p:nvPr>
        </p:nvGraphicFramePr>
        <p:xfrm>
          <a:off x="332656" y="1619672"/>
          <a:ext cx="6120680" cy="7182078"/>
        </p:xfrm>
        <a:graphic>
          <a:graphicData uri="http://schemas.openxmlformats.org/drawingml/2006/table">
            <a:tbl>
              <a:tblPr>
                <a:effectLst>
                  <a:outerShdw blurRad="50800" dist="38100" dir="5400000" algn="t" rotWithShape="0">
                    <a:prstClr val="black">
                      <a:alpha val="40000"/>
                    </a:prstClr>
                  </a:outerShdw>
                </a:effectLst>
              </a:tblPr>
              <a:tblGrid>
                <a:gridCol w="36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2"/>
                    </a:ext>
                  </a:extLst>
                </a:gridCol>
                <a:gridCol w="1080000">
                  <a:extLst>
                    <a:ext uri="{9D8B030D-6E8A-4147-A177-3AD203B41FA5}">
                      <a16:colId xmlns:a16="http://schemas.microsoft.com/office/drawing/2014/main" val="20003"/>
                    </a:ext>
                  </a:extLst>
                </a:gridCol>
                <a:gridCol w="1080000">
                  <a:extLst>
                    <a:ext uri="{9D8B030D-6E8A-4147-A177-3AD203B41FA5}">
                      <a16:colId xmlns:a16="http://schemas.microsoft.com/office/drawing/2014/main" val="20004"/>
                    </a:ext>
                  </a:extLst>
                </a:gridCol>
                <a:gridCol w="1080000">
                  <a:extLst>
                    <a:ext uri="{9D8B030D-6E8A-4147-A177-3AD203B41FA5}">
                      <a16:colId xmlns:a16="http://schemas.microsoft.com/office/drawing/2014/main" val="20005"/>
                    </a:ext>
                  </a:extLst>
                </a:gridCol>
                <a:gridCol w="360680">
                  <a:extLst>
                    <a:ext uri="{9D8B030D-6E8A-4147-A177-3AD203B41FA5}">
                      <a16:colId xmlns:a16="http://schemas.microsoft.com/office/drawing/2014/main" val="20006"/>
                    </a:ext>
                  </a:extLst>
                </a:gridCol>
              </a:tblGrid>
              <a:tr h="837013">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GB" sz="1200" b="1" i="0" u="none" strike="noStrike" dirty="0">
                          <a:solidFill>
                            <a:srgbClr val="000000"/>
                          </a:solidFill>
                          <a:latin typeface="Calibri" pitchFamily="34" charset="0"/>
                        </a:rPr>
                        <a:t>Department for Business, Energy and Industrial Strategy (BEIS)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2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EA Technical Consultants</a:t>
                      </a:r>
                    </a:p>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(Ricardo)</a:t>
                      </a:r>
                    </a:p>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r>
                        <a:rPr lang="en-GB" sz="1200" b="1" i="0" u="none" strike="noStrike" dirty="0">
                          <a:solidFill>
                            <a:srgbClr val="000000"/>
                          </a:solidFill>
                          <a:latin typeface="Calibri" pitchFamily="34" charset="0"/>
                        </a:rPr>
                        <a:t>techUK</a:t>
                      </a:r>
                    </a:p>
                    <a:p>
                      <a:pPr algn="ctr" rtl="0" fontAlgn="b"/>
                      <a:r>
                        <a:rPr lang="en-GB" sz="1200" b="1" i="0" u="none" strike="noStrike" dirty="0">
                          <a:solidFill>
                            <a:srgbClr val="000000"/>
                          </a:solidFill>
                          <a:latin typeface="Calibri" pitchFamily="34" charset="0"/>
                        </a:rPr>
                        <a:t>Company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 CCA Helpdesk (SLR)</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Environment  Agency (EA)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HMRC</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720000">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837013">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Energy Supplier</a:t>
                      </a:r>
                    </a:p>
                    <a:p>
                      <a:pPr algn="l" fontAlgn="b"/>
                      <a:endParaRPr lang="en-GB" sz="8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bl>
          </a:graphicData>
        </a:graphic>
      </p:graphicFrame>
      <p:sp>
        <p:nvSpPr>
          <p:cNvPr id="23" name="TextBox 22"/>
          <p:cNvSpPr txBox="1"/>
          <p:nvPr/>
        </p:nvSpPr>
        <p:spPr>
          <a:xfrm>
            <a:off x="116632" y="755576"/>
            <a:ext cx="6624736" cy="646331"/>
          </a:xfrm>
          <a:prstGeom prst="rect">
            <a:avLst/>
          </a:prstGeom>
          <a:noFill/>
          <a:ln w="19050">
            <a:noFill/>
          </a:ln>
        </p:spPr>
        <p:txBody>
          <a:bodyPr wrap="square" rtlCol="0">
            <a:spAutoFit/>
          </a:bodyPr>
          <a:lstStyle/>
          <a:p>
            <a:r>
              <a:rPr lang="en-GB" sz="1200" dirty="0">
                <a:latin typeface="Calibri" pitchFamily="34" charset="0"/>
              </a:rPr>
              <a:t>There are many entities involved with the creation and maintenance of your CCA.  The process is complex so to explain who does what and when, we have split the process into 3 stages:</a:t>
            </a:r>
          </a:p>
          <a:p>
            <a:r>
              <a:rPr lang="en-GB" sz="1200" dirty="0">
                <a:latin typeface="Calibri" pitchFamily="34" charset="0"/>
              </a:rPr>
              <a:t> </a:t>
            </a:r>
            <a:r>
              <a:rPr lang="en-GB" sz="1200" u="sng" dirty="0">
                <a:latin typeface="Calibri" pitchFamily="34" charset="0"/>
              </a:rPr>
              <a:t>Policy - Background to your CCA</a:t>
            </a:r>
            <a:r>
              <a:rPr lang="en-GB" sz="1200" dirty="0">
                <a:latin typeface="Calibri" pitchFamily="34" charset="0"/>
              </a:rPr>
              <a:t>, </a:t>
            </a:r>
            <a:r>
              <a:rPr lang="en-GB" sz="1200" u="sng" dirty="0">
                <a:latin typeface="Calibri" pitchFamily="34" charset="0"/>
              </a:rPr>
              <a:t>Applying for your CCA</a:t>
            </a:r>
            <a:r>
              <a:rPr lang="en-GB" sz="1200" dirty="0">
                <a:latin typeface="Calibri" pitchFamily="34" charset="0"/>
              </a:rPr>
              <a:t> and </a:t>
            </a:r>
            <a:r>
              <a:rPr lang="en-GB" sz="1200" u="sng" dirty="0">
                <a:latin typeface="Calibri" pitchFamily="34" charset="0"/>
              </a:rPr>
              <a:t>After your CCA is Activated</a:t>
            </a:r>
            <a:r>
              <a:rPr lang="en-GB" sz="1200" dirty="0">
                <a:latin typeface="Calibri" pitchFamily="34" charset="0"/>
              </a:rPr>
              <a:t>.</a:t>
            </a:r>
          </a:p>
        </p:txBody>
      </p:sp>
      <p:sp>
        <p:nvSpPr>
          <p:cNvPr id="25" name="TextBox 24"/>
          <p:cNvSpPr txBox="1"/>
          <p:nvPr/>
        </p:nvSpPr>
        <p:spPr>
          <a:xfrm>
            <a:off x="1844824" y="251520"/>
            <a:ext cx="2885213" cy="369332"/>
          </a:xfrm>
          <a:prstGeom prst="rect">
            <a:avLst/>
          </a:prstGeom>
          <a:noFill/>
        </p:spPr>
        <p:txBody>
          <a:bodyPr wrap="none" rtlCol="0">
            <a:spAutoFit/>
          </a:bodyPr>
          <a:lstStyle/>
          <a:p>
            <a:r>
              <a:rPr lang="en-GB" u="sng" dirty="0">
                <a:latin typeface="Calibri" pitchFamily="34" charset="0"/>
              </a:rPr>
              <a:t>Who does What and When? </a:t>
            </a:r>
          </a:p>
        </p:txBody>
      </p:sp>
      <p:sp>
        <p:nvSpPr>
          <p:cNvPr id="27" name="TextBox 26"/>
          <p:cNvSpPr txBox="1"/>
          <p:nvPr/>
        </p:nvSpPr>
        <p:spPr>
          <a:xfrm>
            <a:off x="2204864" y="3203848"/>
            <a:ext cx="2448272" cy="646331"/>
          </a:xfrm>
          <a:prstGeom prst="rect">
            <a:avLst/>
          </a:prstGeom>
          <a:noFill/>
          <a:ln w="19050">
            <a:noFill/>
          </a:ln>
        </p:spPr>
        <p:txBody>
          <a:bodyPr wrap="square" rtlCol="0">
            <a:spAutoFit/>
          </a:bodyPr>
          <a:lstStyle/>
          <a:p>
            <a:pPr algn="ctr"/>
            <a:r>
              <a:rPr lang="en-GB" sz="1200" dirty="0">
                <a:latin typeface="Calibri" pitchFamily="34" charset="0"/>
              </a:rPr>
              <a:t>On the next three pages you will see what these different entities do and how they interact in relation to CCAs</a:t>
            </a:r>
          </a:p>
        </p:txBody>
      </p:sp>
      <p:sp>
        <p:nvSpPr>
          <p:cNvPr id="31" name="Rounded Rectangle 30"/>
          <p:cNvSpPr/>
          <p:nvPr/>
        </p:nvSpPr>
        <p:spPr>
          <a:xfrm>
            <a:off x="116632" y="755576"/>
            <a:ext cx="6624736" cy="648072"/>
          </a:xfrm>
          <a:prstGeom prst="round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9" name="Rounded Rectangle 8"/>
          <p:cNvSpPr/>
          <p:nvPr/>
        </p:nvSpPr>
        <p:spPr>
          <a:xfrm>
            <a:off x="2132856" y="3131840"/>
            <a:ext cx="2592288" cy="936104"/>
          </a:xfrm>
          <a:prstGeom prst="round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12" name="Rectangle 3"/>
          <p:cNvSpPr>
            <a:spLocks noChangeArrowheads="1"/>
          </p:cNvSpPr>
          <p:nvPr/>
        </p:nvSpPr>
        <p:spPr bwMode="auto">
          <a:xfrm>
            <a:off x="549000" y="8862283"/>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pic>
        <p:nvPicPr>
          <p:cNvPr id="14" name="Picture 13" descr="techUK logo image.png">
            <a:extLst>
              <a:ext uri="{FF2B5EF4-FFF2-40B4-BE49-F238E27FC236}">
                <a16:creationId xmlns:a16="http://schemas.microsoft.com/office/drawing/2014/main" id="{0569D9D6-E7FB-4220-A1F9-7ACDD81B0B48}"/>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15065707"/>
              </p:ext>
            </p:extLst>
          </p:nvPr>
        </p:nvGraphicFramePr>
        <p:xfrm>
          <a:off x="332656" y="1619672"/>
          <a:ext cx="6120000" cy="7182078"/>
        </p:xfrm>
        <a:graphic>
          <a:graphicData uri="http://schemas.openxmlformats.org/drawingml/2006/table">
            <a:tbl>
              <a:tblPr>
                <a:effectLst>
                  <a:outerShdw blurRad="50800" dist="38100" dir="5400000" algn="t" rotWithShape="0">
                    <a:prstClr val="black">
                      <a:alpha val="40000"/>
                    </a:prstClr>
                  </a:outerShdw>
                </a:effectLst>
              </a:tblPr>
              <a:tblGrid>
                <a:gridCol w="36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2"/>
                    </a:ext>
                  </a:extLst>
                </a:gridCol>
                <a:gridCol w="1080000">
                  <a:extLst>
                    <a:ext uri="{9D8B030D-6E8A-4147-A177-3AD203B41FA5}">
                      <a16:colId xmlns:a16="http://schemas.microsoft.com/office/drawing/2014/main" val="20003"/>
                    </a:ext>
                  </a:extLst>
                </a:gridCol>
                <a:gridCol w="1080000">
                  <a:extLst>
                    <a:ext uri="{9D8B030D-6E8A-4147-A177-3AD203B41FA5}">
                      <a16:colId xmlns:a16="http://schemas.microsoft.com/office/drawing/2014/main" val="20004"/>
                    </a:ext>
                  </a:extLst>
                </a:gridCol>
                <a:gridCol w="1080000">
                  <a:extLst>
                    <a:ext uri="{9D8B030D-6E8A-4147-A177-3AD203B41FA5}">
                      <a16:colId xmlns:a16="http://schemas.microsoft.com/office/drawing/2014/main" val="20005"/>
                    </a:ext>
                  </a:extLst>
                </a:gridCol>
                <a:gridCol w="360000">
                  <a:extLst>
                    <a:ext uri="{9D8B030D-6E8A-4147-A177-3AD203B41FA5}">
                      <a16:colId xmlns:a16="http://schemas.microsoft.com/office/drawing/2014/main" val="20006"/>
                    </a:ext>
                  </a:extLst>
                </a:gridCol>
              </a:tblGrid>
              <a:tr h="837013">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GB" sz="1200" b="1" i="0" u="none" strike="noStrike" dirty="0">
                          <a:solidFill>
                            <a:srgbClr val="000000"/>
                          </a:solidFill>
                          <a:latin typeface="Calibri" pitchFamily="34" charset="0"/>
                        </a:rPr>
                        <a:t>Department for Business, Energy and Industrial Strategy (BEIS)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2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EA Technical Consultants</a:t>
                      </a:r>
                    </a:p>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(Ricardo)</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r>
                        <a:rPr lang="en-GB" sz="1200" b="1" i="0" u="none" strike="noStrike" dirty="0">
                          <a:solidFill>
                            <a:srgbClr val="000000"/>
                          </a:solidFill>
                          <a:latin typeface="Calibri" pitchFamily="34" charset="0"/>
                        </a:rPr>
                        <a:t>techUK</a:t>
                      </a:r>
                    </a:p>
                    <a:p>
                      <a:pPr algn="ctr" rtl="0" fontAlgn="b"/>
                      <a:r>
                        <a:rPr lang="en-GB" sz="1200" b="1" i="0" u="none" strike="noStrike" dirty="0">
                          <a:solidFill>
                            <a:srgbClr val="000000"/>
                          </a:solidFill>
                          <a:latin typeface="Calibri" pitchFamily="34" charset="0"/>
                        </a:rPr>
                        <a:t>Company</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 CCA Helpdesk (SLR)</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Environment  Agency (EA)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HMRC</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720000">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837013">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Energy Supplier</a:t>
                      </a:r>
                    </a:p>
                    <a:p>
                      <a:pPr algn="l" fontAlgn="b"/>
                      <a:endParaRPr lang="en-GB" sz="800" b="0"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bl>
          </a:graphicData>
        </a:graphic>
      </p:graphicFrame>
      <p:cxnSp>
        <p:nvCxnSpPr>
          <p:cNvPr id="8" name="Straight Arrow Connector 7"/>
          <p:cNvCxnSpPr/>
          <p:nvPr/>
        </p:nvCxnSpPr>
        <p:spPr>
          <a:xfrm flipH="1">
            <a:off x="1772816" y="2555776"/>
            <a:ext cx="1080120" cy="7920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933056" y="2483768"/>
            <a:ext cx="1080120" cy="86409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1772816" y="3563888"/>
            <a:ext cx="324036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790603" y="251520"/>
            <a:ext cx="3276795" cy="369332"/>
          </a:xfrm>
          <a:prstGeom prst="rect">
            <a:avLst/>
          </a:prstGeom>
          <a:noFill/>
        </p:spPr>
        <p:txBody>
          <a:bodyPr wrap="none" rtlCol="0">
            <a:spAutoFit/>
          </a:bodyPr>
          <a:lstStyle/>
          <a:p>
            <a:pPr algn="ctr"/>
            <a:r>
              <a:rPr lang="en-GB" b="1" u="sng" dirty="0">
                <a:latin typeface="Calibri" pitchFamily="34" charset="0"/>
              </a:rPr>
              <a:t>Policy – Background to your CCA</a:t>
            </a:r>
          </a:p>
        </p:txBody>
      </p:sp>
      <p:sp>
        <p:nvSpPr>
          <p:cNvPr id="32" name="TextBox 31"/>
          <p:cNvSpPr txBox="1"/>
          <p:nvPr/>
        </p:nvSpPr>
        <p:spPr>
          <a:xfrm>
            <a:off x="0" y="1619672"/>
            <a:ext cx="2780928" cy="861774"/>
          </a:xfrm>
          <a:prstGeom prst="rect">
            <a:avLst/>
          </a:prstGeom>
          <a:noFill/>
        </p:spPr>
        <p:txBody>
          <a:bodyPr wrap="square" rtlCol="0">
            <a:spAutoFit/>
          </a:bodyPr>
          <a:lstStyle/>
          <a:p>
            <a:r>
              <a:rPr lang="en-GB" sz="1000" b="1" dirty="0">
                <a:latin typeface="Calibri" pitchFamily="34" charset="0"/>
              </a:rPr>
              <a:t>BEIS:</a:t>
            </a:r>
            <a:r>
              <a:rPr lang="en-GB" sz="1000" dirty="0">
                <a:latin typeface="Calibri" pitchFamily="34" charset="0"/>
              </a:rPr>
              <a:t> Government departments develop policy.  techUK negotiated with BEIS for the CCA. Now the statutory instrument has been laid, BEIS take a back seat UNLESS techUK wish to negotiate an expansion to the scheme. </a:t>
            </a:r>
          </a:p>
        </p:txBody>
      </p:sp>
      <p:sp>
        <p:nvSpPr>
          <p:cNvPr id="33" name="TextBox 32"/>
          <p:cNvSpPr txBox="1"/>
          <p:nvPr/>
        </p:nvSpPr>
        <p:spPr>
          <a:xfrm>
            <a:off x="4508440" y="1403648"/>
            <a:ext cx="2276872" cy="1785104"/>
          </a:xfrm>
          <a:prstGeom prst="rect">
            <a:avLst/>
          </a:prstGeom>
          <a:noFill/>
        </p:spPr>
        <p:txBody>
          <a:bodyPr wrap="square" rtlCol="0">
            <a:spAutoFit/>
          </a:bodyPr>
          <a:lstStyle/>
          <a:p>
            <a:pPr algn="r"/>
            <a:r>
              <a:rPr lang="en-GB" sz="1000" b="1" dirty="0">
                <a:latin typeface="Calibri" pitchFamily="34" charset="0"/>
              </a:rPr>
              <a:t>Ricardo</a:t>
            </a:r>
            <a:r>
              <a:rPr lang="en-GB" sz="1000" dirty="0">
                <a:latin typeface="Calibri" pitchFamily="34" charset="0"/>
              </a:rPr>
              <a:t>: were the technical advisors to BEIS during the CCA negotiations so they were involved during the dialogue.  They don’t advise on policy. Previously they assessed the quality of evidence submitted and whether it is representative of the sector, etc. This function has now moved to the Environment Agency however Ricardo still have some background involvement.  </a:t>
            </a:r>
          </a:p>
        </p:txBody>
      </p:sp>
      <p:sp>
        <p:nvSpPr>
          <p:cNvPr id="34" name="TextBox 33"/>
          <p:cNvSpPr txBox="1"/>
          <p:nvPr/>
        </p:nvSpPr>
        <p:spPr>
          <a:xfrm>
            <a:off x="0" y="4283968"/>
            <a:ext cx="2564904" cy="1015663"/>
          </a:xfrm>
          <a:prstGeom prst="rect">
            <a:avLst/>
          </a:prstGeom>
          <a:noFill/>
        </p:spPr>
        <p:txBody>
          <a:bodyPr wrap="square" rtlCol="0">
            <a:spAutoFit/>
          </a:bodyPr>
          <a:lstStyle/>
          <a:p>
            <a:r>
              <a:rPr lang="en-GB" sz="1000" b="1" dirty="0">
                <a:latin typeface="Calibri" pitchFamily="34" charset="0"/>
              </a:rPr>
              <a:t>techUK</a:t>
            </a:r>
            <a:r>
              <a:rPr lang="en-GB" sz="1000" dirty="0">
                <a:latin typeface="Calibri" pitchFamily="34" charset="0"/>
              </a:rPr>
              <a:t>: is the administering trade association for data centres. techUK negotiated the CCA and their job is to aggregate demand for the scheme, inform the industry, help them prepare their applications and collate all the reporting and target data and so forth. </a:t>
            </a:r>
          </a:p>
        </p:txBody>
      </p:sp>
      <p:cxnSp>
        <p:nvCxnSpPr>
          <p:cNvPr id="37" name="Straight Arrow Connector 36"/>
          <p:cNvCxnSpPr/>
          <p:nvPr/>
        </p:nvCxnSpPr>
        <p:spPr>
          <a:xfrm>
            <a:off x="3789040" y="2483768"/>
            <a:ext cx="1224136" cy="3240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4581128" y="6588224"/>
            <a:ext cx="2276872" cy="1477328"/>
          </a:xfrm>
          <a:prstGeom prst="rect">
            <a:avLst/>
          </a:prstGeom>
          <a:noFill/>
        </p:spPr>
        <p:txBody>
          <a:bodyPr wrap="square" rtlCol="0">
            <a:spAutoFit/>
          </a:bodyPr>
          <a:lstStyle/>
          <a:p>
            <a:r>
              <a:rPr lang="en-GB" sz="1000" b="1" dirty="0">
                <a:latin typeface="Calibri" pitchFamily="34" charset="0"/>
              </a:rPr>
              <a:t>Environment Agency</a:t>
            </a:r>
            <a:r>
              <a:rPr lang="en-GB" sz="1000" dirty="0">
                <a:latin typeface="Calibri" pitchFamily="34" charset="0"/>
              </a:rPr>
              <a:t>: Once the policy tool was agreed, BEIS devolved all the administrative and enforcement functions to the EA as the official regulator for most environmental policy.  So all the formal acknowledgements and issuance of agreements and auditing relating to the CCA scheme will come from the EA. So will the auditors! </a:t>
            </a:r>
          </a:p>
        </p:txBody>
      </p:sp>
      <p:sp>
        <p:nvSpPr>
          <p:cNvPr id="39" name="TextBox 38"/>
          <p:cNvSpPr txBox="1"/>
          <p:nvPr/>
        </p:nvSpPr>
        <p:spPr>
          <a:xfrm>
            <a:off x="58316" y="827584"/>
            <a:ext cx="6741368" cy="461665"/>
          </a:xfrm>
          <a:prstGeom prst="rect">
            <a:avLst/>
          </a:prstGeom>
          <a:noFill/>
          <a:ln w="19050">
            <a:noFill/>
          </a:ln>
        </p:spPr>
        <p:txBody>
          <a:bodyPr wrap="square" rtlCol="0">
            <a:spAutoFit/>
          </a:bodyPr>
          <a:lstStyle/>
          <a:p>
            <a:r>
              <a:rPr lang="en-GB" sz="1200" dirty="0">
                <a:latin typeface="Calibri" pitchFamily="34" charset="0"/>
              </a:rPr>
              <a:t>This diagram shows who was involved with creation of the CCA agreement between BEIS and techUK (Sector Umbrella Agreement). This is the agreement that allows you to apply for a CCA</a:t>
            </a:r>
          </a:p>
        </p:txBody>
      </p:sp>
      <p:sp>
        <p:nvSpPr>
          <p:cNvPr id="40" name="Rounded Rectangle 39"/>
          <p:cNvSpPr/>
          <p:nvPr/>
        </p:nvSpPr>
        <p:spPr>
          <a:xfrm>
            <a:off x="116632" y="755576"/>
            <a:ext cx="6624736" cy="648072"/>
          </a:xfrm>
          <a:prstGeom prst="round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17" name="Rectangle 3"/>
          <p:cNvSpPr>
            <a:spLocks noChangeArrowheads="1"/>
          </p:cNvSpPr>
          <p:nvPr/>
        </p:nvSpPr>
        <p:spPr bwMode="auto">
          <a:xfrm>
            <a:off x="549000" y="8862283"/>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pic>
        <p:nvPicPr>
          <p:cNvPr id="18" name="Picture 17" descr="techUK logo image.png">
            <a:extLst>
              <a:ext uri="{FF2B5EF4-FFF2-40B4-BE49-F238E27FC236}">
                <a16:creationId xmlns:a16="http://schemas.microsoft.com/office/drawing/2014/main" id="{81E0920F-AACC-42E5-8780-7A141792B817}"/>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03255026"/>
              </p:ext>
            </p:extLst>
          </p:nvPr>
        </p:nvGraphicFramePr>
        <p:xfrm>
          <a:off x="332656" y="1619672"/>
          <a:ext cx="6120000" cy="7182078"/>
        </p:xfrm>
        <a:graphic>
          <a:graphicData uri="http://schemas.openxmlformats.org/drawingml/2006/table">
            <a:tbl>
              <a:tblPr>
                <a:effectLst>
                  <a:outerShdw blurRad="50800" dist="38100" dir="5400000" algn="t" rotWithShape="0">
                    <a:prstClr val="black">
                      <a:alpha val="40000"/>
                    </a:prstClr>
                  </a:outerShdw>
                </a:effectLst>
              </a:tblPr>
              <a:tblGrid>
                <a:gridCol w="36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2"/>
                    </a:ext>
                  </a:extLst>
                </a:gridCol>
                <a:gridCol w="1080000">
                  <a:extLst>
                    <a:ext uri="{9D8B030D-6E8A-4147-A177-3AD203B41FA5}">
                      <a16:colId xmlns:a16="http://schemas.microsoft.com/office/drawing/2014/main" val="20003"/>
                    </a:ext>
                  </a:extLst>
                </a:gridCol>
                <a:gridCol w="1080000">
                  <a:extLst>
                    <a:ext uri="{9D8B030D-6E8A-4147-A177-3AD203B41FA5}">
                      <a16:colId xmlns:a16="http://schemas.microsoft.com/office/drawing/2014/main" val="20004"/>
                    </a:ext>
                  </a:extLst>
                </a:gridCol>
                <a:gridCol w="1080000">
                  <a:extLst>
                    <a:ext uri="{9D8B030D-6E8A-4147-A177-3AD203B41FA5}">
                      <a16:colId xmlns:a16="http://schemas.microsoft.com/office/drawing/2014/main" val="20005"/>
                    </a:ext>
                  </a:extLst>
                </a:gridCol>
                <a:gridCol w="360000">
                  <a:extLst>
                    <a:ext uri="{9D8B030D-6E8A-4147-A177-3AD203B41FA5}">
                      <a16:colId xmlns:a16="http://schemas.microsoft.com/office/drawing/2014/main" val="20006"/>
                    </a:ext>
                  </a:extLst>
                </a:gridCol>
              </a:tblGrid>
              <a:tr h="837013">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GB" sz="1200" b="1" i="0" u="none" strike="noStrike" dirty="0">
                          <a:solidFill>
                            <a:srgbClr val="000000"/>
                          </a:solidFill>
                          <a:latin typeface="Calibri" pitchFamily="34" charset="0"/>
                        </a:rPr>
                        <a:t>Department for Business, Energy and Industrial Strategy (BEIS)</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2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EA Technical Consultants</a:t>
                      </a:r>
                    </a:p>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(Ricardo)</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r>
                        <a:rPr lang="en-GB" sz="1200" b="1" i="0" u="none" strike="noStrike" dirty="0">
                          <a:solidFill>
                            <a:srgbClr val="000000"/>
                          </a:solidFill>
                          <a:latin typeface="Calibri" pitchFamily="34" charset="0"/>
                        </a:rPr>
                        <a:t>techUK </a:t>
                      </a:r>
                    </a:p>
                    <a:p>
                      <a:pPr algn="ctr" rtl="0" fontAlgn="b"/>
                      <a:r>
                        <a:rPr lang="en-GB" sz="1200" b="1" i="0" u="none" strike="noStrike" dirty="0">
                          <a:solidFill>
                            <a:srgbClr val="000000"/>
                          </a:solidFill>
                          <a:latin typeface="Calibri" pitchFamily="34" charset="0"/>
                        </a:rPr>
                        <a:t>Company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 CCA Helpdesk (SLR)</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r>
                        <a:rPr lang="en-GB" sz="1200" b="1" i="0" u="none" strike="noStrike" dirty="0">
                          <a:solidFill>
                            <a:srgbClr val="000000"/>
                          </a:solidFill>
                          <a:latin typeface="Calibri" pitchFamily="34" charset="0"/>
                        </a:rPr>
                        <a:t>Environment  Agency (EA)</a:t>
                      </a:r>
                    </a:p>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HMRC</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720000">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837013">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GB" sz="1200" b="1" i="0" u="none" strike="noStrike" dirty="0">
                          <a:solidFill>
                            <a:srgbClr val="000000"/>
                          </a:solidFill>
                          <a:latin typeface="Calibri" pitchFamily="34" charset="0"/>
                        </a:rPr>
                        <a:t>Energy Supplier</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bl>
          </a:graphicData>
        </a:graphic>
      </p:graphicFrame>
      <p:cxnSp>
        <p:nvCxnSpPr>
          <p:cNvPr id="14" name="Straight Arrow Connector 13"/>
          <p:cNvCxnSpPr/>
          <p:nvPr/>
        </p:nvCxnSpPr>
        <p:spPr>
          <a:xfrm>
            <a:off x="1772816" y="6156176"/>
            <a:ext cx="324036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268760" y="4139952"/>
            <a:ext cx="0" cy="158417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772816" y="4139952"/>
            <a:ext cx="1080120" cy="4320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04664" y="6588224"/>
            <a:ext cx="1872208" cy="1631216"/>
          </a:xfrm>
          <a:prstGeom prst="rect">
            <a:avLst/>
          </a:prstGeom>
          <a:noFill/>
        </p:spPr>
        <p:txBody>
          <a:bodyPr wrap="square" rtlCol="0">
            <a:spAutoFit/>
          </a:bodyPr>
          <a:lstStyle/>
          <a:p>
            <a:r>
              <a:rPr lang="en-GB" sz="1000" b="1" dirty="0">
                <a:latin typeface="Calibri" pitchFamily="34" charset="0"/>
              </a:rPr>
              <a:t>2) CCA Helpdesk: </a:t>
            </a:r>
            <a:r>
              <a:rPr lang="en-GB" sz="1000" dirty="0">
                <a:latin typeface="Calibri" pitchFamily="34" charset="0"/>
              </a:rPr>
              <a:t>run by SLR Consulting Ltd and appointed by techUK to administer  the CCAs : Liaise between techUK Company and EA. CCA Helpdesk reviews submitted application, advises on amendments and submits to the EA Registry for approval. Deals with queries between EA and the techUK Company.</a:t>
            </a:r>
          </a:p>
        </p:txBody>
      </p:sp>
      <p:sp>
        <p:nvSpPr>
          <p:cNvPr id="27" name="TextBox 26"/>
          <p:cNvSpPr txBox="1"/>
          <p:nvPr/>
        </p:nvSpPr>
        <p:spPr>
          <a:xfrm>
            <a:off x="2290483" y="251520"/>
            <a:ext cx="2277034" cy="369332"/>
          </a:xfrm>
          <a:prstGeom prst="rect">
            <a:avLst/>
          </a:prstGeom>
          <a:noFill/>
        </p:spPr>
        <p:txBody>
          <a:bodyPr wrap="none" rtlCol="0">
            <a:spAutoFit/>
          </a:bodyPr>
          <a:lstStyle/>
          <a:p>
            <a:pPr algn="ctr"/>
            <a:r>
              <a:rPr lang="en-GB" b="1" u="sng" dirty="0">
                <a:latin typeface="Calibri" pitchFamily="34" charset="0"/>
              </a:rPr>
              <a:t>Applying for your CCA</a:t>
            </a:r>
          </a:p>
        </p:txBody>
      </p:sp>
      <p:sp>
        <p:nvSpPr>
          <p:cNvPr id="31" name="TextBox 30"/>
          <p:cNvSpPr txBox="1"/>
          <p:nvPr/>
        </p:nvSpPr>
        <p:spPr>
          <a:xfrm>
            <a:off x="2564904" y="3301697"/>
            <a:ext cx="1728192" cy="1015663"/>
          </a:xfrm>
          <a:prstGeom prst="rect">
            <a:avLst/>
          </a:prstGeom>
          <a:noFill/>
        </p:spPr>
        <p:txBody>
          <a:bodyPr wrap="square" rtlCol="0">
            <a:spAutoFit/>
          </a:bodyPr>
          <a:lstStyle/>
          <a:p>
            <a:r>
              <a:rPr lang="en-GB" sz="1000" b="1" dirty="0">
                <a:latin typeface="Calibri" pitchFamily="34" charset="0"/>
              </a:rPr>
              <a:t>1) techUK Company: </a:t>
            </a:r>
            <a:r>
              <a:rPr lang="en-GB" sz="1000" dirty="0">
                <a:latin typeface="Calibri" pitchFamily="34" charset="0"/>
              </a:rPr>
              <a:t>prepares initial  CCA application with guidance from CCA Helpdesk and techUK  and submits application to CCA Helpdesk</a:t>
            </a:r>
          </a:p>
        </p:txBody>
      </p:sp>
      <p:sp>
        <p:nvSpPr>
          <p:cNvPr id="37" name="TextBox 36"/>
          <p:cNvSpPr txBox="1"/>
          <p:nvPr/>
        </p:nvSpPr>
        <p:spPr>
          <a:xfrm>
            <a:off x="5013176" y="6516216"/>
            <a:ext cx="1368152" cy="1785104"/>
          </a:xfrm>
          <a:prstGeom prst="rect">
            <a:avLst/>
          </a:prstGeom>
          <a:noFill/>
        </p:spPr>
        <p:txBody>
          <a:bodyPr wrap="square" rtlCol="0">
            <a:spAutoFit/>
          </a:bodyPr>
          <a:lstStyle/>
          <a:p>
            <a:r>
              <a:rPr lang="en-GB" sz="1000" b="1" dirty="0">
                <a:latin typeface="Calibri" pitchFamily="34" charset="0"/>
              </a:rPr>
              <a:t>3) EA:</a:t>
            </a:r>
            <a:r>
              <a:rPr lang="en-GB" sz="1000" dirty="0">
                <a:latin typeface="Calibri" pitchFamily="34" charset="0"/>
              </a:rPr>
              <a:t> Undertake stage 1 assessment of the application and then pass to a second reviewer to make final decision on application. If successful, issue draft Underlying Agreement to the techUK Company</a:t>
            </a:r>
          </a:p>
        </p:txBody>
      </p:sp>
      <p:cxnSp>
        <p:nvCxnSpPr>
          <p:cNvPr id="39" name="Straight Arrow Connector 38"/>
          <p:cNvCxnSpPr/>
          <p:nvPr/>
        </p:nvCxnSpPr>
        <p:spPr>
          <a:xfrm flipH="1" flipV="1">
            <a:off x="4005064" y="5148064"/>
            <a:ext cx="100811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88640" y="827584"/>
            <a:ext cx="6480720" cy="461665"/>
          </a:xfrm>
          <a:prstGeom prst="rect">
            <a:avLst/>
          </a:prstGeom>
          <a:noFill/>
          <a:ln w="19050">
            <a:noFill/>
          </a:ln>
        </p:spPr>
        <p:txBody>
          <a:bodyPr wrap="square" rtlCol="0">
            <a:spAutoFit/>
          </a:bodyPr>
          <a:lstStyle/>
          <a:p>
            <a:r>
              <a:rPr lang="en-GB" sz="1200" dirty="0">
                <a:latin typeface="Calibri" pitchFamily="34" charset="0"/>
              </a:rPr>
              <a:t>When preparing your application, your primary contact will be with the techUK CCA Helpdesk although techUK will be on hand to assist with escalations, managing expectations and so on.</a:t>
            </a:r>
          </a:p>
        </p:txBody>
      </p:sp>
      <p:cxnSp>
        <p:nvCxnSpPr>
          <p:cNvPr id="64" name="Straight Arrow Connector 63"/>
          <p:cNvCxnSpPr/>
          <p:nvPr/>
        </p:nvCxnSpPr>
        <p:spPr>
          <a:xfrm flipV="1">
            <a:off x="1772816" y="5148064"/>
            <a:ext cx="1008112"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66" name="Rounded Rectangle 65"/>
          <p:cNvSpPr/>
          <p:nvPr/>
        </p:nvSpPr>
        <p:spPr>
          <a:xfrm>
            <a:off x="116632" y="755576"/>
            <a:ext cx="6624736" cy="648072"/>
          </a:xfrm>
          <a:prstGeom prst="round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21" name="Rectangle 3"/>
          <p:cNvSpPr>
            <a:spLocks noChangeArrowheads="1"/>
          </p:cNvSpPr>
          <p:nvPr/>
        </p:nvSpPr>
        <p:spPr bwMode="auto">
          <a:xfrm>
            <a:off x="549000" y="8862283"/>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pic>
        <p:nvPicPr>
          <p:cNvPr id="17" name="Picture 16" descr="techUK logo image.png">
            <a:extLst>
              <a:ext uri="{FF2B5EF4-FFF2-40B4-BE49-F238E27FC236}">
                <a16:creationId xmlns:a16="http://schemas.microsoft.com/office/drawing/2014/main" id="{A311C731-D4BF-48A4-AACB-3C0984B88F84}"/>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59836250"/>
              </p:ext>
            </p:extLst>
          </p:nvPr>
        </p:nvGraphicFramePr>
        <p:xfrm>
          <a:off x="332656" y="1619672"/>
          <a:ext cx="6120000" cy="7182078"/>
        </p:xfrm>
        <a:graphic>
          <a:graphicData uri="http://schemas.openxmlformats.org/drawingml/2006/table">
            <a:tbl>
              <a:tblPr>
                <a:effectLst>
                  <a:outerShdw blurRad="50800" dist="38100" dir="5400000" algn="t" rotWithShape="0">
                    <a:prstClr val="black">
                      <a:alpha val="40000"/>
                    </a:prstClr>
                  </a:outerShdw>
                </a:effectLst>
              </a:tblPr>
              <a:tblGrid>
                <a:gridCol w="36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2"/>
                    </a:ext>
                  </a:extLst>
                </a:gridCol>
                <a:gridCol w="1080000">
                  <a:extLst>
                    <a:ext uri="{9D8B030D-6E8A-4147-A177-3AD203B41FA5}">
                      <a16:colId xmlns:a16="http://schemas.microsoft.com/office/drawing/2014/main" val="20003"/>
                    </a:ext>
                  </a:extLst>
                </a:gridCol>
                <a:gridCol w="1080000">
                  <a:extLst>
                    <a:ext uri="{9D8B030D-6E8A-4147-A177-3AD203B41FA5}">
                      <a16:colId xmlns:a16="http://schemas.microsoft.com/office/drawing/2014/main" val="20004"/>
                    </a:ext>
                  </a:extLst>
                </a:gridCol>
                <a:gridCol w="1080000">
                  <a:extLst>
                    <a:ext uri="{9D8B030D-6E8A-4147-A177-3AD203B41FA5}">
                      <a16:colId xmlns:a16="http://schemas.microsoft.com/office/drawing/2014/main" val="20005"/>
                    </a:ext>
                  </a:extLst>
                </a:gridCol>
                <a:gridCol w="360000">
                  <a:extLst>
                    <a:ext uri="{9D8B030D-6E8A-4147-A177-3AD203B41FA5}">
                      <a16:colId xmlns:a16="http://schemas.microsoft.com/office/drawing/2014/main" val="20006"/>
                    </a:ext>
                  </a:extLst>
                </a:gridCol>
              </a:tblGrid>
              <a:tr h="837013">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GB" sz="1200" b="1" i="0" u="none" strike="noStrike" dirty="0">
                          <a:solidFill>
                            <a:srgbClr val="000000"/>
                          </a:solidFill>
                          <a:latin typeface="Calibri" pitchFamily="34" charset="0"/>
                        </a:rPr>
                        <a:t>Department for Business, Energy and Industrial Strategy</a:t>
                      </a:r>
                      <a:r>
                        <a:rPr lang="en-GB" sz="1200" b="1" i="0" u="none" strike="noStrike" baseline="0" dirty="0">
                          <a:solidFill>
                            <a:srgbClr val="000000"/>
                          </a:solidFill>
                          <a:latin typeface="Calibri" pitchFamily="34" charset="0"/>
                        </a:rPr>
                        <a:t> </a:t>
                      </a:r>
                      <a:r>
                        <a:rPr lang="en-GB" sz="1200" b="1" i="0" u="none" strike="noStrike" dirty="0">
                          <a:solidFill>
                            <a:srgbClr val="000000"/>
                          </a:solidFill>
                          <a:latin typeface="Calibri" pitchFamily="34" charset="0"/>
                        </a:rPr>
                        <a:t>(BEIS)</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2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EA Technical Consultants</a:t>
                      </a:r>
                    </a:p>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(Ricardo)</a:t>
                      </a: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r>
                        <a:rPr lang="en-GB" sz="1200" b="1" i="0" u="none" strike="noStrike" dirty="0">
                          <a:solidFill>
                            <a:srgbClr val="000000"/>
                          </a:solidFill>
                          <a:latin typeface="Calibri" pitchFamily="34" charset="0"/>
                        </a:rPr>
                        <a:t>techUK</a:t>
                      </a:r>
                    </a:p>
                    <a:p>
                      <a:pPr algn="ctr" rtl="0" fontAlgn="b"/>
                      <a:r>
                        <a:rPr lang="en-GB" sz="1200" b="1" i="0" u="none" strike="noStrike" dirty="0">
                          <a:solidFill>
                            <a:srgbClr val="000000"/>
                          </a:solidFill>
                          <a:latin typeface="Calibri" pitchFamily="34" charset="0"/>
                        </a:rPr>
                        <a:t> Company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no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0000">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techUK CCA Helpdesk (SLR)</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rtl="0" fontAlgn="b"/>
                      <a:r>
                        <a:rPr lang="en-GB" sz="1200" b="1" i="0" u="none" strike="noStrike" dirty="0">
                          <a:solidFill>
                            <a:srgbClr val="000000"/>
                          </a:solidFill>
                          <a:latin typeface="Calibri" pitchFamily="34" charset="0"/>
                        </a:rPr>
                        <a:t>Environment  Agency (EA)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837013">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endParaRPr lang="en-GB" sz="1200" b="1"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000000"/>
                          </a:solidFill>
                          <a:latin typeface="Calibri" pitchFamily="34" charset="0"/>
                        </a:rPr>
                        <a:t>HMRC</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rtl="0" fontAlgn="b"/>
                      <a:endParaRPr lang="en-GB" sz="12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1200" b="1"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720000">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837013">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GB" sz="1200" b="1" i="0" u="none" strike="noStrike" dirty="0">
                          <a:solidFill>
                            <a:srgbClr val="000000"/>
                          </a:solidFill>
                          <a:latin typeface="Calibri" pitchFamily="34" charset="0"/>
                        </a:rPr>
                        <a:t>Energy Supplier</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GB" sz="800" b="0" i="0" u="none" strike="noStrike" dirty="0">
                        <a:solidFill>
                          <a:srgbClr val="000000"/>
                        </a:solidFill>
                        <a:latin typeface="Calibri" pitchFamily="34" charset="0"/>
                      </a:endParaRPr>
                    </a:p>
                  </a:txBody>
                  <a:tcPr marL="6687" marR="6687" marT="6687"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bl>
          </a:graphicData>
        </a:graphic>
      </p:graphicFrame>
      <p:sp>
        <p:nvSpPr>
          <p:cNvPr id="35" name="TextBox 34"/>
          <p:cNvSpPr txBox="1"/>
          <p:nvPr/>
        </p:nvSpPr>
        <p:spPr>
          <a:xfrm>
            <a:off x="4581128" y="6816442"/>
            <a:ext cx="1512168" cy="707886"/>
          </a:xfrm>
          <a:prstGeom prst="rect">
            <a:avLst/>
          </a:prstGeom>
          <a:noFill/>
        </p:spPr>
        <p:txBody>
          <a:bodyPr wrap="square" rtlCol="0">
            <a:spAutoFit/>
          </a:bodyPr>
          <a:lstStyle/>
          <a:p>
            <a:r>
              <a:rPr lang="en-GB" sz="1000" b="1" dirty="0">
                <a:latin typeface="Calibri" pitchFamily="34" charset="0"/>
              </a:rPr>
              <a:t>2)</a:t>
            </a:r>
            <a:r>
              <a:rPr lang="en-GB" sz="1000" dirty="0">
                <a:latin typeface="Calibri" pitchFamily="34" charset="0"/>
              </a:rPr>
              <a:t> Environment Agency informs HMRC that the CCA facility is certified to claim CCL discount</a:t>
            </a:r>
          </a:p>
        </p:txBody>
      </p:sp>
      <p:sp>
        <p:nvSpPr>
          <p:cNvPr id="48" name="TextBox 47"/>
          <p:cNvSpPr txBox="1"/>
          <p:nvPr/>
        </p:nvSpPr>
        <p:spPr>
          <a:xfrm>
            <a:off x="764704" y="4184665"/>
            <a:ext cx="1944216" cy="1323439"/>
          </a:xfrm>
          <a:prstGeom prst="rect">
            <a:avLst/>
          </a:prstGeom>
          <a:noFill/>
        </p:spPr>
        <p:txBody>
          <a:bodyPr wrap="square" rtlCol="0">
            <a:spAutoFit/>
          </a:bodyPr>
          <a:lstStyle/>
          <a:p>
            <a:r>
              <a:rPr lang="en-GB" sz="1000" b="1" dirty="0">
                <a:latin typeface="Calibri" pitchFamily="34" charset="0"/>
              </a:rPr>
              <a:t>5)</a:t>
            </a:r>
            <a:r>
              <a:rPr lang="en-GB" sz="1000" dirty="0">
                <a:latin typeface="Calibri" pitchFamily="34" charset="0"/>
              </a:rPr>
              <a:t> techUK Company keeps ongoing energy records and submits Target Period Reporting to CCA Helpdesk every year.  Performance is measured every two years.  </a:t>
            </a:r>
          </a:p>
          <a:p>
            <a:r>
              <a:rPr lang="en-GB" sz="1000" dirty="0">
                <a:latin typeface="Calibri" pitchFamily="34" charset="0"/>
              </a:rPr>
              <a:t>Also informs Helpdesk of any changes.</a:t>
            </a:r>
          </a:p>
        </p:txBody>
      </p:sp>
      <p:sp>
        <p:nvSpPr>
          <p:cNvPr id="51" name="TextBox 50"/>
          <p:cNvSpPr txBox="1"/>
          <p:nvPr/>
        </p:nvSpPr>
        <p:spPr>
          <a:xfrm>
            <a:off x="3284984" y="5796136"/>
            <a:ext cx="1728192" cy="553998"/>
          </a:xfrm>
          <a:prstGeom prst="rect">
            <a:avLst/>
          </a:prstGeom>
          <a:noFill/>
        </p:spPr>
        <p:txBody>
          <a:bodyPr wrap="square" rtlCol="0">
            <a:spAutoFit/>
          </a:bodyPr>
          <a:lstStyle/>
          <a:p>
            <a:r>
              <a:rPr lang="en-GB" sz="1000" b="1" dirty="0">
                <a:latin typeface="Calibri" pitchFamily="34" charset="0"/>
              </a:rPr>
              <a:t>3) </a:t>
            </a:r>
            <a:r>
              <a:rPr lang="en-GB" sz="1000" dirty="0">
                <a:latin typeface="Calibri" pitchFamily="34" charset="0"/>
              </a:rPr>
              <a:t>techUK company informs HMRC of % discount being claimed from supplier (PP10)</a:t>
            </a:r>
          </a:p>
        </p:txBody>
      </p:sp>
      <p:cxnSp>
        <p:nvCxnSpPr>
          <p:cNvPr id="32" name="Straight Arrow Connector 31"/>
          <p:cNvCxnSpPr/>
          <p:nvPr/>
        </p:nvCxnSpPr>
        <p:spPr>
          <a:xfrm>
            <a:off x="3356992" y="5220200"/>
            <a:ext cx="0" cy="1188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2708920" y="8388424"/>
            <a:ext cx="1440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2708920" y="4860032"/>
            <a:ext cx="0" cy="3528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2708920" y="4860032"/>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a:off x="1772816" y="5796136"/>
            <a:ext cx="32403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2064300" y="251520"/>
            <a:ext cx="2729402" cy="369332"/>
          </a:xfrm>
          <a:prstGeom prst="rect">
            <a:avLst/>
          </a:prstGeom>
          <a:noFill/>
        </p:spPr>
        <p:txBody>
          <a:bodyPr wrap="none" rtlCol="0">
            <a:spAutoFit/>
          </a:bodyPr>
          <a:lstStyle/>
          <a:p>
            <a:pPr algn="ctr"/>
            <a:r>
              <a:rPr lang="en-GB" b="1" u="sng" dirty="0">
                <a:latin typeface="Calibri" pitchFamily="34" charset="0"/>
              </a:rPr>
              <a:t>After your CCA is activated</a:t>
            </a:r>
          </a:p>
        </p:txBody>
      </p:sp>
      <p:cxnSp>
        <p:nvCxnSpPr>
          <p:cNvPr id="87" name="Straight Arrow Connector 86"/>
          <p:cNvCxnSpPr/>
          <p:nvPr/>
        </p:nvCxnSpPr>
        <p:spPr>
          <a:xfrm>
            <a:off x="3933056" y="5220072"/>
            <a:ext cx="1080120"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1556792" y="7958698"/>
            <a:ext cx="1152128" cy="861774"/>
          </a:xfrm>
          <a:prstGeom prst="rect">
            <a:avLst/>
          </a:prstGeom>
          <a:noFill/>
        </p:spPr>
        <p:txBody>
          <a:bodyPr wrap="square" rtlCol="0">
            <a:spAutoFit/>
          </a:bodyPr>
          <a:lstStyle/>
          <a:p>
            <a:pPr algn="r"/>
            <a:r>
              <a:rPr lang="en-GB" sz="1000" b="1" dirty="0">
                <a:latin typeface="Calibri" pitchFamily="34" charset="0"/>
              </a:rPr>
              <a:t>4)</a:t>
            </a:r>
            <a:r>
              <a:rPr lang="en-GB" sz="1000" dirty="0">
                <a:latin typeface="Calibri" pitchFamily="34" charset="0"/>
              </a:rPr>
              <a:t> techUK company claims discount from energy supplier</a:t>
            </a:r>
          </a:p>
          <a:p>
            <a:pPr algn="r"/>
            <a:r>
              <a:rPr lang="en-GB" sz="1000" dirty="0">
                <a:latin typeface="Calibri" pitchFamily="34" charset="0"/>
              </a:rPr>
              <a:t>(PP11)</a:t>
            </a:r>
          </a:p>
        </p:txBody>
      </p:sp>
      <p:sp>
        <p:nvSpPr>
          <p:cNvPr id="90" name="TextBox 89"/>
          <p:cNvSpPr txBox="1"/>
          <p:nvPr/>
        </p:nvSpPr>
        <p:spPr>
          <a:xfrm>
            <a:off x="4149080" y="4810090"/>
            <a:ext cx="1584176" cy="707886"/>
          </a:xfrm>
          <a:prstGeom prst="rect">
            <a:avLst/>
          </a:prstGeom>
          <a:noFill/>
        </p:spPr>
        <p:txBody>
          <a:bodyPr wrap="square" rtlCol="0">
            <a:spAutoFit/>
          </a:bodyPr>
          <a:lstStyle/>
          <a:p>
            <a:r>
              <a:rPr lang="en-GB" sz="1000" b="1" dirty="0">
                <a:latin typeface="Calibri" pitchFamily="34" charset="0"/>
              </a:rPr>
              <a:t>1</a:t>
            </a:r>
            <a:r>
              <a:rPr lang="en-GB" sz="1000" dirty="0">
                <a:latin typeface="Calibri" pitchFamily="34" charset="0"/>
              </a:rPr>
              <a:t>) CCA Underlying Agreement held between EA and the techUK Company</a:t>
            </a:r>
          </a:p>
        </p:txBody>
      </p:sp>
      <p:sp>
        <p:nvSpPr>
          <p:cNvPr id="91" name="TextBox 90"/>
          <p:cNvSpPr txBox="1"/>
          <p:nvPr/>
        </p:nvSpPr>
        <p:spPr>
          <a:xfrm>
            <a:off x="1772816" y="5796136"/>
            <a:ext cx="936104" cy="2246769"/>
          </a:xfrm>
          <a:prstGeom prst="rect">
            <a:avLst/>
          </a:prstGeom>
          <a:noFill/>
        </p:spPr>
        <p:txBody>
          <a:bodyPr wrap="square" rtlCol="0">
            <a:spAutoFit/>
          </a:bodyPr>
          <a:lstStyle/>
          <a:p>
            <a:pPr algn="r"/>
            <a:r>
              <a:rPr lang="en-GB" sz="1000" b="1" dirty="0">
                <a:latin typeface="Calibri" pitchFamily="34" charset="0"/>
              </a:rPr>
              <a:t>6) </a:t>
            </a:r>
            <a:r>
              <a:rPr lang="en-GB" sz="1000" dirty="0">
                <a:latin typeface="Calibri" pitchFamily="34" charset="0"/>
              </a:rPr>
              <a:t>Helpdesk provides ongoing support to techUK company and policy support to techUK. Collates and submits Target Reports and variations to EA.</a:t>
            </a:r>
          </a:p>
        </p:txBody>
      </p:sp>
      <p:cxnSp>
        <p:nvCxnSpPr>
          <p:cNvPr id="93" name="Straight Arrow Connector 92"/>
          <p:cNvCxnSpPr/>
          <p:nvPr/>
        </p:nvCxnSpPr>
        <p:spPr>
          <a:xfrm flipH="1">
            <a:off x="1772816" y="5220072"/>
            <a:ext cx="1080120"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404664" y="2627784"/>
            <a:ext cx="1440160" cy="553998"/>
          </a:xfrm>
          <a:prstGeom prst="rect">
            <a:avLst/>
          </a:prstGeom>
          <a:noFill/>
        </p:spPr>
        <p:txBody>
          <a:bodyPr wrap="square" rtlCol="0">
            <a:spAutoFit/>
          </a:bodyPr>
          <a:lstStyle/>
          <a:p>
            <a:r>
              <a:rPr lang="en-GB" sz="1000" b="1" dirty="0">
                <a:latin typeface="Calibri" pitchFamily="34" charset="0"/>
              </a:rPr>
              <a:t>7)</a:t>
            </a:r>
            <a:r>
              <a:rPr lang="en-GB" sz="1000" dirty="0">
                <a:latin typeface="Calibri" pitchFamily="34" charset="0"/>
              </a:rPr>
              <a:t> techUK continues to develop policy and brief industry</a:t>
            </a:r>
          </a:p>
        </p:txBody>
      </p:sp>
      <p:cxnSp>
        <p:nvCxnSpPr>
          <p:cNvPr id="102" name="Straight Arrow Connector 101"/>
          <p:cNvCxnSpPr/>
          <p:nvPr/>
        </p:nvCxnSpPr>
        <p:spPr>
          <a:xfrm>
            <a:off x="1772816" y="3995936"/>
            <a:ext cx="1080120"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flipV="1">
            <a:off x="764704" y="4067944"/>
            <a:ext cx="0" cy="151216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152636" y="827584"/>
            <a:ext cx="6552728" cy="461665"/>
          </a:xfrm>
          <a:prstGeom prst="rect">
            <a:avLst/>
          </a:prstGeom>
          <a:noFill/>
          <a:ln w="19050">
            <a:noFill/>
          </a:ln>
        </p:spPr>
        <p:txBody>
          <a:bodyPr wrap="square" rtlCol="0">
            <a:spAutoFit/>
          </a:bodyPr>
          <a:lstStyle/>
          <a:p>
            <a:r>
              <a:rPr lang="en-GB" sz="1200" dirty="0">
                <a:latin typeface="Calibri" pitchFamily="34" charset="0"/>
              </a:rPr>
              <a:t>Once your CCA has been activated, the work doesn’t stop there. There are records to be kept, reporting to be done on a regular basis and you need to keep people informed of any changes.</a:t>
            </a:r>
          </a:p>
        </p:txBody>
      </p:sp>
      <p:sp>
        <p:nvSpPr>
          <p:cNvPr id="116" name="Rounded Rectangle 115"/>
          <p:cNvSpPr/>
          <p:nvPr/>
        </p:nvSpPr>
        <p:spPr>
          <a:xfrm>
            <a:off x="116632" y="755576"/>
            <a:ext cx="6624736" cy="648072"/>
          </a:xfrm>
          <a:prstGeom prst="round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cxnSp>
        <p:nvCxnSpPr>
          <p:cNvPr id="34" name="Straight Arrow Connector 27"/>
          <p:cNvCxnSpPr/>
          <p:nvPr/>
        </p:nvCxnSpPr>
        <p:spPr>
          <a:xfrm flipV="1">
            <a:off x="4005064" y="6444208"/>
            <a:ext cx="1512168" cy="360040"/>
          </a:xfrm>
          <a:prstGeom prst="bentConnector3">
            <a:avLst>
              <a:gd name="adj1" fmla="val 99551"/>
            </a:avLst>
          </a:prstGeom>
          <a:ln>
            <a:headEnd type="arrow"/>
            <a:tailEnd type="none"/>
          </a:ln>
        </p:spPr>
        <p:style>
          <a:lnRef idx="1">
            <a:schemeClr val="accent1"/>
          </a:lnRef>
          <a:fillRef idx="0">
            <a:schemeClr val="accent1"/>
          </a:fillRef>
          <a:effectRef idx="0">
            <a:schemeClr val="accent1"/>
          </a:effectRef>
          <a:fontRef idx="minor">
            <a:schemeClr val="tx1"/>
          </a:fontRef>
        </p:style>
      </p:cxnSp>
      <p:sp>
        <p:nvSpPr>
          <p:cNvPr id="26" name="Rectangle 3"/>
          <p:cNvSpPr>
            <a:spLocks noChangeArrowheads="1"/>
          </p:cNvSpPr>
          <p:nvPr/>
        </p:nvSpPr>
        <p:spPr bwMode="auto">
          <a:xfrm>
            <a:off x="549000" y="8862283"/>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5</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pic>
        <p:nvPicPr>
          <p:cNvPr id="29" name="Picture 28" descr="techUK logo image.png">
            <a:extLst>
              <a:ext uri="{FF2B5EF4-FFF2-40B4-BE49-F238E27FC236}">
                <a16:creationId xmlns:a16="http://schemas.microsoft.com/office/drawing/2014/main" id="{E8A707A3-BE4B-4D79-AD3E-559302151899}"/>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Rounded Rectangle 13"/>
          <p:cNvSpPr/>
          <p:nvPr/>
        </p:nvSpPr>
        <p:spPr>
          <a:xfrm>
            <a:off x="116632" y="755576"/>
            <a:ext cx="6624736" cy="648072"/>
          </a:xfrm>
          <a:prstGeom prst="round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(1)</a:t>
            </a:r>
          </a:p>
        </p:txBody>
      </p:sp>
      <p:sp>
        <p:nvSpPr>
          <p:cNvPr id="20" name="TextBox 19"/>
          <p:cNvSpPr txBox="1"/>
          <p:nvPr/>
        </p:nvSpPr>
        <p:spPr>
          <a:xfrm>
            <a:off x="202270" y="962887"/>
            <a:ext cx="6480720" cy="830997"/>
          </a:xfrm>
          <a:prstGeom prst="rect">
            <a:avLst/>
          </a:prstGeom>
          <a:noFill/>
        </p:spPr>
        <p:txBody>
          <a:bodyPr wrap="square" rtlCol="0">
            <a:spAutoFit/>
          </a:bodyPr>
          <a:lstStyle/>
          <a:p>
            <a:r>
              <a:rPr lang="en-GB" sz="1200" dirty="0">
                <a:latin typeface="Calibri" pitchFamily="34" charset="0"/>
              </a:rPr>
              <a:t>There are a number of steps involved in the setting up of a CCA. This and the following slides provide detail on each step as in the flow map below. The current scheme is now closed to new entrants however you can apply to take over a CCA if your company takes over operation of a site that holds an active CCA. </a:t>
            </a:r>
          </a:p>
        </p:txBody>
      </p:sp>
      <p:sp>
        <p:nvSpPr>
          <p:cNvPr id="22" name="Rectangle 21"/>
          <p:cNvSpPr/>
          <p:nvPr/>
        </p:nvSpPr>
        <p:spPr>
          <a:xfrm>
            <a:off x="2804779" y="1577077"/>
            <a:ext cx="3816424" cy="2508379"/>
          </a:xfrm>
          <a:prstGeom prst="rect">
            <a:avLst/>
          </a:prstGeom>
        </p:spPr>
        <p:txBody>
          <a:bodyPr wrap="square" anchor="ctr">
            <a:spAutoFit/>
          </a:bodyPr>
          <a:lstStyle/>
          <a:p>
            <a:pPr>
              <a:spcAft>
                <a:spcPts val="600"/>
              </a:spcAft>
            </a:pPr>
            <a:r>
              <a:rPr lang="en-GB" sz="1200" b="1" i="1" u="sng" dirty="0">
                <a:latin typeface="Calibri" pitchFamily="34" charset="0"/>
              </a:rPr>
              <a:t>Check eligibility</a:t>
            </a:r>
          </a:p>
          <a:p>
            <a:pPr>
              <a:spcAft>
                <a:spcPts val="600"/>
              </a:spcAft>
            </a:pPr>
            <a:r>
              <a:rPr lang="en-GB" sz="1100" dirty="0">
                <a:latin typeface="Calibri" pitchFamily="34" charset="0"/>
              </a:rPr>
              <a:t>If you take over ownership of a site, even if it holds an active CCA, you still need to check eligibility in the event that either you, or the previous operator, has made changes to the business activity since the CCA was originally approved.</a:t>
            </a:r>
          </a:p>
          <a:p>
            <a:pPr>
              <a:spcAft>
                <a:spcPts val="600"/>
              </a:spcAft>
            </a:pPr>
            <a:endParaRPr lang="en-GB" sz="1100" dirty="0">
              <a:latin typeface="Calibri" pitchFamily="34" charset="0"/>
            </a:endParaRPr>
          </a:p>
          <a:p>
            <a:pPr>
              <a:spcAft>
                <a:spcPts val="600"/>
              </a:spcAft>
            </a:pPr>
            <a:r>
              <a:rPr lang="en-GB" sz="1100" i="1" dirty="0"/>
              <a:t>The definition of eligibility for a data centre CCA is:</a:t>
            </a: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b="1" u="sng" dirty="0">
              <a:latin typeface="Calibri" pitchFamily="34" charset="0"/>
            </a:endParaRPr>
          </a:p>
          <a:p>
            <a:pPr>
              <a:spcAft>
                <a:spcPts val="600"/>
              </a:spcAft>
            </a:pPr>
            <a:endParaRPr lang="en-GB" sz="1100" dirty="0">
              <a:latin typeface="Calibri" pitchFamily="34" charset="0"/>
            </a:endParaRPr>
          </a:p>
        </p:txBody>
      </p:sp>
      <p:sp>
        <p:nvSpPr>
          <p:cNvPr id="28"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6</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27" name="Table 26">
            <a:extLst>
              <a:ext uri="{FF2B5EF4-FFF2-40B4-BE49-F238E27FC236}">
                <a16:creationId xmlns:a16="http://schemas.microsoft.com/office/drawing/2014/main" id="{9762B7FF-F1CA-41CB-A555-4853887743CD}"/>
              </a:ext>
            </a:extLst>
          </p:cNvPr>
          <p:cNvGraphicFramePr>
            <a:graphicFrameLocks noGrp="1"/>
          </p:cNvGraphicFramePr>
          <p:nvPr>
            <p:extLst>
              <p:ext uri="{D42A27DB-BD31-4B8C-83A1-F6EECF244321}">
                <p14:modId xmlns:p14="http://schemas.microsoft.com/office/powerpoint/2010/main" val="3246036915"/>
              </p:ext>
            </p:extLst>
          </p:nvPr>
        </p:nvGraphicFramePr>
        <p:xfrm>
          <a:off x="-150686" y="1695053"/>
          <a:ext cx="5256584"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32542">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sng" strike="noStrike" dirty="0">
                          <a:solidFill>
                            <a:srgbClr val="FF0000"/>
                          </a:solidFill>
                          <a:latin typeface="Calibri" pitchFamily="34" charset="0"/>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29" name="Down Arrow 7">
            <a:extLst>
              <a:ext uri="{FF2B5EF4-FFF2-40B4-BE49-F238E27FC236}">
                <a16:creationId xmlns:a16="http://schemas.microsoft.com/office/drawing/2014/main" id="{E37CE513-4FA5-4A51-AB71-B381BE3CA6B4}"/>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0" name="Down Arrow 14">
            <a:extLst>
              <a:ext uri="{FF2B5EF4-FFF2-40B4-BE49-F238E27FC236}">
                <a16:creationId xmlns:a16="http://schemas.microsoft.com/office/drawing/2014/main" id="{4FA2F1CC-733E-4CB1-A8D2-2069E444B1A6}"/>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1" name="Bent-Up Arrow 18">
            <a:extLst>
              <a:ext uri="{FF2B5EF4-FFF2-40B4-BE49-F238E27FC236}">
                <a16:creationId xmlns:a16="http://schemas.microsoft.com/office/drawing/2014/main" id="{99DD5939-9D2A-4235-8B85-C9D0980DED6A}"/>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2" name="Down Arrow 23">
            <a:extLst>
              <a:ext uri="{FF2B5EF4-FFF2-40B4-BE49-F238E27FC236}">
                <a16:creationId xmlns:a16="http://schemas.microsoft.com/office/drawing/2014/main" id="{AF76D738-D3A1-4657-84EF-E43FEFE43239}"/>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3" name="Down Arrow 24">
            <a:extLst>
              <a:ext uri="{FF2B5EF4-FFF2-40B4-BE49-F238E27FC236}">
                <a16:creationId xmlns:a16="http://schemas.microsoft.com/office/drawing/2014/main" id="{4B50857E-A750-4AB0-8971-4E006ECE3BD1}"/>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4" name="Down Arrow 12">
            <a:extLst>
              <a:ext uri="{FF2B5EF4-FFF2-40B4-BE49-F238E27FC236}">
                <a16:creationId xmlns:a16="http://schemas.microsoft.com/office/drawing/2014/main" id="{A157A68A-E2F7-40BA-8574-676492512244}"/>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7" name="Picture 16" descr="techUK logo image.png">
            <a:extLst>
              <a:ext uri="{FF2B5EF4-FFF2-40B4-BE49-F238E27FC236}">
                <a16:creationId xmlns:a16="http://schemas.microsoft.com/office/drawing/2014/main" id="{DAB05CFE-077D-4A8E-8F27-58722527E760}"/>
              </a:ext>
            </a:extLst>
          </p:cNvPr>
          <p:cNvPicPr>
            <a:picLocks noChangeAspect="1"/>
          </p:cNvPicPr>
          <p:nvPr/>
        </p:nvPicPr>
        <p:blipFill>
          <a:blip r:embed="rId3" cstate="print"/>
          <a:stretch>
            <a:fillRect/>
          </a:stretch>
        </p:blipFill>
        <p:spPr>
          <a:xfrm>
            <a:off x="395536" y="116632"/>
            <a:ext cx="1224136" cy="463578"/>
          </a:xfrm>
          <a:prstGeom prst="rect">
            <a:avLst/>
          </a:prstGeom>
        </p:spPr>
      </p:pic>
      <p:sp>
        <p:nvSpPr>
          <p:cNvPr id="18" name="Rectangle 17">
            <a:extLst>
              <a:ext uri="{FF2B5EF4-FFF2-40B4-BE49-F238E27FC236}">
                <a16:creationId xmlns:a16="http://schemas.microsoft.com/office/drawing/2014/main" id="{5F3E7411-C89F-4E17-A68F-A35B9D9CC633}"/>
              </a:ext>
            </a:extLst>
          </p:cNvPr>
          <p:cNvSpPr/>
          <p:nvPr/>
        </p:nvSpPr>
        <p:spPr>
          <a:xfrm>
            <a:off x="2676657" y="3193286"/>
            <a:ext cx="3960120" cy="25707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marR="0" lvl="0" indent="0" algn="l" defTabSz="914400" rtl="0" eaLnBrk="1" fontAlgn="auto" latinLnBrk="0" hangingPunct="1">
              <a:lnSpc>
                <a:spcPct val="100000"/>
              </a:lnSpc>
              <a:spcBef>
                <a:spcPts val="0"/>
              </a:spcBef>
              <a:spcAft>
                <a:spcPts val="0"/>
              </a:spcAft>
              <a:buClrTx/>
              <a:buSzTx/>
              <a:buFontTx/>
              <a:buNone/>
              <a:tabLst/>
              <a:defRPr/>
            </a:pPr>
            <a:r>
              <a:rPr kumimoji="0" lang="en-GB" sz="1100" b="0" i="1" u="none" strike="noStrike" kern="1200" cap="none" spc="0" normalizeH="0" baseline="0" noProof="0" dirty="0">
                <a:ln>
                  <a:noFill/>
                </a:ln>
                <a:solidFill>
                  <a:prstClr val="black"/>
                </a:solidFill>
                <a:effectLst/>
                <a:uLnTx/>
                <a:uFillTx/>
                <a:latin typeface="Arial"/>
                <a:ea typeface="+mn-ea"/>
                <a:cs typeface="+mn-cs"/>
              </a:rPr>
              <a:t>The business activity is the leasing or licensing of a data facility which is being used as a data centre. “data facility” means a room, or rooms sharing the same electricity supply circuit, occupied mainly or exclusively by computer equipment which is enabled to transfer data electronically, and where in respect of the room or rooms—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a:ea typeface="+mn-ea"/>
              <a:cs typeface="+mn-cs"/>
            </a:endParaRPr>
          </a:p>
          <a:p>
            <a:pPr marL="447675" marR="0" lvl="0" indent="-358775"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GB" sz="1100" b="0" i="1" u="none" strike="noStrike" kern="1200" cap="none" spc="0" normalizeH="0" baseline="0" noProof="0" dirty="0">
                <a:ln>
                  <a:noFill/>
                </a:ln>
                <a:solidFill>
                  <a:prstClr val="black"/>
                </a:solidFill>
                <a:effectLst/>
                <a:uLnTx/>
                <a:uFillTx/>
                <a:latin typeface="Arial"/>
                <a:ea typeface="+mn-ea"/>
                <a:cs typeface="+mn-cs"/>
              </a:rPr>
              <a:t>the temperature and humidity is regulated in connection with the operation of the computer equipment;</a:t>
            </a:r>
            <a:endParaRPr kumimoji="0" lang="en-GB" sz="1100" b="0" i="0" u="none" strike="noStrike" kern="1200" cap="none" spc="0" normalizeH="0" baseline="0" noProof="0" dirty="0">
              <a:ln>
                <a:noFill/>
              </a:ln>
              <a:solidFill>
                <a:prstClr val="black"/>
              </a:solidFill>
              <a:effectLst/>
              <a:uLnTx/>
              <a:uFillTx/>
              <a:latin typeface="Arial"/>
              <a:ea typeface="+mn-ea"/>
              <a:cs typeface="+mn-cs"/>
            </a:endParaRPr>
          </a:p>
          <a:p>
            <a:pPr marL="447675" marR="0" lvl="0" indent="-358775"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GB" sz="1100" b="0" i="1" u="none" strike="noStrike" kern="1200" cap="none" spc="0" normalizeH="0" baseline="0" noProof="0" dirty="0">
                <a:ln>
                  <a:noFill/>
                </a:ln>
                <a:solidFill>
                  <a:prstClr val="black"/>
                </a:solidFill>
                <a:effectLst/>
                <a:uLnTx/>
                <a:uFillTx/>
                <a:latin typeface="Arial"/>
                <a:ea typeface="+mn-ea"/>
                <a:cs typeface="+mn-cs"/>
              </a:rPr>
              <a:t>the electricity supply is at least 200kW; and</a:t>
            </a:r>
            <a:endParaRPr kumimoji="0" lang="en-GB" sz="1100" b="0" i="0" u="none" strike="noStrike" kern="1200" cap="none" spc="0" normalizeH="0" baseline="0" noProof="0" dirty="0">
              <a:ln>
                <a:noFill/>
              </a:ln>
              <a:solidFill>
                <a:prstClr val="black"/>
              </a:solidFill>
              <a:effectLst/>
              <a:uLnTx/>
              <a:uFillTx/>
              <a:latin typeface="Arial"/>
              <a:ea typeface="+mn-ea"/>
              <a:cs typeface="+mn-cs"/>
            </a:endParaRPr>
          </a:p>
          <a:p>
            <a:pPr marL="447675" marR="0" lvl="0" indent="-358775" algn="l"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GB" sz="1100" b="0" i="1" u="none" strike="noStrike" kern="1200" cap="none" spc="0" normalizeH="0" baseline="0" noProof="0" dirty="0">
                <a:ln>
                  <a:noFill/>
                </a:ln>
                <a:solidFill>
                  <a:prstClr val="black"/>
                </a:solidFill>
                <a:effectLst/>
                <a:uLnTx/>
                <a:uFillTx/>
                <a:latin typeface="Arial"/>
                <a:ea typeface="+mn-ea"/>
                <a:cs typeface="+mn-cs"/>
              </a:rPr>
              <a:t>electricity is supplied by a back-up electricity supply when the mains supply is interrupted.</a:t>
            </a:r>
          </a:p>
        </p:txBody>
      </p:sp>
      <p:sp>
        <p:nvSpPr>
          <p:cNvPr id="19" name="TextBox 18">
            <a:extLst>
              <a:ext uri="{FF2B5EF4-FFF2-40B4-BE49-F238E27FC236}">
                <a16:creationId xmlns:a16="http://schemas.microsoft.com/office/drawing/2014/main" id="{2B35980B-EFD4-4745-AB86-9C7A9A580E51}"/>
              </a:ext>
            </a:extLst>
          </p:cNvPr>
          <p:cNvSpPr txBox="1"/>
          <p:nvPr/>
        </p:nvSpPr>
        <p:spPr>
          <a:xfrm>
            <a:off x="260648" y="7670366"/>
            <a:ext cx="6480720" cy="461665"/>
          </a:xfrm>
          <a:prstGeom prst="rect">
            <a:avLst/>
          </a:prstGeom>
          <a:noFill/>
        </p:spPr>
        <p:txBody>
          <a:bodyPr wrap="square" rtlCol="0">
            <a:spAutoFit/>
          </a:bodyPr>
          <a:lstStyle/>
          <a:p>
            <a:r>
              <a:rPr lang="en-GB" sz="1200" dirty="0">
                <a:latin typeface="Calibri" pitchFamily="34" charset="0"/>
              </a:rPr>
              <a:t>For further detail on interpretation of the above definition and to establish whether the site may be eligible, please refer to Note 16 Datacentre CCA Eligibility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(3)</a:t>
            </a:r>
          </a:p>
        </p:txBody>
      </p:sp>
      <p:sp>
        <p:nvSpPr>
          <p:cNvPr id="22" name="Rectangle 21"/>
          <p:cNvSpPr/>
          <p:nvPr/>
        </p:nvSpPr>
        <p:spPr>
          <a:xfrm>
            <a:off x="2348880" y="1043608"/>
            <a:ext cx="4392000" cy="4600386"/>
          </a:xfrm>
          <a:prstGeom prst="rect">
            <a:avLst/>
          </a:prstGeom>
        </p:spPr>
        <p:txBody>
          <a:bodyPr wrap="square" anchor="t" anchorCtr="0">
            <a:noAutofit/>
          </a:bodyPr>
          <a:lstStyle/>
          <a:p>
            <a:pPr>
              <a:spcAft>
                <a:spcPts val="600"/>
              </a:spcAft>
            </a:pPr>
            <a:r>
              <a:rPr lang="en-GB" sz="1100" b="1" i="1" u="sng" dirty="0">
                <a:latin typeface="Calibri" pitchFamily="34" charset="0"/>
              </a:rPr>
              <a:t>Decide on set up of CCA</a:t>
            </a:r>
          </a:p>
          <a:p>
            <a:pPr>
              <a:spcAft>
                <a:spcPts val="300"/>
              </a:spcAft>
            </a:pPr>
            <a:r>
              <a:rPr lang="en-GB" sz="1100" dirty="0">
                <a:latin typeface="Calibri" pitchFamily="34" charset="0"/>
              </a:rPr>
              <a:t>If you are taking over CCAs for more than one site or have an existing CCA at another site, you may choose to ‘bubble’ sites that are changing ownership together or to join an existing bubble.</a:t>
            </a:r>
          </a:p>
          <a:p>
            <a:pPr>
              <a:spcAft>
                <a:spcPts val="600"/>
              </a:spcAft>
            </a:pPr>
            <a:r>
              <a:rPr lang="en-GB" sz="1100" b="1" u="sng" dirty="0">
                <a:latin typeface="Calibri" pitchFamily="34" charset="0"/>
              </a:rPr>
              <a:t>Bubbling</a:t>
            </a:r>
          </a:p>
          <a:p>
            <a:pPr>
              <a:spcAft>
                <a:spcPts val="600"/>
              </a:spcAft>
            </a:pPr>
            <a:r>
              <a:rPr lang="en-GB" sz="1100" dirty="0">
                <a:latin typeface="Calibri" pitchFamily="34" charset="0"/>
              </a:rPr>
              <a:t>A multi site company can transfer CCAs for sites they are taking ownership of into a “bubble”, where the energy and production data from each site is aggregated together and hence one target for all the sites. Each site must still provide energy and production data separately, but the target is set for the whole bubble and achieves one result at the target period. Please note that all sites must belong to the same legal entity for this to be allowed (the companies house number is requested).  Alternatively, sites being transferred could each have their own CCA and hence own targets.</a:t>
            </a:r>
          </a:p>
          <a:p>
            <a:pPr>
              <a:spcAft>
                <a:spcPts val="600"/>
              </a:spcAft>
            </a:pPr>
            <a:r>
              <a:rPr lang="en-GB" sz="1100" dirty="0">
                <a:latin typeface="Calibri" pitchFamily="34" charset="0"/>
              </a:rPr>
              <a:t>Note: bubbling/</a:t>
            </a:r>
            <a:r>
              <a:rPr lang="en-GB" sz="1100" dirty="0" err="1">
                <a:latin typeface="Calibri" pitchFamily="34" charset="0"/>
              </a:rPr>
              <a:t>unbubbling</a:t>
            </a:r>
            <a:r>
              <a:rPr lang="en-GB" sz="1100" dirty="0">
                <a:latin typeface="Calibri" pitchFamily="34" charset="0"/>
              </a:rPr>
              <a:t> of sites is only allowed when there is an application for change of ownership of the site. Once the decision is made and the Underlying Agreement issued, the decision cannot be reversed. A site could only then leave a bubble if there was a further change of ownership or was terminated due to e.g. closure. </a:t>
            </a: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marL="88900" indent="-88900">
              <a:spcBef>
                <a:spcPts val="600"/>
              </a:spcBef>
              <a:spcAft>
                <a:spcPts val="600"/>
              </a:spcAft>
              <a:buFont typeface="Arial" pitchFamily="34" charset="0"/>
              <a:buChar char="•"/>
            </a:pPr>
            <a:endParaRPr lang="en-GB" sz="1100" dirty="0">
              <a:latin typeface="Calibri" pitchFamily="34" charset="0"/>
            </a:endParaRPr>
          </a:p>
        </p:txBody>
      </p:sp>
      <p:sp>
        <p:nvSpPr>
          <p:cNvPr id="17" name="Rectangle 16"/>
          <p:cNvSpPr/>
          <p:nvPr/>
        </p:nvSpPr>
        <p:spPr>
          <a:xfrm>
            <a:off x="4095243" y="4941575"/>
            <a:ext cx="2452748" cy="3850785"/>
          </a:xfrm>
          <a:prstGeom prst="rect">
            <a:avLst/>
          </a:prstGeom>
        </p:spPr>
        <p:txBody>
          <a:bodyPr wrap="square" anchor="t" anchorCtr="0">
            <a:noAutofit/>
          </a:bodyPr>
          <a:lstStyle/>
          <a:p>
            <a:pPr>
              <a:spcAft>
                <a:spcPts val="600"/>
              </a:spcAft>
            </a:pPr>
            <a:r>
              <a:rPr lang="en-GB" sz="1100" dirty="0">
                <a:latin typeface="Calibri" pitchFamily="34" charset="0"/>
              </a:rPr>
              <a:t>The features of a ‘bubbled’ agreement are as follows, for some companies they can be seen as advantages and for other as disadvantages:</a:t>
            </a:r>
          </a:p>
          <a:p>
            <a:pPr marL="88900" indent="-88900">
              <a:spcAft>
                <a:spcPts val="300"/>
              </a:spcAft>
              <a:buFont typeface="Arial" pitchFamily="34" charset="0"/>
              <a:buChar char="•"/>
            </a:pPr>
            <a:r>
              <a:rPr lang="en-GB" sz="1100" dirty="0">
                <a:latin typeface="Calibri" pitchFamily="34" charset="0"/>
              </a:rPr>
              <a:t>The administration of the CCA is coordinated centrally not through the sites.</a:t>
            </a:r>
          </a:p>
          <a:p>
            <a:pPr marL="88900" indent="-88900">
              <a:spcAft>
                <a:spcPts val="300"/>
              </a:spcAft>
              <a:buFont typeface="Arial" pitchFamily="34" charset="0"/>
              <a:buChar char="•"/>
            </a:pPr>
            <a:r>
              <a:rPr lang="en-GB" sz="1100" dirty="0">
                <a:latin typeface="Calibri" pitchFamily="34" charset="0"/>
              </a:rPr>
              <a:t>One result at each target period hence good and bad performances are evened out across the sites.</a:t>
            </a:r>
          </a:p>
          <a:p>
            <a:pPr marL="88900" indent="-88900">
              <a:spcAft>
                <a:spcPts val="300"/>
              </a:spcAft>
              <a:buFont typeface="Arial" pitchFamily="34" charset="0"/>
              <a:buChar char="•"/>
            </a:pPr>
            <a:r>
              <a:rPr lang="en-GB" sz="1100" dirty="0">
                <a:latin typeface="Calibri" pitchFamily="34" charset="0"/>
              </a:rPr>
              <a:t>If the bubble fails and does not buy CO2 to compensate then the entire bubble loses its CCL discount.</a:t>
            </a:r>
          </a:p>
          <a:p>
            <a:pPr marL="88900" indent="-88900">
              <a:spcAft>
                <a:spcPts val="600"/>
              </a:spcAft>
              <a:buFont typeface="Arial" pitchFamily="34" charset="0"/>
              <a:buChar char="•"/>
            </a:pPr>
            <a:r>
              <a:rPr lang="en-GB" sz="1100" dirty="0">
                <a:latin typeface="Calibri" pitchFamily="34" charset="0"/>
              </a:rPr>
              <a:t>Penalties are set on the value of the CCL discount for the entire bubble  regardless of which sites could invoke a penalty.</a:t>
            </a:r>
          </a:p>
          <a:p>
            <a:pPr marL="88900" indent="-88900">
              <a:spcAft>
                <a:spcPts val="300"/>
              </a:spcAft>
              <a:buFont typeface="Arial" pitchFamily="34" charset="0"/>
              <a:buChar char="•"/>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b="1" u="sng" dirty="0">
              <a:latin typeface="Calibri" pitchFamily="34" charset="0"/>
            </a:endParaRPr>
          </a:p>
          <a:p>
            <a:pPr>
              <a:spcAft>
                <a:spcPts val="600"/>
              </a:spcAft>
            </a:pPr>
            <a:endParaRPr lang="en-GB" sz="1100" dirty="0">
              <a:latin typeface="Calibri" pitchFamily="34" charset="0"/>
            </a:endParaRPr>
          </a:p>
        </p:txBody>
      </p:sp>
      <p:sp>
        <p:nvSpPr>
          <p:cNvPr id="2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7</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35" name="Table 34">
            <a:extLst>
              <a:ext uri="{FF2B5EF4-FFF2-40B4-BE49-F238E27FC236}">
                <a16:creationId xmlns:a16="http://schemas.microsoft.com/office/drawing/2014/main" id="{B62A9530-0C7D-4D34-8BAF-ED69E1C18B81}"/>
              </a:ext>
            </a:extLst>
          </p:cNvPr>
          <p:cNvGraphicFramePr>
            <a:graphicFrameLocks noGrp="1"/>
          </p:cNvGraphicFramePr>
          <p:nvPr>
            <p:extLst>
              <p:ext uri="{D42A27DB-BD31-4B8C-83A1-F6EECF244321}">
                <p14:modId xmlns:p14="http://schemas.microsoft.com/office/powerpoint/2010/main" val="3494773164"/>
              </p:ext>
            </p:extLst>
          </p:nvPr>
        </p:nvGraphicFramePr>
        <p:xfrm>
          <a:off x="-144468" y="1695053"/>
          <a:ext cx="4515790"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291748">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sng" strike="noStrike" kern="1200" dirty="0">
                          <a:solidFill>
                            <a:srgbClr val="FF0000"/>
                          </a:solidFill>
                          <a:latin typeface="Calibri" pitchFamily="34" charset="0"/>
                          <a:ea typeface="+mn-ea"/>
                          <a:cs typeface="+mn-cs"/>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36" name="Down Arrow 7">
            <a:extLst>
              <a:ext uri="{FF2B5EF4-FFF2-40B4-BE49-F238E27FC236}">
                <a16:creationId xmlns:a16="http://schemas.microsoft.com/office/drawing/2014/main" id="{0E4E8D8D-1839-42C4-A888-D684ABEF7CAA}"/>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7" name="Down Arrow 14">
            <a:extLst>
              <a:ext uri="{FF2B5EF4-FFF2-40B4-BE49-F238E27FC236}">
                <a16:creationId xmlns:a16="http://schemas.microsoft.com/office/drawing/2014/main" id="{7270AA5C-8D75-495A-8E9C-0A80FE1279BC}"/>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8" name="Bent-Up Arrow 18">
            <a:extLst>
              <a:ext uri="{FF2B5EF4-FFF2-40B4-BE49-F238E27FC236}">
                <a16:creationId xmlns:a16="http://schemas.microsoft.com/office/drawing/2014/main" id="{2AB9DA82-387B-47C0-8D40-870D13C9CD28}"/>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9" name="Down Arrow 23">
            <a:extLst>
              <a:ext uri="{FF2B5EF4-FFF2-40B4-BE49-F238E27FC236}">
                <a16:creationId xmlns:a16="http://schemas.microsoft.com/office/drawing/2014/main" id="{33881310-46EE-4A30-A981-65DA06BFE562}"/>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0" name="Down Arrow 24">
            <a:extLst>
              <a:ext uri="{FF2B5EF4-FFF2-40B4-BE49-F238E27FC236}">
                <a16:creationId xmlns:a16="http://schemas.microsoft.com/office/drawing/2014/main" id="{96925407-9545-404C-954E-015AD1D85FFF}"/>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1" name="Down Arrow 12">
            <a:extLst>
              <a:ext uri="{FF2B5EF4-FFF2-40B4-BE49-F238E27FC236}">
                <a16:creationId xmlns:a16="http://schemas.microsoft.com/office/drawing/2014/main" id="{4DE42A6D-E28C-4FE5-BAC7-DFAE1D43248E}"/>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5" name="Picture 14" descr="techUK logo image.png">
            <a:extLst>
              <a:ext uri="{FF2B5EF4-FFF2-40B4-BE49-F238E27FC236}">
                <a16:creationId xmlns:a16="http://schemas.microsoft.com/office/drawing/2014/main" id="{91C49323-D0C2-42DB-B432-030E44FDB7EF}"/>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(4)</a:t>
            </a:r>
          </a:p>
        </p:txBody>
      </p:sp>
      <p:sp>
        <p:nvSpPr>
          <p:cNvPr id="22" name="Rectangle 21"/>
          <p:cNvSpPr/>
          <p:nvPr/>
        </p:nvSpPr>
        <p:spPr>
          <a:xfrm>
            <a:off x="2348880" y="1043608"/>
            <a:ext cx="4392000" cy="4600386"/>
          </a:xfrm>
          <a:prstGeom prst="rect">
            <a:avLst/>
          </a:prstGeom>
        </p:spPr>
        <p:txBody>
          <a:bodyPr wrap="square" anchor="t" anchorCtr="0">
            <a:noAutofit/>
          </a:bodyPr>
          <a:lstStyle/>
          <a:p>
            <a:pPr>
              <a:spcAft>
                <a:spcPts val="600"/>
              </a:spcAft>
            </a:pPr>
            <a:r>
              <a:rPr lang="en-GB" sz="1100" b="1" i="1" u="sng" dirty="0">
                <a:latin typeface="Calibri" pitchFamily="34" charset="0"/>
              </a:rPr>
              <a:t>Prepare Application</a:t>
            </a:r>
          </a:p>
          <a:p>
            <a:pPr>
              <a:spcAft>
                <a:spcPts val="300"/>
              </a:spcAft>
            </a:pPr>
            <a:r>
              <a:rPr lang="en-GB" sz="1100" dirty="0">
                <a:latin typeface="Calibri" pitchFamily="34" charset="0"/>
              </a:rPr>
              <a:t>Please contact the techUK CCA Helpdesk for an Application Pack.  You will need to prepare a number of supporting documents for each site. The list below shows each document required.  The documents for each site have to be uploaded separately to the EA CCA Registry hence why we have asked for them to be separate files.</a:t>
            </a: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a:p>
            <a:pPr>
              <a:spcAft>
                <a:spcPts val="600"/>
              </a:spcAft>
            </a:pPr>
            <a:r>
              <a:rPr lang="en-GB" sz="1100" dirty="0">
                <a:latin typeface="Calibri" pitchFamily="34" charset="0"/>
              </a:rPr>
              <a:t>The EA has quite specific requirements with respect to what they want to see included in these supporting documents.  If they are not satisfied that the documents provide accurate evidence of eligibility and data then they will query the submission which will delay the application. </a:t>
            </a:r>
          </a:p>
          <a:p>
            <a:pPr>
              <a:spcAft>
                <a:spcPts val="300"/>
              </a:spcAft>
            </a:pPr>
            <a:endParaRPr lang="en-GB" sz="1100" dirty="0">
              <a:latin typeface="Calibri" pitchFamily="34" charset="0"/>
            </a:endParaRPr>
          </a:p>
        </p:txBody>
      </p:sp>
      <p:sp>
        <p:nvSpPr>
          <p:cNvPr id="17" name="Rectangle 16"/>
          <p:cNvSpPr/>
          <p:nvPr/>
        </p:nvSpPr>
        <p:spPr>
          <a:xfrm>
            <a:off x="4221088" y="5652120"/>
            <a:ext cx="2375984" cy="2736304"/>
          </a:xfrm>
          <a:prstGeom prst="rect">
            <a:avLst/>
          </a:prstGeom>
        </p:spPr>
        <p:txBody>
          <a:bodyPr wrap="square" anchor="t" anchorCtr="0">
            <a:noAutofit/>
          </a:bodyPr>
          <a:lstStyle/>
          <a:p>
            <a:pPr>
              <a:spcAft>
                <a:spcPts val="600"/>
              </a:spcAft>
            </a:pPr>
            <a:r>
              <a:rPr lang="en-GB" sz="1100" dirty="0">
                <a:latin typeface="Calibri" pitchFamily="34" charset="0"/>
              </a:rPr>
              <a:t>The techUK Helpdesk cannot complete your application for you, however, we are available to answer any queries to help you to complete the forms and prepare the relevant documents.  We will pre-review your application documents to help you finalise your submission and get it to a position where we think the EA will be happy. </a:t>
            </a:r>
          </a:p>
          <a:p>
            <a:pPr>
              <a:spcAft>
                <a:spcPts val="600"/>
              </a:spcAft>
            </a:pPr>
            <a:endParaRPr lang="en-GB" sz="1100" dirty="0">
              <a:latin typeface="Calibri" pitchFamily="34" charset="0"/>
            </a:endParaRPr>
          </a:p>
          <a:p>
            <a:pPr>
              <a:spcAft>
                <a:spcPts val="600"/>
              </a:spcAft>
            </a:pPr>
            <a:endParaRPr lang="en-GB" sz="1100" dirty="0">
              <a:latin typeface="Calibri" pitchFamily="34" charset="0"/>
            </a:endParaRPr>
          </a:p>
          <a:p>
            <a:pPr>
              <a:spcAft>
                <a:spcPts val="600"/>
              </a:spcAft>
            </a:pPr>
            <a:endParaRPr lang="en-GB" sz="1100" b="1" u="sng" dirty="0">
              <a:latin typeface="Calibri" pitchFamily="34" charset="0"/>
            </a:endParaRPr>
          </a:p>
          <a:p>
            <a:pPr>
              <a:spcAft>
                <a:spcPts val="600"/>
              </a:spcAft>
            </a:pPr>
            <a:endParaRPr lang="en-GB" sz="1100" dirty="0">
              <a:latin typeface="Calibri" pitchFamily="34" charset="0"/>
            </a:endParaRPr>
          </a:p>
        </p:txBody>
      </p:sp>
      <p:graphicFrame>
        <p:nvGraphicFramePr>
          <p:cNvPr id="28" name="Table 27"/>
          <p:cNvGraphicFramePr>
            <a:graphicFrameLocks noGrp="1"/>
          </p:cNvGraphicFramePr>
          <p:nvPr>
            <p:extLst>
              <p:ext uri="{D42A27DB-BD31-4B8C-83A1-F6EECF244321}">
                <p14:modId xmlns:p14="http://schemas.microsoft.com/office/powerpoint/2010/main" val="1170328913"/>
              </p:ext>
            </p:extLst>
          </p:nvPr>
        </p:nvGraphicFramePr>
        <p:xfrm>
          <a:off x="2420888" y="2267744"/>
          <a:ext cx="4176465" cy="3302000"/>
        </p:xfrm>
        <a:graphic>
          <a:graphicData uri="http://schemas.openxmlformats.org/drawingml/2006/table">
            <a:tbl>
              <a:tblPr firstRow="1" bandRow="1">
                <a:tableStyleId>{F5AB1C69-6EDB-4FF4-983F-18BD219EF322}</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792089">
                  <a:extLst>
                    <a:ext uri="{9D8B030D-6E8A-4147-A177-3AD203B41FA5}">
                      <a16:colId xmlns:a16="http://schemas.microsoft.com/office/drawing/2014/main" val="20002"/>
                    </a:ext>
                  </a:extLst>
                </a:gridCol>
              </a:tblGrid>
              <a:tr h="370840">
                <a:tc>
                  <a:txBody>
                    <a:bodyPr/>
                    <a:lstStyle/>
                    <a:p>
                      <a:r>
                        <a:rPr lang="en-GB" sz="1100" dirty="0">
                          <a:latin typeface="Calibri" pitchFamily="34" charset="0"/>
                        </a:rPr>
                        <a:t>Document</a:t>
                      </a:r>
                    </a:p>
                  </a:txBody>
                  <a:tcPr/>
                </a:tc>
                <a:tc>
                  <a:txBody>
                    <a:bodyPr/>
                    <a:lstStyle/>
                    <a:p>
                      <a:r>
                        <a:rPr lang="en-GB" sz="1100" dirty="0">
                          <a:latin typeface="Calibri" pitchFamily="34" charset="0"/>
                        </a:rPr>
                        <a:t>Format</a:t>
                      </a:r>
                    </a:p>
                  </a:txBody>
                  <a:tcPr/>
                </a:tc>
                <a:tc>
                  <a:txBody>
                    <a:bodyPr/>
                    <a:lstStyle/>
                    <a:p>
                      <a:pPr algn="ctr"/>
                      <a:r>
                        <a:rPr lang="en-GB" sz="1100" dirty="0">
                          <a:latin typeface="Calibri" pitchFamily="34" charset="0"/>
                        </a:rPr>
                        <a:t>File Type to submit</a:t>
                      </a:r>
                    </a:p>
                  </a:txBody>
                  <a:tcPr/>
                </a:tc>
                <a:extLst>
                  <a:ext uri="{0D108BD9-81ED-4DB2-BD59-A6C34878D82A}">
                    <a16:rowId xmlns:a16="http://schemas.microsoft.com/office/drawing/2014/main" val="10000"/>
                  </a:ext>
                </a:extLst>
              </a:tr>
              <a:tr h="370840">
                <a:tc>
                  <a:txBody>
                    <a:bodyPr/>
                    <a:lstStyle/>
                    <a:p>
                      <a:pPr algn="l"/>
                      <a:r>
                        <a:rPr lang="en-GB" sz="1100" dirty="0">
                          <a:latin typeface="Calibri" pitchFamily="34" charset="0"/>
                        </a:rPr>
                        <a:t>CCA Eligibility Application Form</a:t>
                      </a:r>
                    </a:p>
                  </a:txBody>
                  <a:tcPr anchor="ctr"/>
                </a:tc>
                <a:tc>
                  <a:txBody>
                    <a:bodyPr/>
                    <a:lstStyle/>
                    <a:p>
                      <a:pPr algn="l"/>
                      <a:r>
                        <a:rPr lang="en-GB" sz="1100" dirty="0">
                          <a:latin typeface="Calibri" pitchFamily="34" charset="0"/>
                        </a:rPr>
                        <a:t>Excel</a:t>
                      </a:r>
                      <a:r>
                        <a:rPr lang="en-GB" sz="1100" baseline="0" dirty="0">
                          <a:latin typeface="Calibri" pitchFamily="34" charset="0"/>
                        </a:rPr>
                        <a:t> workbook</a:t>
                      </a:r>
                      <a:endParaRPr lang="en-GB" sz="1100" dirty="0">
                        <a:latin typeface="Calibri" pitchFamily="34" charset="0"/>
                      </a:endParaRPr>
                    </a:p>
                  </a:txBody>
                  <a:tcPr anchor="ctr"/>
                </a:tc>
                <a:tc>
                  <a:txBody>
                    <a:bodyPr/>
                    <a:lstStyle/>
                    <a:p>
                      <a:pPr algn="ctr"/>
                      <a:r>
                        <a:rPr lang="en-GB" sz="1100" dirty="0">
                          <a:latin typeface="Calibri" pitchFamily="34" charset="0"/>
                        </a:rPr>
                        <a:t>Excel</a:t>
                      </a:r>
                    </a:p>
                  </a:txBody>
                  <a:tcPr anchor="ctr"/>
                </a:tc>
                <a:extLst>
                  <a:ext uri="{0D108BD9-81ED-4DB2-BD59-A6C34878D82A}">
                    <a16:rowId xmlns:a16="http://schemas.microsoft.com/office/drawing/2014/main" val="10001"/>
                  </a:ext>
                </a:extLst>
              </a:tr>
              <a:tr h="370840">
                <a:tc>
                  <a:txBody>
                    <a:bodyPr/>
                    <a:lstStyle/>
                    <a:p>
                      <a:pPr algn="l"/>
                      <a:r>
                        <a:rPr lang="en-GB" sz="1100" dirty="0">
                          <a:latin typeface="Calibri" pitchFamily="34" charset="0"/>
                        </a:rPr>
                        <a:t>Process Description </a:t>
                      </a:r>
                    </a:p>
                  </a:txBody>
                  <a:tcPr anchor="ctr"/>
                </a:tc>
                <a:tc>
                  <a:txBody>
                    <a:bodyPr/>
                    <a:lstStyle/>
                    <a:p>
                      <a:pPr algn="l"/>
                      <a:r>
                        <a:rPr lang="en-GB" sz="1100" dirty="0">
                          <a:latin typeface="Calibri" pitchFamily="34" charset="0"/>
                        </a:rPr>
                        <a:t>Written document</a:t>
                      </a:r>
                    </a:p>
                  </a:txBody>
                  <a:tcPr anchor="ctr"/>
                </a:tc>
                <a:tc>
                  <a:txBody>
                    <a:bodyPr/>
                    <a:lstStyle/>
                    <a:p>
                      <a:pPr algn="ctr"/>
                      <a:r>
                        <a:rPr lang="en-GB" sz="1100" dirty="0" err="1">
                          <a:latin typeface="Calibri" pitchFamily="34" charset="0"/>
                        </a:rPr>
                        <a:t>pdf</a:t>
                      </a:r>
                      <a:endParaRPr lang="en-GB" sz="1100" dirty="0">
                        <a:latin typeface="Calibri" pitchFamily="34" charset="0"/>
                      </a:endParaRPr>
                    </a:p>
                  </a:txBody>
                  <a:tcPr anchor="ctr"/>
                </a:tc>
                <a:extLst>
                  <a:ext uri="{0D108BD9-81ED-4DB2-BD59-A6C34878D82A}">
                    <a16:rowId xmlns:a16="http://schemas.microsoft.com/office/drawing/2014/main" val="10002"/>
                  </a:ext>
                </a:extLst>
              </a:tr>
              <a:tr h="370840">
                <a:tc>
                  <a:txBody>
                    <a:bodyPr/>
                    <a:lstStyle/>
                    <a:p>
                      <a:pPr algn="l"/>
                      <a:r>
                        <a:rPr lang="en-GB" sz="1100" dirty="0">
                          <a:latin typeface="Calibri" pitchFamily="34" charset="0"/>
                        </a:rPr>
                        <a:t>Eligible Process Description </a:t>
                      </a:r>
                    </a:p>
                  </a:txBody>
                  <a:tcPr anchor="ctr"/>
                </a:tc>
                <a:tc>
                  <a:txBody>
                    <a:bodyPr/>
                    <a:lstStyle/>
                    <a:p>
                      <a:pPr algn="l"/>
                      <a:r>
                        <a:rPr lang="en-GB" sz="1100" dirty="0">
                          <a:latin typeface="Calibri" pitchFamily="34" charset="0"/>
                        </a:rPr>
                        <a:t>Written document</a:t>
                      </a:r>
                    </a:p>
                  </a:txBody>
                  <a:tcPr anchor="ctr"/>
                </a:tc>
                <a:tc>
                  <a:txBody>
                    <a:bodyPr/>
                    <a:lstStyle/>
                    <a:p>
                      <a:pPr algn="ctr"/>
                      <a:r>
                        <a:rPr lang="en-GB" sz="1100" dirty="0" err="1">
                          <a:latin typeface="Calibri" pitchFamily="34" charset="0"/>
                        </a:rPr>
                        <a:t>pdf</a:t>
                      </a:r>
                      <a:endParaRPr lang="en-GB" sz="1100" dirty="0">
                        <a:latin typeface="Calibri" pitchFamily="34" charset="0"/>
                      </a:endParaRPr>
                    </a:p>
                  </a:txBody>
                  <a:tcPr anchor="ctr"/>
                </a:tc>
                <a:extLst>
                  <a:ext uri="{0D108BD9-81ED-4DB2-BD59-A6C34878D82A}">
                    <a16:rowId xmlns:a16="http://schemas.microsoft.com/office/drawing/2014/main" val="10003"/>
                  </a:ext>
                </a:extLst>
              </a:tr>
              <a:tr h="370840">
                <a:tc>
                  <a:txBody>
                    <a:bodyPr/>
                    <a:lstStyle/>
                    <a:p>
                      <a:pPr algn="l"/>
                      <a:r>
                        <a:rPr lang="en-GB" sz="1100" dirty="0">
                          <a:latin typeface="Calibri" pitchFamily="34" charset="0"/>
                        </a:rPr>
                        <a:t>Description of Directly Associated Activities </a:t>
                      </a:r>
                    </a:p>
                  </a:txBody>
                  <a:tcPr anchor="ctr"/>
                </a:tc>
                <a:tc>
                  <a:txBody>
                    <a:bodyPr/>
                    <a:lstStyle/>
                    <a:p>
                      <a:pPr algn="l"/>
                      <a:r>
                        <a:rPr lang="en-GB" sz="1100" dirty="0">
                          <a:latin typeface="Calibri" pitchFamily="34" charset="0"/>
                        </a:rPr>
                        <a:t>Written document</a:t>
                      </a:r>
                    </a:p>
                  </a:txBody>
                  <a:tcPr anchor="ctr"/>
                </a:tc>
                <a:tc>
                  <a:txBody>
                    <a:bodyPr/>
                    <a:lstStyle/>
                    <a:p>
                      <a:pPr algn="ctr"/>
                      <a:r>
                        <a:rPr lang="en-GB" sz="1100" dirty="0" err="1">
                          <a:latin typeface="Calibri" pitchFamily="34" charset="0"/>
                        </a:rPr>
                        <a:t>pdf</a:t>
                      </a:r>
                      <a:endParaRPr lang="en-GB" sz="1100" dirty="0">
                        <a:latin typeface="Calibri" pitchFamily="34" charset="0"/>
                      </a:endParaRPr>
                    </a:p>
                  </a:txBody>
                  <a:tcPr anchor="ctr"/>
                </a:tc>
                <a:extLst>
                  <a:ext uri="{0D108BD9-81ED-4DB2-BD59-A6C34878D82A}">
                    <a16:rowId xmlns:a16="http://schemas.microsoft.com/office/drawing/2014/main" val="10004"/>
                  </a:ext>
                </a:extLst>
              </a:tr>
              <a:tr h="370840">
                <a:tc>
                  <a:txBody>
                    <a:bodyPr/>
                    <a:lstStyle/>
                    <a:p>
                      <a:pPr algn="l"/>
                      <a:r>
                        <a:rPr lang="en-GB" sz="1100" dirty="0">
                          <a:latin typeface="Calibri" pitchFamily="34" charset="0"/>
                        </a:rPr>
                        <a:t>Process</a:t>
                      </a:r>
                      <a:r>
                        <a:rPr lang="en-GB" sz="1100" baseline="0" dirty="0">
                          <a:latin typeface="Calibri" pitchFamily="34" charset="0"/>
                        </a:rPr>
                        <a:t> Flow Map</a:t>
                      </a:r>
                      <a:endParaRPr lang="en-GB" sz="1100" dirty="0">
                        <a:latin typeface="Calibri" pitchFamily="34" charset="0"/>
                      </a:endParaRPr>
                    </a:p>
                  </a:txBody>
                  <a:tcPr anchor="ctr"/>
                </a:tc>
                <a:tc>
                  <a:txBody>
                    <a:bodyPr/>
                    <a:lstStyle/>
                    <a:p>
                      <a:pPr algn="l"/>
                      <a:r>
                        <a:rPr lang="en-GB" sz="1100" dirty="0">
                          <a:latin typeface="Calibri" pitchFamily="34" charset="0"/>
                        </a:rPr>
                        <a:t>Diagram</a:t>
                      </a:r>
                    </a:p>
                  </a:txBody>
                  <a:tcPr anchor="ctr"/>
                </a:tc>
                <a:tc>
                  <a:txBody>
                    <a:bodyPr/>
                    <a:lstStyle/>
                    <a:p>
                      <a:pPr algn="ctr"/>
                      <a:r>
                        <a:rPr lang="en-GB" sz="1100" dirty="0" err="1">
                          <a:latin typeface="Calibri" pitchFamily="34" charset="0"/>
                        </a:rPr>
                        <a:t>pdf</a:t>
                      </a:r>
                      <a:endParaRPr lang="en-GB" sz="1100" dirty="0">
                        <a:latin typeface="Calibri" pitchFamily="34" charset="0"/>
                      </a:endParaRPr>
                    </a:p>
                  </a:txBody>
                  <a:tcPr anchor="ctr"/>
                </a:tc>
                <a:extLst>
                  <a:ext uri="{0D108BD9-81ED-4DB2-BD59-A6C34878D82A}">
                    <a16:rowId xmlns:a16="http://schemas.microsoft.com/office/drawing/2014/main" val="10005"/>
                  </a:ext>
                </a:extLst>
              </a:tr>
              <a:tr h="370840">
                <a:tc>
                  <a:txBody>
                    <a:bodyPr/>
                    <a:lstStyle/>
                    <a:p>
                      <a:pPr algn="l"/>
                      <a:r>
                        <a:rPr lang="en-GB" sz="1100" dirty="0">
                          <a:latin typeface="Calibri" pitchFamily="34" charset="0"/>
                        </a:rPr>
                        <a:t>Annotated Site Plan</a:t>
                      </a:r>
                    </a:p>
                  </a:txBody>
                  <a:tcPr anchor="ctr"/>
                </a:tc>
                <a:tc>
                  <a:txBody>
                    <a:bodyPr/>
                    <a:lstStyle/>
                    <a:p>
                      <a:pPr algn="l"/>
                      <a:r>
                        <a:rPr lang="en-GB" sz="1100" dirty="0">
                          <a:latin typeface="Calibri" pitchFamily="34" charset="0"/>
                        </a:rPr>
                        <a:t>Diagram/CAD drawing/modified GPS image</a:t>
                      </a:r>
                    </a:p>
                  </a:txBody>
                  <a:tcPr anchor="ctr"/>
                </a:tc>
                <a:tc>
                  <a:txBody>
                    <a:bodyPr/>
                    <a:lstStyle/>
                    <a:p>
                      <a:pPr algn="ctr"/>
                      <a:r>
                        <a:rPr lang="en-GB" sz="1100" dirty="0" err="1">
                          <a:latin typeface="Calibri" pitchFamily="34" charset="0"/>
                        </a:rPr>
                        <a:t>pdf</a:t>
                      </a:r>
                      <a:endParaRPr lang="en-GB" sz="1100" dirty="0">
                        <a:latin typeface="Calibri" pitchFamily="34" charset="0"/>
                      </a:endParaRPr>
                    </a:p>
                  </a:txBody>
                  <a:tcPr anchor="ctr"/>
                </a:tc>
                <a:extLst>
                  <a:ext uri="{0D108BD9-81ED-4DB2-BD59-A6C34878D82A}">
                    <a16:rowId xmlns:a16="http://schemas.microsoft.com/office/drawing/2014/main" val="10006"/>
                  </a:ext>
                </a:extLst>
              </a:tr>
              <a:tr h="370840">
                <a:tc>
                  <a:txBody>
                    <a:bodyPr/>
                    <a:lstStyle/>
                    <a:p>
                      <a:pPr algn="l"/>
                      <a:r>
                        <a:rPr lang="en-GB" sz="1100" dirty="0">
                          <a:latin typeface="Calibri" pitchFamily="34" charset="0"/>
                        </a:rPr>
                        <a:t>70/30 evaluation</a:t>
                      </a:r>
                    </a:p>
                  </a:txBody>
                  <a:tcPr anchor="ctr"/>
                </a:tc>
                <a:tc>
                  <a:txBody>
                    <a:bodyPr/>
                    <a:lstStyle/>
                    <a:p>
                      <a:pPr algn="l"/>
                      <a:r>
                        <a:rPr lang="en-GB" sz="1100" dirty="0">
                          <a:latin typeface="Calibri" pitchFamily="34" charset="0"/>
                        </a:rPr>
                        <a:t>Excel spreadsheet with relevant calculations</a:t>
                      </a:r>
                    </a:p>
                  </a:txBody>
                  <a:tcPr anchor="ctr"/>
                </a:tc>
                <a:tc>
                  <a:txBody>
                    <a:bodyPr/>
                    <a:lstStyle/>
                    <a:p>
                      <a:pPr algn="ctr"/>
                      <a:r>
                        <a:rPr lang="en-GB" sz="1100" dirty="0">
                          <a:latin typeface="Calibri" pitchFamily="34" charset="0"/>
                        </a:rPr>
                        <a:t>Excel</a:t>
                      </a:r>
                    </a:p>
                  </a:txBody>
                  <a:tcPr anchor="ctr"/>
                </a:tc>
                <a:extLst>
                  <a:ext uri="{0D108BD9-81ED-4DB2-BD59-A6C34878D82A}">
                    <a16:rowId xmlns:a16="http://schemas.microsoft.com/office/drawing/2014/main" val="10007"/>
                  </a:ext>
                </a:extLst>
              </a:tr>
            </a:tbl>
          </a:graphicData>
        </a:graphic>
      </p:graphicFrame>
      <p:sp>
        <p:nvSpPr>
          <p:cNvPr id="20"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8</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graphicFrame>
        <p:nvGraphicFramePr>
          <p:cNvPr id="36" name="Table 35">
            <a:extLst>
              <a:ext uri="{FF2B5EF4-FFF2-40B4-BE49-F238E27FC236}">
                <a16:creationId xmlns:a16="http://schemas.microsoft.com/office/drawing/2014/main" id="{7340F299-2A89-450B-AEB5-2833469C23D5}"/>
              </a:ext>
            </a:extLst>
          </p:cNvPr>
          <p:cNvGraphicFramePr>
            <a:graphicFrameLocks noGrp="1"/>
          </p:cNvGraphicFramePr>
          <p:nvPr>
            <p:extLst>
              <p:ext uri="{D42A27DB-BD31-4B8C-83A1-F6EECF244321}">
                <p14:modId xmlns:p14="http://schemas.microsoft.com/office/powerpoint/2010/main" val="2686173200"/>
              </p:ext>
            </p:extLst>
          </p:nvPr>
        </p:nvGraphicFramePr>
        <p:xfrm>
          <a:off x="-150686" y="1695053"/>
          <a:ext cx="5256584"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32542">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sng" strike="noStrike" kern="1200" dirty="0">
                          <a:solidFill>
                            <a:srgbClr val="FF0000"/>
                          </a:solidFill>
                          <a:latin typeface="Calibri" pitchFamily="34" charset="0"/>
                          <a:ea typeface="+mn-ea"/>
                          <a:cs typeface="+mn-cs"/>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37" name="Down Arrow 7">
            <a:extLst>
              <a:ext uri="{FF2B5EF4-FFF2-40B4-BE49-F238E27FC236}">
                <a16:creationId xmlns:a16="http://schemas.microsoft.com/office/drawing/2014/main" id="{DE61AA14-A0A5-4626-930A-3478DD1C23A6}"/>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8" name="Down Arrow 14">
            <a:extLst>
              <a:ext uri="{FF2B5EF4-FFF2-40B4-BE49-F238E27FC236}">
                <a16:creationId xmlns:a16="http://schemas.microsoft.com/office/drawing/2014/main" id="{A7519309-5951-4F64-B719-CDCBEF4C0C39}"/>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39" name="Bent-Up Arrow 18">
            <a:extLst>
              <a:ext uri="{FF2B5EF4-FFF2-40B4-BE49-F238E27FC236}">
                <a16:creationId xmlns:a16="http://schemas.microsoft.com/office/drawing/2014/main" id="{B97D0D0D-4C61-4A38-8542-B482E82E11B2}"/>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0" name="Down Arrow 23">
            <a:extLst>
              <a:ext uri="{FF2B5EF4-FFF2-40B4-BE49-F238E27FC236}">
                <a16:creationId xmlns:a16="http://schemas.microsoft.com/office/drawing/2014/main" id="{8AA8ECB2-6CBC-4491-AD64-55FE447C7CCC}"/>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1" name="Down Arrow 24">
            <a:extLst>
              <a:ext uri="{FF2B5EF4-FFF2-40B4-BE49-F238E27FC236}">
                <a16:creationId xmlns:a16="http://schemas.microsoft.com/office/drawing/2014/main" id="{2E2FF33A-A05C-4AF7-A6D5-CD35E2642E1D}"/>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42" name="Down Arrow 12">
            <a:extLst>
              <a:ext uri="{FF2B5EF4-FFF2-40B4-BE49-F238E27FC236}">
                <a16:creationId xmlns:a16="http://schemas.microsoft.com/office/drawing/2014/main" id="{752AD510-4140-454B-85B1-70996A63A661}"/>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8" name="Picture 17" descr="techUK logo image.png">
            <a:extLst>
              <a:ext uri="{FF2B5EF4-FFF2-40B4-BE49-F238E27FC236}">
                <a16:creationId xmlns:a16="http://schemas.microsoft.com/office/drawing/2014/main" id="{3436B8D7-4716-4848-9BD6-CFFEFA810FB2}"/>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920670" y="251520"/>
            <a:ext cx="3016660" cy="369332"/>
          </a:xfrm>
          <a:prstGeom prst="rect">
            <a:avLst/>
          </a:prstGeom>
          <a:noFill/>
        </p:spPr>
        <p:txBody>
          <a:bodyPr wrap="none" rtlCol="0">
            <a:spAutoFit/>
          </a:bodyPr>
          <a:lstStyle/>
          <a:p>
            <a:r>
              <a:rPr lang="en-GB" u="sng" dirty="0">
                <a:latin typeface="Calibri" pitchFamily="34" charset="0"/>
              </a:rPr>
              <a:t>Steps in Applying for a CCA (5)</a:t>
            </a:r>
          </a:p>
        </p:txBody>
      </p:sp>
      <p:sp>
        <p:nvSpPr>
          <p:cNvPr id="22" name="Rectangle 21"/>
          <p:cNvSpPr/>
          <p:nvPr/>
        </p:nvSpPr>
        <p:spPr>
          <a:xfrm>
            <a:off x="2348880" y="1043608"/>
            <a:ext cx="4392000" cy="5400600"/>
          </a:xfrm>
          <a:prstGeom prst="rect">
            <a:avLst/>
          </a:prstGeom>
        </p:spPr>
        <p:txBody>
          <a:bodyPr wrap="square" anchor="t" anchorCtr="0">
            <a:noAutofit/>
          </a:bodyPr>
          <a:lstStyle/>
          <a:p>
            <a:pPr>
              <a:spcAft>
                <a:spcPts val="600"/>
              </a:spcAft>
            </a:pPr>
            <a:r>
              <a:rPr lang="en-GB" sz="1100" b="1" i="1" u="sng" dirty="0">
                <a:latin typeface="Calibri" pitchFamily="34" charset="0"/>
              </a:rPr>
              <a:t>Prepare Application (cont’d)</a:t>
            </a:r>
          </a:p>
          <a:p>
            <a:pPr>
              <a:spcAft>
                <a:spcPts val="300"/>
              </a:spcAft>
            </a:pPr>
            <a:r>
              <a:rPr lang="en-GB" sz="1100" dirty="0">
                <a:latin typeface="Calibri" pitchFamily="34" charset="0"/>
              </a:rPr>
              <a:t>We have provided below a summary of information that you will need to provide in the documents listed on the previous page.</a:t>
            </a:r>
          </a:p>
          <a:p>
            <a:pPr>
              <a:spcBef>
                <a:spcPts val="600"/>
              </a:spcBef>
            </a:pPr>
            <a:r>
              <a:rPr lang="en-GB" sz="1100" b="1" dirty="0">
                <a:latin typeface="Calibri" pitchFamily="34" charset="0"/>
              </a:rPr>
              <a:t>Contact details for the CCA:</a:t>
            </a:r>
          </a:p>
          <a:p>
            <a:pPr marL="171450" indent="-171450">
              <a:buFont typeface="Arial" panose="020B0604020202020204" pitchFamily="34" charset="0"/>
              <a:buChar char="•"/>
            </a:pPr>
            <a:r>
              <a:rPr lang="en-GB" sz="1100" u="sng" dirty="0">
                <a:latin typeface="Calibri" pitchFamily="34" charset="0"/>
              </a:rPr>
              <a:t>Administrative Contact</a:t>
            </a:r>
            <a:r>
              <a:rPr lang="en-GB" sz="1100" dirty="0">
                <a:latin typeface="Calibri" pitchFamily="34" charset="0"/>
              </a:rPr>
              <a:t>: this is the person from within the company that will be the main day-to-day contact for the CCA and all correspondence will be issued to this person. </a:t>
            </a:r>
          </a:p>
          <a:p>
            <a:pPr marL="171450" indent="-171450">
              <a:buFont typeface="Arial" panose="020B0604020202020204" pitchFamily="34" charset="0"/>
              <a:buChar char="•"/>
            </a:pPr>
            <a:r>
              <a:rPr lang="en-GB" sz="1100" u="sng" dirty="0">
                <a:latin typeface="Calibri" pitchFamily="34" charset="0"/>
              </a:rPr>
              <a:t>Responsible Person</a:t>
            </a:r>
            <a:r>
              <a:rPr lang="en-GB" sz="1100" dirty="0">
                <a:latin typeface="Calibri" pitchFamily="34" charset="0"/>
              </a:rPr>
              <a:t>: this person must have sufficient management authority to be able to enter into an agreement on behalf of the company and be contactable at a UK address. The Responsible Person will be asked to assent to the agreement and will receive Penalty Notices if applicable. </a:t>
            </a:r>
          </a:p>
          <a:p>
            <a:endParaRPr lang="en-GB" sz="1100" dirty="0">
              <a:latin typeface="Calibri" pitchFamily="34" charset="0"/>
            </a:endParaRPr>
          </a:p>
          <a:p>
            <a:r>
              <a:rPr lang="en-GB" sz="1100" b="1" dirty="0">
                <a:latin typeface="Calibri" pitchFamily="34" charset="0"/>
              </a:rPr>
              <a:t>Accounting for eligible energy:</a:t>
            </a:r>
          </a:p>
          <a:p>
            <a:pPr>
              <a:spcBef>
                <a:spcPts val="600"/>
              </a:spcBef>
            </a:pPr>
            <a:r>
              <a:rPr lang="en-GB" sz="1100" dirty="0">
                <a:latin typeface="Calibri" pitchFamily="34" charset="0"/>
              </a:rPr>
              <a:t>An eligible site can be seen as consisting of three separate CCA categories:  </a:t>
            </a:r>
          </a:p>
          <a:p>
            <a:pPr marL="171450" indent="-171450">
              <a:spcBef>
                <a:spcPts val="600"/>
              </a:spcBef>
              <a:buFont typeface="Arial" panose="020B0604020202020204" pitchFamily="34" charset="0"/>
              <a:buChar char="•"/>
            </a:pPr>
            <a:r>
              <a:rPr lang="en-GB" sz="1100" dirty="0">
                <a:latin typeface="Calibri" pitchFamily="34" charset="0"/>
              </a:rPr>
              <a:t>Eligible Process , described on page 6,</a:t>
            </a:r>
          </a:p>
          <a:p>
            <a:pPr marL="171450" indent="-171450">
              <a:spcBef>
                <a:spcPts val="600"/>
              </a:spcBef>
              <a:buFont typeface="Arial" panose="020B0604020202020204" pitchFamily="34" charset="0"/>
              <a:buChar char="•"/>
            </a:pPr>
            <a:r>
              <a:rPr lang="en-GB" sz="1100" dirty="0">
                <a:latin typeface="Calibri" pitchFamily="34" charset="0"/>
              </a:rPr>
              <a:t>Directly Associated Activities (DAAs), see below,</a:t>
            </a:r>
          </a:p>
          <a:p>
            <a:pPr marL="171450" indent="-171450">
              <a:spcBef>
                <a:spcPts val="600"/>
              </a:spcBef>
              <a:buFont typeface="Arial" panose="020B0604020202020204" pitchFamily="34" charset="0"/>
              <a:buChar char="•"/>
            </a:pPr>
            <a:r>
              <a:rPr lang="en-GB" sz="1100" dirty="0">
                <a:latin typeface="Calibri" pitchFamily="34" charset="0"/>
              </a:rPr>
              <a:t>Ineligible activities/areas , see below.</a:t>
            </a:r>
          </a:p>
          <a:p>
            <a:pPr>
              <a:spcBef>
                <a:spcPts val="600"/>
              </a:spcBef>
            </a:pPr>
            <a:r>
              <a:rPr lang="en-GB" sz="1100" dirty="0">
                <a:latin typeface="Calibri" pitchFamily="34" charset="0"/>
              </a:rPr>
              <a:t>You will need to determine the energy used in the separate categories and also annotate a site plan accordingly.</a:t>
            </a:r>
          </a:p>
          <a:p>
            <a:pPr>
              <a:spcBef>
                <a:spcPts val="600"/>
              </a:spcBef>
            </a:pPr>
            <a:r>
              <a:rPr lang="en-GB" sz="1100" dirty="0">
                <a:latin typeface="Calibri" pitchFamily="34" charset="0"/>
              </a:rPr>
              <a:t>DAAs are the essential services that are required to support the eligible process. e.g. HVAC, UPS, Switchgear etc</a:t>
            </a:r>
          </a:p>
          <a:p>
            <a:pPr>
              <a:spcBef>
                <a:spcPts val="600"/>
              </a:spcBef>
            </a:pPr>
            <a:endParaRPr lang="en-GB" sz="1100" dirty="0">
              <a:latin typeface="Calibri" pitchFamily="34" charset="0"/>
            </a:endParaRP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p:txBody>
      </p:sp>
      <p:sp>
        <p:nvSpPr>
          <p:cNvPr id="1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lvl="0" fontAlgn="base">
                <a:spcBef>
                  <a:spcPct val="0"/>
                </a:spcBef>
                <a:spcAft>
                  <a:spcPct val="0"/>
                </a:spcAft>
                <a:tabLst>
                  <a:tab pos="2880000" algn="ctr"/>
                  <a:tab pos="5760000" algn="r"/>
                </a:tabLst>
              </a:pPr>
              <a:t>9</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14</a:t>
            </a:r>
            <a:r>
              <a:rPr lang="en-GB" sz="1000" b="1" dirty="0">
                <a:solidFill>
                  <a:schemeClr val="tx1">
                    <a:lumMod val="50000"/>
                    <a:lumOff val="50000"/>
                  </a:schemeClr>
                </a:solidFill>
                <a:latin typeface="Calibri" pitchFamily="34" charset="0"/>
                <a:ea typeface="Calibri" pitchFamily="34" charset="0"/>
                <a:cs typeface="Calibri" pitchFamily="34" charset="0"/>
              </a:rPr>
              <a:t>	 Transferring Ownership of a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4813" y="71086"/>
            <a:ext cx="1003178" cy="601907"/>
          </a:xfrm>
          <a:prstGeom prst="rect">
            <a:avLst/>
          </a:prstGeom>
        </p:spPr>
      </p:pic>
      <p:sp>
        <p:nvSpPr>
          <p:cNvPr id="48" name="Rectangle 47">
            <a:extLst>
              <a:ext uri="{FF2B5EF4-FFF2-40B4-BE49-F238E27FC236}">
                <a16:creationId xmlns:a16="http://schemas.microsoft.com/office/drawing/2014/main" id="{C7544C56-E8D6-4D83-9BE6-DBB46924434A}"/>
              </a:ext>
            </a:extLst>
          </p:cNvPr>
          <p:cNvSpPr/>
          <p:nvPr/>
        </p:nvSpPr>
        <p:spPr>
          <a:xfrm>
            <a:off x="2338555" y="7012075"/>
            <a:ext cx="4392000" cy="2123728"/>
          </a:xfrm>
          <a:prstGeom prst="rect">
            <a:avLst/>
          </a:prstGeom>
        </p:spPr>
        <p:txBody>
          <a:bodyPr wrap="square" anchor="t" anchorCtr="0">
            <a:noAutofit/>
          </a:bodyPr>
          <a:lstStyle/>
          <a:p>
            <a:pPr>
              <a:spcBef>
                <a:spcPts val="600"/>
              </a:spcBef>
            </a:pPr>
            <a:r>
              <a:rPr lang="en-GB" sz="1100" dirty="0">
                <a:latin typeface="Calibri" pitchFamily="34" charset="0"/>
              </a:rPr>
              <a:t>Ineligible  activities are remaining areas and hence they are not directly required to support the eligible process. Examples are: canteens, offices, rest rooms, offices and car parks.</a:t>
            </a:r>
          </a:p>
          <a:p>
            <a:pPr>
              <a:spcBef>
                <a:spcPts val="600"/>
              </a:spcBef>
            </a:pPr>
            <a:r>
              <a:rPr lang="en-GB" sz="1100" dirty="0">
                <a:latin typeface="Calibri" pitchFamily="34" charset="0"/>
              </a:rPr>
              <a:t>If an area is ineligible, then lighting, heating and cooling and appliances in that area should also be treated as ineligible.</a:t>
            </a:r>
          </a:p>
          <a:p>
            <a:pPr>
              <a:spcBef>
                <a:spcPts val="600"/>
              </a:spcBef>
              <a:spcAft>
                <a:spcPts val="300"/>
              </a:spcAft>
            </a:pPr>
            <a:r>
              <a:rPr lang="en-GB" sz="1100" dirty="0">
                <a:latin typeface="Calibri" pitchFamily="34" charset="0"/>
              </a:rPr>
              <a:t>If fuels are covered by EU or UK ETS, ETS energy should be included in your 70/30 assessment but will not be included in your target or target period performance (to prevent overlaps).</a:t>
            </a:r>
          </a:p>
          <a:p>
            <a:pPr>
              <a:spcAft>
                <a:spcPts val="300"/>
              </a:spcAft>
            </a:pPr>
            <a:endParaRPr lang="en-GB" sz="1100" dirty="0">
              <a:latin typeface="Calibri" pitchFamily="34" charset="0"/>
            </a:endParaRPr>
          </a:p>
          <a:p>
            <a:pPr>
              <a:spcAft>
                <a:spcPts val="300"/>
              </a:spcAft>
            </a:pPr>
            <a:endParaRPr lang="en-GB" sz="1100" dirty="0">
              <a:latin typeface="Calibri" pitchFamily="34" charset="0"/>
            </a:endParaRPr>
          </a:p>
        </p:txBody>
      </p:sp>
      <p:graphicFrame>
        <p:nvGraphicFramePr>
          <p:cNvPr id="63" name="Table 62">
            <a:extLst>
              <a:ext uri="{FF2B5EF4-FFF2-40B4-BE49-F238E27FC236}">
                <a16:creationId xmlns:a16="http://schemas.microsoft.com/office/drawing/2014/main" id="{A5A633FB-AFE0-4A88-B6AF-941BBA684A8C}"/>
              </a:ext>
            </a:extLst>
          </p:cNvPr>
          <p:cNvGraphicFramePr>
            <a:graphicFrameLocks noGrp="1"/>
          </p:cNvGraphicFramePr>
          <p:nvPr>
            <p:extLst>
              <p:ext uri="{D42A27DB-BD31-4B8C-83A1-F6EECF244321}">
                <p14:modId xmlns:p14="http://schemas.microsoft.com/office/powerpoint/2010/main" val="1920456699"/>
              </p:ext>
            </p:extLst>
          </p:nvPr>
        </p:nvGraphicFramePr>
        <p:xfrm>
          <a:off x="-150686" y="1695053"/>
          <a:ext cx="5256584" cy="5979210"/>
        </p:xfrm>
        <a:graphic>
          <a:graphicData uri="http://schemas.openxmlformats.org/drawingml/2006/table">
            <a:tbl>
              <a:tblPr>
                <a:effectLst>
                  <a:outerShdw blurRad="50800" dist="38100" dir="5400000" algn="t" rotWithShape="0">
                    <a:prstClr val="black">
                      <a:alpha val="40000"/>
                    </a:prstClr>
                  </a:outerShdw>
                </a:effectLst>
              </a:tblPr>
              <a:tblGrid>
                <a:gridCol w="600140">
                  <a:extLst>
                    <a:ext uri="{9D8B030D-6E8A-4147-A177-3AD203B41FA5}">
                      <a16:colId xmlns:a16="http://schemas.microsoft.com/office/drawing/2014/main" val="20000"/>
                    </a:ext>
                  </a:extLst>
                </a:gridCol>
                <a:gridCol w="1776124">
                  <a:extLst>
                    <a:ext uri="{9D8B030D-6E8A-4147-A177-3AD203B41FA5}">
                      <a16:colId xmlns:a16="http://schemas.microsoft.com/office/drawing/2014/main" val="20001"/>
                    </a:ext>
                  </a:extLst>
                </a:gridCol>
                <a:gridCol w="351159">
                  <a:extLst>
                    <a:ext uri="{9D8B030D-6E8A-4147-A177-3AD203B41FA5}">
                      <a16:colId xmlns:a16="http://schemas.microsoft.com/office/drawing/2014/main" val="20002"/>
                    </a:ext>
                  </a:extLst>
                </a:gridCol>
                <a:gridCol w="1496619">
                  <a:extLst>
                    <a:ext uri="{9D8B030D-6E8A-4147-A177-3AD203B41FA5}">
                      <a16:colId xmlns:a16="http://schemas.microsoft.com/office/drawing/2014/main" val="20003"/>
                    </a:ext>
                  </a:extLst>
                </a:gridCol>
                <a:gridCol w="1032542">
                  <a:extLst>
                    <a:ext uri="{9D8B030D-6E8A-4147-A177-3AD203B41FA5}">
                      <a16:colId xmlns:a16="http://schemas.microsoft.com/office/drawing/2014/main" val="20004"/>
                    </a:ext>
                  </a:extLst>
                </a:gridCol>
              </a:tblGrid>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none" strike="noStrike" kern="1200" dirty="0">
                          <a:solidFill>
                            <a:srgbClr val="000000"/>
                          </a:solidFill>
                          <a:latin typeface="Calibri" pitchFamily="34" charset="0"/>
                          <a:ea typeface="+mn-ea"/>
                          <a:cs typeface="+mn-cs"/>
                        </a:rPr>
                        <a:t>Check Eligibility</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1"/>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Decide on set up of CCA</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5"/>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6"/>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marL="0" algn="ctr" defTabSz="914400" rtl="0" eaLnBrk="1" fontAlgn="b" latinLnBrk="0" hangingPunct="1"/>
                      <a:r>
                        <a:rPr lang="en-GB" sz="1100" b="1" i="0" u="sng" strike="noStrike" kern="1200" dirty="0">
                          <a:solidFill>
                            <a:srgbClr val="FF0000"/>
                          </a:solidFill>
                          <a:latin typeface="Calibri" pitchFamily="34" charset="0"/>
                          <a:ea typeface="+mn-ea"/>
                          <a:cs typeface="+mn-cs"/>
                        </a:rPr>
                        <a:t>Prepare Application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7"/>
                  </a:ext>
                </a:extLst>
              </a:tr>
              <a:tr h="363803">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8"/>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Respond to queries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09"/>
                  </a:ext>
                </a:extLst>
              </a:tr>
              <a:tr h="363803">
                <a:tc>
                  <a:txBody>
                    <a:bodyPr/>
                    <a:lstStyle/>
                    <a:p>
                      <a:pPr algn="ctr" fontAlgn="b"/>
                      <a:endParaRPr lang="en-GB" sz="1100" b="0" i="0" u="none" strike="noStrike">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a:noFill/>
                    </a:lnL>
                    <a:lnR>
                      <a:noFill/>
                    </a:lnR>
                    <a:lnT>
                      <a:noFill/>
                    </a:lnT>
                    <a:lnB w="12700" cap="flat" cmpd="sng" algn="ctr">
                      <a:noFill/>
                      <a:prstDash val="solid"/>
                      <a:round/>
                      <a:headEnd type="none" w="med" len="med"/>
                      <a:tailEnd type="none" w="med" len="med"/>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0"/>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GB" sz="1100" b="1" i="0" u="none" strike="noStrike" dirty="0">
                          <a:solidFill>
                            <a:srgbClr val="000000"/>
                          </a:solidFill>
                          <a:latin typeface="Calibri" pitchFamily="34" charset="0"/>
                        </a:rPr>
                        <a:t>Assent to the Agreement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rgbClr val="000000"/>
                          </a:solidFill>
                          <a:latin typeface="Calibri" pitchFamily="34" charset="0"/>
                        </a:rPr>
                        <a:t>Pay Annual Fees</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87437">
                <a:tc>
                  <a:txBody>
                    <a:bodyPr/>
                    <a:lstStyle/>
                    <a:p>
                      <a:pPr algn="ctr" fontAlgn="b">
                        <a:lnSpc>
                          <a:spcPts val="100"/>
                        </a:lnSpc>
                      </a:pPr>
                      <a:endParaRPr lang="en-GB" sz="1100" b="0" i="0" u="none" strike="noStrike" dirty="0">
                        <a:solidFill>
                          <a:srgbClr val="000000"/>
                        </a:solidFill>
                        <a:latin typeface="Calibri" pitchFamily="34" charset="0"/>
                      </a:endParaRPr>
                    </a:p>
                  </a:txBody>
                  <a:tcPr marL="6687" marR="6687" marT="6687"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lnSpc>
                          <a:spcPts val="100"/>
                        </a:lnSpc>
                      </a:pPr>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lnSpc>
                          <a:spcPts val="100"/>
                        </a:lnSpc>
                      </a:pPr>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545704">
                <a:tc>
                  <a:txBody>
                    <a:bodyPr/>
                    <a:lstStyle/>
                    <a:p>
                      <a:pPr algn="ctr" fontAlgn="b"/>
                      <a:endParaRPr lang="en-GB" sz="1100" b="0" i="0" u="none" strike="noStrike" dirty="0">
                        <a:solidFill>
                          <a:srgbClr val="000000"/>
                        </a:solidFill>
                        <a:latin typeface="Calibri" pitchFamily="34" charset="0"/>
                      </a:endParaRPr>
                    </a:p>
                  </a:txBody>
                  <a:tcPr marL="6687" marR="6687" marT="6687"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r>
                        <a:rPr lang="en-GB" sz="1100" b="1" i="0" u="none" strike="noStrike" dirty="0">
                          <a:solidFill>
                            <a:srgbClr val="000000"/>
                          </a:solidFill>
                          <a:latin typeface="Calibri" pitchFamily="34" charset="0"/>
                        </a:rPr>
                        <a:t>Claim Discount </a:t>
                      </a:r>
                    </a:p>
                  </a:txBody>
                  <a:tcPr marL="6687" marR="6687" marT="668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rtl="0" fontAlgn="b"/>
                      <a:endParaRPr lang="en-GB" sz="1100" b="1" i="0" u="none" strike="noStrike" dirty="0">
                        <a:solidFill>
                          <a:srgbClr val="000000"/>
                        </a:solidFill>
                        <a:latin typeface="Calibri" pitchFamily="34" charset="0"/>
                      </a:endParaRPr>
                    </a:p>
                  </a:txBody>
                  <a:tcPr marL="6687" marR="6687" marT="668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15"/>
                  </a:ext>
                </a:extLst>
              </a:tr>
              <a:tr h="264598">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pitchFamily="34" charset="0"/>
                      </a:endParaRPr>
                    </a:p>
                  </a:txBody>
                  <a:tcPr marL="6687" marR="6687" marT="6687" marB="0" anchor="b">
                    <a:lnL>
                      <a:noFill/>
                    </a:lnL>
                    <a:lnR>
                      <a:noFill/>
                    </a:lnR>
                    <a:lnT>
                      <a:noFill/>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GB" sz="1100" b="0" i="0" u="none" strike="noStrike" dirty="0">
                        <a:solidFill>
                          <a:srgbClr val="000000"/>
                        </a:solidFill>
                        <a:latin typeface="Calibri" pitchFamily="34" charset="0"/>
                      </a:endParaRPr>
                    </a:p>
                  </a:txBody>
                  <a:tcPr marL="6687" marR="6687" marT="6687" marB="0" anchor="b">
                    <a:lnL>
                      <a:noFill/>
                    </a:lnL>
                    <a:lnR>
                      <a:noFill/>
                    </a:lnR>
                    <a:lnT>
                      <a:noFill/>
                    </a:lnT>
                    <a:lnB>
                      <a:noFill/>
                    </a:lnB>
                  </a:tcPr>
                </a:tc>
                <a:extLst>
                  <a:ext uri="{0D108BD9-81ED-4DB2-BD59-A6C34878D82A}">
                    <a16:rowId xmlns:a16="http://schemas.microsoft.com/office/drawing/2014/main" val="10016"/>
                  </a:ext>
                </a:extLst>
              </a:tr>
            </a:tbl>
          </a:graphicData>
        </a:graphic>
      </p:graphicFrame>
      <p:sp>
        <p:nvSpPr>
          <p:cNvPr id="64" name="Down Arrow 7">
            <a:extLst>
              <a:ext uri="{FF2B5EF4-FFF2-40B4-BE49-F238E27FC236}">
                <a16:creationId xmlns:a16="http://schemas.microsoft.com/office/drawing/2014/main" id="{D5A1D237-E916-45AF-AE1C-9CA21AD85D87}"/>
              </a:ext>
            </a:extLst>
          </p:cNvPr>
          <p:cNvSpPr/>
          <p:nvPr/>
        </p:nvSpPr>
        <p:spPr>
          <a:xfrm>
            <a:off x="1269793" y="2579576"/>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65" name="Down Arrow 14">
            <a:extLst>
              <a:ext uri="{FF2B5EF4-FFF2-40B4-BE49-F238E27FC236}">
                <a16:creationId xmlns:a16="http://schemas.microsoft.com/office/drawing/2014/main" id="{52C92CBB-472A-47AE-84A2-22B9BC93F0F7}"/>
              </a:ext>
            </a:extLst>
          </p:cNvPr>
          <p:cNvSpPr/>
          <p:nvPr/>
        </p:nvSpPr>
        <p:spPr>
          <a:xfrm>
            <a:off x="1269793" y="6237160"/>
            <a:ext cx="144016" cy="57606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66" name="Bent-Up Arrow 18">
            <a:extLst>
              <a:ext uri="{FF2B5EF4-FFF2-40B4-BE49-F238E27FC236}">
                <a16:creationId xmlns:a16="http://schemas.microsoft.com/office/drawing/2014/main" id="{7928DB94-127A-4D4F-AA36-BE5666F653CC}"/>
              </a:ext>
            </a:extLst>
          </p:cNvPr>
          <p:cNvSpPr/>
          <p:nvPr/>
        </p:nvSpPr>
        <p:spPr>
          <a:xfrm>
            <a:off x="2251742" y="5918628"/>
            <a:ext cx="1008111" cy="288032"/>
          </a:xfrm>
          <a:prstGeom prst="bentUpArrow">
            <a:avLst>
              <a:gd name="adj1" fmla="val 25000"/>
              <a:gd name="adj2" fmla="val 23969"/>
              <a:gd name="adj3" fmla="val 25000"/>
            </a:avLst>
          </a:prstGeom>
          <a:solidFill>
            <a:schemeClr val="accent6">
              <a:lumMod val="20000"/>
              <a:lumOff val="80000"/>
            </a:schemeClr>
          </a:solidFill>
          <a:ln w="12700">
            <a:solidFill>
              <a:schemeClr val="accent6">
                <a:lumMod val="75000"/>
              </a:scheme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67" name="Down Arrow 23">
            <a:extLst>
              <a:ext uri="{FF2B5EF4-FFF2-40B4-BE49-F238E27FC236}">
                <a16:creationId xmlns:a16="http://schemas.microsoft.com/office/drawing/2014/main" id="{13D8D071-06AE-4D50-8AC9-4DFB53E5DCF1}"/>
              </a:ext>
            </a:extLst>
          </p:cNvPr>
          <p:cNvSpPr/>
          <p:nvPr/>
        </p:nvSpPr>
        <p:spPr>
          <a:xfrm>
            <a:off x="1289474" y="3497254"/>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68" name="Down Arrow 24">
            <a:extLst>
              <a:ext uri="{FF2B5EF4-FFF2-40B4-BE49-F238E27FC236}">
                <a16:creationId xmlns:a16="http://schemas.microsoft.com/office/drawing/2014/main" id="{9EB12A02-9931-406D-BE82-C130235644B6}"/>
              </a:ext>
            </a:extLst>
          </p:cNvPr>
          <p:cNvSpPr/>
          <p:nvPr/>
        </p:nvSpPr>
        <p:spPr>
          <a:xfrm>
            <a:off x="1289474" y="4400411"/>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sp>
        <p:nvSpPr>
          <p:cNvPr id="69" name="Down Arrow 12">
            <a:extLst>
              <a:ext uri="{FF2B5EF4-FFF2-40B4-BE49-F238E27FC236}">
                <a16:creationId xmlns:a16="http://schemas.microsoft.com/office/drawing/2014/main" id="{F10A32A4-1FD9-41C3-9CDC-13729B5B9E9B}"/>
              </a:ext>
            </a:extLst>
          </p:cNvPr>
          <p:cNvSpPr/>
          <p:nvPr/>
        </p:nvSpPr>
        <p:spPr>
          <a:xfrm>
            <a:off x="1289474" y="5310887"/>
            <a:ext cx="144016" cy="216024"/>
          </a:xfrm>
          <a:prstGeom prst="downArrow">
            <a:avLst/>
          </a:prstGeom>
          <a:solidFill>
            <a:schemeClr val="accent6">
              <a:lumMod val="20000"/>
              <a:lumOff val="8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itchFamily="34" charset="0"/>
            </a:endParaRPr>
          </a:p>
        </p:txBody>
      </p:sp>
      <p:pic>
        <p:nvPicPr>
          <p:cNvPr id="15" name="Picture 14" descr="techUK logo image.png">
            <a:extLst>
              <a:ext uri="{FF2B5EF4-FFF2-40B4-BE49-F238E27FC236}">
                <a16:creationId xmlns:a16="http://schemas.microsoft.com/office/drawing/2014/main" id="{F3A6B868-BA43-4A33-87A1-087A8C3B9562}"/>
              </a:ext>
            </a:extLst>
          </p:cNvPr>
          <p:cNvPicPr>
            <a:picLocks noChangeAspect="1"/>
          </p:cNvPicPr>
          <p:nvPr/>
        </p:nvPicPr>
        <p:blipFill>
          <a:blip r:embed="rId3" cstate="print"/>
          <a:stretch>
            <a:fillRect/>
          </a:stretch>
        </p:blipFill>
        <p:spPr>
          <a:xfrm>
            <a:off x="395536" y="116632"/>
            <a:ext cx="1224136" cy="463578"/>
          </a:xfrm>
          <a:prstGeom prst="rect">
            <a:avLst/>
          </a:prstGeom>
        </p:spPr>
      </p:pic>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2072</TotalTime>
  <Words>3642</Words>
  <Application>Microsoft Office PowerPoint</Application>
  <PresentationFormat>On-screen Show (4:3)</PresentationFormat>
  <Paragraphs>348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Cambria</vt:lpstr>
      <vt:lpstr>Wingdings</vt: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250</cp:revision>
  <dcterms:created xsi:type="dcterms:W3CDTF">2015-03-10T10:45:51Z</dcterms:created>
  <dcterms:modified xsi:type="dcterms:W3CDTF">2021-11-15T13:11:43Z</dcterms:modified>
</cp:coreProperties>
</file>