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sldIdLst>
    <p:sldId id="279" r:id="rId6"/>
    <p:sldId id="2147377821" r:id="rId7"/>
    <p:sldId id="353" r:id="rId8"/>
    <p:sldId id="2147472559" r:id="rId9"/>
    <p:sldId id="368" r:id="rId10"/>
    <p:sldId id="2147472564" r:id="rId11"/>
    <p:sldId id="2147472565" r:id="rId12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9B561E-28AA-FDBE-8B59-45E77EC9D4B6}" name="Reuben2, Seanique (DSIT)" initials="RS" userId="S::seanique.reuben2@dsit.gov.uk::339bee28-318e-4006-b29a-0ffac8e4ee69" providerId="AD"/>
  <p188:author id="{5642562B-D3CF-5DF1-F46F-8E43EA9863D3}" name="Polding, Robin (DSIT)" initials="PR" userId="S::robin.polding@dsit.gov.uk::8afda3cc-b30f-45ae-8dd8-30d70d01443a" providerId="AD"/>
  <p188:author id="{50918F4A-221E-4276-8B97-3DE6B213C0BC}" name="Hogben, Beth (DSIT)" initials="BH" userId="S::Beth.Hogben@dsit.gov.uk::10cbae87-3931-4e9f-afb8-c3d36e2fda85" providerId="AD"/>
  <p188:author id="{C803944D-FEC2-68C2-BE5B-7B6482011B66}" name="Bunn, Kieran (DSIT)" initials="KB" userId="S::Kieran.Bunn@dsit.gov.uk::60f9737b-ca1f-4695-b6b3-77c0eccd3048" providerId="AD"/>
  <p188:author id="{BD129DD6-F8A6-6031-B1C1-280243D962CD}" name="Bunn, Kieran (DSIT)" initials="BK" userId="S::kieran.bunn@dsit.gov.uk::60f9737b-ca1f-4695-b6b3-77c0eccd30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4FC"/>
    <a:srgbClr val="EBF4FC"/>
    <a:srgbClr val="001A4B"/>
    <a:srgbClr val="70CAF3"/>
    <a:srgbClr val="70CAF4"/>
    <a:srgbClr val="001B4B"/>
    <a:srgbClr val="BA7CFC"/>
    <a:srgbClr val="00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39783A-F24F-484B-A4E9-88916AED26D7}" v="5" dt="2025-07-04T13:52:38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58"/>
  </p:normalViewPr>
  <p:slideViewPr>
    <p:cSldViewPr snapToGrid="0">
      <p:cViewPr varScale="1">
        <p:scale>
          <a:sx n="120" d="100"/>
          <a:sy n="120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h, Christopher (DSIT)" userId="ef379b89-5dda-460d-996b-6276c3557920" providerId="ADAL" clId="{F839783A-F24F-484B-A4E9-88916AED26D7}"/>
    <pc:docChg chg="undo custSel addSld delSld modSld sldOrd">
      <pc:chgData name="Bush, Christopher (DSIT)" userId="ef379b89-5dda-460d-996b-6276c3557920" providerId="ADAL" clId="{F839783A-F24F-484B-A4E9-88916AED26D7}" dt="2025-07-04T13:53:47.235" v="266" actId="2696"/>
      <pc:docMkLst>
        <pc:docMk/>
      </pc:docMkLst>
      <pc:sldChg chg="modSp mod">
        <pc:chgData name="Bush, Christopher (DSIT)" userId="ef379b89-5dda-460d-996b-6276c3557920" providerId="ADAL" clId="{F839783A-F24F-484B-A4E9-88916AED26D7}" dt="2025-07-04T10:04:27.632" v="8" actId="403"/>
        <pc:sldMkLst>
          <pc:docMk/>
          <pc:sldMk cId="724797303" sldId="353"/>
        </pc:sldMkLst>
        <pc:spChg chg="mod">
          <ac:chgData name="Bush, Christopher (DSIT)" userId="ef379b89-5dda-460d-996b-6276c3557920" providerId="ADAL" clId="{F839783A-F24F-484B-A4E9-88916AED26D7}" dt="2025-07-04T10:04:27.632" v="8" actId="403"/>
          <ac:spMkLst>
            <pc:docMk/>
            <pc:sldMk cId="724797303" sldId="353"/>
            <ac:spMk id="22" creationId="{7ECE851C-9E10-5379-3732-612F505B5158}"/>
          </ac:spMkLst>
        </pc:spChg>
        <pc:spChg chg="mod">
          <ac:chgData name="Bush, Christopher (DSIT)" userId="ef379b89-5dda-460d-996b-6276c3557920" providerId="ADAL" clId="{F839783A-F24F-484B-A4E9-88916AED26D7}" dt="2025-07-04T10:04:22.804" v="7" actId="20577"/>
          <ac:spMkLst>
            <pc:docMk/>
            <pc:sldMk cId="724797303" sldId="353"/>
            <ac:spMk id="24" creationId="{D5746A6C-B55D-52DC-79B4-A1FF3C680449}"/>
          </ac:spMkLst>
        </pc:spChg>
        <pc:spChg chg="mod">
          <ac:chgData name="Bush, Christopher (DSIT)" userId="ef379b89-5dda-460d-996b-6276c3557920" providerId="ADAL" clId="{F839783A-F24F-484B-A4E9-88916AED26D7}" dt="2025-07-04T10:04:27.632" v="8" actId="403"/>
          <ac:spMkLst>
            <pc:docMk/>
            <pc:sldMk cId="724797303" sldId="353"/>
            <ac:spMk id="25" creationId="{C51806C8-8DE8-1F8C-FEDE-8003DB7500EB}"/>
          </ac:spMkLst>
        </pc:spChg>
      </pc:sldChg>
      <pc:sldChg chg="modSp add mod ord modNotesTx">
        <pc:chgData name="Bush, Christopher (DSIT)" userId="ef379b89-5dda-460d-996b-6276c3557920" providerId="ADAL" clId="{F839783A-F24F-484B-A4E9-88916AED26D7}" dt="2025-07-04T10:10:09.024" v="63" actId="14100"/>
        <pc:sldMkLst>
          <pc:docMk/>
          <pc:sldMk cId="3373573025" sldId="368"/>
        </pc:sldMkLst>
        <pc:spChg chg="mod">
          <ac:chgData name="Bush, Christopher (DSIT)" userId="ef379b89-5dda-460d-996b-6276c3557920" providerId="ADAL" clId="{F839783A-F24F-484B-A4E9-88916AED26D7}" dt="2025-07-04T10:10:09.024" v="63" actId="14100"/>
          <ac:spMkLst>
            <pc:docMk/>
            <pc:sldMk cId="3373573025" sldId="368"/>
            <ac:spMk id="7" creationId="{6A1A99DB-52B2-6216-32EB-9918BDD7C144}"/>
          </ac:spMkLst>
        </pc:spChg>
      </pc:sldChg>
      <pc:sldChg chg="addSp delSp modSp mod">
        <pc:chgData name="Bush, Christopher (DSIT)" userId="ef379b89-5dda-460d-996b-6276c3557920" providerId="ADAL" clId="{F839783A-F24F-484B-A4E9-88916AED26D7}" dt="2025-07-04T10:08:34.224" v="43" actId="22"/>
        <pc:sldMkLst>
          <pc:docMk/>
          <pc:sldMk cId="2427622604" sldId="2147472559"/>
        </pc:sldMkLst>
        <pc:spChg chg="add del">
          <ac:chgData name="Bush, Christopher (DSIT)" userId="ef379b89-5dda-460d-996b-6276c3557920" providerId="ADAL" clId="{F839783A-F24F-484B-A4E9-88916AED26D7}" dt="2025-07-04T10:08:34.224" v="43" actId="22"/>
          <ac:spMkLst>
            <pc:docMk/>
            <pc:sldMk cId="2427622604" sldId="2147472559"/>
            <ac:spMk id="4" creationId="{087A8A73-BA79-0897-B128-7BFC345314B1}"/>
          </ac:spMkLst>
        </pc:spChg>
        <pc:spChg chg="mod">
          <ac:chgData name="Bush, Christopher (DSIT)" userId="ef379b89-5dda-460d-996b-6276c3557920" providerId="ADAL" clId="{F839783A-F24F-484B-A4E9-88916AED26D7}" dt="2025-07-04T10:07:55.844" v="41" actId="255"/>
          <ac:spMkLst>
            <pc:docMk/>
            <pc:sldMk cId="2427622604" sldId="2147472559"/>
            <ac:spMk id="5" creationId="{7DCFB0EC-0058-9B8D-7900-F5B422707E0E}"/>
          </ac:spMkLst>
        </pc:spChg>
      </pc:sldChg>
      <pc:sldChg chg="delSp modSp add del mod">
        <pc:chgData name="Bush, Christopher (DSIT)" userId="ef379b89-5dda-460d-996b-6276c3557920" providerId="ADAL" clId="{F839783A-F24F-484B-A4E9-88916AED26D7}" dt="2025-07-04T13:53:45.145" v="265" actId="2696"/>
        <pc:sldMkLst>
          <pc:docMk/>
          <pc:sldMk cId="1832463174" sldId="2147472561"/>
        </pc:sldMkLst>
        <pc:spChg chg="del mod">
          <ac:chgData name="Bush, Christopher (DSIT)" userId="ef379b89-5dda-460d-996b-6276c3557920" providerId="ADAL" clId="{F839783A-F24F-484B-A4E9-88916AED26D7}" dt="2025-07-04T10:11:58.785" v="78" actId="478"/>
          <ac:spMkLst>
            <pc:docMk/>
            <pc:sldMk cId="1832463174" sldId="2147472561"/>
            <ac:spMk id="5" creationId="{BBB64AC2-9AEB-C519-63CF-3CE894606500}"/>
          </ac:spMkLst>
        </pc:spChg>
        <pc:spChg chg="mod">
          <ac:chgData name="Bush, Christopher (DSIT)" userId="ef379b89-5dda-460d-996b-6276c3557920" providerId="ADAL" clId="{F839783A-F24F-484B-A4E9-88916AED26D7}" dt="2025-07-04T10:12:55.422" v="97" actId="20577"/>
          <ac:spMkLst>
            <pc:docMk/>
            <pc:sldMk cId="1832463174" sldId="2147472561"/>
            <ac:spMk id="8" creationId="{7EE3BD15-7665-C84C-0671-55A885849D17}"/>
          </ac:spMkLst>
        </pc:spChg>
        <pc:picChg chg="del">
          <ac:chgData name="Bush, Christopher (DSIT)" userId="ef379b89-5dda-460d-996b-6276c3557920" providerId="ADAL" clId="{F839783A-F24F-484B-A4E9-88916AED26D7}" dt="2025-07-04T10:11:12.517" v="66" actId="478"/>
          <ac:picMkLst>
            <pc:docMk/>
            <pc:sldMk cId="1832463174" sldId="2147472561"/>
            <ac:picMk id="2" creationId="{DDE69359-37D5-FC06-6F84-DFFA5F623897}"/>
          </ac:picMkLst>
        </pc:picChg>
        <pc:picChg chg="mod">
          <ac:chgData name="Bush, Christopher (DSIT)" userId="ef379b89-5dda-460d-996b-6276c3557920" providerId="ADAL" clId="{F839783A-F24F-484B-A4E9-88916AED26D7}" dt="2025-07-04T13:52:07.985" v="258" actId="1038"/>
          <ac:picMkLst>
            <pc:docMk/>
            <pc:sldMk cId="1832463174" sldId="2147472561"/>
            <ac:picMk id="6" creationId="{147CBBC7-FF79-3DB7-BECC-73AE3DD23602}"/>
          </ac:picMkLst>
        </pc:picChg>
      </pc:sldChg>
      <pc:sldChg chg="add">
        <pc:chgData name="Bush, Christopher (DSIT)" userId="ef379b89-5dda-460d-996b-6276c3557920" providerId="ADAL" clId="{F839783A-F24F-484B-A4E9-88916AED26D7}" dt="2025-07-04T10:10:48.250" v="64"/>
        <pc:sldMkLst>
          <pc:docMk/>
          <pc:sldMk cId="1897902826" sldId="2147472565"/>
        </pc:sldMkLst>
      </pc:sldChg>
      <pc:sldChg chg="addSp delSp modSp add del mod">
        <pc:chgData name="Bush, Christopher (DSIT)" userId="ef379b89-5dda-460d-996b-6276c3557920" providerId="ADAL" clId="{F839783A-F24F-484B-A4E9-88916AED26D7}" dt="2025-07-04T13:53:45.138" v="264" actId="2696"/>
        <pc:sldMkLst>
          <pc:docMk/>
          <pc:sldMk cId="3274631198" sldId="2147472566"/>
        </pc:sldMkLst>
        <pc:spChg chg="add mod">
          <ac:chgData name="Bush, Christopher (DSIT)" userId="ef379b89-5dda-460d-996b-6276c3557920" providerId="ADAL" clId="{F839783A-F24F-484B-A4E9-88916AED26D7}" dt="2025-07-04T10:17:38.107" v="241" actId="403"/>
          <ac:spMkLst>
            <pc:docMk/>
            <pc:sldMk cId="3274631198" sldId="2147472566"/>
            <ac:spMk id="3" creationId="{BC09DD9D-8CF2-36EC-39B2-7B24170703D2}"/>
          </ac:spMkLst>
        </pc:spChg>
        <pc:spChg chg="del">
          <ac:chgData name="Bush, Christopher (DSIT)" userId="ef379b89-5dda-460d-996b-6276c3557920" providerId="ADAL" clId="{F839783A-F24F-484B-A4E9-88916AED26D7}" dt="2025-07-04T10:13:53.503" v="151" actId="478"/>
          <ac:spMkLst>
            <pc:docMk/>
            <pc:sldMk cId="3274631198" sldId="2147472566"/>
            <ac:spMk id="5" creationId="{7322E31C-1842-7897-A2F7-0525F3D9D842}"/>
          </ac:spMkLst>
        </pc:spChg>
        <pc:spChg chg="del">
          <ac:chgData name="Bush, Christopher (DSIT)" userId="ef379b89-5dda-460d-996b-6276c3557920" providerId="ADAL" clId="{F839783A-F24F-484B-A4E9-88916AED26D7}" dt="2025-07-04T10:13:53.503" v="151" actId="478"/>
          <ac:spMkLst>
            <pc:docMk/>
            <pc:sldMk cId="3274631198" sldId="2147472566"/>
            <ac:spMk id="8" creationId="{3D62B7EC-D52C-1D2A-C144-04AE0D30C399}"/>
          </ac:spMkLst>
        </pc:spChg>
        <pc:picChg chg="del mod">
          <ac:chgData name="Bush, Christopher (DSIT)" userId="ef379b89-5dda-460d-996b-6276c3557920" providerId="ADAL" clId="{F839783A-F24F-484B-A4E9-88916AED26D7}" dt="2025-07-04T10:17:05.842" v="215" actId="478"/>
          <ac:picMkLst>
            <pc:docMk/>
            <pc:sldMk cId="3274631198" sldId="2147472566"/>
            <ac:picMk id="2" creationId="{D7E7ABCF-84D5-2F60-357A-7B5CBB621E24}"/>
          </ac:picMkLst>
        </pc:picChg>
        <pc:picChg chg="del">
          <ac:chgData name="Bush, Christopher (DSIT)" userId="ef379b89-5dda-460d-996b-6276c3557920" providerId="ADAL" clId="{F839783A-F24F-484B-A4E9-88916AED26D7}" dt="2025-07-04T10:13:53.503" v="151" actId="478"/>
          <ac:picMkLst>
            <pc:docMk/>
            <pc:sldMk cId="3274631198" sldId="2147472566"/>
            <ac:picMk id="6" creationId="{EF7A1A42-6EA1-E8F4-3F3D-E99C83488F49}"/>
          </ac:picMkLst>
        </pc:picChg>
      </pc:sldChg>
      <pc:sldChg chg="add del">
        <pc:chgData name="Bush, Christopher (DSIT)" userId="ef379b89-5dda-460d-996b-6276c3557920" providerId="ADAL" clId="{F839783A-F24F-484B-A4E9-88916AED26D7}" dt="2025-07-04T13:53:47.235" v="266" actId="2696"/>
        <pc:sldMkLst>
          <pc:docMk/>
          <pc:sldMk cId="1357332380" sldId="2147472567"/>
        </pc:sldMkLst>
      </pc:sldChg>
    </pc:docChg>
  </pc:docChgLst>
  <pc:docChgLst>
    <pc:chgData name="Bush, Christopher (DSIT)" userId="ef379b89-5dda-460d-996b-6276c3557920" providerId="ADAL" clId="{7E614487-42DC-5F4B-8734-092645F94277}"/>
    <pc:docChg chg="delSld">
      <pc:chgData name="Bush, Christopher (DSIT)" userId="ef379b89-5dda-460d-996b-6276c3557920" providerId="ADAL" clId="{7E614487-42DC-5F4B-8734-092645F94277}" dt="2025-07-02T16:29:39.457" v="5" actId="2696"/>
      <pc:docMkLst>
        <pc:docMk/>
      </pc:docMkLst>
      <pc:sldChg chg="del">
        <pc:chgData name="Bush, Christopher (DSIT)" userId="ef379b89-5dda-460d-996b-6276c3557920" providerId="ADAL" clId="{7E614487-42DC-5F4B-8734-092645F94277}" dt="2025-07-02T16:29:39.457" v="5" actId="2696"/>
        <pc:sldMkLst>
          <pc:docMk/>
          <pc:sldMk cId="3918987682" sldId="2147472562"/>
        </pc:sldMkLst>
      </pc:sldChg>
      <pc:sldChg chg="del">
        <pc:chgData name="Bush, Christopher (DSIT)" userId="ef379b89-5dda-460d-996b-6276c3557920" providerId="ADAL" clId="{7E614487-42DC-5F4B-8734-092645F94277}" dt="2025-07-02T16:29:39.417" v="0" actId="2696"/>
        <pc:sldMkLst>
          <pc:docMk/>
          <pc:sldMk cId="2690240566" sldId="2147472563"/>
        </pc:sldMkLst>
      </pc:sldChg>
      <pc:sldChg chg="del">
        <pc:chgData name="Bush, Christopher (DSIT)" userId="ef379b89-5dda-460d-996b-6276c3557920" providerId="ADAL" clId="{7E614487-42DC-5F4B-8734-092645F94277}" dt="2025-07-02T16:29:39.442" v="2" actId="2696"/>
        <pc:sldMkLst>
          <pc:docMk/>
          <pc:sldMk cId="157108274" sldId="2147472565"/>
        </pc:sldMkLst>
      </pc:sldChg>
      <pc:sldChg chg="del">
        <pc:chgData name="Bush, Christopher (DSIT)" userId="ef379b89-5dda-460d-996b-6276c3557920" providerId="ADAL" clId="{7E614487-42DC-5F4B-8734-092645F94277}" dt="2025-07-02T16:29:39.450" v="3" actId="2696"/>
        <pc:sldMkLst>
          <pc:docMk/>
          <pc:sldMk cId="521766231" sldId="2147472566"/>
        </pc:sldMkLst>
      </pc:sldChg>
      <pc:sldChg chg="del">
        <pc:chgData name="Bush, Christopher (DSIT)" userId="ef379b89-5dda-460d-996b-6276c3557920" providerId="ADAL" clId="{7E614487-42DC-5F4B-8734-092645F94277}" dt="2025-07-02T16:29:39.453" v="4" actId="2696"/>
        <pc:sldMkLst>
          <pc:docMk/>
          <pc:sldMk cId="1550640808" sldId="2147472567"/>
        </pc:sldMkLst>
      </pc:sldChg>
      <pc:sldChg chg="del">
        <pc:chgData name="Bush, Christopher (DSIT)" userId="ef379b89-5dda-460d-996b-6276c3557920" providerId="ADAL" clId="{7E614487-42DC-5F4B-8734-092645F94277}" dt="2025-07-02T16:29:39.427" v="1" actId="2696"/>
        <pc:sldMkLst>
          <pc:docMk/>
          <pc:sldMk cId="1060495979" sldId="21474725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2B1DD-CB3F-4D5A-96B0-1EDADC3CDE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945161-8DF8-4F08-B41C-455BD486190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400" b="1">
              <a:latin typeface="Arial"/>
              <a:cs typeface="Arial"/>
            </a:rPr>
            <a:t>Advanced Manufacturing</a:t>
          </a:r>
        </a:p>
      </dgm:t>
    </dgm:pt>
    <dgm:pt modelId="{44EDFC3D-1CEA-4345-8BEF-EC2AAD675653}" type="parTrans" cxnId="{65FDF336-A940-441A-BED5-75DBB9B7CD9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C96A9-8833-4EAE-8B24-F1345ED11CEB}" type="sibTrans" cxnId="{65FDF336-A940-441A-BED5-75DBB9B7CD9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95251-D096-49AF-8647-6DF73173B762}">
      <dgm:prSet phldrT="[Text]" custT="1"/>
      <dgm:spPr/>
      <dgm:t>
        <a:bodyPr/>
        <a:lstStyle/>
        <a:p>
          <a:r>
            <a:rPr lang="en-GB" sz="1400" b="1">
              <a:latin typeface="Arial"/>
              <a:cs typeface="Arial"/>
            </a:rPr>
            <a:t>Creative Industries</a:t>
          </a:r>
        </a:p>
      </dgm:t>
    </dgm:pt>
    <dgm:pt modelId="{D93B5E29-7098-49DC-9866-EE824E4CBA4C}" type="parTrans" cxnId="{97DA4C2C-6850-4ED6-9DDB-FEB65A7E6AF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92662-D752-4A79-BC03-EB52E75561AB}" type="sibTrans" cxnId="{97DA4C2C-6850-4ED6-9DDB-FEB65A7E6AF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9ED34-422C-4208-8383-6BC8CCA99EF7}">
      <dgm:prSet phldrT="[Text]" custT="1"/>
      <dgm:spPr>
        <a:ln w="57150">
          <a:solidFill>
            <a:srgbClr val="FFFF00"/>
          </a:solidFill>
        </a:ln>
      </dgm:spPr>
      <dgm:t>
        <a:bodyPr/>
        <a:lstStyle/>
        <a:p>
          <a:r>
            <a:rPr lang="en-GB" sz="1400" b="1">
              <a:latin typeface="Arial"/>
              <a:cs typeface="Arial"/>
            </a:rPr>
            <a:t>Digital and Technologies</a:t>
          </a:r>
        </a:p>
      </dgm:t>
    </dgm:pt>
    <dgm:pt modelId="{D3C27268-714A-46AC-BAE2-96F7F4A56337}" type="parTrans" cxnId="{F15E0BEA-F63A-4453-A699-B95B0D144EE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67A5F-1211-4B68-8B20-10F656089AFD}" type="sibTrans" cxnId="{F15E0BEA-F63A-4453-A699-B95B0D144EE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D6225A-57BF-436F-BA2B-BBA66244945D}">
      <dgm:prSet phldrT="[Text]" custT="1"/>
      <dgm:spPr/>
      <dgm:t>
        <a:bodyPr/>
        <a:lstStyle/>
        <a:p>
          <a:r>
            <a:rPr lang="en-GB" sz="1400" b="1">
              <a:latin typeface="Arial"/>
              <a:cs typeface="Arial"/>
            </a:rPr>
            <a:t>Financial Services</a:t>
          </a:r>
        </a:p>
      </dgm:t>
    </dgm:pt>
    <dgm:pt modelId="{F13BEB25-C8EE-490D-83E6-1CA75D67F7AD}" type="parTrans" cxnId="{07F22A9D-C30C-45FB-A267-4883031574E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C4A52-8477-4FF1-A434-9C1FEED08D8C}" type="sibTrans" cxnId="{07F22A9D-C30C-45FB-A267-4883031574E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CB69EB-EDA0-4731-9F7D-85318F3883D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400" b="1">
              <a:latin typeface="Arial"/>
              <a:cs typeface="Arial"/>
            </a:rPr>
            <a:t>Professional and Business Services</a:t>
          </a:r>
          <a:endParaRPr lang="en-GB" sz="1400"/>
        </a:p>
      </dgm:t>
    </dgm:pt>
    <dgm:pt modelId="{54EEE7FD-44A8-4F5B-98C4-D2BD7C38B827}" type="parTrans" cxnId="{78B06CD5-B968-41D7-AF47-2EDCA2F268C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D1506-1733-457F-8862-C2362B567C00}" type="sibTrans" cxnId="{78B06CD5-B968-41D7-AF47-2EDCA2F268C8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020F60-9AE7-45D9-A0F4-B70D855D6715}">
      <dgm:prSet phldrT="[Text]" custT="1"/>
      <dgm:spPr/>
      <dgm:t>
        <a:bodyPr/>
        <a:lstStyle/>
        <a:p>
          <a:r>
            <a:rPr lang="en-GB" sz="1400" b="1">
              <a:latin typeface="Arial"/>
              <a:cs typeface="Arial"/>
            </a:rPr>
            <a:t>Life Sciences</a:t>
          </a:r>
        </a:p>
      </dgm:t>
    </dgm:pt>
    <dgm:pt modelId="{6FC5CFD6-C701-45DC-9AA7-F7D260309FD8}" type="parTrans" cxnId="{995D1509-2E3E-4F4B-ACF8-867D80F91F9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582A0-558F-45F5-BF0C-B7ECE51B5091}" type="sibTrans" cxnId="{995D1509-2E3E-4F4B-ACF8-867D80F91F9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96A19-0B3E-472B-9D8B-C7882320D3E8}">
      <dgm:prSet phldrT="[Text]" custT="1"/>
      <dgm:spPr/>
      <dgm:t>
        <a:bodyPr/>
        <a:lstStyle/>
        <a:p>
          <a:r>
            <a:rPr lang="en-GB" sz="1400" b="1">
              <a:latin typeface="Arial"/>
              <a:cs typeface="Arial"/>
            </a:rPr>
            <a:t>Defence</a:t>
          </a:r>
        </a:p>
      </dgm:t>
    </dgm:pt>
    <dgm:pt modelId="{C190E0EA-1D34-41F6-A615-69682B51685B}" type="parTrans" cxnId="{1927A28D-BE09-4906-9729-038BAE19C7A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111B1-E062-4E54-AE94-E9755D46491E}" type="sibTrans" cxnId="{1927A28D-BE09-4906-9729-038BAE19C7A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5CBEB-D2B3-4262-9C2F-6AD34DEE3919}">
      <dgm:prSet phldr="0" custT="1"/>
      <dgm:spPr>
        <a:ln>
          <a:noFill/>
        </a:ln>
      </dgm:spPr>
      <dgm:t>
        <a:bodyPr/>
        <a:lstStyle/>
        <a:p>
          <a:pPr rtl="0"/>
          <a:r>
            <a:rPr lang="en-GB" sz="1400" b="1" dirty="0">
              <a:latin typeface="Arial"/>
              <a:cs typeface="Arial"/>
            </a:rPr>
            <a:t>Clean Energy Industries</a:t>
          </a:r>
        </a:p>
      </dgm:t>
    </dgm:pt>
    <dgm:pt modelId="{FA946952-B8C6-4404-A255-79E809B9EE88}" type="sibTrans" cxnId="{8FE35FC8-73CA-4D7D-B7A5-51C5A3749EB5}">
      <dgm:prSet/>
      <dgm:spPr/>
      <dgm:t>
        <a:bodyPr/>
        <a:lstStyle/>
        <a:p>
          <a:endParaRPr lang="en-GB"/>
        </a:p>
      </dgm:t>
    </dgm:pt>
    <dgm:pt modelId="{AC714636-CFEF-455D-A36B-2D67EDF93D3A}" type="parTrans" cxnId="{8FE35FC8-73CA-4D7D-B7A5-51C5A3749EB5}">
      <dgm:prSet/>
      <dgm:spPr/>
      <dgm:t>
        <a:bodyPr/>
        <a:lstStyle/>
        <a:p>
          <a:endParaRPr lang="en-GB"/>
        </a:p>
      </dgm:t>
    </dgm:pt>
    <dgm:pt modelId="{C0A045EC-BE0B-4B0B-8029-6E4104B834D5}" type="pres">
      <dgm:prSet presAssocID="{9E32B1DD-CB3F-4D5A-96B0-1EDADC3CDEE5}" presName="diagram" presStyleCnt="0">
        <dgm:presLayoutVars>
          <dgm:dir/>
          <dgm:resizeHandles val="exact"/>
        </dgm:presLayoutVars>
      </dgm:prSet>
      <dgm:spPr/>
    </dgm:pt>
    <dgm:pt modelId="{F5976517-E459-4623-9912-35B9E49B3C65}" type="pres">
      <dgm:prSet presAssocID="{DD945161-8DF8-4F08-B41C-455BD486190C}" presName="node" presStyleLbl="node1" presStyleIdx="0" presStyleCnt="8" custScaleX="327629" custScaleY="147031" custLinFactNeighborY="-1801">
        <dgm:presLayoutVars>
          <dgm:bulletEnabled val="1"/>
        </dgm:presLayoutVars>
      </dgm:prSet>
      <dgm:spPr/>
    </dgm:pt>
    <dgm:pt modelId="{C7F20EA9-41C4-407E-90DA-652B47E099FC}" type="pres">
      <dgm:prSet presAssocID="{C86C96A9-8833-4EAE-8B24-F1345ED11CEB}" presName="sibTrans" presStyleCnt="0"/>
      <dgm:spPr/>
    </dgm:pt>
    <dgm:pt modelId="{3C63ECFA-E842-4367-98D0-576B8276D5A1}" type="pres">
      <dgm:prSet presAssocID="{3A895251-D096-49AF-8647-6DF73173B762}" presName="node" presStyleLbl="node1" presStyleIdx="1" presStyleCnt="8" custScaleX="327629" custScaleY="147031">
        <dgm:presLayoutVars>
          <dgm:bulletEnabled val="1"/>
        </dgm:presLayoutVars>
      </dgm:prSet>
      <dgm:spPr/>
    </dgm:pt>
    <dgm:pt modelId="{A8CDA265-3783-4B4E-B305-5ED81A5B388C}" type="pres">
      <dgm:prSet presAssocID="{BB792662-D752-4A79-BC03-EB52E75561AB}" presName="sibTrans" presStyleCnt="0"/>
      <dgm:spPr/>
    </dgm:pt>
    <dgm:pt modelId="{9359E6FF-B333-4B98-8DD6-4CCC6825B61C}" type="pres">
      <dgm:prSet presAssocID="{A009ED34-422C-4208-8383-6BC8CCA99EF7}" presName="node" presStyleLbl="node1" presStyleIdx="2" presStyleCnt="8" custScaleX="327629" custScaleY="147031">
        <dgm:presLayoutVars>
          <dgm:bulletEnabled val="1"/>
        </dgm:presLayoutVars>
      </dgm:prSet>
      <dgm:spPr/>
    </dgm:pt>
    <dgm:pt modelId="{72595258-8B88-4E37-9D3C-6F35FD979921}" type="pres">
      <dgm:prSet presAssocID="{E1167A5F-1211-4B68-8B20-10F656089AFD}" presName="sibTrans" presStyleCnt="0"/>
      <dgm:spPr/>
    </dgm:pt>
    <dgm:pt modelId="{7089977B-16B0-4046-B698-A5A207982190}" type="pres">
      <dgm:prSet presAssocID="{3FD6225A-57BF-436F-BA2B-BBA66244945D}" presName="node" presStyleLbl="node1" presStyleIdx="3" presStyleCnt="8" custScaleX="327629" custScaleY="147031">
        <dgm:presLayoutVars>
          <dgm:bulletEnabled val="1"/>
        </dgm:presLayoutVars>
      </dgm:prSet>
      <dgm:spPr/>
    </dgm:pt>
    <dgm:pt modelId="{E6864538-0980-48B0-BC86-062D271C28CA}" type="pres">
      <dgm:prSet presAssocID="{837C4A52-8477-4FF1-A434-9C1FEED08D8C}" presName="sibTrans" presStyleCnt="0"/>
      <dgm:spPr/>
    </dgm:pt>
    <dgm:pt modelId="{67A6AB47-6185-4AB6-BFAB-39473240D1E2}" type="pres">
      <dgm:prSet presAssocID="{CD35CBEB-D2B3-4262-9C2F-6AD34DEE3919}" presName="node" presStyleLbl="node1" presStyleIdx="4" presStyleCnt="8" custScaleX="323539" custScaleY="138296">
        <dgm:presLayoutVars>
          <dgm:bulletEnabled val="1"/>
        </dgm:presLayoutVars>
      </dgm:prSet>
      <dgm:spPr/>
    </dgm:pt>
    <dgm:pt modelId="{FB941604-4779-4AC5-AA65-0F6AF7790A18}" type="pres">
      <dgm:prSet presAssocID="{FA946952-B8C6-4404-A255-79E809B9EE88}" presName="sibTrans" presStyleCnt="0"/>
      <dgm:spPr/>
    </dgm:pt>
    <dgm:pt modelId="{2F1DF154-55C1-4E8D-BD47-EABB6C2F7498}" type="pres">
      <dgm:prSet presAssocID="{40CB69EB-EDA0-4731-9F7D-85318F3883D7}" presName="node" presStyleLbl="node1" presStyleIdx="5" presStyleCnt="8" custScaleX="327629" custScaleY="147031" custLinFactNeighborX="4215">
        <dgm:presLayoutVars>
          <dgm:bulletEnabled val="1"/>
        </dgm:presLayoutVars>
      </dgm:prSet>
      <dgm:spPr/>
    </dgm:pt>
    <dgm:pt modelId="{3F6D9211-DA0F-4E73-B119-6AC680E157A4}" type="pres">
      <dgm:prSet presAssocID="{E50D1506-1733-457F-8862-C2362B567C00}" presName="sibTrans" presStyleCnt="0"/>
      <dgm:spPr/>
    </dgm:pt>
    <dgm:pt modelId="{986C1BAF-95E8-4B47-AD8E-64705C5F623B}" type="pres">
      <dgm:prSet presAssocID="{1E020F60-9AE7-45D9-A0F4-B70D855D6715}" presName="node" presStyleLbl="node1" presStyleIdx="6" presStyleCnt="8" custScaleX="327629" custScaleY="147031" custLinFactNeighborX="4215">
        <dgm:presLayoutVars>
          <dgm:bulletEnabled val="1"/>
        </dgm:presLayoutVars>
      </dgm:prSet>
      <dgm:spPr/>
    </dgm:pt>
    <dgm:pt modelId="{B5B566D1-F96A-48A9-BBED-ADB18F3D8DD6}" type="pres">
      <dgm:prSet presAssocID="{035582A0-558F-45F5-BF0C-B7ECE51B5091}" presName="sibTrans" presStyleCnt="0"/>
      <dgm:spPr/>
    </dgm:pt>
    <dgm:pt modelId="{6184F89E-AABF-4811-9A68-ECF01AEB033D}" type="pres">
      <dgm:prSet presAssocID="{CE696A19-0B3E-472B-9D8B-C7882320D3E8}" presName="node" presStyleLbl="node1" presStyleIdx="7" presStyleCnt="8" custScaleX="326904" custScaleY="147031" custLinFactNeighborX="4215">
        <dgm:presLayoutVars>
          <dgm:bulletEnabled val="1"/>
        </dgm:presLayoutVars>
      </dgm:prSet>
      <dgm:spPr/>
    </dgm:pt>
  </dgm:ptLst>
  <dgm:cxnLst>
    <dgm:cxn modelId="{995D1509-2E3E-4F4B-ACF8-867D80F91F9B}" srcId="{9E32B1DD-CB3F-4D5A-96B0-1EDADC3CDEE5}" destId="{1E020F60-9AE7-45D9-A0F4-B70D855D6715}" srcOrd="6" destOrd="0" parTransId="{6FC5CFD6-C701-45DC-9AA7-F7D260309FD8}" sibTransId="{035582A0-558F-45F5-BF0C-B7ECE51B5091}"/>
    <dgm:cxn modelId="{D5CB501A-D152-4EBE-85BD-9A03AEE4FE21}" type="presOf" srcId="{40CB69EB-EDA0-4731-9F7D-85318F3883D7}" destId="{2F1DF154-55C1-4E8D-BD47-EABB6C2F7498}" srcOrd="0" destOrd="0" presId="urn:microsoft.com/office/officeart/2005/8/layout/default"/>
    <dgm:cxn modelId="{97DA4C2C-6850-4ED6-9DDB-FEB65A7E6AF9}" srcId="{9E32B1DD-CB3F-4D5A-96B0-1EDADC3CDEE5}" destId="{3A895251-D096-49AF-8647-6DF73173B762}" srcOrd="1" destOrd="0" parTransId="{D93B5E29-7098-49DC-9866-EE824E4CBA4C}" sibTransId="{BB792662-D752-4A79-BC03-EB52E75561AB}"/>
    <dgm:cxn modelId="{500B7833-56D1-4B1A-8C31-B52CDE442382}" type="presOf" srcId="{CD35CBEB-D2B3-4262-9C2F-6AD34DEE3919}" destId="{67A6AB47-6185-4AB6-BFAB-39473240D1E2}" srcOrd="0" destOrd="0" presId="urn:microsoft.com/office/officeart/2005/8/layout/default"/>
    <dgm:cxn modelId="{65FDF336-A940-441A-BED5-75DBB9B7CD9C}" srcId="{9E32B1DD-CB3F-4D5A-96B0-1EDADC3CDEE5}" destId="{DD945161-8DF8-4F08-B41C-455BD486190C}" srcOrd="0" destOrd="0" parTransId="{44EDFC3D-1CEA-4345-8BEF-EC2AAD675653}" sibTransId="{C86C96A9-8833-4EAE-8B24-F1345ED11CEB}"/>
    <dgm:cxn modelId="{BB49EA72-98AD-4848-9223-9FFB551F1668}" type="presOf" srcId="{3A895251-D096-49AF-8647-6DF73173B762}" destId="{3C63ECFA-E842-4367-98D0-576B8276D5A1}" srcOrd="0" destOrd="0" presId="urn:microsoft.com/office/officeart/2005/8/layout/default"/>
    <dgm:cxn modelId="{A29F598C-79D4-4DA3-B774-A6A205B2BD5A}" type="presOf" srcId="{A009ED34-422C-4208-8383-6BC8CCA99EF7}" destId="{9359E6FF-B333-4B98-8DD6-4CCC6825B61C}" srcOrd="0" destOrd="0" presId="urn:microsoft.com/office/officeart/2005/8/layout/default"/>
    <dgm:cxn modelId="{1927A28D-BE09-4906-9729-038BAE19C7AB}" srcId="{9E32B1DD-CB3F-4D5A-96B0-1EDADC3CDEE5}" destId="{CE696A19-0B3E-472B-9D8B-C7882320D3E8}" srcOrd="7" destOrd="0" parTransId="{C190E0EA-1D34-41F6-A615-69682B51685B}" sibTransId="{824111B1-E062-4E54-AE94-E9755D46491E}"/>
    <dgm:cxn modelId="{BADE9398-BA7E-45C8-9F83-AA8BB16883E1}" type="presOf" srcId="{DD945161-8DF8-4F08-B41C-455BD486190C}" destId="{F5976517-E459-4623-9912-35B9E49B3C65}" srcOrd="0" destOrd="0" presId="urn:microsoft.com/office/officeart/2005/8/layout/default"/>
    <dgm:cxn modelId="{07F22A9D-C30C-45FB-A267-4883031574EC}" srcId="{9E32B1DD-CB3F-4D5A-96B0-1EDADC3CDEE5}" destId="{3FD6225A-57BF-436F-BA2B-BBA66244945D}" srcOrd="3" destOrd="0" parTransId="{F13BEB25-C8EE-490D-83E6-1CA75D67F7AD}" sibTransId="{837C4A52-8477-4FF1-A434-9C1FEED08D8C}"/>
    <dgm:cxn modelId="{23920EB3-38F5-4778-9300-70EF1C310E9E}" type="presOf" srcId="{3FD6225A-57BF-436F-BA2B-BBA66244945D}" destId="{7089977B-16B0-4046-B698-A5A207982190}" srcOrd="0" destOrd="0" presId="urn:microsoft.com/office/officeart/2005/8/layout/default"/>
    <dgm:cxn modelId="{57380CBD-4EC6-4C41-BC35-108CF8839E52}" type="presOf" srcId="{9E32B1DD-CB3F-4D5A-96B0-1EDADC3CDEE5}" destId="{C0A045EC-BE0B-4B0B-8029-6E4104B834D5}" srcOrd="0" destOrd="0" presId="urn:microsoft.com/office/officeart/2005/8/layout/default"/>
    <dgm:cxn modelId="{8FE35FC8-73CA-4D7D-B7A5-51C5A3749EB5}" srcId="{9E32B1DD-CB3F-4D5A-96B0-1EDADC3CDEE5}" destId="{CD35CBEB-D2B3-4262-9C2F-6AD34DEE3919}" srcOrd="4" destOrd="0" parTransId="{AC714636-CFEF-455D-A36B-2D67EDF93D3A}" sibTransId="{FA946952-B8C6-4404-A255-79E809B9EE88}"/>
    <dgm:cxn modelId="{78B06CD5-B968-41D7-AF47-2EDCA2F268C8}" srcId="{9E32B1DD-CB3F-4D5A-96B0-1EDADC3CDEE5}" destId="{40CB69EB-EDA0-4731-9F7D-85318F3883D7}" srcOrd="5" destOrd="0" parTransId="{54EEE7FD-44A8-4F5B-98C4-D2BD7C38B827}" sibTransId="{E50D1506-1733-457F-8862-C2362B567C00}"/>
    <dgm:cxn modelId="{F375E2DC-52AB-482D-AC7A-6B9CDADF86F0}" type="presOf" srcId="{1E020F60-9AE7-45D9-A0F4-B70D855D6715}" destId="{986C1BAF-95E8-4B47-AD8E-64705C5F623B}" srcOrd="0" destOrd="0" presId="urn:microsoft.com/office/officeart/2005/8/layout/default"/>
    <dgm:cxn modelId="{F15E0BEA-F63A-4453-A699-B95B0D144EE4}" srcId="{9E32B1DD-CB3F-4D5A-96B0-1EDADC3CDEE5}" destId="{A009ED34-422C-4208-8383-6BC8CCA99EF7}" srcOrd="2" destOrd="0" parTransId="{D3C27268-714A-46AC-BAE2-96F7F4A56337}" sibTransId="{E1167A5F-1211-4B68-8B20-10F656089AFD}"/>
    <dgm:cxn modelId="{E370AFF7-47F3-459A-9465-0F959EC54010}" type="presOf" srcId="{CE696A19-0B3E-472B-9D8B-C7882320D3E8}" destId="{6184F89E-AABF-4811-9A68-ECF01AEB033D}" srcOrd="0" destOrd="0" presId="urn:microsoft.com/office/officeart/2005/8/layout/default"/>
    <dgm:cxn modelId="{E09E12A3-0FE4-41C2-B816-87F94E56B173}" type="presParOf" srcId="{C0A045EC-BE0B-4B0B-8029-6E4104B834D5}" destId="{F5976517-E459-4623-9912-35B9E49B3C65}" srcOrd="0" destOrd="0" presId="urn:microsoft.com/office/officeart/2005/8/layout/default"/>
    <dgm:cxn modelId="{6AAC6F8E-6D3C-4728-A842-B73073BA6B0E}" type="presParOf" srcId="{C0A045EC-BE0B-4B0B-8029-6E4104B834D5}" destId="{C7F20EA9-41C4-407E-90DA-652B47E099FC}" srcOrd="1" destOrd="0" presId="urn:microsoft.com/office/officeart/2005/8/layout/default"/>
    <dgm:cxn modelId="{281C7E28-7E83-440B-BD7E-65EBB7CF7420}" type="presParOf" srcId="{C0A045EC-BE0B-4B0B-8029-6E4104B834D5}" destId="{3C63ECFA-E842-4367-98D0-576B8276D5A1}" srcOrd="2" destOrd="0" presId="urn:microsoft.com/office/officeart/2005/8/layout/default"/>
    <dgm:cxn modelId="{E44948CA-6C83-4846-BCE4-7E7C1A0B0C99}" type="presParOf" srcId="{C0A045EC-BE0B-4B0B-8029-6E4104B834D5}" destId="{A8CDA265-3783-4B4E-B305-5ED81A5B388C}" srcOrd="3" destOrd="0" presId="urn:microsoft.com/office/officeart/2005/8/layout/default"/>
    <dgm:cxn modelId="{851DD804-AB92-4C57-BA71-F6F38F0DD9A8}" type="presParOf" srcId="{C0A045EC-BE0B-4B0B-8029-6E4104B834D5}" destId="{9359E6FF-B333-4B98-8DD6-4CCC6825B61C}" srcOrd="4" destOrd="0" presId="urn:microsoft.com/office/officeart/2005/8/layout/default"/>
    <dgm:cxn modelId="{D1F13FBA-9D2D-4EDE-8020-548A6C92505F}" type="presParOf" srcId="{C0A045EC-BE0B-4B0B-8029-6E4104B834D5}" destId="{72595258-8B88-4E37-9D3C-6F35FD979921}" srcOrd="5" destOrd="0" presId="urn:microsoft.com/office/officeart/2005/8/layout/default"/>
    <dgm:cxn modelId="{69DB561A-81AF-47B9-BF9C-7535ABB1458C}" type="presParOf" srcId="{C0A045EC-BE0B-4B0B-8029-6E4104B834D5}" destId="{7089977B-16B0-4046-B698-A5A207982190}" srcOrd="6" destOrd="0" presId="urn:microsoft.com/office/officeart/2005/8/layout/default"/>
    <dgm:cxn modelId="{CB5E6E3E-9768-4FF7-A036-74A15ADF9A07}" type="presParOf" srcId="{C0A045EC-BE0B-4B0B-8029-6E4104B834D5}" destId="{E6864538-0980-48B0-BC86-062D271C28CA}" srcOrd="7" destOrd="0" presId="urn:microsoft.com/office/officeart/2005/8/layout/default"/>
    <dgm:cxn modelId="{9B44179E-23F3-4EE7-9055-54EC6278802B}" type="presParOf" srcId="{C0A045EC-BE0B-4B0B-8029-6E4104B834D5}" destId="{67A6AB47-6185-4AB6-BFAB-39473240D1E2}" srcOrd="8" destOrd="0" presId="urn:microsoft.com/office/officeart/2005/8/layout/default"/>
    <dgm:cxn modelId="{4C634310-D709-4530-B728-86E701BC4949}" type="presParOf" srcId="{C0A045EC-BE0B-4B0B-8029-6E4104B834D5}" destId="{FB941604-4779-4AC5-AA65-0F6AF7790A18}" srcOrd="9" destOrd="0" presId="urn:microsoft.com/office/officeart/2005/8/layout/default"/>
    <dgm:cxn modelId="{77994E97-2DD0-4E08-A75F-97F261B518D0}" type="presParOf" srcId="{C0A045EC-BE0B-4B0B-8029-6E4104B834D5}" destId="{2F1DF154-55C1-4E8D-BD47-EABB6C2F7498}" srcOrd="10" destOrd="0" presId="urn:microsoft.com/office/officeart/2005/8/layout/default"/>
    <dgm:cxn modelId="{20FB2693-51CD-42BA-93A2-B137FFDE930D}" type="presParOf" srcId="{C0A045EC-BE0B-4B0B-8029-6E4104B834D5}" destId="{3F6D9211-DA0F-4E73-B119-6AC680E157A4}" srcOrd="11" destOrd="0" presId="urn:microsoft.com/office/officeart/2005/8/layout/default"/>
    <dgm:cxn modelId="{111A1B6E-1CE2-4974-A36D-0426DF46E322}" type="presParOf" srcId="{C0A045EC-BE0B-4B0B-8029-6E4104B834D5}" destId="{986C1BAF-95E8-4B47-AD8E-64705C5F623B}" srcOrd="12" destOrd="0" presId="urn:microsoft.com/office/officeart/2005/8/layout/default"/>
    <dgm:cxn modelId="{03D7F71E-8BE8-41DA-B095-3798BC08971F}" type="presParOf" srcId="{C0A045EC-BE0B-4B0B-8029-6E4104B834D5}" destId="{B5B566D1-F96A-48A9-BBED-ADB18F3D8DD6}" srcOrd="13" destOrd="0" presId="urn:microsoft.com/office/officeart/2005/8/layout/default"/>
    <dgm:cxn modelId="{83FD3556-C64B-419F-BC9C-E892BBAB2245}" type="presParOf" srcId="{C0A045EC-BE0B-4B0B-8029-6E4104B834D5}" destId="{6184F89E-AABF-4811-9A68-ECF01AEB033D}" srcOrd="1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6517-E459-4623-9912-35B9E49B3C65}">
      <dsp:nvSpPr>
        <dsp:cNvPr id="0" name=""/>
        <dsp:cNvSpPr/>
      </dsp:nvSpPr>
      <dsp:spPr>
        <a:xfrm>
          <a:off x="86587" y="0"/>
          <a:ext cx="1930918" cy="519926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Advanced Manufacturing</a:t>
          </a:r>
        </a:p>
      </dsp:txBody>
      <dsp:txXfrm>
        <a:off x="86587" y="0"/>
        <a:ext cx="1930918" cy="519926"/>
      </dsp:txXfrm>
    </dsp:sp>
    <dsp:sp modelId="{3C63ECFA-E842-4367-98D0-576B8276D5A1}">
      <dsp:nvSpPr>
        <dsp:cNvPr id="0" name=""/>
        <dsp:cNvSpPr/>
      </dsp:nvSpPr>
      <dsp:spPr>
        <a:xfrm>
          <a:off x="2076442" y="378"/>
          <a:ext cx="1930918" cy="519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Creative Industries</a:t>
          </a:r>
        </a:p>
      </dsp:txBody>
      <dsp:txXfrm>
        <a:off x="2076442" y="378"/>
        <a:ext cx="1930918" cy="519926"/>
      </dsp:txXfrm>
    </dsp:sp>
    <dsp:sp modelId="{9359E6FF-B333-4B98-8DD6-4CCC6825B61C}">
      <dsp:nvSpPr>
        <dsp:cNvPr id="0" name=""/>
        <dsp:cNvSpPr/>
      </dsp:nvSpPr>
      <dsp:spPr>
        <a:xfrm>
          <a:off x="4066297" y="378"/>
          <a:ext cx="1930918" cy="519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Digital and Technologies</a:t>
          </a:r>
        </a:p>
      </dsp:txBody>
      <dsp:txXfrm>
        <a:off x="4066297" y="378"/>
        <a:ext cx="1930918" cy="519926"/>
      </dsp:txXfrm>
    </dsp:sp>
    <dsp:sp modelId="{7089977B-16B0-4046-B698-A5A207982190}">
      <dsp:nvSpPr>
        <dsp:cNvPr id="0" name=""/>
        <dsp:cNvSpPr/>
      </dsp:nvSpPr>
      <dsp:spPr>
        <a:xfrm>
          <a:off x="6056151" y="378"/>
          <a:ext cx="1930918" cy="519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Financial Services</a:t>
          </a:r>
        </a:p>
      </dsp:txBody>
      <dsp:txXfrm>
        <a:off x="6056151" y="378"/>
        <a:ext cx="1930918" cy="519926"/>
      </dsp:txXfrm>
    </dsp:sp>
    <dsp:sp modelId="{67A6AB47-6185-4AB6-BFAB-39473240D1E2}">
      <dsp:nvSpPr>
        <dsp:cNvPr id="0" name=""/>
        <dsp:cNvSpPr/>
      </dsp:nvSpPr>
      <dsp:spPr>
        <a:xfrm>
          <a:off x="100776" y="594684"/>
          <a:ext cx="1906813" cy="48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/>
              <a:cs typeface="Arial"/>
            </a:rPr>
            <a:t>Clean Energy Industries</a:t>
          </a:r>
        </a:p>
      </dsp:txBody>
      <dsp:txXfrm>
        <a:off x="100776" y="594684"/>
        <a:ext cx="1906813" cy="489037"/>
      </dsp:txXfrm>
    </dsp:sp>
    <dsp:sp modelId="{2F1DF154-55C1-4E8D-BD47-EABB6C2F7498}">
      <dsp:nvSpPr>
        <dsp:cNvPr id="0" name=""/>
        <dsp:cNvSpPr/>
      </dsp:nvSpPr>
      <dsp:spPr>
        <a:xfrm>
          <a:off x="2091368" y="579240"/>
          <a:ext cx="1930918" cy="519926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Professional and Business Services</a:t>
          </a:r>
          <a:endParaRPr lang="en-GB" sz="1400" kern="1200"/>
        </a:p>
      </dsp:txBody>
      <dsp:txXfrm>
        <a:off x="2091368" y="579240"/>
        <a:ext cx="1930918" cy="519926"/>
      </dsp:txXfrm>
    </dsp:sp>
    <dsp:sp modelId="{986C1BAF-95E8-4B47-AD8E-64705C5F623B}">
      <dsp:nvSpPr>
        <dsp:cNvPr id="0" name=""/>
        <dsp:cNvSpPr/>
      </dsp:nvSpPr>
      <dsp:spPr>
        <a:xfrm>
          <a:off x="4081222" y="579240"/>
          <a:ext cx="1930918" cy="519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Life Sciences</a:t>
          </a:r>
        </a:p>
      </dsp:txBody>
      <dsp:txXfrm>
        <a:off x="4081222" y="579240"/>
        <a:ext cx="1930918" cy="519926"/>
      </dsp:txXfrm>
    </dsp:sp>
    <dsp:sp modelId="{6184F89E-AABF-4811-9A68-ECF01AEB033D}">
      <dsp:nvSpPr>
        <dsp:cNvPr id="0" name=""/>
        <dsp:cNvSpPr/>
      </dsp:nvSpPr>
      <dsp:spPr>
        <a:xfrm>
          <a:off x="6071077" y="579240"/>
          <a:ext cx="1926645" cy="519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Arial"/>
              <a:cs typeface="Arial"/>
            </a:rPr>
            <a:t>Defence</a:t>
          </a:r>
        </a:p>
      </dsp:txBody>
      <dsp:txXfrm>
        <a:off x="6071077" y="579240"/>
        <a:ext cx="1926645" cy="519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78AC1B39-7EA3-4E86-820E-349B3CCB16B5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1962CCB7-9E0F-4130-BA95-F9158F75F9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9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2CCB7-9E0F-4130-BA95-F9158F75F9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5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1C3EA-5395-A70E-7AF3-347335CD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EF03F-59FA-B64E-577C-23F3D3A6F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F95AD-EE02-FF2A-043F-793625D4C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377B0-4EFB-4E86-49D6-AEDB91650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75570-08B3-4076-A592-EF31B0483CE9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4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63011-C0FA-983A-5092-A5974E7D7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F3739-5328-5A6E-B604-3BE75910D1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F3816-21FD-7399-5C61-CDF7D07573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630FF-5D84-B1B9-2EBC-A2001037E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75570-08B3-4076-A592-EF31B0483CE9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5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2CCB7-9E0F-4130-BA95-F9158F75F9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2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9EB0A-2D8C-A9FD-2464-BBDD7C7F6AE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068E-E607-DA60-6569-BA6FA28F825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Net_Standalone_2.png" descr="Net_Standalone_2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431947" flipH="1">
            <a:off x="3182785" y="-668283"/>
            <a:ext cx="9441916" cy="856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6423" y="21600"/>
                </a:lnTo>
                <a:lnTo>
                  <a:pt x="21600" y="3165"/>
                </a:lnTo>
                <a:lnTo>
                  <a:pt x="12323" y="0"/>
                </a:lnTo>
                <a:lnTo>
                  <a:pt x="6066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57" name="Crisps_2.png" descr="Crisps_2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694" b="9817"/>
          <a:stretch>
            <a:fillRect/>
          </a:stretch>
        </p:blipFill>
        <p:spPr>
          <a:xfrm rot="1327872" flipH="1">
            <a:off x="-1088710" y="-819914"/>
            <a:ext cx="8549125" cy="863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34" y="0"/>
                </a:moveTo>
                <a:lnTo>
                  <a:pt x="3832" y="0"/>
                </a:lnTo>
                <a:lnTo>
                  <a:pt x="0" y="9331"/>
                </a:lnTo>
                <a:lnTo>
                  <a:pt x="0" y="15530"/>
                </a:lnTo>
                <a:lnTo>
                  <a:pt x="15072" y="21600"/>
                </a:lnTo>
                <a:lnTo>
                  <a:pt x="21600" y="5705"/>
                </a:lnTo>
                <a:lnTo>
                  <a:pt x="743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58" name="DSTI_Black_Digital-01.png" descr="DSTI_Black_Digital-01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44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DOLOR SIT AMET CONSECTETUR MAGNA ALIQUA"/>
          <p:cNvSpPr txBox="1"/>
          <p:nvPr/>
        </p:nvSpPr>
        <p:spPr>
          <a:xfrm>
            <a:off x="418244" y="2647184"/>
            <a:ext cx="6289712" cy="342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 defTabSz="1219169">
              <a:lnSpc>
                <a:spcPct val="80000"/>
              </a:lnSpc>
              <a:defRPr sz="6500" b="0">
                <a:latin typeface="Arial"/>
                <a:ea typeface="Arial"/>
                <a:cs typeface="Arial"/>
                <a:sym typeface="Arial"/>
              </a:defRPr>
            </a:pPr>
            <a:r>
              <a:rPr lang="en-GB" sz="5450" dirty="0">
                <a:latin typeface="Arial Black"/>
                <a:ea typeface="Arial Black"/>
                <a:cs typeface="Arial Black"/>
                <a:sym typeface="Arial Black"/>
              </a:rPr>
              <a:t>Industrial Strategy:</a:t>
            </a:r>
          </a:p>
          <a:p>
            <a:pPr algn="l" defTabSz="1219169">
              <a:lnSpc>
                <a:spcPct val="80000"/>
              </a:lnSpc>
              <a:defRPr sz="6500" b="0">
                <a:latin typeface="Arial"/>
                <a:ea typeface="Arial"/>
                <a:cs typeface="Arial"/>
                <a:sym typeface="Arial"/>
              </a:defRPr>
            </a:pPr>
            <a:r>
              <a:rPr lang="en-GB" sz="5450" dirty="0">
                <a:latin typeface="Arial Black"/>
                <a:ea typeface="Arial Black"/>
                <a:cs typeface="Arial Black"/>
                <a:sym typeface="Arial Black"/>
              </a:rPr>
              <a:t>Digital and Technologies Sector Plan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0FF4A-67B1-1816-D8DA-B9E2328D8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Net_Standalone_2.png" descr="Net_Standalone_2.png">
            <a:extLst>
              <a:ext uri="{FF2B5EF4-FFF2-40B4-BE49-F238E27FC236}">
                <a16:creationId xmlns:a16="http://schemas.microsoft.com/office/drawing/2014/main" id="{C8553A6B-F388-DA96-0B77-26C637884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172083" flipH="1">
            <a:off x="240389" y="-647257"/>
            <a:ext cx="2077283" cy="283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76" y="21600"/>
                </a:moveTo>
                <a:lnTo>
                  <a:pt x="21600" y="2621"/>
                </a:lnTo>
                <a:lnTo>
                  <a:pt x="5924" y="0"/>
                </a:lnTo>
                <a:lnTo>
                  <a:pt x="0" y="18979"/>
                </a:lnTo>
                <a:lnTo>
                  <a:pt x="15676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6" name="Crisps_2.png" descr="Crisps_2.png">
            <a:extLst>
              <a:ext uri="{FF2B5EF4-FFF2-40B4-BE49-F238E27FC236}">
                <a16:creationId xmlns:a16="http://schemas.microsoft.com/office/drawing/2014/main" id="{F43AED6C-5C6A-0122-D2DB-AB86EEE868E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87" t="18982" b="7893"/>
          <a:stretch>
            <a:fillRect/>
          </a:stretch>
        </p:blipFill>
        <p:spPr>
          <a:xfrm>
            <a:off x="-462" y="2083"/>
            <a:ext cx="1112947" cy="158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Crisps_2.png" descr="Crisps_2.png">
            <a:extLst>
              <a:ext uri="{FF2B5EF4-FFF2-40B4-BE49-F238E27FC236}">
                <a16:creationId xmlns:a16="http://schemas.microsoft.com/office/drawing/2014/main" id="{1207765F-E50F-D8D0-8C26-E2C35E1761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4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" r="25897" b="16392"/>
          <a:stretch>
            <a:fillRect/>
          </a:stretch>
        </p:blipFill>
        <p:spPr>
          <a:xfrm rot="10321655">
            <a:off x="-99806" y="-86218"/>
            <a:ext cx="1593269" cy="173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0" y="21600"/>
                </a:moveTo>
                <a:lnTo>
                  <a:pt x="21600" y="2545"/>
                </a:lnTo>
                <a:lnTo>
                  <a:pt x="1787" y="0"/>
                </a:lnTo>
                <a:lnTo>
                  <a:pt x="0" y="11702"/>
                </a:lnTo>
                <a:lnTo>
                  <a:pt x="1" y="19200"/>
                </a:lnTo>
                <a:lnTo>
                  <a:pt x="18690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18" name="Rectangle">
            <a:extLst>
              <a:ext uri="{FF2B5EF4-FFF2-40B4-BE49-F238E27FC236}">
                <a16:creationId xmlns:a16="http://schemas.microsoft.com/office/drawing/2014/main" id="{43B56453-269E-D4B9-9046-8102CAF3CB06}"/>
              </a:ext>
            </a:extLst>
          </p:cNvPr>
          <p:cNvSpPr/>
          <p:nvPr/>
        </p:nvSpPr>
        <p:spPr>
          <a:xfrm>
            <a:off x="-1" y="1507841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24" name="DSTI_Black_Digital-01.png" descr="DSTI_Black_Digital-01.png">
            <a:extLst>
              <a:ext uri="{FF2B5EF4-FFF2-40B4-BE49-F238E27FC236}">
                <a16:creationId xmlns:a16="http://schemas.microsoft.com/office/drawing/2014/main" id="{647C8332-9872-70C1-82A4-ACB9E0F46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542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FD30A1-199D-3727-2441-CE9C2009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5" name="Lorem ipsum Dolor sit amet">
            <a:extLst>
              <a:ext uri="{FF2B5EF4-FFF2-40B4-BE49-F238E27FC236}">
                <a16:creationId xmlns:a16="http://schemas.microsoft.com/office/drawing/2014/main" id="{CB9AA083-71E6-1D89-08C4-F491C05D2C4E}"/>
              </a:ext>
            </a:extLst>
          </p:cNvPr>
          <p:cNvSpPr txBox="1"/>
          <p:nvPr/>
        </p:nvSpPr>
        <p:spPr>
          <a:xfrm>
            <a:off x="1729406" y="507109"/>
            <a:ext cx="9124970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dirty="0"/>
              <a:t>We have committed to a 10-year plan to deliver certainty and stability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4144B3-607B-5DC1-EF5E-29B1B11F3502}"/>
              </a:ext>
            </a:extLst>
          </p:cNvPr>
          <p:cNvGrpSpPr/>
          <p:nvPr/>
        </p:nvGrpSpPr>
        <p:grpSpPr>
          <a:xfrm>
            <a:off x="598764" y="1812476"/>
            <a:ext cx="10994472" cy="4027295"/>
            <a:chOff x="591491" y="1381693"/>
            <a:chExt cx="10994472" cy="39562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A3969EE-6143-9E5C-D5B1-272D114509C8}"/>
                </a:ext>
              </a:extLst>
            </p:cNvPr>
            <p:cNvGrpSpPr/>
            <p:nvPr/>
          </p:nvGrpSpPr>
          <p:grpSpPr>
            <a:xfrm>
              <a:off x="3414814" y="1381693"/>
              <a:ext cx="8171149" cy="3516631"/>
              <a:chOff x="3470570" y="1883498"/>
              <a:chExt cx="8171149" cy="3516631"/>
            </a:xfrm>
          </p:grpSpPr>
          <p:sp>
            <p:nvSpPr>
              <p:cNvPr id="11" name="Rectangle 10" descr="Business Growth">
                <a:extLst>
                  <a:ext uri="{FF2B5EF4-FFF2-40B4-BE49-F238E27FC236}">
                    <a16:creationId xmlns:a16="http://schemas.microsoft.com/office/drawing/2014/main" id="{7AF3A0A5-71D4-7D55-9839-7C35396705C5}"/>
                  </a:ext>
                </a:extLst>
              </p:cNvPr>
              <p:cNvSpPr/>
              <p:nvPr/>
            </p:nvSpPr>
            <p:spPr>
              <a:xfrm>
                <a:off x="4261724" y="1907888"/>
                <a:ext cx="842293" cy="842293"/>
              </a:xfrm>
              <a:prstGeom prst="rect">
                <a:avLst/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887B2F5D-2B96-56BB-5056-007429CE956B}"/>
                  </a:ext>
                </a:extLst>
              </p:cNvPr>
              <p:cNvSpPr/>
              <p:nvPr/>
            </p:nvSpPr>
            <p:spPr>
              <a:xfrm>
                <a:off x="3470570" y="2765964"/>
                <a:ext cx="2503090" cy="450960"/>
              </a:xfrm>
              <a:custGeom>
                <a:avLst/>
                <a:gdLst>
                  <a:gd name="connsiteX0" fmla="*/ 0 w 2406553"/>
                  <a:gd name="connsiteY0" fmla="*/ 0 h 417386"/>
                  <a:gd name="connsiteX1" fmla="*/ 2406553 w 2406553"/>
                  <a:gd name="connsiteY1" fmla="*/ 0 h 417386"/>
                  <a:gd name="connsiteX2" fmla="*/ 2406553 w 2406553"/>
                  <a:gd name="connsiteY2" fmla="*/ 417386 h 417386"/>
                  <a:gd name="connsiteX3" fmla="*/ 0 w 2406553"/>
                  <a:gd name="connsiteY3" fmla="*/ 417386 h 417386"/>
                  <a:gd name="connsiteX4" fmla="*/ 0 w 2406553"/>
                  <a:gd name="connsiteY4" fmla="*/ 0 h 41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553" h="417386">
                    <a:moveTo>
                      <a:pt x="0" y="0"/>
                    </a:moveTo>
                    <a:lnTo>
                      <a:pt x="2406553" y="0"/>
                    </a:lnTo>
                    <a:lnTo>
                      <a:pt x="2406553" y="417386"/>
                    </a:lnTo>
                    <a:lnTo>
                      <a:pt x="0" y="4173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algn="ctr" defTabSz="622300">
                  <a:spcBef>
                    <a:spcPct val="0"/>
                  </a:spcBef>
                  <a:spcAft>
                    <a:spcPct val="35000"/>
                  </a:spcAft>
                  <a:defRPr b="1"/>
                </a:pPr>
                <a:r>
                  <a:rPr lang="en-GB" sz="1600" b="1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Easing investor</a:t>
                </a:r>
                <a:r>
                  <a:rPr kumimoji="0" lang="en-GB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journey</a:t>
                </a: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5C246072-9E28-4511-BC32-9D47DB8E0AF2}"/>
                  </a:ext>
                </a:extLst>
              </p:cNvPr>
              <p:cNvSpPr/>
              <p:nvPr/>
            </p:nvSpPr>
            <p:spPr>
              <a:xfrm>
                <a:off x="3476758" y="3136722"/>
                <a:ext cx="2514952" cy="2263407"/>
              </a:xfrm>
              <a:custGeom>
                <a:avLst/>
                <a:gdLst>
                  <a:gd name="connsiteX0" fmla="*/ 0 w 2406553"/>
                  <a:gd name="connsiteY0" fmla="*/ 0 h 2040629"/>
                  <a:gd name="connsiteX1" fmla="*/ 2406553 w 2406553"/>
                  <a:gd name="connsiteY1" fmla="*/ 0 h 2040629"/>
                  <a:gd name="connsiteX2" fmla="*/ 2406553 w 2406553"/>
                  <a:gd name="connsiteY2" fmla="*/ 2040629 h 2040629"/>
                  <a:gd name="connsiteX3" fmla="*/ 0 w 2406553"/>
                  <a:gd name="connsiteY3" fmla="*/ 2040629 h 2040629"/>
                  <a:gd name="connsiteX4" fmla="*/ 0 w 2406553"/>
                  <a:gd name="connsiteY4" fmla="*/ 0 h 204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553" h="2040629">
                    <a:moveTo>
                      <a:pt x="0" y="0"/>
                    </a:moveTo>
                    <a:lnTo>
                      <a:pt x="2406553" y="0"/>
                    </a:lnTo>
                    <a:lnTo>
                      <a:pt x="2406553" y="2040629"/>
                    </a:lnTo>
                    <a:lnTo>
                      <a:pt x="0" y="204062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defTabSz="488950"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Addressing frictions </a:t>
                </a:r>
                <a:r>
                  <a:rPr kumimoji="0" lang="en-GB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and </a:t>
                </a:r>
                <a:r>
                  <a:rPr lang="en-GB" sz="1300" b="1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reducing</a:t>
                </a:r>
                <a:r>
                  <a:rPr kumimoji="0" lang="en-GB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barriers to investment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making it simpler and cheaper for companies to scale and invest.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 </a:t>
                </a:r>
                <a:endParaRPr lang="en-US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endParaRPr>
              </a:p>
              <a:p>
                <a:pPr defTabSz="488950"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GB" sz="1300" b="1">
                    <a:cs typeface="Arial"/>
                  </a:rPr>
                  <a:t>Key themes</a:t>
                </a:r>
                <a:r>
                  <a:rPr lang="en-GB" sz="1300">
                    <a:cs typeface="Arial"/>
                  </a:rPr>
                  <a:t> from the Industrial Strategy consultation include</a:t>
                </a:r>
                <a:r>
                  <a:rPr lang="en-GB" sz="1300">
                    <a:latin typeface="Arial" panose="020B0604020202020204"/>
                  </a:rPr>
                  <a:t> p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eople</a:t>
                </a:r>
                <a:r>
                  <a:rPr kumimoji="0" lang="en-GB" sz="130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&amp;</a:t>
                </a:r>
                <a:r>
                  <a:rPr kumimoji="0" lang="en-GB" sz="130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skills; innovation; energy</a:t>
                </a:r>
                <a:r>
                  <a:rPr kumimoji="0" lang="en-GB" sz="130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&amp; infrastructure;</a:t>
                </a:r>
                <a:r>
                  <a:rPr kumimoji="0" lang="en-GB" sz="130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regulation; crowding</a:t>
                </a:r>
                <a:r>
                  <a:rPr kumimoji="0" lang="en-GB" sz="130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in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investment; international</a:t>
                </a:r>
                <a:r>
                  <a:rPr kumimoji="0" lang="en-GB" sz="130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partnerships</a:t>
                </a:r>
                <a:r>
                  <a:rPr kumimoji="0" lang="en-GB" sz="130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&amp;</a:t>
                </a:r>
                <a:r>
                  <a:rPr kumimoji="0" lang="en-GB" sz="130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trade; and the interaction of government and business.</a:t>
                </a:r>
                <a:endParaRPr lang="en-GB" sz="130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/>
                </a:endParaRPr>
              </a:p>
              <a:p>
                <a:pPr marL="57150" marR="0" lvl="1" indent="-57150" algn="l" defTabSz="4889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 descr="Bank">
                <a:extLst>
                  <a:ext uri="{FF2B5EF4-FFF2-40B4-BE49-F238E27FC236}">
                    <a16:creationId xmlns:a16="http://schemas.microsoft.com/office/drawing/2014/main" id="{27F0E993-8865-7E5D-7A0E-FA0DF1FBE004}"/>
                  </a:ext>
                </a:extLst>
              </p:cNvPr>
              <p:cNvSpPr/>
              <p:nvPr/>
            </p:nvSpPr>
            <p:spPr>
              <a:xfrm>
                <a:off x="7079378" y="1883498"/>
                <a:ext cx="842293" cy="842293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E33AA914-2ECE-FDAF-6D5C-2B8DF20F845D}"/>
                  </a:ext>
                </a:extLst>
              </p:cNvPr>
              <p:cNvSpPr/>
              <p:nvPr/>
            </p:nvSpPr>
            <p:spPr>
              <a:xfrm>
                <a:off x="6288322" y="2766472"/>
                <a:ext cx="2572269" cy="446864"/>
              </a:xfrm>
              <a:custGeom>
                <a:avLst/>
                <a:gdLst>
                  <a:gd name="connsiteX0" fmla="*/ 0 w 2406553"/>
                  <a:gd name="connsiteY0" fmla="*/ 0 h 417386"/>
                  <a:gd name="connsiteX1" fmla="*/ 2406553 w 2406553"/>
                  <a:gd name="connsiteY1" fmla="*/ 0 h 417386"/>
                  <a:gd name="connsiteX2" fmla="*/ 2406553 w 2406553"/>
                  <a:gd name="connsiteY2" fmla="*/ 417386 h 417386"/>
                  <a:gd name="connsiteX3" fmla="*/ 0 w 2406553"/>
                  <a:gd name="connsiteY3" fmla="*/ 417386 h 417386"/>
                  <a:gd name="connsiteX4" fmla="*/ 0 w 2406553"/>
                  <a:gd name="connsiteY4" fmla="*/ 0 h 41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553" h="417386">
                    <a:moveTo>
                      <a:pt x="0" y="0"/>
                    </a:moveTo>
                    <a:lnTo>
                      <a:pt x="2406553" y="0"/>
                    </a:lnTo>
                    <a:lnTo>
                      <a:pt x="2406553" y="417386"/>
                    </a:lnTo>
                    <a:lnTo>
                      <a:pt x="0" y="4173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algn="ctr" defTabSz="622300">
                  <a:spcBef>
                    <a:spcPct val="0"/>
                  </a:spcBef>
                  <a:spcAft>
                    <a:spcPct val="35000"/>
                  </a:spcAft>
                  <a:defRPr b="1"/>
                </a:pPr>
                <a:r>
                  <a:rPr lang="en-GB" sz="1600" b="1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Long-term stability</a:t>
                </a:r>
                <a:endParaRPr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/>
                </a:endParaRPr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672F107C-7540-4347-9B9C-553E0EA9353A}"/>
                  </a:ext>
                </a:extLst>
              </p:cNvPr>
              <p:cNvSpPr/>
              <p:nvPr/>
            </p:nvSpPr>
            <p:spPr>
              <a:xfrm>
                <a:off x="6417991" y="3145380"/>
                <a:ext cx="2406553" cy="2040629"/>
              </a:xfrm>
              <a:custGeom>
                <a:avLst/>
                <a:gdLst>
                  <a:gd name="connsiteX0" fmla="*/ 0 w 2406553"/>
                  <a:gd name="connsiteY0" fmla="*/ 0 h 2040629"/>
                  <a:gd name="connsiteX1" fmla="*/ 2406553 w 2406553"/>
                  <a:gd name="connsiteY1" fmla="*/ 0 h 2040629"/>
                  <a:gd name="connsiteX2" fmla="*/ 2406553 w 2406553"/>
                  <a:gd name="connsiteY2" fmla="*/ 2040629 h 2040629"/>
                  <a:gd name="connsiteX3" fmla="*/ 0 w 2406553"/>
                  <a:gd name="connsiteY3" fmla="*/ 2040629 h 2040629"/>
                  <a:gd name="connsiteX4" fmla="*/ 0 w 2406553"/>
                  <a:gd name="connsiteY4" fmla="*/ 0 h 204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553" h="2040629">
                    <a:moveTo>
                      <a:pt x="0" y="0"/>
                    </a:moveTo>
                    <a:lnTo>
                      <a:pt x="2406553" y="0"/>
                    </a:lnTo>
                    <a:lnTo>
                      <a:pt x="2406553" y="2040629"/>
                    </a:lnTo>
                    <a:lnTo>
                      <a:pt x="0" y="204062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defTabSz="488950"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kumimoji="0" lang="en-GB" sz="130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Creation of </a:t>
                </a:r>
                <a:r>
                  <a:rPr lang="en-GB" sz="1300" b="1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cs typeface="Arial"/>
                  </a:rPr>
                  <a:t>Industrial Strategy</a:t>
                </a:r>
                <a:r>
                  <a:rPr kumimoji="0" lang="en-GB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 </a:t>
                </a:r>
                <a:r>
                  <a:rPr lang="en-GB" sz="1300" b="1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cs typeface="Arial"/>
                  </a:rPr>
                  <a:t>Advisory </a:t>
                </a:r>
                <a:r>
                  <a:rPr kumimoji="0" lang="en-GB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Council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cs typeface="Arial"/>
                  </a:rPr>
                  <a:t>,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cs typeface="Arial"/>
                  </a:rPr>
                  <a:t>which will become 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a statutory body to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cs typeface="Arial"/>
                  </a:rPr>
                  <a:t>advise, monitor and evaluate our growth strategy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.</a:t>
                </a:r>
                <a:endParaRPr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/>
                </a:endParaRPr>
              </a:p>
              <a:p>
                <a:pPr defTabSz="488950"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cs typeface="Arial"/>
                  </a:rPr>
                  <a:t>A strategy developed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 </a:t>
                </a:r>
                <a:r>
                  <a:rPr kumimoji="0" lang="en-GB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in partnership 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with business,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cs typeface="Arial"/>
                  </a:rPr>
                  <a:t>regional and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 devolved governments, and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  <a:cs typeface="Arial"/>
                  </a:rPr>
                  <a:t>the wider stakeholder community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. </a:t>
                </a:r>
                <a:endParaRPr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/>
                </a:endParaRPr>
              </a:p>
            </p:txBody>
          </p:sp>
          <p:sp>
            <p:nvSpPr>
              <p:cNvPr id="17" name="Rectangle 16" descr="Handshake">
                <a:extLst>
                  <a:ext uri="{FF2B5EF4-FFF2-40B4-BE49-F238E27FC236}">
                    <a16:creationId xmlns:a16="http://schemas.microsoft.com/office/drawing/2014/main" id="{4BA8966F-FB3B-D4E5-2D71-E9022B72D0EE}"/>
                  </a:ext>
                </a:extLst>
              </p:cNvPr>
              <p:cNvSpPr/>
              <p:nvPr/>
            </p:nvSpPr>
            <p:spPr>
              <a:xfrm>
                <a:off x="9934439" y="1975589"/>
                <a:ext cx="842293" cy="779914"/>
              </a:xfrm>
              <a:prstGeom prst="rect">
                <a:avLst/>
              </a:prstGeom>
              <a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CE879CA4-B910-46C2-D244-DA6038FD4511}"/>
                  </a:ext>
                </a:extLst>
              </p:cNvPr>
              <p:cNvSpPr/>
              <p:nvPr/>
            </p:nvSpPr>
            <p:spPr>
              <a:xfrm>
                <a:off x="9069450" y="2765964"/>
                <a:ext cx="2572269" cy="409992"/>
              </a:xfrm>
              <a:custGeom>
                <a:avLst/>
                <a:gdLst>
                  <a:gd name="connsiteX0" fmla="*/ 0 w 2406553"/>
                  <a:gd name="connsiteY0" fmla="*/ 0 h 417386"/>
                  <a:gd name="connsiteX1" fmla="*/ 2406553 w 2406553"/>
                  <a:gd name="connsiteY1" fmla="*/ 0 h 417386"/>
                  <a:gd name="connsiteX2" fmla="*/ 2406553 w 2406553"/>
                  <a:gd name="connsiteY2" fmla="*/ 417386 h 417386"/>
                  <a:gd name="connsiteX3" fmla="*/ 0 w 2406553"/>
                  <a:gd name="connsiteY3" fmla="*/ 417386 h 417386"/>
                  <a:gd name="connsiteX4" fmla="*/ 0 w 2406553"/>
                  <a:gd name="connsiteY4" fmla="*/ 0 h 41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553" h="417386">
                    <a:moveTo>
                      <a:pt x="0" y="0"/>
                    </a:moveTo>
                    <a:lnTo>
                      <a:pt x="2406553" y="0"/>
                    </a:lnTo>
                    <a:lnTo>
                      <a:pt x="2406553" y="417386"/>
                    </a:lnTo>
                    <a:lnTo>
                      <a:pt x="0" y="41738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marR="0" lvl="0" indent="0" algn="ctr" defTabSz="6223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 b="1"/>
                </a:pPr>
                <a:r>
                  <a:rPr kumimoji="0" lang="en-GB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Open, free and fair trade</a:t>
                </a:r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D66BB40D-994F-24A4-8CD0-6E37325130B5}"/>
                  </a:ext>
                </a:extLst>
              </p:cNvPr>
              <p:cNvSpPr/>
              <p:nvPr/>
            </p:nvSpPr>
            <p:spPr>
              <a:xfrm>
                <a:off x="9179521" y="3124687"/>
                <a:ext cx="2134412" cy="2040629"/>
              </a:xfrm>
              <a:custGeom>
                <a:avLst/>
                <a:gdLst>
                  <a:gd name="connsiteX0" fmla="*/ 0 w 2406553"/>
                  <a:gd name="connsiteY0" fmla="*/ 0 h 2040629"/>
                  <a:gd name="connsiteX1" fmla="*/ 2406553 w 2406553"/>
                  <a:gd name="connsiteY1" fmla="*/ 0 h 2040629"/>
                  <a:gd name="connsiteX2" fmla="*/ 2406553 w 2406553"/>
                  <a:gd name="connsiteY2" fmla="*/ 2040629 h 2040629"/>
                  <a:gd name="connsiteX3" fmla="*/ 0 w 2406553"/>
                  <a:gd name="connsiteY3" fmla="*/ 2040629 h 2040629"/>
                  <a:gd name="connsiteX4" fmla="*/ 0 w 2406553"/>
                  <a:gd name="connsiteY4" fmla="*/ 0 h 204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6553" h="2040629">
                    <a:moveTo>
                      <a:pt x="0" y="0"/>
                    </a:moveTo>
                    <a:lnTo>
                      <a:pt x="2406553" y="0"/>
                    </a:lnTo>
                    <a:lnTo>
                      <a:pt x="2406553" y="2040629"/>
                    </a:lnTo>
                    <a:lnTo>
                      <a:pt x="0" y="204062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R="0" lvl="0" algn="l" defTabSz="4889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International from the start and </a:t>
                </a:r>
                <a:r>
                  <a:rPr kumimoji="0" lang="en-GB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aligns to Trade Strategy</a:t>
                </a:r>
                <a:r>
                  <a:rPr lang="en-GB" sz="1300" b="1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.</a:t>
                </a:r>
                <a:r>
                  <a:rPr kumimoji="0" lang="en-GB" sz="13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endParaRPr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</a:endParaRPr>
              </a:p>
              <a:p>
                <a:pPr defTabSz="488950"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Industrial Strategy thinking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should be grounded in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the global</a:t>
                </a:r>
                <a:r>
                  <a:rPr kumimoji="0" lang="en-GB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and economy context and leverage </a:t>
                </a:r>
                <a:r>
                  <a:rPr lang="en-GB" sz="130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Arial" panose="020B0604020202020204"/>
                  </a:rPr>
                  <a:t>our trade and diplomatic networks across DBT and FCDO.</a:t>
                </a:r>
                <a:endParaRPr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</a:endParaRPr>
              </a:p>
            </p:txBody>
          </p:sp>
        </p:grpSp>
        <p:sp>
          <p:nvSpPr>
            <p:cNvPr id="8" name="Rectangle 7" descr="Upward trend">
              <a:extLst>
                <a:ext uri="{FF2B5EF4-FFF2-40B4-BE49-F238E27FC236}">
                  <a16:creationId xmlns:a16="http://schemas.microsoft.com/office/drawing/2014/main" id="{05D4AF13-381D-A1C3-5E79-04828079732A}"/>
                </a:ext>
              </a:extLst>
            </p:cNvPr>
            <p:cNvSpPr/>
            <p:nvPr/>
          </p:nvSpPr>
          <p:spPr>
            <a:xfrm>
              <a:off x="1388314" y="1395945"/>
              <a:ext cx="842293" cy="842293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EBC98A7B-DF9E-E1E9-392B-251B512EFCB4}"/>
                </a:ext>
              </a:extLst>
            </p:cNvPr>
            <p:cNvSpPr/>
            <p:nvPr/>
          </p:nvSpPr>
          <p:spPr>
            <a:xfrm>
              <a:off x="591491" y="2264971"/>
              <a:ext cx="2584632" cy="417385"/>
            </a:xfrm>
            <a:custGeom>
              <a:avLst/>
              <a:gdLst>
                <a:gd name="connsiteX0" fmla="*/ 0 w 2406553"/>
                <a:gd name="connsiteY0" fmla="*/ 0 h 417386"/>
                <a:gd name="connsiteX1" fmla="*/ 2406553 w 2406553"/>
                <a:gd name="connsiteY1" fmla="*/ 0 h 417386"/>
                <a:gd name="connsiteX2" fmla="*/ 2406553 w 2406553"/>
                <a:gd name="connsiteY2" fmla="*/ 417386 h 417386"/>
                <a:gd name="connsiteX3" fmla="*/ 0 w 2406553"/>
                <a:gd name="connsiteY3" fmla="*/ 417386 h 417386"/>
                <a:gd name="connsiteX4" fmla="*/ 0 w 2406553"/>
                <a:gd name="connsiteY4" fmla="*/ 0 h 41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6553" h="417386">
                  <a:moveTo>
                    <a:pt x="0" y="0"/>
                  </a:moveTo>
                  <a:lnTo>
                    <a:pt x="2406553" y="0"/>
                  </a:lnTo>
                  <a:lnTo>
                    <a:pt x="2406553" y="417386"/>
                  </a:lnTo>
                  <a:lnTo>
                    <a:pt x="0" y="4173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b="1"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Strategic</a:t>
              </a:r>
              <a:r>
                <a:rPr lang="en-GB" sz="1600" b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,</a:t>
              </a: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growth focused</a:t>
              </a:r>
              <a:endParaRPr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A8826AD5-42B1-7A83-3840-CA8723F3EF41}"/>
                </a:ext>
              </a:extLst>
            </p:cNvPr>
            <p:cNvSpPr/>
            <p:nvPr/>
          </p:nvSpPr>
          <p:spPr>
            <a:xfrm>
              <a:off x="672730" y="2657881"/>
              <a:ext cx="2460981" cy="2680022"/>
            </a:xfrm>
            <a:custGeom>
              <a:avLst/>
              <a:gdLst>
                <a:gd name="connsiteX0" fmla="*/ 0 w 2406553"/>
                <a:gd name="connsiteY0" fmla="*/ 0 h 2040629"/>
                <a:gd name="connsiteX1" fmla="*/ 2406553 w 2406553"/>
                <a:gd name="connsiteY1" fmla="*/ 0 h 2040629"/>
                <a:gd name="connsiteX2" fmla="*/ 2406553 w 2406553"/>
                <a:gd name="connsiteY2" fmla="*/ 2040629 h 2040629"/>
                <a:gd name="connsiteX3" fmla="*/ 0 w 2406553"/>
                <a:gd name="connsiteY3" fmla="*/ 2040629 h 2040629"/>
                <a:gd name="connsiteX4" fmla="*/ 0 w 2406553"/>
                <a:gd name="connsiteY4" fmla="*/ 0 h 204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6553" h="2040629">
                  <a:moveTo>
                    <a:pt x="0" y="0"/>
                  </a:moveTo>
                  <a:lnTo>
                    <a:pt x="2406553" y="0"/>
                  </a:lnTo>
                  <a:lnTo>
                    <a:pt x="2406553" y="2040629"/>
                  </a:lnTo>
                  <a:lnTo>
                    <a:pt x="0" y="20406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48895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tabLst/>
                <a:defRPr/>
              </a:pPr>
              <a:r>
                <a:rPr kumimoji="0"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Being </a:t>
              </a:r>
              <a:r>
                <a:rPr lang="en-GB" sz="130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c</a:t>
              </a:r>
              <a:r>
                <a:rPr kumimoji="0" lang="en-GB" sz="13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lear</a:t>
              </a:r>
              <a:r>
                <a:rPr kumimoji="0"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-eyed about the highest opportunity </a:t>
              </a: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growth-driving sectors</a:t>
              </a:r>
              <a:r>
                <a:rPr kumimoji="0"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endParaRPr lang="en-US">
                <a:cs typeface="Arial" panose="020B0604020202020204"/>
              </a:endParaRPr>
            </a:p>
            <a:p>
              <a:pPr defTabSz="488950"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130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cs typeface="Arial"/>
                </a:rPr>
                <a:t>Reforming the </a:t>
              </a:r>
              <a:r>
                <a:rPr lang="en-GB" sz="1300" b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cs typeface="Arial"/>
                </a:rPr>
                <a:t>business environment </a:t>
              </a:r>
              <a:r>
                <a:rPr lang="en-GB" sz="130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  <a:cs typeface="Arial"/>
                </a:rPr>
                <a:t>to ensure it is stable, supportive and encourages business investment and new growth opportunities. </a:t>
              </a:r>
              <a:endParaRPr lang="en-GB" sz="130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endParaRPr>
            </a:p>
            <a:p>
              <a:pPr defTabSz="488950"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GB" sz="130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Aligning</a:t>
              </a:r>
              <a:r>
                <a:rPr kumimoji="0" lang="en-GB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30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with </a:t>
              </a:r>
              <a:r>
                <a:rPr lang="en-GB" sz="130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underlying commitments on </a:t>
              </a:r>
              <a:r>
                <a:rPr lang="en-GB" sz="1300" b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economic</a:t>
              </a: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n-GB" sz="1300" b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s</a:t>
              </a:r>
              <a:r>
                <a:rPr kumimoji="0" lang="en-GB" sz="13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ecurity</a:t>
              </a:r>
              <a:r>
                <a:rPr lang="en-GB" sz="1300" b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, net</a:t>
              </a: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lang="en-GB" sz="1300" b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zero and   </a:t>
              </a:r>
              <a:r>
                <a:rPr kumimoji="0" lang="en-GB" sz="13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regional growth</a:t>
              </a:r>
              <a:r>
                <a:rPr lang="en-GB" sz="1300" b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.</a:t>
              </a:r>
              <a:endParaRPr lang="en-GB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cs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7CFEE54-0EF7-87DA-D860-27651F0F8C03}"/>
              </a:ext>
            </a:extLst>
          </p:cNvPr>
          <p:cNvSpPr txBox="1"/>
          <p:nvPr/>
        </p:nvSpPr>
        <p:spPr>
          <a:xfrm>
            <a:off x="644016" y="5981559"/>
            <a:ext cx="109902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The Industrial Strategy is a central pillar of the Government's wider </a:t>
            </a:r>
            <a:r>
              <a:rPr lang="en-US" b="1"/>
              <a:t>Growth Mission</a:t>
            </a:r>
            <a:r>
              <a:rPr lang="en-US"/>
              <a:t>.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14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F81E9-7E0E-8A0C-DB10-D62561E58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Net_Standalone_2.png" descr="Net_Standalone_2.png">
            <a:extLst>
              <a:ext uri="{FF2B5EF4-FFF2-40B4-BE49-F238E27FC236}">
                <a16:creationId xmlns:a16="http://schemas.microsoft.com/office/drawing/2014/main" id="{2DD7ECDB-A355-B628-7E91-9ABEB8DAA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172083" flipH="1">
            <a:off x="240389" y="-647257"/>
            <a:ext cx="2077283" cy="283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76" y="21600"/>
                </a:moveTo>
                <a:lnTo>
                  <a:pt x="21600" y="2621"/>
                </a:lnTo>
                <a:lnTo>
                  <a:pt x="5924" y="0"/>
                </a:lnTo>
                <a:lnTo>
                  <a:pt x="0" y="18979"/>
                </a:lnTo>
                <a:lnTo>
                  <a:pt x="15676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6" name="Crisps_2.png" descr="Crisps_2.png">
            <a:extLst>
              <a:ext uri="{FF2B5EF4-FFF2-40B4-BE49-F238E27FC236}">
                <a16:creationId xmlns:a16="http://schemas.microsoft.com/office/drawing/2014/main" id="{9F25C86A-2BFA-8457-1F5D-30471CBF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87" t="18982" b="7893"/>
          <a:stretch>
            <a:fillRect/>
          </a:stretch>
        </p:blipFill>
        <p:spPr>
          <a:xfrm>
            <a:off x="-462" y="2083"/>
            <a:ext cx="1112947" cy="158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Crisps_2.png" descr="Crisps_2.png">
            <a:extLst>
              <a:ext uri="{FF2B5EF4-FFF2-40B4-BE49-F238E27FC236}">
                <a16:creationId xmlns:a16="http://schemas.microsoft.com/office/drawing/2014/main" id="{A1563F9E-438B-450C-D6B4-51436868E95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4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" r="25897" b="16392"/>
          <a:stretch>
            <a:fillRect/>
          </a:stretch>
        </p:blipFill>
        <p:spPr>
          <a:xfrm rot="10321655">
            <a:off x="-99806" y="-86218"/>
            <a:ext cx="1593269" cy="173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0" y="21600"/>
                </a:moveTo>
                <a:lnTo>
                  <a:pt x="21600" y="2545"/>
                </a:lnTo>
                <a:lnTo>
                  <a:pt x="1787" y="0"/>
                </a:lnTo>
                <a:lnTo>
                  <a:pt x="0" y="11702"/>
                </a:lnTo>
                <a:lnTo>
                  <a:pt x="1" y="19200"/>
                </a:lnTo>
                <a:lnTo>
                  <a:pt x="18690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18" name="Rectangle">
            <a:extLst>
              <a:ext uri="{FF2B5EF4-FFF2-40B4-BE49-F238E27FC236}">
                <a16:creationId xmlns:a16="http://schemas.microsoft.com/office/drawing/2014/main" id="{FEE3D2E8-A9C1-D5B0-C8E1-C18A4E8E1110}"/>
              </a:ext>
            </a:extLst>
          </p:cNvPr>
          <p:cNvSpPr/>
          <p:nvPr/>
        </p:nvSpPr>
        <p:spPr>
          <a:xfrm>
            <a:off x="-1" y="1507841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23" name="Lorem ipsum Dolor sit amet">
            <a:extLst>
              <a:ext uri="{FF2B5EF4-FFF2-40B4-BE49-F238E27FC236}">
                <a16:creationId xmlns:a16="http://schemas.microsoft.com/office/drawing/2014/main" id="{7B5A4E37-3623-A92C-2DAE-31489D4A2E35}"/>
              </a:ext>
            </a:extLst>
          </p:cNvPr>
          <p:cNvSpPr txBox="1"/>
          <p:nvPr/>
        </p:nvSpPr>
        <p:spPr>
          <a:xfrm>
            <a:off x="1924136" y="337885"/>
            <a:ext cx="7993587" cy="1113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450" b="1" dirty="0"/>
              <a:t>Key growth sectors and growth mission policy levers</a:t>
            </a:r>
            <a:endParaRPr lang="en-US" sz="3450" b="1" dirty="0"/>
          </a:p>
        </p:txBody>
      </p:sp>
      <p:pic>
        <p:nvPicPr>
          <p:cNvPr id="524" name="DSTI_Black_Digital-01.png" descr="DSTI_Black_Digital-01.png">
            <a:extLst>
              <a:ext uri="{FF2B5EF4-FFF2-40B4-BE49-F238E27FC236}">
                <a16:creationId xmlns:a16="http://schemas.microsoft.com/office/drawing/2014/main" id="{1887AC57-BFE3-C7DA-71E1-44FA5E297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542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A6FCD0B-DDF4-5652-2635-6CDA60D06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737171"/>
              </p:ext>
            </p:extLst>
          </p:nvPr>
        </p:nvGraphicFramePr>
        <p:xfrm>
          <a:off x="281772" y="2290969"/>
          <a:ext cx="8073658" cy="109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E9B8B5B-CAB3-6E95-4DDE-1B66BD9CB7BD}"/>
              </a:ext>
            </a:extLst>
          </p:cNvPr>
          <p:cNvSpPr/>
          <p:nvPr/>
        </p:nvSpPr>
        <p:spPr>
          <a:xfrm>
            <a:off x="292577" y="1681279"/>
            <a:ext cx="9401568" cy="17979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28A5A-890B-9D3D-4D04-4FB44B29E796}"/>
              </a:ext>
            </a:extLst>
          </p:cNvPr>
          <p:cNvSpPr txBox="1"/>
          <p:nvPr/>
        </p:nvSpPr>
        <p:spPr>
          <a:xfrm>
            <a:off x="292577" y="1731791"/>
            <a:ext cx="9289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prioritising high growth and strategic sectors,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 have considered current and future strengths as well as impacts on wider strategic goals. </a:t>
            </a:r>
          </a:p>
        </p:txBody>
      </p:sp>
      <p:sp>
        <p:nvSpPr>
          <p:cNvPr id="22" name="Flowchart: Off-page Connector 41">
            <a:extLst>
              <a:ext uri="{FF2B5EF4-FFF2-40B4-BE49-F238E27FC236}">
                <a16:creationId xmlns:a16="http://schemas.microsoft.com/office/drawing/2014/main" id="{7ECE851C-9E10-5379-3732-612F505B5158}"/>
              </a:ext>
            </a:extLst>
          </p:cNvPr>
          <p:cNvSpPr/>
          <p:nvPr/>
        </p:nvSpPr>
        <p:spPr>
          <a:xfrm rot="5400000">
            <a:off x="10332613" y="2854321"/>
            <a:ext cx="1102436" cy="1499862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Delivering growth across the UK​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AC6BFF-5786-920F-85A4-E9DD50692EE5}"/>
              </a:ext>
            </a:extLst>
          </p:cNvPr>
          <p:cNvSpPr/>
          <p:nvPr/>
        </p:nvSpPr>
        <p:spPr>
          <a:xfrm>
            <a:off x="9788982" y="1681278"/>
            <a:ext cx="2047869" cy="5084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Industrial Strategy will apply three </a:t>
            </a: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cross-cutting lenses </a:t>
            </a: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our wider strategic objectives</a:t>
            </a:r>
            <a:endParaRPr kumimoji="0" lang="en-GB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lowchart: Off-page Connector 45">
            <a:extLst>
              <a:ext uri="{FF2B5EF4-FFF2-40B4-BE49-F238E27FC236}">
                <a16:creationId xmlns:a16="http://schemas.microsoft.com/office/drawing/2014/main" id="{D5746A6C-B55D-52DC-79B4-A1FF3C680449}"/>
              </a:ext>
            </a:extLst>
          </p:cNvPr>
          <p:cNvSpPr/>
          <p:nvPr/>
        </p:nvSpPr>
        <p:spPr>
          <a:xfrm rot="5400000">
            <a:off x="10332613" y="4107948"/>
            <a:ext cx="1102436" cy="1499862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Growing the economy in a way which makes the UK more secure and resilient​</a:t>
            </a:r>
          </a:p>
        </p:txBody>
      </p:sp>
      <p:sp>
        <p:nvSpPr>
          <p:cNvPr id="25" name="Flowchart: Off-page Connector 47">
            <a:extLst>
              <a:ext uri="{FF2B5EF4-FFF2-40B4-BE49-F238E27FC236}">
                <a16:creationId xmlns:a16="http://schemas.microsoft.com/office/drawing/2014/main" id="{C51806C8-8DE8-1F8C-FEDE-8003DB7500EB}"/>
              </a:ext>
            </a:extLst>
          </p:cNvPr>
          <p:cNvSpPr/>
          <p:nvPr/>
        </p:nvSpPr>
        <p:spPr>
          <a:xfrm rot="5400000">
            <a:off x="10332613" y="5356635"/>
            <a:ext cx="1102436" cy="1499862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Helping the UK deliver Net Zero​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ACBD0C-323B-7F3C-C5F8-3D20A45CE408}"/>
              </a:ext>
            </a:extLst>
          </p:cNvPr>
          <p:cNvSpPr txBox="1"/>
          <p:nvPr/>
        </p:nvSpPr>
        <p:spPr>
          <a:xfrm>
            <a:off x="6284262" y="4198216"/>
            <a:ext cx="319356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this sectoral lens, the Industrial Strategy will inform the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full range of Growth Mission policy levers across HMG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ptos" panose="020B0004020202020204" pitchFamily="34" charset="0"/>
                <a:cs typeface="Arial"/>
              </a:rPr>
              <a:t>policy areas to deliver sector-specific and cross-cutting measures. 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C279DD-ACB2-B8BE-E1F7-74BD05E140B1}"/>
              </a:ext>
            </a:extLst>
          </p:cNvPr>
          <p:cNvGrpSpPr/>
          <p:nvPr/>
        </p:nvGrpSpPr>
        <p:grpSpPr>
          <a:xfrm>
            <a:off x="558237" y="4004773"/>
            <a:ext cx="5349503" cy="2397402"/>
            <a:chOff x="2106123" y="3896300"/>
            <a:chExt cx="5156616" cy="2433899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7A793C28-160A-1D85-7772-E333E32EFD49}"/>
                </a:ext>
              </a:extLst>
            </p:cNvPr>
            <p:cNvSpPr/>
            <p:nvPr/>
          </p:nvSpPr>
          <p:spPr>
            <a:xfrm>
              <a:off x="2106123" y="4534526"/>
              <a:ext cx="1416570" cy="1139252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People and skills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42D33BCC-8DFA-D409-477B-C9379AB5C540}"/>
                </a:ext>
              </a:extLst>
            </p:cNvPr>
            <p:cNvSpPr/>
            <p:nvPr/>
          </p:nvSpPr>
          <p:spPr>
            <a:xfrm>
              <a:off x="3352805" y="3896300"/>
              <a:ext cx="1416570" cy="1139252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Innovation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56A32FBD-F159-E2AA-37F1-E8DC1775D03F}"/>
                </a:ext>
              </a:extLst>
            </p:cNvPr>
            <p:cNvSpPr/>
            <p:nvPr/>
          </p:nvSpPr>
          <p:spPr>
            <a:xfrm>
              <a:off x="3352805" y="5172752"/>
              <a:ext cx="1416570" cy="1139252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Energy and infrastructure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16DE1999-F28B-5F78-7DF2-CCD176F24E5C}"/>
                </a:ext>
              </a:extLst>
            </p:cNvPr>
            <p:cNvSpPr/>
            <p:nvPr/>
          </p:nvSpPr>
          <p:spPr>
            <a:xfrm>
              <a:off x="4599487" y="4546778"/>
              <a:ext cx="1416570" cy="1139252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Regulatory environment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414898A8-83E2-62E5-B834-13733327D06B}"/>
                </a:ext>
              </a:extLst>
            </p:cNvPr>
            <p:cNvSpPr/>
            <p:nvPr/>
          </p:nvSpPr>
          <p:spPr>
            <a:xfrm>
              <a:off x="5829028" y="3927493"/>
              <a:ext cx="1416570" cy="1139252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Measures to crowd in investment</a:t>
              </a: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C86BF555-3E12-F593-408E-0C7D6AAC5453}"/>
                </a:ext>
              </a:extLst>
            </p:cNvPr>
            <p:cNvSpPr/>
            <p:nvPr/>
          </p:nvSpPr>
          <p:spPr>
            <a:xfrm>
              <a:off x="5846169" y="5190947"/>
              <a:ext cx="1416570" cy="1139252"/>
            </a:xfrm>
            <a:prstGeom prst="hex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International partnerships and trade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8EDCBFB-0F59-BDE5-B25F-ADEA56CE27DC}"/>
              </a:ext>
            </a:extLst>
          </p:cNvPr>
          <p:cNvSpPr/>
          <p:nvPr/>
        </p:nvSpPr>
        <p:spPr>
          <a:xfrm>
            <a:off x="292577" y="3570460"/>
            <a:ext cx="9401568" cy="31951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AA543B-5087-BB08-71C9-5FFF9741D2E4}"/>
              </a:ext>
            </a:extLst>
          </p:cNvPr>
          <p:cNvSpPr txBox="1"/>
          <p:nvPr/>
        </p:nvSpPr>
        <p:spPr>
          <a:xfrm>
            <a:off x="8319112" y="2290969"/>
            <a:ext cx="1263227" cy="10716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Foundational Sectors</a:t>
            </a:r>
          </a:p>
        </p:txBody>
      </p:sp>
    </p:spTree>
    <p:extLst>
      <p:ext uri="{BB962C8B-B14F-4D97-AF65-F5344CB8AC3E}">
        <p14:creationId xmlns:p14="http://schemas.microsoft.com/office/powerpoint/2010/main" val="72479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41839-C63E-9557-3B02-F611C9972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Net_Standalone_2.png" descr="Net_Standalone_2.png">
            <a:extLst>
              <a:ext uri="{FF2B5EF4-FFF2-40B4-BE49-F238E27FC236}">
                <a16:creationId xmlns:a16="http://schemas.microsoft.com/office/drawing/2014/main" id="{39B0349B-9B1B-175E-A4E8-F48394E84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172083" flipH="1">
            <a:off x="240388" y="-647257"/>
            <a:ext cx="2077283" cy="283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76" y="21600"/>
                </a:moveTo>
                <a:lnTo>
                  <a:pt x="21600" y="2621"/>
                </a:lnTo>
                <a:lnTo>
                  <a:pt x="5924" y="0"/>
                </a:lnTo>
                <a:lnTo>
                  <a:pt x="0" y="18979"/>
                </a:lnTo>
                <a:lnTo>
                  <a:pt x="15676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6" name="Crisps_2.png" descr="Crisps_2.png">
            <a:extLst>
              <a:ext uri="{FF2B5EF4-FFF2-40B4-BE49-F238E27FC236}">
                <a16:creationId xmlns:a16="http://schemas.microsoft.com/office/drawing/2014/main" id="{0C08BC60-0004-D2E3-250B-5694C7ABC9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87" t="18982" b="7893"/>
          <a:stretch>
            <a:fillRect/>
          </a:stretch>
        </p:blipFill>
        <p:spPr>
          <a:xfrm>
            <a:off x="-462" y="2082"/>
            <a:ext cx="1112947" cy="158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Crisps_2.png" descr="Crisps_2.png">
            <a:extLst>
              <a:ext uri="{FF2B5EF4-FFF2-40B4-BE49-F238E27FC236}">
                <a16:creationId xmlns:a16="http://schemas.microsoft.com/office/drawing/2014/main" id="{96313198-8B20-D851-687F-E02C5C04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" r="25897" b="16392"/>
          <a:stretch>
            <a:fillRect/>
          </a:stretch>
        </p:blipFill>
        <p:spPr>
          <a:xfrm rot="10321655">
            <a:off x="-99806" y="-86218"/>
            <a:ext cx="1593269" cy="173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0" y="21600"/>
                </a:moveTo>
                <a:lnTo>
                  <a:pt x="21600" y="2545"/>
                </a:lnTo>
                <a:lnTo>
                  <a:pt x="1787" y="0"/>
                </a:lnTo>
                <a:lnTo>
                  <a:pt x="0" y="11702"/>
                </a:lnTo>
                <a:lnTo>
                  <a:pt x="1" y="19200"/>
                </a:lnTo>
                <a:lnTo>
                  <a:pt x="18690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18" name="Rectangle">
            <a:extLst>
              <a:ext uri="{FF2B5EF4-FFF2-40B4-BE49-F238E27FC236}">
                <a16:creationId xmlns:a16="http://schemas.microsoft.com/office/drawing/2014/main" id="{64613B4B-40B3-4DA6-7E2B-287D7C886BA6}"/>
              </a:ext>
            </a:extLst>
          </p:cNvPr>
          <p:cNvSpPr/>
          <p:nvPr/>
        </p:nvSpPr>
        <p:spPr>
          <a:xfrm>
            <a:off x="-1" y="1507840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24" name="DSTI_Black_Digital-01.png" descr="DSTI_Black_Digital-01.png">
            <a:extLst>
              <a:ext uri="{FF2B5EF4-FFF2-40B4-BE49-F238E27FC236}">
                <a16:creationId xmlns:a16="http://schemas.microsoft.com/office/drawing/2014/main" id="{FA57EC7B-EC71-1304-DB44-AAE81E84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542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9AE69-9713-BC46-49C7-9716CCB8F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44" y="1669611"/>
            <a:ext cx="4055541" cy="5096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FB0EC-0058-9B8D-7900-F5B422707E0E}"/>
              </a:ext>
            </a:extLst>
          </p:cNvPr>
          <p:cNvSpPr txBox="1"/>
          <p:nvPr/>
        </p:nvSpPr>
        <p:spPr>
          <a:xfrm>
            <a:off x="4349262" y="1678121"/>
            <a:ext cx="7576115" cy="4854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44000" rIns="144000" bIns="144000" anchor="ctr">
            <a:noAutofit/>
          </a:bodyPr>
          <a:lstStyle/>
          <a:p>
            <a:pPr marL="342900" indent="-34290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i="0" u="none" strike="noStrike" dirty="0">
                <a:solidFill>
                  <a:srgbClr val="000000"/>
                </a:solidFill>
                <a:effectLst/>
              </a:rPr>
              <a:t>By 2035, our vision is for the UK to be one of the top three places in the world to create, invest in and scale-up a fast-growing technology business.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</a:rPr>
              <a:t>We will aim to secure the UK’s first trillion-dollar technology business.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342900" indent="-34290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i="0" u="none" strike="noStrike" dirty="0">
                <a:solidFill>
                  <a:srgbClr val="000000"/>
                </a:solidFill>
                <a:effectLst/>
              </a:rPr>
              <a:t>Build our sovereign capability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</a:rPr>
              <a:t>in the most strategically important technology areas.</a:t>
            </a:r>
            <a:r>
              <a:rPr lang="en-GB" sz="2200" b="0" i="0" dirty="0">
                <a:solidFill>
                  <a:srgbClr val="000000"/>
                </a:solidFill>
                <a:effectLst/>
              </a:rPr>
              <a:t>​</a:t>
            </a:r>
            <a:endParaRPr lang="en-GB" sz="2200" dirty="0">
              <a:solidFill>
                <a:srgbClr val="000000"/>
              </a:solidFill>
            </a:endParaRPr>
          </a:p>
          <a:p>
            <a:pPr marL="342900" indent="-34290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0" i="0" u="none" strike="noStrike" dirty="0">
                <a:solidFill>
                  <a:srgbClr val="000000"/>
                </a:solidFill>
                <a:effectLst/>
              </a:rPr>
              <a:t>Targeting business investment in the sector as a key measure of success and aiming to have </a:t>
            </a:r>
            <a:r>
              <a:rPr lang="en-GB" sz="2200" b="1" i="0" u="none" strike="noStrike" dirty="0">
                <a:solidFill>
                  <a:srgbClr val="000000"/>
                </a:solidFill>
                <a:effectLst/>
              </a:rPr>
              <a:t>more investment in commercial research and development (R&amp;D) in the sector than any other country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</a:rPr>
              <a:t> globally (excluding USA and China) by 2035.</a:t>
            </a:r>
            <a:endParaRPr lang="en-GB" sz="2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Lorem ipsum Dolor sit amet">
            <a:extLst>
              <a:ext uri="{FF2B5EF4-FFF2-40B4-BE49-F238E27FC236}">
                <a16:creationId xmlns:a16="http://schemas.microsoft.com/office/drawing/2014/main" id="{1F750C99-5C6B-CB8A-721F-C437BD7017A5}"/>
              </a:ext>
            </a:extLst>
          </p:cNvPr>
          <p:cNvSpPr txBox="1"/>
          <p:nvPr/>
        </p:nvSpPr>
        <p:spPr>
          <a:xfrm>
            <a:off x="1934310" y="505967"/>
            <a:ext cx="8165232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dirty="0"/>
              <a:t>A 10 Year vision for the Digital and Technologies Sector</a:t>
            </a:r>
          </a:p>
        </p:txBody>
      </p:sp>
    </p:spTree>
    <p:extLst>
      <p:ext uri="{BB962C8B-B14F-4D97-AF65-F5344CB8AC3E}">
        <p14:creationId xmlns:p14="http://schemas.microsoft.com/office/powerpoint/2010/main" val="242762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FA4E0-BDDF-4D2A-108A-609C1DD83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Net_Standalone_2.png" descr="Net_Standalone_2.png">
            <a:extLst>
              <a:ext uri="{FF2B5EF4-FFF2-40B4-BE49-F238E27FC236}">
                <a16:creationId xmlns:a16="http://schemas.microsoft.com/office/drawing/2014/main" id="{B2C8765D-07DD-4824-49A6-2A8167ADF5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172083" flipH="1">
            <a:off x="240388" y="-647257"/>
            <a:ext cx="2077283" cy="283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76" y="21600"/>
                </a:moveTo>
                <a:lnTo>
                  <a:pt x="21600" y="2621"/>
                </a:lnTo>
                <a:lnTo>
                  <a:pt x="5924" y="0"/>
                </a:lnTo>
                <a:lnTo>
                  <a:pt x="0" y="18979"/>
                </a:lnTo>
                <a:lnTo>
                  <a:pt x="15676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6" name="Crisps_2.png" descr="Crisps_2.png">
            <a:extLst>
              <a:ext uri="{FF2B5EF4-FFF2-40B4-BE49-F238E27FC236}">
                <a16:creationId xmlns:a16="http://schemas.microsoft.com/office/drawing/2014/main" id="{D72331C1-B469-04ED-B30D-6BCD604B65D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87" t="18982" b="7893"/>
          <a:stretch>
            <a:fillRect/>
          </a:stretch>
        </p:blipFill>
        <p:spPr>
          <a:xfrm>
            <a:off x="-462" y="2082"/>
            <a:ext cx="1112947" cy="158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Crisps_2.png" descr="Crisps_2.png">
            <a:extLst>
              <a:ext uri="{FF2B5EF4-FFF2-40B4-BE49-F238E27FC236}">
                <a16:creationId xmlns:a16="http://schemas.microsoft.com/office/drawing/2014/main" id="{745F30FF-8D9D-DE96-9EC9-801A952BE6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64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" r="25897" b="16392"/>
          <a:stretch>
            <a:fillRect/>
          </a:stretch>
        </p:blipFill>
        <p:spPr>
          <a:xfrm rot="10321655">
            <a:off x="-99806" y="-86218"/>
            <a:ext cx="1593269" cy="173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0" y="21600"/>
                </a:moveTo>
                <a:lnTo>
                  <a:pt x="21600" y="2545"/>
                </a:lnTo>
                <a:lnTo>
                  <a:pt x="1787" y="0"/>
                </a:lnTo>
                <a:lnTo>
                  <a:pt x="0" y="11702"/>
                </a:lnTo>
                <a:lnTo>
                  <a:pt x="1" y="19200"/>
                </a:lnTo>
                <a:lnTo>
                  <a:pt x="18690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18" name="Rectangle">
            <a:extLst>
              <a:ext uri="{FF2B5EF4-FFF2-40B4-BE49-F238E27FC236}">
                <a16:creationId xmlns:a16="http://schemas.microsoft.com/office/drawing/2014/main" id="{FE412296-3538-CDAD-95F6-7CDC50AEB6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507841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23" name="Lorem ipsum Dolor sit amet">
            <a:extLst>
              <a:ext uri="{FF2B5EF4-FFF2-40B4-BE49-F238E27FC236}">
                <a16:creationId xmlns:a16="http://schemas.microsoft.com/office/drawing/2014/main" id="{500EB01B-B6A3-E47D-5ECF-F2EDEF79E595}"/>
              </a:ext>
            </a:extLst>
          </p:cNvPr>
          <p:cNvSpPr txBox="1"/>
          <p:nvPr/>
        </p:nvSpPr>
        <p:spPr>
          <a:xfrm>
            <a:off x="974573" y="651240"/>
            <a:ext cx="9124969" cy="48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80000"/>
              </a:lnSpc>
              <a:defRPr sz="6900" b="0" cap="all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endParaRPr sz="3450" cap="none"/>
          </a:p>
        </p:txBody>
      </p:sp>
      <p:pic>
        <p:nvPicPr>
          <p:cNvPr id="524" name="DSTI_Black_Digital-01.png" descr="DSTI_Black_Digital-01.png">
            <a:extLst>
              <a:ext uri="{FF2B5EF4-FFF2-40B4-BE49-F238E27FC236}">
                <a16:creationId xmlns:a16="http://schemas.microsoft.com/office/drawing/2014/main" id="{9778361C-51AC-FD86-1E6C-4E973812F5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542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Lorem ipsum Dolor sit amet">
            <a:extLst>
              <a:ext uri="{FF2B5EF4-FFF2-40B4-BE49-F238E27FC236}">
                <a16:creationId xmlns:a16="http://schemas.microsoft.com/office/drawing/2014/main" id="{5CBFB2FB-6A40-21C9-03C7-3B1A4C053EAB}"/>
              </a:ext>
            </a:extLst>
          </p:cNvPr>
          <p:cNvSpPr txBox="1"/>
          <p:nvPr/>
        </p:nvSpPr>
        <p:spPr>
          <a:xfrm>
            <a:off x="1606259" y="425511"/>
            <a:ext cx="9124968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/>
              <a:t>Digital and Technologies sector plan – the </a:t>
            </a:r>
          </a:p>
          <a:p>
            <a:r>
              <a:rPr lang="en-GB" sz="2800" b="1"/>
              <a:t>approach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A1A99DB-52B2-6216-32EB-9918BDD7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1911374"/>
            <a:ext cx="1182340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000"/>
              </a:spcAft>
            </a:pPr>
            <a:r>
              <a:rPr lang="en-GB" sz="2000" dirty="0">
                <a:ea typeface="Times New Roman" panose="02020603050405020304" pitchFamily="18" charset="0"/>
                <a:cs typeface="Arial"/>
              </a:rPr>
              <a:t>Delivering reforms to </a:t>
            </a:r>
            <a:r>
              <a:rPr lang="en-GB" sz="2000" u="sng" dirty="0">
                <a:ea typeface="Times New Roman" panose="02020603050405020304" pitchFamily="18" charset="0"/>
                <a:cs typeface="Arial"/>
              </a:rPr>
              <a:t>improve the business environment </a:t>
            </a:r>
            <a:r>
              <a:rPr lang="en-GB" sz="2000" dirty="0">
                <a:ea typeface="Times New Roman" panose="02020603050405020304" pitchFamily="18" charset="0"/>
                <a:cs typeface="Arial"/>
              </a:rPr>
              <a:t>for digital and technology businesses: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GB" sz="2000" dirty="0">
                <a:ea typeface="Times New Roman" panose="02020603050405020304" pitchFamily="18" charset="0"/>
                <a:cs typeface="Arial"/>
              </a:rPr>
              <a:t>Boosting R&amp;D investment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GB" sz="2000" dirty="0">
                <a:ea typeface="Times New Roman" panose="02020603050405020304" pitchFamily="18" charset="0"/>
                <a:cs typeface="Arial"/>
              </a:rPr>
              <a:t>Increasing access to finance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GB" sz="2000" dirty="0">
                <a:ea typeface="Times New Roman" panose="02020603050405020304" pitchFamily="18" charset="0"/>
                <a:cs typeface="Arial"/>
              </a:rPr>
              <a:t>Creating a skilled workforce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GB" sz="2000" dirty="0">
                <a:ea typeface="Times New Roman" panose="02020603050405020304" pitchFamily="18" charset="0"/>
                <a:cs typeface="Arial"/>
              </a:rPr>
              <a:t>Enhancing infrastructure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GB" sz="2000" dirty="0">
                <a:ea typeface="Times New Roman" panose="02020603050405020304" pitchFamily="18" charset="0"/>
                <a:cs typeface="Arial"/>
              </a:rPr>
              <a:t>Delivering pro-innovation regulation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GB" sz="2000" dirty="0">
                <a:ea typeface="Times New Roman" panose="02020603050405020304" pitchFamily="18" charset="0"/>
                <a:cs typeface="Arial"/>
              </a:rPr>
              <a:t>Securing international partnerships</a:t>
            </a:r>
            <a:endParaRPr lang="en-US" sz="2000" dirty="0">
              <a:ea typeface="MS Mincho"/>
              <a:cs typeface="Arial"/>
            </a:endParaRPr>
          </a:p>
          <a:p>
            <a:pPr>
              <a:spcAft>
                <a:spcPts val="1000"/>
              </a:spcAft>
            </a:pPr>
            <a:r>
              <a:rPr lang="en-GB" sz="2000" u="sng" dirty="0">
                <a:ea typeface="Times New Roman" panose="02020603050405020304" pitchFamily="18" charset="0"/>
                <a:cs typeface="Arial"/>
              </a:rPr>
              <a:t>Prioritising and investing in “frontier technologies” </a:t>
            </a:r>
            <a:r>
              <a:rPr lang="en-GB" sz="2000" dirty="0">
                <a:ea typeface="Times New Roman" panose="02020603050405020304" pitchFamily="18" charset="0"/>
                <a:cs typeface="Arial"/>
              </a:rPr>
              <a:t>where the UK has world leading strengths</a:t>
            </a:r>
          </a:p>
          <a:p>
            <a:pPr>
              <a:spcAft>
                <a:spcPts val="1000"/>
              </a:spcAft>
            </a:pPr>
            <a:r>
              <a:rPr lang="en-GB" sz="2000" dirty="0">
                <a:ea typeface="Times New Roman" panose="02020603050405020304" pitchFamily="18" charset="0"/>
                <a:cs typeface="Arial"/>
              </a:rPr>
              <a:t>Supporting core Government objectives on (1) </a:t>
            </a:r>
            <a:r>
              <a:rPr lang="en-GB" sz="2000" b="1" dirty="0">
                <a:ea typeface="Times New Roman" panose="02020603050405020304" pitchFamily="18" charset="0"/>
                <a:cs typeface="Arial"/>
              </a:rPr>
              <a:t>economic security and resilience </a:t>
            </a:r>
            <a:r>
              <a:rPr lang="en-GB" sz="2000" dirty="0">
                <a:ea typeface="Times New Roman" panose="02020603050405020304" pitchFamily="18" charset="0"/>
                <a:cs typeface="Arial"/>
              </a:rPr>
              <a:t>(2)</a:t>
            </a:r>
            <a:r>
              <a:rPr lang="en-GB" sz="2000" b="1" dirty="0">
                <a:ea typeface="Times New Roman" panose="02020603050405020304" pitchFamily="18" charset="0"/>
                <a:cs typeface="Arial"/>
              </a:rPr>
              <a:t> regional growth </a:t>
            </a:r>
            <a:r>
              <a:rPr lang="en-GB" sz="2000" dirty="0">
                <a:ea typeface="Times New Roman" panose="02020603050405020304" pitchFamily="18" charset="0"/>
                <a:cs typeface="Arial"/>
              </a:rPr>
              <a:t>and (3) </a:t>
            </a:r>
            <a:r>
              <a:rPr lang="en-GB" sz="2000" b="1" dirty="0">
                <a:ea typeface="Times New Roman" panose="02020603050405020304" pitchFamily="18" charset="0"/>
                <a:cs typeface="Arial"/>
              </a:rPr>
              <a:t>net zero</a:t>
            </a:r>
            <a:endParaRPr lang="en-US" sz="2000" dirty="0"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0A0820-4C12-6918-F102-75C71DE6C6C6}"/>
              </a:ext>
            </a:extLst>
          </p:cNvPr>
          <p:cNvSpPr/>
          <p:nvPr/>
        </p:nvSpPr>
        <p:spPr>
          <a:xfrm>
            <a:off x="8187764" y="6454587"/>
            <a:ext cx="3989294" cy="3735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730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E4C74-087F-04E7-43BB-6DA2C5331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Net_Standalone_2.png" descr="Net_Standalone_2.png">
            <a:extLst>
              <a:ext uri="{FF2B5EF4-FFF2-40B4-BE49-F238E27FC236}">
                <a16:creationId xmlns:a16="http://schemas.microsoft.com/office/drawing/2014/main" id="{0AC67364-47BB-73C9-5847-9E1125E8E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172083" flipH="1">
            <a:off x="240388" y="-647257"/>
            <a:ext cx="2077283" cy="283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76" y="21600"/>
                </a:moveTo>
                <a:lnTo>
                  <a:pt x="21600" y="2621"/>
                </a:lnTo>
                <a:lnTo>
                  <a:pt x="5924" y="0"/>
                </a:lnTo>
                <a:lnTo>
                  <a:pt x="0" y="18979"/>
                </a:lnTo>
                <a:lnTo>
                  <a:pt x="15676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6" name="Crisps_2.png" descr="Crisps_2.png">
            <a:extLst>
              <a:ext uri="{FF2B5EF4-FFF2-40B4-BE49-F238E27FC236}">
                <a16:creationId xmlns:a16="http://schemas.microsoft.com/office/drawing/2014/main" id="{B58EE9EA-23A5-0DA6-6130-D54C95D98F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87" t="18982" b="7893"/>
          <a:stretch>
            <a:fillRect/>
          </a:stretch>
        </p:blipFill>
        <p:spPr>
          <a:xfrm>
            <a:off x="-462" y="2082"/>
            <a:ext cx="1112947" cy="158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Crisps_2.png" descr="Crisps_2.png">
            <a:extLst>
              <a:ext uri="{FF2B5EF4-FFF2-40B4-BE49-F238E27FC236}">
                <a16:creationId xmlns:a16="http://schemas.microsoft.com/office/drawing/2014/main" id="{3785F603-DD0A-7C4A-6168-28D5A00360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" r="25897" b="16392"/>
          <a:stretch>
            <a:fillRect/>
          </a:stretch>
        </p:blipFill>
        <p:spPr>
          <a:xfrm rot="10321655">
            <a:off x="-99806" y="-86218"/>
            <a:ext cx="1593269" cy="173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0" y="21600"/>
                </a:moveTo>
                <a:lnTo>
                  <a:pt x="21600" y="2545"/>
                </a:lnTo>
                <a:lnTo>
                  <a:pt x="1787" y="0"/>
                </a:lnTo>
                <a:lnTo>
                  <a:pt x="0" y="11702"/>
                </a:lnTo>
                <a:lnTo>
                  <a:pt x="1" y="19200"/>
                </a:lnTo>
                <a:lnTo>
                  <a:pt x="18690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18" name="Rectangle">
            <a:extLst>
              <a:ext uri="{FF2B5EF4-FFF2-40B4-BE49-F238E27FC236}">
                <a16:creationId xmlns:a16="http://schemas.microsoft.com/office/drawing/2014/main" id="{5686A38C-7007-9134-A1C4-0D0E8B5D4698}"/>
              </a:ext>
            </a:extLst>
          </p:cNvPr>
          <p:cNvSpPr/>
          <p:nvPr/>
        </p:nvSpPr>
        <p:spPr>
          <a:xfrm>
            <a:off x="-1" y="1507840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24" name="DSTI_Black_Digital-01.png" descr="DSTI_Black_Digital-01.png">
            <a:extLst>
              <a:ext uri="{FF2B5EF4-FFF2-40B4-BE49-F238E27FC236}">
                <a16:creationId xmlns:a16="http://schemas.microsoft.com/office/drawing/2014/main" id="{09B0B723-32AB-5FA4-D179-414DA030C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542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orem ipsum Dolor sit amet">
            <a:extLst>
              <a:ext uri="{FF2B5EF4-FFF2-40B4-BE49-F238E27FC236}">
                <a16:creationId xmlns:a16="http://schemas.microsoft.com/office/drawing/2014/main" id="{4B9DD879-5E7C-6EB7-AB02-2F37143F8D19}"/>
              </a:ext>
            </a:extLst>
          </p:cNvPr>
          <p:cNvSpPr txBox="1"/>
          <p:nvPr/>
        </p:nvSpPr>
        <p:spPr>
          <a:xfrm>
            <a:off x="1934310" y="721410"/>
            <a:ext cx="774895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dirty="0"/>
              <a:t>Frontier Technologies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64DFB2-7488-415A-9160-EF50B8973A46}"/>
              </a:ext>
            </a:extLst>
          </p:cNvPr>
          <p:cNvGrpSpPr/>
          <p:nvPr/>
        </p:nvGrpSpPr>
        <p:grpSpPr>
          <a:xfrm>
            <a:off x="146537" y="3199416"/>
            <a:ext cx="11898923" cy="3346123"/>
            <a:chOff x="164123" y="1753415"/>
            <a:chExt cx="11898923" cy="334612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22F540-C6F2-A686-DF0D-A5A602F13166}"/>
                </a:ext>
              </a:extLst>
            </p:cNvPr>
            <p:cNvSpPr/>
            <p:nvPr/>
          </p:nvSpPr>
          <p:spPr>
            <a:xfrm>
              <a:off x="164123" y="1753415"/>
              <a:ext cx="11898923" cy="3346123"/>
            </a:xfrm>
            <a:prstGeom prst="rect">
              <a:avLst/>
            </a:prstGeom>
            <a:solidFill>
              <a:srgbClr val="70CAF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F53357F-6577-8D75-F444-0A4ADE386408}"/>
                </a:ext>
              </a:extLst>
            </p:cNvPr>
            <p:cNvGrpSpPr/>
            <p:nvPr/>
          </p:nvGrpSpPr>
          <p:grpSpPr>
            <a:xfrm>
              <a:off x="271257" y="1870130"/>
              <a:ext cx="5519943" cy="955402"/>
              <a:chOff x="271257" y="1870130"/>
              <a:chExt cx="5519943" cy="95540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5032E6-BA71-8295-A20D-1ADD4A9930D1}"/>
                  </a:ext>
                </a:extLst>
              </p:cNvPr>
              <p:cNvSpPr txBox="1"/>
              <p:nvPr/>
            </p:nvSpPr>
            <p:spPr>
              <a:xfrm>
                <a:off x="271257" y="1870130"/>
                <a:ext cx="5519943" cy="955402"/>
              </a:xfrm>
              <a:prstGeom prst="rect">
                <a:avLst/>
              </a:prstGeom>
              <a:solidFill>
                <a:srgbClr val="70CAF3"/>
              </a:solidFill>
            </p:spPr>
            <p:txBody>
              <a:bodyPr wrap="none" rtlCol="0" anchor="ctr">
                <a:noAutofit/>
              </a:bodyPr>
              <a:lstStyle/>
              <a:p>
                <a:r>
                  <a:rPr lang="en-US" sz="2400" b="1" dirty="0">
                    <a:solidFill>
                      <a:srgbClr val="001B4B"/>
                    </a:solidFill>
                  </a:rPr>
                  <a:t>Advanced Connectivity</a:t>
                </a:r>
              </a:p>
              <a:p>
                <a:r>
                  <a:rPr lang="en-US" sz="2400" b="1" dirty="0">
                    <a:solidFill>
                      <a:srgbClr val="001B4B"/>
                    </a:solidFill>
                  </a:rPr>
                  <a:t>Technologies (ACT)</a:t>
                </a:r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75EAC774-9D0F-DC54-E49B-C31FD44DF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4423" y="1989351"/>
                <a:ext cx="1105717" cy="7200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ED07A0F-A959-EBAC-9CE1-D07F643879D2}"/>
                </a:ext>
              </a:extLst>
            </p:cNvPr>
            <p:cNvGrpSpPr/>
            <p:nvPr/>
          </p:nvGrpSpPr>
          <p:grpSpPr>
            <a:xfrm>
              <a:off x="6398207" y="1870130"/>
              <a:ext cx="5519943" cy="955402"/>
              <a:chOff x="6398207" y="1870130"/>
              <a:chExt cx="5519943" cy="95540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802C5E-CD19-F80E-A69B-3232935E43D9}"/>
                  </a:ext>
                </a:extLst>
              </p:cNvPr>
              <p:cNvSpPr txBox="1"/>
              <p:nvPr/>
            </p:nvSpPr>
            <p:spPr>
              <a:xfrm>
                <a:off x="6398207" y="1870130"/>
                <a:ext cx="5519943" cy="955402"/>
              </a:xfrm>
              <a:prstGeom prst="rect">
                <a:avLst/>
              </a:prstGeom>
              <a:solidFill>
                <a:srgbClr val="70CAF3"/>
              </a:solidFill>
            </p:spPr>
            <p:txBody>
              <a:bodyPr wrap="none" rtlCol="0" anchor="ctr">
                <a:noAutofit/>
              </a:bodyPr>
              <a:lstStyle/>
              <a:p>
                <a:r>
                  <a:rPr lang="en-US" sz="2400" b="1" dirty="0">
                    <a:solidFill>
                      <a:srgbClr val="001B4B"/>
                    </a:solidFill>
                  </a:rPr>
                  <a:t>Artificial Intelligence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5EC7E6B-7314-AB43-1A49-5BF0FAB9D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57600" y="1982604"/>
                <a:ext cx="840000" cy="720000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8B0AED-3F8F-C07D-3BC0-92F179131611}"/>
                </a:ext>
              </a:extLst>
            </p:cNvPr>
            <p:cNvGrpSpPr/>
            <p:nvPr/>
          </p:nvGrpSpPr>
          <p:grpSpPr>
            <a:xfrm>
              <a:off x="288843" y="2951300"/>
              <a:ext cx="5519943" cy="955402"/>
              <a:chOff x="288843" y="2898690"/>
              <a:chExt cx="5519943" cy="95540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B29758-F07F-5869-091D-1FF755728338}"/>
                  </a:ext>
                </a:extLst>
              </p:cNvPr>
              <p:cNvSpPr txBox="1"/>
              <p:nvPr/>
            </p:nvSpPr>
            <p:spPr>
              <a:xfrm>
                <a:off x="288843" y="2898690"/>
                <a:ext cx="5519943" cy="955402"/>
              </a:xfrm>
              <a:prstGeom prst="rect">
                <a:avLst/>
              </a:prstGeom>
              <a:solidFill>
                <a:srgbClr val="70CAF3"/>
              </a:solidFill>
            </p:spPr>
            <p:txBody>
              <a:bodyPr wrap="none" rtlCol="0" anchor="ctr">
                <a:noAutofit/>
              </a:bodyPr>
              <a:lstStyle/>
              <a:p>
                <a:r>
                  <a:rPr lang="en-US" sz="2400" b="1" dirty="0">
                    <a:solidFill>
                      <a:srgbClr val="001B4B"/>
                    </a:solidFill>
                  </a:rPr>
                  <a:t>Cyber Security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F6CB1FD-D857-BBBC-41DB-69C986EAF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6318" y="3016391"/>
                <a:ext cx="1008000" cy="72000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C50C5C9-F4E7-20C2-491C-6097853A6D74}"/>
                </a:ext>
              </a:extLst>
            </p:cNvPr>
            <p:cNvGrpSpPr/>
            <p:nvPr/>
          </p:nvGrpSpPr>
          <p:grpSpPr>
            <a:xfrm>
              <a:off x="6405435" y="2948247"/>
              <a:ext cx="5519943" cy="955402"/>
              <a:chOff x="6405435" y="2807841"/>
              <a:chExt cx="5519943" cy="95540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3AA910-513A-17A4-7474-66F14C2B876A}"/>
                  </a:ext>
                </a:extLst>
              </p:cNvPr>
              <p:cNvSpPr txBox="1"/>
              <p:nvPr/>
            </p:nvSpPr>
            <p:spPr>
              <a:xfrm>
                <a:off x="6405435" y="2807841"/>
                <a:ext cx="5519943" cy="955402"/>
              </a:xfrm>
              <a:prstGeom prst="rect">
                <a:avLst/>
              </a:prstGeom>
              <a:solidFill>
                <a:srgbClr val="70CAF3"/>
              </a:solidFill>
            </p:spPr>
            <p:txBody>
              <a:bodyPr wrap="none" rtlCol="0" anchor="ctr">
                <a:noAutofit/>
              </a:bodyPr>
              <a:lstStyle/>
              <a:p>
                <a:r>
                  <a:rPr lang="en-US" sz="2400" b="1" dirty="0">
                    <a:solidFill>
                      <a:srgbClr val="001B4B"/>
                    </a:solidFill>
                  </a:rPr>
                  <a:t>Engineering Biology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AC691F5-E93F-A86B-A522-1812A4C97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68492" y="2949535"/>
                <a:ext cx="792000" cy="720000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53E0F8F-F793-646C-E878-1EC811CFF965}"/>
                </a:ext>
              </a:extLst>
            </p:cNvPr>
            <p:cNvGrpSpPr/>
            <p:nvPr/>
          </p:nvGrpSpPr>
          <p:grpSpPr>
            <a:xfrm>
              <a:off x="259394" y="4032469"/>
              <a:ext cx="5519943" cy="955402"/>
              <a:chOff x="259394" y="4032469"/>
              <a:chExt cx="5519943" cy="95540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2B570-A067-8AD8-4711-1AE5553B990F}"/>
                  </a:ext>
                </a:extLst>
              </p:cNvPr>
              <p:cNvSpPr txBox="1"/>
              <p:nvPr/>
            </p:nvSpPr>
            <p:spPr>
              <a:xfrm>
                <a:off x="259394" y="4032469"/>
                <a:ext cx="5519943" cy="955402"/>
              </a:xfrm>
              <a:prstGeom prst="rect">
                <a:avLst/>
              </a:prstGeom>
              <a:solidFill>
                <a:srgbClr val="70CAF3"/>
              </a:solidFill>
            </p:spPr>
            <p:txBody>
              <a:bodyPr wrap="none" rtlCol="0" anchor="ctr">
                <a:noAutofit/>
              </a:bodyPr>
              <a:lstStyle/>
              <a:p>
                <a:r>
                  <a:rPr lang="en-US" sz="2400" b="1" dirty="0">
                    <a:solidFill>
                      <a:srgbClr val="001B4B"/>
                    </a:solidFill>
                  </a:rPr>
                  <a:t>Quantum Technologies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B3FAB95-45AC-EE8F-D3C2-F6E819FCB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1852" y="4109022"/>
                <a:ext cx="848576" cy="720000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8F7400-2446-2450-5618-0D9DB4C02508}"/>
                </a:ext>
              </a:extLst>
            </p:cNvPr>
            <p:cNvGrpSpPr/>
            <p:nvPr/>
          </p:nvGrpSpPr>
          <p:grpSpPr>
            <a:xfrm>
              <a:off x="6412663" y="4026363"/>
              <a:ext cx="5519943" cy="955402"/>
              <a:chOff x="6412663" y="4026363"/>
              <a:chExt cx="5519943" cy="95540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FC1923-C7A9-7769-7BE0-2A8319E9919C}"/>
                  </a:ext>
                </a:extLst>
              </p:cNvPr>
              <p:cNvSpPr txBox="1"/>
              <p:nvPr/>
            </p:nvSpPr>
            <p:spPr>
              <a:xfrm>
                <a:off x="6412663" y="4026363"/>
                <a:ext cx="5519943" cy="955402"/>
              </a:xfrm>
              <a:prstGeom prst="rect">
                <a:avLst/>
              </a:prstGeom>
              <a:solidFill>
                <a:srgbClr val="70CAF3"/>
              </a:solidFill>
            </p:spPr>
            <p:txBody>
              <a:bodyPr wrap="none" rtlCol="0" anchor="ctr">
                <a:noAutofit/>
              </a:bodyPr>
              <a:lstStyle/>
              <a:p>
                <a:r>
                  <a:rPr lang="en-US" sz="2400" b="1" dirty="0">
                    <a:solidFill>
                      <a:srgbClr val="001B4B"/>
                    </a:solidFill>
                  </a:rPr>
                  <a:t>Semiconductors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D03C6B5-4F25-7B0C-7F2D-7B4D73BD5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04492" y="4109022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BEEFC4A-AA64-AAAC-C141-A74A1DAAE6A7}"/>
              </a:ext>
            </a:extLst>
          </p:cNvPr>
          <p:cNvSpPr txBox="1"/>
          <p:nvPr/>
        </p:nvSpPr>
        <p:spPr>
          <a:xfrm>
            <a:off x="0" y="1760036"/>
            <a:ext cx="12192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will take steps to unlock growth in frontier technologies where we see the highest potential for growth.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These have been identified through rigorous, cross-government analysis and stakeholder engagement.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six frontier technologies build on UK strengths and comparative advantage.</a:t>
            </a:r>
          </a:p>
        </p:txBody>
      </p:sp>
    </p:spTree>
    <p:extLst>
      <p:ext uri="{BB962C8B-B14F-4D97-AF65-F5344CB8AC3E}">
        <p14:creationId xmlns:p14="http://schemas.microsoft.com/office/powerpoint/2010/main" val="423935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50CC4-9118-B2FA-D681-4C0FA5164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Net_Standalone_2.png" descr="Net_Standalone_2.png">
            <a:extLst>
              <a:ext uri="{FF2B5EF4-FFF2-40B4-BE49-F238E27FC236}">
                <a16:creationId xmlns:a16="http://schemas.microsoft.com/office/drawing/2014/main" id="{181B1E65-54B8-7707-706B-675C46DE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172083" flipH="1">
            <a:off x="240388" y="-647257"/>
            <a:ext cx="2077283" cy="2838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76" y="21600"/>
                </a:moveTo>
                <a:lnTo>
                  <a:pt x="21600" y="2621"/>
                </a:lnTo>
                <a:lnTo>
                  <a:pt x="5924" y="0"/>
                </a:lnTo>
                <a:lnTo>
                  <a:pt x="0" y="18979"/>
                </a:lnTo>
                <a:lnTo>
                  <a:pt x="15676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16" name="Crisps_2.png" descr="Crisps_2.png">
            <a:extLst>
              <a:ext uri="{FF2B5EF4-FFF2-40B4-BE49-F238E27FC236}">
                <a16:creationId xmlns:a16="http://schemas.microsoft.com/office/drawing/2014/main" id="{FBB3D66A-9D0E-B6AC-34A5-B81E3D5090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87" t="18982" b="7893"/>
          <a:stretch>
            <a:fillRect/>
          </a:stretch>
        </p:blipFill>
        <p:spPr>
          <a:xfrm>
            <a:off x="-462" y="2082"/>
            <a:ext cx="1112947" cy="1582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Crisps_2.png" descr="Crisps_2.png">
            <a:extLst>
              <a:ext uri="{FF2B5EF4-FFF2-40B4-BE49-F238E27FC236}">
                <a16:creationId xmlns:a16="http://schemas.microsoft.com/office/drawing/2014/main" id="{168A90CB-A03C-0D5F-D58B-DAC6830239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4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" r="25897" b="16392"/>
          <a:stretch>
            <a:fillRect/>
          </a:stretch>
        </p:blipFill>
        <p:spPr>
          <a:xfrm rot="10321655">
            <a:off x="-99806" y="-86218"/>
            <a:ext cx="1593269" cy="1737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90" y="21600"/>
                </a:moveTo>
                <a:lnTo>
                  <a:pt x="21600" y="2545"/>
                </a:lnTo>
                <a:lnTo>
                  <a:pt x="1787" y="0"/>
                </a:lnTo>
                <a:lnTo>
                  <a:pt x="0" y="11702"/>
                </a:lnTo>
                <a:lnTo>
                  <a:pt x="1" y="19200"/>
                </a:lnTo>
                <a:lnTo>
                  <a:pt x="18690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18" name="Rectangle">
            <a:extLst>
              <a:ext uri="{FF2B5EF4-FFF2-40B4-BE49-F238E27FC236}">
                <a16:creationId xmlns:a16="http://schemas.microsoft.com/office/drawing/2014/main" id="{188FAD52-D5D7-FE4F-319B-0F3A2AB5A97D}"/>
              </a:ext>
            </a:extLst>
          </p:cNvPr>
          <p:cNvSpPr/>
          <p:nvPr/>
        </p:nvSpPr>
        <p:spPr>
          <a:xfrm>
            <a:off x="-1" y="1507840"/>
            <a:ext cx="12192001" cy="81479"/>
          </a:xfrm>
          <a:prstGeom prst="rect">
            <a:avLst/>
          </a:prstGeom>
          <a:gradFill>
            <a:gsLst>
              <a:gs pos="0">
                <a:srgbClr val="FF9900"/>
              </a:gs>
              <a:gs pos="63118">
                <a:srgbClr val="FF00FF"/>
              </a:gs>
              <a:gs pos="100000">
                <a:srgbClr val="00F8F8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00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24" name="DSTI_Black_Digital-01.png" descr="DSTI_Black_Digital-01.png">
            <a:extLst>
              <a:ext uri="{FF2B5EF4-FFF2-40B4-BE49-F238E27FC236}">
                <a16:creationId xmlns:a16="http://schemas.microsoft.com/office/drawing/2014/main" id="{29DB808B-9AF3-B748-A970-D3EB8F4CC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9542" y="325077"/>
            <a:ext cx="1825836" cy="919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81AEF-F2F4-C7BE-B222-F0CC31B17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130" y="1646183"/>
            <a:ext cx="7302876" cy="5132847"/>
          </a:xfrm>
          <a:prstGeom prst="rect">
            <a:avLst/>
          </a:prstGeom>
        </p:spPr>
      </p:pic>
      <p:sp>
        <p:nvSpPr>
          <p:cNvPr id="4" name="Lorem ipsum Dolor sit amet">
            <a:extLst>
              <a:ext uri="{FF2B5EF4-FFF2-40B4-BE49-F238E27FC236}">
                <a16:creationId xmlns:a16="http://schemas.microsoft.com/office/drawing/2014/main" id="{26E24EDD-4E63-C832-B481-0BDCFE4DBFE2}"/>
              </a:ext>
            </a:extLst>
          </p:cNvPr>
          <p:cNvSpPr txBox="1"/>
          <p:nvPr/>
        </p:nvSpPr>
        <p:spPr>
          <a:xfrm>
            <a:off x="1934310" y="721410"/>
            <a:ext cx="774895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dirty="0"/>
              <a:t>Frontier Technology: Semiconductors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AC6F2-1226-1A34-408E-F8AECE914628}"/>
              </a:ext>
            </a:extLst>
          </p:cNvPr>
          <p:cNvSpPr txBox="1"/>
          <p:nvPr/>
        </p:nvSpPr>
        <p:spPr>
          <a:xfrm>
            <a:off x="68994" y="1646183"/>
            <a:ext cx="4690576" cy="511132"/>
          </a:xfrm>
          <a:prstGeom prst="rect">
            <a:avLst/>
          </a:prstGeom>
          <a:solidFill>
            <a:srgbClr val="70CAF3"/>
          </a:solidFill>
        </p:spPr>
        <p:txBody>
          <a:bodyPr wrap="none" rtlCol="0" anchor="ctr">
            <a:noAutofit/>
          </a:bodyPr>
          <a:lstStyle/>
          <a:p>
            <a:r>
              <a:rPr lang="en-US" sz="2400" b="1" dirty="0">
                <a:solidFill>
                  <a:srgbClr val="001B4B"/>
                </a:solidFill>
              </a:rPr>
              <a:t>Semiconductors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AC475-DDA3-D8A7-D56B-BB47A92AA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162" y="1646183"/>
            <a:ext cx="639664" cy="639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899A34-C2B6-8AEF-6715-5974BC70702E}"/>
              </a:ext>
            </a:extLst>
          </p:cNvPr>
          <p:cNvSpPr txBox="1"/>
          <p:nvPr/>
        </p:nvSpPr>
        <p:spPr>
          <a:xfrm>
            <a:off x="68995" y="2121855"/>
            <a:ext cx="4690576" cy="4657175"/>
          </a:xfrm>
          <a:prstGeom prst="rect">
            <a:avLst/>
          </a:prstGeom>
          <a:solidFill>
            <a:srgbClr val="70CAF3"/>
          </a:solidFill>
        </p:spPr>
        <p:txBody>
          <a:bodyPr wrap="square" anchor="ctr">
            <a:noAutofit/>
          </a:bodyPr>
          <a:lstStyle/>
          <a:p>
            <a:r>
              <a:rPr lang="en-GB" sz="1600" dirty="0">
                <a:solidFill>
                  <a:srgbClr val="001A4B"/>
                </a:solidFill>
                <a:effectLst/>
                <a:latin typeface="Helvetica" pitchFamily="2" charset="0"/>
              </a:rPr>
              <a:t>Our expertise in chip design, compound</a:t>
            </a:r>
          </a:p>
          <a:p>
            <a:r>
              <a:rPr lang="en-GB" sz="1600" dirty="0">
                <a:solidFill>
                  <a:srgbClr val="001A4B"/>
                </a:solidFill>
                <a:effectLst/>
                <a:latin typeface="Helvetica" pitchFamily="2" charset="0"/>
              </a:rPr>
              <a:t>semiconductors, materials science, equipment manufacturing, and R&amp;D puts us at the cutting edge of innovation and enables the UK to be the</a:t>
            </a:r>
          </a:p>
          <a:p>
            <a:r>
              <a:rPr lang="en-GB" sz="1600" dirty="0">
                <a:solidFill>
                  <a:srgbClr val="001A4B"/>
                </a:solidFill>
                <a:effectLst/>
                <a:latin typeface="Helvetica" pitchFamily="2" charset="0"/>
              </a:rPr>
              <a:t>first to pioneer next-generation chips</a:t>
            </a:r>
          </a:p>
          <a:p>
            <a:endParaRPr lang="en-GB" sz="1600" dirty="0">
              <a:solidFill>
                <a:srgbClr val="001A4B"/>
              </a:solidFill>
              <a:effectLst/>
              <a:latin typeface="Helvetica" pitchFamily="2" charset="0"/>
            </a:endParaRPr>
          </a:p>
          <a:p>
            <a:r>
              <a:rPr lang="en-GB" sz="1600" b="1" i="1" dirty="0">
                <a:solidFill>
                  <a:srgbClr val="001A4B"/>
                </a:solidFill>
                <a:latin typeface="Helvetica" pitchFamily="2" charset="0"/>
              </a:rPr>
              <a:t>Approach</a:t>
            </a:r>
            <a:endParaRPr lang="en-GB" sz="1600" b="1" i="1" dirty="0">
              <a:solidFill>
                <a:srgbClr val="001A4B"/>
              </a:solidFill>
              <a:effectLst/>
              <a:latin typeface="Helvetica" pitchFamily="2" charset="0"/>
            </a:endParaRPr>
          </a:p>
          <a:p>
            <a:r>
              <a:rPr lang="en-GB" sz="1600" dirty="0">
                <a:solidFill>
                  <a:srgbClr val="001A4B"/>
                </a:solidFill>
                <a:effectLst/>
                <a:latin typeface="Helvetica" pitchFamily="2" charset="0"/>
              </a:rPr>
              <a:t>Developing a strategic and joined up approach to R&amp;D and enhancing the innovation ecosystem to improve commercialisation, prioritising areas with high-growth potential and wide-ranging cross-sector applications.</a:t>
            </a:r>
          </a:p>
          <a:p>
            <a:endParaRPr lang="en-GB" sz="1600" dirty="0">
              <a:solidFill>
                <a:srgbClr val="001A4B"/>
              </a:solidFill>
              <a:effectLst/>
              <a:latin typeface="Helvetica" pitchFamily="2" charset="0"/>
            </a:endParaRPr>
          </a:p>
          <a:p>
            <a:r>
              <a:rPr lang="en-GB" sz="1600" dirty="0">
                <a:solidFill>
                  <a:srgbClr val="001A4B"/>
                </a:solidFill>
                <a:effectLst/>
                <a:latin typeface="Helvetica" pitchFamily="2" charset="0"/>
              </a:rPr>
              <a:t>We will prioritise strategic measures to enhance national security and strengthen semiconductor supply chain resilience, and collaborate internationally as a reliable, trusted partner in the global semiconductor ecosystem</a:t>
            </a:r>
          </a:p>
        </p:txBody>
      </p:sp>
    </p:spTree>
    <p:extLst>
      <p:ext uri="{BB962C8B-B14F-4D97-AF65-F5344CB8AC3E}">
        <p14:creationId xmlns:p14="http://schemas.microsoft.com/office/powerpoint/2010/main" val="189790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cyData xmlns="aaacb922-5235-4a66-b188-303b9b46fbd7" xsi:nil="true"/>
    <c6f593ada1854b629148449de059396b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DSIT</TermName>
          <TermId xmlns="http://schemas.microsoft.com/office/infopath/2007/PartnerControls">9b2b16d8-8f0e-f9f9-8d2e-30d6eeb93788</TermId>
        </TermInfo>
      </Terms>
    </c6f593ada1854b629148449de059396b>
    <m817f42addf14c9a838da36e78800043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Digital policy</TermName>
          <TermId xmlns="http://schemas.microsoft.com/office/infopath/2007/PartnerControls">d8729632-bf27-b04d-a29d-9813f4079465</TermId>
        </TermInfo>
      </Terms>
    </m817f42addf14c9a838da36e78800043>
    <h573c97cf80c4aa6b446c5363dc3ac94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Digital inclusion</TermName>
          <TermId xmlns="http://schemas.microsoft.com/office/infopath/2007/PartnerControls">20e72986-71ce-6c30-5854-8855d4ec7c2a</TermId>
        </TermInfo>
      </Terms>
    </h573c97cf80c4aa6b446c5363dc3ac94>
    <_dlc_DocId xmlns="8bb12eb9-4d7d-457c-9af3-00f4f33a3522">H3SJKCF74WVM-2005163526-9544</_dlc_DocId>
    <TaxCatchAll xmlns="8bb12eb9-4d7d-457c-9af3-00f4f33a3522">
      <Value>11</Value>
      <Value>2</Value>
      <Value>49</Value>
    </TaxCatchAll>
    <_dlc_DocIdUrl xmlns="8bb12eb9-4d7d-457c-9af3-00f4f33a3522">
      <Url>https://beisgov.sharepoint.com/sites/Stframework-OS/_layouts/15/DocIdRedir.aspx?ID=H3SJKCF74WVM-2005163526-9544</Url>
      <Description>H3SJKCF74WVM-2005163526-9544</Description>
    </_dlc_DocIdUrl>
    <Fileorder xmlns="a69e9cc0-486d-4cc6-a0fa-b25f213e7567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re Document" ma:contentTypeID="0x0101004691A8DE0991884F8E90AD6474FC73730100F5AF444579A64A4D8BAA21FFDC4CE186" ma:contentTypeVersion="18" ma:contentTypeDescription="Create a new document." ma:contentTypeScope="" ma:versionID="97eab567192322eed9d6a96337f71a70">
  <xsd:schema xmlns:xsd="http://www.w3.org/2001/XMLSchema" xmlns:xs="http://www.w3.org/2001/XMLSchema" xmlns:p="http://schemas.microsoft.com/office/2006/metadata/properties" xmlns:ns2="0f9fa326-da26-4ea8-b6a9-645e8136fe1d" xmlns:ns3="8bb12eb9-4d7d-457c-9af3-00f4f33a3522" xmlns:ns4="aaacb922-5235-4a66-b188-303b9b46fbd7" xmlns:ns5="a69e9cc0-486d-4cc6-a0fa-b25f213e7567" targetNamespace="http://schemas.microsoft.com/office/2006/metadata/properties" ma:root="true" ma:fieldsID="46a5bb0f75debb1b98fdcff07e6ff412" ns2:_="" ns3:_="" ns4:_="" ns5:_="">
    <xsd:import namespace="0f9fa326-da26-4ea8-b6a9-645e8136fe1d"/>
    <xsd:import namespace="8bb12eb9-4d7d-457c-9af3-00f4f33a3522"/>
    <xsd:import namespace="aaacb922-5235-4a66-b188-303b9b46fbd7"/>
    <xsd:import namespace="a69e9cc0-486d-4cc6-a0fa-b25f213e7567"/>
    <xsd:element name="properties">
      <xsd:complexType>
        <xsd:sequence>
          <xsd:element name="documentManagement">
            <xsd:complexType>
              <xsd:all>
                <xsd:element ref="ns2:c6f593ada1854b629148449de059396b" minOccurs="0"/>
                <xsd:element ref="ns3:TaxCatchAll" minOccurs="0"/>
                <xsd:element ref="ns3:TaxCatchAllLabel" minOccurs="0"/>
                <xsd:element ref="ns2:m817f42addf14c9a838da36e78800043" minOccurs="0"/>
                <xsd:element ref="ns2:h573c97cf80c4aa6b446c5363dc3ac94" minOccurs="0"/>
                <xsd:element ref="ns4:LegacyData" minOccurs="0"/>
                <xsd:element ref="ns3:_dlc_DocId" minOccurs="0"/>
                <xsd:element ref="ns3:_dlc_DocIdPersistId" minOccurs="0"/>
                <xsd:element ref="ns3:_dlc_DocIdUrl" minOccurs="0"/>
                <xsd:element ref="ns5:MediaServiceMetadata" minOccurs="0"/>
                <xsd:element ref="ns5:MediaServiceFastMetadata" minOccurs="0"/>
                <xsd:element ref="ns5:MediaServiceObjectDetectorVersions" minOccurs="0"/>
                <xsd:element ref="ns5:MediaServiceDateTaken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Fileorder" minOccurs="0"/>
                <xsd:element ref="ns3:SharedWithUsers" minOccurs="0"/>
                <xsd:element ref="ns3:SharedWithDetails" minOccurs="0"/>
                <xsd:element ref="ns5:MediaServiceSearchProperties" minOccurs="0"/>
                <xsd:element ref="ns5:MediaServiceOCR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fa326-da26-4ea8-b6a9-645e8136fe1d" elementFormDefault="qualified">
    <xsd:import namespace="http://schemas.microsoft.com/office/2006/documentManagement/types"/>
    <xsd:import namespace="http://schemas.microsoft.com/office/infopath/2007/PartnerControls"/>
    <xsd:element name="c6f593ada1854b629148449de059396b" ma:index="8" nillable="true" ma:taxonomy="true" ma:internalName="c6f593ada1854b629148449de059396b" ma:taxonomyFieldName="KIM_GovernmentBody" ma:displayName="Government Body" ma:default="2;#DSIT|9b2b16d8-8f0e-f9f9-8d2e-30d6eeb93788" ma:fieldId="{c6f593ad-a185-4b62-9148-449de059396b}" ma:sspId="9b0aeba9-2bce-41c2-8545-5d12d676a674" ma:termSetId="46784332-da01-4f4a-94fa-2a245cb43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17f42addf14c9a838da36e78800043" ma:index="12" nillable="true" ma:taxonomy="true" ma:internalName="m817f42addf14c9a838da36e78800043" ma:taxonomyFieldName="KIM_Function" ma:displayName="Function" ma:default="1;#Office for Science and Technology Strategy (OSTS)|228ac5a3-3eb9-d653-e08b-fec1489c94a9" ma:fieldId="{6817f42a-ddf1-4c9a-838d-a36e78800043}" ma:sspId="9b0aeba9-2bce-41c2-8545-5d12d676a674" ma:termSetId="8a8c3714-5ee2-45f9-8c60-591b9d0702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73c97cf80c4aa6b446c5363dc3ac94" ma:index="14" nillable="true" ma:taxonomy="true" ma:internalName="h573c97cf80c4aa6b446c5363dc3ac94" ma:taxonomyFieldName="KIM_Activity" ma:displayName="Activity" ma:default="" ma:fieldId="{1573c97c-f80c-4aa6-b446-c5363dc3ac94}" ma:sspId="9b0aeba9-2bce-41c2-8545-5d12d676a674" ma:termSetId="5c6dcaef-f335-486f-b10e-5a74f10247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12eb9-4d7d-457c-9af3-00f4f33a3522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742f3d78-5aba-4836-bc8f-c4f69e818edd}" ma:internalName="TaxCatchAll" ma:showField="CatchAllData" ma:web="8bb12eb9-4d7d-457c-9af3-00f4f33a3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42f3d78-5aba-4836-bc8f-c4f69e818edd}" ma:internalName="TaxCatchAllLabel" ma:readOnly="true" ma:showField="CatchAllDataLabel" ma:web="8bb12eb9-4d7d-457c-9af3-00f4f33a3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6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e9cc0-486d-4cc6-a0fa-b25f213e7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Fileorder" ma:index="27" nillable="true" ma:displayName="File order" ma:format="Dropdown" ma:internalName="Fileorder" ma:percentage="FALSE">
      <xsd:simpleType>
        <xsd:restriction base="dms:Number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CAF901-2554-495F-9921-B120BDE7ECB8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aaacb922-5235-4a66-b188-303b9b46fbd7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69e9cc0-486d-4cc6-a0fa-b25f213e7567"/>
    <ds:schemaRef ds:uri="8bb12eb9-4d7d-457c-9af3-00f4f33a3522"/>
    <ds:schemaRef ds:uri="0f9fa326-da26-4ea8-b6a9-645e8136fe1d"/>
  </ds:schemaRefs>
</ds:datastoreItem>
</file>

<file path=customXml/itemProps2.xml><?xml version="1.0" encoding="utf-8"?>
<ds:datastoreItem xmlns:ds="http://schemas.openxmlformats.org/officeDocument/2006/customXml" ds:itemID="{E8FD1A33-6591-4ACC-A224-EB80A62096C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CA2A148-7E8B-49CA-856E-39CC1708D711}">
  <ds:schemaRefs>
    <ds:schemaRef ds:uri="0f9fa326-da26-4ea8-b6a9-645e8136fe1d"/>
    <ds:schemaRef ds:uri="8bb12eb9-4d7d-457c-9af3-00f4f33a3522"/>
    <ds:schemaRef ds:uri="a69e9cc0-486d-4cc6-a0fa-b25f213e7567"/>
    <ds:schemaRef ds:uri="aaacb922-5235-4a66-b188-303b9b46fb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4E6951E-06A2-4440-97CF-EDE02CE2BF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726</Words>
  <Application>Microsoft Macintosh PowerPoint</Application>
  <PresentationFormat>Widescreen</PresentationFormat>
  <Paragraphs>84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MS Mincho</vt:lpstr>
      <vt:lpstr>Aptos</vt:lpstr>
      <vt:lpstr>Aptos Display</vt:lpstr>
      <vt:lpstr>Arial</vt:lpstr>
      <vt:lpstr>Arial Black</vt:lpstr>
      <vt:lpstr>Calibri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Bush, Christopher (DSIT)</cp:lastModifiedBy>
  <cp:revision>61</cp:revision>
  <cp:lastPrinted>2025-04-01T11:38:04Z</cp:lastPrinted>
  <dcterms:created xsi:type="dcterms:W3CDTF">2025-02-26T16:54:30Z</dcterms:created>
  <dcterms:modified xsi:type="dcterms:W3CDTF">2025-07-04T13:53:55Z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IM_Function">
    <vt:lpwstr>11;#Digital policy|d8729632-bf27-b04d-a29d-9813f4079465</vt:lpwstr>
  </property>
  <property fmtid="{D5CDD505-2E9C-101B-9397-08002B2CF9AE}" pid="3" name="KIM_GovernmentBody">
    <vt:lpwstr>2;#DSIT|9b2b16d8-8f0e-f9f9-8d2e-30d6eeb93788</vt:lpwstr>
  </property>
  <property fmtid="{D5CDD505-2E9C-101B-9397-08002B2CF9AE}" pid="4" name="ContentTypeId">
    <vt:lpwstr>0x0101004691A8DE0991884F8E90AD6474FC73730100F5AF444579A64A4D8BAA21FFDC4CE186</vt:lpwstr>
  </property>
  <property fmtid="{D5CDD505-2E9C-101B-9397-08002B2CF9AE}" pid="5" name="ClassificationContentMarkingFooterLocations">
    <vt:lpwstr>office theme:10</vt:lpwstr>
  </property>
  <property fmtid="{D5CDD505-2E9C-101B-9397-08002B2CF9AE}" pid="6" name="ClassificationContentMarkingFooterText">
    <vt:lpwstr>OFFICIAL</vt:lpwstr>
  </property>
  <property fmtid="{D5CDD505-2E9C-101B-9397-08002B2CF9AE}" pid="7" name="ClassificationContentMarkingHeaderLocations">
    <vt:lpwstr>office theme:9</vt:lpwstr>
  </property>
  <property fmtid="{D5CDD505-2E9C-101B-9397-08002B2CF9AE}" pid="8" name="ClassificationContentMarkingHeaderText">
    <vt:lpwstr>OFFICIAL</vt:lpwstr>
  </property>
  <property fmtid="{D5CDD505-2E9C-101B-9397-08002B2CF9AE}" pid="9" name="MSIP_Label_ba62f585-b40f-4ab9-bafe-39150f03d124_Enabled">
    <vt:lpwstr>true</vt:lpwstr>
  </property>
  <property fmtid="{D5CDD505-2E9C-101B-9397-08002B2CF9AE}" pid="10" name="MSIP_Label_ba62f585-b40f-4ab9-bafe-39150f03d124_SetDate">
    <vt:lpwstr>2025-03-12T15:12:03Z</vt:lpwstr>
  </property>
  <property fmtid="{D5CDD505-2E9C-101B-9397-08002B2CF9AE}" pid="11" name="MSIP_Label_ba62f585-b40f-4ab9-bafe-39150f03d124_Method">
    <vt:lpwstr>Privileged</vt:lpwstr>
  </property>
  <property fmtid="{D5CDD505-2E9C-101B-9397-08002B2CF9AE}" pid="12" name="MSIP_Label_ba62f585-b40f-4ab9-bafe-39150f03d124_Name">
    <vt:lpwstr>OFFICIAL</vt:lpwstr>
  </property>
  <property fmtid="{D5CDD505-2E9C-101B-9397-08002B2CF9AE}" pid="13" name="MSIP_Label_ba62f585-b40f-4ab9-bafe-39150f03d124_SiteId">
    <vt:lpwstr>cbac7005-02c1-43eb-b497-e6492d1b2dd8</vt:lpwstr>
  </property>
  <property fmtid="{D5CDD505-2E9C-101B-9397-08002B2CF9AE}" pid="14" name="MSIP_Label_ba62f585-b40f-4ab9-bafe-39150f03d124_ActionId">
    <vt:lpwstr>c8c6ed5a-ab69-474a-8241-37dbb0097f45</vt:lpwstr>
  </property>
  <property fmtid="{D5CDD505-2E9C-101B-9397-08002B2CF9AE}" pid="15" name="MSIP_Label_ba62f585-b40f-4ab9-bafe-39150f03d124_ContentBits">
    <vt:lpwstr>3</vt:lpwstr>
  </property>
  <property fmtid="{D5CDD505-2E9C-101B-9397-08002B2CF9AE}" pid="16" name="MSIP_Label_ba62f585-b40f-4ab9-bafe-39150f03d124_Tag">
    <vt:lpwstr>50, 0, 1, 1</vt:lpwstr>
  </property>
  <property fmtid="{D5CDD505-2E9C-101B-9397-08002B2CF9AE}" pid="17" name="_dlc_DocIdItemGuid">
    <vt:lpwstr>683ad01e-a8f7-41f8-9423-59cffca40936</vt:lpwstr>
  </property>
  <property fmtid="{D5CDD505-2E9C-101B-9397-08002B2CF9AE}" pid="18" name="Business Unit">
    <vt:lpwstr>1;#KIM|e465cef3-211b-4f0c-86ac-75f5a1d4f153</vt:lpwstr>
  </property>
  <property fmtid="{D5CDD505-2E9C-101B-9397-08002B2CF9AE}" pid="19" name="MediaServiceImageTags">
    <vt:lpwstr/>
  </property>
  <property fmtid="{D5CDD505-2E9C-101B-9397-08002B2CF9AE}" pid="20" name="Business_x0020_Unit">
    <vt:lpwstr>1;#KIM|e465cef3-211b-4f0c-86ac-75f5a1d4f153</vt:lpwstr>
  </property>
  <property fmtid="{D5CDD505-2E9C-101B-9397-08002B2CF9AE}" pid="21" name="KIM_Activity">
    <vt:lpwstr>49;#Digital inclusion|20e72986-71ce-6c30-5854-8855d4ec7c2a</vt:lpwstr>
  </property>
</Properties>
</file>