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1332" r:id="rId5"/>
    <p:sldId id="1348" r:id="rId6"/>
    <p:sldId id="1349" r:id="rId7"/>
    <p:sldId id="1350" r:id="rId8"/>
    <p:sldId id="1351" r:id="rId9"/>
    <p:sldId id="1352" r:id="rId10"/>
    <p:sldId id="1353" r:id="rId11"/>
    <p:sldId id="1355" r:id="rId12"/>
    <p:sldId id="1354" r:id="rId13"/>
    <p:sldId id="1356" r:id="rId14"/>
    <p:sldId id="1357" r:id="rId15"/>
    <p:sldId id="135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Nutt" initials="LN" lastIdx="1" clrIdx="0">
    <p:extLst>
      <p:ext uri="{19B8F6BF-5375-455C-9EA6-DF929625EA0E}">
        <p15:presenceInfo xmlns:p15="http://schemas.microsoft.com/office/powerpoint/2012/main" userId="S::lnutt@slrconsulting.com::102ac5db-abeb-418b-a89c-2eb5590232f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1F5"/>
    <a:srgbClr val="D0E3E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05" autoAdjust="0"/>
    <p:restoredTop sz="95226" autoAdjust="0"/>
  </p:normalViewPr>
  <p:slideViewPr>
    <p:cSldViewPr snapToGrid="0">
      <p:cViewPr>
        <p:scale>
          <a:sx n="84" d="100"/>
          <a:sy n="84" d="100"/>
        </p:scale>
        <p:origin x="84" y="-6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B3EBA1-C24D-4BA8-9FF1-70FBBD53007E}" type="datetimeFigureOut">
              <a:rPr lang="en-GB" smtClean="0"/>
              <a:t>22/02/2022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F93E8-2319-4CD2-AEB0-6C9198C4A5BB}" type="slidenum">
              <a:rPr lang="en-GB" smtClean="0"/>
              <a:t>‹#›</a:t>
            </a:fld>
            <a:endParaRPr lang="en-GB"/>
          </a:p>
        </p:txBody>
      </p:sp>
    </p:spTree>
    <p:extLst>
      <p:ext uri="{BB962C8B-B14F-4D97-AF65-F5344CB8AC3E}">
        <p14:creationId xmlns:p14="http://schemas.microsoft.com/office/powerpoint/2010/main" val="3660485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806" y="1"/>
            <a:ext cx="12188388" cy="6857998"/>
          </a:xfrm>
          <a:prstGeom prst="rect">
            <a:avLst/>
          </a:prstGeom>
          <a:blipFill dpi="0" rotWithShape="1">
            <a:blip r:embed="rId3" cstate="print">
              <a:extLst>
                <a:ext uri="{28A0092B-C50C-407E-A947-70E740481C1C}">
                  <a14:useLocalDpi xmlns:a14="http://schemas.microsoft.com/office/drawing/2010/main" val="0"/>
                </a:ext>
              </a:extLst>
            </a:blip>
            <a:srcRect/>
            <a:stretch>
              <a:fillRect/>
            </a:stretch>
          </a:blipFill>
        </p:spPr>
      </p:pic>
      <p:sp>
        <p:nvSpPr>
          <p:cNvPr id="2" name="Title 1"/>
          <p:cNvSpPr>
            <a:spLocks noGrp="1"/>
          </p:cNvSpPr>
          <p:nvPr>
            <p:ph type="ctrTitle" hasCustomPrompt="1"/>
          </p:nvPr>
        </p:nvSpPr>
        <p:spPr>
          <a:xfrm>
            <a:off x="3962400" y="1828800"/>
            <a:ext cx="7518400" cy="762000"/>
          </a:xfrm>
        </p:spPr>
        <p:txBody>
          <a:bodyPr>
            <a:normAutofit/>
          </a:bodyPr>
          <a:lstStyle>
            <a:lvl1pPr algn="r">
              <a:defRPr sz="3733">
                <a:solidFill>
                  <a:srgbClr val="059AC4"/>
                </a:solidFill>
              </a:defRPr>
            </a:lvl1pPr>
          </a:lstStyle>
          <a:p>
            <a:r>
              <a:rPr lang="en-US"/>
              <a:t>CLICK TO EDIT MASTER TITLE STYLE</a:t>
            </a:r>
            <a:endParaRPr lang="en-GB"/>
          </a:p>
        </p:txBody>
      </p:sp>
      <p:sp>
        <p:nvSpPr>
          <p:cNvPr id="3" name="Subtitle 2"/>
          <p:cNvSpPr>
            <a:spLocks noGrp="1"/>
          </p:cNvSpPr>
          <p:nvPr>
            <p:ph type="subTitle" idx="1"/>
          </p:nvPr>
        </p:nvSpPr>
        <p:spPr>
          <a:xfrm>
            <a:off x="5689600" y="2590800"/>
            <a:ext cx="5791200" cy="1066800"/>
          </a:xfrm>
        </p:spPr>
        <p:txBody>
          <a:bodyPr>
            <a:normAutofit/>
          </a:bodyPr>
          <a:lstStyle>
            <a:lvl1pPr marL="0" indent="0" algn="r">
              <a:buNone/>
              <a:defRPr sz="2667">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6" name="Slide Number Placeholder 5"/>
          <p:cNvSpPr>
            <a:spLocks noGrp="1"/>
          </p:cNvSpPr>
          <p:nvPr>
            <p:ph type="sldNum" sz="quarter" idx="12"/>
          </p:nvPr>
        </p:nvSpPr>
        <p:spPr>
          <a:xfrm>
            <a:off x="406400" y="6375400"/>
            <a:ext cx="508000" cy="365125"/>
          </a:xfrm>
          <a:prstGeom prst="rect">
            <a:avLst/>
          </a:prstGeom>
        </p:spPr>
        <p:txBody>
          <a:bodyPr/>
          <a:lstStyle>
            <a:lvl1pPr>
              <a:defRPr sz="1333">
                <a:solidFill>
                  <a:schemeClr val="bg1">
                    <a:lumMod val="50000"/>
                  </a:schemeClr>
                </a:solidFill>
              </a:defRPr>
            </a:lvl1pPr>
          </a:lstStyle>
          <a:p>
            <a:fld id="{DA384101-9B88-459D-A123-B408E30BBA76}" type="slidenum">
              <a:rPr lang="en-GB" smtClean="0"/>
              <a:pPr/>
              <a:t>‹#›</a:t>
            </a:fld>
            <a:endParaRPr lang="en-GB"/>
          </a:p>
        </p:txBody>
      </p:sp>
    </p:spTree>
    <p:extLst>
      <p:ext uri="{BB962C8B-B14F-4D97-AF65-F5344CB8AC3E}">
        <p14:creationId xmlns:p14="http://schemas.microsoft.com/office/powerpoint/2010/main" val="119038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8000" y="427037"/>
            <a:ext cx="10972800" cy="944563"/>
          </a:xfrm>
        </p:spPr>
        <p:txBody>
          <a:bodyPr/>
          <a:lstStyle/>
          <a:p>
            <a:r>
              <a:rPr lang="en-US"/>
              <a:t>CLICK TO EDIT MASTER TITLE STYLE</a:t>
            </a:r>
            <a:endParaRPr lang="en-GB"/>
          </a:p>
        </p:txBody>
      </p:sp>
      <p:sp>
        <p:nvSpPr>
          <p:cNvPr id="6" name="Slide Number Placeholder 5"/>
          <p:cNvSpPr>
            <a:spLocks noGrp="1"/>
          </p:cNvSpPr>
          <p:nvPr>
            <p:ph type="sldNum" sz="quarter" idx="12"/>
          </p:nvPr>
        </p:nvSpPr>
        <p:spPr>
          <a:xfrm>
            <a:off x="419100" y="6569076"/>
            <a:ext cx="508000" cy="365125"/>
          </a:xfrm>
          <a:prstGeom prst="rect">
            <a:avLst/>
          </a:prstGeom>
        </p:spPr>
        <p:txBody>
          <a:bodyPr/>
          <a:lstStyle>
            <a:lvl1pPr>
              <a:defRPr sz="1333">
                <a:solidFill>
                  <a:schemeClr val="bg1">
                    <a:lumMod val="50000"/>
                  </a:schemeClr>
                </a:solidFill>
              </a:defRPr>
            </a:lvl1pPr>
          </a:lstStyle>
          <a:p>
            <a:fld id="{DA384101-9B88-459D-A123-B408E30BBA76}" type="slidenum">
              <a:rPr lang="en-GB" smtClean="0"/>
              <a:pPr/>
              <a:t>‹#›</a:t>
            </a:fld>
            <a:endParaRPr lang="en-GB"/>
          </a:p>
        </p:txBody>
      </p:sp>
      <p:sp>
        <p:nvSpPr>
          <p:cNvPr id="5" name="Text Placeholder 2"/>
          <p:cNvSpPr>
            <a:spLocks noGrp="1"/>
          </p:cNvSpPr>
          <p:nvPr>
            <p:ph idx="1"/>
          </p:nvPr>
        </p:nvSpPr>
        <p:spPr>
          <a:xfrm>
            <a:off x="508000" y="1524002"/>
            <a:ext cx="10972800" cy="4038599"/>
          </a:xfrm>
          <a:prstGeom prst="rect">
            <a:avLst/>
          </a:prstGeom>
        </p:spPr>
        <p:txBody>
          <a:bodyPr vert="horz" lIns="91440" tIns="45720" rIns="91440" bIns="45720" rtlCol="0">
            <a:norm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09383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16000" y="2438401"/>
            <a:ext cx="10363200" cy="685800"/>
          </a:xfrm>
        </p:spPr>
        <p:txBody>
          <a:bodyPr anchor="t">
            <a:noAutofit/>
          </a:bodyPr>
          <a:lstStyle>
            <a:lvl1pPr algn="ctr">
              <a:defRPr sz="3467" b="1" cap="none"/>
            </a:lvl1pPr>
          </a:lstStyle>
          <a:p>
            <a:r>
              <a:rPr lang="en-US"/>
              <a:t>CLICK TO EDIT MASTER TITLE STYLE</a:t>
            </a:r>
            <a:endParaRPr lang="en-GB"/>
          </a:p>
        </p:txBody>
      </p:sp>
      <p:sp>
        <p:nvSpPr>
          <p:cNvPr id="3" name="Text Placeholder 2"/>
          <p:cNvSpPr>
            <a:spLocks noGrp="1"/>
          </p:cNvSpPr>
          <p:nvPr>
            <p:ph type="body" idx="1"/>
          </p:nvPr>
        </p:nvSpPr>
        <p:spPr>
          <a:xfrm>
            <a:off x="1016000" y="3175000"/>
            <a:ext cx="10363200" cy="457200"/>
          </a:xfrm>
        </p:spPr>
        <p:txBody>
          <a:bodyPr anchor="b"/>
          <a:lstStyle>
            <a:lvl1pPr marL="0" indent="0" algn="ctr">
              <a:buNone/>
              <a:defRPr sz="2667">
                <a:solidFill>
                  <a:schemeClr val="tx1"/>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8" name="Slide Number Placeholder 5"/>
          <p:cNvSpPr>
            <a:spLocks noGrp="1"/>
          </p:cNvSpPr>
          <p:nvPr>
            <p:ph type="sldNum" sz="quarter" idx="12"/>
          </p:nvPr>
        </p:nvSpPr>
        <p:spPr>
          <a:xfrm>
            <a:off x="566757" y="6569076"/>
            <a:ext cx="508000" cy="365125"/>
          </a:xfrm>
          <a:prstGeom prst="rect">
            <a:avLst/>
          </a:prstGeom>
        </p:spPr>
        <p:txBody>
          <a:bodyPr/>
          <a:lstStyle>
            <a:lvl1pPr>
              <a:defRPr sz="1333">
                <a:solidFill>
                  <a:schemeClr val="bg1">
                    <a:lumMod val="50000"/>
                  </a:schemeClr>
                </a:solidFill>
              </a:defRPr>
            </a:lvl1pPr>
          </a:lstStyle>
          <a:p>
            <a:fld id="{DA384101-9B88-459D-A123-B408E30BBA76}" type="slidenum">
              <a:rPr lang="en-GB" smtClean="0"/>
              <a:pPr/>
              <a:t>‹#›</a:t>
            </a:fld>
            <a:endParaRPr lang="en-GB"/>
          </a:p>
        </p:txBody>
      </p:sp>
    </p:spTree>
    <p:extLst>
      <p:ext uri="{BB962C8B-B14F-4D97-AF65-F5344CB8AC3E}">
        <p14:creationId xmlns:p14="http://schemas.microsoft.com/office/powerpoint/2010/main" val="3071111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384101-9B88-459D-A123-B408E30BBA76}" type="slidenum">
              <a:rPr lang="en-GB" smtClean="0"/>
              <a:pPr/>
              <a:t>‹#›</a:t>
            </a:fld>
            <a:endParaRPr lang="en-GB"/>
          </a:p>
        </p:txBody>
      </p:sp>
    </p:spTree>
    <p:extLst>
      <p:ext uri="{BB962C8B-B14F-4D97-AF65-F5344CB8AC3E}">
        <p14:creationId xmlns:p14="http://schemas.microsoft.com/office/powerpoint/2010/main" val="3620595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8000" y="427037"/>
            <a:ext cx="10972800" cy="944563"/>
          </a:xfrm>
        </p:spPr>
        <p:txBody>
          <a:bodyPr/>
          <a:lstStyle>
            <a:lvl1pPr>
              <a:defRPr baseline="0"/>
            </a:lvl1pPr>
          </a:lstStyle>
          <a:p>
            <a:r>
              <a:rPr lang="en-US"/>
              <a:t>SLIDE MASTER – SINGLE COLUMN</a:t>
            </a:r>
            <a:endParaRPr lang="en-GB"/>
          </a:p>
        </p:txBody>
      </p:sp>
      <p:sp>
        <p:nvSpPr>
          <p:cNvPr id="7" name="Slide Number Placeholder 5"/>
          <p:cNvSpPr>
            <a:spLocks noGrp="1"/>
          </p:cNvSpPr>
          <p:nvPr>
            <p:ph type="sldNum" sz="quarter" idx="12"/>
          </p:nvPr>
        </p:nvSpPr>
        <p:spPr>
          <a:xfrm>
            <a:off x="419100" y="6569076"/>
            <a:ext cx="508000" cy="365125"/>
          </a:xfrm>
          <a:prstGeom prst="rect">
            <a:avLst/>
          </a:prstGeom>
        </p:spPr>
        <p:txBody>
          <a:bodyPr/>
          <a:lstStyle>
            <a:lvl1pPr>
              <a:defRPr sz="1333">
                <a:solidFill>
                  <a:schemeClr val="bg1">
                    <a:lumMod val="50000"/>
                  </a:schemeClr>
                </a:solidFill>
              </a:defRPr>
            </a:lvl1pPr>
          </a:lstStyle>
          <a:p>
            <a:fld id="{DA384101-9B88-459D-A123-B408E30BBA76}" type="slidenum">
              <a:rPr lang="en-GB" smtClean="0"/>
              <a:pPr/>
              <a:t>‹#›</a:t>
            </a:fld>
            <a:endParaRPr lang="en-GB"/>
          </a:p>
        </p:txBody>
      </p:sp>
      <p:sp>
        <p:nvSpPr>
          <p:cNvPr id="4" name="Content Placeholder 2"/>
          <p:cNvSpPr>
            <a:spLocks noGrp="1"/>
          </p:cNvSpPr>
          <p:nvPr>
            <p:ph idx="1" hasCustomPrompt="1"/>
          </p:nvPr>
        </p:nvSpPr>
        <p:spPr>
          <a:xfrm>
            <a:off x="1320800" y="2336800"/>
            <a:ext cx="10160000" cy="1600200"/>
          </a:xfrm>
        </p:spPr>
        <p:txBody>
          <a:bodyPr/>
          <a:lstStyle>
            <a:lvl1pPr marL="0" indent="0">
              <a:buFontTx/>
              <a:buNone/>
              <a:defRPr sz="2133">
                <a:solidFill>
                  <a:schemeClr val="tx1"/>
                </a:solidFill>
              </a:defRPr>
            </a:lvl1pPr>
            <a:lvl2pPr marL="484705" indent="-484705">
              <a:spcBef>
                <a:spcPts val="800"/>
              </a:spcBef>
              <a:buFont typeface="Arial" panose="020B0604020202020204" pitchFamily="34" charset="0"/>
              <a:buChar char="•"/>
              <a:defRPr sz="1867"/>
            </a:lvl2pPr>
          </a:lstStyle>
          <a:p>
            <a:pPr lvl="0"/>
            <a:r>
              <a:rPr lang="en-US"/>
              <a:t>Select and edit text</a:t>
            </a:r>
          </a:p>
        </p:txBody>
      </p:sp>
      <p:sp>
        <p:nvSpPr>
          <p:cNvPr id="5" name="Content Placeholder 2"/>
          <p:cNvSpPr>
            <a:spLocks noGrp="1"/>
          </p:cNvSpPr>
          <p:nvPr>
            <p:ph idx="13" hasCustomPrompt="1"/>
          </p:nvPr>
        </p:nvSpPr>
        <p:spPr>
          <a:xfrm>
            <a:off x="1320800" y="1524000"/>
            <a:ext cx="10160000" cy="762000"/>
          </a:xfrm>
        </p:spPr>
        <p:txBody>
          <a:bodyPr/>
          <a:lstStyle>
            <a:lvl1pPr marL="0" indent="0">
              <a:buFontTx/>
              <a:buNone/>
              <a:defRPr sz="2667">
                <a:solidFill>
                  <a:srgbClr val="059AC4"/>
                </a:solidFill>
                <a:latin typeface="Calibri Light" panose="020F0302020204030204" pitchFamily="34" charset="0"/>
              </a:defRPr>
            </a:lvl1pPr>
            <a:lvl2pPr marL="609585" indent="0">
              <a:buFontTx/>
              <a:buNone/>
              <a:defRPr sz="2667">
                <a:solidFill>
                  <a:srgbClr val="059AC4"/>
                </a:solidFill>
                <a:latin typeface="Calibri Light" panose="020F0302020204030204" pitchFamily="34" charset="0"/>
              </a:defRPr>
            </a:lvl2pPr>
          </a:lstStyle>
          <a:p>
            <a:pPr lvl="0"/>
            <a:r>
              <a:rPr lang="en-US"/>
              <a:t>Select and edit text</a:t>
            </a:r>
          </a:p>
        </p:txBody>
      </p:sp>
      <p:sp>
        <p:nvSpPr>
          <p:cNvPr id="8" name="Content Placeholder 2"/>
          <p:cNvSpPr>
            <a:spLocks noGrp="1"/>
          </p:cNvSpPr>
          <p:nvPr>
            <p:ph idx="14" hasCustomPrompt="1"/>
          </p:nvPr>
        </p:nvSpPr>
        <p:spPr>
          <a:xfrm>
            <a:off x="4470400" y="4093377"/>
            <a:ext cx="6705600" cy="1266023"/>
          </a:xfrm>
        </p:spPr>
        <p:txBody>
          <a:bodyPr>
            <a:normAutofit/>
          </a:bodyPr>
          <a:lstStyle>
            <a:lvl1pPr marL="0" indent="0" algn="r">
              <a:lnSpc>
                <a:spcPts val="3200"/>
              </a:lnSpc>
              <a:buFontTx/>
              <a:buNone/>
              <a:defRPr lang="en-GB" sz="2667" b="0" smtClean="0">
                <a:solidFill>
                  <a:srgbClr val="059AC4"/>
                </a:solidFill>
                <a:latin typeface="Calibri Light" panose="020F0302020204030204" pitchFamily="34" charset="0"/>
              </a:defRPr>
            </a:lvl1pPr>
            <a:lvl2pPr marL="609585" indent="0">
              <a:buFontTx/>
              <a:buNone/>
              <a:defRPr sz="2667">
                <a:solidFill>
                  <a:srgbClr val="059AC4"/>
                </a:solidFill>
                <a:latin typeface="Calibri Light" panose="020F0302020204030204" pitchFamily="34" charset="0"/>
              </a:defRPr>
            </a:lvl2pPr>
          </a:lstStyle>
          <a:p>
            <a:r>
              <a:rPr lang="en-GB"/>
              <a:t>Calibri Light - A client quote or sentence  </a:t>
            </a:r>
            <a:r>
              <a:rPr lang="en-GB" b="1">
                <a:latin typeface="+mj-lt"/>
              </a:rPr>
              <a:t>emphasising a key </a:t>
            </a:r>
            <a:br>
              <a:rPr lang="en-GB" b="1">
                <a:latin typeface="+mj-lt"/>
              </a:rPr>
            </a:br>
            <a:r>
              <a:rPr lang="en-GB" b="1">
                <a:latin typeface="+mj-lt"/>
              </a:rPr>
              <a:t>message </a:t>
            </a:r>
            <a:r>
              <a:rPr lang="en-GB" b="1">
                <a:latin typeface="+mn-lt"/>
              </a:rPr>
              <a:t>Calibri</a:t>
            </a:r>
            <a:r>
              <a:rPr lang="en-GB"/>
              <a:t> </a:t>
            </a:r>
            <a:r>
              <a:rPr lang="en-GB">
                <a:latin typeface="+mn-lt"/>
              </a:rPr>
              <a:t>(</a:t>
            </a:r>
            <a:r>
              <a:rPr lang="en-GB" b="1">
                <a:latin typeface="+mn-lt"/>
              </a:rPr>
              <a:t>body) bold </a:t>
            </a:r>
            <a:r>
              <a:rPr lang="en-GB" sz="2667"/>
              <a:t>”</a:t>
            </a:r>
          </a:p>
        </p:txBody>
      </p:sp>
      <p:sp>
        <p:nvSpPr>
          <p:cNvPr id="9" name="Rectangle 8"/>
          <p:cNvSpPr/>
          <p:nvPr userDrawn="1"/>
        </p:nvSpPr>
        <p:spPr>
          <a:xfrm rot="16200000" flipV="1">
            <a:off x="10807699" y="4635501"/>
            <a:ext cx="1295400" cy="152399"/>
          </a:xfrm>
          <a:prstGeom prst="rect">
            <a:avLst/>
          </a:prstGeom>
          <a:solidFill>
            <a:srgbClr val="32A6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Tree>
    <p:extLst>
      <p:ext uri="{BB962C8B-B14F-4D97-AF65-F5344CB8AC3E}">
        <p14:creationId xmlns:p14="http://schemas.microsoft.com/office/powerpoint/2010/main" val="1589045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a:xfrm>
            <a:off x="419100" y="6569076"/>
            <a:ext cx="508000" cy="365125"/>
          </a:xfrm>
          <a:prstGeom prst="rect">
            <a:avLst/>
          </a:prstGeom>
        </p:spPr>
        <p:txBody>
          <a:bodyPr/>
          <a:lstStyle>
            <a:lvl1pPr>
              <a:defRPr sz="1333">
                <a:solidFill>
                  <a:schemeClr val="bg1">
                    <a:lumMod val="50000"/>
                  </a:schemeClr>
                </a:solidFill>
              </a:defRPr>
            </a:lvl1pPr>
          </a:lstStyle>
          <a:p>
            <a:fld id="{DA384101-9B88-459D-A123-B408E30BBA76}" type="slidenum">
              <a:rPr lang="en-GB" smtClean="0"/>
              <a:pPr/>
              <a:t>‹#›</a:t>
            </a:fld>
            <a:endParaRPr lang="en-GB"/>
          </a:p>
        </p:txBody>
      </p:sp>
      <p:sp>
        <p:nvSpPr>
          <p:cNvPr id="6" name="Title 1"/>
          <p:cNvSpPr>
            <a:spLocks noGrp="1"/>
          </p:cNvSpPr>
          <p:nvPr>
            <p:ph type="title" hasCustomPrompt="1"/>
          </p:nvPr>
        </p:nvSpPr>
        <p:spPr>
          <a:xfrm>
            <a:off x="508000" y="427037"/>
            <a:ext cx="10972800" cy="944563"/>
          </a:xfrm>
        </p:spPr>
        <p:txBody>
          <a:bodyPr/>
          <a:lstStyle>
            <a:lvl1pPr>
              <a:defRPr baseline="0"/>
            </a:lvl1pPr>
          </a:lstStyle>
          <a:p>
            <a:r>
              <a:rPr lang="en-US"/>
              <a:t>SLIDE MASTER – TWO COLUMN</a:t>
            </a:r>
            <a:endParaRPr lang="en-GB"/>
          </a:p>
        </p:txBody>
      </p:sp>
      <p:sp>
        <p:nvSpPr>
          <p:cNvPr id="7" name="Content Placeholder 2"/>
          <p:cNvSpPr>
            <a:spLocks noGrp="1"/>
          </p:cNvSpPr>
          <p:nvPr>
            <p:ph idx="1" hasCustomPrompt="1"/>
          </p:nvPr>
        </p:nvSpPr>
        <p:spPr>
          <a:xfrm>
            <a:off x="631038" y="2438401"/>
            <a:ext cx="5261764" cy="3200401"/>
          </a:xfrm>
        </p:spPr>
        <p:txBody>
          <a:bodyPr>
            <a:normAutofit/>
          </a:bodyPr>
          <a:lstStyle>
            <a:lvl1pPr marL="0" indent="0">
              <a:buFontTx/>
              <a:buNone/>
              <a:defRPr sz="1867" baseline="0">
                <a:solidFill>
                  <a:schemeClr val="tx1"/>
                </a:solidFill>
                <a:latin typeface="+mn-lt"/>
              </a:defRPr>
            </a:lvl1pPr>
            <a:lvl2pPr marL="484705" indent="-484705">
              <a:spcBef>
                <a:spcPts val="800"/>
              </a:spcBef>
              <a:buFont typeface="Arial" panose="020B0604020202020204" pitchFamily="34" charset="0"/>
              <a:buChar char="•"/>
              <a:defRPr sz="1867">
                <a:latin typeface="+mn-lt"/>
              </a:defRPr>
            </a:lvl2pPr>
          </a:lstStyle>
          <a:p>
            <a:pPr lvl="0"/>
            <a:r>
              <a:rPr lang="en-US"/>
              <a:t>Select and edit text</a:t>
            </a:r>
          </a:p>
        </p:txBody>
      </p:sp>
      <p:sp>
        <p:nvSpPr>
          <p:cNvPr id="9" name="Content Placeholder 2"/>
          <p:cNvSpPr>
            <a:spLocks noGrp="1"/>
          </p:cNvSpPr>
          <p:nvPr>
            <p:ph idx="13" hasCustomPrompt="1"/>
          </p:nvPr>
        </p:nvSpPr>
        <p:spPr>
          <a:xfrm>
            <a:off x="1219200" y="1524000"/>
            <a:ext cx="10261600" cy="762000"/>
          </a:xfrm>
        </p:spPr>
        <p:txBody>
          <a:bodyPr/>
          <a:lstStyle>
            <a:lvl1pPr marL="0" indent="0">
              <a:buFontTx/>
              <a:buNone/>
              <a:defRPr sz="2667" baseline="0">
                <a:solidFill>
                  <a:srgbClr val="059AC4"/>
                </a:solidFill>
                <a:latin typeface="Calibri Light" panose="020F0302020204030204" pitchFamily="34" charset="0"/>
              </a:defRPr>
            </a:lvl1pPr>
            <a:lvl2pPr marL="609585" indent="0">
              <a:buFontTx/>
              <a:buNone/>
              <a:defRPr sz="2667">
                <a:solidFill>
                  <a:srgbClr val="059AC4"/>
                </a:solidFill>
                <a:latin typeface="Calibri Light" panose="020F0302020204030204" pitchFamily="34" charset="0"/>
              </a:defRPr>
            </a:lvl2pPr>
          </a:lstStyle>
          <a:p>
            <a:pPr lvl="0"/>
            <a:r>
              <a:rPr lang="en-US"/>
              <a:t>Select and edit text</a:t>
            </a:r>
          </a:p>
        </p:txBody>
      </p:sp>
      <p:sp>
        <p:nvSpPr>
          <p:cNvPr id="13" name="Rectangle 12"/>
          <p:cNvSpPr/>
          <p:nvPr userDrawn="1"/>
        </p:nvSpPr>
        <p:spPr>
          <a:xfrm rot="16200000" flipV="1">
            <a:off x="8115298" y="2273300"/>
            <a:ext cx="1447801" cy="5283200"/>
          </a:xfrm>
          <a:prstGeom prst="rect">
            <a:avLst/>
          </a:prstGeom>
          <a:solidFill>
            <a:srgbClr val="32A6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14" name="Content Placeholder 2"/>
          <p:cNvSpPr>
            <a:spLocks noGrp="1"/>
          </p:cNvSpPr>
          <p:nvPr>
            <p:ph idx="15" hasCustomPrompt="1"/>
          </p:nvPr>
        </p:nvSpPr>
        <p:spPr>
          <a:xfrm>
            <a:off x="6219037" y="2438400"/>
            <a:ext cx="5261764" cy="1676400"/>
          </a:xfrm>
        </p:spPr>
        <p:txBody>
          <a:bodyPr>
            <a:normAutofit/>
          </a:bodyPr>
          <a:lstStyle>
            <a:lvl1pPr marL="0" indent="0">
              <a:buFontTx/>
              <a:buNone/>
              <a:defRPr sz="1867">
                <a:solidFill>
                  <a:schemeClr val="tx1"/>
                </a:solidFill>
                <a:latin typeface="+mn-lt"/>
              </a:defRPr>
            </a:lvl1pPr>
            <a:lvl2pPr marL="484705" indent="-484705">
              <a:spcBef>
                <a:spcPts val="800"/>
              </a:spcBef>
              <a:buFont typeface="Arial" panose="020B0604020202020204" pitchFamily="34" charset="0"/>
              <a:buChar char="•"/>
              <a:defRPr sz="1867">
                <a:latin typeface="+mn-lt"/>
              </a:defRPr>
            </a:lvl2pPr>
          </a:lstStyle>
          <a:p>
            <a:pPr lvl="0"/>
            <a:r>
              <a:rPr lang="en-US"/>
              <a:t>Select and edit text</a:t>
            </a:r>
          </a:p>
        </p:txBody>
      </p:sp>
      <p:sp>
        <p:nvSpPr>
          <p:cNvPr id="15" name="Content Placeholder 2"/>
          <p:cNvSpPr>
            <a:spLocks noGrp="1"/>
          </p:cNvSpPr>
          <p:nvPr>
            <p:ph idx="16" hasCustomPrompt="1"/>
          </p:nvPr>
        </p:nvSpPr>
        <p:spPr>
          <a:xfrm>
            <a:off x="6400801" y="4267200"/>
            <a:ext cx="4876800" cy="1295400"/>
          </a:xfrm>
        </p:spPr>
        <p:txBody>
          <a:bodyPr>
            <a:normAutofit/>
          </a:bodyPr>
          <a:lstStyle>
            <a:lvl1pPr marL="0" indent="0">
              <a:buFontTx/>
              <a:buNone/>
              <a:defRPr sz="2400">
                <a:solidFill>
                  <a:schemeClr val="bg1"/>
                </a:solidFill>
                <a:latin typeface="+mn-lt"/>
              </a:defRPr>
            </a:lvl1pPr>
            <a:lvl2pPr marL="484705" indent="-484705">
              <a:spcBef>
                <a:spcPts val="800"/>
              </a:spcBef>
              <a:buFont typeface="Arial" panose="020B0604020202020204" pitchFamily="34" charset="0"/>
              <a:buChar char="•"/>
              <a:defRPr sz="1867">
                <a:latin typeface="+mn-lt"/>
              </a:defRPr>
            </a:lvl2pPr>
          </a:lstStyle>
          <a:p>
            <a:pPr lvl="0"/>
            <a:r>
              <a:rPr lang="en-US"/>
              <a:t>Select and edit text</a:t>
            </a:r>
          </a:p>
        </p:txBody>
      </p:sp>
      <p:sp>
        <p:nvSpPr>
          <p:cNvPr id="3" name="Content Placeholder 2">
            <a:extLst>
              <a:ext uri="{FF2B5EF4-FFF2-40B4-BE49-F238E27FC236}">
                <a16:creationId xmlns:a16="http://schemas.microsoft.com/office/drawing/2014/main" id="{84D35E28-54AE-4CC2-A28F-ED100C483B05}"/>
              </a:ext>
            </a:extLst>
          </p:cNvPr>
          <p:cNvSpPr>
            <a:spLocks noGrp="1"/>
          </p:cNvSpPr>
          <p:nvPr>
            <p:ph sz="quarter" idx="17"/>
          </p:nvPr>
        </p:nvSpPr>
        <p:spPr>
          <a:xfrm>
            <a:off x="11480800" y="5029200"/>
            <a:ext cx="9144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58458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NGLE COLUMN DIAGRA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19100" y="6569076"/>
            <a:ext cx="508000" cy="365125"/>
          </a:xfrm>
          <a:prstGeom prst="rect">
            <a:avLst/>
          </a:prstGeom>
        </p:spPr>
        <p:txBody>
          <a:bodyPr/>
          <a:lstStyle>
            <a:lvl1pPr>
              <a:defRPr sz="1333">
                <a:solidFill>
                  <a:schemeClr val="bg1">
                    <a:lumMod val="50000"/>
                  </a:schemeClr>
                </a:solidFill>
              </a:defRPr>
            </a:lvl1pPr>
          </a:lstStyle>
          <a:p>
            <a:fld id="{DA384101-9B88-459D-A123-B408E30BBA76}" type="slidenum">
              <a:rPr lang="en-GB" smtClean="0"/>
              <a:pPr/>
              <a:t>‹#›</a:t>
            </a:fld>
            <a:endParaRPr lang="en-GB"/>
          </a:p>
        </p:txBody>
      </p:sp>
      <p:sp>
        <p:nvSpPr>
          <p:cNvPr id="3" name="Title 1"/>
          <p:cNvSpPr>
            <a:spLocks noGrp="1"/>
          </p:cNvSpPr>
          <p:nvPr>
            <p:ph type="title" hasCustomPrompt="1"/>
          </p:nvPr>
        </p:nvSpPr>
        <p:spPr>
          <a:xfrm>
            <a:off x="508000" y="427037"/>
            <a:ext cx="10972800" cy="944563"/>
          </a:xfrm>
        </p:spPr>
        <p:txBody>
          <a:bodyPr/>
          <a:lstStyle>
            <a:lvl1pPr>
              <a:defRPr baseline="0"/>
            </a:lvl1pPr>
          </a:lstStyle>
          <a:p>
            <a:r>
              <a:rPr lang="en-US"/>
              <a:t>SLIDE MASTER – SINGLE DIAGRAM</a:t>
            </a:r>
            <a:endParaRPr lang="en-GB"/>
          </a:p>
        </p:txBody>
      </p:sp>
      <p:sp>
        <p:nvSpPr>
          <p:cNvPr id="4" name="Content Placeholder 2"/>
          <p:cNvSpPr>
            <a:spLocks noGrp="1"/>
          </p:cNvSpPr>
          <p:nvPr>
            <p:ph idx="1" hasCustomPrompt="1"/>
          </p:nvPr>
        </p:nvSpPr>
        <p:spPr>
          <a:xfrm>
            <a:off x="1117600" y="3276601"/>
            <a:ext cx="4597400" cy="2362201"/>
          </a:xfrm>
        </p:spPr>
        <p:txBody>
          <a:bodyPr>
            <a:normAutofit/>
          </a:bodyPr>
          <a:lstStyle>
            <a:lvl1pPr marL="0" indent="0">
              <a:buFontTx/>
              <a:buNone/>
              <a:defRPr sz="1867">
                <a:latin typeface="+mn-lt"/>
              </a:defRPr>
            </a:lvl1pPr>
            <a:lvl2pPr marL="484705" indent="-484705">
              <a:spcBef>
                <a:spcPts val="800"/>
              </a:spcBef>
              <a:buFont typeface="Arial" panose="020B0604020202020204" pitchFamily="34" charset="0"/>
              <a:buChar char="•"/>
              <a:defRPr sz="1867">
                <a:latin typeface="+mn-lt"/>
              </a:defRPr>
            </a:lvl2pPr>
          </a:lstStyle>
          <a:p>
            <a:pPr lvl="0"/>
            <a:r>
              <a:rPr lang="en-US"/>
              <a:t>Select to edit Master text styles</a:t>
            </a:r>
          </a:p>
        </p:txBody>
      </p:sp>
      <p:sp>
        <p:nvSpPr>
          <p:cNvPr id="5" name="Content Placeholder 2"/>
          <p:cNvSpPr>
            <a:spLocks noGrp="1"/>
          </p:cNvSpPr>
          <p:nvPr>
            <p:ph idx="13" hasCustomPrompt="1"/>
          </p:nvPr>
        </p:nvSpPr>
        <p:spPr>
          <a:xfrm>
            <a:off x="1117600" y="1524000"/>
            <a:ext cx="4673600" cy="1295400"/>
          </a:xfrm>
        </p:spPr>
        <p:txBody>
          <a:bodyPr/>
          <a:lstStyle>
            <a:lvl1pPr marL="0" indent="0">
              <a:buFontTx/>
              <a:buNone/>
              <a:defRPr sz="2667">
                <a:solidFill>
                  <a:srgbClr val="059AC4"/>
                </a:solidFill>
                <a:latin typeface="Calibri Light" panose="020F0302020204030204" pitchFamily="34" charset="0"/>
              </a:defRPr>
            </a:lvl1pPr>
            <a:lvl2pPr marL="609585" indent="0">
              <a:buFontTx/>
              <a:buNone/>
              <a:defRPr sz="2667">
                <a:solidFill>
                  <a:srgbClr val="059AC4"/>
                </a:solidFill>
                <a:latin typeface="Calibri Light" panose="020F0302020204030204" pitchFamily="34" charset="0"/>
              </a:defRPr>
            </a:lvl2pPr>
          </a:lstStyle>
          <a:p>
            <a:pPr lvl="0"/>
            <a:r>
              <a:rPr lang="en-US"/>
              <a:t>Select to edit text styles</a:t>
            </a:r>
          </a:p>
        </p:txBody>
      </p:sp>
      <p:sp>
        <p:nvSpPr>
          <p:cNvPr id="8" name="Rectangle 7"/>
          <p:cNvSpPr/>
          <p:nvPr userDrawn="1"/>
        </p:nvSpPr>
        <p:spPr>
          <a:xfrm flipV="1">
            <a:off x="1117600" y="2891430"/>
            <a:ext cx="2997200" cy="80370"/>
          </a:xfrm>
          <a:prstGeom prst="rect">
            <a:avLst/>
          </a:prstGeom>
          <a:solidFill>
            <a:srgbClr val="32A6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15" name="Oval 14"/>
          <p:cNvSpPr/>
          <p:nvPr userDrawn="1"/>
        </p:nvSpPr>
        <p:spPr>
          <a:xfrm>
            <a:off x="6858000" y="1828800"/>
            <a:ext cx="3657600" cy="36576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   </a:t>
            </a:r>
          </a:p>
        </p:txBody>
      </p:sp>
      <p:sp>
        <p:nvSpPr>
          <p:cNvPr id="16" name="Title 1"/>
          <p:cNvSpPr txBox="1">
            <a:spLocks/>
          </p:cNvSpPr>
          <p:nvPr userDrawn="1"/>
        </p:nvSpPr>
        <p:spPr>
          <a:xfrm>
            <a:off x="6858000" y="2773761"/>
            <a:ext cx="3454400" cy="1767681"/>
          </a:xfrm>
          <a:prstGeom prst="rect">
            <a:avLst/>
          </a:prstGeom>
        </p:spPr>
        <p:txBody>
          <a:bodyPr vert="horz" lIns="121920" tIns="60960" rIns="121920" bIns="60960" rtlCol="0" anchor="ctr">
            <a:noAutofit/>
          </a:bodyPr>
          <a:lstStyle>
            <a:lvl1pPr algn="l" defTabSz="914400" rtl="0" eaLnBrk="1" latinLnBrk="0" hangingPunct="1">
              <a:lnSpc>
                <a:spcPts val="3000"/>
              </a:lnSpc>
              <a:spcBef>
                <a:spcPct val="0"/>
              </a:spcBef>
              <a:buNone/>
              <a:defRPr sz="2800" b="1" kern="1200" baseline="0">
                <a:solidFill>
                  <a:schemeClr val="bg1"/>
                </a:solidFill>
                <a:latin typeface="+mj-lt"/>
                <a:ea typeface="+mj-ea"/>
                <a:cs typeface="+mj-cs"/>
              </a:defRPr>
            </a:lvl1pPr>
          </a:lstStyle>
          <a:p>
            <a:pPr algn="ctr">
              <a:lnSpc>
                <a:spcPct val="100000"/>
              </a:lnSpc>
            </a:pPr>
            <a:r>
              <a:rPr lang="en-US" sz="2667"/>
              <a:t>Diagram would fit </a:t>
            </a:r>
          </a:p>
          <a:p>
            <a:pPr algn="ctr">
              <a:lnSpc>
                <a:spcPct val="100000"/>
              </a:lnSpc>
            </a:pPr>
            <a:r>
              <a:rPr lang="en-US" sz="2667" baseline="0"/>
              <a:t>in the space </a:t>
            </a:r>
          </a:p>
          <a:p>
            <a:pPr algn="ctr">
              <a:lnSpc>
                <a:spcPct val="100000"/>
              </a:lnSpc>
            </a:pPr>
            <a:r>
              <a:rPr lang="en-US" sz="2667" baseline="0"/>
              <a:t>allocated </a:t>
            </a:r>
            <a:r>
              <a:rPr lang="en-US" sz="2667"/>
              <a:t>here</a:t>
            </a:r>
            <a:endParaRPr lang="en-GB" sz="2667"/>
          </a:p>
        </p:txBody>
      </p:sp>
    </p:spTree>
    <p:extLst>
      <p:ext uri="{BB962C8B-B14F-4D97-AF65-F5344CB8AC3E}">
        <p14:creationId xmlns:p14="http://schemas.microsoft.com/office/powerpoint/2010/main" val="4021613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1806" y="1"/>
            <a:ext cx="12188388" cy="6857998"/>
          </a:xfrm>
          <a:prstGeom prst="rect">
            <a:avLst/>
          </a:prstGeom>
          <a:blipFill dpi="0" rotWithShape="1">
            <a:blip r:embed="rId9" cstate="print">
              <a:extLst>
                <a:ext uri="{28A0092B-C50C-407E-A947-70E740481C1C}">
                  <a14:useLocalDpi xmlns:a14="http://schemas.microsoft.com/office/drawing/2010/main" val="0"/>
                </a:ext>
              </a:extLst>
            </a:blip>
            <a:srcRect/>
            <a:stretch>
              <a:fillRect/>
            </a:stretch>
          </a:blipFill>
        </p:spPr>
      </p:pic>
      <p:sp>
        <p:nvSpPr>
          <p:cNvPr id="2" name="Title Placeholder 1"/>
          <p:cNvSpPr>
            <a:spLocks noGrp="1"/>
          </p:cNvSpPr>
          <p:nvPr>
            <p:ph type="title"/>
          </p:nvPr>
        </p:nvSpPr>
        <p:spPr>
          <a:xfrm>
            <a:off x="508000" y="427037"/>
            <a:ext cx="10972800" cy="944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508000" y="1524002"/>
            <a:ext cx="10972800" cy="40385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5"/>
          <p:cNvSpPr>
            <a:spLocks noGrp="1"/>
          </p:cNvSpPr>
          <p:nvPr>
            <p:ph type="sldNum" sz="quarter" idx="4"/>
          </p:nvPr>
        </p:nvSpPr>
        <p:spPr>
          <a:xfrm>
            <a:off x="419100" y="6569076"/>
            <a:ext cx="508000" cy="365125"/>
          </a:xfrm>
          <a:prstGeom prst="rect">
            <a:avLst/>
          </a:prstGeom>
        </p:spPr>
        <p:txBody>
          <a:bodyPr/>
          <a:lstStyle>
            <a:lvl1pPr>
              <a:defRPr sz="1333">
                <a:solidFill>
                  <a:schemeClr val="bg1">
                    <a:lumMod val="50000"/>
                  </a:schemeClr>
                </a:solidFill>
              </a:defRPr>
            </a:lvl1pPr>
          </a:lstStyle>
          <a:p>
            <a:fld id="{DA384101-9B88-459D-A123-B408E30BBA76}" type="slidenum">
              <a:rPr lang="en-GB" smtClean="0"/>
              <a:pPr/>
              <a:t>‹#›</a:t>
            </a:fld>
            <a:endParaRPr lang="en-GB"/>
          </a:p>
        </p:txBody>
      </p:sp>
    </p:spTree>
    <p:extLst>
      <p:ext uri="{BB962C8B-B14F-4D97-AF65-F5344CB8AC3E}">
        <p14:creationId xmlns:p14="http://schemas.microsoft.com/office/powerpoint/2010/main" val="218794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p:txStyles>
    <p:titleStyle>
      <a:lvl1pPr algn="l" defTabSz="1219170" rtl="0" eaLnBrk="1" latinLnBrk="0" hangingPunct="1">
        <a:spcBef>
          <a:spcPct val="0"/>
        </a:spcBef>
        <a:buNone/>
        <a:defRPr sz="3467" b="1" kern="1200">
          <a:solidFill>
            <a:srgbClr val="059AC4"/>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21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1867"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18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45044-40E8-4C5C-B541-6CF2A52508A7}"/>
              </a:ext>
            </a:extLst>
          </p:cNvPr>
          <p:cNvSpPr>
            <a:spLocks noGrp="1"/>
          </p:cNvSpPr>
          <p:nvPr>
            <p:ph type="ctrTitle"/>
          </p:nvPr>
        </p:nvSpPr>
        <p:spPr>
          <a:xfrm>
            <a:off x="3962400" y="1362269"/>
            <a:ext cx="7518400" cy="1228531"/>
          </a:xfrm>
        </p:spPr>
        <p:txBody>
          <a:bodyPr>
            <a:normAutofit fontScale="90000"/>
          </a:bodyPr>
          <a:lstStyle/>
          <a:p>
            <a:r>
              <a:rPr lang="en-GB" dirty="0"/>
              <a:t>BEIS Consultation on reforming </a:t>
            </a:r>
            <a:br>
              <a:rPr lang="en-GB" dirty="0"/>
            </a:br>
            <a:r>
              <a:rPr lang="en-GB" dirty="0"/>
              <a:t>Climate Change Agreements</a:t>
            </a:r>
            <a:br>
              <a:rPr lang="en-GB" dirty="0"/>
            </a:br>
            <a:br>
              <a:rPr lang="en-GB" sz="3100" dirty="0"/>
            </a:br>
            <a:r>
              <a:rPr lang="en-GB" sz="3100" dirty="0"/>
              <a:t>Briefing and consideration of response for </a:t>
            </a:r>
            <a:br>
              <a:rPr lang="en-GB" sz="3100" dirty="0"/>
            </a:br>
            <a:r>
              <a:rPr lang="en-GB" sz="3100" dirty="0"/>
              <a:t>techUK</a:t>
            </a:r>
            <a:endParaRPr lang="en-GB" sz="3100" i="1" dirty="0"/>
          </a:p>
        </p:txBody>
      </p:sp>
      <p:sp>
        <p:nvSpPr>
          <p:cNvPr id="3" name="Subtitle 2">
            <a:extLst>
              <a:ext uri="{FF2B5EF4-FFF2-40B4-BE49-F238E27FC236}">
                <a16:creationId xmlns:a16="http://schemas.microsoft.com/office/drawing/2014/main" id="{E9914D74-F631-4524-B358-0CB8DB5989D8}"/>
              </a:ext>
            </a:extLst>
          </p:cNvPr>
          <p:cNvSpPr>
            <a:spLocks noGrp="1"/>
          </p:cNvSpPr>
          <p:nvPr>
            <p:ph type="subTitle" idx="1"/>
          </p:nvPr>
        </p:nvSpPr>
        <p:spPr>
          <a:xfrm>
            <a:off x="5689600" y="4074163"/>
            <a:ext cx="5791200" cy="1066800"/>
          </a:xfrm>
        </p:spPr>
        <p:txBody>
          <a:bodyPr>
            <a:normAutofit fontScale="92500"/>
          </a:bodyPr>
          <a:lstStyle/>
          <a:p>
            <a:endParaRPr lang="en-GB" dirty="0"/>
          </a:p>
          <a:p>
            <a:r>
              <a:rPr lang="en-GB" dirty="0"/>
              <a:t>Consultation closing date:  11</a:t>
            </a:r>
            <a:r>
              <a:rPr lang="en-GB" baseline="30000" dirty="0"/>
              <a:t>th</a:t>
            </a:r>
            <a:r>
              <a:rPr lang="en-GB" dirty="0"/>
              <a:t> March 2022</a:t>
            </a:r>
          </a:p>
        </p:txBody>
      </p:sp>
      <p:sp>
        <p:nvSpPr>
          <p:cNvPr id="4" name="Slide Number Placeholder 3">
            <a:extLst>
              <a:ext uri="{FF2B5EF4-FFF2-40B4-BE49-F238E27FC236}">
                <a16:creationId xmlns:a16="http://schemas.microsoft.com/office/drawing/2014/main" id="{0A129EE1-E501-4601-B74B-3F417415EDE5}"/>
              </a:ext>
            </a:extLst>
          </p:cNvPr>
          <p:cNvSpPr>
            <a:spLocks noGrp="1"/>
          </p:cNvSpPr>
          <p:nvPr>
            <p:ph type="sldNum" sz="quarter" idx="12"/>
          </p:nvPr>
        </p:nvSpPr>
        <p:spPr/>
        <p:txBody>
          <a:bodyPr/>
          <a:lstStyle/>
          <a:p>
            <a:fld id="{DA384101-9B88-459D-A123-B408E30BBA76}" type="slidenum">
              <a:rPr lang="en-GB" smtClean="0"/>
              <a:pPr/>
              <a:t>1</a:t>
            </a:fld>
            <a:endParaRPr lang="en-GB"/>
          </a:p>
        </p:txBody>
      </p:sp>
    </p:spTree>
    <p:extLst>
      <p:ext uri="{BB962C8B-B14F-4D97-AF65-F5344CB8AC3E}">
        <p14:creationId xmlns:p14="http://schemas.microsoft.com/office/powerpoint/2010/main" val="722893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10</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4171770142"/>
              </p:ext>
            </p:extLst>
          </p:nvPr>
        </p:nvGraphicFramePr>
        <p:xfrm>
          <a:off x="660400" y="1035448"/>
          <a:ext cx="10871200" cy="4607560"/>
        </p:xfrm>
        <a:graphic>
          <a:graphicData uri="http://schemas.openxmlformats.org/drawingml/2006/table">
            <a:tbl>
              <a:tblPr firstRow="1" bandRow="1">
                <a:tableStyleId>{5C22544A-7EE6-4342-B048-85BDC9FD1C3A}</a:tableStyleId>
              </a:tblPr>
              <a:tblGrid>
                <a:gridCol w="679450">
                  <a:extLst>
                    <a:ext uri="{9D8B030D-6E8A-4147-A177-3AD203B41FA5}">
                      <a16:colId xmlns:a16="http://schemas.microsoft.com/office/drawing/2014/main" val="2761485070"/>
                    </a:ext>
                  </a:extLst>
                </a:gridCol>
                <a:gridCol w="1917700">
                  <a:extLst>
                    <a:ext uri="{9D8B030D-6E8A-4147-A177-3AD203B41FA5}">
                      <a16:colId xmlns:a16="http://schemas.microsoft.com/office/drawing/2014/main" val="3315283373"/>
                    </a:ext>
                  </a:extLst>
                </a:gridCol>
                <a:gridCol w="4695825">
                  <a:extLst>
                    <a:ext uri="{9D8B030D-6E8A-4147-A177-3AD203B41FA5}">
                      <a16:colId xmlns:a16="http://schemas.microsoft.com/office/drawing/2014/main" val="750248647"/>
                    </a:ext>
                  </a:extLst>
                </a:gridCol>
                <a:gridCol w="3578225">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20</a:t>
                      </a:r>
                    </a:p>
                  </a:txBody>
                  <a:tcPr/>
                </a:tc>
                <a:tc>
                  <a:txBody>
                    <a:bodyPr/>
                    <a:lstStyle/>
                    <a:p>
                      <a:r>
                        <a:rPr lang="en-GB" sz="1400" dirty="0"/>
                        <a:t>Do you agree that the ratio relative/’</a:t>
                      </a:r>
                      <a:r>
                        <a:rPr lang="en-GB" sz="1400" dirty="0" err="1"/>
                        <a:t>novem</a:t>
                      </a:r>
                      <a:r>
                        <a:rPr lang="en-GB" sz="1400" dirty="0"/>
                        <a:t>’ target type should be the only relative target type in a future scheme?</a:t>
                      </a:r>
                    </a:p>
                  </a:txBody>
                  <a:tcPr/>
                </a:tc>
                <a:tc>
                  <a:txBody>
                    <a:bodyPr/>
                    <a:lstStyle/>
                    <a:p>
                      <a:r>
                        <a:rPr lang="en-GB" sz="1400" dirty="0"/>
                        <a:t>A ‘</a:t>
                      </a:r>
                      <a:r>
                        <a:rPr lang="en-GB" sz="1400" dirty="0" err="1"/>
                        <a:t>novem</a:t>
                      </a:r>
                      <a:r>
                        <a:rPr lang="en-GB" sz="1400" dirty="0"/>
                        <a:t>’ target takes into account changes in the volume of different products/activities.  </a:t>
                      </a:r>
                    </a:p>
                    <a:p>
                      <a:endParaRPr lang="en-GB" sz="1400" dirty="0"/>
                    </a:p>
                    <a:p>
                      <a:r>
                        <a:rPr lang="en-GB" sz="1400" dirty="0"/>
                        <a:t>To switch to a NOVEM target, the energy use of each activity (i.e. room occupied in the white space) must be identified during the base year.  This requires lots of metered energy data and analysis.</a:t>
                      </a:r>
                    </a:p>
                    <a:p>
                      <a:r>
                        <a:rPr lang="en-GB" sz="1400" dirty="0"/>
                        <a:t>The data required to identify the energy use of each activity and hence establish a NOVEM target, can be a large and expensive task and sometimes cannot be reliably established.</a:t>
                      </a:r>
                    </a:p>
                    <a:p>
                      <a:r>
                        <a:rPr lang="en-GB" sz="1400" dirty="0"/>
                        <a:t>It might be advantageous to companies to use a NOVEM to prove energy/carbon reductions when occupancy decreases, but, it is a burden to set up.</a:t>
                      </a:r>
                    </a:p>
                  </a:txBody>
                  <a:tcPr/>
                </a:tc>
                <a:tc>
                  <a:txBody>
                    <a:bodyPr/>
                    <a:lstStyle/>
                    <a:p>
                      <a:pPr marL="180975" indent="-180975">
                        <a:buFont typeface="Arial" panose="020B0604020202020204" pitchFamily="34" charset="0"/>
                        <a:buChar char="•"/>
                      </a:pPr>
                      <a:r>
                        <a:rPr lang="en-GB" sz="1400" dirty="0"/>
                        <a:t>We propose to disagree with this. Thoughts please </a:t>
                      </a:r>
                    </a:p>
                  </a:txBody>
                  <a:tcPr/>
                </a:tc>
                <a:extLst>
                  <a:ext uri="{0D108BD9-81ED-4DB2-BD59-A6C34878D82A}">
                    <a16:rowId xmlns:a16="http://schemas.microsoft.com/office/drawing/2014/main" val="302859920"/>
                  </a:ext>
                </a:extLst>
              </a:tr>
              <a:tr h="370840">
                <a:tc>
                  <a:txBody>
                    <a:bodyPr/>
                    <a:lstStyle/>
                    <a:p>
                      <a:r>
                        <a:rPr lang="en-GB" sz="1400" dirty="0"/>
                        <a:t>21</a:t>
                      </a:r>
                    </a:p>
                  </a:txBody>
                  <a:tcPr/>
                </a:tc>
                <a:tc>
                  <a:txBody>
                    <a:bodyPr/>
                    <a:lstStyle/>
                    <a:p>
                      <a:r>
                        <a:rPr lang="en-GB" sz="1400" dirty="0"/>
                        <a:t>Do you have any specific views on potential changes required regarding throughput measures used within any CCA?</a:t>
                      </a:r>
                    </a:p>
                  </a:txBody>
                  <a:tcPr/>
                </a:tc>
                <a:tc>
                  <a:txBody>
                    <a:bodyPr/>
                    <a:lstStyle/>
                    <a:p>
                      <a:r>
                        <a:rPr lang="en-GB" sz="1400" dirty="0"/>
                        <a:t>No issues have arisen to date about quantifying ‘throughput’ (i.e. IT load (</a:t>
                      </a:r>
                      <a:r>
                        <a:rPr lang="en-GB" sz="1400" dirty="0" err="1"/>
                        <a:t>elec</a:t>
                      </a:r>
                      <a:r>
                        <a:rPr lang="en-GB" sz="1400" dirty="0"/>
                        <a:t> use of customer equipment)).</a:t>
                      </a:r>
                    </a:p>
                  </a:txBody>
                  <a:tcPr/>
                </a:tc>
                <a:tc>
                  <a:txBody>
                    <a:bodyPr/>
                    <a:lstStyle/>
                    <a:p>
                      <a:pPr marL="180975" indent="-180975">
                        <a:buFont typeface="Arial" panose="020B0604020202020204" pitchFamily="34" charset="0"/>
                        <a:buChar char="•"/>
                      </a:pPr>
                      <a:r>
                        <a:rPr lang="en-US" sz="1400" dirty="0"/>
                        <a:t>Thoughts please</a:t>
                      </a:r>
                      <a:endParaRPr lang="en-GB" sz="1400" dirty="0"/>
                    </a:p>
                  </a:txBody>
                  <a:tcPr/>
                </a:tc>
                <a:extLst>
                  <a:ext uri="{0D108BD9-81ED-4DB2-BD59-A6C34878D82A}">
                    <a16:rowId xmlns:a16="http://schemas.microsoft.com/office/drawing/2014/main" val="1977453370"/>
                  </a:ext>
                </a:extLst>
              </a:tr>
            </a:tbl>
          </a:graphicData>
        </a:graphic>
      </p:graphicFrame>
    </p:spTree>
    <p:extLst>
      <p:ext uri="{BB962C8B-B14F-4D97-AF65-F5344CB8AC3E}">
        <p14:creationId xmlns:p14="http://schemas.microsoft.com/office/powerpoint/2010/main" val="2633511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11</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335939284"/>
              </p:ext>
            </p:extLst>
          </p:nvPr>
        </p:nvGraphicFramePr>
        <p:xfrm>
          <a:off x="660400" y="1035448"/>
          <a:ext cx="10871200" cy="4267200"/>
        </p:xfrm>
        <a:graphic>
          <a:graphicData uri="http://schemas.openxmlformats.org/drawingml/2006/table">
            <a:tbl>
              <a:tblPr firstRow="1" bandRow="1">
                <a:tableStyleId>{5C22544A-7EE6-4342-B048-85BDC9FD1C3A}</a:tableStyleId>
              </a:tblPr>
              <a:tblGrid>
                <a:gridCol w="679450">
                  <a:extLst>
                    <a:ext uri="{9D8B030D-6E8A-4147-A177-3AD203B41FA5}">
                      <a16:colId xmlns:a16="http://schemas.microsoft.com/office/drawing/2014/main" val="2761485070"/>
                    </a:ext>
                  </a:extLst>
                </a:gridCol>
                <a:gridCol w="3984625">
                  <a:extLst>
                    <a:ext uri="{9D8B030D-6E8A-4147-A177-3AD203B41FA5}">
                      <a16:colId xmlns:a16="http://schemas.microsoft.com/office/drawing/2014/main" val="3315283373"/>
                    </a:ext>
                  </a:extLst>
                </a:gridCol>
                <a:gridCol w="676275">
                  <a:extLst>
                    <a:ext uri="{9D8B030D-6E8A-4147-A177-3AD203B41FA5}">
                      <a16:colId xmlns:a16="http://schemas.microsoft.com/office/drawing/2014/main" val="750248647"/>
                    </a:ext>
                  </a:extLst>
                </a:gridCol>
                <a:gridCol w="5530850">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22</a:t>
                      </a:r>
                    </a:p>
                  </a:txBody>
                  <a:tcPr/>
                </a:tc>
                <a:tc>
                  <a:txBody>
                    <a:bodyPr/>
                    <a:lstStyle/>
                    <a:p>
                      <a:r>
                        <a:rPr lang="en-GB" sz="1400" dirty="0"/>
                        <a:t>Should the scheme continue to have a surplus mechanism to allow overperformance to offset underperformance in future Target Periods?</a:t>
                      </a:r>
                    </a:p>
                  </a:txBody>
                  <a:tcPr/>
                </a:tc>
                <a:tc>
                  <a:txBody>
                    <a:bodyPr/>
                    <a:lstStyle/>
                    <a:p>
                      <a:endParaRPr lang="en-GB" sz="1400" dirty="0"/>
                    </a:p>
                  </a:txBody>
                  <a:tcPr/>
                </a:tc>
                <a:tc>
                  <a:txBody>
                    <a:bodyPr/>
                    <a:lstStyle/>
                    <a:p>
                      <a:pPr marL="180975" indent="-180975">
                        <a:buFont typeface="Arial" panose="020B0604020202020204" pitchFamily="34" charset="0"/>
                        <a:buChar char="•"/>
                      </a:pPr>
                      <a:r>
                        <a:rPr lang="en-GB" sz="1400" dirty="0"/>
                        <a:t>Yes.  The implementation of different energy/carbon saving actions may not be in the order anticipated when the targets were negotiated.  Hence it is still appropriate not to penalise companies that over achieve in the early targets when they implemented bigger projects ahead of schedule.</a:t>
                      </a:r>
                    </a:p>
                  </a:txBody>
                  <a:tcPr/>
                </a:tc>
                <a:extLst>
                  <a:ext uri="{0D108BD9-81ED-4DB2-BD59-A6C34878D82A}">
                    <a16:rowId xmlns:a16="http://schemas.microsoft.com/office/drawing/2014/main" val="302859920"/>
                  </a:ext>
                </a:extLst>
              </a:tr>
              <a:tr h="370840">
                <a:tc>
                  <a:txBody>
                    <a:bodyPr/>
                    <a:lstStyle/>
                    <a:p>
                      <a:r>
                        <a:rPr lang="en-GB" sz="1400" dirty="0"/>
                        <a:t>23</a:t>
                      </a:r>
                    </a:p>
                  </a:txBody>
                  <a:tcPr/>
                </a:tc>
                <a:tc>
                  <a:txBody>
                    <a:bodyPr/>
                    <a:lstStyle/>
                    <a:p>
                      <a:r>
                        <a:rPr lang="en-GB" sz="1400" dirty="0"/>
                        <a:t>What reforms should be considered for the surplus mechanism?</a:t>
                      </a:r>
                    </a:p>
                  </a:txBody>
                  <a:tcPr/>
                </a:tc>
                <a:tc>
                  <a:txBody>
                    <a:bodyPr/>
                    <a:lstStyle/>
                    <a:p>
                      <a:endParaRPr lang="en-GB" sz="1400" dirty="0"/>
                    </a:p>
                  </a:txBody>
                  <a:tcPr/>
                </a:tc>
                <a:tc>
                  <a:txBody>
                    <a:bodyPr/>
                    <a:lstStyle/>
                    <a:p>
                      <a:pPr marL="180975" indent="-180975">
                        <a:buFont typeface="Arial" panose="020B0604020202020204" pitchFamily="34" charset="0"/>
                        <a:buChar char="•"/>
                      </a:pPr>
                      <a:r>
                        <a:rPr lang="en-GB" sz="1400" dirty="0"/>
                        <a:t>None, we believe it works fine as is?</a:t>
                      </a:r>
                    </a:p>
                  </a:txBody>
                  <a:tcPr/>
                </a:tc>
                <a:extLst>
                  <a:ext uri="{0D108BD9-81ED-4DB2-BD59-A6C34878D82A}">
                    <a16:rowId xmlns:a16="http://schemas.microsoft.com/office/drawing/2014/main" val="1977453370"/>
                  </a:ext>
                </a:extLst>
              </a:tr>
              <a:tr h="370840">
                <a:tc>
                  <a:txBody>
                    <a:bodyPr/>
                    <a:lstStyle/>
                    <a:p>
                      <a:r>
                        <a:rPr lang="en-GB" sz="1400" dirty="0"/>
                        <a:t>24</a:t>
                      </a:r>
                    </a:p>
                  </a:txBody>
                  <a:tcPr/>
                </a:tc>
                <a:tc>
                  <a:txBody>
                    <a:bodyPr/>
                    <a:lstStyle/>
                    <a:p>
                      <a:r>
                        <a:rPr lang="en-GB" sz="1400" dirty="0"/>
                        <a:t>What reforms should be considered for the buy-out mechanism?</a:t>
                      </a:r>
                    </a:p>
                  </a:txBody>
                  <a:tcPr/>
                </a:tc>
                <a:tc>
                  <a:txBody>
                    <a:bodyPr/>
                    <a:lstStyle/>
                    <a:p>
                      <a:endParaRPr lang="en-GB" sz="1400" dirty="0"/>
                    </a:p>
                  </a:txBody>
                  <a:tcPr/>
                </a:tc>
                <a:tc>
                  <a:txBody>
                    <a:bodyPr/>
                    <a:lstStyle/>
                    <a:p>
                      <a:pPr marL="180975" indent="-180975">
                        <a:buFont typeface="Arial" panose="020B0604020202020204" pitchFamily="34" charset="0"/>
                        <a:buChar char="•"/>
                      </a:pPr>
                      <a:r>
                        <a:rPr lang="en-GB" sz="1400" dirty="0"/>
                        <a:t>None, we believe it works fine as it?</a:t>
                      </a:r>
                    </a:p>
                  </a:txBody>
                  <a:tcPr/>
                </a:tc>
                <a:extLst>
                  <a:ext uri="{0D108BD9-81ED-4DB2-BD59-A6C34878D82A}">
                    <a16:rowId xmlns:a16="http://schemas.microsoft.com/office/drawing/2014/main" val="403733271"/>
                  </a:ext>
                </a:extLst>
              </a:tr>
              <a:tr h="394572">
                <a:tc>
                  <a:txBody>
                    <a:bodyPr/>
                    <a:lstStyle/>
                    <a:p>
                      <a:r>
                        <a:rPr lang="en-GB" sz="1400" dirty="0"/>
                        <a:t>25</a:t>
                      </a:r>
                    </a:p>
                  </a:txBody>
                  <a:tcPr/>
                </a:tc>
                <a:tc>
                  <a:txBody>
                    <a:bodyPr/>
                    <a:lstStyle/>
                    <a:p>
                      <a:r>
                        <a:rPr lang="en-GB" sz="1400" dirty="0"/>
                        <a:t>Has the pricing for buy-out in the current scheme been effective at discouraging underperformance?</a:t>
                      </a:r>
                    </a:p>
                  </a:txBody>
                  <a:tcPr/>
                </a:tc>
                <a:tc>
                  <a:txBody>
                    <a:bodyPr/>
                    <a:lstStyle/>
                    <a:p>
                      <a:endParaRPr lang="en-GB" sz="1400" dirty="0"/>
                    </a:p>
                  </a:txBody>
                  <a:tcPr/>
                </a:tc>
                <a:tc>
                  <a:txBody>
                    <a:bodyPr/>
                    <a:lstStyle/>
                    <a:p>
                      <a:pPr marL="180975" indent="-180975">
                        <a:buFont typeface="Arial" panose="020B0604020202020204" pitchFamily="34" charset="0"/>
                        <a:buChar char="•"/>
                      </a:pPr>
                      <a:r>
                        <a:rPr lang="en-GB" sz="1400" dirty="0"/>
                        <a:t>Yes, avoiding paying the buy-out can be taken into account in investment cases.</a:t>
                      </a:r>
                    </a:p>
                  </a:txBody>
                  <a:tcPr/>
                </a:tc>
                <a:extLst>
                  <a:ext uri="{0D108BD9-81ED-4DB2-BD59-A6C34878D82A}">
                    <a16:rowId xmlns:a16="http://schemas.microsoft.com/office/drawing/2014/main" val="519313248"/>
                  </a:ext>
                </a:extLst>
              </a:tr>
              <a:tr h="370840">
                <a:tc>
                  <a:txBody>
                    <a:bodyPr/>
                    <a:lstStyle/>
                    <a:p>
                      <a:r>
                        <a:rPr lang="en-GB" sz="1400" dirty="0"/>
                        <a:t>26</a:t>
                      </a:r>
                    </a:p>
                  </a:txBody>
                  <a:tcPr/>
                </a:tc>
                <a:tc>
                  <a:txBody>
                    <a:bodyPr/>
                    <a:lstStyle/>
                    <a:p>
                      <a:r>
                        <a:rPr lang="en-GB" sz="1400" dirty="0"/>
                        <a:t>Do you agree that any buy-out calculation should be based on kWh rather than tonnes of carbon dioxide equivalent of underperformance?</a:t>
                      </a:r>
                    </a:p>
                  </a:txBody>
                  <a:tcPr/>
                </a:tc>
                <a:tc>
                  <a:txBody>
                    <a:bodyPr/>
                    <a:lstStyle/>
                    <a:p>
                      <a:endParaRPr lang="en-GB" sz="1400" dirty="0"/>
                    </a:p>
                  </a:txBody>
                  <a:tcPr/>
                </a:tc>
                <a:tc>
                  <a:txBody>
                    <a:bodyPr/>
                    <a:lstStyle/>
                    <a:p>
                      <a:pPr marL="180975" indent="-180975">
                        <a:buFont typeface="Arial" panose="020B0604020202020204" pitchFamily="34" charset="0"/>
                        <a:buChar char="•"/>
                      </a:pPr>
                      <a:r>
                        <a:rPr lang="en-US" sz="1400" dirty="0"/>
                        <a:t>T</a:t>
                      </a:r>
                      <a:r>
                        <a:rPr lang="en-GB" sz="1400" dirty="0" err="1"/>
                        <a:t>houghts</a:t>
                      </a:r>
                      <a:r>
                        <a:rPr lang="en-GB" sz="1400" dirty="0"/>
                        <a:t> please</a:t>
                      </a:r>
                    </a:p>
                  </a:txBody>
                  <a:tcPr/>
                </a:tc>
                <a:extLst>
                  <a:ext uri="{0D108BD9-81ED-4DB2-BD59-A6C34878D82A}">
                    <a16:rowId xmlns:a16="http://schemas.microsoft.com/office/drawing/2014/main" val="842453392"/>
                  </a:ext>
                </a:extLst>
              </a:tr>
            </a:tbl>
          </a:graphicData>
        </a:graphic>
      </p:graphicFrame>
    </p:spTree>
    <p:extLst>
      <p:ext uri="{BB962C8B-B14F-4D97-AF65-F5344CB8AC3E}">
        <p14:creationId xmlns:p14="http://schemas.microsoft.com/office/powerpoint/2010/main" val="1788943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12</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2425081927"/>
              </p:ext>
            </p:extLst>
          </p:nvPr>
        </p:nvGraphicFramePr>
        <p:xfrm>
          <a:off x="660400" y="1035448"/>
          <a:ext cx="10871200" cy="4394200"/>
        </p:xfrm>
        <a:graphic>
          <a:graphicData uri="http://schemas.openxmlformats.org/drawingml/2006/table">
            <a:tbl>
              <a:tblPr firstRow="1" bandRow="1">
                <a:tableStyleId>{5C22544A-7EE6-4342-B048-85BDC9FD1C3A}</a:tableStyleId>
              </a:tblPr>
              <a:tblGrid>
                <a:gridCol w="679450">
                  <a:extLst>
                    <a:ext uri="{9D8B030D-6E8A-4147-A177-3AD203B41FA5}">
                      <a16:colId xmlns:a16="http://schemas.microsoft.com/office/drawing/2014/main" val="2761485070"/>
                    </a:ext>
                  </a:extLst>
                </a:gridCol>
                <a:gridCol w="1917700">
                  <a:extLst>
                    <a:ext uri="{9D8B030D-6E8A-4147-A177-3AD203B41FA5}">
                      <a16:colId xmlns:a16="http://schemas.microsoft.com/office/drawing/2014/main" val="3315283373"/>
                    </a:ext>
                  </a:extLst>
                </a:gridCol>
                <a:gridCol w="3721100">
                  <a:extLst>
                    <a:ext uri="{9D8B030D-6E8A-4147-A177-3AD203B41FA5}">
                      <a16:colId xmlns:a16="http://schemas.microsoft.com/office/drawing/2014/main" val="750248647"/>
                    </a:ext>
                  </a:extLst>
                </a:gridCol>
                <a:gridCol w="4552950">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27</a:t>
                      </a:r>
                    </a:p>
                  </a:txBody>
                  <a:tcPr/>
                </a:tc>
                <a:tc>
                  <a:txBody>
                    <a:bodyPr/>
                    <a:lstStyle/>
                    <a:p>
                      <a:r>
                        <a:rPr lang="en-GB" sz="1400" dirty="0"/>
                        <a:t>Please provide any views in respect of the mechanism for claiming the CCL relief</a:t>
                      </a:r>
                    </a:p>
                  </a:txBody>
                  <a:tcPr/>
                </a:tc>
                <a:tc>
                  <a:txBody>
                    <a:bodyPr/>
                    <a:lstStyle/>
                    <a:p>
                      <a:r>
                        <a:rPr lang="en-GB" sz="1400" dirty="0"/>
                        <a:t>PP10 and PP11 forms have to be completed and sent to energy suppliers to claim the discount.  If these are late then it is difficult to get suppliers to address previous over chargers.</a:t>
                      </a:r>
                    </a:p>
                    <a:p>
                      <a:r>
                        <a:rPr lang="en-GB" sz="1400" dirty="0"/>
                        <a:t>The process is not online nor is there a way of checking online if the energy supplier has received the forms.</a:t>
                      </a:r>
                    </a:p>
                    <a:p>
                      <a:r>
                        <a:rPr lang="en-GB" sz="1400" dirty="0"/>
                        <a:t>Suppliers cannot apply automatically as they need to know how much discount a site is allowed to claim.</a:t>
                      </a:r>
                    </a:p>
                  </a:txBody>
                  <a:tcPr/>
                </a:tc>
                <a:tc>
                  <a:txBody>
                    <a:bodyPr/>
                    <a:lstStyle/>
                    <a:p>
                      <a:pPr marL="180975" indent="-180975">
                        <a:buFont typeface="Arial" panose="020B0604020202020204" pitchFamily="34" charset="0"/>
                        <a:buChar char="•"/>
                      </a:pPr>
                      <a:r>
                        <a:rPr lang="en-GB" sz="1400" dirty="0"/>
                        <a:t>The process should be changed to one where it is completely online.</a:t>
                      </a:r>
                    </a:p>
                    <a:p>
                      <a:pPr marL="180975" indent="-180975">
                        <a:buFont typeface="Arial" panose="020B0604020202020204" pitchFamily="34" charset="0"/>
                        <a:buChar char="•"/>
                      </a:pPr>
                      <a:r>
                        <a:rPr lang="en-GB" sz="1400" dirty="0"/>
                        <a:t>Suppliers should issue an annual statement confirming how much CCL discount they have applied to a site, and make it easier to submit and process claims for over payment (i.e. refund due)?</a:t>
                      </a:r>
                    </a:p>
                    <a:p>
                      <a:pPr marL="180975" indent="-180975">
                        <a:buFont typeface="Arial" panose="020B0604020202020204" pitchFamily="34" charset="0"/>
                        <a:buChar char="•"/>
                      </a:pPr>
                      <a:r>
                        <a:rPr lang="en-GB" sz="1400" dirty="0"/>
                        <a:t>PP10/PP11 forms should be signed by an FD so the company is more aware (tied to annual CCL discount received being recorded)?</a:t>
                      </a:r>
                    </a:p>
                    <a:p>
                      <a:pPr marL="180975" indent="-180975">
                        <a:buFont typeface="Arial" panose="020B0604020202020204" pitchFamily="34" charset="0"/>
                        <a:buChar char="•"/>
                      </a:pPr>
                      <a:r>
                        <a:rPr lang="en-GB" sz="1400" dirty="0"/>
                        <a:t>Can HMRC make a list available to Sector Associations of all sites/companies that have submitted PP10/PP11 forms?</a:t>
                      </a:r>
                    </a:p>
                  </a:txBody>
                  <a:tcPr/>
                </a:tc>
                <a:extLst>
                  <a:ext uri="{0D108BD9-81ED-4DB2-BD59-A6C34878D82A}">
                    <a16:rowId xmlns:a16="http://schemas.microsoft.com/office/drawing/2014/main" val="302859920"/>
                  </a:ext>
                </a:extLst>
              </a:tr>
              <a:tr h="370840">
                <a:tc>
                  <a:txBody>
                    <a:bodyPr/>
                    <a:lstStyle/>
                    <a:p>
                      <a:r>
                        <a:rPr lang="en-GB" sz="1400" dirty="0"/>
                        <a:t>28</a:t>
                      </a:r>
                    </a:p>
                  </a:txBody>
                  <a:tcPr/>
                </a:tc>
                <a:tc>
                  <a:txBody>
                    <a:bodyPr/>
                    <a:lstStyle/>
                    <a:p>
                      <a:r>
                        <a:rPr lang="en-GB" sz="1400" dirty="0"/>
                        <a:t>Please outline any specific aspects of the scheme not covered in the proposals above where reform should be considered</a:t>
                      </a:r>
                    </a:p>
                  </a:txBody>
                  <a:tcPr/>
                </a:tc>
                <a:tc>
                  <a:txBody>
                    <a:bodyPr/>
                    <a:lstStyle/>
                    <a:p>
                      <a:pPr marL="0" indent="0">
                        <a:buFont typeface="Arial" panose="020B0604020202020204" pitchFamily="34" charset="0"/>
                        <a:buNone/>
                      </a:pPr>
                      <a:r>
                        <a:rPr lang="en-GB" sz="1400" dirty="0"/>
                        <a:t>Observations about the </a:t>
                      </a:r>
                      <a:r>
                        <a:rPr lang="en-GB" sz="1400" dirty="0" err="1"/>
                        <a:t>condoc</a:t>
                      </a:r>
                      <a:r>
                        <a:rPr lang="en-GB" sz="1400" dirty="0"/>
                        <a:t>:</a:t>
                      </a:r>
                    </a:p>
                    <a:p>
                      <a:pPr marL="180975" indent="-180975">
                        <a:buFont typeface="Arial" panose="020B0604020202020204" pitchFamily="34" charset="0"/>
                        <a:buChar char="•"/>
                      </a:pPr>
                      <a:r>
                        <a:rPr lang="en-GB" sz="1400" dirty="0"/>
                        <a:t>No mention of EA as scheme administrator (and assessing their effectiveness!).</a:t>
                      </a:r>
                    </a:p>
                    <a:p>
                      <a:pPr marL="180975" indent="-180975">
                        <a:buFont typeface="Arial" panose="020B0604020202020204" pitchFamily="34" charset="0"/>
                        <a:buChar char="•"/>
                      </a:pPr>
                      <a:r>
                        <a:rPr lang="en-GB" sz="1400" dirty="0"/>
                        <a:t>No mention of site vs bubble targets.</a:t>
                      </a:r>
                    </a:p>
                    <a:p>
                      <a:pPr marL="180975" indent="-180975">
                        <a:buFont typeface="Arial" panose="020B0604020202020204" pitchFamily="34" charset="0"/>
                        <a:buChar char="•"/>
                      </a:pPr>
                      <a:r>
                        <a:rPr lang="en-GB" sz="1400" dirty="0"/>
                        <a:t>No mention of sector role in CCAs.</a:t>
                      </a:r>
                    </a:p>
                    <a:p>
                      <a:pPr marL="180975" indent="-180975">
                        <a:buFont typeface="Arial" panose="020B0604020202020204" pitchFamily="34" charset="0"/>
                        <a:buChar char="•"/>
                      </a:pPr>
                      <a:r>
                        <a:rPr lang="en-GB" sz="1400" dirty="0"/>
                        <a:t>No mention </a:t>
                      </a:r>
                      <a:r>
                        <a:rPr lang="en-GB" sz="1400"/>
                        <a:t>about charging.</a:t>
                      </a:r>
                      <a:endParaRPr lang="en-GB" sz="1400" dirty="0"/>
                    </a:p>
                  </a:txBody>
                  <a:tcPr/>
                </a:tc>
                <a:tc>
                  <a:txBody>
                    <a:bodyPr/>
                    <a:lstStyle/>
                    <a:p>
                      <a:pPr marL="180975" indent="-180975">
                        <a:buFont typeface="Arial" panose="020B0604020202020204" pitchFamily="34" charset="0"/>
                        <a:buChar char="•"/>
                      </a:pPr>
                      <a:r>
                        <a:rPr lang="en-GB" sz="1400" dirty="0">
                          <a:solidFill>
                            <a:schemeClr val="tx1"/>
                          </a:solidFill>
                        </a:rPr>
                        <a:t>If reforms are proposed in a future consultation, the impact assessment should consider the future administration costs of the scheme since the population and tasks may change significantly, and it should consider the impact on those who might not remain eligible and their financial and decarbonisation impacts.  </a:t>
                      </a:r>
                    </a:p>
                  </a:txBody>
                  <a:tcPr/>
                </a:tc>
                <a:extLst>
                  <a:ext uri="{0D108BD9-81ED-4DB2-BD59-A6C34878D82A}">
                    <a16:rowId xmlns:a16="http://schemas.microsoft.com/office/drawing/2014/main" val="1977453370"/>
                  </a:ext>
                </a:extLst>
              </a:tr>
            </a:tbl>
          </a:graphicData>
        </a:graphic>
      </p:graphicFrame>
    </p:spTree>
    <p:extLst>
      <p:ext uri="{BB962C8B-B14F-4D97-AF65-F5344CB8AC3E}">
        <p14:creationId xmlns:p14="http://schemas.microsoft.com/office/powerpoint/2010/main" val="1375914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A8AC9-C928-48EE-9B59-4412DCDE7EBE}"/>
              </a:ext>
            </a:extLst>
          </p:cNvPr>
          <p:cNvSpPr>
            <a:spLocks noGrp="1"/>
          </p:cNvSpPr>
          <p:nvPr>
            <p:ph type="title"/>
          </p:nvPr>
        </p:nvSpPr>
        <p:spPr>
          <a:xfrm>
            <a:off x="346075" y="198434"/>
            <a:ext cx="10972800" cy="944563"/>
          </a:xfrm>
        </p:spPr>
        <p:txBody>
          <a:bodyPr/>
          <a:lstStyle/>
          <a:p>
            <a:r>
              <a:rPr lang="en-GB" dirty="0"/>
              <a:t>The current scheme and BEIS’ consultation objectives</a:t>
            </a:r>
          </a:p>
        </p:txBody>
      </p:sp>
      <p:sp>
        <p:nvSpPr>
          <p:cNvPr id="3" name="Slide Number Placeholder 2">
            <a:extLst>
              <a:ext uri="{FF2B5EF4-FFF2-40B4-BE49-F238E27FC236}">
                <a16:creationId xmlns:a16="http://schemas.microsoft.com/office/drawing/2014/main" id="{97F32313-1D5D-4363-8C28-01E3F93B7D27}"/>
              </a:ext>
            </a:extLst>
          </p:cNvPr>
          <p:cNvSpPr>
            <a:spLocks noGrp="1"/>
          </p:cNvSpPr>
          <p:nvPr>
            <p:ph type="sldNum" sz="quarter" idx="12"/>
          </p:nvPr>
        </p:nvSpPr>
        <p:spPr/>
        <p:txBody>
          <a:bodyPr/>
          <a:lstStyle/>
          <a:p>
            <a:fld id="{DA384101-9B88-459D-A123-B408E30BBA76}" type="slidenum">
              <a:rPr lang="en-GB" smtClean="0"/>
              <a:pPr/>
              <a:t>2</a:t>
            </a:fld>
            <a:endParaRPr lang="en-GB"/>
          </a:p>
        </p:txBody>
      </p:sp>
      <p:sp>
        <p:nvSpPr>
          <p:cNvPr id="4" name="Content Placeholder 3">
            <a:extLst>
              <a:ext uri="{FF2B5EF4-FFF2-40B4-BE49-F238E27FC236}">
                <a16:creationId xmlns:a16="http://schemas.microsoft.com/office/drawing/2014/main" id="{1249442C-4E56-454E-8FAB-8EC4C6EA9897}"/>
              </a:ext>
            </a:extLst>
          </p:cNvPr>
          <p:cNvSpPr>
            <a:spLocks noGrp="1"/>
          </p:cNvSpPr>
          <p:nvPr>
            <p:ph idx="1"/>
          </p:nvPr>
        </p:nvSpPr>
        <p:spPr>
          <a:xfrm>
            <a:off x="419100" y="3200400"/>
            <a:ext cx="10972800" cy="2771775"/>
          </a:xfrm>
        </p:spPr>
        <p:txBody>
          <a:bodyPr>
            <a:normAutofit/>
          </a:bodyPr>
          <a:lstStyle/>
          <a:p>
            <a:pPr marL="266700" indent="-266700">
              <a:spcBef>
                <a:spcPts val="600"/>
              </a:spcBef>
            </a:pPr>
            <a:r>
              <a:rPr lang="en-GB" sz="1800" dirty="0"/>
              <a:t>The current CCA scheme was extended in 2020 to incorporate the 2021-2022 target period and extend the discount on the Climate Change Levy until March 2025.</a:t>
            </a:r>
          </a:p>
          <a:p>
            <a:pPr marL="266700" indent="-266700">
              <a:spcBef>
                <a:spcPts val="600"/>
              </a:spcBef>
            </a:pPr>
            <a:r>
              <a:rPr lang="en-GB" sz="1800" dirty="0"/>
              <a:t>BEIS undertook a review of how effective CCAs were at meeting their policy objectives (of reducing energy use and addressing overseas competition issues) in 2019.  The conclusions were that CCAs has met these objectives, but, the ‘cost-effectiveness’ of the scheme could be improved; the scheme could be changed to target only sectors that are trade and energy intensive, and targets are suitably challenging.</a:t>
            </a:r>
          </a:p>
          <a:p>
            <a:pPr marL="266700" indent="-266700">
              <a:spcBef>
                <a:spcPts val="600"/>
              </a:spcBef>
            </a:pPr>
            <a:r>
              <a:rPr lang="en-GB" sz="1800" dirty="0"/>
              <a:t>The purpose of the consultation is to seek views on how the CCA scheme could be reformed to meet their overall strategic intent for the policy mechanism.  A more detailed consultation on proposed scheme design is expected later in 2022.</a:t>
            </a:r>
          </a:p>
        </p:txBody>
      </p:sp>
      <p:pic>
        <p:nvPicPr>
          <p:cNvPr id="6" name="Picture 5">
            <a:extLst>
              <a:ext uri="{FF2B5EF4-FFF2-40B4-BE49-F238E27FC236}">
                <a16:creationId xmlns:a16="http://schemas.microsoft.com/office/drawing/2014/main" id="{91C5D2D2-8391-464F-883A-53D51AD9CBAE}"/>
              </a:ext>
            </a:extLst>
          </p:cNvPr>
          <p:cNvPicPr>
            <a:picLocks noChangeAspect="1"/>
          </p:cNvPicPr>
          <p:nvPr/>
        </p:nvPicPr>
        <p:blipFill>
          <a:blip r:embed="rId2"/>
          <a:stretch>
            <a:fillRect/>
          </a:stretch>
        </p:blipFill>
        <p:spPr>
          <a:xfrm>
            <a:off x="1168400" y="1209672"/>
            <a:ext cx="9328150" cy="1714733"/>
          </a:xfrm>
          <a:prstGeom prst="rect">
            <a:avLst/>
          </a:prstGeom>
        </p:spPr>
      </p:pic>
    </p:spTree>
    <p:extLst>
      <p:ext uri="{BB962C8B-B14F-4D97-AF65-F5344CB8AC3E}">
        <p14:creationId xmlns:p14="http://schemas.microsoft.com/office/powerpoint/2010/main" val="2924420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3</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4285619506"/>
              </p:ext>
            </p:extLst>
          </p:nvPr>
        </p:nvGraphicFramePr>
        <p:xfrm>
          <a:off x="660400" y="1035448"/>
          <a:ext cx="10871200" cy="4485640"/>
        </p:xfrm>
        <a:graphic>
          <a:graphicData uri="http://schemas.openxmlformats.org/drawingml/2006/table">
            <a:tbl>
              <a:tblPr firstRow="1" bandRow="1">
                <a:tableStyleId>{5C22544A-7EE6-4342-B048-85BDC9FD1C3A}</a:tableStyleId>
              </a:tblPr>
              <a:tblGrid>
                <a:gridCol w="679450">
                  <a:extLst>
                    <a:ext uri="{9D8B030D-6E8A-4147-A177-3AD203B41FA5}">
                      <a16:colId xmlns:a16="http://schemas.microsoft.com/office/drawing/2014/main" val="2761485070"/>
                    </a:ext>
                  </a:extLst>
                </a:gridCol>
                <a:gridCol w="1917700">
                  <a:extLst>
                    <a:ext uri="{9D8B030D-6E8A-4147-A177-3AD203B41FA5}">
                      <a16:colId xmlns:a16="http://schemas.microsoft.com/office/drawing/2014/main" val="3315283373"/>
                    </a:ext>
                  </a:extLst>
                </a:gridCol>
                <a:gridCol w="3721100">
                  <a:extLst>
                    <a:ext uri="{9D8B030D-6E8A-4147-A177-3AD203B41FA5}">
                      <a16:colId xmlns:a16="http://schemas.microsoft.com/office/drawing/2014/main" val="750248647"/>
                    </a:ext>
                  </a:extLst>
                </a:gridCol>
                <a:gridCol w="4552950">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1</a:t>
                      </a:r>
                    </a:p>
                  </a:txBody>
                  <a:tcPr/>
                </a:tc>
                <a:tc>
                  <a:txBody>
                    <a:bodyPr/>
                    <a:lstStyle/>
                    <a:p>
                      <a:r>
                        <a:rPr lang="en-GB" sz="1400" dirty="0"/>
                        <a:t>What are your views on the proposal to follow the current CCA scheme with a new, reformed CCA scheme? </a:t>
                      </a:r>
                    </a:p>
                  </a:txBody>
                  <a:tcPr/>
                </a:tc>
                <a:tc>
                  <a:txBody>
                    <a:bodyPr/>
                    <a:lstStyle/>
                    <a:p>
                      <a:r>
                        <a:rPr lang="en-GB" sz="1400" dirty="0"/>
                        <a:t>Continuing CCAs is good and we were forewarned about the reforms following the 2019 evaluation.  </a:t>
                      </a:r>
                    </a:p>
                  </a:txBody>
                  <a:tcPr/>
                </a:tc>
                <a:tc>
                  <a:txBody>
                    <a:bodyPr/>
                    <a:lstStyle/>
                    <a:p>
                      <a:pPr marL="180975" indent="-180975">
                        <a:buFont typeface="Arial" panose="020B0604020202020204" pitchFamily="34" charset="0"/>
                        <a:buChar char="•"/>
                      </a:pPr>
                      <a:r>
                        <a:rPr lang="en-GB" sz="1400" dirty="0"/>
                        <a:t>Welcome the intent to continue the CCAs, agree they have been effective and there is room to adapt them for the future.</a:t>
                      </a:r>
                    </a:p>
                  </a:txBody>
                  <a:tcPr/>
                </a:tc>
                <a:extLst>
                  <a:ext uri="{0D108BD9-81ED-4DB2-BD59-A6C34878D82A}">
                    <a16:rowId xmlns:a16="http://schemas.microsoft.com/office/drawing/2014/main" val="302859920"/>
                  </a:ext>
                </a:extLst>
              </a:tr>
              <a:tr h="370840">
                <a:tc>
                  <a:txBody>
                    <a:bodyPr/>
                    <a:lstStyle/>
                    <a:p>
                      <a:r>
                        <a:rPr lang="en-GB" sz="1400" dirty="0"/>
                        <a:t>2</a:t>
                      </a:r>
                    </a:p>
                  </a:txBody>
                  <a:tcPr/>
                </a:tc>
                <a:tc>
                  <a:txBody>
                    <a:bodyPr/>
                    <a:lstStyle/>
                    <a:p>
                      <a:r>
                        <a:rPr lang="en-GB" sz="1400" dirty="0"/>
                        <a:t>What is your view on the appropriate length for a new scheme?</a:t>
                      </a:r>
                    </a:p>
                  </a:txBody>
                  <a:tcPr/>
                </a:tc>
                <a:tc>
                  <a:txBody>
                    <a:bodyPr/>
                    <a:lstStyle/>
                    <a:p>
                      <a:endParaRPr lang="en-GB" sz="1400" dirty="0"/>
                    </a:p>
                  </a:txBody>
                  <a:tcPr/>
                </a:tc>
                <a:tc>
                  <a:txBody>
                    <a:bodyPr/>
                    <a:lstStyle/>
                    <a:p>
                      <a:pPr marL="180975" marR="0" lvl="0" indent="-180975"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a:t>The easy actions have been done now and hence significant spend is needed to further decarbonise.  Encouraging significant capex spend is best achieved within a stable policy environment, therefore at least ten years would be considered best.  </a:t>
                      </a:r>
                    </a:p>
                  </a:txBody>
                  <a:tcPr/>
                </a:tc>
                <a:extLst>
                  <a:ext uri="{0D108BD9-81ED-4DB2-BD59-A6C34878D82A}">
                    <a16:rowId xmlns:a16="http://schemas.microsoft.com/office/drawing/2014/main" val="1977453370"/>
                  </a:ext>
                </a:extLst>
              </a:tr>
              <a:tr h="370840">
                <a:tc>
                  <a:txBody>
                    <a:bodyPr/>
                    <a:lstStyle/>
                    <a:p>
                      <a:r>
                        <a:rPr lang="en-GB" sz="1400" dirty="0"/>
                        <a:t>3</a:t>
                      </a:r>
                    </a:p>
                  </a:txBody>
                  <a:tcPr/>
                </a:tc>
                <a:tc>
                  <a:txBody>
                    <a:bodyPr/>
                    <a:lstStyle/>
                    <a:p>
                      <a:r>
                        <a:rPr lang="en-GB" sz="1400" dirty="0"/>
                        <a:t>What would be the appropriate length for target periods?</a:t>
                      </a:r>
                    </a:p>
                  </a:txBody>
                  <a:tcPr/>
                </a:tc>
                <a:tc>
                  <a:txBody>
                    <a:bodyPr/>
                    <a:lstStyle/>
                    <a:p>
                      <a:r>
                        <a:rPr lang="en-GB" sz="1400" dirty="0"/>
                        <a:t>Firstly, switching from every two year to annual would not increase compliance costs as the current costs are for a two year period.</a:t>
                      </a:r>
                    </a:p>
                    <a:p>
                      <a:r>
                        <a:rPr lang="en-GB" sz="1400" dirty="0"/>
                        <a:t>All other schemes are annual (SECR, UK ETS, permitting returns).</a:t>
                      </a:r>
                    </a:p>
                    <a:p>
                      <a:pPr marL="0" marR="0" lvl="0" indent="0" algn="l" defTabSz="1219170" rtl="0" eaLnBrk="1" fontAlgn="auto" latinLnBrk="0" hangingPunct="1">
                        <a:lnSpc>
                          <a:spcPct val="100000"/>
                        </a:lnSpc>
                        <a:spcBef>
                          <a:spcPts val="0"/>
                        </a:spcBef>
                        <a:spcAft>
                          <a:spcPts val="0"/>
                        </a:spcAft>
                        <a:buClrTx/>
                        <a:buSzTx/>
                        <a:buFontTx/>
                        <a:buNone/>
                        <a:tabLst/>
                        <a:defRPr/>
                      </a:pPr>
                      <a:r>
                        <a:rPr lang="en-GB" sz="1400" dirty="0"/>
                        <a:t>Two yearly cycles were originally introduced to reflect the period needed to implement energy reduction projects.</a:t>
                      </a:r>
                    </a:p>
                  </a:txBody>
                  <a:tcPr/>
                </a:tc>
                <a:tc>
                  <a:txBody>
                    <a:bodyPr/>
                    <a:lstStyle/>
                    <a:p>
                      <a:pPr marL="180975" indent="-180975">
                        <a:buFont typeface="Arial" panose="020B0604020202020204" pitchFamily="34" charset="0"/>
                        <a:buChar char="•"/>
                      </a:pPr>
                      <a:r>
                        <a:rPr lang="en-GB" sz="1400" dirty="0"/>
                        <a:t>Many other schemes require annual reporting hence switching to an annual cycle could make sense.</a:t>
                      </a:r>
                    </a:p>
                    <a:p>
                      <a:pPr marL="180975" indent="-180975">
                        <a:buFont typeface="Arial" panose="020B0604020202020204" pitchFamily="34" charset="0"/>
                        <a:buChar char="•"/>
                      </a:pPr>
                      <a:r>
                        <a:rPr lang="en-GB" sz="1400" dirty="0"/>
                        <a:t>However, if significant capital expenditure is needed to meet targets (as expected) then an even annual reduction profile will not be achieved, it will be more stepped.  Hence longer cycles might be more appropriate to reflect the saving profile anticipated.</a:t>
                      </a:r>
                    </a:p>
                  </a:txBody>
                  <a:tcPr/>
                </a:tc>
                <a:extLst>
                  <a:ext uri="{0D108BD9-81ED-4DB2-BD59-A6C34878D82A}">
                    <a16:rowId xmlns:a16="http://schemas.microsoft.com/office/drawing/2014/main" val="403733271"/>
                  </a:ext>
                </a:extLst>
              </a:tr>
            </a:tbl>
          </a:graphicData>
        </a:graphic>
      </p:graphicFrame>
    </p:spTree>
    <p:extLst>
      <p:ext uri="{BB962C8B-B14F-4D97-AF65-F5344CB8AC3E}">
        <p14:creationId xmlns:p14="http://schemas.microsoft.com/office/powerpoint/2010/main" val="2701450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4</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1860865290"/>
              </p:ext>
            </p:extLst>
          </p:nvPr>
        </p:nvGraphicFramePr>
        <p:xfrm>
          <a:off x="346075" y="1035448"/>
          <a:ext cx="11499850" cy="5339080"/>
        </p:xfrm>
        <a:graphic>
          <a:graphicData uri="http://schemas.openxmlformats.org/drawingml/2006/table">
            <a:tbl>
              <a:tblPr firstRow="1" bandRow="1">
                <a:tableStyleId>{5C22544A-7EE6-4342-B048-85BDC9FD1C3A}</a:tableStyleId>
              </a:tblPr>
              <a:tblGrid>
                <a:gridCol w="718740">
                  <a:extLst>
                    <a:ext uri="{9D8B030D-6E8A-4147-A177-3AD203B41FA5}">
                      <a16:colId xmlns:a16="http://schemas.microsoft.com/office/drawing/2014/main" val="2761485070"/>
                    </a:ext>
                  </a:extLst>
                </a:gridCol>
                <a:gridCol w="1754585">
                  <a:extLst>
                    <a:ext uri="{9D8B030D-6E8A-4147-A177-3AD203B41FA5}">
                      <a16:colId xmlns:a16="http://schemas.microsoft.com/office/drawing/2014/main" val="3315283373"/>
                    </a:ext>
                  </a:extLst>
                </a:gridCol>
                <a:gridCol w="3009900">
                  <a:extLst>
                    <a:ext uri="{9D8B030D-6E8A-4147-A177-3AD203B41FA5}">
                      <a16:colId xmlns:a16="http://schemas.microsoft.com/office/drawing/2014/main" val="750248647"/>
                    </a:ext>
                  </a:extLst>
                </a:gridCol>
                <a:gridCol w="6016625">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4</a:t>
                      </a:r>
                    </a:p>
                  </a:txBody>
                  <a:tcPr/>
                </a:tc>
                <a:tc>
                  <a:txBody>
                    <a:bodyPr/>
                    <a:lstStyle/>
                    <a:p>
                      <a:r>
                        <a:rPr lang="en-GB" sz="1400" dirty="0"/>
                        <a:t>When a mid-scheme review is undertaken, what aspects of the scheme do you think should be under evaluation?</a:t>
                      </a:r>
                    </a:p>
                  </a:txBody>
                  <a:tcPr/>
                </a:tc>
                <a:tc>
                  <a:txBody>
                    <a:bodyPr/>
                    <a:lstStyle/>
                    <a:p>
                      <a:r>
                        <a:rPr lang="en-GB" sz="1400" dirty="0"/>
                        <a:t>The mid-scheme review has been used to look at progress against targets to make sure they were ‘challenging enough’ and the buy-out price.  In the first CCA they also considered small rules amendments.</a:t>
                      </a:r>
                    </a:p>
                  </a:txBody>
                  <a:tcPr/>
                </a:tc>
                <a:tc>
                  <a:txBody>
                    <a:bodyPr/>
                    <a:lstStyle/>
                    <a:p>
                      <a:pPr marL="180975" indent="-180975">
                        <a:buFont typeface="Arial" panose="020B0604020202020204" pitchFamily="34" charset="0"/>
                        <a:buChar char="•"/>
                      </a:pPr>
                      <a:r>
                        <a:rPr lang="en-GB" sz="1400" dirty="0"/>
                        <a:t>Understanding how a sector is performing against its targets is needed for both government and the sector.  Previously the government used performance vs target as a proxy for changing it to become harder only, instead, the review should look at the assumptions made behind the target negotiations to make sure they remain valid and not become fixated on performance which can be quicker or slower than anticipated.</a:t>
                      </a:r>
                    </a:p>
                    <a:p>
                      <a:pPr marL="180975" indent="-180975">
                        <a:buFont typeface="Arial" panose="020B0604020202020204" pitchFamily="34" charset="0"/>
                        <a:buChar char="•"/>
                      </a:pPr>
                      <a:r>
                        <a:rPr lang="en-GB" sz="1400" dirty="0"/>
                        <a:t>If rules significantly change in a reformed CCA then there should also be a review of the rules to ensure they are fit for purpose.</a:t>
                      </a:r>
                    </a:p>
                  </a:txBody>
                  <a:tcPr/>
                </a:tc>
                <a:extLst>
                  <a:ext uri="{0D108BD9-81ED-4DB2-BD59-A6C34878D82A}">
                    <a16:rowId xmlns:a16="http://schemas.microsoft.com/office/drawing/2014/main" val="302859920"/>
                  </a:ext>
                </a:extLst>
              </a:tr>
              <a:tr h="370840">
                <a:tc>
                  <a:txBody>
                    <a:bodyPr/>
                    <a:lstStyle/>
                    <a:p>
                      <a:r>
                        <a:rPr lang="en-GB" sz="1400" dirty="0"/>
                        <a:t>5</a:t>
                      </a:r>
                    </a:p>
                  </a:txBody>
                  <a:tcPr/>
                </a:tc>
                <a:tc>
                  <a:txBody>
                    <a:bodyPr/>
                    <a:lstStyle/>
                    <a:p>
                      <a:r>
                        <a:rPr lang="en-GB" sz="1400" dirty="0"/>
                        <a:t>Do you agree with the proposal to review sector and facility eligibility for any future CCA scheme?</a:t>
                      </a:r>
                    </a:p>
                  </a:txBody>
                  <a:tcPr/>
                </a:tc>
                <a:tc>
                  <a:txBody>
                    <a:bodyPr/>
                    <a:lstStyle/>
                    <a:p>
                      <a:r>
                        <a:rPr lang="en-GB" sz="1400" dirty="0"/>
                        <a:t>Government wants to update the eligibility criteria but has not defined a new set yet.  This is likely to mean that the PPC/EPR Regs will not be used; this is not an issue for techUK members as they already qualify under the energy intensity criteria.  </a:t>
                      </a:r>
                    </a:p>
                  </a:txBody>
                  <a:tcPr/>
                </a:tc>
                <a:tc>
                  <a:txBody>
                    <a:bodyPr/>
                    <a:lstStyle/>
                    <a:p>
                      <a:pPr marL="180975" indent="-180975">
                        <a:buFont typeface="Arial" panose="020B0604020202020204" pitchFamily="34" charset="0"/>
                        <a:buChar char="•"/>
                      </a:pPr>
                      <a:r>
                        <a:rPr lang="en-GB" sz="1400" dirty="0"/>
                        <a:t>The data centre sector is one the most energy intensive sectors in the UK.  Any reforms to eligibility should seek to continue to support this critically important sector.</a:t>
                      </a:r>
                    </a:p>
                    <a:p>
                      <a:pPr marL="0" indent="0">
                        <a:buFont typeface="Arial" panose="020B0604020202020204" pitchFamily="34" charset="0"/>
                        <a:buNone/>
                      </a:pPr>
                      <a:endParaRPr lang="en-GB" sz="1400" dirty="0">
                        <a:solidFill>
                          <a:srgbClr val="C00000"/>
                        </a:solidFill>
                      </a:endParaRPr>
                    </a:p>
                  </a:txBody>
                  <a:tcPr/>
                </a:tc>
                <a:extLst>
                  <a:ext uri="{0D108BD9-81ED-4DB2-BD59-A6C34878D82A}">
                    <a16:rowId xmlns:a16="http://schemas.microsoft.com/office/drawing/2014/main" val="1977453370"/>
                  </a:ext>
                </a:extLst>
              </a:tr>
              <a:tr h="370840">
                <a:tc>
                  <a:txBody>
                    <a:bodyPr/>
                    <a:lstStyle/>
                    <a:p>
                      <a:r>
                        <a:rPr lang="en-GB" sz="1400" dirty="0"/>
                        <a:t>6</a:t>
                      </a:r>
                    </a:p>
                  </a:txBody>
                  <a:tcPr/>
                </a:tc>
                <a:tc>
                  <a:txBody>
                    <a:bodyPr/>
                    <a:lstStyle/>
                    <a:p>
                      <a:r>
                        <a:rPr lang="en-GB" sz="1400" dirty="0"/>
                        <a:t>Do you agree that energy intensity and trade intensity metrics should be used as part of this criteria?</a:t>
                      </a:r>
                    </a:p>
                  </a:txBody>
                  <a:tcPr/>
                </a:tc>
                <a:tc>
                  <a:txBody>
                    <a:bodyPr/>
                    <a:lstStyle/>
                    <a:p>
                      <a:r>
                        <a:rPr lang="en-GB" sz="1400" dirty="0"/>
                        <a:t>Other government schemes often have difficulty in proving trade intensity.</a:t>
                      </a:r>
                    </a:p>
                    <a:p>
                      <a:endParaRPr lang="en-GB" sz="1400" dirty="0"/>
                    </a:p>
                  </a:txBody>
                  <a:tcPr/>
                </a:tc>
                <a:tc>
                  <a:txBody>
                    <a:bodyPr/>
                    <a:lstStyle/>
                    <a:p>
                      <a:pPr marL="180975" indent="-180975">
                        <a:buFont typeface="Arial" panose="020B0604020202020204" pitchFamily="34" charset="0"/>
                        <a:buChar char="•"/>
                      </a:pPr>
                      <a:r>
                        <a:rPr lang="en-GB" sz="1400" dirty="0"/>
                        <a:t>Reformed criteria should not be both energy AND trade intensive due to the difficulty in proving trade intensity for sectors like data centres where no physical products are handled.</a:t>
                      </a:r>
                    </a:p>
                    <a:p>
                      <a:pPr marL="180975" indent="-180975">
                        <a:buFont typeface="Arial" panose="020B0604020202020204" pitchFamily="34" charset="0"/>
                        <a:buChar char="•"/>
                      </a:pPr>
                      <a:r>
                        <a:rPr lang="en-GB" sz="1400" dirty="0"/>
                        <a:t>The data centre sector is at risk of carbon leakage due to the ease at which data can be transported and stored in different countries relatively easily.  However, government statistics don’t always find this easy to prove.</a:t>
                      </a:r>
                    </a:p>
                    <a:p>
                      <a:pPr marL="180975" indent="-180975">
                        <a:buFont typeface="Arial" panose="020B0604020202020204" pitchFamily="34" charset="0"/>
                        <a:buChar char="•"/>
                      </a:pPr>
                      <a:endParaRPr lang="en-GB" sz="1400" dirty="0"/>
                    </a:p>
                  </a:txBody>
                  <a:tcPr/>
                </a:tc>
                <a:extLst>
                  <a:ext uri="{0D108BD9-81ED-4DB2-BD59-A6C34878D82A}">
                    <a16:rowId xmlns:a16="http://schemas.microsoft.com/office/drawing/2014/main" val="403733271"/>
                  </a:ext>
                </a:extLst>
              </a:tr>
            </a:tbl>
          </a:graphicData>
        </a:graphic>
      </p:graphicFrame>
    </p:spTree>
    <p:extLst>
      <p:ext uri="{BB962C8B-B14F-4D97-AF65-F5344CB8AC3E}">
        <p14:creationId xmlns:p14="http://schemas.microsoft.com/office/powerpoint/2010/main" val="562921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5</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121933344"/>
              </p:ext>
            </p:extLst>
          </p:nvPr>
        </p:nvGraphicFramePr>
        <p:xfrm>
          <a:off x="660400" y="1035448"/>
          <a:ext cx="10871200" cy="5339080"/>
        </p:xfrm>
        <a:graphic>
          <a:graphicData uri="http://schemas.openxmlformats.org/drawingml/2006/table">
            <a:tbl>
              <a:tblPr firstRow="1" bandRow="1">
                <a:tableStyleId>{5C22544A-7EE6-4342-B048-85BDC9FD1C3A}</a:tableStyleId>
              </a:tblPr>
              <a:tblGrid>
                <a:gridCol w="679450">
                  <a:extLst>
                    <a:ext uri="{9D8B030D-6E8A-4147-A177-3AD203B41FA5}">
                      <a16:colId xmlns:a16="http://schemas.microsoft.com/office/drawing/2014/main" val="2761485070"/>
                    </a:ext>
                  </a:extLst>
                </a:gridCol>
                <a:gridCol w="2508250">
                  <a:extLst>
                    <a:ext uri="{9D8B030D-6E8A-4147-A177-3AD203B41FA5}">
                      <a16:colId xmlns:a16="http://schemas.microsoft.com/office/drawing/2014/main" val="3315283373"/>
                    </a:ext>
                  </a:extLst>
                </a:gridCol>
                <a:gridCol w="2575560">
                  <a:extLst>
                    <a:ext uri="{9D8B030D-6E8A-4147-A177-3AD203B41FA5}">
                      <a16:colId xmlns:a16="http://schemas.microsoft.com/office/drawing/2014/main" val="750248647"/>
                    </a:ext>
                  </a:extLst>
                </a:gridCol>
                <a:gridCol w="5107940">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7</a:t>
                      </a:r>
                    </a:p>
                  </a:txBody>
                  <a:tcPr/>
                </a:tc>
                <a:tc>
                  <a:txBody>
                    <a:bodyPr/>
                    <a:lstStyle/>
                    <a:p>
                      <a:r>
                        <a:rPr lang="en-GB" sz="1400" dirty="0"/>
                        <a:t>What are your views of the options for measuring trade openness (trade intensity and import penetration ratio) and which do you believe would be most appropriate for determining scheme eligibility?</a:t>
                      </a:r>
                    </a:p>
                  </a:txBody>
                  <a:tcPr/>
                </a:tc>
                <a:tc>
                  <a:txBody>
                    <a:bodyPr/>
                    <a:lstStyle/>
                    <a:p>
                      <a:endParaRPr lang="en-GB" sz="1400" dirty="0"/>
                    </a:p>
                  </a:txBody>
                  <a:tcPr/>
                </a:tc>
                <a:tc>
                  <a:txBody>
                    <a:bodyPr/>
                    <a:lstStyle/>
                    <a:p>
                      <a:pPr marL="180975" indent="-180975">
                        <a:buFont typeface="Arial" panose="020B0604020202020204" pitchFamily="34" charset="0"/>
                        <a:buChar char="•"/>
                      </a:pPr>
                      <a:r>
                        <a:rPr lang="en-GB" sz="1400" dirty="0"/>
                        <a:t>Appropriate metrics have to be developed to recognise that the data centre sector does not handle visible and tangible products with a stated worth.  The sector handles electronic data which is very transportable across country boundaries. </a:t>
                      </a:r>
                    </a:p>
                    <a:p>
                      <a:pPr marL="180975" indent="-180975">
                        <a:buFont typeface="Arial" panose="020B0604020202020204" pitchFamily="34" charset="0"/>
                        <a:buChar char="•"/>
                      </a:pPr>
                      <a:endParaRPr lang="en-GB" sz="1400" dirty="0"/>
                    </a:p>
                  </a:txBody>
                  <a:tcPr/>
                </a:tc>
                <a:extLst>
                  <a:ext uri="{0D108BD9-81ED-4DB2-BD59-A6C34878D82A}">
                    <a16:rowId xmlns:a16="http://schemas.microsoft.com/office/drawing/2014/main" val="302859920"/>
                  </a:ext>
                </a:extLst>
              </a:tr>
              <a:tr h="370840">
                <a:tc>
                  <a:txBody>
                    <a:bodyPr/>
                    <a:lstStyle/>
                    <a:p>
                      <a:r>
                        <a:rPr lang="en-GB" sz="1400" dirty="0"/>
                        <a:t>8</a:t>
                      </a:r>
                    </a:p>
                  </a:txBody>
                  <a:tcPr/>
                </a:tc>
                <a:tc>
                  <a:txBody>
                    <a:bodyPr/>
                    <a:lstStyle/>
                    <a:p>
                      <a:r>
                        <a:rPr lang="en-GB" sz="1400" dirty="0"/>
                        <a:t>Are there any specific considerations you believe should be made in reviewing existing process definitions?</a:t>
                      </a:r>
                    </a:p>
                  </a:txBody>
                  <a:tcPr/>
                </a:tc>
                <a:tc>
                  <a:txBody>
                    <a:bodyPr/>
                    <a:lstStyle/>
                    <a:p>
                      <a:r>
                        <a:rPr lang="en-GB" sz="1400" dirty="0"/>
                        <a:t>Government want to review the energy/trade intensity of existing processes, and how they define what processes are covered if a sector or activity is deemed to be eligible.  </a:t>
                      </a:r>
                    </a:p>
                  </a:txBody>
                  <a:tcPr/>
                </a:tc>
                <a:tc>
                  <a:txBody>
                    <a:bodyPr/>
                    <a:lstStyle/>
                    <a:p>
                      <a:pPr marL="180975" indent="-180975">
                        <a:buFont typeface="Arial" panose="020B0604020202020204" pitchFamily="34" charset="0"/>
                        <a:buChar char="•"/>
                      </a:pPr>
                      <a:r>
                        <a:rPr lang="en-GB" sz="1400" dirty="0"/>
                        <a:t>The process definition for the data centre sector is a mixture of an activity and business model; the activity is processing and storage of electronic data but only when it is the primary business model for the company hence the data stored is not their own.  This seems unique in CCAs because no other sectors have a business model element.</a:t>
                      </a:r>
                    </a:p>
                    <a:p>
                      <a:pPr marL="180975" indent="-180975">
                        <a:buFont typeface="Arial" panose="020B0604020202020204" pitchFamily="34" charset="0"/>
                        <a:buChar char="•"/>
                      </a:pPr>
                      <a:r>
                        <a:rPr lang="en-GB" sz="1400" dirty="0"/>
                        <a:t>The processing and storage of digital  data is critical to national security and always an energy intensive process because data centres consolidate IT functions, concentrating activity into a purpose built facility (which is far more efficient than a distributed approach)</a:t>
                      </a:r>
                    </a:p>
                  </a:txBody>
                  <a:tcPr/>
                </a:tc>
                <a:extLst>
                  <a:ext uri="{0D108BD9-81ED-4DB2-BD59-A6C34878D82A}">
                    <a16:rowId xmlns:a16="http://schemas.microsoft.com/office/drawing/2014/main" val="1977453370"/>
                  </a:ext>
                </a:extLst>
              </a:tr>
              <a:tr h="370840">
                <a:tc>
                  <a:txBody>
                    <a:bodyPr/>
                    <a:lstStyle/>
                    <a:p>
                      <a:r>
                        <a:rPr lang="en-GB" sz="1400" dirty="0"/>
                        <a:t>9</a:t>
                      </a:r>
                    </a:p>
                  </a:txBody>
                  <a:tcPr/>
                </a:tc>
                <a:tc>
                  <a:txBody>
                    <a:bodyPr/>
                    <a:lstStyle/>
                    <a:p>
                      <a:r>
                        <a:rPr lang="en-GB" sz="1400" dirty="0"/>
                        <a:t>Are there any other criteria that should be considered?</a:t>
                      </a:r>
                    </a:p>
                  </a:txBody>
                  <a:tcPr/>
                </a:tc>
                <a:tc>
                  <a:txBody>
                    <a:bodyPr/>
                    <a:lstStyle/>
                    <a:p>
                      <a:r>
                        <a:rPr lang="en-GB" sz="1400" dirty="0"/>
                        <a:t>Any other processes that the sector would want included?  Include enterprise DCs???</a:t>
                      </a:r>
                    </a:p>
                  </a:txBody>
                  <a:tcPr/>
                </a:tc>
                <a:tc>
                  <a:txBody>
                    <a:bodyPr/>
                    <a:lstStyle/>
                    <a:p>
                      <a:pPr marL="180975" indent="-180975">
                        <a:buFont typeface="Arial" panose="020B0604020202020204" pitchFamily="34" charset="0"/>
                        <a:buChar char="•"/>
                      </a:pPr>
                      <a:r>
                        <a:rPr lang="en-US" sz="1400" dirty="0"/>
                        <a:t>E</a:t>
                      </a:r>
                      <a:r>
                        <a:rPr lang="en-GB" sz="1400" dirty="0" err="1"/>
                        <a:t>nterprise</a:t>
                      </a:r>
                      <a:r>
                        <a:rPr lang="en-GB" sz="1400" dirty="0"/>
                        <a:t> data centres are also energy intensive.  If the scheme is intended to deliver efficiency improvements, then these should be considered, because there are large gains to be made, but they are less likely to pass the energy intensity test. </a:t>
                      </a:r>
                    </a:p>
                  </a:txBody>
                  <a:tcPr/>
                </a:tc>
                <a:extLst>
                  <a:ext uri="{0D108BD9-81ED-4DB2-BD59-A6C34878D82A}">
                    <a16:rowId xmlns:a16="http://schemas.microsoft.com/office/drawing/2014/main" val="403733271"/>
                  </a:ext>
                </a:extLst>
              </a:tr>
            </a:tbl>
          </a:graphicData>
        </a:graphic>
      </p:graphicFrame>
    </p:spTree>
    <p:extLst>
      <p:ext uri="{BB962C8B-B14F-4D97-AF65-F5344CB8AC3E}">
        <p14:creationId xmlns:p14="http://schemas.microsoft.com/office/powerpoint/2010/main" val="3902999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6</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1993872186"/>
              </p:ext>
            </p:extLst>
          </p:nvPr>
        </p:nvGraphicFramePr>
        <p:xfrm>
          <a:off x="660400" y="1035448"/>
          <a:ext cx="10871200" cy="4180840"/>
        </p:xfrm>
        <a:graphic>
          <a:graphicData uri="http://schemas.openxmlformats.org/drawingml/2006/table">
            <a:tbl>
              <a:tblPr firstRow="1" bandRow="1">
                <a:tableStyleId>{5C22544A-7EE6-4342-B048-85BDC9FD1C3A}</a:tableStyleId>
              </a:tblPr>
              <a:tblGrid>
                <a:gridCol w="679450">
                  <a:extLst>
                    <a:ext uri="{9D8B030D-6E8A-4147-A177-3AD203B41FA5}">
                      <a16:colId xmlns:a16="http://schemas.microsoft.com/office/drawing/2014/main" val="2761485070"/>
                    </a:ext>
                  </a:extLst>
                </a:gridCol>
                <a:gridCol w="1917700">
                  <a:extLst>
                    <a:ext uri="{9D8B030D-6E8A-4147-A177-3AD203B41FA5}">
                      <a16:colId xmlns:a16="http://schemas.microsoft.com/office/drawing/2014/main" val="3315283373"/>
                    </a:ext>
                  </a:extLst>
                </a:gridCol>
                <a:gridCol w="3476625">
                  <a:extLst>
                    <a:ext uri="{9D8B030D-6E8A-4147-A177-3AD203B41FA5}">
                      <a16:colId xmlns:a16="http://schemas.microsoft.com/office/drawing/2014/main" val="750248647"/>
                    </a:ext>
                  </a:extLst>
                </a:gridCol>
                <a:gridCol w="4797425">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10</a:t>
                      </a:r>
                    </a:p>
                  </a:txBody>
                  <a:tcPr/>
                </a:tc>
                <a:tc>
                  <a:txBody>
                    <a:bodyPr/>
                    <a:lstStyle/>
                    <a:p>
                      <a:r>
                        <a:rPr lang="en-GB" sz="1400" dirty="0"/>
                        <a:t>Do you agree that targets should remain primarily focused on energy efficiency?</a:t>
                      </a:r>
                    </a:p>
                  </a:txBody>
                  <a:tcPr/>
                </a:tc>
                <a:tc>
                  <a:txBody>
                    <a:bodyPr/>
                    <a:lstStyle/>
                    <a:p>
                      <a:r>
                        <a:rPr lang="en-GB" sz="1400" dirty="0"/>
                        <a:t>Sectors can currently choose to have energy or carbon targets.</a:t>
                      </a:r>
                    </a:p>
                    <a:p>
                      <a:r>
                        <a:rPr lang="en-GB" sz="1400" dirty="0"/>
                        <a:t>Renewable electricity not generated on site is treated like brown electricity from a carbon intensity perspective.</a:t>
                      </a:r>
                    </a:p>
                    <a:p>
                      <a:endParaRPr lang="en-GB" sz="1400" dirty="0"/>
                    </a:p>
                    <a:p>
                      <a:r>
                        <a:rPr lang="en-GB" sz="1400" i="1" dirty="0"/>
                        <a:t>Is this an issue for techUK when most energy used is electricity?  </a:t>
                      </a:r>
                    </a:p>
                    <a:p>
                      <a:r>
                        <a:rPr lang="en-GB" sz="1400" i="1" dirty="0"/>
                        <a:t>Do we need carbon targets to accommodate any on site electricity generation?</a:t>
                      </a:r>
                    </a:p>
                  </a:txBody>
                  <a:tcPr/>
                </a:tc>
                <a:tc>
                  <a:txBody>
                    <a:bodyPr/>
                    <a:lstStyle/>
                    <a:p>
                      <a:pPr marL="180975" indent="-180975">
                        <a:buFont typeface="Arial" panose="020B0604020202020204" pitchFamily="34" charset="0"/>
                        <a:buChar char="•"/>
                      </a:pPr>
                      <a:r>
                        <a:rPr lang="en-GB" sz="1400" dirty="0"/>
                        <a:t>Better to be aligned with the decarb agenda at national and company level?  thoughts please.</a:t>
                      </a:r>
                    </a:p>
                  </a:txBody>
                  <a:tcPr/>
                </a:tc>
                <a:extLst>
                  <a:ext uri="{0D108BD9-81ED-4DB2-BD59-A6C34878D82A}">
                    <a16:rowId xmlns:a16="http://schemas.microsoft.com/office/drawing/2014/main" val="302859920"/>
                  </a:ext>
                </a:extLst>
              </a:tr>
              <a:tr h="370840">
                <a:tc>
                  <a:txBody>
                    <a:bodyPr/>
                    <a:lstStyle/>
                    <a:p>
                      <a:r>
                        <a:rPr lang="en-GB" sz="1400" dirty="0"/>
                        <a:t>11</a:t>
                      </a:r>
                    </a:p>
                  </a:txBody>
                  <a:tcPr/>
                </a:tc>
                <a:tc>
                  <a:txBody>
                    <a:bodyPr/>
                    <a:lstStyle/>
                    <a:p>
                      <a:r>
                        <a:rPr lang="en-GB" sz="1400" dirty="0"/>
                        <a:t>How could the impacts of implementing decarbonisation technologies on energy efficiency targets be managed in the scheme?</a:t>
                      </a:r>
                    </a:p>
                  </a:txBody>
                  <a:tcPr/>
                </a:tc>
                <a:tc>
                  <a:txBody>
                    <a:bodyPr/>
                    <a:lstStyle/>
                    <a:p>
                      <a:endParaRPr lang="en-GB" sz="1400" dirty="0"/>
                    </a:p>
                  </a:txBody>
                  <a:tcPr/>
                </a:tc>
                <a:tc>
                  <a:txBody>
                    <a:bodyPr/>
                    <a:lstStyle/>
                    <a:p>
                      <a:pPr marL="180975" indent="-180975">
                        <a:buFont typeface="Arial" panose="020B0604020202020204" pitchFamily="34" charset="0"/>
                        <a:buChar char="•"/>
                      </a:pPr>
                      <a:r>
                        <a:rPr lang="en-US" sz="1400" dirty="0"/>
                        <a:t>T</a:t>
                      </a:r>
                      <a:r>
                        <a:rPr lang="en-GB" sz="1400" dirty="0" err="1"/>
                        <a:t>houghts</a:t>
                      </a:r>
                      <a:r>
                        <a:rPr lang="en-GB" sz="1400" dirty="0"/>
                        <a:t> please</a:t>
                      </a:r>
                    </a:p>
                  </a:txBody>
                  <a:tcPr/>
                </a:tc>
                <a:extLst>
                  <a:ext uri="{0D108BD9-81ED-4DB2-BD59-A6C34878D82A}">
                    <a16:rowId xmlns:a16="http://schemas.microsoft.com/office/drawing/2014/main" val="1977453370"/>
                  </a:ext>
                </a:extLst>
              </a:tr>
            </a:tbl>
          </a:graphicData>
        </a:graphic>
      </p:graphicFrame>
    </p:spTree>
    <p:extLst>
      <p:ext uri="{BB962C8B-B14F-4D97-AF65-F5344CB8AC3E}">
        <p14:creationId xmlns:p14="http://schemas.microsoft.com/office/powerpoint/2010/main" val="3931055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7</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961783041"/>
              </p:ext>
            </p:extLst>
          </p:nvPr>
        </p:nvGraphicFramePr>
        <p:xfrm>
          <a:off x="660400" y="1035448"/>
          <a:ext cx="10871200" cy="4699000"/>
        </p:xfrm>
        <a:graphic>
          <a:graphicData uri="http://schemas.openxmlformats.org/drawingml/2006/table">
            <a:tbl>
              <a:tblPr firstRow="1" bandRow="1">
                <a:tableStyleId>{5C22544A-7EE6-4342-B048-85BDC9FD1C3A}</a:tableStyleId>
              </a:tblPr>
              <a:tblGrid>
                <a:gridCol w="679450">
                  <a:extLst>
                    <a:ext uri="{9D8B030D-6E8A-4147-A177-3AD203B41FA5}">
                      <a16:colId xmlns:a16="http://schemas.microsoft.com/office/drawing/2014/main" val="2761485070"/>
                    </a:ext>
                  </a:extLst>
                </a:gridCol>
                <a:gridCol w="1917700">
                  <a:extLst>
                    <a:ext uri="{9D8B030D-6E8A-4147-A177-3AD203B41FA5}">
                      <a16:colId xmlns:a16="http://schemas.microsoft.com/office/drawing/2014/main" val="3315283373"/>
                    </a:ext>
                  </a:extLst>
                </a:gridCol>
                <a:gridCol w="4705350">
                  <a:extLst>
                    <a:ext uri="{9D8B030D-6E8A-4147-A177-3AD203B41FA5}">
                      <a16:colId xmlns:a16="http://schemas.microsoft.com/office/drawing/2014/main" val="750248647"/>
                    </a:ext>
                  </a:extLst>
                </a:gridCol>
                <a:gridCol w="3568700">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12</a:t>
                      </a:r>
                    </a:p>
                  </a:txBody>
                  <a:tcPr/>
                </a:tc>
                <a:tc>
                  <a:txBody>
                    <a:bodyPr/>
                    <a:lstStyle/>
                    <a:p>
                      <a:r>
                        <a:rPr lang="en-GB" sz="1400" dirty="0"/>
                        <a:t>What are your views on making compliance with a recognised energy management system a mandatory part of the scheme?</a:t>
                      </a:r>
                    </a:p>
                  </a:txBody>
                  <a:tcPr/>
                </a:tc>
                <a:tc>
                  <a:txBody>
                    <a:bodyPr/>
                    <a:lstStyle/>
                    <a:p>
                      <a:r>
                        <a:rPr lang="en-GB" sz="1400" dirty="0"/>
                        <a:t>This is adding a large admin burden when the benefits are not that great, and taking time and money away from getting on with implementation.  Can the government quote what kind of a difference having ISO50001 makes to energy use vs companies that do not?! (i.e. they’ve evaluated the impact CCAs have, can they quote a similar study for ISO50001?)</a:t>
                      </a:r>
                    </a:p>
                  </a:txBody>
                  <a:tcPr/>
                </a:tc>
                <a:tc>
                  <a:txBody>
                    <a:bodyPr/>
                    <a:lstStyle/>
                    <a:p>
                      <a:pPr marL="180975" indent="-180975">
                        <a:buFont typeface="Arial" panose="020B0604020202020204" pitchFamily="34" charset="0"/>
                        <a:buChar char="•"/>
                      </a:pPr>
                      <a:r>
                        <a:rPr lang="en-GB" sz="1400" dirty="0"/>
                        <a:t>Many companies manage energy use well without a certified system, mandating this will focus time and effort away from implementation with minimal benefit. </a:t>
                      </a:r>
                    </a:p>
                  </a:txBody>
                  <a:tcPr/>
                </a:tc>
                <a:extLst>
                  <a:ext uri="{0D108BD9-81ED-4DB2-BD59-A6C34878D82A}">
                    <a16:rowId xmlns:a16="http://schemas.microsoft.com/office/drawing/2014/main" val="302859920"/>
                  </a:ext>
                </a:extLst>
              </a:tr>
              <a:tr h="370840">
                <a:tc>
                  <a:txBody>
                    <a:bodyPr/>
                    <a:lstStyle/>
                    <a:p>
                      <a:r>
                        <a:rPr lang="en-GB" sz="1400" dirty="0"/>
                        <a:t>13</a:t>
                      </a:r>
                    </a:p>
                  </a:txBody>
                  <a:tcPr/>
                </a:tc>
                <a:tc>
                  <a:txBody>
                    <a:bodyPr/>
                    <a:lstStyle/>
                    <a:p>
                      <a:r>
                        <a:rPr lang="en-GB" sz="1400" dirty="0"/>
                        <a:t>Should such a requirement be applied to all participants or a subset? If the latter, what would be appropriate criteria for this?</a:t>
                      </a:r>
                    </a:p>
                  </a:txBody>
                  <a:tcPr/>
                </a:tc>
                <a:tc>
                  <a:txBody>
                    <a:bodyPr/>
                    <a:lstStyle/>
                    <a:p>
                      <a:r>
                        <a:rPr lang="en-GB" sz="1400" dirty="0"/>
                        <a:t>The government cites that many companies falling under ESOS have implemented ISO50001 – how many?  Our experience is that a lot of companies don’t see the value in it, and it doesn’t promote implementing significant reductions. </a:t>
                      </a:r>
                    </a:p>
                  </a:txBody>
                  <a:tcPr/>
                </a:tc>
                <a:tc>
                  <a:txBody>
                    <a:bodyPr/>
                    <a:lstStyle/>
                    <a:p>
                      <a:pPr marL="180975" indent="-180975">
                        <a:buFont typeface="Arial" panose="020B0604020202020204" pitchFamily="34" charset="0"/>
                        <a:buChar char="•"/>
                      </a:pPr>
                      <a:r>
                        <a:rPr lang="en-GB" sz="1400" dirty="0"/>
                        <a:t>This shouldn’t be a requirement at all.</a:t>
                      </a:r>
                    </a:p>
                  </a:txBody>
                  <a:tcPr/>
                </a:tc>
                <a:extLst>
                  <a:ext uri="{0D108BD9-81ED-4DB2-BD59-A6C34878D82A}">
                    <a16:rowId xmlns:a16="http://schemas.microsoft.com/office/drawing/2014/main" val="1977453370"/>
                  </a:ext>
                </a:extLst>
              </a:tr>
              <a:tr h="370840">
                <a:tc>
                  <a:txBody>
                    <a:bodyPr/>
                    <a:lstStyle/>
                    <a:p>
                      <a:r>
                        <a:rPr lang="en-GB" sz="1400" dirty="0"/>
                        <a:t>14</a:t>
                      </a:r>
                    </a:p>
                  </a:txBody>
                  <a:tcPr/>
                </a:tc>
                <a:tc>
                  <a:txBody>
                    <a:bodyPr/>
                    <a:lstStyle/>
                    <a:p>
                      <a:r>
                        <a:rPr lang="en-GB" sz="1400" dirty="0"/>
                        <a:t>How long do you expect it would take participants who do not currently have an energy management system to adopt one?</a:t>
                      </a:r>
                    </a:p>
                  </a:txBody>
                  <a:tcPr/>
                </a:tc>
                <a:tc>
                  <a:txBody>
                    <a:bodyPr/>
                    <a:lstStyle/>
                    <a:p>
                      <a:r>
                        <a:rPr lang="en-GB" sz="1400" dirty="0"/>
                        <a:t>Many companies have uncertified management approaches but without the procedural robustness which a certified management system requires.</a:t>
                      </a:r>
                    </a:p>
                  </a:txBody>
                  <a:tcPr/>
                </a:tc>
                <a:tc>
                  <a:txBody>
                    <a:bodyPr/>
                    <a:lstStyle/>
                    <a:p>
                      <a:pPr marL="180975" indent="-180975">
                        <a:buFont typeface="Arial" panose="020B0604020202020204" pitchFamily="34" charset="0"/>
                        <a:buChar char="•"/>
                      </a:pPr>
                      <a:r>
                        <a:rPr lang="en-GB" sz="1400" dirty="0"/>
                        <a:t>n/a</a:t>
                      </a:r>
                    </a:p>
                  </a:txBody>
                  <a:tcPr/>
                </a:tc>
                <a:extLst>
                  <a:ext uri="{0D108BD9-81ED-4DB2-BD59-A6C34878D82A}">
                    <a16:rowId xmlns:a16="http://schemas.microsoft.com/office/drawing/2014/main" val="403733271"/>
                  </a:ext>
                </a:extLst>
              </a:tr>
            </a:tbl>
          </a:graphicData>
        </a:graphic>
      </p:graphicFrame>
    </p:spTree>
    <p:extLst>
      <p:ext uri="{BB962C8B-B14F-4D97-AF65-F5344CB8AC3E}">
        <p14:creationId xmlns:p14="http://schemas.microsoft.com/office/powerpoint/2010/main" val="3972217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8</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1119755964"/>
              </p:ext>
            </p:extLst>
          </p:nvPr>
        </p:nvGraphicFramePr>
        <p:xfrm>
          <a:off x="660400" y="1035448"/>
          <a:ext cx="10871200" cy="5552440"/>
        </p:xfrm>
        <a:graphic>
          <a:graphicData uri="http://schemas.openxmlformats.org/drawingml/2006/table">
            <a:tbl>
              <a:tblPr firstRow="1" bandRow="1">
                <a:tableStyleId>{5C22544A-7EE6-4342-B048-85BDC9FD1C3A}</a:tableStyleId>
              </a:tblPr>
              <a:tblGrid>
                <a:gridCol w="679450">
                  <a:extLst>
                    <a:ext uri="{9D8B030D-6E8A-4147-A177-3AD203B41FA5}">
                      <a16:colId xmlns:a16="http://schemas.microsoft.com/office/drawing/2014/main" val="2761485070"/>
                    </a:ext>
                  </a:extLst>
                </a:gridCol>
                <a:gridCol w="2527300">
                  <a:extLst>
                    <a:ext uri="{9D8B030D-6E8A-4147-A177-3AD203B41FA5}">
                      <a16:colId xmlns:a16="http://schemas.microsoft.com/office/drawing/2014/main" val="3315283373"/>
                    </a:ext>
                  </a:extLst>
                </a:gridCol>
                <a:gridCol w="2981325">
                  <a:extLst>
                    <a:ext uri="{9D8B030D-6E8A-4147-A177-3AD203B41FA5}">
                      <a16:colId xmlns:a16="http://schemas.microsoft.com/office/drawing/2014/main" val="750248647"/>
                    </a:ext>
                  </a:extLst>
                </a:gridCol>
                <a:gridCol w="4683125">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15</a:t>
                      </a:r>
                    </a:p>
                  </a:txBody>
                  <a:tcPr/>
                </a:tc>
                <a:tc>
                  <a:txBody>
                    <a:bodyPr/>
                    <a:lstStyle/>
                    <a:p>
                      <a:r>
                        <a:rPr lang="en-GB" sz="1400" dirty="0"/>
                        <a:t>Do you agree that additional reporting mechanisms should be introduced to monitor action taken and action planned?</a:t>
                      </a:r>
                    </a:p>
                  </a:txBody>
                  <a:tcPr/>
                </a:tc>
                <a:tc>
                  <a:txBody>
                    <a:bodyPr/>
                    <a:lstStyle/>
                    <a:p>
                      <a:r>
                        <a:rPr lang="en-GB" sz="1400" dirty="0"/>
                        <a:t>Government wants to mandate that historic and future planned actions to reduce energy are recorded and declared to the scheme administrator.</a:t>
                      </a:r>
                    </a:p>
                  </a:txBody>
                  <a:tcPr/>
                </a:tc>
                <a:tc>
                  <a:txBody>
                    <a:bodyPr/>
                    <a:lstStyle/>
                    <a:p>
                      <a:pPr marL="180975" indent="-180975">
                        <a:buFont typeface="Arial" panose="020B0604020202020204" pitchFamily="34" charset="0"/>
                        <a:buChar char="•"/>
                      </a:pPr>
                      <a:r>
                        <a:rPr lang="en-GB" sz="1400" dirty="0"/>
                        <a:t>Reporting actions taken and planned this to the scheme administrator can be subject to a Freedom of Information Request and it is highly confidential information as it can result in competitive advantage.  Companies would not want to disclose if there is a risk this information can go into the public domain.</a:t>
                      </a:r>
                    </a:p>
                    <a:p>
                      <a:pPr marL="180975" indent="-180975">
                        <a:buFont typeface="Arial" panose="020B0604020202020204" pitchFamily="34" charset="0"/>
                        <a:buChar char="•"/>
                      </a:pPr>
                      <a:r>
                        <a:rPr lang="en-GB" sz="1400" dirty="0"/>
                        <a:t>And what is the government going to do with this?  It could only be analysed if collected in some standard template which will further increase the admin burden.</a:t>
                      </a:r>
                    </a:p>
                    <a:p>
                      <a:pPr marL="180975" indent="-180975">
                        <a:buFont typeface="Arial" panose="020B0604020202020204" pitchFamily="34" charset="0"/>
                        <a:buChar char="•"/>
                      </a:pPr>
                      <a:r>
                        <a:rPr lang="en-GB" sz="1400" dirty="0"/>
                        <a:t>Is an alternative to require the company to hold it and increase the random auditing to ensure they are in place?</a:t>
                      </a:r>
                    </a:p>
                  </a:txBody>
                  <a:tcPr/>
                </a:tc>
                <a:extLst>
                  <a:ext uri="{0D108BD9-81ED-4DB2-BD59-A6C34878D82A}">
                    <a16:rowId xmlns:a16="http://schemas.microsoft.com/office/drawing/2014/main" val="302859920"/>
                  </a:ext>
                </a:extLst>
              </a:tr>
              <a:tr h="370840">
                <a:tc>
                  <a:txBody>
                    <a:bodyPr/>
                    <a:lstStyle/>
                    <a:p>
                      <a:r>
                        <a:rPr lang="en-GB" sz="1400" dirty="0"/>
                        <a:t>16</a:t>
                      </a:r>
                    </a:p>
                  </a:txBody>
                  <a:tcPr/>
                </a:tc>
                <a:tc>
                  <a:txBody>
                    <a:bodyPr/>
                    <a:lstStyle/>
                    <a:p>
                      <a:r>
                        <a:rPr lang="en-GB" sz="1400" dirty="0"/>
                        <a:t>Do you agree that reporting of energy and throughput data should be reported annually?</a:t>
                      </a:r>
                    </a:p>
                  </a:txBody>
                  <a:tcPr/>
                </a:tc>
                <a:tc>
                  <a:txBody>
                    <a:bodyPr/>
                    <a:lstStyle/>
                    <a:p>
                      <a:r>
                        <a:rPr lang="en-GB" sz="1400" dirty="0"/>
                        <a:t>Government wants to mandate that energy and production data is reported to them annually instead of every two years (as a single 24 month figure).  They want to see the data that sectors hold.</a:t>
                      </a:r>
                    </a:p>
                  </a:txBody>
                  <a:tcPr/>
                </a:tc>
                <a:tc>
                  <a:txBody>
                    <a:bodyPr/>
                    <a:lstStyle/>
                    <a:p>
                      <a:pPr marL="180975" indent="-180975">
                        <a:buFont typeface="Arial" panose="020B0604020202020204" pitchFamily="34" charset="0"/>
                        <a:buChar char="•"/>
                      </a:pPr>
                      <a:r>
                        <a:rPr lang="en-GB" sz="1400" dirty="0"/>
                        <a:t>No real reasons to object.</a:t>
                      </a:r>
                    </a:p>
                  </a:txBody>
                  <a:tcPr/>
                </a:tc>
                <a:extLst>
                  <a:ext uri="{0D108BD9-81ED-4DB2-BD59-A6C34878D82A}">
                    <a16:rowId xmlns:a16="http://schemas.microsoft.com/office/drawing/2014/main" val="1977453370"/>
                  </a:ext>
                </a:extLst>
              </a:tr>
              <a:tr h="370840">
                <a:tc>
                  <a:txBody>
                    <a:bodyPr/>
                    <a:lstStyle/>
                    <a:p>
                      <a:r>
                        <a:rPr lang="en-GB" sz="1400" dirty="0"/>
                        <a:t>17</a:t>
                      </a:r>
                    </a:p>
                  </a:txBody>
                  <a:tcPr/>
                </a:tc>
                <a:tc>
                  <a:txBody>
                    <a:bodyPr/>
                    <a:lstStyle/>
                    <a:p>
                      <a:r>
                        <a:rPr lang="en-GB" sz="1400" dirty="0"/>
                        <a:t>What are your views on potential synergies and efficiencies that should be considered between a future CCA scheme and other auditing and reporting schemes?</a:t>
                      </a:r>
                    </a:p>
                  </a:txBody>
                  <a:tcPr/>
                </a:tc>
                <a:tc>
                  <a:txBody>
                    <a:bodyPr/>
                    <a:lstStyle/>
                    <a:p>
                      <a:r>
                        <a:rPr lang="en-GB" sz="1400" dirty="0"/>
                        <a:t>Other schemes = ESOS and SECR (plus UK ETS but not mentioned in </a:t>
                      </a:r>
                      <a:r>
                        <a:rPr lang="en-GB" sz="1400" dirty="0" err="1"/>
                        <a:t>condoc</a:t>
                      </a:r>
                      <a:r>
                        <a:rPr lang="en-GB" sz="1400" dirty="0"/>
                        <a:t>).</a:t>
                      </a:r>
                    </a:p>
                    <a:p>
                      <a:endParaRPr lang="en-GB" sz="1400" dirty="0"/>
                    </a:p>
                  </a:txBody>
                  <a:tcPr/>
                </a:tc>
                <a:tc>
                  <a:txBody>
                    <a:bodyPr/>
                    <a:lstStyle/>
                    <a:p>
                      <a:pPr marL="180975" indent="-180975">
                        <a:buFont typeface="Arial" panose="020B0604020202020204" pitchFamily="34" charset="0"/>
                        <a:buChar char="•"/>
                      </a:pPr>
                      <a:r>
                        <a:rPr lang="en-GB" sz="1400" dirty="0"/>
                        <a:t>Apart from using ESOS reports to help determine action plans, the only other synergy is emission factor alignment with SECR.</a:t>
                      </a:r>
                    </a:p>
                  </a:txBody>
                  <a:tcPr/>
                </a:tc>
                <a:extLst>
                  <a:ext uri="{0D108BD9-81ED-4DB2-BD59-A6C34878D82A}">
                    <a16:rowId xmlns:a16="http://schemas.microsoft.com/office/drawing/2014/main" val="403733271"/>
                  </a:ext>
                </a:extLst>
              </a:tr>
            </a:tbl>
          </a:graphicData>
        </a:graphic>
      </p:graphicFrame>
    </p:spTree>
    <p:extLst>
      <p:ext uri="{BB962C8B-B14F-4D97-AF65-F5344CB8AC3E}">
        <p14:creationId xmlns:p14="http://schemas.microsoft.com/office/powerpoint/2010/main" val="18682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63267-525C-4D33-A4D0-5DA5C4D5720C}"/>
              </a:ext>
            </a:extLst>
          </p:cNvPr>
          <p:cNvSpPr>
            <a:spLocks noGrp="1"/>
          </p:cNvSpPr>
          <p:nvPr>
            <p:ph type="title"/>
          </p:nvPr>
        </p:nvSpPr>
        <p:spPr>
          <a:xfrm>
            <a:off x="346075" y="157427"/>
            <a:ext cx="10972800" cy="944563"/>
          </a:xfrm>
        </p:spPr>
        <p:txBody>
          <a:bodyPr/>
          <a:lstStyle/>
          <a:p>
            <a:r>
              <a:rPr lang="en-GB" dirty="0"/>
              <a:t>Consultation questions</a:t>
            </a:r>
          </a:p>
        </p:txBody>
      </p:sp>
      <p:sp>
        <p:nvSpPr>
          <p:cNvPr id="3" name="Slide Number Placeholder 2">
            <a:extLst>
              <a:ext uri="{FF2B5EF4-FFF2-40B4-BE49-F238E27FC236}">
                <a16:creationId xmlns:a16="http://schemas.microsoft.com/office/drawing/2014/main" id="{0B9D4A2F-F507-4BA0-93DD-D5A2FCA169FC}"/>
              </a:ext>
            </a:extLst>
          </p:cNvPr>
          <p:cNvSpPr>
            <a:spLocks noGrp="1"/>
          </p:cNvSpPr>
          <p:nvPr>
            <p:ph type="sldNum" sz="quarter" idx="12"/>
          </p:nvPr>
        </p:nvSpPr>
        <p:spPr/>
        <p:txBody>
          <a:bodyPr/>
          <a:lstStyle/>
          <a:p>
            <a:fld id="{DA384101-9B88-459D-A123-B408E30BBA76}" type="slidenum">
              <a:rPr lang="en-GB" smtClean="0"/>
              <a:pPr/>
              <a:t>9</a:t>
            </a:fld>
            <a:endParaRPr lang="en-GB"/>
          </a:p>
        </p:txBody>
      </p:sp>
      <p:graphicFrame>
        <p:nvGraphicFramePr>
          <p:cNvPr id="5" name="Table 5">
            <a:extLst>
              <a:ext uri="{FF2B5EF4-FFF2-40B4-BE49-F238E27FC236}">
                <a16:creationId xmlns:a16="http://schemas.microsoft.com/office/drawing/2014/main" id="{BA2A4D5B-C0AD-4D0F-90F2-45EA2012B433}"/>
              </a:ext>
            </a:extLst>
          </p:cNvPr>
          <p:cNvGraphicFramePr>
            <a:graphicFrameLocks noGrp="1"/>
          </p:cNvGraphicFramePr>
          <p:nvPr>
            <p:extLst>
              <p:ext uri="{D42A27DB-BD31-4B8C-83A1-F6EECF244321}">
                <p14:modId xmlns:p14="http://schemas.microsoft.com/office/powerpoint/2010/main" val="3990801193"/>
              </p:ext>
            </p:extLst>
          </p:nvPr>
        </p:nvGraphicFramePr>
        <p:xfrm>
          <a:off x="660400" y="1035448"/>
          <a:ext cx="10871200" cy="3754120"/>
        </p:xfrm>
        <a:graphic>
          <a:graphicData uri="http://schemas.openxmlformats.org/drawingml/2006/table">
            <a:tbl>
              <a:tblPr firstRow="1" bandRow="1">
                <a:tableStyleId>{5C22544A-7EE6-4342-B048-85BDC9FD1C3A}</a:tableStyleId>
              </a:tblPr>
              <a:tblGrid>
                <a:gridCol w="679450">
                  <a:extLst>
                    <a:ext uri="{9D8B030D-6E8A-4147-A177-3AD203B41FA5}">
                      <a16:colId xmlns:a16="http://schemas.microsoft.com/office/drawing/2014/main" val="2761485070"/>
                    </a:ext>
                  </a:extLst>
                </a:gridCol>
                <a:gridCol w="1917700">
                  <a:extLst>
                    <a:ext uri="{9D8B030D-6E8A-4147-A177-3AD203B41FA5}">
                      <a16:colId xmlns:a16="http://schemas.microsoft.com/office/drawing/2014/main" val="3315283373"/>
                    </a:ext>
                  </a:extLst>
                </a:gridCol>
                <a:gridCol w="3721100">
                  <a:extLst>
                    <a:ext uri="{9D8B030D-6E8A-4147-A177-3AD203B41FA5}">
                      <a16:colId xmlns:a16="http://schemas.microsoft.com/office/drawing/2014/main" val="750248647"/>
                    </a:ext>
                  </a:extLst>
                </a:gridCol>
                <a:gridCol w="4552950">
                  <a:extLst>
                    <a:ext uri="{9D8B030D-6E8A-4147-A177-3AD203B41FA5}">
                      <a16:colId xmlns:a16="http://schemas.microsoft.com/office/drawing/2014/main" val="2131982170"/>
                    </a:ext>
                  </a:extLst>
                </a:gridCol>
              </a:tblGrid>
              <a:tr h="370840">
                <a:tc>
                  <a:txBody>
                    <a:bodyPr/>
                    <a:lstStyle/>
                    <a:p>
                      <a:r>
                        <a:rPr lang="en-GB" sz="1600" dirty="0"/>
                        <a:t>No.</a:t>
                      </a:r>
                    </a:p>
                  </a:txBody>
                  <a:tcPr/>
                </a:tc>
                <a:tc>
                  <a:txBody>
                    <a:bodyPr/>
                    <a:lstStyle/>
                    <a:p>
                      <a:r>
                        <a:rPr lang="en-GB" sz="1600" dirty="0"/>
                        <a:t>Question</a:t>
                      </a:r>
                    </a:p>
                  </a:txBody>
                  <a:tcPr/>
                </a:tc>
                <a:tc>
                  <a:txBody>
                    <a:bodyPr/>
                    <a:lstStyle/>
                    <a:p>
                      <a:r>
                        <a:rPr lang="en-GB" sz="1600" dirty="0"/>
                        <a:t>Background</a:t>
                      </a:r>
                    </a:p>
                  </a:txBody>
                  <a:tcPr/>
                </a:tc>
                <a:tc>
                  <a:txBody>
                    <a:bodyPr/>
                    <a:lstStyle/>
                    <a:p>
                      <a:r>
                        <a:rPr lang="en-GB" sz="1600" dirty="0"/>
                        <a:t>Potential techUK response</a:t>
                      </a:r>
                    </a:p>
                  </a:txBody>
                  <a:tcPr/>
                </a:tc>
                <a:extLst>
                  <a:ext uri="{0D108BD9-81ED-4DB2-BD59-A6C34878D82A}">
                    <a16:rowId xmlns:a16="http://schemas.microsoft.com/office/drawing/2014/main" val="1003752426"/>
                  </a:ext>
                </a:extLst>
              </a:tr>
              <a:tr h="370840">
                <a:tc>
                  <a:txBody>
                    <a:bodyPr/>
                    <a:lstStyle/>
                    <a:p>
                      <a:r>
                        <a:rPr lang="en-GB" sz="1400" dirty="0"/>
                        <a:t>18</a:t>
                      </a:r>
                    </a:p>
                  </a:txBody>
                  <a:tcPr/>
                </a:tc>
                <a:tc>
                  <a:txBody>
                    <a:bodyPr/>
                    <a:lstStyle/>
                    <a:p>
                      <a:r>
                        <a:rPr lang="en-GB" sz="1400" dirty="0"/>
                        <a:t>Do you agree that mandatory disclosure of the annual financial benefit from reduced rates of CCL should form part of a new CCA scheme?</a:t>
                      </a:r>
                    </a:p>
                  </a:txBody>
                  <a:tcPr/>
                </a:tc>
                <a:tc>
                  <a:txBody>
                    <a:bodyPr/>
                    <a:lstStyle/>
                    <a:p>
                      <a:r>
                        <a:rPr lang="en-GB" sz="1400" dirty="0"/>
                        <a:t>Government want companies to know how much the CCL discount is worth, get a finance director or equivalent to sign it off and then report it to the scheme administrator.</a:t>
                      </a:r>
                    </a:p>
                  </a:txBody>
                  <a:tcPr/>
                </a:tc>
                <a:tc>
                  <a:txBody>
                    <a:bodyPr/>
                    <a:lstStyle/>
                    <a:p>
                      <a:pPr marL="180975" marR="0" lvl="0" indent="-180975"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a:t>Reporting this financial information to the scheme administrator can be subject to a Freedom of Information Request and it is highly confidential information.  Companies would not want to disclose if there is a risk this information can go into the public domain.</a:t>
                      </a:r>
                    </a:p>
                    <a:p>
                      <a:pPr marL="180975" marR="0" lvl="0" indent="-180975"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a:t>If went ahead, need to be clear on the difference between claimed, received and entitled to as in some circumstances they will be different.</a:t>
                      </a:r>
                    </a:p>
                    <a:p>
                      <a:pPr marL="180975" marR="0" lvl="0" indent="-180975"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a:t>Should there be a threshold for this requirement to avoid a costly financial burden where the CCL discount is low?  </a:t>
                      </a:r>
                    </a:p>
                  </a:txBody>
                  <a:tcPr/>
                </a:tc>
                <a:extLst>
                  <a:ext uri="{0D108BD9-81ED-4DB2-BD59-A6C34878D82A}">
                    <a16:rowId xmlns:a16="http://schemas.microsoft.com/office/drawing/2014/main" val="302859920"/>
                  </a:ext>
                </a:extLst>
              </a:tr>
              <a:tr h="370840">
                <a:tc>
                  <a:txBody>
                    <a:bodyPr/>
                    <a:lstStyle/>
                    <a:p>
                      <a:r>
                        <a:rPr lang="en-GB" sz="1400" dirty="0"/>
                        <a:t>19</a:t>
                      </a:r>
                    </a:p>
                  </a:txBody>
                  <a:tcPr/>
                </a:tc>
                <a:tc>
                  <a:txBody>
                    <a:bodyPr/>
                    <a:lstStyle/>
                    <a:p>
                      <a:r>
                        <a:rPr lang="en-GB" sz="1400" dirty="0"/>
                        <a:t>Would this disclosure be helpful in business decision making on energy efficiency investment?</a:t>
                      </a:r>
                    </a:p>
                  </a:txBody>
                  <a:tcPr/>
                </a:tc>
                <a:tc>
                  <a:txBody>
                    <a:bodyPr/>
                    <a:lstStyle/>
                    <a:p>
                      <a:endParaRPr lang="en-GB" sz="1400" dirty="0"/>
                    </a:p>
                  </a:txBody>
                  <a:tcPr/>
                </a:tc>
                <a:tc>
                  <a:txBody>
                    <a:bodyPr/>
                    <a:lstStyle/>
                    <a:p>
                      <a:pPr marL="180975" indent="-180975">
                        <a:buFont typeface="Arial" panose="020B0604020202020204" pitchFamily="34" charset="0"/>
                        <a:buChar char="•"/>
                      </a:pPr>
                      <a:r>
                        <a:rPr lang="en-GB" sz="1400" dirty="0"/>
                        <a:t>It is helpful for businesses to be clear on the financial benefit being gained but this doesn’t have to be sent to a 3</a:t>
                      </a:r>
                      <a:r>
                        <a:rPr lang="en-GB" sz="1400" baseline="30000" dirty="0"/>
                        <a:t>rd</a:t>
                      </a:r>
                      <a:r>
                        <a:rPr lang="en-GB" sz="1400" dirty="0"/>
                        <a:t> party to make it happen.</a:t>
                      </a:r>
                    </a:p>
                  </a:txBody>
                  <a:tcPr/>
                </a:tc>
                <a:extLst>
                  <a:ext uri="{0D108BD9-81ED-4DB2-BD59-A6C34878D82A}">
                    <a16:rowId xmlns:a16="http://schemas.microsoft.com/office/drawing/2014/main" val="1977453370"/>
                  </a:ext>
                </a:extLst>
              </a:tr>
            </a:tbl>
          </a:graphicData>
        </a:graphic>
      </p:graphicFrame>
    </p:spTree>
    <p:extLst>
      <p:ext uri="{BB962C8B-B14F-4D97-AF65-F5344CB8AC3E}">
        <p14:creationId xmlns:p14="http://schemas.microsoft.com/office/powerpoint/2010/main" val="1081026259"/>
      </p:ext>
    </p:extLst>
  </p:cSld>
  <p:clrMapOvr>
    <a:masterClrMapping/>
  </p:clrMapOvr>
</p:sld>
</file>

<file path=ppt/theme/theme1.xml><?xml version="1.0" encoding="utf-8"?>
<a:theme xmlns:a="http://schemas.openxmlformats.org/drawingml/2006/main" name="5_Custom Design">
  <a:themeElements>
    <a:clrScheme name="SLR brand colours">
      <a:dk1>
        <a:srgbClr val="595959"/>
      </a:dk1>
      <a:lt1>
        <a:sysClr val="window" lastClr="FFFFFF"/>
      </a:lt1>
      <a:dk2>
        <a:srgbClr val="004B8D"/>
      </a:dk2>
      <a:lt2>
        <a:srgbClr val="FFFFFF"/>
      </a:lt2>
      <a:accent1>
        <a:srgbClr val="BFC936"/>
      </a:accent1>
      <a:accent2>
        <a:srgbClr val="7F9B3C"/>
      </a:accent2>
      <a:accent3>
        <a:srgbClr val="424242"/>
      </a:accent3>
      <a:accent4>
        <a:srgbClr val="059AC4"/>
      </a:accent4>
      <a:accent5>
        <a:srgbClr val="4BACC6"/>
      </a:accent5>
      <a:accent6>
        <a:srgbClr val="B0DFE8"/>
      </a:accent6>
      <a:hlink>
        <a:srgbClr val="0F939D"/>
      </a:hlink>
      <a:folHlink>
        <a:srgbClr val="1E6C8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DCBE4A657D8D1488A3616352BF14A68" ma:contentTypeVersion="2" ma:contentTypeDescription="Create a new document." ma:contentTypeScope="" ma:versionID="9b7ed00a93a4e5935082e65230a0c9b6">
  <xsd:schema xmlns:xsd="http://www.w3.org/2001/XMLSchema" xmlns:xs="http://www.w3.org/2001/XMLSchema" xmlns:p="http://schemas.microsoft.com/office/2006/metadata/properties" xmlns:ns2="8ad6f74c-7704-4a0b-a6e2-f8d3f5dceb71" targetNamespace="http://schemas.microsoft.com/office/2006/metadata/properties" ma:root="true" ma:fieldsID="07e8c2d2d03e88e8d81e61dd050f352e" ns2:_="">
    <xsd:import namespace="8ad6f74c-7704-4a0b-a6e2-f8d3f5dceb7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d6f74c-7704-4a0b-a6e2-f8d3f5dceb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132841-46AF-472D-B86F-3E79D2B8346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8ad6f74c-7704-4a0b-a6e2-f8d3f5dceb71"/>
    <ds:schemaRef ds:uri="http://www.w3.org/XML/1998/namespace"/>
    <ds:schemaRef ds:uri="http://purl.org/dc/dcmitype/"/>
  </ds:schemaRefs>
</ds:datastoreItem>
</file>

<file path=customXml/itemProps2.xml><?xml version="1.0" encoding="utf-8"?>
<ds:datastoreItem xmlns:ds="http://schemas.openxmlformats.org/officeDocument/2006/customXml" ds:itemID="{81CE9BF7-365C-43E7-93E0-2E6B826484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d6f74c-7704-4a0b-a6e2-f8d3f5dceb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14626D-69B4-44CF-903F-2FDCC64B65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3109</TotalTime>
  <Words>2649</Words>
  <Application>Microsoft Office PowerPoint</Application>
  <PresentationFormat>Widescreen</PresentationFormat>
  <Paragraphs>199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5_Custom Design</vt:lpstr>
      <vt:lpstr>BEIS Consultation on reforming  Climate Change Agreements  Briefing and consideration of response for  techUK</vt:lpstr>
      <vt:lpstr>The current scheme and BEIS’ consultation objectives</vt:lpstr>
      <vt:lpstr>Consultation questions</vt:lpstr>
      <vt:lpstr>Consultation questions</vt:lpstr>
      <vt:lpstr>Consultation questions</vt:lpstr>
      <vt:lpstr>Consultation questions</vt:lpstr>
      <vt:lpstr>Consultation questions</vt:lpstr>
      <vt:lpstr>Consultation questions</vt:lpstr>
      <vt:lpstr>Consultation questions</vt:lpstr>
      <vt:lpstr>Consultation questions</vt:lpstr>
      <vt:lpstr>Consultation questions</vt:lpstr>
      <vt:lpstr>Consultation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LINE NAME</dc:title>
  <dc:creator>Laura Nutt</dc:creator>
  <cp:lastModifiedBy>Emma Fryer</cp:lastModifiedBy>
  <cp:revision>10</cp:revision>
  <dcterms:created xsi:type="dcterms:W3CDTF">2020-10-09T08:25:40Z</dcterms:created>
  <dcterms:modified xsi:type="dcterms:W3CDTF">2022-02-22T16:24:46Z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0x0101001DCBE4A657D8D1488A3616352BF14A68</vt:lpwstr>
  </property>
</Properties>
</file>