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56" r:id="rId5"/>
    <p:sldId id="2562" r:id="rId6"/>
    <p:sldId id="2563" r:id="rId7"/>
    <p:sldId id="2564" r:id="rId8"/>
    <p:sldId id="2565" r:id="rId9"/>
    <p:sldId id="2566" r:id="rId10"/>
    <p:sldId id="2569" r:id="rId11"/>
    <p:sldId id="2571" r:id="rId12"/>
    <p:sldId id="2572" r:id="rId13"/>
    <p:sldId id="2573" r:id="rId14"/>
    <p:sldId id="2577" r:id="rId15"/>
    <p:sldId id="2580" r:id="rId16"/>
    <p:sldId id="258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hallenges and Opportunities with Data in UK Fire Services" id="{C7F63BE7-2481-49BC-A4CD-95253F405BAB}">
          <p14:sldIdLst>
            <p14:sldId id="256"/>
            <p14:sldId id="2562"/>
          </p14:sldIdLst>
        </p14:section>
        <p14:section name="Current Data Landscape in UK Fire Services" id="{F9F3FCC8-44AD-4659-A334-ED0CF1D2E515}">
          <p14:sldIdLst>
            <p14:sldId id="2563"/>
            <p14:sldId id="2564"/>
            <p14:sldId id="2565"/>
            <p14:sldId id="2566"/>
          </p14:sldIdLst>
        </p14:section>
        <p14:section name="Challenges in Data Utilization" id="{810A706A-2B7C-473E-AAD4-C050B7A68349}">
          <p14:sldIdLst>
            <p14:sldId id="2569"/>
          </p14:sldIdLst>
        </p14:section>
        <p14:section name="Opportunities for Improvement with Data" id="{C759601A-5DF1-4166-9145-3C29A96E49B5}">
          <p14:sldIdLst>
            <p14:sldId id="2571"/>
            <p14:sldId id="2572"/>
            <p14:sldId id="2573"/>
          </p14:sldIdLst>
        </p14:section>
        <p14:section name="Technology and Innovation in Data Management" id="{16EB1F64-0069-4F8E-8C4C-43E1E08F665A}">
          <p14:sldIdLst>
            <p14:sldId id="2577"/>
          </p14:sldIdLst>
        </p14:section>
        <p14:section name="Future Directions and Strategic Initiatives" id="{B9CEB3B1-A8C1-4080-AF66-10A8810DADA0}">
          <p14:sldIdLst>
            <p14:sldId id="2580"/>
          </p14:sldIdLst>
        </p14:section>
        <p14:section name="Conclusion" id="{36C97311-F85A-49B5-BFE5-753889E35421}">
          <p14:sldIdLst>
            <p14:sldId id="25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816C99-4094-4B99-9B5E-ABF2315CED70}" v="12" dt="2025-01-29T11:26:44.4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688" autoAdjust="0"/>
  </p:normalViewPr>
  <p:slideViewPr>
    <p:cSldViewPr snapToGrid="0">
      <p:cViewPr varScale="1">
        <p:scale>
          <a:sx n="83" d="100"/>
          <a:sy n="83" d="100"/>
        </p:scale>
        <p:origin x="1674" y="30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FD64A4-C559-4368-86F6-9C899CE1C3A9}" type="datetimeFigureOut">
              <a:rPr lang="en-GB" smtClean="0"/>
              <a:t>06/02/2025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C0E40E-8F12-4FF6-B709-19E48EEB3B76}" type="slidenum">
              <a:rPr lang="en-GB" smtClean="0"/>
              <a:t>‹#›</a:t>
            </a:fld>
            <a:endParaRPr lang="en-GB"/>
          </a:p>
        </p:txBody>
      </p:sp>
    </p:spTree>
    <p:extLst>
      <p:ext uri="{BB962C8B-B14F-4D97-AF65-F5344CB8AC3E}">
        <p14:creationId xmlns:p14="http://schemas.microsoft.com/office/powerpoint/2010/main" val="2745237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88229B-4FB9-4E70-ABCF-B155DF9D5257}" type="slidenum">
              <a:rPr lang="en-GB" smtClean="0"/>
              <a:t>2</a:t>
            </a:fld>
            <a:endParaRPr lang="en-GB"/>
          </a:p>
        </p:txBody>
      </p:sp>
    </p:spTree>
    <p:extLst>
      <p:ext uri="{BB962C8B-B14F-4D97-AF65-F5344CB8AC3E}">
        <p14:creationId xmlns:p14="http://schemas.microsoft.com/office/powerpoint/2010/main" val="2215169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88229B-4FB9-4E70-ABCF-B155DF9D5257}" type="slidenum">
              <a:rPr lang="en-GB" smtClean="0"/>
              <a:t>11</a:t>
            </a:fld>
            <a:endParaRPr lang="en-GB"/>
          </a:p>
        </p:txBody>
      </p:sp>
    </p:spTree>
    <p:extLst>
      <p:ext uri="{BB962C8B-B14F-4D97-AF65-F5344CB8AC3E}">
        <p14:creationId xmlns:p14="http://schemas.microsoft.com/office/powerpoint/2010/main" val="2738502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88229B-4FB9-4E70-ABCF-B155DF9D5257}" type="slidenum">
              <a:rPr lang="en-GB" smtClean="0"/>
              <a:t>12</a:t>
            </a:fld>
            <a:endParaRPr lang="en-GB"/>
          </a:p>
        </p:txBody>
      </p:sp>
    </p:spTree>
    <p:extLst>
      <p:ext uri="{BB962C8B-B14F-4D97-AF65-F5344CB8AC3E}">
        <p14:creationId xmlns:p14="http://schemas.microsoft.com/office/powerpoint/2010/main" val="1457900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88229B-4FB9-4E70-ABCF-B155DF9D5257}" type="slidenum">
              <a:rPr lang="en-GB" smtClean="0"/>
              <a:t>13</a:t>
            </a:fld>
            <a:endParaRPr lang="en-GB"/>
          </a:p>
        </p:txBody>
      </p:sp>
    </p:spTree>
    <p:extLst>
      <p:ext uri="{BB962C8B-B14F-4D97-AF65-F5344CB8AC3E}">
        <p14:creationId xmlns:p14="http://schemas.microsoft.com/office/powerpoint/2010/main" val="482140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88229B-4FB9-4E70-ABCF-B155DF9D5257}" type="slidenum">
              <a:rPr lang="en-GB" smtClean="0"/>
              <a:t>3</a:t>
            </a:fld>
            <a:endParaRPr lang="en-GB"/>
          </a:p>
        </p:txBody>
      </p:sp>
    </p:spTree>
    <p:extLst>
      <p:ext uri="{BB962C8B-B14F-4D97-AF65-F5344CB8AC3E}">
        <p14:creationId xmlns:p14="http://schemas.microsoft.com/office/powerpoint/2010/main" val="2949076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88229B-4FB9-4E70-ABCF-B155DF9D5257}" type="slidenum">
              <a:rPr lang="en-GB" smtClean="0"/>
              <a:t>4</a:t>
            </a:fld>
            <a:endParaRPr lang="en-GB"/>
          </a:p>
        </p:txBody>
      </p:sp>
    </p:spTree>
    <p:extLst>
      <p:ext uri="{BB962C8B-B14F-4D97-AF65-F5344CB8AC3E}">
        <p14:creationId xmlns:p14="http://schemas.microsoft.com/office/powerpoint/2010/main" val="2055053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88229B-4FB9-4E70-ABCF-B155DF9D5257}" type="slidenum">
              <a:rPr lang="en-GB" smtClean="0"/>
              <a:t>5</a:t>
            </a:fld>
            <a:endParaRPr lang="en-GB"/>
          </a:p>
        </p:txBody>
      </p:sp>
    </p:spTree>
    <p:extLst>
      <p:ext uri="{BB962C8B-B14F-4D97-AF65-F5344CB8AC3E}">
        <p14:creationId xmlns:p14="http://schemas.microsoft.com/office/powerpoint/2010/main" val="3416410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88229B-4FB9-4E70-ABCF-B155DF9D5257}" type="slidenum">
              <a:rPr lang="en-GB" smtClean="0"/>
              <a:t>6</a:t>
            </a:fld>
            <a:endParaRPr lang="en-GB"/>
          </a:p>
        </p:txBody>
      </p:sp>
    </p:spTree>
    <p:extLst>
      <p:ext uri="{BB962C8B-B14F-4D97-AF65-F5344CB8AC3E}">
        <p14:creationId xmlns:p14="http://schemas.microsoft.com/office/powerpoint/2010/main" val="1687416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88229B-4FB9-4E70-ABCF-B155DF9D5257}" type="slidenum">
              <a:rPr lang="en-GB" smtClean="0"/>
              <a:t>7</a:t>
            </a:fld>
            <a:endParaRPr lang="en-GB"/>
          </a:p>
        </p:txBody>
      </p:sp>
    </p:spTree>
    <p:extLst>
      <p:ext uri="{BB962C8B-B14F-4D97-AF65-F5344CB8AC3E}">
        <p14:creationId xmlns:p14="http://schemas.microsoft.com/office/powerpoint/2010/main" val="2105952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88229B-4FB9-4E70-ABCF-B155DF9D5257}" type="slidenum">
              <a:rPr lang="en-GB" smtClean="0"/>
              <a:t>8</a:t>
            </a:fld>
            <a:endParaRPr lang="en-GB"/>
          </a:p>
        </p:txBody>
      </p:sp>
    </p:spTree>
    <p:extLst>
      <p:ext uri="{BB962C8B-B14F-4D97-AF65-F5344CB8AC3E}">
        <p14:creationId xmlns:p14="http://schemas.microsoft.com/office/powerpoint/2010/main" val="2415703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88229B-4FB9-4E70-ABCF-B155DF9D5257}" type="slidenum">
              <a:rPr lang="en-GB" smtClean="0"/>
              <a:t>9</a:t>
            </a:fld>
            <a:endParaRPr lang="en-GB"/>
          </a:p>
        </p:txBody>
      </p:sp>
    </p:spTree>
    <p:extLst>
      <p:ext uri="{BB962C8B-B14F-4D97-AF65-F5344CB8AC3E}">
        <p14:creationId xmlns:p14="http://schemas.microsoft.com/office/powerpoint/2010/main" val="2453696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88229B-4FB9-4E70-ABCF-B155DF9D5257}" type="slidenum">
              <a:rPr lang="en-GB" smtClean="0"/>
              <a:t>10</a:t>
            </a:fld>
            <a:endParaRPr lang="en-GB"/>
          </a:p>
        </p:txBody>
      </p:sp>
    </p:spTree>
    <p:extLst>
      <p:ext uri="{BB962C8B-B14F-4D97-AF65-F5344CB8AC3E}">
        <p14:creationId xmlns:p14="http://schemas.microsoft.com/office/powerpoint/2010/main" val="3102977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2/6/2025</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933531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2/6/2025</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816157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2/6/2025</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315329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2/6/2025</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559785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2/6/2025</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370366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2/6/2025</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942959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2/6/2025</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447833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2/6/2025</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610196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2/6/2025</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389327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2/6/2025</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734611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2/6/2025</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201712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2/6/2025</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04332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463D2E-66A8-4D4A-8448-1A938C2F5688}"/>
              </a:ext>
            </a:extLst>
          </p:cNvPr>
          <p:cNvSpPr/>
          <p:nvPr/>
        </p:nvSpPr>
        <p:spPr>
          <a:xfrm flipV="1">
            <a:off x="0" y="0"/>
            <a:ext cx="8643068" cy="6858002"/>
          </a:xfrm>
          <a:prstGeom prst="rect">
            <a:avLst/>
          </a:prstGeom>
          <a:solidFill>
            <a:srgbClr val="0A5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698"/>
              </a:solidFill>
            </a:endParaRPr>
          </a:p>
        </p:txBody>
      </p:sp>
      <p:sp>
        <p:nvSpPr>
          <p:cNvPr id="6" name="TextBox 5">
            <a:extLst>
              <a:ext uri="{FF2B5EF4-FFF2-40B4-BE49-F238E27FC236}">
                <a16:creationId xmlns:a16="http://schemas.microsoft.com/office/drawing/2014/main" id="{E2F81921-F153-714D-9685-A0A22544A6A9}"/>
              </a:ext>
            </a:extLst>
          </p:cNvPr>
          <p:cNvSpPr txBox="1"/>
          <p:nvPr/>
        </p:nvSpPr>
        <p:spPr>
          <a:xfrm>
            <a:off x="353262" y="1122922"/>
            <a:ext cx="7222610" cy="3785652"/>
          </a:xfrm>
          <a:prstGeom prst="rect">
            <a:avLst/>
          </a:prstGeom>
          <a:noFill/>
        </p:spPr>
        <p:txBody>
          <a:bodyPr wrap="square" rtlCol="0">
            <a:spAutoFit/>
          </a:bodyPr>
          <a:lstStyle/>
          <a:p>
            <a:r>
              <a:rPr lang="en-US" sz="6000" b="1" dirty="0">
                <a:solidFill>
                  <a:schemeClr val="bg1"/>
                </a:solidFill>
                <a:latin typeface="Arial" panose="020B0604020202020204" pitchFamily="34" charset="0"/>
                <a:cs typeface="Arial" panose="020B0604020202020204" pitchFamily="34" charset="0"/>
              </a:rPr>
              <a:t>Challenges and opportunities with data in the UK fire sector</a:t>
            </a:r>
          </a:p>
        </p:txBody>
      </p:sp>
      <p:pic>
        <p:nvPicPr>
          <p:cNvPr id="3" name="Picture 2" descr="Text&#10;&#10;Description automatically generated with low confidence">
            <a:extLst>
              <a:ext uri="{FF2B5EF4-FFF2-40B4-BE49-F238E27FC236}">
                <a16:creationId xmlns:a16="http://schemas.microsoft.com/office/drawing/2014/main" id="{FC81749B-C397-BAEB-5083-D2D3D0C97D0B}"/>
              </a:ext>
            </a:extLst>
          </p:cNvPr>
          <p:cNvPicPr>
            <a:picLocks noChangeAspect="1"/>
          </p:cNvPicPr>
          <p:nvPr/>
        </p:nvPicPr>
        <p:blipFill>
          <a:blip r:embed="rId2"/>
          <a:stretch>
            <a:fillRect/>
          </a:stretch>
        </p:blipFill>
        <p:spPr>
          <a:xfrm>
            <a:off x="7929133" y="2533636"/>
            <a:ext cx="3653698" cy="1361048"/>
          </a:xfrm>
          <a:prstGeom prst="rect">
            <a:avLst/>
          </a:prstGeom>
        </p:spPr>
      </p:pic>
    </p:spTree>
    <p:extLst>
      <p:ext uri="{BB962C8B-B14F-4D97-AF65-F5344CB8AC3E}">
        <p14:creationId xmlns:p14="http://schemas.microsoft.com/office/powerpoint/2010/main" val="1522168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pic>
        <p:nvPicPr>
          <p:cNvPr id="5" name="Content Placeholder 4" descr="Men in protective work wear working with barrels of industrial waste">
            <a:extLst>
              <a:ext uri="{FF2B5EF4-FFF2-40B4-BE49-F238E27FC236}">
                <a16:creationId xmlns:a16="http://schemas.microsoft.com/office/drawing/2014/main" id="{666A3B3F-3325-4B1C-9596-F60CCBB66F7C}"/>
              </a:ext>
            </a:extLst>
          </p:cNvPr>
          <p:cNvPicPr>
            <a:picLocks noGrp="1" noChangeAspect="1"/>
          </p:cNvPicPr>
          <p:nvPr>
            <p:ph sz="half" idx="1"/>
          </p:nvPr>
        </p:nvPicPr>
        <p:blipFill>
          <a:blip r:embed="rId3"/>
          <a:srcRect l="31347" r="14908" b="-1"/>
          <a:stretch/>
        </p:blipFill>
        <p:spPr>
          <a:xfrm>
            <a:off x="-1" y="10"/>
            <a:ext cx="8056345" cy="6857990"/>
          </a:xfrm>
          <a:prstGeom prst="rect">
            <a:avLst/>
          </a:prstGeom>
        </p:spPr>
      </p:pic>
      <p:sp>
        <p:nvSpPr>
          <p:cNvPr id="2" name="Title 1">
            <a:extLst>
              <a:ext uri="{FF2B5EF4-FFF2-40B4-BE49-F238E27FC236}">
                <a16:creationId xmlns:a16="http://schemas.microsoft.com/office/drawing/2014/main" id="{4C683AA0-F5A1-9E16-A73A-478DDD0F321B}"/>
              </a:ext>
            </a:extLst>
          </p:cNvPr>
          <p:cNvSpPr>
            <a:spLocks noGrp="1"/>
          </p:cNvSpPr>
          <p:nvPr>
            <p:ph type="title"/>
          </p:nvPr>
        </p:nvSpPr>
        <p:spPr>
          <a:xfrm>
            <a:off x="8652507" y="1358671"/>
            <a:ext cx="2843711" cy="1493327"/>
          </a:xfrm>
        </p:spPr>
        <p:txBody>
          <a:bodyPr vert="horz" lIns="91440" tIns="45720" rIns="91440" bIns="45720" rtlCol="0" anchor="ctr">
            <a:normAutofit/>
          </a:bodyPr>
          <a:lstStyle/>
          <a:p>
            <a:pPr>
              <a:lnSpc>
                <a:spcPct val="90000"/>
              </a:lnSpc>
            </a:pPr>
            <a:r>
              <a:rPr lang="en-US" sz="2500"/>
              <a:t>Predictive modeling and risk assessment</a:t>
            </a:r>
          </a:p>
        </p:txBody>
      </p:sp>
      <p:sp>
        <p:nvSpPr>
          <p:cNvPr id="4" name="Content Placeholder 3">
            <a:extLst>
              <a:ext uri="{FF2B5EF4-FFF2-40B4-BE49-F238E27FC236}">
                <a16:creationId xmlns:a16="http://schemas.microsoft.com/office/drawing/2014/main" id="{68E6975E-0550-833C-B53C-D20C8BDF0AF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652509" y="3359338"/>
            <a:ext cx="2843711" cy="2862072"/>
          </a:xfrm>
        </p:spPr>
        <p:txBody>
          <a:bodyPr>
            <a:normAutofit/>
          </a:bodyPr>
          <a:lstStyle/>
          <a:p>
            <a:pPr marL="0" indent="0">
              <a:spcBef>
                <a:spcPts val="2500"/>
              </a:spcBef>
              <a:buNone/>
            </a:pPr>
            <a:endParaRPr lang="en-GB" sz="1400" b="1" dirty="0"/>
          </a:p>
          <a:p>
            <a:pPr marL="0" lvl="1" indent="0">
              <a:buNone/>
            </a:pPr>
            <a:r>
              <a:rPr lang="en-GB" sz="1400" dirty="0">
                <a:latin typeface="Segoe UI" panose="020B0502040204020203" pitchFamily="34" charset="0"/>
                <a:cs typeface="Segoe UI" panose="020B0502040204020203" pitchFamily="34" charset="0"/>
              </a:rPr>
              <a:t>Predictive modelling and risk assessment can help fire services to identify areas of high risk and allocate resources accordingly. This can help to prevent fires and reduce the impact of incidents.</a:t>
            </a:r>
          </a:p>
        </p:txBody>
      </p:sp>
      <p:cxnSp>
        <p:nvCxnSpPr>
          <p:cNvPr id="16" name="Straight Connector 15">
            <a:extLst>
              <a:ext uri="{FF2B5EF4-FFF2-40B4-BE49-F238E27FC236}">
                <a16:creationId xmlns:a16="http://schemas.microsoft.com/office/drawing/2014/main" id="{511FC409-B3C2-4F68-865C-C5333D6F27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41170" y="1172935"/>
            <a:ext cx="2653318"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810270D-76A7-44B3-9746-7EDF57886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41170" y="3105667"/>
            <a:ext cx="26533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24013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loud shaped hard drive with cables">
            <a:extLst>
              <a:ext uri="{FF2B5EF4-FFF2-40B4-BE49-F238E27FC236}">
                <a16:creationId xmlns:a16="http://schemas.microsoft.com/office/drawing/2014/main" id="{EECA050D-6FCC-4781-A848-4D34566F0A29}"/>
              </a:ext>
            </a:extLst>
          </p:cNvPr>
          <p:cNvPicPr>
            <a:picLocks noGrp="1" noChangeAspect="1"/>
          </p:cNvPicPr>
          <p:nvPr>
            <p:ph sz="half" idx="1"/>
          </p:nvPr>
        </p:nvPicPr>
        <p:blipFill>
          <a:blip r:embed="rId3"/>
          <a:srcRect l="17384" r="32380"/>
          <a:stretch/>
        </p:blipFill>
        <p:spPr>
          <a:xfrm>
            <a:off x="20" y="10"/>
            <a:ext cx="6044164" cy="6857990"/>
          </a:xfrm>
          <a:prstGeom prst="rect">
            <a:avLst/>
          </a:prstGeom>
        </p:spPr>
      </p:pic>
      <p:sp>
        <p:nvSpPr>
          <p:cNvPr id="2" name="Title 1">
            <a:extLst>
              <a:ext uri="{FF2B5EF4-FFF2-40B4-BE49-F238E27FC236}">
                <a16:creationId xmlns:a16="http://schemas.microsoft.com/office/drawing/2014/main" id="{40799F83-444E-B227-0A57-76A21FC16618}"/>
              </a:ext>
            </a:extLst>
          </p:cNvPr>
          <p:cNvSpPr>
            <a:spLocks noGrp="1"/>
          </p:cNvSpPr>
          <p:nvPr>
            <p:ph type="title"/>
          </p:nvPr>
        </p:nvSpPr>
        <p:spPr>
          <a:xfrm>
            <a:off x="6696186" y="909637"/>
            <a:ext cx="4800600" cy="1307592"/>
          </a:xfrm>
        </p:spPr>
        <p:txBody>
          <a:bodyPr vert="horz" lIns="91440" tIns="45720" rIns="91440" bIns="45720" rtlCol="0" anchor="t">
            <a:normAutofit/>
          </a:bodyPr>
          <a:lstStyle/>
          <a:p>
            <a:pPr>
              <a:lnSpc>
                <a:spcPct val="90000"/>
              </a:lnSpc>
            </a:pPr>
            <a:r>
              <a:rPr lang="en-US" sz="2800"/>
              <a:t>Leveraging Cloud Computing for Data Storage and Access</a:t>
            </a:r>
          </a:p>
        </p:txBody>
      </p:sp>
      <p:sp>
        <p:nvSpPr>
          <p:cNvPr id="4" name="Content Placeholder 3">
            <a:extLst>
              <a:ext uri="{FF2B5EF4-FFF2-40B4-BE49-F238E27FC236}">
                <a16:creationId xmlns:a16="http://schemas.microsoft.com/office/drawing/2014/main" id="{7FA693B1-0500-ED1B-D2B7-3E00D058236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696186" y="2221992"/>
            <a:ext cx="4800600" cy="3739896"/>
          </a:xfrm>
        </p:spPr>
        <p:txBody>
          <a:bodyPr>
            <a:normAutofit/>
          </a:bodyPr>
          <a:lstStyle/>
          <a:p>
            <a:pPr marL="0" indent="0">
              <a:spcBef>
                <a:spcPts val="2500"/>
              </a:spcBef>
              <a:buNone/>
            </a:pPr>
            <a:r>
              <a:rPr lang="en-GB" sz="1400" b="1" dirty="0">
                <a:latin typeface="Segoe UI" panose="020B0502040204020203" pitchFamily="34" charset="0"/>
                <a:cs typeface="Segoe UI" panose="020B0502040204020203" pitchFamily="34" charset="0"/>
              </a:rPr>
              <a:t>Secure Data Storage</a:t>
            </a:r>
          </a:p>
          <a:p>
            <a:pPr marL="0" lvl="1" indent="0">
              <a:buNone/>
            </a:pPr>
            <a:r>
              <a:rPr lang="en-GB" sz="1400" dirty="0">
                <a:latin typeface="Segoe UI" panose="020B0502040204020203" pitchFamily="34" charset="0"/>
                <a:cs typeface="Segoe UI" panose="020B0502040204020203" pitchFamily="34" charset="0"/>
              </a:rPr>
              <a:t>Cloud computing provides secure data storage for fire services, offering better protection against data loss, theft or cyber attacks.</a:t>
            </a:r>
          </a:p>
          <a:p>
            <a:pPr marL="0" indent="0">
              <a:spcBef>
                <a:spcPts val="2500"/>
              </a:spcBef>
              <a:buNone/>
            </a:pPr>
            <a:r>
              <a:rPr lang="en-GB" sz="1400" b="1" dirty="0">
                <a:latin typeface="Segoe UI" panose="020B0502040204020203" pitchFamily="34" charset="0"/>
                <a:cs typeface="Segoe UI" panose="020B0502040204020203" pitchFamily="34" charset="0"/>
              </a:rPr>
              <a:t>Scalable Data Access</a:t>
            </a:r>
          </a:p>
          <a:p>
            <a:pPr marL="0" lvl="1" indent="0">
              <a:buNone/>
            </a:pPr>
            <a:r>
              <a:rPr lang="en-GB" sz="1400" dirty="0">
                <a:latin typeface="Segoe UI" panose="020B0502040204020203" pitchFamily="34" charset="0"/>
                <a:cs typeface="Segoe UI" panose="020B0502040204020203" pitchFamily="34" charset="0"/>
              </a:rPr>
              <a:t>Cloud computing offers fire services scalable data access, enabling them to manage and share larger amounts of data more efficiently across services.</a:t>
            </a:r>
          </a:p>
        </p:txBody>
      </p:sp>
      <p:cxnSp>
        <p:nvCxnSpPr>
          <p:cNvPr id="16" name="Straight Connector 15">
            <a:extLst>
              <a:ext uri="{FF2B5EF4-FFF2-40B4-BE49-F238E27FC236}">
                <a16:creationId xmlns:a16="http://schemas.microsoft.com/office/drawing/2014/main" id="{511FC409-B3C2-4F68-865C-C5333D6F27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723900"/>
            <a:ext cx="4610075"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810270D-76A7-44B3-9746-7EDF57886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6142781"/>
            <a:ext cx="4610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7769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Firefighters by firetruck">
            <a:extLst>
              <a:ext uri="{FF2B5EF4-FFF2-40B4-BE49-F238E27FC236}">
                <a16:creationId xmlns:a16="http://schemas.microsoft.com/office/drawing/2014/main" id="{C3F6B958-27D7-4DB9-8E7B-147BC4105D8E}"/>
              </a:ext>
            </a:extLst>
          </p:cNvPr>
          <p:cNvPicPr>
            <a:picLocks noGrp="1" noChangeAspect="1"/>
          </p:cNvPicPr>
          <p:nvPr>
            <p:ph sz="half" idx="1"/>
          </p:nvPr>
        </p:nvPicPr>
        <p:blipFill>
          <a:blip r:embed="rId3"/>
          <a:srcRect l="6962" r="34208" b="-1"/>
          <a:stretch/>
        </p:blipFill>
        <p:spPr>
          <a:xfrm>
            <a:off x="6147816" y="10"/>
            <a:ext cx="6044184" cy="6857990"/>
          </a:xfrm>
          <a:prstGeom prst="rect">
            <a:avLst/>
          </a:prstGeom>
        </p:spPr>
      </p:pic>
      <p:sp>
        <p:nvSpPr>
          <p:cNvPr id="2" name="Title 1">
            <a:extLst>
              <a:ext uri="{FF2B5EF4-FFF2-40B4-BE49-F238E27FC236}">
                <a16:creationId xmlns:a16="http://schemas.microsoft.com/office/drawing/2014/main" id="{EF1F5672-4CF2-6EC5-C075-37328A8DD247}"/>
              </a:ext>
            </a:extLst>
          </p:cNvPr>
          <p:cNvSpPr>
            <a:spLocks noGrp="1"/>
          </p:cNvSpPr>
          <p:nvPr>
            <p:ph type="title"/>
          </p:nvPr>
        </p:nvSpPr>
        <p:spPr>
          <a:xfrm>
            <a:off x="704087" y="909637"/>
            <a:ext cx="4800600" cy="1307592"/>
          </a:xfrm>
        </p:spPr>
        <p:txBody>
          <a:bodyPr vert="horz" lIns="91440" tIns="45720" rIns="91440" bIns="45720" rtlCol="0" anchor="t">
            <a:normAutofit/>
          </a:bodyPr>
          <a:lstStyle/>
          <a:p>
            <a:pPr>
              <a:lnSpc>
                <a:spcPct val="90000"/>
              </a:lnSpc>
            </a:pPr>
            <a:r>
              <a:rPr lang="en-US" sz="2800"/>
              <a:t>Developing a data-centric culture within fire services</a:t>
            </a:r>
          </a:p>
        </p:txBody>
      </p:sp>
      <p:sp>
        <p:nvSpPr>
          <p:cNvPr id="4" name="Content Placeholder 3">
            <a:extLst>
              <a:ext uri="{FF2B5EF4-FFF2-40B4-BE49-F238E27FC236}">
                <a16:creationId xmlns:a16="http://schemas.microsoft.com/office/drawing/2014/main" id="{4DBDE3C2-29F0-9764-1679-DE90D351B6F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04089" y="2221992"/>
            <a:ext cx="4800600" cy="3739896"/>
          </a:xfrm>
        </p:spPr>
        <p:txBody>
          <a:bodyPr>
            <a:normAutofit/>
          </a:bodyPr>
          <a:lstStyle/>
          <a:p>
            <a:pPr marL="0" indent="0">
              <a:spcBef>
                <a:spcPts val="2500"/>
              </a:spcBef>
              <a:buNone/>
            </a:pPr>
            <a:r>
              <a:rPr lang="en-GB" sz="1400" b="1" dirty="0">
                <a:latin typeface="Segoe UI" panose="020B0502040204020203" pitchFamily="34" charset="0"/>
                <a:cs typeface="Segoe UI" panose="020B0502040204020203" pitchFamily="34" charset="0"/>
              </a:rPr>
              <a:t>Training Programs</a:t>
            </a:r>
          </a:p>
          <a:p>
            <a:pPr marL="0" lvl="1" indent="0">
              <a:buNone/>
            </a:pPr>
            <a:r>
              <a:rPr lang="en-GB" sz="1400" dirty="0">
                <a:latin typeface="Segoe UI" panose="020B0502040204020203" pitchFamily="34" charset="0"/>
                <a:cs typeface="Segoe UI" panose="020B0502040204020203" pitchFamily="34" charset="0"/>
              </a:rPr>
              <a:t>Training programs can help to develop a data-centric culture within fire services, ensuring that staff are equipped with the necessary skills to collect, manage, and utilize data effectively. We want to produce training materials for data literacy that are tailored to different types of people such as firefighters</a:t>
            </a:r>
          </a:p>
          <a:p>
            <a:pPr marL="0" indent="0">
              <a:spcBef>
                <a:spcPts val="2500"/>
              </a:spcBef>
              <a:buNone/>
            </a:pPr>
            <a:r>
              <a:rPr lang="en-GB" sz="1400" b="1" dirty="0">
                <a:latin typeface="Segoe UI" panose="020B0502040204020203" pitchFamily="34" charset="0"/>
                <a:cs typeface="Segoe UI" panose="020B0502040204020203" pitchFamily="34" charset="0"/>
              </a:rPr>
              <a:t>Adoption of Best Practices</a:t>
            </a:r>
          </a:p>
          <a:p>
            <a:pPr marL="0" lvl="1" indent="0">
              <a:buNone/>
            </a:pPr>
            <a:r>
              <a:rPr lang="en-GB" sz="1400" dirty="0">
                <a:latin typeface="Segoe UI" panose="020B0502040204020203" pitchFamily="34" charset="0"/>
                <a:cs typeface="Segoe UI" panose="020B0502040204020203" pitchFamily="34" charset="0"/>
              </a:rPr>
              <a:t>The adoption of best practices can help to ensure that fire services are collecting, managing, and utilizing data in the most effective way possible, leading to improved decision-making and outcomes. These include the Data Quality Methodology and Data Entry Conventions.</a:t>
            </a:r>
          </a:p>
        </p:txBody>
      </p:sp>
      <p:cxnSp>
        <p:nvCxnSpPr>
          <p:cNvPr id="16" name="Straight Connector 15">
            <a:extLst>
              <a:ext uri="{FF2B5EF4-FFF2-40B4-BE49-F238E27FC236}">
                <a16:creationId xmlns:a16="http://schemas.microsoft.com/office/drawing/2014/main" id="{511FC409-B3C2-4F68-865C-C5333D6F27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464515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810270D-76A7-44B3-9746-7EDF57886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46451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32282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9C6807A7-9EE6-63B6-F195-9B1FF0206120}"/>
              </a:ext>
            </a:extLst>
          </p:cNvPr>
          <p:cNvSpPr>
            <a:spLocks noGrp="1"/>
          </p:cNvSpPr>
          <p:nvPr>
            <p:ph type="title"/>
          </p:nvPr>
        </p:nvSpPr>
        <p:spPr>
          <a:xfrm>
            <a:off x="893896" y="1448648"/>
            <a:ext cx="4539728" cy="1889335"/>
          </a:xfrm>
        </p:spPr>
        <p:txBody>
          <a:bodyPr anchor="b">
            <a:normAutofit/>
          </a:bodyPr>
          <a:lstStyle/>
          <a:p>
            <a:r>
              <a:rPr lang="en-GB" sz="6000"/>
              <a:t>Conclusion</a:t>
            </a:r>
          </a:p>
        </p:txBody>
      </p:sp>
      <p:sp>
        <p:nvSpPr>
          <p:cNvPr id="3" name="Content Placeholder 2">
            <a:extLst>
              <a:ext uri="{FF2B5EF4-FFF2-40B4-BE49-F238E27FC236}">
                <a16:creationId xmlns:a16="http://schemas.microsoft.com/office/drawing/2014/main" id="{57A9BDA7-B48F-7FEF-E226-076FD3666668}"/>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201017" y="2413267"/>
            <a:ext cx="4864141" cy="2220681"/>
          </a:xfrm>
        </p:spPr>
        <p:txBody>
          <a:bodyPr>
            <a:normAutofit/>
          </a:bodyPr>
          <a:lstStyle/>
          <a:p>
            <a:pPr marL="0" indent="0">
              <a:spcBef>
                <a:spcPts val="2500"/>
              </a:spcBef>
              <a:buNone/>
            </a:pPr>
            <a:endParaRPr lang="en-GB" sz="1400" b="1" dirty="0"/>
          </a:p>
          <a:p>
            <a:pPr marL="0" lvl="1" indent="0">
              <a:buNone/>
            </a:pPr>
            <a:r>
              <a:rPr lang="en-GB" dirty="0">
                <a:latin typeface="Segoe UI" panose="020B0502040204020203" pitchFamily="34" charset="0"/>
                <a:cs typeface="Segoe UI" panose="020B0502040204020203" pitchFamily="34" charset="0"/>
              </a:rPr>
              <a:t>Data plays a vital role in the UK Fire sector, informing decision making and improving operational efficiency. By utilizing data, fire services can provide better outcomes for citizens and improve their overall performance.</a:t>
            </a:r>
          </a:p>
        </p:txBody>
      </p:sp>
      <p:cxnSp>
        <p:nvCxnSpPr>
          <p:cNvPr id="10" name="Straight Connector 9">
            <a:extLst>
              <a:ext uri="{FF2B5EF4-FFF2-40B4-BE49-F238E27FC236}">
                <a16:creationId xmlns:a16="http://schemas.microsoft.com/office/drawing/2014/main" id="{ED471FCA-51F3-0CB9-6D05-35BBFDB6154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50816" y="3551551"/>
            <a:ext cx="4178808"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93533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Fire extinguisher and hose reel in hotel corridor">
            <a:extLst>
              <a:ext uri="{FF2B5EF4-FFF2-40B4-BE49-F238E27FC236}">
                <a16:creationId xmlns:a16="http://schemas.microsoft.com/office/drawing/2014/main" id="{D9130E93-5A1D-4D41-A51E-2DE3F91F3EC3}"/>
              </a:ext>
            </a:extLst>
          </p:cNvPr>
          <p:cNvPicPr>
            <a:picLocks noGrp="1" noChangeAspect="1"/>
          </p:cNvPicPr>
          <p:nvPr>
            <p:ph sz="half" idx="1"/>
          </p:nvPr>
        </p:nvPicPr>
        <p:blipFill>
          <a:blip r:embed="rId3"/>
          <a:srcRect l="19865" r="40455" b="-1"/>
          <a:stretch/>
        </p:blipFill>
        <p:spPr>
          <a:xfrm>
            <a:off x="8115300" y="10"/>
            <a:ext cx="4076700" cy="6857990"/>
          </a:xfrm>
          <a:prstGeom prst="rect">
            <a:avLst/>
          </a:prstGeom>
        </p:spPr>
      </p:pic>
      <p:sp>
        <p:nvSpPr>
          <p:cNvPr id="2" name="Title 1">
            <a:extLst>
              <a:ext uri="{FF2B5EF4-FFF2-40B4-BE49-F238E27FC236}">
                <a16:creationId xmlns:a16="http://schemas.microsoft.com/office/drawing/2014/main" id="{C4492DAA-71DD-4D9F-B016-399E1E3581E0}"/>
              </a:ext>
            </a:extLst>
          </p:cNvPr>
          <p:cNvSpPr>
            <a:spLocks noGrp="1"/>
          </p:cNvSpPr>
          <p:nvPr>
            <p:ph type="title"/>
          </p:nvPr>
        </p:nvSpPr>
        <p:spPr>
          <a:xfrm>
            <a:off x="704088" y="914401"/>
            <a:ext cx="6766560" cy="1307592"/>
          </a:xfrm>
        </p:spPr>
        <p:txBody>
          <a:bodyPr vert="horz" lIns="91440" tIns="45720" rIns="91440" bIns="45720" rtlCol="0" anchor="t">
            <a:normAutofit/>
          </a:bodyPr>
          <a:lstStyle/>
          <a:p>
            <a:r>
              <a:rPr lang="en-US" dirty="0"/>
              <a:t>Topics</a:t>
            </a:r>
          </a:p>
        </p:txBody>
      </p:sp>
      <p:sp>
        <p:nvSpPr>
          <p:cNvPr id="4" name="Content Placeholder 3">
            <a:extLst>
              <a:ext uri="{FF2B5EF4-FFF2-40B4-BE49-F238E27FC236}">
                <a16:creationId xmlns:a16="http://schemas.microsoft.com/office/drawing/2014/main" id="{7CFD74A6-2830-782D-0DA7-3569BEF545E8}"/>
              </a:ext>
            </a:extLst>
          </p:cNvPr>
          <p:cNvSpPr>
            <a:spLocks noGrp="1"/>
          </p:cNvSpPr>
          <p:nvPr>
            <p:ph sz="half" idx="2"/>
          </p:nvPr>
        </p:nvSpPr>
        <p:spPr>
          <a:xfrm>
            <a:off x="704088" y="2221994"/>
            <a:ext cx="6766560" cy="3739896"/>
          </a:xfrm>
        </p:spPr>
        <p:txBody>
          <a:bodyPr vert="horz" lIns="91440" tIns="45720" rIns="91440" bIns="45720" rtlCol="0">
            <a:normAutofit/>
          </a:bodyPr>
          <a:lstStyle/>
          <a:p>
            <a:r>
              <a:rPr lang="en-US" dirty="0">
                <a:latin typeface="Segoe UI" panose="020B0502040204020203" pitchFamily="34" charset="0"/>
                <a:cs typeface="Segoe UI" panose="020B0502040204020203" pitchFamily="34" charset="0"/>
              </a:rPr>
              <a:t>Current Data Landscape in UK Fire Services</a:t>
            </a:r>
          </a:p>
          <a:p>
            <a:r>
              <a:rPr lang="en-US" dirty="0">
                <a:latin typeface="Segoe UI" panose="020B0502040204020203" pitchFamily="34" charset="0"/>
                <a:cs typeface="Segoe UI" panose="020B0502040204020203" pitchFamily="34" charset="0"/>
              </a:rPr>
              <a:t>Data Collection methods &amp; tools</a:t>
            </a:r>
          </a:p>
          <a:p>
            <a:r>
              <a:rPr lang="en-US" dirty="0">
                <a:latin typeface="Segoe UI" panose="020B0502040204020203" pitchFamily="34" charset="0"/>
                <a:cs typeface="Segoe UI" panose="020B0502040204020203" pitchFamily="34" charset="0"/>
              </a:rPr>
              <a:t>Data Management Practices</a:t>
            </a:r>
          </a:p>
          <a:p>
            <a:r>
              <a:rPr lang="en-US" dirty="0">
                <a:latin typeface="Segoe UI" panose="020B0502040204020203" pitchFamily="34" charset="0"/>
                <a:cs typeface="Segoe UI" panose="020B0502040204020203" pitchFamily="34" charset="0"/>
              </a:rPr>
              <a:t>Data Sharing</a:t>
            </a:r>
          </a:p>
          <a:p>
            <a:r>
              <a:rPr lang="en-US" dirty="0">
                <a:latin typeface="Segoe UI" panose="020B0502040204020203" pitchFamily="34" charset="0"/>
                <a:cs typeface="Segoe UI" panose="020B0502040204020203" pitchFamily="34" charset="0"/>
              </a:rPr>
              <a:t>Opportunities and Future Directions</a:t>
            </a:r>
          </a:p>
        </p:txBody>
      </p:sp>
      <p:cxnSp>
        <p:nvCxnSpPr>
          <p:cNvPr id="16" name="Straight Connector 15">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658368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3C59D-8641-484F-A35C-361AD7E155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4768"/>
            <a:ext cx="65836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63159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EF92653-5D6D-47E6-8744-0DAF76E04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A87F2BB6-6224-1BEB-658F-36864ED47A19}"/>
              </a:ext>
            </a:extLst>
          </p:cNvPr>
          <p:cNvSpPr>
            <a:spLocks noGrp="1"/>
          </p:cNvSpPr>
          <p:nvPr>
            <p:ph type="ctrTitle"/>
          </p:nvPr>
        </p:nvSpPr>
        <p:spPr>
          <a:xfrm>
            <a:off x="695324" y="1145308"/>
            <a:ext cx="7600263" cy="4860947"/>
          </a:xfrm>
        </p:spPr>
        <p:txBody>
          <a:bodyPr anchor="b">
            <a:normAutofit/>
          </a:bodyPr>
          <a:lstStyle/>
          <a:p>
            <a:r>
              <a:rPr lang="en-GB" sz="7600" dirty="0"/>
              <a:t>Current Data Landscape in UK Fire Services</a:t>
            </a:r>
          </a:p>
        </p:txBody>
      </p:sp>
      <p:cxnSp>
        <p:nvCxnSpPr>
          <p:cNvPr id="9" name="Straight Connector 8">
            <a:extLst>
              <a:ext uri="{FF2B5EF4-FFF2-40B4-BE49-F238E27FC236}">
                <a16:creationId xmlns:a16="http://schemas.microsoft.com/office/drawing/2014/main" id="{67CEFA70-4D11-644F-D4FB-AFFE8747EC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75542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28118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Data transmission">
            <a:extLst>
              <a:ext uri="{FF2B5EF4-FFF2-40B4-BE49-F238E27FC236}">
                <a16:creationId xmlns:a16="http://schemas.microsoft.com/office/drawing/2014/main" id="{37970EA3-18AB-435D-8E9F-9C0257C0F860}"/>
              </a:ext>
            </a:extLst>
          </p:cNvPr>
          <p:cNvPicPr>
            <a:picLocks noGrp="1" noChangeAspect="1"/>
          </p:cNvPicPr>
          <p:nvPr>
            <p:ph sz="half" idx="1"/>
          </p:nvPr>
        </p:nvPicPr>
        <p:blipFill>
          <a:blip r:embed="rId3"/>
          <a:srcRect l="12690" r="10983"/>
          <a:stretch/>
        </p:blipFill>
        <p:spPr>
          <a:xfrm>
            <a:off x="804673" y="3044952"/>
            <a:ext cx="3024378" cy="2971800"/>
          </a:xfrm>
          <a:prstGeom prst="rect">
            <a:avLst/>
          </a:prstGeom>
        </p:spPr>
      </p:pic>
      <p:sp>
        <p:nvSpPr>
          <p:cNvPr id="2" name="Title 1">
            <a:extLst>
              <a:ext uri="{FF2B5EF4-FFF2-40B4-BE49-F238E27FC236}">
                <a16:creationId xmlns:a16="http://schemas.microsoft.com/office/drawing/2014/main" id="{7087DFC5-500C-26B8-B5E0-0E823A4ADD7D}"/>
              </a:ext>
            </a:extLst>
          </p:cNvPr>
          <p:cNvSpPr>
            <a:spLocks noGrp="1"/>
          </p:cNvSpPr>
          <p:nvPr>
            <p:ph type="title"/>
          </p:nvPr>
        </p:nvSpPr>
        <p:spPr>
          <a:xfrm>
            <a:off x="704087" y="914400"/>
            <a:ext cx="3095616" cy="1928741"/>
          </a:xfrm>
        </p:spPr>
        <p:txBody>
          <a:bodyPr vert="horz" lIns="91440" tIns="45720" rIns="91440" bIns="45720" rtlCol="0" anchor="t">
            <a:normAutofit/>
          </a:bodyPr>
          <a:lstStyle/>
          <a:p>
            <a:r>
              <a:rPr lang="en-US"/>
              <a:t>Types of data collected</a:t>
            </a:r>
          </a:p>
        </p:txBody>
      </p:sp>
      <p:sp>
        <p:nvSpPr>
          <p:cNvPr id="4" name="Content Placeholder 3">
            <a:extLst>
              <a:ext uri="{FF2B5EF4-FFF2-40B4-BE49-F238E27FC236}">
                <a16:creationId xmlns:a16="http://schemas.microsoft.com/office/drawing/2014/main" id="{B1CE9243-18A5-5C79-092C-45AE70ECD3A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74820" y="968377"/>
            <a:ext cx="7201797" cy="5006436"/>
          </a:xfrm>
        </p:spPr>
        <p:txBody>
          <a:bodyPr>
            <a:normAutofit/>
          </a:bodyPr>
          <a:lstStyle/>
          <a:p>
            <a:pPr marL="0" indent="0">
              <a:lnSpc>
                <a:spcPct val="100000"/>
              </a:lnSpc>
              <a:spcBef>
                <a:spcPts val="2500"/>
              </a:spcBef>
              <a:buNone/>
            </a:pPr>
            <a:r>
              <a:rPr lang="en-GB" sz="1400" b="1" dirty="0">
                <a:latin typeface="Segoe UI" panose="020B0502040204020203" pitchFamily="34" charset="0"/>
                <a:cs typeface="Segoe UI" panose="020B0502040204020203" pitchFamily="34" charset="0"/>
              </a:rPr>
              <a:t>Incident Data</a:t>
            </a:r>
          </a:p>
          <a:p>
            <a:pPr marL="0" lvl="1" indent="0">
              <a:lnSpc>
                <a:spcPct val="100000"/>
              </a:lnSpc>
              <a:buNone/>
            </a:pPr>
            <a:r>
              <a:rPr lang="en-GB" sz="1400" dirty="0">
                <a:latin typeface="Segoe UI" panose="020B0502040204020203" pitchFamily="34" charset="0"/>
                <a:cs typeface="Segoe UI" panose="020B0502040204020203" pitchFamily="34" charset="0"/>
              </a:rPr>
              <a:t>Fire services collect data on incidents, including the type of incident, location, and severity. This data is used to identify trends and patterns, and to inform decision making and resource allocation. Also includes response times.</a:t>
            </a:r>
          </a:p>
          <a:p>
            <a:pPr marL="0" indent="0">
              <a:lnSpc>
                <a:spcPct val="100000"/>
              </a:lnSpc>
              <a:spcBef>
                <a:spcPts val="2500"/>
              </a:spcBef>
              <a:buNone/>
            </a:pPr>
            <a:r>
              <a:rPr lang="en-GB" sz="1400" b="1" dirty="0">
                <a:latin typeface="Segoe UI" panose="020B0502040204020203" pitchFamily="34" charset="0"/>
                <a:cs typeface="Segoe UI" panose="020B0502040204020203" pitchFamily="34" charset="0"/>
              </a:rPr>
              <a:t>Property Data</a:t>
            </a:r>
          </a:p>
          <a:p>
            <a:pPr marL="0" lvl="1" indent="0">
              <a:lnSpc>
                <a:spcPct val="100000"/>
              </a:lnSpc>
              <a:buNone/>
            </a:pPr>
            <a:r>
              <a:rPr lang="en-GB" sz="1400" dirty="0">
                <a:latin typeface="Segoe UI" panose="020B0502040204020203" pitchFamily="34" charset="0"/>
                <a:cs typeface="Segoe UI" panose="020B0502040204020203" pitchFamily="34" charset="0"/>
              </a:rPr>
              <a:t>Fire services collect data on properties, including the type of property, its age, and any relevant building information. This data is used to inform risk assessment and resource allocation.</a:t>
            </a:r>
          </a:p>
          <a:p>
            <a:pPr marL="0" indent="0">
              <a:lnSpc>
                <a:spcPct val="100000"/>
              </a:lnSpc>
              <a:spcBef>
                <a:spcPts val="2500"/>
              </a:spcBef>
              <a:buNone/>
            </a:pPr>
            <a:r>
              <a:rPr lang="en-GB" sz="1400" b="1" dirty="0">
                <a:latin typeface="Segoe UI" panose="020B0502040204020203" pitchFamily="34" charset="0"/>
                <a:cs typeface="Segoe UI" panose="020B0502040204020203" pitchFamily="34" charset="0"/>
              </a:rPr>
              <a:t>Demographic Data</a:t>
            </a:r>
          </a:p>
          <a:p>
            <a:pPr marL="0" lvl="1" indent="0">
              <a:lnSpc>
                <a:spcPct val="100000"/>
              </a:lnSpc>
              <a:buNone/>
            </a:pPr>
            <a:r>
              <a:rPr lang="en-GB" sz="1400" dirty="0">
                <a:latin typeface="Segoe UI" panose="020B0502040204020203" pitchFamily="34" charset="0"/>
                <a:cs typeface="Segoe UI" panose="020B0502040204020203" pitchFamily="34" charset="0"/>
              </a:rPr>
              <a:t>Fire services collect data on demographic information, including age, gender, ethnicity, and socio-economic status. This data is used to identify areas of higher risk and to inform resource allocation and risk assessment strategies.</a:t>
            </a:r>
          </a:p>
          <a:p>
            <a:pPr marL="0" lvl="1" indent="0">
              <a:lnSpc>
                <a:spcPct val="100000"/>
              </a:lnSpc>
              <a:buNone/>
            </a:pPr>
            <a:endParaRPr lang="en-GB" sz="1400" dirty="0">
              <a:latin typeface="Segoe UI" panose="020B0502040204020203" pitchFamily="34" charset="0"/>
              <a:cs typeface="Segoe UI" panose="020B0502040204020203" pitchFamily="34" charset="0"/>
            </a:endParaRPr>
          </a:p>
          <a:p>
            <a:pPr marL="0" lvl="1" indent="0">
              <a:lnSpc>
                <a:spcPct val="100000"/>
              </a:lnSpc>
              <a:buNone/>
            </a:pPr>
            <a:r>
              <a:rPr lang="en-GB" sz="1400" dirty="0">
                <a:latin typeface="Segoe UI" panose="020B0502040204020203" pitchFamily="34" charset="0"/>
                <a:cs typeface="Segoe UI" panose="020B0502040204020203" pitchFamily="34" charset="0"/>
              </a:rPr>
              <a:t>Visits Data</a:t>
            </a:r>
          </a:p>
          <a:p>
            <a:pPr marL="0" lvl="1" indent="0">
              <a:lnSpc>
                <a:spcPct val="100000"/>
              </a:lnSpc>
              <a:buNone/>
            </a:pPr>
            <a:r>
              <a:rPr lang="en-GB" sz="1400" dirty="0">
                <a:latin typeface="Segoe UI" panose="020B0502040204020203" pitchFamily="34" charset="0"/>
                <a:cs typeface="Segoe UI" panose="020B0502040204020203" pitchFamily="34" charset="0"/>
              </a:rPr>
              <a:t>As well as incidents, fire services carry out safety visits at both domestic and non-domestic properties.</a:t>
            </a:r>
          </a:p>
        </p:txBody>
      </p:sp>
      <p:cxnSp>
        <p:nvCxnSpPr>
          <p:cNvPr id="16" name="Straight Connector 15">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3900"/>
            <a:ext cx="1058875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E0104E4-99BC-494F-8342-F250828E57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065" y="6145599"/>
            <a:ext cx="105828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94276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Fire extinguishers with various type and sizes. There are 1, 2, 5, 10, 50 kg tubes in this scene.">
            <a:extLst>
              <a:ext uri="{FF2B5EF4-FFF2-40B4-BE49-F238E27FC236}">
                <a16:creationId xmlns:a16="http://schemas.microsoft.com/office/drawing/2014/main" id="{46D47202-33A6-493B-9540-20397707D878}"/>
              </a:ext>
            </a:extLst>
          </p:cNvPr>
          <p:cNvPicPr>
            <a:picLocks noGrp="1" noChangeAspect="1"/>
          </p:cNvPicPr>
          <p:nvPr>
            <p:ph sz="half" idx="1"/>
          </p:nvPr>
        </p:nvPicPr>
        <p:blipFill>
          <a:blip r:embed="rId3"/>
          <a:srcRect l="25408" r="28712" b="1"/>
          <a:stretch/>
        </p:blipFill>
        <p:spPr>
          <a:xfrm>
            <a:off x="20" y="-17929"/>
            <a:ext cx="4206220" cy="6875929"/>
          </a:xfrm>
          <a:prstGeom prst="rect">
            <a:avLst/>
          </a:prstGeom>
        </p:spPr>
      </p:pic>
      <p:sp>
        <p:nvSpPr>
          <p:cNvPr id="2" name="Title 1">
            <a:extLst>
              <a:ext uri="{FF2B5EF4-FFF2-40B4-BE49-F238E27FC236}">
                <a16:creationId xmlns:a16="http://schemas.microsoft.com/office/drawing/2014/main" id="{DAE1C585-D4AF-71EF-5535-CCDA6E2441B4}"/>
              </a:ext>
            </a:extLst>
          </p:cNvPr>
          <p:cNvSpPr>
            <a:spLocks noGrp="1"/>
          </p:cNvSpPr>
          <p:nvPr>
            <p:ph type="title"/>
          </p:nvPr>
        </p:nvSpPr>
        <p:spPr>
          <a:xfrm>
            <a:off x="4866968" y="914400"/>
            <a:ext cx="6627924" cy="1307592"/>
          </a:xfrm>
        </p:spPr>
        <p:txBody>
          <a:bodyPr vert="horz" lIns="91440" tIns="45720" rIns="91440" bIns="45720" rtlCol="0" anchor="t">
            <a:normAutofit/>
          </a:bodyPr>
          <a:lstStyle/>
          <a:p>
            <a:pPr>
              <a:lnSpc>
                <a:spcPct val="90000"/>
              </a:lnSpc>
            </a:pPr>
            <a:r>
              <a:rPr lang="en-US"/>
              <a:t>Data collection methods and tools</a:t>
            </a:r>
          </a:p>
        </p:txBody>
      </p:sp>
      <p:sp>
        <p:nvSpPr>
          <p:cNvPr id="4" name="Content Placeholder 3">
            <a:extLst>
              <a:ext uri="{FF2B5EF4-FFF2-40B4-BE49-F238E27FC236}">
                <a16:creationId xmlns:a16="http://schemas.microsoft.com/office/drawing/2014/main" id="{2971FF66-FD07-0494-85A1-F592E8A5DC1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66968" y="2670048"/>
            <a:ext cx="6627924" cy="3739896"/>
          </a:xfrm>
        </p:spPr>
        <p:txBody>
          <a:bodyPr>
            <a:normAutofit/>
          </a:bodyPr>
          <a:lstStyle/>
          <a:p>
            <a:pPr marL="0" indent="0">
              <a:spcBef>
                <a:spcPts val="2500"/>
              </a:spcBef>
              <a:buNone/>
            </a:pPr>
            <a:r>
              <a:rPr lang="en-GB" sz="1400" b="1" dirty="0">
                <a:latin typeface="Segoe UI" panose="020B0502040204020203" pitchFamily="34" charset="0"/>
                <a:cs typeface="Segoe UI" panose="020B0502040204020203" pitchFamily="34" charset="0"/>
              </a:rPr>
              <a:t>Paper Is Out (mostly)</a:t>
            </a:r>
          </a:p>
          <a:p>
            <a:pPr marL="0" indent="0">
              <a:spcBef>
                <a:spcPts val="2500"/>
              </a:spcBef>
              <a:buNone/>
            </a:pPr>
            <a:r>
              <a:rPr lang="en-GB" sz="1400" b="1" dirty="0">
                <a:latin typeface="Segoe UI" panose="020B0502040204020203" pitchFamily="34" charset="0"/>
                <a:cs typeface="Segoe UI" panose="020B0502040204020203" pitchFamily="34" charset="0"/>
              </a:rPr>
              <a:t>Digital Is In</a:t>
            </a:r>
          </a:p>
          <a:p>
            <a:pPr marL="0" lvl="1" indent="0">
              <a:buNone/>
            </a:pPr>
            <a:r>
              <a:rPr lang="en-GB" sz="1400" dirty="0">
                <a:latin typeface="Segoe UI" panose="020B0502040204020203" pitchFamily="34" charset="0"/>
                <a:cs typeface="Segoe UI" panose="020B0502040204020203" pitchFamily="34" charset="0"/>
              </a:rPr>
              <a:t>Fire services use a number of applications to gather data, including PowerApps, MS Forms and other systems tailored towards the specific job types.</a:t>
            </a:r>
          </a:p>
          <a:p>
            <a:pPr marL="0" indent="0">
              <a:spcBef>
                <a:spcPts val="2500"/>
              </a:spcBef>
              <a:buNone/>
            </a:pPr>
            <a:r>
              <a:rPr lang="en-GB" sz="1400" b="1" dirty="0">
                <a:latin typeface="Segoe UI" panose="020B0502040204020203" pitchFamily="34" charset="0"/>
                <a:cs typeface="Segoe UI" panose="020B0502040204020203" pitchFamily="34" charset="0"/>
              </a:rPr>
              <a:t>Drones</a:t>
            </a:r>
          </a:p>
          <a:p>
            <a:pPr marL="0" lvl="1" indent="0">
              <a:buNone/>
            </a:pPr>
            <a:r>
              <a:rPr lang="en-GB" sz="1400" dirty="0">
                <a:latin typeface="Segoe UI" panose="020B0502040204020203" pitchFamily="34" charset="0"/>
                <a:cs typeface="Segoe UI" panose="020B0502040204020203" pitchFamily="34" charset="0"/>
              </a:rPr>
              <a:t>Some fire services use drones for data collection, which allows for real-time monitoring and analysis of fire incidents.</a:t>
            </a:r>
          </a:p>
        </p:txBody>
      </p:sp>
      <p:cxnSp>
        <p:nvCxnSpPr>
          <p:cNvPr id="16" name="Straight Connector 15">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28995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loud Computing">
            <a:extLst>
              <a:ext uri="{FF2B5EF4-FFF2-40B4-BE49-F238E27FC236}">
                <a16:creationId xmlns:a16="http://schemas.microsoft.com/office/drawing/2014/main" id="{010C7B02-8DD2-4016-84C6-7E033195BAFE}"/>
              </a:ext>
            </a:extLst>
          </p:cNvPr>
          <p:cNvPicPr>
            <a:picLocks noGrp="1" noChangeAspect="1"/>
          </p:cNvPicPr>
          <p:nvPr>
            <p:ph sz="half" idx="1"/>
          </p:nvPr>
        </p:nvPicPr>
        <p:blipFill>
          <a:blip r:embed="rId3"/>
          <a:srcRect l="7378" r="26522"/>
          <a:stretch/>
        </p:blipFill>
        <p:spPr>
          <a:xfrm>
            <a:off x="20" y="10"/>
            <a:ext cx="6044164" cy="6857990"/>
          </a:xfrm>
          <a:prstGeom prst="rect">
            <a:avLst/>
          </a:prstGeom>
        </p:spPr>
      </p:pic>
      <p:sp>
        <p:nvSpPr>
          <p:cNvPr id="2" name="Title 1">
            <a:extLst>
              <a:ext uri="{FF2B5EF4-FFF2-40B4-BE49-F238E27FC236}">
                <a16:creationId xmlns:a16="http://schemas.microsoft.com/office/drawing/2014/main" id="{48294ABC-7B98-0D54-D296-57598EED3A37}"/>
              </a:ext>
            </a:extLst>
          </p:cNvPr>
          <p:cNvSpPr>
            <a:spLocks noGrp="1"/>
          </p:cNvSpPr>
          <p:nvPr>
            <p:ph type="title"/>
          </p:nvPr>
        </p:nvSpPr>
        <p:spPr>
          <a:xfrm>
            <a:off x="6696186" y="909637"/>
            <a:ext cx="4800600" cy="1307592"/>
          </a:xfrm>
        </p:spPr>
        <p:txBody>
          <a:bodyPr vert="horz" lIns="91440" tIns="45720" rIns="91440" bIns="45720" rtlCol="0" anchor="t">
            <a:normAutofit/>
          </a:bodyPr>
          <a:lstStyle/>
          <a:p>
            <a:pPr>
              <a:lnSpc>
                <a:spcPct val="90000"/>
              </a:lnSpc>
            </a:pPr>
            <a:r>
              <a:rPr lang="en-US"/>
              <a:t>Data management practices</a:t>
            </a:r>
          </a:p>
        </p:txBody>
      </p:sp>
      <p:sp>
        <p:nvSpPr>
          <p:cNvPr id="4" name="Content Placeholder 3">
            <a:extLst>
              <a:ext uri="{FF2B5EF4-FFF2-40B4-BE49-F238E27FC236}">
                <a16:creationId xmlns:a16="http://schemas.microsoft.com/office/drawing/2014/main" id="{94251BF7-43A3-EC7B-D671-787B10020A5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696186" y="2221992"/>
            <a:ext cx="4800600" cy="3739896"/>
          </a:xfrm>
        </p:spPr>
        <p:txBody>
          <a:bodyPr>
            <a:normAutofit/>
          </a:bodyPr>
          <a:lstStyle/>
          <a:p>
            <a:pPr marL="0" indent="0">
              <a:spcBef>
                <a:spcPts val="2500"/>
              </a:spcBef>
              <a:buNone/>
            </a:pPr>
            <a:r>
              <a:rPr lang="en-GB" sz="1400" b="1" dirty="0">
                <a:latin typeface="Segoe UI" panose="020B0502040204020203" pitchFamily="34" charset="0"/>
                <a:cs typeface="Segoe UI" panose="020B0502040204020203" pitchFamily="34" charset="0"/>
              </a:rPr>
              <a:t>Data Quality</a:t>
            </a:r>
          </a:p>
          <a:p>
            <a:pPr marL="0" lvl="1" indent="0">
              <a:buNone/>
            </a:pPr>
            <a:r>
              <a:rPr lang="en-GB" sz="1400" dirty="0">
                <a:latin typeface="Segoe UI" panose="020B0502040204020203" pitchFamily="34" charset="0"/>
                <a:cs typeface="Segoe UI" panose="020B0502040204020203" pitchFamily="34" charset="0"/>
              </a:rPr>
              <a:t>NFCC are about to release a methodology for assessing and improving all data</a:t>
            </a:r>
          </a:p>
          <a:p>
            <a:pPr marL="0" indent="0">
              <a:spcBef>
                <a:spcPts val="2500"/>
              </a:spcBef>
              <a:buNone/>
            </a:pPr>
            <a:r>
              <a:rPr lang="en-GB" sz="1400" b="1" dirty="0">
                <a:latin typeface="Segoe UI" panose="020B0502040204020203" pitchFamily="34" charset="0"/>
                <a:cs typeface="Segoe UI" panose="020B0502040204020203" pitchFamily="34" charset="0"/>
              </a:rPr>
              <a:t>Standardization of Data</a:t>
            </a:r>
          </a:p>
          <a:p>
            <a:pPr marL="0" lvl="1" indent="0">
              <a:buNone/>
            </a:pPr>
            <a:r>
              <a:rPr lang="en-GB" sz="1400" dirty="0">
                <a:latin typeface="Segoe UI" panose="020B0502040204020203" pitchFamily="34" charset="0"/>
                <a:cs typeface="Segoe UI" panose="020B0502040204020203" pitchFamily="34" charset="0"/>
              </a:rPr>
              <a:t>NFCC are working on a set of Data Entry Conventions to standardise the way data is collected from one dataset to another, and from one fire service to another</a:t>
            </a:r>
          </a:p>
          <a:p>
            <a:pPr marL="0" indent="0">
              <a:spcBef>
                <a:spcPts val="2500"/>
              </a:spcBef>
              <a:buNone/>
            </a:pPr>
            <a:r>
              <a:rPr lang="en-GB" sz="1400" b="1" dirty="0">
                <a:latin typeface="Segoe UI" panose="020B0502040204020203" pitchFamily="34" charset="0"/>
                <a:cs typeface="Segoe UI" panose="020B0502040204020203" pitchFamily="34" charset="0"/>
              </a:rPr>
              <a:t>Information Governance</a:t>
            </a:r>
          </a:p>
          <a:p>
            <a:pPr marL="0" lvl="1" indent="0">
              <a:buNone/>
            </a:pPr>
            <a:r>
              <a:rPr lang="en-GB" sz="1400" dirty="0">
                <a:latin typeface="Segoe UI" panose="020B0502040204020203" pitchFamily="34" charset="0"/>
                <a:cs typeface="Segoe UI" panose="020B0502040204020203" pitchFamily="34" charset="0"/>
              </a:rPr>
              <a:t>Fire services generally have good practices for complying with the Data Protection Act</a:t>
            </a:r>
          </a:p>
        </p:txBody>
      </p:sp>
      <p:cxnSp>
        <p:nvCxnSpPr>
          <p:cNvPr id="16" name="Straight Connector 15">
            <a:extLst>
              <a:ext uri="{FF2B5EF4-FFF2-40B4-BE49-F238E27FC236}">
                <a16:creationId xmlns:a16="http://schemas.microsoft.com/office/drawing/2014/main" id="{511FC409-B3C2-4F68-865C-C5333D6F27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723900"/>
            <a:ext cx="4610075"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810270D-76A7-44B3-9746-7EDF57886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6142781"/>
            <a:ext cx="4610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95445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Blockchain, Distributed ledger technology, Bitcoin">
            <a:extLst>
              <a:ext uri="{FF2B5EF4-FFF2-40B4-BE49-F238E27FC236}">
                <a16:creationId xmlns:a16="http://schemas.microsoft.com/office/drawing/2014/main" id="{274E14B5-FEFE-43D4-B8AA-36EDDCF27752}"/>
              </a:ext>
            </a:extLst>
          </p:cNvPr>
          <p:cNvPicPr>
            <a:picLocks noGrp="1" noChangeAspect="1"/>
          </p:cNvPicPr>
          <p:nvPr>
            <p:ph sz="half" idx="1"/>
          </p:nvPr>
        </p:nvPicPr>
        <p:blipFill>
          <a:blip r:embed="rId3"/>
          <a:srcRect l="29595" r="11575" b="-1"/>
          <a:stretch/>
        </p:blipFill>
        <p:spPr>
          <a:xfrm>
            <a:off x="20" y="10"/>
            <a:ext cx="6044164" cy="6857990"/>
          </a:xfrm>
          <a:prstGeom prst="rect">
            <a:avLst/>
          </a:prstGeom>
        </p:spPr>
      </p:pic>
      <p:sp>
        <p:nvSpPr>
          <p:cNvPr id="2" name="Title 1">
            <a:extLst>
              <a:ext uri="{FF2B5EF4-FFF2-40B4-BE49-F238E27FC236}">
                <a16:creationId xmlns:a16="http://schemas.microsoft.com/office/drawing/2014/main" id="{E87806AB-E408-F31B-3BE3-33F97CFAC9DF}"/>
              </a:ext>
            </a:extLst>
          </p:cNvPr>
          <p:cNvSpPr>
            <a:spLocks noGrp="1"/>
          </p:cNvSpPr>
          <p:nvPr>
            <p:ph type="title"/>
          </p:nvPr>
        </p:nvSpPr>
        <p:spPr>
          <a:xfrm>
            <a:off x="6696186" y="909637"/>
            <a:ext cx="4800600" cy="1307592"/>
          </a:xfrm>
        </p:spPr>
        <p:txBody>
          <a:bodyPr vert="horz" lIns="91440" tIns="45720" rIns="91440" bIns="45720" rtlCol="0" anchor="t">
            <a:normAutofit/>
          </a:bodyPr>
          <a:lstStyle/>
          <a:p>
            <a:pPr>
              <a:lnSpc>
                <a:spcPct val="90000"/>
              </a:lnSpc>
            </a:pPr>
            <a:r>
              <a:rPr lang="en-US" sz="3100" dirty="0"/>
              <a:t>Integration of data from multiple sources</a:t>
            </a:r>
          </a:p>
        </p:txBody>
      </p:sp>
      <p:sp>
        <p:nvSpPr>
          <p:cNvPr id="4" name="Content Placeholder 3">
            <a:extLst>
              <a:ext uri="{FF2B5EF4-FFF2-40B4-BE49-F238E27FC236}">
                <a16:creationId xmlns:a16="http://schemas.microsoft.com/office/drawing/2014/main" id="{B10F7051-197A-C76A-9656-24CB94F1A79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696186" y="3141335"/>
            <a:ext cx="4620743" cy="1396279"/>
          </a:xfrm>
        </p:spPr>
        <p:txBody>
          <a:bodyPr>
            <a:normAutofit/>
          </a:bodyPr>
          <a:lstStyle/>
          <a:p>
            <a:pPr marL="0" indent="0">
              <a:spcBef>
                <a:spcPts val="2500"/>
              </a:spcBef>
              <a:buNone/>
            </a:pPr>
            <a:r>
              <a:rPr lang="en-GB" sz="1400" b="1" dirty="0">
                <a:latin typeface="Segoe UI" panose="020B0502040204020203" pitchFamily="34" charset="0"/>
                <a:cs typeface="Segoe UI" panose="020B0502040204020203" pitchFamily="34" charset="0"/>
              </a:rPr>
              <a:t>Collecting data from multiple sources</a:t>
            </a:r>
          </a:p>
          <a:p>
            <a:pPr marL="0" lvl="1" indent="0">
              <a:buNone/>
            </a:pPr>
            <a:r>
              <a:rPr lang="en-GB" sz="1400" dirty="0">
                <a:latin typeface="Segoe UI" panose="020B0502040204020203" pitchFamily="34" charset="0"/>
                <a:cs typeface="Segoe UI" panose="020B0502040204020203" pitchFamily="34" charset="0"/>
              </a:rPr>
              <a:t>UK Fire Services collect data from a variety of sources, including other emergency services, government agencies, and the public but there is more to be done.</a:t>
            </a:r>
          </a:p>
        </p:txBody>
      </p:sp>
      <p:cxnSp>
        <p:nvCxnSpPr>
          <p:cNvPr id="16" name="Straight Connector 15">
            <a:extLst>
              <a:ext uri="{FF2B5EF4-FFF2-40B4-BE49-F238E27FC236}">
                <a16:creationId xmlns:a16="http://schemas.microsoft.com/office/drawing/2014/main" id="{511FC409-B3C2-4F68-865C-C5333D6F27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723900"/>
            <a:ext cx="4610075"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810270D-76A7-44B3-9746-7EDF57886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6142781"/>
            <a:ext cx="4610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42815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EF92653-5D6D-47E6-8744-0DAF76E04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77C6F673-9EEA-40D9-2C7C-DBC32589BB9B}"/>
              </a:ext>
            </a:extLst>
          </p:cNvPr>
          <p:cNvSpPr>
            <a:spLocks noGrp="1"/>
          </p:cNvSpPr>
          <p:nvPr>
            <p:ph type="ctrTitle"/>
          </p:nvPr>
        </p:nvSpPr>
        <p:spPr>
          <a:xfrm>
            <a:off x="695324" y="1145308"/>
            <a:ext cx="7600263" cy="4860947"/>
          </a:xfrm>
        </p:spPr>
        <p:txBody>
          <a:bodyPr anchor="b">
            <a:normAutofit/>
          </a:bodyPr>
          <a:lstStyle/>
          <a:p>
            <a:r>
              <a:rPr lang="en-GB" sz="7600"/>
              <a:t>Opportunities for Improvement with Data</a:t>
            </a:r>
          </a:p>
        </p:txBody>
      </p:sp>
      <p:cxnSp>
        <p:nvCxnSpPr>
          <p:cNvPr id="9" name="Straight Connector 8">
            <a:extLst>
              <a:ext uri="{FF2B5EF4-FFF2-40B4-BE49-F238E27FC236}">
                <a16:creationId xmlns:a16="http://schemas.microsoft.com/office/drawing/2014/main" id="{67CEFA70-4D11-644F-D4FB-AFFE8747EC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75542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672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lose up Artificial Intelligence technology brain for backgrounds">
            <a:extLst>
              <a:ext uri="{FF2B5EF4-FFF2-40B4-BE49-F238E27FC236}">
                <a16:creationId xmlns:a16="http://schemas.microsoft.com/office/drawing/2014/main" id="{6A39D4F6-8AE9-4336-8188-A4B131DFAEB8}"/>
              </a:ext>
            </a:extLst>
          </p:cNvPr>
          <p:cNvPicPr>
            <a:picLocks noGrp="1" noChangeAspect="1"/>
          </p:cNvPicPr>
          <p:nvPr>
            <p:ph sz="half" idx="1"/>
          </p:nvPr>
        </p:nvPicPr>
        <p:blipFill>
          <a:blip r:embed="rId3"/>
          <a:srcRect l="41172" r="-1" b="-1"/>
          <a:stretch/>
        </p:blipFill>
        <p:spPr>
          <a:xfrm>
            <a:off x="20" y="10"/>
            <a:ext cx="6044164" cy="6857990"/>
          </a:xfrm>
          <a:prstGeom prst="rect">
            <a:avLst/>
          </a:prstGeom>
        </p:spPr>
      </p:pic>
      <p:sp>
        <p:nvSpPr>
          <p:cNvPr id="2" name="Title 1">
            <a:extLst>
              <a:ext uri="{FF2B5EF4-FFF2-40B4-BE49-F238E27FC236}">
                <a16:creationId xmlns:a16="http://schemas.microsoft.com/office/drawing/2014/main" id="{556A9DF9-2FD1-C666-0716-999440DDB384}"/>
              </a:ext>
            </a:extLst>
          </p:cNvPr>
          <p:cNvSpPr>
            <a:spLocks noGrp="1"/>
          </p:cNvSpPr>
          <p:nvPr>
            <p:ph type="title"/>
          </p:nvPr>
        </p:nvSpPr>
        <p:spPr>
          <a:xfrm>
            <a:off x="6696186" y="909637"/>
            <a:ext cx="4800600" cy="1307592"/>
          </a:xfrm>
        </p:spPr>
        <p:txBody>
          <a:bodyPr vert="horz" lIns="91440" tIns="45720" rIns="91440" bIns="45720" rtlCol="0" anchor="t">
            <a:normAutofit/>
          </a:bodyPr>
          <a:lstStyle/>
          <a:p>
            <a:pPr>
              <a:lnSpc>
                <a:spcPct val="90000"/>
              </a:lnSpc>
            </a:pPr>
            <a:r>
              <a:rPr lang="en-US" sz="2800"/>
              <a:t>Advanced Data Analytics for Decision Making</a:t>
            </a:r>
          </a:p>
        </p:txBody>
      </p:sp>
      <p:sp>
        <p:nvSpPr>
          <p:cNvPr id="4" name="Content Placeholder 3">
            <a:extLst>
              <a:ext uri="{FF2B5EF4-FFF2-40B4-BE49-F238E27FC236}">
                <a16:creationId xmlns:a16="http://schemas.microsoft.com/office/drawing/2014/main" id="{AF770302-4314-7B19-6447-43B76126B27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696186" y="2221992"/>
            <a:ext cx="4800600" cy="3739896"/>
          </a:xfrm>
        </p:spPr>
        <p:txBody>
          <a:bodyPr>
            <a:normAutofit/>
          </a:bodyPr>
          <a:lstStyle/>
          <a:p>
            <a:pPr marL="0" indent="0">
              <a:spcBef>
                <a:spcPts val="2500"/>
              </a:spcBef>
              <a:buNone/>
            </a:pPr>
            <a:r>
              <a:rPr lang="en-GB" sz="1400" b="1" dirty="0">
                <a:latin typeface="Segoe UI" panose="020B0502040204020203" pitchFamily="34" charset="0"/>
                <a:cs typeface="Segoe UI" panose="020B0502040204020203" pitchFamily="34" charset="0"/>
              </a:rPr>
              <a:t>Machine Learning</a:t>
            </a:r>
          </a:p>
          <a:p>
            <a:pPr marL="0" lvl="1" indent="0">
              <a:buNone/>
            </a:pPr>
            <a:r>
              <a:rPr lang="en-GB" sz="1400" dirty="0">
                <a:latin typeface="Segoe UI" panose="020B0502040204020203" pitchFamily="34" charset="0"/>
                <a:cs typeface="Segoe UI" panose="020B0502040204020203" pitchFamily="34" charset="0"/>
              </a:rPr>
              <a:t>Machine learning techniques can be used to </a:t>
            </a:r>
            <a:r>
              <a:rPr lang="en-GB" sz="1400" dirty="0" err="1">
                <a:latin typeface="Segoe UI" panose="020B0502040204020203" pitchFamily="34" charset="0"/>
                <a:cs typeface="Segoe UI" panose="020B0502040204020203" pitchFamily="34" charset="0"/>
              </a:rPr>
              <a:t>analyze</a:t>
            </a:r>
            <a:r>
              <a:rPr lang="en-GB" sz="1400" dirty="0">
                <a:latin typeface="Segoe UI" panose="020B0502040204020203" pitchFamily="34" charset="0"/>
                <a:cs typeface="Segoe UI" panose="020B0502040204020203" pitchFamily="34" charset="0"/>
              </a:rPr>
              <a:t> data from various sources including IoT devices, in-house datasets and external data sets to identify patterns and trends that can help fire services to make more informed decisions.</a:t>
            </a:r>
          </a:p>
          <a:p>
            <a:pPr marL="0" indent="0">
              <a:spcBef>
                <a:spcPts val="2500"/>
              </a:spcBef>
              <a:buNone/>
            </a:pPr>
            <a:r>
              <a:rPr lang="en-GB" sz="1400" b="1" dirty="0">
                <a:latin typeface="Segoe UI" panose="020B0502040204020203" pitchFamily="34" charset="0"/>
                <a:cs typeface="Segoe UI" panose="020B0502040204020203" pitchFamily="34" charset="0"/>
              </a:rPr>
              <a:t>Generative AI</a:t>
            </a:r>
          </a:p>
          <a:p>
            <a:pPr marL="0" lvl="1" indent="0">
              <a:buNone/>
            </a:pPr>
            <a:r>
              <a:rPr lang="en-GB" sz="1400" dirty="0">
                <a:latin typeface="Segoe UI" panose="020B0502040204020203" pitchFamily="34" charset="0"/>
                <a:cs typeface="Segoe UI" panose="020B0502040204020203" pitchFamily="34" charset="0"/>
              </a:rPr>
              <a:t>Fire services are already making some use of this in small, localised ways</a:t>
            </a:r>
            <a:endParaRPr lang="en-GB" sz="1400" b="1" dirty="0">
              <a:latin typeface="Segoe UI" panose="020B0502040204020203" pitchFamily="34" charset="0"/>
              <a:cs typeface="Segoe UI" panose="020B0502040204020203" pitchFamily="34" charset="0"/>
            </a:endParaRPr>
          </a:p>
        </p:txBody>
      </p:sp>
      <p:cxnSp>
        <p:nvCxnSpPr>
          <p:cNvPr id="16" name="Straight Connector 15">
            <a:extLst>
              <a:ext uri="{FF2B5EF4-FFF2-40B4-BE49-F238E27FC236}">
                <a16:creationId xmlns:a16="http://schemas.microsoft.com/office/drawing/2014/main" id="{511FC409-B3C2-4F68-865C-C5333D6F27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723900"/>
            <a:ext cx="4610075"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810270D-76A7-44B3-9746-7EDF57886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6142781"/>
            <a:ext cx="4610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14917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c086958-c733-417f-9604-f58852d1d526">
      <Terms xmlns="http://schemas.microsoft.com/office/infopath/2007/PartnerControls"/>
    </lcf76f155ced4ddcb4097134ff3c332f>
    <TaxCatchAll xmlns="06bfa740-664e-4b01-b865-a72b5e6f6f5b" xsi:nil="true"/>
    <ForReview xmlns="7c086958-c733-417f-9604-f58852d1d526">false</ForReview>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3A46F3E4F44B74DBD063F4FEABE61B6" ma:contentTypeVersion="16" ma:contentTypeDescription="Create a new document." ma:contentTypeScope="" ma:versionID="e50f839af2e8814472aeda251a6e5e64">
  <xsd:schema xmlns:xsd="http://www.w3.org/2001/XMLSchema" xmlns:xs="http://www.w3.org/2001/XMLSchema" xmlns:p="http://schemas.microsoft.com/office/2006/metadata/properties" xmlns:ns2="7c086958-c733-417f-9604-f58852d1d526" xmlns:ns3="06bfa740-664e-4b01-b865-a72b5e6f6f5b" targetNamespace="http://schemas.microsoft.com/office/2006/metadata/properties" ma:root="true" ma:fieldsID="e79665c9755442f73cd16ecba34ad20a" ns2:_="" ns3:_="">
    <xsd:import namespace="7c086958-c733-417f-9604-f58852d1d526"/>
    <xsd:import namespace="06bfa740-664e-4b01-b865-a72b5e6f6f5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element ref="ns2:For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086958-c733-417f-9604-f58852d1d5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e50ef28-99b3-468c-877a-52e04a70a63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ForReview" ma:index="23" nillable="true" ma:displayName="ForReview" ma:default="0" ma:description="For review and deletion" ma:internalName="ForReview">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6bfa740-664e-4b01-b865-a72b5e6f6f5b"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9ccc6de-a0b1-4937-9433-93f24a4e1474}" ma:internalName="TaxCatchAll" ma:showField="CatchAllData" ma:web="06bfa740-664e-4b01-b865-a72b5e6f6f5b">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D3B13F-C56A-43B7-88D2-808766B2EDF7}">
  <ds:schemaRefs>
    <ds:schemaRef ds:uri="http://schemas.microsoft.com/sharepoint/v3/contenttype/forms"/>
  </ds:schemaRefs>
</ds:datastoreItem>
</file>

<file path=customXml/itemProps2.xml><?xml version="1.0" encoding="utf-8"?>
<ds:datastoreItem xmlns:ds="http://schemas.openxmlformats.org/officeDocument/2006/customXml" ds:itemID="{4E05AEC6-4BF8-4397-B81A-73926612400A}">
  <ds:schemaRefs>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www.w3.org/XML/1998/namespace"/>
    <ds:schemaRef ds:uri="http://purl.org/dc/elements/1.1/"/>
    <ds:schemaRef ds:uri="http://purl.org/dc/terms/"/>
    <ds:schemaRef ds:uri="http://schemas.microsoft.com/office/infopath/2007/PartnerControls"/>
    <ds:schemaRef ds:uri="06bfa740-664e-4b01-b865-a72b5e6f6f5b"/>
    <ds:schemaRef ds:uri="7c086958-c733-417f-9604-f58852d1d526"/>
  </ds:schemaRefs>
</ds:datastoreItem>
</file>

<file path=customXml/itemProps3.xml><?xml version="1.0" encoding="utf-8"?>
<ds:datastoreItem xmlns:ds="http://schemas.openxmlformats.org/officeDocument/2006/customXml" ds:itemID="{78AE7CAD-3995-4CF0-B68A-0FC6E21C18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086958-c733-417f-9604-f58852d1d526"/>
    <ds:schemaRef ds:uri="06bfa740-664e-4b01-b865-a72b5e6f6f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8595</TotalTime>
  <Words>677</Words>
  <Application>Microsoft Office PowerPoint</Application>
  <PresentationFormat>Widescreen</PresentationFormat>
  <Paragraphs>68</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ChronicleVTI</vt:lpstr>
      <vt:lpstr>PowerPoint Presentation</vt:lpstr>
      <vt:lpstr>Topics</vt:lpstr>
      <vt:lpstr>Current Data Landscape in UK Fire Services</vt:lpstr>
      <vt:lpstr>Types of data collected</vt:lpstr>
      <vt:lpstr>Data collection methods and tools</vt:lpstr>
      <vt:lpstr>Data management practices</vt:lpstr>
      <vt:lpstr>Integration of data from multiple sources</vt:lpstr>
      <vt:lpstr>Opportunities for Improvement with Data</vt:lpstr>
      <vt:lpstr>Advanced Data Analytics for Decision Making</vt:lpstr>
      <vt:lpstr>Predictive modeling and risk assessment</vt:lpstr>
      <vt:lpstr>Leveraging Cloud Computing for Data Storage and Access</vt:lpstr>
      <vt:lpstr>Developing a data-centric culture within fire services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Taylor</dc:creator>
  <cp:lastModifiedBy>Steve Taylor</cp:lastModifiedBy>
  <cp:revision>3</cp:revision>
  <dcterms:created xsi:type="dcterms:W3CDTF">2024-12-11T14:23:26Z</dcterms:created>
  <dcterms:modified xsi:type="dcterms:W3CDTF">2025-02-06T10:13:08Z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0x01010073A46F3E4F44B74DBD063F4FEABE61B6</vt:lpwstr>
  </property>
  <property fmtid="{D5CDD505-2E9C-101B-9397-08002B2CF9AE}" pid="3" name="MediaServiceImageTags">
    <vt:lpwstr/>
  </property>
</Properties>
</file>