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  <p:sldMasterId id="2147483716" r:id="rId6"/>
  </p:sldMasterIdLst>
  <p:notesMasterIdLst>
    <p:notesMasterId r:id="rId11"/>
  </p:notesMasterIdLst>
  <p:handoutMasterIdLst>
    <p:handoutMasterId r:id="rId12"/>
  </p:handoutMasterIdLst>
  <p:sldIdLst>
    <p:sldId id="288" r:id="rId7"/>
    <p:sldId id="291" r:id="rId8"/>
    <p:sldId id="867" r:id="rId9"/>
    <p:sldId id="866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32D"/>
    <a:srgbClr val="009900"/>
    <a:srgbClr val="006699"/>
    <a:srgbClr val="008000"/>
    <a:srgbClr val="00CC00"/>
    <a:srgbClr val="33CC33"/>
    <a:srgbClr val="43B2C5"/>
    <a:srgbClr val="CCCC00"/>
    <a:srgbClr val="0033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F7DF4B-0FCB-4126-B77A-C7B8BAA919B9}" v="10" dt="2023-11-29T22:44:35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7" autoAdjust="0"/>
    <p:restoredTop sz="94624"/>
  </p:normalViewPr>
  <p:slideViewPr>
    <p:cSldViewPr>
      <p:cViewPr varScale="1">
        <p:scale>
          <a:sx n="82" d="100"/>
          <a:sy n="82" d="100"/>
        </p:scale>
        <p:origin x="41" y="154"/>
      </p:cViewPr>
      <p:guideLst>
        <p:guide orient="horz" pos="134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37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275450-65D3-2CDF-0466-351AA910B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05F1A-9DD8-AD73-B194-22429DF323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69BC1-63D0-4A59-8684-3947551D6FEB}" type="datetimeFigureOut">
              <a:rPr lang="en-IN" smtClean="0"/>
              <a:t>04-12-2023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18E2A-AEBF-DDE8-F0B9-20FC25BBDD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25DF0-E75D-3AE0-1DCB-1B9564FEFC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74458-24C7-41FE-856F-736AC8EEDEF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1251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https://unsplash.com/photos/CTd5_C7p__8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6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https://unsplash.com/photos/iLLgR2hjwFU</a:t>
            </a:r>
          </a:p>
          <a:p>
            <a:r>
              <a:rPr lang="en-US" dirty="0"/>
              <a:t>https://unsplash.com/photos/vWchRczcQwM</a:t>
            </a:r>
          </a:p>
          <a:p>
            <a:r>
              <a:rPr lang="en-US" dirty="0"/>
              <a:t>https://unsplash.com/photos/n4_Q2dDYy80</a:t>
            </a:r>
          </a:p>
          <a:p>
            <a:r>
              <a:rPr lang="en-US" dirty="0"/>
              <a:t>https://unsplash.com/photos/HJckKnwCXxQ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52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5F4CE3-66FD-0C39-CE00-9A8EFD98A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0276" y="4797152"/>
            <a:ext cx="7360359" cy="1087833"/>
          </a:xfrm>
        </p:spPr>
        <p:txBody>
          <a:bodyPr tIns="0" bIns="0" anchor="t">
            <a:noAutofit/>
          </a:bodyPr>
          <a:lstStyle>
            <a:lvl1pPr algn="l">
              <a:lnSpc>
                <a:spcPct val="100000"/>
              </a:lnSpc>
              <a:defRPr lang="en-US" sz="8000" kern="120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276" y="4365104"/>
            <a:ext cx="7360359" cy="386779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3600" kern="120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136527B6-AFD9-DA19-2AFA-08D9348567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846843A-3BCC-BD22-5EDF-FA436D7A4D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488" y="1908514"/>
            <a:ext cx="10171848" cy="2324281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72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IN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BE186AD3-570C-0900-E985-3B55C4DB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052" y="6358307"/>
            <a:ext cx="3859795" cy="365125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F66E32-574B-2610-51E4-441EBD0E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2925" y="6356351"/>
            <a:ext cx="2844059" cy="365125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7B5A-8B61-B746-A77C-2D70D2DD6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87B75-9965-2943-AD11-ADF3B4DEC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AD756-0ABD-DE40-AC75-D4AAF04E7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FE73-FE37-954F-A39E-D438E4C83EA3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E7A0C-976A-984A-B827-6914840D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8C2F3-10E5-194D-B0F1-BBEB45EC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A24-ABD8-8F44-A551-082190DD2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1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9018-16E4-6E4A-B399-5F778F8A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F0C9F-7E2F-4C4A-8EF0-12E3E42FF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EE4E7-B67F-304D-AA20-CD96B9035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FE73-FE37-954F-A39E-D438E4C83EA3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068BC-F34B-BB49-A5C4-C1711008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6D9C9-FD78-D445-B1B8-F7CAED03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A24-ABD8-8F44-A551-082190DD2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59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EAA2-63C1-054B-9B15-1A5C0A67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3BCD0-CFC5-8245-A35E-3FC3D4A65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4EF44-C0E6-ED4C-9ADB-7D0DE6B7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FE73-FE37-954F-A39E-D438E4C83EA3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EF49A-D941-ED43-8E1C-F009488E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1234E-3749-0F42-9E3C-ECD3C3AD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A24-ABD8-8F44-A551-082190DD2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5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9891-A6F2-584E-818C-37A8E53E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8EAD2-76F7-884E-B6F9-F5F9336BE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A28D0-B802-1F40-A237-9072A6CE3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25FD9-0D62-3641-A42F-067FF965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FE73-FE37-954F-A39E-D438E4C83EA3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C342A-939E-204F-8FE5-2D30401D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CF0B2-F107-EC43-987E-F84A1912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A24-ABD8-8F44-A551-082190DD2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33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261A-7933-AF4A-8FD3-7520BCCA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00B67-241C-564D-BCFC-F1C802390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FE729-406F-6742-8BDB-9F030A68C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82F92-F001-A048-985F-39452F8D5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7BE91-E167-1A4C-9E7A-682679BA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342EF-30C4-6B4F-A48F-BF37BCB4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FE73-FE37-954F-A39E-D438E4C83EA3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585D3C-AF7C-D647-A31B-03FC5224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07624-C046-A745-AB84-F0C7C073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A24-ABD8-8F44-A551-082190DD2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8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F4C8-B7A7-5344-BC3E-9A2BC4A0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66CDF-BB02-8E40-B8FD-BB5AFCD6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FE73-FE37-954F-A39E-D438E4C83EA3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E7258-8A3A-7447-B372-9F114496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E87C0-77CB-474B-BCE7-BC2EFE48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A24-ABD8-8F44-A551-082190DD2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5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33D38-41BB-C442-91A4-3875B082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FE73-FE37-954F-A39E-D438E4C83EA3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E6E2B0-D7D4-8D4B-A40D-B7E38B94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CBD59-C575-6B46-8DF5-9E20C22A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A24-ABD8-8F44-A551-082190DD2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5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BA4D-17EB-594F-8344-DE9B6D0EF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9071D-FB91-B241-B662-2B8C70D22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68563-1E09-CC4C-88F2-B03A537DE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F53D5-A91F-E14D-ADA6-20AB68B6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FE73-FE37-954F-A39E-D438E4C83EA3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A2310-46AD-B643-AFEA-3C5F9310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851C3-121B-8C4D-8B79-8081B47F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A24-ABD8-8F44-A551-082190DD2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88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E448-7E87-3D40-946E-20E4C015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C194B4-6A0A-8047-866F-9FFABA88E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A494E-C806-0042-A13A-B28368A68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508A3-3246-C343-8377-E49A07C8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FE73-FE37-954F-A39E-D438E4C83EA3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B49EC-A986-0D4F-A4CF-EE6C20F1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A313C-42F0-7340-BE19-57DFFE50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A24-ABD8-8F44-A551-082190DD2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2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5820" y="6356351"/>
            <a:ext cx="385979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2925" y="6356351"/>
            <a:ext cx="2844059" cy="365125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7872CF-2AED-68B3-949E-E3BA98FD91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7075" y="0"/>
            <a:ext cx="6381750" cy="5157788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2A44E8-ACAF-9C6B-BB3A-EE7ED2878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1" y="476250"/>
            <a:ext cx="4771292" cy="302475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4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IN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B49FBA8-7E29-C7EA-C321-BB2E9A7CBA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5175" y="4255477"/>
            <a:ext cx="4753173" cy="183734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539F-D323-0E4D-99E7-615C4D52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AF785-A8BD-1B4A-AF72-599B7F23E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5CAF8-E690-6E43-A7DD-BD248618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FE73-FE37-954F-A39E-D438E4C83EA3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DCF9B-E4A6-3649-86A1-89E42CAF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1C3F2-4971-7346-9022-34EBFCE4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A24-ABD8-8F44-A551-082190DD2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8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8AA93-FC6C-9C41-8E44-9B9BBFF07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A22DF-CFE4-6544-B19E-26ABCC8BF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613AC-E3DF-5048-BEE9-AC1059B7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FE73-FE37-954F-A39E-D438E4C83EA3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FB000-1C7A-004F-9D94-CDBA84AE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ECA8-ECAC-4E4C-A348-FD764467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5BA24-ABD8-8F44-A551-082190DD2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41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B056E3-389E-4E72-AB6E-4BA3AEC75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9264" y="0"/>
            <a:ext cx="7919562" cy="6858000"/>
          </a:xfrm>
          <a:custGeom>
            <a:avLst/>
            <a:gdLst>
              <a:gd name="connsiteX0" fmla="*/ 0 w 7921625"/>
              <a:gd name="connsiteY0" fmla="*/ 0 h 6858000"/>
              <a:gd name="connsiteX1" fmla="*/ 7921625 w 7921625"/>
              <a:gd name="connsiteY1" fmla="*/ 0 h 6858000"/>
              <a:gd name="connsiteX2" fmla="*/ 7921625 w 7921625"/>
              <a:gd name="connsiteY2" fmla="*/ 6858000 h 6858000"/>
              <a:gd name="connsiteX3" fmla="*/ 3597275 w 7921625"/>
              <a:gd name="connsiteY3" fmla="*/ 6858000 h 6858000"/>
              <a:gd name="connsiteX4" fmla="*/ 0 w 79216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1625" h="6858000">
                <a:moveTo>
                  <a:pt x="0" y="0"/>
                </a:moveTo>
                <a:cubicBezTo>
                  <a:pt x="0" y="0"/>
                  <a:pt x="0" y="0"/>
                  <a:pt x="7921625" y="0"/>
                </a:cubicBezTo>
                <a:lnTo>
                  <a:pt x="7921625" y="6858000"/>
                </a:lnTo>
                <a:cubicBezTo>
                  <a:pt x="7921625" y="6858000"/>
                  <a:pt x="7921625" y="6858000"/>
                  <a:pt x="3597275" y="6858000"/>
                </a:cubicBezTo>
                <a:cubicBezTo>
                  <a:pt x="2962275" y="4108450"/>
                  <a:pt x="1704975" y="173355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15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CB384-DD43-45C5-8684-005983F360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11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A4D76F7-501A-4854-AFB3-88DA005ED1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4549" y="2031999"/>
            <a:ext cx="3163292" cy="3164116"/>
          </a:xfrm>
          <a:custGeom>
            <a:avLst/>
            <a:gdLst>
              <a:gd name="connsiteX0" fmla="*/ 1582059 w 3164116"/>
              <a:gd name="connsiteY0" fmla="*/ 0 h 3164116"/>
              <a:gd name="connsiteX1" fmla="*/ 3164116 w 3164116"/>
              <a:gd name="connsiteY1" fmla="*/ 0 h 3164116"/>
              <a:gd name="connsiteX2" fmla="*/ 3164116 w 3164116"/>
              <a:gd name="connsiteY2" fmla="*/ 1582058 h 3164116"/>
              <a:gd name="connsiteX3" fmla="*/ 1582058 w 3164116"/>
              <a:gd name="connsiteY3" fmla="*/ 3164116 h 3164116"/>
              <a:gd name="connsiteX4" fmla="*/ 0 w 3164116"/>
              <a:gd name="connsiteY4" fmla="*/ 1582058 h 3164116"/>
              <a:gd name="connsiteX5" fmla="*/ 1 w 3164116"/>
              <a:gd name="connsiteY5" fmla="*/ 1582058 h 3164116"/>
              <a:gd name="connsiteX6" fmla="*/ 1582059 w 3164116"/>
              <a:gd name="connsiteY6" fmla="*/ 0 h 316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4116" h="3164116">
                <a:moveTo>
                  <a:pt x="1582059" y="0"/>
                </a:moveTo>
                <a:lnTo>
                  <a:pt x="3164116" y="0"/>
                </a:lnTo>
                <a:lnTo>
                  <a:pt x="3164116" y="1582058"/>
                </a:lnTo>
                <a:cubicBezTo>
                  <a:pt x="3164116" y="2455805"/>
                  <a:pt x="2455805" y="3164116"/>
                  <a:pt x="1582058" y="3164116"/>
                </a:cubicBezTo>
                <a:cubicBezTo>
                  <a:pt x="708311" y="3164116"/>
                  <a:pt x="0" y="2455805"/>
                  <a:pt x="0" y="1582058"/>
                </a:cubicBezTo>
                <a:lnTo>
                  <a:pt x="1" y="1582058"/>
                </a:lnTo>
                <a:cubicBezTo>
                  <a:pt x="1" y="708311"/>
                  <a:pt x="708312" y="0"/>
                  <a:pt x="15820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411C8-471C-41DA-8760-511BE7EA3D6A}"/>
              </a:ext>
            </a:extLst>
          </p:cNvPr>
          <p:cNvSpPr/>
          <p:nvPr userDrawn="1"/>
        </p:nvSpPr>
        <p:spPr>
          <a:xfrm>
            <a:off x="11240141" y="6200917"/>
            <a:ext cx="397516" cy="323137"/>
          </a:xfrm>
          <a:prstGeom prst="roundRect">
            <a:avLst>
              <a:gd name="adj" fmla="val 10519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810" name="Slide Number Placeholder 2">
            <a:extLst>
              <a:ext uri="{FF2B5EF4-FFF2-40B4-BE49-F238E27FC236}">
                <a16:creationId xmlns:a16="http://schemas.microsoft.com/office/drawing/2014/main" id="{F2676BEE-DD25-4C1D-9F53-688D8C902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615" y="6226258"/>
            <a:ext cx="406571" cy="265069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fld id="{DF774B5E-3D86-D744-9739-9A55B86C5C9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4CDBEC-747D-4A88-BCE4-2D8CBA53C373}"/>
              </a:ext>
            </a:extLst>
          </p:cNvPr>
          <p:cNvGrpSpPr/>
          <p:nvPr userDrawn="1"/>
        </p:nvGrpSpPr>
        <p:grpSpPr>
          <a:xfrm>
            <a:off x="701501" y="6124104"/>
            <a:ext cx="4859650" cy="479082"/>
            <a:chOff x="625484" y="6162204"/>
            <a:chExt cx="4860916" cy="479082"/>
          </a:xfrm>
        </p:grpSpPr>
        <p:sp>
          <p:nvSpPr>
            <p:cNvPr id="1817" name="Rectangle 1816">
              <a:extLst>
                <a:ext uri="{FF2B5EF4-FFF2-40B4-BE49-F238E27FC236}">
                  <a16:creationId xmlns:a16="http://schemas.microsoft.com/office/drawing/2014/main" id="{5591BAC2-1D54-40A2-BAAE-305826DFA12B}"/>
                </a:ext>
              </a:extLst>
            </p:cNvPr>
            <p:cNvSpPr/>
            <p:nvPr userDrawn="1"/>
          </p:nvSpPr>
          <p:spPr>
            <a:xfrm>
              <a:off x="4124753" y="6284324"/>
              <a:ext cx="136164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Presentation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89040BF-EC26-40C2-9BFC-E8BDF50041D3}"/>
                </a:ext>
              </a:extLst>
            </p:cNvPr>
            <p:cNvGrpSpPr/>
            <p:nvPr userDrawn="1"/>
          </p:nvGrpSpPr>
          <p:grpSpPr>
            <a:xfrm>
              <a:off x="625484" y="6162204"/>
              <a:ext cx="479083" cy="479082"/>
              <a:chOff x="949281" y="1182857"/>
              <a:chExt cx="1895520" cy="1895518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E65EFA8-F8C8-44D6-A11A-A390E1B11834}"/>
                  </a:ext>
                </a:extLst>
              </p:cNvPr>
              <p:cNvSpPr/>
              <p:nvPr/>
            </p:nvSpPr>
            <p:spPr>
              <a:xfrm>
                <a:off x="949281" y="1182857"/>
                <a:ext cx="1895520" cy="1895518"/>
              </a:xfrm>
              <a:prstGeom prst="ellipse">
                <a:avLst/>
              </a:prstGeom>
              <a:solidFill>
                <a:schemeClr val="accent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8FE2931-AA58-4F91-9ABB-8408CEE2F5B7}"/>
                  </a:ext>
                </a:extLst>
              </p:cNvPr>
              <p:cNvGrpSpPr/>
              <p:nvPr/>
            </p:nvGrpSpPr>
            <p:grpSpPr>
              <a:xfrm>
                <a:off x="1262221" y="1628255"/>
                <a:ext cx="1277873" cy="993172"/>
                <a:chOff x="3933825" y="1511300"/>
                <a:chExt cx="1546226" cy="1201738"/>
              </a:xfrm>
            </p:grpSpPr>
            <p:sp>
              <p:nvSpPr>
                <p:cNvPr id="14" name="Freeform 30">
                  <a:extLst>
                    <a:ext uri="{FF2B5EF4-FFF2-40B4-BE49-F238E27FC236}">
                      <a16:creationId xmlns:a16="http://schemas.microsoft.com/office/drawing/2014/main" id="{B33A8EAC-2AF9-46BB-9071-451F6725C2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3825" y="1739900"/>
                  <a:ext cx="1420813" cy="973138"/>
                </a:xfrm>
                <a:custGeom>
                  <a:avLst/>
                  <a:gdLst>
                    <a:gd name="T0" fmla="*/ 340 w 375"/>
                    <a:gd name="T1" fmla="*/ 180 h 257"/>
                    <a:gd name="T2" fmla="*/ 340 w 375"/>
                    <a:gd name="T3" fmla="*/ 127 h 257"/>
                    <a:gd name="T4" fmla="*/ 321 w 375"/>
                    <a:gd name="T5" fmla="*/ 127 h 257"/>
                    <a:gd name="T6" fmla="*/ 321 w 375"/>
                    <a:gd name="T7" fmla="*/ 170 h 257"/>
                    <a:gd name="T8" fmla="*/ 309 w 375"/>
                    <a:gd name="T9" fmla="*/ 182 h 257"/>
                    <a:gd name="T10" fmla="*/ 66 w 375"/>
                    <a:gd name="T11" fmla="*/ 182 h 257"/>
                    <a:gd name="T12" fmla="*/ 54 w 375"/>
                    <a:gd name="T13" fmla="*/ 170 h 257"/>
                    <a:gd name="T14" fmla="*/ 54 w 375"/>
                    <a:gd name="T15" fmla="*/ 24 h 257"/>
                    <a:gd name="T16" fmla="*/ 66 w 375"/>
                    <a:gd name="T17" fmla="*/ 12 h 257"/>
                    <a:gd name="T18" fmla="*/ 205 w 375"/>
                    <a:gd name="T19" fmla="*/ 12 h 257"/>
                    <a:gd name="T20" fmla="*/ 205 w 375"/>
                    <a:gd name="T21" fmla="*/ 0 h 257"/>
                    <a:gd name="T22" fmla="*/ 49 w 375"/>
                    <a:gd name="T23" fmla="*/ 0 h 257"/>
                    <a:gd name="T24" fmla="*/ 35 w 375"/>
                    <a:gd name="T25" fmla="*/ 14 h 257"/>
                    <a:gd name="T26" fmla="*/ 35 w 375"/>
                    <a:gd name="T27" fmla="*/ 194 h 257"/>
                    <a:gd name="T28" fmla="*/ 0 w 375"/>
                    <a:gd name="T29" fmla="*/ 236 h 257"/>
                    <a:gd name="T30" fmla="*/ 21 w 375"/>
                    <a:gd name="T31" fmla="*/ 257 h 257"/>
                    <a:gd name="T32" fmla="*/ 354 w 375"/>
                    <a:gd name="T33" fmla="*/ 257 h 257"/>
                    <a:gd name="T34" fmla="*/ 375 w 375"/>
                    <a:gd name="T35" fmla="*/ 236 h 257"/>
                    <a:gd name="T36" fmla="*/ 340 w 375"/>
                    <a:gd name="T37" fmla="*/ 194 h 257"/>
                    <a:gd name="T38" fmla="*/ 340 w 375"/>
                    <a:gd name="T39" fmla="*/ 180 h 257"/>
                    <a:gd name="T40" fmla="*/ 215 w 375"/>
                    <a:gd name="T41" fmla="*/ 250 h 257"/>
                    <a:gd name="T42" fmla="*/ 160 w 375"/>
                    <a:gd name="T43" fmla="*/ 250 h 257"/>
                    <a:gd name="T44" fmla="*/ 156 w 375"/>
                    <a:gd name="T45" fmla="*/ 246 h 257"/>
                    <a:gd name="T46" fmla="*/ 160 w 375"/>
                    <a:gd name="T47" fmla="*/ 243 h 257"/>
                    <a:gd name="T48" fmla="*/ 215 w 375"/>
                    <a:gd name="T49" fmla="*/ 243 h 257"/>
                    <a:gd name="T50" fmla="*/ 219 w 375"/>
                    <a:gd name="T51" fmla="*/ 246 h 257"/>
                    <a:gd name="T52" fmla="*/ 215 w 375"/>
                    <a:gd name="T53" fmla="*/ 250 h 257"/>
                    <a:gd name="T54" fmla="*/ 130 w 375"/>
                    <a:gd name="T55" fmla="*/ 236 h 257"/>
                    <a:gd name="T56" fmla="*/ 141 w 375"/>
                    <a:gd name="T57" fmla="*/ 223 h 257"/>
                    <a:gd name="T58" fmla="*/ 234 w 375"/>
                    <a:gd name="T59" fmla="*/ 223 h 257"/>
                    <a:gd name="T60" fmla="*/ 245 w 375"/>
                    <a:gd name="T61" fmla="*/ 236 h 257"/>
                    <a:gd name="T62" fmla="*/ 130 w 375"/>
                    <a:gd name="T63" fmla="*/ 236 h 257"/>
                    <a:gd name="T64" fmla="*/ 130 w 375"/>
                    <a:gd name="T65" fmla="*/ 236 h 257"/>
                    <a:gd name="T66" fmla="*/ 130 w 375"/>
                    <a:gd name="T67" fmla="*/ 23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5" h="257">
                      <a:moveTo>
                        <a:pt x="340" y="180"/>
                      </a:moveTo>
                      <a:cubicBezTo>
                        <a:pt x="340" y="127"/>
                        <a:pt x="340" y="127"/>
                        <a:pt x="340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70"/>
                        <a:pt x="321" y="170"/>
                        <a:pt x="321" y="170"/>
                      </a:cubicBezTo>
                      <a:cubicBezTo>
                        <a:pt x="321" y="176"/>
                        <a:pt x="315" y="182"/>
                        <a:pt x="309" y="182"/>
                      </a:cubicBezTo>
                      <a:cubicBezTo>
                        <a:pt x="66" y="182"/>
                        <a:pt x="66" y="182"/>
                        <a:pt x="66" y="182"/>
                      </a:cubicBezTo>
                      <a:cubicBezTo>
                        <a:pt x="60" y="182"/>
                        <a:pt x="54" y="176"/>
                        <a:pt x="54" y="170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18"/>
                        <a:pt x="60" y="12"/>
                        <a:pt x="66" y="12"/>
                      </a:cubicBezTo>
                      <a:cubicBezTo>
                        <a:pt x="205" y="12"/>
                        <a:pt x="205" y="12"/>
                        <a:pt x="205" y="12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1" y="0"/>
                        <a:pt x="35" y="6"/>
                        <a:pt x="35" y="14"/>
                      </a:cubicBezTo>
                      <a:cubicBezTo>
                        <a:pt x="35" y="194"/>
                        <a:pt x="35" y="194"/>
                        <a:pt x="35" y="194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47"/>
                        <a:pt x="9" y="257"/>
                        <a:pt x="21" y="257"/>
                      </a:cubicBezTo>
                      <a:cubicBezTo>
                        <a:pt x="354" y="257"/>
                        <a:pt x="354" y="257"/>
                        <a:pt x="354" y="257"/>
                      </a:cubicBezTo>
                      <a:cubicBezTo>
                        <a:pt x="366" y="257"/>
                        <a:pt x="375" y="247"/>
                        <a:pt x="375" y="236"/>
                      </a:cubicBezTo>
                      <a:cubicBezTo>
                        <a:pt x="340" y="194"/>
                        <a:pt x="340" y="194"/>
                        <a:pt x="340" y="194"/>
                      </a:cubicBezTo>
                      <a:cubicBezTo>
                        <a:pt x="340" y="180"/>
                        <a:pt x="340" y="180"/>
                        <a:pt x="340" y="180"/>
                      </a:cubicBezTo>
                      <a:close/>
                      <a:moveTo>
                        <a:pt x="215" y="250"/>
                      </a:moveTo>
                      <a:cubicBezTo>
                        <a:pt x="160" y="250"/>
                        <a:pt x="160" y="250"/>
                        <a:pt x="160" y="250"/>
                      </a:cubicBezTo>
                      <a:cubicBezTo>
                        <a:pt x="158" y="250"/>
                        <a:pt x="156" y="248"/>
                        <a:pt x="156" y="246"/>
                      </a:cubicBezTo>
                      <a:cubicBezTo>
                        <a:pt x="156" y="244"/>
                        <a:pt x="158" y="243"/>
                        <a:pt x="160" y="243"/>
                      </a:cubicBezTo>
                      <a:cubicBezTo>
                        <a:pt x="215" y="243"/>
                        <a:pt x="215" y="243"/>
                        <a:pt x="215" y="243"/>
                      </a:cubicBezTo>
                      <a:cubicBezTo>
                        <a:pt x="217" y="243"/>
                        <a:pt x="219" y="244"/>
                        <a:pt x="219" y="246"/>
                      </a:cubicBezTo>
                      <a:cubicBezTo>
                        <a:pt x="219" y="248"/>
                        <a:pt x="217" y="250"/>
                        <a:pt x="215" y="250"/>
                      </a:cubicBezTo>
                      <a:close/>
                      <a:moveTo>
                        <a:pt x="130" y="236"/>
                      </a:moveTo>
                      <a:cubicBezTo>
                        <a:pt x="141" y="223"/>
                        <a:pt x="141" y="223"/>
                        <a:pt x="141" y="223"/>
                      </a:cubicBezTo>
                      <a:cubicBezTo>
                        <a:pt x="234" y="223"/>
                        <a:pt x="234" y="223"/>
                        <a:pt x="234" y="223"/>
                      </a:cubicBezTo>
                      <a:cubicBezTo>
                        <a:pt x="245" y="236"/>
                        <a:pt x="245" y="236"/>
                        <a:pt x="245" y="236"/>
                      </a:cubicBezTo>
                      <a:cubicBezTo>
                        <a:pt x="130" y="236"/>
                        <a:pt x="130" y="236"/>
                        <a:pt x="130" y="236"/>
                      </a:cubicBezTo>
                      <a:close/>
                      <a:moveTo>
                        <a:pt x="130" y="236"/>
                      </a:moveTo>
                      <a:cubicBezTo>
                        <a:pt x="130" y="236"/>
                        <a:pt x="130" y="236"/>
                        <a:pt x="130" y="23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15" name="Rectangle 31">
                  <a:extLst>
                    <a:ext uri="{FF2B5EF4-FFF2-40B4-BE49-F238E27FC236}">
                      <a16:creationId xmlns:a16="http://schemas.microsoft.com/office/drawing/2014/main" id="{1E9293B8-D65D-4B40-9557-16B383E4C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9300" y="2125663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16" name="Rectangle 32">
                  <a:extLst>
                    <a:ext uri="{FF2B5EF4-FFF2-40B4-BE49-F238E27FC236}">
                      <a16:creationId xmlns:a16="http://schemas.microsoft.com/office/drawing/2014/main" id="{CD25D364-3C22-49DD-A392-2A48407AB8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7563" y="19748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17" name="Rectangle 33">
                  <a:extLst>
                    <a:ext uri="{FF2B5EF4-FFF2-40B4-BE49-F238E27FC236}">
                      <a16:creationId xmlns:a16="http://schemas.microsoft.com/office/drawing/2014/main" id="{866F8D45-C608-4B9B-9FD5-03CE967844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3925" y="21145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18" name="Rectangle 34">
                  <a:extLst>
                    <a:ext uri="{FF2B5EF4-FFF2-40B4-BE49-F238E27FC236}">
                      <a16:creationId xmlns:a16="http://schemas.microsoft.com/office/drawing/2014/main" id="{7C783D5A-2BE2-48E6-9BB1-1C38F88FC2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1238" y="1931988"/>
                  <a:ext cx="131763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19" name="Rectangle 35">
                  <a:extLst>
                    <a:ext uri="{FF2B5EF4-FFF2-40B4-BE49-F238E27FC236}">
                      <a16:creationId xmlns:a16="http://schemas.microsoft.com/office/drawing/2014/main" id="{ACC1D95B-5AE0-430A-9B89-FBEA4EEA0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6975" y="1530350"/>
                  <a:ext cx="128588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20" name="Rectangle 36">
                  <a:extLst>
                    <a:ext uri="{FF2B5EF4-FFF2-40B4-BE49-F238E27FC236}">
                      <a16:creationId xmlns:a16="http://schemas.microsoft.com/office/drawing/2014/main" id="{551EFAA3-9E4A-4390-A9A8-975585C09B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025" y="1765300"/>
                  <a:ext cx="128588" cy="1333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21" name="Rectangle 37">
                  <a:extLst>
                    <a:ext uri="{FF2B5EF4-FFF2-40B4-BE49-F238E27FC236}">
                      <a16:creationId xmlns:a16="http://schemas.microsoft.com/office/drawing/2014/main" id="{AC7A0D89-8A42-4D3A-993F-01689290F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1712913"/>
                  <a:ext cx="185738" cy="1857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22" name="Rectangle 38">
                  <a:extLst>
                    <a:ext uri="{FF2B5EF4-FFF2-40B4-BE49-F238E27FC236}">
                      <a16:creationId xmlns:a16="http://schemas.microsoft.com/office/drawing/2014/main" id="{5FB3CD43-A7DC-453A-ABE5-3DFCED23BD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750" y="1936750"/>
                  <a:ext cx="228600" cy="2238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23" name="Rectangle 39">
                  <a:extLst>
                    <a:ext uri="{FF2B5EF4-FFF2-40B4-BE49-F238E27FC236}">
                      <a16:creationId xmlns:a16="http://schemas.microsoft.com/office/drawing/2014/main" id="{1A844649-1F67-4872-BC0D-BC2773AD7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9063" y="1511300"/>
                  <a:ext cx="280988" cy="2809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24" name="Rectangle 40">
                  <a:extLst>
                    <a:ext uri="{FF2B5EF4-FFF2-40B4-BE49-F238E27FC236}">
                      <a16:creationId xmlns:a16="http://schemas.microsoft.com/office/drawing/2014/main" id="{EC076729-476A-4533-B066-48D838D94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076450"/>
                  <a:ext cx="128588" cy="128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C1BCD6-B176-4C79-954B-1618DF2AC016}"/>
                </a:ext>
              </a:extLst>
            </p:cNvPr>
            <p:cNvGrpSpPr/>
            <p:nvPr userDrawn="1"/>
          </p:nvGrpSpPr>
          <p:grpSpPr>
            <a:xfrm>
              <a:off x="1160556" y="6250639"/>
              <a:ext cx="1535019" cy="369204"/>
              <a:chOff x="1160556" y="6247480"/>
              <a:chExt cx="1535019" cy="369204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9C2ED21-89AD-462D-BF79-F04A8F68B820}"/>
                  </a:ext>
                </a:extLst>
              </p:cNvPr>
              <p:cNvSpPr/>
              <p:nvPr userDrawn="1"/>
            </p:nvSpPr>
            <p:spPr>
              <a:xfrm>
                <a:off x="2142072" y="6314742"/>
                <a:ext cx="487078" cy="253850"/>
              </a:xfrm>
              <a:prstGeom prst="roundRect">
                <a:avLst>
                  <a:gd name="adj" fmla="val 124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CA91CEA-0361-4827-A55D-5A98A20D3D65}"/>
                  </a:ext>
                </a:extLst>
              </p:cNvPr>
              <p:cNvSpPr txBox="1"/>
              <p:nvPr userDrawn="1"/>
            </p:nvSpPr>
            <p:spPr>
              <a:xfrm>
                <a:off x="1160556" y="6247480"/>
                <a:ext cx="1535019" cy="36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99" b="1" spc="0" baseline="0" dirty="0">
                    <a:solidFill>
                      <a:schemeClr val="tx1"/>
                    </a:solidFill>
                  </a:rPr>
                  <a:t>Finance </a:t>
                </a:r>
                <a:r>
                  <a:rPr lang="en-US" sz="1799" b="1" spc="0" baseline="0" dirty="0">
                    <a:solidFill>
                      <a:schemeClr val="bg1"/>
                    </a:solidFill>
                  </a:rPr>
                  <a:t>and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4ABB35-E50F-4F09-97BF-25FED330328A}"/>
                </a:ext>
              </a:extLst>
            </p:cNvPr>
            <p:cNvSpPr txBox="1"/>
            <p:nvPr userDrawn="1"/>
          </p:nvSpPr>
          <p:spPr>
            <a:xfrm>
              <a:off x="2608789" y="6284387"/>
              <a:ext cx="1475484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50" b="1" cap="all" spc="0" baseline="0" dirty="0">
                  <a:solidFill>
                    <a:schemeClr val="tx1"/>
                  </a:solidFill>
                  <a:latin typeface="+mn-lt"/>
                </a:rPr>
                <a:t>Investment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67FCCA-1306-4879-9F5A-12E184232B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96178" y="6324389"/>
              <a:ext cx="0" cy="213657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2763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A1EFCB-1FE3-4DBF-8E13-C3BB9B9FCC27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2C9E0A4B-4181-4BCB-BBC0-46D3B463F2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266" y="1591434"/>
            <a:ext cx="2651160" cy="2119151"/>
          </a:xfrm>
          <a:custGeom>
            <a:avLst/>
            <a:gdLst>
              <a:gd name="connsiteX0" fmla="*/ 0 w 2651851"/>
              <a:gd name="connsiteY0" fmla="*/ 0 h 2119151"/>
              <a:gd name="connsiteX1" fmla="*/ 2651851 w 2651851"/>
              <a:gd name="connsiteY1" fmla="*/ 0 h 2119151"/>
              <a:gd name="connsiteX2" fmla="*/ 2651851 w 2651851"/>
              <a:gd name="connsiteY2" fmla="*/ 2119151 h 2119151"/>
              <a:gd name="connsiteX3" fmla="*/ 0 w 2651851"/>
              <a:gd name="connsiteY3" fmla="*/ 2119151 h 211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1851" h="2119151">
                <a:moveTo>
                  <a:pt x="0" y="0"/>
                </a:moveTo>
                <a:lnTo>
                  <a:pt x="2651851" y="0"/>
                </a:lnTo>
                <a:lnTo>
                  <a:pt x="2651851" y="2119151"/>
                </a:lnTo>
                <a:lnTo>
                  <a:pt x="0" y="21191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77997EE-F95E-46E8-9AE1-E5ADEF90E8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7427" y="3710583"/>
            <a:ext cx="2647823" cy="2124150"/>
          </a:xfrm>
          <a:custGeom>
            <a:avLst/>
            <a:gdLst>
              <a:gd name="connsiteX0" fmla="*/ 0 w 2648513"/>
              <a:gd name="connsiteY0" fmla="*/ 0 h 2124150"/>
              <a:gd name="connsiteX1" fmla="*/ 2648513 w 2648513"/>
              <a:gd name="connsiteY1" fmla="*/ 0 h 2124150"/>
              <a:gd name="connsiteX2" fmla="*/ 2648513 w 2648513"/>
              <a:gd name="connsiteY2" fmla="*/ 2124150 h 2124150"/>
              <a:gd name="connsiteX3" fmla="*/ 0 w 2648513"/>
              <a:gd name="connsiteY3" fmla="*/ 2124150 h 21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8513" h="2124150">
                <a:moveTo>
                  <a:pt x="0" y="0"/>
                </a:moveTo>
                <a:lnTo>
                  <a:pt x="2648513" y="0"/>
                </a:lnTo>
                <a:lnTo>
                  <a:pt x="2648513" y="2124150"/>
                </a:lnTo>
                <a:lnTo>
                  <a:pt x="0" y="2124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B9FB071-0F91-4785-8DDD-D40EC483E3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249" y="1591434"/>
            <a:ext cx="2649491" cy="2119151"/>
          </a:xfrm>
          <a:custGeom>
            <a:avLst/>
            <a:gdLst>
              <a:gd name="connsiteX0" fmla="*/ 0 w 2650181"/>
              <a:gd name="connsiteY0" fmla="*/ 0 h 2119151"/>
              <a:gd name="connsiteX1" fmla="*/ 2650181 w 2650181"/>
              <a:gd name="connsiteY1" fmla="*/ 0 h 2119151"/>
              <a:gd name="connsiteX2" fmla="*/ 2650181 w 2650181"/>
              <a:gd name="connsiteY2" fmla="*/ 2119151 h 2119151"/>
              <a:gd name="connsiteX3" fmla="*/ 0 w 2650181"/>
              <a:gd name="connsiteY3" fmla="*/ 2119151 h 211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181" h="2119151">
                <a:moveTo>
                  <a:pt x="0" y="0"/>
                </a:moveTo>
                <a:lnTo>
                  <a:pt x="2650181" y="0"/>
                </a:lnTo>
                <a:lnTo>
                  <a:pt x="2650181" y="2119151"/>
                </a:lnTo>
                <a:lnTo>
                  <a:pt x="0" y="21191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5D777A13-16D6-4695-9EF3-3480F8525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44740" y="3710583"/>
            <a:ext cx="2647823" cy="2124150"/>
          </a:xfrm>
          <a:custGeom>
            <a:avLst/>
            <a:gdLst>
              <a:gd name="connsiteX0" fmla="*/ 0 w 2648513"/>
              <a:gd name="connsiteY0" fmla="*/ 0 h 2124150"/>
              <a:gd name="connsiteX1" fmla="*/ 2648513 w 2648513"/>
              <a:gd name="connsiteY1" fmla="*/ 0 h 2124150"/>
              <a:gd name="connsiteX2" fmla="*/ 2648513 w 2648513"/>
              <a:gd name="connsiteY2" fmla="*/ 2124150 h 2124150"/>
              <a:gd name="connsiteX3" fmla="*/ 0 w 2648513"/>
              <a:gd name="connsiteY3" fmla="*/ 2124150 h 21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8513" h="2124150">
                <a:moveTo>
                  <a:pt x="0" y="0"/>
                </a:moveTo>
                <a:lnTo>
                  <a:pt x="2648513" y="0"/>
                </a:lnTo>
                <a:lnTo>
                  <a:pt x="2648513" y="2124150"/>
                </a:lnTo>
                <a:lnTo>
                  <a:pt x="0" y="2124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411C8-471C-41DA-8760-511BE7EA3D6A}"/>
              </a:ext>
            </a:extLst>
          </p:cNvPr>
          <p:cNvSpPr/>
          <p:nvPr userDrawn="1"/>
        </p:nvSpPr>
        <p:spPr>
          <a:xfrm>
            <a:off x="11240141" y="6200917"/>
            <a:ext cx="397516" cy="323137"/>
          </a:xfrm>
          <a:prstGeom prst="roundRect">
            <a:avLst>
              <a:gd name="adj" fmla="val 10519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810" name="Slide Number Placeholder 2">
            <a:extLst>
              <a:ext uri="{FF2B5EF4-FFF2-40B4-BE49-F238E27FC236}">
                <a16:creationId xmlns:a16="http://schemas.microsoft.com/office/drawing/2014/main" id="{F2676BEE-DD25-4C1D-9F53-688D8C902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615" y="6226258"/>
            <a:ext cx="406571" cy="265069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DF774B5E-3D86-D744-9739-9A55B86C5C9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5CDE84-E137-4253-96AA-461C0D807B71}"/>
              </a:ext>
            </a:extLst>
          </p:cNvPr>
          <p:cNvGrpSpPr/>
          <p:nvPr userDrawn="1"/>
        </p:nvGrpSpPr>
        <p:grpSpPr>
          <a:xfrm>
            <a:off x="701501" y="6124104"/>
            <a:ext cx="4859650" cy="479082"/>
            <a:chOff x="625484" y="6162204"/>
            <a:chExt cx="4860916" cy="47908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F0B43F-D95C-4D2E-9DD6-D62542027050}"/>
                </a:ext>
              </a:extLst>
            </p:cNvPr>
            <p:cNvSpPr/>
            <p:nvPr userDrawn="1"/>
          </p:nvSpPr>
          <p:spPr>
            <a:xfrm>
              <a:off x="4124753" y="6284324"/>
              <a:ext cx="136164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F603E11-84E2-4505-B1EF-B5CC842753AB}"/>
                </a:ext>
              </a:extLst>
            </p:cNvPr>
            <p:cNvGrpSpPr/>
            <p:nvPr userDrawn="1"/>
          </p:nvGrpSpPr>
          <p:grpSpPr>
            <a:xfrm>
              <a:off x="625484" y="6162204"/>
              <a:ext cx="479083" cy="479082"/>
              <a:chOff x="949281" y="1182857"/>
              <a:chExt cx="1895520" cy="189551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10D8F68-2CAA-4BD2-912C-E93994E312EE}"/>
                  </a:ext>
                </a:extLst>
              </p:cNvPr>
              <p:cNvSpPr/>
              <p:nvPr/>
            </p:nvSpPr>
            <p:spPr>
              <a:xfrm>
                <a:off x="949281" y="1182857"/>
                <a:ext cx="1895520" cy="1895518"/>
              </a:xfrm>
              <a:prstGeom prst="ellipse">
                <a:avLst/>
              </a:prstGeom>
              <a:solidFill>
                <a:schemeClr val="accent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5EB47C2-C630-488B-8042-DCC9BDFD76E8}"/>
                  </a:ext>
                </a:extLst>
              </p:cNvPr>
              <p:cNvGrpSpPr/>
              <p:nvPr/>
            </p:nvGrpSpPr>
            <p:grpSpPr>
              <a:xfrm>
                <a:off x="1262221" y="1628255"/>
                <a:ext cx="1277873" cy="993172"/>
                <a:chOff x="3933825" y="1511300"/>
                <a:chExt cx="1546226" cy="1201738"/>
              </a:xfrm>
            </p:grpSpPr>
            <p:sp>
              <p:nvSpPr>
                <p:cNvPr id="44" name="Freeform 30">
                  <a:extLst>
                    <a:ext uri="{FF2B5EF4-FFF2-40B4-BE49-F238E27FC236}">
                      <a16:creationId xmlns:a16="http://schemas.microsoft.com/office/drawing/2014/main" id="{06BFB680-1473-4C34-93DF-84206E990D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3825" y="1739900"/>
                  <a:ext cx="1420813" cy="973138"/>
                </a:xfrm>
                <a:custGeom>
                  <a:avLst/>
                  <a:gdLst>
                    <a:gd name="T0" fmla="*/ 340 w 375"/>
                    <a:gd name="T1" fmla="*/ 180 h 257"/>
                    <a:gd name="T2" fmla="*/ 340 w 375"/>
                    <a:gd name="T3" fmla="*/ 127 h 257"/>
                    <a:gd name="T4" fmla="*/ 321 w 375"/>
                    <a:gd name="T5" fmla="*/ 127 h 257"/>
                    <a:gd name="T6" fmla="*/ 321 w 375"/>
                    <a:gd name="T7" fmla="*/ 170 h 257"/>
                    <a:gd name="T8" fmla="*/ 309 w 375"/>
                    <a:gd name="T9" fmla="*/ 182 h 257"/>
                    <a:gd name="T10" fmla="*/ 66 w 375"/>
                    <a:gd name="T11" fmla="*/ 182 h 257"/>
                    <a:gd name="T12" fmla="*/ 54 w 375"/>
                    <a:gd name="T13" fmla="*/ 170 h 257"/>
                    <a:gd name="T14" fmla="*/ 54 w 375"/>
                    <a:gd name="T15" fmla="*/ 24 h 257"/>
                    <a:gd name="T16" fmla="*/ 66 w 375"/>
                    <a:gd name="T17" fmla="*/ 12 h 257"/>
                    <a:gd name="T18" fmla="*/ 205 w 375"/>
                    <a:gd name="T19" fmla="*/ 12 h 257"/>
                    <a:gd name="T20" fmla="*/ 205 w 375"/>
                    <a:gd name="T21" fmla="*/ 0 h 257"/>
                    <a:gd name="T22" fmla="*/ 49 w 375"/>
                    <a:gd name="T23" fmla="*/ 0 h 257"/>
                    <a:gd name="T24" fmla="*/ 35 w 375"/>
                    <a:gd name="T25" fmla="*/ 14 h 257"/>
                    <a:gd name="T26" fmla="*/ 35 w 375"/>
                    <a:gd name="T27" fmla="*/ 194 h 257"/>
                    <a:gd name="T28" fmla="*/ 0 w 375"/>
                    <a:gd name="T29" fmla="*/ 236 h 257"/>
                    <a:gd name="T30" fmla="*/ 21 w 375"/>
                    <a:gd name="T31" fmla="*/ 257 h 257"/>
                    <a:gd name="T32" fmla="*/ 354 w 375"/>
                    <a:gd name="T33" fmla="*/ 257 h 257"/>
                    <a:gd name="T34" fmla="*/ 375 w 375"/>
                    <a:gd name="T35" fmla="*/ 236 h 257"/>
                    <a:gd name="T36" fmla="*/ 340 w 375"/>
                    <a:gd name="T37" fmla="*/ 194 h 257"/>
                    <a:gd name="T38" fmla="*/ 340 w 375"/>
                    <a:gd name="T39" fmla="*/ 180 h 257"/>
                    <a:gd name="T40" fmla="*/ 215 w 375"/>
                    <a:gd name="T41" fmla="*/ 250 h 257"/>
                    <a:gd name="T42" fmla="*/ 160 w 375"/>
                    <a:gd name="T43" fmla="*/ 250 h 257"/>
                    <a:gd name="T44" fmla="*/ 156 w 375"/>
                    <a:gd name="T45" fmla="*/ 246 h 257"/>
                    <a:gd name="T46" fmla="*/ 160 w 375"/>
                    <a:gd name="T47" fmla="*/ 243 h 257"/>
                    <a:gd name="T48" fmla="*/ 215 w 375"/>
                    <a:gd name="T49" fmla="*/ 243 h 257"/>
                    <a:gd name="T50" fmla="*/ 219 w 375"/>
                    <a:gd name="T51" fmla="*/ 246 h 257"/>
                    <a:gd name="T52" fmla="*/ 215 w 375"/>
                    <a:gd name="T53" fmla="*/ 250 h 257"/>
                    <a:gd name="T54" fmla="*/ 130 w 375"/>
                    <a:gd name="T55" fmla="*/ 236 h 257"/>
                    <a:gd name="T56" fmla="*/ 141 w 375"/>
                    <a:gd name="T57" fmla="*/ 223 h 257"/>
                    <a:gd name="T58" fmla="*/ 234 w 375"/>
                    <a:gd name="T59" fmla="*/ 223 h 257"/>
                    <a:gd name="T60" fmla="*/ 245 w 375"/>
                    <a:gd name="T61" fmla="*/ 236 h 257"/>
                    <a:gd name="T62" fmla="*/ 130 w 375"/>
                    <a:gd name="T63" fmla="*/ 236 h 257"/>
                    <a:gd name="T64" fmla="*/ 130 w 375"/>
                    <a:gd name="T65" fmla="*/ 236 h 257"/>
                    <a:gd name="T66" fmla="*/ 130 w 375"/>
                    <a:gd name="T67" fmla="*/ 23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5" h="257">
                      <a:moveTo>
                        <a:pt x="340" y="180"/>
                      </a:moveTo>
                      <a:cubicBezTo>
                        <a:pt x="340" y="127"/>
                        <a:pt x="340" y="127"/>
                        <a:pt x="340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70"/>
                        <a:pt x="321" y="170"/>
                        <a:pt x="321" y="170"/>
                      </a:cubicBezTo>
                      <a:cubicBezTo>
                        <a:pt x="321" y="176"/>
                        <a:pt x="315" y="182"/>
                        <a:pt x="309" y="182"/>
                      </a:cubicBezTo>
                      <a:cubicBezTo>
                        <a:pt x="66" y="182"/>
                        <a:pt x="66" y="182"/>
                        <a:pt x="66" y="182"/>
                      </a:cubicBezTo>
                      <a:cubicBezTo>
                        <a:pt x="60" y="182"/>
                        <a:pt x="54" y="176"/>
                        <a:pt x="54" y="170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18"/>
                        <a:pt x="60" y="12"/>
                        <a:pt x="66" y="12"/>
                      </a:cubicBezTo>
                      <a:cubicBezTo>
                        <a:pt x="205" y="12"/>
                        <a:pt x="205" y="12"/>
                        <a:pt x="205" y="12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1" y="0"/>
                        <a:pt x="35" y="6"/>
                        <a:pt x="35" y="14"/>
                      </a:cubicBezTo>
                      <a:cubicBezTo>
                        <a:pt x="35" y="194"/>
                        <a:pt x="35" y="194"/>
                        <a:pt x="35" y="194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47"/>
                        <a:pt x="9" y="257"/>
                        <a:pt x="21" y="257"/>
                      </a:cubicBezTo>
                      <a:cubicBezTo>
                        <a:pt x="354" y="257"/>
                        <a:pt x="354" y="257"/>
                        <a:pt x="354" y="257"/>
                      </a:cubicBezTo>
                      <a:cubicBezTo>
                        <a:pt x="366" y="257"/>
                        <a:pt x="375" y="247"/>
                        <a:pt x="375" y="236"/>
                      </a:cubicBezTo>
                      <a:cubicBezTo>
                        <a:pt x="340" y="194"/>
                        <a:pt x="340" y="194"/>
                        <a:pt x="340" y="194"/>
                      </a:cubicBezTo>
                      <a:cubicBezTo>
                        <a:pt x="340" y="180"/>
                        <a:pt x="340" y="180"/>
                        <a:pt x="340" y="180"/>
                      </a:cubicBezTo>
                      <a:close/>
                      <a:moveTo>
                        <a:pt x="215" y="250"/>
                      </a:moveTo>
                      <a:cubicBezTo>
                        <a:pt x="160" y="250"/>
                        <a:pt x="160" y="250"/>
                        <a:pt x="160" y="250"/>
                      </a:cubicBezTo>
                      <a:cubicBezTo>
                        <a:pt x="158" y="250"/>
                        <a:pt x="156" y="248"/>
                        <a:pt x="156" y="246"/>
                      </a:cubicBezTo>
                      <a:cubicBezTo>
                        <a:pt x="156" y="244"/>
                        <a:pt x="158" y="243"/>
                        <a:pt x="160" y="243"/>
                      </a:cubicBezTo>
                      <a:cubicBezTo>
                        <a:pt x="215" y="243"/>
                        <a:pt x="215" y="243"/>
                        <a:pt x="215" y="243"/>
                      </a:cubicBezTo>
                      <a:cubicBezTo>
                        <a:pt x="217" y="243"/>
                        <a:pt x="219" y="244"/>
                        <a:pt x="219" y="246"/>
                      </a:cubicBezTo>
                      <a:cubicBezTo>
                        <a:pt x="219" y="248"/>
                        <a:pt x="217" y="250"/>
                        <a:pt x="215" y="250"/>
                      </a:cubicBezTo>
                      <a:close/>
                      <a:moveTo>
                        <a:pt x="130" y="236"/>
                      </a:moveTo>
                      <a:cubicBezTo>
                        <a:pt x="141" y="223"/>
                        <a:pt x="141" y="223"/>
                        <a:pt x="141" y="223"/>
                      </a:cubicBezTo>
                      <a:cubicBezTo>
                        <a:pt x="234" y="223"/>
                        <a:pt x="234" y="223"/>
                        <a:pt x="234" y="223"/>
                      </a:cubicBezTo>
                      <a:cubicBezTo>
                        <a:pt x="245" y="236"/>
                        <a:pt x="245" y="236"/>
                        <a:pt x="245" y="236"/>
                      </a:cubicBezTo>
                      <a:cubicBezTo>
                        <a:pt x="130" y="236"/>
                        <a:pt x="130" y="236"/>
                        <a:pt x="130" y="236"/>
                      </a:cubicBezTo>
                      <a:close/>
                      <a:moveTo>
                        <a:pt x="130" y="236"/>
                      </a:moveTo>
                      <a:cubicBezTo>
                        <a:pt x="130" y="236"/>
                        <a:pt x="130" y="236"/>
                        <a:pt x="130" y="23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5" name="Rectangle 31">
                  <a:extLst>
                    <a:ext uri="{FF2B5EF4-FFF2-40B4-BE49-F238E27FC236}">
                      <a16:creationId xmlns:a16="http://schemas.microsoft.com/office/drawing/2014/main" id="{9252D5EB-8AE7-4853-A4A5-12C70B36E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9300" y="2125663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6" name="Rectangle 32">
                  <a:extLst>
                    <a:ext uri="{FF2B5EF4-FFF2-40B4-BE49-F238E27FC236}">
                      <a16:creationId xmlns:a16="http://schemas.microsoft.com/office/drawing/2014/main" id="{C057AEDC-267E-4F59-97E2-78B2B8DCDA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7563" y="19748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7" name="Rectangle 33">
                  <a:extLst>
                    <a:ext uri="{FF2B5EF4-FFF2-40B4-BE49-F238E27FC236}">
                      <a16:creationId xmlns:a16="http://schemas.microsoft.com/office/drawing/2014/main" id="{2A829C73-E740-43ED-A0E5-A2F294FD51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3925" y="21145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8" name="Rectangle 34">
                  <a:extLst>
                    <a:ext uri="{FF2B5EF4-FFF2-40B4-BE49-F238E27FC236}">
                      <a16:creationId xmlns:a16="http://schemas.microsoft.com/office/drawing/2014/main" id="{B488A15E-A5FE-4A37-AD8F-31CC4AA48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1238" y="1931988"/>
                  <a:ext cx="131763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9" name="Rectangle 35">
                  <a:extLst>
                    <a:ext uri="{FF2B5EF4-FFF2-40B4-BE49-F238E27FC236}">
                      <a16:creationId xmlns:a16="http://schemas.microsoft.com/office/drawing/2014/main" id="{7978BE63-7927-41FE-A049-01C619044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6975" y="1530350"/>
                  <a:ext cx="128588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0" name="Rectangle 36">
                  <a:extLst>
                    <a:ext uri="{FF2B5EF4-FFF2-40B4-BE49-F238E27FC236}">
                      <a16:creationId xmlns:a16="http://schemas.microsoft.com/office/drawing/2014/main" id="{9C9B7C79-6EF3-4005-984D-89E070BCA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025" y="1765300"/>
                  <a:ext cx="128588" cy="1333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1" name="Rectangle 37">
                  <a:extLst>
                    <a:ext uri="{FF2B5EF4-FFF2-40B4-BE49-F238E27FC236}">
                      <a16:creationId xmlns:a16="http://schemas.microsoft.com/office/drawing/2014/main" id="{C52AF027-AF52-4FA8-AE53-E7F159039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1712913"/>
                  <a:ext cx="185738" cy="1857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2" name="Rectangle 38">
                  <a:extLst>
                    <a:ext uri="{FF2B5EF4-FFF2-40B4-BE49-F238E27FC236}">
                      <a16:creationId xmlns:a16="http://schemas.microsoft.com/office/drawing/2014/main" id="{9E247F3D-2313-45A1-AE9E-8253D806B8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750" y="1936750"/>
                  <a:ext cx="228600" cy="2238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3" name="Rectangle 39">
                  <a:extLst>
                    <a:ext uri="{FF2B5EF4-FFF2-40B4-BE49-F238E27FC236}">
                      <a16:creationId xmlns:a16="http://schemas.microsoft.com/office/drawing/2014/main" id="{D8D5C15B-CA43-42D4-A3CC-04C9AF117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9063" y="1511300"/>
                  <a:ext cx="280988" cy="2809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4" name="Rectangle 40">
                  <a:extLst>
                    <a:ext uri="{FF2B5EF4-FFF2-40B4-BE49-F238E27FC236}">
                      <a16:creationId xmlns:a16="http://schemas.microsoft.com/office/drawing/2014/main" id="{59D010EB-BD7C-484A-954E-E143BD253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076450"/>
                  <a:ext cx="128588" cy="128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5C3D814-062E-4810-A900-4A9D690A8078}"/>
                </a:ext>
              </a:extLst>
            </p:cNvPr>
            <p:cNvGrpSpPr/>
            <p:nvPr userDrawn="1"/>
          </p:nvGrpSpPr>
          <p:grpSpPr>
            <a:xfrm>
              <a:off x="1160556" y="6250639"/>
              <a:ext cx="1535019" cy="369332"/>
              <a:chOff x="1160556" y="6247480"/>
              <a:chExt cx="1535019" cy="369332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5A14A0-77CC-40CC-A613-AC6F38C24367}"/>
                  </a:ext>
                </a:extLst>
              </p:cNvPr>
              <p:cNvSpPr/>
              <p:nvPr userDrawn="1"/>
            </p:nvSpPr>
            <p:spPr>
              <a:xfrm>
                <a:off x="2142072" y="6314742"/>
                <a:ext cx="487078" cy="253850"/>
              </a:xfrm>
              <a:prstGeom prst="roundRect">
                <a:avLst>
                  <a:gd name="adj" fmla="val 124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ED2B19A-AC0F-49FA-9ED5-F6BA40A80E4D}"/>
                  </a:ext>
                </a:extLst>
              </p:cNvPr>
              <p:cNvSpPr txBox="1"/>
              <p:nvPr userDrawn="1"/>
            </p:nvSpPr>
            <p:spPr>
              <a:xfrm>
                <a:off x="1160556" y="6247480"/>
                <a:ext cx="1535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99" b="1" spc="0" baseline="0" dirty="0">
                    <a:solidFill>
                      <a:schemeClr val="bg1"/>
                    </a:solidFill>
                  </a:rPr>
                  <a:t>Finance and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8498AE5-1BF3-44C4-B334-7E2B33A579A2}"/>
                </a:ext>
              </a:extLst>
            </p:cNvPr>
            <p:cNvSpPr txBox="1"/>
            <p:nvPr userDrawn="1"/>
          </p:nvSpPr>
          <p:spPr>
            <a:xfrm>
              <a:off x="2608789" y="6284387"/>
              <a:ext cx="1475484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50" b="1" cap="all" spc="0" baseline="0" dirty="0">
                  <a:solidFill>
                    <a:schemeClr val="bg1"/>
                  </a:solidFill>
                  <a:latin typeface="+mn-lt"/>
                </a:rPr>
                <a:t>Investment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76E01C-7688-470E-A8F3-DEEF59233B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96178" y="6324389"/>
              <a:ext cx="0" cy="213657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5711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939D554A-6EE4-4BCF-ADED-64AF4A77CF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595" y="1596575"/>
            <a:ext cx="5168728" cy="4234226"/>
          </a:xfrm>
          <a:custGeom>
            <a:avLst/>
            <a:gdLst>
              <a:gd name="connsiteX0" fmla="*/ 0 w 4752794"/>
              <a:gd name="connsiteY0" fmla="*/ 0 h 4438983"/>
              <a:gd name="connsiteX1" fmla="*/ 4165339 w 4752794"/>
              <a:gd name="connsiteY1" fmla="*/ 0 h 4438983"/>
              <a:gd name="connsiteX2" fmla="*/ 4752794 w 4752794"/>
              <a:gd name="connsiteY2" fmla="*/ 587455 h 4438983"/>
              <a:gd name="connsiteX3" fmla="*/ 4752794 w 4752794"/>
              <a:gd name="connsiteY3" fmla="*/ 4438983 h 4438983"/>
              <a:gd name="connsiteX4" fmla="*/ 0 w 4752794"/>
              <a:gd name="connsiteY4" fmla="*/ 4438983 h 443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2794" h="4438983">
                <a:moveTo>
                  <a:pt x="0" y="0"/>
                </a:moveTo>
                <a:lnTo>
                  <a:pt x="4165339" y="0"/>
                </a:lnTo>
                <a:cubicBezTo>
                  <a:pt x="4489781" y="0"/>
                  <a:pt x="4752794" y="263013"/>
                  <a:pt x="4752794" y="587455"/>
                </a:cubicBezTo>
                <a:lnTo>
                  <a:pt x="4752794" y="4438983"/>
                </a:lnTo>
                <a:lnTo>
                  <a:pt x="0" y="44389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411C8-471C-41DA-8760-511BE7EA3D6A}"/>
              </a:ext>
            </a:extLst>
          </p:cNvPr>
          <p:cNvSpPr/>
          <p:nvPr userDrawn="1"/>
        </p:nvSpPr>
        <p:spPr>
          <a:xfrm>
            <a:off x="11240141" y="6200917"/>
            <a:ext cx="397516" cy="323137"/>
          </a:xfrm>
          <a:prstGeom prst="roundRect">
            <a:avLst>
              <a:gd name="adj" fmla="val 10519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810" name="Slide Number Placeholder 2">
            <a:extLst>
              <a:ext uri="{FF2B5EF4-FFF2-40B4-BE49-F238E27FC236}">
                <a16:creationId xmlns:a16="http://schemas.microsoft.com/office/drawing/2014/main" id="{F2676BEE-DD25-4C1D-9F53-688D8C902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615" y="6226258"/>
            <a:ext cx="406571" cy="265069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fld id="{DF774B5E-3D86-D744-9739-9A55B86C5C9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719C7B-4E03-4184-83E1-76486404F0F1}"/>
              </a:ext>
            </a:extLst>
          </p:cNvPr>
          <p:cNvGrpSpPr/>
          <p:nvPr userDrawn="1"/>
        </p:nvGrpSpPr>
        <p:grpSpPr>
          <a:xfrm>
            <a:off x="701501" y="6124104"/>
            <a:ext cx="4859650" cy="479082"/>
            <a:chOff x="625484" y="6162204"/>
            <a:chExt cx="4860916" cy="47908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BCFC5B-DBB2-4383-A12C-D7C86FA743F0}"/>
                </a:ext>
              </a:extLst>
            </p:cNvPr>
            <p:cNvSpPr/>
            <p:nvPr userDrawn="1"/>
          </p:nvSpPr>
          <p:spPr>
            <a:xfrm>
              <a:off x="4124753" y="6284324"/>
              <a:ext cx="136164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Presentation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B75F737-F815-4DDA-9EBB-9870586C710C}"/>
                </a:ext>
              </a:extLst>
            </p:cNvPr>
            <p:cNvGrpSpPr/>
            <p:nvPr userDrawn="1"/>
          </p:nvGrpSpPr>
          <p:grpSpPr>
            <a:xfrm>
              <a:off x="625484" y="6162204"/>
              <a:ext cx="479083" cy="479082"/>
              <a:chOff x="949281" y="1182857"/>
              <a:chExt cx="1895520" cy="189551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57D18E9-E947-440B-A2DC-BE864764E399}"/>
                  </a:ext>
                </a:extLst>
              </p:cNvPr>
              <p:cNvSpPr/>
              <p:nvPr/>
            </p:nvSpPr>
            <p:spPr>
              <a:xfrm>
                <a:off x="949281" y="1182857"/>
                <a:ext cx="1895520" cy="1895518"/>
              </a:xfrm>
              <a:prstGeom prst="ellipse">
                <a:avLst/>
              </a:prstGeom>
              <a:solidFill>
                <a:schemeClr val="accent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33011A9-64BF-42C5-AC28-4354D7B12FFC}"/>
                  </a:ext>
                </a:extLst>
              </p:cNvPr>
              <p:cNvGrpSpPr/>
              <p:nvPr/>
            </p:nvGrpSpPr>
            <p:grpSpPr>
              <a:xfrm>
                <a:off x="1262221" y="1628255"/>
                <a:ext cx="1277873" cy="993172"/>
                <a:chOff x="3933825" y="1511300"/>
                <a:chExt cx="1546226" cy="1201738"/>
              </a:xfrm>
            </p:grpSpPr>
            <p:sp>
              <p:nvSpPr>
                <p:cNvPr id="38" name="Freeform 30">
                  <a:extLst>
                    <a:ext uri="{FF2B5EF4-FFF2-40B4-BE49-F238E27FC236}">
                      <a16:creationId xmlns:a16="http://schemas.microsoft.com/office/drawing/2014/main" id="{1089EB10-EDE3-49B3-A853-DEB1A24ABE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3825" y="1739900"/>
                  <a:ext cx="1420813" cy="973138"/>
                </a:xfrm>
                <a:custGeom>
                  <a:avLst/>
                  <a:gdLst>
                    <a:gd name="T0" fmla="*/ 340 w 375"/>
                    <a:gd name="T1" fmla="*/ 180 h 257"/>
                    <a:gd name="T2" fmla="*/ 340 w 375"/>
                    <a:gd name="T3" fmla="*/ 127 h 257"/>
                    <a:gd name="T4" fmla="*/ 321 w 375"/>
                    <a:gd name="T5" fmla="*/ 127 h 257"/>
                    <a:gd name="T6" fmla="*/ 321 w 375"/>
                    <a:gd name="T7" fmla="*/ 170 h 257"/>
                    <a:gd name="T8" fmla="*/ 309 w 375"/>
                    <a:gd name="T9" fmla="*/ 182 h 257"/>
                    <a:gd name="T10" fmla="*/ 66 w 375"/>
                    <a:gd name="T11" fmla="*/ 182 h 257"/>
                    <a:gd name="T12" fmla="*/ 54 w 375"/>
                    <a:gd name="T13" fmla="*/ 170 h 257"/>
                    <a:gd name="T14" fmla="*/ 54 w 375"/>
                    <a:gd name="T15" fmla="*/ 24 h 257"/>
                    <a:gd name="T16" fmla="*/ 66 w 375"/>
                    <a:gd name="T17" fmla="*/ 12 h 257"/>
                    <a:gd name="T18" fmla="*/ 205 w 375"/>
                    <a:gd name="T19" fmla="*/ 12 h 257"/>
                    <a:gd name="T20" fmla="*/ 205 w 375"/>
                    <a:gd name="T21" fmla="*/ 0 h 257"/>
                    <a:gd name="T22" fmla="*/ 49 w 375"/>
                    <a:gd name="T23" fmla="*/ 0 h 257"/>
                    <a:gd name="T24" fmla="*/ 35 w 375"/>
                    <a:gd name="T25" fmla="*/ 14 h 257"/>
                    <a:gd name="T26" fmla="*/ 35 w 375"/>
                    <a:gd name="T27" fmla="*/ 194 h 257"/>
                    <a:gd name="T28" fmla="*/ 0 w 375"/>
                    <a:gd name="T29" fmla="*/ 236 h 257"/>
                    <a:gd name="T30" fmla="*/ 21 w 375"/>
                    <a:gd name="T31" fmla="*/ 257 h 257"/>
                    <a:gd name="T32" fmla="*/ 354 w 375"/>
                    <a:gd name="T33" fmla="*/ 257 h 257"/>
                    <a:gd name="T34" fmla="*/ 375 w 375"/>
                    <a:gd name="T35" fmla="*/ 236 h 257"/>
                    <a:gd name="T36" fmla="*/ 340 w 375"/>
                    <a:gd name="T37" fmla="*/ 194 h 257"/>
                    <a:gd name="T38" fmla="*/ 340 w 375"/>
                    <a:gd name="T39" fmla="*/ 180 h 257"/>
                    <a:gd name="T40" fmla="*/ 215 w 375"/>
                    <a:gd name="T41" fmla="*/ 250 h 257"/>
                    <a:gd name="T42" fmla="*/ 160 w 375"/>
                    <a:gd name="T43" fmla="*/ 250 h 257"/>
                    <a:gd name="T44" fmla="*/ 156 w 375"/>
                    <a:gd name="T45" fmla="*/ 246 h 257"/>
                    <a:gd name="T46" fmla="*/ 160 w 375"/>
                    <a:gd name="T47" fmla="*/ 243 h 257"/>
                    <a:gd name="T48" fmla="*/ 215 w 375"/>
                    <a:gd name="T49" fmla="*/ 243 h 257"/>
                    <a:gd name="T50" fmla="*/ 219 w 375"/>
                    <a:gd name="T51" fmla="*/ 246 h 257"/>
                    <a:gd name="T52" fmla="*/ 215 w 375"/>
                    <a:gd name="T53" fmla="*/ 250 h 257"/>
                    <a:gd name="T54" fmla="*/ 130 w 375"/>
                    <a:gd name="T55" fmla="*/ 236 h 257"/>
                    <a:gd name="T56" fmla="*/ 141 w 375"/>
                    <a:gd name="T57" fmla="*/ 223 h 257"/>
                    <a:gd name="T58" fmla="*/ 234 w 375"/>
                    <a:gd name="T59" fmla="*/ 223 h 257"/>
                    <a:gd name="T60" fmla="*/ 245 w 375"/>
                    <a:gd name="T61" fmla="*/ 236 h 257"/>
                    <a:gd name="T62" fmla="*/ 130 w 375"/>
                    <a:gd name="T63" fmla="*/ 236 h 257"/>
                    <a:gd name="T64" fmla="*/ 130 w 375"/>
                    <a:gd name="T65" fmla="*/ 236 h 257"/>
                    <a:gd name="T66" fmla="*/ 130 w 375"/>
                    <a:gd name="T67" fmla="*/ 23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5" h="257">
                      <a:moveTo>
                        <a:pt x="340" y="180"/>
                      </a:moveTo>
                      <a:cubicBezTo>
                        <a:pt x="340" y="127"/>
                        <a:pt x="340" y="127"/>
                        <a:pt x="340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70"/>
                        <a:pt x="321" y="170"/>
                        <a:pt x="321" y="170"/>
                      </a:cubicBezTo>
                      <a:cubicBezTo>
                        <a:pt x="321" y="176"/>
                        <a:pt x="315" y="182"/>
                        <a:pt x="309" y="182"/>
                      </a:cubicBezTo>
                      <a:cubicBezTo>
                        <a:pt x="66" y="182"/>
                        <a:pt x="66" y="182"/>
                        <a:pt x="66" y="182"/>
                      </a:cubicBezTo>
                      <a:cubicBezTo>
                        <a:pt x="60" y="182"/>
                        <a:pt x="54" y="176"/>
                        <a:pt x="54" y="170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18"/>
                        <a:pt x="60" y="12"/>
                        <a:pt x="66" y="12"/>
                      </a:cubicBezTo>
                      <a:cubicBezTo>
                        <a:pt x="205" y="12"/>
                        <a:pt x="205" y="12"/>
                        <a:pt x="205" y="12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1" y="0"/>
                        <a:pt x="35" y="6"/>
                        <a:pt x="35" y="14"/>
                      </a:cubicBezTo>
                      <a:cubicBezTo>
                        <a:pt x="35" y="194"/>
                        <a:pt x="35" y="194"/>
                        <a:pt x="35" y="194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47"/>
                        <a:pt x="9" y="257"/>
                        <a:pt x="21" y="257"/>
                      </a:cubicBezTo>
                      <a:cubicBezTo>
                        <a:pt x="354" y="257"/>
                        <a:pt x="354" y="257"/>
                        <a:pt x="354" y="257"/>
                      </a:cubicBezTo>
                      <a:cubicBezTo>
                        <a:pt x="366" y="257"/>
                        <a:pt x="375" y="247"/>
                        <a:pt x="375" y="236"/>
                      </a:cubicBezTo>
                      <a:cubicBezTo>
                        <a:pt x="340" y="194"/>
                        <a:pt x="340" y="194"/>
                        <a:pt x="340" y="194"/>
                      </a:cubicBezTo>
                      <a:cubicBezTo>
                        <a:pt x="340" y="180"/>
                        <a:pt x="340" y="180"/>
                        <a:pt x="340" y="180"/>
                      </a:cubicBezTo>
                      <a:close/>
                      <a:moveTo>
                        <a:pt x="215" y="250"/>
                      </a:moveTo>
                      <a:cubicBezTo>
                        <a:pt x="160" y="250"/>
                        <a:pt x="160" y="250"/>
                        <a:pt x="160" y="250"/>
                      </a:cubicBezTo>
                      <a:cubicBezTo>
                        <a:pt x="158" y="250"/>
                        <a:pt x="156" y="248"/>
                        <a:pt x="156" y="246"/>
                      </a:cubicBezTo>
                      <a:cubicBezTo>
                        <a:pt x="156" y="244"/>
                        <a:pt x="158" y="243"/>
                        <a:pt x="160" y="243"/>
                      </a:cubicBezTo>
                      <a:cubicBezTo>
                        <a:pt x="215" y="243"/>
                        <a:pt x="215" y="243"/>
                        <a:pt x="215" y="243"/>
                      </a:cubicBezTo>
                      <a:cubicBezTo>
                        <a:pt x="217" y="243"/>
                        <a:pt x="219" y="244"/>
                        <a:pt x="219" y="246"/>
                      </a:cubicBezTo>
                      <a:cubicBezTo>
                        <a:pt x="219" y="248"/>
                        <a:pt x="217" y="250"/>
                        <a:pt x="215" y="250"/>
                      </a:cubicBezTo>
                      <a:close/>
                      <a:moveTo>
                        <a:pt x="130" y="236"/>
                      </a:moveTo>
                      <a:cubicBezTo>
                        <a:pt x="141" y="223"/>
                        <a:pt x="141" y="223"/>
                        <a:pt x="141" y="223"/>
                      </a:cubicBezTo>
                      <a:cubicBezTo>
                        <a:pt x="234" y="223"/>
                        <a:pt x="234" y="223"/>
                        <a:pt x="234" y="223"/>
                      </a:cubicBezTo>
                      <a:cubicBezTo>
                        <a:pt x="245" y="236"/>
                        <a:pt x="245" y="236"/>
                        <a:pt x="245" y="236"/>
                      </a:cubicBezTo>
                      <a:cubicBezTo>
                        <a:pt x="130" y="236"/>
                        <a:pt x="130" y="236"/>
                        <a:pt x="130" y="236"/>
                      </a:cubicBezTo>
                      <a:close/>
                      <a:moveTo>
                        <a:pt x="130" y="236"/>
                      </a:moveTo>
                      <a:cubicBezTo>
                        <a:pt x="130" y="236"/>
                        <a:pt x="130" y="236"/>
                        <a:pt x="130" y="23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39" name="Rectangle 31">
                  <a:extLst>
                    <a:ext uri="{FF2B5EF4-FFF2-40B4-BE49-F238E27FC236}">
                      <a16:creationId xmlns:a16="http://schemas.microsoft.com/office/drawing/2014/main" id="{6DB904CA-4A33-45C3-BCEC-473E886173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9300" y="2125663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0" name="Rectangle 32">
                  <a:extLst>
                    <a:ext uri="{FF2B5EF4-FFF2-40B4-BE49-F238E27FC236}">
                      <a16:creationId xmlns:a16="http://schemas.microsoft.com/office/drawing/2014/main" id="{B1290747-81BE-48E7-84C5-6DB0C35683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7563" y="19748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1" name="Rectangle 33">
                  <a:extLst>
                    <a:ext uri="{FF2B5EF4-FFF2-40B4-BE49-F238E27FC236}">
                      <a16:creationId xmlns:a16="http://schemas.microsoft.com/office/drawing/2014/main" id="{E0A98B36-A659-429F-B94B-25C1828AC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3925" y="21145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2" name="Rectangle 34">
                  <a:extLst>
                    <a:ext uri="{FF2B5EF4-FFF2-40B4-BE49-F238E27FC236}">
                      <a16:creationId xmlns:a16="http://schemas.microsoft.com/office/drawing/2014/main" id="{9BE73CE5-1EAB-4805-810C-BAB506995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1238" y="1931988"/>
                  <a:ext cx="131763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3" name="Rectangle 35">
                  <a:extLst>
                    <a:ext uri="{FF2B5EF4-FFF2-40B4-BE49-F238E27FC236}">
                      <a16:creationId xmlns:a16="http://schemas.microsoft.com/office/drawing/2014/main" id="{8969CB99-4972-4532-A19C-5E5285FBFF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6975" y="1530350"/>
                  <a:ext cx="128588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4" name="Rectangle 36">
                  <a:extLst>
                    <a:ext uri="{FF2B5EF4-FFF2-40B4-BE49-F238E27FC236}">
                      <a16:creationId xmlns:a16="http://schemas.microsoft.com/office/drawing/2014/main" id="{D5C0D7E8-DAFA-43D4-A279-9845C4FA8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025" y="1765300"/>
                  <a:ext cx="128588" cy="1333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5" name="Rectangle 37">
                  <a:extLst>
                    <a:ext uri="{FF2B5EF4-FFF2-40B4-BE49-F238E27FC236}">
                      <a16:creationId xmlns:a16="http://schemas.microsoft.com/office/drawing/2014/main" id="{A66F5D00-CDD9-4400-B681-CA1159212A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1712913"/>
                  <a:ext cx="185738" cy="1857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6" name="Rectangle 38">
                  <a:extLst>
                    <a:ext uri="{FF2B5EF4-FFF2-40B4-BE49-F238E27FC236}">
                      <a16:creationId xmlns:a16="http://schemas.microsoft.com/office/drawing/2014/main" id="{5EDFFB1B-CB6F-42C9-ADFE-5DE0019932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750" y="1936750"/>
                  <a:ext cx="228600" cy="2238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7" name="Rectangle 39">
                  <a:extLst>
                    <a:ext uri="{FF2B5EF4-FFF2-40B4-BE49-F238E27FC236}">
                      <a16:creationId xmlns:a16="http://schemas.microsoft.com/office/drawing/2014/main" id="{506780D5-E619-4269-9492-167FC4165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9063" y="1511300"/>
                  <a:ext cx="280988" cy="2809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8" name="Rectangle 40">
                  <a:extLst>
                    <a:ext uri="{FF2B5EF4-FFF2-40B4-BE49-F238E27FC236}">
                      <a16:creationId xmlns:a16="http://schemas.microsoft.com/office/drawing/2014/main" id="{162EC0F1-C85D-4BAD-8671-6E327F46AF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076450"/>
                  <a:ext cx="128588" cy="128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404C610-2998-4EFF-BFFC-14CF7F35F096}"/>
                </a:ext>
              </a:extLst>
            </p:cNvPr>
            <p:cNvGrpSpPr/>
            <p:nvPr userDrawn="1"/>
          </p:nvGrpSpPr>
          <p:grpSpPr>
            <a:xfrm>
              <a:off x="1160556" y="6250639"/>
              <a:ext cx="1535019" cy="369204"/>
              <a:chOff x="1160556" y="6247480"/>
              <a:chExt cx="1535019" cy="36920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2624794-AA43-439A-8FA6-9E9DE08642D6}"/>
                  </a:ext>
                </a:extLst>
              </p:cNvPr>
              <p:cNvSpPr/>
              <p:nvPr userDrawn="1"/>
            </p:nvSpPr>
            <p:spPr>
              <a:xfrm>
                <a:off x="2142072" y="6314742"/>
                <a:ext cx="487078" cy="253850"/>
              </a:xfrm>
              <a:prstGeom prst="roundRect">
                <a:avLst>
                  <a:gd name="adj" fmla="val 124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3B88FF-7DDF-4224-9D14-58A9CEC5C6E0}"/>
                  </a:ext>
                </a:extLst>
              </p:cNvPr>
              <p:cNvSpPr txBox="1"/>
              <p:nvPr userDrawn="1"/>
            </p:nvSpPr>
            <p:spPr>
              <a:xfrm>
                <a:off x="1160556" y="6247480"/>
                <a:ext cx="1535019" cy="36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99" b="1" spc="0" baseline="0" dirty="0">
                    <a:solidFill>
                      <a:schemeClr val="tx1"/>
                    </a:solidFill>
                  </a:rPr>
                  <a:t>Finance </a:t>
                </a:r>
                <a:r>
                  <a:rPr lang="en-US" sz="1799" b="1" spc="0" baseline="0" dirty="0">
                    <a:solidFill>
                      <a:schemeClr val="bg1"/>
                    </a:solidFill>
                  </a:rPr>
                  <a:t>and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E0FD4E0-57E0-4075-86A8-1E6256B4F6E0}"/>
                </a:ext>
              </a:extLst>
            </p:cNvPr>
            <p:cNvSpPr txBox="1"/>
            <p:nvPr userDrawn="1"/>
          </p:nvSpPr>
          <p:spPr>
            <a:xfrm>
              <a:off x="2608789" y="6284387"/>
              <a:ext cx="1475484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50" b="1" cap="all" spc="0" baseline="0" dirty="0">
                  <a:solidFill>
                    <a:schemeClr val="tx1"/>
                  </a:solidFill>
                  <a:latin typeface="+mn-lt"/>
                </a:rPr>
                <a:t>Investment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304E990-C013-4E94-8B2A-E5589D93EF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96178" y="6324389"/>
              <a:ext cx="0" cy="213657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7562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948E425F-C023-4C00-A5AF-1B85CE03FB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4384" y="1723822"/>
            <a:ext cx="1728070" cy="1728520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F241702-A46F-4C0B-AAB1-EFC88E8733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4384" y="3956033"/>
            <a:ext cx="1728070" cy="1728520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596DF6-2B52-41EA-B12D-5F8E540FF3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6892" y="3956033"/>
            <a:ext cx="1728070" cy="1728520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87409B57-FF99-4192-A26B-1709409D1F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6892" y="1723822"/>
            <a:ext cx="1728070" cy="1728520"/>
          </a:xfrm>
          <a:custGeom>
            <a:avLst/>
            <a:gdLst>
              <a:gd name="connsiteX0" fmla="*/ 864261 w 1728520"/>
              <a:gd name="connsiteY0" fmla="*/ 0 h 1728520"/>
              <a:gd name="connsiteX1" fmla="*/ 1728520 w 1728520"/>
              <a:gd name="connsiteY1" fmla="*/ 0 h 1728520"/>
              <a:gd name="connsiteX2" fmla="*/ 1728520 w 1728520"/>
              <a:gd name="connsiteY2" fmla="*/ 864260 h 1728520"/>
              <a:gd name="connsiteX3" fmla="*/ 864260 w 1728520"/>
              <a:gd name="connsiteY3" fmla="*/ 1728520 h 1728520"/>
              <a:gd name="connsiteX4" fmla="*/ 0 w 1728520"/>
              <a:gd name="connsiteY4" fmla="*/ 864260 h 1728520"/>
              <a:gd name="connsiteX5" fmla="*/ 1 w 1728520"/>
              <a:gd name="connsiteY5" fmla="*/ 864260 h 1728520"/>
              <a:gd name="connsiteX6" fmla="*/ 864261 w 1728520"/>
              <a:gd name="connsiteY6" fmla="*/ 0 h 172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520" h="1728520">
                <a:moveTo>
                  <a:pt x="864261" y="0"/>
                </a:moveTo>
                <a:lnTo>
                  <a:pt x="1728520" y="0"/>
                </a:lnTo>
                <a:lnTo>
                  <a:pt x="1728520" y="864260"/>
                </a:lnTo>
                <a:cubicBezTo>
                  <a:pt x="1728520" y="1341578"/>
                  <a:pt x="1341578" y="1728520"/>
                  <a:pt x="864260" y="1728520"/>
                </a:cubicBezTo>
                <a:cubicBezTo>
                  <a:pt x="386942" y="1728520"/>
                  <a:pt x="0" y="1341578"/>
                  <a:pt x="0" y="864260"/>
                </a:cubicBezTo>
                <a:lnTo>
                  <a:pt x="1" y="864260"/>
                </a:lnTo>
                <a:cubicBezTo>
                  <a:pt x="1" y="386942"/>
                  <a:pt x="386943" y="0"/>
                  <a:pt x="864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411C8-471C-41DA-8760-511BE7EA3D6A}"/>
              </a:ext>
            </a:extLst>
          </p:cNvPr>
          <p:cNvSpPr/>
          <p:nvPr userDrawn="1"/>
        </p:nvSpPr>
        <p:spPr>
          <a:xfrm>
            <a:off x="11240141" y="6200917"/>
            <a:ext cx="397516" cy="323137"/>
          </a:xfrm>
          <a:prstGeom prst="roundRect">
            <a:avLst>
              <a:gd name="adj" fmla="val 10519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810" name="Slide Number Placeholder 2">
            <a:extLst>
              <a:ext uri="{FF2B5EF4-FFF2-40B4-BE49-F238E27FC236}">
                <a16:creationId xmlns:a16="http://schemas.microsoft.com/office/drawing/2014/main" id="{F2676BEE-DD25-4C1D-9F53-688D8C902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615" y="6226258"/>
            <a:ext cx="406571" cy="265069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fld id="{DF774B5E-3D86-D744-9739-9A55B86C5C9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33BB3E-E8A5-48C1-97B2-4854A6ADF821}"/>
              </a:ext>
            </a:extLst>
          </p:cNvPr>
          <p:cNvGrpSpPr/>
          <p:nvPr userDrawn="1"/>
        </p:nvGrpSpPr>
        <p:grpSpPr>
          <a:xfrm>
            <a:off x="701501" y="6124104"/>
            <a:ext cx="4859650" cy="479082"/>
            <a:chOff x="625484" y="6162204"/>
            <a:chExt cx="4860916" cy="47908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9DD659E-C70F-41CC-97C4-0F6C3AC70144}"/>
                </a:ext>
              </a:extLst>
            </p:cNvPr>
            <p:cNvSpPr/>
            <p:nvPr userDrawn="1"/>
          </p:nvSpPr>
          <p:spPr>
            <a:xfrm>
              <a:off x="4124753" y="6284324"/>
              <a:ext cx="136164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Presentation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6988136-C59A-48E8-8853-D7561C64AC4B}"/>
                </a:ext>
              </a:extLst>
            </p:cNvPr>
            <p:cNvGrpSpPr/>
            <p:nvPr userDrawn="1"/>
          </p:nvGrpSpPr>
          <p:grpSpPr>
            <a:xfrm>
              <a:off x="625484" y="6162204"/>
              <a:ext cx="479083" cy="479082"/>
              <a:chOff x="949281" y="1182857"/>
              <a:chExt cx="1895520" cy="189551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49A8847-C975-4B33-8210-53837C03B13C}"/>
                  </a:ext>
                </a:extLst>
              </p:cNvPr>
              <p:cNvSpPr/>
              <p:nvPr/>
            </p:nvSpPr>
            <p:spPr>
              <a:xfrm>
                <a:off x="949281" y="1182857"/>
                <a:ext cx="1895520" cy="1895518"/>
              </a:xfrm>
              <a:prstGeom prst="ellipse">
                <a:avLst/>
              </a:prstGeom>
              <a:solidFill>
                <a:schemeClr val="accent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7705D61-3BCC-4092-85E0-6BC005714301}"/>
                  </a:ext>
                </a:extLst>
              </p:cNvPr>
              <p:cNvGrpSpPr/>
              <p:nvPr/>
            </p:nvGrpSpPr>
            <p:grpSpPr>
              <a:xfrm>
                <a:off x="1262221" y="1628255"/>
                <a:ext cx="1277873" cy="993172"/>
                <a:chOff x="3933825" y="1511300"/>
                <a:chExt cx="1546226" cy="1201738"/>
              </a:xfrm>
            </p:grpSpPr>
            <p:sp>
              <p:nvSpPr>
                <p:cNvPr id="43" name="Freeform 30">
                  <a:extLst>
                    <a:ext uri="{FF2B5EF4-FFF2-40B4-BE49-F238E27FC236}">
                      <a16:creationId xmlns:a16="http://schemas.microsoft.com/office/drawing/2014/main" id="{CD20CF77-EE4F-4FBE-B8D1-60FCFC3EE0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3825" y="1739900"/>
                  <a:ext cx="1420813" cy="973138"/>
                </a:xfrm>
                <a:custGeom>
                  <a:avLst/>
                  <a:gdLst>
                    <a:gd name="T0" fmla="*/ 340 w 375"/>
                    <a:gd name="T1" fmla="*/ 180 h 257"/>
                    <a:gd name="T2" fmla="*/ 340 w 375"/>
                    <a:gd name="T3" fmla="*/ 127 h 257"/>
                    <a:gd name="T4" fmla="*/ 321 w 375"/>
                    <a:gd name="T5" fmla="*/ 127 h 257"/>
                    <a:gd name="T6" fmla="*/ 321 w 375"/>
                    <a:gd name="T7" fmla="*/ 170 h 257"/>
                    <a:gd name="T8" fmla="*/ 309 w 375"/>
                    <a:gd name="T9" fmla="*/ 182 h 257"/>
                    <a:gd name="T10" fmla="*/ 66 w 375"/>
                    <a:gd name="T11" fmla="*/ 182 h 257"/>
                    <a:gd name="T12" fmla="*/ 54 w 375"/>
                    <a:gd name="T13" fmla="*/ 170 h 257"/>
                    <a:gd name="T14" fmla="*/ 54 w 375"/>
                    <a:gd name="T15" fmla="*/ 24 h 257"/>
                    <a:gd name="T16" fmla="*/ 66 w 375"/>
                    <a:gd name="T17" fmla="*/ 12 h 257"/>
                    <a:gd name="T18" fmla="*/ 205 w 375"/>
                    <a:gd name="T19" fmla="*/ 12 h 257"/>
                    <a:gd name="T20" fmla="*/ 205 w 375"/>
                    <a:gd name="T21" fmla="*/ 0 h 257"/>
                    <a:gd name="T22" fmla="*/ 49 w 375"/>
                    <a:gd name="T23" fmla="*/ 0 h 257"/>
                    <a:gd name="T24" fmla="*/ 35 w 375"/>
                    <a:gd name="T25" fmla="*/ 14 h 257"/>
                    <a:gd name="T26" fmla="*/ 35 w 375"/>
                    <a:gd name="T27" fmla="*/ 194 h 257"/>
                    <a:gd name="T28" fmla="*/ 0 w 375"/>
                    <a:gd name="T29" fmla="*/ 236 h 257"/>
                    <a:gd name="T30" fmla="*/ 21 w 375"/>
                    <a:gd name="T31" fmla="*/ 257 h 257"/>
                    <a:gd name="T32" fmla="*/ 354 w 375"/>
                    <a:gd name="T33" fmla="*/ 257 h 257"/>
                    <a:gd name="T34" fmla="*/ 375 w 375"/>
                    <a:gd name="T35" fmla="*/ 236 h 257"/>
                    <a:gd name="T36" fmla="*/ 340 w 375"/>
                    <a:gd name="T37" fmla="*/ 194 h 257"/>
                    <a:gd name="T38" fmla="*/ 340 w 375"/>
                    <a:gd name="T39" fmla="*/ 180 h 257"/>
                    <a:gd name="T40" fmla="*/ 215 w 375"/>
                    <a:gd name="T41" fmla="*/ 250 h 257"/>
                    <a:gd name="T42" fmla="*/ 160 w 375"/>
                    <a:gd name="T43" fmla="*/ 250 h 257"/>
                    <a:gd name="T44" fmla="*/ 156 w 375"/>
                    <a:gd name="T45" fmla="*/ 246 h 257"/>
                    <a:gd name="T46" fmla="*/ 160 w 375"/>
                    <a:gd name="T47" fmla="*/ 243 h 257"/>
                    <a:gd name="T48" fmla="*/ 215 w 375"/>
                    <a:gd name="T49" fmla="*/ 243 h 257"/>
                    <a:gd name="T50" fmla="*/ 219 w 375"/>
                    <a:gd name="T51" fmla="*/ 246 h 257"/>
                    <a:gd name="T52" fmla="*/ 215 w 375"/>
                    <a:gd name="T53" fmla="*/ 250 h 257"/>
                    <a:gd name="T54" fmla="*/ 130 w 375"/>
                    <a:gd name="T55" fmla="*/ 236 h 257"/>
                    <a:gd name="T56" fmla="*/ 141 w 375"/>
                    <a:gd name="T57" fmla="*/ 223 h 257"/>
                    <a:gd name="T58" fmla="*/ 234 w 375"/>
                    <a:gd name="T59" fmla="*/ 223 h 257"/>
                    <a:gd name="T60" fmla="*/ 245 w 375"/>
                    <a:gd name="T61" fmla="*/ 236 h 257"/>
                    <a:gd name="T62" fmla="*/ 130 w 375"/>
                    <a:gd name="T63" fmla="*/ 236 h 257"/>
                    <a:gd name="T64" fmla="*/ 130 w 375"/>
                    <a:gd name="T65" fmla="*/ 236 h 257"/>
                    <a:gd name="T66" fmla="*/ 130 w 375"/>
                    <a:gd name="T67" fmla="*/ 23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5" h="257">
                      <a:moveTo>
                        <a:pt x="340" y="180"/>
                      </a:moveTo>
                      <a:cubicBezTo>
                        <a:pt x="340" y="127"/>
                        <a:pt x="340" y="127"/>
                        <a:pt x="340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70"/>
                        <a:pt x="321" y="170"/>
                        <a:pt x="321" y="170"/>
                      </a:cubicBezTo>
                      <a:cubicBezTo>
                        <a:pt x="321" y="176"/>
                        <a:pt x="315" y="182"/>
                        <a:pt x="309" y="182"/>
                      </a:cubicBezTo>
                      <a:cubicBezTo>
                        <a:pt x="66" y="182"/>
                        <a:pt x="66" y="182"/>
                        <a:pt x="66" y="182"/>
                      </a:cubicBezTo>
                      <a:cubicBezTo>
                        <a:pt x="60" y="182"/>
                        <a:pt x="54" y="176"/>
                        <a:pt x="54" y="170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18"/>
                        <a:pt x="60" y="12"/>
                        <a:pt x="66" y="12"/>
                      </a:cubicBezTo>
                      <a:cubicBezTo>
                        <a:pt x="205" y="12"/>
                        <a:pt x="205" y="12"/>
                        <a:pt x="205" y="12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1" y="0"/>
                        <a:pt x="35" y="6"/>
                        <a:pt x="35" y="14"/>
                      </a:cubicBezTo>
                      <a:cubicBezTo>
                        <a:pt x="35" y="194"/>
                        <a:pt x="35" y="194"/>
                        <a:pt x="35" y="194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47"/>
                        <a:pt x="9" y="257"/>
                        <a:pt x="21" y="257"/>
                      </a:cubicBezTo>
                      <a:cubicBezTo>
                        <a:pt x="354" y="257"/>
                        <a:pt x="354" y="257"/>
                        <a:pt x="354" y="257"/>
                      </a:cubicBezTo>
                      <a:cubicBezTo>
                        <a:pt x="366" y="257"/>
                        <a:pt x="375" y="247"/>
                        <a:pt x="375" y="236"/>
                      </a:cubicBezTo>
                      <a:cubicBezTo>
                        <a:pt x="340" y="194"/>
                        <a:pt x="340" y="194"/>
                        <a:pt x="340" y="194"/>
                      </a:cubicBezTo>
                      <a:cubicBezTo>
                        <a:pt x="340" y="180"/>
                        <a:pt x="340" y="180"/>
                        <a:pt x="340" y="180"/>
                      </a:cubicBezTo>
                      <a:close/>
                      <a:moveTo>
                        <a:pt x="215" y="250"/>
                      </a:moveTo>
                      <a:cubicBezTo>
                        <a:pt x="160" y="250"/>
                        <a:pt x="160" y="250"/>
                        <a:pt x="160" y="250"/>
                      </a:cubicBezTo>
                      <a:cubicBezTo>
                        <a:pt x="158" y="250"/>
                        <a:pt x="156" y="248"/>
                        <a:pt x="156" y="246"/>
                      </a:cubicBezTo>
                      <a:cubicBezTo>
                        <a:pt x="156" y="244"/>
                        <a:pt x="158" y="243"/>
                        <a:pt x="160" y="243"/>
                      </a:cubicBezTo>
                      <a:cubicBezTo>
                        <a:pt x="215" y="243"/>
                        <a:pt x="215" y="243"/>
                        <a:pt x="215" y="243"/>
                      </a:cubicBezTo>
                      <a:cubicBezTo>
                        <a:pt x="217" y="243"/>
                        <a:pt x="219" y="244"/>
                        <a:pt x="219" y="246"/>
                      </a:cubicBezTo>
                      <a:cubicBezTo>
                        <a:pt x="219" y="248"/>
                        <a:pt x="217" y="250"/>
                        <a:pt x="215" y="250"/>
                      </a:cubicBezTo>
                      <a:close/>
                      <a:moveTo>
                        <a:pt x="130" y="236"/>
                      </a:moveTo>
                      <a:cubicBezTo>
                        <a:pt x="141" y="223"/>
                        <a:pt x="141" y="223"/>
                        <a:pt x="141" y="223"/>
                      </a:cubicBezTo>
                      <a:cubicBezTo>
                        <a:pt x="234" y="223"/>
                        <a:pt x="234" y="223"/>
                        <a:pt x="234" y="223"/>
                      </a:cubicBezTo>
                      <a:cubicBezTo>
                        <a:pt x="245" y="236"/>
                        <a:pt x="245" y="236"/>
                        <a:pt x="245" y="236"/>
                      </a:cubicBezTo>
                      <a:cubicBezTo>
                        <a:pt x="130" y="236"/>
                        <a:pt x="130" y="236"/>
                        <a:pt x="130" y="236"/>
                      </a:cubicBezTo>
                      <a:close/>
                      <a:moveTo>
                        <a:pt x="130" y="236"/>
                      </a:moveTo>
                      <a:cubicBezTo>
                        <a:pt x="130" y="236"/>
                        <a:pt x="130" y="236"/>
                        <a:pt x="130" y="23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4" name="Rectangle 31">
                  <a:extLst>
                    <a:ext uri="{FF2B5EF4-FFF2-40B4-BE49-F238E27FC236}">
                      <a16:creationId xmlns:a16="http://schemas.microsoft.com/office/drawing/2014/main" id="{381B66AF-0F16-4000-9D7C-CA9158F89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9300" y="2125663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5" name="Rectangle 32">
                  <a:extLst>
                    <a:ext uri="{FF2B5EF4-FFF2-40B4-BE49-F238E27FC236}">
                      <a16:creationId xmlns:a16="http://schemas.microsoft.com/office/drawing/2014/main" id="{84676F73-FEFD-49F3-A43B-685048D43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7563" y="19748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6" name="Rectangle 33">
                  <a:extLst>
                    <a:ext uri="{FF2B5EF4-FFF2-40B4-BE49-F238E27FC236}">
                      <a16:creationId xmlns:a16="http://schemas.microsoft.com/office/drawing/2014/main" id="{17C858DC-2F00-4BDA-81AD-EFC1C8960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3925" y="21145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7" name="Rectangle 34">
                  <a:extLst>
                    <a:ext uri="{FF2B5EF4-FFF2-40B4-BE49-F238E27FC236}">
                      <a16:creationId xmlns:a16="http://schemas.microsoft.com/office/drawing/2014/main" id="{F0BE9975-4D91-47EC-BE6F-E691D46C2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1238" y="1931988"/>
                  <a:ext cx="131763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8" name="Rectangle 35">
                  <a:extLst>
                    <a:ext uri="{FF2B5EF4-FFF2-40B4-BE49-F238E27FC236}">
                      <a16:creationId xmlns:a16="http://schemas.microsoft.com/office/drawing/2014/main" id="{63153C21-E144-436B-8181-29F56B672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6975" y="1530350"/>
                  <a:ext cx="128588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9" name="Rectangle 36">
                  <a:extLst>
                    <a:ext uri="{FF2B5EF4-FFF2-40B4-BE49-F238E27FC236}">
                      <a16:creationId xmlns:a16="http://schemas.microsoft.com/office/drawing/2014/main" id="{FCA1C965-643E-46F8-A4AE-4EB33BD93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025" y="1765300"/>
                  <a:ext cx="128588" cy="1333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0" name="Rectangle 37">
                  <a:extLst>
                    <a:ext uri="{FF2B5EF4-FFF2-40B4-BE49-F238E27FC236}">
                      <a16:creationId xmlns:a16="http://schemas.microsoft.com/office/drawing/2014/main" id="{7C90ADCB-2E3E-4E44-9AE2-1ADED8BB1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1712913"/>
                  <a:ext cx="185738" cy="1857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1" name="Rectangle 38">
                  <a:extLst>
                    <a:ext uri="{FF2B5EF4-FFF2-40B4-BE49-F238E27FC236}">
                      <a16:creationId xmlns:a16="http://schemas.microsoft.com/office/drawing/2014/main" id="{E04682FA-065F-4BD0-B3AF-3A355EBED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750" y="1936750"/>
                  <a:ext cx="228600" cy="2238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2" name="Rectangle 39">
                  <a:extLst>
                    <a:ext uri="{FF2B5EF4-FFF2-40B4-BE49-F238E27FC236}">
                      <a16:creationId xmlns:a16="http://schemas.microsoft.com/office/drawing/2014/main" id="{866B6833-19E9-43EE-A350-B86AD4D40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9063" y="1511300"/>
                  <a:ext cx="280988" cy="2809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3" name="Rectangle 40">
                  <a:extLst>
                    <a:ext uri="{FF2B5EF4-FFF2-40B4-BE49-F238E27FC236}">
                      <a16:creationId xmlns:a16="http://schemas.microsoft.com/office/drawing/2014/main" id="{C284203B-C16E-479B-99CB-A49EEEA50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076450"/>
                  <a:ext cx="128588" cy="128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E30DB1F-A331-4F98-8F2B-049797E33732}"/>
                </a:ext>
              </a:extLst>
            </p:cNvPr>
            <p:cNvGrpSpPr/>
            <p:nvPr userDrawn="1"/>
          </p:nvGrpSpPr>
          <p:grpSpPr>
            <a:xfrm>
              <a:off x="1160556" y="6250639"/>
              <a:ext cx="1535019" cy="369204"/>
              <a:chOff x="1160556" y="6247480"/>
              <a:chExt cx="1535019" cy="369204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89D0FD7-3527-4E27-92B8-A49CC8BE65E0}"/>
                  </a:ext>
                </a:extLst>
              </p:cNvPr>
              <p:cNvSpPr/>
              <p:nvPr userDrawn="1"/>
            </p:nvSpPr>
            <p:spPr>
              <a:xfrm>
                <a:off x="2142072" y="6314742"/>
                <a:ext cx="487078" cy="253850"/>
              </a:xfrm>
              <a:prstGeom prst="roundRect">
                <a:avLst>
                  <a:gd name="adj" fmla="val 124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7A5A16-0D45-4F01-9669-3A9A092454A9}"/>
                  </a:ext>
                </a:extLst>
              </p:cNvPr>
              <p:cNvSpPr txBox="1"/>
              <p:nvPr userDrawn="1"/>
            </p:nvSpPr>
            <p:spPr>
              <a:xfrm>
                <a:off x="1160556" y="6247480"/>
                <a:ext cx="1535019" cy="36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99" b="1" spc="0" baseline="0" dirty="0">
                    <a:solidFill>
                      <a:schemeClr val="tx1"/>
                    </a:solidFill>
                  </a:rPr>
                  <a:t>Finance </a:t>
                </a:r>
                <a:r>
                  <a:rPr lang="en-US" sz="1799" b="1" spc="0" baseline="0" dirty="0">
                    <a:solidFill>
                      <a:schemeClr val="bg1"/>
                    </a:solidFill>
                  </a:rPr>
                  <a:t>and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9792C2-E324-4965-A855-E3FF6A79A08D}"/>
                </a:ext>
              </a:extLst>
            </p:cNvPr>
            <p:cNvSpPr txBox="1"/>
            <p:nvPr userDrawn="1"/>
          </p:nvSpPr>
          <p:spPr>
            <a:xfrm>
              <a:off x="2608789" y="6284387"/>
              <a:ext cx="1475484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50" b="1" cap="all" spc="0" baseline="0" dirty="0">
                  <a:solidFill>
                    <a:schemeClr val="tx1"/>
                  </a:solidFill>
                  <a:latin typeface="+mn-lt"/>
                </a:rPr>
                <a:t>Investment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D520B50-6EA1-4049-AD46-544CA8619F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96178" y="6324389"/>
              <a:ext cx="0" cy="213657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344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A1EFCB-1FE3-4DBF-8E13-C3BB9B9FCC27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411C8-471C-41DA-8760-511BE7EA3D6A}"/>
              </a:ext>
            </a:extLst>
          </p:cNvPr>
          <p:cNvSpPr/>
          <p:nvPr userDrawn="1"/>
        </p:nvSpPr>
        <p:spPr>
          <a:xfrm>
            <a:off x="11240141" y="6200917"/>
            <a:ext cx="397516" cy="323137"/>
          </a:xfrm>
          <a:prstGeom prst="roundRect">
            <a:avLst>
              <a:gd name="adj" fmla="val 10519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810" name="Slide Number Placeholder 2">
            <a:extLst>
              <a:ext uri="{FF2B5EF4-FFF2-40B4-BE49-F238E27FC236}">
                <a16:creationId xmlns:a16="http://schemas.microsoft.com/office/drawing/2014/main" id="{F2676BEE-DD25-4C1D-9F53-688D8C902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615" y="6226258"/>
            <a:ext cx="406571" cy="265069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DF774B5E-3D86-D744-9739-9A55B86C5C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5C4BD54-2517-41B1-B4FE-502CA3C57D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682" y="1722010"/>
            <a:ext cx="4738429" cy="4061868"/>
          </a:xfrm>
          <a:custGeom>
            <a:avLst/>
            <a:gdLst>
              <a:gd name="connsiteX0" fmla="*/ 3206096 w 4739663"/>
              <a:gd name="connsiteY0" fmla="*/ 884525 h 4061868"/>
              <a:gd name="connsiteX1" fmla="*/ 3938138 w 4739663"/>
              <a:gd name="connsiteY1" fmla="*/ 884525 h 4061868"/>
              <a:gd name="connsiteX2" fmla="*/ 3938138 w 4739663"/>
              <a:gd name="connsiteY2" fmla="*/ 3177343 h 4061868"/>
              <a:gd name="connsiteX3" fmla="*/ 3206096 w 4739663"/>
              <a:gd name="connsiteY3" fmla="*/ 3177343 h 4061868"/>
              <a:gd name="connsiteX4" fmla="*/ 1603047 w 4739663"/>
              <a:gd name="connsiteY4" fmla="*/ 643779 h 4061868"/>
              <a:gd name="connsiteX5" fmla="*/ 2335089 w 4739663"/>
              <a:gd name="connsiteY5" fmla="*/ 643779 h 4061868"/>
              <a:gd name="connsiteX6" fmla="*/ 2335089 w 4739663"/>
              <a:gd name="connsiteY6" fmla="*/ 3418089 h 4061868"/>
              <a:gd name="connsiteX7" fmla="*/ 1603047 w 4739663"/>
              <a:gd name="connsiteY7" fmla="*/ 3418089 h 4061868"/>
              <a:gd name="connsiteX8" fmla="*/ 2404572 w 4739663"/>
              <a:gd name="connsiteY8" fmla="*/ 352477 h 4061868"/>
              <a:gd name="connsiteX9" fmla="*/ 3136614 w 4739663"/>
              <a:gd name="connsiteY9" fmla="*/ 352477 h 4061868"/>
              <a:gd name="connsiteX10" fmla="*/ 3136614 w 4739663"/>
              <a:gd name="connsiteY10" fmla="*/ 3709392 h 4061868"/>
              <a:gd name="connsiteX11" fmla="*/ 2404572 w 4739663"/>
              <a:gd name="connsiteY11" fmla="*/ 3709392 h 4061868"/>
              <a:gd name="connsiteX12" fmla="*/ 0 w 4739663"/>
              <a:gd name="connsiteY12" fmla="*/ 352477 h 4061868"/>
              <a:gd name="connsiteX13" fmla="*/ 732042 w 4739663"/>
              <a:gd name="connsiteY13" fmla="*/ 352477 h 4061868"/>
              <a:gd name="connsiteX14" fmla="*/ 732042 w 4739663"/>
              <a:gd name="connsiteY14" fmla="*/ 3709392 h 4061868"/>
              <a:gd name="connsiteX15" fmla="*/ 0 w 4739663"/>
              <a:gd name="connsiteY15" fmla="*/ 3709392 h 4061868"/>
              <a:gd name="connsiteX16" fmla="*/ 4007621 w 4739663"/>
              <a:gd name="connsiteY16" fmla="*/ 0 h 4061868"/>
              <a:gd name="connsiteX17" fmla="*/ 4739663 w 4739663"/>
              <a:gd name="connsiteY17" fmla="*/ 0 h 4061868"/>
              <a:gd name="connsiteX18" fmla="*/ 4739663 w 4739663"/>
              <a:gd name="connsiteY18" fmla="*/ 4061868 h 4061868"/>
              <a:gd name="connsiteX19" fmla="*/ 4007621 w 4739663"/>
              <a:gd name="connsiteY19" fmla="*/ 4061868 h 4061868"/>
              <a:gd name="connsiteX20" fmla="*/ 801524 w 4739663"/>
              <a:gd name="connsiteY20" fmla="*/ 0 h 4061868"/>
              <a:gd name="connsiteX21" fmla="*/ 1533566 w 4739663"/>
              <a:gd name="connsiteY21" fmla="*/ 0 h 4061868"/>
              <a:gd name="connsiteX22" fmla="*/ 1533566 w 4739663"/>
              <a:gd name="connsiteY22" fmla="*/ 4061868 h 4061868"/>
              <a:gd name="connsiteX23" fmla="*/ 801524 w 4739663"/>
              <a:gd name="connsiteY23" fmla="*/ 4061868 h 406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39663" h="4061868">
                <a:moveTo>
                  <a:pt x="3206096" y="884525"/>
                </a:moveTo>
                <a:lnTo>
                  <a:pt x="3938138" y="884525"/>
                </a:lnTo>
                <a:lnTo>
                  <a:pt x="3938138" y="3177343"/>
                </a:lnTo>
                <a:lnTo>
                  <a:pt x="3206096" y="3177343"/>
                </a:lnTo>
                <a:close/>
                <a:moveTo>
                  <a:pt x="1603047" y="643779"/>
                </a:moveTo>
                <a:lnTo>
                  <a:pt x="2335089" y="643779"/>
                </a:lnTo>
                <a:lnTo>
                  <a:pt x="2335089" y="3418089"/>
                </a:lnTo>
                <a:lnTo>
                  <a:pt x="1603047" y="3418089"/>
                </a:lnTo>
                <a:close/>
                <a:moveTo>
                  <a:pt x="2404572" y="352477"/>
                </a:moveTo>
                <a:lnTo>
                  <a:pt x="3136614" y="352477"/>
                </a:lnTo>
                <a:lnTo>
                  <a:pt x="3136614" y="3709392"/>
                </a:lnTo>
                <a:lnTo>
                  <a:pt x="2404572" y="3709392"/>
                </a:lnTo>
                <a:close/>
                <a:moveTo>
                  <a:pt x="0" y="352477"/>
                </a:moveTo>
                <a:lnTo>
                  <a:pt x="732042" y="352477"/>
                </a:lnTo>
                <a:lnTo>
                  <a:pt x="732042" y="3709392"/>
                </a:lnTo>
                <a:lnTo>
                  <a:pt x="0" y="3709392"/>
                </a:lnTo>
                <a:close/>
                <a:moveTo>
                  <a:pt x="4007621" y="0"/>
                </a:moveTo>
                <a:lnTo>
                  <a:pt x="4739663" y="0"/>
                </a:lnTo>
                <a:lnTo>
                  <a:pt x="4739663" y="4061868"/>
                </a:lnTo>
                <a:lnTo>
                  <a:pt x="4007621" y="4061868"/>
                </a:lnTo>
                <a:close/>
                <a:moveTo>
                  <a:pt x="801524" y="0"/>
                </a:moveTo>
                <a:lnTo>
                  <a:pt x="1533566" y="0"/>
                </a:lnTo>
                <a:lnTo>
                  <a:pt x="1533566" y="4061868"/>
                </a:lnTo>
                <a:lnTo>
                  <a:pt x="801524" y="4061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999C3D-7AEA-4247-B1C1-B8222C8B5CD5}"/>
              </a:ext>
            </a:extLst>
          </p:cNvPr>
          <p:cNvGrpSpPr/>
          <p:nvPr userDrawn="1"/>
        </p:nvGrpSpPr>
        <p:grpSpPr>
          <a:xfrm>
            <a:off x="701501" y="6124104"/>
            <a:ext cx="4859650" cy="479082"/>
            <a:chOff x="625484" y="6162204"/>
            <a:chExt cx="4860916" cy="47908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CF5E4C-7501-4DD9-B10A-3829E7132A83}"/>
                </a:ext>
              </a:extLst>
            </p:cNvPr>
            <p:cNvSpPr/>
            <p:nvPr userDrawn="1"/>
          </p:nvSpPr>
          <p:spPr>
            <a:xfrm>
              <a:off x="4124753" y="6284324"/>
              <a:ext cx="136164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3CCD624-2F4B-4D59-BC06-E721E0584C47}"/>
                </a:ext>
              </a:extLst>
            </p:cNvPr>
            <p:cNvGrpSpPr/>
            <p:nvPr userDrawn="1"/>
          </p:nvGrpSpPr>
          <p:grpSpPr>
            <a:xfrm>
              <a:off x="625484" y="6162204"/>
              <a:ext cx="479083" cy="479082"/>
              <a:chOff x="949281" y="1182857"/>
              <a:chExt cx="1895520" cy="189551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AEF4BA9-405F-49F6-ADBF-DCFC5BFD5A43}"/>
                  </a:ext>
                </a:extLst>
              </p:cNvPr>
              <p:cNvSpPr/>
              <p:nvPr/>
            </p:nvSpPr>
            <p:spPr>
              <a:xfrm>
                <a:off x="949281" y="1182857"/>
                <a:ext cx="1895520" cy="1895518"/>
              </a:xfrm>
              <a:prstGeom prst="ellipse">
                <a:avLst/>
              </a:prstGeom>
              <a:solidFill>
                <a:schemeClr val="accent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FB0E76F-553B-4778-9ED5-A195DA2D3DB0}"/>
                  </a:ext>
                </a:extLst>
              </p:cNvPr>
              <p:cNvGrpSpPr/>
              <p:nvPr/>
            </p:nvGrpSpPr>
            <p:grpSpPr>
              <a:xfrm>
                <a:off x="1262221" y="1628255"/>
                <a:ext cx="1277873" cy="993172"/>
                <a:chOff x="3933825" y="1511300"/>
                <a:chExt cx="1546226" cy="1201738"/>
              </a:xfrm>
            </p:grpSpPr>
            <p:sp>
              <p:nvSpPr>
                <p:cNvPr id="38" name="Freeform 30">
                  <a:extLst>
                    <a:ext uri="{FF2B5EF4-FFF2-40B4-BE49-F238E27FC236}">
                      <a16:creationId xmlns:a16="http://schemas.microsoft.com/office/drawing/2014/main" id="{59AA5AD8-F16F-4E78-A5E2-CE7E2A02B7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3825" y="1739900"/>
                  <a:ext cx="1420813" cy="973138"/>
                </a:xfrm>
                <a:custGeom>
                  <a:avLst/>
                  <a:gdLst>
                    <a:gd name="T0" fmla="*/ 340 w 375"/>
                    <a:gd name="T1" fmla="*/ 180 h 257"/>
                    <a:gd name="T2" fmla="*/ 340 w 375"/>
                    <a:gd name="T3" fmla="*/ 127 h 257"/>
                    <a:gd name="T4" fmla="*/ 321 w 375"/>
                    <a:gd name="T5" fmla="*/ 127 h 257"/>
                    <a:gd name="T6" fmla="*/ 321 w 375"/>
                    <a:gd name="T7" fmla="*/ 170 h 257"/>
                    <a:gd name="T8" fmla="*/ 309 w 375"/>
                    <a:gd name="T9" fmla="*/ 182 h 257"/>
                    <a:gd name="T10" fmla="*/ 66 w 375"/>
                    <a:gd name="T11" fmla="*/ 182 h 257"/>
                    <a:gd name="T12" fmla="*/ 54 w 375"/>
                    <a:gd name="T13" fmla="*/ 170 h 257"/>
                    <a:gd name="T14" fmla="*/ 54 w 375"/>
                    <a:gd name="T15" fmla="*/ 24 h 257"/>
                    <a:gd name="T16" fmla="*/ 66 w 375"/>
                    <a:gd name="T17" fmla="*/ 12 h 257"/>
                    <a:gd name="T18" fmla="*/ 205 w 375"/>
                    <a:gd name="T19" fmla="*/ 12 h 257"/>
                    <a:gd name="T20" fmla="*/ 205 w 375"/>
                    <a:gd name="T21" fmla="*/ 0 h 257"/>
                    <a:gd name="T22" fmla="*/ 49 w 375"/>
                    <a:gd name="T23" fmla="*/ 0 h 257"/>
                    <a:gd name="T24" fmla="*/ 35 w 375"/>
                    <a:gd name="T25" fmla="*/ 14 h 257"/>
                    <a:gd name="T26" fmla="*/ 35 w 375"/>
                    <a:gd name="T27" fmla="*/ 194 h 257"/>
                    <a:gd name="T28" fmla="*/ 0 w 375"/>
                    <a:gd name="T29" fmla="*/ 236 h 257"/>
                    <a:gd name="T30" fmla="*/ 21 w 375"/>
                    <a:gd name="T31" fmla="*/ 257 h 257"/>
                    <a:gd name="T32" fmla="*/ 354 w 375"/>
                    <a:gd name="T33" fmla="*/ 257 h 257"/>
                    <a:gd name="T34" fmla="*/ 375 w 375"/>
                    <a:gd name="T35" fmla="*/ 236 h 257"/>
                    <a:gd name="T36" fmla="*/ 340 w 375"/>
                    <a:gd name="T37" fmla="*/ 194 h 257"/>
                    <a:gd name="T38" fmla="*/ 340 w 375"/>
                    <a:gd name="T39" fmla="*/ 180 h 257"/>
                    <a:gd name="T40" fmla="*/ 215 w 375"/>
                    <a:gd name="T41" fmla="*/ 250 h 257"/>
                    <a:gd name="T42" fmla="*/ 160 w 375"/>
                    <a:gd name="T43" fmla="*/ 250 h 257"/>
                    <a:gd name="T44" fmla="*/ 156 w 375"/>
                    <a:gd name="T45" fmla="*/ 246 h 257"/>
                    <a:gd name="T46" fmla="*/ 160 w 375"/>
                    <a:gd name="T47" fmla="*/ 243 h 257"/>
                    <a:gd name="T48" fmla="*/ 215 w 375"/>
                    <a:gd name="T49" fmla="*/ 243 h 257"/>
                    <a:gd name="T50" fmla="*/ 219 w 375"/>
                    <a:gd name="T51" fmla="*/ 246 h 257"/>
                    <a:gd name="T52" fmla="*/ 215 w 375"/>
                    <a:gd name="T53" fmla="*/ 250 h 257"/>
                    <a:gd name="T54" fmla="*/ 130 w 375"/>
                    <a:gd name="T55" fmla="*/ 236 h 257"/>
                    <a:gd name="T56" fmla="*/ 141 w 375"/>
                    <a:gd name="T57" fmla="*/ 223 h 257"/>
                    <a:gd name="T58" fmla="*/ 234 w 375"/>
                    <a:gd name="T59" fmla="*/ 223 h 257"/>
                    <a:gd name="T60" fmla="*/ 245 w 375"/>
                    <a:gd name="T61" fmla="*/ 236 h 257"/>
                    <a:gd name="T62" fmla="*/ 130 w 375"/>
                    <a:gd name="T63" fmla="*/ 236 h 257"/>
                    <a:gd name="T64" fmla="*/ 130 w 375"/>
                    <a:gd name="T65" fmla="*/ 236 h 257"/>
                    <a:gd name="T66" fmla="*/ 130 w 375"/>
                    <a:gd name="T67" fmla="*/ 23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5" h="257">
                      <a:moveTo>
                        <a:pt x="340" y="180"/>
                      </a:moveTo>
                      <a:cubicBezTo>
                        <a:pt x="340" y="127"/>
                        <a:pt x="340" y="127"/>
                        <a:pt x="340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70"/>
                        <a:pt x="321" y="170"/>
                        <a:pt x="321" y="170"/>
                      </a:cubicBezTo>
                      <a:cubicBezTo>
                        <a:pt x="321" y="176"/>
                        <a:pt x="315" y="182"/>
                        <a:pt x="309" y="182"/>
                      </a:cubicBezTo>
                      <a:cubicBezTo>
                        <a:pt x="66" y="182"/>
                        <a:pt x="66" y="182"/>
                        <a:pt x="66" y="182"/>
                      </a:cubicBezTo>
                      <a:cubicBezTo>
                        <a:pt x="60" y="182"/>
                        <a:pt x="54" y="176"/>
                        <a:pt x="54" y="170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18"/>
                        <a:pt x="60" y="12"/>
                        <a:pt x="66" y="12"/>
                      </a:cubicBezTo>
                      <a:cubicBezTo>
                        <a:pt x="205" y="12"/>
                        <a:pt x="205" y="12"/>
                        <a:pt x="205" y="12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1" y="0"/>
                        <a:pt x="35" y="6"/>
                        <a:pt x="35" y="14"/>
                      </a:cubicBezTo>
                      <a:cubicBezTo>
                        <a:pt x="35" y="194"/>
                        <a:pt x="35" y="194"/>
                        <a:pt x="35" y="194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47"/>
                        <a:pt x="9" y="257"/>
                        <a:pt x="21" y="257"/>
                      </a:cubicBezTo>
                      <a:cubicBezTo>
                        <a:pt x="354" y="257"/>
                        <a:pt x="354" y="257"/>
                        <a:pt x="354" y="257"/>
                      </a:cubicBezTo>
                      <a:cubicBezTo>
                        <a:pt x="366" y="257"/>
                        <a:pt x="375" y="247"/>
                        <a:pt x="375" y="236"/>
                      </a:cubicBezTo>
                      <a:cubicBezTo>
                        <a:pt x="340" y="194"/>
                        <a:pt x="340" y="194"/>
                        <a:pt x="340" y="194"/>
                      </a:cubicBezTo>
                      <a:cubicBezTo>
                        <a:pt x="340" y="180"/>
                        <a:pt x="340" y="180"/>
                        <a:pt x="340" y="180"/>
                      </a:cubicBezTo>
                      <a:close/>
                      <a:moveTo>
                        <a:pt x="215" y="250"/>
                      </a:moveTo>
                      <a:cubicBezTo>
                        <a:pt x="160" y="250"/>
                        <a:pt x="160" y="250"/>
                        <a:pt x="160" y="250"/>
                      </a:cubicBezTo>
                      <a:cubicBezTo>
                        <a:pt x="158" y="250"/>
                        <a:pt x="156" y="248"/>
                        <a:pt x="156" y="246"/>
                      </a:cubicBezTo>
                      <a:cubicBezTo>
                        <a:pt x="156" y="244"/>
                        <a:pt x="158" y="243"/>
                        <a:pt x="160" y="243"/>
                      </a:cubicBezTo>
                      <a:cubicBezTo>
                        <a:pt x="215" y="243"/>
                        <a:pt x="215" y="243"/>
                        <a:pt x="215" y="243"/>
                      </a:cubicBezTo>
                      <a:cubicBezTo>
                        <a:pt x="217" y="243"/>
                        <a:pt x="219" y="244"/>
                        <a:pt x="219" y="246"/>
                      </a:cubicBezTo>
                      <a:cubicBezTo>
                        <a:pt x="219" y="248"/>
                        <a:pt x="217" y="250"/>
                        <a:pt x="215" y="250"/>
                      </a:cubicBezTo>
                      <a:close/>
                      <a:moveTo>
                        <a:pt x="130" y="236"/>
                      </a:moveTo>
                      <a:cubicBezTo>
                        <a:pt x="141" y="223"/>
                        <a:pt x="141" y="223"/>
                        <a:pt x="141" y="223"/>
                      </a:cubicBezTo>
                      <a:cubicBezTo>
                        <a:pt x="234" y="223"/>
                        <a:pt x="234" y="223"/>
                        <a:pt x="234" y="223"/>
                      </a:cubicBezTo>
                      <a:cubicBezTo>
                        <a:pt x="245" y="236"/>
                        <a:pt x="245" y="236"/>
                        <a:pt x="245" y="236"/>
                      </a:cubicBezTo>
                      <a:cubicBezTo>
                        <a:pt x="130" y="236"/>
                        <a:pt x="130" y="236"/>
                        <a:pt x="130" y="236"/>
                      </a:cubicBezTo>
                      <a:close/>
                      <a:moveTo>
                        <a:pt x="130" y="236"/>
                      </a:moveTo>
                      <a:cubicBezTo>
                        <a:pt x="130" y="236"/>
                        <a:pt x="130" y="236"/>
                        <a:pt x="130" y="23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39" name="Rectangle 31">
                  <a:extLst>
                    <a:ext uri="{FF2B5EF4-FFF2-40B4-BE49-F238E27FC236}">
                      <a16:creationId xmlns:a16="http://schemas.microsoft.com/office/drawing/2014/main" id="{C9824E96-F6EB-428B-921F-7FB5F635E6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9300" y="2125663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0" name="Rectangle 32">
                  <a:extLst>
                    <a:ext uri="{FF2B5EF4-FFF2-40B4-BE49-F238E27FC236}">
                      <a16:creationId xmlns:a16="http://schemas.microsoft.com/office/drawing/2014/main" id="{2772F6DB-30C1-4CD6-ABB7-603C437ED4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7563" y="19748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1" name="Rectangle 33">
                  <a:extLst>
                    <a:ext uri="{FF2B5EF4-FFF2-40B4-BE49-F238E27FC236}">
                      <a16:creationId xmlns:a16="http://schemas.microsoft.com/office/drawing/2014/main" id="{30319E2A-B051-43B9-BD87-C61C7B4070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3925" y="21145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2" name="Rectangle 34">
                  <a:extLst>
                    <a:ext uri="{FF2B5EF4-FFF2-40B4-BE49-F238E27FC236}">
                      <a16:creationId xmlns:a16="http://schemas.microsoft.com/office/drawing/2014/main" id="{8E64CB77-E7FD-4B37-90CC-3E53BFA87D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1238" y="1931988"/>
                  <a:ext cx="131763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3" name="Rectangle 35">
                  <a:extLst>
                    <a:ext uri="{FF2B5EF4-FFF2-40B4-BE49-F238E27FC236}">
                      <a16:creationId xmlns:a16="http://schemas.microsoft.com/office/drawing/2014/main" id="{033B3A13-0B58-49AC-B718-AE87075DB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6975" y="1530350"/>
                  <a:ext cx="128588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4" name="Rectangle 36">
                  <a:extLst>
                    <a:ext uri="{FF2B5EF4-FFF2-40B4-BE49-F238E27FC236}">
                      <a16:creationId xmlns:a16="http://schemas.microsoft.com/office/drawing/2014/main" id="{65C9F0CB-CE7D-4F13-B05F-13D4ABEE26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025" y="1765300"/>
                  <a:ext cx="128588" cy="1333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5" name="Rectangle 37">
                  <a:extLst>
                    <a:ext uri="{FF2B5EF4-FFF2-40B4-BE49-F238E27FC236}">
                      <a16:creationId xmlns:a16="http://schemas.microsoft.com/office/drawing/2014/main" id="{2D5AB024-A75A-44BB-B1B3-02321275F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1712913"/>
                  <a:ext cx="185738" cy="1857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6" name="Rectangle 38">
                  <a:extLst>
                    <a:ext uri="{FF2B5EF4-FFF2-40B4-BE49-F238E27FC236}">
                      <a16:creationId xmlns:a16="http://schemas.microsoft.com/office/drawing/2014/main" id="{8A807831-52DC-45C1-9B00-827C74963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750" y="1936750"/>
                  <a:ext cx="228600" cy="2238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7" name="Rectangle 39">
                  <a:extLst>
                    <a:ext uri="{FF2B5EF4-FFF2-40B4-BE49-F238E27FC236}">
                      <a16:creationId xmlns:a16="http://schemas.microsoft.com/office/drawing/2014/main" id="{542FD9C9-5A8B-4B97-A219-BC59BC110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9063" y="1511300"/>
                  <a:ext cx="280988" cy="2809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8" name="Rectangle 40">
                  <a:extLst>
                    <a:ext uri="{FF2B5EF4-FFF2-40B4-BE49-F238E27FC236}">
                      <a16:creationId xmlns:a16="http://schemas.microsoft.com/office/drawing/2014/main" id="{A893DA73-3239-48DD-8D21-108EC364F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076450"/>
                  <a:ext cx="128588" cy="128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380C03D-2145-44E8-A2EC-BD6DFE26554C}"/>
                </a:ext>
              </a:extLst>
            </p:cNvPr>
            <p:cNvGrpSpPr/>
            <p:nvPr userDrawn="1"/>
          </p:nvGrpSpPr>
          <p:grpSpPr>
            <a:xfrm>
              <a:off x="1160556" y="6250639"/>
              <a:ext cx="1535019" cy="369332"/>
              <a:chOff x="1160556" y="6247480"/>
              <a:chExt cx="1535019" cy="36933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4CD8E05-E0F3-4B6D-90F7-D52279E2F91D}"/>
                  </a:ext>
                </a:extLst>
              </p:cNvPr>
              <p:cNvSpPr/>
              <p:nvPr userDrawn="1"/>
            </p:nvSpPr>
            <p:spPr>
              <a:xfrm>
                <a:off x="2142072" y="6314742"/>
                <a:ext cx="487078" cy="253850"/>
              </a:xfrm>
              <a:prstGeom prst="roundRect">
                <a:avLst>
                  <a:gd name="adj" fmla="val 124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F682B6-0FA5-456C-BA04-E3134C6E086C}"/>
                  </a:ext>
                </a:extLst>
              </p:cNvPr>
              <p:cNvSpPr txBox="1"/>
              <p:nvPr userDrawn="1"/>
            </p:nvSpPr>
            <p:spPr>
              <a:xfrm>
                <a:off x="1160556" y="6247480"/>
                <a:ext cx="1535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99" b="1" spc="0" baseline="0" dirty="0">
                    <a:solidFill>
                      <a:schemeClr val="bg1"/>
                    </a:solidFill>
                  </a:rPr>
                  <a:t>Finance and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9A891D-DABC-432B-81E8-7CB83BE410C8}"/>
                </a:ext>
              </a:extLst>
            </p:cNvPr>
            <p:cNvSpPr txBox="1"/>
            <p:nvPr userDrawn="1"/>
          </p:nvSpPr>
          <p:spPr>
            <a:xfrm>
              <a:off x="2608789" y="6284387"/>
              <a:ext cx="1475484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50" b="1" cap="all" spc="0" baseline="0" dirty="0">
                  <a:solidFill>
                    <a:schemeClr val="bg1"/>
                  </a:solidFill>
                  <a:latin typeface="+mn-lt"/>
                </a:rPr>
                <a:t>Investment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4D7B6E5-FDBD-4AF8-821C-93A1A08CC6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96178" y="6324389"/>
              <a:ext cx="0" cy="213657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061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E5B6C3D1-45ED-421B-9EB4-F0E827F470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4027" y="1932429"/>
            <a:ext cx="1792525" cy="1792992"/>
          </a:xfrm>
          <a:custGeom>
            <a:avLst/>
            <a:gdLst>
              <a:gd name="connsiteX0" fmla="*/ 896496 w 1792992"/>
              <a:gd name="connsiteY0" fmla="*/ 0 h 1792992"/>
              <a:gd name="connsiteX1" fmla="*/ 1792992 w 1792992"/>
              <a:gd name="connsiteY1" fmla="*/ 896496 h 1792992"/>
              <a:gd name="connsiteX2" fmla="*/ 896496 w 1792992"/>
              <a:gd name="connsiteY2" fmla="*/ 1792992 h 1792992"/>
              <a:gd name="connsiteX3" fmla="*/ 0 w 1792992"/>
              <a:gd name="connsiteY3" fmla="*/ 896496 h 1792992"/>
              <a:gd name="connsiteX4" fmla="*/ 896496 w 1792992"/>
              <a:gd name="connsiteY4" fmla="*/ 0 h 179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992" h="1792992">
                <a:moveTo>
                  <a:pt x="896496" y="0"/>
                </a:moveTo>
                <a:cubicBezTo>
                  <a:pt x="1391617" y="0"/>
                  <a:pt x="1792992" y="401375"/>
                  <a:pt x="1792992" y="896496"/>
                </a:cubicBezTo>
                <a:cubicBezTo>
                  <a:pt x="1792992" y="1391617"/>
                  <a:pt x="1391617" y="1792992"/>
                  <a:pt x="896496" y="1792992"/>
                </a:cubicBezTo>
                <a:cubicBezTo>
                  <a:pt x="401375" y="1792992"/>
                  <a:pt x="0" y="1391617"/>
                  <a:pt x="0" y="896496"/>
                </a:cubicBezTo>
                <a:cubicBezTo>
                  <a:pt x="0" y="401375"/>
                  <a:pt x="401375" y="0"/>
                  <a:pt x="8964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742AD5DF-CA3E-4C1B-82C0-117489619D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26775" y="1932429"/>
            <a:ext cx="1792525" cy="1792992"/>
          </a:xfrm>
          <a:custGeom>
            <a:avLst/>
            <a:gdLst>
              <a:gd name="connsiteX0" fmla="*/ 896496 w 1792992"/>
              <a:gd name="connsiteY0" fmla="*/ 0 h 1792992"/>
              <a:gd name="connsiteX1" fmla="*/ 1792992 w 1792992"/>
              <a:gd name="connsiteY1" fmla="*/ 896496 h 1792992"/>
              <a:gd name="connsiteX2" fmla="*/ 896496 w 1792992"/>
              <a:gd name="connsiteY2" fmla="*/ 1792992 h 1792992"/>
              <a:gd name="connsiteX3" fmla="*/ 0 w 1792992"/>
              <a:gd name="connsiteY3" fmla="*/ 896496 h 1792992"/>
              <a:gd name="connsiteX4" fmla="*/ 896496 w 1792992"/>
              <a:gd name="connsiteY4" fmla="*/ 0 h 179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992" h="1792992">
                <a:moveTo>
                  <a:pt x="896496" y="0"/>
                </a:moveTo>
                <a:cubicBezTo>
                  <a:pt x="1391617" y="0"/>
                  <a:pt x="1792992" y="401375"/>
                  <a:pt x="1792992" y="896496"/>
                </a:cubicBezTo>
                <a:cubicBezTo>
                  <a:pt x="1792992" y="1391617"/>
                  <a:pt x="1391617" y="1792992"/>
                  <a:pt x="896496" y="1792992"/>
                </a:cubicBezTo>
                <a:cubicBezTo>
                  <a:pt x="401375" y="1792992"/>
                  <a:pt x="0" y="1391617"/>
                  <a:pt x="0" y="896496"/>
                </a:cubicBezTo>
                <a:cubicBezTo>
                  <a:pt x="0" y="401375"/>
                  <a:pt x="401375" y="0"/>
                  <a:pt x="8964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0DA0CC7F-34B2-4DA3-8ED4-17DD04D945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9524" y="1932429"/>
            <a:ext cx="1792525" cy="1792992"/>
          </a:xfrm>
          <a:custGeom>
            <a:avLst/>
            <a:gdLst>
              <a:gd name="connsiteX0" fmla="*/ 896496 w 1792992"/>
              <a:gd name="connsiteY0" fmla="*/ 0 h 1792992"/>
              <a:gd name="connsiteX1" fmla="*/ 1792992 w 1792992"/>
              <a:gd name="connsiteY1" fmla="*/ 896496 h 1792992"/>
              <a:gd name="connsiteX2" fmla="*/ 896496 w 1792992"/>
              <a:gd name="connsiteY2" fmla="*/ 1792992 h 1792992"/>
              <a:gd name="connsiteX3" fmla="*/ 0 w 1792992"/>
              <a:gd name="connsiteY3" fmla="*/ 896496 h 1792992"/>
              <a:gd name="connsiteX4" fmla="*/ 896496 w 1792992"/>
              <a:gd name="connsiteY4" fmla="*/ 0 h 179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992" h="1792992">
                <a:moveTo>
                  <a:pt x="896496" y="0"/>
                </a:moveTo>
                <a:cubicBezTo>
                  <a:pt x="1391617" y="0"/>
                  <a:pt x="1792992" y="401375"/>
                  <a:pt x="1792992" y="896496"/>
                </a:cubicBezTo>
                <a:cubicBezTo>
                  <a:pt x="1792992" y="1391617"/>
                  <a:pt x="1391617" y="1792992"/>
                  <a:pt x="896496" y="1792992"/>
                </a:cubicBezTo>
                <a:cubicBezTo>
                  <a:pt x="401375" y="1792992"/>
                  <a:pt x="0" y="1391617"/>
                  <a:pt x="0" y="896496"/>
                </a:cubicBezTo>
                <a:cubicBezTo>
                  <a:pt x="0" y="401375"/>
                  <a:pt x="401375" y="0"/>
                  <a:pt x="8964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08E077D6-EAD0-4C0C-9E91-005381F617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12273" y="1932429"/>
            <a:ext cx="1792525" cy="1792992"/>
          </a:xfrm>
          <a:custGeom>
            <a:avLst/>
            <a:gdLst>
              <a:gd name="connsiteX0" fmla="*/ 896496 w 1792992"/>
              <a:gd name="connsiteY0" fmla="*/ 0 h 1792992"/>
              <a:gd name="connsiteX1" fmla="*/ 1792992 w 1792992"/>
              <a:gd name="connsiteY1" fmla="*/ 896496 h 1792992"/>
              <a:gd name="connsiteX2" fmla="*/ 896496 w 1792992"/>
              <a:gd name="connsiteY2" fmla="*/ 1792992 h 1792992"/>
              <a:gd name="connsiteX3" fmla="*/ 0 w 1792992"/>
              <a:gd name="connsiteY3" fmla="*/ 896496 h 1792992"/>
              <a:gd name="connsiteX4" fmla="*/ 896496 w 1792992"/>
              <a:gd name="connsiteY4" fmla="*/ 0 h 179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992" h="1792992">
                <a:moveTo>
                  <a:pt x="896496" y="0"/>
                </a:moveTo>
                <a:cubicBezTo>
                  <a:pt x="1391617" y="0"/>
                  <a:pt x="1792992" y="401375"/>
                  <a:pt x="1792992" y="896496"/>
                </a:cubicBezTo>
                <a:cubicBezTo>
                  <a:pt x="1792992" y="1391617"/>
                  <a:pt x="1391617" y="1792992"/>
                  <a:pt x="896496" y="1792992"/>
                </a:cubicBezTo>
                <a:cubicBezTo>
                  <a:pt x="401375" y="1792992"/>
                  <a:pt x="0" y="1391617"/>
                  <a:pt x="0" y="896496"/>
                </a:cubicBezTo>
                <a:cubicBezTo>
                  <a:pt x="0" y="401375"/>
                  <a:pt x="401375" y="0"/>
                  <a:pt x="8964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411C8-471C-41DA-8760-511BE7EA3D6A}"/>
              </a:ext>
            </a:extLst>
          </p:cNvPr>
          <p:cNvSpPr/>
          <p:nvPr userDrawn="1"/>
        </p:nvSpPr>
        <p:spPr>
          <a:xfrm>
            <a:off x="11240141" y="6200917"/>
            <a:ext cx="397516" cy="323137"/>
          </a:xfrm>
          <a:prstGeom prst="roundRect">
            <a:avLst>
              <a:gd name="adj" fmla="val 10519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810" name="Slide Number Placeholder 2">
            <a:extLst>
              <a:ext uri="{FF2B5EF4-FFF2-40B4-BE49-F238E27FC236}">
                <a16:creationId xmlns:a16="http://schemas.microsoft.com/office/drawing/2014/main" id="{F2676BEE-DD25-4C1D-9F53-688D8C902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615" y="6226258"/>
            <a:ext cx="406571" cy="265069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fld id="{DF774B5E-3D86-D744-9739-9A55B86C5C9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33BB3E-E8A5-48C1-97B2-4854A6ADF821}"/>
              </a:ext>
            </a:extLst>
          </p:cNvPr>
          <p:cNvGrpSpPr/>
          <p:nvPr userDrawn="1"/>
        </p:nvGrpSpPr>
        <p:grpSpPr>
          <a:xfrm>
            <a:off x="701501" y="6124104"/>
            <a:ext cx="4859650" cy="479082"/>
            <a:chOff x="625484" y="6162204"/>
            <a:chExt cx="4860916" cy="47908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9DD659E-C70F-41CC-97C4-0F6C3AC70144}"/>
                </a:ext>
              </a:extLst>
            </p:cNvPr>
            <p:cNvSpPr/>
            <p:nvPr userDrawn="1"/>
          </p:nvSpPr>
          <p:spPr>
            <a:xfrm>
              <a:off x="4124753" y="6284324"/>
              <a:ext cx="136164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Presentation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6988136-C59A-48E8-8853-D7561C64AC4B}"/>
                </a:ext>
              </a:extLst>
            </p:cNvPr>
            <p:cNvGrpSpPr/>
            <p:nvPr userDrawn="1"/>
          </p:nvGrpSpPr>
          <p:grpSpPr>
            <a:xfrm>
              <a:off x="625484" y="6162204"/>
              <a:ext cx="479083" cy="479082"/>
              <a:chOff x="949281" y="1182857"/>
              <a:chExt cx="1895520" cy="189551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49A8847-C975-4B33-8210-53837C03B13C}"/>
                  </a:ext>
                </a:extLst>
              </p:cNvPr>
              <p:cNvSpPr/>
              <p:nvPr/>
            </p:nvSpPr>
            <p:spPr>
              <a:xfrm>
                <a:off x="949281" y="1182857"/>
                <a:ext cx="1895520" cy="1895518"/>
              </a:xfrm>
              <a:prstGeom prst="ellipse">
                <a:avLst/>
              </a:prstGeom>
              <a:solidFill>
                <a:schemeClr val="accent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7705D61-3BCC-4092-85E0-6BC005714301}"/>
                  </a:ext>
                </a:extLst>
              </p:cNvPr>
              <p:cNvGrpSpPr/>
              <p:nvPr/>
            </p:nvGrpSpPr>
            <p:grpSpPr>
              <a:xfrm>
                <a:off x="1262221" y="1628255"/>
                <a:ext cx="1277873" cy="993172"/>
                <a:chOff x="3933825" y="1511300"/>
                <a:chExt cx="1546226" cy="1201738"/>
              </a:xfrm>
            </p:grpSpPr>
            <p:sp>
              <p:nvSpPr>
                <p:cNvPr id="43" name="Freeform 30">
                  <a:extLst>
                    <a:ext uri="{FF2B5EF4-FFF2-40B4-BE49-F238E27FC236}">
                      <a16:creationId xmlns:a16="http://schemas.microsoft.com/office/drawing/2014/main" id="{CD20CF77-EE4F-4FBE-B8D1-60FCFC3EE0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3825" y="1739900"/>
                  <a:ext cx="1420813" cy="973138"/>
                </a:xfrm>
                <a:custGeom>
                  <a:avLst/>
                  <a:gdLst>
                    <a:gd name="T0" fmla="*/ 340 w 375"/>
                    <a:gd name="T1" fmla="*/ 180 h 257"/>
                    <a:gd name="T2" fmla="*/ 340 w 375"/>
                    <a:gd name="T3" fmla="*/ 127 h 257"/>
                    <a:gd name="T4" fmla="*/ 321 w 375"/>
                    <a:gd name="T5" fmla="*/ 127 h 257"/>
                    <a:gd name="T6" fmla="*/ 321 w 375"/>
                    <a:gd name="T7" fmla="*/ 170 h 257"/>
                    <a:gd name="T8" fmla="*/ 309 w 375"/>
                    <a:gd name="T9" fmla="*/ 182 h 257"/>
                    <a:gd name="T10" fmla="*/ 66 w 375"/>
                    <a:gd name="T11" fmla="*/ 182 h 257"/>
                    <a:gd name="T12" fmla="*/ 54 w 375"/>
                    <a:gd name="T13" fmla="*/ 170 h 257"/>
                    <a:gd name="T14" fmla="*/ 54 w 375"/>
                    <a:gd name="T15" fmla="*/ 24 h 257"/>
                    <a:gd name="T16" fmla="*/ 66 w 375"/>
                    <a:gd name="T17" fmla="*/ 12 h 257"/>
                    <a:gd name="T18" fmla="*/ 205 w 375"/>
                    <a:gd name="T19" fmla="*/ 12 h 257"/>
                    <a:gd name="T20" fmla="*/ 205 w 375"/>
                    <a:gd name="T21" fmla="*/ 0 h 257"/>
                    <a:gd name="T22" fmla="*/ 49 w 375"/>
                    <a:gd name="T23" fmla="*/ 0 h 257"/>
                    <a:gd name="T24" fmla="*/ 35 w 375"/>
                    <a:gd name="T25" fmla="*/ 14 h 257"/>
                    <a:gd name="T26" fmla="*/ 35 w 375"/>
                    <a:gd name="T27" fmla="*/ 194 h 257"/>
                    <a:gd name="T28" fmla="*/ 0 w 375"/>
                    <a:gd name="T29" fmla="*/ 236 h 257"/>
                    <a:gd name="T30" fmla="*/ 21 w 375"/>
                    <a:gd name="T31" fmla="*/ 257 h 257"/>
                    <a:gd name="T32" fmla="*/ 354 w 375"/>
                    <a:gd name="T33" fmla="*/ 257 h 257"/>
                    <a:gd name="T34" fmla="*/ 375 w 375"/>
                    <a:gd name="T35" fmla="*/ 236 h 257"/>
                    <a:gd name="T36" fmla="*/ 340 w 375"/>
                    <a:gd name="T37" fmla="*/ 194 h 257"/>
                    <a:gd name="T38" fmla="*/ 340 w 375"/>
                    <a:gd name="T39" fmla="*/ 180 h 257"/>
                    <a:gd name="T40" fmla="*/ 215 w 375"/>
                    <a:gd name="T41" fmla="*/ 250 h 257"/>
                    <a:gd name="T42" fmla="*/ 160 w 375"/>
                    <a:gd name="T43" fmla="*/ 250 h 257"/>
                    <a:gd name="T44" fmla="*/ 156 w 375"/>
                    <a:gd name="T45" fmla="*/ 246 h 257"/>
                    <a:gd name="T46" fmla="*/ 160 w 375"/>
                    <a:gd name="T47" fmla="*/ 243 h 257"/>
                    <a:gd name="T48" fmla="*/ 215 w 375"/>
                    <a:gd name="T49" fmla="*/ 243 h 257"/>
                    <a:gd name="T50" fmla="*/ 219 w 375"/>
                    <a:gd name="T51" fmla="*/ 246 h 257"/>
                    <a:gd name="T52" fmla="*/ 215 w 375"/>
                    <a:gd name="T53" fmla="*/ 250 h 257"/>
                    <a:gd name="T54" fmla="*/ 130 w 375"/>
                    <a:gd name="T55" fmla="*/ 236 h 257"/>
                    <a:gd name="T56" fmla="*/ 141 w 375"/>
                    <a:gd name="T57" fmla="*/ 223 h 257"/>
                    <a:gd name="T58" fmla="*/ 234 w 375"/>
                    <a:gd name="T59" fmla="*/ 223 h 257"/>
                    <a:gd name="T60" fmla="*/ 245 w 375"/>
                    <a:gd name="T61" fmla="*/ 236 h 257"/>
                    <a:gd name="T62" fmla="*/ 130 w 375"/>
                    <a:gd name="T63" fmla="*/ 236 h 257"/>
                    <a:gd name="T64" fmla="*/ 130 w 375"/>
                    <a:gd name="T65" fmla="*/ 236 h 257"/>
                    <a:gd name="T66" fmla="*/ 130 w 375"/>
                    <a:gd name="T67" fmla="*/ 23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5" h="257">
                      <a:moveTo>
                        <a:pt x="340" y="180"/>
                      </a:moveTo>
                      <a:cubicBezTo>
                        <a:pt x="340" y="127"/>
                        <a:pt x="340" y="127"/>
                        <a:pt x="340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70"/>
                        <a:pt x="321" y="170"/>
                        <a:pt x="321" y="170"/>
                      </a:cubicBezTo>
                      <a:cubicBezTo>
                        <a:pt x="321" y="176"/>
                        <a:pt x="315" y="182"/>
                        <a:pt x="309" y="182"/>
                      </a:cubicBezTo>
                      <a:cubicBezTo>
                        <a:pt x="66" y="182"/>
                        <a:pt x="66" y="182"/>
                        <a:pt x="66" y="182"/>
                      </a:cubicBezTo>
                      <a:cubicBezTo>
                        <a:pt x="60" y="182"/>
                        <a:pt x="54" y="176"/>
                        <a:pt x="54" y="170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18"/>
                        <a:pt x="60" y="12"/>
                        <a:pt x="66" y="12"/>
                      </a:cubicBezTo>
                      <a:cubicBezTo>
                        <a:pt x="205" y="12"/>
                        <a:pt x="205" y="12"/>
                        <a:pt x="205" y="12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1" y="0"/>
                        <a:pt x="35" y="6"/>
                        <a:pt x="35" y="14"/>
                      </a:cubicBezTo>
                      <a:cubicBezTo>
                        <a:pt x="35" y="194"/>
                        <a:pt x="35" y="194"/>
                        <a:pt x="35" y="194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47"/>
                        <a:pt x="9" y="257"/>
                        <a:pt x="21" y="257"/>
                      </a:cubicBezTo>
                      <a:cubicBezTo>
                        <a:pt x="354" y="257"/>
                        <a:pt x="354" y="257"/>
                        <a:pt x="354" y="257"/>
                      </a:cubicBezTo>
                      <a:cubicBezTo>
                        <a:pt x="366" y="257"/>
                        <a:pt x="375" y="247"/>
                        <a:pt x="375" y="236"/>
                      </a:cubicBezTo>
                      <a:cubicBezTo>
                        <a:pt x="340" y="194"/>
                        <a:pt x="340" y="194"/>
                        <a:pt x="340" y="194"/>
                      </a:cubicBezTo>
                      <a:cubicBezTo>
                        <a:pt x="340" y="180"/>
                        <a:pt x="340" y="180"/>
                        <a:pt x="340" y="180"/>
                      </a:cubicBezTo>
                      <a:close/>
                      <a:moveTo>
                        <a:pt x="215" y="250"/>
                      </a:moveTo>
                      <a:cubicBezTo>
                        <a:pt x="160" y="250"/>
                        <a:pt x="160" y="250"/>
                        <a:pt x="160" y="250"/>
                      </a:cubicBezTo>
                      <a:cubicBezTo>
                        <a:pt x="158" y="250"/>
                        <a:pt x="156" y="248"/>
                        <a:pt x="156" y="246"/>
                      </a:cubicBezTo>
                      <a:cubicBezTo>
                        <a:pt x="156" y="244"/>
                        <a:pt x="158" y="243"/>
                        <a:pt x="160" y="243"/>
                      </a:cubicBezTo>
                      <a:cubicBezTo>
                        <a:pt x="215" y="243"/>
                        <a:pt x="215" y="243"/>
                        <a:pt x="215" y="243"/>
                      </a:cubicBezTo>
                      <a:cubicBezTo>
                        <a:pt x="217" y="243"/>
                        <a:pt x="219" y="244"/>
                        <a:pt x="219" y="246"/>
                      </a:cubicBezTo>
                      <a:cubicBezTo>
                        <a:pt x="219" y="248"/>
                        <a:pt x="217" y="250"/>
                        <a:pt x="215" y="250"/>
                      </a:cubicBezTo>
                      <a:close/>
                      <a:moveTo>
                        <a:pt x="130" y="236"/>
                      </a:moveTo>
                      <a:cubicBezTo>
                        <a:pt x="141" y="223"/>
                        <a:pt x="141" y="223"/>
                        <a:pt x="141" y="223"/>
                      </a:cubicBezTo>
                      <a:cubicBezTo>
                        <a:pt x="234" y="223"/>
                        <a:pt x="234" y="223"/>
                        <a:pt x="234" y="223"/>
                      </a:cubicBezTo>
                      <a:cubicBezTo>
                        <a:pt x="245" y="236"/>
                        <a:pt x="245" y="236"/>
                        <a:pt x="245" y="236"/>
                      </a:cubicBezTo>
                      <a:cubicBezTo>
                        <a:pt x="130" y="236"/>
                        <a:pt x="130" y="236"/>
                        <a:pt x="130" y="236"/>
                      </a:cubicBezTo>
                      <a:close/>
                      <a:moveTo>
                        <a:pt x="130" y="236"/>
                      </a:moveTo>
                      <a:cubicBezTo>
                        <a:pt x="130" y="236"/>
                        <a:pt x="130" y="236"/>
                        <a:pt x="130" y="23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4" name="Rectangle 31">
                  <a:extLst>
                    <a:ext uri="{FF2B5EF4-FFF2-40B4-BE49-F238E27FC236}">
                      <a16:creationId xmlns:a16="http://schemas.microsoft.com/office/drawing/2014/main" id="{381B66AF-0F16-4000-9D7C-CA9158F89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9300" y="2125663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5" name="Rectangle 32">
                  <a:extLst>
                    <a:ext uri="{FF2B5EF4-FFF2-40B4-BE49-F238E27FC236}">
                      <a16:creationId xmlns:a16="http://schemas.microsoft.com/office/drawing/2014/main" id="{84676F73-FEFD-49F3-A43B-685048D43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7563" y="19748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6" name="Rectangle 33">
                  <a:extLst>
                    <a:ext uri="{FF2B5EF4-FFF2-40B4-BE49-F238E27FC236}">
                      <a16:creationId xmlns:a16="http://schemas.microsoft.com/office/drawing/2014/main" id="{17C858DC-2F00-4BDA-81AD-EFC1C8960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3925" y="21145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7" name="Rectangle 34">
                  <a:extLst>
                    <a:ext uri="{FF2B5EF4-FFF2-40B4-BE49-F238E27FC236}">
                      <a16:creationId xmlns:a16="http://schemas.microsoft.com/office/drawing/2014/main" id="{F0BE9975-4D91-47EC-BE6F-E691D46C2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1238" y="1931988"/>
                  <a:ext cx="131763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8" name="Rectangle 35">
                  <a:extLst>
                    <a:ext uri="{FF2B5EF4-FFF2-40B4-BE49-F238E27FC236}">
                      <a16:creationId xmlns:a16="http://schemas.microsoft.com/office/drawing/2014/main" id="{63153C21-E144-436B-8181-29F56B672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6975" y="1530350"/>
                  <a:ext cx="128588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9" name="Rectangle 36">
                  <a:extLst>
                    <a:ext uri="{FF2B5EF4-FFF2-40B4-BE49-F238E27FC236}">
                      <a16:creationId xmlns:a16="http://schemas.microsoft.com/office/drawing/2014/main" id="{FCA1C965-643E-46F8-A4AE-4EB33BD93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025" y="1765300"/>
                  <a:ext cx="128588" cy="1333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0" name="Rectangle 37">
                  <a:extLst>
                    <a:ext uri="{FF2B5EF4-FFF2-40B4-BE49-F238E27FC236}">
                      <a16:creationId xmlns:a16="http://schemas.microsoft.com/office/drawing/2014/main" id="{7C90ADCB-2E3E-4E44-9AE2-1ADED8BB1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1712913"/>
                  <a:ext cx="185738" cy="1857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1" name="Rectangle 38">
                  <a:extLst>
                    <a:ext uri="{FF2B5EF4-FFF2-40B4-BE49-F238E27FC236}">
                      <a16:creationId xmlns:a16="http://schemas.microsoft.com/office/drawing/2014/main" id="{E04682FA-065F-4BD0-B3AF-3A355EBED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750" y="1936750"/>
                  <a:ext cx="228600" cy="2238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2" name="Rectangle 39">
                  <a:extLst>
                    <a:ext uri="{FF2B5EF4-FFF2-40B4-BE49-F238E27FC236}">
                      <a16:creationId xmlns:a16="http://schemas.microsoft.com/office/drawing/2014/main" id="{866B6833-19E9-43EE-A350-B86AD4D404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9063" y="1511300"/>
                  <a:ext cx="280988" cy="2809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53" name="Rectangle 40">
                  <a:extLst>
                    <a:ext uri="{FF2B5EF4-FFF2-40B4-BE49-F238E27FC236}">
                      <a16:creationId xmlns:a16="http://schemas.microsoft.com/office/drawing/2014/main" id="{C284203B-C16E-479B-99CB-A49EEEA50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076450"/>
                  <a:ext cx="128588" cy="128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E30DB1F-A331-4F98-8F2B-049797E33732}"/>
                </a:ext>
              </a:extLst>
            </p:cNvPr>
            <p:cNvGrpSpPr/>
            <p:nvPr userDrawn="1"/>
          </p:nvGrpSpPr>
          <p:grpSpPr>
            <a:xfrm>
              <a:off x="1160556" y="6250639"/>
              <a:ext cx="1535019" cy="369204"/>
              <a:chOff x="1160556" y="6247480"/>
              <a:chExt cx="1535019" cy="369204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89D0FD7-3527-4E27-92B8-A49CC8BE65E0}"/>
                  </a:ext>
                </a:extLst>
              </p:cNvPr>
              <p:cNvSpPr/>
              <p:nvPr userDrawn="1"/>
            </p:nvSpPr>
            <p:spPr>
              <a:xfrm>
                <a:off x="2142072" y="6314742"/>
                <a:ext cx="487078" cy="253850"/>
              </a:xfrm>
              <a:prstGeom prst="roundRect">
                <a:avLst>
                  <a:gd name="adj" fmla="val 124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7A5A16-0D45-4F01-9669-3A9A092454A9}"/>
                  </a:ext>
                </a:extLst>
              </p:cNvPr>
              <p:cNvSpPr txBox="1"/>
              <p:nvPr userDrawn="1"/>
            </p:nvSpPr>
            <p:spPr>
              <a:xfrm>
                <a:off x="1160556" y="6247480"/>
                <a:ext cx="1535019" cy="36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99" b="1" spc="0" baseline="0" dirty="0">
                    <a:solidFill>
                      <a:schemeClr val="tx1"/>
                    </a:solidFill>
                  </a:rPr>
                  <a:t>Finance </a:t>
                </a:r>
                <a:r>
                  <a:rPr lang="en-US" sz="1799" b="1" spc="0" baseline="0" dirty="0">
                    <a:solidFill>
                      <a:schemeClr val="bg1"/>
                    </a:solidFill>
                  </a:rPr>
                  <a:t>and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79792C2-E324-4965-A855-E3FF6A79A08D}"/>
                </a:ext>
              </a:extLst>
            </p:cNvPr>
            <p:cNvSpPr txBox="1"/>
            <p:nvPr userDrawn="1"/>
          </p:nvSpPr>
          <p:spPr>
            <a:xfrm>
              <a:off x="2608789" y="6284387"/>
              <a:ext cx="1475484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50" b="1" cap="all" spc="0" baseline="0" dirty="0">
                  <a:solidFill>
                    <a:schemeClr val="tx1"/>
                  </a:solidFill>
                  <a:latin typeface="+mn-lt"/>
                </a:rPr>
                <a:t>Investment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D520B50-6EA1-4049-AD46-544CA8619F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96178" y="6324389"/>
              <a:ext cx="0" cy="213657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056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5820" y="6356351"/>
            <a:ext cx="3859795" cy="365125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2925" y="6356351"/>
            <a:ext cx="2844059" cy="365125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7872CF-2AED-68B3-949E-E3BA98FD91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81750" cy="5157788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2A44E8-ACAF-9C6B-BB3A-EE7ED2878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6250" y="260648"/>
            <a:ext cx="4475474" cy="354841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IN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B49FBA8-7E29-C7EA-C321-BB2E9A7CBA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5175" y="5310554"/>
            <a:ext cx="2304901" cy="78227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88013BA-29D8-D104-9EF9-2CCED8B81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1785" y="3877305"/>
            <a:ext cx="4471864" cy="2018528"/>
          </a:xfrm>
        </p:spPr>
        <p:txBody>
          <a:bodyPr anchor="t">
            <a:normAutofit/>
          </a:bodyPr>
          <a:lstStyle>
            <a:lvl1pPr marL="0" indent="0" algn="just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7365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EADEA3E-77AC-4511-B892-6EF3ADD23D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963" y="1598052"/>
            <a:ext cx="2610677" cy="1700322"/>
          </a:xfrm>
          <a:custGeom>
            <a:avLst/>
            <a:gdLst>
              <a:gd name="connsiteX0" fmla="*/ 0 w 2611357"/>
              <a:gd name="connsiteY0" fmla="*/ 0 h 1700322"/>
              <a:gd name="connsiteX1" fmla="*/ 2611357 w 2611357"/>
              <a:gd name="connsiteY1" fmla="*/ 0 h 1700322"/>
              <a:gd name="connsiteX2" fmla="*/ 2611357 w 2611357"/>
              <a:gd name="connsiteY2" fmla="*/ 1700322 h 1700322"/>
              <a:gd name="connsiteX3" fmla="*/ 0 w 2611357"/>
              <a:gd name="connsiteY3" fmla="*/ 1700322 h 170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357" h="1700322">
                <a:moveTo>
                  <a:pt x="0" y="0"/>
                </a:moveTo>
                <a:lnTo>
                  <a:pt x="2611357" y="0"/>
                </a:lnTo>
                <a:lnTo>
                  <a:pt x="2611357" y="1700322"/>
                </a:lnTo>
                <a:lnTo>
                  <a:pt x="0" y="17003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098A1F31-F80B-4CA1-8220-F04A809712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9037" y="1598052"/>
            <a:ext cx="2610677" cy="1700322"/>
          </a:xfrm>
          <a:custGeom>
            <a:avLst/>
            <a:gdLst>
              <a:gd name="connsiteX0" fmla="*/ 0 w 2611357"/>
              <a:gd name="connsiteY0" fmla="*/ 0 h 1700322"/>
              <a:gd name="connsiteX1" fmla="*/ 2611357 w 2611357"/>
              <a:gd name="connsiteY1" fmla="*/ 0 h 1700322"/>
              <a:gd name="connsiteX2" fmla="*/ 2611357 w 2611357"/>
              <a:gd name="connsiteY2" fmla="*/ 1700322 h 1700322"/>
              <a:gd name="connsiteX3" fmla="*/ 0 w 2611357"/>
              <a:gd name="connsiteY3" fmla="*/ 1700322 h 170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357" h="1700322">
                <a:moveTo>
                  <a:pt x="0" y="0"/>
                </a:moveTo>
                <a:lnTo>
                  <a:pt x="2611357" y="0"/>
                </a:lnTo>
                <a:lnTo>
                  <a:pt x="2611357" y="1700322"/>
                </a:lnTo>
                <a:lnTo>
                  <a:pt x="0" y="17003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A6B249A-289B-48DB-9C51-7D7F890DDB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9111" y="1598052"/>
            <a:ext cx="2610677" cy="1700322"/>
          </a:xfrm>
          <a:custGeom>
            <a:avLst/>
            <a:gdLst>
              <a:gd name="connsiteX0" fmla="*/ 0 w 2611357"/>
              <a:gd name="connsiteY0" fmla="*/ 0 h 1700322"/>
              <a:gd name="connsiteX1" fmla="*/ 2611357 w 2611357"/>
              <a:gd name="connsiteY1" fmla="*/ 0 h 1700322"/>
              <a:gd name="connsiteX2" fmla="*/ 2611357 w 2611357"/>
              <a:gd name="connsiteY2" fmla="*/ 1700322 h 1700322"/>
              <a:gd name="connsiteX3" fmla="*/ 0 w 2611357"/>
              <a:gd name="connsiteY3" fmla="*/ 1700322 h 170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357" h="1700322">
                <a:moveTo>
                  <a:pt x="0" y="0"/>
                </a:moveTo>
                <a:lnTo>
                  <a:pt x="2611357" y="0"/>
                </a:lnTo>
                <a:lnTo>
                  <a:pt x="2611357" y="1700322"/>
                </a:lnTo>
                <a:lnTo>
                  <a:pt x="0" y="17003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5EF712EF-D2B8-473F-BE69-DE2612FF5B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9185" y="1598052"/>
            <a:ext cx="2610677" cy="1700322"/>
          </a:xfrm>
          <a:custGeom>
            <a:avLst/>
            <a:gdLst>
              <a:gd name="connsiteX0" fmla="*/ 0 w 2611357"/>
              <a:gd name="connsiteY0" fmla="*/ 0 h 1700322"/>
              <a:gd name="connsiteX1" fmla="*/ 2611357 w 2611357"/>
              <a:gd name="connsiteY1" fmla="*/ 0 h 1700322"/>
              <a:gd name="connsiteX2" fmla="*/ 2611357 w 2611357"/>
              <a:gd name="connsiteY2" fmla="*/ 1700322 h 1700322"/>
              <a:gd name="connsiteX3" fmla="*/ 0 w 2611357"/>
              <a:gd name="connsiteY3" fmla="*/ 1700322 h 170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357" h="1700322">
                <a:moveTo>
                  <a:pt x="0" y="0"/>
                </a:moveTo>
                <a:lnTo>
                  <a:pt x="2611357" y="0"/>
                </a:lnTo>
                <a:lnTo>
                  <a:pt x="2611357" y="1700322"/>
                </a:lnTo>
                <a:lnTo>
                  <a:pt x="0" y="17003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411C8-471C-41DA-8760-511BE7EA3D6A}"/>
              </a:ext>
            </a:extLst>
          </p:cNvPr>
          <p:cNvSpPr/>
          <p:nvPr userDrawn="1"/>
        </p:nvSpPr>
        <p:spPr>
          <a:xfrm>
            <a:off x="11240141" y="6200917"/>
            <a:ext cx="397516" cy="323137"/>
          </a:xfrm>
          <a:prstGeom prst="roundRect">
            <a:avLst>
              <a:gd name="adj" fmla="val 10519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810" name="Slide Number Placeholder 2">
            <a:extLst>
              <a:ext uri="{FF2B5EF4-FFF2-40B4-BE49-F238E27FC236}">
                <a16:creationId xmlns:a16="http://schemas.microsoft.com/office/drawing/2014/main" id="{F2676BEE-DD25-4C1D-9F53-688D8C902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615" y="6226258"/>
            <a:ext cx="406571" cy="265069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fld id="{DF774B5E-3D86-D744-9739-9A55B86C5C9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EB1DFD9-FF29-4974-85D2-225CD3BA516F}"/>
              </a:ext>
            </a:extLst>
          </p:cNvPr>
          <p:cNvGrpSpPr/>
          <p:nvPr userDrawn="1"/>
        </p:nvGrpSpPr>
        <p:grpSpPr>
          <a:xfrm>
            <a:off x="701501" y="6124104"/>
            <a:ext cx="4859650" cy="479082"/>
            <a:chOff x="625484" y="6162204"/>
            <a:chExt cx="4860916" cy="47908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E8CD58F-5180-443B-8D92-90B258B4475C}"/>
                </a:ext>
              </a:extLst>
            </p:cNvPr>
            <p:cNvSpPr/>
            <p:nvPr userDrawn="1"/>
          </p:nvSpPr>
          <p:spPr>
            <a:xfrm>
              <a:off x="4124753" y="6284324"/>
              <a:ext cx="136164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Presentation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CD41C00-2AB8-4548-BE30-479091F8DDEA}"/>
                </a:ext>
              </a:extLst>
            </p:cNvPr>
            <p:cNvGrpSpPr/>
            <p:nvPr userDrawn="1"/>
          </p:nvGrpSpPr>
          <p:grpSpPr>
            <a:xfrm>
              <a:off x="625484" y="6162204"/>
              <a:ext cx="479083" cy="479082"/>
              <a:chOff x="949281" y="1182857"/>
              <a:chExt cx="1895520" cy="1895518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8F808E7-FBB3-47CD-A45B-102FAAEFAD96}"/>
                  </a:ext>
                </a:extLst>
              </p:cNvPr>
              <p:cNvSpPr/>
              <p:nvPr/>
            </p:nvSpPr>
            <p:spPr>
              <a:xfrm>
                <a:off x="949281" y="1182857"/>
                <a:ext cx="1895520" cy="1895518"/>
              </a:xfrm>
              <a:prstGeom prst="ellipse">
                <a:avLst/>
              </a:prstGeom>
              <a:solidFill>
                <a:schemeClr val="accent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DC34120-E651-4CE0-86F6-13E693782F0C}"/>
                  </a:ext>
                </a:extLst>
              </p:cNvPr>
              <p:cNvGrpSpPr/>
              <p:nvPr/>
            </p:nvGrpSpPr>
            <p:grpSpPr>
              <a:xfrm>
                <a:off x="1262221" y="1628255"/>
                <a:ext cx="1277873" cy="993172"/>
                <a:chOff x="3933825" y="1511300"/>
                <a:chExt cx="1546226" cy="1201738"/>
              </a:xfrm>
            </p:grpSpPr>
            <p:sp>
              <p:nvSpPr>
                <p:cNvPr id="64" name="Freeform 30">
                  <a:extLst>
                    <a:ext uri="{FF2B5EF4-FFF2-40B4-BE49-F238E27FC236}">
                      <a16:creationId xmlns:a16="http://schemas.microsoft.com/office/drawing/2014/main" id="{3AAAE50F-4F8C-4BB5-8395-753F65FEC0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3825" y="1739900"/>
                  <a:ext cx="1420813" cy="973138"/>
                </a:xfrm>
                <a:custGeom>
                  <a:avLst/>
                  <a:gdLst>
                    <a:gd name="T0" fmla="*/ 340 w 375"/>
                    <a:gd name="T1" fmla="*/ 180 h 257"/>
                    <a:gd name="T2" fmla="*/ 340 w 375"/>
                    <a:gd name="T3" fmla="*/ 127 h 257"/>
                    <a:gd name="T4" fmla="*/ 321 w 375"/>
                    <a:gd name="T5" fmla="*/ 127 h 257"/>
                    <a:gd name="T6" fmla="*/ 321 w 375"/>
                    <a:gd name="T7" fmla="*/ 170 h 257"/>
                    <a:gd name="T8" fmla="*/ 309 w 375"/>
                    <a:gd name="T9" fmla="*/ 182 h 257"/>
                    <a:gd name="T10" fmla="*/ 66 w 375"/>
                    <a:gd name="T11" fmla="*/ 182 h 257"/>
                    <a:gd name="T12" fmla="*/ 54 w 375"/>
                    <a:gd name="T13" fmla="*/ 170 h 257"/>
                    <a:gd name="T14" fmla="*/ 54 w 375"/>
                    <a:gd name="T15" fmla="*/ 24 h 257"/>
                    <a:gd name="T16" fmla="*/ 66 w 375"/>
                    <a:gd name="T17" fmla="*/ 12 h 257"/>
                    <a:gd name="T18" fmla="*/ 205 w 375"/>
                    <a:gd name="T19" fmla="*/ 12 h 257"/>
                    <a:gd name="T20" fmla="*/ 205 w 375"/>
                    <a:gd name="T21" fmla="*/ 0 h 257"/>
                    <a:gd name="T22" fmla="*/ 49 w 375"/>
                    <a:gd name="T23" fmla="*/ 0 h 257"/>
                    <a:gd name="T24" fmla="*/ 35 w 375"/>
                    <a:gd name="T25" fmla="*/ 14 h 257"/>
                    <a:gd name="T26" fmla="*/ 35 w 375"/>
                    <a:gd name="T27" fmla="*/ 194 h 257"/>
                    <a:gd name="T28" fmla="*/ 0 w 375"/>
                    <a:gd name="T29" fmla="*/ 236 h 257"/>
                    <a:gd name="T30" fmla="*/ 21 w 375"/>
                    <a:gd name="T31" fmla="*/ 257 h 257"/>
                    <a:gd name="T32" fmla="*/ 354 w 375"/>
                    <a:gd name="T33" fmla="*/ 257 h 257"/>
                    <a:gd name="T34" fmla="*/ 375 w 375"/>
                    <a:gd name="T35" fmla="*/ 236 h 257"/>
                    <a:gd name="T36" fmla="*/ 340 w 375"/>
                    <a:gd name="T37" fmla="*/ 194 h 257"/>
                    <a:gd name="T38" fmla="*/ 340 w 375"/>
                    <a:gd name="T39" fmla="*/ 180 h 257"/>
                    <a:gd name="T40" fmla="*/ 215 w 375"/>
                    <a:gd name="T41" fmla="*/ 250 h 257"/>
                    <a:gd name="T42" fmla="*/ 160 w 375"/>
                    <a:gd name="T43" fmla="*/ 250 h 257"/>
                    <a:gd name="T44" fmla="*/ 156 w 375"/>
                    <a:gd name="T45" fmla="*/ 246 h 257"/>
                    <a:gd name="T46" fmla="*/ 160 w 375"/>
                    <a:gd name="T47" fmla="*/ 243 h 257"/>
                    <a:gd name="T48" fmla="*/ 215 w 375"/>
                    <a:gd name="T49" fmla="*/ 243 h 257"/>
                    <a:gd name="T50" fmla="*/ 219 w 375"/>
                    <a:gd name="T51" fmla="*/ 246 h 257"/>
                    <a:gd name="T52" fmla="*/ 215 w 375"/>
                    <a:gd name="T53" fmla="*/ 250 h 257"/>
                    <a:gd name="T54" fmla="*/ 130 w 375"/>
                    <a:gd name="T55" fmla="*/ 236 h 257"/>
                    <a:gd name="T56" fmla="*/ 141 w 375"/>
                    <a:gd name="T57" fmla="*/ 223 h 257"/>
                    <a:gd name="T58" fmla="*/ 234 w 375"/>
                    <a:gd name="T59" fmla="*/ 223 h 257"/>
                    <a:gd name="T60" fmla="*/ 245 w 375"/>
                    <a:gd name="T61" fmla="*/ 236 h 257"/>
                    <a:gd name="T62" fmla="*/ 130 w 375"/>
                    <a:gd name="T63" fmla="*/ 236 h 257"/>
                    <a:gd name="T64" fmla="*/ 130 w 375"/>
                    <a:gd name="T65" fmla="*/ 236 h 257"/>
                    <a:gd name="T66" fmla="*/ 130 w 375"/>
                    <a:gd name="T67" fmla="*/ 23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5" h="257">
                      <a:moveTo>
                        <a:pt x="340" y="180"/>
                      </a:moveTo>
                      <a:cubicBezTo>
                        <a:pt x="340" y="127"/>
                        <a:pt x="340" y="127"/>
                        <a:pt x="340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70"/>
                        <a:pt x="321" y="170"/>
                        <a:pt x="321" y="170"/>
                      </a:cubicBezTo>
                      <a:cubicBezTo>
                        <a:pt x="321" y="176"/>
                        <a:pt x="315" y="182"/>
                        <a:pt x="309" y="182"/>
                      </a:cubicBezTo>
                      <a:cubicBezTo>
                        <a:pt x="66" y="182"/>
                        <a:pt x="66" y="182"/>
                        <a:pt x="66" y="182"/>
                      </a:cubicBezTo>
                      <a:cubicBezTo>
                        <a:pt x="60" y="182"/>
                        <a:pt x="54" y="176"/>
                        <a:pt x="54" y="170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18"/>
                        <a:pt x="60" y="12"/>
                        <a:pt x="66" y="12"/>
                      </a:cubicBezTo>
                      <a:cubicBezTo>
                        <a:pt x="205" y="12"/>
                        <a:pt x="205" y="12"/>
                        <a:pt x="205" y="12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1" y="0"/>
                        <a:pt x="35" y="6"/>
                        <a:pt x="35" y="14"/>
                      </a:cubicBezTo>
                      <a:cubicBezTo>
                        <a:pt x="35" y="194"/>
                        <a:pt x="35" y="194"/>
                        <a:pt x="35" y="194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47"/>
                        <a:pt x="9" y="257"/>
                        <a:pt x="21" y="257"/>
                      </a:cubicBezTo>
                      <a:cubicBezTo>
                        <a:pt x="354" y="257"/>
                        <a:pt x="354" y="257"/>
                        <a:pt x="354" y="257"/>
                      </a:cubicBezTo>
                      <a:cubicBezTo>
                        <a:pt x="366" y="257"/>
                        <a:pt x="375" y="247"/>
                        <a:pt x="375" y="236"/>
                      </a:cubicBezTo>
                      <a:cubicBezTo>
                        <a:pt x="340" y="194"/>
                        <a:pt x="340" y="194"/>
                        <a:pt x="340" y="194"/>
                      </a:cubicBezTo>
                      <a:cubicBezTo>
                        <a:pt x="340" y="180"/>
                        <a:pt x="340" y="180"/>
                        <a:pt x="340" y="180"/>
                      </a:cubicBezTo>
                      <a:close/>
                      <a:moveTo>
                        <a:pt x="215" y="250"/>
                      </a:moveTo>
                      <a:cubicBezTo>
                        <a:pt x="160" y="250"/>
                        <a:pt x="160" y="250"/>
                        <a:pt x="160" y="250"/>
                      </a:cubicBezTo>
                      <a:cubicBezTo>
                        <a:pt x="158" y="250"/>
                        <a:pt x="156" y="248"/>
                        <a:pt x="156" y="246"/>
                      </a:cubicBezTo>
                      <a:cubicBezTo>
                        <a:pt x="156" y="244"/>
                        <a:pt x="158" y="243"/>
                        <a:pt x="160" y="243"/>
                      </a:cubicBezTo>
                      <a:cubicBezTo>
                        <a:pt x="215" y="243"/>
                        <a:pt x="215" y="243"/>
                        <a:pt x="215" y="243"/>
                      </a:cubicBezTo>
                      <a:cubicBezTo>
                        <a:pt x="217" y="243"/>
                        <a:pt x="219" y="244"/>
                        <a:pt x="219" y="246"/>
                      </a:cubicBezTo>
                      <a:cubicBezTo>
                        <a:pt x="219" y="248"/>
                        <a:pt x="217" y="250"/>
                        <a:pt x="215" y="250"/>
                      </a:cubicBezTo>
                      <a:close/>
                      <a:moveTo>
                        <a:pt x="130" y="236"/>
                      </a:moveTo>
                      <a:cubicBezTo>
                        <a:pt x="141" y="223"/>
                        <a:pt x="141" y="223"/>
                        <a:pt x="141" y="223"/>
                      </a:cubicBezTo>
                      <a:cubicBezTo>
                        <a:pt x="234" y="223"/>
                        <a:pt x="234" y="223"/>
                        <a:pt x="234" y="223"/>
                      </a:cubicBezTo>
                      <a:cubicBezTo>
                        <a:pt x="245" y="236"/>
                        <a:pt x="245" y="236"/>
                        <a:pt x="245" y="236"/>
                      </a:cubicBezTo>
                      <a:cubicBezTo>
                        <a:pt x="130" y="236"/>
                        <a:pt x="130" y="236"/>
                        <a:pt x="130" y="236"/>
                      </a:cubicBezTo>
                      <a:close/>
                      <a:moveTo>
                        <a:pt x="130" y="236"/>
                      </a:moveTo>
                      <a:cubicBezTo>
                        <a:pt x="130" y="236"/>
                        <a:pt x="130" y="236"/>
                        <a:pt x="130" y="23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65" name="Rectangle 31">
                  <a:extLst>
                    <a:ext uri="{FF2B5EF4-FFF2-40B4-BE49-F238E27FC236}">
                      <a16:creationId xmlns:a16="http://schemas.microsoft.com/office/drawing/2014/main" id="{6CC6F283-C9DA-48F1-A5DE-8B43D5DD7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9300" y="2125663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66" name="Rectangle 32">
                  <a:extLst>
                    <a:ext uri="{FF2B5EF4-FFF2-40B4-BE49-F238E27FC236}">
                      <a16:creationId xmlns:a16="http://schemas.microsoft.com/office/drawing/2014/main" id="{A83F203B-6316-4D41-A3B2-C8341035B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7563" y="19748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67" name="Rectangle 33">
                  <a:extLst>
                    <a:ext uri="{FF2B5EF4-FFF2-40B4-BE49-F238E27FC236}">
                      <a16:creationId xmlns:a16="http://schemas.microsoft.com/office/drawing/2014/main" id="{8BECAC65-7286-4FD0-8F0E-F44B3BEBD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3925" y="21145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68" name="Rectangle 34">
                  <a:extLst>
                    <a:ext uri="{FF2B5EF4-FFF2-40B4-BE49-F238E27FC236}">
                      <a16:creationId xmlns:a16="http://schemas.microsoft.com/office/drawing/2014/main" id="{DBA297E7-201B-4B2F-99DE-EF8A4CB174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1238" y="1931988"/>
                  <a:ext cx="131763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69" name="Rectangle 35">
                  <a:extLst>
                    <a:ext uri="{FF2B5EF4-FFF2-40B4-BE49-F238E27FC236}">
                      <a16:creationId xmlns:a16="http://schemas.microsoft.com/office/drawing/2014/main" id="{399F16E7-1E64-40B5-876F-F617D90825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6975" y="1530350"/>
                  <a:ext cx="128588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70" name="Rectangle 36">
                  <a:extLst>
                    <a:ext uri="{FF2B5EF4-FFF2-40B4-BE49-F238E27FC236}">
                      <a16:creationId xmlns:a16="http://schemas.microsoft.com/office/drawing/2014/main" id="{C58CF74A-1856-43FD-B0C4-9EB1095A9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025" y="1765300"/>
                  <a:ext cx="128588" cy="1333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71" name="Rectangle 37">
                  <a:extLst>
                    <a:ext uri="{FF2B5EF4-FFF2-40B4-BE49-F238E27FC236}">
                      <a16:creationId xmlns:a16="http://schemas.microsoft.com/office/drawing/2014/main" id="{26FEE501-BE71-4CC2-BA51-061C9B844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1712913"/>
                  <a:ext cx="185738" cy="1857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72" name="Rectangle 38">
                  <a:extLst>
                    <a:ext uri="{FF2B5EF4-FFF2-40B4-BE49-F238E27FC236}">
                      <a16:creationId xmlns:a16="http://schemas.microsoft.com/office/drawing/2014/main" id="{9163F565-4F2B-4F38-9F17-932532ED9C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750" y="1936750"/>
                  <a:ext cx="228600" cy="2238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73" name="Rectangle 39">
                  <a:extLst>
                    <a:ext uri="{FF2B5EF4-FFF2-40B4-BE49-F238E27FC236}">
                      <a16:creationId xmlns:a16="http://schemas.microsoft.com/office/drawing/2014/main" id="{4028F6ED-707F-4795-A9E7-F6E626B38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9063" y="1511300"/>
                  <a:ext cx="280988" cy="2809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74" name="Rectangle 40">
                  <a:extLst>
                    <a:ext uri="{FF2B5EF4-FFF2-40B4-BE49-F238E27FC236}">
                      <a16:creationId xmlns:a16="http://schemas.microsoft.com/office/drawing/2014/main" id="{3F265D30-A41F-48E3-857D-1E2F848FC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076450"/>
                  <a:ext cx="128588" cy="128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F82DCA5-EA9C-4237-A792-B82DC9B72026}"/>
                </a:ext>
              </a:extLst>
            </p:cNvPr>
            <p:cNvGrpSpPr/>
            <p:nvPr userDrawn="1"/>
          </p:nvGrpSpPr>
          <p:grpSpPr>
            <a:xfrm>
              <a:off x="1160556" y="6250639"/>
              <a:ext cx="1535019" cy="369204"/>
              <a:chOff x="1160556" y="6247480"/>
              <a:chExt cx="1535019" cy="369204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8EF6A1DF-DD7A-436F-B49E-3E9FF650781B}"/>
                  </a:ext>
                </a:extLst>
              </p:cNvPr>
              <p:cNvSpPr/>
              <p:nvPr userDrawn="1"/>
            </p:nvSpPr>
            <p:spPr>
              <a:xfrm>
                <a:off x="2142072" y="6314742"/>
                <a:ext cx="487078" cy="253850"/>
              </a:xfrm>
              <a:prstGeom prst="roundRect">
                <a:avLst>
                  <a:gd name="adj" fmla="val 124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8D99A55-209B-4F18-B7A0-763A99CCE31D}"/>
                  </a:ext>
                </a:extLst>
              </p:cNvPr>
              <p:cNvSpPr txBox="1"/>
              <p:nvPr userDrawn="1"/>
            </p:nvSpPr>
            <p:spPr>
              <a:xfrm>
                <a:off x="1160556" y="6247480"/>
                <a:ext cx="1535019" cy="36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99" b="1" spc="0" baseline="0" dirty="0">
                    <a:solidFill>
                      <a:schemeClr val="tx1"/>
                    </a:solidFill>
                  </a:rPr>
                  <a:t>Finance </a:t>
                </a:r>
                <a:r>
                  <a:rPr lang="en-US" sz="1799" b="1" spc="0" baseline="0" dirty="0">
                    <a:solidFill>
                      <a:schemeClr val="bg1"/>
                    </a:solidFill>
                  </a:rPr>
                  <a:t>and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23D82F5-4E59-4690-9C73-AB321A8AE1B3}"/>
                </a:ext>
              </a:extLst>
            </p:cNvPr>
            <p:cNvSpPr txBox="1"/>
            <p:nvPr userDrawn="1"/>
          </p:nvSpPr>
          <p:spPr>
            <a:xfrm>
              <a:off x="2608789" y="6284387"/>
              <a:ext cx="1475484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50" b="1" cap="all" spc="0" baseline="0" dirty="0">
                  <a:solidFill>
                    <a:schemeClr val="tx1"/>
                  </a:solidFill>
                  <a:latin typeface="+mn-lt"/>
                </a:rPr>
                <a:t>Investment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DF27E7-9A01-480C-8E97-92D4BC7AF1E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96178" y="6324389"/>
              <a:ext cx="0" cy="213657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0705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A1EFCB-1FE3-4DBF-8E13-C3BB9B9FCC27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411C8-471C-41DA-8760-511BE7EA3D6A}"/>
              </a:ext>
            </a:extLst>
          </p:cNvPr>
          <p:cNvSpPr/>
          <p:nvPr userDrawn="1"/>
        </p:nvSpPr>
        <p:spPr>
          <a:xfrm>
            <a:off x="11240141" y="6200917"/>
            <a:ext cx="397516" cy="323137"/>
          </a:xfrm>
          <a:prstGeom prst="roundRect">
            <a:avLst>
              <a:gd name="adj" fmla="val 10519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810" name="Slide Number Placeholder 2">
            <a:extLst>
              <a:ext uri="{FF2B5EF4-FFF2-40B4-BE49-F238E27FC236}">
                <a16:creationId xmlns:a16="http://schemas.microsoft.com/office/drawing/2014/main" id="{F2676BEE-DD25-4C1D-9F53-688D8C902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615" y="6226258"/>
            <a:ext cx="406571" cy="265069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DF774B5E-3D86-D744-9739-9A55B86C5C9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23BCD9-CB11-40F5-A6C7-AABCF0972FBA}"/>
              </a:ext>
            </a:extLst>
          </p:cNvPr>
          <p:cNvGrpSpPr/>
          <p:nvPr userDrawn="1"/>
        </p:nvGrpSpPr>
        <p:grpSpPr>
          <a:xfrm>
            <a:off x="701501" y="6124104"/>
            <a:ext cx="4859650" cy="479082"/>
            <a:chOff x="625484" y="6162204"/>
            <a:chExt cx="4860916" cy="47908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95203F5-B770-409C-8107-F9236D1164CA}"/>
                </a:ext>
              </a:extLst>
            </p:cNvPr>
            <p:cNvSpPr/>
            <p:nvPr userDrawn="1"/>
          </p:nvSpPr>
          <p:spPr>
            <a:xfrm>
              <a:off x="4124753" y="6284324"/>
              <a:ext cx="136164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</a:rPr>
                <a:t>Presentation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58019B-4D74-4031-944E-4C1B55C991E6}"/>
                </a:ext>
              </a:extLst>
            </p:cNvPr>
            <p:cNvGrpSpPr/>
            <p:nvPr userDrawn="1"/>
          </p:nvGrpSpPr>
          <p:grpSpPr>
            <a:xfrm>
              <a:off x="625484" y="6162204"/>
              <a:ext cx="479083" cy="479082"/>
              <a:chOff x="949281" y="1182857"/>
              <a:chExt cx="1895520" cy="189551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9B5070B-B44D-4763-A80C-942915C2D16B}"/>
                  </a:ext>
                </a:extLst>
              </p:cNvPr>
              <p:cNvSpPr/>
              <p:nvPr/>
            </p:nvSpPr>
            <p:spPr>
              <a:xfrm>
                <a:off x="949281" y="1182857"/>
                <a:ext cx="1895520" cy="1895518"/>
              </a:xfrm>
              <a:prstGeom prst="ellipse">
                <a:avLst/>
              </a:prstGeom>
              <a:solidFill>
                <a:schemeClr val="accent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8CBE8F8-D009-4D7B-B6B1-A11B76D72ED2}"/>
                  </a:ext>
                </a:extLst>
              </p:cNvPr>
              <p:cNvGrpSpPr/>
              <p:nvPr/>
            </p:nvGrpSpPr>
            <p:grpSpPr>
              <a:xfrm>
                <a:off x="1262221" y="1628255"/>
                <a:ext cx="1277873" cy="993172"/>
                <a:chOff x="3933825" y="1511300"/>
                <a:chExt cx="1546226" cy="1201738"/>
              </a:xfrm>
            </p:grpSpPr>
            <p:sp>
              <p:nvSpPr>
                <p:cNvPr id="37" name="Freeform 30">
                  <a:extLst>
                    <a:ext uri="{FF2B5EF4-FFF2-40B4-BE49-F238E27FC236}">
                      <a16:creationId xmlns:a16="http://schemas.microsoft.com/office/drawing/2014/main" id="{66C4DA03-BD72-427C-9D8F-8510F9948F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3825" y="1739900"/>
                  <a:ext cx="1420813" cy="973138"/>
                </a:xfrm>
                <a:custGeom>
                  <a:avLst/>
                  <a:gdLst>
                    <a:gd name="T0" fmla="*/ 340 w 375"/>
                    <a:gd name="T1" fmla="*/ 180 h 257"/>
                    <a:gd name="T2" fmla="*/ 340 w 375"/>
                    <a:gd name="T3" fmla="*/ 127 h 257"/>
                    <a:gd name="T4" fmla="*/ 321 w 375"/>
                    <a:gd name="T5" fmla="*/ 127 h 257"/>
                    <a:gd name="T6" fmla="*/ 321 w 375"/>
                    <a:gd name="T7" fmla="*/ 170 h 257"/>
                    <a:gd name="T8" fmla="*/ 309 w 375"/>
                    <a:gd name="T9" fmla="*/ 182 h 257"/>
                    <a:gd name="T10" fmla="*/ 66 w 375"/>
                    <a:gd name="T11" fmla="*/ 182 h 257"/>
                    <a:gd name="T12" fmla="*/ 54 w 375"/>
                    <a:gd name="T13" fmla="*/ 170 h 257"/>
                    <a:gd name="T14" fmla="*/ 54 w 375"/>
                    <a:gd name="T15" fmla="*/ 24 h 257"/>
                    <a:gd name="T16" fmla="*/ 66 w 375"/>
                    <a:gd name="T17" fmla="*/ 12 h 257"/>
                    <a:gd name="T18" fmla="*/ 205 w 375"/>
                    <a:gd name="T19" fmla="*/ 12 h 257"/>
                    <a:gd name="T20" fmla="*/ 205 w 375"/>
                    <a:gd name="T21" fmla="*/ 0 h 257"/>
                    <a:gd name="T22" fmla="*/ 49 w 375"/>
                    <a:gd name="T23" fmla="*/ 0 h 257"/>
                    <a:gd name="T24" fmla="*/ 35 w 375"/>
                    <a:gd name="T25" fmla="*/ 14 h 257"/>
                    <a:gd name="T26" fmla="*/ 35 w 375"/>
                    <a:gd name="T27" fmla="*/ 194 h 257"/>
                    <a:gd name="T28" fmla="*/ 0 w 375"/>
                    <a:gd name="T29" fmla="*/ 236 h 257"/>
                    <a:gd name="T30" fmla="*/ 21 w 375"/>
                    <a:gd name="T31" fmla="*/ 257 h 257"/>
                    <a:gd name="T32" fmla="*/ 354 w 375"/>
                    <a:gd name="T33" fmla="*/ 257 h 257"/>
                    <a:gd name="T34" fmla="*/ 375 w 375"/>
                    <a:gd name="T35" fmla="*/ 236 h 257"/>
                    <a:gd name="T36" fmla="*/ 340 w 375"/>
                    <a:gd name="T37" fmla="*/ 194 h 257"/>
                    <a:gd name="T38" fmla="*/ 340 w 375"/>
                    <a:gd name="T39" fmla="*/ 180 h 257"/>
                    <a:gd name="T40" fmla="*/ 215 w 375"/>
                    <a:gd name="T41" fmla="*/ 250 h 257"/>
                    <a:gd name="T42" fmla="*/ 160 w 375"/>
                    <a:gd name="T43" fmla="*/ 250 h 257"/>
                    <a:gd name="T44" fmla="*/ 156 w 375"/>
                    <a:gd name="T45" fmla="*/ 246 h 257"/>
                    <a:gd name="T46" fmla="*/ 160 w 375"/>
                    <a:gd name="T47" fmla="*/ 243 h 257"/>
                    <a:gd name="T48" fmla="*/ 215 w 375"/>
                    <a:gd name="T49" fmla="*/ 243 h 257"/>
                    <a:gd name="T50" fmla="*/ 219 w 375"/>
                    <a:gd name="T51" fmla="*/ 246 h 257"/>
                    <a:gd name="T52" fmla="*/ 215 w 375"/>
                    <a:gd name="T53" fmla="*/ 250 h 257"/>
                    <a:gd name="T54" fmla="*/ 130 w 375"/>
                    <a:gd name="T55" fmla="*/ 236 h 257"/>
                    <a:gd name="T56" fmla="*/ 141 w 375"/>
                    <a:gd name="T57" fmla="*/ 223 h 257"/>
                    <a:gd name="T58" fmla="*/ 234 w 375"/>
                    <a:gd name="T59" fmla="*/ 223 h 257"/>
                    <a:gd name="T60" fmla="*/ 245 w 375"/>
                    <a:gd name="T61" fmla="*/ 236 h 257"/>
                    <a:gd name="T62" fmla="*/ 130 w 375"/>
                    <a:gd name="T63" fmla="*/ 236 h 257"/>
                    <a:gd name="T64" fmla="*/ 130 w 375"/>
                    <a:gd name="T65" fmla="*/ 236 h 257"/>
                    <a:gd name="T66" fmla="*/ 130 w 375"/>
                    <a:gd name="T67" fmla="*/ 23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5" h="257">
                      <a:moveTo>
                        <a:pt x="340" y="180"/>
                      </a:moveTo>
                      <a:cubicBezTo>
                        <a:pt x="340" y="127"/>
                        <a:pt x="340" y="127"/>
                        <a:pt x="340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70"/>
                        <a:pt x="321" y="170"/>
                        <a:pt x="321" y="170"/>
                      </a:cubicBezTo>
                      <a:cubicBezTo>
                        <a:pt x="321" y="176"/>
                        <a:pt x="315" y="182"/>
                        <a:pt x="309" y="182"/>
                      </a:cubicBezTo>
                      <a:cubicBezTo>
                        <a:pt x="66" y="182"/>
                        <a:pt x="66" y="182"/>
                        <a:pt x="66" y="182"/>
                      </a:cubicBezTo>
                      <a:cubicBezTo>
                        <a:pt x="60" y="182"/>
                        <a:pt x="54" y="176"/>
                        <a:pt x="54" y="170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18"/>
                        <a:pt x="60" y="12"/>
                        <a:pt x="66" y="12"/>
                      </a:cubicBezTo>
                      <a:cubicBezTo>
                        <a:pt x="205" y="12"/>
                        <a:pt x="205" y="12"/>
                        <a:pt x="205" y="12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1" y="0"/>
                        <a:pt x="35" y="6"/>
                        <a:pt x="35" y="14"/>
                      </a:cubicBezTo>
                      <a:cubicBezTo>
                        <a:pt x="35" y="194"/>
                        <a:pt x="35" y="194"/>
                        <a:pt x="35" y="194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47"/>
                        <a:pt x="9" y="257"/>
                        <a:pt x="21" y="257"/>
                      </a:cubicBezTo>
                      <a:cubicBezTo>
                        <a:pt x="354" y="257"/>
                        <a:pt x="354" y="257"/>
                        <a:pt x="354" y="257"/>
                      </a:cubicBezTo>
                      <a:cubicBezTo>
                        <a:pt x="366" y="257"/>
                        <a:pt x="375" y="247"/>
                        <a:pt x="375" y="236"/>
                      </a:cubicBezTo>
                      <a:cubicBezTo>
                        <a:pt x="340" y="194"/>
                        <a:pt x="340" y="194"/>
                        <a:pt x="340" y="194"/>
                      </a:cubicBezTo>
                      <a:cubicBezTo>
                        <a:pt x="340" y="180"/>
                        <a:pt x="340" y="180"/>
                        <a:pt x="340" y="180"/>
                      </a:cubicBezTo>
                      <a:close/>
                      <a:moveTo>
                        <a:pt x="215" y="250"/>
                      </a:moveTo>
                      <a:cubicBezTo>
                        <a:pt x="160" y="250"/>
                        <a:pt x="160" y="250"/>
                        <a:pt x="160" y="250"/>
                      </a:cubicBezTo>
                      <a:cubicBezTo>
                        <a:pt x="158" y="250"/>
                        <a:pt x="156" y="248"/>
                        <a:pt x="156" y="246"/>
                      </a:cubicBezTo>
                      <a:cubicBezTo>
                        <a:pt x="156" y="244"/>
                        <a:pt x="158" y="243"/>
                        <a:pt x="160" y="243"/>
                      </a:cubicBezTo>
                      <a:cubicBezTo>
                        <a:pt x="215" y="243"/>
                        <a:pt x="215" y="243"/>
                        <a:pt x="215" y="243"/>
                      </a:cubicBezTo>
                      <a:cubicBezTo>
                        <a:pt x="217" y="243"/>
                        <a:pt x="219" y="244"/>
                        <a:pt x="219" y="246"/>
                      </a:cubicBezTo>
                      <a:cubicBezTo>
                        <a:pt x="219" y="248"/>
                        <a:pt x="217" y="250"/>
                        <a:pt x="215" y="250"/>
                      </a:cubicBezTo>
                      <a:close/>
                      <a:moveTo>
                        <a:pt x="130" y="236"/>
                      </a:moveTo>
                      <a:cubicBezTo>
                        <a:pt x="141" y="223"/>
                        <a:pt x="141" y="223"/>
                        <a:pt x="141" y="223"/>
                      </a:cubicBezTo>
                      <a:cubicBezTo>
                        <a:pt x="234" y="223"/>
                        <a:pt x="234" y="223"/>
                        <a:pt x="234" y="223"/>
                      </a:cubicBezTo>
                      <a:cubicBezTo>
                        <a:pt x="245" y="236"/>
                        <a:pt x="245" y="236"/>
                        <a:pt x="245" y="236"/>
                      </a:cubicBezTo>
                      <a:cubicBezTo>
                        <a:pt x="130" y="236"/>
                        <a:pt x="130" y="236"/>
                        <a:pt x="130" y="236"/>
                      </a:cubicBezTo>
                      <a:close/>
                      <a:moveTo>
                        <a:pt x="130" y="236"/>
                      </a:moveTo>
                      <a:cubicBezTo>
                        <a:pt x="130" y="236"/>
                        <a:pt x="130" y="236"/>
                        <a:pt x="130" y="23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38" name="Rectangle 31">
                  <a:extLst>
                    <a:ext uri="{FF2B5EF4-FFF2-40B4-BE49-F238E27FC236}">
                      <a16:creationId xmlns:a16="http://schemas.microsoft.com/office/drawing/2014/main" id="{A8CAEA1C-5D6B-4AC1-8578-FE75E1BAF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9300" y="2125663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39" name="Rectangle 32">
                  <a:extLst>
                    <a:ext uri="{FF2B5EF4-FFF2-40B4-BE49-F238E27FC236}">
                      <a16:creationId xmlns:a16="http://schemas.microsoft.com/office/drawing/2014/main" id="{364E1A6B-0B43-4D6B-8169-2814DC846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7563" y="19748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0" name="Rectangle 33">
                  <a:extLst>
                    <a:ext uri="{FF2B5EF4-FFF2-40B4-BE49-F238E27FC236}">
                      <a16:creationId xmlns:a16="http://schemas.microsoft.com/office/drawing/2014/main" id="{9D955645-DC35-4959-9689-A00B7454B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3925" y="21145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1" name="Rectangle 34">
                  <a:extLst>
                    <a:ext uri="{FF2B5EF4-FFF2-40B4-BE49-F238E27FC236}">
                      <a16:creationId xmlns:a16="http://schemas.microsoft.com/office/drawing/2014/main" id="{11A1EBE0-B710-41AA-BADD-492620A1C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1238" y="1931988"/>
                  <a:ext cx="131763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2" name="Rectangle 35">
                  <a:extLst>
                    <a:ext uri="{FF2B5EF4-FFF2-40B4-BE49-F238E27FC236}">
                      <a16:creationId xmlns:a16="http://schemas.microsoft.com/office/drawing/2014/main" id="{D02DD015-5C2F-4496-9BCA-421CF00ED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6975" y="1530350"/>
                  <a:ext cx="128588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3" name="Rectangle 36">
                  <a:extLst>
                    <a:ext uri="{FF2B5EF4-FFF2-40B4-BE49-F238E27FC236}">
                      <a16:creationId xmlns:a16="http://schemas.microsoft.com/office/drawing/2014/main" id="{8948D6E2-C68D-4052-B0C0-5F093EC3FE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025" y="1765300"/>
                  <a:ext cx="128588" cy="1333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4" name="Rectangle 37">
                  <a:extLst>
                    <a:ext uri="{FF2B5EF4-FFF2-40B4-BE49-F238E27FC236}">
                      <a16:creationId xmlns:a16="http://schemas.microsoft.com/office/drawing/2014/main" id="{0E756C8C-A8F6-4862-9503-ED0AE42C9C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1712913"/>
                  <a:ext cx="185738" cy="1857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5" name="Rectangle 38">
                  <a:extLst>
                    <a:ext uri="{FF2B5EF4-FFF2-40B4-BE49-F238E27FC236}">
                      <a16:creationId xmlns:a16="http://schemas.microsoft.com/office/drawing/2014/main" id="{F859FF50-DB33-4752-9B19-1D020F546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750" y="1936750"/>
                  <a:ext cx="228600" cy="2238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6" name="Rectangle 39">
                  <a:extLst>
                    <a:ext uri="{FF2B5EF4-FFF2-40B4-BE49-F238E27FC236}">
                      <a16:creationId xmlns:a16="http://schemas.microsoft.com/office/drawing/2014/main" id="{F85295BC-6AEC-431A-B0B6-CF0AA31D00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9063" y="1511300"/>
                  <a:ext cx="280988" cy="2809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7" name="Rectangle 40">
                  <a:extLst>
                    <a:ext uri="{FF2B5EF4-FFF2-40B4-BE49-F238E27FC236}">
                      <a16:creationId xmlns:a16="http://schemas.microsoft.com/office/drawing/2014/main" id="{40A8245F-6B85-4A92-9FC0-D6B28B380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076450"/>
                  <a:ext cx="128588" cy="128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6E31AF3-38BB-4871-8B85-8256BCE5C18D}"/>
                </a:ext>
              </a:extLst>
            </p:cNvPr>
            <p:cNvGrpSpPr/>
            <p:nvPr userDrawn="1"/>
          </p:nvGrpSpPr>
          <p:grpSpPr>
            <a:xfrm>
              <a:off x="1160556" y="6250639"/>
              <a:ext cx="1535019" cy="369332"/>
              <a:chOff x="1160556" y="6247480"/>
              <a:chExt cx="1535019" cy="369332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A4EBC0B9-37F7-4534-AC1E-9FC17543152E}"/>
                  </a:ext>
                </a:extLst>
              </p:cNvPr>
              <p:cNvSpPr/>
              <p:nvPr userDrawn="1"/>
            </p:nvSpPr>
            <p:spPr>
              <a:xfrm>
                <a:off x="2142072" y="6314742"/>
                <a:ext cx="487078" cy="253850"/>
              </a:xfrm>
              <a:prstGeom prst="roundRect">
                <a:avLst>
                  <a:gd name="adj" fmla="val 124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D792317-74FF-4C8B-BC4B-7828882E34D4}"/>
                  </a:ext>
                </a:extLst>
              </p:cNvPr>
              <p:cNvSpPr txBox="1"/>
              <p:nvPr userDrawn="1"/>
            </p:nvSpPr>
            <p:spPr>
              <a:xfrm>
                <a:off x="1160556" y="6247480"/>
                <a:ext cx="1535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99" b="1" spc="0" baseline="0" dirty="0">
                    <a:solidFill>
                      <a:schemeClr val="bg1"/>
                    </a:solidFill>
                  </a:rPr>
                  <a:t>Finance and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01FB25-5490-4D4E-8649-9BDF171047CF}"/>
                </a:ext>
              </a:extLst>
            </p:cNvPr>
            <p:cNvSpPr txBox="1"/>
            <p:nvPr userDrawn="1"/>
          </p:nvSpPr>
          <p:spPr>
            <a:xfrm>
              <a:off x="2608789" y="6284387"/>
              <a:ext cx="1475484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50" b="1" cap="all" spc="0" baseline="0" dirty="0">
                  <a:solidFill>
                    <a:schemeClr val="bg1"/>
                  </a:solidFill>
                  <a:latin typeface="+mn-lt"/>
                </a:rPr>
                <a:t>Investment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470242D-F354-469E-8252-EBAC88C7B8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96178" y="6324389"/>
              <a:ext cx="0" cy="213657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131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447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411C8-471C-41DA-8760-511BE7EA3D6A}"/>
              </a:ext>
            </a:extLst>
          </p:cNvPr>
          <p:cNvSpPr/>
          <p:nvPr userDrawn="1"/>
        </p:nvSpPr>
        <p:spPr>
          <a:xfrm>
            <a:off x="11240141" y="6200917"/>
            <a:ext cx="397516" cy="323137"/>
          </a:xfrm>
          <a:prstGeom prst="roundRect">
            <a:avLst>
              <a:gd name="adj" fmla="val 10519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810" name="Slide Number Placeholder 2">
            <a:extLst>
              <a:ext uri="{FF2B5EF4-FFF2-40B4-BE49-F238E27FC236}">
                <a16:creationId xmlns:a16="http://schemas.microsoft.com/office/drawing/2014/main" id="{F2676BEE-DD25-4C1D-9F53-688D8C902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615" y="6226258"/>
            <a:ext cx="406571" cy="265069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fld id="{DF774B5E-3D86-D744-9739-9A55B86C5C9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DA9233-C536-499D-81A9-D95B54BF1B6D}"/>
              </a:ext>
            </a:extLst>
          </p:cNvPr>
          <p:cNvGrpSpPr/>
          <p:nvPr userDrawn="1"/>
        </p:nvGrpSpPr>
        <p:grpSpPr>
          <a:xfrm>
            <a:off x="701501" y="6124104"/>
            <a:ext cx="4859650" cy="479082"/>
            <a:chOff x="625484" y="6162204"/>
            <a:chExt cx="4860916" cy="47908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861A15-12E5-4709-8588-0B29252BC108}"/>
                </a:ext>
              </a:extLst>
            </p:cNvPr>
            <p:cNvSpPr/>
            <p:nvPr userDrawn="1"/>
          </p:nvSpPr>
          <p:spPr>
            <a:xfrm>
              <a:off x="4124753" y="6284324"/>
              <a:ext cx="1361647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Presentation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936F08C-CED4-42B9-A355-F3DEAE22B609}"/>
                </a:ext>
              </a:extLst>
            </p:cNvPr>
            <p:cNvGrpSpPr/>
            <p:nvPr userDrawn="1"/>
          </p:nvGrpSpPr>
          <p:grpSpPr>
            <a:xfrm>
              <a:off x="625484" y="6162204"/>
              <a:ext cx="479083" cy="479082"/>
              <a:chOff x="949281" y="1182857"/>
              <a:chExt cx="1895520" cy="189551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E5A0F57-8AF1-4773-BDF4-96F4D782ACD1}"/>
                  </a:ext>
                </a:extLst>
              </p:cNvPr>
              <p:cNvSpPr/>
              <p:nvPr/>
            </p:nvSpPr>
            <p:spPr>
              <a:xfrm>
                <a:off x="949281" y="1182857"/>
                <a:ext cx="1895520" cy="1895518"/>
              </a:xfrm>
              <a:prstGeom prst="ellipse">
                <a:avLst/>
              </a:prstGeom>
              <a:solidFill>
                <a:schemeClr val="accent3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E24516B-669D-4888-AA0B-1B0262CDF562}"/>
                  </a:ext>
                </a:extLst>
              </p:cNvPr>
              <p:cNvGrpSpPr/>
              <p:nvPr/>
            </p:nvGrpSpPr>
            <p:grpSpPr>
              <a:xfrm>
                <a:off x="1262221" y="1628255"/>
                <a:ext cx="1277873" cy="993172"/>
                <a:chOff x="3933825" y="1511300"/>
                <a:chExt cx="1546226" cy="1201738"/>
              </a:xfrm>
            </p:grpSpPr>
            <p:sp>
              <p:nvSpPr>
                <p:cNvPr id="37" name="Freeform 30">
                  <a:extLst>
                    <a:ext uri="{FF2B5EF4-FFF2-40B4-BE49-F238E27FC236}">
                      <a16:creationId xmlns:a16="http://schemas.microsoft.com/office/drawing/2014/main" id="{C5C3728F-1749-40A7-A655-2AA92E2348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33825" y="1739900"/>
                  <a:ext cx="1420813" cy="973138"/>
                </a:xfrm>
                <a:custGeom>
                  <a:avLst/>
                  <a:gdLst>
                    <a:gd name="T0" fmla="*/ 340 w 375"/>
                    <a:gd name="T1" fmla="*/ 180 h 257"/>
                    <a:gd name="T2" fmla="*/ 340 w 375"/>
                    <a:gd name="T3" fmla="*/ 127 h 257"/>
                    <a:gd name="T4" fmla="*/ 321 w 375"/>
                    <a:gd name="T5" fmla="*/ 127 h 257"/>
                    <a:gd name="T6" fmla="*/ 321 w 375"/>
                    <a:gd name="T7" fmla="*/ 170 h 257"/>
                    <a:gd name="T8" fmla="*/ 309 w 375"/>
                    <a:gd name="T9" fmla="*/ 182 h 257"/>
                    <a:gd name="T10" fmla="*/ 66 w 375"/>
                    <a:gd name="T11" fmla="*/ 182 h 257"/>
                    <a:gd name="T12" fmla="*/ 54 w 375"/>
                    <a:gd name="T13" fmla="*/ 170 h 257"/>
                    <a:gd name="T14" fmla="*/ 54 w 375"/>
                    <a:gd name="T15" fmla="*/ 24 h 257"/>
                    <a:gd name="T16" fmla="*/ 66 w 375"/>
                    <a:gd name="T17" fmla="*/ 12 h 257"/>
                    <a:gd name="T18" fmla="*/ 205 w 375"/>
                    <a:gd name="T19" fmla="*/ 12 h 257"/>
                    <a:gd name="T20" fmla="*/ 205 w 375"/>
                    <a:gd name="T21" fmla="*/ 0 h 257"/>
                    <a:gd name="T22" fmla="*/ 49 w 375"/>
                    <a:gd name="T23" fmla="*/ 0 h 257"/>
                    <a:gd name="T24" fmla="*/ 35 w 375"/>
                    <a:gd name="T25" fmla="*/ 14 h 257"/>
                    <a:gd name="T26" fmla="*/ 35 w 375"/>
                    <a:gd name="T27" fmla="*/ 194 h 257"/>
                    <a:gd name="T28" fmla="*/ 0 w 375"/>
                    <a:gd name="T29" fmla="*/ 236 h 257"/>
                    <a:gd name="T30" fmla="*/ 21 w 375"/>
                    <a:gd name="T31" fmla="*/ 257 h 257"/>
                    <a:gd name="T32" fmla="*/ 354 w 375"/>
                    <a:gd name="T33" fmla="*/ 257 h 257"/>
                    <a:gd name="T34" fmla="*/ 375 w 375"/>
                    <a:gd name="T35" fmla="*/ 236 h 257"/>
                    <a:gd name="T36" fmla="*/ 340 w 375"/>
                    <a:gd name="T37" fmla="*/ 194 h 257"/>
                    <a:gd name="T38" fmla="*/ 340 w 375"/>
                    <a:gd name="T39" fmla="*/ 180 h 257"/>
                    <a:gd name="T40" fmla="*/ 215 w 375"/>
                    <a:gd name="T41" fmla="*/ 250 h 257"/>
                    <a:gd name="T42" fmla="*/ 160 w 375"/>
                    <a:gd name="T43" fmla="*/ 250 h 257"/>
                    <a:gd name="T44" fmla="*/ 156 w 375"/>
                    <a:gd name="T45" fmla="*/ 246 h 257"/>
                    <a:gd name="T46" fmla="*/ 160 w 375"/>
                    <a:gd name="T47" fmla="*/ 243 h 257"/>
                    <a:gd name="T48" fmla="*/ 215 w 375"/>
                    <a:gd name="T49" fmla="*/ 243 h 257"/>
                    <a:gd name="T50" fmla="*/ 219 w 375"/>
                    <a:gd name="T51" fmla="*/ 246 h 257"/>
                    <a:gd name="T52" fmla="*/ 215 w 375"/>
                    <a:gd name="T53" fmla="*/ 250 h 257"/>
                    <a:gd name="T54" fmla="*/ 130 w 375"/>
                    <a:gd name="T55" fmla="*/ 236 h 257"/>
                    <a:gd name="T56" fmla="*/ 141 w 375"/>
                    <a:gd name="T57" fmla="*/ 223 h 257"/>
                    <a:gd name="T58" fmla="*/ 234 w 375"/>
                    <a:gd name="T59" fmla="*/ 223 h 257"/>
                    <a:gd name="T60" fmla="*/ 245 w 375"/>
                    <a:gd name="T61" fmla="*/ 236 h 257"/>
                    <a:gd name="T62" fmla="*/ 130 w 375"/>
                    <a:gd name="T63" fmla="*/ 236 h 257"/>
                    <a:gd name="T64" fmla="*/ 130 w 375"/>
                    <a:gd name="T65" fmla="*/ 236 h 257"/>
                    <a:gd name="T66" fmla="*/ 130 w 375"/>
                    <a:gd name="T67" fmla="*/ 236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5" h="257">
                      <a:moveTo>
                        <a:pt x="340" y="180"/>
                      </a:moveTo>
                      <a:cubicBezTo>
                        <a:pt x="340" y="127"/>
                        <a:pt x="340" y="127"/>
                        <a:pt x="340" y="127"/>
                      </a:cubicBezTo>
                      <a:cubicBezTo>
                        <a:pt x="321" y="127"/>
                        <a:pt x="321" y="127"/>
                        <a:pt x="321" y="127"/>
                      </a:cubicBezTo>
                      <a:cubicBezTo>
                        <a:pt x="321" y="170"/>
                        <a:pt x="321" y="170"/>
                        <a:pt x="321" y="170"/>
                      </a:cubicBezTo>
                      <a:cubicBezTo>
                        <a:pt x="321" y="176"/>
                        <a:pt x="315" y="182"/>
                        <a:pt x="309" y="182"/>
                      </a:cubicBezTo>
                      <a:cubicBezTo>
                        <a:pt x="66" y="182"/>
                        <a:pt x="66" y="182"/>
                        <a:pt x="66" y="182"/>
                      </a:cubicBezTo>
                      <a:cubicBezTo>
                        <a:pt x="60" y="182"/>
                        <a:pt x="54" y="176"/>
                        <a:pt x="54" y="170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18"/>
                        <a:pt x="60" y="12"/>
                        <a:pt x="66" y="12"/>
                      </a:cubicBezTo>
                      <a:cubicBezTo>
                        <a:pt x="205" y="12"/>
                        <a:pt x="205" y="12"/>
                        <a:pt x="205" y="12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1" y="0"/>
                        <a:pt x="35" y="6"/>
                        <a:pt x="35" y="14"/>
                      </a:cubicBezTo>
                      <a:cubicBezTo>
                        <a:pt x="35" y="194"/>
                        <a:pt x="35" y="194"/>
                        <a:pt x="35" y="194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47"/>
                        <a:pt x="9" y="257"/>
                        <a:pt x="21" y="257"/>
                      </a:cubicBezTo>
                      <a:cubicBezTo>
                        <a:pt x="354" y="257"/>
                        <a:pt x="354" y="257"/>
                        <a:pt x="354" y="257"/>
                      </a:cubicBezTo>
                      <a:cubicBezTo>
                        <a:pt x="366" y="257"/>
                        <a:pt x="375" y="247"/>
                        <a:pt x="375" y="236"/>
                      </a:cubicBezTo>
                      <a:cubicBezTo>
                        <a:pt x="340" y="194"/>
                        <a:pt x="340" y="194"/>
                        <a:pt x="340" y="194"/>
                      </a:cubicBezTo>
                      <a:cubicBezTo>
                        <a:pt x="340" y="180"/>
                        <a:pt x="340" y="180"/>
                        <a:pt x="340" y="180"/>
                      </a:cubicBezTo>
                      <a:close/>
                      <a:moveTo>
                        <a:pt x="215" y="250"/>
                      </a:moveTo>
                      <a:cubicBezTo>
                        <a:pt x="160" y="250"/>
                        <a:pt x="160" y="250"/>
                        <a:pt x="160" y="250"/>
                      </a:cubicBezTo>
                      <a:cubicBezTo>
                        <a:pt x="158" y="250"/>
                        <a:pt x="156" y="248"/>
                        <a:pt x="156" y="246"/>
                      </a:cubicBezTo>
                      <a:cubicBezTo>
                        <a:pt x="156" y="244"/>
                        <a:pt x="158" y="243"/>
                        <a:pt x="160" y="243"/>
                      </a:cubicBezTo>
                      <a:cubicBezTo>
                        <a:pt x="215" y="243"/>
                        <a:pt x="215" y="243"/>
                        <a:pt x="215" y="243"/>
                      </a:cubicBezTo>
                      <a:cubicBezTo>
                        <a:pt x="217" y="243"/>
                        <a:pt x="219" y="244"/>
                        <a:pt x="219" y="246"/>
                      </a:cubicBezTo>
                      <a:cubicBezTo>
                        <a:pt x="219" y="248"/>
                        <a:pt x="217" y="250"/>
                        <a:pt x="215" y="250"/>
                      </a:cubicBezTo>
                      <a:close/>
                      <a:moveTo>
                        <a:pt x="130" y="236"/>
                      </a:moveTo>
                      <a:cubicBezTo>
                        <a:pt x="141" y="223"/>
                        <a:pt x="141" y="223"/>
                        <a:pt x="141" y="223"/>
                      </a:cubicBezTo>
                      <a:cubicBezTo>
                        <a:pt x="234" y="223"/>
                        <a:pt x="234" y="223"/>
                        <a:pt x="234" y="223"/>
                      </a:cubicBezTo>
                      <a:cubicBezTo>
                        <a:pt x="245" y="236"/>
                        <a:pt x="245" y="236"/>
                        <a:pt x="245" y="236"/>
                      </a:cubicBezTo>
                      <a:cubicBezTo>
                        <a:pt x="130" y="236"/>
                        <a:pt x="130" y="236"/>
                        <a:pt x="130" y="236"/>
                      </a:cubicBezTo>
                      <a:close/>
                      <a:moveTo>
                        <a:pt x="130" y="236"/>
                      </a:moveTo>
                      <a:cubicBezTo>
                        <a:pt x="130" y="236"/>
                        <a:pt x="130" y="236"/>
                        <a:pt x="130" y="23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38" name="Rectangle 31">
                  <a:extLst>
                    <a:ext uri="{FF2B5EF4-FFF2-40B4-BE49-F238E27FC236}">
                      <a16:creationId xmlns:a16="http://schemas.microsoft.com/office/drawing/2014/main" id="{541CA5B3-59BA-4CD2-8D3B-C48870CA7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9300" y="2125663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39" name="Rectangle 32">
                  <a:extLst>
                    <a:ext uri="{FF2B5EF4-FFF2-40B4-BE49-F238E27FC236}">
                      <a16:creationId xmlns:a16="http://schemas.microsoft.com/office/drawing/2014/main" id="{EA7B92BB-CE93-451F-98A1-27ED54770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7563" y="19748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0" name="Rectangle 33">
                  <a:extLst>
                    <a:ext uri="{FF2B5EF4-FFF2-40B4-BE49-F238E27FC236}">
                      <a16:creationId xmlns:a16="http://schemas.microsoft.com/office/drawing/2014/main" id="{9E33EC9F-C8E6-4DD3-BBC8-8A348ACCF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33925" y="2114550"/>
                  <a:ext cx="109538" cy="1095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1" name="Rectangle 34">
                  <a:extLst>
                    <a:ext uri="{FF2B5EF4-FFF2-40B4-BE49-F238E27FC236}">
                      <a16:creationId xmlns:a16="http://schemas.microsoft.com/office/drawing/2014/main" id="{78B200C6-B3B5-4D6D-8093-235985F63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1238" y="1931988"/>
                  <a:ext cx="131763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2" name="Rectangle 35">
                  <a:extLst>
                    <a:ext uri="{FF2B5EF4-FFF2-40B4-BE49-F238E27FC236}">
                      <a16:creationId xmlns:a16="http://schemas.microsoft.com/office/drawing/2014/main" id="{3C390C38-D24F-49FA-AB49-241294F99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6975" y="1530350"/>
                  <a:ext cx="128588" cy="1301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3" name="Rectangle 36">
                  <a:extLst>
                    <a:ext uri="{FF2B5EF4-FFF2-40B4-BE49-F238E27FC236}">
                      <a16:creationId xmlns:a16="http://schemas.microsoft.com/office/drawing/2014/main" id="{F01E4EEA-14E9-4EEE-A08C-534A03E36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2025" y="1765300"/>
                  <a:ext cx="128588" cy="1333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4" name="Rectangle 37">
                  <a:extLst>
                    <a:ext uri="{FF2B5EF4-FFF2-40B4-BE49-F238E27FC236}">
                      <a16:creationId xmlns:a16="http://schemas.microsoft.com/office/drawing/2014/main" id="{85976CE8-9E49-446A-94CF-3F8D23428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6813" y="1712913"/>
                  <a:ext cx="185738" cy="1857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5" name="Rectangle 38">
                  <a:extLst>
                    <a:ext uri="{FF2B5EF4-FFF2-40B4-BE49-F238E27FC236}">
                      <a16:creationId xmlns:a16="http://schemas.microsoft.com/office/drawing/2014/main" id="{64931CDC-94DA-425F-91C0-5503628CF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1750" y="1936750"/>
                  <a:ext cx="228600" cy="2238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6" name="Rectangle 39">
                  <a:extLst>
                    <a:ext uri="{FF2B5EF4-FFF2-40B4-BE49-F238E27FC236}">
                      <a16:creationId xmlns:a16="http://schemas.microsoft.com/office/drawing/2014/main" id="{A2CFD61C-C850-48C3-A1FB-35AFA82F57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9063" y="1511300"/>
                  <a:ext cx="280988" cy="2809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  <p:sp>
              <p:nvSpPr>
                <p:cNvPr id="47" name="Rectangle 40">
                  <a:extLst>
                    <a:ext uri="{FF2B5EF4-FFF2-40B4-BE49-F238E27FC236}">
                      <a16:creationId xmlns:a16="http://schemas.microsoft.com/office/drawing/2014/main" id="{7A398348-4789-4F2B-A024-2C7D7BE9F2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1888" y="2076450"/>
                  <a:ext cx="128588" cy="1285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99" dirty="0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3CA2171-4A09-4321-B3B4-C0C3A57F4242}"/>
                </a:ext>
              </a:extLst>
            </p:cNvPr>
            <p:cNvGrpSpPr/>
            <p:nvPr userDrawn="1"/>
          </p:nvGrpSpPr>
          <p:grpSpPr>
            <a:xfrm>
              <a:off x="1160556" y="6250639"/>
              <a:ext cx="1535019" cy="369204"/>
              <a:chOff x="1160556" y="6247480"/>
              <a:chExt cx="1535019" cy="36920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BE80CC6D-5AF2-48BF-BAA0-3470A0B53B0D}"/>
                  </a:ext>
                </a:extLst>
              </p:cNvPr>
              <p:cNvSpPr/>
              <p:nvPr userDrawn="1"/>
            </p:nvSpPr>
            <p:spPr>
              <a:xfrm>
                <a:off x="2142072" y="6314742"/>
                <a:ext cx="487078" cy="253850"/>
              </a:xfrm>
              <a:prstGeom prst="roundRect">
                <a:avLst>
                  <a:gd name="adj" fmla="val 124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99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6265D60-73AF-4E99-8FCE-4D593078C4C7}"/>
                  </a:ext>
                </a:extLst>
              </p:cNvPr>
              <p:cNvSpPr txBox="1"/>
              <p:nvPr userDrawn="1"/>
            </p:nvSpPr>
            <p:spPr>
              <a:xfrm>
                <a:off x="1160556" y="6247480"/>
                <a:ext cx="1535019" cy="36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99" b="1" spc="0" baseline="0" dirty="0">
                    <a:solidFill>
                      <a:schemeClr val="tx1"/>
                    </a:solidFill>
                  </a:rPr>
                  <a:t>Finance </a:t>
                </a:r>
                <a:r>
                  <a:rPr lang="en-US" sz="1799" b="1" spc="0" baseline="0" dirty="0">
                    <a:solidFill>
                      <a:schemeClr val="bg1"/>
                    </a:solidFill>
                  </a:rPr>
                  <a:t>and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A760002-54BA-4DFD-829B-8591183B8F16}"/>
                </a:ext>
              </a:extLst>
            </p:cNvPr>
            <p:cNvSpPr txBox="1"/>
            <p:nvPr userDrawn="1"/>
          </p:nvSpPr>
          <p:spPr>
            <a:xfrm>
              <a:off x="2608789" y="6284387"/>
              <a:ext cx="1475484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50" b="1" cap="all" spc="0" baseline="0" dirty="0">
                  <a:solidFill>
                    <a:schemeClr val="tx1"/>
                  </a:solidFill>
                  <a:latin typeface="+mn-lt"/>
                </a:rPr>
                <a:t>Investment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30299EE-B006-421B-BD9B-37AF350821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96178" y="6324389"/>
              <a:ext cx="0" cy="213657"/>
            </a:xfrm>
            <a:prstGeom prst="line">
              <a:avLst/>
            </a:prstGeom>
            <a:ln w="1905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2502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5" y="2870636"/>
            <a:ext cx="5930678" cy="71108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599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7982" y="6356352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425404F2-BE9A-4460-8815-8F645183555F}" type="datetimeFigureOut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7549" y="6356352"/>
            <a:ext cx="411372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8357" y="6356352"/>
            <a:ext cx="2742486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8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C45F6F1-BE69-D4FE-B422-D6D1704090D5}"/>
              </a:ext>
            </a:extLst>
          </p:cNvPr>
          <p:cNvSpPr/>
          <p:nvPr userDrawn="1"/>
        </p:nvSpPr>
        <p:spPr>
          <a:xfrm flipH="1">
            <a:off x="0" y="0"/>
            <a:ext cx="7462564" cy="6858000"/>
          </a:xfrm>
          <a:custGeom>
            <a:avLst/>
            <a:gdLst>
              <a:gd name="connsiteX0" fmla="*/ 7462564 w 7462564"/>
              <a:gd name="connsiteY0" fmla="*/ 0 h 6858000"/>
              <a:gd name="connsiteX1" fmla="*/ 0 w 7462564"/>
              <a:gd name="connsiteY1" fmla="*/ 0 h 6858000"/>
              <a:gd name="connsiteX2" fmla="*/ 1714500 w 7462564"/>
              <a:gd name="connsiteY2" fmla="*/ 6858000 h 6858000"/>
              <a:gd name="connsiteX3" fmla="*/ 7462564 w 7462564"/>
              <a:gd name="connsiteY3" fmla="*/ 6858000 h 6858000"/>
              <a:gd name="connsiteX4" fmla="*/ 7462564 w 746256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2564" h="6858000">
                <a:moveTo>
                  <a:pt x="7462564" y="0"/>
                </a:moveTo>
                <a:lnTo>
                  <a:pt x="0" y="0"/>
                </a:lnTo>
                <a:lnTo>
                  <a:pt x="1714500" y="6858000"/>
                </a:lnTo>
                <a:lnTo>
                  <a:pt x="7462564" y="6858000"/>
                </a:lnTo>
                <a:lnTo>
                  <a:pt x="74625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9675669" y="3304127"/>
            <a:ext cx="3859795" cy="365125"/>
          </a:xfrm>
        </p:spPr>
        <p:txBody>
          <a:bodyPr/>
          <a:lstStyle>
            <a:lvl1pPr algn="ctr">
              <a:defRPr sz="1800" b="1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2925" y="6356351"/>
            <a:ext cx="2844059" cy="365125"/>
          </a:xfrm>
        </p:spPr>
        <p:txBody>
          <a:bodyPr/>
          <a:lstStyle>
            <a:lvl1pPr>
              <a:defRPr sz="3600" b="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2A44E8-ACAF-9C6B-BB3A-EE7ED2878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820" y="1046922"/>
            <a:ext cx="4243502" cy="2762144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44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IN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88013BA-29D8-D104-9EF9-2CCED8B81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6272" y="3877304"/>
            <a:ext cx="4246302" cy="1497885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A6DC6AB-A9CC-A5B4-2176-067B586F35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5857" y="1052736"/>
            <a:ext cx="5047067" cy="4870986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510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atulatio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136527B6-AFD9-DA19-2AFA-08D9348567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846843A-3BCC-BD22-5EDF-FA436D7A4D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488" y="1045028"/>
            <a:ext cx="10171848" cy="276403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72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IN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BE186AD3-570C-0900-E985-3B55C4DB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052" y="6358307"/>
            <a:ext cx="3859795" cy="365125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F66E32-574B-2610-51E4-441EBD0E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2925" y="6356351"/>
            <a:ext cx="2844059" cy="365125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8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65FB84-E90B-3FC6-EC83-9FD00F74AF95}"/>
              </a:ext>
            </a:extLst>
          </p:cNvPr>
          <p:cNvSpPr/>
          <p:nvPr userDrawn="1"/>
        </p:nvSpPr>
        <p:spPr>
          <a:xfrm>
            <a:off x="4654252" y="3347357"/>
            <a:ext cx="7534573" cy="35106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5820" y="6356351"/>
            <a:ext cx="3859795" cy="365125"/>
          </a:xfr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2925" y="6356351"/>
            <a:ext cx="2844059" cy="365125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7872CF-2AED-68B3-949E-E3BA98FD91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6419" y="0"/>
            <a:ext cx="6022405" cy="4931229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2A44E8-ACAF-9C6B-BB3A-EE7ED2878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02323" y="2348880"/>
            <a:ext cx="6095019" cy="354841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8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IN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88013BA-29D8-D104-9EF9-2CCED8B81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3257" y="2636334"/>
            <a:ext cx="3318886" cy="3096111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45CC39-73CB-EA09-0439-BD6DBCAEA7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5175" y="1681843"/>
            <a:ext cx="3313113" cy="83343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464E957-B73E-22E3-DA5D-323F47563D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5175" y="987420"/>
            <a:ext cx="3313113" cy="50482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="0">
                <a:solidFill>
                  <a:schemeClr val="accent1"/>
                </a:solidFill>
                <a:latin typeface="+mn-lt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167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ion Ceremoni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846843A-3BCC-BD22-5EDF-FA436D7A4D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820" y="654908"/>
            <a:ext cx="5177780" cy="2513793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54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IN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F66E32-574B-2610-51E4-441EBD0E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859" y="6356351"/>
            <a:ext cx="801303" cy="365125"/>
          </a:xfrm>
        </p:spPr>
        <p:txBody>
          <a:bodyPr/>
          <a:lstStyle>
            <a:lvl1pPr algn="ctr">
              <a:defRPr sz="36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77719F1-B8BF-51B9-69CE-9F16AEC069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6192" y="3645023"/>
            <a:ext cx="4951665" cy="3212976"/>
          </a:xfrm>
          <a:custGeom>
            <a:avLst/>
            <a:gdLst>
              <a:gd name="connsiteX0" fmla="*/ 0 w 4951665"/>
              <a:gd name="connsiteY0" fmla="*/ 0 h 3212976"/>
              <a:gd name="connsiteX1" fmla="*/ 4951665 w 4951665"/>
              <a:gd name="connsiteY1" fmla="*/ 0 h 3212976"/>
              <a:gd name="connsiteX2" fmla="*/ 4951665 w 4951665"/>
              <a:gd name="connsiteY2" fmla="*/ 3212976 h 3212976"/>
              <a:gd name="connsiteX3" fmla="*/ 0 w 4951665"/>
              <a:gd name="connsiteY3" fmla="*/ 3212976 h 321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1665" h="3212976">
                <a:moveTo>
                  <a:pt x="0" y="0"/>
                </a:moveTo>
                <a:lnTo>
                  <a:pt x="4951665" y="0"/>
                </a:lnTo>
                <a:lnTo>
                  <a:pt x="4951665" y="3212976"/>
                </a:lnTo>
                <a:lnTo>
                  <a:pt x="0" y="32129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19CB5DF-FEF5-872A-40F9-BB3B4F0040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8335" y="3645023"/>
            <a:ext cx="4951665" cy="3212976"/>
          </a:xfrm>
          <a:custGeom>
            <a:avLst/>
            <a:gdLst>
              <a:gd name="connsiteX0" fmla="*/ 0 w 4951665"/>
              <a:gd name="connsiteY0" fmla="*/ 0 h 3212976"/>
              <a:gd name="connsiteX1" fmla="*/ 4951665 w 4951665"/>
              <a:gd name="connsiteY1" fmla="*/ 0 h 3212976"/>
              <a:gd name="connsiteX2" fmla="*/ 4951665 w 4951665"/>
              <a:gd name="connsiteY2" fmla="*/ 3212976 h 3212976"/>
              <a:gd name="connsiteX3" fmla="*/ 0 w 4951665"/>
              <a:gd name="connsiteY3" fmla="*/ 3212976 h 321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1665" h="3212976">
                <a:moveTo>
                  <a:pt x="0" y="0"/>
                </a:moveTo>
                <a:lnTo>
                  <a:pt x="4951665" y="0"/>
                </a:lnTo>
                <a:lnTo>
                  <a:pt x="4951665" y="3212976"/>
                </a:lnTo>
                <a:lnTo>
                  <a:pt x="0" y="32129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86F4C45-1D19-10C2-F0BD-C4E2B50D5E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78335" y="412179"/>
            <a:ext cx="4951665" cy="3225113"/>
          </a:xfrm>
          <a:custGeom>
            <a:avLst/>
            <a:gdLst>
              <a:gd name="connsiteX0" fmla="*/ 0 w 4951665"/>
              <a:gd name="connsiteY0" fmla="*/ 0 h 3225113"/>
              <a:gd name="connsiteX1" fmla="*/ 4951665 w 4951665"/>
              <a:gd name="connsiteY1" fmla="*/ 0 h 3225113"/>
              <a:gd name="connsiteX2" fmla="*/ 4951665 w 4951665"/>
              <a:gd name="connsiteY2" fmla="*/ 3225113 h 3225113"/>
              <a:gd name="connsiteX3" fmla="*/ 0 w 4951665"/>
              <a:gd name="connsiteY3" fmla="*/ 3225113 h 322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1665" h="3225113">
                <a:moveTo>
                  <a:pt x="0" y="0"/>
                </a:moveTo>
                <a:lnTo>
                  <a:pt x="4951665" y="0"/>
                </a:lnTo>
                <a:lnTo>
                  <a:pt x="4951665" y="3225113"/>
                </a:lnTo>
                <a:lnTo>
                  <a:pt x="0" y="3225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1687B32D-C4FF-ED55-F294-6BC97E67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532159" y="4895909"/>
            <a:ext cx="2434846" cy="365125"/>
          </a:xfrm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6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31A362-E742-1D6D-3484-DE4B223A6844}"/>
              </a:ext>
            </a:extLst>
          </p:cNvPr>
          <p:cNvSpPr/>
          <p:nvPr userDrawn="1"/>
        </p:nvSpPr>
        <p:spPr>
          <a:xfrm>
            <a:off x="3351971" y="0"/>
            <a:ext cx="88368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719C1A-AF96-2D5B-FBB5-ED91E472625E}"/>
              </a:ext>
            </a:extLst>
          </p:cNvPr>
          <p:cNvSpPr/>
          <p:nvPr userDrawn="1"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25C8AB-0689-F33E-795B-C33537EAF1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72"/>
            <a:ext cx="12188825" cy="3212976"/>
          </a:xfrm>
          <a:custGeom>
            <a:avLst/>
            <a:gdLst>
              <a:gd name="connsiteX0" fmla="*/ 0 w 4951665"/>
              <a:gd name="connsiteY0" fmla="*/ 0 h 3212976"/>
              <a:gd name="connsiteX1" fmla="*/ 4951665 w 4951665"/>
              <a:gd name="connsiteY1" fmla="*/ 0 h 3212976"/>
              <a:gd name="connsiteX2" fmla="*/ 4951665 w 4951665"/>
              <a:gd name="connsiteY2" fmla="*/ 3212976 h 3212976"/>
              <a:gd name="connsiteX3" fmla="*/ 0 w 4951665"/>
              <a:gd name="connsiteY3" fmla="*/ 3212976 h 321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1665" h="3212976">
                <a:moveTo>
                  <a:pt x="0" y="0"/>
                </a:moveTo>
                <a:lnTo>
                  <a:pt x="4951665" y="0"/>
                </a:lnTo>
                <a:lnTo>
                  <a:pt x="4951665" y="3212976"/>
                </a:lnTo>
                <a:lnTo>
                  <a:pt x="0" y="32129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D474F60-ABED-C3E5-6C8D-19056456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532159" y="4895909"/>
            <a:ext cx="2434846" cy="365125"/>
          </a:xfrm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39ABD8F-CDCB-EDAC-8509-8AA4FC1845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01924" y="5263964"/>
            <a:ext cx="3318886" cy="1090856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747A58C-6CEB-A111-3341-6900CB344D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842" y="3789040"/>
            <a:ext cx="3313113" cy="846161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IN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BC0C80F-70E5-E154-943B-E500FD2B6E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03842" y="4638631"/>
            <a:ext cx="3313113" cy="50482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9F89657-D8A5-9BFB-C750-91CA0D8FA1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47381" y="5263964"/>
            <a:ext cx="3318886" cy="1090856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0DDF0C31-C5CD-7ED1-00FE-4349C693E7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49299" y="3789040"/>
            <a:ext cx="3313113" cy="846161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48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IN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74BCB59-C90C-600C-4E50-CBB5A2A30E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49299" y="4638631"/>
            <a:ext cx="3313113" cy="50482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n-lt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  <a:endParaRPr lang="en-IN" dirty="0"/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6E16076B-D211-D10D-9B30-7DD6D679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859" y="6356351"/>
            <a:ext cx="801303" cy="365125"/>
          </a:xfrm>
        </p:spPr>
        <p:txBody>
          <a:bodyPr/>
          <a:lstStyle>
            <a:lvl1pPr algn="ctr">
              <a:defRPr sz="36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1214124-52FB-392D-353E-6F893C1530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8488" y="1645920"/>
            <a:ext cx="10171848" cy="1209556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72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280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5820" y="6356351"/>
            <a:ext cx="3859795" cy="365125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2925" y="6356351"/>
            <a:ext cx="2844059" cy="365125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27872CF-2AED-68B3-949E-E3BA98FD91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9633" y="0"/>
            <a:ext cx="5989192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181AD3D-0C9C-4303-D1DC-B674EF6768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5989192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2A44E8-ACAF-9C6B-BB3A-EE7ED2878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20630" y="620688"/>
            <a:ext cx="5547566" cy="3548418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4800" b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n-IN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88013BA-29D8-D104-9EF9-2CCED8B81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127" y="4718304"/>
            <a:ext cx="5559554" cy="101414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104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3" r:id="rId3"/>
    <p:sldLayoutId id="2147483664" r:id="rId4"/>
    <p:sldLayoutId id="2147483662" r:id="rId5"/>
    <p:sldLayoutId id="2147483666" r:id="rId6"/>
    <p:sldLayoutId id="2147483667" r:id="rId7"/>
    <p:sldLayoutId id="2147483665" r:id="rId8"/>
    <p:sldLayoutId id="2147483668" r:id="rId9"/>
    <p:sldLayoutId id="2147483669" r:id="rId10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E232F-8A4D-2741-8757-CB76DB772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3973A-E759-A940-8969-D5F6D7683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64E25-6CB4-204E-89E9-018827F66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3FE73-FE37-954F-A39E-D438E4C83EA3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CBFB9-D491-1A4F-A637-E69D04D56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596F5-8F40-C14B-BEB5-10E8F3880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BA24-ABD8-8F44-A551-082190DD2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2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493274"/>
            <a:ext cx="10512862" cy="4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87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249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7FCEB30-9571-CF9B-D29D-45C9B006C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/>
          <a:stretch/>
        </p:blipFill>
        <p:spPr>
          <a:xfrm>
            <a:off x="33338" y="0"/>
            <a:ext cx="12188805" cy="6857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88825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44FA88-68E1-FF99-9BBC-031EF14E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38" y="5317240"/>
            <a:ext cx="11208006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Global experts in flight control assemblies &amp; components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88825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88825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42F32CEC-4366-E19E-CF49-A9094725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0"/>
            <a:ext cx="27424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96E69268-9C8B-4EBF-A9EE-DC5DC2D48DC3}" type="slidenum">
              <a:rPr lang="en-US" smtClean="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7A2C19B-0E75-3ADB-A15B-C3CAA5743C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518348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88825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3B93F7-2507-9B6F-D9CA-0E4F118C8A8C}"/>
              </a:ext>
            </a:extLst>
          </p:cNvPr>
          <p:cNvSpPr txBox="1"/>
          <p:nvPr/>
        </p:nvSpPr>
        <p:spPr>
          <a:xfrm>
            <a:off x="556387" y="643467"/>
            <a:ext cx="1120800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Values led, mission focussed, one vision</a:t>
            </a:r>
          </a:p>
        </p:txBody>
      </p:sp>
      <p:pic>
        <p:nvPicPr>
          <p:cNvPr id="3" name="Picture 2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152A5DEA-880E-7A97-08DD-F3AC430FD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1675227"/>
            <a:ext cx="1010160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D11EEBD-C552-AB21-DC9A-CBFFFF2F9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5"/>
          <a:stretch/>
        </p:blipFill>
        <p:spPr>
          <a:xfrm>
            <a:off x="6117719" y="1601098"/>
            <a:ext cx="2627018" cy="2099783"/>
          </a:xfrm>
          <a:prstGeom prst="rect">
            <a:avLst/>
          </a:prstGeom>
        </p:spPr>
      </p:pic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7FD8C-5FBE-2E72-F5F2-977DF42725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0836" y="3693985"/>
            <a:ext cx="1476634" cy="2130275"/>
          </a:xfrm>
          <a:prstGeom prst="rect">
            <a:avLst/>
          </a:prstGeom>
        </p:spPr>
      </p:pic>
      <p:pic>
        <p:nvPicPr>
          <p:cNvPr id="26" name="Picture 25" descr="A person standing next to a sign&#10;&#10;Description automatically generated with medium confidence">
            <a:extLst>
              <a:ext uri="{FF2B5EF4-FFF2-40B4-BE49-F238E27FC236}">
                <a16:creationId xmlns:a16="http://schemas.microsoft.com/office/drawing/2014/main" id="{12DEC956-140F-254E-343D-8DBBEBCCE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29" y="3725804"/>
            <a:ext cx="1398971" cy="2098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5818AD-9DBB-3013-2A3A-8C311687E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6068" y="3710583"/>
            <a:ext cx="2639006" cy="21185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7549A-DCD3-43A3-ABE1-EC1004736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126"/>
            <a:fld id="{DF774B5E-3D86-D744-9739-9A55B86C5C92}" type="slidenum">
              <a:rPr lang="en-US">
                <a:solidFill>
                  <a:prstClr val="white"/>
                </a:solidFill>
                <a:latin typeface="Arial" panose="020B0604020202020204"/>
              </a:rPr>
              <a:pPr defTabSz="914126"/>
              <a:t>3</a:t>
            </a:fld>
            <a:endParaRPr lang="en-US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0" name="Title 25">
            <a:extLst>
              <a:ext uri="{FF2B5EF4-FFF2-40B4-BE49-F238E27FC236}">
                <a16:creationId xmlns:a16="http://schemas.microsoft.com/office/drawing/2014/main" id="{0145285E-2E1C-499A-92DD-663C05AE04BD}"/>
              </a:ext>
            </a:extLst>
          </p:cNvPr>
          <p:cNvSpPr txBox="1">
            <a:spLocks/>
          </p:cNvSpPr>
          <p:nvPr/>
        </p:nvSpPr>
        <p:spPr>
          <a:xfrm>
            <a:off x="836463" y="366673"/>
            <a:ext cx="10596297" cy="4993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914126">
              <a:lnSpc>
                <a:spcPct val="100000"/>
              </a:lnSpc>
            </a:pPr>
            <a:r>
              <a:rPr lang="en-US" sz="3199" dirty="0">
                <a:solidFill>
                  <a:schemeClr val="bg1"/>
                </a:solidFill>
                <a:latin typeface="Arial" panose="020B0604020202020204"/>
              </a:rPr>
              <a:t>Produmax is…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F9C04B2-C572-425B-8CC4-65EE8D3CF428}"/>
              </a:ext>
            </a:extLst>
          </p:cNvPr>
          <p:cNvSpPr/>
          <p:nvPr/>
        </p:nvSpPr>
        <p:spPr>
          <a:xfrm rot="10800000">
            <a:off x="3458661" y="1606653"/>
            <a:ext cx="2647823" cy="2396606"/>
          </a:xfrm>
          <a:custGeom>
            <a:avLst/>
            <a:gdLst>
              <a:gd name="connsiteX0" fmla="*/ 2648513 w 2648513"/>
              <a:gd name="connsiteY0" fmla="*/ 2397230 h 2397230"/>
              <a:gd name="connsiteX1" fmla="*/ 0 w 2648513"/>
              <a:gd name="connsiteY1" fmla="*/ 2397230 h 2397230"/>
              <a:gd name="connsiteX2" fmla="*/ 0 w 2648513"/>
              <a:gd name="connsiteY2" fmla="*/ 278079 h 2397230"/>
              <a:gd name="connsiteX3" fmla="*/ 1165502 w 2648513"/>
              <a:gd name="connsiteY3" fmla="*/ 278079 h 2397230"/>
              <a:gd name="connsiteX4" fmla="*/ 1340132 w 2648513"/>
              <a:gd name="connsiteY4" fmla="*/ 0 h 2397230"/>
              <a:gd name="connsiteX5" fmla="*/ 1514761 w 2648513"/>
              <a:gd name="connsiteY5" fmla="*/ 278079 h 2397230"/>
              <a:gd name="connsiteX6" fmla="*/ 2648513 w 2648513"/>
              <a:gd name="connsiteY6" fmla="*/ 278079 h 23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8513" h="2397230">
                <a:moveTo>
                  <a:pt x="2648513" y="2397230"/>
                </a:moveTo>
                <a:lnTo>
                  <a:pt x="0" y="2397230"/>
                </a:lnTo>
                <a:lnTo>
                  <a:pt x="0" y="278079"/>
                </a:lnTo>
                <a:lnTo>
                  <a:pt x="1165502" y="278079"/>
                </a:lnTo>
                <a:lnTo>
                  <a:pt x="1340132" y="0"/>
                </a:lnTo>
                <a:lnTo>
                  <a:pt x="1514761" y="278079"/>
                </a:lnTo>
                <a:lnTo>
                  <a:pt x="2648513" y="2780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E86C230-6704-4A6E-9582-32E423D650C5}"/>
              </a:ext>
            </a:extLst>
          </p:cNvPr>
          <p:cNvSpPr/>
          <p:nvPr/>
        </p:nvSpPr>
        <p:spPr>
          <a:xfrm>
            <a:off x="796265" y="3429000"/>
            <a:ext cx="2651160" cy="2405107"/>
          </a:xfrm>
          <a:custGeom>
            <a:avLst/>
            <a:gdLst>
              <a:gd name="connsiteX0" fmla="*/ 1336108 w 2651851"/>
              <a:gd name="connsiteY0" fmla="*/ 0 h 2402229"/>
              <a:gd name="connsiteX1" fmla="*/ 1510738 w 2651851"/>
              <a:gd name="connsiteY1" fmla="*/ 278079 h 2402229"/>
              <a:gd name="connsiteX2" fmla="*/ 2651851 w 2651851"/>
              <a:gd name="connsiteY2" fmla="*/ 278079 h 2402229"/>
              <a:gd name="connsiteX3" fmla="*/ 2651851 w 2651851"/>
              <a:gd name="connsiteY3" fmla="*/ 2402229 h 2402229"/>
              <a:gd name="connsiteX4" fmla="*/ 0 w 2651851"/>
              <a:gd name="connsiteY4" fmla="*/ 2402229 h 2402229"/>
              <a:gd name="connsiteX5" fmla="*/ 0 w 2651851"/>
              <a:gd name="connsiteY5" fmla="*/ 278079 h 2402229"/>
              <a:gd name="connsiteX6" fmla="*/ 1161479 w 2651851"/>
              <a:gd name="connsiteY6" fmla="*/ 278079 h 240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851" h="2402229">
                <a:moveTo>
                  <a:pt x="1336108" y="0"/>
                </a:moveTo>
                <a:lnTo>
                  <a:pt x="1510738" y="278079"/>
                </a:lnTo>
                <a:lnTo>
                  <a:pt x="2651851" y="278079"/>
                </a:lnTo>
                <a:lnTo>
                  <a:pt x="2651851" y="2402229"/>
                </a:lnTo>
                <a:lnTo>
                  <a:pt x="0" y="2402229"/>
                </a:lnTo>
                <a:lnTo>
                  <a:pt x="0" y="278079"/>
                </a:lnTo>
                <a:lnTo>
                  <a:pt x="1161479" y="2780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7F237FDA-4F4F-4C03-B64F-268D1AC51C56}"/>
              </a:ext>
            </a:extLst>
          </p:cNvPr>
          <p:cNvSpPr/>
          <p:nvPr/>
        </p:nvSpPr>
        <p:spPr>
          <a:xfrm rot="10800000">
            <a:off x="8744739" y="1591910"/>
            <a:ext cx="2647823" cy="2396606"/>
          </a:xfrm>
          <a:custGeom>
            <a:avLst/>
            <a:gdLst>
              <a:gd name="connsiteX0" fmla="*/ 2648513 w 2648513"/>
              <a:gd name="connsiteY0" fmla="*/ 2397230 h 2397230"/>
              <a:gd name="connsiteX1" fmla="*/ 0 w 2648513"/>
              <a:gd name="connsiteY1" fmla="*/ 2397230 h 2397230"/>
              <a:gd name="connsiteX2" fmla="*/ 0 w 2648513"/>
              <a:gd name="connsiteY2" fmla="*/ 278079 h 2397230"/>
              <a:gd name="connsiteX3" fmla="*/ 1149634 w 2648513"/>
              <a:gd name="connsiteY3" fmla="*/ 278079 h 2397230"/>
              <a:gd name="connsiteX4" fmla="*/ 1324263 w 2648513"/>
              <a:gd name="connsiteY4" fmla="*/ 0 h 2397230"/>
              <a:gd name="connsiteX5" fmla="*/ 1498892 w 2648513"/>
              <a:gd name="connsiteY5" fmla="*/ 278079 h 2397230"/>
              <a:gd name="connsiteX6" fmla="*/ 2648513 w 2648513"/>
              <a:gd name="connsiteY6" fmla="*/ 278079 h 239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8513" h="2397230">
                <a:moveTo>
                  <a:pt x="2648513" y="2397230"/>
                </a:moveTo>
                <a:lnTo>
                  <a:pt x="0" y="2397230"/>
                </a:lnTo>
                <a:lnTo>
                  <a:pt x="0" y="278079"/>
                </a:lnTo>
                <a:lnTo>
                  <a:pt x="1149634" y="278079"/>
                </a:lnTo>
                <a:lnTo>
                  <a:pt x="1324263" y="0"/>
                </a:lnTo>
                <a:lnTo>
                  <a:pt x="1498892" y="278079"/>
                </a:lnTo>
                <a:lnTo>
                  <a:pt x="2648513" y="2780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CAC04AC-60A8-4B39-A7F2-D5BBDBF5987B}"/>
              </a:ext>
            </a:extLst>
          </p:cNvPr>
          <p:cNvSpPr/>
          <p:nvPr/>
        </p:nvSpPr>
        <p:spPr>
          <a:xfrm>
            <a:off x="6095247" y="3432504"/>
            <a:ext cx="2649491" cy="2401603"/>
          </a:xfrm>
          <a:custGeom>
            <a:avLst/>
            <a:gdLst>
              <a:gd name="connsiteX0" fmla="*/ 1307701 w 2650181"/>
              <a:gd name="connsiteY0" fmla="*/ 0 h 2402229"/>
              <a:gd name="connsiteX1" fmla="*/ 1482331 w 2650181"/>
              <a:gd name="connsiteY1" fmla="*/ 278079 h 2402229"/>
              <a:gd name="connsiteX2" fmla="*/ 2650181 w 2650181"/>
              <a:gd name="connsiteY2" fmla="*/ 278079 h 2402229"/>
              <a:gd name="connsiteX3" fmla="*/ 2650181 w 2650181"/>
              <a:gd name="connsiteY3" fmla="*/ 2402229 h 2402229"/>
              <a:gd name="connsiteX4" fmla="*/ 0 w 2650181"/>
              <a:gd name="connsiteY4" fmla="*/ 2402229 h 2402229"/>
              <a:gd name="connsiteX5" fmla="*/ 0 w 2650181"/>
              <a:gd name="connsiteY5" fmla="*/ 278079 h 2402229"/>
              <a:gd name="connsiteX6" fmla="*/ 1133072 w 2650181"/>
              <a:gd name="connsiteY6" fmla="*/ 278079 h 240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181" h="2402229">
                <a:moveTo>
                  <a:pt x="1307701" y="0"/>
                </a:moveTo>
                <a:lnTo>
                  <a:pt x="1482331" y="278079"/>
                </a:lnTo>
                <a:lnTo>
                  <a:pt x="2650181" y="278079"/>
                </a:lnTo>
                <a:lnTo>
                  <a:pt x="2650181" y="2402229"/>
                </a:lnTo>
                <a:lnTo>
                  <a:pt x="0" y="2402229"/>
                </a:lnTo>
                <a:lnTo>
                  <a:pt x="0" y="278079"/>
                </a:lnTo>
                <a:lnTo>
                  <a:pt x="1133072" y="2780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1A6D8A7-C759-4515-B3CA-328D2243FA09}"/>
              </a:ext>
            </a:extLst>
          </p:cNvPr>
          <p:cNvGrpSpPr/>
          <p:nvPr/>
        </p:nvGrpSpPr>
        <p:grpSpPr>
          <a:xfrm>
            <a:off x="4488547" y="1792961"/>
            <a:ext cx="533838" cy="535150"/>
            <a:chOff x="7391400" y="-969963"/>
            <a:chExt cx="646113" cy="647700"/>
          </a:xfrm>
          <a:solidFill>
            <a:schemeClr val="bg1"/>
          </a:solidFill>
        </p:grpSpPr>
        <p:sp>
          <p:nvSpPr>
            <p:cNvPr id="119" name="Freeform 27">
              <a:extLst>
                <a:ext uri="{FF2B5EF4-FFF2-40B4-BE49-F238E27FC236}">
                  <a16:creationId xmlns:a16="http://schemas.microsoft.com/office/drawing/2014/main" id="{48909DB5-8929-4450-B8A8-42E262FEE6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1400" y="-969963"/>
              <a:ext cx="646112" cy="647700"/>
            </a:xfrm>
            <a:custGeom>
              <a:avLst/>
              <a:gdLst>
                <a:gd name="T0" fmla="*/ 72 w 156"/>
                <a:gd name="T1" fmla="*/ 142 h 154"/>
                <a:gd name="T2" fmla="*/ 19 w 156"/>
                <a:gd name="T3" fmla="*/ 142 h 154"/>
                <a:gd name="T4" fmla="*/ 14 w 156"/>
                <a:gd name="T5" fmla="*/ 140 h 154"/>
                <a:gd name="T6" fmla="*/ 13 w 156"/>
                <a:gd name="T7" fmla="*/ 134 h 154"/>
                <a:gd name="T8" fmla="*/ 58 w 156"/>
                <a:gd name="T9" fmla="*/ 103 h 154"/>
                <a:gd name="T10" fmla="*/ 83 w 156"/>
                <a:gd name="T11" fmla="*/ 111 h 154"/>
                <a:gd name="T12" fmla="*/ 92 w 156"/>
                <a:gd name="T13" fmla="*/ 109 h 154"/>
                <a:gd name="T14" fmla="*/ 90 w 156"/>
                <a:gd name="T15" fmla="*/ 101 h 154"/>
                <a:gd name="T16" fmla="*/ 78 w 156"/>
                <a:gd name="T17" fmla="*/ 94 h 154"/>
                <a:gd name="T18" fmla="*/ 88 w 156"/>
                <a:gd name="T19" fmla="*/ 74 h 154"/>
                <a:gd name="T20" fmla="*/ 120 w 156"/>
                <a:gd name="T21" fmla="*/ 61 h 154"/>
                <a:gd name="T22" fmla="*/ 146 w 156"/>
                <a:gd name="T23" fmla="*/ 69 h 154"/>
                <a:gd name="T24" fmla="*/ 154 w 156"/>
                <a:gd name="T25" fmla="*/ 68 h 154"/>
                <a:gd name="T26" fmla="*/ 153 w 156"/>
                <a:gd name="T27" fmla="*/ 60 h 154"/>
                <a:gd name="T28" fmla="*/ 141 w 156"/>
                <a:gd name="T29" fmla="*/ 53 h 154"/>
                <a:gd name="T30" fmla="*/ 151 w 156"/>
                <a:gd name="T31" fmla="*/ 30 h 154"/>
                <a:gd name="T32" fmla="*/ 120 w 156"/>
                <a:gd name="T33" fmla="*/ 0 h 154"/>
                <a:gd name="T34" fmla="*/ 89 w 156"/>
                <a:gd name="T35" fmla="*/ 30 h 154"/>
                <a:gd name="T36" fmla="*/ 99 w 156"/>
                <a:gd name="T37" fmla="*/ 53 h 154"/>
                <a:gd name="T38" fmla="*/ 97 w 156"/>
                <a:gd name="T39" fmla="*/ 54 h 154"/>
                <a:gd name="T40" fmla="*/ 86 w 156"/>
                <a:gd name="T41" fmla="*/ 60 h 154"/>
                <a:gd name="T42" fmla="*/ 58 w 156"/>
                <a:gd name="T43" fmla="*/ 41 h 154"/>
                <a:gd name="T44" fmla="*/ 27 w 156"/>
                <a:gd name="T45" fmla="*/ 72 h 154"/>
                <a:gd name="T46" fmla="*/ 37 w 156"/>
                <a:gd name="T47" fmla="*/ 94 h 154"/>
                <a:gd name="T48" fmla="*/ 2 w 156"/>
                <a:gd name="T49" fmla="*/ 130 h 154"/>
                <a:gd name="T50" fmla="*/ 4 w 156"/>
                <a:gd name="T51" fmla="*/ 147 h 154"/>
                <a:gd name="T52" fmla="*/ 19 w 156"/>
                <a:gd name="T53" fmla="*/ 154 h 154"/>
                <a:gd name="T54" fmla="*/ 72 w 156"/>
                <a:gd name="T55" fmla="*/ 154 h 154"/>
                <a:gd name="T56" fmla="*/ 78 w 156"/>
                <a:gd name="T57" fmla="*/ 148 h 154"/>
                <a:gd name="T58" fmla="*/ 72 w 156"/>
                <a:gd name="T59" fmla="*/ 142 h 154"/>
                <a:gd name="T60" fmla="*/ 120 w 156"/>
                <a:gd name="T61" fmla="*/ 12 h 154"/>
                <a:gd name="T62" fmla="*/ 139 w 156"/>
                <a:gd name="T63" fmla="*/ 30 h 154"/>
                <a:gd name="T64" fmla="*/ 120 w 156"/>
                <a:gd name="T65" fmla="*/ 49 h 154"/>
                <a:gd name="T66" fmla="*/ 101 w 156"/>
                <a:gd name="T67" fmla="*/ 30 h 154"/>
                <a:gd name="T68" fmla="*/ 120 w 156"/>
                <a:gd name="T69" fmla="*/ 12 h 154"/>
                <a:gd name="T70" fmla="*/ 58 w 156"/>
                <a:gd name="T71" fmla="*/ 53 h 154"/>
                <a:gd name="T72" fmla="*/ 76 w 156"/>
                <a:gd name="T73" fmla="*/ 72 h 154"/>
                <a:gd name="T74" fmla="*/ 58 w 156"/>
                <a:gd name="T75" fmla="*/ 90 h 154"/>
                <a:gd name="T76" fmla="*/ 39 w 156"/>
                <a:gd name="T77" fmla="*/ 72 h 154"/>
                <a:gd name="T78" fmla="*/ 58 w 156"/>
                <a:gd name="T79" fmla="*/ 53 h 154"/>
                <a:gd name="T80" fmla="*/ 58 w 156"/>
                <a:gd name="T81" fmla="*/ 53 h 154"/>
                <a:gd name="T82" fmla="*/ 58 w 156"/>
                <a:gd name="T83" fmla="*/ 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" h="154">
                  <a:moveTo>
                    <a:pt x="72" y="142"/>
                  </a:moveTo>
                  <a:cubicBezTo>
                    <a:pt x="19" y="142"/>
                    <a:pt x="19" y="142"/>
                    <a:pt x="19" y="142"/>
                  </a:cubicBezTo>
                  <a:cubicBezTo>
                    <a:pt x="17" y="142"/>
                    <a:pt x="15" y="141"/>
                    <a:pt x="14" y="140"/>
                  </a:cubicBezTo>
                  <a:cubicBezTo>
                    <a:pt x="13" y="138"/>
                    <a:pt x="13" y="136"/>
                    <a:pt x="13" y="134"/>
                  </a:cubicBezTo>
                  <a:cubicBezTo>
                    <a:pt x="19" y="116"/>
                    <a:pt x="37" y="103"/>
                    <a:pt x="58" y="103"/>
                  </a:cubicBezTo>
                  <a:cubicBezTo>
                    <a:pt x="67" y="103"/>
                    <a:pt x="76" y="105"/>
                    <a:pt x="83" y="111"/>
                  </a:cubicBezTo>
                  <a:cubicBezTo>
                    <a:pt x="86" y="113"/>
                    <a:pt x="90" y="112"/>
                    <a:pt x="92" y="109"/>
                  </a:cubicBezTo>
                  <a:cubicBezTo>
                    <a:pt x="94" y="107"/>
                    <a:pt x="93" y="103"/>
                    <a:pt x="90" y="101"/>
                  </a:cubicBezTo>
                  <a:cubicBezTo>
                    <a:pt x="87" y="98"/>
                    <a:pt x="83" y="96"/>
                    <a:pt x="78" y="94"/>
                  </a:cubicBezTo>
                  <a:cubicBezTo>
                    <a:pt x="84" y="89"/>
                    <a:pt x="88" y="82"/>
                    <a:pt x="88" y="74"/>
                  </a:cubicBezTo>
                  <a:cubicBezTo>
                    <a:pt x="97" y="66"/>
                    <a:pt x="108" y="61"/>
                    <a:pt x="120" y="61"/>
                  </a:cubicBezTo>
                  <a:cubicBezTo>
                    <a:pt x="129" y="61"/>
                    <a:pt x="138" y="64"/>
                    <a:pt x="146" y="69"/>
                  </a:cubicBezTo>
                  <a:cubicBezTo>
                    <a:pt x="149" y="71"/>
                    <a:pt x="152" y="71"/>
                    <a:pt x="154" y="68"/>
                  </a:cubicBezTo>
                  <a:cubicBezTo>
                    <a:pt x="156" y="65"/>
                    <a:pt x="156" y="61"/>
                    <a:pt x="153" y="60"/>
                  </a:cubicBezTo>
                  <a:cubicBezTo>
                    <a:pt x="149" y="57"/>
                    <a:pt x="145" y="55"/>
                    <a:pt x="141" y="53"/>
                  </a:cubicBezTo>
                  <a:cubicBezTo>
                    <a:pt x="147" y="47"/>
                    <a:pt x="151" y="39"/>
                    <a:pt x="151" y="30"/>
                  </a:cubicBezTo>
                  <a:cubicBezTo>
                    <a:pt x="151" y="13"/>
                    <a:pt x="137" y="0"/>
                    <a:pt x="120" y="0"/>
                  </a:cubicBezTo>
                  <a:cubicBezTo>
                    <a:pt x="103" y="0"/>
                    <a:pt x="89" y="13"/>
                    <a:pt x="89" y="30"/>
                  </a:cubicBezTo>
                  <a:cubicBezTo>
                    <a:pt x="89" y="39"/>
                    <a:pt x="93" y="47"/>
                    <a:pt x="99" y="53"/>
                  </a:cubicBezTo>
                  <a:cubicBezTo>
                    <a:pt x="99" y="53"/>
                    <a:pt x="98" y="54"/>
                    <a:pt x="97" y="54"/>
                  </a:cubicBezTo>
                  <a:cubicBezTo>
                    <a:pt x="93" y="56"/>
                    <a:pt x="90" y="58"/>
                    <a:pt x="86" y="60"/>
                  </a:cubicBezTo>
                  <a:cubicBezTo>
                    <a:pt x="82" y="49"/>
                    <a:pt x="71" y="41"/>
                    <a:pt x="58" y="41"/>
                  </a:cubicBezTo>
                  <a:cubicBezTo>
                    <a:pt x="41" y="41"/>
                    <a:pt x="27" y="55"/>
                    <a:pt x="27" y="72"/>
                  </a:cubicBezTo>
                  <a:cubicBezTo>
                    <a:pt x="27" y="81"/>
                    <a:pt x="31" y="89"/>
                    <a:pt x="37" y="94"/>
                  </a:cubicBezTo>
                  <a:cubicBezTo>
                    <a:pt x="20" y="100"/>
                    <a:pt x="7" y="114"/>
                    <a:pt x="2" y="130"/>
                  </a:cubicBezTo>
                  <a:cubicBezTo>
                    <a:pt x="0" y="136"/>
                    <a:pt x="1" y="142"/>
                    <a:pt x="4" y="147"/>
                  </a:cubicBezTo>
                  <a:cubicBezTo>
                    <a:pt x="8" y="151"/>
                    <a:pt x="13" y="154"/>
                    <a:pt x="19" y="154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5" y="154"/>
                    <a:pt x="78" y="151"/>
                    <a:pt x="78" y="148"/>
                  </a:cubicBezTo>
                  <a:cubicBezTo>
                    <a:pt x="78" y="145"/>
                    <a:pt x="75" y="142"/>
                    <a:pt x="72" y="142"/>
                  </a:cubicBezTo>
                  <a:close/>
                  <a:moveTo>
                    <a:pt x="120" y="12"/>
                  </a:moveTo>
                  <a:cubicBezTo>
                    <a:pt x="130" y="12"/>
                    <a:pt x="139" y="20"/>
                    <a:pt x="139" y="30"/>
                  </a:cubicBezTo>
                  <a:cubicBezTo>
                    <a:pt x="139" y="41"/>
                    <a:pt x="130" y="49"/>
                    <a:pt x="120" y="49"/>
                  </a:cubicBezTo>
                  <a:cubicBezTo>
                    <a:pt x="110" y="49"/>
                    <a:pt x="101" y="41"/>
                    <a:pt x="101" y="30"/>
                  </a:cubicBezTo>
                  <a:cubicBezTo>
                    <a:pt x="101" y="20"/>
                    <a:pt x="110" y="12"/>
                    <a:pt x="120" y="12"/>
                  </a:cubicBezTo>
                  <a:close/>
                  <a:moveTo>
                    <a:pt x="58" y="53"/>
                  </a:moveTo>
                  <a:cubicBezTo>
                    <a:pt x="68" y="53"/>
                    <a:pt x="76" y="61"/>
                    <a:pt x="76" y="72"/>
                  </a:cubicBezTo>
                  <a:cubicBezTo>
                    <a:pt x="76" y="82"/>
                    <a:pt x="68" y="90"/>
                    <a:pt x="58" y="90"/>
                  </a:cubicBezTo>
                  <a:cubicBezTo>
                    <a:pt x="47" y="90"/>
                    <a:pt x="39" y="82"/>
                    <a:pt x="39" y="72"/>
                  </a:cubicBezTo>
                  <a:cubicBezTo>
                    <a:pt x="39" y="61"/>
                    <a:pt x="47" y="53"/>
                    <a:pt x="58" y="53"/>
                  </a:cubicBezTo>
                  <a:close/>
                  <a:moveTo>
                    <a:pt x="58" y="53"/>
                  </a:moveTo>
                  <a:cubicBezTo>
                    <a:pt x="58" y="53"/>
                    <a:pt x="58" y="53"/>
                    <a:pt x="58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0" name="Freeform 28">
              <a:extLst>
                <a:ext uri="{FF2B5EF4-FFF2-40B4-BE49-F238E27FC236}">
                  <a16:creationId xmlns:a16="http://schemas.microsoft.com/office/drawing/2014/main" id="{525DAA5D-C68A-48CB-A6E4-596C71915D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3188" y="-566738"/>
              <a:ext cx="314325" cy="244475"/>
            </a:xfrm>
            <a:custGeom>
              <a:avLst/>
              <a:gdLst>
                <a:gd name="T0" fmla="*/ 73 w 76"/>
                <a:gd name="T1" fmla="*/ 2 h 58"/>
                <a:gd name="T2" fmla="*/ 64 w 76"/>
                <a:gd name="T3" fmla="*/ 4 h 58"/>
                <a:gd name="T4" fmla="*/ 35 w 76"/>
                <a:gd name="T5" fmla="*/ 45 h 58"/>
                <a:gd name="T6" fmla="*/ 32 w 76"/>
                <a:gd name="T7" fmla="*/ 46 h 58"/>
                <a:gd name="T8" fmla="*/ 30 w 76"/>
                <a:gd name="T9" fmla="*/ 45 h 58"/>
                <a:gd name="T10" fmla="*/ 11 w 76"/>
                <a:gd name="T11" fmla="*/ 27 h 58"/>
                <a:gd name="T12" fmla="*/ 2 w 76"/>
                <a:gd name="T13" fmla="*/ 27 h 58"/>
                <a:gd name="T14" fmla="*/ 2 w 76"/>
                <a:gd name="T15" fmla="*/ 36 h 58"/>
                <a:gd name="T16" fmla="*/ 21 w 76"/>
                <a:gd name="T17" fmla="*/ 54 h 58"/>
                <a:gd name="T18" fmla="*/ 32 w 76"/>
                <a:gd name="T19" fmla="*/ 58 h 58"/>
                <a:gd name="T20" fmla="*/ 33 w 76"/>
                <a:gd name="T21" fmla="*/ 58 h 58"/>
                <a:gd name="T22" fmla="*/ 44 w 76"/>
                <a:gd name="T23" fmla="*/ 53 h 58"/>
                <a:gd name="T24" fmla="*/ 44 w 76"/>
                <a:gd name="T25" fmla="*/ 52 h 58"/>
                <a:gd name="T26" fmla="*/ 74 w 76"/>
                <a:gd name="T27" fmla="*/ 11 h 58"/>
                <a:gd name="T28" fmla="*/ 73 w 76"/>
                <a:gd name="T29" fmla="*/ 2 h 58"/>
                <a:gd name="T30" fmla="*/ 73 w 76"/>
                <a:gd name="T31" fmla="*/ 2 h 58"/>
                <a:gd name="T32" fmla="*/ 73 w 76"/>
                <a:gd name="T3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8">
                  <a:moveTo>
                    <a:pt x="73" y="2"/>
                  </a:moveTo>
                  <a:cubicBezTo>
                    <a:pt x="70" y="0"/>
                    <a:pt x="66" y="1"/>
                    <a:pt x="64" y="4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4" y="46"/>
                    <a:pt x="33" y="46"/>
                    <a:pt x="32" y="46"/>
                  </a:cubicBezTo>
                  <a:cubicBezTo>
                    <a:pt x="32" y="46"/>
                    <a:pt x="31" y="46"/>
                    <a:pt x="30" y="4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8" y="25"/>
                    <a:pt x="4" y="25"/>
                    <a:pt x="2" y="27"/>
                  </a:cubicBezTo>
                  <a:cubicBezTo>
                    <a:pt x="0" y="29"/>
                    <a:pt x="0" y="33"/>
                    <a:pt x="2" y="36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4" y="57"/>
                    <a:pt x="28" y="58"/>
                    <a:pt x="32" y="58"/>
                  </a:cubicBezTo>
                  <a:cubicBezTo>
                    <a:pt x="32" y="58"/>
                    <a:pt x="33" y="58"/>
                    <a:pt x="33" y="58"/>
                  </a:cubicBezTo>
                  <a:cubicBezTo>
                    <a:pt x="37" y="58"/>
                    <a:pt x="42" y="56"/>
                    <a:pt x="44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6" y="8"/>
                    <a:pt x="76" y="4"/>
                    <a:pt x="73" y="2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4C097FA-BC18-4FF8-83D8-0930CE8D8533}"/>
              </a:ext>
            </a:extLst>
          </p:cNvPr>
          <p:cNvGrpSpPr/>
          <p:nvPr/>
        </p:nvGrpSpPr>
        <p:grpSpPr>
          <a:xfrm>
            <a:off x="924810" y="4565909"/>
            <a:ext cx="2522612" cy="1083416"/>
            <a:chOff x="925051" y="4534454"/>
            <a:chExt cx="2523269" cy="108369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7782099-53D5-4E65-8BF2-308AFBF11087}"/>
                </a:ext>
              </a:extLst>
            </p:cNvPr>
            <p:cNvSpPr/>
            <p:nvPr/>
          </p:nvSpPr>
          <p:spPr>
            <a:xfrm>
              <a:off x="925051" y="4534454"/>
              <a:ext cx="2523269" cy="369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1799" b="1" dirty="0">
                  <a:solidFill>
                    <a:prstClr val="white"/>
                  </a:solidFill>
                  <a:latin typeface="Arial" panose="020B0604020202020204"/>
                </a:rPr>
                <a:t>Technically Excellent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1B6A237-39E5-41DF-BBFC-5D757F0B4372}"/>
                </a:ext>
              </a:extLst>
            </p:cNvPr>
            <p:cNvSpPr/>
            <p:nvPr/>
          </p:nvSpPr>
          <p:spPr>
            <a:xfrm>
              <a:off x="925051" y="4891033"/>
              <a:ext cx="2415058" cy="727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lnSpc>
                  <a:spcPts val="1699"/>
                </a:lnSpc>
              </a:pPr>
              <a:r>
                <a:rPr lang="en-US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Adaptive machining, automation &amp; robotics, digital twinning, complex products, APQP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BCF595-7DE9-4D08-A191-8CE0CA790E43}"/>
              </a:ext>
            </a:extLst>
          </p:cNvPr>
          <p:cNvGrpSpPr/>
          <p:nvPr/>
        </p:nvGrpSpPr>
        <p:grpSpPr>
          <a:xfrm>
            <a:off x="5878519" y="4486294"/>
            <a:ext cx="3092211" cy="1163028"/>
            <a:chOff x="596849" y="4454821"/>
            <a:chExt cx="3093016" cy="116333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DB74EF-2BE3-4C10-9BD1-278EB2049E48}"/>
                </a:ext>
              </a:extLst>
            </p:cNvPr>
            <p:cNvSpPr/>
            <p:nvPr/>
          </p:nvSpPr>
          <p:spPr>
            <a:xfrm>
              <a:off x="596849" y="4454821"/>
              <a:ext cx="3093016" cy="369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1799" b="1" dirty="0">
                  <a:solidFill>
                    <a:prstClr val="white"/>
                  </a:solidFill>
                  <a:latin typeface="Arial" panose="020B0604020202020204"/>
                </a:rPr>
                <a:t>Engagement Driven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BA5F0C6-C36C-4732-A0D6-A7787EF6C8B2}"/>
                </a:ext>
              </a:extLst>
            </p:cNvPr>
            <p:cNvSpPr/>
            <p:nvPr/>
          </p:nvSpPr>
          <p:spPr>
            <a:xfrm>
              <a:off x="925051" y="4891033"/>
              <a:ext cx="2415058" cy="727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lnSpc>
                  <a:spcPts val="1699"/>
                </a:lnSpc>
              </a:pPr>
              <a:r>
                <a:rPr lang="en-US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Vision, mission and values led driving world class employee engagement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61081AE-425B-4C57-A4CB-E59ED42F4A36}"/>
              </a:ext>
            </a:extLst>
          </p:cNvPr>
          <p:cNvGrpSpPr/>
          <p:nvPr/>
        </p:nvGrpSpPr>
        <p:grpSpPr>
          <a:xfrm>
            <a:off x="8861435" y="2427282"/>
            <a:ext cx="2414429" cy="1083416"/>
            <a:chOff x="925051" y="4534454"/>
            <a:chExt cx="2415058" cy="108369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F0D3655-7C5E-432E-B507-63D5E30AC925}"/>
                </a:ext>
              </a:extLst>
            </p:cNvPr>
            <p:cNvSpPr/>
            <p:nvPr/>
          </p:nvSpPr>
          <p:spPr>
            <a:xfrm>
              <a:off x="925051" y="4534454"/>
              <a:ext cx="24150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1799" b="1" dirty="0">
                  <a:solidFill>
                    <a:prstClr val="white"/>
                  </a:solidFill>
                  <a:latin typeface="Arial" panose="020B0604020202020204"/>
                </a:rPr>
                <a:t>Young &amp; Talented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AD95A7D-BF25-4ACB-BEB9-848931CC20C2}"/>
                </a:ext>
              </a:extLst>
            </p:cNvPr>
            <p:cNvSpPr/>
            <p:nvPr/>
          </p:nvSpPr>
          <p:spPr>
            <a:xfrm>
              <a:off x="925051" y="4891033"/>
              <a:ext cx="2415058" cy="727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lnSpc>
                  <a:spcPts val="1699"/>
                </a:lnSpc>
              </a:pPr>
              <a:r>
                <a:rPr lang="en-US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Award winning apprenticeship &amp; leadership programmes creating diverse team with 40% under 35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26838C5-9A77-44A7-BD05-4B292F4EC952}"/>
              </a:ext>
            </a:extLst>
          </p:cNvPr>
          <p:cNvGrpSpPr/>
          <p:nvPr/>
        </p:nvGrpSpPr>
        <p:grpSpPr>
          <a:xfrm>
            <a:off x="3565101" y="2427282"/>
            <a:ext cx="2414429" cy="1083416"/>
            <a:chOff x="925051" y="4534454"/>
            <a:chExt cx="2415058" cy="108369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1837AE9-996B-44E7-B1A9-A6BDE9E1F1C6}"/>
                </a:ext>
              </a:extLst>
            </p:cNvPr>
            <p:cNvSpPr/>
            <p:nvPr/>
          </p:nvSpPr>
          <p:spPr>
            <a:xfrm>
              <a:off x="925051" y="4534454"/>
              <a:ext cx="24150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en-US" sz="1799" b="1" dirty="0">
                  <a:solidFill>
                    <a:prstClr val="white"/>
                  </a:solidFill>
                  <a:latin typeface="Arial" panose="020B0604020202020204"/>
                </a:rPr>
                <a:t>Single Source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05687B9-D85C-404D-A78D-BDA4876513EC}"/>
                </a:ext>
              </a:extLst>
            </p:cNvPr>
            <p:cNvSpPr/>
            <p:nvPr/>
          </p:nvSpPr>
          <p:spPr>
            <a:xfrm>
              <a:off x="925051" y="4891033"/>
              <a:ext cx="2415058" cy="727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>
                <a:lnSpc>
                  <a:spcPts val="1699"/>
                </a:lnSpc>
              </a:pPr>
              <a:r>
                <a:rPr lang="en-US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 supply of critical products across aircraft platforms. </a:t>
              </a:r>
              <a:br>
                <a:rPr lang="en-US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Premier bidder status at Boeing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3E0CB4-CB5D-4899-8AA2-AD467FDB146B}"/>
              </a:ext>
            </a:extLst>
          </p:cNvPr>
          <p:cNvGrpSpPr/>
          <p:nvPr/>
        </p:nvGrpSpPr>
        <p:grpSpPr>
          <a:xfrm>
            <a:off x="7063924" y="3841272"/>
            <a:ext cx="486618" cy="560071"/>
            <a:chOff x="6569075" y="-982663"/>
            <a:chExt cx="588962" cy="677863"/>
          </a:xfrm>
          <a:solidFill>
            <a:schemeClr val="bg1"/>
          </a:solidFill>
        </p:grpSpPr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680DF387-41ED-47C4-B515-9E5733DC10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3550" y="-977900"/>
              <a:ext cx="341312" cy="344488"/>
            </a:xfrm>
            <a:custGeom>
              <a:avLst/>
              <a:gdLst>
                <a:gd name="T0" fmla="*/ 79 w 82"/>
                <a:gd name="T1" fmla="*/ 65 h 82"/>
                <a:gd name="T2" fmla="*/ 16 w 82"/>
                <a:gd name="T3" fmla="*/ 3 h 82"/>
                <a:gd name="T4" fmla="*/ 3 w 82"/>
                <a:gd name="T5" fmla="*/ 3 h 82"/>
                <a:gd name="T6" fmla="*/ 3 w 82"/>
                <a:gd name="T7" fmla="*/ 16 h 82"/>
                <a:gd name="T8" fmla="*/ 65 w 82"/>
                <a:gd name="T9" fmla="*/ 79 h 82"/>
                <a:gd name="T10" fmla="*/ 79 w 82"/>
                <a:gd name="T11" fmla="*/ 79 h 82"/>
                <a:gd name="T12" fmla="*/ 79 w 82"/>
                <a:gd name="T13" fmla="*/ 65 h 82"/>
                <a:gd name="T14" fmla="*/ 79 w 82"/>
                <a:gd name="T15" fmla="*/ 65 h 82"/>
                <a:gd name="T16" fmla="*/ 79 w 82"/>
                <a:gd name="T17" fmla="*/ 6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2">
                  <a:moveTo>
                    <a:pt x="79" y="65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3" y="0"/>
                    <a:pt x="7" y="0"/>
                    <a:pt x="3" y="3"/>
                  </a:cubicBezTo>
                  <a:cubicBezTo>
                    <a:pt x="0" y="7"/>
                    <a:pt x="0" y="13"/>
                    <a:pt x="3" y="16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9" y="82"/>
                    <a:pt x="75" y="82"/>
                    <a:pt x="79" y="79"/>
                  </a:cubicBezTo>
                  <a:cubicBezTo>
                    <a:pt x="82" y="75"/>
                    <a:pt x="82" y="69"/>
                    <a:pt x="79" y="65"/>
                  </a:cubicBezTo>
                  <a:close/>
                  <a:moveTo>
                    <a:pt x="79" y="65"/>
                  </a:moveTo>
                  <a:cubicBezTo>
                    <a:pt x="79" y="65"/>
                    <a:pt x="79" y="65"/>
                    <a:pt x="7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9DFA445B-FE2A-4E9A-8F37-EFA88FDF0B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5125" y="-873125"/>
              <a:ext cx="334962" cy="339725"/>
            </a:xfrm>
            <a:custGeom>
              <a:avLst/>
              <a:gdLst>
                <a:gd name="T0" fmla="*/ 23 w 81"/>
                <a:gd name="T1" fmla="*/ 0 h 81"/>
                <a:gd name="T2" fmla="*/ 22 w 81"/>
                <a:gd name="T3" fmla="*/ 2 h 81"/>
                <a:gd name="T4" fmla="*/ 0 w 81"/>
                <a:gd name="T5" fmla="*/ 47 h 81"/>
                <a:gd name="T6" fmla="*/ 34 w 81"/>
                <a:gd name="T7" fmla="*/ 81 h 81"/>
                <a:gd name="T8" fmla="*/ 78 w 81"/>
                <a:gd name="T9" fmla="*/ 59 h 81"/>
                <a:gd name="T10" fmla="*/ 81 w 81"/>
                <a:gd name="T11" fmla="*/ 58 h 81"/>
                <a:gd name="T12" fmla="*/ 23 w 81"/>
                <a:gd name="T13" fmla="*/ 0 h 81"/>
                <a:gd name="T14" fmla="*/ 23 w 81"/>
                <a:gd name="T15" fmla="*/ 0 h 81"/>
                <a:gd name="T16" fmla="*/ 23 w 81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81">
                  <a:moveTo>
                    <a:pt x="23" y="0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19" y="19"/>
                    <a:pt x="11" y="35"/>
                    <a:pt x="0" y="47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6" y="70"/>
                    <a:pt x="62" y="62"/>
                    <a:pt x="78" y="59"/>
                  </a:cubicBezTo>
                  <a:cubicBezTo>
                    <a:pt x="81" y="58"/>
                    <a:pt x="81" y="58"/>
                    <a:pt x="81" y="58"/>
                  </a:cubicBezTo>
                  <a:lnTo>
                    <a:pt x="23" y="0"/>
                  </a:ln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F0DD10A5-7650-4E8E-B0C9-A2C1E699FA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9075" y="-646113"/>
              <a:ext cx="257175" cy="260350"/>
            </a:xfrm>
            <a:custGeom>
              <a:avLst/>
              <a:gdLst>
                <a:gd name="T0" fmla="*/ 29 w 62"/>
                <a:gd name="T1" fmla="*/ 0 h 62"/>
                <a:gd name="T2" fmla="*/ 6 w 62"/>
                <a:gd name="T3" fmla="*/ 23 h 62"/>
                <a:gd name="T4" fmla="*/ 6 w 62"/>
                <a:gd name="T5" fmla="*/ 43 h 62"/>
                <a:gd name="T6" fmla="*/ 19 w 62"/>
                <a:gd name="T7" fmla="*/ 56 h 62"/>
                <a:gd name="T8" fmla="*/ 39 w 62"/>
                <a:gd name="T9" fmla="*/ 56 h 62"/>
                <a:gd name="T10" fmla="*/ 62 w 62"/>
                <a:gd name="T11" fmla="*/ 33 h 62"/>
                <a:gd name="T12" fmla="*/ 29 w 62"/>
                <a:gd name="T13" fmla="*/ 0 h 62"/>
                <a:gd name="T14" fmla="*/ 32 w 62"/>
                <a:gd name="T15" fmla="*/ 37 h 62"/>
                <a:gd name="T16" fmla="*/ 25 w 62"/>
                <a:gd name="T17" fmla="*/ 37 h 62"/>
                <a:gd name="T18" fmla="*/ 25 w 62"/>
                <a:gd name="T19" fmla="*/ 30 h 62"/>
                <a:gd name="T20" fmla="*/ 32 w 62"/>
                <a:gd name="T21" fmla="*/ 23 h 62"/>
                <a:gd name="T22" fmla="*/ 39 w 62"/>
                <a:gd name="T23" fmla="*/ 23 h 62"/>
                <a:gd name="T24" fmla="*/ 39 w 62"/>
                <a:gd name="T25" fmla="*/ 30 h 62"/>
                <a:gd name="T26" fmla="*/ 32 w 62"/>
                <a:gd name="T27" fmla="*/ 37 h 62"/>
                <a:gd name="T28" fmla="*/ 32 w 62"/>
                <a:gd name="T29" fmla="*/ 37 h 62"/>
                <a:gd name="T30" fmla="*/ 32 w 62"/>
                <a:gd name="T31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29" y="0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0" y="29"/>
                    <a:pt x="0" y="38"/>
                    <a:pt x="6" y="43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4" y="62"/>
                    <a:pt x="33" y="62"/>
                    <a:pt x="39" y="56"/>
                  </a:cubicBezTo>
                  <a:cubicBezTo>
                    <a:pt x="62" y="33"/>
                    <a:pt x="62" y="33"/>
                    <a:pt x="62" y="33"/>
                  </a:cubicBezTo>
                  <a:lnTo>
                    <a:pt x="29" y="0"/>
                  </a:lnTo>
                  <a:close/>
                  <a:moveTo>
                    <a:pt x="32" y="37"/>
                  </a:moveTo>
                  <a:cubicBezTo>
                    <a:pt x="30" y="38"/>
                    <a:pt x="27" y="38"/>
                    <a:pt x="25" y="37"/>
                  </a:cubicBezTo>
                  <a:cubicBezTo>
                    <a:pt x="24" y="35"/>
                    <a:pt x="24" y="32"/>
                    <a:pt x="25" y="3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4" y="22"/>
                    <a:pt x="37" y="22"/>
                    <a:pt x="39" y="23"/>
                  </a:cubicBezTo>
                  <a:cubicBezTo>
                    <a:pt x="40" y="25"/>
                    <a:pt x="40" y="28"/>
                    <a:pt x="39" y="30"/>
                  </a:cubicBezTo>
                  <a:lnTo>
                    <a:pt x="32" y="37"/>
                  </a:lnTo>
                  <a:close/>
                  <a:moveTo>
                    <a:pt x="32" y="37"/>
                  </a:moveTo>
                  <a:cubicBezTo>
                    <a:pt x="32" y="37"/>
                    <a:pt x="32" y="37"/>
                    <a:pt x="32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21C31B61-4EFD-4494-B263-AEDC1C4ED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-528638"/>
              <a:ext cx="169862" cy="223838"/>
            </a:xfrm>
            <a:custGeom>
              <a:avLst/>
              <a:gdLst>
                <a:gd name="T0" fmla="*/ 29 w 41"/>
                <a:gd name="T1" fmla="*/ 31 h 53"/>
                <a:gd name="T2" fmla="*/ 36 w 41"/>
                <a:gd name="T3" fmla="*/ 25 h 53"/>
                <a:gd name="T4" fmla="*/ 36 w 41"/>
                <a:gd name="T5" fmla="*/ 5 h 53"/>
                <a:gd name="T6" fmla="*/ 31 w 41"/>
                <a:gd name="T7" fmla="*/ 0 h 53"/>
                <a:gd name="T8" fmla="*/ 23 w 41"/>
                <a:gd name="T9" fmla="*/ 6 h 53"/>
                <a:gd name="T10" fmla="*/ 29 w 41"/>
                <a:gd name="T11" fmla="*/ 11 h 53"/>
                <a:gd name="T12" fmla="*/ 29 w 41"/>
                <a:gd name="T13" fmla="*/ 18 h 53"/>
                <a:gd name="T14" fmla="*/ 23 w 41"/>
                <a:gd name="T15" fmla="*/ 24 h 53"/>
                <a:gd name="T16" fmla="*/ 13 w 41"/>
                <a:gd name="T17" fmla="*/ 15 h 53"/>
                <a:gd name="T18" fmla="*/ 0 w 41"/>
                <a:gd name="T19" fmla="*/ 28 h 53"/>
                <a:gd name="T20" fmla="*/ 21 w 41"/>
                <a:gd name="T21" fmla="*/ 49 h 53"/>
                <a:gd name="T22" fmla="*/ 34 w 41"/>
                <a:gd name="T23" fmla="*/ 49 h 53"/>
                <a:gd name="T24" fmla="*/ 34 w 41"/>
                <a:gd name="T25" fmla="*/ 36 h 53"/>
                <a:gd name="T26" fmla="*/ 29 w 41"/>
                <a:gd name="T27" fmla="*/ 31 h 53"/>
                <a:gd name="T28" fmla="*/ 29 w 41"/>
                <a:gd name="T29" fmla="*/ 31 h 53"/>
                <a:gd name="T30" fmla="*/ 29 w 41"/>
                <a:gd name="T31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53">
                  <a:moveTo>
                    <a:pt x="29" y="31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41" y="19"/>
                    <a:pt x="41" y="10"/>
                    <a:pt x="36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8" y="2"/>
                    <a:pt x="26" y="4"/>
                    <a:pt x="23" y="6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3"/>
                    <a:pt x="31" y="16"/>
                    <a:pt x="29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5" y="53"/>
                    <a:pt x="31" y="53"/>
                    <a:pt x="34" y="49"/>
                  </a:cubicBezTo>
                  <a:cubicBezTo>
                    <a:pt x="38" y="45"/>
                    <a:pt x="38" y="39"/>
                    <a:pt x="34" y="36"/>
                  </a:cubicBezTo>
                  <a:lnTo>
                    <a:pt x="29" y="31"/>
                  </a:lnTo>
                  <a:close/>
                  <a:moveTo>
                    <a:pt x="29" y="31"/>
                  </a:moveTo>
                  <a:cubicBezTo>
                    <a:pt x="29" y="31"/>
                    <a:pt x="29" y="31"/>
                    <a:pt x="29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C6202428-4B31-4170-A378-EDB004A56F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2775" y="-982663"/>
              <a:ext cx="42862" cy="79375"/>
            </a:xfrm>
            <a:custGeom>
              <a:avLst/>
              <a:gdLst>
                <a:gd name="T0" fmla="*/ 5 w 10"/>
                <a:gd name="T1" fmla="*/ 0 h 19"/>
                <a:gd name="T2" fmla="*/ 0 w 10"/>
                <a:gd name="T3" fmla="*/ 5 h 19"/>
                <a:gd name="T4" fmla="*/ 0 w 10"/>
                <a:gd name="T5" fmla="*/ 14 h 19"/>
                <a:gd name="T6" fmla="*/ 5 w 10"/>
                <a:gd name="T7" fmla="*/ 19 h 19"/>
                <a:gd name="T8" fmla="*/ 10 w 10"/>
                <a:gd name="T9" fmla="*/ 14 h 19"/>
                <a:gd name="T10" fmla="*/ 10 w 10"/>
                <a:gd name="T11" fmla="*/ 5 h 19"/>
                <a:gd name="T12" fmla="*/ 5 w 10"/>
                <a:gd name="T13" fmla="*/ 0 h 19"/>
                <a:gd name="T14" fmla="*/ 5 w 10"/>
                <a:gd name="T15" fmla="*/ 0 h 19"/>
                <a:gd name="T16" fmla="*/ 5 w 10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9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3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146EC707-3F8D-45E3-801B-F4B61789D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-822325"/>
              <a:ext cx="74612" cy="36513"/>
            </a:xfrm>
            <a:custGeom>
              <a:avLst/>
              <a:gdLst>
                <a:gd name="T0" fmla="*/ 14 w 18"/>
                <a:gd name="T1" fmla="*/ 0 h 9"/>
                <a:gd name="T2" fmla="*/ 4 w 18"/>
                <a:gd name="T3" fmla="*/ 0 h 9"/>
                <a:gd name="T4" fmla="*/ 0 w 18"/>
                <a:gd name="T5" fmla="*/ 4 h 9"/>
                <a:gd name="T6" fmla="*/ 4 w 18"/>
                <a:gd name="T7" fmla="*/ 9 h 9"/>
                <a:gd name="T8" fmla="*/ 14 w 18"/>
                <a:gd name="T9" fmla="*/ 9 h 9"/>
                <a:gd name="T10" fmla="*/ 18 w 18"/>
                <a:gd name="T11" fmla="*/ 4 h 9"/>
                <a:gd name="T12" fmla="*/ 14 w 18"/>
                <a:gd name="T13" fmla="*/ 0 h 9"/>
                <a:gd name="T14" fmla="*/ 14 w 18"/>
                <a:gd name="T15" fmla="*/ 0 h 9"/>
                <a:gd name="T16" fmla="*/ 14 w 1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9"/>
                    <a:pt x="18" y="7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C1C771B-8129-456F-A7ED-7D8B366CF7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2150" y="-944563"/>
              <a:ext cx="79375" cy="84138"/>
            </a:xfrm>
            <a:custGeom>
              <a:avLst/>
              <a:gdLst>
                <a:gd name="T0" fmla="*/ 17 w 19"/>
                <a:gd name="T1" fmla="*/ 2 h 20"/>
                <a:gd name="T2" fmla="*/ 11 w 19"/>
                <a:gd name="T3" fmla="*/ 2 h 20"/>
                <a:gd name="T4" fmla="*/ 2 w 19"/>
                <a:gd name="T5" fmla="*/ 11 h 20"/>
                <a:gd name="T6" fmla="*/ 2 w 19"/>
                <a:gd name="T7" fmla="*/ 18 h 20"/>
                <a:gd name="T8" fmla="*/ 8 w 19"/>
                <a:gd name="T9" fmla="*/ 18 h 20"/>
                <a:gd name="T10" fmla="*/ 17 w 19"/>
                <a:gd name="T11" fmla="*/ 9 h 20"/>
                <a:gd name="T12" fmla="*/ 17 w 19"/>
                <a:gd name="T13" fmla="*/ 2 h 20"/>
                <a:gd name="T14" fmla="*/ 17 w 19"/>
                <a:gd name="T15" fmla="*/ 2 h 20"/>
                <a:gd name="T16" fmla="*/ 17 w 1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17" y="2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6"/>
                    <a:pt x="2" y="18"/>
                  </a:cubicBezTo>
                  <a:cubicBezTo>
                    <a:pt x="3" y="20"/>
                    <a:pt x="6" y="20"/>
                    <a:pt x="8" y="1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7"/>
                    <a:pt x="19" y="4"/>
                    <a:pt x="17" y="2"/>
                  </a:cubicBezTo>
                  <a:close/>
                  <a:moveTo>
                    <a:pt x="17" y="2"/>
                  </a:moveTo>
                  <a:cubicBezTo>
                    <a:pt x="17" y="2"/>
                    <a:pt x="17" y="2"/>
                    <a:pt x="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pic>
        <p:nvPicPr>
          <p:cNvPr id="32" name="Picture 31" descr="A picture containing person, person, indoor, working&#10;&#10;Description automatically generated">
            <a:extLst>
              <a:ext uri="{FF2B5EF4-FFF2-40B4-BE49-F238E27FC236}">
                <a16:creationId xmlns:a16="http://schemas.microsoft.com/office/drawing/2014/main" id="{ECADF1FD-D75B-7661-88E2-50E0E5FEE7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/>
          <a:stretch/>
        </p:blipFill>
        <p:spPr>
          <a:xfrm>
            <a:off x="841630" y="1601657"/>
            <a:ext cx="2628485" cy="2124147"/>
          </a:xfrm>
          <a:prstGeom prst="rect">
            <a:avLst/>
          </a:prstGeom>
        </p:spPr>
      </p:pic>
      <p:pic>
        <p:nvPicPr>
          <p:cNvPr id="37" name="Graphic 36" descr="Gears with solid fill">
            <a:extLst>
              <a:ext uri="{FF2B5EF4-FFF2-40B4-BE49-F238E27FC236}">
                <a16:creationId xmlns:a16="http://schemas.microsoft.com/office/drawing/2014/main" id="{E7A34653-AD5D-55EA-85CB-3620D97A7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4957" y="3746820"/>
            <a:ext cx="914400" cy="914400"/>
          </a:xfrm>
          <a:prstGeom prst="rect">
            <a:avLst/>
          </a:prstGeom>
        </p:spPr>
      </p:pic>
      <p:pic>
        <p:nvPicPr>
          <p:cNvPr id="41" name="Graphic 40" descr="Children with solid fill">
            <a:extLst>
              <a:ext uri="{FF2B5EF4-FFF2-40B4-BE49-F238E27FC236}">
                <a16:creationId xmlns:a16="http://schemas.microsoft.com/office/drawing/2014/main" id="{309DB275-74C0-EE02-985F-A86249F724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88900" y="16345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1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wo people holding drinks&#10;&#10;Description automatically generated with low confidence">
            <a:extLst>
              <a:ext uri="{FF2B5EF4-FFF2-40B4-BE49-F238E27FC236}">
                <a16:creationId xmlns:a16="http://schemas.microsoft.com/office/drawing/2014/main" id="{F095E0E9-54AF-9696-1F53-AF3A7B093B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" r="14297"/>
          <a:stretch/>
        </p:blipFill>
        <p:spPr>
          <a:xfrm>
            <a:off x="0" y="3428990"/>
            <a:ext cx="4090364" cy="3429000"/>
          </a:xfrm>
          <a:prstGeom prst="rect">
            <a:avLst/>
          </a:prstGeom>
        </p:spPr>
      </p:pic>
      <p:pic>
        <p:nvPicPr>
          <p:cNvPr id="19" name="Picture 18" descr="Two people talking&#10;&#10;Description automatically generated with medium confidence">
            <a:extLst>
              <a:ext uri="{FF2B5EF4-FFF2-40B4-BE49-F238E27FC236}">
                <a16:creationId xmlns:a16="http://schemas.microsoft.com/office/drawing/2014/main" id="{664ED941-13D1-9434-40A9-2AFC89CE6B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r="10311" b="2"/>
          <a:stretch/>
        </p:blipFill>
        <p:spPr>
          <a:xfrm>
            <a:off x="20" y="10"/>
            <a:ext cx="4062918" cy="3428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0E7A86-5279-C194-13FD-A8BAA4324E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5" b="-3"/>
          <a:stretch/>
        </p:blipFill>
        <p:spPr>
          <a:xfrm>
            <a:off x="4043475" y="10"/>
            <a:ext cx="4082402" cy="3428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42CB96-9889-D18D-3838-02BA7787B0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/>
          <a:stretch/>
        </p:blipFill>
        <p:spPr>
          <a:xfrm>
            <a:off x="8125877" y="10"/>
            <a:ext cx="4062947" cy="3428990"/>
          </a:xfrm>
          <a:prstGeom prst="rect">
            <a:avLst/>
          </a:prstGeom>
        </p:spPr>
      </p:pic>
      <p:pic>
        <p:nvPicPr>
          <p:cNvPr id="23" name="Picture 22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92983CC2-59B1-A601-6CF0-ADB4A09BFF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" r="3" b="43557"/>
          <a:stretch/>
        </p:blipFill>
        <p:spPr>
          <a:xfrm>
            <a:off x="4051260" y="3429000"/>
            <a:ext cx="4086304" cy="3429000"/>
          </a:xfrm>
          <a:prstGeom prst="rect">
            <a:avLst/>
          </a:prstGeom>
        </p:spPr>
      </p:pic>
      <p:pic>
        <p:nvPicPr>
          <p:cNvPr id="12" name="Picture 1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49BA033-2CEF-EF19-4222-9613E9C1EE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0" b="2"/>
          <a:stretch/>
        </p:blipFill>
        <p:spPr>
          <a:xfrm>
            <a:off x="8129946" y="3429000"/>
            <a:ext cx="4058879" cy="34290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B2BBF7B-064A-E142-C89A-01F9752B24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63" y="2348880"/>
            <a:ext cx="5102145" cy="15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00">
      <a:dk1>
        <a:sysClr val="windowText" lastClr="000000"/>
      </a:dk1>
      <a:lt1>
        <a:sysClr val="window" lastClr="FFFFFF"/>
      </a:lt1>
      <a:dk2>
        <a:srgbClr val="153153"/>
      </a:dk2>
      <a:lt2>
        <a:srgbClr val="EEECE1"/>
      </a:lt2>
      <a:accent1>
        <a:srgbClr val="373951"/>
      </a:accent1>
      <a:accent2>
        <a:srgbClr val="4A4D6D"/>
      </a:accent2>
      <a:accent3>
        <a:srgbClr val="F44F1C"/>
      </a:accent3>
      <a:accent4>
        <a:srgbClr val="FFFFFF"/>
      </a:accent4>
      <a:accent5>
        <a:srgbClr val="EBEBEB"/>
      </a:accent5>
      <a:accent6>
        <a:srgbClr val="D6D6D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71">
      <a:dk1>
        <a:sysClr val="windowText" lastClr="000000"/>
      </a:dk1>
      <a:lt1>
        <a:sysClr val="window" lastClr="FFFFFF"/>
      </a:lt1>
      <a:dk2>
        <a:srgbClr val="373545"/>
      </a:dk2>
      <a:lt2>
        <a:srgbClr val="FFFFFF"/>
      </a:lt2>
      <a:accent1>
        <a:srgbClr val="55C6CD"/>
      </a:accent1>
      <a:accent2>
        <a:srgbClr val="19A5BE"/>
      </a:accent2>
      <a:accent3>
        <a:srgbClr val="0089AF"/>
      </a:accent3>
      <a:accent4>
        <a:srgbClr val="1E5787"/>
      </a:accent4>
      <a:accent5>
        <a:srgbClr val="194870"/>
      </a:accent5>
      <a:accent6>
        <a:srgbClr val="002060"/>
      </a:accent6>
      <a:hlink>
        <a:srgbClr val="FFFFFF"/>
      </a:hlink>
      <a:folHlink>
        <a:srgbClr val="FFFF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95AF657C80A47B49DECBCD6950046" ma:contentTypeVersion="10" ma:contentTypeDescription="Create a new document." ma:contentTypeScope="" ma:versionID="bf36565c88c3f2bf66c0ef9cf00771c8">
  <xsd:schema xmlns:xsd="http://www.w3.org/2001/XMLSchema" xmlns:xs="http://www.w3.org/2001/XMLSchema" xmlns:p="http://schemas.microsoft.com/office/2006/metadata/properties" xmlns:ns3="a9b8bc7c-1abd-40ba-a16e-ecb762c2f076" xmlns:ns4="c4542ca1-d813-4495-863b-90564e6e7973" targetNamespace="http://schemas.microsoft.com/office/2006/metadata/properties" ma:root="true" ma:fieldsID="945b5b1260315fa88032de35b373b097" ns3:_="" ns4:_="">
    <xsd:import namespace="a9b8bc7c-1abd-40ba-a16e-ecb762c2f076"/>
    <xsd:import namespace="c4542ca1-d813-4495-863b-90564e6e79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8bc7c-1abd-40ba-a16e-ecb762c2f0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42ca1-d813-4495-863b-90564e6e79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0E1DF2-D9F5-440A-BC1F-BC28E0418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17A209-2E7C-49FC-893E-15B1A71ED4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b8bc7c-1abd-40ba-a16e-ecb762c2f076"/>
    <ds:schemaRef ds:uri="c4542ca1-d813-4495-863b-90564e6e79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CA5517-450F-4A3C-BFD9-69CAEC486605}">
  <ds:schemaRefs>
    <ds:schemaRef ds:uri="http://purl.org/dc/dcmitype/"/>
    <ds:schemaRef ds:uri="http://schemas.microsoft.com/office/2006/documentManagement/types"/>
    <ds:schemaRef ds:uri="c4542ca1-d813-4495-863b-90564e6e7973"/>
    <ds:schemaRef ds:uri="http://schemas.openxmlformats.org/package/2006/metadata/core-properties"/>
    <ds:schemaRef ds:uri="http://www.w3.org/XML/1998/namespace"/>
    <ds:schemaRef ds:uri="http://purl.org/dc/elements/1.1/"/>
    <ds:schemaRef ds:uri="a9b8bc7c-1abd-40ba-a16e-ecb762c2f076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137</Words>
  <Application>Microsoft Office PowerPoint</Application>
  <PresentationFormat>Custom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Open Sans</vt:lpstr>
      <vt:lpstr>Segoe UI</vt:lpstr>
      <vt:lpstr>Segoe UI Black</vt:lpstr>
      <vt:lpstr>Segoe UI Light</vt:lpstr>
      <vt:lpstr>Office Theme</vt:lpstr>
      <vt:lpstr>2_Office Theme</vt:lpstr>
      <vt:lpstr>4_Office Theme</vt:lpstr>
      <vt:lpstr>Global experts in flight control assemblies &amp; components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Julian</dc:creator>
  <cp:lastModifiedBy>Paul Birtles</cp:lastModifiedBy>
  <cp:revision>208</cp:revision>
  <dcterms:created xsi:type="dcterms:W3CDTF">2013-09-12T13:05:01Z</dcterms:created>
  <dcterms:modified xsi:type="dcterms:W3CDTF">2023-12-04T16:36:09Z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0x0101008C795AF657C80A47B49DECBCD6950046</vt:lpwstr>
  </property>
</Properties>
</file>