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23" r:id="rId6"/>
  </p:sldMasterIdLst>
  <p:notesMasterIdLst>
    <p:notesMasterId r:id="rId16"/>
  </p:notesMasterIdLst>
  <p:handoutMasterIdLst>
    <p:handoutMasterId r:id="rId17"/>
  </p:handoutMasterIdLst>
  <p:sldIdLst>
    <p:sldId id="2147469912" r:id="rId7"/>
    <p:sldId id="2147469913" r:id="rId8"/>
    <p:sldId id="593" r:id="rId9"/>
    <p:sldId id="2146846914" r:id="rId10"/>
    <p:sldId id="2147469908" r:id="rId11"/>
    <p:sldId id="2147469995" r:id="rId12"/>
    <p:sldId id="256586" r:id="rId13"/>
    <p:sldId id="603" r:id="rId14"/>
    <p:sldId id="588" r:id="rId15"/>
  </p:sldIdLst>
  <p:sldSz cx="12192000" cy="6858000"/>
  <p:notesSz cx="7315200" cy="96012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rt of session" id="{DD6C766F-6153-4985-B0BF-9D18A4EA96D6}">
          <p14:sldIdLst>
            <p14:sldId id="2147469912"/>
            <p14:sldId id="2147469913"/>
            <p14:sldId id="593"/>
            <p14:sldId id="2146846914"/>
            <p14:sldId id="2147469908"/>
            <p14:sldId id="2147469995"/>
            <p14:sldId id="256586"/>
            <p14:sldId id="603"/>
            <p14:sldId id="588"/>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3A2E2309-C2F1-1D5A-AF14-646863594373}" name="Macpherson, Hamish" initials="MH" userId="S::hmacpherson@deloitte.co.uk::2b4e3408-3da3-4405-8b94-d14f0091b05a" providerId="AD"/>
  <p188:author id="{5B4D1D21-6890-3E4F-F336-2611F7B6722C}" name="Schulfer, Gretchen" initials="SG" userId="S::gschulfer@deloitte.com::c352446a-8589-4ce1-8481-211528268116" providerId="AD"/>
  <p188:author id="{D854FF54-863D-C82F-E8FA-501B2F6CC7DF}" name="Gardner, Merlin" initials="GM" userId="S::mmgardner@deloitte.co.uk::d16025f7-3ddc-45a7-88e0-b5c54b676847" providerId="AD"/>
  <p188:author id="{3BC2A5B3-C307-4705-F116-711D0A331DDA}" name="Akin-Agunbiade, Ayo" initials="AAA" userId="S::aakinagunbiade@deloitte.co.uk::4132c2bf-1377-4578-a238-9c2a85900e89" providerId="AD"/>
  <p188:author id="{F86C81E3-54E9-7CFE-1C48-B8E6D1D00398}" name="Clamp, Dani" initials="CD" userId="S::dlclamp@deloitte.co.uk::782f6656-6c37-40c4-8282-ec2bae2dac3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E5F9"/>
    <a:srgbClr val="4484C4"/>
    <a:srgbClr val="002060"/>
    <a:srgbClr val="000000"/>
    <a:srgbClr val="216096"/>
    <a:srgbClr val="5C9BC6"/>
    <a:srgbClr val="D0D0CE"/>
    <a:srgbClr val="26890D"/>
    <a:srgbClr val="046A38"/>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8FDC4A-B35F-4BDB-AA90-3E38949385D5}" v="1" dt="2024-08-06T15:56:34.3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978"/>
      </p:cViewPr>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gs" Target="tags/tag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microsoft.com/office/2016/11/relationships/changesInfo" Target="changesInfos/changesInfo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mp, Dani" userId="782f6656-6c37-40c4-8282-ec2bae2dac32" providerId="ADAL" clId="{228FDC4A-B35F-4BDB-AA90-3E38949385D5}"/>
    <pc:docChg chg="delSld modSld delSection modSection">
      <pc:chgData name="Clamp, Dani" userId="782f6656-6c37-40c4-8282-ec2bae2dac32" providerId="ADAL" clId="{228FDC4A-B35F-4BDB-AA90-3E38949385D5}" dt="2024-08-06T15:56:05.724" v="5" actId="17851"/>
      <pc:docMkLst>
        <pc:docMk/>
      </pc:docMkLst>
      <pc:sldChg chg="del">
        <pc:chgData name="Clamp, Dani" userId="782f6656-6c37-40c4-8282-ec2bae2dac32" providerId="ADAL" clId="{228FDC4A-B35F-4BDB-AA90-3E38949385D5}" dt="2024-07-31T13:32:10.549" v="0" actId="47"/>
        <pc:sldMkLst>
          <pc:docMk/>
          <pc:sldMk cId="3872087569" sldId="2147469909"/>
        </pc:sldMkLst>
      </pc:sldChg>
      <pc:sldChg chg="del">
        <pc:chgData name="Clamp, Dani" userId="782f6656-6c37-40c4-8282-ec2bae2dac32" providerId="ADAL" clId="{228FDC4A-B35F-4BDB-AA90-3E38949385D5}" dt="2024-08-06T15:56:03.304" v="4" actId="47"/>
        <pc:sldMkLst>
          <pc:docMk/>
          <pc:sldMk cId="4190157059" sldId="2147469910"/>
        </pc:sldMkLst>
      </pc:sldChg>
      <pc:sldChg chg="modNotesTx">
        <pc:chgData name="Clamp, Dani" userId="782f6656-6c37-40c4-8282-ec2bae2dac32" providerId="ADAL" clId="{228FDC4A-B35F-4BDB-AA90-3E38949385D5}" dt="2024-08-01T11:56:59.530" v="3" actId="20577"/>
        <pc:sldMkLst>
          <pc:docMk/>
          <pc:sldMk cId="762785271" sldId="214746999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1"/>
            <a:ext cx="3170138" cy="479539"/>
          </a:xfrm>
          <a:prstGeom prst="rect">
            <a:avLst/>
          </a:prstGeom>
        </p:spPr>
        <p:txBody>
          <a:bodyPr vert="horz" lIns="90913" tIns="45457" rIns="90913" bIns="45457" rtlCol="0"/>
          <a:lstStyle>
            <a:lvl1pPr algn="l">
              <a:defRPr sz="1100"/>
            </a:lvl1pPr>
          </a:lstStyle>
          <a:p>
            <a:endParaRPr lang="en-US">
              <a:latin typeface="Arial" panose="020B0604020202020204" pitchFamily="34" charset="0"/>
            </a:endParaRPr>
          </a:p>
        </p:txBody>
      </p:sp>
      <p:sp>
        <p:nvSpPr>
          <p:cNvPr id="3" name="Date Placeholder 2"/>
          <p:cNvSpPr>
            <a:spLocks noGrp="1"/>
          </p:cNvSpPr>
          <p:nvPr>
            <p:ph type="dt" sz="quarter" idx="1"/>
          </p:nvPr>
        </p:nvSpPr>
        <p:spPr>
          <a:xfrm>
            <a:off x="4143427" y="1"/>
            <a:ext cx="3170138" cy="479539"/>
          </a:xfrm>
          <a:prstGeom prst="rect">
            <a:avLst/>
          </a:prstGeom>
        </p:spPr>
        <p:txBody>
          <a:bodyPr vert="horz" lIns="90913" tIns="45457" rIns="90913" bIns="45457" rtlCol="0"/>
          <a:lstStyle>
            <a:lvl1pPr algn="r">
              <a:defRPr sz="1100"/>
            </a:lvl1pPr>
          </a:lstStyle>
          <a:p>
            <a:fld id="{B4AD245C-091B-44E2-BFB0-BD94217887F7}" type="datetimeFigureOut">
              <a:rPr lang="en-US" smtClean="0">
                <a:latin typeface="Arial" panose="020B0604020202020204" pitchFamily="34" charset="0"/>
              </a:rPr>
              <a:t>8/6/2024</a:t>
            </a:fld>
            <a:endParaRPr lang="en-US">
              <a:latin typeface="Arial" panose="020B0604020202020204" pitchFamily="34" charset="0"/>
            </a:endParaRPr>
          </a:p>
        </p:txBody>
      </p:sp>
      <p:sp>
        <p:nvSpPr>
          <p:cNvPr id="4" name="Footer Placeholder 3"/>
          <p:cNvSpPr>
            <a:spLocks noGrp="1"/>
          </p:cNvSpPr>
          <p:nvPr>
            <p:ph type="ftr" sz="quarter" idx="2"/>
          </p:nvPr>
        </p:nvSpPr>
        <p:spPr>
          <a:xfrm>
            <a:off x="4" y="9120173"/>
            <a:ext cx="3170138" cy="479539"/>
          </a:xfrm>
          <a:prstGeom prst="rect">
            <a:avLst/>
          </a:prstGeom>
        </p:spPr>
        <p:txBody>
          <a:bodyPr vert="horz" lIns="90913" tIns="45457" rIns="90913" bIns="45457" rtlCol="0" anchor="b"/>
          <a:lstStyle>
            <a:lvl1pPr algn="l">
              <a:defRPr sz="1100"/>
            </a:lvl1pPr>
          </a:lstStyle>
          <a:p>
            <a:endParaRPr lang="en-US">
              <a:latin typeface="Arial" panose="020B0604020202020204" pitchFamily="34" charset="0"/>
            </a:endParaRPr>
          </a:p>
        </p:txBody>
      </p:sp>
      <p:sp>
        <p:nvSpPr>
          <p:cNvPr id="5" name="Slide Number Placeholder 4"/>
          <p:cNvSpPr>
            <a:spLocks noGrp="1"/>
          </p:cNvSpPr>
          <p:nvPr>
            <p:ph type="sldNum" sz="quarter" idx="3"/>
          </p:nvPr>
        </p:nvSpPr>
        <p:spPr>
          <a:xfrm>
            <a:off x="4143427" y="9120173"/>
            <a:ext cx="3170138" cy="479539"/>
          </a:xfrm>
          <a:prstGeom prst="rect">
            <a:avLst/>
          </a:prstGeom>
        </p:spPr>
        <p:txBody>
          <a:bodyPr vert="horz" lIns="90913" tIns="45457" rIns="90913" bIns="45457" rtlCol="0" anchor="b"/>
          <a:lstStyle>
            <a:lvl1pPr algn="r">
              <a:defRPr sz="1100"/>
            </a:lvl1pPr>
          </a:lstStyle>
          <a:p>
            <a:fld id="{9A913F39-CFF6-40F1-84D1-700840B41EAB}" type="slidenum">
              <a:rPr lang="en-US" smtClean="0">
                <a:latin typeface="Arial" panose="020B0604020202020204" pitchFamily="34" charset="0"/>
              </a:rPr>
              <a:t>‹#›</a:t>
            </a:fld>
            <a:endParaRPr lang="en-US">
              <a:latin typeface="Arial" panose="020B0604020202020204" pitchFamily="34" charset="0"/>
            </a:endParaRPr>
          </a:p>
        </p:txBody>
      </p:sp>
    </p:spTree>
    <p:extLst>
      <p:ext uri="{BB962C8B-B14F-4D97-AF65-F5344CB8AC3E}">
        <p14:creationId xmlns:p14="http://schemas.microsoft.com/office/powerpoint/2010/main" val="19548131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8478" tIns="49238" rIns="98478" bIns="49238" rtlCol="0"/>
          <a:lstStyle>
            <a:lvl1pPr algn="l">
              <a:defRPr sz="1200">
                <a:latin typeface="Arial" panose="020B0604020202020204" pitchFamily="34" charset="0"/>
              </a:defRPr>
            </a:lvl1pPr>
          </a:lstStyle>
          <a:p>
            <a:endParaRPr lang="en-US"/>
          </a:p>
        </p:txBody>
      </p:sp>
      <p:sp>
        <p:nvSpPr>
          <p:cNvPr id="3" name="Date Placeholder 2"/>
          <p:cNvSpPr>
            <a:spLocks noGrp="1"/>
          </p:cNvSpPr>
          <p:nvPr>
            <p:ph type="dt" idx="1"/>
          </p:nvPr>
        </p:nvSpPr>
        <p:spPr>
          <a:xfrm>
            <a:off x="4143589" y="1"/>
            <a:ext cx="3169920" cy="480060"/>
          </a:xfrm>
          <a:prstGeom prst="rect">
            <a:avLst/>
          </a:prstGeom>
        </p:spPr>
        <p:txBody>
          <a:bodyPr vert="horz" lIns="98478" tIns="49238" rIns="98478" bIns="49238" rtlCol="0"/>
          <a:lstStyle>
            <a:lvl1pPr algn="r">
              <a:defRPr sz="1200">
                <a:latin typeface="Arial" panose="020B0604020202020204" pitchFamily="34" charset="0"/>
              </a:defRPr>
            </a:lvl1pPr>
          </a:lstStyle>
          <a:p>
            <a:fld id="{0BA5BBE4-AEA3-489A-A28E-0C2FAF2506E3}" type="datetimeFigureOut">
              <a:rPr lang="en-US" smtClean="0"/>
              <a:pPr/>
              <a:t>8/6/2024</a:t>
            </a:fld>
            <a:endParaRPr lang="en-US"/>
          </a:p>
        </p:txBody>
      </p:sp>
      <p:sp>
        <p:nvSpPr>
          <p:cNvPr id="4" name="Slide Image Placeholder 3"/>
          <p:cNvSpPr>
            <a:spLocks noGrp="1" noRot="1" noChangeAspect="1"/>
          </p:cNvSpPr>
          <p:nvPr>
            <p:ph type="sldImg" idx="2"/>
          </p:nvPr>
        </p:nvSpPr>
        <p:spPr>
          <a:xfrm>
            <a:off x="458788" y="720725"/>
            <a:ext cx="6397625" cy="3598863"/>
          </a:xfrm>
          <a:prstGeom prst="rect">
            <a:avLst/>
          </a:prstGeom>
          <a:noFill/>
          <a:ln w="12700">
            <a:solidFill>
              <a:prstClr val="black"/>
            </a:solidFill>
          </a:ln>
        </p:spPr>
        <p:txBody>
          <a:bodyPr vert="horz" lIns="98478" tIns="49238" rIns="98478" bIns="49238" rtlCol="0" anchor="ctr"/>
          <a:lstStyle/>
          <a:p>
            <a:endParaRPr lang="en-GB"/>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8478" tIns="49238" rIns="98478" bIns="4923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8478" tIns="49238" rIns="98478" bIns="49238" rtlCol="0" anchor="b"/>
          <a:lstStyle>
            <a:lvl1pPr algn="l">
              <a:defRPr sz="120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4143589" y="9119475"/>
            <a:ext cx="3169920" cy="480060"/>
          </a:xfrm>
          <a:prstGeom prst="rect">
            <a:avLst/>
          </a:prstGeom>
        </p:spPr>
        <p:txBody>
          <a:bodyPr vert="horz" lIns="98478" tIns="49238" rIns="98478" bIns="49238" rtlCol="0" anchor="b"/>
          <a:lstStyle>
            <a:lvl1pPr algn="r">
              <a:defRPr sz="1200">
                <a:latin typeface="Arial" panose="020B0604020202020204" pitchFamily="34" charset="0"/>
              </a:defRPr>
            </a:lvl1pPr>
          </a:lstStyle>
          <a:p>
            <a:fld id="{C0F4A2C8-6C88-4E71-83EE-698B9D4FE22F}" type="slidenum">
              <a:rPr lang="en-US" smtClean="0"/>
              <a:pPr/>
              <a:t>‹#›</a:t>
            </a:fld>
            <a:endParaRPr lang="en-US"/>
          </a:p>
        </p:txBody>
      </p:sp>
    </p:spTree>
    <p:extLst>
      <p:ext uri="{BB962C8B-B14F-4D97-AF65-F5344CB8AC3E}">
        <p14:creationId xmlns:p14="http://schemas.microsoft.com/office/powerpoint/2010/main" val="1904730299"/>
      </p:ext>
    </p:extLst>
  </p:cSld>
  <p:clrMap bg1="lt1" tx1="dk1" bg2="lt2" tx2="dk2" accent1="accent1" accent2="accent2" accent3="accent3" accent4="accent4" accent5="accent5" accent6="accent6" hlink="hlink" folHlink="folHlink"/>
  <p:hf hdr="0" ftr="0" dt="0"/>
  <p:notesStyle>
    <a:lvl1pPr marL="0" algn="l" defTabSz="1219170" rtl="0" eaLnBrk="1" latinLnBrk="0" hangingPunct="1">
      <a:defRPr sz="1600" kern="1200">
        <a:solidFill>
          <a:schemeClr val="tx1"/>
        </a:solidFill>
        <a:latin typeface="Arial" panose="020B0604020202020204" pitchFamily="34" charset="0"/>
        <a:ea typeface="+mn-ea"/>
        <a:cs typeface="+mn-cs"/>
      </a:defRPr>
    </a:lvl1pPr>
    <a:lvl2pPr marL="609585" algn="l" defTabSz="1219170" rtl="0" eaLnBrk="1" latinLnBrk="0" hangingPunct="1">
      <a:defRPr sz="1600" kern="1200">
        <a:solidFill>
          <a:schemeClr val="tx1"/>
        </a:solidFill>
        <a:latin typeface="Arial" panose="020B0604020202020204" pitchFamily="34" charset="0"/>
        <a:ea typeface="+mn-ea"/>
        <a:cs typeface="+mn-cs"/>
      </a:defRPr>
    </a:lvl2pPr>
    <a:lvl3pPr marL="1219170" algn="l" defTabSz="1219170" rtl="0" eaLnBrk="1" latinLnBrk="0" hangingPunct="1">
      <a:defRPr sz="1600" kern="1200">
        <a:solidFill>
          <a:schemeClr val="tx1"/>
        </a:solidFill>
        <a:latin typeface="Arial" panose="020B0604020202020204" pitchFamily="34" charset="0"/>
        <a:ea typeface="+mn-ea"/>
        <a:cs typeface="+mn-cs"/>
      </a:defRPr>
    </a:lvl3pPr>
    <a:lvl4pPr marL="1828754" algn="l" defTabSz="1219170" rtl="0" eaLnBrk="1" latinLnBrk="0" hangingPunct="1">
      <a:defRPr sz="1600" kern="1200">
        <a:solidFill>
          <a:schemeClr val="tx1"/>
        </a:solidFill>
        <a:latin typeface="Arial" panose="020B0604020202020204" pitchFamily="34" charset="0"/>
        <a:ea typeface="+mn-ea"/>
        <a:cs typeface="+mn-cs"/>
      </a:defRPr>
    </a:lvl4pPr>
    <a:lvl5pPr marL="2438339" algn="l" defTabSz="1219170" rtl="0" eaLnBrk="1" latinLnBrk="0" hangingPunct="1">
      <a:defRPr sz="1600" kern="1200">
        <a:solidFill>
          <a:schemeClr val="tx1"/>
        </a:solidFill>
        <a:latin typeface="Arial" panose="020B0604020202020204" pitchFamily="34"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1711C7-FA67-4EE1-9519-03B4586B48B7}" type="slidenum">
              <a:rPr lang="en-GB" smtClean="0"/>
              <a:t>2</a:t>
            </a:fld>
            <a:endParaRPr lang="en-GB"/>
          </a:p>
        </p:txBody>
      </p:sp>
    </p:spTree>
    <p:extLst>
      <p:ext uri="{BB962C8B-B14F-4D97-AF65-F5344CB8AC3E}">
        <p14:creationId xmlns:p14="http://schemas.microsoft.com/office/powerpoint/2010/main" val="1595167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EDD572C-0642-445C-95EA-9BF60C5DC72B}" type="slidenum">
              <a:rPr lang="en-US" smtClean="0"/>
              <a:t>4</a:t>
            </a:fld>
            <a:endParaRPr lang="en-US"/>
          </a:p>
        </p:txBody>
      </p:sp>
    </p:spTree>
    <p:extLst>
      <p:ext uri="{BB962C8B-B14F-4D97-AF65-F5344CB8AC3E}">
        <p14:creationId xmlns:p14="http://schemas.microsoft.com/office/powerpoint/2010/main" val="1766960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0F4A2C8-6C88-4E71-83EE-698B9D4FE22F}" type="slidenum">
              <a:rPr lang="en-US" smtClean="0"/>
              <a:pPr/>
              <a:t>5</a:t>
            </a:fld>
            <a:endParaRPr lang="en-US"/>
          </a:p>
        </p:txBody>
      </p:sp>
    </p:spTree>
    <p:extLst>
      <p:ext uri="{BB962C8B-B14F-4D97-AF65-F5344CB8AC3E}">
        <p14:creationId xmlns:p14="http://schemas.microsoft.com/office/powerpoint/2010/main" val="1088332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F4A2C8-6C88-4E71-83EE-698B9D4FE22F}"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7377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1711C7-FA67-4EE1-9519-03B4586B48B7}" type="slidenum">
              <a:rPr lang="en-GB" smtClean="0"/>
              <a:t>7</a:t>
            </a:fld>
            <a:endParaRPr lang="en-GB"/>
          </a:p>
        </p:txBody>
      </p:sp>
    </p:spTree>
    <p:extLst>
      <p:ext uri="{BB962C8B-B14F-4D97-AF65-F5344CB8AC3E}">
        <p14:creationId xmlns:p14="http://schemas.microsoft.com/office/powerpoint/2010/main" val="29987297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cxnSp>
        <p:nvCxnSpPr>
          <p:cNvPr id="7" name="Shape 192"/>
          <p:cNvCxnSpPr/>
          <p:nvPr userDrawn="1"/>
        </p:nvCxnSpPr>
        <p:spPr>
          <a:xfrm>
            <a:off x="876375" y="3662151"/>
            <a:ext cx="2202300" cy="0"/>
          </a:xfrm>
          <a:prstGeom prst="straightConnector1">
            <a:avLst/>
          </a:prstGeom>
          <a:noFill/>
          <a:ln w="38100" cap="flat" cmpd="sng">
            <a:solidFill>
              <a:srgbClr val="77C0E1"/>
            </a:solidFill>
            <a:prstDash val="solid"/>
            <a:round/>
            <a:headEnd type="none" w="lg" len="lg"/>
            <a:tailEnd type="none" w="lg" len="lg"/>
          </a:ln>
        </p:spPr>
      </p:cxnSp>
      <p:sp>
        <p:nvSpPr>
          <p:cNvPr id="2" name="Title 1"/>
          <p:cNvSpPr>
            <a:spLocks noGrp="1"/>
          </p:cNvSpPr>
          <p:nvPr>
            <p:ph type="title"/>
          </p:nvPr>
        </p:nvSpPr>
        <p:spPr>
          <a:xfrm>
            <a:off x="876375" y="2109093"/>
            <a:ext cx="10515600" cy="1325563"/>
          </a:xfrm>
        </p:spPr>
        <p:txBody>
          <a:bodyPr>
            <a:normAutofit/>
          </a:bodyPr>
          <a:lstStyle>
            <a:lvl1pPr>
              <a:defRPr sz="4000">
                <a:solidFill>
                  <a:schemeClr val="tx1"/>
                </a:solidFill>
              </a:defRPr>
            </a:lvl1pPr>
          </a:lstStyle>
          <a:p>
            <a:r>
              <a:rPr lang="en-GB"/>
              <a:t>Click to edit Master title style</a:t>
            </a:r>
          </a:p>
        </p:txBody>
      </p:sp>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pic>
        <p:nvPicPr>
          <p:cNvPr id="6" name="Picture 5">
            <a:extLst>
              <a:ext uri="{FF2B5EF4-FFF2-40B4-BE49-F238E27FC236}">
                <a16:creationId xmlns:a16="http://schemas.microsoft.com/office/drawing/2014/main" id="{A5B6B113-ADBE-4C15-8300-5472A8D5C7B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2014" y="226986"/>
            <a:ext cx="1460440" cy="563403"/>
          </a:xfrm>
          <a:prstGeom prst="rect">
            <a:avLst/>
          </a:prstGeom>
        </p:spPr>
      </p:pic>
    </p:spTree>
    <p:extLst>
      <p:ext uri="{BB962C8B-B14F-4D97-AF65-F5344CB8AC3E}">
        <p14:creationId xmlns:p14="http://schemas.microsoft.com/office/powerpoint/2010/main" val="286467212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graphic key points">
    <p:spTree>
      <p:nvGrpSpPr>
        <p:cNvPr id="1" name=""/>
        <p:cNvGrpSpPr/>
        <p:nvPr/>
      </p:nvGrpSpPr>
      <p:grpSpPr>
        <a:xfrm>
          <a:off x="0" y="0"/>
          <a:ext cx="0" cy="0"/>
          <a:chOff x="0" y="0"/>
          <a:chExt cx="0" cy="0"/>
        </a:xfrm>
      </p:grpSpPr>
      <p:sp>
        <p:nvSpPr>
          <p:cNvPr id="4" name="Shape 211"/>
          <p:cNvSpPr/>
          <p:nvPr userDrawn="1"/>
        </p:nvSpPr>
        <p:spPr>
          <a:xfrm>
            <a:off x="0" y="718470"/>
            <a:ext cx="12192000" cy="6139529"/>
          </a:xfrm>
          <a:prstGeom prst="rect">
            <a:avLst/>
          </a:prstGeom>
          <a:solidFill>
            <a:srgbClr val="1F5F9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lang="en-GB"/>
          </a:p>
        </p:txBody>
      </p:sp>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sp>
        <p:nvSpPr>
          <p:cNvPr id="7" name="Shape 258"/>
          <p:cNvSpPr>
            <a:spLocks noChangeAspect="1"/>
          </p:cNvSpPr>
          <p:nvPr userDrawn="1"/>
        </p:nvSpPr>
        <p:spPr>
          <a:xfrm>
            <a:off x="604580" y="2729558"/>
            <a:ext cx="1398884" cy="1398884"/>
          </a:xfrm>
          <a:prstGeom prst="ellipse">
            <a:avLst/>
          </a:prstGeom>
          <a:solidFill>
            <a:srgbClr val="FFFFFF">
              <a:alpha val="253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r>
              <a:rPr lang="en-GB" sz="1400" b="0" i="0" u="none" strike="noStrike" cap="none">
                <a:solidFill>
                  <a:srgbClr val="000000"/>
                </a:solidFill>
                <a:latin typeface="Arial"/>
                <a:ea typeface="Arial"/>
                <a:cs typeface="Arial"/>
                <a:sym typeface="Arial"/>
              </a:rPr>
              <a:t> </a:t>
            </a:r>
            <a:endParaRPr lang="en-GB"/>
          </a:p>
        </p:txBody>
      </p:sp>
      <p:sp>
        <p:nvSpPr>
          <p:cNvPr id="8" name="Shape 258"/>
          <p:cNvSpPr>
            <a:spLocks noChangeAspect="1"/>
          </p:cNvSpPr>
          <p:nvPr userDrawn="1"/>
        </p:nvSpPr>
        <p:spPr>
          <a:xfrm>
            <a:off x="2892726" y="2729558"/>
            <a:ext cx="1398884" cy="1398884"/>
          </a:xfrm>
          <a:prstGeom prst="ellipse">
            <a:avLst/>
          </a:prstGeom>
          <a:solidFill>
            <a:srgbClr val="FFFFFF">
              <a:alpha val="253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r>
              <a:rPr lang="en-GB" sz="1400" b="0" i="0" u="none" strike="noStrike" cap="none">
                <a:solidFill>
                  <a:srgbClr val="000000"/>
                </a:solidFill>
                <a:latin typeface="Arial"/>
                <a:ea typeface="Arial"/>
                <a:cs typeface="Arial"/>
                <a:sym typeface="Arial"/>
              </a:rPr>
              <a:t> </a:t>
            </a:r>
            <a:endParaRPr lang="en-GB"/>
          </a:p>
        </p:txBody>
      </p:sp>
      <p:sp>
        <p:nvSpPr>
          <p:cNvPr id="9" name="Shape 258"/>
          <p:cNvSpPr>
            <a:spLocks noChangeAspect="1"/>
          </p:cNvSpPr>
          <p:nvPr userDrawn="1"/>
        </p:nvSpPr>
        <p:spPr>
          <a:xfrm>
            <a:off x="5180872" y="2729558"/>
            <a:ext cx="1398884" cy="1398884"/>
          </a:xfrm>
          <a:prstGeom prst="ellipse">
            <a:avLst/>
          </a:prstGeom>
          <a:solidFill>
            <a:srgbClr val="FFFFFF">
              <a:alpha val="253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r>
              <a:rPr lang="en-GB" sz="1400" b="0" i="0" u="none" strike="noStrike" cap="none">
                <a:solidFill>
                  <a:srgbClr val="000000"/>
                </a:solidFill>
                <a:latin typeface="Arial"/>
                <a:ea typeface="Arial"/>
                <a:cs typeface="Arial"/>
                <a:sym typeface="Arial"/>
              </a:rPr>
              <a:t> </a:t>
            </a:r>
            <a:endParaRPr lang="en-GB"/>
          </a:p>
        </p:txBody>
      </p:sp>
      <p:sp>
        <p:nvSpPr>
          <p:cNvPr id="10" name="Shape 258"/>
          <p:cNvSpPr>
            <a:spLocks noChangeAspect="1"/>
          </p:cNvSpPr>
          <p:nvPr userDrawn="1"/>
        </p:nvSpPr>
        <p:spPr>
          <a:xfrm>
            <a:off x="7469018" y="2729558"/>
            <a:ext cx="1398884" cy="1398884"/>
          </a:xfrm>
          <a:prstGeom prst="ellipse">
            <a:avLst/>
          </a:prstGeom>
          <a:solidFill>
            <a:srgbClr val="FFFFFF">
              <a:alpha val="253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r>
              <a:rPr lang="en-GB" sz="1400" b="0" i="0" u="none" strike="noStrike" cap="none">
                <a:solidFill>
                  <a:srgbClr val="000000"/>
                </a:solidFill>
                <a:latin typeface="Arial"/>
                <a:ea typeface="Arial"/>
                <a:cs typeface="Arial"/>
                <a:sym typeface="Arial"/>
              </a:rPr>
              <a:t> </a:t>
            </a:r>
            <a:endParaRPr lang="en-GB"/>
          </a:p>
        </p:txBody>
      </p:sp>
      <p:sp>
        <p:nvSpPr>
          <p:cNvPr id="11" name="Shape 258"/>
          <p:cNvSpPr>
            <a:spLocks noChangeAspect="1"/>
          </p:cNvSpPr>
          <p:nvPr userDrawn="1"/>
        </p:nvSpPr>
        <p:spPr>
          <a:xfrm>
            <a:off x="9757164" y="2729558"/>
            <a:ext cx="1398884" cy="1398884"/>
          </a:xfrm>
          <a:prstGeom prst="ellipse">
            <a:avLst/>
          </a:prstGeom>
          <a:solidFill>
            <a:srgbClr val="FFFFFF">
              <a:alpha val="2538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r>
              <a:rPr lang="en-GB" sz="1400" b="0" i="0" u="none" strike="noStrike" cap="none">
                <a:solidFill>
                  <a:srgbClr val="000000"/>
                </a:solidFill>
                <a:latin typeface="Arial"/>
                <a:ea typeface="Arial"/>
                <a:cs typeface="Arial"/>
                <a:sym typeface="Arial"/>
              </a:rPr>
              <a:t> </a:t>
            </a:r>
            <a:endParaRPr lang="en-GB"/>
          </a:p>
        </p:txBody>
      </p:sp>
      <p:sp>
        <p:nvSpPr>
          <p:cNvPr id="23" name="Text Placeholder 22"/>
          <p:cNvSpPr>
            <a:spLocks noGrp="1"/>
          </p:cNvSpPr>
          <p:nvPr>
            <p:ph type="body" sz="quarter" idx="16"/>
          </p:nvPr>
        </p:nvSpPr>
        <p:spPr>
          <a:xfrm>
            <a:off x="358657" y="4359272"/>
            <a:ext cx="1890730" cy="612974"/>
          </a:xfrm>
        </p:spPr>
        <p:txBody>
          <a:bodyPr>
            <a:normAutofit/>
          </a:bodyPr>
          <a:lstStyle>
            <a:lvl1pPr>
              <a:defRPr sz="1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sz="1400">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4" name="Text Placeholder 22"/>
          <p:cNvSpPr>
            <a:spLocks noGrp="1"/>
          </p:cNvSpPr>
          <p:nvPr>
            <p:ph type="body" sz="quarter" idx="17"/>
          </p:nvPr>
        </p:nvSpPr>
        <p:spPr>
          <a:xfrm>
            <a:off x="2646803" y="4359272"/>
            <a:ext cx="1890730" cy="612974"/>
          </a:xfrm>
        </p:spPr>
        <p:txBody>
          <a:bodyPr>
            <a:normAutofit/>
          </a:bodyPr>
          <a:lstStyle>
            <a:lvl1pPr>
              <a:defRPr sz="1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sz="1400">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5" name="Text Placeholder 22"/>
          <p:cNvSpPr>
            <a:spLocks noGrp="1"/>
          </p:cNvSpPr>
          <p:nvPr>
            <p:ph type="body" sz="quarter" idx="18"/>
          </p:nvPr>
        </p:nvSpPr>
        <p:spPr>
          <a:xfrm>
            <a:off x="4934949" y="4359272"/>
            <a:ext cx="1890730" cy="612974"/>
          </a:xfrm>
        </p:spPr>
        <p:txBody>
          <a:bodyPr>
            <a:normAutofit/>
          </a:bodyPr>
          <a:lstStyle>
            <a:lvl1pPr>
              <a:defRPr sz="1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sz="1400">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6" name="Text Placeholder 22"/>
          <p:cNvSpPr>
            <a:spLocks noGrp="1"/>
          </p:cNvSpPr>
          <p:nvPr>
            <p:ph type="body" sz="quarter" idx="19"/>
          </p:nvPr>
        </p:nvSpPr>
        <p:spPr>
          <a:xfrm>
            <a:off x="7223095" y="4359272"/>
            <a:ext cx="1890730" cy="612974"/>
          </a:xfrm>
        </p:spPr>
        <p:txBody>
          <a:bodyPr>
            <a:normAutofit/>
          </a:bodyPr>
          <a:lstStyle>
            <a:lvl1pPr>
              <a:defRPr sz="1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sz="1400">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7" name="Text Placeholder 22"/>
          <p:cNvSpPr>
            <a:spLocks noGrp="1"/>
          </p:cNvSpPr>
          <p:nvPr>
            <p:ph type="body" sz="quarter" idx="20"/>
          </p:nvPr>
        </p:nvSpPr>
        <p:spPr>
          <a:xfrm>
            <a:off x="9511241" y="4359272"/>
            <a:ext cx="1890730" cy="612974"/>
          </a:xfrm>
        </p:spPr>
        <p:txBody>
          <a:bodyPr>
            <a:normAutofit/>
          </a:bodyPr>
          <a:lstStyle>
            <a:lvl1pPr>
              <a:defRPr sz="1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sz="1400">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0" name="Title 1"/>
          <p:cNvSpPr>
            <a:spLocks noGrp="1"/>
          </p:cNvSpPr>
          <p:nvPr>
            <p:ph type="title"/>
          </p:nvPr>
        </p:nvSpPr>
        <p:spPr>
          <a:xfrm>
            <a:off x="36414" y="47133"/>
            <a:ext cx="5911899" cy="776287"/>
          </a:xfrm>
        </p:spPr>
        <p:txBody>
          <a:bodyPr>
            <a:normAutofit/>
          </a:bodyPr>
          <a:lstStyle>
            <a:lvl1pPr>
              <a:defRPr sz="2000"/>
            </a:lvl1pPr>
          </a:lstStyle>
          <a:p>
            <a:r>
              <a:rPr lang="en-GB"/>
              <a:t>Click to edit Master title style</a:t>
            </a:r>
          </a:p>
        </p:txBody>
      </p:sp>
    </p:spTree>
    <p:extLst>
      <p:ext uri="{BB962C8B-B14F-4D97-AF65-F5344CB8AC3E}">
        <p14:creationId xmlns:p14="http://schemas.microsoft.com/office/powerpoint/2010/main" val="229104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panel split screen ">
    <p:spTree>
      <p:nvGrpSpPr>
        <p:cNvPr id="1" name=""/>
        <p:cNvGrpSpPr/>
        <p:nvPr/>
      </p:nvGrpSpPr>
      <p:grpSpPr>
        <a:xfrm>
          <a:off x="0" y="0"/>
          <a:ext cx="0" cy="0"/>
          <a:chOff x="0" y="0"/>
          <a:chExt cx="0" cy="0"/>
        </a:xfrm>
      </p:grpSpPr>
      <p:sp>
        <p:nvSpPr>
          <p:cNvPr id="8" name="Shape 211"/>
          <p:cNvSpPr/>
          <p:nvPr userDrawn="1"/>
        </p:nvSpPr>
        <p:spPr>
          <a:xfrm>
            <a:off x="0" y="718470"/>
            <a:ext cx="4068000" cy="6139529"/>
          </a:xfrm>
          <a:prstGeom prst="rect">
            <a:avLst/>
          </a:prstGeom>
          <a:solidFill>
            <a:srgbClr val="2E75B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lang="en-GB"/>
          </a:p>
        </p:txBody>
      </p:sp>
      <p:sp>
        <p:nvSpPr>
          <p:cNvPr id="9" name="Shape 211"/>
          <p:cNvSpPr/>
          <p:nvPr userDrawn="1"/>
        </p:nvSpPr>
        <p:spPr>
          <a:xfrm>
            <a:off x="4064400" y="718470"/>
            <a:ext cx="4068000" cy="6139529"/>
          </a:xfrm>
          <a:prstGeom prst="rect">
            <a:avLst/>
          </a:prstGeom>
          <a:solidFill>
            <a:srgbClr val="1F5F9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lang="en-GB"/>
          </a:p>
        </p:txBody>
      </p:sp>
      <p:sp>
        <p:nvSpPr>
          <p:cNvPr id="10" name="Shape 211"/>
          <p:cNvSpPr/>
          <p:nvPr userDrawn="1"/>
        </p:nvSpPr>
        <p:spPr>
          <a:xfrm>
            <a:off x="8133735" y="718470"/>
            <a:ext cx="4068000" cy="6139529"/>
          </a:xfrm>
          <a:prstGeom prst="rect">
            <a:avLst/>
          </a:prstGeom>
          <a:solidFill>
            <a:srgbClr val="003C6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lang="en-GB"/>
          </a:p>
        </p:txBody>
      </p:sp>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cxnSp>
        <p:nvCxnSpPr>
          <p:cNvPr id="7" name="Shape 231"/>
          <p:cNvCxnSpPr/>
          <p:nvPr userDrawn="1"/>
        </p:nvCxnSpPr>
        <p:spPr>
          <a:xfrm>
            <a:off x="0" y="718471"/>
            <a:ext cx="12198135" cy="0"/>
          </a:xfrm>
          <a:prstGeom prst="straightConnector1">
            <a:avLst/>
          </a:prstGeom>
          <a:noFill/>
          <a:ln w="28575" cap="flat" cmpd="sng">
            <a:solidFill>
              <a:srgbClr val="1F5F96"/>
            </a:solidFill>
            <a:prstDash val="solid"/>
            <a:round/>
            <a:headEnd type="none" w="lg" len="lg"/>
            <a:tailEnd type="none" w="lg" len="lg"/>
          </a:ln>
        </p:spPr>
      </p:cxnSp>
      <p:sp>
        <p:nvSpPr>
          <p:cNvPr id="4" name="Text Placeholder 3"/>
          <p:cNvSpPr>
            <a:spLocks noGrp="1"/>
          </p:cNvSpPr>
          <p:nvPr>
            <p:ph type="body" sz="quarter" idx="11"/>
          </p:nvPr>
        </p:nvSpPr>
        <p:spPr>
          <a:xfrm>
            <a:off x="487669" y="2501688"/>
            <a:ext cx="3092662" cy="257309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ext Placeholder 3"/>
          <p:cNvSpPr>
            <a:spLocks noGrp="1"/>
          </p:cNvSpPr>
          <p:nvPr>
            <p:ph type="body" sz="quarter" idx="12"/>
          </p:nvPr>
        </p:nvSpPr>
        <p:spPr>
          <a:xfrm>
            <a:off x="4552069" y="2501688"/>
            <a:ext cx="3092662" cy="257309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5" name="Text Placeholder 3"/>
          <p:cNvSpPr>
            <a:spLocks noGrp="1"/>
          </p:cNvSpPr>
          <p:nvPr>
            <p:ph type="body" sz="quarter" idx="13"/>
          </p:nvPr>
        </p:nvSpPr>
        <p:spPr>
          <a:xfrm>
            <a:off x="8621404" y="2501688"/>
            <a:ext cx="3092662" cy="257309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1"/>
          <p:cNvSpPr>
            <a:spLocks noGrp="1"/>
          </p:cNvSpPr>
          <p:nvPr>
            <p:ph type="title"/>
          </p:nvPr>
        </p:nvSpPr>
        <p:spPr>
          <a:xfrm>
            <a:off x="36414" y="47133"/>
            <a:ext cx="5911899" cy="776287"/>
          </a:xfrm>
        </p:spPr>
        <p:txBody>
          <a:bodyPr>
            <a:normAutofit/>
          </a:bodyPr>
          <a:lstStyle>
            <a:lvl1pPr>
              <a:defRPr sz="2000"/>
            </a:lvl1pPr>
          </a:lstStyle>
          <a:p>
            <a:r>
              <a:rPr lang="en-GB"/>
              <a:t>Click to edit Master title style</a:t>
            </a:r>
          </a:p>
        </p:txBody>
      </p:sp>
    </p:spTree>
    <p:extLst>
      <p:ext uri="{BB962C8B-B14F-4D97-AF65-F5344CB8AC3E}">
        <p14:creationId xmlns:p14="http://schemas.microsoft.com/office/powerpoint/2010/main" val="671659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PP branded slide">
    <p:spTree>
      <p:nvGrpSpPr>
        <p:cNvPr id="1" name=""/>
        <p:cNvGrpSpPr/>
        <p:nvPr/>
      </p:nvGrpSpPr>
      <p:grpSpPr>
        <a:xfrm>
          <a:off x="0" y="0"/>
          <a:ext cx="0" cy="0"/>
          <a:chOff x="0" y="0"/>
          <a:chExt cx="0" cy="0"/>
        </a:xfrm>
      </p:grpSpPr>
      <p:cxnSp>
        <p:nvCxnSpPr>
          <p:cNvPr id="11" name="Shape 231"/>
          <p:cNvCxnSpPr/>
          <p:nvPr userDrawn="1"/>
        </p:nvCxnSpPr>
        <p:spPr>
          <a:xfrm>
            <a:off x="0" y="718471"/>
            <a:ext cx="5868000" cy="0"/>
          </a:xfrm>
          <a:prstGeom prst="straightConnector1">
            <a:avLst/>
          </a:prstGeom>
          <a:noFill/>
          <a:ln w="28575" cap="flat" cmpd="sng">
            <a:solidFill>
              <a:srgbClr val="CFB481"/>
            </a:solidFill>
            <a:prstDash val="solid"/>
            <a:round/>
            <a:headEnd type="none" w="lg" len="lg"/>
            <a:tailEnd type="none" w="lg" len="lg"/>
          </a:ln>
        </p:spPr>
      </p:cxnSp>
      <p:sp>
        <p:nvSpPr>
          <p:cNvPr id="51" name="Title 1"/>
          <p:cNvSpPr>
            <a:spLocks noGrp="1"/>
          </p:cNvSpPr>
          <p:nvPr>
            <p:ph type="title"/>
          </p:nvPr>
        </p:nvSpPr>
        <p:spPr>
          <a:xfrm>
            <a:off x="36414" y="47133"/>
            <a:ext cx="5911899" cy="776287"/>
          </a:xfrm>
        </p:spPr>
        <p:txBody>
          <a:bodyPr>
            <a:normAutofit/>
          </a:bodyPr>
          <a:lstStyle>
            <a:lvl1pPr>
              <a:defRPr sz="2000"/>
            </a:lvl1pPr>
          </a:lstStyle>
          <a:p>
            <a:r>
              <a:rPr lang="en-GB"/>
              <a:t>Click to edit Master title style</a:t>
            </a:r>
          </a:p>
        </p:txBody>
      </p:sp>
      <p:sp>
        <p:nvSpPr>
          <p:cNvPr id="12" name="Text Placeholder 3"/>
          <p:cNvSpPr>
            <a:spLocks noGrp="1"/>
          </p:cNvSpPr>
          <p:nvPr>
            <p:ph type="body" sz="quarter" idx="11"/>
          </p:nvPr>
        </p:nvSpPr>
        <p:spPr>
          <a:xfrm>
            <a:off x="551548" y="1260836"/>
            <a:ext cx="11095038" cy="484663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2014" y="226986"/>
            <a:ext cx="1460440" cy="563403"/>
          </a:xfrm>
          <a:prstGeom prst="rect">
            <a:avLst/>
          </a:prstGeom>
        </p:spPr>
      </p:pic>
    </p:spTree>
    <p:extLst>
      <p:ext uri="{BB962C8B-B14F-4D97-AF65-F5344CB8AC3E}">
        <p14:creationId xmlns:p14="http://schemas.microsoft.com/office/powerpoint/2010/main" val="80526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PC branded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cxnSp>
        <p:nvCxnSpPr>
          <p:cNvPr id="11" name="Shape 231"/>
          <p:cNvCxnSpPr/>
          <p:nvPr userDrawn="1"/>
        </p:nvCxnSpPr>
        <p:spPr>
          <a:xfrm>
            <a:off x="0" y="718471"/>
            <a:ext cx="5868000" cy="0"/>
          </a:xfrm>
          <a:prstGeom prst="straightConnector1">
            <a:avLst/>
          </a:prstGeom>
          <a:noFill/>
          <a:ln w="28575" cap="flat" cmpd="sng">
            <a:solidFill>
              <a:srgbClr val="CFB481"/>
            </a:solidFill>
            <a:prstDash val="solid"/>
            <a:round/>
            <a:headEnd type="none" w="lg" len="lg"/>
            <a:tailEnd type="none" w="lg" len="lg"/>
          </a:ln>
        </p:spPr>
      </p:cxnSp>
      <p:sp>
        <p:nvSpPr>
          <p:cNvPr id="51" name="Title 1"/>
          <p:cNvSpPr>
            <a:spLocks noGrp="1"/>
          </p:cNvSpPr>
          <p:nvPr>
            <p:ph type="title"/>
          </p:nvPr>
        </p:nvSpPr>
        <p:spPr>
          <a:xfrm>
            <a:off x="36414" y="47133"/>
            <a:ext cx="5911899" cy="776287"/>
          </a:xfrm>
        </p:spPr>
        <p:txBody>
          <a:bodyPr>
            <a:normAutofit/>
          </a:bodyPr>
          <a:lstStyle>
            <a:lvl1pPr>
              <a:defRPr sz="2000"/>
            </a:lvl1pPr>
          </a:lstStyle>
          <a:p>
            <a:r>
              <a:rPr lang="en-GB"/>
              <a:t>Click to edit Master title style</a:t>
            </a:r>
          </a:p>
        </p:txBody>
      </p:sp>
      <p:sp>
        <p:nvSpPr>
          <p:cNvPr id="12" name="Text Placeholder 3"/>
          <p:cNvSpPr>
            <a:spLocks noGrp="1"/>
          </p:cNvSpPr>
          <p:nvPr>
            <p:ph type="body" sz="quarter" idx="11"/>
          </p:nvPr>
        </p:nvSpPr>
        <p:spPr>
          <a:xfrm>
            <a:off x="551548" y="1260836"/>
            <a:ext cx="11095038" cy="484663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2014" y="226986"/>
            <a:ext cx="1460440" cy="563403"/>
          </a:xfrm>
          <a:prstGeom prst="rect">
            <a:avLst/>
          </a:prstGeom>
        </p:spPr>
      </p:pic>
    </p:spTree>
    <p:extLst>
      <p:ext uri="{BB962C8B-B14F-4D97-AF65-F5344CB8AC3E}">
        <p14:creationId xmlns:p14="http://schemas.microsoft.com/office/powerpoint/2010/main" val="4094696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inal slide">
    <p:bg>
      <p:bgRef idx="1001">
        <a:schemeClr val="bg2"/>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sp>
        <p:nvSpPr>
          <p:cNvPr id="4" name="Shape 475"/>
          <p:cNvSpPr txBox="1"/>
          <p:nvPr userDrawn="1"/>
        </p:nvSpPr>
        <p:spPr>
          <a:xfrm>
            <a:off x="762000" y="2427540"/>
            <a:ext cx="5532300" cy="10212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1000"/>
              </a:spcAft>
              <a:buNone/>
            </a:pPr>
            <a:r>
              <a:rPr lang="en-GB" sz="4000" b="1">
                <a:solidFill>
                  <a:srgbClr val="FFFFFF"/>
                </a:solidFill>
                <a:latin typeface="Calibri"/>
                <a:ea typeface="Calibri"/>
                <a:cs typeface="Calibri"/>
                <a:sym typeface="Calibri"/>
              </a:rPr>
              <a:t>Appendix</a:t>
            </a:r>
          </a:p>
        </p:txBody>
      </p:sp>
      <p:cxnSp>
        <p:nvCxnSpPr>
          <p:cNvPr id="5" name="Shape 474"/>
          <p:cNvCxnSpPr/>
          <p:nvPr userDrawn="1"/>
        </p:nvCxnSpPr>
        <p:spPr>
          <a:xfrm>
            <a:off x="876375" y="3661149"/>
            <a:ext cx="2202300" cy="0"/>
          </a:xfrm>
          <a:prstGeom prst="straightConnector1">
            <a:avLst/>
          </a:prstGeom>
          <a:noFill/>
          <a:ln w="38100" cap="flat" cmpd="sng">
            <a:solidFill>
              <a:srgbClr val="77C0E1"/>
            </a:solidFill>
            <a:prstDash val="solid"/>
            <a:round/>
            <a:headEnd type="none" w="lg" len="lg"/>
            <a:tailEnd type="none" w="lg" len="lg"/>
          </a:ln>
        </p:spPr>
      </p:cxnSp>
      <p:pic>
        <p:nvPicPr>
          <p:cNvPr id="7" name="Picture 6">
            <a:extLst>
              <a:ext uri="{FF2B5EF4-FFF2-40B4-BE49-F238E27FC236}">
                <a16:creationId xmlns:a16="http://schemas.microsoft.com/office/drawing/2014/main" id="{CB926B65-49ED-4386-9517-B73A09F982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2014" y="226986"/>
            <a:ext cx="1460440" cy="563403"/>
          </a:xfrm>
          <a:prstGeom prst="rect">
            <a:avLst/>
          </a:prstGeom>
        </p:spPr>
      </p:pic>
    </p:spTree>
    <p:extLst>
      <p:ext uri="{BB962C8B-B14F-4D97-AF65-F5344CB8AC3E}">
        <p14:creationId xmlns:p14="http://schemas.microsoft.com/office/powerpoint/2010/main" val="25453077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DF - White Info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CE3D30-2691-B843-9C7C-3FBE3999A5DB}"/>
              </a:ext>
            </a:extLst>
          </p:cNvPr>
          <p:cNvPicPr>
            <a:picLocks noChangeAspect="1"/>
          </p:cNvPicPr>
          <p:nvPr userDrawn="1"/>
        </p:nvPicPr>
        <p:blipFill>
          <a:blip r:embed="rId2"/>
          <a:srcRect/>
          <a:stretch/>
        </p:blipFill>
        <p:spPr>
          <a:xfrm>
            <a:off x="0" y="5608445"/>
            <a:ext cx="12192000" cy="1078992"/>
          </a:xfrm>
          <a:prstGeom prst="rect">
            <a:avLst/>
          </a:prstGeom>
        </p:spPr>
      </p:pic>
      <p:cxnSp>
        <p:nvCxnSpPr>
          <p:cNvPr id="3" name="Shape 231"/>
          <p:cNvCxnSpPr/>
          <p:nvPr userDrawn="1"/>
        </p:nvCxnSpPr>
        <p:spPr>
          <a:xfrm>
            <a:off x="0" y="718471"/>
            <a:ext cx="5868000" cy="0"/>
          </a:xfrm>
          <a:prstGeom prst="straightConnector1">
            <a:avLst/>
          </a:prstGeom>
          <a:noFill/>
          <a:ln w="28575" cap="flat" cmpd="sng">
            <a:solidFill>
              <a:srgbClr val="CFB481"/>
            </a:solidFill>
            <a:prstDash val="solid"/>
            <a:round/>
            <a:headEnd type="none" w="lg" len="lg"/>
            <a:tailEnd type="none" w="lg" len="lg"/>
          </a:ln>
        </p:spPr>
      </p:cxnSp>
      <p:sp>
        <p:nvSpPr>
          <p:cNvPr id="5" name="Rectangle 4"/>
          <p:cNvSpPr/>
          <p:nvPr userDrawn="1"/>
        </p:nvSpPr>
        <p:spPr>
          <a:xfrm>
            <a:off x="3404755" y="6448396"/>
            <a:ext cx="5382490" cy="467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0">
                <a:solidFill>
                  <a:srgbClr val="002060"/>
                </a:solidFill>
                <a:latin typeface="Verdana" panose="020B0604030504040204" pitchFamily="34" charset="0"/>
                <a:ea typeface="Verdana" panose="020B0604030504040204" pitchFamily="34" charset="0"/>
                <a:cs typeface="Verdana" panose="020B0604030504040204" pitchFamily="34" charset="0"/>
              </a:rPr>
              <a:t>OFFICIAL</a:t>
            </a:r>
            <a:endParaRPr lang="en-GB" sz="900" b="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
        <p:nvSpPr>
          <p:cNvPr id="7" name="Rectangle 6"/>
          <p:cNvSpPr/>
          <p:nvPr userDrawn="1"/>
        </p:nvSpPr>
        <p:spPr>
          <a:xfrm>
            <a:off x="3404755" y="-19922"/>
            <a:ext cx="5382490" cy="467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0">
                <a:solidFill>
                  <a:srgbClr val="002060"/>
                </a:solidFill>
                <a:latin typeface="Verdana" panose="020B0604030504040204" pitchFamily="34" charset="0"/>
                <a:ea typeface="Verdana" panose="020B0604030504040204" pitchFamily="34" charset="0"/>
                <a:cs typeface="Verdana" panose="020B0604030504040204" pitchFamily="34" charset="0"/>
              </a:rPr>
              <a:t>OFFICIAL</a:t>
            </a:r>
            <a:endParaRPr lang="en-GB" sz="900" b="0">
              <a:solidFill>
                <a:srgbClr val="002060"/>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5416220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only A">
    <p:spTree>
      <p:nvGrpSpPr>
        <p:cNvPr id="1" name=""/>
        <p:cNvGrpSpPr/>
        <p:nvPr/>
      </p:nvGrpSpPr>
      <p:grpSpPr>
        <a:xfrm>
          <a:off x="0" y="0"/>
          <a:ext cx="0" cy="0"/>
          <a:chOff x="0" y="0"/>
          <a:chExt cx="0" cy="0"/>
        </a:xfrm>
      </p:grpSpPr>
      <p:sp>
        <p:nvSpPr>
          <p:cNvPr id="4" name="Text Placeholder 8">
            <a:extLst>
              <a:ext uri="{FF2B5EF4-FFF2-40B4-BE49-F238E27FC236}">
                <a16:creationId xmlns:a16="http://schemas.microsoft.com/office/drawing/2014/main" id="{393186EF-EDA6-4FB6-DBB5-0870ED2DE095}"/>
              </a:ext>
            </a:extLst>
          </p:cNvPr>
          <p:cNvSpPr>
            <a:spLocks noGrp="1"/>
          </p:cNvSpPr>
          <p:nvPr>
            <p:ph type="body" sz="quarter" idx="13" hasCustomPrompt="1"/>
          </p:nvPr>
        </p:nvSpPr>
        <p:spPr>
          <a:xfrm>
            <a:off x="501651" y="837476"/>
            <a:ext cx="11162349" cy="439317"/>
          </a:xfrm>
          <a:prstGeom prst="rect">
            <a:avLst/>
          </a:prstGeom>
        </p:spPr>
        <p:txBody>
          <a:bodyPr lIns="182880" tIns="182880" rIns="182880" bIns="182880">
            <a:noAutofit/>
          </a:bodyPr>
          <a:lstStyle>
            <a:lvl1pPr marL="0" indent="0">
              <a:buNone/>
              <a:defRPr sz="1800" b="0">
                <a:solidFill>
                  <a:schemeClr val="tx1"/>
                </a:solidFill>
                <a:latin typeface="+mj-lt"/>
              </a:defRPr>
            </a:lvl1pPr>
          </a:lstStyle>
          <a:p>
            <a:pPr lvl="0"/>
            <a:r>
              <a:rPr lang="en-US"/>
              <a:t>Click to add subtitle</a:t>
            </a:r>
          </a:p>
        </p:txBody>
      </p:sp>
      <p:sp>
        <p:nvSpPr>
          <p:cNvPr id="5" name="Title 4">
            <a:extLst>
              <a:ext uri="{FF2B5EF4-FFF2-40B4-BE49-F238E27FC236}">
                <a16:creationId xmlns:a16="http://schemas.microsoft.com/office/drawing/2014/main" id="{5A96E061-D2C3-FC25-D627-4011DE92818D}"/>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173382874"/>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Subhead &amp; Breadcrumb">
    <p:spTree>
      <p:nvGrpSpPr>
        <p:cNvPr id="1" name=""/>
        <p:cNvGrpSpPr/>
        <p:nvPr/>
      </p:nvGrpSpPr>
      <p:grpSpPr>
        <a:xfrm>
          <a:off x="0" y="0"/>
          <a:ext cx="0" cy="0"/>
          <a:chOff x="0" y="0"/>
          <a:chExt cx="0" cy="0"/>
        </a:xfrm>
      </p:grpSpPr>
      <p:sp>
        <p:nvSpPr>
          <p:cNvPr id="2" name="Title 1"/>
          <p:cNvSpPr>
            <a:spLocks noGrp="1"/>
          </p:cNvSpPr>
          <p:nvPr>
            <p:ph type="title"/>
          </p:nvPr>
        </p:nvSpPr>
        <p:spPr>
          <a:xfrm>
            <a:off x="914400" y="694944"/>
            <a:ext cx="10363200" cy="594360"/>
          </a:xfrm>
        </p:spPr>
        <p:txBody>
          <a:bodyPr vert="horz" lIns="0" tIns="45720" rIns="0" bIns="0" rtlCol="0" anchor="b" anchorCtr="0">
            <a:noAutofit/>
          </a:bodyPr>
          <a:lstStyle>
            <a:lvl1pPr>
              <a:defRPr lang="en-US" sz="3600" spc="-75" dirty="0">
                <a:latin typeface="+mj-lt"/>
              </a:defRPr>
            </a:lvl1pPr>
          </a:lstStyle>
          <a:p>
            <a:pPr lvl="0" defTabSz="685800">
              <a:lnSpc>
                <a:spcPct val="85000"/>
              </a:lnSpc>
            </a:pPr>
            <a:r>
              <a:rPr lang="en-US"/>
              <a:t>Click to edit Master title style</a:t>
            </a:r>
          </a:p>
        </p:txBody>
      </p:sp>
      <p:sp>
        <p:nvSpPr>
          <p:cNvPr id="4" name="Text Placeholder 8"/>
          <p:cNvSpPr>
            <a:spLocks noGrp="1"/>
          </p:cNvSpPr>
          <p:nvPr>
            <p:ph type="body" sz="quarter" idx="14"/>
          </p:nvPr>
        </p:nvSpPr>
        <p:spPr>
          <a:xfrm>
            <a:off x="914721" y="1353312"/>
            <a:ext cx="10362880" cy="475488"/>
          </a:xfrm>
        </p:spPr>
        <p:txBody>
          <a:bodyPr vert="horz" lIns="0" tIns="0" rIns="0" bIns="0" rtlCol="0">
            <a:noAutofit/>
          </a:bodyPr>
          <a:lstStyle>
            <a:lvl1pPr marL="0" indent="0">
              <a:buNone/>
              <a:defRPr lang="en-US" sz="1200"/>
            </a:lvl1pPr>
          </a:lstStyle>
          <a:p>
            <a:pPr marL="228600" lvl="0" indent="-228600">
              <a:lnSpc>
                <a:spcPct val="130000"/>
              </a:lnSpc>
            </a:pPr>
            <a:r>
              <a:rPr lang="en-US"/>
              <a:t>Edit Master text styles</a:t>
            </a:r>
          </a:p>
        </p:txBody>
      </p:sp>
      <p:sp>
        <p:nvSpPr>
          <p:cNvPr id="8" name="Text Placeholder 5"/>
          <p:cNvSpPr>
            <a:spLocks noGrp="1"/>
          </p:cNvSpPr>
          <p:nvPr>
            <p:ph type="body" sz="quarter" idx="15" hasCustomPrompt="1"/>
          </p:nvPr>
        </p:nvSpPr>
        <p:spPr>
          <a:xfrm>
            <a:off x="914971" y="466344"/>
            <a:ext cx="3355848" cy="203200"/>
          </a:xfrm>
        </p:spPr>
        <p:txBody>
          <a:bodyPr vert="horz" lIns="0" tIns="0" rIns="0" bIns="0" rtlCol="0">
            <a:noAutofit/>
          </a:bodyPr>
          <a:lstStyle>
            <a:lvl1pPr marL="0" indent="0">
              <a:buNone/>
              <a:defRPr lang="en-US" sz="900" b="1" kern="0" cap="all" spc="250" baseline="0" dirty="0">
                <a:solidFill>
                  <a:schemeClr val="accent5">
                    <a:lumMod val="60000"/>
                    <a:lumOff val="40000"/>
                  </a:schemeClr>
                </a:solidFill>
                <a:ea typeface="Nexa Black" charset="0"/>
                <a:cs typeface="Nexa Black" charset="0"/>
              </a:defRPr>
            </a:lvl1pPr>
          </a:lstStyle>
          <a:p>
            <a:pPr marL="228600" lvl="0" indent="-228600"/>
            <a:r>
              <a:rPr lang="en-US"/>
              <a:t>BREADCRUMBS</a:t>
            </a:r>
          </a:p>
        </p:txBody>
      </p:sp>
    </p:spTree>
    <p:extLst>
      <p:ext uri="{BB962C8B-B14F-4D97-AF65-F5344CB8AC3E}">
        <p14:creationId xmlns:p14="http://schemas.microsoft.com/office/powerpoint/2010/main" val="22340882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Title &amp; 1 column text">
    <p:spTree>
      <p:nvGrpSpPr>
        <p:cNvPr id="1" name=""/>
        <p:cNvGrpSpPr/>
        <p:nvPr/>
      </p:nvGrpSpPr>
      <p:grpSpPr>
        <a:xfrm>
          <a:off x="0" y="0"/>
          <a:ext cx="0" cy="0"/>
          <a:chOff x="0" y="0"/>
          <a:chExt cx="0" cy="0"/>
        </a:xfrm>
      </p:grpSpPr>
      <p:sp>
        <p:nvSpPr>
          <p:cNvPr id="2" name="Title 1"/>
          <p:cNvSpPr>
            <a:spLocks noGrp="1"/>
          </p:cNvSpPr>
          <p:nvPr>
            <p:ph type="title"/>
          </p:nvPr>
        </p:nvSpPr>
        <p:spPr>
          <a:xfrm>
            <a:off x="501651" y="317501"/>
            <a:ext cx="11188700" cy="698500"/>
          </a:xfrm>
        </p:spPr>
        <p:txBody>
          <a:bodyPr/>
          <a:lstStyle/>
          <a:p>
            <a:r>
              <a:rPr lang="en-GB"/>
              <a:t>Click to edit Master title style</a:t>
            </a:r>
          </a:p>
        </p:txBody>
      </p:sp>
      <p:sp>
        <p:nvSpPr>
          <p:cNvPr id="14" name="Text Placeholder 18"/>
          <p:cNvSpPr>
            <a:spLocks noGrp="1"/>
          </p:cNvSpPr>
          <p:nvPr>
            <p:ph idx="1"/>
          </p:nvPr>
        </p:nvSpPr>
        <p:spPr>
          <a:xfrm>
            <a:off x="501651" y="1665289"/>
            <a:ext cx="11165416" cy="4716463"/>
          </a:xfrm>
          <a:prstGeom prst="rect">
            <a:avLst/>
          </a:prstGeom>
        </p:spPr>
        <p:txBody>
          <a:bodyPr vert="horz" lIns="0" tIns="0" rIns="0" bIns="0" rtlCol="0">
            <a:normAutofit/>
          </a:bodyPr>
          <a:lstStyle>
            <a:lvl1pPr>
              <a:defRPr>
                <a:latin typeface="+mn-lt"/>
              </a:defRPr>
            </a:lvl1pPr>
            <a:lvl2pPr>
              <a:defRPr>
                <a:latin typeface="+mj-lt"/>
              </a:defRPr>
            </a:lvl2pPr>
            <a:lvl3pPr>
              <a:defRPr>
                <a:latin typeface="+mn-lt"/>
              </a:defRPr>
            </a:lvl3pPr>
            <a:lvl4pPr>
              <a:defRPr>
                <a:latin typeface="+mn-lt"/>
              </a:defRPr>
            </a:lvl4pPr>
            <a:lvl5pPr>
              <a:defRPr>
                <a:latin typeface="+mn-l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3" name="Rectangle 2">
            <a:extLst>
              <a:ext uri="{FF2B5EF4-FFF2-40B4-BE49-F238E27FC236}">
                <a16:creationId xmlns:a16="http://schemas.microsoft.com/office/drawing/2014/main" id="{E486E560-F30E-8963-CB35-7C670365877E}"/>
              </a:ext>
            </a:extLst>
          </p:cNvPr>
          <p:cNvSpPr/>
          <p:nvPr userDrawn="1"/>
        </p:nvSpPr>
        <p:spPr>
          <a:xfrm>
            <a:off x="4094500" y="70509"/>
            <a:ext cx="4003019" cy="215444"/>
          </a:xfrm>
          <a:prstGeom prst="rect">
            <a:avLst/>
          </a:prstGeom>
        </p:spPr>
        <p:txBody>
          <a:bodyPr wrap="none">
            <a:spAutoFit/>
          </a:bodyPr>
          <a:lstStyle/>
          <a:p>
            <a:pPr algn="ctr" defTabSz="727343"/>
            <a:r>
              <a:rPr lang="en-GB" sz="800" b="0" spc="0" baseline="0">
                <a:solidFill>
                  <a:schemeClr val="tx1"/>
                </a:solidFill>
                <a:latin typeface="Open Sans Light" panose="020B0306030504020204" pitchFamily="34" charset="0"/>
                <a:ea typeface="Open Sans Light" panose="020B0306030504020204" pitchFamily="34" charset="0"/>
                <a:cs typeface="Open Sans Light" panose="020B0306030504020204" pitchFamily="34" charset="0"/>
              </a:rPr>
              <a:t>DELOITTE CONFIDENTIAL: GOVERNMENT &amp; PUBLIC SERVICES – FOR INTERNAL USE</a:t>
            </a:r>
          </a:p>
        </p:txBody>
      </p:sp>
    </p:spTree>
    <p:extLst>
      <p:ext uri="{BB962C8B-B14F-4D97-AF65-F5344CB8AC3E}">
        <p14:creationId xmlns:p14="http://schemas.microsoft.com/office/powerpoint/2010/main" val="2935434630"/>
      </p:ext>
    </p:extLst>
  </p:cSld>
  <p:clrMapOvr>
    <a:masterClrMapping/>
  </p:clrMapOvr>
  <p:transition>
    <p:fade/>
  </p:transition>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2_Title Only">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F79D3799-9A6C-45EE-B3ED-0F77AAB658E9}"/>
              </a:ext>
            </a:extLst>
          </p:cNvPr>
          <p:cNvSpPr>
            <a:spLocks noGrp="1"/>
          </p:cNvSpPr>
          <p:nvPr>
            <p:ph type="title" hasCustomPrompt="1"/>
          </p:nvPr>
        </p:nvSpPr>
        <p:spPr>
          <a:xfrm>
            <a:off x="501651" y="317502"/>
            <a:ext cx="11188700" cy="334099"/>
          </a:xfrm>
          <a:prstGeom prst="rect">
            <a:avLst/>
          </a:prstGeom>
        </p:spPr>
        <p:txBody>
          <a:bodyPr vert="horz" lIns="0" tIns="0" rIns="0" bIns="0" rtlCol="0" anchor="t" anchorCtr="0">
            <a:noAutofit/>
          </a:bodyPr>
          <a:lstStyle>
            <a:lvl1pPr>
              <a:defRPr sz="2100">
                <a:latin typeface="+mj-lt"/>
              </a:defRPr>
            </a:lvl1pPr>
          </a:lstStyle>
          <a:p>
            <a:r>
              <a:rPr lang="en-US"/>
              <a:t>Click to add title</a:t>
            </a:r>
          </a:p>
        </p:txBody>
      </p:sp>
    </p:spTree>
    <p:extLst>
      <p:ext uri="{BB962C8B-B14F-4D97-AF65-F5344CB8AC3E}">
        <p14:creationId xmlns:p14="http://schemas.microsoft.com/office/powerpoint/2010/main" val="208813449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2776228-6BCF-4E40-87E9-01E32C93FD08}" type="slidenum">
              <a:rPr lang="en-GB" smtClean="0"/>
              <a:t>‹#›</a:t>
            </a:fld>
            <a:endParaRPr lang="en-GB"/>
          </a:p>
        </p:txBody>
      </p:sp>
      <p:sp>
        <p:nvSpPr>
          <p:cNvPr id="10" name="Title 9"/>
          <p:cNvSpPr>
            <a:spLocks noGrp="1"/>
          </p:cNvSpPr>
          <p:nvPr>
            <p:ph type="title"/>
          </p:nvPr>
        </p:nvSpPr>
        <p:spPr>
          <a:xfrm>
            <a:off x="1646899" y="2259912"/>
            <a:ext cx="4508803" cy="1325563"/>
          </a:xfrm>
        </p:spPr>
        <p:txBody>
          <a:bodyPr>
            <a:normAutofit/>
          </a:bodyPr>
          <a:lstStyle>
            <a:lvl1pPr>
              <a:defRPr sz="4000"/>
            </a:lvl1pPr>
          </a:lstStyle>
          <a:p>
            <a:r>
              <a:rPr lang="en-GB"/>
              <a:t>Click to edit Master title style</a:t>
            </a:r>
          </a:p>
        </p:txBody>
      </p:sp>
      <p:cxnSp>
        <p:nvCxnSpPr>
          <p:cNvPr id="15" name="Shape 202"/>
          <p:cNvCxnSpPr/>
          <p:nvPr userDrawn="1"/>
        </p:nvCxnSpPr>
        <p:spPr>
          <a:xfrm>
            <a:off x="1646900" y="3927150"/>
            <a:ext cx="2202300" cy="0"/>
          </a:xfrm>
          <a:prstGeom prst="straightConnector1">
            <a:avLst/>
          </a:prstGeom>
          <a:noFill/>
          <a:ln w="38100" cap="flat" cmpd="sng">
            <a:solidFill>
              <a:srgbClr val="77C0E1"/>
            </a:solidFill>
            <a:prstDash val="solid"/>
            <a:round/>
            <a:headEnd type="none" w="lg" len="lg"/>
            <a:tailEnd type="none" w="lg" len="lg"/>
          </a:ln>
        </p:spPr>
      </p:cxnSp>
    </p:spTree>
    <p:extLst>
      <p:ext uri="{BB962C8B-B14F-4D97-AF65-F5344CB8AC3E}">
        <p14:creationId xmlns:p14="http://schemas.microsoft.com/office/powerpoint/2010/main" val="3339437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396738"/>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en-GB" noProof="0"/>
              <a:t>Click to edit Master text styles</a:t>
            </a:r>
          </a:p>
        </p:txBody>
      </p:sp>
      <p:sp>
        <p:nvSpPr>
          <p:cNvPr id="3" name="Espace réservé du contenu 2"/>
          <p:cNvSpPr>
            <a:spLocks noGrp="1"/>
          </p:cNvSpPr>
          <p:nvPr>
            <p:ph idx="1" hasCustomPrompt="1"/>
          </p:nvPr>
        </p:nvSpPr>
        <p:spPr/>
        <p:txBody>
          <a:bodyPr/>
          <a:lstStyle>
            <a:lvl1pPr>
              <a:spcBef>
                <a:spcPts val="600"/>
              </a:spcBef>
              <a:spcAft>
                <a:spcPts val="700"/>
              </a:spcAft>
              <a:defRPr/>
            </a:lvl1pPr>
          </a:lstStyle>
          <a:p>
            <a:pPr lvl="0"/>
            <a:r>
              <a:rPr lang="en-GB" noProof="0"/>
              <a:t>Click to edit Master text styles</a:t>
            </a:r>
          </a:p>
          <a:p>
            <a:pPr lvl="1"/>
            <a:r>
              <a:rPr lang="en-GB" noProof="0"/>
              <a:t>Second level</a:t>
            </a:r>
          </a:p>
          <a:p>
            <a:pPr lvl="2"/>
            <a:r>
              <a:rPr lang="en-GB" noProof="0"/>
              <a:t>Third level</a:t>
            </a:r>
          </a:p>
        </p:txBody>
      </p:sp>
    </p:spTree>
    <p:extLst>
      <p:ext uri="{BB962C8B-B14F-4D97-AF65-F5344CB8AC3E}">
        <p14:creationId xmlns:p14="http://schemas.microsoft.com/office/powerpoint/2010/main" val="23881391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469900" y="1665290"/>
            <a:ext cx="11252200" cy="4633911"/>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8"/>
          <p:cNvSpPr>
            <a:spLocks noGrp="1"/>
          </p:cNvSpPr>
          <p:nvPr>
            <p:ph type="body" sz="quarter" idx="13" hasCustomPrompt="1"/>
          </p:nvPr>
        </p:nvSpPr>
        <p:spPr>
          <a:xfrm>
            <a:off x="469900" y="736688"/>
            <a:ext cx="11252200" cy="757255"/>
          </a:xfrm>
          <a:prstGeom prst="rect">
            <a:avLst/>
          </a:prstGeom>
        </p:spPr>
        <p:txBody>
          <a:bodyPr lIns="0" tIns="0" rIns="0" bIns="0">
            <a:noAutofit/>
          </a:bodyPr>
          <a:lstStyle>
            <a:lvl1pPr marL="0" indent="0">
              <a:buNone/>
              <a:defRPr sz="2000" b="0">
                <a:solidFill>
                  <a:srgbClr val="97999B"/>
                </a:solidFill>
              </a:defRPr>
            </a:lvl1pPr>
          </a:lstStyle>
          <a:p>
            <a:pPr lvl="0"/>
            <a:r>
              <a:rPr lang="en-US" noProof="0"/>
              <a:t>Click to add subtitle</a:t>
            </a:r>
          </a:p>
        </p:txBody>
      </p:sp>
      <p:sp>
        <p:nvSpPr>
          <p:cNvPr id="5" name="Title Placeholder 1"/>
          <p:cNvSpPr>
            <a:spLocks noGrp="1"/>
          </p:cNvSpPr>
          <p:nvPr>
            <p:ph type="title"/>
          </p:nvPr>
        </p:nvSpPr>
        <p:spPr>
          <a:xfrm>
            <a:off x="469900" y="402587"/>
            <a:ext cx="11252200" cy="334102"/>
          </a:xfrm>
          <a:prstGeom prst="rect">
            <a:avLst/>
          </a:prstGeom>
        </p:spPr>
        <p:txBody>
          <a:bodyPr vert="horz" lIns="0" tIns="0" rIns="0" bIns="0" rtlCol="0" anchor="t" anchorCtr="0">
            <a:noAutofit/>
          </a:bodyPr>
          <a:lstStyle>
            <a:lvl1pPr>
              <a:defRPr sz="2000"/>
            </a:lvl1pPr>
          </a:lstStyle>
          <a:p>
            <a:r>
              <a:rPr lang="en-US" noProof="0"/>
              <a:t>Click to edit Master title style</a:t>
            </a:r>
          </a:p>
        </p:txBody>
      </p:sp>
    </p:spTree>
    <p:extLst>
      <p:ext uri="{BB962C8B-B14F-4D97-AF65-F5344CB8AC3E}">
        <p14:creationId xmlns:p14="http://schemas.microsoft.com/office/powerpoint/2010/main" val="3684815801"/>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95600" y="179400"/>
            <a:ext cx="9600000" cy="766000"/>
          </a:xfrm>
          <a:prstGeom prst="rect">
            <a:avLst/>
          </a:prstGeom>
        </p:spPr>
        <p:txBody>
          <a:bodyPr spcFirstLastPara="1" wrap="square" lIns="91425" tIns="91425" rIns="91425" bIns="91425" anchor="ctr" anchorCtr="0"/>
          <a:lstStyle>
            <a:lvl1pPr lvl="0" algn="l">
              <a:spcBef>
                <a:spcPts val="0"/>
              </a:spcBef>
              <a:spcAft>
                <a:spcPts val="0"/>
              </a:spcAft>
              <a:buSzPts val="2400"/>
              <a:buNone/>
              <a:defRPr sz="2667" b="1" i="0" u="none" strike="noStrike" cap="none">
                <a:solidFill>
                  <a:srgbClr val="003C69"/>
                </a:solidFill>
                <a:latin typeface="Calibri"/>
                <a:ea typeface="Calibri"/>
                <a:cs typeface="Calibri"/>
                <a:sym typeface="Arial"/>
              </a:defRPr>
            </a:lvl1pPr>
            <a:lvl2pPr lvl="1">
              <a:spcBef>
                <a:spcPts val="0"/>
              </a:spcBef>
              <a:spcAft>
                <a:spcPts val="0"/>
              </a:spcAft>
              <a:buSzPts val="2400"/>
              <a:buNone/>
              <a:defRPr sz="3200"/>
            </a:lvl2pPr>
            <a:lvl3pPr lvl="2">
              <a:spcBef>
                <a:spcPts val="0"/>
              </a:spcBef>
              <a:spcAft>
                <a:spcPts val="0"/>
              </a:spcAft>
              <a:buSzPts val="2400"/>
              <a:buNone/>
              <a:defRPr sz="3200"/>
            </a:lvl3pPr>
            <a:lvl4pPr lvl="3">
              <a:spcBef>
                <a:spcPts val="0"/>
              </a:spcBef>
              <a:spcAft>
                <a:spcPts val="0"/>
              </a:spcAft>
              <a:buSzPts val="2400"/>
              <a:buNone/>
              <a:defRPr sz="3200"/>
            </a:lvl4pPr>
            <a:lvl5pPr lvl="4">
              <a:spcBef>
                <a:spcPts val="0"/>
              </a:spcBef>
              <a:spcAft>
                <a:spcPts val="0"/>
              </a:spcAft>
              <a:buSzPts val="2400"/>
              <a:buNone/>
              <a:defRPr sz="3200"/>
            </a:lvl5pPr>
            <a:lvl6pPr lvl="5">
              <a:spcBef>
                <a:spcPts val="0"/>
              </a:spcBef>
              <a:spcAft>
                <a:spcPts val="0"/>
              </a:spcAft>
              <a:buSzPts val="2400"/>
              <a:buNone/>
              <a:defRPr sz="3200"/>
            </a:lvl6pPr>
            <a:lvl7pPr lvl="6">
              <a:spcBef>
                <a:spcPts val="0"/>
              </a:spcBef>
              <a:spcAft>
                <a:spcPts val="0"/>
              </a:spcAft>
              <a:buSzPts val="2400"/>
              <a:buNone/>
              <a:defRPr sz="3200"/>
            </a:lvl7pPr>
            <a:lvl8pPr lvl="7">
              <a:spcBef>
                <a:spcPts val="0"/>
              </a:spcBef>
              <a:spcAft>
                <a:spcPts val="0"/>
              </a:spcAft>
              <a:buSzPts val="2400"/>
              <a:buNone/>
              <a:defRPr sz="3200"/>
            </a:lvl8pPr>
            <a:lvl9pPr lvl="8">
              <a:spcBef>
                <a:spcPts val="0"/>
              </a:spcBef>
              <a:spcAft>
                <a:spcPts val="0"/>
              </a:spcAft>
              <a:buSzPts val="2400"/>
              <a:buNone/>
              <a:defRPr sz="3200"/>
            </a:lvl9pPr>
          </a:lstStyle>
          <a:p>
            <a:r>
              <a:rPr lang="en-US"/>
              <a:t>Click to edit Master title style</a:t>
            </a:r>
            <a:endParaRPr/>
          </a:p>
        </p:txBody>
      </p:sp>
      <p:sp>
        <p:nvSpPr>
          <p:cNvPr id="30" name="Shape 30"/>
          <p:cNvSpPr txBox="1">
            <a:spLocks noGrp="1"/>
          </p:cNvSpPr>
          <p:nvPr>
            <p:ph type="body" idx="1"/>
          </p:nvPr>
        </p:nvSpPr>
        <p:spPr>
          <a:xfrm>
            <a:off x="95600" y="1309400"/>
            <a:ext cx="11566811" cy="4239200"/>
          </a:xfrm>
          <a:prstGeom prst="rect">
            <a:avLst/>
          </a:prstGeom>
        </p:spPr>
        <p:txBody>
          <a:bodyPr spcFirstLastPara="1" wrap="square" lIns="36000" tIns="91425" rIns="91425" bIns="91425" anchor="t" anchorCtr="0"/>
          <a:lstStyle>
            <a:lvl1pPr>
              <a:defRPr lang="en-US" sz="1600" smtClean="0">
                <a:solidFill>
                  <a:srgbClr val="003C69"/>
                </a:solidFill>
                <a:latin typeface="Calibri" panose="020F0502020204030204" pitchFamily="34" charset="0"/>
                <a:cs typeface="Calibri" panose="020F0502020204030204" pitchFamily="34" charset="0"/>
              </a:defRPr>
            </a:lvl1pPr>
          </a:lstStyle>
          <a:p>
            <a:pPr marL="144000" lvl="0">
              <a:lnSpc>
                <a:spcPts val="1800"/>
              </a:lnSpc>
              <a:spcAft>
                <a:spcPts val="0"/>
              </a:spcAft>
              <a:buSzPts val="1200"/>
            </a:pPr>
            <a:r>
              <a:rPr lang="en-US"/>
              <a:t>Edit Master text styles</a:t>
            </a:r>
          </a:p>
        </p:txBody>
      </p:sp>
      <p:cxnSp>
        <p:nvCxnSpPr>
          <p:cNvPr id="6" name="Shape 352">
            <a:extLst>
              <a:ext uri="{FF2B5EF4-FFF2-40B4-BE49-F238E27FC236}">
                <a16:creationId xmlns:a16="http://schemas.microsoft.com/office/drawing/2014/main" id="{07B7B98F-1725-8547-A198-B31010559B08}"/>
              </a:ext>
            </a:extLst>
          </p:cNvPr>
          <p:cNvCxnSpPr>
            <a:cxnSpLocks/>
          </p:cNvCxnSpPr>
          <p:nvPr/>
        </p:nvCxnSpPr>
        <p:spPr>
          <a:xfrm>
            <a:off x="11" y="831916"/>
            <a:ext cx="4944000" cy="0"/>
          </a:xfrm>
          <a:prstGeom prst="straightConnector1">
            <a:avLst/>
          </a:prstGeom>
          <a:noFill/>
          <a:ln w="25400" cap="flat" cmpd="sng">
            <a:solidFill>
              <a:srgbClr val="CFB481"/>
            </a:solidFill>
            <a:prstDash val="solid"/>
            <a:round/>
            <a:headEnd type="none" w="lg" len="lg"/>
            <a:tailEnd type="none" w="lg" len="lg"/>
          </a:ln>
        </p:spPr>
      </p:cxnSp>
      <p:pic>
        <p:nvPicPr>
          <p:cNvPr id="7" name="Picture 6">
            <a:extLst>
              <a:ext uri="{FF2B5EF4-FFF2-40B4-BE49-F238E27FC236}">
                <a16:creationId xmlns:a16="http://schemas.microsoft.com/office/drawing/2014/main" id="{A4F52340-02E0-C54F-AE4B-4CC351DC5124}"/>
              </a:ext>
            </a:extLst>
          </p:cNvPr>
          <p:cNvPicPr>
            <a:picLocks noChangeAspect="1"/>
          </p:cNvPicPr>
          <p:nvPr/>
        </p:nvPicPr>
        <p:blipFill>
          <a:blip r:embed="rId2"/>
          <a:stretch>
            <a:fillRect/>
          </a:stretch>
        </p:blipFill>
        <p:spPr>
          <a:xfrm>
            <a:off x="0" y="5608445"/>
            <a:ext cx="12192000" cy="1078992"/>
          </a:xfrm>
          <a:prstGeom prst="rect">
            <a:avLst/>
          </a:prstGeom>
        </p:spPr>
      </p:pic>
    </p:spTree>
    <p:extLst>
      <p:ext uri="{BB962C8B-B14F-4D97-AF65-F5344CB8AC3E}">
        <p14:creationId xmlns:p14="http://schemas.microsoft.com/office/powerpoint/2010/main" val="2974959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plit screen section header ">
    <p:spTree>
      <p:nvGrpSpPr>
        <p:cNvPr id="1" name=""/>
        <p:cNvGrpSpPr/>
        <p:nvPr/>
      </p:nvGrpSpPr>
      <p:grpSpPr>
        <a:xfrm>
          <a:off x="0" y="0"/>
          <a:ext cx="0" cy="0"/>
          <a:chOff x="0" y="0"/>
          <a:chExt cx="0" cy="0"/>
        </a:xfrm>
      </p:grpSpPr>
      <p:sp>
        <p:nvSpPr>
          <p:cNvPr id="10" name="Shape 211"/>
          <p:cNvSpPr/>
          <p:nvPr userDrawn="1"/>
        </p:nvSpPr>
        <p:spPr>
          <a:xfrm>
            <a:off x="6093600" y="0"/>
            <a:ext cx="6098400" cy="6858000"/>
          </a:xfrm>
          <a:prstGeom prst="rect">
            <a:avLst/>
          </a:prstGeom>
          <a:solidFill>
            <a:srgbClr val="1F5F9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lang="en-GB"/>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D2776228-6BCF-4E40-87E9-01E32C93FD08}" type="slidenum">
              <a:rPr lang="en-GB" smtClean="0"/>
              <a:pPr/>
              <a:t>‹#›</a:t>
            </a:fld>
            <a:endParaRPr lang="en-GB"/>
          </a:p>
        </p:txBody>
      </p:sp>
      <p:cxnSp>
        <p:nvCxnSpPr>
          <p:cNvPr id="9" name="Shape 202"/>
          <p:cNvCxnSpPr/>
          <p:nvPr userDrawn="1"/>
        </p:nvCxnSpPr>
        <p:spPr>
          <a:xfrm>
            <a:off x="748688" y="3927150"/>
            <a:ext cx="2202300" cy="0"/>
          </a:xfrm>
          <a:prstGeom prst="straightConnector1">
            <a:avLst/>
          </a:prstGeom>
          <a:noFill/>
          <a:ln w="38100" cap="flat" cmpd="sng">
            <a:solidFill>
              <a:srgbClr val="77C0E1"/>
            </a:solidFill>
            <a:prstDash val="solid"/>
            <a:round/>
            <a:headEnd type="none" w="lg" len="lg"/>
            <a:tailEnd type="none" w="lg" len="lg"/>
          </a:ln>
        </p:spPr>
      </p:cxnSp>
      <p:sp>
        <p:nvSpPr>
          <p:cNvPr id="11" name="Title 10"/>
          <p:cNvSpPr>
            <a:spLocks noGrp="1"/>
          </p:cNvSpPr>
          <p:nvPr>
            <p:ph type="title"/>
          </p:nvPr>
        </p:nvSpPr>
        <p:spPr>
          <a:xfrm>
            <a:off x="748688" y="2259913"/>
            <a:ext cx="4473761" cy="1325563"/>
          </a:xfrm>
        </p:spPr>
        <p:txBody>
          <a:bodyPr>
            <a:normAutofit/>
          </a:bodyPr>
          <a:lstStyle>
            <a:lvl1pPr>
              <a:defRPr sz="4000">
                <a:latin typeface="Calibri "/>
              </a:defRPr>
            </a:lvl1pPr>
          </a:lstStyle>
          <a:p>
            <a:r>
              <a:rPr lang="en-GB"/>
              <a:t>Click to edit Master title style</a:t>
            </a:r>
          </a:p>
        </p:txBody>
      </p:sp>
    </p:spTree>
    <p:extLst>
      <p:ext uri="{BB962C8B-B14F-4D97-AF65-F5344CB8AC3E}">
        <p14:creationId xmlns:p14="http://schemas.microsoft.com/office/powerpoint/2010/main" val="2973808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section page">
    <p:bg>
      <p:bgRef idx="1001">
        <a:schemeClr val="bg1"/>
      </p:bgRef>
    </p:bg>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cxnSp>
        <p:nvCxnSpPr>
          <p:cNvPr id="5" name="Shape 202"/>
          <p:cNvCxnSpPr/>
          <p:nvPr userDrawn="1"/>
        </p:nvCxnSpPr>
        <p:spPr>
          <a:xfrm>
            <a:off x="1646900" y="2541410"/>
            <a:ext cx="3132000" cy="0"/>
          </a:xfrm>
          <a:prstGeom prst="straightConnector1">
            <a:avLst/>
          </a:prstGeom>
          <a:noFill/>
          <a:ln w="38100" cap="flat" cmpd="sng">
            <a:solidFill>
              <a:srgbClr val="77C0E1"/>
            </a:solidFill>
            <a:prstDash val="solid"/>
            <a:round/>
            <a:headEnd type="none" w="lg" len="lg"/>
            <a:tailEnd type="none" w="lg" len="lg"/>
          </a:ln>
        </p:spPr>
      </p:cxnSp>
      <p:sp>
        <p:nvSpPr>
          <p:cNvPr id="6" name="Title 5"/>
          <p:cNvSpPr>
            <a:spLocks noGrp="1"/>
          </p:cNvSpPr>
          <p:nvPr>
            <p:ph type="title"/>
          </p:nvPr>
        </p:nvSpPr>
        <p:spPr>
          <a:xfrm>
            <a:off x="1646900" y="874173"/>
            <a:ext cx="6064226" cy="1325563"/>
          </a:xfrm>
        </p:spPr>
        <p:txBody>
          <a:bodyPr/>
          <a:lstStyle>
            <a:lvl1pPr>
              <a:defRPr>
                <a:solidFill>
                  <a:schemeClr val="tx1"/>
                </a:solidFill>
              </a:defRPr>
            </a:lvl1pPr>
          </a:lstStyle>
          <a:p>
            <a:r>
              <a:rPr lang="en-GB"/>
              <a:t>Click to edit Master title style</a:t>
            </a:r>
          </a:p>
        </p:txBody>
      </p:sp>
    </p:spTree>
    <p:extLst>
      <p:ext uri="{BB962C8B-B14F-4D97-AF65-F5344CB8AC3E}">
        <p14:creationId xmlns:p14="http://schemas.microsoft.com/office/powerpoint/2010/main" val="1367049389"/>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screen template ">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cxnSp>
        <p:nvCxnSpPr>
          <p:cNvPr id="6" name="Shape 231"/>
          <p:cNvCxnSpPr/>
          <p:nvPr userDrawn="1"/>
        </p:nvCxnSpPr>
        <p:spPr>
          <a:xfrm>
            <a:off x="0" y="718471"/>
            <a:ext cx="12198135" cy="0"/>
          </a:xfrm>
          <a:prstGeom prst="straightConnector1">
            <a:avLst/>
          </a:prstGeom>
          <a:noFill/>
          <a:ln w="28575" cap="flat" cmpd="sng">
            <a:solidFill>
              <a:srgbClr val="CFB481"/>
            </a:solidFill>
            <a:prstDash val="solid"/>
            <a:round/>
            <a:headEnd type="none" w="lg" len="lg"/>
            <a:tailEnd type="none" w="lg" len="lg"/>
          </a:ln>
        </p:spPr>
      </p:cxnSp>
      <p:sp>
        <p:nvSpPr>
          <p:cNvPr id="4" name="Text Placeholder 3"/>
          <p:cNvSpPr>
            <a:spLocks noGrp="1"/>
          </p:cNvSpPr>
          <p:nvPr>
            <p:ph type="body" sz="quarter" idx="11"/>
          </p:nvPr>
        </p:nvSpPr>
        <p:spPr>
          <a:xfrm>
            <a:off x="551548" y="1260836"/>
            <a:ext cx="11095038" cy="484663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Title 1"/>
          <p:cNvSpPr>
            <a:spLocks noGrp="1"/>
          </p:cNvSpPr>
          <p:nvPr>
            <p:ph type="title"/>
          </p:nvPr>
        </p:nvSpPr>
        <p:spPr>
          <a:xfrm>
            <a:off x="36414" y="47133"/>
            <a:ext cx="5911899" cy="776287"/>
          </a:xfrm>
        </p:spPr>
        <p:txBody>
          <a:bodyPr>
            <a:normAutofit/>
          </a:bodyPr>
          <a:lstStyle>
            <a:lvl1pPr>
              <a:defRPr sz="2000"/>
            </a:lvl1pPr>
          </a:lstStyle>
          <a:p>
            <a:r>
              <a:rPr lang="en-GB"/>
              <a:t>Click to edit Master title style</a:t>
            </a:r>
          </a:p>
        </p:txBody>
      </p:sp>
    </p:spTree>
    <p:extLst>
      <p:ext uri="{BB962C8B-B14F-4D97-AF65-F5344CB8AC3E}">
        <p14:creationId xmlns:p14="http://schemas.microsoft.com/office/powerpoint/2010/main" val="3520549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screen template 2 ">
    <p:spTree>
      <p:nvGrpSpPr>
        <p:cNvPr id="1" name=""/>
        <p:cNvGrpSpPr/>
        <p:nvPr/>
      </p:nvGrpSpPr>
      <p:grpSpPr>
        <a:xfrm>
          <a:off x="0" y="0"/>
          <a:ext cx="0" cy="0"/>
          <a:chOff x="0" y="0"/>
          <a:chExt cx="0" cy="0"/>
        </a:xfrm>
      </p:grpSpPr>
      <p:cxnSp>
        <p:nvCxnSpPr>
          <p:cNvPr id="11" name="Shape 231"/>
          <p:cNvCxnSpPr/>
          <p:nvPr userDrawn="1"/>
        </p:nvCxnSpPr>
        <p:spPr>
          <a:xfrm>
            <a:off x="0" y="718471"/>
            <a:ext cx="5868000" cy="0"/>
          </a:xfrm>
          <a:prstGeom prst="straightConnector1">
            <a:avLst/>
          </a:prstGeom>
          <a:noFill/>
          <a:ln w="28575" cap="flat" cmpd="sng">
            <a:solidFill>
              <a:srgbClr val="CFB481"/>
            </a:solidFill>
            <a:prstDash val="solid"/>
            <a:round/>
            <a:headEnd type="none" w="lg" len="lg"/>
            <a:tailEnd type="none" w="lg" len="lg"/>
          </a:ln>
        </p:spPr>
      </p:cxnSp>
      <p:sp>
        <p:nvSpPr>
          <p:cNvPr id="51" name="Title 1"/>
          <p:cNvSpPr>
            <a:spLocks noGrp="1"/>
          </p:cNvSpPr>
          <p:nvPr>
            <p:ph type="title"/>
          </p:nvPr>
        </p:nvSpPr>
        <p:spPr>
          <a:xfrm>
            <a:off x="36414" y="47133"/>
            <a:ext cx="5911899" cy="776287"/>
          </a:xfrm>
        </p:spPr>
        <p:txBody>
          <a:bodyPr>
            <a:normAutofit/>
          </a:bodyPr>
          <a:lstStyle>
            <a:lvl1pPr>
              <a:defRPr sz="2000"/>
            </a:lvl1pPr>
          </a:lstStyle>
          <a:p>
            <a:r>
              <a:rPr lang="en-GB"/>
              <a:t>Click to edit Master title style</a:t>
            </a:r>
          </a:p>
        </p:txBody>
      </p:sp>
      <p:sp>
        <p:nvSpPr>
          <p:cNvPr id="12" name="Text Placeholder 3"/>
          <p:cNvSpPr>
            <a:spLocks noGrp="1"/>
          </p:cNvSpPr>
          <p:nvPr>
            <p:ph type="body" sz="quarter" idx="11"/>
          </p:nvPr>
        </p:nvSpPr>
        <p:spPr>
          <a:xfrm>
            <a:off x="551548" y="1260836"/>
            <a:ext cx="11095038" cy="484663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p:cNvSpPr txBox="1">
            <a:spLocks/>
          </p:cNvSpPr>
          <p:nvPr userDrawn="1"/>
        </p:nvSpPr>
        <p:spPr>
          <a:xfrm>
            <a:off x="11384280" y="6492875"/>
            <a:ext cx="801786"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52014" y="226986"/>
            <a:ext cx="1460440" cy="563403"/>
          </a:xfrm>
          <a:prstGeom prst="rect">
            <a:avLst/>
          </a:prstGeom>
        </p:spPr>
      </p:pic>
    </p:spTree>
    <p:extLst>
      <p:ext uri="{BB962C8B-B14F-4D97-AF65-F5344CB8AC3E}">
        <p14:creationId xmlns:p14="http://schemas.microsoft.com/office/powerpoint/2010/main" val="1190947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plit screen with boxes">
    <p:spTree>
      <p:nvGrpSpPr>
        <p:cNvPr id="1" name=""/>
        <p:cNvGrpSpPr/>
        <p:nvPr/>
      </p:nvGrpSpPr>
      <p:grpSpPr>
        <a:xfrm>
          <a:off x="0" y="0"/>
          <a:ext cx="0" cy="0"/>
          <a:chOff x="0" y="0"/>
          <a:chExt cx="0" cy="0"/>
        </a:xfrm>
      </p:grpSpPr>
      <p:sp>
        <p:nvSpPr>
          <p:cNvPr id="4" name="Shape 211"/>
          <p:cNvSpPr/>
          <p:nvPr userDrawn="1"/>
        </p:nvSpPr>
        <p:spPr>
          <a:xfrm>
            <a:off x="6093600" y="0"/>
            <a:ext cx="6098400" cy="6858000"/>
          </a:xfrm>
          <a:prstGeom prst="rect">
            <a:avLst/>
          </a:prstGeom>
          <a:solidFill>
            <a:srgbClr val="1F5F96"/>
          </a:solidFill>
          <a:ln>
            <a:noFill/>
          </a:ln>
        </p:spPr>
        <p:txBody>
          <a:bodyPr spcFirstLastPara="1" wrap="square" lIns="91425" tIns="91425" rIns="91425" bIns="91425" anchor="ctr" anchorCtr="0">
            <a:noAutofit/>
          </a:bodyPr>
          <a:lstStyle/>
          <a:p>
            <a:pPr marL="0" lvl="0" indent="0">
              <a:spcBef>
                <a:spcPts val="0"/>
              </a:spcBef>
              <a:spcAft>
                <a:spcPts val="0"/>
              </a:spcAft>
              <a:buNone/>
            </a:pPr>
            <a:endParaRPr lang="en-GB"/>
          </a:p>
        </p:txBody>
      </p:sp>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cxnSp>
        <p:nvCxnSpPr>
          <p:cNvPr id="11" name="Shape 231"/>
          <p:cNvCxnSpPr/>
          <p:nvPr userDrawn="1"/>
        </p:nvCxnSpPr>
        <p:spPr>
          <a:xfrm>
            <a:off x="0" y="718471"/>
            <a:ext cx="5868000" cy="0"/>
          </a:xfrm>
          <a:prstGeom prst="straightConnector1">
            <a:avLst/>
          </a:prstGeom>
          <a:noFill/>
          <a:ln w="28575" cap="flat" cmpd="sng">
            <a:solidFill>
              <a:srgbClr val="CFB481"/>
            </a:solidFill>
            <a:prstDash val="solid"/>
            <a:round/>
            <a:headEnd type="none" w="lg" len="lg"/>
            <a:tailEnd type="none" w="lg" len="lg"/>
          </a:ln>
        </p:spPr>
      </p:cxnSp>
      <p:sp>
        <p:nvSpPr>
          <p:cNvPr id="6" name="Text Placeholder 5"/>
          <p:cNvSpPr>
            <a:spLocks noGrp="1"/>
          </p:cNvSpPr>
          <p:nvPr>
            <p:ph type="body" sz="quarter" idx="11"/>
          </p:nvPr>
        </p:nvSpPr>
        <p:spPr>
          <a:xfrm>
            <a:off x="640375" y="1864717"/>
            <a:ext cx="4959147" cy="36216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 name="Text Placeholder 7"/>
          <p:cNvSpPr>
            <a:spLocks noGrp="1"/>
          </p:cNvSpPr>
          <p:nvPr>
            <p:ph type="body" sz="quarter" idx="12" hasCustomPrompt="1"/>
          </p:nvPr>
        </p:nvSpPr>
        <p:spPr>
          <a:xfrm>
            <a:off x="6410325" y="195121"/>
            <a:ext cx="5542863" cy="480309"/>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stStyle>
          <a:p>
            <a:pPr lvl="0"/>
            <a:r>
              <a:rPr lang="en-GB"/>
              <a:t>Sub-title</a:t>
            </a:r>
          </a:p>
        </p:txBody>
      </p:sp>
      <p:sp>
        <p:nvSpPr>
          <p:cNvPr id="12" name="Title 1"/>
          <p:cNvSpPr>
            <a:spLocks noGrp="1"/>
          </p:cNvSpPr>
          <p:nvPr>
            <p:ph type="title"/>
          </p:nvPr>
        </p:nvSpPr>
        <p:spPr>
          <a:xfrm>
            <a:off x="36414" y="47133"/>
            <a:ext cx="5911899" cy="776287"/>
          </a:xfrm>
        </p:spPr>
        <p:txBody>
          <a:bodyPr>
            <a:normAutofit/>
          </a:bodyPr>
          <a:lstStyle>
            <a:lvl1pPr>
              <a:defRPr sz="2000"/>
            </a:lvl1pPr>
          </a:lstStyle>
          <a:p>
            <a:r>
              <a:rPr lang="en-GB"/>
              <a:t>Click to edit Master title style</a:t>
            </a:r>
          </a:p>
        </p:txBody>
      </p:sp>
      <p:sp>
        <p:nvSpPr>
          <p:cNvPr id="5" name="Text Placeholder 4"/>
          <p:cNvSpPr>
            <a:spLocks noGrp="1"/>
          </p:cNvSpPr>
          <p:nvPr>
            <p:ph type="body" sz="quarter" idx="16" hasCustomPrompt="1"/>
          </p:nvPr>
        </p:nvSpPr>
        <p:spPr>
          <a:xfrm>
            <a:off x="6410325" y="885464"/>
            <a:ext cx="4449958" cy="461962"/>
          </a:xfrm>
        </p:spPr>
        <p:txBody>
          <a:bodyPr>
            <a:normAutofit/>
          </a:bodyPr>
          <a:lstStyle>
            <a:lvl1pPr marL="0" indent="0">
              <a:buNone/>
              <a:defRPr sz="1400" b="1">
                <a:solidFill>
                  <a:schemeClr val="bg1"/>
                </a:solidFill>
              </a:defRPr>
            </a:lvl1pPr>
            <a:lvl2pPr marL="457200" indent="0">
              <a:buNone/>
              <a:defRPr sz="1400" b="1">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stStyle>
          <a:p>
            <a:pPr lvl="0"/>
            <a:r>
              <a:rPr lang="en-GB"/>
              <a:t>Intro text</a:t>
            </a:r>
          </a:p>
        </p:txBody>
      </p:sp>
      <p:sp>
        <p:nvSpPr>
          <p:cNvPr id="14" name="Text Placeholder 4"/>
          <p:cNvSpPr>
            <a:spLocks noGrp="1"/>
          </p:cNvSpPr>
          <p:nvPr>
            <p:ph type="body" sz="quarter" idx="17" hasCustomPrompt="1"/>
          </p:nvPr>
        </p:nvSpPr>
        <p:spPr>
          <a:xfrm>
            <a:off x="6410325" y="1479985"/>
            <a:ext cx="4449958" cy="461962"/>
          </a:xfrm>
        </p:spPr>
        <p:txBody>
          <a:bodyPr>
            <a:normAutofit/>
          </a:bodyPr>
          <a:lstStyle>
            <a:lvl1pPr marL="0" indent="0">
              <a:buNone/>
              <a:defRPr sz="2000" b="1">
                <a:solidFill>
                  <a:schemeClr val="bg1"/>
                </a:solidFill>
              </a:defRPr>
            </a:lvl1pPr>
            <a:lvl2pPr marL="457200" indent="0">
              <a:buNone/>
              <a:defRPr sz="2000" b="1">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stStyle>
          <a:p>
            <a:pPr lvl="0"/>
            <a:r>
              <a:rPr lang="en-GB"/>
              <a:t>Key line</a:t>
            </a:r>
          </a:p>
          <a:p>
            <a:pPr lvl="1"/>
            <a:endParaRPr lang="en-GB"/>
          </a:p>
        </p:txBody>
      </p:sp>
      <p:sp>
        <p:nvSpPr>
          <p:cNvPr id="9" name="Text Placeholder 8"/>
          <p:cNvSpPr>
            <a:spLocks noGrp="1"/>
          </p:cNvSpPr>
          <p:nvPr>
            <p:ph type="body" sz="quarter" idx="18" hasCustomPrompt="1"/>
          </p:nvPr>
        </p:nvSpPr>
        <p:spPr>
          <a:xfrm>
            <a:off x="292100" y="1100138"/>
            <a:ext cx="5307422" cy="379412"/>
          </a:xfrm>
        </p:spPr>
        <p:txBody>
          <a:bodyPr/>
          <a:lstStyle>
            <a:lvl1pPr marL="0" indent="0">
              <a:buNone/>
              <a:defRPr baseline="0">
                <a:solidFill>
                  <a:schemeClr val="accent1"/>
                </a:solidFill>
              </a:defRPr>
            </a:lvl1pPr>
            <a:lvl2pPr marL="457200" indent="0">
              <a:buNone/>
              <a:defRPr>
                <a:solidFill>
                  <a:schemeClr val="accent1"/>
                </a:solidFill>
              </a:defRPr>
            </a:lvl2pPr>
            <a:lvl3pPr>
              <a:defRPr>
                <a:solidFill>
                  <a:schemeClr val="accent1"/>
                </a:solidFill>
              </a:defRPr>
            </a:lvl3pPr>
            <a:lvl4pPr>
              <a:defRPr>
                <a:solidFill>
                  <a:schemeClr val="accent1"/>
                </a:solidFill>
              </a:defRPr>
            </a:lvl4pPr>
            <a:lvl5pPr marL="1828800" indent="0">
              <a:buNone/>
              <a:defRPr>
                <a:solidFill>
                  <a:schemeClr val="accent1"/>
                </a:solidFill>
              </a:defRPr>
            </a:lvl5pPr>
          </a:lstStyle>
          <a:p>
            <a:pPr lvl="0"/>
            <a:r>
              <a:rPr lang="en-GB"/>
              <a:t>Sub-title</a:t>
            </a:r>
          </a:p>
        </p:txBody>
      </p:sp>
    </p:spTree>
    <p:extLst>
      <p:ext uri="{BB962C8B-B14F-4D97-AF65-F5344CB8AC3E}">
        <p14:creationId xmlns:p14="http://schemas.microsoft.com/office/powerpoint/2010/main" val="4248598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plit screen three panel">
    <p:spTree>
      <p:nvGrpSpPr>
        <p:cNvPr id="1" name=""/>
        <p:cNvGrpSpPr/>
        <p:nvPr/>
      </p:nvGrpSpPr>
      <p:grpSpPr>
        <a:xfrm>
          <a:off x="0" y="0"/>
          <a:ext cx="0" cy="0"/>
          <a:chOff x="0" y="0"/>
          <a:chExt cx="0" cy="0"/>
        </a:xfrm>
      </p:grpSpPr>
      <p:sp>
        <p:nvSpPr>
          <p:cNvPr id="4" name="Shape 211"/>
          <p:cNvSpPr/>
          <p:nvPr userDrawn="1"/>
        </p:nvSpPr>
        <p:spPr>
          <a:xfrm>
            <a:off x="6093600" y="0"/>
            <a:ext cx="6098400" cy="2286000"/>
          </a:xfrm>
          <a:prstGeom prst="rect">
            <a:avLst/>
          </a:prstGeom>
          <a:solidFill>
            <a:schemeClr val="accen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lang="en-GB"/>
          </a:p>
        </p:txBody>
      </p:sp>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cxnSp>
        <p:nvCxnSpPr>
          <p:cNvPr id="11" name="Shape 231"/>
          <p:cNvCxnSpPr/>
          <p:nvPr userDrawn="1"/>
        </p:nvCxnSpPr>
        <p:spPr>
          <a:xfrm>
            <a:off x="0" y="718471"/>
            <a:ext cx="5868000" cy="0"/>
          </a:xfrm>
          <a:prstGeom prst="straightConnector1">
            <a:avLst/>
          </a:prstGeom>
          <a:noFill/>
          <a:ln w="28575" cap="flat" cmpd="sng">
            <a:solidFill>
              <a:srgbClr val="CFB481"/>
            </a:solidFill>
            <a:prstDash val="solid"/>
            <a:round/>
            <a:headEnd type="none" w="lg" len="lg"/>
            <a:tailEnd type="none" w="lg" len="lg"/>
          </a:ln>
        </p:spPr>
      </p:cxnSp>
      <p:sp>
        <p:nvSpPr>
          <p:cNvPr id="6" name="Text Placeholder 5"/>
          <p:cNvSpPr>
            <a:spLocks noGrp="1"/>
          </p:cNvSpPr>
          <p:nvPr>
            <p:ph type="body" sz="quarter" idx="11"/>
          </p:nvPr>
        </p:nvSpPr>
        <p:spPr>
          <a:xfrm>
            <a:off x="640375" y="1864717"/>
            <a:ext cx="4959147" cy="36216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2" name="Title 1"/>
          <p:cNvSpPr>
            <a:spLocks noGrp="1"/>
          </p:cNvSpPr>
          <p:nvPr>
            <p:ph type="title"/>
          </p:nvPr>
        </p:nvSpPr>
        <p:spPr>
          <a:xfrm>
            <a:off x="36414" y="47133"/>
            <a:ext cx="5911899" cy="776287"/>
          </a:xfrm>
        </p:spPr>
        <p:txBody>
          <a:bodyPr>
            <a:normAutofit/>
          </a:bodyPr>
          <a:lstStyle>
            <a:lvl1pPr>
              <a:defRPr sz="2000"/>
            </a:lvl1pPr>
          </a:lstStyle>
          <a:p>
            <a:r>
              <a:rPr lang="en-GB"/>
              <a:t>Click to edit Master title style</a:t>
            </a:r>
          </a:p>
        </p:txBody>
      </p:sp>
      <p:sp>
        <p:nvSpPr>
          <p:cNvPr id="9" name="Text Placeholder 8"/>
          <p:cNvSpPr>
            <a:spLocks noGrp="1"/>
          </p:cNvSpPr>
          <p:nvPr>
            <p:ph type="body" sz="quarter" idx="18" hasCustomPrompt="1"/>
          </p:nvPr>
        </p:nvSpPr>
        <p:spPr>
          <a:xfrm>
            <a:off x="292100" y="1100138"/>
            <a:ext cx="5307422" cy="379412"/>
          </a:xfrm>
        </p:spPr>
        <p:txBody>
          <a:bodyPr/>
          <a:lstStyle>
            <a:lvl1pPr marL="0" indent="0">
              <a:buNone/>
              <a:defRPr baseline="0">
                <a:solidFill>
                  <a:schemeClr val="accent1"/>
                </a:solidFill>
              </a:defRPr>
            </a:lvl1pPr>
            <a:lvl2pPr marL="457200" indent="0">
              <a:buNone/>
              <a:defRPr>
                <a:solidFill>
                  <a:schemeClr val="accent1"/>
                </a:solidFill>
              </a:defRPr>
            </a:lvl2pPr>
            <a:lvl3pPr>
              <a:defRPr>
                <a:solidFill>
                  <a:schemeClr val="accent1"/>
                </a:solidFill>
              </a:defRPr>
            </a:lvl3pPr>
            <a:lvl4pPr>
              <a:defRPr>
                <a:solidFill>
                  <a:schemeClr val="accent1"/>
                </a:solidFill>
              </a:defRPr>
            </a:lvl4pPr>
            <a:lvl5pPr marL="1828800" indent="0">
              <a:buNone/>
              <a:defRPr>
                <a:solidFill>
                  <a:schemeClr val="accent1"/>
                </a:solidFill>
              </a:defRPr>
            </a:lvl5pPr>
          </a:lstStyle>
          <a:p>
            <a:pPr lvl="0"/>
            <a:r>
              <a:rPr lang="en-GB"/>
              <a:t>Sub-title</a:t>
            </a:r>
          </a:p>
        </p:txBody>
      </p:sp>
      <p:sp>
        <p:nvSpPr>
          <p:cNvPr id="13" name="Shape 211"/>
          <p:cNvSpPr/>
          <p:nvPr userDrawn="1"/>
        </p:nvSpPr>
        <p:spPr>
          <a:xfrm>
            <a:off x="6093600" y="2286000"/>
            <a:ext cx="6098400" cy="2286000"/>
          </a:xfrm>
          <a:prstGeom prst="rect">
            <a:avLst/>
          </a:prstGeom>
          <a:solidFill>
            <a:srgbClr val="1F5F96"/>
          </a:solidFill>
          <a:ln>
            <a:noFill/>
          </a:ln>
        </p:spPr>
        <p:txBody>
          <a:bodyPr spcFirstLastPara="1" wrap="square" lIns="91425" tIns="91425" rIns="91425" bIns="91425" anchor="ctr" anchorCtr="0">
            <a:noAutofit/>
          </a:bodyPr>
          <a:lstStyle/>
          <a:p>
            <a:pPr marL="0" lvl="0" indent="0">
              <a:spcBef>
                <a:spcPts val="0"/>
              </a:spcBef>
              <a:spcAft>
                <a:spcPts val="0"/>
              </a:spcAft>
              <a:buNone/>
            </a:pPr>
            <a:r>
              <a:rPr lang="en-GB"/>
              <a:t>cv</a:t>
            </a:r>
          </a:p>
        </p:txBody>
      </p:sp>
      <p:sp>
        <p:nvSpPr>
          <p:cNvPr id="15" name="Shape 211"/>
          <p:cNvSpPr/>
          <p:nvPr userDrawn="1"/>
        </p:nvSpPr>
        <p:spPr>
          <a:xfrm>
            <a:off x="6093600" y="4572000"/>
            <a:ext cx="6098400" cy="2286000"/>
          </a:xfrm>
          <a:prstGeom prst="rect">
            <a:avLst/>
          </a:prstGeom>
          <a:solidFill>
            <a:schemeClr val="tx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lang="en-GB"/>
          </a:p>
        </p:txBody>
      </p:sp>
      <p:sp>
        <p:nvSpPr>
          <p:cNvPr id="10" name="Slide Number Placeholder 5"/>
          <p:cNvSpPr txBox="1">
            <a:spLocks/>
          </p:cNvSpPr>
          <p:nvPr userDrawn="1"/>
        </p:nvSpPr>
        <p:spPr>
          <a:xfrm>
            <a:off x="11384280" y="6492875"/>
            <a:ext cx="801786"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97955B-67F2-4EA3-AC78-76F850A6C223}" type="slidenum">
              <a:rPr lang="en-GB" smtClean="0"/>
              <a:pPr/>
              <a:t>‹#›</a:t>
            </a:fld>
            <a:endParaRPr lang="en-GB"/>
          </a:p>
        </p:txBody>
      </p:sp>
    </p:spTree>
    <p:extLst>
      <p:ext uri="{BB962C8B-B14F-4D97-AF65-F5344CB8AC3E}">
        <p14:creationId xmlns:p14="http://schemas.microsoft.com/office/powerpoint/2010/main" val="1028790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plit screen two panel">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2776228-6BCF-4E40-87E9-01E32C93FD08}" type="slidenum">
              <a:rPr lang="en-GB" smtClean="0"/>
              <a:t>‹#›</a:t>
            </a:fld>
            <a:endParaRPr lang="en-GB"/>
          </a:p>
        </p:txBody>
      </p:sp>
      <p:cxnSp>
        <p:nvCxnSpPr>
          <p:cNvPr id="11" name="Shape 231"/>
          <p:cNvCxnSpPr/>
          <p:nvPr userDrawn="1"/>
        </p:nvCxnSpPr>
        <p:spPr>
          <a:xfrm>
            <a:off x="0" y="718471"/>
            <a:ext cx="5868000" cy="0"/>
          </a:xfrm>
          <a:prstGeom prst="straightConnector1">
            <a:avLst/>
          </a:prstGeom>
          <a:noFill/>
          <a:ln w="28575" cap="flat" cmpd="sng">
            <a:solidFill>
              <a:srgbClr val="CFB481"/>
            </a:solidFill>
            <a:prstDash val="solid"/>
            <a:round/>
            <a:headEnd type="none" w="lg" len="lg"/>
            <a:tailEnd type="none" w="lg" len="lg"/>
          </a:ln>
        </p:spPr>
      </p:cxnSp>
      <p:sp>
        <p:nvSpPr>
          <p:cNvPr id="6" name="Text Placeholder 5"/>
          <p:cNvSpPr>
            <a:spLocks noGrp="1"/>
          </p:cNvSpPr>
          <p:nvPr>
            <p:ph type="body" sz="quarter" idx="11"/>
          </p:nvPr>
        </p:nvSpPr>
        <p:spPr>
          <a:xfrm>
            <a:off x="640375" y="1864717"/>
            <a:ext cx="4959147" cy="36216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2" name="Title 1"/>
          <p:cNvSpPr>
            <a:spLocks noGrp="1"/>
          </p:cNvSpPr>
          <p:nvPr>
            <p:ph type="title"/>
          </p:nvPr>
        </p:nvSpPr>
        <p:spPr>
          <a:xfrm>
            <a:off x="36414" y="47133"/>
            <a:ext cx="5911899" cy="776287"/>
          </a:xfrm>
        </p:spPr>
        <p:txBody>
          <a:bodyPr>
            <a:normAutofit/>
          </a:bodyPr>
          <a:lstStyle>
            <a:lvl1pPr>
              <a:defRPr sz="2000"/>
            </a:lvl1pPr>
          </a:lstStyle>
          <a:p>
            <a:r>
              <a:rPr lang="en-GB"/>
              <a:t>Click to edit Master title style</a:t>
            </a:r>
          </a:p>
        </p:txBody>
      </p:sp>
      <p:sp>
        <p:nvSpPr>
          <p:cNvPr id="9" name="Text Placeholder 8"/>
          <p:cNvSpPr>
            <a:spLocks noGrp="1"/>
          </p:cNvSpPr>
          <p:nvPr>
            <p:ph type="body" sz="quarter" idx="18" hasCustomPrompt="1"/>
          </p:nvPr>
        </p:nvSpPr>
        <p:spPr>
          <a:xfrm>
            <a:off x="292100" y="1100138"/>
            <a:ext cx="5307422" cy="379412"/>
          </a:xfrm>
        </p:spPr>
        <p:txBody>
          <a:bodyPr/>
          <a:lstStyle>
            <a:lvl1pPr marL="0" indent="0">
              <a:buNone/>
              <a:defRPr baseline="0">
                <a:solidFill>
                  <a:schemeClr val="accent1"/>
                </a:solidFill>
              </a:defRPr>
            </a:lvl1pPr>
            <a:lvl2pPr marL="457200" indent="0">
              <a:buNone/>
              <a:defRPr>
                <a:solidFill>
                  <a:schemeClr val="accent1"/>
                </a:solidFill>
              </a:defRPr>
            </a:lvl2pPr>
            <a:lvl3pPr>
              <a:defRPr>
                <a:solidFill>
                  <a:schemeClr val="accent1"/>
                </a:solidFill>
              </a:defRPr>
            </a:lvl3pPr>
            <a:lvl4pPr>
              <a:defRPr>
                <a:solidFill>
                  <a:schemeClr val="accent1"/>
                </a:solidFill>
              </a:defRPr>
            </a:lvl4pPr>
            <a:lvl5pPr marL="1828800" indent="0">
              <a:buNone/>
              <a:defRPr>
                <a:solidFill>
                  <a:schemeClr val="accent1"/>
                </a:solidFill>
              </a:defRPr>
            </a:lvl5pPr>
          </a:lstStyle>
          <a:p>
            <a:pPr lvl="0"/>
            <a:r>
              <a:rPr lang="en-GB"/>
              <a:t>Sub-title</a:t>
            </a:r>
          </a:p>
        </p:txBody>
      </p:sp>
      <p:sp>
        <p:nvSpPr>
          <p:cNvPr id="13" name="Shape 211"/>
          <p:cNvSpPr/>
          <p:nvPr userDrawn="1"/>
        </p:nvSpPr>
        <p:spPr>
          <a:xfrm>
            <a:off x="6093600" y="0"/>
            <a:ext cx="6098400" cy="3430800"/>
          </a:xfrm>
          <a:prstGeom prst="rect">
            <a:avLst/>
          </a:prstGeom>
          <a:solidFill>
            <a:srgbClr val="1F5F96"/>
          </a:solidFill>
          <a:ln>
            <a:noFill/>
          </a:ln>
        </p:spPr>
        <p:txBody>
          <a:bodyPr spcFirstLastPara="1" wrap="square" lIns="91425" tIns="91425" rIns="91425" bIns="91425" anchor="ctr" anchorCtr="0">
            <a:noAutofit/>
          </a:bodyPr>
          <a:lstStyle/>
          <a:p>
            <a:pPr marL="0" lvl="0" indent="0">
              <a:spcBef>
                <a:spcPts val="0"/>
              </a:spcBef>
              <a:spcAft>
                <a:spcPts val="0"/>
              </a:spcAft>
              <a:buNone/>
            </a:pPr>
            <a:r>
              <a:rPr lang="en-GB"/>
              <a:t>cv</a:t>
            </a:r>
          </a:p>
        </p:txBody>
      </p:sp>
      <p:sp>
        <p:nvSpPr>
          <p:cNvPr id="15" name="Shape 211"/>
          <p:cNvSpPr/>
          <p:nvPr userDrawn="1"/>
        </p:nvSpPr>
        <p:spPr>
          <a:xfrm>
            <a:off x="6093600" y="3427200"/>
            <a:ext cx="6098400" cy="3430800"/>
          </a:xfrm>
          <a:prstGeom prst="rect">
            <a:avLst/>
          </a:prstGeom>
          <a:solidFill>
            <a:schemeClr val="tx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lang="en-GB"/>
          </a:p>
        </p:txBody>
      </p:sp>
      <p:sp>
        <p:nvSpPr>
          <p:cNvPr id="10" name="Slide Number Placeholder 5"/>
          <p:cNvSpPr txBox="1">
            <a:spLocks/>
          </p:cNvSpPr>
          <p:nvPr userDrawn="1"/>
        </p:nvSpPr>
        <p:spPr>
          <a:xfrm>
            <a:off x="11384280" y="6492875"/>
            <a:ext cx="801786"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97955B-67F2-4EA3-AC78-76F850A6C223}" type="slidenum">
              <a:rPr lang="en-GB" smtClean="0"/>
              <a:pPr/>
              <a:t>‹#›</a:t>
            </a:fld>
            <a:endParaRPr lang="en-GB"/>
          </a:p>
        </p:txBody>
      </p:sp>
    </p:spTree>
    <p:extLst>
      <p:ext uri="{BB962C8B-B14F-4D97-AF65-F5344CB8AC3E}">
        <p14:creationId xmlns:p14="http://schemas.microsoft.com/office/powerpoint/2010/main" val="2327768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982908"/>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err="1"/>
              <a:t>nThird</a:t>
            </a:r>
            <a:r>
              <a:rPr lang="en-GB"/>
              <a:t> level</a:t>
            </a:r>
          </a:p>
          <a:p>
            <a:pPr lvl="3"/>
            <a:r>
              <a:rPr lang="en-GB"/>
              <a:t>Fourth level</a:t>
            </a:r>
          </a:p>
          <a:p>
            <a:pPr lvl="4"/>
            <a:r>
              <a:rPr lang="en-GB"/>
              <a:t>Fifth level</a:t>
            </a:r>
          </a:p>
        </p:txBody>
      </p:sp>
      <p:sp>
        <p:nvSpPr>
          <p:cNvPr id="6" name="Slide Number Placeholder 5"/>
          <p:cNvSpPr>
            <a:spLocks noGrp="1"/>
          </p:cNvSpPr>
          <p:nvPr>
            <p:ph type="sldNum" sz="quarter" idx="4"/>
          </p:nvPr>
        </p:nvSpPr>
        <p:spPr>
          <a:xfrm>
            <a:off x="11390214" y="6492875"/>
            <a:ext cx="8017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76228-6BCF-4E40-87E9-01E32C93FD08}" type="slidenum">
              <a:rPr lang="en-GB" smtClean="0"/>
              <a:t>‹#›</a:t>
            </a:fld>
            <a:endParaRPr lang="en-GB"/>
          </a:p>
        </p:txBody>
      </p:sp>
    </p:spTree>
    <p:extLst>
      <p:ext uri="{BB962C8B-B14F-4D97-AF65-F5344CB8AC3E}">
        <p14:creationId xmlns:p14="http://schemas.microsoft.com/office/powerpoint/2010/main" val="3275506114"/>
      </p:ext>
    </p:extLst>
  </p:cSld>
  <p:clrMap bg1="lt1" tx1="dk1" bg2="lt2" tx2="dk2" accent1="accent1" accent2="accent2" accent3="accent3" accent4="accent4" accent5="accent5" accent6="accent6" hlink="hlink" folHlink="folHlink"/>
  <p:sldLayoutIdLst>
    <p:sldLayoutId id="2147484024" r:id="rId1"/>
    <p:sldLayoutId id="2147484025" r:id="rId2"/>
    <p:sldLayoutId id="2147484026" r:id="rId3"/>
    <p:sldLayoutId id="2147484027" r:id="rId4"/>
    <p:sldLayoutId id="2147484028" r:id="rId5"/>
    <p:sldLayoutId id="2147484029" r:id="rId6"/>
    <p:sldLayoutId id="2147484030" r:id="rId7"/>
    <p:sldLayoutId id="2147484031" r:id="rId8"/>
    <p:sldLayoutId id="2147484032" r:id="rId9"/>
    <p:sldLayoutId id="2147484033" r:id="rId10"/>
    <p:sldLayoutId id="2147484034" r:id="rId11"/>
    <p:sldLayoutId id="2147484035" r:id="rId12"/>
    <p:sldLayoutId id="2147484036" r:id="rId13"/>
    <p:sldLayoutId id="2147484037" r:id="rId14"/>
    <p:sldLayoutId id="2147484038" r:id="rId15"/>
    <p:sldLayoutId id="2147484039" r:id="rId16"/>
    <p:sldLayoutId id="2147484040" r:id="rId17"/>
    <p:sldLayoutId id="2147484041" r:id="rId18"/>
    <p:sldLayoutId id="2147484042" r:id="rId19"/>
    <p:sldLayoutId id="2147484043" r:id="rId20"/>
    <p:sldLayoutId id="2147484044" r:id="rId21"/>
    <p:sldLayoutId id="2147484046" r:id="rId22"/>
    <p:sldLayoutId id="2147484047" r:id="rId23"/>
  </p:sldLayoutIdLst>
  <p:txStyles>
    <p:titleStyle>
      <a:lvl1pPr algn="l" defTabSz="914400" rtl="0" eaLnBrk="1" latinLnBrk="0" hangingPunct="1">
        <a:lnSpc>
          <a:spcPct val="90000"/>
        </a:lnSpc>
        <a:spcBef>
          <a:spcPct val="0"/>
        </a:spcBef>
        <a:buNone/>
        <a:defRPr sz="4000" b="1" kern="1200">
          <a:solidFill>
            <a:srgbClr val="003C69"/>
          </a:solidFill>
          <a:latin typeface="Calibri "/>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rgbClr val="003C6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2.xml"/><Relationship Id="rId7" Type="http://schemas.openxmlformats.org/officeDocument/2006/relationships/image" Target="../media/image7.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emf"/><Relationship Id="rId11" Type="http://schemas.openxmlformats.org/officeDocument/2006/relationships/image" Target="../media/image11.png"/><Relationship Id="rId5" Type="http://schemas.openxmlformats.org/officeDocument/2006/relationships/oleObject" Target="../embeddings/oleObject1.bin"/><Relationship Id="rId10" Type="http://schemas.openxmlformats.org/officeDocument/2006/relationships/image" Target="../media/image10.png"/><Relationship Id="rId4" Type="http://schemas.openxmlformats.org/officeDocument/2006/relationships/notesSlide" Target="../notesSlides/notesSlide2.xml"/><Relationship Id="rId9" Type="http://schemas.openxmlformats.org/officeDocument/2006/relationships/image" Target="../media/image9.sv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18.pn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sv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Introduction to DPC</a:t>
            </a:r>
          </a:p>
        </p:txBody>
      </p:sp>
      <p:sp>
        <p:nvSpPr>
          <p:cNvPr id="2" name="Text Placeholder 1"/>
          <p:cNvSpPr>
            <a:spLocks noGrp="1"/>
          </p:cNvSpPr>
          <p:nvPr>
            <p:ph type="body" sz="quarter" idx="11"/>
          </p:nvPr>
        </p:nvSpPr>
        <p:spPr/>
        <p:txBody>
          <a:bodyPr/>
          <a:lstStyle/>
          <a:p>
            <a:pPr marL="285750" indent="-285750">
              <a:spcAft>
                <a:spcPts val="600"/>
              </a:spcAft>
            </a:pPr>
            <a:r>
              <a:rPr lang="en-GB" sz="1800" dirty="0">
                <a:solidFill>
                  <a:srgbClr val="000000"/>
                </a:solidFill>
              </a:rPr>
              <a:t>The Digital Public Contact (DPC) programme is a Home Office funded National Police Chiefs’ Council (NPCC) programme.</a:t>
            </a:r>
          </a:p>
          <a:p>
            <a:pPr marL="285750" indent="-285750"/>
            <a:r>
              <a:rPr lang="en-GB" sz="1800" dirty="0">
                <a:solidFill>
                  <a:srgbClr val="000000"/>
                </a:solidFill>
              </a:rPr>
              <a:t>The programme provides digital contact solutions to police forces in England and Wales in order to:</a:t>
            </a:r>
          </a:p>
          <a:p>
            <a:pPr marL="742950" lvl="1" indent="-285750"/>
            <a:r>
              <a:rPr lang="en-GB" sz="1800" dirty="0">
                <a:solidFill>
                  <a:srgbClr val="000000"/>
                </a:solidFill>
              </a:rPr>
              <a:t>Meet the contact needs of the public and provides a consistent user experience, ensuring there is no longer a postcode lottery.</a:t>
            </a:r>
          </a:p>
          <a:p>
            <a:pPr marL="742950" lvl="1" indent="-285750"/>
            <a:r>
              <a:rPr lang="en-GB" sz="1800" dirty="0">
                <a:solidFill>
                  <a:srgbClr val="000000"/>
                </a:solidFill>
              </a:rPr>
              <a:t>Support the operational challenges associated with increased public demand.</a:t>
            </a:r>
          </a:p>
          <a:p>
            <a:pPr marL="742950" lvl="1" indent="-285750">
              <a:spcAft>
                <a:spcPts val="600"/>
              </a:spcAft>
            </a:pPr>
            <a:r>
              <a:rPr lang="en-GB" sz="1800" dirty="0">
                <a:solidFill>
                  <a:srgbClr val="000000"/>
                </a:solidFill>
              </a:rPr>
              <a:t>Reduce the total cost of ownership to policing.</a:t>
            </a:r>
          </a:p>
          <a:p>
            <a:pPr marL="285750" indent="-285750">
              <a:spcAft>
                <a:spcPts val="600"/>
              </a:spcAft>
            </a:pPr>
            <a:r>
              <a:rPr lang="en-GB" sz="1800" dirty="0">
                <a:solidFill>
                  <a:srgbClr val="000000"/>
                </a:solidFill>
              </a:rPr>
              <a:t>The Single Online Home (SOH) website platform is a central part of the programme and is now rolled out to 41 out of 43 forces. </a:t>
            </a:r>
          </a:p>
          <a:p>
            <a:pPr marL="285750" indent="-285750">
              <a:spcAft>
                <a:spcPts val="600"/>
              </a:spcAft>
            </a:pPr>
            <a:r>
              <a:rPr lang="en-GB" sz="1800" dirty="0">
                <a:solidFill>
                  <a:srgbClr val="000000"/>
                </a:solidFill>
              </a:rPr>
              <a:t>The platform is now critical infrastructure for policing and over the next 10 years we anticipate the capabilities of the platform to expand significantly from what is available today.</a:t>
            </a:r>
          </a:p>
          <a:p>
            <a:pPr marL="285750" indent="-285750">
              <a:spcAft>
                <a:spcPts val="600"/>
              </a:spcAft>
            </a:pPr>
            <a:r>
              <a:rPr lang="en-GB" sz="1800" dirty="0">
                <a:solidFill>
                  <a:srgbClr val="000000"/>
                </a:solidFill>
              </a:rPr>
              <a:t>We must now ensure we have a strategic platform to meet the future needs of the public and policing.</a:t>
            </a:r>
          </a:p>
          <a:p>
            <a:pPr marL="285750" indent="-285750"/>
            <a:endParaRPr lang="en-GB" sz="2000" dirty="0">
              <a:solidFill>
                <a:srgbClr val="000000"/>
              </a:solidFill>
            </a:endParaRPr>
          </a:p>
          <a:p>
            <a:endParaRPr lang="en-GB" dirty="0"/>
          </a:p>
        </p:txBody>
      </p:sp>
    </p:spTree>
    <p:extLst>
      <p:ext uri="{BB962C8B-B14F-4D97-AF65-F5344CB8AC3E}">
        <p14:creationId xmlns:p14="http://schemas.microsoft.com/office/powerpoint/2010/main" val="3511458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itle 2"/>
          <p:cNvSpPr>
            <a:spLocks noGrp="1"/>
          </p:cNvSpPr>
          <p:nvPr>
            <p:ph type="title"/>
          </p:nvPr>
        </p:nvSpPr>
        <p:spPr>
          <a:xfrm>
            <a:off x="36414" y="47133"/>
            <a:ext cx="5911899" cy="776287"/>
          </a:xfrm>
        </p:spPr>
        <p:txBody>
          <a:bodyPr/>
          <a:lstStyle/>
          <a:p>
            <a:r>
              <a:rPr lang="en-GB" dirty="0"/>
              <a:t>Background - Single Online Home (SOH)</a:t>
            </a:r>
          </a:p>
        </p:txBody>
      </p:sp>
      <p:sp>
        <p:nvSpPr>
          <p:cNvPr id="80" name="Text Placeholder 9">
            <a:extLst>
              <a:ext uri="{FF2B5EF4-FFF2-40B4-BE49-F238E27FC236}">
                <a16:creationId xmlns:a16="http://schemas.microsoft.com/office/drawing/2014/main" id="{0170D60B-02F4-4557-A936-02BB89902214}"/>
              </a:ext>
            </a:extLst>
          </p:cNvPr>
          <p:cNvSpPr txBox="1">
            <a:spLocks/>
          </p:cNvSpPr>
          <p:nvPr/>
        </p:nvSpPr>
        <p:spPr>
          <a:xfrm>
            <a:off x="108051" y="2601605"/>
            <a:ext cx="5006198" cy="182409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rgbClr val="003C6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500"/>
              </a:spcBef>
              <a:buNone/>
              <a:defRPr/>
            </a:pPr>
            <a:endParaRPr lang="en-GB" dirty="0">
              <a:solidFill>
                <a:schemeClr val="tx1"/>
              </a:solidFill>
              <a:latin typeface="Calibri" panose="020F0502020204030204"/>
              <a:cs typeface="Calibri"/>
            </a:endParaRPr>
          </a:p>
        </p:txBody>
      </p:sp>
      <p:sp>
        <p:nvSpPr>
          <p:cNvPr id="81" name="Slide Number Placeholder 5">
            <a:extLst>
              <a:ext uri="{FF2B5EF4-FFF2-40B4-BE49-F238E27FC236}">
                <a16:creationId xmlns:a16="http://schemas.microsoft.com/office/drawing/2014/main" id="{E7984AAA-B213-4369-854D-1FA03FF04EB3}"/>
              </a:ext>
            </a:extLst>
          </p:cNvPr>
          <p:cNvSpPr txBox="1">
            <a:spLocks/>
          </p:cNvSpPr>
          <p:nvPr/>
        </p:nvSpPr>
        <p:spPr>
          <a:xfrm>
            <a:off x="11363655" y="6492875"/>
            <a:ext cx="801786"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797955B-67F2-4EA3-AC78-76F850A6C223}" type="slidenum">
              <a:rPr kumimoji="0" lang="en-GB" sz="1200" b="0" i="0" u="none" strike="noStrike" kern="1200" cap="none" spc="0" normalizeH="0" baseline="0" noProof="0" smtClean="0">
                <a:ln>
                  <a:noFill/>
                </a:ln>
                <a:solidFill>
                  <a:srgbClr val="1F5F96">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srgbClr val="1F5F96">
                  <a:tint val="75000"/>
                </a:srgbClr>
              </a:solidFill>
              <a:effectLst/>
              <a:uLnTx/>
              <a:uFillTx/>
              <a:latin typeface="Calibri" panose="020F0502020204030204"/>
              <a:ea typeface="+mn-ea"/>
              <a:cs typeface="+mn-cs"/>
            </a:endParaRPr>
          </a:p>
        </p:txBody>
      </p:sp>
      <p:sp>
        <p:nvSpPr>
          <p:cNvPr id="82" name="Text Placeholder 4">
            <a:extLst>
              <a:ext uri="{FF2B5EF4-FFF2-40B4-BE49-F238E27FC236}">
                <a16:creationId xmlns:a16="http://schemas.microsoft.com/office/drawing/2014/main" id="{8A86935C-ACEC-BF02-9331-9C99564A3659}"/>
              </a:ext>
            </a:extLst>
          </p:cNvPr>
          <p:cNvSpPr txBox="1">
            <a:spLocks/>
          </p:cNvSpPr>
          <p:nvPr/>
        </p:nvSpPr>
        <p:spPr>
          <a:xfrm>
            <a:off x="318237" y="1823977"/>
            <a:ext cx="5361388" cy="3785616"/>
          </a:xfrm>
          <a:prstGeom prst="rect">
            <a:avLst/>
          </a:prstGeom>
        </p:spPr>
        <p:txBody>
          <a:bodyPr vert="horz" lIns="9000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rgbClr val="003C69"/>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003C6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Clr>
                <a:schemeClr val="dk1"/>
              </a:buClr>
              <a:buSzPts val="1100"/>
              <a:buFont typeface="Arial"/>
              <a:buNone/>
            </a:pPr>
            <a:r>
              <a:rPr lang="en-GB" b="1" dirty="0">
                <a:sym typeface="Calibri"/>
              </a:rPr>
              <a:t>Single Online Home (SOH) </a:t>
            </a:r>
            <a:r>
              <a:rPr lang="en-GB" dirty="0">
                <a:sym typeface="Calibri"/>
              </a:rPr>
              <a:t>provides a national web-based platform and aspires to be a digital front counter for the public.  </a:t>
            </a:r>
          </a:p>
          <a:p>
            <a:pPr marL="0" indent="0">
              <a:lnSpc>
                <a:spcPct val="100000"/>
              </a:lnSpc>
              <a:spcBef>
                <a:spcPts val="0"/>
              </a:spcBef>
              <a:spcAft>
                <a:spcPts val="1200"/>
              </a:spcAft>
              <a:buClr>
                <a:schemeClr val="dk1"/>
              </a:buClr>
              <a:buSzPts val="1100"/>
              <a:buNone/>
            </a:pPr>
            <a:r>
              <a:rPr lang="en-GB" dirty="0"/>
              <a:t>The original SOH platform was created by the Met and has since become a National Product delivered by the NPCC DPC Programme with 41 forces now live.</a:t>
            </a:r>
            <a:endParaRPr lang="en-GB" dirty="0">
              <a:sym typeface="Calibri"/>
            </a:endParaRPr>
          </a:p>
          <a:p>
            <a:pPr marL="0" indent="0">
              <a:lnSpc>
                <a:spcPct val="100000"/>
              </a:lnSpc>
              <a:spcBef>
                <a:spcPts val="0"/>
              </a:spcBef>
              <a:spcAft>
                <a:spcPts val="1200"/>
              </a:spcAft>
              <a:buClr>
                <a:schemeClr val="dk1"/>
              </a:buClr>
              <a:buSzPts val="1100"/>
              <a:buFont typeface="Arial"/>
              <a:buNone/>
            </a:pPr>
            <a:r>
              <a:rPr lang="en-GB" dirty="0">
                <a:sym typeface="Calibri"/>
              </a:rPr>
              <a:t>The public can access information, advice and services when and wherever they are. This includes crime reporting, applying for a firearms licence, Freedom of Information request and many other services.</a:t>
            </a:r>
          </a:p>
          <a:p>
            <a:pPr marL="0" indent="0">
              <a:spcBef>
                <a:spcPts val="0"/>
              </a:spcBef>
              <a:spcAft>
                <a:spcPts val="1200"/>
              </a:spcAft>
              <a:buNone/>
              <a:defRPr/>
            </a:pPr>
            <a:r>
              <a:rPr lang="en-GB" dirty="0"/>
              <a:t>The platform provides a nationally consistent approach to contacting police online, regardless of where you live or force you are reporting to.</a:t>
            </a:r>
          </a:p>
          <a:p>
            <a:pPr marL="0" indent="0">
              <a:lnSpc>
                <a:spcPct val="100000"/>
              </a:lnSpc>
              <a:spcBef>
                <a:spcPts val="0"/>
              </a:spcBef>
              <a:spcAft>
                <a:spcPts val="800"/>
              </a:spcAft>
              <a:buClr>
                <a:schemeClr val="dk1"/>
              </a:buClr>
              <a:buSzPts val="1100"/>
              <a:buNone/>
            </a:pPr>
            <a:endParaRPr lang="en-GB" dirty="0"/>
          </a:p>
          <a:p>
            <a:endParaRPr lang="en-GB" dirty="0"/>
          </a:p>
        </p:txBody>
      </p:sp>
      <p:grpSp>
        <p:nvGrpSpPr>
          <p:cNvPr id="83" name="Group 82"/>
          <p:cNvGrpSpPr/>
          <p:nvPr/>
        </p:nvGrpSpPr>
        <p:grpSpPr>
          <a:xfrm>
            <a:off x="5873650" y="557784"/>
            <a:ext cx="6108033" cy="5843795"/>
            <a:chOff x="674982" y="222278"/>
            <a:chExt cx="6383875" cy="6560531"/>
          </a:xfrm>
        </p:grpSpPr>
        <p:sp>
          <p:nvSpPr>
            <p:cNvPr id="84" name="TextBox 83">
              <a:extLst>
                <a:ext uri="{FF2B5EF4-FFF2-40B4-BE49-F238E27FC236}">
                  <a16:creationId xmlns:a16="http://schemas.microsoft.com/office/drawing/2014/main" id="{21D12BEB-C76D-4F74-7AB4-348DBC415F8B}"/>
                </a:ext>
              </a:extLst>
            </p:cNvPr>
            <p:cNvSpPr txBox="1"/>
            <p:nvPr/>
          </p:nvSpPr>
          <p:spPr>
            <a:xfrm>
              <a:off x="4112945" y="6567365"/>
              <a:ext cx="660758"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2060"/>
                  </a:solidFill>
                  <a:effectLst/>
                  <a:uLnTx/>
                  <a:uFillTx/>
                  <a:latin typeface="Calibri" panose="020F0502020204030204"/>
                  <a:ea typeface="+mn-ea"/>
                  <a:cs typeface="+mn-cs"/>
                </a:rPr>
                <a:t>Onboarded</a:t>
              </a:r>
            </a:p>
          </p:txBody>
        </p:sp>
        <p:sp>
          <p:nvSpPr>
            <p:cNvPr id="86" name="TextBox 85">
              <a:extLst>
                <a:ext uri="{FF2B5EF4-FFF2-40B4-BE49-F238E27FC236}">
                  <a16:creationId xmlns:a16="http://schemas.microsoft.com/office/drawing/2014/main" id="{A9D89E9F-0D57-D7F3-FCA8-4FB38810CD7E}"/>
                </a:ext>
              </a:extLst>
            </p:cNvPr>
            <p:cNvSpPr txBox="1"/>
            <p:nvPr/>
          </p:nvSpPr>
          <p:spPr>
            <a:xfrm>
              <a:off x="674982" y="612043"/>
              <a:ext cx="1828259" cy="36933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sng" strike="noStrike" kern="0" cap="none" spc="0" normalizeH="0" baseline="0" noProof="0" dirty="0">
                  <a:ln>
                    <a:noFill/>
                  </a:ln>
                  <a:solidFill>
                    <a:srgbClr val="002060"/>
                  </a:solidFill>
                  <a:effectLst/>
                  <a:uLnTx/>
                  <a:uFillTx/>
                  <a:latin typeface="Calibri" panose="020F0502020204030204"/>
                  <a:ea typeface="+mn-ea"/>
                  <a:cs typeface="+mn-cs"/>
                </a:rPr>
                <a:t>July 2024</a:t>
              </a:r>
              <a:endParaRPr kumimoji="0" lang="en-GB" sz="1800" b="0" i="1" u="sng" strike="noStrike" kern="0" cap="none" spc="0" normalizeH="0" baseline="0" noProof="0" dirty="0">
                <a:ln>
                  <a:noFill/>
                </a:ln>
                <a:solidFill>
                  <a:srgbClr val="002060"/>
                </a:solidFill>
                <a:effectLst/>
                <a:uLnTx/>
                <a:uFillTx/>
                <a:latin typeface="Calibri" panose="020F0502020204030204"/>
                <a:ea typeface="+mn-ea"/>
                <a:cs typeface="+mn-cs"/>
              </a:endParaRPr>
            </a:p>
          </p:txBody>
        </p:sp>
        <p:sp>
          <p:nvSpPr>
            <p:cNvPr id="87" name="Freeform 86">
              <a:extLst>
                <a:ext uri="{FF2B5EF4-FFF2-40B4-BE49-F238E27FC236}">
                  <a16:creationId xmlns:a16="http://schemas.microsoft.com/office/drawing/2014/main" id="{479BE7D5-F3E9-2F4D-823D-9A8BD338B51F}"/>
                </a:ext>
              </a:extLst>
            </p:cNvPr>
            <p:cNvSpPr/>
            <p:nvPr/>
          </p:nvSpPr>
          <p:spPr>
            <a:xfrm>
              <a:off x="3379377" y="222278"/>
              <a:ext cx="920750" cy="1200150"/>
            </a:xfrm>
            <a:custGeom>
              <a:avLst/>
              <a:gdLst>
                <a:gd name="connsiteX0" fmla="*/ 415925 w 920750"/>
                <a:gd name="connsiteY0" fmla="*/ 0 h 1200150"/>
                <a:gd name="connsiteX1" fmla="*/ 638175 w 920750"/>
                <a:gd name="connsiteY1" fmla="*/ 228600 h 1200150"/>
                <a:gd name="connsiteX2" fmla="*/ 742950 w 920750"/>
                <a:gd name="connsiteY2" fmla="*/ 793750 h 1200150"/>
                <a:gd name="connsiteX3" fmla="*/ 920750 w 920750"/>
                <a:gd name="connsiteY3" fmla="*/ 1143000 h 1200150"/>
                <a:gd name="connsiteX4" fmla="*/ 746125 w 920750"/>
                <a:gd name="connsiteY4" fmla="*/ 1117600 h 1200150"/>
                <a:gd name="connsiteX5" fmla="*/ 561975 w 920750"/>
                <a:gd name="connsiteY5" fmla="*/ 1012825 h 1200150"/>
                <a:gd name="connsiteX6" fmla="*/ 549275 w 920750"/>
                <a:gd name="connsiteY6" fmla="*/ 1054100 h 1200150"/>
                <a:gd name="connsiteX7" fmla="*/ 358775 w 920750"/>
                <a:gd name="connsiteY7" fmla="*/ 1114425 h 1200150"/>
                <a:gd name="connsiteX8" fmla="*/ 346075 w 920750"/>
                <a:gd name="connsiteY8" fmla="*/ 1200150 h 1200150"/>
                <a:gd name="connsiteX9" fmla="*/ 269875 w 920750"/>
                <a:gd name="connsiteY9" fmla="*/ 1168400 h 1200150"/>
                <a:gd name="connsiteX10" fmla="*/ 114300 w 920750"/>
                <a:gd name="connsiteY10" fmla="*/ 1165225 h 1200150"/>
                <a:gd name="connsiteX11" fmla="*/ 114300 w 920750"/>
                <a:gd name="connsiteY11" fmla="*/ 835025 h 1200150"/>
                <a:gd name="connsiteX12" fmla="*/ 0 w 920750"/>
                <a:gd name="connsiteY12" fmla="*/ 758825 h 1200150"/>
                <a:gd name="connsiteX13" fmla="*/ 320675 w 920750"/>
                <a:gd name="connsiteY13" fmla="*/ 434975 h 1200150"/>
                <a:gd name="connsiteX14" fmla="*/ 225425 w 920750"/>
                <a:gd name="connsiteY14" fmla="*/ 219075 h 1200150"/>
                <a:gd name="connsiteX15" fmla="*/ 384175 w 920750"/>
                <a:gd name="connsiteY15" fmla="*/ 111125 h 1200150"/>
                <a:gd name="connsiteX16" fmla="*/ 415925 w 920750"/>
                <a:gd name="connsiteY16" fmla="*/ 0 h 1200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20750" h="1200150">
                  <a:moveTo>
                    <a:pt x="415925" y="0"/>
                  </a:moveTo>
                  <a:lnTo>
                    <a:pt x="638175" y="228600"/>
                  </a:lnTo>
                  <a:lnTo>
                    <a:pt x="742950" y="793750"/>
                  </a:lnTo>
                  <a:lnTo>
                    <a:pt x="920750" y="1143000"/>
                  </a:lnTo>
                  <a:lnTo>
                    <a:pt x="746125" y="1117600"/>
                  </a:lnTo>
                  <a:lnTo>
                    <a:pt x="561975" y="1012825"/>
                  </a:lnTo>
                  <a:lnTo>
                    <a:pt x="549275" y="1054100"/>
                  </a:lnTo>
                  <a:lnTo>
                    <a:pt x="358775" y="1114425"/>
                  </a:lnTo>
                  <a:lnTo>
                    <a:pt x="346075" y="1200150"/>
                  </a:lnTo>
                  <a:lnTo>
                    <a:pt x="269875" y="1168400"/>
                  </a:lnTo>
                  <a:lnTo>
                    <a:pt x="114300" y="1165225"/>
                  </a:lnTo>
                  <a:lnTo>
                    <a:pt x="114300" y="835025"/>
                  </a:lnTo>
                  <a:lnTo>
                    <a:pt x="0" y="758825"/>
                  </a:lnTo>
                  <a:lnTo>
                    <a:pt x="320675" y="434975"/>
                  </a:lnTo>
                  <a:lnTo>
                    <a:pt x="225425" y="219075"/>
                  </a:lnTo>
                  <a:lnTo>
                    <a:pt x="384175" y="111125"/>
                  </a:lnTo>
                  <a:lnTo>
                    <a:pt x="415925" y="0"/>
                  </a:lnTo>
                  <a:close/>
                </a:path>
              </a:pathLst>
            </a:custGeom>
            <a:solidFill>
              <a:srgbClr val="002060"/>
            </a:solidFill>
            <a:ln w="12700">
              <a:solidFill>
                <a:schemeClr val="bg1"/>
              </a:solidFill>
              <a:round/>
              <a:headEnd/>
              <a:tailEnd/>
            </a:ln>
          </p:spPr>
          <p:txBody>
            <a:bodyPr/>
            <a:lstStyle/>
            <a:p>
              <a:pPr defTabSz="914392" fontAlgn="base">
                <a:spcBef>
                  <a:spcPct val="0"/>
                </a:spcBef>
                <a:spcAft>
                  <a:spcPct val="0"/>
                </a:spcAft>
              </a:pPr>
              <a:endParaRPr lang="en-US" sz="650" kern="0" dirty="0">
                <a:solidFill>
                  <a:srgbClr val="FFFFFF"/>
                </a:solidFill>
                <a:latin typeface="Calibri" panose="020F0502020204030204" pitchFamily="34" charset="0"/>
                <a:cs typeface="Calibri" panose="020F0502020204030204" pitchFamily="34" charset="0"/>
              </a:endParaRPr>
            </a:p>
          </p:txBody>
        </p:sp>
        <p:grpSp>
          <p:nvGrpSpPr>
            <p:cNvPr id="88" name="Group 87">
              <a:extLst>
                <a:ext uri="{FF2B5EF4-FFF2-40B4-BE49-F238E27FC236}">
                  <a16:creationId xmlns:a16="http://schemas.microsoft.com/office/drawing/2014/main" id="{37036779-F41A-1D4C-AAEF-43BFFD49C210}"/>
                </a:ext>
              </a:extLst>
            </p:cNvPr>
            <p:cNvGrpSpPr/>
            <p:nvPr/>
          </p:nvGrpSpPr>
          <p:grpSpPr>
            <a:xfrm>
              <a:off x="4111589" y="4071551"/>
              <a:ext cx="781093" cy="983946"/>
              <a:chOff x="6371108" y="4135547"/>
              <a:chExt cx="781093" cy="983946"/>
            </a:xfrm>
            <a:solidFill>
              <a:srgbClr val="002060"/>
            </a:solidFill>
          </p:grpSpPr>
          <p:sp>
            <p:nvSpPr>
              <p:cNvPr id="208" name="Freeform 70">
                <a:extLst>
                  <a:ext uri="{FF2B5EF4-FFF2-40B4-BE49-F238E27FC236}">
                    <a16:creationId xmlns:a16="http://schemas.microsoft.com/office/drawing/2014/main" id="{F50745EB-56A6-E049-9DE2-A5FE8819E2BC}"/>
                  </a:ext>
                </a:extLst>
              </p:cNvPr>
              <p:cNvSpPr>
                <a:spLocks/>
              </p:cNvSpPr>
              <p:nvPr/>
            </p:nvSpPr>
            <p:spPr bwMode="auto">
              <a:xfrm>
                <a:off x="6371108" y="4223347"/>
                <a:ext cx="548482" cy="767403"/>
              </a:xfrm>
              <a:custGeom>
                <a:avLst/>
                <a:gdLst>
                  <a:gd name="T0" fmla="*/ 2147483647 w 151"/>
                  <a:gd name="T1" fmla="*/ 0 h 201"/>
                  <a:gd name="T2" fmla="*/ 2147483647 w 151"/>
                  <a:gd name="T3" fmla="*/ 2147483647 h 201"/>
                  <a:gd name="T4" fmla="*/ 2147483647 w 151"/>
                  <a:gd name="T5" fmla="*/ 2147483647 h 201"/>
                  <a:gd name="T6" fmla="*/ 2147483647 w 151"/>
                  <a:gd name="T7" fmla="*/ 2147483647 h 201"/>
                  <a:gd name="T8" fmla="*/ 2147483647 w 151"/>
                  <a:gd name="T9" fmla="*/ 2147483647 h 201"/>
                  <a:gd name="T10" fmla="*/ 0 w 151"/>
                  <a:gd name="T11" fmla="*/ 2147483647 h 201"/>
                  <a:gd name="T12" fmla="*/ 2147483647 w 151"/>
                  <a:gd name="T13" fmla="*/ 2147483647 h 201"/>
                  <a:gd name="T14" fmla="*/ 2147483647 w 151"/>
                  <a:gd name="T15" fmla="*/ 2147483647 h 201"/>
                  <a:gd name="T16" fmla="*/ 2147483647 w 151"/>
                  <a:gd name="T17" fmla="*/ 2147483647 h 201"/>
                  <a:gd name="T18" fmla="*/ 2147483647 w 151"/>
                  <a:gd name="T19" fmla="*/ 2147483647 h 201"/>
                  <a:gd name="T20" fmla="*/ 2147483647 w 151"/>
                  <a:gd name="T21" fmla="*/ 2147483647 h 201"/>
                  <a:gd name="T22" fmla="*/ 2147483647 w 151"/>
                  <a:gd name="T23" fmla="*/ 2147483647 h 201"/>
                  <a:gd name="T24" fmla="*/ 2147483647 w 151"/>
                  <a:gd name="T25" fmla="*/ 2147483647 h 201"/>
                  <a:gd name="T26" fmla="*/ 2147483647 w 151"/>
                  <a:gd name="T27" fmla="*/ 2147483647 h 201"/>
                  <a:gd name="T28" fmla="*/ 2147483647 w 151"/>
                  <a:gd name="T29" fmla="*/ 2147483647 h 201"/>
                  <a:gd name="T30" fmla="*/ 2147483647 w 151"/>
                  <a:gd name="T31" fmla="*/ 2147483647 h 201"/>
                  <a:gd name="T32" fmla="*/ 2147483647 w 151"/>
                  <a:gd name="T33" fmla="*/ 2147483647 h 201"/>
                  <a:gd name="T34" fmla="*/ 2147483647 w 151"/>
                  <a:gd name="T35" fmla="*/ 0 h 201"/>
                  <a:gd name="T36" fmla="*/ 2147483647 w 151"/>
                  <a:gd name="T37" fmla="*/ 0 h 201"/>
                  <a:gd name="T38" fmla="*/ 2147483647 w 151"/>
                  <a:gd name="T39" fmla="*/ 0 h 20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1"/>
                  <a:gd name="T61" fmla="*/ 0 h 201"/>
                  <a:gd name="T62" fmla="*/ 151 w 151"/>
                  <a:gd name="T63" fmla="*/ 201 h 20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1" h="201">
                    <a:moveTo>
                      <a:pt x="63" y="0"/>
                    </a:moveTo>
                    <a:lnTo>
                      <a:pt x="26" y="52"/>
                    </a:lnTo>
                    <a:lnTo>
                      <a:pt x="11" y="52"/>
                    </a:lnTo>
                    <a:lnTo>
                      <a:pt x="16" y="61"/>
                    </a:lnTo>
                    <a:lnTo>
                      <a:pt x="1" y="135"/>
                    </a:lnTo>
                    <a:lnTo>
                      <a:pt x="0" y="169"/>
                    </a:lnTo>
                    <a:lnTo>
                      <a:pt x="26" y="193"/>
                    </a:lnTo>
                    <a:lnTo>
                      <a:pt x="80" y="181"/>
                    </a:lnTo>
                    <a:lnTo>
                      <a:pt x="128" y="201"/>
                    </a:lnTo>
                    <a:lnTo>
                      <a:pt x="151" y="188"/>
                    </a:lnTo>
                    <a:lnTo>
                      <a:pt x="140" y="151"/>
                    </a:lnTo>
                    <a:lnTo>
                      <a:pt x="146" y="141"/>
                    </a:lnTo>
                    <a:lnTo>
                      <a:pt x="131" y="112"/>
                    </a:lnTo>
                    <a:lnTo>
                      <a:pt x="92" y="100"/>
                    </a:lnTo>
                    <a:lnTo>
                      <a:pt x="110" y="77"/>
                    </a:lnTo>
                    <a:lnTo>
                      <a:pt x="103" y="36"/>
                    </a:lnTo>
                    <a:lnTo>
                      <a:pt x="73" y="45"/>
                    </a:lnTo>
                    <a:lnTo>
                      <a:pt x="63" y="0"/>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09" name="Freeform 79">
                <a:extLst>
                  <a:ext uri="{FF2B5EF4-FFF2-40B4-BE49-F238E27FC236}">
                    <a16:creationId xmlns:a16="http://schemas.microsoft.com/office/drawing/2014/main" id="{87B10441-A298-9B49-9F05-A20009069F39}"/>
                  </a:ext>
                </a:extLst>
              </p:cNvPr>
              <p:cNvSpPr>
                <a:spLocks/>
              </p:cNvSpPr>
              <p:nvPr/>
            </p:nvSpPr>
            <p:spPr bwMode="auto">
              <a:xfrm>
                <a:off x="6700072" y="4135547"/>
                <a:ext cx="452128" cy="824388"/>
              </a:xfrm>
              <a:custGeom>
                <a:avLst/>
                <a:gdLst>
                  <a:gd name="T0" fmla="*/ 2147483647 w 125"/>
                  <a:gd name="T1" fmla="*/ 0 h 216"/>
                  <a:gd name="T2" fmla="*/ 2147483647 w 125"/>
                  <a:gd name="T3" fmla="*/ 2147483647 h 216"/>
                  <a:gd name="T4" fmla="*/ 2147483647 w 125"/>
                  <a:gd name="T5" fmla="*/ 2147483647 h 216"/>
                  <a:gd name="T6" fmla="*/ 2147483647 w 125"/>
                  <a:gd name="T7" fmla="*/ 2147483647 h 216"/>
                  <a:gd name="T8" fmla="*/ 2147483647 w 125"/>
                  <a:gd name="T9" fmla="*/ 2147483647 h 216"/>
                  <a:gd name="T10" fmla="*/ 0 w 125"/>
                  <a:gd name="T11" fmla="*/ 2147483647 h 216"/>
                  <a:gd name="T12" fmla="*/ 2147483647 w 125"/>
                  <a:gd name="T13" fmla="*/ 2147483647 h 216"/>
                  <a:gd name="T14" fmla="*/ 2147483647 w 125"/>
                  <a:gd name="T15" fmla="*/ 2147483647 h 216"/>
                  <a:gd name="T16" fmla="*/ 2147483647 w 125"/>
                  <a:gd name="T17" fmla="*/ 2147483647 h 216"/>
                  <a:gd name="T18" fmla="*/ 2147483647 w 125"/>
                  <a:gd name="T19" fmla="*/ 2147483647 h 216"/>
                  <a:gd name="T20" fmla="*/ 2147483647 w 125"/>
                  <a:gd name="T21" fmla="*/ 2147483647 h 216"/>
                  <a:gd name="T22" fmla="*/ 2147483647 w 125"/>
                  <a:gd name="T23" fmla="*/ 2147483647 h 216"/>
                  <a:gd name="T24" fmla="*/ 2147483647 w 125"/>
                  <a:gd name="T25" fmla="*/ 2147483647 h 216"/>
                  <a:gd name="T26" fmla="*/ 2147483647 w 125"/>
                  <a:gd name="T27" fmla="*/ 2147483647 h 216"/>
                  <a:gd name="T28" fmla="*/ 2147483647 w 125"/>
                  <a:gd name="T29" fmla="*/ 2147483647 h 216"/>
                  <a:gd name="T30" fmla="*/ 2147483647 w 125"/>
                  <a:gd name="T31" fmla="*/ 2147483647 h 216"/>
                  <a:gd name="T32" fmla="*/ 2147483647 w 125"/>
                  <a:gd name="T33" fmla="*/ 2147483647 h 216"/>
                  <a:gd name="T34" fmla="*/ 2147483647 w 125"/>
                  <a:gd name="T35" fmla="*/ 2147483647 h 216"/>
                  <a:gd name="T36" fmla="*/ 2147483647 w 125"/>
                  <a:gd name="T37" fmla="*/ 2147483647 h 216"/>
                  <a:gd name="T38" fmla="*/ 2147483647 w 125"/>
                  <a:gd name="T39" fmla="*/ 0 h 216"/>
                  <a:gd name="T40" fmla="*/ 2147483647 w 125"/>
                  <a:gd name="T41" fmla="*/ 0 h 216"/>
                  <a:gd name="T42" fmla="*/ 2147483647 w 125"/>
                  <a:gd name="T43" fmla="*/ 0 h 2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5"/>
                  <a:gd name="T67" fmla="*/ 0 h 216"/>
                  <a:gd name="T68" fmla="*/ 125 w 125"/>
                  <a:gd name="T69" fmla="*/ 216 h 21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5" h="216">
                    <a:moveTo>
                      <a:pt x="85" y="0"/>
                    </a:moveTo>
                    <a:lnTo>
                      <a:pt x="41" y="51"/>
                    </a:lnTo>
                    <a:lnTo>
                      <a:pt x="26" y="39"/>
                    </a:lnTo>
                    <a:lnTo>
                      <a:pt x="11" y="60"/>
                    </a:lnTo>
                    <a:lnTo>
                      <a:pt x="18" y="100"/>
                    </a:lnTo>
                    <a:lnTo>
                      <a:pt x="0" y="124"/>
                    </a:lnTo>
                    <a:lnTo>
                      <a:pt x="41" y="136"/>
                    </a:lnTo>
                    <a:lnTo>
                      <a:pt x="54" y="165"/>
                    </a:lnTo>
                    <a:lnTo>
                      <a:pt x="47" y="175"/>
                    </a:lnTo>
                    <a:lnTo>
                      <a:pt x="54" y="199"/>
                    </a:lnTo>
                    <a:lnTo>
                      <a:pt x="85" y="194"/>
                    </a:lnTo>
                    <a:lnTo>
                      <a:pt x="125" y="216"/>
                    </a:lnTo>
                    <a:lnTo>
                      <a:pt x="117" y="160"/>
                    </a:lnTo>
                    <a:lnTo>
                      <a:pt x="110" y="136"/>
                    </a:lnTo>
                    <a:lnTo>
                      <a:pt x="94" y="136"/>
                    </a:lnTo>
                    <a:lnTo>
                      <a:pt x="75" y="110"/>
                    </a:lnTo>
                    <a:lnTo>
                      <a:pt x="113" y="113"/>
                    </a:lnTo>
                    <a:lnTo>
                      <a:pt x="93" y="56"/>
                    </a:lnTo>
                    <a:lnTo>
                      <a:pt x="101" y="26"/>
                    </a:lnTo>
                    <a:lnTo>
                      <a:pt x="85" y="0"/>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10" name="Freeform 85">
                <a:extLst>
                  <a:ext uri="{FF2B5EF4-FFF2-40B4-BE49-F238E27FC236}">
                    <a16:creationId xmlns:a16="http://schemas.microsoft.com/office/drawing/2014/main" id="{17F2701E-9FA7-0D44-8B18-6654B92FC131}"/>
                  </a:ext>
                </a:extLst>
              </p:cNvPr>
              <p:cNvSpPr>
                <a:spLocks/>
              </p:cNvSpPr>
              <p:nvPr/>
            </p:nvSpPr>
            <p:spPr bwMode="auto">
              <a:xfrm>
                <a:off x="6466596" y="4872557"/>
                <a:ext cx="685605" cy="246936"/>
              </a:xfrm>
              <a:custGeom>
                <a:avLst/>
                <a:gdLst>
                  <a:gd name="T0" fmla="*/ 0 w 190"/>
                  <a:gd name="T1" fmla="*/ 2147483647 h 65"/>
                  <a:gd name="T2" fmla="*/ 2147483647 w 190"/>
                  <a:gd name="T3" fmla="*/ 2147483647 h 65"/>
                  <a:gd name="T4" fmla="*/ 2147483647 w 190"/>
                  <a:gd name="T5" fmla="*/ 2147483647 h 65"/>
                  <a:gd name="T6" fmla="*/ 2147483647 w 190"/>
                  <a:gd name="T7" fmla="*/ 2147483647 h 65"/>
                  <a:gd name="T8" fmla="*/ 2147483647 w 190"/>
                  <a:gd name="T9" fmla="*/ 0 h 65"/>
                  <a:gd name="T10" fmla="*/ 2147483647 w 190"/>
                  <a:gd name="T11" fmla="*/ 2147483647 h 65"/>
                  <a:gd name="T12" fmla="*/ 2147483647 w 190"/>
                  <a:gd name="T13" fmla="*/ 2147483647 h 65"/>
                  <a:gd name="T14" fmla="*/ 2147483647 w 190"/>
                  <a:gd name="T15" fmla="*/ 2147483647 h 65"/>
                  <a:gd name="T16" fmla="*/ 2147483647 w 190"/>
                  <a:gd name="T17" fmla="*/ 2147483647 h 65"/>
                  <a:gd name="T18" fmla="*/ 0 w 190"/>
                  <a:gd name="T19" fmla="*/ 2147483647 h 65"/>
                  <a:gd name="T20" fmla="*/ 2147483647 w 190"/>
                  <a:gd name="T21" fmla="*/ 2147483647 h 65"/>
                  <a:gd name="T22" fmla="*/ 0 w 190"/>
                  <a:gd name="T23" fmla="*/ 2147483647 h 65"/>
                  <a:gd name="T24" fmla="*/ 0 w 190"/>
                  <a:gd name="T25" fmla="*/ 2147483647 h 65"/>
                  <a:gd name="T26" fmla="*/ 0 w 190"/>
                  <a:gd name="T27" fmla="*/ 2147483647 h 6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0"/>
                  <a:gd name="T43" fmla="*/ 0 h 65"/>
                  <a:gd name="T44" fmla="*/ 190 w 190"/>
                  <a:gd name="T45" fmla="*/ 65 h 6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0" h="65">
                    <a:moveTo>
                      <a:pt x="0" y="24"/>
                    </a:moveTo>
                    <a:lnTo>
                      <a:pt x="16" y="65"/>
                    </a:lnTo>
                    <a:lnTo>
                      <a:pt x="148" y="65"/>
                    </a:lnTo>
                    <a:lnTo>
                      <a:pt x="190" y="23"/>
                    </a:lnTo>
                    <a:lnTo>
                      <a:pt x="150" y="0"/>
                    </a:lnTo>
                    <a:lnTo>
                      <a:pt x="120" y="6"/>
                    </a:lnTo>
                    <a:lnTo>
                      <a:pt x="124" y="19"/>
                    </a:lnTo>
                    <a:lnTo>
                      <a:pt x="101" y="31"/>
                    </a:lnTo>
                    <a:lnTo>
                      <a:pt x="53" y="12"/>
                    </a:lnTo>
                    <a:lnTo>
                      <a:pt x="0" y="24"/>
                    </a:lnTo>
                    <a:lnTo>
                      <a:pt x="16" y="65"/>
                    </a:lnTo>
                    <a:lnTo>
                      <a:pt x="0" y="24"/>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11" name="Rectangle 210">
                <a:extLst>
                  <a:ext uri="{FF2B5EF4-FFF2-40B4-BE49-F238E27FC236}">
                    <a16:creationId xmlns:a16="http://schemas.microsoft.com/office/drawing/2014/main" id="{8889B2B5-F7CC-7546-91F9-A4544B70C43A}"/>
                  </a:ext>
                </a:extLst>
              </p:cNvPr>
              <p:cNvSpPr/>
              <p:nvPr/>
            </p:nvSpPr>
            <p:spPr>
              <a:xfrm rot="19877993">
                <a:off x="6461832" y="4738683"/>
                <a:ext cx="485605" cy="27063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12" name="Rectangle 211">
                <a:extLst>
                  <a:ext uri="{FF2B5EF4-FFF2-40B4-BE49-F238E27FC236}">
                    <a16:creationId xmlns:a16="http://schemas.microsoft.com/office/drawing/2014/main" id="{791FD47D-9562-0341-A2E0-D7AD5F003A5A}"/>
                  </a:ext>
                </a:extLst>
              </p:cNvPr>
              <p:cNvSpPr/>
              <p:nvPr/>
            </p:nvSpPr>
            <p:spPr>
              <a:xfrm rot="3222420">
                <a:off x="6561811" y="4493024"/>
                <a:ext cx="485605" cy="27063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13" name="Rectangle 212">
                <a:extLst>
                  <a:ext uri="{FF2B5EF4-FFF2-40B4-BE49-F238E27FC236}">
                    <a16:creationId xmlns:a16="http://schemas.microsoft.com/office/drawing/2014/main" id="{943875C4-2C7A-6E43-9CEB-F92E3C7069C2}"/>
                  </a:ext>
                </a:extLst>
              </p:cNvPr>
              <p:cNvSpPr/>
              <p:nvPr/>
            </p:nvSpPr>
            <p:spPr>
              <a:xfrm rot="5003259">
                <a:off x="6832016" y="4686287"/>
                <a:ext cx="205564" cy="3938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
          <p:nvSpPr>
            <p:cNvPr id="89" name="Freeform 76">
              <a:extLst>
                <a:ext uri="{FF2B5EF4-FFF2-40B4-BE49-F238E27FC236}">
                  <a16:creationId xmlns:a16="http://schemas.microsoft.com/office/drawing/2014/main" id="{C7DE11CE-BB35-8342-865D-5C4A6DDA3BA0}"/>
                </a:ext>
              </a:extLst>
            </p:cNvPr>
            <p:cNvSpPr>
              <a:spLocks/>
            </p:cNvSpPr>
            <p:nvPr/>
          </p:nvSpPr>
          <p:spPr bwMode="auto">
            <a:xfrm>
              <a:off x="4711088" y="4223511"/>
              <a:ext cx="633721" cy="493874"/>
            </a:xfrm>
            <a:custGeom>
              <a:avLst/>
              <a:gdLst>
                <a:gd name="T0" fmla="*/ 2147483647 w 175"/>
                <a:gd name="T1" fmla="*/ 0 h 129"/>
                <a:gd name="T2" fmla="*/ 2147483647 w 175"/>
                <a:gd name="T3" fmla="*/ 2147483647 h 129"/>
                <a:gd name="T4" fmla="*/ 2147483647 w 175"/>
                <a:gd name="T5" fmla="*/ 2147483647 h 129"/>
                <a:gd name="T6" fmla="*/ 2147483647 w 175"/>
                <a:gd name="T7" fmla="*/ 2147483647 h 129"/>
                <a:gd name="T8" fmla="*/ 2147483647 w 175"/>
                <a:gd name="T9" fmla="*/ 2147483647 h 129"/>
                <a:gd name="T10" fmla="*/ 2147483647 w 175"/>
                <a:gd name="T11" fmla="*/ 2147483647 h 129"/>
                <a:gd name="T12" fmla="*/ 2147483647 w 175"/>
                <a:gd name="T13" fmla="*/ 2147483647 h 129"/>
                <a:gd name="T14" fmla="*/ 2147483647 w 175"/>
                <a:gd name="T15" fmla="*/ 2147483647 h 129"/>
                <a:gd name="T16" fmla="*/ 0 w 175"/>
                <a:gd name="T17" fmla="*/ 2147483647 h 129"/>
                <a:gd name="T18" fmla="*/ 2147483647 w 175"/>
                <a:gd name="T19" fmla="*/ 2147483647 h 129"/>
                <a:gd name="T20" fmla="*/ 2147483647 w 175"/>
                <a:gd name="T21" fmla="*/ 2147483647 h 129"/>
                <a:gd name="T22" fmla="*/ 2147483647 w 175"/>
                <a:gd name="T23" fmla="*/ 2147483647 h 129"/>
                <a:gd name="T24" fmla="*/ 2147483647 w 175"/>
                <a:gd name="T25" fmla="*/ 2147483647 h 129"/>
                <a:gd name="T26" fmla="*/ 2147483647 w 175"/>
                <a:gd name="T27" fmla="*/ 2147483647 h 129"/>
                <a:gd name="T28" fmla="*/ 2147483647 w 175"/>
                <a:gd name="T29" fmla="*/ 2147483647 h 129"/>
                <a:gd name="T30" fmla="*/ 2147483647 w 175"/>
                <a:gd name="T31" fmla="*/ 0 h 129"/>
                <a:gd name="T32" fmla="*/ 2147483647 w 175"/>
                <a:gd name="T33" fmla="*/ 0 h 129"/>
                <a:gd name="T34" fmla="*/ 2147483647 w 175"/>
                <a:gd name="T35" fmla="*/ 0 h 12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5"/>
                <a:gd name="T55" fmla="*/ 0 h 129"/>
                <a:gd name="T56" fmla="*/ 175 w 175"/>
                <a:gd name="T57" fmla="*/ 129 h 12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5" h="129">
                  <a:moveTo>
                    <a:pt x="145" y="0"/>
                  </a:moveTo>
                  <a:lnTo>
                    <a:pt x="175" y="52"/>
                  </a:lnTo>
                  <a:lnTo>
                    <a:pt x="139" y="72"/>
                  </a:lnTo>
                  <a:lnTo>
                    <a:pt x="139" y="107"/>
                  </a:lnTo>
                  <a:lnTo>
                    <a:pt x="64" y="129"/>
                  </a:lnTo>
                  <a:lnTo>
                    <a:pt x="44" y="123"/>
                  </a:lnTo>
                  <a:lnTo>
                    <a:pt x="35" y="96"/>
                  </a:lnTo>
                  <a:lnTo>
                    <a:pt x="19" y="96"/>
                  </a:lnTo>
                  <a:lnTo>
                    <a:pt x="0" y="70"/>
                  </a:lnTo>
                  <a:lnTo>
                    <a:pt x="38" y="73"/>
                  </a:lnTo>
                  <a:lnTo>
                    <a:pt x="77" y="66"/>
                  </a:lnTo>
                  <a:lnTo>
                    <a:pt x="70" y="39"/>
                  </a:lnTo>
                  <a:lnTo>
                    <a:pt x="93" y="24"/>
                  </a:lnTo>
                  <a:lnTo>
                    <a:pt x="102" y="1"/>
                  </a:lnTo>
                  <a:lnTo>
                    <a:pt x="131" y="6"/>
                  </a:lnTo>
                  <a:lnTo>
                    <a:pt x="145"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90" name="Freeform 60">
              <a:extLst>
                <a:ext uri="{FF2B5EF4-FFF2-40B4-BE49-F238E27FC236}">
                  <a16:creationId xmlns:a16="http://schemas.microsoft.com/office/drawing/2014/main" id="{08214EA0-9A9C-0F43-888A-16EC8D5315EF}"/>
                </a:ext>
              </a:extLst>
            </p:cNvPr>
            <p:cNvSpPr>
              <a:spLocks/>
            </p:cNvSpPr>
            <p:nvPr/>
          </p:nvSpPr>
          <p:spPr bwMode="auto">
            <a:xfrm>
              <a:off x="3165401" y="2665602"/>
              <a:ext cx="700426" cy="611643"/>
            </a:xfrm>
            <a:custGeom>
              <a:avLst/>
              <a:gdLst>
                <a:gd name="T0" fmla="*/ 0 w 194"/>
                <a:gd name="T1" fmla="*/ 2147483647 h 160"/>
                <a:gd name="T2" fmla="*/ 2147483647 w 194"/>
                <a:gd name="T3" fmla="*/ 2147483647 h 160"/>
                <a:gd name="T4" fmla="*/ 2147483647 w 194"/>
                <a:gd name="T5" fmla="*/ 2147483647 h 160"/>
                <a:gd name="T6" fmla="*/ 2147483647 w 194"/>
                <a:gd name="T7" fmla="*/ 2147483647 h 160"/>
                <a:gd name="T8" fmla="*/ 2147483647 w 194"/>
                <a:gd name="T9" fmla="*/ 2147483647 h 160"/>
                <a:gd name="T10" fmla="*/ 2147483647 w 194"/>
                <a:gd name="T11" fmla="*/ 2147483647 h 160"/>
                <a:gd name="T12" fmla="*/ 2147483647 w 194"/>
                <a:gd name="T13" fmla="*/ 2147483647 h 160"/>
                <a:gd name="T14" fmla="*/ 2147483647 w 194"/>
                <a:gd name="T15" fmla="*/ 2147483647 h 160"/>
                <a:gd name="T16" fmla="*/ 2147483647 w 194"/>
                <a:gd name="T17" fmla="*/ 2147483647 h 160"/>
                <a:gd name="T18" fmla="*/ 2147483647 w 194"/>
                <a:gd name="T19" fmla="*/ 0 h 160"/>
                <a:gd name="T20" fmla="*/ 2147483647 w 194"/>
                <a:gd name="T21" fmla="*/ 2147483647 h 160"/>
                <a:gd name="T22" fmla="*/ 2147483647 w 194"/>
                <a:gd name="T23" fmla="*/ 2147483647 h 160"/>
                <a:gd name="T24" fmla="*/ 2147483647 w 194"/>
                <a:gd name="T25" fmla="*/ 2147483647 h 160"/>
                <a:gd name="T26" fmla="*/ 2147483647 w 194"/>
                <a:gd name="T27" fmla="*/ 2147483647 h 160"/>
                <a:gd name="T28" fmla="*/ 2147483647 w 194"/>
                <a:gd name="T29" fmla="*/ 2147483647 h 160"/>
                <a:gd name="T30" fmla="*/ 2147483647 w 194"/>
                <a:gd name="T31" fmla="*/ 2147483647 h 160"/>
                <a:gd name="T32" fmla="*/ 0 w 194"/>
                <a:gd name="T33" fmla="*/ 2147483647 h 160"/>
                <a:gd name="T34" fmla="*/ 0 w 194"/>
                <a:gd name="T35" fmla="*/ 2147483647 h 160"/>
                <a:gd name="T36" fmla="*/ 0 w 194"/>
                <a:gd name="T37" fmla="*/ 2147483647 h 16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4"/>
                <a:gd name="T58" fmla="*/ 0 h 160"/>
                <a:gd name="T59" fmla="*/ 194 w 194"/>
                <a:gd name="T60" fmla="*/ 160 h 16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4" h="160">
                  <a:moveTo>
                    <a:pt x="0" y="55"/>
                  </a:moveTo>
                  <a:lnTo>
                    <a:pt x="16" y="76"/>
                  </a:lnTo>
                  <a:lnTo>
                    <a:pt x="31" y="141"/>
                  </a:lnTo>
                  <a:lnTo>
                    <a:pt x="65" y="160"/>
                  </a:lnTo>
                  <a:lnTo>
                    <a:pt x="118" y="148"/>
                  </a:lnTo>
                  <a:lnTo>
                    <a:pt x="118" y="125"/>
                  </a:lnTo>
                  <a:lnTo>
                    <a:pt x="194" y="68"/>
                  </a:lnTo>
                  <a:lnTo>
                    <a:pt x="185" y="16"/>
                  </a:lnTo>
                  <a:lnTo>
                    <a:pt x="142" y="30"/>
                  </a:lnTo>
                  <a:lnTo>
                    <a:pt x="75" y="0"/>
                  </a:lnTo>
                  <a:lnTo>
                    <a:pt x="75" y="22"/>
                  </a:lnTo>
                  <a:lnTo>
                    <a:pt x="49" y="22"/>
                  </a:lnTo>
                  <a:lnTo>
                    <a:pt x="45" y="46"/>
                  </a:lnTo>
                  <a:lnTo>
                    <a:pt x="69" y="36"/>
                  </a:lnTo>
                  <a:lnTo>
                    <a:pt x="50" y="62"/>
                  </a:lnTo>
                  <a:lnTo>
                    <a:pt x="18" y="50"/>
                  </a:lnTo>
                  <a:lnTo>
                    <a:pt x="0" y="55"/>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91" name="Freeform 56">
              <a:extLst>
                <a:ext uri="{FF2B5EF4-FFF2-40B4-BE49-F238E27FC236}">
                  <a16:creationId xmlns:a16="http://schemas.microsoft.com/office/drawing/2014/main" id="{9A078261-4808-F440-A72D-1A80D948B87A}"/>
                </a:ext>
              </a:extLst>
            </p:cNvPr>
            <p:cNvSpPr>
              <a:spLocks/>
            </p:cNvSpPr>
            <p:nvPr/>
          </p:nvSpPr>
          <p:spPr bwMode="auto">
            <a:xfrm>
              <a:off x="3729574" y="2128344"/>
              <a:ext cx="596662" cy="497672"/>
            </a:xfrm>
            <a:custGeom>
              <a:avLst/>
              <a:gdLst>
                <a:gd name="T0" fmla="*/ 2147483647 w 165"/>
                <a:gd name="T1" fmla="*/ 2147483647 h 130"/>
                <a:gd name="T2" fmla="*/ 2147483647 w 165"/>
                <a:gd name="T3" fmla="*/ 0 h 130"/>
                <a:gd name="T4" fmla="*/ 2147483647 w 165"/>
                <a:gd name="T5" fmla="*/ 0 h 130"/>
                <a:gd name="T6" fmla="*/ 2147483647 w 165"/>
                <a:gd name="T7" fmla="*/ 2147483647 h 130"/>
                <a:gd name="T8" fmla="*/ 2147483647 w 165"/>
                <a:gd name="T9" fmla="*/ 2147483647 h 130"/>
                <a:gd name="T10" fmla="*/ 2147483647 w 165"/>
                <a:gd name="T11" fmla="*/ 2147483647 h 130"/>
                <a:gd name="T12" fmla="*/ 2147483647 w 165"/>
                <a:gd name="T13" fmla="*/ 2147483647 h 130"/>
                <a:gd name="T14" fmla="*/ 2147483647 w 165"/>
                <a:gd name="T15" fmla="*/ 2147483647 h 130"/>
                <a:gd name="T16" fmla="*/ 2147483647 w 165"/>
                <a:gd name="T17" fmla="*/ 2147483647 h 130"/>
                <a:gd name="T18" fmla="*/ 2147483647 w 165"/>
                <a:gd name="T19" fmla="*/ 2147483647 h 130"/>
                <a:gd name="T20" fmla="*/ 0 w 165"/>
                <a:gd name="T21" fmla="*/ 2147483647 h 130"/>
                <a:gd name="T22" fmla="*/ 2147483647 w 165"/>
                <a:gd name="T23" fmla="*/ 2147483647 h 130"/>
                <a:gd name="T24" fmla="*/ 2147483647 w 165"/>
                <a:gd name="T25" fmla="*/ 2147483647 h 130"/>
                <a:gd name="T26" fmla="*/ 2147483647 w 165"/>
                <a:gd name="T27" fmla="*/ 2147483647 h 1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5"/>
                <a:gd name="T43" fmla="*/ 0 h 130"/>
                <a:gd name="T44" fmla="*/ 165 w 165"/>
                <a:gd name="T45" fmla="*/ 130 h 13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5" h="130">
                  <a:moveTo>
                    <a:pt x="21" y="31"/>
                  </a:moveTo>
                  <a:lnTo>
                    <a:pt x="54" y="0"/>
                  </a:lnTo>
                  <a:lnTo>
                    <a:pt x="133" y="0"/>
                  </a:lnTo>
                  <a:lnTo>
                    <a:pt x="133" y="50"/>
                  </a:lnTo>
                  <a:lnTo>
                    <a:pt x="165" y="85"/>
                  </a:lnTo>
                  <a:lnTo>
                    <a:pt x="158" y="108"/>
                  </a:lnTo>
                  <a:lnTo>
                    <a:pt x="128" y="108"/>
                  </a:lnTo>
                  <a:lnTo>
                    <a:pt x="55" y="130"/>
                  </a:lnTo>
                  <a:lnTo>
                    <a:pt x="38" y="130"/>
                  </a:lnTo>
                  <a:lnTo>
                    <a:pt x="13" y="82"/>
                  </a:lnTo>
                  <a:lnTo>
                    <a:pt x="0" y="51"/>
                  </a:lnTo>
                  <a:lnTo>
                    <a:pt x="21" y="31"/>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92" name="Freeform 61">
              <a:extLst>
                <a:ext uri="{FF2B5EF4-FFF2-40B4-BE49-F238E27FC236}">
                  <a16:creationId xmlns:a16="http://schemas.microsoft.com/office/drawing/2014/main" id="{945E65AE-EC7D-9A4E-9476-7F7DD55D6515}"/>
                </a:ext>
              </a:extLst>
            </p:cNvPr>
            <p:cNvSpPr>
              <a:spLocks/>
            </p:cNvSpPr>
            <p:nvPr/>
          </p:nvSpPr>
          <p:spPr bwMode="auto">
            <a:xfrm>
              <a:off x="3797447" y="2604528"/>
              <a:ext cx="585543" cy="961153"/>
            </a:xfrm>
            <a:custGeom>
              <a:avLst/>
              <a:gdLst>
                <a:gd name="T0" fmla="*/ 2147483647 w 162"/>
                <a:gd name="T1" fmla="*/ 0 h 251"/>
                <a:gd name="T2" fmla="*/ 0 w 162"/>
                <a:gd name="T3" fmla="*/ 2147483647 h 251"/>
                <a:gd name="T4" fmla="*/ 2147483647 w 162"/>
                <a:gd name="T5" fmla="*/ 2147483647 h 251"/>
                <a:gd name="T6" fmla="*/ 2147483647 w 162"/>
                <a:gd name="T7" fmla="*/ 2147483647 h 251"/>
                <a:gd name="T8" fmla="*/ 2147483647 w 162"/>
                <a:gd name="T9" fmla="*/ 2147483647 h 251"/>
                <a:gd name="T10" fmla="*/ 2147483647 w 162"/>
                <a:gd name="T11" fmla="*/ 2147483647 h 251"/>
                <a:gd name="T12" fmla="*/ 2147483647 w 162"/>
                <a:gd name="T13" fmla="*/ 2147483647 h 251"/>
                <a:gd name="T14" fmla="*/ 2147483647 w 162"/>
                <a:gd name="T15" fmla="*/ 2147483647 h 251"/>
                <a:gd name="T16" fmla="*/ 2147483647 w 162"/>
                <a:gd name="T17" fmla="*/ 2147483647 h 251"/>
                <a:gd name="T18" fmla="*/ 2147483647 w 162"/>
                <a:gd name="T19" fmla="*/ 2147483647 h 251"/>
                <a:gd name="T20" fmla="*/ 2147483647 w 162"/>
                <a:gd name="T21" fmla="*/ 2147483647 h 251"/>
                <a:gd name="T22" fmla="*/ 2147483647 w 162"/>
                <a:gd name="T23" fmla="*/ 2147483647 h 251"/>
                <a:gd name="T24" fmla="*/ 2147483647 w 162"/>
                <a:gd name="T25" fmla="*/ 2147483647 h 251"/>
                <a:gd name="T26" fmla="*/ 2147483647 w 162"/>
                <a:gd name="T27" fmla="*/ 2147483647 h 251"/>
                <a:gd name="T28" fmla="*/ 2147483647 w 162"/>
                <a:gd name="T29" fmla="*/ 2147483647 h 251"/>
                <a:gd name="T30" fmla="*/ 2147483647 w 162"/>
                <a:gd name="T31" fmla="*/ 2147483647 h 251"/>
                <a:gd name="T32" fmla="*/ 2147483647 w 162"/>
                <a:gd name="T33" fmla="*/ 0 h 251"/>
                <a:gd name="T34" fmla="*/ 2147483647 w 162"/>
                <a:gd name="T35" fmla="*/ 0 h 251"/>
                <a:gd name="T36" fmla="*/ 2147483647 w 162"/>
                <a:gd name="T37" fmla="*/ 0 h 251"/>
                <a:gd name="T38" fmla="*/ 2147483647 w 162"/>
                <a:gd name="T39" fmla="*/ 0 h 251"/>
                <a:gd name="T40" fmla="*/ 2147483647 w 162"/>
                <a:gd name="T41" fmla="*/ 0 h 25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62"/>
                <a:gd name="T64" fmla="*/ 0 h 251"/>
                <a:gd name="T65" fmla="*/ 162 w 162"/>
                <a:gd name="T66" fmla="*/ 251 h 25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62" h="251">
                  <a:moveTo>
                    <a:pt x="19" y="0"/>
                  </a:moveTo>
                  <a:lnTo>
                    <a:pt x="0" y="14"/>
                  </a:lnTo>
                  <a:lnTo>
                    <a:pt x="13" y="36"/>
                  </a:lnTo>
                  <a:lnTo>
                    <a:pt x="22" y="89"/>
                  </a:lnTo>
                  <a:lnTo>
                    <a:pt x="44" y="98"/>
                  </a:lnTo>
                  <a:lnTo>
                    <a:pt x="62" y="147"/>
                  </a:lnTo>
                  <a:lnTo>
                    <a:pt x="47" y="180"/>
                  </a:lnTo>
                  <a:lnTo>
                    <a:pt x="91" y="201"/>
                  </a:lnTo>
                  <a:lnTo>
                    <a:pt x="79" y="238"/>
                  </a:lnTo>
                  <a:lnTo>
                    <a:pt x="96" y="251"/>
                  </a:lnTo>
                  <a:lnTo>
                    <a:pt x="111" y="212"/>
                  </a:lnTo>
                  <a:lnTo>
                    <a:pt x="157" y="184"/>
                  </a:lnTo>
                  <a:lnTo>
                    <a:pt x="142" y="171"/>
                  </a:lnTo>
                  <a:lnTo>
                    <a:pt x="136" y="134"/>
                  </a:lnTo>
                  <a:lnTo>
                    <a:pt x="162" y="63"/>
                  </a:lnTo>
                  <a:lnTo>
                    <a:pt x="95" y="66"/>
                  </a:lnTo>
                  <a:lnTo>
                    <a:pt x="38" y="0"/>
                  </a:lnTo>
                  <a:lnTo>
                    <a:pt x="21" y="0"/>
                  </a:lnTo>
                  <a:lnTo>
                    <a:pt x="19"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93" name="Freeform 39">
              <a:extLst>
                <a:ext uri="{FF2B5EF4-FFF2-40B4-BE49-F238E27FC236}">
                  <a16:creationId xmlns:a16="http://schemas.microsoft.com/office/drawing/2014/main" id="{42F1FDB4-9A79-1149-BC5A-806668071074}"/>
                </a:ext>
              </a:extLst>
            </p:cNvPr>
            <p:cNvSpPr>
              <a:spLocks/>
            </p:cNvSpPr>
            <p:nvPr/>
          </p:nvSpPr>
          <p:spPr bwMode="auto">
            <a:xfrm>
              <a:off x="2998931" y="4261502"/>
              <a:ext cx="441012" cy="630638"/>
            </a:xfrm>
            <a:custGeom>
              <a:avLst/>
              <a:gdLst>
                <a:gd name="T0" fmla="*/ 2147483647 w 122"/>
                <a:gd name="T1" fmla="*/ 0 h 165"/>
                <a:gd name="T2" fmla="*/ 2147483647 w 122"/>
                <a:gd name="T3" fmla="*/ 2147483647 h 165"/>
                <a:gd name="T4" fmla="*/ 0 w 122"/>
                <a:gd name="T5" fmla="*/ 2147483647 h 165"/>
                <a:gd name="T6" fmla="*/ 2147483647 w 122"/>
                <a:gd name="T7" fmla="*/ 2147483647 h 165"/>
                <a:gd name="T8" fmla="*/ 2147483647 w 122"/>
                <a:gd name="T9" fmla="*/ 2147483647 h 165"/>
                <a:gd name="T10" fmla="*/ 2147483647 w 122"/>
                <a:gd name="T11" fmla="*/ 2147483647 h 165"/>
                <a:gd name="T12" fmla="*/ 2147483647 w 122"/>
                <a:gd name="T13" fmla="*/ 2147483647 h 165"/>
                <a:gd name="T14" fmla="*/ 2147483647 w 122"/>
                <a:gd name="T15" fmla="*/ 2147483647 h 165"/>
                <a:gd name="T16" fmla="*/ 2147483647 w 122"/>
                <a:gd name="T17" fmla="*/ 2147483647 h 165"/>
                <a:gd name="T18" fmla="*/ 2147483647 w 122"/>
                <a:gd name="T19" fmla="*/ 0 h 165"/>
                <a:gd name="T20" fmla="*/ 2147483647 w 122"/>
                <a:gd name="T21" fmla="*/ 0 h 165"/>
                <a:gd name="T22" fmla="*/ 2147483647 w 122"/>
                <a:gd name="T23" fmla="*/ 0 h 16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2"/>
                <a:gd name="T37" fmla="*/ 0 h 165"/>
                <a:gd name="T38" fmla="*/ 122 w 122"/>
                <a:gd name="T39" fmla="*/ 165 h 16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2" h="165">
                  <a:moveTo>
                    <a:pt x="35" y="0"/>
                  </a:moveTo>
                  <a:lnTo>
                    <a:pt x="35" y="76"/>
                  </a:lnTo>
                  <a:lnTo>
                    <a:pt x="0" y="89"/>
                  </a:lnTo>
                  <a:lnTo>
                    <a:pt x="14" y="149"/>
                  </a:lnTo>
                  <a:lnTo>
                    <a:pt x="23" y="162"/>
                  </a:lnTo>
                  <a:lnTo>
                    <a:pt x="81" y="165"/>
                  </a:lnTo>
                  <a:lnTo>
                    <a:pt x="122" y="134"/>
                  </a:lnTo>
                  <a:lnTo>
                    <a:pt x="122" y="79"/>
                  </a:lnTo>
                  <a:lnTo>
                    <a:pt x="87" y="56"/>
                  </a:lnTo>
                  <a:lnTo>
                    <a:pt x="35"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94" name="Freeform 47">
              <a:extLst>
                <a:ext uri="{FF2B5EF4-FFF2-40B4-BE49-F238E27FC236}">
                  <a16:creationId xmlns:a16="http://schemas.microsoft.com/office/drawing/2014/main" id="{699429C2-9FC3-CC4D-A5DA-1B598BA1DE9C}"/>
                </a:ext>
              </a:extLst>
            </p:cNvPr>
            <p:cNvSpPr>
              <a:spLocks/>
            </p:cNvSpPr>
            <p:nvPr/>
          </p:nvSpPr>
          <p:spPr bwMode="auto">
            <a:xfrm>
              <a:off x="3640102" y="1010883"/>
              <a:ext cx="689309" cy="562256"/>
            </a:xfrm>
            <a:custGeom>
              <a:avLst/>
              <a:gdLst>
                <a:gd name="T0" fmla="*/ 2147483647 w 191"/>
                <a:gd name="T1" fmla="*/ 2147483647 h 147"/>
                <a:gd name="T2" fmla="*/ 2147483647 w 191"/>
                <a:gd name="T3" fmla="*/ 2147483647 h 147"/>
                <a:gd name="T4" fmla="*/ 2147483647 w 191"/>
                <a:gd name="T5" fmla="*/ 0 h 147"/>
                <a:gd name="T6" fmla="*/ 2147483647 w 191"/>
                <a:gd name="T7" fmla="*/ 2147483647 h 147"/>
                <a:gd name="T8" fmla="*/ 2147483647 w 191"/>
                <a:gd name="T9" fmla="*/ 2147483647 h 147"/>
                <a:gd name="T10" fmla="*/ 2147483647 w 191"/>
                <a:gd name="T11" fmla="*/ 2147483647 h 147"/>
                <a:gd name="T12" fmla="*/ 0 w 191"/>
                <a:gd name="T13" fmla="*/ 2147483647 h 147"/>
                <a:gd name="T14" fmla="*/ 0 w 191"/>
                <a:gd name="T15" fmla="*/ 2147483647 h 147"/>
                <a:gd name="T16" fmla="*/ 2147483647 w 191"/>
                <a:gd name="T17" fmla="*/ 2147483647 h 147"/>
                <a:gd name="T18" fmla="*/ 2147483647 w 191"/>
                <a:gd name="T19" fmla="*/ 2147483647 h 147"/>
                <a:gd name="T20" fmla="*/ 2147483647 w 191"/>
                <a:gd name="T21" fmla="*/ 2147483647 h 147"/>
                <a:gd name="T22" fmla="*/ 2147483647 w 191"/>
                <a:gd name="T23" fmla="*/ 2147483647 h 147"/>
                <a:gd name="T24" fmla="*/ 2147483647 w 191"/>
                <a:gd name="T25" fmla="*/ 2147483647 h 147"/>
                <a:gd name="T26" fmla="*/ 2147483647 w 191"/>
                <a:gd name="T27" fmla="*/ 2147483647 h 147"/>
                <a:gd name="T28" fmla="*/ 2147483647 w 191"/>
                <a:gd name="T29" fmla="*/ 2147483647 h 14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1"/>
                <a:gd name="T46" fmla="*/ 0 h 147"/>
                <a:gd name="T47" fmla="*/ 191 w 191"/>
                <a:gd name="T48" fmla="*/ 147 h 14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1" h="147">
                  <a:moveTo>
                    <a:pt x="183" y="35"/>
                  </a:moveTo>
                  <a:lnTo>
                    <a:pt x="137" y="29"/>
                  </a:lnTo>
                  <a:lnTo>
                    <a:pt x="81" y="0"/>
                  </a:lnTo>
                  <a:lnTo>
                    <a:pt x="77" y="13"/>
                  </a:lnTo>
                  <a:lnTo>
                    <a:pt x="24" y="29"/>
                  </a:lnTo>
                  <a:lnTo>
                    <a:pt x="19" y="50"/>
                  </a:lnTo>
                  <a:lnTo>
                    <a:pt x="0" y="38"/>
                  </a:lnTo>
                  <a:lnTo>
                    <a:pt x="0" y="120"/>
                  </a:lnTo>
                  <a:lnTo>
                    <a:pt x="12" y="147"/>
                  </a:lnTo>
                  <a:lnTo>
                    <a:pt x="147" y="116"/>
                  </a:lnTo>
                  <a:lnTo>
                    <a:pt x="155" y="66"/>
                  </a:lnTo>
                  <a:lnTo>
                    <a:pt x="191" y="49"/>
                  </a:lnTo>
                  <a:lnTo>
                    <a:pt x="183" y="35"/>
                  </a:lnTo>
                  <a:close/>
                </a:path>
              </a:pathLst>
            </a:cu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5" name="Freeform 48">
              <a:extLst>
                <a:ext uri="{FF2B5EF4-FFF2-40B4-BE49-F238E27FC236}">
                  <a16:creationId xmlns:a16="http://schemas.microsoft.com/office/drawing/2014/main" id="{45019687-23FF-A747-A3B7-B7F0D8FCDC72}"/>
                </a:ext>
              </a:extLst>
            </p:cNvPr>
            <p:cNvSpPr>
              <a:spLocks/>
            </p:cNvSpPr>
            <p:nvPr/>
          </p:nvSpPr>
          <p:spPr bwMode="auto">
            <a:xfrm>
              <a:off x="2793099" y="781599"/>
              <a:ext cx="893137" cy="1181497"/>
            </a:xfrm>
            <a:custGeom>
              <a:avLst/>
              <a:gdLst>
                <a:gd name="T0" fmla="*/ 2147483647 w 247"/>
                <a:gd name="T1" fmla="*/ 0 h 309"/>
                <a:gd name="T2" fmla="*/ 2147483647 w 247"/>
                <a:gd name="T3" fmla="*/ 2147483647 h 309"/>
                <a:gd name="T4" fmla="*/ 2147483647 w 247"/>
                <a:gd name="T5" fmla="*/ 2147483647 h 309"/>
                <a:gd name="T6" fmla="*/ 2147483647 w 247"/>
                <a:gd name="T7" fmla="*/ 2147483647 h 309"/>
                <a:gd name="T8" fmla="*/ 2147483647 w 247"/>
                <a:gd name="T9" fmla="*/ 2147483647 h 309"/>
                <a:gd name="T10" fmla="*/ 2147483647 w 247"/>
                <a:gd name="T11" fmla="*/ 2147483647 h 309"/>
                <a:gd name="T12" fmla="*/ 2147483647 w 247"/>
                <a:gd name="T13" fmla="*/ 2147483647 h 309"/>
                <a:gd name="T14" fmla="*/ 2147483647 w 247"/>
                <a:gd name="T15" fmla="*/ 2147483647 h 309"/>
                <a:gd name="T16" fmla="*/ 2147483647 w 247"/>
                <a:gd name="T17" fmla="*/ 2147483647 h 309"/>
                <a:gd name="T18" fmla="*/ 2147483647 w 247"/>
                <a:gd name="T19" fmla="*/ 2147483647 h 309"/>
                <a:gd name="T20" fmla="*/ 0 w 247"/>
                <a:gd name="T21" fmla="*/ 2147483647 h 309"/>
                <a:gd name="T22" fmla="*/ 2147483647 w 247"/>
                <a:gd name="T23" fmla="*/ 2147483647 h 309"/>
                <a:gd name="T24" fmla="*/ 2147483647 w 247"/>
                <a:gd name="T25" fmla="*/ 2147483647 h 309"/>
                <a:gd name="T26" fmla="*/ 2147483647 w 247"/>
                <a:gd name="T27" fmla="*/ 0 h 309"/>
                <a:gd name="T28" fmla="*/ 2147483647 w 247"/>
                <a:gd name="T29" fmla="*/ 0 h 309"/>
                <a:gd name="T30" fmla="*/ 2147483647 w 247"/>
                <a:gd name="T31" fmla="*/ 0 h 30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47"/>
                <a:gd name="T49" fmla="*/ 0 h 309"/>
                <a:gd name="T50" fmla="*/ 247 w 247"/>
                <a:gd name="T51" fmla="*/ 309 h 30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47" h="309">
                  <a:moveTo>
                    <a:pt x="162" y="0"/>
                  </a:moveTo>
                  <a:lnTo>
                    <a:pt x="193" y="21"/>
                  </a:lnTo>
                  <a:lnTo>
                    <a:pt x="193" y="103"/>
                  </a:lnTo>
                  <a:lnTo>
                    <a:pt x="235" y="103"/>
                  </a:lnTo>
                  <a:lnTo>
                    <a:pt x="235" y="187"/>
                  </a:lnTo>
                  <a:lnTo>
                    <a:pt x="247" y="212"/>
                  </a:lnTo>
                  <a:lnTo>
                    <a:pt x="227" y="270"/>
                  </a:lnTo>
                  <a:lnTo>
                    <a:pt x="153" y="270"/>
                  </a:lnTo>
                  <a:lnTo>
                    <a:pt x="85" y="309"/>
                  </a:lnTo>
                  <a:lnTo>
                    <a:pt x="52" y="279"/>
                  </a:lnTo>
                  <a:lnTo>
                    <a:pt x="0" y="199"/>
                  </a:lnTo>
                  <a:lnTo>
                    <a:pt x="44" y="78"/>
                  </a:lnTo>
                  <a:lnTo>
                    <a:pt x="100" y="61"/>
                  </a:lnTo>
                  <a:lnTo>
                    <a:pt x="162" y="0"/>
                  </a:lnTo>
                  <a:close/>
                </a:path>
              </a:pathLst>
            </a:cu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96" name="Freeform 50">
              <a:extLst>
                <a:ext uri="{FF2B5EF4-FFF2-40B4-BE49-F238E27FC236}">
                  <a16:creationId xmlns:a16="http://schemas.microsoft.com/office/drawing/2014/main" id="{4C4CD042-052B-774E-B8FB-A9C38ED5C778}"/>
                </a:ext>
              </a:extLst>
            </p:cNvPr>
            <p:cNvSpPr>
              <a:spLocks/>
            </p:cNvSpPr>
            <p:nvPr/>
          </p:nvSpPr>
          <p:spPr bwMode="auto">
            <a:xfrm>
              <a:off x="3156292" y="1817166"/>
              <a:ext cx="641133" cy="763603"/>
            </a:xfrm>
            <a:custGeom>
              <a:avLst/>
              <a:gdLst>
                <a:gd name="T0" fmla="*/ 2147483647 w 177"/>
                <a:gd name="T1" fmla="*/ 0 h 200"/>
                <a:gd name="T2" fmla="*/ 2147483647 w 177"/>
                <a:gd name="T3" fmla="*/ 2147483647 h 200"/>
                <a:gd name="T4" fmla="*/ 0 w 177"/>
                <a:gd name="T5" fmla="*/ 2147483647 h 200"/>
                <a:gd name="T6" fmla="*/ 2147483647 w 177"/>
                <a:gd name="T7" fmla="*/ 2147483647 h 200"/>
                <a:gd name="T8" fmla="*/ 2147483647 w 177"/>
                <a:gd name="T9" fmla="*/ 2147483647 h 200"/>
                <a:gd name="T10" fmla="*/ 2147483647 w 177"/>
                <a:gd name="T11" fmla="*/ 2147483647 h 200"/>
                <a:gd name="T12" fmla="*/ 2147483647 w 177"/>
                <a:gd name="T13" fmla="*/ 2147483647 h 200"/>
                <a:gd name="T14" fmla="*/ 2147483647 w 177"/>
                <a:gd name="T15" fmla="*/ 2147483647 h 200"/>
                <a:gd name="T16" fmla="*/ 2147483647 w 177"/>
                <a:gd name="T17" fmla="*/ 2147483647 h 200"/>
                <a:gd name="T18" fmla="*/ 2147483647 w 177"/>
                <a:gd name="T19" fmla="*/ 2147483647 h 200"/>
                <a:gd name="T20" fmla="*/ 2147483647 w 177"/>
                <a:gd name="T21" fmla="*/ 2147483647 h 200"/>
                <a:gd name="T22" fmla="*/ 2147483647 w 177"/>
                <a:gd name="T23" fmla="*/ 2147483647 h 200"/>
                <a:gd name="T24" fmla="*/ 2147483647 w 177"/>
                <a:gd name="T25" fmla="*/ 2147483647 h 200"/>
                <a:gd name="T26" fmla="*/ 2147483647 w 177"/>
                <a:gd name="T27" fmla="*/ 0 h 200"/>
                <a:gd name="T28" fmla="*/ 2147483647 w 177"/>
                <a:gd name="T29" fmla="*/ 0 h 200"/>
                <a:gd name="T30" fmla="*/ 2147483647 w 177"/>
                <a:gd name="T31" fmla="*/ 0 h 200"/>
                <a:gd name="T32" fmla="*/ 2147483647 w 177"/>
                <a:gd name="T33" fmla="*/ 0 h 2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7"/>
                <a:gd name="T52" fmla="*/ 0 h 200"/>
                <a:gd name="T53" fmla="*/ 177 w 177"/>
                <a:gd name="T54" fmla="*/ 200 h 20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7" h="200">
                  <a:moveTo>
                    <a:pt x="47" y="0"/>
                  </a:moveTo>
                  <a:lnTo>
                    <a:pt x="29" y="87"/>
                  </a:lnTo>
                  <a:lnTo>
                    <a:pt x="0" y="93"/>
                  </a:lnTo>
                  <a:lnTo>
                    <a:pt x="9" y="141"/>
                  </a:lnTo>
                  <a:lnTo>
                    <a:pt x="51" y="143"/>
                  </a:lnTo>
                  <a:lnTo>
                    <a:pt x="15" y="170"/>
                  </a:lnTo>
                  <a:lnTo>
                    <a:pt x="15" y="200"/>
                  </a:lnTo>
                  <a:lnTo>
                    <a:pt x="112" y="200"/>
                  </a:lnTo>
                  <a:lnTo>
                    <a:pt x="169" y="160"/>
                  </a:lnTo>
                  <a:lnTo>
                    <a:pt x="156" y="132"/>
                  </a:lnTo>
                  <a:lnTo>
                    <a:pt x="177" y="108"/>
                  </a:lnTo>
                  <a:lnTo>
                    <a:pt x="119" y="60"/>
                  </a:lnTo>
                  <a:lnTo>
                    <a:pt x="94" y="60"/>
                  </a:lnTo>
                  <a:lnTo>
                    <a:pt x="111" y="0"/>
                  </a:lnTo>
                  <a:lnTo>
                    <a:pt x="47" y="0"/>
                  </a:lnTo>
                  <a:close/>
                </a:path>
              </a:pathLst>
            </a:custGeom>
            <a:solidFill>
              <a:srgbClr val="5BA1D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FFFFFF"/>
                </a:solidFill>
                <a:latin typeface="Calibri" panose="020F0502020204030204"/>
              </a:endParaRPr>
            </a:p>
          </p:txBody>
        </p:sp>
        <p:grpSp>
          <p:nvGrpSpPr>
            <p:cNvPr id="97" name="Group 96">
              <a:extLst>
                <a:ext uri="{FF2B5EF4-FFF2-40B4-BE49-F238E27FC236}">
                  <a16:creationId xmlns:a16="http://schemas.microsoft.com/office/drawing/2014/main" id="{01D7A47C-AA31-9D49-91B5-6C5D170730F1}"/>
                </a:ext>
              </a:extLst>
            </p:cNvPr>
            <p:cNvGrpSpPr/>
            <p:nvPr/>
          </p:nvGrpSpPr>
          <p:grpSpPr>
            <a:xfrm>
              <a:off x="3113128" y="2464560"/>
              <a:ext cx="323108" cy="450361"/>
              <a:chOff x="5372647" y="2528556"/>
              <a:chExt cx="323108" cy="450361"/>
            </a:xfrm>
            <a:solidFill>
              <a:srgbClr val="002060"/>
            </a:solidFill>
          </p:grpSpPr>
          <p:sp>
            <p:nvSpPr>
              <p:cNvPr id="206" name="Freeform 205">
                <a:extLst>
                  <a:ext uri="{FF2B5EF4-FFF2-40B4-BE49-F238E27FC236}">
                    <a16:creationId xmlns:a16="http://schemas.microsoft.com/office/drawing/2014/main" id="{4F2491A0-B68F-3845-BE06-5D5A58C76E99}"/>
                  </a:ext>
                </a:extLst>
              </p:cNvPr>
              <p:cNvSpPr/>
              <p:nvPr/>
            </p:nvSpPr>
            <p:spPr>
              <a:xfrm>
                <a:off x="5372647" y="2804292"/>
                <a:ext cx="285750" cy="174625"/>
              </a:xfrm>
              <a:custGeom>
                <a:avLst/>
                <a:gdLst>
                  <a:gd name="connsiteX0" fmla="*/ 0 w 285750"/>
                  <a:gd name="connsiteY0" fmla="*/ 53975 h 174625"/>
                  <a:gd name="connsiteX1" fmla="*/ 50800 w 285750"/>
                  <a:gd name="connsiteY1" fmla="*/ 0 h 174625"/>
                  <a:gd name="connsiteX2" fmla="*/ 212725 w 285750"/>
                  <a:gd name="connsiteY2" fmla="*/ 120650 h 174625"/>
                  <a:gd name="connsiteX3" fmla="*/ 285750 w 285750"/>
                  <a:gd name="connsiteY3" fmla="*/ 88900 h 174625"/>
                  <a:gd name="connsiteX4" fmla="*/ 234950 w 285750"/>
                  <a:gd name="connsiteY4" fmla="*/ 174625 h 174625"/>
                  <a:gd name="connsiteX5" fmla="*/ 117475 w 285750"/>
                  <a:gd name="connsiteY5" fmla="*/ 130175 h 174625"/>
                  <a:gd name="connsiteX6" fmla="*/ 66675 w 285750"/>
                  <a:gd name="connsiteY6" fmla="*/ 152400 h 174625"/>
                  <a:gd name="connsiteX7" fmla="*/ 0 w 285750"/>
                  <a:gd name="connsiteY7" fmla="*/ 53975 h 17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5750" h="174625">
                    <a:moveTo>
                      <a:pt x="0" y="53975"/>
                    </a:moveTo>
                    <a:lnTo>
                      <a:pt x="50800" y="0"/>
                    </a:lnTo>
                    <a:lnTo>
                      <a:pt x="212725" y="120650"/>
                    </a:lnTo>
                    <a:lnTo>
                      <a:pt x="285750" y="88900"/>
                    </a:lnTo>
                    <a:lnTo>
                      <a:pt x="234950" y="174625"/>
                    </a:lnTo>
                    <a:lnTo>
                      <a:pt x="117475" y="130175"/>
                    </a:lnTo>
                    <a:lnTo>
                      <a:pt x="66675" y="152400"/>
                    </a:lnTo>
                    <a:lnTo>
                      <a:pt x="0" y="53975"/>
                    </a:lnTo>
                    <a:close/>
                  </a:path>
                </a:pathLst>
              </a:cu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07" name="Freeform 51">
                <a:extLst>
                  <a:ext uri="{FF2B5EF4-FFF2-40B4-BE49-F238E27FC236}">
                    <a16:creationId xmlns:a16="http://schemas.microsoft.com/office/drawing/2014/main" id="{686EA222-A5BC-6C48-9483-FD75E4EC7202}"/>
                  </a:ext>
                </a:extLst>
              </p:cNvPr>
              <p:cNvSpPr>
                <a:spLocks/>
              </p:cNvSpPr>
              <p:nvPr/>
            </p:nvSpPr>
            <p:spPr bwMode="auto">
              <a:xfrm>
                <a:off x="5421513" y="2528556"/>
                <a:ext cx="274242" cy="383702"/>
              </a:xfrm>
              <a:custGeom>
                <a:avLst/>
                <a:gdLst>
                  <a:gd name="T0" fmla="*/ 2147483647 w 76"/>
                  <a:gd name="T1" fmla="*/ 0 h 100"/>
                  <a:gd name="T2" fmla="*/ 0 w 76"/>
                  <a:gd name="T3" fmla="*/ 2147483647 h 100"/>
                  <a:gd name="T4" fmla="*/ 2147483647 w 76"/>
                  <a:gd name="T5" fmla="*/ 2147483647 h 100"/>
                  <a:gd name="T6" fmla="*/ 2147483647 w 76"/>
                  <a:gd name="T7" fmla="*/ 2147483647 h 100"/>
                  <a:gd name="T8" fmla="*/ 2147483647 w 76"/>
                  <a:gd name="T9" fmla="*/ 2147483647 h 100"/>
                  <a:gd name="T10" fmla="*/ 2147483647 w 76"/>
                  <a:gd name="T11" fmla="*/ 2147483647 h 100"/>
                  <a:gd name="T12" fmla="*/ 2147483647 w 76"/>
                  <a:gd name="T13" fmla="*/ 2147483647 h 100"/>
                  <a:gd name="T14" fmla="*/ 2147483647 w 76"/>
                  <a:gd name="T15" fmla="*/ 2147483647 h 100"/>
                  <a:gd name="T16" fmla="*/ 2147483647 w 76"/>
                  <a:gd name="T17" fmla="*/ 2147483647 h 100"/>
                  <a:gd name="T18" fmla="*/ 2147483647 w 76"/>
                  <a:gd name="T19" fmla="*/ 0 h 100"/>
                  <a:gd name="T20" fmla="*/ 2147483647 w 76"/>
                  <a:gd name="T21" fmla="*/ 0 h 100"/>
                  <a:gd name="T22" fmla="*/ 2147483647 w 76"/>
                  <a:gd name="T23" fmla="*/ 0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6"/>
                  <a:gd name="T37" fmla="*/ 0 h 100"/>
                  <a:gd name="T38" fmla="*/ 76 w 76"/>
                  <a:gd name="T39" fmla="*/ 100 h 1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6" h="100">
                    <a:moveTo>
                      <a:pt x="15" y="0"/>
                    </a:moveTo>
                    <a:lnTo>
                      <a:pt x="0" y="10"/>
                    </a:lnTo>
                    <a:lnTo>
                      <a:pt x="22" y="87"/>
                    </a:lnTo>
                    <a:lnTo>
                      <a:pt x="45" y="100"/>
                    </a:lnTo>
                    <a:lnTo>
                      <a:pt x="50" y="79"/>
                    </a:lnTo>
                    <a:lnTo>
                      <a:pt x="76" y="79"/>
                    </a:lnTo>
                    <a:lnTo>
                      <a:pt x="76" y="57"/>
                    </a:lnTo>
                    <a:lnTo>
                      <a:pt x="61" y="47"/>
                    </a:lnTo>
                    <a:lnTo>
                      <a:pt x="15" y="30"/>
                    </a:lnTo>
                    <a:lnTo>
                      <a:pt x="15" y="0"/>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
          <p:nvSpPr>
            <p:cNvPr id="98" name="Freeform 52">
              <a:extLst>
                <a:ext uri="{FF2B5EF4-FFF2-40B4-BE49-F238E27FC236}">
                  <a16:creationId xmlns:a16="http://schemas.microsoft.com/office/drawing/2014/main" id="{B6103675-AE81-134F-8677-4C940B560D47}"/>
                </a:ext>
              </a:extLst>
            </p:cNvPr>
            <p:cNvSpPr>
              <a:spLocks/>
            </p:cNvSpPr>
            <p:nvPr/>
          </p:nvSpPr>
          <p:spPr bwMode="auto">
            <a:xfrm>
              <a:off x="3216351" y="2582956"/>
              <a:ext cx="248301" cy="75980"/>
            </a:xfrm>
            <a:custGeom>
              <a:avLst/>
              <a:gdLst>
                <a:gd name="T0" fmla="*/ 0 w 68"/>
                <a:gd name="T1" fmla="*/ 0 h 20"/>
                <a:gd name="T2" fmla="*/ 2147483647 w 68"/>
                <a:gd name="T3" fmla="*/ 0 h 20"/>
                <a:gd name="T4" fmla="*/ 2147483647 w 68"/>
                <a:gd name="T5" fmla="*/ 2147483647 h 20"/>
                <a:gd name="T6" fmla="*/ 0 w 68"/>
                <a:gd name="T7" fmla="*/ 0 h 20"/>
                <a:gd name="T8" fmla="*/ 0 w 68"/>
                <a:gd name="T9" fmla="*/ 0 h 20"/>
                <a:gd name="T10" fmla="*/ 0 w 68"/>
                <a:gd name="T11" fmla="*/ 0 h 20"/>
                <a:gd name="T12" fmla="*/ 0 60000 65536"/>
                <a:gd name="T13" fmla="*/ 0 60000 65536"/>
                <a:gd name="T14" fmla="*/ 0 60000 65536"/>
                <a:gd name="T15" fmla="*/ 0 60000 65536"/>
                <a:gd name="T16" fmla="*/ 0 60000 65536"/>
                <a:gd name="T17" fmla="*/ 0 60000 65536"/>
                <a:gd name="T18" fmla="*/ 0 w 68"/>
                <a:gd name="T19" fmla="*/ 0 h 20"/>
                <a:gd name="T20" fmla="*/ 68 w 68"/>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68" h="20">
                  <a:moveTo>
                    <a:pt x="0" y="0"/>
                  </a:moveTo>
                  <a:lnTo>
                    <a:pt x="68" y="0"/>
                  </a:lnTo>
                  <a:lnTo>
                    <a:pt x="48" y="20"/>
                  </a:lnTo>
                  <a:lnTo>
                    <a:pt x="0"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99" name="Freeform 53">
              <a:extLst>
                <a:ext uri="{FF2B5EF4-FFF2-40B4-BE49-F238E27FC236}">
                  <a16:creationId xmlns:a16="http://schemas.microsoft.com/office/drawing/2014/main" id="{DCC77429-6B2F-0447-9047-6F04BC4A5AFE}"/>
                </a:ext>
              </a:extLst>
            </p:cNvPr>
            <p:cNvSpPr>
              <a:spLocks/>
            </p:cNvSpPr>
            <p:nvPr/>
          </p:nvSpPr>
          <p:spPr bwMode="auto">
            <a:xfrm>
              <a:off x="3388059" y="2426569"/>
              <a:ext cx="474364" cy="368508"/>
            </a:xfrm>
            <a:custGeom>
              <a:avLst/>
              <a:gdLst>
                <a:gd name="T0" fmla="*/ 0 w 131"/>
                <a:gd name="T1" fmla="*/ 2147483647 h 97"/>
                <a:gd name="T2" fmla="*/ 2147483647 w 131"/>
                <a:gd name="T3" fmla="*/ 2147483647 h 97"/>
                <a:gd name="T4" fmla="*/ 2147483647 w 131"/>
                <a:gd name="T5" fmla="*/ 2147483647 h 97"/>
                <a:gd name="T6" fmla="*/ 2147483647 w 131"/>
                <a:gd name="T7" fmla="*/ 2147483647 h 97"/>
                <a:gd name="T8" fmla="*/ 2147483647 w 131"/>
                <a:gd name="T9" fmla="*/ 2147483647 h 97"/>
                <a:gd name="T10" fmla="*/ 2147483647 w 131"/>
                <a:gd name="T11" fmla="*/ 2147483647 h 97"/>
                <a:gd name="T12" fmla="*/ 2147483647 w 131"/>
                <a:gd name="T13" fmla="*/ 0 h 97"/>
                <a:gd name="T14" fmla="*/ 2147483647 w 131"/>
                <a:gd name="T15" fmla="*/ 2147483647 h 97"/>
                <a:gd name="T16" fmla="*/ 2147483647 w 131"/>
                <a:gd name="T17" fmla="*/ 2147483647 h 97"/>
                <a:gd name="T18" fmla="*/ 0 w 131"/>
                <a:gd name="T19" fmla="*/ 2147483647 h 97"/>
                <a:gd name="T20" fmla="*/ 0 w 131"/>
                <a:gd name="T21" fmla="*/ 2147483647 h 97"/>
                <a:gd name="T22" fmla="*/ 0 w 131"/>
                <a:gd name="T23" fmla="*/ 2147483647 h 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1"/>
                <a:gd name="T37" fmla="*/ 0 h 97"/>
                <a:gd name="T38" fmla="*/ 131 w 131"/>
                <a:gd name="T39" fmla="*/ 97 h 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1" h="97">
                  <a:moveTo>
                    <a:pt x="0" y="60"/>
                  </a:moveTo>
                  <a:lnTo>
                    <a:pt x="13" y="67"/>
                  </a:lnTo>
                  <a:lnTo>
                    <a:pt x="82" y="97"/>
                  </a:lnTo>
                  <a:lnTo>
                    <a:pt x="123" y="83"/>
                  </a:lnTo>
                  <a:lnTo>
                    <a:pt x="110" y="63"/>
                  </a:lnTo>
                  <a:lnTo>
                    <a:pt x="131" y="46"/>
                  </a:lnTo>
                  <a:lnTo>
                    <a:pt x="106" y="0"/>
                  </a:lnTo>
                  <a:lnTo>
                    <a:pt x="49" y="40"/>
                  </a:lnTo>
                  <a:lnTo>
                    <a:pt x="20" y="40"/>
                  </a:lnTo>
                  <a:lnTo>
                    <a:pt x="0" y="6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00" name="Freeform 57">
              <a:extLst>
                <a:ext uri="{FF2B5EF4-FFF2-40B4-BE49-F238E27FC236}">
                  <a16:creationId xmlns:a16="http://schemas.microsoft.com/office/drawing/2014/main" id="{D9B0BA21-8E83-ED40-B54C-1797226C493C}"/>
                </a:ext>
              </a:extLst>
            </p:cNvPr>
            <p:cNvSpPr>
              <a:spLocks/>
            </p:cNvSpPr>
            <p:nvPr/>
          </p:nvSpPr>
          <p:spPr bwMode="auto">
            <a:xfrm>
              <a:off x="3948283" y="2418200"/>
              <a:ext cx="630015" cy="433089"/>
            </a:xfrm>
            <a:custGeom>
              <a:avLst/>
              <a:gdLst>
                <a:gd name="T0" fmla="*/ 0 w 175"/>
                <a:gd name="T1" fmla="*/ 2147483647 h 113"/>
                <a:gd name="T2" fmla="*/ 2147483647 w 175"/>
                <a:gd name="T3" fmla="*/ 2147483647 h 113"/>
                <a:gd name="T4" fmla="*/ 2147483647 w 175"/>
                <a:gd name="T5" fmla="*/ 2147483647 h 113"/>
                <a:gd name="T6" fmla="*/ 2147483647 w 175"/>
                <a:gd name="T7" fmla="*/ 2147483647 h 113"/>
                <a:gd name="T8" fmla="*/ 2147483647 w 175"/>
                <a:gd name="T9" fmla="*/ 0 h 113"/>
                <a:gd name="T10" fmla="*/ 2147483647 w 175"/>
                <a:gd name="T11" fmla="*/ 2147483647 h 113"/>
                <a:gd name="T12" fmla="*/ 2147483647 w 175"/>
                <a:gd name="T13" fmla="*/ 2147483647 h 113"/>
                <a:gd name="T14" fmla="*/ 2147483647 w 175"/>
                <a:gd name="T15" fmla="*/ 2147483647 h 113"/>
                <a:gd name="T16" fmla="*/ 0 w 175"/>
                <a:gd name="T17" fmla="*/ 2147483647 h 113"/>
                <a:gd name="T18" fmla="*/ 0 w 175"/>
                <a:gd name="T19" fmla="*/ 2147483647 h 113"/>
                <a:gd name="T20" fmla="*/ 0 w 175"/>
                <a:gd name="T21" fmla="*/ 2147483647 h 1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5"/>
                <a:gd name="T34" fmla="*/ 0 h 113"/>
                <a:gd name="T35" fmla="*/ 175 w 175"/>
                <a:gd name="T36" fmla="*/ 113 h 11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5" h="113">
                  <a:moveTo>
                    <a:pt x="0" y="49"/>
                  </a:moveTo>
                  <a:lnTo>
                    <a:pt x="58" y="113"/>
                  </a:lnTo>
                  <a:lnTo>
                    <a:pt x="124" y="111"/>
                  </a:lnTo>
                  <a:lnTo>
                    <a:pt x="175" y="13"/>
                  </a:lnTo>
                  <a:lnTo>
                    <a:pt x="138" y="0"/>
                  </a:lnTo>
                  <a:lnTo>
                    <a:pt x="108" y="5"/>
                  </a:lnTo>
                  <a:lnTo>
                    <a:pt x="103" y="27"/>
                  </a:lnTo>
                  <a:lnTo>
                    <a:pt x="73" y="27"/>
                  </a:lnTo>
                  <a:lnTo>
                    <a:pt x="0" y="49"/>
                  </a:lnTo>
                  <a:close/>
                </a:path>
              </a:pathLst>
            </a:cu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101" name="Freeform 58">
              <a:extLst>
                <a:ext uri="{FF2B5EF4-FFF2-40B4-BE49-F238E27FC236}">
                  <a16:creationId xmlns:a16="http://schemas.microsoft.com/office/drawing/2014/main" id="{1F0F2C05-558B-D14A-9C42-52EF2D8F37E5}"/>
                </a:ext>
              </a:extLst>
            </p:cNvPr>
            <p:cNvSpPr>
              <a:spLocks/>
            </p:cNvSpPr>
            <p:nvPr/>
          </p:nvSpPr>
          <p:spPr bwMode="auto">
            <a:xfrm>
              <a:off x="3511221" y="1404632"/>
              <a:ext cx="1497211" cy="1033336"/>
            </a:xfrm>
            <a:custGeom>
              <a:avLst/>
              <a:gdLst>
                <a:gd name="T0" fmla="*/ 2147483647 w 413"/>
                <a:gd name="T1" fmla="*/ 0 h 270"/>
                <a:gd name="T2" fmla="*/ 2147483647 w 413"/>
                <a:gd name="T3" fmla="*/ 2147483647 h 270"/>
                <a:gd name="T4" fmla="*/ 2147483647 w 413"/>
                <a:gd name="T5" fmla="*/ 2147483647 h 270"/>
                <a:gd name="T6" fmla="*/ 2147483647 w 413"/>
                <a:gd name="T7" fmla="*/ 2147483647 h 270"/>
                <a:gd name="T8" fmla="*/ 2147483647 w 413"/>
                <a:gd name="T9" fmla="*/ 2147483647 h 270"/>
                <a:gd name="T10" fmla="*/ 2147483647 w 413"/>
                <a:gd name="T11" fmla="*/ 2147483647 h 270"/>
                <a:gd name="T12" fmla="*/ 0 w 413"/>
                <a:gd name="T13" fmla="*/ 2147483647 h 270"/>
                <a:gd name="T14" fmla="*/ 2147483647 w 413"/>
                <a:gd name="T15" fmla="*/ 2147483647 h 270"/>
                <a:gd name="T16" fmla="*/ 2147483647 w 413"/>
                <a:gd name="T17" fmla="*/ 2147483647 h 270"/>
                <a:gd name="T18" fmla="*/ 2147483647 w 413"/>
                <a:gd name="T19" fmla="*/ 2147483647 h 270"/>
                <a:gd name="T20" fmla="*/ 2147483647 w 413"/>
                <a:gd name="T21" fmla="*/ 2147483647 h 270"/>
                <a:gd name="T22" fmla="*/ 2147483647 w 413"/>
                <a:gd name="T23" fmla="*/ 2147483647 h 270"/>
                <a:gd name="T24" fmla="*/ 2147483647 w 413"/>
                <a:gd name="T25" fmla="*/ 2147483647 h 270"/>
                <a:gd name="T26" fmla="*/ 2147483647 w 413"/>
                <a:gd name="T27" fmla="*/ 2147483647 h 270"/>
                <a:gd name="T28" fmla="*/ 2147483647 w 413"/>
                <a:gd name="T29" fmla="*/ 2147483647 h 270"/>
                <a:gd name="T30" fmla="*/ 2147483647 w 413"/>
                <a:gd name="T31" fmla="*/ 2147483647 h 270"/>
                <a:gd name="T32" fmla="*/ 2147483647 w 413"/>
                <a:gd name="T33" fmla="*/ 2147483647 h 270"/>
                <a:gd name="T34" fmla="*/ 2147483647 w 413"/>
                <a:gd name="T35" fmla="*/ 2147483647 h 270"/>
                <a:gd name="T36" fmla="*/ 2147483647 w 413"/>
                <a:gd name="T37" fmla="*/ 2147483647 h 270"/>
                <a:gd name="T38" fmla="*/ 2147483647 w 413"/>
                <a:gd name="T39" fmla="*/ 0 h 270"/>
                <a:gd name="T40" fmla="*/ 2147483647 w 413"/>
                <a:gd name="T41" fmla="*/ 0 h 270"/>
                <a:gd name="T42" fmla="*/ 2147483647 w 413"/>
                <a:gd name="T43" fmla="*/ 0 h 2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13"/>
                <a:gd name="T67" fmla="*/ 0 h 270"/>
                <a:gd name="T68" fmla="*/ 413 w 413"/>
                <a:gd name="T69" fmla="*/ 270 h 2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13" h="270">
                  <a:moveTo>
                    <a:pt x="292" y="0"/>
                  </a:moveTo>
                  <a:lnTo>
                    <a:pt x="213" y="44"/>
                  </a:lnTo>
                  <a:lnTo>
                    <a:pt x="181" y="18"/>
                  </a:lnTo>
                  <a:lnTo>
                    <a:pt x="46" y="49"/>
                  </a:lnTo>
                  <a:lnTo>
                    <a:pt x="27" y="107"/>
                  </a:lnTo>
                  <a:lnTo>
                    <a:pt x="16" y="107"/>
                  </a:lnTo>
                  <a:lnTo>
                    <a:pt x="0" y="167"/>
                  </a:lnTo>
                  <a:lnTo>
                    <a:pt x="22" y="167"/>
                  </a:lnTo>
                  <a:lnTo>
                    <a:pt x="81" y="215"/>
                  </a:lnTo>
                  <a:lnTo>
                    <a:pt x="114" y="185"/>
                  </a:lnTo>
                  <a:lnTo>
                    <a:pt x="193" y="185"/>
                  </a:lnTo>
                  <a:lnTo>
                    <a:pt x="193" y="235"/>
                  </a:lnTo>
                  <a:lnTo>
                    <a:pt x="225" y="270"/>
                  </a:lnTo>
                  <a:lnTo>
                    <a:pt x="250" y="266"/>
                  </a:lnTo>
                  <a:lnTo>
                    <a:pt x="250" y="251"/>
                  </a:lnTo>
                  <a:lnTo>
                    <a:pt x="285" y="245"/>
                  </a:lnTo>
                  <a:lnTo>
                    <a:pt x="275" y="169"/>
                  </a:lnTo>
                  <a:lnTo>
                    <a:pt x="413" y="108"/>
                  </a:lnTo>
                  <a:lnTo>
                    <a:pt x="332" y="23"/>
                  </a:lnTo>
                  <a:lnTo>
                    <a:pt x="292"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02" name="Freeform 63">
              <a:extLst>
                <a:ext uri="{FF2B5EF4-FFF2-40B4-BE49-F238E27FC236}">
                  <a16:creationId xmlns:a16="http://schemas.microsoft.com/office/drawing/2014/main" id="{381D1847-34CA-F64B-9D2A-8FC719485BFF}"/>
                </a:ext>
              </a:extLst>
            </p:cNvPr>
            <p:cNvSpPr>
              <a:spLocks/>
            </p:cNvSpPr>
            <p:nvPr/>
          </p:nvSpPr>
          <p:spPr bwMode="auto">
            <a:xfrm>
              <a:off x="3561938" y="2938493"/>
              <a:ext cx="570719" cy="934561"/>
            </a:xfrm>
            <a:custGeom>
              <a:avLst/>
              <a:gdLst>
                <a:gd name="T0" fmla="*/ 2147483647 w 158"/>
                <a:gd name="T1" fmla="*/ 2147483647 h 245"/>
                <a:gd name="T2" fmla="*/ 2147483647 w 158"/>
                <a:gd name="T3" fmla="*/ 2147483647 h 245"/>
                <a:gd name="T4" fmla="*/ 2147483647 w 158"/>
                <a:gd name="T5" fmla="*/ 0 h 245"/>
                <a:gd name="T6" fmla="*/ 2147483647 w 158"/>
                <a:gd name="T7" fmla="*/ 2147483647 h 245"/>
                <a:gd name="T8" fmla="*/ 2147483647 w 158"/>
                <a:gd name="T9" fmla="*/ 2147483647 h 245"/>
                <a:gd name="T10" fmla="*/ 2147483647 w 158"/>
                <a:gd name="T11" fmla="*/ 2147483647 h 245"/>
                <a:gd name="T12" fmla="*/ 2147483647 w 158"/>
                <a:gd name="T13" fmla="*/ 2147483647 h 245"/>
                <a:gd name="T14" fmla="*/ 2147483647 w 158"/>
                <a:gd name="T15" fmla="*/ 2147483647 h 245"/>
                <a:gd name="T16" fmla="*/ 2147483647 w 158"/>
                <a:gd name="T17" fmla="*/ 2147483647 h 245"/>
                <a:gd name="T18" fmla="*/ 2147483647 w 158"/>
                <a:gd name="T19" fmla="*/ 2147483647 h 245"/>
                <a:gd name="T20" fmla="*/ 2147483647 w 158"/>
                <a:gd name="T21" fmla="*/ 2147483647 h 245"/>
                <a:gd name="T22" fmla="*/ 2147483647 w 158"/>
                <a:gd name="T23" fmla="*/ 2147483647 h 245"/>
                <a:gd name="T24" fmla="*/ 2147483647 w 158"/>
                <a:gd name="T25" fmla="*/ 2147483647 h 245"/>
                <a:gd name="T26" fmla="*/ 2147483647 w 158"/>
                <a:gd name="T27" fmla="*/ 2147483647 h 245"/>
                <a:gd name="T28" fmla="*/ 2147483647 w 158"/>
                <a:gd name="T29" fmla="*/ 2147483647 h 245"/>
                <a:gd name="T30" fmla="*/ 2147483647 w 158"/>
                <a:gd name="T31" fmla="*/ 2147483647 h 245"/>
                <a:gd name="T32" fmla="*/ 2147483647 w 158"/>
                <a:gd name="T33" fmla="*/ 2147483647 h 245"/>
                <a:gd name="T34" fmla="*/ 2147483647 w 158"/>
                <a:gd name="T35" fmla="*/ 2147483647 h 245"/>
                <a:gd name="T36" fmla="*/ 0 w 158"/>
                <a:gd name="T37" fmla="*/ 2147483647 h 245"/>
                <a:gd name="T38" fmla="*/ 2147483647 w 158"/>
                <a:gd name="T39" fmla="*/ 2147483647 h 245"/>
                <a:gd name="T40" fmla="*/ 2147483647 w 158"/>
                <a:gd name="T41" fmla="*/ 2147483647 h 245"/>
                <a:gd name="T42" fmla="*/ 2147483647 w 158"/>
                <a:gd name="T43" fmla="*/ 2147483647 h 24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58"/>
                <a:gd name="T67" fmla="*/ 0 h 245"/>
                <a:gd name="T68" fmla="*/ 158 w 158"/>
                <a:gd name="T69" fmla="*/ 245 h 24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58" h="245">
                  <a:moveTo>
                    <a:pt x="8" y="79"/>
                  </a:moveTo>
                  <a:lnTo>
                    <a:pt x="8" y="56"/>
                  </a:lnTo>
                  <a:lnTo>
                    <a:pt x="83" y="0"/>
                  </a:lnTo>
                  <a:lnTo>
                    <a:pt x="107" y="9"/>
                  </a:lnTo>
                  <a:lnTo>
                    <a:pt x="124" y="60"/>
                  </a:lnTo>
                  <a:lnTo>
                    <a:pt x="109" y="91"/>
                  </a:lnTo>
                  <a:lnTo>
                    <a:pt x="153" y="112"/>
                  </a:lnTo>
                  <a:lnTo>
                    <a:pt x="142" y="148"/>
                  </a:lnTo>
                  <a:lnTo>
                    <a:pt x="158" y="160"/>
                  </a:lnTo>
                  <a:lnTo>
                    <a:pt x="152" y="182"/>
                  </a:lnTo>
                  <a:lnTo>
                    <a:pt x="133" y="182"/>
                  </a:lnTo>
                  <a:lnTo>
                    <a:pt x="94" y="169"/>
                  </a:lnTo>
                  <a:lnTo>
                    <a:pt x="60" y="180"/>
                  </a:lnTo>
                  <a:lnTo>
                    <a:pt x="52" y="232"/>
                  </a:lnTo>
                  <a:lnTo>
                    <a:pt x="26" y="245"/>
                  </a:lnTo>
                  <a:lnTo>
                    <a:pt x="26" y="182"/>
                  </a:lnTo>
                  <a:lnTo>
                    <a:pt x="35" y="170"/>
                  </a:lnTo>
                  <a:lnTo>
                    <a:pt x="12" y="102"/>
                  </a:lnTo>
                  <a:lnTo>
                    <a:pt x="0" y="101"/>
                  </a:lnTo>
                  <a:lnTo>
                    <a:pt x="8" y="79"/>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03" name="Freeform 65">
              <a:extLst>
                <a:ext uri="{FF2B5EF4-FFF2-40B4-BE49-F238E27FC236}">
                  <a16:creationId xmlns:a16="http://schemas.microsoft.com/office/drawing/2014/main" id="{9013BB36-0C12-C045-BAF1-6A3C9BB836FB}"/>
                </a:ext>
              </a:extLst>
            </p:cNvPr>
            <p:cNvSpPr>
              <a:spLocks/>
            </p:cNvSpPr>
            <p:nvPr/>
          </p:nvSpPr>
          <p:spPr bwMode="auto">
            <a:xfrm>
              <a:off x="4304923" y="2601325"/>
              <a:ext cx="433596" cy="831988"/>
            </a:xfrm>
            <a:custGeom>
              <a:avLst/>
              <a:gdLst>
                <a:gd name="T0" fmla="*/ 2147483647 w 120"/>
                <a:gd name="T1" fmla="*/ 0 h 217"/>
                <a:gd name="T2" fmla="*/ 2147483647 w 120"/>
                <a:gd name="T3" fmla="*/ 2147483647 h 217"/>
                <a:gd name="T4" fmla="*/ 0 w 120"/>
                <a:gd name="T5" fmla="*/ 2147483647 h 217"/>
                <a:gd name="T6" fmla="*/ 2147483647 w 120"/>
                <a:gd name="T7" fmla="*/ 2147483647 h 217"/>
                <a:gd name="T8" fmla="*/ 2147483647 w 120"/>
                <a:gd name="T9" fmla="*/ 2147483647 h 217"/>
                <a:gd name="T10" fmla="*/ 2147483647 w 120"/>
                <a:gd name="T11" fmla="*/ 2147483647 h 217"/>
                <a:gd name="T12" fmla="*/ 2147483647 w 120"/>
                <a:gd name="T13" fmla="*/ 2147483647 h 217"/>
                <a:gd name="T14" fmla="*/ 2147483647 w 120"/>
                <a:gd name="T15" fmla="*/ 2147483647 h 217"/>
                <a:gd name="T16" fmla="*/ 2147483647 w 120"/>
                <a:gd name="T17" fmla="*/ 2147483647 h 217"/>
                <a:gd name="T18" fmla="*/ 2147483647 w 120"/>
                <a:gd name="T19" fmla="*/ 2147483647 h 217"/>
                <a:gd name="T20" fmla="*/ 2147483647 w 120"/>
                <a:gd name="T21" fmla="*/ 2147483647 h 217"/>
                <a:gd name="T22" fmla="*/ 2147483647 w 120"/>
                <a:gd name="T23" fmla="*/ 2147483647 h 217"/>
                <a:gd name="T24" fmla="*/ 2147483647 w 120"/>
                <a:gd name="T25" fmla="*/ 2147483647 h 217"/>
                <a:gd name="T26" fmla="*/ 2147483647 w 120"/>
                <a:gd name="T27" fmla="*/ 2147483647 h 217"/>
                <a:gd name="T28" fmla="*/ 2147483647 w 120"/>
                <a:gd name="T29" fmla="*/ 0 h 217"/>
                <a:gd name="T30" fmla="*/ 2147483647 w 120"/>
                <a:gd name="T31" fmla="*/ 0 h 217"/>
                <a:gd name="T32" fmla="*/ 2147483647 w 120"/>
                <a:gd name="T33" fmla="*/ 0 h 2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0"/>
                <a:gd name="T52" fmla="*/ 0 h 217"/>
                <a:gd name="T53" fmla="*/ 120 w 120"/>
                <a:gd name="T54" fmla="*/ 217 h 2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0" h="217">
                  <a:moveTo>
                    <a:pt x="61" y="0"/>
                  </a:moveTo>
                  <a:lnTo>
                    <a:pt x="26" y="64"/>
                  </a:lnTo>
                  <a:lnTo>
                    <a:pt x="0" y="136"/>
                  </a:lnTo>
                  <a:lnTo>
                    <a:pt x="6" y="174"/>
                  </a:lnTo>
                  <a:lnTo>
                    <a:pt x="21" y="185"/>
                  </a:lnTo>
                  <a:lnTo>
                    <a:pt x="14" y="191"/>
                  </a:lnTo>
                  <a:lnTo>
                    <a:pt x="25" y="217"/>
                  </a:lnTo>
                  <a:lnTo>
                    <a:pt x="53" y="216"/>
                  </a:lnTo>
                  <a:lnTo>
                    <a:pt x="97" y="159"/>
                  </a:lnTo>
                  <a:lnTo>
                    <a:pt x="91" y="144"/>
                  </a:lnTo>
                  <a:lnTo>
                    <a:pt x="110" y="113"/>
                  </a:lnTo>
                  <a:lnTo>
                    <a:pt x="120" y="73"/>
                  </a:lnTo>
                  <a:lnTo>
                    <a:pt x="100" y="84"/>
                  </a:lnTo>
                  <a:lnTo>
                    <a:pt x="95" y="10"/>
                  </a:lnTo>
                  <a:lnTo>
                    <a:pt x="61" y="0"/>
                  </a:lnTo>
                  <a:close/>
                </a:path>
              </a:pathLst>
            </a:cu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104" name="Freeform 66">
              <a:extLst>
                <a:ext uri="{FF2B5EF4-FFF2-40B4-BE49-F238E27FC236}">
                  <a16:creationId xmlns:a16="http://schemas.microsoft.com/office/drawing/2014/main" id="{6F9FC1B0-5151-0D47-937C-1327D5BC8D62}"/>
                </a:ext>
              </a:extLst>
            </p:cNvPr>
            <p:cNvSpPr>
              <a:spLocks/>
            </p:cNvSpPr>
            <p:nvPr/>
          </p:nvSpPr>
          <p:spPr bwMode="auto">
            <a:xfrm>
              <a:off x="4629041" y="2467779"/>
              <a:ext cx="759724" cy="1105515"/>
            </a:xfrm>
            <a:custGeom>
              <a:avLst/>
              <a:gdLst>
                <a:gd name="T0" fmla="*/ 2147483647 w 210"/>
                <a:gd name="T1" fmla="*/ 2147483647 h 289"/>
                <a:gd name="T2" fmla="*/ 2147483647 w 210"/>
                <a:gd name="T3" fmla="*/ 2147483647 h 289"/>
                <a:gd name="T4" fmla="*/ 2147483647 w 210"/>
                <a:gd name="T5" fmla="*/ 0 h 289"/>
                <a:gd name="T6" fmla="*/ 2147483647 w 210"/>
                <a:gd name="T7" fmla="*/ 2147483647 h 289"/>
                <a:gd name="T8" fmla="*/ 2147483647 w 210"/>
                <a:gd name="T9" fmla="*/ 2147483647 h 289"/>
                <a:gd name="T10" fmla="*/ 2147483647 w 210"/>
                <a:gd name="T11" fmla="*/ 2147483647 h 289"/>
                <a:gd name="T12" fmla="*/ 2147483647 w 210"/>
                <a:gd name="T13" fmla="*/ 2147483647 h 289"/>
                <a:gd name="T14" fmla="*/ 2147483647 w 210"/>
                <a:gd name="T15" fmla="*/ 2147483647 h 289"/>
                <a:gd name="T16" fmla="*/ 0 w 210"/>
                <a:gd name="T17" fmla="*/ 2147483647 h 289"/>
                <a:gd name="T18" fmla="*/ 2147483647 w 210"/>
                <a:gd name="T19" fmla="*/ 2147483647 h 289"/>
                <a:gd name="T20" fmla="*/ 2147483647 w 210"/>
                <a:gd name="T21" fmla="*/ 2147483647 h 289"/>
                <a:gd name="T22" fmla="*/ 2147483647 w 210"/>
                <a:gd name="T23" fmla="*/ 2147483647 h 289"/>
                <a:gd name="T24" fmla="*/ 2147483647 w 210"/>
                <a:gd name="T25" fmla="*/ 2147483647 h 289"/>
                <a:gd name="T26" fmla="*/ 2147483647 w 210"/>
                <a:gd name="T27" fmla="*/ 2147483647 h 289"/>
                <a:gd name="T28" fmla="*/ 2147483647 w 210"/>
                <a:gd name="T29" fmla="*/ 2147483647 h 289"/>
                <a:gd name="T30" fmla="*/ 2147483647 w 210"/>
                <a:gd name="T31" fmla="*/ 2147483647 h 289"/>
                <a:gd name="T32" fmla="*/ 2147483647 w 210"/>
                <a:gd name="T33" fmla="*/ 2147483647 h 289"/>
                <a:gd name="T34" fmla="*/ 2147483647 w 210"/>
                <a:gd name="T35" fmla="*/ 2147483647 h 289"/>
                <a:gd name="T36" fmla="*/ 2147483647 w 210"/>
                <a:gd name="T37" fmla="*/ 2147483647 h 289"/>
                <a:gd name="T38" fmla="*/ 2147483647 w 210"/>
                <a:gd name="T39" fmla="*/ 2147483647 h 289"/>
                <a:gd name="T40" fmla="*/ 2147483647 w 210"/>
                <a:gd name="T41" fmla="*/ 2147483647 h 289"/>
                <a:gd name="T42" fmla="*/ 2147483647 w 210"/>
                <a:gd name="T43" fmla="*/ 2147483647 h 28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10"/>
                <a:gd name="T67" fmla="*/ 0 h 289"/>
                <a:gd name="T68" fmla="*/ 210 w 210"/>
                <a:gd name="T69" fmla="*/ 289 h 289"/>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10" h="289">
                  <a:moveTo>
                    <a:pt x="145" y="19"/>
                  </a:moveTo>
                  <a:lnTo>
                    <a:pt x="116" y="42"/>
                  </a:lnTo>
                  <a:lnTo>
                    <a:pt x="94" y="0"/>
                  </a:lnTo>
                  <a:lnTo>
                    <a:pt x="53" y="34"/>
                  </a:lnTo>
                  <a:lnTo>
                    <a:pt x="6" y="45"/>
                  </a:lnTo>
                  <a:lnTo>
                    <a:pt x="11" y="118"/>
                  </a:lnTo>
                  <a:lnTo>
                    <a:pt x="29" y="107"/>
                  </a:lnTo>
                  <a:lnTo>
                    <a:pt x="19" y="147"/>
                  </a:lnTo>
                  <a:lnTo>
                    <a:pt x="0" y="179"/>
                  </a:lnTo>
                  <a:lnTo>
                    <a:pt x="6" y="195"/>
                  </a:lnTo>
                  <a:lnTo>
                    <a:pt x="29" y="251"/>
                  </a:lnTo>
                  <a:lnTo>
                    <a:pt x="69" y="267"/>
                  </a:lnTo>
                  <a:lnTo>
                    <a:pt x="64" y="289"/>
                  </a:lnTo>
                  <a:lnTo>
                    <a:pt x="153" y="279"/>
                  </a:lnTo>
                  <a:lnTo>
                    <a:pt x="164" y="257"/>
                  </a:lnTo>
                  <a:lnTo>
                    <a:pt x="210" y="233"/>
                  </a:lnTo>
                  <a:lnTo>
                    <a:pt x="156" y="204"/>
                  </a:lnTo>
                  <a:lnTo>
                    <a:pt x="208" y="137"/>
                  </a:lnTo>
                  <a:lnTo>
                    <a:pt x="167" y="39"/>
                  </a:lnTo>
                  <a:lnTo>
                    <a:pt x="145" y="19"/>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05" name="Freeform 69">
              <a:extLst>
                <a:ext uri="{FF2B5EF4-FFF2-40B4-BE49-F238E27FC236}">
                  <a16:creationId xmlns:a16="http://schemas.microsoft.com/office/drawing/2014/main" id="{1C1F5DBC-5B74-C04A-B1DA-6FF6C1387784}"/>
                </a:ext>
              </a:extLst>
            </p:cNvPr>
            <p:cNvSpPr>
              <a:spLocks/>
            </p:cNvSpPr>
            <p:nvPr/>
          </p:nvSpPr>
          <p:spPr bwMode="auto">
            <a:xfrm>
              <a:off x="3439942" y="4219712"/>
              <a:ext cx="726369" cy="592649"/>
            </a:xfrm>
            <a:custGeom>
              <a:avLst/>
              <a:gdLst>
                <a:gd name="T0" fmla="*/ 0 w 201"/>
                <a:gd name="T1" fmla="*/ 2147483647 h 155"/>
                <a:gd name="T2" fmla="*/ 2147483647 w 201"/>
                <a:gd name="T3" fmla="*/ 2147483647 h 155"/>
                <a:gd name="T4" fmla="*/ 2147483647 w 201"/>
                <a:gd name="T5" fmla="*/ 2147483647 h 155"/>
                <a:gd name="T6" fmla="*/ 2147483647 w 201"/>
                <a:gd name="T7" fmla="*/ 2147483647 h 155"/>
                <a:gd name="T8" fmla="*/ 2147483647 w 201"/>
                <a:gd name="T9" fmla="*/ 2147483647 h 155"/>
                <a:gd name="T10" fmla="*/ 2147483647 w 201"/>
                <a:gd name="T11" fmla="*/ 2147483647 h 155"/>
                <a:gd name="T12" fmla="*/ 2147483647 w 201"/>
                <a:gd name="T13" fmla="*/ 2147483647 h 155"/>
                <a:gd name="T14" fmla="*/ 2147483647 w 201"/>
                <a:gd name="T15" fmla="*/ 2147483647 h 155"/>
                <a:gd name="T16" fmla="*/ 2147483647 w 201"/>
                <a:gd name="T17" fmla="*/ 0 h 155"/>
                <a:gd name="T18" fmla="*/ 2147483647 w 201"/>
                <a:gd name="T19" fmla="*/ 2147483647 h 155"/>
                <a:gd name="T20" fmla="*/ 2147483647 w 201"/>
                <a:gd name="T21" fmla="*/ 2147483647 h 155"/>
                <a:gd name="T22" fmla="*/ 2147483647 w 201"/>
                <a:gd name="T23" fmla="*/ 2147483647 h 155"/>
                <a:gd name="T24" fmla="*/ 2147483647 w 201"/>
                <a:gd name="T25" fmla="*/ 2147483647 h 155"/>
                <a:gd name="T26" fmla="*/ 2147483647 w 201"/>
                <a:gd name="T27" fmla="*/ 2147483647 h 155"/>
                <a:gd name="T28" fmla="*/ 2147483647 w 201"/>
                <a:gd name="T29" fmla="*/ 2147483647 h 155"/>
                <a:gd name="T30" fmla="*/ 0 w 201"/>
                <a:gd name="T31" fmla="*/ 2147483647 h 155"/>
                <a:gd name="T32" fmla="*/ 0 w 201"/>
                <a:gd name="T33" fmla="*/ 2147483647 h 155"/>
                <a:gd name="T34" fmla="*/ 0 w 201"/>
                <a:gd name="T35" fmla="*/ 2147483647 h 155"/>
                <a:gd name="T36" fmla="*/ 0 w 201"/>
                <a:gd name="T37" fmla="*/ 2147483647 h 1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01"/>
                <a:gd name="T58" fmla="*/ 0 h 155"/>
                <a:gd name="T59" fmla="*/ 201 w 201"/>
                <a:gd name="T60" fmla="*/ 155 h 1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01" h="155">
                  <a:moveTo>
                    <a:pt x="0" y="90"/>
                  </a:moveTo>
                  <a:lnTo>
                    <a:pt x="37" y="77"/>
                  </a:lnTo>
                  <a:lnTo>
                    <a:pt x="37" y="36"/>
                  </a:lnTo>
                  <a:lnTo>
                    <a:pt x="57" y="36"/>
                  </a:lnTo>
                  <a:lnTo>
                    <a:pt x="91" y="48"/>
                  </a:lnTo>
                  <a:lnTo>
                    <a:pt x="103" y="18"/>
                  </a:lnTo>
                  <a:lnTo>
                    <a:pt x="122" y="30"/>
                  </a:lnTo>
                  <a:lnTo>
                    <a:pt x="158" y="30"/>
                  </a:lnTo>
                  <a:lnTo>
                    <a:pt x="174" y="0"/>
                  </a:lnTo>
                  <a:lnTo>
                    <a:pt x="201" y="46"/>
                  </a:lnTo>
                  <a:lnTo>
                    <a:pt x="185" y="121"/>
                  </a:lnTo>
                  <a:lnTo>
                    <a:pt x="74" y="155"/>
                  </a:lnTo>
                  <a:lnTo>
                    <a:pt x="32" y="136"/>
                  </a:lnTo>
                  <a:lnTo>
                    <a:pt x="58" y="103"/>
                  </a:lnTo>
                  <a:lnTo>
                    <a:pt x="50" y="90"/>
                  </a:lnTo>
                  <a:lnTo>
                    <a:pt x="0" y="142"/>
                  </a:lnTo>
                  <a:lnTo>
                    <a:pt x="0" y="9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06" name="Freeform 72">
              <a:extLst>
                <a:ext uri="{FF2B5EF4-FFF2-40B4-BE49-F238E27FC236}">
                  <a16:creationId xmlns:a16="http://schemas.microsoft.com/office/drawing/2014/main" id="{7643E233-13EE-8A45-9E48-848DFC035F7C}"/>
                </a:ext>
              </a:extLst>
            </p:cNvPr>
            <p:cNvSpPr>
              <a:spLocks/>
            </p:cNvSpPr>
            <p:nvPr/>
          </p:nvSpPr>
          <p:spPr bwMode="auto">
            <a:xfrm>
              <a:off x="3937407" y="3551123"/>
              <a:ext cx="474364" cy="801597"/>
            </a:xfrm>
            <a:custGeom>
              <a:avLst/>
              <a:gdLst>
                <a:gd name="T0" fmla="*/ 2147483647 w 132"/>
                <a:gd name="T1" fmla="*/ 0 h 210"/>
                <a:gd name="T2" fmla="*/ 2147483647 w 132"/>
                <a:gd name="T3" fmla="*/ 2147483647 h 210"/>
                <a:gd name="T4" fmla="*/ 2147483647 w 132"/>
                <a:gd name="T5" fmla="*/ 2147483647 h 210"/>
                <a:gd name="T6" fmla="*/ 2147483647 w 132"/>
                <a:gd name="T7" fmla="*/ 2147483647 h 210"/>
                <a:gd name="T8" fmla="*/ 2147483647 w 132"/>
                <a:gd name="T9" fmla="*/ 2147483647 h 210"/>
                <a:gd name="T10" fmla="*/ 2147483647 w 132"/>
                <a:gd name="T11" fmla="*/ 2147483647 h 210"/>
                <a:gd name="T12" fmla="*/ 2147483647 w 132"/>
                <a:gd name="T13" fmla="*/ 2147483647 h 210"/>
                <a:gd name="T14" fmla="*/ 0 w 132"/>
                <a:gd name="T15" fmla="*/ 2147483647 h 210"/>
                <a:gd name="T16" fmla="*/ 2147483647 w 132"/>
                <a:gd name="T17" fmla="*/ 2147483647 h 210"/>
                <a:gd name="T18" fmla="*/ 2147483647 w 132"/>
                <a:gd name="T19" fmla="*/ 2147483647 h 210"/>
                <a:gd name="T20" fmla="*/ 2147483647 w 132"/>
                <a:gd name="T21" fmla="*/ 2147483647 h 210"/>
                <a:gd name="T22" fmla="*/ 2147483647 w 132"/>
                <a:gd name="T23" fmla="*/ 2147483647 h 210"/>
                <a:gd name="T24" fmla="*/ 2147483647 w 132"/>
                <a:gd name="T25" fmla="*/ 2147483647 h 210"/>
                <a:gd name="T26" fmla="*/ 2147483647 w 132"/>
                <a:gd name="T27" fmla="*/ 0 h 210"/>
                <a:gd name="T28" fmla="*/ 2147483647 w 132"/>
                <a:gd name="T29" fmla="*/ 0 h 210"/>
                <a:gd name="T30" fmla="*/ 2147483647 w 132"/>
                <a:gd name="T31" fmla="*/ 0 h 2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2"/>
                <a:gd name="T49" fmla="*/ 0 h 210"/>
                <a:gd name="T50" fmla="*/ 132 w 132"/>
                <a:gd name="T51" fmla="*/ 210 h 21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2" h="210">
                  <a:moveTo>
                    <a:pt x="56" y="0"/>
                  </a:moveTo>
                  <a:lnTo>
                    <a:pt x="50" y="22"/>
                  </a:lnTo>
                  <a:lnTo>
                    <a:pt x="31" y="22"/>
                  </a:lnTo>
                  <a:lnTo>
                    <a:pt x="46" y="55"/>
                  </a:lnTo>
                  <a:lnTo>
                    <a:pt x="86" y="75"/>
                  </a:lnTo>
                  <a:lnTo>
                    <a:pt x="75" y="92"/>
                  </a:lnTo>
                  <a:lnTo>
                    <a:pt x="14" y="81"/>
                  </a:lnTo>
                  <a:lnTo>
                    <a:pt x="0" y="146"/>
                  </a:lnTo>
                  <a:lnTo>
                    <a:pt x="35" y="173"/>
                  </a:lnTo>
                  <a:lnTo>
                    <a:pt x="61" y="210"/>
                  </a:lnTo>
                  <a:lnTo>
                    <a:pt x="76" y="210"/>
                  </a:lnTo>
                  <a:lnTo>
                    <a:pt x="112" y="157"/>
                  </a:lnTo>
                  <a:lnTo>
                    <a:pt x="132" y="86"/>
                  </a:lnTo>
                  <a:lnTo>
                    <a:pt x="56"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07" name="Freeform 73">
              <a:extLst>
                <a:ext uri="{FF2B5EF4-FFF2-40B4-BE49-F238E27FC236}">
                  <a16:creationId xmlns:a16="http://schemas.microsoft.com/office/drawing/2014/main" id="{C2978312-93AB-164E-9EC8-7009FA6650E6}"/>
                </a:ext>
              </a:extLst>
            </p:cNvPr>
            <p:cNvSpPr>
              <a:spLocks/>
            </p:cNvSpPr>
            <p:nvPr/>
          </p:nvSpPr>
          <p:spPr bwMode="auto">
            <a:xfrm>
              <a:off x="4336786" y="3573876"/>
              <a:ext cx="615191" cy="752207"/>
            </a:xfrm>
            <a:custGeom>
              <a:avLst/>
              <a:gdLst>
                <a:gd name="T0" fmla="*/ 2147483647 w 170"/>
                <a:gd name="T1" fmla="*/ 2147483647 h 197"/>
                <a:gd name="T2" fmla="*/ 2147483647 w 170"/>
                <a:gd name="T3" fmla="*/ 2147483647 h 197"/>
                <a:gd name="T4" fmla="*/ 0 w 170"/>
                <a:gd name="T5" fmla="*/ 2147483647 h 197"/>
                <a:gd name="T6" fmla="*/ 2147483647 w 170"/>
                <a:gd name="T7" fmla="*/ 2147483647 h 197"/>
                <a:gd name="T8" fmla="*/ 2147483647 w 170"/>
                <a:gd name="T9" fmla="*/ 2147483647 h 197"/>
                <a:gd name="T10" fmla="*/ 2147483647 w 170"/>
                <a:gd name="T11" fmla="*/ 2147483647 h 197"/>
                <a:gd name="T12" fmla="*/ 2147483647 w 170"/>
                <a:gd name="T13" fmla="*/ 2147483647 h 197"/>
                <a:gd name="T14" fmla="*/ 2147483647 w 170"/>
                <a:gd name="T15" fmla="*/ 2147483647 h 197"/>
                <a:gd name="T16" fmla="*/ 2147483647 w 170"/>
                <a:gd name="T17" fmla="*/ 0 h 197"/>
                <a:gd name="T18" fmla="*/ 2147483647 w 170"/>
                <a:gd name="T19" fmla="*/ 2147483647 h 197"/>
                <a:gd name="T20" fmla="*/ 2147483647 w 170"/>
                <a:gd name="T21" fmla="*/ 2147483647 h 197"/>
                <a:gd name="T22" fmla="*/ 2147483647 w 170"/>
                <a:gd name="T23" fmla="*/ 2147483647 h 197"/>
                <a:gd name="T24" fmla="*/ 2147483647 w 170"/>
                <a:gd name="T25" fmla="*/ 2147483647 h 19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0"/>
                <a:gd name="T40" fmla="*/ 0 h 197"/>
                <a:gd name="T41" fmla="*/ 170 w 170"/>
                <a:gd name="T42" fmla="*/ 197 h 19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0" h="197">
                  <a:moveTo>
                    <a:pt x="20" y="82"/>
                  </a:moveTo>
                  <a:lnTo>
                    <a:pt x="3" y="150"/>
                  </a:lnTo>
                  <a:lnTo>
                    <a:pt x="0" y="156"/>
                  </a:lnTo>
                  <a:lnTo>
                    <a:pt x="10" y="197"/>
                  </a:lnTo>
                  <a:lnTo>
                    <a:pt x="40" y="190"/>
                  </a:lnTo>
                  <a:lnTo>
                    <a:pt x="55" y="169"/>
                  </a:lnTo>
                  <a:lnTo>
                    <a:pt x="70" y="181"/>
                  </a:lnTo>
                  <a:lnTo>
                    <a:pt x="170" y="65"/>
                  </a:lnTo>
                  <a:lnTo>
                    <a:pt x="139" y="0"/>
                  </a:lnTo>
                  <a:lnTo>
                    <a:pt x="114" y="36"/>
                  </a:lnTo>
                  <a:lnTo>
                    <a:pt x="20" y="82"/>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08" name="Freeform 74">
              <a:extLst>
                <a:ext uri="{FF2B5EF4-FFF2-40B4-BE49-F238E27FC236}">
                  <a16:creationId xmlns:a16="http://schemas.microsoft.com/office/drawing/2014/main" id="{0A6320B0-6522-F548-9456-86052FBA10C3}"/>
                </a:ext>
              </a:extLst>
            </p:cNvPr>
            <p:cNvSpPr>
              <a:spLocks/>
            </p:cNvSpPr>
            <p:nvPr/>
          </p:nvSpPr>
          <p:spPr bwMode="auto">
            <a:xfrm>
              <a:off x="4840798" y="3414318"/>
              <a:ext cx="655955" cy="831988"/>
            </a:xfrm>
            <a:custGeom>
              <a:avLst/>
              <a:gdLst>
                <a:gd name="T0" fmla="*/ 0 w 182"/>
                <a:gd name="T1" fmla="*/ 2147483647 h 218"/>
                <a:gd name="T2" fmla="*/ 2147483647 w 182"/>
                <a:gd name="T3" fmla="*/ 2147483647 h 218"/>
                <a:gd name="T4" fmla="*/ 2147483647 w 182"/>
                <a:gd name="T5" fmla="*/ 2147483647 h 218"/>
                <a:gd name="T6" fmla="*/ 2147483647 w 182"/>
                <a:gd name="T7" fmla="*/ 2147483647 h 218"/>
                <a:gd name="T8" fmla="*/ 2147483647 w 182"/>
                <a:gd name="T9" fmla="*/ 2147483647 h 218"/>
                <a:gd name="T10" fmla="*/ 2147483647 w 182"/>
                <a:gd name="T11" fmla="*/ 2147483647 h 218"/>
                <a:gd name="T12" fmla="*/ 2147483647 w 182"/>
                <a:gd name="T13" fmla="*/ 2147483647 h 218"/>
                <a:gd name="T14" fmla="*/ 2147483647 w 182"/>
                <a:gd name="T15" fmla="*/ 2147483647 h 218"/>
                <a:gd name="T16" fmla="*/ 2147483647 w 182"/>
                <a:gd name="T17" fmla="*/ 2147483647 h 218"/>
                <a:gd name="T18" fmla="*/ 2147483647 w 182"/>
                <a:gd name="T19" fmla="*/ 2147483647 h 218"/>
                <a:gd name="T20" fmla="*/ 2147483647 w 182"/>
                <a:gd name="T21" fmla="*/ 2147483647 h 218"/>
                <a:gd name="T22" fmla="*/ 2147483647 w 182"/>
                <a:gd name="T23" fmla="*/ 2147483647 h 218"/>
                <a:gd name="T24" fmla="*/ 2147483647 w 182"/>
                <a:gd name="T25" fmla="*/ 2147483647 h 218"/>
                <a:gd name="T26" fmla="*/ 2147483647 w 182"/>
                <a:gd name="T27" fmla="*/ 0 h 218"/>
                <a:gd name="T28" fmla="*/ 2147483647 w 182"/>
                <a:gd name="T29" fmla="*/ 2147483647 h 218"/>
                <a:gd name="T30" fmla="*/ 2147483647 w 182"/>
                <a:gd name="T31" fmla="*/ 2147483647 h 218"/>
                <a:gd name="T32" fmla="*/ 0 w 182"/>
                <a:gd name="T33" fmla="*/ 2147483647 h 218"/>
                <a:gd name="T34" fmla="*/ 0 w 182"/>
                <a:gd name="T35" fmla="*/ 2147483647 h 218"/>
                <a:gd name="T36" fmla="*/ 0 w 182"/>
                <a:gd name="T37" fmla="*/ 2147483647 h 21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2"/>
                <a:gd name="T58" fmla="*/ 0 h 218"/>
                <a:gd name="T59" fmla="*/ 182 w 182"/>
                <a:gd name="T60" fmla="*/ 218 h 21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2" h="218">
                  <a:moveTo>
                    <a:pt x="0" y="42"/>
                  </a:moveTo>
                  <a:lnTo>
                    <a:pt x="31" y="107"/>
                  </a:lnTo>
                  <a:lnTo>
                    <a:pt x="3" y="139"/>
                  </a:lnTo>
                  <a:lnTo>
                    <a:pt x="29" y="139"/>
                  </a:lnTo>
                  <a:lnTo>
                    <a:pt x="29" y="164"/>
                  </a:lnTo>
                  <a:lnTo>
                    <a:pt x="73" y="197"/>
                  </a:lnTo>
                  <a:lnTo>
                    <a:pt x="67" y="213"/>
                  </a:lnTo>
                  <a:lnTo>
                    <a:pt x="96" y="218"/>
                  </a:lnTo>
                  <a:lnTo>
                    <a:pt x="143" y="198"/>
                  </a:lnTo>
                  <a:lnTo>
                    <a:pt x="170" y="203"/>
                  </a:lnTo>
                  <a:lnTo>
                    <a:pt x="182" y="169"/>
                  </a:lnTo>
                  <a:lnTo>
                    <a:pt x="171" y="89"/>
                  </a:lnTo>
                  <a:lnTo>
                    <a:pt x="133" y="73"/>
                  </a:lnTo>
                  <a:lnTo>
                    <a:pt x="122" y="0"/>
                  </a:lnTo>
                  <a:lnTo>
                    <a:pt x="100" y="10"/>
                  </a:lnTo>
                  <a:lnTo>
                    <a:pt x="89" y="31"/>
                  </a:lnTo>
                  <a:lnTo>
                    <a:pt x="0" y="42"/>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09" name="Freeform 75">
              <a:extLst>
                <a:ext uri="{FF2B5EF4-FFF2-40B4-BE49-F238E27FC236}">
                  <a16:creationId xmlns:a16="http://schemas.microsoft.com/office/drawing/2014/main" id="{0E1DDE1A-0AF6-084B-A2D5-FC461E0A3EF6}"/>
                </a:ext>
              </a:extLst>
            </p:cNvPr>
            <p:cNvSpPr>
              <a:spLocks/>
            </p:cNvSpPr>
            <p:nvPr/>
          </p:nvSpPr>
          <p:spPr bwMode="auto">
            <a:xfrm>
              <a:off x="4745281" y="3941985"/>
              <a:ext cx="359478" cy="558455"/>
            </a:xfrm>
            <a:custGeom>
              <a:avLst/>
              <a:gdLst>
                <a:gd name="T0" fmla="*/ 2147483647 w 99"/>
                <a:gd name="T1" fmla="*/ 0 h 146"/>
                <a:gd name="T2" fmla="*/ 0 w 99"/>
                <a:gd name="T3" fmla="*/ 2147483647 h 146"/>
                <a:gd name="T4" fmla="*/ 2147483647 w 99"/>
                <a:gd name="T5" fmla="*/ 2147483647 h 146"/>
                <a:gd name="T6" fmla="*/ 2147483647 w 99"/>
                <a:gd name="T7" fmla="*/ 2147483647 h 146"/>
                <a:gd name="T8" fmla="*/ 2147483647 w 99"/>
                <a:gd name="T9" fmla="*/ 2147483647 h 146"/>
                <a:gd name="T10" fmla="*/ 2147483647 w 99"/>
                <a:gd name="T11" fmla="*/ 2147483647 h 146"/>
                <a:gd name="T12" fmla="*/ 2147483647 w 99"/>
                <a:gd name="T13" fmla="*/ 2147483647 h 146"/>
                <a:gd name="T14" fmla="*/ 2147483647 w 99"/>
                <a:gd name="T15" fmla="*/ 2147483647 h 146"/>
                <a:gd name="T16" fmla="*/ 2147483647 w 99"/>
                <a:gd name="T17" fmla="*/ 2147483647 h 146"/>
                <a:gd name="T18" fmla="*/ 2147483647 w 99"/>
                <a:gd name="T19" fmla="*/ 2147483647 h 146"/>
                <a:gd name="T20" fmla="*/ 2147483647 w 99"/>
                <a:gd name="T21" fmla="*/ 0 h 146"/>
                <a:gd name="T22" fmla="*/ 2147483647 w 99"/>
                <a:gd name="T23" fmla="*/ 0 h 146"/>
                <a:gd name="T24" fmla="*/ 2147483647 w 99"/>
                <a:gd name="T25" fmla="*/ 0 h 146"/>
                <a:gd name="T26" fmla="*/ 2147483647 w 99"/>
                <a:gd name="T27" fmla="*/ 0 h 1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9"/>
                <a:gd name="T43" fmla="*/ 0 h 146"/>
                <a:gd name="T44" fmla="*/ 99 w 99"/>
                <a:gd name="T45" fmla="*/ 146 h 1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9" h="146">
                  <a:moveTo>
                    <a:pt x="29" y="0"/>
                  </a:moveTo>
                  <a:lnTo>
                    <a:pt x="0" y="35"/>
                  </a:lnTo>
                  <a:lnTo>
                    <a:pt x="17" y="58"/>
                  </a:lnTo>
                  <a:lnTo>
                    <a:pt x="9" y="89"/>
                  </a:lnTo>
                  <a:lnTo>
                    <a:pt x="29" y="146"/>
                  </a:lnTo>
                  <a:lnTo>
                    <a:pt x="68" y="139"/>
                  </a:lnTo>
                  <a:lnTo>
                    <a:pt x="61" y="112"/>
                  </a:lnTo>
                  <a:lnTo>
                    <a:pt x="84" y="97"/>
                  </a:lnTo>
                  <a:lnTo>
                    <a:pt x="99" y="58"/>
                  </a:lnTo>
                  <a:lnTo>
                    <a:pt x="55" y="25"/>
                  </a:lnTo>
                  <a:lnTo>
                    <a:pt x="55" y="0"/>
                  </a:lnTo>
                  <a:lnTo>
                    <a:pt x="29"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10" name="Freeform 77">
              <a:extLst>
                <a:ext uri="{FF2B5EF4-FFF2-40B4-BE49-F238E27FC236}">
                  <a16:creationId xmlns:a16="http://schemas.microsoft.com/office/drawing/2014/main" id="{F9BA878C-FC6A-944A-968D-BF02083C7315}"/>
                </a:ext>
              </a:extLst>
            </p:cNvPr>
            <p:cNvSpPr>
              <a:spLocks/>
            </p:cNvSpPr>
            <p:nvPr/>
          </p:nvSpPr>
          <p:spPr bwMode="auto">
            <a:xfrm>
              <a:off x="5281807" y="3136989"/>
              <a:ext cx="993199" cy="676227"/>
            </a:xfrm>
            <a:custGeom>
              <a:avLst/>
              <a:gdLst>
                <a:gd name="T0" fmla="*/ 2147483647 w 275"/>
                <a:gd name="T1" fmla="*/ 2147483647 h 177"/>
                <a:gd name="T2" fmla="*/ 2147483647 w 275"/>
                <a:gd name="T3" fmla="*/ 2147483647 h 177"/>
                <a:gd name="T4" fmla="*/ 0 w 275"/>
                <a:gd name="T5" fmla="*/ 2147483647 h 177"/>
                <a:gd name="T6" fmla="*/ 2147483647 w 275"/>
                <a:gd name="T7" fmla="*/ 2147483647 h 177"/>
                <a:gd name="T8" fmla="*/ 2147483647 w 275"/>
                <a:gd name="T9" fmla="*/ 2147483647 h 177"/>
                <a:gd name="T10" fmla="*/ 2147483647 w 275"/>
                <a:gd name="T11" fmla="*/ 2147483647 h 177"/>
                <a:gd name="T12" fmla="*/ 2147483647 w 275"/>
                <a:gd name="T13" fmla="*/ 2147483647 h 177"/>
                <a:gd name="T14" fmla="*/ 2147483647 w 275"/>
                <a:gd name="T15" fmla="*/ 2147483647 h 177"/>
                <a:gd name="T16" fmla="*/ 2147483647 w 275"/>
                <a:gd name="T17" fmla="*/ 2147483647 h 177"/>
                <a:gd name="T18" fmla="*/ 2147483647 w 275"/>
                <a:gd name="T19" fmla="*/ 2147483647 h 177"/>
                <a:gd name="T20" fmla="*/ 2147483647 w 275"/>
                <a:gd name="T21" fmla="*/ 2147483647 h 177"/>
                <a:gd name="T22" fmla="*/ 2147483647 w 275"/>
                <a:gd name="T23" fmla="*/ 0 h 177"/>
                <a:gd name="T24" fmla="*/ 2147483647 w 275"/>
                <a:gd name="T25" fmla="*/ 2147483647 h 177"/>
                <a:gd name="T26" fmla="*/ 2147483647 w 275"/>
                <a:gd name="T27" fmla="*/ 2147483647 h 177"/>
                <a:gd name="T28" fmla="*/ 2147483647 w 275"/>
                <a:gd name="T29" fmla="*/ 2147483647 h 17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5"/>
                <a:gd name="T46" fmla="*/ 0 h 177"/>
                <a:gd name="T47" fmla="*/ 275 w 275"/>
                <a:gd name="T48" fmla="*/ 177 h 17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5" h="177">
                  <a:moveTo>
                    <a:pt x="33" y="62"/>
                  </a:moveTo>
                  <a:lnTo>
                    <a:pt x="26" y="58"/>
                  </a:lnTo>
                  <a:lnTo>
                    <a:pt x="0" y="71"/>
                  </a:lnTo>
                  <a:lnTo>
                    <a:pt x="11" y="145"/>
                  </a:lnTo>
                  <a:lnTo>
                    <a:pt x="49" y="161"/>
                  </a:lnTo>
                  <a:lnTo>
                    <a:pt x="98" y="158"/>
                  </a:lnTo>
                  <a:lnTo>
                    <a:pt x="90" y="177"/>
                  </a:lnTo>
                  <a:lnTo>
                    <a:pt x="181" y="177"/>
                  </a:lnTo>
                  <a:lnTo>
                    <a:pt x="246" y="145"/>
                  </a:lnTo>
                  <a:lnTo>
                    <a:pt x="275" y="83"/>
                  </a:lnTo>
                  <a:lnTo>
                    <a:pt x="201" y="8"/>
                  </a:lnTo>
                  <a:lnTo>
                    <a:pt x="55" y="0"/>
                  </a:lnTo>
                  <a:lnTo>
                    <a:pt x="33" y="62"/>
                  </a:lnTo>
                  <a:close/>
                </a:path>
              </a:pathLst>
            </a:custGeom>
            <a:solidFill>
              <a:srgbClr val="002060"/>
            </a:solidFill>
            <a:ln w="12700">
              <a:solidFill>
                <a:schemeClr val="bg1"/>
              </a:solidFill>
              <a:round/>
              <a:headEnd/>
              <a:tailEnd/>
            </a:ln>
          </p:spPr>
          <p:txBody>
            <a:bodyPr/>
            <a:lstStyle/>
            <a:p>
              <a:pPr defTabSz="914392" fontAlgn="base">
                <a:spcBef>
                  <a:spcPct val="0"/>
                </a:spcBef>
                <a:spcAft>
                  <a:spcPct val="0"/>
                </a:spcAft>
              </a:pPr>
              <a:endParaRPr lang="en-GB" sz="650" kern="0" dirty="0">
                <a:solidFill>
                  <a:srgbClr val="FFFFFF"/>
                </a:solidFill>
                <a:latin typeface="Calibri" panose="020F0502020204030204" pitchFamily="34" charset="0"/>
                <a:cs typeface="Calibri" panose="020F0502020204030204" pitchFamily="34" charset="0"/>
              </a:endParaRPr>
            </a:p>
          </p:txBody>
        </p:sp>
        <p:sp>
          <p:nvSpPr>
            <p:cNvPr id="111" name="Freeform 78">
              <a:extLst>
                <a:ext uri="{FF2B5EF4-FFF2-40B4-BE49-F238E27FC236}">
                  <a16:creationId xmlns:a16="http://schemas.microsoft.com/office/drawing/2014/main" id="{55CDB89C-3035-9048-B70D-E5325DB077DE}"/>
                </a:ext>
              </a:extLst>
            </p:cNvPr>
            <p:cNvSpPr>
              <a:spLocks/>
            </p:cNvSpPr>
            <p:nvPr/>
          </p:nvSpPr>
          <p:spPr bwMode="auto">
            <a:xfrm>
              <a:off x="5444869" y="3456107"/>
              <a:ext cx="833844" cy="839584"/>
            </a:xfrm>
            <a:custGeom>
              <a:avLst/>
              <a:gdLst>
                <a:gd name="T0" fmla="*/ 2147483647 w 231"/>
                <a:gd name="T1" fmla="*/ 0 h 220"/>
                <a:gd name="T2" fmla="*/ 2147483647 w 231"/>
                <a:gd name="T3" fmla="*/ 2147483647 h 220"/>
                <a:gd name="T4" fmla="*/ 2147483647 w 231"/>
                <a:gd name="T5" fmla="*/ 2147483647 h 220"/>
                <a:gd name="T6" fmla="*/ 2147483647 w 231"/>
                <a:gd name="T7" fmla="*/ 2147483647 h 220"/>
                <a:gd name="T8" fmla="*/ 2147483647 w 231"/>
                <a:gd name="T9" fmla="*/ 2147483647 h 220"/>
                <a:gd name="T10" fmla="*/ 2147483647 w 231"/>
                <a:gd name="T11" fmla="*/ 2147483647 h 220"/>
                <a:gd name="T12" fmla="*/ 2147483647 w 231"/>
                <a:gd name="T13" fmla="*/ 2147483647 h 220"/>
                <a:gd name="T14" fmla="*/ 0 w 231"/>
                <a:gd name="T15" fmla="*/ 2147483647 h 220"/>
                <a:gd name="T16" fmla="*/ 2147483647 w 231"/>
                <a:gd name="T17" fmla="*/ 2147483647 h 220"/>
                <a:gd name="T18" fmla="*/ 2147483647 w 231"/>
                <a:gd name="T19" fmla="*/ 2147483647 h 220"/>
                <a:gd name="T20" fmla="*/ 2147483647 w 231"/>
                <a:gd name="T21" fmla="*/ 2147483647 h 220"/>
                <a:gd name="T22" fmla="*/ 2147483647 w 231"/>
                <a:gd name="T23" fmla="*/ 2147483647 h 220"/>
                <a:gd name="T24" fmla="*/ 2147483647 w 231"/>
                <a:gd name="T25" fmla="*/ 2147483647 h 220"/>
                <a:gd name="T26" fmla="*/ 2147483647 w 231"/>
                <a:gd name="T27" fmla="*/ 2147483647 h 220"/>
                <a:gd name="T28" fmla="*/ 2147483647 w 231"/>
                <a:gd name="T29" fmla="*/ 0 h 220"/>
                <a:gd name="T30" fmla="*/ 2147483647 w 231"/>
                <a:gd name="T31" fmla="*/ 0 h 220"/>
                <a:gd name="T32" fmla="*/ 2147483647 w 231"/>
                <a:gd name="T33" fmla="*/ 0 h 2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1"/>
                <a:gd name="T52" fmla="*/ 0 h 220"/>
                <a:gd name="T53" fmla="*/ 231 w 231"/>
                <a:gd name="T54" fmla="*/ 220 h 2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1" h="220">
                  <a:moveTo>
                    <a:pt x="230" y="0"/>
                  </a:moveTo>
                  <a:lnTo>
                    <a:pt x="201" y="62"/>
                  </a:lnTo>
                  <a:lnTo>
                    <a:pt x="136" y="94"/>
                  </a:lnTo>
                  <a:lnTo>
                    <a:pt x="45" y="94"/>
                  </a:lnTo>
                  <a:lnTo>
                    <a:pt x="53" y="75"/>
                  </a:lnTo>
                  <a:lnTo>
                    <a:pt x="4" y="78"/>
                  </a:lnTo>
                  <a:lnTo>
                    <a:pt x="15" y="159"/>
                  </a:lnTo>
                  <a:lnTo>
                    <a:pt x="0" y="192"/>
                  </a:lnTo>
                  <a:lnTo>
                    <a:pt x="55" y="184"/>
                  </a:lnTo>
                  <a:lnTo>
                    <a:pt x="115" y="212"/>
                  </a:lnTo>
                  <a:lnTo>
                    <a:pt x="152" y="210"/>
                  </a:lnTo>
                  <a:lnTo>
                    <a:pt x="178" y="220"/>
                  </a:lnTo>
                  <a:lnTo>
                    <a:pt x="211" y="174"/>
                  </a:lnTo>
                  <a:lnTo>
                    <a:pt x="231" y="58"/>
                  </a:lnTo>
                  <a:lnTo>
                    <a:pt x="230" y="0"/>
                  </a:lnTo>
                  <a:close/>
                </a:path>
              </a:pathLst>
            </a:custGeom>
            <a:solidFill>
              <a:srgbClr val="002060"/>
            </a:solidFill>
            <a:ln w="12700">
              <a:solidFill>
                <a:schemeClr val="bg1"/>
              </a:solidFill>
              <a:round/>
              <a:headEnd/>
              <a:tailEnd/>
            </a:ln>
          </p:spPr>
          <p:txBody>
            <a:bodyPr/>
            <a:lstStyle/>
            <a:p>
              <a:pPr defTabSz="914392" fontAlgn="base">
                <a:spcBef>
                  <a:spcPct val="0"/>
                </a:spcBef>
                <a:spcAft>
                  <a:spcPct val="0"/>
                </a:spcAft>
              </a:pPr>
              <a:endParaRPr lang="en-GB" sz="650" kern="0" dirty="0">
                <a:solidFill>
                  <a:srgbClr val="FFFFFF"/>
                </a:solidFill>
                <a:latin typeface="Calibri" panose="020F0502020204030204" pitchFamily="34" charset="0"/>
                <a:cs typeface="Calibri" panose="020F0502020204030204" pitchFamily="34" charset="0"/>
              </a:endParaRPr>
            </a:p>
          </p:txBody>
        </p:sp>
        <p:sp>
          <p:nvSpPr>
            <p:cNvPr id="112" name="Freeform 81">
              <a:extLst>
                <a:ext uri="{FF2B5EF4-FFF2-40B4-BE49-F238E27FC236}">
                  <a16:creationId xmlns:a16="http://schemas.microsoft.com/office/drawing/2014/main" id="{422E427C-0288-DE49-A106-6FA66A441890}"/>
                </a:ext>
              </a:extLst>
            </p:cNvPr>
            <p:cNvSpPr>
              <a:spLocks/>
            </p:cNvSpPr>
            <p:nvPr/>
          </p:nvSpPr>
          <p:spPr bwMode="auto">
            <a:xfrm>
              <a:off x="5289219" y="4846552"/>
              <a:ext cx="926492" cy="664828"/>
            </a:xfrm>
            <a:custGeom>
              <a:avLst/>
              <a:gdLst>
                <a:gd name="T0" fmla="*/ 2147483647 w 257"/>
                <a:gd name="T1" fmla="*/ 2147483647 h 174"/>
                <a:gd name="T2" fmla="*/ 2147483647 w 257"/>
                <a:gd name="T3" fmla="*/ 2147483647 h 174"/>
                <a:gd name="T4" fmla="*/ 2147483647 w 257"/>
                <a:gd name="T5" fmla="*/ 2147483647 h 174"/>
                <a:gd name="T6" fmla="*/ 2147483647 w 257"/>
                <a:gd name="T7" fmla="*/ 2147483647 h 174"/>
                <a:gd name="T8" fmla="*/ 2147483647 w 257"/>
                <a:gd name="T9" fmla="*/ 0 h 174"/>
                <a:gd name="T10" fmla="*/ 2147483647 w 257"/>
                <a:gd name="T11" fmla="*/ 2147483647 h 174"/>
                <a:gd name="T12" fmla="*/ 2147483647 w 257"/>
                <a:gd name="T13" fmla="*/ 2147483647 h 174"/>
                <a:gd name="T14" fmla="*/ 0 w 257"/>
                <a:gd name="T15" fmla="*/ 2147483647 h 174"/>
                <a:gd name="T16" fmla="*/ 2147483647 w 257"/>
                <a:gd name="T17" fmla="*/ 2147483647 h 174"/>
                <a:gd name="T18" fmla="*/ 2147483647 w 257"/>
                <a:gd name="T19" fmla="*/ 2147483647 h 174"/>
                <a:gd name="T20" fmla="*/ 2147483647 w 257"/>
                <a:gd name="T21" fmla="*/ 2147483647 h 174"/>
                <a:gd name="T22" fmla="*/ 2147483647 w 257"/>
                <a:gd name="T23" fmla="*/ 2147483647 h 174"/>
                <a:gd name="T24" fmla="*/ 2147483647 w 257"/>
                <a:gd name="T25" fmla="*/ 2147483647 h 174"/>
                <a:gd name="T26" fmla="*/ 2147483647 w 257"/>
                <a:gd name="T27" fmla="*/ 2147483647 h 174"/>
                <a:gd name="T28" fmla="*/ 2147483647 w 257"/>
                <a:gd name="T29" fmla="*/ 2147483647 h 174"/>
                <a:gd name="T30" fmla="*/ 2147483647 w 257"/>
                <a:gd name="T31" fmla="*/ 2147483647 h 174"/>
                <a:gd name="T32" fmla="*/ 2147483647 w 257"/>
                <a:gd name="T33" fmla="*/ 2147483647 h 174"/>
                <a:gd name="T34" fmla="*/ 2147483647 w 257"/>
                <a:gd name="T35" fmla="*/ 2147483647 h 174"/>
                <a:gd name="T36" fmla="*/ 2147483647 w 257"/>
                <a:gd name="T37" fmla="*/ 2147483647 h 17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7"/>
                <a:gd name="T58" fmla="*/ 0 h 174"/>
                <a:gd name="T59" fmla="*/ 257 w 257"/>
                <a:gd name="T60" fmla="*/ 174 h 17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7" h="174">
                  <a:moveTo>
                    <a:pt x="257" y="18"/>
                  </a:moveTo>
                  <a:lnTo>
                    <a:pt x="145" y="32"/>
                  </a:lnTo>
                  <a:lnTo>
                    <a:pt x="84" y="18"/>
                  </a:lnTo>
                  <a:lnTo>
                    <a:pt x="114" y="2"/>
                  </a:lnTo>
                  <a:lnTo>
                    <a:pt x="57" y="0"/>
                  </a:lnTo>
                  <a:lnTo>
                    <a:pt x="34" y="9"/>
                  </a:lnTo>
                  <a:lnTo>
                    <a:pt x="15" y="62"/>
                  </a:lnTo>
                  <a:lnTo>
                    <a:pt x="0" y="68"/>
                  </a:lnTo>
                  <a:lnTo>
                    <a:pt x="4" y="104"/>
                  </a:lnTo>
                  <a:lnTo>
                    <a:pt x="48" y="111"/>
                  </a:lnTo>
                  <a:lnTo>
                    <a:pt x="101" y="142"/>
                  </a:lnTo>
                  <a:lnTo>
                    <a:pt x="139" y="141"/>
                  </a:lnTo>
                  <a:lnTo>
                    <a:pt x="139" y="161"/>
                  </a:lnTo>
                  <a:lnTo>
                    <a:pt x="176" y="174"/>
                  </a:lnTo>
                  <a:lnTo>
                    <a:pt x="176" y="126"/>
                  </a:lnTo>
                  <a:lnTo>
                    <a:pt x="242" y="89"/>
                  </a:lnTo>
                  <a:lnTo>
                    <a:pt x="257" y="18"/>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13" name="Freeform 83">
              <a:extLst>
                <a:ext uri="{FF2B5EF4-FFF2-40B4-BE49-F238E27FC236}">
                  <a16:creationId xmlns:a16="http://schemas.microsoft.com/office/drawing/2014/main" id="{A4F58178-6E01-C641-8C7C-18FD86F9D143}"/>
                </a:ext>
              </a:extLst>
            </p:cNvPr>
            <p:cNvSpPr>
              <a:spLocks/>
            </p:cNvSpPr>
            <p:nvPr/>
          </p:nvSpPr>
          <p:spPr bwMode="auto">
            <a:xfrm>
              <a:off x="4703675" y="4895939"/>
              <a:ext cx="600366" cy="455883"/>
            </a:xfrm>
            <a:custGeom>
              <a:avLst/>
              <a:gdLst>
                <a:gd name="T0" fmla="*/ 2147483647 w 165"/>
                <a:gd name="T1" fmla="*/ 0 h 119"/>
                <a:gd name="T2" fmla="*/ 2147483647 w 165"/>
                <a:gd name="T3" fmla="*/ 2147483647 h 119"/>
                <a:gd name="T4" fmla="*/ 2147483647 w 165"/>
                <a:gd name="T5" fmla="*/ 2147483647 h 119"/>
                <a:gd name="T6" fmla="*/ 2147483647 w 165"/>
                <a:gd name="T7" fmla="*/ 2147483647 h 119"/>
                <a:gd name="T8" fmla="*/ 0 w 165"/>
                <a:gd name="T9" fmla="*/ 2147483647 h 119"/>
                <a:gd name="T10" fmla="*/ 2147483647 w 165"/>
                <a:gd name="T11" fmla="*/ 2147483647 h 119"/>
                <a:gd name="T12" fmla="*/ 2147483647 w 165"/>
                <a:gd name="T13" fmla="*/ 2147483647 h 119"/>
                <a:gd name="T14" fmla="*/ 2147483647 w 165"/>
                <a:gd name="T15" fmla="*/ 2147483647 h 119"/>
                <a:gd name="T16" fmla="*/ 2147483647 w 165"/>
                <a:gd name="T17" fmla="*/ 2147483647 h 119"/>
                <a:gd name="T18" fmla="*/ 2147483647 w 165"/>
                <a:gd name="T19" fmla="*/ 2147483647 h 119"/>
                <a:gd name="T20" fmla="*/ 2147483647 w 165"/>
                <a:gd name="T21" fmla="*/ 2147483647 h 119"/>
                <a:gd name="T22" fmla="*/ 2147483647 w 165"/>
                <a:gd name="T23" fmla="*/ 2147483647 h 119"/>
                <a:gd name="T24" fmla="*/ 2147483647 w 165"/>
                <a:gd name="T25" fmla="*/ 2147483647 h 119"/>
                <a:gd name="T26" fmla="*/ 2147483647 w 165"/>
                <a:gd name="T27" fmla="*/ 2147483647 h 119"/>
                <a:gd name="T28" fmla="*/ 2147483647 w 165"/>
                <a:gd name="T29" fmla="*/ 2147483647 h 119"/>
                <a:gd name="T30" fmla="*/ 2147483647 w 165"/>
                <a:gd name="T31" fmla="*/ 0 h 119"/>
                <a:gd name="T32" fmla="*/ 2147483647 w 165"/>
                <a:gd name="T33" fmla="*/ 0 h 119"/>
                <a:gd name="T34" fmla="*/ 2147483647 w 165"/>
                <a:gd name="T35" fmla="*/ 0 h 11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5"/>
                <a:gd name="T55" fmla="*/ 0 h 119"/>
                <a:gd name="T56" fmla="*/ 165 w 165"/>
                <a:gd name="T57" fmla="*/ 119 h 11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5" h="119">
                  <a:moveTo>
                    <a:pt x="52" y="0"/>
                  </a:moveTo>
                  <a:lnTo>
                    <a:pt x="10" y="44"/>
                  </a:lnTo>
                  <a:lnTo>
                    <a:pt x="12" y="68"/>
                  </a:lnTo>
                  <a:lnTo>
                    <a:pt x="1" y="68"/>
                  </a:lnTo>
                  <a:lnTo>
                    <a:pt x="0" y="92"/>
                  </a:lnTo>
                  <a:lnTo>
                    <a:pt x="15" y="119"/>
                  </a:lnTo>
                  <a:lnTo>
                    <a:pt x="61" y="119"/>
                  </a:lnTo>
                  <a:lnTo>
                    <a:pt x="103" y="84"/>
                  </a:lnTo>
                  <a:lnTo>
                    <a:pt x="144" y="104"/>
                  </a:lnTo>
                  <a:lnTo>
                    <a:pt x="165" y="92"/>
                  </a:lnTo>
                  <a:lnTo>
                    <a:pt x="161" y="53"/>
                  </a:lnTo>
                  <a:lnTo>
                    <a:pt x="146" y="49"/>
                  </a:lnTo>
                  <a:lnTo>
                    <a:pt x="124" y="60"/>
                  </a:lnTo>
                  <a:lnTo>
                    <a:pt x="124" y="37"/>
                  </a:lnTo>
                  <a:lnTo>
                    <a:pt x="95" y="41"/>
                  </a:lnTo>
                  <a:lnTo>
                    <a:pt x="52" y="0"/>
                  </a:lnTo>
                  <a:close/>
                </a:path>
              </a:pathLst>
            </a:custGeom>
            <a:solidFill>
              <a:srgbClr val="002060"/>
            </a:solidFill>
            <a:ln w="12700">
              <a:no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14" name="Freeform 86">
              <a:extLst>
                <a:ext uri="{FF2B5EF4-FFF2-40B4-BE49-F238E27FC236}">
                  <a16:creationId xmlns:a16="http://schemas.microsoft.com/office/drawing/2014/main" id="{0760970E-718C-8746-8C5B-77920EAF4314}"/>
                </a:ext>
              </a:extLst>
            </p:cNvPr>
            <p:cNvSpPr>
              <a:spLocks/>
            </p:cNvSpPr>
            <p:nvPr/>
          </p:nvSpPr>
          <p:spPr bwMode="auto">
            <a:xfrm>
              <a:off x="3966190" y="5055497"/>
              <a:ext cx="796782" cy="744609"/>
            </a:xfrm>
            <a:custGeom>
              <a:avLst/>
              <a:gdLst>
                <a:gd name="T0" fmla="*/ 2147483647 w 220"/>
                <a:gd name="T1" fmla="*/ 0 h 194"/>
                <a:gd name="T2" fmla="*/ 2147483647 w 220"/>
                <a:gd name="T3" fmla="*/ 2147483647 h 194"/>
                <a:gd name="T4" fmla="*/ 2147483647 w 220"/>
                <a:gd name="T5" fmla="*/ 2147483647 h 194"/>
                <a:gd name="T6" fmla="*/ 2147483647 w 220"/>
                <a:gd name="T7" fmla="*/ 2147483647 h 194"/>
                <a:gd name="T8" fmla="*/ 2147483647 w 220"/>
                <a:gd name="T9" fmla="*/ 2147483647 h 194"/>
                <a:gd name="T10" fmla="*/ 2147483647 w 220"/>
                <a:gd name="T11" fmla="*/ 2147483647 h 194"/>
                <a:gd name="T12" fmla="*/ 0 w 220"/>
                <a:gd name="T13" fmla="*/ 2147483647 h 194"/>
                <a:gd name="T14" fmla="*/ 2147483647 w 220"/>
                <a:gd name="T15" fmla="*/ 2147483647 h 194"/>
                <a:gd name="T16" fmla="*/ 2147483647 w 220"/>
                <a:gd name="T17" fmla="*/ 2147483647 h 194"/>
                <a:gd name="T18" fmla="*/ 2147483647 w 220"/>
                <a:gd name="T19" fmla="*/ 2147483647 h 194"/>
                <a:gd name="T20" fmla="*/ 2147483647 w 220"/>
                <a:gd name="T21" fmla="*/ 2147483647 h 194"/>
                <a:gd name="T22" fmla="*/ 2147483647 w 220"/>
                <a:gd name="T23" fmla="*/ 2147483647 h 194"/>
                <a:gd name="T24" fmla="*/ 2147483647 w 220"/>
                <a:gd name="T25" fmla="*/ 2147483647 h 194"/>
                <a:gd name="T26" fmla="*/ 2147483647 w 220"/>
                <a:gd name="T27" fmla="*/ 2147483647 h 194"/>
                <a:gd name="T28" fmla="*/ 2147483647 w 220"/>
                <a:gd name="T29" fmla="*/ 2147483647 h 194"/>
                <a:gd name="T30" fmla="*/ 2147483647 w 220"/>
                <a:gd name="T31" fmla="*/ 2147483647 h 194"/>
                <a:gd name="T32" fmla="*/ 2147483647 w 220"/>
                <a:gd name="T33" fmla="*/ 2147483647 h 194"/>
                <a:gd name="T34" fmla="*/ 2147483647 w 220"/>
                <a:gd name="T35" fmla="*/ 2147483647 h 194"/>
                <a:gd name="T36" fmla="*/ 2147483647 w 220"/>
                <a:gd name="T37" fmla="*/ 0 h 194"/>
                <a:gd name="T38" fmla="*/ 2147483647 w 220"/>
                <a:gd name="T39" fmla="*/ 0 h 194"/>
                <a:gd name="T40" fmla="*/ 2147483647 w 220"/>
                <a:gd name="T41" fmla="*/ 0 h 194"/>
                <a:gd name="T42" fmla="*/ 2147483647 w 220"/>
                <a:gd name="T43" fmla="*/ 0 h 19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20"/>
                <a:gd name="T67" fmla="*/ 0 h 194"/>
                <a:gd name="T68" fmla="*/ 220 w 220"/>
                <a:gd name="T69" fmla="*/ 194 h 19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20" h="194">
                  <a:moveTo>
                    <a:pt x="82" y="0"/>
                  </a:moveTo>
                  <a:lnTo>
                    <a:pt x="75" y="35"/>
                  </a:lnTo>
                  <a:lnTo>
                    <a:pt x="45" y="35"/>
                  </a:lnTo>
                  <a:lnTo>
                    <a:pt x="66" y="108"/>
                  </a:lnTo>
                  <a:lnTo>
                    <a:pt x="59" y="124"/>
                  </a:lnTo>
                  <a:lnTo>
                    <a:pt x="20" y="113"/>
                  </a:lnTo>
                  <a:lnTo>
                    <a:pt x="0" y="122"/>
                  </a:lnTo>
                  <a:lnTo>
                    <a:pt x="33" y="194"/>
                  </a:lnTo>
                  <a:lnTo>
                    <a:pt x="62" y="191"/>
                  </a:lnTo>
                  <a:lnTo>
                    <a:pt x="105" y="169"/>
                  </a:lnTo>
                  <a:lnTo>
                    <a:pt x="77" y="134"/>
                  </a:lnTo>
                  <a:lnTo>
                    <a:pt x="177" y="184"/>
                  </a:lnTo>
                  <a:lnTo>
                    <a:pt x="194" y="166"/>
                  </a:lnTo>
                  <a:lnTo>
                    <a:pt x="200" y="97"/>
                  </a:lnTo>
                  <a:lnTo>
                    <a:pt x="220" y="77"/>
                  </a:lnTo>
                  <a:lnTo>
                    <a:pt x="204" y="50"/>
                  </a:lnTo>
                  <a:lnTo>
                    <a:pt x="205" y="26"/>
                  </a:lnTo>
                  <a:lnTo>
                    <a:pt x="216" y="26"/>
                  </a:lnTo>
                  <a:lnTo>
                    <a:pt x="214" y="0"/>
                  </a:lnTo>
                  <a:lnTo>
                    <a:pt x="82"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15" name="Freeform 87">
              <a:extLst>
                <a:ext uri="{FF2B5EF4-FFF2-40B4-BE49-F238E27FC236}">
                  <a16:creationId xmlns:a16="http://schemas.microsoft.com/office/drawing/2014/main" id="{3197438F-DE1A-344A-AD14-15A4C258DBA6}"/>
                </a:ext>
              </a:extLst>
            </p:cNvPr>
            <p:cNvSpPr>
              <a:spLocks/>
            </p:cNvSpPr>
            <p:nvPr/>
          </p:nvSpPr>
          <p:spPr bwMode="auto">
            <a:xfrm>
              <a:off x="3680407" y="4678270"/>
              <a:ext cx="585543" cy="850981"/>
            </a:xfrm>
            <a:custGeom>
              <a:avLst/>
              <a:gdLst>
                <a:gd name="T0" fmla="*/ 2147483647 w 162"/>
                <a:gd name="T1" fmla="*/ 0 h 223"/>
                <a:gd name="T2" fmla="*/ 2147483647 w 162"/>
                <a:gd name="T3" fmla="*/ 2147483647 h 223"/>
                <a:gd name="T4" fmla="*/ 2147483647 w 162"/>
                <a:gd name="T5" fmla="*/ 2147483647 h 223"/>
                <a:gd name="T6" fmla="*/ 2147483647 w 162"/>
                <a:gd name="T7" fmla="*/ 2147483647 h 223"/>
                <a:gd name="T8" fmla="*/ 2147483647 w 162"/>
                <a:gd name="T9" fmla="*/ 2147483647 h 223"/>
                <a:gd name="T10" fmla="*/ 2147483647 w 162"/>
                <a:gd name="T11" fmla="*/ 2147483647 h 223"/>
                <a:gd name="T12" fmla="*/ 2147483647 w 162"/>
                <a:gd name="T13" fmla="*/ 2147483647 h 223"/>
                <a:gd name="T14" fmla="*/ 2147483647 w 162"/>
                <a:gd name="T15" fmla="*/ 2147483647 h 223"/>
                <a:gd name="T16" fmla="*/ 2147483647 w 162"/>
                <a:gd name="T17" fmla="*/ 2147483647 h 223"/>
                <a:gd name="T18" fmla="*/ 2147483647 w 162"/>
                <a:gd name="T19" fmla="*/ 2147483647 h 223"/>
                <a:gd name="T20" fmla="*/ 2147483647 w 162"/>
                <a:gd name="T21" fmla="*/ 2147483647 h 223"/>
                <a:gd name="T22" fmla="*/ 2147483647 w 162"/>
                <a:gd name="T23" fmla="*/ 2147483647 h 223"/>
                <a:gd name="T24" fmla="*/ 2147483647 w 162"/>
                <a:gd name="T25" fmla="*/ 2147483647 h 223"/>
                <a:gd name="T26" fmla="*/ 0 w 162"/>
                <a:gd name="T27" fmla="*/ 2147483647 h 223"/>
                <a:gd name="T28" fmla="*/ 2147483647 w 162"/>
                <a:gd name="T29" fmla="*/ 2147483647 h 223"/>
                <a:gd name="T30" fmla="*/ 2147483647 w 162"/>
                <a:gd name="T31" fmla="*/ 0 h 223"/>
                <a:gd name="T32" fmla="*/ 2147483647 w 162"/>
                <a:gd name="T33" fmla="*/ 0 h 223"/>
                <a:gd name="T34" fmla="*/ 2147483647 w 162"/>
                <a:gd name="T35" fmla="*/ 0 h 2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2"/>
                <a:gd name="T55" fmla="*/ 0 h 223"/>
                <a:gd name="T56" fmla="*/ 162 w 162"/>
                <a:gd name="T57" fmla="*/ 223 h 2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2" h="223">
                  <a:moveTo>
                    <a:pt x="120" y="0"/>
                  </a:moveTo>
                  <a:lnTo>
                    <a:pt x="119" y="32"/>
                  </a:lnTo>
                  <a:lnTo>
                    <a:pt x="146" y="60"/>
                  </a:lnTo>
                  <a:lnTo>
                    <a:pt x="162" y="99"/>
                  </a:lnTo>
                  <a:lnTo>
                    <a:pt x="155" y="134"/>
                  </a:lnTo>
                  <a:lnTo>
                    <a:pt x="125" y="134"/>
                  </a:lnTo>
                  <a:lnTo>
                    <a:pt x="146" y="207"/>
                  </a:lnTo>
                  <a:lnTo>
                    <a:pt x="139" y="223"/>
                  </a:lnTo>
                  <a:lnTo>
                    <a:pt x="100" y="212"/>
                  </a:lnTo>
                  <a:lnTo>
                    <a:pt x="80" y="221"/>
                  </a:lnTo>
                  <a:lnTo>
                    <a:pt x="37" y="220"/>
                  </a:lnTo>
                  <a:lnTo>
                    <a:pt x="5" y="189"/>
                  </a:lnTo>
                  <a:lnTo>
                    <a:pt x="11" y="143"/>
                  </a:lnTo>
                  <a:lnTo>
                    <a:pt x="0" y="119"/>
                  </a:lnTo>
                  <a:lnTo>
                    <a:pt x="8" y="32"/>
                  </a:lnTo>
                  <a:lnTo>
                    <a:pt x="120"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16" name="Freeform 88">
              <a:extLst>
                <a:ext uri="{FF2B5EF4-FFF2-40B4-BE49-F238E27FC236}">
                  <a16:creationId xmlns:a16="http://schemas.microsoft.com/office/drawing/2014/main" id="{64C2A569-1204-1A4C-91FE-58D78461C0AB}"/>
                </a:ext>
              </a:extLst>
            </p:cNvPr>
            <p:cNvSpPr>
              <a:spLocks/>
            </p:cNvSpPr>
            <p:nvPr/>
          </p:nvSpPr>
          <p:spPr bwMode="auto">
            <a:xfrm>
              <a:off x="3287997" y="5401210"/>
              <a:ext cx="800489" cy="634437"/>
            </a:xfrm>
            <a:custGeom>
              <a:avLst/>
              <a:gdLst>
                <a:gd name="T0" fmla="*/ 2147483647 w 221"/>
                <a:gd name="T1" fmla="*/ 0 h 166"/>
                <a:gd name="T2" fmla="*/ 2147483647 w 221"/>
                <a:gd name="T3" fmla="*/ 2147483647 h 166"/>
                <a:gd name="T4" fmla="*/ 2147483647 w 221"/>
                <a:gd name="T5" fmla="*/ 2147483647 h 166"/>
                <a:gd name="T6" fmla="*/ 2147483647 w 221"/>
                <a:gd name="T7" fmla="*/ 2147483647 h 166"/>
                <a:gd name="T8" fmla="*/ 2147483647 w 221"/>
                <a:gd name="T9" fmla="*/ 2147483647 h 166"/>
                <a:gd name="T10" fmla="*/ 0 w 221"/>
                <a:gd name="T11" fmla="*/ 2147483647 h 166"/>
                <a:gd name="T12" fmla="*/ 2147483647 w 221"/>
                <a:gd name="T13" fmla="*/ 2147483647 h 166"/>
                <a:gd name="T14" fmla="*/ 2147483647 w 221"/>
                <a:gd name="T15" fmla="*/ 2147483647 h 166"/>
                <a:gd name="T16" fmla="*/ 2147483647 w 221"/>
                <a:gd name="T17" fmla="*/ 2147483647 h 166"/>
                <a:gd name="T18" fmla="*/ 2147483647 w 221"/>
                <a:gd name="T19" fmla="*/ 2147483647 h 166"/>
                <a:gd name="T20" fmla="*/ 2147483647 w 221"/>
                <a:gd name="T21" fmla="*/ 2147483647 h 166"/>
                <a:gd name="T22" fmla="*/ 2147483647 w 221"/>
                <a:gd name="T23" fmla="*/ 2147483647 h 166"/>
                <a:gd name="T24" fmla="*/ 2147483647 w 221"/>
                <a:gd name="T25" fmla="*/ 2147483647 h 166"/>
                <a:gd name="T26" fmla="*/ 2147483647 w 221"/>
                <a:gd name="T27" fmla="*/ 2147483647 h 166"/>
                <a:gd name="T28" fmla="*/ 2147483647 w 221"/>
                <a:gd name="T29" fmla="*/ 0 h 166"/>
                <a:gd name="T30" fmla="*/ 2147483647 w 221"/>
                <a:gd name="T31" fmla="*/ 0 h 166"/>
                <a:gd name="T32" fmla="*/ 2147483647 w 221"/>
                <a:gd name="T33" fmla="*/ 0 h 1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21"/>
                <a:gd name="T52" fmla="*/ 0 h 166"/>
                <a:gd name="T53" fmla="*/ 221 w 221"/>
                <a:gd name="T54" fmla="*/ 166 h 16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21" h="166">
                  <a:moveTo>
                    <a:pt x="113" y="0"/>
                  </a:moveTo>
                  <a:lnTo>
                    <a:pt x="108" y="29"/>
                  </a:lnTo>
                  <a:lnTo>
                    <a:pt x="92" y="50"/>
                  </a:lnTo>
                  <a:lnTo>
                    <a:pt x="72" y="42"/>
                  </a:lnTo>
                  <a:lnTo>
                    <a:pt x="59" y="65"/>
                  </a:lnTo>
                  <a:lnTo>
                    <a:pt x="0" y="65"/>
                  </a:lnTo>
                  <a:lnTo>
                    <a:pt x="18" y="105"/>
                  </a:lnTo>
                  <a:lnTo>
                    <a:pt x="64" y="166"/>
                  </a:lnTo>
                  <a:lnTo>
                    <a:pt x="102" y="139"/>
                  </a:lnTo>
                  <a:lnTo>
                    <a:pt x="181" y="146"/>
                  </a:lnTo>
                  <a:lnTo>
                    <a:pt x="174" y="107"/>
                  </a:lnTo>
                  <a:lnTo>
                    <a:pt x="221" y="104"/>
                  </a:lnTo>
                  <a:lnTo>
                    <a:pt x="190" y="32"/>
                  </a:lnTo>
                  <a:lnTo>
                    <a:pt x="145" y="29"/>
                  </a:lnTo>
                  <a:lnTo>
                    <a:pt x="113" y="0"/>
                  </a:lnTo>
                  <a:close/>
                </a:path>
              </a:pathLst>
            </a:cu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17" name="Freeform 92">
              <a:extLst>
                <a:ext uri="{FF2B5EF4-FFF2-40B4-BE49-F238E27FC236}">
                  <a16:creationId xmlns:a16="http://schemas.microsoft.com/office/drawing/2014/main" id="{EC5B3A5A-14E1-6443-BBCB-F9ECFAD931CA}"/>
                </a:ext>
              </a:extLst>
            </p:cNvPr>
            <p:cNvSpPr>
              <a:spLocks/>
            </p:cNvSpPr>
            <p:nvPr/>
          </p:nvSpPr>
          <p:spPr bwMode="auto">
            <a:xfrm>
              <a:off x="5215100" y="4158926"/>
              <a:ext cx="833844" cy="721816"/>
            </a:xfrm>
            <a:custGeom>
              <a:avLst/>
              <a:gdLst>
                <a:gd name="T0" fmla="*/ 2147483647 w 230"/>
                <a:gd name="T1" fmla="*/ 2147483647 h 189"/>
                <a:gd name="T2" fmla="*/ 2147483647 w 230"/>
                <a:gd name="T3" fmla="*/ 2147483647 h 189"/>
                <a:gd name="T4" fmla="*/ 2147483647 w 230"/>
                <a:gd name="T5" fmla="*/ 0 h 189"/>
                <a:gd name="T6" fmla="*/ 2147483647 w 230"/>
                <a:gd name="T7" fmla="*/ 2147483647 h 189"/>
                <a:gd name="T8" fmla="*/ 2147483647 w 230"/>
                <a:gd name="T9" fmla="*/ 2147483647 h 189"/>
                <a:gd name="T10" fmla="*/ 2147483647 w 230"/>
                <a:gd name="T11" fmla="*/ 2147483647 h 189"/>
                <a:gd name="T12" fmla="*/ 2147483647 w 230"/>
                <a:gd name="T13" fmla="*/ 2147483647 h 189"/>
                <a:gd name="T14" fmla="*/ 0 w 230"/>
                <a:gd name="T15" fmla="*/ 2147483647 h 189"/>
                <a:gd name="T16" fmla="*/ 0 w 230"/>
                <a:gd name="T17" fmla="*/ 2147483647 h 189"/>
                <a:gd name="T18" fmla="*/ 2147483647 w 230"/>
                <a:gd name="T19" fmla="*/ 2147483647 h 189"/>
                <a:gd name="T20" fmla="*/ 2147483647 w 230"/>
                <a:gd name="T21" fmla="*/ 2147483647 h 189"/>
                <a:gd name="T22" fmla="*/ 2147483647 w 230"/>
                <a:gd name="T23" fmla="*/ 2147483647 h 189"/>
                <a:gd name="T24" fmla="*/ 2147483647 w 230"/>
                <a:gd name="T25" fmla="*/ 2147483647 h 189"/>
                <a:gd name="T26" fmla="*/ 2147483647 w 230"/>
                <a:gd name="T27" fmla="*/ 2147483647 h 189"/>
                <a:gd name="T28" fmla="*/ 2147483647 w 230"/>
                <a:gd name="T29" fmla="*/ 2147483647 h 189"/>
                <a:gd name="T30" fmla="*/ 2147483647 w 230"/>
                <a:gd name="T31" fmla="*/ 2147483647 h 189"/>
                <a:gd name="T32" fmla="*/ 2147483647 w 230"/>
                <a:gd name="T33" fmla="*/ 2147483647 h 189"/>
                <a:gd name="T34" fmla="*/ 2147483647 w 230"/>
                <a:gd name="T35" fmla="*/ 2147483647 h 189"/>
                <a:gd name="T36" fmla="*/ 2147483647 w 230"/>
                <a:gd name="T37" fmla="*/ 2147483647 h 189"/>
                <a:gd name="T38" fmla="*/ 2147483647 w 230"/>
                <a:gd name="T39" fmla="*/ 2147483647 h 189"/>
                <a:gd name="T40" fmla="*/ 2147483647 w 230"/>
                <a:gd name="T41" fmla="*/ 2147483647 h 189"/>
                <a:gd name="T42" fmla="*/ 2147483647 w 230"/>
                <a:gd name="T43" fmla="*/ 2147483647 h 189"/>
                <a:gd name="T44" fmla="*/ 2147483647 w 230"/>
                <a:gd name="T45" fmla="*/ 2147483647 h 189"/>
                <a:gd name="T46" fmla="*/ 2147483647 w 230"/>
                <a:gd name="T47" fmla="*/ 2147483647 h 189"/>
                <a:gd name="T48" fmla="*/ 2147483647 w 230"/>
                <a:gd name="T49" fmla="*/ 2147483647 h 18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30"/>
                <a:gd name="T76" fmla="*/ 0 h 189"/>
                <a:gd name="T77" fmla="*/ 230 w 230"/>
                <a:gd name="T78" fmla="*/ 189 h 18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30" h="189">
                  <a:moveTo>
                    <a:pt x="230" y="52"/>
                  </a:moveTo>
                  <a:lnTo>
                    <a:pt x="178" y="28"/>
                  </a:lnTo>
                  <a:lnTo>
                    <a:pt x="119" y="0"/>
                  </a:lnTo>
                  <a:lnTo>
                    <a:pt x="63" y="8"/>
                  </a:lnTo>
                  <a:lnTo>
                    <a:pt x="37" y="3"/>
                  </a:lnTo>
                  <a:lnTo>
                    <a:pt x="5" y="18"/>
                  </a:lnTo>
                  <a:lnTo>
                    <a:pt x="36" y="69"/>
                  </a:lnTo>
                  <a:lnTo>
                    <a:pt x="0" y="90"/>
                  </a:lnTo>
                  <a:lnTo>
                    <a:pt x="0" y="124"/>
                  </a:lnTo>
                  <a:lnTo>
                    <a:pt x="20" y="147"/>
                  </a:lnTo>
                  <a:lnTo>
                    <a:pt x="54" y="137"/>
                  </a:lnTo>
                  <a:lnTo>
                    <a:pt x="75" y="157"/>
                  </a:lnTo>
                  <a:lnTo>
                    <a:pt x="54" y="189"/>
                  </a:lnTo>
                  <a:lnTo>
                    <a:pt x="71" y="172"/>
                  </a:lnTo>
                  <a:lnTo>
                    <a:pt x="117" y="165"/>
                  </a:lnTo>
                  <a:lnTo>
                    <a:pt x="158" y="163"/>
                  </a:lnTo>
                  <a:lnTo>
                    <a:pt x="133" y="125"/>
                  </a:lnTo>
                  <a:lnTo>
                    <a:pt x="184" y="134"/>
                  </a:lnTo>
                  <a:lnTo>
                    <a:pt x="175" y="100"/>
                  </a:lnTo>
                  <a:lnTo>
                    <a:pt x="142" y="89"/>
                  </a:lnTo>
                  <a:lnTo>
                    <a:pt x="165" y="74"/>
                  </a:lnTo>
                  <a:lnTo>
                    <a:pt x="206" y="88"/>
                  </a:lnTo>
                  <a:lnTo>
                    <a:pt x="230" y="52"/>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18" name="Rectangle 117">
              <a:extLst>
                <a:ext uri="{FF2B5EF4-FFF2-40B4-BE49-F238E27FC236}">
                  <a16:creationId xmlns:a16="http://schemas.microsoft.com/office/drawing/2014/main" id="{690EF680-621A-A141-995D-20F36B887600}"/>
                </a:ext>
              </a:extLst>
            </p:cNvPr>
            <p:cNvSpPr/>
            <p:nvPr/>
          </p:nvSpPr>
          <p:spPr>
            <a:xfrm>
              <a:off x="2979423" y="1312503"/>
              <a:ext cx="433330" cy="10509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Cumbria</a:t>
              </a:r>
            </a:p>
          </p:txBody>
        </p:sp>
        <p:sp>
          <p:nvSpPr>
            <p:cNvPr id="119" name="Rectangle 118">
              <a:extLst>
                <a:ext uri="{FF2B5EF4-FFF2-40B4-BE49-F238E27FC236}">
                  <a16:creationId xmlns:a16="http://schemas.microsoft.com/office/drawing/2014/main" id="{8B99518D-EFF0-E544-BB4B-C8CFFFBC941F}"/>
                </a:ext>
              </a:extLst>
            </p:cNvPr>
            <p:cNvSpPr/>
            <p:nvPr/>
          </p:nvSpPr>
          <p:spPr>
            <a:xfrm>
              <a:off x="4782749" y="2867696"/>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Lincolnshire</a:t>
              </a:r>
            </a:p>
          </p:txBody>
        </p:sp>
        <p:sp>
          <p:nvSpPr>
            <p:cNvPr id="120" name="Rectangle 119">
              <a:extLst>
                <a:ext uri="{FF2B5EF4-FFF2-40B4-BE49-F238E27FC236}">
                  <a16:creationId xmlns:a16="http://schemas.microsoft.com/office/drawing/2014/main" id="{5DDBA562-3628-4844-A065-4D62BB0A521F}"/>
                </a:ext>
              </a:extLst>
            </p:cNvPr>
            <p:cNvSpPr/>
            <p:nvPr/>
          </p:nvSpPr>
          <p:spPr>
            <a:xfrm>
              <a:off x="3281244" y="2141071"/>
              <a:ext cx="433330" cy="14772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rgbClr val="06121C"/>
                  </a:solidFill>
                  <a:effectLst/>
                  <a:uLnTx/>
                  <a:uFillTx/>
                  <a:latin typeface="Calibri" panose="020F0502020204030204" pitchFamily="34" charset="0"/>
                  <a:ea typeface="+mn-ea"/>
                  <a:cs typeface="Calibri" panose="020F0502020204030204" pitchFamily="34" charset="0"/>
                </a:rPr>
                <a:t>Lancashire</a:t>
              </a:r>
            </a:p>
          </p:txBody>
        </p:sp>
        <p:sp>
          <p:nvSpPr>
            <p:cNvPr id="121" name="Rectangle 120">
              <a:extLst>
                <a:ext uri="{FF2B5EF4-FFF2-40B4-BE49-F238E27FC236}">
                  <a16:creationId xmlns:a16="http://schemas.microsoft.com/office/drawing/2014/main" id="{7066889B-4FA8-6541-B436-A8E8FB134733}"/>
                </a:ext>
              </a:extLst>
            </p:cNvPr>
            <p:cNvSpPr/>
            <p:nvPr/>
          </p:nvSpPr>
          <p:spPr>
            <a:xfrm>
              <a:off x="3251395" y="2933133"/>
              <a:ext cx="433330" cy="14772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Cheshire</a:t>
              </a:r>
            </a:p>
          </p:txBody>
        </p:sp>
        <p:sp>
          <p:nvSpPr>
            <p:cNvPr id="122" name="Rectangle 121">
              <a:extLst>
                <a:ext uri="{FF2B5EF4-FFF2-40B4-BE49-F238E27FC236}">
                  <a16:creationId xmlns:a16="http://schemas.microsoft.com/office/drawing/2014/main" id="{B8779994-0243-524D-9EC0-29B97F4A7004}"/>
                </a:ext>
              </a:extLst>
            </p:cNvPr>
            <p:cNvSpPr/>
            <p:nvPr/>
          </p:nvSpPr>
          <p:spPr>
            <a:xfrm>
              <a:off x="5543957" y="3378238"/>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chemeClr val="bg1"/>
                  </a:solidFill>
                  <a:effectLst/>
                  <a:uLnTx/>
                  <a:uFillTx/>
                  <a:latin typeface="Calibri" panose="020F0502020204030204" pitchFamily="34" charset="0"/>
                  <a:ea typeface="+mn-ea"/>
                  <a:cs typeface="Calibri" panose="020F0502020204030204" pitchFamily="34" charset="0"/>
                </a:rPr>
                <a:t>Norfolk</a:t>
              </a:r>
            </a:p>
          </p:txBody>
        </p:sp>
        <p:sp>
          <p:nvSpPr>
            <p:cNvPr id="123" name="Rectangle 122">
              <a:extLst>
                <a:ext uri="{FF2B5EF4-FFF2-40B4-BE49-F238E27FC236}">
                  <a16:creationId xmlns:a16="http://schemas.microsoft.com/office/drawing/2014/main" id="{05DE80A1-F05E-C441-BDF2-C65AC444D41A}"/>
                </a:ext>
              </a:extLst>
            </p:cNvPr>
            <p:cNvSpPr/>
            <p:nvPr/>
          </p:nvSpPr>
          <p:spPr>
            <a:xfrm>
              <a:off x="5652483" y="3860534"/>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chemeClr val="bg1"/>
                  </a:solidFill>
                  <a:effectLst/>
                  <a:uLnTx/>
                  <a:uFillTx/>
                  <a:latin typeface="Calibri" panose="020F0502020204030204" pitchFamily="34" charset="0"/>
                  <a:ea typeface="+mn-ea"/>
                  <a:cs typeface="Calibri" panose="020F0502020204030204" pitchFamily="34" charset="0"/>
                </a:rPr>
                <a:t>Suffolk</a:t>
              </a:r>
            </a:p>
          </p:txBody>
        </p:sp>
        <p:sp>
          <p:nvSpPr>
            <p:cNvPr id="124" name="Rectangle 123">
              <a:extLst>
                <a:ext uri="{FF2B5EF4-FFF2-40B4-BE49-F238E27FC236}">
                  <a16:creationId xmlns:a16="http://schemas.microsoft.com/office/drawing/2014/main" id="{A2D06C26-D985-454A-82EB-D1CDFDFC8C02}"/>
                </a:ext>
              </a:extLst>
            </p:cNvPr>
            <p:cNvSpPr/>
            <p:nvPr/>
          </p:nvSpPr>
          <p:spPr>
            <a:xfrm>
              <a:off x="3010037" y="4528733"/>
              <a:ext cx="466684" cy="20723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Gwent</a:t>
              </a:r>
            </a:p>
          </p:txBody>
        </p:sp>
        <p:sp>
          <p:nvSpPr>
            <p:cNvPr id="125" name="Rectangle 124">
              <a:extLst>
                <a:ext uri="{FF2B5EF4-FFF2-40B4-BE49-F238E27FC236}">
                  <a16:creationId xmlns:a16="http://schemas.microsoft.com/office/drawing/2014/main" id="{B034277A-4851-D045-A0CB-C140280C730B}"/>
                </a:ext>
              </a:extLst>
            </p:cNvPr>
            <p:cNvSpPr/>
            <p:nvPr/>
          </p:nvSpPr>
          <p:spPr>
            <a:xfrm>
              <a:off x="4245587" y="4608311"/>
              <a:ext cx="445100" cy="18350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Thames Valley</a:t>
              </a:r>
            </a:p>
          </p:txBody>
        </p:sp>
        <p:sp>
          <p:nvSpPr>
            <p:cNvPr id="126" name="Rectangle 125">
              <a:extLst>
                <a:ext uri="{FF2B5EF4-FFF2-40B4-BE49-F238E27FC236}">
                  <a16:creationId xmlns:a16="http://schemas.microsoft.com/office/drawing/2014/main" id="{A1AC01C8-097B-7E43-ABBB-16FDA721C9B0}"/>
                </a:ext>
              </a:extLst>
            </p:cNvPr>
            <p:cNvSpPr/>
            <p:nvPr/>
          </p:nvSpPr>
          <p:spPr>
            <a:xfrm>
              <a:off x="5387670" y="4270105"/>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Essex</a:t>
              </a:r>
            </a:p>
          </p:txBody>
        </p:sp>
        <p:sp>
          <p:nvSpPr>
            <p:cNvPr id="127" name="Rectangle 126">
              <a:extLst>
                <a:ext uri="{FF2B5EF4-FFF2-40B4-BE49-F238E27FC236}">
                  <a16:creationId xmlns:a16="http://schemas.microsoft.com/office/drawing/2014/main" id="{4B2BBFFA-9E2D-D141-AF68-C7EFEFC80C67}"/>
                </a:ext>
              </a:extLst>
            </p:cNvPr>
            <p:cNvSpPr/>
            <p:nvPr/>
          </p:nvSpPr>
          <p:spPr>
            <a:xfrm>
              <a:off x="4672139" y="5052048"/>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Surrey</a:t>
              </a:r>
            </a:p>
          </p:txBody>
        </p:sp>
        <p:sp>
          <p:nvSpPr>
            <p:cNvPr id="128" name="Rectangle 127">
              <a:extLst>
                <a:ext uri="{FF2B5EF4-FFF2-40B4-BE49-F238E27FC236}">
                  <a16:creationId xmlns:a16="http://schemas.microsoft.com/office/drawing/2014/main" id="{78B557D0-03DA-3C46-A201-3D712AFE7457}"/>
                </a:ext>
              </a:extLst>
            </p:cNvPr>
            <p:cNvSpPr/>
            <p:nvPr/>
          </p:nvSpPr>
          <p:spPr>
            <a:xfrm>
              <a:off x="5509257" y="4994115"/>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Kent</a:t>
              </a:r>
            </a:p>
          </p:txBody>
        </p:sp>
        <p:sp>
          <p:nvSpPr>
            <p:cNvPr id="129" name="Rectangle 128">
              <a:extLst>
                <a:ext uri="{FF2B5EF4-FFF2-40B4-BE49-F238E27FC236}">
                  <a16:creationId xmlns:a16="http://schemas.microsoft.com/office/drawing/2014/main" id="{65968E0F-24C8-D74D-B7D3-85B6FB256BB9}"/>
                </a:ext>
              </a:extLst>
            </p:cNvPr>
            <p:cNvSpPr/>
            <p:nvPr/>
          </p:nvSpPr>
          <p:spPr>
            <a:xfrm>
              <a:off x="4221295" y="5233403"/>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Hampshire</a:t>
              </a:r>
            </a:p>
          </p:txBody>
        </p:sp>
        <p:sp>
          <p:nvSpPr>
            <p:cNvPr id="130" name="Rectangle 129">
              <a:extLst>
                <a:ext uri="{FF2B5EF4-FFF2-40B4-BE49-F238E27FC236}">
                  <a16:creationId xmlns:a16="http://schemas.microsoft.com/office/drawing/2014/main" id="{86FC8D22-589F-A74F-8958-4EFFFCD2B0AB}"/>
                </a:ext>
              </a:extLst>
            </p:cNvPr>
            <p:cNvSpPr/>
            <p:nvPr/>
          </p:nvSpPr>
          <p:spPr>
            <a:xfrm>
              <a:off x="3492999" y="5683335"/>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chemeClr val="bg1"/>
                  </a:solidFill>
                  <a:effectLst/>
                  <a:uLnTx/>
                  <a:uFillTx/>
                  <a:latin typeface="Calibri" panose="020F0502020204030204" pitchFamily="34" charset="0"/>
                  <a:ea typeface="+mn-ea"/>
                  <a:cs typeface="Calibri" panose="020F0502020204030204" pitchFamily="34" charset="0"/>
                </a:rPr>
                <a:t>Dorset</a:t>
              </a:r>
            </a:p>
          </p:txBody>
        </p:sp>
        <p:sp>
          <p:nvSpPr>
            <p:cNvPr id="131" name="Rectangle 130">
              <a:extLst>
                <a:ext uri="{FF2B5EF4-FFF2-40B4-BE49-F238E27FC236}">
                  <a16:creationId xmlns:a16="http://schemas.microsoft.com/office/drawing/2014/main" id="{57FB94BA-E2D8-0B47-B18E-06CFAC102D49}"/>
                </a:ext>
              </a:extLst>
            </p:cNvPr>
            <p:cNvSpPr/>
            <p:nvPr/>
          </p:nvSpPr>
          <p:spPr>
            <a:xfrm>
              <a:off x="3668808" y="4930989"/>
              <a:ext cx="590329" cy="22622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Wiltshire</a:t>
              </a:r>
            </a:p>
          </p:txBody>
        </p:sp>
        <p:sp>
          <p:nvSpPr>
            <p:cNvPr id="132" name="Rectangle 131">
              <a:extLst>
                <a:ext uri="{FF2B5EF4-FFF2-40B4-BE49-F238E27FC236}">
                  <a16:creationId xmlns:a16="http://schemas.microsoft.com/office/drawing/2014/main" id="{C11B21EB-03DB-044D-9E2E-97E472C49DF4}"/>
                </a:ext>
              </a:extLst>
            </p:cNvPr>
            <p:cNvSpPr/>
            <p:nvPr/>
          </p:nvSpPr>
          <p:spPr>
            <a:xfrm>
              <a:off x="4908073" y="3748452"/>
              <a:ext cx="598633" cy="21274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Cambridgeshire</a:t>
              </a:r>
            </a:p>
          </p:txBody>
        </p:sp>
        <p:sp>
          <p:nvSpPr>
            <p:cNvPr id="133" name="Rectangle 132">
              <a:extLst>
                <a:ext uri="{FF2B5EF4-FFF2-40B4-BE49-F238E27FC236}">
                  <a16:creationId xmlns:a16="http://schemas.microsoft.com/office/drawing/2014/main" id="{BC2BED8D-337D-784A-926D-27767376A320}"/>
                </a:ext>
              </a:extLst>
            </p:cNvPr>
            <p:cNvSpPr/>
            <p:nvPr/>
          </p:nvSpPr>
          <p:spPr>
            <a:xfrm>
              <a:off x="4667099" y="4073548"/>
              <a:ext cx="590329" cy="22622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Bedfordshire</a:t>
              </a:r>
            </a:p>
          </p:txBody>
        </p:sp>
        <p:sp>
          <p:nvSpPr>
            <p:cNvPr id="134" name="Rectangle 133">
              <a:extLst>
                <a:ext uri="{FF2B5EF4-FFF2-40B4-BE49-F238E27FC236}">
                  <a16:creationId xmlns:a16="http://schemas.microsoft.com/office/drawing/2014/main" id="{4E42F3DD-31CC-6B46-B502-0E4DBC2ADBA2}"/>
                </a:ext>
              </a:extLst>
            </p:cNvPr>
            <p:cNvSpPr/>
            <p:nvPr/>
          </p:nvSpPr>
          <p:spPr>
            <a:xfrm>
              <a:off x="3712486" y="1255480"/>
              <a:ext cx="433330" cy="10509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Durham</a:t>
              </a:r>
            </a:p>
          </p:txBody>
        </p:sp>
        <p:sp>
          <p:nvSpPr>
            <p:cNvPr id="135" name="Rectangle 134">
              <a:extLst>
                <a:ext uri="{FF2B5EF4-FFF2-40B4-BE49-F238E27FC236}">
                  <a16:creationId xmlns:a16="http://schemas.microsoft.com/office/drawing/2014/main" id="{78EDEE02-C5B1-C64C-95EB-10DB4EFC2235}"/>
                </a:ext>
              </a:extLst>
            </p:cNvPr>
            <p:cNvSpPr/>
            <p:nvPr/>
          </p:nvSpPr>
          <p:spPr>
            <a:xfrm>
              <a:off x="3995970" y="1725240"/>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North Yorkshire</a:t>
              </a:r>
            </a:p>
          </p:txBody>
        </p:sp>
        <p:sp>
          <p:nvSpPr>
            <p:cNvPr id="136" name="Rectangle 135">
              <a:extLst>
                <a:ext uri="{FF2B5EF4-FFF2-40B4-BE49-F238E27FC236}">
                  <a16:creationId xmlns:a16="http://schemas.microsoft.com/office/drawing/2014/main" id="{F32AC940-A717-0C47-9E0C-5D7C6DA7893F}"/>
                </a:ext>
              </a:extLst>
            </p:cNvPr>
            <p:cNvSpPr/>
            <p:nvPr/>
          </p:nvSpPr>
          <p:spPr>
            <a:xfrm>
              <a:off x="4009559" y="2557615"/>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chemeClr val="bg1"/>
                  </a:solidFill>
                  <a:effectLst/>
                  <a:uLnTx/>
                  <a:uFillTx/>
                  <a:latin typeface="Calibri" panose="020F0502020204030204" pitchFamily="34" charset="0"/>
                  <a:ea typeface="+mn-ea"/>
                  <a:cs typeface="Calibri" panose="020F0502020204030204" pitchFamily="34" charset="0"/>
                </a:rPr>
                <a:t>South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chemeClr val="bg1"/>
                  </a:solidFill>
                  <a:effectLst/>
                  <a:uLnTx/>
                  <a:uFillTx/>
                  <a:latin typeface="Calibri" panose="020F0502020204030204" pitchFamily="34" charset="0"/>
                  <a:ea typeface="+mn-ea"/>
                  <a:cs typeface="Calibri" panose="020F0502020204030204" pitchFamily="34" charset="0"/>
                </a:rPr>
                <a:t>Yorkshire</a:t>
              </a:r>
            </a:p>
          </p:txBody>
        </p:sp>
        <p:sp>
          <p:nvSpPr>
            <p:cNvPr id="137" name="Rectangle 136">
              <a:extLst>
                <a:ext uri="{FF2B5EF4-FFF2-40B4-BE49-F238E27FC236}">
                  <a16:creationId xmlns:a16="http://schemas.microsoft.com/office/drawing/2014/main" id="{8AD853A6-560A-6B47-84C9-8342CB13AAE0}"/>
                </a:ext>
              </a:extLst>
            </p:cNvPr>
            <p:cNvSpPr/>
            <p:nvPr/>
          </p:nvSpPr>
          <p:spPr>
            <a:xfrm>
              <a:off x="3839752" y="2826606"/>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Derbyshire</a:t>
              </a:r>
            </a:p>
          </p:txBody>
        </p:sp>
        <p:sp>
          <p:nvSpPr>
            <p:cNvPr id="138" name="Rectangle 137">
              <a:extLst>
                <a:ext uri="{FF2B5EF4-FFF2-40B4-BE49-F238E27FC236}">
                  <a16:creationId xmlns:a16="http://schemas.microsoft.com/office/drawing/2014/main" id="{6387BB94-D306-E14B-8764-422A6CFA3A0D}"/>
                </a:ext>
              </a:extLst>
            </p:cNvPr>
            <p:cNvSpPr/>
            <p:nvPr/>
          </p:nvSpPr>
          <p:spPr>
            <a:xfrm>
              <a:off x="4216357" y="2926545"/>
              <a:ext cx="568879" cy="18883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chemeClr val="bg1"/>
                  </a:solidFill>
                  <a:effectLst/>
                  <a:uLnTx/>
                  <a:uFillTx/>
                  <a:latin typeface="Calibri" panose="020F0502020204030204" pitchFamily="34" charset="0"/>
                  <a:ea typeface="+mn-ea"/>
                  <a:cs typeface="Calibri" panose="020F0502020204030204" pitchFamily="34" charset="0"/>
                </a:rPr>
                <a:t>Notts</a:t>
              </a:r>
            </a:p>
          </p:txBody>
        </p:sp>
        <p:sp>
          <p:nvSpPr>
            <p:cNvPr id="139" name="Rectangle 138">
              <a:extLst>
                <a:ext uri="{FF2B5EF4-FFF2-40B4-BE49-F238E27FC236}">
                  <a16:creationId xmlns:a16="http://schemas.microsoft.com/office/drawing/2014/main" id="{6717287A-F0DD-4743-86B3-DE03C8007251}"/>
                </a:ext>
              </a:extLst>
            </p:cNvPr>
            <p:cNvSpPr/>
            <p:nvPr/>
          </p:nvSpPr>
          <p:spPr>
            <a:xfrm>
              <a:off x="3627239" y="3314999"/>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Staffordshire</a:t>
              </a:r>
            </a:p>
          </p:txBody>
        </p:sp>
        <p:sp>
          <p:nvSpPr>
            <p:cNvPr id="140" name="Rectangle 139">
              <a:extLst>
                <a:ext uri="{FF2B5EF4-FFF2-40B4-BE49-F238E27FC236}">
                  <a16:creationId xmlns:a16="http://schemas.microsoft.com/office/drawing/2014/main" id="{C02D5CE5-FDFE-7E4A-B5A2-8A21A3F4E2EC}"/>
                </a:ext>
              </a:extLst>
            </p:cNvPr>
            <p:cNvSpPr/>
            <p:nvPr/>
          </p:nvSpPr>
          <p:spPr>
            <a:xfrm>
              <a:off x="4258151" y="3873458"/>
              <a:ext cx="638114" cy="14961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Northamptonshire</a:t>
              </a:r>
            </a:p>
          </p:txBody>
        </p:sp>
        <p:sp>
          <p:nvSpPr>
            <p:cNvPr id="141" name="Freeform 67">
              <a:extLst>
                <a:ext uri="{FF2B5EF4-FFF2-40B4-BE49-F238E27FC236}">
                  <a16:creationId xmlns:a16="http://schemas.microsoft.com/office/drawing/2014/main" id="{2A58CE0A-39E0-1347-90F1-8373125DDDD4}"/>
                </a:ext>
              </a:extLst>
            </p:cNvPr>
            <p:cNvSpPr>
              <a:spLocks/>
            </p:cNvSpPr>
            <p:nvPr/>
          </p:nvSpPr>
          <p:spPr bwMode="auto">
            <a:xfrm>
              <a:off x="4146672" y="3208398"/>
              <a:ext cx="722664" cy="676227"/>
            </a:xfrm>
            <a:custGeom>
              <a:avLst/>
              <a:gdLst>
                <a:gd name="T0" fmla="*/ 2147483647 w 200"/>
                <a:gd name="T1" fmla="*/ 0 h 177"/>
                <a:gd name="T2" fmla="*/ 2147483647 w 200"/>
                <a:gd name="T3" fmla="*/ 2147483647 h 177"/>
                <a:gd name="T4" fmla="*/ 2147483647 w 200"/>
                <a:gd name="T5" fmla="*/ 2147483647 h 177"/>
                <a:gd name="T6" fmla="*/ 2147483647 w 200"/>
                <a:gd name="T7" fmla="*/ 2147483647 h 177"/>
                <a:gd name="T8" fmla="*/ 2147483647 w 200"/>
                <a:gd name="T9" fmla="*/ 2147483647 h 177"/>
                <a:gd name="T10" fmla="*/ 0 w 200"/>
                <a:gd name="T11" fmla="*/ 2147483647 h 177"/>
                <a:gd name="T12" fmla="*/ 2147483647 w 200"/>
                <a:gd name="T13" fmla="*/ 2147483647 h 177"/>
                <a:gd name="T14" fmla="*/ 2147483647 w 200"/>
                <a:gd name="T15" fmla="*/ 2147483647 h 177"/>
                <a:gd name="T16" fmla="*/ 2147483647 w 200"/>
                <a:gd name="T17" fmla="*/ 2147483647 h 177"/>
                <a:gd name="T18" fmla="*/ 2147483647 w 200"/>
                <a:gd name="T19" fmla="*/ 2147483647 h 177"/>
                <a:gd name="T20" fmla="*/ 2147483647 w 200"/>
                <a:gd name="T21" fmla="*/ 2147483647 h 177"/>
                <a:gd name="T22" fmla="*/ 2147483647 w 200"/>
                <a:gd name="T23" fmla="*/ 0 h 177"/>
                <a:gd name="T24" fmla="*/ 2147483647 w 200"/>
                <a:gd name="T25" fmla="*/ 0 h 177"/>
                <a:gd name="T26" fmla="*/ 2147483647 w 200"/>
                <a:gd name="T27" fmla="*/ 0 h 1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0"/>
                <a:gd name="T43" fmla="*/ 0 h 177"/>
                <a:gd name="T44" fmla="*/ 200 w 200"/>
                <a:gd name="T45" fmla="*/ 177 h 17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0" h="177">
                  <a:moveTo>
                    <a:pt x="137" y="0"/>
                  </a:moveTo>
                  <a:lnTo>
                    <a:pt x="93" y="56"/>
                  </a:lnTo>
                  <a:lnTo>
                    <a:pt x="65" y="57"/>
                  </a:lnTo>
                  <a:lnTo>
                    <a:pt x="54" y="31"/>
                  </a:lnTo>
                  <a:lnTo>
                    <a:pt x="15" y="53"/>
                  </a:lnTo>
                  <a:lnTo>
                    <a:pt x="0" y="92"/>
                  </a:lnTo>
                  <a:lnTo>
                    <a:pt x="76" y="177"/>
                  </a:lnTo>
                  <a:lnTo>
                    <a:pt x="169" y="131"/>
                  </a:lnTo>
                  <a:lnTo>
                    <a:pt x="196" y="93"/>
                  </a:lnTo>
                  <a:lnTo>
                    <a:pt x="200" y="72"/>
                  </a:lnTo>
                  <a:lnTo>
                    <a:pt x="160" y="56"/>
                  </a:lnTo>
                  <a:lnTo>
                    <a:pt x="137"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42" name="Rectangle 141">
              <a:extLst>
                <a:ext uri="{FF2B5EF4-FFF2-40B4-BE49-F238E27FC236}">
                  <a16:creationId xmlns:a16="http://schemas.microsoft.com/office/drawing/2014/main" id="{F92AF961-3519-624E-AE04-70088C7CE7CF}"/>
                </a:ext>
              </a:extLst>
            </p:cNvPr>
            <p:cNvSpPr/>
            <p:nvPr/>
          </p:nvSpPr>
          <p:spPr>
            <a:xfrm>
              <a:off x="4204715" y="3481225"/>
              <a:ext cx="532313"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Leicestershire</a:t>
              </a:r>
            </a:p>
          </p:txBody>
        </p:sp>
        <p:grpSp>
          <p:nvGrpSpPr>
            <p:cNvPr id="143" name="Group 142">
              <a:extLst>
                <a:ext uri="{FF2B5EF4-FFF2-40B4-BE49-F238E27FC236}">
                  <a16:creationId xmlns:a16="http://schemas.microsoft.com/office/drawing/2014/main" id="{00A0E4B4-E505-6548-AD3A-E9A62B04BA92}"/>
                </a:ext>
              </a:extLst>
            </p:cNvPr>
            <p:cNvGrpSpPr/>
            <p:nvPr/>
          </p:nvGrpSpPr>
          <p:grpSpPr>
            <a:xfrm>
              <a:off x="3056495" y="3246861"/>
              <a:ext cx="1009188" cy="1314763"/>
              <a:chOff x="5316014" y="3310857"/>
              <a:chExt cx="1009188" cy="1314763"/>
            </a:xfrm>
            <a:solidFill>
              <a:srgbClr val="002060"/>
            </a:solidFill>
          </p:grpSpPr>
          <p:sp>
            <p:nvSpPr>
              <p:cNvPr id="203" name="Freeform 62">
                <a:extLst>
                  <a:ext uri="{FF2B5EF4-FFF2-40B4-BE49-F238E27FC236}">
                    <a16:creationId xmlns:a16="http://schemas.microsoft.com/office/drawing/2014/main" id="{537622DC-8CD7-D84B-ABD8-E3E2A9AD2FA5}"/>
                  </a:ext>
                </a:extLst>
              </p:cNvPr>
              <p:cNvSpPr>
                <a:spLocks/>
              </p:cNvSpPr>
              <p:nvPr/>
            </p:nvSpPr>
            <p:spPr bwMode="auto">
              <a:xfrm>
                <a:off x="5316014" y="3310857"/>
                <a:ext cx="622603" cy="737012"/>
              </a:xfrm>
              <a:custGeom>
                <a:avLst/>
                <a:gdLst>
                  <a:gd name="T0" fmla="*/ 2147483647 w 172"/>
                  <a:gd name="T1" fmla="*/ 2147483647 h 193"/>
                  <a:gd name="T2" fmla="*/ 2147483647 w 172"/>
                  <a:gd name="T3" fmla="*/ 2147483647 h 193"/>
                  <a:gd name="T4" fmla="*/ 2147483647 w 172"/>
                  <a:gd name="T5" fmla="*/ 2147483647 h 193"/>
                  <a:gd name="T6" fmla="*/ 2147483647 w 172"/>
                  <a:gd name="T7" fmla="*/ 2147483647 h 193"/>
                  <a:gd name="T8" fmla="*/ 2147483647 w 172"/>
                  <a:gd name="T9" fmla="*/ 2147483647 h 193"/>
                  <a:gd name="T10" fmla="*/ 0 w 172"/>
                  <a:gd name="T11" fmla="*/ 2147483647 h 193"/>
                  <a:gd name="T12" fmla="*/ 2147483647 w 172"/>
                  <a:gd name="T13" fmla="*/ 2147483647 h 193"/>
                  <a:gd name="T14" fmla="*/ 2147483647 w 172"/>
                  <a:gd name="T15" fmla="*/ 2147483647 h 193"/>
                  <a:gd name="T16" fmla="*/ 2147483647 w 172"/>
                  <a:gd name="T17" fmla="*/ 2147483647 h 193"/>
                  <a:gd name="T18" fmla="*/ 2147483647 w 172"/>
                  <a:gd name="T19" fmla="*/ 2147483647 h 193"/>
                  <a:gd name="T20" fmla="*/ 2147483647 w 172"/>
                  <a:gd name="T21" fmla="*/ 2147483647 h 193"/>
                  <a:gd name="T22" fmla="*/ 2147483647 w 172"/>
                  <a:gd name="T23" fmla="*/ 2147483647 h 193"/>
                  <a:gd name="T24" fmla="*/ 2147483647 w 172"/>
                  <a:gd name="T25" fmla="*/ 2147483647 h 193"/>
                  <a:gd name="T26" fmla="*/ 2147483647 w 172"/>
                  <a:gd name="T27" fmla="*/ 2147483647 h 193"/>
                  <a:gd name="T28" fmla="*/ 2147483647 w 172"/>
                  <a:gd name="T29" fmla="*/ 2147483647 h 193"/>
                  <a:gd name="T30" fmla="*/ 2147483647 w 172"/>
                  <a:gd name="T31" fmla="*/ 0 h 193"/>
                  <a:gd name="T32" fmla="*/ 2147483647 w 172"/>
                  <a:gd name="T33" fmla="*/ 2147483647 h 193"/>
                  <a:gd name="T34" fmla="*/ 2147483647 w 172"/>
                  <a:gd name="T35" fmla="*/ 2147483647 h 193"/>
                  <a:gd name="T36" fmla="*/ 2147483647 w 172"/>
                  <a:gd name="T37" fmla="*/ 2147483647 h 19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2"/>
                  <a:gd name="T58" fmla="*/ 0 h 193"/>
                  <a:gd name="T59" fmla="*/ 172 w 172"/>
                  <a:gd name="T60" fmla="*/ 193 h 19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2" h="193">
                    <a:moveTo>
                      <a:pt x="89" y="12"/>
                    </a:moveTo>
                    <a:lnTo>
                      <a:pt x="55" y="45"/>
                    </a:lnTo>
                    <a:lnTo>
                      <a:pt x="32" y="19"/>
                    </a:lnTo>
                    <a:lnTo>
                      <a:pt x="10" y="62"/>
                    </a:lnTo>
                    <a:lnTo>
                      <a:pt x="41" y="127"/>
                    </a:lnTo>
                    <a:lnTo>
                      <a:pt x="0" y="161"/>
                    </a:lnTo>
                    <a:lnTo>
                      <a:pt x="41" y="193"/>
                    </a:lnTo>
                    <a:lnTo>
                      <a:pt x="74" y="171"/>
                    </a:lnTo>
                    <a:lnTo>
                      <a:pt x="94" y="193"/>
                    </a:lnTo>
                    <a:lnTo>
                      <a:pt x="129" y="193"/>
                    </a:lnTo>
                    <a:lnTo>
                      <a:pt x="163" y="166"/>
                    </a:lnTo>
                    <a:lnTo>
                      <a:pt x="163" y="103"/>
                    </a:lnTo>
                    <a:lnTo>
                      <a:pt x="172" y="91"/>
                    </a:lnTo>
                    <a:lnTo>
                      <a:pt x="149" y="23"/>
                    </a:lnTo>
                    <a:lnTo>
                      <a:pt x="137" y="22"/>
                    </a:lnTo>
                    <a:lnTo>
                      <a:pt x="145" y="0"/>
                    </a:lnTo>
                    <a:lnTo>
                      <a:pt x="89" y="12"/>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04" name="Freeform 68">
                <a:extLst>
                  <a:ext uri="{FF2B5EF4-FFF2-40B4-BE49-F238E27FC236}">
                    <a16:creationId xmlns:a16="http://schemas.microsoft.com/office/drawing/2014/main" id="{688A8BC5-0D7C-0340-A086-6837A22EBE14}"/>
                  </a:ext>
                </a:extLst>
              </p:cNvPr>
              <p:cNvSpPr>
                <a:spLocks/>
              </p:cNvSpPr>
              <p:nvPr/>
            </p:nvSpPr>
            <p:spPr bwMode="auto">
              <a:xfrm>
                <a:off x="5380179" y="3896206"/>
                <a:ext cx="945023" cy="729414"/>
              </a:xfrm>
              <a:custGeom>
                <a:avLst/>
                <a:gdLst>
                  <a:gd name="T0" fmla="*/ 2147483647 w 261"/>
                  <a:gd name="T1" fmla="*/ 2147483647 h 191"/>
                  <a:gd name="T2" fmla="*/ 0 w 261"/>
                  <a:gd name="T3" fmla="*/ 2147483647 h 191"/>
                  <a:gd name="T4" fmla="*/ 2147483647 w 261"/>
                  <a:gd name="T5" fmla="*/ 2147483647 h 191"/>
                  <a:gd name="T6" fmla="*/ 2147483647 w 261"/>
                  <a:gd name="T7" fmla="*/ 2147483647 h 191"/>
                  <a:gd name="T8" fmla="*/ 2147483647 w 261"/>
                  <a:gd name="T9" fmla="*/ 2147483647 h 191"/>
                  <a:gd name="T10" fmla="*/ 2147483647 w 261"/>
                  <a:gd name="T11" fmla="*/ 2147483647 h 191"/>
                  <a:gd name="T12" fmla="*/ 2147483647 w 261"/>
                  <a:gd name="T13" fmla="*/ 2147483647 h 191"/>
                  <a:gd name="T14" fmla="*/ 2147483647 w 261"/>
                  <a:gd name="T15" fmla="*/ 2147483647 h 191"/>
                  <a:gd name="T16" fmla="*/ 2147483647 w 261"/>
                  <a:gd name="T17" fmla="*/ 2147483647 h 191"/>
                  <a:gd name="T18" fmla="*/ 2147483647 w 261"/>
                  <a:gd name="T19" fmla="*/ 2147483647 h 191"/>
                  <a:gd name="T20" fmla="*/ 2147483647 w 261"/>
                  <a:gd name="T21" fmla="*/ 2147483647 h 191"/>
                  <a:gd name="T22" fmla="*/ 2147483647 w 261"/>
                  <a:gd name="T23" fmla="*/ 2147483647 h 191"/>
                  <a:gd name="T24" fmla="*/ 2147483647 w 261"/>
                  <a:gd name="T25" fmla="*/ 2147483647 h 191"/>
                  <a:gd name="T26" fmla="*/ 2147483647 w 261"/>
                  <a:gd name="T27" fmla="*/ 2147483647 h 191"/>
                  <a:gd name="T28" fmla="*/ 2147483647 w 261"/>
                  <a:gd name="T29" fmla="*/ 0 h 191"/>
                  <a:gd name="T30" fmla="*/ 2147483647 w 261"/>
                  <a:gd name="T31" fmla="*/ 2147483647 h 191"/>
                  <a:gd name="T32" fmla="*/ 2147483647 w 261"/>
                  <a:gd name="T33" fmla="*/ 2147483647 h 191"/>
                  <a:gd name="T34" fmla="*/ 2147483647 w 261"/>
                  <a:gd name="T35" fmla="*/ 2147483647 h 191"/>
                  <a:gd name="T36" fmla="*/ 2147483647 w 261"/>
                  <a:gd name="T37" fmla="*/ 2147483647 h 191"/>
                  <a:gd name="T38" fmla="*/ 2147483647 w 261"/>
                  <a:gd name="T39" fmla="*/ 2147483647 h 191"/>
                  <a:gd name="T40" fmla="*/ 2147483647 w 261"/>
                  <a:gd name="T41" fmla="*/ 2147483647 h 191"/>
                  <a:gd name="T42" fmla="*/ 2147483647 w 261"/>
                  <a:gd name="T43" fmla="*/ 2147483647 h 19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61"/>
                  <a:gd name="T67" fmla="*/ 0 h 191"/>
                  <a:gd name="T68" fmla="*/ 261 w 261"/>
                  <a:gd name="T69" fmla="*/ 191 h 19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61" h="191">
                    <a:moveTo>
                      <a:pt x="25" y="39"/>
                    </a:moveTo>
                    <a:lnTo>
                      <a:pt x="0" y="111"/>
                    </a:lnTo>
                    <a:lnTo>
                      <a:pt x="54" y="168"/>
                    </a:lnTo>
                    <a:lnTo>
                      <a:pt x="87" y="191"/>
                    </a:lnTo>
                    <a:lnTo>
                      <a:pt x="124" y="178"/>
                    </a:lnTo>
                    <a:lnTo>
                      <a:pt x="124" y="137"/>
                    </a:lnTo>
                    <a:lnTo>
                      <a:pt x="143" y="137"/>
                    </a:lnTo>
                    <a:lnTo>
                      <a:pt x="178" y="149"/>
                    </a:lnTo>
                    <a:lnTo>
                      <a:pt x="189" y="119"/>
                    </a:lnTo>
                    <a:lnTo>
                      <a:pt x="209" y="131"/>
                    </a:lnTo>
                    <a:lnTo>
                      <a:pt x="245" y="131"/>
                    </a:lnTo>
                    <a:lnTo>
                      <a:pt x="261" y="101"/>
                    </a:lnTo>
                    <a:lnTo>
                      <a:pt x="223" y="75"/>
                    </a:lnTo>
                    <a:lnTo>
                      <a:pt x="237" y="9"/>
                    </a:lnTo>
                    <a:lnTo>
                      <a:pt x="175" y="0"/>
                    </a:lnTo>
                    <a:lnTo>
                      <a:pt x="147" y="13"/>
                    </a:lnTo>
                    <a:lnTo>
                      <a:pt x="114" y="39"/>
                    </a:lnTo>
                    <a:lnTo>
                      <a:pt x="78" y="39"/>
                    </a:lnTo>
                    <a:lnTo>
                      <a:pt x="58" y="18"/>
                    </a:lnTo>
                    <a:lnTo>
                      <a:pt x="25" y="39"/>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205" name="Rectangle 204">
                <a:extLst>
                  <a:ext uri="{FF2B5EF4-FFF2-40B4-BE49-F238E27FC236}">
                    <a16:creationId xmlns:a16="http://schemas.microsoft.com/office/drawing/2014/main" id="{A0E5B181-691B-274E-964B-37EF2B28C3DA}"/>
                  </a:ext>
                </a:extLst>
              </p:cNvPr>
              <p:cNvSpPr/>
              <p:nvPr/>
            </p:nvSpPr>
            <p:spPr>
              <a:xfrm rot="19877993">
                <a:off x="5478294" y="3894944"/>
                <a:ext cx="423451" cy="2133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
          <p:nvSpPr>
            <p:cNvPr id="144" name="Rectangle 143">
              <a:extLst>
                <a:ext uri="{FF2B5EF4-FFF2-40B4-BE49-F238E27FC236}">
                  <a16:creationId xmlns:a16="http://schemas.microsoft.com/office/drawing/2014/main" id="{518E29A2-0CDC-9C40-B959-004BFEED2F18}"/>
                </a:ext>
              </a:extLst>
            </p:cNvPr>
            <p:cNvSpPr/>
            <p:nvPr/>
          </p:nvSpPr>
          <p:spPr>
            <a:xfrm>
              <a:off x="4737803" y="4440743"/>
              <a:ext cx="551416" cy="1875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Hertfordshire</a:t>
              </a:r>
            </a:p>
          </p:txBody>
        </p:sp>
        <p:sp>
          <p:nvSpPr>
            <p:cNvPr id="145" name="Rectangle 144">
              <a:extLst>
                <a:ext uri="{FF2B5EF4-FFF2-40B4-BE49-F238E27FC236}">
                  <a16:creationId xmlns:a16="http://schemas.microsoft.com/office/drawing/2014/main" id="{AB180197-96ED-8B44-A1E4-F7C29525F243}"/>
                </a:ext>
              </a:extLst>
            </p:cNvPr>
            <p:cNvSpPr/>
            <p:nvPr/>
          </p:nvSpPr>
          <p:spPr>
            <a:xfrm>
              <a:off x="3306210" y="3849183"/>
              <a:ext cx="466684" cy="20723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West Mercia</a:t>
              </a:r>
            </a:p>
          </p:txBody>
        </p:sp>
        <p:grpSp>
          <p:nvGrpSpPr>
            <p:cNvPr id="146" name="Group 145">
              <a:extLst>
                <a:ext uri="{FF2B5EF4-FFF2-40B4-BE49-F238E27FC236}">
                  <a16:creationId xmlns:a16="http://schemas.microsoft.com/office/drawing/2014/main" id="{66655F2B-1E0A-8047-892B-A4811D2F1F9E}"/>
                </a:ext>
              </a:extLst>
            </p:cNvPr>
            <p:cNvGrpSpPr/>
            <p:nvPr/>
          </p:nvGrpSpPr>
          <p:grpSpPr>
            <a:xfrm>
              <a:off x="1715230" y="3408134"/>
              <a:ext cx="1498647" cy="1375072"/>
              <a:chOff x="3974749" y="3472130"/>
              <a:chExt cx="1498647" cy="1375072"/>
            </a:xfrm>
            <a:solidFill>
              <a:srgbClr val="002060"/>
            </a:solidFill>
          </p:grpSpPr>
          <p:sp>
            <p:nvSpPr>
              <p:cNvPr id="199" name="Freeform 38">
                <a:extLst>
                  <a:ext uri="{FF2B5EF4-FFF2-40B4-BE49-F238E27FC236}">
                    <a16:creationId xmlns:a16="http://schemas.microsoft.com/office/drawing/2014/main" id="{0D0A3592-B0D7-1E45-946F-ADF9B212DAA1}"/>
                  </a:ext>
                </a:extLst>
              </p:cNvPr>
              <p:cNvSpPr>
                <a:spLocks/>
              </p:cNvSpPr>
              <p:nvPr/>
            </p:nvSpPr>
            <p:spPr bwMode="auto">
              <a:xfrm>
                <a:off x="4861913" y="3472130"/>
                <a:ext cx="611483" cy="1223287"/>
              </a:xfrm>
              <a:custGeom>
                <a:avLst/>
                <a:gdLst>
                  <a:gd name="T0" fmla="*/ 2147483647 w 170"/>
                  <a:gd name="T1" fmla="*/ 2147483647 h 320"/>
                  <a:gd name="T2" fmla="*/ 2147483647 w 170"/>
                  <a:gd name="T3" fmla="*/ 2147483647 h 320"/>
                  <a:gd name="T4" fmla="*/ 2147483647 w 170"/>
                  <a:gd name="T5" fmla="*/ 0 h 320"/>
                  <a:gd name="T6" fmla="*/ 2147483647 w 170"/>
                  <a:gd name="T7" fmla="*/ 0 h 320"/>
                  <a:gd name="T8" fmla="*/ 2147483647 w 170"/>
                  <a:gd name="T9" fmla="*/ 2147483647 h 320"/>
                  <a:gd name="T10" fmla="*/ 0 w 170"/>
                  <a:gd name="T11" fmla="*/ 2147483647 h 320"/>
                  <a:gd name="T12" fmla="*/ 2147483647 w 170"/>
                  <a:gd name="T13" fmla="*/ 2147483647 h 320"/>
                  <a:gd name="T14" fmla="*/ 2147483647 w 170"/>
                  <a:gd name="T15" fmla="*/ 2147483647 h 320"/>
                  <a:gd name="T16" fmla="*/ 2147483647 w 170"/>
                  <a:gd name="T17" fmla="*/ 2147483647 h 320"/>
                  <a:gd name="T18" fmla="*/ 2147483647 w 170"/>
                  <a:gd name="T19" fmla="*/ 2147483647 h 320"/>
                  <a:gd name="T20" fmla="*/ 2147483647 w 170"/>
                  <a:gd name="T21" fmla="*/ 2147483647 h 320"/>
                  <a:gd name="T22" fmla="*/ 2147483647 w 170"/>
                  <a:gd name="T23" fmla="*/ 2147483647 h 320"/>
                  <a:gd name="T24" fmla="*/ 2147483647 w 170"/>
                  <a:gd name="T25" fmla="*/ 2147483647 h 320"/>
                  <a:gd name="T26" fmla="*/ 2147483647 w 170"/>
                  <a:gd name="T27" fmla="*/ 2147483647 h 320"/>
                  <a:gd name="T28" fmla="*/ 2147483647 w 170"/>
                  <a:gd name="T29" fmla="*/ 2147483647 h 320"/>
                  <a:gd name="T30" fmla="*/ 2147483647 w 170"/>
                  <a:gd name="T31" fmla="*/ 2147483647 h 320"/>
                  <a:gd name="T32" fmla="*/ 2147483647 w 170"/>
                  <a:gd name="T33" fmla="*/ 2147483647 h 320"/>
                  <a:gd name="T34" fmla="*/ 2147483647 w 170"/>
                  <a:gd name="T35" fmla="*/ 2147483647 h 320"/>
                  <a:gd name="T36" fmla="*/ 2147483647 w 170"/>
                  <a:gd name="T37" fmla="*/ 2147483647 h 320"/>
                  <a:gd name="T38" fmla="*/ 2147483647 w 170"/>
                  <a:gd name="T39" fmla="*/ 2147483647 h 320"/>
                  <a:gd name="T40" fmla="*/ 2147483647 w 170"/>
                  <a:gd name="T41" fmla="*/ 2147483647 h 320"/>
                  <a:gd name="T42" fmla="*/ 2147483647 w 170"/>
                  <a:gd name="T43" fmla="*/ 2147483647 h 320"/>
                  <a:gd name="T44" fmla="*/ 2147483647 w 170"/>
                  <a:gd name="T45" fmla="*/ 2147483647 h 3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0"/>
                  <a:gd name="T70" fmla="*/ 0 h 320"/>
                  <a:gd name="T71" fmla="*/ 170 w 170"/>
                  <a:gd name="T72" fmla="*/ 320 h 32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0" h="320">
                    <a:moveTo>
                      <a:pt x="140" y="17"/>
                    </a:moveTo>
                    <a:lnTo>
                      <a:pt x="119" y="17"/>
                    </a:lnTo>
                    <a:lnTo>
                      <a:pt x="102" y="0"/>
                    </a:lnTo>
                    <a:lnTo>
                      <a:pt x="77" y="0"/>
                    </a:lnTo>
                    <a:lnTo>
                      <a:pt x="53" y="49"/>
                    </a:lnTo>
                    <a:lnTo>
                      <a:pt x="0" y="85"/>
                    </a:lnTo>
                    <a:lnTo>
                      <a:pt x="51" y="139"/>
                    </a:lnTo>
                    <a:lnTo>
                      <a:pt x="32" y="216"/>
                    </a:lnTo>
                    <a:lnTo>
                      <a:pt x="47" y="239"/>
                    </a:lnTo>
                    <a:lnTo>
                      <a:pt x="47" y="274"/>
                    </a:lnTo>
                    <a:lnTo>
                      <a:pt x="27" y="306"/>
                    </a:lnTo>
                    <a:lnTo>
                      <a:pt x="70" y="320"/>
                    </a:lnTo>
                    <a:lnTo>
                      <a:pt x="87" y="306"/>
                    </a:lnTo>
                    <a:lnTo>
                      <a:pt x="110" y="314"/>
                    </a:lnTo>
                    <a:lnTo>
                      <a:pt x="145" y="299"/>
                    </a:lnTo>
                    <a:lnTo>
                      <a:pt x="145" y="222"/>
                    </a:lnTo>
                    <a:lnTo>
                      <a:pt x="170" y="151"/>
                    </a:lnTo>
                    <a:lnTo>
                      <a:pt x="129" y="119"/>
                    </a:lnTo>
                    <a:lnTo>
                      <a:pt x="170" y="85"/>
                    </a:lnTo>
                    <a:lnTo>
                      <a:pt x="139" y="20"/>
                    </a:lnTo>
                    <a:lnTo>
                      <a:pt x="140" y="17"/>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00" name="Freeform 36">
                <a:extLst>
                  <a:ext uri="{FF2B5EF4-FFF2-40B4-BE49-F238E27FC236}">
                    <a16:creationId xmlns:a16="http://schemas.microsoft.com/office/drawing/2014/main" id="{DBE33406-2CD7-3D42-86F8-84EEB7F79E60}"/>
                  </a:ext>
                </a:extLst>
              </p:cNvPr>
              <p:cNvSpPr>
                <a:spLocks/>
              </p:cNvSpPr>
              <p:nvPr/>
            </p:nvSpPr>
            <p:spPr bwMode="auto">
              <a:xfrm>
                <a:off x="3974749" y="3791072"/>
                <a:ext cx="1085847" cy="1056130"/>
              </a:xfrm>
              <a:custGeom>
                <a:avLst/>
                <a:gdLst>
                  <a:gd name="T0" fmla="*/ 2147483647 w 301"/>
                  <a:gd name="T1" fmla="*/ 0 h 276"/>
                  <a:gd name="T2" fmla="*/ 2147483647 w 301"/>
                  <a:gd name="T3" fmla="*/ 2147483647 h 276"/>
                  <a:gd name="T4" fmla="*/ 2147483647 w 301"/>
                  <a:gd name="T5" fmla="*/ 2147483647 h 276"/>
                  <a:gd name="T6" fmla="*/ 2147483647 w 301"/>
                  <a:gd name="T7" fmla="*/ 2147483647 h 276"/>
                  <a:gd name="T8" fmla="*/ 2147483647 w 301"/>
                  <a:gd name="T9" fmla="*/ 2147483647 h 276"/>
                  <a:gd name="T10" fmla="*/ 2147483647 w 301"/>
                  <a:gd name="T11" fmla="*/ 2147483647 h 276"/>
                  <a:gd name="T12" fmla="*/ 2147483647 w 301"/>
                  <a:gd name="T13" fmla="*/ 2147483647 h 276"/>
                  <a:gd name="T14" fmla="*/ 0 w 301"/>
                  <a:gd name="T15" fmla="*/ 2147483647 h 276"/>
                  <a:gd name="T16" fmla="*/ 2147483647 w 301"/>
                  <a:gd name="T17" fmla="*/ 2147483647 h 276"/>
                  <a:gd name="T18" fmla="*/ 2147483647 w 301"/>
                  <a:gd name="T19" fmla="*/ 2147483647 h 276"/>
                  <a:gd name="T20" fmla="*/ 2147483647 w 301"/>
                  <a:gd name="T21" fmla="*/ 2147483647 h 276"/>
                  <a:gd name="T22" fmla="*/ 2147483647 w 301"/>
                  <a:gd name="T23" fmla="*/ 2147483647 h 276"/>
                  <a:gd name="T24" fmla="*/ 2147483647 w 301"/>
                  <a:gd name="T25" fmla="*/ 2147483647 h 276"/>
                  <a:gd name="T26" fmla="*/ 2147483647 w 301"/>
                  <a:gd name="T27" fmla="*/ 2147483647 h 276"/>
                  <a:gd name="T28" fmla="*/ 2147483647 w 301"/>
                  <a:gd name="T29" fmla="*/ 2147483647 h 276"/>
                  <a:gd name="T30" fmla="*/ 2147483647 w 301"/>
                  <a:gd name="T31" fmla="*/ 2147483647 h 276"/>
                  <a:gd name="T32" fmla="*/ 2147483647 w 301"/>
                  <a:gd name="T33" fmla="*/ 2147483647 h 276"/>
                  <a:gd name="T34" fmla="*/ 2147483647 w 301"/>
                  <a:gd name="T35" fmla="*/ 2147483647 h 276"/>
                  <a:gd name="T36" fmla="*/ 2147483647 w 301"/>
                  <a:gd name="T37" fmla="*/ 2147483647 h 276"/>
                  <a:gd name="T38" fmla="*/ 2147483647 w 301"/>
                  <a:gd name="T39" fmla="*/ 2147483647 h 276"/>
                  <a:gd name="T40" fmla="*/ 2147483647 w 301"/>
                  <a:gd name="T41" fmla="*/ 2147483647 h 276"/>
                  <a:gd name="T42" fmla="*/ 2147483647 w 301"/>
                  <a:gd name="T43" fmla="*/ 2147483647 h 276"/>
                  <a:gd name="T44" fmla="*/ 2147483647 w 301"/>
                  <a:gd name="T45" fmla="*/ 2147483647 h 276"/>
                  <a:gd name="T46" fmla="*/ 2147483647 w 301"/>
                  <a:gd name="T47" fmla="*/ 2147483647 h 276"/>
                  <a:gd name="T48" fmla="*/ 2147483647 w 301"/>
                  <a:gd name="T49" fmla="*/ 0 h 276"/>
                  <a:gd name="T50" fmla="*/ 2147483647 w 301"/>
                  <a:gd name="T51" fmla="*/ 0 h 276"/>
                  <a:gd name="T52" fmla="*/ 2147483647 w 301"/>
                  <a:gd name="T53" fmla="*/ 0 h 27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1"/>
                  <a:gd name="T82" fmla="*/ 0 h 276"/>
                  <a:gd name="T83" fmla="*/ 301 w 301"/>
                  <a:gd name="T84" fmla="*/ 276 h 27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1" h="276">
                    <a:moveTo>
                      <a:pt x="251" y="0"/>
                    </a:moveTo>
                    <a:lnTo>
                      <a:pt x="219" y="34"/>
                    </a:lnTo>
                    <a:lnTo>
                      <a:pt x="204" y="87"/>
                    </a:lnTo>
                    <a:lnTo>
                      <a:pt x="112" y="129"/>
                    </a:lnTo>
                    <a:lnTo>
                      <a:pt x="91" y="154"/>
                    </a:lnTo>
                    <a:lnTo>
                      <a:pt x="48" y="152"/>
                    </a:lnTo>
                    <a:lnTo>
                      <a:pt x="34" y="176"/>
                    </a:lnTo>
                    <a:lnTo>
                      <a:pt x="0" y="199"/>
                    </a:lnTo>
                    <a:lnTo>
                      <a:pt x="42" y="207"/>
                    </a:lnTo>
                    <a:lnTo>
                      <a:pt x="16" y="243"/>
                    </a:lnTo>
                    <a:lnTo>
                      <a:pt x="27" y="256"/>
                    </a:lnTo>
                    <a:lnTo>
                      <a:pt x="75" y="232"/>
                    </a:lnTo>
                    <a:lnTo>
                      <a:pt x="71" y="248"/>
                    </a:lnTo>
                    <a:lnTo>
                      <a:pt x="40" y="268"/>
                    </a:lnTo>
                    <a:lnTo>
                      <a:pt x="54" y="276"/>
                    </a:lnTo>
                    <a:lnTo>
                      <a:pt x="105" y="267"/>
                    </a:lnTo>
                    <a:lnTo>
                      <a:pt x="126" y="241"/>
                    </a:lnTo>
                    <a:lnTo>
                      <a:pt x="226" y="262"/>
                    </a:lnTo>
                    <a:lnTo>
                      <a:pt x="246" y="231"/>
                    </a:lnTo>
                    <a:lnTo>
                      <a:pt x="277" y="221"/>
                    </a:lnTo>
                    <a:lnTo>
                      <a:pt x="297" y="189"/>
                    </a:lnTo>
                    <a:lnTo>
                      <a:pt x="297" y="154"/>
                    </a:lnTo>
                    <a:lnTo>
                      <a:pt x="284" y="131"/>
                    </a:lnTo>
                    <a:lnTo>
                      <a:pt x="301" y="55"/>
                    </a:lnTo>
                    <a:lnTo>
                      <a:pt x="251" y="0"/>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Arial" charset="0"/>
                  <a:ea typeface="+mn-ea"/>
                  <a:cs typeface="Arial" charset="0"/>
                </a:endParaRPr>
              </a:p>
            </p:txBody>
          </p:sp>
          <p:sp>
            <p:nvSpPr>
              <p:cNvPr id="201" name="Rectangle 200">
                <a:extLst>
                  <a:ext uri="{FF2B5EF4-FFF2-40B4-BE49-F238E27FC236}">
                    <a16:creationId xmlns:a16="http://schemas.microsoft.com/office/drawing/2014/main" id="{F5C1038D-D607-8443-B51F-0213E01A873F}"/>
                  </a:ext>
                </a:extLst>
              </p:cNvPr>
              <p:cNvSpPr/>
              <p:nvPr/>
            </p:nvSpPr>
            <p:spPr>
              <a:xfrm rot="5877037">
                <a:off x="4621000" y="4137878"/>
                <a:ext cx="794490" cy="2133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2" name="Rectangle 201">
                <a:extLst>
                  <a:ext uri="{FF2B5EF4-FFF2-40B4-BE49-F238E27FC236}">
                    <a16:creationId xmlns:a16="http://schemas.microsoft.com/office/drawing/2014/main" id="{952752D3-7D85-404B-93C6-C035DD8BE5D8}"/>
                  </a:ext>
                </a:extLst>
              </p:cNvPr>
              <p:cNvSpPr/>
              <p:nvPr/>
            </p:nvSpPr>
            <p:spPr>
              <a:xfrm rot="2892841">
                <a:off x="4854095" y="3845349"/>
                <a:ext cx="179637" cy="457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grpSp>
          <p:nvGrpSpPr>
            <p:cNvPr id="147" name="Group 146">
              <a:extLst>
                <a:ext uri="{FF2B5EF4-FFF2-40B4-BE49-F238E27FC236}">
                  <a16:creationId xmlns:a16="http://schemas.microsoft.com/office/drawing/2014/main" id="{77FA2324-F50B-5042-848D-85321C00B6DF}"/>
                </a:ext>
              </a:extLst>
            </p:cNvPr>
            <p:cNvGrpSpPr/>
            <p:nvPr/>
          </p:nvGrpSpPr>
          <p:grpSpPr>
            <a:xfrm>
              <a:off x="2376329" y="4576819"/>
              <a:ext cx="730075" cy="486276"/>
              <a:chOff x="4635848" y="4640815"/>
              <a:chExt cx="730075" cy="486276"/>
            </a:xfrm>
            <a:solidFill>
              <a:srgbClr val="002060"/>
            </a:solidFill>
          </p:grpSpPr>
          <p:sp>
            <p:nvSpPr>
              <p:cNvPr id="192" name="Freeform 37">
                <a:extLst>
                  <a:ext uri="{FF2B5EF4-FFF2-40B4-BE49-F238E27FC236}">
                    <a16:creationId xmlns:a16="http://schemas.microsoft.com/office/drawing/2014/main" id="{07E5ABE9-97F9-3E4B-9402-C97B1766FC34}"/>
                  </a:ext>
                </a:extLst>
              </p:cNvPr>
              <p:cNvSpPr>
                <a:spLocks/>
              </p:cNvSpPr>
              <p:nvPr/>
            </p:nvSpPr>
            <p:spPr bwMode="auto">
              <a:xfrm>
                <a:off x="4635848" y="4640815"/>
                <a:ext cx="481776" cy="311520"/>
              </a:xfrm>
              <a:custGeom>
                <a:avLst/>
                <a:gdLst>
                  <a:gd name="T0" fmla="*/ 2147483647 w 133"/>
                  <a:gd name="T1" fmla="*/ 0 h 81"/>
                  <a:gd name="T2" fmla="*/ 2147483647 w 133"/>
                  <a:gd name="T3" fmla="*/ 2147483647 h 81"/>
                  <a:gd name="T4" fmla="*/ 2147483647 w 133"/>
                  <a:gd name="T5" fmla="*/ 2147483647 h 81"/>
                  <a:gd name="T6" fmla="*/ 0 w 133"/>
                  <a:gd name="T7" fmla="*/ 2147483647 h 81"/>
                  <a:gd name="T8" fmla="*/ 2147483647 w 133"/>
                  <a:gd name="T9" fmla="*/ 2147483647 h 81"/>
                  <a:gd name="T10" fmla="*/ 2147483647 w 133"/>
                  <a:gd name="T11" fmla="*/ 2147483647 h 81"/>
                  <a:gd name="T12" fmla="*/ 2147483647 w 133"/>
                  <a:gd name="T13" fmla="*/ 2147483647 h 81"/>
                  <a:gd name="T14" fmla="*/ 2147483647 w 133"/>
                  <a:gd name="T15" fmla="*/ 2147483647 h 81"/>
                  <a:gd name="T16" fmla="*/ 2147483647 w 133"/>
                  <a:gd name="T17" fmla="*/ 2147483647 h 81"/>
                  <a:gd name="T18" fmla="*/ 2147483647 w 133"/>
                  <a:gd name="T19" fmla="*/ 2147483647 h 81"/>
                  <a:gd name="T20" fmla="*/ 2147483647 w 133"/>
                  <a:gd name="T21" fmla="*/ 2147483647 h 81"/>
                  <a:gd name="T22" fmla="*/ 2147483647 w 133"/>
                  <a:gd name="T23" fmla="*/ 0 h 81"/>
                  <a:gd name="T24" fmla="*/ 2147483647 w 133"/>
                  <a:gd name="T25" fmla="*/ 0 h 81"/>
                  <a:gd name="T26" fmla="*/ 2147483647 w 133"/>
                  <a:gd name="T27" fmla="*/ 0 h 8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33"/>
                  <a:gd name="T43" fmla="*/ 0 h 81"/>
                  <a:gd name="T44" fmla="*/ 133 w 133"/>
                  <a:gd name="T45" fmla="*/ 81 h 8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33" h="81">
                    <a:moveTo>
                      <a:pt x="89" y="0"/>
                    </a:moveTo>
                    <a:lnTo>
                      <a:pt x="57" y="10"/>
                    </a:lnTo>
                    <a:lnTo>
                      <a:pt x="38" y="41"/>
                    </a:lnTo>
                    <a:lnTo>
                      <a:pt x="0" y="65"/>
                    </a:lnTo>
                    <a:lnTo>
                      <a:pt x="20" y="76"/>
                    </a:lnTo>
                    <a:lnTo>
                      <a:pt x="87" y="51"/>
                    </a:lnTo>
                    <a:lnTo>
                      <a:pt x="105" y="81"/>
                    </a:lnTo>
                    <a:lnTo>
                      <a:pt x="120" y="76"/>
                    </a:lnTo>
                    <a:lnTo>
                      <a:pt x="120" y="55"/>
                    </a:lnTo>
                    <a:lnTo>
                      <a:pt x="133" y="41"/>
                    </a:lnTo>
                    <a:lnTo>
                      <a:pt x="130" y="12"/>
                    </a:lnTo>
                    <a:lnTo>
                      <a:pt x="89" y="0"/>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93" name="Freeform 40">
                <a:extLst>
                  <a:ext uri="{FF2B5EF4-FFF2-40B4-BE49-F238E27FC236}">
                    <a16:creationId xmlns:a16="http://schemas.microsoft.com/office/drawing/2014/main" id="{687274FC-2DA6-7C41-9212-D3D7A5E1D9E7}"/>
                  </a:ext>
                </a:extLst>
              </p:cNvPr>
              <p:cNvSpPr>
                <a:spLocks/>
              </p:cNvSpPr>
              <p:nvPr/>
            </p:nvSpPr>
            <p:spPr bwMode="auto">
              <a:xfrm>
                <a:off x="5018094" y="4640815"/>
                <a:ext cx="318714" cy="417893"/>
              </a:xfrm>
              <a:custGeom>
                <a:avLst/>
                <a:gdLst>
                  <a:gd name="T0" fmla="*/ 2147483647 w 88"/>
                  <a:gd name="T1" fmla="*/ 2147483647 h 109"/>
                  <a:gd name="T2" fmla="*/ 2147483647 w 88"/>
                  <a:gd name="T3" fmla="*/ 0 h 109"/>
                  <a:gd name="T4" fmla="*/ 2147483647 w 88"/>
                  <a:gd name="T5" fmla="*/ 2147483647 h 109"/>
                  <a:gd name="T6" fmla="*/ 2147483647 w 88"/>
                  <a:gd name="T7" fmla="*/ 2147483647 h 109"/>
                  <a:gd name="T8" fmla="*/ 2147483647 w 88"/>
                  <a:gd name="T9" fmla="*/ 2147483647 h 109"/>
                  <a:gd name="T10" fmla="*/ 2147483647 w 88"/>
                  <a:gd name="T11" fmla="*/ 2147483647 h 109"/>
                  <a:gd name="T12" fmla="*/ 0 w 88"/>
                  <a:gd name="T13" fmla="*/ 2147483647 h 109"/>
                  <a:gd name="T14" fmla="*/ 2147483647 w 88"/>
                  <a:gd name="T15" fmla="*/ 2147483647 h 109"/>
                  <a:gd name="T16" fmla="*/ 2147483647 w 88"/>
                  <a:gd name="T17" fmla="*/ 2147483647 h 109"/>
                  <a:gd name="T18" fmla="*/ 2147483647 w 88"/>
                  <a:gd name="T19" fmla="*/ 2147483647 h 109"/>
                  <a:gd name="T20" fmla="*/ 2147483647 w 88"/>
                  <a:gd name="T21" fmla="*/ 2147483647 h 109"/>
                  <a:gd name="T22" fmla="*/ 2147483647 w 88"/>
                  <a:gd name="T23" fmla="*/ 2147483647 h 109"/>
                  <a:gd name="T24" fmla="*/ 2147483647 w 88"/>
                  <a:gd name="T25" fmla="*/ 2147483647 h 109"/>
                  <a:gd name="T26" fmla="*/ 2147483647 w 88"/>
                  <a:gd name="T27" fmla="*/ 2147483647 h 109"/>
                  <a:gd name="T28" fmla="*/ 2147483647 w 88"/>
                  <a:gd name="T29" fmla="*/ 2147483647 h 10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8"/>
                  <a:gd name="T46" fmla="*/ 0 h 109"/>
                  <a:gd name="T47" fmla="*/ 88 w 88"/>
                  <a:gd name="T48" fmla="*/ 109 h 10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8" h="109">
                    <a:moveTo>
                      <a:pt x="65" y="6"/>
                    </a:moveTo>
                    <a:lnTo>
                      <a:pt x="43" y="0"/>
                    </a:lnTo>
                    <a:lnTo>
                      <a:pt x="23" y="14"/>
                    </a:lnTo>
                    <a:lnTo>
                      <a:pt x="27" y="41"/>
                    </a:lnTo>
                    <a:lnTo>
                      <a:pt x="13" y="55"/>
                    </a:lnTo>
                    <a:lnTo>
                      <a:pt x="13" y="76"/>
                    </a:lnTo>
                    <a:lnTo>
                      <a:pt x="0" y="81"/>
                    </a:lnTo>
                    <a:lnTo>
                      <a:pt x="16" y="109"/>
                    </a:lnTo>
                    <a:lnTo>
                      <a:pt x="48" y="84"/>
                    </a:lnTo>
                    <a:lnTo>
                      <a:pt x="88" y="88"/>
                    </a:lnTo>
                    <a:lnTo>
                      <a:pt x="88" y="79"/>
                    </a:lnTo>
                    <a:lnTo>
                      <a:pt x="79" y="66"/>
                    </a:lnTo>
                    <a:lnTo>
                      <a:pt x="65" y="6"/>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94" name="Freeform 41">
                <a:extLst>
                  <a:ext uri="{FF2B5EF4-FFF2-40B4-BE49-F238E27FC236}">
                    <a16:creationId xmlns:a16="http://schemas.microsoft.com/office/drawing/2014/main" id="{537AD81E-EFFE-A942-8E9F-379440FC8CD5}"/>
                  </a:ext>
                </a:extLst>
              </p:cNvPr>
              <p:cNvSpPr>
                <a:spLocks/>
              </p:cNvSpPr>
              <p:nvPr/>
            </p:nvSpPr>
            <p:spPr bwMode="auto">
              <a:xfrm>
                <a:off x="5080563" y="4963734"/>
                <a:ext cx="285360" cy="163357"/>
              </a:xfrm>
              <a:custGeom>
                <a:avLst/>
                <a:gdLst>
                  <a:gd name="T0" fmla="*/ 0 w 79"/>
                  <a:gd name="T1" fmla="*/ 2147483647 h 43"/>
                  <a:gd name="T2" fmla="*/ 2147483647 w 79"/>
                  <a:gd name="T3" fmla="*/ 2147483647 h 43"/>
                  <a:gd name="T4" fmla="*/ 2147483647 w 79"/>
                  <a:gd name="T5" fmla="*/ 2147483647 h 43"/>
                  <a:gd name="T6" fmla="*/ 2147483647 w 79"/>
                  <a:gd name="T7" fmla="*/ 2147483647 h 43"/>
                  <a:gd name="T8" fmla="*/ 2147483647 w 79"/>
                  <a:gd name="T9" fmla="*/ 0 h 43"/>
                  <a:gd name="T10" fmla="*/ 0 w 79"/>
                  <a:gd name="T11" fmla="*/ 2147483647 h 43"/>
                  <a:gd name="T12" fmla="*/ 0 w 79"/>
                  <a:gd name="T13" fmla="*/ 2147483647 h 43"/>
                  <a:gd name="T14" fmla="*/ 0 w 79"/>
                  <a:gd name="T15" fmla="*/ 2147483647 h 43"/>
                  <a:gd name="T16" fmla="*/ 0 60000 65536"/>
                  <a:gd name="T17" fmla="*/ 0 60000 65536"/>
                  <a:gd name="T18" fmla="*/ 0 60000 65536"/>
                  <a:gd name="T19" fmla="*/ 0 60000 65536"/>
                  <a:gd name="T20" fmla="*/ 0 60000 65536"/>
                  <a:gd name="T21" fmla="*/ 0 60000 65536"/>
                  <a:gd name="T22" fmla="*/ 0 60000 65536"/>
                  <a:gd name="T23" fmla="*/ 0 60000 65536"/>
                  <a:gd name="T24" fmla="*/ 0 w 79"/>
                  <a:gd name="T25" fmla="*/ 0 h 43"/>
                  <a:gd name="T26" fmla="*/ 79 w 79"/>
                  <a:gd name="T27" fmla="*/ 43 h 4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9" h="43">
                    <a:moveTo>
                      <a:pt x="0" y="25"/>
                    </a:moveTo>
                    <a:lnTo>
                      <a:pt x="7" y="35"/>
                    </a:lnTo>
                    <a:lnTo>
                      <a:pt x="79" y="43"/>
                    </a:lnTo>
                    <a:lnTo>
                      <a:pt x="72" y="4"/>
                    </a:lnTo>
                    <a:lnTo>
                      <a:pt x="32" y="0"/>
                    </a:lnTo>
                    <a:lnTo>
                      <a:pt x="0" y="25"/>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95" name="Rectangle 194">
                <a:extLst>
                  <a:ext uri="{FF2B5EF4-FFF2-40B4-BE49-F238E27FC236}">
                    <a16:creationId xmlns:a16="http://schemas.microsoft.com/office/drawing/2014/main" id="{0FA03B5E-09F5-344F-8FDE-0F181595892E}"/>
                  </a:ext>
                </a:extLst>
              </p:cNvPr>
              <p:cNvSpPr/>
              <p:nvPr/>
            </p:nvSpPr>
            <p:spPr>
              <a:xfrm rot="19877993">
                <a:off x="4994865" y="4757796"/>
                <a:ext cx="223056" cy="2133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96" name="Rectangle 195">
                <a:extLst>
                  <a:ext uri="{FF2B5EF4-FFF2-40B4-BE49-F238E27FC236}">
                    <a16:creationId xmlns:a16="http://schemas.microsoft.com/office/drawing/2014/main" id="{7055A45F-3DA5-4E42-8FF9-34DAC74E0480}"/>
                  </a:ext>
                </a:extLst>
              </p:cNvPr>
              <p:cNvSpPr/>
              <p:nvPr/>
            </p:nvSpPr>
            <p:spPr>
              <a:xfrm rot="21239725">
                <a:off x="5047528" y="4699846"/>
                <a:ext cx="108019" cy="7364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97" name="Rectangle 196">
                <a:extLst>
                  <a:ext uri="{FF2B5EF4-FFF2-40B4-BE49-F238E27FC236}">
                    <a16:creationId xmlns:a16="http://schemas.microsoft.com/office/drawing/2014/main" id="{012FE512-0467-7745-8BA9-C0D1AEA93137}"/>
                  </a:ext>
                </a:extLst>
              </p:cNvPr>
              <p:cNvSpPr/>
              <p:nvPr/>
            </p:nvSpPr>
            <p:spPr>
              <a:xfrm rot="19877993">
                <a:off x="5036070" y="4830310"/>
                <a:ext cx="217743" cy="2133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98" name="Rectangle 197">
                <a:extLst>
                  <a:ext uri="{FF2B5EF4-FFF2-40B4-BE49-F238E27FC236}">
                    <a16:creationId xmlns:a16="http://schemas.microsoft.com/office/drawing/2014/main" id="{FB5E109D-0F2F-E94B-BC07-1BE693F1E95C}"/>
                  </a:ext>
                </a:extLst>
              </p:cNvPr>
              <p:cNvSpPr/>
              <p:nvPr/>
            </p:nvSpPr>
            <p:spPr>
              <a:xfrm rot="20205448">
                <a:off x="5224712" y="4945657"/>
                <a:ext cx="102354" cy="7433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
          <p:nvSpPr>
            <p:cNvPr id="148" name="Rectangle 147">
              <a:extLst>
                <a:ext uri="{FF2B5EF4-FFF2-40B4-BE49-F238E27FC236}">
                  <a16:creationId xmlns:a16="http://schemas.microsoft.com/office/drawing/2014/main" id="{3D279AC1-4A85-5A45-84C4-41D1316C1B65}"/>
                </a:ext>
              </a:extLst>
            </p:cNvPr>
            <p:cNvSpPr/>
            <p:nvPr/>
          </p:nvSpPr>
          <p:spPr>
            <a:xfrm>
              <a:off x="2585026" y="4656967"/>
              <a:ext cx="466684" cy="20723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South Wales</a:t>
              </a:r>
            </a:p>
          </p:txBody>
        </p:sp>
        <p:sp>
          <p:nvSpPr>
            <p:cNvPr id="149" name="Rectangle 148">
              <a:extLst>
                <a:ext uri="{FF2B5EF4-FFF2-40B4-BE49-F238E27FC236}">
                  <a16:creationId xmlns:a16="http://schemas.microsoft.com/office/drawing/2014/main" id="{DB905470-E7CE-434A-B73B-AC4A741183FB}"/>
                </a:ext>
              </a:extLst>
            </p:cNvPr>
            <p:cNvSpPr/>
            <p:nvPr/>
          </p:nvSpPr>
          <p:spPr>
            <a:xfrm>
              <a:off x="2453393" y="4062234"/>
              <a:ext cx="466684" cy="20723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Dyfed - Powys</a:t>
              </a:r>
            </a:p>
          </p:txBody>
        </p:sp>
        <p:grpSp>
          <p:nvGrpSpPr>
            <p:cNvPr id="150" name="Group 149">
              <a:extLst>
                <a:ext uri="{FF2B5EF4-FFF2-40B4-BE49-F238E27FC236}">
                  <a16:creationId xmlns:a16="http://schemas.microsoft.com/office/drawing/2014/main" id="{4FE93E8C-1885-404B-90D7-3CA8FBF79726}"/>
                </a:ext>
              </a:extLst>
            </p:cNvPr>
            <p:cNvGrpSpPr/>
            <p:nvPr/>
          </p:nvGrpSpPr>
          <p:grpSpPr>
            <a:xfrm>
              <a:off x="2057616" y="2807887"/>
              <a:ext cx="1337855" cy="930761"/>
              <a:chOff x="4317135" y="2871883"/>
              <a:chExt cx="1337855" cy="930761"/>
            </a:xfrm>
            <a:solidFill>
              <a:srgbClr val="002060"/>
            </a:solidFill>
          </p:grpSpPr>
          <p:sp>
            <p:nvSpPr>
              <p:cNvPr id="189" name="Freeform 34">
                <a:extLst>
                  <a:ext uri="{FF2B5EF4-FFF2-40B4-BE49-F238E27FC236}">
                    <a16:creationId xmlns:a16="http://schemas.microsoft.com/office/drawing/2014/main" id="{523A5AAA-E1CE-8649-826C-86A701BCAC96}"/>
                  </a:ext>
                </a:extLst>
              </p:cNvPr>
              <p:cNvSpPr>
                <a:spLocks/>
              </p:cNvSpPr>
              <p:nvPr/>
            </p:nvSpPr>
            <p:spPr bwMode="auto">
              <a:xfrm>
                <a:off x="4995328" y="2871883"/>
                <a:ext cx="659662" cy="668629"/>
              </a:xfrm>
              <a:custGeom>
                <a:avLst/>
                <a:gdLst>
                  <a:gd name="T0" fmla="*/ 2147483647 w 183"/>
                  <a:gd name="T1" fmla="*/ 2147483647 h 174"/>
                  <a:gd name="T2" fmla="*/ 2147483647 w 183"/>
                  <a:gd name="T3" fmla="*/ 2147483647 h 174"/>
                  <a:gd name="T4" fmla="*/ 2147483647 w 183"/>
                  <a:gd name="T5" fmla="*/ 2147483647 h 174"/>
                  <a:gd name="T6" fmla="*/ 2147483647 w 183"/>
                  <a:gd name="T7" fmla="*/ 2147483647 h 174"/>
                  <a:gd name="T8" fmla="*/ 2147483647 w 183"/>
                  <a:gd name="T9" fmla="*/ 2147483647 h 174"/>
                  <a:gd name="T10" fmla="*/ 2147483647 w 183"/>
                  <a:gd name="T11" fmla="*/ 2147483647 h 174"/>
                  <a:gd name="T12" fmla="*/ 2147483647 w 183"/>
                  <a:gd name="T13" fmla="*/ 2147483647 h 174"/>
                  <a:gd name="T14" fmla="*/ 2147483647 w 183"/>
                  <a:gd name="T15" fmla="*/ 2147483647 h 174"/>
                  <a:gd name="T16" fmla="*/ 2147483647 w 183"/>
                  <a:gd name="T17" fmla="*/ 2147483647 h 174"/>
                  <a:gd name="T18" fmla="*/ 2147483647 w 183"/>
                  <a:gd name="T19" fmla="*/ 2147483647 h 174"/>
                  <a:gd name="T20" fmla="*/ 2147483647 w 183"/>
                  <a:gd name="T21" fmla="*/ 2147483647 h 174"/>
                  <a:gd name="T22" fmla="*/ 0 w 183"/>
                  <a:gd name="T23" fmla="*/ 2147483647 h 174"/>
                  <a:gd name="T24" fmla="*/ 2147483647 w 183"/>
                  <a:gd name="T25" fmla="*/ 0 h 174"/>
                  <a:gd name="T26" fmla="*/ 2147483647 w 183"/>
                  <a:gd name="T27" fmla="*/ 2147483647 h 174"/>
                  <a:gd name="T28" fmla="*/ 2147483647 w 183"/>
                  <a:gd name="T29" fmla="*/ 2147483647 h 174"/>
                  <a:gd name="T30" fmla="*/ 2147483647 w 183"/>
                  <a:gd name="T31" fmla="*/ 2147483647 h 1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3"/>
                  <a:gd name="T49" fmla="*/ 0 h 174"/>
                  <a:gd name="T50" fmla="*/ 183 w 183"/>
                  <a:gd name="T51" fmla="*/ 174 h 1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3" h="174">
                    <a:moveTo>
                      <a:pt x="137" y="48"/>
                    </a:moveTo>
                    <a:lnTo>
                      <a:pt x="149" y="107"/>
                    </a:lnTo>
                    <a:lnTo>
                      <a:pt x="183" y="126"/>
                    </a:lnTo>
                    <a:lnTo>
                      <a:pt x="147" y="159"/>
                    </a:lnTo>
                    <a:lnTo>
                      <a:pt x="124" y="133"/>
                    </a:lnTo>
                    <a:lnTo>
                      <a:pt x="103" y="174"/>
                    </a:lnTo>
                    <a:lnTo>
                      <a:pt x="82" y="174"/>
                    </a:lnTo>
                    <a:lnTo>
                      <a:pt x="65" y="156"/>
                    </a:lnTo>
                    <a:lnTo>
                      <a:pt x="40" y="156"/>
                    </a:lnTo>
                    <a:lnTo>
                      <a:pt x="49" y="112"/>
                    </a:lnTo>
                    <a:lnTo>
                      <a:pt x="10" y="112"/>
                    </a:lnTo>
                    <a:lnTo>
                      <a:pt x="0" y="13"/>
                    </a:lnTo>
                    <a:lnTo>
                      <a:pt x="66" y="0"/>
                    </a:lnTo>
                    <a:lnTo>
                      <a:pt x="137" y="48"/>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90" name="Freeform 35">
                <a:extLst>
                  <a:ext uri="{FF2B5EF4-FFF2-40B4-BE49-F238E27FC236}">
                    <a16:creationId xmlns:a16="http://schemas.microsoft.com/office/drawing/2014/main" id="{15B2EDB4-895D-F643-A674-EDE38F99D69A}"/>
                  </a:ext>
                </a:extLst>
              </p:cNvPr>
              <p:cNvSpPr>
                <a:spLocks/>
              </p:cNvSpPr>
              <p:nvPr/>
            </p:nvSpPr>
            <p:spPr bwMode="auto">
              <a:xfrm>
                <a:off x="4317135" y="2890877"/>
                <a:ext cx="852372" cy="911767"/>
              </a:xfrm>
              <a:custGeom>
                <a:avLst/>
                <a:gdLst>
                  <a:gd name="T0" fmla="*/ 2147483647 w 236"/>
                  <a:gd name="T1" fmla="*/ 2147483647 h 239"/>
                  <a:gd name="T2" fmla="*/ 2147483647 w 236"/>
                  <a:gd name="T3" fmla="*/ 2147483647 h 239"/>
                  <a:gd name="T4" fmla="*/ 2147483647 w 236"/>
                  <a:gd name="T5" fmla="*/ 2147483647 h 239"/>
                  <a:gd name="T6" fmla="*/ 2147483647 w 236"/>
                  <a:gd name="T7" fmla="*/ 2147483647 h 239"/>
                  <a:gd name="T8" fmla="*/ 2147483647 w 236"/>
                  <a:gd name="T9" fmla="*/ 2147483647 h 239"/>
                  <a:gd name="T10" fmla="*/ 2147483647 w 236"/>
                  <a:gd name="T11" fmla="*/ 2147483647 h 239"/>
                  <a:gd name="T12" fmla="*/ 2147483647 w 236"/>
                  <a:gd name="T13" fmla="*/ 2147483647 h 239"/>
                  <a:gd name="T14" fmla="*/ 2147483647 w 236"/>
                  <a:gd name="T15" fmla="*/ 2147483647 h 239"/>
                  <a:gd name="T16" fmla="*/ 2147483647 w 236"/>
                  <a:gd name="T17" fmla="*/ 2147483647 h 239"/>
                  <a:gd name="T18" fmla="*/ 2147483647 w 236"/>
                  <a:gd name="T19" fmla="*/ 2147483647 h 239"/>
                  <a:gd name="T20" fmla="*/ 2147483647 w 236"/>
                  <a:gd name="T21" fmla="*/ 2147483647 h 239"/>
                  <a:gd name="T22" fmla="*/ 2147483647 w 236"/>
                  <a:gd name="T23" fmla="*/ 2147483647 h 239"/>
                  <a:gd name="T24" fmla="*/ 0 w 236"/>
                  <a:gd name="T25" fmla="*/ 2147483647 h 239"/>
                  <a:gd name="T26" fmla="*/ 2147483647 w 236"/>
                  <a:gd name="T27" fmla="*/ 2147483647 h 239"/>
                  <a:gd name="T28" fmla="*/ 2147483647 w 236"/>
                  <a:gd name="T29" fmla="*/ 2147483647 h 239"/>
                  <a:gd name="T30" fmla="*/ 2147483647 w 236"/>
                  <a:gd name="T31" fmla="*/ 2147483647 h 239"/>
                  <a:gd name="T32" fmla="*/ 2147483647 w 236"/>
                  <a:gd name="T33" fmla="*/ 0 h 239"/>
                  <a:gd name="T34" fmla="*/ 2147483647 w 236"/>
                  <a:gd name="T35" fmla="*/ 2147483647 h 239"/>
                  <a:gd name="T36" fmla="*/ 2147483647 w 236"/>
                  <a:gd name="T37" fmla="*/ 2147483647 h 239"/>
                  <a:gd name="T38" fmla="*/ 2147483647 w 236"/>
                  <a:gd name="T39" fmla="*/ 2147483647 h 2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36"/>
                  <a:gd name="T61" fmla="*/ 0 h 239"/>
                  <a:gd name="T62" fmla="*/ 236 w 236"/>
                  <a:gd name="T63" fmla="*/ 239 h 239"/>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36" h="239">
                    <a:moveTo>
                      <a:pt x="187" y="9"/>
                    </a:moveTo>
                    <a:lnTo>
                      <a:pt x="197" y="108"/>
                    </a:lnTo>
                    <a:lnTo>
                      <a:pt x="236" y="108"/>
                    </a:lnTo>
                    <a:lnTo>
                      <a:pt x="227" y="152"/>
                    </a:lnTo>
                    <a:lnTo>
                      <a:pt x="201" y="201"/>
                    </a:lnTo>
                    <a:lnTo>
                      <a:pt x="150" y="239"/>
                    </a:lnTo>
                    <a:lnTo>
                      <a:pt x="125" y="220"/>
                    </a:lnTo>
                    <a:lnTo>
                      <a:pt x="150" y="188"/>
                    </a:lnTo>
                    <a:lnTo>
                      <a:pt x="123" y="170"/>
                    </a:lnTo>
                    <a:lnTo>
                      <a:pt x="123" y="124"/>
                    </a:lnTo>
                    <a:lnTo>
                      <a:pt x="84" y="122"/>
                    </a:lnTo>
                    <a:lnTo>
                      <a:pt x="45" y="162"/>
                    </a:lnTo>
                    <a:lnTo>
                      <a:pt x="0" y="159"/>
                    </a:lnTo>
                    <a:lnTo>
                      <a:pt x="72" y="105"/>
                    </a:lnTo>
                    <a:lnTo>
                      <a:pt x="81" y="67"/>
                    </a:lnTo>
                    <a:lnTo>
                      <a:pt x="159" y="28"/>
                    </a:lnTo>
                    <a:lnTo>
                      <a:pt x="159" y="0"/>
                    </a:lnTo>
                    <a:lnTo>
                      <a:pt x="187" y="9"/>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91" name="Rectangle 190">
                <a:extLst>
                  <a:ext uri="{FF2B5EF4-FFF2-40B4-BE49-F238E27FC236}">
                    <a16:creationId xmlns:a16="http://schemas.microsoft.com/office/drawing/2014/main" id="{484E8F79-894B-4548-8AC5-0DC8E8BF3137}"/>
                  </a:ext>
                </a:extLst>
              </p:cNvPr>
              <p:cNvSpPr/>
              <p:nvPr/>
            </p:nvSpPr>
            <p:spPr>
              <a:xfrm rot="4783269">
                <a:off x="4779445" y="3091269"/>
                <a:ext cx="546864" cy="21338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
          <p:nvSpPr>
            <p:cNvPr id="151" name="Rectangle 150">
              <a:extLst>
                <a:ext uri="{FF2B5EF4-FFF2-40B4-BE49-F238E27FC236}">
                  <a16:creationId xmlns:a16="http://schemas.microsoft.com/office/drawing/2014/main" id="{F4006B34-3663-C84F-BD7F-5F1CFE15C256}"/>
                </a:ext>
              </a:extLst>
            </p:cNvPr>
            <p:cNvSpPr/>
            <p:nvPr/>
          </p:nvSpPr>
          <p:spPr>
            <a:xfrm>
              <a:off x="2642571" y="3061699"/>
              <a:ext cx="324269" cy="20723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North Wales</a:t>
              </a:r>
            </a:p>
          </p:txBody>
        </p:sp>
        <p:sp>
          <p:nvSpPr>
            <p:cNvPr id="152" name="Freeform 80">
              <a:extLst>
                <a:ext uri="{FF2B5EF4-FFF2-40B4-BE49-F238E27FC236}">
                  <a16:creationId xmlns:a16="http://schemas.microsoft.com/office/drawing/2014/main" id="{B540A073-4D1F-1D43-802B-C3E80CD2313C}"/>
                </a:ext>
              </a:extLst>
            </p:cNvPr>
            <p:cNvSpPr>
              <a:spLocks/>
            </p:cNvSpPr>
            <p:nvPr/>
          </p:nvSpPr>
          <p:spPr bwMode="auto">
            <a:xfrm>
              <a:off x="4863033" y="4633807"/>
              <a:ext cx="615191" cy="493874"/>
            </a:xfrm>
            <a:custGeom>
              <a:avLst/>
              <a:gdLst>
                <a:gd name="T0" fmla="*/ 2147483647 w 170"/>
                <a:gd name="T1" fmla="*/ 2147483647 h 130"/>
                <a:gd name="T2" fmla="*/ 2147483647 w 170"/>
                <a:gd name="T3" fmla="*/ 2147483647 h 130"/>
                <a:gd name="T4" fmla="*/ 2147483647 w 170"/>
                <a:gd name="T5" fmla="*/ 2147483647 h 130"/>
                <a:gd name="T6" fmla="*/ 2147483647 w 170"/>
                <a:gd name="T7" fmla="*/ 2147483647 h 130"/>
                <a:gd name="T8" fmla="*/ 2147483647 w 170"/>
                <a:gd name="T9" fmla="*/ 2147483647 h 130"/>
                <a:gd name="T10" fmla="*/ 2147483647 w 170"/>
                <a:gd name="T11" fmla="*/ 2147483647 h 130"/>
                <a:gd name="T12" fmla="*/ 2147483647 w 170"/>
                <a:gd name="T13" fmla="*/ 2147483647 h 130"/>
                <a:gd name="T14" fmla="*/ 2147483647 w 170"/>
                <a:gd name="T15" fmla="*/ 2147483647 h 130"/>
                <a:gd name="T16" fmla="*/ 2147483647 w 170"/>
                <a:gd name="T17" fmla="*/ 2147483647 h 130"/>
                <a:gd name="T18" fmla="*/ 2147483647 w 170"/>
                <a:gd name="T19" fmla="*/ 2147483647 h 130"/>
                <a:gd name="T20" fmla="*/ 2147483647 w 170"/>
                <a:gd name="T21" fmla="*/ 2147483647 h 130"/>
                <a:gd name="T22" fmla="*/ 2147483647 w 170"/>
                <a:gd name="T23" fmla="*/ 0 h 130"/>
                <a:gd name="T24" fmla="*/ 2147483647 w 170"/>
                <a:gd name="T25" fmla="*/ 2147483647 h 130"/>
                <a:gd name="T26" fmla="*/ 0 w 170"/>
                <a:gd name="T27" fmla="*/ 2147483647 h 130"/>
                <a:gd name="T28" fmla="*/ 2147483647 w 170"/>
                <a:gd name="T29" fmla="*/ 2147483647 h 130"/>
                <a:gd name="T30" fmla="*/ 2147483647 w 170"/>
                <a:gd name="T31" fmla="*/ 2147483647 h 130"/>
                <a:gd name="T32" fmla="*/ 2147483647 w 170"/>
                <a:gd name="T33" fmla="*/ 2147483647 h 1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0"/>
                <a:gd name="T52" fmla="*/ 0 h 130"/>
                <a:gd name="T53" fmla="*/ 170 w 170"/>
                <a:gd name="T54" fmla="*/ 130 h 13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0" h="130">
                  <a:moveTo>
                    <a:pt x="8" y="70"/>
                  </a:moveTo>
                  <a:lnTo>
                    <a:pt x="51" y="110"/>
                  </a:lnTo>
                  <a:lnTo>
                    <a:pt x="79" y="106"/>
                  </a:lnTo>
                  <a:lnTo>
                    <a:pt x="80" y="130"/>
                  </a:lnTo>
                  <a:lnTo>
                    <a:pt x="102" y="118"/>
                  </a:lnTo>
                  <a:lnTo>
                    <a:pt x="120" y="122"/>
                  </a:lnTo>
                  <a:lnTo>
                    <a:pt x="132" y="118"/>
                  </a:lnTo>
                  <a:lnTo>
                    <a:pt x="151" y="67"/>
                  </a:lnTo>
                  <a:lnTo>
                    <a:pt x="170" y="33"/>
                  </a:lnTo>
                  <a:lnTo>
                    <a:pt x="151" y="13"/>
                  </a:lnTo>
                  <a:lnTo>
                    <a:pt x="117" y="23"/>
                  </a:lnTo>
                  <a:lnTo>
                    <a:pt x="97" y="0"/>
                  </a:lnTo>
                  <a:lnTo>
                    <a:pt x="22" y="22"/>
                  </a:lnTo>
                  <a:lnTo>
                    <a:pt x="0" y="16"/>
                  </a:lnTo>
                  <a:lnTo>
                    <a:pt x="8" y="7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53" name="Rectangle 152">
              <a:extLst>
                <a:ext uri="{FF2B5EF4-FFF2-40B4-BE49-F238E27FC236}">
                  <a16:creationId xmlns:a16="http://schemas.microsoft.com/office/drawing/2014/main" id="{3B5FEA07-5E3A-0F41-8141-F71C260CC0B8}"/>
                </a:ext>
              </a:extLst>
            </p:cNvPr>
            <p:cNvSpPr/>
            <p:nvPr/>
          </p:nvSpPr>
          <p:spPr>
            <a:xfrm>
              <a:off x="6031716" y="4619044"/>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dirty="0">
                  <a:ln w="3175">
                    <a:noFill/>
                  </a:ln>
                  <a:solidFill>
                    <a:srgbClr val="000000"/>
                  </a:solidFill>
                  <a:effectLst/>
                  <a:uLnTx/>
                  <a:uFillTx/>
                  <a:latin typeface="Calibri" panose="020F0502020204030204"/>
                  <a:ea typeface="+mn-ea"/>
                  <a:cs typeface="+mn-cs"/>
                </a:rPr>
                <a:t>City of London</a:t>
              </a:r>
            </a:p>
          </p:txBody>
        </p:sp>
        <p:sp>
          <p:nvSpPr>
            <p:cNvPr id="154" name="Rectangle 153">
              <a:extLst>
                <a:ext uri="{FF2B5EF4-FFF2-40B4-BE49-F238E27FC236}">
                  <a16:creationId xmlns:a16="http://schemas.microsoft.com/office/drawing/2014/main" id="{A9C0C2B8-ED52-6F4A-8700-2F9CBB1FE1E9}"/>
                </a:ext>
              </a:extLst>
            </p:cNvPr>
            <p:cNvSpPr/>
            <p:nvPr/>
          </p:nvSpPr>
          <p:spPr>
            <a:xfrm>
              <a:off x="4885405" y="4658278"/>
              <a:ext cx="526112"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MPS</a:t>
              </a:r>
            </a:p>
          </p:txBody>
        </p:sp>
        <p:sp>
          <p:nvSpPr>
            <p:cNvPr id="155" name="Rectangle 154">
              <a:extLst>
                <a:ext uri="{FF2B5EF4-FFF2-40B4-BE49-F238E27FC236}">
                  <a16:creationId xmlns:a16="http://schemas.microsoft.com/office/drawing/2014/main" id="{DFB00A4A-8AE9-4248-8B1F-53E32E7AF2E2}"/>
                </a:ext>
              </a:extLst>
            </p:cNvPr>
            <p:cNvSpPr/>
            <p:nvPr/>
          </p:nvSpPr>
          <p:spPr>
            <a:xfrm>
              <a:off x="3841133" y="3973854"/>
              <a:ext cx="611555" cy="181312"/>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Warwickshire</a:t>
              </a:r>
            </a:p>
          </p:txBody>
        </p:sp>
        <p:grpSp>
          <p:nvGrpSpPr>
            <p:cNvPr id="156" name="Group 155">
              <a:extLst>
                <a:ext uri="{FF2B5EF4-FFF2-40B4-BE49-F238E27FC236}">
                  <a16:creationId xmlns:a16="http://schemas.microsoft.com/office/drawing/2014/main" id="{FC304750-2C32-B742-8A92-E271185266DB}"/>
                </a:ext>
              </a:extLst>
            </p:cNvPr>
            <p:cNvGrpSpPr/>
            <p:nvPr/>
          </p:nvGrpSpPr>
          <p:grpSpPr>
            <a:xfrm>
              <a:off x="4670324" y="5218857"/>
              <a:ext cx="1119201" cy="505270"/>
              <a:chOff x="6929843" y="5282853"/>
              <a:chExt cx="1119201" cy="505270"/>
            </a:xfrm>
            <a:solidFill>
              <a:srgbClr val="002060"/>
            </a:solidFill>
          </p:grpSpPr>
          <p:sp>
            <p:nvSpPr>
              <p:cNvPr id="185" name="Freeform 82">
                <a:extLst>
                  <a:ext uri="{FF2B5EF4-FFF2-40B4-BE49-F238E27FC236}">
                    <a16:creationId xmlns:a16="http://schemas.microsoft.com/office/drawing/2014/main" id="{67C8B65B-8631-B346-8B58-4487354A7E2E}"/>
                  </a:ext>
                </a:extLst>
              </p:cNvPr>
              <p:cNvSpPr>
                <a:spLocks/>
              </p:cNvSpPr>
              <p:nvPr/>
            </p:nvSpPr>
            <p:spPr bwMode="auto">
              <a:xfrm>
                <a:off x="7356027" y="5309445"/>
                <a:ext cx="693017" cy="478678"/>
              </a:xfrm>
              <a:custGeom>
                <a:avLst/>
                <a:gdLst>
                  <a:gd name="T0" fmla="*/ 2147483647 w 192"/>
                  <a:gd name="T1" fmla="*/ 0 h 126"/>
                  <a:gd name="T2" fmla="*/ 2147483647 w 192"/>
                  <a:gd name="T3" fmla="*/ 2147483647 h 126"/>
                  <a:gd name="T4" fmla="*/ 2147483647 w 192"/>
                  <a:gd name="T5" fmla="*/ 2147483647 h 126"/>
                  <a:gd name="T6" fmla="*/ 2147483647 w 192"/>
                  <a:gd name="T7" fmla="*/ 2147483647 h 126"/>
                  <a:gd name="T8" fmla="*/ 0 w 192"/>
                  <a:gd name="T9" fmla="*/ 2147483647 h 126"/>
                  <a:gd name="T10" fmla="*/ 2147483647 w 192"/>
                  <a:gd name="T11" fmla="*/ 2147483647 h 126"/>
                  <a:gd name="T12" fmla="*/ 2147483647 w 192"/>
                  <a:gd name="T13" fmla="*/ 2147483647 h 126"/>
                  <a:gd name="T14" fmla="*/ 2147483647 w 192"/>
                  <a:gd name="T15" fmla="*/ 2147483647 h 126"/>
                  <a:gd name="T16" fmla="*/ 2147483647 w 192"/>
                  <a:gd name="T17" fmla="*/ 2147483647 h 126"/>
                  <a:gd name="T18" fmla="*/ 2147483647 w 192"/>
                  <a:gd name="T19" fmla="*/ 2147483647 h 126"/>
                  <a:gd name="T20" fmla="*/ 2147483647 w 192"/>
                  <a:gd name="T21" fmla="*/ 2147483647 h 126"/>
                  <a:gd name="T22" fmla="*/ 2147483647 w 192"/>
                  <a:gd name="T23" fmla="*/ 0 h 126"/>
                  <a:gd name="T24" fmla="*/ 2147483647 w 192"/>
                  <a:gd name="T25" fmla="*/ 0 h 126"/>
                  <a:gd name="T26" fmla="*/ 2147483647 w 192"/>
                  <a:gd name="T27" fmla="*/ 0 h 1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2"/>
                  <a:gd name="T43" fmla="*/ 0 h 126"/>
                  <a:gd name="T44" fmla="*/ 192 w 192"/>
                  <a:gd name="T45" fmla="*/ 126 h 1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2" h="126">
                    <a:moveTo>
                      <a:pt x="57" y="0"/>
                    </a:moveTo>
                    <a:lnTo>
                      <a:pt x="34" y="16"/>
                    </a:lnTo>
                    <a:lnTo>
                      <a:pt x="31" y="59"/>
                    </a:lnTo>
                    <a:lnTo>
                      <a:pt x="5" y="89"/>
                    </a:lnTo>
                    <a:lnTo>
                      <a:pt x="0" y="124"/>
                    </a:lnTo>
                    <a:lnTo>
                      <a:pt x="90" y="126"/>
                    </a:lnTo>
                    <a:lnTo>
                      <a:pt x="190" y="55"/>
                    </a:lnTo>
                    <a:lnTo>
                      <a:pt x="192" y="57"/>
                    </a:lnTo>
                    <a:lnTo>
                      <a:pt x="192" y="37"/>
                    </a:lnTo>
                    <a:lnTo>
                      <a:pt x="154" y="38"/>
                    </a:lnTo>
                    <a:lnTo>
                      <a:pt x="104" y="7"/>
                    </a:lnTo>
                    <a:lnTo>
                      <a:pt x="57" y="0"/>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86" name="Freeform 84">
                <a:extLst>
                  <a:ext uri="{FF2B5EF4-FFF2-40B4-BE49-F238E27FC236}">
                    <a16:creationId xmlns:a16="http://schemas.microsoft.com/office/drawing/2014/main" id="{4CC524FC-BC67-D64B-AEC9-CE360EDB7442}"/>
                  </a:ext>
                </a:extLst>
              </p:cNvPr>
              <p:cNvSpPr>
                <a:spLocks/>
              </p:cNvSpPr>
              <p:nvPr/>
            </p:nvSpPr>
            <p:spPr bwMode="auto">
              <a:xfrm>
                <a:off x="6929843" y="5282853"/>
                <a:ext cx="555895" cy="497672"/>
              </a:xfrm>
              <a:custGeom>
                <a:avLst/>
                <a:gdLst>
                  <a:gd name="T0" fmla="*/ 2147483647 w 154"/>
                  <a:gd name="T1" fmla="*/ 2147483647 h 131"/>
                  <a:gd name="T2" fmla="*/ 2147483647 w 154"/>
                  <a:gd name="T3" fmla="*/ 2147483647 h 131"/>
                  <a:gd name="T4" fmla="*/ 0 w 154"/>
                  <a:gd name="T5" fmla="*/ 2147483647 h 131"/>
                  <a:gd name="T6" fmla="*/ 2147483647 w 154"/>
                  <a:gd name="T7" fmla="*/ 2147483647 h 131"/>
                  <a:gd name="T8" fmla="*/ 2147483647 w 154"/>
                  <a:gd name="T9" fmla="*/ 2147483647 h 131"/>
                  <a:gd name="T10" fmla="*/ 2147483647 w 154"/>
                  <a:gd name="T11" fmla="*/ 2147483647 h 131"/>
                  <a:gd name="T12" fmla="*/ 2147483647 w 154"/>
                  <a:gd name="T13" fmla="*/ 2147483647 h 131"/>
                  <a:gd name="T14" fmla="*/ 2147483647 w 154"/>
                  <a:gd name="T15" fmla="*/ 2147483647 h 131"/>
                  <a:gd name="T16" fmla="*/ 2147483647 w 154"/>
                  <a:gd name="T17" fmla="*/ 2147483647 h 131"/>
                  <a:gd name="T18" fmla="*/ 2147483647 w 154"/>
                  <a:gd name="T19" fmla="*/ 0 h 131"/>
                  <a:gd name="T20" fmla="*/ 2147483647 w 154"/>
                  <a:gd name="T21" fmla="*/ 2147483647 h 131"/>
                  <a:gd name="T22" fmla="*/ 2147483647 w 154"/>
                  <a:gd name="T23" fmla="*/ 2147483647 h 131"/>
                  <a:gd name="T24" fmla="*/ 2147483647 w 154"/>
                  <a:gd name="T25" fmla="*/ 2147483647 h 131"/>
                  <a:gd name="T26" fmla="*/ 2147483647 w 154"/>
                  <a:gd name="T27" fmla="*/ 2147483647 h 1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54"/>
                  <a:gd name="T43" fmla="*/ 0 h 131"/>
                  <a:gd name="T44" fmla="*/ 154 w 154"/>
                  <a:gd name="T45" fmla="*/ 131 h 13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54" h="131">
                    <a:moveTo>
                      <a:pt x="25" y="35"/>
                    </a:moveTo>
                    <a:lnTo>
                      <a:pt x="5" y="55"/>
                    </a:lnTo>
                    <a:lnTo>
                      <a:pt x="0" y="124"/>
                    </a:lnTo>
                    <a:lnTo>
                      <a:pt x="12" y="116"/>
                    </a:lnTo>
                    <a:lnTo>
                      <a:pt x="41" y="131"/>
                    </a:lnTo>
                    <a:lnTo>
                      <a:pt x="118" y="131"/>
                    </a:lnTo>
                    <a:lnTo>
                      <a:pt x="124" y="96"/>
                    </a:lnTo>
                    <a:lnTo>
                      <a:pt x="150" y="66"/>
                    </a:lnTo>
                    <a:lnTo>
                      <a:pt x="154" y="19"/>
                    </a:lnTo>
                    <a:lnTo>
                      <a:pt x="113" y="0"/>
                    </a:lnTo>
                    <a:lnTo>
                      <a:pt x="71" y="35"/>
                    </a:lnTo>
                    <a:lnTo>
                      <a:pt x="25" y="35"/>
                    </a:lnTo>
                    <a:close/>
                  </a:path>
                </a:pathLst>
              </a:custGeom>
              <a:grp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GB"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87" name="Rectangle 186">
                <a:extLst>
                  <a:ext uri="{FF2B5EF4-FFF2-40B4-BE49-F238E27FC236}">
                    <a16:creationId xmlns:a16="http://schemas.microsoft.com/office/drawing/2014/main" id="{81A7FAC8-9310-4040-8C55-715025A3F256}"/>
                  </a:ext>
                </a:extLst>
              </p:cNvPr>
              <p:cNvSpPr/>
              <p:nvPr/>
            </p:nvSpPr>
            <p:spPr>
              <a:xfrm rot="16200000">
                <a:off x="7216287" y="5505538"/>
                <a:ext cx="375781" cy="16312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88" name="Rectangle 187">
                <a:extLst>
                  <a:ext uri="{FF2B5EF4-FFF2-40B4-BE49-F238E27FC236}">
                    <a16:creationId xmlns:a16="http://schemas.microsoft.com/office/drawing/2014/main" id="{7CFCD232-4B7E-484B-954F-1F80A80294D7}"/>
                  </a:ext>
                </a:extLst>
              </p:cNvPr>
              <p:cNvSpPr/>
              <p:nvPr/>
            </p:nvSpPr>
            <p:spPr>
              <a:xfrm rot="17934617">
                <a:off x="7422791" y="5335694"/>
                <a:ext cx="102251" cy="16312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grpSp>
        <p:sp>
          <p:nvSpPr>
            <p:cNvPr id="157" name="Rectangle 156">
              <a:extLst>
                <a:ext uri="{FF2B5EF4-FFF2-40B4-BE49-F238E27FC236}">
                  <a16:creationId xmlns:a16="http://schemas.microsoft.com/office/drawing/2014/main" id="{42BB8B3B-B924-0648-B62D-0D5331043182}"/>
                </a:ext>
              </a:extLst>
            </p:cNvPr>
            <p:cNvSpPr/>
            <p:nvPr/>
          </p:nvSpPr>
          <p:spPr>
            <a:xfrm>
              <a:off x="4921076" y="5386003"/>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Sussex</a:t>
              </a:r>
            </a:p>
          </p:txBody>
        </p:sp>
        <p:sp>
          <p:nvSpPr>
            <p:cNvPr id="158" name="Oval 157">
              <a:extLst>
                <a:ext uri="{FF2B5EF4-FFF2-40B4-BE49-F238E27FC236}">
                  <a16:creationId xmlns:a16="http://schemas.microsoft.com/office/drawing/2014/main" id="{248B5E70-7B87-384E-904F-4146D70232E8}"/>
                </a:ext>
              </a:extLst>
            </p:cNvPr>
            <p:cNvSpPr/>
            <p:nvPr/>
          </p:nvSpPr>
          <p:spPr>
            <a:xfrm>
              <a:off x="5092644" y="4813472"/>
              <a:ext cx="153711" cy="117328"/>
            </a:xfrm>
            <a:prstGeom prst="ellipse">
              <a:avLst/>
            </a:pr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US"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cxnSp>
          <p:nvCxnSpPr>
            <p:cNvPr id="159" name="Straight Connector 158">
              <a:extLst>
                <a:ext uri="{FF2B5EF4-FFF2-40B4-BE49-F238E27FC236}">
                  <a16:creationId xmlns:a16="http://schemas.microsoft.com/office/drawing/2014/main" id="{4579F5B5-E0A3-FB46-9D0C-0BEA5D8EBBCF}"/>
                </a:ext>
              </a:extLst>
            </p:cNvPr>
            <p:cNvCxnSpPr>
              <a:cxnSpLocks/>
            </p:cNvCxnSpPr>
            <p:nvPr/>
          </p:nvCxnSpPr>
          <p:spPr>
            <a:xfrm flipH="1">
              <a:off x="5169196" y="4749361"/>
              <a:ext cx="790577" cy="110541"/>
            </a:xfrm>
            <a:prstGeom prst="line">
              <a:avLst/>
            </a:prstGeom>
            <a:ln w="12700">
              <a:solidFill>
                <a:srgbClr val="000000"/>
              </a:solidFill>
            </a:ln>
          </p:spPr>
          <p:style>
            <a:lnRef idx="1">
              <a:schemeClr val="accent1"/>
            </a:lnRef>
            <a:fillRef idx="0">
              <a:schemeClr val="accent1"/>
            </a:fillRef>
            <a:effectRef idx="0">
              <a:schemeClr val="accent1"/>
            </a:effectRef>
            <a:fontRef idx="minor">
              <a:schemeClr val="tx1"/>
            </a:fontRef>
          </p:style>
        </p:cxnSp>
        <p:sp>
          <p:nvSpPr>
            <p:cNvPr id="160" name="Rectangle 159">
              <a:extLst>
                <a:ext uri="{FF2B5EF4-FFF2-40B4-BE49-F238E27FC236}">
                  <a16:creationId xmlns:a16="http://schemas.microsoft.com/office/drawing/2014/main" id="{0E68FA70-81BD-8C44-89E8-2EB533705919}"/>
                </a:ext>
              </a:extLst>
            </p:cNvPr>
            <p:cNvSpPr/>
            <p:nvPr/>
          </p:nvSpPr>
          <p:spPr>
            <a:xfrm>
              <a:off x="3413034" y="2524117"/>
              <a:ext cx="432531" cy="18404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Greater Manchester</a:t>
              </a:r>
            </a:p>
          </p:txBody>
        </p:sp>
        <p:sp>
          <p:nvSpPr>
            <p:cNvPr id="161" name="Rectangle 160">
              <a:extLst>
                <a:ext uri="{FF2B5EF4-FFF2-40B4-BE49-F238E27FC236}">
                  <a16:creationId xmlns:a16="http://schemas.microsoft.com/office/drawing/2014/main" id="{C6C917E1-C9FD-6E4A-871F-CA0C06EFB397}"/>
                </a:ext>
              </a:extLst>
            </p:cNvPr>
            <p:cNvSpPr/>
            <p:nvPr/>
          </p:nvSpPr>
          <p:spPr>
            <a:xfrm>
              <a:off x="2725891" y="2184217"/>
              <a:ext cx="433330" cy="14772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000000"/>
                  </a:solidFill>
                  <a:effectLst/>
                  <a:uLnTx/>
                  <a:uFillTx/>
                  <a:latin typeface="Calibri" panose="020F0502020204030204" pitchFamily="34" charset="0"/>
                  <a:ea typeface="+mn-ea"/>
                  <a:cs typeface="Calibri" panose="020F0502020204030204" pitchFamily="34" charset="0"/>
                </a:rPr>
                <a:t>Merseyside</a:t>
              </a:r>
            </a:p>
          </p:txBody>
        </p:sp>
        <p:sp>
          <p:nvSpPr>
            <p:cNvPr id="162" name="Rectangle 161">
              <a:extLst>
                <a:ext uri="{FF2B5EF4-FFF2-40B4-BE49-F238E27FC236}">
                  <a16:creationId xmlns:a16="http://schemas.microsoft.com/office/drawing/2014/main" id="{17364AFA-8EF8-384A-825C-EF9E04CA80C5}"/>
                </a:ext>
              </a:extLst>
            </p:cNvPr>
            <p:cNvSpPr/>
            <p:nvPr/>
          </p:nvSpPr>
          <p:spPr>
            <a:xfrm>
              <a:off x="3548664" y="4425645"/>
              <a:ext cx="590329" cy="22622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FFFFFF"/>
                  </a:solidFill>
                  <a:effectLst/>
                  <a:uLnTx/>
                  <a:uFillTx/>
                  <a:latin typeface="Calibri" panose="020F0502020204030204" pitchFamily="34" charset="0"/>
                  <a:ea typeface="+mn-ea"/>
                  <a:cs typeface="Calibri" panose="020F0502020204030204" pitchFamily="34" charset="0"/>
                </a:rPr>
                <a:t>Gloucestershire</a:t>
              </a:r>
            </a:p>
          </p:txBody>
        </p:sp>
        <p:grpSp>
          <p:nvGrpSpPr>
            <p:cNvPr id="163" name="Group 162">
              <a:extLst>
                <a:ext uri="{FF2B5EF4-FFF2-40B4-BE49-F238E27FC236}">
                  <a16:creationId xmlns:a16="http://schemas.microsoft.com/office/drawing/2014/main" id="{BFBD6062-E35C-624B-8839-6C4A9B95D407}"/>
                </a:ext>
              </a:extLst>
            </p:cNvPr>
            <p:cNvGrpSpPr/>
            <p:nvPr/>
          </p:nvGrpSpPr>
          <p:grpSpPr>
            <a:xfrm>
              <a:off x="1394139" y="5204353"/>
              <a:ext cx="1956860" cy="1470055"/>
              <a:chOff x="3653658" y="5268349"/>
              <a:chExt cx="1956860" cy="1470055"/>
            </a:xfrm>
            <a:solidFill>
              <a:srgbClr val="002060"/>
            </a:solidFill>
          </p:grpSpPr>
          <p:sp>
            <p:nvSpPr>
              <p:cNvPr id="183" name="Freeform 90">
                <a:extLst>
                  <a:ext uri="{FF2B5EF4-FFF2-40B4-BE49-F238E27FC236}">
                    <a16:creationId xmlns:a16="http://schemas.microsoft.com/office/drawing/2014/main" id="{985C51BD-5130-0A48-AD86-DA6465BFC33E}"/>
                  </a:ext>
                </a:extLst>
              </p:cNvPr>
              <p:cNvSpPr>
                <a:spLocks/>
              </p:cNvSpPr>
              <p:nvPr/>
            </p:nvSpPr>
            <p:spPr bwMode="auto">
              <a:xfrm>
                <a:off x="4443137" y="5268349"/>
                <a:ext cx="1167381" cy="1177699"/>
              </a:xfrm>
              <a:custGeom>
                <a:avLst/>
                <a:gdLst>
                  <a:gd name="T0" fmla="*/ 2147483647 w 323"/>
                  <a:gd name="T1" fmla="*/ 0 h 308"/>
                  <a:gd name="T2" fmla="*/ 2147483647 w 323"/>
                  <a:gd name="T3" fmla="*/ 2147483647 h 308"/>
                  <a:gd name="T4" fmla="*/ 2147483647 w 323"/>
                  <a:gd name="T5" fmla="*/ 2147483647 h 308"/>
                  <a:gd name="T6" fmla="*/ 2147483647 w 323"/>
                  <a:gd name="T7" fmla="*/ 2147483647 h 308"/>
                  <a:gd name="T8" fmla="*/ 2147483647 w 323"/>
                  <a:gd name="T9" fmla="*/ 2147483647 h 308"/>
                  <a:gd name="T10" fmla="*/ 0 w 323"/>
                  <a:gd name="T11" fmla="*/ 2147483647 h 308"/>
                  <a:gd name="T12" fmla="*/ 2147483647 w 323"/>
                  <a:gd name="T13" fmla="*/ 2147483647 h 308"/>
                  <a:gd name="T14" fmla="*/ 2147483647 w 323"/>
                  <a:gd name="T15" fmla="*/ 2147483647 h 308"/>
                  <a:gd name="T16" fmla="*/ 2147483647 w 323"/>
                  <a:gd name="T17" fmla="*/ 2147483647 h 308"/>
                  <a:gd name="T18" fmla="*/ 2147483647 w 323"/>
                  <a:gd name="T19" fmla="*/ 2147483647 h 308"/>
                  <a:gd name="T20" fmla="*/ 2147483647 w 323"/>
                  <a:gd name="T21" fmla="*/ 2147483647 h 308"/>
                  <a:gd name="T22" fmla="*/ 2147483647 w 323"/>
                  <a:gd name="T23" fmla="*/ 2147483647 h 308"/>
                  <a:gd name="T24" fmla="*/ 2147483647 w 323"/>
                  <a:gd name="T25" fmla="*/ 2147483647 h 308"/>
                  <a:gd name="T26" fmla="*/ 2147483647 w 323"/>
                  <a:gd name="T27" fmla="*/ 2147483647 h 308"/>
                  <a:gd name="T28" fmla="*/ 2147483647 w 323"/>
                  <a:gd name="T29" fmla="*/ 2147483647 h 308"/>
                  <a:gd name="T30" fmla="*/ 2147483647 w 323"/>
                  <a:gd name="T31" fmla="*/ 2147483647 h 308"/>
                  <a:gd name="T32" fmla="*/ 2147483647 w 323"/>
                  <a:gd name="T33" fmla="*/ 2147483647 h 308"/>
                  <a:gd name="T34" fmla="*/ 2147483647 w 323"/>
                  <a:gd name="T35" fmla="*/ 2147483647 h 308"/>
                  <a:gd name="T36" fmla="*/ 2147483647 w 323"/>
                  <a:gd name="T37" fmla="*/ 2147483647 h 308"/>
                  <a:gd name="T38" fmla="*/ 2147483647 w 323"/>
                  <a:gd name="T39" fmla="*/ 2147483647 h 308"/>
                  <a:gd name="T40" fmla="*/ 2147483647 w 323"/>
                  <a:gd name="T41" fmla="*/ 2147483647 h 308"/>
                  <a:gd name="T42" fmla="*/ 2147483647 w 323"/>
                  <a:gd name="T43" fmla="*/ 2147483647 h 308"/>
                  <a:gd name="T44" fmla="*/ 2147483647 w 323"/>
                  <a:gd name="T45" fmla="*/ 2147483647 h 308"/>
                  <a:gd name="T46" fmla="*/ 2147483647 w 323"/>
                  <a:gd name="T47" fmla="*/ 2147483647 h 308"/>
                  <a:gd name="T48" fmla="*/ 2147483647 w 323"/>
                  <a:gd name="T49" fmla="*/ 0 h 308"/>
                  <a:gd name="T50" fmla="*/ 2147483647 w 323"/>
                  <a:gd name="T51" fmla="*/ 0 h 308"/>
                  <a:gd name="T52" fmla="*/ 2147483647 w 323"/>
                  <a:gd name="T53" fmla="*/ 0 h 30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23"/>
                  <a:gd name="T82" fmla="*/ 0 h 308"/>
                  <a:gd name="T83" fmla="*/ 323 w 323"/>
                  <a:gd name="T84" fmla="*/ 308 h 30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23" h="308">
                    <a:moveTo>
                      <a:pt x="161" y="0"/>
                    </a:moveTo>
                    <a:lnTo>
                      <a:pt x="42" y="24"/>
                    </a:lnTo>
                    <a:lnTo>
                      <a:pt x="91" y="57"/>
                    </a:lnTo>
                    <a:lnTo>
                      <a:pt x="44" y="76"/>
                    </a:lnTo>
                    <a:lnTo>
                      <a:pt x="5" y="55"/>
                    </a:lnTo>
                    <a:lnTo>
                      <a:pt x="0" y="94"/>
                    </a:lnTo>
                    <a:lnTo>
                      <a:pt x="22" y="112"/>
                    </a:lnTo>
                    <a:lnTo>
                      <a:pt x="22" y="134"/>
                    </a:lnTo>
                    <a:lnTo>
                      <a:pt x="38" y="134"/>
                    </a:lnTo>
                    <a:lnTo>
                      <a:pt x="62" y="243"/>
                    </a:lnTo>
                    <a:lnTo>
                      <a:pt x="137" y="308"/>
                    </a:lnTo>
                    <a:lnTo>
                      <a:pt x="170" y="298"/>
                    </a:lnTo>
                    <a:lnTo>
                      <a:pt x="170" y="264"/>
                    </a:lnTo>
                    <a:lnTo>
                      <a:pt x="199" y="270"/>
                    </a:lnTo>
                    <a:lnTo>
                      <a:pt x="208" y="255"/>
                    </a:lnTo>
                    <a:lnTo>
                      <a:pt x="187" y="233"/>
                    </a:lnTo>
                    <a:lnTo>
                      <a:pt x="208" y="166"/>
                    </a:lnTo>
                    <a:lnTo>
                      <a:pt x="228" y="192"/>
                    </a:lnTo>
                    <a:lnTo>
                      <a:pt x="323" y="155"/>
                    </a:lnTo>
                    <a:lnTo>
                      <a:pt x="305" y="115"/>
                    </a:lnTo>
                    <a:lnTo>
                      <a:pt x="208" y="63"/>
                    </a:lnTo>
                    <a:lnTo>
                      <a:pt x="187" y="76"/>
                    </a:lnTo>
                    <a:lnTo>
                      <a:pt x="136" y="29"/>
                    </a:lnTo>
                    <a:lnTo>
                      <a:pt x="151" y="29"/>
                    </a:lnTo>
                    <a:lnTo>
                      <a:pt x="161" y="0"/>
                    </a:lnTo>
                    <a:close/>
                  </a:path>
                </a:pathLst>
              </a:cu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84" name="Freeform 91">
                <a:extLst>
                  <a:ext uri="{FF2B5EF4-FFF2-40B4-BE49-F238E27FC236}">
                    <a16:creationId xmlns:a16="http://schemas.microsoft.com/office/drawing/2014/main" id="{198C08C1-D865-9248-B00C-7CC326CB06A0}"/>
                  </a:ext>
                </a:extLst>
              </p:cNvPr>
              <p:cNvSpPr>
                <a:spLocks/>
              </p:cNvSpPr>
              <p:nvPr/>
            </p:nvSpPr>
            <p:spPr bwMode="auto">
              <a:xfrm>
                <a:off x="3653658" y="5632889"/>
                <a:ext cx="1026552" cy="1105515"/>
              </a:xfrm>
              <a:custGeom>
                <a:avLst/>
                <a:gdLst>
                  <a:gd name="T0" fmla="*/ 2147483647 w 284"/>
                  <a:gd name="T1" fmla="*/ 0 h 289"/>
                  <a:gd name="T2" fmla="*/ 2147483647 w 284"/>
                  <a:gd name="T3" fmla="*/ 2147483647 h 289"/>
                  <a:gd name="T4" fmla="*/ 2147483647 w 284"/>
                  <a:gd name="T5" fmla="*/ 2147483647 h 289"/>
                  <a:gd name="T6" fmla="*/ 2147483647 w 284"/>
                  <a:gd name="T7" fmla="*/ 2147483647 h 289"/>
                  <a:gd name="T8" fmla="*/ 2147483647 w 284"/>
                  <a:gd name="T9" fmla="*/ 2147483647 h 289"/>
                  <a:gd name="T10" fmla="*/ 2147483647 w 284"/>
                  <a:gd name="T11" fmla="*/ 2147483647 h 289"/>
                  <a:gd name="T12" fmla="*/ 2147483647 w 284"/>
                  <a:gd name="T13" fmla="*/ 2147483647 h 289"/>
                  <a:gd name="T14" fmla="*/ 2147483647 w 284"/>
                  <a:gd name="T15" fmla="*/ 2147483647 h 289"/>
                  <a:gd name="T16" fmla="*/ 0 w 284"/>
                  <a:gd name="T17" fmla="*/ 2147483647 h 289"/>
                  <a:gd name="T18" fmla="*/ 2147483647 w 284"/>
                  <a:gd name="T19" fmla="*/ 2147483647 h 289"/>
                  <a:gd name="T20" fmla="*/ 2147483647 w 284"/>
                  <a:gd name="T21" fmla="*/ 2147483647 h 289"/>
                  <a:gd name="T22" fmla="*/ 2147483647 w 284"/>
                  <a:gd name="T23" fmla="*/ 2147483647 h 289"/>
                  <a:gd name="T24" fmla="*/ 2147483647 w 284"/>
                  <a:gd name="T25" fmla="*/ 2147483647 h 289"/>
                  <a:gd name="T26" fmla="*/ 2147483647 w 284"/>
                  <a:gd name="T27" fmla="*/ 2147483647 h 289"/>
                  <a:gd name="T28" fmla="*/ 2147483647 w 284"/>
                  <a:gd name="T29" fmla="*/ 2147483647 h 289"/>
                  <a:gd name="T30" fmla="*/ 2147483647 w 284"/>
                  <a:gd name="T31" fmla="*/ 2147483647 h 289"/>
                  <a:gd name="T32" fmla="*/ 2147483647 w 284"/>
                  <a:gd name="T33" fmla="*/ 2147483647 h 289"/>
                  <a:gd name="T34" fmla="*/ 2147483647 w 284"/>
                  <a:gd name="T35" fmla="*/ 2147483647 h 289"/>
                  <a:gd name="T36" fmla="*/ 2147483647 w 284"/>
                  <a:gd name="T37" fmla="*/ 2147483647 h 289"/>
                  <a:gd name="T38" fmla="*/ 2147483647 w 284"/>
                  <a:gd name="T39" fmla="*/ 2147483647 h 289"/>
                  <a:gd name="T40" fmla="*/ 2147483647 w 284"/>
                  <a:gd name="T41" fmla="*/ 2147483647 h 289"/>
                  <a:gd name="T42" fmla="*/ 2147483647 w 284"/>
                  <a:gd name="T43" fmla="*/ 0 h 289"/>
                  <a:gd name="T44" fmla="*/ 2147483647 w 284"/>
                  <a:gd name="T45" fmla="*/ 0 h 289"/>
                  <a:gd name="T46" fmla="*/ 2147483647 w 284"/>
                  <a:gd name="T47" fmla="*/ 0 h 28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4"/>
                  <a:gd name="T73" fmla="*/ 0 h 289"/>
                  <a:gd name="T74" fmla="*/ 284 w 284"/>
                  <a:gd name="T75" fmla="*/ 289 h 28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4" h="289">
                    <a:moveTo>
                      <a:pt x="219" y="0"/>
                    </a:moveTo>
                    <a:lnTo>
                      <a:pt x="210" y="44"/>
                    </a:lnTo>
                    <a:lnTo>
                      <a:pt x="165" y="72"/>
                    </a:lnTo>
                    <a:lnTo>
                      <a:pt x="153" y="113"/>
                    </a:lnTo>
                    <a:lnTo>
                      <a:pt x="123" y="113"/>
                    </a:lnTo>
                    <a:lnTo>
                      <a:pt x="95" y="183"/>
                    </a:lnTo>
                    <a:lnTo>
                      <a:pt x="38" y="219"/>
                    </a:lnTo>
                    <a:lnTo>
                      <a:pt x="5" y="219"/>
                    </a:lnTo>
                    <a:lnTo>
                      <a:pt x="0" y="262"/>
                    </a:lnTo>
                    <a:lnTo>
                      <a:pt x="39" y="242"/>
                    </a:lnTo>
                    <a:lnTo>
                      <a:pt x="93" y="289"/>
                    </a:lnTo>
                    <a:lnTo>
                      <a:pt x="115" y="262"/>
                    </a:lnTo>
                    <a:lnTo>
                      <a:pt x="100" y="245"/>
                    </a:lnTo>
                    <a:lnTo>
                      <a:pt x="133" y="200"/>
                    </a:lnTo>
                    <a:lnTo>
                      <a:pt x="153" y="219"/>
                    </a:lnTo>
                    <a:lnTo>
                      <a:pt x="221" y="173"/>
                    </a:lnTo>
                    <a:lnTo>
                      <a:pt x="284" y="185"/>
                    </a:lnTo>
                    <a:lnTo>
                      <a:pt x="282" y="149"/>
                    </a:lnTo>
                    <a:lnTo>
                      <a:pt x="257" y="40"/>
                    </a:lnTo>
                    <a:lnTo>
                      <a:pt x="241" y="40"/>
                    </a:lnTo>
                    <a:lnTo>
                      <a:pt x="241" y="18"/>
                    </a:lnTo>
                    <a:lnTo>
                      <a:pt x="219" y="0"/>
                    </a:lnTo>
                    <a:close/>
                  </a:path>
                </a:pathLst>
              </a:cu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pSp>
        <p:sp>
          <p:nvSpPr>
            <p:cNvPr id="164" name="Rectangle 163">
              <a:extLst>
                <a:ext uri="{FF2B5EF4-FFF2-40B4-BE49-F238E27FC236}">
                  <a16:creationId xmlns:a16="http://schemas.microsoft.com/office/drawing/2014/main" id="{D98D2D53-4219-0748-91BB-E7531B5CBF2A}"/>
                </a:ext>
              </a:extLst>
            </p:cNvPr>
            <p:cNvSpPr/>
            <p:nvPr/>
          </p:nvSpPr>
          <p:spPr>
            <a:xfrm>
              <a:off x="2370689" y="5657502"/>
              <a:ext cx="485644" cy="23618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chemeClr val="bg1"/>
                  </a:solidFill>
                  <a:effectLst/>
                  <a:uLnTx/>
                  <a:uFillTx/>
                  <a:latin typeface="Calibri" panose="020F0502020204030204" pitchFamily="34" charset="0"/>
                  <a:ea typeface="+mn-ea"/>
                  <a:cs typeface="Calibri" panose="020F0502020204030204" pitchFamily="34" charset="0"/>
                </a:rPr>
                <a:t>Devon &amp; Cornwall</a:t>
              </a:r>
            </a:p>
          </p:txBody>
        </p:sp>
        <p:sp>
          <p:nvSpPr>
            <p:cNvPr id="165" name="Rectangle 164">
              <a:extLst>
                <a:ext uri="{FF2B5EF4-FFF2-40B4-BE49-F238E27FC236}">
                  <a16:creationId xmlns:a16="http://schemas.microsoft.com/office/drawing/2014/main" id="{51A8841A-8207-4D4A-9B93-D8FCE646C6A5}"/>
                </a:ext>
              </a:extLst>
            </p:cNvPr>
            <p:cNvSpPr/>
            <p:nvPr/>
          </p:nvSpPr>
          <p:spPr>
            <a:xfrm>
              <a:off x="3585464" y="739723"/>
              <a:ext cx="488763" cy="10509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Northumbria</a:t>
              </a:r>
            </a:p>
          </p:txBody>
        </p:sp>
        <p:sp>
          <p:nvSpPr>
            <p:cNvPr id="166" name="Freeform 64">
              <a:extLst>
                <a:ext uri="{FF2B5EF4-FFF2-40B4-BE49-F238E27FC236}">
                  <a16:creationId xmlns:a16="http://schemas.microsoft.com/office/drawing/2014/main" id="{49A4659A-691E-1040-8428-E44474E6EBBE}"/>
                </a:ext>
              </a:extLst>
            </p:cNvPr>
            <p:cNvSpPr>
              <a:spLocks/>
            </p:cNvSpPr>
            <p:nvPr/>
          </p:nvSpPr>
          <p:spPr bwMode="auto">
            <a:xfrm>
              <a:off x="3754449" y="3585883"/>
              <a:ext cx="492892" cy="311520"/>
            </a:xfrm>
            <a:custGeom>
              <a:avLst/>
              <a:gdLst>
                <a:gd name="T0" fmla="*/ 2147483647 w 136"/>
                <a:gd name="T1" fmla="*/ 2147483647 h 82"/>
                <a:gd name="T2" fmla="*/ 0 w 136"/>
                <a:gd name="T3" fmla="*/ 2147483647 h 82"/>
                <a:gd name="T4" fmla="*/ 2147483647 w 136"/>
                <a:gd name="T5" fmla="*/ 2147483647 h 82"/>
                <a:gd name="T6" fmla="*/ 2147483647 w 136"/>
                <a:gd name="T7" fmla="*/ 2147483647 h 82"/>
                <a:gd name="T8" fmla="*/ 2147483647 w 136"/>
                <a:gd name="T9" fmla="*/ 2147483647 h 82"/>
                <a:gd name="T10" fmla="*/ 2147483647 w 136"/>
                <a:gd name="T11" fmla="*/ 2147483647 h 82"/>
                <a:gd name="T12" fmla="*/ 2147483647 w 136"/>
                <a:gd name="T13" fmla="*/ 0 h 82"/>
                <a:gd name="T14" fmla="*/ 2147483647 w 136"/>
                <a:gd name="T15" fmla="*/ 2147483647 h 82"/>
                <a:gd name="T16" fmla="*/ 2147483647 w 136"/>
                <a:gd name="T17" fmla="*/ 2147483647 h 82"/>
                <a:gd name="T18" fmla="*/ 2147483647 w 136"/>
                <a:gd name="T19" fmla="*/ 2147483647 h 8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36"/>
                <a:gd name="T31" fmla="*/ 0 h 82"/>
                <a:gd name="T32" fmla="*/ 136 w 136"/>
                <a:gd name="T33" fmla="*/ 82 h 8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36" h="82">
                  <a:moveTo>
                    <a:pt x="8" y="11"/>
                  </a:moveTo>
                  <a:lnTo>
                    <a:pt x="0" y="63"/>
                  </a:lnTo>
                  <a:lnTo>
                    <a:pt x="125" y="82"/>
                  </a:lnTo>
                  <a:lnTo>
                    <a:pt x="136" y="66"/>
                  </a:lnTo>
                  <a:lnTo>
                    <a:pt x="96" y="46"/>
                  </a:lnTo>
                  <a:lnTo>
                    <a:pt x="81" y="13"/>
                  </a:lnTo>
                  <a:lnTo>
                    <a:pt x="42" y="0"/>
                  </a:lnTo>
                  <a:lnTo>
                    <a:pt x="8" y="11"/>
                  </a:lnTo>
                  <a:close/>
                </a:path>
              </a:pathLst>
            </a:cu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Calibri" panose="020F0502020204030204"/>
              </a:endParaRPr>
            </a:p>
          </p:txBody>
        </p:sp>
        <p:sp>
          <p:nvSpPr>
            <p:cNvPr id="167" name="Rectangle 166">
              <a:extLst>
                <a:ext uri="{FF2B5EF4-FFF2-40B4-BE49-F238E27FC236}">
                  <a16:creationId xmlns:a16="http://schemas.microsoft.com/office/drawing/2014/main" id="{D42832E9-47ED-A541-A8A0-A2CCAB7D71CF}"/>
                </a:ext>
              </a:extLst>
            </p:cNvPr>
            <p:cNvSpPr/>
            <p:nvPr/>
          </p:nvSpPr>
          <p:spPr>
            <a:xfrm>
              <a:off x="3704710" y="3643608"/>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chemeClr val="bg1"/>
                  </a:solidFill>
                  <a:effectLst/>
                  <a:uLnTx/>
                  <a:uFillTx/>
                  <a:latin typeface="Calibri" panose="020F0502020204030204" pitchFamily="34" charset="0"/>
                  <a:ea typeface="+mn-ea"/>
                  <a:cs typeface="Calibri" panose="020F0502020204030204" pitchFamily="34" charset="0"/>
                </a:rPr>
                <a:t>West</a:t>
              </a:r>
              <a:r>
                <a:rPr kumimoji="0" lang="en-GB" sz="650" b="0" i="0" u="none" strike="noStrike" kern="1200" cap="none" spc="0" normalizeH="0" baseline="0" noProof="0" dirty="0">
                  <a:ln w="3175">
                    <a:noFill/>
                  </a:ln>
                  <a:solidFill>
                    <a:srgbClr val="06121C"/>
                  </a:solidFill>
                  <a:effectLst/>
                  <a:uLnTx/>
                  <a:uFillTx/>
                  <a:latin typeface="Calibri" panose="020F0502020204030204" pitchFamily="34" charset="0"/>
                  <a:ea typeface="+mn-ea"/>
                  <a:cs typeface="Calibri" panose="020F0502020204030204" pitchFamily="34" charset="0"/>
                </a:rPr>
                <a:t> </a:t>
              </a:r>
              <a:r>
                <a:rPr kumimoji="0" lang="en-GB" sz="650" b="0" i="0" u="none" strike="noStrike" kern="1200" cap="none" spc="0" normalizeH="0" baseline="0" noProof="0" dirty="0">
                  <a:ln w="3175">
                    <a:noFill/>
                  </a:ln>
                  <a:solidFill>
                    <a:schemeClr val="bg1"/>
                  </a:solidFill>
                  <a:effectLst/>
                  <a:uLnTx/>
                  <a:uFillTx/>
                  <a:latin typeface="Calibri" panose="020F0502020204030204" pitchFamily="34" charset="0"/>
                  <a:ea typeface="+mn-ea"/>
                  <a:cs typeface="Calibri" panose="020F0502020204030204" pitchFamily="34" charset="0"/>
                </a:rPr>
                <a:t>Midlands</a:t>
              </a:r>
            </a:p>
          </p:txBody>
        </p:sp>
        <p:sp>
          <p:nvSpPr>
            <p:cNvPr id="168" name="Freeform 167">
              <a:extLst>
                <a:ext uri="{FF2B5EF4-FFF2-40B4-BE49-F238E27FC236}">
                  <a16:creationId xmlns:a16="http://schemas.microsoft.com/office/drawing/2014/main" id="{67A3512E-5C4D-4C41-939C-9E6F9F2C667A}"/>
                </a:ext>
              </a:extLst>
            </p:cNvPr>
            <p:cNvSpPr/>
            <p:nvPr/>
          </p:nvSpPr>
          <p:spPr>
            <a:xfrm>
              <a:off x="3710703" y="2111389"/>
              <a:ext cx="641133" cy="495067"/>
            </a:xfrm>
            <a:custGeom>
              <a:avLst/>
              <a:gdLst>
                <a:gd name="connsiteX0" fmla="*/ 187325 w 581025"/>
                <a:gd name="connsiteY0" fmla="*/ 0 h 466725"/>
                <a:gd name="connsiteX1" fmla="*/ 463550 w 581025"/>
                <a:gd name="connsiteY1" fmla="*/ 3175 h 466725"/>
                <a:gd name="connsiteX2" fmla="*/ 457200 w 581025"/>
                <a:gd name="connsiteY2" fmla="*/ 190500 h 466725"/>
                <a:gd name="connsiteX3" fmla="*/ 581025 w 581025"/>
                <a:gd name="connsiteY3" fmla="*/ 327025 h 466725"/>
                <a:gd name="connsiteX4" fmla="*/ 568325 w 581025"/>
                <a:gd name="connsiteY4" fmla="*/ 390525 h 466725"/>
                <a:gd name="connsiteX5" fmla="*/ 473075 w 581025"/>
                <a:gd name="connsiteY5" fmla="*/ 377825 h 466725"/>
                <a:gd name="connsiteX6" fmla="*/ 215900 w 581025"/>
                <a:gd name="connsiteY6" fmla="*/ 466725 h 466725"/>
                <a:gd name="connsiteX7" fmla="*/ 133350 w 581025"/>
                <a:gd name="connsiteY7" fmla="*/ 463550 h 466725"/>
                <a:gd name="connsiteX8" fmla="*/ 0 w 581025"/>
                <a:gd name="connsiteY8" fmla="*/ 193675 h 466725"/>
                <a:gd name="connsiteX9" fmla="*/ 187325 w 581025"/>
                <a:gd name="connsiteY9" fmla="*/ 0 h 46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1025" h="466725">
                  <a:moveTo>
                    <a:pt x="187325" y="0"/>
                  </a:moveTo>
                  <a:lnTo>
                    <a:pt x="463550" y="3175"/>
                  </a:lnTo>
                  <a:lnTo>
                    <a:pt x="457200" y="190500"/>
                  </a:lnTo>
                  <a:lnTo>
                    <a:pt x="581025" y="327025"/>
                  </a:lnTo>
                  <a:lnTo>
                    <a:pt x="568325" y="390525"/>
                  </a:lnTo>
                  <a:lnTo>
                    <a:pt x="473075" y="377825"/>
                  </a:lnTo>
                  <a:lnTo>
                    <a:pt x="215900" y="466725"/>
                  </a:lnTo>
                  <a:lnTo>
                    <a:pt x="133350" y="463550"/>
                  </a:lnTo>
                  <a:lnTo>
                    <a:pt x="0" y="193675"/>
                  </a:lnTo>
                  <a:lnTo>
                    <a:pt x="187325" y="0"/>
                  </a:lnTo>
                  <a:close/>
                </a:path>
              </a:pathLst>
            </a:custGeom>
            <a:solidFill>
              <a:schemeClr val="bg1">
                <a:lumMod val="75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69" name="Rectangle 168">
              <a:extLst>
                <a:ext uri="{FF2B5EF4-FFF2-40B4-BE49-F238E27FC236}">
                  <a16:creationId xmlns:a16="http://schemas.microsoft.com/office/drawing/2014/main" id="{A68F4580-330C-E64B-BE2B-50E3FA133B2E}"/>
                </a:ext>
              </a:extLst>
            </p:cNvPr>
            <p:cNvSpPr/>
            <p:nvPr/>
          </p:nvSpPr>
          <p:spPr>
            <a:xfrm>
              <a:off x="3754449" y="2232065"/>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rgbClr val="06121C"/>
                  </a:solidFill>
                  <a:effectLst/>
                  <a:uLnTx/>
                  <a:uFillTx/>
                  <a:latin typeface="Calibri" panose="020F0502020204030204" pitchFamily="34" charset="0"/>
                  <a:ea typeface="+mn-ea"/>
                  <a:cs typeface="Calibri" panose="020F0502020204030204" pitchFamily="34" charset="0"/>
                </a:rPr>
                <a:t>West Yorkshire</a:t>
              </a:r>
            </a:p>
          </p:txBody>
        </p:sp>
        <p:sp>
          <p:nvSpPr>
            <p:cNvPr id="170" name="Freeform 169">
              <a:extLst>
                <a:ext uri="{FF2B5EF4-FFF2-40B4-BE49-F238E27FC236}">
                  <a16:creationId xmlns:a16="http://schemas.microsoft.com/office/drawing/2014/main" id="{006C1480-C55B-F94A-83F5-C50C50B4D2A7}"/>
                </a:ext>
              </a:extLst>
            </p:cNvPr>
            <p:cNvSpPr/>
            <p:nvPr/>
          </p:nvSpPr>
          <p:spPr>
            <a:xfrm>
              <a:off x="2658427" y="4736869"/>
              <a:ext cx="1066800" cy="901700"/>
            </a:xfrm>
            <a:custGeom>
              <a:avLst/>
              <a:gdLst>
                <a:gd name="connsiteX0" fmla="*/ 904875 w 1066800"/>
                <a:gd name="connsiteY0" fmla="*/ 0 h 901700"/>
                <a:gd name="connsiteX1" fmla="*/ 762000 w 1066800"/>
                <a:gd name="connsiteY1" fmla="*/ 222250 h 901700"/>
                <a:gd name="connsiteX2" fmla="*/ 561975 w 1066800"/>
                <a:gd name="connsiteY2" fmla="*/ 365125 h 901700"/>
                <a:gd name="connsiteX3" fmla="*/ 558800 w 1066800"/>
                <a:gd name="connsiteY3" fmla="*/ 558800 h 901700"/>
                <a:gd name="connsiteX4" fmla="*/ 101600 w 1066800"/>
                <a:gd name="connsiteY4" fmla="*/ 473075 h 901700"/>
                <a:gd name="connsiteX5" fmla="*/ 69850 w 1066800"/>
                <a:gd name="connsiteY5" fmla="*/ 581025 h 901700"/>
                <a:gd name="connsiteX6" fmla="*/ 0 w 1066800"/>
                <a:gd name="connsiteY6" fmla="*/ 568325 h 901700"/>
                <a:gd name="connsiteX7" fmla="*/ 203200 w 1066800"/>
                <a:gd name="connsiteY7" fmla="*/ 758825 h 901700"/>
                <a:gd name="connsiteX8" fmla="*/ 279400 w 1066800"/>
                <a:gd name="connsiteY8" fmla="*/ 704850 h 901700"/>
                <a:gd name="connsiteX9" fmla="*/ 631825 w 1066800"/>
                <a:gd name="connsiteY9" fmla="*/ 901700 h 901700"/>
                <a:gd name="connsiteX10" fmla="*/ 857250 w 1066800"/>
                <a:gd name="connsiteY10" fmla="*/ 901700 h 901700"/>
                <a:gd name="connsiteX11" fmla="*/ 895350 w 1066800"/>
                <a:gd name="connsiteY11" fmla="*/ 822325 h 901700"/>
                <a:gd name="connsiteX12" fmla="*/ 968375 w 1066800"/>
                <a:gd name="connsiteY12" fmla="*/ 854075 h 901700"/>
                <a:gd name="connsiteX13" fmla="*/ 1019175 w 1066800"/>
                <a:gd name="connsiteY13" fmla="*/ 771525 h 901700"/>
                <a:gd name="connsiteX14" fmla="*/ 1066800 w 1066800"/>
                <a:gd name="connsiteY14" fmla="*/ 482600 h 901700"/>
                <a:gd name="connsiteX15" fmla="*/ 1028700 w 1066800"/>
                <a:gd name="connsiteY15" fmla="*/ 381000 h 901700"/>
                <a:gd name="connsiteX16" fmla="*/ 1057275 w 1066800"/>
                <a:gd name="connsiteY16" fmla="*/ 73025 h 901700"/>
                <a:gd name="connsiteX17" fmla="*/ 904875 w 1066800"/>
                <a:gd name="connsiteY17" fmla="*/ 0 h 90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66800" h="901700">
                  <a:moveTo>
                    <a:pt x="904875" y="0"/>
                  </a:moveTo>
                  <a:lnTo>
                    <a:pt x="762000" y="222250"/>
                  </a:lnTo>
                  <a:lnTo>
                    <a:pt x="561975" y="365125"/>
                  </a:lnTo>
                  <a:cubicBezTo>
                    <a:pt x="560917" y="429683"/>
                    <a:pt x="559858" y="494242"/>
                    <a:pt x="558800" y="558800"/>
                  </a:cubicBezTo>
                  <a:lnTo>
                    <a:pt x="101600" y="473075"/>
                  </a:lnTo>
                  <a:lnTo>
                    <a:pt x="69850" y="581025"/>
                  </a:lnTo>
                  <a:lnTo>
                    <a:pt x="0" y="568325"/>
                  </a:lnTo>
                  <a:lnTo>
                    <a:pt x="203200" y="758825"/>
                  </a:lnTo>
                  <a:lnTo>
                    <a:pt x="279400" y="704850"/>
                  </a:lnTo>
                  <a:lnTo>
                    <a:pt x="631825" y="901700"/>
                  </a:lnTo>
                  <a:lnTo>
                    <a:pt x="857250" y="901700"/>
                  </a:lnTo>
                  <a:lnTo>
                    <a:pt x="895350" y="822325"/>
                  </a:lnTo>
                  <a:lnTo>
                    <a:pt x="968375" y="854075"/>
                  </a:lnTo>
                  <a:lnTo>
                    <a:pt x="1019175" y="771525"/>
                  </a:lnTo>
                  <a:lnTo>
                    <a:pt x="1066800" y="482600"/>
                  </a:lnTo>
                  <a:lnTo>
                    <a:pt x="1028700" y="381000"/>
                  </a:lnTo>
                  <a:lnTo>
                    <a:pt x="1057275" y="73025"/>
                  </a:lnTo>
                  <a:lnTo>
                    <a:pt x="904875" y="0"/>
                  </a:lnTo>
                  <a:close/>
                </a:path>
              </a:pathLst>
            </a:custGeom>
            <a:solidFill>
              <a:schemeClr val="bg1">
                <a:lumMod val="75000"/>
                <a:alpha val="4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FFFFFF"/>
                </a:solidFill>
                <a:effectLst/>
                <a:highlight>
                  <a:srgbClr val="73FDD6"/>
                </a:highlight>
                <a:uLnTx/>
                <a:uFillTx/>
                <a:latin typeface="Calibri" panose="020F0502020204030204"/>
                <a:ea typeface="+mn-ea"/>
                <a:cs typeface="+mn-cs"/>
              </a:endParaRPr>
            </a:p>
          </p:txBody>
        </p:sp>
        <p:sp>
          <p:nvSpPr>
            <p:cNvPr id="171" name="Rectangle 170">
              <a:extLst>
                <a:ext uri="{FF2B5EF4-FFF2-40B4-BE49-F238E27FC236}">
                  <a16:creationId xmlns:a16="http://schemas.microsoft.com/office/drawing/2014/main" id="{E2E33757-3636-3949-AC2E-FC45451221AB}"/>
                </a:ext>
              </a:extLst>
            </p:cNvPr>
            <p:cNvSpPr/>
            <p:nvPr/>
          </p:nvSpPr>
          <p:spPr>
            <a:xfrm>
              <a:off x="3153869" y="5181615"/>
              <a:ext cx="520069" cy="25582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w="3175">
                    <a:noFill/>
                  </a:ln>
                  <a:solidFill>
                    <a:srgbClr val="06121C"/>
                  </a:solidFill>
                  <a:effectLst/>
                  <a:uLnTx/>
                  <a:uFillTx/>
                  <a:latin typeface="Calibri" panose="020F0502020204030204" pitchFamily="34" charset="0"/>
                  <a:ea typeface="+mn-ea"/>
                  <a:cs typeface="Calibri" panose="020F0502020204030204" pitchFamily="34" charset="0"/>
                </a:rPr>
                <a:t>Avon &amp; Somerset</a:t>
              </a:r>
            </a:p>
          </p:txBody>
        </p:sp>
        <p:sp>
          <p:nvSpPr>
            <p:cNvPr id="172" name="Freeform 171">
              <a:extLst>
                <a:ext uri="{FF2B5EF4-FFF2-40B4-BE49-F238E27FC236}">
                  <a16:creationId xmlns:a16="http://schemas.microsoft.com/office/drawing/2014/main" id="{8983A8DB-40A4-F740-8112-E6CEFEC65970}"/>
                </a:ext>
              </a:extLst>
            </p:cNvPr>
            <p:cNvSpPr/>
            <p:nvPr/>
          </p:nvSpPr>
          <p:spPr>
            <a:xfrm>
              <a:off x="4431797" y="1816213"/>
              <a:ext cx="790575" cy="806450"/>
            </a:xfrm>
            <a:custGeom>
              <a:avLst/>
              <a:gdLst>
                <a:gd name="connsiteX0" fmla="*/ 581025 w 790575"/>
                <a:gd name="connsiteY0" fmla="*/ 0 h 806450"/>
                <a:gd name="connsiteX1" fmla="*/ 619125 w 790575"/>
                <a:gd name="connsiteY1" fmla="*/ 38100 h 806450"/>
                <a:gd name="connsiteX2" fmla="*/ 508000 w 790575"/>
                <a:gd name="connsiteY2" fmla="*/ 184150 h 806450"/>
                <a:gd name="connsiteX3" fmla="*/ 790575 w 790575"/>
                <a:gd name="connsiteY3" fmla="*/ 654050 h 806450"/>
                <a:gd name="connsiteX4" fmla="*/ 609600 w 790575"/>
                <a:gd name="connsiteY4" fmla="*/ 790575 h 806450"/>
                <a:gd name="connsiteX5" fmla="*/ 523875 w 790575"/>
                <a:gd name="connsiteY5" fmla="*/ 628650 h 806450"/>
                <a:gd name="connsiteX6" fmla="*/ 381000 w 790575"/>
                <a:gd name="connsiteY6" fmla="*/ 768350 h 806450"/>
                <a:gd name="connsiteX7" fmla="*/ 206375 w 790575"/>
                <a:gd name="connsiteY7" fmla="*/ 806450 h 806450"/>
                <a:gd name="connsiteX8" fmla="*/ 79375 w 790575"/>
                <a:gd name="connsiteY8" fmla="*/ 771525 h 806450"/>
                <a:gd name="connsiteX9" fmla="*/ 142875 w 790575"/>
                <a:gd name="connsiteY9" fmla="*/ 647700 h 806450"/>
                <a:gd name="connsiteX10" fmla="*/ 0 w 790575"/>
                <a:gd name="connsiteY10" fmla="*/ 590550 h 806450"/>
                <a:gd name="connsiteX11" fmla="*/ 0 w 790575"/>
                <a:gd name="connsiteY11" fmla="*/ 539750 h 806450"/>
                <a:gd name="connsiteX12" fmla="*/ 136525 w 790575"/>
                <a:gd name="connsiteY12" fmla="*/ 504825 h 806450"/>
                <a:gd name="connsiteX13" fmla="*/ 88900 w 790575"/>
                <a:gd name="connsiteY13" fmla="*/ 228600 h 806450"/>
                <a:gd name="connsiteX14" fmla="*/ 581025 w 790575"/>
                <a:gd name="connsiteY14" fmla="*/ 0 h 806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90575" h="806450">
                  <a:moveTo>
                    <a:pt x="581025" y="0"/>
                  </a:moveTo>
                  <a:lnTo>
                    <a:pt x="619125" y="38100"/>
                  </a:lnTo>
                  <a:lnTo>
                    <a:pt x="508000" y="184150"/>
                  </a:lnTo>
                  <a:lnTo>
                    <a:pt x="790575" y="654050"/>
                  </a:lnTo>
                  <a:lnTo>
                    <a:pt x="609600" y="790575"/>
                  </a:lnTo>
                  <a:lnTo>
                    <a:pt x="523875" y="628650"/>
                  </a:lnTo>
                  <a:lnTo>
                    <a:pt x="381000" y="768350"/>
                  </a:lnTo>
                  <a:lnTo>
                    <a:pt x="206375" y="806450"/>
                  </a:lnTo>
                  <a:lnTo>
                    <a:pt x="79375" y="771525"/>
                  </a:lnTo>
                  <a:lnTo>
                    <a:pt x="142875" y="647700"/>
                  </a:lnTo>
                  <a:lnTo>
                    <a:pt x="0" y="590550"/>
                  </a:lnTo>
                  <a:lnTo>
                    <a:pt x="0" y="539750"/>
                  </a:lnTo>
                  <a:lnTo>
                    <a:pt x="136525" y="504825"/>
                  </a:lnTo>
                  <a:lnTo>
                    <a:pt x="88900" y="228600"/>
                  </a:lnTo>
                  <a:lnTo>
                    <a:pt x="581025" y="0"/>
                  </a:lnTo>
                  <a:close/>
                </a:path>
              </a:pathLst>
            </a:cu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bg1"/>
                </a:solidFill>
                <a:effectLst/>
                <a:uLnTx/>
                <a:uFillTx/>
                <a:latin typeface="Calibri" panose="020F0502020204030204"/>
                <a:ea typeface="+mn-ea"/>
                <a:cs typeface="+mn-cs"/>
              </a:endParaRPr>
            </a:p>
          </p:txBody>
        </p:sp>
        <p:sp>
          <p:nvSpPr>
            <p:cNvPr id="173" name="Rectangle 172">
              <a:extLst>
                <a:ext uri="{FF2B5EF4-FFF2-40B4-BE49-F238E27FC236}">
                  <a16:creationId xmlns:a16="http://schemas.microsoft.com/office/drawing/2014/main" id="{9FF212C3-6189-3E4C-B52E-F42CFC59E342}"/>
                </a:ext>
              </a:extLst>
            </p:cNvPr>
            <p:cNvSpPr/>
            <p:nvPr/>
          </p:nvSpPr>
          <p:spPr>
            <a:xfrm>
              <a:off x="4554084" y="2094446"/>
              <a:ext cx="466684" cy="177281"/>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chemeClr val="bg1"/>
                  </a:solidFill>
                  <a:effectLst/>
                  <a:uLnTx/>
                  <a:uFillTx/>
                  <a:latin typeface="Calibri" panose="020F0502020204030204" pitchFamily="34" charset="0"/>
                  <a:ea typeface="+mn-ea"/>
                  <a:cs typeface="Calibri" panose="020F0502020204030204" pitchFamily="34" charset="0"/>
                </a:rPr>
                <a:t>Humberside</a:t>
              </a:r>
            </a:p>
          </p:txBody>
        </p:sp>
        <p:sp>
          <p:nvSpPr>
            <p:cNvPr id="174" name="Freeform 173">
              <a:extLst>
                <a:ext uri="{FF2B5EF4-FFF2-40B4-BE49-F238E27FC236}">
                  <a16:creationId xmlns:a16="http://schemas.microsoft.com/office/drawing/2014/main" id="{B5EB133D-01E0-7A4B-BF6B-208287ADCE7A}"/>
                </a:ext>
              </a:extLst>
            </p:cNvPr>
            <p:cNvSpPr/>
            <p:nvPr/>
          </p:nvSpPr>
          <p:spPr>
            <a:xfrm>
              <a:off x="4172059" y="1169091"/>
              <a:ext cx="400050" cy="390525"/>
            </a:xfrm>
            <a:custGeom>
              <a:avLst/>
              <a:gdLst>
                <a:gd name="connsiteX0" fmla="*/ 149225 w 400050"/>
                <a:gd name="connsiteY0" fmla="*/ 0 h 390525"/>
                <a:gd name="connsiteX1" fmla="*/ 177800 w 400050"/>
                <a:gd name="connsiteY1" fmla="*/ 114300 h 390525"/>
                <a:gd name="connsiteX2" fmla="*/ 400050 w 400050"/>
                <a:gd name="connsiteY2" fmla="*/ 228600 h 390525"/>
                <a:gd name="connsiteX3" fmla="*/ 123825 w 400050"/>
                <a:gd name="connsiteY3" fmla="*/ 390525 h 390525"/>
                <a:gd name="connsiteX4" fmla="*/ 0 w 400050"/>
                <a:gd name="connsiteY4" fmla="*/ 285750 h 390525"/>
                <a:gd name="connsiteX5" fmla="*/ 41275 w 400050"/>
                <a:gd name="connsiteY5" fmla="*/ 73025 h 390525"/>
                <a:gd name="connsiteX6" fmla="*/ 149225 w 400050"/>
                <a:gd name="connsiteY6" fmla="*/ 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0050" h="390525">
                  <a:moveTo>
                    <a:pt x="149225" y="0"/>
                  </a:moveTo>
                  <a:lnTo>
                    <a:pt x="177800" y="114300"/>
                  </a:lnTo>
                  <a:lnTo>
                    <a:pt x="400050" y="228600"/>
                  </a:lnTo>
                  <a:lnTo>
                    <a:pt x="123825" y="390525"/>
                  </a:lnTo>
                  <a:lnTo>
                    <a:pt x="0" y="285750"/>
                  </a:lnTo>
                  <a:lnTo>
                    <a:pt x="41275" y="73025"/>
                  </a:lnTo>
                  <a:lnTo>
                    <a:pt x="149225" y="0"/>
                  </a:lnTo>
                  <a:close/>
                </a:path>
              </a:pathLst>
            </a:custGeom>
            <a:solidFill>
              <a:srgbClr val="002060"/>
            </a:solidFill>
            <a:ln w="12700">
              <a:solidFill>
                <a:schemeClr val="bg1"/>
              </a:solidFill>
              <a:round/>
              <a:headEnd/>
              <a:tailEnd/>
            </a:ln>
          </p:spPr>
          <p:txBody>
            <a:bodyPr/>
            <a:lstStyle/>
            <a:p>
              <a:pPr marL="0" marR="0" lvl="0" indent="0" algn="l" defTabSz="914392" rtl="0" eaLnBrk="1" fontAlgn="base" latinLnBrk="0" hangingPunct="1">
                <a:lnSpc>
                  <a:spcPct val="100000"/>
                </a:lnSpc>
                <a:spcBef>
                  <a:spcPct val="0"/>
                </a:spcBef>
                <a:spcAft>
                  <a:spcPct val="0"/>
                </a:spcAft>
                <a:buClrTx/>
                <a:buSzTx/>
                <a:buFontTx/>
                <a:buNone/>
                <a:tabLst/>
                <a:defRPr/>
              </a:pPr>
              <a:endParaRPr kumimoji="0" lang="en-US" sz="650" b="0" i="0" u="none" strike="noStrike" kern="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endParaRPr>
            </a:p>
          </p:txBody>
        </p:sp>
        <p:sp>
          <p:nvSpPr>
            <p:cNvPr id="175" name="Rectangle 174">
              <a:extLst>
                <a:ext uri="{FF2B5EF4-FFF2-40B4-BE49-F238E27FC236}">
                  <a16:creationId xmlns:a16="http://schemas.microsoft.com/office/drawing/2014/main" id="{01E3D201-7F1E-0244-9EB8-9C5034024C9D}"/>
                </a:ext>
              </a:extLst>
            </p:cNvPr>
            <p:cNvSpPr/>
            <p:nvPr/>
          </p:nvSpPr>
          <p:spPr>
            <a:xfrm>
              <a:off x="4138779" y="1350381"/>
              <a:ext cx="433330" cy="10509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50" b="0"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Cleveland</a:t>
              </a:r>
            </a:p>
          </p:txBody>
        </p:sp>
        <p:sp>
          <p:nvSpPr>
            <p:cNvPr id="176" name="Rectangle 175">
              <a:extLst>
                <a:ext uri="{FF2B5EF4-FFF2-40B4-BE49-F238E27FC236}">
                  <a16:creationId xmlns:a16="http://schemas.microsoft.com/office/drawing/2014/main" id="{613402FD-34F5-28E8-90D1-096BDAC9784C}"/>
                </a:ext>
              </a:extLst>
            </p:cNvPr>
            <p:cNvSpPr/>
            <p:nvPr/>
          </p:nvSpPr>
          <p:spPr>
            <a:xfrm>
              <a:off x="5173780" y="6397399"/>
              <a:ext cx="192877" cy="177281"/>
            </a:xfrm>
            <a:prstGeom prst="rect">
              <a:avLst/>
            </a:prstGeom>
            <a:solidFill>
              <a:srgbClr val="3DA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rgbClr val="002060"/>
                </a:solidFill>
                <a:latin typeface="Calibri" panose="020F0502020204030204"/>
              </a:endParaRPr>
            </a:p>
          </p:txBody>
        </p:sp>
        <p:sp>
          <p:nvSpPr>
            <p:cNvPr id="177" name="TextBox 176">
              <a:extLst>
                <a:ext uri="{FF2B5EF4-FFF2-40B4-BE49-F238E27FC236}">
                  <a16:creationId xmlns:a16="http://schemas.microsoft.com/office/drawing/2014/main" id="{923212E5-8B9F-4DB7-C548-40B6AEAC343E}"/>
                </a:ext>
              </a:extLst>
            </p:cNvPr>
            <p:cNvSpPr txBox="1"/>
            <p:nvPr/>
          </p:nvSpPr>
          <p:spPr>
            <a:xfrm>
              <a:off x="4982098" y="6567365"/>
              <a:ext cx="1093569"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2060"/>
                  </a:solidFill>
                  <a:effectLst/>
                  <a:uLnTx/>
                  <a:uFillTx/>
                  <a:latin typeface="Calibri" panose="020F0502020204030204"/>
                  <a:ea typeface="+mn-ea"/>
                  <a:cs typeface="+mn-cs"/>
                </a:rPr>
                <a:t>Presently Onboarding</a:t>
              </a:r>
            </a:p>
          </p:txBody>
        </p:sp>
        <p:sp>
          <p:nvSpPr>
            <p:cNvPr id="178" name="Rectangle 177">
              <a:extLst>
                <a:ext uri="{FF2B5EF4-FFF2-40B4-BE49-F238E27FC236}">
                  <a16:creationId xmlns:a16="http://schemas.microsoft.com/office/drawing/2014/main" id="{6779F5E8-68B0-23E6-E4B4-68B9529A6B6B}"/>
                </a:ext>
              </a:extLst>
            </p:cNvPr>
            <p:cNvSpPr/>
            <p:nvPr/>
          </p:nvSpPr>
          <p:spPr>
            <a:xfrm>
              <a:off x="4304626" y="6383436"/>
              <a:ext cx="192877" cy="177281"/>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002060"/>
                </a:solidFill>
                <a:effectLst/>
                <a:uLnTx/>
                <a:uFillTx/>
                <a:latin typeface="Calibri" panose="020F0502020204030204"/>
                <a:ea typeface="+mn-ea"/>
                <a:cs typeface="+mn-cs"/>
              </a:endParaRPr>
            </a:p>
          </p:txBody>
        </p:sp>
        <p:sp>
          <p:nvSpPr>
            <p:cNvPr id="179" name="Rectangle 178">
              <a:extLst>
                <a:ext uri="{FF2B5EF4-FFF2-40B4-BE49-F238E27FC236}">
                  <a16:creationId xmlns:a16="http://schemas.microsoft.com/office/drawing/2014/main" id="{3760DC5C-125B-07B5-76FD-32576CCBEA00}"/>
                </a:ext>
              </a:extLst>
            </p:cNvPr>
            <p:cNvSpPr/>
            <p:nvPr/>
          </p:nvSpPr>
          <p:spPr>
            <a:xfrm>
              <a:off x="6214294" y="6355956"/>
              <a:ext cx="192877" cy="17728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a:ln>
                  <a:noFill/>
                </a:ln>
                <a:solidFill>
                  <a:srgbClr val="002060"/>
                </a:solidFill>
                <a:effectLst/>
                <a:uLnTx/>
                <a:uFillTx/>
                <a:latin typeface="Calibri" panose="020F0502020204030204"/>
                <a:ea typeface="+mn-ea"/>
                <a:cs typeface="+mn-cs"/>
              </a:endParaRPr>
            </a:p>
          </p:txBody>
        </p:sp>
        <p:sp>
          <p:nvSpPr>
            <p:cNvPr id="180" name="TextBox 179">
              <a:extLst>
                <a:ext uri="{FF2B5EF4-FFF2-40B4-BE49-F238E27FC236}">
                  <a16:creationId xmlns:a16="http://schemas.microsoft.com/office/drawing/2014/main" id="{95D82BFD-48B1-4165-504B-899AA69C5F2B}"/>
                </a:ext>
              </a:extLst>
            </p:cNvPr>
            <p:cNvSpPr txBox="1"/>
            <p:nvPr/>
          </p:nvSpPr>
          <p:spPr>
            <a:xfrm>
              <a:off x="6080703" y="6556143"/>
              <a:ext cx="978154" cy="21544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2060"/>
                  </a:solidFill>
                  <a:effectLst/>
                  <a:uLnTx/>
                  <a:uFillTx/>
                  <a:latin typeface="Calibri" panose="020F0502020204030204"/>
                  <a:ea typeface="+mn-ea"/>
                  <a:cs typeface="+mn-cs"/>
                </a:rPr>
                <a:t>Not yet onboarded</a:t>
              </a:r>
            </a:p>
          </p:txBody>
        </p:sp>
        <p:sp>
          <p:nvSpPr>
            <p:cNvPr id="181" name="TextBox 180">
              <a:extLst>
                <a:ext uri="{FF2B5EF4-FFF2-40B4-BE49-F238E27FC236}">
                  <a16:creationId xmlns:a16="http://schemas.microsoft.com/office/drawing/2014/main" id="{7DE41694-24BC-8716-7F18-BD2717785038}"/>
                </a:ext>
              </a:extLst>
            </p:cNvPr>
            <p:cNvSpPr txBox="1"/>
            <p:nvPr/>
          </p:nvSpPr>
          <p:spPr>
            <a:xfrm>
              <a:off x="1355906" y="1092373"/>
              <a:ext cx="2316465"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0" dirty="0">
                  <a:solidFill>
                    <a:srgbClr val="0070C0"/>
                  </a:solidFill>
                  <a:latin typeface="Calibri" panose="020F0502020204030204"/>
                </a:rPr>
                <a:t>41</a:t>
              </a:r>
              <a:r>
                <a:rPr kumimoji="0" lang="en-GB" sz="1200" b="1" i="0" u="none" strike="noStrike" kern="0" cap="none" spc="0" normalizeH="0" baseline="0" noProof="0" dirty="0">
                  <a:ln>
                    <a:noFill/>
                  </a:ln>
                  <a:solidFill>
                    <a:srgbClr val="0070C0"/>
                  </a:solidFill>
                  <a:effectLst/>
                  <a:uLnTx/>
                  <a:uFillTx/>
                  <a:latin typeface="Calibri" panose="020F0502020204030204"/>
                  <a:ea typeface="+mn-ea"/>
                  <a:cs typeface="+mn-cs"/>
                </a:rPr>
                <a:t> live </a:t>
              </a:r>
              <a:r>
                <a:rPr lang="en-GB" sz="1200" b="1" kern="0" dirty="0">
                  <a:solidFill>
                    <a:srgbClr val="0070C0"/>
                  </a:solidFill>
                  <a:latin typeface="Calibri" panose="020F0502020204030204"/>
                </a:rPr>
                <a:t>forces</a:t>
              </a:r>
              <a:endParaRPr kumimoji="0" lang="en-GB" sz="1200" b="1" i="0" u="none" strike="noStrike" kern="0" cap="none" spc="0" normalizeH="0" baseline="0" noProof="0" dirty="0">
                <a:ln>
                  <a:noFill/>
                </a:ln>
                <a:solidFill>
                  <a:srgbClr val="0070C0"/>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1" u="none" strike="noStrike" kern="0" cap="none" spc="0" normalizeH="0" baseline="0" noProof="0" dirty="0">
                  <a:ln>
                    <a:noFill/>
                  </a:ln>
                  <a:solidFill>
                    <a:srgbClr val="000000"/>
                  </a:solidFill>
                  <a:effectLst/>
                  <a:uLnTx/>
                  <a:uFillTx/>
                  <a:latin typeface="Calibri" panose="020F0502020204030204"/>
                  <a:ea typeface="+mn-ea"/>
                  <a:cs typeface="+mn-cs"/>
                </a:rPr>
                <a:t>Including BTP</a:t>
              </a:r>
            </a:p>
          </p:txBody>
        </p:sp>
        <p:pic>
          <p:nvPicPr>
            <p:cNvPr id="182" name="Picture 181">
              <a:extLst>
                <a:ext uri="{FF2B5EF4-FFF2-40B4-BE49-F238E27FC236}">
                  <a16:creationId xmlns:a16="http://schemas.microsoft.com/office/drawing/2014/main" id="{94D31C93-D758-4FCE-9715-5E29E41D36D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12451" y="1222131"/>
              <a:ext cx="406434" cy="319562"/>
            </a:xfrm>
            <a:prstGeom prst="rect">
              <a:avLst/>
            </a:prstGeom>
          </p:spPr>
        </p:pic>
      </p:grpSp>
      <p:pic>
        <p:nvPicPr>
          <p:cNvPr id="214" name="Picture 213">
            <a:extLst>
              <a:ext uri="{FF2B5EF4-FFF2-40B4-BE49-F238E27FC236}">
                <a16:creationId xmlns:a16="http://schemas.microsoft.com/office/drawing/2014/main" id="{2665D48D-2E0B-E52E-F5BB-A85CF9B42F2B}"/>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r="-9735"/>
          <a:stretch/>
        </p:blipFill>
        <p:spPr>
          <a:xfrm>
            <a:off x="6182358" y="1977220"/>
            <a:ext cx="301206" cy="150403"/>
          </a:xfrm>
          <a:prstGeom prst="rect">
            <a:avLst/>
          </a:prstGeom>
        </p:spPr>
      </p:pic>
      <p:sp>
        <p:nvSpPr>
          <p:cNvPr id="215" name="TextBox 214">
            <a:extLst>
              <a:ext uri="{FF2B5EF4-FFF2-40B4-BE49-F238E27FC236}">
                <a16:creationId xmlns:a16="http://schemas.microsoft.com/office/drawing/2014/main" id="{B1C94C17-20EB-63F0-1E37-0409A9DB5290}"/>
              </a:ext>
            </a:extLst>
          </p:cNvPr>
          <p:cNvSpPr txBox="1"/>
          <p:nvPr/>
        </p:nvSpPr>
        <p:spPr>
          <a:xfrm>
            <a:off x="6511748" y="1774148"/>
            <a:ext cx="1952983"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0" dirty="0">
                <a:solidFill>
                  <a:srgbClr val="0070C0"/>
                </a:solidFill>
                <a:latin typeface="Calibri" panose="020F0502020204030204"/>
              </a:rPr>
              <a:t>91.21</a:t>
            </a:r>
            <a:r>
              <a:rPr kumimoji="0" lang="en-GB" sz="1200" b="1" i="0" u="none" strike="noStrike" kern="0" cap="none" spc="0" normalizeH="0" baseline="0" noProof="0" dirty="0">
                <a:ln>
                  <a:noFill/>
                </a:ln>
                <a:solidFill>
                  <a:srgbClr val="0070C0"/>
                </a:solidFill>
                <a:effectLst/>
                <a:uLnTx/>
                <a:uFillTx/>
                <a:latin typeface="Calibri" panose="020F0502020204030204"/>
                <a:ea typeface="+mn-ea"/>
                <a:cs typeface="+mn-cs"/>
              </a:rPr>
              <a:t> % of Citizens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i="1" kern="0" dirty="0">
                <a:solidFill>
                  <a:srgbClr val="000000"/>
                </a:solidFill>
                <a:latin typeface="Calibri" panose="020F0502020204030204"/>
              </a:rPr>
              <a:t>55</a:t>
            </a:r>
            <a:r>
              <a:rPr kumimoji="0" lang="en-GB" sz="1000" b="0" i="1" u="none" strike="noStrike" kern="0" cap="none" spc="0" normalizeH="0" baseline="0" noProof="0" dirty="0">
                <a:ln>
                  <a:noFill/>
                </a:ln>
                <a:solidFill>
                  <a:srgbClr val="000000"/>
                </a:solidFill>
                <a:effectLst/>
                <a:uLnTx/>
                <a:uFillTx/>
                <a:latin typeface="Calibri" panose="020F0502020204030204"/>
                <a:ea typeface="+mn-ea"/>
                <a:cs typeface="+mn-cs"/>
              </a:rPr>
              <a:t>m citizens in England &amp;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1" u="none" strike="noStrike" kern="0" cap="none" spc="0" normalizeH="0" baseline="0" noProof="0" dirty="0">
                <a:ln>
                  <a:noFill/>
                </a:ln>
                <a:solidFill>
                  <a:srgbClr val="000000"/>
                </a:solidFill>
                <a:effectLst/>
                <a:uLnTx/>
                <a:uFillTx/>
                <a:latin typeface="Calibri" panose="020F0502020204030204"/>
                <a:ea typeface="+mn-ea"/>
                <a:cs typeface="+mn-cs"/>
              </a:rPr>
              <a:t>Wales will have access to SOH</a:t>
            </a:r>
          </a:p>
        </p:txBody>
      </p:sp>
    </p:spTree>
    <p:extLst>
      <p:ext uri="{BB962C8B-B14F-4D97-AF65-F5344CB8AC3E}">
        <p14:creationId xmlns:p14="http://schemas.microsoft.com/office/powerpoint/2010/main" val="194090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2F681-7908-4AC8-90C4-9CD57C3D5593}"/>
              </a:ext>
            </a:extLst>
          </p:cNvPr>
          <p:cNvSpPr>
            <a:spLocks noGrp="1"/>
          </p:cNvSpPr>
          <p:nvPr>
            <p:ph type="title"/>
          </p:nvPr>
        </p:nvSpPr>
        <p:spPr/>
        <p:txBody>
          <a:bodyPr/>
          <a:lstStyle/>
          <a:p>
            <a:r>
              <a:rPr lang="en-GB"/>
              <a:t>The Single Online Home Journey</a:t>
            </a:r>
          </a:p>
        </p:txBody>
      </p:sp>
      <p:graphicFrame>
        <p:nvGraphicFramePr>
          <p:cNvPr id="6" name="Table 6">
            <a:extLst>
              <a:ext uri="{FF2B5EF4-FFF2-40B4-BE49-F238E27FC236}">
                <a16:creationId xmlns:a16="http://schemas.microsoft.com/office/drawing/2014/main" id="{6D515049-7C3F-4AF7-A2D4-1132E3803A50}"/>
              </a:ext>
            </a:extLst>
          </p:cNvPr>
          <p:cNvGraphicFramePr>
            <a:graphicFrameLocks noGrp="1"/>
          </p:cNvGraphicFramePr>
          <p:nvPr>
            <p:extLst>
              <p:ext uri="{D42A27DB-BD31-4B8C-83A1-F6EECF244321}">
                <p14:modId xmlns:p14="http://schemas.microsoft.com/office/powerpoint/2010/main" val="419418153"/>
              </p:ext>
            </p:extLst>
          </p:nvPr>
        </p:nvGraphicFramePr>
        <p:xfrm>
          <a:off x="539706" y="4029893"/>
          <a:ext cx="10759707" cy="2469313"/>
        </p:xfrm>
        <a:graphic>
          <a:graphicData uri="http://schemas.openxmlformats.org/drawingml/2006/table">
            <a:tbl>
              <a:tblPr firstRow="1" bandRow="1">
                <a:tableStyleId>{5C22544A-7EE6-4342-B048-85BDC9FD1C3A}</a:tableStyleId>
              </a:tblPr>
              <a:tblGrid>
                <a:gridCol w="1024773">
                  <a:extLst>
                    <a:ext uri="{9D8B030D-6E8A-4147-A177-3AD203B41FA5}">
                      <a16:colId xmlns:a16="http://schemas.microsoft.com/office/drawing/2014/main" val="2710418825"/>
                    </a:ext>
                  </a:extLst>
                </a:gridCol>
                <a:gridCol w="1024773">
                  <a:extLst>
                    <a:ext uri="{9D8B030D-6E8A-4147-A177-3AD203B41FA5}">
                      <a16:colId xmlns:a16="http://schemas.microsoft.com/office/drawing/2014/main" val="1610915811"/>
                    </a:ext>
                  </a:extLst>
                </a:gridCol>
                <a:gridCol w="1024773">
                  <a:extLst>
                    <a:ext uri="{9D8B030D-6E8A-4147-A177-3AD203B41FA5}">
                      <a16:colId xmlns:a16="http://schemas.microsoft.com/office/drawing/2014/main" val="540003588"/>
                    </a:ext>
                  </a:extLst>
                </a:gridCol>
                <a:gridCol w="1024773">
                  <a:extLst>
                    <a:ext uri="{9D8B030D-6E8A-4147-A177-3AD203B41FA5}">
                      <a16:colId xmlns:a16="http://schemas.microsoft.com/office/drawing/2014/main" val="565095383"/>
                    </a:ext>
                  </a:extLst>
                </a:gridCol>
                <a:gridCol w="1024773">
                  <a:extLst>
                    <a:ext uri="{9D8B030D-6E8A-4147-A177-3AD203B41FA5}">
                      <a16:colId xmlns:a16="http://schemas.microsoft.com/office/drawing/2014/main" val="1425614690"/>
                    </a:ext>
                  </a:extLst>
                </a:gridCol>
                <a:gridCol w="1024773">
                  <a:extLst>
                    <a:ext uri="{9D8B030D-6E8A-4147-A177-3AD203B41FA5}">
                      <a16:colId xmlns:a16="http://schemas.microsoft.com/office/drawing/2014/main" val="152062248"/>
                    </a:ext>
                  </a:extLst>
                </a:gridCol>
                <a:gridCol w="1024773">
                  <a:extLst>
                    <a:ext uri="{9D8B030D-6E8A-4147-A177-3AD203B41FA5}">
                      <a16:colId xmlns:a16="http://schemas.microsoft.com/office/drawing/2014/main" val="2175447707"/>
                    </a:ext>
                  </a:extLst>
                </a:gridCol>
                <a:gridCol w="1024773">
                  <a:extLst>
                    <a:ext uri="{9D8B030D-6E8A-4147-A177-3AD203B41FA5}">
                      <a16:colId xmlns:a16="http://schemas.microsoft.com/office/drawing/2014/main" val="1770405771"/>
                    </a:ext>
                  </a:extLst>
                </a:gridCol>
                <a:gridCol w="1024773">
                  <a:extLst>
                    <a:ext uri="{9D8B030D-6E8A-4147-A177-3AD203B41FA5}">
                      <a16:colId xmlns:a16="http://schemas.microsoft.com/office/drawing/2014/main" val="2983252468"/>
                    </a:ext>
                  </a:extLst>
                </a:gridCol>
                <a:gridCol w="1536750">
                  <a:extLst>
                    <a:ext uri="{9D8B030D-6E8A-4147-A177-3AD203B41FA5}">
                      <a16:colId xmlns:a16="http://schemas.microsoft.com/office/drawing/2014/main" val="2377948229"/>
                    </a:ext>
                  </a:extLst>
                </a:gridCol>
              </a:tblGrid>
              <a:tr h="332969">
                <a:tc>
                  <a:txBody>
                    <a:bodyPr/>
                    <a:lstStyle/>
                    <a:p>
                      <a:pPr algn="ctr"/>
                      <a:endParaRPr lang="en-GB">
                        <a:solidFill>
                          <a:schemeClr val="tx1"/>
                        </a:solidFill>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algn="ctr"/>
                      <a:r>
                        <a:rPr lang="en-GB">
                          <a:solidFill>
                            <a:schemeClr val="tx1"/>
                          </a:solidFill>
                        </a:rPr>
                        <a:t>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rPr>
                        <a:t>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rPr>
                        <a:t>2017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rPr>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rPr>
                        <a:t>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rPr>
                        <a:t>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rPr>
                        <a:t>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rPr>
                        <a:t>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a:solidFill>
                            <a:schemeClr val="tx1"/>
                          </a:solidFill>
                        </a:rPr>
                        <a:t>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2268327"/>
                  </a:ext>
                </a:extLst>
              </a:tr>
              <a:tr h="646609">
                <a:tc>
                  <a:txBody>
                    <a:bodyPr/>
                    <a:lstStyle/>
                    <a:p>
                      <a:pPr marL="0" indent="0" algn="l" defTabSz="914400" rtl="0" eaLnBrk="1" latinLnBrk="0" hangingPunct="1">
                        <a:lnSpc>
                          <a:spcPct val="95000"/>
                        </a:lnSpc>
                        <a:spcBef>
                          <a:spcPts val="0"/>
                        </a:spcBef>
                        <a:buFont typeface="Arial" panose="020B0604020202020204" pitchFamily="34" charset="0"/>
                        <a:buNone/>
                      </a:pPr>
                      <a:r>
                        <a:rPr lang="en-GB" sz="1100" b="1" i="0" kern="1200">
                          <a:solidFill>
                            <a:srgbClr val="003C69"/>
                          </a:solidFill>
                          <a:latin typeface="Calibri" panose="020F0502020204030204" pitchFamily="34" charset="0"/>
                          <a:ea typeface="+mn-ea"/>
                          <a:cs typeface="Calibri" panose="020F0502020204030204" pitchFamily="34" charset="0"/>
                        </a:rPr>
                        <a:t>Procurement</a:t>
                      </a:r>
                    </a:p>
                  </a:txBody>
                  <a:tcPr anchor="ct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MPS procures new website</a:t>
                      </a:r>
                    </a:p>
                  </a:txBody>
                  <a:tcPr anchor="ctr">
                    <a:lnT w="12700" cap="flat" cmpd="sng" algn="ctr">
                      <a:solidFill>
                        <a:schemeClr val="tx1"/>
                      </a:solidFill>
                      <a:prstDash val="solid"/>
                      <a:round/>
                      <a:headEnd type="none" w="med" len="med"/>
                      <a:tailEnd type="none" w="med" len="med"/>
                    </a:lnT>
                  </a:tcPr>
                </a:tc>
                <a:tc>
                  <a:txBody>
                    <a:bodyPr/>
                    <a:lstStyle/>
                    <a:p>
                      <a:pPr marL="0" indent="0" algn="ctr" defTabSz="914400" rtl="0" eaLnBrk="1" latinLnBrk="0" hangingPunct="1">
                        <a:lnSpc>
                          <a:spcPct val="95000"/>
                        </a:lnSpc>
                        <a:spcBef>
                          <a:spcPts val="0"/>
                        </a:spcBef>
                        <a:buFont typeface="Arial" panose="020B0604020202020204" pitchFamily="34" charset="0"/>
                        <a:buNone/>
                      </a:pPr>
                      <a:endParaRPr lang="en-GB" sz="1100" b="0" i="0" kern="1200">
                        <a:solidFill>
                          <a:srgbClr val="003C69"/>
                        </a:solidFill>
                        <a:latin typeface="Calibri" panose="020F0502020204030204" pitchFamily="34" charset="0"/>
                        <a:ea typeface="+mn-ea"/>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marL="0" indent="0" algn="ctr" defTabSz="914400" rtl="0" eaLnBrk="1" latinLnBrk="0" hangingPunct="1">
                        <a:lnSpc>
                          <a:spcPct val="95000"/>
                        </a:lnSpc>
                        <a:spcBef>
                          <a:spcPts val="0"/>
                        </a:spcBef>
                        <a:buFont typeface="Arial" panose="020B0604020202020204" pitchFamily="34" charset="0"/>
                        <a:buNone/>
                      </a:pPr>
                      <a:endParaRPr lang="en-GB" sz="1100" b="0" i="0" kern="1200">
                        <a:solidFill>
                          <a:srgbClr val="003C69"/>
                        </a:solidFill>
                        <a:latin typeface="Calibri" panose="020F0502020204030204" pitchFamily="34" charset="0"/>
                        <a:ea typeface="+mn-ea"/>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95000"/>
                        </a:lnSpc>
                        <a:spcBef>
                          <a:spcPts val="0"/>
                        </a:spcBef>
                        <a:spcAft>
                          <a:spcPts val="0"/>
                        </a:spcAft>
                        <a:buClrTx/>
                        <a:buSzTx/>
                        <a:buFont typeface="Arial" panose="020B0604020202020204" pitchFamily="34" charset="0"/>
                        <a:buNone/>
                        <a:tabLst/>
                        <a:defRPr/>
                      </a:pPr>
                      <a:r>
                        <a:rPr lang="en-GB" sz="1100" b="0" i="0" kern="1200">
                          <a:solidFill>
                            <a:srgbClr val="003C69"/>
                          </a:solidFill>
                          <a:latin typeface="Calibri" panose="020F0502020204030204" pitchFamily="34" charset="0"/>
                          <a:ea typeface="+mn-ea"/>
                          <a:cs typeface="Calibri" panose="020F0502020204030204" pitchFamily="34" charset="0"/>
                        </a:rPr>
                        <a:t>MPS platform selected for SOH</a:t>
                      </a:r>
                    </a:p>
                  </a:txBody>
                  <a:tcPr anchor="ctr">
                    <a:lnT w="12700" cap="flat" cmpd="sng" algn="ctr">
                      <a:solidFill>
                        <a:schemeClr val="tx1"/>
                      </a:solidFill>
                      <a:prstDash val="solid"/>
                      <a:round/>
                      <a:headEnd type="none" w="med" len="med"/>
                      <a:tailEnd type="none" w="med" len="med"/>
                    </a:lnT>
                  </a:tcPr>
                </a:tc>
                <a:tc>
                  <a:txBody>
                    <a:bodyPr/>
                    <a:lstStyle/>
                    <a:p>
                      <a:pPr marL="0" indent="0" algn="ctr" defTabSz="914400" rtl="0" eaLnBrk="1" latinLnBrk="0" hangingPunct="1">
                        <a:lnSpc>
                          <a:spcPct val="95000"/>
                        </a:lnSpc>
                        <a:spcBef>
                          <a:spcPts val="0"/>
                        </a:spcBef>
                        <a:buFont typeface="Arial" panose="020B0604020202020204" pitchFamily="34" charset="0"/>
                        <a:buNone/>
                      </a:pPr>
                      <a:endParaRPr lang="en-GB" sz="1100" b="0" i="0" kern="1200">
                        <a:solidFill>
                          <a:srgbClr val="003C69"/>
                        </a:solidFill>
                        <a:latin typeface="Calibri" panose="020F0502020204030204" pitchFamily="34" charset="0"/>
                        <a:ea typeface="+mn-ea"/>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marL="0" indent="0" algn="ctr" defTabSz="914400" rtl="0" eaLnBrk="1" latinLnBrk="0" hangingPunct="1">
                        <a:lnSpc>
                          <a:spcPct val="95000"/>
                        </a:lnSpc>
                        <a:spcBef>
                          <a:spcPts val="0"/>
                        </a:spcBef>
                        <a:buFont typeface="Arial" panose="020B0604020202020204" pitchFamily="34" charset="0"/>
                        <a:buNone/>
                      </a:pPr>
                      <a:endParaRPr lang="en-GB" sz="1100" b="0" i="0" kern="1200">
                        <a:solidFill>
                          <a:srgbClr val="003C69"/>
                        </a:solidFill>
                        <a:latin typeface="Calibri" panose="020F0502020204030204" pitchFamily="34" charset="0"/>
                        <a:ea typeface="+mn-ea"/>
                        <a:cs typeface="Calibri" panose="020F0502020204030204" pitchFamily="34" charset="0"/>
                      </a:endParaRPr>
                    </a:p>
                  </a:txBody>
                  <a:tcPr anchor="ctr">
                    <a:lnT w="12700" cap="flat" cmpd="sng" algn="ctr">
                      <a:solidFill>
                        <a:schemeClr val="tx1"/>
                      </a:solidFill>
                      <a:prstDash val="solid"/>
                      <a:round/>
                      <a:headEnd type="none" w="med" len="med"/>
                      <a:tailEnd type="none" w="med" len="med"/>
                    </a:lnT>
                  </a:tcP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iHub procured</a:t>
                      </a:r>
                    </a:p>
                  </a:txBody>
                  <a:tcPr anchor="ctr">
                    <a:lnT w="12700" cap="flat" cmpd="sng" algn="ctr">
                      <a:solidFill>
                        <a:schemeClr val="tx1"/>
                      </a:solidFill>
                      <a:prstDash val="solid"/>
                      <a:round/>
                      <a:headEnd type="none" w="med" len="med"/>
                      <a:tailEnd type="none" w="med" len="med"/>
                    </a:lnT>
                  </a:tcP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SOH extension</a:t>
                      </a:r>
                      <a:br>
                        <a:rPr lang="en-GB" sz="1100" b="0" i="0" kern="1200">
                          <a:solidFill>
                            <a:srgbClr val="003C69"/>
                          </a:solidFill>
                          <a:latin typeface="Calibri" panose="020F0502020204030204" pitchFamily="34" charset="0"/>
                          <a:ea typeface="+mn-ea"/>
                          <a:cs typeface="Calibri" panose="020F0502020204030204" pitchFamily="34" charset="0"/>
                        </a:rPr>
                      </a:br>
                      <a:r>
                        <a:rPr lang="en-GB" sz="1100" b="0" i="0" kern="1200">
                          <a:solidFill>
                            <a:srgbClr val="003C69"/>
                          </a:solidFill>
                          <a:latin typeface="Calibri" panose="020F0502020204030204" pitchFamily="34" charset="0"/>
                          <a:ea typeface="+mn-ea"/>
                          <a:cs typeface="Calibri" panose="020F0502020204030204" pitchFamily="34" charset="0"/>
                        </a:rPr>
                        <a:t>(3 years)</a:t>
                      </a:r>
                    </a:p>
                  </a:txBody>
                  <a:tcPr anchor="ctr">
                    <a:lnT w="12700" cap="flat" cmpd="sng" algn="ctr">
                      <a:solidFill>
                        <a:schemeClr val="tx1"/>
                      </a:solidFill>
                      <a:prstDash val="solid"/>
                      <a:round/>
                      <a:headEnd type="none" w="med" len="med"/>
                      <a:tailEnd type="none" w="med" len="med"/>
                    </a:lnT>
                  </a:tcP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iHub extension (Jan’23)     </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523966867"/>
                  </a:ext>
                </a:extLst>
              </a:tr>
              <a:tr h="646609">
                <a:tc>
                  <a:txBody>
                    <a:bodyPr/>
                    <a:lstStyle/>
                    <a:p>
                      <a:pPr marL="0" indent="0" algn="l" defTabSz="914400" rtl="0" eaLnBrk="1" latinLnBrk="0" hangingPunct="1">
                        <a:lnSpc>
                          <a:spcPct val="95000"/>
                        </a:lnSpc>
                        <a:spcBef>
                          <a:spcPts val="0"/>
                        </a:spcBef>
                        <a:buFont typeface="Arial" panose="020B0604020202020204" pitchFamily="34" charset="0"/>
                        <a:buNone/>
                      </a:pPr>
                      <a:r>
                        <a:rPr lang="en-GB" sz="1100" b="1" i="0" kern="1200">
                          <a:solidFill>
                            <a:srgbClr val="003C69"/>
                          </a:solidFill>
                          <a:latin typeface="Calibri" panose="020F0502020204030204" pitchFamily="34" charset="0"/>
                          <a:ea typeface="+mn-ea"/>
                          <a:cs typeface="Calibri" panose="020F0502020204030204" pitchFamily="34" charset="0"/>
                        </a:rPr>
                        <a:t>Priorities</a:t>
                      </a:r>
                    </a:p>
                  </a:txBody>
                  <a:tcPr anchor="ct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Website replacement</a:t>
                      </a:r>
                    </a:p>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User experience</a:t>
                      </a:r>
                    </a:p>
                  </a:txBody>
                  <a:tcPr anchor="ctr"/>
                </a:tc>
                <a:tc gridSpan="2">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Core reporting services</a:t>
                      </a:r>
                    </a:p>
                  </a:txBody>
                  <a:tcPr anchor="ctr"/>
                </a:tc>
                <a:tc hMerge="1">
                  <a:txBody>
                    <a:bodyPr/>
                    <a:lstStyle/>
                    <a:p>
                      <a:pPr marL="0" indent="0" algn="ctr" defTabSz="914400" rtl="0" eaLnBrk="1" latinLnBrk="0" hangingPunct="1">
                        <a:lnSpc>
                          <a:spcPct val="85000"/>
                        </a:lnSpc>
                        <a:spcBef>
                          <a:spcPts val="0"/>
                        </a:spcBef>
                        <a:buFont typeface="Arial" panose="020B0604020202020204" pitchFamily="34" charset="0"/>
                        <a:buNone/>
                      </a:pPr>
                      <a:endParaRPr lang="en-GB" sz="1200" b="0" i="0" kern="1200">
                        <a:solidFill>
                          <a:srgbClr val="003C69"/>
                        </a:solidFill>
                        <a:latin typeface="Calibri" panose="020F0502020204030204" pitchFamily="34" charset="0"/>
                        <a:ea typeface="+mn-ea"/>
                        <a:cs typeface="Calibri" panose="020F0502020204030204" pitchFamily="34" charset="0"/>
                      </a:endParaRPr>
                    </a:p>
                  </a:txBody>
                  <a:tcPr anchor="ctr"/>
                </a:tc>
                <a:tc gridSpan="3">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Rollout to forces</a:t>
                      </a:r>
                    </a:p>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Expansion of services</a:t>
                      </a:r>
                    </a:p>
                  </a:txBody>
                  <a:tcPr anchor="ctr"/>
                </a:tc>
                <a:tc hMerge="1">
                  <a:txBody>
                    <a:bodyPr/>
                    <a:lstStyle/>
                    <a:p>
                      <a:pPr marL="0" indent="0" algn="l" defTabSz="914400" rtl="0" eaLnBrk="1" latinLnBrk="0" hangingPunct="1">
                        <a:lnSpc>
                          <a:spcPct val="85000"/>
                        </a:lnSpc>
                        <a:spcBef>
                          <a:spcPts val="0"/>
                        </a:spcBef>
                        <a:buFont typeface="Arial" panose="020B0604020202020204" pitchFamily="34" charset="0"/>
                        <a:buNone/>
                      </a:pPr>
                      <a:endParaRPr lang="en-GB" sz="1200" b="0" i="0" kern="1200">
                        <a:solidFill>
                          <a:srgbClr val="003C69"/>
                        </a:solidFill>
                        <a:latin typeface="Calibri" panose="020F0502020204030204" pitchFamily="34" charset="0"/>
                        <a:ea typeface="+mn-ea"/>
                        <a:cs typeface="Calibri" panose="020F0502020204030204" pitchFamily="34" charset="0"/>
                      </a:endParaRPr>
                    </a:p>
                  </a:txBody>
                  <a:tcPr/>
                </a:tc>
                <a:tc hMerge="1">
                  <a:txBody>
                    <a:bodyPr/>
                    <a:lstStyle/>
                    <a:p>
                      <a:pPr marL="0" indent="0" algn="ctr" defTabSz="914400" rtl="0" eaLnBrk="1" latinLnBrk="0" hangingPunct="1">
                        <a:lnSpc>
                          <a:spcPct val="85000"/>
                        </a:lnSpc>
                        <a:spcBef>
                          <a:spcPts val="0"/>
                        </a:spcBef>
                        <a:buFont typeface="Arial" panose="020B0604020202020204" pitchFamily="34" charset="0"/>
                        <a:buNone/>
                      </a:pPr>
                      <a:endParaRPr lang="en-GB" sz="1200" b="0" i="0" kern="1200">
                        <a:solidFill>
                          <a:srgbClr val="003C69"/>
                        </a:solidFill>
                        <a:latin typeface="Calibri" panose="020F0502020204030204" pitchFamily="34" charset="0"/>
                        <a:ea typeface="+mn-ea"/>
                        <a:cs typeface="Calibri" panose="020F0502020204030204" pitchFamily="34" charset="0"/>
                      </a:endParaRPr>
                    </a:p>
                  </a:txBody>
                  <a:tcPr anchor="ctr"/>
                </a:tc>
                <a:tc gridSpan="2">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High harm services</a:t>
                      </a:r>
                    </a:p>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Forms integration</a:t>
                      </a:r>
                    </a:p>
                  </a:txBody>
                  <a:tcPr anchor="ctr"/>
                </a:tc>
                <a:tc hMerge="1">
                  <a:txBody>
                    <a:bodyPr/>
                    <a:lstStyle/>
                    <a:p>
                      <a:pPr marL="0" indent="0" algn="ctr" defTabSz="914400" rtl="0" eaLnBrk="1" latinLnBrk="0" hangingPunct="1">
                        <a:lnSpc>
                          <a:spcPct val="85000"/>
                        </a:lnSpc>
                        <a:spcBef>
                          <a:spcPts val="0"/>
                        </a:spcBef>
                        <a:buFont typeface="Arial" panose="020B0604020202020204" pitchFamily="34" charset="0"/>
                        <a:buNone/>
                      </a:pPr>
                      <a:endParaRPr lang="en-GB" sz="1200" b="0" i="0" kern="1200">
                        <a:solidFill>
                          <a:srgbClr val="003C69"/>
                        </a:solidFill>
                        <a:latin typeface="Calibri" panose="020F0502020204030204" pitchFamily="34" charset="0"/>
                        <a:ea typeface="+mn-ea"/>
                        <a:cs typeface="Calibri" panose="020F0502020204030204" pitchFamily="34" charset="0"/>
                      </a:endParaRPr>
                    </a:p>
                  </a:txBody>
                  <a:tcPr anchor="ct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Portal / 2 way comms</a:t>
                      </a:r>
                      <a:br>
                        <a:rPr lang="en-GB" sz="1100" b="0" i="0" kern="1200">
                          <a:solidFill>
                            <a:srgbClr val="003C69"/>
                          </a:solidFill>
                          <a:latin typeface="Calibri" panose="020F0502020204030204" pitchFamily="34" charset="0"/>
                          <a:ea typeface="+mn-ea"/>
                          <a:cs typeface="Calibri" panose="020F0502020204030204" pitchFamily="34" charset="0"/>
                        </a:rPr>
                      </a:br>
                      <a:r>
                        <a:rPr lang="en-GB" sz="1100" b="0" i="0" kern="1200">
                          <a:solidFill>
                            <a:srgbClr val="003C69"/>
                          </a:solidFill>
                          <a:latin typeface="Calibri" panose="020F0502020204030204" pitchFamily="34" charset="0"/>
                          <a:ea typeface="+mn-ea"/>
                          <a:cs typeface="Calibri" panose="020F0502020204030204" pitchFamily="34" charset="0"/>
                        </a:rPr>
                        <a:t>Multi-channel integration / AI</a:t>
                      </a:r>
                    </a:p>
                  </a:txBody>
                  <a:tcPr anchor="ctr"/>
                </a:tc>
                <a:extLst>
                  <a:ext uri="{0D108BD9-81ED-4DB2-BD59-A6C34878D82A}">
                    <a16:rowId xmlns:a16="http://schemas.microsoft.com/office/drawing/2014/main" val="766704224"/>
                  </a:ext>
                </a:extLst>
              </a:tr>
              <a:tr h="646609">
                <a:tc>
                  <a:txBody>
                    <a:bodyPr/>
                    <a:lstStyle/>
                    <a:p>
                      <a:pPr marL="0" indent="0" algn="l" defTabSz="914400" rtl="0" eaLnBrk="1" latinLnBrk="0" hangingPunct="1">
                        <a:lnSpc>
                          <a:spcPct val="95000"/>
                        </a:lnSpc>
                        <a:spcBef>
                          <a:spcPts val="0"/>
                        </a:spcBef>
                        <a:buFont typeface="Arial" panose="020B0604020202020204" pitchFamily="34" charset="0"/>
                        <a:buNone/>
                      </a:pPr>
                      <a:r>
                        <a:rPr lang="en-GB" sz="1100" b="1" i="0" kern="1200">
                          <a:solidFill>
                            <a:srgbClr val="003C69"/>
                          </a:solidFill>
                          <a:latin typeface="Calibri" panose="020F0502020204030204" pitchFamily="34" charset="0"/>
                          <a:ea typeface="+mn-ea"/>
                          <a:cs typeface="Calibri" panose="020F0502020204030204" pitchFamily="34" charset="0"/>
                        </a:rPr>
                        <a:t>Technology Changes</a:t>
                      </a:r>
                    </a:p>
                  </a:txBody>
                  <a:tcPr anchor="ct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EpiServer/ Optimizely CMS</a:t>
                      </a:r>
                    </a:p>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UK Cloud</a:t>
                      </a:r>
                    </a:p>
                  </a:txBody>
                  <a:tcPr anchor="ctr"/>
                </a:tc>
                <a:tc gridSpan="2">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Forms engine (bespoke)</a:t>
                      </a:r>
                    </a:p>
                  </a:txBody>
                  <a:tcPr anchor="ctr"/>
                </a:tc>
                <a:tc hMerge="1">
                  <a:txBody>
                    <a:bodyPr/>
                    <a:lstStyle/>
                    <a:p>
                      <a:pPr marL="0" indent="0" algn="ctr" defTabSz="914400" rtl="0" eaLnBrk="1" latinLnBrk="0" hangingPunct="1">
                        <a:lnSpc>
                          <a:spcPct val="85000"/>
                        </a:lnSpc>
                        <a:spcBef>
                          <a:spcPts val="0"/>
                        </a:spcBef>
                        <a:buFont typeface="Arial" panose="020B0604020202020204" pitchFamily="34" charset="0"/>
                        <a:buNone/>
                      </a:pPr>
                      <a:endParaRPr lang="en-GB" sz="1200" b="0" i="0" kern="1200">
                        <a:solidFill>
                          <a:srgbClr val="003C69"/>
                        </a:solidFill>
                        <a:latin typeface="Calibri" panose="020F0502020204030204" pitchFamily="34" charset="0"/>
                        <a:ea typeface="+mn-ea"/>
                        <a:cs typeface="Calibri" panose="020F0502020204030204" pitchFamily="34" charset="0"/>
                      </a:endParaRPr>
                    </a:p>
                  </a:txBody>
                  <a:tcPr anchor="ct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Scale out of MPS platform</a:t>
                      </a:r>
                    </a:p>
                  </a:txBody>
                  <a:tcPr anchor="ctr"/>
                </a:tc>
                <a:tc gridSpan="2">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‘Data modelling’ /  </a:t>
                      </a:r>
                    </a:p>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‘API mode’ (bespoke)</a:t>
                      </a:r>
                    </a:p>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Niche ‘P2P’ integration</a:t>
                      </a:r>
                    </a:p>
                  </a:txBody>
                  <a:tcPr anchor="ctr"/>
                </a:tc>
                <a:tc hMerge="1">
                  <a:txBody>
                    <a:bodyPr/>
                    <a:lstStyle/>
                    <a:p>
                      <a:pPr marL="0" indent="0" algn="ctr" defTabSz="914400" rtl="0" eaLnBrk="1" latinLnBrk="0" hangingPunct="1">
                        <a:lnSpc>
                          <a:spcPct val="85000"/>
                        </a:lnSpc>
                        <a:spcBef>
                          <a:spcPts val="0"/>
                        </a:spcBef>
                        <a:buFont typeface="Arial" panose="020B0604020202020204" pitchFamily="34" charset="0"/>
                        <a:buNone/>
                      </a:pPr>
                      <a:endParaRPr lang="en-GB" sz="1200" b="0" i="0" kern="1200">
                        <a:solidFill>
                          <a:srgbClr val="003C69"/>
                        </a:solidFill>
                        <a:latin typeface="Calibri" panose="020F0502020204030204" pitchFamily="34" charset="0"/>
                        <a:ea typeface="+mn-ea"/>
                        <a:cs typeface="Calibri" panose="020F0502020204030204" pitchFamily="34" charset="0"/>
                      </a:endParaRPr>
                    </a:p>
                  </a:txBody>
                  <a:tcPr anchor="ct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iHub platform and pilots</a:t>
                      </a:r>
                    </a:p>
                  </a:txBody>
                  <a:tcPr anchor="ct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‘Standard API’</a:t>
                      </a:r>
                    </a:p>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CMS moved to Azure IaaS</a:t>
                      </a:r>
                    </a:p>
                  </a:txBody>
                  <a:tcPr anchor="ctr"/>
                </a:tc>
                <a:tc>
                  <a:txBody>
                    <a:bodyPr/>
                    <a:lstStyle/>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Portal components</a:t>
                      </a:r>
                    </a:p>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Multi-channel tech</a:t>
                      </a:r>
                    </a:p>
                    <a:p>
                      <a:pPr marL="0" indent="0" algn="ctr" defTabSz="914400" rtl="0" eaLnBrk="1" latinLnBrk="0" hangingPunct="1">
                        <a:lnSpc>
                          <a:spcPct val="95000"/>
                        </a:lnSpc>
                        <a:spcBef>
                          <a:spcPts val="0"/>
                        </a:spcBef>
                        <a:buFont typeface="Arial" panose="020B0604020202020204" pitchFamily="34" charset="0"/>
                        <a:buNone/>
                      </a:pPr>
                      <a:r>
                        <a:rPr lang="en-GB" sz="1100" b="0" i="0" kern="1200">
                          <a:solidFill>
                            <a:srgbClr val="003C69"/>
                          </a:solidFill>
                          <a:latin typeface="Calibri" panose="020F0502020204030204" pitchFamily="34" charset="0"/>
                          <a:ea typeface="+mn-ea"/>
                          <a:cs typeface="Calibri" panose="020F0502020204030204" pitchFamily="34" charset="0"/>
                        </a:rPr>
                        <a:t>Azure PaaS</a:t>
                      </a:r>
                    </a:p>
                  </a:txBody>
                  <a:tcPr anchor="ctr"/>
                </a:tc>
                <a:extLst>
                  <a:ext uri="{0D108BD9-81ED-4DB2-BD59-A6C34878D82A}">
                    <a16:rowId xmlns:a16="http://schemas.microsoft.com/office/drawing/2014/main" val="3562371281"/>
                  </a:ext>
                </a:extLst>
              </a:tr>
            </a:tbl>
          </a:graphicData>
        </a:graphic>
      </p:graphicFrame>
      <p:sp>
        <p:nvSpPr>
          <p:cNvPr id="11" name="Rounded Rectangle 40">
            <a:extLst>
              <a:ext uri="{FF2B5EF4-FFF2-40B4-BE49-F238E27FC236}">
                <a16:creationId xmlns:a16="http://schemas.microsoft.com/office/drawing/2014/main" id="{B6370A95-30D0-4C21-B46F-B8523F7BDF38}"/>
              </a:ext>
            </a:extLst>
          </p:cNvPr>
          <p:cNvSpPr/>
          <p:nvPr/>
        </p:nvSpPr>
        <p:spPr bwMode="gray">
          <a:xfrm>
            <a:off x="1592161" y="3812230"/>
            <a:ext cx="3545896" cy="135280"/>
          </a:xfrm>
          <a:prstGeom prst="roundRect">
            <a:avLst>
              <a:gd name="adj" fmla="val 0"/>
            </a:avLst>
          </a:prstGeom>
          <a:solidFill>
            <a:schemeClr val="accent1">
              <a:lumMod val="20000"/>
              <a:lumOff val="80000"/>
            </a:schemeClr>
          </a:solidFill>
          <a:ln w="19050" algn="ctr">
            <a:noFill/>
            <a:miter lim="800000"/>
            <a:headEnd/>
            <a:tailEnd/>
          </a:ln>
        </p:spPr>
        <p:txBody>
          <a:bodyPr wrap="square" lIns="88900" tIns="88900" rIns="88900" bIns="88900" rtlCol="0" anchor="ctr"/>
          <a:lstStyle/>
          <a:p>
            <a:pPr marL="0" marR="0" lvl="0" indent="0" algn="ctr" defTabSz="914400" rtl="0" eaLnBrk="1" fontAlgn="base" latinLnBrk="0" hangingPunct="1">
              <a:lnSpc>
                <a:spcPct val="106000"/>
              </a:lnSpc>
              <a:spcBef>
                <a:spcPct val="0"/>
              </a:spcBef>
              <a:spcAft>
                <a:spcPct val="0"/>
              </a:spcAft>
              <a:buClrTx/>
              <a:buSzTx/>
              <a:buFontTx/>
              <a:buNone/>
              <a:tabLst/>
              <a:defRPr/>
            </a:pPr>
            <a:r>
              <a:rPr kumimoji="0" lang="en-US" sz="1000" b="1"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MPS Website</a:t>
            </a:r>
          </a:p>
        </p:txBody>
      </p:sp>
      <p:sp>
        <p:nvSpPr>
          <p:cNvPr id="12" name="Rounded Rectangle 40">
            <a:extLst>
              <a:ext uri="{FF2B5EF4-FFF2-40B4-BE49-F238E27FC236}">
                <a16:creationId xmlns:a16="http://schemas.microsoft.com/office/drawing/2014/main" id="{E3FCC888-FF9D-4147-B0E5-927DD767A9CD}"/>
              </a:ext>
            </a:extLst>
          </p:cNvPr>
          <p:cNvSpPr/>
          <p:nvPr/>
        </p:nvSpPr>
        <p:spPr bwMode="gray">
          <a:xfrm>
            <a:off x="5155516" y="3812230"/>
            <a:ext cx="5111890" cy="135280"/>
          </a:xfrm>
          <a:prstGeom prst="roundRect">
            <a:avLst>
              <a:gd name="adj" fmla="val 0"/>
            </a:avLst>
          </a:prstGeom>
          <a:solidFill>
            <a:schemeClr val="accent4">
              <a:lumMod val="60000"/>
              <a:lumOff val="40000"/>
            </a:schemeClr>
          </a:solidFill>
          <a:ln w="19050" algn="ctr">
            <a:noFill/>
            <a:miter lim="800000"/>
            <a:headEnd/>
            <a:tailEnd/>
          </a:ln>
        </p:spPr>
        <p:txBody>
          <a:bodyPr wrap="square" lIns="88900" tIns="88900" rIns="88900" bIns="88900" rtlCol="0" anchor="ctr"/>
          <a:lstStyle/>
          <a:p>
            <a:pPr marL="0" marR="0" lvl="0" indent="0" algn="ctr" defTabSz="914400" rtl="0" eaLnBrk="1" fontAlgn="base" latinLnBrk="0" hangingPunct="1">
              <a:lnSpc>
                <a:spcPct val="106000"/>
              </a:lnSpc>
              <a:spcBef>
                <a:spcPct val="0"/>
              </a:spcBef>
              <a:spcAft>
                <a:spcPct val="0"/>
              </a:spcAft>
              <a:buClrTx/>
              <a:buSzTx/>
              <a:buFontTx/>
              <a:buNone/>
              <a:tabLst/>
              <a:defRPr/>
            </a:pPr>
            <a:r>
              <a:rPr kumimoji="0" lang="en-US" sz="1000" b="1"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SOH</a:t>
            </a:r>
          </a:p>
        </p:txBody>
      </p:sp>
      <p:sp>
        <p:nvSpPr>
          <p:cNvPr id="14" name="Rounded Rectangle 40">
            <a:extLst>
              <a:ext uri="{FF2B5EF4-FFF2-40B4-BE49-F238E27FC236}">
                <a16:creationId xmlns:a16="http://schemas.microsoft.com/office/drawing/2014/main" id="{C9B07000-3A95-4B09-984C-37AAF5D31813}"/>
              </a:ext>
            </a:extLst>
          </p:cNvPr>
          <p:cNvSpPr/>
          <p:nvPr/>
        </p:nvSpPr>
        <p:spPr bwMode="gray">
          <a:xfrm>
            <a:off x="7785463" y="3635759"/>
            <a:ext cx="2481943" cy="135280"/>
          </a:xfrm>
          <a:prstGeom prst="roundRect">
            <a:avLst>
              <a:gd name="adj" fmla="val 0"/>
            </a:avLst>
          </a:prstGeom>
          <a:solidFill>
            <a:schemeClr val="accent6">
              <a:lumMod val="40000"/>
              <a:lumOff val="60000"/>
            </a:schemeClr>
          </a:solidFill>
          <a:ln w="19050" algn="ctr">
            <a:noFill/>
            <a:miter lim="800000"/>
            <a:headEnd/>
            <a:tailEnd/>
          </a:ln>
        </p:spPr>
        <p:txBody>
          <a:bodyPr wrap="square" lIns="88900" tIns="88900" rIns="88900" bIns="88900" rtlCol="0" anchor="ctr"/>
          <a:lstStyle/>
          <a:p>
            <a:pPr marL="0" marR="0" lvl="0" indent="0" algn="ctr" defTabSz="914400" rtl="0" eaLnBrk="1" fontAlgn="base" latinLnBrk="0" hangingPunct="1">
              <a:lnSpc>
                <a:spcPct val="106000"/>
              </a:lnSpc>
              <a:spcBef>
                <a:spcPct val="0"/>
              </a:spcBef>
              <a:spcAft>
                <a:spcPct val="0"/>
              </a:spcAft>
              <a:buClrTx/>
              <a:buSzTx/>
              <a:buFontTx/>
              <a:buNone/>
              <a:tabLst/>
              <a:defRPr/>
            </a:pPr>
            <a:r>
              <a:rPr kumimoji="0" lang="en-US" sz="1000" b="1" i="0" u="none" strike="noStrike" kern="1200" cap="none" spc="0" normalizeH="0" baseline="0" noProof="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iHub</a:t>
            </a:r>
          </a:p>
        </p:txBody>
      </p:sp>
      <p:sp>
        <p:nvSpPr>
          <p:cNvPr id="3" name="Rectangle 2">
            <a:extLst>
              <a:ext uri="{FF2B5EF4-FFF2-40B4-BE49-F238E27FC236}">
                <a16:creationId xmlns:a16="http://schemas.microsoft.com/office/drawing/2014/main" id="{6BBA6A40-732A-442D-BF29-129DC2AB10CD}"/>
              </a:ext>
            </a:extLst>
          </p:cNvPr>
          <p:cNvSpPr/>
          <p:nvPr/>
        </p:nvSpPr>
        <p:spPr>
          <a:xfrm>
            <a:off x="10328366" y="3635759"/>
            <a:ext cx="905691" cy="311751"/>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t>?</a:t>
            </a:r>
          </a:p>
        </p:txBody>
      </p:sp>
      <p:cxnSp>
        <p:nvCxnSpPr>
          <p:cNvPr id="5" name="Straight Connector 4">
            <a:extLst>
              <a:ext uri="{FF2B5EF4-FFF2-40B4-BE49-F238E27FC236}">
                <a16:creationId xmlns:a16="http://schemas.microsoft.com/office/drawing/2014/main" id="{3F6DD47C-72A9-4D6E-8F14-FAE934DAF8FA}"/>
              </a:ext>
            </a:extLst>
          </p:cNvPr>
          <p:cNvCxnSpPr/>
          <p:nvPr/>
        </p:nvCxnSpPr>
        <p:spPr>
          <a:xfrm flipV="1">
            <a:off x="2090057" y="2205795"/>
            <a:ext cx="0" cy="1565244"/>
          </a:xfrm>
          <a:prstGeom prst="line">
            <a:avLst/>
          </a:prstGeom>
          <a:ln cap="rnd">
            <a:tailEnd type="ova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EB89C7C-7281-4B5F-A0E6-5132277FA28D}"/>
              </a:ext>
            </a:extLst>
          </p:cNvPr>
          <p:cNvSpPr txBox="1"/>
          <p:nvPr/>
        </p:nvSpPr>
        <p:spPr>
          <a:xfrm>
            <a:off x="1362137" y="1476478"/>
            <a:ext cx="1455839" cy="677108"/>
          </a:xfrm>
          <a:prstGeom prst="rect">
            <a:avLst/>
          </a:prstGeom>
          <a:noFill/>
        </p:spPr>
        <p:txBody>
          <a:bodyPr wrap="square">
            <a:spAutoFit/>
          </a:bodyPr>
          <a:lstStyle/>
          <a:p>
            <a:pPr algn="ctr">
              <a:lnSpc>
                <a:spcPct val="95000"/>
              </a:lnSpc>
            </a:pPr>
            <a:r>
              <a:rPr lang="en-GB" sz="1000">
                <a:solidFill>
                  <a:srgbClr val="003C69"/>
                </a:solidFill>
                <a:latin typeface="Calibri" panose="020F0502020204030204" pitchFamily="34" charset="0"/>
                <a:cs typeface="Calibri" panose="020F0502020204030204" pitchFamily="34" charset="0"/>
              </a:rPr>
              <a:t>Initial focus on website design and user experience.</a:t>
            </a:r>
          </a:p>
          <a:p>
            <a:pPr algn="ctr">
              <a:lnSpc>
                <a:spcPct val="95000"/>
              </a:lnSpc>
            </a:pPr>
            <a:r>
              <a:rPr lang="en-GB" sz="1000">
                <a:solidFill>
                  <a:srgbClr val="003C69"/>
                </a:solidFill>
                <a:latin typeface="Calibri" panose="020F0502020204030204" pitchFamily="34" charset="0"/>
                <a:cs typeface="Calibri" panose="020F0502020204030204" pitchFamily="34" charset="0"/>
              </a:rPr>
              <a:t>Strong triage capability</a:t>
            </a:r>
          </a:p>
        </p:txBody>
      </p:sp>
      <p:sp>
        <p:nvSpPr>
          <p:cNvPr id="18" name="TextBox 17">
            <a:extLst>
              <a:ext uri="{FF2B5EF4-FFF2-40B4-BE49-F238E27FC236}">
                <a16:creationId xmlns:a16="http://schemas.microsoft.com/office/drawing/2014/main" id="{361EC906-79D3-4C52-B548-A983C1DF606C}"/>
              </a:ext>
            </a:extLst>
          </p:cNvPr>
          <p:cNvSpPr txBox="1"/>
          <p:nvPr/>
        </p:nvSpPr>
        <p:spPr>
          <a:xfrm>
            <a:off x="2384641" y="2171045"/>
            <a:ext cx="1455838" cy="823302"/>
          </a:xfrm>
          <a:prstGeom prst="rect">
            <a:avLst/>
          </a:prstGeom>
          <a:noFill/>
        </p:spPr>
        <p:txBody>
          <a:bodyPr wrap="square">
            <a:spAutoFit/>
          </a:bodyPr>
          <a:lstStyle/>
          <a:p>
            <a:pPr algn="ctr">
              <a:lnSpc>
                <a:spcPct val="95000"/>
              </a:lnSpc>
            </a:pPr>
            <a:r>
              <a:rPr lang="en-GB" sz="1000">
                <a:solidFill>
                  <a:srgbClr val="003C69"/>
                </a:solidFill>
                <a:latin typeface="Calibri" panose="020F0502020204030204" pitchFamily="34" charset="0"/>
                <a:cs typeface="Calibri" panose="020F0502020204030204" pitchFamily="34" charset="0"/>
              </a:rPr>
              <a:t>Forms engine developed (bespoke) to mitigate </a:t>
            </a:r>
            <a:r>
              <a:rPr lang="en-GB" sz="1000" err="1">
                <a:solidFill>
                  <a:srgbClr val="003C69"/>
                </a:solidFill>
                <a:latin typeface="Calibri" panose="020F0502020204030204" pitchFamily="34" charset="0"/>
                <a:cs typeface="Calibri" panose="020F0502020204030204" pitchFamily="34" charset="0"/>
              </a:rPr>
              <a:t>EpiServer’s</a:t>
            </a:r>
            <a:r>
              <a:rPr lang="en-GB" sz="1000">
                <a:solidFill>
                  <a:srgbClr val="003C69"/>
                </a:solidFill>
                <a:latin typeface="Calibri" panose="020F0502020204030204" pitchFamily="34" charset="0"/>
                <a:cs typeface="Calibri" panose="020F0502020204030204" pitchFamily="34" charset="0"/>
              </a:rPr>
              <a:t> limited functionality for data capture</a:t>
            </a:r>
            <a:endParaRPr lang="en-GB" sz="1050">
              <a:solidFill>
                <a:srgbClr val="003C69"/>
              </a:solidFill>
              <a:latin typeface="Calibri" panose="020F0502020204030204" pitchFamily="34" charset="0"/>
              <a:cs typeface="Calibri" panose="020F0502020204030204" pitchFamily="34" charset="0"/>
            </a:endParaRPr>
          </a:p>
        </p:txBody>
      </p:sp>
      <p:cxnSp>
        <p:nvCxnSpPr>
          <p:cNvPr id="19" name="Straight Connector 18">
            <a:extLst>
              <a:ext uri="{FF2B5EF4-FFF2-40B4-BE49-F238E27FC236}">
                <a16:creationId xmlns:a16="http://schemas.microsoft.com/office/drawing/2014/main" id="{82DE5DED-7D98-49A0-A74B-3AD8F545343A}"/>
              </a:ext>
            </a:extLst>
          </p:cNvPr>
          <p:cNvCxnSpPr>
            <a:cxnSpLocks/>
            <a:endCxn id="18" idx="2"/>
          </p:cNvCxnSpPr>
          <p:nvPr/>
        </p:nvCxnSpPr>
        <p:spPr>
          <a:xfrm flipV="1">
            <a:off x="3112560" y="2994347"/>
            <a:ext cx="0" cy="776692"/>
          </a:xfrm>
          <a:prstGeom prst="line">
            <a:avLst/>
          </a:prstGeom>
          <a:ln cap="rnd">
            <a:tailEnd type="ova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1BBE48F7-4EC7-4311-811B-437AFD1A6507}"/>
              </a:ext>
            </a:extLst>
          </p:cNvPr>
          <p:cNvSpPr txBox="1"/>
          <p:nvPr/>
        </p:nvSpPr>
        <p:spPr>
          <a:xfrm>
            <a:off x="4915233" y="1454254"/>
            <a:ext cx="2481943" cy="823302"/>
          </a:xfrm>
          <a:prstGeom prst="rect">
            <a:avLst/>
          </a:prstGeom>
          <a:noFill/>
        </p:spPr>
        <p:txBody>
          <a:bodyPr wrap="square">
            <a:spAutoFit/>
          </a:bodyPr>
          <a:lstStyle/>
          <a:p>
            <a:pPr algn="ctr">
              <a:lnSpc>
                <a:spcPct val="95000"/>
              </a:lnSpc>
            </a:pPr>
            <a:r>
              <a:rPr lang="en-GB" sz="1000">
                <a:solidFill>
                  <a:srgbClr val="003C69"/>
                </a:solidFill>
                <a:latin typeface="Calibri" panose="020F0502020204030204" pitchFamily="34" charset="0"/>
                <a:cs typeface="Calibri" panose="020F0502020204030204" pitchFamily="34" charset="0"/>
              </a:rPr>
              <a:t>Data modelling and ‘API mode’ capabilities developed (bespoke) so that SOH can output better structured, more consistent data, suitable to import into force systems.</a:t>
            </a:r>
          </a:p>
          <a:p>
            <a:pPr algn="ctr">
              <a:lnSpc>
                <a:spcPct val="95000"/>
              </a:lnSpc>
            </a:pPr>
            <a:r>
              <a:rPr lang="en-GB" sz="1000">
                <a:solidFill>
                  <a:srgbClr val="003C69"/>
                </a:solidFill>
                <a:latin typeface="Calibri" panose="020F0502020204030204" pitchFamily="34" charset="0"/>
                <a:cs typeface="Calibri" panose="020F0502020204030204" pitchFamily="34" charset="0"/>
              </a:rPr>
              <a:t>This adds complexity to forms development.</a:t>
            </a:r>
            <a:endParaRPr lang="en-GB" sz="1050">
              <a:solidFill>
                <a:srgbClr val="003C69"/>
              </a:solidFill>
              <a:latin typeface="Calibri" panose="020F0502020204030204" pitchFamily="34" charset="0"/>
              <a:cs typeface="Calibri" panose="020F0502020204030204" pitchFamily="34" charset="0"/>
            </a:endParaRPr>
          </a:p>
        </p:txBody>
      </p:sp>
      <p:cxnSp>
        <p:nvCxnSpPr>
          <p:cNvPr id="25" name="Straight Connector 24">
            <a:extLst>
              <a:ext uri="{FF2B5EF4-FFF2-40B4-BE49-F238E27FC236}">
                <a16:creationId xmlns:a16="http://schemas.microsoft.com/office/drawing/2014/main" id="{6BE196C7-02D8-43C5-A87C-03D07EC9175F}"/>
              </a:ext>
            </a:extLst>
          </p:cNvPr>
          <p:cNvCxnSpPr>
            <a:cxnSpLocks/>
            <a:endCxn id="24" idx="2"/>
          </p:cNvCxnSpPr>
          <p:nvPr/>
        </p:nvCxnSpPr>
        <p:spPr>
          <a:xfrm flipV="1">
            <a:off x="6156205" y="2277556"/>
            <a:ext cx="0" cy="1514078"/>
          </a:xfrm>
          <a:prstGeom prst="line">
            <a:avLst/>
          </a:prstGeom>
          <a:ln cap="rnd">
            <a:tailEnd type="ova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BA650FD-2D5F-4A5F-9D10-0E47D1ED609C}"/>
              </a:ext>
            </a:extLst>
          </p:cNvPr>
          <p:cNvSpPr txBox="1"/>
          <p:nvPr/>
        </p:nvSpPr>
        <p:spPr>
          <a:xfrm>
            <a:off x="7097487" y="2406340"/>
            <a:ext cx="1928947" cy="823302"/>
          </a:xfrm>
          <a:prstGeom prst="rect">
            <a:avLst/>
          </a:prstGeom>
          <a:noFill/>
        </p:spPr>
        <p:txBody>
          <a:bodyPr wrap="square">
            <a:spAutoFit/>
          </a:bodyPr>
          <a:lstStyle/>
          <a:p>
            <a:pPr algn="ctr">
              <a:lnSpc>
                <a:spcPct val="95000"/>
              </a:lnSpc>
            </a:pPr>
            <a:r>
              <a:rPr lang="en-GB" sz="1000">
                <a:solidFill>
                  <a:srgbClr val="003C69"/>
                </a:solidFill>
                <a:latin typeface="Calibri" panose="020F0502020204030204" pitchFamily="34" charset="0"/>
                <a:cs typeface="Calibri" panose="020F0502020204030204" pitchFamily="34" charset="0"/>
              </a:rPr>
              <a:t>The iHub introduces option/call-off data mapping and manipulation stages</a:t>
            </a:r>
          </a:p>
          <a:p>
            <a:pPr algn="ctr">
              <a:lnSpc>
                <a:spcPct val="95000"/>
              </a:lnSpc>
            </a:pPr>
            <a:r>
              <a:rPr lang="en-GB" sz="1000">
                <a:solidFill>
                  <a:srgbClr val="003C69"/>
                </a:solidFill>
                <a:latin typeface="Calibri" panose="020F0502020204030204" pitchFamily="34" charset="0"/>
                <a:cs typeface="Calibri" panose="020F0502020204030204" pitchFamily="34" charset="0"/>
              </a:rPr>
              <a:t>The end-to-end data processing chain has become complex.</a:t>
            </a:r>
          </a:p>
        </p:txBody>
      </p:sp>
      <p:cxnSp>
        <p:nvCxnSpPr>
          <p:cNvPr id="31" name="Straight Connector 30">
            <a:extLst>
              <a:ext uri="{FF2B5EF4-FFF2-40B4-BE49-F238E27FC236}">
                <a16:creationId xmlns:a16="http://schemas.microsoft.com/office/drawing/2014/main" id="{0BF7BB2D-BF54-450B-A4F2-5CE692A04273}"/>
              </a:ext>
            </a:extLst>
          </p:cNvPr>
          <p:cNvCxnSpPr>
            <a:cxnSpLocks/>
            <a:endCxn id="28" idx="2"/>
          </p:cNvCxnSpPr>
          <p:nvPr/>
        </p:nvCxnSpPr>
        <p:spPr>
          <a:xfrm flipV="1">
            <a:off x="8061961" y="3229642"/>
            <a:ext cx="0" cy="406117"/>
          </a:xfrm>
          <a:prstGeom prst="line">
            <a:avLst/>
          </a:prstGeom>
          <a:ln cap="rnd">
            <a:tailEnd type="oval"/>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4C822133-8706-44EA-AEAB-5C59722032DB}"/>
              </a:ext>
            </a:extLst>
          </p:cNvPr>
          <p:cNvSpPr txBox="1"/>
          <p:nvPr/>
        </p:nvSpPr>
        <p:spPr>
          <a:xfrm>
            <a:off x="9013373" y="1454254"/>
            <a:ext cx="2508066" cy="969496"/>
          </a:xfrm>
          <a:prstGeom prst="rect">
            <a:avLst/>
          </a:prstGeom>
          <a:noFill/>
        </p:spPr>
        <p:txBody>
          <a:bodyPr wrap="square">
            <a:spAutoFit/>
          </a:bodyPr>
          <a:lstStyle/>
          <a:p>
            <a:pPr algn="ctr">
              <a:lnSpc>
                <a:spcPct val="95000"/>
              </a:lnSpc>
            </a:pPr>
            <a:r>
              <a:rPr lang="en-GB" sz="1000">
                <a:solidFill>
                  <a:srgbClr val="003C69"/>
                </a:solidFill>
                <a:latin typeface="Calibri" panose="020F0502020204030204" pitchFamily="34" charset="0"/>
                <a:cs typeface="Calibri" panose="020F0502020204030204" pitchFamily="34" charset="0"/>
              </a:rPr>
              <a:t>There is increasing demand for interactive services, with two way comms, public self-service and multi-channel, integrated into force back-end systems. SOH needs expansion or redevelopment to support these capabilities.</a:t>
            </a:r>
          </a:p>
        </p:txBody>
      </p:sp>
      <p:cxnSp>
        <p:nvCxnSpPr>
          <p:cNvPr id="38" name="Straight Connector 37">
            <a:extLst>
              <a:ext uri="{FF2B5EF4-FFF2-40B4-BE49-F238E27FC236}">
                <a16:creationId xmlns:a16="http://schemas.microsoft.com/office/drawing/2014/main" id="{74CC8C73-0F98-40B9-B048-E84A4F9ABADD}"/>
              </a:ext>
            </a:extLst>
          </p:cNvPr>
          <p:cNvCxnSpPr>
            <a:cxnSpLocks/>
            <a:endCxn id="37" idx="2"/>
          </p:cNvCxnSpPr>
          <p:nvPr/>
        </p:nvCxnSpPr>
        <p:spPr>
          <a:xfrm flipV="1">
            <a:off x="10267406" y="2423750"/>
            <a:ext cx="0" cy="1170933"/>
          </a:xfrm>
          <a:prstGeom prst="line">
            <a:avLst/>
          </a:prstGeom>
          <a:ln cap="rnd">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7969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F913F964-A1F9-4BEB-927D-76B1242E14C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415" imgH="416" progId="TCLayout.ActiveDocument.1">
                  <p:embed/>
                </p:oleObj>
              </mc:Choice>
              <mc:Fallback>
                <p:oleObj name="think-cell Slide" r:id="rId5" imgW="415" imgH="416" progId="TCLayout.ActiveDocument.1">
                  <p:embed/>
                  <p:pic>
                    <p:nvPicPr>
                      <p:cNvPr id="5" name="Object 4" hidden="1">
                        <a:extLst>
                          <a:ext uri="{FF2B5EF4-FFF2-40B4-BE49-F238E27FC236}">
                            <a16:creationId xmlns:a16="http://schemas.microsoft.com/office/drawing/2014/main" id="{F913F964-A1F9-4BEB-927D-76B1242E14C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B0A4BF0-1B09-4E7B-8068-603E713C7308}"/>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80000"/>
              </a:lnSpc>
              <a:spcBef>
                <a:spcPct val="0"/>
              </a:spcBef>
              <a:spcAft>
                <a:spcPct val="0"/>
              </a:spcAft>
            </a:pPr>
            <a:endParaRPr lang="en-US" sz="3600">
              <a:latin typeface="Chronicle Display Black" pitchFamily="50" charset="0"/>
              <a:sym typeface="Chronicle Display Black" pitchFamily="50" charset="0"/>
            </a:endParaRPr>
          </a:p>
        </p:txBody>
      </p:sp>
      <p:sp>
        <p:nvSpPr>
          <p:cNvPr id="2" name="Title 1">
            <a:extLst>
              <a:ext uri="{FF2B5EF4-FFF2-40B4-BE49-F238E27FC236}">
                <a16:creationId xmlns:a16="http://schemas.microsoft.com/office/drawing/2014/main" id="{D811B234-1648-4119-93DB-5121152A2354}"/>
              </a:ext>
            </a:extLst>
          </p:cNvPr>
          <p:cNvSpPr>
            <a:spLocks noGrp="1"/>
          </p:cNvSpPr>
          <p:nvPr>
            <p:ph type="title"/>
          </p:nvPr>
        </p:nvSpPr>
        <p:spPr/>
        <p:txBody>
          <a:bodyPr>
            <a:normAutofit/>
          </a:bodyPr>
          <a:lstStyle/>
          <a:p>
            <a:r>
              <a:rPr lang="en-US" sz="2400" dirty="0"/>
              <a:t>Drivers</a:t>
            </a:r>
          </a:p>
        </p:txBody>
      </p:sp>
      <p:sp>
        <p:nvSpPr>
          <p:cNvPr id="13" name="TextBox 12">
            <a:extLst>
              <a:ext uri="{FF2B5EF4-FFF2-40B4-BE49-F238E27FC236}">
                <a16:creationId xmlns:a16="http://schemas.microsoft.com/office/drawing/2014/main" id="{7D622DF7-2CE0-EB44-C201-0FCAE4B9165D}"/>
              </a:ext>
            </a:extLst>
          </p:cNvPr>
          <p:cNvSpPr txBox="1">
            <a:spLocks/>
          </p:cNvSpPr>
          <p:nvPr/>
        </p:nvSpPr>
        <p:spPr>
          <a:xfrm>
            <a:off x="375212" y="940981"/>
            <a:ext cx="11441576" cy="523220"/>
          </a:xfrm>
          <a:prstGeom prst="rect">
            <a:avLst/>
          </a:prstGeom>
          <a:noFill/>
        </p:spPr>
        <p:txBody>
          <a:bodyPr wrap="square" rtlCol="0">
            <a:spAutoFit/>
          </a:bodyPr>
          <a:lstStyle/>
          <a:p>
            <a:pPr>
              <a:spcAft>
                <a:spcPts val="800"/>
              </a:spcAft>
            </a:pPr>
            <a:r>
              <a:rPr lang="en-GB" sz="1400" dirty="0">
                <a:solidFill>
                  <a:srgbClr val="000000"/>
                </a:solidFill>
                <a:cs typeface="+mn-cs"/>
              </a:rPr>
              <a:t>There are internal drivers which indicate a need for fundamental architectural changes, to enhance and refresh the platform’s foundations and position it for future capabilities.</a:t>
            </a:r>
          </a:p>
        </p:txBody>
      </p:sp>
      <p:sp>
        <p:nvSpPr>
          <p:cNvPr id="46" name="TextBox 45">
            <a:extLst>
              <a:ext uri="{FF2B5EF4-FFF2-40B4-BE49-F238E27FC236}">
                <a16:creationId xmlns:a16="http://schemas.microsoft.com/office/drawing/2014/main" id="{F021C36F-CE78-7B20-A5A4-0F33FCDAC4D9}"/>
              </a:ext>
            </a:extLst>
          </p:cNvPr>
          <p:cNvSpPr txBox="1"/>
          <p:nvPr/>
        </p:nvSpPr>
        <p:spPr>
          <a:xfrm>
            <a:off x="2447798" y="1773173"/>
            <a:ext cx="1575346" cy="338554"/>
          </a:xfrm>
          <a:prstGeom prst="rect">
            <a:avLst/>
          </a:prstGeom>
          <a:noFill/>
        </p:spPr>
        <p:txBody>
          <a:bodyPr wrap="square" rtlCol="0">
            <a:spAutoFit/>
          </a:bodyPr>
          <a:lstStyle/>
          <a:p>
            <a:r>
              <a:rPr lang="en-GB" sz="1600" b="1"/>
              <a:t>Platform Drivers</a:t>
            </a:r>
          </a:p>
        </p:txBody>
      </p:sp>
      <p:grpSp>
        <p:nvGrpSpPr>
          <p:cNvPr id="12" name="Group 11">
            <a:extLst>
              <a:ext uri="{FF2B5EF4-FFF2-40B4-BE49-F238E27FC236}">
                <a16:creationId xmlns:a16="http://schemas.microsoft.com/office/drawing/2014/main" id="{8A87BAA4-0852-45A0-5B4A-1F4021F6187F}"/>
              </a:ext>
            </a:extLst>
          </p:cNvPr>
          <p:cNvGrpSpPr/>
          <p:nvPr/>
        </p:nvGrpSpPr>
        <p:grpSpPr>
          <a:xfrm>
            <a:off x="6280593" y="2246313"/>
            <a:ext cx="5425335" cy="1134002"/>
            <a:chOff x="6292023" y="2360613"/>
            <a:chExt cx="5425335" cy="1134002"/>
          </a:xfrm>
        </p:grpSpPr>
        <p:sp>
          <p:nvSpPr>
            <p:cNvPr id="30" name="Rectangle 29">
              <a:extLst>
                <a:ext uri="{FF2B5EF4-FFF2-40B4-BE49-F238E27FC236}">
                  <a16:creationId xmlns:a16="http://schemas.microsoft.com/office/drawing/2014/main" id="{C923CCC6-8744-C9DC-1E60-FF5A51F81AFB}"/>
                </a:ext>
              </a:extLst>
            </p:cNvPr>
            <p:cNvSpPr/>
            <p:nvPr/>
          </p:nvSpPr>
          <p:spPr>
            <a:xfrm>
              <a:off x="6292023" y="2360613"/>
              <a:ext cx="1496109" cy="1134000"/>
            </a:xfrm>
            <a:prstGeom prst="rect">
              <a:avLst/>
            </a:prstGeom>
            <a:solidFill>
              <a:srgbClr val="D3E5F5"/>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b"/>
            <a:lstStyle/>
            <a:p>
              <a:pPr marL="0" marR="0" lvl="0" indent="-368300" algn="l" defTabSz="684213" rtl="0" eaLnBrk="1" fontAlgn="base" latinLnBrk="0" hangingPunct="1">
                <a:lnSpc>
                  <a:spcPct val="100000"/>
                </a:lnSpc>
                <a:spcBef>
                  <a:spcPct val="20000"/>
                </a:spcBef>
                <a:spcAft>
                  <a:spcPct val="0"/>
                </a:spcAft>
                <a:buClrTx/>
                <a:buSzTx/>
                <a:buFontTx/>
                <a:buNone/>
                <a:tabLst/>
                <a:defRPr/>
              </a:pPr>
              <a:endParaRPr kumimoji="0" lang="en-US" sz="1200" b="1" i="0" u="none" strike="noStrike" kern="0" cap="none" spc="0" normalizeH="0" baseline="0" noProof="0">
                <a:ln>
                  <a:noFill/>
                </a:ln>
                <a:solidFill>
                  <a:prstClr val="black"/>
                </a:solidFill>
                <a:effectLst/>
                <a:uLnTx/>
                <a:uFillTx/>
                <a:ea typeface="+mn-ea"/>
                <a:cs typeface="Arial" pitchFamily="34" charset="0"/>
              </a:endParaRPr>
            </a:p>
          </p:txBody>
        </p:sp>
        <p:sp>
          <p:nvSpPr>
            <p:cNvPr id="32" name="Rectangle 31">
              <a:extLst>
                <a:ext uri="{FF2B5EF4-FFF2-40B4-BE49-F238E27FC236}">
                  <a16:creationId xmlns:a16="http://schemas.microsoft.com/office/drawing/2014/main" id="{57AFF197-5973-51A9-D15F-3F598F5A1159}"/>
                </a:ext>
              </a:extLst>
            </p:cNvPr>
            <p:cNvSpPr/>
            <p:nvPr/>
          </p:nvSpPr>
          <p:spPr>
            <a:xfrm>
              <a:off x="7889881" y="2360615"/>
              <a:ext cx="3827477" cy="1134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defTabSz="684213" fontAlgn="base">
                <a:spcBef>
                  <a:spcPct val="20000"/>
                </a:spcBef>
                <a:spcAft>
                  <a:spcPct val="0"/>
                </a:spcAft>
                <a:defRPr/>
              </a:pPr>
              <a:r>
                <a:rPr lang="en-GB" sz="1200" b="1" dirty="0">
                  <a:solidFill>
                    <a:srgbClr val="000000"/>
                  </a:solidFill>
                </a:rPr>
                <a:t>Contract expiry – </a:t>
              </a:r>
              <a:r>
                <a:rPr lang="en-GB" sz="1200" dirty="0">
                  <a:solidFill>
                    <a:srgbClr val="000000"/>
                  </a:solidFill>
                </a:rPr>
                <a:t>Contracts with existing suppliers are due to expire in Autumn 2025 and a formal procurement will be needed to replace them.</a:t>
              </a:r>
            </a:p>
          </p:txBody>
        </p:sp>
        <p:pic>
          <p:nvPicPr>
            <p:cNvPr id="9" name="Picture 8">
              <a:extLst>
                <a:ext uri="{FF2B5EF4-FFF2-40B4-BE49-F238E27FC236}">
                  <a16:creationId xmlns:a16="http://schemas.microsoft.com/office/drawing/2014/main" id="{8DFDAE5A-699A-5A21-C791-506161157348}"/>
                </a:ext>
              </a:extLst>
            </p:cNvPr>
            <p:cNvPicPr>
              <a:picLocks noChangeAspect="1"/>
            </p:cNvPicPr>
            <p:nvPr/>
          </p:nvPicPr>
          <p:blipFill>
            <a:blip r:embed="rId7"/>
            <a:stretch>
              <a:fillRect/>
            </a:stretch>
          </p:blipFill>
          <p:spPr>
            <a:xfrm>
              <a:off x="6680077" y="2567615"/>
              <a:ext cx="720000" cy="720000"/>
            </a:xfrm>
            <a:prstGeom prst="rect">
              <a:avLst/>
            </a:prstGeom>
          </p:spPr>
        </p:pic>
      </p:grpSp>
      <p:grpSp>
        <p:nvGrpSpPr>
          <p:cNvPr id="10" name="Group 9">
            <a:extLst>
              <a:ext uri="{FF2B5EF4-FFF2-40B4-BE49-F238E27FC236}">
                <a16:creationId xmlns:a16="http://schemas.microsoft.com/office/drawing/2014/main" id="{AD68655D-15DE-5548-F985-8EE669583BED}"/>
              </a:ext>
            </a:extLst>
          </p:cNvPr>
          <p:cNvGrpSpPr/>
          <p:nvPr/>
        </p:nvGrpSpPr>
        <p:grpSpPr>
          <a:xfrm>
            <a:off x="511548" y="3559512"/>
            <a:ext cx="5425335" cy="1134000"/>
            <a:chOff x="522978" y="3673812"/>
            <a:chExt cx="5425335" cy="1134000"/>
          </a:xfrm>
        </p:grpSpPr>
        <p:sp>
          <p:nvSpPr>
            <p:cNvPr id="23" name="Rectangle 22">
              <a:extLst>
                <a:ext uri="{FF2B5EF4-FFF2-40B4-BE49-F238E27FC236}">
                  <a16:creationId xmlns:a16="http://schemas.microsoft.com/office/drawing/2014/main" id="{E82E5904-B5EB-5FE6-13A9-00DD3C1C7932}"/>
                </a:ext>
              </a:extLst>
            </p:cNvPr>
            <p:cNvSpPr/>
            <p:nvPr/>
          </p:nvSpPr>
          <p:spPr>
            <a:xfrm>
              <a:off x="522978" y="3673812"/>
              <a:ext cx="1496109" cy="1134000"/>
            </a:xfrm>
            <a:prstGeom prst="rect">
              <a:avLst/>
            </a:prstGeom>
            <a:solidFill>
              <a:srgbClr val="D3E5F5"/>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b"/>
            <a:lstStyle/>
            <a:p>
              <a:pPr marL="0" marR="0" lvl="0" indent="-368300" algn="l" defTabSz="684213" rtl="0" eaLnBrk="1" fontAlgn="base" latinLnBrk="0" hangingPunct="1">
                <a:lnSpc>
                  <a:spcPct val="100000"/>
                </a:lnSpc>
                <a:spcBef>
                  <a:spcPct val="20000"/>
                </a:spcBef>
                <a:spcAft>
                  <a:spcPct val="0"/>
                </a:spcAft>
                <a:buClrTx/>
                <a:buSzTx/>
                <a:buFontTx/>
                <a:buNone/>
                <a:tabLst/>
                <a:defRPr/>
              </a:pPr>
              <a:endParaRPr kumimoji="0" lang="en-US" sz="1200" b="1" i="0" u="none" strike="noStrike" kern="1200" cap="none" spc="0" normalizeH="0" baseline="0" noProof="0">
                <a:ln>
                  <a:noFill/>
                </a:ln>
                <a:solidFill>
                  <a:prstClr val="black"/>
                </a:solidFill>
                <a:effectLst/>
                <a:uLnTx/>
                <a:uFillTx/>
                <a:ea typeface="+mn-ea"/>
                <a:cs typeface="+mn-cs"/>
              </a:endParaRPr>
            </a:p>
          </p:txBody>
        </p:sp>
        <p:sp>
          <p:nvSpPr>
            <p:cNvPr id="26" name="Rectangle 25">
              <a:extLst>
                <a:ext uri="{FF2B5EF4-FFF2-40B4-BE49-F238E27FC236}">
                  <a16:creationId xmlns:a16="http://schemas.microsoft.com/office/drawing/2014/main" id="{731E77BF-B457-49D6-8AA0-E0E606E78B24}"/>
                </a:ext>
              </a:extLst>
            </p:cNvPr>
            <p:cNvSpPr/>
            <p:nvPr/>
          </p:nvSpPr>
          <p:spPr>
            <a:xfrm>
              <a:off x="2120836" y="3673812"/>
              <a:ext cx="3827477" cy="1134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a:lnSpc>
                  <a:spcPct val="100000"/>
                </a:lnSpc>
                <a:spcAft>
                  <a:spcPts val="800"/>
                </a:spcAft>
              </a:pPr>
              <a:r>
                <a:rPr lang="en-GB" sz="1200" b="1" dirty="0">
                  <a:solidFill>
                    <a:srgbClr val="000000"/>
                  </a:solidFill>
                </a:rPr>
                <a:t>Cost of management </a:t>
              </a:r>
              <a:r>
                <a:rPr lang="en-GB" sz="1200" dirty="0">
                  <a:solidFill>
                    <a:srgbClr val="000000"/>
                  </a:solidFill>
                </a:rPr>
                <a:t>– The complexity, effort and cost of managing and maintaining the platform has been increasing year on year.</a:t>
              </a:r>
            </a:p>
          </p:txBody>
        </p:sp>
        <p:pic>
          <p:nvPicPr>
            <p:cNvPr id="6" name="Graphic 5" descr="Money with solid fill">
              <a:extLst>
                <a:ext uri="{FF2B5EF4-FFF2-40B4-BE49-F238E27FC236}">
                  <a16:creationId xmlns:a16="http://schemas.microsoft.com/office/drawing/2014/main" id="{510A1F01-B2FD-4BEB-DA3B-3AA9EE1E781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11031" y="3880812"/>
              <a:ext cx="720000" cy="720000"/>
            </a:xfrm>
            <a:prstGeom prst="rect">
              <a:avLst/>
            </a:prstGeom>
          </p:spPr>
        </p:pic>
      </p:grpSp>
      <p:grpSp>
        <p:nvGrpSpPr>
          <p:cNvPr id="8" name="Group 7">
            <a:extLst>
              <a:ext uri="{FF2B5EF4-FFF2-40B4-BE49-F238E27FC236}">
                <a16:creationId xmlns:a16="http://schemas.microsoft.com/office/drawing/2014/main" id="{F91DB9DF-1B46-FD9D-B406-073589DFBC23}"/>
              </a:ext>
            </a:extLst>
          </p:cNvPr>
          <p:cNvGrpSpPr/>
          <p:nvPr/>
        </p:nvGrpSpPr>
        <p:grpSpPr>
          <a:xfrm>
            <a:off x="511547" y="4872709"/>
            <a:ext cx="5425336" cy="1134000"/>
            <a:chOff x="522977" y="4987009"/>
            <a:chExt cx="5425336" cy="1134000"/>
          </a:xfrm>
        </p:grpSpPr>
        <p:sp>
          <p:nvSpPr>
            <p:cNvPr id="28" name="Rectangle 27">
              <a:extLst>
                <a:ext uri="{FF2B5EF4-FFF2-40B4-BE49-F238E27FC236}">
                  <a16:creationId xmlns:a16="http://schemas.microsoft.com/office/drawing/2014/main" id="{E0C7B4D4-49AE-DB19-DBEB-861E9CDBC51E}"/>
                </a:ext>
              </a:extLst>
            </p:cNvPr>
            <p:cNvSpPr/>
            <p:nvPr/>
          </p:nvSpPr>
          <p:spPr>
            <a:xfrm>
              <a:off x="522977" y="4987009"/>
              <a:ext cx="1496109" cy="1134000"/>
            </a:xfrm>
            <a:prstGeom prst="rect">
              <a:avLst/>
            </a:prstGeom>
            <a:solidFill>
              <a:srgbClr val="D3E5F5"/>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b"/>
            <a:lstStyle/>
            <a:p>
              <a:pPr marL="0" marR="0" lvl="0" indent="-368300" algn="l" defTabSz="684213" rtl="0" eaLnBrk="1" fontAlgn="base" latinLnBrk="0" hangingPunct="1">
                <a:lnSpc>
                  <a:spcPct val="100000"/>
                </a:lnSpc>
                <a:spcBef>
                  <a:spcPct val="20000"/>
                </a:spcBef>
                <a:spcAft>
                  <a:spcPct val="0"/>
                </a:spcAft>
                <a:buClrTx/>
                <a:buSzTx/>
                <a:buFontTx/>
                <a:buNone/>
                <a:tabLst/>
                <a:defRPr/>
              </a:pPr>
              <a:endParaRPr kumimoji="0" lang="en-US" sz="1200" b="1" i="0" u="none" strike="noStrike" kern="0" cap="none" spc="0" normalizeH="0" baseline="0" noProof="0">
                <a:ln>
                  <a:noFill/>
                </a:ln>
                <a:solidFill>
                  <a:prstClr val="black"/>
                </a:solidFill>
                <a:effectLst/>
                <a:uLnTx/>
                <a:uFillTx/>
                <a:ea typeface="+mn-ea"/>
                <a:cs typeface="Arial" pitchFamily="34" charset="0"/>
              </a:endParaRPr>
            </a:p>
          </p:txBody>
        </p:sp>
        <p:sp>
          <p:nvSpPr>
            <p:cNvPr id="29" name="Rectangle 28">
              <a:extLst>
                <a:ext uri="{FF2B5EF4-FFF2-40B4-BE49-F238E27FC236}">
                  <a16:creationId xmlns:a16="http://schemas.microsoft.com/office/drawing/2014/main" id="{63FB18C3-D66D-94D3-3795-8EFA09AA02A3}"/>
                </a:ext>
              </a:extLst>
            </p:cNvPr>
            <p:cNvSpPr/>
            <p:nvPr/>
          </p:nvSpPr>
          <p:spPr>
            <a:xfrm>
              <a:off x="2120836" y="4987009"/>
              <a:ext cx="3827477" cy="1134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defTabSz="684213" fontAlgn="base">
                <a:spcBef>
                  <a:spcPct val="20000"/>
                </a:spcBef>
                <a:spcAft>
                  <a:spcPct val="0"/>
                </a:spcAft>
                <a:defRPr/>
              </a:pPr>
              <a:r>
                <a:rPr lang="en-GB" sz="1200" b="1">
                  <a:solidFill>
                    <a:srgbClr val="000000"/>
                  </a:solidFill>
                </a:rPr>
                <a:t>Platform performance - </a:t>
              </a:r>
              <a:r>
                <a:rPr lang="en-GB" sz="1200">
                  <a:solidFill>
                    <a:srgbClr val="000000"/>
                  </a:solidFill>
                </a:rPr>
                <a:t>Ke</a:t>
              </a:r>
              <a:r>
                <a:rPr lang="en-GB" sz="1200" b="0">
                  <a:solidFill>
                    <a:srgbClr val="000000"/>
                  </a:solidFill>
                </a:rPr>
                <a:t>y to SOH’s success has been its efficient UX and site design with effective triage, that is nationally compliant and developed with full consultation. This quality must be maintained, with the solution continuing to match market trends and consumers’ needs.</a:t>
              </a:r>
            </a:p>
          </p:txBody>
        </p:sp>
        <p:pic>
          <p:nvPicPr>
            <p:cNvPr id="16" name="Picture 15">
              <a:extLst>
                <a:ext uri="{FF2B5EF4-FFF2-40B4-BE49-F238E27FC236}">
                  <a16:creationId xmlns:a16="http://schemas.microsoft.com/office/drawing/2014/main" id="{74272BF0-44E1-5B2B-A639-E61947531BF0}"/>
                </a:ext>
              </a:extLst>
            </p:cNvPr>
            <p:cNvPicPr>
              <a:picLocks noChangeAspect="1"/>
            </p:cNvPicPr>
            <p:nvPr/>
          </p:nvPicPr>
          <p:blipFill>
            <a:blip r:embed="rId10"/>
            <a:stretch>
              <a:fillRect/>
            </a:stretch>
          </p:blipFill>
          <p:spPr>
            <a:xfrm>
              <a:off x="911031" y="5194009"/>
              <a:ext cx="720000" cy="720000"/>
            </a:xfrm>
            <a:prstGeom prst="rect">
              <a:avLst/>
            </a:prstGeom>
          </p:spPr>
        </p:pic>
      </p:grpSp>
      <p:grpSp>
        <p:nvGrpSpPr>
          <p:cNvPr id="11" name="Group 10">
            <a:extLst>
              <a:ext uri="{FF2B5EF4-FFF2-40B4-BE49-F238E27FC236}">
                <a16:creationId xmlns:a16="http://schemas.microsoft.com/office/drawing/2014/main" id="{6315773C-BE65-C793-D5ED-29CF205B8948}"/>
              </a:ext>
            </a:extLst>
          </p:cNvPr>
          <p:cNvGrpSpPr/>
          <p:nvPr/>
        </p:nvGrpSpPr>
        <p:grpSpPr>
          <a:xfrm>
            <a:off x="511548" y="2246315"/>
            <a:ext cx="5425335" cy="1134000"/>
            <a:chOff x="522978" y="2360615"/>
            <a:chExt cx="5425335" cy="1134000"/>
          </a:xfrm>
        </p:grpSpPr>
        <p:sp>
          <p:nvSpPr>
            <p:cNvPr id="17" name="Rectangle 16">
              <a:extLst>
                <a:ext uri="{FF2B5EF4-FFF2-40B4-BE49-F238E27FC236}">
                  <a16:creationId xmlns:a16="http://schemas.microsoft.com/office/drawing/2014/main" id="{8A7682C3-F43D-D6DD-C345-0806D8356259}"/>
                </a:ext>
              </a:extLst>
            </p:cNvPr>
            <p:cNvSpPr/>
            <p:nvPr/>
          </p:nvSpPr>
          <p:spPr>
            <a:xfrm>
              <a:off x="522978" y="2360615"/>
              <a:ext cx="1496109" cy="1134000"/>
            </a:xfrm>
            <a:prstGeom prst="rect">
              <a:avLst/>
            </a:prstGeom>
            <a:solidFill>
              <a:srgbClr val="D3E5F5"/>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b"/>
            <a:lstStyle/>
            <a:p>
              <a:pPr marL="0" marR="0" lvl="0" indent="-368300" algn="l" defTabSz="684213" rtl="0" eaLnBrk="1" fontAlgn="base" latinLnBrk="0" hangingPunct="1">
                <a:lnSpc>
                  <a:spcPct val="100000"/>
                </a:lnSpc>
                <a:spcBef>
                  <a:spcPct val="20000"/>
                </a:spcBef>
                <a:spcAft>
                  <a:spcPct val="0"/>
                </a:spcAft>
                <a:buClrTx/>
                <a:buSzTx/>
                <a:buFontTx/>
                <a:buNone/>
                <a:tabLst/>
                <a:defRPr/>
              </a:pPr>
              <a:endParaRPr kumimoji="0" lang="en-US" sz="1200" b="1" i="0" u="none" strike="noStrike" kern="0" cap="none" spc="0" normalizeH="0" baseline="0" noProof="0">
                <a:ln>
                  <a:noFill/>
                </a:ln>
                <a:solidFill>
                  <a:prstClr val="black"/>
                </a:solidFill>
                <a:effectLst/>
                <a:uLnTx/>
                <a:uFillTx/>
                <a:ea typeface="+mn-ea"/>
                <a:cs typeface="Arial" pitchFamily="34" charset="0"/>
              </a:endParaRPr>
            </a:p>
          </p:txBody>
        </p:sp>
        <p:sp>
          <p:nvSpPr>
            <p:cNvPr id="22" name="Rectangle 21">
              <a:extLst>
                <a:ext uri="{FF2B5EF4-FFF2-40B4-BE49-F238E27FC236}">
                  <a16:creationId xmlns:a16="http://schemas.microsoft.com/office/drawing/2014/main" id="{B2103CC8-F372-4E0D-B812-688708AE5833}"/>
                </a:ext>
              </a:extLst>
            </p:cNvPr>
            <p:cNvSpPr/>
            <p:nvPr/>
          </p:nvSpPr>
          <p:spPr>
            <a:xfrm>
              <a:off x="2120836" y="2360615"/>
              <a:ext cx="3827477" cy="1134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defTabSz="684213" fontAlgn="base">
                <a:spcBef>
                  <a:spcPct val="20000"/>
                </a:spcBef>
                <a:spcAft>
                  <a:spcPct val="0"/>
                </a:spcAft>
                <a:defRPr/>
              </a:pPr>
              <a:r>
                <a:rPr lang="en-GB" sz="1200" b="1" dirty="0">
                  <a:solidFill>
                    <a:srgbClr val="000000"/>
                  </a:solidFill>
                </a:rPr>
                <a:t>Risk of service degradation – </a:t>
              </a:r>
              <a:r>
                <a:rPr lang="en-GB" sz="1200" dirty="0">
                  <a:solidFill>
                    <a:srgbClr val="000000"/>
                  </a:solidFill>
                </a:rPr>
                <a:t>the SOH platform is now 9 years old and has a lot of complex, bespoke code.</a:t>
              </a:r>
              <a:r>
                <a:rPr lang="en-GB" sz="1200" b="1" dirty="0">
                  <a:solidFill>
                    <a:srgbClr val="000000"/>
                  </a:solidFill>
                </a:rPr>
                <a:t> </a:t>
              </a:r>
              <a:r>
                <a:rPr lang="en-GB" sz="1200" dirty="0">
                  <a:solidFill>
                    <a:srgbClr val="000000"/>
                  </a:solidFill>
                </a:rPr>
                <a:t>The ever-increasing volume of transactions and addition of new functionality on top of the platform has increased the service performance risk.</a:t>
              </a:r>
            </a:p>
          </p:txBody>
        </p:sp>
        <p:pic>
          <p:nvPicPr>
            <p:cNvPr id="19" name="Picture 18">
              <a:extLst>
                <a:ext uri="{FF2B5EF4-FFF2-40B4-BE49-F238E27FC236}">
                  <a16:creationId xmlns:a16="http://schemas.microsoft.com/office/drawing/2014/main" id="{D0708DF9-1CA6-EB07-C2F4-4D8A5FA745D3}"/>
                </a:ext>
              </a:extLst>
            </p:cNvPr>
            <p:cNvPicPr>
              <a:picLocks noChangeAspect="1"/>
            </p:cNvPicPr>
            <p:nvPr/>
          </p:nvPicPr>
          <p:blipFill>
            <a:blip r:embed="rId11"/>
            <a:stretch>
              <a:fillRect/>
            </a:stretch>
          </p:blipFill>
          <p:spPr>
            <a:xfrm>
              <a:off x="911031" y="2567615"/>
              <a:ext cx="720000" cy="720000"/>
            </a:xfrm>
            <a:prstGeom prst="rect">
              <a:avLst/>
            </a:prstGeom>
          </p:spPr>
        </p:pic>
      </p:grpSp>
      <p:sp>
        <p:nvSpPr>
          <p:cNvPr id="24" name="TextBox 23">
            <a:extLst>
              <a:ext uri="{FF2B5EF4-FFF2-40B4-BE49-F238E27FC236}">
                <a16:creationId xmlns:a16="http://schemas.microsoft.com/office/drawing/2014/main" id="{8265ABF4-D7C7-2C94-2F96-30F0F6C3F21A}"/>
              </a:ext>
            </a:extLst>
          </p:cNvPr>
          <p:cNvSpPr txBox="1"/>
          <p:nvPr/>
        </p:nvSpPr>
        <p:spPr>
          <a:xfrm>
            <a:off x="8075260" y="1773173"/>
            <a:ext cx="1836000" cy="338554"/>
          </a:xfrm>
          <a:prstGeom prst="rect">
            <a:avLst/>
          </a:prstGeom>
          <a:noFill/>
        </p:spPr>
        <p:txBody>
          <a:bodyPr wrap="square" rtlCol="0">
            <a:spAutoFit/>
          </a:bodyPr>
          <a:lstStyle/>
          <a:p>
            <a:r>
              <a:rPr lang="en-GB" sz="1600" b="1"/>
              <a:t>Commercial Drivers</a:t>
            </a:r>
          </a:p>
        </p:txBody>
      </p:sp>
    </p:spTree>
    <p:extLst>
      <p:ext uri="{BB962C8B-B14F-4D97-AF65-F5344CB8AC3E}">
        <p14:creationId xmlns:p14="http://schemas.microsoft.com/office/powerpoint/2010/main" val="1853438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D397B-9EF7-077E-0A30-C19B09373589}"/>
              </a:ext>
            </a:extLst>
          </p:cNvPr>
          <p:cNvSpPr>
            <a:spLocks noGrp="1"/>
          </p:cNvSpPr>
          <p:nvPr>
            <p:ph type="title"/>
          </p:nvPr>
        </p:nvSpPr>
        <p:spPr/>
        <p:txBody>
          <a:bodyPr>
            <a:normAutofit/>
          </a:bodyPr>
          <a:lstStyle/>
          <a:p>
            <a:r>
              <a:rPr lang="en-GB" sz="2400" dirty="0"/>
              <a:t>Business Capabilities</a:t>
            </a:r>
          </a:p>
        </p:txBody>
      </p:sp>
      <p:grpSp>
        <p:nvGrpSpPr>
          <p:cNvPr id="22" name="Group 21">
            <a:extLst>
              <a:ext uri="{FF2B5EF4-FFF2-40B4-BE49-F238E27FC236}">
                <a16:creationId xmlns:a16="http://schemas.microsoft.com/office/drawing/2014/main" id="{65E2FC79-8FB6-352B-CBE7-7457A6EF242C}"/>
              </a:ext>
            </a:extLst>
          </p:cNvPr>
          <p:cNvGrpSpPr/>
          <p:nvPr/>
        </p:nvGrpSpPr>
        <p:grpSpPr>
          <a:xfrm>
            <a:off x="1204284" y="2133621"/>
            <a:ext cx="4633499" cy="934655"/>
            <a:chOff x="1167938" y="1547623"/>
            <a:chExt cx="4633499" cy="934655"/>
          </a:xfrm>
        </p:grpSpPr>
        <p:sp>
          <p:nvSpPr>
            <p:cNvPr id="23" name="Rectangle 22">
              <a:extLst>
                <a:ext uri="{FF2B5EF4-FFF2-40B4-BE49-F238E27FC236}">
                  <a16:creationId xmlns:a16="http://schemas.microsoft.com/office/drawing/2014/main" id="{8A7644B0-337E-0963-A1F4-1F886E5ADEF9}"/>
                </a:ext>
              </a:extLst>
            </p:cNvPr>
            <p:cNvSpPr/>
            <p:nvPr/>
          </p:nvSpPr>
          <p:spPr>
            <a:xfrm>
              <a:off x="2589944" y="1547623"/>
              <a:ext cx="3211493" cy="928800"/>
            </a:xfrm>
            <a:prstGeom prst="rect">
              <a:avLst/>
            </a:prstGeom>
            <a:solidFill>
              <a:schemeClr val="bg1">
                <a:lumMod val="95000"/>
              </a:schemeClr>
            </a:solidFill>
            <a:ln w="28575">
              <a:solidFill>
                <a:srgbClr val="F2F2F2"/>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defTabSz="684213" fontAlgn="base">
                <a:spcBef>
                  <a:spcPct val="20000"/>
                </a:spcBef>
                <a:spcAft>
                  <a:spcPct val="0"/>
                </a:spcAft>
                <a:defRPr/>
              </a:pPr>
              <a:r>
                <a:rPr lang="en-GB" sz="1200">
                  <a:solidFill>
                    <a:srgbClr val="000000"/>
                  </a:solidFill>
                  <a:cs typeface="Calibri" panose="020F0502020204030204" pitchFamily="34" charset="0"/>
                </a:rPr>
                <a:t>The ability to effectively use digital solutions to assess incoming demand and triage appropriately.</a:t>
              </a:r>
            </a:p>
          </p:txBody>
        </p:sp>
        <p:grpSp>
          <p:nvGrpSpPr>
            <p:cNvPr id="28" name="Group 27">
              <a:extLst>
                <a:ext uri="{FF2B5EF4-FFF2-40B4-BE49-F238E27FC236}">
                  <a16:creationId xmlns:a16="http://schemas.microsoft.com/office/drawing/2014/main" id="{3295DBE2-1891-9916-F7FD-2BC996E1E645}"/>
                </a:ext>
              </a:extLst>
            </p:cNvPr>
            <p:cNvGrpSpPr/>
            <p:nvPr/>
          </p:nvGrpSpPr>
          <p:grpSpPr>
            <a:xfrm>
              <a:off x="1167938" y="1553758"/>
              <a:ext cx="1286341" cy="928520"/>
              <a:chOff x="1202566" y="2500480"/>
              <a:chExt cx="1286341" cy="928520"/>
            </a:xfrm>
          </p:grpSpPr>
          <p:grpSp>
            <p:nvGrpSpPr>
              <p:cNvPr id="29" name="Group 28">
                <a:extLst>
                  <a:ext uri="{FF2B5EF4-FFF2-40B4-BE49-F238E27FC236}">
                    <a16:creationId xmlns:a16="http://schemas.microsoft.com/office/drawing/2014/main" id="{72066550-5F4C-4328-330D-D6A92255DF6C}"/>
                  </a:ext>
                </a:extLst>
              </p:cNvPr>
              <p:cNvGrpSpPr/>
              <p:nvPr/>
            </p:nvGrpSpPr>
            <p:grpSpPr>
              <a:xfrm>
                <a:off x="1652179" y="2554197"/>
                <a:ext cx="432000" cy="432000"/>
                <a:chOff x="1584325" y="5254625"/>
                <a:chExt cx="650875" cy="650875"/>
              </a:xfrm>
            </p:grpSpPr>
            <p:sp>
              <p:nvSpPr>
                <p:cNvPr id="32" name="Freeform 36">
                  <a:extLst>
                    <a:ext uri="{FF2B5EF4-FFF2-40B4-BE49-F238E27FC236}">
                      <a16:creationId xmlns:a16="http://schemas.microsoft.com/office/drawing/2014/main" id="{BB62A1E0-DA65-BB13-C237-5BD0D578EA17}"/>
                    </a:ext>
                  </a:extLst>
                </p:cNvPr>
                <p:cNvSpPr>
                  <a:spLocks noEditPoints="1"/>
                </p:cNvSpPr>
                <p:nvPr/>
              </p:nvSpPr>
              <p:spPr bwMode="auto">
                <a:xfrm>
                  <a:off x="1584325" y="5254625"/>
                  <a:ext cx="650875" cy="650875"/>
                </a:xfrm>
                <a:custGeom>
                  <a:avLst/>
                  <a:gdLst>
                    <a:gd name="T0" fmla="*/ 188 w 213"/>
                    <a:gd name="T1" fmla="*/ 0 h 213"/>
                    <a:gd name="T2" fmla="*/ 26 w 213"/>
                    <a:gd name="T3" fmla="*/ 0 h 213"/>
                    <a:gd name="T4" fmla="*/ 0 w 213"/>
                    <a:gd name="T5" fmla="*/ 25 h 213"/>
                    <a:gd name="T6" fmla="*/ 0 w 213"/>
                    <a:gd name="T7" fmla="*/ 188 h 213"/>
                    <a:gd name="T8" fmla="*/ 26 w 213"/>
                    <a:gd name="T9" fmla="*/ 213 h 213"/>
                    <a:gd name="T10" fmla="*/ 188 w 213"/>
                    <a:gd name="T11" fmla="*/ 213 h 213"/>
                    <a:gd name="T12" fmla="*/ 213 w 213"/>
                    <a:gd name="T13" fmla="*/ 188 h 213"/>
                    <a:gd name="T14" fmla="*/ 213 w 213"/>
                    <a:gd name="T15" fmla="*/ 25 h 213"/>
                    <a:gd name="T16" fmla="*/ 188 w 213"/>
                    <a:gd name="T17" fmla="*/ 0 h 213"/>
                    <a:gd name="T18" fmla="*/ 205 w 213"/>
                    <a:gd name="T19" fmla="*/ 188 h 213"/>
                    <a:gd name="T20" fmla="*/ 188 w 213"/>
                    <a:gd name="T21" fmla="*/ 204 h 213"/>
                    <a:gd name="T22" fmla="*/ 26 w 213"/>
                    <a:gd name="T23" fmla="*/ 204 h 213"/>
                    <a:gd name="T24" fmla="*/ 9 w 213"/>
                    <a:gd name="T25" fmla="*/ 188 h 213"/>
                    <a:gd name="T26" fmla="*/ 9 w 213"/>
                    <a:gd name="T27" fmla="*/ 25 h 213"/>
                    <a:gd name="T28" fmla="*/ 26 w 213"/>
                    <a:gd name="T29" fmla="*/ 8 h 213"/>
                    <a:gd name="T30" fmla="*/ 188 w 213"/>
                    <a:gd name="T31" fmla="*/ 8 h 213"/>
                    <a:gd name="T32" fmla="*/ 205 w 213"/>
                    <a:gd name="T33" fmla="*/ 25 h 213"/>
                    <a:gd name="T34" fmla="*/ 205 w 213"/>
                    <a:gd name="T35" fmla="*/ 18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3" h="213">
                      <a:moveTo>
                        <a:pt x="188" y="0"/>
                      </a:moveTo>
                      <a:cubicBezTo>
                        <a:pt x="26" y="0"/>
                        <a:pt x="26" y="0"/>
                        <a:pt x="26" y="0"/>
                      </a:cubicBezTo>
                      <a:cubicBezTo>
                        <a:pt x="12" y="0"/>
                        <a:pt x="0" y="11"/>
                        <a:pt x="0" y="25"/>
                      </a:cubicBezTo>
                      <a:cubicBezTo>
                        <a:pt x="0" y="188"/>
                        <a:pt x="0" y="188"/>
                        <a:pt x="0" y="188"/>
                      </a:cubicBezTo>
                      <a:cubicBezTo>
                        <a:pt x="0" y="202"/>
                        <a:pt x="12" y="213"/>
                        <a:pt x="26" y="213"/>
                      </a:cubicBezTo>
                      <a:cubicBezTo>
                        <a:pt x="188" y="213"/>
                        <a:pt x="188" y="213"/>
                        <a:pt x="188" y="213"/>
                      </a:cubicBezTo>
                      <a:cubicBezTo>
                        <a:pt x="202" y="213"/>
                        <a:pt x="213" y="202"/>
                        <a:pt x="213" y="188"/>
                      </a:cubicBezTo>
                      <a:cubicBezTo>
                        <a:pt x="213" y="25"/>
                        <a:pt x="213" y="25"/>
                        <a:pt x="213" y="25"/>
                      </a:cubicBezTo>
                      <a:cubicBezTo>
                        <a:pt x="213" y="11"/>
                        <a:pt x="202" y="0"/>
                        <a:pt x="188" y="0"/>
                      </a:cubicBezTo>
                      <a:close/>
                      <a:moveTo>
                        <a:pt x="205" y="188"/>
                      </a:moveTo>
                      <a:cubicBezTo>
                        <a:pt x="205" y="197"/>
                        <a:pt x="197" y="204"/>
                        <a:pt x="188" y="204"/>
                      </a:cubicBezTo>
                      <a:cubicBezTo>
                        <a:pt x="26" y="204"/>
                        <a:pt x="26" y="204"/>
                        <a:pt x="26" y="204"/>
                      </a:cubicBezTo>
                      <a:cubicBezTo>
                        <a:pt x="17" y="204"/>
                        <a:pt x="9" y="197"/>
                        <a:pt x="9" y="188"/>
                      </a:cubicBezTo>
                      <a:cubicBezTo>
                        <a:pt x="9" y="25"/>
                        <a:pt x="9" y="25"/>
                        <a:pt x="9" y="25"/>
                      </a:cubicBezTo>
                      <a:cubicBezTo>
                        <a:pt x="9" y="16"/>
                        <a:pt x="17" y="8"/>
                        <a:pt x="26" y="8"/>
                      </a:cubicBezTo>
                      <a:cubicBezTo>
                        <a:pt x="188" y="8"/>
                        <a:pt x="188" y="8"/>
                        <a:pt x="188" y="8"/>
                      </a:cubicBezTo>
                      <a:cubicBezTo>
                        <a:pt x="197" y="8"/>
                        <a:pt x="205" y="16"/>
                        <a:pt x="205" y="25"/>
                      </a:cubicBezTo>
                      <a:lnTo>
                        <a:pt x="205" y="188"/>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a:ln>
                      <a:noFill/>
                    </a:ln>
                    <a:solidFill>
                      <a:srgbClr val="1F5F96"/>
                    </a:solidFill>
                    <a:effectLst/>
                    <a:uLnTx/>
                    <a:uFillTx/>
                    <a:ea typeface="+mn-ea"/>
                    <a:cs typeface="+mn-cs"/>
                  </a:endParaRPr>
                </a:p>
              </p:txBody>
            </p:sp>
            <p:sp>
              <p:nvSpPr>
                <p:cNvPr id="33" name="Freeform 37">
                  <a:extLst>
                    <a:ext uri="{FF2B5EF4-FFF2-40B4-BE49-F238E27FC236}">
                      <a16:creationId xmlns:a16="http://schemas.microsoft.com/office/drawing/2014/main" id="{F4C50511-2CBD-E21A-DC6F-6ADD776AB7A3}"/>
                    </a:ext>
                  </a:extLst>
                </p:cNvPr>
                <p:cNvSpPr>
                  <a:spLocks noEditPoints="1"/>
                </p:cNvSpPr>
                <p:nvPr/>
              </p:nvSpPr>
              <p:spPr bwMode="auto">
                <a:xfrm>
                  <a:off x="1684338" y="5349875"/>
                  <a:ext cx="138112" cy="463550"/>
                </a:xfrm>
                <a:custGeom>
                  <a:avLst/>
                  <a:gdLst>
                    <a:gd name="T0" fmla="*/ 27 w 45"/>
                    <a:gd name="T1" fmla="*/ 11 h 152"/>
                    <a:gd name="T2" fmla="*/ 27 w 45"/>
                    <a:gd name="T3" fmla="*/ 5 h 152"/>
                    <a:gd name="T4" fmla="*/ 23 w 45"/>
                    <a:gd name="T5" fmla="*/ 0 h 152"/>
                    <a:gd name="T6" fmla="*/ 18 w 45"/>
                    <a:gd name="T7" fmla="*/ 5 h 152"/>
                    <a:gd name="T8" fmla="*/ 18 w 45"/>
                    <a:gd name="T9" fmla="*/ 11 h 152"/>
                    <a:gd name="T10" fmla="*/ 0 w 45"/>
                    <a:gd name="T11" fmla="*/ 33 h 152"/>
                    <a:gd name="T12" fmla="*/ 18 w 45"/>
                    <a:gd name="T13" fmla="*/ 56 h 152"/>
                    <a:gd name="T14" fmla="*/ 18 w 45"/>
                    <a:gd name="T15" fmla="*/ 147 h 152"/>
                    <a:gd name="T16" fmla="*/ 23 w 45"/>
                    <a:gd name="T17" fmla="*/ 152 h 152"/>
                    <a:gd name="T18" fmla="*/ 27 w 45"/>
                    <a:gd name="T19" fmla="*/ 147 h 152"/>
                    <a:gd name="T20" fmla="*/ 27 w 45"/>
                    <a:gd name="T21" fmla="*/ 56 h 152"/>
                    <a:gd name="T22" fmla="*/ 45 w 45"/>
                    <a:gd name="T23" fmla="*/ 33 h 152"/>
                    <a:gd name="T24" fmla="*/ 27 w 45"/>
                    <a:gd name="T25" fmla="*/ 11 h 152"/>
                    <a:gd name="T26" fmla="*/ 23 w 45"/>
                    <a:gd name="T27" fmla="*/ 47 h 152"/>
                    <a:gd name="T28" fmla="*/ 9 w 45"/>
                    <a:gd name="T29" fmla="*/ 33 h 152"/>
                    <a:gd name="T30" fmla="*/ 23 w 45"/>
                    <a:gd name="T31" fmla="*/ 19 h 152"/>
                    <a:gd name="T32" fmla="*/ 37 w 45"/>
                    <a:gd name="T33" fmla="*/ 33 h 152"/>
                    <a:gd name="T34" fmla="*/ 23 w 45"/>
                    <a:gd name="T35" fmla="*/ 4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5" h="152">
                      <a:moveTo>
                        <a:pt x="27" y="11"/>
                      </a:moveTo>
                      <a:cubicBezTo>
                        <a:pt x="27" y="5"/>
                        <a:pt x="27" y="5"/>
                        <a:pt x="27" y="5"/>
                      </a:cubicBezTo>
                      <a:cubicBezTo>
                        <a:pt x="27" y="2"/>
                        <a:pt x="25" y="0"/>
                        <a:pt x="23" y="0"/>
                      </a:cubicBezTo>
                      <a:cubicBezTo>
                        <a:pt x="20" y="0"/>
                        <a:pt x="18" y="2"/>
                        <a:pt x="18" y="5"/>
                      </a:cubicBezTo>
                      <a:cubicBezTo>
                        <a:pt x="18" y="11"/>
                        <a:pt x="18" y="11"/>
                        <a:pt x="18" y="11"/>
                      </a:cubicBezTo>
                      <a:cubicBezTo>
                        <a:pt x="8" y="13"/>
                        <a:pt x="0" y="22"/>
                        <a:pt x="0" y="33"/>
                      </a:cubicBezTo>
                      <a:cubicBezTo>
                        <a:pt x="0" y="44"/>
                        <a:pt x="8" y="54"/>
                        <a:pt x="18" y="56"/>
                      </a:cubicBezTo>
                      <a:cubicBezTo>
                        <a:pt x="18" y="147"/>
                        <a:pt x="18" y="147"/>
                        <a:pt x="18" y="147"/>
                      </a:cubicBezTo>
                      <a:cubicBezTo>
                        <a:pt x="18" y="150"/>
                        <a:pt x="20" y="152"/>
                        <a:pt x="23" y="152"/>
                      </a:cubicBezTo>
                      <a:cubicBezTo>
                        <a:pt x="25" y="152"/>
                        <a:pt x="27" y="150"/>
                        <a:pt x="27" y="147"/>
                      </a:cubicBezTo>
                      <a:cubicBezTo>
                        <a:pt x="27" y="56"/>
                        <a:pt x="27" y="56"/>
                        <a:pt x="27" y="56"/>
                      </a:cubicBezTo>
                      <a:cubicBezTo>
                        <a:pt x="37" y="54"/>
                        <a:pt x="45" y="44"/>
                        <a:pt x="45" y="33"/>
                      </a:cubicBezTo>
                      <a:cubicBezTo>
                        <a:pt x="45" y="22"/>
                        <a:pt x="37" y="13"/>
                        <a:pt x="27" y="11"/>
                      </a:cubicBezTo>
                      <a:close/>
                      <a:moveTo>
                        <a:pt x="23" y="47"/>
                      </a:moveTo>
                      <a:cubicBezTo>
                        <a:pt x="15" y="47"/>
                        <a:pt x="9" y="41"/>
                        <a:pt x="9" y="33"/>
                      </a:cubicBezTo>
                      <a:cubicBezTo>
                        <a:pt x="9" y="26"/>
                        <a:pt x="15" y="19"/>
                        <a:pt x="23" y="19"/>
                      </a:cubicBezTo>
                      <a:cubicBezTo>
                        <a:pt x="30" y="19"/>
                        <a:pt x="37" y="26"/>
                        <a:pt x="37" y="33"/>
                      </a:cubicBezTo>
                      <a:cubicBezTo>
                        <a:pt x="37" y="41"/>
                        <a:pt x="30" y="47"/>
                        <a:pt x="23" y="47"/>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a:ln>
                      <a:noFill/>
                    </a:ln>
                    <a:solidFill>
                      <a:srgbClr val="1F5F96"/>
                    </a:solidFill>
                    <a:effectLst/>
                    <a:uLnTx/>
                    <a:uFillTx/>
                    <a:ea typeface="+mn-ea"/>
                    <a:cs typeface="+mn-cs"/>
                  </a:endParaRPr>
                </a:p>
              </p:txBody>
            </p:sp>
            <p:sp>
              <p:nvSpPr>
                <p:cNvPr id="34" name="Freeform 38">
                  <a:extLst>
                    <a:ext uri="{FF2B5EF4-FFF2-40B4-BE49-F238E27FC236}">
                      <a16:creationId xmlns:a16="http://schemas.microsoft.com/office/drawing/2014/main" id="{C5AE7538-9BB2-F924-8F71-D1B71B6F535C}"/>
                    </a:ext>
                  </a:extLst>
                </p:cNvPr>
                <p:cNvSpPr>
                  <a:spLocks noEditPoints="1"/>
                </p:cNvSpPr>
                <p:nvPr/>
              </p:nvSpPr>
              <p:spPr bwMode="auto">
                <a:xfrm>
                  <a:off x="1843088" y="5349875"/>
                  <a:ext cx="138112" cy="463550"/>
                </a:xfrm>
                <a:custGeom>
                  <a:avLst/>
                  <a:gdLst>
                    <a:gd name="T0" fmla="*/ 27 w 45"/>
                    <a:gd name="T1" fmla="*/ 89 h 152"/>
                    <a:gd name="T2" fmla="*/ 27 w 45"/>
                    <a:gd name="T3" fmla="*/ 5 h 152"/>
                    <a:gd name="T4" fmla="*/ 23 w 45"/>
                    <a:gd name="T5" fmla="*/ 0 h 152"/>
                    <a:gd name="T6" fmla="*/ 18 w 45"/>
                    <a:gd name="T7" fmla="*/ 5 h 152"/>
                    <a:gd name="T8" fmla="*/ 18 w 45"/>
                    <a:gd name="T9" fmla="*/ 89 h 152"/>
                    <a:gd name="T10" fmla="*/ 0 w 45"/>
                    <a:gd name="T11" fmla="*/ 111 h 152"/>
                    <a:gd name="T12" fmla="*/ 18 w 45"/>
                    <a:gd name="T13" fmla="*/ 133 h 152"/>
                    <a:gd name="T14" fmla="*/ 18 w 45"/>
                    <a:gd name="T15" fmla="*/ 147 h 152"/>
                    <a:gd name="T16" fmla="*/ 23 w 45"/>
                    <a:gd name="T17" fmla="*/ 152 h 152"/>
                    <a:gd name="T18" fmla="*/ 27 w 45"/>
                    <a:gd name="T19" fmla="*/ 147 h 152"/>
                    <a:gd name="T20" fmla="*/ 27 w 45"/>
                    <a:gd name="T21" fmla="*/ 133 h 152"/>
                    <a:gd name="T22" fmla="*/ 45 w 45"/>
                    <a:gd name="T23" fmla="*/ 111 h 152"/>
                    <a:gd name="T24" fmla="*/ 27 w 45"/>
                    <a:gd name="T25" fmla="*/ 89 h 152"/>
                    <a:gd name="T26" fmla="*/ 23 w 45"/>
                    <a:gd name="T27" fmla="*/ 125 h 152"/>
                    <a:gd name="T28" fmla="*/ 9 w 45"/>
                    <a:gd name="T29" fmla="*/ 111 h 152"/>
                    <a:gd name="T30" fmla="*/ 23 w 45"/>
                    <a:gd name="T31" fmla="*/ 97 h 152"/>
                    <a:gd name="T32" fmla="*/ 37 w 45"/>
                    <a:gd name="T33" fmla="*/ 111 h 152"/>
                    <a:gd name="T34" fmla="*/ 23 w 45"/>
                    <a:gd name="T35" fmla="*/ 125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5" h="152">
                      <a:moveTo>
                        <a:pt x="27" y="89"/>
                      </a:moveTo>
                      <a:cubicBezTo>
                        <a:pt x="27" y="5"/>
                        <a:pt x="27" y="5"/>
                        <a:pt x="27" y="5"/>
                      </a:cubicBezTo>
                      <a:cubicBezTo>
                        <a:pt x="27" y="2"/>
                        <a:pt x="25" y="0"/>
                        <a:pt x="23" y="0"/>
                      </a:cubicBezTo>
                      <a:cubicBezTo>
                        <a:pt x="20" y="0"/>
                        <a:pt x="18" y="2"/>
                        <a:pt x="18" y="5"/>
                      </a:cubicBezTo>
                      <a:cubicBezTo>
                        <a:pt x="18" y="89"/>
                        <a:pt x="18" y="89"/>
                        <a:pt x="18" y="89"/>
                      </a:cubicBezTo>
                      <a:cubicBezTo>
                        <a:pt x="8" y="91"/>
                        <a:pt x="0" y="100"/>
                        <a:pt x="0" y="111"/>
                      </a:cubicBezTo>
                      <a:cubicBezTo>
                        <a:pt x="0" y="122"/>
                        <a:pt x="8" y="131"/>
                        <a:pt x="18" y="133"/>
                      </a:cubicBezTo>
                      <a:cubicBezTo>
                        <a:pt x="18" y="147"/>
                        <a:pt x="18" y="147"/>
                        <a:pt x="18" y="147"/>
                      </a:cubicBezTo>
                      <a:cubicBezTo>
                        <a:pt x="18" y="150"/>
                        <a:pt x="20" y="152"/>
                        <a:pt x="23" y="152"/>
                      </a:cubicBezTo>
                      <a:cubicBezTo>
                        <a:pt x="25" y="152"/>
                        <a:pt x="27" y="150"/>
                        <a:pt x="27" y="147"/>
                      </a:cubicBezTo>
                      <a:cubicBezTo>
                        <a:pt x="27" y="133"/>
                        <a:pt x="27" y="133"/>
                        <a:pt x="27" y="133"/>
                      </a:cubicBezTo>
                      <a:cubicBezTo>
                        <a:pt x="38" y="131"/>
                        <a:pt x="45" y="122"/>
                        <a:pt x="45" y="111"/>
                      </a:cubicBezTo>
                      <a:cubicBezTo>
                        <a:pt x="45" y="100"/>
                        <a:pt x="38" y="91"/>
                        <a:pt x="27" y="89"/>
                      </a:cubicBezTo>
                      <a:close/>
                      <a:moveTo>
                        <a:pt x="23" y="125"/>
                      </a:moveTo>
                      <a:cubicBezTo>
                        <a:pt x="15" y="125"/>
                        <a:pt x="9" y="119"/>
                        <a:pt x="9" y="111"/>
                      </a:cubicBezTo>
                      <a:cubicBezTo>
                        <a:pt x="9" y="103"/>
                        <a:pt x="15" y="97"/>
                        <a:pt x="23" y="97"/>
                      </a:cubicBezTo>
                      <a:cubicBezTo>
                        <a:pt x="30" y="97"/>
                        <a:pt x="37" y="103"/>
                        <a:pt x="37" y="111"/>
                      </a:cubicBezTo>
                      <a:cubicBezTo>
                        <a:pt x="37" y="119"/>
                        <a:pt x="30" y="125"/>
                        <a:pt x="23" y="125"/>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a:ln>
                      <a:noFill/>
                    </a:ln>
                    <a:solidFill>
                      <a:srgbClr val="1F5F96"/>
                    </a:solidFill>
                    <a:effectLst/>
                    <a:uLnTx/>
                    <a:uFillTx/>
                    <a:ea typeface="+mn-ea"/>
                    <a:cs typeface="+mn-cs"/>
                  </a:endParaRPr>
                </a:p>
              </p:txBody>
            </p:sp>
            <p:sp>
              <p:nvSpPr>
                <p:cNvPr id="35" name="Freeform 39">
                  <a:extLst>
                    <a:ext uri="{FF2B5EF4-FFF2-40B4-BE49-F238E27FC236}">
                      <a16:creationId xmlns:a16="http://schemas.microsoft.com/office/drawing/2014/main" id="{3A54E09E-A194-AA38-B641-21DF7840A82D}"/>
                    </a:ext>
                  </a:extLst>
                </p:cNvPr>
                <p:cNvSpPr>
                  <a:spLocks noEditPoints="1"/>
                </p:cNvSpPr>
                <p:nvPr/>
              </p:nvSpPr>
              <p:spPr bwMode="auto">
                <a:xfrm>
                  <a:off x="2003425" y="5349875"/>
                  <a:ext cx="139700" cy="463550"/>
                </a:xfrm>
                <a:custGeom>
                  <a:avLst/>
                  <a:gdLst>
                    <a:gd name="T0" fmla="*/ 27 w 46"/>
                    <a:gd name="T1" fmla="*/ 33 h 152"/>
                    <a:gd name="T2" fmla="*/ 27 w 46"/>
                    <a:gd name="T3" fmla="*/ 5 h 152"/>
                    <a:gd name="T4" fmla="*/ 23 w 46"/>
                    <a:gd name="T5" fmla="*/ 0 h 152"/>
                    <a:gd name="T6" fmla="*/ 19 w 46"/>
                    <a:gd name="T7" fmla="*/ 5 h 152"/>
                    <a:gd name="T8" fmla="*/ 19 w 46"/>
                    <a:gd name="T9" fmla="*/ 33 h 152"/>
                    <a:gd name="T10" fmla="*/ 0 w 46"/>
                    <a:gd name="T11" fmla="*/ 56 h 152"/>
                    <a:gd name="T12" fmla="*/ 19 w 46"/>
                    <a:gd name="T13" fmla="*/ 78 h 152"/>
                    <a:gd name="T14" fmla="*/ 19 w 46"/>
                    <a:gd name="T15" fmla="*/ 147 h 152"/>
                    <a:gd name="T16" fmla="*/ 23 w 46"/>
                    <a:gd name="T17" fmla="*/ 152 h 152"/>
                    <a:gd name="T18" fmla="*/ 27 w 46"/>
                    <a:gd name="T19" fmla="*/ 147 h 152"/>
                    <a:gd name="T20" fmla="*/ 27 w 46"/>
                    <a:gd name="T21" fmla="*/ 78 h 152"/>
                    <a:gd name="T22" fmla="*/ 46 w 46"/>
                    <a:gd name="T23" fmla="*/ 56 h 152"/>
                    <a:gd name="T24" fmla="*/ 27 w 46"/>
                    <a:gd name="T25" fmla="*/ 33 h 152"/>
                    <a:gd name="T26" fmla="*/ 27 w 46"/>
                    <a:gd name="T27" fmla="*/ 69 h 152"/>
                    <a:gd name="T28" fmla="*/ 23 w 46"/>
                    <a:gd name="T29" fmla="*/ 70 h 152"/>
                    <a:gd name="T30" fmla="*/ 23 w 46"/>
                    <a:gd name="T31" fmla="*/ 70 h 152"/>
                    <a:gd name="T32" fmla="*/ 19 w 46"/>
                    <a:gd name="T33" fmla="*/ 69 h 152"/>
                    <a:gd name="T34" fmla="*/ 9 w 46"/>
                    <a:gd name="T35" fmla="*/ 56 h 152"/>
                    <a:gd name="T36" fmla="*/ 19 w 46"/>
                    <a:gd name="T37" fmla="*/ 42 h 152"/>
                    <a:gd name="T38" fmla="*/ 23 w 46"/>
                    <a:gd name="T39" fmla="*/ 42 h 152"/>
                    <a:gd name="T40" fmla="*/ 23 w 46"/>
                    <a:gd name="T41" fmla="*/ 42 h 152"/>
                    <a:gd name="T42" fmla="*/ 27 w 46"/>
                    <a:gd name="T43" fmla="*/ 42 h 152"/>
                    <a:gd name="T44" fmla="*/ 37 w 46"/>
                    <a:gd name="T45" fmla="*/ 56 h 152"/>
                    <a:gd name="T46" fmla="*/ 27 w 46"/>
                    <a:gd name="T47" fmla="*/ 69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 h="152">
                      <a:moveTo>
                        <a:pt x="27" y="33"/>
                      </a:moveTo>
                      <a:cubicBezTo>
                        <a:pt x="27" y="5"/>
                        <a:pt x="27" y="5"/>
                        <a:pt x="27" y="5"/>
                      </a:cubicBezTo>
                      <a:cubicBezTo>
                        <a:pt x="27" y="2"/>
                        <a:pt x="25" y="0"/>
                        <a:pt x="23" y="0"/>
                      </a:cubicBezTo>
                      <a:cubicBezTo>
                        <a:pt x="20" y="0"/>
                        <a:pt x="19" y="2"/>
                        <a:pt x="19" y="5"/>
                      </a:cubicBezTo>
                      <a:cubicBezTo>
                        <a:pt x="19" y="33"/>
                        <a:pt x="19" y="33"/>
                        <a:pt x="19" y="33"/>
                      </a:cubicBezTo>
                      <a:cubicBezTo>
                        <a:pt x="8" y="35"/>
                        <a:pt x="0" y="45"/>
                        <a:pt x="0" y="56"/>
                      </a:cubicBezTo>
                      <a:cubicBezTo>
                        <a:pt x="0" y="67"/>
                        <a:pt x="8" y="76"/>
                        <a:pt x="19" y="78"/>
                      </a:cubicBezTo>
                      <a:cubicBezTo>
                        <a:pt x="19" y="147"/>
                        <a:pt x="19" y="147"/>
                        <a:pt x="19" y="147"/>
                      </a:cubicBezTo>
                      <a:cubicBezTo>
                        <a:pt x="19" y="150"/>
                        <a:pt x="20" y="152"/>
                        <a:pt x="23" y="152"/>
                      </a:cubicBezTo>
                      <a:cubicBezTo>
                        <a:pt x="25" y="152"/>
                        <a:pt x="27" y="150"/>
                        <a:pt x="27" y="147"/>
                      </a:cubicBezTo>
                      <a:cubicBezTo>
                        <a:pt x="27" y="78"/>
                        <a:pt x="27" y="78"/>
                        <a:pt x="27" y="78"/>
                      </a:cubicBezTo>
                      <a:cubicBezTo>
                        <a:pt x="38" y="76"/>
                        <a:pt x="46" y="67"/>
                        <a:pt x="46" y="56"/>
                      </a:cubicBezTo>
                      <a:cubicBezTo>
                        <a:pt x="46" y="45"/>
                        <a:pt x="38" y="35"/>
                        <a:pt x="27" y="33"/>
                      </a:cubicBezTo>
                      <a:close/>
                      <a:moveTo>
                        <a:pt x="27" y="69"/>
                      </a:moveTo>
                      <a:cubicBezTo>
                        <a:pt x="26" y="69"/>
                        <a:pt x="24" y="70"/>
                        <a:pt x="23" y="70"/>
                      </a:cubicBezTo>
                      <a:cubicBezTo>
                        <a:pt x="23" y="70"/>
                        <a:pt x="23" y="70"/>
                        <a:pt x="23" y="70"/>
                      </a:cubicBezTo>
                      <a:cubicBezTo>
                        <a:pt x="21" y="70"/>
                        <a:pt x="20" y="69"/>
                        <a:pt x="19" y="69"/>
                      </a:cubicBezTo>
                      <a:cubicBezTo>
                        <a:pt x="13" y="67"/>
                        <a:pt x="9" y="62"/>
                        <a:pt x="9" y="56"/>
                      </a:cubicBezTo>
                      <a:cubicBezTo>
                        <a:pt x="9" y="49"/>
                        <a:pt x="13" y="44"/>
                        <a:pt x="19" y="42"/>
                      </a:cubicBezTo>
                      <a:cubicBezTo>
                        <a:pt x="20" y="42"/>
                        <a:pt x="21" y="42"/>
                        <a:pt x="23" y="42"/>
                      </a:cubicBezTo>
                      <a:cubicBezTo>
                        <a:pt x="23" y="42"/>
                        <a:pt x="23" y="42"/>
                        <a:pt x="23" y="42"/>
                      </a:cubicBezTo>
                      <a:cubicBezTo>
                        <a:pt x="24" y="42"/>
                        <a:pt x="26" y="42"/>
                        <a:pt x="27" y="42"/>
                      </a:cubicBezTo>
                      <a:cubicBezTo>
                        <a:pt x="33" y="44"/>
                        <a:pt x="37" y="49"/>
                        <a:pt x="37" y="56"/>
                      </a:cubicBezTo>
                      <a:cubicBezTo>
                        <a:pt x="37" y="62"/>
                        <a:pt x="33" y="67"/>
                        <a:pt x="27" y="69"/>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b="0" i="0" u="none" strike="noStrike" kern="1200" cap="none" spc="0" normalizeH="0" baseline="0" noProof="0">
                    <a:ln>
                      <a:noFill/>
                    </a:ln>
                    <a:solidFill>
                      <a:srgbClr val="1F5F96"/>
                    </a:solidFill>
                    <a:effectLst/>
                    <a:uLnTx/>
                    <a:uFillTx/>
                    <a:ea typeface="+mn-ea"/>
                    <a:cs typeface="+mn-cs"/>
                  </a:endParaRPr>
                </a:p>
              </p:txBody>
            </p:sp>
          </p:grpSp>
          <p:sp>
            <p:nvSpPr>
              <p:cNvPr id="30" name="object 9">
                <a:extLst>
                  <a:ext uri="{FF2B5EF4-FFF2-40B4-BE49-F238E27FC236}">
                    <a16:creationId xmlns:a16="http://schemas.microsoft.com/office/drawing/2014/main" id="{8123FAE8-842A-D7F8-67AF-6D19C9F3CE68}"/>
                  </a:ext>
                </a:extLst>
              </p:cNvPr>
              <p:cNvSpPr/>
              <p:nvPr/>
            </p:nvSpPr>
            <p:spPr>
              <a:xfrm>
                <a:off x="1202566" y="2500480"/>
                <a:ext cx="1286341" cy="928520"/>
              </a:xfrm>
              <a:custGeom>
                <a:avLst/>
                <a:gdLst/>
                <a:ahLst/>
                <a:cxnLst/>
                <a:rect l="l" t="t" r="r" b="b"/>
                <a:pathLst>
                  <a:path w="3476625" h="2251075">
                    <a:moveTo>
                      <a:pt x="0" y="2250948"/>
                    </a:moveTo>
                    <a:lnTo>
                      <a:pt x="3476244" y="2250948"/>
                    </a:lnTo>
                    <a:lnTo>
                      <a:pt x="3476244" y="0"/>
                    </a:lnTo>
                    <a:lnTo>
                      <a:pt x="0" y="0"/>
                    </a:lnTo>
                    <a:lnTo>
                      <a:pt x="0" y="2250948"/>
                    </a:lnTo>
                    <a:close/>
                  </a:path>
                </a:pathLst>
              </a:custGeom>
              <a:ln w="28956">
                <a:solidFill>
                  <a:srgbClr val="1080AF"/>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a:ln>
                    <a:noFill/>
                  </a:ln>
                  <a:solidFill>
                    <a:srgbClr val="1F5F96"/>
                  </a:solidFill>
                  <a:effectLst/>
                  <a:uLnTx/>
                  <a:uFillTx/>
                  <a:ea typeface="+mn-ea"/>
                  <a:cs typeface="+mn-cs"/>
                </a:endParaRPr>
              </a:p>
            </p:txBody>
          </p:sp>
          <p:sp>
            <p:nvSpPr>
              <p:cNvPr id="31" name="Rectangle 30">
                <a:extLst>
                  <a:ext uri="{FF2B5EF4-FFF2-40B4-BE49-F238E27FC236}">
                    <a16:creationId xmlns:a16="http://schemas.microsoft.com/office/drawing/2014/main" id="{74B7C29E-CF01-B77A-6159-CBE0D01C7CBE}"/>
                  </a:ext>
                </a:extLst>
              </p:cNvPr>
              <p:cNvSpPr/>
              <p:nvPr/>
            </p:nvSpPr>
            <p:spPr>
              <a:xfrm>
                <a:off x="1224736" y="3065330"/>
                <a:ext cx="1242000" cy="338956"/>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ysClr val="windowText" lastClr="000000"/>
                    </a:solidFill>
                    <a:effectLst/>
                    <a:uLnTx/>
                    <a:uFillTx/>
                    <a:ea typeface="+mn-ea"/>
                    <a:cs typeface="+mn-cs"/>
                  </a:rPr>
                  <a:t>Demand Mgmt. /Triage</a:t>
                </a:r>
              </a:p>
            </p:txBody>
          </p:sp>
        </p:grpSp>
      </p:grpSp>
      <p:grpSp>
        <p:nvGrpSpPr>
          <p:cNvPr id="36" name="Group 35">
            <a:extLst>
              <a:ext uri="{FF2B5EF4-FFF2-40B4-BE49-F238E27FC236}">
                <a16:creationId xmlns:a16="http://schemas.microsoft.com/office/drawing/2014/main" id="{0DD20907-09C8-110E-EAF6-101E65FE2F0E}"/>
              </a:ext>
            </a:extLst>
          </p:cNvPr>
          <p:cNvGrpSpPr/>
          <p:nvPr/>
        </p:nvGrpSpPr>
        <p:grpSpPr>
          <a:xfrm>
            <a:off x="1204284" y="3339783"/>
            <a:ext cx="4633499" cy="928800"/>
            <a:chOff x="1167938" y="2753785"/>
            <a:chExt cx="4633499" cy="928800"/>
          </a:xfrm>
        </p:grpSpPr>
        <p:grpSp>
          <p:nvGrpSpPr>
            <p:cNvPr id="37" name="Group 36">
              <a:extLst>
                <a:ext uri="{FF2B5EF4-FFF2-40B4-BE49-F238E27FC236}">
                  <a16:creationId xmlns:a16="http://schemas.microsoft.com/office/drawing/2014/main" id="{D997329F-AAC8-1DBC-516D-8B9EE4600FF9}"/>
                </a:ext>
              </a:extLst>
            </p:cNvPr>
            <p:cNvGrpSpPr/>
            <p:nvPr/>
          </p:nvGrpSpPr>
          <p:grpSpPr>
            <a:xfrm>
              <a:off x="1167938" y="2753785"/>
              <a:ext cx="1286341" cy="928520"/>
              <a:chOff x="2627411" y="2500480"/>
              <a:chExt cx="1286341" cy="928520"/>
            </a:xfrm>
          </p:grpSpPr>
          <p:pic>
            <p:nvPicPr>
              <p:cNvPr id="39" name="Picture 38">
                <a:extLst>
                  <a:ext uri="{FF2B5EF4-FFF2-40B4-BE49-F238E27FC236}">
                    <a16:creationId xmlns:a16="http://schemas.microsoft.com/office/drawing/2014/main" id="{121A38D1-9871-55FF-9A3E-9475258D9389}"/>
                  </a:ext>
                </a:extLst>
              </p:cNvPr>
              <p:cNvPicPr>
                <a:picLocks noChangeAspect="1"/>
              </p:cNvPicPr>
              <p:nvPr/>
            </p:nvPicPr>
            <p:blipFill>
              <a:blip r:embed="rId3"/>
              <a:stretch>
                <a:fillRect/>
              </a:stretch>
            </p:blipFill>
            <p:spPr>
              <a:xfrm>
                <a:off x="3045230" y="2582481"/>
                <a:ext cx="433115" cy="432000"/>
              </a:xfrm>
              <a:prstGeom prst="rect">
                <a:avLst/>
              </a:prstGeom>
            </p:spPr>
          </p:pic>
          <p:sp>
            <p:nvSpPr>
              <p:cNvPr id="40" name="object 9">
                <a:extLst>
                  <a:ext uri="{FF2B5EF4-FFF2-40B4-BE49-F238E27FC236}">
                    <a16:creationId xmlns:a16="http://schemas.microsoft.com/office/drawing/2014/main" id="{0127FA22-A1D1-35B7-96D3-4D43C25898E5}"/>
                  </a:ext>
                </a:extLst>
              </p:cNvPr>
              <p:cNvSpPr/>
              <p:nvPr/>
            </p:nvSpPr>
            <p:spPr>
              <a:xfrm>
                <a:off x="2627411" y="2500480"/>
                <a:ext cx="1286341" cy="928520"/>
              </a:xfrm>
              <a:custGeom>
                <a:avLst/>
                <a:gdLst/>
                <a:ahLst/>
                <a:cxnLst/>
                <a:rect l="l" t="t" r="r" b="b"/>
                <a:pathLst>
                  <a:path w="3476625" h="2251075">
                    <a:moveTo>
                      <a:pt x="0" y="2250948"/>
                    </a:moveTo>
                    <a:lnTo>
                      <a:pt x="3476244" y="2250948"/>
                    </a:lnTo>
                    <a:lnTo>
                      <a:pt x="3476244" y="0"/>
                    </a:lnTo>
                    <a:lnTo>
                      <a:pt x="0" y="0"/>
                    </a:lnTo>
                    <a:lnTo>
                      <a:pt x="0" y="2250948"/>
                    </a:lnTo>
                    <a:close/>
                  </a:path>
                </a:pathLst>
              </a:custGeom>
              <a:ln w="28956">
                <a:solidFill>
                  <a:srgbClr val="1080AF"/>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a:ln>
                    <a:noFill/>
                  </a:ln>
                  <a:solidFill>
                    <a:srgbClr val="1F5F96"/>
                  </a:solidFill>
                  <a:effectLst/>
                  <a:uLnTx/>
                  <a:uFillTx/>
                  <a:ea typeface="+mn-ea"/>
                  <a:cs typeface="+mn-cs"/>
                </a:endParaRPr>
              </a:p>
            </p:txBody>
          </p:sp>
          <p:sp>
            <p:nvSpPr>
              <p:cNvPr id="41" name="Rectangle 40">
                <a:extLst>
                  <a:ext uri="{FF2B5EF4-FFF2-40B4-BE49-F238E27FC236}">
                    <a16:creationId xmlns:a16="http://schemas.microsoft.com/office/drawing/2014/main" id="{421D2967-7067-9B0C-033E-27001D6C9E89}"/>
                  </a:ext>
                </a:extLst>
              </p:cNvPr>
              <p:cNvSpPr/>
              <p:nvPr/>
            </p:nvSpPr>
            <p:spPr>
              <a:xfrm>
                <a:off x="2649581" y="3065330"/>
                <a:ext cx="1242000" cy="338956"/>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ysClr val="windowText" lastClr="000000"/>
                    </a:solidFill>
                    <a:effectLst/>
                    <a:uLnTx/>
                    <a:uFillTx/>
                    <a:ea typeface="+mn-ea"/>
                    <a:cs typeface="+mn-cs"/>
                  </a:rPr>
                  <a:t>Information Capture </a:t>
                </a:r>
              </a:p>
            </p:txBody>
          </p:sp>
        </p:grpSp>
        <p:sp>
          <p:nvSpPr>
            <p:cNvPr id="38" name="Rectangle 37">
              <a:extLst>
                <a:ext uri="{FF2B5EF4-FFF2-40B4-BE49-F238E27FC236}">
                  <a16:creationId xmlns:a16="http://schemas.microsoft.com/office/drawing/2014/main" id="{A0CDBDE4-4BB4-D91D-0AD4-1D7A9AA5D28F}"/>
                </a:ext>
              </a:extLst>
            </p:cNvPr>
            <p:cNvSpPr/>
            <p:nvPr/>
          </p:nvSpPr>
          <p:spPr>
            <a:xfrm>
              <a:off x="2589944" y="2753785"/>
              <a:ext cx="3211493" cy="928800"/>
            </a:xfrm>
            <a:prstGeom prst="rect">
              <a:avLst/>
            </a:prstGeom>
            <a:solidFill>
              <a:schemeClr val="bg1">
                <a:lumMod val="95000"/>
              </a:schemeClr>
            </a:solidFill>
            <a:ln w="28575">
              <a:solidFill>
                <a:srgbClr val="F2F2F2"/>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marL="0" lvl="1" algn="ctr" defTabSz="1219140" fontAlgn="ctr">
                <a:buClr>
                  <a:schemeClr val="tx1"/>
                </a:buClr>
                <a:defRPr/>
              </a:pPr>
              <a:r>
                <a:rPr lang="en-GB" sz="1200">
                  <a:solidFill>
                    <a:srgbClr val="000000"/>
                  </a:solidFill>
                  <a:cs typeface="Calibri" panose="020F0502020204030204" pitchFamily="34" charset="0"/>
                </a:rPr>
                <a:t>The ability to capture and validate citizen information (contacts, incident, reports) across channels in consistent and structured way.</a:t>
              </a:r>
            </a:p>
          </p:txBody>
        </p:sp>
      </p:grpSp>
      <p:grpSp>
        <p:nvGrpSpPr>
          <p:cNvPr id="42" name="Group 41">
            <a:extLst>
              <a:ext uri="{FF2B5EF4-FFF2-40B4-BE49-F238E27FC236}">
                <a16:creationId xmlns:a16="http://schemas.microsoft.com/office/drawing/2014/main" id="{3F6D7691-AF29-2FC7-C4B3-C59CB7626059}"/>
              </a:ext>
            </a:extLst>
          </p:cNvPr>
          <p:cNvGrpSpPr/>
          <p:nvPr/>
        </p:nvGrpSpPr>
        <p:grpSpPr>
          <a:xfrm>
            <a:off x="1204284" y="4539810"/>
            <a:ext cx="4633499" cy="928800"/>
            <a:chOff x="1167938" y="3953812"/>
            <a:chExt cx="4633499" cy="928800"/>
          </a:xfrm>
        </p:grpSpPr>
        <p:grpSp>
          <p:nvGrpSpPr>
            <p:cNvPr id="43" name="Group 42">
              <a:extLst>
                <a:ext uri="{FF2B5EF4-FFF2-40B4-BE49-F238E27FC236}">
                  <a16:creationId xmlns:a16="http://schemas.microsoft.com/office/drawing/2014/main" id="{F6692DAF-0C46-03CC-4F1E-D875776D3A75}"/>
                </a:ext>
              </a:extLst>
            </p:cNvPr>
            <p:cNvGrpSpPr/>
            <p:nvPr/>
          </p:nvGrpSpPr>
          <p:grpSpPr>
            <a:xfrm>
              <a:off x="1167938" y="3953812"/>
              <a:ext cx="1286341" cy="928520"/>
              <a:chOff x="4036096" y="2500480"/>
              <a:chExt cx="1286341" cy="928520"/>
            </a:xfrm>
          </p:grpSpPr>
          <p:pic>
            <p:nvPicPr>
              <p:cNvPr id="45" name="Picture 44">
                <a:extLst>
                  <a:ext uri="{FF2B5EF4-FFF2-40B4-BE49-F238E27FC236}">
                    <a16:creationId xmlns:a16="http://schemas.microsoft.com/office/drawing/2014/main" id="{6D1678D1-9AEF-53AD-E70D-B75EE204D794}"/>
                  </a:ext>
                </a:extLst>
              </p:cNvPr>
              <p:cNvPicPr>
                <a:picLocks noChangeAspect="1"/>
              </p:cNvPicPr>
              <p:nvPr/>
            </p:nvPicPr>
            <p:blipFill>
              <a:blip r:embed="rId4"/>
              <a:stretch>
                <a:fillRect/>
              </a:stretch>
            </p:blipFill>
            <p:spPr>
              <a:xfrm>
                <a:off x="4461281" y="2582481"/>
                <a:ext cx="433114" cy="432000"/>
              </a:xfrm>
              <a:prstGeom prst="rect">
                <a:avLst/>
              </a:prstGeom>
            </p:spPr>
          </p:pic>
          <p:sp>
            <p:nvSpPr>
              <p:cNvPr id="46" name="object 9">
                <a:extLst>
                  <a:ext uri="{FF2B5EF4-FFF2-40B4-BE49-F238E27FC236}">
                    <a16:creationId xmlns:a16="http://schemas.microsoft.com/office/drawing/2014/main" id="{EB71F628-856C-B612-D887-FDC6937723B0}"/>
                  </a:ext>
                </a:extLst>
              </p:cNvPr>
              <p:cNvSpPr/>
              <p:nvPr/>
            </p:nvSpPr>
            <p:spPr>
              <a:xfrm>
                <a:off x="4036096" y="2500480"/>
                <a:ext cx="1286341" cy="928520"/>
              </a:xfrm>
              <a:custGeom>
                <a:avLst/>
                <a:gdLst/>
                <a:ahLst/>
                <a:cxnLst/>
                <a:rect l="l" t="t" r="r" b="b"/>
                <a:pathLst>
                  <a:path w="3476625" h="2251075">
                    <a:moveTo>
                      <a:pt x="0" y="2250948"/>
                    </a:moveTo>
                    <a:lnTo>
                      <a:pt x="3476244" y="2250948"/>
                    </a:lnTo>
                    <a:lnTo>
                      <a:pt x="3476244" y="0"/>
                    </a:lnTo>
                    <a:lnTo>
                      <a:pt x="0" y="0"/>
                    </a:lnTo>
                    <a:lnTo>
                      <a:pt x="0" y="2250948"/>
                    </a:lnTo>
                    <a:close/>
                  </a:path>
                </a:pathLst>
              </a:custGeom>
              <a:ln w="28956">
                <a:solidFill>
                  <a:srgbClr val="1080AF"/>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a:ln>
                    <a:noFill/>
                  </a:ln>
                  <a:solidFill>
                    <a:srgbClr val="1F5F96"/>
                  </a:solidFill>
                  <a:effectLst/>
                  <a:uLnTx/>
                  <a:uFillTx/>
                  <a:ea typeface="+mn-ea"/>
                  <a:cs typeface="+mn-cs"/>
                </a:endParaRPr>
              </a:p>
            </p:txBody>
          </p:sp>
          <p:sp>
            <p:nvSpPr>
              <p:cNvPr id="47" name="Rectangle 46">
                <a:extLst>
                  <a:ext uri="{FF2B5EF4-FFF2-40B4-BE49-F238E27FC236}">
                    <a16:creationId xmlns:a16="http://schemas.microsoft.com/office/drawing/2014/main" id="{5C499E9C-5874-BB40-FF3C-45B994CA3F61}"/>
                  </a:ext>
                </a:extLst>
              </p:cNvPr>
              <p:cNvSpPr/>
              <p:nvPr/>
            </p:nvSpPr>
            <p:spPr>
              <a:xfrm>
                <a:off x="4060420" y="3065330"/>
                <a:ext cx="1242000" cy="338956"/>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ysClr val="windowText" lastClr="000000"/>
                    </a:solidFill>
                    <a:effectLst/>
                    <a:uLnTx/>
                    <a:uFillTx/>
                    <a:ea typeface="+mn-ea"/>
                    <a:cs typeface="+mn-cs"/>
                  </a:rPr>
                  <a:t>Citizen Engagement </a:t>
                </a:r>
              </a:p>
            </p:txBody>
          </p:sp>
        </p:grpSp>
        <p:sp>
          <p:nvSpPr>
            <p:cNvPr id="44" name="Rectangle 43">
              <a:extLst>
                <a:ext uri="{FF2B5EF4-FFF2-40B4-BE49-F238E27FC236}">
                  <a16:creationId xmlns:a16="http://schemas.microsoft.com/office/drawing/2014/main" id="{23EBD14C-F9A3-E7DD-853F-5FE354AE5340}"/>
                </a:ext>
              </a:extLst>
            </p:cNvPr>
            <p:cNvSpPr/>
            <p:nvPr/>
          </p:nvSpPr>
          <p:spPr>
            <a:xfrm>
              <a:off x="2589944" y="3953812"/>
              <a:ext cx="3211493" cy="928800"/>
            </a:xfrm>
            <a:prstGeom prst="rect">
              <a:avLst/>
            </a:prstGeom>
            <a:solidFill>
              <a:schemeClr val="bg1">
                <a:lumMod val="95000"/>
              </a:schemeClr>
            </a:solidFill>
            <a:ln w="28575">
              <a:solidFill>
                <a:srgbClr val="F2F2F2"/>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marL="0" lvl="1" algn="ctr" defTabSz="1219140" fontAlgn="ctr">
                <a:buClr>
                  <a:schemeClr val="tx1"/>
                </a:buClr>
                <a:defRPr/>
              </a:pPr>
              <a:r>
                <a:rPr lang="en-GB" sz="1200">
                  <a:solidFill>
                    <a:srgbClr val="000000"/>
                  </a:solidFill>
                </a:rPr>
                <a:t>The ability for policing to engage with the public to provide crime updates and enable digital engagement around reporting and witness/victim care.</a:t>
              </a:r>
            </a:p>
          </p:txBody>
        </p:sp>
      </p:grpSp>
      <p:grpSp>
        <p:nvGrpSpPr>
          <p:cNvPr id="48" name="Group 47">
            <a:extLst>
              <a:ext uri="{FF2B5EF4-FFF2-40B4-BE49-F238E27FC236}">
                <a16:creationId xmlns:a16="http://schemas.microsoft.com/office/drawing/2014/main" id="{6DF1413B-39AA-1584-CF98-B30E33770335}"/>
              </a:ext>
            </a:extLst>
          </p:cNvPr>
          <p:cNvGrpSpPr/>
          <p:nvPr/>
        </p:nvGrpSpPr>
        <p:grpSpPr>
          <a:xfrm>
            <a:off x="6320515" y="2133621"/>
            <a:ext cx="4640329" cy="928800"/>
            <a:chOff x="6284169" y="1547623"/>
            <a:chExt cx="4640329" cy="928800"/>
          </a:xfrm>
        </p:grpSpPr>
        <p:grpSp>
          <p:nvGrpSpPr>
            <p:cNvPr id="49" name="Group 48">
              <a:extLst>
                <a:ext uri="{FF2B5EF4-FFF2-40B4-BE49-F238E27FC236}">
                  <a16:creationId xmlns:a16="http://schemas.microsoft.com/office/drawing/2014/main" id="{76D699C1-8D0C-6607-91BD-85AB4B379A4B}"/>
                </a:ext>
              </a:extLst>
            </p:cNvPr>
            <p:cNvGrpSpPr/>
            <p:nvPr/>
          </p:nvGrpSpPr>
          <p:grpSpPr>
            <a:xfrm>
              <a:off x="6284169" y="1547903"/>
              <a:ext cx="1286341" cy="928520"/>
              <a:chOff x="5450719" y="2500480"/>
              <a:chExt cx="1286341" cy="928520"/>
            </a:xfrm>
          </p:grpSpPr>
          <p:pic>
            <p:nvPicPr>
              <p:cNvPr id="51" name="Picture 50">
                <a:extLst>
                  <a:ext uri="{FF2B5EF4-FFF2-40B4-BE49-F238E27FC236}">
                    <a16:creationId xmlns:a16="http://schemas.microsoft.com/office/drawing/2014/main" id="{6DF2E5BD-7F22-2184-B006-6A65FA55AF3D}"/>
                  </a:ext>
                </a:extLst>
              </p:cNvPr>
              <p:cNvPicPr>
                <a:picLocks noChangeAspect="1"/>
              </p:cNvPicPr>
              <p:nvPr/>
            </p:nvPicPr>
            <p:blipFill>
              <a:blip r:embed="rId5"/>
              <a:stretch>
                <a:fillRect/>
              </a:stretch>
            </p:blipFill>
            <p:spPr>
              <a:xfrm>
                <a:off x="5877332" y="2582481"/>
                <a:ext cx="433114" cy="432000"/>
              </a:xfrm>
              <a:prstGeom prst="rect">
                <a:avLst/>
              </a:prstGeom>
            </p:spPr>
          </p:pic>
          <p:sp>
            <p:nvSpPr>
              <p:cNvPr id="52" name="object 9">
                <a:extLst>
                  <a:ext uri="{FF2B5EF4-FFF2-40B4-BE49-F238E27FC236}">
                    <a16:creationId xmlns:a16="http://schemas.microsoft.com/office/drawing/2014/main" id="{3ED0E252-2987-79A2-8378-2531E107C823}"/>
                  </a:ext>
                </a:extLst>
              </p:cNvPr>
              <p:cNvSpPr/>
              <p:nvPr/>
            </p:nvSpPr>
            <p:spPr>
              <a:xfrm>
                <a:off x="5450719" y="2500480"/>
                <a:ext cx="1286341" cy="928520"/>
              </a:xfrm>
              <a:custGeom>
                <a:avLst/>
                <a:gdLst/>
                <a:ahLst/>
                <a:cxnLst/>
                <a:rect l="l" t="t" r="r" b="b"/>
                <a:pathLst>
                  <a:path w="3476625" h="2251075">
                    <a:moveTo>
                      <a:pt x="0" y="2250948"/>
                    </a:moveTo>
                    <a:lnTo>
                      <a:pt x="3476244" y="2250948"/>
                    </a:lnTo>
                    <a:lnTo>
                      <a:pt x="3476244" y="0"/>
                    </a:lnTo>
                    <a:lnTo>
                      <a:pt x="0" y="0"/>
                    </a:lnTo>
                    <a:lnTo>
                      <a:pt x="0" y="2250948"/>
                    </a:lnTo>
                    <a:close/>
                  </a:path>
                </a:pathLst>
              </a:custGeom>
              <a:ln w="28956">
                <a:solidFill>
                  <a:srgbClr val="1080AF"/>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a:ln>
                    <a:noFill/>
                  </a:ln>
                  <a:solidFill>
                    <a:srgbClr val="1F5F96"/>
                  </a:solidFill>
                  <a:effectLst/>
                  <a:uLnTx/>
                  <a:uFillTx/>
                  <a:ea typeface="+mn-ea"/>
                  <a:cs typeface="+mn-cs"/>
                </a:endParaRPr>
              </a:p>
            </p:txBody>
          </p:sp>
          <p:sp>
            <p:nvSpPr>
              <p:cNvPr id="53" name="Rectangle 52">
                <a:extLst>
                  <a:ext uri="{FF2B5EF4-FFF2-40B4-BE49-F238E27FC236}">
                    <a16:creationId xmlns:a16="http://schemas.microsoft.com/office/drawing/2014/main" id="{4B2CCB83-D8EA-0814-F6E8-156D6E9A214B}"/>
                  </a:ext>
                </a:extLst>
              </p:cNvPr>
              <p:cNvSpPr/>
              <p:nvPr/>
            </p:nvSpPr>
            <p:spPr>
              <a:xfrm>
                <a:off x="5481053" y="3065330"/>
                <a:ext cx="1242000" cy="33895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ysClr val="windowText" lastClr="000000"/>
                    </a:solidFill>
                    <a:effectLst/>
                    <a:uLnTx/>
                    <a:uFillTx/>
                    <a:ea typeface="+mn-ea"/>
                    <a:cs typeface="+mn-cs"/>
                  </a:rPr>
                  <a:t>Content</a:t>
                </a:r>
              </a:p>
            </p:txBody>
          </p:sp>
        </p:grpSp>
        <p:sp>
          <p:nvSpPr>
            <p:cNvPr id="50" name="Rectangle 49">
              <a:extLst>
                <a:ext uri="{FF2B5EF4-FFF2-40B4-BE49-F238E27FC236}">
                  <a16:creationId xmlns:a16="http://schemas.microsoft.com/office/drawing/2014/main" id="{CC32565D-0DF5-6C47-0BA0-CFD5CB109A19}"/>
                </a:ext>
              </a:extLst>
            </p:cNvPr>
            <p:cNvSpPr/>
            <p:nvPr/>
          </p:nvSpPr>
          <p:spPr>
            <a:xfrm>
              <a:off x="7713005" y="1547623"/>
              <a:ext cx="3211493" cy="928800"/>
            </a:xfrm>
            <a:prstGeom prst="rect">
              <a:avLst/>
            </a:prstGeom>
            <a:solidFill>
              <a:schemeClr val="bg1">
                <a:lumMod val="95000"/>
              </a:schemeClr>
            </a:solidFill>
            <a:ln w="28575">
              <a:solidFill>
                <a:srgbClr val="F2F2F2"/>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algn="ctr" defTabSz="684213" fontAlgn="base">
                <a:spcBef>
                  <a:spcPct val="20000"/>
                </a:spcBef>
                <a:spcAft>
                  <a:spcPct val="0"/>
                </a:spcAft>
                <a:defRPr/>
              </a:pPr>
              <a:r>
                <a:rPr lang="en-GB" sz="1200">
                  <a:solidFill>
                    <a:srgbClr val="000000"/>
                  </a:solidFill>
                  <a:cs typeface="Calibri" panose="020F0502020204030204" pitchFamily="34" charset="0"/>
                </a:rPr>
                <a:t>The provision of static advice and information content to the public to enable self-serve or support.</a:t>
              </a:r>
            </a:p>
          </p:txBody>
        </p:sp>
      </p:grpSp>
      <p:grpSp>
        <p:nvGrpSpPr>
          <p:cNvPr id="115" name="Group 114">
            <a:extLst>
              <a:ext uri="{FF2B5EF4-FFF2-40B4-BE49-F238E27FC236}">
                <a16:creationId xmlns:a16="http://schemas.microsoft.com/office/drawing/2014/main" id="{832F9CF5-9DAB-D803-EE49-B7BFF941BEE9}"/>
              </a:ext>
            </a:extLst>
          </p:cNvPr>
          <p:cNvGrpSpPr/>
          <p:nvPr/>
        </p:nvGrpSpPr>
        <p:grpSpPr>
          <a:xfrm>
            <a:off x="6320514" y="3339643"/>
            <a:ext cx="4640330" cy="928800"/>
            <a:chOff x="6284168" y="3953812"/>
            <a:chExt cx="4640330" cy="928800"/>
          </a:xfrm>
        </p:grpSpPr>
        <p:grpSp>
          <p:nvGrpSpPr>
            <p:cNvPr id="116" name="Group 115">
              <a:extLst>
                <a:ext uri="{FF2B5EF4-FFF2-40B4-BE49-F238E27FC236}">
                  <a16:creationId xmlns:a16="http://schemas.microsoft.com/office/drawing/2014/main" id="{030A2941-68EE-2FF7-0C08-ED52A472C760}"/>
                </a:ext>
              </a:extLst>
            </p:cNvPr>
            <p:cNvGrpSpPr/>
            <p:nvPr/>
          </p:nvGrpSpPr>
          <p:grpSpPr>
            <a:xfrm>
              <a:off x="6284168" y="3953812"/>
              <a:ext cx="1286341" cy="928520"/>
              <a:chOff x="8274027" y="2500480"/>
              <a:chExt cx="1286341" cy="928520"/>
            </a:xfrm>
          </p:grpSpPr>
          <p:pic>
            <p:nvPicPr>
              <p:cNvPr id="118" name="Picture 117">
                <a:extLst>
                  <a:ext uri="{FF2B5EF4-FFF2-40B4-BE49-F238E27FC236}">
                    <a16:creationId xmlns:a16="http://schemas.microsoft.com/office/drawing/2014/main" id="{4EFF159C-2967-200D-BE7C-C9EC6D9F0AE5}"/>
                  </a:ext>
                </a:extLst>
              </p:cNvPr>
              <p:cNvPicPr>
                <a:picLocks noChangeAspect="1"/>
              </p:cNvPicPr>
              <p:nvPr/>
            </p:nvPicPr>
            <p:blipFill>
              <a:blip r:embed="rId6"/>
              <a:stretch>
                <a:fillRect/>
              </a:stretch>
            </p:blipFill>
            <p:spPr>
              <a:xfrm>
                <a:off x="8669674" y="2582481"/>
                <a:ext cx="433115" cy="432000"/>
              </a:xfrm>
              <a:prstGeom prst="rect">
                <a:avLst/>
              </a:prstGeom>
            </p:spPr>
          </p:pic>
          <p:sp>
            <p:nvSpPr>
              <p:cNvPr id="119" name="object 9">
                <a:extLst>
                  <a:ext uri="{FF2B5EF4-FFF2-40B4-BE49-F238E27FC236}">
                    <a16:creationId xmlns:a16="http://schemas.microsoft.com/office/drawing/2014/main" id="{785F6524-5543-47A3-2CC0-66C00BACC53B}"/>
                  </a:ext>
                </a:extLst>
              </p:cNvPr>
              <p:cNvSpPr/>
              <p:nvPr/>
            </p:nvSpPr>
            <p:spPr>
              <a:xfrm>
                <a:off x="8274027" y="2500480"/>
                <a:ext cx="1286341" cy="928520"/>
              </a:xfrm>
              <a:custGeom>
                <a:avLst/>
                <a:gdLst/>
                <a:ahLst/>
                <a:cxnLst/>
                <a:rect l="l" t="t" r="r" b="b"/>
                <a:pathLst>
                  <a:path w="3476625" h="2251075">
                    <a:moveTo>
                      <a:pt x="0" y="2250948"/>
                    </a:moveTo>
                    <a:lnTo>
                      <a:pt x="3476244" y="2250948"/>
                    </a:lnTo>
                    <a:lnTo>
                      <a:pt x="3476244" y="0"/>
                    </a:lnTo>
                    <a:lnTo>
                      <a:pt x="0" y="0"/>
                    </a:lnTo>
                    <a:lnTo>
                      <a:pt x="0" y="2250948"/>
                    </a:lnTo>
                    <a:close/>
                  </a:path>
                </a:pathLst>
              </a:custGeom>
              <a:ln w="28956">
                <a:solidFill>
                  <a:srgbClr val="1080AF"/>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b="0" i="0" u="none" strike="noStrike" kern="1200" cap="none" spc="0" normalizeH="0" baseline="0" noProof="0">
                  <a:ln>
                    <a:noFill/>
                  </a:ln>
                  <a:solidFill>
                    <a:srgbClr val="1F5F96"/>
                  </a:solidFill>
                  <a:effectLst/>
                  <a:uLnTx/>
                  <a:uFillTx/>
                  <a:ea typeface="+mn-ea"/>
                  <a:cs typeface="+mn-cs"/>
                </a:endParaRPr>
              </a:p>
            </p:txBody>
          </p:sp>
          <p:sp>
            <p:nvSpPr>
              <p:cNvPr id="120" name="Rectangle 119">
                <a:extLst>
                  <a:ext uri="{FF2B5EF4-FFF2-40B4-BE49-F238E27FC236}">
                    <a16:creationId xmlns:a16="http://schemas.microsoft.com/office/drawing/2014/main" id="{DC85705D-55AC-D53E-D0BD-41C27677B96B}"/>
                  </a:ext>
                </a:extLst>
              </p:cNvPr>
              <p:cNvSpPr/>
              <p:nvPr/>
            </p:nvSpPr>
            <p:spPr>
              <a:xfrm>
                <a:off x="8304361" y="3065330"/>
                <a:ext cx="1242000" cy="338956"/>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ysClr val="windowText" lastClr="000000"/>
                    </a:solidFill>
                    <a:effectLst/>
                    <a:uLnTx/>
                    <a:uFillTx/>
                    <a:ea typeface="+mn-ea"/>
                    <a:cs typeface="+mn-cs"/>
                  </a:rPr>
                  <a:t>Communication</a:t>
                </a:r>
              </a:p>
            </p:txBody>
          </p:sp>
        </p:grpSp>
        <p:sp>
          <p:nvSpPr>
            <p:cNvPr id="117" name="Rectangle 116">
              <a:extLst>
                <a:ext uri="{FF2B5EF4-FFF2-40B4-BE49-F238E27FC236}">
                  <a16:creationId xmlns:a16="http://schemas.microsoft.com/office/drawing/2014/main" id="{92F05C4D-F3B1-830A-F7C6-21EA16518D2F}"/>
                </a:ext>
              </a:extLst>
            </p:cNvPr>
            <p:cNvSpPr/>
            <p:nvPr/>
          </p:nvSpPr>
          <p:spPr>
            <a:xfrm>
              <a:off x="7713005" y="3953812"/>
              <a:ext cx="3211493" cy="928800"/>
            </a:xfrm>
            <a:prstGeom prst="rect">
              <a:avLst/>
            </a:prstGeom>
            <a:solidFill>
              <a:schemeClr val="bg1">
                <a:lumMod val="95000"/>
              </a:schemeClr>
            </a:solidFill>
            <a:ln w="28575">
              <a:solidFill>
                <a:srgbClr val="F2F2F2"/>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marL="0" lvl="1" algn="ctr" defTabSz="1219140" fontAlgn="ctr">
                <a:buClr>
                  <a:schemeClr val="tx1"/>
                </a:buClr>
                <a:defRPr/>
              </a:pPr>
              <a:r>
                <a:rPr lang="en-GB" sz="1200">
                  <a:solidFill>
                    <a:srgbClr val="000000"/>
                  </a:solidFill>
                  <a:cs typeface="Calibri" panose="020F0502020204030204" pitchFamily="34" charset="0"/>
                </a:rPr>
                <a:t>The ability to provide the public with community information and personalised advice across multiple channels (Social media, MyPolice Portal).</a:t>
              </a:r>
            </a:p>
          </p:txBody>
        </p:sp>
      </p:grpSp>
      <p:grpSp>
        <p:nvGrpSpPr>
          <p:cNvPr id="121" name="Group 120">
            <a:extLst>
              <a:ext uri="{FF2B5EF4-FFF2-40B4-BE49-F238E27FC236}">
                <a16:creationId xmlns:a16="http://schemas.microsoft.com/office/drawing/2014/main" id="{52BC4C2F-5280-780B-69A7-057A5EBA1137}"/>
              </a:ext>
            </a:extLst>
          </p:cNvPr>
          <p:cNvGrpSpPr/>
          <p:nvPr/>
        </p:nvGrpSpPr>
        <p:grpSpPr>
          <a:xfrm>
            <a:off x="6320514" y="4539530"/>
            <a:ext cx="4640330" cy="928800"/>
            <a:chOff x="6284168" y="5067747"/>
            <a:chExt cx="4640330" cy="928800"/>
          </a:xfrm>
        </p:grpSpPr>
        <p:sp>
          <p:nvSpPr>
            <p:cNvPr id="122" name="Rectangle 121">
              <a:extLst>
                <a:ext uri="{FF2B5EF4-FFF2-40B4-BE49-F238E27FC236}">
                  <a16:creationId xmlns:a16="http://schemas.microsoft.com/office/drawing/2014/main" id="{2DC1678D-87C2-3664-E3B6-48F08046B591}"/>
                </a:ext>
              </a:extLst>
            </p:cNvPr>
            <p:cNvSpPr/>
            <p:nvPr/>
          </p:nvSpPr>
          <p:spPr>
            <a:xfrm>
              <a:off x="7713005" y="5067747"/>
              <a:ext cx="3211493" cy="928800"/>
            </a:xfrm>
            <a:prstGeom prst="rect">
              <a:avLst/>
            </a:prstGeom>
            <a:solidFill>
              <a:schemeClr val="bg1">
                <a:lumMod val="95000"/>
              </a:schemeClr>
            </a:solidFill>
            <a:ln w="28575">
              <a:solidFill>
                <a:srgbClr val="F2F2F2"/>
              </a:solidFill>
            </a:ln>
          </p:spPr>
          <p:style>
            <a:lnRef idx="2">
              <a:schemeClr val="accent1">
                <a:shade val="50000"/>
              </a:schemeClr>
            </a:lnRef>
            <a:fillRef idx="1">
              <a:schemeClr val="accent1"/>
            </a:fillRef>
            <a:effectRef idx="0">
              <a:schemeClr val="accent1"/>
            </a:effectRef>
            <a:fontRef idx="minor">
              <a:schemeClr val="lt1"/>
            </a:fontRef>
          </p:style>
          <p:txBody>
            <a:bodyPr tIns="91440" bIns="91440" rtlCol="0" anchor="ctr"/>
            <a:lstStyle/>
            <a:p>
              <a:pPr marL="0" lvl="1" algn="ctr" defTabSz="1219140" fontAlgn="ctr">
                <a:buClr>
                  <a:schemeClr val="tx1"/>
                </a:buClr>
                <a:defRPr/>
              </a:pPr>
              <a:r>
                <a:rPr lang="en-GB" sz="1200" dirty="0">
                  <a:solidFill>
                    <a:srgbClr val="000000"/>
                  </a:solidFill>
                  <a:cs typeface="Calibri" panose="020F0502020204030204" pitchFamily="34" charset="0"/>
                </a:rPr>
                <a:t>The ability to analyse and present data for policing to understand digital contact demand and performance on both a force and national level. </a:t>
              </a:r>
            </a:p>
          </p:txBody>
        </p:sp>
        <p:grpSp>
          <p:nvGrpSpPr>
            <p:cNvPr id="123" name="Group 122">
              <a:extLst>
                <a:ext uri="{FF2B5EF4-FFF2-40B4-BE49-F238E27FC236}">
                  <a16:creationId xmlns:a16="http://schemas.microsoft.com/office/drawing/2014/main" id="{FAB39D0C-6120-C232-6E27-78A7BFECF209}"/>
                </a:ext>
              </a:extLst>
            </p:cNvPr>
            <p:cNvGrpSpPr/>
            <p:nvPr/>
          </p:nvGrpSpPr>
          <p:grpSpPr>
            <a:xfrm>
              <a:off x="6284168" y="5068027"/>
              <a:ext cx="1286341" cy="928520"/>
              <a:chOff x="9698872" y="2500480"/>
              <a:chExt cx="1286341" cy="928520"/>
            </a:xfrm>
          </p:grpSpPr>
          <p:grpSp>
            <p:nvGrpSpPr>
              <p:cNvPr id="124" name="Group 123">
                <a:extLst>
                  <a:ext uri="{FF2B5EF4-FFF2-40B4-BE49-F238E27FC236}">
                    <a16:creationId xmlns:a16="http://schemas.microsoft.com/office/drawing/2014/main" id="{BF2A1439-2F37-8756-76E7-7C2F47B5BFCB}"/>
                  </a:ext>
                </a:extLst>
              </p:cNvPr>
              <p:cNvGrpSpPr/>
              <p:nvPr/>
            </p:nvGrpSpPr>
            <p:grpSpPr>
              <a:xfrm>
                <a:off x="10102199" y="2582481"/>
                <a:ext cx="433580" cy="431999"/>
                <a:chOff x="2879725" y="7102475"/>
                <a:chExt cx="565150" cy="566738"/>
              </a:xfrm>
            </p:grpSpPr>
            <p:sp>
              <p:nvSpPr>
                <p:cNvPr id="127" name="Freeform 186">
                  <a:extLst>
                    <a:ext uri="{FF2B5EF4-FFF2-40B4-BE49-F238E27FC236}">
                      <a16:creationId xmlns:a16="http://schemas.microsoft.com/office/drawing/2014/main" id="{CFEC5E51-0A19-9546-7952-478260B935AA}"/>
                    </a:ext>
                  </a:extLst>
                </p:cNvPr>
                <p:cNvSpPr>
                  <a:spLocks/>
                </p:cNvSpPr>
                <p:nvPr/>
              </p:nvSpPr>
              <p:spPr bwMode="auto">
                <a:xfrm>
                  <a:off x="3027363" y="7559675"/>
                  <a:ext cx="41275" cy="109538"/>
                </a:xfrm>
                <a:custGeom>
                  <a:avLst/>
                  <a:gdLst>
                    <a:gd name="T0" fmla="*/ 13 w 18"/>
                    <a:gd name="T1" fmla="*/ 0 h 47"/>
                    <a:gd name="T2" fmla="*/ 8 w 18"/>
                    <a:gd name="T3" fmla="*/ 4 h 47"/>
                    <a:gd name="T4" fmla="*/ 0 w 18"/>
                    <a:gd name="T5" fmla="*/ 41 h 47"/>
                    <a:gd name="T6" fmla="*/ 4 w 18"/>
                    <a:gd name="T7" fmla="*/ 47 h 47"/>
                    <a:gd name="T8" fmla="*/ 5 w 18"/>
                    <a:gd name="T9" fmla="*/ 47 h 47"/>
                    <a:gd name="T10" fmla="*/ 10 w 18"/>
                    <a:gd name="T11" fmla="*/ 43 h 47"/>
                    <a:gd name="T12" fmla="*/ 17 w 18"/>
                    <a:gd name="T13" fmla="*/ 6 h 47"/>
                    <a:gd name="T14" fmla="*/ 13 w 18"/>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47">
                      <a:moveTo>
                        <a:pt x="13" y="0"/>
                      </a:moveTo>
                      <a:cubicBezTo>
                        <a:pt x="11" y="0"/>
                        <a:pt x="8" y="1"/>
                        <a:pt x="8" y="4"/>
                      </a:cubicBezTo>
                      <a:cubicBezTo>
                        <a:pt x="0" y="41"/>
                        <a:pt x="0" y="41"/>
                        <a:pt x="0" y="41"/>
                      </a:cubicBezTo>
                      <a:cubicBezTo>
                        <a:pt x="0" y="44"/>
                        <a:pt x="2" y="46"/>
                        <a:pt x="4" y="47"/>
                      </a:cubicBezTo>
                      <a:cubicBezTo>
                        <a:pt x="5" y="47"/>
                        <a:pt x="5" y="47"/>
                        <a:pt x="5" y="47"/>
                      </a:cubicBezTo>
                      <a:cubicBezTo>
                        <a:pt x="8" y="47"/>
                        <a:pt x="10" y="45"/>
                        <a:pt x="10" y="43"/>
                      </a:cubicBezTo>
                      <a:cubicBezTo>
                        <a:pt x="17" y="6"/>
                        <a:pt x="17" y="6"/>
                        <a:pt x="17" y="6"/>
                      </a:cubicBezTo>
                      <a:cubicBezTo>
                        <a:pt x="18" y="3"/>
                        <a:pt x="16" y="1"/>
                        <a:pt x="13" y="0"/>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i="0" u="none" strike="noStrike" kern="1200" cap="none" spc="0" normalizeH="0" baseline="0" noProof="0">
                    <a:ln>
                      <a:noFill/>
                    </a:ln>
                    <a:solidFill>
                      <a:srgbClr val="1F5F96"/>
                    </a:solidFill>
                    <a:effectLst/>
                    <a:uLnTx/>
                    <a:uFillTx/>
                    <a:ea typeface="+mn-ea"/>
                    <a:cs typeface="+mn-cs"/>
                  </a:endParaRPr>
                </a:p>
              </p:txBody>
            </p:sp>
            <p:sp>
              <p:nvSpPr>
                <p:cNvPr id="128" name="Freeform 187">
                  <a:extLst>
                    <a:ext uri="{FF2B5EF4-FFF2-40B4-BE49-F238E27FC236}">
                      <a16:creationId xmlns:a16="http://schemas.microsoft.com/office/drawing/2014/main" id="{C0B96002-2ED9-C1B5-7A83-C497038D9585}"/>
                    </a:ext>
                  </a:extLst>
                </p:cNvPr>
                <p:cNvSpPr>
                  <a:spLocks/>
                </p:cNvSpPr>
                <p:nvPr/>
              </p:nvSpPr>
              <p:spPr bwMode="auto">
                <a:xfrm>
                  <a:off x="3254375" y="7559675"/>
                  <a:ext cx="42862" cy="109538"/>
                </a:xfrm>
                <a:custGeom>
                  <a:avLst/>
                  <a:gdLst>
                    <a:gd name="T0" fmla="*/ 5 w 18"/>
                    <a:gd name="T1" fmla="*/ 0 h 47"/>
                    <a:gd name="T2" fmla="*/ 1 w 18"/>
                    <a:gd name="T3" fmla="*/ 6 h 47"/>
                    <a:gd name="T4" fmla="*/ 8 w 18"/>
                    <a:gd name="T5" fmla="*/ 43 h 47"/>
                    <a:gd name="T6" fmla="*/ 13 w 18"/>
                    <a:gd name="T7" fmla="*/ 47 h 47"/>
                    <a:gd name="T8" fmla="*/ 14 w 18"/>
                    <a:gd name="T9" fmla="*/ 47 h 47"/>
                    <a:gd name="T10" fmla="*/ 18 w 18"/>
                    <a:gd name="T11" fmla="*/ 41 h 47"/>
                    <a:gd name="T12" fmla="*/ 11 w 18"/>
                    <a:gd name="T13" fmla="*/ 4 h 47"/>
                    <a:gd name="T14" fmla="*/ 5 w 18"/>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47">
                      <a:moveTo>
                        <a:pt x="5" y="0"/>
                      </a:moveTo>
                      <a:cubicBezTo>
                        <a:pt x="2" y="1"/>
                        <a:pt x="0" y="3"/>
                        <a:pt x="1" y="6"/>
                      </a:cubicBezTo>
                      <a:cubicBezTo>
                        <a:pt x="8" y="43"/>
                        <a:pt x="8" y="43"/>
                        <a:pt x="8" y="43"/>
                      </a:cubicBezTo>
                      <a:cubicBezTo>
                        <a:pt x="9" y="45"/>
                        <a:pt x="11" y="47"/>
                        <a:pt x="13" y="47"/>
                      </a:cubicBezTo>
                      <a:cubicBezTo>
                        <a:pt x="13" y="47"/>
                        <a:pt x="14" y="47"/>
                        <a:pt x="14" y="47"/>
                      </a:cubicBezTo>
                      <a:cubicBezTo>
                        <a:pt x="17" y="46"/>
                        <a:pt x="18" y="44"/>
                        <a:pt x="18" y="41"/>
                      </a:cubicBezTo>
                      <a:cubicBezTo>
                        <a:pt x="11" y="4"/>
                        <a:pt x="11" y="4"/>
                        <a:pt x="11" y="4"/>
                      </a:cubicBezTo>
                      <a:cubicBezTo>
                        <a:pt x="10" y="1"/>
                        <a:pt x="8" y="0"/>
                        <a:pt x="5" y="0"/>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i="0" u="none" strike="noStrike" kern="1200" cap="none" spc="0" normalizeH="0" baseline="0" noProof="0">
                    <a:ln>
                      <a:noFill/>
                    </a:ln>
                    <a:solidFill>
                      <a:srgbClr val="1F5F96"/>
                    </a:solidFill>
                    <a:effectLst/>
                    <a:uLnTx/>
                    <a:uFillTx/>
                    <a:ea typeface="+mn-ea"/>
                    <a:cs typeface="+mn-cs"/>
                  </a:endParaRPr>
                </a:p>
              </p:txBody>
            </p:sp>
            <p:sp>
              <p:nvSpPr>
                <p:cNvPr id="129" name="Freeform 188">
                  <a:extLst>
                    <a:ext uri="{FF2B5EF4-FFF2-40B4-BE49-F238E27FC236}">
                      <a16:creationId xmlns:a16="http://schemas.microsoft.com/office/drawing/2014/main" id="{027FE8B8-81AC-67D7-74FB-92129104A252}"/>
                    </a:ext>
                  </a:extLst>
                </p:cNvPr>
                <p:cNvSpPr>
                  <a:spLocks noEditPoints="1"/>
                </p:cNvSpPr>
                <p:nvPr/>
              </p:nvSpPr>
              <p:spPr bwMode="auto">
                <a:xfrm>
                  <a:off x="2879725" y="7102475"/>
                  <a:ext cx="565150" cy="434975"/>
                </a:xfrm>
                <a:custGeom>
                  <a:avLst/>
                  <a:gdLst>
                    <a:gd name="T0" fmla="*/ 239 w 244"/>
                    <a:gd name="T1" fmla="*/ 18 h 187"/>
                    <a:gd name="T2" fmla="*/ 160 w 244"/>
                    <a:gd name="T3" fmla="*/ 18 h 187"/>
                    <a:gd name="T4" fmla="*/ 160 w 244"/>
                    <a:gd name="T5" fmla="*/ 5 h 187"/>
                    <a:gd name="T6" fmla="*/ 155 w 244"/>
                    <a:gd name="T7" fmla="*/ 0 h 187"/>
                    <a:gd name="T8" fmla="*/ 150 w 244"/>
                    <a:gd name="T9" fmla="*/ 5 h 187"/>
                    <a:gd name="T10" fmla="*/ 150 w 244"/>
                    <a:gd name="T11" fmla="*/ 18 h 187"/>
                    <a:gd name="T12" fmla="*/ 92 w 244"/>
                    <a:gd name="T13" fmla="*/ 18 h 187"/>
                    <a:gd name="T14" fmla="*/ 92 w 244"/>
                    <a:gd name="T15" fmla="*/ 5 h 187"/>
                    <a:gd name="T16" fmla="*/ 88 w 244"/>
                    <a:gd name="T17" fmla="*/ 0 h 187"/>
                    <a:gd name="T18" fmla="*/ 83 w 244"/>
                    <a:gd name="T19" fmla="*/ 5 h 187"/>
                    <a:gd name="T20" fmla="*/ 83 w 244"/>
                    <a:gd name="T21" fmla="*/ 18 h 187"/>
                    <a:gd name="T22" fmla="*/ 5 w 244"/>
                    <a:gd name="T23" fmla="*/ 18 h 187"/>
                    <a:gd name="T24" fmla="*/ 0 w 244"/>
                    <a:gd name="T25" fmla="*/ 23 h 187"/>
                    <a:gd name="T26" fmla="*/ 0 w 244"/>
                    <a:gd name="T27" fmla="*/ 182 h 187"/>
                    <a:gd name="T28" fmla="*/ 5 w 244"/>
                    <a:gd name="T29" fmla="*/ 187 h 187"/>
                    <a:gd name="T30" fmla="*/ 239 w 244"/>
                    <a:gd name="T31" fmla="*/ 187 h 187"/>
                    <a:gd name="T32" fmla="*/ 244 w 244"/>
                    <a:gd name="T33" fmla="*/ 182 h 187"/>
                    <a:gd name="T34" fmla="*/ 244 w 244"/>
                    <a:gd name="T35" fmla="*/ 23 h 187"/>
                    <a:gd name="T36" fmla="*/ 239 w 244"/>
                    <a:gd name="T37" fmla="*/ 18 h 187"/>
                    <a:gd name="T38" fmla="*/ 235 w 244"/>
                    <a:gd name="T39" fmla="*/ 177 h 187"/>
                    <a:gd name="T40" fmla="*/ 10 w 244"/>
                    <a:gd name="T41" fmla="*/ 177 h 187"/>
                    <a:gd name="T42" fmla="*/ 10 w 244"/>
                    <a:gd name="T43" fmla="*/ 27 h 187"/>
                    <a:gd name="T44" fmla="*/ 235 w 244"/>
                    <a:gd name="T45" fmla="*/ 27 h 187"/>
                    <a:gd name="T46" fmla="*/ 235 w 244"/>
                    <a:gd name="T47" fmla="*/ 17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44" h="187">
                      <a:moveTo>
                        <a:pt x="239" y="18"/>
                      </a:moveTo>
                      <a:cubicBezTo>
                        <a:pt x="160" y="18"/>
                        <a:pt x="160" y="18"/>
                        <a:pt x="160" y="18"/>
                      </a:cubicBezTo>
                      <a:cubicBezTo>
                        <a:pt x="160" y="5"/>
                        <a:pt x="160" y="5"/>
                        <a:pt x="160" y="5"/>
                      </a:cubicBezTo>
                      <a:cubicBezTo>
                        <a:pt x="160" y="2"/>
                        <a:pt x="158" y="0"/>
                        <a:pt x="155" y="0"/>
                      </a:cubicBezTo>
                      <a:cubicBezTo>
                        <a:pt x="152" y="0"/>
                        <a:pt x="150" y="2"/>
                        <a:pt x="150" y="5"/>
                      </a:cubicBezTo>
                      <a:cubicBezTo>
                        <a:pt x="150" y="18"/>
                        <a:pt x="150" y="18"/>
                        <a:pt x="150" y="18"/>
                      </a:cubicBezTo>
                      <a:cubicBezTo>
                        <a:pt x="92" y="18"/>
                        <a:pt x="92" y="18"/>
                        <a:pt x="92" y="18"/>
                      </a:cubicBezTo>
                      <a:cubicBezTo>
                        <a:pt x="92" y="5"/>
                        <a:pt x="92" y="5"/>
                        <a:pt x="92" y="5"/>
                      </a:cubicBezTo>
                      <a:cubicBezTo>
                        <a:pt x="92" y="2"/>
                        <a:pt x="90" y="0"/>
                        <a:pt x="88" y="0"/>
                      </a:cubicBezTo>
                      <a:cubicBezTo>
                        <a:pt x="85" y="0"/>
                        <a:pt x="83" y="2"/>
                        <a:pt x="83" y="5"/>
                      </a:cubicBezTo>
                      <a:cubicBezTo>
                        <a:pt x="83" y="18"/>
                        <a:pt x="83" y="18"/>
                        <a:pt x="83" y="18"/>
                      </a:cubicBezTo>
                      <a:cubicBezTo>
                        <a:pt x="5" y="18"/>
                        <a:pt x="5" y="18"/>
                        <a:pt x="5" y="18"/>
                      </a:cubicBezTo>
                      <a:cubicBezTo>
                        <a:pt x="2" y="18"/>
                        <a:pt x="0" y="20"/>
                        <a:pt x="0" y="23"/>
                      </a:cubicBezTo>
                      <a:cubicBezTo>
                        <a:pt x="0" y="182"/>
                        <a:pt x="0" y="182"/>
                        <a:pt x="0" y="182"/>
                      </a:cubicBezTo>
                      <a:cubicBezTo>
                        <a:pt x="0" y="185"/>
                        <a:pt x="2" y="187"/>
                        <a:pt x="5" y="187"/>
                      </a:cubicBezTo>
                      <a:cubicBezTo>
                        <a:pt x="239" y="187"/>
                        <a:pt x="239" y="187"/>
                        <a:pt x="239" y="187"/>
                      </a:cubicBezTo>
                      <a:cubicBezTo>
                        <a:pt x="242" y="187"/>
                        <a:pt x="244" y="185"/>
                        <a:pt x="244" y="182"/>
                      </a:cubicBezTo>
                      <a:cubicBezTo>
                        <a:pt x="244" y="23"/>
                        <a:pt x="244" y="23"/>
                        <a:pt x="244" y="23"/>
                      </a:cubicBezTo>
                      <a:cubicBezTo>
                        <a:pt x="244" y="20"/>
                        <a:pt x="242" y="18"/>
                        <a:pt x="239" y="18"/>
                      </a:cubicBezTo>
                      <a:close/>
                      <a:moveTo>
                        <a:pt x="235" y="177"/>
                      </a:moveTo>
                      <a:cubicBezTo>
                        <a:pt x="10" y="177"/>
                        <a:pt x="10" y="177"/>
                        <a:pt x="10" y="177"/>
                      </a:cubicBezTo>
                      <a:cubicBezTo>
                        <a:pt x="10" y="27"/>
                        <a:pt x="10" y="27"/>
                        <a:pt x="10" y="27"/>
                      </a:cubicBezTo>
                      <a:cubicBezTo>
                        <a:pt x="235" y="27"/>
                        <a:pt x="235" y="27"/>
                        <a:pt x="235" y="27"/>
                      </a:cubicBezTo>
                      <a:lnTo>
                        <a:pt x="235" y="177"/>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i="0" u="none" strike="noStrike" kern="1200" cap="none" spc="0" normalizeH="0" baseline="0" noProof="0">
                    <a:ln>
                      <a:noFill/>
                    </a:ln>
                    <a:solidFill>
                      <a:srgbClr val="1F5F96"/>
                    </a:solidFill>
                    <a:effectLst/>
                    <a:uLnTx/>
                    <a:uFillTx/>
                    <a:ea typeface="+mn-ea"/>
                    <a:cs typeface="+mn-cs"/>
                  </a:endParaRPr>
                </a:p>
              </p:txBody>
            </p:sp>
            <p:sp>
              <p:nvSpPr>
                <p:cNvPr id="130" name="Freeform 189">
                  <a:extLst>
                    <a:ext uri="{FF2B5EF4-FFF2-40B4-BE49-F238E27FC236}">
                      <a16:creationId xmlns:a16="http://schemas.microsoft.com/office/drawing/2014/main" id="{4DE3F0DD-1E94-9DCB-2E33-0A335A5E4A59}"/>
                    </a:ext>
                  </a:extLst>
                </p:cNvPr>
                <p:cNvSpPr>
                  <a:spLocks noEditPoints="1"/>
                </p:cNvSpPr>
                <p:nvPr/>
              </p:nvSpPr>
              <p:spPr bwMode="auto">
                <a:xfrm>
                  <a:off x="3006725" y="7388225"/>
                  <a:ext cx="85725" cy="80963"/>
                </a:xfrm>
                <a:custGeom>
                  <a:avLst/>
                  <a:gdLst>
                    <a:gd name="T0" fmla="*/ 8 w 37"/>
                    <a:gd name="T1" fmla="*/ 35 h 35"/>
                    <a:gd name="T2" fmla="*/ 29 w 37"/>
                    <a:gd name="T3" fmla="*/ 35 h 35"/>
                    <a:gd name="T4" fmla="*/ 37 w 37"/>
                    <a:gd name="T5" fmla="*/ 27 h 35"/>
                    <a:gd name="T6" fmla="*/ 37 w 37"/>
                    <a:gd name="T7" fmla="*/ 8 h 35"/>
                    <a:gd name="T8" fmla="*/ 29 w 37"/>
                    <a:gd name="T9" fmla="*/ 0 h 35"/>
                    <a:gd name="T10" fmla="*/ 8 w 37"/>
                    <a:gd name="T11" fmla="*/ 0 h 35"/>
                    <a:gd name="T12" fmla="*/ 0 w 37"/>
                    <a:gd name="T13" fmla="*/ 8 h 35"/>
                    <a:gd name="T14" fmla="*/ 0 w 37"/>
                    <a:gd name="T15" fmla="*/ 27 h 35"/>
                    <a:gd name="T16" fmla="*/ 8 w 37"/>
                    <a:gd name="T17" fmla="*/ 35 h 35"/>
                    <a:gd name="T18" fmla="*/ 10 w 37"/>
                    <a:gd name="T19" fmla="*/ 10 h 35"/>
                    <a:gd name="T20" fmla="*/ 27 w 37"/>
                    <a:gd name="T21" fmla="*/ 10 h 35"/>
                    <a:gd name="T22" fmla="*/ 27 w 37"/>
                    <a:gd name="T23" fmla="*/ 25 h 35"/>
                    <a:gd name="T24" fmla="*/ 10 w 37"/>
                    <a:gd name="T25" fmla="*/ 25 h 35"/>
                    <a:gd name="T26" fmla="*/ 10 w 37"/>
                    <a:gd name="T27" fmla="*/ 1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 h="35">
                      <a:moveTo>
                        <a:pt x="8" y="35"/>
                      </a:moveTo>
                      <a:cubicBezTo>
                        <a:pt x="29" y="35"/>
                        <a:pt x="29" y="35"/>
                        <a:pt x="29" y="35"/>
                      </a:cubicBezTo>
                      <a:cubicBezTo>
                        <a:pt x="33" y="35"/>
                        <a:pt x="37" y="32"/>
                        <a:pt x="37" y="27"/>
                      </a:cubicBezTo>
                      <a:cubicBezTo>
                        <a:pt x="37" y="8"/>
                        <a:pt x="37" y="8"/>
                        <a:pt x="37" y="8"/>
                      </a:cubicBezTo>
                      <a:cubicBezTo>
                        <a:pt x="37" y="3"/>
                        <a:pt x="33" y="0"/>
                        <a:pt x="29" y="0"/>
                      </a:cubicBezTo>
                      <a:cubicBezTo>
                        <a:pt x="8" y="0"/>
                        <a:pt x="8" y="0"/>
                        <a:pt x="8" y="0"/>
                      </a:cubicBezTo>
                      <a:cubicBezTo>
                        <a:pt x="4" y="0"/>
                        <a:pt x="0" y="3"/>
                        <a:pt x="0" y="8"/>
                      </a:cubicBezTo>
                      <a:cubicBezTo>
                        <a:pt x="0" y="27"/>
                        <a:pt x="0" y="27"/>
                        <a:pt x="0" y="27"/>
                      </a:cubicBezTo>
                      <a:cubicBezTo>
                        <a:pt x="0" y="32"/>
                        <a:pt x="4" y="35"/>
                        <a:pt x="8" y="35"/>
                      </a:cubicBezTo>
                      <a:close/>
                      <a:moveTo>
                        <a:pt x="10" y="10"/>
                      </a:moveTo>
                      <a:cubicBezTo>
                        <a:pt x="27" y="10"/>
                        <a:pt x="27" y="10"/>
                        <a:pt x="27" y="10"/>
                      </a:cubicBezTo>
                      <a:cubicBezTo>
                        <a:pt x="27" y="25"/>
                        <a:pt x="27" y="25"/>
                        <a:pt x="27" y="25"/>
                      </a:cubicBezTo>
                      <a:cubicBezTo>
                        <a:pt x="10" y="25"/>
                        <a:pt x="10" y="25"/>
                        <a:pt x="10" y="25"/>
                      </a:cubicBezTo>
                      <a:lnTo>
                        <a:pt x="10" y="10"/>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i="0" u="none" strike="noStrike" kern="1200" cap="none" spc="0" normalizeH="0" baseline="0" noProof="0">
                    <a:ln>
                      <a:noFill/>
                    </a:ln>
                    <a:solidFill>
                      <a:srgbClr val="1F5F96"/>
                    </a:solidFill>
                    <a:effectLst/>
                    <a:uLnTx/>
                    <a:uFillTx/>
                    <a:ea typeface="+mn-ea"/>
                    <a:cs typeface="+mn-cs"/>
                  </a:endParaRPr>
                </a:p>
              </p:txBody>
            </p:sp>
            <p:sp>
              <p:nvSpPr>
                <p:cNvPr id="131" name="Freeform 190">
                  <a:extLst>
                    <a:ext uri="{FF2B5EF4-FFF2-40B4-BE49-F238E27FC236}">
                      <a16:creationId xmlns:a16="http://schemas.microsoft.com/office/drawing/2014/main" id="{BB6CCFE3-4C95-B4A8-DFC6-749ECCC8DDDF}"/>
                    </a:ext>
                  </a:extLst>
                </p:cNvPr>
                <p:cNvSpPr>
                  <a:spLocks noEditPoints="1"/>
                </p:cNvSpPr>
                <p:nvPr/>
              </p:nvSpPr>
              <p:spPr bwMode="auto">
                <a:xfrm>
                  <a:off x="3121025" y="7329488"/>
                  <a:ext cx="82550" cy="139700"/>
                </a:xfrm>
                <a:custGeom>
                  <a:avLst/>
                  <a:gdLst>
                    <a:gd name="T0" fmla="*/ 0 w 36"/>
                    <a:gd name="T1" fmla="*/ 8 h 60"/>
                    <a:gd name="T2" fmla="*/ 0 w 36"/>
                    <a:gd name="T3" fmla="*/ 52 h 60"/>
                    <a:gd name="T4" fmla="*/ 8 w 36"/>
                    <a:gd name="T5" fmla="*/ 60 h 60"/>
                    <a:gd name="T6" fmla="*/ 28 w 36"/>
                    <a:gd name="T7" fmla="*/ 60 h 60"/>
                    <a:gd name="T8" fmla="*/ 36 w 36"/>
                    <a:gd name="T9" fmla="*/ 52 h 60"/>
                    <a:gd name="T10" fmla="*/ 36 w 36"/>
                    <a:gd name="T11" fmla="*/ 8 h 60"/>
                    <a:gd name="T12" fmla="*/ 28 w 36"/>
                    <a:gd name="T13" fmla="*/ 0 h 60"/>
                    <a:gd name="T14" fmla="*/ 8 w 36"/>
                    <a:gd name="T15" fmla="*/ 0 h 60"/>
                    <a:gd name="T16" fmla="*/ 0 w 36"/>
                    <a:gd name="T17" fmla="*/ 8 h 60"/>
                    <a:gd name="T18" fmla="*/ 10 w 36"/>
                    <a:gd name="T19" fmla="*/ 10 h 60"/>
                    <a:gd name="T20" fmla="*/ 26 w 36"/>
                    <a:gd name="T21" fmla="*/ 10 h 60"/>
                    <a:gd name="T22" fmla="*/ 26 w 36"/>
                    <a:gd name="T23" fmla="*/ 50 h 60"/>
                    <a:gd name="T24" fmla="*/ 10 w 36"/>
                    <a:gd name="T25" fmla="*/ 50 h 60"/>
                    <a:gd name="T26" fmla="*/ 10 w 36"/>
                    <a:gd name="T27" fmla="*/ 1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60">
                      <a:moveTo>
                        <a:pt x="0" y="8"/>
                      </a:moveTo>
                      <a:cubicBezTo>
                        <a:pt x="0" y="52"/>
                        <a:pt x="0" y="52"/>
                        <a:pt x="0" y="52"/>
                      </a:cubicBezTo>
                      <a:cubicBezTo>
                        <a:pt x="0" y="57"/>
                        <a:pt x="4" y="60"/>
                        <a:pt x="8" y="60"/>
                      </a:cubicBezTo>
                      <a:cubicBezTo>
                        <a:pt x="28" y="60"/>
                        <a:pt x="28" y="60"/>
                        <a:pt x="28" y="60"/>
                      </a:cubicBezTo>
                      <a:cubicBezTo>
                        <a:pt x="33" y="60"/>
                        <a:pt x="36" y="57"/>
                        <a:pt x="36" y="52"/>
                      </a:cubicBezTo>
                      <a:cubicBezTo>
                        <a:pt x="36" y="8"/>
                        <a:pt x="36" y="8"/>
                        <a:pt x="36" y="8"/>
                      </a:cubicBezTo>
                      <a:cubicBezTo>
                        <a:pt x="36" y="4"/>
                        <a:pt x="33" y="0"/>
                        <a:pt x="28" y="0"/>
                      </a:cubicBezTo>
                      <a:cubicBezTo>
                        <a:pt x="8" y="0"/>
                        <a:pt x="8" y="0"/>
                        <a:pt x="8" y="0"/>
                      </a:cubicBezTo>
                      <a:cubicBezTo>
                        <a:pt x="4" y="0"/>
                        <a:pt x="0" y="4"/>
                        <a:pt x="0" y="8"/>
                      </a:cubicBezTo>
                      <a:close/>
                      <a:moveTo>
                        <a:pt x="10" y="10"/>
                      </a:moveTo>
                      <a:cubicBezTo>
                        <a:pt x="26" y="10"/>
                        <a:pt x="26" y="10"/>
                        <a:pt x="26" y="10"/>
                      </a:cubicBezTo>
                      <a:cubicBezTo>
                        <a:pt x="26" y="50"/>
                        <a:pt x="26" y="50"/>
                        <a:pt x="26" y="50"/>
                      </a:cubicBezTo>
                      <a:cubicBezTo>
                        <a:pt x="10" y="50"/>
                        <a:pt x="10" y="50"/>
                        <a:pt x="10" y="50"/>
                      </a:cubicBezTo>
                      <a:lnTo>
                        <a:pt x="10" y="10"/>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i="0" u="none" strike="noStrike" kern="1200" cap="none" spc="0" normalizeH="0" baseline="0" noProof="0">
                    <a:ln>
                      <a:noFill/>
                    </a:ln>
                    <a:solidFill>
                      <a:srgbClr val="1F5F96"/>
                    </a:solidFill>
                    <a:effectLst/>
                    <a:uLnTx/>
                    <a:uFillTx/>
                    <a:ea typeface="+mn-ea"/>
                    <a:cs typeface="+mn-cs"/>
                  </a:endParaRPr>
                </a:p>
              </p:txBody>
            </p:sp>
            <p:sp>
              <p:nvSpPr>
                <p:cNvPr id="132" name="Freeform 191">
                  <a:extLst>
                    <a:ext uri="{FF2B5EF4-FFF2-40B4-BE49-F238E27FC236}">
                      <a16:creationId xmlns:a16="http://schemas.microsoft.com/office/drawing/2014/main" id="{CF841CC0-AA88-C1C2-78F8-29575A1D2829}"/>
                    </a:ext>
                  </a:extLst>
                </p:cNvPr>
                <p:cNvSpPr>
                  <a:spLocks noEditPoints="1"/>
                </p:cNvSpPr>
                <p:nvPr/>
              </p:nvSpPr>
              <p:spPr bwMode="auto">
                <a:xfrm>
                  <a:off x="3233738" y="7232650"/>
                  <a:ext cx="84137" cy="236538"/>
                </a:xfrm>
                <a:custGeom>
                  <a:avLst/>
                  <a:gdLst>
                    <a:gd name="T0" fmla="*/ 8 w 36"/>
                    <a:gd name="T1" fmla="*/ 102 h 102"/>
                    <a:gd name="T2" fmla="*/ 28 w 36"/>
                    <a:gd name="T3" fmla="*/ 102 h 102"/>
                    <a:gd name="T4" fmla="*/ 36 w 36"/>
                    <a:gd name="T5" fmla="*/ 94 h 102"/>
                    <a:gd name="T6" fmla="*/ 36 w 36"/>
                    <a:gd name="T7" fmla="*/ 8 h 102"/>
                    <a:gd name="T8" fmla="*/ 28 w 36"/>
                    <a:gd name="T9" fmla="*/ 0 h 102"/>
                    <a:gd name="T10" fmla="*/ 8 w 36"/>
                    <a:gd name="T11" fmla="*/ 0 h 102"/>
                    <a:gd name="T12" fmla="*/ 0 w 36"/>
                    <a:gd name="T13" fmla="*/ 8 h 102"/>
                    <a:gd name="T14" fmla="*/ 0 w 36"/>
                    <a:gd name="T15" fmla="*/ 94 h 102"/>
                    <a:gd name="T16" fmla="*/ 8 w 36"/>
                    <a:gd name="T17" fmla="*/ 102 h 102"/>
                    <a:gd name="T18" fmla="*/ 10 w 36"/>
                    <a:gd name="T19" fmla="*/ 10 h 102"/>
                    <a:gd name="T20" fmla="*/ 26 w 36"/>
                    <a:gd name="T21" fmla="*/ 10 h 102"/>
                    <a:gd name="T22" fmla="*/ 26 w 36"/>
                    <a:gd name="T23" fmla="*/ 92 h 102"/>
                    <a:gd name="T24" fmla="*/ 10 w 36"/>
                    <a:gd name="T25" fmla="*/ 92 h 102"/>
                    <a:gd name="T26" fmla="*/ 10 w 36"/>
                    <a:gd name="T27" fmla="*/ 1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102">
                      <a:moveTo>
                        <a:pt x="8" y="102"/>
                      </a:moveTo>
                      <a:cubicBezTo>
                        <a:pt x="28" y="102"/>
                        <a:pt x="28" y="102"/>
                        <a:pt x="28" y="102"/>
                      </a:cubicBezTo>
                      <a:cubicBezTo>
                        <a:pt x="32" y="102"/>
                        <a:pt x="36" y="99"/>
                        <a:pt x="36" y="94"/>
                      </a:cubicBezTo>
                      <a:cubicBezTo>
                        <a:pt x="36" y="8"/>
                        <a:pt x="36" y="8"/>
                        <a:pt x="36" y="8"/>
                      </a:cubicBezTo>
                      <a:cubicBezTo>
                        <a:pt x="36" y="4"/>
                        <a:pt x="32" y="0"/>
                        <a:pt x="28" y="0"/>
                      </a:cubicBezTo>
                      <a:cubicBezTo>
                        <a:pt x="8" y="0"/>
                        <a:pt x="8" y="0"/>
                        <a:pt x="8" y="0"/>
                      </a:cubicBezTo>
                      <a:cubicBezTo>
                        <a:pt x="3" y="0"/>
                        <a:pt x="0" y="4"/>
                        <a:pt x="0" y="8"/>
                      </a:cubicBezTo>
                      <a:cubicBezTo>
                        <a:pt x="0" y="94"/>
                        <a:pt x="0" y="94"/>
                        <a:pt x="0" y="94"/>
                      </a:cubicBezTo>
                      <a:cubicBezTo>
                        <a:pt x="0" y="99"/>
                        <a:pt x="3" y="102"/>
                        <a:pt x="8" y="102"/>
                      </a:cubicBezTo>
                      <a:close/>
                      <a:moveTo>
                        <a:pt x="10" y="10"/>
                      </a:moveTo>
                      <a:cubicBezTo>
                        <a:pt x="26" y="10"/>
                        <a:pt x="26" y="10"/>
                        <a:pt x="26" y="10"/>
                      </a:cubicBezTo>
                      <a:cubicBezTo>
                        <a:pt x="26" y="92"/>
                        <a:pt x="26" y="92"/>
                        <a:pt x="26" y="92"/>
                      </a:cubicBezTo>
                      <a:cubicBezTo>
                        <a:pt x="10" y="92"/>
                        <a:pt x="10" y="92"/>
                        <a:pt x="10" y="92"/>
                      </a:cubicBezTo>
                      <a:lnTo>
                        <a:pt x="10" y="10"/>
                      </a:ln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i="0" u="none" strike="noStrike" kern="1200" cap="none" spc="0" normalizeH="0" baseline="0" noProof="0">
                    <a:ln>
                      <a:noFill/>
                    </a:ln>
                    <a:solidFill>
                      <a:srgbClr val="1F5F96"/>
                    </a:solidFill>
                    <a:effectLst/>
                    <a:uLnTx/>
                    <a:uFillTx/>
                    <a:ea typeface="+mn-ea"/>
                    <a:cs typeface="+mn-cs"/>
                  </a:endParaRPr>
                </a:p>
              </p:txBody>
            </p:sp>
            <p:sp>
              <p:nvSpPr>
                <p:cNvPr id="133" name="Freeform 192">
                  <a:extLst>
                    <a:ext uri="{FF2B5EF4-FFF2-40B4-BE49-F238E27FC236}">
                      <a16:creationId xmlns:a16="http://schemas.microsoft.com/office/drawing/2014/main" id="{2C90019A-4309-0E34-AD9A-5FCA90879CAE}"/>
                    </a:ext>
                  </a:extLst>
                </p:cNvPr>
                <p:cNvSpPr>
                  <a:spLocks/>
                </p:cNvSpPr>
                <p:nvPr/>
              </p:nvSpPr>
              <p:spPr bwMode="auto">
                <a:xfrm>
                  <a:off x="3051175" y="7218363"/>
                  <a:ext cx="122237" cy="120650"/>
                </a:xfrm>
                <a:custGeom>
                  <a:avLst/>
                  <a:gdLst>
                    <a:gd name="T0" fmla="*/ 6 w 53"/>
                    <a:gd name="T1" fmla="*/ 52 h 52"/>
                    <a:gd name="T2" fmla="*/ 9 w 53"/>
                    <a:gd name="T3" fmla="*/ 51 h 52"/>
                    <a:gd name="T4" fmla="*/ 43 w 53"/>
                    <a:gd name="T5" fmla="*/ 17 h 52"/>
                    <a:gd name="T6" fmla="*/ 43 w 53"/>
                    <a:gd name="T7" fmla="*/ 25 h 52"/>
                    <a:gd name="T8" fmla="*/ 48 w 53"/>
                    <a:gd name="T9" fmla="*/ 30 h 52"/>
                    <a:gd name="T10" fmla="*/ 53 w 53"/>
                    <a:gd name="T11" fmla="*/ 25 h 52"/>
                    <a:gd name="T12" fmla="*/ 53 w 53"/>
                    <a:gd name="T13" fmla="*/ 5 h 52"/>
                    <a:gd name="T14" fmla="*/ 53 w 53"/>
                    <a:gd name="T15" fmla="*/ 3 h 52"/>
                    <a:gd name="T16" fmla="*/ 50 w 53"/>
                    <a:gd name="T17" fmla="*/ 0 h 52"/>
                    <a:gd name="T18" fmla="*/ 48 w 53"/>
                    <a:gd name="T19" fmla="*/ 0 h 52"/>
                    <a:gd name="T20" fmla="*/ 28 w 53"/>
                    <a:gd name="T21" fmla="*/ 0 h 52"/>
                    <a:gd name="T22" fmla="*/ 23 w 53"/>
                    <a:gd name="T23" fmla="*/ 5 h 52"/>
                    <a:gd name="T24" fmla="*/ 28 w 53"/>
                    <a:gd name="T25" fmla="*/ 10 h 52"/>
                    <a:gd name="T26" fmla="*/ 36 w 53"/>
                    <a:gd name="T27" fmla="*/ 10 h 52"/>
                    <a:gd name="T28" fmla="*/ 2 w 53"/>
                    <a:gd name="T29" fmla="*/ 44 h 52"/>
                    <a:gd name="T30" fmla="*/ 2 w 53"/>
                    <a:gd name="T31" fmla="*/ 51 h 52"/>
                    <a:gd name="T32" fmla="*/ 6 w 53"/>
                    <a:gd name="T33"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3" h="52">
                      <a:moveTo>
                        <a:pt x="6" y="52"/>
                      </a:moveTo>
                      <a:cubicBezTo>
                        <a:pt x="7" y="52"/>
                        <a:pt x="8" y="52"/>
                        <a:pt x="9" y="51"/>
                      </a:cubicBezTo>
                      <a:cubicBezTo>
                        <a:pt x="43" y="17"/>
                        <a:pt x="43" y="17"/>
                        <a:pt x="43" y="17"/>
                      </a:cubicBezTo>
                      <a:cubicBezTo>
                        <a:pt x="43" y="25"/>
                        <a:pt x="43" y="25"/>
                        <a:pt x="43" y="25"/>
                      </a:cubicBezTo>
                      <a:cubicBezTo>
                        <a:pt x="43" y="28"/>
                        <a:pt x="45" y="30"/>
                        <a:pt x="48" y="30"/>
                      </a:cubicBezTo>
                      <a:cubicBezTo>
                        <a:pt x="51" y="30"/>
                        <a:pt x="53" y="28"/>
                        <a:pt x="53" y="25"/>
                      </a:cubicBezTo>
                      <a:cubicBezTo>
                        <a:pt x="53" y="5"/>
                        <a:pt x="53" y="5"/>
                        <a:pt x="53" y="5"/>
                      </a:cubicBezTo>
                      <a:cubicBezTo>
                        <a:pt x="53" y="4"/>
                        <a:pt x="53" y="4"/>
                        <a:pt x="53" y="3"/>
                      </a:cubicBezTo>
                      <a:cubicBezTo>
                        <a:pt x="52" y="2"/>
                        <a:pt x="51" y="1"/>
                        <a:pt x="50" y="0"/>
                      </a:cubicBezTo>
                      <a:cubicBezTo>
                        <a:pt x="49" y="0"/>
                        <a:pt x="49" y="0"/>
                        <a:pt x="48" y="0"/>
                      </a:cubicBezTo>
                      <a:cubicBezTo>
                        <a:pt x="28" y="0"/>
                        <a:pt x="28" y="0"/>
                        <a:pt x="28" y="0"/>
                      </a:cubicBezTo>
                      <a:cubicBezTo>
                        <a:pt x="25" y="0"/>
                        <a:pt x="23" y="2"/>
                        <a:pt x="23" y="5"/>
                      </a:cubicBezTo>
                      <a:cubicBezTo>
                        <a:pt x="23" y="8"/>
                        <a:pt x="25" y="10"/>
                        <a:pt x="28" y="10"/>
                      </a:cubicBezTo>
                      <a:cubicBezTo>
                        <a:pt x="36" y="10"/>
                        <a:pt x="36" y="10"/>
                        <a:pt x="36" y="10"/>
                      </a:cubicBezTo>
                      <a:cubicBezTo>
                        <a:pt x="2" y="44"/>
                        <a:pt x="2" y="44"/>
                        <a:pt x="2" y="44"/>
                      </a:cubicBezTo>
                      <a:cubicBezTo>
                        <a:pt x="0" y="46"/>
                        <a:pt x="0" y="49"/>
                        <a:pt x="2" y="51"/>
                      </a:cubicBezTo>
                      <a:cubicBezTo>
                        <a:pt x="3" y="52"/>
                        <a:pt x="4" y="52"/>
                        <a:pt x="6" y="52"/>
                      </a:cubicBezTo>
                      <a:close/>
                    </a:path>
                  </a:pathLst>
                </a:custGeom>
                <a:solidFill>
                  <a:srgbClr val="231F2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80682" tIns="40341" rIns="80682" bIns="4034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88" i="0" u="none" strike="noStrike" kern="1200" cap="none" spc="0" normalizeH="0" baseline="0" noProof="0">
                    <a:ln>
                      <a:noFill/>
                    </a:ln>
                    <a:solidFill>
                      <a:srgbClr val="1F5F96"/>
                    </a:solidFill>
                    <a:effectLst/>
                    <a:uLnTx/>
                    <a:uFillTx/>
                    <a:ea typeface="+mn-ea"/>
                    <a:cs typeface="+mn-cs"/>
                  </a:endParaRPr>
                </a:p>
              </p:txBody>
            </p:sp>
          </p:grpSp>
          <p:sp>
            <p:nvSpPr>
              <p:cNvPr id="125" name="object 9">
                <a:extLst>
                  <a:ext uri="{FF2B5EF4-FFF2-40B4-BE49-F238E27FC236}">
                    <a16:creationId xmlns:a16="http://schemas.microsoft.com/office/drawing/2014/main" id="{FAB860FC-EF15-93CE-835E-7103573A7E0D}"/>
                  </a:ext>
                </a:extLst>
              </p:cNvPr>
              <p:cNvSpPr/>
              <p:nvPr/>
            </p:nvSpPr>
            <p:spPr>
              <a:xfrm>
                <a:off x="9698872" y="2500480"/>
                <a:ext cx="1286341" cy="928520"/>
              </a:xfrm>
              <a:custGeom>
                <a:avLst/>
                <a:gdLst/>
                <a:ahLst/>
                <a:cxnLst/>
                <a:rect l="l" t="t" r="r" b="b"/>
                <a:pathLst>
                  <a:path w="3476625" h="2251075">
                    <a:moveTo>
                      <a:pt x="0" y="2250948"/>
                    </a:moveTo>
                    <a:lnTo>
                      <a:pt x="3476244" y="2250948"/>
                    </a:lnTo>
                    <a:lnTo>
                      <a:pt x="3476244" y="0"/>
                    </a:lnTo>
                    <a:lnTo>
                      <a:pt x="0" y="0"/>
                    </a:lnTo>
                    <a:lnTo>
                      <a:pt x="0" y="2250948"/>
                    </a:lnTo>
                    <a:close/>
                  </a:path>
                </a:pathLst>
              </a:custGeom>
              <a:ln w="28956">
                <a:solidFill>
                  <a:srgbClr val="1080AF"/>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600" i="0" u="none" strike="noStrike" kern="1200" cap="none" spc="0" normalizeH="0" baseline="0" noProof="0">
                  <a:ln>
                    <a:noFill/>
                  </a:ln>
                  <a:solidFill>
                    <a:srgbClr val="1F5F96"/>
                  </a:solidFill>
                  <a:effectLst/>
                  <a:uLnTx/>
                  <a:uFillTx/>
                  <a:ea typeface="+mn-ea"/>
                  <a:cs typeface="+mn-cs"/>
                </a:endParaRPr>
              </a:p>
            </p:txBody>
          </p:sp>
          <p:sp>
            <p:nvSpPr>
              <p:cNvPr id="126" name="Rectangle 125">
                <a:extLst>
                  <a:ext uri="{FF2B5EF4-FFF2-40B4-BE49-F238E27FC236}">
                    <a16:creationId xmlns:a16="http://schemas.microsoft.com/office/drawing/2014/main" id="{8EC9DBC7-639D-2BA6-CCAA-A6BBF0013ABC}"/>
                  </a:ext>
                </a:extLst>
              </p:cNvPr>
              <p:cNvSpPr/>
              <p:nvPr/>
            </p:nvSpPr>
            <p:spPr>
              <a:xfrm>
                <a:off x="9721042" y="3065330"/>
                <a:ext cx="1242000" cy="338956"/>
              </a:xfrm>
              <a:prstGeom prst="rect">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ysClr val="windowText" lastClr="000000"/>
                    </a:solidFill>
                    <a:effectLst/>
                    <a:uLnTx/>
                    <a:uFillTx/>
                    <a:ea typeface="+mn-ea"/>
                    <a:cs typeface="+mn-cs"/>
                  </a:rPr>
                  <a:t>Analysis</a:t>
                </a:r>
              </a:p>
            </p:txBody>
          </p:sp>
        </p:grpSp>
      </p:grpSp>
      <p:sp>
        <p:nvSpPr>
          <p:cNvPr id="20" name="Text Placeholder 2">
            <a:extLst>
              <a:ext uri="{FF2B5EF4-FFF2-40B4-BE49-F238E27FC236}">
                <a16:creationId xmlns:a16="http://schemas.microsoft.com/office/drawing/2014/main" id="{206D8262-9674-0B7A-E6CC-151233B42364}"/>
              </a:ext>
            </a:extLst>
          </p:cNvPr>
          <p:cNvSpPr>
            <a:spLocks noGrp="1"/>
          </p:cNvSpPr>
          <p:nvPr>
            <p:ph type="body" sz="quarter" idx="11"/>
          </p:nvPr>
        </p:nvSpPr>
        <p:spPr>
          <a:xfrm>
            <a:off x="375212" y="940981"/>
            <a:ext cx="11610955" cy="304577"/>
          </a:xfrm>
        </p:spPr>
        <p:txBody>
          <a:bodyPr>
            <a:noAutofit/>
          </a:bodyPr>
          <a:lstStyle/>
          <a:p>
            <a:pPr marL="0" indent="0">
              <a:lnSpc>
                <a:spcPct val="100000"/>
              </a:lnSpc>
              <a:buNone/>
            </a:pPr>
            <a:r>
              <a:rPr lang="en-GB" sz="1400" dirty="0">
                <a:solidFill>
                  <a:srgbClr val="000000"/>
                </a:solidFill>
              </a:rPr>
              <a:t>The below describes the capabilities which the programme needs to deliver to achieve the strategic initiatives. The current DPC products may enable the delivery of one or more of these capabilities.</a:t>
            </a:r>
            <a:endParaRPr lang="en-GB" sz="1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08456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4EF5B4-870B-DBCC-38E2-78C77048CC46}"/>
              </a:ext>
            </a:extLst>
          </p:cNvPr>
          <p:cNvSpPr>
            <a:spLocks noGrp="1"/>
          </p:cNvSpPr>
          <p:nvPr>
            <p:ph type="title"/>
          </p:nvPr>
        </p:nvSpPr>
        <p:spPr>
          <a:xfrm>
            <a:off x="36414" y="47133"/>
            <a:ext cx="7148157" cy="776287"/>
          </a:xfrm>
        </p:spPr>
        <p:txBody>
          <a:bodyPr>
            <a:normAutofit/>
          </a:bodyPr>
          <a:lstStyle/>
          <a:p>
            <a:r>
              <a:rPr lang="en-GB" sz="2400"/>
              <a:t>Platform Principles</a:t>
            </a:r>
          </a:p>
        </p:txBody>
      </p:sp>
      <p:sp>
        <p:nvSpPr>
          <p:cNvPr id="6" name="Rectangle 5">
            <a:extLst>
              <a:ext uri="{FF2B5EF4-FFF2-40B4-BE49-F238E27FC236}">
                <a16:creationId xmlns:a16="http://schemas.microsoft.com/office/drawing/2014/main" id="{DC74F3C8-A1EA-54B8-E77B-37441CF7E3AC}"/>
              </a:ext>
            </a:extLst>
          </p:cNvPr>
          <p:cNvSpPr/>
          <p:nvPr/>
        </p:nvSpPr>
        <p:spPr>
          <a:xfrm>
            <a:off x="1028933" y="3428247"/>
            <a:ext cx="2880000" cy="1033839"/>
          </a:xfrm>
          <a:prstGeom prst="rect">
            <a:avLst/>
          </a:prstGeom>
          <a:solidFill>
            <a:srgbClr val="FFFFFF"/>
          </a:solidFill>
          <a:ln w="9525" cap="flat" cmpd="sng" algn="ctr">
            <a:solidFill>
              <a:schemeClr val="bg1"/>
            </a:solidFill>
            <a:prstDash val="solid"/>
            <a:miter lim="800000"/>
            <a:headEnd type="none" w="med" len="med"/>
            <a:tailEnd type="non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b="1" kern="100">
                <a:solidFill>
                  <a:sysClr val="windowText" lastClr="000000"/>
                </a:solidFill>
                <a:cs typeface="Calibri" panose="020F0502020204030204" pitchFamily="34" charset="0"/>
              </a:rPr>
              <a:t>Refresh the existing technology stack </a:t>
            </a:r>
            <a:r>
              <a:rPr lang="en-GB" sz="1400" kern="100">
                <a:solidFill>
                  <a:sysClr val="windowText" lastClr="000000"/>
                </a:solidFill>
                <a:cs typeface="Calibri" panose="020F0502020204030204" pitchFamily="34" charset="0"/>
              </a:rPr>
              <a:t>to address challenges and pain points with current delivery to enable more </a:t>
            </a:r>
            <a:r>
              <a:rPr lang="en-GB" sz="1400" b="1" kern="100">
                <a:solidFill>
                  <a:sysClr val="windowText" lastClr="000000"/>
                </a:solidFill>
                <a:cs typeface="Calibri" panose="020F0502020204030204" pitchFamily="34" charset="0"/>
              </a:rPr>
              <a:t>effective delivery of business capabilities</a:t>
            </a:r>
            <a:r>
              <a:rPr lang="en-GB" sz="1400" kern="100">
                <a:solidFill>
                  <a:sysClr val="windowText" lastClr="000000"/>
                </a:solidFill>
                <a:cs typeface="Calibri" panose="020F0502020204030204" pitchFamily="34" charset="0"/>
              </a:rPr>
              <a:t>. </a:t>
            </a:r>
            <a:endParaRPr lang="en-GB" sz="1400">
              <a:solidFill>
                <a:sysClr val="windowText" lastClr="000000"/>
              </a:solidFill>
              <a:latin typeface="+mn-lt"/>
            </a:endParaRPr>
          </a:p>
        </p:txBody>
      </p:sp>
      <p:sp>
        <p:nvSpPr>
          <p:cNvPr id="13" name="Rectangle 12">
            <a:extLst>
              <a:ext uri="{FF2B5EF4-FFF2-40B4-BE49-F238E27FC236}">
                <a16:creationId xmlns:a16="http://schemas.microsoft.com/office/drawing/2014/main" id="{D922227E-7238-BADB-9CF2-156BE07C9BF7}"/>
              </a:ext>
            </a:extLst>
          </p:cNvPr>
          <p:cNvSpPr/>
          <p:nvPr/>
        </p:nvSpPr>
        <p:spPr>
          <a:xfrm>
            <a:off x="4585680" y="3428247"/>
            <a:ext cx="2880000" cy="1321822"/>
          </a:xfrm>
          <a:prstGeom prst="rect">
            <a:avLst/>
          </a:prstGeom>
          <a:solidFill>
            <a:srgbClr val="FFFFFF"/>
          </a:solidFill>
          <a:ln w="9525" cap="flat" cmpd="sng" algn="ctr">
            <a:solidFill>
              <a:schemeClr val="bg1"/>
            </a:solidFill>
            <a:prstDash val="solid"/>
            <a:miter lim="800000"/>
            <a:headEnd type="none" w="med" len="med"/>
            <a:tailEnd type="none" w="med" len="me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kern="100">
                <a:solidFill>
                  <a:sysClr val="windowText" lastClr="000000"/>
                </a:solidFill>
                <a:latin typeface="+mn-lt"/>
                <a:cs typeface="Calibri" panose="020F0502020204030204" pitchFamily="34" charset="0"/>
              </a:rPr>
              <a:t>Build toward an </a:t>
            </a:r>
            <a:r>
              <a:rPr lang="en-GB" sz="1400" b="1" kern="100">
                <a:solidFill>
                  <a:sysClr val="windowText" lastClr="000000"/>
                </a:solidFill>
                <a:latin typeface="+mn-lt"/>
                <a:cs typeface="Calibri" panose="020F0502020204030204" pitchFamily="34" charset="0"/>
              </a:rPr>
              <a:t>evergreen system</a:t>
            </a:r>
            <a:r>
              <a:rPr lang="en-GB" sz="1400" kern="100">
                <a:solidFill>
                  <a:sysClr val="windowText" lastClr="000000"/>
                </a:solidFill>
                <a:latin typeface="+mn-lt"/>
                <a:cs typeface="Calibri" panose="020F0502020204030204" pitchFamily="34" charset="0"/>
              </a:rPr>
              <a:t> which is designed for </a:t>
            </a:r>
            <a:r>
              <a:rPr lang="en-GB" sz="1400" b="1" kern="100">
                <a:solidFill>
                  <a:sysClr val="windowText" lastClr="000000"/>
                </a:solidFill>
                <a:latin typeface="+mn-lt"/>
                <a:cs typeface="Calibri" panose="020F0502020204030204" pitchFamily="34" charset="0"/>
              </a:rPr>
              <a:t>easy maintenance</a:t>
            </a:r>
            <a:r>
              <a:rPr lang="en-GB" sz="1400" kern="100">
                <a:solidFill>
                  <a:sysClr val="windowText" lastClr="000000"/>
                </a:solidFill>
                <a:latin typeface="+mn-lt"/>
                <a:cs typeface="Calibri" panose="020F0502020204030204" pitchFamily="34" charset="0"/>
              </a:rPr>
              <a:t> and supports </a:t>
            </a:r>
            <a:r>
              <a:rPr lang="en-GB" sz="1400" b="1" kern="100">
                <a:solidFill>
                  <a:sysClr val="windowText" lastClr="000000"/>
                </a:solidFill>
                <a:latin typeface="+mn-lt"/>
                <a:cs typeface="Calibri" panose="020F0502020204030204" pitchFamily="34" charset="0"/>
              </a:rPr>
              <a:t>continuous updates </a:t>
            </a:r>
            <a:r>
              <a:rPr lang="en-GB" sz="1400" kern="100">
                <a:solidFill>
                  <a:sysClr val="windowText" lastClr="000000"/>
                </a:solidFill>
                <a:latin typeface="+mn-lt"/>
                <a:cs typeface="Calibri" panose="020F0502020204030204" pitchFamily="34" charset="0"/>
              </a:rPr>
              <a:t>to ensure sustainability and effectiveness of solutions.</a:t>
            </a:r>
            <a:endParaRPr lang="en-GB" sz="1400">
              <a:solidFill>
                <a:sysClr val="windowText" lastClr="000000"/>
              </a:solidFill>
              <a:latin typeface="+mn-lt"/>
            </a:endParaRPr>
          </a:p>
        </p:txBody>
      </p:sp>
      <p:sp>
        <p:nvSpPr>
          <p:cNvPr id="19" name="Rectangle 18">
            <a:extLst>
              <a:ext uri="{FF2B5EF4-FFF2-40B4-BE49-F238E27FC236}">
                <a16:creationId xmlns:a16="http://schemas.microsoft.com/office/drawing/2014/main" id="{9E1DCE88-15DE-130A-9986-D76241BD5AB5}"/>
              </a:ext>
            </a:extLst>
          </p:cNvPr>
          <p:cNvSpPr/>
          <p:nvPr/>
        </p:nvSpPr>
        <p:spPr>
          <a:xfrm>
            <a:off x="8223158" y="3428247"/>
            <a:ext cx="2880000" cy="1031247"/>
          </a:xfrm>
          <a:prstGeom prst="rect">
            <a:avLst/>
          </a:prstGeom>
          <a:solidFill>
            <a:srgbClr val="FFFFFF"/>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kern="100">
                <a:solidFill>
                  <a:sysClr val="windowText" lastClr="000000"/>
                </a:solidFill>
                <a:cs typeface="Calibri" panose="020F0502020204030204" pitchFamily="34" charset="0"/>
              </a:rPr>
              <a:t>Develop a solution in line with </a:t>
            </a:r>
            <a:r>
              <a:rPr lang="en-GB" sz="1400" b="1" kern="100">
                <a:solidFill>
                  <a:sysClr val="windowText" lastClr="000000"/>
                </a:solidFill>
                <a:cs typeface="Calibri" panose="020F0502020204030204" pitchFamily="34" charset="0"/>
              </a:rPr>
              <a:t>agreed architectural principles </a:t>
            </a:r>
            <a:r>
              <a:rPr lang="en-GB" sz="1400" kern="100">
                <a:solidFill>
                  <a:sysClr val="windowText" lastClr="000000"/>
                </a:solidFill>
                <a:cs typeface="Calibri" panose="020F0502020204030204" pitchFamily="34" charset="0"/>
              </a:rPr>
              <a:t>to ensure </a:t>
            </a:r>
            <a:r>
              <a:rPr lang="en-GB" sz="1400" b="1" kern="100">
                <a:solidFill>
                  <a:sysClr val="windowText" lastClr="000000"/>
                </a:solidFill>
                <a:cs typeface="Calibri" panose="020F0502020204030204" pitchFamily="34" charset="0"/>
              </a:rPr>
              <a:t>future flexibility </a:t>
            </a:r>
            <a:r>
              <a:rPr lang="en-GB" sz="1400" kern="100">
                <a:solidFill>
                  <a:sysClr val="windowText" lastClr="000000"/>
                </a:solidFill>
                <a:cs typeface="Calibri" panose="020F0502020204030204" pitchFamily="34" charset="0"/>
              </a:rPr>
              <a:t>is considered and enabled as much as possible. </a:t>
            </a:r>
            <a:endParaRPr lang="en-GB" sz="1400">
              <a:solidFill>
                <a:sysClr val="windowText" lastClr="000000"/>
              </a:solidFill>
              <a:latin typeface="+mn-lt"/>
            </a:endParaRPr>
          </a:p>
        </p:txBody>
      </p:sp>
      <p:sp>
        <p:nvSpPr>
          <p:cNvPr id="20" name="TextBox 19">
            <a:extLst>
              <a:ext uri="{FF2B5EF4-FFF2-40B4-BE49-F238E27FC236}">
                <a16:creationId xmlns:a16="http://schemas.microsoft.com/office/drawing/2014/main" id="{C7679313-E7BA-FA42-A1FC-EA9F0F7B2916}"/>
              </a:ext>
            </a:extLst>
          </p:cNvPr>
          <p:cNvSpPr txBox="1">
            <a:spLocks/>
          </p:cNvSpPr>
          <p:nvPr/>
        </p:nvSpPr>
        <p:spPr>
          <a:xfrm>
            <a:off x="376841" y="1073405"/>
            <a:ext cx="11642196" cy="307777"/>
          </a:xfrm>
          <a:prstGeom prst="rect">
            <a:avLst/>
          </a:prstGeom>
          <a:noFill/>
        </p:spPr>
        <p:txBody>
          <a:bodyPr wrap="square" rtlCol="0">
            <a:spAutoFit/>
          </a:bodyPr>
          <a:lstStyle/>
          <a:p>
            <a:r>
              <a:rPr lang="en-GB" sz="1400" dirty="0">
                <a:solidFill>
                  <a:srgbClr val="000000"/>
                </a:solidFill>
              </a:rPr>
              <a:t>Taking future uncertainty into account, the Platform Strategy will be guided by the following principles….</a:t>
            </a:r>
          </a:p>
        </p:txBody>
      </p:sp>
      <p:cxnSp>
        <p:nvCxnSpPr>
          <p:cNvPr id="22" name="Straight Connector 21">
            <a:extLst>
              <a:ext uri="{FF2B5EF4-FFF2-40B4-BE49-F238E27FC236}">
                <a16:creationId xmlns:a16="http://schemas.microsoft.com/office/drawing/2014/main" id="{519219F4-BDAE-8D38-4AAC-0FC15BA1AB3A}"/>
              </a:ext>
            </a:extLst>
          </p:cNvPr>
          <p:cNvCxnSpPr>
            <a:cxnSpLocks/>
          </p:cNvCxnSpPr>
          <p:nvPr/>
        </p:nvCxnSpPr>
        <p:spPr>
          <a:xfrm>
            <a:off x="908955" y="2985304"/>
            <a:ext cx="10443879" cy="86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0F5332EB-A8F1-CDB1-6238-39690F2D222A}"/>
              </a:ext>
            </a:extLst>
          </p:cNvPr>
          <p:cNvSpPr/>
          <p:nvPr/>
        </p:nvSpPr>
        <p:spPr>
          <a:xfrm>
            <a:off x="9326608" y="2637119"/>
            <a:ext cx="673100" cy="673100"/>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24" name="Oval 23">
            <a:extLst>
              <a:ext uri="{FF2B5EF4-FFF2-40B4-BE49-F238E27FC236}">
                <a16:creationId xmlns:a16="http://schemas.microsoft.com/office/drawing/2014/main" id="{687F1639-2E4E-F854-EED4-BD958B18EA6D}"/>
              </a:ext>
            </a:extLst>
          </p:cNvPr>
          <p:cNvSpPr/>
          <p:nvPr/>
        </p:nvSpPr>
        <p:spPr>
          <a:xfrm>
            <a:off x="2132383" y="2637119"/>
            <a:ext cx="673100" cy="673100"/>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25" name="Oval 24">
            <a:extLst>
              <a:ext uri="{FF2B5EF4-FFF2-40B4-BE49-F238E27FC236}">
                <a16:creationId xmlns:a16="http://schemas.microsoft.com/office/drawing/2014/main" id="{6AD0F3F2-C820-4268-3A02-D2AC674866F2}"/>
              </a:ext>
            </a:extLst>
          </p:cNvPr>
          <p:cNvSpPr/>
          <p:nvPr/>
        </p:nvSpPr>
        <p:spPr>
          <a:xfrm>
            <a:off x="5689130" y="2654963"/>
            <a:ext cx="673100" cy="673100"/>
          </a:xfrm>
          <a:prstGeom prst="ellipse">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26" name="Oval 25">
            <a:extLst>
              <a:ext uri="{FF2B5EF4-FFF2-40B4-BE49-F238E27FC236}">
                <a16:creationId xmlns:a16="http://schemas.microsoft.com/office/drawing/2014/main" id="{A6716CB5-B8D1-8DF0-45CF-93D12F61DCEA}"/>
              </a:ext>
            </a:extLst>
          </p:cNvPr>
          <p:cNvSpPr/>
          <p:nvPr/>
        </p:nvSpPr>
        <p:spPr>
          <a:xfrm>
            <a:off x="4028911" y="2911128"/>
            <a:ext cx="150082" cy="15008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30" name="Oval 29">
            <a:extLst>
              <a:ext uri="{FF2B5EF4-FFF2-40B4-BE49-F238E27FC236}">
                <a16:creationId xmlns:a16="http://schemas.microsoft.com/office/drawing/2014/main" id="{13781A52-A6FB-B8C9-37CD-63C785DD3DA0}"/>
              </a:ext>
            </a:extLst>
          </p:cNvPr>
          <p:cNvSpPr/>
          <p:nvPr/>
        </p:nvSpPr>
        <p:spPr>
          <a:xfrm>
            <a:off x="7886524" y="2911128"/>
            <a:ext cx="150082" cy="15008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sp>
        <p:nvSpPr>
          <p:cNvPr id="31" name="Oval 30">
            <a:extLst>
              <a:ext uri="{FF2B5EF4-FFF2-40B4-BE49-F238E27FC236}">
                <a16:creationId xmlns:a16="http://schemas.microsoft.com/office/drawing/2014/main" id="{E7D9A373-D8C9-5809-895A-CC148676F110}"/>
              </a:ext>
            </a:extLst>
          </p:cNvPr>
          <p:cNvSpPr/>
          <p:nvPr/>
        </p:nvSpPr>
        <p:spPr>
          <a:xfrm>
            <a:off x="11289710" y="2911128"/>
            <a:ext cx="150082" cy="150080"/>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Open Sans"/>
              <a:ea typeface="+mn-ea"/>
              <a:cs typeface="+mn-cs"/>
            </a:endParaRPr>
          </a:p>
        </p:txBody>
      </p:sp>
      <p:pic>
        <p:nvPicPr>
          <p:cNvPr id="66" name="Picture 65">
            <a:extLst>
              <a:ext uri="{FF2B5EF4-FFF2-40B4-BE49-F238E27FC236}">
                <a16:creationId xmlns:a16="http://schemas.microsoft.com/office/drawing/2014/main" id="{33E1DF50-D7B9-8B98-DB8D-C40AA49DC2F5}"/>
              </a:ext>
            </a:extLst>
          </p:cNvPr>
          <p:cNvPicPr>
            <a:picLocks noChangeAspect="1"/>
          </p:cNvPicPr>
          <p:nvPr/>
        </p:nvPicPr>
        <p:blipFill>
          <a:blip r:embed="rId3"/>
          <a:stretch>
            <a:fillRect/>
          </a:stretch>
        </p:blipFill>
        <p:spPr>
          <a:xfrm>
            <a:off x="5791680" y="2759932"/>
            <a:ext cx="468000" cy="468000"/>
          </a:xfrm>
          <a:prstGeom prst="rect">
            <a:avLst/>
          </a:prstGeom>
        </p:spPr>
      </p:pic>
      <p:pic>
        <p:nvPicPr>
          <p:cNvPr id="68" name="Picture 67">
            <a:extLst>
              <a:ext uri="{FF2B5EF4-FFF2-40B4-BE49-F238E27FC236}">
                <a16:creationId xmlns:a16="http://schemas.microsoft.com/office/drawing/2014/main" id="{E12CD369-28A3-B6BE-201E-16E34D3E7F58}"/>
              </a:ext>
            </a:extLst>
          </p:cNvPr>
          <p:cNvPicPr>
            <a:picLocks noChangeAspect="1"/>
          </p:cNvPicPr>
          <p:nvPr/>
        </p:nvPicPr>
        <p:blipFill>
          <a:blip r:embed="rId4"/>
          <a:stretch>
            <a:fillRect/>
          </a:stretch>
        </p:blipFill>
        <p:spPr>
          <a:xfrm>
            <a:off x="9429158" y="2759932"/>
            <a:ext cx="468000" cy="468000"/>
          </a:xfrm>
          <a:prstGeom prst="rect">
            <a:avLst/>
          </a:prstGeom>
        </p:spPr>
      </p:pic>
      <p:pic>
        <p:nvPicPr>
          <p:cNvPr id="72" name="Picture 71">
            <a:extLst>
              <a:ext uri="{FF2B5EF4-FFF2-40B4-BE49-F238E27FC236}">
                <a16:creationId xmlns:a16="http://schemas.microsoft.com/office/drawing/2014/main" id="{C33FC9ED-F716-81CE-E66F-E3CAC790BE12}"/>
              </a:ext>
            </a:extLst>
          </p:cNvPr>
          <p:cNvPicPr>
            <a:picLocks noChangeAspect="1"/>
          </p:cNvPicPr>
          <p:nvPr/>
        </p:nvPicPr>
        <p:blipFill>
          <a:blip r:embed="rId5"/>
          <a:stretch>
            <a:fillRect/>
          </a:stretch>
        </p:blipFill>
        <p:spPr>
          <a:xfrm>
            <a:off x="2234933" y="2759932"/>
            <a:ext cx="468000" cy="468000"/>
          </a:xfrm>
          <a:prstGeom prst="rect">
            <a:avLst/>
          </a:prstGeom>
        </p:spPr>
      </p:pic>
    </p:spTree>
    <p:extLst>
      <p:ext uri="{BB962C8B-B14F-4D97-AF65-F5344CB8AC3E}">
        <p14:creationId xmlns:p14="http://schemas.microsoft.com/office/powerpoint/2010/main" val="762785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2A5BE05-97F1-8F3B-0C7C-8DE8FB1E84C6}"/>
              </a:ext>
            </a:extLst>
          </p:cNvPr>
          <p:cNvSpPr>
            <a:spLocks noGrp="1"/>
          </p:cNvSpPr>
          <p:nvPr>
            <p:ph type="title"/>
          </p:nvPr>
        </p:nvSpPr>
        <p:spPr>
          <a:xfrm>
            <a:off x="36414" y="47133"/>
            <a:ext cx="11431238" cy="776287"/>
          </a:xfrm>
        </p:spPr>
        <p:txBody>
          <a:bodyPr>
            <a:normAutofit/>
          </a:bodyPr>
          <a:lstStyle/>
          <a:p>
            <a:r>
              <a:rPr lang="en-US" sz="2400" dirty="0"/>
              <a:t>Conceptual Architecture</a:t>
            </a:r>
          </a:p>
        </p:txBody>
      </p:sp>
      <p:sp>
        <p:nvSpPr>
          <p:cNvPr id="286" name="Google Shape;163;p18">
            <a:extLst>
              <a:ext uri="{FF2B5EF4-FFF2-40B4-BE49-F238E27FC236}">
                <a16:creationId xmlns:a16="http://schemas.microsoft.com/office/drawing/2014/main" id="{D2DED8BA-A4ED-8D1F-DBEF-0F955F7030F8}"/>
              </a:ext>
            </a:extLst>
          </p:cNvPr>
          <p:cNvSpPr/>
          <p:nvPr/>
        </p:nvSpPr>
        <p:spPr>
          <a:xfrm>
            <a:off x="3233870" y="5594452"/>
            <a:ext cx="5724259" cy="495970"/>
          </a:xfrm>
          <a:prstGeom prst="roundRect">
            <a:avLst>
              <a:gd name="adj" fmla="val 12686"/>
            </a:avLst>
          </a:prstGeom>
          <a:solidFill>
            <a:srgbClr val="EEEEEE"/>
          </a:solidFill>
          <a:ln w="12700" cap="flat" cmpd="sng">
            <a:solidFill>
              <a:srgbClr val="1F5F9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000" b="0" i="0" u="none" strike="noStrike" cap="none" dirty="0">
              <a:solidFill>
                <a:srgbClr val="002060"/>
              </a:solidFill>
              <a:latin typeface="Calibri"/>
              <a:ea typeface="Calibri"/>
              <a:cs typeface="Calibri"/>
              <a:sym typeface="Calibri"/>
            </a:endParaRPr>
          </a:p>
        </p:txBody>
      </p:sp>
      <p:sp>
        <p:nvSpPr>
          <p:cNvPr id="200" name="Rounded Rectangle 199">
            <a:extLst>
              <a:ext uri="{FF2B5EF4-FFF2-40B4-BE49-F238E27FC236}">
                <a16:creationId xmlns:a16="http://schemas.microsoft.com/office/drawing/2014/main" id="{A2A8AC04-C410-6CFC-C1C4-8C2494437D94}"/>
              </a:ext>
            </a:extLst>
          </p:cNvPr>
          <p:cNvSpPr/>
          <p:nvPr/>
        </p:nvSpPr>
        <p:spPr>
          <a:xfrm>
            <a:off x="2607596" y="3409523"/>
            <a:ext cx="7080247" cy="80506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2149953B-C3F8-A1B2-4948-27F5542E77A5}"/>
              </a:ext>
            </a:extLst>
          </p:cNvPr>
          <p:cNvSpPr/>
          <p:nvPr/>
        </p:nvSpPr>
        <p:spPr>
          <a:xfrm>
            <a:off x="5096013" y="3549229"/>
            <a:ext cx="972000" cy="510435"/>
          </a:xfrm>
          <a:prstGeom prst="roundRect">
            <a:avLst/>
          </a:prstGeom>
          <a:solidFill>
            <a:srgbClr val="C9DAF8"/>
          </a:solidFill>
          <a:ln w="12700" cap="flat" cmpd="sng">
            <a:solidFill>
              <a:srgbClr val="1F5F96"/>
            </a:solidFill>
            <a:prstDash val="solid"/>
            <a:miter lim="800000"/>
            <a:headEnd type="none" w="sm" len="sm"/>
            <a:tailEnd type="none" w="sm" len="sm"/>
          </a:ln>
        </p:spPr>
        <p:txBody>
          <a:bodyPr spcFirstLastPara="1" wrap="square" lIns="36000" tIns="45700" rIns="36000" bIns="45700" anchor="ctr" anchorCtr="0">
            <a:noAutofit/>
          </a:bodyPr>
          <a:lstStyle/>
          <a:p>
            <a:pPr algn="ctr">
              <a:buClr>
                <a:srgbClr val="000000"/>
              </a:buClr>
              <a:buSzPts val="1200"/>
            </a:pPr>
            <a:r>
              <a:rPr lang="en-US" sz="1000" dirty="0">
                <a:solidFill>
                  <a:srgbClr val="002060"/>
                </a:solidFill>
                <a:latin typeface="Calibri"/>
                <a:cs typeface="Calibri"/>
              </a:rPr>
              <a:t>Demand Management / Triage</a:t>
            </a:r>
          </a:p>
        </p:txBody>
      </p:sp>
      <p:sp>
        <p:nvSpPr>
          <p:cNvPr id="38" name="Rounded Rectangle 37">
            <a:extLst>
              <a:ext uri="{FF2B5EF4-FFF2-40B4-BE49-F238E27FC236}">
                <a16:creationId xmlns:a16="http://schemas.microsoft.com/office/drawing/2014/main" id="{E59005B6-E3B6-63B9-3663-BB89544A080E}"/>
              </a:ext>
            </a:extLst>
          </p:cNvPr>
          <p:cNvSpPr/>
          <p:nvPr/>
        </p:nvSpPr>
        <p:spPr>
          <a:xfrm>
            <a:off x="6264368" y="3550213"/>
            <a:ext cx="972000" cy="510435"/>
          </a:xfrm>
          <a:prstGeom prst="roundRect">
            <a:avLst/>
          </a:prstGeom>
          <a:solidFill>
            <a:srgbClr val="C9DAF8"/>
          </a:solidFill>
          <a:ln w="12700" cap="flat" cmpd="sng">
            <a:solidFill>
              <a:srgbClr val="1F5F96"/>
            </a:solidFill>
            <a:prstDash val="solid"/>
            <a:miter lim="800000"/>
            <a:headEnd type="none" w="sm" len="sm"/>
            <a:tailEnd type="none" w="sm" len="sm"/>
          </a:ln>
        </p:spPr>
        <p:txBody>
          <a:bodyPr spcFirstLastPara="1" wrap="square" lIns="36000" tIns="45700" rIns="36000" bIns="45700" anchor="ctr" anchorCtr="0">
            <a:noAutofit/>
          </a:bodyPr>
          <a:lstStyle/>
          <a:p>
            <a:pPr algn="ctr">
              <a:buClr>
                <a:srgbClr val="000000"/>
              </a:buClr>
              <a:buSzPts val="1200"/>
            </a:pPr>
            <a:r>
              <a:rPr lang="en-US" sz="1000" dirty="0">
                <a:solidFill>
                  <a:srgbClr val="002060"/>
                </a:solidFill>
                <a:latin typeface="Calibri"/>
                <a:cs typeface="Calibri"/>
              </a:rPr>
              <a:t>Information Capture</a:t>
            </a:r>
          </a:p>
        </p:txBody>
      </p:sp>
      <p:sp>
        <p:nvSpPr>
          <p:cNvPr id="40" name="Rounded Rectangle 39">
            <a:extLst>
              <a:ext uri="{FF2B5EF4-FFF2-40B4-BE49-F238E27FC236}">
                <a16:creationId xmlns:a16="http://schemas.microsoft.com/office/drawing/2014/main" id="{5225F50B-85C8-8E61-5CF9-D4A199533C60}"/>
              </a:ext>
            </a:extLst>
          </p:cNvPr>
          <p:cNvSpPr/>
          <p:nvPr/>
        </p:nvSpPr>
        <p:spPr>
          <a:xfrm>
            <a:off x="3927658" y="3549673"/>
            <a:ext cx="972000" cy="510435"/>
          </a:xfrm>
          <a:prstGeom prst="roundRect">
            <a:avLst/>
          </a:prstGeom>
          <a:solidFill>
            <a:srgbClr val="C9DAF8"/>
          </a:solidFill>
          <a:ln w="12700" cap="flat" cmpd="sng">
            <a:solidFill>
              <a:srgbClr val="1F5F96"/>
            </a:solidFill>
            <a:prstDash val="solid"/>
            <a:miter lim="800000"/>
            <a:headEnd type="none" w="sm" len="sm"/>
            <a:tailEnd type="none" w="sm" len="sm"/>
          </a:ln>
        </p:spPr>
        <p:txBody>
          <a:bodyPr spcFirstLastPara="1" wrap="square" lIns="36000" tIns="45700" rIns="36000" bIns="45700" anchor="ctr" anchorCtr="0">
            <a:noAutofit/>
          </a:bodyPr>
          <a:lstStyle/>
          <a:p>
            <a:pPr algn="ctr">
              <a:buClr>
                <a:srgbClr val="000000"/>
              </a:buClr>
              <a:buSzPts val="1200"/>
            </a:pPr>
            <a:r>
              <a:rPr lang="en-US" sz="1000" dirty="0">
                <a:solidFill>
                  <a:srgbClr val="002060"/>
                </a:solidFill>
                <a:latin typeface="Calibri"/>
                <a:cs typeface="Calibri"/>
              </a:rPr>
              <a:t>Communication</a:t>
            </a:r>
          </a:p>
        </p:txBody>
      </p:sp>
      <p:sp>
        <p:nvSpPr>
          <p:cNvPr id="108" name="Google Shape;136;p18">
            <a:extLst>
              <a:ext uri="{FF2B5EF4-FFF2-40B4-BE49-F238E27FC236}">
                <a16:creationId xmlns:a16="http://schemas.microsoft.com/office/drawing/2014/main" id="{01EA3CD7-D925-882F-641D-52F333D3DEF6}"/>
              </a:ext>
            </a:extLst>
          </p:cNvPr>
          <p:cNvSpPr/>
          <p:nvPr/>
        </p:nvSpPr>
        <p:spPr>
          <a:xfrm>
            <a:off x="4486863" y="2688195"/>
            <a:ext cx="822034" cy="180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2060"/>
              </a:buClr>
              <a:buSzPts val="1200"/>
              <a:buFont typeface="Calibri"/>
              <a:buNone/>
            </a:pPr>
            <a:r>
              <a:rPr lang="en" sz="800" dirty="0">
                <a:solidFill>
                  <a:srgbClr val="002060"/>
                </a:solidFill>
                <a:latin typeface="Calibri" panose="020F0502020204030204" pitchFamily="34" charset="0"/>
                <a:ea typeface="Calibri"/>
                <a:cs typeface="Calibri" panose="020F0502020204030204" pitchFamily="34" charset="0"/>
                <a:sym typeface="Calibri"/>
              </a:rPr>
              <a:t>Mobile</a:t>
            </a:r>
            <a:endParaRPr sz="800" b="0" i="0"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p:sp>
        <p:nvSpPr>
          <p:cNvPr id="109" name="Google Shape;137;p18">
            <a:extLst>
              <a:ext uri="{FF2B5EF4-FFF2-40B4-BE49-F238E27FC236}">
                <a16:creationId xmlns:a16="http://schemas.microsoft.com/office/drawing/2014/main" id="{924A4171-C7F0-BB7C-8A47-6BEEDBAC141C}"/>
              </a:ext>
            </a:extLst>
          </p:cNvPr>
          <p:cNvSpPr/>
          <p:nvPr/>
        </p:nvSpPr>
        <p:spPr>
          <a:xfrm>
            <a:off x="4873295" y="2576114"/>
            <a:ext cx="7383" cy="12750"/>
          </a:xfrm>
          <a:custGeom>
            <a:avLst/>
            <a:gdLst/>
            <a:ahLst/>
            <a:cxnLst/>
            <a:rect l="l" t="t" r="r" b="b"/>
            <a:pathLst>
              <a:path w="17" h="19" extrusionOk="0">
                <a:moveTo>
                  <a:pt x="8" y="0"/>
                </a:moveTo>
                <a:lnTo>
                  <a:pt x="8" y="0"/>
                </a:lnTo>
                <a:lnTo>
                  <a:pt x="4" y="0"/>
                </a:lnTo>
                <a:lnTo>
                  <a:pt x="1" y="3"/>
                </a:lnTo>
                <a:lnTo>
                  <a:pt x="0" y="6"/>
                </a:lnTo>
                <a:lnTo>
                  <a:pt x="0" y="9"/>
                </a:lnTo>
                <a:lnTo>
                  <a:pt x="0" y="9"/>
                </a:lnTo>
                <a:lnTo>
                  <a:pt x="0" y="13"/>
                </a:lnTo>
                <a:lnTo>
                  <a:pt x="1" y="16"/>
                </a:lnTo>
                <a:lnTo>
                  <a:pt x="4" y="17"/>
                </a:lnTo>
                <a:lnTo>
                  <a:pt x="8" y="19"/>
                </a:lnTo>
                <a:lnTo>
                  <a:pt x="8" y="19"/>
                </a:lnTo>
                <a:lnTo>
                  <a:pt x="12" y="17"/>
                </a:lnTo>
                <a:lnTo>
                  <a:pt x="14" y="16"/>
                </a:lnTo>
                <a:lnTo>
                  <a:pt x="17" y="13"/>
                </a:lnTo>
                <a:lnTo>
                  <a:pt x="17" y="9"/>
                </a:lnTo>
                <a:lnTo>
                  <a:pt x="17" y="9"/>
                </a:lnTo>
                <a:lnTo>
                  <a:pt x="17" y="6"/>
                </a:lnTo>
                <a:lnTo>
                  <a:pt x="14" y="3"/>
                </a:lnTo>
                <a:lnTo>
                  <a:pt x="12" y="0"/>
                </a:lnTo>
                <a:lnTo>
                  <a:pt x="8" y="0"/>
                </a:lnTo>
                <a:lnTo>
                  <a:pt x="8" y="0"/>
                </a:lnTo>
                <a:close/>
              </a:path>
            </a:pathLst>
          </a:custGeom>
          <a:solidFill>
            <a:srgbClr val="C8DEF3"/>
          </a:solidFill>
          <a:ln w="12700" cap="flat" cmpd="sng">
            <a:solidFill>
              <a:srgbClr val="1F5F9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Arial"/>
              <a:buNone/>
            </a:pPr>
            <a:endParaRPr sz="1200" b="0" i="0" u="none" strike="noStrike" cap="none">
              <a:solidFill>
                <a:srgbClr val="FFFFFF"/>
              </a:solidFill>
              <a:latin typeface="Calibri"/>
              <a:ea typeface="Calibri"/>
              <a:cs typeface="Calibri"/>
              <a:sym typeface="Calibri"/>
            </a:endParaRPr>
          </a:p>
        </p:txBody>
      </p:sp>
      <p:pic>
        <p:nvPicPr>
          <p:cNvPr id="111" name="Google Shape;139;p18">
            <a:extLst>
              <a:ext uri="{FF2B5EF4-FFF2-40B4-BE49-F238E27FC236}">
                <a16:creationId xmlns:a16="http://schemas.microsoft.com/office/drawing/2014/main" id="{8A9E1793-7C60-9F9C-EA75-53A483825A55}"/>
              </a:ext>
            </a:extLst>
          </p:cNvPr>
          <p:cNvPicPr preferRelativeResize="0"/>
          <p:nvPr/>
        </p:nvPicPr>
        <p:blipFill>
          <a:blip r:embed="rId3">
            <a:alphaModFix/>
          </a:blip>
          <a:stretch>
            <a:fillRect/>
          </a:stretch>
        </p:blipFill>
        <p:spPr>
          <a:xfrm flipH="1">
            <a:off x="4672361" y="2493783"/>
            <a:ext cx="179345" cy="196224"/>
          </a:xfrm>
          <a:prstGeom prst="rect">
            <a:avLst/>
          </a:prstGeom>
          <a:noFill/>
          <a:ln>
            <a:noFill/>
          </a:ln>
        </p:spPr>
      </p:pic>
      <p:pic>
        <p:nvPicPr>
          <p:cNvPr id="112" name="Google Shape;140;p18">
            <a:extLst>
              <a:ext uri="{FF2B5EF4-FFF2-40B4-BE49-F238E27FC236}">
                <a16:creationId xmlns:a16="http://schemas.microsoft.com/office/drawing/2014/main" id="{4C3DE5C0-E0DE-2D72-539E-CE82996AF184}"/>
              </a:ext>
            </a:extLst>
          </p:cNvPr>
          <p:cNvPicPr preferRelativeResize="0"/>
          <p:nvPr/>
        </p:nvPicPr>
        <p:blipFill>
          <a:blip r:embed="rId4">
            <a:alphaModFix/>
          </a:blip>
          <a:stretch>
            <a:fillRect/>
          </a:stretch>
        </p:blipFill>
        <p:spPr>
          <a:xfrm>
            <a:off x="4958050" y="2476750"/>
            <a:ext cx="179346" cy="230298"/>
          </a:xfrm>
          <a:prstGeom prst="rect">
            <a:avLst/>
          </a:prstGeom>
          <a:noFill/>
          <a:ln>
            <a:noFill/>
          </a:ln>
        </p:spPr>
      </p:pic>
      <p:sp>
        <p:nvSpPr>
          <p:cNvPr id="113" name="Google Shape;189;p18">
            <a:extLst>
              <a:ext uri="{FF2B5EF4-FFF2-40B4-BE49-F238E27FC236}">
                <a16:creationId xmlns:a16="http://schemas.microsoft.com/office/drawing/2014/main" id="{FCF1BCE7-1E45-FA60-1CE4-4813D5E97149}"/>
              </a:ext>
            </a:extLst>
          </p:cNvPr>
          <p:cNvSpPr/>
          <p:nvPr/>
        </p:nvSpPr>
        <p:spPr>
          <a:xfrm>
            <a:off x="4001033" y="2685437"/>
            <a:ext cx="383597" cy="180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2060"/>
              </a:buClr>
              <a:buSzPts val="1200"/>
              <a:buFont typeface="Calibri"/>
              <a:buNone/>
            </a:pPr>
            <a:r>
              <a:rPr lang="en" sz="800" b="0" i="0" u="none" strike="noStrike" cap="none" dirty="0">
                <a:solidFill>
                  <a:srgbClr val="002060"/>
                </a:solidFill>
                <a:latin typeface="Calibri" panose="020F0502020204030204" pitchFamily="34" charset="0"/>
                <a:ea typeface="Calibri"/>
                <a:cs typeface="Calibri" panose="020F0502020204030204" pitchFamily="34" charset="0"/>
                <a:sym typeface="Calibri"/>
              </a:rPr>
              <a:t>Web</a:t>
            </a:r>
            <a:endParaRPr sz="800" b="0" i="0"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p:pic>
        <p:nvPicPr>
          <p:cNvPr id="114" name="Google Shape;190;p18">
            <a:extLst>
              <a:ext uri="{FF2B5EF4-FFF2-40B4-BE49-F238E27FC236}">
                <a16:creationId xmlns:a16="http://schemas.microsoft.com/office/drawing/2014/main" id="{5536E146-12F6-4FDC-85A3-FF5C56B46985}"/>
              </a:ext>
            </a:extLst>
          </p:cNvPr>
          <p:cNvPicPr preferRelativeResize="0"/>
          <p:nvPr/>
        </p:nvPicPr>
        <p:blipFill>
          <a:blip r:embed="rId5">
            <a:alphaModFix/>
          </a:blip>
          <a:stretch>
            <a:fillRect/>
          </a:stretch>
        </p:blipFill>
        <p:spPr>
          <a:xfrm flipH="1">
            <a:off x="4090427" y="2486726"/>
            <a:ext cx="179345" cy="190674"/>
          </a:xfrm>
          <a:prstGeom prst="rect">
            <a:avLst/>
          </a:prstGeom>
          <a:noFill/>
          <a:ln>
            <a:noFill/>
          </a:ln>
        </p:spPr>
      </p:pic>
      <p:sp>
        <p:nvSpPr>
          <p:cNvPr id="120" name="Rectangle 119">
            <a:extLst>
              <a:ext uri="{FF2B5EF4-FFF2-40B4-BE49-F238E27FC236}">
                <a16:creationId xmlns:a16="http://schemas.microsoft.com/office/drawing/2014/main" id="{F402ED9B-1F9A-1D1B-47FD-51293F845504}"/>
              </a:ext>
            </a:extLst>
          </p:cNvPr>
          <p:cNvSpPr/>
          <p:nvPr/>
        </p:nvSpPr>
        <p:spPr>
          <a:xfrm>
            <a:off x="3794277" y="2931804"/>
            <a:ext cx="1524034" cy="0"/>
          </a:xfrm>
          <a:prstGeom prst="rect">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alibri" panose="020F0502020204030204" pitchFamily="34" charset="0"/>
              <a:cs typeface="Calibri" panose="020F0502020204030204" pitchFamily="34" charset="0"/>
            </a:endParaRPr>
          </a:p>
        </p:txBody>
      </p:sp>
      <p:cxnSp>
        <p:nvCxnSpPr>
          <p:cNvPr id="130" name="Elbow Connector 129">
            <a:extLst>
              <a:ext uri="{FF2B5EF4-FFF2-40B4-BE49-F238E27FC236}">
                <a16:creationId xmlns:a16="http://schemas.microsoft.com/office/drawing/2014/main" id="{0F9D6250-5C01-5065-74B5-289F516ADD47}"/>
              </a:ext>
            </a:extLst>
          </p:cNvPr>
          <p:cNvCxnSpPr>
            <a:cxnSpLocks/>
            <a:stCxn id="120" idx="2"/>
            <a:endCxn id="40" idx="0"/>
          </p:cNvCxnSpPr>
          <p:nvPr/>
        </p:nvCxnSpPr>
        <p:spPr>
          <a:xfrm rot="5400000">
            <a:off x="4176042" y="3169421"/>
            <a:ext cx="617868" cy="14263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3" name="Elbow Connector 132">
            <a:extLst>
              <a:ext uri="{FF2B5EF4-FFF2-40B4-BE49-F238E27FC236}">
                <a16:creationId xmlns:a16="http://schemas.microsoft.com/office/drawing/2014/main" id="{9406EAF3-F8A0-28B6-82D4-4A740B4728C6}"/>
              </a:ext>
            </a:extLst>
          </p:cNvPr>
          <p:cNvCxnSpPr>
            <a:cxnSpLocks/>
            <a:stCxn id="120" idx="2"/>
            <a:endCxn id="37" idx="0"/>
          </p:cNvCxnSpPr>
          <p:nvPr/>
        </p:nvCxnSpPr>
        <p:spPr>
          <a:xfrm rot="16200000" flipH="1">
            <a:off x="4760441" y="2727657"/>
            <a:ext cx="617424" cy="102571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37" name="Rectangle 136">
            <a:extLst>
              <a:ext uri="{FF2B5EF4-FFF2-40B4-BE49-F238E27FC236}">
                <a16:creationId xmlns:a16="http://schemas.microsoft.com/office/drawing/2014/main" id="{740BD53F-AB61-F577-5964-620BDE431C11}"/>
              </a:ext>
            </a:extLst>
          </p:cNvPr>
          <p:cNvSpPr/>
          <p:nvPr/>
        </p:nvSpPr>
        <p:spPr>
          <a:xfrm>
            <a:off x="3794277" y="2239708"/>
            <a:ext cx="1523422" cy="187628"/>
          </a:xfrm>
          <a:prstGeom prst="rect">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Channels</a:t>
            </a:r>
          </a:p>
        </p:txBody>
      </p:sp>
      <p:grpSp>
        <p:nvGrpSpPr>
          <p:cNvPr id="185" name="Group 184">
            <a:extLst>
              <a:ext uri="{FF2B5EF4-FFF2-40B4-BE49-F238E27FC236}">
                <a16:creationId xmlns:a16="http://schemas.microsoft.com/office/drawing/2014/main" id="{2F1E609E-8C42-ADDF-BBDA-060BB28BA5AC}"/>
              </a:ext>
            </a:extLst>
          </p:cNvPr>
          <p:cNvGrpSpPr/>
          <p:nvPr/>
        </p:nvGrpSpPr>
        <p:grpSpPr>
          <a:xfrm>
            <a:off x="4851499" y="1710319"/>
            <a:ext cx="1095393" cy="494212"/>
            <a:chOff x="4373590" y="788704"/>
            <a:chExt cx="1198487" cy="494212"/>
          </a:xfrm>
        </p:grpSpPr>
        <p:sp>
          <p:nvSpPr>
            <p:cNvPr id="136" name="TextBox 135">
              <a:extLst>
                <a:ext uri="{FF2B5EF4-FFF2-40B4-BE49-F238E27FC236}">
                  <a16:creationId xmlns:a16="http://schemas.microsoft.com/office/drawing/2014/main" id="{7080B3DD-7026-BC30-AF00-B055CEA377C0}"/>
                </a:ext>
              </a:extLst>
            </p:cNvPr>
            <p:cNvSpPr txBox="1"/>
            <p:nvPr/>
          </p:nvSpPr>
          <p:spPr>
            <a:xfrm>
              <a:off x="4373590" y="1067472"/>
              <a:ext cx="1198487" cy="215444"/>
            </a:xfrm>
            <a:prstGeom prst="rect">
              <a:avLst/>
            </a:prstGeom>
            <a:noFill/>
          </p:spPr>
          <p:txBody>
            <a:bodyPr wrap="square" rtlCol="0">
              <a:spAutoFit/>
            </a:bodyPr>
            <a:lstStyle/>
            <a:p>
              <a:pPr algn="ctr"/>
              <a:r>
                <a:rPr lang="en-US" sz="800" dirty="0">
                  <a:solidFill>
                    <a:srgbClr val="000000"/>
                  </a:solidFill>
                </a:rPr>
                <a:t>Citizen User (MoP)</a:t>
              </a:r>
            </a:p>
          </p:txBody>
        </p:sp>
        <p:pic>
          <p:nvPicPr>
            <p:cNvPr id="139" name="Graphic 138" descr="User with solid fill">
              <a:extLst>
                <a:ext uri="{FF2B5EF4-FFF2-40B4-BE49-F238E27FC236}">
                  <a16:creationId xmlns:a16="http://schemas.microsoft.com/office/drawing/2014/main" id="{E250542D-E1F3-C8F8-5EF0-D6FCE99B4C8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99056" y="788704"/>
              <a:ext cx="314739" cy="314739"/>
            </a:xfrm>
            <a:prstGeom prst="rect">
              <a:avLst/>
            </a:prstGeom>
          </p:spPr>
        </p:pic>
      </p:grpSp>
      <p:sp>
        <p:nvSpPr>
          <p:cNvPr id="152" name="Google Shape;124;p18">
            <a:extLst>
              <a:ext uri="{FF2B5EF4-FFF2-40B4-BE49-F238E27FC236}">
                <a16:creationId xmlns:a16="http://schemas.microsoft.com/office/drawing/2014/main" id="{D6423A7C-D1BA-61A3-F315-F0B0817B7EC4}"/>
              </a:ext>
            </a:extLst>
          </p:cNvPr>
          <p:cNvSpPr/>
          <p:nvPr/>
        </p:nvSpPr>
        <p:spPr>
          <a:xfrm>
            <a:off x="5450697" y="2701859"/>
            <a:ext cx="603501" cy="180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2060"/>
              </a:buClr>
              <a:buSzPts val="1200"/>
              <a:buFont typeface="Calibri"/>
              <a:buNone/>
            </a:pPr>
            <a:r>
              <a:rPr lang="en" sz="800" b="0" i="0" u="none" strike="noStrike" cap="none" dirty="0">
                <a:solidFill>
                  <a:srgbClr val="002060"/>
                </a:solidFill>
                <a:latin typeface="Calibri" panose="020F0502020204030204" pitchFamily="34" charset="0"/>
                <a:ea typeface="Calibri"/>
                <a:cs typeface="Calibri" panose="020F0502020204030204" pitchFamily="34" charset="0"/>
                <a:sym typeface="Calibri"/>
              </a:rPr>
              <a:t>E-mail</a:t>
            </a:r>
            <a:endParaRPr sz="800" b="0" i="0"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p:sp>
        <p:nvSpPr>
          <p:cNvPr id="153" name="Google Shape;125;p18">
            <a:extLst>
              <a:ext uri="{FF2B5EF4-FFF2-40B4-BE49-F238E27FC236}">
                <a16:creationId xmlns:a16="http://schemas.microsoft.com/office/drawing/2014/main" id="{08A48D10-39CA-E8C1-AC3D-702D3E0B9042}"/>
              </a:ext>
            </a:extLst>
          </p:cNvPr>
          <p:cNvSpPr/>
          <p:nvPr/>
        </p:nvSpPr>
        <p:spPr>
          <a:xfrm>
            <a:off x="5942396" y="2701859"/>
            <a:ext cx="552501" cy="180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2060"/>
              </a:buClr>
              <a:buSzPts val="1200"/>
              <a:buFont typeface="Calibri"/>
              <a:buNone/>
            </a:pPr>
            <a:r>
              <a:rPr lang="en" sz="800" dirty="0">
                <a:solidFill>
                  <a:srgbClr val="002060"/>
                </a:solidFill>
                <a:latin typeface="Calibri" panose="020F0502020204030204" pitchFamily="34" charset="0"/>
                <a:ea typeface="Calibri"/>
                <a:cs typeface="Calibri" panose="020F0502020204030204" pitchFamily="34" charset="0"/>
                <a:sym typeface="Calibri"/>
              </a:rPr>
              <a:t>SMS</a:t>
            </a:r>
            <a:endParaRPr sz="800" b="0" i="0"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p:sp>
        <p:nvSpPr>
          <p:cNvPr id="154" name="Google Shape;126;p18">
            <a:extLst>
              <a:ext uri="{FF2B5EF4-FFF2-40B4-BE49-F238E27FC236}">
                <a16:creationId xmlns:a16="http://schemas.microsoft.com/office/drawing/2014/main" id="{4BA63F40-F28D-1648-F4B2-C97A8CB0A639}"/>
              </a:ext>
            </a:extLst>
          </p:cNvPr>
          <p:cNvSpPr/>
          <p:nvPr/>
        </p:nvSpPr>
        <p:spPr>
          <a:xfrm>
            <a:off x="5678094" y="2486726"/>
            <a:ext cx="176634" cy="226369"/>
          </a:xfrm>
          <a:custGeom>
            <a:avLst/>
            <a:gdLst/>
            <a:ahLst/>
            <a:cxnLst/>
            <a:rect l="l" t="t" r="r" b="b"/>
            <a:pathLst>
              <a:path w="472" h="458" extrusionOk="0">
                <a:moveTo>
                  <a:pt x="472" y="177"/>
                </a:moveTo>
                <a:lnTo>
                  <a:pt x="472" y="177"/>
                </a:lnTo>
                <a:lnTo>
                  <a:pt x="470" y="172"/>
                </a:lnTo>
                <a:lnTo>
                  <a:pt x="468" y="166"/>
                </a:lnTo>
                <a:lnTo>
                  <a:pt x="465" y="161"/>
                </a:lnTo>
                <a:lnTo>
                  <a:pt x="460" y="158"/>
                </a:lnTo>
                <a:lnTo>
                  <a:pt x="251" y="5"/>
                </a:lnTo>
                <a:lnTo>
                  <a:pt x="251" y="5"/>
                </a:lnTo>
                <a:lnTo>
                  <a:pt x="243" y="0"/>
                </a:lnTo>
                <a:lnTo>
                  <a:pt x="235" y="0"/>
                </a:lnTo>
                <a:lnTo>
                  <a:pt x="229" y="0"/>
                </a:lnTo>
                <a:lnTo>
                  <a:pt x="221" y="5"/>
                </a:lnTo>
                <a:lnTo>
                  <a:pt x="12" y="158"/>
                </a:lnTo>
                <a:lnTo>
                  <a:pt x="12" y="158"/>
                </a:lnTo>
                <a:lnTo>
                  <a:pt x="7" y="161"/>
                </a:lnTo>
                <a:lnTo>
                  <a:pt x="4" y="166"/>
                </a:lnTo>
                <a:lnTo>
                  <a:pt x="4" y="166"/>
                </a:lnTo>
                <a:lnTo>
                  <a:pt x="2" y="168"/>
                </a:lnTo>
                <a:lnTo>
                  <a:pt x="2" y="168"/>
                </a:lnTo>
                <a:lnTo>
                  <a:pt x="0" y="171"/>
                </a:lnTo>
                <a:lnTo>
                  <a:pt x="0" y="176"/>
                </a:lnTo>
                <a:lnTo>
                  <a:pt x="0" y="176"/>
                </a:lnTo>
                <a:lnTo>
                  <a:pt x="0" y="177"/>
                </a:lnTo>
                <a:lnTo>
                  <a:pt x="0" y="433"/>
                </a:lnTo>
                <a:lnTo>
                  <a:pt x="0" y="433"/>
                </a:lnTo>
                <a:lnTo>
                  <a:pt x="0" y="438"/>
                </a:lnTo>
                <a:lnTo>
                  <a:pt x="2" y="442"/>
                </a:lnTo>
                <a:lnTo>
                  <a:pt x="8" y="450"/>
                </a:lnTo>
                <a:lnTo>
                  <a:pt x="16" y="457"/>
                </a:lnTo>
                <a:lnTo>
                  <a:pt x="21" y="458"/>
                </a:lnTo>
                <a:lnTo>
                  <a:pt x="26" y="458"/>
                </a:lnTo>
                <a:lnTo>
                  <a:pt x="446" y="458"/>
                </a:lnTo>
                <a:lnTo>
                  <a:pt x="446" y="458"/>
                </a:lnTo>
                <a:lnTo>
                  <a:pt x="451" y="458"/>
                </a:lnTo>
                <a:lnTo>
                  <a:pt x="456" y="457"/>
                </a:lnTo>
                <a:lnTo>
                  <a:pt x="460" y="454"/>
                </a:lnTo>
                <a:lnTo>
                  <a:pt x="464" y="450"/>
                </a:lnTo>
                <a:lnTo>
                  <a:pt x="464" y="450"/>
                </a:lnTo>
                <a:lnTo>
                  <a:pt x="467" y="447"/>
                </a:lnTo>
                <a:lnTo>
                  <a:pt x="470" y="442"/>
                </a:lnTo>
                <a:lnTo>
                  <a:pt x="472" y="438"/>
                </a:lnTo>
                <a:lnTo>
                  <a:pt x="472" y="433"/>
                </a:lnTo>
                <a:lnTo>
                  <a:pt x="472" y="177"/>
                </a:lnTo>
                <a:close/>
                <a:moveTo>
                  <a:pt x="232" y="19"/>
                </a:moveTo>
                <a:lnTo>
                  <a:pt x="232" y="19"/>
                </a:lnTo>
                <a:lnTo>
                  <a:pt x="235" y="18"/>
                </a:lnTo>
                <a:lnTo>
                  <a:pt x="235" y="18"/>
                </a:lnTo>
                <a:lnTo>
                  <a:pt x="240" y="19"/>
                </a:lnTo>
                <a:lnTo>
                  <a:pt x="446" y="171"/>
                </a:lnTo>
                <a:lnTo>
                  <a:pt x="235" y="291"/>
                </a:lnTo>
                <a:lnTo>
                  <a:pt x="26" y="171"/>
                </a:lnTo>
                <a:lnTo>
                  <a:pt x="232" y="19"/>
                </a:lnTo>
                <a:close/>
                <a:moveTo>
                  <a:pt x="451" y="438"/>
                </a:moveTo>
                <a:lnTo>
                  <a:pt x="451" y="438"/>
                </a:lnTo>
                <a:lnTo>
                  <a:pt x="446" y="439"/>
                </a:lnTo>
                <a:lnTo>
                  <a:pt x="26" y="439"/>
                </a:lnTo>
                <a:lnTo>
                  <a:pt x="26" y="439"/>
                </a:lnTo>
                <a:lnTo>
                  <a:pt x="23" y="439"/>
                </a:lnTo>
                <a:lnTo>
                  <a:pt x="21" y="438"/>
                </a:lnTo>
                <a:lnTo>
                  <a:pt x="20" y="436"/>
                </a:lnTo>
                <a:lnTo>
                  <a:pt x="20" y="433"/>
                </a:lnTo>
                <a:lnTo>
                  <a:pt x="20" y="188"/>
                </a:lnTo>
                <a:lnTo>
                  <a:pt x="232" y="310"/>
                </a:lnTo>
                <a:lnTo>
                  <a:pt x="232" y="310"/>
                </a:lnTo>
                <a:lnTo>
                  <a:pt x="235" y="311"/>
                </a:lnTo>
                <a:lnTo>
                  <a:pt x="235" y="311"/>
                </a:lnTo>
                <a:lnTo>
                  <a:pt x="240" y="310"/>
                </a:lnTo>
                <a:lnTo>
                  <a:pt x="452" y="188"/>
                </a:lnTo>
                <a:lnTo>
                  <a:pt x="452" y="433"/>
                </a:lnTo>
                <a:lnTo>
                  <a:pt x="452" y="433"/>
                </a:lnTo>
                <a:lnTo>
                  <a:pt x="451" y="438"/>
                </a:lnTo>
                <a:lnTo>
                  <a:pt x="451" y="438"/>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1F5F96"/>
              </a:buClr>
              <a:buSzPts val="800"/>
              <a:buFont typeface="Calibri"/>
              <a:buNone/>
            </a:pPr>
            <a:endParaRPr sz="800" b="0" i="0" u="none" strike="noStrike" cap="none">
              <a:solidFill>
                <a:srgbClr val="FF0000"/>
              </a:solidFill>
              <a:latin typeface="Calibri"/>
              <a:ea typeface="Calibri"/>
              <a:cs typeface="Calibri"/>
              <a:sym typeface="Calibri"/>
            </a:endParaRPr>
          </a:p>
        </p:txBody>
      </p:sp>
      <p:grpSp>
        <p:nvGrpSpPr>
          <p:cNvPr id="155" name="Google Shape;127;p18">
            <a:extLst>
              <a:ext uri="{FF2B5EF4-FFF2-40B4-BE49-F238E27FC236}">
                <a16:creationId xmlns:a16="http://schemas.microsoft.com/office/drawing/2014/main" id="{34EEAE1D-8CE9-E611-D29A-71C6D6BFDABA}"/>
              </a:ext>
            </a:extLst>
          </p:cNvPr>
          <p:cNvGrpSpPr/>
          <p:nvPr/>
        </p:nvGrpSpPr>
        <p:grpSpPr>
          <a:xfrm>
            <a:off x="6141404" y="2489372"/>
            <a:ext cx="179349" cy="177899"/>
            <a:chOff x="8721726" y="2547938"/>
            <a:chExt cx="354013" cy="371475"/>
          </a:xfrm>
        </p:grpSpPr>
        <p:sp>
          <p:nvSpPr>
            <p:cNvPr id="156" name="Google Shape;128;p18">
              <a:extLst>
                <a:ext uri="{FF2B5EF4-FFF2-40B4-BE49-F238E27FC236}">
                  <a16:creationId xmlns:a16="http://schemas.microsoft.com/office/drawing/2014/main" id="{922160CD-068F-9845-2E02-D87CB731CD2B}"/>
                </a:ext>
              </a:extLst>
            </p:cNvPr>
            <p:cNvSpPr/>
            <p:nvPr/>
          </p:nvSpPr>
          <p:spPr>
            <a:xfrm>
              <a:off x="8810626" y="2857500"/>
              <a:ext cx="38100" cy="36513"/>
            </a:xfrm>
            <a:custGeom>
              <a:avLst/>
              <a:gdLst/>
              <a:ahLst/>
              <a:cxnLst/>
              <a:rect l="l" t="t" r="r" b="b"/>
              <a:pathLst>
                <a:path w="48" h="46" extrusionOk="0">
                  <a:moveTo>
                    <a:pt x="24" y="46"/>
                  </a:moveTo>
                  <a:lnTo>
                    <a:pt x="24" y="46"/>
                  </a:lnTo>
                  <a:lnTo>
                    <a:pt x="29" y="46"/>
                  </a:lnTo>
                  <a:lnTo>
                    <a:pt x="34" y="45"/>
                  </a:lnTo>
                  <a:lnTo>
                    <a:pt x="40" y="40"/>
                  </a:lnTo>
                  <a:lnTo>
                    <a:pt x="47" y="32"/>
                  </a:lnTo>
                  <a:lnTo>
                    <a:pt x="47" y="27"/>
                  </a:lnTo>
                  <a:lnTo>
                    <a:pt x="48" y="22"/>
                  </a:lnTo>
                  <a:lnTo>
                    <a:pt x="48" y="22"/>
                  </a:lnTo>
                  <a:lnTo>
                    <a:pt x="47" y="18"/>
                  </a:lnTo>
                  <a:lnTo>
                    <a:pt x="47" y="14"/>
                  </a:lnTo>
                  <a:lnTo>
                    <a:pt x="40" y="6"/>
                  </a:lnTo>
                  <a:lnTo>
                    <a:pt x="34" y="2"/>
                  </a:lnTo>
                  <a:lnTo>
                    <a:pt x="29" y="0"/>
                  </a:lnTo>
                  <a:lnTo>
                    <a:pt x="24" y="0"/>
                  </a:lnTo>
                  <a:lnTo>
                    <a:pt x="24" y="0"/>
                  </a:lnTo>
                  <a:lnTo>
                    <a:pt x="20" y="0"/>
                  </a:lnTo>
                  <a:lnTo>
                    <a:pt x="15" y="2"/>
                  </a:lnTo>
                  <a:lnTo>
                    <a:pt x="7" y="6"/>
                  </a:lnTo>
                  <a:lnTo>
                    <a:pt x="2" y="14"/>
                  </a:lnTo>
                  <a:lnTo>
                    <a:pt x="0" y="18"/>
                  </a:lnTo>
                  <a:lnTo>
                    <a:pt x="0" y="22"/>
                  </a:lnTo>
                  <a:lnTo>
                    <a:pt x="0" y="22"/>
                  </a:lnTo>
                  <a:lnTo>
                    <a:pt x="0" y="27"/>
                  </a:lnTo>
                  <a:lnTo>
                    <a:pt x="2" y="32"/>
                  </a:lnTo>
                  <a:lnTo>
                    <a:pt x="7" y="40"/>
                  </a:lnTo>
                  <a:lnTo>
                    <a:pt x="15" y="45"/>
                  </a:lnTo>
                  <a:lnTo>
                    <a:pt x="20" y="46"/>
                  </a:lnTo>
                  <a:lnTo>
                    <a:pt x="24" y="46"/>
                  </a:lnTo>
                  <a:lnTo>
                    <a:pt x="24" y="46"/>
                  </a:lnTo>
                  <a:close/>
                  <a:moveTo>
                    <a:pt x="24" y="18"/>
                  </a:moveTo>
                  <a:lnTo>
                    <a:pt x="24" y="18"/>
                  </a:lnTo>
                  <a:lnTo>
                    <a:pt x="28" y="19"/>
                  </a:lnTo>
                  <a:lnTo>
                    <a:pt x="29" y="22"/>
                  </a:lnTo>
                  <a:lnTo>
                    <a:pt x="29" y="22"/>
                  </a:lnTo>
                  <a:lnTo>
                    <a:pt x="28" y="27"/>
                  </a:lnTo>
                  <a:lnTo>
                    <a:pt x="24" y="27"/>
                  </a:lnTo>
                  <a:lnTo>
                    <a:pt x="24" y="27"/>
                  </a:lnTo>
                  <a:lnTo>
                    <a:pt x="21" y="27"/>
                  </a:lnTo>
                  <a:lnTo>
                    <a:pt x="20" y="22"/>
                  </a:lnTo>
                  <a:lnTo>
                    <a:pt x="20" y="22"/>
                  </a:lnTo>
                  <a:lnTo>
                    <a:pt x="21" y="19"/>
                  </a:lnTo>
                  <a:lnTo>
                    <a:pt x="24" y="18"/>
                  </a:lnTo>
                  <a:lnTo>
                    <a:pt x="24" y="18"/>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1F5F96"/>
                </a:buClr>
                <a:buSzPts val="800"/>
                <a:buFont typeface="Calibri"/>
                <a:buNone/>
              </a:pPr>
              <a:endParaRPr sz="800" b="0" i="0" u="none" strike="noStrike" cap="none">
                <a:solidFill>
                  <a:srgbClr val="FF0000"/>
                </a:solidFill>
                <a:latin typeface="Calibri"/>
                <a:ea typeface="Calibri"/>
                <a:cs typeface="Calibri"/>
                <a:sym typeface="Calibri"/>
              </a:endParaRPr>
            </a:p>
          </p:txBody>
        </p:sp>
        <p:sp>
          <p:nvSpPr>
            <p:cNvPr id="157" name="Google Shape;129;p18">
              <a:extLst>
                <a:ext uri="{FF2B5EF4-FFF2-40B4-BE49-F238E27FC236}">
                  <a16:creationId xmlns:a16="http://schemas.microsoft.com/office/drawing/2014/main" id="{772A7775-72C4-717C-4F8C-6F8128C7B977}"/>
                </a:ext>
              </a:extLst>
            </p:cNvPr>
            <p:cNvSpPr/>
            <p:nvPr/>
          </p:nvSpPr>
          <p:spPr>
            <a:xfrm>
              <a:off x="8721726" y="2547938"/>
              <a:ext cx="354013" cy="371475"/>
            </a:xfrm>
            <a:custGeom>
              <a:avLst/>
              <a:gdLst/>
              <a:ahLst/>
              <a:cxnLst/>
              <a:rect l="l" t="t" r="r" b="b"/>
              <a:pathLst>
                <a:path w="447" h="468" extrusionOk="0">
                  <a:moveTo>
                    <a:pt x="340" y="23"/>
                  </a:moveTo>
                  <a:lnTo>
                    <a:pt x="263" y="23"/>
                  </a:lnTo>
                  <a:lnTo>
                    <a:pt x="263" y="23"/>
                  </a:lnTo>
                  <a:lnTo>
                    <a:pt x="255" y="13"/>
                  </a:lnTo>
                  <a:lnTo>
                    <a:pt x="246" y="7"/>
                  </a:lnTo>
                  <a:lnTo>
                    <a:pt x="234" y="2"/>
                  </a:lnTo>
                  <a:lnTo>
                    <a:pt x="222" y="0"/>
                  </a:lnTo>
                  <a:lnTo>
                    <a:pt x="47" y="0"/>
                  </a:lnTo>
                  <a:lnTo>
                    <a:pt x="47" y="0"/>
                  </a:lnTo>
                  <a:lnTo>
                    <a:pt x="38" y="2"/>
                  </a:lnTo>
                  <a:lnTo>
                    <a:pt x="28" y="4"/>
                  </a:lnTo>
                  <a:lnTo>
                    <a:pt x="20" y="8"/>
                  </a:lnTo>
                  <a:lnTo>
                    <a:pt x="14" y="15"/>
                  </a:lnTo>
                  <a:lnTo>
                    <a:pt x="8" y="21"/>
                  </a:lnTo>
                  <a:lnTo>
                    <a:pt x="3" y="31"/>
                  </a:lnTo>
                  <a:lnTo>
                    <a:pt x="0" y="39"/>
                  </a:lnTo>
                  <a:lnTo>
                    <a:pt x="0" y="50"/>
                  </a:lnTo>
                  <a:lnTo>
                    <a:pt x="0" y="64"/>
                  </a:lnTo>
                  <a:lnTo>
                    <a:pt x="0" y="379"/>
                  </a:lnTo>
                  <a:lnTo>
                    <a:pt x="0" y="420"/>
                  </a:lnTo>
                  <a:lnTo>
                    <a:pt x="0" y="420"/>
                  </a:lnTo>
                  <a:lnTo>
                    <a:pt x="0" y="430"/>
                  </a:lnTo>
                  <a:lnTo>
                    <a:pt x="3" y="438"/>
                  </a:lnTo>
                  <a:lnTo>
                    <a:pt x="8" y="448"/>
                  </a:lnTo>
                  <a:lnTo>
                    <a:pt x="14" y="454"/>
                  </a:lnTo>
                  <a:lnTo>
                    <a:pt x="20" y="460"/>
                  </a:lnTo>
                  <a:lnTo>
                    <a:pt x="28" y="465"/>
                  </a:lnTo>
                  <a:lnTo>
                    <a:pt x="38" y="468"/>
                  </a:lnTo>
                  <a:lnTo>
                    <a:pt x="47" y="468"/>
                  </a:lnTo>
                  <a:lnTo>
                    <a:pt x="222" y="468"/>
                  </a:lnTo>
                  <a:lnTo>
                    <a:pt x="222" y="468"/>
                  </a:lnTo>
                  <a:lnTo>
                    <a:pt x="233" y="468"/>
                  </a:lnTo>
                  <a:lnTo>
                    <a:pt x="241" y="465"/>
                  </a:lnTo>
                  <a:lnTo>
                    <a:pt x="250" y="460"/>
                  </a:lnTo>
                  <a:lnTo>
                    <a:pt x="257" y="454"/>
                  </a:lnTo>
                  <a:lnTo>
                    <a:pt x="263" y="448"/>
                  </a:lnTo>
                  <a:lnTo>
                    <a:pt x="268" y="438"/>
                  </a:lnTo>
                  <a:lnTo>
                    <a:pt x="271" y="430"/>
                  </a:lnTo>
                  <a:lnTo>
                    <a:pt x="271" y="420"/>
                  </a:lnTo>
                  <a:lnTo>
                    <a:pt x="271" y="379"/>
                  </a:lnTo>
                  <a:lnTo>
                    <a:pt x="271" y="291"/>
                  </a:lnTo>
                  <a:lnTo>
                    <a:pt x="313" y="254"/>
                  </a:lnTo>
                  <a:lnTo>
                    <a:pt x="340" y="254"/>
                  </a:lnTo>
                  <a:lnTo>
                    <a:pt x="340" y="254"/>
                  </a:lnTo>
                  <a:lnTo>
                    <a:pt x="351" y="253"/>
                  </a:lnTo>
                  <a:lnTo>
                    <a:pt x="362" y="251"/>
                  </a:lnTo>
                  <a:lnTo>
                    <a:pt x="372" y="248"/>
                  </a:lnTo>
                  <a:lnTo>
                    <a:pt x="381" y="245"/>
                  </a:lnTo>
                  <a:lnTo>
                    <a:pt x="391" y="240"/>
                  </a:lnTo>
                  <a:lnTo>
                    <a:pt x="400" y="234"/>
                  </a:lnTo>
                  <a:lnTo>
                    <a:pt x="408" y="227"/>
                  </a:lnTo>
                  <a:lnTo>
                    <a:pt x="415" y="219"/>
                  </a:lnTo>
                  <a:lnTo>
                    <a:pt x="423" y="211"/>
                  </a:lnTo>
                  <a:lnTo>
                    <a:pt x="429" y="203"/>
                  </a:lnTo>
                  <a:lnTo>
                    <a:pt x="434" y="194"/>
                  </a:lnTo>
                  <a:lnTo>
                    <a:pt x="439" y="182"/>
                  </a:lnTo>
                  <a:lnTo>
                    <a:pt x="442" y="173"/>
                  </a:lnTo>
                  <a:lnTo>
                    <a:pt x="445" y="162"/>
                  </a:lnTo>
                  <a:lnTo>
                    <a:pt x="447" y="151"/>
                  </a:lnTo>
                  <a:lnTo>
                    <a:pt x="447" y="138"/>
                  </a:lnTo>
                  <a:lnTo>
                    <a:pt x="447" y="138"/>
                  </a:lnTo>
                  <a:lnTo>
                    <a:pt x="447" y="127"/>
                  </a:lnTo>
                  <a:lnTo>
                    <a:pt x="445" y="115"/>
                  </a:lnTo>
                  <a:lnTo>
                    <a:pt x="442" y="104"/>
                  </a:lnTo>
                  <a:lnTo>
                    <a:pt x="439" y="93"/>
                  </a:lnTo>
                  <a:lnTo>
                    <a:pt x="434" y="83"/>
                  </a:lnTo>
                  <a:lnTo>
                    <a:pt x="429" y="74"/>
                  </a:lnTo>
                  <a:lnTo>
                    <a:pt x="423" y="64"/>
                  </a:lnTo>
                  <a:lnTo>
                    <a:pt x="415" y="56"/>
                  </a:lnTo>
                  <a:lnTo>
                    <a:pt x="408" y="50"/>
                  </a:lnTo>
                  <a:lnTo>
                    <a:pt x="400" y="42"/>
                  </a:lnTo>
                  <a:lnTo>
                    <a:pt x="391" y="37"/>
                  </a:lnTo>
                  <a:lnTo>
                    <a:pt x="381" y="32"/>
                  </a:lnTo>
                  <a:lnTo>
                    <a:pt x="372" y="28"/>
                  </a:lnTo>
                  <a:lnTo>
                    <a:pt x="362" y="26"/>
                  </a:lnTo>
                  <a:lnTo>
                    <a:pt x="351" y="24"/>
                  </a:lnTo>
                  <a:lnTo>
                    <a:pt x="340" y="23"/>
                  </a:lnTo>
                  <a:lnTo>
                    <a:pt x="340" y="23"/>
                  </a:lnTo>
                  <a:close/>
                  <a:moveTo>
                    <a:pt x="17" y="50"/>
                  </a:moveTo>
                  <a:lnTo>
                    <a:pt x="17" y="50"/>
                  </a:lnTo>
                  <a:lnTo>
                    <a:pt x="19" y="44"/>
                  </a:lnTo>
                  <a:lnTo>
                    <a:pt x="20" y="37"/>
                  </a:lnTo>
                  <a:lnTo>
                    <a:pt x="24" y="32"/>
                  </a:lnTo>
                  <a:lnTo>
                    <a:pt x="27" y="28"/>
                  </a:lnTo>
                  <a:lnTo>
                    <a:pt x="32" y="24"/>
                  </a:lnTo>
                  <a:lnTo>
                    <a:pt x="36" y="21"/>
                  </a:lnTo>
                  <a:lnTo>
                    <a:pt x="41" y="20"/>
                  </a:lnTo>
                  <a:lnTo>
                    <a:pt x="47" y="20"/>
                  </a:lnTo>
                  <a:lnTo>
                    <a:pt x="222" y="20"/>
                  </a:lnTo>
                  <a:lnTo>
                    <a:pt x="222" y="20"/>
                  </a:lnTo>
                  <a:lnTo>
                    <a:pt x="230" y="20"/>
                  </a:lnTo>
                  <a:lnTo>
                    <a:pt x="238" y="23"/>
                  </a:lnTo>
                  <a:lnTo>
                    <a:pt x="238" y="23"/>
                  </a:lnTo>
                  <a:lnTo>
                    <a:pt x="226" y="24"/>
                  </a:lnTo>
                  <a:lnTo>
                    <a:pt x="215" y="28"/>
                  </a:lnTo>
                  <a:lnTo>
                    <a:pt x="204" y="31"/>
                  </a:lnTo>
                  <a:lnTo>
                    <a:pt x="194" y="36"/>
                  </a:lnTo>
                  <a:lnTo>
                    <a:pt x="185" y="42"/>
                  </a:lnTo>
                  <a:lnTo>
                    <a:pt x="177" y="48"/>
                  </a:lnTo>
                  <a:lnTo>
                    <a:pt x="169" y="56"/>
                  </a:lnTo>
                  <a:lnTo>
                    <a:pt x="161" y="64"/>
                  </a:lnTo>
                  <a:lnTo>
                    <a:pt x="17" y="64"/>
                  </a:lnTo>
                  <a:lnTo>
                    <a:pt x="17" y="50"/>
                  </a:lnTo>
                  <a:close/>
                  <a:moveTo>
                    <a:pt x="252" y="420"/>
                  </a:moveTo>
                  <a:lnTo>
                    <a:pt x="252" y="420"/>
                  </a:lnTo>
                  <a:lnTo>
                    <a:pt x="252" y="425"/>
                  </a:lnTo>
                  <a:lnTo>
                    <a:pt x="250" y="432"/>
                  </a:lnTo>
                  <a:lnTo>
                    <a:pt x="247" y="436"/>
                  </a:lnTo>
                  <a:lnTo>
                    <a:pt x="244" y="441"/>
                  </a:lnTo>
                  <a:lnTo>
                    <a:pt x="239" y="444"/>
                  </a:lnTo>
                  <a:lnTo>
                    <a:pt x="234" y="448"/>
                  </a:lnTo>
                  <a:lnTo>
                    <a:pt x="228" y="449"/>
                  </a:lnTo>
                  <a:lnTo>
                    <a:pt x="222" y="449"/>
                  </a:lnTo>
                  <a:lnTo>
                    <a:pt x="47" y="449"/>
                  </a:lnTo>
                  <a:lnTo>
                    <a:pt x="47" y="449"/>
                  </a:lnTo>
                  <a:lnTo>
                    <a:pt x="41" y="449"/>
                  </a:lnTo>
                  <a:lnTo>
                    <a:pt x="36" y="448"/>
                  </a:lnTo>
                  <a:lnTo>
                    <a:pt x="32" y="444"/>
                  </a:lnTo>
                  <a:lnTo>
                    <a:pt x="27" y="441"/>
                  </a:lnTo>
                  <a:lnTo>
                    <a:pt x="24" y="436"/>
                  </a:lnTo>
                  <a:lnTo>
                    <a:pt x="20" y="432"/>
                  </a:lnTo>
                  <a:lnTo>
                    <a:pt x="19" y="425"/>
                  </a:lnTo>
                  <a:lnTo>
                    <a:pt x="17" y="420"/>
                  </a:lnTo>
                  <a:lnTo>
                    <a:pt x="17" y="379"/>
                  </a:lnTo>
                  <a:lnTo>
                    <a:pt x="252" y="379"/>
                  </a:lnTo>
                  <a:lnTo>
                    <a:pt x="252" y="420"/>
                  </a:lnTo>
                  <a:close/>
                  <a:moveTo>
                    <a:pt x="252" y="360"/>
                  </a:moveTo>
                  <a:lnTo>
                    <a:pt x="17" y="360"/>
                  </a:lnTo>
                  <a:lnTo>
                    <a:pt x="17" y="83"/>
                  </a:lnTo>
                  <a:lnTo>
                    <a:pt x="150" y="83"/>
                  </a:lnTo>
                  <a:lnTo>
                    <a:pt x="150" y="83"/>
                  </a:lnTo>
                  <a:lnTo>
                    <a:pt x="143" y="96"/>
                  </a:lnTo>
                  <a:lnTo>
                    <a:pt x="140" y="109"/>
                  </a:lnTo>
                  <a:lnTo>
                    <a:pt x="137" y="123"/>
                  </a:lnTo>
                  <a:lnTo>
                    <a:pt x="135" y="138"/>
                  </a:lnTo>
                  <a:lnTo>
                    <a:pt x="135" y="138"/>
                  </a:lnTo>
                  <a:lnTo>
                    <a:pt x="137" y="159"/>
                  </a:lnTo>
                  <a:lnTo>
                    <a:pt x="142" y="176"/>
                  </a:lnTo>
                  <a:lnTo>
                    <a:pt x="150" y="194"/>
                  </a:lnTo>
                  <a:lnTo>
                    <a:pt x="159" y="210"/>
                  </a:lnTo>
                  <a:lnTo>
                    <a:pt x="170" y="222"/>
                  </a:lnTo>
                  <a:lnTo>
                    <a:pt x="183" y="235"/>
                  </a:lnTo>
                  <a:lnTo>
                    <a:pt x="199" y="243"/>
                  </a:lnTo>
                  <a:lnTo>
                    <a:pt x="215" y="250"/>
                  </a:lnTo>
                  <a:lnTo>
                    <a:pt x="215" y="318"/>
                  </a:lnTo>
                  <a:lnTo>
                    <a:pt x="215" y="318"/>
                  </a:lnTo>
                  <a:lnTo>
                    <a:pt x="217" y="323"/>
                  </a:lnTo>
                  <a:lnTo>
                    <a:pt x="222" y="326"/>
                  </a:lnTo>
                  <a:lnTo>
                    <a:pt x="222" y="326"/>
                  </a:lnTo>
                  <a:lnTo>
                    <a:pt x="225" y="328"/>
                  </a:lnTo>
                  <a:lnTo>
                    <a:pt x="225" y="328"/>
                  </a:lnTo>
                  <a:lnTo>
                    <a:pt x="228" y="328"/>
                  </a:lnTo>
                  <a:lnTo>
                    <a:pt x="231" y="326"/>
                  </a:lnTo>
                  <a:lnTo>
                    <a:pt x="252" y="307"/>
                  </a:lnTo>
                  <a:lnTo>
                    <a:pt x="252" y="360"/>
                  </a:lnTo>
                  <a:close/>
                  <a:moveTo>
                    <a:pt x="340" y="235"/>
                  </a:moveTo>
                  <a:lnTo>
                    <a:pt x="309" y="235"/>
                  </a:lnTo>
                  <a:lnTo>
                    <a:pt x="309" y="235"/>
                  </a:lnTo>
                  <a:lnTo>
                    <a:pt x="306" y="235"/>
                  </a:lnTo>
                  <a:lnTo>
                    <a:pt x="303" y="237"/>
                  </a:lnTo>
                  <a:lnTo>
                    <a:pt x="234" y="297"/>
                  </a:lnTo>
                  <a:lnTo>
                    <a:pt x="234" y="243"/>
                  </a:lnTo>
                  <a:lnTo>
                    <a:pt x="234" y="243"/>
                  </a:lnTo>
                  <a:lnTo>
                    <a:pt x="234" y="240"/>
                  </a:lnTo>
                  <a:lnTo>
                    <a:pt x="233" y="237"/>
                  </a:lnTo>
                  <a:lnTo>
                    <a:pt x="230" y="235"/>
                  </a:lnTo>
                  <a:lnTo>
                    <a:pt x="228" y="234"/>
                  </a:lnTo>
                  <a:lnTo>
                    <a:pt x="228" y="234"/>
                  </a:lnTo>
                  <a:lnTo>
                    <a:pt x="212" y="229"/>
                  </a:lnTo>
                  <a:lnTo>
                    <a:pt x="198" y="222"/>
                  </a:lnTo>
                  <a:lnTo>
                    <a:pt x="186" y="213"/>
                  </a:lnTo>
                  <a:lnTo>
                    <a:pt x="175" y="200"/>
                  </a:lnTo>
                  <a:lnTo>
                    <a:pt x="167" y="187"/>
                  </a:lnTo>
                  <a:lnTo>
                    <a:pt x="161" y="171"/>
                  </a:lnTo>
                  <a:lnTo>
                    <a:pt x="156" y="155"/>
                  </a:lnTo>
                  <a:lnTo>
                    <a:pt x="155" y="138"/>
                  </a:lnTo>
                  <a:lnTo>
                    <a:pt x="155" y="138"/>
                  </a:lnTo>
                  <a:lnTo>
                    <a:pt x="156" y="119"/>
                  </a:lnTo>
                  <a:lnTo>
                    <a:pt x="163" y="101"/>
                  </a:lnTo>
                  <a:lnTo>
                    <a:pt x="170" y="85"/>
                  </a:lnTo>
                  <a:lnTo>
                    <a:pt x="180" y="71"/>
                  </a:lnTo>
                  <a:lnTo>
                    <a:pt x="193" y="58"/>
                  </a:lnTo>
                  <a:lnTo>
                    <a:pt x="209" y="50"/>
                  </a:lnTo>
                  <a:lnTo>
                    <a:pt x="225" y="44"/>
                  </a:lnTo>
                  <a:lnTo>
                    <a:pt x="233" y="42"/>
                  </a:lnTo>
                  <a:lnTo>
                    <a:pt x="242" y="42"/>
                  </a:lnTo>
                  <a:lnTo>
                    <a:pt x="340" y="42"/>
                  </a:lnTo>
                  <a:lnTo>
                    <a:pt x="340" y="42"/>
                  </a:lnTo>
                  <a:lnTo>
                    <a:pt x="349" y="42"/>
                  </a:lnTo>
                  <a:lnTo>
                    <a:pt x="357" y="44"/>
                  </a:lnTo>
                  <a:lnTo>
                    <a:pt x="375" y="50"/>
                  </a:lnTo>
                  <a:lnTo>
                    <a:pt x="389" y="58"/>
                  </a:lnTo>
                  <a:lnTo>
                    <a:pt x="402" y="71"/>
                  </a:lnTo>
                  <a:lnTo>
                    <a:pt x="413" y="85"/>
                  </a:lnTo>
                  <a:lnTo>
                    <a:pt x="421" y="101"/>
                  </a:lnTo>
                  <a:lnTo>
                    <a:pt x="426" y="119"/>
                  </a:lnTo>
                  <a:lnTo>
                    <a:pt x="428" y="138"/>
                  </a:lnTo>
                  <a:lnTo>
                    <a:pt x="428" y="138"/>
                  </a:lnTo>
                  <a:lnTo>
                    <a:pt x="426" y="159"/>
                  </a:lnTo>
                  <a:lnTo>
                    <a:pt x="421" y="176"/>
                  </a:lnTo>
                  <a:lnTo>
                    <a:pt x="413" y="192"/>
                  </a:lnTo>
                  <a:lnTo>
                    <a:pt x="402" y="206"/>
                  </a:lnTo>
                  <a:lnTo>
                    <a:pt x="389" y="218"/>
                  </a:lnTo>
                  <a:lnTo>
                    <a:pt x="375" y="227"/>
                  </a:lnTo>
                  <a:lnTo>
                    <a:pt x="357" y="234"/>
                  </a:lnTo>
                  <a:lnTo>
                    <a:pt x="349" y="234"/>
                  </a:lnTo>
                  <a:lnTo>
                    <a:pt x="340" y="235"/>
                  </a:lnTo>
                  <a:lnTo>
                    <a:pt x="340" y="235"/>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1F5F96"/>
                </a:buClr>
                <a:buSzPts val="800"/>
                <a:buFont typeface="Calibri"/>
                <a:buNone/>
              </a:pPr>
              <a:endParaRPr sz="800" b="0" i="0" u="none" strike="noStrike" cap="none">
                <a:solidFill>
                  <a:srgbClr val="FF0000"/>
                </a:solidFill>
                <a:latin typeface="Calibri"/>
                <a:ea typeface="Calibri"/>
                <a:cs typeface="Calibri"/>
                <a:sym typeface="Calibri"/>
              </a:endParaRPr>
            </a:p>
          </p:txBody>
        </p:sp>
        <p:sp>
          <p:nvSpPr>
            <p:cNvPr id="158" name="Google Shape;130;p18">
              <a:extLst>
                <a:ext uri="{FF2B5EF4-FFF2-40B4-BE49-F238E27FC236}">
                  <a16:creationId xmlns:a16="http://schemas.microsoft.com/office/drawing/2014/main" id="{12491026-AC59-56BF-F801-87663AD77E12}"/>
                </a:ext>
              </a:extLst>
            </p:cNvPr>
            <p:cNvSpPr/>
            <p:nvPr/>
          </p:nvSpPr>
          <p:spPr>
            <a:xfrm>
              <a:off x="8891588" y="2635250"/>
              <a:ext cx="127000" cy="14288"/>
            </a:xfrm>
            <a:custGeom>
              <a:avLst/>
              <a:gdLst/>
              <a:ahLst/>
              <a:cxnLst/>
              <a:rect l="l" t="t" r="r" b="b"/>
              <a:pathLst>
                <a:path w="159" h="19" extrusionOk="0">
                  <a:moveTo>
                    <a:pt x="150" y="0"/>
                  </a:moveTo>
                  <a:lnTo>
                    <a:pt x="9" y="0"/>
                  </a:lnTo>
                  <a:lnTo>
                    <a:pt x="9" y="0"/>
                  </a:lnTo>
                  <a:lnTo>
                    <a:pt x="6" y="0"/>
                  </a:lnTo>
                  <a:lnTo>
                    <a:pt x="3" y="3"/>
                  </a:lnTo>
                  <a:lnTo>
                    <a:pt x="1" y="6"/>
                  </a:lnTo>
                  <a:lnTo>
                    <a:pt x="0" y="10"/>
                  </a:lnTo>
                  <a:lnTo>
                    <a:pt x="0" y="10"/>
                  </a:lnTo>
                  <a:lnTo>
                    <a:pt x="1" y="13"/>
                  </a:lnTo>
                  <a:lnTo>
                    <a:pt x="3" y="16"/>
                  </a:lnTo>
                  <a:lnTo>
                    <a:pt x="6" y="18"/>
                  </a:lnTo>
                  <a:lnTo>
                    <a:pt x="9" y="19"/>
                  </a:lnTo>
                  <a:lnTo>
                    <a:pt x="150" y="19"/>
                  </a:lnTo>
                  <a:lnTo>
                    <a:pt x="150" y="19"/>
                  </a:lnTo>
                  <a:lnTo>
                    <a:pt x="153" y="18"/>
                  </a:lnTo>
                  <a:lnTo>
                    <a:pt x="156" y="16"/>
                  </a:lnTo>
                  <a:lnTo>
                    <a:pt x="158" y="13"/>
                  </a:lnTo>
                  <a:lnTo>
                    <a:pt x="159" y="10"/>
                  </a:lnTo>
                  <a:lnTo>
                    <a:pt x="159" y="10"/>
                  </a:lnTo>
                  <a:lnTo>
                    <a:pt x="158" y="6"/>
                  </a:lnTo>
                  <a:lnTo>
                    <a:pt x="156" y="3"/>
                  </a:lnTo>
                  <a:lnTo>
                    <a:pt x="153" y="0"/>
                  </a:lnTo>
                  <a:lnTo>
                    <a:pt x="150" y="0"/>
                  </a:lnTo>
                  <a:lnTo>
                    <a:pt x="150"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1F5F96"/>
                </a:buClr>
                <a:buSzPts val="800"/>
                <a:buFont typeface="Calibri"/>
                <a:buNone/>
              </a:pPr>
              <a:endParaRPr sz="800" b="0" i="0" u="none" strike="noStrike" cap="none">
                <a:solidFill>
                  <a:srgbClr val="FF0000"/>
                </a:solidFill>
                <a:latin typeface="Calibri"/>
                <a:ea typeface="Calibri"/>
                <a:cs typeface="Calibri"/>
                <a:sym typeface="Calibri"/>
              </a:endParaRPr>
            </a:p>
          </p:txBody>
        </p:sp>
        <p:sp>
          <p:nvSpPr>
            <p:cNvPr id="159" name="Google Shape;131;p18">
              <a:extLst>
                <a:ext uri="{FF2B5EF4-FFF2-40B4-BE49-F238E27FC236}">
                  <a16:creationId xmlns:a16="http://schemas.microsoft.com/office/drawing/2014/main" id="{74DAB6BD-A6A4-3DBC-E99A-7E419D6688DE}"/>
                </a:ext>
              </a:extLst>
            </p:cNvPr>
            <p:cNvSpPr/>
            <p:nvPr/>
          </p:nvSpPr>
          <p:spPr>
            <a:xfrm>
              <a:off x="8891588" y="2678113"/>
              <a:ext cx="69850" cy="14288"/>
            </a:xfrm>
            <a:custGeom>
              <a:avLst/>
              <a:gdLst/>
              <a:ahLst/>
              <a:cxnLst/>
              <a:rect l="l" t="t" r="r" b="b"/>
              <a:pathLst>
                <a:path w="87" h="19" extrusionOk="0">
                  <a:moveTo>
                    <a:pt x="78" y="0"/>
                  </a:moveTo>
                  <a:lnTo>
                    <a:pt x="9" y="0"/>
                  </a:lnTo>
                  <a:lnTo>
                    <a:pt x="9" y="0"/>
                  </a:lnTo>
                  <a:lnTo>
                    <a:pt x="6" y="0"/>
                  </a:lnTo>
                  <a:lnTo>
                    <a:pt x="3" y="2"/>
                  </a:lnTo>
                  <a:lnTo>
                    <a:pt x="1" y="5"/>
                  </a:lnTo>
                  <a:lnTo>
                    <a:pt x="0" y="10"/>
                  </a:lnTo>
                  <a:lnTo>
                    <a:pt x="0" y="10"/>
                  </a:lnTo>
                  <a:lnTo>
                    <a:pt x="1" y="13"/>
                  </a:lnTo>
                  <a:lnTo>
                    <a:pt x="3" y="16"/>
                  </a:lnTo>
                  <a:lnTo>
                    <a:pt x="6" y="18"/>
                  </a:lnTo>
                  <a:lnTo>
                    <a:pt x="9" y="19"/>
                  </a:lnTo>
                  <a:lnTo>
                    <a:pt x="78" y="19"/>
                  </a:lnTo>
                  <a:lnTo>
                    <a:pt x="78" y="19"/>
                  </a:lnTo>
                  <a:lnTo>
                    <a:pt x="83" y="18"/>
                  </a:lnTo>
                  <a:lnTo>
                    <a:pt x="84" y="16"/>
                  </a:lnTo>
                  <a:lnTo>
                    <a:pt x="87" y="13"/>
                  </a:lnTo>
                  <a:lnTo>
                    <a:pt x="87" y="10"/>
                  </a:lnTo>
                  <a:lnTo>
                    <a:pt x="87" y="10"/>
                  </a:lnTo>
                  <a:lnTo>
                    <a:pt x="87" y="5"/>
                  </a:lnTo>
                  <a:lnTo>
                    <a:pt x="84" y="2"/>
                  </a:lnTo>
                  <a:lnTo>
                    <a:pt x="83" y="0"/>
                  </a:lnTo>
                  <a:lnTo>
                    <a:pt x="78" y="0"/>
                  </a:lnTo>
                  <a:lnTo>
                    <a:pt x="78" y="0"/>
                  </a:lnTo>
                  <a:close/>
                </a:path>
              </a:pathLst>
            </a:custGeom>
            <a:solidFill>
              <a:srgbClr val="00000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1F5F96"/>
                </a:buClr>
                <a:buSzPts val="800"/>
                <a:buFont typeface="Calibri"/>
                <a:buNone/>
              </a:pPr>
              <a:endParaRPr sz="800" b="0" i="0" u="none" strike="noStrike" cap="none">
                <a:solidFill>
                  <a:srgbClr val="FF0000"/>
                </a:solidFill>
                <a:latin typeface="Calibri"/>
                <a:ea typeface="Calibri"/>
                <a:cs typeface="Calibri"/>
                <a:sym typeface="Calibri"/>
              </a:endParaRPr>
            </a:p>
          </p:txBody>
        </p:sp>
      </p:grpSp>
      <p:pic>
        <p:nvPicPr>
          <p:cNvPr id="160" name="Google Shape;132;p18">
            <a:extLst>
              <a:ext uri="{FF2B5EF4-FFF2-40B4-BE49-F238E27FC236}">
                <a16:creationId xmlns:a16="http://schemas.microsoft.com/office/drawing/2014/main" id="{2A47003E-B431-19ED-927E-54EDF9707349}"/>
              </a:ext>
            </a:extLst>
          </p:cNvPr>
          <p:cNvPicPr preferRelativeResize="0"/>
          <p:nvPr/>
        </p:nvPicPr>
        <p:blipFill>
          <a:blip r:embed="rId8">
            <a:alphaModFix/>
          </a:blip>
          <a:stretch>
            <a:fillRect/>
          </a:stretch>
        </p:blipFill>
        <p:spPr>
          <a:xfrm flipH="1">
            <a:off x="6547651" y="2484140"/>
            <a:ext cx="210490" cy="230300"/>
          </a:xfrm>
          <a:prstGeom prst="rect">
            <a:avLst/>
          </a:prstGeom>
          <a:noFill/>
          <a:ln>
            <a:noFill/>
          </a:ln>
        </p:spPr>
      </p:pic>
      <p:sp>
        <p:nvSpPr>
          <p:cNvPr id="161" name="Google Shape;133;p18">
            <a:extLst>
              <a:ext uri="{FF2B5EF4-FFF2-40B4-BE49-F238E27FC236}">
                <a16:creationId xmlns:a16="http://schemas.microsoft.com/office/drawing/2014/main" id="{48FDE144-8C56-DAE1-20CB-923BCE2ADA8E}"/>
              </a:ext>
            </a:extLst>
          </p:cNvPr>
          <p:cNvSpPr/>
          <p:nvPr/>
        </p:nvSpPr>
        <p:spPr>
          <a:xfrm>
            <a:off x="6382036" y="2705296"/>
            <a:ext cx="603501" cy="180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2060"/>
              </a:buClr>
              <a:buSzPts val="1200"/>
              <a:buFont typeface="Calibri"/>
              <a:buNone/>
            </a:pPr>
            <a:r>
              <a:rPr lang="en" sz="800" dirty="0">
                <a:solidFill>
                  <a:srgbClr val="002060"/>
                </a:solidFill>
                <a:latin typeface="Calibri" panose="020F0502020204030204" pitchFamily="34" charset="0"/>
                <a:ea typeface="Calibri"/>
                <a:cs typeface="Calibri" panose="020F0502020204030204" pitchFamily="34" charset="0"/>
                <a:sym typeface="Calibri"/>
              </a:rPr>
              <a:t>In-app</a:t>
            </a:r>
            <a:endParaRPr sz="800" b="0" i="0"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p:sp>
        <p:nvSpPr>
          <p:cNvPr id="172" name="Rectangle 171">
            <a:extLst>
              <a:ext uri="{FF2B5EF4-FFF2-40B4-BE49-F238E27FC236}">
                <a16:creationId xmlns:a16="http://schemas.microsoft.com/office/drawing/2014/main" id="{20F826E6-6493-D9F5-36C0-3AE2BB7C1DA6}"/>
              </a:ext>
            </a:extLst>
          </p:cNvPr>
          <p:cNvSpPr/>
          <p:nvPr/>
        </p:nvSpPr>
        <p:spPr>
          <a:xfrm>
            <a:off x="5582013" y="2926497"/>
            <a:ext cx="1692000" cy="0"/>
          </a:xfrm>
          <a:prstGeom prst="rect">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latin typeface="Calibri" panose="020F0502020204030204" pitchFamily="34" charset="0"/>
              <a:cs typeface="Calibri" panose="020F0502020204030204" pitchFamily="34" charset="0"/>
            </a:endParaRPr>
          </a:p>
        </p:txBody>
      </p:sp>
      <p:sp>
        <p:nvSpPr>
          <p:cNvPr id="178" name="Rectangle 177">
            <a:extLst>
              <a:ext uri="{FF2B5EF4-FFF2-40B4-BE49-F238E27FC236}">
                <a16:creationId xmlns:a16="http://schemas.microsoft.com/office/drawing/2014/main" id="{2025E97C-4E24-0CFC-0661-E8902383E6BC}"/>
              </a:ext>
            </a:extLst>
          </p:cNvPr>
          <p:cNvSpPr/>
          <p:nvPr/>
        </p:nvSpPr>
        <p:spPr>
          <a:xfrm>
            <a:off x="5540719" y="2239708"/>
            <a:ext cx="1799822" cy="179956"/>
          </a:xfrm>
          <a:prstGeom prst="rect">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t>Notifications</a:t>
            </a:r>
          </a:p>
        </p:txBody>
      </p:sp>
      <p:sp>
        <p:nvSpPr>
          <p:cNvPr id="181" name="Rounded Rectangle 180">
            <a:extLst>
              <a:ext uri="{FF2B5EF4-FFF2-40B4-BE49-F238E27FC236}">
                <a16:creationId xmlns:a16="http://schemas.microsoft.com/office/drawing/2014/main" id="{C1416C0A-F97B-C441-AE76-AD1535A81276}"/>
              </a:ext>
            </a:extLst>
          </p:cNvPr>
          <p:cNvSpPr/>
          <p:nvPr/>
        </p:nvSpPr>
        <p:spPr>
          <a:xfrm>
            <a:off x="2747870" y="3556839"/>
            <a:ext cx="972000" cy="510435"/>
          </a:xfrm>
          <a:prstGeom prst="roundRect">
            <a:avLst/>
          </a:prstGeom>
          <a:solidFill>
            <a:srgbClr val="C9DAF8"/>
          </a:solidFill>
          <a:ln w="12700" cap="flat" cmpd="sng">
            <a:solidFill>
              <a:srgbClr val="1F5F96"/>
            </a:solidFill>
            <a:prstDash val="solid"/>
            <a:miter lim="800000"/>
            <a:headEnd type="none" w="sm" len="sm"/>
            <a:tailEnd type="none" w="sm" len="sm"/>
          </a:ln>
        </p:spPr>
        <p:txBody>
          <a:bodyPr spcFirstLastPara="1" wrap="square" lIns="36000" tIns="45700" rIns="36000" bIns="45700" anchor="ctr" anchorCtr="0">
            <a:noAutofit/>
          </a:bodyPr>
          <a:lstStyle/>
          <a:p>
            <a:pPr algn="ctr">
              <a:buClr>
                <a:srgbClr val="000000"/>
              </a:buClr>
              <a:buSzPts val="1200"/>
            </a:pPr>
            <a:r>
              <a:rPr lang="en-US" sz="1000" dirty="0">
                <a:solidFill>
                  <a:srgbClr val="002060"/>
                </a:solidFill>
                <a:latin typeface="Calibri"/>
                <a:cs typeface="Calibri"/>
              </a:rPr>
              <a:t>Content / Advice / Information</a:t>
            </a:r>
          </a:p>
        </p:txBody>
      </p:sp>
      <p:sp>
        <p:nvSpPr>
          <p:cNvPr id="195" name="Parallelogram 194">
            <a:extLst>
              <a:ext uri="{FF2B5EF4-FFF2-40B4-BE49-F238E27FC236}">
                <a16:creationId xmlns:a16="http://schemas.microsoft.com/office/drawing/2014/main" id="{E7D6FB86-4CE6-D1CD-3775-2C72C0D5C8D5}"/>
              </a:ext>
            </a:extLst>
          </p:cNvPr>
          <p:cNvSpPr/>
          <p:nvPr/>
        </p:nvSpPr>
        <p:spPr>
          <a:xfrm>
            <a:off x="3205166" y="4624913"/>
            <a:ext cx="5781668" cy="403600"/>
          </a:xfrm>
          <a:custGeom>
            <a:avLst/>
            <a:gdLst>
              <a:gd name="connsiteX0" fmla="*/ 0 w 6325815"/>
              <a:gd name="connsiteY0" fmla="*/ 399600 h 399600"/>
              <a:gd name="connsiteX1" fmla="*/ 99900 w 6325815"/>
              <a:gd name="connsiteY1" fmla="*/ 0 h 399600"/>
              <a:gd name="connsiteX2" fmla="*/ 6325815 w 6325815"/>
              <a:gd name="connsiteY2" fmla="*/ 0 h 399600"/>
              <a:gd name="connsiteX3" fmla="*/ 6225915 w 6325815"/>
              <a:gd name="connsiteY3" fmla="*/ 399600 h 399600"/>
              <a:gd name="connsiteX4" fmla="*/ 0 w 6325815"/>
              <a:gd name="connsiteY4" fmla="*/ 399600 h 399600"/>
              <a:gd name="connsiteX0" fmla="*/ 0 w 6325815"/>
              <a:gd name="connsiteY0" fmla="*/ 399600 h 403600"/>
              <a:gd name="connsiteX1" fmla="*/ 99900 w 6325815"/>
              <a:gd name="connsiteY1" fmla="*/ 0 h 403600"/>
              <a:gd name="connsiteX2" fmla="*/ 6325815 w 6325815"/>
              <a:gd name="connsiteY2" fmla="*/ 0 h 403600"/>
              <a:gd name="connsiteX3" fmla="*/ 6225915 w 6325815"/>
              <a:gd name="connsiteY3" fmla="*/ 399600 h 403600"/>
              <a:gd name="connsiteX4" fmla="*/ 1125111 w 6325815"/>
              <a:gd name="connsiteY4" fmla="*/ 403600 h 403600"/>
              <a:gd name="connsiteX5" fmla="*/ 0 w 6325815"/>
              <a:gd name="connsiteY5" fmla="*/ 399600 h 40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25815" h="403600">
                <a:moveTo>
                  <a:pt x="0" y="399600"/>
                </a:moveTo>
                <a:lnTo>
                  <a:pt x="99900" y="0"/>
                </a:lnTo>
                <a:lnTo>
                  <a:pt x="6325815" y="0"/>
                </a:lnTo>
                <a:lnTo>
                  <a:pt x="6225915" y="399600"/>
                </a:lnTo>
                <a:lnTo>
                  <a:pt x="1125111" y="403600"/>
                </a:lnTo>
                <a:lnTo>
                  <a:pt x="0" y="399600"/>
                </a:lnTo>
                <a:close/>
              </a:path>
            </a:pathLst>
          </a:custGeom>
          <a:solidFill>
            <a:srgbClr val="EEEEEE"/>
          </a:solidFill>
          <a:ln w="12700" cap="flat" cmpd="sng">
            <a:solidFill>
              <a:srgbClr val="1F5F96"/>
            </a:solidFill>
            <a:prstDash val="solid"/>
            <a:miter lim="800000"/>
            <a:headEnd type="none" w="sm" len="sm"/>
            <a:tailEnd type="none" w="sm" len="sm"/>
          </a:ln>
        </p:spPr>
        <p:txBody>
          <a:bodyPr spcFirstLastPara="1" wrap="square" lIns="91425" tIns="45700" rIns="91425" bIns="45700" anchor="ctr" anchorCtr="0">
            <a:noAutofit/>
          </a:bodyPr>
          <a:lstStyle/>
          <a:p>
            <a:pPr algn="ctr">
              <a:buClr>
                <a:srgbClr val="000000"/>
              </a:buClr>
              <a:buSzPts val="1200"/>
            </a:pPr>
            <a:r>
              <a:rPr lang="en-US" sz="1000" dirty="0">
                <a:solidFill>
                  <a:srgbClr val="002060"/>
                </a:solidFill>
                <a:latin typeface="Calibri"/>
                <a:cs typeface="Calibri"/>
              </a:rPr>
              <a:t>DPC Integration Hub (iHub)</a:t>
            </a:r>
          </a:p>
        </p:txBody>
      </p:sp>
      <p:cxnSp>
        <p:nvCxnSpPr>
          <p:cNvPr id="199" name="Straight Connector 198">
            <a:extLst>
              <a:ext uri="{FF2B5EF4-FFF2-40B4-BE49-F238E27FC236}">
                <a16:creationId xmlns:a16="http://schemas.microsoft.com/office/drawing/2014/main" id="{0BD1929E-0FF2-F576-3706-A23CF3ECEB94}"/>
              </a:ext>
            </a:extLst>
          </p:cNvPr>
          <p:cNvCxnSpPr>
            <a:cxnSpLocks/>
          </p:cNvCxnSpPr>
          <p:nvPr/>
        </p:nvCxnSpPr>
        <p:spPr>
          <a:xfrm>
            <a:off x="3794276" y="2212280"/>
            <a:ext cx="356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Arrow Connector 208">
            <a:extLst>
              <a:ext uri="{FF2B5EF4-FFF2-40B4-BE49-F238E27FC236}">
                <a16:creationId xmlns:a16="http://schemas.microsoft.com/office/drawing/2014/main" id="{763CB77B-5713-6D57-7937-CFFB789920D1}"/>
              </a:ext>
            </a:extLst>
          </p:cNvPr>
          <p:cNvCxnSpPr>
            <a:cxnSpLocks/>
          </p:cNvCxnSpPr>
          <p:nvPr/>
        </p:nvCxnSpPr>
        <p:spPr>
          <a:xfrm>
            <a:off x="6148815" y="5018475"/>
            <a:ext cx="0" cy="57597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87" name="TextBox 286">
            <a:extLst>
              <a:ext uri="{FF2B5EF4-FFF2-40B4-BE49-F238E27FC236}">
                <a16:creationId xmlns:a16="http://schemas.microsoft.com/office/drawing/2014/main" id="{20B349AF-7A53-C212-1635-110578940E77}"/>
              </a:ext>
            </a:extLst>
          </p:cNvPr>
          <p:cNvSpPr txBox="1"/>
          <p:nvPr/>
        </p:nvSpPr>
        <p:spPr>
          <a:xfrm>
            <a:off x="5461254" y="5741793"/>
            <a:ext cx="1438869" cy="246221"/>
          </a:xfrm>
          <a:prstGeom prst="rect">
            <a:avLst/>
          </a:prstGeom>
          <a:noFill/>
        </p:spPr>
        <p:txBody>
          <a:bodyPr wrap="square" rtlCol="0" anchor="ctr">
            <a:spAutoFit/>
          </a:bodyPr>
          <a:lstStyle/>
          <a:p>
            <a:pPr algn="ctr"/>
            <a:r>
              <a:rPr lang="en-US" sz="1000" dirty="0">
                <a:solidFill>
                  <a:schemeClr val="tx2"/>
                </a:solidFill>
              </a:rPr>
              <a:t>Force Systems</a:t>
            </a:r>
          </a:p>
        </p:txBody>
      </p:sp>
      <p:sp>
        <p:nvSpPr>
          <p:cNvPr id="333" name="Google Shape;197;p18">
            <a:extLst>
              <a:ext uri="{FF2B5EF4-FFF2-40B4-BE49-F238E27FC236}">
                <a16:creationId xmlns:a16="http://schemas.microsoft.com/office/drawing/2014/main" id="{8F1FC1B1-51AD-ED8F-FCF9-0B70CA69F7B3}"/>
              </a:ext>
            </a:extLst>
          </p:cNvPr>
          <p:cNvSpPr txBox="1"/>
          <p:nvPr/>
        </p:nvSpPr>
        <p:spPr>
          <a:xfrm>
            <a:off x="9687843" y="4710729"/>
            <a:ext cx="1239524" cy="307746"/>
          </a:xfrm>
          <a:prstGeom prst="rect">
            <a:avLst/>
          </a:prstGeom>
          <a:noFill/>
          <a:ln>
            <a:noFill/>
          </a:ln>
        </p:spPr>
        <p:txBody>
          <a:bodyPr spcFirstLastPara="1" wrap="square" lIns="91425" tIns="91425" rIns="91425" bIns="91425" anchor="ctr" anchorCtr="0">
            <a:spAutoFit/>
          </a:bodyPr>
          <a:lstStyle/>
          <a:p>
            <a:pPr marL="0" lvl="0" indent="0" algn="l" rtl="0">
              <a:spcBef>
                <a:spcPts val="0"/>
              </a:spcBef>
              <a:spcAft>
                <a:spcPts val="0"/>
              </a:spcAft>
              <a:buNone/>
            </a:pPr>
            <a:r>
              <a:rPr lang="en" sz="800" dirty="0">
                <a:solidFill>
                  <a:srgbClr val="003B69"/>
                </a:solidFill>
                <a:latin typeface="Calibri"/>
                <a:ea typeface="Calibri"/>
                <a:cs typeface="Calibri"/>
                <a:sym typeface="Calibri"/>
              </a:rPr>
              <a:t>Existing platform service</a:t>
            </a:r>
            <a:endParaRPr sz="800" dirty="0">
              <a:solidFill>
                <a:srgbClr val="003B69"/>
              </a:solidFill>
              <a:latin typeface="Calibri"/>
              <a:ea typeface="Calibri"/>
              <a:cs typeface="Calibri"/>
              <a:sym typeface="Calibri"/>
            </a:endParaRPr>
          </a:p>
        </p:txBody>
      </p:sp>
      <p:cxnSp>
        <p:nvCxnSpPr>
          <p:cNvPr id="339" name="Elbow Connector 338">
            <a:extLst>
              <a:ext uri="{FF2B5EF4-FFF2-40B4-BE49-F238E27FC236}">
                <a16:creationId xmlns:a16="http://schemas.microsoft.com/office/drawing/2014/main" id="{7DB5C887-F482-486A-6228-D86958ED5C83}"/>
              </a:ext>
            </a:extLst>
          </p:cNvPr>
          <p:cNvCxnSpPr>
            <a:cxnSpLocks/>
            <a:stCxn id="120" idx="2"/>
            <a:endCxn id="181" idx="0"/>
          </p:cNvCxnSpPr>
          <p:nvPr/>
        </p:nvCxnSpPr>
        <p:spPr>
          <a:xfrm rot="5400000">
            <a:off x="3582565" y="2583110"/>
            <a:ext cx="625034" cy="132242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pic>
        <p:nvPicPr>
          <p:cNvPr id="379" name="Picture 378">
            <a:extLst>
              <a:ext uri="{FF2B5EF4-FFF2-40B4-BE49-F238E27FC236}">
                <a16:creationId xmlns:a16="http://schemas.microsoft.com/office/drawing/2014/main" id="{D1494E02-C95E-C0D2-9352-16BA66FA5BB1}"/>
              </a:ext>
            </a:extLst>
          </p:cNvPr>
          <p:cNvPicPr>
            <a:picLocks noChangeAspect="1"/>
          </p:cNvPicPr>
          <p:nvPr/>
        </p:nvPicPr>
        <p:blipFill>
          <a:blip r:embed="rId9"/>
          <a:stretch>
            <a:fillRect/>
          </a:stretch>
        </p:blipFill>
        <p:spPr>
          <a:xfrm>
            <a:off x="6864893" y="2501399"/>
            <a:ext cx="219770" cy="182248"/>
          </a:xfrm>
          <a:prstGeom prst="rect">
            <a:avLst/>
          </a:prstGeom>
        </p:spPr>
      </p:pic>
      <p:pic>
        <p:nvPicPr>
          <p:cNvPr id="380" name="Picture 379">
            <a:extLst>
              <a:ext uri="{FF2B5EF4-FFF2-40B4-BE49-F238E27FC236}">
                <a16:creationId xmlns:a16="http://schemas.microsoft.com/office/drawing/2014/main" id="{361DC066-BFA5-EB7A-133B-BD6BEE5DCF63}"/>
              </a:ext>
            </a:extLst>
          </p:cNvPr>
          <p:cNvPicPr>
            <a:picLocks noChangeAspect="1"/>
          </p:cNvPicPr>
          <p:nvPr/>
        </p:nvPicPr>
        <p:blipFill>
          <a:blip r:embed="rId10"/>
          <a:stretch>
            <a:fillRect/>
          </a:stretch>
        </p:blipFill>
        <p:spPr>
          <a:xfrm>
            <a:off x="7110972" y="2483051"/>
            <a:ext cx="213631" cy="213631"/>
          </a:xfrm>
          <a:prstGeom prst="rect">
            <a:avLst/>
          </a:prstGeom>
        </p:spPr>
      </p:pic>
      <p:sp>
        <p:nvSpPr>
          <p:cNvPr id="381" name="Google Shape;136;p18">
            <a:extLst>
              <a:ext uri="{FF2B5EF4-FFF2-40B4-BE49-F238E27FC236}">
                <a16:creationId xmlns:a16="http://schemas.microsoft.com/office/drawing/2014/main" id="{DEE5931C-4CE5-7C55-7E4F-96898AD1D0C1}"/>
              </a:ext>
            </a:extLst>
          </p:cNvPr>
          <p:cNvSpPr/>
          <p:nvPr/>
        </p:nvSpPr>
        <p:spPr>
          <a:xfrm>
            <a:off x="6684193" y="2693992"/>
            <a:ext cx="822034" cy="180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2060"/>
              </a:buClr>
              <a:buSzPts val="1200"/>
              <a:buFont typeface="Calibri"/>
              <a:buNone/>
            </a:pPr>
            <a:r>
              <a:rPr lang="en" sz="800" dirty="0">
                <a:solidFill>
                  <a:srgbClr val="002060"/>
                </a:solidFill>
                <a:latin typeface="Calibri" panose="020F0502020204030204" pitchFamily="34" charset="0"/>
                <a:ea typeface="Calibri"/>
                <a:cs typeface="Calibri" panose="020F0502020204030204" pitchFamily="34" charset="0"/>
                <a:sym typeface="Calibri"/>
              </a:rPr>
              <a:t>Social</a:t>
            </a:r>
            <a:endParaRPr sz="800" b="0" i="0" u="none" strike="noStrike" cap="none" dirty="0">
              <a:solidFill>
                <a:srgbClr val="000000"/>
              </a:solidFill>
              <a:latin typeface="Calibri" panose="020F0502020204030204" pitchFamily="34" charset="0"/>
              <a:ea typeface="Arial"/>
              <a:cs typeface="Calibri" panose="020F0502020204030204" pitchFamily="34" charset="0"/>
              <a:sym typeface="Arial"/>
            </a:endParaRPr>
          </a:p>
        </p:txBody>
      </p:sp>
      <p:sp>
        <p:nvSpPr>
          <p:cNvPr id="24" name="Rounded Rectangle 23">
            <a:extLst>
              <a:ext uri="{FF2B5EF4-FFF2-40B4-BE49-F238E27FC236}">
                <a16:creationId xmlns:a16="http://schemas.microsoft.com/office/drawing/2014/main" id="{5868E839-2268-6A8D-67FB-29513FFB053D}"/>
              </a:ext>
            </a:extLst>
          </p:cNvPr>
          <p:cNvSpPr/>
          <p:nvPr/>
        </p:nvSpPr>
        <p:spPr>
          <a:xfrm>
            <a:off x="9248117" y="4790704"/>
            <a:ext cx="446937" cy="199518"/>
          </a:xfrm>
          <a:prstGeom prst="roundRect">
            <a:avLst/>
          </a:prstGeom>
          <a:solidFill>
            <a:srgbClr val="EEEEEE"/>
          </a:solidFill>
          <a:ln w="12700" cap="flat" cmpd="sng">
            <a:solidFill>
              <a:srgbClr val="1F5F96"/>
            </a:solidFill>
            <a:prstDash val="solid"/>
            <a:miter lim="800000"/>
            <a:headEnd type="none" w="sm" len="sm"/>
            <a:tailEnd type="none" w="sm" len="sm"/>
          </a:ln>
        </p:spPr>
        <p:txBody>
          <a:bodyPr spcFirstLastPara="1" wrap="square" lIns="36000" tIns="45700" rIns="36000" bIns="45700" anchor="ctr" anchorCtr="0">
            <a:noAutofit/>
          </a:bodyPr>
          <a:lstStyle/>
          <a:p>
            <a:pPr algn="ctr">
              <a:buClr>
                <a:srgbClr val="000000"/>
              </a:buClr>
              <a:buSzPts val="1200"/>
            </a:pPr>
            <a:endParaRPr lang="en-US" sz="1000" dirty="0">
              <a:solidFill>
                <a:srgbClr val="002060"/>
              </a:solidFill>
              <a:latin typeface="Calibri"/>
              <a:cs typeface="Calibri"/>
            </a:endParaRPr>
          </a:p>
        </p:txBody>
      </p:sp>
      <p:sp>
        <p:nvSpPr>
          <p:cNvPr id="27" name="Rounded Rectangle 26">
            <a:extLst>
              <a:ext uri="{FF2B5EF4-FFF2-40B4-BE49-F238E27FC236}">
                <a16:creationId xmlns:a16="http://schemas.microsoft.com/office/drawing/2014/main" id="{1028169F-42E9-0FBA-AE5F-CF9C843A20A7}"/>
              </a:ext>
            </a:extLst>
          </p:cNvPr>
          <p:cNvSpPr/>
          <p:nvPr/>
        </p:nvSpPr>
        <p:spPr>
          <a:xfrm>
            <a:off x="9252901" y="5117207"/>
            <a:ext cx="446937" cy="199518"/>
          </a:xfrm>
          <a:prstGeom prst="roundRect">
            <a:avLst/>
          </a:prstGeom>
          <a:solidFill>
            <a:srgbClr val="C9DAF8"/>
          </a:solidFill>
          <a:ln w="12700" cap="flat" cmpd="sng">
            <a:solidFill>
              <a:srgbClr val="1F5F96"/>
            </a:solidFill>
            <a:prstDash val="solid"/>
            <a:miter lim="800000"/>
            <a:headEnd type="none" w="sm" len="sm"/>
            <a:tailEnd type="none" w="sm" len="sm"/>
          </a:ln>
        </p:spPr>
        <p:txBody>
          <a:bodyPr spcFirstLastPara="1" wrap="square" lIns="36000" tIns="45700" rIns="36000" bIns="45700" anchor="ctr" anchorCtr="0">
            <a:noAutofit/>
          </a:bodyPr>
          <a:lstStyle/>
          <a:p>
            <a:pPr algn="ctr">
              <a:buClr>
                <a:srgbClr val="000000"/>
              </a:buClr>
              <a:buSzPts val="1200"/>
            </a:pPr>
            <a:endParaRPr lang="en-US" sz="1000" dirty="0">
              <a:solidFill>
                <a:srgbClr val="002060"/>
              </a:solidFill>
              <a:latin typeface="Calibri"/>
              <a:cs typeface="Calibri"/>
            </a:endParaRPr>
          </a:p>
        </p:txBody>
      </p:sp>
      <p:sp>
        <p:nvSpPr>
          <p:cNvPr id="28" name="Google Shape;197;p18">
            <a:extLst>
              <a:ext uri="{FF2B5EF4-FFF2-40B4-BE49-F238E27FC236}">
                <a16:creationId xmlns:a16="http://schemas.microsoft.com/office/drawing/2014/main" id="{11F3D804-BD4E-BD7C-CB5E-C6F0D00F3E29}"/>
              </a:ext>
            </a:extLst>
          </p:cNvPr>
          <p:cNvSpPr txBox="1"/>
          <p:nvPr/>
        </p:nvSpPr>
        <p:spPr>
          <a:xfrm>
            <a:off x="9698059" y="5055727"/>
            <a:ext cx="1239524" cy="307746"/>
          </a:xfrm>
          <a:prstGeom prst="rect">
            <a:avLst/>
          </a:prstGeom>
          <a:noFill/>
          <a:ln>
            <a:noFill/>
          </a:ln>
        </p:spPr>
        <p:txBody>
          <a:bodyPr spcFirstLastPara="1" wrap="square" lIns="91425" tIns="91425" rIns="91425" bIns="91425" anchor="ctr" anchorCtr="0">
            <a:spAutoFit/>
          </a:bodyPr>
          <a:lstStyle/>
          <a:p>
            <a:pPr marL="0" lvl="0" indent="0" algn="l" rtl="0">
              <a:spcBef>
                <a:spcPts val="0"/>
              </a:spcBef>
              <a:spcAft>
                <a:spcPts val="0"/>
              </a:spcAft>
              <a:buNone/>
            </a:pPr>
            <a:r>
              <a:rPr lang="en" sz="800" dirty="0">
                <a:solidFill>
                  <a:srgbClr val="003B69"/>
                </a:solidFill>
                <a:latin typeface="Calibri"/>
                <a:ea typeface="Calibri"/>
                <a:cs typeface="Calibri"/>
                <a:sym typeface="Calibri"/>
              </a:rPr>
              <a:t>New capability/service</a:t>
            </a:r>
            <a:endParaRPr sz="800" dirty="0">
              <a:solidFill>
                <a:srgbClr val="003B69"/>
              </a:solidFill>
              <a:latin typeface="Calibri"/>
              <a:ea typeface="Calibri"/>
              <a:cs typeface="Calibri"/>
              <a:sym typeface="Calibri"/>
            </a:endParaRPr>
          </a:p>
        </p:txBody>
      </p:sp>
      <p:sp>
        <p:nvSpPr>
          <p:cNvPr id="84" name="Rounded Rectangle 83">
            <a:extLst>
              <a:ext uri="{FF2B5EF4-FFF2-40B4-BE49-F238E27FC236}">
                <a16:creationId xmlns:a16="http://schemas.microsoft.com/office/drawing/2014/main" id="{D34BB647-C20F-CC7F-5E13-22A350875F2C}"/>
              </a:ext>
            </a:extLst>
          </p:cNvPr>
          <p:cNvSpPr/>
          <p:nvPr/>
        </p:nvSpPr>
        <p:spPr>
          <a:xfrm>
            <a:off x="7423416" y="3539643"/>
            <a:ext cx="972000" cy="510435"/>
          </a:xfrm>
          <a:prstGeom prst="roundRect">
            <a:avLst/>
          </a:prstGeom>
          <a:solidFill>
            <a:srgbClr val="C9DAF8"/>
          </a:solidFill>
          <a:ln w="12700" cap="flat" cmpd="sng">
            <a:solidFill>
              <a:srgbClr val="1F5F96"/>
            </a:solidFill>
            <a:prstDash val="solid"/>
            <a:miter lim="800000"/>
            <a:headEnd type="none" w="sm" len="sm"/>
            <a:tailEnd type="none" w="sm" len="sm"/>
          </a:ln>
        </p:spPr>
        <p:txBody>
          <a:bodyPr spcFirstLastPara="1" wrap="square" lIns="36000" tIns="45700" rIns="36000" bIns="45700" anchor="ctr" anchorCtr="0">
            <a:noAutofit/>
          </a:bodyPr>
          <a:lstStyle/>
          <a:p>
            <a:pPr algn="ctr">
              <a:buClr>
                <a:srgbClr val="000000"/>
              </a:buClr>
              <a:buSzPts val="1200"/>
            </a:pPr>
            <a:r>
              <a:rPr lang="en-US" sz="1000" dirty="0">
                <a:solidFill>
                  <a:srgbClr val="002060"/>
                </a:solidFill>
                <a:latin typeface="Calibri"/>
                <a:cs typeface="Calibri"/>
              </a:rPr>
              <a:t>Citizen Engagement</a:t>
            </a:r>
          </a:p>
        </p:txBody>
      </p:sp>
      <p:cxnSp>
        <p:nvCxnSpPr>
          <p:cNvPr id="87" name="Elbow Connector 86">
            <a:extLst>
              <a:ext uri="{FF2B5EF4-FFF2-40B4-BE49-F238E27FC236}">
                <a16:creationId xmlns:a16="http://schemas.microsoft.com/office/drawing/2014/main" id="{61FA39B7-AD9D-E8DA-387F-39FBB577C975}"/>
              </a:ext>
            </a:extLst>
          </p:cNvPr>
          <p:cNvCxnSpPr>
            <a:cxnSpLocks/>
            <a:stCxn id="120" idx="2"/>
            <a:endCxn id="84" idx="0"/>
          </p:cNvCxnSpPr>
          <p:nvPr/>
        </p:nvCxnSpPr>
        <p:spPr>
          <a:xfrm rot="16200000" flipH="1">
            <a:off x="5928936" y="1559163"/>
            <a:ext cx="607838" cy="3353122"/>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Elbow Connector 129">
            <a:extLst>
              <a:ext uri="{FF2B5EF4-FFF2-40B4-BE49-F238E27FC236}">
                <a16:creationId xmlns:a16="http://schemas.microsoft.com/office/drawing/2014/main" id="{54F1B252-7055-D486-B556-1CAAD6440D00}"/>
              </a:ext>
            </a:extLst>
          </p:cNvPr>
          <p:cNvCxnSpPr>
            <a:cxnSpLocks/>
            <a:stCxn id="120" idx="2"/>
            <a:endCxn id="38" idx="0"/>
          </p:cNvCxnSpPr>
          <p:nvPr/>
        </p:nvCxnSpPr>
        <p:spPr>
          <a:xfrm rot="16200000" flipH="1">
            <a:off x="5344127" y="2143972"/>
            <a:ext cx="618408" cy="219407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712CA6E2-55B1-444F-1603-A1C10EB1F14B}"/>
              </a:ext>
            </a:extLst>
          </p:cNvPr>
          <p:cNvCxnSpPr>
            <a:cxnSpLocks/>
          </p:cNvCxnSpPr>
          <p:nvPr/>
        </p:nvCxnSpPr>
        <p:spPr>
          <a:xfrm>
            <a:off x="6131186" y="4214588"/>
            <a:ext cx="0" cy="40945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Connector: Elbow 46">
            <a:extLst>
              <a:ext uri="{FF2B5EF4-FFF2-40B4-BE49-F238E27FC236}">
                <a16:creationId xmlns:a16="http://schemas.microsoft.com/office/drawing/2014/main" id="{2C0C6F81-409A-CE02-20A1-B33ABB4C4551}"/>
              </a:ext>
            </a:extLst>
          </p:cNvPr>
          <p:cNvCxnSpPr>
            <a:cxnSpLocks/>
          </p:cNvCxnSpPr>
          <p:nvPr/>
        </p:nvCxnSpPr>
        <p:spPr>
          <a:xfrm rot="16200000" flipV="1">
            <a:off x="7057270" y="2981898"/>
            <a:ext cx="612161" cy="503328"/>
          </a:xfrm>
          <a:prstGeom prst="bentConnector3">
            <a:avLst>
              <a:gd name="adj1" fmla="val 50000"/>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64" name="Connector: Elbow 63">
            <a:extLst>
              <a:ext uri="{FF2B5EF4-FFF2-40B4-BE49-F238E27FC236}">
                <a16:creationId xmlns:a16="http://schemas.microsoft.com/office/drawing/2014/main" id="{5005507A-F81B-76A4-C002-15201B2CBEDE}"/>
              </a:ext>
            </a:extLst>
          </p:cNvPr>
          <p:cNvCxnSpPr/>
          <p:nvPr/>
        </p:nvCxnSpPr>
        <p:spPr>
          <a:xfrm rot="5400000" flipH="1" flipV="1">
            <a:off x="6840786" y="3278329"/>
            <a:ext cx="322030" cy="219770"/>
          </a:xfrm>
          <a:prstGeom prst="bentConnector3">
            <a:avLst>
              <a:gd name="adj1" fmla="val 97722"/>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3" name="Rounded Rectangle 83">
            <a:extLst>
              <a:ext uri="{FF2B5EF4-FFF2-40B4-BE49-F238E27FC236}">
                <a16:creationId xmlns:a16="http://schemas.microsoft.com/office/drawing/2014/main" id="{4DB9F3FC-CCF1-F31E-3D7F-443EA55CEDE9}"/>
              </a:ext>
            </a:extLst>
          </p:cNvPr>
          <p:cNvSpPr/>
          <p:nvPr/>
        </p:nvSpPr>
        <p:spPr>
          <a:xfrm>
            <a:off x="8582464" y="3539642"/>
            <a:ext cx="972000" cy="510435"/>
          </a:xfrm>
          <a:prstGeom prst="roundRect">
            <a:avLst/>
          </a:prstGeom>
          <a:solidFill>
            <a:srgbClr val="C9DAF8"/>
          </a:solidFill>
          <a:ln w="12700" cap="flat" cmpd="sng">
            <a:solidFill>
              <a:srgbClr val="1F5F96"/>
            </a:solidFill>
            <a:prstDash val="solid"/>
            <a:miter lim="800000"/>
            <a:headEnd type="none" w="sm" len="sm"/>
            <a:tailEnd type="none" w="sm" len="sm"/>
          </a:ln>
        </p:spPr>
        <p:txBody>
          <a:bodyPr spcFirstLastPara="1" wrap="square" lIns="36000" tIns="45700" rIns="36000" bIns="45700" anchor="ctr" anchorCtr="0">
            <a:noAutofit/>
          </a:bodyPr>
          <a:lstStyle/>
          <a:p>
            <a:pPr algn="ctr">
              <a:buClr>
                <a:srgbClr val="000000"/>
              </a:buClr>
              <a:buSzPts val="1200"/>
            </a:pPr>
            <a:r>
              <a:rPr lang="en-US" sz="1000" dirty="0">
                <a:solidFill>
                  <a:srgbClr val="002060"/>
                </a:solidFill>
                <a:latin typeface="Calibri"/>
                <a:cs typeface="Calibri"/>
              </a:rPr>
              <a:t>Analysis</a:t>
            </a:r>
          </a:p>
        </p:txBody>
      </p:sp>
      <p:cxnSp>
        <p:nvCxnSpPr>
          <p:cNvPr id="18" name="Elbow Connector 338">
            <a:extLst>
              <a:ext uri="{FF2B5EF4-FFF2-40B4-BE49-F238E27FC236}">
                <a16:creationId xmlns:a16="http://schemas.microsoft.com/office/drawing/2014/main" id="{10F160EB-B4D5-FC2F-CF4A-DC24F17432C6}"/>
              </a:ext>
            </a:extLst>
          </p:cNvPr>
          <p:cNvCxnSpPr>
            <a:cxnSpLocks/>
            <a:stCxn id="3" idx="2"/>
            <a:endCxn id="286" idx="3"/>
          </p:cNvCxnSpPr>
          <p:nvPr/>
        </p:nvCxnSpPr>
        <p:spPr>
          <a:xfrm rot="5400000">
            <a:off x="8117117" y="4891090"/>
            <a:ext cx="1792360" cy="110335"/>
          </a:xfrm>
          <a:prstGeom prst="bentConnector2">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Elbow Connector 86">
            <a:extLst>
              <a:ext uri="{FF2B5EF4-FFF2-40B4-BE49-F238E27FC236}">
                <a16:creationId xmlns:a16="http://schemas.microsoft.com/office/drawing/2014/main" id="{966FDAF9-9659-D9E5-1E72-87D4544E91B5}"/>
              </a:ext>
            </a:extLst>
          </p:cNvPr>
          <p:cNvCxnSpPr>
            <a:cxnSpLocks/>
            <a:stCxn id="120" idx="2"/>
            <a:endCxn id="3" idx="0"/>
          </p:cNvCxnSpPr>
          <p:nvPr/>
        </p:nvCxnSpPr>
        <p:spPr>
          <a:xfrm rot="16200000" flipH="1">
            <a:off x="6508461" y="979638"/>
            <a:ext cx="607837" cy="451217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 Placeholder 2">
            <a:extLst>
              <a:ext uri="{FF2B5EF4-FFF2-40B4-BE49-F238E27FC236}">
                <a16:creationId xmlns:a16="http://schemas.microsoft.com/office/drawing/2014/main" id="{D7BAECCC-83B1-5D50-D236-2947834B32C3}"/>
              </a:ext>
            </a:extLst>
          </p:cNvPr>
          <p:cNvSpPr>
            <a:spLocks noGrp="1"/>
          </p:cNvSpPr>
          <p:nvPr>
            <p:ph type="body" sz="quarter" idx="11"/>
          </p:nvPr>
        </p:nvSpPr>
        <p:spPr>
          <a:xfrm>
            <a:off x="375212" y="940981"/>
            <a:ext cx="11610955" cy="304577"/>
          </a:xfrm>
        </p:spPr>
        <p:txBody>
          <a:bodyPr>
            <a:noAutofit/>
          </a:bodyPr>
          <a:lstStyle/>
          <a:p>
            <a:pPr marL="0" indent="0">
              <a:lnSpc>
                <a:spcPct val="100000"/>
              </a:lnSpc>
              <a:buNone/>
            </a:pPr>
            <a:r>
              <a:rPr lang="en-GB" sz="1400" dirty="0">
                <a:solidFill>
                  <a:srgbClr val="000000"/>
                </a:solidFill>
              </a:rPr>
              <a:t>The below portrays the conceptual architecture of the platform. A key design requirement is integration to the existing iHub and force systems.</a:t>
            </a:r>
            <a:endParaRPr lang="en-GB" sz="1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77827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A3CFA-AF64-41FC-A041-B85FFD662353}"/>
              </a:ext>
            </a:extLst>
          </p:cNvPr>
          <p:cNvSpPr>
            <a:spLocks noGrp="1"/>
          </p:cNvSpPr>
          <p:nvPr>
            <p:ph type="title"/>
          </p:nvPr>
        </p:nvSpPr>
        <p:spPr/>
        <p:txBody>
          <a:bodyPr/>
          <a:lstStyle/>
          <a:p>
            <a:r>
              <a:rPr lang="en-GB" dirty="0"/>
              <a:t>Future Needs </a:t>
            </a:r>
          </a:p>
        </p:txBody>
      </p:sp>
      <p:graphicFrame>
        <p:nvGraphicFramePr>
          <p:cNvPr id="4" name="Table 3">
            <a:extLst>
              <a:ext uri="{FF2B5EF4-FFF2-40B4-BE49-F238E27FC236}">
                <a16:creationId xmlns:a16="http://schemas.microsoft.com/office/drawing/2014/main" id="{F5A1E328-1626-4A3B-BFAD-FB5FB6673D1F}"/>
              </a:ext>
            </a:extLst>
          </p:cNvPr>
          <p:cNvGraphicFramePr>
            <a:graphicFrameLocks noGrp="1"/>
          </p:cNvGraphicFramePr>
          <p:nvPr/>
        </p:nvGraphicFramePr>
        <p:xfrm>
          <a:off x="855132" y="1659467"/>
          <a:ext cx="10481733" cy="4534983"/>
        </p:xfrm>
        <a:graphic>
          <a:graphicData uri="http://schemas.openxmlformats.org/drawingml/2006/table">
            <a:tbl>
              <a:tblPr firstRow="1" bandRow="1">
                <a:tableStyleId>{5C22544A-7EE6-4342-B048-85BDC9FD1C3A}</a:tableStyleId>
              </a:tblPr>
              <a:tblGrid>
                <a:gridCol w="2204093">
                  <a:extLst>
                    <a:ext uri="{9D8B030D-6E8A-4147-A177-3AD203B41FA5}">
                      <a16:colId xmlns:a16="http://schemas.microsoft.com/office/drawing/2014/main" val="2317141043"/>
                    </a:ext>
                  </a:extLst>
                </a:gridCol>
                <a:gridCol w="8277640">
                  <a:extLst>
                    <a:ext uri="{9D8B030D-6E8A-4147-A177-3AD203B41FA5}">
                      <a16:colId xmlns:a16="http://schemas.microsoft.com/office/drawing/2014/main" val="3313777776"/>
                    </a:ext>
                  </a:extLst>
                </a:gridCol>
              </a:tblGrid>
              <a:tr h="427781">
                <a:tc>
                  <a:txBody>
                    <a:bodyPr/>
                    <a:lstStyle/>
                    <a:p>
                      <a:pPr marL="0" algn="l" defTabSz="914400" rtl="0" eaLnBrk="1" latinLnBrk="0" hangingPunct="1">
                        <a:lnSpc>
                          <a:spcPct val="110000"/>
                        </a:lnSpc>
                      </a:pPr>
                      <a:r>
                        <a:rPr lang="en-GB" sz="1050" b="1" kern="1200" dirty="0">
                          <a:solidFill>
                            <a:schemeClr val="bg1"/>
                          </a:solidFill>
                        </a:rPr>
                        <a:t>Future Need</a:t>
                      </a:r>
                      <a:endParaRPr lang="en-GB" sz="1050" b="1" kern="1200" dirty="0">
                        <a:solidFill>
                          <a:schemeClr val="bg1"/>
                        </a:solidFill>
                        <a:latin typeface="+mn-lt"/>
                        <a:ea typeface="+mn-ea"/>
                        <a:cs typeface="+mn-cs"/>
                      </a:endParaRPr>
                    </a:p>
                  </a:txBody>
                  <a:tcPr marL="90000" marR="90000" marT="36000" marB="36000" anchor="ctr"/>
                </a:tc>
                <a:tc>
                  <a:txBody>
                    <a:bodyPr/>
                    <a:lstStyle/>
                    <a:p>
                      <a:pPr marL="0" indent="0" algn="l" defTabSz="914400" rtl="0" eaLnBrk="1" latinLnBrk="0" hangingPunct="1">
                        <a:lnSpc>
                          <a:spcPct val="110000"/>
                        </a:lnSpc>
                        <a:spcAft>
                          <a:spcPts val="100"/>
                        </a:spcAft>
                        <a:buFont typeface="Arial" panose="020B0604020202020204" pitchFamily="34" charset="0"/>
                        <a:buNone/>
                      </a:pPr>
                      <a:r>
                        <a:rPr lang="en-GB" sz="1050" b="1" kern="1200" dirty="0">
                          <a:solidFill>
                            <a:schemeClr val="bg1"/>
                          </a:solidFill>
                        </a:rPr>
                        <a:t>Description</a:t>
                      </a:r>
                      <a:endParaRPr lang="en-GB" sz="1050" b="1" kern="1200" dirty="0">
                        <a:solidFill>
                          <a:schemeClr val="bg1"/>
                        </a:solidFill>
                        <a:latin typeface="+mn-lt"/>
                        <a:ea typeface="+mn-ea"/>
                        <a:cs typeface="+mn-cs"/>
                      </a:endParaRPr>
                    </a:p>
                  </a:txBody>
                  <a:tcPr marL="90000" marR="90000" marT="36000" marB="36000" anchor="ctr"/>
                </a:tc>
                <a:extLst>
                  <a:ext uri="{0D108BD9-81ED-4DB2-BD59-A6C34878D82A}">
                    <a16:rowId xmlns:a16="http://schemas.microsoft.com/office/drawing/2014/main" val="2609192178"/>
                  </a:ext>
                </a:extLst>
              </a:tr>
              <a:tr h="524948">
                <a:tc>
                  <a:txBody>
                    <a:bodyPr/>
                    <a:lstStyle/>
                    <a:p>
                      <a:pPr marL="0" algn="l" defTabSz="914400" rtl="0" eaLnBrk="1" latinLnBrk="0" hangingPunct="1">
                        <a:lnSpc>
                          <a:spcPct val="110000"/>
                        </a:lnSpc>
                      </a:pPr>
                      <a:r>
                        <a:rPr lang="en-GB" sz="900" b="1" kern="1200" dirty="0">
                          <a:solidFill>
                            <a:srgbClr val="003C69"/>
                          </a:solidFill>
                        </a:rPr>
                        <a:t>Form Building</a:t>
                      </a:r>
                      <a:endParaRPr lang="en-GB" sz="900" b="1" kern="1200" dirty="0">
                        <a:solidFill>
                          <a:srgbClr val="003C69"/>
                        </a:solidFill>
                        <a:latin typeface="+mn-lt"/>
                        <a:ea typeface="+mn-ea"/>
                        <a:cs typeface="+mn-cs"/>
                      </a:endParaRPr>
                    </a:p>
                  </a:txBody>
                  <a:tcPr marL="90000" marR="90000" marT="36000" marB="36000" anchor="ctr"/>
                </a:tc>
                <a:tc>
                  <a:txBody>
                    <a:bodyPr/>
                    <a:lstStyle/>
                    <a:p>
                      <a:pPr marL="0" indent="0" algn="l" defTabSz="914400" rtl="0" eaLnBrk="1" latinLnBrk="0" hangingPunct="1">
                        <a:lnSpc>
                          <a:spcPct val="110000"/>
                        </a:lnSpc>
                        <a:spcAft>
                          <a:spcPts val="100"/>
                        </a:spcAft>
                        <a:buFont typeface="Arial" panose="020B0604020202020204" pitchFamily="34" charset="0"/>
                        <a:buNone/>
                      </a:pPr>
                      <a:r>
                        <a:rPr lang="en-GB" sz="900" b="0" kern="1200" dirty="0">
                          <a:solidFill>
                            <a:srgbClr val="003C69"/>
                          </a:solidFill>
                        </a:rPr>
                        <a:t>Form building with smaller steps. More standardisation. Better reuse of components. Complex validation of entered data, possibly with calls to third party APIs (e.g. LEDS/PNC). Partially populated forms for known users. Ability to partially save forms and return later.</a:t>
                      </a:r>
                      <a:endParaRPr lang="en-GB" sz="900" b="0" kern="1200" dirty="0">
                        <a:solidFill>
                          <a:srgbClr val="003C69"/>
                        </a:solidFill>
                        <a:latin typeface="+mn-lt"/>
                        <a:ea typeface="+mn-ea"/>
                        <a:cs typeface="+mn-cs"/>
                      </a:endParaRPr>
                    </a:p>
                  </a:txBody>
                  <a:tcPr marL="90000" marR="90000" marT="36000" marB="36000" anchor="ctr"/>
                </a:tc>
                <a:extLst>
                  <a:ext uri="{0D108BD9-81ED-4DB2-BD59-A6C34878D82A}">
                    <a16:rowId xmlns:a16="http://schemas.microsoft.com/office/drawing/2014/main" val="515541893"/>
                  </a:ext>
                </a:extLst>
              </a:tr>
              <a:tr h="741231">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lang="en-GB" sz="900" b="1" kern="1200" dirty="0">
                          <a:solidFill>
                            <a:srgbClr val="003C69"/>
                          </a:solidFill>
                        </a:rPr>
                        <a:t>Integrated Data Modelling</a:t>
                      </a:r>
                      <a:endParaRPr lang="en-GB" sz="900" b="1" kern="1200" dirty="0">
                        <a:solidFill>
                          <a:srgbClr val="003C69"/>
                        </a:solidFill>
                        <a:latin typeface="+mn-lt"/>
                        <a:ea typeface="+mn-ea"/>
                        <a:cs typeface="+mn-cs"/>
                      </a:endParaRPr>
                    </a:p>
                  </a:txBody>
                  <a:tcPr marL="90000" marR="90000" marT="36000" marB="36000" anchor="ctr"/>
                </a:tc>
                <a:tc>
                  <a:txBody>
                    <a:bodyPr/>
                    <a:lstStyle/>
                    <a:p>
                      <a:pPr marL="0" indent="0" algn="l" defTabSz="914400" rtl="0" eaLnBrk="1" latinLnBrk="0" hangingPunct="1">
                        <a:lnSpc>
                          <a:spcPct val="110000"/>
                        </a:lnSpc>
                        <a:spcAft>
                          <a:spcPts val="100"/>
                        </a:spcAft>
                        <a:buFont typeface="Arial" panose="020B0604020202020204" pitchFamily="34" charset="0"/>
                        <a:buNone/>
                      </a:pPr>
                      <a:r>
                        <a:rPr lang="en-GB" sz="900" b="0" kern="1200" dirty="0">
                          <a:solidFill>
                            <a:srgbClr val="003C69"/>
                          </a:solidFill>
                        </a:rPr>
                        <a:t>Data modelling is integral to the form building process without imposing option/call-off burden. Element standardisation is the default, data structures are logical and automated. Forms data is presented in a well-structured and tagged format easily consumed and mapped by the iHub.</a:t>
                      </a:r>
                      <a:endParaRPr lang="en-GB" sz="900" b="0" kern="1200" dirty="0">
                        <a:solidFill>
                          <a:srgbClr val="003C69"/>
                        </a:solidFill>
                        <a:latin typeface="+mn-lt"/>
                        <a:ea typeface="+mn-ea"/>
                        <a:cs typeface="+mn-cs"/>
                      </a:endParaRPr>
                    </a:p>
                  </a:txBody>
                  <a:tcPr marL="90000" marR="90000" marT="36000" marB="36000" anchor="ctr"/>
                </a:tc>
                <a:extLst>
                  <a:ext uri="{0D108BD9-81ED-4DB2-BD59-A6C34878D82A}">
                    <a16:rowId xmlns:a16="http://schemas.microsoft.com/office/drawing/2014/main" val="116504977"/>
                  </a:ext>
                </a:extLst>
              </a:tr>
              <a:tr h="524948">
                <a:tc>
                  <a:txBody>
                    <a:bodyPr/>
                    <a:lstStyle/>
                    <a:p>
                      <a:pPr marL="0" algn="l" defTabSz="914400" rtl="0" eaLnBrk="1" latinLnBrk="0" hangingPunct="1">
                        <a:lnSpc>
                          <a:spcPct val="110000"/>
                        </a:lnSpc>
                      </a:pPr>
                      <a:r>
                        <a:rPr lang="en-GB" sz="900" b="1" kern="1200" dirty="0">
                          <a:solidFill>
                            <a:srgbClr val="003C69"/>
                          </a:solidFill>
                        </a:rPr>
                        <a:t>Content – Create Once, Publish Everywhere</a:t>
                      </a:r>
                      <a:endParaRPr lang="en-GB" sz="900" b="1" kern="1200" dirty="0">
                        <a:solidFill>
                          <a:srgbClr val="003C69"/>
                        </a:solidFill>
                        <a:latin typeface="+mn-lt"/>
                        <a:ea typeface="+mn-ea"/>
                        <a:cs typeface="+mn-cs"/>
                      </a:endParaRPr>
                    </a:p>
                  </a:txBody>
                  <a:tcPr marL="90000" marR="90000" marT="36000" marB="36000" anchor="ctr"/>
                </a:tc>
                <a:tc>
                  <a:txBody>
                    <a:bodyPr/>
                    <a:lstStyle/>
                    <a:p>
                      <a:pPr marL="0" indent="0" algn="l" defTabSz="914400" rtl="0" eaLnBrk="1" latinLnBrk="0" hangingPunct="1">
                        <a:lnSpc>
                          <a:spcPct val="110000"/>
                        </a:lnSpc>
                        <a:spcAft>
                          <a:spcPts val="100"/>
                        </a:spcAft>
                        <a:buFont typeface="Arial" panose="020B0604020202020204" pitchFamily="34" charset="0"/>
                        <a:buNone/>
                      </a:pPr>
                      <a:r>
                        <a:rPr lang="en-GB" sz="900" b="0" kern="1200" dirty="0">
                          <a:solidFill>
                            <a:srgbClr val="003C69"/>
                          </a:solidFill>
                        </a:rPr>
                        <a:t>The platform supports a ‘create once, publish everywhere’ content model, allowing consolidated content to be published across multiple locations and shared for reuse across SOH and external services via UI or API mechanisms.</a:t>
                      </a:r>
                      <a:endParaRPr lang="en-GB" sz="900" b="0" kern="1200" dirty="0">
                        <a:solidFill>
                          <a:srgbClr val="003C69"/>
                        </a:solidFill>
                        <a:latin typeface="+mn-lt"/>
                        <a:ea typeface="+mn-ea"/>
                        <a:cs typeface="+mn-cs"/>
                      </a:endParaRPr>
                    </a:p>
                  </a:txBody>
                  <a:tcPr marL="90000" marR="90000" marT="36000" marB="36000" anchor="ctr"/>
                </a:tc>
                <a:extLst>
                  <a:ext uri="{0D108BD9-81ED-4DB2-BD59-A6C34878D82A}">
                    <a16:rowId xmlns:a16="http://schemas.microsoft.com/office/drawing/2014/main" val="3271798488"/>
                  </a:ext>
                </a:extLst>
              </a:tr>
              <a:tr h="524948">
                <a:tc>
                  <a:txBody>
                    <a:bodyPr/>
                    <a:lstStyle/>
                    <a:p>
                      <a:pPr marL="0" algn="l" defTabSz="914400" rtl="0" eaLnBrk="1" latinLnBrk="0" hangingPunct="1">
                        <a:lnSpc>
                          <a:spcPct val="110000"/>
                        </a:lnSpc>
                      </a:pPr>
                      <a:r>
                        <a:rPr lang="en-GB" sz="900" b="1" kern="1200" dirty="0">
                          <a:solidFill>
                            <a:srgbClr val="003C69"/>
                          </a:solidFill>
                        </a:rPr>
                        <a:t>CMS Roles and Workflow</a:t>
                      </a:r>
                      <a:endParaRPr lang="en-GB" sz="900" b="1" kern="1200" dirty="0">
                        <a:solidFill>
                          <a:srgbClr val="003C69"/>
                        </a:solidFill>
                        <a:latin typeface="+mn-lt"/>
                        <a:ea typeface="+mn-ea"/>
                        <a:cs typeface="+mn-cs"/>
                      </a:endParaRPr>
                    </a:p>
                  </a:txBody>
                  <a:tcPr marL="90000" marR="90000" marT="36000" marB="36000" anchor="ctr"/>
                </a:tc>
                <a:tc>
                  <a:txBody>
                    <a:bodyPr/>
                    <a:lstStyle/>
                    <a:p>
                      <a:pPr marL="0" indent="0" algn="l" defTabSz="914400" rtl="0" eaLnBrk="1" latinLnBrk="0" hangingPunct="1">
                        <a:lnSpc>
                          <a:spcPct val="110000"/>
                        </a:lnSpc>
                        <a:spcAft>
                          <a:spcPts val="100"/>
                        </a:spcAft>
                        <a:buFont typeface="Arial" panose="020B0604020202020204" pitchFamily="34" charset="0"/>
                        <a:buNone/>
                      </a:pPr>
                      <a:r>
                        <a:rPr lang="en-GB" sz="900" b="0" kern="1200" dirty="0">
                          <a:solidFill>
                            <a:srgbClr val="003C69"/>
                          </a:solidFill>
                        </a:rPr>
                        <a:t>The platform effectively supports the broad and diverse national base of content producers, with appropriate control of national content but flexibility for local force updates.  Simplified UIs assist content work for less experienced editors.  </a:t>
                      </a:r>
                      <a:endParaRPr lang="en-GB" sz="900" b="0" kern="1200" dirty="0">
                        <a:solidFill>
                          <a:srgbClr val="FF0000"/>
                        </a:solidFill>
                        <a:latin typeface="+mn-lt"/>
                        <a:ea typeface="+mn-ea"/>
                        <a:cs typeface="+mn-cs"/>
                      </a:endParaRPr>
                    </a:p>
                  </a:txBody>
                  <a:tcPr marL="90000" marR="90000" marT="36000" marB="36000" anchor="ctr"/>
                </a:tc>
                <a:extLst>
                  <a:ext uri="{0D108BD9-81ED-4DB2-BD59-A6C34878D82A}">
                    <a16:rowId xmlns:a16="http://schemas.microsoft.com/office/drawing/2014/main" val="1964167511"/>
                  </a:ext>
                </a:extLst>
              </a:tr>
              <a:tr h="741231">
                <a:tc>
                  <a:txBody>
                    <a:bodyPr/>
                    <a:lstStyle/>
                    <a:p>
                      <a:pPr marL="0" algn="l" defTabSz="914400" rtl="0" eaLnBrk="1" latinLnBrk="0" hangingPunct="1">
                        <a:lnSpc>
                          <a:spcPct val="110000"/>
                        </a:lnSpc>
                      </a:pPr>
                      <a:r>
                        <a:rPr lang="en-GB" sz="900" b="1" kern="1200" dirty="0">
                          <a:solidFill>
                            <a:srgbClr val="003C69"/>
                          </a:solidFill>
                        </a:rPr>
                        <a:t>Portal Services – Case Tracking and Comms</a:t>
                      </a:r>
                      <a:endParaRPr lang="en-GB" sz="900" b="1" kern="1200" dirty="0">
                        <a:solidFill>
                          <a:srgbClr val="003C69"/>
                        </a:solidFill>
                        <a:latin typeface="+mn-lt"/>
                        <a:ea typeface="+mn-ea"/>
                        <a:cs typeface="+mn-cs"/>
                      </a:endParaRPr>
                    </a:p>
                  </a:txBody>
                  <a:tcPr marL="90000" marR="90000" marT="36000" marB="36000" anchor="ctr"/>
                </a:tc>
                <a:tc>
                  <a:txBody>
                    <a:bodyPr/>
                    <a:lstStyle/>
                    <a:p>
                      <a:pPr marL="0" indent="0" algn="l" defTabSz="914400" rtl="0" eaLnBrk="1" latinLnBrk="0" hangingPunct="1">
                        <a:lnSpc>
                          <a:spcPct val="110000"/>
                        </a:lnSpc>
                        <a:spcAft>
                          <a:spcPts val="100"/>
                        </a:spcAft>
                        <a:buFont typeface="Arial" panose="020B0604020202020204" pitchFamily="34" charset="0"/>
                        <a:buNone/>
                      </a:pPr>
                      <a:r>
                        <a:rPr lang="en-GB" sz="900" b="0" kern="1200" dirty="0">
                          <a:solidFill>
                            <a:srgbClr val="003C69"/>
                          </a:solidFill>
                        </a:rPr>
                        <a:t>Seamlessly integrated portal services allow an authenticated user to check case status across all forces, provide updated information and to exchange messages with the officer responsible for their case. Notifications. Third parties are included in an end-to-end case journey, e.g. victim care, CPS etc.</a:t>
                      </a:r>
                      <a:endParaRPr lang="en-GB" sz="900" b="0" kern="1200" dirty="0">
                        <a:solidFill>
                          <a:srgbClr val="003C69"/>
                        </a:solidFill>
                        <a:latin typeface="+mn-lt"/>
                        <a:ea typeface="+mn-ea"/>
                        <a:cs typeface="+mn-cs"/>
                      </a:endParaRPr>
                    </a:p>
                  </a:txBody>
                  <a:tcPr marL="90000" marR="90000" marT="36000" marB="36000" anchor="ctr"/>
                </a:tc>
                <a:extLst>
                  <a:ext uri="{0D108BD9-81ED-4DB2-BD59-A6C34878D82A}">
                    <a16:rowId xmlns:a16="http://schemas.microsoft.com/office/drawing/2014/main" val="3394214320"/>
                  </a:ext>
                </a:extLst>
              </a:tr>
              <a:tr h="524948">
                <a:tc>
                  <a:txBody>
                    <a:bodyPr/>
                    <a:lstStyle/>
                    <a:p>
                      <a:pPr marL="0" algn="l" defTabSz="914400" rtl="0" eaLnBrk="1" latinLnBrk="0" hangingPunct="1">
                        <a:lnSpc>
                          <a:spcPct val="110000"/>
                        </a:lnSpc>
                      </a:pPr>
                      <a:r>
                        <a:rPr lang="en-GB" sz="900" b="1" kern="1200" dirty="0">
                          <a:solidFill>
                            <a:srgbClr val="003C69"/>
                          </a:solidFill>
                        </a:rPr>
                        <a:t>Portal Services – Community Information and Engagement</a:t>
                      </a:r>
                      <a:endParaRPr lang="en-GB" sz="900" b="1" kern="1200" dirty="0">
                        <a:solidFill>
                          <a:srgbClr val="003C69"/>
                        </a:solidFill>
                        <a:latin typeface="+mn-lt"/>
                        <a:ea typeface="+mn-ea"/>
                        <a:cs typeface="+mn-cs"/>
                      </a:endParaRPr>
                    </a:p>
                  </a:txBody>
                  <a:tcPr marL="90000" marR="90000" marT="36000" marB="36000" anchor="ctr"/>
                </a:tc>
                <a:tc>
                  <a:txBody>
                    <a:bodyPr/>
                    <a:lstStyle/>
                    <a:p>
                      <a:pPr marL="0" indent="0" algn="l" defTabSz="914400" rtl="0" eaLnBrk="1" latinLnBrk="0" hangingPunct="1">
                        <a:lnSpc>
                          <a:spcPct val="110000"/>
                        </a:lnSpc>
                        <a:spcAft>
                          <a:spcPts val="100"/>
                        </a:spcAft>
                        <a:buFont typeface="Arial" panose="020B0604020202020204" pitchFamily="34" charset="0"/>
                        <a:buNone/>
                      </a:pPr>
                      <a:r>
                        <a:rPr lang="en-GB" sz="900" b="0" kern="1200" dirty="0">
                          <a:solidFill>
                            <a:srgbClr val="003C69"/>
                          </a:solidFill>
                        </a:rPr>
                        <a:t>Personalised home page with tailored content, news, statistics, local force information based on previous interactions. Strong integration to social media. Users can view and respond to local appeals. Potential extension into targeted engagement based on selected interest types and location.</a:t>
                      </a:r>
                      <a:endParaRPr lang="en-GB" sz="900" b="0" kern="1200" dirty="0">
                        <a:solidFill>
                          <a:srgbClr val="003C69"/>
                        </a:solidFill>
                        <a:latin typeface="+mn-lt"/>
                        <a:ea typeface="+mn-ea"/>
                        <a:cs typeface="+mn-cs"/>
                      </a:endParaRPr>
                    </a:p>
                  </a:txBody>
                  <a:tcPr marL="90000" marR="90000" marT="36000" marB="36000" anchor="ctr"/>
                </a:tc>
                <a:extLst>
                  <a:ext uri="{0D108BD9-81ED-4DB2-BD59-A6C34878D82A}">
                    <a16:rowId xmlns:a16="http://schemas.microsoft.com/office/drawing/2014/main" val="664002535"/>
                  </a:ext>
                </a:extLst>
              </a:tr>
              <a:tr h="524948">
                <a:tc>
                  <a:txBody>
                    <a:bodyPr/>
                    <a:lstStyle/>
                    <a:p>
                      <a:pPr marL="0" algn="l" defTabSz="914400" rtl="0" eaLnBrk="1" latinLnBrk="0" hangingPunct="1">
                        <a:lnSpc>
                          <a:spcPct val="110000"/>
                        </a:lnSpc>
                      </a:pPr>
                      <a:r>
                        <a:rPr lang="en-GB" sz="900" b="1" kern="1200" dirty="0">
                          <a:solidFill>
                            <a:srgbClr val="003C69"/>
                          </a:solidFill>
                        </a:rPr>
                        <a:t>Multi-channel automation and integration</a:t>
                      </a:r>
                      <a:endParaRPr lang="en-GB" sz="900" b="1" kern="1200" dirty="0">
                        <a:solidFill>
                          <a:srgbClr val="003C69"/>
                        </a:solidFill>
                        <a:latin typeface="+mn-lt"/>
                        <a:ea typeface="+mn-ea"/>
                        <a:cs typeface="+mn-cs"/>
                      </a:endParaRPr>
                    </a:p>
                  </a:txBody>
                  <a:tcPr marL="90000" marR="90000" marT="36000" marB="36000" anchor="ctr"/>
                </a:tc>
                <a:tc>
                  <a:txBody>
                    <a:bodyPr/>
                    <a:lstStyle/>
                    <a:p>
                      <a:pPr marL="0" indent="0" algn="l" defTabSz="914400" rtl="0" eaLnBrk="1" latinLnBrk="0" hangingPunct="1">
                        <a:lnSpc>
                          <a:spcPct val="110000"/>
                        </a:lnSpc>
                        <a:spcAft>
                          <a:spcPts val="100"/>
                        </a:spcAft>
                        <a:buFont typeface="Arial" panose="020B0604020202020204" pitchFamily="34" charset="0"/>
                        <a:buNone/>
                      </a:pPr>
                      <a:r>
                        <a:rPr lang="en-GB" sz="900" b="0" kern="1200" dirty="0">
                          <a:solidFill>
                            <a:srgbClr val="003C69"/>
                          </a:solidFill>
                        </a:rPr>
                        <a:t>The SOH effectively supports multi-channel operation with AI/ML (artificial intelligence / machine learning) tools supporting digital channels and seamless transition between channels without loss of user context and information provided.</a:t>
                      </a:r>
                      <a:endParaRPr lang="en-GB" sz="900" b="0" kern="1200" dirty="0">
                        <a:solidFill>
                          <a:srgbClr val="003C69"/>
                        </a:solidFill>
                        <a:latin typeface="+mn-lt"/>
                        <a:ea typeface="+mn-ea"/>
                        <a:cs typeface="+mn-cs"/>
                      </a:endParaRPr>
                    </a:p>
                  </a:txBody>
                  <a:tcPr marL="90000" marR="90000" marT="36000" marB="36000" anchor="ctr"/>
                </a:tc>
                <a:extLst>
                  <a:ext uri="{0D108BD9-81ED-4DB2-BD59-A6C34878D82A}">
                    <a16:rowId xmlns:a16="http://schemas.microsoft.com/office/drawing/2014/main" val="3358419719"/>
                  </a:ext>
                </a:extLst>
              </a:tr>
            </a:tbl>
          </a:graphicData>
        </a:graphic>
      </p:graphicFrame>
      <p:sp>
        <p:nvSpPr>
          <p:cNvPr id="8" name="Text Placeholder 2">
            <a:extLst>
              <a:ext uri="{FF2B5EF4-FFF2-40B4-BE49-F238E27FC236}">
                <a16:creationId xmlns:a16="http://schemas.microsoft.com/office/drawing/2014/main" id="{96E9FC16-B25B-D810-9F00-34C859FC3BE0}"/>
              </a:ext>
            </a:extLst>
          </p:cNvPr>
          <p:cNvSpPr>
            <a:spLocks noGrp="1"/>
          </p:cNvSpPr>
          <p:nvPr>
            <p:ph type="body" sz="quarter" idx="11"/>
          </p:nvPr>
        </p:nvSpPr>
        <p:spPr>
          <a:xfrm>
            <a:off x="372158" y="914552"/>
            <a:ext cx="11447682" cy="414716"/>
          </a:xfrm>
        </p:spPr>
        <p:txBody>
          <a:bodyPr>
            <a:noAutofit/>
          </a:bodyPr>
          <a:lstStyle/>
          <a:p>
            <a:pPr marL="0" indent="0">
              <a:lnSpc>
                <a:spcPct val="120000"/>
              </a:lnSpc>
              <a:buNone/>
            </a:pPr>
            <a:r>
              <a:rPr lang="en-GB" sz="1200" dirty="0">
                <a:solidFill>
                  <a:srgbClr val="000000"/>
                </a:solidFill>
              </a:rPr>
              <a:t>SOH is now key national infrastructure. Ever expanding expectations for digital contact from policing stakeholders, forces and the public place demands on the platform that are increasingly difficult to meet. We are looking to implement a platform which addresses the below future needs.</a:t>
            </a:r>
          </a:p>
        </p:txBody>
      </p:sp>
    </p:spTree>
    <p:extLst>
      <p:ext uri="{BB962C8B-B14F-4D97-AF65-F5344CB8AC3E}">
        <p14:creationId xmlns:p14="http://schemas.microsoft.com/office/powerpoint/2010/main" val="3544401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2F681-7908-4AC8-90C4-9CD57C3D5593}"/>
              </a:ext>
            </a:extLst>
          </p:cNvPr>
          <p:cNvSpPr>
            <a:spLocks noGrp="1"/>
          </p:cNvSpPr>
          <p:nvPr>
            <p:ph type="title"/>
          </p:nvPr>
        </p:nvSpPr>
        <p:spPr/>
        <p:txBody>
          <a:bodyPr/>
          <a:lstStyle/>
          <a:p>
            <a:r>
              <a:rPr lang="en-GB" dirty="0"/>
              <a:t>Key questions</a:t>
            </a:r>
          </a:p>
        </p:txBody>
      </p:sp>
      <p:sp>
        <p:nvSpPr>
          <p:cNvPr id="3" name="Text Placeholder 2">
            <a:extLst>
              <a:ext uri="{FF2B5EF4-FFF2-40B4-BE49-F238E27FC236}">
                <a16:creationId xmlns:a16="http://schemas.microsoft.com/office/drawing/2014/main" id="{65EFFF31-5B80-48D7-806B-9109205CCF14}"/>
              </a:ext>
            </a:extLst>
          </p:cNvPr>
          <p:cNvSpPr>
            <a:spLocks noGrp="1"/>
          </p:cNvSpPr>
          <p:nvPr>
            <p:ph type="body" sz="quarter" idx="11"/>
          </p:nvPr>
        </p:nvSpPr>
        <p:spPr>
          <a:xfrm>
            <a:off x="372159" y="1005682"/>
            <a:ext cx="11447682" cy="3174432"/>
          </a:xfrm>
        </p:spPr>
        <p:txBody>
          <a:bodyPr>
            <a:normAutofit/>
          </a:bodyPr>
          <a:lstStyle/>
          <a:p>
            <a:pPr marL="0" indent="0">
              <a:lnSpc>
                <a:spcPct val="120000"/>
              </a:lnSpc>
              <a:buNone/>
            </a:pPr>
            <a:r>
              <a:rPr lang="en-GB" sz="1400" dirty="0"/>
              <a:t>They key thing we are trying to establish is how the business capabilities could be delivered.</a:t>
            </a:r>
          </a:p>
          <a:p>
            <a:pPr marL="0" indent="0">
              <a:lnSpc>
                <a:spcPct val="120000"/>
              </a:lnSpc>
              <a:buNone/>
            </a:pPr>
            <a:r>
              <a:rPr lang="en-GB" sz="1400" dirty="0"/>
              <a:t>Specifically, we would like to hear the markets recommendations on:</a:t>
            </a:r>
          </a:p>
          <a:p>
            <a:pPr>
              <a:lnSpc>
                <a:spcPct val="120000"/>
              </a:lnSpc>
            </a:pPr>
            <a:r>
              <a:rPr lang="en-GB" sz="1400" dirty="0"/>
              <a:t>Should we look to implement a single Digital Experience Platform or a composable solution?</a:t>
            </a:r>
          </a:p>
          <a:p>
            <a:pPr>
              <a:lnSpc>
                <a:spcPct val="120000"/>
              </a:lnSpc>
            </a:pPr>
            <a:r>
              <a:rPr lang="en-GB" sz="1400" dirty="0"/>
              <a:t>How could we carry out data simplifying?</a:t>
            </a:r>
          </a:p>
          <a:p>
            <a:pPr>
              <a:lnSpc>
                <a:spcPct val="120000"/>
              </a:lnSpc>
            </a:pPr>
            <a:r>
              <a:rPr lang="en-GB" sz="1400" dirty="0"/>
              <a:t>What should be done at the centre vs locally?</a:t>
            </a:r>
          </a:p>
          <a:p>
            <a:pPr>
              <a:lnSpc>
                <a:spcPct val="120000"/>
              </a:lnSpc>
            </a:pPr>
            <a:r>
              <a:rPr lang="en-GB" sz="1400" dirty="0"/>
              <a:t>How do we navigate process variability within one ecosystem?</a:t>
            </a:r>
          </a:p>
          <a:p>
            <a:pPr>
              <a:lnSpc>
                <a:spcPct val="120000"/>
              </a:lnSpc>
            </a:pPr>
            <a:r>
              <a:rPr lang="en-GB" sz="1400" dirty="0"/>
              <a:t>How do we eliminate complex data models?</a:t>
            </a:r>
          </a:p>
          <a:p>
            <a:pPr marL="0" indent="0">
              <a:lnSpc>
                <a:spcPct val="120000"/>
              </a:lnSpc>
              <a:buNone/>
            </a:pPr>
            <a:endParaRPr lang="en-GB" sz="1400" dirty="0"/>
          </a:p>
        </p:txBody>
      </p:sp>
    </p:spTree>
    <p:extLst>
      <p:ext uri="{BB962C8B-B14F-4D97-AF65-F5344CB8AC3E}">
        <p14:creationId xmlns:p14="http://schemas.microsoft.com/office/powerpoint/2010/main" val="39821832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ytifm.tJT9KQSgxk3i1uKw"/>
</p:tagLst>
</file>

<file path=ppt/theme/theme1.xml><?xml version="1.0" encoding="utf-8"?>
<a:theme xmlns:a="http://schemas.openxmlformats.org/drawingml/2006/main" name="Office Theme">
  <a:themeElements>
    <a:clrScheme name="Custom 1">
      <a:dk1>
        <a:srgbClr val="1F5F96"/>
      </a:dk1>
      <a:lt1>
        <a:srgbClr val="FFFFFF"/>
      </a:lt1>
      <a:dk2>
        <a:srgbClr val="003C69"/>
      </a:dk2>
      <a:lt2>
        <a:srgbClr val="5BB4DD"/>
      </a:lt2>
      <a:accent1>
        <a:srgbClr val="3385BC"/>
      </a:accent1>
      <a:accent2>
        <a:srgbClr val="77C0E1"/>
      </a:accent2>
      <a:accent3>
        <a:srgbClr val="62B5E5"/>
      </a:accent3>
      <a:accent4>
        <a:srgbClr val="0097A9"/>
      </a:accent4>
      <a:accent5>
        <a:srgbClr val="9DC3E6"/>
      </a:accent5>
      <a:accent6>
        <a:srgbClr val="2C6EB1"/>
      </a:accent6>
      <a:hlink>
        <a:srgbClr val="5BB4DD"/>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dirty="0"/>
        </a:defPPr>
      </a:lstStyle>
    </a:txDef>
  </a:objectDefaults>
  <a:extraClrSchemeLst/>
  <a:extLst>
    <a:ext uri="{05A4C25C-085E-4340-85A3-A5531E510DB2}">
      <thm15:themeFamily xmlns:thm15="http://schemas.microsoft.com/office/thememl/2012/main" name="DPP_Presentation template V0.3.potx [Read-Only]" id="{8762B5D4-A973-4BD5-907C-F2CCA595A791}" vid="{CEB1CA86-2A1A-4EEB-8E5C-CF20352F35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TemplafyTemplateConfiguration><![CDATA[{"elementsMetadata":[{"type":"shape","id":"9077eadb-1051-4676-91f3-be28b188b3e7","elementConfiguration":{"binding":"{{StringJoin(\" \", \"©\", DataSources.Year[\"Current\"].Year, Switch(UserProfile.DocumentLanguage.Language,\"en-GB\", UserProfile.LegalEntity.Copyright_en-GB, \"fr-FR\", UserProfile.LegalEntity.Copyright_fr-FR, \"de-DE\", UserProfile.LegalEntity.Copyright_de-DE, \"it-IT\", UserProfile.LegalEntity.Copyright_it-IT, UserProfile.LegalEntity.Copyright_en-GB))}}","visibility":"","type":"text","disableUpdates":false}},{"type":"shape","id":"6d08a611-8493-4302-b597-c2ba60bf77c4","elementConfiguration":{"binding":"{{Switch(UserProfile.DocumentLanguage.Language,\"en-GB\",UserProfile.LegalEntity.DisclaimerInternal_Internal_en-GB,\"fr-FR\",UserProfile.LegalEntity.DisclaimerInternal_Internal_fr-FR,\"de-DE\",UserProfile.LegalEntity.DisclaimerInternal_Internal_de-DE,\"it-IT\",UserProfile.LegalEntity.DisclaimerInternal_Internal_it-IT,\"en-GB\")}}","visibility":"{{IfElse(Equals(Form.InternalExternal.InternalExternal, \"Internal\"), VisibilityType.Visible, VisibilityType.Hidden)}}","type":"text","disableUpdates":false}},{"type":"shape","id":"ba48a4db-7744-40c8-a4a6-33972e9e9814","elementConfiguration":{"binding":"{{Switch(UserProfile.DocumentLanguage.Language,\"en-GB\",UserProfile.LegalEntity.PowerPoint_External_en-GB,\"fr-FR\",UserProfile.LegalEntity.PowerPoint_External_fr-FR,\"de-DE\",UserProfile.LegalEntity.PowerPoint_External_de-DE,\"it-IT\",UserProfile.LegalEntity.PowerPoint_External_it-IT,\"en-GB\")}}","visibility":"{{IfElse(Equals(Form.InternalExternal.InternalExternal, \"External\"), VisibilityType.Visible, VisibilityType.Hidden)}}","type":"text","disableUpdates":false}},{"type":"shape","id":"b893d765-0bfc-46c5-9147-df306eefea87","elementConfiguration":{"binding":"{{Switch(UserProfile.DocumentLanguage.Language,\"en-GB\",UserProfile.LegalEntity.DisclaimerInternal_Internal_en-GB,\"fr-FR\",UserProfile.LegalEntity.DisclaimerInternal_Internal_fr-FR,\"de-DE\",UserProfile.LegalEntity.DisclaimerInternal_Internal_de-DE,\"it-IT\",UserProfile.LegalEntity.DisclaimerInternal_Internal_it-IT,\"en-GB\")}}","visibility":"{{IfElse(Equals(Form.InternalExternal.InternalExternal, \"Internal\"), VisibilityType.Visible, VisibilityType.Hidden)}}","type":"text","disableUpdates":false}},{"type":"shape","id":"e6430a22-8811-499d-b997-5540223d8323","elementConfiguration":{"height":"2.78 cm","type":"image","disableUpdates":false}},{"type":"shape","id":"770dbee1-4004-4c35-a0b9-ad51b5744536","elementConfiguration":{"binding":"{{Switch(UserProfile.DocumentLanguage.Language,\"en-GB\",UserProfile.LegalEntity.PowerPoint_External_en-GB,\"fr-FR\",UserProfile.LegalEntity.PowerPoint_External_fr-FR,\"de-DE\",UserProfile.LegalEntity.PowerPoint_External_de-DE,\"it-IT\",UserProfile.LegalEntity.PowerPoint_External_it-IT,\"en-GB\")}}","visibility":"{{IfElse(Equals(Form.InternalExternal.InternalExternal, \"External\"), VisibilityType.Visible, VisibilityType.Hidden)}}","type":"text","disableUpdates":false}},{"type":"shape","id":"b6b94a6e-ab8c-4716-8885-cb24b4a97961","elementConfiguration":{"binding":"{{StringJoin(\" \", \"©\", DataSources.Year[\"Current\"].Year, Switch(UserProfile.DocumentLanguage.Language,\"en-GB\", UserProfile.LegalEntity.Copyright_en-GB, \"fr-FR\", UserProfile.LegalEntity.Copyright_fr-FR, \"de-DE\", UserProfile.LegalEntity.Copyright_de-DE, \"it-IT\", UserProfile.LegalEntity.Copyright_it-IT, UserProfile.LegalEntity.Copyright_en-GB))}}","visibility":"","type":"text","disableUpdates":false}}],"transformationConfigurations":[],"templateName":"Presentation_16x9_OnScreen","templateDescription":"","enableDocumentContentUpdater":true,"version":"2.0"}]]></TemplafyTemplateConfiguration>
</file>

<file path=customXml/item3.xml><?xml version="1.0" encoding="utf-8"?>
<p:properties xmlns:p="http://schemas.microsoft.com/office/2006/metadata/properties" xmlns:xsi="http://www.w3.org/2001/XMLSchema-instance" xmlns:pc="http://schemas.microsoft.com/office/infopath/2007/PartnerControls">
  <documentManagement>
    <TaxCatchAll xmlns="297552ee-b988-4fbe-8425-3a64b54dae2c" xsi:nil="true"/>
    <lcf76f155ced4ddcb4097134ff3c332f xmlns="0aa52604-0858-4d77-b8b5-ad9d06681b55">
      <Terms xmlns="http://schemas.microsoft.com/office/infopath/2007/PartnerControls"/>
    </lcf76f155ced4ddcb4097134ff3c332f>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A01FB1C6832D1418D9BE5B2ECA9C489" ma:contentTypeVersion="17" ma:contentTypeDescription="Create a new document." ma:contentTypeScope="" ma:versionID="a7785b8b970f4cd20748c94aa4c89eca">
  <xsd:schema xmlns:xsd="http://www.w3.org/2001/XMLSchema" xmlns:xs="http://www.w3.org/2001/XMLSchema" xmlns:p="http://schemas.microsoft.com/office/2006/metadata/properties" xmlns:ns2="0aa52604-0858-4d77-b8b5-ad9d06681b55" xmlns:ns3="297552ee-b988-4fbe-8425-3a64b54dae2c" targetNamespace="http://schemas.microsoft.com/office/2006/metadata/properties" ma:root="true" ma:fieldsID="5ef2e916aad28b600e6d3f5eefc2485a" ns2:_="" ns3:_="">
    <xsd:import namespace="0aa52604-0858-4d77-b8b5-ad9d06681b55"/>
    <xsd:import namespace="297552ee-b988-4fbe-8425-3a64b54dae2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a52604-0858-4d77-b8b5-ad9d06681b5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97552ee-b988-4fbe-8425-3a64b54dae2c"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fb5a53b-5932-48f9-b2a9-78dd77e288ad}" ma:internalName="TaxCatchAll" ma:showField="CatchAllData" ma:web="297552ee-b988-4fbe-8425-3a64b54dae2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TemplafyFormConfiguration><![CDATA[{"formFields":[{"distinct":false,"hideIfNoUserInteractionRequired":false,"required":false,"defaultValue":"Internal","autoSelectFirstOption":false,"helpTexts":{},"spacing":{},"shareValue":false,"type":"dropDown","dataSourceName":"InternalExternal","dataSourceFieldName":"InternalExternal","name":"InternalExternal","label":"Internal/External"}],"formDataEntries":[{"name":"InternalExternal","value":"R4PUwWNRGiwx5nqFi3z91OoXU7oR1dj1HxGx6AyW7EE="}]}]]></TemplafyFormConfiguration>
</file>

<file path=customXml/itemProps1.xml><?xml version="1.0" encoding="utf-8"?>
<ds:datastoreItem xmlns:ds="http://schemas.openxmlformats.org/officeDocument/2006/customXml" ds:itemID="{141B0BFA-154F-4FE6-8C46-2B0CF6A6ECED}">
  <ds:schemaRefs>
    <ds:schemaRef ds:uri="http://schemas.microsoft.com/sharepoint/v3/contenttype/forms"/>
  </ds:schemaRefs>
</ds:datastoreItem>
</file>

<file path=customXml/itemProps2.xml><?xml version="1.0" encoding="utf-8"?>
<ds:datastoreItem xmlns:ds="http://schemas.openxmlformats.org/officeDocument/2006/customXml" ds:itemID="{2D07F7C8-FCD2-4150-9903-E2E0799B7705}">
  <ds:schemaRefs/>
</ds:datastoreItem>
</file>

<file path=customXml/itemProps3.xml><?xml version="1.0" encoding="utf-8"?>
<ds:datastoreItem xmlns:ds="http://schemas.openxmlformats.org/officeDocument/2006/customXml" ds:itemID="{2EEE0193-3346-4FA1-A6C3-2BE7C7DE3BC4}">
  <ds:schemaRefs>
    <ds:schemaRef ds:uri="http://purl.org/dc/elements/1.1/"/>
    <ds:schemaRef ds:uri="http://purl.org/dc/terms/"/>
    <ds:schemaRef ds:uri="http://schemas.microsoft.com/office/2006/documentManagement/types"/>
    <ds:schemaRef ds:uri="0aa52604-0858-4d77-b8b5-ad9d06681b55"/>
    <ds:schemaRef ds:uri="http://www.w3.org/XML/1998/namespace"/>
    <ds:schemaRef ds:uri="http://purl.org/dc/dcmitype/"/>
    <ds:schemaRef ds:uri="http://schemas.openxmlformats.org/package/2006/metadata/core-properties"/>
    <ds:schemaRef ds:uri="http://schemas.microsoft.com/office/infopath/2007/PartnerControls"/>
    <ds:schemaRef ds:uri="297552ee-b988-4fbe-8425-3a64b54dae2c"/>
    <ds:schemaRef ds:uri="http://schemas.microsoft.com/office/2006/metadata/properties"/>
  </ds:schemaRefs>
</ds:datastoreItem>
</file>

<file path=customXml/itemProps4.xml><?xml version="1.0" encoding="utf-8"?>
<ds:datastoreItem xmlns:ds="http://schemas.openxmlformats.org/officeDocument/2006/customXml" ds:itemID="{38EA247B-FC69-4D85-90B7-30B037692BBE}">
  <ds:schemaRefs>
    <ds:schemaRef ds:uri="0aa52604-0858-4d77-b8b5-ad9d06681b55"/>
    <ds:schemaRef ds:uri="297552ee-b988-4fbe-8425-3a64b54dae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5.xml><?xml version="1.0" encoding="utf-8"?>
<ds:datastoreItem xmlns:ds="http://schemas.openxmlformats.org/officeDocument/2006/customXml" ds:itemID="{6857973B-CDF7-4C3E-B4AC-8B4F9F58623A}">
  <ds:schemaRefs/>
</ds:datastoreItem>
</file>

<file path=docProps/app.xml><?xml version="1.0" encoding="utf-8"?>
<Properties xmlns="http://schemas.openxmlformats.org/officeDocument/2006/extended-properties" xmlns:vt="http://schemas.openxmlformats.org/officeDocument/2006/docPropsVTypes">
  <Template>Presentation_16x9_OnScreen_PPT_22092023</Template>
  <TotalTime>3149</TotalTime>
  <Words>1599</Words>
  <Application>Microsoft Office PowerPoint</Application>
  <PresentationFormat>Widescreen</PresentationFormat>
  <Paragraphs>198</Paragraphs>
  <Slides>9</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9" baseType="lpstr">
      <vt:lpstr>Arial</vt:lpstr>
      <vt:lpstr>Calibri</vt:lpstr>
      <vt:lpstr>Calibri </vt:lpstr>
      <vt:lpstr>Calibri Light</vt:lpstr>
      <vt:lpstr>Chronicle Display Black</vt:lpstr>
      <vt:lpstr>Open Sans</vt:lpstr>
      <vt:lpstr>Open Sans Light</vt:lpstr>
      <vt:lpstr>Verdana</vt:lpstr>
      <vt:lpstr>Office Theme</vt:lpstr>
      <vt:lpstr>think-cell Slide</vt:lpstr>
      <vt:lpstr>Introduction to DPC</vt:lpstr>
      <vt:lpstr>Background - Single Online Home (SOH)</vt:lpstr>
      <vt:lpstr>The Single Online Home Journey</vt:lpstr>
      <vt:lpstr>Drivers</vt:lpstr>
      <vt:lpstr>Business Capabilities</vt:lpstr>
      <vt:lpstr>Platform Principles</vt:lpstr>
      <vt:lpstr>Conceptual Architecture</vt:lpstr>
      <vt:lpstr>Future Needs </vt:lpstr>
      <vt:lpstr>Key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Document  heading two lines</dc:title>
  <dc:creator>Dana Smith, Mercedes Maria</dc:creator>
  <cp:lastModifiedBy>Clamp, Dani</cp:lastModifiedBy>
  <cp:revision>11</cp:revision>
  <dcterms:created xsi:type="dcterms:W3CDTF">2024-07-16T06:14:12Z</dcterms:created>
  <dcterms:modified xsi:type="dcterms:W3CDTF">2024-08-06T15:56:43Z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2021-04-30T22:39:53Z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db8dcbfc-9da1-4960-b70d-4d360a6d5a6c</vt:lpwstr>
  </property>
  <property fmtid="{D5CDD505-2E9C-101B-9397-08002B2CF9AE}" pid="8" name="MSIP_Label_ea60d57e-af5b-4752-ac57-3e4f28ca11dc_ContentBits">
    <vt:lpwstr>0</vt:lpwstr>
  </property>
  <property fmtid="{D5CDD505-2E9C-101B-9397-08002B2CF9AE}" pid="9" name="ContentTypeId">
    <vt:lpwstr>0x0101002A01FB1C6832D1418D9BE5B2ECA9C489</vt:lpwstr>
  </property>
  <property fmtid="{D5CDD505-2E9C-101B-9397-08002B2CF9AE}" pid="10" name="MSIP_Label_459ef8e5-3aaa-41a0-b30c-a77b6f506147_Enabled">
    <vt:lpwstr>true</vt:lpwstr>
  </property>
  <property fmtid="{D5CDD505-2E9C-101B-9397-08002B2CF9AE}" pid="11" name="MSIP_Label_459ef8e5-3aaa-41a0-b30c-a77b6f506147_SetDate">
    <vt:lpwstr>2024-01-25T19:57:48Z</vt:lpwstr>
  </property>
  <property fmtid="{D5CDD505-2E9C-101B-9397-08002B2CF9AE}" pid="12" name="MSIP_Label_459ef8e5-3aaa-41a0-b30c-a77b6f506147_Method">
    <vt:lpwstr>Standard</vt:lpwstr>
  </property>
  <property fmtid="{D5CDD505-2E9C-101B-9397-08002B2CF9AE}" pid="13" name="MSIP_Label_459ef8e5-3aaa-41a0-b30c-a77b6f506147_Name">
    <vt:lpwstr>Internal</vt:lpwstr>
  </property>
  <property fmtid="{D5CDD505-2E9C-101B-9397-08002B2CF9AE}" pid="14" name="MSIP_Label_459ef8e5-3aaa-41a0-b30c-a77b6f506147_SiteId">
    <vt:lpwstr>9343c96b-27bb-4092-add6-977870612481</vt:lpwstr>
  </property>
  <property fmtid="{D5CDD505-2E9C-101B-9397-08002B2CF9AE}" pid="15" name="MSIP_Label_459ef8e5-3aaa-41a0-b30c-a77b6f506147_ActionId">
    <vt:lpwstr>1d40b0b8-60dd-4f83-a26f-b8ab69c7a91e</vt:lpwstr>
  </property>
  <property fmtid="{D5CDD505-2E9C-101B-9397-08002B2CF9AE}" pid="16" name="MSIP_Label_459ef8e5-3aaa-41a0-b30c-a77b6f506147_ContentBits">
    <vt:lpwstr>0</vt:lpwstr>
  </property>
  <property fmtid="{D5CDD505-2E9C-101B-9397-08002B2CF9AE}" pid="17" name="TemplafyTimeStamp">
    <vt:lpwstr>2024-07-11T17:37:55</vt:lpwstr>
  </property>
  <property fmtid="{D5CDD505-2E9C-101B-9397-08002B2CF9AE}" pid="18" name="TemplafyTenantId">
    <vt:lpwstr>deloittense</vt:lpwstr>
  </property>
  <property fmtid="{D5CDD505-2E9C-101B-9397-08002B2CF9AE}" pid="19" name="TemplafyTemplateId">
    <vt:lpwstr>955718477171130386</vt:lpwstr>
  </property>
  <property fmtid="{D5CDD505-2E9C-101B-9397-08002B2CF9AE}" pid="20" name="TemplafyUserProfileId">
    <vt:lpwstr>753770747590868993</vt:lpwstr>
  </property>
  <property fmtid="{D5CDD505-2E9C-101B-9397-08002B2CF9AE}" pid="21" name="TemplafyLanguageCode">
    <vt:lpwstr>en-GB</vt:lpwstr>
  </property>
  <property fmtid="{D5CDD505-2E9C-101B-9397-08002B2CF9AE}" pid="22" name="TemplafyFromBlank">
    <vt:bool>true</vt:bool>
  </property>
  <property fmtid="{D5CDD505-2E9C-101B-9397-08002B2CF9AE}" pid="23" name="MediaServiceImageTags">
    <vt:lpwstr/>
  </property>
</Properties>
</file>