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73" r:id="rId2"/>
    <p:sldId id="272" r:id="rId3"/>
    <p:sldId id="274" r:id="rId4"/>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480" autoAdjust="0"/>
  </p:normalViewPr>
  <p:slideViewPr>
    <p:cSldViewPr>
      <p:cViewPr varScale="1">
        <p:scale>
          <a:sx n="83" d="100"/>
          <a:sy n="83" d="100"/>
        </p:scale>
        <p:origin x="3018" y="90"/>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88B604-54ED-4B25-AE7B-10B44D665821}" type="datetimeFigureOut">
              <a:rPr lang="en-GB" smtClean="0"/>
              <a:pPr/>
              <a:t>27/10/2021</a:t>
            </a:fld>
            <a:endParaRPr lang="en-GB"/>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A66AFF-AD7D-4320-BBCF-0DACA8B9AE47}" type="slidenum">
              <a:rPr lang="en-GB" smtClean="0"/>
              <a:pPr/>
              <a:t>‹#›</a:t>
            </a:fld>
            <a:endParaRPr lang="en-GB"/>
          </a:p>
        </p:txBody>
      </p:sp>
    </p:spTree>
    <p:extLst>
      <p:ext uri="{BB962C8B-B14F-4D97-AF65-F5344CB8AC3E}">
        <p14:creationId xmlns:p14="http://schemas.microsoft.com/office/powerpoint/2010/main" val="4200075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endParaRPr lang="en-US" dirty="0"/>
          </a:p>
        </p:txBody>
      </p:sp>
      <p:sp>
        <p:nvSpPr>
          <p:cNvPr id="3" name="Subtitle 2"/>
          <p:cNvSpPr>
            <a:spLocks noGrp="1"/>
          </p:cNvSpPr>
          <p:nvPr>
            <p:ph type="subTitle" idx="1" hasCustomPrompt="1"/>
          </p:nvPr>
        </p:nvSpPr>
        <p:spPr>
          <a:xfrm>
            <a:off x="1028700" y="5181600"/>
            <a:ext cx="4800600" cy="2336800"/>
          </a:xfrm>
        </p:spPr>
        <p:txBody>
          <a:bodyPr/>
          <a:lstStyle>
            <a:lvl1pPr marL="0" indent="0" algn="ctr">
              <a:buNone/>
              <a:defRPr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a:t>
            </a:r>
            <a:r>
              <a:rPr lang="en-US" dirty="0" err="1"/>
              <a:t>gstyle</a:t>
            </a:r>
            <a:endParaRPr lang="en-US" dirty="0"/>
          </a:p>
        </p:txBody>
      </p:sp>
      <p:sp>
        <p:nvSpPr>
          <p:cNvPr id="4" name="Date Placeholder 3"/>
          <p:cNvSpPr>
            <a:spLocks noGrp="1"/>
          </p:cNvSpPr>
          <p:nvPr>
            <p:ph type="dt" sz="half" idx="10"/>
          </p:nvPr>
        </p:nvSpPr>
        <p:spPr/>
        <p:txBody>
          <a:bodyPr/>
          <a:lstStyle/>
          <a:p>
            <a:fld id="{1D7EF0F7-532A-48C4-8E0F-1068E32FEC78}" type="datetime1">
              <a:rPr lang="en-US" smtClean="0"/>
              <a:pPr/>
              <a:t>10/27/2021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B2D20BA-2F0F-4B31-95E6-5832A61C622D}" type="datetime1">
              <a:rPr lang="en-US" smtClean="0"/>
              <a:pPr/>
              <a:t>10/27/2021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2F268A-1FB0-4FC3-AF38-971F6DDCBD6B}" type="datetime1">
              <a:rPr lang="en-US" smtClean="0"/>
              <a:pPr/>
              <a:t>10/27/2021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AB2BCD-F38C-4DA8-8BC4-6A9409E0ACD0}" type="datetime1">
              <a:rPr lang="en-US" smtClean="0"/>
              <a:pPr/>
              <a:t>10/27/2021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20E341-1189-4A3C-AF82-70CA8272D0E1}" type="datetime1">
              <a:rPr lang="en-US" smtClean="0"/>
              <a:pPr/>
              <a:t>10/27/2021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BF4F642-85D9-425C-9392-D60FA3AA929C}" type="datetime1">
              <a:rPr lang="en-US" smtClean="0"/>
              <a:pPr/>
              <a:t>10/27/2021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B5B3674-36B2-47A4-A743-5B7595C06097}" type="datetime1">
              <a:rPr lang="en-US" smtClean="0"/>
              <a:pPr/>
              <a:t>10/27/2021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62A4DCD-41E4-4216-A70B-A5F08A7A44C1}" type="datetime1">
              <a:rPr lang="en-US" smtClean="0"/>
              <a:pPr/>
              <a:t>10/27/2021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EA4365-5A31-4703-8FCA-31A98EE245CF}" type="datetime1">
              <a:rPr lang="en-US" smtClean="0"/>
              <a:pPr/>
              <a:t>10/27/2021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14073A-3378-4C58-AA39-C778198DDDB4}" type="datetime1">
              <a:rPr lang="en-US" smtClean="0"/>
              <a:pPr/>
              <a:t>10/27/2021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5BF5327-23CF-412A-8B04-78809C223391}" type="datetime1">
              <a:rPr lang="en-US" smtClean="0"/>
              <a:pPr/>
              <a:t>10/27/2021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68603585-681D-4419-9654-FA032097CC11}" type="datetime1">
              <a:rPr lang="en-US" smtClean="0"/>
              <a:pPr/>
              <a:t>10/27/2021</a:t>
            </a:fld>
            <a:endParaRPr lang="en-US" dirty="0"/>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04A3A10D-7D5E-4932-A76F-CD1632FD3D96}"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hyperlink" Target="https://webmail.slrconsulting.com/owa/redir.aspx?C=HP4tYEErtkCZchfuClbdtVNH6bSyLtIIHSMLNfmC01F2WgExsIPJqqf8Ll3kpfEtglMyMZ_0FaU.&amp;URL=mailto:techUK@slrconsulting.com" TargetMode="External"/><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www.techuk.org/developing-markets/data-centres.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332656" y="1077288"/>
            <a:ext cx="5976664" cy="10464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spcAft>
                <a:spcPts val="1200"/>
              </a:spcAft>
            </a:pPr>
            <a:r>
              <a:rPr lang="en-GB" sz="1200" b="1" dirty="0">
                <a:latin typeface="Calibri" pitchFamily="34" charset="0"/>
              </a:rPr>
              <a:t>Climate Change Agreement for techUK</a:t>
            </a:r>
            <a:endParaRPr lang="en-GB" sz="1200" dirty="0">
              <a:latin typeface="Calibri" pitchFamily="34" charset="0"/>
            </a:endParaRPr>
          </a:p>
          <a:p>
            <a:r>
              <a:rPr lang="en-GB" sz="2200" dirty="0">
                <a:solidFill>
                  <a:schemeClr val="accent1">
                    <a:lumMod val="50000"/>
                  </a:schemeClr>
                </a:solidFill>
                <a:latin typeface="Cambria" pitchFamily="18" charset="0"/>
              </a:rPr>
              <a:t>Note 16: Data centre CCA eligibility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a:ln>
                <a:noFill/>
              </a:ln>
              <a:solidFill>
                <a:schemeClr val="tx1"/>
              </a:solidFill>
              <a:effectLst/>
              <a:latin typeface="Calibri" pitchFamily="34" charset="0"/>
              <a:cs typeface="Arial" pitchFamily="34" charset="0"/>
            </a:endParaRPr>
          </a:p>
        </p:txBody>
      </p:sp>
      <p:cxnSp>
        <p:nvCxnSpPr>
          <p:cNvPr id="13" name="Straight Connector 12"/>
          <p:cNvCxnSpPr/>
          <p:nvPr/>
        </p:nvCxnSpPr>
        <p:spPr>
          <a:xfrm>
            <a:off x="364765" y="2051720"/>
            <a:ext cx="6192688" cy="0"/>
          </a:xfrm>
          <a:prstGeom prst="line">
            <a:avLst/>
          </a:prstGeom>
          <a:ln>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4851795" y="1592031"/>
            <a:ext cx="1485022" cy="400110"/>
          </a:xfrm>
          <a:prstGeom prst="rect">
            <a:avLst/>
          </a:prstGeom>
          <a:noFill/>
        </p:spPr>
        <p:txBody>
          <a:bodyPr wrap="none" rtlCol="0">
            <a:spAutoFit/>
          </a:bodyPr>
          <a:lstStyle/>
          <a:p>
            <a:r>
              <a:rPr lang="en-GB" sz="2000" dirty="0">
                <a:solidFill>
                  <a:schemeClr val="accent4">
                    <a:lumMod val="50000"/>
                  </a:schemeClr>
                </a:solidFill>
                <a:latin typeface="Calibri" pitchFamily="34" charset="0"/>
              </a:rPr>
              <a:t>August 2021</a:t>
            </a:r>
          </a:p>
        </p:txBody>
      </p:sp>
      <p:sp>
        <p:nvSpPr>
          <p:cNvPr id="3" name="TextBox 2"/>
          <p:cNvSpPr txBox="1"/>
          <p:nvPr/>
        </p:nvSpPr>
        <p:spPr>
          <a:xfrm>
            <a:off x="367567" y="268272"/>
            <a:ext cx="1909305" cy="631319"/>
          </a:xfrm>
          <a:prstGeom prst="rect">
            <a:avLst/>
          </a:prstGeom>
          <a:noFill/>
        </p:spPr>
        <p:txBody>
          <a:bodyPr wrap="square" rtlCol="0">
            <a:spAutoFit/>
          </a:bodyPr>
          <a:lstStyle/>
          <a:p>
            <a:endParaRPr lang="en-GB" dirty="0"/>
          </a:p>
        </p:txBody>
      </p:sp>
      <p:sp>
        <p:nvSpPr>
          <p:cNvPr id="2" name="TextBox 1"/>
          <p:cNvSpPr txBox="1"/>
          <p:nvPr/>
        </p:nvSpPr>
        <p:spPr>
          <a:xfrm>
            <a:off x="548680" y="2111300"/>
            <a:ext cx="5760000" cy="6484852"/>
          </a:xfrm>
          <a:prstGeom prst="rect">
            <a:avLst/>
          </a:prstGeom>
          <a:noFill/>
        </p:spPr>
        <p:txBody>
          <a:bodyPr wrap="square" rtlCol="0">
            <a:spAutoFit/>
          </a:bodyPr>
          <a:lstStyle/>
          <a:p>
            <a:pPr algn="just">
              <a:lnSpc>
                <a:spcPct val="120000"/>
              </a:lnSpc>
              <a:spcAft>
                <a:spcPts val="600"/>
              </a:spcAft>
            </a:pPr>
            <a:r>
              <a:rPr lang="en-GB" sz="1200" b="1" u="sng" dirty="0">
                <a:latin typeface="Calibri" pitchFamily="34" charset="0"/>
                <a:ea typeface="Calibri"/>
                <a:cs typeface="Times New Roman"/>
              </a:rPr>
              <a:t>Introduction</a:t>
            </a:r>
          </a:p>
          <a:p>
            <a:pPr algn="just"/>
            <a:r>
              <a:rPr lang="en-GB" sz="1200" dirty="0">
                <a:latin typeface="Calibri" pitchFamily="34" charset="0"/>
                <a:ea typeface="Calibri"/>
                <a:cs typeface="Times New Roman"/>
              </a:rPr>
              <a:t>The data centre market in the UK can be split roughly into two sub-sectors: colocation and enterprise. Colocation, or “</a:t>
            </a:r>
            <a:r>
              <a:rPr lang="en-GB" sz="1200" dirty="0" err="1">
                <a:latin typeface="Calibri" pitchFamily="34" charset="0"/>
                <a:ea typeface="Calibri"/>
                <a:cs typeface="Times New Roman"/>
              </a:rPr>
              <a:t>colo</a:t>
            </a:r>
            <a:r>
              <a:rPr lang="en-GB" sz="1200" dirty="0">
                <a:latin typeface="Calibri" pitchFamily="34" charset="0"/>
                <a:ea typeface="Calibri"/>
                <a:cs typeface="Times New Roman"/>
              </a:rPr>
              <a:t>” operators provide the infrastructure – security, constant electricity supply, broadband connectivity and an environment in which temperature and humidity is controlled to suit servers. They then sell or lease space within those specialised facilities to companies who install and manage their own IT equipment. The term colocation comes from the fact that these customers share or “co-locate” their IT operations in one purpose built facility.</a:t>
            </a:r>
          </a:p>
          <a:p>
            <a:pPr algn="just"/>
            <a:endParaRPr lang="en-GB" sz="1200" dirty="0">
              <a:latin typeface="Calibri" pitchFamily="34" charset="0"/>
              <a:cs typeface="Times New Roman"/>
            </a:endParaRPr>
          </a:p>
          <a:p>
            <a:pPr algn="just"/>
            <a:r>
              <a:rPr lang="en-GB" sz="1200" dirty="0">
                <a:latin typeface="Calibri" pitchFamily="34" charset="0"/>
                <a:cs typeface="Times New Roman"/>
              </a:rPr>
              <a:t>Enterprise operators are those who use their data centre provision for their own purposes – i.e. for their own corporate IT functions (in the case of banks and supermarkets and government departments). Enterprise data centre operators may build their own data centre facilities or locate their data centres within </a:t>
            </a:r>
            <a:r>
              <a:rPr lang="en-GB" sz="1200" dirty="0" err="1">
                <a:latin typeface="Calibri" pitchFamily="34" charset="0"/>
                <a:cs typeface="Times New Roman"/>
              </a:rPr>
              <a:t>colo</a:t>
            </a:r>
            <a:r>
              <a:rPr lang="en-GB" sz="1200" dirty="0">
                <a:latin typeface="Calibri" pitchFamily="34" charset="0"/>
                <a:cs typeface="Times New Roman"/>
              </a:rPr>
              <a:t> facilities – Many companies do both. Some companies operate enterprise data centres but also sell some </a:t>
            </a:r>
            <a:r>
              <a:rPr lang="en-GB" sz="1200" dirty="0" err="1">
                <a:latin typeface="Calibri" pitchFamily="34" charset="0"/>
                <a:cs typeface="Times New Roman"/>
              </a:rPr>
              <a:t>colo</a:t>
            </a:r>
            <a:r>
              <a:rPr lang="en-GB" sz="1200" dirty="0">
                <a:latin typeface="Calibri" pitchFamily="34" charset="0"/>
                <a:cs typeface="Times New Roman"/>
              </a:rPr>
              <a:t> space to other companies, and this is a logical option for enterprise operators who find themselves with spare capacity. </a:t>
            </a:r>
          </a:p>
          <a:p>
            <a:endParaRPr lang="en-GB" sz="1200" dirty="0">
              <a:latin typeface="Calibri" pitchFamily="34" charset="0"/>
              <a:cs typeface="Times New Roman"/>
            </a:endParaRPr>
          </a:p>
          <a:p>
            <a:r>
              <a:rPr lang="en-GB" sz="1200" b="1" u="sng" dirty="0">
                <a:latin typeface="Calibri" pitchFamily="34" charset="0"/>
                <a:cs typeface="Times New Roman"/>
              </a:rPr>
              <a:t>Energy Intensity criteria:</a:t>
            </a:r>
          </a:p>
          <a:p>
            <a:endParaRPr lang="en-GB" sz="1200" b="1" u="sng" dirty="0">
              <a:latin typeface="Calibri" pitchFamily="34" charset="0"/>
              <a:cs typeface="Times New Roman"/>
            </a:endParaRPr>
          </a:p>
          <a:p>
            <a:r>
              <a:rPr lang="en-GB" sz="1200" dirty="0">
                <a:latin typeface="Calibri" pitchFamily="34" charset="0"/>
                <a:cs typeface="Times New Roman"/>
              </a:rPr>
              <a:t>The criteria for data centre sector inclusion in the CCA scheme is on the basis of energy intensity. The sector had to show that the value of energy used is &gt;= 3% of production value PROVIDED they meet an import penetration test of 50% or more. Otherwise they show the energy used is &gt;=10% of production value (essentially turnover). The latter calculation was applied as the former is difficult to calculate. </a:t>
            </a:r>
          </a:p>
          <a:p>
            <a:endParaRPr lang="en-GB" sz="1200" dirty="0">
              <a:latin typeface="Calibri" pitchFamily="34" charset="0"/>
              <a:cs typeface="Times New Roman"/>
            </a:endParaRPr>
          </a:p>
          <a:p>
            <a:r>
              <a:rPr lang="en-GB" sz="1200" dirty="0">
                <a:latin typeface="Calibri" pitchFamily="34" charset="0"/>
                <a:cs typeface="Times New Roman"/>
              </a:rPr>
              <a:t>Generally, this test of energy intensity only had to be met once for the sector as a whole. After that anyone who carries out the same activities is deemed eligible. Enterprise data centres couldn’t show that the energy used in the data centre is &gt;=10% of the production value (turnover) just for the data centre, i.e. not including any of their other business activities, as they don’t treat their data centres as businesses in their own right.</a:t>
            </a:r>
          </a:p>
          <a:p>
            <a:endParaRPr lang="en-GB" sz="1200" dirty="0">
              <a:latin typeface="Calibri" pitchFamily="34" charset="0"/>
              <a:cs typeface="Times New Roman"/>
            </a:endParaRPr>
          </a:p>
          <a:p>
            <a:r>
              <a:rPr lang="en-GB" sz="1200" dirty="0">
                <a:latin typeface="Calibri" pitchFamily="34" charset="0"/>
                <a:cs typeface="Times New Roman"/>
              </a:rPr>
              <a:t>For this reason, there needs to be a contract with a third party for white space and/or IT equipment, with turnover, to meet the sector eligibility criteria. The next page contains a simple ‘decision tree’ to check eligibility.</a:t>
            </a:r>
          </a:p>
        </p:txBody>
      </p:sp>
      <p:sp>
        <p:nvSpPr>
          <p:cNvPr id="12"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t>1</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3	Data centre CCA eligibility</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11308" y="121964"/>
            <a:ext cx="1003178" cy="601907"/>
          </a:xfrm>
          <a:prstGeom prst="rect">
            <a:avLst/>
          </a:prstGeom>
        </p:spPr>
      </p:pic>
      <p:pic>
        <p:nvPicPr>
          <p:cNvPr id="15" name="Picture 14" descr="techUK logo image.png">
            <a:extLst>
              <a:ext uri="{FF2B5EF4-FFF2-40B4-BE49-F238E27FC236}">
                <a16:creationId xmlns:a16="http://schemas.microsoft.com/office/drawing/2014/main" id="{FAAF18FF-F49F-42B7-A63B-7F878A228783}"/>
              </a:ext>
            </a:extLst>
          </p:cNvPr>
          <p:cNvPicPr>
            <a:picLocks noChangeAspect="1"/>
          </p:cNvPicPr>
          <p:nvPr/>
        </p:nvPicPr>
        <p:blipFill>
          <a:blip r:embed="rId3" cstate="print"/>
          <a:stretch>
            <a:fillRect/>
          </a:stretch>
        </p:blipFill>
        <p:spPr>
          <a:xfrm>
            <a:off x="332656" y="216702"/>
            <a:ext cx="1512168" cy="57265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t>2</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3	Data centre CCA eligibility</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11308" y="121964"/>
            <a:ext cx="1003178" cy="601907"/>
          </a:xfrm>
          <a:prstGeom prst="rect">
            <a:avLst/>
          </a:prstGeom>
        </p:spPr>
      </p:pic>
      <p:pic>
        <p:nvPicPr>
          <p:cNvPr id="7" name="Picture 6" descr="techUK logo image.png">
            <a:extLst>
              <a:ext uri="{FF2B5EF4-FFF2-40B4-BE49-F238E27FC236}">
                <a16:creationId xmlns:a16="http://schemas.microsoft.com/office/drawing/2014/main" id="{1A517E30-D489-4F8D-9AE0-EB58258B7B64}"/>
              </a:ext>
            </a:extLst>
          </p:cNvPr>
          <p:cNvPicPr>
            <a:picLocks noChangeAspect="1"/>
          </p:cNvPicPr>
          <p:nvPr/>
        </p:nvPicPr>
        <p:blipFill>
          <a:blip r:embed="rId3" cstate="print"/>
          <a:stretch>
            <a:fillRect/>
          </a:stretch>
        </p:blipFill>
        <p:spPr>
          <a:xfrm>
            <a:off x="332656" y="216702"/>
            <a:ext cx="1512168" cy="572655"/>
          </a:xfrm>
          <a:prstGeom prst="rect">
            <a:avLst/>
          </a:prstGeom>
        </p:spPr>
      </p:pic>
      <p:sp>
        <p:nvSpPr>
          <p:cNvPr id="10" name="TextBox 9">
            <a:extLst>
              <a:ext uri="{FF2B5EF4-FFF2-40B4-BE49-F238E27FC236}">
                <a16:creationId xmlns:a16="http://schemas.microsoft.com/office/drawing/2014/main" id="{C332B6DB-1E3E-4C7A-A5C6-8C885F4FA7A9}"/>
              </a:ext>
            </a:extLst>
          </p:cNvPr>
          <p:cNvSpPr txBox="1"/>
          <p:nvPr/>
        </p:nvSpPr>
        <p:spPr>
          <a:xfrm>
            <a:off x="622758" y="988011"/>
            <a:ext cx="5597455" cy="1314206"/>
          </a:xfrm>
          <a:prstGeom prst="rect">
            <a:avLst/>
          </a:prstGeom>
          <a:noFill/>
        </p:spPr>
        <p:txBody>
          <a:bodyPr wrap="square">
            <a:spAutoFit/>
          </a:bodyPr>
          <a:lstStyle/>
          <a:p>
            <a:pPr algn="just">
              <a:lnSpc>
                <a:spcPct val="120000"/>
              </a:lnSpc>
              <a:spcAft>
                <a:spcPts val="600"/>
              </a:spcAft>
            </a:pPr>
            <a:r>
              <a:rPr lang="en-GB" sz="1200" b="1" u="sng" dirty="0">
                <a:latin typeface="Calibri" pitchFamily="34" charset="0"/>
                <a:cs typeface="Times New Roman"/>
              </a:rPr>
              <a:t>CCA Decision Tree</a:t>
            </a:r>
          </a:p>
          <a:p>
            <a:pPr algn="just"/>
            <a:r>
              <a:rPr lang="en-GB" sz="1200" dirty="0">
                <a:latin typeface="Calibri" pitchFamily="34" charset="0"/>
                <a:cs typeface="Times New Roman"/>
              </a:rPr>
              <a:t>The Climate Change Agreement for data centres is currently restricted to data centre businesses operating colocation or colocation style facilities that serve third parties.  Dividing the sector in this way has created confusion. If you are taking over ownership of a data centre holding a CCA this simple decision tree should help you establish whether your facilities are still eligible to remain in the scheme.</a:t>
            </a:r>
          </a:p>
        </p:txBody>
      </p:sp>
      <p:pic>
        <p:nvPicPr>
          <p:cNvPr id="9" name="Picture 8">
            <a:extLst>
              <a:ext uri="{FF2B5EF4-FFF2-40B4-BE49-F238E27FC236}">
                <a16:creationId xmlns:a16="http://schemas.microsoft.com/office/drawing/2014/main" id="{0A07F0CB-ED59-484F-8139-61CF36BE22C9}"/>
              </a:ext>
            </a:extLst>
          </p:cNvPr>
          <p:cNvPicPr>
            <a:picLocks noChangeAspect="1"/>
          </p:cNvPicPr>
          <p:nvPr/>
        </p:nvPicPr>
        <p:blipFill>
          <a:blip r:embed="rId4"/>
          <a:stretch>
            <a:fillRect/>
          </a:stretch>
        </p:blipFill>
        <p:spPr>
          <a:xfrm>
            <a:off x="542521" y="2309864"/>
            <a:ext cx="5677692" cy="6373114"/>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0"/>
            <a:ext cx="6858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14" name="TextBox 13"/>
          <p:cNvSpPr txBox="1"/>
          <p:nvPr/>
        </p:nvSpPr>
        <p:spPr>
          <a:xfrm>
            <a:off x="598887" y="3817220"/>
            <a:ext cx="5688632" cy="430887"/>
          </a:xfrm>
          <a:prstGeom prst="rect">
            <a:avLst/>
          </a:prstGeom>
          <a:noFill/>
        </p:spPr>
        <p:txBody>
          <a:bodyPr wrap="square" rtlCol="0">
            <a:spAutoFit/>
          </a:bodyPr>
          <a:lstStyle/>
          <a:p>
            <a:r>
              <a:rPr lang="en-GB" sz="1100" dirty="0">
                <a:latin typeface="Calibri" pitchFamily="34" charset="0"/>
              </a:rPr>
              <a:t>The full suite of techUK CCA Guidance Notes are listed below and can be accessed via contacting the helpdesk or visiting the website.</a:t>
            </a:r>
          </a:p>
        </p:txBody>
      </p:sp>
      <p:sp>
        <p:nvSpPr>
          <p:cNvPr id="11"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t>3</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3	Data centre CCA eligibility</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11308" y="121964"/>
            <a:ext cx="1003178" cy="601907"/>
          </a:xfrm>
          <a:prstGeom prst="rect">
            <a:avLst/>
          </a:prstGeom>
        </p:spPr>
      </p:pic>
      <p:graphicFrame>
        <p:nvGraphicFramePr>
          <p:cNvPr id="13" name="Table 12">
            <a:extLst>
              <a:ext uri="{FF2B5EF4-FFF2-40B4-BE49-F238E27FC236}">
                <a16:creationId xmlns:a16="http://schemas.microsoft.com/office/drawing/2014/main" id="{010D3E47-D3CB-4601-9295-29349B1F2BB0}"/>
              </a:ext>
            </a:extLst>
          </p:cNvPr>
          <p:cNvGraphicFramePr>
            <a:graphicFrameLocks noGrp="1"/>
          </p:cNvGraphicFramePr>
          <p:nvPr>
            <p:extLst>
              <p:ext uri="{D42A27DB-BD31-4B8C-83A1-F6EECF244321}">
                <p14:modId xmlns:p14="http://schemas.microsoft.com/office/powerpoint/2010/main" val="3229375369"/>
              </p:ext>
            </p:extLst>
          </p:nvPr>
        </p:nvGraphicFramePr>
        <p:xfrm>
          <a:off x="872716" y="4436345"/>
          <a:ext cx="5112568" cy="3939425"/>
        </p:xfrm>
        <a:graphic>
          <a:graphicData uri="http://schemas.openxmlformats.org/drawingml/2006/table">
            <a:tbl>
              <a:tblPr/>
              <a:tblGrid>
                <a:gridCol w="1126247">
                  <a:extLst>
                    <a:ext uri="{9D8B030D-6E8A-4147-A177-3AD203B41FA5}">
                      <a16:colId xmlns:a16="http://schemas.microsoft.com/office/drawing/2014/main" val="804519977"/>
                    </a:ext>
                  </a:extLst>
                </a:gridCol>
                <a:gridCol w="3986321">
                  <a:extLst>
                    <a:ext uri="{9D8B030D-6E8A-4147-A177-3AD203B41FA5}">
                      <a16:colId xmlns:a16="http://schemas.microsoft.com/office/drawing/2014/main" val="2265281513"/>
                    </a:ext>
                  </a:extLst>
                </a:gridCol>
              </a:tblGrid>
              <a:tr h="227449">
                <a:tc>
                  <a:txBody>
                    <a:bodyPr/>
                    <a:lstStyle/>
                    <a:p>
                      <a:pPr algn="ctr" rtl="0" fontAlgn="ctr"/>
                      <a:r>
                        <a:rPr lang="en-GB" sz="1100" b="1" i="0" u="none" strike="noStrike" dirty="0">
                          <a:solidFill>
                            <a:srgbClr val="FFFFFF"/>
                          </a:solidFill>
                          <a:effectLst/>
                          <a:latin typeface="Calibri" panose="020F0502020204030204" pitchFamily="34" charset="0"/>
                        </a:rPr>
                        <a:t>Guidance Note</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305496"/>
                    </a:solidFill>
                  </a:tcPr>
                </a:tc>
                <a:tc>
                  <a:txBody>
                    <a:bodyPr/>
                    <a:lstStyle/>
                    <a:p>
                      <a:pPr algn="l" rtl="0" fontAlgn="ctr"/>
                      <a:r>
                        <a:rPr lang="en-GB" sz="1100" b="1" i="0" u="none" strike="noStrike">
                          <a:solidFill>
                            <a:srgbClr val="FFFFFF"/>
                          </a:solidFill>
                          <a:effectLst/>
                          <a:latin typeface="Calibri" panose="020F0502020204030204" pitchFamily="34" charset="0"/>
                        </a:rPr>
                        <a:t>Title</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305496"/>
                    </a:solidFill>
                  </a:tcPr>
                </a:tc>
                <a:extLst>
                  <a:ext uri="{0D108BD9-81ED-4DB2-BD59-A6C34878D82A}">
                    <a16:rowId xmlns:a16="http://schemas.microsoft.com/office/drawing/2014/main" val="3191973578"/>
                  </a:ext>
                </a:extLst>
              </a:tr>
              <a:tr h="236548">
                <a:tc>
                  <a:txBody>
                    <a:bodyPr/>
                    <a:lstStyle/>
                    <a:p>
                      <a:pPr algn="ctr" rtl="0" fontAlgn="ctr"/>
                      <a:r>
                        <a:rPr lang="en-GB" sz="1100" b="0" i="0" u="none" strike="noStrike" dirty="0">
                          <a:solidFill>
                            <a:srgbClr val="000000"/>
                          </a:solidFill>
                          <a:effectLst/>
                          <a:latin typeface="Calibri" panose="020F0502020204030204" pitchFamily="34" charset="0"/>
                        </a:rPr>
                        <a:t>1</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What is a CCA</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46964000"/>
                  </a:ext>
                </a:extLst>
              </a:tr>
              <a:tr h="227449">
                <a:tc>
                  <a:txBody>
                    <a:bodyPr/>
                    <a:lstStyle/>
                    <a:p>
                      <a:pPr algn="ctr" rtl="0" fontAlgn="ctr"/>
                      <a:r>
                        <a:rPr lang="en-GB" sz="1100" b="0" i="0" u="none" strike="noStrike">
                          <a:solidFill>
                            <a:srgbClr val="000000"/>
                          </a:solidFill>
                          <a:effectLst/>
                          <a:latin typeface="Calibri" panose="020F0502020204030204" pitchFamily="34" charset="0"/>
                        </a:rPr>
                        <a:t>2</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Transferring Ownership of a CCA</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821604717"/>
                  </a:ext>
                </a:extLst>
              </a:tr>
              <a:tr h="236548">
                <a:tc>
                  <a:txBody>
                    <a:bodyPr/>
                    <a:lstStyle/>
                    <a:p>
                      <a:pPr algn="ctr" rtl="0" fontAlgn="ctr"/>
                      <a:r>
                        <a:rPr lang="en-GB" sz="1100" b="0" i="0" u="none" strike="noStrike">
                          <a:solidFill>
                            <a:srgbClr val="000000"/>
                          </a:solidFill>
                          <a:effectLst/>
                          <a:latin typeface="Calibri" panose="020F0502020204030204" pitchFamily="34" charset="0"/>
                        </a:rPr>
                        <a:t>3</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dirty="0">
                          <a:solidFill>
                            <a:srgbClr val="000000"/>
                          </a:solidFill>
                          <a:effectLst/>
                          <a:latin typeface="Calibri" panose="020F0502020204030204" pitchFamily="34" charset="0"/>
                        </a:rPr>
                        <a:t>techUK CCA Administration Charges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940641820"/>
                  </a:ext>
                </a:extLst>
              </a:tr>
              <a:tr h="227449">
                <a:tc>
                  <a:txBody>
                    <a:bodyPr/>
                    <a:lstStyle/>
                    <a:p>
                      <a:pPr algn="ctr" rtl="0" fontAlgn="ctr"/>
                      <a:r>
                        <a:rPr lang="en-GB" sz="1100" b="0" i="0" u="none" strike="noStrike">
                          <a:solidFill>
                            <a:srgbClr val="000000"/>
                          </a:solidFill>
                          <a:effectLst/>
                          <a:latin typeface="Calibri" panose="020F0502020204030204" pitchFamily="34" charset="0"/>
                        </a:rPr>
                        <a:t>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Completing HMRC PP10 and PP11 Forms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429116604"/>
                  </a:ext>
                </a:extLst>
              </a:tr>
              <a:tr h="236548">
                <a:tc>
                  <a:txBody>
                    <a:bodyPr/>
                    <a:lstStyle/>
                    <a:p>
                      <a:pPr algn="ctr" rtl="0" fontAlgn="ctr"/>
                      <a:r>
                        <a:rPr lang="en-GB" sz="1100" b="0" i="0" u="none" strike="noStrike">
                          <a:solidFill>
                            <a:srgbClr val="000000"/>
                          </a:solidFill>
                          <a:effectLst/>
                          <a:latin typeface="Calibri" panose="020F0502020204030204" pitchFamily="34" charset="0"/>
                        </a:rPr>
                        <a:t>5</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dirty="0">
                          <a:solidFill>
                            <a:srgbClr val="000000"/>
                          </a:solidFill>
                          <a:effectLst/>
                          <a:latin typeface="Calibri" panose="020F0502020204030204" pitchFamily="34" charset="0"/>
                        </a:rPr>
                        <a:t>Timetable of techUK CCA Activities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508928115"/>
                  </a:ext>
                </a:extLst>
              </a:tr>
              <a:tr h="227449">
                <a:tc>
                  <a:txBody>
                    <a:bodyPr/>
                    <a:lstStyle/>
                    <a:p>
                      <a:pPr algn="ctr" rtl="0" fontAlgn="ctr"/>
                      <a:r>
                        <a:rPr lang="en-GB" sz="1100" b="0" i="0" u="none" strike="noStrike">
                          <a:solidFill>
                            <a:srgbClr val="000000"/>
                          </a:solidFill>
                          <a:effectLst/>
                          <a:latin typeface="Calibri" panose="020F0502020204030204" pitchFamily="34" charset="0"/>
                        </a:rPr>
                        <a:t>6</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Obligations under your CCA including audits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435595621"/>
                  </a:ext>
                </a:extLst>
              </a:tr>
              <a:tr h="236548">
                <a:tc>
                  <a:txBody>
                    <a:bodyPr/>
                    <a:lstStyle/>
                    <a:p>
                      <a:pPr algn="ctr" rtl="0" fontAlgn="ctr"/>
                      <a:r>
                        <a:rPr lang="en-GB" sz="1100" b="0" i="0" u="none" strike="noStrike">
                          <a:solidFill>
                            <a:srgbClr val="000000"/>
                          </a:solidFill>
                          <a:effectLst/>
                          <a:latin typeface="Calibri" panose="020F0502020204030204" pitchFamily="34" charset="0"/>
                        </a:rPr>
                        <a:t>7</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Reporting data at each Target Period</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1834719161"/>
                  </a:ext>
                </a:extLst>
              </a:tr>
              <a:tr h="227449">
                <a:tc>
                  <a:txBody>
                    <a:bodyPr/>
                    <a:lstStyle/>
                    <a:p>
                      <a:pPr algn="ctr" rtl="0" fontAlgn="ctr"/>
                      <a:r>
                        <a:rPr lang="en-GB" sz="1100" b="0" i="0" u="none" strike="noStrike">
                          <a:solidFill>
                            <a:srgbClr val="000000"/>
                          </a:solidFill>
                          <a:effectLst/>
                          <a:latin typeface="Calibri" panose="020F0502020204030204" pitchFamily="34" charset="0"/>
                        </a:rPr>
                        <a:t>8</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How CCAs interact with other schemes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036526448"/>
                  </a:ext>
                </a:extLst>
              </a:tr>
              <a:tr h="236548">
                <a:tc>
                  <a:txBody>
                    <a:bodyPr/>
                    <a:lstStyle/>
                    <a:p>
                      <a:pPr algn="ctr" rtl="0" fontAlgn="ctr"/>
                      <a:r>
                        <a:rPr lang="en-GB" sz="1100" b="0" i="0" u="none" strike="noStrike">
                          <a:solidFill>
                            <a:srgbClr val="000000"/>
                          </a:solidFill>
                          <a:effectLst/>
                          <a:latin typeface="Calibri" panose="020F0502020204030204" pitchFamily="34" charset="0"/>
                        </a:rPr>
                        <a:t>9</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Glossary and Abbreviations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884124896"/>
                  </a:ext>
                </a:extLst>
              </a:tr>
              <a:tr h="227449">
                <a:tc>
                  <a:txBody>
                    <a:bodyPr/>
                    <a:lstStyle/>
                    <a:p>
                      <a:pPr algn="ctr" rtl="0" fontAlgn="ctr"/>
                      <a:r>
                        <a:rPr lang="en-GB" sz="1100" b="0" i="0" u="none" strike="noStrike">
                          <a:solidFill>
                            <a:srgbClr val="000000"/>
                          </a:solidFill>
                          <a:effectLst/>
                          <a:latin typeface="Calibri" panose="020F0502020204030204" pitchFamily="34" charset="0"/>
                        </a:rPr>
                        <a:t>10</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What happens if...</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508446292"/>
                  </a:ext>
                </a:extLst>
              </a:tr>
              <a:tr h="236548">
                <a:tc>
                  <a:txBody>
                    <a:bodyPr/>
                    <a:lstStyle/>
                    <a:p>
                      <a:pPr algn="ctr" rtl="0" fontAlgn="ctr"/>
                      <a:r>
                        <a:rPr lang="en-GB" sz="1100" b="0" i="0" u="none" strike="noStrike">
                          <a:solidFill>
                            <a:srgbClr val="000000"/>
                          </a:solidFill>
                          <a:effectLst/>
                          <a:latin typeface="Calibri" panose="020F0502020204030204" pitchFamily="34" charset="0"/>
                        </a:rPr>
                        <a:t>11</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Submetering and base year </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149804086"/>
                  </a:ext>
                </a:extLst>
              </a:tr>
              <a:tr h="227449">
                <a:tc>
                  <a:txBody>
                    <a:bodyPr/>
                    <a:lstStyle/>
                    <a:p>
                      <a:pPr algn="ctr" rtl="0" fontAlgn="ctr"/>
                      <a:r>
                        <a:rPr lang="en-GB" sz="1100" b="0" i="0" u="none" strike="noStrike">
                          <a:solidFill>
                            <a:srgbClr val="000000"/>
                          </a:solidFill>
                          <a:effectLst/>
                          <a:latin typeface="Calibri" panose="020F0502020204030204" pitchFamily="34" charset="0"/>
                        </a:rPr>
                        <a:t>12</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Measuring Generator Fuel </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121176871"/>
                  </a:ext>
                </a:extLst>
              </a:tr>
              <a:tr h="236548">
                <a:tc>
                  <a:txBody>
                    <a:bodyPr/>
                    <a:lstStyle/>
                    <a:p>
                      <a:pPr algn="ctr" rtl="0" fontAlgn="ctr"/>
                      <a:r>
                        <a:rPr lang="en-GB" sz="1100" b="0" i="0" u="none" strike="noStrike">
                          <a:solidFill>
                            <a:srgbClr val="000000"/>
                          </a:solidFill>
                          <a:effectLst/>
                          <a:latin typeface="Calibri" panose="020F0502020204030204" pitchFamily="34" charset="0"/>
                        </a:rPr>
                        <a:t>13</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State Aid Transparency reporting</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1387275525"/>
                  </a:ext>
                </a:extLst>
              </a:tr>
              <a:tr h="227449">
                <a:tc>
                  <a:txBody>
                    <a:bodyPr/>
                    <a:lstStyle/>
                    <a:p>
                      <a:pPr algn="ctr" rtl="0" fontAlgn="ctr"/>
                      <a:r>
                        <a:rPr lang="en-GB" sz="1100" b="0" i="0" u="none" strike="noStrike">
                          <a:solidFill>
                            <a:srgbClr val="000000"/>
                          </a:solidFill>
                          <a:effectLst/>
                          <a:latin typeface="Calibri" panose="020F0502020204030204" pitchFamily="34" charset="0"/>
                        </a:rPr>
                        <a:t>14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Penalties for non compliance</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4046959368"/>
                  </a:ext>
                </a:extLst>
              </a:tr>
              <a:tr h="236548">
                <a:tc>
                  <a:txBody>
                    <a:bodyPr/>
                    <a:lstStyle/>
                    <a:p>
                      <a:pPr algn="ctr" rtl="0" fontAlgn="ctr"/>
                      <a:r>
                        <a:rPr lang="en-GB" sz="1100" b="0" i="0" u="none" strike="noStrike">
                          <a:solidFill>
                            <a:srgbClr val="000000"/>
                          </a:solidFill>
                          <a:effectLst/>
                          <a:latin typeface="Calibri" panose="020F0502020204030204" pitchFamily="34" charset="0"/>
                        </a:rPr>
                        <a:t>15</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Application Documentation</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783993431"/>
                  </a:ext>
                </a:extLst>
              </a:tr>
              <a:tr h="227449">
                <a:tc>
                  <a:txBody>
                    <a:bodyPr/>
                    <a:lstStyle/>
                    <a:p>
                      <a:pPr algn="ctr" rtl="0" fontAlgn="ctr"/>
                      <a:r>
                        <a:rPr lang="en-GB" sz="1100" b="0" i="0" u="none" strike="noStrike">
                          <a:solidFill>
                            <a:srgbClr val="000000"/>
                          </a:solidFill>
                          <a:effectLst/>
                          <a:latin typeface="Calibri" panose="020F0502020204030204" pitchFamily="34" charset="0"/>
                        </a:rPr>
                        <a:t>16</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dirty="0">
                          <a:solidFill>
                            <a:srgbClr val="000000"/>
                          </a:solidFill>
                          <a:effectLst/>
                          <a:latin typeface="Calibri" panose="020F0502020204030204" pitchFamily="34" charset="0"/>
                        </a:rPr>
                        <a:t>Data centre CCA eligibility</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3925068217"/>
                  </a:ext>
                </a:extLst>
              </a:tr>
            </a:tbl>
          </a:graphicData>
        </a:graphic>
      </p:graphicFrame>
      <p:sp>
        <p:nvSpPr>
          <p:cNvPr id="15" name="TextBox 14">
            <a:extLst>
              <a:ext uri="{FF2B5EF4-FFF2-40B4-BE49-F238E27FC236}">
                <a16:creationId xmlns:a16="http://schemas.microsoft.com/office/drawing/2014/main" id="{283D6F75-934C-4047-A096-EC34060C1019}"/>
              </a:ext>
            </a:extLst>
          </p:cNvPr>
          <p:cNvSpPr txBox="1"/>
          <p:nvPr/>
        </p:nvSpPr>
        <p:spPr>
          <a:xfrm>
            <a:off x="620688" y="1453005"/>
            <a:ext cx="5544616" cy="2110884"/>
          </a:xfrm>
          <a:prstGeom prst="rect">
            <a:avLst/>
          </a:prstGeom>
          <a:solidFill>
            <a:schemeClr val="accent1">
              <a:lumMod val="20000"/>
              <a:lumOff val="80000"/>
            </a:schemeClr>
          </a:solidFill>
          <a:ln>
            <a:solidFill>
              <a:schemeClr val="accent1"/>
            </a:solidFill>
          </a:ln>
        </p:spPr>
        <p:txBody>
          <a:bodyPr wrap="square" rtlCol="0">
            <a:noAutofit/>
          </a:bodyPr>
          <a:lstStyle/>
          <a:p>
            <a:pPr algn="ctr"/>
            <a:endParaRPr lang="en-GB" sz="1400" u="sng" dirty="0">
              <a:solidFill>
                <a:schemeClr val="accent4">
                  <a:lumMod val="50000"/>
                </a:schemeClr>
              </a:solidFill>
              <a:latin typeface="Calibri" pitchFamily="34" charset="0"/>
            </a:endParaRPr>
          </a:p>
          <a:p>
            <a:pPr algn="ctr"/>
            <a:r>
              <a:rPr lang="en-GB" sz="1400" b="1" i="1" dirty="0">
                <a:solidFill>
                  <a:schemeClr val="accent4">
                    <a:lumMod val="50000"/>
                  </a:schemeClr>
                </a:solidFill>
                <a:latin typeface="Calibri" pitchFamily="34" charset="0"/>
              </a:rPr>
              <a:t>For further information please contact SLR’s techUK CCA helpdesk:</a:t>
            </a:r>
          </a:p>
          <a:p>
            <a:pPr algn="ctr"/>
            <a:endParaRPr lang="en-GB" sz="1400" u="sng" dirty="0">
              <a:solidFill>
                <a:schemeClr val="accent4">
                  <a:lumMod val="50000"/>
                </a:schemeClr>
              </a:solidFill>
              <a:latin typeface="Calibri" pitchFamily="34" charset="0"/>
            </a:endParaRPr>
          </a:p>
          <a:p>
            <a:pPr algn="ctr"/>
            <a:r>
              <a:rPr lang="fr-FR" sz="1400" dirty="0">
                <a:solidFill>
                  <a:schemeClr val="accent4">
                    <a:lumMod val="50000"/>
                  </a:schemeClr>
                </a:solidFill>
                <a:latin typeface="Calibri" pitchFamily="34" charset="0"/>
              </a:rPr>
              <a:t>+44 (0)844 800 1880</a:t>
            </a:r>
          </a:p>
          <a:p>
            <a:pPr algn="ctr"/>
            <a:endParaRPr lang="en-GB" sz="1400" dirty="0">
              <a:solidFill>
                <a:schemeClr val="accent4">
                  <a:lumMod val="50000"/>
                </a:schemeClr>
              </a:solidFill>
              <a:latin typeface="Calibri" pitchFamily="34" charset="0"/>
            </a:endParaRPr>
          </a:p>
          <a:p>
            <a:pPr algn="ctr"/>
            <a:r>
              <a:rPr lang="fr-FR" sz="1400" u="sng" dirty="0">
                <a:solidFill>
                  <a:schemeClr val="accent4">
                    <a:lumMod val="50000"/>
                  </a:schemeClr>
                </a:solidFill>
                <a:latin typeface="Calibri" pitchFamily="34" charset="0"/>
                <a:hlinkClick r:id="rId3"/>
              </a:rPr>
              <a:t>techUK@slrconsulting.com</a:t>
            </a:r>
            <a:endParaRPr lang="fr-FR" sz="1400" dirty="0">
              <a:solidFill>
                <a:schemeClr val="accent4">
                  <a:lumMod val="50000"/>
                </a:schemeClr>
              </a:solidFill>
              <a:latin typeface="Calibri" pitchFamily="34" charset="0"/>
            </a:endParaRPr>
          </a:p>
          <a:p>
            <a:pPr algn="ctr"/>
            <a:endParaRPr lang="fr-FR" sz="1400" dirty="0">
              <a:solidFill>
                <a:schemeClr val="accent4">
                  <a:lumMod val="50000"/>
                </a:schemeClr>
              </a:solidFill>
              <a:latin typeface="Calibri" pitchFamily="34" charset="0"/>
            </a:endParaRPr>
          </a:p>
          <a:p>
            <a:pPr algn="ctr"/>
            <a:r>
              <a:rPr lang="fr-FR" sz="1400" dirty="0">
                <a:solidFill>
                  <a:schemeClr val="accent4">
                    <a:lumMod val="50000"/>
                  </a:schemeClr>
                </a:solidFill>
                <a:latin typeface="Calibri" pitchFamily="34" charset="0"/>
              </a:rPr>
              <a:t>or </a:t>
            </a:r>
            <a:r>
              <a:rPr lang="fr-FR" sz="1400" dirty="0" err="1">
                <a:solidFill>
                  <a:schemeClr val="accent4">
                    <a:lumMod val="50000"/>
                  </a:schemeClr>
                </a:solidFill>
                <a:latin typeface="Calibri" pitchFamily="34" charset="0"/>
              </a:rPr>
              <a:t>visit</a:t>
            </a:r>
            <a:r>
              <a:rPr lang="fr-FR" sz="1400" dirty="0">
                <a:solidFill>
                  <a:schemeClr val="accent4">
                    <a:lumMod val="50000"/>
                  </a:schemeClr>
                </a:solidFill>
                <a:latin typeface="Calibri" pitchFamily="34" charset="0"/>
              </a:rPr>
              <a:t> </a:t>
            </a:r>
            <a:r>
              <a:rPr lang="fr-FR" sz="1400" dirty="0">
                <a:solidFill>
                  <a:schemeClr val="accent4">
                    <a:lumMod val="50000"/>
                  </a:schemeClr>
                </a:solidFill>
                <a:latin typeface="Calibri" pitchFamily="34" charset="0"/>
                <a:hlinkClick r:id="rId4"/>
              </a:rPr>
              <a:t>www.techuk.org/developing-markets/data-centres.html</a:t>
            </a:r>
            <a:r>
              <a:rPr lang="fr-FR" sz="1400" dirty="0">
                <a:solidFill>
                  <a:schemeClr val="accent4">
                    <a:lumMod val="50000"/>
                  </a:schemeClr>
                </a:solidFill>
                <a:latin typeface="Calibri" pitchFamily="34" charset="0"/>
              </a:rPr>
              <a:t> </a:t>
            </a:r>
          </a:p>
          <a:p>
            <a:pPr algn="ctr"/>
            <a:endParaRPr lang="en-GB" sz="1400" dirty="0">
              <a:solidFill>
                <a:schemeClr val="accent4">
                  <a:lumMod val="50000"/>
                </a:schemeClr>
              </a:solidFill>
              <a:latin typeface="Calibri" pitchFamily="34" charset="0"/>
            </a:endParaRPr>
          </a:p>
        </p:txBody>
      </p:sp>
      <p:pic>
        <p:nvPicPr>
          <p:cNvPr id="16" name="Picture 15" descr="techUK logo image.png">
            <a:extLst>
              <a:ext uri="{FF2B5EF4-FFF2-40B4-BE49-F238E27FC236}">
                <a16:creationId xmlns:a16="http://schemas.microsoft.com/office/drawing/2014/main" id="{DE039FAD-8685-40CD-9CCD-1970A27A56CA}"/>
              </a:ext>
            </a:extLst>
          </p:cNvPr>
          <p:cNvPicPr>
            <a:picLocks noChangeAspect="1"/>
          </p:cNvPicPr>
          <p:nvPr/>
        </p:nvPicPr>
        <p:blipFill>
          <a:blip r:embed="rId5" cstate="print"/>
          <a:stretch>
            <a:fillRect/>
          </a:stretch>
        </p:blipFill>
        <p:spPr>
          <a:xfrm>
            <a:off x="343514" y="195575"/>
            <a:ext cx="1512168" cy="572655"/>
          </a:xfrm>
          <a:prstGeom prst="rect">
            <a:avLst/>
          </a:prstGeom>
        </p:spPr>
      </p:pic>
    </p:spTree>
    <p:extLst>
      <p:ext uri="{BB962C8B-B14F-4D97-AF65-F5344CB8AC3E}">
        <p14:creationId xmlns:p14="http://schemas.microsoft.com/office/powerpoint/2010/main" val="2655846704"/>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1055</TotalTime>
  <Words>690</Words>
  <Application>Microsoft Office PowerPoint</Application>
  <PresentationFormat>On-screen Show (4:3)</PresentationFormat>
  <Paragraphs>63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Cambria</vt:lpstr>
      <vt:lpstr>Blank</vt:lpstr>
      <vt:lpstr>PowerPoint Presentation</vt:lpstr>
      <vt:lpstr>PowerPoint Presentation</vt:lpstr>
      <vt:lpstr>PowerPoint Presentation</vt:lpstr>
    </vt:vector>
  </TitlesOfParts>
  <Company>SLR Consulting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lpeart</dc:creator>
  <cp:lastModifiedBy>Lucinda Peart</cp:lastModifiedBy>
  <cp:revision>140</cp:revision>
  <dcterms:created xsi:type="dcterms:W3CDTF">2015-02-19T16:18:28Z</dcterms:created>
  <dcterms:modified xsi:type="dcterms:W3CDTF">2021-10-27T16:15:54Z</dcterms:modified>
</cp:coreProperties>
</file>