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9" r:id="rId3"/>
    <p:sldId id="280" r:id="rId4"/>
    <p:sldId id="281" r:id="rId5"/>
    <p:sldId id="276"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eeson" initials="SR" lastIdx="1" clrIdx="0"/>
  <p:cmAuthor id="2" name="Mark Helsby" initials="M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80" autoAdjust="0"/>
  </p:normalViewPr>
  <p:slideViewPr>
    <p:cSldViewPr>
      <p:cViewPr varScale="1">
        <p:scale>
          <a:sx n="83" d="100"/>
          <a:sy n="83" d="100"/>
        </p:scale>
        <p:origin x="2412" y="9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5BBE3-8784-449A-8288-35F169E37B1F}"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GB"/>
        </a:p>
      </dgm:t>
    </dgm:pt>
    <dgm:pt modelId="{A002394B-FAC4-4F02-8111-972639BF2AC3}">
      <dgm:prSet phldrT="[Text]" custT="1"/>
      <dgm:spPr>
        <a:solidFill>
          <a:schemeClr val="accent3">
            <a:lumMod val="60000"/>
            <a:lumOff val="40000"/>
          </a:schemeClr>
        </a:solidFill>
      </dgm:spPr>
      <dgm:t>
        <a:bodyPr/>
        <a:lstStyle/>
        <a:p>
          <a:r>
            <a:rPr lang="en-GB" sz="1000" dirty="0">
              <a:latin typeface="Calibri" panose="020F0502020204030204" pitchFamily="34" charset="0"/>
            </a:rPr>
            <a:t>Great Foods   plc</a:t>
          </a:r>
        </a:p>
      </dgm:t>
    </dgm:pt>
    <dgm:pt modelId="{24A3CAD2-649B-4FA0-8131-521CBDCF8158}" type="parTrans" cxnId="{BCB9FC35-65FE-4E9D-A57A-E8173F32D3CD}">
      <dgm:prSet/>
      <dgm:spPr/>
      <dgm:t>
        <a:bodyPr/>
        <a:lstStyle/>
        <a:p>
          <a:endParaRPr lang="en-GB" sz="1000">
            <a:latin typeface="Calibri" panose="020F0502020204030204" pitchFamily="34" charset="0"/>
          </a:endParaRPr>
        </a:p>
      </dgm:t>
    </dgm:pt>
    <dgm:pt modelId="{09D2BA46-EEEC-4A1C-8C5D-2286B973ECD9}" type="sibTrans" cxnId="{BCB9FC35-65FE-4E9D-A57A-E8173F32D3CD}">
      <dgm:prSet/>
      <dgm:spPr/>
      <dgm:t>
        <a:bodyPr/>
        <a:lstStyle/>
        <a:p>
          <a:endParaRPr lang="en-GB" sz="1000">
            <a:latin typeface="Calibri" panose="020F0502020204030204" pitchFamily="34" charset="0"/>
          </a:endParaRPr>
        </a:p>
      </dgm:t>
    </dgm:pt>
    <dgm:pt modelId="{1E66BD83-23EC-4C2D-B0E7-DB5DD7A5A77E}">
      <dgm:prSet phldrT="[Text]" custT="1"/>
      <dgm:spPr>
        <a:solidFill>
          <a:schemeClr val="accent3">
            <a:lumMod val="60000"/>
            <a:lumOff val="40000"/>
          </a:schemeClr>
        </a:solidFill>
      </dgm:spPr>
      <dgm:t>
        <a:bodyPr/>
        <a:lstStyle/>
        <a:p>
          <a:r>
            <a:rPr lang="en-GB" sz="1000" dirty="0">
              <a:latin typeface="Calibri" panose="020F0502020204030204" pitchFamily="34" charset="0"/>
            </a:rPr>
            <a:t>Great Foods Chilled Ltd</a:t>
          </a:r>
        </a:p>
      </dgm:t>
    </dgm:pt>
    <dgm:pt modelId="{56C78F63-450E-402D-BFE6-591BC271EB3B}" type="parTrans" cxnId="{FE2546AA-A67A-464E-8BE8-66247DC675AC}">
      <dgm:prSet/>
      <dgm:spPr/>
      <dgm:t>
        <a:bodyPr/>
        <a:lstStyle/>
        <a:p>
          <a:endParaRPr lang="en-GB" sz="1000">
            <a:latin typeface="Calibri" panose="020F0502020204030204" pitchFamily="34" charset="0"/>
          </a:endParaRPr>
        </a:p>
      </dgm:t>
    </dgm:pt>
    <dgm:pt modelId="{28124112-8013-4E68-861B-6C882C98B63B}" type="sibTrans" cxnId="{FE2546AA-A67A-464E-8BE8-66247DC675AC}">
      <dgm:prSet/>
      <dgm:spPr/>
      <dgm:t>
        <a:bodyPr/>
        <a:lstStyle/>
        <a:p>
          <a:endParaRPr lang="en-GB" sz="1000">
            <a:latin typeface="Calibri" panose="020F0502020204030204" pitchFamily="34" charset="0"/>
          </a:endParaRPr>
        </a:p>
      </dgm:t>
    </dgm:pt>
    <dgm:pt modelId="{19F47883-71AF-4FE8-8A6E-CB95561F9084}">
      <dgm:prSet phldrT="[Text]" custT="1"/>
      <dgm:spPr>
        <a:solidFill>
          <a:schemeClr val="accent3">
            <a:lumMod val="60000"/>
            <a:lumOff val="40000"/>
          </a:schemeClr>
        </a:solidFill>
      </dgm:spPr>
      <dgm:t>
        <a:bodyPr/>
        <a:lstStyle/>
        <a:p>
          <a:r>
            <a:rPr lang="en-GB" sz="1000" dirty="0">
              <a:latin typeface="Calibri" panose="020F0502020204030204" pitchFamily="34" charset="0"/>
            </a:rPr>
            <a:t>Great Foods Distribution Ltd</a:t>
          </a:r>
        </a:p>
      </dgm:t>
    </dgm:pt>
    <dgm:pt modelId="{95EF9327-6A6B-4878-8054-F9DDDA17F924}" type="parTrans" cxnId="{DD6EF323-53A4-4726-ADFD-45FC92AA1904}">
      <dgm:prSet/>
      <dgm:spPr/>
      <dgm:t>
        <a:bodyPr/>
        <a:lstStyle/>
        <a:p>
          <a:endParaRPr lang="en-GB" sz="1000">
            <a:latin typeface="Calibri" panose="020F0502020204030204" pitchFamily="34" charset="0"/>
          </a:endParaRPr>
        </a:p>
      </dgm:t>
    </dgm:pt>
    <dgm:pt modelId="{206CA986-6ADF-4F63-941F-CD55623B3F95}" type="sibTrans" cxnId="{DD6EF323-53A4-4726-ADFD-45FC92AA1904}">
      <dgm:prSet/>
      <dgm:spPr/>
      <dgm:t>
        <a:bodyPr/>
        <a:lstStyle/>
        <a:p>
          <a:endParaRPr lang="en-GB" sz="1000">
            <a:latin typeface="Calibri" panose="020F0502020204030204" pitchFamily="34" charset="0"/>
          </a:endParaRPr>
        </a:p>
      </dgm:t>
    </dgm:pt>
    <dgm:pt modelId="{88C8EF5D-6735-4CBB-9ABD-5F74B1B3ABC9}">
      <dgm:prSet phldrT="[Text]" custT="1"/>
      <dgm:spPr>
        <a:solidFill>
          <a:schemeClr val="accent3">
            <a:lumMod val="60000"/>
            <a:lumOff val="40000"/>
          </a:schemeClr>
        </a:solidFill>
      </dgm:spPr>
      <dgm:t>
        <a:bodyPr/>
        <a:lstStyle/>
        <a:p>
          <a:r>
            <a:rPr lang="en-GB" sz="1000" dirty="0">
              <a:latin typeface="Calibri" panose="020F0502020204030204" pitchFamily="34" charset="0"/>
            </a:rPr>
            <a:t>Great Foods Frozen Ltd</a:t>
          </a:r>
        </a:p>
      </dgm:t>
    </dgm:pt>
    <dgm:pt modelId="{2A01AD59-F191-44C0-BD84-53569FBF93DA}" type="parTrans" cxnId="{F0A00927-DBF5-45F9-8473-1B15ED699B47}">
      <dgm:prSet/>
      <dgm:spPr/>
      <dgm:t>
        <a:bodyPr/>
        <a:lstStyle/>
        <a:p>
          <a:endParaRPr lang="en-GB" sz="1000">
            <a:latin typeface="Calibri" panose="020F0502020204030204" pitchFamily="34" charset="0"/>
          </a:endParaRPr>
        </a:p>
      </dgm:t>
    </dgm:pt>
    <dgm:pt modelId="{63F942AB-950A-420A-B65B-77F2BFB2A873}" type="sibTrans" cxnId="{F0A00927-DBF5-45F9-8473-1B15ED699B47}">
      <dgm:prSet/>
      <dgm:spPr/>
      <dgm:t>
        <a:bodyPr/>
        <a:lstStyle/>
        <a:p>
          <a:endParaRPr lang="en-GB" sz="1000">
            <a:latin typeface="Calibri" panose="020F0502020204030204" pitchFamily="34" charset="0"/>
          </a:endParaRPr>
        </a:p>
      </dgm:t>
    </dgm:pt>
    <dgm:pt modelId="{629A3896-C968-40DF-A3AF-178FFC4ECB8A}">
      <dgm:prSet custT="1"/>
      <dgm:spPr/>
      <dgm:t>
        <a:bodyPr/>
        <a:lstStyle/>
        <a:p>
          <a:r>
            <a:rPr lang="en-GB" sz="900" dirty="0">
              <a:latin typeface="Calibri" panose="020F0502020204030204" pitchFamily="34" charset="0"/>
            </a:rPr>
            <a:t>Manchester site (£200k. p.a.)</a:t>
          </a:r>
        </a:p>
      </dgm:t>
    </dgm:pt>
    <dgm:pt modelId="{EAFCFB5C-3E02-4678-B1B7-FF5A5875D647}" type="parTrans" cxnId="{CB60DB30-AC52-4AC9-B4C3-8165C526B98F}">
      <dgm:prSet/>
      <dgm:spPr/>
      <dgm:t>
        <a:bodyPr/>
        <a:lstStyle/>
        <a:p>
          <a:endParaRPr lang="en-GB"/>
        </a:p>
      </dgm:t>
    </dgm:pt>
    <dgm:pt modelId="{76741EB8-74F1-43BA-98D6-58762F94F7E6}" type="sibTrans" cxnId="{CB60DB30-AC52-4AC9-B4C3-8165C526B98F}">
      <dgm:prSet/>
      <dgm:spPr/>
      <dgm:t>
        <a:bodyPr/>
        <a:lstStyle/>
        <a:p>
          <a:endParaRPr lang="en-GB"/>
        </a:p>
      </dgm:t>
    </dgm:pt>
    <dgm:pt modelId="{1D83D920-C5F6-4119-B7FE-D001A2250B23}">
      <dgm:prSet custT="1"/>
      <dgm:spPr/>
      <dgm:t>
        <a:bodyPr/>
        <a:lstStyle/>
        <a:p>
          <a:r>
            <a:rPr lang="en-GB" sz="900" dirty="0">
              <a:latin typeface="Calibri" panose="020F0502020204030204" pitchFamily="34" charset="0"/>
            </a:rPr>
            <a:t>Reading site (£300k p.a.)</a:t>
          </a:r>
        </a:p>
      </dgm:t>
    </dgm:pt>
    <dgm:pt modelId="{BCF6D621-C770-4C19-9DE1-132989A37C33}" type="parTrans" cxnId="{4F42F67C-1BE6-43BF-945A-2A38E00D4B49}">
      <dgm:prSet/>
      <dgm:spPr/>
      <dgm:t>
        <a:bodyPr/>
        <a:lstStyle/>
        <a:p>
          <a:endParaRPr lang="en-GB"/>
        </a:p>
      </dgm:t>
    </dgm:pt>
    <dgm:pt modelId="{2170BB1B-CF0B-4E56-BDBA-5B62F54526AB}" type="sibTrans" cxnId="{4F42F67C-1BE6-43BF-945A-2A38E00D4B49}">
      <dgm:prSet/>
      <dgm:spPr/>
      <dgm:t>
        <a:bodyPr/>
        <a:lstStyle/>
        <a:p>
          <a:endParaRPr lang="en-GB"/>
        </a:p>
      </dgm:t>
    </dgm:pt>
    <dgm:pt modelId="{ECAB5213-8811-4EB7-A34A-818854281728}">
      <dgm:prSet custT="1"/>
      <dgm:spPr/>
      <dgm:t>
        <a:bodyPr/>
        <a:lstStyle/>
        <a:p>
          <a:r>
            <a:rPr lang="en-GB" sz="900" dirty="0">
              <a:latin typeface="Calibri" panose="020F0502020204030204" pitchFamily="34" charset="0"/>
            </a:rPr>
            <a:t>Edinburgh site (£50k p.a.)</a:t>
          </a:r>
        </a:p>
      </dgm:t>
    </dgm:pt>
    <dgm:pt modelId="{818BDBB3-AF82-4A99-BB44-3F08E2C7FA22}" type="parTrans" cxnId="{DE1B34E0-23AD-413C-9E23-4662128C9B7F}">
      <dgm:prSet/>
      <dgm:spPr/>
      <dgm:t>
        <a:bodyPr/>
        <a:lstStyle/>
        <a:p>
          <a:endParaRPr lang="en-GB"/>
        </a:p>
      </dgm:t>
    </dgm:pt>
    <dgm:pt modelId="{1C6B07E4-398A-440C-B0BC-D94ED90B37B6}" type="sibTrans" cxnId="{DE1B34E0-23AD-413C-9E23-4662128C9B7F}">
      <dgm:prSet/>
      <dgm:spPr/>
      <dgm:t>
        <a:bodyPr/>
        <a:lstStyle/>
        <a:p>
          <a:endParaRPr lang="en-GB"/>
        </a:p>
      </dgm:t>
    </dgm:pt>
    <dgm:pt modelId="{62798A4A-1D8F-45A3-9732-B252185B9F67}">
      <dgm:prSet custT="1"/>
      <dgm:spPr/>
      <dgm:t>
        <a:bodyPr/>
        <a:lstStyle/>
        <a:p>
          <a:r>
            <a:rPr lang="en-GB" sz="900" dirty="0">
              <a:latin typeface="Calibri" panose="020F0502020204030204" pitchFamily="34" charset="0"/>
            </a:rPr>
            <a:t>Newcastle        (£0)</a:t>
          </a:r>
        </a:p>
      </dgm:t>
    </dgm:pt>
    <dgm:pt modelId="{6D8A7C1D-F2DF-4C80-B028-667993B93B8F}" type="parTrans" cxnId="{CFB0C54D-E9D6-47DE-89B6-78FA6BD021B8}">
      <dgm:prSet/>
      <dgm:spPr/>
      <dgm:t>
        <a:bodyPr/>
        <a:lstStyle/>
        <a:p>
          <a:endParaRPr lang="en-GB"/>
        </a:p>
      </dgm:t>
    </dgm:pt>
    <dgm:pt modelId="{B27D4407-3DF9-4653-8CE8-AC6D95B9153A}" type="sibTrans" cxnId="{CFB0C54D-E9D6-47DE-89B6-78FA6BD021B8}">
      <dgm:prSet/>
      <dgm:spPr/>
      <dgm:t>
        <a:bodyPr/>
        <a:lstStyle/>
        <a:p>
          <a:endParaRPr lang="en-GB"/>
        </a:p>
      </dgm:t>
    </dgm:pt>
    <dgm:pt modelId="{19C7840C-EF92-453F-BEFD-92C643501A1D}" type="asst">
      <dgm:prSet custT="1"/>
      <dgm:spPr/>
      <dgm:t>
        <a:bodyPr/>
        <a:lstStyle/>
        <a:p>
          <a:r>
            <a:rPr lang="en-GB" sz="900" dirty="0">
              <a:latin typeface="Calibri" panose="020F0502020204030204" pitchFamily="34" charset="0"/>
            </a:rPr>
            <a:t>London           (£0k)</a:t>
          </a:r>
        </a:p>
      </dgm:t>
    </dgm:pt>
    <dgm:pt modelId="{13E99686-8768-4BF9-AD87-61C1D92B9F7E}" type="parTrans" cxnId="{18D42CA7-DBE3-4857-81FC-C5849A164071}">
      <dgm:prSet/>
      <dgm:spPr/>
      <dgm:t>
        <a:bodyPr/>
        <a:lstStyle/>
        <a:p>
          <a:endParaRPr lang="en-GB"/>
        </a:p>
      </dgm:t>
    </dgm:pt>
    <dgm:pt modelId="{1021DE22-A091-4039-AE74-5E648655F89A}" type="sibTrans" cxnId="{18D42CA7-DBE3-4857-81FC-C5849A164071}">
      <dgm:prSet/>
      <dgm:spPr/>
      <dgm:t>
        <a:bodyPr/>
        <a:lstStyle/>
        <a:p>
          <a:endParaRPr lang="en-GB"/>
        </a:p>
      </dgm:t>
    </dgm:pt>
    <dgm:pt modelId="{350CD269-72A7-4FC2-880E-7C46EF832520}" type="pres">
      <dgm:prSet presAssocID="{E4F5BBE3-8784-449A-8288-35F169E37B1F}" presName="hierChild1" presStyleCnt="0">
        <dgm:presLayoutVars>
          <dgm:orgChart val="1"/>
          <dgm:chPref val="1"/>
          <dgm:dir/>
          <dgm:animOne val="branch"/>
          <dgm:animLvl val="lvl"/>
          <dgm:resizeHandles/>
        </dgm:presLayoutVars>
      </dgm:prSet>
      <dgm:spPr/>
    </dgm:pt>
    <dgm:pt modelId="{2C28636C-9B48-4E9D-AD6A-F1686C5234DB}" type="pres">
      <dgm:prSet presAssocID="{A002394B-FAC4-4F02-8111-972639BF2AC3}" presName="hierRoot1" presStyleCnt="0">
        <dgm:presLayoutVars>
          <dgm:hierBranch val="init"/>
        </dgm:presLayoutVars>
      </dgm:prSet>
      <dgm:spPr/>
    </dgm:pt>
    <dgm:pt modelId="{D6D10B1F-D8A8-457A-A0F8-94C953D873E1}" type="pres">
      <dgm:prSet presAssocID="{A002394B-FAC4-4F02-8111-972639BF2AC3}" presName="rootComposite1" presStyleCnt="0"/>
      <dgm:spPr/>
    </dgm:pt>
    <dgm:pt modelId="{AFAD8F33-48CB-4AA4-8A0E-26A379B3BD6D}" type="pres">
      <dgm:prSet presAssocID="{A002394B-FAC4-4F02-8111-972639BF2AC3}" presName="rootText1" presStyleLbl="node0" presStyleIdx="0" presStyleCnt="1">
        <dgm:presLayoutVars>
          <dgm:chPref val="3"/>
        </dgm:presLayoutVars>
      </dgm:prSet>
      <dgm:spPr/>
    </dgm:pt>
    <dgm:pt modelId="{B05BA2BD-05E7-47D8-B8DE-B12DAA1D4932}" type="pres">
      <dgm:prSet presAssocID="{A002394B-FAC4-4F02-8111-972639BF2AC3}" presName="rootConnector1" presStyleLbl="node1" presStyleIdx="0" presStyleCnt="0"/>
      <dgm:spPr/>
    </dgm:pt>
    <dgm:pt modelId="{38BA281D-C590-4701-8990-0ED4198F57AC}" type="pres">
      <dgm:prSet presAssocID="{A002394B-FAC4-4F02-8111-972639BF2AC3}" presName="hierChild2" presStyleCnt="0"/>
      <dgm:spPr/>
    </dgm:pt>
    <dgm:pt modelId="{2A3A958D-D0BF-4812-B5C8-30B603D02B0E}" type="pres">
      <dgm:prSet presAssocID="{56C78F63-450E-402D-BFE6-591BC271EB3B}" presName="Name37" presStyleLbl="parChTrans1D2" presStyleIdx="0" presStyleCnt="4"/>
      <dgm:spPr/>
    </dgm:pt>
    <dgm:pt modelId="{B59931FF-B3BE-46F1-8EC0-676306656E44}" type="pres">
      <dgm:prSet presAssocID="{1E66BD83-23EC-4C2D-B0E7-DB5DD7A5A77E}" presName="hierRoot2" presStyleCnt="0">
        <dgm:presLayoutVars>
          <dgm:hierBranch val="init"/>
        </dgm:presLayoutVars>
      </dgm:prSet>
      <dgm:spPr/>
    </dgm:pt>
    <dgm:pt modelId="{AFF59003-3E35-4D3A-BB53-E490148363D9}" type="pres">
      <dgm:prSet presAssocID="{1E66BD83-23EC-4C2D-B0E7-DB5DD7A5A77E}" presName="rootComposite" presStyleCnt="0"/>
      <dgm:spPr/>
    </dgm:pt>
    <dgm:pt modelId="{E3811CE1-A051-4D11-A3C3-222974B1D531}" type="pres">
      <dgm:prSet presAssocID="{1E66BD83-23EC-4C2D-B0E7-DB5DD7A5A77E}" presName="rootText" presStyleLbl="node2" presStyleIdx="0" presStyleCnt="3">
        <dgm:presLayoutVars>
          <dgm:chPref val="3"/>
        </dgm:presLayoutVars>
      </dgm:prSet>
      <dgm:spPr/>
    </dgm:pt>
    <dgm:pt modelId="{E9BB3116-F10A-4580-BD61-D3A1FC77EB22}" type="pres">
      <dgm:prSet presAssocID="{1E66BD83-23EC-4C2D-B0E7-DB5DD7A5A77E}" presName="rootConnector" presStyleLbl="node2" presStyleIdx="0" presStyleCnt="3"/>
      <dgm:spPr/>
    </dgm:pt>
    <dgm:pt modelId="{624609B6-AE7C-4DB9-8E85-DD58214D88F8}" type="pres">
      <dgm:prSet presAssocID="{1E66BD83-23EC-4C2D-B0E7-DB5DD7A5A77E}" presName="hierChild4" presStyleCnt="0"/>
      <dgm:spPr/>
    </dgm:pt>
    <dgm:pt modelId="{F56606A1-4F66-4ED8-BFF8-19AB00B79031}" type="pres">
      <dgm:prSet presAssocID="{EAFCFB5C-3E02-4678-B1B7-FF5A5875D647}" presName="Name37" presStyleLbl="parChTrans1D3" presStyleIdx="0" presStyleCnt="4"/>
      <dgm:spPr/>
    </dgm:pt>
    <dgm:pt modelId="{401AF4A8-50A5-459D-A88B-D746F020BC77}" type="pres">
      <dgm:prSet presAssocID="{629A3896-C968-40DF-A3AF-178FFC4ECB8A}" presName="hierRoot2" presStyleCnt="0">
        <dgm:presLayoutVars>
          <dgm:hierBranch val="init"/>
        </dgm:presLayoutVars>
      </dgm:prSet>
      <dgm:spPr/>
    </dgm:pt>
    <dgm:pt modelId="{A2D6D40A-EBB1-4CC9-B858-13AA9AD78724}" type="pres">
      <dgm:prSet presAssocID="{629A3896-C968-40DF-A3AF-178FFC4ECB8A}" presName="rootComposite" presStyleCnt="0"/>
      <dgm:spPr/>
    </dgm:pt>
    <dgm:pt modelId="{2F323A12-6066-416D-A402-8B753659DBAD}" type="pres">
      <dgm:prSet presAssocID="{629A3896-C968-40DF-A3AF-178FFC4ECB8A}" presName="rootText" presStyleLbl="node3" presStyleIdx="0" presStyleCnt="4">
        <dgm:presLayoutVars>
          <dgm:chPref val="3"/>
        </dgm:presLayoutVars>
      </dgm:prSet>
      <dgm:spPr/>
    </dgm:pt>
    <dgm:pt modelId="{7C8AC6C1-0557-408A-8DF2-F76659D7BEE1}" type="pres">
      <dgm:prSet presAssocID="{629A3896-C968-40DF-A3AF-178FFC4ECB8A}" presName="rootConnector" presStyleLbl="node3" presStyleIdx="0" presStyleCnt="4"/>
      <dgm:spPr/>
    </dgm:pt>
    <dgm:pt modelId="{F5E0FEC7-194A-4789-B897-244674C83544}" type="pres">
      <dgm:prSet presAssocID="{629A3896-C968-40DF-A3AF-178FFC4ECB8A}" presName="hierChild4" presStyleCnt="0"/>
      <dgm:spPr/>
    </dgm:pt>
    <dgm:pt modelId="{8E8A6F56-204E-4965-B9EB-D2B2B46AE5B8}" type="pres">
      <dgm:prSet presAssocID="{629A3896-C968-40DF-A3AF-178FFC4ECB8A}" presName="hierChild5" presStyleCnt="0"/>
      <dgm:spPr/>
    </dgm:pt>
    <dgm:pt modelId="{A02D76A2-CFBE-4DE9-B217-EA6D150A3145}" type="pres">
      <dgm:prSet presAssocID="{BCF6D621-C770-4C19-9DE1-132989A37C33}" presName="Name37" presStyleLbl="parChTrans1D3" presStyleIdx="1" presStyleCnt="4"/>
      <dgm:spPr/>
    </dgm:pt>
    <dgm:pt modelId="{E21FEDAE-E7C9-4EE6-A9C0-4656C822022C}" type="pres">
      <dgm:prSet presAssocID="{1D83D920-C5F6-4119-B7FE-D001A2250B23}" presName="hierRoot2" presStyleCnt="0">
        <dgm:presLayoutVars>
          <dgm:hierBranch val="init"/>
        </dgm:presLayoutVars>
      </dgm:prSet>
      <dgm:spPr/>
    </dgm:pt>
    <dgm:pt modelId="{42E34170-015C-4C47-9057-65C3899F2EED}" type="pres">
      <dgm:prSet presAssocID="{1D83D920-C5F6-4119-B7FE-D001A2250B23}" presName="rootComposite" presStyleCnt="0"/>
      <dgm:spPr/>
    </dgm:pt>
    <dgm:pt modelId="{6238CEF7-B7C3-4F7B-9A9D-0B96EA56564F}" type="pres">
      <dgm:prSet presAssocID="{1D83D920-C5F6-4119-B7FE-D001A2250B23}" presName="rootText" presStyleLbl="node3" presStyleIdx="1" presStyleCnt="4">
        <dgm:presLayoutVars>
          <dgm:chPref val="3"/>
        </dgm:presLayoutVars>
      </dgm:prSet>
      <dgm:spPr/>
    </dgm:pt>
    <dgm:pt modelId="{000ECDC4-69B9-48C7-AF22-E5BB2FDEF341}" type="pres">
      <dgm:prSet presAssocID="{1D83D920-C5F6-4119-B7FE-D001A2250B23}" presName="rootConnector" presStyleLbl="node3" presStyleIdx="1" presStyleCnt="4"/>
      <dgm:spPr/>
    </dgm:pt>
    <dgm:pt modelId="{0A216A39-1878-4AC1-B9B3-AD253B2EADB0}" type="pres">
      <dgm:prSet presAssocID="{1D83D920-C5F6-4119-B7FE-D001A2250B23}" presName="hierChild4" presStyleCnt="0"/>
      <dgm:spPr/>
    </dgm:pt>
    <dgm:pt modelId="{5BE09859-E6BB-4357-AC38-AA21AC4F4627}" type="pres">
      <dgm:prSet presAssocID="{1D83D920-C5F6-4119-B7FE-D001A2250B23}" presName="hierChild5" presStyleCnt="0"/>
      <dgm:spPr/>
    </dgm:pt>
    <dgm:pt modelId="{5E799C89-A3B3-441F-B9ED-3982FD29F3A1}" type="pres">
      <dgm:prSet presAssocID="{1E66BD83-23EC-4C2D-B0E7-DB5DD7A5A77E}" presName="hierChild5" presStyleCnt="0"/>
      <dgm:spPr/>
    </dgm:pt>
    <dgm:pt modelId="{41CB788B-68BF-4716-8558-E6D4249EA7F7}" type="pres">
      <dgm:prSet presAssocID="{95EF9327-6A6B-4878-8054-F9DDDA17F924}" presName="Name37" presStyleLbl="parChTrans1D2" presStyleIdx="1" presStyleCnt="4"/>
      <dgm:spPr/>
    </dgm:pt>
    <dgm:pt modelId="{98696764-9D63-4DE3-AD50-452E2990590C}" type="pres">
      <dgm:prSet presAssocID="{19F47883-71AF-4FE8-8A6E-CB95561F9084}" presName="hierRoot2" presStyleCnt="0">
        <dgm:presLayoutVars>
          <dgm:hierBranch val="init"/>
        </dgm:presLayoutVars>
      </dgm:prSet>
      <dgm:spPr/>
    </dgm:pt>
    <dgm:pt modelId="{D3DD9A0E-B136-408E-ADC6-B2127C1B77D9}" type="pres">
      <dgm:prSet presAssocID="{19F47883-71AF-4FE8-8A6E-CB95561F9084}" presName="rootComposite" presStyleCnt="0"/>
      <dgm:spPr/>
    </dgm:pt>
    <dgm:pt modelId="{40A686B3-83E9-4DFC-A661-448388C82F6A}" type="pres">
      <dgm:prSet presAssocID="{19F47883-71AF-4FE8-8A6E-CB95561F9084}" presName="rootText" presStyleLbl="node2" presStyleIdx="1" presStyleCnt="3">
        <dgm:presLayoutVars>
          <dgm:chPref val="3"/>
        </dgm:presLayoutVars>
      </dgm:prSet>
      <dgm:spPr/>
    </dgm:pt>
    <dgm:pt modelId="{65652818-4EC6-4E6A-A3EF-9538B0EB4FB6}" type="pres">
      <dgm:prSet presAssocID="{19F47883-71AF-4FE8-8A6E-CB95561F9084}" presName="rootConnector" presStyleLbl="node2" presStyleIdx="1" presStyleCnt="3"/>
      <dgm:spPr/>
    </dgm:pt>
    <dgm:pt modelId="{966D69BB-EF40-415F-B373-C2EA471EB99E}" type="pres">
      <dgm:prSet presAssocID="{19F47883-71AF-4FE8-8A6E-CB95561F9084}" presName="hierChild4" presStyleCnt="0"/>
      <dgm:spPr/>
    </dgm:pt>
    <dgm:pt modelId="{97242411-87A2-49CF-AECC-F612D0E955A3}" type="pres">
      <dgm:prSet presAssocID="{19F47883-71AF-4FE8-8A6E-CB95561F9084}" presName="hierChild5" presStyleCnt="0"/>
      <dgm:spPr/>
    </dgm:pt>
    <dgm:pt modelId="{551FED27-7CD6-4AD3-9B44-B89870FEFFF9}" type="pres">
      <dgm:prSet presAssocID="{2A01AD59-F191-44C0-BD84-53569FBF93DA}" presName="Name37" presStyleLbl="parChTrans1D2" presStyleIdx="2" presStyleCnt="4"/>
      <dgm:spPr/>
    </dgm:pt>
    <dgm:pt modelId="{00D8C315-F8B4-4D90-9109-5DC368FC357B}" type="pres">
      <dgm:prSet presAssocID="{88C8EF5D-6735-4CBB-9ABD-5F74B1B3ABC9}" presName="hierRoot2" presStyleCnt="0">
        <dgm:presLayoutVars>
          <dgm:hierBranch val="init"/>
        </dgm:presLayoutVars>
      </dgm:prSet>
      <dgm:spPr/>
    </dgm:pt>
    <dgm:pt modelId="{FD4A4643-F721-4646-9F10-BFE76768A748}" type="pres">
      <dgm:prSet presAssocID="{88C8EF5D-6735-4CBB-9ABD-5F74B1B3ABC9}" presName="rootComposite" presStyleCnt="0"/>
      <dgm:spPr/>
    </dgm:pt>
    <dgm:pt modelId="{0F22AA92-A6F5-4D72-B374-A120BFC92EA5}" type="pres">
      <dgm:prSet presAssocID="{88C8EF5D-6735-4CBB-9ABD-5F74B1B3ABC9}" presName="rootText" presStyleLbl="node2" presStyleIdx="2" presStyleCnt="3">
        <dgm:presLayoutVars>
          <dgm:chPref val="3"/>
        </dgm:presLayoutVars>
      </dgm:prSet>
      <dgm:spPr/>
    </dgm:pt>
    <dgm:pt modelId="{9A57508C-C0D4-4500-8051-84B74192B257}" type="pres">
      <dgm:prSet presAssocID="{88C8EF5D-6735-4CBB-9ABD-5F74B1B3ABC9}" presName="rootConnector" presStyleLbl="node2" presStyleIdx="2" presStyleCnt="3"/>
      <dgm:spPr/>
    </dgm:pt>
    <dgm:pt modelId="{2AF67581-F37D-4EF5-8FA0-822087A0775B}" type="pres">
      <dgm:prSet presAssocID="{88C8EF5D-6735-4CBB-9ABD-5F74B1B3ABC9}" presName="hierChild4" presStyleCnt="0"/>
      <dgm:spPr/>
    </dgm:pt>
    <dgm:pt modelId="{1B9C61E1-CC7B-4983-B1F3-D1A1A29D3670}" type="pres">
      <dgm:prSet presAssocID="{818BDBB3-AF82-4A99-BB44-3F08E2C7FA22}" presName="Name37" presStyleLbl="parChTrans1D3" presStyleIdx="2" presStyleCnt="4"/>
      <dgm:spPr/>
    </dgm:pt>
    <dgm:pt modelId="{B3231600-2B42-463A-925A-CC9862D65FFC}" type="pres">
      <dgm:prSet presAssocID="{ECAB5213-8811-4EB7-A34A-818854281728}" presName="hierRoot2" presStyleCnt="0">
        <dgm:presLayoutVars>
          <dgm:hierBranch val="init"/>
        </dgm:presLayoutVars>
      </dgm:prSet>
      <dgm:spPr/>
    </dgm:pt>
    <dgm:pt modelId="{5BF4F4F1-4AFD-46ED-8DBF-D0EA42054056}" type="pres">
      <dgm:prSet presAssocID="{ECAB5213-8811-4EB7-A34A-818854281728}" presName="rootComposite" presStyleCnt="0"/>
      <dgm:spPr/>
    </dgm:pt>
    <dgm:pt modelId="{276A8D91-AA08-45CB-A269-33384E19EEBD}" type="pres">
      <dgm:prSet presAssocID="{ECAB5213-8811-4EB7-A34A-818854281728}" presName="rootText" presStyleLbl="node3" presStyleIdx="2" presStyleCnt="4">
        <dgm:presLayoutVars>
          <dgm:chPref val="3"/>
        </dgm:presLayoutVars>
      </dgm:prSet>
      <dgm:spPr/>
    </dgm:pt>
    <dgm:pt modelId="{60346BAC-B9C6-429C-96EF-95940C9BB814}" type="pres">
      <dgm:prSet presAssocID="{ECAB5213-8811-4EB7-A34A-818854281728}" presName="rootConnector" presStyleLbl="node3" presStyleIdx="2" presStyleCnt="4"/>
      <dgm:spPr/>
    </dgm:pt>
    <dgm:pt modelId="{B0B8D2F5-5C82-4D26-BB68-E4C38456FB9F}" type="pres">
      <dgm:prSet presAssocID="{ECAB5213-8811-4EB7-A34A-818854281728}" presName="hierChild4" presStyleCnt="0"/>
      <dgm:spPr/>
    </dgm:pt>
    <dgm:pt modelId="{D1AF3A7B-6950-407F-95EF-4BA363A30AB3}" type="pres">
      <dgm:prSet presAssocID="{ECAB5213-8811-4EB7-A34A-818854281728}" presName="hierChild5" presStyleCnt="0"/>
      <dgm:spPr/>
    </dgm:pt>
    <dgm:pt modelId="{D24DCE4A-2FE5-423C-A7DA-15FCF68987FC}" type="pres">
      <dgm:prSet presAssocID="{6D8A7C1D-F2DF-4C80-B028-667993B93B8F}" presName="Name37" presStyleLbl="parChTrans1D3" presStyleIdx="3" presStyleCnt="4"/>
      <dgm:spPr/>
    </dgm:pt>
    <dgm:pt modelId="{FBF8E460-9BEE-41E6-BA27-4D461219B969}" type="pres">
      <dgm:prSet presAssocID="{62798A4A-1D8F-45A3-9732-B252185B9F67}" presName="hierRoot2" presStyleCnt="0">
        <dgm:presLayoutVars>
          <dgm:hierBranch val="init"/>
        </dgm:presLayoutVars>
      </dgm:prSet>
      <dgm:spPr/>
    </dgm:pt>
    <dgm:pt modelId="{9E347340-8ACE-43E2-80FD-9B0505359B26}" type="pres">
      <dgm:prSet presAssocID="{62798A4A-1D8F-45A3-9732-B252185B9F67}" presName="rootComposite" presStyleCnt="0"/>
      <dgm:spPr/>
    </dgm:pt>
    <dgm:pt modelId="{3DA3326C-17F4-4F07-B1A4-CCA112FC7A34}" type="pres">
      <dgm:prSet presAssocID="{62798A4A-1D8F-45A3-9732-B252185B9F67}" presName="rootText" presStyleLbl="node3" presStyleIdx="3" presStyleCnt="4">
        <dgm:presLayoutVars>
          <dgm:chPref val="3"/>
        </dgm:presLayoutVars>
      </dgm:prSet>
      <dgm:spPr/>
    </dgm:pt>
    <dgm:pt modelId="{B01C70DF-2655-40CE-97F0-6A1BB86B3B6F}" type="pres">
      <dgm:prSet presAssocID="{62798A4A-1D8F-45A3-9732-B252185B9F67}" presName="rootConnector" presStyleLbl="node3" presStyleIdx="3" presStyleCnt="4"/>
      <dgm:spPr/>
    </dgm:pt>
    <dgm:pt modelId="{0263DBFF-680D-41AE-A6CD-D61B6C7E9348}" type="pres">
      <dgm:prSet presAssocID="{62798A4A-1D8F-45A3-9732-B252185B9F67}" presName="hierChild4" presStyleCnt="0"/>
      <dgm:spPr/>
    </dgm:pt>
    <dgm:pt modelId="{F8CF43A9-BCA0-4ABD-8D02-B203DD554965}" type="pres">
      <dgm:prSet presAssocID="{62798A4A-1D8F-45A3-9732-B252185B9F67}" presName="hierChild5" presStyleCnt="0"/>
      <dgm:spPr/>
    </dgm:pt>
    <dgm:pt modelId="{D523F205-AEEB-4297-A0AC-35D2ECE187F4}" type="pres">
      <dgm:prSet presAssocID="{88C8EF5D-6735-4CBB-9ABD-5F74B1B3ABC9}" presName="hierChild5" presStyleCnt="0"/>
      <dgm:spPr/>
    </dgm:pt>
    <dgm:pt modelId="{14D6BB37-22B6-482F-96D1-338B604B38E9}" type="pres">
      <dgm:prSet presAssocID="{A002394B-FAC4-4F02-8111-972639BF2AC3}" presName="hierChild3" presStyleCnt="0"/>
      <dgm:spPr/>
    </dgm:pt>
    <dgm:pt modelId="{63245094-482D-43FE-B542-C4C0D776E951}" type="pres">
      <dgm:prSet presAssocID="{13E99686-8768-4BF9-AD87-61C1D92B9F7E}" presName="Name111" presStyleLbl="parChTrans1D2" presStyleIdx="3" presStyleCnt="4"/>
      <dgm:spPr/>
    </dgm:pt>
    <dgm:pt modelId="{5178569A-3FE6-4C18-AC45-6EF8FFF13009}" type="pres">
      <dgm:prSet presAssocID="{19C7840C-EF92-453F-BEFD-92C643501A1D}" presName="hierRoot3" presStyleCnt="0">
        <dgm:presLayoutVars>
          <dgm:hierBranch val="init"/>
        </dgm:presLayoutVars>
      </dgm:prSet>
      <dgm:spPr/>
    </dgm:pt>
    <dgm:pt modelId="{FEB68BF4-228A-41DC-A93E-513141906E3D}" type="pres">
      <dgm:prSet presAssocID="{19C7840C-EF92-453F-BEFD-92C643501A1D}" presName="rootComposite3" presStyleCnt="0"/>
      <dgm:spPr/>
    </dgm:pt>
    <dgm:pt modelId="{961A3FA1-9320-42D8-80E5-27B99A3B016B}" type="pres">
      <dgm:prSet presAssocID="{19C7840C-EF92-453F-BEFD-92C643501A1D}" presName="rootText3" presStyleLbl="asst1" presStyleIdx="0" presStyleCnt="1" custLinFactX="38651" custLinFactNeighborX="100000">
        <dgm:presLayoutVars>
          <dgm:chPref val="3"/>
        </dgm:presLayoutVars>
      </dgm:prSet>
      <dgm:spPr/>
    </dgm:pt>
    <dgm:pt modelId="{79AF5471-F6C1-4A03-A81E-AD3B85987961}" type="pres">
      <dgm:prSet presAssocID="{19C7840C-EF92-453F-BEFD-92C643501A1D}" presName="rootConnector3" presStyleLbl="asst1" presStyleIdx="0" presStyleCnt="1"/>
      <dgm:spPr/>
    </dgm:pt>
    <dgm:pt modelId="{2266AB31-014B-4BED-A8D4-199148A14576}" type="pres">
      <dgm:prSet presAssocID="{19C7840C-EF92-453F-BEFD-92C643501A1D}" presName="hierChild6" presStyleCnt="0"/>
      <dgm:spPr/>
    </dgm:pt>
    <dgm:pt modelId="{297463CE-CE68-46B3-8287-26C402869048}" type="pres">
      <dgm:prSet presAssocID="{19C7840C-EF92-453F-BEFD-92C643501A1D}" presName="hierChild7" presStyleCnt="0"/>
      <dgm:spPr/>
    </dgm:pt>
  </dgm:ptLst>
  <dgm:cxnLst>
    <dgm:cxn modelId="{CCA4FF20-E97A-4AF5-AD08-65E4FF5FAB74}" type="presOf" srcId="{2A01AD59-F191-44C0-BD84-53569FBF93DA}" destId="{551FED27-7CD6-4AD3-9B44-B89870FEFFF9}" srcOrd="0" destOrd="0" presId="urn:microsoft.com/office/officeart/2005/8/layout/orgChart1"/>
    <dgm:cxn modelId="{67D7BC23-D9B4-4538-874A-2E09F0E350BC}" type="presOf" srcId="{A002394B-FAC4-4F02-8111-972639BF2AC3}" destId="{AFAD8F33-48CB-4AA4-8A0E-26A379B3BD6D}" srcOrd="0" destOrd="0" presId="urn:microsoft.com/office/officeart/2005/8/layout/orgChart1"/>
    <dgm:cxn modelId="{5D49D323-C946-4A3F-8C29-D1D3EEE4C9A2}" type="presOf" srcId="{1D83D920-C5F6-4119-B7FE-D001A2250B23}" destId="{000ECDC4-69B9-48C7-AF22-E5BB2FDEF341}" srcOrd="1" destOrd="0" presId="urn:microsoft.com/office/officeart/2005/8/layout/orgChart1"/>
    <dgm:cxn modelId="{DD6EF323-53A4-4726-ADFD-45FC92AA1904}" srcId="{A002394B-FAC4-4F02-8111-972639BF2AC3}" destId="{19F47883-71AF-4FE8-8A6E-CB95561F9084}" srcOrd="1" destOrd="0" parTransId="{95EF9327-6A6B-4878-8054-F9DDDA17F924}" sibTransId="{206CA986-6ADF-4F63-941F-CD55623B3F95}"/>
    <dgm:cxn modelId="{F0A00927-DBF5-45F9-8473-1B15ED699B47}" srcId="{A002394B-FAC4-4F02-8111-972639BF2AC3}" destId="{88C8EF5D-6735-4CBB-9ABD-5F74B1B3ABC9}" srcOrd="2" destOrd="0" parTransId="{2A01AD59-F191-44C0-BD84-53569FBF93DA}" sibTransId="{63F942AB-950A-420A-B65B-77F2BFB2A873}"/>
    <dgm:cxn modelId="{CB60DB30-AC52-4AC9-B4C3-8165C526B98F}" srcId="{1E66BD83-23EC-4C2D-B0E7-DB5DD7A5A77E}" destId="{629A3896-C968-40DF-A3AF-178FFC4ECB8A}" srcOrd="0" destOrd="0" parTransId="{EAFCFB5C-3E02-4678-B1B7-FF5A5875D647}" sibTransId="{76741EB8-74F1-43BA-98D6-58762F94F7E6}"/>
    <dgm:cxn modelId="{4F54E331-68C5-4969-B663-CC6F42E3E888}" type="presOf" srcId="{19F47883-71AF-4FE8-8A6E-CB95561F9084}" destId="{40A686B3-83E9-4DFC-A661-448388C82F6A}" srcOrd="0" destOrd="0" presId="urn:microsoft.com/office/officeart/2005/8/layout/orgChart1"/>
    <dgm:cxn modelId="{BCB9FC35-65FE-4E9D-A57A-E8173F32D3CD}" srcId="{E4F5BBE3-8784-449A-8288-35F169E37B1F}" destId="{A002394B-FAC4-4F02-8111-972639BF2AC3}" srcOrd="0" destOrd="0" parTransId="{24A3CAD2-649B-4FA0-8131-521CBDCF8158}" sibTransId="{09D2BA46-EEEC-4A1C-8C5D-2286B973ECD9}"/>
    <dgm:cxn modelId="{1D6E8D5B-E7CB-444D-92B2-939140E365B3}" type="presOf" srcId="{EAFCFB5C-3E02-4678-B1B7-FF5A5875D647}" destId="{F56606A1-4F66-4ED8-BFF8-19AB00B79031}" srcOrd="0" destOrd="0" presId="urn:microsoft.com/office/officeart/2005/8/layout/orgChart1"/>
    <dgm:cxn modelId="{6C86FB5F-CBF5-4699-A5CA-56A8CF6DF8B2}" type="presOf" srcId="{1E66BD83-23EC-4C2D-B0E7-DB5DD7A5A77E}" destId="{E3811CE1-A051-4D11-A3C3-222974B1D531}" srcOrd="0" destOrd="0" presId="urn:microsoft.com/office/officeart/2005/8/layout/orgChart1"/>
    <dgm:cxn modelId="{CD75C262-368A-492A-8DD3-80AFED24E3C8}" type="presOf" srcId="{1D83D920-C5F6-4119-B7FE-D001A2250B23}" destId="{6238CEF7-B7C3-4F7B-9A9D-0B96EA56564F}" srcOrd="0" destOrd="0" presId="urn:microsoft.com/office/officeart/2005/8/layout/orgChart1"/>
    <dgm:cxn modelId="{CFB0C54D-E9D6-47DE-89B6-78FA6BD021B8}" srcId="{88C8EF5D-6735-4CBB-9ABD-5F74B1B3ABC9}" destId="{62798A4A-1D8F-45A3-9732-B252185B9F67}" srcOrd="1" destOrd="0" parTransId="{6D8A7C1D-F2DF-4C80-B028-667993B93B8F}" sibTransId="{B27D4407-3DF9-4653-8CE8-AC6D95B9153A}"/>
    <dgm:cxn modelId="{C777A753-01B6-4E84-8D59-0BE88DB85AA0}" type="presOf" srcId="{ECAB5213-8811-4EB7-A34A-818854281728}" destId="{60346BAC-B9C6-429C-96EF-95940C9BB814}" srcOrd="1" destOrd="0" presId="urn:microsoft.com/office/officeart/2005/8/layout/orgChart1"/>
    <dgm:cxn modelId="{57195B7C-2442-431F-ABEC-F9CDCC431478}" type="presOf" srcId="{E4F5BBE3-8784-449A-8288-35F169E37B1F}" destId="{350CD269-72A7-4FC2-880E-7C46EF832520}" srcOrd="0" destOrd="0" presId="urn:microsoft.com/office/officeart/2005/8/layout/orgChart1"/>
    <dgm:cxn modelId="{4F42F67C-1BE6-43BF-945A-2A38E00D4B49}" srcId="{1E66BD83-23EC-4C2D-B0E7-DB5DD7A5A77E}" destId="{1D83D920-C5F6-4119-B7FE-D001A2250B23}" srcOrd="1" destOrd="0" parTransId="{BCF6D621-C770-4C19-9DE1-132989A37C33}" sibTransId="{2170BB1B-CF0B-4E56-BDBA-5B62F54526AB}"/>
    <dgm:cxn modelId="{1E79477F-C462-4A14-98BA-E646906FE09A}" type="presOf" srcId="{95EF9327-6A6B-4878-8054-F9DDDA17F924}" destId="{41CB788B-68BF-4716-8558-E6D4249EA7F7}" srcOrd="0" destOrd="0" presId="urn:microsoft.com/office/officeart/2005/8/layout/orgChart1"/>
    <dgm:cxn modelId="{CC99AD82-452C-4EBE-9C2F-CDD63B04E778}" type="presOf" srcId="{88C8EF5D-6735-4CBB-9ABD-5F74B1B3ABC9}" destId="{0F22AA92-A6F5-4D72-B374-A120BFC92EA5}" srcOrd="0" destOrd="0" presId="urn:microsoft.com/office/officeart/2005/8/layout/orgChart1"/>
    <dgm:cxn modelId="{2B7C5189-E783-44B1-B44A-2304B7879D96}" type="presOf" srcId="{19C7840C-EF92-453F-BEFD-92C643501A1D}" destId="{79AF5471-F6C1-4A03-A81E-AD3B85987961}" srcOrd="1" destOrd="0" presId="urn:microsoft.com/office/officeart/2005/8/layout/orgChart1"/>
    <dgm:cxn modelId="{C58D7897-5183-4D9A-8ECA-AE9EC1030551}" type="presOf" srcId="{13E99686-8768-4BF9-AD87-61C1D92B9F7E}" destId="{63245094-482D-43FE-B542-C4C0D776E951}" srcOrd="0" destOrd="0" presId="urn:microsoft.com/office/officeart/2005/8/layout/orgChart1"/>
    <dgm:cxn modelId="{EE359F9A-EC80-43DB-8DF6-AB8FC5398E49}" type="presOf" srcId="{818BDBB3-AF82-4A99-BB44-3F08E2C7FA22}" destId="{1B9C61E1-CC7B-4983-B1F3-D1A1A29D3670}" srcOrd="0" destOrd="0" presId="urn:microsoft.com/office/officeart/2005/8/layout/orgChart1"/>
    <dgm:cxn modelId="{18D42CA7-DBE3-4857-81FC-C5849A164071}" srcId="{A002394B-FAC4-4F02-8111-972639BF2AC3}" destId="{19C7840C-EF92-453F-BEFD-92C643501A1D}" srcOrd="3" destOrd="0" parTransId="{13E99686-8768-4BF9-AD87-61C1D92B9F7E}" sibTransId="{1021DE22-A091-4039-AE74-5E648655F89A}"/>
    <dgm:cxn modelId="{FE2546AA-A67A-464E-8BE8-66247DC675AC}" srcId="{A002394B-FAC4-4F02-8111-972639BF2AC3}" destId="{1E66BD83-23EC-4C2D-B0E7-DB5DD7A5A77E}" srcOrd="0" destOrd="0" parTransId="{56C78F63-450E-402D-BFE6-591BC271EB3B}" sibTransId="{28124112-8013-4E68-861B-6C882C98B63B}"/>
    <dgm:cxn modelId="{DCBA91BF-9077-4499-A01E-7259784B7FCE}" type="presOf" srcId="{19C7840C-EF92-453F-BEFD-92C643501A1D}" destId="{961A3FA1-9320-42D8-80E5-27B99A3B016B}" srcOrd="0" destOrd="0" presId="urn:microsoft.com/office/officeart/2005/8/layout/orgChart1"/>
    <dgm:cxn modelId="{7D197CC0-67DD-4DC8-A5F8-65B4A20ACE6B}" type="presOf" srcId="{6D8A7C1D-F2DF-4C80-B028-667993B93B8F}" destId="{D24DCE4A-2FE5-423C-A7DA-15FCF68987FC}" srcOrd="0" destOrd="0" presId="urn:microsoft.com/office/officeart/2005/8/layout/orgChart1"/>
    <dgm:cxn modelId="{E1DF23C1-9771-4ECF-BA98-08907A8145AD}" type="presOf" srcId="{88C8EF5D-6735-4CBB-9ABD-5F74B1B3ABC9}" destId="{9A57508C-C0D4-4500-8051-84B74192B257}" srcOrd="1" destOrd="0" presId="urn:microsoft.com/office/officeart/2005/8/layout/orgChart1"/>
    <dgm:cxn modelId="{8E6B05C2-EFE7-4BD8-BAFA-CDACC666B377}" type="presOf" srcId="{A002394B-FAC4-4F02-8111-972639BF2AC3}" destId="{B05BA2BD-05E7-47D8-B8DE-B12DAA1D4932}" srcOrd="1" destOrd="0" presId="urn:microsoft.com/office/officeart/2005/8/layout/orgChart1"/>
    <dgm:cxn modelId="{993E42C3-18DB-4766-BA82-7B4CA0E3C794}" type="presOf" srcId="{62798A4A-1D8F-45A3-9732-B252185B9F67}" destId="{B01C70DF-2655-40CE-97F0-6A1BB86B3B6F}" srcOrd="1" destOrd="0" presId="urn:microsoft.com/office/officeart/2005/8/layout/orgChart1"/>
    <dgm:cxn modelId="{F825CAC3-E80D-4D97-AE8A-697361A3B43C}" type="presOf" srcId="{629A3896-C968-40DF-A3AF-178FFC4ECB8A}" destId="{2F323A12-6066-416D-A402-8B753659DBAD}" srcOrd="0" destOrd="0" presId="urn:microsoft.com/office/officeart/2005/8/layout/orgChart1"/>
    <dgm:cxn modelId="{86A4C2CE-E79B-4826-AB3B-F09C5C6150CC}" type="presOf" srcId="{19F47883-71AF-4FE8-8A6E-CB95561F9084}" destId="{65652818-4EC6-4E6A-A3EF-9538B0EB4FB6}" srcOrd="1" destOrd="0" presId="urn:microsoft.com/office/officeart/2005/8/layout/orgChart1"/>
    <dgm:cxn modelId="{DE1B34E0-23AD-413C-9E23-4662128C9B7F}" srcId="{88C8EF5D-6735-4CBB-9ABD-5F74B1B3ABC9}" destId="{ECAB5213-8811-4EB7-A34A-818854281728}" srcOrd="0" destOrd="0" parTransId="{818BDBB3-AF82-4A99-BB44-3F08E2C7FA22}" sibTransId="{1C6B07E4-398A-440C-B0BC-D94ED90B37B6}"/>
    <dgm:cxn modelId="{BAD09CE5-DB54-4992-88E6-B2C9CCD23888}" type="presOf" srcId="{56C78F63-450E-402D-BFE6-591BC271EB3B}" destId="{2A3A958D-D0BF-4812-B5C8-30B603D02B0E}" srcOrd="0" destOrd="0" presId="urn:microsoft.com/office/officeart/2005/8/layout/orgChart1"/>
    <dgm:cxn modelId="{899F24E7-8C85-49A5-AD6B-4A8B3556A4F7}" type="presOf" srcId="{ECAB5213-8811-4EB7-A34A-818854281728}" destId="{276A8D91-AA08-45CB-A269-33384E19EEBD}" srcOrd="0" destOrd="0" presId="urn:microsoft.com/office/officeart/2005/8/layout/orgChart1"/>
    <dgm:cxn modelId="{1405D0EA-6F2C-4835-88A1-BD0839C53942}" type="presOf" srcId="{629A3896-C968-40DF-A3AF-178FFC4ECB8A}" destId="{7C8AC6C1-0557-408A-8DF2-F76659D7BEE1}" srcOrd="1" destOrd="0" presId="urn:microsoft.com/office/officeart/2005/8/layout/orgChart1"/>
    <dgm:cxn modelId="{97CE1FEB-B97C-4C44-971C-A57133DBE344}" type="presOf" srcId="{BCF6D621-C770-4C19-9DE1-132989A37C33}" destId="{A02D76A2-CFBE-4DE9-B217-EA6D150A3145}" srcOrd="0" destOrd="0" presId="urn:microsoft.com/office/officeart/2005/8/layout/orgChart1"/>
    <dgm:cxn modelId="{188898F2-FEBA-4EED-A050-69229AB92B09}" type="presOf" srcId="{62798A4A-1D8F-45A3-9732-B252185B9F67}" destId="{3DA3326C-17F4-4F07-B1A4-CCA112FC7A34}" srcOrd="0" destOrd="0" presId="urn:microsoft.com/office/officeart/2005/8/layout/orgChart1"/>
    <dgm:cxn modelId="{EE54EDFF-1B88-451D-9F98-E443EA25AD27}" type="presOf" srcId="{1E66BD83-23EC-4C2D-B0E7-DB5DD7A5A77E}" destId="{E9BB3116-F10A-4580-BD61-D3A1FC77EB22}" srcOrd="1" destOrd="0" presId="urn:microsoft.com/office/officeart/2005/8/layout/orgChart1"/>
    <dgm:cxn modelId="{9B48A76C-FFA4-4FCE-8677-6683513E5C50}" type="presParOf" srcId="{350CD269-72A7-4FC2-880E-7C46EF832520}" destId="{2C28636C-9B48-4E9D-AD6A-F1686C5234DB}" srcOrd="0" destOrd="0" presId="urn:microsoft.com/office/officeart/2005/8/layout/orgChart1"/>
    <dgm:cxn modelId="{3E5B307D-119B-4403-A261-795BA6AA72DD}" type="presParOf" srcId="{2C28636C-9B48-4E9D-AD6A-F1686C5234DB}" destId="{D6D10B1F-D8A8-457A-A0F8-94C953D873E1}" srcOrd="0" destOrd="0" presId="urn:microsoft.com/office/officeart/2005/8/layout/orgChart1"/>
    <dgm:cxn modelId="{6C8B2FA0-AF4B-444A-927B-93BCAC95919C}" type="presParOf" srcId="{D6D10B1F-D8A8-457A-A0F8-94C953D873E1}" destId="{AFAD8F33-48CB-4AA4-8A0E-26A379B3BD6D}" srcOrd="0" destOrd="0" presId="urn:microsoft.com/office/officeart/2005/8/layout/orgChart1"/>
    <dgm:cxn modelId="{2B23CF7B-7E76-4A4E-AAAA-A95F7EDB7C16}" type="presParOf" srcId="{D6D10B1F-D8A8-457A-A0F8-94C953D873E1}" destId="{B05BA2BD-05E7-47D8-B8DE-B12DAA1D4932}" srcOrd="1" destOrd="0" presId="urn:microsoft.com/office/officeart/2005/8/layout/orgChart1"/>
    <dgm:cxn modelId="{70D16E30-6685-48EE-8EEE-407E644A4D97}" type="presParOf" srcId="{2C28636C-9B48-4E9D-AD6A-F1686C5234DB}" destId="{38BA281D-C590-4701-8990-0ED4198F57AC}" srcOrd="1" destOrd="0" presId="urn:microsoft.com/office/officeart/2005/8/layout/orgChart1"/>
    <dgm:cxn modelId="{05826BEF-5653-43C3-85B8-B33B56101137}" type="presParOf" srcId="{38BA281D-C590-4701-8990-0ED4198F57AC}" destId="{2A3A958D-D0BF-4812-B5C8-30B603D02B0E}" srcOrd="0" destOrd="0" presId="urn:microsoft.com/office/officeart/2005/8/layout/orgChart1"/>
    <dgm:cxn modelId="{C17B7FFC-8C52-4921-94AB-4C61601F4F5A}" type="presParOf" srcId="{38BA281D-C590-4701-8990-0ED4198F57AC}" destId="{B59931FF-B3BE-46F1-8EC0-676306656E44}" srcOrd="1" destOrd="0" presId="urn:microsoft.com/office/officeart/2005/8/layout/orgChart1"/>
    <dgm:cxn modelId="{1D542451-DFF0-4366-B208-59E35D082C36}" type="presParOf" srcId="{B59931FF-B3BE-46F1-8EC0-676306656E44}" destId="{AFF59003-3E35-4D3A-BB53-E490148363D9}" srcOrd="0" destOrd="0" presId="urn:microsoft.com/office/officeart/2005/8/layout/orgChart1"/>
    <dgm:cxn modelId="{B0BC2FD7-2DE3-4CAA-B954-F1665AA17D08}" type="presParOf" srcId="{AFF59003-3E35-4D3A-BB53-E490148363D9}" destId="{E3811CE1-A051-4D11-A3C3-222974B1D531}" srcOrd="0" destOrd="0" presId="urn:microsoft.com/office/officeart/2005/8/layout/orgChart1"/>
    <dgm:cxn modelId="{016F8209-66D5-4BD5-A3AC-CB194118191B}" type="presParOf" srcId="{AFF59003-3E35-4D3A-BB53-E490148363D9}" destId="{E9BB3116-F10A-4580-BD61-D3A1FC77EB22}" srcOrd="1" destOrd="0" presId="urn:microsoft.com/office/officeart/2005/8/layout/orgChart1"/>
    <dgm:cxn modelId="{F0C1A0F2-1BF0-4926-BB92-16C49086FD04}" type="presParOf" srcId="{B59931FF-B3BE-46F1-8EC0-676306656E44}" destId="{624609B6-AE7C-4DB9-8E85-DD58214D88F8}" srcOrd="1" destOrd="0" presId="urn:microsoft.com/office/officeart/2005/8/layout/orgChart1"/>
    <dgm:cxn modelId="{1BC40267-FEAE-4A50-999F-3BA86B07D3A7}" type="presParOf" srcId="{624609B6-AE7C-4DB9-8E85-DD58214D88F8}" destId="{F56606A1-4F66-4ED8-BFF8-19AB00B79031}" srcOrd="0" destOrd="0" presId="urn:microsoft.com/office/officeart/2005/8/layout/orgChart1"/>
    <dgm:cxn modelId="{0454AF7F-C058-4759-BCB0-83A75A0C3D43}" type="presParOf" srcId="{624609B6-AE7C-4DB9-8E85-DD58214D88F8}" destId="{401AF4A8-50A5-459D-A88B-D746F020BC77}" srcOrd="1" destOrd="0" presId="urn:microsoft.com/office/officeart/2005/8/layout/orgChart1"/>
    <dgm:cxn modelId="{19B58CB8-1A9D-4CB1-9A3F-78A8B6882FF0}" type="presParOf" srcId="{401AF4A8-50A5-459D-A88B-D746F020BC77}" destId="{A2D6D40A-EBB1-4CC9-B858-13AA9AD78724}" srcOrd="0" destOrd="0" presId="urn:microsoft.com/office/officeart/2005/8/layout/orgChart1"/>
    <dgm:cxn modelId="{46D75CBC-AC69-43B4-B1FC-6A2D18C0A693}" type="presParOf" srcId="{A2D6D40A-EBB1-4CC9-B858-13AA9AD78724}" destId="{2F323A12-6066-416D-A402-8B753659DBAD}" srcOrd="0" destOrd="0" presId="urn:microsoft.com/office/officeart/2005/8/layout/orgChart1"/>
    <dgm:cxn modelId="{473D1AE0-F1B9-4CB3-962F-7DC024943046}" type="presParOf" srcId="{A2D6D40A-EBB1-4CC9-B858-13AA9AD78724}" destId="{7C8AC6C1-0557-408A-8DF2-F76659D7BEE1}" srcOrd="1" destOrd="0" presId="urn:microsoft.com/office/officeart/2005/8/layout/orgChart1"/>
    <dgm:cxn modelId="{797CE65A-DC32-4A02-A8F9-D7B885E8C25C}" type="presParOf" srcId="{401AF4A8-50A5-459D-A88B-D746F020BC77}" destId="{F5E0FEC7-194A-4789-B897-244674C83544}" srcOrd="1" destOrd="0" presId="urn:microsoft.com/office/officeart/2005/8/layout/orgChart1"/>
    <dgm:cxn modelId="{7F0E9F6B-A69E-4E5C-927F-D7304436ECF4}" type="presParOf" srcId="{401AF4A8-50A5-459D-A88B-D746F020BC77}" destId="{8E8A6F56-204E-4965-B9EB-D2B2B46AE5B8}" srcOrd="2" destOrd="0" presId="urn:microsoft.com/office/officeart/2005/8/layout/orgChart1"/>
    <dgm:cxn modelId="{A7EC2884-2027-4FAA-9387-787186F3C1F8}" type="presParOf" srcId="{624609B6-AE7C-4DB9-8E85-DD58214D88F8}" destId="{A02D76A2-CFBE-4DE9-B217-EA6D150A3145}" srcOrd="2" destOrd="0" presId="urn:microsoft.com/office/officeart/2005/8/layout/orgChart1"/>
    <dgm:cxn modelId="{EF43FFC4-55AA-4728-B58D-C3D4B60DD4FB}" type="presParOf" srcId="{624609B6-AE7C-4DB9-8E85-DD58214D88F8}" destId="{E21FEDAE-E7C9-4EE6-A9C0-4656C822022C}" srcOrd="3" destOrd="0" presId="urn:microsoft.com/office/officeart/2005/8/layout/orgChart1"/>
    <dgm:cxn modelId="{5A825084-33BA-437D-B59B-AFAB7A8C7669}" type="presParOf" srcId="{E21FEDAE-E7C9-4EE6-A9C0-4656C822022C}" destId="{42E34170-015C-4C47-9057-65C3899F2EED}" srcOrd="0" destOrd="0" presId="urn:microsoft.com/office/officeart/2005/8/layout/orgChart1"/>
    <dgm:cxn modelId="{D6FBA0F6-2F61-47FB-A3A0-41969723651D}" type="presParOf" srcId="{42E34170-015C-4C47-9057-65C3899F2EED}" destId="{6238CEF7-B7C3-4F7B-9A9D-0B96EA56564F}" srcOrd="0" destOrd="0" presId="urn:microsoft.com/office/officeart/2005/8/layout/orgChart1"/>
    <dgm:cxn modelId="{6417D7EA-7815-4AB8-B64B-74E671BB6DDA}" type="presParOf" srcId="{42E34170-015C-4C47-9057-65C3899F2EED}" destId="{000ECDC4-69B9-48C7-AF22-E5BB2FDEF341}" srcOrd="1" destOrd="0" presId="urn:microsoft.com/office/officeart/2005/8/layout/orgChart1"/>
    <dgm:cxn modelId="{22BCA603-027C-4102-8CB5-DA6F14583C53}" type="presParOf" srcId="{E21FEDAE-E7C9-4EE6-A9C0-4656C822022C}" destId="{0A216A39-1878-4AC1-B9B3-AD253B2EADB0}" srcOrd="1" destOrd="0" presId="urn:microsoft.com/office/officeart/2005/8/layout/orgChart1"/>
    <dgm:cxn modelId="{2035DBAE-BB14-4AA1-8737-A1B2A490F1D5}" type="presParOf" srcId="{E21FEDAE-E7C9-4EE6-A9C0-4656C822022C}" destId="{5BE09859-E6BB-4357-AC38-AA21AC4F4627}" srcOrd="2" destOrd="0" presId="urn:microsoft.com/office/officeart/2005/8/layout/orgChart1"/>
    <dgm:cxn modelId="{4258BC21-701A-4006-B987-9898D60AF30B}" type="presParOf" srcId="{B59931FF-B3BE-46F1-8EC0-676306656E44}" destId="{5E799C89-A3B3-441F-B9ED-3982FD29F3A1}" srcOrd="2" destOrd="0" presId="urn:microsoft.com/office/officeart/2005/8/layout/orgChart1"/>
    <dgm:cxn modelId="{6B886B21-B739-4C61-B529-C65B6CDA1D82}" type="presParOf" srcId="{38BA281D-C590-4701-8990-0ED4198F57AC}" destId="{41CB788B-68BF-4716-8558-E6D4249EA7F7}" srcOrd="2" destOrd="0" presId="urn:microsoft.com/office/officeart/2005/8/layout/orgChart1"/>
    <dgm:cxn modelId="{C77CB41B-4512-49BF-B4BA-4735E469DDC6}" type="presParOf" srcId="{38BA281D-C590-4701-8990-0ED4198F57AC}" destId="{98696764-9D63-4DE3-AD50-452E2990590C}" srcOrd="3" destOrd="0" presId="urn:microsoft.com/office/officeart/2005/8/layout/orgChart1"/>
    <dgm:cxn modelId="{428D63EE-40F1-43FD-BE31-9AF9DD85B3DC}" type="presParOf" srcId="{98696764-9D63-4DE3-AD50-452E2990590C}" destId="{D3DD9A0E-B136-408E-ADC6-B2127C1B77D9}" srcOrd="0" destOrd="0" presId="urn:microsoft.com/office/officeart/2005/8/layout/orgChart1"/>
    <dgm:cxn modelId="{FAAC9024-2F14-4D05-8CBD-25FBBB248120}" type="presParOf" srcId="{D3DD9A0E-B136-408E-ADC6-B2127C1B77D9}" destId="{40A686B3-83E9-4DFC-A661-448388C82F6A}" srcOrd="0" destOrd="0" presId="urn:microsoft.com/office/officeart/2005/8/layout/orgChart1"/>
    <dgm:cxn modelId="{D48F71DE-6034-4A2F-84DE-B9ABA826ECA3}" type="presParOf" srcId="{D3DD9A0E-B136-408E-ADC6-B2127C1B77D9}" destId="{65652818-4EC6-4E6A-A3EF-9538B0EB4FB6}" srcOrd="1" destOrd="0" presId="urn:microsoft.com/office/officeart/2005/8/layout/orgChart1"/>
    <dgm:cxn modelId="{9737FBCD-0966-444B-9883-CFA32077E4E9}" type="presParOf" srcId="{98696764-9D63-4DE3-AD50-452E2990590C}" destId="{966D69BB-EF40-415F-B373-C2EA471EB99E}" srcOrd="1" destOrd="0" presId="urn:microsoft.com/office/officeart/2005/8/layout/orgChart1"/>
    <dgm:cxn modelId="{EEBC9755-F62E-493A-9903-77028BADA067}" type="presParOf" srcId="{98696764-9D63-4DE3-AD50-452E2990590C}" destId="{97242411-87A2-49CF-AECC-F612D0E955A3}" srcOrd="2" destOrd="0" presId="urn:microsoft.com/office/officeart/2005/8/layout/orgChart1"/>
    <dgm:cxn modelId="{D2DA1747-6BF0-4350-9258-86F5A2DF347D}" type="presParOf" srcId="{38BA281D-C590-4701-8990-0ED4198F57AC}" destId="{551FED27-7CD6-4AD3-9B44-B89870FEFFF9}" srcOrd="4" destOrd="0" presId="urn:microsoft.com/office/officeart/2005/8/layout/orgChart1"/>
    <dgm:cxn modelId="{566C538D-6721-45C4-9ED9-B6250DF17A11}" type="presParOf" srcId="{38BA281D-C590-4701-8990-0ED4198F57AC}" destId="{00D8C315-F8B4-4D90-9109-5DC368FC357B}" srcOrd="5" destOrd="0" presId="urn:microsoft.com/office/officeart/2005/8/layout/orgChart1"/>
    <dgm:cxn modelId="{6D0AE379-6169-4ACF-A8E9-6B2FE9ED94C4}" type="presParOf" srcId="{00D8C315-F8B4-4D90-9109-5DC368FC357B}" destId="{FD4A4643-F721-4646-9F10-BFE76768A748}" srcOrd="0" destOrd="0" presId="urn:microsoft.com/office/officeart/2005/8/layout/orgChart1"/>
    <dgm:cxn modelId="{F475FEC5-FA4E-41EC-A771-5247588915C6}" type="presParOf" srcId="{FD4A4643-F721-4646-9F10-BFE76768A748}" destId="{0F22AA92-A6F5-4D72-B374-A120BFC92EA5}" srcOrd="0" destOrd="0" presId="urn:microsoft.com/office/officeart/2005/8/layout/orgChart1"/>
    <dgm:cxn modelId="{8F23817A-1004-4084-B98C-48CEE3789EA0}" type="presParOf" srcId="{FD4A4643-F721-4646-9F10-BFE76768A748}" destId="{9A57508C-C0D4-4500-8051-84B74192B257}" srcOrd="1" destOrd="0" presId="urn:microsoft.com/office/officeart/2005/8/layout/orgChart1"/>
    <dgm:cxn modelId="{1718C09F-050C-4BD3-B0D9-D904ACF6E2B6}" type="presParOf" srcId="{00D8C315-F8B4-4D90-9109-5DC368FC357B}" destId="{2AF67581-F37D-4EF5-8FA0-822087A0775B}" srcOrd="1" destOrd="0" presId="urn:microsoft.com/office/officeart/2005/8/layout/orgChart1"/>
    <dgm:cxn modelId="{F68D2BF9-EE4A-42BB-815E-2CC3A2B7DF18}" type="presParOf" srcId="{2AF67581-F37D-4EF5-8FA0-822087A0775B}" destId="{1B9C61E1-CC7B-4983-B1F3-D1A1A29D3670}" srcOrd="0" destOrd="0" presId="urn:microsoft.com/office/officeart/2005/8/layout/orgChart1"/>
    <dgm:cxn modelId="{017D91E8-E2AA-43CB-BD45-85BF2B374357}" type="presParOf" srcId="{2AF67581-F37D-4EF5-8FA0-822087A0775B}" destId="{B3231600-2B42-463A-925A-CC9862D65FFC}" srcOrd="1" destOrd="0" presId="urn:microsoft.com/office/officeart/2005/8/layout/orgChart1"/>
    <dgm:cxn modelId="{7BD1DBD8-36AF-4854-A559-89E699333003}" type="presParOf" srcId="{B3231600-2B42-463A-925A-CC9862D65FFC}" destId="{5BF4F4F1-4AFD-46ED-8DBF-D0EA42054056}" srcOrd="0" destOrd="0" presId="urn:microsoft.com/office/officeart/2005/8/layout/orgChart1"/>
    <dgm:cxn modelId="{8C4064EF-E5A2-4DC2-8B6A-3168BB82815B}" type="presParOf" srcId="{5BF4F4F1-4AFD-46ED-8DBF-D0EA42054056}" destId="{276A8D91-AA08-45CB-A269-33384E19EEBD}" srcOrd="0" destOrd="0" presId="urn:microsoft.com/office/officeart/2005/8/layout/orgChart1"/>
    <dgm:cxn modelId="{AAD2FFEF-E9B2-4C43-83B2-A8AC95284885}" type="presParOf" srcId="{5BF4F4F1-4AFD-46ED-8DBF-D0EA42054056}" destId="{60346BAC-B9C6-429C-96EF-95940C9BB814}" srcOrd="1" destOrd="0" presId="urn:microsoft.com/office/officeart/2005/8/layout/orgChart1"/>
    <dgm:cxn modelId="{14EDFCA7-0DDC-4C84-95DE-D973C020CE39}" type="presParOf" srcId="{B3231600-2B42-463A-925A-CC9862D65FFC}" destId="{B0B8D2F5-5C82-4D26-BB68-E4C38456FB9F}" srcOrd="1" destOrd="0" presId="urn:microsoft.com/office/officeart/2005/8/layout/orgChart1"/>
    <dgm:cxn modelId="{A4BE4948-905A-4E7E-B631-44AF72B3BBE1}" type="presParOf" srcId="{B3231600-2B42-463A-925A-CC9862D65FFC}" destId="{D1AF3A7B-6950-407F-95EF-4BA363A30AB3}" srcOrd="2" destOrd="0" presId="urn:microsoft.com/office/officeart/2005/8/layout/orgChart1"/>
    <dgm:cxn modelId="{FC81A822-BFC7-4CBC-8E28-0D8675976108}" type="presParOf" srcId="{2AF67581-F37D-4EF5-8FA0-822087A0775B}" destId="{D24DCE4A-2FE5-423C-A7DA-15FCF68987FC}" srcOrd="2" destOrd="0" presId="urn:microsoft.com/office/officeart/2005/8/layout/orgChart1"/>
    <dgm:cxn modelId="{C7DF26CF-C83F-4B50-888C-D7A82957BB5D}" type="presParOf" srcId="{2AF67581-F37D-4EF5-8FA0-822087A0775B}" destId="{FBF8E460-9BEE-41E6-BA27-4D461219B969}" srcOrd="3" destOrd="0" presId="urn:microsoft.com/office/officeart/2005/8/layout/orgChart1"/>
    <dgm:cxn modelId="{497C413D-1339-4172-AD78-8C8A26AF1B27}" type="presParOf" srcId="{FBF8E460-9BEE-41E6-BA27-4D461219B969}" destId="{9E347340-8ACE-43E2-80FD-9B0505359B26}" srcOrd="0" destOrd="0" presId="urn:microsoft.com/office/officeart/2005/8/layout/orgChart1"/>
    <dgm:cxn modelId="{C4841126-CC57-4918-AB4B-6195D11EB35F}" type="presParOf" srcId="{9E347340-8ACE-43E2-80FD-9B0505359B26}" destId="{3DA3326C-17F4-4F07-B1A4-CCA112FC7A34}" srcOrd="0" destOrd="0" presId="urn:microsoft.com/office/officeart/2005/8/layout/orgChart1"/>
    <dgm:cxn modelId="{9A46187C-769D-4F69-9C11-A0CEF5909037}" type="presParOf" srcId="{9E347340-8ACE-43E2-80FD-9B0505359B26}" destId="{B01C70DF-2655-40CE-97F0-6A1BB86B3B6F}" srcOrd="1" destOrd="0" presId="urn:microsoft.com/office/officeart/2005/8/layout/orgChart1"/>
    <dgm:cxn modelId="{2531624B-7241-4E3B-91E3-EA91C884C025}" type="presParOf" srcId="{FBF8E460-9BEE-41E6-BA27-4D461219B969}" destId="{0263DBFF-680D-41AE-A6CD-D61B6C7E9348}" srcOrd="1" destOrd="0" presId="urn:microsoft.com/office/officeart/2005/8/layout/orgChart1"/>
    <dgm:cxn modelId="{9BCAABE1-3DF9-4BBD-A87A-BA1DF4A2DD85}" type="presParOf" srcId="{FBF8E460-9BEE-41E6-BA27-4D461219B969}" destId="{F8CF43A9-BCA0-4ABD-8D02-B203DD554965}" srcOrd="2" destOrd="0" presId="urn:microsoft.com/office/officeart/2005/8/layout/orgChart1"/>
    <dgm:cxn modelId="{5CC879DE-8E66-40CD-A04D-9AAA08BBAB22}" type="presParOf" srcId="{00D8C315-F8B4-4D90-9109-5DC368FC357B}" destId="{D523F205-AEEB-4297-A0AC-35D2ECE187F4}" srcOrd="2" destOrd="0" presId="urn:microsoft.com/office/officeart/2005/8/layout/orgChart1"/>
    <dgm:cxn modelId="{D117DAAC-434D-4DBD-895B-EC7E236E1711}" type="presParOf" srcId="{2C28636C-9B48-4E9D-AD6A-F1686C5234DB}" destId="{14D6BB37-22B6-482F-96D1-338B604B38E9}" srcOrd="2" destOrd="0" presId="urn:microsoft.com/office/officeart/2005/8/layout/orgChart1"/>
    <dgm:cxn modelId="{4F9BABA2-6293-4A6E-92E7-387BF4D75BFB}" type="presParOf" srcId="{14D6BB37-22B6-482F-96D1-338B604B38E9}" destId="{63245094-482D-43FE-B542-C4C0D776E951}" srcOrd="0" destOrd="0" presId="urn:microsoft.com/office/officeart/2005/8/layout/orgChart1"/>
    <dgm:cxn modelId="{B2EADBA9-DAC5-4FB7-B717-1BF43E6E6540}" type="presParOf" srcId="{14D6BB37-22B6-482F-96D1-338B604B38E9}" destId="{5178569A-3FE6-4C18-AC45-6EF8FFF13009}" srcOrd="1" destOrd="0" presId="urn:microsoft.com/office/officeart/2005/8/layout/orgChart1"/>
    <dgm:cxn modelId="{608ADB7F-0918-4014-8654-7F19469153E8}" type="presParOf" srcId="{5178569A-3FE6-4C18-AC45-6EF8FFF13009}" destId="{FEB68BF4-228A-41DC-A93E-513141906E3D}" srcOrd="0" destOrd="0" presId="urn:microsoft.com/office/officeart/2005/8/layout/orgChart1"/>
    <dgm:cxn modelId="{AE6A601E-58DC-43AD-8708-216866F58939}" type="presParOf" srcId="{FEB68BF4-228A-41DC-A93E-513141906E3D}" destId="{961A3FA1-9320-42D8-80E5-27B99A3B016B}" srcOrd="0" destOrd="0" presId="urn:microsoft.com/office/officeart/2005/8/layout/orgChart1"/>
    <dgm:cxn modelId="{3ACAFF4D-7B68-4A0A-977D-33E3B6A75EE3}" type="presParOf" srcId="{FEB68BF4-228A-41DC-A93E-513141906E3D}" destId="{79AF5471-F6C1-4A03-A81E-AD3B85987961}" srcOrd="1" destOrd="0" presId="urn:microsoft.com/office/officeart/2005/8/layout/orgChart1"/>
    <dgm:cxn modelId="{637A5913-8A99-49BA-A3B3-47B89168EE01}" type="presParOf" srcId="{5178569A-3FE6-4C18-AC45-6EF8FFF13009}" destId="{2266AB31-014B-4BED-A8D4-199148A14576}" srcOrd="1" destOrd="0" presId="urn:microsoft.com/office/officeart/2005/8/layout/orgChart1"/>
    <dgm:cxn modelId="{CFCFC163-E939-42DE-9876-F9CF2C04BFAA}" type="presParOf" srcId="{5178569A-3FE6-4C18-AC45-6EF8FFF13009}" destId="{297463CE-CE68-46B3-8287-26C40286904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245094-482D-43FE-B542-C4C0D776E951}">
      <dsp:nvSpPr>
        <dsp:cNvPr id="0" name=""/>
        <dsp:cNvSpPr/>
      </dsp:nvSpPr>
      <dsp:spPr>
        <a:xfrm>
          <a:off x="2172404" y="432283"/>
          <a:ext cx="242502" cy="396259"/>
        </a:xfrm>
        <a:custGeom>
          <a:avLst/>
          <a:gdLst/>
          <a:ahLst/>
          <a:cxnLst/>
          <a:rect l="0" t="0" r="0" b="0"/>
          <a:pathLst>
            <a:path>
              <a:moveTo>
                <a:pt x="0" y="0"/>
              </a:moveTo>
              <a:lnTo>
                <a:pt x="0" y="396259"/>
              </a:lnTo>
              <a:lnTo>
                <a:pt x="242502" y="3962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4DCE4A-2FE5-423C-A7DA-15FCF68987FC}">
      <dsp:nvSpPr>
        <dsp:cNvPr id="0" name=""/>
        <dsp:cNvSpPr/>
      </dsp:nvSpPr>
      <dsp:spPr>
        <a:xfrm>
          <a:off x="2870165" y="1655518"/>
          <a:ext cx="129214" cy="1007876"/>
        </a:xfrm>
        <a:custGeom>
          <a:avLst/>
          <a:gdLst/>
          <a:ahLst/>
          <a:cxnLst/>
          <a:rect l="0" t="0" r="0" b="0"/>
          <a:pathLst>
            <a:path>
              <a:moveTo>
                <a:pt x="0" y="0"/>
              </a:moveTo>
              <a:lnTo>
                <a:pt x="0" y="1007876"/>
              </a:lnTo>
              <a:lnTo>
                <a:pt x="129214" y="1007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9C61E1-CC7B-4983-B1F3-D1A1A29D3670}">
      <dsp:nvSpPr>
        <dsp:cNvPr id="0" name=""/>
        <dsp:cNvSpPr/>
      </dsp:nvSpPr>
      <dsp:spPr>
        <a:xfrm>
          <a:off x="2870165" y="1655518"/>
          <a:ext cx="129214" cy="396259"/>
        </a:xfrm>
        <a:custGeom>
          <a:avLst/>
          <a:gdLst/>
          <a:ahLst/>
          <a:cxnLst/>
          <a:rect l="0" t="0" r="0" b="0"/>
          <a:pathLst>
            <a:path>
              <a:moveTo>
                <a:pt x="0" y="0"/>
              </a:moveTo>
              <a:lnTo>
                <a:pt x="0" y="396259"/>
              </a:lnTo>
              <a:lnTo>
                <a:pt x="129214" y="3962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1FED27-7CD6-4AD3-9B44-B89870FEFFF9}">
      <dsp:nvSpPr>
        <dsp:cNvPr id="0" name=""/>
        <dsp:cNvSpPr/>
      </dsp:nvSpPr>
      <dsp:spPr>
        <a:xfrm>
          <a:off x="2172404" y="432283"/>
          <a:ext cx="1042334" cy="792518"/>
        </a:xfrm>
        <a:custGeom>
          <a:avLst/>
          <a:gdLst/>
          <a:ahLst/>
          <a:cxnLst/>
          <a:rect l="0" t="0" r="0" b="0"/>
          <a:pathLst>
            <a:path>
              <a:moveTo>
                <a:pt x="0" y="0"/>
              </a:moveTo>
              <a:lnTo>
                <a:pt x="0" y="702067"/>
              </a:lnTo>
              <a:lnTo>
                <a:pt x="1042334" y="702067"/>
              </a:lnTo>
              <a:lnTo>
                <a:pt x="1042334" y="7925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CB788B-68BF-4716-8558-E6D4249EA7F7}">
      <dsp:nvSpPr>
        <dsp:cNvPr id="0" name=""/>
        <dsp:cNvSpPr/>
      </dsp:nvSpPr>
      <dsp:spPr>
        <a:xfrm>
          <a:off x="2126684" y="432283"/>
          <a:ext cx="91440" cy="792518"/>
        </a:xfrm>
        <a:custGeom>
          <a:avLst/>
          <a:gdLst/>
          <a:ahLst/>
          <a:cxnLst/>
          <a:rect l="0" t="0" r="0" b="0"/>
          <a:pathLst>
            <a:path>
              <a:moveTo>
                <a:pt x="45720" y="0"/>
              </a:moveTo>
              <a:lnTo>
                <a:pt x="45720" y="7925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D76A2-CFBE-4DE9-B217-EA6D150A3145}">
      <dsp:nvSpPr>
        <dsp:cNvPr id="0" name=""/>
        <dsp:cNvSpPr/>
      </dsp:nvSpPr>
      <dsp:spPr>
        <a:xfrm>
          <a:off x="785497" y="1655518"/>
          <a:ext cx="129214" cy="1007876"/>
        </a:xfrm>
        <a:custGeom>
          <a:avLst/>
          <a:gdLst/>
          <a:ahLst/>
          <a:cxnLst/>
          <a:rect l="0" t="0" r="0" b="0"/>
          <a:pathLst>
            <a:path>
              <a:moveTo>
                <a:pt x="0" y="0"/>
              </a:moveTo>
              <a:lnTo>
                <a:pt x="0" y="1007876"/>
              </a:lnTo>
              <a:lnTo>
                <a:pt x="129214" y="10078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606A1-4F66-4ED8-BFF8-19AB00B79031}">
      <dsp:nvSpPr>
        <dsp:cNvPr id="0" name=""/>
        <dsp:cNvSpPr/>
      </dsp:nvSpPr>
      <dsp:spPr>
        <a:xfrm>
          <a:off x="785497" y="1655518"/>
          <a:ext cx="129214" cy="396259"/>
        </a:xfrm>
        <a:custGeom>
          <a:avLst/>
          <a:gdLst/>
          <a:ahLst/>
          <a:cxnLst/>
          <a:rect l="0" t="0" r="0" b="0"/>
          <a:pathLst>
            <a:path>
              <a:moveTo>
                <a:pt x="0" y="0"/>
              </a:moveTo>
              <a:lnTo>
                <a:pt x="0" y="396259"/>
              </a:lnTo>
              <a:lnTo>
                <a:pt x="129214" y="3962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3A958D-D0BF-4812-B5C8-30B603D02B0E}">
      <dsp:nvSpPr>
        <dsp:cNvPr id="0" name=""/>
        <dsp:cNvSpPr/>
      </dsp:nvSpPr>
      <dsp:spPr>
        <a:xfrm>
          <a:off x="1130070" y="432283"/>
          <a:ext cx="1042334" cy="792518"/>
        </a:xfrm>
        <a:custGeom>
          <a:avLst/>
          <a:gdLst/>
          <a:ahLst/>
          <a:cxnLst/>
          <a:rect l="0" t="0" r="0" b="0"/>
          <a:pathLst>
            <a:path>
              <a:moveTo>
                <a:pt x="1042334" y="0"/>
              </a:moveTo>
              <a:lnTo>
                <a:pt x="1042334" y="702067"/>
              </a:lnTo>
              <a:lnTo>
                <a:pt x="0" y="702067"/>
              </a:lnTo>
              <a:lnTo>
                <a:pt x="0" y="7925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D8F33-48CB-4AA4-8A0E-26A379B3BD6D}">
      <dsp:nvSpPr>
        <dsp:cNvPr id="0" name=""/>
        <dsp:cNvSpPr/>
      </dsp:nvSpPr>
      <dsp:spPr>
        <a:xfrm>
          <a:off x="1741688" y="1566"/>
          <a:ext cx="861433" cy="430716"/>
        </a:xfrm>
        <a:prstGeom prst="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Calibri" panose="020F0502020204030204" pitchFamily="34" charset="0"/>
            </a:rPr>
            <a:t>Great Foods   plc</a:t>
          </a:r>
        </a:p>
      </dsp:txBody>
      <dsp:txXfrm>
        <a:off x="1741688" y="1566"/>
        <a:ext cx="861433" cy="430716"/>
      </dsp:txXfrm>
    </dsp:sp>
    <dsp:sp modelId="{E3811CE1-A051-4D11-A3C3-222974B1D531}">
      <dsp:nvSpPr>
        <dsp:cNvPr id="0" name=""/>
        <dsp:cNvSpPr/>
      </dsp:nvSpPr>
      <dsp:spPr>
        <a:xfrm>
          <a:off x="699354" y="1224801"/>
          <a:ext cx="861433" cy="430716"/>
        </a:xfrm>
        <a:prstGeom prst="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Calibri" panose="020F0502020204030204" pitchFamily="34" charset="0"/>
            </a:rPr>
            <a:t>Great Foods Chilled Ltd</a:t>
          </a:r>
        </a:p>
      </dsp:txBody>
      <dsp:txXfrm>
        <a:off x="699354" y="1224801"/>
        <a:ext cx="861433" cy="430716"/>
      </dsp:txXfrm>
    </dsp:sp>
    <dsp:sp modelId="{2F323A12-6066-416D-A402-8B753659DBAD}">
      <dsp:nvSpPr>
        <dsp:cNvPr id="0" name=""/>
        <dsp:cNvSpPr/>
      </dsp:nvSpPr>
      <dsp:spPr>
        <a:xfrm>
          <a:off x="914712" y="1836419"/>
          <a:ext cx="861433" cy="43071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rPr>
            <a:t>Manchester site (£200k. p.a.)</a:t>
          </a:r>
        </a:p>
      </dsp:txBody>
      <dsp:txXfrm>
        <a:off x="914712" y="1836419"/>
        <a:ext cx="861433" cy="430716"/>
      </dsp:txXfrm>
    </dsp:sp>
    <dsp:sp modelId="{6238CEF7-B7C3-4F7B-9A9D-0B96EA56564F}">
      <dsp:nvSpPr>
        <dsp:cNvPr id="0" name=""/>
        <dsp:cNvSpPr/>
      </dsp:nvSpPr>
      <dsp:spPr>
        <a:xfrm>
          <a:off x="914712" y="2448036"/>
          <a:ext cx="861433" cy="43071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rPr>
            <a:t>Reading site (£300k p.a.)</a:t>
          </a:r>
        </a:p>
      </dsp:txBody>
      <dsp:txXfrm>
        <a:off x="914712" y="2448036"/>
        <a:ext cx="861433" cy="430716"/>
      </dsp:txXfrm>
    </dsp:sp>
    <dsp:sp modelId="{40A686B3-83E9-4DFC-A661-448388C82F6A}">
      <dsp:nvSpPr>
        <dsp:cNvPr id="0" name=""/>
        <dsp:cNvSpPr/>
      </dsp:nvSpPr>
      <dsp:spPr>
        <a:xfrm>
          <a:off x="1741688" y="1224801"/>
          <a:ext cx="861433" cy="430716"/>
        </a:xfrm>
        <a:prstGeom prst="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Calibri" panose="020F0502020204030204" pitchFamily="34" charset="0"/>
            </a:rPr>
            <a:t>Great Foods Distribution Ltd</a:t>
          </a:r>
        </a:p>
      </dsp:txBody>
      <dsp:txXfrm>
        <a:off x="1741688" y="1224801"/>
        <a:ext cx="861433" cy="430716"/>
      </dsp:txXfrm>
    </dsp:sp>
    <dsp:sp modelId="{0F22AA92-A6F5-4D72-B374-A120BFC92EA5}">
      <dsp:nvSpPr>
        <dsp:cNvPr id="0" name=""/>
        <dsp:cNvSpPr/>
      </dsp:nvSpPr>
      <dsp:spPr>
        <a:xfrm>
          <a:off x="2784022" y="1224801"/>
          <a:ext cx="861433" cy="430716"/>
        </a:xfrm>
        <a:prstGeom prst="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Calibri" panose="020F0502020204030204" pitchFamily="34" charset="0"/>
            </a:rPr>
            <a:t>Great Foods Frozen Ltd</a:t>
          </a:r>
        </a:p>
      </dsp:txBody>
      <dsp:txXfrm>
        <a:off x="2784022" y="1224801"/>
        <a:ext cx="861433" cy="430716"/>
      </dsp:txXfrm>
    </dsp:sp>
    <dsp:sp modelId="{276A8D91-AA08-45CB-A269-33384E19EEBD}">
      <dsp:nvSpPr>
        <dsp:cNvPr id="0" name=""/>
        <dsp:cNvSpPr/>
      </dsp:nvSpPr>
      <dsp:spPr>
        <a:xfrm>
          <a:off x="2999380" y="1836419"/>
          <a:ext cx="861433" cy="43071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rPr>
            <a:t>Edinburgh site (£50k p.a.)</a:t>
          </a:r>
        </a:p>
      </dsp:txBody>
      <dsp:txXfrm>
        <a:off x="2999380" y="1836419"/>
        <a:ext cx="861433" cy="430716"/>
      </dsp:txXfrm>
    </dsp:sp>
    <dsp:sp modelId="{3DA3326C-17F4-4F07-B1A4-CCA112FC7A34}">
      <dsp:nvSpPr>
        <dsp:cNvPr id="0" name=""/>
        <dsp:cNvSpPr/>
      </dsp:nvSpPr>
      <dsp:spPr>
        <a:xfrm>
          <a:off x="2999380" y="2448036"/>
          <a:ext cx="861433" cy="43071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rPr>
            <a:t>Newcastle        (£0)</a:t>
          </a:r>
        </a:p>
      </dsp:txBody>
      <dsp:txXfrm>
        <a:off x="2999380" y="2448036"/>
        <a:ext cx="861433" cy="430716"/>
      </dsp:txXfrm>
    </dsp:sp>
    <dsp:sp modelId="{961A3FA1-9320-42D8-80E5-27B99A3B016B}">
      <dsp:nvSpPr>
        <dsp:cNvPr id="0" name=""/>
        <dsp:cNvSpPr/>
      </dsp:nvSpPr>
      <dsp:spPr>
        <a:xfrm>
          <a:off x="2414906" y="613184"/>
          <a:ext cx="861433" cy="43071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rPr>
            <a:t>London           (£0k)</a:t>
          </a:r>
        </a:p>
      </dsp:txBody>
      <dsp:txXfrm>
        <a:off x="2414906" y="613184"/>
        <a:ext cx="861433" cy="4307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02/11/2021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4200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11/2/2021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david.brayshaw@hmrc.gsi.gov.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webmail.slrconsulting.com/owa/redir.aspx?C=HP4tYEErtkCZchfuClbdtVNH6bSyLtIIHSMLNfmC01F2WgExsIPJqqf8Ll3kpfEtglMyMZ_0FaU.&amp;URL=mailto:techUK@slrconsult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1077288"/>
            <a:ext cx="5976664"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solidFill>
                  <a:schemeClr val="accent1">
                    <a:lumMod val="50000"/>
                  </a:schemeClr>
                </a:solidFill>
                <a:latin typeface="Calibri" pitchFamily="34" charset="0"/>
              </a:rPr>
              <a:t>Climate Change Agreement for techUK</a:t>
            </a:r>
            <a:endParaRPr lang="en-GB" sz="1200" dirty="0">
              <a:solidFill>
                <a:schemeClr val="accent1">
                  <a:lumMod val="50000"/>
                </a:schemeClr>
              </a:solidFill>
              <a:latin typeface="Calibri" pitchFamily="34" charset="0"/>
            </a:endParaRPr>
          </a:p>
          <a:p>
            <a:r>
              <a:rPr lang="en-GB" sz="2200" dirty="0">
                <a:solidFill>
                  <a:schemeClr val="accent1">
                    <a:lumMod val="50000"/>
                  </a:schemeClr>
                </a:solidFill>
                <a:latin typeface="Calibri" pitchFamily="34" charset="0"/>
              </a:rPr>
              <a:t>Note 13: HMRC State Aid reporting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accent4">
                  <a:lumMod val="50000"/>
                </a:schemeClr>
              </a:solidFill>
              <a:effectLst/>
              <a:latin typeface="Calibri" pitchFamily="34" charset="0"/>
              <a:cs typeface="Arial" pitchFamily="34" charset="0"/>
            </a:endParaRPr>
          </a:p>
        </p:txBody>
      </p:sp>
      <p:cxnSp>
        <p:nvCxnSpPr>
          <p:cNvPr id="13" name="Straight Connector 12"/>
          <p:cNvCxnSpPr/>
          <p:nvPr/>
        </p:nvCxnSpPr>
        <p:spPr>
          <a:xfrm>
            <a:off x="364765" y="1859718"/>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902723" y="1435586"/>
            <a:ext cx="1694630" cy="369332"/>
          </a:xfrm>
          <a:prstGeom prst="rect">
            <a:avLst/>
          </a:prstGeom>
          <a:noFill/>
        </p:spPr>
        <p:txBody>
          <a:bodyPr wrap="none" rtlCol="0">
            <a:spAutoFit/>
          </a:bodyPr>
          <a:lstStyle/>
          <a:p>
            <a:pPr algn="r"/>
            <a:r>
              <a:rPr lang="en-GB" dirty="0">
                <a:solidFill>
                  <a:schemeClr val="accent1">
                    <a:lumMod val="50000"/>
                  </a:schemeClr>
                </a:solidFill>
                <a:latin typeface="Calibri" pitchFamily="34" charset="0"/>
              </a:rPr>
              <a:t>November 2021</a:t>
            </a: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HMRC CCL State Aid Reporting (</a:t>
            </a:r>
            <a:r>
              <a:rPr lang="en-GB" sz="1000" b="1" dirty="0">
                <a:solidFill>
                  <a:schemeClr val="tx1">
                    <a:lumMod val="50000"/>
                    <a:lumOff val="50000"/>
                  </a:schemeClr>
                </a:solidFill>
                <a:latin typeface="Calibri" pitchFamily="34" charset="0"/>
                <a:ea typeface="Calibri" pitchFamily="34" charset="0"/>
                <a:cs typeface="Calibri" pitchFamily="34" charset="0"/>
              </a:rPr>
              <a:t>Nov 2021</a:t>
            </a: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8150" y="218171"/>
            <a:ext cx="1135700" cy="681420"/>
          </a:xfrm>
          <a:prstGeom prst="rect">
            <a:avLst/>
          </a:prstGeom>
        </p:spPr>
      </p:pic>
      <p:sp>
        <p:nvSpPr>
          <p:cNvPr id="24" name="TextBox 23"/>
          <p:cNvSpPr txBox="1"/>
          <p:nvPr/>
        </p:nvSpPr>
        <p:spPr>
          <a:xfrm>
            <a:off x="332656" y="2179468"/>
            <a:ext cx="6181194" cy="6586418"/>
          </a:xfrm>
          <a:prstGeom prst="rect">
            <a:avLst/>
          </a:prstGeom>
          <a:noFill/>
        </p:spPr>
        <p:txBody>
          <a:bodyPr wrap="square" rtlCol="0">
            <a:spAutoFit/>
          </a:bodyPr>
          <a:lstStyle/>
          <a:p>
            <a:pPr algn="just"/>
            <a:r>
              <a:rPr lang="en-GB" sz="1200" b="1" u="sng" dirty="0">
                <a:solidFill>
                  <a:schemeClr val="tx1">
                    <a:lumMod val="95000"/>
                    <a:lumOff val="5000"/>
                  </a:schemeClr>
                </a:solidFill>
                <a:latin typeface="Calibri" panose="020F0502020204030204" pitchFamily="34" charset="0"/>
              </a:rPr>
              <a:t>1.  Introduction</a:t>
            </a:r>
          </a:p>
          <a:p>
            <a:pPr algn="just">
              <a:spcBef>
                <a:spcPts val="600"/>
              </a:spcBef>
            </a:pPr>
            <a:r>
              <a:rPr lang="en-GB" sz="1100" dirty="0">
                <a:solidFill>
                  <a:schemeClr val="tx1">
                    <a:lumMod val="95000"/>
                    <a:lumOff val="5000"/>
                  </a:schemeClr>
                </a:solidFill>
                <a:latin typeface="Calibri" panose="020F0502020204030204" pitchFamily="34" charset="0"/>
              </a:rPr>
              <a:t>Climate Change Agreements (CCAs) entitle companies to pay a reduced rate of Climate Change Levy (CCL) on electricity, gas and other fuels (see Note 01 for the list of fuels and rates applicable).  The difference between the amount of CCL paid and the full rate is the ‘relief’ that a company benefits from; i.e. the value of the CCL discount to the company.  </a:t>
            </a:r>
          </a:p>
          <a:p>
            <a:pPr algn="just">
              <a:spcBef>
                <a:spcPts val="600"/>
              </a:spcBef>
            </a:pPr>
            <a:r>
              <a:rPr lang="en-GB" sz="1100" dirty="0">
                <a:solidFill>
                  <a:schemeClr val="tx1">
                    <a:lumMod val="95000"/>
                    <a:lumOff val="5000"/>
                  </a:schemeClr>
                </a:solidFill>
                <a:latin typeface="Calibri" panose="020F0502020204030204" pitchFamily="34" charset="0"/>
              </a:rPr>
              <a:t>The relief is considered as a ‘State Aid’; i.e. a financial benefit that the Government is allowing certain companies to receive.  To comply with EU State Aid rules, HMRC requires companies to declare the value of the State Aid they receive from the Government. There are many different types of State Aid hence HMRC is looking at individual schemes which result in State Aid; CCAs are one of those schemes.</a:t>
            </a:r>
          </a:p>
          <a:p>
            <a:pPr algn="just">
              <a:spcBef>
                <a:spcPts val="600"/>
              </a:spcBef>
            </a:pPr>
            <a:r>
              <a:rPr lang="en-GB" sz="1100" dirty="0">
                <a:solidFill>
                  <a:schemeClr val="tx1">
                    <a:lumMod val="95000"/>
                    <a:lumOff val="5000"/>
                  </a:schemeClr>
                </a:solidFill>
                <a:latin typeface="Calibri" panose="020F0502020204030204" pitchFamily="34" charset="0"/>
              </a:rPr>
              <a:t>From April 2017 onwards, HMRC has required certain companies to report the annual total CCL relief they received due to the CCAs.  The purpose of this guidance note is to explain how to calculate the relief, which companies are affected by this, and how to comply with the HMRC requirement. </a:t>
            </a:r>
          </a:p>
          <a:p>
            <a:pPr algn="just">
              <a:spcBef>
                <a:spcPts val="600"/>
              </a:spcBef>
            </a:pPr>
            <a:r>
              <a:rPr lang="en-GB" sz="1100" b="1" dirty="0">
                <a:solidFill>
                  <a:schemeClr val="tx1">
                    <a:lumMod val="95000"/>
                    <a:lumOff val="5000"/>
                  </a:schemeClr>
                </a:solidFill>
                <a:latin typeface="Calibri" panose="020F0502020204030204" pitchFamily="34" charset="0"/>
              </a:rPr>
              <a:t>The UK left the EU on 31 January 2020 and entered a transition period which ran to 31 December 2020. During the transition period, EU rules continued to apply, including State aid reporting. </a:t>
            </a:r>
          </a:p>
          <a:p>
            <a:pPr algn="just">
              <a:spcBef>
                <a:spcPts val="600"/>
              </a:spcBef>
            </a:pPr>
            <a:r>
              <a:rPr lang="en-GB" sz="1100" dirty="0">
                <a:solidFill>
                  <a:schemeClr val="tx1">
                    <a:lumMod val="95000"/>
                    <a:lumOff val="5000"/>
                  </a:schemeClr>
                </a:solidFill>
                <a:latin typeface="Calibri" panose="020F0502020204030204" pitchFamily="34" charset="0"/>
              </a:rPr>
              <a:t>If an organisation (defined by VAT registration number) received more than £444,500 of CCL discount during the period 1st January to 31st December 2020, then it must submit a postal declaration to HMRC by 30th November 2021. </a:t>
            </a:r>
          </a:p>
          <a:p>
            <a:pPr algn="just">
              <a:spcBef>
                <a:spcPts val="600"/>
              </a:spcBef>
            </a:pPr>
            <a:r>
              <a:rPr lang="en-GB" sz="1100" dirty="0">
                <a:solidFill>
                  <a:schemeClr val="tx1">
                    <a:lumMod val="95000"/>
                    <a:lumOff val="5000"/>
                  </a:schemeClr>
                </a:solidFill>
                <a:latin typeface="Calibri" panose="020F0502020204030204" pitchFamily="34" charset="0"/>
              </a:rPr>
              <a:t>However, </a:t>
            </a:r>
            <a:r>
              <a:rPr lang="en-GB" sz="1100" u="sng" dirty="0">
                <a:solidFill>
                  <a:schemeClr val="tx1">
                    <a:lumMod val="95000"/>
                    <a:lumOff val="5000"/>
                  </a:schemeClr>
                </a:solidFill>
                <a:latin typeface="Calibri" panose="020F0502020204030204" pitchFamily="34" charset="0"/>
              </a:rPr>
              <a:t>this report differs from previous years as only 9 months of data will be required to be reported</a:t>
            </a:r>
            <a:r>
              <a:rPr lang="en-GB" sz="1100" dirty="0">
                <a:solidFill>
                  <a:schemeClr val="tx1">
                    <a:lumMod val="95000"/>
                    <a:lumOff val="5000"/>
                  </a:schemeClr>
                </a:solidFill>
                <a:latin typeface="Calibri" panose="020F0502020204030204" pitchFamily="34" charset="0"/>
              </a:rPr>
              <a:t>. As the last State aid reporting requirements covered the period April 2019 - March 2020, you should only report the value of the CCL discount received from 1 April 2020 – 31 December 2020.  This is regardless of the fact that the threshold for reporting relates to a 12-month period.</a:t>
            </a: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r>
              <a:rPr lang="en-GB" sz="1100" dirty="0">
                <a:solidFill>
                  <a:schemeClr val="tx1">
                    <a:lumMod val="95000"/>
                    <a:lumOff val="5000"/>
                  </a:schemeClr>
                </a:solidFill>
                <a:latin typeface="Calibri" panose="020F0502020204030204" pitchFamily="34" charset="0"/>
              </a:rPr>
              <a:t>Failure to comply could result in the entitlement to the CCL discount being removed.</a:t>
            </a:r>
          </a:p>
          <a:p>
            <a:pPr algn="just">
              <a:spcBef>
                <a:spcPts val="600"/>
              </a:spcBef>
            </a:pPr>
            <a:r>
              <a:rPr lang="en-GB" sz="1100" b="1" u="sng" dirty="0">
                <a:solidFill>
                  <a:schemeClr val="tx1">
                    <a:lumMod val="95000"/>
                    <a:lumOff val="5000"/>
                  </a:schemeClr>
                </a:solidFill>
                <a:latin typeface="Calibri" panose="020F0502020204030204" pitchFamily="34" charset="0"/>
              </a:rPr>
              <a:t>2.  How to identify if a company needs to comply with this requirement</a:t>
            </a:r>
          </a:p>
          <a:p>
            <a:pPr marL="449263" indent="-268288" algn="just">
              <a:spcBef>
                <a:spcPts val="1200"/>
              </a:spcBef>
              <a:buFont typeface="+mj-lt"/>
              <a:buAutoNum type="alphaLcParenR"/>
            </a:pPr>
            <a:r>
              <a:rPr lang="en-GB" sz="1100" dirty="0">
                <a:solidFill>
                  <a:schemeClr val="tx2"/>
                </a:solidFill>
                <a:latin typeface="Calibri" panose="020F0502020204030204" pitchFamily="34" charset="0"/>
              </a:rPr>
              <a:t>Identify all the sites with a CCA belonging to the same </a:t>
            </a:r>
            <a:r>
              <a:rPr lang="en-GB" sz="1100" u="sng" dirty="0">
                <a:solidFill>
                  <a:schemeClr val="tx2"/>
                </a:solidFill>
                <a:latin typeface="Calibri" panose="020F0502020204030204" pitchFamily="34" charset="0"/>
              </a:rPr>
              <a:t>VAT registered organisation</a:t>
            </a:r>
          </a:p>
          <a:p>
            <a:pPr marL="449263" indent="-268288" algn="just">
              <a:spcBef>
                <a:spcPts val="1200"/>
              </a:spcBef>
              <a:buFont typeface="+mj-lt"/>
              <a:buAutoNum type="alphaLcParenR"/>
            </a:pPr>
            <a:r>
              <a:rPr lang="en-GB" sz="1100" dirty="0">
                <a:solidFill>
                  <a:schemeClr val="tx2"/>
                </a:solidFill>
                <a:latin typeface="Calibri" panose="020F0502020204030204" pitchFamily="34" charset="0"/>
              </a:rPr>
              <a:t>Calculate how much CCL ‘relief’ (i.e. CCL discount) those sites received during the reporting period and if they are over the threshold.</a:t>
            </a:r>
          </a:p>
          <a:p>
            <a:pPr marL="449263" indent="-268288" algn="just">
              <a:spcBef>
                <a:spcPts val="1200"/>
              </a:spcBef>
              <a:buFont typeface="+mj-lt"/>
              <a:buAutoNum type="alphaLcParenR"/>
            </a:pPr>
            <a:r>
              <a:rPr lang="en-GB" sz="1100" dirty="0">
                <a:solidFill>
                  <a:schemeClr val="tx2"/>
                </a:solidFill>
                <a:latin typeface="Calibri" panose="020F0502020204030204" pitchFamily="34" charset="0"/>
              </a:rPr>
              <a:t>Report directly to HMRC before the </a:t>
            </a:r>
            <a:r>
              <a:rPr lang="en-GB" sz="1100" u="sng" dirty="0">
                <a:solidFill>
                  <a:schemeClr val="tx2"/>
                </a:solidFill>
                <a:latin typeface="Calibri" panose="020F0502020204030204" pitchFamily="34" charset="0"/>
              </a:rPr>
              <a:t>30</a:t>
            </a:r>
            <a:r>
              <a:rPr lang="en-GB" sz="1100" u="sng" baseline="30000" dirty="0">
                <a:solidFill>
                  <a:schemeClr val="tx2"/>
                </a:solidFill>
                <a:latin typeface="Calibri" panose="020F0502020204030204" pitchFamily="34" charset="0"/>
              </a:rPr>
              <a:t>th</a:t>
            </a:r>
            <a:r>
              <a:rPr lang="en-GB" sz="1100" u="sng" dirty="0">
                <a:solidFill>
                  <a:schemeClr val="tx2"/>
                </a:solidFill>
                <a:latin typeface="Calibri" panose="020F0502020204030204" pitchFamily="34" charset="0"/>
              </a:rPr>
              <a:t> November 2021 </a:t>
            </a:r>
            <a:r>
              <a:rPr lang="en-GB" sz="1100" dirty="0">
                <a:solidFill>
                  <a:schemeClr val="tx2"/>
                </a:solidFill>
                <a:latin typeface="Calibri" panose="020F0502020204030204" pitchFamily="34" charset="0"/>
              </a:rPr>
              <a:t>after the end of the reporting period</a:t>
            </a:r>
          </a:p>
          <a:p>
            <a:pPr algn="just">
              <a:spcBef>
                <a:spcPts val="1200"/>
              </a:spcBef>
            </a:pPr>
            <a:r>
              <a:rPr lang="en-GB" sz="1100" dirty="0">
                <a:solidFill>
                  <a:schemeClr val="tx1">
                    <a:lumMod val="95000"/>
                    <a:lumOff val="5000"/>
                  </a:schemeClr>
                </a:solidFill>
                <a:latin typeface="Calibri" panose="020F0502020204030204" pitchFamily="34" charset="0"/>
              </a:rPr>
              <a:t>Further information on each step is provided within this guidance note.</a:t>
            </a:r>
          </a:p>
          <a:p>
            <a:pPr marL="628650" lvl="1" indent="-171450" algn="just">
              <a:spcBef>
                <a:spcPts val="600"/>
              </a:spcBef>
              <a:buFont typeface="Arial" panose="020B0604020202020204" pitchFamily="34" charset="0"/>
              <a:buChar char="•"/>
            </a:pPr>
            <a:endParaRPr lang="en-GB" sz="1200" dirty="0">
              <a:solidFill>
                <a:schemeClr val="tx1">
                  <a:lumMod val="95000"/>
                  <a:lumOff val="5000"/>
                </a:schemeClr>
              </a:solidFill>
              <a:latin typeface="Calibri" panose="020F0502020204030204" pitchFamily="34" charset="0"/>
            </a:endParaRPr>
          </a:p>
        </p:txBody>
      </p:sp>
      <p:pic>
        <p:nvPicPr>
          <p:cNvPr id="17" name="Picture 16" descr="techUK logo image.png">
            <a:extLst>
              <a:ext uri="{FF2B5EF4-FFF2-40B4-BE49-F238E27FC236}">
                <a16:creationId xmlns:a16="http://schemas.microsoft.com/office/drawing/2014/main" id="{A8074C35-6D19-4397-9E2D-02F8965F0644}"/>
              </a:ext>
            </a:extLst>
          </p:cNvPr>
          <p:cNvPicPr>
            <a:picLocks noChangeAspect="1"/>
          </p:cNvPicPr>
          <p:nvPr/>
        </p:nvPicPr>
        <p:blipFill>
          <a:blip r:embed="rId3" cstate="print"/>
          <a:stretch>
            <a:fillRect/>
          </a:stretch>
        </p:blipFill>
        <p:spPr>
          <a:xfrm>
            <a:off x="332656" y="260648"/>
            <a:ext cx="1687212" cy="6389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8150" y="218171"/>
            <a:ext cx="1135700" cy="681420"/>
          </a:xfrm>
          <a:prstGeom prst="rect">
            <a:avLst/>
          </a:prstGeom>
        </p:spPr>
      </p:pic>
      <p:sp>
        <p:nvSpPr>
          <p:cNvPr id="14" name="TextBox 13"/>
          <p:cNvSpPr txBox="1"/>
          <p:nvPr/>
        </p:nvSpPr>
        <p:spPr>
          <a:xfrm>
            <a:off x="344150" y="1115616"/>
            <a:ext cx="6181194" cy="6924973"/>
          </a:xfrm>
          <a:prstGeom prst="rect">
            <a:avLst/>
          </a:prstGeom>
          <a:noFill/>
        </p:spPr>
        <p:txBody>
          <a:bodyPr wrap="square" rtlCol="0">
            <a:spAutoFit/>
          </a:bodyPr>
          <a:lstStyle/>
          <a:p>
            <a:pPr algn="just">
              <a:spcBef>
                <a:spcPts val="600"/>
              </a:spcBef>
            </a:pPr>
            <a:r>
              <a:rPr lang="en-GB" sz="1200" b="1" u="sng" dirty="0">
                <a:solidFill>
                  <a:schemeClr val="tx1">
                    <a:lumMod val="95000"/>
                    <a:lumOff val="5000"/>
                  </a:schemeClr>
                </a:solidFill>
                <a:latin typeface="Calibri" panose="020F0502020204030204" pitchFamily="34" charset="0"/>
              </a:rPr>
              <a:t>a)  Identify all the sites with a CCA belonging to the same VAT registered organisation</a:t>
            </a:r>
          </a:p>
          <a:p>
            <a:pPr algn="just">
              <a:spcBef>
                <a:spcPts val="600"/>
              </a:spcBef>
            </a:pPr>
            <a:r>
              <a:rPr lang="en-GB" sz="1100" dirty="0">
                <a:solidFill>
                  <a:schemeClr val="tx1">
                    <a:lumMod val="95000"/>
                    <a:lumOff val="5000"/>
                  </a:schemeClr>
                </a:solidFill>
                <a:latin typeface="Calibri" panose="020F0502020204030204" pitchFamily="34" charset="0"/>
              </a:rPr>
              <a:t>A VAT registered organisation could consist of one legal entity or more than one legal entity (a legal entity is a company with a unique Companies House Number).</a:t>
            </a: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b="1" u="sng" dirty="0">
              <a:solidFill>
                <a:schemeClr val="tx1">
                  <a:lumMod val="95000"/>
                  <a:lumOff val="5000"/>
                </a:schemeClr>
              </a:solidFill>
              <a:latin typeface="Calibri" panose="020F0502020204030204" pitchFamily="34" charset="0"/>
            </a:endParaRPr>
          </a:p>
          <a:p>
            <a:pPr algn="just">
              <a:spcBef>
                <a:spcPts val="600"/>
              </a:spcBef>
            </a:pPr>
            <a:endParaRPr lang="en-GB" sz="1100" b="1" u="sng" dirty="0">
              <a:solidFill>
                <a:schemeClr val="tx1">
                  <a:lumMod val="95000"/>
                  <a:lumOff val="5000"/>
                </a:schemeClr>
              </a:solidFill>
              <a:latin typeface="Calibri" panose="020F0502020204030204" pitchFamily="34" charset="0"/>
            </a:endParaRPr>
          </a:p>
          <a:p>
            <a:pPr algn="just">
              <a:spcBef>
                <a:spcPts val="600"/>
              </a:spcBef>
            </a:pPr>
            <a:endParaRPr lang="en-GB" sz="1100" b="1" u="sng" dirty="0">
              <a:solidFill>
                <a:schemeClr val="tx1">
                  <a:lumMod val="95000"/>
                  <a:lumOff val="5000"/>
                </a:schemeClr>
              </a:solidFill>
              <a:latin typeface="Calibri" panose="020F0502020204030204" pitchFamily="34" charset="0"/>
            </a:endParaRPr>
          </a:p>
          <a:p>
            <a:pPr algn="just">
              <a:spcBef>
                <a:spcPts val="600"/>
              </a:spcBef>
            </a:pPr>
            <a:endParaRPr lang="en-GB" sz="1100" b="1" u="sng"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r>
              <a:rPr lang="en-GB" sz="1100" dirty="0">
                <a:solidFill>
                  <a:schemeClr val="tx1">
                    <a:lumMod val="95000"/>
                    <a:lumOff val="5000"/>
                  </a:schemeClr>
                </a:solidFill>
                <a:latin typeface="Calibri" panose="020F0502020204030204" pitchFamily="34" charset="0"/>
              </a:rPr>
              <a:t>The diagram above shows the ‘Great Foods’ organisation, where each </a:t>
            </a:r>
            <a:r>
              <a:rPr lang="en-GB" sz="1100" b="1" dirty="0">
                <a:solidFill>
                  <a:schemeClr val="accent3">
                    <a:lumMod val="50000"/>
                  </a:schemeClr>
                </a:solidFill>
                <a:latin typeface="Calibri" panose="020F0502020204030204" pitchFamily="34" charset="0"/>
              </a:rPr>
              <a:t>green </a:t>
            </a:r>
            <a:r>
              <a:rPr lang="en-GB" sz="1100" dirty="0">
                <a:solidFill>
                  <a:schemeClr val="tx1">
                    <a:lumMod val="95000"/>
                    <a:lumOff val="5000"/>
                  </a:schemeClr>
                </a:solidFill>
                <a:latin typeface="Calibri" panose="020F0502020204030204" pitchFamily="34" charset="0"/>
              </a:rPr>
              <a:t>box represents a legal entity and each </a:t>
            </a:r>
            <a:r>
              <a:rPr lang="en-GB" sz="1100" b="1" dirty="0">
                <a:solidFill>
                  <a:schemeClr val="accent1">
                    <a:lumMod val="75000"/>
                  </a:schemeClr>
                </a:solidFill>
                <a:latin typeface="Calibri" panose="020F0502020204030204" pitchFamily="34" charset="0"/>
              </a:rPr>
              <a:t>blue </a:t>
            </a:r>
            <a:r>
              <a:rPr lang="en-GB" sz="1100" dirty="0">
                <a:solidFill>
                  <a:schemeClr val="tx1">
                    <a:lumMod val="95000"/>
                    <a:lumOff val="5000"/>
                  </a:schemeClr>
                </a:solidFill>
                <a:latin typeface="Calibri" panose="020F0502020204030204" pitchFamily="34" charset="0"/>
              </a:rPr>
              <a:t>box represents a site.  The value in brackets after each site shows the CCL relief/discount received by each site.</a:t>
            </a:r>
          </a:p>
          <a:p>
            <a:pPr lvl="0" algn="just">
              <a:spcBef>
                <a:spcPts val="600"/>
              </a:spcBef>
            </a:pPr>
            <a:r>
              <a:rPr lang="en-GB" sz="1100" dirty="0">
                <a:solidFill>
                  <a:prstClr val="black">
                    <a:lumMod val="95000"/>
                    <a:lumOff val="5000"/>
                  </a:prstClr>
                </a:solidFill>
                <a:latin typeface="Calibri" panose="020F0502020204030204" pitchFamily="34" charset="0"/>
              </a:rPr>
              <a:t>If all legal entities are under the </a:t>
            </a:r>
            <a:r>
              <a:rPr lang="en-GB" sz="1100" b="1" dirty="0">
                <a:solidFill>
                  <a:prstClr val="black">
                    <a:lumMod val="95000"/>
                    <a:lumOff val="5000"/>
                  </a:prstClr>
                </a:solidFill>
                <a:latin typeface="Calibri" panose="020F0502020204030204" pitchFamily="34" charset="0"/>
              </a:rPr>
              <a:t>same</a:t>
            </a:r>
            <a:r>
              <a:rPr lang="en-GB" sz="1100" dirty="0">
                <a:solidFill>
                  <a:prstClr val="black">
                    <a:lumMod val="95000"/>
                    <a:lumOff val="5000"/>
                  </a:prstClr>
                </a:solidFill>
                <a:latin typeface="Calibri" panose="020F0502020204030204" pitchFamily="34" charset="0"/>
              </a:rPr>
              <a:t> VAT registration, then the entire organisation will need to assess whether it is required to declare the State Aid received during the specified period.</a:t>
            </a:r>
          </a:p>
          <a:p>
            <a:pPr lvl="0" algn="just">
              <a:spcBef>
                <a:spcPts val="600"/>
              </a:spcBef>
            </a:pPr>
            <a:r>
              <a:rPr lang="en-GB" sz="1100" dirty="0">
                <a:solidFill>
                  <a:prstClr val="black">
                    <a:lumMod val="95000"/>
                    <a:lumOff val="5000"/>
                  </a:prstClr>
                </a:solidFill>
                <a:latin typeface="Calibri" panose="020F0502020204030204" pitchFamily="34" charset="0"/>
              </a:rPr>
              <a:t>If all legal entities are </a:t>
            </a:r>
            <a:r>
              <a:rPr lang="en-GB" sz="1100" b="1" dirty="0">
                <a:solidFill>
                  <a:prstClr val="black">
                    <a:lumMod val="95000"/>
                    <a:lumOff val="5000"/>
                  </a:prstClr>
                </a:solidFill>
                <a:latin typeface="Calibri" panose="020F0502020204030204" pitchFamily="34" charset="0"/>
              </a:rPr>
              <a:t>separate </a:t>
            </a:r>
            <a:r>
              <a:rPr lang="en-GB" sz="1100" dirty="0">
                <a:solidFill>
                  <a:prstClr val="black">
                    <a:lumMod val="95000"/>
                    <a:lumOff val="5000"/>
                  </a:prstClr>
                </a:solidFill>
                <a:latin typeface="Calibri" panose="020F0502020204030204" pitchFamily="34" charset="0"/>
              </a:rPr>
              <a:t>VAT registrations, then each separate legal entity will need to assess whether it is required to declare the State Aid received during the specified period.</a:t>
            </a:r>
          </a:p>
          <a:p>
            <a:pPr algn="just">
              <a:spcBef>
                <a:spcPts val="600"/>
              </a:spcBef>
            </a:pPr>
            <a:endParaRPr lang="en-GB" sz="1200" b="1" u="sng" dirty="0">
              <a:solidFill>
                <a:schemeClr val="tx1">
                  <a:lumMod val="95000"/>
                  <a:lumOff val="5000"/>
                </a:schemeClr>
              </a:solidFill>
              <a:latin typeface="Calibri" panose="020F0502020204030204" pitchFamily="34" charset="0"/>
            </a:endParaRPr>
          </a:p>
          <a:p>
            <a:pPr algn="just">
              <a:spcBef>
                <a:spcPts val="600"/>
              </a:spcBef>
            </a:pPr>
            <a:r>
              <a:rPr lang="en-GB" sz="1200" b="1" u="sng" dirty="0">
                <a:solidFill>
                  <a:schemeClr val="tx1">
                    <a:lumMod val="95000"/>
                    <a:lumOff val="5000"/>
                  </a:schemeClr>
                </a:solidFill>
                <a:latin typeface="Calibri" panose="020F0502020204030204" pitchFamily="34" charset="0"/>
              </a:rPr>
              <a:t>b)  Calculate how much CCL ‘relief’ (i.e. CCL discount) those sites received during the reporting period and if its over the threshold</a:t>
            </a:r>
          </a:p>
          <a:p>
            <a:pPr algn="just">
              <a:spcBef>
                <a:spcPts val="1200"/>
              </a:spcBef>
            </a:pPr>
            <a:r>
              <a:rPr lang="en-GB" sz="1100" u="sng" dirty="0">
                <a:solidFill>
                  <a:schemeClr val="tx1">
                    <a:lumMod val="95000"/>
                    <a:lumOff val="5000"/>
                  </a:schemeClr>
                </a:solidFill>
                <a:latin typeface="Calibri" panose="020F0502020204030204" pitchFamily="34" charset="0"/>
              </a:rPr>
              <a:t>Reporting Period</a:t>
            </a:r>
          </a:p>
          <a:p>
            <a:pPr algn="just">
              <a:spcBef>
                <a:spcPts val="600"/>
              </a:spcBef>
            </a:pPr>
            <a:r>
              <a:rPr lang="en-GB" sz="1100" dirty="0">
                <a:solidFill>
                  <a:schemeClr val="tx1">
                    <a:lumMod val="95000"/>
                    <a:lumOff val="5000"/>
                  </a:schemeClr>
                </a:solidFill>
                <a:latin typeface="Calibri" panose="020F0502020204030204" pitchFamily="34" charset="0"/>
              </a:rPr>
              <a:t>The first reporting period was 1</a:t>
            </a:r>
            <a:r>
              <a:rPr lang="en-GB" sz="1100" baseline="30000" dirty="0">
                <a:solidFill>
                  <a:schemeClr val="tx1">
                    <a:lumMod val="95000"/>
                    <a:lumOff val="5000"/>
                  </a:schemeClr>
                </a:solidFill>
                <a:latin typeface="Calibri" panose="020F0502020204030204" pitchFamily="34" charset="0"/>
              </a:rPr>
              <a:t>st</a:t>
            </a:r>
            <a:r>
              <a:rPr lang="en-GB" sz="1100" dirty="0">
                <a:solidFill>
                  <a:schemeClr val="tx1">
                    <a:lumMod val="95000"/>
                    <a:lumOff val="5000"/>
                  </a:schemeClr>
                </a:solidFill>
                <a:latin typeface="Calibri" panose="020F0502020204030204" pitchFamily="34" charset="0"/>
              </a:rPr>
              <a:t> July 2016 to 31</a:t>
            </a:r>
            <a:r>
              <a:rPr lang="en-GB" sz="1100" baseline="30000" dirty="0">
                <a:solidFill>
                  <a:schemeClr val="tx1">
                    <a:lumMod val="95000"/>
                    <a:lumOff val="5000"/>
                  </a:schemeClr>
                </a:solidFill>
                <a:latin typeface="Calibri" panose="020F0502020204030204" pitchFamily="34" charset="0"/>
              </a:rPr>
              <a:t>st</a:t>
            </a:r>
            <a:r>
              <a:rPr lang="en-GB" sz="1100" dirty="0">
                <a:solidFill>
                  <a:schemeClr val="tx1">
                    <a:lumMod val="95000"/>
                    <a:lumOff val="5000"/>
                  </a:schemeClr>
                </a:solidFill>
                <a:latin typeface="Calibri" panose="020F0502020204030204" pitchFamily="34" charset="0"/>
              </a:rPr>
              <a:t> March 2017.  Thereafter, the period ran 1</a:t>
            </a:r>
            <a:r>
              <a:rPr lang="en-GB" sz="1100" baseline="30000" dirty="0">
                <a:solidFill>
                  <a:schemeClr val="tx1">
                    <a:lumMod val="95000"/>
                    <a:lumOff val="5000"/>
                  </a:schemeClr>
                </a:solidFill>
                <a:latin typeface="Calibri" panose="020F0502020204030204" pitchFamily="34" charset="0"/>
              </a:rPr>
              <a:t>st</a:t>
            </a:r>
            <a:r>
              <a:rPr lang="en-GB" sz="1100" dirty="0">
                <a:solidFill>
                  <a:schemeClr val="tx1">
                    <a:lumMod val="95000"/>
                    <a:lumOff val="5000"/>
                  </a:schemeClr>
                </a:solidFill>
                <a:latin typeface="Calibri" panose="020F0502020204030204" pitchFamily="34" charset="0"/>
              </a:rPr>
              <a:t> April to 31</a:t>
            </a:r>
            <a:r>
              <a:rPr lang="en-GB" sz="1100" baseline="30000" dirty="0">
                <a:solidFill>
                  <a:schemeClr val="tx1">
                    <a:lumMod val="95000"/>
                    <a:lumOff val="5000"/>
                  </a:schemeClr>
                </a:solidFill>
                <a:latin typeface="Calibri" panose="020F0502020204030204" pitchFamily="34" charset="0"/>
              </a:rPr>
              <a:t>st</a:t>
            </a:r>
            <a:r>
              <a:rPr lang="en-GB" sz="1100" dirty="0">
                <a:solidFill>
                  <a:schemeClr val="tx1">
                    <a:lumMod val="95000"/>
                    <a:lumOff val="5000"/>
                  </a:schemeClr>
                </a:solidFill>
                <a:latin typeface="Calibri" panose="020F0502020204030204" pitchFamily="34" charset="0"/>
              </a:rPr>
              <a:t> March each year. For 2020 you need to determine if you exceeded the threshold in the 2020 calendar year i.e. 1</a:t>
            </a:r>
            <a:r>
              <a:rPr lang="en-GB" sz="1100" baseline="30000" dirty="0">
                <a:solidFill>
                  <a:schemeClr val="tx1">
                    <a:lumMod val="95000"/>
                    <a:lumOff val="5000"/>
                  </a:schemeClr>
                </a:solidFill>
                <a:latin typeface="Calibri" panose="020F0502020204030204" pitchFamily="34" charset="0"/>
              </a:rPr>
              <a:t>st</a:t>
            </a:r>
            <a:r>
              <a:rPr lang="en-GB" sz="1100" dirty="0">
                <a:solidFill>
                  <a:schemeClr val="tx1">
                    <a:lumMod val="95000"/>
                    <a:lumOff val="5000"/>
                  </a:schemeClr>
                </a:solidFill>
                <a:latin typeface="Calibri" panose="020F0502020204030204" pitchFamily="34" charset="0"/>
              </a:rPr>
              <a:t> January 2020 – 31</a:t>
            </a:r>
            <a:r>
              <a:rPr lang="en-GB" sz="1100" baseline="30000" dirty="0">
                <a:solidFill>
                  <a:schemeClr val="tx1">
                    <a:lumMod val="95000"/>
                    <a:lumOff val="5000"/>
                  </a:schemeClr>
                </a:solidFill>
                <a:latin typeface="Calibri" panose="020F0502020204030204" pitchFamily="34" charset="0"/>
              </a:rPr>
              <a:t>st</a:t>
            </a:r>
            <a:r>
              <a:rPr lang="en-GB" sz="1100" dirty="0">
                <a:solidFill>
                  <a:schemeClr val="tx1">
                    <a:lumMod val="95000"/>
                    <a:lumOff val="5000"/>
                  </a:schemeClr>
                </a:solidFill>
                <a:latin typeface="Calibri" panose="020F0502020204030204" pitchFamily="34" charset="0"/>
              </a:rPr>
              <a:t> December 2020.</a:t>
            </a:r>
          </a:p>
        </p:txBody>
      </p:sp>
      <p:graphicFrame>
        <p:nvGraphicFramePr>
          <p:cNvPr id="17" name="Diagram 16"/>
          <p:cNvGraphicFramePr/>
          <p:nvPr>
            <p:extLst>
              <p:ext uri="{D42A27DB-BD31-4B8C-83A1-F6EECF244321}">
                <p14:modId xmlns:p14="http://schemas.microsoft.com/office/powerpoint/2010/main" val="4218983687"/>
              </p:ext>
            </p:extLst>
          </p:nvPr>
        </p:nvGraphicFramePr>
        <p:xfrm>
          <a:off x="899592" y="1979712"/>
          <a:ext cx="4560168"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HMRC CCL State Aid Reporting (</a:t>
            </a:r>
            <a:r>
              <a:rPr lang="en-GB" sz="1000" b="1" dirty="0">
                <a:solidFill>
                  <a:schemeClr val="tx1">
                    <a:lumMod val="50000"/>
                    <a:lumOff val="50000"/>
                  </a:schemeClr>
                </a:solidFill>
                <a:latin typeface="Calibri" pitchFamily="34" charset="0"/>
                <a:ea typeface="Calibri" pitchFamily="34" charset="0"/>
                <a:cs typeface="Calibri" pitchFamily="34" charset="0"/>
              </a:rPr>
              <a:t>Nov 2021</a:t>
            </a: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5" name="Picture 14" descr="techUK logo image.png">
            <a:extLst>
              <a:ext uri="{FF2B5EF4-FFF2-40B4-BE49-F238E27FC236}">
                <a16:creationId xmlns:a16="http://schemas.microsoft.com/office/drawing/2014/main" id="{5C8089C1-9B99-48E7-9E17-3AFD7FF848EB}"/>
              </a:ext>
            </a:extLst>
          </p:cNvPr>
          <p:cNvPicPr>
            <a:picLocks noChangeAspect="1"/>
          </p:cNvPicPr>
          <p:nvPr/>
        </p:nvPicPr>
        <p:blipFill>
          <a:blip r:embed="rId8" cstate="print"/>
          <a:stretch>
            <a:fillRect/>
          </a:stretch>
        </p:blipFill>
        <p:spPr>
          <a:xfrm>
            <a:off x="332656" y="260648"/>
            <a:ext cx="1687212" cy="638944"/>
          </a:xfrm>
          <a:prstGeom prst="rect">
            <a:avLst/>
          </a:prstGeom>
        </p:spPr>
      </p:pic>
    </p:spTree>
    <p:extLst>
      <p:ext uri="{BB962C8B-B14F-4D97-AF65-F5344CB8AC3E}">
        <p14:creationId xmlns:p14="http://schemas.microsoft.com/office/powerpoint/2010/main" val="63153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8150" y="218171"/>
            <a:ext cx="1135700" cy="681420"/>
          </a:xfrm>
          <a:prstGeom prst="rect">
            <a:avLst/>
          </a:prstGeom>
        </p:spPr>
      </p:pic>
      <p:sp>
        <p:nvSpPr>
          <p:cNvPr id="14" name="TextBox 13"/>
          <p:cNvSpPr txBox="1"/>
          <p:nvPr/>
        </p:nvSpPr>
        <p:spPr>
          <a:xfrm>
            <a:off x="344150" y="1115616"/>
            <a:ext cx="6181194" cy="6724918"/>
          </a:xfrm>
          <a:prstGeom prst="rect">
            <a:avLst/>
          </a:prstGeom>
          <a:noFill/>
        </p:spPr>
        <p:txBody>
          <a:bodyPr wrap="square" rtlCol="0">
            <a:spAutoFit/>
          </a:bodyPr>
          <a:lstStyle/>
          <a:p>
            <a:pPr algn="just">
              <a:spcBef>
                <a:spcPts val="600"/>
              </a:spcBef>
            </a:pPr>
            <a:r>
              <a:rPr lang="en-GB" sz="1100" u="sng" dirty="0">
                <a:solidFill>
                  <a:schemeClr val="tx1">
                    <a:lumMod val="95000"/>
                    <a:lumOff val="5000"/>
                  </a:schemeClr>
                </a:solidFill>
                <a:latin typeface="Calibri" panose="020F0502020204030204" pitchFamily="34" charset="0"/>
              </a:rPr>
              <a:t>Calculating the CCL relief   </a:t>
            </a:r>
          </a:p>
          <a:p>
            <a:pPr marL="447675" algn="just">
              <a:spcBef>
                <a:spcPts val="600"/>
              </a:spcBef>
            </a:pPr>
            <a:r>
              <a:rPr lang="en-GB" sz="1100" i="1" dirty="0">
                <a:solidFill>
                  <a:schemeClr val="tx1">
                    <a:lumMod val="95000"/>
                    <a:lumOff val="5000"/>
                  </a:schemeClr>
                </a:solidFill>
                <a:latin typeface="Calibri" panose="020F0502020204030204" pitchFamily="34" charset="0"/>
              </a:rPr>
              <a:t>The CCL relief includes all the CCL discount received on energy sources supplied to the </a:t>
            </a:r>
            <a:r>
              <a:rPr lang="en-GB" sz="1100" b="1" i="1" dirty="0">
                <a:solidFill>
                  <a:schemeClr val="tx1">
                    <a:lumMod val="95000"/>
                    <a:lumOff val="5000"/>
                  </a:schemeClr>
                </a:solidFill>
                <a:latin typeface="Calibri" panose="020F0502020204030204" pitchFamily="34" charset="0"/>
              </a:rPr>
              <a:t>CCA Facilities</a:t>
            </a:r>
            <a:r>
              <a:rPr lang="en-GB" sz="1100" i="1" dirty="0">
                <a:solidFill>
                  <a:schemeClr val="tx1">
                    <a:lumMod val="95000"/>
                    <a:lumOff val="5000"/>
                  </a:schemeClr>
                </a:solidFill>
                <a:latin typeface="Calibri" panose="020F0502020204030204" pitchFamily="34" charset="0"/>
              </a:rPr>
              <a:t> and excludes any CCL relief claimed via other schemes (e.g. CHPQA). </a:t>
            </a: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r>
              <a:rPr lang="en-GB" sz="1100" dirty="0">
                <a:solidFill>
                  <a:schemeClr val="tx1">
                    <a:lumMod val="95000"/>
                    <a:lumOff val="5000"/>
                  </a:schemeClr>
                </a:solidFill>
                <a:latin typeface="Calibri" panose="020F0502020204030204" pitchFamily="34" charset="0"/>
              </a:rPr>
              <a:t>The ‘CCA Facility’:</a:t>
            </a:r>
          </a:p>
          <a:p>
            <a:pPr marL="361950" indent="-180975" algn="just">
              <a:spcBef>
                <a:spcPts val="600"/>
              </a:spcBef>
              <a:buFont typeface="Arial" panose="020B0604020202020204" pitchFamily="34" charset="0"/>
              <a:buChar char="•"/>
            </a:pPr>
            <a:r>
              <a:rPr lang="en-GB" sz="1100" dirty="0">
                <a:solidFill>
                  <a:schemeClr val="tx1">
                    <a:lumMod val="95000"/>
                    <a:lumOff val="5000"/>
                  </a:schemeClr>
                </a:solidFill>
                <a:latin typeface="Calibri" panose="020F0502020204030204" pitchFamily="34" charset="0"/>
              </a:rPr>
              <a:t>When a site passes the 70/30 rule, the ‘CCA Facility’ is often the entire site and the CCL relief/discount is claimed on all the energy supplied.  When a site fails the 70/30 rule, the CCA Facility will only be that part of the site covered by the CCA.  </a:t>
            </a:r>
          </a:p>
          <a:p>
            <a:pPr marL="361950" indent="-180975" algn="just">
              <a:spcBef>
                <a:spcPts val="600"/>
              </a:spcBef>
              <a:buFont typeface="Arial" panose="020B0604020202020204" pitchFamily="34" charset="0"/>
              <a:buChar char="•"/>
            </a:pPr>
            <a:r>
              <a:rPr lang="en-GB" sz="1100" dirty="0">
                <a:solidFill>
                  <a:schemeClr val="tx1">
                    <a:lumMod val="95000"/>
                    <a:lumOff val="5000"/>
                  </a:schemeClr>
                </a:solidFill>
                <a:latin typeface="Calibri" panose="020F0502020204030204" pitchFamily="34" charset="0"/>
              </a:rPr>
              <a:t>The value of CCL relief/discount received can be calculating using supplier invoices.  The relief is the difference between how much CCL the site has actually paid at the reduced/discounted rate and what it would have paid at the full rate. Please refer to </a:t>
            </a:r>
            <a:r>
              <a:rPr lang="en-GB" sz="1100" dirty="0">
                <a:latin typeface="Calibri" panose="020F0502020204030204" pitchFamily="34" charset="0"/>
              </a:rPr>
              <a:t>Guidance</a:t>
            </a:r>
            <a:r>
              <a:rPr lang="en-GB" sz="1100" dirty="0">
                <a:solidFill>
                  <a:schemeClr val="tx1">
                    <a:lumMod val="95000"/>
                    <a:lumOff val="5000"/>
                  </a:schemeClr>
                </a:solidFill>
                <a:latin typeface="Calibri" panose="020F0502020204030204" pitchFamily="34" charset="0"/>
              </a:rPr>
              <a:t> Note 01 : </a:t>
            </a:r>
            <a:r>
              <a:rPr lang="en-GB" sz="1100" dirty="0">
                <a:latin typeface="Calibri" panose="020F0502020204030204" pitchFamily="34" charset="0"/>
              </a:rPr>
              <a:t>What is a CCA</a:t>
            </a:r>
            <a:r>
              <a:rPr lang="en-GB" sz="1100" dirty="0">
                <a:solidFill>
                  <a:schemeClr val="tx1">
                    <a:lumMod val="95000"/>
                    <a:lumOff val="5000"/>
                  </a:schemeClr>
                </a:solidFill>
                <a:latin typeface="Calibri" panose="020F0502020204030204" pitchFamily="34" charset="0"/>
              </a:rPr>
              <a:t> for a list of which energy supplies are classed as CCL taxable commodities and the full rates of CCL.</a:t>
            </a:r>
          </a:p>
          <a:p>
            <a:pPr marL="361950" indent="-180975" algn="just">
              <a:spcBef>
                <a:spcPts val="600"/>
              </a:spcBef>
              <a:buFont typeface="Arial" panose="020B0604020202020204" pitchFamily="34" charset="0"/>
              <a:buChar char="•"/>
            </a:pPr>
            <a:r>
              <a:rPr lang="en-GB" sz="1100" dirty="0">
                <a:solidFill>
                  <a:schemeClr val="tx1">
                    <a:lumMod val="95000"/>
                    <a:lumOff val="5000"/>
                  </a:schemeClr>
                </a:solidFill>
                <a:latin typeface="Calibri" panose="020F0502020204030204" pitchFamily="34" charset="0"/>
              </a:rPr>
              <a:t>Our annual data collection spreadsheets give an indication of how much the CCL discount is worth to each site annually.  This can be used as a guide only to identify approximately how much discount a site may have received.</a:t>
            </a:r>
          </a:p>
          <a:p>
            <a:pPr algn="just">
              <a:spcBef>
                <a:spcPts val="600"/>
              </a:spcBef>
            </a:pPr>
            <a:r>
              <a:rPr lang="en-GB" sz="1100" dirty="0">
                <a:solidFill>
                  <a:schemeClr val="tx1">
                    <a:lumMod val="95000"/>
                    <a:lumOff val="5000"/>
                  </a:schemeClr>
                </a:solidFill>
                <a:latin typeface="Calibri" panose="020F0502020204030204" pitchFamily="34" charset="0"/>
              </a:rPr>
              <a:t>EU Emissions Trading Scheme (EU ETS):</a:t>
            </a:r>
          </a:p>
          <a:p>
            <a:pPr marL="361950" indent="-180975" algn="just">
              <a:spcBef>
                <a:spcPts val="600"/>
              </a:spcBef>
              <a:buFont typeface="Arial" panose="020B0604020202020204" pitchFamily="34" charset="0"/>
              <a:buChar char="•"/>
            </a:pPr>
            <a:r>
              <a:rPr lang="en-GB" sz="1100" dirty="0">
                <a:solidFill>
                  <a:schemeClr val="tx1">
                    <a:lumMod val="95000"/>
                    <a:lumOff val="5000"/>
                  </a:schemeClr>
                </a:solidFill>
                <a:latin typeface="Calibri" panose="020F0502020204030204" pitchFamily="34" charset="0"/>
              </a:rPr>
              <a:t>A CCA facility may also include activities covered by the EU ETS; this does not change how the relief should be calculated.  </a:t>
            </a:r>
          </a:p>
          <a:p>
            <a:pPr marL="361950" indent="-180975" algn="just">
              <a:spcBef>
                <a:spcPts val="600"/>
              </a:spcBef>
              <a:buFont typeface="Arial" panose="020B0604020202020204" pitchFamily="34" charset="0"/>
              <a:buChar char="•"/>
            </a:pPr>
            <a:r>
              <a:rPr lang="en-GB" sz="1100" dirty="0">
                <a:solidFill>
                  <a:schemeClr val="tx1">
                    <a:lumMod val="95000"/>
                    <a:lumOff val="5000"/>
                  </a:schemeClr>
                </a:solidFill>
                <a:latin typeface="Calibri" panose="020F0502020204030204" pitchFamily="34" charset="0"/>
              </a:rPr>
              <a:t>If energy is used within an EUETS installation and that installation is within the CCA Facility boundary, then all relief/discount claimed on the energy provided to the EU ETS installation will be included in the calculation the total CCL relief received.</a:t>
            </a: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r>
              <a:rPr lang="en-GB" sz="1100" b="1" u="sng" dirty="0">
                <a:solidFill>
                  <a:schemeClr val="tx1">
                    <a:lumMod val="95000"/>
                    <a:lumOff val="5000"/>
                  </a:schemeClr>
                </a:solidFill>
                <a:latin typeface="Calibri" panose="020F0502020204030204" pitchFamily="34" charset="0"/>
              </a:rPr>
              <a:t>Thresholds</a:t>
            </a:r>
          </a:p>
          <a:p>
            <a:pPr algn="just">
              <a:spcBef>
                <a:spcPts val="600"/>
              </a:spcBef>
            </a:pPr>
            <a:r>
              <a:rPr lang="en-GB" sz="1100" dirty="0">
                <a:solidFill>
                  <a:schemeClr val="tx1">
                    <a:lumMod val="95000"/>
                    <a:lumOff val="5000"/>
                  </a:schemeClr>
                </a:solidFill>
                <a:latin typeface="Calibri" panose="020F0502020204030204" pitchFamily="34" charset="0"/>
              </a:rPr>
              <a:t>When a company adds all the CCL relief received during the reporting period (i.e. for all sites in the legal entity) if it is over the threshold then it must report to HMRC.</a:t>
            </a:r>
          </a:p>
          <a:p>
            <a:pPr algn="just">
              <a:spcBef>
                <a:spcPts val="600"/>
              </a:spcBef>
            </a:pPr>
            <a:r>
              <a:rPr lang="en-GB" sz="1100" dirty="0">
                <a:solidFill>
                  <a:schemeClr val="tx1">
                    <a:lumMod val="95000"/>
                    <a:lumOff val="5000"/>
                  </a:schemeClr>
                </a:solidFill>
                <a:latin typeface="Calibri" panose="020F0502020204030204" pitchFamily="34" charset="0"/>
              </a:rPr>
              <a:t>The threshold is €500,000 per annum.  To convert to GBP HMRC will use the monthly exchange rate published in the official on-line exchange rate converter for the first month of the reporting period.  </a:t>
            </a:r>
          </a:p>
        </p:txBody>
      </p:sp>
      <p:sp>
        <p:nvSpPr>
          <p:cNvPr id="18" name="Rectangle 17"/>
          <p:cNvSpPr/>
          <p:nvPr/>
        </p:nvSpPr>
        <p:spPr>
          <a:xfrm>
            <a:off x="3347865" y="1909445"/>
            <a:ext cx="1881336" cy="107837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latin typeface="Calibri" panose="020F0502020204030204" pitchFamily="34" charset="0"/>
            </a:endParaRPr>
          </a:p>
        </p:txBody>
      </p:sp>
      <p:cxnSp>
        <p:nvCxnSpPr>
          <p:cNvPr id="19" name="Straight Arrow Connector 18"/>
          <p:cNvCxnSpPr/>
          <p:nvPr/>
        </p:nvCxnSpPr>
        <p:spPr>
          <a:xfrm>
            <a:off x="2807805" y="2699792"/>
            <a:ext cx="54006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807805" y="2197477"/>
            <a:ext cx="540060" cy="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351809" y="2287776"/>
            <a:ext cx="1877392" cy="261610"/>
          </a:xfrm>
          <a:prstGeom prst="rect">
            <a:avLst/>
          </a:prstGeom>
          <a:noFill/>
        </p:spPr>
        <p:txBody>
          <a:bodyPr wrap="square" rtlCol="0">
            <a:spAutoFit/>
          </a:bodyPr>
          <a:lstStyle/>
          <a:p>
            <a:pPr algn="ctr"/>
            <a:r>
              <a:rPr lang="en-GB" sz="1100" dirty="0">
                <a:latin typeface="Calibri" panose="020F0502020204030204" pitchFamily="34" charset="0"/>
              </a:rPr>
              <a:t>CCA Facility Boundary</a:t>
            </a:r>
          </a:p>
        </p:txBody>
      </p:sp>
      <p:sp>
        <p:nvSpPr>
          <p:cNvPr id="22" name="TextBox 21"/>
          <p:cNvSpPr txBox="1"/>
          <p:nvPr/>
        </p:nvSpPr>
        <p:spPr>
          <a:xfrm>
            <a:off x="1052736" y="2483768"/>
            <a:ext cx="1719065" cy="430887"/>
          </a:xfrm>
          <a:prstGeom prst="rect">
            <a:avLst/>
          </a:prstGeom>
          <a:noFill/>
        </p:spPr>
        <p:txBody>
          <a:bodyPr wrap="square" rtlCol="0">
            <a:spAutoFit/>
          </a:bodyPr>
          <a:lstStyle/>
          <a:p>
            <a:pPr algn="r"/>
            <a:r>
              <a:rPr lang="en-GB" sz="1100" dirty="0">
                <a:solidFill>
                  <a:srgbClr val="FF0000"/>
                </a:solidFill>
                <a:latin typeface="Calibri" panose="020F0502020204030204" pitchFamily="34" charset="0"/>
              </a:rPr>
              <a:t>CCL taxable commodity/ </a:t>
            </a:r>
          </a:p>
          <a:p>
            <a:pPr algn="r"/>
            <a:r>
              <a:rPr lang="en-GB" sz="1100" dirty="0">
                <a:solidFill>
                  <a:srgbClr val="FF0000"/>
                </a:solidFill>
                <a:latin typeface="Calibri" panose="020F0502020204030204" pitchFamily="34" charset="0"/>
              </a:rPr>
              <a:t>energy supplies</a:t>
            </a:r>
          </a:p>
        </p:txBody>
      </p:sp>
      <p:sp>
        <p:nvSpPr>
          <p:cNvPr id="23" name="TextBox 22"/>
          <p:cNvSpPr txBox="1"/>
          <p:nvPr/>
        </p:nvSpPr>
        <p:spPr>
          <a:xfrm>
            <a:off x="1052737" y="1909445"/>
            <a:ext cx="1719064" cy="430887"/>
          </a:xfrm>
          <a:prstGeom prst="rect">
            <a:avLst/>
          </a:prstGeom>
          <a:noFill/>
        </p:spPr>
        <p:txBody>
          <a:bodyPr wrap="square" rtlCol="0">
            <a:spAutoFit/>
          </a:bodyPr>
          <a:lstStyle/>
          <a:p>
            <a:pPr algn="r"/>
            <a:r>
              <a:rPr lang="en-GB" sz="1100" dirty="0">
                <a:solidFill>
                  <a:srgbClr val="00B050"/>
                </a:solidFill>
                <a:latin typeface="Calibri" panose="020F0502020204030204" pitchFamily="34" charset="0"/>
              </a:rPr>
              <a:t>All other </a:t>
            </a:r>
          </a:p>
          <a:p>
            <a:pPr algn="r"/>
            <a:r>
              <a:rPr lang="en-GB" sz="1100" dirty="0">
                <a:solidFill>
                  <a:srgbClr val="00B050"/>
                </a:solidFill>
                <a:latin typeface="Calibri" panose="020F0502020204030204" pitchFamily="34" charset="0"/>
              </a:rPr>
              <a:t>energy supplies</a:t>
            </a:r>
          </a:p>
        </p:txBody>
      </p:sp>
      <p:sp>
        <p:nvSpPr>
          <p:cNvPr id="2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HMRC CCL State Aid Reporting (</a:t>
            </a:r>
            <a:r>
              <a:rPr lang="en-GB" sz="1000" b="1" dirty="0">
                <a:solidFill>
                  <a:schemeClr val="tx1">
                    <a:lumMod val="50000"/>
                    <a:lumOff val="50000"/>
                  </a:schemeClr>
                </a:solidFill>
                <a:latin typeface="Calibri" pitchFamily="34" charset="0"/>
                <a:ea typeface="Calibri" pitchFamily="34" charset="0"/>
                <a:cs typeface="Calibri" pitchFamily="34" charset="0"/>
              </a:rPr>
              <a:t>Nov 2021</a:t>
            </a: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6" name="Picture 25" descr="techUK logo image.png">
            <a:extLst>
              <a:ext uri="{FF2B5EF4-FFF2-40B4-BE49-F238E27FC236}">
                <a16:creationId xmlns:a16="http://schemas.microsoft.com/office/drawing/2014/main" id="{7B72A946-AA0E-4973-8078-DA24CE133BAE}"/>
              </a:ext>
            </a:extLst>
          </p:cNvPr>
          <p:cNvPicPr>
            <a:picLocks noChangeAspect="1"/>
          </p:cNvPicPr>
          <p:nvPr/>
        </p:nvPicPr>
        <p:blipFill>
          <a:blip r:embed="rId3" cstate="print"/>
          <a:stretch>
            <a:fillRect/>
          </a:stretch>
        </p:blipFill>
        <p:spPr>
          <a:xfrm>
            <a:off x="332656" y="260648"/>
            <a:ext cx="1687212" cy="638944"/>
          </a:xfrm>
          <a:prstGeom prst="rect">
            <a:avLst/>
          </a:prstGeom>
        </p:spPr>
      </p:pic>
    </p:spTree>
    <p:extLst>
      <p:ext uri="{BB962C8B-B14F-4D97-AF65-F5344CB8AC3E}">
        <p14:creationId xmlns:p14="http://schemas.microsoft.com/office/powerpoint/2010/main" val="84902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8150" y="218171"/>
            <a:ext cx="1135700" cy="681420"/>
          </a:xfrm>
          <a:prstGeom prst="rect">
            <a:avLst/>
          </a:prstGeom>
        </p:spPr>
      </p:pic>
      <p:sp>
        <p:nvSpPr>
          <p:cNvPr id="14" name="TextBox 13"/>
          <p:cNvSpPr txBox="1"/>
          <p:nvPr/>
        </p:nvSpPr>
        <p:spPr>
          <a:xfrm>
            <a:off x="344150" y="1115616"/>
            <a:ext cx="6181194" cy="7186583"/>
          </a:xfrm>
          <a:prstGeom prst="rect">
            <a:avLst/>
          </a:prstGeom>
          <a:noFill/>
        </p:spPr>
        <p:txBody>
          <a:bodyPr wrap="square" rtlCol="0">
            <a:spAutoFit/>
          </a:bodyPr>
          <a:lstStyle/>
          <a:p>
            <a:pPr algn="just">
              <a:spcBef>
                <a:spcPts val="600"/>
              </a:spcBef>
            </a:pPr>
            <a:r>
              <a:rPr lang="en-GB" sz="1100" dirty="0">
                <a:solidFill>
                  <a:schemeClr val="tx1">
                    <a:lumMod val="95000"/>
                    <a:lumOff val="5000"/>
                  </a:schemeClr>
                </a:solidFill>
                <a:latin typeface="Calibri" panose="020F0502020204030204" pitchFamily="34" charset="0"/>
              </a:rPr>
              <a:t>The first reporting period was </a:t>
            </a:r>
            <a:r>
              <a:rPr lang="en-GB" sz="1100" b="1" dirty="0">
                <a:solidFill>
                  <a:schemeClr val="tx1">
                    <a:lumMod val="95000"/>
                    <a:lumOff val="5000"/>
                  </a:schemeClr>
                </a:solidFill>
                <a:latin typeface="Calibri" panose="020F0502020204030204" pitchFamily="34" charset="0"/>
              </a:rPr>
              <a:t>1</a:t>
            </a:r>
            <a:r>
              <a:rPr lang="en-GB" sz="1100" b="1" baseline="30000" dirty="0">
                <a:solidFill>
                  <a:schemeClr val="tx1">
                    <a:lumMod val="95000"/>
                    <a:lumOff val="5000"/>
                  </a:schemeClr>
                </a:solidFill>
                <a:latin typeface="Calibri" panose="020F0502020204030204" pitchFamily="34" charset="0"/>
              </a:rPr>
              <a:t>st</a:t>
            </a:r>
            <a:r>
              <a:rPr lang="en-GB" sz="1100" b="1" dirty="0">
                <a:solidFill>
                  <a:schemeClr val="tx1">
                    <a:lumMod val="95000"/>
                    <a:lumOff val="5000"/>
                  </a:schemeClr>
                </a:solidFill>
                <a:latin typeface="Calibri" panose="020F0502020204030204" pitchFamily="34" charset="0"/>
              </a:rPr>
              <a:t> July 2016 to 31</a:t>
            </a:r>
            <a:r>
              <a:rPr lang="en-GB" sz="1100" b="1" baseline="30000" dirty="0">
                <a:solidFill>
                  <a:schemeClr val="tx1">
                    <a:lumMod val="95000"/>
                    <a:lumOff val="5000"/>
                  </a:schemeClr>
                </a:solidFill>
                <a:latin typeface="Calibri" panose="020F0502020204030204" pitchFamily="34" charset="0"/>
              </a:rPr>
              <a:t>st</a:t>
            </a:r>
            <a:r>
              <a:rPr lang="en-GB" sz="1100" b="1" dirty="0">
                <a:solidFill>
                  <a:schemeClr val="tx1">
                    <a:lumMod val="95000"/>
                    <a:lumOff val="5000"/>
                  </a:schemeClr>
                </a:solidFill>
                <a:latin typeface="Calibri" panose="020F0502020204030204" pitchFamily="34" charset="0"/>
              </a:rPr>
              <a:t> March 2017</a:t>
            </a:r>
            <a:r>
              <a:rPr lang="en-GB" sz="1100" dirty="0">
                <a:solidFill>
                  <a:schemeClr val="tx1">
                    <a:lumMod val="95000"/>
                    <a:lumOff val="5000"/>
                  </a:schemeClr>
                </a:solidFill>
                <a:latin typeface="Calibri" panose="020F0502020204030204" pitchFamily="34" charset="0"/>
              </a:rPr>
              <a:t>.  For July 2016 the exchange rate was  €1=£0.8255, and reducing the annual threshold amount to represent nine months made the threshold for the first reporting period </a:t>
            </a:r>
            <a:r>
              <a:rPr lang="en-GB" sz="1100" b="1" dirty="0">
                <a:solidFill>
                  <a:schemeClr val="tx1">
                    <a:lumMod val="95000"/>
                    <a:lumOff val="5000"/>
                  </a:schemeClr>
                </a:solidFill>
                <a:latin typeface="Calibri" panose="020F0502020204030204" pitchFamily="34" charset="0"/>
              </a:rPr>
              <a:t>£309,562</a:t>
            </a:r>
            <a:r>
              <a:rPr lang="en-GB" sz="1100" dirty="0">
                <a:solidFill>
                  <a:schemeClr val="tx1">
                    <a:lumMod val="95000"/>
                    <a:lumOff val="5000"/>
                  </a:schemeClr>
                </a:solidFill>
                <a:latin typeface="Calibri" panose="020F0502020204030204" pitchFamily="34" charset="0"/>
              </a:rPr>
              <a:t>.</a:t>
            </a:r>
          </a:p>
          <a:p>
            <a:pPr lvl="0" algn="just">
              <a:spcBef>
                <a:spcPts val="600"/>
              </a:spcBef>
            </a:pPr>
            <a:r>
              <a:rPr lang="en-GB" sz="1100" dirty="0">
                <a:solidFill>
                  <a:schemeClr val="tx1">
                    <a:lumMod val="95000"/>
                    <a:lumOff val="5000"/>
                  </a:schemeClr>
                </a:solidFill>
                <a:latin typeface="Calibri" panose="020F0502020204030204" pitchFamily="34" charset="0"/>
              </a:rPr>
              <a:t>For subsequent reporting periods, the threshold has been €500,000 and the value in GBP has been published via the Gov.uk website.</a:t>
            </a:r>
            <a:r>
              <a:rPr lang="en-GB" sz="1100" dirty="0">
                <a:solidFill>
                  <a:prstClr val="black">
                    <a:lumMod val="95000"/>
                    <a:lumOff val="5000"/>
                  </a:prstClr>
                </a:solidFill>
                <a:latin typeface="Calibri" panose="020F0502020204030204" pitchFamily="34" charset="0"/>
              </a:rPr>
              <a:t> </a:t>
            </a:r>
            <a:r>
              <a:rPr lang="en-GB" sz="1100" b="1" dirty="0">
                <a:solidFill>
                  <a:prstClr val="black">
                    <a:lumMod val="95000"/>
                    <a:lumOff val="5000"/>
                  </a:prstClr>
                </a:solidFill>
                <a:latin typeface="Calibri" panose="020F0502020204030204" pitchFamily="34" charset="0"/>
              </a:rPr>
              <a:t>The value is £444,500 for 2020</a:t>
            </a:r>
            <a:r>
              <a:rPr lang="en-GB" sz="1100" dirty="0">
                <a:solidFill>
                  <a:prstClr val="black">
                    <a:lumMod val="95000"/>
                    <a:lumOff val="5000"/>
                  </a:prstClr>
                </a:solidFill>
                <a:latin typeface="Calibri" panose="020F0502020204030204" pitchFamily="34" charset="0"/>
              </a:rPr>
              <a:t>.</a:t>
            </a:r>
          </a:p>
          <a:p>
            <a:pPr algn="just">
              <a:spcBef>
                <a:spcPts val="600"/>
              </a:spcBef>
            </a:pPr>
            <a:endParaRPr lang="en-GB" sz="1100" dirty="0">
              <a:solidFill>
                <a:schemeClr val="tx1">
                  <a:lumMod val="95000"/>
                  <a:lumOff val="5000"/>
                </a:schemeClr>
              </a:solidFill>
              <a:latin typeface="Calibri" panose="020F0502020204030204" pitchFamily="34" charset="0"/>
            </a:endParaRPr>
          </a:p>
          <a:p>
            <a:pPr lvl="0" algn="just">
              <a:spcBef>
                <a:spcPts val="600"/>
              </a:spcBef>
            </a:pPr>
            <a:r>
              <a:rPr lang="en-GB" sz="1100" dirty="0">
                <a:solidFill>
                  <a:prstClr val="black">
                    <a:lumMod val="95000"/>
                    <a:lumOff val="5000"/>
                  </a:prstClr>
                </a:solidFill>
                <a:latin typeface="Calibri" panose="020F0502020204030204" pitchFamily="34" charset="0"/>
              </a:rPr>
              <a:t>Using the example of Great Foods illustrated on page 2 of this Note, if the values in brackets are for the period 1</a:t>
            </a:r>
            <a:r>
              <a:rPr lang="en-GB" sz="1100" baseline="30000" dirty="0">
                <a:solidFill>
                  <a:prstClr val="black">
                    <a:lumMod val="95000"/>
                    <a:lumOff val="5000"/>
                  </a:prstClr>
                </a:solidFill>
                <a:latin typeface="Calibri" panose="020F0502020204030204" pitchFamily="34" charset="0"/>
              </a:rPr>
              <a:t>st</a:t>
            </a:r>
            <a:r>
              <a:rPr lang="en-GB" sz="1100" dirty="0">
                <a:solidFill>
                  <a:prstClr val="black">
                    <a:lumMod val="95000"/>
                    <a:lumOff val="5000"/>
                  </a:prstClr>
                </a:solidFill>
                <a:latin typeface="Calibri" panose="020F0502020204030204" pitchFamily="34" charset="0"/>
              </a:rPr>
              <a:t> January 2020 to 31</a:t>
            </a:r>
            <a:r>
              <a:rPr lang="en-GB" sz="1100" baseline="30000" dirty="0">
                <a:solidFill>
                  <a:prstClr val="black">
                    <a:lumMod val="95000"/>
                    <a:lumOff val="5000"/>
                  </a:prstClr>
                </a:solidFill>
                <a:latin typeface="Calibri" panose="020F0502020204030204" pitchFamily="34" charset="0"/>
              </a:rPr>
              <a:t>st</a:t>
            </a:r>
            <a:r>
              <a:rPr lang="en-GB" sz="1100" dirty="0">
                <a:solidFill>
                  <a:prstClr val="black">
                    <a:lumMod val="95000"/>
                    <a:lumOff val="5000"/>
                  </a:prstClr>
                </a:solidFill>
                <a:latin typeface="Calibri" panose="020F0502020204030204" pitchFamily="34" charset="0"/>
              </a:rPr>
              <a:t> December 2020, then:</a:t>
            </a:r>
          </a:p>
          <a:p>
            <a:pPr marL="171450" lvl="0" indent="-171450"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If the entire organisation is under one VAT registration then the total CCL discount received by all the companies within the Great Foods organisation will be required to declare their State Aid.</a:t>
            </a:r>
          </a:p>
          <a:p>
            <a:pPr marL="171450" lvl="0" indent="-171450"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If each legal entity within the organisation has its own VAT registration then only ‘Great Foods Chilled Ltd ‘ would have an obligation to declare the State Aid received.  </a:t>
            </a:r>
          </a:p>
          <a:p>
            <a:pPr algn="just">
              <a:spcBef>
                <a:spcPts val="600"/>
              </a:spcBef>
            </a:pPr>
            <a:endParaRPr lang="en-GB" sz="1200" b="1" u="sng" dirty="0">
              <a:solidFill>
                <a:schemeClr val="tx1">
                  <a:lumMod val="95000"/>
                  <a:lumOff val="5000"/>
                </a:schemeClr>
              </a:solidFill>
              <a:latin typeface="Calibri" panose="020F0502020204030204" pitchFamily="34" charset="0"/>
            </a:endParaRPr>
          </a:p>
          <a:p>
            <a:pPr lvl="0" algn="just">
              <a:spcBef>
                <a:spcPts val="600"/>
              </a:spcBef>
            </a:pPr>
            <a:r>
              <a:rPr lang="en-GB" sz="1200" b="1" u="sng" dirty="0">
                <a:solidFill>
                  <a:prstClr val="black">
                    <a:lumMod val="95000"/>
                    <a:lumOff val="5000"/>
                  </a:prstClr>
                </a:solidFill>
                <a:latin typeface="Calibri" panose="020F0502020204030204" pitchFamily="34" charset="0"/>
              </a:rPr>
              <a:t>c) Report directly to HMRC before 30th November</a:t>
            </a:r>
          </a:p>
          <a:p>
            <a:pPr lvl="0" algn="just">
              <a:spcBef>
                <a:spcPts val="600"/>
              </a:spcBef>
            </a:pPr>
            <a:r>
              <a:rPr lang="en-GB" sz="1100" dirty="0">
                <a:solidFill>
                  <a:prstClr val="black">
                    <a:lumMod val="95000"/>
                    <a:lumOff val="5000"/>
                  </a:prstClr>
                </a:solidFill>
                <a:latin typeface="Calibri" panose="020F0502020204030204" pitchFamily="34" charset="0"/>
              </a:rPr>
              <a:t>If your company exceeded the threshold for 2020, a report must be submitted to HMRC before the end of November 2021.</a:t>
            </a:r>
          </a:p>
          <a:p>
            <a:pPr lvl="0" algn="just">
              <a:spcBef>
                <a:spcPts val="600"/>
              </a:spcBef>
            </a:pPr>
            <a:r>
              <a:rPr lang="en-GB" sz="1100" dirty="0">
                <a:solidFill>
                  <a:prstClr val="black">
                    <a:lumMod val="95000"/>
                    <a:lumOff val="5000"/>
                  </a:prstClr>
                </a:solidFill>
                <a:latin typeface="Calibri" panose="020F0502020204030204" pitchFamily="34" charset="0"/>
              </a:rPr>
              <a:t>The report is a simple spreadsheet that collects the following information:</a:t>
            </a:r>
          </a:p>
          <a:p>
            <a:pPr marL="361950" lvl="0" indent="-180975"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Name of business receiving aid  and VAT registration number.</a:t>
            </a:r>
          </a:p>
          <a:p>
            <a:pPr marL="361950" lvl="0" indent="-180975"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Number of employees (fewer or more than 250), head office location, sector.</a:t>
            </a:r>
          </a:p>
          <a:p>
            <a:pPr marL="361950" lvl="0" indent="-180975"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Reporting period end date (31</a:t>
            </a:r>
            <a:r>
              <a:rPr lang="en-GB" sz="1100" baseline="30000" dirty="0">
                <a:solidFill>
                  <a:prstClr val="black">
                    <a:lumMod val="95000"/>
                    <a:lumOff val="5000"/>
                  </a:prstClr>
                </a:solidFill>
                <a:latin typeface="Calibri" panose="020F0502020204030204" pitchFamily="34" charset="0"/>
              </a:rPr>
              <a:t>st</a:t>
            </a:r>
            <a:r>
              <a:rPr lang="en-GB" sz="1100" dirty="0">
                <a:solidFill>
                  <a:prstClr val="black">
                    <a:lumMod val="95000"/>
                    <a:lumOff val="5000"/>
                  </a:prstClr>
                </a:solidFill>
                <a:latin typeface="Calibri" panose="020F0502020204030204" pitchFamily="34" charset="0"/>
              </a:rPr>
              <a:t> December 2020).</a:t>
            </a:r>
          </a:p>
          <a:p>
            <a:pPr marL="361950" lvl="0" indent="-180975"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Amount of State aid the business received in GBP during the reporting period.</a:t>
            </a:r>
          </a:p>
          <a:p>
            <a:pPr marL="361950" lvl="0" indent="-180975" algn="just">
              <a:spcBef>
                <a:spcPts val="600"/>
              </a:spcBef>
              <a:buFont typeface="Arial" panose="020B0604020202020204" pitchFamily="34" charset="0"/>
              <a:buChar char="•"/>
            </a:pPr>
            <a:r>
              <a:rPr lang="en-GB" sz="1100" dirty="0">
                <a:solidFill>
                  <a:prstClr val="black">
                    <a:lumMod val="95000"/>
                    <a:lumOff val="5000"/>
                  </a:prstClr>
                </a:solidFill>
                <a:latin typeface="Calibri" panose="020F0502020204030204" pitchFamily="34" charset="0"/>
              </a:rPr>
              <a:t>A declaration that the information is accurate</a:t>
            </a:r>
          </a:p>
          <a:p>
            <a:pPr lvl="0" algn="just">
              <a:spcBef>
                <a:spcPts val="600"/>
              </a:spcBef>
            </a:pPr>
            <a:r>
              <a:rPr lang="en-GB" sz="1100" dirty="0">
                <a:solidFill>
                  <a:prstClr val="black">
                    <a:lumMod val="95000"/>
                    <a:lumOff val="5000"/>
                  </a:prstClr>
                </a:solidFill>
                <a:latin typeface="Calibri" panose="020F0502020204030204" pitchFamily="34" charset="0"/>
              </a:rPr>
              <a:t>A copy of this form can be obtained by contacting HMRC directly:  </a:t>
            </a:r>
            <a:r>
              <a:rPr lang="en-GB" sz="1100" dirty="0">
                <a:solidFill>
                  <a:prstClr val="black">
                    <a:lumMod val="95000"/>
                    <a:lumOff val="5000"/>
                  </a:prstClr>
                </a:solidFill>
                <a:latin typeface="Calibri" panose="020F0502020204030204" pitchFamily="34" charset="0"/>
                <a:hlinkClick r:id="rId3">
                  <a:extLst>
                    <a:ext uri="{A12FA001-AC4F-418D-AE19-62706E023703}">
                      <ahyp:hlinkClr xmlns:ahyp="http://schemas.microsoft.com/office/drawing/2018/hyperlinkcolor" val="tx"/>
                    </a:ext>
                  </a:extLst>
                </a:hlinkClick>
              </a:rPr>
              <a:t>david.brayshaw@hmrc.gov.uk</a:t>
            </a:r>
            <a:r>
              <a:rPr lang="en-GB" sz="1100" dirty="0">
                <a:solidFill>
                  <a:prstClr val="black">
                    <a:lumMod val="95000"/>
                    <a:lumOff val="5000"/>
                  </a:prstClr>
                </a:solidFill>
                <a:latin typeface="Calibri" panose="020F0502020204030204" pitchFamily="34" charset="0"/>
              </a:rPr>
              <a:t> . </a:t>
            </a:r>
          </a:p>
          <a:p>
            <a:pPr lvl="0" algn="just">
              <a:spcBef>
                <a:spcPts val="600"/>
              </a:spcBef>
            </a:pPr>
            <a:r>
              <a:rPr lang="en-GB" sz="1100" dirty="0">
                <a:solidFill>
                  <a:prstClr val="black">
                    <a:lumMod val="95000"/>
                    <a:lumOff val="5000"/>
                  </a:prstClr>
                </a:solidFill>
                <a:latin typeface="Calibri" panose="020F0502020204030204" pitchFamily="34" charset="0"/>
              </a:rPr>
              <a:t>HMRC will send the information to the European Commission.  A list of companies who have submitted this report will be published stating how much State Aid (i.e. CCL relief/discount) it has received within a range of bandings (i.e. not the exact amount).  The bandings are:  €0.5-1m, €1-2m, €2-5m, €5-10m, €10-30m, or above €30m.</a:t>
            </a:r>
          </a:p>
          <a:p>
            <a:pPr lvl="0" algn="just">
              <a:spcBef>
                <a:spcPts val="600"/>
              </a:spcBef>
            </a:pPr>
            <a:endParaRPr lang="en-GB" sz="1100" dirty="0">
              <a:solidFill>
                <a:prstClr val="black">
                  <a:lumMod val="95000"/>
                  <a:lumOff val="5000"/>
                </a:prstClr>
              </a:solidFill>
              <a:latin typeface="Calibri" panose="020F0502020204030204" pitchFamily="34" charset="0"/>
            </a:endParaRPr>
          </a:p>
          <a:p>
            <a:pPr lvl="0" algn="just">
              <a:spcBef>
                <a:spcPts val="600"/>
              </a:spcBef>
            </a:pPr>
            <a:r>
              <a:rPr lang="en-GB" sz="1200" i="1" dirty="0">
                <a:solidFill>
                  <a:prstClr val="black">
                    <a:lumMod val="95000"/>
                    <a:lumOff val="5000"/>
                  </a:prstClr>
                </a:solidFill>
                <a:latin typeface="Calibri" panose="020F0502020204030204" pitchFamily="34" charset="0"/>
              </a:rPr>
              <a:t>Once HMRC publish details of future reporting requirements this guidance note will be updated.</a:t>
            </a:r>
          </a:p>
          <a:p>
            <a:pPr algn="just">
              <a:spcBef>
                <a:spcPts val="600"/>
              </a:spcBef>
            </a:pPr>
            <a:endParaRPr lang="en-GB" sz="1100" dirty="0">
              <a:solidFill>
                <a:schemeClr val="tx1">
                  <a:lumMod val="95000"/>
                  <a:lumOff val="5000"/>
                </a:schemeClr>
              </a:solidFill>
              <a:latin typeface="Calibri" panose="020F0502020204030204" pitchFamily="34" charset="0"/>
            </a:endParaRPr>
          </a:p>
          <a:p>
            <a:pPr algn="just">
              <a:spcBef>
                <a:spcPts val="600"/>
              </a:spcBef>
            </a:pPr>
            <a:endParaRPr lang="en-GB" sz="1200" b="1" u="sng" dirty="0">
              <a:solidFill>
                <a:schemeClr val="tx1">
                  <a:lumMod val="95000"/>
                  <a:lumOff val="5000"/>
                </a:schemeClr>
              </a:solidFill>
              <a:latin typeface="Calibri" panose="020F0502020204030204" pitchFamily="34" charset="0"/>
            </a:endParaRPr>
          </a:p>
          <a:p>
            <a:pPr algn="just">
              <a:spcBef>
                <a:spcPts val="600"/>
              </a:spcBef>
            </a:pPr>
            <a:endParaRPr lang="en-GB" sz="1100" dirty="0">
              <a:solidFill>
                <a:schemeClr val="tx1">
                  <a:lumMod val="95000"/>
                  <a:lumOff val="5000"/>
                </a:schemeClr>
              </a:solidFill>
              <a:latin typeface="Calibri" panose="020F0502020204030204" pitchFamily="34" charset="0"/>
            </a:endParaRPr>
          </a:p>
        </p:txBody>
      </p:sp>
      <p:sp>
        <p:nvSpPr>
          <p:cNvPr id="13"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HMRC CCL State Aid Reporting (</a:t>
            </a:r>
            <a:r>
              <a:rPr lang="en-GB" sz="1000" b="1" dirty="0">
                <a:solidFill>
                  <a:schemeClr val="tx1">
                    <a:lumMod val="50000"/>
                    <a:lumOff val="50000"/>
                  </a:schemeClr>
                </a:solidFill>
                <a:latin typeface="Calibri" pitchFamily="34" charset="0"/>
                <a:ea typeface="Calibri" pitchFamily="34" charset="0"/>
                <a:cs typeface="Calibri" pitchFamily="34" charset="0"/>
              </a:rPr>
              <a:t>Nov 2021</a:t>
            </a: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5" name="Picture 14" descr="techUK logo image.png">
            <a:extLst>
              <a:ext uri="{FF2B5EF4-FFF2-40B4-BE49-F238E27FC236}">
                <a16:creationId xmlns:a16="http://schemas.microsoft.com/office/drawing/2014/main" id="{88095A89-6814-406C-890E-1531E2BD91B6}"/>
              </a:ext>
            </a:extLst>
          </p:cNvPr>
          <p:cNvPicPr>
            <a:picLocks noChangeAspect="1"/>
          </p:cNvPicPr>
          <p:nvPr/>
        </p:nvPicPr>
        <p:blipFill>
          <a:blip r:embed="rId4" cstate="print"/>
          <a:stretch>
            <a:fillRect/>
          </a:stretch>
        </p:blipFill>
        <p:spPr>
          <a:xfrm>
            <a:off x="332656" y="260648"/>
            <a:ext cx="1687212" cy="638944"/>
          </a:xfrm>
          <a:prstGeom prst="rect">
            <a:avLst/>
          </a:prstGeom>
        </p:spPr>
      </p:pic>
    </p:spTree>
    <p:extLst>
      <p:ext uri="{BB962C8B-B14F-4D97-AF65-F5344CB8AC3E}">
        <p14:creationId xmlns:p14="http://schemas.microsoft.com/office/powerpoint/2010/main" val="418665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sp>
        <p:nvSpPr>
          <p:cNvPr id="9"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5</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HMRC CCL State Aid Reporting (</a:t>
            </a:r>
            <a:r>
              <a:rPr lang="en-GB" sz="1000" b="1" dirty="0">
                <a:solidFill>
                  <a:schemeClr val="tx1">
                    <a:lumMod val="50000"/>
                    <a:lumOff val="50000"/>
                  </a:schemeClr>
                </a:solidFill>
                <a:latin typeface="Calibri" pitchFamily="34" charset="0"/>
                <a:ea typeface="Calibri" pitchFamily="34" charset="0"/>
                <a:cs typeface="Calibri" pitchFamily="34" charset="0"/>
              </a:rPr>
              <a:t>Nov 2021</a:t>
            </a: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28" name="Picture 27" descr="techUK logo image.png">
            <a:extLst>
              <a:ext uri="{FF2B5EF4-FFF2-40B4-BE49-F238E27FC236}">
                <a16:creationId xmlns:a16="http://schemas.microsoft.com/office/drawing/2014/main" id="{E5C67E85-EB55-4461-8423-9EF5E10B7B7E}"/>
              </a:ext>
            </a:extLst>
          </p:cNvPr>
          <p:cNvPicPr>
            <a:picLocks noChangeAspect="1"/>
          </p:cNvPicPr>
          <p:nvPr/>
        </p:nvPicPr>
        <p:blipFill>
          <a:blip r:embed="rId3" cstate="print"/>
          <a:stretch>
            <a:fillRect/>
          </a:stretch>
        </p:blipFill>
        <p:spPr>
          <a:xfrm>
            <a:off x="332656" y="260648"/>
            <a:ext cx="1687212" cy="638944"/>
          </a:xfrm>
          <a:prstGeom prst="rect">
            <a:avLst/>
          </a:prstGeom>
        </p:spPr>
      </p:pic>
      <p:sp>
        <p:nvSpPr>
          <p:cNvPr id="29" name="TextBox 28">
            <a:extLst>
              <a:ext uri="{FF2B5EF4-FFF2-40B4-BE49-F238E27FC236}">
                <a16:creationId xmlns:a16="http://schemas.microsoft.com/office/drawing/2014/main" id="{6A3523FA-CEBA-48AD-BBA4-69ECBB8A4CEC}"/>
              </a:ext>
            </a:extLst>
          </p:cNvPr>
          <p:cNvSpPr txBox="1"/>
          <p:nvPr/>
        </p:nvSpPr>
        <p:spPr>
          <a:xfrm>
            <a:off x="1155845" y="2267744"/>
            <a:ext cx="4546309" cy="3046988"/>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endParaRPr lang="en-GB" sz="3200" u="sng" dirty="0">
              <a:solidFill>
                <a:schemeClr val="accent1">
                  <a:lumMod val="75000"/>
                </a:schemeClr>
              </a:solidFill>
            </a:endParaRPr>
          </a:p>
          <a:p>
            <a:pPr algn="ctr"/>
            <a:r>
              <a:rPr lang="en-GB" sz="3200" b="1" dirty="0">
                <a:solidFill>
                  <a:schemeClr val="accent1">
                    <a:lumMod val="75000"/>
                  </a:schemeClr>
                </a:solidFill>
              </a:rPr>
              <a:t>techUK CCA Helpdesk</a:t>
            </a:r>
          </a:p>
          <a:p>
            <a:pPr algn="ctr"/>
            <a:endParaRPr lang="fr-FR" dirty="0"/>
          </a:p>
          <a:p>
            <a:pPr algn="ctr"/>
            <a:r>
              <a:rPr lang="fr-FR" sz="3200" dirty="0">
                <a:solidFill>
                  <a:schemeClr val="accent1">
                    <a:lumMod val="75000"/>
                  </a:schemeClr>
                </a:solidFill>
              </a:rPr>
              <a:t>+44 (0)844 800 1880</a:t>
            </a:r>
          </a:p>
          <a:p>
            <a:pPr algn="ctr"/>
            <a:endParaRPr lang="en-GB" dirty="0">
              <a:solidFill>
                <a:schemeClr val="accent1">
                  <a:lumMod val="75000"/>
                </a:schemeClr>
              </a:solidFill>
            </a:endParaRPr>
          </a:p>
          <a:p>
            <a:pPr algn="ctr"/>
            <a:r>
              <a:rPr lang="fr-FR" sz="2400" u="sng" dirty="0">
                <a:solidFill>
                  <a:schemeClr val="accent1">
                    <a:lumMod val="75000"/>
                  </a:schemeClr>
                </a:solidFill>
                <a:hlinkClick r:id="rId4"/>
              </a:rPr>
              <a:t>techUK@slrconsulting.com</a:t>
            </a:r>
            <a:endParaRPr lang="fr-FR" sz="2400" dirty="0">
              <a:solidFill>
                <a:schemeClr val="accent1">
                  <a:lumMod val="75000"/>
                </a:schemeClr>
              </a:solidFill>
            </a:endParaRPr>
          </a:p>
          <a:p>
            <a:pPr algn="ctr"/>
            <a:endParaRPr lang="fr-FR" dirty="0"/>
          </a:p>
          <a:p>
            <a:endParaRPr lang="en-GB" dirty="0"/>
          </a:p>
        </p:txBody>
      </p:sp>
    </p:spTree>
    <p:extLst>
      <p:ext uri="{BB962C8B-B14F-4D97-AF65-F5344CB8AC3E}">
        <p14:creationId xmlns:p14="http://schemas.microsoft.com/office/powerpoint/2010/main" val="200894899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2103</TotalTime>
  <Words>1669</Words>
  <Application>Microsoft Office PowerPoint</Application>
  <PresentationFormat>On-screen Show (4:3)</PresentationFormat>
  <Paragraphs>102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Blank</vt:lpstr>
      <vt:lpstr>PowerPoint Presentation</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274</cp:revision>
  <dcterms:created xsi:type="dcterms:W3CDTF">2015-02-19T16:18:28Z</dcterms:created>
  <dcterms:modified xsi:type="dcterms:W3CDTF">2021-11-02T11:27:54Z</dcterms:modified>
</cp:coreProperties>
</file>