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56" r:id="rId2"/>
    <p:sldId id="274" r:id="rId3"/>
    <p:sldId id="276" r:id="rId4"/>
    <p:sldId id="275" r:id="rId5"/>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6480" autoAdjust="0"/>
  </p:normalViewPr>
  <p:slideViewPr>
    <p:cSldViewPr>
      <p:cViewPr varScale="1">
        <p:scale>
          <a:sx n="86" d="100"/>
          <a:sy n="86" d="100"/>
        </p:scale>
        <p:origin x="2952" y="96"/>
      </p:cViewPr>
      <p:guideLst>
        <p:guide orient="horz" pos="2880"/>
        <p:guide pos="216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688B604-54ED-4B25-AE7B-10B44D665821}" type="datetimeFigureOut">
              <a:rPr lang="en-GB" smtClean="0"/>
              <a:pPr/>
              <a:t>11/10/2021</a:t>
            </a:fld>
            <a:endParaRPr lang="en-GB"/>
          </a:p>
        </p:txBody>
      </p:sp>
      <p:sp>
        <p:nvSpPr>
          <p:cNvPr id="4" name="Slide Image Placeholder 3"/>
          <p:cNvSpPr>
            <a:spLocks noGrp="1" noRot="1" noChangeAspect="1"/>
          </p:cNvSpPr>
          <p:nvPr>
            <p:ph type="sldImg" idx="2"/>
          </p:nvPr>
        </p:nvSpPr>
        <p:spPr>
          <a:xfrm>
            <a:off x="2143125" y="685800"/>
            <a:ext cx="257175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4A66AFF-AD7D-4320-BBCF-0DACA8B9AE47}" type="slidenum">
              <a:rPr lang="en-GB" smtClean="0"/>
              <a:pPr/>
              <a:t>‹#›</a:t>
            </a:fld>
            <a:endParaRPr lang="en-GB"/>
          </a:p>
        </p:txBody>
      </p:sp>
    </p:spTree>
    <p:extLst>
      <p:ext uri="{BB962C8B-B14F-4D97-AF65-F5344CB8AC3E}">
        <p14:creationId xmlns:p14="http://schemas.microsoft.com/office/powerpoint/2010/main" val="42000752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a:t>Click to edit Master title style</a:t>
            </a:r>
            <a:endParaRPr lang="en-US" dirty="0"/>
          </a:p>
        </p:txBody>
      </p:sp>
      <p:sp>
        <p:nvSpPr>
          <p:cNvPr id="3" name="Subtitle 2"/>
          <p:cNvSpPr>
            <a:spLocks noGrp="1"/>
          </p:cNvSpPr>
          <p:nvPr>
            <p:ph type="subTitle" idx="1" hasCustomPrompt="1"/>
          </p:nvPr>
        </p:nvSpPr>
        <p:spPr>
          <a:xfrm>
            <a:off x="1028700" y="5181600"/>
            <a:ext cx="4800600" cy="2336800"/>
          </a:xfrm>
        </p:spPr>
        <p:txBody>
          <a:bodyPr/>
          <a:lstStyle>
            <a:lvl1pPr marL="0" indent="0" algn="ctr">
              <a:buNone/>
              <a:defRPr baseline="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a:t>
            </a:r>
            <a:r>
              <a:rPr lang="en-US" dirty="0" err="1"/>
              <a:t>gstyle</a:t>
            </a:r>
            <a:endParaRPr lang="en-US" dirty="0"/>
          </a:p>
        </p:txBody>
      </p:sp>
      <p:sp>
        <p:nvSpPr>
          <p:cNvPr id="4" name="Date Placeholder 3"/>
          <p:cNvSpPr>
            <a:spLocks noGrp="1"/>
          </p:cNvSpPr>
          <p:nvPr>
            <p:ph type="dt" sz="half" idx="10"/>
          </p:nvPr>
        </p:nvSpPr>
        <p:spPr/>
        <p:txBody>
          <a:bodyPr/>
          <a:lstStyle/>
          <a:p>
            <a:fld id="{1D7EF0F7-532A-48C4-8E0F-1068E32FEC78}" type="datetime1">
              <a:rPr lang="en-US" smtClean="0"/>
              <a:pPr/>
              <a:t>10/11/2021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A3A10D-7D5E-4932-A76F-CD1632FD3D96}"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B2D20BA-2F0F-4B31-95E6-5832A61C622D}" type="datetime1">
              <a:rPr lang="en-US" smtClean="0"/>
              <a:pPr/>
              <a:t>10/11/2021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A3A10D-7D5E-4932-A76F-CD1632FD3D9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82F268A-1FB0-4FC3-AF38-971F6DDCBD6B}" type="datetime1">
              <a:rPr lang="en-US" smtClean="0"/>
              <a:pPr/>
              <a:t>10/11/2021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A3A10D-7D5E-4932-A76F-CD1632FD3D9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AB2BCD-F38C-4DA8-8BC4-6A9409E0ACD0}" type="datetime1">
              <a:rPr lang="en-US" smtClean="0"/>
              <a:pPr/>
              <a:t>10/11/2021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A3A10D-7D5E-4932-A76F-CD1632FD3D9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720E341-1189-4A3C-AF82-70CA8272D0E1}" type="datetime1">
              <a:rPr lang="en-US" smtClean="0"/>
              <a:pPr/>
              <a:t>10/11/2021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A3A10D-7D5E-4932-A76F-CD1632FD3D96}"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BF4F642-85D9-425C-9392-D60FA3AA929C}" type="datetime1">
              <a:rPr lang="en-US" smtClean="0"/>
              <a:pPr/>
              <a:t>10/11/2021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A3A10D-7D5E-4932-A76F-CD1632FD3D9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B5B3674-36B2-47A4-A743-5B7595C06097}" type="datetime1">
              <a:rPr lang="en-US" smtClean="0"/>
              <a:pPr/>
              <a:t>10/11/2021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4A3A10D-7D5E-4932-A76F-CD1632FD3D9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62A4DCD-41E4-4216-A70B-A5F08A7A44C1}" type="datetime1">
              <a:rPr lang="en-US" smtClean="0"/>
              <a:pPr/>
              <a:t>10/11/2021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4A3A10D-7D5E-4932-A76F-CD1632FD3D9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0EA4365-5A31-4703-8FCA-31A98EE245CF}" type="datetime1">
              <a:rPr lang="en-US" smtClean="0"/>
              <a:pPr/>
              <a:t>10/11/2021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4A3A10D-7D5E-4932-A76F-CD1632FD3D9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014073A-3378-4C58-AA39-C778198DDDB4}" type="datetime1">
              <a:rPr lang="en-US" smtClean="0"/>
              <a:pPr/>
              <a:t>10/11/2021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A3A10D-7D5E-4932-A76F-CD1632FD3D9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5BF5327-23CF-412A-8B04-78809C223391}" type="datetime1">
              <a:rPr lang="en-US" smtClean="0"/>
              <a:pPr/>
              <a:t>10/11/2021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A3A10D-7D5E-4932-A76F-CD1632FD3D96}"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68603585-681D-4419-9654-FA032097CC11}" type="datetime1">
              <a:rPr lang="en-US" smtClean="0"/>
              <a:pPr/>
              <a:t>10/11/2021</a:t>
            </a:fld>
            <a:endParaRPr lang="en-US" dirty="0"/>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04A3A10D-7D5E-4932-A76F-CD1632FD3D96}"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hyperlink" Target="https://www.gov.uk/crc-energy-efficiency-scheme-qualification-and-registration" TargetMode="External"/><Relationship Id="rId7" Type="http://schemas.openxmlformats.org/officeDocument/2006/relationships/hyperlink" Target="https://www.gov.uk/government/publications/environmental-reporting-guidelines-including-mandatory-greenhouse-gas-emissions-reporting-guidance" TargetMode="External"/><Relationship Id="rId2" Type="http://schemas.openxmlformats.org/officeDocument/2006/relationships/hyperlink" Target="https://www.gov.uk/climate-change-agreements--2" TargetMode="External"/><Relationship Id="rId1" Type="http://schemas.openxmlformats.org/officeDocument/2006/relationships/slideLayout" Target="../slideLayouts/slideLayout1.xml"/><Relationship Id="rId6" Type="http://schemas.openxmlformats.org/officeDocument/2006/relationships/hyperlink" Target="https://www.gov.uk/energy-savings-opportunity-scheme-esos" TargetMode="External"/><Relationship Id="rId11" Type="http://schemas.openxmlformats.org/officeDocument/2006/relationships/image" Target="../media/image2.png"/><Relationship Id="rId5" Type="http://schemas.openxmlformats.org/officeDocument/2006/relationships/hyperlink" Target="https://www.gov.uk/participating-in-the-eu-ets" TargetMode="External"/><Relationship Id="rId10" Type="http://schemas.openxmlformats.org/officeDocument/2006/relationships/image" Target="../media/image5.emf"/><Relationship Id="rId4" Type="http://schemas.openxmlformats.org/officeDocument/2006/relationships/hyperlink" Target="https://www.gov.uk/government/publications/participating-in-the-uk-ets/participating-in-the-uk-ets" TargetMode="External"/><Relationship Id="rId9" Type="http://schemas.openxmlformats.org/officeDocument/2006/relationships/package" Target="../embeddings/Microsoft_Excel_Worksheet.xlsx"/></Relationships>
</file>

<file path=ppt/slides/_rels/slide4.xml.rels><?xml version="1.0" encoding="UTF-8" standalone="yes"?>
<Relationships xmlns="http://schemas.openxmlformats.org/package/2006/relationships"><Relationship Id="rId3" Type="http://schemas.openxmlformats.org/officeDocument/2006/relationships/hyperlink" Target="mailto:techUK@slrconsulting.com" TargetMode="External"/><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hyperlink" Target="http://www.techuk.org/developing-markets/data-centres.htm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1"/>
          <p:cNvSpPr>
            <a:spLocks noChangeArrowheads="1"/>
          </p:cNvSpPr>
          <p:nvPr/>
        </p:nvSpPr>
        <p:spPr bwMode="auto">
          <a:xfrm>
            <a:off x="332656" y="908011"/>
            <a:ext cx="5976664" cy="13849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spcAft>
                <a:spcPts val="1200"/>
              </a:spcAft>
            </a:pPr>
            <a:r>
              <a:rPr lang="en-GB" sz="1200" b="1" dirty="0">
                <a:latin typeface="Calibri" pitchFamily="34" charset="0"/>
              </a:rPr>
              <a:t>Climate Change Agreement for techUK</a:t>
            </a:r>
            <a:endParaRPr lang="en-GB" sz="1200" dirty="0">
              <a:latin typeface="Calibri" pitchFamily="34" charset="0"/>
            </a:endParaRPr>
          </a:p>
          <a:p>
            <a:r>
              <a:rPr lang="en-GB" sz="2200" dirty="0">
                <a:solidFill>
                  <a:schemeClr val="accent1">
                    <a:lumMod val="50000"/>
                  </a:schemeClr>
                </a:solidFill>
                <a:latin typeface="Cambria" pitchFamily="18" charset="0"/>
              </a:rPr>
              <a:t>Note 08: How CCAs interact </a:t>
            </a:r>
          </a:p>
          <a:p>
            <a:r>
              <a:rPr lang="en-GB" sz="2200" dirty="0">
                <a:solidFill>
                  <a:schemeClr val="accent1">
                    <a:lumMod val="50000"/>
                  </a:schemeClr>
                </a:solidFill>
                <a:latin typeface="Cambria" pitchFamily="18" charset="0"/>
              </a:rPr>
              <a:t>with other schemes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1800" b="0" i="0" u="none" strike="noStrike" cap="none" normalizeH="0" baseline="0" dirty="0">
              <a:ln>
                <a:noFill/>
              </a:ln>
              <a:solidFill>
                <a:schemeClr val="tx1"/>
              </a:solidFill>
              <a:effectLst/>
              <a:latin typeface="Calibri" pitchFamily="34" charset="0"/>
              <a:cs typeface="Arial" pitchFamily="34" charset="0"/>
            </a:endParaRPr>
          </a:p>
        </p:txBody>
      </p:sp>
      <p:cxnSp>
        <p:nvCxnSpPr>
          <p:cNvPr id="13" name="Straight Connector 12"/>
          <p:cNvCxnSpPr/>
          <p:nvPr/>
        </p:nvCxnSpPr>
        <p:spPr>
          <a:xfrm>
            <a:off x="364765" y="1979712"/>
            <a:ext cx="6192688" cy="0"/>
          </a:xfrm>
          <a:prstGeom prst="line">
            <a:avLst/>
          </a:prstGeom>
          <a:ln>
            <a:solidFill>
              <a:schemeClr val="accent4">
                <a:lumMod val="75000"/>
              </a:schemeClr>
            </a:solidFill>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5157192" y="1545216"/>
            <a:ext cx="1485022" cy="400110"/>
          </a:xfrm>
          <a:prstGeom prst="rect">
            <a:avLst/>
          </a:prstGeom>
          <a:noFill/>
        </p:spPr>
        <p:txBody>
          <a:bodyPr wrap="none" rtlCol="0">
            <a:spAutoFit/>
          </a:bodyPr>
          <a:lstStyle/>
          <a:p>
            <a:r>
              <a:rPr lang="en-GB" sz="2000" dirty="0">
                <a:solidFill>
                  <a:schemeClr val="accent4">
                    <a:lumMod val="50000"/>
                  </a:schemeClr>
                </a:solidFill>
                <a:latin typeface="Calibri" pitchFamily="34" charset="0"/>
              </a:rPr>
              <a:t>August 2021</a:t>
            </a:r>
          </a:p>
        </p:txBody>
      </p:sp>
      <p:sp>
        <p:nvSpPr>
          <p:cNvPr id="3" name="TextBox 2"/>
          <p:cNvSpPr txBox="1"/>
          <p:nvPr/>
        </p:nvSpPr>
        <p:spPr>
          <a:xfrm>
            <a:off x="367567" y="268272"/>
            <a:ext cx="1909305" cy="631319"/>
          </a:xfrm>
          <a:prstGeom prst="rect">
            <a:avLst/>
          </a:prstGeom>
          <a:noFill/>
        </p:spPr>
        <p:txBody>
          <a:bodyPr wrap="square" rtlCol="0">
            <a:spAutoFit/>
          </a:bodyPr>
          <a:lstStyle/>
          <a:p>
            <a:endParaRPr lang="en-GB" dirty="0"/>
          </a:p>
        </p:txBody>
      </p:sp>
      <p:sp>
        <p:nvSpPr>
          <p:cNvPr id="2" name="TextBox 1"/>
          <p:cNvSpPr txBox="1"/>
          <p:nvPr/>
        </p:nvSpPr>
        <p:spPr>
          <a:xfrm>
            <a:off x="549000" y="2166343"/>
            <a:ext cx="5760000" cy="6654129"/>
          </a:xfrm>
          <a:prstGeom prst="rect">
            <a:avLst/>
          </a:prstGeom>
          <a:noFill/>
        </p:spPr>
        <p:txBody>
          <a:bodyPr wrap="square" rtlCol="0">
            <a:spAutoFit/>
          </a:bodyPr>
          <a:lstStyle/>
          <a:p>
            <a:pPr algn="just">
              <a:lnSpc>
                <a:spcPct val="120000"/>
              </a:lnSpc>
              <a:spcAft>
                <a:spcPts val="600"/>
              </a:spcAft>
            </a:pPr>
            <a:r>
              <a:rPr lang="en-GB" sz="1200" b="1" u="sng" dirty="0">
                <a:latin typeface="Calibri" pitchFamily="34" charset="0"/>
                <a:ea typeface="Calibri"/>
                <a:cs typeface="Times New Roman"/>
              </a:rPr>
              <a:t>Carbon and Energy Policies</a:t>
            </a:r>
          </a:p>
          <a:p>
            <a:pPr algn="just"/>
            <a:r>
              <a:rPr lang="en-GB" sz="1100" dirty="0">
                <a:latin typeface="Calibri" pitchFamily="34" charset="0"/>
              </a:rPr>
              <a:t>Climate Change Agreements (CCAs) are just one of a suite of carbon and energy policies introduced by the UK Government to reduce energy consumption and hence carbon emissions.  CCAs are one of the ‘oldest’ policies having been introduced in 2001 when the Climate Change Levy (CCL) was introduced.  Since 2001, a number of other carbon and energy reporting schemes have been introduced.  In recent years, the Government has tried to prevent overlap between the schemes, however, there remains complex interactions between the schemes.  </a:t>
            </a:r>
          </a:p>
          <a:p>
            <a:pPr algn="just"/>
            <a:endParaRPr lang="en-GB" sz="1100" dirty="0">
              <a:latin typeface="Calibri" pitchFamily="34" charset="0"/>
            </a:endParaRPr>
          </a:p>
          <a:p>
            <a:pPr algn="just"/>
            <a:r>
              <a:rPr lang="en-GB" sz="1100" dirty="0">
                <a:latin typeface="Calibri" pitchFamily="34" charset="0"/>
              </a:rPr>
              <a:t>The purpose of this guidance note is to summarise the other schemes and explain what companies with a CCA need to know about them.  The table below provides a high level overview of four government policies where energy and carbon data is collected and reported upon. A fifth scheme ‘CRC’ concluded in March 2019 and detail on this is contained later in this note</a:t>
            </a:r>
          </a:p>
          <a:p>
            <a:pPr algn="just"/>
            <a:endParaRPr lang="en-GB" sz="1100" dirty="0">
              <a:latin typeface="Calibri" pitchFamily="34" charset="0"/>
            </a:endParaRPr>
          </a:p>
          <a:p>
            <a:pPr algn="just"/>
            <a:endParaRPr lang="en-GB" sz="1100" dirty="0">
              <a:latin typeface="Calibri" pitchFamily="34" charset="0"/>
            </a:endParaRPr>
          </a:p>
          <a:p>
            <a:pPr algn="just"/>
            <a:endParaRPr lang="en-GB" sz="1100" dirty="0">
              <a:latin typeface="Calibri" pitchFamily="34" charset="0"/>
            </a:endParaRPr>
          </a:p>
          <a:p>
            <a:pPr algn="just"/>
            <a:endParaRPr lang="en-GB" sz="1100" dirty="0">
              <a:latin typeface="Calibri" pitchFamily="34" charset="0"/>
            </a:endParaRPr>
          </a:p>
          <a:p>
            <a:pPr algn="just"/>
            <a:endParaRPr lang="en-GB" sz="1100" dirty="0">
              <a:latin typeface="Calibri" pitchFamily="34" charset="0"/>
            </a:endParaRPr>
          </a:p>
          <a:p>
            <a:pPr algn="just"/>
            <a:endParaRPr lang="en-GB" sz="1100" dirty="0">
              <a:latin typeface="Calibri" pitchFamily="34" charset="0"/>
            </a:endParaRPr>
          </a:p>
          <a:p>
            <a:pPr algn="just"/>
            <a:endParaRPr lang="en-GB" sz="1100" dirty="0">
              <a:latin typeface="Calibri" pitchFamily="34" charset="0"/>
            </a:endParaRPr>
          </a:p>
          <a:p>
            <a:pPr algn="just"/>
            <a:endParaRPr lang="en-GB" sz="1100" dirty="0">
              <a:latin typeface="Calibri" pitchFamily="34" charset="0"/>
            </a:endParaRPr>
          </a:p>
          <a:p>
            <a:pPr algn="just"/>
            <a:endParaRPr lang="en-GB" sz="1100" dirty="0">
              <a:latin typeface="Calibri" pitchFamily="34" charset="0"/>
            </a:endParaRPr>
          </a:p>
          <a:p>
            <a:pPr algn="just"/>
            <a:endParaRPr lang="en-GB" sz="1100" dirty="0">
              <a:latin typeface="Calibri" pitchFamily="34" charset="0"/>
            </a:endParaRPr>
          </a:p>
          <a:p>
            <a:pPr algn="just"/>
            <a:endParaRPr lang="en-GB" sz="1100" dirty="0">
              <a:latin typeface="Calibri" pitchFamily="34" charset="0"/>
            </a:endParaRPr>
          </a:p>
          <a:p>
            <a:pPr algn="just"/>
            <a:endParaRPr lang="en-GB" sz="1100" dirty="0">
              <a:latin typeface="Calibri" pitchFamily="34" charset="0"/>
            </a:endParaRPr>
          </a:p>
          <a:p>
            <a:pPr algn="just"/>
            <a:endParaRPr lang="en-GB" sz="1100" dirty="0">
              <a:latin typeface="Calibri" pitchFamily="34" charset="0"/>
            </a:endParaRPr>
          </a:p>
          <a:p>
            <a:pPr algn="just"/>
            <a:endParaRPr lang="en-GB" sz="1100" dirty="0">
              <a:latin typeface="Calibri" pitchFamily="34" charset="0"/>
            </a:endParaRPr>
          </a:p>
          <a:p>
            <a:pPr algn="just"/>
            <a:endParaRPr lang="en-GB" sz="1100" dirty="0">
              <a:latin typeface="Calibri" pitchFamily="34" charset="0"/>
            </a:endParaRPr>
          </a:p>
          <a:p>
            <a:pPr algn="just"/>
            <a:endParaRPr lang="en-GB" sz="1100" dirty="0">
              <a:latin typeface="Calibri" pitchFamily="34" charset="0"/>
            </a:endParaRPr>
          </a:p>
          <a:p>
            <a:pPr algn="just"/>
            <a:endParaRPr lang="en-GB" sz="1100" dirty="0">
              <a:latin typeface="Calibri" pitchFamily="34" charset="0"/>
            </a:endParaRPr>
          </a:p>
          <a:p>
            <a:pPr algn="just"/>
            <a:endParaRPr lang="en-GB" sz="1100" dirty="0">
              <a:latin typeface="Calibri" pitchFamily="34" charset="0"/>
            </a:endParaRPr>
          </a:p>
          <a:p>
            <a:pPr algn="just"/>
            <a:endParaRPr lang="en-GB" sz="1100" dirty="0">
              <a:latin typeface="Calibri" pitchFamily="34" charset="0"/>
            </a:endParaRPr>
          </a:p>
          <a:p>
            <a:pPr algn="just"/>
            <a:endParaRPr lang="en-GB" sz="1100" dirty="0">
              <a:latin typeface="Calibri" pitchFamily="34" charset="0"/>
            </a:endParaRPr>
          </a:p>
          <a:p>
            <a:pPr algn="just"/>
            <a:endParaRPr lang="en-GB" sz="1100" dirty="0">
              <a:latin typeface="Calibri" pitchFamily="34" charset="0"/>
            </a:endParaRPr>
          </a:p>
          <a:p>
            <a:pPr algn="just"/>
            <a:endParaRPr lang="en-GB" sz="1100" dirty="0">
              <a:latin typeface="Calibri" pitchFamily="34" charset="0"/>
            </a:endParaRPr>
          </a:p>
          <a:p>
            <a:pPr algn="just"/>
            <a:endParaRPr lang="en-GB" sz="1100" dirty="0">
              <a:latin typeface="Calibri" pitchFamily="34" charset="0"/>
            </a:endParaRPr>
          </a:p>
          <a:p>
            <a:pPr algn="just"/>
            <a:endParaRPr lang="en-GB" sz="1100" dirty="0">
              <a:latin typeface="Calibri" pitchFamily="34" charset="0"/>
            </a:endParaRPr>
          </a:p>
          <a:p>
            <a:pPr algn="just">
              <a:spcBef>
                <a:spcPts val="600"/>
              </a:spcBef>
            </a:pPr>
            <a:r>
              <a:rPr lang="en-GB" sz="1000" i="1" dirty="0">
                <a:latin typeface="Calibri" pitchFamily="34" charset="0"/>
              </a:rPr>
              <a:t>* A large enterprise is classed as a company that has ‘more than 250 employees’, or, ‘a turnover exceeding €50m and a balance sheet exceeding €43m’.</a:t>
            </a:r>
          </a:p>
        </p:txBody>
      </p:sp>
      <p:sp>
        <p:nvSpPr>
          <p:cNvPr id="12" name="Rectangle 3"/>
          <p:cNvSpPr>
            <a:spLocks noChangeArrowheads="1"/>
          </p:cNvSpPr>
          <p:nvPr/>
        </p:nvSpPr>
        <p:spPr bwMode="auto">
          <a:xfrm>
            <a:off x="549000" y="8748464"/>
            <a:ext cx="5760000" cy="2462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880000" algn="ctr"/>
                <a:tab pos="5760000" algn="r"/>
              </a:tabLst>
            </a:pPr>
            <a:r>
              <a:rPr kumimoji="0" lang="en-GB" sz="1000" b="1" i="0" u="none" strike="noStrike" cap="none" normalizeH="0" baseline="0" dirty="0">
                <a:ln>
                  <a:noFill/>
                </a:ln>
                <a:solidFill>
                  <a:schemeClr val="tx1">
                    <a:lumMod val="50000"/>
                    <a:lumOff val="50000"/>
                  </a:schemeClr>
                </a:solidFill>
                <a:effectLst/>
                <a:latin typeface="Calibri" pitchFamily="34" charset="0"/>
                <a:ea typeface="Calibri" pitchFamily="34" charset="0"/>
                <a:cs typeface="Calibri" pitchFamily="34" charset="0"/>
              </a:rPr>
              <a:t>Climate Change Agreement for techUK 	Page </a:t>
            </a:r>
            <a:fld id="{21684679-339F-4BC9-B73B-5EEB1B3FA67B}" type="slidenum">
              <a:rPr kumimoji="0" lang="en-GB" sz="1000" b="1" i="0" u="none" strike="noStrike" cap="none" normalizeH="0" baseline="0" smtClean="0">
                <a:ln>
                  <a:noFill/>
                </a:ln>
                <a:solidFill>
                  <a:schemeClr val="tx1">
                    <a:lumMod val="50000"/>
                    <a:lumOff val="50000"/>
                  </a:schemeClr>
                </a:solidFill>
                <a:effectLst/>
                <a:latin typeface="Calibri" pitchFamily="34" charset="0"/>
                <a:ea typeface="Calibri" pitchFamily="34" charset="0"/>
                <a:cs typeface="Calibri" pitchFamily="34" charset="0"/>
              </a:rPr>
              <a:pPr marL="0" marR="0" lvl="0" indent="0" algn="l" defTabSz="914400" rtl="0" eaLnBrk="1" fontAlgn="base" latinLnBrk="0" hangingPunct="1">
                <a:lnSpc>
                  <a:spcPct val="100000"/>
                </a:lnSpc>
                <a:spcBef>
                  <a:spcPct val="0"/>
                </a:spcBef>
                <a:spcAft>
                  <a:spcPct val="0"/>
                </a:spcAft>
                <a:buClrTx/>
                <a:buSzTx/>
                <a:buFontTx/>
                <a:buNone/>
                <a:tabLst>
                  <a:tab pos="2880000" algn="ctr"/>
                  <a:tab pos="5760000" algn="r"/>
                </a:tabLst>
              </a:pPr>
              <a:t>1</a:t>
            </a:fld>
            <a:r>
              <a:rPr kumimoji="0" lang="en-GB" sz="1000" b="1" i="0" u="none" strike="noStrike" cap="none" normalizeH="0" baseline="0" dirty="0">
                <a:ln>
                  <a:noFill/>
                </a:ln>
                <a:solidFill>
                  <a:schemeClr val="tx1">
                    <a:lumMod val="50000"/>
                    <a:lumOff val="50000"/>
                  </a:schemeClr>
                </a:solidFill>
                <a:effectLst/>
                <a:latin typeface="Calibri" pitchFamily="34" charset="0"/>
                <a:ea typeface="Calibri" pitchFamily="34" charset="0"/>
                <a:cs typeface="Calibri" pitchFamily="34" charset="0"/>
              </a:rPr>
              <a:t> of 4	How CCAs interact with other schemes</a:t>
            </a:r>
            <a:endParaRPr kumimoji="0" lang="en-GB" sz="1000" b="0" i="0" u="none" strike="noStrike" cap="none" normalizeH="0" baseline="0" dirty="0">
              <a:ln>
                <a:noFill/>
              </a:ln>
              <a:solidFill>
                <a:schemeClr val="tx1">
                  <a:lumMod val="50000"/>
                  <a:lumOff val="50000"/>
                </a:schemeClr>
              </a:solidFill>
              <a:effectLst/>
              <a:latin typeface="Calibri" pitchFamily="34" charset="0"/>
              <a:cs typeface="Arial" pitchFamily="34" charset="0"/>
            </a:endParaRPr>
          </a:p>
        </p:txBody>
      </p:sp>
      <p:pic>
        <p:nvPicPr>
          <p:cNvPr id="15" name="Picture 1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554275" y="146939"/>
            <a:ext cx="1003178" cy="601907"/>
          </a:xfrm>
          <a:prstGeom prst="rect">
            <a:avLst/>
          </a:prstGeom>
        </p:spPr>
      </p:pic>
      <p:graphicFrame>
        <p:nvGraphicFramePr>
          <p:cNvPr id="7" name="Table 6">
            <a:extLst>
              <a:ext uri="{FF2B5EF4-FFF2-40B4-BE49-F238E27FC236}">
                <a16:creationId xmlns:a16="http://schemas.microsoft.com/office/drawing/2014/main" id="{6A727E0E-4458-4524-A038-E8D351531E25}"/>
              </a:ext>
            </a:extLst>
          </p:cNvPr>
          <p:cNvGraphicFramePr>
            <a:graphicFrameLocks noGrp="1"/>
          </p:cNvGraphicFramePr>
          <p:nvPr>
            <p:extLst>
              <p:ext uri="{D42A27DB-BD31-4B8C-83A1-F6EECF244321}">
                <p14:modId xmlns:p14="http://schemas.microsoft.com/office/powerpoint/2010/main" val="1807310000"/>
              </p:ext>
            </p:extLst>
          </p:nvPr>
        </p:nvGraphicFramePr>
        <p:xfrm>
          <a:off x="412750" y="4644008"/>
          <a:ext cx="6032500" cy="3230880"/>
        </p:xfrm>
        <a:graphic>
          <a:graphicData uri="http://schemas.openxmlformats.org/drawingml/2006/table">
            <a:tbl>
              <a:tblPr firstRow="1" bandRow="1"/>
              <a:tblGrid>
                <a:gridCol w="850900">
                  <a:extLst>
                    <a:ext uri="{9D8B030D-6E8A-4147-A177-3AD203B41FA5}">
                      <a16:colId xmlns:a16="http://schemas.microsoft.com/office/drawing/2014/main" val="680765921"/>
                    </a:ext>
                  </a:extLst>
                </a:gridCol>
                <a:gridCol w="5181600">
                  <a:extLst>
                    <a:ext uri="{9D8B030D-6E8A-4147-A177-3AD203B41FA5}">
                      <a16:colId xmlns:a16="http://schemas.microsoft.com/office/drawing/2014/main" val="3424032858"/>
                    </a:ext>
                  </a:extLst>
                </a:gridCol>
              </a:tblGrid>
              <a:tr h="739140">
                <a:tc>
                  <a:txBody>
                    <a:bodyPr/>
                    <a:lstStyle/>
                    <a:p>
                      <a:pPr algn="l" rtl="0" fontAlgn="ctr"/>
                      <a:r>
                        <a:rPr lang="en-GB" sz="1100" b="0" i="0" u="sng" strike="noStrike" dirty="0">
                          <a:solidFill>
                            <a:srgbClr val="000000"/>
                          </a:solidFill>
                          <a:effectLst/>
                          <a:latin typeface="Calibri" panose="020F0502020204030204" pitchFamily="34" charset="0"/>
                        </a:rPr>
                        <a:t>C</a:t>
                      </a:r>
                      <a:r>
                        <a:rPr lang="en-GB" sz="1100" b="0" i="0" u="none" strike="noStrike" dirty="0">
                          <a:solidFill>
                            <a:srgbClr val="000000"/>
                          </a:solidFill>
                          <a:effectLst/>
                          <a:latin typeface="Calibri" panose="020F0502020204030204" pitchFamily="34" charset="0"/>
                        </a:rPr>
                        <a:t>limate </a:t>
                      </a:r>
                      <a:r>
                        <a:rPr lang="en-GB" sz="1100" b="0" i="0" u="sng" strike="noStrike" dirty="0">
                          <a:solidFill>
                            <a:srgbClr val="000000"/>
                          </a:solidFill>
                          <a:effectLst/>
                          <a:latin typeface="Calibri" panose="020F0502020204030204" pitchFamily="34" charset="0"/>
                        </a:rPr>
                        <a:t>C</a:t>
                      </a:r>
                      <a:r>
                        <a:rPr lang="en-GB" sz="1100" b="0" i="0" u="none" strike="noStrike" dirty="0">
                          <a:solidFill>
                            <a:srgbClr val="000000"/>
                          </a:solidFill>
                          <a:effectLst/>
                          <a:latin typeface="Calibri" panose="020F0502020204030204" pitchFamily="34" charset="0"/>
                        </a:rPr>
                        <a:t>hange</a:t>
                      </a:r>
                      <a:r>
                        <a:rPr lang="en-GB" sz="1100" b="0" i="0" u="sng" strike="noStrike" dirty="0">
                          <a:solidFill>
                            <a:srgbClr val="000000"/>
                          </a:solidFill>
                          <a:effectLst/>
                          <a:latin typeface="Calibri" panose="020F0502020204030204" pitchFamily="34" charset="0"/>
                        </a:rPr>
                        <a:t> A</a:t>
                      </a:r>
                      <a:r>
                        <a:rPr lang="en-GB" sz="1100" b="0" i="0" u="none" strike="noStrike" dirty="0">
                          <a:solidFill>
                            <a:srgbClr val="000000"/>
                          </a:solidFill>
                          <a:effectLst/>
                          <a:latin typeface="Calibri" panose="020F0502020204030204" pitchFamily="34" charset="0"/>
                        </a:rPr>
                        <a:t>greements</a:t>
                      </a:r>
                      <a:endParaRPr lang="en-GB" sz="1100" b="0" i="0" u="sng" strike="noStrike" dirty="0">
                        <a:solidFill>
                          <a:srgbClr val="000000"/>
                        </a:solidFill>
                        <a:effectLst/>
                        <a:latin typeface="Calibri" panose="020F0502020204030204" pitchFamily="34" charset="0"/>
                      </a:endParaRPr>
                    </a:p>
                  </a:txBody>
                  <a:tcPr marL="7620" marR="7620" marT="7620" marB="0" anchor="ctr">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solidFill>
                      <a:schemeClr val="accent1">
                        <a:lumMod val="20000"/>
                        <a:lumOff val="80000"/>
                      </a:schemeClr>
                    </a:solidFill>
                  </a:tcPr>
                </a:tc>
                <a:tc>
                  <a:txBody>
                    <a:bodyPr/>
                    <a:lstStyle/>
                    <a:p>
                      <a:pPr algn="l" rtl="0" fontAlgn="ctr"/>
                      <a:r>
                        <a:rPr lang="en-GB" sz="1100" b="0" i="0" u="none" strike="noStrike" dirty="0">
                          <a:solidFill>
                            <a:srgbClr val="000000"/>
                          </a:solidFill>
                          <a:effectLst/>
                          <a:latin typeface="Calibri" panose="020F0502020204030204" pitchFamily="34" charset="0"/>
                        </a:rPr>
                        <a:t>CCAs are voluntary and only available to sites undertaking an ‘eligible’ process.   A company agrees to reduce the energy consumption or carbon emissions at the site in return for both a discount on the Climate Change Levy  and for that energy to be exempted from the Carbon Reduction Commitment.   </a:t>
                      </a:r>
                    </a:p>
                  </a:txBody>
                  <a:tcPr marL="7620" marR="7620" marT="7620" marB="0" anchor="ctr">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405586280"/>
                  </a:ext>
                </a:extLst>
              </a:tr>
              <a:tr h="922020">
                <a:tc>
                  <a:txBody>
                    <a:bodyPr/>
                    <a:lstStyle/>
                    <a:p>
                      <a:pPr algn="l" rtl="0" fontAlgn="ctr"/>
                      <a:r>
                        <a:rPr lang="en-GB" sz="1100" b="0" i="0" u="none" strike="noStrike" dirty="0">
                          <a:solidFill>
                            <a:srgbClr val="000000"/>
                          </a:solidFill>
                          <a:effectLst/>
                          <a:latin typeface="Calibri" panose="020F0502020204030204" pitchFamily="34" charset="0"/>
                        </a:rPr>
                        <a:t>EU/UK Emissions </a:t>
                      </a:r>
                      <a:r>
                        <a:rPr lang="en-GB" sz="1100" b="0" i="0" u="sng" strike="noStrike" dirty="0">
                          <a:solidFill>
                            <a:srgbClr val="000000"/>
                          </a:solidFill>
                          <a:effectLst/>
                          <a:latin typeface="Calibri" panose="020F0502020204030204" pitchFamily="34" charset="0"/>
                        </a:rPr>
                        <a:t>T</a:t>
                      </a:r>
                      <a:r>
                        <a:rPr lang="en-GB" sz="1100" b="0" i="0" u="none" strike="noStrike" dirty="0">
                          <a:solidFill>
                            <a:srgbClr val="000000"/>
                          </a:solidFill>
                          <a:effectLst/>
                          <a:latin typeface="Calibri" panose="020F0502020204030204" pitchFamily="34" charset="0"/>
                        </a:rPr>
                        <a:t>rading </a:t>
                      </a:r>
                      <a:r>
                        <a:rPr lang="en-GB" sz="1100" b="0" i="0" u="sng" strike="noStrike" dirty="0">
                          <a:solidFill>
                            <a:srgbClr val="000000"/>
                          </a:solidFill>
                          <a:effectLst/>
                          <a:latin typeface="Calibri" panose="020F0502020204030204" pitchFamily="34" charset="0"/>
                        </a:rPr>
                        <a:t>S</a:t>
                      </a:r>
                      <a:r>
                        <a:rPr lang="en-GB" sz="1100" b="0" i="0" u="none" strike="noStrike" dirty="0">
                          <a:solidFill>
                            <a:srgbClr val="000000"/>
                          </a:solidFill>
                          <a:effectLst/>
                          <a:latin typeface="Calibri" panose="020F0502020204030204" pitchFamily="34" charset="0"/>
                        </a:rPr>
                        <a:t>cheme</a:t>
                      </a:r>
                    </a:p>
                  </a:txBody>
                  <a:tcPr marL="7620" marR="7620" marT="7620" marB="0" anchor="ctr">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solidFill>
                      <a:schemeClr val="accent1">
                        <a:lumMod val="40000"/>
                        <a:lumOff val="60000"/>
                      </a:schemeClr>
                    </a:solidFill>
                  </a:tcPr>
                </a:tc>
                <a:tc>
                  <a:txBody>
                    <a:bodyPr/>
                    <a:lstStyle/>
                    <a:p>
                      <a:pPr algn="l" rtl="0" fontAlgn="ctr"/>
                      <a:r>
                        <a:rPr lang="en-GB" sz="1100" b="0" i="0" u="none" strike="noStrike" dirty="0">
                          <a:solidFill>
                            <a:srgbClr val="000000"/>
                          </a:solidFill>
                          <a:effectLst/>
                          <a:latin typeface="Calibri" panose="020F0502020204030204" pitchFamily="34" charset="0"/>
                        </a:rPr>
                        <a:t>EU ETS was mandatory for all sites undertaking specific processes or having a large amount of combustion equipment.  EU ETS was a ‘cap and trade’ scheme; i.e. a site is set a cap on the CO2e it can emit and if it was over that allowance it needed to secure more allowances in a trading market to cover its actual emissions. Following Brexit, EU ETS is now replaced with UK ETS, with exception of Northern Ireland electricity generators which remain in the EU ETS by virtue of the Ireland / Northern Ireland Protocol.</a:t>
                      </a:r>
                    </a:p>
                  </a:txBody>
                  <a:tcPr marL="7620" marR="7620" marT="7620" marB="0" anchor="ctr">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258065873"/>
                  </a:ext>
                </a:extLst>
              </a:tr>
              <a:tr h="739140">
                <a:tc>
                  <a:txBody>
                    <a:bodyPr/>
                    <a:lstStyle/>
                    <a:p>
                      <a:pPr algn="l" rtl="0" fontAlgn="ctr"/>
                      <a:r>
                        <a:rPr lang="en-GB" sz="1100" b="0" i="0" u="none" strike="noStrike">
                          <a:solidFill>
                            <a:srgbClr val="000000"/>
                          </a:solidFill>
                          <a:effectLst/>
                          <a:latin typeface="Calibri" panose="020F0502020204030204" pitchFamily="34" charset="0"/>
                        </a:rPr>
                        <a:t>Energy</a:t>
                      </a:r>
                      <a:r>
                        <a:rPr lang="en-GB" sz="1100" b="0" i="0" u="sng" strike="noStrike">
                          <a:solidFill>
                            <a:srgbClr val="000000"/>
                          </a:solidFill>
                          <a:effectLst/>
                          <a:latin typeface="Calibri" panose="020F0502020204030204" pitchFamily="34" charset="0"/>
                        </a:rPr>
                        <a:t> S</a:t>
                      </a:r>
                      <a:r>
                        <a:rPr lang="en-GB" sz="1100" b="0" i="0" u="none" strike="noStrike">
                          <a:solidFill>
                            <a:srgbClr val="000000"/>
                          </a:solidFill>
                          <a:effectLst/>
                          <a:latin typeface="Calibri" panose="020F0502020204030204" pitchFamily="34" charset="0"/>
                        </a:rPr>
                        <a:t>avings</a:t>
                      </a:r>
                      <a:r>
                        <a:rPr lang="en-GB" sz="1100" b="0" i="0" u="sng" strike="noStrike">
                          <a:solidFill>
                            <a:srgbClr val="000000"/>
                          </a:solidFill>
                          <a:effectLst/>
                          <a:latin typeface="Calibri" panose="020F0502020204030204" pitchFamily="34" charset="0"/>
                        </a:rPr>
                        <a:t> O</a:t>
                      </a:r>
                      <a:r>
                        <a:rPr lang="en-GB" sz="1100" b="0" i="0" u="none" strike="noStrike">
                          <a:solidFill>
                            <a:srgbClr val="000000"/>
                          </a:solidFill>
                          <a:effectLst/>
                          <a:latin typeface="Calibri" panose="020F0502020204030204" pitchFamily="34" charset="0"/>
                        </a:rPr>
                        <a:t>pportunity</a:t>
                      </a:r>
                      <a:r>
                        <a:rPr lang="en-GB" sz="1100" b="0" i="0" u="sng" strike="noStrike">
                          <a:solidFill>
                            <a:srgbClr val="000000"/>
                          </a:solidFill>
                          <a:effectLst/>
                          <a:latin typeface="Calibri" panose="020F0502020204030204" pitchFamily="34" charset="0"/>
                        </a:rPr>
                        <a:t> S</a:t>
                      </a:r>
                      <a:r>
                        <a:rPr lang="en-GB" sz="1100" b="0" i="0" u="none" strike="noStrike">
                          <a:solidFill>
                            <a:srgbClr val="000000"/>
                          </a:solidFill>
                          <a:effectLst/>
                          <a:latin typeface="Calibri" panose="020F0502020204030204" pitchFamily="34" charset="0"/>
                        </a:rPr>
                        <a:t>cheme</a:t>
                      </a:r>
                    </a:p>
                  </a:txBody>
                  <a:tcPr marL="7620" marR="7620" marT="7620" marB="0" anchor="ctr">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solidFill>
                      <a:schemeClr val="accent1">
                        <a:lumMod val="20000"/>
                        <a:lumOff val="80000"/>
                      </a:schemeClr>
                    </a:solidFill>
                  </a:tcPr>
                </a:tc>
                <a:tc>
                  <a:txBody>
                    <a:bodyPr/>
                    <a:lstStyle/>
                    <a:p>
                      <a:pPr algn="l" rtl="0" fontAlgn="ctr"/>
                      <a:r>
                        <a:rPr lang="en-GB" sz="1100" b="0" i="0" u="none" strike="noStrike" dirty="0">
                          <a:solidFill>
                            <a:srgbClr val="000000"/>
                          </a:solidFill>
                          <a:effectLst/>
                          <a:latin typeface="Calibri" panose="020F0502020204030204" pitchFamily="34" charset="0"/>
                        </a:rPr>
                        <a:t>ESOS is mandatory for any organisation that contains at least one company that is classed as a ‘large undertaking’*.  A qualifying organisation must measure their buildings and vehicle energy use over a 12 month period and assess the potential for energy savings across at least 90% of the total energy consumption.</a:t>
                      </a:r>
                    </a:p>
                  </a:txBody>
                  <a:tcPr marL="7620" marR="7620" marT="7620" marB="0" anchor="ctr">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224426896"/>
                  </a:ext>
                </a:extLst>
              </a:tr>
              <a:tr h="739140">
                <a:tc>
                  <a:txBody>
                    <a:bodyPr/>
                    <a:lstStyle/>
                    <a:p>
                      <a:pPr algn="l" rtl="0" fontAlgn="ctr"/>
                      <a:r>
                        <a:rPr lang="en-GB" sz="1100" b="0" i="0" u="none" strike="noStrike">
                          <a:solidFill>
                            <a:srgbClr val="000000"/>
                          </a:solidFill>
                          <a:effectLst/>
                          <a:latin typeface="Calibri" panose="020F0502020204030204" pitchFamily="34" charset="0"/>
                        </a:rPr>
                        <a:t>GHG Director’s Report</a:t>
                      </a:r>
                    </a:p>
                  </a:txBody>
                  <a:tcPr marL="7620" marR="7620" marT="7620" marB="0" anchor="ctr">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solidFill>
                      <a:schemeClr val="accent1">
                        <a:lumMod val="40000"/>
                        <a:lumOff val="60000"/>
                      </a:schemeClr>
                    </a:solidFill>
                  </a:tcPr>
                </a:tc>
                <a:tc>
                  <a:txBody>
                    <a:bodyPr/>
                    <a:lstStyle/>
                    <a:p>
                      <a:pPr algn="l" rtl="0" fontAlgn="ctr"/>
                      <a:r>
                        <a:rPr lang="en-GB" sz="1100" b="0" i="0" u="none" strike="noStrike" dirty="0">
                          <a:solidFill>
                            <a:srgbClr val="000000"/>
                          </a:solidFill>
                          <a:effectLst/>
                          <a:latin typeface="Calibri" panose="020F0502020204030204" pitchFamily="34" charset="0"/>
                        </a:rPr>
                        <a:t>All FTSE XXX companies must calculate their Greenhouse Gas  (GHG) emissions in tonnes carbon equivalent (CO2e, also known as their carbon footprint) annually and include in their Director’s Report.  The CO2e emissions cover all sources of greenhouse gases (e.g. energy, transport, waste, refrigerants, agriculture, etc).</a:t>
                      </a:r>
                    </a:p>
                  </a:txBody>
                  <a:tcPr marL="7620" marR="7620" marT="7620" marB="0" anchor="ctr">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3083570234"/>
                  </a:ext>
                </a:extLst>
              </a:tr>
            </a:tbl>
          </a:graphicData>
        </a:graphic>
      </p:graphicFrame>
      <p:pic>
        <p:nvPicPr>
          <p:cNvPr id="16" name="Picture 15" descr="techUK logo image.png">
            <a:extLst>
              <a:ext uri="{FF2B5EF4-FFF2-40B4-BE49-F238E27FC236}">
                <a16:creationId xmlns:a16="http://schemas.microsoft.com/office/drawing/2014/main" id="{27FD39F4-5392-4FBE-81A5-9F551A15284E}"/>
              </a:ext>
            </a:extLst>
          </p:cNvPr>
          <p:cNvPicPr>
            <a:picLocks noChangeAspect="1"/>
          </p:cNvPicPr>
          <p:nvPr/>
        </p:nvPicPr>
        <p:blipFill>
          <a:blip r:embed="rId3" cstate="print"/>
          <a:stretch>
            <a:fillRect/>
          </a:stretch>
        </p:blipFill>
        <p:spPr>
          <a:xfrm>
            <a:off x="343514" y="195575"/>
            <a:ext cx="1512168" cy="572655"/>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549000" y="1043608"/>
            <a:ext cx="5760000" cy="4475071"/>
          </a:xfrm>
          <a:prstGeom prst="rect">
            <a:avLst/>
          </a:prstGeom>
          <a:noFill/>
        </p:spPr>
        <p:txBody>
          <a:bodyPr wrap="square" rtlCol="0">
            <a:spAutoFit/>
          </a:bodyPr>
          <a:lstStyle/>
          <a:p>
            <a:pPr algn="just">
              <a:lnSpc>
                <a:spcPct val="120000"/>
              </a:lnSpc>
              <a:spcAft>
                <a:spcPts val="600"/>
              </a:spcAft>
            </a:pPr>
            <a:r>
              <a:rPr lang="en-GB" sz="1200" b="1" u="sng" dirty="0">
                <a:latin typeface="Calibri" pitchFamily="34" charset="0"/>
                <a:ea typeface="Calibri"/>
                <a:cs typeface="Times New Roman"/>
              </a:rPr>
              <a:t>Overlaps between the policies</a:t>
            </a:r>
          </a:p>
          <a:p>
            <a:pPr algn="just"/>
            <a:r>
              <a:rPr lang="en-GB" sz="1100" dirty="0">
                <a:latin typeface="Calibri" pitchFamily="34" charset="0"/>
              </a:rPr>
              <a:t>The diagrams below illustrates for a typical company which energy sources are reported under each scheme.</a:t>
            </a:r>
          </a:p>
          <a:p>
            <a:pPr algn="just"/>
            <a:endParaRPr lang="en-GB" sz="1100" dirty="0">
              <a:latin typeface="Calibri" pitchFamily="34" charset="0"/>
            </a:endParaRPr>
          </a:p>
          <a:p>
            <a:pPr algn="just"/>
            <a:endParaRPr lang="en-GB" sz="1100" dirty="0">
              <a:latin typeface="Calibri" pitchFamily="34" charset="0"/>
            </a:endParaRPr>
          </a:p>
          <a:p>
            <a:pPr algn="just"/>
            <a:endParaRPr lang="en-GB" sz="1100" dirty="0">
              <a:latin typeface="Calibri" pitchFamily="34" charset="0"/>
            </a:endParaRPr>
          </a:p>
          <a:p>
            <a:pPr algn="just"/>
            <a:endParaRPr lang="en-GB" sz="1100" dirty="0">
              <a:latin typeface="Calibri" pitchFamily="34" charset="0"/>
            </a:endParaRPr>
          </a:p>
          <a:p>
            <a:pPr algn="just"/>
            <a:endParaRPr lang="en-GB" sz="1100" dirty="0">
              <a:latin typeface="Calibri" pitchFamily="34" charset="0"/>
            </a:endParaRPr>
          </a:p>
          <a:p>
            <a:pPr algn="just"/>
            <a:endParaRPr lang="en-GB" sz="1100" dirty="0">
              <a:latin typeface="Calibri" pitchFamily="34" charset="0"/>
            </a:endParaRPr>
          </a:p>
          <a:p>
            <a:pPr algn="just"/>
            <a:endParaRPr lang="en-GB" sz="1100" dirty="0">
              <a:latin typeface="Calibri" pitchFamily="34" charset="0"/>
            </a:endParaRPr>
          </a:p>
          <a:p>
            <a:pPr algn="just"/>
            <a:endParaRPr lang="en-GB" sz="1100" dirty="0">
              <a:latin typeface="Calibri" pitchFamily="34" charset="0"/>
            </a:endParaRPr>
          </a:p>
          <a:p>
            <a:pPr algn="just"/>
            <a:endParaRPr lang="en-GB" sz="1100" dirty="0">
              <a:latin typeface="Calibri" pitchFamily="34" charset="0"/>
            </a:endParaRPr>
          </a:p>
          <a:p>
            <a:pPr algn="just"/>
            <a:endParaRPr lang="en-GB" sz="1100" dirty="0">
              <a:latin typeface="Calibri" pitchFamily="34" charset="0"/>
            </a:endParaRPr>
          </a:p>
          <a:p>
            <a:pPr algn="just"/>
            <a:endParaRPr lang="en-GB" sz="1100" dirty="0">
              <a:latin typeface="Calibri" pitchFamily="34" charset="0"/>
            </a:endParaRPr>
          </a:p>
          <a:p>
            <a:pPr algn="just"/>
            <a:endParaRPr lang="en-GB" sz="1100" dirty="0">
              <a:latin typeface="Calibri" pitchFamily="34" charset="0"/>
            </a:endParaRPr>
          </a:p>
          <a:p>
            <a:pPr algn="just">
              <a:spcBef>
                <a:spcPts val="600"/>
              </a:spcBef>
            </a:pPr>
            <a:r>
              <a:rPr lang="en-GB" sz="1100" dirty="0">
                <a:latin typeface="Calibri" pitchFamily="34" charset="0"/>
              </a:rPr>
              <a:t>As illustrated above, energy covered by a CCA should not also be reported in UK/EU ETS, but it could also be included in ESOS or a GHG report.</a:t>
            </a:r>
          </a:p>
          <a:p>
            <a:pPr algn="just"/>
            <a:endParaRPr lang="en-GB" sz="1100" dirty="0">
              <a:latin typeface="Calibri" pitchFamily="34" charset="0"/>
            </a:endParaRPr>
          </a:p>
          <a:p>
            <a:pPr algn="just">
              <a:lnSpc>
                <a:spcPct val="120000"/>
              </a:lnSpc>
              <a:spcAft>
                <a:spcPts val="600"/>
              </a:spcAft>
            </a:pPr>
            <a:r>
              <a:rPr lang="en-GB" sz="1200" b="1" u="sng" dirty="0">
                <a:latin typeface="Calibri" pitchFamily="34" charset="0"/>
                <a:ea typeface="Calibri"/>
                <a:cs typeface="Times New Roman"/>
              </a:rPr>
              <a:t>Other differences</a:t>
            </a:r>
          </a:p>
          <a:p>
            <a:pPr algn="just"/>
            <a:r>
              <a:rPr lang="en-GB" sz="1100" dirty="0">
                <a:latin typeface="Calibri" pitchFamily="34" charset="0"/>
              </a:rPr>
              <a:t>The five schemes highlighted also use different reporting years as illustrated by the diagram below.</a:t>
            </a:r>
          </a:p>
          <a:p>
            <a:pPr algn="just"/>
            <a:endParaRPr lang="en-GB" sz="1100" dirty="0">
              <a:latin typeface="Calibri" pitchFamily="34" charset="0"/>
            </a:endParaRPr>
          </a:p>
          <a:p>
            <a:pPr algn="just"/>
            <a:endParaRPr lang="en-GB" sz="1100" i="1" dirty="0">
              <a:latin typeface="Calibri" pitchFamily="34" charset="0"/>
            </a:endParaRPr>
          </a:p>
          <a:p>
            <a:pPr algn="just"/>
            <a:endParaRPr lang="en-GB" sz="1000" i="1" dirty="0">
              <a:latin typeface="Calibri" pitchFamily="34" charset="0"/>
            </a:endParaRPr>
          </a:p>
        </p:txBody>
      </p:sp>
      <p:pic>
        <p:nvPicPr>
          <p:cNvPr id="3" name="Picture 2">
            <a:extLst>
              <a:ext uri="{FF2B5EF4-FFF2-40B4-BE49-F238E27FC236}">
                <a16:creationId xmlns:a16="http://schemas.microsoft.com/office/drawing/2014/main" id="{D9D87027-3590-4389-AFE3-81F178EBABC0}"/>
              </a:ext>
            </a:extLst>
          </p:cNvPr>
          <p:cNvPicPr>
            <a:picLocks noChangeAspect="1"/>
          </p:cNvPicPr>
          <p:nvPr/>
        </p:nvPicPr>
        <p:blipFill>
          <a:blip r:embed="rId2"/>
          <a:stretch>
            <a:fillRect/>
          </a:stretch>
        </p:blipFill>
        <p:spPr>
          <a:xfrm>
            <a:off x="412830" y="1846271"/>
            <a:ext cx="5643034" cy="1822798"/>
          </a:xfrm>
          <a:prstGeom prst="rect">
            <a:avLst/>
          </a:prstGeom>
        </p:spPr>
      </p:pic>
      <p:sp>
        <p:nvSpPr>
          <p:cNvPr id="14338" name="Rectangle 2"/>
          <p:cNvSpPr>
            <a:spLocks noChangeArrowheads="1"/>
          </p:cNvSpPr>
          <p:nvPr/>
        </p:nvSpPr>
        <p:spPr bwMode="auto">
          <a:xfrm>
            <a:off x="0" y="0"/>
            <a:ext cx="6858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GB"/>
          </a:p>
        </p:txBody>
      </p:sp>
      <p:sp>
        <p:nvSpPr>
          <p:cNvPr id="9" name="Rectangle 3"/>
          <p:cNvSpPr>
            <a:spLocks noChangeArrowheads="1"/>
          </p:cNvSpPr>
          <p:nvPr/>
        </p:nvSpPr>
        <p:spPr bwMode="auto">
          <a:xfrm>
            <a:off x="549000" y="8748464"/>
            <a:ext cx="5760000" cy="2462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880000" algn="ctr"/>
                <a:tab pos="5760000" algn="r"/>
              </a:tabLst>
            </a:pPr>
            <a:r>
              <a:rPr kumimoji="0" lang="en-GB" sz="1000" b="1" i="0" u="none" strike="noStrike" cap="none" normalizeH="0" baseline="0" dirty="0">
                <a:ln>
                  <a:noFill/>
                </a:ln>
                <a:solidFill>
                  <a:schemeClr val="tx1">
                    <a:lumMod val="50000"/>
                    <a:lumOff val="50000"/>
                  </a:schemeClr>
                </a:solidFill>
                <a:effectLst/>
                <a:latin typeface="Calibri" pitchFamily="34" charset="0"/>
                <a:ea typeface="Calibri" pitchFamily="34" charset="0"/>
                <a:cs typeface="Calibri" pitchFamily="34" charset="0"/>
              </a:rPr>
              <a:t>Climate Change Agreement for techUK 	Page </a:t>
            </a:r>
            <a:fld id="{21684679-339F-4BC9-B73B-5EEB1B3FA67B}" type="slidenum">
              <a:rPr kumimoji="0" lang="en-GB" sz="1000" b="1" i="0" u="none" strike="noStrike" cap="none" normalizeH="0" baseline="0" smtClean="0">
                <a:ln>
                  <a:noFill/>
                </a:ln>
                <a:solidFill>
                  <a:schemeClr val="tx1">
                    <a:lumMod val="50000"/>
                    <a:lumOff val="50000"/>
                  </a:schemeClr>
                </a:solidFill>
                <a:effectLst/>
                <a:latin typeface="Calibri" pitchFamily="34" charset="0"/>
                <a:ea typeface="Calibri" pitchFamily="34" charset="0"/>
                <a:cs typeface="Calibri" pitchFamily="34" charset="0"/>
              </a:rPr>
              <a:pPr marL="0" marR="0" lvl="0" indent="0" algn="l" defTabSz="914400" rtl="0" eaLnBrk="1" fontAlgn="base" latinLnBrk="0" hangingPunct="1">
                <a:lnSpc>
                  <a:spcPct val="100000"/>
                </a:lnSpc>
                <a:spcBef>
                  <a:spcPct val="0"/>
                </a:spcBef>
                <a:spcAft>
                  <a:spcPct val="0"/>
                </a:spcAft>
                <a:buClrTx/>
                <a:buSzTx/>
                <a:buFontTx/>
                <a:buNone/>
                <a:tabLst>
                  <a:tab pos="2880000" algn="ctr"/>
                  <a:tab pos="5760000" algn="r"/>
                </a:tabLst>
              </a:pPr>
              <a:t>2</a:t>
            </a:fld>
            <a:r>
              <a:rPr kumimoji="0" lang="en-GB" sz="1000" b="1" i="0" u="none" strike="noStrike" cap="none" normalizeH="0" baseline="0" dirty="0">
                <a:ln>
                  <a:noFill/>
                </a:ln>
                <a:solidFill>
                  <a:schemeClr val="tx1">
                    <a:lumMod val="50000"/>
                    <a:lumOff val="50000"/>
                  </a:schemeClr>
                </a:solidFill>
                <a:effectLst/>
                <a:latin typeface="Calibri" pitchFamily="34" charset="0"/>
                <a:ea typeface="Calibri" pitchFamily="34" charset="0"/>
                <a:cs typeface="Calibri" pitchFamily="34" charset="0"/>
              </a:rPr>
              <a:t> of 4	How CCAs interact with other schemes</a:t>
            </a:r>
            <a:endParaRPr kumimoji="0" lang="en-GB" sz="1000" b="0" i="0" u="none" strike="noStrike" cap="none" normalizeH="0" baseline="0" dirty="0">
              <a:ln>
                <a:noFill/>
              </a:ln>
              <a:solidFill>
                <a:schemeClr val="tx1">
                  <a:lumMod val="50000"/>
                  <a:lumOff val="50000"/>
                </a:schemeClr>
              </a:solidFill>
              <a:effectLst/>
              <a:latin typeface="Calibri" pitchFamily="34" charset="0"/>
              <a:cs typeface="Arial" pitchFamily="34" charset="0"/>
            </a:endParaRPr>
          </a:p>
        </p:txBody>
      </p:sp>
      <p:pic>
        <p:nvPicPr>
          <p:cNvPr id="12" name="Picture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554275" y="146939"/>
            <a:ext cx="1003178" cy="601907"/>
          </a:xfrm>
          <a:prstGeom prst="rect">
            <a:avLst/>
          </a:prstGeom>
        </p:spPr>
      </p:pic>
      <p:sp>
        <p:nvSpPr>
          <p:cNvPr id="4" name="Rectangle 3">
            <a:extLst>
              <a:ext uri="{FF2B5EF4-FFF2-40B4-BE49-F238E27FC236}">
                <a16:creationId xmlns:a16="http://schemas.microsoft.com/office/drawing/2014/main" id="{5004B402-1D87-4E1E-B9B8-8C0FBE0B37E0}"/>
              </a:ext>
            </a:extLst>
          </p:cNvPr>
          <p:cNvSpPr/>
          <p:nvPr/>
        </p:nvSpPr>
        <p:spPr>
          <a:xfrm>
            <a:off x="823902" y="2409489"/>
            <a:ext cx="300842" cy="4571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4" name="Picture 13">
            <a:extLst>
              <a:ext uri="{FF2B5EF4-FFF2-40B4-BE49-F238E27FC236}">
                <a16:creationId xmlns:a16="http://schemas.microsoft.com/office/drawing/2014/main" id="{D68E010A-4D2B-43B8-894F-F8DCB79FA079}"/>
              </a:ext>
            </a:extLst>
          </p:cNvPr>
          <p:cNvPicPr>
            <a:picLocks noChangeAspect="1"/>
          </p:cNvPicPr>
          <p:nvPr/>
        </p:nvPicPr>
        <p:blipFill>
          <a:blip r:embed="rId4"/>
          <a:stretch>
            <a:fillRect/>
          </a:stretch>
        </p:blipFill>
        <p:spPr>
          <a:xfrm>
            <a:off x="468106" y="5076056"/>
            <a:ext cx="5814564" cy="3452159"/>
          </a:xfrm>
          <a:prstGeom prst="rect">
            <a:avLst/>
          </a:prstGeom>
        </p:spPr>
      </p:pic>
      <p:sp>
        <p:nvSpPr>
          <p:cNvPr id="15" name="Rectangle 14">
            <a:extLst>
              <a:ext uri="{FF2B5EF4-FFF2-40B4-BE49-F238E27FC236}">
                <a16:creationId xmlns:a16="http://schemas.microsoft.com/office/drawing/2014/main" id="{1B89A44A-AEA5-4B04-AB51-399DD4DA1C07}"/>
              </a:ext>
            </a:extLst>
          </p:cNvPr>
          <p:cNvSpPr/>
          <p:nvPr/>
        </p:nvSpPr>
        <p:spPr>
          <a:xfrm>
            <a:off x="934231" y="2139482"/>
            <a:ext cx="237374" cy="28576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3" name="Picture 12" descr="techUK logo image.png">
            <a:extLst>
              <a:ext uri="{FF2B5EF4-FFF2-40B4-BE49-F238E27FC236}">
                <a16:creationId xmlns:a16="http://schemas.microsoft.com/office/drawing/2014/main" id="{6395C066-A6A5-4C76-A21E-075D0A7AC667}"/>
              </a:ext>
            </a:extLst>
          </p:cNvPr>
          <p:cNvPicPr>
            <a:picLocks noChangeAspect="1"/>
          </p:cNvPicPr>
          <p:nvPr/>
        </p:nvPicPr>
        <p:blipFill>
          <a:blip r:embed="rId5" cstate="print"/>
          <a:stretch>
            <a:fillRect/>
          </a:stretch>
        </p:blipFill>
        <p:spPr>
          <a:xfrm>
            <a:off x="343514" y="195575"/>
            <a:ext cx="1512168" cy="572655"/>
          </a:xfrm>
          <a:prstGeom prst="rect">
            <a:avLst/>
          </a:prstGeom>
        </p:spPr>
      </p:pic>
    </p:spTree>
    <p:extLst>
      <p:ext uri="{BB962C8B-B14F-4D97-AF65-F5344CB8AC3E}">
        <p14:creationId xmlns:p14="http://schemas.microsoft.com/office/powerpoint/2010/main" val="39135464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ChangeArrowheads="1"/>
          </p:cNvSpPr>
          <p:nvPr/>
        </p:nvSpPr>
        <p:spPr bwMode="auto">
          <a:xfrm>
            <a:off x="0" y="0"/>
            <a:ext cx="6858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GB"/>
          </a:p>
        </p:txBody>
      </p:sp>
      <p:sp>
        <p:nvSpPr>
          <p:cNvPr id="8" name="TextBox 7"/>
          <p:cNvSpPr txBox="1"/>
          <p:nvPr/>
        </p:nvSpPr>
        <p:spPr>
          <a:xfrm>
            <a:off x="548999" y="3292805"/>
            <a:ext cx="5760000" cy="5453801"/>
          </a:xfrm>
          <a:prstGeom prst="rect">
            <a:avLst/>
          </a:prstGeom>
          <a:noFill/>
        </p:spPr>
        <p:txBody>
          <a:bodyPr wrap="square" rtlCol="0">
            <a:spAutoFit/>
          </a:bodyPr>
          <a:lstStyle/>
          <a:p>
            <a:pPr algn="just">
              <a:lnSpc>
                <a:spcPct val="120000"/>
              </a:lnSpc>
              <a:spcAft>
                <a:spcPts val="600"/>
              </a:spcAft>
            </a:pPr>
            <a:r>
              <a:rPr lang="en-GB" sz="1200" b="1" u="sng" dirty="0">
                <a:latin typeface="Calibri" pitchFamily="34" charset="0"/>
                <a:ea typeface="Calibri"/>
                <a:cs typeface="Times New Roman"/>
              </a:rPr>
              <a:t>Further information</a:t>
            </a:r>
          </a:p>
          <a:p>
            <a:pPr algn="just"/>
            <a:r>
              <a:rPr lang="en-GB" sz="1100" dirty="0">
                <a:latin typeface="Calibri" pitchFamily="34" charset="0"/>
              </a:rPr>
              <a:t>If you, or think you could be, affected by the other carbon and energy policies, please find links below to accessing further information or please do not hesitate to contact the CCA Help Line as we are knowledgeable about many of these schemes.</a:t>
            </a:r>
          </a:p>
          <a:p>
            <a:pPr algn="just"/>
            <a:endParaRPr lang="en-GB" sz="1100" dirty="0">
              <a:latin typeface="Calibri" pitchFamily="34" charset="0"/>
            </a:endParaRPr>
          </a:p>
          <a:p>
            <a:pPr algn="just"/>
            <a:r>
              <a:rPr lang="en-GB" sz="1100" dirty="0">
                <a:latin typeface="Calibri" pitchFamily="34" charset="0"/>
              </a:rPr>
              <a:t>CCAs</a:t>
            </a:r>
          </a:p>
          <a:p>
            <a:pPr algn="just"/>
            <a:r>
              <a:rPr lang="en-GB" sz="1100" dirty="0">
                <a:latin typeface="Calibri" pitchFamily="34" charset="0"/>
                <a:hlinkClick r:id="rId2"/>
              </a:rPr>
              <a:t>https://www.gov.uk/climate-change-agreements--2</a:t>
            </a:r>
            <a:endParaRPr lang="en-GB" sz="1100" dirty="0">
              <a:latin typeface="Calibri" pitchFamily="34" charset="0"/>
            </a:endParaRPr>
          </a:p>
          <a:p>
            <a:pPr algn="just"/>
            <a:endParaRPr lang="en-GB" sz="1100" dirty="0">
              <a:latin typeface="Calibri" pitchFamily="34" charset="0"/>
            </a:endParaRPr>
          </a:p>
          <a:p>
            <a:pPr algn="just"/>
            <a:r>
              <a:rPr lang="en-GB" sz="1100" dirty="0">
                <a:latin typeface="Calibri" pitchFamily="34" charset="0"/>
              </a:rPr>
              <a:t>CRC</a:t>
            </a:r>
          </a:p>
          <a:p>
            <a:pPr algn="just"/>
            <a:r>
              <a:rPr lang="en-GB" sz="1100" dirty="0">
                <a:latin typeface="Calibri" pitchFamily="34" charset="0"/>
                <a:hlinkClick r:id="rId3"/>
              </a:rPr>
              <a:t>https://www.gov.uk/crc-energy-efficiency-scheme-qualification-and-registration</a:t>
            </a:r>
            <a:endParaRPr lang="en-GB" sz="1100" dirty="0">
              <a:latin typeface="Calibri" pitchFamily="34" charset="0"/>
            </a:endParaRPr>
          </a:p>
          <a:p>
            <a:pPr algn="just"/>
            <a:endParaRPr lang="en-GB" sz="1100" dirty="0">
              <a:latin typeface="Calibri" pitchFamily="34" charset="0"/>
            </a:endParaRPr>
          </a:p>
          <a:p>
            <a:pPr algn="just"/>
            <a:r>
              <a:rPr lang="en-GB" sz="1100" dirty="0">
                <a:latin typeface="Calibri" pitchFamily="34" charset="0"/>
              </a:rPr>
              <a:t>UK ETS</a:t>
            </a:r>
          </a:p>
          <a:p>
            <a:pPr algn="just"/>
            <a:r>
              <a:rPr lang="en-GB" sz="1100" dirty="0">
                <a:latin typeface="Calibri" pitchFamily="34" charset="0"/>
                <a:hlinkClick r:id="rId4"/>
              </a:rPr>
              <a:t>https://www.gov.uk/government/publications/participating-in-the-uk-ets/participating-in-the-uk-ets</a:t>
            </a:r>
            <a:r>
              <a:rPr lang="en-GB" sz="1100" dirty="0">
                <a:latin typeface="Calibri" pitchFamily="34" charset="0"/>
              </a:rPr>
              <a:t> </a:t>
            </a:r>
          </a:p>
          <a:p>
            <a:pPr algn="just"/>
            <a:endParaRPr lang="en-GB" sz="1100" dirty="0">
              <a:latin typeface="Calibri" pitchFamily="34" charset="0"/>
            </a:endParaRPr>
          </a:p>
          <a:p>
            <a:pPr algn="just"/>
            <a:r>
              <a:rPr lang="en-GB" sz="1100" dirty="0">
                <a:latin typeface="Calibri" pitchFamily="34" charset="0"/>
              </a:rPr>
              <a:t>EU ETS</a:t>
            </a:r>
          </a:p>
          <a:p>
            <a:pPr algn="just"/>
            <a:r>
              <a:rPr lang="en-GB" sz="1100" dirty="0">
                <a:latin typeface="Calibri" pitchFamily="34" charset="0"/>
                <a:hlinkClick r:id="rId5"/>
              </a:rPr>
              <a:t>https://www.gov.uk/participating-in-the-eu-ets</a:t>
            </a:r>
            <a:endParaRPr lang="en-GB" sz="1100" dirty="0">
              <a:latin typeface="Calibri" pitchFamily="34" charset="0"/>
            </a:endParaRPr>
          </a:p>
          <a:p>
            <a:pPr algn="just"/>
            <a:endParaRPr lang="en-GB" sz="1100" dirty="0">
              <a:latin typeface="Calibri" pitchFamily="34" charset="0"/>
            </a:endParaRPr>
          </a:p>
          <a:p>
            <a:pPr algn="just"/>
            <a:r>
              <a:rPr lang="en-GB" sz="1100" dirty="0">
                <a:latin typeface="Calibri" pitchFamily="34" charset="0"/>
              </a:rPr>
              <a:t>ESOS</a:t>
            </a:r>
          </a:p>
          <a:p>
            <a:pPr algn="just"/>
            <a:r>
              <a:rPr lang="en-GB" sz="1100" dirty="0">
                <a:latin typeface="Calibri" pitchFamily="34" charset="0"/>
                <a:hlinkClick r:id="rId6"/>
              </a:rPr>
              <a:t>https://www.gov.uk/energy-savings-opportunity-scheme-esos</a:t>
            </a:r>
            <a:endParaRPr lang="en-GB" sz="1100" dirty="0">
              <a:latin typeface="Calibri" pitchFamily="34" charset="0"/>
            </a:endParaRPr>
          </a:p>
          <a:p>
            <a:pPr algn="just"/>
            <a:endParaRPr lang="en-GB" sz="1100" dirty="0">
              <a:latin typeface="Calibri" pitchFamily="34" charset="0"/>
            </a:endParaRPr>
          </a:p>
          <a:p>
            <a:pPr algn="just"/>
            <a:r>
              <a:rPr lang="en-GB" sz="1100" dirty="0">
                <a:latin typeface="Calibri" pitchFamily="34" charset="0"/>
              </a:rPr>
              <a:t>GHG Reporting</a:t>
            </a:r>
          </a:p>
          <a:p>
            <a:pPr algn="just"/>
            <a:r>
              <a:rPr lang="en-GB" sz="1100" dirty="0">
                <a:latin typeface="Calibri" pitchFamily="34" charset="0"/>
                <a:hlinkClick r:id="rId7"/>
              </a:rPr>
              <a:t>https://www.gov.uk/government/publications/environmental-reporting-guidelines-including-mandatory-greenhouse-gas-emissions-reporting-guidance</a:t>
            </a:r>
            <a:endParaRPr lang="en-GB" sz="1100" dirty="0">
              <a:latin typeface="Calibri" pitchFamily="34" charset="0"/>
            </a:endParaRPr>
          </a:p>
          <a:p>
            <a:pPr algn="just"/>
            <a:endParaRPr lang="en-GB" sz="1100" dirty="0">
              <a:latin typeface="Calibri" pitchFamily="34" charset="0"/>
            </a:endParaRPr>
          </a:p>
          <a:p>
            <a:pPr algn="just"/>
            <a:endParaRPr lang="en-GB" sz="1100" dirty="0">
              <a:latin typeface="Calibri" pitchFamily="34" charset="0"/>
            </a:endParaRPr>
          </a:p>
          <a:p>
            <a:pPr algn="just"/>
            <a:endParaRPr lang="en-GB" sz="1100" dirty="0">
              <a:latin typeface="Calibri" pitchFamily="34" charset="0"/>
            </a:endParaRPr>
          </a:p>
          <a:p>
            <a:pPr algn="just"/>
            <a:r>
              <a:rPr lang="en-GB" sz="1100" dirty="0">
                <a:latin typeface="Calibri" pitchFamily="34" charset="0"/>
              </a:rPr>
              <a:t>The government is looking to simplify this policy landscape and if there are consultations relevant to techUK CCA companies we will make you aware of them via a news email.</a:t>
            </a:r>
          </a:p>
          <a:p>
            <a:pPr algn="just"/>
            <a:endParaRPr lang="en-GB" sz="1100" i="1" dirty="0">
              <a:latin typeface="Calibri" pitchFamily="34" charset="0"/>
            </a:endParaRPr>
          </a:p>
          <a:p>
            <a:pPr algn="just"/>
            <a:endParaRPr lang="en-GB" sz="1000" i="1" dirty="0">
              <a:latin typeface="Calibri" pitchFamily="34" charset="0"/>
            </a:endParaRPr>
          </a:p>
        </p:txBody>
      </p:sp>
      <p:sp>
        <p:nvSpPr>
          <p:cNvPr id="9" name="Rectangle 3"/>
          <p:cNvSpPr>
            <a:spLocks noChangeArrowheads="1"/>
          </p:cNvSpPr>
          <p:nvPr/>
        </p:nvSpPr>
        <p:spPr bwMode="auto">
          <a:xfrm>
            <a:off x="549000" y="8748464"/>
            <a:ext cx="5760000" cy="2462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880000" algn="ctr"/>
                <a:tab pos="5760000" algn="r"/>
              </a:tabLst>
            </a:pPr>
            <a:r>
              <a:rPr kumimoji="0" lang="en-GB" sz="1000" b="1" i="0" u="none" strike="noStrike" cap="none" normalizeH="0" baseline="0" dirty="0">
                <a:ln>
                  <a:noFill/>
                </a:ln>
                <a:solidFill>
                  <a:schemeClr val="tx1">
                    <a:lumMod val="50000"/>
                    <a:lumOff val="50000"/>
                  </a:schemeClr>
                </a:solidFill>
                <a:effectLst/>
                <a:latin typeface="Calibri" pitchFamily="34" charset="0"/>
                <a:ea typeface="Calibri" pitchFamily="34" charset="0"/>
                <a:cs typeface="Calibri" pitchFamily="34" charset="0"/>
              </a:rPr>
              <a:t>Climate Change Agreement for techUK 	Page </a:t>
            </a:r>
            <a:fld id="{21684679-339F-4BC9-B73B-5EEB1B3FA67B}" type="slidenum">
              <a:rPr kumimoji="0" lang="en-GB" sz="1000" b="1" i="0" u="none" strike="noStrike" cap="none" normalizeH="0" baseline="0" smtClean="0">
                <a:ln>
                  <a:noFill/>
                </a:ln>
                <a:solidFill>
                  <a:schemeClr val="tx1">
                    <a:lumMod val="50000"/>
                    <a:lumOff val="50000"/>
                  </a:schemeClr>
                </a:solidFill>
                <a:effectLst/>
                <a:latin typeface="Calibri" pitchFamily="34" charset="0"/>
                <a:ea typeface="Calibri" pitchFamily="34" charset="0"/>
                <a:cs typeface="Calibri" pitchFamily="34" charset="0"/>
              </a:rPr>
              <a:pPr marL="0" marR="0" lvl="0" indent="0" algn="l" defTabSz="914400" rtl="0" eaLnBrk="1" fontAlgn="base" latinLnBrk="0" hangingPunct="1">
                <a:lnSpc>
                  <a:spcPct val="100000"/>
                </a:lnSpc>
                <a:spcBef>
                  <a:spcPct val="0"/>
                </a:spcBef>
                <a:spcAft>
                  <a:spcPct val="0"/>
                </a:spcAft>
                <a:buClrTx/>
                <a:buSzTx/>
                <a:buFontTx/>
                <a:buNone/>
                <a:tabLst>
                  <a:tab pos="2880000" algn="ctr"/>
                  <a:tab pos="5760000" algn="r"/>
                </a:tabLst>
              </a:pPr>
              <a:t>3</a:t>
            </a:fld>
            <a:r>
              <a:rPr kumimoji="0" lang="en-GB" sz="1000" b="1" i="0" u="none" strike="noStrike" cap="none" normalizeH="0" baseline="0" dirty="0">
                <a:ln>
                  <a:noFill/>
                </a:ln>
                <a:solidFill>
                  <a:schemeClr val="tx1">
                    <a:lumMod val="50000"/>
                    <a:lumOff val="50000"/>
                  </a:schemeClr>
                </a:solidFill>
                <a:effectLst/>
                <a:latin typeface="Calibri" pitchFamily="34" charset="0"/>
                <a:ea typeface="Calibri" pitchFamily="34" charset="0"/>
                <a:cs typeface="Calibri" pitchFamily="34" charset="0"/>
              </a:rPr>
              <a:t> of 4	How CCAs interact with other schemes</a:t>
            </a:r>
            <a:endParaRPr kumimoji="0" lang="en-GB" sz="1000" b="0" i="0" u="none" strike="noStrike" cap="none" normalizeH="0" baseline="0" dirty="0">
              <a:ln>
                <a:noFill/>
              </a:ln>
              <a:solidFill>
                <a:schemeClr val="tx1">
                  <a:lumMod val="50000"/>
                  <a:lumOff val="50000"/>
                </a:schemeClr>
              </a:solidFill>
              <a:effectLst/>
              <a:latin typeface="Calibri" pitchFamily="34" charset="0"/>
              <a:cs typeface="Arial" pitchFamily="34" charset="0"/>
            </a:endParaRPr>
          </a:p>
        </p:txBody>
      </p:sp>
      <p:pic>
        <p:nvPicPr>
          <p:cNvPr id="7" name="Picture 6"/>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554275" y="146939"/>
            <a:ext cx="1003178" cy="601907"/>
          </a:xfrm>
          <a:prstGeom prst="rect">
            <a:avLst/>
          </a:prstGeom>
        </p:spPr>
      </p:pic>
      <p:sp>
        <p:nvSpPr>
          <p:cNvPr id="4" name="TextBox 3">
            <a:extLst>
              <a:ext uri="{FF2B5EF4-FFF2-40B4-BE49-F238E27FC236}">
                <a16:creationId xmlns:a16="http://schemas.microsoft.com/office/drawing/2014/main" id="{AB5732C7-E176-4ED9-B28D-AAD97D76E3CF}"/>
              </a:ext>
            </a:extLst>
          </p:cNvPr>
          <p:cNvSpPr txBox="1"/>
          <p:nvPr/>
        </p:nvSpPr>
        <p:spPr>
          <a:xfrm>
            <a:off x="364764" y="1249945"/>
            <a:ext cx="2704196" cy="299184"/>
          </a:xfrm>
          <a:prstGeom prst="rect">
            <a:avLst/>
          </a:prstGeom>
          <a:noFill/>
        </p:spPr>
        <p:txBody>
          <a:bodyPr wrap="square" rtlCol="0">
            <a:spAutoFit/>
          </a:bodyPr>
          <a:lstStyle/>
          <a:p>
            <a:pPr algn="just">
              <a:lnSpc>
                <a:spcPct val="120000"/>
              </a:lnSpc>
              <a:spcAft>
                <a:spcPts val="600"/>
              </a:spcAft>
            </a:pPr>
            <a:r>
              <a:rPr lang="en-GB" sz="1200" b="1" u="sng" dirty="0">
                <a:latin typeface="Calibri" pitchFamily="34" charset="0"/>
                <a:ea typeface="Calibri"/>
                <a:cs typeface="Times New Roman"/>
              </a:rPr>
              <a:t>Carbon Reduction Commitment</a:t>
            </a:r>
          </a:p>
        </p:txBody>
      </p:sp>
      <p:graphicFrame>
        <p:nvGraphicFramePr>
          <p:cNvPr id="3" name="Object 2">
            <a:extLst>
              <a:ext uri="{FF2B5EF4-FFF2-40B4-BE49-F238E27FC236}">
                <a16:creationId xmlns:a16="http://schemas.microsoft.com/office/drawing/2014/main" id="{B65CC646-CD7B-4FE7-A7A4-AB7568E989FF}"/>
              </a:ext>
            </a:extLst>
          </p:cNvPr>
          <p:cNvGraphicFramePr>
            <a:graphicFrameLocks noChangeAspect="1"/>
          </p:cNvGraphicFramePr>
          <p:nvPr>
            <p:extLst>
              <p:ext uri="{D42A27DB-BD31-4B8C-83A1-F6EECF244321}">
                <p14:modId xmlns:p14="http://schemas.microsoft.com/office/powerpoint/2010/main" val="55673205"/>
              </p:ext>
            </p:extLst>
          </p:nvPr>
        </p:nvGraphicFramePr>
        <p:xfrm>
          <a:off x="358486" y="1764258"/>
          <a:ext cx="6035675" cy="1112837"/>
        </p:xfrm>
        <a:graphic>
          <a:graphicData uri="http://schemas.openxmlformats.org/presentationml/2006/ole">
            <mc:AlternateContent xmlns:mc="http://schemas.openxmlformats.org/markup-compatibility/2006">
              <mc:Choice xmlns:v="urn:schemas-microsoft-com:vml" Requires="v">
                <p:oleObj name="Worksheet" r:id="rId9" imgW="6034922" imgH="1112661" progId="Excel.Sheet.12">
                  <p:embed/>
                </p:oleObj>
              </mc:Choice>
              <mc:Fallback>
                <p:oleObj name="Worksheet" r:id="rId9" imgW="6034922" imgH="1112661" progId="Excel.Sheet.12">
                  <p:embed/>
                  <p:pic>
                    <p:nvPicPr>
                      <p:cNvPr id="0" name=""/>
                      <p:cNvPicPr/>
                      <p:nvPr/>
                    </p:nvPicPr>
                    <p:blipFill>
                      <a:blip r:embed="rId10"/>
                      <a:stretch>
                        <a:fillRect/>
                      </a:stretch>
                    </p:blipFill>
                    <p:spPr>
                      <a:xfrm>
                        <a:off x="358486" y="1764258"/>
                        <a:ext cx="6035675" cy="1112837"/>
                      </a:xfrm>
                      <a:prstGeom prst="rect">
                        <a:avLst/>
                      </a:prstGeom>
                    </p:spPr>
                  </p:pic>
                </p:oleObj>
              </mc:Fallback>
            </mc:AlternateContent>
          </a:graphicData>
        </a:graphic>
      </p:graphicFrame>
      <p:pic>
        <p:nvPicPr>
          <p:cNvPr id="14" name="Picture 13" descr="techUK logo image.png">
            <a:extLst>
              <a:ext uri="{FF2B5EF4-FFF2-40B4-BE49-F238E27FC236}">
                <a16:creationId xmlns:a16="http://schemas.microsoft.com/office/drawing/2014/main" id="{E6ED4FD9-A3DC-4497-90C0-474753F88A6F}"/>
              </a:ext>
            </a:extLst>
          </p:cNvPr>
          <p:cNvPicPr>
            <a:picLocks noChangeAspect="1"/>
          </p:cNvPicPr>
          <p:nvPr/>
        </p:nvPicPr>
        <p:blipFill>
          <a:blip r:embed="rId11" cstate="print"/>
          <a:stretch>
            <a:fillRect/>
          </a:stretch>
        </p:blipFill>
        <p:spPr>
          <a:xfrm>
            <a:off x="343514" y="195575"/>
            <a:ext cx="1512168" cy="572655"/>
          </a:xfrm>
          <a:prstGeom prst="rect">
            <a:avLst/>
          </a:prstGeom>
        </p:spPr>
      </p:pic>
    </p:spTree>
    <p:extLst>
      <p:ext uri="{BB962C8B-B14F-4D97-AF65-F5344CB8AC3E}">
        <p14:creationId xmlns:p14="http://schemas.microsoft.com/office/powerpoint/2010/main" val="39135464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ChangeArrowheads="1"/>
          </p:cNvSpPr>
          <p:nvPr/>
        </p:nvSpPr>
        <p:spPr bwMode="auto">
          <a:xfrm>
            <a:off x="0" y="0"/>
            <a:ext cx="6858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GB"/>
          </a:p>
        </p:txBody>
      </p:sp>
      <p:sp>
        <p:nvSpPr>
          <p:cNvPr id="14" name="TextBox 13"/>
          <p:cNvSpPr txBox="1"/>
          <p:nvPr/>
        </p:nvSpPr>
        <p:spPr>
          <a:xfrm>
            <a:off x="620688" y="3995936"/>
            <a:ext cx="5688632" cy="430887"/>
          </a:xfrm>
          <a:prstGeom prst="rect">
            <a:avLst/>
          </a:prstGeom>
          <a:noFill/>
        </p:spPr>
        <p:txBody>
          <a:bodyPr wrap="square" rtlCol="0">
            <a:spAutoFit/>
          </a:bodyPr>
          <a:lstStyle/>
          <a:p>
            <a:r>
              <a:rPr lang="en-GB" sz="1100" dirty="0">
                <a:latin typeface="Calibri" pitchFamily="34" charset="0"/>
              </a:rPr>
              <a:t>The full suite of techUK CCA Guidance Notes are listed below and can be accessed via contacting the helpdesk or visiting the website.</a:t>
            </a:r>
          </a:p>
        </p:txBody>
      </p:sp>
      <p:sp>
        <p:nvSpPr>
          <p:cNvPr id="11" name="Rectangle 3"/>
          <p:cNvSpPr>
            <a:spLocks noChangeArrowheads="1"/>
          </p:cNvSpPr>
          <p:nvPr/>
        </p:nvSpPr>
        <p:spPr bwMode="auto">
          <a:xfrm>
            <a:off x="549000" y="8748464"/>
            <a:ext cx="5760000" cy="2462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880000" algn="ctr"/>
                <a:tab pos="5760000" algn="r"/>
              </a:tabLst>
            </a:pPr>
            <a:r>
              <a:rPr kumimoji="0" lang="en-GB" sz="1000" b="1" i="0" u="none" strike="noStrike" cap="none" normalizeH="0" baseline="0" dirty="0">
                <a:ln>
                  <a:noFill/>
                </a:ln>
                <a:solidFill>
                  <a:schemeClr val="tx1">
                    <a:lumMod val="50000"/>
                    <a:lumOff val="50000"/>
                  </a:schemeClr>
                </a:solidFill>
                <a:effectLst/>
                <a:latin typeface="Calibri" pitchFamily="34" charset="0"/>
                <a:ea typeface="Calibri" pitchFamily="34" charset="0"/>
                <a:cs typeface="Calibri" pitchFamily="34" charset="0"/>
              </a:rPr>
              <a:t>Climate Change Agreement for techUK 	Page </a:t>
            </a:r>
            <a:fld id="{21684679-339F-4BC9-B73B-5EEB1B3FA67B}" type="slidenum">
              <a:rPr kumimoji="0" lang="en-GB" sz="1000" b="1" i="0" u="none" strike="noStrike" cap="none" normalizeH="0" baseline="0" smtClean="0">
                <a:ln>
                  <a:noFill/>
                </a:ln>
                <a:solidFill>
                  <a:schemeClr val="tx1">
                    <a:lumMod val="50000"/>
                    <a:lumOff val="50000"/>
                  </a:schemeClr>
                </a:solidFill>
                <a:effectLst/>
                <a:latin typeface="Calibri" pitchFamily="34" charset="0"/>
                <a:ea typeface="Calibri" pitchFamily="34" charset="0"/>
                <a:cs typeface="Calibri" pitchFamily="34" charset="0"/>
              </a:rPr>
              <a:pPr marL="0" marR="0" lvl="0" indent="0" algn="l" defTabSz="914400" rtl="0" eaLnBrk="1" fontAlgn="base" latinLnBrk="0" hangingPunct="1">
                <a:lnSpc>
                  <a:spcPct val="100000"/>
                </a:lnSpc>
                <a:spcBef>
                  <a:spcPct val="0"/>
                </a:spcBef>
                <a:spcAft>
                  <a:spcPct val="0"/>
                </a:spcAft>
                <a:buClrTx/>
                <a:buSzTx/>
                <a:buFontTx/>
                <a:buNone/>
                <a:tabLst>
                  <a:tab pos="2880000" algn="ctr"/>
                  <a:tab pos="5760000" algn="r"/>
                </a:tabLst>
              </a:pPr>
              <a:t>4</a:t>
            </a:fld>
            <a:r>
              <a:rPr kumimoji="0" lang="en-GB" sz="1000" b="1" i="0" u="none" strike="noStrike" cap="none" normalizeH="0" baseline="0" dirty="0">
                <a:ln>
                  <a:noFill/>
                </a:ln>
                <a:solidFill>
                  <a:schemeClr val="tx1">
                    <a:lumMod val="50000"/>
                    <a:lumOff val="50000"/>
                  </a:schemeClr>
                </a:solidFill>
                <a:effectLst/>
                <a:latin typeface="Calibri" pitchFamily="34" charset="0"/>
                <a:ea typeface="Calibri" pitchFamily="34" charset="0"/>
                <a:cs typeface="Calibri" pitchFamily="34" charset="0"/>
              </a:rPr>
              <a:t> of 4	How CCAs interact with other schemes</a:t>
            </a:r>
            <a:endParaRPr kumimoji="0" lang="en-GB" sz="1000" b="0" i="0" u="none" strike="noStrike" cap="none" normalizeH="0" baseline="0" dirty="0">
              <a:ln>
                <a:noFill/>
              </a:ln>
              <a:solidFill>
                <a:schemeClr val="tx1">
                  <a:lumMod val="50000"/>
                  <a:lumOff val="50000"/>
                </a:schemeClr>
              </a:solidFill>
              <a:effectLst/>
              <a:latin typeface="Calibri" pitchFamily="34" charset="0"/>
              <a:cs typeface="Arial" pitchFamily="34" charset="0"/>
            </a:endParaRPr>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554275" y="146939"/>
            <a:ext cx="1003178" cy="601907"/>
          </a:xfrm>
          <a:prstGeom prst="rect">
            <a:avLst/>
          </a:prstGeom>
        </p:spPr>
      </p:pic>
      <p:sp>
        <p:nvSpPr>
          <p:cNvPr id="12" name="TextBox 11">
            <a:extLst>
              <a:ext uri="{FF2B5EF4-FFF2-40B4-BE49-F238E27FC236}">
                <a16:creationId xmlns:a16="http://schemas.microsoft.com/office/drawing/2014/main" id="{F5056EBC-53C5-498E-9DB7-B4B7880A1B96}"/>
              </a:ext>
            </a:extLst>
          </p:cNvPr>
          <p:cNvSpPr txBox="1"/>
          <p:nvPr/>
        </p:nvSpPr>
        <p:spPr>
          <a:xfrm>
            <a:off x="620688" y="1453005"/>
            <a:ext cx="5544616" cy="2110884"/>
          </a:xfrm>
          <a:prstGeom prst="rect">
            <a:avLst/>
          </a:prstGeom>
          <a:solidFill>
            <a:schemeClr val="accent1">
              <a:lumMod val="20000"/>
              <a:lumOff val="80000"/>
            </a:schemeClr>
          </a:solidFill>
          <a:ln>
            <a:solidFill>
              <a:schemeClr val="accent1"/>
            </a:solidFill>
          </a:ln>
        </p:spPr>
        <p:txBody>
          <a:bodyPr wrap="square" rtlCol="0">
            <a:noAutofit/>
          </a:bodyPr>
          <a:lstStyle/>
          <a:p>
            <a:pPr algn="ctr"/>
            <a:endParaRPr lang="en-GB" sz="1400" u="sng" dirty="0">
              <a:solidFill>
                <a:schemeClr val="accent4">
                  <a:lumMod val="50000"/>
                </a:schemeClr>
              </a:solidFill>
              <a:latin typeface="Calibri" pitchFamily="34" charset="0"/>
            </a:endParaRPr>
          </a:p>
          <a:p>
            <a:pPr algn="ctr"/>
            <a:r>
              <a:rPr lang="en-GB" sz="1400" b="1" i="1" dirty="0">
                <a:solidFill>
                  <a:schemeClr val="accent4">
                    <a:lumMod val="50000"/>
                  </a:schemeClr>
                </a:solidFill>
                <a:latin typeface="Calibri" pitchFamily="34" charset="0"/>
              </a:rPr>
              <a:t>For further information please contact SLR’s techUK CCA helpdesk:</a:t>
            </a:r>
          </a:p>
          <a:p>
            <a:pPr algn="ctr"/>
            <a:endParaRPr lang="en-GB" sz="1400" u="sng" dirty="0">
              <a:solidFill>
                <a:schemeClr val="accent4">
                  <a:lumMod val="50000"/>
                </a:schemeClr>
              </a:solidFill>
              <a:latin typeface="Calibri" pitchFamily="34" charset="0"/>
            </a:endParaRPr>
          </a:p>
          <a:p>
            <a:pPr algn="ctr"/>
            <a:r>
              <a:rPr lang="fr-FR" sz="1400" dirty="0">
                <a:solidFill>
                  <a:schemeClr val="accent4">
                    <a:lumMod val="50000"/>
                  </a:schemeClr>
                </a:solidFill>
                <a:latin typeface="Calibri" pitchFamily="34" charset="0"/>
              </a:rPr>
              <a:t>+44 (0)844 800 1880</a:t>
            </a:r>
          </a:p>
          <a:p>
            <a:pPr algn="ctr"/>
            <a:endParaRPr lang="en-GB" sz="1400" dirty="0">
              <a:solidFill>
                <a:schemeClr val="accent4">
                  <a:lumMod val="50000"/>
                </a:schemeClr>
              </a:solidFill>
              <a:latin typeface="Calibri" pitchFamily="34" charset="0"/>
            </a:endParaRPr>
          </a:p>
          <a:p>
            <a:pPr algn="ctr"/>
            <a:r>
              <a:rPr lang="fr-FR" sz="1400" u="sng" dirty="0">
                <a:solidFill>
                  <a:schemeClr val="accent4">
                    <a:lumMod val="50000"/>
                  </a:schemeClr>
                </a:solidFill>
                <a:latin typeface="Calibri" pitchFamily="34" charset="0"/>
                <a:hlinkClick r:id="rId3"/>
              </a:rPr>
              <a:t>techUK@slrconsulting.com</a:t>
            </a:r>
            <a:endParaRPr lang="fr-FR" sz="1400" dirty="0">
              <a:solidFill>
                <a:schemeClr val="accent4">
                  <a:lumMod val="50000"/>
                </a:schemeClr>
              </a:solidFill>
              <a:latin typeface="Calibri" pitchFamily="34" charset="0"/>
            </a:endParaRPr>
          </a:p>
          <a:p>
            <a:pPr algn="ctr"/>
            <a:endParaRPr lang="fr-FR" sz="1400" dirty="0">
              <a:solidFill>
                <a:schemeClr val="accent4">
                  <a:lumMod val="50000"/>
                </a:schemeClr>
              </a:solidFill>
              <a:latin typeface="Calibri" pitchFamily="34" charset="0"/>
            </a:endParaRPr>
          </a:p>
          <a:p>
            <a:pPr algn="ctr"/>
            <a:r>
              <a:rPr lang="fr-FR" sz="1400" dirty="0">
                <a:solidFill>
                  <a:schemeClr val="accent4">
                    <a:lumMod val="50000"/>
                  </a:schemeClr>
                </a:solidFill>
                <a:latin typeface="Calibri" pitchFamily="34" charset="0"/>
              </a:rPr>
              <a:t>or </a:t>
            </a:r>
            <a:r>
              <a:rPr lang="fr-FR" sz="1400" dirty="0" err="1">
                <a:solidFill>
                  <a:schemeClr val="accent4">
                    <a:lumMod val="50000"/>
                  </a:schemeClr>
                </a:solidFill>
                <a:latin typeface="Calibri" pitchFamily="34" charset="0"/>
              </a:rPr>
              <a:t>visit</a:t>
            </a:r>
            <a:r>
              <a:rPr lang="fr-FR" sz="1400" dirty="0">
                <a:solidFill>
                  <a:schemeClr val="accent4">
                    <a:lumMod val="50000"/>
                  </a:schemeClr>
                </a:solidFill>
                <a:latin typeface="Calibri" pitchFamily="34" charset="0"/>
              </a:rPr>
              <a:t> </a:t>
            </a:r>
            <a:r>
              <a:rPr lang="fr-FR" sz="1400" dirty="0">
                <a:solidFill>
                  <a:schemeClr val="accent4">
                    <a:lumMod val="50000"/>
                  </a:schemeClr>
                </a:solidFill>
                <a:latin typeface="Calibri" pitchFamily="34" charset="0"/>
                <a:hlinkClick r:id="rId4"/>
              </a:rPr>
              <a:t>www.techuk.org/developing-markets/data-centres.html</a:t>
            </a:r>
            <a:r>
              <a:rPr lang="fr-FR" sz="1400" dirty="0">
                <a:solidFill>
                  <a:schemeClr val="accent4">
                    <a:lumMod val="50000"/>
                  </a:schemeClr>
                </a:solidFill>
                <a:latin typeface="Calibri" pitchFamily="34" charset="0"/>
              </a:rPr>
              <a:t> </a:t>
            </a:r>
          </a:p>
          <a:p>
            <a:pPr algn="ctr"/>
            <a:endParaRPr lang="en-GB" sz="1400" dirty="0">
              <a:solidFill>
                <a:schemeClr val="accent4">
                  <a:lumMod val="50000"/>
                </a:schemeClr>
              </a:solidFill>
              <a:latin typeface="Calibri" pitchFamily="34" charset="0"/>
            </a:endParaRPr>
          </a:p>
        </p:txBody>
      </p:sp>
      <p:graphicFrame>
        <p:nvGraphicFramePr>
          <p:cNvPr id="15" name="Table 14">
            <a:extLst>
              <a:ext uri="{FF2B5EF4-FFF2-40B4-BE49-F238E27FC236}">
                <a16:creationId xmlns:a16="http://schemas.microsoft.com/office/drawing/2014/main" id="{4961BBB2-761B-4CCE-AC14-5E893901640D}"/>
              </a:ext>
            </a:extLst>
          </p:cNvPr>
          <p:cNvGraphicFramePr>
            <a:graphicFrameLocks noGrp="1"/>
          </p:cNvGraphicFramePr>
          <p:nvPr>
            <p:extLst>
              <p:ext uri="{D42A27DB-BD31-4B8C-83A1-F6EECF244321}">
                <p14:modId xmlns:p14="http://schemas.microsoft.com/office/powerpoint/2010/main" val="3046177135"/>
              </p:ext>
            </p:extLst>
          </p:nvPr>
        </p:nvGraphicFramePr>
        <p:xfrm>
          <a:off x="908720" y="4501438"/>
          <a:ext cx="5076564" cy="3874331"/>
        </p:xfrm>
        <a:graphic>
          <a:graphicData uri="http://schemas.openxmlformats.org/drawingml/2006/table">
            <a:tbl>
              <a:tblPr/>
              <a:tblGrid>
                <a:gridCol w="1118316">
                  <a:extLst>
                    <a:ext uri="{9D8B030D-6E8A-4147-A177-3AD203B41FA5}">
                      <a16:colId xmlns:a16="http://schemas.microsoft.com/office/drawing/2014/main" val="804519977"/>
                    </a:ext>
                  </a:extLst>
                </a:gridCol>
                <a:gridCol w="3958248">
                  <a:extLst>
                    <a:ext uri="{9D8B030D-6E8A-4147-A177-3AD203B41FA5}">
                      <a16:colId xmlns:a16="http://schemas.microsoft.com/office/drawing/2014/main" val="2265281513"/>
                    </a:ext>
                  </a:extLst>
                </a:gridCol>
              </a:tblGrid>
              <a:tr h="223691">
                <a:tc>
                  <a:txBody>
                    <a:bodyPr/>
                    <a:lstStyle/>
                    <a:p>
                      <a:pPr algn="ctr" rtl="0" fontAlgn="ctr"/>
                      <a:r>
                        <a:rPr lang="en-GB" sz="1100" b="1" i="0" u="none" strike="noStrike" dirty="0">
                          <a:solidFill>
                            <a:srgbClr val="FFFFFF"/>
                          </a:solidFill>
                          <a:effectLst/>
                          <a:latin typeface="Calibri" panose="020F0502020204030204" pitchFamily="34" charset="0"/>
                        </a:rPr>
                        <a:t>Guidance Note</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305496"/>
                    </a:solidFill>
                  </a:tcPr>
                </a:tc>
                <a:tc>
                  <a:txBody>
                    <a:bodyPr/>
                    <a:lstStyle/>
                    <a:p>
                      <a:pPr algn="l" rtl="0" fontAlgn="ctr"/>
                      <a:r>
                        <a:rPr lang="en-GB" sz="1100" b="1" i="0" u="none" strike="noStrike" dirty="0">
                          <a:solidFill>
                            <a:srgbClr val="FFFFFF"/>
                          </a:solidFill>
                          <a:effectLst/>
                          <a:latin typeface="Calibri" panose="020F0502020204030204" pitchFamily="34" charset="0"/>
                        </a:rPr>
                        <a:t>Title</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305496"/>
                    </a:solidFill>
                  </a:tcPr>
                </a:tc>
                <a:extLst>
                  <a:ext uri="{0D108BD9-81ED-4DB2-BD59-A6C34878D82A}">
                    <a16:rowId xmlns:a16="http://schemas.microsoft.com/office/drawing/2014/main" val="3191973578"/>
                  </a:ext>
                </a:extLst>
              </a:tr>
              <a:tr h="232639">
                <a:tc>
                  <a:txBody>
                    <a:bodyPr/>
                    <a:lstStyle/>
                    <a:p>
                      <a:pPr algn="ctr" rtl="0" fontAlgn="ctr"/>
                      <a:r>
                        <a:rPr lang="en-GB" sz="1100" b="0" i="0" u="none" strike="noStrike" dirty="0">
                          <a:solidFill>
                            <a:srgbClr val="000000"/>
                          </a:solidFill>
                          <a:effectLst/>
                          <a:latin typeface="Calibri" panose="020F0502020204030204" pitchFamily="34" charset="0"/>
                        </a:rPr>
                        <a:t>1</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tc>
                  <a:txBody>
                    <a:bodyPr/>
                    <a:lstStyle/>
                    <a:p>
                      <a:pPr algn="l" rtl="0" fontAlgn="ctr"/>
                      <a:r>
                        <a:rPr lang="en-GB" sz="1100" b="0" i="0" u="none" strike="noStrike">
                          <a:solidFill>
                            <a:srgbClr val="000000"/>
                          </a:solidFill>
                          <a:effectLst/>
                          <a:latin typeface="Calibri" panose="020F0502020204030204" pitchFamily="34" charset="0"/>
                        </a:rPr>
                        <a:t>What is a CCA</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46964000"/>
                  </a:ext>
                </a:extLst>
              </a:tr>
              <a:tr h="223691">
                <a:tc>
                  <a:txBody>
                    <a:bodyPr/>
                    <a:lstStyle/>
                    <a:p>
                      <a:pPr algn="ctr" rtl="0" fontAlgn="ctr"/>
                      <a:r>
                        <a:rPr lang="en-GB" sz="1100" b="0" i="0" u="none" strike="noStrike">
                          <a:solidFill>
                            <a:srgbClr val="000000"/>
                          </a:solidFill>
                          <a:effectLst/>
                          <a:latin typeface="Calibri" panose="020F0502020204030204" pitchFamily="34" charset="0"/>
                        </a:rPr>
                        <a:t>2</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9E1F2"/>
                    </a:solidFill>
                  </a:tcPr>
                </a:tc>
                <a:tc>
                  <a:txBody>
                    <a:bodyPr/>
                    <a:lstStyle/>
                    <a:p>
                      <a:pPr algn="l" rtl="0" fontAlgn="ctr"/>
                      <a:r>
                        <a:rPr lang="en-GB" sz="1100" b="0" i="0" u="none" strike="noStrike">
                          <a:solidFill>
                            <a:srgbClr val="000000"/>
                          </a:solidFill>
                          <a:effectLst/>
                          <a:latin typeface="Calibri" panose="020F0502020204030204" pitchFamily="34" charset="0"/>
                        </a:rPr>
                        <a:t>Transferring Ownership of a CCA</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2821604717"/>
                  </a:ext>
                </a:extLst>
              </a:tr>
              <a:tr h="232639">
                <a:tc>
                  <a:txBody>
                    <a:bodyPr/>
                    <a:lstStyle/>
                    <a:p>
                      <a:pPr algn="ctr" rtl="0" fontAlgn="ctr"/>
                      <a:r>
                        <a:rPr lang="en-GB" sz="1100" b="0" i="0" u="none" strike="noStrike">
                          <a:solidFill>
                            <a:srgbClr val="000000"/>
                          </a:solidFill>
                          <a:effectLst/>
                          <a:latin typeface="Calibri" panose="020F0502020204030204" pitchFamily="34" charset="0"/>
                        </a:rPr>
                        <a:t>3</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tc>
                  <a:txBody>
                    <a:bodyPr/>
                    <a:lstStyle/>
                    <a:p>
                      <a:pPr algn="l" rtl="0" fontAlgn="ctr"/>
                      <a:r>
                        <a:rPr lang="en-GB" sz="1100" b="0" i="0" u="none" strike="noStrike" dirty="0">
                          <a:solidFill>
                            <a:srgbClr val="000000"/>
                          </a:solidFill>
                          <a:effectLst/>
                          <a:latin typeface="Calibri" panose="020F0502020204030204" pitchFamily="34" charset="0"/>
                        </a:rPr>
                        <a:t>techUK CCA Administration Charges</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3940641820"/>
                  </a:ext>
                </a:extLst>
              </a:tr>
              <a:tr h="223691">
                <a:tc>
                  <a:txBody>
                    <a:bodyPr/>
                    <a:lstStyle/>
                    <a:p>
                      <a:pPr algn="ctr" rtl="0" fontAlgn="ctr"/>
                      <a:r>
                        <a:rPr lang="en-GB" sz="1100" b="0" i="0" u="none" strike="noStrike">
                          <a:solidFill>
                            <a:srgbClr val="000000"/>
                          </a:solidFill>
                          <a:effectLst/>
                          <a:latin typeface="Calibri" panose="020F0502020204030204" pitchFamily="34" charset="0"/>
                        </a:rPr>
                        <a:t>4</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9E1F2"/>
                    </a:solidFill>
                  </a:tcPr>
                </a:tc>
                <a:tc>
                  <a:txBody>
                    <a:bodyPr/>
                    <a:lstStyle/>
                    <a:p>
                      <a:pPr algn="l" rtl="0" fontAlgn="ctr"/>
                      <a:r>
                        <a:rPr lang="en-GB" sz="1100" b="0" i="0" u="none" strike="noStrike">
                          <a:solidFill>
                            <a:srgbClr val="000000"/>
                          </a:solidFill>
                          <a:effectLst/>
                          <a:latin typeface="Calibri" panose="020F0502020204030204" pitchFamily="34" charset="0"/>
                        </a:rPr>
                        <a:t>Completing HMRC PP10 and PP11 Forms</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429116604"/>
                  </a:ext>
                </a:extLst>
              </a:tr>
              <a:tr h="232639">
                <a:tc>
                  <a:txBody>
                    <a:bodyPr/>
                    <a:lstStyle/>
                    <a:p>
                      <a:pPr algn="ctr" rtl="0" fontAlgn="ctr"/>
                      <a:r>
                        <a:rPr lang="en-GB" sz="1100" b="0" i="0" u="none" strike="noStrike">
                          <a:solidFill>
                            <a:srgbClr val="000000"/>
                          </a:solidFill>
                          <a:effectLst/>
                          <a:latin typeface="Calibri" panose="020F0502020204030204" pitchFamily="34" charset="0"/>
                        </a:rPr>
                        <a:t>5</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tc>
                  <a:txBody>
                    <a:bodyPr/>
                    <a:lstStyle/>
                    <a:p>
                      <a:pPr algn="l" rtl="0" fontAlgn="ctr"/>
                      <a:r>
                        <a:rPr lang="en-GB" sz="1100" b="0" i="0" u="none" strike="noStrike" dirty="0">
                          <a:solidFill>
                            <a:srgbClr val="000000"/>
                          </a:solidFill>
                          <a:effectLst/>
                          <a:latin typeface="Calibri" panose="020F0502020204030204" pitchFamily="34" charset="0"/>
                        </a:rPr>
                        <a:t>Timetable of techUK CCA Activities</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3508928115"/>
                  </a:ext>
                </a:extLst>
              </a:tr>
              <a:tr h="223691">
                <a:tc>
                  <a:txBody>
                    <a:bodyPr/>
                    <a:lstStyle/>
                    <a:p>
                      <a:pPr algn="ctr" rtl="0" fontAlgn="ctr"/>
                      <a:r>
                        <a:rPr lang="en-GB" sz="1100" b="0" i="0" u="none" strike="noStrike">
                          <a:solidFill>
                            <a:srgbClr val="000000"/>
                          </a:solidFill>
                          <a:effectLst/>
                          <a:latin typeface="Calibri" panose="020F0502020204030204" pitchFamily="34" charset="0"/>
                        </a:rPr>
                        <a:t>6</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9E1F2"/>
                    </a:solidFill>
                  </a:tcPr>
                </a:tc>
                <a:tc>
                  <a:txBody>
                    <a:bodyPr/>
                    <a:lstStyle/>
                    <a:p>
                      <a:pPr algn="l" rtl="0" fontAlgn="ctr"/>
                      <a:r>
                        <a:rPr lang="en-GB" sz="1100" b="0" i="0" u="none" strike="noStrike">
                          <a:solidFill>
                            <a:srgbClr val="000000"/>
                          </a:solidFill>
                          <a:effectLst/>
                          <a:latin typeface="Calibri" panose="020F0502020204030204" pitchFamily="34" charset="0"/>
                        </a:rPr>
                        <a:t>Obligations under your CCA including audits</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2435595621"/>
                  </a:ext>
                </a:extLst>
              </a:tr>
              <a:tr h="232639">
                <a:tc>
                  <a:txBody>
                    <a:bodyPr/>
                    <a:lstStyle/>
                    <a:p>
                      <a:pPr algn="ctr" rtl="0" fontAlgn="ctr"/>
                      <a:r>
                        <a:rPr lang="en-GB" sz="1100" b="0" i="0" u="none" strike="noStrike">
                          <a:solidFill>
                            <a:srgbClr val="000000"/>
                          </a:solidFill>
                          <a:effectLst/>
                          <a:latin typeface="Calibri" panose="020F0502020204030204" pitchFamily="34" charset="0"/>
                        </a:rPr>
                        <a:t>7</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tc>
                  <a:txBody>
                    <a:bodyPr/>
                    <a:lstStyle/>
                    <a:p>
                      <a:pPr algn="l" rtl="0" fontAlgn="ctr"/>
                      <a:r>
                        <a:rPr lang="en-GB" sz="1100" b="0" i="0" u="none" strike="noStrike">
                          <a:solidFill>
                            <a:srgbClr val="000000"/>
                          </a:solidFill>
                          <a:effectLst/>
                          <a:latin typeface="Calibri" panose="020F0502020204030204" pitchFamily="34" charset="0"/>
                        </a:rPr>
                        <a:t>Reporting data at each Target Period</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1834719161"/>
                  </a:ext>
                </a:extLst>
              </a:tr>
              <a:tr h="223691">
                <a:tc>
                  <a:txBody>
                    <a:bodyPr/>
                    <a:lstStyle/>
                    <a:p>
                      <a:pPr algn="ctr" rtl="0" fontAlgn="ctr"/>
                      <a:r>
                        <a:rPr lang="en-GB" sz="1100" b="0" i="0" u="none" strike="noStrike">
                          <a:solidFill>
                            <a:srgbClr val="000000"/>
                          </a:solidFill>
                          <a:effectLst/>
                          <a:latin typeface="Calibri" panose="020F0502020204030204" pitchFamily="34" charset="0"/>
                        </a:rPr>
                        <a:t>8</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9E1F2"/>
                    </a:solidFill>
                  </a:tcPr>
                </a:tc>
                <a:tc>
                  <a:txBody>
                    <a:bodyPr/>
                    <a:lstStyle/>
                    <a:p>
                      <a:pPr algn="l" rtl="0" fontAlgn="ctr"/>
                      <a:r>
                        <a:rPr lang="en-GB" sz="1100" b="0" i="0" u="none" strike="noStrike">
                          <a:solidFill>
                            <a:srgbClr val="000000"/>
                          </a:solidFill>
                          <a:effectLst/>
                          <a:latin typeface="Calibri" panose="020F0502020204030204" pitchFamily="34" charset="0"/>
                        </a:rPr>
                        <a:t>How CCAs interact with other schemes</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1036526448"/>
                  </a:ext>
                </a:extLst>
              </a:tr>
              <a:tr h="232639">
                <a:tc>
                  <a:txBody>
                    <a:bodyPr/>
                    <a:lstStyle/>
                    <a:p>
                      <a:pPr algn="ctr" rtl="0" fontAlgn="ctr"/>
                      <a:r>
                        <a:rPr lang="en-GB" sz="1100" b="0" i="0" u="none" strike="noStrike">
                          <a:solidFill>
                            <a:srgbClr val="000000"/>
                          </a:solidFill>
                          <a:effectLst/>
                          <a:latin typeface="Calibri" panose="020F0502020204030204" pitchFamily="34" charset="0"/>
                        </a:rPr>
                        <a:t>9</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tc>
                  <a:txBody>
                    <a:bodyPr/>
                    <a:lstStyle/>
                    <a:p>
                      <a:pPr algn="l" rtl="0" fontAlgn="ctr"/>
                      <a:r>
                        <a:rPr lang="en-GB" sz="1100" b="0" i="0" u="none" strike="noStrike">
                          <a:solidFill>
                            <a:srgbClr val="000000"/>
                          </a:solidFill>
                          <a:effectLst/>
                          <a:latin typeface="Calibri" panose="020F0502020204030204" pitchFamily="34" charset="0"/>
                        </a:rPr>
                        <a:t>Glossary and Abbreviations</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884124896"/>
                  </a:ext>
                </a:extLst>
              </a:tr>
              <a:tr h="223691">
                <a:tc>
                  <a:txBody>
                    <a:bodyPr/>
                    <a:lstStyle/>
                    <a:p>
                      <a:pPr algn="ctr" rtl="0" fontAlgn="ctr"/>
                      <a:r>
                        <a:rPr lang="en-GB" sz="1100" b="0" i="0" u="none" strike="noStrike">
                          <a:solidFill>
                            <a:srgbClr val="000000"/>
                          </a:solidFill>
                          <a:effectLst/>
                          <a:latin typeface="Calibri" panose="020F0502020204030204" pitchFamily="34" charset="0"/>
                        </a:rPr>
                        <a:t>10</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9E1F2"/>
                    </a:solidFill>
                  </a:tcPr>
                </a:tc>
                <a:tc>
                  <a:txBody>
                    <a:bodyPr/>
                    <a:lstStyle/>
                    <a:p>
                      <a:pPr algn="l" rtl="0" fontAlgn="ctr"/>
                      <a:r>
                        <a:rPr lang="en-GB" sz="1100" b="0" i="0" u="none" strike="noStrike">
                          <a:solidFill>
                            <a:srgbClr val="000000"/>
                          </a:solidFill>
                          <a:effectLst/>
                          <a:latin typeface="Calibri" panose="020F0502020204030204" pitchFamily="34" charset="0"/>
                        </a:rPr>
                        <a:t>What happens if...</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1508446292"/>
                  </a:ext>
                </a:extLst>
              </a:tr>
              <a:tr h="232639">
                <a:tc>
                  <a:txBody>
                    <a:bodyPr/>
                    <a:lstStyle/>
                    <a:p>
                      <a:pPr algn="ctr" rtl="0" fontAlgn="ctr"/>
                      <a:r>
                        <a:rPr lang="en-GB" sz="1100" b="0" i="0" u="none" strike="noStrike">
                          <a:solidFill>
                            <a:srgbClr val="000000"/>
                          </a:solidFill>
                          <a:effectLst/>
                          <a:latin typeface="Calibri" panose="020F0502020204030204" pitchFamily="34" charset="0"/>
                        </a:rPr>
                        <a:t>11</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tc>
                  <a:txBody>
                    <a:bodyPr/>
                    <a:lstStyle/>
                    <a:p>
                      <a:pPr algn="l" rtl="0" fontAlgn="ctr"/>
                      <a:r>
                        <a:rPr lang="en-GB" sz="1100" b="0" i="0" u="none" strike="noStrike" dirty="0">
                          <a:solidFill>
                            <a:srgbClr val="000000"/>
                          </a:solidFill>
                          <a:effectLst/>
                          <a:latin typeface="Calibri" panose="020F0502020204030204" pitchFamily="34" charset="0"/>
                        </a:rPr>
                        <a:t>Submetering and base year </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3149804086"/>
                  </a:ext>
                </a:extLst>
              </a:tr>
              <a:tr h="223691">
                <a:tc>
                  <a:txBody>
                    <a:bodyPr/>
                    <a:lstStyle/>
                    <a:p>
                      <a:pPr algn="ctr" rtl="0" fontAlgn="ctr"/>
                      <a:r>
                        <a:rPr lang="en-GB" sz="1100" b="0" i="0" u="none" strike="noStrike">
                          <a:solidFill>
                            <a:srgbClr val="000000"/>
                          </a:solidFill>
                          <a:effectLst/>
                          <a:latin typeface="Calibri" panose="020F0502020204030204" pitchFamily="34" charset="0"/>
                        </a:rPr>
                        <a:t>12</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9E1F2"/>
                    </a:solidFill>
                  </a:tcPr>
                </a:tc>
                <a:tc>
                  <a:txBody>
                    <a:bodyPr/>
                    <a:lstStyle/>
                    <a:p>
                      <a:pPr algn="l" rtl="0" fontAlgn="ctr"/>
                      <a:r>
                        <a:rPr lang="en-GB" sz="1100" b="0" i="0" u="none" strike="noStrike" dirty="0">
                          <a:solidFill>
                            <a:srgbClr val="000000"/>
                          </a:solidFill>
                          <a:effectLst/>
                          <a:latin typeface="Calibri" panose="020F0502020204030204" pitchFamily="34" charset="0"/>
                        </a:rPr>
                        <a:t>Measuring Generator Fuel </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1121176871"/>
                  </a:ext>
                </a:extLst>
              </a:tr>
              <a:tr h="232639">
                <a:tc>
                  <a:txBody>
                    <a:bodyPr/>
                    <a:lstStyle/>
                    <a:p>
                      <a:pPr algn="ctr" rtl="0" fontAlgn="ctr"/>
                      <a:r>
                        <a:rPr lang="en-GB" sz="1100" b="0" i="0" u="none" strike="noStrike">
                          <a:solidFill>
                            <a:srgbClr val="000000"/>
                          </a:solidFill>
                          <a:effectLst/>
                          <a:latin typeface="Calibri" panose="020F0502020204030204" pitchFamily="34" charset="0"/>
                        </a:rPr>
                        <a:t>13</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tc>
                  <a:txBody>
                    <a:bodyPr/>
                    <a:lstStyle/>
                    <a:p>
                      <a:pPr algn="l" rtl="0" fontAlgn="ctr"/>
                      <a:r>
                        <a:rPr lang="en-GB" sz="1100" b="0" i="0" u="none" strike="noStrike">
                          <a:solidFill>
                            <a:srgbClr val="000000"/>
                          </a:solidFill>
                          <a:effectLst/>
                          <a:latin typeface="Calibri" panose="020F0502020204030204" pitchFamily="34" charset="0"/>
                        </a:rPr>
                        <a:t>State Aid Transparency reporting</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1387275525"/>
                  </a:ext>
                </a:extLst>
              </a:tr>
              <a:tr h="223691">
                <a:tc>
                  <a:txBody>
                    <a:bodyPr/>
                    <a:lstStyle/>
                    <a:p>
                      <a:pPr algn="ctr" rtl="0" fontAlgn="ctr"/>
                      <a:r>
                        <a:rPr lang="en-GB" sz="1100" b="0" i="0" u="none" strike="noStrike">
                          <a:solidFill>
                            <a:srgbClr val="000000"/>
                          </a:solidFill>
                          <a:effectLst/>
                          <a:latin typeface="Calibri" panose="020F0502020204030204" pitchFamily="34" charset="0"/>
                        </a:rPr>
                        <a:t>14</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9E1F2"/>
                    </a:solidFill>
                  </a:tcPr>
                </a:tc>
                <a:tc>
                  <a:txBody>
                    <a:bodyPr/>
                    <a:lstStyle/>
                    <a:p>
                      <a:pPr algn="l" rtl="0" fontAlgn="ctr"/>
                      <a:r>
                        <a:rPr lang="en-GB" sz="1100" b="0" i="0" u="none" strike="noStrike">
                          <a:solidFill>
                            <a:srgbClr val="000000"/>
                          </a:solidFill>
                          <a:effectLst/>
                          <a:latin typeface="Calibri" panose="020F0502020204030204" pitchFamily="34" charset="0"/>
                        </a:rPr>
                        <a:t>Penalties for non compliance</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4046959368"/>
                  </a:ext>
                </a:extLst>
              </a:tr>
              <a:tr h="232639">
                <a:tc>
                  <a:txBody>
                    <a:bodyPr/>
                    <a:lstStyle/>
                    <a:p>
                      <a:pPr algn="ctr" rtl="0" fontAlgn="ctr"/>
                      <a:r>
                        <a:rPr lang="en-GB" sz="1100" b="0" i="0" u="none" strike="noStrike">
                          <a:solidFill>
                            <a:srgbClr val="000000"/>
                          </a:solidFill>
                          <a:effectLst/>
                          <a:latin typeface="Calibri" panose="020F0502020204030204" pitchFamily="34" charset="0"/>
                        </a:rPr>
                        <a:t>15</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tc>
                  <a:txBody>
                    <a:bodyPr/>
                    <a:lstStyle/>
                    <a:p>
                      <a:pPr algn="l" rtl="0" fontAlgn="ctr"/>
                      <a:r>
                        <a:rPr lang="en-GB" sz="1100" b="0" i="0" u="none" strike="noStrike">
                          <a:solidFill>
                            <a:srgbClr val="000000"/>
                          </a:solidFill>
                          <a:effectLst/>
                          <a:latin typeface="Calibri" panose="020F0502020204030204" pitchFamily="34" charset="0"/>
                        </a:rPr>
                        <a:t>Application Documentation</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783993431"/>
                  </a:ext>
                </a:extLst>
              </a:tr>
              <a:tr h="223691">
                <a:tc>
                  <a:txBody>
                    <a:bodyPr/>
                    <a:lstStyle/>
                    <a:p>
                      <a:pPr algn="ctr" rtl="0" fontAlgn="ctr"/>
                      <a:r>
                        <a:rPr lang="en-GB" sz="1100" b="0" i="0" u="none" strike="noStrike" dirty="0">
                          <a:solidFill>
                            <a:srgbClr val="000000"/>
                          </a:solidFill>
                          <a:effectLst/>
                          <a:latin typeface="Calibri" panose="020F0502020204030204" pitchFamily="34" charset="0"/>
                        </a:rPr>
                        <a:t>16</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E1F2"/>
                    </a:solidFill>
                  </a:tcPr>
                </a:tc>
                <a:tc>
                  <a:txBody>
                    <a:bodyPr/>
                    <a:lstStyle/>
                    <a:p>
                      <a:pPr algn="l" rtl="0" fontAlgn="ctr"/>
                      <a:r>
                        <a:rPr lang="en-GB" sz="1100" b="0" i="0" u="none" strike="noStrike" dirty="0">
                          <a:solidFill>
                            <a:srgbClr val="000000"/>
                          </a:solidFill>
                          <a:effectLst/>
                          <a:latin typeface="Calibri" panose="020F0502020204030204" pitchFamily="34" charset="0"/>
                        </a:rPr>
                        <a:t>Datacentre CCA eligibility</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3925068217"/>
                  </a:ext>
                </a:extLst>
              </a:tr>
            </a:tbl>
          </a:graphicData>
        </a:graphic>
      </p:graphicFrame>
      <p:pic>
        <p:nvPicPr>
          <p:cNvPr id="16" name="Picture 15" descr="techUK logo image.png">
            <a:extLst>
              <a:ext uri="{FF2B5EF4-FFF2-40B4-BE49-F238E27FC236}">
                <a16:creationId xmlns:a16="http://schemas.microsoft.com/office/drawing/2014/main" id="{6121EB28-6495-488A-A176-61313725ED75}"/>
              </a:ext>
            </a:extLst>
          </p:cNvPr>
          <p:cNvPicPr>
            <a:picLocks noChangeAspect="1"/>
          </p:cNvPicPr>
          <p:nvPr/>
        </p:nvPicPr>
        <p:blipFill>
          <a:blip r:embed="rId5" cstate="print"/>
          <a:stretch>
            <a:fillRect/>
          </a:stretch>
        </p:blipFill>
        <p:spPr>
          <a:xfrm>
            <a:off x="343514" y="195575"/>
            <a:ext cx="1512168" cy="572655"/>
          </a:xfrm>
          <a:prstGeom prst="rect">
            <a:avLst/>
          </a:prstGeom>
        </p:spPr>
      </p:pic>
    </p:spTree>
    <p:extLst>
      <p:ext uri="{BB962C8B-B14F-4D97-AF65-F5344CB8AC3E}">
        <p14:creationId xmlns:p14="http://schemas.microsoft.com/office/powerpoint/2010/main" val="2655846704"/>
      </p:ext>
    </p:extLst>
  </p:cSld>
  <p:clrMapOvr>
    <a:masterClrMapping/>
  </p:clrMapOvr>
</p:sld>
</file>

<file path=ppt/theme/theme1.xml><?xml version="1.0" encoding="utf-8"?>
<a:theme xmlns:a="http://schemas.openxmlformats.org/drawingml/2006/main" name="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1775</TotalTime>
  <Words>951</Words>
  <Application>Microsoft Office PowerPoint</Application>
  <PresentationFormat>On-screen Show (4:3)</PresentationFormat>
  <Paragraphs>132</Paragraphs>
  <Slides>4</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4</vt:i4>
      </vt:variant>
    </vt:vector>
  </HeadingPairs>
  <TitlesOfParts>
    <vt:vector size="9" baseType="lpstr">
      <vt:lpstr>Arial</vt:lpstr>
      <vt:lpstr>Calibri</vt:lpstr>
      <vt:lpstr>Cambria</vt:lpstr>
      <vt:lpstr>Blank</vt:lpstr>
      <vt:lpstr>Microsoft Excel Worksheet</vt:lpstr>
      <vt:lpstr>PowerPoint Presentation</vt:lpstr>
      <vt:lpstr>PowerPoint Presentation</vt:lpstr>
      <vt:lpstr>PowerPoint Presentation</vt:lpstr>
      <vt:lpstr>PowerPoint Presentation</vt:lpstr>
    </vt:vector>
  </TitlesOfParts>
  <Company>SLR Consulting Ltd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lpeart</dc:creator>
  <cp:lastModifiedBy>Lucinda Peart</cp:lastModifiedBy>
  <cp:revision>196</cp:revision>
  <dcterms:created xsi:type="dcterms:W3CDTF">2015-02-19T16:18:28Z</dcterms:created>
  <dcterms:modified xsi:type="dcterms:W3CDTF">2021-10-11T09:59:06Z</dcterms:modified>
</cp:coreProperties>
</file>