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E4CAA-66B6-4385-98AC-7443DD74D762}" v="32" dt="2025-01-22T13:56:53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96" autoAdjust="0"/>
  </p:normalViewPr>
  <p:slideViewPr>
    <p:cSldViewPr snapToGrid="0">
      <p:cViewPr varScale="1">
        <p:scale>
          <a:sx n="73" d="100"/>
          <a:sy n="73" d="100"/>
        </p:scale>
        <p:origin x="20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EBD4C-59B4-4917-81FD-062631DBCACD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A0E6-121D-4C7D-9CFB-68C35339C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A0E6-121D-4C7D-9CFB-68C35339C8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7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A0E6-121D-4C7D-9CFB-68C35339C8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7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A0E6-121D-4C7D-9CFB-68C35339C8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2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A0E6-121D-4C7D-9CFB-68C35339C8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9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A0E6-121D-4C7D-9CFB-68C35339C8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42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185-E239-02EE-56F7-12760EADA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B0922-BC8E-1991-4971-1F93B3295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EA66-0ADC-8113-2867-58E63E7B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7DD4-09D8-0F76-B449-A99F1AAE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6E80-5A3E-8000-5E71-25CEADF7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563A-0894-3E1B-FEB2-2F367AD6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FD95E-9E0C-B9FF-8754-1FAA0C9C8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36851-B584-123D-DDC8-BA08862E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80C30-4AAD-739D-7AAE-407E60D2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16B3A-F156-7D36-372A-DF1C1CB6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1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5AA38-F7D3-0D9D-60E6-F9E4D6102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A01AA-10A2-87C7-6090-9746969D6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9E087-CF15-8756-F62B-C00668FA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D119-3A70-A755-22AB-A680E681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559D3-5F9D-A895-8DF6-15598C1D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5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AA24-8C59-D953-9A6D-4EC959C2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0934C-A92E-B5FE-5942-CFA1C323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88762-4FDA-8A6F-D986-654F2478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DD34-59E3-3EB3-2548-A7625478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4164-3A43-45C2-FFA6-027BC3B1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0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9A21-81D4-F278-CFDD-88FFA0E2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854D4-0A40-971A-4273-D946959DE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B196-5EBF-6C76-5827-D42E22E3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89640-991C-AFEC-C0AE-AB212344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21F43-46DD-64A4-EA86-A4CFD9D2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8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4268-7F04-1A03-2FEF-D9451FB4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514D-4044-EC36-F0B4-0C6697259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FAE26-F2BA-5A7F-E456-C09CD868D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5E1F0-0828-AF3B-FADF-38F43751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92487-66C6-0B99-2615-3221DE24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BAD2C-2D59-2999-1D78-B12C866F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8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0209-DA52-B3F4-0199-A9DE84F7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145A2-E198-7CD7-DE8A-A69163B6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309B6-9C3E-5586-4579-A3DFA3ECF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988DB-4DE8-ED78-0CF8-EB8C6E068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CCA6F-474F-D8AF-AD86-E4E763905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61BFC-5795-AD38-7A3F-0862B68A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23955-E2C0-7DA6-D0AD-8883054E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E3212-9C3C-915D-7589-D6C38258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3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A488-DAB6-C796-C8BF-3C2E9637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703CA-D15A-390B-DF37-E575670D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D7A7F-F760-9582-BFCA-306AC5FD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AC805-72A3-5011-E242-4ADB965A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7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3495A-C45C-37EB-4A12-5765A746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A06D3-FF6E-E89D-0168-8262D02F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36697-4342-501D-EF40-540A23B9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2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DB1-C636-3263-379C-7D3C9DFD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6408-6E2C-A226-BC66-2B33ABC8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1A855-CEA9-8511-B8F7-EDCBC723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46742-C16F-E053-67EF-407E16AD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F1AE-F32F-380E-742C-06F0F385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FE61D-FF5C-3388-9CFF-F0B7357D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3773-0877-7172-6A8A-41E9ADE0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069FF-A907-F876-967C-B878C5CD4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09BC7-258A-2E48-EE6C-991337DC6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34DE9-370B-D948-CD00-4C782DB6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6A018-603E-AADA-87B0-D601AF5E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323AC-40EF-6C6C-4FC8-28174A5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8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23028-30DA-FDB4-91EE-B824C598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D2FDB-002D-B284-3B0D-1CF96918C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2E21A-2DDB-4A06-B00A-C7A5484D3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89F4D-1729-48B6-AE95-E83045B73DE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EBD3-2E5B-E88F-7A6F-C2F7FF0E7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28FB4-28D9-A8E5-2B12-B0AC749CA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41328F-64D7-4A93-8C79-780DF9E92F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6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8C50C-5E14-A031-2EAE-6AFAE16C4986}"/>
              </a:ext>
            </a:extLst>
          </p:cNvPr>
          <p:cNvSpPr txBox="1"/>
          <p:nvPr/>
        </p:nvSpPr>
        <p:spPr>
          <a:xfrm>
            <a:off x="838201" y="643467"/>
            <a:ext cx="3888526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latin typeface="+mj-lt"/>
                <a:ea typeface="+mj-ea"/>
                <a:cs typeface="+mj-cs"/>
              </a:rPr>
              <a:t>Data Challenges in the Fire Service 	</a:t>
            </a:r>
            <a:endParaRPr lang="en-US" sz="410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BD12C-B564-5200-F4F3-8808B6C0BD10}"/>
              </a:ext>
            </a:extLst>
          </p:cNvPr>
          <p:cNvSpPr txBox="1"/>
          <p:nvPr/>
        </p:nvSpPr>
        <p:spPr>
          <a:xfrm>
            <a:off x="838200" y="2623381"/>
            <a:ext cx="5257799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Tim Bartlett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Analytics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Performance and Analytics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timothy.bartlett@essex-fire.gov.uk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CAB7BCFE-3715-40B2-8094-FF45B36F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27" b="15305"/>
          <a:stretch/>
        </p:blipFill>
        <p:spPr>
          <a:xfrm>
            <a:off x="8037850" y="643234"/>
            <a:ext cx="2529479" cy="2624899"/>
          </a:xfrm>
          <a:prstGeom prst="rect">
            <a:avLst/>
          </a:prstGeom>
        </p:spPr>
      </p:pic>
      <p:pic>
        <p:nvPicPr>
          <p:cNvPr id="16" name="Picture 15" descr="A red and white logo with white text">
            <a:extLst>
              <a:ext uri="{FF2B5EF4-FFF2-40B4-BE49-F238E27FC236}">
                <a16:creationId xmlns:a16="http://schemas.microsoft.com/office/drawing/2014/main" id="{042A53F1-9845-85AA-320F-E68083341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46" y="3760666"/>
            <a:ext cx="4491887" cy="22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BB98A9B-57DF-C097-DF34-7E1FEF157972}"/>
              </a:ext>
            </a:extLst>
          </p:cNvPr>
          <p:cNvSpPr/>
          <p:nvPr/>
        </p:nvSpPr>
        <p:spPr>
          <a:xfrm>
            <a:off x="172720" y="548640"/>
            <a:ext cx="458411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Identifying Risks: A Data Gap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CA811-6899-6C88-66E6-6B9A3CA96EB9}"/>
              </a:ext>
            </a:extLst>
          </p:cNvPr>
          <p:cNvSpPr txBox="1"/>
          <p:nvPr/>
        </p:nvSpPr>
        <p:spPr>
          <a:xfrm>
            <a:off x="5126419" y="552091"/>
            <a:ext cx="3296222" cy="82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Limited Data Access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88DC5-B9E6-2E97-F471-AC7798AB440C}"/>
              </a:ext>
            </a:extLst>
          </p:cNvPr>
          <p:cNvSpPr txBox="1"/>
          <p:nvPr/>
        </p:nvSpPr>
        <p:spPr>
          <a:xfrm>
            <a:off x="5126419" y="1027579"/>
            <a:ext cx="657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Data silos across departments, agencies and Fire and Rescue Services</a:t>
            </a: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Data sharing between public and private sectors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F5C28-DD87-D661-A1A6-7E88EC625A29}"/>
              </a:ext>
            </a:extLst>
          </p:cNvPr>
          <p:cNvSpPr txBox="1"/>
          <p:nvPr/>
        </p:nvSpPr>
        <p:spPr>
          <a:xfrm>
            <a:off x="5204419" y="3014165"/>
            <a:ext cx="3296222" cy="82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availabilty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8F162-0B2F-F156-7CB4-6CBFBCC9F657}"/>
              </a:ext>
            </a:extLst>
          </p:cNvPr>
          <p:cNvSpPr txBox="1"/>
          <p:nvPr/>
        </p:nvSpPr>
        <p:spPr>
          <a:xfrm>
            <a:off x="5204419" y="3705045"/>
            <a:ext cx="657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Information on demographics, housing and vulnerabilities</a:t>
            </a: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Data often outdated, missing or inaccurate</a:t>
            </a:r>
          </a:p>
        </p:txBody>
      </p:sp>
    </p:spTree>
    <p:extLst>
      <p:ext uri="{BB962C8B-B14F-4D97-AF65-F5344CB8AC3E}">
        <p14:creationId xmlns:p14="http://schemas.microsoft.com/office/powerpoint/2010/main" val="361374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8E481-C137-DCBB-F733-381EBC95E52B}"/>
              </a:ext>
            </a:extLst>
          </p:cNvPr>
          <p:cNvSpPr txBox="1"/>
          <p:nvPr/>
        </p:nvSpPr>
        <p:spPr>
          <a:xfrm>
            <a:off x="640080" y="4471416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Data-driven Insights</a:t>
            </a:r>
          </a:p>
        </p:txBody>
      </p:sp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E62FD7AB-8FE3-125B-9148-7BF1122CE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462" y="173646"/>
            <a:ext cx="2694738" cy="4037061"/>
          </a:xfrm>
          <a:prstGeom prst="rect">
            <a:avLst/>
          </a:prstGeom>
        </p:spPr>
      </p:pic>
      <p:sp>
        <p:nvSpPr>
          <p:cNvPr id="72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362639-940F-E69C-8035-27674149957D}"/>
              </a:ext>
            </a:extLst>
          </p:cNvPr>
          <p:cNvGrpSpPr/>
          <p:nvPr/>
        </p:nvGrpSpPr>
        <p:grpSpPr>
          <a:xfrm>
            <a:off x="3178939" y="1287276"/>
            <a:ext cx="2832069" cy="1809802"/>
            <a:chOff x="220019" y="1049506"/>
            <a:chExt cx="3234324" cy="2066858"/>
          </a:xfrm>
        </p:grpSpPr>
        <p:sp>
          <p:nvSpPr>
            <p:cNvPr id="14" name="Shape 1">
              <a:extLst>
                <a:ext uri="{FF2B5EF4-FFF2-40B4-BE49-F238E27FC236}">
                  <a16:creationId xmlns:a16="http://schemas.microsoft.com/office/drawing/2014/main" id="{A750BE80-57F3-9446-7776-3B71157A52F8}"/>
                </a:ext>
              </a:extLst>
            </p:cNvPr>
            <p:cNvSpPr/>
            <p:nvPr/>
          </p:nvSpPr>
          <p:spPr>
            <a:xfrm>
              <a:off x="220019" y="1049506"/>
              <a:ext cx="3234324" cy="2066858"/>
            </a:xfrm>
            <a:prstGeom prst="roundRect">
              <a:avLst>
                <a:gd name="adj" fmla="val 1659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 2">
              <a:extLst>
                <a:ext uri="{FF2B5EF4-FFF2-40B4-BE49-F238E27FC236}">
                  <a16:creationId xmlns:a16="http://schemas.microsoft.com/office/drawing/2014/main" id="{3488CA9A-7A8B-8C3E-ACA7-9FD7A22FAD84}"/>
                </a:ext>
              </a:extLst>
            </p:cNvPr>
            <p:cNvSpPr/>
            <p:nvPr/>
          </p:nvSpPr>
          <p:spPr>
            <a:xfrm>
              <a:off x="310150" y="1083965"/>
              <a:ext cx="2977039" cy="37207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95528">
                <a:lnSpc>
                  <a:spcPts val="2523"/>
                </a:lnSpc>
                <a:spcAft>
                  <a:spcPts val="600"/>
                </a:spcAft>
              </a:pPr>
              <a:r>
                <a:rPr lang="en-US" sz="2001" kern="1200">
                  <a:solidFill>
                    <a:srgbClr val="383838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Identify High Risk Areas</a:t>
              </a:r>
              <a:endParaRPr lang="en-US" sz="23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 3">
              <a:extLst>
                <a:ext uri="{FF2B5EF4-FFF2-40B4-BE49-F238E27FC236}">
                  <a16:creationId xmlns:a16="http://schemas.microsoft.com/office/drawing/2014/main" id="{8E0F087B-2479-17CD-6E45-D151EAB4A764}"/>
                </a:ext>
              </a:extLst>
            </p:cNvPr>
            <p:cNvSpPr/>
            <p:nvPr/>
          </p:nvSpPr>
          <p:spPr>
            <a:xfrm>
              <a:off x="369721" y="1614557"/>
              <a:ext cx="2677636" cy="89199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95528">
                <a:lnSpc>
                  <a:spcPts val="2480"/>
                </a:lnSpc>
                <a:spcAft>
                  <a:spcPts val="600"/>
                </a:spcAft>
              </a:pPr>
              <a:r>
                <a:rPr lang="en-US" sz="1523" kern="1200">
                  <a:solidFill>
                    <a:srgbClr val="383838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Mapping vulnerable residents based on age, health conditions, and socioeconomic factors</a:t>
              </a:r>
              <a:endParaRPr lang="en-US" sz="17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182EBB-80D0-8746-0378-FAF333559105}"/>
              </a:ext>
            </a:extLst>
          </p:cNvPr>
          <p:cNvGrpSpPr/>
          <p:nvPr/>
        </p:nvGrpSpPr>
        <p:grpSpPr>
          <a:xfrm>
            <a:off x="6180993" y="1287276"/>
            <a:ext cx="2832069" cy="1809802"/>
            <a:chOff x="220019" y="1049506"/>
            <a:chExt cx="3234324" cy="2066858"/>
          </a:xfrm>
        </p:grpSpPr>
        <p:sp>
          <p:nvSpPr>
            <p:cNvPr id="26" name="Shape 1">
              <a:extLst>
                <a:ext uri="{FF2B5EF4-FFF2-40B4-BE49-F238E27FC236}">
                  <a16:creationId xmlns:a16="http://schemas.microsoft.com/office/drawing/2014/main" id="{B833E395-CE30-496E-5092-EA8759D8088A}"/>
                </a:ext>
              </a:extLst>
            </p:cNvPr>
            <p:cNvSpPr/>
            <p:nvPr/>
          </p:nvSpPr>
          <p:spPr>
            <a:xfrm>
              <a:off x="220019" y="1049506"/>
              <a:ext cx="3234324" cy="2066858"/>
            </a:xfrm>
            <a:prstGeom prst="roundRect">
              <a:avLst>
                <a:gd name="adj" fmla="val 1659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2">
              <a:extLst>
                <a:ext uri="{FF2B5EF4-FFF2-40B4-BE49-F238E27FC236}">
                  <a16:creationId xmlns:a16="http://schemas.microsoft.com/office/drawing/2014/main" id="{944CC161-65E5-A6A6-2642-290968F86605}"/>
                </a:ext>
              </a:extLst>
            </p:cNvPr>
            <p:cNvSpPr/>
            <p:nvPr/>
          </p:nvSpPr>
          <p:spPr>
            <a:xfrm>
              <a:off x="220019" y="1090117"/>
              <a:ext cx="2977039" cy="37207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95528">
                <a:lnSpc>
                  <a:spcPts val="2523"/>
                </a:lnSpc>
                <a:spcAft>
                  <a:spcPts val="600"/>
                </a:spcAft>
              </a:pPr>
              <a:r>
                <a:rPr lang="en-US" sz="2001" kern="1200">
                  <a:solidFill>
                    <a:srgbClr val="383838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Proactive Risk Mitigation</a:t>
              </a:r>
              <a:endParaRPr lang="en-US" sz="23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3">
              <a:extLst>
                <a:ext uri="{FF2B5EF4-FFF2-40B4-BE49-F238E27FC236}">
                  <a16:creationId xmlns:a16="http://schemas.microsoft.com/office/drawing/2014/main" id="{E7F10C26-CA14-4FFF-A6B2-35B9E54AC9CC}"/>
                </a:ext>
              </a:extLst>
            </p:cNvPr>
            <p:cNvSpPr/>
            <p:nvPr/>
          </p:nvSpPr>
          <p:spPr>
            <a:xfrm>
              <a:off x="369721" y="1614557"/>
              <a:ext cx="2677636" cy="89199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95528">
                <a:lnSpc>
                  <a:spcPts val="2480"/>
                </a:lnSpc>
                <a:spcAft>
                  <a:spcPts val="600"/>
                </a:spcAft>
              </a:pPr>
              <a:r>
                <a:rPr lang="en-US" sz="1523" kern="1200">
                  <a:solidFill>
                    <a:srgbClr val="383838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Tailoring prevention advice, programs and resources to specific needs</a:t>
              </a:r>
              <a:endParaRPr lang="en-US" sz="17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CE2F59-CDDA-0EE6-DA71-0518DC80C926}"/>
              </a:ext>
            </a:extLst>
          </p:cNvPr>
          <p:cNvGrpSpPr/>
          <p:nvPr/>
        </p:nvGrpSpPr>
        <p:grpSpPr>
          <a:xfrm>
            <a:off x="198134" y="1287276"/>
            <a:ext cx="2832070" cy="1809802"/>
            <a:chOff x="220019" y="1049506"/>
            <a:chExt cx="3234324" cy="2066858"/>
          </a:xfrm>
        </p:grpSpPr>
        <p:sp>
          <p:nvSpPr>
            <p:cNvPr id="30" name="Shape 1">
              <a:extLst>
                <a:ext uri="{FF2B5EF4-FFF2-40B4-BE49-F238E27FC236}">
                  <a16:creationId xmlns:a16="http://schemas.microsoft.com/office/drawing/2014/main" id="{75D13DE6-CA2F-8491-070E-C87E3003FE0B}"/>
                </a:ext>
              </a:extLst>
            </p:cNvPr>
            <p:cNvSpPr/>
            <p:nvPr/>
          </p:nvSpPr>
          <p:spPr>
            <a:xfrm>
              <a:off x="220019" y="1049506"/>
              <a:ext cx="3234324" cy="2066858"/>
            </a:xfrm>
            <a:prstGeom prst="roundRect">
              <a:avLst>
                <a:gd name="adj" fmla="val 1659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 2">
              <a:extLst>
                <a:ext uri="{FF2B5EF4-FFF2-40B4-BE49-F238E27FC236}">
                  <a16:creationId xmlns:a16="http://schemas.microsoft.com/office/drawing/2014/main" id="{A4CBBDEC-C6F9-DBAD-9BC1-CED0B9963B55}"/>
                </a:ext>
              </a:extLst>
            </p:cNvPr>
            <p:cNvSpPr/>
            <p:nvPr/>
          </p:nvSpPr>
          <p:spPr>
            <a:xfrm>
              <a:off x="310151" y="1083964"/>
              <a:ext cx="2957226" cy="71527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95528">
                <a:lnSpc>
                  <a:spcPts val="2523"/>
                </a:lnSpc>
                <a:spcAft>
                  <a:spcPts val="600"/>
                </a:spcAft>
              </a:pPr>
              <a:r>
                <a:rPr lang="en-US" sz="2001" kern="1200">
                  <a:solidFill>
                    <a:srgbClr val="383838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Improved Resource </a:t>
              </a:r>
            </a:p>
            <a:p>
              <a:pPr defTabSz="795528">
                <a:lnSpc>
                  <a:spcPts val="2523"/>
                </a:lnSpc>
                <a:spcAft>
                  <a:spcPts val="600"/>
                </a:spcAft>
              </a:pPr>
              <a:r>
                <a:rPr lang="en-US" sz="2001" kern="1200">
                  <a:solidFill>
                    <a:srgbClr val="383838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Allocation</a:t>
              </a:r>
              <a:endParaRPr lang="en-US" sz="23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Text 3">
              <a:extLst>
                <a:ext uri="{FF2B5EF4-FFF2-40B4-BE49-F238E27FC236}">
                  <a16:creationId xmlns:a16="http://schemas.microsoft.com/office/drawing/2014/main" id="{153C7B1F-5D2E-B090-CDC0-FB7BC9B012FC}"/>
                </a:ext>
              </a:extLst>
            </p:cNvPr>
            <p:cNvSpPr/>
            <p:nvPr/>
          </p:nvSpPr>
          <p:spPr>
            <a:xfrm>
              <a:off x="310151" y="1877256"/>
              <a:ext cx="2677636" cy="89199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95528">
                <a:lnSpc>
                  <a:spcPts val="2480"/>
                </a:lnSpc>
                <a:spcAft>
                  <a:spcPts val="600"/>
                </a:spcAft>
              </a:pPr>
              <a:r>
                <a:rPr lang="en-US" sz="1523" kern="1200">
                  <a:solidFill>
                    <a:srgbClr val="383838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Deploying fire crews and resources efficiently</a:t>
              </a:r>
              <a:endParaRPr lang="en-US" sz="17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8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E9517-5772-6261-ADB3-FEA8BE5CAC38}"/>
              </a:ext>
            </a:extLst>
          </p:cNvPr>
          <p:cNvSpPr txBox="1"/>
          <p:nvPr/>
        </p:nvSpPr>
        <p:spPr>
          <a:xfrm>
            <a:off x="4409101" y="-68107"/>
            <a:ext cx="6251110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Data-Driven Response and Analytics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9AF39921-6353-FED2-633E-1062DA97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85E20-4699-C98E-FD3C-E562157216BA}"/>
              </a:ext>
            </a:extLst>
          </p:cNvPr>
          <p:cNvGrpSpPr/>
          <p:nvPr/>
        </p:nvGrpSpPr>
        <p:grpSpPr>
          <a:xfrm>
            <a:off x="4863440" y="1802754"/>
            <a:ext cx="6742390" cy="4367808"/>
            <a:chOff x="6218515" y="2774156"/>
            <a:chExt cx="6742390" cy="4367808"/>
          </a:xfrm>
        </p:grpSpPr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id="{A6F0EDA8-5D44-6EFC-838D-33820BC9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515" y="2774156"/>
              <a:ext cx="522923" cy="522922"/>
            </a:xfrm>
            <a:prstGeom prst="rect">
              <a:avLst/>
            </a:prstGeom>
          </p:spPr>
        </p:pic>
        <p:sp>
          <p:nvSpPr>
            <p:cNvPr id="8" name="Text 1">
              <a:extLst>
                <a:ext uri="{FF2B5EF4-FFF2-40B4-BE49-F238E27FC236}">
                  <a16:creationId xmlns:a16="http://schemas.microsoft.com/office/drawing/2014/main" id="{79400996-1B9C-E865-2C5A-3D167FBBAE8C}"/>
                </a:ext>
              </a:extLst>
            </p:cNvPr>
            <p:cNvSpPr/>
            <p:nvPr/>
          </p:nvSpPr>
          <p:spPr>
            <a:xfrm>
              <a:off x="6218515" y="3506272"/>
              <a:ext cx="3439597" cy="34313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dirty="0">
                  <a:solidFill>
                    <a:srgbClr val="383838"/>
                  </a:solidFill>
                  <a:latin typeface="Segoe UI" panose="020B0502040204020203" pitchFamily="34" charset="0"/>
                  <a:ea typeface="PT Serif" pitchFamily="34" charset="-122"/>
                  <a:cs typeface="Segoe UI" panose="020B0502040204020203" pitchFamily="34" charset="0"/>
                </a:rPr>
                <a:t>Real-Time Incident Analysis</a:t>
              </a:r>
              <a:endParaRPr lang="en-US" sz="21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 2">
              <a:extLst>
                <a:ext uri="{FF2B5EF4-FFF2-40B4-BE49-F238E27FC236}">
                  <a16:creationId xmlns:a16="http://schemas.microsoft.com/office/drawing/2014/main" id="{F4847209-9EB0-3E26-B704-CFF893CD95B8}"/>
                </a:ext>
              </a:extLst>
            </p:cNvPr>
            <p:cNvSpPr/>
            <p:nvPr/>
          </p:nvSpPr>
          <p:spPr>
            <a:xfrm>
              <a:off x="6218515" y="3974902"/>
              <a:ext cx="3682960" cy="66936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1600" dirty="0" err="1">
                  <a:solidFill>
                    <a:srgbClr val="383838"/>
                  </a:solidFill>
                  <a:latin typeface="Segoe UI" panose="020B0502040204020203" pitchFamily="34" charset="0"/>
                  <a:ea typeface="DM Sans" pitchFamily="34" charset="-122"/>
                  <a:cs typeface="Segoe UI" panose="020B0502040204020203" pitchFamily="34" charset="0"/>
                </a:rPr>
                <a:t>Analysing</a:t>
              </a:r>
              <a:r>
                <a:rPr lang="en-US" sz="1600" dirty="0">
                  <a:solidFill>
                    <a:srgbClr val="383838"/>
                  </a:solidFill>
                  <a:latin typeface="Segoe UI" panose="020B0502040204020203" pitchFamily="34" charset="0"/>
                  <a:ea typeface="DM Sans" pitchFamily="34" charset="-122"/>
                  <a:cs typeface="Segoe UI" panose="020B0502040204020203" pitchFamily="34" charset="0"/>
                </a:rPr>
                <a:t> live data during incidents to </a:t>
              </a:r>
              <a:r>
                <a:rPr lang="en-US" sz="1600" dirty="0" err="1">
                  <a:solidFill>
                    <a:srgbClr val="383838"/>
                  </a:solidFill>
                  <a:latin typeface="Segoe UI" panose="020B0502040204020203" pitchFamily="34" charset="0"/>
                  <a:ea typeface="DM Sans" pitchFamily="34" charset="-122"/>
                  <a:cs typeface="Segoe UI" panose="020B0502040204020203" pitchFamily="34" charset="0"/>
                </a:rPr>
                <a:t>optimise</a:t>
              </a:r>
              <a:r>
                <a:rPr lang="en-US" sz="1600" dirty="0">
                  <a:solidFill>
                    <a:srgbClr val="383838"/>
                  </a:solidFill>
                  <a:latin typeface="Segoe UI" panose="020B0502040204020203" pitchFamily="34" charset="0"/>
                  <a:ea typeface="DM Sans" pitchFamily="34" charset="-122"/>
                  <a:cs typeface="Segoe UI" panose="020B0502040204020203" pitchFamily="34" charset="0"/>
                </a:rPr>
                <a:t> response strategies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Image 2" descr="preencoded.png">
              <a:extLst>
                <a:ext uri="{FF2B5EF4-FFF2-40B4-BE49-F238E27FC236}">
                  <a16:creationId xmlns:a16="http://schemas.microsoft.com/office/drawing/2014/main" id="{B7E44545-8F3D-67EE-0AD1-B0AB73705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5205" y="2774156"/>
              <a:ext cx="522923" cy="522922"/>
            </a:xfrm>
            <a:prstGeom prst="rect">
              <a:avLst/>
            </a:prstGeom>
          </p:spPr>
        </p:pic>
        <p:sp>
          <p:nvSpPr>
            <p:cNvPr id="13" name="Text 3">
              <a:extLst>
                <a:ext uri="{FF2B5EF4-FFF2-40B4-BE49-F238E27FC236}">
                  <a16:creationId xmlns:a16="http://schemas.microsoft.com/office/drawing/2014/main" id="{F770A86E-8051-1114-32D0-CF1896760920}"/>
                </a:ext>
              </a:extLst>
            </p:cNvPr>
            <p:cNvSpPr/>
            <p:nvPr/>
          </p:nvSpPr>
          <p:spPr>
            <a:xfrm>
              <a:off x="10215205" y="3506272"/>
              <a:ext cx="2745700" cy="34313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dirty="0">
                  <a:solidFill>
                    <a:srgbClr val="383838"/>
                  </a:solidFill>
                  <a:latin typeface="Segoe UI" panose="020B0502040204020203" pitchFamily="34" charset="0"/>
                  <a:ea typeface="PT Serif" pitchFamily="34" charset="-122"/>
                  <a:cs typeface="Segoe UI" panose="020B0502040204020203" pitchFamily="34" charset="0"/>
                </a:rPr>
                <a:t>Predictive Analytics</a:t>
              </a:r>
              <a:endParaRPr lang="en-US" sz="21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 5">
              <a:extLst>
                <a:ext uri="{FF2B5EF4-FFF2-40B4-BE49-F238E27FC236}">
                  <a16:creationId xmlns:a16="http://schemas.microsoft.com/office/drawing/2014/main" id="{DCD7CFDD-1243-FAF4-160B-D020A7325265}"/>
                </a:ext>
              </a:extLst>
            </p:cNvPr>
            <p:cNvSpPr/>
            <p:nvPr/>
          </p:nvSpPr>
          <p:spPr>
            <a:xfrm>
              <a:off x="6218515" y="6003965"/>
              <a:ext cx="3545205" cy="34313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dirty="0">
                  <a:solidFill>
                    <a:srgbClr val="383838"/>
                  </a:solidFill>
                  <a:latin typeface="Segoe UI" panose="020B0502040204020203" pitchFamily="34" charset="0"/>
                  <a:ea typeface="PT Serif" pitchFamily="34" charset="-122"/>
                  <a:cs typeface="Segoe UI" panose="020B0502040204020203" pitchFamily="34" charset="0"/>
                </a:rPr>
                <a:t>Response Time </a:t>
              </a:r>
              <a:r>
                <a:rPr lang="en-US" sz="2150" dirty="0" err="1">
                  <a:solidFill>
                    <a:srgbClr val="383838"/>
                  </a:solidFill>
                  <a:latin typeface="Segoe UI" panose="020B0502040204020203" pitchFamily="34" charset="0"/>
                  <a:ea typeface="PT Serif" pitchFamily="34" charset="-122"/>
                  <a:cs typeface="Segoe UI" panose="020B0502040204020203" pitchFamily="34" charset="0"/>
                </a:rPr>
                <a:t>Optimisation</a:t>
              </a:r>
              <a:endParaRPr lang="en-US" sz="21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 6">
              <a:extLst>
                <a:ext uri="{FF2B5EF4-FFF2-40B4-BE49-F238E27FC236}">
                  <a16:creationId xmlns:a16="http://schemas.microsoft.com/office/drawing/2014/main" id="{AE3D4D44-D03D-994D-3127-2F614552FD21}"/>
                </a:ext>
              </a:extLst>
            </p:cNvPr>
            <p:cNvSpPr/>
            <p:nvPr/>
          </p:nvSpPr>
          <p:spPr>
            <a:xfrm>
              <a:off x="6218515" y="6472595"/>
              <a:ext cx="3682960" cy="66936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1600" dirty="0">
                  <a:solidFill>
                    <a:srgbClr val="383838"/>
                  </a:solidFill>
                  <a:latin typeface="Segoe UI" panose="020B0502040204020203" pitchFamily="34" charset="0"/>
                  <a:ea typeface="DM Sans" pitchFamily="34" charset="-122"/>
                  <a:cs typeface="Segoe UI" panose="020B0502040204020203" pitchFamily="34" charset="0"/>
                </a:rPr>
                <a:t>Improving the speed and efficiency of incident response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4" name="Image 3" descr="preencoded.png">
              <a:extLst>
                <a:ext uri="{FF2B5EF4-FFF2-40B4-BE49-F238E27FC236}">
                  <a16:creationId xmlns:a16="http://schemas.microsoft.com/office/drawing/2014/main" id="{33867C6E-0A67-D1E6-75F8-E62A449EC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8515" y="5271849"/>
              <a:ext cx="522923" cy="522922"/>
            </a:xfrm>
            <a:prstGeom prst="rect">
              <a:avLst/>
            </a:prstGeom>
          </p:spPr>
        </p:pic>
      </p:grpSp>
      <p:sp>
        <p:nvSpPr>
          <p:cNvPr id="17" name="Text 2">
            <a:extLst>
              <a:ext uri="{FF2B5EF4-FFF2-40B4-BE49-F238E27FC236}">
                <a16:creationId xmlns:a16="http://schemas.microsoft.com/office/drawing/2014/main" id="{1815D138-6C22-1AC8-03DB-DE55107F1160}"/>
              </a:ext>
            </a:extLst>
          </p:cNvPr>
          <p:cNvSpPr/>
          <p:nvPr/>
        </p:nvSpPr>
        <p:spPr>
          <a:xfrm>
            <a:off x="8875933" y="2786701"/>
            <a:ext cx="3194147" cy="669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Identifying potential areas of risk and predicting future incidents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9C6252-B9A9-9A7B-864A-6736CAD34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677" y="1207950"/>
            <a:ext cx="4743450" cy="5948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D99177C-5E8E-03F1-4585-836EA832C80E}"/>
              </a:ext>
            </a:extLst>
          </p:cNvPr>
          <p:cNvSpPr/>
          <p:nvPr/>
        </p:nvSpPr>
        <p:spPr>
          <a:xfrm>
            <a:off x="5386363" y="3918936"/>
            <a:ext cx="4761058" cy="1113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60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6D835B33-6A84-F80A-0A14-CC363956D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2376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61ABF-878D-0FF1-B24A-30A354D7F195}"/>
              </a:ext>
            </a:extLst>
          </p:cNvPr>
          <p:cNvSpPr txBox="1"/>
          <p:nvPr/>
        </p:nvSpPr>
        <p:spPr>
          <a:xfrm>
            <a:off x="-3048" y="1741846"/>
            <a:ext cx="11897699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Partnerships for Enhanced Capabilities</a:t>
            </a: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A1959516-74D7-AF6C-5B50-AE6442A07B77}"/>
              </a:ext>
            </a:extLst>
          </p:cNvPr>
          <p:cNvSpPr/>
          <p:nvPr/>
        </p:nvSpPr>
        <p:spPr>
          <a:xfrm>
            <a:off x="595939" y="3107642"/>
            <a:ext cx="3234324" cy="2066858"/>
          </a:xfrm>
          <a:prstGeom prst="roundRect">
            <a:avLst>
              <a:gd name="adj" fmla="val 165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2F92071-B3D6-BF75-2643-4D63709B688D}"/>
              </a:ext>
            </a:extLst>
          </p:cNvPr>
          <p:cNvSpPr/>
          <p:nvPr/>
        </p:nvSpPr>
        <p:spPr>
          <a:xfrm>
            <a:off x="686070" y="314210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Segoe UI" panose="020B0502040204020203" pitchFamily="34" charset="0"/>
                <a:ea typeface="PT Serif" pitchFamily="34" charset="-122"/>
                <a:cs typeface="Segoe UI" panose="020B0502040204020203" pitchFamily="34" charset="0"/>
              </a:rPr>
              <a:t>Data Integration</a:t>
            </a:r>
            <a:endParaRPr lang="en-US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D62385DC-33BE-71DF-E157-F0FD0CB3CF77}"/>
              </a:ext>
            </a:extLst>
          </p:cNvPr>
          <p:cNvSpPr/>
          <p:nvPr/>
        </p:nvSpPr>
        <p:spPr>
          <a:xfrm>
            <a:off x="745641" y="3672693"/>
            <a:ext cx="2677636" cy="891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Segoe UI" panose="020B0502040204020203" pitchFamily="34" charset="0"/>
                <a:ea typeface="DM Sans" pitchFamily="34" charset="-122"/>
                <a:cs typeface="Segoe UI" panose="020B0502040204020203" pitchFamily="34" charset="0"/>
              </a:rPr>
              <a:t>Connecting data sources from fire service, public sector partners and private sector</a:t>
            </a:r>
            <a:endParaRPr lang="en-US"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hape 1">
            <a:extLst>
              <a:ext uri="{FF2B5EF4-FFF2-40B4-BE49-F238E27FC236}">
                <a16:creationId xmlns:a16="http://schemas.microsoft.com/office/drawing/2014/main" id="{9E26720E-CADE-A9AF-9B38-F0A1AD97CBF7}"/>
              </a:ext>
            </a:extLst>
          </p:cNvPr>
          <p:cNvSpPr/>
          <p:nvPr/>
        </p:nvSpPr>
        <p:spPr>
          <a:xfrm>
            <a:off x="4168918" y="3114741"/>
            <a:ext cx="3208743" cy="2066858"/>
          </a:xfrm>
          <a:prstGeom prst="roundRect">
            <a:avLst>
              <a:gd name="adj" fmla="val 165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id="{79CC511C-3B4F-FBE2-3702-9B3B36A70EFF}"/>
              </a:ext>
            </a:extLst>
          </p:cNvPr>
          <p:cNvSpPr/>
          <p:nvPr/>
        </p:nvSpPr>
        <p:spPr>
          <a:xfrm>
            <a:off x="7724918" y="3114740"/>
            <a:ext cx="3298682" cy="2066859"/>
          </a:xfrm>
          <a:prstGeom prst="roundRect">
            <a:avLst>
              <a:gd name="adj" fmla="val 165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72C96723-1F14-BB1E-87B0-E72AF6F1FF49}"/>
              </a:ext>
            </a:extLst>
          </p:cNvPr>
          <p:cNvSpPr/>
          <p:nvPr/>
        </p:nvSpPr>
        <p:spPr>
          <a:xfrm>
            <a:off x="4205573" y="314210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Segoe UI" panose="020B0502040204020203" pitchFamily="34" charset="0"/>
                <a:ea typeface="PT Serif" pitchFamily="34" charset="-122"/>
                <a:cs typeface="Segoe UI" panose="020B0502040204020203" pitchFamily="34" charset="0"/>
              </a:rPr>
              <a:t>Analytics Expertise</a:t>
            </a:r>
            <a:endParaRPr lang="en-US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C6D46007-29D8-1F68-E77B-61C579281BEA}"/>
              </a:ext>
            </a:extLst>
          </p:cNvPr>
          <p:cNvSpPr/>
          <p:nvPr/>
        </p:nvSpPr>
        <p:spPr>
          <a:xfrm>
            <a:off x="4265144" y="3672693"/>
            <a:ext cx="2677636" cy="891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Segoe UI" panose="020B0502040204020203" pitchFamily="34" charset="0"/>
                <a:ea typeface="DM Sans" pitchFamily="34" charset="-122"/>
                <a:cs typeface="Segoe UI" panose="020B0502040204020203" pitchFamily="34" charset="0"/>
              </a:rPr>
              <a:t>Leveraging expertise in data analytics, predictive modelling and AI</a:t>
            </a:r>
            <a:endParaRPr lang="en-US"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051FFF87-2F27-894C-2748-960CE93F393F}"/>
              </a:ext>
            </a:extLst>
          </p:cNvPr>
          <p:cNvSpPr/>
          <p:nvPr/>
        </p:nvSpPr>
        <p:spPr>
          <a:xfrm>
            <a:off x="7832027" y="314210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Segoe UI" panose="020B0502040204020203" pitchFamily="34" charset="0"/>
                <a:ea typeface="PT Serif" pitchFamily="34" charset="-122"/>
                <a:cs typeface="Segoe UI" panose="020B0502040204020203" pitchFamily="34" charset="0"/>
              </a:rPr>
              <a:t>Technology Solutions</a:t>
            </a:r>
            <a:endParaRPr lang="en-US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C1AC6DC7-45DF-0DAB-073B-F67B5EC4DA5B}"/>
              </a:ext>
            </a:extLst>
          </p:cNvPr>
          <p:cNvSpPr/>
          <p:nvPr/>
        </p:nvSpPr>
        <p:spPr>
          <a:xfrm>
            <a:off x="7891598" y="3672693"/>
            <a:ext cx="2677636" cy="891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Segoe UI" panose="020B0502040204020203" pitchFamily="34" charset="0"/>
                <a:ea typeface="DM Sans" pitchFamily="34" charset="-122"/>
                <a:cs typeface="Segoe UI" panose="020B0502040204020203" pitchFamily="34" charset="0"/>
              </a:rPr>
              <a:t>Exploring innovative tools for data management, incident response and community safety</a:t>
            </a:r>
            <a:endParaRPr lang="en-US"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9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195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Bartlett</dc:creator>
  <cp:lastModifiedBy>Tim Bartlett</cp:lastModifiedBy>
  <cp:revision>3</cp:revision>
  <dcterms:created xsi:type="dcterms:W3CDTF">2025-01-21T16:11:20Z</dcterms:created>
  <dcterms:modified xsi:type="dcterms:W3CDTF">2025-02-06T10:15:41Z</dcterms:modified>
</cp:coreProperties>
</file>