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Proxima Nova"/>
      <p:regular r:id="rId14"/>
      <p:bold r:id="rId15"/>
      <p:italic r:id="rId16"/>
      <p:boldItalic r:id="rId17"/>
    </p:embeddedFont>
    <p:embeddedFont>
      <p:font typeface="Bebas Neue"/>
      <p:regular r:id="rId18"/>
    </p:embeddedFont>
    <p:embeddedFont>
      <p:font typeface="Proxima Nova Semibold"/>
      <p:regular r:id="rId19"/>
      <p:bold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Semibo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font" Target="fonts/ProximaNovaSemibold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ProximaNova-bold.fntdata"/><Relationship Id="rId14" Type="http://schemas.openxmlformats.org/officeDocument/2006/relationships/font" Target="fonts/ProximaNova-regular.fntdata"/><Relationship Id="rId17" Type="http://schemas.openxmlformats.org/officeDocument/2006/relationships/font" Target="fonts/ProximaNova-boldItalic.fntdata"/><Relationship Id="rId16" Type="http://schemas.openxmlformats.org/officeDocument/2006/relationships/font" Target="fonts/ProximaNova-italic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ProximaNovaSemibold-regular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BebasNeue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60c5379e6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60c5379e6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0c5379e63_0_3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0c5379e63_0_3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60c5379e63_0_1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60c5379e63_0_1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089a2d92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a089a2d92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9f637a82c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9f637a82c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0c5379e63_0_2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60c5379e63_0_2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d4b85ae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9d4b85ae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idx="1" type="body"/>
          </p:nvPr>
        </p:nvSpPr>
        <p:spPr>
          <a:xfrm>
            <a:off x="857318" y="814388"/>
            <a:ext cx="3667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sz="14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97" name="Google Shape;97;p25"/>
          <p:cNvSpPr/>
          <p:nvPr>
            <p:ph idx="2" type="pic"/>
          </p:nvPr>
        </p:nvSpPr>
        <p:spPr>
          <a:xfrm>
            <a:off x="5294008" y="-555631"/>
            <a:ext cx="3880500" cy="581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5"/>
          <p:cNvSpPr txBox="1"/>
          <p:nvPr/>
        </p:nvSpPr>
        <p:spPr>
          <a:xfrm>
            <a:off x="847793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209550" lvl="0" marL="215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xima Nova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Body Level One</a:t>
            </a:r>
            <a:endParaRPr sz="500"/>
          </a:p>
          <a:p>
            <a:pPr indent="-209550" lvl="1" marL="4445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xima Nova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Body Level Two</a:t>
            </a:r>
            <a:endParaRPr sz="500"/>
          </a:p>
          <a:p>
            <a:pPr indent="-209550" lvl="2" marL="6731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xima Nova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Body Level Three</a:t>
            </a:r>
            <a:endParaRPr sz="500"/>
          </a:p>
          <a:p>
            <a:pPr indent="-209550" lvl="3" marL="9017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xima Nova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Body Level Four</a:t>
            </a:r>
            <a:endParaRPr sz="500"/>
          </a:p>
          <a:p>
            <a:pPr indent="-209550" lvl="4" marL="11303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roxima Nova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Body Level Five</a:t>
            </a:r>
            <a:endParaRPr sz="500"/>
          </a:p>
        </p:txBody>
      </p:sp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>
  <p:cSld name="Blank"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5" Type="http://schemas.openxmlformats.org/officeDocument/2006/relationships/hyperlink" Target="http://drive.google.com/file/d/1zz1y_UuxEfPp4opzUBPdqDNgxPzuiHdZ/view" TargetMode="External"/><Relationship Id="rId6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9.png"/><Relationship Id="rId13" Type="http://schemas.openxmlformats.org/officeDocument/2006/relationships/image" Target="../media/image12.png"/><Relationship Id="rId1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21.jpg"/><Relationship Id="rId15" Type="http://schemas.openxmlformats.org/officeDocument/2006/relationships/image" Target="../media/image19.jpg"/><Relationship Id="rId14" Type="http://schemas.openxmlformats.org/officeDocument/2006/relationships/image" Target="../media/image11.png"/><Relationship Id="rId16" Type="http://schemas.openxmlformats.org/officeDocument/2006/relationships/image" Target="../media/image10.png"/><Relationship Id="rId5" Type="http://schemas.openxmlformats.org/officeDocument/2006/relationships/image" Target="../media/image20.jpg"/><Relationship Id="rId6" Type="http://schemas.openxmlformats.org/officeDocument/2006/relationships/image" Target="../media/image23.jpg"/><Relationship Id="rId7" Type="http://schemas.openxmlformats.org/officeDocument/2006/relationships/image" Target="../media/image6.png"/><Relationship Id="rId8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5" Type="http://schemas.openxmlformats.org/officeDocument/2006/relationships/hyperlink" Target="http://www.york.ac.uk/safe-autonomy/" TargetMode="External"/><Relationship Id="rId6" Type="http://schemas.openxmlformats.org/officeDocument/2006/relationships/hyperlink" Target="http://www.linkedin.com/company/uoyis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E8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300" y="4219100"/>
            <a:ext cx="1584624" cy="7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9103" y="1806138"/>
            <a:ext cx="4862049" cy="15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7"/>
          <p:cNvPicPr preferRelativeResize="0"/>
          <p:nvPr/>
        </p:nvPicPr>
        <p:blipFill rotWithShape="1">
          <a:blip r:embed="rId5">
            <a:alphaModFix/>
          </a:blip>
          <a:srcRect b="47340" l="37563" r="-694" t="0"/>
          <a:stretch/>
        </p:blipFill>
        <p:spPr>
          <a:xfrm>
            <a:off x="0" y="888422"/>
            <a:ext cx="5101681" cy="425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7"/>
          <p:cNvSpPr txBox="1"/>
          <p:nvPr/>
        </p:nvSpPr>
        <p:spPr>
          <a:xfrm>
            <a:off x="5834869" y="6457547"/>
            <a:ext cx="6270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7"/>
          <p:cNvSpPr txBox="1"/>
          <p:nvPr/>
        </p:nvSpPr>
        <p:spPr>
          <a:xfrm>
            <a:off x="4572000" y="597450"/>
            <a:ext cx="3870600" cy="12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An INTRODUCTION to the</a:t>
            </a:r>
            <a:endParaRPr sz="40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/>
          <p:nvPr>
            <p:ph type="title"/>
          </p:nvPr>
        </p:nvSpPr>
        <p:spPr>
          <a:xfrm>
            <a:off x="548550" y="445025"/>
            <a:ext cx="790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0032"/>
                </a:solidFill>
                <a:latin typeface="Bebas Neue"/>
                <a:ea typeface="Bebas Neue"/>
                <a:cs typeface="Bebas Neue"/>
                <a:sym typeface="Bebas Neue"/>
              </a:rPr>
              <a:t>Introduction</a:t>
            </a:r>
            <a:endParaRPr>
              <a:solidFill>
                <a:srgbClr val="3C003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6" name="Google Shape;116;p28"/>
          <p:cNvSpPr/>
          <p:nvPr/>
        </p:nvSpPr>
        <p:spPr>
          <a:xfrm>
            <a:off x="-47981" y="-6853"/>
            <a:ext cx="551400" cy="5143500"/>
          </a:xfrm>
          <a:prstGeom prst="rect">
            <a:avLst/>
          </a:prstGeom>
          <a:solidFill>
            <a:srgbClr val="68115B"/>
          </a:solidFill>
          <a:ln cap="flat" cmpd="sng" w="9525">
            <a:solidFill>
              <a:srgbClr val="6811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68115B"/>
              </a:solidFill>
            </a:endParaRPr>
          </a:p>
        </p:txBody>
      </p:sp>
      <p:pic>
        <p:nvPicPr>
          <p:cNvPr id="117" name="Google Shape;1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981" y="-3"/>
            <a:ext cx="551250" cy="69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900" y="190975"/>
            <a:ext cx="22764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8" title="yorkuni_instituteforsafeautonomy_v11 (Original)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5569" y="1017713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/>
          <p:nvPr>
            <p:ph idx="1" type="body"/>
          </p:nvPr>
        </p:nvSpPr>
        <p:spPr>
          <a:xfrm>
            <a:off x="540300" y="1017725"/>
            <a:ext cx="3999900" cy="41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16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“Our mission is to ensure that robotic and connected autonomous systems, their software, and their communications are safe”</a:t>
            </a:r>
            <a:endParaRPr sz="1616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16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 - Professor Miles Elsden, Director of the Institute for Safe Autonomy.</a:t>
            </a:r>
            <a:endParaRPr sz="1616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GB" sz="1616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en-GB" sz="1616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LAND | SEA | AIR</a:t>
            </a:r>
            <a:endParaRPr sz="1616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25" name="Google Shape;125;p29"/>
          <p:cNvSpPr txBox="1"/>
          <p:nvPr>
            <p:ph type="title"/>
          </p:nvPr>
        </p:nvSpPr>
        <p:spPr>
          <a:xfrm>
            <a:off x="548550" y="445025"/>
            <a:ext cx="790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0032"/>
                </a:solidFill>
                <a:latin typeface="Bebas Neue"/>
                <a:ea typeface="Bebas Neue"/>
                <a:cs typeface="Bebas Neue"/>
                <a:sym typeface="Bebas Neue"/>
              </a:rPr>
              <a:t>Mission &amp; Vision</a:t>
            </a:r>
            <a:endParaRPr>
              <a:solidFill>
                <a:srgbClr val="3C003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6" name="Google Shape;126;p29"/>
          <p:cNvSpPr/>
          <p:nvPr/>
        </p:nvSpPr>
        <p:spPr>
          <a:xfrm>
            <a:off x="-47981" y="-6853"/>
            <a:ext cx="551400" cy="5143500"/>
          </a:xfrm>
          <a:prstGeom prst="rect">
            <a:avLst/>
          </a:prstGeom>
          <a:solidFill>
            <a:srgbClr val="68115B"/>
          </a:solidFill>
          <a:ln cap="flat" cmpd="sng" w="9525">
            <a:solidFill>
              <a:srgbClr val="6811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68115B"/>
              </a:solidFill>
            </a:endParaRPr>
          </a:p>
        </p:txBody>
      </p:sp>
      <p:pic>
        <p:nvPicPr>
          <p:cNvPr id="127" name="Google Shape;1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981" y="-3"/>
            <a:ext cx="551250" cy="69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900" y="190975"/>
            <a:ext cx="22764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2600" y="1170125"/>
            <a:ext cx="4299000" cy="28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idx="1" type="body"/>
          </p:nvPr>
        </p:nvSpPr>
        <p:spPr>
          <a:xfrm>
            <a:off x="311700" y="1152475"/>
            <a:ext cx="3999900" cy="3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£15M purpose built ‘Living Lab’ with dedicated Solar Farm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£10.5M UK Research Partnership Investment Fund (RPIF) investment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&gt;£50M programme in total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Circa 3,000 m</a:t>
            </a:r>
            <a:r>
              <a:rPr baseline="30000"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over 3 floors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Construction completed Summer 2022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Space for over 100 researchers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500"/>
              <a:buFont typeface="Proxima Nova"/>
              <a:buChar char="●"/>
            </a:pPr>
            <a:r>
              <a:rPr lang="en-GB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Researchers from physics, engineering, computer science, business and management, law and philosophy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30"/>
          <p:cNvSpPr txBox="1"/>
          <p:nvPr>
            <p:ph type="title"/>
          </p:nvPr>
        </p:nvSpPr>
        <p:spPr>
          <a:xfrm>
            <a:off x="548550" y="445025"/>
            <a:ext cx="790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0032"/>
                </a:solidFill>
                <a:latin typeface="Bebas Neue"/>
                <a:ea typeface="Bebas Neue"/>
                <a:cs typeface="Bebas Neue"/>
                <a:sym typeface="Bebas Neue"/>
              </a:rPr>
              <a:t>Key Facts &amp; Figures</a:t>
            </a:r>
            <a:endParaRPr>
              <a:solidFill>
                <a:srgbClr val="3C003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6" name="Google Shape;136;p30"/>
          <p:cNvSpPr/>
          <p:nvPr/>
        </p:nvSpPr>
        <p:spPr>
          <a:xfrm>
            <a:off x="-47981" y="-6853"/>
            <a:ext cx="551400" cy="5143500"/>
          </a:xfrm>
          <a:prstGeom prst="rect">
            <a:avLst/>
          </a:prstGeom>
          <a:solidFill>
            <a:srgbClr val="68115B"/>
          </a:solidFill>
          <a:ln cap="flat" cmpd="sng" w="9525">
            <a:solidFill>
              <a:srgbClr val="6811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68115B"/>
              </a:solidFill>
            </a:endParaRPr>
          </a:p>
        </p:txBody>
      </p:sp>
      <p:pic>
        <p:nvPicPr>
          <p:cNvPr id="137" name="Google Shape;1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981" y="-3"/>
            <a:ext cx="551250" cy="69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900" y="190975"/>
            <a:ext cx="22764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0"/>
          <p:cNvPicPr preferRelativeResize="0"/>
          <p:nvPr/>
        </p:nvPicPr>
        <p:blipFill rotWithShape="1">
          <a:blip r:embed="rId5">
            <a:alphaModFix/>
          </a:blip>
          <a:srcRect b="0" l="3707" r="0" t="1146"/>
          <a:stretch/>
        </p:blipFill>
        <p:spPr>
          <a:xfrm>
            <a:off x="4740950" y="1160325"/>
            <a:ext cx="4091350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>
            <p:ph idx="1" type="body"/>
          </p:nvPr>
        </p:nvSpPr>
        <p:spPr>
          <a:xfrm>
            <a:off x="540300" y="1017725"/>
            <a:ext cx="3999900" cy="35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3929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16"/>
              <a:buFont typeface="Proxima Nova Semibold"/>
              <a:buChar char="●"/>
            </a:pP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Quantum communications lab</a:t>
            </a:r>
            <a:endParaRPr sz="1924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50794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4"/>
              <a:buFont typeface="Proxima Nova Semibold"/>
              <a:buChar char="●"/>
            </a:pP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Test Space 1 - &gt;300m</a:t>
            </a:r>
            <a:r>
              <a:rPr baseline="30000"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2</a:t>
            </a:r>
            <a:endParaRPr sz="1924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50794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4"/>
              <a:buFont typeface="Proxima Nova Semibold"/>
              <a:buChar char="●"/>
            </a:pP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Underwater lab - 18,000L tank</a:t>
            </a:r>
            <a:endParaRPr sz="1924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50794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4"/>
              <a:buFont typeface="Proxima Nova Semibold"/>
              <a:buChar char="●"/>
            </a:pP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Robot labs</a:t>
            </a:r>
            <a:endParaRPr sz="1924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50794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4"/>
              <a:buFont typeface="Proxima Nova Semibold"/>
              <a:buChar char="●"/>
            </a:pP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High Altitude Platform lab</a:t>
            </a:r>
            <a:endParaRPr sz="1924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50794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4"/>
              <a:buFont typeface="Proxima Nova Semibold"/>
              <a:buChar char="●"/>
            </a:pP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1,400m</a:t>
            </a:r>
            <a:r>
              <a:rPr baseline="30000"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2</a:t>
            </a: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, 200kW Solar farm</a:t>
            </a:r>
            <a:endParaRPr sz="1924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50794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4"/>
              <a:buFont typeface="Proxima Nova Semibold"/>
              <a:buChar char="●"/>
            </a:pP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Technical Support facilities</a:t>
            </a:r>
            <a:endParaRPr sz="1924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50794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4"/>
              <a:buFont typeface="Proxima Nova Semibold"/>
              <a:buChar char="●"/>
            </a:pPr>
            <a:r>
              <a:rPr lang="en-GB" sz="1924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Collaboration &amp; Meeting space</a:t>
            </a:r>
            <a:endParaRPr sz="1924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45" name="Google Shape;145;p31"/>
          <p:cNvSpPr txBox="1"/>
          <p:nvPr>
            <p:ph type="title"/>
          </p:nvPr>
        </p:nvSpPr>
        <p:spPr>
          <a:xfrm>
            <a:off x="548550" y="445025"/>
            <a:ext cx="790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0032"/>
                </a:solidFill>
                <a:latin typeface="Bebas Neue"/>
                <a:ea typeface="Bebas Neue"/>
                <a:cs typeface="Bebas Neue"/>
                <a:sym typeface="Bebas Neue"/>
              </a:rPr>
              <a:t>Facilities</a:t>
            </a:r>
            <a:endParaRPr>
              <a:solidFill>
                <a:srgbClr val="3C003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6" name="Google Shape;146;p31"/>
          <p:cNvSpPr/>
          <p:nvPr/>
        </p:nvSpPr>
        <p:spPr>
          <a:xfrm>
            <a:off x="-47981" y="-6853"/>
            <a:ext cx="551400" cy="5143500"/>
          </a:xfrm>
          <a:prstGeom prst="rect">
            <a:avLst/>
          </a:prstGeom>
          <a:solidFill>
            <a:srgbClr val="68115B"/>
          </a:solidFill>
          <a:ln cap="flat" cmpd="sng" w="9525">
            <a:solidFill>
              <a:srgbClr val="6811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68115B"/>
              </a:solidFill>
            </a:endParaRPr>
          </a:p>
        </p:txBody>
      </p:sp>
      <p:pic>
        <p:nvPicPr>
          <p:cNvPr id="147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981" y="-3"/>
            <a:ext cx="551250" cy="69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900" y="190975"/>
            <a:ext cx="22764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0876" y="1100176"/>
            <a:ext cx="1071032" cy="71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8925" y="1100449"/>
            <a:ext cx="1071027" cy="71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6975" y="1101688"/>
            <a:ext cx="1071025" cy="71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0875" y="1955288"/>
            <a:ext cx="1071027" cy="8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38925" y="2009375"/>
            <a:ext cx="1071027" cy="71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975" y="2001265"/>
            <a:ext cx="1150638" cy="7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70875" y="2899300"/>
            <a:ext cx="1393675" cy="69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03713" y="2846100"/>
            <a:ext cx="903183" cy="80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70875" y="3916638"/>
            <a:ext cx="1393676" cy="69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78450" y="3916650"/>
            <a:ext cx="1206260" cy="8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46087" y="2890802"/>
            <a:ext cx="1071027" cy="71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03725" y="3916651"/>
            <a:ext cx="903174" cy="508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311700" y="1017725"/>
            <a:ext cx="4260300" cy="36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Design and Verification:</a:t>
            </a: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design and verify safety-centred software and hardware, and ensure complex autonomous systems can be trusted in challenging environments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1778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Assurance:</a:t>
            </a: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evaluate, assure and manage the safety of autonomous systems, as they increasingly employ methods, such as AI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1778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Communications:</a:t>
            </a: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resilient communications systems and architectures for challenging environments - from array-based antennas to quantum technologies.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1778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Society &amp; Ethics:</a:t>
            </a: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ensuring the deployment of complex autonomous systems is ethically sound, safe and socially acceptable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1778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SAINTS - AI Centre for Doctoral Training:</a:t>
            </a: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UK’s only Centre for Doctoral Training in Safe AI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6" name="Google Shape;166;p32"/>
          <p:cNvSpPr txBox="1"/>
          <p:nvPr>
            <p:ph type="title"/>
          </p:nvPr>
        </p:nvSpPr>
        <p:spPr>
          <a:xfrm>
            <a:off x="548550" y="445025"/>
            <a:ext cx="790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0032"/>
                </a:solidFill>
                <a:latin typeface="Bebas Neue"/>
                <a:ea typeface="Bebas Neue"/>
                <a:cs typeface="Bebas Neue"/>
                <a:sym typeface="Bebas Neue"/>
              </a:rPr>
              <a:t>Research pillars</a:t>
            </a:r>
            <a:endParaRPr>
              <a:solidFill>
                <a:srgbClr val="3C003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7" name="Google Shape;167;p32"/>
          <p:cNvSpPr/>
          <p:nvPr/>
        </p:nvSpPr>
        <p:spPr>
          <a:xfrm>
            <a:off x="-47981" y="-6853"/>
            <a:ext cx="551400" cy="5143500"/>
          </a:xfrm>
          <a:prstGeom prst="rect">
            <a:avLst/>
          </a:prstGeom>
          <a:solidFill>
            <a:srgbClr val="68115B"/>
          </a:solidFill>
          <a:ln cap="flat" cmpd="sng" w="9525">
            <a:solidFill>
              <a:srgbClr val="6811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68115B"/>
              </a:solidFill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981" y="-3"/>
            <a:ext cx="551250" cy="69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900" y="190975"/>
            <a:ext cx="22764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2"/>
          <p:cNvPicPr preferRelativeResize="0"/>
          <p:nvPr/>
        </p:nvPicPr>
        <p:blipFill rotWithShape="1">
          <a:blip r:embed="rId5">
            <a:alphaModFix/>
          </a:blip>
          <a:srcRect b="0" l="12505" r="8939" t="0"/>
          <a:stretch/>
        </p:blipFill>
        <p:spPr>
          <a:xfrm>
            <a:off x="5242718" y="2937975"/>
            <a:ext cx="1920270" cy="17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3000" y="1017725"/>
            <a:ext cx="1920275" cy="192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2"/>
          <p:cNvPicPr preferRelativeResize="0"/>
          <p:nvPr/>
        </p:nvPicPr>
        <p:blipFill rotWithShape="1">
          <a:blip r:embed="rId7">
            <a:alphaModFix/>
          </a:blip>
          <a:srcRect b="7749" l="0" r="0" t="8287"/>
          <a:stretch/>
        </p:blipFill>
        <p:spPr>
          <a:xfrm>
            <a:off x="7163000" y="2937975"/>
            <a:ext cx="1920275" cy="174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42725" y="1017725"/>
            <a:ext cx="1920275" cy="19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E82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300" y="4219100"/>
            <a:ext cx="1584624" cy="7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 rotWithShape="1">
          <a:blip r:embed="rId4">
            <a:alphaModFix/>
          </a:blip>
          <a:srcRect b="47340" l="37563" r="-694" t="0"/>
          <a:stretch/>
        </p:blipFill>
        <p:spPr>
          <a:xfrm>
            <a:off x="0" y="888422"/>
            <a:ext cx="5101681" cy="425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3"/>
          <p:cNvSpPr txBox="1"/>
          <p:nvPr/>
        </p:nvSpPr>
        <p:spPr>
          <a:xfrm>
            <a:off x="5834869" y="6457547"/>
            <a:ext cx="6270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3"/>
          <p:cNvSpPr txBox="1"/>
          <p:nvPr/>
        </p:nvSpPr>
        <p:spPr>
          <a:xfrm>
            <a:off x="4936100" y="322725"/>
            <a:ext cx="26133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Thank you</a:t>
            </a:r>
            <a:endParaRPr sz="44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82" name="Google Shape;182;p33"/>
          <p:cNvSpPr txBox="1"/>
          <p:nvPr/>
        </p:nvSpPr>
        <p:spPr>
          <a:xfrm>
            <a:off x="4050350" y="1205575"/>
            <a:ext cx="4384800" cy="30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John frankland</a:t>
            </a:r>
            <a:endParaRPr sz="18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Senior Business Development Manager</a:t>
            </a:r>
            <a:endParaRPr sz="18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Email:</a:t>
            </a:r>
            <a:r>
              <a:rPr lang="en-GB" sz="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 </a:t>
            </a:r>
            <a:r>
              <a:rPr lang="en-GB"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john.frankland@york.ac.uk</a:t>
            </a:r>
            <a:endParaRPr sz="18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Tel:</a:t>
            </a:r>
            <a:r>
              <a:rPr lang="en-GB"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GB" sz="23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GB"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+44 (0)1904 3245022</a:t>
            </a:r>
            <a:endParaRPr sz="18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Web:</a:t>
            </a:r>
            <a:r>
              <a:rPr lang="en-GB"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GB" sz="1800" u="sng">
                <a:solidFill>
                  <a:schemeClr val="hlink"/>
                </a:solidFill>
                <a:latin typeface="Bebas Neue"/>
                <a:ea typeface="Bebas Neue"/>
                <a:cs typeface="Bebas Neue"/>
                <a:sym typeface="Bebas Neue"/>
                <a:hlinkClick r:id="rId5"/>
              </a:rPr>
              <a:t>www.york.ac.uk/safe-autonomy/</a:t>
            </a:r>
            <a:endParaRPr sz="18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LinkedIn:</a:t>
            </a:r>
            <a:r>
              <a:rPr lang="en-GB"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 </a:t>
            </a:r>
            <a:r>
              <a:rPr lang="en-GB" sz="1600" u="sng">
                <a:solidFill>
                  <a:schemeClr val="hlink"/>
                </a:solidFill>
                <a:latin typeface="Bebas Neue"/>
                <a:ea typeface="Bebas Neue"/>
                <a:cs typeface="Bebas Neue"/>
                <a:sym typeface="Bebas Neue"/>
                <a:hlinkClick r:id="rId6"/>
              </a:rPr>
              <a:t>www.linkedin.com/company/uoyisa/</a:t>
            </a:r>
            <a:endParaRPr sz="16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