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153" r:id="rId2"/>
    <p:sldId id="1138" r:id="rId3"/>
    <p:sldId id="3537" r:id="rId4"/>
    <p:sldId id="3575" r:id="rId5"/>
    <p:sldId id="1195" r:id="rId6"/>
    <p:sldId id="2147374996" r:id="rId7"/>
    <p:sldId id="256" r:id="rId8"/>
    <p:sldId id="2147374999" r:id="rId9"/>
    <p:sldId id="2147374998" r:id="rId10"/>
    <p:sldId id="2147374995" r:id="rId11"/>
    <p:sldId id="35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B7BF4-BEE6-4B56-9647-3B5F75CE01C7}" v="291" dt="2025-11-25T18:08:57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ala Kilmartin - Innovate UK UKRI" userId="874e0a4c-1035-465c-9bf4-1d5b20732e3d" providerId="ADAL" clId="{93BEAC40-9403-47AC-B451-9DB1BE4E8E98}"/>
    <pc:docChg chg="mod">
      <pc:chgData name="Nuala Kilmartin - Innovate UK UKRI" userId="874e0a4c-1035-465c-9bf4-1d5b20732e3d" providerId="ADAL" clId="{93BEAC40-9403-47AC-B451-9DB1BE4E8E98}" dt="2025-11-26T10:36:29.900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E33F6-5504-47BC-A320-0C70683751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F42624-EB78-42A2-8830-420C6E4992A1}">
      <dgm:prSet phldrT="[Text]" custT="1"/>
      <dgm:spPr/>
      <dgm:t>
        <a:bodyPr/>
        <a:lstStyle/>
        <a:p>
          <a:r>
            <a: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Companies whose executive teams are in the top quartile for gender diversity and ethnic diversity are </a:t>
          </a:r>
          <a:r>
            <a:rPr lang="en-GB" sz="2000" b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39%</a:t>
          </a:r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likely to financially outperform their peers.</a:t>
          </a:r>
        </a:p>
      </dgm:t>
    </dgm:pt>
    <dgm:pt modelId="{3CBE5516-E330-4E51-A48E-3C57C85D69FC}" type="parTrans" cxnId="{25685BA0-639A-462C-85D8-0C19E031FB35}">
      <dgm:prSet/>
      <dgm:spPr/>
      <dgm:t>
        <a:bodyPr/>
        <a:lstStyle/>
        <a:p>
          <a:endParaRPr lang="en-GB"/>
        </a:p>
      </dgm:t>
    </dgm:pt>
    <dgm:pt modelId="{EA7929D8-17CB-4973-A848-E6621F477546}" type="sibTrans" cxnId="{25685BA0-639A-462C-85D8-0C19E031FB35}">
      <dgm:prSet/>
      <dgm:spPr/>
      <dgm:t>
        <a:bodyPr/>
        <a:lstStyle/>
        <a:p>
          <a:endParaRPr lang="en-GB"/>
        </a:p>
      </dgm:t>
    </dgm:pt>
    <dgm:pt modelId="{978421BF-4FBF-4B35-A27B-9B19357C8847}">
      <dgm:prSet phldrT="[Text]" custT="1"/>
      <dgm:spPr/>
      <dgm:t>
        <a:bodyPr/>
        <a:lstStyle/>
        <a:p>
          <a:r>
            <a: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Ethnic minority firms in the UK are more likely to engage in product or service innovation and </a:t>
          </a:r>
          <a:r>
            <a:rPr lang="en-GB" sz="24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likely to export</a:t>
          </a:r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5900EBBB-E711-4DCF-8DD9-63ADA68405D8}" type="parTrans" cxnId="{F842D566-02DA-4B80-8980-7FD6DFEDFB32}">
      <dgm:prSet/>
      <dgm:spPr/>
      <dgm:t>
        <a:bodyPr/>
        <a:lstStyle/>
        <a:p>
          <a:endParaRPr lang="en-GB"/>
        </a:p>
      </dgm:t>
    </dgm:pt>
    <dgm:pt modelId="{AEBA43CF-808C-468A-9E3B-6AA5505B1A11}" type="sibTrans" cxnId="{F842D566-02DA-4B80-8980-7FD6DFEDFB32}">
      <dgm:prSet/>
      <dgm:spPr/>
      <dgm:t>
        <a:bodyPr/>
        <a:lstStyle/>
        <a:p>
          <a:endParaRPr lang="en-GB"/>
        </a:p>
      </dgm:t>
    </dgm:pt>
    <dgm:pt modelId="{0F32A309-9E0F-452E-8417-1799D4F00DA4}">
      <dgm:prSet custT="1"/>
      <dgm:spPr/>
      <dgm:t>
        <a:bodyPr/>
        <a:lstStyle/>
        <a:p>
          <a:r>
            <a: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more opportunities were created for Disabled founders, we could unlock </a:t>
          </a:r>
          <a:r>
            <a:rPr lang="en-GB" sz="24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£230 bn </a:t>
          </a:r>
          <a:r>
            <a: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the UK economy.</a:t>
          </a:r>
        </a:p>
      </dgm:t>
    </dgm:pt>
    <dgm:pt modelId="{23024B61-6BDC-4B50-B85D-4196A27AACD0}" type="parTrans" cxnId="{DC24C56F-5AB4-48DE-86F2-AFE048F314CC}">
      <dgm:prSet/>
      <dgm:spPr/>
      <dgm:t>
        <a:bodyPr/>
        <a:lstStyle/>
        <a:p>
          <a:endParaRPr lang="en-GB"/>
        </a:p>
      </dgm:t>
    </dgm:pt>
    <dgm:pt modelId="{23DED1A2-D5E3-4AB2-A9B6-6A22D13DB125}" type="sibTrans" cxnId="{DC24C56F-5AB4-48DE-86F2-AFE048F314CC}">
      <dgm:prSet/>
      <dgm:spPr/>
      <dgm:t>
        <a:bodyPr/>
        <a:lstStyle/>
        <a:p>
          <a:endParaRPr lang="en-GB"/>
        </a:p>
      </dgm:t>
    </dgm:pt>
    <dgm:pt modelId="{939F4229-D259-4DD2-9F81-7B71ED4A0C65}" type="pres">
      <dgm:prSet presAssocID="{657E33F6-5504-47BC-A320-0C706837516A}" presName="diagram" presStyleCnt="0">
        <dgm:presLayoutVars>
          <dgm:dir/>
          <dgm:resizeHandles val="exact"/>
        </dgm:presLayoutVars>
      </dgm:prSet>
      <dgm:spPr/>
    </dgm:pt>
    <dgm:pt modelId="{5BE02E3B-443A-4376-9FEF-0D5F206ACA73}" type="pres">
      <dgm:prSet presAssocID="{BEF42624-EB78-42A2-8830-420C6E4992A1}" presName="node" presStyleLbl="node1" presStyleIdx="0" presStyleCnt="3">
        <dgm:presLayoutVars>
          <dgm:bulletEnabled val="1"/>
        </dgm:presLayoutVars>
      </dgm:prSet>
      <dgm:spPr/>
    </dgm:pt>
    <dgm:pt modelId="{2E5CFEA8-6892-4720-8F16-040663EE0A62}" type="pres">
      <dgm:prSet presAssocID="{EA7929D8-17CB-4973-A848-E6621F477546}" presName="sibTrans" presStyleCnt="0"/>
      <dgm:spPr/>
    </dgm:pt>
    <dgm:pt modelId="{4721D715-79F7-4235-A8B5-50A07E76EE96}" type="pres">
      <dgm:prSet presAssocID="{978421BF-4FBF-4B35-A27B-9B19357C8847}" presName="node" presStyleLbl="node1" presStyleIdx="1" presStyleCnt="3">
        <dgm:presLayoutVars>
          <dgm:bulletEnabled val="1"/>
        </dgm:presLayoutVars>
      </dgm:prSet>
      <dgm:spPr/>
    </dgm:pt>
    <dgm:pt modelId="{1015C01F-E99F-49E5-8A9F-7D5816C34405}" type="pres">
      <dgm:prSet presAssocID="{AEBA43CF-808C-468A-9E3B-6AA5505B1A11}" presName="sibTrans" presStyleCnt="0"/>
      <dgm:spPr/>
    </dgm:pt>
    <dgm:pt modelId="{B1B7FB87-928F-4BD4-84F9-BC43045E1301}" type="pres">
      <dgm:prSet presAssocID="{0F32A309-9E0F-452E-8417-1799D4F00DA4}" presName="node" presStyleLbl="node1" presStyleIdx="2" presStyleCnt="3">
        <dgm:presLayoutVars>
          <dgm:bulletEnabled val="1"/>
        </dgm:presLayoutVars>
      </dgm:prSet>
      <dgm:spPr/>
    </dgm:pt>
  </dgm:ptLst>
  <dgm:cxnLst>
    <dgm:cxn modelId="{F842D566-02DA-4B80-8980-7FD6DFEDFB32}" srcId="{657E33F6-5504-47BC-A320-0C706837516A}" destId="{978421BF-4FBF-4B35-A27B-9B19357C8847}" srcOrd="1" destOrd="0" parTransId="{5900EBBB-E711-4DCF-8DD9-63ADA68405D8}" sibTransId="{AEBA43CF-808C-468A-9E3B-6AA5505B1A11}"/>
    <dgm:cxn modelId="{47E3D74A-1CBD-4D7E-890A-514BF89576AA}" type="presOf" srcId="{657E33F6-5504-47BC-A320-0C706837516A}" destId="{939F4229-D259-4DD2-9F81-7B71ED4A0C65}" srcOrd="0" destOrd="0" presId="urn:microsoft.com/office/officeart/2005/8/layout/default"/>
    <dgm:cxn modelId="{DC24C56F-5AB4-48DE-86F2-AFE048F314CC}" srcId="{657E33F6-5504-47BC-A320-0C706837516A}" destId="{0F32A309-9E0F-452E-8417-1799D4F00DA4}" srcOrd="2" destOrd="0" parTransId="{23024B61-6BDC-4B50-B85D-4196A27AACD0}" sibTransId="{23DED1A2-D5E3-4AB2-A9B6-6A22D13DB125}"/>
    <dgm:cxn modelId="{388AE451-7B11-425B-B6C5-04E14DD13001}" type="presOf" srcId="{0F32A309-9E0F-452E-8417-1799D4F00DA4}" destId="{B1B7FB87-928F-4BD4-84F9-BC43045E1301}" srcOrd="0" destOrd="0" presId="urn:microsoft.com/office/officeart/2005/8/layout/default"/>
    <dgm:cxn modelId="{25685BA0-639A-462C-85D8-0C19E031FB35}" srcId="{657E33F6-5504-47BC-A320-0C706837516A}" destId="{BEF42624-EB78-42A2-8830-420C6E4992A1}" srcOrd="0" destOrd="0" parTransId="{3CBE5516-E330-4E51-A48E-3C57C85D69FC}" sibTransId="{EA7929D8-17CB-4973-A848-E6621F477546}"/>
    <dgm:cxn modelId="{4C01FBAE-07A7-4101-A934-FBEDFE415AF7}" type="presOf" srcId="{BEF42624-EB78-42A2-8830-420C6E4992A1}" destId="{5BE02E3B-443A-4376-9FEF-0D5F206ACA73}" srcOrd="0" destOrd="0" presId="urn:microsoft.com/office/officeart/2005/8/layout/default"/>
    <dgm:cxn modelId="{7C4B10C9-BF45-46C1-AB03-D1600B7BF148}" type="presOf" srcId="{978421BF-4FBF-4B35-A27B-9B19357C8847}" destId="{4721D715-79F7-4235-A8B5-50A07E76EE96}" srcOrd="0" destOrd="0" presId="urn:microsoft.com/office/officeart/2005/8/layout/default"/>
    <dgm:cxn modelId="{FCF5B5D4-701C-4E8D-B409-BF31E98027F9}" type="presParOf" srcId="{939F4229-D259-4DD2-9F81-7B71ED4A0C65}" destId="{5BE02E3B-443A-4376-9FEF-0D5F206ACA73}" srcOrd="0" destOrd="0" presId="urn:microsoft.com/office/officeart/2005/8/layout/default"/>
    <dgm:cxn modelId="{82BFCCA9-B276-4CD6-8766-10BF4CF524AC}" type="presParOf" srcId="{939F4229-D259-4DD2-9F81-7B71ED4A0C65}" destId="{2E5CFEA8-6892-4720-8F16-040663EE0A62}" srcOrd="1" destOrd="0" presId="urn:microsoft.com/office/officeart/2005/8/layout/default"/>
    <dgm:cxn modelId="{EB7B1B72-FBF5-4CE5-8CCB-120A8744FF6A}" type="presParOf" srcId="{939F4229-D259-4DD2-9F81-7B71ED4A0C65}" destId="{4721D715-79F7-4235-A8B5-50A07E76EE96}" srcOrd="2" destOrd="0" presId="urn:microsoft.com/office/officeart/2005/8/layout/default"/>
    <dgm:cxn modelId="{A1E00FD8-78FD-4F85-80CD-12950F0DDE82}" type="presParOf" srcId="{939F4229-D259-4DD2-9F81-7B71ED4A0C65}" destId="{1015C01F-E99F-49E5-8A9F-7D5816C34405}" srcOrd="3" destOrd="0" presId="urn:microsoft.com/office/officeart/2005/8/layout/default"/>
    <dgm:cxn modelId="{DDF9E6B0-2FBD-4957-88F4-A111940D08E7}" type="presParOf" srcId="{939F4229-D259-4DD2-9F81-7B71ED4A0C65}" destId="{B1B7FB87-928F-4BD4-84F9-BC43045E13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0E9D1-45E2-4C60-9B0B-49C6D85FA4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D7E0DA-20AE-4678-93A8-1F3A2CEB4432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CREATE OPPORTUNITIES FOR WOMEN INNOVATORS</a:t>
          </a:r>
        </a:p>
      </dgm:t>
    </dgm:pt>
    <dgm:pt modelId="{D256E01C-CCFF-4162-A5FC-CAE7C6523EDA}" type="parTrans" cxnId="{F1381FC4-39C9-4BD8-8D30-4AF175914328}">
      <dgm:prSet/>
      <dgm:spPr/>
      <dgm:t>
        <a:bodyPr/>
        <a:lstStyle/>
        <a:p>
          <a:endParaRPr lang="en-GB"/>
        </a:p>
      </dgm:t>
    </dgm:pt>
    <dgm:pt modelId="{540092E6-49BE-4DD5-B513-8D5E1BD20035}" type="sibTrans" cxnId="{F1381FC4-39C9-4BD8-8D30-4AF175914328}">
      <dgm:prSet/>
      <dgm:spPr/>
      <dgm:t>
        <a:bodyPr/>
        <a:lstStyle/>
        <a:p>
          <a:endParaRPr lang="en-GB"/>
        </a:p>
      </dgm:t>
    </dgm:pt>
    <dgm:pt modelId="{DA22F6D0-C472-46BB-9598-398B67656510}">
      <dgm:prSet phldrT="[Text]"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HOLD OURSELVES TO ACCOUNT</a:t>
          </a:r>
        </a:p>
      </dgm:t>
    </dgm:pt>
    <dgm:pt modelId="{7CF2FC70-9CCC-4A2E-A49A-63EFAE99607C}" type="parTrans" cxnId="{2E5D1FB5-5942-4BE5-9B6A-DC40022D99C2}">
      <dgm:prSet/>
      <dgm:spPr/>
      <dgm:t>
        <a:bodyPr/>
        <a:lstStyle/>
        <a:p>
          <a:endParaRPr lang="en-GB"/>
        </a:p>
      </dgm:t>
    </dgm:pt>
    <dgm:pt modelId="{596B1E66-2491-441F-96C2-DA116A32D9AA}" type="sibTrans" cxnId="{2E5D1FB5-5942-4BE5-9B6A-DC40022D99C2}">
      <dgm:prSet/>
      <dgm:spPr/>
      <dgm:t>
        <a:bodyPr/>
        <a:lstStyle/>
        <a:p>
          <a:endParaRPr lang="en-GB"/>
        </a:p>
      </dgm:t>
    </dgm:pt>
    <dgm:pt modelId="{3FF52618-9409-49CC-8123-F7B92404F189}">
      <dgm:prSet phldrT="[Text]"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ACCELERATE THE START-GROW-SCALE JOURNEY FOR WOMEN-LED BUSINESSES </a:t>
          </a:r>
        </a:p>
      </dgm:t>
    </dgm:pt>
    <dgm:pt modelId="{EC4791CE-F579-47AF-8A6B-6F04B4609CEC}" type="parTrans" cxnId="{1ADA611E-E79F-44FE-9E96-613D59A9D4D3}">
      <dgm:prSet/>
      <dgm:spPr/>
      <dgm:t>
        <a:bodyPr/>
        <a:lstStyle/>
        <a:p>
          <a:endParaRPr lang="en-GB"/>
        </a:p>
      </dgm:t>
    </dgm:pt>
    <dgm:pt modelId="{92436267-1E0C-4716-899D-3CB0607FD7F7}" type="sibTrans" cxnId="{1ADA611E-E79F-44FE-9E96-613D59A9D4D3}">
      <dgm:prSet/>
      <dgm:spPr/>
      <dgm:t>
        <a:bodyPr/>
        <a:lstStyle/>
        <a:p>
          <a:endParaRPr lang="en-GB"/>
        </a:p>
      </dgm:t>
    </dgm:pt>
    <dgm:pt modelId="{F9F52ED1-F9C5-4DD4-AC0F-7A1699A6E053}">
      <dgm:prSet phldrT="[Text]"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IMPROVE THE CLARITY AND CONSISTENCY OF OUR APPLICATION PROCESSES</a:t>
          </a:r>
        </a:p>
      </dgm:t>
    </dgm:pt>
    <dgm:pt modelId="{5417257C-5C45-4177-AE2C-8A2B7C1D68CC}" type="parTrans" cxnId="{799F64BB-8A9C-4376-864C-D73866FBB4F6}">
      <dgm:prSet/>
      <dgm:spPr/>
      <dgm:t>
        <a:bodyPr/>
        <a:lstStyle/>
        <a:p>
          <a:endParaRPr lang="en-GB"/>
        </a:p>
      </dgm:t>
    </dgm:pt>
    <dgm:pt modelId="{8CB3A9FB-3A9F-4374-9141-08213F79ED59}" type="sibTrans" cxnId="{799F64BB-8A9C-4376-864C-D73866FBB4F6}">
      <dgm:prSet/>
      <dgm:spPr/>
      <dgm:t>
        <a:bodyPr/>
        <a:lstStyle/>
        <a:p>
          <a:endParaRPr lang="en-GB"/>
        </a:p>
      </dgm:t>
    </dgm:pt>
    <dgm:pt modelId="{4E52F820-80C5-438E-B861-D040913DD10E}">
      <dgm:prSet phldrT="[Text]"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TRANSFORM HOW WE ASSESS APPLICATIONS</a:t>
          </a:r>
          <a:endParaRPr lang="en-GB" b="1" dirty="0"/>
        </a:p>
      </dgm:t>
    </dgm:pt>
    <dgm:pt modelId="{C2713762-433B-43AD-A829-D83A22E1FACE}" type="parTrans" cxnId="{A68AFADD-47BB-4D42-BBF0-9CE01CC6DB1C}">
      <dgm:prSet/>
      <dgm:spPr/>
      <dgm:t>
        <a:bodyPr/>
        <a:lstStyle/>
        <a:p>
          <a:endParaRPr lang="en-GB"/>
        </a:p>
      </dgm:t>
    </dgm:pt>
    <dgm:pt modelId="{320D2A67-7935-4994-9EAA-AD752A1BE5BF}" type="sibTrans" cxnId="{A68AFADD-47BB-4D42-BBF0-9CE01CC6DB1C}">
      <dgm:prSet/>
      <dgm:spPr/>
      <dgm:t>
        <a:bodyPr/>
        <a:lstStyle/>
        <a:p>
          <a:endParaRPr lang="en-GB"/>
        </a:p>
      </dgm:t>
    </dgm:pt>
    <dgm:pt modelId="{E1B5D36E-24C7-4FDA-A640-9FE9A8850BBA}" type="pres">
      <dgm:prSet presAssocID="{1920E9D1-45E2-4C60-9B0B-49C6D85FA496}" presName="diagram" presStyleCnt="0">
        <dgm:presLayoutVars>
          <dgm:dir/>
          <dgm:resizeHandles val="exact"/>
        </dgm:presLayoutVars>
      </dgm:prSet>
      <dgm:spPr/>
    </dgm:pt>
    <dgm:pt modelId="{7D90E42C-A2EA-40AF-A85F-D93651ECA734}" type="pres">
      <dgm:prSet presAssocID="{F9D7E0DA-20AE-4678-93A8-1F3A2CEB4432}" presName="node" presStyleLbl="node1" presStyleIdx="0" presStyleCnt="5">
        <dgm:presLayoutVars>
          <dgm:bulletEnabled val="1"/>
        </dgm:presLayoutVars>
      </dgm:prSet>
      <dgm:spPr/>
    </dgm:pt>
    <dgm:pt modelId="{4A484FA3-C8D9-4B92-BDB7-DDCBE09C893C}" type="pres">
      <dgm:prSet presAssocID="{540092E6-49BE-4DD5-B513-8D5E1BD20035}" presName="sibTrans" presStyleCnt="0"/>
      <dgm:spPr/>
    </dgm:pt>
    <dgm:pt modelId="{4FC43B26-44D9-48D6-AE87-4BCDBDE52148}" type="pres">
      <dgm:prSet presAssocID="{DA22F6D0-C472-46BB-9598-398B67656510}" presName="node" presStyleLbl="node1" presStyleIdx="1" presStyleCnt="5">
        <dgm:presLayoutVars>
          <dgm:bulletEnabled val="1"/>
        </dgm:presLayoutVars>
      </dgm:prSet>
      <dgm:spPr/>
    </dgm:pt>
    <dgm:pt modelId="{8783714D-5B6E-4E4E-B7D0-E6087495E1D5}" type="pres">
      <dgm:prSet presAssocID="{596B1E66-2491-441F-96C2-DA116A32D9AA}" presName="sibTrans" presStyleCnt="0"/>
      <dgm:spPr/>
    </dgm:pt>
    <dgm:pt modelId="{6111841F-D249-4398-AC62-914AEF5292CA}" type="pres">
      <dgm:prSet presAssocID="{3FF52618-9409-49CC-8123-F7B92404F189}" presName="node" presStyleLbl="node1" presStyleIdx="2" presStyleCnt="5">
        <dgm:presLayoutVars>
          <dgm:bulletEnabled val="1"/>
        </dgm:presLayoutVars>
      </dgm:prSet>
      <dgm:spPr/>
    </dgm:pt>
    <dgm:pt modelId="{07D571C0-90FC-44E1-857E-1F517C3C73B2}" type="pres">
      <dgm:prSet presAssocID="{92436267-1E0C-4716-899D-3CB0607FD7F7}" presName="sibTrans" presStyleCnt="0"/>
      <dgm:spPr/>
    </dgm:pt>
    <dgm:pt modelId="{9D00A7E4-F012-4245-A46E-36B05FEA67B9}" type="pres">
      <dgm:prSet presAssocID="{F9F52ED1-F9C5-4DD4-AC0F-7A1699A6E053}" presName="node" presStyleLbl="node1" presStyleIdx="3" presStyleCnt="5">
        <dgm:presLayoutVars>
          <dgm:bulletEnabled val="1"/>
        </dgm:presLayoutVars>
      </dgm:prSet>
      <dgm:spPr/>
    </dgm:pt>
    <dgm:pt modelId="{D678A357-14A9-408A-B1F8-D5EE84C6FA9C}" type="pres">
      <dgm:prSet presAssocID="{8CB3A9FB-3A9F-4374-9141-08213F79ED59}" presName="sibTrans" presStyleCnt="0"/>
      <dgm:spPr/>
    </dgm:pt>
    <dgm:pt modelId="{5F6DB0B0-3CE8-4381-AA53-B8E26E9F6EF4}" type="pres">
      <dgm:prSet presAssocID="{4E52F820-80C5-438E-B861-D040913DD10E}" presName="node" presStyleLbl="node1" presStyleIdx="4" presStyleCnt="5">
        <dgm:presLayoutVars>
          <dgm:bulletEnabled val="1"/>
        </dgm:presLayoutVars>
      </dgm:prSet>
      <dgm:spPr/>
    </dgm:pt>
  </dgm:ptLst>
  <dgm:cxnLst>
    <dgm:cxn modelId="{1ADA611E-E79F-44FE-9E96-613D59A9D4D3}" srcId="{1920E9D1-45E2-4C60-9B0B-49C6D85FA496}" destId="{3FF52618-9409-49CC-8123-F7B92404F189}" srcOrd="2" destOrd="0" parTransId="{EC4791CE-F579-47AF-8A6B-6F04B4609CEC}" sibTransId="{92436267-1E0C-4716-899D-3CB0607FD7F7}"/>
    <dgm:cxn modelId="{F28CA34F-E5CE-4343-A791-EECB7CF1C44E}" type="presOf" srcId="{DA22F6D0-C472-46BB-9598-398B67656510}" destId="{4FC43B26-44D9-48D6-AE87-4BCDBDE52148}" srcOrd="0" destOrd="0" presId="urn:microsoft.com/office/officeart/2005/8/layout/default"/>
    <dgm:cxn modelId="{D7497695-AB48-4CD7-85E4-4F21E7484065}" type="presOf" srcId="{1920E9D1-45E2-4C60-9B0B-49C6D85FA496}" destId="{E1B5D36E-24C7-4FDA-A640-9FE9A8850BBA}" srcOrd="0" destOrd="0" presId="urn:microsoft.com/office/officeart/2005/8/layout/default"/>
    <dgm:cxn modelId="{9676FDA7-0F21-4B15-A7DA-B05F162F04E5}" type="presOf" srcId="{3FF52618-9409-49CC-8123-F7B92404F189}" destId="{6111841F-D249-4398-AC62-914AEF5292CA}" srcOrd="0" destOrd="0" presId="urn:microsoft.com/office/officeart/2005/8/layout/default"/>
    <dgm:cxn modelId="{2E5D1FB5-5942-4BE5-9B6A-DC40022D99C2}" srcId="{1920E9D1-45E2-4C60-9B0B-49C6D85FA496}" destId="{DA22F6D0-C472-46BB-9598-398B67656510}" srcOrd="1" destOrd="0" parTransId="{7CF2FC70-9CCC-4A2E-A49A-63EFAE99607C}" sibTransId="{596B1E66-2491-441F-96C2-DA116A32D9AA}"/>
    <dgm:cxn modelId="{799F64BB-8A9C-4376-864C-D73866FBB4F6}" srcId="{1920E9D1-45E2-4C60-9B0B-49C6D85FA496}" destId="{F9F52ED1-F9C5-4DD4-AC0F-7A1699A6E053}" srcOrd="3" destOrd="0" parTransId="{5417257C-5C45-4177-AE2C-8A2B7C1D68CC}" sibTransId="{8CB3A9FB-3A9F-4374-9141-08213F79ED59}"/>
    <dgm:cxn modelId="{F1381FC4-39C9-4BD8-8D30-4AF175914328}" srcId="{1920E9D1-45E2-4C60-9B0B-49C6D85FA496}" destId="{F9D7E0DA-20AE-4678-93A8-1F3A2CEB4432}" srcOrd="0" destOrd="0" parTransId="{D256E01C-CCFF-4162-A5FC-CAE7C6523EDA}" sibTransId="{540092E6-49BE-4DD5-B513-8D5E1BD20035}"/>
    <dgm:cxn modelId="{A68AFADD-47BB-4D42-BBF0-9CE01CC6DB1C}" srcId="{1920E9D1-45E2-4C60-9B0B-49C6D85FA496}" destId="{4E52F820-80C5-438E-B861-D040913DD10E}" srcOrd="4" destOrd="0" parTransId="{C2713762-433B-43AD-A829-D83A22E1FACE}" sibTransId="{320D2A67-7935-4994-9EAA-AD752A1BE5BF}"/>
    <dgm:cxn modelId="{F5C69CEE-BEA9-4731-88BD-FBF874D479BB}" type="presOf" srcId="{4E52F820-80C5-438E-B861-D040913DD10E}" destId="{5F6DB0B0-3CE8-4381-AA53-B8E26E9F6EF4}" srcOrd="0" destOrd="0" presId="urn:microsoft.com/office/officeart/2005/8/layout/default"/>
    <dgm:cxn modelId="{ED482BFC-5AEA-4716-BB53-06A2BEB4C038}" type="presOf" srcId="{F9D7E0DA-20AE-4678-93A8-1F3A2CEB4432}" destId="{7D90E42C-A2EA-40AF-A85F-D93651ECA734}" srcOrd="0" destOrd="0" presId="urn:microsoft.com/office/officeart/2005/8/layout/default"/>
    <dgm:cxn modelId="{0D57ACFD-C815-4D90-8C4A-2D2806CE0FB0}" type="presOf" srcId="{F9F52ED1-F9C5-4DD4-AC0F-7A1699A6E053}" destId="{9D00A7E4-F012-4245-A46E-36B05FEA67B9}" srcOrd="0" destOrd="0" presId="urn:microsoft.com/office/officeart/2005/8/layout/default"/>
    <dgm:cxn modelId="{ECA1428E-C348-4275-B092-B093D8370616}" type="presParOf" srcId="{E1B5D36E-24C7-4FDA-A640-9FE9A8850BBA}" destId="{7D90E42C-A2EA-40AF-A85F-D93651ECA734}" srcOrd="0" destOrd="0" presId="urn:microsoft.com/office/officeart/2005/8/layout/default"/>
    <dgm:cxn modelId="{5637C57A-D7FE-48FD-B0FE-3828A58C9600}" type="presParOf" srcId="{E1B5D36E-24C7-4FDA-A640-9FE9A8850BBA}" destId="{4A484FA3-C8D9-4B92-BDB7-DDCBE09C893C}" srcOrd="1" destOrd="0" presId="urn:microsoft.com/office/officeart/2005/8/layout/default"/>
    <dgm:cxn modelId="{23B84FE0-56BA-4F40-B1B0-70B2F8A33411}" type="presParOf" srcId="{E1B5D36E-24C7-4FDA-A640-9FE9A8850BBA}" destId="{4FC43B26-44D9-48D6-AE87-4BCDBDE52148}" srcOrd="2" destOrd="0" presId="urn:microsoft.com/office/officeart/2005/8/layout/default"/>
    <dgm:cxn modelId="{F64F1176-8E35-4018-991D-B83CA0AA4176}" type="presParOf" srcId="{E1B5D36E-24C7-4FDA-A640-9FE9A8850BBA}" destId="{8783714D-5B6E-4E4E-B7D0-E6087495E1D5}" srcOrd="3" destOrd="0" presId="urn:microsoft.com/office/officeart/2005/8/layout/default"/>
    <dgm:cxn modelId="{96A86EF3-6E80-4145-928E-9A4F1AAA9D60}" type="presParOf" srcId="{E1B5D36E-24C7-4FDA-A640-9FE9A8850BBA}" destId="{6111841F-D249-4398-AC62-914AEF5292CA}" srcOrd="4" destOrd="0" presId="urn:microsoft.com/office/officeart/2005/8/layout/default"/>
    <dgm:cxn modelId="{BC39DF0C-163B-4A56-BC42-A473674B4C96}" type="presParOf" srcId="{E1B5D36E-24C7-4FDA-A640-9FE9A8850BBA}" destId="{07D571C0-90FC-44E1-857E-1F517C3C73B2}" srcOrd="5" destOrd="0" presId="urn:microsoft.com/office/officeart/2005/8/layout/default"/>
    <dgm:cxn modelId="{E3EAB62D-D729-4F0D-A915-F1C90C742804}" type="presParOf" srcId="{E1B5D36E-24C7-4FDA-A640-9FE9A8850BBA}" destId="{9D00A7E4-F012-4245-A46E-36B05FEA67B9}" srcOrd="6" destOrd="0" presId="urn:microsoft.com/office/officeart/2005/8/layout/default"/>
    <dgm:cxn modelId="{958D19B7-CFB0-466C-B5A6-0F3114B7C9EA}" type="presParOf" srcId="{E1B5D36E-24C7-4FDA-A640-9FE9A8850BBA}" destId="{D678A357-14A9-408A-B1F8-D5EE84C6FA9C}" srcOrd="7" destOrd="0" presId="urn:microsoft.com/office/officeart/2005/8/layout/default"/>
    <dgm:cxn modelId="{AC61820B-4F96-496A-902A-6330B0178ED0}" type="presParOf" srcId="{E1B5D36E-24C7-4FDA-A640-9FE9A8850BBA}" destId="{5F6DB0B0-3CE8-4381-AA53-B8E26E9F6E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02E3B-443A-4376-9FEF-0D5F206ACA73}">
      <dsp:nvSpPr>
        <dsp:cNvPr id="0" name=""/>
        <dsp:cNvSpPr/>
      </dsp:nvSpPr>
      <dsp:spPr>
        <a:xfrm>
          <a:off x="0" y="644970"/>
          <a:ext cx="3481812" cy="2089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Companies whose executive teams are in the top quartile for gender diversity and ethnic diversity are </a:t>
          </a:r>
          <a:r>
            <a:rPr lang="en-GB" sz="2000" b="1" u="sng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39%</a:t>
          </a: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likely to financially outperform their peers.</a:t>
          </a:r>
        </a:p>
      </dsp:txBody>
      <dsp:txXfrm>
        <a:off x="0" y="644970"/>
        <a:ext cx="3481812" cy="2089087"/>
      </dsp:txXfrm>
    </dsp:sp>
    <dsp:sp modelId="{4721D715-79F7-4235-A8B5-50A07E76EE96}">
      <dsp:nvSpPr>
        <dsp:cNvPr id="0" name=""/>
        <dsp:cNvSpPr/>
      </dsp:nvSpPr>
      <dsp:spPr>
        <a:xfrm>
          <a:off x="3829993" y="644970"/>
          <a:ext cx="3481812" cy="2089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Ethnic minority firms in the UK are more likely to engage in product or service innovation and </a:t>
          </a:r>
          <a:r>
            <a:rPr lang="en-GB" sz="2400" b="1" u="sng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likely to export</a:t>
          </a: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3829993" y="644970"/>
        <a:ext cx="3481812" cy="2089087"/>
      </dsp:txXfrm>
    </dsp:sp>
    <dsp:sp modelId="{B1B7FB87-928F-4BD4-84F9-BC43045E1301}">
      <dsp:nvSpPr>
        <dsp:cNvPr id="0" name=""/>
        <dsp:cNvSpPr/>
      </dsp:nvSpPr>
      <dsp:spPr>
        <a:xfrm>
          <a:off x="7659986" y="644970"/>
          <a:ext cx="3481812" cy="2089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more opportunities were created for Disabled founders, we could unlock </a:t>
          </a:r>
          <a:r>
            <a:rPr lang="en-GB" sz="2400" b="1" u="sng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£230 bn </a:t>
          </a:r>
          <a:r>
            <a:rPr lang="en-GB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the UK economy.</a:t>
          </a:r>
        </a:p>
      </dsp:txBody>
      <dsp:txXfrm>
        <a:off x="7659986" y="644970"/>
        <a:ext cx="3481812" cy="2089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0E42C-A2EA-40AF-A85F-D93651ECA734}">
      <dsp:nvSpPr>
        <dsp:cNvPr id="0" name=""/>
        <dsp:cNvSpPr/>
      </dsp:nvSpPr>
      <dsp:spPr>
        <a:xfrm>
          <a:off x="745796" y="130"/>
          <a:ext cx="2014307" cy="1208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CREATE OPPORTUNITIES FOR WOMEN INNOVATORS</a:t>
          </a:r>
        </a:p>
      </dsp:txBody>
      <dsp:txXfrm>
        <a:off x="745796" y="130"/>
        <a:ext cx="2014307" cy="1208584"/>
      </dsp:txXfrm>
    </dsp:sp>
    <dsp:sp modelId="{4FC43B26-44D9-48D6-AE87-4BCDBDE52148}">
      <dsp:nvSpPr>
        <dsp:cNvPr id="0" name=""/>
        <dsp:cNvSpPr/>
      </dsp:nvSpPr>
      <dsp:spPr>
        <a:xfrm>
          <a:off x="2961534" y="130"/>
          <a:ext cx="2014307" cy="1208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HOLD OURSELVES TO ACCOUNT</a:t>
          </a:r>
        </a:p>
      </dsp:txBody>
      <dsp:txXfrm>
        <a:off x="2961534" y="130"/>
        <a:ext cx="2014307" cy="1208584"/>
      </dsp:txXfrm>
    </dsp:sp>
    <dsp:sp modelId="{6111841F-D249-4398-AC62-914AEF5292CA}">
      <dsp:nvSpPr>
        <dsp:cNvPr id="0" name=""/>
        <dsp:cNvSpPr/>
      </dsp:nvSpPr>
      <dsp:spPr>
        <a:xfrm>
          <a:off x="745796" y="1410145"/>
          <a:ext cx="2014307" cy="1208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ACCELERATE THE START-GROW-SCALE JOURNEY FOR WOMEN-LED BUSINESSES </a:t>
          </a:r>
        </a:p>
      </dsp:txBody>
      <dsp:txXfrm>
        <a:off x="745796" y="1410145"/>
        <a:ext cx="2014307" cy="1208584"/>
      </dsp:txXfrm>
    </dsp:sp>
    <dsp:sp modelId="{9D00A7E4-F012-4245-A46E-36B05FEA67B9}">
      <dsp:nvSpPr>
        <dsp:cNvPr id="0" name=""/>
        <dsp:cNvSpPr/>
      </dsp:nvSpPr>
      <dsp:spPr>
        <a:xfrm>
          <a:off x="2961534" y="1410145"/>
          <a:ext cx="2014307" cy="1208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IMPROVE THE CLARITY AND CONSISTENCY OF OUR APPLICATION PROCESSES</a:t>
          </a:r>
        </a:p>
      </dsp:txBody>
      <dsp:txXfrm>
        <a:off x="2961534" y="1410145"/>
        <a:ext cx="2014307" cy="1208584"/>
      </dsp:txXfrm>
    </dsp:sp>
    <dsp:sp modelId="{5F6DB0B0-3CE8-4381-AA53-B8E26E9F6EF4}">
      <dsp:nvSpPr>
        <dsp:cNvPr id="0" name=""/>
        <dsp:cNvSpPr/>
      </dsp:nvSpPr>
      <dsp:spPr>
        <a:xfrm>
          <a:off x="1853665" y="2820160"/>
          <a:ext cx="2014307" cy="1208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 COMMIT TO TRANSFORM HOW WE ASSESS APPLICATIONS</a:t>
          </a:r>
          <a:endParaRPr lang="en-GB" sz="1500" b="1" kern="1200" dirty="0"/>
        </a:p>
      </dsp:txBody>
      <dsp:txXfrm>
        <a:off x="1853665" y="2820160"/>
        <a:ext cx="2014307" cy="1208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27C0-CE79-4B2A-88A8-696D1955BB8D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B13B-1A04-4C01-8010-BE3EE7A2B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09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5702F-6723-2F42-A2A4-87964E5140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1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5702F-6723-2F42-A2A4-87964E5140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>
                <a:solidFill>
                  <a:srgbClr val="2E2D62"/>
                </a:solidFill>
              </a:rPr>
              <a:t>A strong regional presence 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From funding and advisory services to facility and technology access, Innovate UK and our partners offer innovation support to businesses everywhere in the UK.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</a:br>
            <a:endParaRPr lang="en-US" sz="1200" spc="0" dirty="0">
              <a:solidFill>
                <a:srgbClr val="2E2D6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FB13B-1A04-4C01-8010-BE3EE7A2B6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FB13B-1A04-4C01-8010-BE3EE7A2B6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2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Underrepresented innovators could add billions to the UK economy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FB13B-1A04-4C01-8010-BE3EE7A2B6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3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commitments include making improvements to </a:t>
            </a:r>
            <a:r>
              <a:rPr lang="en-GB" sz="1200" b="1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Women in Innovation Awards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application and assessment processes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ambitious goals and specific measures for inclusion and representation in our future strategy. 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ocus on three of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 growth sectors in the Industrial Strategy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 stage start-ups with high potential to scale)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FB13B-1A04-4C01-8010-BE3EE7A2B6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7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765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EMPLATE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D24BD18C-6FCB-1852-74A4-CD12A6DC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5538" y="1490598"/>
            <a:ext cx="6851650" cy="4258850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_PPT_GRID_338.7x190.5_960x540.png" hidden="1">
            <a:extLst>
              <a:ext uri="{FF2B5EF4-FFF2-40B4-BE49-F238E27FC236}">
                <a16:creationId xmlns:a16="http://schemas.microsoft.com/office/drawing/2014/main" id="{02C70AB2-25B2-830D-B24A-7398EDC1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ID BLOCKS  TOP" hidden="1">
            <a:extLst>
              <a:ext uri="{FF2B5EF4-FFF2-40B4-BE49-F238E27FC236}">
                <a16:creationId xmlns:a16="http://schemas.microsoft.com/office/drawing/2014/main" id="{BF2F22B9-8E39-9E78-0174-915CF326BE6F}"/>
              </a:ext>
            </a:extLst>
          </p:cNvPr>
          <p:cNvGrpSpPr/>
          <p:nvPr/>
        </p:nvGrpSpPr>
        <p:grpSpPr>
          <a:xfrm>
            <a:off x="0" y="-1642341"/>
            <a:ext cx="11887200" cy="342000"/>
            <a:chOff x="0" y="-1440000"/>
            <a:chExt cx="11887200" cy="342000"/>
          </a:xfrm>
          <a:solidFill>
            <a:schemeClr val="bg1">
              <a:alpha val="1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284220-6883-3A48-D72F-5CC2AADBD795}"/>
                </a:ext>
              </a:extLst>
            </p:cNvPr>
            <p:cNvSpPr/>
            <p:nvPr/>
          </p:nvSpPr>
          <p:spPr>
            <a:xfrm>
              <a:off x="0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C5F04E-D5A3-39CB-17FD-198217B6E57B}"/>
                </a:ext>
              </a:extLst>
            </p:cNvPr>
            <p:cNvSpPr/>
            <p:nvPr/>
          </p:nvSpPr>
          <p:spPr>
            <a:xfrm>
              <a:off x="609537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1D3305-4235-CF7A-0669-4053D89C170D}"/>
                </a:ext>
              </a:extLst>
            </p:cNvPr>
            <p:cNvSpPr/>
            <p:nvPr/>
          </p:nvSpPr>
          <p:spPr>
            <a:xfrm>
              <a:off x="1219074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579D1B-0826-D5C5-5B21-F0703D37CFF9}"/>
                </a:ext>
              </a:extLst>
            </p:cNvPr>
            <p:cNvSpPr/>
            <p:nvPr/>
          </p:nvSpPr>
          <p:spPr>
            <a:xfrm>
              <a:off x="1828611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AC7DC9-F5CB-46C6-4FBB-704A1BE731AD}"/>
                </a:ext>
              </a:extLst>
            </p:cNvPr>
            <p:cNvSpPr/>
            <p:nvPr/>
          </p:nvSpPr>
          <p:spPr>
            <a:xfrm>
              <a:off x="2438148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76E94E-6E8A-3578-20BA-D89FD31D7CC4}"/>
                </a:ext>
              </a:extLst>
            </p:cNvPr>
            <p:cNvSpPr/>
            <p:nvPr/>
          </p:nvSpPr>
          <p:spPr>
            <a:xfrm>
              <a:off x="3047685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539EE0-D9C5-A848-BD98-DEC177D80EE3}"/>
                </a:ext>
              </a:extLst>
            </p:cNvPr>
            <p:cNvSpPr/>
            <p:nvPr/>
          </p:nvSpPr>
          <p:spPr>
            <a:xfrm>
              <a:off x="3657222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A2ACC2-17C5-E6FD-0CBA-4DF3232C520A}"/>
                </a:ext>
              </a:extLst>
            </p:cNvPr>
            <p:cNvSpPr/>
            <p:nvPr/>
          </p:nvSpPr>
          <p:spPr>
            <a:xfrm>
              <a:off x="4266759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0163C6-1223-8531-DEF4-A0F790E817B9}"/>
                </a:ext>
              </a:extLst>
            </p:cNvPr>
            <p:cNvSpPr/>
            <p:nvPr/>
          </p:nvSpPr>
          <p:spPr>
            <a:xfrm>
              <a:off x="4876296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107435-2C47-3035-1918-D13F5CB9A680}"/>
                </a:ext>
              </a:extLst>
            </p:cNvPr>
            <p:cNvSpPr/>
            <p:nvPr/>
          </p:nvSpPr>
          <p:spPr>
            <a:xfrm>
              <a:off x="5485833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70CE2E-B4DE-3DB4-F87A-A30055082A81}"/>
                </a:ext>
              </a:extLst>
            </p:cNvPr>
            <p:cNvSpPr/>
            <p:nvPr/>
          </p:nvSpPr>
          <p:spPr>
            <a:xfrm>
              <a:off x="6095370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3F9835-0774-E9B8-D1FD-F419A2500B98}"/>
                </a:ext>
              </a:extLst>
            </p:cNvPr>
            <p:cNvSpPr/>
            <p:nvPr/>
          </p:nvSpPr>
          <p:spPr>
            <a:xfrm>
              <a:off x="6704907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EFDE79-591A-C2FF-0E79-F99ED675F77C}"/>
                </a:ext>
              </a:extLst>
            </p:cNvPr>
            <p:cNvSpPr/>
            <p:nvPr/>
          </p:nvSpPr>
          <p:spPr>
            <a:xfrm>
              <a:off x="7314444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F4CA35-6AEF-1F32-4F2A-F10E6BCCDCAB}"/>
                </a:ext>
              </a:extLst>
            </p:cNvPr>
            <p:cNvSpPr/>
            <p:nvPr/>
          </p:nvSpPr>
          <p:spPr>
            <a:xfrm>
              <a:off x="7923981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A9C456-561A-9737-2D31-5F4BF2D4FA32}"/>
                </a:ext>
              </a:extLst>
            </p:cNvPr>
            <p:cNvSpPr/>
            <p:nvPr/>
          </p:nvSpPr>
          <p:spPr>
            <a:xfrm>
              <a:off x="8533518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126EB7-9985-09EC-5A3C-CF04723F54D5}"/>
                </a:ext>
              </a:extLst>
            </p:cNvPr>
            <p:cNvSpPr/>
            <p:nvPr/>
          </p:nvSpPr>
          <p:spPr>
            <a:xfrm>
              <a:off x="9143055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4FA0A6-7217-FC39-FB97-0E5B86FF46CA}"/>
                </a:ext>
              </a:extLst>
            </p:cNvPr>
            <p:cNvSpPr/>
            <p:nvPr/>
          </p:nvSpPr>
          <p:spPr>
            <a:xfrm>
              <a:off x="9752592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196D09-A2B7-299A-0B6B-DE84244BAF2E}"/>
                </a:ext>
              </a:extLst>
            </p:cNvPr>
            <p:cNvSpPr/>
            <p:nvPr/>
          </p:nvSpPr>
          <p:spPr>
            <a:xfrm>
              <a:off x="10362129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73AE65-31CF-32DF-D78A-1D0208C37387}"/>
                </a:ext>
              </a:extLst>
            </p:cNvPr>
            <p:cNvSpPr/>
            <p:nvPr/>
          </p:nvSpPr>
          <p:spPr>
            <a:xfrm>
              <a:off x="10971666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C3E98C-B362-F01A-D101-FA346C31573B}"/>
                </a:ext>
              </a:extLst>
            </p:cNvPr>
            <p:cNvSpPr/>
            <p:nvPr/>
          </p:nvSpPr>
          <p:spPr>
            <a:xfrm>
              <a:off x="11581200" y="-144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6" name="GRID BLOCKS RIGHT" hidden="1">
            <a:extLst>
              <a:ext uri="{FF2B5EF4-FFF2-40B4-BE49-F238E27FC236}">
                <a16:creationId xmlns:a16="http://schemas.microsoft.com/office/drawing/2014/main" id="{D728801F-8D42-B8CC-03F4-FE63109E59B7}"/>
              </a:ext>
            </a:extLst>
          </p:cNvPr>
          <p:cNvGrpSpPr/>
          <p:nvPr/>
        </p:nvGrpSpPr>
        <p:grpSpPr>
          <a:xfrm>
            <a:off x="13401639" y="0"/>
            <a:ext cx="306000" cy="6516000"/>
            <a:chOff x="12298980" y="0"/>
            <a:chExt cx="306000" cy="6516000"/>
          </a:xfrm>
          <a:solidFill>
            <a:schemeClr val="bg1">
              <a:alpha val="10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050AF2-F7C6-76C0-C6E1-53BE9E76DEFD}"/>
                </a:ext>
              </a:extLst>
            </p:cNvPr>
            <p:cNvSpPr/>
            <p:nvPr/>
          </p:nvSpPr>
          <p:spPr>
            <a:xfrm>
              <a:off x="12298980" y="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BDBFC5D-C0A3-989D-048E-387A152A84F2}"/>
                </a:ext>
              </a:extLst>
            </p:cNvPr>
            <p:cNvSpPr/>
            <p:nvPr/>
          </p:nvSpPr>
          <p:spPr>
            <a:xfrm>
              <a:off x="12298980" y="686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EE1E4B-C230-5206-974C-80B321EB5B5F}"/>
                </a:ext>
              </a:extLst>
            </p:cNvPr>
            <p:cNvSpPr/>
            <p:nvPr/>
          </p:nvSpPr>
          <p:spPr>
            <a:xfrm>
              <a:off x="12298980" y="1372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0E2A58-388D-3609-D845-EE5CF12A16CF}"/>
                </a:ext>
              </a:extLst>
            </p:cNvPr>
            <p:cNvSpPr/>
            <p:nvPr/>
          </p:nvSpPr>
          <p:spPr>
            <a:xfrm>
              <a:off x="12298980" y="2058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825B1C-654E-CB4F-9BD2-A8CF0F5C38B3}"/>
                </a:ext>
              </a:extLst>
            </p:cNvPr>
            <p:cNvSpPr/>
            <p:nvPr/>
          </p:nvSpPr>
          <p:spPr>
            <a:xfrm>
              <a:off x="12298980" y="2744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A09528-F76A-E335-4F94-3204D56FF6DC}"/>
                </a:ext>
              </a:extLst>
            </p:cNvPr>
            <p:cNvSpPr/>
            <p:nvPr/>
          </p:nvSpPr>
          <p:spPr>
            <a:xfrm>
              <a:off x="12298980" y="3430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8BBD13-BAA3-EFDB-68A6-24C23ACC340E}"/>
                </a:ext>
              </a:extLst>
            </p:cNvPr>
            <p:cNvSpPr/>
            <p:nvPr/>
          </p:nvSpPr>
          <p:spPr>
            <a:xfrm>
              <a:off x="12298980" y="4116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C31BE7-00F6-1BE8-F6A3-217414225E19}"/>
                </a:ext>
              </a:extLst>
            </p:cNvPr>
            <p:cNvSpPr/>
            <p:nvPr/>
          </p:nvSpPr>
          <p:spPr>
            <a:xfrm>
              <a:off x="12298980" y="4802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A050DD-9FD2-B257-9CBD-3DCEAE452DAD}"/>
                </a:ext>
              </a:extLst>
            </p:cNvPr>
            <p:cNvSpPr/>
            <p:nvPr/>
          </p:nvSpPr>
          <p:spPr>
            <a:xfrm>
              <a:off x="12298980" y="5488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4E48C8-66C6-C84D-C56D-8093EB83F2FB}"/>
                </a:ext>
              </a:extLst>
            </p:cNvPr>
            <p:cNvSpPr/>
            <p:nvPr/>
          </p:nvSpPr>
          <p:spPr>
            <a:xfrm>
              <a:off x="12298980" y="6174000"/>
              <a:ext cx="306000" cy="3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47" name="UKRI INNOVATE UK LOGO" descr="A purple and black logo&#10;&#10;Description automatically generated">
            <a:extLst>
              <a:ext uri="{FF2B5EF4-FFF2-40B4-BE49-F238E27FC236}">
                <a16:creationId xmlns:a16="http://schemas.microsoft.com/office/drawing/2014/main" id="{6C1806AD-F7E5-CF02-0992-E5C28484C0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9490" y="6032296"/>
            <a:ext cx="1641430" cy="52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D7C9B02-FA56-FA93-1C07-EB0645560CD8}"/>
              </a:ext>
            </a:extLst>
          </p:cNvPr>
          <p:cNvSpPr/>
          <p:nvPr userDrawn="1"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D7D6FE-018F-A218-1FD9-283D559BF729}"/>
              </a:ext>
            </a:extLst>
          </p:cNvPr>
          <p:cNvSpPr/>
          <p:nvPr userDrawn="1"/>
        </p:nvSpPr>
        <p:spPr>
          <a:xfrm>
            <a:off x="452511" y="1223887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12F2A942-F7BC-AD18-7C78-6EC23CD1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62" y="1725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CEA9B69A-1EEA-78FE-8230-8CAF63524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1314" y="1520616"/>
            <a:ext cx="3707703" cy="4146550"/>
          </a:xfrm>
        </p:spPr>
        <p:txBody>
          <a:bodyPr/>
          <a:lstStyle/>
          <a:p>
            <a:pPr lvl="1"/>
            <a:r>
              <a:rPr lang="en-GB" dirty="0"/>
              <a:t>bullet point in 20pt arial all lower case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bullet point in 20pt arial all lower case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bullet point in 20pt arial all lower case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bullet point in 20pt arial all lower case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bullet point in 20pt arial all lower case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5130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446A-F474-2F25-3D88-14970DF29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5A30E-C86A-DBDD-9B86-F2342A6F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3651-947B-D4DD-9323-58004DDB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9005-C27F-4DBC-B86F-52A0F81FAB0F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548E-E75D-ECD5-363A-4809E3A8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CA0D-2975-8E2F-B45A-29DD1E18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B6D-E979-4A29-B85C-8B4A01C26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8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52D4044-411F-7B04-26D1-CC2C20E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0213FB-0955-E1B1-8F3B-E918D5D4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6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spc="-100" baseline="0">
          <a:solidFill>
            <a:schemeClr val="tx1"/>
          </a:solidFill>
          <a:latin typeface="+mj-lt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457200" indent="-4572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6587" indent="-4572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7562" indent="-4572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lang="en-GB" sz="1800" b="0" i="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6950" indent="-4572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78012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Wingdings" pitchFamily="2" charset="2"/>
        <a:buNone/>
        <a:defRPr sz="1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2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and purple background design">
            <a:extLst>
              <a:ext uri="{FF2B5EF4-FFF2-40B4-BE49-F238E27FC236}">
                <a16:creationId xmlns:a16="http://schemas.microsoft.com/office/drawing/2014/main" id="{FD2607FB-7CC4-B7B4-85A5-FA023D1E89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3066440" y="0"/>
            <a:ext cx="91255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669EB-ED42-8E44-F875-424868E59E2B}"/>
              </a:ext>
            </a:extLst>
          </p:cNvPr>
          <p:cNvSpPr/>
          <p:nvPr/>
        </p:nvSpPr>
        <p:spPr>
          <a:xfrm>
            <a:off x="642425" y="6059488"/>
            <a:ext cx="3346450" cy="79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DE922-C0C6-14D8-C8F7-E9C28CC1BB00}"/>
              </a:ext>
            </a:extLst>
          </p:cNvPr>
          <p:cNvSpPr/>
          <p:nvPr/>
        </p:nvSpPr>
        <p:spPr>
          <a:xfrm>
            <a:off x="675249" y="565150"/>
            <a:ext cx="6738425" cy="5494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933A9-8FA6-3ABD-DE72-B70E862951C1}"/>
              </a:ext>
            </a:extLst>
          </p:cNvPr>
          <p:cNvSpPr/>
          <p:nvPr/>
        </p:nvSpPr>
        <p:spPr>
          <a:xfrm>
            <a:off x="647113" y="0"/>
            <a:ext cx="3657600" cy="1709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3E32-B9C2-BD5E-FEC4-DF9CCEB48465}"/>
              </a:ext>
            </a:extLst>
          </p:cNvPr>
          <p:cNvSpPr/>
          <p:nvPr/>
        </p:nvSpPr>
        <p:spPr>
          <a:xfrm>
            <a:off x="3696701" y="5668985"/>
            <a:ext cx="3674770" cy="390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Nuala Kilmartin</a:t>
            </a:r>
          </a:p>
        </p:txBody>
      </p:sp>
      <p:pic>
        <p:nvPicPr>
          <p:cNvPr id="11" name="Picture 10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1BD1B803-F576-4286-F9C9-B30DE45A7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94" y="4892040"/>
            <a:ext cx="3346675" cy="8366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821D3E-35B4-60B5-AC8C-9AEA9F6A6C3A}"/>
              </a:ext>
            </a:extLst>
          </p:cNvPr>
          <p:cNvSpPr/>
          <p:nvPr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6BF364-CDB3-C2D0-8D98-76C12735FF1F}"/>
              </a:ext>
            </a:extLst>
          </p:cNvPr>
          <p:cNvSpPr/>
          <p:nvPr/>
        </p:nvSpPr>
        <p:spPr>
          <a:xfrm>
            <a:off x="452511" y="1223887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BD67BB-A162-4897-DC37-595573312A10}"/>
              </a:ext>
            </a:extLst>
          </p:cNvPr>
          <p:cNvSpPr txBox="1">
            <a:spLocks/>
          </p:cNvSpPr>
          <p:nvPr/>
        </p:nvSpPr>
        <p:spPr>
          <a:xfrm>
            <a:off x="1116952" y="1093391"/>
            <a:ext cx="5789370" cy="1325563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bg1"/>
                </a:solidFill>
                <a:latin typeface="+mj-lt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GB" spc="0" dirty="0">
                <a:latin typeface="Arial" panose="020B0604020202020204" pitchFamily="34" charset="0"/>
                <a:cs typeface="Arial" panose="020B0604020202020204" pitchFamily="34" charset="0"/>
              </a:rPr>
              <a:t>Innovate UK</a:t>
            </a:r>
            <a:endParaRPr lang="en-US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F1FEFA4-E012-1B99-9699-F62416146A2F}"/>
              </a:ext>
            </a:extLst>
          </p:cNvPr>
          <p:cNvSpPr txBox="1">
            <a:spLocks/>
          </p:cNvSpPr>
          <p:nvPr/>
        </p:nvSpPr>
        <p:spPr>
          <a:xfrm>
            <a:off x="1127760" y="2269519"/>
            <a:ext cx="5768267" cy="48021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400" kern="1200" spc="-1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9750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913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spc="0" dirty="0">
                <a:latin typeface="Arial" panose="020B0604020202020204" pitchFamily="34" charset="0"/>
              </a:rPr>
              <a:t>The UK’s innovation agency</a:t>
            </a:r>
          </a:p>
          <a:p>
            <a:endParaRPr lang="en-GB" sz="1600" spc="0" dirty="0">
              <a:latin typeface="Arial" panose="020B0604020202020204" pitchFamily="34" charset="0"/>
            </a:endParaRPr>
          </a:p>
          <a:p>
            <a:r>
              <a:rPr lang="en-GB" b="1" dirty="0"/>
              <a:t>Where are the women in the UK semiconductor sector? </a:t>
            </a:r>
          </a:p>
          <a:p>
            <a:endParaRPr lang="en-GB" b="1" dirty="0"/>
          </a:p>
          <a:p>
            <a:r>
              <a:rPr lang="en-GB" b="1" dirty="0"/>
              <a:t>Pathways for careers in semiconductors</a:t>
            </a:r>
          </a:p>
          <a:p>
            <a:endParaRPr lang="en-GB" sz="1600" spc="0" dirty="0">
              <a:latin typeface="Arial" panose="020B0604020202020204" pitchFamily="34" charset="0"/>
            </a:endParaRPr>
          </a:p>
          <a:p>
            <a:endParaRPr lang="en-GB" sz="1600" spc="0" dirty="0">
              <a:latin typeface="Arial" panose="020B0604020202020204" pitchFamily="34" charset="0"/>
            </a:endParaRPr>
          </a:p>
          <a:p>
            <a:endParaRPr lang="en-GB" spc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FB9ED-6140-1782-87BB-E83282FD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53" y="172507"/>
            <a:ext cx="10804709" cy="107687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in Innovation Programme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…..catalyst for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C78CC-B203-E8E0-468A-159C2044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12" y="1876289"/>
            <a:ext cx="4224083" cy="2934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64D7D-2139-8BC4-91BA-5CFBBAA70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935" y="5791290"/>
            <a:ext cx="2848542" cy="89420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8E485EC-ED17-C7AB-B943-E8CE3DD29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542474"/>
              </p:ext>
            </p:extLst>
          </p:nvPr>
        </p:nvGraphicFramePr>
        <p:xfrm>
          <a:off x="6986710" y="1600428"/>
          <a:ext cx="5721638" cy="402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9953B11-2B9D-D15B-8047-DFAC2ED0F690}"/>
              </a:ext>
            </a:extLst>
          </p:cNvPr>
          <p:cNvSpPr txBox="1"/>
          <p:nvPr/>
        </p:nvSpPr>
        <p:spPr>
          <a:xfrm>
            <a:off x="860079" y="5791290"/>
            <a:ext cx="7894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commitments represent our ongoing effort to empower women innovators and improve access to investment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82498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and purple background design">
            <a:extLst>
              <a:ext uri="{FF2B5EF4-FFF2-40B4-BE49-F238E27FC236}">
                <a16:creationId xmlns:a16="http://schemas.microsoft.com/office/drawing/2014/main" id="{FD2607FB-7CC4-B7B4-85A5-FA023D1E89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3066440" y="0"/>
            <a:ext cx="91255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669EB-ED42-8E44-F875-424868E59E2B}"/>
              </a:ext>
            </a:extLst>
          </p:cNvPr>
          <p:cNvSpPr/>
          <p:nvPr/>
        </p:nvSpPr>
        <p:spPr>
          <a:xfrm>
            <a:off x="642425" y="6059488"/>
            <a:ext cx="3346450" cy="79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DE922-C0C6-14D8-C8F7-E9C28CC1BB00}"/>
              </a:ext>
            </a:extLst>
          </p:cNvPr>
          <p:cNvSpPr/>
          <p:nvPr/>
        </p:nvSpPr>
        <p:spPr>
          <a:xfrm>
            <a:off x="647113" y="679450"/>
            <a:ext cx="6738425" cy="5494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933A9-8FA6-3ABD-DE72-B70E862951C1}"/>
              </a:ext>
            </a:extLst>
          </p:cNvPr>
          <p:cNvSpPr/>
          <p:nvPr/>
        </p:nvSpPr>
        <p:spPr>
          <a:xfrm>
            <a:off x="647113" y="0"/>
            <a:ext cx="3657600" cy="1709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B3E32-B9C2-BD5E-FEC4-DF9CCEB48465}"/>
              </a:ext>
            </a:extLst>
          </p:cNvPr>
          <p:cNvSpPr/>
          <p:nvPr/>
        </p:nvSpPr>
        <p:spPr>
          <a:xfrm>
            <a:off x="3696701" y="5148263"/>
            <a:ext cx="3674770" cy="1709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1BD1B803-F576-4286-F9C9-B30DE45A7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94" y="4892040"/>
            <a:ext cx="3346675" cy="8366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821D3E-35B4-60B5-AC8C-9AEA9F6A6C3A}"/>
              </a:ext>
            </a:extLst>
          </p:cNvPr>
          <p:cNvSpPr/>
          <p:nvPr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6BF364-CDB3-C2D0-8D98-76C12735FF1F}"/>
              </a:ext>
            </a:extLst>
          </p:cNvPr>
          <p:cNvSpPr/>
          <p:nvPr/>
        </p:nvSpPr>
        <p:spPr>
          <a:xfrm>
            <a:off x="452511" y="1223887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BD67BB-A162-4897-DC37-595573312A10}"/>
              </a:ext>
            </a:extLst>
          </p:cNvPr>
          <p:cNvSpPr txBox="1">
            <a:spLocks/>
          </p:cNvSpPr>
          <p:nvPr/>
        </p:nvSpPr>
        <p:spPr>
          <a:xfrm>
            <a:off x="1205242" y="1685770"/>
            <a:ext cx="5789370" cy="1325563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bg1"/>
                </a:solidFill>
                <a:latin typeface="+mj-lt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GB" spc="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9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and green lines representing speed">
            <a:extLst>
              <a:ext uri="{FF2B5EF4-FFF2-40B4-BE49-F238E27FC236}">
                <a16:creationId xmlns:a16="http://schemas.microsoft.com/office/drawing/2014/main" id="{709642D9-B2D8-19C3-31F2-CB3D71E09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2B685D-2D77-67B2-9ED3-6480FE318A0C}"/>
              </a:ext>
            </a:extLst>
          </p:cNvPr>
          <p:cNvSpPr/>
          <p:nvPr/>
        </p:nvSpPr>
        <p:spPr>
          <a:xfrm>
            <a:off x="676839" y="685800"/>
            <a:ext cx="6336150" cy="548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226C72B-A814-9B3D-DC73-95D6E0A24C2F}"/>
              </a:ext>
            </a:extLst>
          </p:cNvPr>
          <p:cNvSpPr txBox="1">
            <a:spLocks/>
          </p:cNvSpPr>
          <p:nvPr/>
        </p:nvSpPr>
        <p:spPr>
          <a:xfrm>
            <a:off x="1331683" y="816969"/>
            <a:ext cx="4875062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tx1"/>
                </a:solidFill>
                <a:latin typeface="+mj-lt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GB" spc="0" dirty="0">
                <a:latin typeface="Arial" panose="020B0604020202020204" pitchFamily="34" charset="0"/>
                <a:cs typeface="Arial" panose="020B0604020202020204" pitchFamily="34" charset="0"/>
              </a:rPr>
              <a:t>We are the UK’s innovation agency</a:t>
            </a:r>
            <a:endParaRPr lang="en-US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228FCF2C-0265-F8AB-C2B8-7F708B60C164}"/>
              </a:ext>
            </a:extLst>
          </p:cNvPr>
          <p:cNvSpPr txBox="1">
            <a:spLocks/>
          </p:cNvSpPr>
          <p:nvPr/>
        </p:nvSpPr>
        <p:spPr>
          <a:xfrm>
            <a:off x="1207130" y="2424883"/>
            <a:ext cx="5767534" cy="23516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400" kern="1200" spc="-1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9750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913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pc="0" dirty="0">
                <a:solidFill>
                  <a:schemeClr val="tx1"/>
                </a:solidFill>
                <a:cs typeface="Arial"/>
              </a:rPr>
              <a:t>As part of UK Research and Innovation (UKRI), Innovate UK is publicly funded </a:t>
            </a:r>
            <a:br>
              <a:rPr lang="en-GB" spc="0" dirty="0">
                <a:solidFill>
                  <a:schemeClr val="tx1"/>
                </a:solidFill>
                <a:cs typeface="Arial"/>
              </a:rPr>
            </a:br>
            <a:r>
              <a:rPr lang="en-GB" spc="0" dirty="0">
                <a:solidFill>
                  <a:schemeClr val="tx1"/>
                </a:solidFill>
                <a:cs typeface="Arial"/>
              </a:rPr>
              <a:t>to drive innovation and productivity across the UK. </a:t>
            </a:r>
            <a:br>
              <a:rPr lang="en-GB" b="1" spc="0" dirty="0">
                <a:solidFill>
                  <a:schemeClr val="accent1"/>
                </a:solidFill>
                <a:cs typeface="Arial"/>
              </a:rPr>
            </a:br>
            <a:br>
              <a:rPr lang="en-GB" b="1" spc="0" dirty="0">
                <a:solidFill>
                  <a:schemeClr val="accent1"/>
                </a:solidFill>
                <a:cs typeface="Arial"/>
              </a:rPr>
            </a:br>
            <a:r>
              <a:rPr lang="en-GB" b="1" spc="0" dirty="0">
                <a:solidFill>
                  <a:schemeClr val="accent1"/>
                </a:solidFill>
                <a:cs typeface="Arial"/>
              </a:rPr>
              <a:t>We work for you to create a better future by inspiring, involving and investing in businesses developing life-changing innovations.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GB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GB" b="1" spc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E0348-AE7D-3B13-2E17-328638D49504}"/>
              </a:ext>
            </a:extLst>
          </p:cNvPr>
          <p:cNvSpPr/>
          <p:nvPr/>
        </p:nvSpPr>
        <p:spPr>
          <a:xfrm>
            <a:off x="452511" y="1223887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6EFA0166-9D37-39AC-D232-440961CCE7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36" y="5423680"/>
            <a:ext cx="3151163" cy="787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242906-9141-A849-0688-7BB0A5B2F6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97" y="1870059"/>
            <a:ext cx="5132445" cy="26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9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NOVATE LOGO">
            <a:extLst>
              <a:ext uri="{FF2B5EF4-FFF2-40B4-BE49-F238E27FC236}">
                <a16:creationId xmlns:a16="http://schemas.microsoft.com/office/drawing/2014/main" id="{91235D2C-58AA-3EDD-83BA-EC2B06FA56E4}"/>
              </a:ext>
            </a:extLst>
          </p:cNvPr>
          <p:cNvGrpSpPr>
            <a:grpSpLocks/>
          </p:cNvGrpSpPr>
          <p:nvPr/>
        </p:nvGrpSpPr>
        <p:grpSpPr bwMode="auto">
          <a:xfrm>
            <a:off x="9885145" y="5830002"/>
            <a:ext cx="2306855" cy="1028000"/>
            <a:chOff x="9884740" y="5804571"/>
            <a:chExt cx="2307261" cy="1027316"/>
          </a:xfrm>
        </p:grpSpPr>
        <p:sp>
          <p:nvSpPr>
            <p:cNvPr id="8" name="LOGO BACKGROUND">
              <a:extLst>
                <a:ext uri="{FF2B5EF4-FFF2-40B4-BE49-F238E27FC236}">
                  <a16:creationId xmlns:a16="http://schemas.microsoft.com/office/drawing/2014/main" id="{AF9042B0-5B40-9B22-7145-B060C524347F}"/>
                </a:ext>
              </a:extLst>
            </p:cNvPr>
            <p:cNvSpPr/>
            <p:nvPr/>
          </p:nvSpPr>
          <p:spPr>
            <a:xfrm>
              <a:off x="9884740" y="5804571"/>
              <a:ext cx="2307261" cy="1027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UKRI INNOVATE UK LOGO" descr="A purple and black logo&#10;&#10;Description automatically generated">
              <a:extLst>
                <a:ext uri="{FF2B5EF4-FFF2-40B4-BE49-F238E27FC236}">
                  <a16:creationId xmlns:a16="http://schemas.microsoft.com/office/drawing/2014/main" id="{EABC6675-2CC4-9055-94E7-B8274D95C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9144" y="6006730"/>
              <a:ext cx="1641719" cy="528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65EE2E1-41C1-7DFB-4068-E89E777C6808}"/>
              </a:ext>
            </a:extLst>
          </p:cNvPr>
          <p:cNvSpPr txBox="1">
            <a:spLocks/>
          </p:cNvSpPr>
          <p:nvPr/>
        </p:nvSpPr>
        <p:spPr>
          <a:xfrm>
            <a:off x="4684068" y="480789"/>
            <a:ext cx="5605302" cy="396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 spc="-100">
                <a:solidFill>
                  <a:schemeClr val="tx1"/>
                </a:solidFill>
                <a:latin typeface="+mj-lt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US" sz="4000" spc="0">
                <a:latin typeface="Arial" panose="020B0604020202020204" pitchFamily="34" charset="0"/>
                <a:cs typeface="Arial" panose="020B0604020202020204" pitchFamily="34" charset="0"/>
              </a:rPr>
              <a:t>Our 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A8268-3838-7A0A-0F69-3897D01C9FC2}"/>
              </a:ext>
            </a:extLst>
          </p:cNvPr>
          <p:cNvSpPr txBox="1"/>
          <p:nvPr/>
        </p:nvSpPr>
        <p:spPr>
          <a:xfrm>
            <a:off x="4681194" y="1439244"/>
            <a:ext cx="648467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We drive </a:t>
            </a:r>
            <a:r>
              <a:rPr lang="en-GB" sz="2000" b="1" dirty="0">
                <a:solidFill>
                  <a:schemeClr val="accent1"/>
                </a:solidFill>
                <a:cs typeface="Arial" panose="020B0604020202020204" pitchFamily="34" charset="0"/>
              </a:rPr>
              <a:t>productivity and economic growth </a:t>
            </a:r>
            <a:r>
              <a:rPr lang="en-GB" sz="2000" dirty="0">
                <a:cs typeface="Arial" panose="020B0604020202020204" pitchFamily="34" charset="0"/>
              </a:rPr>
              <a:t>by supporting businesses to develop and realise the potential of new ideas, including those from the UK’s world-class research base. 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We </a:t>
            </a:r>
            <a:r>
              <a:rPr lang="en-GB" sz="2000" b="1" dirty="0">
                <a:solidFill>
                  <a:schemeClr val="accent1"/>
                </a:solidFill>
                <a:cs typeface="Arial" panose="020B0604020202020204" pitchFamily="34" charset="0"/>
              </a:rPr>
              <a:t>connect businesses to the partners, customers </a:t>
            </a:r>
            <a:br>
              <a:rPr lang="en-GB" sz="20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1"/>
                </a:solidFill>
                <a:cs typeface="Arial" panose="020B0604020202020204" pitchFamily="34" charset="0"/>
              </a:rPr>
              <a:t>and investors </a:t>
            </a:r>
            <a:r>
              <a:rPr lang="en-GB" sz="2000" dirty="0">
                <a:cs typeface="Arial" panose="020B0604020202020204" pitchFamily="34" charset="0"/>
              </a:rPr>
              <a:t>that can help turn these ideas into commercially successful products and services, driving productivity, and supporting business growth.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EEB07-BA5D-A517-A66B-AEB9CF9C666C}"/>
              </a:ext>
            </a:extLst>
          </p:cNvPr>
          <p:cNvSpPr txBox="1"/>
          <p:nvPr/>
        </p:nvSpPr>
        <p:spPr>
          <a:xfrm>
            <a:off x="4676505" y="4616915"/>
            <a:ext cx="5680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cs typeface="Arial" panose="020B0604020202020204" pitchFamily="34" charset="0"/>
              </a:rPr>
              <a:t>Our mission is to enable the creation and adoption of innovation across the UK.</a:t>
            </a:r>
            <a:endParaRPr 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38B514-EABC-7DD0-0F44-298C199918F5}"/>
              </a:ext>
            </a:extLst>
          </p:cNvPr>
          <p:cNvGrpSpPr/>
          <p:nvPr/>
        </p:nvGrpSpPr>
        <p:grpSpPr>
          <a:xfrm>
            <a:off x="1280310" y="366874"/>
            <a:ext cx="3502703" cy="6052164"/>
            <a:chOff x="1491136" y="661966"/>
            <a:chExt cx="3207196" cy="55415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E5987D-5360-5A30-324F-441E3FF5B3D4}"/>
                </a:ext>
              </a:extLst>
            </p:cNvPr>
            <p:cNvGrpSpPr/>
            <p:nvPr/>
          </p:nvGrpSpPr>
          <p:grpSpPr>
            <a:xfrm>
              <a:off x="1491136" y="661966"/>
              <a:ext cx="3207196" cy="2691514"/>
              <a:chOff x="6106001" y="3501680"/>
              <a:chExt cx="3207196" cy="269151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6A186E-E1BC-E767-27DE-87C680E3501D}"/>
                  </a:ext>
                </a:extLst>
              </p:cNvPr>
              <p:cNvSpPr/>
              <p:nvPr/>
            </p:nvSpPr>
            <p:spPr>
              <a:xfrm>
                <a:off x="6106001" y="3501680"/>
                <a:ext cx="2721429" cy="26915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93B236-7F12-9D5B-FEA0-5688D3900BF1}"/>
                  </a:ext>
                </a:extLst>
              </p:cNvPr>
              <p:cNvGrpSpPr/>
              <p:nvPr/>
            </p:nvGrpSpPr>
            <p:grpSpPr>
              <a:xfrm>
                <a:off x="6247691" y="3677172"/>
                <a:ext cx="3065506" cy="2403961"/>
                <a:chOff x="6247691" y="3677172"/>
                <a:chExt cx="3065506" cy="2403961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DBE7AFC-765E-8296-A912-546E72C10393}"/>
                    </a:ext>
                  </a:extLst>
                </p:cNvPr>
                <p:cNvSpPr txBox="1"/>
                <p:nvPr/>
              </p:nvSpPr>
              <p:spPr>
                <a:xfrm>
                  <a:off x="6247691" y="4162255"/>
                  <a:ext cx="1902233" cy="648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cs typeface="Arial" panose="020B0604020202020204" pitchFamily="34" charset="0"/>
                    </a:rPr>
                    <a:t>&gt;30%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9C432A3-D588-B902-E7B5-FAAD5BE3A96A}"/>
                    </a:ext>
                  </a:extLst>
                </p:cNvPr>
                <p:cNvSpPr txBox="1"/>
                <p:nvPr/>
              </p:nvSpPr>
              <p:spPr>
                <a:xfrm>
                  <a:off x="6259405" y="3677172"/>
                  <a:ext cx="2435510" cy="591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 typical Innovate UK backed business raises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14F2792-E2CA-FE95-26E7-357B85DB975C}"/>
                    </a:ext>
                  </a:extLst>
                </p:cNvPr>
                <p:cNvSpPr txBox="1"/>
                <p:nvPr/>
              </p:nvSpPr>
              <p:spPr>
                <a:xfrm>
                  <a:off x="6299217" y="4750026"/>
                  <a:ext cx="1841821" cy="8736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cs typeface="Arial" panose="020B0604020202020204" pitchFamily="34" charset="0"/>
                    </a:rPr>
                    <a:t>more money </a:t>
                  </a:r>
                  <a:br>
                    <a:rPr lang="en-US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cs typeface="Arial" panose="020B0604020202020204" pitchFamily="34" charset="0"/>
                    </a:rPr>
                  </a:br>
                  <a:r>
                    <a:rPr lang="en-US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cs typeface="Arial" panose="020B0604020202020204" pitchFamily="34" charset="0"/>
                    </a:rPr>
                    <a:t>from the </a:t>
                  </a:r>
                  <a:br>
                    <a:rPr lang="en-US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cs typeface="Arial" panose="020B0604020202020204" pitchFamily="34" charset="0"/>
                    </a:rPr>
                  </a:br>
                  <a:r>
                    <a:rPr lang="en-US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cs typeface="Arial" panose="020B0604020202020204" pitchFamily="34" charset="0"/>
                    </a:rPr>
                    <a:t>private sector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21D2AAD-F880-2C52-2ED6-809241C11A25}"/>
                    </a:ext>
                  </a:extLst>
                </p:cNvPr>
                <p:cNvSpPr txBox="1"/>
                <p:nvPr/>
              </p:nvSpPr>
              <p:spPr>
                <a:xfrm>
                  <a:off x="6280232" y="5855685"/>
                  <a:ext cx="3032965" cy="225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srgbClr val="FFFFFF"/>
                      </a:solidFill>
                      <a:cs typeface="Arial" panose="020B0604020202020204" pitchFamily="34" charset="0"/>
                    </a:rPr>
                    <a:t>T</a:t>
                  </a:r>
                  <a:r>
                    <a:rPr lang="en-GB" sz="1000" b="0" i="0" dirty="0">
                      <a:solidFill>
                        <a:srgbClr val="FFFFFF"/>
                      </a:solidFill>
                      <a:effectLst/>
                      <a:cs typeface="Arial" panose="020B0604020202020204" pitchFamily="34" charset="0"/>
                    </a:rPr>
                    <a:t>han similar businesses. Since 2007</a:t>
                  </a:r>
                  <a:endParaRPr lang="en-GB" sz="1000" dirty="0">
                    <a:solidFill>
                      <a:srgbClr val="FFFFFF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Graphic 20" descr="Upstairs with solid fill">
                  <a:extLst>
                    <a:ext uri="{FF2B5EF4-FFF2-40B4-BE49-F238E27FC236}">
                      <a16:creationId xmlns:a16="http://schemas.microsoft.com/office/drawing/2014/main" id="{4F1152BF-9779-07FE-2266-A93C53D9FB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09876" y="4866031"/>
                  <a:ext cx="1106173" cy="11061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F493BF-9CFE-4482-F07D-32D7013D3A3E}"/>
                </a:ext>
              </a:extLst>
            </p:cNvPr>
            <p:cNvGrpSpPr/>
            <p:nvPr/>
          </p:nvGrpSpPr>
          <p:grpSpPr>
            <a:xfrm>
              <a:off x="1491136" y="3512023"/>
              <a:ext cx="2961171" cy="2691514"/>
              <a:chOff x="3231697" y="3529551"/>
              <a:chExt cx="2961171" cy="269151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400739-EF5B-97EB-5D9B-2971FD3833C2}"/>
                  </a:ext>
                </a:extLst>
              </p:cNvPr>
              <p:cNvSpPr/>
              <p:nvPr/>
            </p:nvSpPr>
            <p:spPr>
              <a:xfrm>
                <a:off x="3231697" y="3529551"/>
                <a:ext cx="2721429" cy="26915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679646-3EEA-B058-8A1D-4D0C22D0F5EA}"/>
                  </a:ext>
                </a:extLst>
              </p:cNvPr>
              <p:cNvSpPr txBox="1"/>
              <p:nvPr/>
            </p:nvSpPr>
            <p:spPr>
              <a:xfrm>
                <a:off x="3371303" y="3704766"/>
                <a:ext cx="2573171" cy="929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anose="020B0604020202020204" pitchFamily="34" charset="0"/>
                  </a:rPr>
                  <a:t>Direct </a:t>
                </a:r>
                <a:br>
                  <a:rPr lang="en-US" sz="2000" b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en-US" sz="2000" b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anose="020B0604020202020204" pitchFamily="34" charset="0"/>
                  </a:rPr>
                  <a:t>business</a:t>
                </a:r>
              </a:p>
              <a:p>
                <a:r>
                  <a:rPr lang="en-US" sz="2000" b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anose="020B0604020202020204" pitchFamily="34" charset="0"/>
                  </a:rPr>
                  <a:t>benefit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59387D-3E6E-505A-E3DD-B282E14EB830}"/>
                  </a:ext>
                </a:extLst>
              </p:cNvPr>
              <p:cNvSpPr txBox="1"/>
              <p:nvPr/>
            </p:nvSpPr>
            <p:spPr>
              <a:xfrm>
                <a:off x="3371303" y="4602372"/>
                <a:ext cx="2160929" cy="845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anose="020B0604020202020204" pitchFamily="34" charset="0"/>
                  </a:rPr>
                  <a:t>£3.61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992237-99D6-849E-D41C-29A3BEF17F22}"/>
                  </a:ext>
                </a:extLst>
              </p:cNvPr>
              <p:cNvSpPr txBox="1"/>
              <p:nvPr/>
            </p:nvSpPr>
            <p:spPr>
              <a:xfrm>
                <a:off x="3386295" y="5328010"/>
                <a:ext cx="253846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cs typeface="Arial" panose="020B0604020202020204" pitchFamily="34" charset="0"/>
                  </a:rPr>
                  <a:t>For every £1 invested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002102-6E04-32D1-F0AF-37CA506BFE48}"/>
                  </a:ext>
                </a:extLst>
              </p:cNvPr>
              <p:cNvSpPr txBox="1"/>
              <p:nvPr/>
            </p:nvSpPr>
            <p:spPr>
              <a:xfrm>
                <a:off x="3356666" y="5782490"/>
                <a:ext cx="2836202" cy="366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b="0" i="0" dirty="0">
                    <a:solidFill>
                      <a:srgbClr val="FFFFFF"/>
                    </a:solidFill>
                    <a:effectLst/>
                    <a:cs typeface="Arial" panose="020B0604020202020204" pitchFamily="34" charset="0"/>
                  </a:rPr>
                  <a:t>Over a seven-year period. Based on </a:t>
                </a:r>
                <a:r>
                  <a:rPr lang="en-GB" sz="10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the</a:t>
                </a:r>
                <a:br>
                  <a:rPr lang="en-GB" sz="1000" b="0" i="0" dirty="0">
                    <a:solidFill>
                      <a:srgbClr val="FFFFFF"/>
                    </a:solidFill>
                    <a:effectLst/>
                    <a:cs typeface="Arial" panose="020B0604020202020204" pitchFamily="34" charset="0"/>
                  </a:rPr>
                </a:br>
                <a:r>
                  <a:rPr lang="en-GB" sz="1000" b="0" i="0" dirty="0">
                    <a:solidFill>
                      <a:srgbClr val="FFFFFF"/>
                    </a:solidFill>
                    <a:effectLst/>
                    <a:cs typeface="Arial" panose="020B0604020202020204" pitchFamily="34" charset="0"/>
                  </a:rPr>
                  <a:t>most recent independent evaluation.</a:t>
                </a:r>
                <a:endParaRPr lang="en-GB" sz="1000" dirty="0">
                  <a:solidFill>
                    <a:srgbClr val="FFFFFF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pic>
            <p:nvPicPr>
              <p:cNvPr id="29" name="Graphic 28" descr="Badge Tick with solid fill">
                <a:extLst>
                  <a:ext uri="{FF2B5EF4-FFF2-40B4-BE49-F238E27FC236}">
                    <a16:creationId xmlns:a16="http://schemas.microsoft.com/office/drawing/2014/main" id="{BD0719B5-BF2F-A95B-999F-7D81B08F5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90142" y="3608071"/>
                <a:ext cx="1125721" cy="1125721"/>
              </a:xfrm>
              <a:prstGeom prst="rect">
                <a:avLst/>
              </a:prstGeom>
            </p:spPr>
          </p:pic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3AB1AA-808A-53F9-39AF-9C9D30863911}"/>
              </a:ext>
            </a:extLst>
          </p:cNvPr>
          <p:cNvSpPr/>
          <p:nvPr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D0BE7C-68A9-D8FF-0FF4-5590218E8ABC}"/>
              </a:ext>
            </a:extLst>
          </p:cNvPr>
          <p:cNvSpPr/>
          <p:nvPr/>
        </p:nvSpPr>
        <p:spPr>
          <a:xfrm>
            <a:off x="452511" y="1223887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E789A7-D9DB-4DFC-0046-189D80103816}"/>
              </a:ext>
            </a:extLst>
          </p:cNvPr>
          <p:cNvSpPr/>
          <p:nvPr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B6A23-941F-6333-7454-8C8EC25681AB}"/>
              </a:ext>
            </a:extLst>
          </p:cNvPr>
          <p:cNvSpPr/>
          <p:nvPr/>
        </p:nvSpPr>
        <p:spPr>
          <a:xfrm>
            <a:off x="452511" y="1223887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C072D9-CD6B-324A-08DC-6B306551D9A3}"/>
              </a:ext>
            </a:extLst>
          </p:cNvPr>
          <p:cNvGrpSpPr/>
          <p:nvPr/>
        </p:nvGrpSpPr>
        <p:grpSpPr>
          <a:xfrm>
            <a:off x="883920" y="834292"/>
            <a:ext cx="11617865" cy="6023708"/>
            <a:chOff x="97930" y="732059"/>
            <a:chExt cx="12204304" cy="6137569"/>
          </a:xfrm>
        </p:grpSpPr>
        <p:pic>
          <p:nvPicPr>
            <p:cNvPr id="2" name="Picture 1" descr="A diagram of support and support&#10;&#10;Description automatically generated">
              <a:extLst>
                <a:ext uri="{FF2B5EF4-FFF2-40B4-BE49-F238E27FC236}">
                  <a16:creationId xmlns:a16="http://schemas.microsoft.com/office/drawing/2014/main" id="{3A39BEC8-1164-DB9A-4207-7CD912AF5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1" y="732059"/>
              <a:ext cx="7901712" cy="613756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1238D9-C5F3-0636-05C8-A740B2FD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9037" y="5222900"/>
              <a:ext cx="2127420" cy="6610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F32FEC-E08B-D711-AF9D-632AFF6A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9790" y="1162730"/>
              <a:ext cx="2480097" cy="527223"/>
            </a:xfrm>
            <a:prstGeom prst="rect">
              <a:avLst/>
            </a:prstGeom>
          </p:spPr>
        </p:pic>
        <p:pic>
          <p:nvPicPr>
            <p:cNvPr id="10" name="Picture 9" descr="A purple and black logo&#10;&#10;Description automatically generated">
              <a:extLst>
                <a:ext uri="{FF2B5EF4-FFF2-40B4-BE49-F238E27FC236}">
                  <a16:creationId xmlns:a16="http://schemas.microsoft.com/office/drawing/2014/main" id="{18A6E091-3565-94AB-8295-B732C2C2C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140" y="3249179"/>
              <a:ext cx="2875094" cy="718774"/>
            </a:xfrm>
            <a:prstGeom prst="rect">
              <a:avLst/>
            </a:prstGeom>
          </p:spPr>
        </p:pic>
        <p:pic>
          <p:nvPicPr>
            <p:cNvPr id="11" name="Picture 10" descr="A purple and black logo&#10;&#10;Description automatically generated">
              <a:extLst>
                <a:ext uri="{FF2B5EF4-FFF2-40B4-BE49-F238E27FC236}">
                  <a16:creationId xmlns:a16="http://schemas.microsoft.com/office/drawing/2014/main" id="{7E19BC09-E396-1AC4-E9CB-2C20EEC4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0" y="4142052"/>
              <a:ext cx="2875094" cy="718774"/>
            </a:xfrm>
            <a:prstGeom prst="rect">
              <a:avLst/>
            </a:prstGeom>
          </p:spPr>
        </p:pic>
        <p:pic>
          <p:nvPicPr>
            <p:cNvPr id="15" name="Picture 14" descr="A purple and black logo&#10;&#10;Description automatically generated">
              <a:extLst>
                <a:ext uri="{FF2B5EF4-FFF2-40B4-BE49-F238E27FC236}">
                  <a16:creationId xmlns:a16="http://schemas.microsoft.com/office/drawing/2014/main" id="{7874E27D-D3F1-EE84-EA78-717D1F296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0" y="2538706"/>
              <a:ext cx="2875094" cy="718774"/>
            </a:xfrm>
            <a:prstGeom prst="rect">
              <a:avLst/>
            </a:prstGeom>
          </p:spPr>
        </p:pic>
        <p:pic>
          <p:nvPicPr>
            <p:cNvPr id="19" name="Picture 18" descr="A purple and black logo&#10;&#10;Description automatically generated">
              <a:extLst>
                <a:ext uri="{FF2B5EF4-FFF2-40B4-BE49-F238E27FC236}">
                  <a16:creationId xmlns:a16="http://schemas.microsoft.com/office/drawing/2014/main" id="{AD9E5FCE-35B8-394A-E8E9-321C8A53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602" y="1162730"/>
              <a:ext cx="2875094" cy="718774"/>
            </a:xfrm>
            <a:prstGeom prst="rect">
              <a:avLst/>
            </a:prstGeom>
          </p:spPr>
        </p:pic>
        <p:pic>
          <p:nvPicPr>
            <p:cNvPr id="20" name="Picture 19" descr="A purple and black logo&#10;&#10;Description automatically generated">
              <a:extLst>
                <a:ext uri="{FF2B5EF4-FFF2-40B4-BE49-F238E27FC236}">
                  <a16:creationId xmlns:a16="http://schemas.microsoft.com/office/drawing/2014/main" id="{62FD5A3E-0C60-11EB-306C-D36684211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2793" y="1991112"/>
              <a:ext cx="2875094" cy="718774"/>
            </a:xfrm>
            <a:prstGeom prst="rect">
              <a:avLst/>
            </a:prstGeom>
          </p:spPr>
        </p:pic>
        <p:pic>
          <p:nvPicPr>
            <p:cNvPr id="21" name="Picture 20" descr="A purple and black logo&#10;&#10;Description automatically generated">
              <a:extLst>
                <a:ext uri="{FF2B5EF4-FFF2-40B4-BE49-F238E27FC236}">
                  <a16:creationId xmlns:a16="http://schemas.microsoft.com/office/drawing/2014/main" id="{733B80C1-3EBD-F6BF-581F-34D3CE616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6253" y="4298943"/>
              <a:ext cx="2875094" cy="718774"/>
            </a:xfrm>
            <a:prstGeom prst="rect">
              <a:avLst/>
            </a:prstGeom>
          </p:spPr>
        </p:pic>
        <p:pic>
          <p:nvPicPr>
            <p:cNvPr id="22" name="Picture 21" descr="A purple and black logo&#10;&#10;Description automatically generated">
              <a:extLst>
                <a:ext uri="{FF2B5EF4-FFF2-40B4-BE49-F238E27FC236}">
                  <a16:creationId xmlns:a16="http://schemas.microsoft.com/office/drawing/2014/main" id="{E14853CD-5A2B-1D21-AD74-5CAAD0558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5253" y="5969714"/>
              <a:ext cx="2875094" cy="718774"/>
            </a:xfrm>
            <a:prstGeom prst="rect">
              <a:avLst/>
            </a:prstGeom>
          </p:spPr>
        </p:pic>
        <p:pic>
          <p:nvPicPr>
            <p:cNvPr id="23" name="Picture 22" descr="A purple and black logo&#10;&#10;Description automatically generated">
              <a:extLst>
                <a:ext uri="{FF2B5EF4-FFF2-40B4-BE49-F238E27FC236}">
                  <a16:creationId xmlns:a16="http://schemas.microsoft.com/office/drawing/2014/main" id="{7BB69079-6EF4-EED2-9737-5470BB69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3827" y="5616947"/>
              <a:ext cx="2875094" cy="718774"/>
            </a:xfrm>
            <a:prstGeom prst="rect">
              <a:avLst/>
            </a:prstGeom>
          </p:spPr>
        </p:pic>
        <p:pic>
          <p:nvPicPr>
            <p:cNvPr id="24" name="Picture 23" descr="A purple and black logo&#10;&#10;Description automatically generated">
              <a:extLst>
                <a:ext uri="{FF2B5EF4-FFF2-40B4-BE49-F238E27FC236}">
                  <a16:creationId xmlns:a16="http://schemas.microsoft.com/office/drawing/2014/main" id="{8038DC0C-8A40-75AD-7C45-01B030E7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951" y="5913022"/>
              <a:ext cx="2875094" cy="718774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FAC8C5C7-9980-3277-F4B7-5387BBB263FF}"/>
              </a:ext>
            </a:extLst>
          </p:cNvPr>
          <p:cNvSpPr txBox="1">
            <a:spLocks/>
          </p:cNvSpPr>
          <p:nvPr/>
        </p:nvSpPr>
        <p:spPr>
          <a:xfrm>
            <a:off x="1227722" y="290451"/>
            <a:ext cx="10971063" cy="1866872"/>
          </a:xfrm>
          <a:prstGeom prst="rect">
            <a:avLst/>
          </a:prstGeom>
        </p:spPr>
        <p:txBody>
          <a:bodyPr anchor="t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tx1"/>
                </a:solidFill>
                <a:latin typeface="+mj-lt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GB" sz="3200" spc="0" dirty="0"/>
              <a:t>Funding &amp; 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020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">
            <a:extLst>
              <a:ext uri="{FF2B5EF4-FFF2-40B4-BE49-F238E27FC236}">
                <a16:creationId xmlns:a16="http://schemas.microsoft.com/office/drawing/2014/main" id="{E7B7E38E-13B0-33F1-7854-EB17492D4AED}"/>
              </a:ext>
            </a:extLst>
          </p:cNvPr>
          <p:cNvSpPr/>
          <p:nvPr/>
        </p:nvSpPr>
        <p:spPr>
          <a:xfrm>
            <a:off x="1807579" y="518566"/>
            <a:ext cx="2084390" cy="669450"/>
          </a:xfrm>
          <a:custGeom>
            <a:avLst/>
            <a:gdLst/>
            <a:ahLst/>
            <a:cxnLst/>
            <a:rect l="l" t="t" r="r" b="b"/>
            <a:pathLst>
              <a:path w="2084390" h="669450">
                <a:moveTo>
                  <a:pt x="0" y="0"/>
                </a:moveTo>
                <a:lnTo>
                  <a:pt x="2084390" y="0"/>
                </a:lnTo>
                <a:lnTo>
                  <a:pt x="2084390" y="669450"/>
                </a:lnTo>
                <a:lnTo>
                  <a:pt x="0" y="66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312" name="UKRI INNOVATE UK LOGO" descr="A purple and black logo&#10;&#10;Description automatically generated">
            <a:extLst>
              <a:ext uri="{FF2B5EF4-FFF2-40B4-BE49-F238E27FC236}">
                <a16:creationId xmlns:a16="http://schemas.microsoft.com/office/drawing/2014/main" id="{4B3BB2CA-82B2-BBFA-AF1D-0724DCDB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335" y="569899"/>
            <a:ext cx="2296975" cy="73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Picture 323" descr="A blue and purple text&#10;&#10;Description automatically generated">
            <a:extLst>
              <a:ext uri="{FF2B5EF4-FFF2-40B4-BE49-F238E27FC236}">
                <a16:creationId xmlns:a16="http://schemas.microsoft.com/office/drawing/2014/main" id="{642423F7-9B66-26A1-9CD1-2EAD90A8DD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905" y="1449681"/>
            <a:ext cx="2349909" cy="8673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E4EFD5-6EDC-088F-8D73-A3E6C16997D3}"/>
              </a:ext>
            </a:extLst>
          </p:cNvPr>
          <p:cNvSpPr/>
          <p:nvPr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A4A66-0AE3-9E58-4F95-B99576EA22E4}"/>
              </a:ext>
            </a:extLst>
          </p:cNvPr>
          <p:cNvSpPr/>
          <p:nvPr/>
        </p:nvSpPr>
        <p:spPr>
          <a:xfrm>
            <a:off x="452511" y="1223887"/>
            <a:ext cx="431409" cy="44450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7">
            <a:extLst>
              <a:ext uri="{FF2B5EF4-FFF2-40B4-BE49-F238E27FC236}">
                <a16:creationId xmlns:a16="http://schemas.microsoft.com/office/drawing/2014/main" id="{2AC443B9-E10F-CD23-7DA3-204861D96796}"/>
              </a:ext>
            </a:extLst>
          </p:cNvPr>
          <p:cNvSpPr txBox="1"/>
          <p:nvPr/>
        </p:nvSpPr>
        <p:spPr>
          <a:xfrm>
            <a:off x="1271588" y="2542790"/>
            <a:ext cx="277149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  <a:latin typeface="+mj-lt"/>
                <a:cs typeface="Moderat"/>
              </a:rPr>
              <a:t>Innovate UK established nine Catapults and </a:t>
            </a:r>
            <a:br>
              <a:rPr lang="en-US" b="1" dirty="0">
                <a:solidFill>
                  <a:schemeClr val="accent1"/>
                </a:solidFill>
                <a:latin typeface="+mj-lt"/>
                <a:cs typeface="Moderat"/>
              </a:rPr>
            </a:br>
            <a:r>
              <a:rPr lang="en-US" b="1" dirty="0">
                <a:solidFill>
                  <a:schemeClr val="accent1"/>
                </a:solidFill>
                <a:latin typeface="+mj-lt"/>
                <a:cs typeface="Moderat"/>
              </a:rPr>
              <a:t>co funds them to provide a unique combination of </a:t>
            </a:r>
            <a:br>
              <a:rPr lang="en-US" b="1" dirty="0">
                <a:solidFill>
                  <a:schemeClr val="accent1"/>
                </a:solidFill>
                <a:latin typeface="+mj-lt"/>
                <a:cs typeface="Moderat"/>
              </a:rPr>
            </a:br>
            <a:r>
              <a:rPr lang="en-US" b="1" dirty="0">
                <a:solidFill>
                  <a:schemeClr val="accent1"/>
                </a:solidFill>
                <a:latin typeface="+mj-lt"/>
                <a:cs typeface="Moderat"/>
              </a:rPr>
              <a:t>world-leading expertise facilities, and equipment to support business innovation and growth. 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105F94-F329-7B85-8F15-AF233885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638" y="0"/>
            <a:ext cx="721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0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1BC65F-3632-C9B1-2AB8-B68E8FC5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Strategic Imperative</a:t>
            </a:r>
            <a:b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CD304-276F-A616-61E1-64EEF8FC91E8}"/>
              </a:ext>
            </a:extLst>
          </p:cNvPr>
          <p:cNvSpPr txBox="1"/>
          <p:nvPr/>
        </p:nvSpPr>
        <p:spPr>
          <a:xfrm>
            <a:off x="1571683" y="1720840"/>
            <a:ext cx="55624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</a:t>
            </a:r>
            <a: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UK semiconductor sector is fundamentally important to the nation's future, and addressing workforce challenges is </a:t>
            </a:r>
          </a:p>
          <a:p>
            <a:pPr algn="ctr">
              <a:buNone/>
            </a:pPr>
            <a: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strategic necessity.</a:t>
            </a:r>
            <a:endParaRPr lang="en-GB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026" name="Picture 2" descr="Women of various ages, ethnicities, and abilities are working together in a state-of-the-art semiconductor manufacturing facility, surrounded by microchips, circuit boards, and other electronic components, with a dark-haired woman in the foreground inspecting a microchip under a microscope, while a woman with a hijab and a prosthetic arm works alongside her, assembling a circuit board, and an older woman with gray hair and glasses reviews a blueprint in the background, all wearing lab coats and safety goggles, with a diverse range of skin tones, facial features, and hairstyles, and microchips and other electronic devices are scattered throughout the scene, with a bright and modern color scheme, and a sense of collaboration and innovation.">
            <a:extLst>
              <a:ext uri="{FF2B5EF4-FFF2-40B4-BE49-F238E27FC236}">
                <a16:creationId xmlns:a16="http://schemas.microsoft.com/office/drawing/2014/main" id="{22B42315-1E58-443A-2225-FCFCC81F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95" y="968720"/>
            <a:ext cx="4551479" cy="45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269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BD34DC-C316-9FDB-6A39-965AA1C15603}"/>
              </a:ext>
            </a:extLst>
          </p:cNvPr>
          <p:cNvSpPr txBox="1"/>
          <p:nvPr/>
        </p:nvSpPr>
        <p:spPr>
          <a:xfrm>
            <a:off x="778906" y="100503"/>
            <a:ext cx="59497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Mission is Clear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052E0-B2D7-41C9-0F50-FAF80C9B6CF5}"/>
              </a:ext>
            </a:extLst>
          </p:cNvPr>
          <p:cNvSpPr txBox="1"/>
          <p:nvPr/>
        </p:nvSpPr>
        <p:spPr>
          <a:xfrm>
            <a:off x="778906" y="831453"/>
            <a:ext cx="11132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Securing a robust </a:t>
            </a:r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“talent pipeline”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crucial for growing the UK Economy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0CD31A-A75F-CB5A-483F-FF344FD8D685}"/>
              </a:ext>
            </a:extLst>
          </p:cNvPr>
          <p:cNvSpPr/>
          <p:nvPr/>
        </p:nvSpPr>
        <p:spPr>
          <a:xfrm>
            <a:off x="0" y="0"/>
            <a:ext cx="6752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073A21-D74C-3F44-CBEA-CE085C804FD2}"/>
              </a:ext>
            </a:extLst>
          </p:cNvPr>
          <p:cNvSpPr/>
          <p:nvPr/>
        </p:nvSpPr>
        <p:spPr>
          <a:xfrm>
            <a:off x="452510" y="1503621"/>
            <a:ext cx="431409" cy="444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121436-0E37-978E-6B21-E0CB9FC17E1C}"/>
              </a:ext>
            </a:extLst>
          </p:cNvPr>
          <p:cNvSpPr/>
          <p:nvPr/>
        </p:nvSpPr>
        <p:spPr>
          <a:xfrm>
            <a:off x="1207910" y="1930401"/>
            <a:ext cx="10882489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Targeted Outreach of STEM Education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82307F-DB3D-67D6-6621-606E638CEE0D}"/>
              </a:ext>
            </a:extLst>
          </p:cNvPr>
          <p:cNvSpPr/>
          <p:nvPr/>
        </p:nvSpPr>
        <p:spPr>
          <a:xfrm>
            <a:off x="1207911" y="2657960"/>
            <a:ext cx="10882488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Mentorship &amp; Sponsored Programmes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60BF97-75D1-A471-4364-EF47427A473F}"/>
              </a:ext>
            </a:extLst>
          </p:cNvPr>
          <p:cNvSpPr/>
          <p:nvPr/>
        </p:nvSpPr>
        <p:spPr>
          <a:xfrm>
            <a:off x="1207910" y="3385519"/>
            <a:ext cx="10882487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Revamp our Educational Ambition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7FD51A5-B397-1052-0A65-7B5C528B0C14}"/>
              </a:ext>
            </a:extLst>
          </p:cNvPr>
          <p:cNvSpPr/>
          <p:nvPr/>
        </p:nvSpPr>
        <p:spPr>
          <a:xfrm>
            <a:off x="1207911" y="4113078"/>
            <a:ext cx="10882486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Showcased Success Stories with viable Role Models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24F152-7209-7574-A600-25FE5E9E2433}"/>
              </a:ext>
            </a:extLst>
          </p:cNvPr>
          <p:cNvSpPr/>
          <p:nvPr/>
        </p:nvSpPr>
        <p:spPr>
          <a:xfrm>
            <a:off x="1207910" y="4840637"/>
            <a:ext cx="10882490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provision of Technical Upskilling and Leadership Programmes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9B4D59-D7A4-2D8E-D818-E0643F3B8D65}"/>
              </a:ext>
            </a:extLst>
          </p:cNvPr>
          <p:cNvSpPr/>
          <p:nvPr/>
        </p:nvSpPr>
        <p:spPr>
          <a:xfrm>
            <a:off x="1207911" y="5568196"/>
            <a:ext cx="10882486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Recruitment Practices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2A3B3B2-A0A2-825C-E8EC-75DA502E5CA7}"/>
              </a:ext>
            </a:extLst>
          </p:cNvPr>
          <p:cNvSpPr/>
          <p:nvPr/>
        </p:nvSpPr>
        <p:spPr>
          <a:xfrm>
            <a:off x="1207910" y="6249497"/>
            <a:ext cx="10882485" cy="50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Workforce Polices</a:t>
            </a:r>
          </a:p>
        </p:txBody>
      </p:sp>
    </p:spTree>
    <p:extLst>
      <p:ext uri="{BB962C8B-B14F-4D97-AF65-F5344CB8AC3E}">
        <p14:creationId xmlns:p14="http://schemas.microsoft.com/office/powerpoint/2010/main" val="16073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FCAD5A3-BA96-267D-6EAD-B1D4D5A67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63710" b="7998"/>
          <a:stretch>
            <a:fillRect/>
          </a:stretch>
        </p:blipFill>
        <p:spPr bwMode="auto">
          <a:xfrm>
            <a:off x="878186" y="4748052"/>
            <a:ext cx="11313814" cy="21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CC41F2-43EA-EC8E-4F2F-020937B5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the Wider Ecosystem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5E227F-A24C-DA63-A4A9-DE13AA3B3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18112" r="95" b="32576"/>
          <a:stretch>
            <a:fillRect/>
          </a:stretch>
        </p:blipFill>
        <p:spPr bwMode="auto">
          <a:xfrm>
            <a:off x="642796" y="1371110"/>
            <a:ext cx="11549206" cy="337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255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874D14-F12F-1231-8D3B-1239526876D8}"/>
              </a:ext>
            </a:extLst>
          </p:cNvPr>
          <p:cNvSpPr txBox="1"/>
          <p:nvPr/>
        </p:nvSpPr>
        <p:spPr>
          <a:xfrm>
            <a:off x="1050201" y="402890"/>
            <a:ext cx="980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Case for Inclusive 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D2F77-EE38-E34D-D26F-85A2C22B2895}"/>
              </a:ext>
            </a:extLst>
          </p:cNvPr>
          <p:cNvSpPr txBox="1"/>
          <p:nvPr/>
        </p:nvSpPr>
        <p:spPr>
          <a:xfrm>
            <a:off x="947594" y="1266771"/>
            <a:ext cx="1134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Inclusive Innovation is not a distraction from growth, it is </a:t>
            </a:r>
            <a:r>
              <a:rPr lang="en-GB" b="1" u="sng" dirty="0">
                <a:solidFill>
                  <a:schemeClr val="accent2"/>
                </a:solidFill>
              </a:rPr>
              <a:t>essential</a:t>
            </a:r>
            <a:r>
              <a:rPr lang="en-GB" b="1" dirty="0">
                <a:solidFill>
                  <a:schemeClr val="accent2"/>
                </a:solidFill>
              </a:rPr>
              <a:t> for long-term, sustainable growth.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BBA0B-52FF-4FBD-ABA5-77DAD99BCE1E}"/>
              </a:ext>
            </a:extLst>
          </p:cNvPr>
          <p:cNvSpPr txBox="1"/>
          <p:nvPr/>
        </p:nvSpPr>
        <p:spPr>
          <a:xfrm>
            <a:off x="974754" y="2161430"/>
            <a:ext cx="112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 and inclusion drive innovation and provide businesses with a strategic advantage and a competitive edge: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ED4EDB63-E59F-FE02-D665-30A285805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87859" b="2452"/>
          <a:stretch>
            <a:fillRect/>
          </a:stretch>
        </p:blipFill>
        <p:spPr bwMode="auto">
          <a:xfrm>
            <a:off x="905345" y="5939073"/>
            <a:ext cx="11286656" cy="7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00395-1F7D-220D-91A1-0CC1B55FA078}"/>
              </a:ext>
            </a:extLst>
          </p:cNvPr>
          <p:cNvSpPr txBox="1"/>
          <p:nvPr/>
        </p:nvSpPr>
        <p:spPr>
          <a:xfrm>
            <a:off x="1345948" y="5191252"/>
            <a:ext cx="1084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is the moment for the UK to act boldly so that innovation works for everyone.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88A1F76-5B2B-88F6-C71C-E95DE2072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010063"/>
              </p:ext>
            </p:extLst>
          </p:nvPr>
        </p:nvGraphicFramePr>
        <p:xfrm>
          <a:off x="1050200" y="2043056"/>
          <a:ext cx="11141799" cy="337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6344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3_Font and logo master">
  <a:themeElements>
    <a:clrScheme name="UKRI 2024">
      <a:dk1>
        <a:srgbClr val="2E2C61"/>
      </a:dk1>
      <a:lt1>
        <a:srgbClr val="FFFFFF"/>
      </a:lt1>
      <a:dk2>
        <a:srgbClr val="505050"/>
      </a:dk2>
      <a:lt2>
        <a:srgbClr val="FFFFFF"/>
      </a:lt2>
      <a:accent1>
        <a:srgbClr val="BE2BBB"/>
      </a:accent1>
      <a:accent2>
        <a:srgbClr val="8A1A9B"/>
      </a:accent2>
      <a:accent3>
        <a:srgbClr val="67C04D"/>
      </a:accent3>
      <a:accent4>
        <a:srgbClr val="FBBB10"/>
      </a:accent4>
      <a:accent5>
        <a:srgbClr val="FF6900"/>
      </a:accent5>
      <a:accent6>
        <a:srgbClr val="00BED5"/>
      </a:accent6>
      <a:hlink>
        <a:srgbClr val="1E5DF8"/>
      </a:hlink>
      <a:folHlink>
        <a:srgbClr val="FF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8934783-DADE-C34F-B7D9-98D11604747A}" vid="{2C436D30-1B08-7847-A9F5-9C9804FCEF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618</Words>
  <Application>Microsoft Office PowerPoint</Application>
  <PresentationFormat>Widescreen</PresentationFormat>
  <Paragraphs>63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Wingdings</vt:lpstr>
      <vt:lpstr>3_Font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Imperative </vt:lpstr>
      <vt:lpstr>PowerPoint Presentation</vt:lpstr>
      <vt:lpstr>Understanding the Wider Ecosystem </vt:lpstr>
      <vt:lpstr>PowerPoint Presentation</vt:lpstr>
      <vt:lpstr>Women in Innovation Programme                                                                           …..catalyst for change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Nuala Kilmartin - Innovate UK UKRI</cp:lastModifiedBy>
  <cp:revision>2</cp:revision>
  <dcterms:created xsi:type="dcterms:W3CDTF">2025-08-31T17:58:32Z</dcterms:created>
  <dcterms:modified xsi:type="dcterms:W3CDTF">2025-11-26T10:36:40Z</dcterms:modified>
</cp:coreProperties>
</file>