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24" r:id="rId1"/>
  </p:sldMasterIdLst>
  <p:notesMasterIdLst>
    <p:notesMasterId r:id="rId36"/>
  </p:notesMasterIdLst>
  <p:handoutMasterIdLst>
    <p:handoutMasterId r:id="rId37"/>
  </p:handoutMasterIdLst>
  <p:sldIdLst>
    <p:sldId id="635" r:id="rId2"/>
    <p:sldId id="899" r:id="rId3"/>
    <p:sldId id="1020" r:id="rId4"/>
    <p:sldId id="1016" r:id="rId5"/>
    <p:sldId id="929" r:id="rId6"/>
    <p:sldId id="1011" r:id="rId7"/>
    <p:sldId id="1036" r:id="rId8"/>
    <p:sldId id="1034" r:id="rId9"/>
    <p:sldId id="1037" r:id="rId10"/>
    <p:sldId id="900" r:id="rId11"/>
    <p:sldId id="1038" r:id="rId12"/>
    <p:sldId id="1039" r:id="rId13"/>
    <p:sldId id="1045" r:id="rId14"/>
    <p:sldId id="852" r:id="rId15"/>
    <p:sldId id="853" r:id="rId16"/>
    <p:sldId id="854" r:id="rId17"/>
    <p:sldId id="1040" r:id="rId18"/>
    <p:sldId id="1041" r:id="rId19"/>
    <p:sldId id="1042" r:id="rId20"/>
    <p:sldId id="1043" r:id="rId21"/>
    <p:sldId id="1044" r:id="rId22"/>
    <p:sldId id="1033" r:id="rId23"/>
    <p:sldId id="1049" r:id="rId24"/>
    <p:sldId id="1051" r:id="rId25"/>
    <p:sldId id="1050" r:id="rId26"/>
    <p:sldId id="1052" r:id="rId27"/>
    <p:sldId id="1055" r:id="rId28"/>
    <p:sldId id="1035" r:id="rId29"/>
    <p:sldId id="1056" r:id="rId30"/>
    <p:sldId id="1057" r:id="rId31"/>
    <p:sldId id="1058" r:id="rId32"/>
    <p:sldId id="1059" r:id="rId33"/>
    <p:sldId id="1013" r:id="rId34"/>
    <p:sldId id="827" r:id="rId35"/>
  </p:sldIdLst>
  <p:sldSz cx="12192000" cy="6858000"/>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CCFDB4-E77E-4C7C-D72D-0D2F121A2A2E}" name="Shailee Howard" initials="SH" userId="S::Shailee.Howard@mills-reeve.com::14dcb453-fc3d-4568-9ac0-89369be9b7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rks, Ronnie (Procurement)" initials="PR(" lastIdx="54" clrIdx="0"/>
  <p:cmAuthor id="2" name="Shailee Howard" initials="SH" lastIdx="2" clrIdx="1">
    <p:extLst>
      <p:ext uri="{19B8F6BF-5375-455C-9EA6-DF929625EA0E}">
        <p15:presenceInfo xmlns:p15="http://schemas.microsoft.com/office/powerpoint/2012/main" userId="Shailee Howard" providerId="None"/>
      </p:ext>
    </p:extLst>
  </p:cmAuthor>
  <p:cmAuthor id="3" name="Jenny Beresford-Jones" initials="" lastIdx="3" clrIdx="2">
    <p:extLst>
      <p:ext uri="{19B8F6BF-5375-455C-9EA6-DF929625EA0E}">
        <p15:presenceInfo xmlns:p15="http://schemas.microsoft.com/office/powerpoint/2012/main" userId="S-1-5-21-2263560794-1050978742-1320521594-5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D5D"/>
    <a:srgbClr val="EC8164"/>
    <a:srgbClr val="33CCCC"/>
    <a:srgbClr val="EAB226"/>
    <a:srgbClr val="FFD653"/>
    <a:srgbClr val="F6C38A"/>
    <a:srgbClr val="F7B089"/>
    <a:srgbClr val="F1E1A5"/>
    <a:srgbClr val="EDFA72"/>
    <a:srgbClr val="DDB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82139" autoAdjust="0"/>
  </p:normalViewPr>
  <p:slideViewPr>
    <p:cSldViewPr snapToGrid="0">
      <p:cViewPr varScale="1">
        <p:scale>
          <a:sx n="40" d="100"/>
          <a:sy n="40" d="100"/>
        </p:scale>
        <p:origin x="54" y="30"/>
      </p:cViewPr>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80" d="100"/>
          <a:sy n="80" d="100"/>
        </p:scale>
        <p:origin x="31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CC7E2-2D8B-476C-8DFA-B2A37C4224E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F4032D6E-90B2-40E5-808E-D335AA185DA2}">
      <dgm:prSet phldrT="[Text]" custT="1">
        <dgm:style>
          <a:lnRef idx="2">
            <a:schemeClr val="accent5"/>
          </a:lnRef>
          <a:fillRef idx="1">
            <a:schemeClr val="lt1"/>
          </a:fillRef>
          <a:effectRef idx="0">
            <a:schemeClr val="accent5"/>
          </a:effectRef>
          <a:fontRef idx="minor">
            <a:schemeClr val="dk1"/>
          </a:fontRef>
        </dgm:style>
      </dgm:prSet>
      <dgm:spPr>
        <a:solidFill>
          <a:schemeClr val="tx2"/>
        </a:solidFill>
        <a:ln>
          <a:solidFill>
            <a:schemeClr val="tx2"/>
          </a:solidFill>
        </a:ln>
      </dgm:spPr>
      <dgm:t>
        <a:bodyPr/>
        <a:lstStyle/>
        <a:p>
          <a:r>
            <a:rPr lang="en-GB" sz="2400" dirty="0">
              <a:solidFill>
                <a:schemeClr val="bg1"/>
              </a:solidFill>
            </a:rPr>
            <a:t>Procurement Act 2023 – key changes for technology suppliers</a:t>
          </a:r>
        </a:p>
      </dgm:t>
    </dgm:pt>
    <dgm:pt modelId="{64873F98-F37D-48BF-9AC4-F9EB0E4C46ED}" type="parTrans" cxnId="{99D83138-0BCE-4111-82CD-E8E32B8F3FD5}">
      <dgm:prSet/>
      <dgm:spPr/>
      <dgm:t>
        <a:bodyPr/>
        <a:lstStyle/>
        <a:p>
          <a:endParaRPr lang="en-GB" sz="1200">
            <a:solidFill>
              <a:schemeClr val="bg1"/>
            </a:solidFill>
          </a:endParaRPr>
        </a:p>
      </dgm:t>
    </dgm:pt>
    <dgm:pt modelId="{65782B1D-E0EA-4C89-9BB4-24481BE4A2D8}" type="sibTrans" cxnId="{99D83138-0BCE-4111-82CD-E8E32B8F3FD5}">
      <dgm:prSet/>
      <dgm:spPr/>
      <dgm:t>
        <a:bodyPr/>
        <a:lstStyle/>
        <a:p>
          <a:endParaRPr lang="en-GB" sz="1200">
            <a:solidFill>
              <a:schemeClr val="bg1"/>
            </a:solidFill>
          </a:endParaRPr>
        </a:p>
      </dgm:t>
    </dgm:pt>
    <dgm:pt modelId="{D5AF7E20-EDC9-4AD0-8669-A141E7C48B04}">
      <dgm:prSet phldrT="[Text]" custT="1">
        <dgm:style>
          <a:lnRef idx="2">
            <a:schemeClr val="accent5"/>
          </a:lnRef>
          <a:fillRef idx="1">
            <a:schemeClr val="lt1"/>
          </a:fillRef>
          <a:effectRef idx="0">
            <a:schemeClr val="accent5"/>
          </a:effectRef>
          <a:fontRef idx="minor">
            <a:schemeClr val="dk1"/>
          </a:fontRef>
        </dgm:style>
      </dgm:prSet>
      <dgm:spPr>
        <a:solidFill>
          <a:schemeClr val="accent3"/>
        </a:solidFill>
        <a:ln>
          <a:solidFill>
            <a:schemeClr val="accent3"/>
          </a:solidFill>
        </a:ln>
      </dgm:spPr>
      <dgm:t>
        <a:bodyPr/>
        <a:lstStyle/>
        <a:p>
          <a:r>
            <a:rPr lang="en-GB" sz="2400" dirty="0">
              <a:solidFill>
                <a:schemeClr val="bg1"/>
              </a:solidFill>
            </a:rPr>
            <a:t>Supplier – focussed scenarios</a:t>
          </a:r>
        </a:p>
      </dgm:t>
    </dgm:pt>
    <dgm:pt modelId="{0A55875F-0972-4F33-92C1-5202F0A881A2}" type="parTrans" cxnId="{6469BD29-A8B1-403F-84CB-0F2295A252E5}">
      <dgm:prSet/>
      <dgm:spPr/>
      <dgm:t>
        <a:bodyPr/>
        <a:lstStyle/>
        <a:p>
          <a:endParaRPr lang="en-GB" sz="1200">
            <a:solidFill>
              <a:schemeClr val="bg1"/>
            </a:solidFill>
          </a:endParaRPr>
        </a:p>
      </dgm:t>
    </dgm:pt>
    <dgm:pt modelId="{12173840-96C9-4A67-B985-C3484C2E7646}" type="sibTrans" cxnId="{6469BD29-A8B1-403F-84CB-0F2295A252E5}">
      <dgm:prSet/>
      <dgm:spPr/>
      <dgm:t>
        <a:bodyPr/>
        <a:lstStyle/>
        <a:p>
          <a:endParaRPr lang="en-GB" sz="1200">
            <a:solidFill>
              <a:schemeClr val="bg1"/>
            </a:solidFill>
          </a:endParaRPr>
        </a:p>
      </dgm:t>
    </dgm:pt>
    <dgm:pt modelId="{C03A014E-2FC2-4B1F-AC1F-37BD002D47DC}">
      <dgm:prSet phldrT="[Text]" custT="1">
        <dgm:style>
          <a:lnRef idx="2">
            <a:schemeClr val="accent5"/>
          </a:lnRef>
          <a:fillRef idx="1">
            <a:schemeClr val="lt1"/>
          </a:fillRef>
          <a:effectRef idx="0">
            <a:schemeClr val="accent5"/>
          </a:effectRef>
          <a:fontRef idx="minor">
            <a:schemeClr val="dk1"/>
          </a:fontRef>
        </dgm:style>
      </dgm:prSet>
      <dgm:spPr>
        <a:solidFill>
          <a:schemeClr val="tx1"/>
        </a:solidFill>
        <a:ln>
          <a:solidFill>
            <a:schemeClr val="tx1"/>
          </a:solidFill>
        </a:ln>
      </dgm:spPr>
      <dgm:t>
        <a:bodyPr/>
        <a:lstStyle/>
        <a:p>
          <a:r>
            <a:rPr lang="en-GB" sz="2400" dirty="0">
              <a:solidFill>
                <a:schemeClr val="bg1"/>
              </a:solidFill>
            </a:rPr>
            <a:t>Q&amp;A</a:t>
          </a:r>
        </a:p>
      </dgm:t>
    </dgm:pt>
    <dgm:pt modelId="{3C36F5A5-1189-47E1-B8E1-949C0C379F0C}" type="parTrans" cxnId="{1ED62A1C-311E-4A07-8203-814CD09F7F56}">
      <dgm:prSet/>
      <dgm:spPr/>
      <dgm:t>
        <a:bodyPr/>
        <a:lstStyle/>
        <a:p>
          <a:endParaRPr lang="en-GB" sz="1200">
            <a:solidFill>
              <a:schemeClr val="bg1"/>
            </a:solidFill>
          </a:endParaRPr>
        </a:p>
      </dgm:t>
    </dgm:pt>
    <dgm:pt modelId="{D90D306C-FC56-4076-A8CB-704D1C21C469}" type="sibTrans" cxnId="{1ED62A1C-311E-4A07-8203-814CD09F7F56}">
      <dgm:prSet/>
      <dgm:spPr/>
      <dgm:t>
        <a:bodyPr/>
        <a:lstStyle/>
        <a:p>
          <a:endParaRPr lang="en-GB" sz="1200">
            <a:solidFill>
              <a:schemeClr val="bg1"/>
            </a:solidFill>
          </a:endParaRPr>
        </a:p>
      </dgm:t>
    </dgm:pt>
    <dgm:pt modelId="{2F4E5D3F-431A-4DAE-A6DA-E142350D2D29}">
      <dgm:prSet phldrT="[Text]" custT="1">
        <dgm:style>
          <a:lnRef idx="2">
            <a:schemeClr val="accent5"/>
          </a:lnRef>
          <a:fillRef idx="1">
            <a:schemeClr val="lt1"/>
          </a:fillRef>
          <a:effectRef idx="0">
            <a:schemeClr val="accent5"/>
          </a:effectRef>
          <a:fontRef idx="minor">
            <a:schemeClr val="dk1"/>
          </a:fontRef>
        </dgm:style>
      </dgm:prSet>
      <dgm:spPr>
        <a:solidFill>
          <a:schemeClr val="tx1"/>
        </a:solidFill>
        <a:ln>
          <a:solidFill>
            <a:schemeClr val="tx1"/>
          </a:solidFill>
        </a:ln>
      </dgm:spPr>
      <dgm:t>
        <a:bodyPr/>
        <a:lstStyle/>
        <a:p>
          <a:r>
            <a:rPr lang="en-GB" sz="2400" dirty="0">
              <a:solidFill>
                <a:schemeClr val="bg1"/>
              </a:solidFill>
            </a:rPr>
            <a:t>Introductions  / Implementation update</a:t>
          </a:r>
        </a:p>
      </dgm:t>
    </dgm:pt>
    <dgm:pt modelId="{FB30D033-FD6F-49EC-8C4A-E2D24AE1303F}" type="parTrans" cxnId="{A6473541-F1A4-4B21-A20A-955DD0A03C4F}">
      <dgm:prSet/>
      <dgm:spPr/>
      <dgm:t>
        <a:bodyPr/>
        <a:lstStyle/>
        <a:p>
          <a:endParaRPr lang="en-GB" sz="1200">
            <a:solidFill>
              <a:schemeClr val="bg1"/>
            </a:solidFill>
          </a:endParaRPr>
        </a:p>
      </dgm:t>
    </dgm:pt>
    <dgm:pt modelId="{3888CC1A-B23F-4003-B4BF-EC5800D69AFF}" type="sibTrans" cxnId="{A6473541-F1A4-4B21-A20A-955DD0A03C4F}">
      <dgm:prSet/>
      <dgm:spPr/>
      <dgm:t>
        <a:bodyPr/>
        <a:lstStyle/>
        <a:p>
          <a:endParaRPr lang="en-GB" sz="1200">
            <a:solidFill>
              <a:schemeClr val="bg1"/>
            </a:solidFill>
          </a:endParaRPr>
        </a:p>
      </dgm:t>
    </dgm:pt>
    <dgm:pt modelId="{912582C3-946A-4620-9BE5-0DBD0FE3BF26}" type="pres">
      <dgm:prSet presAssocID="{CEACC7E2-2D8B-476C-8DFA-B2A37C4224E5}" presName="Name0" presStyleCnt="0">
        <dgm:presLayoutVars>
          <dgm:chMax val="7"/>
          <dgm:chPref val="7"/>
          <dgm:dir/>
        </dgm:presLayoutVars>
      </dgm:prSet>
      <dgm:spPr/>
    </dgm:pt>
    <dgm:pt modelId="{C666A0B0-F1AB-454E-9BE1-6E0B7F267C03}" type="pres">
      <dgm:prSet presAssocID="{CEACC7E2-2D8B-476C-8DFA-B2A37C4224E5}" presName="Name1" presStyleCnt="0"/>
      <dgm:spPr/>
    </dgm:pt>
    <dgm:pt modelId="{30ADE83C-627C-4E1E-81C5-8E363C60C734}" type="pres">
      <dgm:prSet presAssocID="{CEACC7E2-2D8B-476C-8DFA-B2A37C4224E5}" presName="cycle" presStyleCnt="0"/>
      <dgm:spPr/>
    </dgm:pt>
    <dgm:pt modelId="{906246E8-1251-40E0-8DC6-0D83FCFB90AF}" type="pres">
      <dgm:prSet presAssocID="{CEACC7E2-2D8B-476C-8DFA-B2A37C4224E5}" presName="srcNode" presStyleLbl="node1" presStyleIdx="0" presStyleCnt="4"/>
      <dgm:spPr/>
    </dgm:pt>
    <dgm:pt modelId="{BB9439F0-8C2C-4FA1-8EF8-44E1336ECD2B}" type="pres">
      <dgm:prSet presAssocID="{CEACC7E2-2D8B-476C-8DFA-B2A37C4224E5}" presName="conn" presStyleLbl="parChTrans1D2" presStyleIdx="0" presStyleCnt="1"/>
      <dgm:spPr/>
    </dgm:pt>
    <dgm:pt modelId="{B1C49EF6-D0EC-4D19-B149-80FF816DEA2D}" type="pres">
      <dgm:prSet presAssocID="{CEACC7E2-2D8B-476C-8DFA-B2A37C4224E5}" presName="extraNode" presStyleLbl="node1" presStyleIdx="0" presStyleCnt="4"/>
      <dgm:spPr/>
    </dgm:pt>
    <dgm:pt modelId="{4954E976-FC72-4B39-A88D-E6120DAF990F}" type="pres">
      <dgm:prSet presAssocID="{CEACC7E2-2D8B-476C-8DFA-B2A37C4224E5}" presName="dstNode" presStyleLbl="node1" presStyleIdx="0" presStyleCnt="4"/>
      <dgm:spPr/>
    </dgm:pt>
    <dgm:pt modelId="{54E67844-EB95-4AE9-BD3D-C0D12D3B05AD}" type="pres">
      <dgm:prSet presAssocID="{2F4E5D3F-431A-4DAE-A6DA-E142350D2D29}" presName="text_1" presStyleLbl="node1" presStyleIdx="0" presStyleCnt="4">
        <dgm:presLayoutVars>
          <dgm:bulletEnabled val="1"/>
        </dgm:presLayoutVars>
      </dgm:prSet>
      <dgm:spPr/>
    </dgm:pt>
    <dgm:pt modelId="{9B4DAB97-F48C-4BFD-9580-D7062F8B84F8}" type="pres">
      <dgm:prSet presAssocID="{2F4E5D3F-431A-4DAE-A6DA-E142350D2D29}" presName="accent_1" presStyleCnt="0"/>
      <dgm:spPr/>
    </dgm:pt>
    <dgm:pt modelId="{DC1891BE-EFD3-4FFB-A445-D407ABEE0FF9}" type="pres">
      <dgm:prSet presAssocID="{2F4E5D3F-431A-4DAE-A6DA-E142350D2D29}" presName="accentRepeatNode" presStyleLbl="solidFgAcc1" presStyleIdx="0" presStyleCnt="4"/>
      <dgm:spPr>
        <a:ln>
          <a:solidFill>
            <a:schemeClr val="tx1"/>
          </a:solidFill>
        </a:ln>
      </dgm:spPr>
    </dgm:pt>
    <dgm:pt modelId="{162DD40E-8F1D-4ABD-9DDD-6CB31AEA4310}" type="pres">
      <dgm:prSet presAssocID="{F4032D6E-90B2-40E5-808E-D335AA185DA2}" presName="text_2" presStyleLbl="node1" presStyleIdx="1" presStyleCnt="4">
        <dgm:presLayoutVars>
          <dgm:bulletEnabled val="1"/>
        </dgm:presLayoutVars>
      </dgm:prSet>
      <dgm:spPr/>
    </dgm:pt>
    <dgm:pt modelId="{8FDD4945-1FF7-4DC9-B7CE-AF2E0F6FD339}" type="pres">
      <dgm:prSet presAssocID="{F4032D6E-90B2-40E5-808E-D335AA185DA2}" presName="accent_2" presStyleCnt="0"/>
      <dgm:spPr/>
    </dgm:pt>
    <dgm:pt modelId="{2E6DF40D-96ED-4E2C-BC75-BF9AE75D1EB4}" type="pres">
      <dgm:prSet presAssocID="{F4032D6E-90B2-40E5-808E-D335AA185DA2}" presName="accentRepeatNode" presStyleLbl="solidFgAcc1" presStyleIdx="1" presStyleCnt="4"/>
      <dgm:spPr>
        <a:ln>
          <a:solidFill>
            <a:schemeClr val="tx2"/>
          </a:solidFill>
        </a:ln>
      </dgm:spPr>
    </dgm:pt>
    <dgm:pt modelId="{DE400CF6-F764-42F0-91E2-EA8C887376CF}" type="pres">
      <dgm:prSet presAssocID="{D5AF7E20-EDC9-4AD0-8669-A141E7C48B04}" presName="text_3" presStyleLbl="node1" presStyleIdx="2" presStyleCnt="4">
        <dgm:presLayoutVars>
          <dgm:bulletEnabled val="1"/>
        </dgm:presLayoutVars>
      </dgm:prSet>
      <dgm:spPr/>
    </dgm:pt>
    <dgm:pt modelId="{57DB67F2-3CF3-499B-BCA1-28CE3DDE14C0}" type="pres">
      <dgm:prSet presAssocID="{D5AF7E20-EDC9-4AD0-8669-A141E7C48B04}" presName="accent_3" presStyleCnt="0"/>
      <dgm:spPr/>
    </dgm:pt>
    <dgm:pt modelId="{0B6B35DF-ACEE-4C86-B02D-D73A4B526C05}" type="pres">
      <dgm:prSet presAssocID="{D5AF7E20-EDC9-4AD0-8669-A141E7C48B04}" presName="accentRepeatNode" presStyleLbl="solidFgAcc1" presStyleIdx="2" presStyleCnt="4"/>
      <dgm:spPr>
        <a:ln>
          <a:solidFill>
            <a:schemeClr val="accent3"/>
          </a:solidFill>
        </a:ln>
      </dgm:spPr>
    </dgm:pt>
    <dgm:pt modelId="{47535251-1347-48B8-BEC9-F15974C5BF18}" type="pres">
      <dgm:prSet presAssocID="{C03A014E-2FC2-4B1F-AC1F-37BD002D47DC}" presName="text_4" presStyleLbl="node1" presStyleIdx="3" presStyleCnt="4">
        <dgm:presLayoutVars>
          <dgm:bulletEnabled val="1"/>
        </dgm:presLayoutVars>
      </dgm:prSet>
      <dgm:spPr/>
    </dgm:pt>
    <dgm:pt modelId="{122D3AAA-6184-42FB-B476-1142EAC4D113}" type="pres">
      <dgm:prSet presAssocID="{C03A014E-2FC2-4B1F-AC1F-37BD002D47DC}" presName="accent_4" presStyleCnt="0"/>
      <dgm:spPr/>
    </dgm:pt>
    <dgm:pt modelId="{83FEC028-F3C9-4B40-A86E-6F6F56A0AE15}" type="pres">
      <dgm:prSet presAssocID="{C03A014E-2FC2-4B1F-AC1F-37BD002D47DC}" presName="accentRepeatNode" presStyleLbl="solidFgAcc1" presStyleIdx="3" presStyleCnt="4"/>
      <dgm:spPr>
        <a:ln>
          <a:solidFill>
            <a:schemeClr val="tx1"/>
          </a:solidFill>
        </a:ln>
      </dgm:spPr>
    </dgm:pt>
  </dgm:ptLst>
  <dgm:cxnLst>
    <dgm:cxn modelId="{1ED62A1C-311E-4A07-8203-814CD09F7F56}" srcId="{CEACC7E2-2D8B-476C-8DFA-B2A37C4224E5}" destId="{C03A014E-2FC2-4B1F-AC1F-37BD002D47DC}" srcOrd="3" destOrd="0" parTransId="{3C36F5A5-1189-47E1-B8E1-949C0C379F0C}" sibTransId="{D90D306C-FC56-4076-A8CB-704D1C21C469}"/>
    <dgm:cxn modelId="{6469BD29-A8B1-403F-84CB-0F2295A252E5}" srcId="{CEACC7E2-2D8B-476C-8DFA-B2A37C4224E5}" destId="{D5AF7E20-EDC9-4AD0-8669-A141E7C48B04}" srcOrd="2" destOrd="0" parTransId="{0A55875F-0972-4F33-92C1-5202F0A881A2}" sibTransId="{12173840-96C9-4A67-B985-C3484C2E7646}"/>
    <dgm:cxn modelId="{D4D91C32-4813-4218-A93E-79CDC59F802D}" type="presOf" srcId="{CEACC7E2-2D8B-476C-8DFA-B2A37C4224E5}" destId="{912582C3-946A-4620-9BE5-0DBD0FE3BF26}" srcOrd="0" destOrd="0" presId="urn:microsoft.com/office/officeart/2008/layout/VerticalCurvedList"/>
    <dgm:cxn modelId="{99D83138-0BCE-4111-82CD-E8E32B8F3FD5}" srcId="{CEACC7E2-2D8B-476C-8DFA-B2A37C4224E5}" destId="{F4032D6E-90B2-40E5-808E-D335AA185DA2}" srcOrd="1" destOrd="0" parTransId="{64873F98-F37D-48BF-9AC4-F9EB0E4C46ED}" sibTransId="{65782B1D-E0EA-4C89-9BB4-24481BE4A2D8}"/>
    <dgm:cxn modelId="{56093D60-DBB3-473C-A715-B1E573DFDA36}" type="presOf" srcId="{D5AF7E20-EDC9-4AD0-8669-A141E7C48B04}" destId="{DE400CF6-F764-42F0-91E2-EA8C887376CF}" srcOrd="0" destOrd="0" presId="urn:microsoft.com/office/officeart/2008/layout/VerticalCurvedList"/>
    <dgm:cxn modelId="{A6473541-F1A4-4B21-A20A-955DD0A03C4F}" srcId="{CEACC7E2-2D8B-476C-8DFA-B2A37C4224E5}" destId="{2F4E5D3F-431A-4DAE-A6DA-E142350D2D29}" srcOrd="0" destOrd="0" parTransId="{FB30D033-FD6F-49EC-8C4A-E2D24AE1303F}" sibTransId="{3888CC1A-B23F-4003-B4BF-EC5800D69AFF}"/>
    <dgm:cxn modelId="{ABB5524D-6266-45C8-ACF4-CD441BDD05FD}" type="presOf" srcId="{F4032D6E-90B2-40E5-808E-D335AA185DA2}" destId="{162DD40E-8F1D-4ABD-9DDD-6CB31AEA4310}" srcOrd="0" destOrd="0" presId="urn:microsoft.com/office/officeart/2008/layout/VerticalCurvedList"/>
    <dgm:cxn modelId="{2A1E0150-274D-4C74-BA5D-AF3F30CE12E7}" type="presOf" srcId="{3888CC1A-B23F-4003-B4BF-EC5800D69AFF}" destId="{BB9439F0-8C2C-4FA1-8EF8-44E1336ECD2B}" srcOrd="0" destOrd="0" presId="urn:microsoft.com/office/officeart/2008/layout/VerticalCurvedList"/>
    <dgm:cxn modelId="{0FB060A8-7FD1-4328-9033-8512B6CAC8E4}" type="presOf" srcId="{2F4E5D3F-431A-4DAE-A6DA-E142350D2D29}" destId="{54E67844-EB95-4AE9-BD3D-C0D12D3B05AD}" srcOrd="0" destOrd="0" presId="urn:microsoft.com/office/officeart/2008/layout/VerticalCurvedList"/>
    <dgm:cxn modelId="{DACB4FC2-250A-4250-97C8-472384773309}" type="presOf" srcId="{C03A014E-2FC2-4B1F-AC1F-37BD002D47DC}" destId="{47535251-1347-48B8-BEC9-F15974C5BF18}" srcOrd="0" destOrd="0" presId="urn:microsoft.com/office/officeart/2008/layout/VerticalCurvedList"/>
    <dgm:cxn modelId="{22FB0DCE-9464-419E-A02B-E563113F8CEC}" type="presParOf" srcId="{912582C3-946A-4620-9BE5-0DBD0FE3BF26}" destId="{C666A0B0-F1AB-454E-9BE1-6E0B7F267C03}" srcOrd="0" destOrd="0" presId="urn:microsoft.com/office/officeart/2008/layout/VerticalCurvedList"/>
    <dgm:cxn modelId="{DAA87FAE-DB4B-4D2C-BF35-5947BB9DB8C5}" type="presParOf" srcId="{C666A0B0-F1AB-454E-9BE1-6E0B7F267C03}" destId="{30ADE83C-627C-4E1E-81C5-8E363C60C734}" srcOrd="0" destOrd="0" presId="urn:microsoft.com/office/officeart/2008/layout/VerticalCurvedList"/>
    <dgm:cxn modelId="{AA827E15-84BA-4F5E-88B7-16E7B9346811}" type="presParOf" srcId="{30ADE83C-627C-4E1E-81C5-8E363C60C734}" destId="{906246E8-1251-40E0-8DC6-0D83FCFB90AF}" srcOrd="0" destOrd="0" presId="urn:microsoft.com/office/officeart/2008/layout/VerticalCurvedList"/>
    <dgm:cxn modelId="{AD88B459-309F-4FDB-92A1-A9770BFAAE1C}" type="presParOf" srcId="{30ADE83C-627C-4E1E-81C5-8E363C60C734}" destId="{BB9439F0-8C2C-4FA1-8EF8-44E1336ECD2B}" srcOrd="1" destOrd="0" presId="urn:microsoft.com/office/officeart/2008/layout/VerticalCurvedList"/>
    <dgm:cxn modelId="{EAADBC78-88AB-4791-BCB1-B47C1F346A00}" type="presParOf" srcId="{30ADE83C-627C-4E1E-81C5-8E363C60C734}" destId="{B1C49EF6-D0EC-4D19-B149-80FF816DEA2D}" srcOrd="2" destOrd="0" presId="urn:microsoft.com/office/officeart/2008/layout/VerticalCurvedList"/>
    <dgm:cxn modelId="{86A56BFA-9B57-4428-B556-FBA007C2416A}" type="presParOf" srcId="{30ADE83C-627C-4E1E-81C5-8E363C60C734}" destId="{4954E976-FC72-4B39-A88D-E6120DAF990F}" srcOrd="3" destOrd="0" presId="urn:microsoft.com/office/officeart/2008/layout/VerticalCurvedList"/>
    <dgm:cxn modelId="{02748256-824B-4384-8C73-D58FACA0A65F}" type="presParOf" srcId="{C666A0B0-F1AB-454E-9BE1-6E0B7F267C03}" destId="{54E67844-EB95-4AE9-BD3D-C0D12D3B05AD}" srcOrd="1" destOrd="0" presId="urn:microsoft.com/office/officeart/2008/layout/VerticalCurvedList"/>
    <dgm:cxn modelId="{A88CCF0A-AECA-407F-83D4-6E9EF96649C2}" type="presParOf" srcId="{C666A0B0-F1AB-454E-9BE1-6E0B7F267C03}" destId="{9B4DAB97-F48C-4BFD-9580-D7062F8B84F8}" srcOrd="2" destOrd="0" presId="urn:microsoft.com/office/officeart/2008/layout/VerticalCurvedList"/>
    <dgm:cxn modelId="{15A698B0-4E35-4EB6-AE3D-762FE2C88695}" type="presParOf" srcId="{9B4DAB97-F48C-4BFD-9580-D7062F8B84F8}" destId="{DC1891BE-EFD3-4FFB-A445-D407ABEE0FF9}" srcOrd="0" destOrd="0" presId="urn:microsoft.com/office/officeart/2008/layout/VerticalCurvedList"/>
    <dgm:cxn modelId="{24C38ECC-9936-4B98-930C-333D8D29A476}" type="presParOf" srcId="{C666A0B0-F1AB-454E-9BE1-6E0B7F267C03}" destId="{162DD40E-8F1D-4ABD-9DDD-6CB31AEA4310}" srcOrd="3" destOrd="0" presId="urn:microsoft.com/office/officeart/2008/layout/VerticalCurvedList"/>
    <dgm:cxn modelId="{90A0872E-A788-43D1-9267-44698EED2C0C}" type="presParOf" srcId="{C666A0B0-F1AB-454E-9BE1-6E0B7F267C03}" destId="{8FDD4945-1FF7-4DC9-B7CE-AF2E0F6FD339}" srcOrd="4" destOrd="0" presId="urn:microsoft.com/office/officeart/2008/layout/VerticalCurvedList"/>
    <dgm:cxn modelId="{21E83AC6-198F-4D02-9F75-D0A92150B3BF}" type="presParOf" srcId="{8FDD4945-1FF7-4DC9-B7CE-AF2E0F6FD339}" destId="{2E6DF40D-96ED-4E2C-BC75-BF9AE75D1EB4}" srcOrd="0" destOrd="0" presId="urn:microsoft.com/office/officeart/2008/layout/VerticalCurvedList"/>
    <dgm:cxn modelId="{E9BA246F-DE10-4260-B512-5F3F7D965DAB}" type="presParOf" srcId="{C666A0B0-F1AB-454E-9BE1-6E0B7F267C03}" destId="{DE400CF6-F764-42F0-91E2-EA8C887376CF}" srcOrd="5" destOrd="0" presId="urn:microsoft.com/office/officeart/2008/layout/VerticalCurvedList"/>
    <dgm:cxn modelId="{03615AFF-F6A5-42F8-9D85-D08A732EA6D6}" type="presParOf" srcId="{C666A0B0-F1AB-454E-9BE1-6E0B7F267C03}" destId="{57DB67F2-3CF3-499B-BCA1-28CE3DDE14C0}" srcOrd="6" destOrd="0" presId="urn:microsoft.com/office/officeart/2008/layout/VerticalCurvedList"/>
    <dgm:cxn modelId="{55E4BEED-F358-43D1-8EC2-D71E010F7431}" type="presParOf" srcId="{57DB67F2-3CF3-499B-BCA1-28CE3DDE14C0}" destId="{0B6B35DF-ACEE-4C86-B02D-D73A4B526C05}" srcOrd="0" destOrd="0" presId="urn:microsoft.com/office/officeart/2008/layout/VerticalCurvedList"/>
    <dgm:cxn modelId="{51D987D5-C788-4FEF-8C75-AD926ADAA15D}" type="presParOf" srcId="{C666A0B0-F1AB-454E-9BE1-6E0B7F267C03}" destId="{47535251-1347-48B8-BEC9-F15974C5BF18}" srcOrd="7" destOrd="0" presId="urn:microsoft.com/office/officeart/2008/layout/VerticalCurvedList"/>
    <dgm:cxn modelId="{E95D8877-D088-40CA-970A-8ACB6B41238E}" type="presParOf" srcId="{C666A0B0-F1AB-454E-9BE1-6E0B7F267C03}" destId="{122D3AAA-6184-42FB-B476-1142EAC4D113}" srcOrd="8" destOrd="0" presId="urn:microsoft.com/office/officeart/2008/layout/VerticalCurvedList"/>
    <dgm:cxn modelId="{01EF16A7-2C7A-4F63-B493-5B3FEC001AFF}" type="presParOf" srcId="{122D3AAA-6184-42FB-B476-1142EAC4D113}" destId="{83FEC028-F3C9-4B40-A86E-6F6F56A0AE1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DAF6FF-FD38-46D7-9B93-B01E13CC0D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808CC45-68EF-41EB-BD19-BD9745912198}">
      <dgm:prSet phldrT="[Text]"/>
      <dgm:spPr/>
      <dgm:t>
        <a:bodyPr/>
        <a:lstStyle/>
        <a:p>
          <a:r>
            <a:rPr lang="en-GB" dirty="0"/>
            <a:t>Contract Change Notice needed even where variation is included in the contract</a:t>
          </a:r>
        </a:p>
      </dgm:t>
    </dgm:pt>
    <dgm:pt modelId="{57EE7A8C-F9E2-4329-B6C3-8C12B197A697}" type="parTrans" cxnId="{68A21416-22BC-428A-9F90-6310811CB54A}">
      <dgm:prSet/>
      <dgm:spPr/>
      <dgm:t>
        <a:bodyPr/>
        <a:lstStyle/>
        <a:p>
          <a:endParaRPr lang="en-GB"/>
        </a:p>
      </dgm:t>
    </dgm:pt>
    <dgm:pt modelId="{B10BA4F3-B7EF-4721-93D3-A51861E0D38D}" type="sibTrans" cxnId="{68A21416-22BC-428A-9F90-6310811CB54A}">
      <dgm:prSet/>
      <dgm:spPr/>
      <dgm:t>
        <a:bodyPr/>
        <a:lstStyle/>
        <a:p>
          <a:endParaRPr lang="en-GB"/>
        </a:p>
      </dgm:t>
    </dgm:pt>
    <dgm:pt modelId="{B488733F-FD46-43B4-8A33-D6A58E66946D}">
      <dgm:prSet phldrT="[Text]"/>
      <dgm:spPr/>
      <dgm:t>
        <a:bodyPr/>
        <a:lstStyle/>
        <a:p>
          <a:r>
            <a:rPr lang="en-GB" dirty="0"/>
            <a:t>Authority may elect to hold a voluntary standstill period*</a:t>
          </a:r>
        </a:p>
      </dgm:t>
    </dgm:pt>
    <dgm:pt modelId="{548C593C-B4C4-4315-BC9B-3F1037C5D415}" type="parTrans" cxnId="{DBE5C5FE-5623-4A10-9ED4-077BD7748B84}">
      <dgm:prSet/>
      <dgm:spPr/>
      <dgm:t>
        <a:bodyPr/>
        <a:lstStyle/>
        <a:p>
          <a:endParaRPr lang="en-GB"/>
        </a:p>
      </dgm:t>
    </dgm:pt>
    <dgm:pt modelId="{A02FBB62-78A0-4F88-8378-3C0A1217A064}" type="sibTrans" cxnId="{DBE5C5FE-5623-4A10-9ED4-077BD7748B84}">
      <dgm:prSet/>
      <dgm:spPr/>
      <dgm:t>
        <a:bodyPr/>
        <a:lstStyle/>
        <a:p>
          <a:endParaRPr lang="en-GB"/>
        </a:p>
      </dgm:t>
    </dgm:pt>
    <dgm:pt modelId="{35EDEEEA-73D0-4057-81EB-F1B9074ADC63}">
      <dgm:prSet phldrT="[Text]"/>
      <dgm:spPr/>
      <dgm:t>
        <a:bodyPr/>
        <a:lstStyle/>
        <a:p>
          <a:r>
            <a:rPr lang="en-GB" dirty="0"/>
            <a:t>Greater transparency of extensions and variations</a:t>
          </a:r>
        </a:p>
      </dgm:t>
    </dgm:pt>
    <dgm:pt modelId="{4859AAFA-14D1-4E37-A037-E0CBF3E2EE88}" type="parTrans" cxnId="{AE7C733B-8FD0-42D5-81AF-F7599ED2D971}">
      <dgm:prSet/>
      <dgm:spPr/>
      <dgm:t>
        <a:bodyPr/>
        <a:lstStyle/>
        <a:p>
          <a:endParaRPr lang="en-GB"/>
        </a:p>
      </dgm:t>
    </dgm:pt>
    <dgm:pt modelId="{958B0357-0980-42A9-A37C-8ABA04C3B28A}" type="sibTrans" cxnId="{AE7C733B-8FD0-42D5-81AF-F7599ED2D971}">
      <dgm:prSet/>
      <dgm:spPr/>
      <dgm:t>
        <a:bodyPr/>
        <a:lstStyle/>
        <a:p>
          <a:endParaRPr lang="en-GB"/>
        </a:p>
      </dgm:t>
    </dgm:pt>
    <dgm:pt modelId="{9994A276-0BC7-4333-9D95-4D16EDAB3AA4}">
      <dgm:prSet phldrT="[Text]"/>
      <dgm:spPr/>
      <dgm:t>
        <a:bodyPr/>
        <a:lstStyle/>
        <a:p>
          <a:r>
            <a:rPr lang="en-GB" dirty="0"/>
            <a:t>Transparency requirements may make customers more cautious</a:t>
          </a:r>
        </a:p>
      </dgm:t>
    </dgm:pt>
    <dgm:pt modelId="{2C08120B-A62E-45DD-BA2D-ED8689A59C21}" type="parTrans" cxnId="{22C4E76D-A444-406C-9128-F0EC5C903D72}">
      <dgm:prSet/>
      <dgm:spPr/>
      <dgm:t>
        <a:bodyPr/>
        <a:lstStyle/>
        <a:p>
          <a:endParaRPr lang="en-GB"/>
        </a:p>
      </dgm:t>
    </dgm:pt>
    <dgm:pt modelId="{338EC947-A80A-480F-A778-E5F007B383BD}" type="sibTrans" cxnId="{22C4E76D-A444-406C-9128-F0EC5C903D72}">
      <dgm:prSet/>
      <dgm:spPr/>
      <dgm:t>
        <a:bodyPr/>
        <a:lstStyle/>
        <a:p>
          <a:endParaRPr lang="en-GB"/>
        </a:p>
      </dgm:t>
    </dgm:pt>
    <dgm:pt modelId="{DF8688D7-771B-4DF5-96D4-ACBD21F7C26D}">
      <dgm:prSet phldrT="[Text]"/>
      <dgm:spPr/>
      <dgm:t>
        <a:bodyPr/>
        <a:lstStyle/>
        <a:p>
          <a:r>
            <a:rPr lang="en-GB" dirty="0"/>
            <a:t>Competitors may “track” the contract’s unique ID especially if expecting a retender opportunity</a:t>
          </a:r>
        </a:p>
      </dgm:t>
    </dgm:pt>
    <dgm:pt modelId="{2FA71D15-E946-4EE8-B997-E81AA2104ADE}" type="parTrans" cxnId="{7D709F8B-B6F5-4A22-85E1-DD415E00282B}">
      <dgm:prSet/>
      <dgm:spPr/>
      <dgm:t>
        <a:bodyPr/>
        <a:lstStyle/>
        <a:p>
          <a:endParaRPr lang="en-GB"/>
        </a:p>
      </dgm:t>
    </dgm:pt>
    <dgm:pt modelId="{12DD044E-8231-4E39-A328-34C3B57ED903}" type="sibTrans" cxnId="{7D709F8B-B6F5-4A22-85E1-DD415E00282B}">
      <dgm:prSet/>
      <dgm:spPr/>
      <dgm:t>
        <a:bodyPr/>
        <a:lstStyle/>
        <a:p>
          <a:endParaRPr lang="en-GB"/>
        </a:p>
      </dgm:t>
    </dgm:pt>
    <dgm:pt modelId="{5682DE3A-7E00-47BD-A945-01E1EA3BEEF3}">
      <dgm:prSet phldrT="[Text]"/>
      <dgm:spPr/>
      <dgm:t>
        <a:bodyPr/>
        <a:lstStyle/>
        <a:p>
          <a:r>
            <a:rPr lang="en-GB" dirty="0"/>
            <a:t>Need to plan ahead around potential extensions</a:t>
          </a:r>
        </a:p>
      </dgm:t>
    </dgm:pt>
    <dgm:pt modelId="{3941B359-2BE6-439B-BD09-A5551FD172E9}" type="parTrans" cxnId="{32C4DF07-D5D7-4CFB-A6D5-DD119406D04F}">
      <dgm:prSet/>
      <dgm:spPr/>
      <dgm:t>
        <a:bodyPr/>
        <a:lstStyle/>
        <a:p>
          <a:endParaRPr lang="en-GB"/>
        </a:p>
      </dgm:t>
    </dgm:pt>
    <dgm:pt modelId="{10B6C286-ED6E-4462-BDC7-A61DD494F162}" type="sibTrans" cxnId="{32C4DF07-D5D7-4CFB-A6D5-DD119406D04F}">
      <dgm:prSet/>
      <dgm:spPr/>
      <dgm:t>
        <a:bodyPr/>
        <a:lstStyle/>
        <a:p>
          <a:endParaRPr lang="en-GB"/>
        </a:p>
      </dgm:t>
    </dgm:pt>
    <dgm:pt modelId="{7FABDEE7-09AC-4747-B47B-4EB503338F2D}" type="pres">
      <dgm:prSet presAssocID="{AEDAF6FF-FD38-46D7-9B93-B01E13CC0D49}" presName="diagram" presStyleCnt="0">
        <dgm:presLayoutVars>
          <dgm:dir/>
          <dgm:resizeHandles val="exact"/>
        </dgm:presLayoutVars>
      </dgm:prSet>
      <dgm:spPr/>
    </dgm:pt>
    <dgm:pt modelId="{E0F3FDF5-89B2-43B8-9244-08F050A27873}" type="pres">
      <dgm:prSet presAssocID="{8808CC45-68EF-41EB-BD19-BD9745912198}" presName="node" presStyleLbl="node1" presStyleIdx="0" presStyleCnt="6">
        <dgm:presLayoutVars>
          <dgm:bulletEnabled val="1"/>
        </dgm:presLayoutVars>
      </dgm:prSet>
      <dgm:spPr/>
    </dgm:pt>
    <dgm:pt modelId="{D4C97001-FA56-4CDA-B1BA-D5B913DE1160}" type="pres">
      <dgm:prSet presAssocID="{B10BA4F3-B7EF-4721-93D3-A51861E0D38D}" presName="sibTrans" presStyleCnt="0"/>
      <dgm:spPr/>
    </dgm:pt>
    <dgm:pt modelId="{C2C1BC1D-90F7-46A9-85EE-2EA06D2C4427}" type="pres">
      <dgm:prSet presAssocID="{B488733F-FD46-43B4-8A33-D6A58E66946D}" presName="node" presStyleLbl="node1" presStyleIdx="1" presStyleCnt="6">
        <dgm:presLayoutVars>
          <dgm:bulletEnabled val="1"/>
        </dgm:presLayoutVars>
      </dgm:prSet>
      <dgm:spPr/>
    </dgm:pt>
    <dgm:pt modelId="{B5473722-4158-4154-A0D1-528A16CCA9DD}" type="pres">
      <dgm:prSet presAssocID="{A02FBB62-78A0-4F88-8378-3C0A1217A064}" presName="sibTrans" presStyleCnt="0"/>
      <dgm:spPr/>
    </dgm:pt>
    <dgm:pt modelId="{1C07079C-0322-433C-A0D5-26F57FBCC997}" type="pres">
      <dgm:prSet presAssocID="{35EDEEEA-73D0-4057-81EB-F1B9074ADC63}" presName="node" presStyleLbl="node1" presStyleIdx="2" presStyleCnt="6">
        <dgm:presLayoutVars>
          <dgm:bulletEnabled val="1"/>
        </dgm:presLayoutVars>
      </dgm:prSet>
      <dgm:spPr/>
    </dgm:pt>
    <dgm:pt modelId="{7EE24046-42B0-4378-A4CF-6DA638BB8BCB}" type="pres">
      <dgm:prSet presAssocID="{958B0357-0980-42A9-A37C-8ABA04C3B28A}" presName="sibTrans" presStyleCnt="0"/>
      <dgm:spPr/>
    </dgm:pt>
    <dgm:pt modelId="{BD867388-DCBF-467E-A689-D4CB9D496658}" type="pres">
      <dgm:prSet presAssocID="{9994A276-0BC7-4333-9D95-4D16EDAB3AA4}" presName="node" presStyleLbl="node1" presStyleIdx="3" presStyleCnt="6">
        <dgm:presLayoutVars>
          <dgm:bulletEnabled val="1"/>
        </dgm:presLayoutVars>
      </dgm:prSet>
      <dgm:spPr/>
    </dgm:pt>
    <dgm:pt modelId="{2F14A966-F335-4BC3-A172-AFEA86C272D4}" type="pres">
      <dgm:prSet presAssocID="{338EC947-A80A-480F-A778-E5F007B383BD}" presName="sibTrans" presStyleCnt="0"/>
      <dgm:spPr/>
    </dgm:pt>
    <dgm:pt modelId="{89C2A516-5C7D-4E1A-A07B-1334171E7E46}" type="pres">
      <dgm:prSet presAssocID="{DF8688D7-771B-4DF5-96D4-ACBD21F7C26D}" presName="node" presStyleLbl="node1" presStyleIdx="4" presStyleCnt="6" custLinFactNeighborX="960" custLinFactNeighborY="-33">
        <dgm:presLayoutVars>
          <dgm:bulletEnabled val="1"/>
        </dgm:presLayoutVars>
      </dgm:prSet>
      <dgm:spPr/>
    </dgm:pt>
    <dgm:pt modelId="{967A389F-8E77-49D1-BDA3-1224CD5B5AE4}" type="pres">
      <dgm:prSet presAssocID="{12DD044E-8231-4E39-A328-34C3B57ED903}" presName="sibTrans" presStyleCnt="0"/>
      <dgm:spPr/>
    </dgm:pt>
    <dgm:pt modelId="{35C19263-8361-48D2-8BB3-2FF9DBCCAE18}" type="pres">
      <dgm:prSet presAssocID="{5682DE3A-7E00-47BD-A945-01E1EA3BEEF3}" presName="node" presStyleLbl="node1" presStyleIdx="5" presStyleCnt="6" custLinFactNeighborX="670" custLinFactNeighborY="-33">
        <dgm:presLayoutVars>
          <dgm:bulletEnabled val="1"/>
        </dgm:presLayoutVars>
      </dgm:prSet>
      <dgm:spPr/>
    </dgm:pt>
  </dgm:ptLst>
  <dgm:cxnLst>
    <dgm:cxn modelId="{102CEB00-668E-47D5-AD5F-285C81D571B1}" type="presOf" srcId="{35EDEEEA-73D0-4057-81EB-F1B9074ADC63}" destId="{1C07079C-0322-433C-A0D5-26F57FBCC997}" srcOrd="0" destOrd="0" presId="urn:microsoft.com/office/officeart/2005/8/layout/default"/>
    <dgm:cxn modelId="{32C4DF07-D5D7-4CFB-A6D5-DD119406D04F}" srcId="{AEDAF6FF-FD38-46D7-9B93-B01E13CC0D49}" destId="{5682DE3A-7E00-47BD-A945-01E1EA3BEEF3}" srcOrd="5" destOrd="0" parTransId="{3941B359-2BE6-439B-BD09-A5551FD172E9}" sibTransId="{10B6C286-ED6E-4462-BDC7-A61DD494F162}"/>
    <dgm:cxn modelId="{68A21416-22BC-428A-9F90-6310811CB54A}" srcId="{AEDAF6FF-FD38-46D7-9B93-B01E13CC0D49}" destId="{8808CC45-68EF-41EB-BD19-BD9745912198}" srcOrd="0" destOrd="0" parTransId="{57EE7A8C-F9E2-4329-B6C3-8C12B197A697}" sibTransId="{B10BA4F3-B7EF-4721-93D3-A51861E0D38D}"/>
    <dgm:cxn modelId="{AE7C733B-8FD0-42D5-81AF-F7599ED2D971}" srcId="{AEDAF6FF-FD38-46D7-9B93-B01E13CC0D49}" destId="{35EDEEEA-73D0-4057-81EB-F1B9074ADC63}" srcOrd="2" destOrd="0" parTransId="{4859AAFA-14D1-4E37-A037-E0CBF3E2EE88}" sibTransId="{958B0357-0980-42A9-A37C-8ABA04C3B28A}"/>
    <dgm:cxn modelId="{C4510B62-21AF-4794-ABCC-B97B18610ED6}" type="presOf" srcId="{9994A276-0BC7-4333-9D95-4D16EDAB3AA4}" destId="{BD867388-DCBF-467E-A689-D4CB9D496658}" srcOrd="0" destOrd="0" presId="urn:microsoft.com/office/officeart/2005/8/layout/default"/>
    <dgm:cxn modelId="{9B017D4D-13BA-48D1-9AB0-E02D84C5A172}" type="presOf" srcId="{5682DE3A-7E00-47BD-A945-01E1EA3BEEF3}" destId="{35C19263-8361-48D2-8BB3-2FF9DBCCAE18}" srcOrd="0" destOrd="0" presId="urn:microsoft.com/office/officeart/2005/8/layout/default"/>
    <dgm:cxn modelId="{22C4E76D-A444-406C-9128-F0EC5C903D72}" srcId="{AEDAF6FF-FD38-46D7-9B93-B01E13CC0D49}" destId="{9994A276-0BC7-4333-9D95-4D16EDAB3AA4}" srcOrd="3" destOrd="0" parTransId="{2C08120B-A62E-45DD-BA2D-ED8689A59C21}" sibTransId="{338EC947-A80A-480F-A778-E5F007B383BD}"/>
    <dgm:cxn modelId="{7D709F8B-B6F5-4A22-85E1-DD415E00282B}" srcId="{AEDAF6FF-FD38-46D7-9B93-B01E13CC0D49}" destId="{DF8688D7-771B-4DF5-96D4-ACBD21F7C26D}" srcOrd="4" destOrd="0" parTransId="{2FA71D15-E946-4EE8-B997-E81AA2104ADE}" sibTransId="{12DD044E-8231-4E39-A328-34C3B57ED903}"/>
    <dgm:cxn modelId="{45F9989B-A7A2-4068-8C82-3D006DD82074}" type="presOf" srcId="{AEDAF6FF-FD38-46D7-9B93-B01E13CC0D49}" destId="{7FABDEE7-09AC-4747-B47B-4EB503338F2D}" srcOrd="0" destOrd="0" presId="urn:microsoft.com/office/officeart/2005/8/layout/default"/>
    <dgm:cxn modelId="{9BB955C9-8A66-404A-A213-91384E723D8F}" type="presOf" srcId="{DF8688D7-771B-4DF5-96D4-ACBD21F7C26D}" destId="{89C2A516-5C7D-4E1A-A07B-1334171E7E46}" srcOrd="0" destOrd="0" presId="urn:microsoft.com/office/officeart/2005/8/layout/default"/>
    <dgm:cxn modelId="{0A4F7CF6-6A1B-4ECB-ABF4-DDA52F280EDC}" type="presOf" srcId="{8808CC45-68EF-41EB-BD19-BD9745912198}" destId="{E0F3FDF5-89B2-43B8-9244-08F050A27873}" srcOrd="0" destOrd="0" presId="urn:microsoft.com/office/officeart/2005/8/layout/default"/>
    <dgm:cxn modelId="{4D5E7FFC-9091-4437-9B0A-833286F0ACC0}" type="presOf" srcId="{B488733F-FD46-43B4-8A33-D6A58E66946D}" destId="{C2C1BC1D-90F7-46A9-85EE-2EA06D2C4427}" srcOrd="0" destOrd="0" presId="urn:microsoft.com/office/officeart/2005/8/layout/default"/>
    <dgm:cxn modelId="{DBE5C5FE-5623-4A10-9ED4-077BD7748B84}" srcId="{AEDAF6FF-FD38-46D7-9B93-B01E13CC0D49}" destId="{B488733F-FD46-43B4-8A33-D6A58E66946D}" srcOrd="1" destOrd="0" parTransId="{548C593C-B4C4-4315-BC9B-3F1037C5D415}" sibTransId="{A02FBB62-78A0-4F88-8378-3C0A1217A064}"/>
    <dgm:cxn modelId="{B00B15C5-63F2-4719-9B09-C224E5020ED9}" type="presParOf" srcId="{7FABDEE7-09AC-4747-B47B-4EB503338F2D}" destId="{E0F3FDF5-89B2-43B8-9244-08F050A27873}" srcOrd="0" destOrd="0" presId="urn:microsoft.com/office/officeart/2005/8/layout/default"/>
    <dgm:cxn modelId="{EDF1A52F-CFAD-411A-9800-2A767C590B7F}" type="presParOf" srcId="{7FABDEE7-09AC-4747-B47B-4EB503338F2D}" destId="{D4C97001-FA56-4CDA-B1BA-D5B913DE1160}" srcOrd="1" destOrd="0" presId="urn:microsoft.com/office/officeart/2005/8/layout/default"/>
    <dgm:cxn modelId="{C73D9875-FCA8-47E4-88D3-695CCC06C02C}" type="presParOf" srcId="{7FABDEE7-09AC-4747-B47B-4EB503338F2D}" destId="{C2C1BC1D-90F7-46A9-85EE-2EA06D2C4427}" srcOrd="2" destOrd="0" presId="urn:microsoft.com/office/officeart/2005/8/layout/default"/>
    <dgm:cxn modelId="{81F154AD-B040-4818-9552-1366ECC45204}" type="presParOf" srcId="{7FABDEE7-09AC-4747-B47B-4EB503338F2D}" destId="{B5473722-4158-4154-A0D1-528A16CCA9DD}" srcOrd="3" destOrd="0" presId="urn:microsoft.com/office/officeart/2005/8/layout/default"/>
    <dgm:cxn modelId="{C475F61A-28EA-45BC-9081-D4A2890693E6}" type="presParOf" srcId="{7FABDEE7-09AC-4747-B47B-4EB503338F2D}" destId="{1C07079C-0322-433C-A0D5-26F57FBCC997}" srcOrd="4" destOrd="0" presId="urn:microsoft.com/office/officeart/2005/8/layout/default"/>
    <dgm:cxn modelId="{9437E238-EC5A-44DF-884E-28DAC00E9A53}" type="presParOf" srcId="{7FABDEE7-09AC-4747-B47B-4EB503338F2D}" destId="{7EE24046-42B0-4378-A4CF-6DA638BB8BCB}" srcOrd="5" destOrd="0" presId="urn:microsoft.com/office/officeart/2005/8/layout/default"/>
    <dgm:cxn modelId="{2E49A840-F6BC-4093-A10E-82CC43222480}" type="presParOf" srcId="{7FABDEE7-09AC-4747-B47B-4EB503338F2D}" destId="{BD867388-DCBF-467E-A689-D4CB9D496658}" srcOrd="6" destOrd="0" presId="urn:microsoft.com/office/officeart/2005/8/layout/default"/>
    <dgm:cxn modelId="{CEE3781E-5BAA-40D3-BA3D-6153C2971EB0}" type="presParOf" srcId="{7FABDEE7-09AC-4747-B47B-4EB503338F2D}" destId="{2F14A966-F335-4BC3-A172-AFEA86C272D4}" srcOrd="7" destOrd="0" presId="urn:microsoft.com/office/officeart/2005/8/layout/default"/>
    <dgm:cxn modelId="{0D69C9CC-0F3C-4686-884A-2D3B9934B0CD}" type="presParOf" srcId="{7FABDEE7-09AC-4747-B47B-4EB503338F2D}" destId="{89C2A516-5C7D-4E1A-A07B-1334171E7E46}" srcOrd="8" destOrd="0" presId="urn:microsoft.com/office/officeart/2005/8/layout/default"/>
    <dgm:cxn modelId="{A09BD544-6A2B-4BF4-BBC9-36244D71A364}" type="presParOf" srcId="{7FABDEE7-09AC-4747-B47B-4EB503338F2D}" destId="{967A389F-8E77-49D1-BDA3-1224CD5B5AE4}" srcOrd="9" destOrd="0" presId="urn:microsoft.com/office/officeart/2005/8/layout/default"/>
    <dgm:cxn modelId="{E9785886-E884-49AE-97E9-55B16042C02D}" type="presParOf" srcId="{7FABDEE7-09AC-4747-B47B-4EB503338F2D}" destId="{35C19263-8361-48D2-8BB3-2FF9DBCCAE1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BF6D2-0EC8-4670-A68C-7B8DC5231254}" type="doc">
      <dgm:prSet loTypeId="urn:microsoft.com/office/officeart/2005/8/layout/hProcess9" loCatId="process" qsTypeId="urn:microsoft.com/office/officeart/2005/8/quickstyle/simple1" qsCatId="simple" csTypeId="urn:microsoft.com/office/officeart/2005/8/colors/colorful1" csCatId="colorful" phldr="1"/>
      <dgm:spPr/>
    </dgm:pt>
    <dgm:pt modelId="{02BF942B-27C2-4BF2-8776-C2EB327065C6}">
      <dgm:prSet phldrT="[Text]"/>
      <dgm:spPr/>
      <dgm:t>
        <a:bodyPr/>
        <a:lstStyle/>
        <a:p>
          <a:r>
            <a:rPr lang="en-GB" b="1" dirty="0"/>
            <a:t>Publication of final elements of guidance</a:t>
          </a:r>
          <a:endParaRPr lang="en-GB" dirty="0"/>
        </a:p>
      </dgm:t>
    </dgm:pt>
    <dgm:pt modelId="{C574E6D4-81D4-45A6-8E5B-01EBFD39210F}" type="parTrans" cxnId="{3B28F56B-B573-4A40-8290-25004CC62F1F}">
      <dgm:prSet/>
      <dgm:spPr/>
      <dgm:t>
        <a:bodyPr/>
        <a:lstStyle/>
        <a:p>
          <a:endParaRPr lang="en-GB"/>
        </a:p>
      </dgm:t>
    </dgm:pt>
    <dgm:pt modelId="{FE7F56E3-3977-4A26-B52A-622156BAAAA5}" type="sibTrans" cxnId="{3B28F56B-B573-4A40-8290-25004CC62F1F}">
      <dgm:prSet/>
      <dgm:spPr/>
      <dgm:t>
        <a:bodyPr/>
        <a:lstStyle/>
        <a:p>
          <a:endParaRPr lang="en-GB"/>
        </a:p>
      </dgm:t>
    </dgm:pt>
    <dgm:pt modelId="{32CCE22F-4346-4C3C-8685-286794662E65}">
      <dgm:prSet phldrT="[Text]" custT="1"/>
      <dgm:spPr>
        <a:solidFill>
          <a:srgbClr val="800080"/>
        </a:solidFill>
        <a:ln w="25400" cap="flat" cmpd="sng" algn="ctr">
          <a:solidFill>
            <a:srgbClr val="FFFFFF">
              <a:hueOff val="0"/>
              <a:satOff val="0"/>
              <a:lumOff val="0"/>
              <a:alphaOff val="0"/>
            </a:srgbClr>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2000" b="1" kern="1200" dirty="0">
              <a:solidFill>
                <a:schemeClr val="bg1"/>
              </a:solidFill>
              <a:latin typeface="Arial"/>
              <a:ea typeface="+mn-ea"/>
              <a:cs typeface="+mn-cs"/>
            </a:rPr>
            <a:t>Go Live</a:t>
          </a:r>
          <a:br>
            <a:rPr lang="en-GB" sz="2000" b="1" kern="1200" dirty="0">
              <a:solidFill>
                <a:schemeClr val="bg1"/>
              </a:solidFill>
              <a:latin typeface="Arial"/>
              <a:ea typeface="+mn-ea"/>
              <a:cs typeface="+mn-cs"/>
            </a:rPr>
          </a:br>
          <a:r>
            <a:rPr lang="en-GB" sz="2000" b="1" kern="1200" dirty="0">
              <a:solidFill>
                <a:schemeClr val="bg1"/>
              </a:solidFill>
              <a:latin typeface="Arial"/>
              <a:ea typeface="+mn-ea"/>
              <a:cs typeface="+mn-cs"/>
            </a:rPr>
            <a:t>24 February 2025*</a:t>
          </a:r>
        </a:p>
      </dgm:t>
    </dgm:pt>
    <dgm:pt modelId="{B882FD1C-F069-4FFF-896E-B46711F0F6E1}" type="parTrans" cxnId="{B2030F14-B8EA-4376-BA15-10249E8C0F6D}">
      <dgm:prSet/>
      <dgm:spPr/>
      <dgm:t>
        <a:bodyPr/>
        <a:lstStyle/>
        <a:p>
          <a:endParaRPr lang="en-GB"/>
        </a:p>
      </dgm:t>
    </dgm:pt>
    <dgm:pt modelId="{FBA457DF-428D-445B-995E-3AF0169B80AE}" type="sibTrans" cxnId="{B2030F14-B8EA-4376-BA15-10249E8C0F6D}">
      <dgm:prSet/>
      <dgm:spPr/>
      <dgm:t>
        <a:bodyPr/>
        <a:lstStyle/>
        <a:p>
          <a:endParaRPr lang="en-GB"/>
        </a:p>
      </dgm:t>
    </dgm:pt>
    <dgm:pt modelId="{F2E20016-E231-40DF-82DC-DD8EB897622A}">
      <dgm:prSet phldrT="[Text]"/>
      <dgm:spPr>
        <a:solidFill>
          <a:schemeClr val="tx1"/>
        </a:solidFill>
      </dgm:spPr>
      <dgm:t>
        <a:bodyPr/>
        <a:lstStyle/>
        <a:p>
          <a:r>
            <a:rPr lang="en-GB" b="1" dirty="0"/>
            <a:t>Review and update of PPNs – by end September?</a:t>
          </a:r>
          <a:endParaRPr lang="en-GB" b="0" dirty="0"/>
        </a:p>
      </dgm:t>
    </dgm:pt>
    <dgm:pt modelId="{C35E7F18-763E-4522-8B56-443231C2E43A}" type="parTrans" cxnId="{392CC7BA-C90F-4250-A51F-35512FC695A8}">
      <dgm:prSet/>
      <dgm:spPr/>
      <dgm:t>
        <a:bodyPr/>
        <a:lstStyle/>
        <a:p>
          <a:endParaRPr lang="en-GB"/>
        </a:p>
      </dgm:t>
    </dgm:pt>
    <dgm:pt modelId="{4D455EA5-F10B-4180-A9F2-310EA576F6E1}" type="sibTrans" cxnId="{392CC7BA-C90F-4250-A51F-35512FC695A8}">
      <dgm:prSet/>
      <dgm:spPr/>
      <dgm:t>
        <a:bodyPr/>
        <a:lstStyle/>
        <a:p>
          <a:endParaRPr lang="en-GB"/>
        </a:p>
      </dgm:t>
    </dgm:pt>
    <dgm:pt modelId="{E895FD07-01AD-4BBC-9857-23D7DF569079}">
      <dgm:prSet phldrT="[Text]"/>
      <dgm:spPr>
        <a:solidFill>
          <a:schemeClr val="tx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t>Publication of “Define”/”Procure” templates by end October?</a:t>
          </a:r>
          <a:endParaRPr lang="en-GB" b="0" dirty="0"/>
        </a:p>
      </dgm:t>
    </dgm:pt>
    <dgm:pt modelId="{689B20E3-D780-4FD9-A781-4C37EA7C3D5D}" type="parTrans" cxnId="{6948D028-AFFE-4E32-921E-24C8CBA4975A}">
      <dgm:prSet/>
      <dgm:spPr/>
      <dgm:t>
        <a:bodyPr/>
        <a:lstStyle/>
        <a:p>
          <a:endParaRPr lang="en-GB"/>
        </a:p>
      </dgm:t>
    </dgm:pt>
    <dgm:pt modelId="{C873ADDB-76E2-4098-861C-E05E691CFBE2}" type="sibTrans" cxnId="{6948D028-AFFE-4E32-921E-24C8CBA4975A}">
      <dgm:prSet/>
      <dgm:spPr/>
      <dgm:t>
        <a:bodyPr/>
        <a:lstStyle/>
        <a:p>
          <a:endParaRPr lang="en-GB"/>
        </a:p>
      </dgm:t>
    </dgm:pt>
    <dgm:pt modelId="{E159E422-1932-4609-97CE-B3C8493D2FBF}">
      <dgm:prSet phldrT="[Text]"/>
      <dgm:spPr>
        <a:solidFill>
          <a:srgbClr val="33799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t>Commercial Pathway Tool by end of September?</a:t>
          </a:r>
        </a:p>
      </dgm:t>
    </dgm:pt>
    <dgm:pt modelId="{7FB1E74A-A721-4305-95D4-7B12503A8F92}" type="parTrans" cxnId="{EB61DA37-6A1C-4A3E-AA68-D549739E93B0}">
      <dgm:prSet/>
      <dgm:spPr/>
      <dgm:t>
        <a:bodyPr/>
        <a:lstStyle/>
        <a:p>
          <a:endParaRPr lang="en-GB"/>
        </a:p>
      </dgm:t>
    </dgm:pt>
    <dgm:pt modelId="{340FACE1-C4DA-4655-85A3-B6B9527C38D4}" type="sibTrans" cxnId="{EB61DA37-6A1C-4A3E-AA68-D549739E93B0}">
      <dgm:prSet/>
      <dgm:spPr/>
      <dgm:t>
        <a:bodyPr/>
        <a:lstStyle/>
        <a:p>
          <a:endParaRPr lang="en-GB"/>
        </a:p>
      </dgm:t>
    </dgm:pt>
    <dgm:pt modelId="{7D1C39B8-1740-4A47-BA47-FC31E80A0BF2}">
      <dgm:prSet phldrT="[Text]"/>
      <dgm:spPr>
        <a:solidFill>
          <a:srgbClr val="33799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solidFill>
                <a:schemeClr val="bg1"/>
              </a:solidFill>
            </a:rPr>
            <a:t>Publication of “Manage” templates by end 2024?</a:t>
          </a:r>
          <a:endParaRPr lang="en-GB" b="0" dirty="0">
            <a:solidFill>
              <a:schemeClr val="bg1"/>
            </a:solidFill>
          </a:endParaRPr>
        </a:p>
        <a:p>
          <a:pPr marL="0" lvl="0" defTabSz="711200">
            <a:lnSpc>
              <a:spcPct val="90000"/>
            </a:lnSpc>
            <a:spcBef>
              <a:spcPct val="0"/>
            </a:spcBef>
            <a:spcAft>
              <a:spcPct val="35000"/>
            </a:spcAft>
            <a:buNone/>
          </a:pPr>
          <a:endParaRPr lang="en-GB" b="1" dirty="0"/>
        </a:p>
      </dgm:t>
    </dgm:pt>
    <dgm:pt modelId="{9F112352-3C4E-4249-9B26-9A3B395FC12D}" type="parTrans" cxnId="{E66A2CE6-8CC1-4662-BFDE-360EC3A32A10}">
      <dgm:prSet/>
      <dgm:spPr/>
      <dgm:t>
        <a:bodyPr/>
        <a:lstStyle/>
        <a:p>
          <a:endParaRPr lang="en-GB"/>
        </a:p>
      </dgm:t>
    </dgm:pt>
    <dgm:pt modelId="{B7DD26FA-B6D6-42F1-A8B9-3777183E07AC}" type="sibTrans" cxnId="{E66A2CE6-8CC1-4662-BFDE-360EC3A32A10}">
      <dgm:prSet/>
      <dgm:spPr/>
      <dgm:t>
        <a:bodyPr/>
        <a:lstStyle/>
        <a:p>
          <a:endParaRPr lang="en-GB"/>
        </a:p>
      </dgm:t>
    </dgm:pt>
    <dgm:pt modelId="{D47DCA4C-D17D-45FD-89CA-B5B13FAEB473}" type="pres">
      <dgm:prSet presAssocID="{1D7BF6D2-0EC8-4670-A68C-7B8DC5231254}" presName="CompostProcess" presStyleCnt="0">
        <dgm:presLayoutVars>
          <dgm:dir/>
          <dgm:resizeHandles val="exact"/>
        </dgm:presLayoutVars>
      </dgm:prSet>
      <dgm:spPr/>
    </dgm:pt>
    <dgm:pt modelId="{DB4F05C7-1566-441A-9934-64D91778ED66}" type="pres">
      <dgm:prSet presAssocID="{1D7BF6D2-0EC8-4670-A68C-7B8DC5231254}" presName="arrow" presStyleLbl="bgShp" presStyleIdx="0" presStyleCnt="1" custScaleX="117647"/>
      <dgm:spPr>
        <a:solidFill>
          <a:schemeClr val="accent3">
            <a:lumMod val="20000"/>
            <a:lumOff val="80000"/>
          </a:schemeClr>
        </a:solidFill>
      </dgm:spPr>
    </dgm:pt>
    <dgm:pt modelId="{CCF3D22A-7743-453D-BC7B-0A1B4FF60B55}" type="pres">
      <dgm:prSet presAssocID="{1D7BF6D2-0EC8-4670-A68C-7B8DC5231254}" presName="linearProcess" presStyleCnt="0"/>
      <dgm:spPr/>
    </dgm:pt>
    <dgm:pt modelId="{92F5534A-672A-4352-911D-646C154A3BFF}" type="pres">
      <dgm:prSet presAssocID="{02BF942B-27C2-4BF2-8776-C2EB327065C6}" presName="textNode" presStyleLbl="node1" presStyleIdx="0" presStyleCnt="6">
        <dgm:presLayoutVars>
          <dgm:bulletEnabled val="1"/>
        </dgm:presLayoutVars>
      </dgm:prSet>
      <dgm:spPr/>
    </dgm:pt>
    <dgm:pt modelId="{5C88B7C1-04A2-41C1-9C82-A125D621F796}" type="pres">
      <dgm:prSet presAssocID="{FE7F56E3-3977-4A26-B52A-622156BAAAA5}" presName="sibTrans" presStyleCnt="0"/>
      <dgm:spPr/>
    </dgm:pt>
    <dgm:pt modelId="{6F02CC12-C2A1-4B54-B78A-3C97517C6328}" type="pres">
      <dgm:prSet presAssocID="{F2E20016-E231-40DF-82DC-DD8EB897622A}" presName="textNode" presStyleLbl="node1" presStyleIdx="1" presStyleCnt="6">
        <dgm:presLayoutVars>
          <dgm:bulletEnabled val="1"/>
        </dgm:presLayoutVars>
      </dgm:prSet>
      <dgm:spPr/>
    </dgm:pt>
    <dgm:pt modelId="{404D191A-9281-4333-8161-09478A50730A}" type="pres">
      <dgm:prSet presAssocID="{4D455EA5-F10B-4180-A9F2-310EA576F6E1}" presName="sibTrans" presStyleCnt="0"/>
      <dgm:spPr/>
    </dgm:pt>
    <dgm:pt modelId="{7ED22FB5-8B3C-4C0A-AD21-BC156F56859E}" type="pres">
      <dgm:prSet presAssocID="{E159E422-1932-4609-97CE-B3C8493D2FBF}" presName="textNode" presStyleLbl="node1" presStyleIdx="2" presStyleCnt="6">
        <dgm:presLayoutVars>
          <dgm:bulletEnabled val="1"/>
        </dgm:presLayoutVars>
      </dgm:prSet>
      <dgm:spPr/>
    </dgm:pt>
    <dgm:pt modelId="{745BB460-C712-401D-B460-C2C3F546DEE9}" type="pres">
      <dgm:prSet presAssocID="{340FACE1-C4DA-4655-85A3-B6B9527C38D4}" presName="sibTrans" presStyleCnt="0"/>
      <dgm:spPr/>
    </dgm:pt>
    <dgm:pt modelId="{D15F17AF-8D48-446B-BECC-C20A9DA6DD35}" type="pres">
      <dgm:prSet presAssocID="{7D1C39B8-1740-4A47-BA47-FC31E80A0BF2}" presName="textNode" presStyleLbl="node1" presStyleIdx="3" presStyleCnt="6" custLinFactX="100000" custLinFactNeighborX="136463" custLinFactNeighborY="0">
        <dgm:presLayoutVars>
          <dgm:bulletEnabled val="1"/>
        </dgm:presLayoutVars>
      </dgm:prSet>
      <dgm:spPr/>
    </dgm:pt>
    <dgm:pt modelId="{1F7B113E-568E-4CB5-92DD-4B8FDD013617}" type="pres">
      <dgm:prSet presAssocID="{B7DD26FA-B6D6-42F1-A8B9-3777183E07AC}" presName="sibTrans" presStyleCnt="0"/>
      <dgm:spPr/>
    </dgm:pt>
    <dgm:pt modelId="{7B0330DD-AA38-458A-8DDB-0B696BD1D1CE}" type="pres">
      <dgm:prSet presAssocID="{E895FD07-01AD-4BBC-9857-23D7DF569079}" presName="textNode" presStyleLbl="node1" presStyleIdx="4" presStyleCnt="6" custLinFactX="-96998" custLinFactNeighborX="-100000" custLinFactNeighborY="-1427">
        <dgm:presLayoutVars>
          <dgm:bulletEnabled val="1"/>
        </dgm:presLayoutVars>
      </dgm:prSet>
      <dgm:spPr/>
    </dgm:pt>
    <dgm:pt modelId="{1E6732E1-98D8-4832-8766-A387DCAC27F3}" type="pres">
      <dgm:prSet presAssocID="{C873ADDB-76E2-4098-861C-E05E691CFBE2}" presName="sibTrans" presStyleCnt="0"/>
      <dgm:spPr/>
    </dgm:pt>
    <dgm:pt modelId="{7A836FC5-163D-467A-925C-6ED9A6324127}" type="pres">
      <dgm:prSet presAssocID="{32CCE22F-4346-4C3C-8685-286794662E65}" presName="textNode" presStyleLbl="node1" presStyleIdx="5" presStyleCnt="6">
        <dgm:presLayoutVars>
          <dgm:bulletEnabled val="1"/>
        </dgm:presLayoutVars>
      </dgm:prSet>
      <dgm:spPr>
        <a:xfrm>
          <a:off x="9944364" y="1335405"/>
          <a:ext cx="1578314" cy="1780540"/>
        </a:xfrm>
        <a:prstGeom prst="roundRect">
          <a:avLst/>
        </a:prstGeom>
      </dgm:spPr>
    </dgm:pt>
  </dgm:ptLst>
  <dgm:cxnLst>
    <dgm:cxn modelId="{B735260E-C557-4CAA-8B82-BDD50F86AFFF}" type="presOf" srcId="{E159E422-1932-4609-97CE-B3C8493D2FBF}" destId="{7ED22FB5-8B3C-4C0A-AD21-BC156F56859E}" srcOrd="0" destOrd="0" presId="urn:microsoft.com/office/officeart/2005/8/layout/hProcess9"/>
    <dgm:cxn modelId="{DE7F1E11-6697-4C48-91FD-9F8065180535}" type="presOf" srcId="{02BF942B-27C2-4BF2-8776-C2EB327065C6}" destId="{92F5534A-672A-4352-911D-646C154A3BFF}" srcOrd="0" destOrd="0" presId="urn:microsoft.com/office/officeart/2005/8/layout/hProcess9"/>
    <dgm:cxn modelId="{B2030F14-B8EA-4376-BA15-10249E8C0F6D}" srcId="{1D7BF6D2-0EC8-4670-A68C-7B8DC5231254}" destId="{32CCE22F-4346-4C3C-8685-286794662E65}" srcOrd="5" destOrd="0" parTransId="{B882FD1C-F069-4FFF-896E-B46711F0F6E1}" sibTransId="{FBA457DF-428D-445B-995E-3AF0169B80AE}"/>
    <dgm:cxn modelId="{6948D028-AFFE-4E32-921E-24C8CBA4975A}" srcId="{1D7BF6D2-0EC8-4670-A68C-7B8DC5231254}" destId="{E895FD07-01AD-4BBC-9857-23D7DF569079}" srcOrd="4" destOrd="0" parTransId="{689B20E3-D780-4FD9-A781-4C37EA7C3D5D}" sibTransId="{C873ADDB-76E2-4098-861C-E05E691CFBE2}"/>
    <dgm:cxn modelId="{EB61DA37-6A1C-4A3E-AA68-D549739E93B0}" srcId="{1D7BF6D2-0EC8-4670-A68C-7B8DC5231254}" destId="{E159E422-1932-4609-97CE-B3C8493D2FBF}" srcOrd="2" destOrd="0" parTransId="{7FB1E74A-A721-4305-95D4-7B12503A8F92}" sibTransId="{340FACE1-C4DA-4655-85A3-B6B9527C38D4}"/>
    <dgm:cxn modelId="{CDB8CB65-D1D7-43DF-99BF-4DF6CAF5C38E}" type="presOf" srcId="{1D7BF6D2-0EC8-4670-A68C-7B8DC5231254}" destId="{D47DCA4C-D17D-45FD-89CA-B5B13FAEB473}" srcOrd="0" destOrd="0" presId="urn:microsoft.com/office/officeart/2005/8/layout/hProcess9"/>
    <dgm:cxn modelId="{3B28F56B-B573-4A40-8290-25004CC62F1F}" srcId="{1D7BF6D2-0EC8-4670-A68C-7B8DC5231254}" destId="{02BF942B-27C2-4BF2-8776-C2EB327065C6}" srcOrd="0" destOrd="0" parTransId="{C574E6D4-81D4-45A6-8E5B-01EBFD39210F}" sibTransId="{FE7F56E3-3977-4A26-B52A-622156BAAAA5}"/>
    <dgm:cxn modelId="{FF79B474-DBEF-470B-BD48-906B0D7F819D}" type="presOf" srcId="{F2E20016-E231-40DF-82DC-DD8EB897622A}" destId="{6F02CC12-C2A1-4B54-B78A-3C97517C6328}" srcOrd="0" destOrd="0" presId="urn:microsoft.com/office/officeart/2005/8/layout/hProcess9"/>
    <dgm:cxn modelId="{AA0752B0-F826-4B6C-9C80-C76CAB2F8259}" type="presOf" srcId="{32CCE22F-4346-4C3C-8685-286794662E65}" destId="{7A836FC5-163D-467A-925C-6ED9A6324127}" srcOrd="0" destOrd="0" presId="urn:microsoft.com/office/officeart/2005/8/layout/hProcess9"/>
    <dgm:cxn modelId="{392CC7BA-C90F-4250-A51F-35512FC695A8}" srcId="{1D7BF6D2-0EC8-4670-A68C-7B8DC5231254}" destId="{F2E20016-E231-40DF-82DC-DD8EB897622A}" srcOrd="1" destOrd="0" parTransId="{C35E7F18-763E-4522-8B56-443231C2E43A}" sibTransId="{4D455EA5-F10B-4180-A9F2-310EA576F6E1}"/>
    <dgm:cxn modelId="{55483FC0-41FA-4FFB-B4CC-12C4F8D8E49C}" type="presOf" srcId="{E895FD07-01AD-4BBC-9857-23D7DF569079}" destId="{7B0330DD-AA38-458A-8DDB-0B696BD1D1CE}" srcOrd="0" destOrd="0" presId="urn:microsoft.com/office/officeart/2005/8/layout/hProcess9"/>
    <dgm:cxn modelId="{3052CAD2-AE8A-4CCF-8F6E-1088D1268179}" type="presOf" srcId="{7D1C39B8-1740-4A47-BA47-FC31E80A0BF2}" destId="{D15F17AF-8D48-446B-BECC-C20A9DA6DD35}" srcOrd="0" destOrd="0" presId="urn:microsoft.com/office/officeart/2005/8/layout/hProcess9"/>
    <dgm:cxn modelId="{E66A2CE6-8CC1-4662-BFDE-360EC3A32A10}" srcId="{1D7BF6D2-0EC8-4670-A68C-7B8DC5231254}" destId="{7D1C39B8-1740-4A47-BA47-FC31E80A0BF2}" srcOrd="3" destOrd="0" parTransId="{9F112352-3C4E-4249-9B26-9A3B395FC12D}" sibTransId="{B7DD26FA-B6D6-42F1-A8B9-3777183E07AC}"/>
    <dgm:cxn modelId="{24435F5E-B0F9-4004-B06C-8F862FEE3996}" type="presParOf" srcId="{D47DCA4C-D17D-45FD-89CA-B5B13FAEB473}" destId="{DB4F05C7-1566-441A-9934-64D91778ED66}" srcOrd="0" destOrd="0" presId="urn:microsoft.com/office/officeart/2005/8/layout/hProcess9"/>
    <dgm:cxn modelId="{5B47E497-C789-4475-9720-EC7028CC49F2}" type="presParOf" srcId="{D47DCA4C-D17D-45FD-89CA-B5B13FAEB473}" destId="{CCF3D22A-7743-453D-BC7B-0A1B4FF60B55}" srcOrd="1" destOrd="0" presId="urn:microsoft.com/office/officeart/2005/8/layout/hProcess9"/>
    <dgm:cxn modelId="{D116177F-5C1D-4B69-A4DF-EEF4CCE0D591}" type="presParOf" srcId="{CCF3D22A-7743-453D-BC7B-0A1B4FF60B55}" destId="{92F5534A-672A-4352-911D-646C154A3BFF}" srcOrd="0" destOrd="0" presId="urn:microsoft.com/office/officeart/2005/8/layout/hProcess9"/>
    <dgm:cxn modelId="{F61F0E9C-1002-4257-808B-4BFAF2D8A66C}" type="presParOf" srcId="{CCF3D22A-7743-453D-BC7B-0A1B4FF60B55}" destId="{5C88B7C1-04A2-41C1-9C82-A125D621F796}" srcOrd="1" destOrd="0" presId="urn:microsoft.com/office/officeart/2005/8/layout/hProcess9"/>
    <dgm:cxn modelId="{1219B198-B95E-4BA1-AF49-4DE5B81CD9A6}" type="presParOf" srcId="{CCF3D22A-7743-453D-BC7B-0A1B4FF60B55}" destId="{6F02CC12-C2A1-4B54-B78A-3C97517C6328}" srcOrd="2" destOrd="0" presId="urn:microsoft.com/office/officeart/2005/8/layout/hProcess9"/>
    <dgm:cxn modelId="{2C025753-2798-45DC-922E-F2C459746EB5}" type="presParOf" srcId="{CCF3D22A-7743-453D-BC7B-0A1B4FF60B55}" destId="{404D191A-9281-4333-8161-09478A50730A}" srcOrd="3" destOrd="0" presId="urn:microsoft.com/office/officeart/2005/8/layout/hProcess9"/>
    <dgm:cxn modelId="{FBEA2039-20DE-4F03-981D-AF7BAE5A9CEB}" type="presParOf" srcId="{CCF3D22A-7743-453D-BC7B-0A1B4FF60B55}" destId="{7ED22FB5-8B3C-4C0A-AD21-BC156F56859E}" srcOrd="4" destOrd="0" presId="urn:microsoft.com/office/officeart/2005/8/layout/hProcess9"/>
    <dgm:cxn modelId="{D48BEF74-EF11-441B-9257-4CB34A3F0998}" type="presParOf" srcId="{CCF3D22A-7743-453D-BC7B-0A1B4FF60B55}" destId="{745BB460-C712-401D-B460-C2C3F546DEE9}" srcOrd="5" destOrd="0" presId="urn:microsoft.com/office/officeart/2005/8/layout/hProcess9"/>
    <dgm:cxn modelId="{908E0393-4E42-4774-84F2-176320E8EABB}" type="presParOf" srcId="{CCF3D22A-7743-453D-BC7B-0A1B4FF60B55}" destId="{D15F17AF-8D48-446B-BECC-C20A9DA6DD35}" srcOrd="6" destOrd="0" presId="urn:microsoft.com/office/officeart/2005/8/layout/hProcess9"/>
    <dgm:cxn modelId="{8A85C5D1-44FC-469C-8312-1CDA0F755ED7}" type="presParOf" srcId="{CCF3D22A-7743-453D-BC7B-0A1B4FF60B55}" destId="{1F7B113E-568E-4CB5-92DD-4B8FDD013617}" srcOrd="7" destOrd="0" presId="urn:microsoft.com/office/officeart/2005/8/layout/hProcess9"/>
    <dgm:cxn modelId="{1F16D275-EC68-43D0-B303-3AAA0A7BE198}" type="presParOf" srcId="{CCF3D22A-7743-453D-BC7B-0A1B4FF60B55}" destId="{7B0330DD-AA38-458A-8DDB-0B696BD1D1CE}" srcOrd="8" destOrd="0" presId="urn:microsoft.com/office/officeart/2005/8/layout/hProcess9"/>
    <dgm:cxn modelId="{8D404A53-4952-4DA5-B588-CE7CF14D74FF}" type="presParOf" srcId="{CCF3D22A-7743-453D-BC7B-0A1B4FF60B55}" destId="{1E6732E1-98D8-4832-8766-A387DCAC27F3}" srcOrd="9" destOrd="0" presId="urn:microsoft.com/office/officeart/2005/8/layout/hProcess9"/>
    <dgm:cxn modelId="{CB63060F-61EA-4FBA-9553-3371C91A1B29}" type="presParOf" srcId="{CCF3D22A-7743-453D-BC7B-0A1B4FF60B55}" destId="{7A836FC5-163D-467A-925C-6ED9A6324127}"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10A968-C570-4742-8EA0-F52571465F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AA5591-0599-431E-9767-F232FDA357A0}">
      <dgm:prSet phldrT="[Text]" custT="1"/>
      <dgm:spPr/>
      <dgm:t>
        <a:bodyPr/>
        <a:lstStyle/>
        <a:p>
          <a:r>
            <a:rPr lang="en-GB" sz="2400" b="0" dirty="0"/>
            <a:t>Supplier Information Service</a:t>
          </a:r>
        </a:p>
      </dgm:t>
    </dgm:pt>
    <dgm:pt modelId="{E4F6392A-511C-4E17-8B8E-0CA350839C60}" type="parTrans" cxnId="{91701C88-062C-4911-A091-A4FA7E138D85}">
      <dgm:prSet/>
      <dgm:spPr/>
      <dgm:t>
        <a:bodyPr/>
        <a:lstStyle/>
        <a:p>
          <a:endParaRPr lang="en-GB"/>
        </a:p>
      </dgm:t>
    </dgm:pt>
    <dgm:pt modelId="{CF44A9ED-3098-4E89-B488-920CA6D213F0}" type="sibTrans" cxnId="{91701C88-062C-4911-A091-A4FA7E138D85}">
      <dgm:prSet/>
      <dgm:spPr/>
      <dgm:t>
        <a:bodyPr/>
        <a:lstStyle/>
        <a:p>
          <a:endParaRPr lang="en-GB"/>
        </a:p>
      </dgm:t>
    </dgm:pt>
    <dgm:pt modelId="{BF38E75F-C6D9-4F4A-B82A-5FB56581DB44}">
      <dgm:prSet phldrT="[Text]" custT="1"/>
      <dgm:spPr>
        <a:solidFill>
          <a:schemeClr val="accent2"/>
        </a:solidFill>
      </dgm:spPr>
      <dgm:t>
        <a:bodyPr/>
        <a:lstStyle/>
        <a:p>
          <a:r>
            <a:rPr lang="en-GB" sz="2400" b="0" dirty="0"/>
            <a:t>Competitive Flexible Procedure</a:t>
          </a:r>
        </a:p>
      </dgm:t>
    </dgm:pt>
    <dgm:pt modelId="{7042330A-2FFE-4526-9009-5BCEC9AB0B8D}" type="parTrans" cxnId="{04E85421-0511-4720-A5BC-542222CB1E32}">
      <dgm:prSet/>
      <dgm:spPr/>
      <dgm:t>
        <a:bodyPr/>
        <a:lstStyle/>
        <a:p>
          <a:endParaRPr lang="en-GB"/>
        </a:p>
      </dgm:t>
    </dgm:pt>
    <dgm:pt modelId="{0E3BDEB6-0126-4187-BAC3-3CB6A43D8BAD}" type="sibTrans" cxnId="{04E85421-0511-4720-A5BC-542222CB1E32}">
      <dgm:prSet/>
      <dgm:spPr/>
      <dgm:t>
        <a:bodyPr/>
        <a:lstStyle/>
        <a:p>
          <a:endParaRPr lang="en-GB"/>
        </a:p>
      </dgm:t>
    </dgm:pt>
    <dgm:pt modelId="{DF8647CD-F772-4E5B-922F-455AE76D2CD6}">
      <dgm:prSet phldrT="[Text]" custT="1">
        <dgm: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dgm:style>
      </dgm:prSet>
      <dgm:spPr>
        <a:solidFill>
          <a:srgbClr val="337992"/>
        </a:solidFill>
      </dgm:spPr>
      <dgm:t>
        <a:bodyPr spcFirstLastPara="0" vert="horz" wrap="square" lIns="145100" tIns="107000" rIns="145100" bIns="107000" numCol="1" spcCol="1270" anchor="ctr" anchorCtr="0"/>
        <a:lstStyle/>
        <a:p>
          <a:pPr marL="0" lvl="0" indent="0" algn="ctr" defTabSz="889000" rtl="0" eaLnBrk="0" fontAlgn="base" hangingPunct="0">
            <a:lnSpc>
              <a:spcPct val="90000"/>
            </a:lnSpc>
            <a:spcBef>
              <a:spcPct val="0"/>
            </a:spcBef>
            <a:spcAft>
              <a:spcPct val="35000"/>
            </a:spcAft>
            <a:buNone/>
          </a:pPr>
          <a:r>
            <a:rPr lang="en-GB" sz="2000" b="0" kern="1200" dirty="0">
              <a:solidFill>
                <a:schemeClr val="lt1"/>
              </a:solidFill>
              <a:latin typeface="+mn-lt"/>
              <a:ea typeface="+mn-ea"/>
              <a:cs typeface="+mn-cs"/>
            </a:rPr>
            <a:t>Greater transparency of opportunities and competitor contracts</a:t>
          </a:r>
        </a:p>
      </dgm:t>
    </dgm:pt>
    <dgm:pt modelId="{DBFD824D-8412-41DA-9B22-627395995BB0}" type="parTrans" cxnId="{A6FEEFA9-8701-49B8-91FB-5BE9A3651751}">
      <dgm:prSet/>
      <dgm:spPr/>
      <dgm:t>
        <a:bodyPr/>
        <a:lstStyle/>
        <a:p>
          <a:endParaRPr lang="en-GB"/>
        </a:p>
      </dgm:t>
    </dgm:pt>
    <dgm:pt modelId="{FDD61FB7-05F4-4189-BFAC-086F39666010}" type="sibTrans" cxnId="{A6FEEFA9-8701-49B8-91FB-5BE9A3651751}">
      <dgm:prSet/>
      <dgm:spPr/>
      <dgm:t>
        <a:bodyPr/>
        <a:lstStyle/>
        <a:p>
          <a:endParaRPr lang="en-GB"/>
        </a:p>
      </dgm:t>
    </dgm:pt>
    <dgm:pt modelId="{A692C33D-96D8-4D82-A22C-1C74C9BADD73}">
      <dgm:prSet phldrT="[Text]" custT="1"/>
      <dgm:spPr>
        <a:solidFill>
          <a:srgbClr val="DC007D"/>
        </a:solidFill>
        <a:ln w="25400" cap="flat" cmpd="sng" algn="ctr">
          <a:solidFill>
            <a:srgbClr val="FFFFFF">
              <a:hueOff val="0"/>
              <a:satOff val="0"/>
              <a:lumOff val="0"/>
              <a:alphaOff val="0"/>
            </a:srgbClr>
          </a:solidFill>
          <a:prstDash val="solid"/>
        </a:ln>
        <a:effectLst/>
      </dgm:spPr>
      <dgm:t>
        <a:bodyPr spcFirstLastPara="0" vert="horz" wrap="square" lIns="163830" tIns="163830" rIns="163830" bIns="163830" numCol="1" spcCol="1270" anchor="ctr" anchorCtr="0"/>
        <a:lstStyle/>
        <a:p>
          <a:pPr marL="0" lvl="0" indent="0" algn="ctr" defTabSz="1911350">
            <a:lnSpc>
              <a:spcPct val="90000"/>
            </a:lnSpc>
            <a:spcBef>
              <a:spcPct val="0"/>
            </a:spcBef>
            <a:spcAft>
              <a:spcPct val="35000"/>
            </a:spcAft>
            <a:buNone/>
          </a:pPr>
          <a:r>
            <a:rPr lang="en-GB" sz="2400" b="0" kern="1200" dirty="0">
              <a:solidFill>
                <a:srgbClr val="FFFFFF"/>
              </a:solidFill>
              <a:latin typeface="Arial"/>
              <a:ea typeface="+mn-ea"/>
              <a:cs typeface="+mn-cs"/>
            </a:rPr>
            <a:t>Open Frameworks</a:t>
          </a:r>
        </a:p>
      </dgm:t>
    </dgm:pt>
    <dgm:pt modelId="{AE5227F3-AEF1-47E4-A3A1-DDF0D0FD2A46}" type="parTrans" cxnId="{8E110C64-BAED-43D2-BBEB-791F7068CFD9}">
      <dgm:prSet/>
      <dgm:spPr/>
      <dgm:t>
        <a:bodyPr/>
        <a:lstStyle/>
        <a:p>
          <a:endParaRPr lang="en-GB"/>
        </a:p>
      </dgm:t>
    </dgm:pt>
    <dgm:pt modelId="{D68DB51B-E3D0-487E-A51B-4E6FFC61C12A}" type="sibTrans" cxnId="{8E110C64-BAED-43D2-BBEB-791F7068CFD9}">
      <dgm:prSet/>
      <dgm:spPr/>
      <dgm:t>
        <a:bodyPr/>
        <a:lstStyle/>
        <a:p>
          <a:endParaRPr lang="en-GB"/>
        </a:p>
      </dgm:t>
    </dgm:pt>
    <dgm:pt modelId="{43619314-AA6F-4BF8-A62A-19172EF73690}">
      <dgm:prSet phldrT="[Text]" custT="1">
        <dgm: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dgm:style>
      </dgm:prSet>
      <dgm:spPr>
        <a:solidFill>
          <a:srgbClr val="337992"/>
        </a:solidFill>
        <a:ln/>
      </dgm:spPr>
      <dgm:t>
        <a:bodyPr spcFirstLastPara="0" vert="horz" wrap="square" lIns="145100" tIns="107000" rIns="145100" bIns="107000" numCol="1" spcCol="1270" anchor="ctr" anchorCtr="0"/>
        <a:lstStyle/>
        <a:p>
          <a:pPr marL="0" lvl="0" indent="0" algn="ctr" defTabSz="889000" rtl="0" eaLnBrk="0" fontAlgn="base" hangingPunct="0">
            <a:lnSpc>
              <a:spcPct val="90000"/>
            </a:lnSpc>
            <a:spcBef>
              <a:spcPct val="0"/>
            </a:spcBef>
            <a:spcAft>
              <a:spcPct val="35000"/>
            </a:spcAft>
            <a:buNone/>
          </a:pPr>
          <a:r>
            <a:rPr lang="en-GB" sz="2400" b="0" kern="1200" dirty="0">
              <a:solidFill>
                <a:schemeClr val="lt1"/>
              </a:solidFill>
              <a:latin typeface="+mn-lt"/>
              <a:ea typeface="+mn-ea"/>
              <a:cs typeface="+mn-cs"/>
            </a:rPr>
            <a:t>Standstill and award provisions</a:t>
          </a:r>
        </a:p>
      </dgm:t>
    </dgm:pt>
    <dgm:pt modelId="{C5BD845D-D276-4363-B532-436AC8C5A369}" type="parTrans" cxnId="{93894922-8453-475E-9FD1-71B4FB6468DF}">
      <dgm:prSet/>
      <dgm:spPr/>
      <dgm:t>
        <a:bodyPr/>
        <a:lstStyle/>
        <a:p>
          <a:endParaRPr lang="en-GB"/>
        </a:p>
      </dgm:t>
    </dgm:pt>
    <dgm:pt modelId="{5150E5BF-36A0-44D0-B872-9C8ADC99BFAA}" type="sibTrans" cxnId="{93894922-8453-475E-9FD1-71B4FB6468DF}">
      <dgm:prSet/>
      <dgm:spPr/>
      <dgm:t>
        <a:bodyPr/>
        <a:lstStyle/>
        <a:p>
          <a:endParaRPr lang="en-GB"/>
        </a:p>
      </dgm:t>
    </dgm:pt>
    <dgm:pt modelId="{9E2FC517-7429-4001-8B38-5F29FAEE850D}">
      <dgm:prSet phldrT="[Text]" custT="1"/>
      <dgm:spPr>
        <a:solidFill>
          <a:schemeClr val="accent1"/>
        </a:solidFill>
      </dgm:spPr>
      <dgm:t>
        <a:bodyPr/>
        <a:lstStyle/>
        <a:p>
          <a:r>
            <a:rPr lang="en-GB" sz="2400" b="0" dirty="0"/>
            <a:t>Contract changes</a:t>
          </a:r>
        </a:p>
      </dgm:t>
    </dgm:pt>
    <dgm:pt modelId="{39FDDEB2-EE64-4050-B568-4443E7F174CE}" type="parTrans" cxnId="{19BCB5E0-CA10-410A-A4A8-074547C1CEFA}">
      <dgm:prSet/>
      <dgm:spPr/>
    </dgm:pt>
    <dgm:pt modelId="{712D9546-DF34-4D58-AE1B-6FF7D2A03F46}" type="sibTrans" cxnId="{19BCB5E0-CA10-410A-A4A8-074547C1CEFA}">
      <dgm:prSet/>
      <dgm:spPr/>
    </dgm:pt>
    <dgm:pt modelId="{DDB5E617-549F-4933-9B7E-836828E7FD55}">
      <dgm:prSet phldrT="[Text]" custT="1"/>
      <dgm:spPr>
        <a:solidFill>
          <a:schemeClr val="tx2"/>
        </a:solidFill>
      </dgm:spPr>
      <dgm:t>
        <a:bodyPr/>
        <a:lstStyle/>
        <a:p>
          <a:r>
            <a:rPr lang="en-GB" sz="2400" b="0" dirty="0"/>
            <a:t>Contract Management </a:t>
          </a:r>
        </a:p>
      </dgm:t>
    </dgm:pt>
    <dgm:pt modelId="{B6EF4B2A-1AE3-4322-9C1F-0813F0AF30C9}" type="parTrans" cxnId="{47D35EC1-EB01-427E-B0F4-F230A13A416F}">
      <dgm:prSet/>
      <dgm:spPr/>
    </dgm:pt>
    <dgm:pt modelId="{C94F079B-2BFB-484B-B645-DDC064842F2E}" type="sibTrans" cxnId="{47D35EC1-EB01-427E-B0F4-F230A13A416F}">
      <dgm:prSet/>
      <dgm:spPr/>
    </dgm:pt>
    <dgm:pt modelId="{D2989D65-916C-49EC-BD9C-1FF8A292D088}">
      <dgm:prSet phldrT="[Text]" custT="1">
        <dgm: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dgm:style>
      </dgm:prSet>
      <dgm:spPr>
        <a:solidFill>
          <a:srgbClr val="337992"/>
        </a:solidFill>
        <a:ln/>
      </dgm:spPr>
      <dgm:t>
        <a:bodyPr spcFirstLastPara="0" vert="horz" wrap="square" lIns="145100" tIns="107000" rIns="145100" bIns="107000" numCol="1" spcCol="1270" anchor="ctr" anchorCtr="0"/>
        <a:lstStyle/>
        <a:p>
          <a:pPr marL="0" lvl="0" indent="0" algn="ctr" defTabSz="889000" rtl="0" eaLnBrk="0" fontAlgn="base" hangingPunct="0">
            <a:lnSpc>
              <a:spcPct val="90000"/>
            </a:lnSpc>
            <a:spcBef>
              <a:spcPct val="0"/>
            </a:spcBef>
            <a:spcAft>
              <a:spcPct val="35000"/>
            </a:spcAft>
            <a:buNone/>
          </a:pPr>
          <a:r>
            <a:rPr lang="en-GB" sz="2400" b="0" kern="1200" dirty="0">
              <a:solidFill>
                <a:srgbClr val="FFFFFF"/>
              </a:solidFill>
              <a:latin typeface="Arial"/>
              <a:ea typeface="+mn-ea"/>
              <a:cs typeface="+mn-cs"/>
            </a:rPr>
            <a:t>Exclusions and Debarment</a:t>
          </a:r>
        </a:p>
      </dgm:t>
    </dgm:pt>
    <dgm:pt modelId="{FF32032C-2783-47A7-A68E-36D74612C826}" type="parTrans" cxnId="{4310BBB5-6B9A-4939-9927-D8537EE57268}">
      <dgm:prSet/>
      <dgm:spPr/>
    </dgm:pt>
    <dgm:pt modelId="{564160F4-43A2-4FDC-AE67-904296E57A13}" type="sibTrans" cxnId="{4310BBB5-6B9A-4939-9927-D8537EE57268}">
      <dgm:prSet/>
      <dgm:spPr/>
    </dgm:pt>
    <dgm:pt modelId="{3BFDFC81-AE73-4A20-9381-2F8266F763A5}" type="pres">
      <dgm:prSet presAssocID="{F610A968-C570-4742-8EA0-F52571465F8C}" presName="diagram" presStyleCnt="0">
        <dgm:presLayoutVars>
          <dgm:dir/>
          <dgm:resizeHandles val="exact"/>
        </dgm:presLayoutVars>
      </dgm:prSet>
      <dgm:spPr/>
    </dgm:pt>
    <dgm:pt modelId="{5865C81A-1448-4B47-952C-94923E170DC2}" type="pres">
      <dgm:prSet presAssocID="{96AA5591-0599-431E-9767-F232FDA357A0}" presName="node" presStyleLbl="node1" presStyleIdx="0" presStyleCnt="8">
        <dgm:presLayoutVars>
          <dgm:bulletEnabled val="1"/>
        </dgm:presLayoutVars>
      </dgm:prSet>
      <dgm:spPr/>
    </dgm:pt>
    <dgm:pt modelId="{E9C1BA85-5E68-4E84-A135-2AE01D30E02B}" type="pres">
      <dgm:prSet presAssocID="{CF44A9ED-3098-4E89-B488-920CA6D213F0}" presName="sibTrans" presStyleCnt="0"/>
      <dgm:spPr/>
    </dgm:pt>
    <dgm:pt modelId="{FA056AF7-FF45-41B7-9BAB-A358241957C7}" type="pres">
      <dgm:prSet presAssocID="{BF38E75F-C6D9-4F4A-B82A-5FB56581DB44}" presName="node" presStyleLbl="node1" presStyleIdx="1" presStyleCnt="8">
        <dgm:presLayoutVars>
          <dgm:bulletEnabled val="1"/>
        </dgm:presLayoutVars>
      </dgm:prSet>
      <dgm:spPr/>
    </dgm:pt>
    <dgm:pt modelId="{33937BF6-4CFC-4F03-A32F-D3027483976F}" type="pres">
      <dgm:prSet presAssocID="{0E3BDEB6-0126-4187-BAC3-3CB6A43D8BAD}" presName="sibTrans" presStyleCnt="0"/>
      <dgm:spPr/>
    </dgm:pt>
    <dgm:pt modelId="{88FCB311-E4DD-4FCA-BC7B-134A64135AF6}" type="pres">
      <dgm:prSet presAssocID="{DF8647CD-F772-4E5B-922F-455AE76D2CD6}" presName="node" presStyleLbl="node1" presStyleIdx="2" presStyleCnt="8">
        <dgm:presLayoutVars>
          <dgm:bulletEnabled val="1"/>
        </dgm:presLayoutVars>
      </dgm:prSet>
      <dgm:spPr>
        <a:xfrm>
          <a:off x="7814483" y="1968"/>
          <a:ext cx="3421087" cy="2052652"/>
        </a:xfrm>
        <a:prstGeom prst="rect">
          <a:avLst/>
        </a:prstGeom>
      </dgm:spPr>
    </dgm:pt>
    <dgm:pt modelId="{02CB1ED6-B7E0-4104-9B66-F61E00E98493}" type="pres">
      <dgm:prSet presAssocID="{FDD61FB7-05F4-4189-BFAC-086F39666010}" presName="sibTrans" presStyleCnt="0"/>
      <dgm:spPr/>
    </dgm:pt>
    <dgm:pt modelId="{BAAEC4DF-0AD1-4930-AC47-FAC1FA7069CF}" type="pres">
      <dgm:prSet presAssocID="{A692C33D-96D8-4D82-A22C-1C74C9BADD73}" presName="node" presStyleLbl="node1" presStyleIdx="3" presStyleCnt="8">
        <dgm:presLayoutVars>
          <dgm:bulletEnabled val="1"/>
        </dgm:presLayoutVars>
      </dgm:prSet>
      <dgm:spPr>
        <a:xfrm>
          <a:off x="288091" y="2396729"/>
          <a:ext cx="3421087" cy="2052652"/>
        </a:xfrm>
        <a:prstGeom prst="rect">
          <a:avLst/>
        </a:prstGeom>
      </dgm:spPr>
    </dgm:pt>
    <dgm:pt modelId="{4E4624F2-4E7C-4FEA-B421-81A8EF7804C1}" type="pres">
      <dgm:prSet presAssocID="{D68DB51B-E3D0-487E-A51B-4E6FFC61C12A}" presName="sibTrans" presStyleCnt="0"/>
      <dgm:spPr/>
    </dgm:pt>
    <dgm:pt modelId="{904E5F71-023F-4542-8AF6-7E854483CF81}" type="pres">
      <dgm:prSet presAssocID="{43619314-AA6F-4BF8-A62A-19172EF73690}" presName="node" presStyleLbl="node1" presStyleIdx="4" presStyleCnt="8">
        <dgm:presLayoutVars>
          <dgm:bulletEnabled val="1"/>
        </dgm:presLayoutVars>
      </dgm:prSet>
      <dgm:spPr>
        <a:xfrm>
          <a:off x="4051287" y="2396729"/>
          <a:ext cx="3421087" cy="2052652"/>
        </a:xfrm>
        <a:prstGeom prst="rect">
          <a:avLst/>
        </a:prstGeom>
      </dgm:spPr>
    </dgm:pt>
    <dgm:pt modelId="{961CCF04-AD59-4835-BD0B-B9EAF3DE427C}" type="pres">
      <dgm:prSet presAssocID="{5150E5BF-36A0-44D0-B872-9C8ADC99BFAA}" presName="sibTrans" presStyleCnt="0"/>
      <dgm:spPr/>
    </dgm:pt>
    <dgm:pt modelId="{18B81E05-6829-426C-BCB8-A02074CA76CD}" type="pres">
      <dgm:prSet presAssocID="{9E2FC517-7429-4001-8B38-5F29FAEE850D}" presName="node" presStyleLbl="node1" presStyleIdx="5" presStyleCnt="8">
        <dgm:presLayoutVars>
          <dgm:bulletEnabled val="1"/>
        </dgm:presLayoutVars>
      </dgm:prSet>
      <dgm:spPr/>
    </dgm:pt>
    <dgm:pt modelId="{271A0EF9-CFD9-44BA-8C4B-10DA8B147ADF}" type="pres">
      <dgm:prSet presAssocID="{712D9546-DF34-4D58-AE1B-6FF7D2A03F46}" presName="sibTrans" presStyleCnt="0"/>
      <dgm:spPr/>
    </dgm:pt>
    <dgm:pt modelId="{5672E84C-B6A9-4E6F-BF5E-9AD862113E5D}" type="pres">
      <dgm:prSet presAssocID="{DDB5E617-549F-4933-9B7E-836828E7FD55}" presName="node" presStyleLbl="node1" presStyleIdx="6" presStyleCnt="8">
        <dgm:presLayoutVars>
          <dgm:bulletEnabled val="1"/>
        </dgm:presLayoutVars>
      </dgm:prSet>
      <dgm:spPr/>
    </dgm:pt>
    <dgm:pt modelId="{0DF0543F-3896-44C2-AFC0-DA6CE35662AA}" type="pres">
      <dgm:prSet presAssocID="{C94F079B-2BFB-484B-B645-DDC064842F2E}" presName="sibTrans" presStyleCnt="0"/>
      <dgm:spPr/>
    </dgm:pt>
    <dgm:pt modelId="{C2D37831-9D3A-4CF5-8D5C-3CE05B78FF33}" type="pres">
      <dgm:prSet presAssocID="{D2989D65-916C-49EC-BD9C-1FF8A292D088}" presName="node" presStyleLbl="node1" presStyleIdx="7" presStyleCnt="8">
        <dgm:presLayoutVars>
          <dgm:bulletEnabled val="1"/>
        </dgm:presLayoutVars>
      </dgm:prSet>
      <dgm:spPr>
        <a:xfrm>
          <a:off x="8841935" y="2359592"/>
          <a:ext cx="2678351" cy="1607010"/>
        </a:xfrm>
        <a:prstGeom prst="rect">
          <a:avLst/>
        </a:prstGeom>
      </dgm:spPr>
    </dgm:pt>
  </dgm:ptLst>
  <dgm:cxnLst>
    <dgm:cxn modelId="{04E85421-0511-4720-A5BC-542222CB1E32}" srcId="{F610A968-C570-4742-8EA0-F52571465F8C}" destId="{BF38E75F-C6D9-4F4A-B82A-5FB56581DB44}" srcOrd="1" destOrd="0" parTransId="{7042330A-2FFE-4526-9009-5BCEC9AB0B8D}" sibTransId="{0E3BDEB6-0126-4187-BAC3-3CB6A43D8BAD}"/>
    <dgm:cxn modelId="{93894922-8453-475E-9FD1-71B4FB6468DF}" srcId="{F610A968-C570-4742-8EA0-F52571465F8C}" destId="{43619314-AA6F-4BF8-A62A-19172EF73690}" srcOrd="4" destOrd="0" parTransId="{C5BD845D-D276-4363-B532-436AC8C5A369}" sibTransId="{5150E5BF-36A0-44D0-B872-9C8ADC99BFAA}"/>
    <dgm:cxn modelId="{480EFF3A-7D8C-4356-B177-3799C7B0AC8D}" type="presOf" srcId="{9E2FC517-7429-4001-8B38-5F29FAEE850D}" destId="{18B81E05-6829-426C-BCB8-A02074CA76CD}" srcOrd="0" destOrd="0" presId="urn:microsoft.com/office/officeart/2005/8/layout/default"/>
    <dgm:cxn modelId="{66B93B3F-18AC-4A64-BDFB-31D252560ACD}" type="presOf" srcId="{D2989D65-916C-49EC-BD9C-1FF8A292D088}" destId="{C2D37831-9D3A-4CF5-8D5C-3CE05B78FF33}" srcOrd="0" destOrd="0" presId="urn:microsoft.com/office/officeart/2005/8/layout/default"/>
    <dgm:cxn modelId="{3BEBAB62-58C5-4C8A-B2B8-40D643E2C698}" type="presOf" srcId="{A692C33D-96D8-4D82-A22C-1C74C9BADD73}" destId="{BAAEC4DF-0AD1-4930-AC47-FAC1FA7069CF}" srcOrd="0" destOrd="0" presId="urn:microsoft.com/office/officeart/2005/8/layout/default"/>
    <dgm:cxn modelId="{8E110C64-BAED-43D2-BBEB-791F7068CFD9}" srcId="{F610A968-C570-4742-8EA0-F52571465F8C}" destId="{A692C33D-96D8-4D82-A22C-1C74C9BADD73}" srcOrd="3" destOrd="0" parTransId="{AE5227F3-AEF1-47E4-A3A1-DDF0D0FD2A46}" sibTransId="{D68DB51B-E3D0-487E-A51B-4E6FFC61C12A}"/>
    <dgm:cxn modelId="{91701C88-062C-4911-A091-A4FA7E138D85}" srcId="{F610A968-C570-4742-8EA0-F52571465F8C}" destId="{96AA5591-0599-431E-9767-F232FDA357A0}" srcOrd="0" destOrd="0" parTransId="{E4F6392A-511C-4E17-8B8E-0CA350839C60}" sibTransId="{CF44A9ED-3098-4E89-B488-920CA6D213F0}"/>
    <dgm:cxn modelId="{771C958B-F126-48DA-8044-BD0D1E1E0076}" type="presOf" srcId="{96AA5591-0599-431E-9767-F232FDA357A0}" destId="{5865C81A-1448-4B47-952C-94923E170DC2}" srcOrd="0" destOrd="0" presId="urn:microsoft.com/office/officeart/2005/8/layout/default"/>
    <dgm:cxn modelId="{52C4E498-ED03-4565-86F0-1EB12F24AFE8}" type="presOf" srcId="{BF38E75F-C6D9-4F4A-B82A-5FB56581DB44}" destId="{FA056AF7-FF45-41B7-9BAB-A358241957C7}" srcOrd="0" destOrd="0" presId="urn:microsoft.com/office/officeart/2005/8/layout/default"/>
    <dgm:cxn modelId="{03F713A9-DBD5-4E73-816C-A93114E69127}" type="presOf" srcId="{F610A968-C570-4742-8EA0-F52571465F8C}" destId="{3BFDFC81-AE73-4A20-9381-2F8266F763A5}" srcOrd="0" destOrd="0" presId="urn:microsoft.com/office/officeart/2005/8/layout/default"/>
    <dgm:cxn modelId="{A6FEEFA9-8701-49B8-91FB-5BE9A3651751}" srcId="{F610A968-C570-4742-8EA0-F52571465F8C}" destId="{DF8647CD-F772-4E5B-922F-455AE76D2CD6}" srcOrd="2" destOrd="0" parTransId="{DBFD824D-8412-41DA-9B22-627395995BB0}" sibTransId="{FDD61FB7-05F4-4189-BFAC-086F39666010}"/>
    <dgm:cxn modelId="{4310BBB5-6B9A-4939-9927-D8537EE57268}" srcId="{F610A968-C570-4742-8EA0-F52571465F8C}" destId="{D2989D65-916C-49EC-BD9C-1FF8A292D088}" srcOrd="7" destOrd="0" parTransId="{FF32032C-2783-47A7-A68E-36D74612C826}" sibTransId="{564160F4-43A2-4FDC-AE67-904296E57A13}"/>
    <dgm:cxn modelId="{47D35EC1-EB01-427E-B0F4-F230A13A416F}" srcId="{F610A968-C570-4742-8EA0-F52571465F8C}" destId="{DDB5E617-549F-4933-9B7E-836828E7FD55}" srcOrd="6" destOrd="0" parTransId="{B6EF4B2A-1AE3-4322-9C1F-0813F0AF30C9}" sibTransId="{C94F079B-2BFB-484B-B645-DDC064842F2E}"/>
    <dgm:cxn modelId="{94AFE9D5-5AD4-4051-9678-5C8BEFD09A5A}" type="presOf" srcId="{DDB5E617-549F-4933-9B7E-836828E7FD55}" destId="{5672E84C-B6A9-4E6F-BF5E-9AD862113E5D}" srcOrd="0" destOrd="0" presId="urn:microsoft.com/office/officeart/2005/8/layout/default"/>
    <dgm:cxn modelId="{19BCB5E0-CA10-410A-A4A8-074547C1CEFA}" srcId="{F610A968-C570-4742-8EA0-F52571465F8C}" destId="{9E2FC517-7429-4001-8B38-5F29FAEE850D}" srcOrd="5" destOrd="0" parTransId="{39FDDEB2-EE64-4050-B568-4443E7F174CE}" sibTransId="{712D9546-DF34-4D58-AE1B-6FF7D2A03F46}"/>
    <dgm:cxn modelId="{AA6C8CF1-7311-4C0A-B242-5758BBC546C2}" type="presOf" srcId="{DF8647CD-F772-4E5B-922F-455AE76D2CD6}" destId="{88FCB311-E4DD-4FCA-BC7B-134A64135AF6}" srcOrd="0" destOrd="0" presId="urn:microsoft.com/office/officeart/2005/8/layout/default"/>
    <dgm:cxn modelId="{1151DCFE-C0B9-4640-A86E-11CC81218B92}" type="presOf" srcId="{43619314-AA6F-4BF8-A62A-19172EF73690}" destId="{904E5F71-023F-4542-8AF6-7E854483CF81}" srcOrd="0" destOrd="0" presId="urn:microsoft.com/office/officeart/2005/8/layout/default"/>
    <dgm:cxn modelId="{1F8DF34B-F75F-49FF-BA45-87981DEAC6A4}" type="presParOf" srcId="{3BFDFC81-AE73-4A20-9381-2F8266F763A5}" destId="{5865C81A-1448-4B47-952C-94923E170DC2}" srcOrd="0" destOrd="0" presId="urn:microsoft.com/office/officeart/2005/8/layout/default"/>
    <dgm:cxn modelId="{B1FEA722-9AB4-4E38-991D-94243EF802FC}" type="presParOf" srcId="{3BFDFC81-AE73-4A20-9381-2F8266F763A5}" destId="{E9C1BA85-5E68-4E84-A135-2AE01D30E02B}" srcOrd="1" destOrd="0" presId="urn:microsoft.com/office/officeart/2005/8/layout/default"/>
    <dgm:cxn modelId="{939EA551-3505-4FFB-BD62-321D59C91624}" type="presParOf" srcId="{3BFDFC81-AE73-4A20-9381-2F8266F763A5}" destId="{FA056AF7-FF45-41B7-9BAB-A358241957C7}" srcOrd="2" destOrd="0" presId="urn:microsoft.com/office/officeart/2005/8/layout/default"/>
    <dgm:cxn modelId="{CDBA0D43-D519-400A-917B-D2EA9FCBECC5}" type="presParOf" srcId="{3BFDFC81-AE73-4A20-9381-2F8266F763A5}" destId="{33937BF6-4CFC-4F03-A32F-D3027483976F}" srcOrd="3" destOrd="0" presId="urn:microsoft.com/office/officeart/2005/8/layout/default"/>
    <dgm:cxn modelId="{B11D63F2-5DD8-4C74-AF06-84CADAE2AE16}" type="presParOf" srcId="{3BFDFC81-AE73-4A20-9381-2F8266F763A5}" destId="{88FCB311-E4DD-4FCA-BC7B-134A64135AF6}" srcOrd="4" destOrd="0" presId="urn:microsoft.com/office/officeart/2005/8/layout/default"/>
    <dgm:cxn modelId="{1AD2DCC8-C74B-4F63-BBFB-81321E3BE079}" type="presParOf" srcId="{3BFDFC81-AE73-4A20-9381-2F8266F763A5}" destId="{02CB1ED6-B7E0-4104-9B66-F61E00E98493}" srcOrd="5" destOrd="0" presId="urn:microsoft.com/office/officeart/2005/8/layout/default"/>
    <dgm:cxn modelId="{0389828B-CF3B-4192-B797-8F657EEE4ECD}" type="presParOf" srcId="{3BFDFC81-AE73-4A20-9381-2F8266F763A5}" destId="{BAAEC4DF-0AD1-4930-AC47-FAC1FA7069CF}" srcOrd="6" destOrd="0" presId="urn:microsoft.com/office/officeart/2005/8/layout/default"/>
    <dgm:cxn modelId="{E8F0505E-ADA3-44EA-976E-813F8B59B29A}" type="presParOf" srcId="{3BFDFC81-AE73-4A20-9381-2F8266F763A5}" destId="{4E4624F2-4E7C-4FEA-B421-81A8EF7804C1}" srcOrd="7" destOrd="0" presId="urn:microsoft.com/office/officeart/2005/8/layout/default"/>
    <dgm:cxn modelId="{7F4366D6-6674-4041-9A31-F7121473468B}" type="presParOf" srcId="{3BFDFC81-AE73-4A20-9381-2F8266F763A5}" destId="{904E5F71-023F-4542-8AF6-7E854483CF81}" srcOrd="8" destOrd="0" presId="urn:microsoft.com/office/officeart/2005/8/layout/default"/>
    <dgm:cxn modelId="{00E9B05C-4470-48C2-AD32-3EF48082A330}" type="presParOf" srcId="{3BFDFC81-AE73-4A20-9381-2F8266F763A5}" destId="{961CCF04-AD59-4835-BD0B-B9EAF3DE427C}" srcOrd="9" destOrd="0" presId="urn:microsoft.com/office/officeart/2005/8/layout/default"/>
    <dgm:cxn modelId="{DA6114B4-8571-469B-82B4-FFA01139EAD0}" type="presParOf" srcId="{3BFDFC81-AE73-4A20-9381-2F8266F763A5}" destId="{18B81E05-6829-426C-BCB8-A02074CA76CD}" srcOrd="10" destOrd="0" presId="urn:microsoft.com/office/officeart/2005/8/layout/default"/>
    <dgm:cxn modelId="{6DE47B68-772B-4A7B-BA32-CF77F8CAC868}" type="presParOf" srcId="{3BFDFC81-AE73-4A20-9381-2F8266F763A5}" destId="{271A0EF9-CFD9-44BA-8C4B-10DA8B147ADF}" srcOrd="11" destOrd="0" presId="urn:microsoft.com/office/officeart/2005/8/layout/default"/>
    <dgm:cxn modelId="{8E062212-4B8A-4ECB-92BE-DC3C4C4C0334}" type="presParOf" srcId="{3BFDFC81-AE73-4A20-9381-2F8266F763A5}" destId="{5672E84C-B6A9-4E6F-BF5E-9AD862113E5D}" srcOrd="12" destOrd="0" presId="urn:microsoft.com/office/officeart/2005/8/layout/default"/>
    <dgm:cxn modelId="{E06E0092-6F03-426E-AE8A-4A4250EFB0E6}" type="presParOf" srcId="{3BFDFC81-AE73-4A20-9381-2F8266F763A5}" destId="{0DF0543F-3896-44C2-AFC0-DA6CE35662AA}" srcOrd="13" destOrd="0" presId="urn:microsoft.com/office/officeart/2005/8/layout/default"/>
    <dgm:cxn modelId="{D4AB6981-0619-47E5-A865-61543FD82B62}" type="presParOf" srcId="{3BFDFC81-AE73-4A20-9381-2F8266F763A5}" destId="{C2D37831-9D3A-4CF5-8D5C-3CE05B78FF3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116C1-1436-41AC-8802-804C4BC4F53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519C68C9-78ED-4F42-803D-ACEBEB38A064}">
      <dgm:prSet phldrT="[Text]" custT="1"/>
      <dgm:spPr/>
      <dgm:t>
        <a:bodyPr/>
        <a:lstStyle/>
        <a:p>
          <a:r>
            <a:rPr lang="en-GB" sz="2400" dirty="0"/>
            <a:t>Not one FW, but several successive frameworks on “substantially the same terms”</a:t>
          </a:r>
        </a:p>
      </dgm:t>
    </dgm:pt>
    <dgm:pt modelId="{EF29E95F-62AE-4E39-945E-C92EE26E8491}" type="parTrans" cxnId="{EFB96AD1-0451-4B4E-BAA7-1EC683E34DD6}">
      <dgm:prSet/>
      <dgm:spPr/>
      <dgm:t>
        <a:bodyPr/>
        <a:lstStyle/>
        <a:p>
          <a:endParaRPr lang="en-GB"/>
        </a:p>
      </dgm:t>
    </dgm:pt>
    <dgm:pt modelId="{5CC62A95-DC7C-4B58-9312-EDF46485DDB4}" type="sibTrans" cxnId="{EFB96AD1-0451-4B4E-BAA7-1EC683E34DD6}">
      <dgm:prSet/>
      <dgm:spPr/>
      <dgm:t>
        <a:bodyPr/>
        <a:lstStyle/>
        <a:p>
          <a:endParaRPr lang="en-GB"/>
        </a:p>
      </dgm:t>
    </dgm:pt>
    <dgm:pt modelId="{2BA77692-3B67-4C73-B0AB-5DBEC5943639}">
      <dgm:prSet custT="1"/>
      <dgm:spPr>
        <a:solidFill>
          <a:schemeClr val="tx1"/>
        </a:solidFill>
      </dgm:spPr>
      <dgm:t>
        <a:bodyPr/>
        <a:lstStyle/>
        <a:p>
          <a:r>
            <a:rPr lang="en-GB" sz="2400" dirty="0"/>
            <a:t>Run a procurement process for first framework</a:t>
          </a:r>
        </a:p>
      </dgm:t>
    </dgm:pt>
    <dgm:pt modelId="{DB6F6E1E-874B-4EF2-856B-B8FC7D656E7E}" type="parTrans" cxnId="{A257F965-4656-4151-AB76-33DC97D2B7A6}">
      <dgm:prSet/>
      <dgm:spPr/>
      <dgm:t>
        <a:bodyPr/>
        <a:lstStyle/>
        <a:p>
          <a:endParaRPr lang="en-GB"/>
        </a:p>
      </dgm:t>
    </dgm:pt>
    <dgm:pt modelId="{A66518F1-415D-4679-AFC3-978EBC2C91F0}" type="sibTrans" cxnId="{A257F965-4656-4151-AB76-33DC97D2B7A6}">
      <dgm:prSet/>
      <dgm:spPr/>
      <dgm:t>
        <a:bodyPr/>
        <a:lstStyle/>
        <a:p>
          <a:endParaRPr lang="en-GB"/>
        </a:p>
      </dgm:t>
    </dgm:pt>
    <dgm:pt modelId="{C9F606A4-F3AD-4DA2-8306-4A6719793FBF}">
      <dgm:prSet custT="1"/>
      <dgm:spPr/>
      <dgm:t>
        <a:bodyPr/>
        <a:lstStyle/>
        <a:p>
          <a:r>
            <a:rPr lang="en-GB" sz="2400" kern="1200" dirty="0"/>
            <a:t>Must award second framework within three </a:t>
          </a:r>
          <a:r>
            <a:rPr lang="en-GB" sz="2400" kern="1200" dirty="0">
              <a:solidFill>
                <a:srgbClr val="FFFFFF"/>
              </a:solidFill>
              <a:latin typeface="Arial"/>
              <a:ea typeface="+mn-ea"/>
              <a:cs typeface="+mn-cs"/>
            </a:rPr>
            <a:t>years</a:t>
          </a:r>
          <a:r>
            <a:rPr lang="en-GB" sz="2400" kern="1200" dirty="0"/>
            <a:t> of the first</a:t>
          </a:r>
        </a:p>
      </dgm:t>
    </dgm:pt>
    <dgm:pt modelId="{86ABE7D2-ECB4-4964-AD2B-EE48C69C9036}" type="parTrans" cxnId="{A8EDD652-925B-411C-A074-5E4BA16402D5}">
      <dgm:prSet/>
      <dgm:spPr/>
      <dgm:t>
        <a:bodyPr/>
        <a:lstStyle/>
        <a:p>
          <a:endParaRPr lang="en-GB"/>
        </a:p>
      </dgm:t>
    </dgm:pt>
    <dgm:pt modelId="{67F7EC54-992C-4F2F-95E7-FF54AF606D0B}" type="sibTrans" cxnId="{A8EDD652-925B-411C-A074-5E4BA16402D5}">
      <dgm:prSet/>
      <dgm:spPr/>
      <dgm:t>
        <a:bodyPr/>
        <a:lstStyle/>
        <a:p>
          <a:endParaRPr lang="en-GB"/>
        </a:p>
      </dgm:t>
    </dgm:pt>
    <dgm:pt modelId="{B13725C8-0085-40A2-8AAC-D6B0F23817F6}">
      <dgm:prSet custT="1"/>
      <dgm:spPr/>
      <dgm:t>
        <a:bodyPr/>
        <a:lstStyle/>
        <a:p>
          <a:r>
            <a:rPr lang="en-GB" sz="2400" dirty="0"/>
            <a:t>Must award a third framework within five years of the second</a:t>
          </a:r>
        </a:p>
      </dgm:t>
    </dgm:pt>
    <dgm:pt modelId="{16E8F3EB-B405-4B89-8CFE-7E5915C7ADAD}" type="parTrans" cxnId="{D7C2C23A-0955-476F-A0A0-CA97BB72BB05}">
      <dgm:prSet/>
      <dgm:spPr/>
      <dgm:t>
        <a:bodyPr/>
        <a:lstStyle/>
        <a:p>
          <a:endParaRPr lang="en-GB"/>
        </a:p>
      </dgm:t>
    </dgm:pt>
    <dgm:pt modelId="{305DECEE-C2D1-4A86-B4FB-C1F52F09B261}" type="sibTrans" cxnId="{D7C2C23A-0955-476F-A0A0-CA97BB72BB05}">
      <dgm:prSet/>
      <dgm:spPr/>
      <dgm:t>
        <a:bodyPr/>
        <a:lstStyle/>
        <a:p>
          <a:endParaRPr lang="en-GB"/>
        </a:p>
      </dgm:t>
    </dgm:pt>
    <dgm:pt modelId="{3E5CFDD5-6A56-4269-A818-447EB02A127A}">
      <dgm:prSet custT="1"/>
      <dgm:spPr/>
      <dgm:t>
        <a:bodyPr/>
        <a:lstStyle/>
        <a:p>
          <a:r>
            <a:rPr lang="en-GB" sz="2400" dirty="0"/>
            <a:t>All subject to </a:t>
          </a:r>
          <a:r>
            <a:rPr lang="en-GB" sz="2400" b="1" dirty="0"/>
            <a:t>maximum</a:t>
          </a:r>
          <a:r>
            <a:rPr lang="en-GB" sz="2400" dirty="0"/>
            <a:t> term of 8 years from commencement of first framework</a:t>
          </a:r>
        </a:p>
      </dgm:t>
    </dgm:pt>
    <dgm:pt modelId="{2720F170-68D2-49E8-B0B3-E7E4537738F4}" type="parTrans" cxnId="{664D0B6B-955A-4EC5-A124-4E592CE84857}">
      <dgm:prSet/>
      <dgm:spPr/>
      <dgm:t>
        <a:bodyPr/>
        <a:lstStyle/>
        <a:p>
          <a:endParaRPr lang="en-GB"/>
        </a:p>
      </dgm:t>
    </dgm:pt>
    <dgm:pt modelId="{C5A0FB5D-D336-44A7-BEE8-15BAEAA6A3F2}" type="sibTrans" cxnId="{664D0B6B-955A-4EC5-A124-4E592CE84857}">
      <dgm:prSet/>
      <dgm:spPr/>
      <dgm:t>
        <a:bodyPr/>
        <a:lstStyle/>
        <a:p>
          <a:endParaRPr lang="en-GB"/>
        </a:p>
      </dgm:t>
    </dgm:pt>
    <dgm:pt modelId="{E5E9703F-AD8A-47C8-9615-41BD56FF57AE}">
      <dgm:prSet custT="1"/>
      <dgm:spPr/>
      <dgm:t>
        <a:bodyPr/>
        <a:lstStyle/>
        <a:p>
          <a:r>
            <a:rPr lang="en-GB" sz="2400" dirty="0"/>
            <a:t>May have limited or unlimited number of suppliers</a:t>
          </a:r>
        </a:p>
      </dgm:t>
    </dgm:pt>
    <dgm:pt modelId="{B17625D0-45B4-4F74-BAE1-7C0A80293C99}" type="parTrans" cxnId="{684239F3-025A-413C-8AF2-793AAE1D95DF}">
      <dgm:prSet/>
      <dgm:spPr/>
    </dgm:pt>
    <dgm:pt modelId="{9CD5BF5C-F786-44E5-B4FE-9CE218D366AC}" type="sibTrans" cxnId="{684239F3-025A-413C-8AF2-793AAE1D95DF}">
      <dgm:prSet/>
      <dgm:spPr/>
    </dgm:pt>
    <dgm:pt modelId="{1448A291-2037-4636-A5F8-DF3A25ADABE5}" type="pres">
      <dgm:prSet presAssocID="{3B3116C1-1436-41AC-8802-804C4BC4F539}" presName="diagram" presStyleCnt="0">
        <dgm:presLayoutVars>
          <dgm:dir/>
          <dgm:resizeHandles val="exact"/>
        </dgm:presLayoutVars>
      </dgm:prSet>
      <dgm:spPr/>
    </dgm:pt>
    <dgm:pt modelId="{B9BB2DE0-880C-4D64-9D81-7E10CFFB750E}" type="pres">
      <dgm:prSet presAssocID="{519C68C9-78ED-4F42-803D-ACEBEB38A064}" presName="node" presStyleLbl="node1" presStyleIdx="0" presStyleCnt="6">
        <dgm:presLayoutVars>
          <dgm:bulletEnabled val="1"/>
        </dgm:presLayoutVars>
      </dgm:prSet>
      <dgm:spPr/>
    </dgm:pt>
    <dgm:pt modelId="{6C1E8490-12C8-4123-8103-1CA300DC48AD}" type="pres">
      <dgm:prSet presAssocID="{5CC62A95-DC7C-4B58-9312-EDF46485DDB4}" presName="sibTrans" presStyleCnt="0"/>
      <dgm:spPr/>
    </dgm:pt>
    <dgm:pt modelId="{91E47B0D-A9F1-4F52-B78E-CC2F4B3C9490}" type="pres">
      <dgm:prSet presAssocID="{2BA77692-3B67-4C73-B0AB-5DBEC5943639}" presName="node" presStyleLbl="node1" presStyleIdx="1" presStyleCnt="6">
        <dgm:presLayoutVars>
          <dgm:bulletEnabled val="1"/>
        </dgm:presLayoutVars>
      </dgm:prSet>
      <dgm:spPr/>
    </dgm:pt>
    <dgm:pt modelId="{C886021B-3D89-4F21-929F-EAA51283E142}" type="pres">
      <dgm:prSet presAssocID="{A66518F1-415D-4679-AFC3-978EBC2C91F0}" presName="sibTrans" presStyleCnt="0"/>
      <dgm:spPr/>
    </dgm:pt>
    <dgm:pt modelId="{BE92701E-13F9-4B4C-90B3-0BFB86974426}" type="pres">
      <dgm:prSet presAssocID="{C9F606A4-F3AD-4DA2-8306-4A6719793FBF}" presName="node" presStyleLbl="node1" presStyleIdx="2" presStyleCnt="6">
        <dgm:presLayoutVars>
          <dgm:bulletEnabled val="1"/>
        </dgm:presLayoutVars>
      </dgm:prSet>
      <dgm:spPr/>
    </dgm:pt>
    <dgm:pt modelId="{CE69B206-2226-41DC-872B-F12B7DE5084F}" type="pres">
      <dgm:prSet presAssocID="{67F7EC54-992C-4F2F-95E7-FF54AF606D0B}" presName="sibTrans" presStyleCnt="0"/>
      <dgm:spPr/>
    </dgm:pt>
    <dgm:pt modelId="{17054065-019C-4D70-AA0C-8D50B2CA5A14}" type="pres">
      <dgm:prSet presAssocID="{B13725C8-0085-40A2-8AAC-D6B0F23817F6}" presName="node" presStyleLbl="node1" presStyleIdx="3" presStyleCnt="6">
        <dgm:presLayoutVars>
          <dgm:bulletEnabled val="1"/>
        </dgm:presLayoutVars>
      </dgm:prSet>
      <dgm:spPr/>
    </dgm:pt>
    <dgm:pt modelId="{14F2A8F4-C43B-425B-9855-3C6EC0F7663B}" type="pres">
      <dgm:prSet presAssocID="{305DECEE-C2D1-4A86-B4FB-C1F52F09B261}" presName="sibTrans" presStyleCnt="0"/>
      <dgm:spPr/>
    </dgm:pt>
    <dgm:pt modelId="{1F10FB3F-8A74-49DC-8E45-7A02BED6402A}" type="pres">
      <dgm:prSet presAssocID="{3E5CFDD5-6A56-4269-A818-447EB02A127A}" presName="node" presStyleLbl="node1" presStyleIdx="4" presStyleCnt="6">
        <dgm:presLayoutVars>
          <dgm:bulletEnabled val="1"/>
        </dgm:presLayoutVars>
      </dgm:prSet>
      <dgm:spPr/>
    </dgm:pt>
    <dgm:pt modelId="{D40DD469-5D9F-4239-A688-50CF1096147D}" type="pres">
      <dgm:prSet presAssocID="{C5A0FB5D-D336-44A7-BEE8-15BAEAA6A3F2}" presName="sibTrans" presStyleCnt="0"/>
      <dgm:spPr/>
    </dgm:pt>
    <dgm:pt modelId="{188E474E-F2FB-48BE-A6F4-1C0C41442502}" type="pres">
      <dgm:prSet presAssocID="{E5E9703F-AD8A-47C8-9615-41BD56FF57AE}" presName="node" presStyleLbl="node1" presStyleIdx="5" presStyleCnt="6">
        <dgm:presLayoutVars>
          <dgm:bulletEnabled val="1"/>
        </dgm:presLayoutVars>
      </dgm:prSet>
      <dgm:spPr/>
    </dgm:pt>
  </dgm:ptLst>
  <dgm:cxnLst>
    <dgm:cxn modelId="{D7C2C23A-0955-476F-A0A0-CA97BB72BB05}" srcId="{3B3116C1-1436-41AC-8802-804C4BC4F539}" destId="{B13725C8-0085-40A2-8AAC-D6B0F23817F6}" srcOrd="3" destOrd="0" parTransId="{16E8F3EB-B405-4B89-8CFE-7E5915C7ADAD}" sibTransId="{305DECEE-C2D1-4A86-B4FB-C1F52F09B261}"/>
    <dgm:cxn modelId="{07D89F42-70BB-46B8-9506-C9E7310F2E78}" type="presOf" srcId="{3E5CFDD5-6A56-4269-A818-447EB02A127A}" destId="{1F10FB3F-8A74-49DC-8E45-7A02BED6402A}" srcOrd="0" destOrd="0" presId="urn:microsoft.com/office/officeart/2005/8/layout/default"/>
    <dgm:cxn modelId="{A257F965-4656-4151-AB76-33DC97D2B7A6}" srcId="{3B3116C1-1436-41AC-8802-804C4BC4F539}" destId="{2BA77692-3B67-4C73-B0AB-5DBEC5943639}" srcOrd="1" destOrd="0" parTransId="{DB6F6E1E-874B-4EF2-856B-B8FC7D656E7E}" sibTransId="{A66518F1-415D-4679-AFC3-978EBC2C91F0}"/>
    <dgm:cxn modelId="{664D0B6B-955A-4EC5-A124-4E592CE84857}" srcId="{3B3116C1-1436-41AC-8802-804C4BC4F539}" destId="{3E5CFDD5-6A56-4269-A818-447EB02A127A}" srcOrd="4" destOrd="0" parTransId="{2720F170-68D2-49E8-B0B3-E7E4537738F4}" sibTransId="{C5A0FB5D-D336-44A7-BEE8-15BAEAA6A3F2}"/>
    <dgm:cxn modelId="{A8EDD652-925B-411C-A074-5E4BA16402D5}" srcId="{3B3116C1-1436-41AC-8802-804C4BC4F539}" destId="{C9F606A4-F3AD-4DA2-8306-4A6719793FBF}" srcOrd="2" destOrd="0" parTransId="{86ABE7D2-ECB4-4964-AD2B-EE48C69C9036}" sibTransId="{67F7EC54-992C-4F2F-95E7-FF54AF606D0B}"/>
    <dgm:cxn modelId="{2A1ECA8E-72B0-40DA-B99B-48C9E5CF7FB0}" type="presOf" srcId="{E5E9703F-AD8A-47C8-9615-41BD56FF57AE}" destId="{188E474E-F2FB-48BE-A6F4-1C0C41442502}" srcOrd="0" destOrd="0" presId="urn:microsoft.com/office/officeart/2005/8/layout/default"/>
    <dgm:cxn modelId="{20A9AC96-9DB0-40D2-B7A1-54A50169A1BA}" type="presOf" srcId="{519C68C9-78ED-4F42-803D-ACEBEB38A064}" destId="{B9BB2DE0-880C-4D64-9D81-7E10CFFB750E}" srcOrd="0" destOrd="0" presId="urn:microsoft.com/office/officeart/2005/8/layout/default"/>
    <dgm:cxn modelId="{2CCAFFC7-95F2-411F-A501-C8C0764D6F11}" type="presOf" srcId="{2BA77692-3B67-4C73-B0AB-5DBEC5943639}" destId="{91E47B0D-A9F1-4F52-B78E-CC2F4B3C9490}" srcOrd="0" destOrd="0" presId="urn:microsoft.com/office/officeart/2005/8/layout/default"/>
    <dgm:cxn modelId="{EFB96AD1-0451-4B4E-BAA7-1EC683E34DD6}" srcId="{3B3116C1-1436-41AC-8802-804C4BC4F539}" destId="{519C68C9-78ED-4F42-803D-ACEBEB38A064}" srcOrd="0" destOrd="0" parTransId="{EF29E95F-62AE-4E39-945E-C92EE26E8491}" sibTransId="{5CC62A95-DC7C-4B58-9312-EDF46485DDB4}"/>
    <dgm:cxn modelId="{09B7F5D1-4240-4CEE-A2C6-132C606B7E0C}" type="presOf" srcId="{3B3116C1-1436-41AC-8802-804C4BC4F539}" destId="{1448A291-2037-4636-A5F8-DF3A25ADABE5}" srcOrd="0" destOrd="0" presId="urn:microsoft.com/office/officeart/2005/8/layout/default"/>
    <dgm:cxn modelId="{CA2408F3-F247-4165-BC65-0B09DCBBD347}" type="presOf" srcId="{B13725C8-0085-40A2-8AAC-D6B0F23817F6}" destId="{17054065-019C-4D70-AA0C-8D50B2CA5A14}" srcOrd="0" destOrd="0" presId="urn:microsoft.com/office/officeart/2005/8/layout/default"/>
    <dgm:cxn modelId="{684239F3-025A-413C-8AF2-793AAE1D95DF}" srcId="{3B3116C1-1436-41AC-8802-804C4BC4F539}" destId="{E5E9703F-AD8A-47C8-9615-41BD56FF57AE}" srcOrd="5" destOrd="0" parTransId="{B17625D0-45B4-4F74-BAE1-7C0A80293C99}" sibTransId="{9CD5BF5C-F786-44E5-B4FE-9CE218D366AC}"/>
    <dgm:cxn modelId="{256440FD-D54F-40FE-B984-30208CD9071D}" type="presOf" srcId="{C9F606A4-F3AD-4DA2-8306-4A6719793FBF}" destId="{BE92701E-13F9-4B4C-90B3-0BFB86974426}" srcOrd="0" destOrd="0" presId="urn:microsoft.com/office/officeart/2005/8/layout/default"/>
    <dgm:cxn modelId="{645960C5-5DB5-47CC-844F-DAC979404681}" type="presParOf" srcId="{1448A291-2037-4636-A5F8-DF3A25ADABE5}" destId="{B9BB2DE0-880C-4D64-9D81-7E10CFFB750E}" srcOrd="0" destOrd="0" presId="urn:microsoft.com/office/officeart/2005/8/layout/default"/>
    <dgm:cxn modelId="{A06CC21A-4906-429A-9A7D-41AB206E7034}" type="presParOf" srcId="{1448A291-2037-4636-A5F8-DF3A25ADABE5}" destId="{6C1E8490-12C8-4123-8103-1CA300DC48AD}" srcOrd="1" destOrd="0" presId="urn:microsoft.com/office/officeart/2005/8/layout/default"/>
    <dgm:cxn modelId="{F5DF3F0C-02A3-4DEA-9F5E-DC2A398CB179}" type="presParOf" srcId="{1448A291-2037-4636-A5F8-DF3A25ADABE5}" destId="{91E47B0D-A9F1-4F52-B78E-CC2F4B3C9490}" srcOrd="2" destOrd="0" presId="urn:microsoft.com/office/officeart/2005/8/layout/default"/>
    <dgm:cxn modelId="{CEB0073D-5893-4DF6-A6CA-E5C26A765839}" type="presParOf" srcId="{1448A291-2037-4636-A5F8-DF3A25ADABE5}" destId="{C886021B-3D89-4F21-929F-EAA51283E142}" srcOrd="3" destOrd="0" presId="urn:microsoft.com/office/officeart/2005/8/layout/default"/>
    <dgm:cxn modelId="{E48BA6B6-24C0-4260-BBD3-EB6FB40369CB}" type="presParOf" srcId="{1448A291-2037-4636-A5F8-DF3A25ADABE5}" destId="{BE92701E-13F9-4B4C-90B3-0BFB86974426}" srcOrd="4" destOrd="0" presId="urn:microsoft.com/office/officeart/2005/8/layout/default"/>
    <dgm:cxn modelId="{DA7E4A03-668A-41DF-9963-659D69B74874}" type="presParOf" srcId="{1448A291-2037-4636-A5F8-DF3A25ADABE5}" destId="{CE69B206-2226-41DC-872B-F12B7DE5084F}" srcOrd="5" destOrd="0" presId="urn:microsoft.com/office/officeart/2005/8/layout/default"/>
    <dgm:cxn modelId="{7FD4649D-284E-4A92-913F-B63D0C907252}" type="presParOf" srcId="{1448A291-2037-4636-A5F8-DF3A25ADABE5}" destId="{17054065-019C-4D70-AA0C-8D50B2CA5A14}" srcOrd="6" destOrd="0" presId="urn:microsoft.com/office/officeart/2005/8/layout/default"/>
    <dgm:cxn modelId="{C9A01FBE-E053-42FB-8227-AED891E96631}" type="presParOf" srcId="{1448A291-2037-4636-A5F8-DF3A25ADABE5}" destId="{14F2A8F4-C43B-425B-9855-3C6EC0F7663B}" srcOrd="7" destOrd="0" presId="urn:microsoft.com/office/officeart/2005/8/layout/default"/>
    <dgm:cxn modelId="{225431EC-A205-492A-BA36-400F641422E1}" type="presParOf" srcId="{1448A291-2037-4636-A5F8-DF3A25ADABE5}" destId="{1F10FB3F-8A74-49DC-8E45-7A02BED6402A}" srcOrd="8" destOrd="0" presId="urn:microsoft.com/office/officeart/2005/8/layout/default"/>
    <dgm:cxn modelId="{9B22B08D-74F1-47AC-A926-BD06B59EDC37}" type="presParOf" srcId="{1448A291-2037-4636-A5F8-DF3A25ADABE5}" destId="{D40DD469-5D9F-4239-A688-50CF1096147D}" srcOrd="9" destOrd="0" presId="urn:microsoft.com/office/officeart/2005/8/layout/default"/>
    <dgm:cxn modelId="{8F975BD6-77FD-4BE0-BF0D-2749FA99AF51}" type="presParOf" srcId="{1448A291-2037-4636-A5F8-DF3A25ADABE5}" destId="{188E474E-F2FB-48BE-A6F4-1C0C4144250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37F57-98C3-4E34-91F1-60C3E55290F2}" type="doc">
      <dgm:prSet loTypeId="urn:microsoft.com/office/officeart/2005/8/layout/StepDownProcess" loCatId="process" qsTypeId="urn:microsoft.com/office/officeart/2005/8/quickstyle/simple1" qsCatId="simple" csTypeId="urn:microsoft.com/office/officeart/2005/8/colors/accent1_4" csCatId="accent1" phldr="1"/>
      <dgm:spPr/>
    </dgm:pt>
    <dgm:pt modelId="{08E0C0D1-A771-4A9F-9CA7-CBBF70ED0886}">
      <dgm:prSet phldrT="[Text]"/>
      <dgm:spPr/>
      <dgm:t>
        <a:bodyPr/>
        <a:lstStyle/>
        <a:p>
          <a:r>
            <a:rPr lang="en-GB" dirty="0"/>
            <a:t>1</a:t>
          </a:r>
          <a:r>
            <a:rPr lang="en-GB" baseline="30000" dirty="0"/>
            <a:t>st</a:t>
          </a:r>
          <a:r>
            <a:rPr lang="en-GB" dirty="0"/>
            <a:t> Framework</a:t>
          </a:r>
        </a:p>
      </dgm:t>
    </dgm:pt>
    <dgm:pt modelId="{6E431E77-2D0E-4F83-9811-40A7BFA6F319}" type="parTrans" cxnId="{CBF434D2-9F8B-4761-AFDE-382A7E2DB786}">
      <dgm:prSet/>
      <dgm:spPr/>
      <dgm:t>
        <a:bodyPr/>
        <a:lstStyle/>
        <a:p>
          <a:endParaRPr lang="en-GB"/>
        </a:p>
      </dgm:t>
    </dgm:pt>
    <dgm:pt modelId="{2EAB53C0-298C-42FE-830C-C8658FA64404}" type="sibTrans" cxnId="{CBF434D2-9F8B-4761-AFDE-382A7E2DB786}">
      <dgm:prSet/>
      <dgm:spPr/>
      <dgm:t>
        <a:bodyPr/>
        <a:lstStyle/>
        <a:p>
          <a:endParaRPr lang="en-GB"/>
        </a:p>
      </dgm:t>
    </dgm:pt>
    <dgm:pt modelId="{F1DA82A5-3699-4E05-B35D-7CE0DE571D56}">
      <dgm:prSet phldrT="[Text]"/>
      <dgm:spPr>
        <a:solidFill>
          <a:schemeClr val="tx2"/>
        </a:solidFill>
      </dgm:spPr>
      <dgm:t>
        <a:bodyPr/>
        <a:lstStyle/>
        <a:p>
          <a:r>
            <a:rPr lang="en-GB" dirty="0"/>
            <a:t>2</a:t>
          </a:r>
          <a:r>
            <a:rPr lang="en-GB" baseline="30000" dirty="0"/>
            <a:t>nd</a:t>
          </a:r>
          <a:r>
            <a:rPr lang="en-GB" dirty="0"/>
            <a:t> Framework</a:t>
          </a:r>
        </a:p>
      </dgm:t>
    </dgm:pt>
    <dgm:pt modelId="{3F8B5B5B-D10D-4F5F-8479-9C7E815153D7}" type="parTrans" cxnId="{F2EC1A2F-0E3A-4DC1-BC21-F819FAC24382}">
      <dgm:prSet/>
      <dgm:spPr/>
      <dgm:t>
        <a:bodyPr/>
        <a:lstStyle/>
        <a:p>
          <a:endParaRPr lang="en-GB"/>
        </a:p>
      </dgm:t>
    </dgm:pt>
    <dgm:pt modelId="{E70B6084-0137-4B65-9A8C-EFEF5F1BC34C}" type="sibTrans" cxnId="{F2EC1A2F-0E3A-4DC1-BC21-F819FAC24382}">
      <dgm:prSet/>
      <dgm:spPr/>
      <dgm:t>
        <a:bodyPr/>
        <a:lstStyle/>
        <a:p>
          <a:endParaRPr lang="en-GB"/>
        </a:p>
      </dgm:t>
    </dgm:pt>
    <dgm:pt modelId="{CA1EFFFA-FA6E-44EA-8B9E-0A907EF6BBD4}">
      <dgm:prSet phldrT="[Text]"/>
      <dgm:spPr/>
      <dgm:t>
        <a:bodyPr/>
        <a:lstStyle/>
        <a:p>
          <a:r>
            <a:rPr lang="en-GB" dirty="0"/>
            <a:t>3</a:t>
          </a:r>
          <a:r>
            <a:rPr lang="en-GB" baseline="30000" dirty="0"/>
            <a:t>rd</a:t>
          </a:r>
          <a:r>
            <a:rPr lang="en-GB" dirty="0"/>
            <a:t> Framework</a:t>
          </a:r>
        </a:p>
      </dgm:t>
    </dgm:pt>
    <dgm:pt modelId="{CDAFCCF7-804B-4211-BCAB-4CC0AFE55F1D}" type="parTrans" cxnId="{3B8A6B38-38B9-42A3-B340-CFF97CD0A880}">
      <dgm:prSet/>
      <dgm:spPr/>
      <dgm:t>
        <a:bodyPr/>
        <a:lstStyle/>
        <a:p>
          <a:endParaRPr lang="en-GB"/>
        </a:p>
      </dgm:t>
    </dgm:pt>
    <dgm:pt modelId="{A556F83F-2417-4216-B871-088A28D8BAC0}" type="sibTrans" cxnId="{3B8A6B38-38B9-42A3-B340-CFF97CD0A880}">
      <dgm:prSet/>
      <dgm:spPr/>
      <dgm:t>
        <a:bodyPr/>
        <a:lstStyle/>
        <a:p>
          <a:endParaRPr lang="en-GB"/>
        </a:p>
      </dgm:t>
    </dgm:pt>
    <dgm:pt modelId="{B7E5B206-26B3-49E1-8366-8D5C1DAB3645}">
      <dgm:prSet phldrT="[Text]"/>
      <dgm:spPr/>
      <dgm:t>
        <a:bodyPr/>
        <a:lstStyle/>
        <a:p>
          <a:r>
            <a:rPr lang="en-GB" dirty="0"/>
            <a:t>1 Jan 2026</a:t>
          </a:r>
        </a:p>
      </dgm:t>
    </dgm:pt>
    <dgm:pt modelId="{9F9C2FD3-9FAC-4A9F-B7DA-F2F8190CEF94}" type="parTrans" cxnId="{492D4367-17C3-4829-AFCD-0CF46B126E68}">
      <dgm:prSet/>
      <dgm:spPr/>
      <dgm:t>
        <a:bodyPr/>
        <a:lstStyle/>
        <a:p>
          <a:endParaRPr lang="en-GB"/>
        </a:p>
      </dgm:t>
    </dgm:pt>
    <dgm:pt modelId="{EE52A5CD-E3A7-451D-8BAD-7F2F9C4BE271}" type="sibTrans" cxnId="{492D4367-17C3-4829-AFCD-0CF46B126E68}">
      <dgm:prSet/>
      <dgm:spPr/>
      <dgm:t>
        <a:bodyPr/>
        <a:lstStyle/>
        <a:p>
          <a:endParaRPr lang="en-GB"/>
        </a:p>
      </dgm:t>
    </dgm:pt>
    <dgm:pt modelId="{2B4FBAD3-8B70-4757-A725-F552C266D482}">
      <dgm:prSet phldrT="[Text]"/>
      <dgm:spPr/>
      <dgm:t>
        <a:bodyPr/>
        <a:lstStyle/>
        <a:p>
          <a:r>
            <a:rPr lang="en-GB" dirty="0"/>
            <a:t>1 Jan 2029</a:t>
          </a:r>
        </a:p>
      </dgm:t>
    </dgm:pt>
    <dgm:pt modelId="{AF5AF0CC-B8DE-4D18-A9E5-B234A9CCB1D9}" type="parTrans" cxnId="{B3E1C6AE-7D7F-4E9C-AAC7-E2D53CA00272}">
      <dgm:prSet/>
      <dgm:spPr/>
      <dgm:t>
        <a:bodyPr/>
        <a:lstStyle/>
        <a:p>
          <a:endParaRPr lang="en-GB"/>
        </a:p>
      </dgm:t>
    </dgm:pt>
    <dgm:pt modelId="{B641E0DC-B3F5-43A7-8BC7-6430D5A5290D}" type="sibTrans" cxnId="{B3E1C6AE-7D7F-4E9C-AAC7-E2D53CA00272}">
      <dgm:prSet/>
      <dgm:spPr/>
      <dgm:t>
        <a:bodyPr/>
        <a:lstStyle/>
        <a:p>
          <a:endParaRPr lang="en-GB"/>
        </a:p>
      </dgm:t>
    </dgm:pt>
    <dgm:pt modelId="{DAAB2C66-7413-4B43-98C4-2FF7E0A03DE6}">
      <dgm:prSet phldrT="[Text]"/>
      <dgm:spPr/>
      <dgm:t>
        <a:bodyPr/>
        <a:lstStyle/>
        <a:p>
          <a:r>
            <a:rPr lang="en-GB" dirty="0"/>
            <a:t>3-year term</a:t>
          </a:r>
        </a:p>
      </dgm:t>
    </dgm:pt>
    <dgm:pt modelId="{F412F276-E1AB-4E8B-A9A9-C987EDFEBE4A}" type="parTrans" cxnId="{20033C86-383A-4BDD-BF7A-FFD5D5FA902A}">
      <dgm:prSet/>
      <dgm:spPr/>
      <dgm:t>
        <a:bodyPr/>
        <a:lstStyle/>
        <a:p>
          <a:endParaRPr lang="en-GB"/>
        </a:p>
      </dgm:t>
    </dgm:pt>
    <dgm:pt modelId="{FEA4468D-5464-45DC-9A4D-E1E28534F36E}" type="sibTrans" cxnId="{20033C86-383A-4BDD-BF7A-FFD5D5FA902A}">
      <dgm:prSet/>
      <dgm:spPr/>
      <dgm:t>
        <a:bodyPr/>
        <a:lstStyle/>
        <a:p>
          <a:endParaRPr lang="en-GB"/>
        </a:p>
      </dgm:t>
    </dgm:pt>
    <dgm:pt modelId="{DBC09FED-17D1-4F1E-83E1-63718E0F7FD5}">
      <dgm:prSet phldrT="[Text]"/>
      <dgm:spPr/>
      <dgm:t>
        <a:bodyPr/>
        <a:lstStyle/>
        <a:p>
          <a:r>
            <a:rPr lang="en-GB" dirty="0"/>
            <a:t>3-year term</a:t>
          </a:r>
        </a:p>
      </dgm:t>
    </dgm:pt>
    <dgm:pt modelId="{E6394F05-E141-49E8-8DC8-E63F71C2EC62}" type="parTrans" cxnId="{E4291B6B-5C34-4143-BB45-7F306629A852}">
      <dgm:prSet/>
      <dgm:spPr/>
      <dgm:t>
        <a:bodyPr/>
        <a:lstStyle/>
        <a:p>
          <a:endParaRPr lang="en-GB"/>
        </a:p>
      </dgm:t>
    </dgm:pt>
    <dgm:pt modelId="{D9EE9AB3-DAA7-44F1-88F6-158DA8A751E7}" type="sibTrans" cxnId="{E4291B6B-5C34-4143-BB45-7F306629A852}">
      <dgm:prSet/>
      <dgm:spPr/>
      <dgm:t>
        <a:bodyPr/>
        <a:lstStyle/>
        <a:p>
          <a:endParaRPr lang="en-GB"/>
        </a:p>
      </dgm:t>
    </dgm:pt>
    <dgm:pt modelId="{76B6E957-D50D-488C-A59E-F1D524DF3D04}">
      <dgm:prSet phldrT="[Text]" custT="1"/>
      <dgm:spPr/>
      <dgm:t>
        <a:bodyPr/>
        <a:lstStyle/>
        <a:p>
          <a:r>
            <a:rPr lang="en-GB" sz="1700" dirty="0"/>
            <a:t>1 Jan 2032</a:t>
          </a:r>
        </a:p>
      </dgm:t>
    </dgm:pt>
    <dgm:pt modelId="{EDFED883-0C7B-4F72-B217-1C0DD5E337E9}" type="parTrans" cxnId="{DF008AF2-3A9C-49FC-8949-A3DAF823785F}">
      <dgm:prSet/>
      <dgm:spPr/>
      <dgm:t>
        <a:bodyPr/>
        <a:lstStyle/>
        <a:p>
          <a:endParaRPr lang="en-GB"/>
        </a:p>
      </dgm:t>
    </dgm:pt>
    <dgm:pt modelId="{2F6F6410-A071-424C-8803-EADFE4DDB010}" type="sibTrans" cxnId="{DF008AF2-3A9C-49FC-8949-A3DAF823785F}">
      <dgm:prSet/>
      <dgm:spPr/>
      <dgm:t>
        <a:bodyPr/>
        <a:lstStyle/>
        <a:p>
          <a:endParaRPr lang="en-GB"/>
        </a:p>
      </dgm:t>
    </dgm:pt>
    <dgm:pt modelId="{84A779BF-F235-4B73-AF8C-37C3B905A55B}">
      <dgm:prSet phldrT="[Text]" custT="1"/>
      <dgm:spPr/>
      <dgm:t>
        <a:bodyPr/>
        <a:lstStyle/>
        <a:p>
          <a:r>
            <a:rPr lang="en-GB" sz="1700" dirty="0"/>
            <a:t>2-year term</a:t>
          </a:r>
        </a:p>
      </dgm:t>
    </dgm:pt>
    <dgm:pt modelId="{7BA8E2D5-6090-43F9-BC15-CF9FD4CE6C6E}" type="parTrans" cxnId="{133AC210-7D7E-4CD6-AE2B-B50570791011}">
      <dgm:prSet/>
      <dgm:spPr/>
      <dgm:t>
        <a:bodyPr/>
        <a:lstStyle/>
        <a:p>
          <a:endParaRPr lang="en-GB"/>
        </a:p>
      </dgm:t>
    </dgm:pt>
    <dgm:pt modelId="{35A9D3B1-B3BF-4175-9B48-49819BE04D81}" type="sibTrans" cxnId="{133AC210-7D7E-4CD6-AE2B-B50570791011}">
      <dgm:prSet/>
      <dgm:spPr/>
      <dgm:t>
        <a:bodyPr/>
        <a:lstStyle/>
        <a:p>
          <a:endParaRPr lang="en-GB"/>
        </a:p>
      </dgm:t>
    </dgm:pt>
    <dgm:pt modelId="{B647232F-044F-47E4-A072-8CA90C656C99}">
      <dgm:prSet phldrT="[Text]"/>
      <dgm:spPr/>
      <dgm:t>
        <a:bodyPr/>
        <a:lstStyle/>
        <a:p>
          <a:r>
            <a:rPr lang="en-GB" dirty="0"/>
            <a:t>Expires 31 Dec 2028</a:t>
          </a:r>
        </a:p>
      </dgm:t>
    </dgm:pt>
    <dgm:pt modelId="{3D3FD11C-1EDD-4EC6-9578-28F73F00073B}" type="parTrans" cxnId="{3B8D0013-2988-4356-86C7-39BF7FD59C6C}">
      <dgm:prSet/>
      <dgm:spPr/>
      <dgm:t>
        <a:bodyPr/>
        <a:lstStyle/>
        <a:p>
          <a:endParaRPr lang="en-GB"/>
        </a:p>
      </dgm:t>
    </dgm:pt>
    <dgm:pt modelId="{01E04D6A-D101-4F48-892A-F64E52A35302}" type="sibTrans" cxnId="{3B8D0013-2988-4356-86C7-39BF7FD59C6C}">
      <dgm:prSet/>
      <dgm:spPr/>
      <dgm:t>
        <a:bodyPr/>
        <a:lstStyle/>
        <a:p>
          <a:endParaRPr lang="en-GB"/>
        </a:p>
      </dgm:t>
    </dgm:pt>
    <dgm:pt modelId="{A115984F-2033-410D-B291-0DA9A856BA74}">
      <dgm:prSet phldrT="[Text]"/>
      <dgm:spPr/>
      <dgm:t>
        <a:bodyPr/>
        <a:lstStyle/>
        <a:p>
          <a:r>
            <a:rPr lang="en-GB" dirty="0"/>
            <a:t>Expires 31 Dec 2031</a:t>
          </a:r>
        </a:p>
      </dgm:t>
    </dgm:pt>
    <dgm:pt modelId="{02BC2C83-FDE2-418B-9A28-A8F1115856E8}" type="parTrans" cxnId="{199E7245-4120-4221-8E14-7D10419B685C}">
      <dgm:prSet/>
      <dgm:spPr/>
      <dgm:t>
        <a:bodyPr/>
        <a:lstStyle/>
        <a:p>
          <a:endParaRPr lang="en-GB"/>
        </a:p>
      </dgm:t>
    </dgm:pt>
    <dgm:pt modelId="{86AE7F86-808F-4ECE-83EF-FD6568E89154}" type="sibTrans" cxnId="{199E7245-4120-4221-8E14-7D10419B685C}">
      <dgm:prSet/>
      <dgm:spPr/>
      <dgm:t>
        <a:bodyPr/>
        <a:lstStyle/>
        <a:p>
          <a:endParaRPr lang="en-GB"/>
        </a:p>
      </dgm:t>
    </dgm:pt>
    <dgm:pt modelId="{5C3A7750-93EC-40B3-A88E-C1E5E2DDE5FD}">
      <dgm:prSet phldrT="[Text]" custT="1"/>
      <dgm:spPr/>
      <dgm:t>
        <a:bodyPr/>
        <a:lstStyle/>
        <a:p>
          <a:r>
            <a:rPr lang="en-GB" sz="1700" dirty="0"/>
            <a:t>Expires 31 Dec 2033</a:t>
          </a:r>
        </a:p>
      </dgm:t>
    </dgm:pt>
    <dgm:pt modelId="{7B35EC3F-B71B-4FE5-816D-D48CF672E162}" type="parTrans" cxnId="{E6EBE552-7D4B-4A07-AC96-35B445C0AC6B}">
      <dgm:prSet/>
      <dgm:spPr/>
      <dgm:t>
        <a:bodyPr/>
        <a:lstStyle/>
        <a:p>
          <a:endParaRPr lang="en-GB"/>
        </a:p>
      </dgm:t>
    </dgm:pt>
    <dgm:pt modelId="{978B446C-B400-4F88-940C-AD8205B5CF4E}" type="sibTrans" cxnId="{E6EBE552-7D4B-4A07-AC96-35B445C0AC6B}">
      <dgm:prSet/>
      <dgm:spPr/>
      <dgm:t>
        <a:bodyPr/>
        <a:lstStyle/>
        <a:p>
          <a:endParaRPr lang="en-GB"/>
        </a:p>
      </dgm:t>
    </dgm:pt>
    <dgm:pt modelId="{C0BCE70A-B341-46B7-B83B-FFCAC4F16681}" type="pres">
      <dgm:prSet presAssocID="{29737F57-98C3-4E34-91F1-60C3E55290F2}" presName="rootnode" presStyleCnt="0">
        <dgm:presLayoutVars>
          <dgm:chMax/>
          <dgm:chPref/>
          <dgm:dir/>
          <dgm:animLvl val="lvl"/>
        </dgm:presLayoutVars>
      </dgm:prSet>
      <dgm:spPr/>
    </dgm:pt>
    <dgm:pt modelId="{F43A0EE6-6A9D-431F-88F0-838A6CE38686}" type="pres">
      <dgm:prSet presAssocID="{08E0C0D1-A771-4A9F-9CA7-CBBF70ED0886}" presName="composite" presStyleCnt="0"/>
      <dgm:spPr/>
    </dgm:pt>
    <dgm:pt modelId="{A737D818-50B0-478D-AAB9-FEEE59C3544E}" type="pres">
      <dgm:prSet presAssocID="{08E0C0D1-A771-4A9F-9CA7-CBBF70ED0886}" presName="bentUpArrow1" presStyleLbl="alignImgPlace1" presStyleIdx="0" presStyleCnt="2"/>
      <dgm:spPr/>
    </dgm:pt>
    <dgm:pt modelId="{989C713F-0833-472D-80FA-67101224CC0C}" type="pres">
      <dgm:prSet presAssocID="{08E0C0D1-A771-4A9F-9CA7-CBBF70ED0886}" presName="ParentText" presStyleLbl="node1" presStyleIdx="0" presStyleCnt="3">
        <dgm:presLayoutVars>
          <dgm:chMax val="1"/>
          <dgm:chPref val="1"/>
          <dgm:bulletEnabled val="1"/>
        </dgm:presLayoutVars>
      </dgm:prSet>
      <dgm:spPr/>
    </dgm:pt>
    <dgm:pt modelId="{FC137689-3A19-4A9A-9ED3-4426B29928FD}" type="pres">
      <dgm:prSet presAssocID="{08E0C0D1-A771-4A9F-9CA7-CBBF70ED0886}" presName="ChildText" presStyleLbl="revTx" presStyleIdx="0" presStyleCnt="3">
        <dgm:presLayoutVars>
          <dgm:chMax val="0"/>
          <dgm:chPref val="0"/>
          <dgm:bulletEnabled val="1"/>
        </dgm:presLayoutVars>
      </dgm:prSet>
      <dgm:spPr/>
    </dgm:pt>
    <dgm:pt modelId="{999E9B41-1483-4455-9C14-DD3C1DD9F8BA}" type="pres">
      <dgm:prSet presAssocID="{2EAB53C0-298C-42FE-830C-C8658FA64404}" presName="sibTrans" presStyleCnt="0"/>
      <dgm:spPr/>
    </dgm:pt>
    <dgm:pt modelId="{E100364F-B11C-49FA-95E6-0DE72DF22B6E}" type="pres">
      <dgm:prSet presAssocID="{F1DA82A5-3699-4E05-B35D-7CE0DE571D56}" presName="composite" presStyleCnt="0"/>
      <dgm:spPr/>
    </dgm:pt>
    <dgm:pt modelId="{96B36F21-3D52-489F-8045-70F2E289C022}" type="pres">
      <dgm:prSet presAssocID="{F1DA82A5-3699-4E05-B35D-7CE0DE571D56}" presName="bentUpArrow1" presStyleLbl="alignImgPlace1" presStyleIdx="1" presStyleCnt="2"/>
      <dgm:spPr/>
    </dgm:pt>
    <dgm:pt modelId="{6EBC7234-0067-4768-BF75-2EF36B215A17}" type="pres">
      <dgm:prSet presAssocID="{F1DA82A5-3699-4E05-B35D-7CE0DE571D56}" presName="ParentText" presStyleLbl="node1" presStyleIdx="1" presStyleCnt="3">
        <dgm:presLayoutVars>
          <dgm:chMax val="1"/>
          <dgm:chPref val="1"/>
          <dgm:bulletEnabled val="1"/>
        </dgm:presLayoutVars>
      </dgm:prSet>
      <dgm:spPr/>
    </dgm:pt>
    <dgm:pt modelId="{126125D9-2332-4D0D-8A87-7D742E0FFA63}" type="pres">
      <dgm:prSet presAssocID="{F1DA82A5-3699-4E05-B35D-7CE0DE571D56}" presName="ChildText" presStyleLbl="revTx" presStyleIdx="1" presStyleCnt="3">
        <dgm:presLayoutVars>
          <dgm:chMax val="0"/>
          <dgm:chPref val="0"/>
          <dgm:bulletEnabled val="1"/>
        </dgm:presLayoutVars>
      </dgm:prSet>
      <dgm:spPr/>
    </dgm:pt>
    <dgm:pt modelId="{CAA4C65A-D7EC-4BF1-A418-3EEA13CBAAAD}" type="pres">
      <dgm:prSet presAssocID="{E70B6084-0137-4B65-9A8C-EFEF5F1BC34C}" presName="sibTrans" presStyleCnt="0"/>
      <dgm:spPr/>
    </dgm:pt>
    <dgm:pt modelId="{204164C0-C460-4203-AECA-0E2A083E0F4D}" type="pres">
      <dgm:prSet presAssocID="{CA1EFFFA-FA6E-44EA-8B9E-0A907EF6BBD4}" presName="composite" presStyleCnt="0"/>
      <dgm:spPr/>
    </dgm:pt>
    <dgm:pt modelId="{5036467B-CE30-4828-AC67-D93AC86CBC3B}" type="pres">
      <dgm:prSet presAssocID="{CA1EFFFA-FA6E-44EA-8B9E-0A907EF6BBD4}" presName="ParentText" presStyleLbl="node1" presStyleIdx="2" presStyleCnt="3">
        <dgm:presLayoutVars>
          <dgm:chMax val="1"/>
          <dgm:chPref val="1"/>
          <dgm:bulletEnabled val="1"/>
        </dgm:presLayoutVars>
      </dgm:prSet>
      <dgm:spPr/>
    </dgm:pt>
    <dgm:pt modelId="{5C36875A-3859-4AC1-82BF-5AAFC260BB85}" type="pres">
      <dgm:prSet presAssocID="{CA1EFFFA-FA6E-44EA-8B9E-0A907EF6BBD4}" presName="FinalChildText" presStyleLbl="revTx" presStyleIdx="2" presStyleCnt="3">
        <dgm:presLayoutVars>
          <dgm:chMax val="0"/>
          <dgm:chPref val="0"/>
          <dgm:bulletEnabled val="1"/>
        </dgm:presLayoutVars>
      </dgm:prSet>
      <dgm:spPr/>
    </dgm:pt>
  </dgm:ptLst>
  <dgm:cxnLst>
    <dgm:cxn modelId="{133AC210-7D7E-4CD6-AE2B-B50570791011}" srcId="{CA1EFFFA-FA6E-44EA-8B9E-0A907EF6BBD4}" destId="{84A779BF-F235-4B73-AF8C-37C3B905A55B}" srcOrd="1" destOrd="0" parTransId="{7BA8E2D5-6090-43F9-BC15-CF9FD4CE6C6E}" sibTransId="{35A9D3B1-B3BF-4175-9B48-49819BE04D81}"/>
    <dgm:cxn modelId="{3B8D0013-2988-4356-86C7-39BF7FD59C6C}" srcId="{08E0C0D1-A771-4A9F-9CA7-CBBF70ED0886}" destId="{B647232F-044F-47E4-A072-8CA90C656C99}" srcOrd="2" destOrd="0" parTransId="{3D3FD11C-1EDD-4EC6-9578-28F73F00073B}" sibTransId="{01E04D6A-D101-4F48-892A-F64E52A35302}"/>
    <dgm:cxn modelId="{F2EC1A2F-0E3A-4DC1-BC21-F819FAC24382}" srcId="{29737F57-98C3-4E34-91F1-60C3E55290F2}" destId="{F1DA82A5-3699-4E05-B35D-7CE0DE571D56}" srcOrd="1" destOrd="0" parTransId="{3F8B5B5B-D10D-4F5F-8479-9C7E815153D7}" sibTransId="{E70B6084-0137-4B65-9A8C-EFEF5F1BC34C}"/>
    <dgm:cxn modelId="{3B8A6B38-38B9-42A3-B340-CFF97CD0A880}" srcId="{29737F57-98C3-4E34-91F1-60C3E55290F2}" destId="{CA1EFFFA-FA6E-44EA-8B9E-0A907EF6BBD4}" srcOrd="2" destOrd="0" parTransId="{CDAFCCF7-804B-4211-BCAB-4CC0AFE55F1D}" sibTransId="{A556F83F-2417-4216-B871-088A28D8BAC0}"/>
    <dgm:cxn modelId="{682F6262-9938-4613-9A7A-88E8B1E12147}" type="presOf" srcId="{5C3A7750-93EC-40B3-A88E-C1E5E2DDE5FD}" destId="{5C36875A-3859-4AC1-82BF-5AAFC260BB85}" srcOrd="0" destOrd="2" presId="urn:microsoft.com/office/officeart/2005/8/layout/StepDownProcess"/>
    <dgm:cxn modelId="{FB8FFF42-3C03-4CF6-B505-FE86F79AC442}" type="presOf" srcId="{B7E5B206-26B3-49E1-8366-8D5C1DAB3645}" destId="{FC137689-3A19-4A9A-9ED3-4426B29928FD}" srcOrd="0" destOrd="0" presId="urn:microsoft.com/office/officeart/2005/8/layout/StepDownProcess"/>
    <dgm:cxn modelId="{199E7245-4120-4221-8E14-7D10419B685C}" srcId="{F1DA82A5-3699-4E05-B35D-7CE0DE571D56}" destId="{A115984F-2033-410D-B291-0DA9A856BA74}" srcOrd="2" destOrd="0" parTransId="{02BC2C83-FDE2-418B-9A28-A8F1115856E8}" sibTransId="{86AE7F86-808F-4ECE-83EF-FD6568E89154}"/>
    <dgm:cxn modelId="{2F198D65-A71F-4922-964E-D0C13B5ACA8A}" type="presOf" srcId="{84A779BF-F235-4B73-AF8C-37C3B905A55B}" destId="{5C36875A-3859-4AC1-82BF-5AAFC260BB85}" srcOrd="0" destOrd="1" presId="urn:microsoft.com/office/officeart/2005/8/layout/StepDownProcess"/>
    <dgm:cxn modelId="{492D4367-17C3-4829-AFCD-0CF46B126E68}" srcId="{08E0C0D1-A771-4A9F-9CA7-CBBF70ED0886}" destId="{B7E5B206-26B3-49E1-8366-8D5C1DAB3645}" srcOrd="0" destOrd="0" parTransId="{9F9C2FD3-9FAC-4A9F-B7DA-F2F8190CEF94}" sibTransId="{EE52A5CD-E3A7-451D-8BAD-7F2F9C4BE271}"/>
    <dgm:cxn modelId="{E4291B6B-5C34-4143-BB45-7F306629A852}" srcId="{F1DA82A5-3699-4E05-B35D-7CE0DE571D56}" destId="{DBC09FED-17D1-4F1E-83E1-63718E0F7FD5}" srcOrd="1" destOrd="0" parTransId="{E6394F05-E141-49E8-8DC8-E63F71C2EC62}" sibTransId="{D9EE9AB3-DAA7-44F1-88F6-158DA8A751E7}"/>
    <dgm:cxn modelId="{0918744C-A673-45AD-A1F7-BA41F3CEBD43}" type="presOf" srcId="{29737F57-98C3-4E34-91F1-60C3E55290F2}" destId="{C0BCE70A-B341-46B7-B83B-FFCAC4F16681}" srcOrd="0" destOrd="0" presId="urn:microsoft.com/office/officeart/2005/8/layout/StepDownProcess"/>
    <dgm:cxn modelId="{65E15C4D-A349-4304-8F7A-276E27EB34BE}" type="presOf" srcId="{08E0C0D1-A771-4A9F-9CA7-CBBF70ED0886}" destId="{989C713F-0833-472D-80FA-67101224CC0C}" srcOrd="0" destOrd="0" presId="urn:microsoft.com/office/officeart/2005/8/layout/StepDownProcess"/>
    <dgm:cxn modelId="{9A017B6D-F367-4F72-8FB8-F1E060B9DD0B}" type="presOf" srcId="{76B6E957-D50D-488C-A59E-F1D524DF3D04}" destId="{5C36875A-3859-4AC1-82BF-5AAFC260BB85}" srcOrd="0" destOrd="0" presId="urn:microsoft.com/office/officeart/2005/8/layout/StepDownProcess"/>
    <dgm:cxn modelId="{85418552-E3DA-4DE7-8DC4-F6295CCC0231}" type="presOf" srcId="{A115984F-2033-410D-B291-0DA9A856BA74}" destId="{126125D9-2332-4D0D-8A87-7D742E0FFA63}" srcOrd="0" destOrd="2" presId="urn:microsoft.com/office/officeart/2005/8/layout/StepDownProcess"/>
    <dgm:cxn modelId="{E6EBE552-7D4B-4A07-AC96-35B445C0AC6B}" srcId="{CA1EFFFA-FA6E-44EA-8B9E-0A907EF6BBD4}" destId="{5C3A7750-93EC-40B3-A88E-C1E5E2DDE5FD}" srcOrd="2" destOrd="0" parTransId="{7B35EC3F-B71B-4FE5-816D-D48CF672E162}" sibTransId="{978B446C-B400-4F88-940C-AD8205B5CF4E}"/>
    <dgm:cxn modelId="{BF228275-532A-495E-B383-A2F758079F9E}" type="presOf" srcId="{DAAB2C66-7413-4B43-98C4-2FF7E0A03DE6}" destId="{FC137689-3A19-4A9A-9ED3-4426B29928FD}" srcOrd="0" destOrd="1" presId="urn:microsoft.com/office/officeart/2005/8/layout/StepDownProcess"/>
    <dgm:cxn modelId="{20033C86-383A-4BDD-BF7A-FFD5D5FA902A}" srcId="{08E0C0D1-A771-4A9F-9CA7-CBBF70ED0886}" destId="{DAAB2C66-7413-4B43-98C4-2FF7E0A03DE6}" srcOrd="1" destOrd="0" parTransId="{F412F276-E1AB-4E8B-A9A9-C987EDFEBE4A}" sibTransId="{FEA4468D-5464-45DC-9A4D-E1E28534F36E}"/>
    <dgm:cxn modelId="{B3E1C6AE-7D7F-4E9C-AAC7-E2D53CA00272}" srcId="{F1DA82A5-3699-4E05-B35D-7CE0DE571D56}" destId="{2B4FBAD3-8B70-4757-A725-F552C266D482}" srcOrd="0" destOrd="0" parTransId="{AF5AF0CC-B8DE-4D18-A9E5-B234A9CCB1D9}" sibTransId="{B641E0DC-B3F5-43A7-8BC7-6430D5A5290D}"/>
    <dgm:cxn modelId="{78979EB2-C454-40DC-AC4B-25E2EB30BD48}" type="presOf" srcId="{DBC09FED-17D1-4F1E-83E1-63718E0F7FD5}" destId="{126125D9-2332-4D0D-8A87-7D742E0FFA63}" srcOrd="0" destOrd="1" presId="urn:microsoft.com/office/officeart/2005/8/layout/StepDownProcess"/>
    <dgm:cxn modelId="{065CD9B4-4498-42F3-9893-E929C735291D}" type="presOf" srcId="{2B4FBAD3-8B70-4757-A725-F552C266D482}" destId="{126125D9-2332-4D0D-8A87-7D742E0FFA63}" srcOrd="0" destOrd="0" presId="urn:microsoft.com/office/officeart/2005/8/layout/StepDownProcess"/>
    <dgm:cxn modelId="{1210A3B7-4BBB-438F-8316-591DFE39E4EE}" type="presOf" srcId="{B647232F-044F-47E4-A072-8CA90C656C99}" destId="{FC137689-3A19-4A9A-9ED3-4426B29928FD}" srcOrd="0" destOrd="2" presId="urn:microsoft.com/office/officeart/2005/8/layout/StepDownProcess"/>
    <dgm:cxn modelId="{CBF434D2-9F8B-4761-AFDE-382A7E2DB786}" srcId="{29737F57-98C3-4E34-91F1-60C3E55290F2}" destId="{08E0C0D1-A771-4A9F-9CA7-CBBF70ED0886}" srcOrd="0" destOrd="0" parTransId="{6E431E77-2D0E-4F83-9811-40A7BFA6F319}" sibTransId="{2EAB53C0-298C-42FE-830C-C8658FA64404}"/>
    <dgm:cxn modelId="{60C754F0-1D38-4915-BDBE-091C4AC20F02}" type="presOf" srcId="{F1DA82A5-3699-4E05-B35D-7CE0DE571D56}" destId="{6EBC7234-0067-4768-BF75-2EF36B215A17}" srcOrd="0" destOrd="0" presId="urn:microsoft.com/office/officeart/2005/8/layout/StepDownProcess"/>
    <dgm:cxn modelId="{654342F2-AAB0-49AF-8409-598FF781C0E8}" type="presOf" srcId="{CA1EFFFA-FA6E-44EA-8B9E-0A907EF6BBD4}" destId="{5036467B-CE30-4828-AC67-D93AC86CBC3B}" srcOrd="0" destOrd="0" presId="urn:microsoft.com/office/officeart/2005/8/layout/StepDownProcess"/>
    <dgm:cxn modelId="{DF008AF2-3A9C-49FC-8949-A3DAF823785F}" srcId="{CA1EFFFA-FA6E-44EA-8B9E-0A907EF6BBD4}" destId="{76B6E957-D50D-488C-A59E-F1D524DF3D04}" srcOrd="0" destOrd="0" parTransId="{EDFED883-0C7B-4F72-B217-1C0DD5E337E9}" sibTransId="{2F6F6410-A071-424C-8803-EADFE4DDB010}"/>
    <dgm:cxn modelId="{C640E09C-E422-4B3F-90F7-65A246E9C035}" type="presParOf" srcId="{C0BCE70A-B341-46B7-B83B-FFCAC4F16681}" destId="{F43A0EE6-6A9D-431F-88F0-838A6CE38686}" srcOrd="0" destOrd="0" presId="urn:microsoft.com/office/officeart/2005/8/layout/StepDownProcess"/>
    <dgm:cxn modelId="{E2308421-9666-4F55-9DE1-F5F7240E973B}" type="presParOf" srcId="{F43A0EE6-6A9D-431F-88F0-838A6CE38686}" destId="{A737D818-50B0-478D-AAB9-FEEE59C3544E}" srcOrd="0" destOrd="0" presId="urn:microsoft.com/office/officeart/2005/8/layout/StepDownProcess"/>
    <dgm:cxn modelId="{69CA88C1-8977-458C-B88F-F0A7E2E0442D}" type="presParOf" srcId="{F43A0EE6-6A9D-431F-88F0-838A6CE38686}" destId="{989C713F-0833-472D-80FA-67101224CC0C}" srcOrd="1" destOrd="0" presId="urn:microsoft.com/office/officeart/2005/8/layout/StepDownProcess"/>
    <dgm:cxn modelId="{A32D3AAD-13F4-402C-BF48-95B98D8A9C6E}" type="presParOf" srcId="{F43A0EE6-6A9D-431F-88F0-838A6CE38686}" destId="{FC137689-3A19-4A9A-9ED3-4426B29928FD}" srcOrd="2" destOrd="0" presId="urn:microsoft.com/office/officeart/2005/8/layout/StepDownProcess"/>
    <dgm:cxn modelId="{F68AAD8D-9166-4B9E-B943-1FDA2DBB5AF0}" type="presParOf" srcId="{C0BCE70A-B341-46B7-B83B-FFCAC4F16681}" destId="{999E9B41-1483-4455-9C14-DD3C1DD9F8BA}" srcOrd="1" destOrd="0" presId="urn:microsoft.com/office/officeart/2005/8/layout/StepDownProcess"/>
    <dgm:cxn modelId="{3AB925CC-2E3F-4FCE-8B39-BCB686ED9D4F}" type="presParOf" srcId="{C0BCE70A-B341-46B7-B83B-FFCAC4F16681}" destId="{E100364F-B11C-49FA-95E6-0DE72DF22B6E}" srcOrd="2" destOrd="0" presId="urn:microsoft.com/office/officeart/2005/8/layout/StepDownProcess"/>
    <dgm:cxn modelId="{A0D1D20D-0DFB-4745-83C7-4A6B9B53DBA7}" type="presParOf" srcId="{E100364F-B11C-49FA-95E6-0DE72DF22B6E}" destId="{96B36F21-3D52-489F-8045-70F2E289C022}" srcOrd="0" destOrd="0" presId="urn:microsoft.com/office/officeart/2005/8/layout/StepDownProcess"/>
    <dgm:cxn modelId="{F538B193-517E-4A17-8D6B-DE9D01BBD347}" type="presParOf" srcId="{E100364F-B11C-49FA-95E6-0DE72DF22B6E}" destId="{6EBC7234-0067-4768-BF75-2EF36B215A17}" srcOrd="1" destOrd="0" presId="urn:microsoft.com/office/officeart/2005/8/layout/StepDownProcess"/>
    <dgm:cxn modelId="{A9C71405-63B6-4B51-8C67-F5C6C43CDB59}" type="presParOf" srcId="{E100364F-B11C-49FA-95E6-0DE72DF22B6E}" destId="{126125D9-2332-4D0D-8A87-7D742E0FFA63}" srcOrd="2" destOrd="0" presId="urn:microsoft.com/office/officeart/2005/8/layout/StepDownProcess"/>
    <dgm:cxn modelId="{FC8308F4-E148-4283-9FAE-D7FBD141FF23}" type="presParOf" srcId="{C0BCE70A-B341-46B7-B83B-FFCAC4F16681}" destId="{CAA4C65A-D7EC-4BF1-A418-3EEA13CBAAAD}" srcOrd="3" destOrd="0" presId="urn:microsoft.com/office/officeart/2005/8/layout/StepDownProcess"/>
    <dgm:cxn modelId="{411AF312-438D-40FC-8DF0-F3674E5E65C7}" type="presParOf" srcId="{C0BCE70A-B341-46B7-B83B-FFCAC4F16681}" destId="{204164C0-C460-4203-AECA-0E2A083E0F4D}" srcOrd="4" destOrd="0" presId="urn:microsoft.com/office/officeart/2005/8/layout/StepDownProcess"/>
    <dgm:cxn modelId="{ADD1C24D-AE1F-4B76-BBF8-19A293540B70}" type="presParOf" srcId="{204164C0-C460-4203-AECA-0E2A083E0F4D}" destId="{5036467B-CE30-4828-AC67-D93AC86CBC3B}" srcOrd="0" destOrd="0" presId="urn:microsoft.com/office/officeart/2005/8/layout/StepDownProcess"/>
    <dgm:cxn modelId="{F5CC1C64-CA2C-49CA-ACF2-84DB96162AE1}" type="presParOf" srcId="{204164C0-C460-4203-AECA-0E2A083E0F4D}" destId="{5C36875A-3859-4AC1-82BF-5AAFC260BB8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737F57-98C3-4E34-91F1-60C3E55290F2}" type="doc">
      <dgm:prSet loTypeId="urn:microsoft.com/office/officeart/2005/8/layout/StepDownProcess" loCatId="process" qsTypeId="urn:microsoft.com/office/officeart/2005/8/quickstyle/simple1" qsCatId="simple" csTypeId="urn:microsoft.com/office/officeart/2005/8/colors/accent1_4" csCatId="accent1" phldr="1"/>
      <dgm:spPr/>
    </dgm:pt>
    <dgm:pt modelId="{08E0C0D1-A771-4A9F-9CA7-CBBF70ED0886}">
      <dgm:prSet phldrT="[Text]"/>
      <dgm:spPr/>
      <dgm:t>
        <a:bodyPr/>
        <a:lstStyle/>
        <a:p>
          <a:r>
            <a:rPr lang="en-GB" dirty="0"/>
            <a:t>1</a:t>
          </a:r>
          <a:r>
            <a:rPr lang="en-GB" baseline="30000" dirty="0"/>
            <a:t>st</a:t>
          </a:r>
          <a:r>
            <a:rPr lang="en-GB" dirty="0"/>
            <a:t> Framework</a:t>
          </a:r>
        </a:p>
      </dgm:t>
    </dgm:pt>
    <dgm:pt modelId="{6E431E77-2D0E-4F83-9811-40A7BFA6F319}" type="parTrans" cxnId="{CBF434D2-9F8B-4761-AFDE-382A7E2DB786}">
      <dgm:prSet/>
      <dgm:spPr/>
      <dgm:t>
        <a:bodyPr/>
        <a:lstStyle/>
        <a:p>
          <a:endParaRPr lang="en-GB"/>
        </a:p>
      </dgm:t>
    </dgm:pt>
    <dgm:pt modelId="{2EAB53C0-298C-42FE-830C-C8658FA64404}" type="sibTrans" cxnId="{CBF434D2-9F8B-4761-AFDE-382A7E2DB786}">
      <dgm:prSet/>
      <dgm:spPr/>
      <dgm:t>
        <a:bodyPr/>
        <a:lstStyle/>
        <a:p>
          <a:endParaRPr lang="en-GB"/>
        </a:p>
      </dgm:t>
    </dgm:pt>
    <dgm:pt modelId="{F1DA82A5-3699-4E05-B35D-7CE0DE571D56}">
      <dgm:prSet phldrT="[Text]"/>
      <dgm:spPr/>
      <dgm:t>
        <a:bodyPr/>
        <a:lstStyle/>
        <a:p>
          <a:r>
            <a:rPr lang="en-GB" dirty="0"/>
            <a:t>2</a:t>
          </a:r>
          <a:r>
            <a:rPr lang="en-GB" baseline="30000" dirty="0"/>
            <a:t>nd</a:t>
          </a:r>
          <a:r>
            <a:rPr lang="en-GB" dirty="0"/>
            <a:t> Framework</a:t>
          </a:r>
        </a:p>
      </dgm:t>
    </dgm:pt>
    <dgm:pt modelId="{3F8B5B5B-D10D-4F5F-8479-9C7E815153D7}" type="parTrans" cxnId="{F2EC1A2F-0E3A-4DC1-BC21-F819FAC24382}">
      <dgm:prSet/>
      <dgm:spPr/>
      <dgm:t>
        <a:bodyPr/>
        <a:lstStyle/>
        <a:p>
          <a:endParaRPr lang="en-GB"/>
        </a:p>
      </dgm:t>
    </dgm:pt>
    <dgm:pt modelId="{E70B6084-0137-4B65-9A8C-EFEF5F1BC34C}" type="sibTrans" cxnId="{F2EC1A2F-0E3A-4DC1-BC21-F819FAC24382}">
      <dgm:prSet/>
      <dgm:spPr/>
      <dgm:t>
        <a:bodyPr/>
        <a:lstStyle/>
        <a:p>
          <a:endParaRPr lang="en-GB"/>
        </a:p>
      </dgm:t>
    </dgm:pt>
    <dgm:pt modelId="{CA1EFFFA-FA6E-44EA-8B9E-0A907EF6BBD4}">
      <dgm:prSet phldrT="[Text]"/>
      <dgm:spPr/>
      <dgm:t>
        <a:bodyPr/>
        <a:lstStyle/>
        <a:p>
          <a:r>
            <a:rPr lang="en-GB" dirty="0"/>
            <a:t>3</a:t>
          </a:r>
          <a:r>
            <a:rPr lang="en-GB" baseline="30000" dirty="0"/>
            <a:t>rd</a:t>
          </a:r>
          <a:r>
            <a:rPr lang="en-GB" dirty="0"/>
            <a:t> Framework</a:t>
          </a:r>
        </a:p>
      </dgm:t>
    </dgm:pt>
    <dgm:pt modelId="{CDAFCCF7-804B-4211-BCAB-4CC0AFE55F1D}" type="parTrans" cxnId="{3B8A6B38-38B9-42A3-B340-CFF97CD0A880}">
      <dgm:prSet/>
      <dgm:spPr/>
      <dgm:t>
        <a:bodyPr/>
        <a:lstStyle/>
        <a:p>
          <a:endParaRPr lang="en-GB"/>
        </a:p>
      </dgm:t>
    </dgm:pt>
    <dgm:pt modelId="{A556F83F-2417-4216-B871-088A28D8BAC0}" type="sibTrans" cxnId="{3B8A6B38-38B9-42A3-B340-CFF97CD0A880}">
      <dgm:prSet/>
      <dgm:spPr/>
      <dgm:t>
        <a:bodyPr/>
        <a:lstStyle/>
        <a:p>
          <a:endParaRPr lang="en-GB"/>
        </a:p>
      </dgm:t>
    </dgm:pt>
    <dgm:pt modelId="{B7E5B206-26B3-49E1-8366-8D5C1DAB3645}">
      <dgm:prSet phldrT="[Text]"/>
      <dgm:spPr/>
      <dgm:t>
        <a:bodyPr/>
        <a:lstStyle/>
        <a:p>
          <a:r>
            <a:rPr lang="en-GB" dirty="0"/>
            <a:t>1 Jan 2026</a:t>
          </a:r>
        </a:p>
      </dgm:t>
    </dgm:pt>
    <dgm:pt modelId="{9F9C2FD3-9FAC-4A9F-B7DA-F2F8190CEF94}" type="parTrans" cxnId="{492D4367-17C3-4829-AFCD-0CF46B126E68}">
      <dgm:prSet/>
      <dgm:spPr/>
      <dgm:t>
        <a:bodyPr/>
        <a:lstStyle/>
        <a:p>
          <a:endParaRPr lang="en-GB"/>
        </a:p>
      </dgm:t>
    </dgm:pt>
    <dgm:pt modelId="{EE52A5CD-E3A7-451D-8BAD-7F2F9C4BE271}" type="sibTrans" cxnId="{492D4367-17C3-4829-AFCD-0CF46B126E68}">
      <dgm:prSet/>
      <dgm:spPr/>
      <dgm:t>
        <a:bodyPr/>
        <a:lstStyle/>
        <a:p>
          <a:endParaRPr lang="en-GB"/>
        </a:p>
      </dgm:t>
    </dgm:pt>
    <dgm:pt modelId="{2B4FBAD3-8B70-4757-A725-F552C266D482}">
      <dgm:prSet phldrT="[Text]"/>
      <dgm:spPr/>
      <dgm:t>
        <a:bodyPr/>
        <a:lstStyle/>
        <a:p>
          <a:r>
            <a:rPr lang="en-GB" dirty="0"/>
            <a:t>1 Jan 2028</a:t>
          </a:r>
        </a:p>
      </dgm:t>
    </dgm:pt>
    <dgm:pt modelId="{AF5AF0CC-B8DE-4D18-A9E5-B234A9CCB1D9}" type="parTrans" cxnId="{B3E1C6AE-7D7F-4E9C-AAC7-E2D53CA00272}">
      <dgm:prSet/>
      <dgm:spPr/>
      <dgm:t>
        <a:bodyPr/>
        <a:lstStyle/>
        <a:p>
          <a:endParaRPr lang="en-GB"/>
        </a:p>
      </dgm:t>
    </dgm:pt>
    <dgm:pt modelId="{B641E0DC-B3F5-43A7-8BC7-6430D5A5290D}" type="sibTrans" cxnId="{B3E1C6AE-7D7F-4E9C-AAC7-E2D53CA00272}">
      <dgm:prSet/>
      <dgm:spPr/>
      <dgm:t>
        <a:bodyPr/>
        <a:lstStyle/>
        <a:p>
          <a:endParaRPr lang="en-GB"/>
        </a:p>
      </dgm:t>
    </dgm:pt>
    <dgm:pt modelId="{DAAB2C66-7413-4B43-98C4-2FF7E0A03DE6}">
      <dgm:prSet phldrT="[Text]"/>
      <dgm:spPr/>
      <dgm:t>
        <a:bodyPr/>
        <a:lstStyle/>
        <a:p>
          <a:r>
            <a:rPr lang="en-GB" dirty="0"/>
            <a:t>2-year term</a:t>
          </a:r>
        </a:p>
      </dgm:t>
    </dgm:pt>
    <dgm:pt modelId="{F412F276-E1AB-4E8B-A9A9-C987EDFEBE4A}" type="parTrans" cxnId="{20033C86-383A-4BDD-BF7A-FFD5D5FA902A}">
      <dgm:prSet/>
      <dgm:spPr/>
      <dgm:t>
        <a:bodyPr/>
        <a:lstStyle/>
        <a:p>
          <a:endParaRPr lang="en-GB"/>
        </a:p>
      </dgm:t>
    </dgm:pt>
    <dgm:pt modelId="{FEA4468D-5464-45DC-9A4D-E1E28534F36E}" type="sibTrans" cxnId="{20033C86-383A-4BDD-BF7A-FFD5D5FA902A}">
      <dgm:prSet/>
      <dgm:spPr/>
      <dgm:t>
        <a:bodyPr/>
        <a:lstStyle/>
        <a:p>
          <a:endParaRPr lang="en-GB"/>
        </a:p>
      </dgm:t>
    </dgm:pt>
    <dgm:pt modelId="{DBC09FED-17D1-4F1E-83E1-63718E0F7FD5}">
      <dgm:prSet phldrT="[Text]"/>
      <dgm:spPr/>
      <dgm:t>
        <a:bodyPr/>
        <a:lstStyle/>
        <a:p>
          <a:r>
            <a:rPr lang="en-GB" dirty="0"/>
            <a:t>2-year term</a:t>
          </a:r>
        </a:p>
      </dgm:t>
    </dgm:pt>
    <dgm:pt modelId="{E6394F05-E141-49E8-8DC8-E63F71C2EC62}" type="parTrans" cxnId="{E4291B6B-5C34-4143-BB45-7F306629A852}">
      <dgm:prSet/>
      <dgm:spPr/>
      <dgm:t>
        <a:bodyPr/>
        <a:lstStyle/>
        <a:p>
          <a:endParaRPr lang="en-GB"/>
        </a:p>
      </dgm:t>
    </dgm:pt>
    <dgm:pt modelId="{D9EE9AB3-DAA7-44F1-88F6-158DA8A751E7}" type="sibTrans" cxnId="{E4291B6B-5C34-4143-BB45-7F306629A852}">
      <dgm:prSet/>
      <dgm:spPr/>
      <dgm:t>
        <a:bodyPr/>
        <a:lstStyle/>
        <a:p>
          <a:endParaRPr lang="en-GB"/>
        </a:p>
      </dgm:t>
    </dgm:pt>
    <dgm:pt modelId="{76B6E957-D50D-488C-A59E-F1D524DF3D04}">
      <dgm:prSet phldrT="[Text]" custT="1"/>
      <dgm:spPr/>
      <dgm:t>
        <a:bodyPr/>
        <a:lstStyle/>
        <a:p>
          <a:r>
            <a:rPr lang="en-GB" sz="1200" dirty="0"/>
            <a:t>1 Jan 2030</a:t>
          </a:r>
        </a:p>
      </dgm:t>
    </dgm:pt>
    <dgm:pt modelId="{EDFED883-0C7B-4F72-B217-1C0DD5E337E9}" type="parTrans" cxnId="{DF008AF2-3A9C-49FC-8949-A3DAF823785F}">
      <dgm:prSet/>
      <dgm:spPr/>
      <dgm:t>
        <a:bodyPr/>
        <a:lstStyle/>
        <a:p>
          <a:endParaRPr lang="en-GB"/>
        </a:p>
      </dgm:t>
    </dgm:pt>
    <dgm:pt modelId="{2F6F6410-A071-424C-8803-EADFE4DDB010}" type="sibTrans" cxnId="{DF008AF2-3A9C-49FC-8949-A3DAF823785F}">
      <dgm:prSet/>
      <dgm:spPr/>
      <dgm:t>
        <a:bodyPr/>
        <a:lstStyle/>
        <a:p>
          <a:endParaRPr lang="en-GB"/>
        </a:p>
      </dgm:t>
    </dgm:pt>
    <dgm:pt modelId="{84A779BF-F235-4B73-AF8C-37C3B905A55B}">
      <dgm:prSet phldrT="[Text]" custT="1"/>
      <dgm:spPr/>
      <dgm:t>
        <a:bodyPr/>
        <a:lstStyle/>
        <a:p>
          <a:r>
            <a:rPr lang="en-GB" sz="1200" dirty="0"/>
            <a:t>2-year term</a:t>
          </a:r>
        </a:p>
      </dgm:t>
    </dgm:pt>
    <dgm:pt modelId="{7BA8E2D5-6090-43F9-BC15-CF9FD4CE6C6E}" type="parTrans" cxnId="{133AC210-7D7E-4CD6-AE2B-B50570791011}">
      <dgm:prSet/>
      <dgm:spPr/>
      <dgm:t>
        <a:bodyPr/>
        <a:lstStyle/>
        <a:p>
          <a:endParaRPr lang="en-GB"/>
        </a:p>
      </dgm:t>
    </dgm:pt>
    <dgm:pt modelId="{35A9D3B1-B3BF-4175-9B48-49819BE04D81}" type="sibTrans" cxnId="{133AC210-7D7E-4CD6-AE2B-B50570791011}">
      <dgm:prSet/>
      <dgm:spPr/>
      <dgm:t>
        <a:bodyPr/>
        <a:lstStyle/>
        <a:p>
          <a:endParaRPr lang="en-GB"/>
        </a:p>
      </dgm:t>
    </dgm:pt>
    <dgm:pt modelId="{B647232F-044F-47E4-A072-8CA90C656C99}">
      <dgm:prSet phldrT="[Text]"/>
      <dgm:spPr/>
      <dgm:t>
        <a:bodyPr/>
        <a:lstStyle/>
        <a:p>
          <a:r>
            <a:rPr lang="en-GB" dirty="0"/>
            <a:t>Expires 31 Dec 2027</a:t>
          </a:r>
        </a:p>
      </dgm:t>
    </dgm:pt>
    <dgm:pt modelId="{3D3FD11C-1EDD-4EC6-9578-28F73F00073B}" type="parTrans" cxnId="{3B8D0013-2988-4356-86C7-39BF7FD59C6C}">
      <dgm:prSet/>
      <dgm:spPr/>
      <dgm:t>
        <a:bodyPr/>
        <a:lstStyle/>
        <a:p>
          <a:endParaRPr lang="en-GB"/>
        </a:p>
      </dgm:t>
    </dgm:pt>
    <dgm:pt modelId="{01E04D6A-D101-4F48-892A-F64E52A35302}" type="sibTrans" cxnId="{3B8D0013-2988-4356-86C7-39BF7FD59C6C}">
      <dgm:prSet/>
      <dgm:spPr/>
      <dgm:t>
        <a:bodyPr/>
        <a:lstStyle/>
        <a:p>
          <a:endParaRPr lang="en-GB"/>
        </a:p>
      </dgm:t>
    </dgm:pt>
    <dgm:pt modelId="{A115984F-2033-410D-B291-0DA9A856BA74}">
      <dgm:prSet phldrT="[Text]"/>
      <dgm:spPr/>
      <dgm:t>
        <a:bodyPr/>
        <a:lstStyle/>
        <a:p>
          <a:r>
            <a:rPr lang="en-GB" dirty="0"/>
            <a:t>Expires 31 Dec 2029</a:t>
          </a:r>
        </a:p>
      </dgm:t>
    </dgm:pt>
    <dgm:pt modelId="{02BC2C83-FDE2-418B-9A28-A8F1115856E8}" type="parTrans" cxnId="{199E7245-4120-4221-8E14-7D10419B685C}">
      <dgm:prSet/>
      <dgm:spPr/>
      <dgm:t>
        <a:bodyPr/>
        <a:lstStyle/>
        <a:p>
          <a:endParaRPr lang="en-GB"/>
        </a:p>
      </dgm:t>
    </dgm:pt>
    <dgm:pt modelId="{86AE7F86-808F-4ECE-83EF-FD6568E89154}" type="sibTrans" cxnId="{199E7245-4120-4221-8E14-7D10419B685C}">
      <dgm:prSet/>
      <dgm:spPr/>
      <dgm:t>
        <a:bodyPr/>
        <a:lstStyle/>
        <a:p>
          <a:endParaRPr lang="en-GB"/>
        </a:p>
      </dgm:t>
    </dgm:pt>
    <dgm:pt modelId="{5C3A7750-93EC-40B3-A88E-C1E5E2DDE5FD}">
      <dgm:prSet phldrT="[Text]" custT="1"/>
      <dgm:spPr/>
      <dgm:t>
        <a:bodyPr/>
        <a:lstStyle/>
        <a:p>
          <a:r>
            <a:rPr lang="en-GB" sz="1200" dirty="0"/>
            <a:t>Expires 31 Dec 2031</a:t>
          </a:r>
        </a:p>
      </dgm:t>
    </dgm:pt>
    <dgm:pt modelId="{7B35EC3F-B71B-4FE5-816D-D48CF672E162}" type="parTrans" cxnId="{E6EBE552-7D4B-4A07-AC96-35B445C0AC6B}">
      <dgm:prSet/>
      <dgm:spPr/>
      <dgm:t>
        <a:bodyPr/>
        <a:lstStyle/>
        <a:p>
          <a:endParaRPr lang="en-GB"/>
        </a:p>
      </dgm:t>
    </dgm:pt>
    <dgm:pt modelId="{978B446C-B400-4F88-940C-AD8205B5CF4E}" type="sibTrans" cxnId="{E6EBE552-7D4B-4A07-AC96-35B445C0AC6B}">
      <dgm:prSet/>
      <dgm:spPr/>
      <dgm:t>
        <a:bodyPr/>
        <a:lstStyle/>
        <a:p>
          <a:endParaRPr lang="en-GB"/>
        </a:p>
      </dgm:t>
    </dgm:pt>
    <dgm:pt modelId="{CFFCFFC3-F78D-4429-A50C-BDE92AB475F6}">
      <dgm:prSet phldrT="[Text]" custT="1"/>
      <dgm:spPr/>
      <dgm:t>
        <a:bodyPr/>
        <a:lstStyle/>
        <a:p>
          <a:r>
            <a:rPr lang="en-GB" sz="1700" dirty="0"/>
            <a:t>4</a:t>
          </a:r>
          <a:r>
            <a:rPr lang="en-GB" sz="1700" baseline="30000" dirty="0"/>
            <a:t>th</a:t>
          </a:r>
          <a:r>
            <a:rPr lang="en-GB" sz="1700" dirty="0"/>
            <a:t> Framework</a:t>
          </a:r>
        </a:p>
      </dgm:t>
    </dgm:pt>
    <dgm:pt modelId="{A4712301-1233-4A40-8FC6-67D0B7951332}" type="parTrans" cxnId="{22E3D7A5-AA1D-4D2D-866A-6FB587381AE3}">
      <dgm:prSet/>
      <dgm:spPr/>
      <dgm:t>
        <a:bodyPr/>
        <a:lstStyle/>
        <a:p>
          <a:endParaRPr lang="en-GB"/>
        </a:p>
      </dgm:t>
    </dgm:pt>
    <dgm:pt modelId="{07D446AB-C917-4976-BDB4-9856CBD50373}" type="sibTrans" cxnId="{22E3D7A5-AA1D-4D2D-866A-6FB587381AE3}">
      <dgm:prSet/>
      <dgm:spPr/>
      <dgm:t>
        <a:bodyPr/>
        <a:lstStyle/>
        <a:p>
          <a:endParaRPr lang="en-GB"/>
        </a:p>
      </dgm:t>
    </dgm:pt>
    <dgm:pt modelId="{8A722530-4BFF-45D0-9597-C075619FA9A8}">
      <dgm:prSet phldrT="[Text]" custT="1"/>
      <dgm:spPr/>
      <dgm:t>
        <a:bodyPr/>
        <a:lstStyle/>
        <a:p>
          <a:r>
            <a:rPr lang="en-GB" sz="1200" dirty="0"/>
            <a:t>1 Jan 2032</a:t>
          </a:r>
        </a:p>
      </dgm:t>
    </dgm:pt>
    <dgm:pt modelId="{592B85C0-2D28-49E1-B5F8-3A21FDC0FDCF}" type="parTrans" cxnId="{300E687D-CCD8-4336-A363-D7C6232601F6}">
      <dgm:prSet/>
      <dgm:spPr/>
      <dgm:t>
        <a:bodyPr/>
        <a:lstStyle/>
        <a:p>
          <a:endParaRPr lang="en-GB"/>
        </a:p>
      </dgm:t>
    </dgm:pt>
    <dgm:pt modelId="{6EDF516F-1727-4D6B-B7AC-C6B13EBD3C21}" type="sibTrans" cxnId="{300E687D-CCD8-4336-A363-D7C6232601F6}">
      <dgm:prSet/>
      <dgm:spPr/>
      <dgm:t>
        <a:bodyPr/>
        <a:lstStyle/>
        <a:p>
          <a:endParaRPr lang="en-GB"/>
        </a:p>
      </dgm:t>
    </dgm:pt>
    <dgm:pt modelId="{A6369100-7D72-4D38-AFC4-BFD778A239C5}">
      <dgm:prSet phldrT="[Text]" custT="1"/>
      <dgm:spPr/>
      <dgm:t>
        <a:bodyPr/>
        <a:lstStyle/>
        <a:p>
          <a:r>
            <a:rPr lang="en-GB" sz="1200" dirty="0"/>
            <a:t>2-year term</a:t>
          </a:r>
        </a:p>
      </dgm:t>
    </dgm:pt>
    <dgm:pt modelId="{DC11D20A-DEDC-4D4E-AAE7-7FBCC99D42DB}" type="parTrans" cxnId="{86889AD4-FFFD-4454-9312-886FA8356CAD}">
      <dgm:prSet/>
      <dgm:spPr/>
      <dgm:t>
        <a:bodyPr/>
        <a:lstStyle/>
        <a:p>
          <a:endParaRPr lang="en-GB"/>
        </a:p>
      </dgm:t>
    </dgm:pt>
    <dgm:pt modelId="{2DE4740A-E89E-4583-8CE1-BFF2999F9C63}" type="sibTrans" cxnId="{86889AD4-FFFD-4454-9312-886FA8356CAD}">
      <dgm:prSet/>
      <dgm:spPr/>
      <dgm:t>
        <a:bodyPr/>
        <a:lstStyle/>
        <a:p>
          <a:endParaRPr lang="en-GB"/>
        </a:p>
      </dgm:t>
    </dgm:pt>
    <dgm:pt modelId="{90943488-6244-4C60-9529-0ACC5521B81A}">
      <dgm:prSet phldrT="[Text]" custT="1"/>
      <dgm:spPr/>
      <dgm:t>
        <a:bodyPr/>
        <a:lstStyle/>
        <a:p>
          <a:r>
            <a:rPr lang="en-GB" sz="1200" dirty="0"/>
            <a:t>Expires 31 Dec 2033</a:t>
          </a:r>
        </a:p>
      </dgm:t>
    </dgm:pt>
    <dgm:pt modelId="{EBEC6E5D-50DE-4E94-942E-00902626EB8C}" type="parTrans" cxnId="{BA00AE18-C1AB-4D84-B062-77C1DB1460C6}">
      <dgm:prSet/>
      <dgm:spPr/>
      <dgm:t>
        <a:bodyPr/>
        <a:lstStyle/>
        <a:p>
          <a:endParaRPr lang="en-GB"/>
        </a:p>
      </dgm:t>
    </dgm:pt>
    <dgm:pt modelId="{A30E108E-9CFB-47B3-AB60-1C7D0B532569}" type="sibTrans" cxnId="{BA00AE18-C1AB-4D84-B062-77C1DB1460C6}">
      <dgm:prSet/>
      <dgm:spPr/>
      <dgm:t>
        <a:bodyPr/>
        <a:lstStyle/>
        <a:p>
          <a:endParaRPr lang="en-GB"/>
        </a:p>
      </dgm:t>
    </dgm:pt>
    <dgm:pt modelId="{C0BCE70A-B341-46B7-B83B-FFCAC4F16681}" type="pres">
      <dgm:prSet presAssocID="{29737F57-98C3-4E34-91F1-60C3E55290F2}" presName="rootnode" presStyleCnt="0">
        <dgm:presLayoutVars>
          <dgm:chMax/>
          <dgm:chPref/>
          <dgm:dir/>
          <dgm:animLvl val="lvl"/>
        </dgm:presLayoutVars>
      </dgm:prSet>
      <dgm:spPr/>
    </dgm:pt>
    <dgm:pt modelId="{F43A0EE6-6A9D-431F-88F0-838A6CE38686}" type="pres">
      <dgm:prSet presAssocID="{08E0C0D1-A771-4A9F-9CA7-CBBF70ED0886}" presName="composite" presStyleCnt="0"/>
      <dgm:spPr/>
    </dgm:pt>
    <dgm:pt modelId="{A737D818-50B0-478D-AAB9-FEEE59C3544E}" type="pres">
      <dgm:prSet presAssocID="{08E0C0D1-A771-4A9F-9CA7-CBBF70ED0886}" presName="bentUpArrow1" presStyleLbl="alignImgPlace1" presStyleIdx="0" presStyleCnt="3"/>
      <dgm:spPr/>
    </dgm:pt>
    <dgm:pt modelId="{989C713F-0833-472D-80FA-67101224CC0C}" type="pres">
      <dgm:prSet presAssocID="{08E0C0D1-A771-4A9F-9CA7-CBBF70ED0886}" presName="ParentText" presStyleLbl="node1" presStyleIdx="0" presStyleCnt="4">
        <dgm:presLayoutVars>
          <dgm:chMax val="1"/>
          <dgm:chPref val="1"/>
          <dgm:bulletEnabled val="1"/>
        </dgm:presLayoutVars>
      </dgm:prSet>
      <dgm:spPr/>
    </dgm:pt>
    <dgm:pt modelId="{FC137689-3A19-4A9A-9ED3-4426B29928FD}" type="pres">
      <dgm:prSet presAssocID="{08E0C0D1-A771-4A9F-9CA7-CBBF70ED0886}" presName="ChildText" presStyleLbl="revTx" presStyleIdx="0" presStyleCnt="4">
        <dgm:presLayoutVars>
          <dgm:chMax val="0"/>
          <dgm:chPref val="0"/>
          <dgm:bulletEnabled val="1"/>
        </dgm:presLayoutVars>
      </dgm:prSet>
      <dgm:spPr/>
    </dgm:pt>
    <dgm:pt modelId="{999E9B41-1483-4455-9C14-DD3C1DD9F8BA}" type="pres">
      <dgm:prSet presAssocID="{2EAB53C0-298C-42FE-830C-C8658FA64404}" presName="sibTrans" presStyleCnt="0"/>
      <dgm:spPr/>
    </dgm:pt>
    <dgm:pt modelId="{E100364F-B11C-49FA-95E6-0DE72DF22B6E}" type="pres">
      <dgm:prSet presAssocID="{F1DA82A5-3699-4E05-B35D-7CE0DE571D56}" presName="composite" presStyleCnt="0"/>
      <dgm:spPr/>
    </dgm:pt>
    <dgm:pt modelId="{96B36F21-3D52-489F-8045-70F2E289C022}" type="pres">
      <dgm:prSet presAssocID="{F1DA82A5-3699-4E05-B35D-7CE0DE571D56}" presName="bentUpArrow1" presStyleLbl="alignImgPlace1" presStyleIdx="1" presStyleCnt="3"/>
      <dgm:spPr/>
    </dgm:pt>
    <dgm:pt modelId="{6EBC7234-0067-4768-BF75-2EF36B215A17}" type="pres">
      <dgm:prSet presAssocID="{F1DA82A5-3699-4E05-B35D-7CE0DE571D56}" presName="ParentText" presStyleLbl="node1" presStyleIdx="1" presStyleCnt="4">
        <dgm:presLayoutVars>
          <dgm:chMax val="1"/>
          <dgm:chPref val="1"/>
          <dgm:bulletEnabled val="1"/>
        </dgm:presLayoutVars>
      </dgm:prSet>
      <dgm:spPr/>
    </dgm:pt>
    <dgm:pt modelId="{126125D9-2332-4D0D-8A87-7D742E0FFA63}" type="pres">
      <dgm:prSet presAssocID="{F1DA82A5-3699-4E05-B35D-7CE0DE571D56}" presName="ChildText" presStyleLbl="revTx" presStyleIdx="1" presStyleCnt="4">
        <dgm:presLayoutVars>
          <dgm:chMax val="0"/>
          <dgm:chPref val="0"/>
          <dgm:bulletEnabled val="1"/>
        </dgm:presLayoutVars>
      </dgm:prSet>
      <dgm:spPr/>
    </dgm:pt>
    <dgm:pt modelId="{CAA4C65A-D7EC-4BF1-A418-3EEA13CBAAAD}" type="pres">
      <dgm:prSet presAssocID="{E70B6084-0137-4B65-9A8C-EFEF5F1BC34C}" presName="sibTrans" presStyleCnt="0"/>
      <dgm:spPr/>
    </dgm:pt>
    <dgm:pt modelId="{204164C0-C460-4203-AECA-0E2A083E0F4D}" type="pres">
      <dgm:prSet presAssocID="{CA1EFFFA-FA6E-44EA-8B9E-0A907EF6BBD4}" presName="composite" presStyleCnt="0"/>
      <dgm:spPr/>
    </dgm:pt>
    <dgm:pt modelId="{04762A9E-15E0-4BA9-8845-0B0A98CE1E5D}" type="pres">
      <dgm:prSet presAssocID="{CA1EFFFA-FA6E-44EA-8B9E-0A907EF6BBD4}" presName="bentUpArrow1" presStyleLbl="alignImgPlace1" presStyleIdx="2" presStyleCnt="3"/>
      <dgm:spPr/>
    </dgm:pt>
    <dgm:pt modelId="{5036467B-CE30-4828-AC67-D93AC86CBC3B}" type="pres">
      <dgm:prSet presAssocID="{CA1EFFFA-FA6E-44EA-8B9E-0A907EF6BBD4}" presName="ParentText" presStyleLbl="node1" presStyleIdx="2" presStyleCnt="4">
        <dgm:presLayoutVars>
          <dgm:chMax val="1"/>
          <dgm:chPref val="1"/>
          <dgm:bulletEnabled val="1"/>
        </dgm:presLayoutVars>
      </dgm:prSet>
      <dgm:spPr/>
    </dgm:pt>
    <dgm:pt modelId="{46BFECB6-ABF0-4CCF-BDBE-1D443BC0AFEC}" type="pres">
      <dgm:prSet presAssocID="{CA1EFFFA-FA6E-44EA-8B9E-0A907EF6BBD4}" presName="ChildText" presStyleLbl="revTx" presStyleIdx="2" presStyleCnt="4">
        <dgm:presLayoutVars>
          <dgm:chMax val="0"/>
          <dgm:chPref val="0"/>
          <dgm:bulletEnabled val="1"/>
        </dgm:presLayoutVars>
      </dgm:prSet>
      <dgm:spPr/>
    </dgm:pt>
    <dgm:pt modelId="{EF947DA6-5C5B-4F3A-A005-DB4F8EEF7FB8}" type="pres">
      <dgm:prSet presAssocID="{A556F83F-2417-4216-B871-088A28D8BAC0}" presName="sibTrans" presStyleCnt="0"/>
      <dgm:spPr/>
    </dgm:pt>
    <dgm:pt modelId="{751E8769-E784-4624-AEDE-B863C1E636A7}" type="pres">
      <dgm:prSet presAssocID="{CFFCFFC3-F78D-4429-A50C-BDE92AB475F6}" presName="composite" presStyleCnt="0"/>
      <dgm:spPr/>
    </dgm:pt>
    <dgm:pt modelId="{030B762A-2FFA-4263-A5E4-0AEB89ECB163}" type="pres">
      <dgm:prSet presAssocID="{CFFCFFC3-F78D-4429-A50C-BDE92AB475F6}" presName="ParentText" presStyleLbl="node1" presStyleIdx="3" presStyleCnt="4">
        <dgm:presLayoutVars>
          <dgm:chMax val="1"/>
          <dgm:chPref val="1"/>
          <dgm:bulletEnabled val="1"/>
        </dgm:presLayoutVars>
      </dgm:prSet>
      <dgm:spPr/>
    </dgm:pt>
    <dgm:pt modelId="{D4F7E402-0BF4-4530-A6C6-4FE5466D5ED3}" type="pres">
      <dgm:prSet presAssocID="{CFFCFFC3-F78D-4429-A50C-BDE92AB475F6}" presName="FinalChildText" presStyleLbl="revTx" presStyleIdx="3" presStyleCnt="4">
        <dgm:presLayoutVars>
          <dgm:chMax val="0"/>
          <dgm:chPref val="0"/>
          <dgm:bulletEnabled val="1"/>
        </dgm:presLayoutVars>
      </dgm:prSet>
      <dgm:spPr/>
    </dgm:pt>
  </dgm:ptLst>
  <dgm:cxnLst>
    <dgm:cxn modelId="{0A3EA604-7076-4F1A-9254-B20B0B81D00C}" type="presOf" srcId="{A6369100-7D72-4D38-AFC4-BFD778A239C5}" destId="{D4F7E402-0BF4-4530-A6C6-4FE5466D5ED3}" srcOrd="0" destOrd="1" presId="urn:microsoft.com/office/officeart/2005/8/layout/StepDownProcess"/>
    <dgm:cxn modelId="{133AC210-7D7E-4CD6-AE2B-B50570791011}" srcId="{CA1EFFFA-FA6E-44EA-8B9E-0A907EF6BBD4}" destId="{84A779BF-F235-4B73-AF8C-37C3B905A55B}" srcOrd="1" destOrd="0" parTransId="{7BA8E2D5-6090-43F9-BC15-CF9FD4CE6C6E}" sibTransId="{35A9D3B1-B3BF-4175-9B48-49819BE04D81}"/>
    <dgm:cxn modelId="{3B8D0013-2988-4356-86C7-39BF7FD59C6C}" srcId="{08E0C0D1-A771-4A9F-9CA7-CBBF70ED0886}" destId="{B647232F-044F-47E4-A072-8CA90C656C99}" srcOrd="2" destOrd="0" parTransId="{3D3FD11C-1EDD-4EC6-9578-28F73F00073B}" sibTransId="{01E04D6A-D101-4F48-892A-F64E52A35302}"/>
    <dgm:cxn modelId="{BA00AE18-C1AB-4D84-B062-77C1DB1460C6}" srcId="{CFFCFFC3-F78D-4429-A50C-BDE92AB475F6}" destId="{90943488-6244-4C60-9529-0ACC5521B81A}" srcOrd="2" destOrd="0" parTransId="{EBEC6E5D-50DE-4E94-942E-00902626EB8C}" sibTransId="{A30E108E-9CFB-47B3-AB60-1C7D0B532569}"/>
    <dgm:cxn modelId="{F2EC1A2F-0E3A-4DC1-BC21-F819FAC24382}" srcId="{29737F57-98C3-4E34-91F1-60C3E55290F2}" destId="{F1DA82A5-3699-4E05-B35D-7CE0DE571D56}" srcOrd="1" destOrd="0" parTransId="{3F8B5B5B-D10D-4F5F-8479-9C7E815153D7}" sibTransId="{E70B6084-0137-4B65-9A8C-EFEF5F1BC34C}"/>
    <dgm:cxn modelId="{3B8A6B38-38B9-42A3-B340-CFF97CD0A880}" srcId="{29737F57-98C3-4E34-91F1-60C3E55290F2}" destId="{CA1EFFFA-FA6E-44EA-8B9E-0A907EF6BBD4}" srcOrd="2" destOrd="0" parTransId="{CDAFCCF7-804B-4211-BCAB-4CC0AFE55F1D}" sibTransId="{A556F83F-2417-4216-B871-088A28D8BAC0}"/>
    <dgm:cxn modelId="{FB8FFF42-3C03-4CF6-B505-FE86F79AC442}" type="presOf" srcId="{B7E5B206-26B3-49E1-8366-8D5C1DAB3645}" destId="{FC137689-3A19-4A9A-9ED3-4426B29928FD}" srcOrd="0" destOrd="0" presId="urn:microsoft.com/office/officeart/2005/8/layout/StepDownProcess"/>
    <dgm:cxn modelId="{FC000943-C649-45F2-BDBE-831F5E3805B1}" type="presOf" srcId="{76B6E957-D50D-488C-A59E-F1D524DF3D04}" destId="{46BFECB6-ABF0-4CCF-BDBE-1D443BC0AFEC}" srcOrd="0" destOrd="0" presId="urn:microsoft.com/office/officeart/2005/8/layout/StepDownProcess"/>
    <dgm:cxn modelId="{199E7245-4120-4221-8E14-7D10419B685C}" srcId="{F1DA82A5-3699-4E05-B35D-7CE0DE571D56}" destId="{A115984F-2033-410D-B291-0DA9A856BA74}" srcOrd="2" destOrd="0" parTransId="{02BC2C83-FDE2-418B-9A28-A8F1115856E8}" sibTransId="{86AE7F86-808F-4ECE-83EF-FD6568E89154}"/>
    <dgm:cxn modelId="{492D4367-17C3-4829-AFCD-0CF46B126E68}" srcId="{08E0C0D1-A771-4A9F-9CA7-CBBF70ED0886}" destId="{B7E5B206-26B3-49E1-8366-8D5C1DAB3645}" srcOrd="0" destOrd="0" parTransId="{9F9C2FD3-9FAC-4A9F-B7DA-F2F8190CEF94}" sibTransId="{EE52A5CD-E3A7-451D-8BAD-7F2F9C4BE271}"/>
    <dgm:cxn modelId="{E4291B6B-5C34-4143-BB45-7F306629A852}" srcId="{F1DA82A5-3699-4E05-B35D-7CE0DE571D56}" destId="{DBC09FED-17D1-4F1E-83E1-63718E0F7FD5}" srcOrd="1" destOrd="0" parTransId="{E6394F05-E141-49E8-8DC8-E63F71C2EC62}" sibTransId="{D9EE9AB3-DAA7-44F1-88F6-158DA8A751E7}"/>
    <dgm:cxn modelId="{0918744C-A673-45AD-A1F7-BA41F3CEBD43}" type="presOf" srcId="{29737F57-98C3-4E34-91F1-60C3E55290F2}" destId="{C0BCE70A-B341-46B7-B83B-FFCAC4F16681}" srcOrd="0" destOrd="0" presId="urn:microsoft.com/office/officeart/2005/8/layout/StepDownProcess"/>
    <dgm:cxn modelId="{65E15C4D-A349-4304-8F7A-276E27EB34BE}" type="presOf" srcId="{08E0C0D1-A771-4A9F-9CA7-CBBF70ED0886}" destId="{989C713F-0833-472D-80FA-67101224CC0C}" srcOrd="0" destOrd="0" presId="urn:microsoft.com/office/officeart/2005/8/layout/StepDownProcess"/>
    <dgm:cxn modelId="{85418552-E3DA-4DE7-8DC4-F6295CCC0231}" type="presOf" srcId="{A115984F-2033-410D-B291-0DA9A856BA74}" destId="{126125D9-2332-4D0D-8A87-7D742E0FFA63}" srcOrd="0" destOrd="2" presId="urn:microsoft.com/office/officeart/2005/8/layout/StepDownProcess"/>
    <dgm:cxn modelId="{E6EBE552-7D4B-4A07-AC96-35B445C0AC6B}" srcId="{CA1EFFFA-FA6E-44EA-8B9E-0A907EF6BBD4}" destId="{5C3A7750-93EC-40B3-A88E-C1E5E2DDE5FD}" srcOrd="2" destOrd="0" parTransId="{7B35EC3F-B71B-4FE5-816D-D48CF672E162}" sibTransId="{978B446C-B400-4F88-940C-AD8205B5CF4E}"/>
    <dgm:cxn modelId="{BF228275-532A-495E-B383-A2F758079F9E}" type="presOf" srcId="{DAAB2C66-7413-4B43-98C4-2FF7E0A03DE6}" destId="{FC137689-3A19-4A9A-9ED3-4426B29928FD}" srcOrd="0" destOrd="1" presId="urn:microsoft.com/office/officeart/2005/8/layout/StepDownProcess"/>
    <dgm:cxn modelId="{ECBDC87A-6D29-4D0D-B6EA-436A1724CE70}" type="presOf" srcId="{8A722530-4BFF-45D0-9597-C075619FA9A8}" destId="{D4F7E402-0BF4-4530-A6C6-4FE5466D5ED3}" srcOrd="0" destOrd="0" presId="urn:microsoft.com/office/officeart/2005/8/layout/StepDownProcess"/>
    <dgm:cxn modelId="{300E687D-CCD8-4336-A363-D7C6232601F6}" srcId="{CFFCFFC3-F78D-4429-A50C-BDE92AB475F6}" destId="{8A722530-4BFF-45D0-9597-C075619FA9A8}" srcOrd="0" destOrd="0" parTransId="{592B85C0-2D28-49E1-B5F8-3A21FDC0FDCF}" sibTransId="{6EDF516F-1727-4D6B-B7AC-C6B13EBD3C21}"/>
    <dgm:cxn modelId="{20033C86-383A-4BDD-BF7A-FFD5D5FA902A}" srcId="{08E0C0D1-A771-4A9F-9CA7-CBBF70ED0886}" destId="{DAAB2C66-7413-4B43-98C4-2FF7E0A03DE6}" srcOrd="1" destOrd="0" parTransId="{F412F276-E1AB-4E8B-A9A9-C987EDFEBE4A}" sibTransId="{FEA4468D-5464-45DC-9A4D-E1E28534F36E}"/>
    <dgm:cxn modelId="{22E3D7A5-AA1D-4D2D-866A-6FB587381AE3}" srcId="{29737F57-98C3-4E34-91F1-60C3E55290F2}" destId="{CFFCFFC3-F78D-4429-A50C-BDE92AB475F6}" srcOrd="3" destOrd="0" parTransId="{A4712301-1233-4A40-8FC6-67D0B7951332}" sibTransId="{07D446AB-C917-4976-BDB4-9856CBD50373}"/>
    <dgm:cxn modelId="{B3E1C6AE-7D7F-4E9C-AAC7-E2D53CA00272}" srcId="{F1DA82A5-3699-4E05-B35D-7CE0DE571D56}" destId="{2B4FBAD3-8B70-4757-A725-F552C266D482}" srcOrd="0" destOrd="0" parTransId="{AF5AF0CC-B8DE-4D18-A9E5-B234A9CCB1D9}" sibTransId="{B641E0DC-B3F5-43A7-8BC7-6430D5A5290D}"/>
    <dgm:cxn modelId="{78979EB2-C454-40DC-AC4B-25E2EB30BD48}" type="presOf" srcId="{DBC09FED-17D1-4F1E-83E1-63718E0F7FD5}" destId="{126125D9-2332-4D0D-8A87-7D742E0FFA63}" srcOrd="0" destOrd="1" presId="urn:microsoft.com/office/officeart/2005/8/layout/StepDownProcess"/>
    <dgm:cxn modelId="{065CD9B4-4498-42F3-9893-E929C735291D}" type="presOf" srcId="{2B4FBAD3-8B70-4757-A725-F552C266D482}" destId="{126125D9-2332-4D0D-8A87-7D742E0FFA63}" srcOrd="0" destOrd="0" presId="urn:microsoft.com/office/officeart/2005/8/layout/StepDownProcess"/>
    <dgm:cxn modelId="{1210A3B7-4BBB-438F-8316-591DFE39E4EE}" type="presOf" srcId="{B647232F-044F-47E4-A072-8CA90C656C99}" destId="{FC137689-3A19-4A9A-9ED3-4426B29928FD}" srcOrd="0" destOrd="2" presId="urn:microsoft.com/office/officeart/2005/8/layout/StepDownProcess"/>
    <dgm:cxn modelId="{4B0516B8-4293-48E3-89C4-951FAF9F4051}" type="presOf" srcId="{90943488-6244-4C60-9529-0ACC5521B81A}" destId="{D4F7E402-0BF4-4530-A6C6-4FE5466D5ED3}" srcOrd="0" destOrd="2" presId="urn:microsoft.com/office/officeart/2005/8/layout/StepDownProcess"/>
    <dgm:cxn modelId="{E344ACC5-8DB6-4152-96AB-4FDEC6D37F24}" type="presOf" srcId="{5C3A7750-93EC-40B3-A88E-C1E5E2DDE5FD}" destId="{46BFECB6-ABF0-4CCF-BDBE-1D443BC0AFEC}" srcOrd="0" destOrd="2" presId="urn:microsoft.com/office/officeart/2005/8/layout/StepDownProcess"/>
    <dgm:cxn modelId="{1313E7CB-88CD-42BC-A9AA-419C78872F1B}" type="presOf" srcId="{CFFCFFC3-F78D-4429-A50C-BDE92AB475F6}" destId="{030B762A-2FFA-4263-A5E4-0AEB89ECB163}" srcOrd="0" destOrd="0" presId="urn:microsoft.com/office/officeart/2005/8/layout/StepDownProcess"/>
    <dgm:cxn modelId="{5AF625CC-B5FC-4F0A-B79D-31A57C9561C6}" type="presOf" srcId="{84A779BF-F235-4B73-AF8C-37C3B905A55B}" destId="{46BFECB6-ABF0-4CCF-BDBE-1D443BC0AFEC}" srcOrd="0" destOrd="1" presId="urn:microsoft.com/office/officeart/2005/8/layout/StepDownProcess"/>
    <dgm:cxn modelId="{CBF434D2-9F8B-4761-AFDE-382A7E2DB786}" srcId="{29737F57-98C3-4E34-91F1-60C3E55290F2}" destId="{08E0C0D1-A771-4A9F-9CA7-CBBF70ED0886}" srcOrd="0" destOrd="0" parTransId="{6E431E77-2D0E-4F83-9811-40A7BFA6F319}" sibTransId="{2EAB53C0-298C-42FE-830C-C8658FA64404}"/>
    <dgm:cxn modelId="{86889AD4-FFFD-4454-9312-886FA8356CAD}" srcId="{CFFCFFC3-F78D-4429-A50C-BDE92AB475F6}" destId="{A6369100-7D72-4D38-AFC4-BFD778A239C5}" srcOrd="1" destOrd="0" parTransId="{DC11D20A-DEDC-4D4E-AAE7-7FBCC99D42DB}" sibTransId="{2DE4740A-E89E-4583-8CE1-BFF2999F9C63}"/>
    <dgm:cxn modelId="{60C754F0-1D38-4915-BDBE-091C4AC20F02}" type="presOf" srcId="{F1DA82A5-3699-4E05-B35D-7CE0DE571D56}" destId="{6EBC7234-0067-4768-BF75-2EF36B215A17}" srcOrd="0" destOrd="0" presId="urn:microsoft.com/office/officeart/2005/8/layout/StepDownProcess"/>
    <dgm:cxn modelId="{654342F2-AAB0-49AF-8409-598FF781C0E8}" type="presOf" srcId="{CA1EFFFA-FA6E-44EA-8B9E-0A907EF6BBD4}" destId="{5036467B-CE30-4828-AC67-D93AC86CBC3B}" srcOrd="0" destOrd="0" presId="urn:microsoft.com/office/officeart/2005/8/layout/StepDownProcess"/>
    <dgm:cxn modelId="{DF008AF2-3A9C-49FC-8949-A3DAF823785F}" srcId="{CA1EFFFA-FA6E-44EA-8B9E-0A907EF6BBD4}" destId="{76B6E957-D50D-488C-A59E-F1D524DF3D04}" srcOrd="0" destOrd="0" parTransId="{EDFED883-0C7B-4F72-B217-1C0DD5E337E9}" sibTransId="{2F6F6410-A071-424C-8803-EADFE4DDB010}"/>
    <dgm:cxn modelId="{C640E09C-E422-4B3F-90F7-65A246E9C035}" type="presParOf" srcId="{C0BCE70A-B341-46B7-B83B-FFCAC4F16681}" destId="{F43A0EE6-6A9D-431F-88F0-838A6CE38686}" srcOrd="0" destOrd="0" presId="urn:microsoft.com/office/officeart/2005/8/layout/StepDownProcess"/>
    <dgm:cxn modelId="{E2308421-9666-4F55-9DE1-F5F7240E973B}" type="presParOf" srcId="{F43A0EE6-6A9D-431F-88F0-838A6CE38686}" destId="{A737D818-50B0-478D-AAB9-FEEE59C3544E}" srcOrd="0" destOrd="0" presId="urn:microsoft.com/office/officeart/2005/8/layout/StepDownProcess"/>
    <dgm:cxn modelId="{69CA88C1-8977-458C-B88F-F0A7E2E0442D}" type="presParOf" srcId="{F43A0EE6-6A9D-431F-88F0-838A6CE38686}" destId="{989C713F-0833-472D-80FA-67101224CC0C}" srcOrd="1" destOrd="0" presId="urn:microsoft.com/office/officeart/2005/8/layout/StepDownProcess"/>
    <dgm:cxn modelId="{A32D3AAD-13F4-402C-BF48-95B98D8A9C6E}" type="presParOf" srcId="{F43A0EE6-6A9D-431F-88F0-838A6CE38686}" destId="{FC137689-3A19-4A9A-9ED3-4426B29928FD}" srcOrd="2" destOrd="0" presId="urn:microsoft.com/office/officeart/2005/8/layout/StepDownProcess"/>
    <dgm:cxn modelId="{F68AAD8D-9166-4B9E-B943-1FDA2DBB5AF0}" type="presParOf" srcId="{C0BCE70A-B341-46B7-B83B-FFCAC4F16681}" destId="{999E9B41-1483-4455-9C14-DD3C1DD9F8BA}" srcOrd="1" destOrd="0" presId="urn:microsoft.com/office/officeart/2005/8/layout/StepDownProcess"/>
    <dgm:cxn modelId="{3AB925CC-2E3F-4FCE-8B39-BCB686ED9D4F}" type="presParOf" srcId="{C0BCE70A-B341-46B7-B83B-FFCAC4F16681}" destId="{E100364F-B11C-49FA-95E6-0DE72DF22B6E}" srcOrd="2" destOrd="0" presId="urn:microsoft.com/office/officeart/2005/8/layout/StepDownProcess"/>
    <dgm:cxn modelId="{A0D1D20D-0DFB-4745-83C7-4A6B9B53DBA7}" type="presParOf" srcId="{E100364F-B11C-49FA-95E6-0DE72DF22B6E}" destId="{96B36F21-3D52-489F-8045-70F2E289C022}" srcOrd="0" destOrd="0" presId="urn:microsoft.com/office/officeart/2005/8/layout/StepDownProcess"/>
    <dgm:cxn modelId="{F538B193-517E-4A17-8D6B-DE9D01BBD347}" type="presParOf" srcId="{E100364F-B11C-49FA-95E6-0DE72DF22B6E}" destId="{6EBC7234-0067-4768-BF75-2EF36B215A17}" srcOrd="1" destOrd="0" presId="urn:microsoft.com/office/officeart/2005/8/layout/StepDownProcess"/>
    <dgm:cxn modelId="{A9C71405-63B6-4B51-8C67-F5C6C43CDB59}" type="presParOf" srcId="{E100364F-B11C-49FA-95E6-0DE72DF22B6E}" destId="{126125D9-2332-4D0D-8A87-7D742E0FFA63}" srcOrd="2" destOrd="0" presId="urn:microsoft.com/office/officeart/2005/8/layout/StepDownProcess"/>
    <dgm:cxn modelId="{FC8308F4-E148-4283-9FAE-D7FBD141FF23}" type="presParOf" srcId="{C0BCE70A-B341-46B7-B83B-FFCAC4F16681}" destId="{CAA4C65A-D7EC-4BF1-A418-3EEA13CBAAAD}" srcOrd="3" destOrd="0" presId="urn:microsoft.com/office/officeart/2005/8/layout/StepDownProcess"/>
    <dgm:cxn modelId="{411AF312-438D-40FC-8DF0-F3674E5E65C7}" type="presParOf" srcId="{C0BCE70A-B341-46B7-B83B-FFCAC4F16681}" destId="{204164C0-C460-4203-AECA-0E2A083E0F4D}" srcOrd="4" destOrd="0" presId="urn:microsoft.com/office/officeart/2005/8/layout/StepDownProcess"/>
    <dgm:cxn modelId="{CA2044A3-9A28-4A8D-955B-47D4B2A2B68E}" type="presParOf" srcId="{204164C0-C460-4203-AECA-0E2A083E0F4D}" destId="{04762A9E-15E0-4BA9-8845-0B0A98CE1E5D}" srcOrd="0" destOrd="0" presId="urn:microsoft.com/office/officeart/2005/8/layout/StepDownProcess"/>
    <dgm:cxn modelId="{ADD1C24D-AE1F-4B76-BBF8-19A293540B70}" type="presParOf" srcId="{204164C0-C460-4203-AECA-0E2A083E0F4D}" destId="{5036467B-CE30-4828-AC67-D93AC86CBC3B}" srcOrd="1" destOrd="0" presId="urn:microsoft.com/office/officeart/2005/8/layout/StepDownProcess"/>
    <dgm:cxn modelId="{21E66D34-D30F-4B49-A288-471136AFF018}" type="presParOf" srcId="{204164C0-C460-4203-AECA-0E2A083E0F4D}" destId="{46BFECB6-ABF0-4CCF-BDBE-1D443BC0AFEC}" srcOrd="2" destOrd="0" presId="urn:microsoft.com/office/officeart/2005/8/layout/StepDownProcess"/>
    <dgm:cxn modelId="{B437D4A3-9FB7-4BEF-929E-F49D40B9B7E7}" type="presParOf" srcId="{C0BCE70A-B341-46B7-B83B-FFCAC4F16681}" destId="{EF947DA6-5C5B-4F3A-A005-DB4F8EEF7FB8}" srcOrd="5" destOrd="0" presId="urn:microsoft.com/office/officeart/2005/8/layout/StepDownProcess"/>
    <dgm:cxn modelId="{41D40241-A730-4D47-90BC-9BF985E7F819}" type="presParOf" srcId="{C0BCE70A-B341-46B7-B83B-FFCAC4F16681}" destId="{751E8769-E784-4624-AEDE-B863C1E636A7}" srcOrd="6" destOrd="0" presId="urn:microsoft.com/office/officeart/2005/8/layout/StepDownProcess"/>
    <dgm:cxn modelId="{6A5A0C5A-B95A-4FC9-9405-99A14DC80A35}" type="presParOf" srcId="{751E8769-E784-4624-AEDE-B863C1E636A7}" destId="{030B762A-2FFA-4263-A5E4-0AEB89ECB163}" srcOrd="0" destOrd="0" presId="urn:microsoft.com/office/officeart/2005/8/layout/StepDownProcess"/>
    <dgm:cxn modelId="{4AF7F463-3D45-4078-A709-4246CEA68A41}" type="presParOf" srcId="{751E8769-E784-4624-AEDE-B863C1E636A7}" destId="{D4F7E402-0BF4-4530-A6C6-4FE5466D5ED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3A97E8-EFF6-4C57-B19A-81ABFCFB0F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FA49A1D-6D01-4E37-BD44-BD37599B7C02}">
      <dgm:prSet phldrT="[Text]"/>
      <dgm:spPr/>
      <dgm:t>
        <a:bodyPr/>
        <a:lstStyle/>
        <a:p>
          <a:r>
            <a:rPr lang="en-GB" dirty="0"/>
            <a:t>What technologies are NHS Trusts buying in this space?</a:t>
          </a:r>
        </a:p>
      </dgm:t>
    </dgm:pt>
    <dgm:pt modelId="{5B480CE2-05D7-45CF-94DA-FA33B94A74E0}" type="parTrans" cxnId="{771D97E8-8336-42ED-8D04-55282ED9676A}">
      <dgm:prSet/>
      <dgm:spPr/>
      <dgm:t>
        <a:bodyPr/>
        <a:lstStyle/>
        <a:p>
          <a:endParaRPr lang="en-GB"/>
        </a:p>
      </dgm:t>
    </dgm:pt>
    <dgm:pt modelId="{411C55A5-66CD-4F16-99A0-9F0E69B8A283}" type="sibTrans" cxnId="{771D97E8-8336-42ED-8D04-55282ED9676A}">
      <dgm:prSet/>
      <dgm:spPr/>
      <dgm:t>
        <a:bodyPr/>
        <a:lstStyle/>
        <a:p>
          <a:endParaRPr lang="en-GB"/>
        </a:p>
      </dgm:t>
    </dgm:pt>
    <dgm:pt modelId="{42AB5245-490D-44EB-969E-2935DE21D0EA}">
      <dgm:prSet phldrT="[Text]"/>
      <dgm:spPr/>
      <dgm:t>
        <a:bodyPr/>
        <a:lstStyle/>
        <a:p>
          <a:r>
            <a:rPr lang="en-GB" dirty="0"/>
            <a:t>How well are they performing their contracts?</a:t>
          </a:r>
        </a:p>
      </dgm:t>
    </dgm:pt>
    <dgm:pt modelId="{E776139C-C734-427A-B19B-7EE9BCA2F683}" type="parTrans" cxnId="{3E6FF2F9-B598-4A1C-B0E0-12D8C0BD0EC5}">
      <dgm:prSet/>
      <dgm:spPr/>
      <dgm:t>
        <a:bodyPr/>
        <a:lstStyle/>
        <a:p>
          <a:endParaRPr lang="en-GB"/>
        </a:p>
      </dgm:t>
    </dgm:pt>
    <dgm:pt modelId="{6C8A30E8-189F-4EE2-8257-A7053D3933EA}" type="sibTrans" cxnId="{3E6FF2F9-B598-4A1C-B0E0-12D8C0BD0EC5}">
      <dgm:prSet/>
      <dgm:spPr/>
      <dgm:t>
        <a:bodyPr/>
        <a:lstStyle/>
        <a:p>
          <a:endParaRPr lang="en-GB"/>
        </a:p>
      </dgm:t>
    </dgm:pt>
    <dgm:pt modelId="{9DD7F33C-B098-423E-8E9E-256084DC95C1}">
      <dgm:prSet phldrT="[Text]"/>
      <dgm:spPr/>
      <dgm:t>
        <a:bodyPr/>
        <a:lstStyle/>
        <a:p>
          <a:r>
            <a:rPr lang="en-GB" dirty="0"/>
            <a:t>When will those contracts expire and potentially come up for retender?</a:t>
          </a:r>
        </a:p>
      </dgm:t>
    </dgm:pt>
    <dgm:pt modelId="{36428AC3-1597-4239-B431-98D97C2A2FC2}" type="parTrans" cxnId="{21809748-7350-4814-BF12-0FEAE29E9471}">
      <dgm:prSet/>
      <dgm:spPr/>
      <dgm:t>
        <a:bodyPr/>
        <a:lstStyle/>
        <a:p>
          <a:endParaRPr lang="en-GB"/>
        </a:p>
      </dgm:t>
    </dgm:pt>
    <dgm:pt modelId="{BB6D818B-D518-493B-9DA8-F5D981375B11}" type="sibTrans" cxnId="{21809748-7350-4814-BF12-0FEAE29E9471}">
      <dgm:prSet/>
      <dgm:spPr/>
      <dgm:t>
        <a:bodyPr/>
        <a:lstStyle/>
        <a:p>
          <a:endParaRPr lang="en-GB"/>
        </a:p>
      </dgm:t>
    </dgm:pt>
    <dgm:pt modelId="{79A719D9-5D72-45A5-A234-DF6030553E69}">
      <dgm:prSet phldrT="[Text]"/>
      <dgm:spPr/>
      <dgm:t>
        <a:bodyPr/>
        <a:lstStyle/>
        <a:p>
          <a:r>
            <a:rPr lang="en-GB" dirty="0"/>
            <a:t>Which NHS Trusts are planning to spend money on this technology this financial year?</a:t>
          </a:r>
        </a:p>
      </dgm:t>
    </dgm:pt>
    <dgm:pt modelId="{00774538-CE03-4EE9-93E0-30F5570D74AE}" type="parTrans" cxnId="{B8D77709-06D3-4C14-8B47-F58E5A5FCC38}">
      <dgm:prSet/>
      <dgm:spPr/>
      <dgm:t>
        <a:bodyPr/>
        <a:lstStyle/>
        <a:p>
          <a:endParaRPr lang="en-GB"/>
        </a:p>
      </dgm:t>
    </dgm:pt>
    <dgm:pt modelId="{609F3405-8625-41DC-8CCA-FC933B6FB241}" type="sibTrans" cxnId="{B8D77709-06D3-4C14-8B47-F58E5A5FCC38}">
      <dgm:prSet/>
      <dgm:spPr/>
      <dgm:t>
        <a:bodyPr/>
        <a:lstStyle/>
        <a:p>
          <a:endParaRPr lang="en-GB"/>
        </a:p>
      </dgm:t>
    </dgm:pt>
    <dgm:pt modelId="{048A2505-25D3-42B6-9B0F-EC7761A4CA98}">
      <dgm:prSet phldrT="[Text]"/>
      <dgm:spPr/>
      <dgm:t>
        <a:bodyPr/>
        <a:lstStyle/>
        <a:p>
          <a:r>
            <a:rPr lang="en-GB" dirty="0"/>
            <a:t>What routes to procuring these technologies do NHS Trusts usually take? Is there a dynamic market we should apply to?</a:t>
          </a:r>
        </a:p>
      </dgm:t>
    </dgm:pt>
    <dgm:pt modelId="{6B8F391E-225B-49F0-9AE2-AEBD96DC4F00}" type="parTrans" cxnId="{5437928F-31C2-4311-BDAE-ED7DC6963424}">
      <dgm:prSet/>
      <dgm:spPr/>
      <dgm:t>
        <a:bodyPr/>
        <a:lstStyle/>
        <a:p>
          <a:endParaRPr lang="en-GB"/>
        </a:p>
      </dgm:t>
    </dgm:pt>
    <dgm:pt modelId="{5293005B-465A-40A5-8624-651B8A80083E}" type="sibTrans" cxnId="{5437928F-31C2-4311-BDAE-ED7DC6963424}">
      <dgm:prSet/>
      <dgm:spPr/>
      <dgm:t>
        <a:bodyPr/>
        <a:lstStyle/>
        <a:p>
          <a:endParaRPr lang="en-GB"/>
        </a:p>
      </dgm:t>
    </dgm:pt>
    <dgm:pt modelId="{6421F830-E42D-4E01-894D-B0BBFB037C6B}">
      <dgm:prSet phldrT="[Text]"/>
      <dgm:spPr/>
      <dgm:t>
        <a:bodyPr/>
        <a:lstStyle/>
        <a:p>
          <a:r>
            <a:rPr lang="en-GB" dirty="0"/>
            <a:t>Who is currently supplying it to them?</a:t>
          </a:r>
        </a:p>
      </dgm:t>
    </dgm:pt>
    <dgm:pt modelId="{B4C1D810-580E-47DF-AC84-125838B8BEA7}" type="parTrans" cxnId="{8D01C026-861A-4C20-AD6E-140142AD2306}">
      <dgm:prSet/>
      <dgm:spPr/>
      <dgm:t>
        <a:bodyPr/>
        <a:lstStyle/>
        <a:p>
          <a:endParaRPr lang="en-GB"/>
        </a:p>
      </dgm:t>
    </dgm:pt>
    <dgm:pt modelId="{B0B91C25-4279-4F28-BAA8-5A05E40EDD0D}" type="sibTrans" cxnId="{8D01C026-861A-4C20-AD6E-140142AD2306}">
      <dgm:prSet/>
      <dgm:spPr/>
      <dgm:t>
        <a:bodyPr/>
        <a:lstStyle/>
        <a:p>
          <a:endParaRPr lang="en-GB"/>
        </a:p>
      </dgm:t>
    </dgm:pt>
    <dgm:pt modelId="{66C88605-88F7-445C-ABEF-2DB5A760B2BB}" type="pres">
      <dgm:prSet presAssocID="{CB3A97E8-EFF6-4C57-B19A-81ABFCFB0F75}" presName="diagram" presStyleCnt="0">
        <dgm:presLayoutVars>
          <dgm:dir/>
          <dgm:resizeHandles val="exact"/>
        </dgm:presLayoutVars>
      </dgm:prSet>
      <dgm:spPr/>
    </dgm:pt>
    <dgm:pt modelId="{9CB4FABF-E570-4DF7-BB5F-E9BA6FB7F552}" type="pres">
      <dgm:prSet presAssocID="{2FA49A1D-6D01-4E37-BD44-BD37599B7C02}" presName="node" presStyleLbl="node1" presStyleIdx="0" presStyleCnt="6">
        <dgm:presLayoutVars>
          <dgm:bulletEnabled val="1"/>
        </dgm:presLayoutVars>
      </dgm:prSet>
      <dgm:spPr/>
    </dgm:pt>
    <dgm:pt modelId="{9A2C19EF-3CCF-4812-A33F-95FB6BE6853F}" type="pres">
      <dgm:prSet presAssocID="{411C55A5-66CD-4F16-99A0-9F0E69B8A283}" presName="sibTrans" presStyleCnt="0"/>
      <dgm:spPr/>
    </dgm:pt>
    <dgm:pt modelId="{D764AF22-8CDB-41B2-A5C4-437ED1AABE75}" type="pres">
      <dgm:prSet presAssocID="{6421F830-E42D-4E01-894D-B0BBFB037C6B}" presName="node" presStyleLbl="node1" presStyleIdx="1" presStyleCnt="6">
        <dgm:presLayoutVars>
          <dgm:bulletEnabled val="1"/>
        </dgm:presLayoutVars>
      </dgm:prSet>
      <dgm:spPr/>
    </dgm:pt>
    <dgm:pt modelId="{1C28F46F-FBFC-485F-BBD8-1F634320A39B}" type="pres">
      <dgm:prSet presAssocID="{B0B91C25-4279-4F28-BAA8-5A05E40EDD0D}" presName="sibTrans" presStyleCnt="0"/>
      <dgm:spPr/>
    </dgm:pt>
    <dgm:pt modelId="{336F5599-5E68-4685-8573-71DE66C6C3E4}" type="pres">
      <dgm:prSet presAssocID="{42AB5245-490D-44EB-969E-2935DE21D0EA}" presName="node" presStyleLbl="node1" presStyleIdx="2" presStyleCnt="6">
        <dgm:presLayoutVars>
          <dgm:bulletEnabled val="1"/>
        </dgm:presLayoutVars>
      </dgm:prSet>
      <dgm:spPr/>
    </dgm:pt>
    <dgm:pt modelId="{98517F2B-CD7C-4D8D-A2B5-01037131E58E}" type="pres">
      <dgm:prSet presAssocID="{6C8A30E8-189F-4EE2-8257-A7053D3933EA}" presName="sibTrans" presStyleCnt="0"/>
      <dgm:spPr/>
    </dgm:pt>
    <dgm:pt modelId="{81005CBD-CC2C-41BC-BCC5-336DC2A81721}" type="pres">
      <dgm:prSet presAssocID="{9DD7F33C-B098-423E-8E9E-256084DC95C1}" presName="node" presStyleLbl="node1" presStyleIdx="3" presStyleCnt="6">
        <dgm:presLayoutVars>
          <dgm:bulletEnabled val="1"/>
        </dgm:presLayoutVars>
      </dgm:prSet>
      <dgm:spPr/>
    </dgm:pt>
    <dgm:pt modelId="{337AE58C-14D7-4A1F-B639-D9EE7BC608DD}" type="pres">
      <dgm:prSet presAssocID="{BB6D818B-D518-493B-9DA8-F5D981375B11}" presName="sibTrans" presStyleCnt="0"/>
      <dgm:spPr/>
    </dgm:pt>
    <dgm:pt modelId="{CD13C593-54BB-4B14-B35E-BA786E77BC6A}" type="pres">
      <dgm:prSet presAssocID="{79A719D9-5D72-45A5-A234-DF6030553E69}" presName="node" presStyleLbl="node1" presStyleIdx="4" presStyleCnt="6">
        <dgm:presLayoutVars>
          <dgm:bulletEnabled val="1"/>
        </dgm:presLayoutVars>
      </dgm:prSet>
      <dgm:spPr/>
    </dgm:pt>
    <dgm:pt modelId="{6444AAEA-F248-4385-96D4-4C5D44C9CD6D}" type="pres">
      <dgm:prSet presAssocID="{609F3405-8625-41DC-8CCA-FC933B6FB241}" presName="sibTrans" presStyleCnt="0"/>
      <dgm:spPr/>
    </dgm:pt>
    <dgm:pt modelId="{5988852C-5942-40F1-AB9C-733468A9F46E}" type="pres">
      <dgm:prSet presAssocID="{048A2505-25D3-42B6-9B0F-EC7761A4CA98}" presName="node" presStyleLbl="node1" presStyleIdx="5" presStyleCnt="6">
        <dgm:presLayoutVars>
          <dgm:bulletEnabled val="1"/>
        </dgm:presLayoutVars>
      </dgm:prSet>
      <dgm:spPr/>
    </dgm:pt>
  </dgm:ptLst>
  <dgm:cxnLst>
    <dgm:cxn modelId="{B8D77709-06D3-4C14-8B47-F58E5A5FCC38}" srcId="{CB3A97E8-EFF6-4C57-B19A-81ABFCFB0F75}" destId="{79A719D9-5D72-45A5-A234-DF6030553E69}" srcOrd="4" destOrd="0" parTransId="{00774538-CE03-4EE9-93E0-30F5570D74AE}" sibTransId="{609F3405-8625-41DC-8CCA-FC933B6FB241}"/>
    <dgm:cxn modelId="{8D01C026-861A-4C20-AD6E-140142AD2306}" srcId="{CB3A97E8-EFF6-4C57-B19A-81ABFCFB0F75}" destId="{6421F830-E42D-4E01-894D-B0BBFB037C6B}" srcOrd="1" destOrd="0" parTransId="{B4C1D810-580E-47DF-AC84-125838B8BEA7}" sibTransId="{B0B91C25-4279-4F28-BAA8-5A05E40EDD0D}"/>
    <dgm:cxn modelId="{7774602B-8022-4716-864B-C26CB1558CAC}" type="presOf" srcId="{79A719D9-5D72-45A5-A234-DF6030553E69}" destId="{CD13C593-54BB-4B14-B35E-BA786E77BC6A}" srcOrd="0" destOrd="0" presId="urn:microsoft.com/office/officeart/2005/8/layout/default"/>
    <dgm:cxn modelId="{C9688C2B-823C-496F-AD20-13F88BDE0F6C}" type="presOf" srcId="{42AB5245-490D-44EB-969E-2935DE21D0EA}" destId="{336F5599-5E68-4685-8573-71DE66C6C3E4}" srcOrd="0" destOrd="0" presId="urn:microsoft.com/office/officeart/2005/8/layout/default"/>
    <dgm:cxn modelId="{21809748-7350-4814-BF12-0FEAE29E9471}" srcId="{CB3A97E8-EFF6-4C57-B19A-81ABFCFB0F75}" destId="{9DD7F33C-B098-423E-8E9E-256084DC95C1}" srcOrd="3" destOrd="0" parTransId="{36428AC3-1597-4239-B431-98D97C2A2FC2}" sibTransId="{BB6D818B-D518-493B-9DA8-F5D981375B11}"/>
    <dgm:cxn modelId="{CA3A9478-B58F-4172-9C75-6D06970C1770}" type="presOf" srcId="{2FA49A1D-6D01-4E37-BD44-BD37599B7C02}" destId="{9CB4FABF-E570-4DF7-BB5F-E9BA6FB7F552}" srcOrd="0" destOrd="0" presId="urn:microsoft.com/office/officeart/2005/8/layout/default"/>
    <dgm:cxn modelId="{5437928F-31C2-4311-BDAE-ED7DC6963424}" srcId="{CB3A97E8-EFF6-4C57-B19A-81ABFCFB0F75}" destId="{048A2505-25D3-42B6-9B0F-EC7761A4CA98}" srcOrd="5" destOrd="0" parTransId="{6B8F391E-225B-49F0-9AE2-AEBD96DC4F00}" sibTransId="{5293005B-465A-40A5-8624-651B8A80083E}"/>
    <dgm:cxn modelId="{02BF229E-A255-4BE2-973D-6DC863E28FF1}" type="presOf" srcId="{048A2505-25D3-42B6-9B0F-EC7761A4CA98}" destId="{5988852C-5942-40F1-AB9C-733468A9F46E}" srcOrd="0" destOrd="0" presId="urn:microsoft.com/office/officeart/2005/8/layout/default"/>
    <dgm:cxn modelId="{993E0ABB-842F-434B-A7DD-6B6D70816C81}" type="presOf" srcId="{6421F830-E42D-4E01-894D-B0BBFB037C6B}" destId="{D764AF22-8CDB-41B2-A5C4-437ED1AABE75}" srcOrd="0" destOrd="0" presId="urn:microsoft.com/office/officeart/2005/8/layout/default"/>
    <dgm:cxn modelId="{46FDD4D0-AE20-4126-893D-0021239A9B20}" type="presOf" srcId="{CB3A97E8-EFF6-4C57-B19A-81ABFCFB0F75}" destId="{66C88605-88F7-445C-ABEF-2DB5A760B2BB}" srcOrd="0" destOrd="0" presId="urn:microsoft.com/office/officeart/2005/8/layout/default"/>
    <dgm:cxn modelId="{771D97E8-8336-42ED-8D04-55282ED9676A}" srcId="{CB3A97E8-EFF6-4C57-B19A-81ABFCFB0F75}" destId="{2FA49A1D-6D01-4E37-BD44-BD37599B7C02}" srcOrd="0" destOrd="0" parTransId="{5B480CE2-05D7-45CF-94DA-FA33B94A74E0}" sibTransId="{411C55A5-66CD-4F16-99A0-9F0E69B8A283}"/>
    <dgm:cxn modelId="{7E6AB5EC-6EC5-4335-94AE-C138A55DAD2D}" type="presOf" srcId="{9DD7F33C-B098-423E-8E9E-256084DC95C1}" destId="{81005CBD-CC2C-41BC-BCC5-336DC2A81721}" srcOrd="0" destOrd="0" presId="urn:microsoft.com/office/officeart/2005/8/layout/default"/>
    <dgm:cxn modelId="{3E6FF2F9-B598-4A1C-B0E0-12D8C0BD0EC5}" srcId="{CB3A97E8-EFF6-4C57-B19A-81ABFCFB0F75}" destId="{42AB5245-490D-44EB-969E-2935DE21D0EA}" srcOrd="2" destOrd="0" parTransId="{E776139C-C734-427A-B19B-7EE9BCA2F683}" sibTransId="{6C8A30E8-189F-4EE2-8257-A7053D3933EA}"/>
    <dgm:cxn modelId="{632D169F-38DD-437C-A64D-1DF146A28FA2}" type="presParOf" srcId="{66C88605-88F7-445C-ABEF-2DB5A760B2BB}" destId="{9CB4FABF-E570-4DF7-BB5F-E9BA6FB7F552}" srcOrd="0" destOrd="0" presId="urn:microsoft.com/office/officeart/2005/8/layout/default"/>
    <dgm:cxn modelId="{B8411483-FED2-4DA9-AD09-37DA3075326C}" type="presParOf" srcId="{66C88605-88F7-445C-ABEF-2DB5A760B2BB}" destId="{9A2C19EF-3CCF-4812-A33F-95FB6BE6853F}" srcOrd="1" destOrd="0" presId="urn:microsoft.com/office/officeart/2005/8/layout/default"/>
    <dgm:cxn modelId="{84164BF0-2508-47CF-9F6A-8F278D37EFEE}" type="presParOf" srcId="{66C88605-88F7-445C-ABEF-2DB5A760B2BB}" destId="{D764AF22-8CDB-41B2-A5C4-437ED1AABE75}" srcOrd="2" destOrd="0" presId="urn:microsoft.com/office/officeart/2005/8/layout/default"/>
    <dgm:cxn modelId="{1A294AE1-CF62-4497-82E3-7E999C011F6D}" type="presParOf" srcId="{66C88605-88F7-445C-ABEF-2DB5A760B2BB}" destId="{1C28F46F-FBFC-485F-BBD8-1F634320A39B}" srcOrd="3" destOrd="0" presId="urn:microsoft.com/office/officeart/2005/8/layout/default"/>
    <dgm:cxn modelId="{8D61F38D-6A91-4536-92C0-12AA89A90C9E}" type="presParOf" srcId="{66C88605-88F7-445C-ABEF-2DB5A760B2BB}" destId="{336F5599-5E68-4685-8573-71DE66C6C3E4}" srcOrd="4" destOrd="0" presId="urn:microsoft.com/office/officeart/2005/8/layout/default"/>
    <dgm:cxn modelId="{1590328D-E36A-43A3-965B-687C4BDE710A}" type="presParOf" srcId="{66C88605-88F7-445C-ABEF-2DB5A760B2BB}" destId="{98517F2B-CD7C-4D8D-A2B5-01037131E58E}" srcOrd="5" destOrd="0" presId="urn:microsoft.com/office/officeart/2005/8/layout/default"/>
    <dgm:cxn modelId="{08D6AD92-8EBB-4F44-BE4C-DD0CC831EA86}" type="presParOf" srcId="{66C88605-88F7-445C-ABEF-2DB5A760B2BB}" destId="{81005CBD-CC2C-41BC-BCC5-336DC2A81721}" srcOrd="6" destOrd="0" presId="urn:microsoft.com/office/officeart/2005/8/layout/default"/>
    <dgm:cxn modelId="{5F1A3BDC-0E55-420C-BCC4-DB54D7D82346}" type="presParOf" srcId="{66C88605-88F7-445C-ABEF-2DB5A760B2BB}" destId="{337AE58C-14D7-4A1F-B639-D9EE7BC608DD}" srcOrd="7" destOrd="0" presId="urn:microsoft.com/office/officeart/2005/8/layout/default"/>
    <dgm:cxn modelId="{D9452930-7CDA-40D5-A299-DB5819398085}" type="presParOf" srcId="{66C88605-88F7-445C-ABEF-2DB5A760B2BB}" destId="{CD13C593-54BB-4B14-B35E-BA786E77BC6A}" srcOrd="8" destOrd="0" presId="urn:microsoft.com/office/officeart/2005/8/layout/default"/>
    <dgm:cxn modelId="{865367F3-918A-4D5B-9CEB-CD1768090BF1}" type="presParOf" srcId="{66C88605-88F7-445C-ABEF-2DB5A760B2BB}" destId="{6444AAEA-F248-4385-96D4-4C5D44C9CD6D}" srcOrd="9" destOrd="0" presId="urn:microsoft.com/office/officeart/2005/8/layout/default"/>
    <dgm:cxn modelId="{058DBD26-D28C-48DE-9F35-36E6F60B488F}" type="presParOf" srcId="{66C88605-88F7-445C-ABEF-2DB5A760B2BB}" destId="{5988852C-5942-40F1-AB9C-733468A9F46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5E4D36-7F27-4860-9E69-67BA204D04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8D3C8F0-EB2B-4077-8715-497B0BFC27BA}">
      <dgm:prSet phldrT="[Text]"/>
      <dgm:spPr>
        <a:solidFill>
          <a:srgbClr val="095D5D"/>
        </a:solidFill>
      </dgm:spPr>
      <dgm:t>
        <a:bodyPr/>
        <a:lstStyle/>
        <a:p>
          <a:r>
            <a:rPr lang="en-GB" dirty="0"/>
            <a:t>Potential to contribute to process design via PME</a:t>
          </a:r>
        </a:p>
      </dgm:t>
    </dgm:pt>
    <dgm:pt modelId="{80385CBB-315B-4AA7-9A39-0E09D49542F9}" type="parTrans" cxnId="{85AE58E7-2B4B-4CE4-8BE4-9B27B6CE6910}">
      <dgm:prSet/>
      <dgm:spPr/>
      <dgm:t>
        <a:bodyPr/>
        <a:lstStyle/>
        <a:p>
          <a:endParaRPr lang="en-GB"/>
        </a:p>
      </dgm:t>
    </dgm:pt>
    <dgm:pt modelId="{8D8B84FC-7E50-48D2-8E8F-468B558EBCF1}" type="sibTrans" cxnId="{85AE58E7-2B4B-4CE4-8BE4-9B27B6CE6910}">
      <dgm:prSet/>
      <dgm:spPr/>
      <dgm:t>
        <a:bodyPr/>
        <a:lstStyle/>
        <a:p>
          <a:endParaRPr lang="en-GB"/>
        </a:p>
      </dgm:t>
    </dgm:pt>
    <dgm:pt modelId="{22C26E05-5675-4D48-BB96-229A5CBE6863}">
      <dgm:prSet phldrT="[Text]"/>
      <dgm:spPr>
        <a:solidFill>
          <a:srgbClr val="095D5D"/>
        </a:solidFill>
      </dgm:spPr>
      <dgm:t>
        <a:bodyPr/>
        <a:lstStyle/>
        <a:p>
          <a:r>
            <a:rPr lang="en-GB" dirty="0"/>
            <a:t>Demos of software expressly permitted by the Act</a:t>
          </a:r>
        </a:p>
      </dgm:t>
    </dgm:pt>
    <dgm:pt modelId="{462B8B79-DF64-4714-A4AE-645BF0006BA9}" type="parTrans" cxnId="{AB576391-9E5C-41FD-8AAE-257F88438F74}">
      <dgm:prSet/>
      <dgm:spPr/>
      <dgm:t>
        <a:bodyPr/>
        <a:lstStyle/>
        <a:p>
          <a:endParaRPr lang="en-GB"/>
        </a:p>
      </dgm:t>
    </dgm:pt>
    <dgm:pt modelId="{30733951-D5CF-4C08-A389-9EA66AC29191}" type="sibTrans" cxnId="{AB576391-9E5C-41FD-8AAE-257F88438F74}">
      <dgm:prSet/>
      <dgm:spPr/>
      <dgm:t>
        <a:bodyPr/>
        <a:lstStyle/>
        <a:p>
          <a:endParaRPr lang="en-GB"/>
        </a:p>
      </dgm:t>
    </dgm:pt>
    <dgm:pt modelId="{F1ED9304-0A4B-479D-947F-BBFC3CADFFAB}">
      <dgm:prSet phldrT="[Text]"/>
      <dgm:spPr>
        <a:solidFill>
          <a:srgbClr val="095D5D"/>
        </a:solidFill>
      </dgm:spPr>
      <dgm:t>
        <a:bodyPr/>
        <a:lstStyle/>
        <a:p>
          <a:r>
            <a:rPr lang="en-GB" dirty="0"/>
            <a:t>Unfamiliarity with the process</a:t>
          </a:r>
        </a:p>
      </dgm:t>
    </dgm:pt>
    <dgm:pt modelId="{ECE97A1C-917C-4848-9398-859A0F5C6CD6}" type="parTrans" cxnId="{FA614832-D614-4771-BC7D-FD7015435E43}">
      <dgm:prSet/>
      <dgm:spPr/>
      <dgm:t>
        <a:bodyPr/>
        <a:lstStyle/>
        <a:p>
          <a:endParaRPr lang="en-GB"/>
        </a:p>
      </dgm:t>
    </dgm:pt>
    <dgm:pt modelId="{7229682F-DC56-49A0-A794-2EA9CDD027D9}" type="sibTrans" cxnId="{FA614832-D614-4771-BC7D-FD7015435E43}">
      <dgm:prSet/>
      <dgm:spPr/>
      <dgm:t>
        <a:bodyPr/>
        <a:lstStyle/>
        <a:p>
          <a:endParaRPr lang="en-GB"/>
        </a:p>
      </dgm:t>
    </dgm:pt>
    <dgm:pt modelId="{4046A390-4EF8-4B67-B0E1-32615E6D754A}">
      <dgm:prSet phldrT="[Text]"/>
      <dgm:spPr>
        <a:solidFill>
          <a:srgbClr val="095D5D"/>
        </a:solidFill>
      </dgm:spPr>
      <dgm:t>
        <a:bodyPr/>
        <a:lstStyle/>
        <a:p>
          <a:r>
            <a:rPr lang="en-GB" dirty="0"/>
            <a:t>Can’t necessarily use “one we prepared earlier” when submitting tender </a:t>
          </a:r>
        </a:p>
      </dgm:t>
    </dgm:pt>
    <dgm:pt modelId="{1BEE93D4-CCF0-4795-943D-597FEFF50868}" type="parTrans" cxnId="{3DD562AD-0339-485D-A61D-361ACB7C4977}">
      <dgm:prSet/>
      <dgm:spPr/>
      <dgm:t>
        <a:bodyPr/>
        <a:lstStyle/>
        <a:p>
          <a:endParaRPr lang="en-GB"/>
        </a:p>
      </dgm:t>
    </dgm:pt>
    <dgm:pt modelId="{A9029304-2C73-4095-9D27-354BB3C3676A}" type="sibTrans" cxnId="{3DD562AD-0339-485D-A61D-361ACB7C4977}">
      <dgm:prSet/>
      <dgm:spPr/>
      <dgm:t>
        <a:bodyPr/>
        <a:lstStyle/>
        <a:p>
          <a:endParaRPr lang="en-GB"/>
        </a:p>
      </dgm:t>
    </dgm:pt>
    <dgm:pt modelId="{4A4BB666-86FC-4C7B-BBBB-F47A71ACEE5A}">
      <dgm:prSet phldrT="[Text]"/>
      <dgm:spPr>
        <a:solidFill>
          <a:srgbClr val="095D5D"/>
        </a:solidFill>
      </dgm:spPr>
      <dgm:t>
        <a:bodyPr/>
        <a:lstStyle/>
        <a:p>
          <a:r>
            <a:rPr lang="en-GB" dirty="0"/>
            <a:t>Potentially greater flexibility to negotiate at preferred bidder stage</a:t>
          </a:r>
        </a:p>
      </dgm:t>
    </dgm:pt>
    <dgm:pt modelId="{10C88481-0372-4980-8684-C95605676FEF}" type="parTrans" cxnId="{DE0CE298-C8B3-4EC7-8126-0222B6EAEC6C}">
      <dgm:prSet/>
      <dgm:spPr/>
      <dgm:t>
        <a:bodyPr/>
        <a:lstStyle/>
        <a:p>
          <a:endParaRPr lang="en-GB"/>
        </a:p>
      </dgm:t>
    </dgm:pt>
    <dgm:pt modelId="{5476D518-5592-4D06-9112-3847AFE399C7}" type="sibTrans" cxnId="{DE0CE298-C8B3-4EC7-8126-0222B6EAEC6C}">
      <dgm:prSet/>
      <dgm:spPr/>
      <dgm:t>
        <a:bodyPr/>
        <a:lstStyle/>
        <a:p>
          <a:endParaRPr lang="en-GB"/>
        </a:p>
      </dgm:t>
    </dgm:pt>
    <dgm:pt modelId="{B4A390A8-3968-4456-9590-292A39C66854}">
      <dgm:prSet phldrT="[Text]"/>
      <dgm:spPr>
        <a:solidFill>
          <a:srgbClr val="095D5D"/>
        </a:solidFill>
      </dgm:spPr>
      <dgm:t>
        <a:bodyPr/>
        <a:lstStyle/>
        <a:p>
          <a:r>
            <a:rPr lang="en-GB" dirty="0"/>
            <a:t>Specific provisions on variation limit ability to modify process in flight</a:t>
          </a:r>
        </a:p>
      </dgm:t>
    </dgm:pt>
    <dgm:pt modelId="{32CAA165-B249-4042-A9EA-4F0415E1B934}" type="parTrans" cxnId="{5E09A7AB-81E5-407F-9478-5D1A73136436}">
      <dgm:prSet/>
      <dgm:spPr/>
      <dgm:t>
        <a:bodyPr/>
        <a:lstStyle/>
        <a:p>
          <a:endParaRPr lang="en-GB"/>
        </a:p>
      </dgm:t>
    </dgm:pt>
    <dgm:pt modelId="{FAC023BA-22D0-4C7D-BD0D-19118594B6EC}" type="sibTrans" cxnId="{5E09A7AB-81E5-407F-9478-5D1A73136436}">
      <dgm:prSet/>
      <dgm:spPr/>
      <dgm:t>
        <a:bodyPr/>
        <a:lstStyle/>
        <a:p>
          <a:endParaRPr lang="en-GB"/>
        </a:p>
      </dgm:t>
    </dgm:pt>
    <dgm:pt modelId="{01549095-8ECB-493A-B555-BDD700ADF143}" type="pres">
      <dgm:prSet presAssocID="{685E4D36-7F27-4860-9E69-67BA204D04E6}" presName="diagram" presStyleCnt="0">
        <dgm:presLayoutVars>
          <dgm:dir/>
          <dgm:resizeHandles val="exact"/>
        </dgm:presLayoutVars>
      </dgm:prSet>
      <dgm:spPr/>
    </dgm:pt>
    <dgm:pt modelId="{A123FC1B-CE33-4F35-A612-01EF4CEC5EB0}" type="pres">
      <dgm:prSet presAssocID="{48D3C8F0-EB2B-4077-8715-497B0BFC27BA}" presName="node" presStyleLbl="node1" presStyleIdx="0" presStyleCnt="6">
        <dgm:presLayoutVars>
          <dgm:bulletEnabled val="1"/>
        </dgm:presLayoutVars>
      </dgm:prSet>
      <dgm:spPr/>
    </dgm:pt>
    <dgm:pt modelId="{AF66134E-1FCE-47CA-9B74-C7087BC69A85}" type="pres">
      <dgm:prSet presAssocID="{8D8B84FC-7E50-48D2-8E8F-468B558EBCF1}" presName="sibTrans" presStyleCnt="0"/>
      <dgm:spPr/>
    </dgm:pt>
    <dgm:pt modelId="{30085460-5F19-49BE-A656-2D95762F6AF0}" type="pres">
      <dgm:prSet presAssocID="{22C26E05-5675-4D48-BB96-229A5CBE6863}" presName="node" presStyleLbl="node1" presStyleIdx="1" presStyleCnt="6">
        <dgm:presLayoutVars>
          <dgm:bulletEnabled val="1"/>
        </dgm:presLayoutVars>
      </dgm:prSet>
      <dgm:spPr/>
    </dgm:pt>
    <dgm:pt modelId="{060D896D-D553-476C-86F2-F01DF4CEDE66}" type="pres">
      <dgm:prSet presAssocID="{30733951-D5CF-4C08-A389-9EA66AC29191}" presName="sibTrans" presStyleCnt="0"/>
      <dgm:spPr/>
    </dgm:pt>
    <dgm:pt modelId="{F4BD8CD0-41F7-4BD1-8F9C-E05398BD8F26}" type="pres">
      <dgm:prSet presAssocID="{F1ED9304-0A4B-479D-947F-BBFC3CADFFAB}" presName="node" presStyleLbl="node1" presStyleIdx="2" presStyleCnt="6">
        <dgm:presLayoutVars>
          <dgm:bulletEnabled val="1"/>
        </dgm:presLayoutVars>
      </dgm:prSet>
      <dgm:spPr/>
    </dgm:pt>
    <dgm:pt modelId="{C2193D49-3D3E-4157-B2A9-727A9D0D4DB0}" type="pres">
      <dgm:prSet presAssocID="{7229682F-DC56-49A0-A794-2EA9CDD027D9}" presName="sibTrans" presStyleCnt="0"/>
      <dgm:spPr/>
    </dgm:pt>
    <dgm:pt modelId="{C59062BE-71AE-458F-845B-F1DAAE1016F5}" type="pres">
      <dgm:prSet presAssocID="{4046A390-4EF8-4B67-B0E1-32615E6D754A}" presName="node" presStyleLbl="node1" presStyleIdx="3" presStyleCnt="6">
        <dgm:presLayoutVars>
          <dgm:bulletEnabled val="1"/>
        </dgm:presLayoutVars>
      </dgm:prSet>
      <dgm:spPr/>
    </dgm:pt>
    <dgm:pt modelId="{434CC084-E2BE-4736-88DE-40C62BC88FC1}" type="pres">
      <dgm:prSet presAssocID="{A9029304-2C73-4095-9D27-354BB3C3676A}" presName="sibTrans" presStyleCnt="0"/>
      <dgm:spPr/>
    </dgm:pt>
    <dgm:pt modelId="{49947760-4C08-40E7-9819-ADCA7438ED84}" type="pres">
      <dgm:prSet presAssocID="{4A4BB666-86FC-4C7B-BBBB-F47A71ACEE5A}" presName="node" presStyleLbl="node1" presStyleIdx="4" presStyleCnt="6" custLinFactNeighborX="625" custLinFactNeighborY="-33">
        <dgm:presLayoutVars>
          <dgm:bulletEnabled val="1"/>
        </dgm:presLayoutVars>
      </dgm:prSet>
      <dgm:spPr/>
    </dgm:pt>
    <dgm:pt modelId="{416A5B55-FDCE-407B-9254-E692A20028F3}" type="pres">
      <dgm:prSet presAssocID="{5476D518-5592-4D06-9112-3847AFE399C7}" presName="sibTrans" presStyleCnt="0"/>
      <dgm:spPr/>
    </dgm:pt>
    <dgm:pt modelId="{E488E7B8-9FDB-4B43-9E6F-37692FA54A95}" type="pres">
      <dgm:prSet presAssocID="{B4A390A8-3968-4456-9590-292A39C66854}" presName="node" presStyleLbl="node1" presStyleIdx="5" presStyleCnt="6" custLinFactNeighborX="1340" custLinFactNeighborY="-33">
        <dgm:presLayoutVars>
          <dgm:bulletEnabled val="1"/>
        </dgm:presLayoutVars>
      </dgm:prSet>
      <dgm:spPr/>
    </dgm:pt>
  </dgm:ptLst>
  <dgm:cxnLst>
    <dgm:cxn modelId="{7D387825-EB90-43EC-B835-81853D361A0A}" type="presOf" srcId="{4A4BB666-86FC-4C7B-BBBB-F47A71ACEE5A}" destId="{49947760-4C08-40E7-9819-ADCA7438ED84}" srcOrd="0" destOrd="0" presId="urn:microsoft.com/office/officeart/2005/8/layout/default"/>
    <dgm:cxn modelId="{FA614832-D614-4771-BC7D-FD7015435E43}" srcId="{685E4D36-7F27-4860-9E69-67BA204D04E6}" destId="{F1ED9304-0A4B-479D-947F-BBFC3CADFFAB}" srcOrd="2" destOrd="0" parTransId="{ECE97A1C-917C-4848-9398-859A0F5C6CD6}" sibTransId="{7229682F-DC56-49A0-A794-2EA9CDD027D9}"/>
    <dgm:cxn modelId="{37DAA489-B4E3-406B-B96D-6224DD0A37B0}" type="presOf" srcId="{B4A390A8-3968-4456-9590-292A39C66854}" destId="{E488E7B8-9FDB-4B43-9E6F-37692FA54A95}" srcOrd="0" destOrd="0" presId="urn:microsoft.com/office/officeart/2005/8/layout/default"/>
    <dgm:cxn modelId="{AB576391-9E5C-41FD-8AAE-257F88438F74}" srcId="{685E4D36-7F27-4860-9E69-67BA204D04E6}" destId="{22C26E05-5675-4D48-BB96-229A5CBE6863}" srcOrd="1" destOrd="0" parTransId="{462B8B79-DF64-4714-A4AE-645BF0006BA9}" sibTransId="{30733951-D5CF-4C08-A389-9EA66AC29191}"/>
    <dgm:cxn modelId="{DE0CE298-C8B3-4EC7-8126-0222B6EAEC6C}" srcId="{685E4D36-7F27-4860-9E69-67BA204D04E6}" destId="{4A4BB666-86FC-4C7B-BBBB-F47A71ACEE5A}" srcOrd="4" destOrd="0" parTransId="{10C88481-0372-4980-8684-C95605676FEF}" sibTransId="{5476D518-5592-4D06-9112-3847AFE399C7}"/>
    <dgm:cxn modelId="{43855E99-C668-444B-87DF-1D04CC898E12}" type="presOf" srcId="{F1ED9304-0A4B-479D-947F-BBFC3CADFFAB}" destId="{F4BD8CD0-41F7-4BD1-8F9C-E05398BD8F26}" srcOrd="0" destOrd="0" presId="urn:microsoft.com/office/officeart/2005/8/layout/default"/>
    <dgm:cxn modelId="{838EACA8-78E5-4F3E-AAD7-CB42A6032404}" type="presOf" srcId="{4046A390-4EF8-4B67-B0E1-32615E6D754A}" destId="{C59062BE-71AE-458F-845B-F1DAAE1016F5}" srcOrd="0" destOrd="0" presId="urn:microsoft.com/office/officeart/2005/8/layout/default"/>
    <dgm:cxn modelId="{5E09A7AB-81E5-407F-9478-5D1A73136436}" srcId="{685E4D36-7F27-4860-9E69-67BA204D04E6}" destId="{B4A390A8-3968-4456-9590-292A39C66854}" srcOrd="5" destOrd="0" parTransId="{32CAA165-B249-4042-A9EA-4F0415E1B934}" sibTransId="{FAC023BA-22D0-4C7D-BD0D-19118594B6EC}"/>
    <dgm:cxn modelId="{3DD562AD-0339-485D-A61D-361ACB7C4977}" srcId="{685E4D36-7F27-4860-9E69-67BA204D04E6}" destId="{4046A390-4EF8-4B67-B0E1-32615E6D754A}" srcOrd="3" destOrd="0" parTransId="{1BEE93D4-CCF0-4795-943D-597FEFF50868}" sibTransId="{A9029304-2C73-4095-9D27-354BB3C3676A}"/>
    <dgm:cxn modelId="{2E2687AD-4C9A-4A2B-B0B1-77429253D53E}" type="presOf" srcId="{685E4D36-7F27-4860-9E69-67BA204D04E6}" destId="{01549095-8ECB-493A-B555-BDD700ADF143}" srcOrd="0" destOrd="0" presId="urn:microsoft.com/office/officeart/2005/8/layout/default"/>
    <dgm:cxn modelId="{839793B7-AA34-464D-A627-157ED531ABFE}" type="presOf" srcId="{48D3C8F0-EB2B-4077-8715-497B0BFC27BA}" destId="{A123FC1B-CE33-4F35-A612-01EF4CEC5EB0}" srcOrd="0" destOrd="0" presId="urn:microsoft.com/office/officeart/2005/8/layout/default"/>
    <dgm:cxn modelId="{74DA41CC-619D-436D-A44A-866C0E8D48D4}" type="presOf" srcId="{22C26E05-5675-4D48-BB96-229A5CBE6863}" destId="{30085460-5F19-49BE-A656-2D95762F6AF0}" srcOrd="0" destOrd="0" presId="urn:microsoft.com/office/officeart/2005/8/layout/default"/>
    <dgm:cxn modelId="{85AE58E7-2B4B-4CE4-8BE4-9B27B6CE6910}" srcId="{685E4D36-7F27-4860-9E69-67BA204D04E6}" destId="{48D3C8F0-EB2B-4077-8715-497B0BFC27BA}" srcOrd="0" destOrd="0" parTransId="{80385CBB-315B-4AA7-9A39-0E09D49542F9}" sibTransId="{8D8B84FC-7E50-48D2-8E8F-468B558EBCF1}"/>
    <dgm:cxn modelId="{CE5F2DEB-54B9-4004-A5C1-D27B3143C361}" type="presParOf" srcId="{01549095-8ECB-493A-B555-BDD700ADF143}" destId="{A123FC1B-CE33-4F35-A612-01EF4CEC5EB0}" srcOrd="0" destOrd="0" presId="urn:microsoft.com/office/officeart/2005/8/layout/default"/>
    <dgm:cxn modelId="{3CF909BE-471D-4D4C-89E2-48C5B140AD54}" type="presParOf" srcId="{01549095-8ECB-493A-B555-BDD700ADF143}" destId="{AF66134E-1FCE-47CA-9B74-C7087BC69A85}" srcOrd="1" destOrd="0" presId="urn:microsoft.com/office/officeart/2005/8/layout/default"/>
    <dgm:cxn modelId="{9B4DCFA9-96E9-424F-A92B-F5CBFA57C286}" type="presParOf" srcId="{01549095-8ECB-493A-B555-BDD700ADF143}" destId="{30085460-5F19-49BE-A656-2D95762F6AF0}" srcOrd="2" destOrd="0" presId="urn:microsoft.com/office/officeart/2005/8/layout/default"/>
    <dgm:cxn modelId="{0B4647F0-4D9E-4A67-923B-7351C1A3C597}" type="presParOf" srcId="{01549095-8ECB-493A-B555-BDD700ADF143}" destId="{060D896D-D553-476C-86F2-F01DF4CEDE66}" srcOrd="3" destOrd="0" presId="urn:microsoft.com/office/officeart/2005/8/layout/default"/>
    <dgm:cxn modelId="{F0009EBC-A069-488F-8872-6400F4485D1D}" type="presParOf" srcId="{01549095-8ECB-493A-B555-BDD700ADF143}" destId="{F4BD8CD0-41F7-4BD1-8F9C-E05398BD8F26}" srcOrd="4" destOrd="0" presId="urn:microsoft.com/office/officeart/2005/8/layout/default"/>
    <dgm:cxn modelId="{B06CC3C3-8F8A-4E88-8E1D-DE2777E93730}" type="presParOf" srcId="{01549095-8ECB-493A-B555-BDD700ADF143}" destId="{C2193D49-3D3E-4157-B2A9-727A9D0D4DB0}" srcOrd="5" destOrd="0" presId="urn:microsoft.com/office/officeart/2005/8/layout/default"/>
    <dgm:cxn modelId="{C8F02962-8E1C-47EE-9C0F-C83B151A067D}" type="presParOf" srcId="{01549095-8ECB-493A-B555-BDD700ADF143}" destId="{C59062BE-71AE-458F-845B-F1DAAE1016F5}" srcOrd="6" destOrd="0" presId="urn:microsoft.com/office/officeart/2005/8/layout/default"/>
    <dgm:cxn modelId="{F14462AF-8589-47D6-AD1C-30F683308479}" type="presParOf" srcId="{01549095-8ECB-493A-B555-BDD700ADF143}" destId="{434CC084-E2BE-4736-88DE-40C62BC88FC1}" srcOrd="7" destOrd="0" presId="urn:microsoft.com/office/officeart/2005/8/layout/default"/>
    <dgm:cxn modelId="{4464053A-6DD6-4820-ACFF-8D94304BB766}" type="presParOf" srcId="{01549095-8ECB-493A-B555-BDD700ADF143}" destId="{49947760-4C08-40E7-9819-ADCA7438ED84}" srcOrd="8" destOrd="0" presId="urn:microsoft.com/office/officeart/2005/8/layout/default"/>
    <dgm:cxn modelId="{9551FFA5-CEE2-4587-9533-F727710A8B6A}" type="presParOf" srcId="{01549095-8ECB-493A-B555-BDD700ADF143}" destId="{416A5B55-FDCE-407B-9254-E692A20028F3}" srcOrd="9" destOrd="0" presId="urn:microsoft.com/office/officeart/2005/8/layout/default"/>
    <dgm:cxn modelId="{020E7428-933F-41BC-93EF-BF99B48E472D}" type="presParOf" srcId="{01549095-8ECB-493A-B555-BDD700ADF143}" destId="{E488E7B8-9FDB-4B43-9E6F-37692FA54A9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64739D-B341-46B0-8AFC-AD4FA4F59E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B716B36-53BB-4AAD-A806-7611E111B291}">
      <dgm:prSet phldrT="[Text]"/>
      <dgm:spPr>
        <a:solidFill>
          <a:schemeClr val="tx2"/>
        </a:solidFill>
      </dgm:spPr>
      <dgm:t>
        <a:bodyPr/>
        <a:lstStyle/>
        <a:p>
          <a:r>
            <a:rPr lang="en-GB" dirty="0"/>
            <a:t>s71(5) notice is a discretionary exclusion ground; on publication, Lightfoot becomes an “excludable supplier” </a:t>
          </a:r>
        </a:p>
      </dgm:t>
    </dgm:pt>
    <dgm:pt modelId="{A53D32A6-880A-4072-A60A-63B2126052A1}" type="parTrans" cxnId="{9B2552F6-CE50-464B-81D8-945577586D93}">
      <dgm:prSet/>
      <dgm:spPr/>
      <dgm:t>
        <a:bodyPr/>
        <a:lstStyle/>
        <a:p>
          <a:endParaRPr lang="en-GB"/>
        </a:p>
      </dgm:t>
    </dgm:pt>
    <dgm:pt modelId="{31FDA4B8-8B1F-4E1C-8BBF-234AB60D63AC}" type="sibTrans" cxnId="{9B2552F6-CE50-464B-81D8-945577586D93}">
      <dgm:prSet/>
      <dgm:spPr/>
      <dgm:t>
        <a:bodyPr/>
        <a:lstStyle/>
        <a:p>
          <a:endParaRPr lang="en-GB"/>
        </a:p>
      </dgm:t>
    </dgm:pt>
    <dgm:pt modelId="{6E91CCA5-1C94-4F87-9142-C8CA423D743A}">
      <dgm:prSet phldrT="[Text]"/>
      <dgm:spPr>
        <a:solidFill>
          <a:schemeClr val="tx2"/>
        </a:solidFill>
      </dgm:spPr>
      <dgm:t>
        <a:bodyPr/>
        <a:lstStyle/>
        <a:p>
          <a:r>
            <a:rPr lang="en-GB" dirty="0"/>
            <a:t>Excludable supplier status triggers implied right for customers to terminate any public contract with Lightfoot</a:t>
          </a:r>
        </a:p>
      </dgm:t>
    </dgm:pt>
    <dgm:pt modelId="{5CAA7898-4958-449E-98A6-FE3E83D798B6}" type="parTrans" cxnId="{9B175D7F-11A2-4E8C-ADA3-590BB10E8DF4}">
      <dgm:prSet/>
      <dgm:spPr/>
      <dgm:t>
        <a:bodyPr/>
        <a:lstStyle/>
        <a:p>
          <a:endParaRPr lang="en-GB"/>
        </a:p>
      </dgm:t>
    </dgm:pt>
    <dgm:pt modelId="{B2C6B42B-DA85-4988-8F45-40BD31BEAFB0}" type="sibTrans" cxnId="{9B175D7F-11A2-4E8C-ADA3-590BB10E8DF4}">
      <dgm:prSet/>
      <dgm:spPr/>
      <dgm:t>
        <a:bodyPr/>
        <a:lstStyle/>
        <a:p>
          <a:endParaRPr lang="en-GB"/>
        </a:p>
      </dgm:t>
    </dgm:pt>
    <dgm:pt modelId="{0E9B6DD3-E4C3-457C-A03A-6FB71E576832}">
      <dgm:prSet phldrT="[Text]"/>
      <dgm:spPr>
        <a:solidFill>
          <a:schemeClr val="tx2"/>
        </a:solidFill>
      </dgm:spPr>
      <dgm:t>
        <a:bodyPr/>
        <a:lstStyle/>
        <a:p>
          <a:r>
            <a:rPr lang="en-GB" dirty="0"/>
            <a:t>30-day limitation period begins if Lightfoot wants to challenge the notice</a:t>
          </a:r>
        </a:p>
      </dgm:t>
    </dgm:pt>
    <dgm:pt modelId="{3DDC5C84-151E-4937-83DD-FE120E29B4EE}" type="parTrans" cxnId="{A80CAA9B-0F68-469B-B896-56A51BAFDDAD}">
      <dgm:prSet/>
      <dgm:spPr/>
      <dgm:t>
        <a:bodyPr/>
        <a:lstStyle/>
        <a:p>
          <a:endParaRPr lang="en-GB"/>
        </a:p>
      </dgm:t>
    </dgm:pt>
    <dgm:pt modelId="{CE01F83A-78E4-4102-8118-105732B96551}" type="sibTrans" cxnId="{A80CAA9B-0F68-469B-B896-56A51BAFDDAD}">
      <dgm:prSet/>
      <dgm:spPr/>
      <dgm:t>
        <a:bodyPr/>
        <a:lstStyle/>
        <a:p>
          <a:endParaRPr lang="en-GB"/>
        </a:p>
      </dgm:t>
    </dgm:pt>
    <dgm:pt modelId="{80E278CA-2983-4FE8-AA21-4C0D206945F5}">
      <dgm:prSet phldrT="[Text]"/>
      <dgm:spPr>
        <a:solidFill>
          <a:schemeClr val="tx2"/>
        </a:solidFill>
      </dgm:spPr>
      <dgm:t>
        <a:bodyPr/>
        <a:lstStyle/>
        <a:p>
          <a:r>
            <a:rPr lang="en-GB" dirty="0"/>
            <a:t>Rules on self-cleaning </a:t>
          </a:r>
        </a:p>
      </dgm:t>
    </dgm:pt>
    <dgm:pt modelId="{D0C1D8B5-FAA3-4BEA-87D6-A41F4D1F432D}" type="parTrans" cxnId="{F65719D2-079B-4DCD-8211-13A85EEC2145}">
      <dgm:prSet/>
      <dgm:spPr/>
      <dgm:t>
        <a:bodyPr/>
        <a:lstStyle/>
        <a:p>
          <a:endParaRPr lang="en-GB"/>
        </a:p>
      </dgm:t>
    </dgm:pt>
    <dgm:pt modelId="{4625C035-6B01-4103-BE98-29FA39A6361F}" type="sibTrans" cxnId="{F65719D2-079B-4DCD-8211-13A85EEC2145}">
      <dgm:prSet/>
      <dgm:spPr/>
      <dgm:t>
        <a:bodyPr/>
        <a:lstStyle/>
        <a:p>
          <a:endParaRPr lang="en-GB"/>
        </a:p>
      </dgm:t>
    </dgm:pt>
    <dgm:pt modelId="{6B9D612B-E414-437E-9255-9D9E5C3DD748}" type="pres">
      <dgm:prSet presAssocID="{CE64739D-B341-46B0-8AFC-AD4FA4F59ECA}" presName="diagram" presStyleCnt="0">
        <dgm:presLayoutVars>
          <dgm:dir/>
          <dgm:resizeHandles val="exact"/>
        </dgm:presLayoutVars>
      </dgm:prSet>
      <dgm:spPr/>
    </dgm:pt>
    <dgm:pt modelId="{833080AB-A655-4EE6-BA47-0088AC8CF775}" type="pres">
      <dgm:prSet presAssocID="{8B716B36-53BB-4AAD-A806-7611E111B291}" presName="node" presStyleLbl="node1" presStyleIdx="0" presStyleCnt="4">
        <dgm:presLayoutVars>
          <dgm:bulletEnabled val="1"/>
        </dgm:presLayoutVars>
      </dgm:prSet>
      <dgm:spPr/>
    </dgm:pt>
    <dgm:pt modelId="{2A831CFD-72CB-46D4-8FA3-5B3E4B9E65A6}" type="pres">
      <dgm:prSet presAssocID="{31FDA4B8-8B1F-4E1C-8BBF-234AB60D63AC}" presName="sibTrans" presStyleCnt="0"/>
      <dgm:spPr/>
    </dgm:pt>
    <dgm:pt modelId="{027A4FD3-5EA1-429C-B2BA-5D4588FE7CCA}" type="pres">
      <dgm:prSet presAssocID="{6E91CCA5-1C94-4F87-9142-C8CA423D743A}" presName="node" presStyleLbl="node1" presStyleIdx="1" presStyleCnt="4">
        <dgm:presLayoutVars>
          <dgm:bulletEnabled val="1"/>
        </dgm:presLayoutVars>
      </dgm:prSet>
      <dgm:spPr/>
    </dgm:pt>
    <dgm:pt modelId="{2082DCBA-A8A6-4016-8332-D8030CADC315}" type="pres">
      <dgm:prSet presAssocID="{B2C6B42B-DA85-4988-8F45-40BD31BEAFB0}" presName="sibTrans" presStyleCnt="0"/>
      <dgm:spPr/>
    </dgm:pt>
    <dgm:pt modelId="{466AFEC2-F507-4123-BD82-1BD1037A3AA6}" type="pres">
      <dgm:prSet presAssocID="{0E9B6DD3-E4C3-457C-A03A-6FB71E576832}" presName="node" presStyleLbl="node1" presStyleIdx="2" presStyleCnt="4">
        <dgm:presLayoutVars>
          <dgm:bulletEnabled val="1"/>
        </dgm:presLayoutVars>
      </dgm:prSet>
      <dgm:spPr/>
    </dgm:pt>
    <dgm:pt modelId="{B15864DE-F0E4-4E8D-AC23-710E715A7F09}" type="pres">
      <dgm:prSet presAssocID="{CE01F83A-78E4-4102-8118-105732B96551}" presName="sibTrans" presStyleCnt="0"/>
      <dgm:spPr/>
    </dgm:pt>
    <dgm:pt modelId="{DF6D9F7E-C3E3-42B7-A5FB-49D24E706A73}" type="pres">
      <dgm:prSet presAssocID="{80E278CA-2983-4FE8-AA21-4C0D206945F5}" presName="node" presStyleLbl="node1" presStyleIdx="3" presStyleCnt="4">
        <dgm:presLayoutVars>
          <dgm:bulletEnabled val="1"/>
        </dgm:presLayoutVars>
      </dgm:prSet>
      <dgm:spPr/>
    </dgm:pt>
  </dgm:ptLst>
  <dgm:cxnLst>
    <dgm:cxn modelId="{DEF6BB17-CB6F-46A2-AC78-DCFC9A3B2E1E}" type="presOf" srcId="{CE64739D-B341-46B0-8AFC-AD4FA4F59ECA}" destId="{6B9D612B-E414-437E-9255-9D9E5C3DD748}" srcOrd="0" destOrd="0" presId="urn:microsoft.com/office/officeart/2005/8/layout/default"/>
    <dgm:cxn modelId="{BADA7820-C3CF-4647-83E8-377CEA41B4E8}" type="presOf" srcId="{6E91CCA5-1C94-4F87-9142-C8CA423D743A}" destId="{027A4FD3-5EA1-429C-B2BA-5D4588FE7CCA}" srcOrd="0" destOrd="0" presId="urn:microsoft.com/office/officeart/2005/8/layout/default"/>
    <dgm:cxn modelId="{7749B349-0FE2-4F3D-BE8D-AAACEF82ABD1}" type="presOf" srcId="{8B716B36-53BB-4AAD-A806-7611E111B291}" destId="{833080AB-A655-4EE6-BA47-0088AC8CF775}" srcOrd="0" destOrd="0" presId="urn:microsoft.com/office/officeart/2005/8/layout/default"/>
    <dgm:cxn modelId="{9B175D7F-11A2-4E8C-ADA3-590BB10E8DF4}" srcId="{CE64739D-B341-46B0-8AFC-AD4FA4F59ECA}" destId="{6E91CCA5-1C94-4F87-9142-C8CA423D743A}" srcOrd="1" destOrd="0" parTransId="{5CAA7898-4958-449E-98A6-FE3E83D798B6}" sibTransId="{B2C6B42B-DA85-4988-8F45-40BD31BEAFB0}"/>
    <dgm:cxn modelId="{111C1A9A-3DAF-479C-ACBD-271856E58170}" type="presOf" srcId="{80E278CA-2983-4FE8-AA21-4C0D206945F5}" destId="{DF6D9F7E-C3E3-42B7-A5FB-49D24E706A73}" srcOrd="0" destOrd="0" presId="urn:microsoft.com/office/officeart/2005/8/layout/default"/>
    <dgm:cxn modelId="{A80CAA9B-0F68-469B-B896-56A51BAFDDAD}" srcId="{CE64739D-B341-46B0-8AFC-AD4FA4F59ECA}" destId="{0E9B6DD3-E4C3-457C-A03A-6FB71E576832}" srcOrd="2" destOrd="0" parTransId="{3DDC5C84-151E-4937-83DD-FE120E29B4EE}" sibTransId="{CE01F83A-78E4-4102-8118-105732B96551}"/>
    <dgm:cxn modelId="{E0F25A9D-991B-4D1D-B3F8-E38366932052}" type="presOf" srcId="{0E9B6DD3-E4C3-457C-A03A-6FB71E576832}" destId="{466AFEC2-F507-4123-BD82-1BD1037A3AA6}" srcOrd="0" destOrd="0" presId="urn:microsoft.com/office/officeart/2005/8/layout/default"/>
    <dgm:cxn modelId="{F65719D2-079B-4DCD-8211-13A85EEC2145}" srcId="{CE64739D-B341-46B0-8AFC-AD4FA4F59ECA}" destId="{80E278CA-2983-4FE8-AA21-4C0D206945F5}" srcOrd="3" destOrd="0" parTransId="{D0C1D8B5-FAA3-4BEA-87D6-A41F4D1F432D}" sibTransId="{4625C035-6B01-4103-BE98-29FA39A6361F}"/>
    <dgm:cxn modelId="{9B2552F6-CE50-464B-81D8-945577586D93}" srcId="{CE64739D-B341-46B0-8AFC-AD4FA4F59ECA}" destId="{8B716B36-53BB-4AAD-A806-7611E111B291}" srcOrd="0" destOrd="0" parTransId="{A53D32A6-880A-4072-A60A-63B2126052A1}" sibTransId="{31FDA4B8-8B1F-4E1C-8BBF-234AB60D63AC}"/>
    <dgm:cxn modelId="{EE6BD761-9C73-4B87-B658-96753981A538}" type="presParOf" srcId="{6B9D612B-E414-437E-9255-9D9E5C3DD748}" destId="{833080AB-A655-4EE6-BA47-0088AC8CF775}" srcOrd="0" destOrd="0" presId="urn:microsoft.com/office/officeart/2005/8/layout/default"/>
    <dgm:cxn modelId="{E51BA450-417B-4F5D-A142-0F58EE2AE48A}" type="presParOf" srcId="{6B9D612B-E414-437E-9255-9D9E5C3DD748}" destId="{2A831CFD-72CB-46D4-8FA3-5B3E4B9E65A6}" srcOrd="1" destOrd="0" presId="urn:microsoft.com/office/officeart/2005/8/layout/default"/>
    <dgm:cxn modelId="{CE8DC9C0-698F-48A3-B6D6-A11A2396BEAD}" type="presParOf" srcId="{6B9D612B-E414-437E-9255-9D9E5C3DD748}" destId="{027A4FD3-5EA1-429C-B2BA-5D4588FE7CCA}" srcOrd="2" destOrd="0" presId="urn:microsoft.com/office/officeart/2005/8/layout/default"/>
    <dgm:cxn modelId="{73E9A3F2-5D3B-48F8-9E4B-2A601856161D}" type="presParOf" srcId="{6B9D612B-E414-437E-9255-9D9E5C3DD748}" destId="{2082DCBA-A8A6-4016-8332-D8030CADC315}" srcOrd="3" destOrd="0" presId="urn:microsoft.com/office/officeart/2005/8/layout/default"/>
    <dgm:cxn modelId="{7433B7A0-54EE-4805-9272-C89C6AF069FA}" type="presParOf" srcId="{6B9D612B-E414-437E-9255-9D9E5C3DD748}" destId="{466AFEC2-F507-4123-BD82-1BD1037A3AA6}" srcOrd="4" destOrd="0" presId="urn:microsoft.com/office/officeart/2005/8/layout/default"/>
    <dgm:cxn modelId="{6F436750-1E30-4579-AE79-DF09DF181E56}" type="presParOf" srcId="{6B9D612B-E414-437E-9255-9D9E5C3DD748}" destId="{B15864DE-F0E4-4E8D-AC23-710E715A7F09}" srcOrd="5" destOrd="0" presId="urn:microsoft.com/office/officeart/2005/8/layout/default"/>
    <dgm:cxn modelId="{20042F38-3936-4B87-89E4-8A5A20E910F4}" type="presParOf" srcId="{6B9D612B-E414-437E-9255-9D9E5C3DD748}" destId="{DF6D9F7E-C3E3-42B7-A5FB-49D24E706A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439F0-8C2C-4FA1-8EF8-44E1336ECD2B}">
      <dsp:nvSpPr>
        <dsp:cNvPr id="0" name=""/>
        <dsp:cNvSpPr/>
      </dsp:nvSpPr>
      <dsp:spPr>
        <a:xfrm>
          <a:off x="-5032576" y="-771032"/>
          <a:ext cx="5993414" cy="5993414"/>
        </a:xfrm>
        <a:prstGeom prst="blockArc">
          <a:avLst>
            <a:gd name="adj1" fmla="val 18900000"/>
            <a:gd name="adj2" fmla="val 2700000"/>
            <a:gd name="adj3" fmla="val 36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67844-EB95-4AE9-BD3D-C0D12D3B05AD}">
      <dsp:nvSpPr>
        <dsp:cNvPr id="0" name=""/>
        <dsp:cNvSpPr/>
      </dsp:nvSpPr>
      <dsp:spPr>
        <a:xfrm>
          <a:off x="503126" y="342219"/>
          <a:ext cx="10959231" cy="684795"/>
        </a:xfrm>
        <a:prstGeom prst="rect">
          <a:avLst/>
        </a:prstGeom>
        <a:solidFill>
          <a:schemeClr val="tx1"/>
        </a:solidFill>
        <a:ln w="25400" cap="flat" cmpd="sng" algn="ctr">
          <a:solidFill>
            <a:schemeClr val="tx1"/>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435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Introductions  / Implementation update</a:t>
          </a:r>
        </a:p>
      </dsp:txBody>
      <dsp:txXfrm>
        <a:off x="503126" y="342219"/>
        <a:ext cx="10959231" cy="684795"/>
      </dsp:txXfrm>
    </dsp:sp>
    <dsp:sp modelId="{DC1891BE-EFD3-4FFB-A445-D407ABEE0FF9}">
      <dsp:nvSpPr>
        <dsp:cNvPr id="0" name=""/>
        <dsp:cNvSpPr/>
      </dsp:nvSpPr>
      <dsp:spPr>
        <a:xfrm>
          <a:off x="75129" y="256620"/>
          <a:ext cx="855994" cy="855994"/>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62DD40E-8F1D-4ABD-9DDD-6CB31AEA4310}">
      <dsp:nvSpPr>
        <dsp:cNvPr id="0" name=""/>
        <dsp:cNvSpPr/>
      </dsp:nvSpPr>
      <dsp:spPr>
        <a:xfrm>
          <a:off x="895735" y="1369591"/>
          <a:ext cx="10566622" cy="684795"/>
        </a:xfrm>
        <a:prstGeom prst="rect">
          <a:avLst/>
        </a:prstGeom>
        <a:solidFill>
          <a:schemeClr val="tx2"/>
        </a:solidFill>
        <a:ln w="25400" cap="flat" cmpd="sng" algn="ctr">
          <a:solidFill>
            <a:schemeClr val="tx2"/>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435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Procurement Act 2023 – key changes for technology suppliers</a:t>
          </a:r>
        </a:p>
      </dsp:txBody>
      <dsp:txXfrm>
        <a:off x="895735" y="1369591"/>
        <a:ext cx="10566622" cy="684795"/>
      </dsp:txXfrm>
    </dsp:sp>
    <dsp:sp modelId="{2E6DF40D-96ED-4E2C-BC75-BF9AE75D1EB4}">
      <dsp:nvSpPr>
        <dsp:cNvPr id="0" name=""/>
        <dsp:cNvSpPr/>
      </dsp:nvSpPr>
      <dsp:spPr>
        <a:xfrm>
          <a:off x="467738" y="1283991"/>
          <a:ext cx="855994" cy="85599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DE400CF6-F764-42F0-91E2-EA8C887376CF}">
      <dsp:nvSpPr>
        <dsp:cNvPr id="0" name=""/>
        <dsp:cNvSpPr/>
      </dsp:nvSpPr>
      <dsp:spPr>
        <a:xfrm>
          <a:off x="895735" y="2396962"/>
          <a:ext cx="10566622" cy="684795"/>
        </a:xfrm>
        <a:prstGeom prst="rect">
          <a:avLst/>
        </a:prstGeom>
        <a:solidFill>
          <a:schemeClr val="accent3"/>
        </a:solidFill>
        <a:ln w="25400" cap="flat" cmpd="sng" algn="ctr">
          <a:solidFill>
            <a:schemeClr val="accent3"/>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435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Supplier – focussed scenarios</a:t>
          </a:r>
        </a:p>
      </dsp:txBody>
      <dsp:txXfrm>
        <a:off x="895735" y="2396962"/>
        <a:ext cx="10566622" cy="684795"/>
      </dsp:txXfrm>
    </dsp:sp>
    <dsp:sp modelId="{0B6B35DF-ACEE-4C86-B02D-D73A4B526C05}">
      <dsp:nvSpPr>
        <dsp:cNvPr id="0" name=""/>
        <dsp:cNvSpPr/>
      </dsp:nvSpPr>
      <dsp:spPr>
        <a:xfrm>
          <a:off x="467738" y="2311363"/>
          <a:ext cx="855994" cy="855994"/>
        </a:xfrm>
        <a:prstGeom prst="ellipse">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47535251-1347-48B8-BEC9-F15974C5BF18}">
      <dsp:nvSpPr>
        <dsp:cNvPr id="0" name=""/>
        <dsp:cNvSpPr/>
      </dsp:nvSpPr>
      <dsp:spPr>
        <a:xfrm>
          <a:off x="503126" y="3424334"/>
          <a:ext cx="10959231" cy="684795"/>
        </a:xfrm>
        <a:prstGeom prst="rect">
          <a:avLst/>
        </a:prstGeom>
        <a:solidFill>
          <a:schemeClr val="tx1"/>
        </a:solidFill>
        <a:ln w="25400" cap="flat" cmpd="sng" algn="ctr">
          <a:solidFill>
            <a:schemeClr val="tx1"/>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435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Q&amp;A</a:t>
          </a:r>
        </a:p>
      </dsp:txBody>
      <dsp:txXfrm>
        <a:off x="503126" y="3424334"/>
        <a:ext cx="10959231" cy="684795"/>
      </dsp:txXfrm>
    </dsp:sp>
    <dsp:sp modelId="{83FEC028-F3C9-4B40-A86E-6F6F56A0AE15}">
      <dsp:nvSpPr>
        <dsp:cNvPr id="0" name=""/>
        <dsp:cNvSpPr/>
      </dsp:nvSpPr>
      <dsp:spPr>
        <a:xfrm>
          <a:off x="75129" y="3338735"/>
          <a:ext cx="855994" cy="855994"/>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FDF5-89B2-43B8-9244-08F050A27873}">
      <dsp:nvSpPr>
        <dsp:cNvPr id="0" name=""/>
        <dsp:cNvSpPr/>
      </dsp:nvSpPr>
      <dsp:spPr>
        <a:xfrm>
          <a:off x="517169" y="228"/>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Contract Change Notice needed even where variation is included in the contract</a:t>
          </a:r>
        </a:p>
      </dsp:txBody>
      <dsp:txXfrm>
        <a:off x="517169" y="228"/>
        <a:ext cx="2202427" cy="1321456"/>
      </dsp:txXfrm>
    </dsp:sp>
    <dsp:sp modelId="{C2C1BC1D-90F7-46A9-85EE-2EA06D2C4427}">
      <dsp:nvSpPr>
        <dsp:cNvPr id="0" name=""/>
        <dsp:cNvSpPr/>
      </dsp:nvSpPr>
      <dsp:spPr>
        <a:xfrm>
          <a:off x="2939839" y="228"/>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Authority may elect to hold a voluntary standstill period*</a:t>
          </a:r>
        </a:p>
      </dsp:txBody>
      <dsp:txXfrm>
        <a:off x="2939839" y="228"/>
        <a:ext cx="2202427" cy="1321456"/>
      </dsp:txXfrm>
    </dsp:sp>
    <dsp:sp modelId="{1C07079C-0322-433C-A0D5-26F57FBCC997}">
      <dsp:nvSpPr>
        <dsp:cNvPr id="0" name=""/>
        <dsp:cNvSpPr/>
      </dsp:nvSpPr>
      <dsp:spPr>
        <a:xfrm>
          <a:off x="517169" y="1541927"/>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Greater transparency of extensions and variations</a:t>
          </a:r>
        </a:p>
      </dsp:txBody>
      <dsp:txXfrm>
        <a:off x="517169" y="1541927"/>
        <a:ext cx="2202427" cy="1321456"/>
      </dsp:txXfrm>
    </dsp:sp>
    <dsp:sp modelId="{BD867388-DCBF-467E-A689-D4CB9D496658}">
      <dsp:nvSpPr>
        <dsp:cNvPr id="0" name=""/>
        <dsp:cNvSpPr/>
      </dsp:nvSpPr>
      <dsp:spPr>
        <a:xfrm>
          <a:off x="2939839" y="1541927"/>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Transparency requirements may make customers more cautious</a:t>
          </a:r>
        </a:p>
      </dsp:txBody>
      <dsp:txXfrm>
        <a:off x="2939839" y="1541927"/>
        <a:ext cx="2202427" cy="1321456"/>
      </dsp:txXfrm>
    </dsp:sp>
    <dsp:sp modelId="{89C2A516-5C7D-4E1A-A07B-1334171E7E46}">
      <dsp:nvSpPr>
        <dsp:cNvPr id="0" name=""/>
        <dsp:cNvSpPr/>
      </dsp:nvSpPr>
      <dsp:spPr>
        <a:xfrm>
          <a:off x="538313" y="3083190"/>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Competitors may “track” the contract’s unique ID especially if expecting a retender opportunity</a:t>
          </a:r>
        </a:p>
      </dsp:txBody>
      <dsp:txXfrm>
        <a:off x="538313" y="3083190"/>
        <a:ext cx="2202427" cy="1321456"/>
      </dsp:txXfrm>
    </dsp:sp>
    <dsp:sp modelId="{35C19263-8361-48D2-8BB3-2FF9DBCCAE18}">
      <dsp:nvSpPr>
        <dsp:cNvPr id="0" name=""/>
        <dsp:cNvSpPr/>
      </dsp:nvSpPr>
      <dsp:spPr>
        <a:xfrm>
          <a:off x="2954596" y="3083190"/>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Need to plan ahead around potential extensions</a:t>
          </a:r>
        </a:p>
      </dsp:txBody>
      <dsp:txXfrm>
        <a:off x="2954596" y="3083190"/>
        <a:ext cx="2202427" cy="1321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F05C7-1566-441A-9934-64D91778ED66}">
      <dsp:nvSpPr>
        <dsp:cNvPr id="0" name=""/>
        <dsp:cNvSpPr/>
      </dsp:nvSpPr>
      <dsp:spPr>
        <a:xfrm>
          <a:off x="2" y="0"/>
          <a:ext cx="11523657" cy="4451351"/>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92F5534A-672A-4352-911D-646C154A3BFF}">
      <dsp:nvSpPr>
        <dsp:cNvPr id="0" name=""/>
        <dsp:cNvSpPr/>
      </dsp:nvSpPr>
      <dsp:spPr>
        <a:xfrm>
          <a:off x="3165" y="1335405"/>
          <a:ext cx="1842773" cy="17805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Publication of final elements of guidance</a:t>
          </a:r>
          <a:endParaRPr lang="en-GB" sz="1300" kern="1200" dirty="0"/>
        </a:p>
      </dsp:txBody>
      <dsp:txXfrm>
        <a:off x="90084" y="1422324"/>
        <a:ext cx="1668935" cy="1606702"/>
      </dsp:txXfrm>
    </dsp:sp>
    <dsp:sp modelId="{6F02CC12-C2A1-4B54-B78A-3C97517C6328}">
      <dsp:nvSpPr>
        <dsp:cNvPr id="0" name=""/>
        <dsp:cNvSpPr/>
      </dsp:nvSpPr>
      <dsp:spPr>
        <a:xfrm>
          <a:off x="1938076" y="1335405"/>
          <a:ext cx="1842773" cy="178054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Review and update of PPNs – by end September?</a:t>
          </a:r>
          <a:endParaRPr lang="en-GB" sz="1300" b="0" kern="1200" dirty="0"/>
        </a:p>
      </dsp:txBody>
      <dsp:txXfrm>
        <a:off x="2024995" y="1422324"/>
        <a:ext cx="1668935" cy="1606702"/>
      </dsp:txXfrm>
    </dsp:sp>
    <dsp:sp modelId="{7ED22FB5-8B3C-4C0A-AD21-BC156F56859E}">
      <dsp:nvSpPr>
        <dsp:cNvPr id="0" name=""/>
        <dsp:cNvSpPr/>
      </dsp:nvSpPr>
      <dsp:spPr>
        <a:xfrm>
          <a:off x="3872988" y="1335405"/>
          <a:ext cx="1842773" cy="1780540"/>
        </a:xfrm>
        <a:prstGeom prst="roundRect">
          <a:avLst/>
        </a:prstGeom>
        <a:solidFill>
          <a:srgbClr val="3379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300" b="1" kern="1200" dirty="0"/>
            <a:t>Commercial Pathway Tool by end of September?</a:t>
          </a:r>
        </a:p>
      </dsp:txBody>
      <dsp:txXfrm>
        <a:off x="3959907" y="1422324"/>
        <a:ext cx="1668935" cy="1606702"/>
      </dsp:txXfrm>
    </dsp:sp>
    <dsp:sp modelId="{D15F17AF-8D48-446B-BECC-C20A9DA6DD35}">
      <dsp:nvSpPr>
        <dsp:cNvPr id="0" name=""/>
        <dsp:cNvSpPr/>
      </dsp:nvSpPr>
      <dsp:spPr>
        <a:xfrm>
          <a:off x="7776409" y="1335405"/>
          <a:ext cx="1842773" cy="1780540"/>
        </a:xfrm>
        <a:prstGeom prst="roundRect">
          <a:avLst/>
        </a:prstGeom>
        <a:solidFill>
          <a:srgbClr val="3379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300" b="1" kern="1200" dirty="0">
              <a:solidFill>
                <a:schemeClr val="bg1"/>
              </a:solidFill>
            </a:rPr>
            <a:t>Publication of “Manage” templates by end 2024?</a:t>
          </a:r>
          <a:endParaRPr lang="en-GB" sz="1300" b="0" kern="1200" dirty="0">
            <a:solidFill>
              <a:schemeClr val="bg1"/>
            </a:solidFill>
          </a:endParaRPr>
        </a:p>
        <a:p>
          <a:pPr marL="0" lvl="0" algn="ctr" defTabSz="711200">
            <a:lnSpc>
              <a:spcPct val="90000"/>
            </a:lnSpc>
            <a:spcBef>
              <a:spcPct val="0"/>
            </a:spcBef>
            <a:spcAft>
              <a:spcPct val="35000"/>
            </a:spcAft>
            <a:buNone/>
          </a:pPr>
          <a:endParaRPr lang="en-GB" sz="1300" b="1" kern="1200" dirty="0"/>
        </a:p>
      </dsp:txBody>
      <dsp:txXfrm>
        <a:off x="7863328" y="1422324"/>
        <a:ext cx="1668935" cy="1606702"/>
      </dsp:txXfrm>
    </dsp:sp>
    <dsp:sp modelId="{7B0330DD-AA38-458A-8DDB-0B696BD1D1CE}">
      <dsp:nvSpPr>
        <dsp:cNvPr id="0" name=""/>
        <dsp:cNvSpPr/>
      </dsp:nvSpPr>
      <dsp:spPr>
        <a:xfrm>
          <a:off x="5863220" y="1309996"/>
          <a:ext cx="1842773" cy="178054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300" b="1" kern="1200" dirty="0"/>
            <a:t>Publication of “Define”/”Procure” templates by end October?</a:t>
          </a:r>
          <a:endParaRPr lang="en-GB" sz="1300" b="0" kern="1200" dirty="0"/>
        </a:p>
      </dsp:txBody>
      <dsp:txXfrm>
        <a:off x="5950139" y="1396915"/>
        <a:ext cx="1668935" cy="1606702"/>
      </dsp:txXfrm>
    </dsp:sp>
    <dsp:sp modelId="{7A836FC5-163D-467A-925C-6ED9A6324127}">
      <dsp:nvSpPr>
        <dsp:cNvPr id="0" name=""/>
        <dsp:cNvSpPr/>
      </dsp:nvSpPr>
      <dsp:spPr>
        <a:xfrm>
          <a:off x="9677724" y="1335405"/>
          <a:ext cx="1842773" cy="1780540"/>
        </a:xfrm>
        <a:prstGeom prst="roundRect">
          <a:avLst/>
        </a:prstGeom>
        <a:solidFill>
          <a:srgbClr val="80008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2000" b="1" kern="1200" dirty="0">
              <a:solidFill>
                <a:schemeClr val="bg1"/>
              </a:solidFill>
              <a:latin typeface="Arial"/>
              <a:ea typeface="+mn-ea"/>
              <a:cs typeface="+mn-cs"/>
            </a:rPr>
            <a:t>Go Live</a:t>
          </a:r>
          <a:br>
            <a:rPr lang="en-GB" sz="2000" b="1" kern="1200" dirty="0">
              <a:solidFill>
                <a:schemeClr val="bg1"/>
              </a:solidFill>
              <a:latin typeface="Arial"/>
              <a:ea typeface="+mn-ea"/>
              <a:cs typeface="+mn-cs"/>
            </a:rPr>
          </a:br>
          <a:r>
            <a:rPr lang="en-GB" sz="2000" b="1" kern="1200" dirty="0">
              <a:solidFill>
                <a:schemeClr val="bg1"/>
              </a:solidFill>
              <a:latin typeface="Arial"/>
              <a:ea typeface="+mn-ea"/>
              <a:cs typeface="+mn-cs"/>
            </a:rPr>
            <a:t>24 February 2025*</a:t>
          </a:r>
        </a:p>
      </dsp:txBody>
      <dsp:txXfrm>
        <a:off x="9764643" y="1422324"/>
        <a:ext cx="1668935" cy="1606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5C81A-1448-4B47-952C-94923E170DC2}">
      <dsp:nvSpPr>
        <dsp:cNvPr id="0" name=""/>
        <dsp:cNvSpPr/>
      </dsp:nvSpPr>
      <dsp:spPr>
        <a:xfrm>
          <a:off x="3376" y="484746"/>
          <a:ext cx="2678351" cy="16070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Supplier Information Service</a:t>
          </a:r>
        </a:p>
      </dsp:txBody>
      <dsp:txXfrm>
        <a:off x="3376" y="484746"/>
        <a:ext cx="2678351" cy="1607010"/>
      </dsp:txXfrm>
    </dsp:sp>
    <dsp:sp modelId="{FA056AF7-FF45-41B7-9BAB-A358241957C7}">
      <dsp:nvSpPr>
        <dsp:cNvPr id="0" name=""/>
        <dsp:cNvSpPr/>
      </dsp:nvSpPr>
      <dsp:spPr>
        <a:xfrm>
          <a:off x="2949562" y="484746"/>
          <a:ext cx="2678351" cy="1607010"/>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Competitive Flexible Procedure</a:t>
          </a:r>
        </a:p>
      </dsp:txBody>
      <dsp:txXfrm>
        <a:off x="2949562" y="484746"/>
        <a:ext cx="2678351" cy="1607010"/>
      </dsp:txXfrm>
    </dsp:sp>
    <dsp:sp modelId="{88FCB311-E4DD-4FCA-BC7B-134A64135AF6}">
      <dsp:nvSpPr>
        <dsp:cNvPr id="0" name=""/>
        <dsp:cNvSpPr/>
      </dsp:nvSpPr>
      <dsp:spPr>
        <a:xfrm>
          <a:off x="5895749" y="484746"/>
          <a:ext cx="2678351" cy="1607010"/>
        </a:xfrm>
        <a:prstGeom prst="rect">
          <a:avLst/>
        </a:prstGeom>
        <a:solidFill>
          <a:srgbClr val="337992"/>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dsp:style>
      <dsp:txBody>
        <a:bodyPr spcFirstLastPara="0" vert="horz" wrap="square" lIns="145100" tIns="107000" rIns="145100" bIns="107000" numCol="1" spcCol="1270" anchor="ctr" anchorCtr="0">
          <a:noAutofit/>
        </a:bodyPr>
        <a:lstStyle/>
        <a:p>
          <a:pPr marL="0" lvl="0" indent="0" algn="ctr" defTabSz="889000" rtl="0" eaLnBrk="0" fontAlgn="base" hangingPunct="0">
            <a:lnSpc>
              <a:spcPct val="90000"/>
            </a:lnSpc>
            <a:spcBef>
              <a:spcPct val="0"/>
            </a:spcBef>
            <a:spcAft>
              <a:spcPct val="35000"/>
            </a:spcAft>
            <a:buNone/>
          </a:pPr>
          <a:r>
            <a:rPr lang="en-GB" sz="2000" b="0" kern="1200" dirty="0">
              <a:solidFill>
                <a:schemeClr val="lt1"/>
              </a:solidFill>
              <a:latin typeface="+mn-lt"/>
              <a:ea typeface="+mn-ea"/>
              <a:cs typeface="+mn-cs"/>
            </a:rPr>
            <a:t>Greater transparency of opportunities and competitor contracts</a:t>
          </a:r>
        </a:p>
      </dsp:txBody>
      <dsp:txXfrm>
        <a:off x="5895749" y="484746"/>
        <a:ext cx="2678351" cy="1607010"/>
      </dsp:txXfrm>
    </dsp:sp>
    <dsp:sp modelId="{BAAEC4DF-0AD1-4930-AC47-FAC1FA7069CF}">
      <dsp:nvSpPr>
        <dsp:cNvPr id="0" name=""/>
        <dsp:cNvSpPr/>
      </dsp:nvSpPr>
      <dsp:spPr>
        <a:xfrm>
          <a:off x="8841935" y="484746"/>
          <a:ext cx="2678351" cy="1607010"/>
        </a:xfrm>
        <a:prstGeom prst="rect">
          <a:avLst/>
        </a:prstGeom>
        <a:solidFill>
          <a:srgbClr val="DC007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2400" b="0" kern="1200" dirty="0">
              <a:solidFill>
                <a:srgbClr val="FFFFFF"/>
              </a:solidFill>
              <a:latin typeface="Arial"/>
              <a:ea typeface="+mn-ea"/>
              <a:cs typeface="+mn-cs"/>
            </a:rPr>
            <a:t>Open Frameworks</a:t>
          </a:r>
        </a:p>
      </dsp:txBody>
      <dsp:txXfrm>
        <a:off x="8841935" y="484746"/>
        <a:ext cx="2678351" cy="1607010"/>
      </dsp:txXfrm>
    </dsp:sp>
    <dsp:sp modelId="{904E5F71-023F-4542-8AF6-7E854483CF81}">
      <dsp:nvSpPr>
        <dsp:cNvPr id="0" name=""/>
        <dsp:cNvSpPr/>
      </dsp:nvSpPr>
      <dsp:spPr>
        <a:xfrm>
          <a:off x="3376" y="2359592"/>
          <a:ext cx="2678351" cy="1607010"/>
        </a:xfrm>
        <a:prstGeom prst="rect">
          <a:avLst/>
        </a:prstGeom>
        <a:solidFill>
          <a:srgbClr val="337992"/>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dsp:style>
      <dsp:txBody>
        <a:bodyPr spcFirstLastPara="0" vert="horz" wrap="square" lIns="145100" tIns="107000" rIns="145100" bIns="107000" numCol="1" spcCol="1270" anchor="ctr" anchorCtr="0">
          <a:noAutofit/>
        </a:bodyPr>
        <a:lstStyle/>
        <a:p>
          <a:pPr marL="0" lvl="0" indent="0" algn="ctr" defTabSz="889000" rtl="0" eaLnBrk="0" fontAlgn="base" hangingPunct="0">
            <a:lnSpc>
              <a:spcPct val="90000"/>
            </a:lnSpc>
            <a:spcBef>
              <a:spcPct val="0"/>
            </a:spcBef>
            <a:spcAft>
              <a:spcPct val="35000"/>
            </a:spcAft>
            <a:buNone/>
          </a:pPr>
          <a:r>
            <a:rPr lang="en-GB" sz="2400" b="0" kern="1200" dirty="0">
              <a:solidFill>
                <a:schemeClr val="lt1"/>
              </a:solidFill>
              <a:latin typeface="+mn-lt"/>
              <a:ea typeface="+mn-ea"/>
              <a:cs typeface="+mn-cs"/>
            </a:rPr>
            <a:t>Standstill and award provisions</a:t>
          </a:r>
        </a:p>
      </dsp:txBody>
      <dsp:txXfrm>
        <a:off x="3376" y="2359592"/>
        <a:ext cx="2678351" cy="1607010"/>
      </dsp:txXfrm>
    </dsp:sp>
    <dsp:sp modelId="{18B81E05-6829-426C-BCB8-A02074CA76CD}">
      <dsp:nvSpPr>
        <dsp:cNvPr id="0" name=""/>
        <dsp:cNvSpPr/>
      </dsp:nvSpPr>
      <dsp:spPr>
        <a:xfrm>
          <a:off x="2949562" y="2359592"/>
          <a:ext cx="2678351" cy="160701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Contract changes</a:t>
          </a:r>
        </a:p>
      </dsp:txBody>
      <dsp:txXfrm>
        <a:off x="2949562" y="2359592"/>
        <a:ext cx="2678351" cy="1607010"/>
      </dsp:txXfrm>
    </dsp:sp>
    <dsp:sp modelId="{5672E84C-B6A9-4E6F-BF5E-9AD862113E5D}">
      <dsp:nvSpPr>
        <dsp:cNvPr id="0" name=""/>
        <dsp:cNvSpPr/>
      </dsp:nvSpPr>
      <dsp:spPr>
        <a:xfrm>
          <a:off x="5895749" y="2359592"/>
          <a:ext cx="2678351" cy="160701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Contract Management </a:t>
          </a:r>
        </a:p>
      </dsp:txBody>
      <dsp:txXfrm>
        <a:off x="5895749" y="2359592"/>
        <a:ext cx="2678351" cy="1607010"/>
      </dsp:txXfrm>
    </dsp:sp>
    <dsp:sp modelId="{C2D37831-9D3A-4CF5-8D5C-3CE05B78FF33}">
      <dsp:nvSpPr>
        <dsp:cNvPr id="0" name=""/>
        <dsp:cNvSpPr/>
      </dsp:nvSpPr>
      <dsp:spPr>
        <a:xfrm>
          <a:off x="8841935" y="2359592"/>
          <a:ext cx="2678351" cy="1607010"/>
        </a:xfrm>
        <a:prstGeom prst="rect">
          <a:avLst/>
        </a:prstGeom>
        <a:solidFill>
          <a:srgbClr val="337992"/>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dsp:style>
      <dsp:txBody>
        <a:bodyPr spcFirstLastPara="0" vert="horz" wrap="square" lIns="145100" tIns="107000" rIns="145100" bIns="107000" numCol="1" spcCol="1270" anchor="ctr" anchorCtr="0">
          <a:noAutofit/>
        </a:bodyPr>
        <a:lstStyle/>
        <a:p>
          <a:pPr marL="0" lvl="0" indent="0" algn="ctr" defTabSz="889000" rtl="0" eaLnBrk="0" fontAlgn="base" hangingPunct="0">
            <a:lnSpc>
              <a:spcPct val="90000"/>
            </a:lnSpc>
            <a:spcBef>
              <a:spcPct val="0"/>
            </a:spcBef>
            <a:spcAft>
              <a:spcPct val="35000"/>
            </a:spcAft>
            <a:buNone/>
          </a:pPr>
          <a:r>
            <a:rPr lang="en-GB" sz="2400" b="0" kern="1200" dirty="0">
              <a:solidFill>
                <a:srgbClr val="FFFFFF"/>
              </a:solidFill>
              <a:latin typeface="Arial"/>
              <a:ea typeface="+mn-ea"/>
              <a:cs typeface="+mn-cs"/>
            </a:rPr>
            <a:t>Exclusions and Debarment</a:t>
          </a:r>
        </a:p>
      </dsp:txBody>
      <dsp:txXfrm>
        <a:off x="8841935" y="2359592"/>
        <a:ext cx="2678351" cy="1607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2DE0-880C-4D64-9D81-7E10CFFB750E}">
      <dsp:nvSpPr>
        <dsp:cNvPr id="0" name=""/>
        <dsp:cNvSpPr/>
      </dsp:nvSpPr>
      <dsp:spPr>
        <a:xfrm>
          <a:off x="0" y="293517"/>
          <a:ext cx="3115514" cy="18693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Not one FW, but several successive frameworks on “substantially the same terms”</a:t>
          </a:r>
        </a:p>
      </dsp:txBody>
      <dsp:txXfrm>
        <a:off x="0" y="293517"/>
        <a:ext cx="3115514" cy="1869308"/>
      </dsp:txXfrm>
    </dsp:sp>
    <dsp:sp modelId="{91E47B0D-A9F1-4F52-B78E-CC2F4B3C9490}">
      <dsp:nvSpPr>
        <dsp:cNvPr id="0" name=""/>
        <dsp:cNvSpPr/>
      </dsp:nvSpPr>
      <dsp:spPr>
        <a:xfrm>
          <a:off x="3427065" y="293517"/>
          <a:ext cx="3115514" cy="186930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Run a procurement process for first framework</a:t>
          </a:r>
        </a:p>
      </dsp:txBody>
      <dsp:txXfrm>
        <a:off x="3427065" y="293517"/>
        <a:ext cx="3115514" cy="1869308"/>
      </dsp:txXfrm>
    </dsp:sp>
    <dsp:sp modelId="{BE92701E-13F9-4B4C-90B3-0BFB86974426}">
      <dsp:nvSpPr>
        <dsp:cNvPr id="0" name=""/>
        <dsp:cNvSpPr/>
      </dsp:nvSpPr>
      <dsp:spPr>
        <a:xfrm>
          <a:off x="6854131" y="293517"/>
          <a:ext cx="3115514" cy="1869308"/>
        </a:xfrm>
        <a:prstGeom prst="rect">
          <a:avLst/>
        </a:prstGeom>
        <a:solidFill>
          <a:schemeClr val="accent5">
            <a:hueOff val="-2637364"/>
            <a:satOff val="-39156"/>
            <a:lumOff val="1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Must award second framework within three </a:t>
          </a:r>
          <a:r>
            <a:rPr lang="en-GB" sz="2400" kern="1200" dirty="0">
              <a:solidFill>
                <a:srgbClr val="FFFFFF"/>
              </a:solidFill>
              <a:latin typeface="Arial"/>
              <a:ea typeface="+mn-ea"/>
              <a:cs typeface="+mn-cs"/>
            </a:rPr>
            <a:t>years</a:t>
          </a:r>
          <a:r>
            <a:rPr lang="en-GB" sz="2400" kern="1200" dirty="0"/>
            <a:t> of the first</a:t>
          </a:r>
        </a:p>
      </dsp:txBody>
      <dsp:txXfrm>
        <a:off x="6854131" y="293517"/>
        <a:ext cx="3115514" cy="1869308"/>
      </dsp:txXfrm>
    </dsp:sp>
    <dsp:sp modelId="{17054065-019C-4D70-AA0C-8D50B2CA5A14}">
      <dsp:nvSpPr>
        <dsp:cNvPr id="0" name=""/>
        <dsp:cNvSpPr/>
      </dsp:nvSpPr>
      <dsp:spPr>
        <a:xfrm>
          <a:off x="0" y="2474377"/>
          <a:ext cx="3115514" cy="1869308"/>
        </a:xfrm>
        <a:prstGeom prst="rect">
          <a:avLst/>
        </a:prstGeom>
        <a:solidFill>
          <a:schemeClr val="accent5">
            <a:hueOff val="-3956047"/>
            <a:satOff val="-58735"/>
            <a:lumOff val="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Must award a third framework within five years of the second</a:t>
          </a:r>
        </a:p>
      </dsp:txBody>
      <dsp:txXfrm>
        <a:off x="0" y="2474377"/>
        <a:ext cx="3115514" cy="1869308"/>
      </dsp:txXfrm>
    </dsp:sp>
    <dsp:sp modelId="{1F10FB3F-8A74-49DC-8E45-7A02BED6402A}">
      <dsp:nvSpPr>
        <dsp:cNvPr id="0" name=""/>
        <dsp:cNvSpPr/>
      </dsp:nvSpPr>
      <dsp:spPr>
        <a:xfrm>
          <a:off x="3427065" y="2474377"/>
          <a:ext cx="3115514" cy="1869308"/>
        </a:xfrm>
        <a:prstGeom prst="rect">
          <a:avLst/>
        </a:prstGeom>
        <a:solidFill>
          <a:schemeClr val="accent5">
            <a:hueOff val="-5274729"/>
            <a:satOff val="-78313"/>
            <a:lumOff val="2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All subject to </a:t>
          </a:r>
          <a:r>
            <a:rPr lang="en-GB" sz="2400" b="1" kern="1200" dirty="0"/>
            <a:t>maximum</a:t>
          </a:r>
          <a:r>
            <a:rPr lang="en-GB" sz="2400" kern="1200" dirty="0"/>
            <a:t> term of 8 years from commencement of first framework</a:t>
          </a:r>
        </a:p>
      </dsp:txBody>
      <dsp:txXfrm>
        <a:off x="3427065" y="2474377"/>
        <a:ext cx="3115514" cy="1869308"/>
      </dsp:txXfrm>
    </dsp:sp>
    <dsp:sp modelId="{188E474E-F2FB-48BE-A6F4-1C0C41442502}">
      <dsp:nvSpPr>
        <dsp:cNvPr id="0" name=""/>
        <dsp:cNvSpPr/>
      </dsp:nvSpPr>
      <dsp:spPr>
        <a:xfrm>
          <a:off x="6854131" y="2474377"/>
          <a:ext cx="3115514" cy="1869308"/>
        </a:xfrm>
        <a:prstGeom prst="rect">
          <a:avLst/>
        </a:prstGeom>
        <a:solidFill>
          <a:schemeClr val="accent5">
            <a:hueOff val="-6593411"/>
            <a:satOff val="-97891"/>
            <a:lumOff val="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May have limited or unlimited number of suppliers</a:t>
          </a:r>
        </a:p>
      </dsp:txBody>
      <dsp:txXfrm>
        <a:off x="6854131" y="2474377"/>
        <a:ext cx="3115514" cy="1869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7D818-50B0-478D-AAB9-FEEE59C3544E}">
      <dsp:nvSpPr>
        <dsp:cNvPr id="0" name=""/>
        <dsp:cNvSpPr/>
      </dsp:nvSpPr>
      <dsp:spPr>
        <a:xfrm rot="5400000">
          <a:off x="2788887" y="1300547"/>
          <a:ext cx="1150221" cy="13094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C713F-0833-472D-80FA-67101224CC0C}">
      <dsp:nvSpPr>
        <dsp:cNvPr id="0" name=""/>
        <dsp:cNvSpPr/>
      </dsp:nvSpPr>
      <dsp:spPr>
        <a:xfrm>
          <a:off x="2484148" y="25503"/>
          <a:ext cx="1936296" cy="1355344"/>
        </a:xfrm>
        <a:prstGeom prst="roundRect">
          <a:avLst>
            <a:gd name="adj" fmla="val 166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1</a:t>
          </a:r>
          <a:r>
            <a:rPr lang="en-GB" sz="2500" kern="1200" baseline="30000" dirty="0"/>
            <a:t>st</a:t>
          </a:r>
          <a:r>
            <a:rPr lang="en-GB" sz="2500" kern="1200" dirty="0"/>
            <a:t> Framework</a:t>
          </a:r>
        </a:p>
      </dsp:txBody>
      <dsp:txXfrm>
        <a:off x="2550322" y="91677"/>
        <a:ext cx="1803948" cy="1222996"/>
      </dsp:txXfrm>
    </dsp:sp>
    <dsp:sp modelId="{FC137689-3A19-4A9A-9ED3-4426B29928FD}">
      <dsp:nvSpPr>
        <dsp:cNvPr id="0" name=""/>
        <dsp:cNvSpPr/>
      </dsp:nvSpPr>
      <dsp:spPr>
        <a:xfrm>
          <a:off x="4420445" y="154766"/>
          <a:ext cx="1408277" cy="109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1 Jan 2026</a:t>
          </a:r>
        </a:p>
        <a:p>
          <a:pPr marL="171450" lvl="1" indent="-171450" algn="l" defTabSz="711200">
            <a:lnSpc>
              <a:spcPct val="90000"/>
            </a:lnSpc>
            <a:spcBef>
              <a:spcPct val="0"/>
            </a:spcBef>
            <a:spcAft>
              <a:spcPct val="15000"/>
            </a:spcAft>
            <a:buChar char="•"/>
          </a:pPr>
          <a:r>
            <a:rPr lang="en-GB" sz="1600" kern="1200" dirty="0"/>
            <a:t>3-year term</a:t>
          </a:r>
        </a:p>
        <a:p>
          <a:pPr marL="171450" lvl="1" indent="-171450" algn="l" defTabSz="711200">
            <a:lnSpc>
              <a:spcPct val="90000"/>
            </a:lnSpc>
            <a:spcBef>
              <a:spcPct val="0"/>
            </a:spcBef>
            <a:spcAft>
              <a:spcPct val="15000"/>
            </a:spcAft>
            <a:buChar char="•"/>
          </a:pPr>
          <a:r>
            <a:rPr lang="en-GB" sz="1600" kern="1200" dirty="0"/>
            <a:t>Expires 31 Dec 2028</a:t>
          </a:r>
        </a:p>
      </dsp:txBody>
      <dsp:txXfrm>
        <a:off x="4420445" y="154766"/>
        <a:ext cx="1408277" cy="1095449"/>
      </dsp:txXfrm>
    </dsp:sp>
    <dsp:sp modelId="{96B36F21-3D52-489F-8045-70F2E289C022}">
      <dsp:nvSpPr>
        <dsp:cNvPr id="0" name=""/>
        <dsp:cNvSpPr/>
      </dsp:nvSpPr>
      <dsp:spPr>
        <a:xfrm rot="5400000">
          <a:off x="4394283" y="2823046"/>
          <a:ext cx="1150221" cy="1309486"/>
        </a:xfrm>
        <a:prstGeom prst="bentUpArrow">
          <a:avLst>
            <a:gd name="adj1" fmla="val 32840"/>
            <a:gd name="adj2" fmla="val 25000"/>
            <a:gd name="adj3" fmla="val 35780"/>
          </a:avLst>
        </a:prstGeom>
        <a:solidFill>
          <a:schemeClr val="accent1">
            <a:tint val="50000"/>
            <a:hueOff val="4250"/>
            <a:satOff val="272"/>
            <a:lumOff val="-3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C7234-0067-4768-BF75-2EF36B215A17}">
      <dsp:nvSpPr>
        <dsp:cNvPr id="0" name=""/>
        <dsp:cNvSpPr/>
      </dsp:nvSpPr>
      <dsp:spPr>
        <a:xfrm>
          <a:off x="4089544" y="1548002"/>
          <a:ext cx="1936296" cy="1355344"/>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2</a:t>
          </a:r>
          <a:r>
            <a:rPr lang="en-GB" sz="2500" kern="1200" baseline="30000" dirty="0"/>
            <a:t>nd</a:t>
          </a:r>
          <a:r>
            <a:rPr lang="en-GB" sz="2500" kern="1200" dirty="0"/>
            <a:t> Framework</a:t>
          </a:r>
        </a:p>
      </dsp:txBody>
      <dsp:txXfrm>
        <a:off x="4155718" y="1614176"/>
        <a:ext cx="1803948" cy="1222996"/>
      </dsp:txXfrm>
    </dsp:sp>
    <dsp:sp modelId="{126125D9-2332-4D0D-8A87-7D742E0FFA63}">
      <dsp:nvSpPr>
        <dsp:cNvPr id="0" name=""/>
        <dsp:cNvSpPr/>
      </dsp:nvSpPr>
      <dsp:spPr>
        <a:xfrm>
          <a:off x="6025840" y="1677265"/>
          <a:ext cx="1408277" cy="109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1 Jan 2029</a:t>
          </a:r>
        </a:p>
        <a:p>
          <a:pPr marL="171450" lvl="1" indent="-171450" algn="l" defTabSz="711200">
            <a:lnSpc>
              <a:spcPct val="90000"/>
            </a:lnSpc>
            <a:spcBef>
              <a:spcPct val="0"/>
            </a:spcBef>
            <a:spcAft>
              <a:spcPct val="15000"/>
            </a:spcAft>
            <a:buChar char="•"/>
          </a:pPr>
          <a:r>
            <a:rPr lang="en-GB" sz="1600" kern="1200" dirty="0"/>
            <a:t>3-year term</a:t>
          </a:r>
        </a:p>
        <a:p>
          <a:pPr marL="171450" lvl="1" indent="-171450" algn="l" defTabSz="711200">
            <a:lnSpc>
              <a:spcPct val="90000"/>
            </a:lnSpc>
            <a:spcBef>
              <a:spcPct val="0"/>
            </a:spcBef>
            <a:spcAft>
              <a:spcPct val="15000"/>
            </a:spcAft>
            <a:buChar char="•"/>
          </a:pPr>
          <a:r>
            <a:rPr lang="en-GB" sz="1600" kern="1200" dirty="0"/>
            <a:t>Expires 31 Dec 2031</a:t>
          </a:r>
        </a:p>
      </dsp:txBody>
      <dsp:txXfrm>
        <a:off x="6025840" y="1677265"/>
        <a:ext cx="1408277" cy="1095449"/>
      </dsp:txXfrm>
    </dsp:sp>
    <dsp:sp modelId="{5036467B-CE30-4828-AC67-D93AC86CBC3B}">
      <dsp:nvSpPr>
        <dsp:cNvPr id="0" name=""/>
        <dsp:cNvSpPr/>
      </dsp:nvSpPr>
      <dsp:spPr>
        <a:xfrm>
          <a:off x="5694940" y="3070502"/>
          <a:ext cx="1936296" cy="1355344"/>
        </a:xfrm>
        <a:prstGeom prst="roundRect">
          <a:avLst>
            <a:gd name="adj" fmla="val 16670"/>
          </a:avLst>
        </a:prstGeom>
        <a:solidFill>
          <a:schemeClr val="accent1">
            <a:shade val="50000"/>
            <a:hueOff val="-238990"/>
            <a:satOff val="-60715"/>
            <a:lumOff val="38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3</a:t>
          </a:r>
          <a:r>
            <a:rPr lang="en-GB" sz="2500" kern="1200" baseline="30000" dirty="0"/>
            <a:t>rd</a:t>
          </a:r>
          <a:r>
            <a:rPr lang="en-GB" sz="2500" kern="1200" dirty="0"/>
            <a:t> Framework</a:t>
          </a:r>
        </a:p>
      </dsp:txBody>
      <dsp:txXfrm>
        <a:off x="5761114" y="3136676"/>
        <a:ext cx="1803948" cy="1222996"/>
      </dsp:txXfrm>
    </dsp:sp>
    <dsp:sp modelId="{5C36875A-3859-4AC1-82BF-5AAFC260BB85}">
      <dsp:nvSpPr>
        <dsp:cNvPr id="0" name=""/>
        <dsp:cNvSpPr/>
      </dsp:nvSpPr>
      <dsp:spPr>
        <a:xfrm>
          <a:off x="7631236" y="3199765"/>
          <a:ext cx="1408277" cy="109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1 Jan 2032</a:t>
          </a:r>
        </a:p>
        <a:p>
          <a:pPr marL="171450" lvl="1" indent="-171450" algn="l" defTabSz="755650">
            <a:lnSpc>
              <a:spcPct val="90000"/>
            </a:lnSpc>
            <a:spcBef>
              <a:spcPct val="0"/>
            </a:spcBef>
            <a:spcAft>
              <a:spcPct val="15000"/>
            </a:spcAft>
            <a:buChar char="•"/>
          </a:pPr>
          <a:r>
            <a:rPr lang="en-GB" sz="1700" kern="1200" dirty="0"/>
            <a:t>2-year term</a:t>
          </a:r>
        </a:p>
        <a:p>
          <a:pPr marL="171450" lvl="1" indent="-171450" algn="l" defTabSz="755650">
            <a:lnSpc>
              <a:spcPct val="90000"/>
            </a:lnSpc>
            <a:spcBef>
              <a:spcPct val="0"/>
            </a:spcBef>
            <a:spcAft>
              <a:spcPct val="15000"/>
            </a:spcAft>
            <a:buChar char="•"/>
          </a:pPr>
          <a:r>
            <a:rPr lang="en-GB" sz="1700" kern="1200" dirty="0"/>
            <a:t>Expires 31 Dec 2033</a:t>
          </a:r>
        </a:p>
      </dsp:txBody>
      <dsp:txXfrm>
        <a:off x="7631236" y="3199765"/>
        <a:ext cx="1408277" cy="1095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7D818-50B0-478D-AAB9-FEEE59C3544E}">
      <dsp:nvSpPr>
        <dsp:cNvPr id="0" name=""/>
        <dsp:cNvSpPr/>
      </dsp:nvSpPr>
      <dsp:spPr>
        <a:xfrm rot="5400000">
          <a:off x="2957069" y="972937"/>
          <a:ext cx="854450" cy="97276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C713F-0833-472D-80FA-67101224CC0C}">
      <dsp:nvSpPr>
        <dsp:cNvPr id="0" name=""/>
        <dsp:cNvSpPr/>
      </dsp:nvSpPr>
      <dsp:spPr>
        <a:xfrm>
          <a:off x="2730691" y="25761"/>
          <a:ext cx="1438391" cy="1006827"/>
        </a:xfrm>
        <a:prstGeom prst="roundRect">
          <a:avLst>
            <a:gd name="adj" fmla="val 166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a:t>
          </a:r>
          <a:r>
            <a:rPr lang="en-GB" sz="1800" kern="1200" baseline="30000" dirty="0"/>
            <a:t>st</a:t>
          </a:r>
          <a:r>
            <a:rPr lang="en-GB" sz="1800" kern="1200" dirty="0"/>
            <a:t> Framework</a:t>
          </a:r>
        </a:p>
      </dsp:txBody>
      <dsp:txXfrm>
        <a:off x="2779849" y="74919"/>
        <a:ext cx="1340075" cy="908511"/>
      </dsp:txXfrm>
    </dsp:sp>
    <dsp:sp modelId="{FC137689-3A19-4A9A-9ED3-4426B29928FD}">
      <dsp:nvSpPr>
        <dsp:cNvPr id="0" name=""/>
        <dsp:cNvSpPr/>
      </dsp:nvSpPr>
      <dsp:spPr>
        <a:xfrm>
          <a:off x="4169083" y="121785"/>
          <a:ext cx="1046149" cy="81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1 Jan 2026</a:t>
          </a:r>
        </a:p>
        <a:p>
          <a:pPr marL="114300" lvl="1" indent="-114300" algn="l" defTabSz="533400">
            <a:lnSpc>
              <a:spcPct val="90000"/>
            </a:lnSpc>
            <a:spcBef>
              <a:spcPct val="0"/>
            </a:spcBef>
            <a:spcAft>
              <a:spcPct val="15000"/>
            </a:spcAft>
            <a:buChar char="•"/>
          </a:pPr>
          <a:r>
            <a:rPr lang="en-GB" sz="1200" kern="1200" dirty="0"/>
            <a:t>2-year term</a:t>
          </a:r>
        </a:p>
        <a:p>
          <a:pPr marL="114300" lvl="1" indent="-114300" algn="l" defTabSz="533400">
            <a:lnSpc>
              <a:spcPct val="90000"/>
            </a:lnSpc>
            <a:spcBef>
              <a:spcPct val="0"/>
            </a:spcBef>
            <a:spcAft>
              <a:spcPct val="15000"/>
            </a:spcAft>
            <a:buChar char="•"/>
          </a:pPr>
          <a:r>
            <a:rPr lang="en-GB" sz="1200" kern="1200" dirty="0"/>
            <a:t>Expires 31 Dec 2027</a:t>
          </a:r>
        </a:p>
      </dsp:txBody>
      <dsp:txXfrm>
        <a:off x="4169083" y="121785"/>
        <a:ext cx="1046149" cy="813762"/>
      </dsp:txXfrm>
    </dsp:sp>
    <dsp:sp modelId="{96B36F21-3D52-489F-8045-70F2E289C022}">
      <dsp:nvSpPr>
        <dsp:cNvPr id="0" name=""/>
        <dsp:cNvSpPr/>
      </dsp:nvSpPr>
      <dsp:spPr>
        <a:xfrm rot="5400000">
          <a:off x="4149648" y="2103936"/>
          <a:ext cx="854450" cy="972761"/>
        </a:xfrm>
        <a:prstGeom prst="bentUpArrow">
          <a:avLst>
            <a:gd name="adj1" fmla="val 32840"/>
            <a:gd name="adj2" fmla="val 25000"/>
            <a:gd name="adj3" fmla="val 35780"/>
          </a:avLst>
        </a:prstGeom>
        <a:solidFill>
          <a:schemeClr val="accent1">
            <a:tint val="50000"/>
            <a:hueOff val="2125"/>
            <a:satOff val="136"/>
            <a:lumOff val="-1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C7234-0067-4768-BF75-2EF36B215A17}">
      <dsp:nvSpPr>
        <dsp:cNvPr id="0" name=""/>
        <dsp:cNvSpPr/>
      </dsp:nvSpPr>
      <dsp:spPr>
        <a:xfrm>
          <a:off x="3923271" y="1156761"/>
          <a:ext cx="1438391" cy="1006827"/>
        </a:xfrm>
        <a:prstGeom prst="roundRect">
          <a:avLst>
            <a:gd name="adj" fmla="val 16670"/>
          </a:avLst>
        </a:prstGeom>
        <a:solidFill>
          <a:schemeClr val="accent1">
            <a:shade val="50000"/>
            <a:hueOff val="-179243"/>
            <a:satOff val="-45536"/>
            <a:lumOff val="29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2</a:t>
          </a:r>
          <a:r>
            <a:rPr lang="en-GB" sz="1800" kern="1200" baseline="30000" dirty="0"/>
            <a:t>nd</a:t>
          </a:r>
          <a:r>
            <a:rPr lang="en-GB" sz="1800" kern="1200" dirty="0"/>
            <a:t> Framework</a:t>
          </a:r>
        </a:p>
      </dsp:txBody>
      <dsp:txXfrm>
        <a:off x="3972429" y="1205919"/>
        <a:ext cx="1340075" cy="908511"/>
      </dsp:txXfrm>
    </dsp:sp>
    <dsp:sp modelId="{126125D9-2332-4D0D-8A87-7D742E0FFA63}">
      <dsp:nvSpPr>
        <dsp:cNvPr id="0" name=""/>
        <dsp:cNvSpPr/>
      </dsp:nvSpPr>
      <dsp:spPr>
        <a:xfrm>
          <a:off x="5361663" y="1252785"/>
          <a:ext cx="1046149" cy="81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1 Jan 2028</a:t>
          </a:r>
        </a:p>
        <a:p>
          <a:pPr marL="114300" lvl="1" indent="-114300" algn="l" defTabSz="533400">
            <a:lnSpc>
              <a:spcPct val="90000"/>
            </a:lnSpc>
            <a:spcBef>
              <a:spcPct val="0"/>
            </a:spcBef>
            <a:spcAft>
              <a:spcPct val="15000"/>
            </a:spcAft>
            <a:buChar char="•"/>
          </a:pPr>
          <a:r>
            <a:rPr lang="en-GB" sz="1200" kern="1200" dirty="0"/>
            <a:t>2-year term</a:t>
          </a:r>
        </a:p>
        <a:p>
          <a:pPr marL="114300" lvl="1" indent="-114300" algn="l" defTabSz="533400">
            <a:lnSpc>
              <a:spcPct val="90000"/>
            </a:lnSpc>
            <a:spcBef>
              <a:spcPct val="0"/>
            </a:spcBef>
            <a:spcAft>
              <a:spcPct val="15000"/>
            </a:spcAft>
            <a:buChar char="•"/>
          </a:pPr>
          <a:r>
            <a:rPr lang="en-GB" sz="1200" kern="1200" dirty="0"/>
            <a:t>Expires 31 Dec 2029</a:t>
          </a:r>
        </a:p>
      </dsp:txBody>
      <dsp:txXfrm>
        <a:off x="5361663" y="1252785"/>
        <a:ext cx="1046149" cy="813762"/>
      </dsp:txXfrm>
    </dsp:sp>
    <dsp:sp modelId="{04762A9E-15E0-4BA9-8845-0B0A98CE1E5D}">
      <dsp:nvSpPr>
        <dsp:cNvPr id="0" name=""/>
        <dsp:cNvSpPr/>
      </dsp:nvSpPr>
      <dsp:spPr>
        <a:xfrm rot="5400000">
          <a:off x="5342228" y="3234936"/>
          <a:ext cx="854450" cy="972761"/>
        </a:xfrm>
        <a:prstGeom prst="bentUpArrow">
          <a:avLst>
            <a:gd name="adj1" fmla="val 32840"/>
            <a:gd name="adj2" fmla="val 25000"/>
            <a:gd name="adj3" fmla="val 35780"/>
          </a:avLst>
        </a:prstGeom>
        <a:solidFill>
          <a:schemeClr val="accent1">
            <a:tint val="50000"/>
            <a:hueOff val="4250"/>
            <a:satOff val="272"/>
            <a:lumOff val="-3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6467B-CE30-4828-AC67-D93AC86CBC3B}">
      <dsp:nvSpPr>
        <dsp:cNvPr id="0" name=""/>
        <dsp:cNvSpPr/>
      </dsp:nvSpPr>
      <dsp:spPr>
        <a:xfrm>
          <a:off x="5115850" y="2287761"/>
          <a:ext cx="1438391" cy="1006827"/>
        </a:xfrm>
        <a:prstGeom prst="roundRect">
          <a:avLst>
            <a:gd name="adj" fmla="val 16670"/>
          </a:avLst>
        </a:prstGeom>
        <a:solidFill>
          <a:schemeClr val="accent1">
            <a:shade val="50000"/>
            <a:hueOff val="-358486"/>
            <a:satOff val="-91072"/>
            <a:lumOff val="58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3</a:t>
          </a:r>
          <a:r>
            <a:rPr lang="en-GB" sz="1800" kern="1200" baseline="30000" dirty="0"/>
            <a:t>rd</a:t>
          </a:r>
          <a:r>
            <a:rPr lang="en-GB" sz="1800" kern="1200" dirty="0"/>
            <a:t> Framework</a:t>
          </a:r>
        </a:p>
      </dsp:txBody>
      <dsp:txXfrm>
        <a:off x="5165008" y="2336919"/>
        <a:ext cx="1340075" cy="908511"/>
      </dsp:txXfrm>
    </dsp:sp>
    <dsp:sp modelId="{46BFECB6-ABF0-4CCF-BDBE-1D443BC0AFEC}">
      <dsp:nvSpPr>
        <dsp:cNvPr id="0" name=""/>
        <dsp:cNvSpPr/>
      </dsp:nvSpPr>
      <dsp:spPr>
        <a:xfrm>
          <a:off x="6554242" y="2383784"/>
          <a:ext cx="1046149" cy="81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1 Jan 2030</a:t>
          </a:r>
        </a:p>
        <a:p>
          <a:pPr marL="114300" lvl="1" indent="-114300" algn="l" defTabSz="533400">
            <a:lnSpc>
              <a:spcPct val="90000"/>
            </a:lnSpc>
            <a:spcBef>
              <a:spcPct val="0"/>
            </a:spcBef>
            <a:spcAft>
              <a:spcPct val="15000"/>
            </a:spcAft>
            <a:buChar char="•"/>
          </a:pPr>
          <a:r>
            <a:rPr lang="en-GB" sz="1200" kern="1200" dirty="0"/>
            <a:t>2-year term</a:t>
          </a:r>
        </a:p>
        <a:p>
          <a:pPr marL="114300" lvl="1" indent="-114300" algn="l" defTabSz="533400">
            <a:lnSpc>
              <a:spcPct val="90000"/>
            </a:lnSpc>
            <a:spcBef>
              <a:spcPct val="0"/>
            </a:spcBef>
            <a:spcAft>
              <a:spcPct val="15000"/>
            </a:spcAft>
            <a:buChar char="•"/>
          </a:pPr>
          <a:r>
            <a:rPr lang="en-GB" sz="1200" kern="1200" dirty="0"/>
            <a:t>Expires 31 Dec 2031</a:t>
          </a:r>
        </a:p>
      </dsp:txBody>
      <dsp:txXfrm>
        <a:off x="6554242" y="2383784"/>
        <a:ext cx="1046149" cy="813762"/>
      </dsp:txXfrm>
    </dsp:sp>
    <dsp:sp modelId="{030B762A-2FFA-4263-A5E4-0AEB89ECB163}">
      <dsp:nvSpPr>
        <dsp:cNvPr id="0" name=""/>
        <dsp:cNvSpPr/>
      </dsp:nvSpPr>
      <dsp:spPr>
        <a:xfrm>
          <a:off x="6308430" y="3418760"/>
          <a:ext cx="1438391" cy="1006827"/>
        </a:xfrm>
        <a:prstGeom prst="roundRect">
          <a:avLst>
            <a:gd name="adj" fmla="val 16670"/>
          </a:avLst>
        </a:prstGeom>
        <a:solidFill>
          <a:schemeClr val="accent1">
            <a:shade val="50000"/>
            <a:hueOff val="-179243"/>
            <a:satOff val="-45536"/>
            <a:lumOff val="29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4</a:t>
          </a:r>
          <a:r>
            <a:rPr lang="en-GB" sz="1700" kern="1200" baseline="30000" dirty="0"/>
            <a:t>th</a:t>
          </a:r>
          <a:r>
            <a:rPr lang="en-GB" sz="1700" kern="1200" dirty="0"/>
            <a:t> Framework</a:t>
          </a:r>
        </a:p>
      </dsp:txBody>
      <dsp:txXfrm>
        <a:off x="6357588" y="3467918"/>
        <a:ext cx="1340075" cy="908511"/>
      </dsp:txXfrm>
    </dsp:sp>
    <dsp:sp modelId="{D4F7E402-0BF4-4530-A6C6-4FE5466D5ED3}">
      <dsp:nvSpPr>
        <dsp:cNvPr id="0" name=""/>
        <dsp:cNvSpPr/>
      </dsp:nvSpPr>
      <dsp:spPr>
        <a:xfrm>
          <a:off x="7746822" y="3514784"/>
          <a:ext cx="1046149" cy="81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1 Jan 2032</a:t>
          </a:r>
        </a:p>
        <a:p>
          <a:pPr marL="114300" lvl="1" indent="-114300" algn="l" defTabSz="533400">
            <a:lnSpc>
              <a:spcPct val="90000"/>
            </a:lnSpc>
            <a:spcBef>
              <a:spcPct val="0"/>
            </a:spcBef>
            <a:spcAft>
              <a:spcPct val="15000"/>
            </a:spcAft>
            <a:buChar char="•"/>
          </a:pPr>
          <a:r>
            <a:rPr lang="en-GB" sz="1200" kern="1200" dirty="0"/>
            <a:t>2-year term</a:t>
          </a:r>
        </a:p>
        <a:p>
          <a:pPr marL="114300" lvl="1" indent="-114300" algn="l" defTabSz="533400">
            <a:lnSpc>
              <a:spcPct val="90000"/>
            </a:lnSpc>
            <a:spcBef>
              <a:spcPct val="0"/>
            </a:spcBef>
            <a:spcAft>
              <a:spcPct val="15000"/>
            </a:spcAft>
            <a:buChar char="•"/>
          </a:pPr>
          <a:r>
            <a:rPr lang="en-GB" sz="1200" kern="1200" dirty="0"/>
            <a:t>Expires 31 Dec 2033</a:t>
          </a:r>
        </a:p>
      </dsp:txBody>
      <dsp:txXfrm>
        <a:off x="7746822" y="3514784"/>
        <a:ext cx="1046149" cy="813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4FABF-E570-4DF7-BB5F-E9BA6FB7F552}">
      <dsp:nvSpPr>
        <dsp:cNvPr id="0" name=""/>
        <dsp:cNvSpPr/>
      </dsp:nvSpPr>
      <dsp:spPr>
        <a:xfrm>
          <a:off x="517169" y="228"/>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What technologies are NHS Trusts buying in this space?</a:t>
          </a:r>
        </a:p>
      </dsp:txBody>
      <dsp:txXfrm>
        <a:off x="517169" y="228"/>
        <a:ext cx="2202427" cy="1321456"/>
      </dsp:txXfrm>
    </dsp:sp>
    <dsp:sp modelId="{D764AF22-8CDB-41B2-A5C4-437ED1AABE75}">
      <dsp:nvSpPr>
        <dsp:cNvPr id="0" name=""/>
        <dsp:cNvSpPr/>
      </dsp:nvSpPr>
      <dsp:spPr>
        <a:xfrm>
          <a:off x="2939840" y="228"/>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Who is currently supplying it to them?</a:t>
          </a:r>
        </a:p>
      </dsp:txBody>
      <dsp:txXfrm>
        <a:off x="2939840" y="228"/>
        <a:ext cx="2202427" cy="1321456"/>
      </dsp:txXfrm>
    </dsp:sp>
    <dsp:sp modelId="{336F5599-5E68-4685-8573-71DE66C6C3E4}">
      <dsp:nvSpPr>
        <dsp:cNvPr id="0" name=""/>
        <dsp:cNvSpPr/>
      </dsp:nvSpPr>
      <dsp:spPr>
        <a:xfrm>
          <a:off x="517169" y="1541927"/>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How well are they performing their contracts?</a:t>
          </a:r>
        </a:p>
      </dsp:txBody>
      <dsp:txXfrm>
        <a:off x="517169" y="1541927"/>
        <a:ext cx="2202427" cy="1321456"/>
      </dsp:txXfrm>
    </dsp:sp>
    <dsp:sp modelId="{81005CBD-CC2C-41BC-BCC5-336DC2A81721}">
      <dsp:nvSpPr>
        <dsp:cNvPr id="0" name=""/>
        <dsp:cNvSpPr/>
      </dsp:nvSpPr>
      <dsp:spPr>
        <a:xfrm>
          <a:off x="2939840" y="1541927"/>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When will those contracts expire and potentially come up for retender?</a:t>
          </a:r>
        </a:p>
      </dsp:txBody>
      <dsp:txXfrm>
        <a:off x="2939840" y="1541927"/>
        <a:ext cx="2202427" cy="1321456"/>
      </dsp:txXfrm>
    </dsp:sp>
    <dsp:sp modelId="{CD13C593-54BB-4B14-B35E-BA786E77BC6A}">
      <dsp:nvSpPr>
        <dsp:cNvPr id="0" name=""/>
        <dsp:cNvSpPr/>
      </dsp:nvSpPr>
      <dsp:spPr>
        <a:xfrm>
          <a:off x="517169" y="3083627"/>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Which NHS Trusts are planning to spend money on this technology this financial year?</a:t>
          </a:r>
        </a:p>
      </dsp:txBody>
      <dsp:txXfrm>
        <a:off x="517169" y="3083627"/>
        <a:ext cx="2202427" cy="1321456"/>
      </dsp:txXfrm>
    </dsp:sp>
    <dsp:sp modelId="{5988852C-5942-40F1-AB9C-733468A9F46E}">
      <dsp:nvSpPr>
        <dsp:cNvPr id="0" name=""/>
        <dsp:cNvSpPr/>
      </dsp:nvSpPr>
      <dsp:spPr>
        <a:xfrm>
          <a:off x="2939840" y="3083627"/>
          <a:ext cx="2202427" cy="1321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What routes to procuring these technologies do NHS Trusts usually take? Is there a dynamic market we should apply to?</a:t>
          </a:r>
        </a:p>
      </dsp:txBody>
      <dsp:txXfrm>
        <a:off x="2939840" y="3083627"/>
        <a:ext cx="2202427" cy="13214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3FC1B-CE33-4F35-A612-01EF4CEC5EB0}">
      <dsp:nvSpPr>
        <dsp:cNvPr id="0" name=""/>
        <dsp:cNvSpPr/>
      </dsp:nvSpPr>
      <dsp:spPr>
        <a:xfrm>
          <a:off x="517169" y="228"/>
          <a:ext cx="2202427" cy="1321456"/>
        </a:xfrm>
        <a:prstGeom prst="rect">
          <a:avLst/>
        </a:prstGeom>
        <a:solidFill>
          <a:srgbClr val="095D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Potential to contribute to process design via PME</a:t>
          </a:r>
        </a:p>
      </dsp:txBody>
      <dsp:txXfrm>
        <a:off x="517169" y="228"/>
        <a:ext cx="2202427" cy="1321456"/>
      </dsp:txXfrm>
    </dsp:sp>
    <dsp:sp modelId="{30085460-5F19-49BE-A656-2D95762F6AF0}">
      <dsp:nvSpPr>
        <dsp:cNvPr id="0" name=""/>
        <dsp:cNvSpPr/>
      </dsp:nvSpPr>
      <dsp:spPr>
        <a:xfrm>
          <a:off x="2939839" y="228"/>
          <a:ext cx="2202427" cy="1321456"/>
        </a:xfrm>
        <a:prstGeom prst="rect">
          <a:avLst/>
        </a:prstGeom>
        <a:solidFill>
          <a:srgbClr val="095D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Demos of software expressly permitted by the Act</a:t>
          </a:r>
        </a:p>
      </dsp:txBody>
      <dsp:txXfrm>
        <a:off x="2939839" y="228"/>
        <a:ext cx="2202427" cy="1321456"/>
      </dsp:txXfrm>
    </dsp:sp>
    <dsp:sp modelId="{F4BD8CD0-41F7-4BD1-8F9C-E05398BD8F26}">
      <dsp:nvSpPr>
        <dsp:cNvPr id="0" name=""/>
        <dsp:cNvSpPr/>
      </dsp:nvSpPr>
      <dsp:spPr>
        <a:xfrm>
          <a:off x="517169" y="1541927"/>
          <a:ext cx="2202427" cy="1321456"/>
        </a:xfrm>
        <a:prstGeom prst="rect">
          <a:avLst/>
        </a:prstGeom>
        <a:solidFill>
          <a:srgbClr val="095D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Unfamiliarity with the process</a:t>
          </a:r>
        </a:p>
      </dsp:txBody>
      <dsp:txXfrm>
        <a:off x="517169" y="1541927"/>
        <a:ext cx="2202427" cy="1321456"/>
      </dsp:txXfrm>
    </dsp:sp>
    <dsp:sp modelId="{C59062BE-71AE-458F-845B-F1DAAE1016F5}">
      <dsp:nvSpPr>
        <dsp:cNvPr id="0" name=""/>
        <dsp:cNvSpPr/>
      </dsp:nvSpPr>
      <dsp:spPr>
        <a:xfrm>
          <a:off x="2939839" y="1541927"/>
          <a:ext cx="2202427" cy="1321456"/>
        </a:xfrm>
        <a:prstGeom prst="rect">
          <a:avLst/>
        </a:prstGeom>
        <a:solidFill>
          <a:srgbClr val="095D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Can’t necessarily use “one we prepared earlier” when submitting tender </a:t>
          </a:r>
        </a:p>
      </dsp:txBody>
      <dsp:txXfrm>
        <a:off x="2939839" y="1541927"/>
        <a:ext cx="2202427" cy="1321456"/>
      </dsp:txXfrm>
    </dsp:sp>
    <dsp:sp modelId="{49947760-4C08-40E7-9819-ADCA7438ED84}">
      <dsp:nvSpPr>
        <dsp:cNvPr id="0" name=""/>
        <dsp:cNvSpPr/>
      </dsp:nvSpPr>
      <dsp:spPr>
        <a:xfrm>
          <a:off x="530934" y="3083190"/>
          <a:ext cx="2202427" cy="1321456"/>
        </a:xfrm>
        <a:prstGeom prst="rect">
          <a:avLst/>
        </a:prstGeom>
        <a:solidFill>
          <a:srgbClr val="095D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Potentially greater flexibility to negotiate at preferred bidder stage</a:t>
          </a:r>
        </a:p>
      </dsp:txBody>
      <dsp:txXfrm>
        <a:off x="530934" y="3083190"/>
        <a:ext cx="2202427" cy="1321456"/>
      </dsp:txXfrm>
    </dsp:sp>
    <dsp:sp modelId="{E488E7B8-9FDB-4B43-9E6F-37692FA54A95}">
      <dsp:nvSpPr>
        <dsp:cNvPr id="0" name=""/>
        <dsp:cNvSpPr/>
      </dsp:nvSpPr>
      <dsp:spPr>
        <a:xfrm>
          <a:off x="2969352" y="3083190"/>
          <a:ext cx="2202427" cy="1321456"/>
        </a:xfrm>
        <a:prstGeom prst="rect">
          <a:avLst/>
        </a:prstGeom>
        <a:solidFill>
          <a:srgbClr val="095D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Specific provisions on variation limit ability to modify process in flight</a:t>
          </a:r>
        </a:p>
      </dsp:txBody>
      <dsp:txXfrm>
        <a:off x="2969352" y="3083190"/>
        <a:ext cx="2202427" cy="13214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80AB-A655-4EE6-BA47-0088AC8CF775}">
      <dsp:nvSpPr>
        <dsp:cNvPr id="0" name=""/>
        <dsp:cNvSpPr/>
      </dsp:nvSpPr>
      <dsp:spPr>
        <a:xfrm>
          <a:off x="690" y="451352"/>
          <a:ext cx="2694312" cy="1616587"/>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s71(5) notice is a discretionary exclusion ground; on publication, Lightfoot becomes an “excludable supplier” </a:t>
          </a:r>
        </a:p>
      </dsp:txBody>
      <dsp:txXfrm>
        <a:off x="690" y="451352"/>
        <a:ext cx="2694312" cy="1616587"/>
      </dsp:txXfrm>
    </dsp:sp>
    <dsp:sp modelId="{027A4FD3-5EA1-429C-B2BA-5D4588FE7CCA}">
      <dsp:nvSpPr>
        <dsp:cNvPr id="0" name=""/>
        <dsp:cNvSpPr/>
      </dsp:nvSpPr>
      <dsp:spPr>
        <a:xfrm>
          <a:off x="2964434" y="451352"/>
          <a:ext cx="2694312" cy="1616587"/>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Excludable supplier status triggers implied right for customers to terminate any public contract with Lightfoot</a:t>
          </a:r>
        </a:p>
      </dsp:txBody>
      <dsp:txXfrm>
        <a:off x="2964434" y="451352"/>
        <a:ext cx="2694312" cy="1616587"/>
      </dsp:txXfrm>
    </dsp:sp>
    <dsp:sp modelId="{466AFEC2-F507-4123-BD82-1BD1037A3AA6}">
      <dsp:nvSpPr>
        <dsp:cNvPr id="0" name=""/>
        <dsp:cNvSpPr/>
      </dsp:nvSpPr>
      <dsp:spPr>
        <a:xfrm>
          <a:off x="690" y="2337371"/>
          <a:ext cx="2694312" cy="1616587"/>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30-day limitation period begins if Lightfoot wants to challenge the notice</a:t>
          </a:r>
        </a:p>
      </dsp:txBody>
      <dsp:txXfrm>
        <a:off x="690" y="2337371"/>
        <a:ext cx="2694312" cy="1616587"/>
      </dsp:txXfrm>
    </dsp:sp>
    <dsp:sp modelId="{DF6D9F7E-C3E3-42B7-A5FB-49D24E706A73}">
      <dsp:nvSpPr>
        <dsp:cNvPr id="0" name=""/>
        <dsp:cNvSpPr/>
      </dsp:nvSpPr>
      <dsp:spPr>
        <a:xfrm>
          <a:off x="2964434" y="2337371"/>
          <a:ext cx="2694312" cy="1616587"/>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Rules on self-cleaning </a:t>
          </a:r>
        </a:p>
      </dsp:txBody>
      <dsp:txXfrm>
        <a:off x="2964434" y="2337371"/>
        <a:ext cx="2694312" cy="16165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8476"/>
          </a:xfrm>
          <a:prstGeom prst="rect">
            <a:avLst/>
          </a:prstGeom>
        </p:spPr>
        <p:txBody>
          <a:bodyPr vert="horz" lIns="89984" tIns="44992" rIns="89984" bIns="4499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1"/>
            <a:ext cx="2946400" cy="498476"/>
          </a:xfrm>
          <a:prstGeom prst="rect">
            <a:avLst/>
          </a:prstGeom>
        </p:spPr>
        <p:txBody>
          <a:bodyPr vert="horz" lIns="89984" tIns="44992" rIns="89984" bIns="44992" rtlCol="0"/>
          <a:lstStyle>
            <a:lvl1pPr algn="r">
              <a:defRPr sz="1200"/>
            </a:lvl1pPr>
          </a:lstStyle>
          <a:p>
            <a:pPr>
              <a:defRPr/>
            </a:pPr>
            <a:fld id="{0F405629-A23C-4F08-BF53-69519430A3A6}" type="datetimeFigureOut">
              <a:rPr lang="en-GB"/>
              <a:pPr>
                <a:defRPr/>
              </a:pPr>
              <a:t>27/09/2024</a:t>
            </a:fld>
            <a:endParaRPr lang="en-GB" dirty="0"/>
          </a:p>
        </p:txBody>
      </p:sp>
      <p:sp>
        <p:nvSpPr>
          <p:cNvPr id="4" name="Footer Placeholder 3"/>
          <p:cNvSpPr>
            <a:spLocks noGrp="1"/>
          </p:cNvSpPr>
          <p:nvPr>
            <p:ph type="ftr" sz="quarter" idx="2"/>
          </p:nvPr>
        </p:nvSpPr>
        <p:spPr>
          <a:xfrm>
            <a:off x="1" y="9428163"/>
            <a:ext cx="2946400" cy="498476"/>
          </a:xfrm>
          <a:prstGeom prst="rect">
            <a:avLst/>
          </a:prstGeom>
        </p:spPr>
        <p:txBody>
          <a:bodyPr vert="horz" lIns="89984" tIns="44992" rIns="89984" bIns="4499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3"/>
            <a:ext cx="2946400" cy="498476"/>
          </a:xfrm>
          <a:prstGeom prst="rect">
            <a:avLst/>
          </a:prstGeom>
        </p:spPr>
        <p:txBody>
          <a:bodyPr vert="horz" lIns="89984" tIns="44992" rIns="89984" bIns="44992" rtlCol="0" anchor="b"/>
          <a:lstStyle>
            <a:lvl1pPr algn="r">
              <a:defRPr sz="1200"/>
            </a:lvl1pPr>
          </a:lstStyle>
          <a:p>
            <a:pPr>
              <a:defRPr/>
            </a:pPr>
            <a:fld id="{9DD0EFCD-4831-4273-BE5A-6048A640FF4A}" type="slidenum">
              <a:rPr lang="en-GB"/>
              <a:pPr>
                <a:defRPr/>
              </a:pPr>
              <a:t>‹#›</a:t>
            </a:fld>
            <a:endParaRPr lang="en-GB" dirty="0"/>
          </a:p>
        </p:txBody>
      </p:sp>
    </p:spTree>
    <p:extLst>
      <p:ext uri="{BB962C8B-B14F-4D97-AF65-F5344CB8AC3E}">
        <p14:creationId xmlns:p14="http://schemas.microsoft.com/office/powerpoint/2010/main" val="298111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468950-79F5-4D94-A131-BB4E72A3874B}"/>
              </a:ext>
            </a:extLst>
          </p:cNvPr>
          <p:cNvSpPr>
            <a:spLocks noGrp="1"/>
          </p:cNvSpPr>
          <p:nvPr>
            <p:ph type="hdr" sz="quarter"/>
          </p:nvPr>
        </p:nvSpPr>
        <p:spPr>
          <a:xfrm>
            <a:off x="1" y="1"/>
            <a:ext cx="2946400" cy="498476"/>
          </a:xfrm>
          <a:prstGeom prst="rect">
            <a:avLst/>
          </a:prstGeom>
        </p:spPr>
        <p:txBody>
          <a:bodyPr vert="horz" lIns="89984" tIns="44992" rIns="89984" bIns="44992"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4DA7D0FF-0889-4D41-B8FF-0807017A200D}"/>
              </a:ext>
            </a:extLst>
          </p:cNvPr>
          <p:cNvSpPr>
            <a:spLocks noGrp="1"/>
          </p:cNvSpPr>
          <p:nvPr>
            <p:ph type="dt" idx="1"/>
          </p:nvPr>
        </p:nvSpPr>
        <p:spPr>
          <a:xfrm>
            <a:off x="3849689" y="1"/>
            <a:ext cx="2946400" cy="498476"/>
          </a:xfrm>
          <a:prstGeom prst="rect">
            <a:avLst/>
          </a:prstGeom>
        </p:spPr>
        <p:txBody>
          <a:bodyPr vert="horz" lIns="89984" tIns="44992" rIns="89984" bIns="44992" rtlCol="0"/>
          <a:lstStyle>
            <a:lvl1pPr algn="r">
              <a:defRPr sz="1200"/>
            </a:lvl1pPr>
          </a:lstStyle>
          <a:p>
            <a:pPr>
              <a:defRPr/>
            </a:pPr>
            <a:fld id="{30A19D85-A9A3-4C74-8DC5-AF4C0F86ECCE}" type="datetimeFigureOut">
              <a:rPr lang="en-GB"/>
              <a:pPr>
                <a:defRPr/>
              </a:pPr>
              <a:t>27/09/2024</a:t>
            </a:fld>
            <a:endParaRPr lang="en-GB" dirty="0"/>
          </a:p>
        </p:txBody>
      </p:sp>
      <p:sp>
        <p:nvSpPr>
          <p:cNvPr id="4" name="Slide Image Placeholder 3">
            <a:extLst>
              <a:ext uri="{FF2B5EF4-FFF2-40B4-BE49-F238E27FC236}">
                <a16:creationId xmlns:a16="http://schemas.microsoft.com/office/drawing/2014/main" id="{659D58A7-C415-4858-8EB0-B60013BB4209}"/>
              </a:ext>
            </a:extLst>
          </p:cNvPr>
          <p:cNvSpPr>
            <a:spLocks noGrp="1" noRot="1" noChangeAspect="1"/>
          </p:cNvSpPr>
          <p:nvPr>
            <p:ph type="sldImg" idx="2"/>
          </p:nvPr>
        </p:nvSpPr>
        <p:spPr>
          <a:xfrm>
            <a:off x="422275" y="1241425"/>
            <a:ext cx="5953125" cy="3348038"/>
          </a:xfrm>
          <a:prstGeom prst="rect">
            <a:avLst/>
          </a:prstGeom>
          <a:noFill/>
          <a:ln w="12700">
            <a:solidFill>
              <a:prstClr val="black"/>
            </a:solidFill>
          </a:ln>
        </p:spPr>
        <p:txBody>
          <a:bodyPr vert="horz" lIns="89984" tIns="44992" rIns="89984" bIns="44992" rtlCol="0" anchor="ctr"/>
          <a:lstStyle/>
          <a:p>
            <a:pPr lvl="0"/>
            <a:endParaRPr lang="en-GB" noProof="0" dirty="0"/>
          </a:p>
        </p:txBody>
      </p:sp>
      <p:sp>
        <p:nvSpPr>
          <p:cNvPr id="5" name="Notes Placeholder 4">
            <a:extLst>
              <a:ext uri="{FF2B5EF4-FFF2-40B4-BE49-F238E27FC236}">
                <a16:creationId xmlns:a16="http://schemas.microsoft.com/office/drawing/2014/main" id="{45C8206A-9971-4779-A7E0-407054BADFD6}"/>
              </a:ext>
            </a:extLst>
          </p:cNvPr>
          <p:cNvSpPr>
            <a:spLocks noGrp="1"/>
          </p:cNvSpPr>
          <p:nvPr>
            <p:ph type="body" sz="quarter" idx="3"/>
          </p:nvPr>
        </p:nvSpPr>
        <p:spPr>
          <a:xfrm>
            <a:off x="679450" y="4776789"/>
            <a:ext cx="5438776" cy="3908425"/>
          </a:xfrm>
          <a:prstGeom prst="rect">
            <a:avLst/>
          </a:prstGeom>
        </p:spPr>
        <p:txBody>
          <a:bodyPr vert="horz" lIns="89984" tIns="44992" rIns="89984" bIns="4499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C4848DC-CCE6-48C1-9D2E-631799C29327}"/>
              </a:ext>
            </a:extLst>
          </p:cNvPr>
          <p:cNvSpPr>
            <a:spLocks noGrp="1"/>
          </p:cNvSpPr>
          <p:nvPr>
            <p:ph type="ftr" sz="quarter" idx="4"/>
          </p:nvPr>
        </p:nvSpPr>
        <p:spPr>
          <a:xfrm>
            <a:off x="1" y="9428163"/>
            <a:ext cx="2946400" cy="498476"/>
          </a:xfrm>
          <a:prstGeom prst="rect">
            <a:avLst/>
          </a:prstGeom>
        </p:spPr>
        <p:txBody>
          <a:bodyPr vert="horz" lIns="89984" tIns="44992" rIns="89984" bIns="44992" rtlCol="0" anchor="b"/>
          <a:lstStyle>
            <a:lvl1pPr algn="l">
              <a:defRPr sz="1200"/>
            </a:lvl1pPr>
          </a:lstStyle>
          <a:p>
            <a:pPr>
              <a:defRPr/>
            </a:pPr>
            <a:endParaRPr lang="en-GB" dirty="0"/>
          </a:p>
        </p:txBody>
      </p:sp>
      <p:sp>
        <p:nvSpPr>
          <p:cNvPr id="7" name="Slide Number Placeholder 6">
            <a:extLst>
              <a:ext uri="{FF2B5EF4-FFF2-40B4-BE49-F238E27FC236}">
                <a16:creationId xmlns:a16="http://schemas.microsoft.com/office/drawing/2014/main" id="{274D299B-4ABD-4689-BC67-EF79FE608EF2}"/>
              </a:ext>
            </a:extLst>
          </p:cNvPr>
          <p:cNvSpPr>
            <a:spLocks noGrp="1"/>
          </p:cNvSpPr>
          <p:nvPr>
            <p:ph type="sldNum" sz="quarter" idx="5"/>
          </p:nvPr>
        </p:nvSpPr>
        <p:spPr>
          <a:xfrm>
            <a:off x="3849689" y="9428163"/>
            <a:ext cx="2946400" cy="498476"/>
          </a:xfrm>
          <a:prstGeom prst="rect">
            <a:avLst/>
          </a:prstGeom>
        </p:spPr>
        <p:txBody>
          <a:bodyPr vert="horz" lIns="89984" tIns="44992" rIns="89984" bIns="44992" rtlCol="0" anchor="b"/>
          <a:lstStyle>
            <a:lvl1pPr algn="r">
              <a:defRPr sz="1200"/>
            </a:lvl1pPr>
          </a:lstStyle>
          <a:p>
            <a:pPr>
              <a:defRPr/>
            </a:pPr>
            <a:fld id="{6FECB3B8-AFEC-42D7-B099-A898713F7E8B}" type="slidenum">
              <a:rPr lang="en-GB"/>
              <a:pPr>
                <a:defRPr/>
              </a:pPr>
              <a:t>‹#›</a:t>
            </a:fld>
            <a:endParaRPr lang="en-GB" dirty="0"/>
          </a:p>
        </p:txBody>
      </p:sp>
    </p:spTree>
    <p:extLst>
      <p:ext uri="{BB962C8B-B14F-4D97-AF65-F5344CB8AC3E}">
        <p14:creationId xmlns:p14="http://schemas.microsoft.com/office/powerpoint/2010/main" val="2224739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1</a:t>
            </a:fld>
            <a:endParaRPr lang="en-GB" dirty="0"/>
          </a:p>
        </p:txBody>
      </p:sp>
    </p:spTree>
    <p:extLst>
      <p:ext uri="{BB962C8B-B14F-4D97-AF65-F5344CB8AC3E}">
        <p14:creationId xmlns:p14="http://schemas.microsoft.com/office/powerpoint/2010/main" val="158782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15</a:t>
            </a:fld>
            <a:endParaRPr lang="en-GB" dirty="0"/>
          </a:p>
        </p:txBody>
      </p:sp>
    </p:spTree>
    <p:extLst>
      <p:ext uri="{BB962C8B-B14F-4D97-AF65-F5344CB8AC3E}">
        <p14:creationId xmlns:p14="http://schemas.microsoft.com/office/powerpoint/2010/main" val="329946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16</a:t>
            </a:fld>
            <a:endParaRPr lang="en-GB" dirty="0"/>
          </a:p>
        </p:txBody>
      </p:sp>
    </p:spTree>
    <p:extLst>
      <p:ext uri="{BB962C8B-B14F-4D97-AF65-F5344CB8AC3E}">
        <p14:creationId xmlns:p14="http://schemas.microsoft.com/office/powerpoint/2010/main" val="352971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18</a:t>
            </a:fld>
            <a:endParaRPr lang="en-GB" dirty="0"/>
          </a:p>
        </p:txBody>
      </p:sp>
    </p:spTree>
    <p:extLst>
      <p:ext uri="{BB962C8B-B14F-4D97-AF65-F5344CB8AC3E}">
        <p14:creationId xmlns:p14="http://schemas.microsoft.com/office/powerpoint/2010/main" val="142699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ECB3B8-AFEC-42D7-B099-A898713F7E8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33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30</a:t>
            </a:fld>
            <a:endParaRPr lang="en-GB" dirty="0"/>
          </a:p>
        </p:txBody>
      </p:sp>
    </p:spTree>
    <p:extLst>
      <p:ext uri="{BB962C8B-B14F-4D97-AF65-F5344CB8AC3E}">
        <p14:creationId xmlns:p14="http://schemas.microsoft.com/office/powerpoint/2010/main" val="222682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33</a:t>
            </a:fld>
            <a:endParaRPr lang="en-GB" dirty="0"/>
          </a:p>
        </p:txBody>
      </p:sp>
    </p:spTree>
    <p:extLst>
      <p:ext uri="{BB962C8B-B14F-4D97-AF65-F5344CB8AC3E}">
        <p14:creationId xmlns:p14="http://schemas.microsoft.com/office/powerpoint/2010/main" val="382311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34</a:t>
            </a:fld>
            <a:endParaRPr lang="en-GB" dirty="0"/>
          </a:p>
        </p:txBody>
      </p:sp>
    </p:spTree>
    <p:extLst>
      <p:ext uri="{BB962C8B-B14F-4D97-AF65-F5344CB8AC3E}">
        <p14:creationId xmlns:p14="http://schemas.microsoft.com/office/powerpoint/2010/main" val="389848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2</a:t>
            </a:fld>
            <a:endParaRPr lang="en-GB" dirty="0"/>
          </a:p>
        </p:txBody>
      </p:sp>
    </p:spTree>
    <p:extLst>
      <p:ext uri="{BB962C8B-B14F-4D97-AF65-F5344CB8AC3E}">
        <p14:creationId xmlns:p14="http://schemas.microsoft.com/office/powerpoint/2010/main" val="93325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ECB3B8-AFEC-42D7-B099-A898713F7E8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215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4</a:t>
            </a:fld>
            <a:endParaRPr lang="en-GB" dirty="0"/>
          </a:p>
        </p:txBody>
      </p:sp>
    </p:spTree>
    <p:extLst>
      <p:ext uri="{BB962C8B-B14F-4D97-AF65-F5344CB8AC3E}">
        <p14:creationId xmlns:p14="http://schemas.microsoft.com/office/powerpoint/2010/main" val="255366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5</a:t>
            </a:fld>
            <a:endParaRPr lang="en-GB" dirty="0"/>
          </a:p>
        </p:txBody>
      </p:sp>
    </p:spTree>
    <p:extLst>
      <p:ext uri="{BB962C8B-B14F-4D97-AF65-F5344CB8AC3E}">
        <p14:creationId xmlns:p14="http://schemas.microsoft.com/office/powerpoint/2010/main" val="221778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6</a:t>
            </a:fld>
            <a:endParaRPr lang="en-GB" dirty="0"/>
          </a:p>
        </p:txBody>
      </p:sp>
    </p:spTree>
    <p:extLst>
      <p:ext uri="{BB962C8B-B14F-4D97-AF65-F5344CB8AC3E}">
        <p14:creationId xmlns:p14="http://schemas.microsoft.com/office/powerpoint/2010/main" val="219562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7</a:t>
            </a:fld>
            <a:endParaRPr lang="en-GB" dirty="0"/>
          </a:p>
        </p:txBody>
      </p:sp>
    </p:spTree>
    <p:extLst>
      <p:ext uri="{BB962C8B-B14F-4D97-AF65-F5344CB8AC3E}">
        <p14:creationId xmlns:p14="http://schemas.microsoft.com/office/powerpoint/2010/main" val="405287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10</a:t>
            </a:fld>
            <a:endParaRPr lang="en-GB" dirty="0"/>
          </a:p>
        </p:txBody>
      </p:sp>
    </p:spTree>
    <p:extLst>
      <p:ext uri="{BB962C8B-B14F-4D97-AF65-F5344CB8AC3E}">
        <p14:creationId xmlns:p14="http://schemas.microsoft.com/office/powerpoint/2010/main" val="211924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ECB3B8-AFEC-42D7-B099-A898713F7E8B}" type="slidenum">
              <a:rPr lang="en-GB" smtClean="0"/>
              <a:pPr>
                <a:defRPr/>
              </a:pPr>
              <a:t>14</a:t>
            </a:fld>
            <a:endParaRPr lang="en-GB" dirty="0"/>
          </a:p>
        </p:txBody>
      </p:sp>
    </p:spTree>
    <p:extLst>
      <p:ext uri="{BB962C8B-B14F-4D97-AF65-F5344CB8AC3E}">
        <p14:creationId xmlns:p14="http://schemas.microsoft.com/office/powerpoint/2010/main" val="2622246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preferences@mills-reeve.com?subject=Preferences%20Request" TargetMode="External"/><Relationship Id="rId4" Type="http://schemas.openxmlformats.org/officeDocument/2006/relationships/hyperlink" Target="http://www.preferences.mills-reeve.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988" y="56038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pic>
        <p:nvPicPr>
          <p:cNvPr id="7" name="Picture 6" descr="A handshake between people&#10;&#10;Description automatically generated">
            <a:extLst>
              <a:ext uri="{FF2B5EF4-FFF2-40B4-BE49-F238E27FC236}">
                <a16:creationId xmlns:a16="http://schemas.microsoft.com/office/drawing/2014/main" id="{2A2458AA-52DC-CA0B-762F-5EB0909BC4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3233" y="2113591"/>
            <a:ext cx="7174465" cy="5069842"/>
          </a:xfrm>
          <a:prstGeom prst="rect">
            <a:avLst/>
          </a:prstGeom>
        </p:spPr>
      </p:pic>
    </p:spTree>
    <p:extLst>
      <p:ext uri="{BB962C8B-B14F-4D97-AF65-F5344CB8AC3E}">
        <p14:creationId xmlns:p14="http://schemas.microsoft.com/office/powerpoint/2010/main" val="378996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Slide_100">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6263" y="3113088"/>
            <a:ext cx="5334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419774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Slide_AeroDefenc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5050" y="2562225"/>
            <a:ext cx="451008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0358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lide_Automotiv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5338" y="2846388"/>
            <a:ext cx="4545012"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153311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Slide_Education">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2441575"/>
            <a:ext cx="46577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96146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Slide_Charities">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8650" y="2735263"/>
            <a:ext cx="35115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1718604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Slide_FoodAgri">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9913" y="2535238"/>
            <a:ext cx="4649787"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4009242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_Governmen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2193925"/>
            <a:ext cx="4322762"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54692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Slide_Healthcar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988" y="2246313"/>
            <a:ext cx="421798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13055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Slide_Insuranc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2257425"/>
            <a:ext cx="44545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53861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Slide_International">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2275" y="2717800"/>
            <a:ext cx="37179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4253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and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6549" y="267299"/>
            <a:ext cx="11523663" cy="1143000"/>
          </a:xfrm>
        </p:spPr>
        <p:txBody>
          <a:bodyPr/>
          <a:lstStyle>
            <a:lvl1pPr>
              <a:defRPr b="1">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336550" y="1475117"/>
            <a:ext cx="11523663" cy="44512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86079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Slide_LifeScienc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325" y="2579688"/>
            <a:ext cx="385603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64883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Slide_PrivateWealth">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2188" y="2530475"/>
            <a:ext cx="4329112"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902864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Slide_MIdMarke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2579688"/>
            <a:ext cx="399256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919375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Slide_RealEstateInvestmen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6613" y="1992313"/>
            <a:ext cx="45735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914583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Slide_Spor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9613" y="2157413"/>
            <a:ext cx="470058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42062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Slide_Tech">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1175" y="2198688"/>
            <a:ext cx="48990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650211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YouFinal">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2250" y="1204913"/>
            <a:ext cx="80343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7763" y="3937000"/>
            <a:ext cx="29924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6" name="TextBox 5"/>
          <p:cNvSpPr txBox="1"/>
          <p:nvPr/>
        </p:nvSpPr>
        <p:spPr>
          <a:xfrm>
            <a:off x="336550" y="3130550"/>
            <a:ext cx="8326438" cy="2192338"/>
          </a:xfrm>
          <a:prstGeom prst="rect">
            <a:avLst/>
          </a:prstGeom>
          <a:noFill/>
        </p:spPr>
        <p:txBody>
          <a:bodyPr>
            <a:spAutoFit/>
          </a:bodyPr>
          <a:lstStyle/>
          <a:p>
            <a:pPr>
              <a:defRPr/>
            </a:pPr>
            <a:r>
              <a:rPr lang="en-GB" sz="1050" dirty="0">
                <a:solidFill>
                  <a:schemeClr val="accent3"/>
                </a:solidFill>
              </a:rPr>
              <a:t>Mills &amp; Reeve LLP is a limited liability partnership authorised and regulated by the Solicitors Regulation Authority and registered in England and Wales with registered number OC326165. Its registered office is at 7th &amp; 8th floors, 24 King William Street, London, EC4R 9AT, which is the London office of Mills &amp; Reeve LLP. A list of members may be inspected at any of the LLP's offices. The term "partner" is used to refer to a member of Mills &amp; Reeve LLP.</a:t>
            </a:r>
          </a:p>
          <a:p>
            <a:pPr>
              <a:defRPr/>
            </a:pPr>
            <a:endParaRPr lang="en-GB" sz="1050" dirty="0">
              <a:solidFill>
                <a:schemeClr val="accent3"/>
              </a:solidFill>
            </a:endParaRPr>
          </a:p>
          <a:p>
            <a:pPr>
              <a:defRPr/>
            </a:pPr>
            <a:r>
              <a:rPr lang="en-GB" sz="1050" dirty="0">
                <a:solidFill>
                  <a:schemeClr val="accent3"/>
                </a:solidFill>
              </a:rPr>
              <a:t>The contents of this document are copyright © Mills &amp; Reeve LLP. All rights reserved. This document contains general advice and comments only and therefore specific legal advice should be taken before reliance is placed upon it in any particular circumstances. Where hyperlinks are provided to third party websites, Mills &amp; Reeve LLP is not responsible for the content of such sites.</a:t>
            </a:r>
          </a:p>
          <a:p>
            <a:pPr>
              <a:defRPr/>
            </a:pPr>
            <a:endParaRPr lang="en-GB" sz="1050" dirty="0">
              <a:solidFill>
                <a:schemeClr val="accent3"/>
              </a:solidFill>
            </a:endParaRPr>
          </a:p>
          <a:p>
            <a:pPr>
              <a:defRPr/>
            </a:pPr>
            <a:r>
              <a:rPr lang="en-GB" sz="1050" dirty="0">
                <a:solidFill>
                  <a:schemeClr val="accent3"/>
                </a:solidFill>
              </a:rPr>
              <a:t>Mills &amp; Reeve LLP will process your personal data fairly and lawfully in accordance with professional standards and the Data Protection Act 2018, General Data Protection Regulation (EU) 2016/679 (as applicable) and any other applicable laws relating to the protection of personal data and the privacy of individuals.  You can set your marketing preferences or unsubscribe at any time from Mills &amp; Reeve LLP marketing communications at </a:t>
            </a:r>
            <a:r>
              <a:rPr lang="en-GB" sz="1050" u="sng" dirty="0">
                <a:solidFill>
                  <a:schemeClr val="accent3"/>
                </a:solidFill>
                <a:hlinkClick r:id="rId4"/>
              </a:rPr>
              <a:t>www.preferences.mills-reeve.com</a:t>
            </a:r>
            <a:r>
              <a:rPr lang="en-GB" sz="1050" dirty="0">
                <a:solidFill>
                  <a:schemeClr val="accent3"/>
                </a:solidFill>
              </a:rPr>
              <a:t> or by emailing </a:t>
            </a:r>
            <a:r>
              <a:rPr lang="en-GB" sz="1050" u="sng" dirty="0">
                <a:solidFill>
                  <a:schemeClr val="accent3"/>
                </a:solidFill>
                <a:hlinkClick r:id="rId5"/>
              </a:rPr>
              <a:t>preferences@mills-reeve.com</a:t>
            </a:r>
            <a:r>
              <a:rPr lang="en-GB" sz="1050" u="sng" dirty="0">
                <a:solidFill>
                  <a:schemeClr val="accent3"/>
                </a:solidFill>
              </a:rPr>
              <a:t> </a:t>
            </a:r>
            <a:r>
              <a:rPr lang="en-GB" sz="1050" dirty="0">
                <a:solidFill>
                  <a:schemeClr val="accent3"/>
                </a:solidFill>
              </a:rPr>
              <a:t>  T +44(0)344 880 2666</a:t>
            </a:r>
          </a:p>
        </p:txBody>
      </p:sp>
    </p:spTree>
    <p:extLst>
      <p:ext uri="{BB962C8B-B14F-4D97-AF65-F5344CB8AC3E}">
        <p14:creationId xmlns:p14="http://schemas.microsoft.com/office/powerpoint/2010/main" val="1678748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hankYouFinal">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93084" y="838531"/>
            <a:ext cx="8035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2609850"/>
            <a:ext cx="433705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15" name="TextBox 14"/>
          <p:cNvSpPr txBox="1">
            <a:spLocks noChangeArrowheads="1"/>
          </p:cNvSpPr>
          <p:nvPr/>
        </p:nvSpPr>
        <p:spPr bwMode="auto">
          <a:xfrm>
            <a:off x="596900" y="2100263"/>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6" name="TextBox 15"/>
          <p:cNvSpPr txBox="1">
            <a:spLocks noChangeArrowheads="1"/>
          </p:cNvSpPr>
          <p:nvPr/>
        </p:nvSpPr>
        <p:spPr bwMode="auto">
          <a:xfrm>
            <a:off x="596900" y="3817938"/>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2" name="Text Placeholder 15"/>
          <p:cNvSpPr>
            <a:spLocks noGrp="1"/>
          </p:cNvSpPr>
          <p:nvPr>
            <p:ph type="body" sz="quarter" idx="13"/>
          </p:nvPr>
        </p:nvSpPr>
        <p:spPr>
          <a:xfrm>
            <a:off x="596900" y="2480868"/>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13" name="Text Placeholder 15"/>
          <p:cNvSpPr>
            <a:spLocks noGrp="1"/>
          </p:cNvSpPr>
          <p:nvPr>
            <p:ph type="body" sz="quarter" idx="14"/>
          </p:nvPr>
        </p:nvSpPr>
        <p:spPr>
          <a:xfrm>
            <a:off x="1742536" y="2779741"/>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14" name="Text Placeholder 15"/>
          <p:cNvSpPr>
            <a:spLocks noGrp="1"/>
          </p:cNvSpPr>
          <p:nvPr>
            <p:ph type="body" sz="quarter" idx="15"/>
          </p:nvPr>
        </p:nvSpPr>
        <p:spPr>
          <a:xfrm>
            <a:off x="914400" y="3099490"/>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
        <p:nvSpPr>
          <p:cNvPr id="35" name="Text Placeholder 15"/>
          <p:cNvSpPr>
            <a:spLocks noGrp="1"/>
          </p:cNvSpPr>
          <p:nvPr>
            <p:ph type="body" sz="quarter" idx="19"/>
          </p:nvPr>
        </p:nvSpPr>
        <p:spPr>
          <a:xfrm>
            <a:off x="596900" y="4198817"/>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36" name="Text Placeholder 15"/>
          <p:cNvSpPr>
            <a:spLocks noGrp="1"/>
          </p:cNvSpPr>
          <p:nvPr>
            <p:ph type="body" sz="quarter" idx="20"/>
          </p:nvPr>
        </p:nvSpPr>
        <p:spPr>
          <a:xfrm>
            <a:off x="1742536" y="4497690"/>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37" name="Text Placeholder 15"/>
          <p:cNvSpPr>
            <a:spLocks noGrp="1"/>
          </p:cNvSpPr>
          <p:nvPr>
            <p:ph type="body" sz="quarter" idx="21"/>
          </p:nvPr>
        </p:nvSpPr>
        <p:spPr>
          <a:xfrm>
            <a:off x="914400" y="4817439"/>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Tree>
    <p:extLst>
      <p:ext uri="{BB962C8B-B14F-4D97-AF65-F5344CB8AC3E}">
        <p14:creationId xmlns:p14="http://schemas.microsoft.com/office/powerpoint/2010/main" val="211121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YouFinal">
    <p:spTree>
      <p:nvGrpSpPr>
        <p:cNvPr id="1" name=""/>
        <p:cNvGrpSpPr/>
        <p:nvPr/>
      </p:nvGrpSpPr>
      <p:grpSpPr>
        <a:xfrm>
          <a:off x="0" y="0"/>
          <a:ext cx="0" cy="0"/>
          <a:chOff x="0" y="0"/>
          <a:chExt cx="0" cy="0"/>
        </a:xfrm>
      </p:grpSpPr>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67204" y="865098"/>
            <a:ext cx="8035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pic>
        <p:nvPicPr>
          <p:cNvPr id="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8800" y="3817938"/>
            <a:ext cx="3144838"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18" name="TextBox 17"/>
          <p:cNvSpPr txBox="1">
            <a:spLocks noChangeArrowheads="1"/>
          </p:cNvSpPr>
          <p:nvPr/>
        </p:nvSpPr>
        <p:spPr bwMode="auto">
          <a:xfrm>
            <a:off x="596900" y="2100263"/>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9" name="TextBox 18"/>
          <p:cNvSpPr txBox="1">
            <a:spLocks noChangeArrowheads="1"/>
          </p:cNvSpPr>
          <p:nvPr/>
        </p:nvSpPr>
        <p:spPr bwMode="auto">
          <a:xfrm>
            <a:off x="6029325" y="2100263"/>
            <a:ext cx="54308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20" name="TextBox 19"/>
          <p:cNvSpPr txBox="1">
            <a:spLocks noChangeArrowheads="1"/>
          </p:cNvSpPr>
          <p:nvPr/>
        </p:nvSpPr>
        <p:spPr bwMode="auto">
          <a:xfrm>
            <a:off x="596900" y="3817938"/>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2" name="Text Placeholder 15"/>
          <p:cNvSpPr>
            <a:spLocks noGrp="1"/>
          </p:cNvSpPr>
          <p:nvPr>
            <p:ph type="body" sz="quarter" idx="13"/>
          </p:nvPr>
        </p:nvSpPr>
        <p:spPr>
          <a:xfrm>
            <a:off x="596900" y="2480868"/>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13" name="Text Placeholder 15"/>
          <p:cNvSpPr>
            <a:spLocks noGrp="1"/>
          </p:cNvSpPr>
          <p:nvPr>
            <p:ph type="body" sz="quarter" idx="14"/>
          </p:nvPr>
        </p:nvSpPr>
        <p:spPr>
          <a:xfrm>
            <a:off x="1742536" y="2779741"/>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14" name="Text Placeholder 15"/>
          <p:cNvSpPr>
            <a:spLocks noGrp="1"/>
          </p:cNvSpPr>
          <p:nvPr>
            <p:ph type="body" sz="quarter" idx="15"/>
          </p:nvPr>
        </p:nvSpPr>
        <p:spPr>
          <a:xfrm>
            <a:off x="914400" y="3099490"/>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
        <p:nvSpPr>
          <p:cNvPr id="31" name="Text Placeholder 15"/>
          <p:cNvSpPr>
            <a:spLocks noGrp="1"/>
          </p:cNvSpPr>
          <p:nvPr>
            <p:ph type="body" sz="quarter" idx="16"/>
          </p:nvPr>
        </p:nvSpPr>
        <p:spPr>
          <a:xfrm>
            <a:off x="6028666" y="2480868"/>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32" name="Text Placeholder 15"/>
          <p:cNvSpPr>
            <a:spLocks noGrp="1"/>
          </p:cNvSpPr>
          <p:nvPr>
            <p:ph type="body" sz="quarter" idx="17"/>
          </p:nvPr>
        </p:nvSpPr>
        <p:spPr>
          <a:xfrm>
            <a:off x="7174302" y="2779741"/>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33" name="Text Placeholder 15"/>
          <p:cNvSpPr>
            <a:spLocks noGrp="1"/>
          </p:cNvSpPr>
          <p:nvPr>
            <p:ph type="body" sz="quarter" idx="18"/>
          </p:nvPr>
        </p:nvSpPr>
        <p:spPr>
          <a:xfrm>
            <a:off x="6346166" y="3099490"/>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
        <p:nvSpPr>
          <p:cNvPr id="35" name="Text Placeholder 15"/>
          <p:cNvSpPr>
            <a:spLocks noGrp="1"/>
          </p:cNvSpPr>
          <p:nvPr>
            <p:ph type="body" sz="quarter" idx="19"/>
          </p:nvPr>
        </p:nvSpPr>
        <p:spPr>
          <a:xfrm>
            <a:off x="596900" y="4198817"/>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36" name="Text Placeholder 15"/>
          <p:cNvSpPr>
            <a:spLocks noGrp="1"/>
          </p:cNvSpPr>
          <p:nvPr>
            <p:ph type="body" sz="quarter" idx="20"/>
          </p:nvPr>
        </p:nvSpPr>
        <p:spPr>
          <a:xfrm>
            <a:off x="1742536" y="4497690"/>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37" name="Text Placeholder 15"/>
          <p:cNvSpPr>
            <a:spLocks noGrp="1"/>
          </p:cNvSpPr>
          <p:nvPr>
            <p:ph type="body" sz="quarter" idx="21"/>
          </p:nvPr>
        </p:nvSpPr>
        <p:spPr>
          <a:xfrm>
            <a:off x="914400" y="4817439"/>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Tree>
    <p:extLst>
      <p:ext uri="{BB962C8B-B14F-4D97-AF65-F5344CB8AC3E}">
        <p14:creationId xmlns:p14="http://schemas.microsoft.com/office/powerpoint/2010/main" val="417191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6549" y="267299"/>
            <a:ext cx="11523663" cy="1143000"/>
          </a:xfrm>
        </p:spPr>
        <p:txBody>
          <a:bodyPr/>
          <a:lstStyle>
            <a:lvl1pPr>
              <a:defRPr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253965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6000" y="1035231"/>
            <a:ext cx="11524800" cy="3217682"/>
          </a:xfrm>
        </p:spPr>
        <p:txBody>
          <a:bodyPr>
            <a:noAutofit/>
          </a:bodyPr>
          <a:lstStyle>
            <a:lvl1pPr>
              <a:defRPr sz="3200" b="0" baseline="0">
                <a:solidFill>
                  <a:schemeClr val="tx2"/>
                </a:solidFill>
                <a:latin typeface="+mn-lt"/>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6000" y="4363652"/>
            <a:ext cx="11288713" cy="1042987"/>
          </a:xfrm>
        </p:spPr>
        <p:txBody>
          <a:bodyPr/>
          <a:lstStyle>
            <a:lvl1pPr marL="0" indent="0">
              <a:spcBef>
                <a:spcPts val="0"/>
              </a:spcBef>
              <a:buNone/>
              <a:defRPr b="0" baseline="0">
                <a:solidFill>
                  <a:srgbClr val="000000"/>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26424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92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2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35360" y="1544129"/>
            <a:ext cx="5659040" cy="4405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544129"/>
            <a:ext cx="5659040" cy="4405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336549" y="267299"/>
            <a:ext cx="11523663" cy="1143000"/>
          </a:xfrm>
        </p:spPr>
        <p:txBody>
          <a:bodyPr/>
          <a:lstStyle>
            <a:lvl1pPr>
              <a:defRPr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418213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hankYouFinal">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11235" y="859633"/>
            <a:ext cx="8035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sp>
        <p:nvSpPr>
          <p:cNvPr id="7" name="TextBox 6"/>
          <p:cNvSpPr txBox="1">
            <a:spLocks noChangeArrowheads="1"/>
          </p:cNvSpPr>
          <p:nvPr/>
        </p:nvSpPr>
        <p:spPr bwMode="auto">
          <a:xfrm>
            <a:off x="596900" y="2090738"/>
            <a:ext cx="68183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3200" dirty="0">
                <a:solidFill>
                  <a:srgbClr val="000000"/>
                </a:solidFill>
              </a:rPr>
              <a:t>If you have any questions or would like to speak to one of our team, we’d love to hear from you.</a:t>
            </a: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2470150"/>
            <a:ext cx="42005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10" name="TextBox 9"/>
          <p:cNvSpPr txBox="1">
            <a:spLocks noChangeArrowheads="1"/>
          </p:cNvSpPr>
          <p:nvPr/>
        </p:nvSpPr>
        <p:spPr bwMode="auto">
          <a:xfrm>
            <a:off x="596900" y="3856038"/>
            <a:ext cx="6451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3200" dirty="0">
                <a:solidFill>
                  <a:srgbClr val="000000"/>
                </a:solidFill>
              </a:rPr>
              <a:t>Call or email:</a:t>
            </a:r>
          </a:p>
          <a:p>
            <a:pPr eaLnBrk="1" hangingPunct="1">
              <a:defRPr/>
            </a:pPr>
            <a:endParaRPr lang="en-GB" altLang="en-US" sz="3200" dirty="0">
              <a:solidFill>
                <a:srgbClr val="000000"/>
              </a:solidFill>
            </a:endParaRPr>
          </a:p>
          <a:p>
            <a:pPr eaLnBrk="1" hangingPunct="1">
              <a:defRPr/>
            </a:pPr>
            <a:r>
              <a:rPr lang="en-GB" altLang="en-US" sz="3200" dirty="0">
                <a:solidFill>
                  <a:srgbClr val="000000"/>
                </a:solidFill>
              </a:rPr>
              <a:t>T: +44(0)</a:t>
            </a:r>
          </a:p>
          <a:p>
            <a:pPr eaLnBrk="1" hangingPunct="1">
              <a:defRPr/>
            </a:pPr>
            <a:r>
              <a:rPr lang="en-GB" altLang="en-US" sz="3200" dirty="0">
                <a:solidFill>
                  <a:srgbClr val="000000"/>
                </a:solidFill>
              </a:rPr>
              <a:t>E:</a:t>
            </a:r>
            <a:endParaRPr lang="en-GB" altLang="en-US" sz="3200" dirty="0"/>
          </a:p>
        </p:txBody>
      </p:sp>
      <p:sp>
        <p:nvSpPr>
          <p:cNvPr id="16" name="Text Placeholder 15"/>
          <p:cNvSpPr>
            <a:spLocks noGrp="1"/>
          </p:cNvSpPr>
          <p:nvPr>
            <p:ph type="body" sz="quarter" idx="10"/>
          </p:nvPr>
        </p:nvSpPr>
        <p:spPr>
          <a:xfrm>
            <a:off x="596900" y="4338638"/>
            <a:ext cx="6451600" cy="484187"/>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17" name="Text Placeholder 15"/>
          <p:cNvSpPr>
            <a:spLocks noGrp="1"/>
          </p:cNvSpPr>
          <p:nvPr>
            <p:ph type="body" sz="quarter" idx="11"/>
          </p:nvPr>
        </p:nvSpPr>
        <p:spPr>
          <a:xfrm>
            <a:off x="2181635" y="4843673"/>
            <a:ext cx="4849612" cy="484187"/>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aseline="0">
                <a:latin typeface="+mj-lt"/>
              </a:defRPr>
            </a:lvl1pPr>
            <a:lvl5pPr marL="1828800" indent="0">
              <a:buNone/>
              <a:defRPr sz="3200" baseline="0">
                <a:latin typeface="+mj-lt"/>
              </a:defRPr>
            </a:lvl5pPr>
          </a:lstStyle>
          <a:p>
            <a:pPr lvl="0"/>
            <a:r>
              <a:rPr lang="en-US" noProof="0"/>
              <a:t>Edit Master text styles</a:t>
            </a:r>
          </a:p>
        </p:txBody>
      </p:sp>
      <p:sp>
        <p:nvSpPr>
          <p:cNvPr id="18" name="Text Placeholder 15"/>
          <p:cNvSpPr>
            <a:spLocks noGrp="1"/>
          </p:cNvSpPr>
          <p:nvPr>
            <p:ph type="body" sz="quarter" idx="12"/>
          </p:nvPr>
        </p:nvSpPr>
        <p:spPr>
          <a:xfrm>
            <a:off x="1085730" y="5305455"/>
            <a:ext cx="6451600" cy="484187"/>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aseline="0">
                <a:latin typeface="+mj-lt"/>
              </a:defRPr>
            </a:lvl1pPr>
            <a:lvl5pPr marL="1828800" indent="0">
              <a:buNone/>
              <a:defRPr sz="3200">
                <a:latin typeface="+mj-lt"/>
              </a:defRPr>
            </a:lvl5pPr>
          </a:lstStyle>
          <a:p>
            <a:pPr lvl="0"/>
            <a:r>
              <a:rPr lang="en-US" noProof="0"/>
              <a:t>Edit Master text styles</a:t>
            </a:r>
          </a:p>
        </p:txBody>
      </p:sp>
    </p:spTree>
    <p:extLst>
      <p:ext uri="{BB962C8B-B14F-4D97-AF65-F5344CB8AC3E}">
        <p14:creationId xmlns:p14="http://schemas.microsoft.com/office/powerpoint/2010/main" val="337499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Slide_Energy">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2336800"/>
            <a:ext cx="4452938"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72510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6550" y="354013"/>
            <a:ext cx="11523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336550" y="1604963"/>
            <a:ext cx="115236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4193456035"/>
      </p:ext>
    </p:extLst>
  </p:cSld>
  <p:clrMap bg1="lt1" tx1="dk1" bg2="lt2" tx2="dk2" accent1="accent1" accent2="accent2" accent3="accent3" accent4="accent4" accent5="accent5" accent6="accent6" hlink="hlink" folHlink="folHlink"/>
  <p:sldLayoutIdLst>
    <p:sldLayoutId id="2147486225" r:id="rId1"/>
    <p:sldLayoutId id="2147486226" r:id="rId2"/>
    <p:sldLayoutId id="2147486227" r:id="rId3"/>
    <p:sldLayoutId id="2147486228" r:id="rId4"/>
    <p:sldLayoutId id="2147486229" r:id="rId5"/>
    <p:sldLayoutId id="2147486252" r:id="rId6"/>
    <p:sldLayoutId id="2147486230" r:id="rId7"/>
    <p:sldLayoutId id="2147486231" r:id="rId8"/>
    <p:sldLayoutId id="2147486232" r:id="rId9"/>
    <p:sldLayoutId id="2147486233" r:id="rId10"/>
    <p:sldLayoutId id="2147486234" r:id="rId11"/>
    <p:sldLayoutId id="2147486235" r:id="rId12"/>
    <p:sldLayoutId id="2147486236" r:id="rId13"/>
    <p:sldLayoutId id="2147486237" r:id="rId14"/>
    <p:sldLayoutId id="2147486238" r:id="rId15"/>
    <p:sldLayoutId id="2147486239" r:id="rId16"/>
    <p:sldLayoutId id="2147486240" r:id="rId17"/>
    <p:sldLayoutId id="2147486241" r:id="rId18"/>
    <p:sldLayoutId id="2147486242" r:id="rId19"/>
    <p:sldLayoutId id="2147486243" r:id="rId20"/>
    <p:sldLayoutId id="2147486244" r:id="rId21"/>
    <p:sldLayoutId id="2147486245" r:id="rId22"/>
    <p:sldLayoutId id="2147486246" r:id="rId23"/>
    <p:sldLayoutId id="2147486247" r:id="rId24"/>
    <p:sldLayoutId id="2147486248" r:id="rId25"/>
    <p:sldLayoutId id="2147486249" r:id="rId26"/>
    <p:sldLayoutId id="2147486250" r:id="rId27"/>
    <p:sldLayoutId id="2147486251" r:id="rId28"/>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collections/transforming-public-procuremen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hyperlink" Target="https://assets.publishing.service.gov.uk/media/6682c7d04ae39c5e45fe4e5b/Guidance_-_Competitive_Tendering_Procedures_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rocurementact.com/" TargetMode="External"/><Relationship Id="rId2" Type="http://schemas.openxmlformats.org/officeDocument/2006/relationships/hyperlink" Target="http://www.procurementportal.com/" TargetMode="External"/><Relationship Id="rId1" Type="http://schemas.openxmlformats.org/officeDocument/2006/relationships/slideLayout" Target="../slideLayouts/slideLayout2.xml"/><Relationship Id="rId5" Type="http://schemas.openxmlformats.org/officeDocument/2006/relationships/hyperlink" Target="http://www.legislation.gov.uk/ukpga/2023/54/contents" TargetMode="External"/><Relationship Id="rId4" Type="http://schemas.openxmlformats.org/officeDocument/2006/relationships/hyperlink" Target="http://www.gov.uk/government/collections/transforming-public-procure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mailto:Coreprocurementteam@mills-reeve.com"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hyperlink" Target="mailto:kevin.calder@mills-reeve.com" TargetMode="External"/><Relationship Id="rId4" Type="http://schemas.openxmlformats.org/officeDocument/2006/relationships/hyperlink" Target="mailto:jenny.beresford-Jones@mills-reeve.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998" y="1073559"/>
            <a:ext cx="8122201" cy="1982999"/>
          </a:xfrm>
        </p:spPr>
        <p:txBody>
          <a:bodyPr>
            <a:normAutofit fontScale="90000"/>
          </a:bodyPr>
          <a:lstStyle/>
          <a:p>
            <a:r>
              <a:rPr lang="en-GB" dirty="0" err="1"/>
              <a:t>TechUK</a:t>
            </a:r>
            <a:br>
              <a:rPr lang="en-GB" dirty="0"/>
            </a:br>
            <a:r>
              <a:rPr lang="en-GB" sz="5300" dirty="0"/>
              <a:t>Preparing for the Procurement Act 2023</a:t>
            </a:r>
            <a:br>
              <a:rPr lang="en-GB" dirty="0"/>
            </a:br>
            <a:br>
              <a:rPr lang="en-GB" dirty="0"/>
            </a:br>
            <a:br>
              <a:rPr lang="en-GB" dirty="0"/>
            </a:br>
            <a:br>
              <a:rPr lang="en-GB" dirty="0"/>
            </a:br>
            <a:endParaRPr lang="en-GB" dirty="0"/>
          </a:p>
        </p:txBody>
      </p:sp>
      <p:sp>
        <p:nvSpPr>
          <p:cNvPr id="3" name="Subtitle 2"/>
          <p:cNvSpPr>
            <a:spLocks noGrp="1"/>
          </p:cNvSpPr>
          <p:nvPr>
            <p:ph type="subTitle" idx="1"/>
          </p:nvPr>
        </p:nvSpPr>
        <p:spPr>
          <a:xfrm>
            <a:off x="335998" y="4332732"/>
            <a:ext cx="5923516" cy="1982999"/>
          </a:xfrm>
        </p:spPr>
        <p:txBody>
          <a:bodyPr>
            <a:normAutofit fontScale="55000" lnSpcReduction="20000"/>
          </a:bodyPr>
          <a:lstStyle/>
          <a:p>
            <a:endParaRPr lang="en-GB" dirty="0"/>
          </a:p>
          <a:p>
            <a:r>
              <a:rPr lang="en-GB" sz="3600" dirty="0"/>
              <a:t>Kevin Calder</a:t>
            </a:r>
          </a:p>
          <a:p>
            <a:r>
              <a:rPr lang="en-GB" dirty="0"/>
              <a:t>kevin.calder@mills-reeve.com</a:t>
            </a:r>
          </a:p>
          <a:p>
            <a:r>
              <a:rPr lang="en-GB" sz="3400" dirty="0"/>
              <a:t>Jenny Beresford-Jones</a:t>
            </a:r>
          </a:p>
          <a:p>
            <a:r>
              <a:rPr lang="en-GB" dirty="0"/>
              <a:t>jenny.beresford-jones@mills-reeve.com</a:t>
            </a:r>
          </a:p>
          <a:p>
            <a:br>
              <a:rPr lang="en-GB" dirty="0"/>
            </a:br>
            <a:br>
              <a:rPr lang="en-GB" dirty="0"/>
            </a:br>
            <a:endParaRPr lang="en-GB" dirty="0"/>
          </a:p>
        </p:txBody>
      </p:sp>
      <p:sp>
        <p:nvSpPr>
          <p:cNvPr id="4" name="Text Placeholder 3"/>
          <p:cNvSpPr>
            <a:spLocks noGrp="1"/>
          </p:cNvSpPr>
          <p:nvPr>
            <p:ph type="body" sz="quarter" idx="13"/>
          </p:nvPr>
        </p:nvSpPr>
        <p:spPr>
          <a:xfrm>
            <a:off x="335998" y="6028394"/>
            <a:ext cx="5923516" cy="574675"/>
          </a:xfrm>
        </p:spPr>
        <p:txBody>
          <a:bodyPr/>
          <a:lstStyle/>
          <a:p>
            <a:r>
              <a:rPr lang="en-GB" dirty="0"/>
              <a:t>30 September 2024</a:t>
            </a:r>
            <a:br>
              <a:rPr lang="en-GB" dirty="0"/>
            </a:br>
            <a:endParaRPr lang="en-GB" dirty="0"/>
          </a:p>
        </p:txBody>
      </p:sp>
    </p:spTree>
    <p:extLst>
      <p:ext uri="{BB962C8B-B14F-4D97-AF65-F5344CB8AC3E}">
        <p14:creationId xmlns:p14="http://schemas.microsoft.com/office/powerpoint/2010/main" val="378554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DDF752-CD39-8C02-B004-540ED25055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80" r="-1" b="18065"/>
          <a:stretch/>
        </p:blipFill>
        <p:spPr>
          <a:xfrm>
            <a:off x="384325" y="1223422"/>
            <a:ext cx="11523663" cy="4684688"/>
          </a:xfrm>
          <a:prstGeom prst="rect">
            <a:avLst/>
          </a:prstGeom>
          <a:noFill/>
        </p:spPr>
      </p:pic>
      <p:sp>
        <p:nvSpPr>
          <p:cNvPr id="5" name="Oval 4">
            <a:extLst>
              <a:ext uri="{FF2B5EF4-FFF2-40B4-BE49-F238E27FC236}">
                <a16:creationId xmlns:a16="http://schemas.microsoft.com/office/drawing/2014/main" id="{C908B485-18EE-FFDA-6A56-2C9355B27CBB}"/>
              </a:ext>
            </a:extLst>
          </p:cNvPr>
          <p:cNvSpPr/>
          <p:nvPr/>
        </p:nvSpPr>
        <p:spPr>
          <a:xfrm>
            <a:off x="255373" y="3015934"/>
            <a:ext cx="1231368" cy="11971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Pipeline Notice</a:t>
            </a:r>
          </a:p>
        </p:txBody>
      </p:sp>
      <p:sp>
        <p:nvSpPr>
          <p:cNvPr id="6" name="Oval 5">
            <a:extLst>
              <a:ext uri="{FF2B5EF4-FFF2-40B4-BE49-F238E27FC236}">
                <a16:creationId xmlns:a16="http://schemas.microsoft.com/office/drawing/2014/main" id="{7DB912FB-9F48-207E-E660-A8384DB3104F}"/>
              </a:ext>
            </a:extLst>
          </p:cNvPr>
          <p:cNvSpPr/>
          <p:nvPr/>
        </p:nvSpPr>
        <p:spPr>
          <a:xfrm>
            <a:off x="1969937" y="2967352"/>
            <a:ext cx="1363434" cy="1262732"/>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Preliminary Market Engagement Notice</a:t>
            </a:r>
          </a:p>
        </p:txBody>
      </p:sp>
      <p:sp>
        <p:nvSpPr>
          <p:cNvPr id="7" name="Oval 6">
            <a:extLst>
              <a:ext uri="{FF2B5EF4-FFF2-40B4-BE49-F238E27FC236}">
                <a16:creationId xmlns:a16="http://schemas.microsoft.com/office/drawing/2014/main" id="{378DDC40-D841-D829-903D-7DBABC4B75A6}"/>
              </a:ext>
            </a:extLst>
          </p:cNvPr>
          <p:cNvSpPr/>
          <p:nvPr/>
        </p:nvSpPr>
        <p:spPr>
          <a:xfrm>
            <a:off x="3084723" y="1731349"/>
            <a:ext cx="1140897" cy="1084025"/>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Tender Notice</a:t>
            </a:r>
          </a:p>
        </p:txBody>
      </p:sp>
      <p:sp>
        <p:nvSpPr>
          <p:cNvPr id="8" name="Oval 7">
            <a:extLst>
              <a:ext uri="{FF2B5EF4-FFF2-40B4-BE49-F238E27FC236}">
                <a16:creationId xmlns:a16="http://schemas.microsoft.com/office/drawing/2014/main" id="{27785F74-50CC-BA50-7FC4-97CE6B86FA85}"/>
              </a:ext>
            </a:extLst>
          </p:cNvPr>
          <p:cNvSpPr/>
          <p:nvPr/>
        </p:nvSpPr>
        <p:spPr>
          <a:xfrm>
            <a:off x="1121669" y="5084182"/>
            <a:ext cx="1363434" cy="1262732"/>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Planned Procurement Notice</a:t>
            </a:r>
          </a:p>
        </p:txBody>
      </p:sp>
      <p:sp>
        <p:nvSpPr>
          <p:cNvPr id="10" name="Oval 9">
            <a:extLst>
              <a:ext uri="{FF2B5EF4-FFF2-40B4-BE49-F238E27FC236}">
                <a16:creationId xmlns:a16="http://schemas.microsoft.com/office/drawing/2014/main" id="{0A72E445-C701-6C40-FC5D-9031A59ECCD8}"/>
              </a:ext>
            </a:extLst>
          </p:cNvPr>
          <p:cNvSpPr/>
          <p:nvPr/>
        </p:nvSpPr>
        <p:spPr>
          <a:xfrm>
            <a:off x="4379897" y="3115826"/>
            <a:ext cx="1363434" cy="1262731"/>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Transparency Notice </a:t>
            </a:r>
          </a:p>
        </p:txBody>
      </p:sp>
      <p:sp>
        <p:nvSpPr>
          <p:cNvPr id="11" name="Oval 10">
            <a:extLst>
              <a:ext uri="{FF2B5EF4-FFF2-40B4-BE49-F238E27FC236}">
                <a16:creationId xmlns:a16="http://schemas.microsoft.com/office/drawing/2014/main" id="{8801C414-0955-A815-0C81-3E29714BD1BF}"/>
              </a:ext>
            </a:extLst>
          </p:cNvPr>
          <p:cNvSpPr/>
          <p:nvPr/>
        </p:nvSpPr>
        <p:spPr>
          <a:xfrm>
            <a:off x="5624116" y="4164479"/>
            <a:ext cx="1239489" cy="1184803"/>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Below Threshold Tender Notice</a:t>
            </a:r>
          </a:p>
        </p:txBody>
      </p:sp>
      <p:sp>
        <p:nvSpPr>
          <p:cNvPr id="12" name="Title 1">
            <a:extLst>
              <a:ext uri="{FF2B5EF4-FFF2-40B4-BE49-F238E27FC236}">
                <a16:creationId xmlns:a16="http://schemas.microsoft.com/office/drawing/2014/main" id="{F774E998-61B9-5C82-776B-C6C4DBEEF62C}"/>
              </a:ext>
            </a:extLst>
          </p:cNvPr>
          <p:cNvSpPr>
            <a:spLocks noGrp="1"/>
          </p:cNvSpPr>
          <p:nvPr>
            <p:ph type="title"/>
          </p:nvPr>
        </p:nvSpPr>
        <p:spPr>
          <a:xfrm>
            <a:off x="109518" y="115688"/>
            <a:ext cx="11523663" cy="874879"/>
          </a:xfrm>
        </p:spPr>
        <p:txBody>
          <a:bodyPr/>
          <a:lstStyle/>
          <a:p>
            <a:r>
              <a:rPr lang="en-GB" dirty="0"/>
              <a:t>Increased Transparency (1)</a:t>
            </a:r>
          </a:p>
        </p:txBody>
      </p:sp>
      <p:sp>
        <p:nvSpPr>
          <p:cNvPr id="2" name="Oval 1">
            <a:extLst>
              <a:ext uri="{FF2B5EF4-FFF2-40B4-BE49-F238E27FC236}">
                <a16:creationId xmlns:a16="http://schemas.microsoft.com/office/drawing/2014/main" id="{F61B75A2-9C67-3169-1D6B-7AE3C4199D1E}"/>
              </a:ext>
            </a:extLst>
          </p:cNvPr>
          <p:cNvSpPr/>
          <p:nvPr/>
        </p:nvSpPr>
        <p:spPr>
          <a:xfrm>
            <a:off x="6170637" y="2426528"/>
            <a:ext cx="1149930" cy="1084025"/>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Contract Award Notice</a:t>
            </a:r>
          </a:p>
        </p:txBody>
      </p:sp>
      <p:sp>
        <p:nvSpPr>
          <p:cNvPr id="3" name="Oval 2">
            <a:extLst>
              <a:ext uri="{FF2B5EF4-FFF2-40B4-BE49-F238E27FC236}">
                <a16:creationId xmlns:a16="http://schemas.microsoft.com/office/drawing/2014/main" id="{63840247-6509-98D2-07EF-7F871F83C86A}"/>
              </a:ext>
            </a:extLst>
          </p:cNvPr>
          <p:cNvSpPr/>
          <p:nvPr/>
        </p:nvSpPr>
        <p:spPr>
          <a:xfrm>
            <a:off x="7751437" y="1976550"/>
            <a:ext cx="1146155" cy="1084025"/>
          </a:xfrm>
          <a:prstGeom prst="ellipse">
            <a:avLst/>
          </a:prstGeom>
          <a:solidFill>
            <a:srgbClr val="1FD1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Contract Details Notice</a:t>
            </a:r>
          </a:p>
        </p:txBody>
      </p:sp>
      <p:sp>
        <p:nvSpPr>
          <p:cNvPr id="9" name="Oval 8">
            <a:extLst>
              <a:ext uri="{FF2B5EF4-FFF2-40B4-BE49-F238E27FC236}">
                <a16:creationId xmlns:a16="http://schemas.microsoft.com/office/drawing/2014/main" id="{9F1750A3-F378-E0DB-C065-6159788D24C4}"/>
              </a:ext>
            </a:extLst>
          </p:cNvPr>
          <p:cNvSpPr/>
          <p:nvPr/>
        </p:nvSpPr>
        <p:spPr>
          <a:xfrm>
            <a:off x="9078936" y="530191"/>
            <a:ext cx="1314756" cy="1201158"/>
          </a:xfrm>
          <a:prstGeom prst="ellipse">
            <a:avLst/>
          </a:prstGeom>
          <a:solidFill>
            <a:srgbClr val="4BB5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Procurement Termination Notice</a:t>
            </a:r>
          </a:p>
        </p:txBody>
      </p:sp>
      <p:sp>
        <p:nvSpPr>
          <p:cNvPr id="13" name="Oval 12">
            <a:extLst>
              <a:ext uri="{FF2B5EF4-FFF2-40B4-BE49-F238E27FC236}">
                <a16:creationId xmlns:a16="http://schemas.microsoft.com/office/drawing/2014/main" id="{F5CE2EA1-6B4F-8551-AE8B-25BCE7A7ACEC}"/>
              </a:ext>
            </a:extLst>
          </p:cNvPr>
          <p:cNvSpPr/>
          <p:nvPr/>
        </p:nvSpPr>
        <p:spPr>
          <a:xfrm>
            <a:off x="10008498" y="1731349"/>
            <a:ext cx="1239489" cy="123600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Payments Compliance Notice</a:t>
            </a:r>
          </a:p>
        </p:txBody>
      </p:sp>
      <p:sp>
        <p:nvSpPr>
          <p:cNvPr id="14" name="Oval 13">
            <a:extLst>
              <a:ext uri="{FF2B5EF4-FFF2-40B4-BE49-F238E27FC236}">
                <a16:creationId xmlns:a16="http://schemas.microsoft.com/office/drawing/2014/main" id="{036A6902-7592-61F8-6C86-F67092212534}"/>
              </a:ext>
            </a:extLst>
          </p:cNvPr>
          <p:cNvSpPr/>
          <p:nvPr/>
        </p:nvSpPr>
        <p:spPr>
          <a:xfrm>
            <a:off x="8392138" y="3855743"/>
            <a:ext cx="1314757" cy="1201158"/>
          </a:xfrm>
          <a:prstGeom prst="ellipse">
            <a:avLst/>
          </a:prstGeom>
          <a:solidFill>
            <a:srgbClr val="DDBE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Contract Performance Notice</a:t>
            </a:r>
          </a:p>
        </p:txBody>
      </p:sp>
      <p:sp>
        <p:nvSpPr>
          <p:cNvPr id="15" name="Oval 14">
            <a:extLst>
              <a:ext uri="{FF2B5EF4-FFF2-40B4-BE49-F238E27FC236}">
                <a16:creationId xmlns:a16="http://schemas.microsoft.com/office/drawing/2014/main" id="{F2D8A99F-4722-1FD3-7745-08010EA2DC68}"/>
              </a:ext>
            </a:extLst>
          </p:cNvPr>
          <p:cNvSpPr/>
          <p:nvPr/>
        </p:nvSpPr>
        <p:spPr>
          <a:xfrm>
            <a:off x="8560740" y="5223006"/>
            <a:ext cx="1146155" cy="118480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Contract Change Notice</a:t>
            </a:r>
          </a:p>
        </p:txBody>
      </p:sp>
      <p:sp>
        <p:nvSpPr>
          <p:cNvPr id="16" name="Oval 15">
            <a:extLst>
              <a:ext uri="{FF2B5EF4-FFF2-40B4-BE49-F238E27FC236}">
                <a16:creationId xmlns:a16="http://schemas.microsoft.com/office/drawing/2014/main" id="{1234E347-01DF-D038-226B-52B77A53B10A}"/>
              </a:ext>
            </a:extLst>
          </p:cNvPr>
          <p:cNvSpPr/>
          <p:nvPr/>
        </p:nvSpPr>
        <p:spPr>
          <a:xfrm>
            <a:off x="10393692" y="4095343"/>
            <a:ext cx="1239489" cy="1262731"/>
          </a:xfrm>
          <a:prstGeom prst="ellipse">
            <a:avLst/>
          </a:prstGeom>
          <a:solidFill>
            <a:srgbClr val="EAB22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Contract Termination Notice</a:t>
            </a:r>
          </a:p>
        </p:txBody>
      </p:sp>
      <p:sp>
        <p:nvSpPr>
          <p:cNvPr id="17" name="Oval 16">
            <a:extLst>
              <a:ext uri="{FF2B5EF4-FFF2-40B4-BE49-F238E27FC236}">
                <a16:creationId xmlns:a16="http://schemas.microsoft.com/office/drawing/2014/main" id="{501B5EBF-4A58-06DE-33EA-7231D058D4E8}"/>
              </a:ext>
            </a:extLst>
          </p:cNvPr>
          <p:cNvSpPr/>
          <p:nvPr/>
        </p:nvSpPr>
        <p:spPr>
          <a:xfrm>
            <a:off x="4483220" y="1635974"/>
            <a:ext cx="1140897" cy="10840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Dynamic Market Notice</a:t>
            </a:r>
          </a:p>
        </p:txBody>
      </p:sp>
      <p:sp>
        <p:nvSpPr>
          <p:cNvPr id="18" name="Oval 17">
            <a:extLst>
              <a:ext uri="{FF2B5EF4-FFF2-40B4-BE49-F238E27FC236}">
                <a16:creationId xmlns:a16="http://schemas.microsoft.com/office/drawing/2014/main" id="{74DD49E7-9D6C-87A4-BD43-E0B38C37846F}"/>
              </a:ext>
            </a:extLst>
          </p:cNvPr>
          <p:cNvSpPr/>
          <p:nvPr/>
        </p:nvSpPr>
        <p:spPr>
          <a:xfrm>
            <a:off x="7473894" y="490197"/>
            <a:ext cx="1146155" cy="10840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Below Threshold Contract Details Notice</a:t>
            </a:r>
          </a:p>
        </p:txBody>
      </p:sp>
      <p:graphicFrame>
        <p:nvGraphicFramePr>
          <p:cNvPr id="19" name="Table 18">
            <a:extLst>
              <a:ext uri="{FF2B5EF4-FFF2-40B4-BE49-F238E27FC236}">
                <a16:creationId xmlns:a16="http://schemas.microsoft.com/office/drawing/2014/main" id="{58FC01A1-B11D-FEB7-C460-5E8FB4B8D4FD}"/>
              </a:ext>
            </a:extLst>
          </p:cNvPr>
          <p:cNvGraphicFramePr>
            <a:graphicFrameLocks noGrp="1"/>
          </p:cNvGraphicFramePr>
          <p:nvPr/>
        </p:nvGraphicFramePr>
        <p:xfrm>
          <a:off x="4631110" y="6032175"/>
          <a:ext cx="2929778" cy="731520"/>
        </p:xfrm>
        <a:graphic>
          <a:graphicData uri="http://schemas.openxmlformats.org/drawingml/2006/table">
            <a:tbl>
              <a:tblPr firstRow="1" bandRow="1">
                <a:tableStyleId>{5C22544A-7EE6-4342-B048-85BDC9FD1C3A}</a:tableStyleId>
              </a:tblPr>
              <a:tblGrid>
                <a:gridCol w="1464889">
                  <a:extLst>
                    <a:ext uri="{9D8B030D-6E8A-4147-A177-3AD203B41FA5}">
                      <a16:colId xmlns:a16="http://schemas.microsoft.com/office/drawing/2014/main" val="2112493964"/>
                    </a:ext>
                  </a:extLst>
                </a:gridCol>
                <a:gridCol w="1464889">
                  <a:extLst>
                    <a:ext uri="{9D8B030D-6E8A-4147-A177-3AD203B41FA5}">
                      <a16:colId xmlns:a16="http://schemas.microsoft.com/office/drawing/2014/main" val="3174957265"/>
                    </a:ext>
                  </a:extLst>
                </a:gridCol>
              </a:tblGrid>
              <a:tr h="347598">
                <a:tc>
                  <a:txBody>
                    <a:bodyPr/>
                    <a:lstStyle/>
                    <a:p>
                      <a:pPr algn="ctr"/>
                      <a:r>
                        <a:rPr lang="en-GB" b="0" dirty="0"/>
                        <a:t>Plan</a:t>
                      </a:r>
                    </a:p>
                  </a:txBody>
                  <a:tcPr>
                    <a:solidFill>
                      <a:schemeClr val="accent1"/>
                    </a:solidFill>
                  </a:tcPr>
                </a:tc>
                <a:tc>
                  <a:txBody>
                    <a:bodyPr/>
                    <a:lstStyle/>
                    <a:p>
                      <a:pPr algn="ctr"/>
                      <a:r>
                        <a:rPr lang="en-GB" b="0" dirty="0"/>
                        <a:t>Procure</a:t>
                      </a:r>
                    </a:p>
                  </a:txBody>
                  <a:tcPr>
                    <a:solidFill>
                      <a:srgbClr val="00B050"/>
                    </a:solidFill>
                  </a:tcPr>
                </a:tc>
                <a:extLst>
                  <a:ext uri="{0D108BD9-81ED-4DB2-BD59-A6C34878D82A}">
                    <a16:rowId xmlns:a16="http://schemas.microsoft.com/office/drawing/2014/main" val="1340862200"/>
                  </a:ext>
                </a:extLst>
              </a:tr>
              <a:tr h="347598">
                <a:tc>
                  <a:txBody>
                    <a:bodyPr/>
                    <a:lstStyle/>
                    <a:p>
                      <a:pPr algn="ctr"/>
                      <a:r>
                        <a:rPr lang="en-GB" dirty="0">
                          <a:solidFill>
                            <a:schemeClr val="bg1"/>
                          </a:solidFill>
                        </a:rPr>
                        <a:t>Define</a:t>
                      </a:r>
                    </a:p>
                  </a:txBody>
                  <a:tcPr>
                    <a:solidFill>
                      <a:srgbClr val="0070C0"/>
                    </a:solidFill>
                  </a:tcPr>
                </a:tc>
                <a:tc>
                  <a:txBody>
                    <a:bodyPr/>
                    <a:lstStyle/>
                    <a:p>
                      <a:pPr algn="ctr"/>
                      <a:r>
                        <a:rPr lang="en-GB" dirty="0">
                          <a:solidFill>
                            <a:schemeClr val="bg1"/>
                          </a:solidFill>
                        </a:rPr>
                        <a:t>Manage</a:t>
                      </a:r>
                    </a:p>
                  </a:txBody>
                  <a:tcPr>
                    <a:solidFill>
                      <a:srgbClr val="FFC000"/>
                    </a:solidFill>
                  </a:tcPr>
                </a:tc>
                <a:extLst>
                  <a:ext uri="{0D108BD9-81ED-4DB2-BD59-A6C34878D82A}">
                    <a16:rowId xmlns:a16="http://schemas.microsoft.com/office/drawing/2014/main" val="605907813"/>
                  </a:ext>
                </a:extLst>
              </a:tr>
            </a:tbl>
          </a:graphicData>
        </a:graphic>
      </p:graphicFrame>
      <p:sp>
        <p:nvSpPr>
          <p:cNvPr id="20" name="Oval 19">
            <a:extLst>
              <a:ext uri="{FF2B5EF4-FFF2-40B4-BE49-F238E27FC236}">
                <a16:creationId xmlns:a16="http://schemas.microsoft.com/office/drawing/2014/main" id="{08EA4CD8-D4AA-471C-19E4-EAC11AEE81D7}"/>
              </a:ext>
            </a:extLst>
          </p:cNvPr>
          <p:cNvSpPr/>
          <p:nvPr/>
        </p:nvSpPr>
        <p:spPr>
          <a:xfrm>
            <a:off x="9542904" y="2996497"/>
            <a:ext cx="1239489" cy="1236003"/>
          </a:xfrm>
          <a:prstGeom prst="ellipse">
            <a:avLst/>
          </a:prstGeom>
          <a:solidFill>
            <a:srgbClr val="FFD6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Contract Payments Notice</a:t>
            </a:r>
          </a:p>
        </p:txBody>
      </p:sp>
    </p:spTree>
    <p:extLst>
      <p:ext uri="{BB962C8B-B14F-4D97-AF65-F5344CB8AC3E}">
        <p14:creationId xmlns:p14="http://schemas.microsoft.com/office/powerpoint/2010/main" val="171433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F90-6B82-A228-4758-2B5977B61666}"/>
              </a:ext>
            </a:extLst>
          </p:cNvPr>
          <p:cNvSpPr>
            <a:spLocks noGrp="1"/>
          </p:cNvSpPr>
          <p:nvPr>
            <p:ph type="title"/>
          </p:nvPr>
        </p:nvSpPr>
        <p:spPr/>
        <p:txBody>
          <a:bodyPr/>
          <a:lstStyle/>
          <a:p>
            <a:r>
              <a:rPr lang="en-GB" dirty="0"/>
              <a:t>Increased Transparency (2)</a:t>
            </a:r>
          </a:p>
        </p:txBody>
      </p:sp>
      <p:sp>
        <p:nvSpPr>
          <p:cNvPr id="3" name="Content Placeholder 2">
            <a:extLst>
              <a:ext uri="{FF2B5EF4-FFF2-40B4-BE49-F238E27FC236}">
                <a16:creationId xmlns:a16="http://schemas.microsoft.com/office/drawing/2014/main" id="{DCEB865B-114E-D282-35DF-25238F1DCB40}"/>
              </a:ext>
            </a:extLst>
          </p:cNvPr>
          <p:cNvSpPr>
            <a:spLocks noGrp="1"/>
          </p:cNvSpPr>
          <p:nvPr>
            <p:ph idx="1"/>
          </p:nvPr>
        </p:nvSpPr>
        <p:spPr/>
        <p:txBody>
          <a:bodyPr/>
          <a:lstStyle/>
          <a:p>
            <a:r>
              <a:rPr lang="en-GB" dirty="0"/>
              <a:t>Pipeline Notice</a:t>
            </a:r>
          </a:p>
          <a:p>
            <a:pPr lvl="1"/>
            <a:r>
              <a:rPr lang="en-GB" dirty="0"/>
              <a:t>Contract opportunities &gt; £2m in the financial year</a:t>
            </a:r>
          </a:p>
          <a:p>
            <a:r>
              <a:rPr lang="en-GB" dirty="0"/>
              <a:t>Transparency Notice</a:t>
            </a:r>
          </a:p>
          <a:p>
            <a:pPr lvl="1"/>
            <a:r>
              <a:rPr lang="en-GB" dirty="0"/>
              <a:t>The authority has made a direct award without competition</a:t>
            </a:r>
          </a:p>
          <a:p>
            <a:r>
              <a:rPr lang="en-GB" dirty="0"/>
              <a:t>Contract Award Notice</a:t>
            </a:r>
          </a:p>
          <a:p>
            <a:pPr lvl="1"/>
            <a:r>
              <a:rPr lang="en-GB" dirty="0"/>
              <a:t>Alerts the whole market that the standstill period is commencing </a:t>
            </a:r>
          </a:p>
          <a:p>
            <a:r>
              <a:rPr lang="en-GB" dirty="0"/>
              <a:t>Contract Details Notice</a:t>
            </a:r>
          </a:p>
          <a:p>
            <a:pPr lvl="1"/>
            <a:r>
              <a:rPr lang="en-GB" dirty="0"/>
              <a:t>Notification that the contract has been awarded, if over &gt;£5m KPIs will be published as part of the publication of the contract itself (redacted)</a:t>
            </a:r>
          </a:p>
        </p:txBody>
      </p:sp>
    </p:spTree>
    <p:extLst>
      <p:ext uri="{BB962C8B-B14F-4D97-AF65-F5344CB8AC3E}">
        <p14:creationId xmlns:p14="http://schemas.microsoft.com/office/powerpoint/2010/main" val="318938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B465-FFD9-BCAF-32C0-3C1D60C6CE3F}"/>
              </a:ext>
            </a:extLst>
          </p:cNvPr>
          <p:cNvSpPr>
            <a:spLocks noGrp="1"/>
          </p:cNvSpPr>
          <p:nvPr>
            <p:ph type="title"/>
          </p:nvPr>
        </p:nvSpPr>
        <p:spPr/>
        <p:txBody>
          <a:bodyPr/>
          <a:lstStyle/>
          <a:p>
            <a:r>
              <a:rPr lang="en-GB" dirty="0"/>
              <a:t>Increased Transparency (3)</a:t>
            </a:r>
          </a:p>
        </p:txBody>
      </p:sp>
      <p:sp>
        <p:nvSpPr>
          <p:cNvPr id="3" name="Content Placeholder 2">
            <a:extLst>
              <a:ext uri="{FF2B5EF4-FFF2-40B4-BE49-F238E27FC236}">
                <a16:creationId xmlns:a16="http://schemas.microsoft.com/office/drawing/2014/main" id="{8838A804-4ADD-858B-E39B-564D940DB566}"/>
              </a:ext>
            </a:extLst>
          </p:cNvPr>
          <p:cNvSpPr>
            <a:spLocks noGrp="1"/>
          </p:cNvSpPr>
          <p:nvPr>
            <p:ph idx="1"/>
          </p:nvPr>
        </p:nvSpPr>
        <p:spPr/>
        <p:txBody>
          <a:bodyPr/>
          <a:lstStyle/>
          <a:p>
            <a:r>
              <a:rPr lang="en-GB" dirty="0"/>
              <a:t>Procurement Termination Notice</a:t>
            </a:r>
          </a:p>
          <a:p>
            <a:pPr lvl="1"/>
            <a:r>
              <a:rPr lang="en-GB" dirty="0"/>
              <a:t>The authority has abandoned a procurement </a:t>
            </a:r>
          </a:p>
          <a:p>
            <a:r>
              <a:rPr lang="en-GB" dirty="0"/>
              <a:t>Payments Compliance and Contract Payments Notices </a:t>
            </a:r>
          </a:p>
          <a:p>
            <a:pPr lvl="1"/>
            <a:r>
              <a:rPr lang="en-GB" dirty="0"/>
              <a:t>Has the authority complied with prompt payment obligations?</a:t>
            </a:r>
          </a:p>
          <a:p>
            <a:pPr lvl="1"/>
            <a:r>
              <a:rPr lang="en-GB" dirty="0"/>
              <a:t>What is spend over £30k under the contract?</a:t>
            </a:r>
          </a:p>
          <a:p>
            <a:r>
              <a:rPr lang="en-GB" dirty="0"/>
              <a:t>Contract Performance Notice</a:t>
            </a:r>
          </a:p>
          <a:p>
            <a:pPr lvl="1"/>
            <a:r>
              <a:rPr lang="en-GB" dirty="0"/>
              <a:t>Report on performance against published KPIs</a:t>
            </a:r>
          </a:p>
          <a:p>
            <a:pPr lvl="1"/>
            <a:r>
              <a:rPr lang="en-GB" dirty="0"/>
              <a:t>Report on unremedied poor supplier performance or supplier breach</a:t>
            </a:r>
          </a:p>
          <a:p>
            <a:r>
              <a:rPr lang="en-GB" dirty="0"/>
              <a:t>Termination Notice</a:t>
            </a:r>
          </a:p>
          <a:p>
            <a:pPr lvl="1"/>
            <a:r>
              <a:rPr lang="en-GB" dirty="0"/>
              <a:t>The contract has expired or terminated (include the reason for termination)</a:t>
            </a:r>
          </a:p>
          <a:p>
            <a:endParaRPr lang="en-GB" dirty="0"/>
          </a:p>
        </p:txBody>
      </p:sp>
    </p:spTree>
    <p:extLst>
      <p:ext uri="{BB962C8B-B14F-4D97-AF65-F5344CB8AC3E}">
        <p14:creationId xmlns:p14="http://schemas.microsoft.com/office/powerpoint/2010/main" val="198219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873C-9687-B91C-6A75-5982499E5337}"/>
              </a:ext>
            </a:extLst>
          </p:cNvPr>
          <p:cNvSpPr>
            <a:spLocks noGrp="1"/>
          </p:cNvSpPr>
          <p:nvPr>
            <p:ph type="title"/>
          </p:nvPr>
        </p:nvSpPr>
        <p:spPr/>
        <p:txBody>
          <a:bodyPr/>
          <a:lstStyle/>
          <a:p>
            <a:r>
              <a:rPr lang="en-GB" dirty="0"/>
              <a:t>Open Frameworks</a:t>
            </a:r>
          </a:p>
        </p:txBody>
      </p:sp>
      <p:sp>
        <p:nvSpPr>
          <p:cNvPr id="3" name="Content Placeholder 2">
            <a:extLst>
              <a:ext uri="{FF2B5EF4-FFF2-40B4-BE49-F238E27FC236}">
                <a16:creationId xmlns:a16="http://schemas.microsoft.com/office/drawing/2014/main" id="{42CCE93B-50ED-40DD-9700-21DBC0884FF5}"/>
              </a:ext>
            </a:extLst>
          </p:cNvPr>
          <p:cNvSpPr>
            <a:spLocks noGrp="1"/>
          </p:cNvSpPr>
          <p:nvPr>
            <p:ph idx="1"/>
          </p:nvPr>
        </p:nvSpPr>
        <p:spPr/>
        <p:txBody>
          <a:bodyPr/>
          <a:lstStyle/>
          <a:p>
            <a:r>
              <a:rPr lang="en-GB" dirty="0"/>
              <a:t>G-Cloud and other CCS frameworks may adopt the model</a:t>
            </a:r>
          </a:p>
          <a:p>
            <a:r>
              <a:rPr lang="en-GB" dirty="0"/>
              <a:t>Potential benefits</a:t>
            </a:r>
          </a:p>
          <a:p>
            <a:pPr lvl="1"/>
            <a:r>
              <a:rPr lang="en-GB" dirty="0"/>
              <a:t>8-year overall term</a:t>
            </a:r>
          </a:p>
          <a:p>
            <a:pPr lvl="1"/>
            <a:r>
              <a:rPr lang="en-GB" dirty="0"/>
              <a:t>saves bidding costs for each framework iteration</a:t>
            </a:r>
          </a:p>
          <a:p>
            <a:pPr lvl="1"/>
            <a:r>
              <a:rPr lang="en-GB" dirty="0"/>
              <a:t>some room for manoeuvre with each refresh (but not “substantial” change)</a:t>
            </a:r>
          </a:p>
        </p:txBody>
      </p:sp>
    </p:spTree>
    <p:extLst>
      <p:ext uri="{BB962C8B-B14F-4D97-AF65-F5344CB8AC3E}">
        <p14:creationId xmlns:p14="http://schemas.microsoft.com/office/powerpoint/2010/main" val="352391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3352-4AA4-FABB-2F2F-ADCEE9392310}"/>
              </a:ext>
            </a:extLst>
          </p:cNvPr>
          <p:cNvSpPr>
            <a:spLocks noGrp="1"/>
          </p:cNvSpPr>
          <p:nvPr>
            <p:ph type="title"/>
          </p:nvPr>
        </p:nvSpPr>
        <p:spPr/>
        <p:txBody>
          <a:bodyPr/>
          <a:lstStyle/>
          <a:p>
            <a:r>
              <a:rPr lang="en-GB" dirty="0"/>
              <a:t>Open Frameworks</a:t>
            </a:r>
          </a:p>
        </p:txBody>
      </p:sp>
      <p:graphicFrame>
        <p:nvGraphicFramePr>
          <p:cNvPr id="5" name="Diagram 4">
            <a:extLst>
              <a:ext uri="{FF2B5EF4-FFF2-40B4-BE49-F238E27FC236}">
                <a16:creationId xmlns:a16="http://schemas.microsoft.com/office/drawing/2014/main" id="{6937B75D-6972-EF27-D5A3-F5FB0F8E244A}"/>
              </a:ext>
            </a:extLst>
          </p:cNvPr>
          <p:cNvGraphicFramePr/>
          <p:nvPr>
            <p:extLst>
              <p:ext uri="{D42A27DB-BD31-4B8C-83A1-F6EECF244321}">
                <p14:modId xmlns:p14="http://schemas.microsoft.com/office/powerpoint/2010/main" val="1773080486"/>
              </p:ext>
            </p:extLst>
          </p:nvPr>
        </p:nvGraphicFramePr>
        <p:xfrm>
          <a:off x="777766" y="1410299"/>
          <a:ext cx="9969646" cy="4637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AA13C38-BF49-286C-B881-54D3FA5F8896}"/>
              </a:ext>
            </a:extLst>
          </p:cNvPr>
          <p:cNvSpPr txBox="1"/>
          <p:nvPr/>
        </p:nvSpPr>
        <p:spPr>
          <a:xfrm>
            <a:off x="441434" y="6211614"/>
            <a:ext cx="6936828" cy="379087"/>
          </a:xfrm>
          <a:prstGeom prst="rect">
            <a:avLst/>
          </a:prstGeom>
          <a:noFill/>
        </p:spPr>
        <p:txBody>
          <a:bodyPr wrap="square" rtlCol="0">
            <a:spAutoFit/>
          </a:bodyPr>
          <a:lstStyle/>
          <a:p>
            <a:r>
              <a:rPr lang="en-GB" dirty="0"/>
              <a:t>“Substantially the same terms”?</a:t>
            </a:r>
          </a:p>
        </p:txBody>
      </p:sp>
    </p:spTree>
    <p:extLst>
      <p:ext uri="{BB962C8B-B14F-4D97-AF65-F5344CB8AC3E}">
        <p14:creationId xmlns:p14="http://schemas.microsoft.com/office/powerpoint/2010/main" val="24690880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0C9F-8541-1707-BA8E-521E645E0CA9}"/>
              </a:ext>
            </a:extLst>
          </p:cNvPr>
          <p:cNvSpPr>
            <a:spLocks noGrp="1"/>
          </p:cNvSpPr>
          <p:nvPr>
            <p:ph type="title"/>
          </p:nvPr>
        </p:nvSpPr>
        <p:spPr/>
        <p:txBody>
          <a:bodyPr/>
          <a:lstStyle/>
          <a:p>
            <a:r>
              <a:rPr lang="en-GB" dirty="0"/>
              <a:t>Maximum term, minimum refresh</a:t>
            </a:r>
          </a:p>
        </p:txBody>
      </p:sp>
      <p:graphicFrame>
        <p:nvGraphicFramePr>
          <p:cNvPr id="6" name="Content Placeholder 5">
            <a:extLst>
              <a:ext uri="{FF2B5EF4-FFF2-40B4-BE49-F238E27FC236}">
                <a16:creationId xmlns:a16="http://schemas.microsoft.com/office/drawing/2014/main" id="{1FAC83BF-07C1-E876-6277-1DC93A566388}"/>
              </a:ext>
            </a:extLst>
          </p:cNvPr>
          <p:cNvGraphicFramePr>
            <a:graphicFrameLocks noGrp="1"/>
          </p:cNvGraphicFramePr>
          <p:nvPr>
            <p:ph idx="1"/>
            <p:extLst>
              <p:ext uri="{D42A27DB-BD31-4B8C-83A1-F6EECF244321}">
                <p14:modId xmlns:p14="http://schemas.microsoft.com/office/powerpoint/2010/main" val="2715002441"/>
              </p:ext>
            </p:extLst>
          </p:nvPr>
        </p:nvGraphicFramePr>
        <p:xfrm>
          <a:off x="336550" y="1474788"/>
          <a:ext cx="11523663"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a:extLst>
              <a:ext uri="{FF2B5EF4-FFF2-40B4-BE49-F238E27FC236}">
                <a16:creationId xmlns:a16="http://schemas.microsoft.com/office/drawing/2014/main" id="{804237F1-761C-BD08-430E-1753292BAC27}"/>
              </a:ext>
            </a:extLst>
          </p:cNvPr>
          <p:cNvCxnSpPr/>
          <p:nvPr/>
        </p:nvCxnSpPr>
        <p:spPr>
          <a:xfrm>
            <a:off x="10442448" y="1746504"/>
            <a:ext cx="0" cy="3995928"/>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121DD6E9-E944-B3F9-C788-3B1A0D4BE819}"/>
              </a:ext>
            </a:extLst>
          </p:cNvPr>
          <p:cNvSpPr txBox="1"/>
          <p:nvPr/>
        </p:nvSpPr>
        <p:spPr>
          <a:xfrm>
            <a:off x="10708072" y="3282803"/>
            <a:ext cx="859534" cy="923330"/>
          </a:xfrm>
          <a:prstGeom prst="rect">
            <a:avLst/>
          </a:prstGeom>
          <a:noFill/>
        </p:spPr>
        <p:txBody>
          <a:bodyPr wrap="square" rtlCol="0">
            <a:spAutoFit/>
          </a:bodyPr>
          <a:lstStyle/>
          <a:p>
            <a:pPr algn="ctr"/>
            <a:r>
              <a:rPr lang="en-GB" dirty="0"/>
              <a:t>Total term 8 years</a:t>
            </a:r>
          </a:p>
        </p:txBody>
      </p:sp>
      <p:sp>
        <p:nvSpPr>
          <p:cNvPr id="10" name="TextBox 9">
            <a:extLst>
              <a:ext uri="{FF2B5EF4-FFF2-40B4-BE49-F238E27FC236}">
                <a16:creationId xmlns:a16="http://schemas.microsoft.com/office/drawing/2014/main" id="{3788036C-32B4-D77C-A170-995DF5ED139B}"/>
              </a:ext>
            </a:extLst>
          </p:cNvPr>
          <p:cNvSpPr txBox="1"/>
          <p:nvPr/>
        </p:nvSpPr>
        <p:spPr>
          <a:xfrm>
            <a:off x="331787" y="4654296"/>
            <a:ext cx="3055872" cy="2031325"/>
          </a:xfrm>
          <a:prstGeom prst="rect">
            <a:avLst/>
          </a:prstGeom>
          <a:noFill/>
        </p:spPr>
        <p:txBody>
          <a:bodyPr wrap="square" rtlCol="0">
            <a:spAutoFit/>
          </a:bodyPr>
          <a:lstStyle/>
          <a:p>
            <a:r>
              <a:rPr lang="en-GB" b="1" dirty="0"/>
              <a:t>Minimum refresh:</a:t>
            </a:r>
          </a:p>
          <a:p>
            <a:pPr marL="285750" indent="-285750">
              <a:buFont typeface="Arial" panose="020B0604020202020204" pitchFamily="34" charset="0"/>
              <a:buChar char="•"/>
            </a:pPr>
            <a:r>
              <a:rPr lang="en-GB" dirty="0"/>
              <a:t>Most suitable for more static markets </a:t>
            </a:r>
          </a:p>
          <a:p>
            <a:pPr marL="285750" indent="-285750">
              <a:buFont typeface="Arial" panose="020B0604020202020204" pitchFamily="34" charset="0"/>
              <a:buChar char="•"/>
            </a:pPr>
            <a:r>
              <a:rPr lang="en-GB" dirty="0"/>
              <a:t>With fewer new entrants</a:t>
            </a:r>
          </a:p>
          <a:p>
            <a:pPr marL="285750" indent="-285750">
              <a:buFont typeface="Arial" panose="020B0604020202020204" pitchFamily="34" charset="0"/>
              <a:buChar char="•"/>
            </a:pPr>
            <a:r>
              <a:rPr lang="en-GB" dirty="0"/>
              <a:t>Or, where low administrative burden is desired</a:t>
            </a:r>
          </a:p>
        </p:txBody>
      </p:sp>
    </p:spTree>
    <p:extLst>
      <p:ext uri="{BB962C8B-B14F-4D97-AF65-F5344CB8AC3E}">
        <p14:creationId xmlns:p14="http://schemas.microsoft.com/office/powerpoint/2010/main" val="19432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AF0B-9001-E359-0797-AA0B9FFB9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B7CC7-50B9-2FC6-9A21-FF0A18D6FBCD}"/>
              </a:ext>
            </a:extLst>
          </p:cNvPr>
          <p:cNvSpPr>
            <a:spLocks noGrp="1"/>
          </p:cNvSpPr>
          <p:nvPr>
            <p:ph type="title"/>
          </p:nvPr>
        </p:nvSpPr>
        <p:spPr/>
        <p:txBody>
          <a:bodyPr/>
          <a:lstStyle/>
          <a:p>
            <a:r>
              <a:rPr lang="en-GB" dirty="0"/>
              <a:t>Maximum term, more frequent refresh</a:t>
            </a:r>
          </a:p>
        </p:txBody>
      </p:sp>
      <p:graphicFrame>
        <p:nvGraphicFramePr>
          <p:cNvPr id="6" name="Content Placeholder 5">
            <a:extLst>
              <a:ext uri="{FF2B5EF4-FFF2-40B4-BE49-F238E27FC236}">
                <a16:creationId xmlns:a16="http://schemas.microsoft.com/office/drawing/2014/main" id="{4C191FB2-916E-FAAE-6409-DDDAD2924FA4}"/>
              </a:ext>
            </a:extLst>
          </p:cNvPr>
          <p:cNvGraphicFramePr>
            <a:graphicFrameLocks noGrp="1"/>
          </p:cNvGraphicFramePr>
          <p:nvPr>
            <p:ph idx="1"/>
            <p:extLst>
              <p:ext uri="{D42A27DB-BD31-4B8C-83A1-F6EECF244321}">
                <p14:modId xmlns:p14="http://schemas.microsoft.com/office/powerpoint/2010/main" val="53866865"/>
              </p:ext>
            </p:extLst>
          </p:nvPr>
        </p:nvGraphicFramePr>
        <p:xfrm>
          <a:off x="336550" y="1474788"/>
          <a:ext cx="11523663"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a:extLst>
              <a:ext uri="{FF2B5EF4-FFF2-40B4-BE49-F238E27FC236}">
                <a16:creationId xmlns:a16="http://schemas.microsoft.com/office/drawing/2014/main" id="{1662945C-BAC5-57C9-7B88-76FF7E2D38C9}"/>
              </a:ext>
            </a:extLst>
          </p:cNvPr>
          <p:cNvCxnSpPr/>
          <p:nvPr/>
        </p:nvCxnSpPr>
        <p:spPr>
          <a:xfrm>
            <a:off x="10442448" y="1746504"/>
            <a:ext cx="0" cy="3995928"/>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D2E12866-3AB8-E394-C2C4-D6383BCEB85E}"/>
              </a:ext>
            </a:extLst>
          </p:cNvPr>
          <p:cNvSpPr txBox="1"/>
          <p:nvPr/>
        </p:nvSpPr>
        <p:spPr>
          <a:xfrm>
            <a:off x="10708072" y="3282803"/>
            <a:ext cx="859534" cy="923330"/>
          </a:xfrm>
          <a:prstGeom prst="rect">
            <a:avLst/>
          </a:prstGeom>
          <a:noFill/>
        </p:spPr>
        <p:txBody>
          <a:bodyPr wrap="square" rtlCol="0">
            <a:spAutoFit/>
          </a:bodyPr>
          <a:lstStyle/>
          <a:p>
            <a:pPr algn="ctr"/>
            <a:r>
              <a:rPr lang="en-GB" dirty="0"/>
              <a:t>Total term 8 years</a:t>
            </a:r>
          </a:p>
        </p:txBody>
      </p:sp>
      <p:sp>
        <p:nvSpPr>
          <p:cNvPr id="3" name="TextBox 2">
            <a:extLst>
              <a:ext uri="{FF2B5EF4-FFF2-40B4-BE49-F238E27FC236}">
                <a16:creationId xmlns:a16="http://schemas.microsoft.com/office/drawing/2014/main" id="{EE489445-F1D1-FFEE-FEED-A7762FF651E7}"/>
              </a:ext>
            </a:extLst>
          </p:cNvPr>
          <p:cNvSpPr txBox="1"/>
          <p:nvPr/>
        </p:nvSpPr>
        <p:spPr>
          <a:xfrm>
            <a:off x="227077" y="4726769"/>
            <a:ext cx="3044947" cy="2031325"/>
          </a:xfrm>
          <a:prstGeom prst="rect">
            <a:avLst/>
          </a:prstGeom>
          <a:noFill/>
        </p:spPr>
        <p:txBody>
          <a:bodyPr wrap="square" rtlCol="0">
            <a:spAutoFit/>
          </a:bodyPr>
          <a:lstStyle/>
          <a:p>
            <a:r>
              <a:rPr lang="en-GB" b="1" dirty="0"/>
              <a:t>Why would an authority refresh more frequently?</a:t>
            </a:r>
          </a:p>
          <a:p>
            <a:pPr marL="285750" indent="-285750">
              <a:buFont typeface="Arial" panose="020B0604020202020204" pitchFamily="34" charset="0"/>
              <a:buChar char="•"/>
            </a:pPr>
            <a:r>
              <a:rPr lang="en-GB" dirty="0"/>
              <a:t>Faster moving market</a:t>
            </a:r>
          </a:p>
          <a:p>
            <a:pPr marL="285750" indent="-285750">
              <a:buFont typeface="Arial" panose="020B0604020202020204" pitchFamily="34" charset="0"/>
              <a:buChar char="•"/>
            </a:pPr>
            <a:r>
              <a:rPr lang="en-GB" dirty="0"/>
              <a:t>New entrants</a:t>
            </a:r>
          </a:p>
          <a:p>
            <a:pPr marL="285750" indent="-285750">
              <a:buFont typeface="Arial" panose="020B0604020202020204" pitchFamily="34" charset="0"/>
              <a:buChar char="•"/>
            </a:pPr>
            <a:r>
              <a:rPr lang="en-GB" dirty="0"/>
              <a:t>But n.b. administrative burden</a:t>
            </a:r>
            <a:br>
              <a:rPr lang="en-GB" dirty="0"/>
            </a:br>
            <a:endParaRPr lang="en-GB" dirty="0"/>
          </a:p>
        </p:txBody>
      </p:sp>
    </p:spTree>
    <p:extLst>
      <p:ext uri="{BB962C8B-B14F-4D97-AF65-F5344CB8AC3E}">
        <p14:creationId xmlns:p14="http://schemas.microsoft.com/office/powerpoint/2010/main" val="59229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4FE5-539B-3644-48FB-9D13C38EE15C}"/>
              </a:ext>
            </a:extLst>
          </p:cNvPr>
          <p:cNvSpPr>
            <a:spLocks noGrp="1"/>
          </p:cNvSpPr>
          <p:nvPr>
            <p:ph type="title"/>
          </p:nvPr>
        </p:nvSpPr>
        <p:spPr/>
        <p:txBody>
          <a:bodyPr/>
          <a:lstStyle/>
          <a:p>
            <a:r>
              <a:rPr lang="en-GB" dirty="0"/>
              <a:t>Tendering in an Open Framework</a:t>
            </a:r>
          </a:p>
        </p:txBody>
      </p:sp>
      <p:sp>
        <p:nvSpPr>
          <p:cNvPr id="3" name="Content Placeholder 2">
            <a:extLst>
              <a:ext uri="{FF2B5EF4-FFF2-40B4-BE49-F238E27FC236}">
                <a16:creationId xmlns:a16="http://schemas.microsoft.com/office/drawing/2014/main" id="{9C150787-B727-161F-FF03-9968DD240C0E}"/>
              </a:ext>
            </a:extLst>
          </p:cNvPr>
          <p:cNvSpPr>
            <a:spLocks noGrp="1"/>
          </p:cNvSpPr>
          <p:nvPr>
            <p:ph idx="1"/>
          </p:nvPr>
        </p:nvSpPr>
        <p:spPr/>
        <p:txBody>
          <a:bodyPr/>
          <a:lstStyle/>
          <a:p>
            <a:r>
              <a:rPr lang="en-GB" dirty="0"/>
              <a:t>Initial Tender Notice should set out how the scheme will operate</a:t>
            </a:r>
          </a:p>
          <a:p>
            <a:r>
              <a:rPr lang="en-GB" dirty="0"/>
              <a:t>Supplier’s choice to </a:t>
            </a:r>
          </a:p>
          <a:p>
            <a:pPr lvl="1"/>
            <a:r>
              <a:rPr lang="en-GB" dirty="0"/>
              <a:t>Submit a new tender at each “refresh”</a:t>
            </a:r>
          </a:p>
          <a:p>
            <a:pPr lvl="1"/>
            <a:r>
              <a:rPr lang="en-GB" dirty="0"/>
              <a:t>Or ask the authority to re-consider the original tender</a:t>
            </a:r>
          </a:p>
          <a:p>
            <a:r>
              <a:rPr lang="en-GB" dirty="0"/>
              <a:t>Limited suppliers?</a:t>
            </a:r>
          </a:p>
          <a:p>
            <a:pPr lvl="1"/>
            <a:r>
              <a:rPr lang="en-GB" dirty="0"/>
              <a:t> If a new supplier scores better on the “refresh” evaluation, an existing supplier may lose its place on the open framework</a:t>
            </a:r>
          </a:p>
        </p:txBody>
      </p:sp>
    </p:spTree>
    <p:extLst>
      <p:ext uri="{BB962C8B-B14F-4D97-AF65-F5344CB8AC3E}">
        <p14:creationId xmlns:p14="http://schemas.microsoft.com/office/powerpoint/2010/main" val="174451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7A8F-2BE4-61BD-0521-FBF657189749}"/>
              </a:ext>
            </a:extLst>
          </p:cNvPr>
          <p:cNvSpPr>
            <a:spLocks noGrp="1"/>
          </p:cNvSpPr>
          <p:nvPr>
            <p:ph type="title"/>
          </p:nvPr>
        </p:nvSpPr>
        <p:spPr/>
        <p:txBody>
          <a:bodyPr/>
          <a:lstStyle/>
          <a:p>
            <a:r>
              <a:rPr lang="en-GB" dirty="0"/>
              <a:t>Standstill and Award</a:t>
            </a:r>
          </a:p>
        </p:txBody>
      </p:sp>
      <p:sp>
        <p:nvSpPr>
          <p:cNvPr id="3" name="Content Placeholder 2">
            <a:extLst>
              <a:ext uri="{FF2B5EF4-FFF2-40B4-BE49-F238E27FC236}">
                <a16:creationId xmlns:a16="http://schemas.microsoft.com/office/drawing/2014/main" id="{65440C1D-8C96-4F5E-771B-FA1F002ED690}"/>
              </a:ext>
            </a:extLst>
          </p:cNvPr>
          <p:cNvSpPr>
            <a:spLocks noGrp="1"/>
          </p:cNvSpPr>
          <p:nvPr>
            <p:ph idx="1"/>
          </p:nvPr>
        </p:nvSpPr>
        <p:spPr/>
        <p:txBody>
          <a:bodyPr/>
          <a:lstStyle/>
          <a:p>
            <a:r>
              <a:rPr lang="en-GB" dirty="0"/>
              <a:t>Assessment summaries replace standstill letters</a:t>
            </a:r>
          </a:p>
          <a:p>
            <a:r>
              <a:rPr lang="en-GB" dirty="0"/>
              <a:t>Standstill period commenced by publication of Contract Award Notice</a:t>
            </a:r>
          </a:p>
          <a:p>
            <a:r>
              <a:rPr lang="en-GB" dirty="0"/>
              <a:t>Period is eight working days</a:t>
            </a:r>
          </a:p>
          <a:p>
            <a:r>
              <a:rPr lang="en-GB" dirty="0"/>
              <a:t>Auto-suspension remedy only available during the eight-day standstill period (not any time up to contract signature as currently)</a:t>
            </a:r>
          </a:p>
        </p:txBody>
      </p:sp>
    </p:spTree>
    <p:extLst>
      <p:ext uri="{BB962C8B-B14F-4D97-AF65-F5344CB8AC3E}">
        <p14:creationId xmlns:p14="http://schemas.microsoft.com/office/powerpoint/2010/main" val="152759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27F1-723B-3F79-F779-96DD7C40C358}"/>
              </a:ext>
            </a:extLst>
          </p:cNvPr>
          <p:cNvSpPr>
            <a:spLocks noGrp="1"/>
          </p:cNvSpPr>
          <p:nvPr>
            <p:ph type="title"/>
          </p:nvPr>
        </p:nvSpPr>
        <p:spPr/>
        <p:txBody>
          <a:bodyPr/>
          <a:lstStyle/>
          <a:p>
            <a:r>
              <a:rPr lang="en-GB" dirty="0"/>
              <a:t>Contract changes</a:t>
            </a:r>
          </a:p>
        </p:txBody>
      </p:sp>
      <p:sp>
        <p:nvSpPr>
          <p:cNvPr id="3" name="Content Placeholder 2">
            <a:extLst>
              <a:ext uri="{FF2B5EF4-FFF2-40B4-BE49-F238E27FC236}">
                <a16:creationId xmlns:a16="http://schemas.microsoft.com/office/drawing/2014/main" id="{52230A3B-DE4F-77AB-91DF-002A66A32C76}"/>
              </a:ext>
            </a:extLst>
          </p:cNvPr>
          <p:cNvSpPr>
            <a:spLocks noGrp="1"/>
          </p:cNvSpPr>
          <p:nvPr>
            <p:ph idx="1"/>
          </p:nvPr>
        </p:nvSpPr>
        <p:spPr/>
        <p:txBody>
          <a:bodyPr/>
          <a:lstStyle/>
          <a:p>
            <a:r>
              <a:rPr lang="en-GB" dirty="0"/>
              <a:t>The “permitted grounds” remain much the same as currently</a:t>
            </a:r>
          </a:p>
          <a:p>
            <a:r>
              <a:rPr lang="en-GB" dirty="0"/>
              <a:t>Contract Change Notices</a:t>
            </a:r>
          </a:p>
          <a:p>
            <a:pPr lvl="1"/>
            <a:r>
              <a:rPr lang="en-GB" dirty="0"/>
              <a:t>required in advance of making the change</a:t>
            </a:r>
          </a:p>
          <a:p>
            <a:pPr lvl="1"/>
            <a:r>
              <a:rPr lang="en-GB" dirty="0"/>
              <a:t>for all changes unless increase/decrease:</a:t>
            </a:r>
          </a:p>
          <a:p>
            <a:pPr lvl="2"/>
            <a:r>
              <a:rPr lang="en-GB" dirty="0"/>
              <a:t>in </a:t>
            </a:r>
            <a:r>
              <a:rPr lang="en-GB" b="1" dirty="0"/>
              <a:t>value</a:t>
            </a:r>
            <a:r>
              <a:rPr lang="en-GB" dirty="0"/>
              <a:t> is less than 10% (for goods/services) </a:t>
            </a:r>
          </a:p>
          <a:p>
            <a:pPr lvl="2"/>
            <a:r>
              <a:rPr lang="en-GB" dirty="0"/>
              <a:t>in contract </a:t>
            </a:r>
            <a:r>
              <a:rPr lang="en-GB" b="1" dirty="0"/>
              <a:t>term</a:t>
            </a:r>
            <a:r>
              <a:rPr lang="en-GB" dirty="0"/>
              <a:t> is less than 10 per cent or less of the maximum term provided for on award</a:t>
            </a:r>
          </a:p>
          <a:p>
            <a:r>
              <a:rPr lang="en-GB" dirty="0"/>
              <a:t>Authority may choose to hold a voluntary standstill period </a:t>
            </a:r>
          </a:p>
          <a:p>
            <a:r>
              <a:rPr lang="en-GB" dirty="0"/>
              <a:t>Increased transparency around contract changes may lead authorities to a more risk averse stance (e.g. contract extensions)</a:t>
            </a:r>
          </a:p>
        </p:txBody>
      </p:sp>
    </p:spTree>
    <p:extLst>
      <p:ext uri="{BB962C8B-B14F-4D97-AF65-F5344CB8AC3E}">
        <p14:creationId xmlns:p14="http://schemas.microsoft.com/office/powerpoint/2010/main" val="179848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1B3F-E4FD-A1EF-6C37-CDBFF1BBE9B0}"/>
              </a:ext>
            </a:extLst>
          </p:cNvPr>
          <p:cNvSpPr>
            <a:spLocks noGrp="1"/>
          </p:cNvSpPr>
          <p:nvPr>
            <p:ph type="title"/>
          </p:nvPr>
        </p:nvSpPr>
        <p:spPr/>
        <p:txBody>
          <a:bodyPr/>
          <a:lstStyle/>
          <a:p>
            <a:pPr algn="ctr"/>
            <a:r>
              <a:rPr lang="en-GB" dirty="0"/>
              <a:t>Agenda</a:t>
            </a:r>
          </a:p>
        </p:txBody>
      </p:sp>
      <p:graphicFrame>
        <p:nvGraphicFramePr>
          <p:cNvPr id="4" name="Content Placeholder 3">
            <a:extLst>
              <a:ext uri="{FF2B5EF4-FFF2-40B4-BE49-F238E27FC236}">
                <a16:creationId xmlns:a16="http://schemas.microsoft.com/office/drawing/2014/main" id="{1C39F97F-C0AC-D9FA-AF4D-B3B9EC03A0AB}"/>
              </a:ext>
            </a:extLst>
          </p:cNvPr>
          <p:cNvGraphicFramePr>
            <a:graphicFrameLocks noGrp="1"/>
          </p:cNvGraphicFramePr>
          <p:nvPr>
            <p:ph idx="1"/>
            <p:extLst>
              <p:ext uri="{D42A27DB-BD31-4B8C-83A1-F6EECF244321}">
                <p14:modId xmlns:p14="http://schemas.microsoft.com/office/powerpoint/2010/main" val="2947941192"/>
              </p:ext>
            </p:extLst>
          </p:nvPr>
        </p:nvGraphicFramePr>
        <p:xfrm>
          <a:off x="336550" y="1474788"/>
          <a:ext cx="11523663"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31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0A7B-A524-64E1-2629-2ACB34438130}"/>
              </a:ext>
            </a:extLst>
          </p:cNvPr>
          <p:cNvSpPr>
            <a:spLocks noGrp="1"/>
          </p:cNvSpPr>
          <p:nvPr>
            <p:ph type="title"/>
          </p:nvPr>
        </p:nvSpPr>
        <p:spPr/>
        <p:txBody>
          <a:bodyPr/>
          <a:lstStyle/>
          <a:p>
            <a:r>
              <a:rPr lang="en-GB" dirty="0"/>
              <a:t>Contract management</a:t>
            </a:r>
          </a:p>
        </p:txBody>
      </p:sp>
      <p:sp>
        <p:nvSpPr>
          <p:cNvPr id="3" name="Content Placeholder 2">
            <a:extLst>
              <a:ext uri="{FF2B5EF4-FFF2-40B4-BE49-F238E27FC236}">
                <a16:creationId xmlns:a16="http://schemas.microsoft.com/office/drawing/2014/main" id="{AF45CE98-6D84-56A0-13CF-47076D491781}"/>
              </a:ext>
            </a:extLst>
          </p:cNvPr>
          <p:cNvSpPr>
            <a:spLocks noGrp="1"/>
          </p:cNvSpPr>
          <p:nvPr>
            <p:ph idx="1"/>
          </p:nvPr>
        </p:nvSpPr>
        <p:spPr/>
        <p:txBody>
          <a:bodyPr/>
          <a:lstStyle/>
          <a:p>
            <a:r>
              <a:rPr lang="en-GB" dirty="0"/>
              <a:t>If the contract is over £5m, at least three KPIs must be set, published and reported on using standard “ratings”, at least annually</a:t>
            </a:r>
          </a:p>
          <a:p>
            <a:pPr lvl="1"/>
            <a:r>
              <a:rPr lang="en-GB" dirty="0"/>
              <a:t>use market engagement to steer authorities towards acceptable KPIs?</a:t>
            </a:r>
          </a:p>
          <a:p>
            <a:r>
              <a:rPr lang="en-GB" dirty="0"/>
              <a:t>If a supplier </a:t>
            </a:r>
          </a:p>
          <a:p>
            <a:pPr lvl="1"/>
            <a:r>
              <a:rPr lang="en-GB" dirty="0"/>
              <a:t>breaches a contract leading to settlement, termination or partial termination or damages; or</a:t>
            </a:r>
          </a:p>
          <a:p>
            <a:pPr lvl="1"/>
            <a:r>
              <a:rPr lang="en-GB" dirty="0"/>
              <a:t>fails to remedy performance the Authority considers be to be poor, </a:t>
            </a:r>
          </a:p>
          <a:p>
            <a:pPr marL="457200" lvl="1" indent="0">
              <a:buNone/>
            </a:pPr>
            <a:r>
              <a:rPr lang="en-GB" dirty="0"/>
              <a:t>the Authority is obligated to report publicly within 30 days, via a Contract Performance Notice</a:t>
            </a:r>
          </a:p>
        </p:txBody>
      </p:sp>
    </p:spTree>
    <p:extLst>
      <p:ext uri="{BB962C8B-B14F-4D97-AF65-F5344CB8AC3E}">
        <p14:creationId xmlns:p14="http://schemas.microsoft.com/office/powerpoint/2010/main" val="231820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2980-F51C-609D-1ED7-69A3AEE0FC2B}"/>
              </a:ext>
            </a:extLst>
          </p:cNvPr>
          <p:cNvSpPr>
            <a:spLocks noGrp="1"/>
          </p:cNvSpPr>
          <p:nvPr>
            <p:ph type="title"/>
          </p:nvPr>
        </p:nvSpPr>
        <p:spPr/>
        <p:txBody>
          <a:bodyPr/>
          <a:lstStyle/>
          <a:p>
            <a:r>
              <a:rPr lang="en-GB" dirty="0"/>
              <a:t>Exclusions and debarment</a:t>
            </a:r>
          </a:p>
        </p:txBody>
      </p:sp>
      <p:sp>
        <p:nvSpPr>
          <p:cNvPr id="3" name="Content Placeholder 2">
            <a:extLst>
              <a:ext uri="{FF2B5EF4-FFF2-40B4-BE49-F238E27FC236}">
                <a16:creationId xmlns:a16="http://schemas.microsoft.com/office/drawing/2014/main" id="{81916660-CF5E-FC19-A471-CCD3E3025335}"/>
              </a:ext>
            </a:extLst>
          </p:cNvPr>
          <p:cNvSpPr>
            <a:spLocks noGrp="1"/>
          </p:cNvSpPr>
          <p:nvPr>
            <p:ph idx="1"/>
          </p:nvPr>
        </p:nvSpPr>
        <p:spPr/>
        <p:txBody>
          <a:bodyPr/>
          <a:lstStyle/>
          <a:p>
            <a:r>
              <a:rPr lang="en-GB" dirty="0"/>
              <a:t>Mandatory and discretionary exclusion grounds largely similar</a:t>
            </a:r>
          </a:p>
          <a:p>
            <a:pPr lvl="1"/>
            <a:r>
              <a:rPr lang="en-GB" dirty="0"/>
              <a:t>new “unremedied poor performance” ground sets a lower bar</a:t>
            </a:r>
          </a:p>
          <a:p>
            <a:r>
              <a:rPr lang="en-GB" dirty="0"/>
              <a:t>Self-cleaning regime remains</a:t>
            </a:r>
          </a:p>
          <a:p>
            <a:r>
              <a:rPr lang="en-GB" dirty="0"/>
              <a:t>Excluded/excludable supplier “status” leads to:</a:t>
            </a:r>
          </a:p>
          <a:p>
            <a:pPr lvl="1"/>
            <a:r>
              <a:rPr lang="en-GB" dirty="0"/>
              <a:t>Authority right to terminate which is implied into all public contracts to which that supplier is a party</a:t>
            </a:r>
          </a:p>
          <a:p>
            <a:pPr lvl="1"/>
            <a:r>
              <a:rPr lang="en-GB" dirty="0"/>
              <a:t>Supplier obligation to declare excluded/excludable status via the Supplier Information Service</a:t>
            </a:r>
          </a:p>
          <a:p>
            <a:pPr lvl="1"/>
            <a:r>
              <a:rPr lang="en-GB" dirty="0"/>
              <a:t>Referral to Debarment Review Service</a:t>
            </a:r>
          </a:p>
          <a:p>
            <a:r>
              <a:rPr lang="en-GB" dirty="0"/>
              <a:t>NB however - Authority duties under the section 12 objectives</a:t>
            </a:r>
          </a:p>
        </p:txBody>
      </p:sp>
    </p:spTree>
    <p:extLst>
      <p:ext uri="{BB962C8B-B14F-4D97-AF65-F5344CB8AC3E}">
        <p14:creationId xmlns:p14="http://schemas.microsoft.com/office/powerpoint/2010/main" val="3330082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D2220E-6FA0-7872-0D37-C1CA5E98C41A}"/>
              </a:ext>
            </a:extLst>
          </p:cNvPr>
          <p:cNvSpPr txBox="1">
            <a:spLocks/>
          </p:cNvSpPr>
          <p:nvPr/>
        </p:nvSpPr>
        <p:spPr>
          <a:xfrm>
            <a:off x="335998" y="1992082"/>
            <a:ext cx="7330894" cy="1982999"/>
          </a:xfrm>
          <a:prstGeom prst="rect">
            <a:avLst/>
          </a:prstGeom>
        </p:spPr>
        <p:txBody>
          <a:bodyPr>
            <a:noAutofit/>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Arial"/>
                <a:ea typeface="+mj-ea"/>
                <a:cs typeface="+mj-cs"/>
              </a:rPr>
              <a:t>Supplier-focussed scenarios</a:t>
            </a:r>
            <a:br>
              <a:rPr kumimoji="0" lang="en-GB" sz="5400" b="0" i="0" u="none" strike="noStrike" kern="1200" cap="none" spc="0" normalizeH="0" baseline="0" noProof="0" dirty="0">
                <a:ln>
                  <a:noFill/>
                </a:ln>
                <a:solidFill>
                  <a:srgbClr val="FFFFFF"/>
                </a:solidFill>
                <a:effectLst/>
                <a:uLnTx/>
                <a:uFillTx/>
                <a:latin typeface="Arial"/>
                <a:ea typeface="+mj-ea"/>
                <a:cs typeface="+mj-cs"/>
              </a:rPr>
            </a:br>
            <a:endParaRPr kumimoji="0" lang="en-GB" sz="5400" b="0" i="0" u="none" strike="noStrike" kern="1200" cap="none" spc="0" normalizeH="0" baseline="0" noProof="0" dirty="0">
              <a:ln>
                <a:noFill/>
              </a:ln>
              <a:solidFill>
                <a:srgbClr val="FFFFFF"/>
              </a:solidFill>
              <a:effectLst/>
              <a:uLnTx/>
              <a:uFillTx/>
              <a:latin typeface="Arial"/>
              <a:ea typeface="+mj-ea"/>
              <a:cs typeface="+mj-cs"/>
            </a:endParaRPr>
          </a:p>
        </p:txBody>
      </p:sp>
      <p:pic>
        <p:nvPicPr>
          <p:cNvPr id="5" name="Picture 4" descr="A black background with white text&#10;&#10;Description automatically generated">
            <a:extLst>
              <a:ext uri="{FF2B5EF4-FFF2-40B4-BE49-F238E27FC236}">
                <a16:creationId xmlns:a16="http://schemas.microsoft.com/office/drawing/2014/main" id="{A31ECE70-1769-C399-3548-67E72FAE6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b="29391"/>
          <a:stretch/>
        </p:blipFill>
        <p:spPr>
          <a:xfrm>
            <a:off x="8559935" y="387312"/>
            <a:ext cx="3430744" cy="1018710"/>
          </a:xfrm>
          <a:prstGeom prst="rect">
            <a:avLst/>
          </a:prstGeom>
        </p:spPr>
      </p:pic>
      <p:sp>
        <p:nvSpPr>
          <p:cNvPr id="2" name="Subtitle 2">
            <a:extLst>
              <a:ext uri="{FF2B5EF4-FFF2-40B4-BE49-F238E27FC236}">
                <a16:creationId xmlns:a16="http://schemas.microsoft.com/office/drawing/2014/main" id="{67EF8F37-04C9-8943-9777-81A051AFFDFC}"/>
              </a:ext>
            </a:extLst>
          </p:cNvPr>
          <p:cNvSpPr txBox="1">
            <a:spLocks/>
          </p:cNvSpPr>
          <p:nvPr/>
        </p:nvSpPr>
        <p:spPr>
          <a:xfrm>
            <a:off x="336000" y="4063488"/>
            <a:ext cx="5923514" cy="585024"/>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26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descr="A person looking at a computer screen&#10;&#10;Description automatically generated">
            <a:extLst>
              <a:ext uri="{FF2B5EF4-FFF2-40B4-BE49-F238E27FC236}">
                <a16:creationId xmlns:a16="http://schemas.microsoft.com/office/drawing/2014/main" id="{FE53C508-3CF1-79E8-69DF-78FFA535F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799" y="3442212"/>
            <a:ext cx="6691201" cy="3415788"/>
          </a:xfrm>
          <a:prstGeom prst="rect">
            <a:avLst/>
          </a:prstGeom>
        </p:spPr>
      </p:pic>
    </p:spTree>
    <p:extLst>
      <p:ext uri="{BB962C8B-B14F-4D97-AF65-F5344CB8AC3E}">
        <p14:creationId xmlns:p14="http://schemas.microsoft.com/office/powerpoint/2010/main" val="130117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AD8428-6A10-7A2A-7393-ABFBED964E28}"/>
              </a:ext>
            </a:extLst>
          </p:cNvPr>
          <p:cNvSpPr>
            <a:spLocks noGrp="1"/>
          </p:cNvSpPr>
          <p:nvPr>
            <p:ph sz="half" idx="1"/>
          </p:nvPr>
        </p:nvSpPr>
        <p:spPr/>
        <p:txBody>
          <a:bodyPr/>
          <a:lstStyle/>
          <a:p>
            <a:r>
              <a:rPr lang="en-GB" dirty="0"/>
              <a:t>Lightfoot  Limited is looking to break into the health sector with its new “Lightfoot” app.</a:t>
            </a:r>
          </a:p>
          <a:p>
            <a:r>
              <a:rPr lang="en-GB" dirty="0"/>
              <a:t>This promotes agile and collaborative working between clinicians across an NHS Trust customer.  </a:t>
            </a:r>
          </a:p>
          <a:p>
            <a:r>
              <a:rPr lang="en-GB"/>
              <a:t>How can the </a:t>
            </a:r>
            <a:r>
              <a:rPr lang="en-GB" dirty="0"/>
              <a:t>Central Digital Platform help?</a:t>
            </a:r>
          </a:p>
          <a:p>
            <a:endParaRPr lang="en-GB" dirty="0"/>
          </a:p>
        </p:txBody>
      </p:sp>
      <p:graphicFrame>
        <p:nvGraphicFramePr>
          <p:cNvPr id="5" name="Content Placeholder 4">
            <a:extLst>
              <a:ext uri="{FF2B5EF4-FFF2-40B4-BE49-F238E27FC236}">
                <a16:creationId xmlns:a16="http://schemas.microsoft.com/office/drawing/2014/main" id="{8442181B-A36E-6191-0359-FF65EA177AC0}"/>
              </a:ext>
            </a:extLst>
          </p:cNvPr>
          <p:cNvGraphicFramePr>
            <a:graphicFrameLocks noGrp="1"/>
          </p:cNvGraphicFramePr>
          <p:nvPr>
            <p:ph sz="half" idx="2"/>
            <p:extLst>
              <p:ext uri="{D42A27DB-BD31-4B8C-83A1-F6EECF244321}">
                <p14:modId xmlns:p14="http://schemas.microsoft.com/office/powerpoint/2010/main" val="1239122815"/>
              </p:ext>
            </p:extLst>
          </p:nvPr>
        </p:nvGraphicFramePr>
        <p:xfrm>
          <a:off x="6197600" y="1544638"/>
          <a:ext cx="5659438"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EC3E8A8E-237C-8383-D97B-028AEF3B4A9C}"/>
              </a:ext>
            </a:extLst>
          </p:cNvPr>
          <p:cNvSpPr>
            <a:spLocks noGrp="1"/>
          </p:cNvSpPr>
          <p:nvPr>
            <p:ph type="title"/>
          </p:nvPr>
        </p:nvSpPr>
        <p:spPr/>
        <p:txBody>
          <a:bodyPr/>
          <a:lstStyle/>
          <a:p>
            <a:r>
              <a:rPr lang="en-GB" dirty="0"/>
              <a:t>Central Digital Platform</a:t>
            </a:r>
          </a:p>
        </p:txBody>
      </p:sp>
    </p:spTree>
    <p:extLst>
      <p:ext uri="{BB962C8B-B14F-4D97-AF65-F5344CB8AC3E}">
        <p14:creationId xmlns:p14="http://schemas.microsoft.com/office/powerpoint/2010/main" val="127900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618D-7E45-26B2-A921-13FF39085A53}"/>
              </a:ext>
            </a:extLst>
          </p:cNvPr>
          <p:cNvSpPr>
            <a:spLocks noGrp="1"/>
          </p:cNvSpPr>
          <p:nvPr>
            <p:ph type="title"/>
          </p:nvPr>
        </p:nvSpPr>
        <p:spPr/>
        <p:txBody>
          <a:bodyPr/>
          <a:lstStyle/>
          <a:p>
            <a:r>
              <a:rPr lang="en-GB" dirty="0"/>
              <a:t>Central Digital Platform – actions for tech suppliers</a:t>
            </a:r>
          </a:p>
        </p:txBody>
      </p:sp>
      <p:sp>
        <p:nvSpPr>
          <p:cNvPr id="3" name="Content Placeholder 2">
            <a:extLst>
              <a:ext uri="{FF2B5EF4-FFF2-40B4-BE49-F238E27FC236}">
                <a16:creationId xmlns:a16="http://schemas.microsoft.com/office/drawing/2014/main" id="{04D2258A-62ED-A558-4D93-CAB22709F044}"/>
              </a:ext>
            </a:extLst>
          </p:cNvPr>
          <p:cNvSpPr>
            <a:spLocks noGrp="1"/>
          </p:cNvSpPr>
          <p:nvPr>
            <p:ph idx="1"/>
          </p:nvPr>
        </p:nvSpPr>
        <p:spPr>
          <a:xfrm>
            <a:off x="334168" y="1790427"/>
            <a:ext cx="11523663" cy="4451230"/>
          </a:xfrm>
        </p:spPr>
        <p:txBody>
          <a:bodyPr/>
          <a:lstStyle/>
          <a:p>
            <a:r>
              <a:rPr lang="en-GB" dirty="0"/>
              <a:t>Sign up to the TPP page for updates and alerts on testing the platform  </a:t>
            </a:r>
            <a:r>
              <a:rPr lang="en-GB" dirty="0">
                <a:hlinkClick r:id="rId2"/>
              </a:rPr>
              <a:t>Transforming Public Procurement - GOV.UK (www.gov.uk)</a:t>
            </a:r>
            <a:endParaRPr lang="en-GB" dirty="0"/>
          </a:p>
          <a:p>
            <a:r>
              <a:rPr lang="en-GB" dirty="0"/>
              <a:t>Ensure you are registered </a:t>
            </a:r>
          </a:p>
          <a:p>
            <a:r>
              <a:rPr lang="en-GB" dirty="0"/>
              <a:t>Internal training on how the platform works – use government guidance if/when available</a:t>
            </a:r>
          </a:p>
          <a:p>
            <a:r>
              <a:rPr lang="en-GB" dirty="0"/>
              <a:t>Establish internal process to analyse available information and act on it as required</a:t>
            </a:r>
          </a:p>
          <a:p>
            <a:r>
              <a:rPr lang="en-GB" dirty="0"/>
              <a:t>Likely to be third party subscription tools for market / sector analysis once platform is fully operational</a:t>
            </a:r>
          </a:p>
        </p:txBody>
      </p:sp>
    </p:spTree>
    <p:extLst>
      <p:ext uri="{BB962C8B-B14F-4D97-AF65-F5344CB8AC3E}">
        <p14:creationId xmlns:p14="http://schemas.microsoft.com/office/powerpoint/2010/main" val="271258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960865-A410-F2CF-05A7-08FA5FBC51F1}"/>
              </a:ext>
            </a:extLst>
          </p:cNvPr>
          <p:cNvGraphicFramePr>
            <a:graphicFrameLocks noGrp="1"/>
          </p:cNvGraphicFramePr>
          <p:nvPr>
            <p:ph sz="half" idx="1"/>
            <p:extLst>
              <p:ext uri="{D42A27DB-BD31-4B8C-83A1-F6EECF244321}">
                <p14:modId xmlns:p14="http://schemas.microsoft.com/office/powerpoint/2010/main" val="1769700795"/>
              </p:ext>
            </p:extLst>
          </p:nvPr>
        </p:nvGraphicFramePr>
        <p:xfrm>
          <a:off x="334963" y="1544638"/>
          <a:ext cx="5659437"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CABD7F2-4F28-90B0-2D0E-CAB874A307AD}"/>
              </a:ext>
            </a:extLst>
          </p:cNvPr>
          <p:cNvSpPr>
            <a:spLocks noGrp="1"/>
          </p:cNvSpPr>
          <p:nvPr>
            <p:ph sz="half" idx="2"/>
          </p:nvPr>
        </p:nvSpPr>
        <p:spPr/>
        <p:txBody>
          <a:bodyPr/>
          <a:lstStyle/>
          <a:p>
            <a:r>
              <a:rPr lang="en-GB" dirty="0"/>
              <a:t>Lightfoot Limited is bidding for a software development contract. </a:t>
            </a:r>
          </a:p>
          <a:p>
            <a:r>
              <a:rPr lang="en-GB" dirty="0"/>
              <a:t>The Authority is running the procurement using a bespoke competitive flexible procedure, designed for this procurement.</a:t>
            </a:r>
          </a:p>
          <a:p>
            <a:r>
              <a:rPr lang="en-GB" dirty="0"/>
              <a:t>What does this mean for Lightfoot?</a:t>
            </a:r>
          </a:p>
        </p:txBody>
      </p:sp>
      <p:sp>
        <p:nvSpPr>
          <p:cNvPr id="4" name="Title 3">
            <a:extLst>
              <a:ext uri="{FF2B5EF4-FFF2-40B4-BE49-F238E27FC236}">
                <a16:creationId xmlns:a16="http://schemas.microsoft.com/office/drawing/2014/main" id="{ADC88421-E1CA-0F35-5330-FA4B365AA328}"/>
              </a:ext>
            </a:extLst>
          </p:cNvPr>
          <p:cNvSpPr>
            <a:spLocks noGrp="1"/>
          </p:cNvSpPr>
          <p:nvPr>
            <p:ph type="title"/>
          </p:nvPr>
        </p:nvSpPr>
        <p:spPr/>
        <p:txBody>
          <a:bodyPr/>
          <a:lstStyle/>
          <a:p>
            <a:r>
              <a:rPr lang="en-GB" dirty="0"/>
              <a:t>Competitive Flexible Procedure in practice</a:t>
            </a:r>
          </a:p>
        </p:txBody>
      </p:sp>
    </p:spTree>
    <p:extLst>
      <p:ext uri="{BB962C8B-B14F-4D97-AF65-F5344CB8AC3E}">
        <p14:creationId xmlns:p14="http://schemas.microsoft.com/office/powerpoint/2010/main" val="33210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CFDF-F95F-DF63-004C-45F1EAD0D9C1}"/>
              </a:ext>
            </a:extLst>
          </p:cNvPr>
          <p:cNvSpPr>
            <a:spLocks noGrp="1"/>
          </p:cNvSpPr>
          <p:nvPr>
            <p:ph type="title"/>
          </p:nvPr>
        </p:nvSpPr>
        <p:spPr/>
        <p:txBody>
          <a:bodyPr/>
          <a:lstStyle/>
          <a:p>
            <a:r>
              <a:rPr lang="en-GB" dirty="0"/>
              <a:t>The “CFP” – actions for tech suppliers</a:t>
            </a:r>
          </a:p>
        </p:txBody>
      </p:sp>
      <p:sp>
        <p:nvSpPr>
          <p:cNvPr id="3" name="Content Placeholder 2">
            <a:extLst>
              <a:ext uri="{FF2B5EF4-FFF2-40B4-BE49-F238E27FC236}">
                <a16:creationId xmlns:a16="http://schemas.microsoft.com/office/drawing/2014/main" id="{F36E4DBC-AADB-F543-350F-556E31DDB645}"/>
              </a:ext>
            </a:extLst>
          </p:cNvPr>
          <p:cNvSpPr>
            <a:spLocks noGrp="1"/>
          </p:cNvSpPr>
          <p:nvPr>
            <p:ph idx="1"/>
          </p:nvPr>
        </p:nvSpPr>
        <p:spPr/>
        <p:txBody>
          <a:bodyPr/>
          <a:lstStyle/>
          <a:p>
            <a:r>
              <a:rPr lang="en-GB" dirty="0"/>
              <a:t>Read-in to government guidance and templates on the CFP </a:t>
            </a:r>
            <a:r>
              <a:rPr lang="en-GB" dirty="0">
                <a:hlinkClick r:id="rId2"/>
              </a:rPr>
              <a:t>Guidance_-_Competitive_Tendering_Procedures_FINAL.pdf (publishing.service.gov.uk)</a:t>
            </a:r>
            <a:endParaRPr lang="en-GB" dirty="0"/>
          </a:p>
          <a:p>
            <a:r>
              <a:rPr lang="en-GB" dirty="0"/>
              <a:t>Internal workstreams to design a CFP(s) which would work well for you as a technology supplier</a:t>
            </a:r>
          </a:p>
          <a:p>
            <a:r>
              <a:rPr lang="en-GB" dirty="0"/>
              <a:t>Consider how output could best be shared with authorities (e.g. in preliminary market engagement)</a:t>
            </a:r>
          </a:p>
          <a:p>
            <a:r>
              <a:rPr lang="en-GB" dirty="0"/>
              <a:t>Careful reviews of procurement documentation – not all CFPs are the same</a:t>
            </a:r>
          </a:p>
        </p:txBody>
      </p:sp>
    </p:spTree>
    <p:extLst>
      <p:ext uri="{BB962C8B-B14F-4D97-AF65-F5344CB8AC3E}">
        <p14:creationId xmlns:p14="http://schemas.microsoft.com/office/powerpoint/2010/main" val="1698314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7DB519-9770-8472-35B7-CA1C10A45E51}"/>
              </a:ext>
            </a:extLst>
          </p:cNvPr>
          <p:cNvSpPr>
            <a:spLocks noGrp="1"/>
          </p:cNvSpPr>
          <p:nvPr>
            <p:ph sz="half" idx="1"/>
          </p:nvPr>
        </p:nvSpPr>
        <p:spPr>
          <a:xfrm>
            <a:off x="335360" y="1544128"/>
            <a:ext cx="5659040" cy="4930243"/>
          </a:xfrm>
        </p:spPr>
        <p:txBody>
          <a:bodyPr/>
          <a:lstStyle/>
          <a:p>
            <a:r>
              <a:rPr lang="en-GB" sz="2000" dirty="0"/>
              <a:t>Lightfoot has a £6m IT contract with Newtown Borough Council. There are three published KPIs, around response times, downtime and upgrades.</a:t>
            </a:r>
          </a:p>
          <a:p>
            <a:r>
              <a:rPr lang="en-GB" sz="2000" dirty="0"/>
              <a:t>The Council publishes a Contract Performance Notice:</a:t>
            </a:r>
          </a:p>
          <a:p>
            <a:pPr lvl="1"/>
            <a:r>
              <a:rPr lang="en-GB" sz="1600" dirty="0"/>
              <a:t> assessing performance against the KPIs as “inadequate”; and</a:t>
            </a:r>
          </a:p>
          <a:p>
            <a:pPr lvl="1"/>
            <a:r>
              <a:rPr lang="en-GB" sz="1600" dirty="0"/>
              <a:t>stating that Lightfoot is failing to perform to its satisfaction despite being asked to improve</a:t>
            </a:r>
          </a:p>
          <a:p>
            <a:r>
              <a:rPr lang="en-GB" sz="2000" dirty="0"/>
              <a:t>Lightfoot is taken by surprise:</a:t>
            </a:r>
          </a:p>
          <a:p>
            <a:pPr lvl="1"/>
            <a:r>
              <a:rPr lang="en-GB" sz="1600" dirty="0"/>
              <a:t>this contract has been difficult to perform well - as the Council has not allowed the required access to the system nor provided the required reports</a:t>
            </a:r>
          </a:p>
          <a:p>
            <a:pPr lvl="1"/>
            <a:r>
              <a:rPr lang="en-GB" sz="1600" dirty="0"/>
              <a:t>it is not aware of being put on notice to improve</a:t>
            </a:r>
          </a:p>
          <a:p>
            <a:r>
              <a:rPr lang="en-GB" sz="2000" dirty="0"/>
              <a:t>What are the consequences for Lightfoot?</a:t>
            </a:r>
          </a:p>
          <a:p>
            <a:endParaRPr lang="en-GB" dirty="0"/>
          </a:p>
        </p:txBody>
      </p:sp>
      <p:graphicFrame>
        <p:nvGraphicFramePr>
          <p:cNvPr id="6" name="Content Placeholder 5">
            <a:extLst>
              <a:ext uri="{FF2B5EF4-FFF2-40B4-BE49-F238E27FC236}">
                <a16:creationId xmlns:a16="http://schemas.microsoft.com/office/drawing/2014/main" id="{77109633-B559-9D83-F406-E17FF75A85BB}"/>
              </a:ext>
            </a:extLst>
          </p:cNvPr>
          <p:cNvGraphicFramePr>
            <a:graphicFrameLocks noGrp="1"/>
          </p:cNvGraphicFramePr>
          <p:nvPr>
            <p:ph sz="half" idx="2"/>
            <p:extLst>
              <p:ext uri="{D42A27DB-BD31-4B8C-83A1-F6EECF244321}">
                <p14:modId xmlns:p14="http://schemas.microsoft.com/office/powerpoint/2010/main" val="3611534661"/>
              </p:ext>
            </p:extLst>
          </p:nvPr>
        </p:nvGraphicFramePr>
        <p:xfrm>
          <a:off x="6197600" y="1544638"/>
          <a:ext cx="5659438"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9EC986E6-22BB-6C73-CCCF-EE31610EC7DC}"/>
              </a:ext>
            </a:extLst>
          </p:cNvPr>
          <p:cNvSpPr>
            <a:spLocks noGrp="1"/>
          </p:cNvSpPr>
          <p:nvPr>
            <p:ph type="title"/>
          </p:nvPr>
        </p:nvSpPr>
        <p:spPr/>
        <p:txBody>
          <a:bodyPr/>
          <a:lstStyle/>
          <a:p>
            <a:r>
              <a:rPr lang="en-GB" dirty="0"/>
              <a:t>Contract Management </a:t>
            </a:r>
          </a:p>
        </p:txBody>
      </p:sp>
    </p:spTree>
    <p:extLst>
      <p:ext uri="{BB962C8B-B14F-4D97-AF65-F5344CB8AC3E}">
        <p14:creationId xmlns:p14="http://schemas.microsoft.com/office/powerpoint/2010/main" val="103620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AF3-AEFF-A9D2-11B5-6F48AD72B647}"/>
              </a:ext>
            </a:extLst>
          </p:cNvPr>
          <p:cNvSpPr>
            <a:spLocks noGrp="1"/>
          </p:cNvSpPr>
          <p:nvPr>
            <p:ph type="title"/>
          </p:nvPr>
        </p:nvSpPr>
        <p:spPr>
          <a:xfrm>
            <a:off x="205060" y="256789"/>
            <a:ext cx="11781879" cy="1143000"/>
          </a:xfrm>
        </p:spPr>
        <p:txBody>
          <a:bodyPr/>
          <a:lstStyle/>
          <a:p>
            <a:r>
              <a:rPr lang="en-GB" dirty="0"/>
              <a:t>Contract Management – actions/mitigations</a:t>
            </a:r>
          </a:p>
        </p:txBody>
      </p:sp>
      <p:sp>
        <p:nvSpPr>
          <p:cNvPr id="3" name="Content Placeholder 2">
            <a:extLst>
              <a:ext uri="{FF2B5EF4-FFF2-40B4-BE49-F238E27FC236}">
                <a16:creationId xmlns:a16="http://schemas.microsoft.com/office/drawing/2014/main" id="{FB808341-414A-D540-FFD2-20CFDA9E3F1A}"/>
              </a:ext>
            </a:extLst>
          </p:cNvPr>
          <p:cNvSpPr>
            <a:spLocks noGrp="1"/>
          </p:cNvSpPr>
          <p:nvPr>
            <p:ph idx="1"/>
          </p:nvPr>
        </p:nvSpPr>
        <p:spPr/>
        <p:txBody>
          <a:bodyPr/>
          <a:lstStyle/>
          <a:p>
            <a:r>
              <a:rPr lang="en-GB" dirty="0"/>
              <a:t>Contract drafting</a:t>
            </a:r>
          </a:p>
          <a:p>
            <a:pPr lvl="1"/>
            <a:r>
              <a:rPr lang="en-GB" dirty="0"/>
              <a:t>agree KPIs that work for you</a:t>
            </a:r>
          </a:p>
          <a:p>
            <a:pPr lvl="1"/>
            <a:r>
              <a:rPr lang="en-GB" dirty="0"/>
              <a:t>make sure the contract has clear escalation/remedial provisions</a:t>
            </a:r>
          </a:p>
          <a:p>
            <a:pPr lvl="1"/>
            <a:r>
              <a:rPr lang="en-GB" dirty="0"/>
              <a:t>proactive management of authority responsibilities </a:t>
            </a:r>
          </a:p>
          <a:p>
            <a:pPr lvl="1"/>
            <a:r>
              <a:rPr lang="en-GB" dirty="0"/>
              <a:t>make sure the contract addresses the implied termination right risk</a:t>
            </a:r>
          </a:p>
          <a:p>
            <a:r>
              <a:rPr lang="en-GB" dirty="0"/>
              <a:t>Performance disputes</a:t>
            </a:r>
          </a:p>
          <a:p>
            <a:pPr lvl="1"/>
            <a:r>
              <a:rPr lang="en-GB" dirty="0"/>
              <a:t>respond promptly to authority communications around performance and remedial action</a:t>
            </a:r>
          </a:p>
          <a:p>
            <a:pPr lvl="1"/>
            <a:r>
              <a:rPr lang="en-GB" dirty="0"/>
              <a:t>keep records of proactive steps taken</a:t>
            </a:r>
          </a:p>
          <a:p>
            <a:pPr lvl="1"/>
            <a:r>
              <a:rPr lang="en-GB" dirty="0"/>
              <a:t>use the remedial provisions to require the authority to perform </a:t>
            </a:r>
          </a:p>
          <a:p>
            <a:pPr lvl="1"/>
            <a:endParaRPr lang="en-GB" dirty="0"/>
          </a:p>
        </p:txBody>
      </p:sp>
    </p:spTree>
    <p:extLst>
      <p:ext uri="{BB962C8B-B14F-4D97-AF65-F5344CB8AC3E}">
        <p14:creationId xmlns:p14="http://schemas.microsoft.com/office/powerpoint/2010/main" val="3514526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AF3-AEFF-A9D2-11B5-6F48AD72B647}"/>
              </a:ext>
            </a:extLst>
          </p:cNvPr>
          <p:cNvSpPr>
            <a:spLocks noGrp="1"/>
          </p:cNvSpPr>
          <p:nvPr>
            <p:ph type="title"/>
          </p:nvPr>
        </p:nvSpPr>
        <p:spPr>
          <a:xfrm>
            <a:off x="205060" y="256789"/>
            <a:ext cx="11781879" cy="1143000"/>
          </a:xfrm>
        </p:spPr>
        <p:txBody>
          <a:bodyPr/>
          <a:lstStyle/>
          <a:p>
            <a:r>
              <a:rPr lang="en-GB" dirty="0"/>
              <a:t>Contract Management – actions/mitigations</a:t>
            </a:r>
          </a:p>
        </p:txBody>
      </p:sp>
      <p:sp>
        <p:nvSpPr>
          <p:cNvPr id="3" name="Content Placeholder 2">
            <a:extLst>
              <a:ext uri="{FF2B5EF4-FFF2-40B4-BE49-F238E27FC236}">
                <a16:creationId xmlns:a16="http://schemas.microsoft.com/office/drawing/2014/main" id="{FB808341-414A-D540-FFD2-20CFDA9E3F1A}"/>
              </a:ext>
            </a:extLst>
          </p:cNvPr>
          <p:cNvSpPr>
            <a:spLocks noGrp="1"/>
          </p:cNvSpPr>
          <p:nvPr>
            <p:ph idx="1"/>
          </p:nvPr>
        </p:nvSpPr>
        <p:spPr/>
        <p:txBody>
          <a:bodyPr/>
          <a:lstStyle/>
          <a:p>
            <a:r>
              <a:rPr lang="en-GB" dirty="0"/>
              <a:t>Contract Performance Notice</a:t>
            </a:r>
          </a:p>
          <a:p>
            <a:pPr lvl="1"/>
            <a:r>
              <a:rPr lang="en-GB" dirty="0"/>
              <a:t>take </a:t>
            </a:r>
            <a:r>
              <a:rPr lang="en-GB" b="1" dirty="0"/>
              <a:t>very</a:t>
            </a:r>
            <a:r>
              <a:rPr lang="en-GB" dirty="0"/>
              <a:t> seriously</a:t>
            </a:r>
          </a:p>
          <a:p>
            <a:pPr lvl="1"/>
            <a:r>
              <a:rPr lang="en-GB" dirty="0"/>
              <a:t>if anticipated, request a draft from the authority prior to publication</a:t>
            </a:r>
          </a:p>
          <a:p>
            <a:pPr lvl="1"/>
            <a:r>
              <a:rPr lang="en-GB" dirty="0"/>
              <a:t>seek prompt legal advice around </a:t>
            </a:r>
          </a:p>
          <a:p>
            <a:pPr lvl="2"/>
            <a:r>
              <a:rPr lang="en-GB" dirty="0"/>
              <a:t>merits of a challenge to its publication</a:t>
            </a:r>
          </a:p>
          <a:p>
            <a:pPr lvl="2"/>
            <a:r>
              <a:rPr lang="en-GB" dirty="0"/>
              <a:t>how to respond to the publishing authority</a:t>
            </a:r>
          </a:p>
          <a:p>
            <a:pPr lvl="2"/>
            <a:r>
              <a:rPr lang="en-GB" dirty="0"/>
              <a:t>what leverage the contract provides</a:t>
            </a:r>
          </a:p>
          <a:p>
            <a:pPr lvl="1"/>
            <a:r>
              <a:rPr lang="en-GB" dirty="0"/>
              <a:t>consider formal court challenge within 30-day limitation period</a:t>
            </a:r>
          </a:p>
          <a:p>
            <a:pPr lvl="1"/>
            <a:r>
              <a:rPr lang="en-GB" dirty="0"/>
              <a:t>contact other customers</a:t>
            </a:r>
          </a:p>
          <a:p>
            <a:pPr lvl="2"/>
            <a:r>
              <a:rPr lang="en-GB" dirty="0"/>
              <a:t>provide reassurance especially where their contract is going well</a:t>
            </a:r>
          </a:p>
          <a:p>
            <a:pPr lvl="2"/>
            <a:r>
              <a:rPr lang="en-GB" dirty="0"/>
              <a:t>give “your side of the story” and have a pre-prepared narrative for other bids</a:t>
            </a:r>
          </a:p>
          <a:p>
            <a:pPr lvl="2"/>
            <a:endParaRPr lang="en-GB" dirty="0"/>
          </a:p>
          <a:p>
            <a:pPr lvl="1"/>
            <a:endParaRPr lang="en-GB" dirty="0"/>
          </a:p>
        </p:txBody>
      </p:sp>
    </p:spTree>
    <p:extLst>
      <p:ext uri="{BB962C8B-B14F-4D97-AF65-F5344CB8AC3E}">
        <p14:creationId xmlns:p14="http://schemas.microsoft.com/office/powerpoint/2010/main" val="406479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D2220E-6FA0-7872-0D37-C1CA5E98C41A}"/>
              </a:ext>
            </a:extLst>
          </p:cNvPr>
          <p:cNvSpPr txBox="1">
            <a:spLocks/>
          </p:cNvSpPr>
          <p:nvPr/>
        </p:nvSpPr>
        <p:spPr>
          <a:xfrm>
            <a:off x="335998" y="1992082"/>
            <a:ext cx="7330894" cy="1982999"/>
          </a:xfrm>
          <a:prstGeom prst="rect">
            <a:avLst/>
          </a:prstGeom>
        </p:spPr>
        <p:txBody>
          <a:bodyPr>
            <a:noAutofit/>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Arial"/>
                <a:ea typeface="+mj-ea"/>
                <a:cs typeface="+mj-cs"/>
              </a:rPr>
              <a:t>Introductions</a:t>
            </a:r>
            <a:br>
              <a:rPr kumimoji="0" lang="en-GB" sz="5400" b="0" i="0" u="none" strike="noStrike" kern="1200" cap="none" spc="0" normalizeH="0" baseline="0" noProof="0" dirty="0">
                <a:ln>
                  <a:noFill/>
                </a:ln>
                <a:solidFill>
                  <a:srgbClr val="FFFFFF"/>
                </a:solidFill>
                <a:effectLst/>
                <a:uLnTx/>
                <a:uFillTx/>
                <a:latin typeface="Arial"/>
                <a:ea typeface="+mj-ea"/>
                <a:cs typeface="+mj-cs"/>
              </a:rPr>
            </a:br>
            <a:r>
              <a:rPr kumimoji="0" lang="en-GB" sz="5400" b="0" i="0" u="none" strike="noStrike" kern="1200" cap="none" spc="0" normalizeH="0" baseline="0" noProof="0" dirty="0">
                <a:ln>
                  <a:noFill/>
                </a:ln>
                <a:solidFill>
                  <a:srgbClr val="FFFFFF"/>
                </a:solidFill>
                <a:effectLst/>
                <a:uLnTx/>
                <a:uFillTx/>
                <a:latin typeface="Arial"/>
                <a:ea typeface="+mj-ea"/>
                <a:cs typeface="+mj-cs"/>
              </a:rPr>
              <a:t>Implementation update</a:t>
            </a:r>
            <a:br>
              <a:rPr kumimoji="0" lang="en-GB" sz="5400" b="0" i="0" u="none" strike="noStrike" kern="1200" cap="none" spc="0" normalizeH="0" baseline="0" noProof="0" dirty="0">
                <a:ln>
                  <a:noFill/>
                </a:ln>
                <a:solidFill>
                  <a:srgbClr val="FFFFFF"/>
                </a:solidFill>
                <a:effectLst/>
                <a:uLnTx/>
                <a:uFillTx/>
                <a:latin typeface="Arial"/>
                <a:ea typeface="+mj-ea"/>
                <a:cs typeface="+mj-cs"/>
              </a:rPr>
            </a:br>
            <a:br>
              <a:rPr kumimoji="0" lang="en-GB" sz="5400" b="0" i="0" u="none" strike="noStrike" kern="1200" cap="none" spc="0" normalizeH="0" baseline="0" noProof="0" dirty="0">
                <a:ln>
                  <a:noFill/>
                </a:ln>
                <a:solidFill>
                  <a:srgbClr val="FFFFFF"/>
                </a:solidFill>
                <a:effectLst/>
                <a:uLnTx/>
                <a:uFillTx/>
                <a:latin typeface="Arial"/>
                <a:ea typeface="+mj-ea"/>
                <a:cs typeface="+mj-cs"/>
              </a:rPr>
            </a:br>
            <a:endParaRPr kumimoji="0" lang="en-GB" sz="5400" b="0" i="0" u="none" strike="noStrike" kern="1200" cap="none" spc="0" normalizeH="0" baseline="0" noProof="0" dirty="0">
              <a:ln>
                <a:noFill/>
              </a:ln>
              <a:solidFill>
                <a:srgbClr val="FFFFFF"/>
              </a:solidFill>
              <a:effectLst/>
              <a:uLnTx/>
              <a:uFillTx/>
              <a:latin typeface="Arial"/>
              <a:ea typeface="+mj-ea"/>
              <a:cs typeface="+mj-cs"/>
            </a:endParaRPr>
          </a:p>
        </p:txBody>
      </p:sp>
      <p:pic>
        <p:nvPicPr>
          <p:cNvPr id="5" name="Picture 4" descr="A black background with white text&#10;&#10;Description automatically generated">
            <a:extLst>
              <a:ext uri="{FF2B5EF4-FFF2-40B4-BE49-F238E27FC236}">
                <a16:creationId xmlns:a16="http://schemas.microsoft.com/office/drawing/2014/main" id="{A31ECE70-1769-C399-3548-67E72FAE6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b="29391"/>
          <a:stretch/>
        </p:blipFill>
        <p:spPr>
          <a:xfrm>
            <a:off x="8559935" y="387312"/>
            <a:ext cx="3430744" cy="1018710"/>
          </a:xfrm>
          <a:prstGeom prst="rect">
            <a:avLst/>
          </a:prstGeom>
        </p:spPr>
      </p:pic>
      <p:pic>
        <p:nvPicPr>
          <p:cNvPr id="8" name="Picture 7" descr="A group of people looking at a computer&#10;&#10;Description automatically generated">
            <a:extLst>
              <a:ext uri="{FF2B5EF4-FFF2-40B4-BE49-F238E27FC236}">
                <a16:creationId xmlns:a16="http://schemas.microsoft.com/office/drawing/2014/main" id="{60729E66-EC8E-2417-9E2F-573DE9409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994" y="2983582"/>
            <a:ext cx="6335685" cy="4472248"/>
          </a:xfrm>
          <a:prstGeom prst="rect">
            <a:avLst/>
          </a:prstGeom>
        </p:spPr>
      </p:pic>
    </p:spTree>
    <p:extLst>
      <p:ext uri="{BB962C8B-B14F-4D97-AF65-F5344CB8AC3E}">
        <p14:creationId xmlns:p14="http://schemas.microsoft.com/office/powerpoint/2010/main" val="152144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200CCAD-87CE-D8E8-D354-13A624AB2040}"/>
              </a:ext>
            </a:extLst>
          </p:cNvPr>
          <p:cNvGraphicFramePr>
            <a:graphicFrameLocks noGrp="1"/>
          </p:cNvGraphicFramePr>
          <p:nvPr>
            <p:ph sz="half" idx="1"/>
            <p:extLst>
              <p:ext uri="{D42A27DB-BD31-4B8C-83A1-F6EECF244321}">
                <p14:modId xmlns:p14="http://schemas.microsoft.com/office/powerpoint/2010/main" val="90795663"/>
              </p:ext>
            </p:extLst>
          </p:nvPr>
        </p:nvGraphicFramePr>
        <p:xfrm>
          <a:off x="334963" y="1544638"/>
          <a:ext cx="5659437" cy="440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15C836EF-61EB-EBCE-3C37-186797FAC433}"/>
              </a:ext>
            </a:extLst>
          </p:cNvPr>
          <p:cNvSpPr>
            <a:spLocks noGrp="1"/>
          </p:cNvSpPr>
          <p:nvPr>
            <p:ph sz="half" idx="2"/>
          </p:nvPr>
        </p:nvSpPr>
        <p:spPr>
          <a:xfrm>
            <a:off x="6197599" y="1544129"/>
            <a:ext cx="5910317" cy="4405152"/>
          </a:xfrm>
        </p:spPr>
        <p:txBody>
          <a:bodyPr/>
          <a:lstStyle/>
          <a:p>
            <a:r>
              <a:rPr lang="en-GB" dirty="0"/>
              <a:t>Lightfoot has a £60m 5+1-year patient records contract with an NHS Trust. </a:t>
            </a:r>
          </a:p>
          <a:p>
            <a:r>
              <a:rPr lang="en-GB" dirty="0"/>
              <a:t>The project has been complex; and a further 18 months’ work is needed, taking value to £78m.</a:t>
            </a:r>
          </a:p>
          <a:p>
            <a:r>
              <a:rPr lang="en-GB" dirty="0"/>
              <a:t>Can the extension be made?</a:t>
            </a:r>
          </a:p>
        </p:txBody>
      </p:sp>
      <p:sp>
        <p:nvSpPr>
          <p:cNvPr id="4" name="Title 3">
            <a:extLst>
              <a:ext uri="{FF2B5EF4-FFF2-40B4-BE49-F238E27FC236}">
                <a16:creationId xmlns:a16="http://schemas.microsoft.com/office/drawing/2014/main" id="{86DF5380-B28A-364A-08C0-E94F4645EA97}"/>
              </a:ext>
            </a:extLst>
          </p:cNvPr>
          <p:cNvSpPr>
            <a:spLocks noGrp="1"/>
          </p:cNvSpPr>
          <p:nvPr>
            <p:ph type="title"/>
          </p:nvPr>
        </p:nvSpPr>
        <p:spPr/>
        <p:txBody>
          <a:bodyPr/>
          <a:lstStyle/>
          <a:p>
            <a:r>
              <a:rPr lang="en-GB" dirty="0"/>
              <a:t>Contract Changes</a:t>
            </a:r>
          </a:p>
        </p:txBody>
      </p:sp>
      <p:sp>
        <p:nvSpPr>
          <p:cNvPr id="6" name="TextBox 5">
            <a:extLst>
              <a:ext uri="{FF2B5EF4-FFF2-40B4-BE49-F238E27FC236}">
                <a16:creationId xmlns:a16="http://schemas.microsoft.com/office/drawing/2014/main" id="{7EC7FCA8-F1DD-5EEA-CD68-08C30E381619}"/>
              </a:ext>
            </a:extLst>
          </p:cNvPr>
          <p:cNvSpPr txBox="1"/>
          <p:nvPr/>
        </p:nvSpPr>
        <p:spPr>
          <a:xfrm>
            <a:off x="334963" y="6129036"/>
            <a:ext cx="8273009" cy="584775"/>
          </a:xfrm>
          <a:prstGeom prst="rect">
            <a:avLst/>
          </a:prstGeom>
          <a:noFill/>
        </p:spPr>
        <p:txBody>
          <a:bodyPr wrap="square" rtlCol="0">
            <a:spAutoFit/>
          </a:bodyPr>
          <a:lstStyle/>
          <a:p>
            <a:r>
              <a:rPr lang="en-GB" dirty="0"/>
              <a:t>*</a:t>
            </a:r>
            <a:r>
              <a:rPr lang="en-GB" sz="1400" dirty="0"/>
              <a:t>automatic suspension of the right to sign the variation is possible (if a competitor starts a formal claim in the standstill period)</a:t>
            </a:r>
            <a:endParaRPr lang="en-GB" dirty="0"/>
          </a:p>
        </p:txBody>
      </p:sp>
    </p:spTree>
    <p:extLst>
      <p:ext uri="{BB962C8B-B14F-4D97-AF65-F5344CB8AC3E}">
        <p14:creationId xmlns:p14="http://schemas.microsoft.com/office/powerpoint/2010/main" val="296282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AF3-AEFF-A9D2-11B5-6F48AD72B647}"/>
              </a:ext>
            </a:extLst>
          </p:cNvPr>
          <p:cNvSpPr>
            <a:spLocks noGrp="1"/>
          </p:cNvSpPr>
          <p:nvPr>
            <p:ph type="title"/>
          </p:nvPr>
        </p:nvSpPr>
        <p:spPr>
          <a:xfrm>
            <a:off x="205060" y="256789"/>
            <a:ext cx="11781879" cy="1143000"/>
          </a:xfrm>
        </p:spPr>
        <p:txBody>
          <a:bodyPr/>
          <a:lstStyle/>
          <a:p>
            <a:r>
              <a:rPr lang="en-GB" dirty="0"/>
              <a:t>Contract Changes – actions/mitigations</a:t>
            </a:r>
          </a:p>
        </p:txBody>
      </p:sp>
      <p:sp>
        <p:nvSpPr>
          <p:cNvPr id="3" name="Content Placeholder 2">
            <a:extLst>
              <a:ext uri="{FF2B5EF4-FFF2-40B4-BE49-F238E27FC236}">
                <a16:creationId xmlns:a16="http://schemas.microsoft.com/office/drawing/2014/main" id="{FB808341-414A-D540-FFD2-20CFDA9E3F1A}"/>
              </a:ext>
            </a:extLst>
          </p:cNvPr>
          <p:cNvSpPr>
            <a:spLocks noGrp="1"/>
          </p:cNvSpPr>
          <p:nvPr>
            <p:ph idx="1"/>
          </p:nvPr>
        </p:nvSpPr>
        <p:spPr/>
        <p:txBody>
          <a:bodyPr/>
          <a:lstStyle/>
          <a:p>
            <a:r>
              <a:rPr lang="en-GB" dirty="0"/>
              <a:t>Contract drafting</a:t>
            </a:r>
          </a:p>
          <a:p>
            <a:pPr lvl="1"/>
            <a:r>
              <a:rPr lang="en-GB" dirty="0"/>
              <a:t>ensure any potential variations/extensions are “unambiguously provided for in the contract”</a:t>
            </a:r>
          </a:p>
          <a:p>
            <a:pPr lvl="1"/>
            <a:r>
              <a:rPr lang="en-GB" dirty="0"/>
              <a:t>plan around the whole life of the IT system</a:t>
            </a:r>
          </a:p>
          <a:p>
            <a:r>
              <a:rPr lang="en-GB" dirty="0"/>
              <a:t>Contract Change Notices </a:t>
            </a:r>
          </a:p>
          <a:p>
            <a:pPr lvl="1"/>
            <a:r>
              <a:rPr lang="en-GB" dirty="0"/>
              <a:t>are not required where increase/decrease in value/term is &lt;10%</a:t>
            </a:r>
          </a:p>
          <a:p>
            <a:pPr lvl="1"/>
            <a:r>
              <a:rPr lang="en-GB" dirty="0"/>
              <a:t>can the variation be structured to avoid the publication requirement?</a:t>
            </a:r>
          </a:p>
          <a:p>
            <a:pPr lvl="1"/>
            <a:r>
              <a:rPr lang="en-GB" dirty="0"/>
              <a:t>requirement is simply to publish the notice “before” modifying a public contract; get organised to sign as soon as the notice is published (assuming no voluntary standstill period is being held) </a:t>
            </a:r>
          </a:p>
        </p:txBody>
      </p:sp>
    </p:spTree>
    <p:extLst>
      <p:ext uri="{BB962C8B-B14F-4D97-AF65-F5344CB8AC3E}">
        <p14:creationId xmlns:p14="http://schemas.microsoft.com/office/powerpoint/2010/main" val="4191272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AF3-AEFF-A9D2-11B5-6F48AD72B647}"/>
              </a:ext>
            </a:extLst>
          </p:cNvPr>
          <p:cNvSpPr>
            <a:spLocks noGrp="1"/>
          </p:cNvSpPr>
          <p:nvPr>
            <p:ph type="title"/>
          </p:nvPr>
        </p:nvSpPr>
        <p:spPr>
          <a:xfrm>
            <a:off x="205060" y="256789"/>
            <a:ext cx="11781879" cy="1143000"/>
          </a:xfrm>
        </p:spPr>
        <p:txBody>
          <a:bodyPr/>
          <a:lstStyle/>
          <a:p>
            <a:r>
              <a:rPr lang="en-GB" dirty="0"/>
              <a:t>More information</a:t>
            </a:r>
          </a:p>
        </p:txBody>
      </p:sp>
      <p:sp>
        <p:nvSpPr>
          <p:cNvPr id="3" name="Content Placeholder 2">
            <a:extLst>
              <a:ext uri="{FF2B5EF4-FFF2-40B4-BE49-F238E27FC236}">
                <a16:creationId xmlns:a16="http://schemas.microsoft.com/office/drawing/2014/main" id="{FB808341-414A-D540-FFD2-20CFDA9E3F1A}"/>
              </a:ext>
            </a:extLst>
          </p:cNvPr>
          <p:cNvSpPr>
            <a:spLocks noGrp="1"/>
          </p:cNvSpPr>
          <p:nvPr>
            <p:ph idx="1"/>
          </p:nvPr>
        </p:nvSpPr>
        <p:spPr/>
        <p:txBody>
          <a:bodyPr/>
          <a:lstStyle/>
          <a:p>
            <a:pPr marL="0" indent="0">
              <a:buNone/>
            </a:pPr>
            <a:r>
              <a:rPr lang="en-GB" dirty="0"/>
              <a:t>Mills &amp; Reeve’s Procurement Portal web site:</a:t>
            </a:r>
            <a:endParaRPr lang="en-GB" dirty="0">
              <a:hlinkClick r:id="rId2"/>
            </a:endParaRPr>
          </a:p>
          <a:p>
            <a:r>
              <a:rPr lang="en-GB" dirty="0">
                <a:hlinkClick r:id="rId2"/>
              </a:rPr>
              <a:t>www.procurementportal.com</a:t>
            </a:r>
            <a:r>
              <a:rPr lang="en-GB" dirty="0"/>
              <a:t> / </a:t>
            </a:r>
            <a:r>
              <a:rPr lang="en-GB" dirty="0">
                <a:hlinkClick r:id="rId3"/>
              </a:rPr>
              <a:t>www.procurementact.com</a:t>
            </a:r>
            <a:endParaRPr lang="en-GB" dirty="0"/>
          </a:p>
          <a:p>
            <a:pPr marL="0" indent="0">
              <a:buNone/>
            </a:pPr>
            <a:r>
              <a:rPr lang="en-GB" dirty="0"/>
              <a:t>Cabinet Office guidance:</a:t>
            </a:r>
          </a:p>
          <a:p>
            <a:r>
              <a:rPr lang="en-GB" dirty="0">
                <a:hlinkClick r:id="rId4"/>
              </a:rPr>
              <a:t>www.gov.uk/government/collections/transforming-public-procurement</a:t>
            </a:r>
            <a:endParaRPr lang="en-GB" dirty="0"/>
          </a:p>
          <a:p>
            <a:pPr marL="0" indent="0">
              <a:buNone/>
            </a:pPr>
            <a:r>
              <a:rPr lang="en-GB" dirty="0"/>
              <a:t>The Procurement Act 2023:</a:t>
            </a:r>
          </a:p>
          <a:p>
            <a:r>
              <a:rPr lang="en-GB" dirty="0">
                <a:hlinkClick r:id="rId5"/>
              </a:rPr>
              <a:t>www.legislation.gov.uk/ukpga/2023/54/contents</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40070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D2220E-6FA0-7872-0D37-C1CA5E98C41A}"/>
              </a:ext>
            </a:extLst>
          </p:cNvPr>
          <p:cNvSpPr txBox="1">
            <a:spLocks/>
          </p:cNvSpPr>
          <p:nvPr/>
        </p:nvSpPr>
        <p:spPr>
          <a:xfrm>
            <a:off x="335998" y="1992082"/>
            <a:ext cx="7330894" cy="1982999"/>
          </a:xfrm>
          <a:prstGeom prst="rect">
            <a:avLst/>
          </a:prstGeom>
        </p:spPr>
        <p:txBody>
          <a:bodyPr>
            <a:noAutofit/>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a:lstStyle>
          <a:p>
            <a:r>
              <a:rPr lang="en-GB" sz="5400" dirty="0">
                <a:solidFill>
                  <a:schemeClr val="bg1"/>
                </a:solidFill>
              </a:rPr>
              <a:t>Q&amp;A</a:t>
            </a:r>
            <a:br>
              <a:rPr lang="en-GB" sz="5400" dirty="0">
                <a:solidFill>
                  <a:schemeClr val="bg1"/>
                </a:solidFill>
              </a:rPr>
            </a:br>
            <a:br>
              <a:rPr lang="en-GB" sz="5400" dirty="0">
                <a:solidFill>
                  <a:schemeClr val="bg1"/>
                </a:solidFill>
              </a:rPr>
            </a:br>
            <a:endParaRPr lang="en-GB" sz="5400" dirty="0">
              <a:solidFill>
                <a:schemeClr val="bg1"/>
              </a:solidFill>
            </a:endParaRPr>
          </a:p>
        </p:txBody>
      </p:sp>
      <p:pic>
        <p:nvPicPr>
          <p:cNvPr id="5" name="Picture 4" descr="A black background with white text&#10;&#10;Description automatically generated">
            <a:extLst>
              <a:ext uri="{FF2B5EF4-FFF2-40B4-BE49-F238E27FC236}">
                <a16:creationId xmlns:a16="http://schemas.microsoft.com/office/drawing/2014/main" id="{A31ECE70-1769-C399-3548-67E72FAE6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b="29391"/>
          <a:stretch/>
        </p:blipFill>
        <p:spPr>
          <a:xfrm>
            <a:off x="8559935" y="387312"/>
            <a:ext cx="3430744" cy="1018710"/>
          </a:xfrm>
          <a:prstGeom prst="rect">
            <a:avLst/>
          </a:prstGeom>
        </p:spPr>
      </p:pic>
      <p:pic>
        <p:nvPicPr>
          <p:cNvPr id="8" name="Picture 7" descr="A group of speech bubbles with a exclamation mark&#10;&#10;Description automatically generated">
            <a:extLst>
              <a:ext uri="{FF2B5EF4-FFF2-40B4-BE49-F238E27FC236}">
                <a16:creationId xmlns:a16="http://schemas.microsoft.com/office/drawing/2014/main" id="{EDF85425-5117-CB57-9777-6F500DFF0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304" y="2983581"/>
            <a:ext cx="5667375" cy="4000500"/>
          </a:xfrm>
          <a:prstGeom prst="rect">
            <a:avLst/>
          </a:prstGeom>
        </p:spPr>
      </p:pic>
    </p:spTree>
    <p:extLst>
      <p:ext uri="{BB962C8B-B14F-4D97-AF65-F5344CB8AC3E}">
        <p14:creationId xmlns:p14="http://schemas.microsoft.com/office/powerpoint/2010/main" val="73674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F52F7-3D8D-CA7C-F4E2-496F24D14BBE}"/>
              </a:ext>
            </a:extLst>
          </p:cNvPr>
          <p:cNvSpPr>
            <a:spLocks noGrp="1"/>
          </p:cNvSpPr>
          <p:nvPr>
            <p:ph type="body" sz="quarter" idx="13"/>
          </p:nvPr>
        </p:nvSpPr>
        <p:spPr>
          <a:xfrm>
            <a:off x="596900" y="2480868"/>
            <a:ext cx="5499100" cy="298873"/>
          </a:xfrm>
        </p:spPr>
        <p:txBody>
          <a:bodyPr/>
          <a:lstStyle/>
          <a:p>
            <a:r>
              <a:rPr lang="en-GB" dirty="0"/>
              <a:t>M&amp;R Core Procurement Team</a:t>
            </a:r>
          </a:p>
        </p:txBody>
      </p:sp>
      <p:sp>
        <p:nvSpPr>
          <p:cNvPr id="3" name="Text Placeholder 2">
            <a:extLst>
              <a:ext uri="{FF2B5EF4-FFF2-40B4-BE49-F238E27FC236}">
                <a16:creationId xmlns:a16="http://schemas.microsoft.com/office/drawing/2014/main" id="{FD52A03B-5A44-D15F-A9EA-797B58984325}"/>
              </a:ext>
            </a:extLst>
          </p:cNvPr>
          <p:cNvSpPr>
            <a:spLocks noGrp="1"/>
          </p:cNvSpPr>
          <p:nvPr>
            <p:ph type="body" sz="quarter" idx="14"/>
          </p:nvPr>
        </p:nvSpPr>
        <p:spPr/>
        <p:txBody>
          <a:bodyPr/>
          <a:lstStyle/>
          <a:p>
            <a:r>
              <a:rPr lang="en-GB" dirty="0"/>
              <a:t>161 235 5422</a:t>
            </a:r>
          </a:p>
          <a:p>
            <a:endParaRPr lang="en-GB" dirty="0"/>
          </a:p>
        </p:txBody>
      </p:sp>
      <p:sp>
        <p:nvSpPr>
          <p:cNvPr id="4" name="Text Placeholder 3">
            <a:extLst>
              <a:ext uri="{FF2B5EF4-FFF2-40B4-BE49-F238E27FC236}">
                <a16:creationId xmlns:a16="http://schemas.microsoft.com/office/drawing/2014/main" id="{CDB2A553-E4C5-C5A5-2955-73A23B842E51}"/>
              </a:ext>
            </a:extLst>
          </p:cNvPr>
          <p:cNvSpPr>
            <a:spLocks noGrp="1"/>
          </p:cNvSpPr>
          <p:nvPr>
            <p:ph type="body" sz="quarter" idx="15"/>
          </p:nvPr>
        </p:nvSpPr>
        <p:spPr>
          <a:xfrm>
            <a:off x="914399" y="3099490"/>
            <a:ext cx="5436973" cy="298873"/>
          </a:xfrm>
        </p:spPr>
        <p:txBody>
          <a:bodyPr/>
          <a:lstStyle/>
          <a:p>
            <a:r>
              <a:rPr lang="en-GB" dirty="0">
                <a:hlinkClick r:id="rId3"/>
              </a:rPr>
              <a:t>coreprocurementteam@mills-reeve.com</a:t>
            </a:r>
            <a:endParaRPr lang="en-GB" dirty="0"/>
          </a:p>
          <a:p>
            <a:endParaRPr lang="en-GB" dirty="0"/>
          </a:p>
        </p:txBody>
      </p:sp>
      <p:sp>
        <p:nvSpPr>
          <p:cNvPr id="5" name="Text Placeholder 4">
            <a:extLst>
              <a:ext uri="{FF2B5EF4-FFF2-40B4-BE49-F238E27FC236}">
                <a16:creationId xmlns:a16="http://schemas.microsoft.com/office/drawing/2014/main" id="{A63B26A8-F493-B87E-ED6E-50CFB089E909}"/>
              </a:ext>
            </a:extLst>
          </p:cNvPr>
          <p:cNvSpPr>
            <a:spLocks noGrp="1"/>
          </p:cNvSpPr>
          <p:nvPr>
            <p:ph type="body" sz="quarter" idx="19"/>
          </p:nvPr>
        </p:nvSpPr>
        <p:spPr>
          <a:xfrm>
            <a:off x="596899" y="4198817"/>
            <a:ext cx="5436973" cy="298873"/>
          </a:xfrm>
        </p:spPr>
        <p:txBody>
          <a:bodyPr/>
          <a:lstStyle/>
          <a:p>
            <a:r>
              <a:rPr lang="en-GB" dirty="0"/>
              <a:t>Jenny Beresford-Jones</a:t>
            </a:r>
          </a:p>
        </p:txBody>
      </p:sp>
      <p:sp>
        <p:nvSpPr>
          <p:cNvPr id="6" name="Text Placeholder 5">
            <a:extLst>
              <a:ext uri="{FF2B5EF4-FFF2-40B4-BE49-F238E27FC236}">
                <a16:creationId xmlns:a16="http://schemas.microsoft.com/office/drawing/2014/main" id="{1AA1EAFD-130F-F833-84B5-63CB067D90A9}"/>
              </a:ext>
            </a:extLst>
          </p:cNvPr>
          <p:cNvSpPr>
            <a:spLocks noGrp="1"/>
          </p:cNvSpPr>
          <p:nvPr>
            <p:ph type="body" sz="quarter" idx="20"/>
          </p:nvPr>
        </p:nvSpPr>
        <p:spPr/>
        <p:txBody>
          <a:bodyPr/>
          <a:lstStyle/>
          <a:p>
            <a:r>
              <a:rPr lang="en-GB" dirty="0"/>
              <a:t>161 235 5422</a:t>
            </a:r>
          </a:p>
          <a:p>
            <a:endParaRPr lang="en-GB" dirty="0"/>
          </a:p>
        </p:txBody>
      </p:sp>
      <p:sp>
        <p:nvSpPr>
          <p:cNvPr id="7" name="Text Placeholder 6">
            <a:extLst>
              <a:ext uri="{FF2B5EF4-FFF2-40B4-BE49-F238E27FC236}">
                <a16:creationId xmlns:a16="http://schemas.microsoft.com/office/drawing/2014/main" id="{5A1DF86B-C09F-B244-3A2D-D3E3E98A26E9}"/>
              </a:ext>
            </a:extLst>
          </p:cNvPr>
          <p:cNvSpPr>
            <a:spLocks noGrp="1"/>
          </p:cNvSpPr>
          <p:nvPr>
            <p:ph type="body" sz="quarter" idx="21"/>
          </p:nvPr>
        </p:nvSpPr>
        <p:spPr>
          <a:xfrm>
            <a:off x="914400" y="4817439"/>
            <a:ext cx="5623560" cy="480705"/>
          </a:xfrm>
        </p:spPr>
        <p:txBody>
          <a:bodyPr/>
          <a:lstStyle/>
          <a:p>
            <a:r>
              <a:rPr lang="en-GB" dirty="0">
                <a:hlinkClick r:id="rId4"/>
              </a:rPr>
              <a:t>jenny.beresford-jones@mills-reeve.com</a:t>
            </a:r>
            <a:endParaRPr lang="en-GB" dirty="0"/>
          </a:p>
          <a:p>
            <a:endParaRPr lang="en-GB" dirty="0"/>
          </a:p>
        </p:txBody>
      </p:sp>
      <p:sp>
        <p:nvSpPr>
          <p:cNvPr id="8" name="Text Placeholder 4">
            <a:extLst>
              <a:ext uri="{FF2B5EF4-FFF2-40B4-BE49-F238E27FC236}">
                <a16:creationId xmlns:a16="http://schemas.microsoft.com/office/drawing/2014/main" id="{AB8AF43D-204A-F2D4-31B3-AD46043776D5}"/>
              </a:ext>
            </a:extLst>
          </p:cNvPr>
          <p:cNvSpPr txBox="1">
            <a:spLocks/>
          </p:cNvSpPr>
          <p:nvPr/>
        </p:nvSpPr>
        <p:spPr bwMode="auto">
          <a:xfrm>
            <a:off x="596898" y="5148707"/>
            <a:ext cx="5436973" cy="29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kern="1200" baseline="0">
                <a:solidFill>
                  <a:schemeClr val="tx1"/>
                </a:solidFill>
                <a:latin typeface="+mj-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3200" kern="1200" baseline="0">
                <a:solidFill>
                  <a:srgbClr val="0000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Kevin Calder</a:t>
            </a:r>
          </a:p>
        </p:txBody>
      </p:sp>
      <p:sp>
        <p:nvSpPr>
          <p:cNvPr id="9" name="Text Placeholder 5">
            <a:extLst>
              <a:ext uri="{FF2B5EF4-FFF2-40B4-BE49-F238E27FC236}">
                <a16:creationId xmlns:a16="http://schemas.microsoft.com/office/drawing/2014/main" id="{30192F42-416B-A912-4DB9-D5E1E4D4171F}"/>
              </a:ext>
            </a:extLst>
          </p:cNvPr>
          <p:cNvSpPr txBox="1">
            <a:spLocks/>
          </p:cNvSpPr>
          <p:nvPr/>
        </p:nvSpPr>
        <p:spPr bwMode="auto">
          <a:xfrm>
            <a:off x="596898" y="5447580"/>
            <a:ext cx="4748751" cy="29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kern="1200" baseline="0">
                <a:solidFill>
                  <a:srgbClr val="000000"/>
                </a:solidFill>
                <a:latin typeface="+mj-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3200" kern="1200" baseline="0">
                <a:solidFill>
                  <a:srgbClr val="0000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 +44(0)1223 222208</a:t>
            </a:r>
          </a:p>
          <a:p>
            <a:r>
              <a:rPr lang="en-GB" dirty="0"/>
              <a:t>E: </a:t>
            </a:r>
            <a:r>
              <a:rPr lang="en-GB" dirty="0">
                <a:hlinkClick r:id="rId5"/>
              </a:rPr>
              <a:t>kevin.calder@mills-reeve.com</a:t>
            </a:r>
            <a:endParaRPr lang="en-GB" dirty="0"/>
          </a:p>
          <a:p>
            <a:endParaRPr lang="en-GB" dirty="0"/>
          </a:p>
        </p:txBody>
      </p:sp>
    </p:spTree>
    <p:extLst>
      <p:ext uri="{BB962C8B-B14F-4D97-AF65-F5344CB8AC3E}">
        <p14:creationId xmlns:p14="http://schemas.microsoft.com/office/powerpoint/2010/main" val="187613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DE03-72B7-2D9D-B1DB-BC5A4D5ABAA3}"/>
              </a:ext>
            </a:extLst>
          </p:cNvPr>
          <p:cNvSpPr>
            <a:spLocks noGrp="1"/>
          </p:cNvSpPr>
          <p:nvPr>
            <p:ph type="title"/>
          </p:nvPr>
        </p:nvSpPr>
        <p:spPr/>
        <p:txBody>
          <a:bodyPr/>
          <a:lstStyle/>
          <a:p>
            <a:r>
              <a:rPr lang="en-GB" dirty="0"/>
              <a:t> </a:t>
            </a:r>
          </a:p>
        </p:txBody>
      </p:sp>
      <p:graphicFrame>
        <p:nvGraphicFramePr>
          <p:cNvPr id="4" name="Content Placeholder 3">
            <a:extLst>
              <a:ext uri="{FF2B5EF4-FFF2-40B4-BE49-F238E27FC236}">
                <a16:creationId xmlns:a16="http://schemas.microsoft.com/office/drawing/2014/main" id="{C470C143-4F71-6B61-0A67-E0009A2CD9CB}"/>
              </a:ext>
            </a:extLst>
          </p:cNvPr>
          <p:cNvGraphicFramePr>
            <a:graphicFrameLocks noGrp="1"/>
          </p:cNvGraphicFramePr>
          <p:nvPr>
            <p:ph idx="1"/>
            <p:extLst>
              <p:ext uri="{D42A27DB-BD31-4B8C-83A1-F6EECF244321}">
                <p14:modId xmlns:p14="http://schemas.microsoft.com/office/powerpoint/2010/main" val="4200301766"/>
              </p:ext>
            </p:extLst>
          </p:nvPr>
        </p:nvGraphicFramePr>
        <p:xfrm>
          <a:off x="336551" y="1474789"/>
          <a:ext cx="11523663" cy="4451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FEAC0DA-7293-8943-F4DC-D9026B3B7A8A}"/>
              </a:ext>
            </a:extLst>
          </p:cNvPr>
          <p:cNvSpPr txBox="1"/>
          <p:nvPr/>
        </p:nvSpPr>
        <p:spPr>
          <a:xfrm>
            <a:off x="461728" y="543209"/>
            <a:ext cx="10954693" cy="769441"/>
          </a:xfrm>
          <a:prstGeom prst="rect">
            <a:avLst/>
          </a:prstGeom>
          <a:noFill/>
        </p:spPr>
        <p:txBody>
          <a:bodyPr wrap="square" rtlCol="0">
            <a:spAutoFit/>
          </a:bodyPr>
          <a:lstStyle/>
          <a:p>
            <a:r>
              <a:rPr lang="en-GB" sz="4400" b="1" dirty="0">
                <a:solidFill>
                  <a:schemeClr val="tx2"/>
                </a:solidFill>
                <a:latin typeface="+mj-lt"/>
                <a:ea typeface="+mj-ea"/>
                <a:cs typeface="+mj-cs"/>
              </a:rPr>
              <a:t>Timeline to implementation</a:t>
            </a:r>
          </a:p>
        </p:txBody>
      </p:sp>
      <p:sp>
        <p:nvSpPr>
          <p:cNvPr id="6" name="TextBox 5">
            <a:extLst>
              <a:ext uri="{FF2B5EF4-FFF2-40B4-BE49-F238E27FC236}">
                <a16:creationId xmlns:a16="http://schemas.microsoft.com/office/drawing/2014/main" id="{45FDD4D0-9E56-F8F7-0218-A7BB8B5B5715}"/>
              </a:ext>
            </a:extLst>
          </p:cNvPr>
          <p:cNvSpPr txBox="1"/>
          <p:nvPr/>
        </p:nvSpPr>
        <p:spPr>
          <a:xfrm>
            <a:off x="331786" y="5926140"/>
            <a:ext cx="7082072" cy="1107996"/>
          </a:xfrm>
          <a:prstGeom prst="rect">
            <a:avLst/>
          </a:prstGeom>
          <a:noFill/>
        </p:spPr>
        <p:txBody>
          <a:bodyPr wrap="square" rtlCol="0">
            <a:spAutoFit/>
          </a:bodyPr>
          <a:lstStyle/>
          <a:p>
            <a:r>
              <a:rPr lang="en-GB" sz="1600" dirty="0">
                <a:solidFill>
                  <a:schemeClr val="accent5"/>
                </a:solidFill>
              </a:rPr>
              <a:t>*Some provisions of the Act will come into force later than this date – see </a:t>
            </a:r>
            <a:r>
              <a:rPr lang="en-GB" sz="1600" i="1" dirty="0">
                <a:solidFill>
                  <a:schemeClr val="accent5"/>
                </a:solidFill>
              </a:rPr>
              <a:t>The Procurement Act 2023 (Commencement No. 3 and Transitional and Saving Provisions) (Amendment) Regulations 2024</a:t>
            </a:r>
          </a:p>
          <a:p>
            <a:endParaRPr lang="en-GB" dirty="0">
              <a:solidFill>
                <a:schemeClr val="accent5"/>
              </a:solidFill>
            </a:endParaRPr>
          </a:p>
        </p:txBody>
      </p:sp>
    </p:spTree>
    <p:extLst>
      <p:ext uri="{BB962C8B-B14F-4D97-AF65-F5344CB8AC3E}">
        <p14:creationId xmlns:p14="http://schemas.microsoft.com/office/powerpoint/2010/main" val="228799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0E4E7AB-2B1C-29B2-470E-FCD94E678BF0}"/>
              </a:ext>
            </a:extLst>
          </p:cNvPr>
          <p:cNvGrpSpPr/>
          <p:nvPr/>
        </p:nvGrpSpPr>
        <p:grpSpPr>
          <a:xfrm>
            <a:off x="406400" y="1595654"/>
            <a:ext cx="11379200" cy="4375440"/>
            <a:chOff x="406400" y="1595654"/>
            <a:chExt cx="11379200" cy="4375440"/>
          </a:xfrm>
        </p:grpSpPr>
        <p:sp>
          <p:nvSpPr>
            <p:cNvPr id="5" name="Freeform: Shape 4">
              <a:extLst>
                <a:ext uri="{FF2B5EF4-FFF2-40B4-BE49-F238E27FC236}">
                  <a16:creationId xmlns:a16="http://schemas.microsoft.com/office/drawing/2014/main" id="{E93144B4-296E-1574-A3C5-FC6048C8D4D0}"/>
                </a:ext>
              </a:extLst>
            </p:cNvPr>
            <p:cNvSpPr/>
            <p:nvPr/>
          </p:nvSpPr>
          <p:spPr>
            <a:xfrm>
              <a:off x="4235811" y="1736798"/>
              <a:ext cx="7549789" cy="1129145"/>
            </a:xfrm>
            <a:custGeom>
              <a:avLst/>
              <a:gdLst>
                <a:gd name="connsiteX0" fmla="*/ 188195 w 1129145"/>
                <a:gd name="connsiteY0" fmla="*/ 0 h 6807841"/>
                <a:gd name="connsiteX1" fmla="*/ 940950 w 1129145"/>
                <a:gd name="connsiteY1" fmla="*/ 0 h 6807841"/>
                <a:gd name="connsiteX2" fmla="*/ 1129145 w 1129145"/>
                <a:gd name="connsiteY2" fmla="*/ 188195 h 6807841"/>
                <a:gd name="connsiteX3" fmla="*/ 1129145 w 1129145"/>
                <a:gd name="connsiteY3" fmla="*/ 6807841 h 6807841"/>
                <a:gd name="connsiteX4" fmla="*/ 1129145 w 1129145"/>
                <a:gd name="connsiteY4" fmla="*/ 6807841 h 6807841"/>
                <a:gd name="connsiteX5" fmla="*/ 0 w 1129145"/>
                <a:gd name="connsiteY5" fmla="*/ 6807841 h 6807841"/>
                <a:gd name="connsiteX6" fmla="*/ 0 w 1129145"/>
                <a:gd name="connsiteY6" fmla="*/ 6807841 h 6807841"/>
                <a:gd name="connsiteX7" fmla="*/ 0 w 1129145"/>
                <a:gd name="connsiteY7" fmla="*/ 188195 h 6807841"/>
                <a:gd name="connsiteX8" fmla="*/ 188195 w 1129145"/>
                <a:gd name="connsiteY8" fmla="*/ 0 h 680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145" h="6807841">
                  <a:moveTo>
                    <a:pt x="1129145" y="1134667"/>
                  </a:moveTo>
                  <a:lnTo>
                    <a:pt x="1129145" y="5673174"/>
                  </a:lnTo>
                  <a:cubicBezTo>
                    <a:pt x="1129145" y="6299830"/>
                    <a:pt x="1115170" y="6807838"/>
                    <a:pt x="1097931" y="6807838"/>
                  </a:cubicBezTo>
                  <a:lnTo>
                    <a:pt x="0" y="6807838"/>
                  </a:lnTo>
                  <a:lnTo>
                    <a:pt x="0" y="6807838"/>
                  </a:lnTo>
                  <a:lnTo>
                    <a:pt x="0" y="3"/>
                  </a:lnTo>
                  <a:lnTo>
                    <a:pt x="0" y="3"/>
                  </a:lnTo>
                  <a:lnTo>
                    <a:pt x="1097931" y="3"/>
                  </a:lnTo>
                  <a:cubicBezTo>
                    <a:pt x="1115170" y="3"/>
                    <a:pt x="1129145" y="508011"/>
                    <a:pt x="1129145" y="1134667"/>
                  </a:cubicBezTo>
                  <a:close/>
                </a:path>
              </a:pathLst>
            </a:custGeom>
            <a:noFill/>
            <a:ln>
              <a:solidFill>
                <a:schemeClr val="tx2">
                  <a:alpha val="90000"/>
                </a:schemeClr>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3340" tIns="81790" rIns="108460" bIns="817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solidFill>
                </a:rPr>
                <a:t>Any contract where the procurement was “commenced” before 24 February 2025 remains regulated by the Public Contracts Regulations 2015 </a:t>
              </a:r>
            </a:p>
            <a:p>
              <a:pPr marL="228600" lvl="2" indent="-114300" algn="l" defTabSz="622300">
                <a:lnSpc>
                  <a:spcPct val="90000"/>
                </a:lnSpc>
                <a:spcBef>
                  <a:spcPct val="0"/>
                </a:spcBef>
                <a:spcAft>
                  <a:spcPct val="15000"/>
                </a:spcAft>
                <a:buFontTx/>
                <a:buChar char="-"/>
              </a:pPr>
              <a:r>
                <a:rPr lang="en-GB" sz="1400" kern="1200" dirty="0">
                  <a:solidFill>
                    <a:srgbClr val="000000"/>
                  </a:solidFill>
                </a:rPr>
                <a:t>including any modifications made to that contract on or after 24 February 2025 </a:t>
              </a:r>
            </a:p>
          </p:txBody>
        </p:sp>
        <p:sp>
          <p:nvSpPr>
            <p:cNvPr id="6" name="Freeform: Shape 5">
              <a:extLst>
                <a:ext uri="{FF2B5EF4-FFF2-40B4-BE49-F238E27FC236}">
                  <a16:creationId xmlns:a16="http://schemas.microsoft.com/office/drawing/2014/main" id="{D0745325-8C57-B299-E620-86820DB15100}"/>
                </a:ext>
              </a:extLst>
            </p:cNvPr>
            <p:cNvSpPr/>
            <p:nvPr/>
          </p:nvSpPr>
          <p:spPr>
            <a:xfrm>
              <a:off x="406400" y="1595654"/>
              <a:ext cx="3829411" cy="1411432"/>
            </a:xfrm>
            <a:custGeom>
              <a:avLst/>
              <a:gdLst>
                <a:gd name="connsiteX0" fmla="*/ 0 w 3829411"/>
                <a:gd name="connsiteY0" fmla="*/ 235243 h 1411432"/>
                <a:gd name="connsiteX1" fmla="*/ 235243 w 3829411"/>
                <a:gd name="connsiteY1" fmla="*/ 0 h 1411432"/>
                <a:gd name="connsiteX2" fmla="*/ 3594168 w 3829411"/>
                <a:gd name="connsiteY2" fmla="*/ 0 h 1411432"/>
                <a:gd name="connsiteX3" fmla="*/ 3829411 w 3829411"/>
                <a:gd name="connsiteY3" fmla="*/ 235243 h 1411432"/>
                <a:gd name="connsiteX4" fmla="*/ 3829411 w 3829411"/>
                <a:gd name="connsiteY4" fmla="*/ 1176189 h 1411432"/>
                <a:gd name="connsiteX5" fmla="*/ 3594168 w 3829411"/>
                <a:gd name="connsiteY5" fmla="*/ 1411432 h 1411432"/>
                <a:gd name="connsiteX6" fmla="*/ 235243 w 3829411"/>
                <a:gd name="connsiteY6" fmla="*/ 1411432 h 1411432"/>
                <a:gd name="connsiteX7" fmla="*/ 0 w 3829411"/>
                <a:gd name="connsiteY7" fmla="*/ 1176189 h 1411432"/>
                <a:gd name="connsiteX8" fmla="*/ 0 w 3829411"/>
                <a:gd name="connsiteY8" fmla="*/ 235243 h 141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411" h="1411432">
                  <a:moveTo>
                    <a:pt x="0" y="235243"/>
                  </a:moveTo>
                  <a:cubicBezTo>
                    <a:pt x="0" y="105322"/>
                    <a:pt x="105322" y="0"/>
                    <a:pt x="235243" y="0"/>
                  </a:cubicBezTo>
                  <a:lnTo>
                    <a:pt x="3594168" y="0"/>
                  </a:lnTo>
                  <a:cubicBezTo>
                    <a:pt x="3724089" y="0"/>
                    <a:pt x="3829411" y="105322"/>
                    <a:pt x="3829411" y="235243"/>
                  </a:cubicBezTo>
                  <a:lnTo>
                    <a:pt x="3829411" y="1176189"/>
                  </a:lnTo>
                  <a:cubicBezTo>
                    <a:pt x="3829411" y="1306110"/>
                    <a:pt x="3724089" y="1411432"/>
                    <a:pt x="3594168" y="1411432"/>
                  </a:cubicBezTo>
                  <a:lnTo>
                    <a:pt x="235243" y="1411432"/>
                  </a:lnTo>
                  <a:cubicBezTo>
                    <a:pt x="105322" y="1411432"/>
                    <a:pt x="0" y="1306110"/>
                    <a:pt x="0" y="1176189"/>
                  </a:cubicBezTo>
                  <a:lnTo>
                    <a:pt x="0" y="23524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100" tIns="107000" rIns="145100" bIns="107000" numCol="1" spcCol="1270" anchor="ctr" anchorCtr="0">
              <a:noAutofit/>
            </a:bodyPr>
            <a:lstStyle/>
            <a:p>
              <a:pPr marL="0" lvl="0" indent="0" algn="ctr" defTabSz="889000">
                <a:lnSpc>
                  <a:spcPct val="90000"/>
                </a:lnSpc>
                <a:spcBef>
                  <a:spcPct val="0"/>
                </a:spcBef>
                <a:spcAft>
                  <a:spcPct val="35000"/>
                </a:spcAft>
                <a:buNone/>
              </a:pPr>
              <a:r>
                <a:rPr lang="en-GB" sz="2000" b="1" kern="1200" dirty="0"/>
                <a:t>Contracts</a:t>
              </a:r>
            </a:p>
          </p:txBody>
        </p:sp>
        <p:sp>
          <p:nvSpPr>
            <p:cNvPr id="7" name="Freeform: Shape 6">
              <a:extLst>
                <a:ext uri="{FF2B5EF4-FFF2-40B4-BE49-F238E27FC236}">
                  <a16:creationId xmlns:a16="http://schemas.microsoft.com/office/drawing/2014/main" id="{727AA414-600B-1D46-297E-5DD04F6BCD51}"/>
                </a:ext>
              </a:extLst>
            </p:cNvPr>
            <p:cNvSpPr/>
            <p:nvPr/>
          </p:nvSpPr>
          <p:spPr>
            <a:xfrm>
              <a:off x="4235811" y="3218802"/>
              <a:ext cx="7549789" cy="1270288"/>
            </a:xfrm>
            <a:custGeom>
              <a:avLst/>
              <a:gdLst>
                <a:gd name="connsiteX0" fmla="*/ 188195 w 1129145"/>
                <a:gd name="connsiteY0" fmla="*/ 0 h 6807841"/>
                <a:gd name="connsiteX1" fmla="*/ 940950 w 1129145"/>
                <a:gd name="connsiteY1" fmla="*/ 0 h 6807841"/>
                <a:gd name="connsiteX2" fmla="*/ 1129145 w 1129145"/>
                <a:gd name="connsiteY2" fmla="*/ 188195 h 6807841"/>
                <a:gd name="connsiteX3" fmla="*/ 1129145 w 1129145"/>
                <a:gd name="connsiteY3" fmla="*/ 6807841 h 6807841"/>
                <a:gd name="connsiteX4" fmla="*/ 1129145 w 1129145"/>
                <a:gd name="connsiteY4" fmla="*/ 6807841 h 6807841"/>
                <a:gd name="connsiteX5" fmla="*/ 0 w 1129145"/>
                <a:gd name="connsiteY5" fmla="*/ 6807841 h 6807841"/>
                <a:gd name="connsiteX6" fmla="*/ 0 w 1129145"/>
                <a:gd name="connsiteY6" fmla="*/ 6807841 h 6807841"/>
                <a:gd name="connsiteX7" fmla="*/ 0 w 1129145"/>
                <a:gd name="connsiteY7" fmla="*/ 188195 h 6807841"/>
                <a:gd name="connsiteX8" fmla="*/ 188195 w 1129145"/>
                <a:gd name="connsiteY8" fmla="*/ 0 h 680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145" h="6807841">
                  <a:moveTo>
                    <a:pt x="1129145" y="1134667"/>
                  </a:moveTo>
                  <a:lnTo>
                    <a:pt x="1129145" y="5673174"/>
                  </a:lnTo>
                  <a:cubicBezTo>
                    <a:pt x="1129145" y="6299830"/>
                    <a:pt x="1115170" y="6807838"/>
                    <a:pt x="1097931" y="6807838"/>
                  </a:cubicBezTo>
                  <a:lnTo>
                    <a:pt x="0" y="6807838"/>
                  </a:lnTo>
                  <a:lnTo>
                    <a:pt x="0" y="6807838"/>
                  </a:lnTo>
                  <a:lnTo>
                    <a:pt x="0" y="3"/>
                  </a:lnTo>
                  <a:lnTo>
                    <a:pt x="0" y="3"/>
                  </a:lnTo>
                  <a:lnTo>
                    <a:pt x="1097931" y="3"/>
                  </a:lnTo>
                  <a:cubicBezTo>
                    <a:pt x="1115170" y="3"/>
                    <a:pt x="1129145" y="508011"/>
                    <a:pt x="1129145" y="1134667"/>
                  </a:cubicBezTo>
                  <a:close/>
                </a:path>
              </a:pathLst>
            </a:custGeom>
            <a:noFill/>
            <a:ln>
              <a:solidFill>
                <a:schemeClr val="accent3">
                  <a:alpha val="90000"/>
                </a:schemeClr>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3340" tIns="81790" rIns="108460" bIns="817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rgbClr val="000000"/>
                  </a:solidFill>
                </a:rPr>
                <a:t>Any call-off contract where the procurement of the framework agreement or DPS was “commenced” before 24 February 2025 remains under the PCR 2015</a:t>
              </a:r>
            </a:p>
            <a:p>
              <a:pPr marL="228600" lvl="2" indent="-114300" algn="l" defTabSz="622300">
                <a:lnSpc>
                  <a:spcPct val="90000"/>
                </a:lnSpc>
                <a:spcBef>
                  <a:spcPct val="0"/>
                </a:spcBef>
                <a:spcAft>
                  <a:spcPct val="15000"/>
                </a:spcAft>
                <a:buFontTx/>
                <a:buChar char="-"/>
              </a:pPr>
              <a:r>
                <a:rPr lang="en-GB" sz="1400" kern="1200" dirty="0">
                  <a:solidFill>
                    <a:srgbClr val="000000"/>
                  </a:solidFill>
                </a:rPr>
                <a:t>including call-offs made on or after 24 February 2025 </a:t>
              </a:r>
            </a:p>
            <a:p>
              <a:pPr marL="228600" lvl="2" indent="-114300" algn="l" defTabSz="622300">
                <a:lnSpc>
                  <a:spcPct val="90000"/>
                </a:lnSpc>
                <a:spcBef>
                  <a:spcPct val="0"/>
                </a:spcBef>
                <a:spcAft>
                  <a:spcPct val="15000"/>
                </a:spcAft>
                <a:buFontTx/>
                <a:buChar char="-"/>
              </a:pPr>
              <a:r>
                <a:rPr lang="en-GB" sz="1400" kern="1200" dirty="0">
                  <a:solidFill>
                    <a:srgbClr val="000000"/>
                  </a:solidFill>
                </a:rPr>
                <a:t>including modifications made on or after 24 February 2025 </a:t>
              </a:r>
              <a:endParaRPr lang="en-GB" sz="1400" dirty="0">
                <a:solidFill>
                  <a:srgbClr val="000000"/>
                </a:solidFill>
              </a:endParaRPr>
            </a:p>
            <a:p>
              <a:pPr marL="228600" lvl="2" indent="-114300" algn="l" defTabSz="622300">
                <a:lnSpc>
                  <a:spcPct val="90000"/>
                </a:lnSpc>
                <a:spcBef>
                  <a:spcPct val="0"/>
                </a:spcBef>
                <a:spcAft>
                  <a:spcPct val="15000"/>
                </a:spcAft>
                <a:buFontTx/>
                <a:buChar char="-"/>
              </a:pPr>
              <a:r>
                <a:rPr lang="en-GB" sz="1400" kern="1200" dirty="0">
                  <a:solidFill>
                    <a:srgbClr val="000000"/>
                  </a:solidFill>
                </a:rPr>
                <a:t>DPS procured under PCR 2015 will be deemed to </a:t>
              </a:r>
              <a:r>
                <a:rPr lang="en-GB" sz="1400" dirty="0">
                  <a:solidFill>
                    <a:srgbClr val="000000"/>
                  </a:solidFill>
                </a:rPr>
                <a:t>terminate on 23 February 2029 if not already terminated earlier</a:t>
              </a:r>
              <a:endParaRPr lang="en-GB" sz="1400" kern="1200" dirty="0">
                <a:solidFill>
                  <a:srgbClr val="000000"/>
                </a:solidFill>
              </a:endParaRPr>
            </a:p>
          </p:txBody>
        </p:sp>
        <p:sp>
          <p:nvSpPr>
            <p:cNvPr id="8" name="Freeform: Shape 7">
              <a:extLst>
                <a:ext uri="{FF2B5EF4-FFF2-40B4-BE49-F238E27FC236}">
                  <a16:creationId xmlns:a16="http://schemas.microsoft.com/office/drawing/2014/main" id="{B9FD7D78-E460-CFD7-22F0-6B45CA25D766}"/>
                </a:ext>
              </a:extLst>
            </p:cNvPr>
            <p:cNvSpPr/>
            <p:nvPr/>
          </p:nvSpPr>
          <p:spPr>
            <a:xfrm>
              <a:off x="406400" y="3077658"/>
              <a:ext cx="3829411" cy="1411432"/>
            </a:xfrm>
            <a:custGeom>
              <a:avLst/>
              <a:gdLst>
                <a:gd name="connsiteX0" fmla="*/ 0 w 3829411"/>
                <a:gd name="connsiteY0" fmla="*/ 235243 h 1411432"/>
                <a:gd name="connsiteX1" fmla="*/ 235243 w 3829411"/>
                <a:gd name="connsiteY1" fmla="*/ 0 h 1411432"/>
                <a:gd name="connsiteX2" fmla="*/ 3594168 w 3829411"/>
                <a:gd name="connsiteY2" fmla="*/ 0 h 1411432"/>
                <a:gd name="connsiteX3" fmla="*/ 3829411 w 3829411"/>
                <a:gd name="connsiteY3" fmla="*/ 235243 h 1411432"/>
                <a:gd name="connsiteX4" fmla="*/ 3829411 w 3829411"/>
                <a:gd name="connsiteY4" fmla="*/ 1176189 h 1411432"/>
                <a:gd name="connsiteX5" fmla="*/ 3594168 w 3829411"/>
                <a:gd name="connsiteY5" fmla="*/ 1411432 h 1411432"/>
                <a:gd name="connsiteX6" fmla="*/ 235243 w 3829411"/>
                <a:gd name="connsiteY6" fmla="*/ 1411432 h 1411432"/>
                <a:gd name="connsiteX7" fmla="*/ 0 w 3829411"/>
                <a:gd name="connsiteY7" fmla="*/ 1176189 h 1411432"/>
                <a:gd name="connsiteX8" fmla="*/ 0 w 3829411"/>
                <a:gd name="connsiteY8" fmla="*/ 235243 h 141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411" h="1411432">
                  <a:moveTo>
                    <a:pt x="0" y="235243"/>
                  </a:moveTo>
                  <a:cubicBezTo>
                    <a:pt x="0" y="105322"/>
                    <a:pt x="105322" y="0"/>
                    <a:pt x="235243" y="0"/>
                  </a:cubicBezTo>
                  <a:lnTo>
                    <a:pt x="3594168" y="0"/>
                  </a:lnTo>
                  <a:cubicBezTo>
                    <a:pt x="3724089" y="0"/>
                    <a:pt x="3829411" y="105322"/>
                    <a:pt x="3829411" y="235243"/>
                  </a:cubicBezTo>
                  <a:lnTo>
                    <a:pt x="3829411" y="1176189"/>
                  </a:lnTo>
                  <a:cubicBezTo>
                    <a:pt x="3829411" y="1306110"/>
                    <a:pt x="3724089" y="1411432"/>
                    <a:pt x="3594168" y="1411432"/>
                  </a:cubicBezTo>
                  <a:lnTo>
                    <a:pt x="235243" y="1411432"/>
                  </a:lnTo>
                  <a:cubicBezTo>
                    <a:pt x="105322" y="1411432"/>
                    <a:pt x="0" y="1306110"/>
                    <a:pt x="0" y="1176189"/>
                  </a:cubicBezTo>
                  <a:lnTo>
                    <a:pt x="0" y="235243"/>
                  </a:lnTo>
                  <a:close/>
                </a:path>
              </a:pathLst>
            </a:custGeom>
            <a:solidFill>
              <a:srgbClr val="33799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5100" tIns="107000" rIns="145100" bIns="107000" numCol="1" spcCol="1270" anchor="ctr" anchorCtr="0">
              <a:noAutofit/>
            </a:bodyPr>
            <a:lstStyle/>
            <a:p>
              <a:pPr marL="0" lvl="0" indent="0" algn="ctr" defTabSz="889000">
                <a:lnSpc>
                  <a:spcPct val="90000"/>
                </a:lnSpc>
                <a:spcBef>
                  <a:spcPct val="0"/>
                </a:spcBef>
                <a:spcAft>
                  <a:spcPct val="35000"/>
                </a:spcAft>
                <a:buNone/>
              </a:pPr>
              <a:r>
                <a:rPr lang="en-GB" sz="2000" b="1" kern="1200" dirty="0"/>
                <a:t>Call-off Contracts under FWs or DPS</a:t>
              </a:r>
            </a:p>
          </p:txBody>
        </p:sp>
        <p:sp>
          <p:nvSpPr>
            <p:cNvPr id="9" name="Freeform: Shape 8">
              <a:extLst>
                <a:ext uri="{FF2B5EF4-FFF2-40B4-BE49-F238E27FC236}">
                  <a16:creationId xmlns:a16="http://schemas.microsoft.com/office/drawing/2014/main" id="{A2769DDF-AD78-33DB-B44E-8FEFE1825F4F}"/>
                </a:ext>
              </a:extLst>
            </p:cNvPr>
            <p:cNvSpPr/>
            <p:nvPr/>
          </p:nvSpPr>
          <p:spPr>
            <a:xfrm>
              <a:off x="4235811" y="4626015"/>
              <a:ext cx="7549789" cy="1270288"/>
            </a:xfrm>
            <a:custGeom>
              <a:avLst/>
              <a:gdLst>
                <a:gd name="connsiteX0" fmla="*/ 188195 w 1129145"/>
                <a:gd name="connsiteY0" fmla="*/ 0 h 6807841"/>
                <a:gd name="connsiteX1" fmla="*/ 940950 w 1129145"/>
                <a:gd name="connsiteY1" fmla="*/ 0 h 6807841"/>
                <a:gd name="connsiteX2" fmla="*/ 1129145 w 1129145"/>
                <a:gd name="connsiteY2" fmla="*/ 188195 h 6807841"/>
                <a:gd name="connsiteX3" fmla="*/ 1129145 w 1129145"/>
                <a:gd name="connsiteY3" fmla="*/ 6807841 h 6807841"/>
                <a:gd name="connsiteX4" fmla="*/ 1129145 w 1129145"/>
                <a:gd name="connsiteY4" fmla="*/ 6807841 h 6807841"/>
                <a:gd name="connsiteX5" fmla="*/ 0 w 1129145"/>
                <a:gd name="connsiteY5" fmla="*/ 6807841 h 6807841"/>
                <a:gd name="connsiteX6" fmla="*/ 0 w 1129145"/>
                <a:gd name="connsiteY6" fmla="*/ 6807841 h 6807841"/>
                <a:gd name="connsiteX7" fmla="*/ 0 w 1129145"/>
                <a:gd name="connsiteY7" fmla="*/ 188195 h 6807841"/>
                <a:gd name="connsiteX8" fmla="*/ 188195 w 1129145"/>
                <a:gd name="connsiteY8" fmla="*/ 0 h 680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145" h="6807841">
                  <a:moveTo>
                    <a:pt x="1129145" y="1134667"/>
                  </a:moveTo>
                  <a:lnTo>
                    <a:pt x="1129145" y="5673174"/>
                  </a:lnTo>
                  <a:cubicBezTo>
                    <a:pt x="1129145" y="6299830"/>
                    <a:pt x="1115170" y="6807838"/>
                    <a:pt x="1097931" y="6807838"/>
                  </a:cubicBezTo>
                  <a:lnTo>
                    <a:pt x="0" y="6807838"/>
                  </a:lnTo>
                  <a:lnTo>
                    <a:pt x="0" y="6807838"/>
                  </a:lnTo>
                  <a:lnTo>
                    <a:pt x="0" y="3"/>
                  </a:lnTo>
                  <a:lnTo>
                    <a:pt x="0" y="3"/>
                  </a:lnTo>
                  <a:lnTo>
                    <a:pt x="1097931" y="3"/>
                  </a:lnTo>
                  <a:cubicBezTo>
                    <a:pt x="1115170" y="3"/>
                    <a:pt x="1129145" y="508011"/>
                    <a:pt x="1129145" y="1134667"/>
                  </a:cubicBezTo>
                  <a:close/>
                </a:path>
              </a:pathLst>
            </a:custGeom>
            <a:noFill/>
            <a:ln>
              <a:solidFill>
                <a:schemeClr val="accent1">
                  <a:alpha val="90000"/>
                </a:schemeClr>
              </a:solid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3340" tIns="81790" rIns="108460" bIns="81790" numCol="1" spcCol="1270" anchor="ctr" anchorCtr="0">
              <a:noAutofit/>
            </a:bodyPr>
            <a:lstStyle/>
            <a:p>
              <a:pPr rtl="0"/>
              <a:r>
                <a:rPr lang="en-GB" sz="1400" dirty="0">
                  <a:solidFill>
                    <a:srgbClr val="000000"/>
                  </a:solidFill>
                </a:rPr>
                <a:t>Payments Compliance Notices - the obligation to </a:t>
              </a:r>
              <a:r>
                <a:rPr lang="en-GB" sz="1400" b="1" dirty="0">
                  <a:solidFill>
                    <a:srgbClr val="000000"/>
                  </a:solidFill>
                </a:rPr>
                <a:t>report</a:t>
              </a:r>
              <a:r>
                <a:rPr lang="en-GB" sz="1400" dirty="0">
                  <a:solidFill>
                    <a:srgbClr val="000000"/>
                  </a:solidFill>
                </a:rPr>
                <a:t> on prompt payment (section 69)</a:t>
              </a:r>
            </a:p>
            <a:p>
              <a:pPr rtl="0">
                <a:buFont typeface="Arial" panose="020B0604020202020204" pitchFamily="34" charset="0"/>
                <a:buChar char="•"/>
              </a:pPr>
              <a:r>
                <a:rPr lang="en-GB" sz="1400" dirty="0">
                  <a:solidFill>
                    <a:srgbClr val="000000"/>
                  </a:solidFill>
                </a:rPr>
                <a:t>Contract Payments Notice – the obligation to </a:t>
              </a:r>
              <a:r>
                <a:rPr lang="en-GB" sz="1400" b="1" dirty="0">
                  <a:solidFill>
                    <a:srgbClr val="000000"/>
                  </a:solidFill>
                </a:rPr>
                <a:t>report</a:t>
              </a:r>
              <a:r>
                <a:rPr lang="en-GB" sz="1400" dirty="0">
                  <a:solidFill>
                    <a:srgbClr val="000000"/>
                  </a:solidFill>
                </a:rPr>
                <a:t> information about payments &gt;£30k under public contracts (section 70)</a:t>
              </a:r>
            </a:p>
            <a:p>
              <a:pPr>
                <a:buFont typeface="Arial" panose="020B0604020202020204" pitchFamily="34" charset="0"/>
                <a:buChar char="•"/>
              </a:pPr>
              <a:r>
                <a:rPr lang="en-GB" sz="1400" dirty="0">
                  <a:solidFill>
                    <a:srgbClr val="000000"/>
                  </a:solidFill>
                </a:rPr>
                <a:t>Contract Performance Notices – the obligation to </a:t>
              </a:r>
              <a:r>
                <a:rPr lang="en-GB" sz="1400" b="1" dirty="0">
                  <a:solidFill>
                    <a:srgbClr val="000000"/>
                  </a:solidFill>
                </a:rPr>
                <a:t>report</a:t>
              </a:r>
              <a:r>
                <a:rPr lang="en-GB" sz="1400" dirty="0">
                  <a:solidFill>
                    <a:srgbClr val="000000"/>
                  </a:solidFill>
                </a:rPr>
                <a:t> on KPIs and poor performance/breach in a Contract Performance Notice (section 71) </a:t>
              </a:r>
            </a:p>
            <a:p>
              <a:pPr marL="114300" lvl="1" indent="-114300" algn="l" defTabSz="622300">
                <a:lnSpc>
                  <a:spcPct val="90000"/>
                </a:lnSpc>
                <a:spcBef>
                  <a:spcPct val="0"/>
                </a:spcBef>
                <a:spcAft>
                  <a:spcPct val="15000"/>
                </a:spcAft>
                <a:buChar char="•"/>
              </a:pPr>
              <a:endParaRPr lang="en-GB" sz="1400" kern="1200" dirty="0">
                <a:solidFill>
                  <a:srgbClr val="000000"/>
                </a:solidFill>
              </a:endParaRPr>
            </a:p>
          </p:txBody>
        </p:sp>
        <p:sp>
          <p:nvSpPr>
            <p:cNvPr id="10" name="Freeform: Shape 9">
              <a:extLst>
                <a:ext uri="{FF2B5EF4-FFF2-40B4-BE49-F238E27FC236}">
                  <a16:creationId xmlns:a16="http://schemas.microsoft.com/office/drawing/2014/main" id="{B4859C28-4D38-6D8C-A536-D233294331AB}"/>
                </a:ext>
              </a:extLst>
            </p:cNvPr>
            <p:cNvSpPr/>
            <p:nvPr/>
          </p:nvSpPr>
          <p:spPr>
            <a:xfrm>
              <a:off x="406400" y="4559662"/>
              <a:ext cx="3829411" cy="1411432"/>
            </a:xfrm>
            <a:custGeom>
              <a:avLst/>
              <a:gdLst>
                <a:gd name="connsiteX0" fmla="*/ 0 w 3829411"/>
                <a:gd name="connsiteY0" fmla="*/ 235243 h 1411432"/>
                <a:gd name="connsiteX1" fmla="*/ 235243 w 3829411"/>
                <a:gd name="connsiteY1" fmla="*/ 0 h 1411432"/>
                <a:gd name="connsiteX2" fmla="*/ 3594168 w 3829411"/>
                <a:gd name="connsiteY2" fmla="*/ 0 h 1411432"/>
                <a:gd name="connsiteX3" fmla="*/ 3829411 w 3829411"/>
                <a:gd name="connsiteY3" fmla="*/ 235243 h 1411432"/>
                <a:gd name="connsiteX4" fmla="*/ 3829411 w 3829411"/>
                <a:gd name="connsiteY4" fmla="*/ 1176189 h 1411432"/>
                <a:gd name="connsiteX5" fmla="*/ 3594168 w 3829411"/>
                <a:gd name="connsiteY5" fmla="*/ 1411432 h 1411432"/>
                <a:gd name="connsiteX6" fmla="*/ 235243 w 3829411"/>
                <a:gd name="connsiteY6" fmla="*/ 1411432 h 1411432"/>
                <a:gd name="connsiteX7" fmla="*/ 0 w 3829411"/>
                <a:gd name="connsiteY7" fmla="*/ 1176189 h 1411432"/>
                <a:gd name="connsiteX8" fmla="*/ 0 w 3829411"/>
                <a:gd name="connsiteY8" fmla="*/ 235243 h 141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411" h="1411432">
                  <a:moveTo>
                    <a:pt x="0" y="235243"/>
                  </a:moveTo>
                  <a:cubicBezTo>
                    <a:pt x="0" y="105322"/>
                    <a:pt x="105322" y="0"/>
                    <a:pt x="235243" y="0"/>
                  </a:cubicBezTo>
                  <a:lnTo>
                    <a:pt x="3594168" y="0"/>
                  </a:lnTo>
                  <a:cubicBezTo>
                    <a:pt x="3724089" y="0"/>
                    <a:pt x="3829411" y="105322"/>
                    <a:pt x="3829411" y="235243"/>
                  </a:cubicBezTo>
                  <a:lnTo>
                    <a:pt x="3829411" y="1176189"/>
                  </a:lnTo>
                  <a:cubicBezTo>
                    <a:pt x="3829411" y="1306110"/>
                    <a:pt x="3724089" y="1411432"/>
                    <a:pt x="3594168" y="1411432"/>
                  </a:cubicBezTo>
                  <a:lnTo>
                    <a:pt x="235243" y="1411432"/>
                  </a:lnTo>
                  <a:cubicBezTo>
                    <a:pt x="105322" y="1411432"/>
                    <a:pt x="0" y="1306110"/>
                    <a:pt x="0" y="1176189"/>
                  </a:cubicBezTo>
                  <a:lnTo>
                    <a:pt x="0" y="2352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5100" tIns="107000" rIns="145100" bIns="107000" numCol="1" spcCol="1270" anchor="ctr" anchorCtr="0">
              <a:noAutofit/>
            </a:bodyPr>
            <a:lstStyle/>
            <a:p>
              <a:pPr marL="0" lvl="0" indent="0" algn="ctr" defTabSz="889000">
                <a:lnSpc>
                  <a:spcPct val="90000"/>
                </a:lnSpc>
                <a:spcBef>
                  <a:spcPct val="0"/>
                </a:spcBef>
                <a:spcAft>
                  <a:spcPct val="35000"/>
                </a:spcAft>
                <a:buNone/>
              </a:pPr>
              <a:r>
                <a:rPr lang="en-GB" sz="2000" b="1" kern="1200" dirty="0"/>
                <a:t>Provisions delayed beyond 24 February 2025?</a:t>
              </a:r>
            </a:p>
          </p:txBody>
        </p:sp>
      </p:grpSp>
      <p:sp>
        <p:nvSpPr>
          <p:cNvPr id="4" name="TextBox 3">
            <a:extLst>
              <a:ext uri="{FF2B5EF4-FFF2-40B4-BE49-F238E27FC236}">
                <a16:creationId xmlns:a16="http://schemas.microsoft.com/office/drawing/2014/main" id="{51B926D0-8716-590A-46B1-7581F9C0796B}"/>
              </a:ext>
            </a:extLst>
          </p:cNvPr>
          <p:cNvSpPr txBox="1"/>
          <p:nvPr/>
        </p:nvSpPr>
        <p:spPr>
          <a:xfrm>
            <a:off x="461728" y="543209"/>
            <a:ext cx="10954693" cy="769441"/>
          </a:xfrm>
          <a:prstGeom prst="rect">
            <a:avLst/>
          </a:prstGeom>
          <a:noFill/>
        </p:spPr>
        <p:txBody>
          <a:bodyPr wrap="square" rtlCol="0">
            <a:spAutoFit/>
          </a:bodyPr>
          <a:lstStyle/>
          <a:p>
            <a:r>
              <a:rPr lang="en-GB" sz="4400" b="1" dirty="0">
                <a:solidFill>
                  <a:schemeClr val="tx2"/>
                </a:solidFill>
                <a:latin typeface="+mj-lt"/>
                <a:ea typeface="+mj-ea"/>
                <a:cs typeface="+mj-cs"/>
              </a:rPr>
              <a:t>Transitional rules</a:t>
            </a:r>
          </a:p>
        </p:txBody>
      </p:sp>
    </p:spTree>
    <p:extLst>
      <p:ext uri="{BB962C8B-B14F-4D97-AF65-F5344CB8AC3E}">
        <p14:creationId xmlns:p14="http://schemas.microsoft.com/office/powerpoint/2010/main" val="85368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D2220E-6FA0-7872-0D37-C1CA5E98C41A}"/>
              </a:ext>
            </a:extLst>
          </p:cNvPr>
          <p:cNvSpPr txBox="1">
            <a:spLocks/>
          </p:cNvSpPr>
          <p:nvPr/>
        </p:nvSpPr>
        <p:spPr>
          <a:xfrm>
            <a:off x="335998" y="1992082"/>
            <a:ext cx="7330894" cy="1982999"/>
          </a:xfrm>
          <a:prstGeom prst="rect">
            <a:avLst/>
          </a:prstGeom>
        </p:spPr>
        <p:txBody>
          <a:bodyPr>
            <a:noAutofit/>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a:lstStyle>
          <a:p>
            <a:r>
              <a:rPr lang="en-GB" sz="5400" dirty="0">
                <a:solidFill>
                  <a:schemeClr val="bg1"/>
                </a:solidFill>
              </a:rPr>
              <a:t>Procurement Act 2023 – key changes for technology suppliers</a:t>
            </a:r>
            <a:br>
              <a:rPr lang="en-GB" sz="5400" dirty="0">
                <a:solidFill>
                  <a:schemeClr val="bg1"/>
                </a:solidFill>
              </a:rPr>
            </a:br>
            <a:endParaRPr lang="en-GB" sz="5400" dirty="0">
              <a:solidFill>
                <a:schemeClr val="bg1"/>
              </a:solidFill>
            </a:endParaRPr>
          </a:p>
        </p:txBody>
      </p:sp>
      <p:pic>
        <p:nvPicPr>
          <p:cNvPr id="5" name="Picture 4" descr="A black background with white text&#10;&#10;Description automatically generated">
            <a:extLst>
              <a:ext uri="{FF2B5EF4-FFF2-40B4-BE49-F238E27FC236}">
                <a16:creationId xmlns:a16="http://schemas.microsoft.com/office/drawing/2014/main" id="{A31ECE70-1769-C399-3548-67E72FAE6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b="29391"/>
          <a:stretch/>
        </p:blipFill>
        <p:spPr>
          <a:xfrm>
            <a:off x="8559935" y="387312"/>
            <a:ext cx="3430744" cy="1018710"/>
          </a:xfrm>
          <a:prstGeom prst="rect">
            <a:avLst/>
          </a:prstGeom>
        </p:spPr>
      </p:pic>
      <p:sp>
        <p:nvSpPr>
          <p:cNvPr id="2" name="Subtitle 2">
            <a:extLst>
              <a:ext uri="{FF2B5EF4-FFF2-40B4-BE49-F238E27FC236}">
                <a16:creationId xmlns:a16="http://schemas.microsoft.com/office/drawing/2014/main" id="{67EF8F37-04C9-8943-9777-81A051AFFDFC}"/>
              </a:ext>
            </a:extLst>
          </p:cNvPr>
          <p:cNvSpPr txBox="1">
            <a:spLocks/>
          </p:cNvSpPr>
          <p:nvPr/>
        </p:nvSpPr>
        <p:spPr>
          <a:xfrm>
            <a:off x="336000" y="4063488"/>
            <a:ext cx="5923514" cy="585024"/>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b="1" dirty="0">
              <a:solidFill>
                <a:schemeClr val="bg2"/>
              </a:solidFill>
            </a:endParaRPr>
          </a:p>
        </p:txBody>
      </p:sp>
      <p:pic>
        <p:nvPicPr>
          <p:cNvPr id="6" name="Picture 5" descr="A person looking at a computer screen&#10;&#10;Description automatically generated">
            <a:extLst>
              <a:ext uri="{FF2B5EF4-FFF2-40B4-BE49-F238E27FC236}">
                <a16:creationId xmlns:a16="http://schemas.microsoft.com/office/drawing/2014/main" id="{FE53C508-3CF1-79E8-69DF-78FFA535F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799" y="3442212"/>
            <a:ext cx="6691201" cy="3415788"/>
          </a:xfrm>
          <a:prstGeom prst="rect">
            <a:avLst/>
          </a:prstGeom>
        </p:spPr>
      </p:pic>
    </p:spTree>
    <p:extLst>
      <p:ext uri="{BB962C8B-B14F-4D97-AF65-F5344CB8AC3E}">
        <p14:creationId xmlns:p14="http://schemas.microsoft.com/office/powerpoint/2010/main" val="154360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6DD0-7CF0-6223-4805-12F4F374EB7A}"/>
              </a:ext>
            </a:extLst>
          </p:cNvPr>
          <p:cNvSpPr>
            <a:spLocks noGrp="1"/>
          </p:cNvSpPr>
          <p:nvPr>
            <p:ph type="title"/>
          </p:nvPr>
        </p:nvSpPr>
        <p:spPr/>
        <p:txBody>
          <a:bodyPr/>
          <a:lstStyle/>
          <a:p>
            <a:r>
              <a:rPr lang="en-GB" dirty="0"/>
              <a:t>Key changes for technology suppliers</a:t>
            </a:r>
          </a:p>
        </p:txBody>
      </p:sp>
      <p:graphicFrame>
        <p:nvGraphicFramePr>
          <p:cNvPr id="4" name="Content Placeholder 3">
            <a:extLst>
              <a:ext uri="{FF2B5EF4-FFF2-40B4-BE49-F238E27FC236}">
                <a16:creationId xmlns:a16="http://schemas.microsoft.com/office/drawing/2014/main" id="{C2F3723B-C75A-B854-49AE-22688A7557F6}"/>
              </a:ext>
            </a:extLst>
          </p:cNvPr>
          <p:cNvGraphicFramePr>
            <a:graphicFrameLocks noGrp="1"/>
          </p:cNvGraphicFramePr>
          <p:nvPr>
            <p:ph idx="1"/>
            <p:extLst>
              <p:ext uri="{D42A27DB-BD31-4B8C-83A1-F6EECF244321}">
                <p14:modId xmlns:p14="http://schemas.microsoft.com/office/powerpoint/2010/main" val="686815632"/>
              </p:ext>
            </p:extLst>
          </p:nvPr>
        </p:nvGraphicFramePr>
        <p:xfrm>
          <a:off x="336550" y="1474788"/>
          <a:ext cx="11523663"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47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C36-1A82-821B-21CA-D191E19A345A}"/>
              </a:ext>
            </a:extLst>
          </p:cNvPr>
          <p:cNvSpPr>
            <a:spLocks noGrp="1"/>
          </p:cNvSpPr>
          <p:nvPr>
            <p:ph type="title"/>
          </p:nvPr>
        </p:nvSpPr>
        <p:spPr/>
        <p:txBody>
          <a:bodyPr/>
          <a:lstStyle/>
          <a:p>
            <a:r>
              <a:rPr lang="en-GB" dirty="0"/>
              <a:t>Supplier information service</a:t>
            </a:r>
          </a:p>
        </p:txBody>
      </p:sp>
      <p:sp>
        <p:nvSpPr>
          <p:cNvPr id="3" name="Content Placeholder 2">
            <a:extLst>
              <a:ext uri="{FF2B5EF4-FFF2-40B4-BE49-F238E27FC236}">
                <a16:creationId xmlns:a16="http://schemas.microsoft.com/office/drawing/2014/main" id="{D784A0A1-3D99-9FBE-B078-76F2FB43946D}"/>
              </a:ext>
            </a:extLst>
          </p:cNvPr>
          <p:cNvSpPr>
            <a:spLocks noGrp="1"/>
          </p:cNvSpPr>
          <p:nvPr>
            <p:ph idx="1"/>
          </p:nvPr>
        </p:nvSpPr>
        <p:spPr/>
        <p:txBody>
          <a:bodyPr/>
          <a:lstStyle/>
          <a:p>
            <a:r>
              <a:rPr lang="en-GB" dirty="0"/>
              <a:t>Part of the Central Digital Platform</a:t>
            </a:r>
          </a:p>
          <a:p>
            <a:r>
              <a:rPr lang="en-GB" dirty="0"/>
              <a:t>Unique ID on registration </a:t>
            </a:r>
          </a:p>
          <a:p>
            <a:r>
              <a:rPr lang="en-GB" dirty="0"/>
              <a:t>You will need to upload:</a:t>
            </a:r>
          </a:p>
          <a:p>
            <a:pPr lvl="1"/>
            <a:r>
              <a:rPr lang="en-GB" dirty="0"/>
              <a:t>Basic information</a:t>
            </a:r>
          </a:p>
          <a:p>
            <a:pPr lvl="1"/>
            <a:r>
              <a:rPr lang="en-GB" dirty="0"/>
              <a:t>Economic and financial standing information</a:t>
            </a:r>
          </a:p>
          <a:p>
            <a:pPr lvl="1"/>
            <a:r>
              <a:rPr lang="en-GB" dirty="0"/>
              <a:t>Connected person information</a:t>
            </a:r>
          </a:p>
          <a:p>
            <a:pPr lvl="1"/>
            <a:r>
              <a:rPr lang="en-GB" dirty="0"/>
              <a:t>Exclusion grounds information</a:t>
            </a:r>
          </a:p>
          <a:p>
            <a:r>
              <a:rPr lang="en-GB" dirty="0"/>
              <a:t>The authority is obliged to prompt you to update at the start of a new procurement</a:t>
            </a:r>
          </a:p>
          <a:p>
            <a:pPr lvl="1"/>
            <a:endParaRPr lang="en-GB" dirty="0"/>
          </a:p>
          <a:p>
            <a:pPr lvl="1"/>
            <a:endParaRPr lang="en-GB" dirty="0"/>
          </a:p>
        </p:txBody>
      </p:sp>
    </p:spTree>
    <p:extLst>
      <p:ext uri="{BB962C8B-B14F-4D97-AF65-F5344CB8AC3E}">
        <p14:creationId xmlns:p14="http://schemas.microsoft.com/office/powerpoint/2010/main" val="93889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9474-6153-AC21-1750-8D5883074730}"/>
              </a:ext>
            </a:extLst>
          </p:cNvPr>
          <p:cNvSpPr>
            <a:spLocks noGrp="1"/>
          </p:cNvSpPr>
          <p:nvPr>
            <p:ph type="title"/>
          </p:nvPr>
        </p:nvSpPr>
        <p:spPr/>
        <p:txBody>
          <a:bodyPr/>
          <a:lstStyle/>
          <a:p>
            <a:r>
              <a:rPr lang="en-GB" dirty="0"/>
              <a:t>Competitive Flexible Procedure</a:t>
            </a:r>
          </a:p>
        </p:txBody>
      </p:sp>
      <p:sp>
        <p:nvSpPr>
          <p:cNvPr id="3" name="Content Placeholder 2">
            <a:extLst>
              <a:ext uri="{FF2B5EF4-FFF2-40B4-BE49-F238E27FC236}">
                <a16:creationId xmlns:a16="http://schemas.microsoft.com/office/drawing/2014/main" id="{90EF1065-F50E-BD2C-0DEF-EE751A11B883}"/>
              </a:ext>
            </a:extLst>
          </p:cNvPr>
          <p:cNvSpPr>
            <a:spLocks noGrp="1"/>
          </p:cNvSpPr>
          <p:nvPr>
            <p:ph idx="1"/>
          </p:nvPr>
        </p:nvSpPr>
        <p:spPr/>
        <p:txBody>
          <a:bodyPr/>
          <a:lstStyle/>
          <a:p>
            <a:r>
              <a:rPr lang="en-GB" dirty="0"/>
              <a:t>Replaces the restricted, competitive dialogue and competitive with negotiation procedures</a:t>
            </a:r>
          </a:p>
          <a:p>
            <a:pPr lvl="1"/>
            <a:r>
              <a:rPr lang="en-GB" dirty="0"/>
              <a:t>Open procedure remains</a:t>
            </a:r>
          </a:p>
          <a:p>
            <a:r>
              <a:rPr lang="en-GB" dirty="0"/>
              <a:t>Modular approach</a:t>
            </a:r>
          </a:p>
          <a:p>
            <a:r>
              <a:rPr lang="en-GB" dirty="0"/>
              <a:t>Bespoke to each procurement</a:t>
            </a:r>
          </a:p>
          <a:p>
            <a:pPr lvl="1"/>
            <a:r>
              <a:rPr lang="en-GB" dirty="0"/>
              <a:t>Authority may consult on it in preliminary market engagement</a:t>
            </a:r>
          </a:p>
          <a:p>
            <a:pPr lvl="1"/>
            <a:r>
              <a:rPr lang="en-GB" dirty="0"/>
              <a:t>Details of the process being used should be in the tender notice or associated documents</a:t>
            </a:r>
          </a:p>
          <a:p>
            <a:r>
              <a:rPr lang="en-GB" dirty="0"/>
              <a:t>Can include selection and award stages as well as one or more “reduction of numbers” stages</a:t>
            </a:r>
          </a:p>
        </p:txBody>
      </p:sp>
    </p:spTree>
    <p:extLst>
      <p:ext uri="{BB962C8B-B14F-4D97-AF65-F5344CB8AC3E}">
        <p14:creationId xmlns:p14="http://schemas.microsoft.com/office/powerpoint/2010/main" val="172195895"/>
      </p:ext>
    </p:extLst>
  </p:cSld>
  <p:clrMapOvr>
    <a:masterClrMapping/>
  </p:clrMapOvr>
</p:sld>
</file>

<file path=ppt/theme/theme1.xml><?xml version="1.0" encoding="utf-8"?>
<a:theme xmlns:a="http://schemas.openxmlformats.org/drawingml/2006/main" name="1_M&amp;R_NewBrand">
  <a:themeElements>
    <a:clrScheme name="M&amp;R New Brand">
      <a:dk1>
        <a:srgbClr val="5A0066"/>
      </a:dk1>
      <a:lt1>
        <a:srgbClr val="FFFFFF"/>
      </a:lt1>
      <a:dk2>
        <a:srgbClr val="DC007D"/>
      </a:dk2>
      <a:lt2>
        <a:srgbClr val="FFFFFF"/>
      </a:lt2>
      <a:accent1>
        <a:srgbClr val="5A0066"/>
      </a:accent1>
      <a:accent2>
        <a:srgbClr val="DC007D"/>
      </a:accent2>
      <a:accent3>
        <a:srgbClr val="747679"/>
      </a:accent3>
      <a:accent4>
        <a:srgbClr val="5A0066"/>
      </a:accent4>
      <a:accent5>
        <a:srgbClr val="DC007D"/>
      </a:accent5>
      <a:accent6>
        <a:srgbClr val="747679"/>
      </a:accent6>
      <a:hlink>
        <a:srgbClr val="5A0066"/>
      </a:hlink>
      <a:folHlink>
        <a:srgbClr val="DC007D"/>
      </a:folHlink>
    </a:clrScheme>
    <a:fontScheme name="M&amp;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r_0_2012.potx" id="{052213EC-5381-4FB4-8278-B7B03B26BE6F}" vid="{7CDC76C3-B014-49B4-8C75-B70ED4958B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mp;R New Brand">
    <a:dk1>
      <a:srgbClr val="5A0066"/>
    </a:dk1>
    <a:lt1>
      <a:srgbClr val="FFFFFF"/>
    </a:lt1>
    <a:dk2>
      <a:srgbClr val="DC007D"/>
    </a:dk2>
    <a:lt2>
      <a:srgbClr val="FFFFFF"/>
    </a:lt2>
    <a:accent1>
      <a:srgbClr val="5A0066"/>
    </a:accent1>
    <a:accent2>
      <a:srgbClr val="DC007D"/>
    </a:accent2>
    <a:accent3>
      <a:srgbClr val="747679"/>
    </a:accent3>
    <a:accent4>
      <a:srgbClr val="5A0066"/>
    </a:accent4>
    <a:accent5>
      <a:srgbClr val="DC007D"/>
    </a:accent5>
    <a:accent6>
      <a:srgbClr val="747679"/>
    </a:accent6>
    <a:hlink>
      <a:srgbClr val="5A0066"/>
    </a:hlink>
    <a:folHlink>
      <a:srgbClr val="DC007D"/>
    </a:folHlink>
  </a:clrScheme>
</a:themeOverride>
</file>

<file path=docProps/app.xml><?xml version="1.0" encoding="utf-8"?>
<Properties xmlns="http://schemas.openxmlformats.org/officeDocument/2006/extended-properties" xmlns:vt="http://schemas.openxmlformats.org/officeDocument/2006/docPropsVTypes">
  <Template/>
  <Words>2335</Words>
  <PresentationFormat>Widescreen</PresentationFormat>
  <Paragraphs>316</Paragraphs>
  <Slides>34</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1_M&amp;R_NewBrand</vt:lpstr>
      <vt:lpstr>TechUK Preparing for the Procurement Act 2023    </vt:lpstr>
      <vt:lpstr>Agenda</vt:lpstr>
      <vt:lpstr>PowerPoint Presentation</vt:lpstr>
      <vt:lpstr> </vt:lpstr>
      <vt:lpstr>PowerPoint Presentation</vt:lpstr>
      <vt:lpstr>PowerPoint Presentation</vt:lpstr>
      <vt:lpstr>Key changes for technology suppliers</vt:lpstr>
      <vt:lpstr>Supplier information service</vt:lpstr>
      <vt:lpstr>Competitive Flexible Procedure</vt:lpstr>
      <vt:lpstr>Increased Transparency (1)</vt:lpstr>
      <vt:lpstr>Increased Transparency (2)</vt:lpstr>
      <vt:lpstr>Increased Transparency (3)</vt:lpstr>
      <vt:lpstr>Open Frameworks</vt:lpstr>
      <vt:lpstr>Open Frameworks</vt:lpstr>
      <vt:lpstr>Maximum term, minimum refresh</vt:lpstr>
      <vt:lpstr>Maximum term, more frequent refresh</vt:lpstr>
      <vt:lpstr>Tendering in an Open Framework</vt:lpstr>
      <vt:lpstr>Standstill and Award</vt:lpstr>
      <vt:lpstr>Contract changes</vt:lpstr>
      <vt:lpstr>Contract management</vt:lpstr>
      <vt:lpstr>Exclusions and debarment</vt:lpstr>
      <vt:lpstr>PowerPoint Presentation</vt:lpstr>
      <vt:lpstr>Central Digital Platform</vt:lpstr>
      <vt:lpstr>Central Digital Platform – actions for tech suppliers</vt:lpstr>
      <vt:lpstr>Competitive Flexible Procedure in practice</vt:lpstr>
      <vt:lpstr>The “CFP” – actions for tech suppliers</vt:lpstr>
      <vt:lpstr>Contract Management </vt:lpstr>
      <vt:lpstr>Contract Management – actions/mitigations</vt:lpstr>
      <vt:lpstr>Contract Management – actions/mitigations</vt:lpstr>
      <vt:lpstr>Contract Changes</vt:lpstr>
      <vt:lpstr>Contract Changes – actions/mitigations</vt:lpstr>
      <vt:lpstr>More information</vt:lpstr>
      <vt:lpstr>PowerPoint Presentation</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TechUK Preparing for the Procurement Act 2023    </dc:title>
  <cp:revision>1</cp:revision>
</cp:coreProperties>
</file>