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heme/theme3.xml" ContentType="application/vnd.openxmlformats-officedocument.theme+xml"/>
  <Override PartName="/ppt/tags/tag42.xml" ContentType="application/vnd.openxmlformats-officedocument.presentationml.tags+xml"/>
  <Override PartName="/ppt/notesSlides/notesSlide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9.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14.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15.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18.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23.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29.xml" ContentType="application/vnd.openxmlformats-officedocument.presentationml.notesSlide+xml"/>
  <Override PartName="/ppt/tags/tag77.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3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33.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34.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35.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36.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37.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44.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45.xml" ContentType="application/vnd.openxmlformats-officedocument.presentationml.notesSlide+xml"/>
  <Override PartName="/ppt/tags/tag104.xml" ContentType="application/vnd.openxmlformats-officedocument.presentationml.tags+xml"/>
  <Override PartName="/ppt/notesSlides/notesSlide46.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47.xml" ContentType="application/vnd.openxmlformats-officedocument.presentationml.notesSlide+xml"/>
  <Override PartName="/ppt/tags/tag107.xml" ContentType="application/vnd.openxmlformats-officedocument.presentationml.tags+xml"/>
  <Override PartName="/ppt/notesSlides/notesSlide48.xml" ContentType="application/vnd.openxmlformats-officedocument.presentationml.notesSlide+xml"/>
  <Override PartName="/ppt/tags/tag108.xml" ContentType="application/vnd.openxmlformats-officedocument.presentationml.tags+xml"/>
  <Override PartName="/ppt/notesSlides/notesSlide49.xml" ContentType="application/vnd.openxmlformats-officedocument.presentationml.notesSlide+xml"/>
  <Override PartName="/ppt/tags/tag109.xml" ContentType="application/vnd.openxmlformats-officedocument.presentationml.tags+xml"/>
  <Override PartName="/ppt/notesSlides/notesSlide50.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51.xml" ContentType="application/vnd.openxmlformats-officedocument.presentationml.notesSlide+xml"/>
  <Override PartName="/ppt/tags/tag112.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7" r:id="rId5"/>
  </p:sldMasterIdLst>
  <p:notesMasterIdLst>
    <p:notesMasterId r:id="rId200"/>
  </p:notesMasterIdLst>
  <p:sldIdLst>
    <p:sldId id="276" r:id="rId6"/>
    <p:sldId id="6846" r:id="rId7"/>
    <p:sldId id="7097" r:id="rId8"/>
    <p:sldId id="6861" r:id="rId9"/>
    <p:sldId id="6892" r:id="rId10"/>
    <p:sldId id="6844" r:id="rId11"/>
    <p:sldId id="6899" r:id="rId12"/>
    <p:sldId id="6901" r:id="rId13"/>
    <p:sldId id="1990" r:id="rId14"/>
    <p:sldId id="1983" r:id="rId15"/>
    <p:sldId id="6815" r:id="rId16"/>
    <p:sldId id="6876" r:id="rId17"/>
    <p:sldId id="6877" r:id="rId18"/>
    <p:sldId id="6878" r:id="rId19"/>
    <p:sldId id="6879" r:id="rId20"/>
    <p:sldId id="6689" r:id="rId21"/>
    <p:sldId id="6813" r:id="rId22"/>
    <p:sldId id="6712" r:id="rId23"/>
    <p:sldId id="6713" r:id="rId24"/>
    <p:sldId id="6714" r:id="rId25"/>
    <p:sldId id="6729" r:id="rId26"/>
    <p:sldId id="6902" r:id="rId27"/>
    <p:sldId id="6881" r:id="rId28"/>
    <p:sldId id="1988" r:id="rId29"/>
    <p:sldId id="6903" r:id="rId30"/>
    <p:sldId id="6874" r:id="rId31"/>
    <p:sldId id="6880" r:id="rId32"/>
    <p:sldId id="6635" r:id="rId33"/>
    <p:sldId id="6814" r:id="rId34"/>
    <p:sldId id="1800" r:id="rId35"/>
    <p:sldId id="1804" r:id="rId36"/>
    <p:sldId id="6717" r:id="rId37"/>
    <p:sldId id="6724" r:id="rId38"/>
    <p:sldId id="6904" r:id="rId39"/>
    <p:sldId id="6905" r:id="rId40"/>
    <p:sldId id="6725" r:id="rId41"/>
    <p:sldId id="6912" r:id="rId42"/>
    <p:sldId id="6756" r:id="rId43"/>
    <p:sldId id="1822" r:id="rId44"/>
    <p:sldId id="6913" r:id="rId45"/>
    <p:sldId id="6915" r:id="rId46"/>
    <p:sldId id="6918" r:id="rId47"/>
    <p:sldId id="7098" r:id="rId48"/>
    <p:sldId id="7099" r:id="rId49"/>
    <p:sldId id="7100" r:id="rId50"/>
    <p:sldId id="7101" r:id="rId51"/>
    <p:sldId id="7102" r:id="rId52"/>
    <p:sldId id="7103" r:id="rId53"/>
    <p:sldId id="6919" r:id="rId54"/>
    <p:sldId id="6920" r:id="rId55"/>
    <p:sldId id="6921" r:id="rId56"/>
    <p:sldId id="6922" r:id="rId57"/>
    <p:sldId id="6923" r:id="rId58"/>
    <p:sldId id="6924" r:id="rId59"/>
    <p:sldId id="6941" r:id="rId60"/>
    <p:sldId id="6942" r:id="rId61"/>
    <p:sldId id="6943" r:id="rId62"/>
    <p:sldId id="6925" r:id="rId63"/>
    <p:sldId id="6936" r:id="rId64"/>
    <p:sldId id="6939" r:id="rId65"/>
    <p:sldId id="6938" r:id="rId66"/>
    <p:sldId id="6948" r:id="rId67"/>
    <p:sldId id="6927" r:id="rId68"/>
    <p:sldId id="6864" r:id="rId69"/>
    <p:sldId id="6932" r:id="rId70"/>
    <p:sldId id="7095" r:id="rId71"/>
    <p:sldId id="7096" r:id="rId72"/>
    <p:sldId id="6937" r:id="rId73"/>
    <p:sldId id="6949" r:id="rId74"/>
    <p:sldId id="6928" r:id="rId75"/>
    <p:sldId id="6930" r:id="rId76"/>
    <p:sldId id="6950" r:id="rId77"/>
    <p:sldId id="6847" r:id="rId78"/>
    <p:sldId id="6957" r:id="rId79"/>
    <p:sldId id="6958" r:id="rId80"/>
    <p:sldId id="6959" r:id="rId81"/>
    <p:sldId id="6960" r:id="rId82"/>
    <p:sldId id="6889" r:id="rId83"/>
    <p:sldId id="6961" r:id="rId84"/>
    <p:sldId id="6962" r:id="rId85"/>
    <p:sldId id="6963" r:id="rId86"/>
    <p:sldId id="6964" r:id="rId87"/>
    <p:sldId id="6965" r:id="rId88"/>
    <p:sldId id="6966" r:id="rId89"/>
    <p:sldId id="6848" r:id="rId90"/>
    <p:sldId id="6860" r:id="rId91"/>
    <p:sldId id="6967" r:id="rId92"/>
    <p:sldId id="6968" r:id="rId93"/>
    <p:sldId id="6969" r:id="rId94"/>
    <p:sldId id="6862" r:id="rId95"/>
    <p:sldId id="6875" r:id="rId96"/>
    <p:sldId id="6970" r:id="rId97"/>
    <p:sldId id="6971" r:id="rId98"/>
    <p:sldId id="6849" r:id="rId99"/>
    <p:sldId id="6972" r:id="rId100"/>
    <p:sldId id="6973" r:id="rId101"/>
    <p:sldId id="6974" r:id="rId102"/>
    <p:sldId id="6975" r:id="rId103"/>
    <p:sldId id="6976" r:id="rId104"/>
    <p:sldId id="6977" r:id="rId105"/>
    <p:sldId id="6978" r:id="rId106"/>
    <p:sldId id="6992" r:id="rId107"/>
    <p:sldId id="7027" r:id="rId108"/>
    <p:sldId id="7028" r:id="rId109"/>
    <p:sldId id="7118" r:id="rId110"/>
    <p:sldId id="7030" r:id="rId111"/>
    <p:sldId id="7031" r:id="rId112"/>
    <p:sldId id="7032" r:id="rId113"/>
    <p:sldId id="7007" r:id="rId114"/>
    <p:sldId id="7033" r:id="rId115"/>
    <p:sldId id="7034" r:id="rId116"/>
    <p:sldId id="7009" r:id="rId117"/>
    <p:sldId id="7035" r:id="rId118"/>
    <p:sldId id="7002" r:id="rId119"/>
    <p:sldId id="7010" r:id="rId120"/>
    <p:sldId id="7011" r:id="rId121"/>
    <p:sldId id="7003" r:id="rId122"/>
    <p:sldId id="7036" r:id="rId123"/>
    <p:sldId id="7001" r:id="rId124"/>
    <p:sldId id="7012" r:id="rId125"/>
    <p:sldId id="7013" r:id="rId126"/>
    <p:sldId id="7037" r:id="rId127"/>
    <p:sldId id="7038" r:id="rId128"/>
    <p:sldId id="7119" r:id="rId129"/>
    <p:sldId id="6995" r:id="rId130"/>
    <p:sldId id="6997" r:id="rId131"/>
    <p:sldId id="7040" r:id="rId132"/>
    <p:sldId id="7041" r:id="rId133"/>
    <p:sldId id="7042" r:id="rId134"/>
    <p:sldId id="7043" r:id="rId135"/>
    <p:sldId id="7044" r:id="rId136"/>
    <p:sldId id="7045" r:id="rId137"/>
    <p:sldId id="7046" r:id="rId138"/>
    <p:sldId id="6996" r:id="rId139"/>
    <p:sldId id="7047" r:id="rId140"/>
    <p:sldId id="7048" r:id="rId141"/>
    <p:sldId id="7049" r:id="rId142"/>
    <p:sldId id="7050" r:id="rId143"/>
    <p:sldId id="7051" r:id="rId144"/>
    <p:sldId id="7052" r:id="rId145"/>
    <p:sldId id="6926" r:id="rId146"/>
    <p:sldId id="7053" r:id="rId147"/>
    <p:sldId id="7054" r:id="rId148"/>
    <p:sldId id="7055" r:id="rId149"/>
    <p:sldId id="6929" r:id="rId150"/>
    <p:sldId id="7120" r:id="rId151"/>
    <p:sldId id="1928" r:id="rId152"/>
    <p:sldId id="7056" r:id="rId153"/>
    <p:sldId id="7057" r:id="rId154"/>
    <p:sldId id="7058" r:id="rId155"/>
    <p:sldId id="7121" r:id="rId156"/>
    <p:sldId id="6931" r:id="rId157"/>
    <p:sldId id="7059" r:id="rId158"/>
    <p:sldId id="6933" r:id="rId159"/>
    <p:sldId id="7060" r:id="rId160"/>
    <p:sldId id="7122" r:id="rId161"/>
    <p:sldId id="7061" r:id="rId162"/>
    <p:sldId id="7062" r:id="rId163"/>
    <p:sldId id="7063" r:id="rId164"/>
    <p:sldId id="7064" r:id="rId165"/>
    <p:sldId id="7065" r:id="rId166"/>
    <p:sldId id="7066" r:id="rId167"/>
    <p:sldId id="7067" r:id="rId168"/>
    <p:sldId id="7068" r:id="rId169"/>
    <p:sldId id="7069" r:id="rId170"/>
    <p:sldId id="7071" r:id="rId171"/>
    <p:sldId id="7132" r:id="rId172"/>
    <p:sldId id="7133" r:id="rId173"/>
    <p:sldId id="7079" r:id="rId174"/>
    <p:sldId id="7080" r:id="rId175"/>
    <p:sldId id="7081" r:id="rId176"/>
    <p:sldId id="7082" r:id="rId177"/>
    <p:sldId id="7123" r:id="rId178"/>
    <p:sldId id="7124" r:id="rId179"/>
    <p:sldId id="7125" r:id="rId180"/>
    <p:sldId id="7126" r:id="rId181"/>
    <p:sldId id="7127" r:id="rId182"/>
    <p:sldId id="7128" r:id="rId183"/>
    <p:sldId id="7129" r:id="rId184"/>
    <p:sldId id="7130" r:id="rId185"/>
    <p:sldId id="7131" r:id="rId186"/>
    <p:sldId id="7104" r:id="rId187"/>
    <p:sldId id="7105" r:id="rId188"/>
    <p:sldId id="7106" r:id="rId189"/>
    <p:sldId id="7107" r:id="rId190"/>
    <p:sldId id="7108" r:id="rId191"/>
    <p:sldId id="7109" r:id="rId192"/>
    <p:sldId id="7110" r:id="rId193"/>
    <p:sldId id="7111" r:id="rId194"/>
    <p:sldId id="7112" r:id="rId195"/>
    <p:sldId id="7113" r:id="rId196"/>
    <p:sldId id="7114" r:id="rId197"/>
    <p:sldId id="7115" r:id="rId198"/>
    <p:sldId id="7116" r:id="rId199"/>
  </p:sldIdLst>
  <p:sldSz cx="12192000" cy="6858000"/>
  <p:notesSz cx="6858000" cy="9144000"/>
  <p:custDataLst>
    <p:tags r:id="rId201"/>
  </p:custData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ng, Carol" initials="YC" lastIdx="1" clrIdx="0">
    <p:extLst>
      <p:ext uri="{19B8F6BF-5375-455C-9EA6-DF929625EA0E}">
        <p15:presenceInfo xmlns:p15="http://schemas.microsoft.com/office/powerpoint/2012/main" userId="S::cyung@deloitte.co.uk::6515c910-f4e3-482f-ad3c-7a3a7584098b" providerId="AD"/>
      </p:ext>
    </p:extLst>
  </p:cmAuthor>
  <p:cmAuthor id="2" name="Alice Zou" initials="AZ" lastIdx="3" clrIdx="1">
    <p:extLst>
      <p:ext uri="{19B8F6BF-5375-455C-9EA6-DF929625EA0E}">
        <p15:presenceInfo xmlns:p15="http://schemas.microsoft.com/office/powerpoint/2012/main" userId="S::alicezou@deloitte.co.uk::e989083d-359a-435f-a963-e7c29740a4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21" autoAdjust="0"/>
    <p:restoredTop sz="94799"/>
  </p:normalViewPr>
  <p:slideViewPr>
    <p:cSldViewPr snapToGrid="0" snapToObjects="1" showGuides="1">
      <p:cViewPr varScale="1">
        <p:scale>
          <a:sx n="106" d="100"/>
          <a:sy n="106" d="100"/>
        </p:scale>
        <p:origin x="570" y="102"/>
      </p:cViewPr>
      <p:guideLst>
        <p:guide orient="horz" pos="391"/>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theme" Target="theme/theme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181" Type="http://schemas.openxmlformats.org/officeDocument/2006/relationships/slide" Target="slides/slide176.xml"/><Relationship Id="rId186" Type="http://schemas.openxmlformats.org/officeDocument/2006/relationships/slide" Target="slides/slide18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slide" Target="slides/slide171.xml"/><Relationship Id="rId192" Type="http://schemas.openxmlformats.org/officeDocument/2006/relationships/slide" Target="slides/slide187.xml"/><Relationship Id="rId197" Type="http://schemas.openxmlformats.org/officeDocument/2006/relationships/slide" Target="slides/slide192.xml"/><Relationship Id="rId206" Type="http://schemas.openxmlformats.org/officeDocument/2006/relationships/tableStyles" Target="tableStyles.xml"/><Relationship Id="rId201" Type="http://schemas.openxmlformats.org/officeDocument/2006/relationships/tags" Target="tags/tag1.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slide" Target="slides/slide177.xml"/><Relationship Id="rId187" Type="http://schemas.openxmlformats.org/officeDocument/2006/relationships/slide" Target="slides/slide182.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172" Type="http://schemas.openxmlformats.org/officeDocument/2006/relationships/slide" Target="slides/slide167.xml"/><Relationship Id="rId193" Type="http://schemas.openxmlformats.org/officeDocument/2006/relationships/slide" Target="slides/slide188.xml"/><Relationship Id="rId202" Type="http://schemas.openxmlformats.org/officeDocument/2006/relationships/commentAuthors" Target="commentAuthor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slide" Target="slides/slide194.xml"/><Relationship Id="rId203"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190" Type="http://schemas.openxmlformats.org/officeDocument/2006/relationships/slide" Target="slides/slide185.xml"/><Relationship Id="rId204" Type="http://schemas.openxmlformats.org/officeDocument/2006/relationships/viewProps" Target="viewProp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1.xml"/><Relationship Id="rId9" Type="http://schemas.openxmlformats.org/officeDocument/2006/relationships/slide" Target="slides/slide4.xml"/><Relationship Id="rId180" Type="http://schemas.openxmlformats.org/officeDocument/2006/relationships/slide" Target="slides/slide175.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6BE21-5404-5A4B-81C3-296B543B2F70}" type="datetimeFigureOut">
              <a:rPr lang="en-GB" smtClean="0"/>
              <a:t>14/01/2021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A76A2-7C2D-F048-B014-821C34948197}" type="slidenum">
              <a:rPr lang="en-GB" smtClean="0"/>
              <a:t>‹#›</a:t>
            </a:fld>
            <a:endParaRPr lang="en-GB"/>
          </a:p>
        </p:txBody>
      </p:sp>
    </p:spTree>
    <p:extLst>
      <p:ext uri="{BB962C8B-B14F-4D97-AF65-F5344CB8AC3E}">
        <p14:creationId xmlns:p14="http://schemas.microsoft.com/office/powerpoint/2010/main" val="358826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ED875-7CA7-4683-B586-34E1A4A09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283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40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560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099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6160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27</a:t>
            </a:fld>
            <a:endParaRPr lang="en-US"/>
          </a:p>
        </p:txBody>
      </p:sp>
    </p:spTree>
    <p:extLst>
      <p:ext uri="{BB962C8B-B14F-4D97-AF65-F5344CB8AC3E}">
        <p14:creationId xmlns:p14="http://schemas.microsoft.com/office/powerpoint/2010/main" val="1630697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28</a:t>
            </a:fld>
            <a:endParaRPr lang="en-US"/>
          </a:p>
        </p:txBody>
      </p:sp>
    </p:spTree>
    <p:extLst>
      <p:ext uri="{BB962C8B-B14F-4D97-AF65-F5344CB8AC3E}">
        <p14:creationId xmlns:p14="http://schemas.microsoft.com/office/powerpoint/2010/main" val="1230317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7238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02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7A01EF-27C9-D545-8120-1A43B1A0FBCB}" type="slidenum">
              <a:rPr lang="en-GB" smtClean="0"/>
              <a:t>34</a:t>
            </a:fld>
            <a:endParaRPr lang="en-GB"/>
          </a:p>
        </p:txBody>
      </p:sp>
    </p:spTree>
    <p:extLst>
      <p:ext uri="{BB962C8B-B14F-4D97-AF65-F5344CB8AC3E}">
        <p14:creationId xmlns:p14="http://schemas.microsoft.com/office/powerpoint/2010/main" val="2113090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ED875-7CA7-4683-B586-34E1A4A09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034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r>
              <a:rPr lang="en-GB"/>
              <a:t>E2e process in sub</a:t>
            </a:r>
          </a:p>
          <a:p>
            <a:endParaRPr lang="en-GB"/>
          </a:p>
          <a:p>
            <a:r>
              <a:rPr lang="en-GB">
                <a:highlight>
                  <a:srgbClr val="FFFF00"/>
                </a:highlight>
              </a:rPr>
              <a:t>Add training into 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637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7A01EF-27C9-D545-8120-1A43B1A0FBCB}" type="slidenum">
              <a:rPr lang="en-GB" smtClean="0"/>
              <a:t>36</a:t>
            </a:fld>
            <a:endParaRPr lang="en-GB"/>
          </a:p>
        </p:txBody>
      </p:sp>
    </p:spTree>
    <p:extLst>
      <p:ext uri="{BB962C8B-B14F-4D97-AF65-F5344CB8AC3E}">
        <p14:creationId xmlns:p14="http://schemas.microsoft.com/office/powerpoint/2010/main" val="3624449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7A01EF-27C9-D545-8120-1A43B1A0FBCB}" type="slidenum">
              <a:rPr lang="en-GB" smtClean="0"/>
              <a:t>38</a:t>
            </a:fld>
            <a:endParaRPr lang="en-GB"/>
          </a:p>
        </p:txBody>
      </p:sp>
    </p:spTree>
    <p:extLst>
      <p:ext uri="{BB962C8B-B14F-4D97-AF65-F5344CB8AC3E}">
        <p14:creationId xmlns:p14="http://schemas.microsoft.com/office/powerpoint/2010/main" val="2030490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7A01EF-27C9-D545-8120-1A43B1A0FBCB}" type="slidenum">
              <a:rPr lang="en-GB" smtClean="0"/>
              <a:t>40</a:t>
            </a:fld>
            <a:endParaRPr lang="en-GB"/>
          </a:p>
        </p:txBody>
      </p:sp>
    </p:spTree>
    <p:extLst>
      <p:ext uri="{BB962C8B-B14F-4D97-AF65-F5344CB8AC3E}">
        <p14:creationId xmlns:p14="http://schemas.microsoft.com/office/powerpoint/2010/main" val="1992463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ED875-7CA7-4683-B586-34E1A4A09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8924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ED875-7CA7-4683-B586-34E1A4A09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56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7A01EF-27C9-D545-8120-1A43B1A0FB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2745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7A01EF-27C9-D545-8120-1A43B1A0FBCB}" type="slidenum">
              <a:rPr lang="en-GB" smtClean="0"/>
              <a:t>45</a:t>
            </a:fld>
            <a:endParaRPr lang="en-GB"/>
          </a:p>
        </p:txBody>
      </p:sp>
    </p:spTree>
    <p:extLst>
      <p:ext uri="{BB962C8B-B14F-4D97-AF65-F5344CB8AC3E}">
        <p14:creationId xmlns:p14="http://schemas.microsoft.com/office/powerpoint/2010/main" val="697459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7A01EF-27C9-D545-8120-1A43B1A0FB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9078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7A01EF-27C9-D545-8120-1A43B1A0FB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431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7A01EF-27C9-D545-8120-1A43B1A0FB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366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5103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ED875-7CA7-4683-B586-34E1A4A09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499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7A01EF-27C9-D545-8120-1A43B1A0FB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8547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9434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7A01EF-27C9-D545-8120-1A43B1A0FBCB}" type="slidenum">
              <a:rPr lang="en-GB" smtClean="0"/>
              <a:t>65</a:t>
            </a:fld>
            <a:endParaRPr lang="en-GB"/>
          </a:p>
        </p:txBody>
      </p:sp>
    </p:spTree>
    <p:extLst>
      <p:ext uri="{BB962C8B-B14F-4D97-AF65-F5344CB8AC3E}">
        <p14:creationId xmlns:p14="http://schemas.microsoft.com/office/powerpoint/2010/main" val="788684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7A01EF-27C9-D545-8120-1A43B1A0FBCB}" type="slidenum">
              <a:rPr lang="en-GB" smtClean="0"/>
              <a:t>66</a:t>
            </a:fld>
            <a:endParaRPr lang="en-GB"/>
          </a:p>
        </p:txBody>
      </p:sp>
    </p:spTree>
    <p:extLst>
      <p:ext uri="{BB962C8B-B14F-4D97-AF65-F5344CB8AC3E}">
        <p14:creationId xmlns:p14="http://schemas.microsoft.com/office/powerpoint/2010/main" val="4838330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7A01EF-27C9-D545-8120-1A43B1A0FBCB}" type="slidenum">
              <a:rPr lang="en-GB" smtClean="0"/>
              <a:t>67</a:t>
            </a:fld>
            <a:endParaRPr lang="en-GB"/>
          </a:p>
        </p:txBody>
      </p:sp>
    </p:spTree>
    <p:extLst>
      <p:ext uri="{BB962C8B-B14F-4D97-AF65-F5344CB8AC3E}">
        <p14:creationId xmlns:p14="http://schemas.microsoft.com/office/powerpoint/2010/main" val="25197478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ED875-7CA7-4683-B586-34E1A4A09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1244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7A01EF-27C9-D545-8120-1A43B1A0FBCB}" type="slidenum">
              <a:rPr lang="en-GB" smtClean="0"/>
              <a:t>74</a:t>
            </a:fld>
            <a:endParaRPr lang="en-GB"/>
          </a:p>
        </p:txBody>
      </p:sp>
    </p:spTree>
    <p:extLst>
      <p:ext uri="{BB962C8B-B14F-4D97-AF65-F5344CB8AC3E}">
        <p14:creationId xmlns:p14="http://schemas.microsoft.com/office/powerpoint/2010/main" val="33425072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7A01EF-27C9-D545-8120-1A43B1A0FBCB}" type="slidenum">
              <a:rPr lang="en-GB" smtClean="0"/>
              <a:t>80</a:t>
            </a:fld>
            <a:endParaRPr lang="en-GB"/>
          </a:p>
        </p:txBody>
      </p:sp>
    </p:spTree>
    <p:extLst>
      <p:ext uri="{BB962C8B-B14F-4D97-AF65-F5344CB8AC3E}">
        <p14:creationId xmlns:p14="http://schemas.microsoft.com/office/powerpoint/2010/main" val="39365039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4816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ED875-7CA7-4683-B586-34E1A4A09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73010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7A01EF-27C9-D545-8120-1A43B1A0FBCB}" type="slidenum">
              <a:rPr lang="en-GB" smtClean="0"/>
              <a:t>83</a:t>
            </a:fld>
            <a:endParaRPr lang="en-GB"/>
          </a:p>
        </p:txBody>
      </p:sp>
    </p:spTree>
    <p:extLst>
      <p:ext uri="{BB962C8B-B14F-4D97-AF65-F5344CB8AC3E}">
        <p14:creationId xmlns:p14="http://schemas.microsoft.com/office/powerpoint/2010/main" val="11193914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7A01EF-27C9-D545-8120-1A43B1A0FBCB}" type="slidenum">
              <a:rPr lang="en-GB" smtClean="0"/>
              <a:t>84</a:t>
            </a:fld>
            <a:endParaRPr lang="en-GB"/>
          </a:p>
        </p:txBody>
      </p:sp>
    </p:spTree>
    <p:extLst>
      <p:ext uri="{BB962C8B-B14F-4D97-AF65-F5344CB8AC3E}">
        <p14:creationId xmlns:p14="http://schemas.microsoft.com/office/powerpoint/2010/main" val="20064875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7A01EF-27C9-D545-8120-1A43B1A0FBCB}" type="slidenum">
              <a:rPr lang="en-GB" smtClean="0"/>
              <a:t>87</a:t>
            </a:fld>
            <a:endParaRPr lang="en-GB"/>
          </a:p>
        </p:txBody>
      </p:sp>
    </p:spTree>
    <p:extLst>
      <p:ext uri="{BB962C8B-B14F-4D97-AF65-F5344CB8AC3E}">
        <p14:creationId xmlns:p14="http://schemas.microsoft.com/office/powerpoint/2010/main" val="39265913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7A01EF-27C9-D545-8120-1A43B1A0FBCB}" type="slidenum">
              <a:rPr lang="en-GB" smtClean="0"/>
              <a:t>88</a:t>
            </a:fld>
            <a:endParaRPr lang="en-GB"/>
          </a:p>
        </p:txBody>
      </p:sp>
    </p:spTree>
    <p:extLst>
      <p:ext uri="{BB962C8B-B14F-4D97-AF65-F5344CB8AC3E}">
        <p14:creationId xmlns:p14="http://schemas.microsoft.com/office/powerpoint/2010/main" val="13233472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7A01EF-27C9-D545-8120-1A43B1A0FBCB}" type="slidenum">
              <a:rPr lang="en-GB" smtClean="0"/>
              <a:t>89</a:t>
            </a:fld>
            <a:endParaRPr lang="en-GB"/>
          </a:p>
        </p:txBody>
      </p:sp>
    </p:spTree>
    <p:extLst>
      <p:ext uri="{BB962C8B-B14F-4D97-AF65-F5344CB8AC3E}">
        <p14:creationId xmlns:p14="http://schemas.microsoft.com/office/powerpoint/2010/main" val="6259384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FED875-7CA7-4683-B586-34E1A4A09D12}" type="slidenum">
              <a:rPr lang="en-GB" smtClean="0"/>
              <a:t>95</a:t>
            </a:fld>
            <a:endParaRPr lang="en-GB"/>
          </a:p>
        </p:txBody>
      </p:sp>
    </p:spTree>
    <p:extLst>
      <p:ext uri="{BB962C8B-B14F-4D97-AF65-F5344CB8AC3E}">
        <p14:creationId xmlns:p14="http://schemas.microsoft.com/office/powerpoint/2010/main" val="24291293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FED875-7CA7-4683-B586-34E1A4A09D12}" type="slidenum">
              <a:rPr lang="en-GB" smtClean="0"/>
              <a:t>96</a:t>
            </a:fld>
            <a:endParaRPr lang="en-GB"/>
          </a:p>
        </p:txBody>
      </p:sp>
    </p:spTree>
    <p:extLst>
      <p:ext uri="{BB962C8B-B14F-4D97-AF65-F5344CB8AC3E}">
        <p14:creationId xmlns:p14="http://schemas.microsoft.com/office/powerpoint/2010/main" val="25192057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B941BE8-AD96-4C43-A339-8F9308B42040}" type="slidenum">
              <a:rPr lang="en-GB" smtClean="0"/>
              <a:t>97</a:t>
            </a:fld>
            <a:endParaRPr lang="en-GB"/>
          </a:p>
        </p:txBody>
      </p:sp>
    </p:spTree>
    <p:extLst>
      <p:ext uri="{BB962C8B-B14F-4D97-AF65-F5344CB8AC3E}">
        <p14:creationId xmlns:p14="http://schemas.microsoft.com/office/powerpoint/2010/main" val="37414805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FED875-7CA7-4683-B586-34E1A4A09D12}" type="slidenum">
              <a:rPr lang="en-GB" smtClean="0"/>
              <a:t>98</a:t>
            </a:fld>
            <a:endParaRPr lang="en-GB"/>
          </a:p>
        </p:txBody>
      </p:sp>
    </p:spTree>
    <p:extLst>
      <p:ext uri="{BB962C8B-B14F-4D97-AF65-F5344CB8AC3E}">
        <p14:creationId xmlns:p14="http://schemas.microsoft.com/office/powerpoint/2010/main" val="42864477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FED875-7CA7-4683-B586-34E1A4A09D12}" type="slidenum">
              <a:rPr lang="en-GB" smtClean="0"/>
              <a:t>99</a:t>
            </a:fld>
            <a:endParaRPr lang="en-GB"/>
          </a:p>
        </p:txBody>
      </p:sp>
    </p:spTree>
    <p:extLst>
      <p:ext uri="{BB962C8B-B14F-4D97-AF65-F5344CB8AC3E}">
        <p14:creationId xmlns:p14="http://schemas.microsoft.com/office/powerpoint/2010/main" val="18103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7A01EF-27C9-D545-8120-1A43B1A0FBCB}" type="slidenum">
              <a:rPr lang="en-GB" smtClean="0"/>
              <a:t>10</a:t>
            </a:fld>
            <a:endParaRPr lang="en-GB"/>
          </a:p>
        </p:txBody>
      </p:sp>
    </p:spTree>
    <p:extLst>
      <p:ext uri="{BB962C8B-B14F-4D97-AF65-F5344CB8AC3E}">
        <p14:creationId xmlns:p14="http://schemas.microsoft.com/office/powerpoint/2010/main" val="33890562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FED875-7CA7-4683-B586-34E1A4A09D12}" type="slidenum">
              <a:rPr lang="en-GB" smtClean="0"/>
              <a:t>100</a:t>
            </a:fld>
            <a:endParaRPr lang="en-GB"/>
          </a:p>
        </p:txBody>
      </p:sp>
    </p:spTree>
    <p:extLst>
      <p:ext uri="{BB962C8B-B14F-4D97-AF65-F5344CB8AC3E}">
        <p14:creationId xmlns:p14="http://schemas.microsoft.com/office/powerpoint/2010/main" val="16000324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B941BE8-AD96-4C43-A339-8F9308B42040}" type="slidenum">
              <a:rPr lang="en-GB" smtClean="0"/>
              <a:t>101</a:t>
            </a:fld>
            <a:endParaRPr lang="en-GB"/>
          </a:p>
        </p:txBody>
      </p:sp>
    </p:spTree>
    <p:extLst>
      <p:ext uri="{BB962C8B-B14F-4D97-AF65-F5344CB8AC3E}">
        <p14:creationId xmlns:p14="http://schemas.microsoft.com/office/powerpoint/2010/main" val="31449109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ED875-7CA7-4683-B586-34E1A4A09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4483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878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7A01EF-27C9-D545-8120-1A43B1A0FBCB}" type="slidenum">
              <a:rPr lang="en-GB" smtClean="0"/>
              <a:t>115</a:t>
            </a:fld>
            <a:endParaRPr lang="en-GB"/>
          </a:p>
        </p:txBody>
      </p:sp>
    </p:spTree>
    <p:extLst>
      <p:ext uri="{BB962C8B-B14F-4D97-AF65-F5344CB8AC3E}">
        <p14:creationId xmlns:p14="http://schemas.microsoft.com/office/powerpoint/2010/main" val="26293351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7A01EF-27C9-D545-8120-1A43B1A0FBCB}" type="slidenum">
              <a:rPr lang="en-GB" smtClean="0"/>
              <a:t>116</a:t>
            </a:fld>
            <a:endParaRPr lang="en-GB"/>
          </a:p>
        </p:txBody>
      </p:sp>
    </p:spTree>
    <p:extLst>
      <p:ext uri="{BB962C8B-B14F-4D97-AF65-F5344CB8AC3E}">
        <p14:creationId xmlns:p14="http://schemas.microsoft.com/office/powerpoint/2010/main" val="10103945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7A01EF-27C9-D545-8120-1A43B1A0FBCB}" type="slidenum">
              <a:rPr lang="en-GB" smtClean="0"/>
              <a:t>117</a:t>
            </a:fld>
            <a:endParaRPr lang="en-GB"/>
          </a:p>
        </p:txBody>
      </p:sp>
    </p:spTree>
    <p:extLst>
      <p:ext uri="{BB962C8B-B14F-4D97-AF65-F5344CB8AC3E}">
        <p14:creationId xmlns:p14="http://schemas.microsoft.com/office/powerpoint/2010/main" val="38073428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Tx/>
              <a:buChar cha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39619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7A01EF-27C9-D545-8120-1A43B1A0FBCB}" type="slidenum">
              <a:rPr lang="en-GB" smtClean="0"/>
              <a:t>129</a:t>
            </a:fld>
            <a:endParaRPr lang="en-GB"/>
          </a:p>
        </p:txBody>
      </p:sp>
    </p:spTree>
    <p:extLst>
      <p:ext uri="{BB962C8B-B14F-4D97-AF65-F5344CB8AC3E}">
        <p14:creationId xmlns:p14="http://schemas.microsoft.com/office/powerpoint/2010/main" val="40628483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Tx/>
              <a:buChar cha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7939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91112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Tx/>
              <a:buChar cha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98773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81236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65610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48243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80711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1055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40795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2280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3304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377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33385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Tx/>
              <a:buChar cha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02782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Tx/>
              <a:buChar cha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0743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Tx/>
              <a:buChar cha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0206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Tx/>
              <a:buChar cha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83711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35807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37990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5250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475020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Tx/>
              <a:buChar cha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01876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7A01EF-27C9-D545-8120-1A43B1A0FB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324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15434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7A01EF-27C9-D545-8120-1A43B1A0FB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68382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ED875-7CA7-4683-B586-34E1A4A09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7868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7A01EF-27C9-D545-8120-1A43B1A0FBCB}" type="slidenum">
              <a:rPr lang="en-GB" smtClean="0"/>
              <a:t>167</a:t>
            </a:fld>
            <a:endParaRPr lang="en-GB"/>
          </a:p>
        </p:txBody>
      </p:sp>
    </p:spTree>
    <p:extLst>
      <p:ext uri="{BB962C8B-B14F-4D97-AF65-F5344CB8AC3E}">
        <p14:creationId xmlns:p14="http://schemas.microsoft.com/office/powerpoint/2010/main" val="41142125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7A01EF-27C9-D545-8120-1A43B1A0FBCB}" type="slidenum">
              <a:rPr lang="en-GB" smtClean="0"/>
              <a:t>168</a:t>
            </a:fld>
            <a:endParaRPr lang="en-GB"/>
          </a:p>
        </p:txBody>
      </p:sp>
    </p:spTree>
    <p:extLst>
      <p:ext uri="{BB962C8B-B14F-4D97-AF65-F5344CB8AC3E}">
        <p14:creationId xmlns:p14="http://schemas.microsoft.com/office/powerpoint/2010/main" val="35284892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7A01EF-27C9-D545-8120-1A43B1A0FBCB}" type="slidenum">
              <a:rPr lang="en-GB" smtClean="0"/>
              <a:t>169</a:t>
            </a:fld>
            <a:endParaRPr lang="en-GB"/>
          </a:p>
        </p:txBody>
      </p:sp>
    </p:spTree>
    <p:extLst>
      <p:ext uri="{BB962C8B-B14F-4D97-AF65-F5344CB8AC3E}">
        <p14:creationId xmlns:p14="http://schemas.microsoft.com/office/powerpoint/2010/main" val="11259510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7A01EF-27C9-D545-8120-1A43B1A0FBCB}" type="slidenum">
              <a:rPr lang="en-GB" smtClean="0"/>
              <a:t>170</a:t>
            </a:fld>
            <a:endParaRPr lang="en-GB"/>
          </a:p>
        </p:txBody>
      </p:sp>
    </p:spTree>
    <p:extLst>
      <p:ext uri="{BB962C8B-B14F-4D97-AF65-F5344CB8AC3E}">
        <p14:creationId xmlns:p14="http://schemas.microsoft.com/office/powerpoint/2010/main" val="299470791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23096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r>
              <a:rPr lang="en-GB" dirty="0"/>
              <a:t>E2e process in sub</a:t>
            </a:r>
          </a:p>
          <a:p>
            <a:endParaRPr lang="en-GB" dirty="0"/>
          </a:p>
          <a:p>
            <a:r>
              <a:rPr lang="en-GB" dirty="0">
                <a:highlight>
                  <a:srgbClr val="FFFF00"/>
                </a:highlight>
              </a:rPr>
              <a:t>Add training into 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831273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26098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183</a:t>
            </a:fld>
            <a:endParaRPr lang="en-US"/>
          </a:p>
        </p:txBody>
      </p:sp>
    </p:spTree>
    <p:extLst>
      <p:ext uri="{BB962C8B-B14F-4D97-AF65-F5344CB8AC3E}">
        <p14:creationId xmlns:p14="http://schemas.microsoft.com/office/powerpoint/2010/main" val="604449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7A01EF-27C9-D545-8120-1A43B1A0FB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132104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184</a:t>
            </a:fld>
            <a:endParaRPr lang="en-US"/>
          </a:p>
        </p:txBody>
      </p:sp>
    </p:spTree>
    <p:extLst>
      <p:ext uri="{BB962C8B-B14F-4D97-AF65-F5344CB8AC3E}">
        <p14:creationId xmlns:p14="http://schemas.microsoft.com/office/powerpoint/2010/main" val="29815424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185</a:t>
            </a:fld>
            <a:endParaRPr lang="en-US"/>
          </a:p>
        </p:txBody>
      </p:sp>
    </p:spTree>
    <p:extLst>
      <p:ext uri="{BB962C8B-B14F-4D97-AF65-F5344CB8AC3E}">
        <p14:creationId xmlns:p14="http://schemas.microsoft.com/office/powerpoint/2010/main" val="76884333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7A01EF-27C9-D545-8120-1A43B1A0FBCB}" type="slidenum">
              <a:rPr lang="en-GB" smtClean="0"/>
              <a:t>187</a:t>
            </a:fld>
            <a:endParaRPr lang="en-GB"/>
          </a:p>
        </p:txBody>
      </p:sp>
    </p:spTree>
    <p:extLst>
      <p:ext uri="{BB962C8B-B14F-4D97-AF65-F5344CB8AC3E}">
        <p14:creationId xmlns:p14="http://schemas.microsoft.com/office/powerpoint/2010/main" val="1115437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3.png"/><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4.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3.png"/><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3.png"/><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4.emf"/><Relationship Id="rId5" Type="http://schemas.openxmlformats.org/officeDocument/2006/relationships/oleObject" Target="../embeddings/oleObject14.bin"/><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5.jpeg"/><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4.emf"/><Relationship Id="rId5" Type="http://schemas.openxmlformats.org/officeDocument/2006/relationships/oleObject" Target="../embeddings/oleObject15.bin"/><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3.png"/><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4.emf"/><Relationship Id="rId5" Type="http://schemas.openxmlformats.org/officeDocument/2006/relationships/oleObject" Target="../embeddings/oleObject16.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3.png"/><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4.emf"/><Relationship Id="rId5" Type="http://schemas.openxmlformats.org/officeDocument/2006/relationships/oleObject" Target="../embeddings/oleObject17.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3.png"/><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4.emf"/><Relationship Id="rId5" Type="http://schemas.openxmlformats.org/officeDocument/2006/relationships/oleObject" Target="../embeddings/oleObject18.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3.png"/><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4.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5.jpeg"/><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4.emf"/><Relationship Id="rId5" Type="http://schemas.openxmlformats.org/officeDocument/2006/relationships/oleObject" Target="../embeddings/oleObject20.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5.jpe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4.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3.pn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4.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3.png"/><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4.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3.png"/><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4.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3.png"/><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4.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5.jpeg"/><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4.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3.png"/><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4.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3"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22" name="Text Placeholder 6"/>
          <p:cNvSpPr>
            <a:spLocks noGrp="1"/>
          </p:cNvSpPr>
          <p:nvPr>
            <p:ph type="body" sz="quarter" idx="12" hasCustomPrompt="1"/>
          </p:nvPr>
        </p:nvSpPr>
        <p:spPr bwMode="black">
          <a:xfrm>
            <a:off x="630001" y="5724893"/>
            <a:ext cx="6868800" cy="436195"/>
          </a:xfrm>
          <a:prstGeom prst="rect">
            <a:avLst/>
          </a:prstGeom>
          <a:noFill/>
        </p:spPr>
        <p:txBody>
          <a:bodyPr anchor="t"/>
          <a:lstStyle>
            <a:lvl1pPr algn="l">
              <a:lnSpc>
                <a:spcPct val="110000"/>
              </a:lnSpc>
              <a:buNone/>
              <a:defRPr sz="1600" b="0" i="0" cap="none" baseline="0">
                <a:solidFill>
                  <a:srgbClr val="425563"/>
                </a:solidFill>
                <a:latin typeface="+mn-lt"/>
                <a:ea typeface="+mn-ea"/>
                <a:cs typeface="+mn-cs"/>
                <a:sym typeface="+mn-lt"/>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630000" y="3903461"/>
            <a:ext cx="6868800" cy="436195"/>
          </a:xfrm>
          <a:prstGeom prst="rect">
            <a:avLst/>
          </a:prstGeom>
        </p:spPr>
        <p:txBody>
          <a:bodyPr anchor="t"/>
          <a:lstStyle>
            <a:lvl1pPr marL="0" indent="0" algn="l">
              <a:lnSpc>
                <a:spcPct val="110000"/>
              </a:lnSpc>
              <a:buNone/>
              <a:defRPr sz="1600" cap="none" spc="0" baseline="0">
                <a:solidFill>
                  <a:srgbClr val="425563"/>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27" name="Title 1"/>
          <p:cNvSpPr>
            <a:spLocks noGrp="1"/>
          </p:cNvSpPr>
          <p:nvPr>
            <p:ph type="ctrTitle" hasCustomPrompt="1"/>
          </p:nvPr>
        </p:nvSpPr>
        <p:spPr bwMode="ltGray">
          <a:xfrm>
            <a:off x="630001" y="2081213"/>
            <a:ext cx="6868800" cy="1789305"/>
          </a:xfrm>
          <a:prstGeom prst="rect">
            <a:avLst/>
          </a:prstGeom>
        </p:spPr>
        <p:txBody>
          <a:bodyPr tIns="45720" bIns="45720" anchor="t">
            <a:noAutofit/>
          </a:bodyPr>
          <a:lstStyle>
            <a:lvl1pPr algn="l">
              <a:lnSpc>
                <a:spcPct val="93000"/>
              </a:lnSpc>
              <a:defRPr sz="5400" b="1" i="0" cap="all" spc="0" baseline="0">
                <a:solidFill>
                  <a:srgbClr val="425563"/>
                </a:solidFill>
                <a:latin typeface="Arial" panose="020B0604020202020204" pitchFamily="34" charset="0"/>
                <a:ea typeface="+mj-ea"/>
                <a:cs typeface="Arial" panose="020B0604020202020204" pitchFamily="34" charset="0"/>
                <a:sym typeface="+mj-lt"/>
              </a:defRPr>
            </a:lvl1pPr>
          </a:lstStyle>
          <a:p>
            <a:r>
              <a:rPr lang="en-US"/>
              <a:t>Title</a:t>
            </a:r>
          </a:p>
        </p:txBody>
      </p:sp>
      <p:pic>
        <p:nvPicPr>
          <p:cNvPr id="25"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9146461" y="380723"/>
            <a:ext cx="2792497"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DA9D4B87-A3C0-D74D-86E3-46D29643D635}"/>
              </a:ext>
            </a:extLst>
          </p:cNvPr>
          <p:cNvSpPr txBox="1"/>
          <p:nvPr userDrawn="1"/>
        </p:nvSpPr>
        <p:spPr>
          <a:xfrm>
            <a:off x="0" y="2"/>
            <a:ext cx="12192000" cy="144378"/>
          </a:xfrm>
          <a:prstGeom prst="rect">
            <a:avLst/>
          </a:prstGeom>
          <a:solidFill>
            <a:schemeClr val="accent2"/>
          </a:solidFill>
          <a:ln>
            <a:noFill/>
          </a:ln>
        </p:spPr>
        <p:txBody>
          <a:bodyPr spcFirstLastPara="1" wrap="square" lIns="0" tIns="36000" rIns="0" bIns="36000" anchor="ctr"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100000"/>
              </a:lnSpc>
              <a:spcBef>
                <a:spcPts val="0"/>
              </a:spcBef>
              <a:spcAft>
                <a:spcPts val="0"/>
              </a:spcAft>
              <a:buClr>
                <a:srgbClr val="888888"/>
              </a:buClr>
              <a:buSzPts val="1200"/>
              <a:buFont typeface="Arial"/>
              <a:buNone/>
              <a:tabLst/>
              <a:defRPr/>
            </a:pPr>
            <a:r>
              <a:rPr kumimoji="0" lang="en-GB" sz="800" b="1" i="0" u="none" strike="noStrike" kern="0" cap="none" spc="150" normalizeH="0" baseline="0" noProof="0">
                <a:ln>
                  <a:noFill/>
                </a:ln>
                <a:solidFill>
                  <a:schemeClr val="bg1"/>
                </a:solidFill>
                <a:effectLst/>
                <a:uLnTx/>
                <a:uFillTx/>
                <a:latin typeface="Arial"/>
                <a:ea typeface="Arial"/>
                <a:cs typeface="Arial"/>
                <a:sym typeface="+mn-lt"/>
              </a:rPr>
              <a:t>OFFICIAL – SENSITIVE – COMMERCIAL </a:t>
            </a:r>
          </a:p>
        </p:txBody>
      </p:sp>
    </p:spTree>
    <p:extLst>
      <p:ext uri="{BB962C8B-B14F-4D97-AF65-F5344CB8AC3E}">
        <p14:creationId xmlns:p14="http://schemas.microsoft.com/office/powerpoint/2010/main" val="20565950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34" name="think-cell Slide" r:id="rId5" imgW="286" imgH="286" progId="TCLayout.ActiveDocument.1">
                  <p:embed/>
                </p:oleObj>
              </mc:Choice>
              <mc:Fallback>
                <p:oleObj name="think-cell Slide" r:id="rId5" imgW="286" imgH="28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630001" y="686300"/>
            <a:ext cx="10084383" cy="332399"/>
          </a:xfrm>
        </p:spPr>
        <p:txBody>
          <a:bodyPr/>
          <a:lstStyle>
            <a:lvl1pPr>
              <a:defRPr>
                <a:solidFill>
                  <a:srgbClr val="005EB8"/>
                </a:solidFill>
                <a:latin typeface="+mj-lt"/>
                <a:ea typeface="+mj-ea"/>
                <a:cs typeface="+mj-cs"/>
                <a:sym typeface="+mj-lt"/>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hasCustomPrompt="1"/>
          </p:nvPr>
        </p:nvSpPr>
        <p:spPr>
          <a:xfrm>
            <a:off x="629400" y="1616977"/>
            <a:ext cx="10933950" cy="3895927"/>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Text</a:t>
            </a:r>
          </a:p>
        </p:txBody>
      </p:sp>
      <p:pic>
        <p:nvPicPr>
          <p:cNvPr id="8"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85327" y="205134"/>
            <a:ext cx="1053631" cy="41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2866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169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99"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22" name="Text Placeholder 6"/>
          <p:cNvSpPr>
            <a:spLocks noGrp="1"/>
          </p:cNvSpPr>
          <p:nvPr>
            <p:ph type="body" sz="quarter" idx="12" hasCustomPrompt="1"/>
          </p:nvPr>
        </p:nvSpPr>
        <p:spPr bwMode="black">
          <a:xfrm>
            <a:off x="630001" y="5724893"/>
            <a:ext cx="6868800" cy="436195"/>
          </a:xfrm>
          <a:prstGeom prst="rect">
            <a:avLst/>
          </a:prstGeom>
          <a:noFill/>
        </p:spPr>
        <p:txBody>
          <a:bodyPr anchor="t"/>
          <a:lstStyle>
            <a:lvl1pPr algn="l">
              <a:lnSpc>
                <a:spcPct val="110000"/>
              </a:lnSpc>
              <a:buNone/>
              <a:defRPr sz="1600" b="0" i="0" cap="none" baseline="0">
                <a:solidFill>
                  <a:srgbClr val="425563"/>
                </a:solidFill>
                <a:latin typeface="+mn-lt"/>
                <a:ea typeface="+mn-ea"/>
                <a:cs typeface="+mn-cs"/>
                <a:sym typeface="+mn-lt"/>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630000" y="3903461"/>
            <a:ext cx="6868800" cy="436195"/>
          </a:xfrm>
          <a:prstGeom prst="rect">
            <a:avLst/>
          </a:prstGeom>
        </p:spPr>
        <p:txBody>
          <a:bodyPr anchor="t"/>
          <a:lstStyle>
            <a:lvl1pPr marL="0" indent="0" algn="l">
              <a:lnSpc>
                <a:spcPct val="110000"/>
              </a:lnSpc>
              <a:buNone/>
              <a:defRPr sz="1600" cap="none" spc="0" baseline="0">
                <a:solidFill>
                  <a:srgbClr val="425563"/>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27" name="Title 1"/>
          <p:cNvSpPr>
            <a:spLocks noGrp="1"/>
          </p:cNvSpPr>
          <p:nvPr>
            <p:ph type="ctrTitle" hasCustomPrompt="1"/>
          </p:nvPr>
        </p:nvSpPr>
        <p:spPr bwMode="ltGray">
          <a:xfrm>
            <a:off x="630001" y="2081213"/>
            <a:ext cx="6868800" cy="1789305"/>
          </a:xfrm>
          <a:prstGeom prst="rect">
            <a:avLst/>
          </a:prstGeom>
        </p:spPr>
        <p:txBody>
          <a:bodyPr tIns="45720" bIns="45720" anchor="t">
            <a:noAutofit/>
          </a:bodyPr>
          <a:lstStyle>
            <a:lvl1pPr algn="l">
              <a:lnSpc>
                <a:spcPct val="93000"/>
              </a:lnSpc>
              <a:defRPr sz="5400" b="1" i="0" cap="all" spc="0" baseline="0">
                <a:solidFill>
                  <a:srgbClr val="425563"/>
                </a:solidFill>
                <a:latin typeface="Arial" panose="020B0604020202020204" pitchFamily="34" charset="0"/>
                <a:ea typeface="+mj-ea"/>
                <a:cs typeface="Arial" panose="020B0604020202020204" pitchFamily="34" charset="0"/>
                <a:sym typeface="+mj-lt"/>
              </a:defRPr>
            </a:lvl1pPr>
          </a:lstStyle>
          <a:p>
            <a:r>
              <a:rPr lang="en-US"/>
              <a:t>Title</a:t>
            </a:r>
          </a:p>
        </p:txBody>
      </p:sp>
      <p:pic>
        <p:nvPicPr>
          <p:cNvPr id="25"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9146461" y="380723"/>
            <a:ext cx="2792497"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DA9D4B87-A3C0-D74D-86E3-46D29643D635}"/>
              </a:ext>
            </a:extLst>
          </p:cNvPr>
          <p:cNvSpPr txBox="1"/>
          <p:nvPr userDrawn="1"/>
        </p:nvSpPr>
        <p:spPr>
          <a:xfrm>
            <a:off x="0" y="2"/>
            <a:ext cx="12192000" cy="144378"/>
          </a:xfrm>
          <a:prstGeom prst="rect">
            <a:avLst/>
          </a:prstGeom>
          <a:solidFill>
            <a:schemeClr val="accent2"/>
          </a:solidFill>
          <a:ln>
            <a:noFill/>
          </a:ln>
        </p:spPr>
        <p:txBody>
          <a:bodyPr spcFirstLastPara="1" wrap="square" lIns="0" tIns="36000" rIns="0" bIns="36000" anchor="ctr"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100000"/>
              </a:lnSpc>
              <a:spcBef>
                <a:spcPts val="0"/>
              </a:spcBef>
              <a:spcAft>
                <a:spcPts val="0"/>
              </a:spcAft>
              <a:buClr>
                <a:srgbClr val="888888"/>
              </a:buClr>
              <a:buSzPts val="1200"/>
              <a:buFont typeface="Arial"/>
              <a:buNone/>
              <a:tabLst/>
              <a:defRPr/>
            </a:pPr>
            <a:r>
              <a:rPr kumimoji="0" lang="en-GB" sz="800" b="1" i="0" u="none" strike="noStrike" kern="0" cap="none" spc="150" normalizeH="0" baseline="0" noProof="0">
                <a:ln>
                  <a:noFill/>
                </a:ln>
                <a:solidFill>
                  <a:schemeClr val="bg1"/>
                </a:solidFill>
                <a:effectLst/>
                <a:uLnTx/>
                <a:uFillTx/>
                <a:latin typeface="Arial"/>
                <a:ea typeface="Arial"/>
                <a:cs typeface="Arial"/>
                <a:sym typeface="+mn-lt"/>
              </a:rPr>
              <a:t>OFFICIAL – SENSITIVE – COMMERCIAL</a:t>
            </a:r>
          </a:p>
        </p:txBody>
      </p:sp>
    </p:spTree>
    <p:extLst>
      <p:ext uri="{BB962C8B-B14F-4D97-AF65-F5344CB8AC3E}">
        <p14:creationId xmlns:p14="http://schemas.microsoft.com/office/powerpoint/2010/main" val="6745991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23"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itle 7"/>
          <p:cNvSpPr>
            <a:spLocks noGrp="1"/>
          </p:cNvSpPr>
          <p:nvPr>
            <p:ph type="title" hasCustomPrompt="1"/>
          </p:nvPr>
        </p:nvSpPr>
        <p:spPr>
          <a:xfrm>
            <a:off x="630000" y="1160463"/>
            <a:ext cx="10084383" cy="498598"/>
          </a:xfrm>
        </p:spPr>
        <p:txBody>
          <a:bodyPr/>
          <a:lstStyle>
            <a:lvl1pPr>
              <a:defRPr sz="3600">
                <a:solidFill>
                  <a:srgbClr val="005EB8"/>
                </a:solidFill>
                <a:latin typeface="+mj-lt"/>
                <a:ea typeface="+mj-ea"/>
                <a:cs typeface="+mj-cs"/>
                <a:sym typeface="+mj-lt"/>
              </a:defRPr>
            </a:lvl1pPr>
          </a:lstStyle>
          <a:p>
            <a:r>
              <a:rPr lang="en-US"/>
              <a:t>CLICK TO ADD TITLE</a:t>
            </a:r>
          </a:p>
        </p:txBody>
      </p:sp>
      <p:pic>
        <p:nvPicPr>
          <p:cNvPr id="7"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85327" y="205134"/>
            <a:ext cx="1053631" cy="41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10295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 Section header box">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E05838-18E0-0745-BC8E-90F00080367B}"/>
              </a:ext>
            </a:extLst>
          </p:cNvPr>
          <p:cNvSpPr/>
          <p:nvPr userDrawn="1"/>
        </p:nvSpPr>
        <p:spPr>
          <a:xfrm>
            <a:off x="5462334" y="144380"/>
            <a:ext cx="6729666" cy="6713619"/>
          </a:xfrm>
          <a:prstGeom prst="rect">
            <a:avLst/>
          </a:prstGeom>
          <a:solidFill>
            <a:srgbClr val="0063BD"/>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endParaRPr>
          </a:p>
        </p:txBody>
      </p:sp>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47"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itle 1"/>
          <p:cNvSpPr>
            <a:spLocks noGrp="1"/>
          </p:cNvSpPr>
          <p:nvPr>
            <p:ph type="title" hasCustomPrompt="1"/>
          </p:nvPr>
        </p:nvSpPr>
        <p:spPr bwMode="blackWhite">
          <a:xfrm>
            <a:off x="-1" y="0"/>
            <a:ext cx="5462335" cy="6857999"/>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612000" tIns="274320" rIns="360000" bIns="137160" anchor="ctr">
            <a:noAutofit/>
          </a:bodyPr>
          <a:lstStyle>
            <a:lvl1pPr marL="0" algn="l" defTabSz="914400" rtl="0" eaLnBrk="1" fontAlgn="auto" latinLnBrk="0" hangingPunct="1">
              <a:lnSpc>
                <a:spcPts val="6000"/>
              </a:lnSpc>
              <a:spcBef>
                <a:spcPts val="0"/>
              </a:spcBef>
              <a:spcAft>
                <a:spcPts val="0"/>
              </a:spcAft>
              <a:defRPr lang="en-US" sz="4000" b="1" i="0" kern="1200" baseline="0" dirty="0">
                <a:solidFill>
                  <a:schemeClr val="tx2"/>
                </a:solidFill>
                <a:latin typeface="Arial" panose="020B0604020202020204" pitchFamily="34" charset="0"/>
                <a:ea typeface="+mj-ea"/>
                <a:cs typeface="Arial" panose="020B0604020202020204" pitchFamily="34" charset="0"/>
                <a:sym typeface="+mj-lt"/>
              </a:defRPr>
            </a:lvl1pPr>
          </a:lstStyle>
          <a:p>
            <a:r>
              <a:rPr lang="en-US"/>
              <a:t>Click to add section title</a:t>
            </a:r>
          </a:p>
        </p:txBody>
      </p:sp>
      <p:grpSp>
        <p:nvGrpSpPr>
          <p:cNvPr id="19" name="Group 18">
            <a:extLst>
              <a:ext uri="{FF2B5EF4-FFF2-40B4-BE49-F238E27FC236}">
                <a16:creationId xmlns:a16="http://schemas.microsoft.com/office/drawing/2014/main" id="{EFD0CF23-AAAB-ED46-91C6-9397015C8DE3}"/>
              </a:ext>
            </a:extLst>
          </p:cNvPr>
          <p:cNvGrpSpPr/>
          <p:nvPr userDrawn="1"/>
        </p:nvGrpSpPr>
        <p:grpSpPr>
          <a:xfrm>
            <a:off x="10695438" y="208855"/>
            <a:ext cx="1435732" cy="484124"/>
            <a:chOff x="4871268" y="494342"/>
            <a:chExt cx="1435732" cy="484124"/>
          </a:xfrm>
        </p:grpSpPr>
        <p:sp>
          <p:nvSpPr>
            <p:cNvPr id="16" name="TextBox 15">
              <a:extLst>
                <a:ext uri="{FF2B5EF4-FFF2-40B4-BE49-F238E27FC236}">
                  <a16:creationId xmlns:a16="http://schemas.microsoft.com/office/drawing/2014/main" id="{D8FB69E2-98D8-4043-803C-20A00A191306}"/>
                </a:ext>
              </a:extLst>
            </p:cNvPr>
            <p:cNvSpPr txBox="1"/>
            <p:nvPr userDrawn="1"/>
          </p:nvSpPr>
          <p:spPr>
            <a:xfrm>
              <a:off x="4871268" y="726721"/>
              <a:ext cx="1435732" cy="25174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spc="0" baseline="0">
                  <a:solidFill>
                    <a:schemeClr val="bg1"/>
                  </a:solidFill>
                </a:rPr>
                <a:t>Test and Trace</a:t>
              </a:r>
            </a:p>
          </p:txBody>
        </p:sp>
        <p:pic>
          <p:nvPicPr>
            <p:cNvPr id="60421" name="Picture 5">
              <a:extLst>
                <a:ext uri="{FF2B5EF4-FFF2-40B4-BE49-F238E27FC236}">
                  <a16:creationId xmlns:a16="http://schemas.microsoft.com/office/drawing/2014/main" id="{6A4A371A-7BD1-CA4C-B3AF-143170D367B9}"/>
                </a:ext>
              </a:extLst>
            </p:cNvPr>
            <p:cNvPicPr>
              <a:picLocks noChangeAspect="1" noChangeArrowheads="1"/>
            </p:cNvPicPr>
            <p:nvPr userDrawn="1"/>
          </p:nvPicPr>
          <p:blipFill rotWithShape="1">
            <a:blip r:embed="rId7" cstate="screen">
              <a:extLst>
                <a:ext uri="{28A0092B-C50C-407E-A947-70E740481C1C}">
                  <a14:useLocalDpi xmlns:a14="http://schemas.microsoft.com/office/drawing/2010/main"/>
                </a:ext>
              </a:extLst>
            </a:blip>
            <a:srcRect/>
            <a:stretch/>
          </p:blipFill>
          <p:spPr bwMode="auto">
            <a:xfrm>
              <a:off x="5548679" y="494342"/>
              <a:ext cx="566577" cy="232380"/>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a:extLst>
              <a:ext uri="{FF2B5EF4-FFF2-40B4-BE49-F238E27FC236}">
                <a16:creationId xmlns:a16="http://schemas.microsoft.com/office/drawing/2014/main" id="{0B7ECD04-311D-E640-9F94-0D969B65D0FA}"/>
              </a:ext>
            </a:extLst>
          </p:cNvPr>
          <p:cNvSpPr txBox="1"/>
          <p:nvPr userDrawn="1"/>
        </p:nvSpPr>
        <p:spPr>
          <a:xfrm>
            <a:off x="5612130" y="652653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Tree>
    <p:extLst>
      <p:ext uri="{BB962C8B-B14F-4D97-AF65-F5344CB8AC3E}">
        <p14:creationId xmlns:p14="http://schemas.microsoft.com/office/powerpoint/2010/main" val="11415857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 Section header box">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E05838-18E0-0745-BC8E-90F00080367B}"/>
              </a:ext>
            </a:extLst>
          </p:cNvPr>
          <p:cNvSpPr/>
          <p:nvPr userDrawn="1"/>
        </p:nvSpPr>
        <p:spPr>
          <a:xfrm flipH="1">
            <a:off x="0" y="144380"/>
            <a:ext cx="5462336" cy="6713619"/>
          </a:xfrm>
          <a:prstGeom prst="rect">
            <a:avLst/>
          </a:prstGeom>
          <a:solidFill>
            <a:srgbClr val="0063BD"/>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1200">
              <a:solidFill>
                <a:srgbClr val="FFFFFF"/>
              </a:solidFill>
            </a:endParaRPr>
          </a:p>
        </p:txBody>
      </p:sp>
      <p:sp>
        <p:nvSpPr>
          <p:cNvPr id="8" name="Title 1"/>
          <p:cNvSpPr>
            <a:spLocks noGrp="1"/>
          </p:cNvSpPr>
          <p:nvPr>
            <p:ph type="title" hasCustomPrompt="1"/>
          </p:nvPr>
        </p:nvSpPr>
        <p:spPr bwMode="blackWhite">
          <a:xfrm>
            <a:off x="-1" y="0"/>
            <a:ext cx="5462335" cy="6858000"/>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612000" tIns="274320" rIns="360000" bIns="137160" anchor="ctr">
            <a:noAutofit/>
          </a:bodyPr>
          <a:lstStyle>
            <a:lvl1pPr marL="0" algn="l" defTabSz="914400" rtl="0" eaLnBrk="1" fontAlgn="auto" latinLnBrk="0" hangingPunct="1">
              <a:lnSpc>
                <a:spcPts val="6000"/>
              </a:lnSpc>
              <a:spcBef>
                <a:spcPts val="0"/>
              </a:spcBef>
              <a:spcAft>
                <a:spcPts val="0"/>
              </a:spcAft>
              <a:defRPr lang="en-US" sz="4000" b="1" i="0" kern="1200" baseline="0" dirty="0">
                <a:solidFill>
                  <a:schemeClr val="bg1"/>
                </a:solidFill>
                <a:latin typeface="Arial" panose="020B0604020202020204" pitchFamily="34" charset="0"/>
                <a:ea typeface="+mj-ea"/>
                <a:cs typeface="Arial" panose="020B0604020202020204" pitchFamily="34" charset="0"/>
                <a:sym typeface="+mj-lt"/>
              </a:defRPr>
            </a:lvl1pPr>
          </a:lstStyle>
          <a:p>
            <a:r>
              <a:rPr lang="en-US"/>
              <a:t>Click to add section title</a:t>
            </a:r>
          </a:p>
        </p:txBody>
      </p:sp>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71"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21" name="TextBox 20">
            <a:extLst>
              <a:ext uri="{FF2B5EF4-FFF2-40B4-BE49-F238E27FC236}">
                <a16:creationId xmlns:a16="http://schemas.microsoft.com/office/drawing/2014/main" id="{0B7ECD04-311D-E640-9F94-0D969B65D0FA}"/>
              </a:ext>
            </a:extLst>
          </p:cNvPr>
          <p:cNvSpPr txBox="1"/>
          <p:nvPr userDrawn="1"/>
        </p:nvSpPr>
        <p:spPr>
          <a:xfrm>
            <a:off x="5612130" y="652653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pic>
        <p:nvPicPr>
          <p:cNvPr id="10"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85327" y="205134"/>
            <a:ext cx="1053631" cy="41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94032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 Section header box">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D63AB2-C36D-7149-A843-F585FE1478D5}"/>
              </a:ext>
            </a:extLst>
          </p:cNvPr>
          <p:cNvSpPr/>
          <p:nvPr userDrawn="1"/>
        </p:nvSpPr>
        <p:spPr>
          <a:xfrm>
            <a:off x="0" y="144378"/>
            <a:ext cx="5462337" cy="6713622"/>
          </a:xfrm>
          <a:prstGeom prst="rect">
            <a:avLst/>
          </a:prstGeom>
          <a:solidFill>
            <a:schemeClr val="bg1">
              <a:lumMod val="95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endParaRPr>
          </a:p>
        </p:txBody>
      </p:sp>
      <p:sp>
        <p:nvSpPr>
          <p:cNvPr id="14" name="Title 1">
            <a:extLst>
              <a:ext uri="{FF2B5EF4-FFF2-40B4-BE49-F238E27FC236}">
                <a16:creationId xmlns:a16="http://schemas.microsoft.com/office/drawing/2014/main" id="{BEF3D07D-D8E6-554B-8369-48AA029F9D58}"/>
              </a:ext>
            </a:extLst>
          </p:cNvPr>
          <p:cNvSpPr>
            <a:spLocks noGrp="1"/>
          </p:cNvSpPr>
          <p:nvPr>
            <p:ph type="title" hasCustomPrompt="1"/>
          </p:nvPr>
        </p:nvSpPr>
        <p:spPr bwMode="blackWhite">
          <a:xfrm>
            <a:off x="0" y="0"/>
            <a:ext cx="5462337" cy="6858000"/>
          </a:xfrm>
          <a:prstGeom prst="rect">
            <a:avLst/>
          </a:prstGeom>
          <a:noFill/>
          <a:ln w="9525">
            <a:noFill/>
          </a:ln>
        </p:spPr>
        <p:txBody>
          <a:bodyPr lIns="612000" tIns="274320" rIns="360000" bIns="137160" anchor="ctr">
            <a:noAutofit/>
          </a:bodyPr>
          <a:lstStyle>
            <a:lvl1pPr marL="0" algn="l" defTabSz="914400" rtl="0" eaLnBrk="1" fontAlgn="auto" latinLnBrk="0" hangingPunct="1">
              <a:lnSpc>
                <a:spcPts val="6000"/>
              </a:lnSpc>
              <a:spcBef>
                <a:spcPts val="0"/>
              </a:spcBef>
              <a:spcAft>
                <a:spcPts val="0"/>
              </a:spcAft>
              <a:defRPr lang="en-US" sz="4000" b="1" i="0" kern="1200" baseline="0" dirty="0">
                <a:solidFill>
                  <a:srgbClr val="015EB7"/>
                </a:solidFill>
                <a:latin typeface="Arial" panose="020B0604020202020204" pitchFamily="34" charset="0"/>
                <a:ea typeface="+mj-ea"/>
                <a:cs typeface="Arial" panose="020B0604020202020204" pitchFamily="34" charset="0"/>
                <a:sym typeface="+mj-lt"/>
              </a:defRPr>
            </a:lvl1pPr>
          </a:lstStyle>
          <a:p>
            <a:r>
              <a:rPr lang="en-US"/>
              <a:t>Click to add section title</a:t>
            </a:r>
          </a:p>
        </p:txBody>
      </p:sp>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95"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3" name="TextBox 12">
            <a:extLst>
              <a:ext uri="{FF2B5EF4-FFF2-40B4-BE49-F238E27FC236}">
                <a16:creationId xmlns:a16="http://schemas.microsoft.com/office/drawing/2014/main" id="{C46B97C9-86DC-AE4D-AA76-58DCDA7E5EEA}"/>
              </a:ext>
            </a:extLst>
          </p:cNvPr>
          <p:cNvSpPr txBox="1"/>
          <p:nvPr userDrawn="1"/>
        </p:nvSpPr>
        <p:spPr>
          <a:xfrm>
            <a:off x="5612130" y="652653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pic>
        <p:nvPicPr>
          <p:cNvPr id="8"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85327" y="205134"/>
            <a:ext cx="1053631" cy="41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97282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D. Section header box">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69067E-9468-4144-9FC5-DA1E5079D17B}"/>
              </a:ext>
            </a:extLst>
          </p:cNvPr>
          <p:cNvSpPr/>
          <p:nvPr userDrawn="1"/>
        </p:nvSpPr>
        <p:spPr>
          <a:xfrm>
            <a:off x="0" y="144378"/>
            <a:ext cx="5462336" cy="6713622"/>
          </a:xfrm>
          <a:prstGeom prst="rect">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endParaRPr>
          </a:p>
        </p:txBody>
      </p:sp>
      <p:sp>
        <p:nvSpPr>
          <p:cNvPr id="14" name="Title 1">
            <a:extLst>
              <a:ext uri="{FF2B5EF4-FFF2-40B4-BE49-F238E27FC236}">
                <a16:creationId xmlns:a16="http://schemas.microsoft.com/office/drawing/2014/main" id="{BEF3D07D-D8E6-554B-8369-48AA029F9D58}"/>
              </a:ext>
            </a:extLst>
          </p:cNvPr>
          <p:cNvSpPr>
            <a:spLocks noGrp="1"/>
          </p:cNvSpPr>
          <p:nvPr>
            <p:ph type="title" hasCustomPrompt="1"/>
          </p:nvPr>
        </p:nvSpPr>
        <p:spPr bwMode="blackWhite">
          <a:xfrm>
            <a:off x="-1" y="0"/>
            <a:ext cx="5462337" cy="6858000"/>
          </a:xfrm>
          <a:prstGeom prst="rect">
            <a:avLst/>
          </a:prstGeom>
          <a:noFill/>
          <a:ln w="9525">
            <a:noFill/>
          </a:ln>
        </p:spPr>
        <p:txBody>
          <a:bodyPr lIns="612000" tIns="274320" rIns="360000" bIns="137160" anchor="ctr">
            <a:noAutofit/>
          </a:bodyPr>
          <a:lstStyle>
            <a:lvl1pPr marL="0" algn="l" defTabSz="914400" rtl="0" eaLnBrk="1" fontAlgn="auto" latinLnBrk="0" hangingPunct="1">
              <a:lnSpc>
                <a:spcPts val="6000"/>
              </a:lnSpc>
              <a:spcBef>
                <a:spcPts val="0"/>
              </a:spcBef>
              <a:spcAft>
                <a:spcPts val="0"/>
              </a:spcAft>
              <a:defRPr lang="en-US" sz="4000" b="1" i="0" kern="1200" baseline="0" dirty="0">
                <a:solidFill>
                  <a:srgbClr val="015EB7"/>
                </a:solidFill>
                <a:latin typeface="Arial" panose="020B0604020202020204" pitchFamily="34" charset="0"/>
                <a:ea typeface="+mj-ea"/>
                <a:cs typeface="Arial" panose="020B0604020202020204" pitchFamily="34" charset="0"/>
                <a:sym typeface="+mj-lt"/>
              </a:defRPr>
            </a:lvl1pPr>
          </a:lstStyle>
          <a:p>
            <a:r>
              <a:rPr lang="en-US"/>
              <a:t>Click to add section title</a:t>
            </a:r>
          </a:p>
        </p:txBody>
      </p:sp>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19"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8"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85327" y="205134"/>
            <a:ext cx="1053631" cy="41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54448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 Section header box">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43"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itle 1"/>
          <p:cNvSpPr>
            <a:spLocks noGrp="1"/>
          </p:cNvSpPr>
          <p:nvPr>
            <p:ph type="title" hasCustomPrompt="1"/>
          </p:nvPr>
        </p:nvSpPr>
        <p:spPr bwMode="blackWhite">
          <a:xfrm>
            <a:off x="628650" y="2089807"/>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0" tIns="274320" rIns="274320" bIns="137160"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tx2"/>
                </a:solidFill>
                <a:latin typeface="+mj-lt"/>
                <a:ea typeface="+mj-ea"/>
                <a:cs typeface="+mj-cs"/>
                <a:sym typeface="+mj-lt"/>
              </a:defRPr>
            </a:lvl1pPr>
          </a:lstStyle>
          <a:p>
            <a:r>
              <a:rPr lang="en-US"/>
              <a:t>Click to add section title</a:t>
            </a:r>
          </a:p>
        </p:txBody>
      </p:sp>
      <p:pic>
        <p:nvPicPr>
          <p:cNvPr id="6"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85327" y="205134"/>
            <a:ext cx="1053631" cy="41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9634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D. Section header box">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DDBBA2-39FB-E74D-8747-3D9F14F53F87}"/>
              </a:ext>
            </a:extLst>
          </p:cNvPr>
          <p:cNvSpPr/>
          <p:nvPr userDrawn="1"/>
        </p:nvSpPr>
        <p:spPr>
          <a:xfrm>
            <a:off x="0" y="144380"/>
            <a:ext cx="12192000" cy="6713620"/>
          </a:xfrm>
          <a:prstGeom prst="rect">
            <a:avLst/>
          </a:prstGeom>
          <a:solidFill>
            <a:srgbClr val="005EB8"/>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endParaRPr>
          </a:p>
        </p:txBody>
      </p:sp>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67"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itle 1"/>
          <p:cNvSpPr>
            <a:spLocks noGrp="1"/>
          </p:cNvSpPr>
          <p:nvPr>
            <p:ph type="title" hasCustomPrompt="1"/>
          </p:nvPr>
        </p:nvSpPr>
        <p:spPr bwMode="blackWhite">
          <a:xfrm>
            <a:off x="628650" y="2089807"/>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0" tIns="274320" rIns="274320" bIns="137160"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bg1"/>
                </a:solidFill>
                <a:latin typeface="+mj-lt"/>
                <a:ea typeface="+mj-ea"/>
                <a:cs typeface="+mj-cs"/>
                <a:sym typeface="+mj-lt"/>
              </a:defRPr>
            </a:lvl1pPr>
          </a:lstStyle>
          <a:p>
            <a:r>
              <a:rPr lang="en-US"/>
              <a:t>Click to add section title</a:t>
            </a:r>
          </a:p>
        </p:txBody>
      </p:sp>
      <p:grpSp>
        <p:nvGrpSpPr>
          <p:cNvPr id="14" name="Group 13">
            <a:extLst>
              <a:ext uri="{FF2B5EF4-FFF2-40B4-BE49-F238E27FC236}">
                <a16:creationId xmlns:a16="http://schemas.microsoft.com/office/drawing/2014/main" id="{558080F8-C1D3-8742-BEB0-9803EA354297}"/>
              </a:ext>
            </a:extLst>
          </p:cNvPr>
          <p:cNvGrpSpPr/>
          <p:nvPr userDrawn="1"/>
        </p:nvGrpSpPr>
        <p:grpSpPr>
          <a:xfrm>
            <a:off x="10695438" y="208855"/>
            <a:ext cx="1435732" cy="484124"/>
            <a:chOff x="4871268" y="494342"/>
            <a:chExt cx="1435732" cy="484124"/>
          </a:xfrm>
        </p:grpSpPr>
        <p:sp>
          <p:nvSpPr>
            <p:cNvPr id="15" name="TextBox 14">
              <a:extLst>
                <a:ext uri="{FF2B5EF4-FFF2-40B4-BE49-F238E27FC236}">
                  <a16:creationId xmlns:a16="http://schemas.microsoft.com/office/drawing/2014/main" id="{D18D11AE-71C7-3E49-B33A-275EB4ED8531}"/>
                </a:ext>
              </a:extLst>
            </p:cNvPr>
            <p:cNvSpPr txBox="1"/>
            <p:nvPr userDrawn="1"/>
          </p:nvSpPr>
          <p:spPr>
            <a:xfrm>
              <a:off x="4871268" y="726721"/>
              <a:ext cx="1435732" cy="25174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spc="0" baseline="0">
                  <a:solidFill>
                    <a:schemeClr val="bg1"/>
                  </a:solidFill>
                </a:rPr>
                <a:t>Test and Trace</a:t>
              </a:r>
            </a:p>
          </p:txBody>
        </p:sp>
        <p:pic>
          <p:nvPicPr>
            <p:cNvPr id="16" name="Picture 5">
              <a:extLst>
                <a:ext uri="{FF2B5EF4-FFF2-40B4-BE49-F238E27FC236}">
                  <a16:creationId xmlns:a16="http://schemas.microsoft.com/office/drawing/2014/main" id="{031E72F9-9F0D-B449-A8D3-ED18090E1837}"/>
                </a:ext>
              </a:extLst>
            </p:cNvPr>
            <p:cNvPicPr>
              <a:picLocks noChangeAspect="1" noChangeArrowheads="1"/>
            </p:cNvPicPr>
            <p:nvPr userDrawn="1"/>
          </p:nvPicPr>
          <p:blipFill rotWithShape="1">
            <a:blip r:embed="rId7" cstate="screen">
              <a:extLst>
                <a:ext uri="{28A0092B-C50C-407E-A947-70E740481C1C}">
                  <a14:useLocalDpi xmlns:a14="http://schemas.microsoft.com/office/drawing/2010/main"/>
                </a:ext>
              </a:extLst>
            </a:blip>
            <a:srcRect/>
            <a:stretch/>
          </p:blipFill>
          <p:spPr bwMode="auto">
            <a:xfrm>
              <a:off x="5548679" y="494342"/>
              <a:ext cx="566577" cy="23238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D2D2D7CC-4676-8045-9CD3-8B6577A1A0AF}"/>
              </a:ext>
            </a:extLst>
          </p:cNvPr>
          <p:cNvSpPr txBox="1"/>
          <p:nvPr userDrawn="1"/>
        </p:nvSpPr>
        <p:spPr>
          <a:xfrm>
            <a:off x="6074229" y="6520543"/>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
        <p:nvSpPr>
          <p:cNvPr id="12" name="TextBox 11">
            <a:extLst>
              <a:ext uri="{FF2B5EF4-FFF2-40B4-BE49-F238E27FC236}">
                <a16:creationId xmlns:a16="http://schemas.microsoft.com/office/drawing/2014/main" id="{B715DAE0-5741-4B40-86A7-C0BD9D1109CD}"/>
              </a:ext>
            </a:extLst>
          </p:cNvPr>
          <p:cNvSpPr txBox="1"/>
          <p:nvPr userDrawn="1"/>
        </p:nvSpPr>
        <p:spPr>
          <a:xfrm>
            <a:off x="11044381" y="6176963"/>
            <a:ext cx="969819" cy="681037"/>
          </a:xfrm>
          <a:prstGeom prst="rect">
            <a:avLst/>
          </a:prstGeom>
          <a:noFill/>
          <a:ln>
            <a:noFill/>
          </a:ln>
        </p:spPr>
        <p:txBody>
          <a:bodyPr spcFirstLastPara="1" wrap="square" lIns="91425" tIns="36000" rIns="91425" bIns="36000" anchor="ctr"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stStyle>
          <a:p>
            <a:pPr lvl="0"/>
            <a:fld id="{DFCF27A5-1A5B-48D3-A060-2758FFBB1ADD}" type="slidenum">
              <a:rPr lang="en-US" smtClean="0">
                <a:solidFill>
                  <a:schemeClr val="bg1"/>
                </a:solidFill>
                <a:latin typeface="+mn-lt"/>
                <a:ea typeface="+mn-ea"/>
                <a:cs typeface="+mn-cs"/>
                <a:sym typeface="+mn-lt"/>
              </a:rPr>
              <a:pPr lvl="0"/>
              <a:t>‹#›</a:t>
            </a:fld>
            <a:endParaRPr lang="en-US">
              <a:solidFill>
                <a:schemeClr val="bg1"/>
              </a:solidFill>
              <a:latin typeface="+mn-lt"/>
              <a:ea typeface="+mn-ea"/>
              <a:cs typeface="+mn-cs"/>
              <a:sym typeface="+mn-lt"/>
            </a:endParaRPr>
          </a:p>
        </p:txBody>
      </p:sp>
    </p:spTree>
    <p:extLst>
      <p:ext uri="{BB962C8B-B14F-4D97-AF65-F5344CB8AC3E}">
        <p14:creationId xmlns:p14="http://schemas.microsoft.com/office/powerpoint/2010/main" val="1779828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07"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itle 7"/>
          <p:cNvSpPr>
            <a:spLocks noGrp="1"/>
          </p:cNvSpPr>
          <p:nvPr>
            <p:ph type="title" hasCustomPrompt="1"/>
          </p:nvPr>
        </p:nvSpPr>
        <p:spPr>
          <a:xfrm>
            <a:off x="630000" y="1160463"/>
            <a:ext cx="10084383" cy="498598"/>
          </a:xfrm>
        </p:spPr>
        <p:txBody>
          <a:bodyPr/>
          <a:lstStyle>
            <a:lvl1pPr>
              <a:defRPr sz="3600">
                <a:solidFill>
                  <a:srgbClr val="005EB8"/>
                </a:solidFill>
                <a:latin typeface="+mj-lt"/>
                <a:ea typeface="+mj-ea"/>
                <a:cs typeface="+mj-cs"/>
                <a:sym typeface="+mj-lt"/>
              </a:defRPr>
            </a:lvl1pPr>
          </a:lstStyle>
          <a:p>
            <a:r>
              <a:rPr lang="en-US"/>
              <a:t>CLICK TO ADD TITLE</a:t>
            </a:r>
          </a:p>
        </p:txBody>
      </p:sp>
      <p:pic>
        <p:nvPicPr>
          <p:cNvPr id="7"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85327" y="205134"/>
            <a:ext cx="1053631" cy="41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3355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 Section header box">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E05838-18E0-0745-BC8E-90F00080367B}"/>
              </a:ext>
            </a:extLst>
          </p:cNvPr>
          <p:cNvSpPr/>
          <p:nvPr userDrawn="1"/>
        </p:nvSpPr>
        <p:spPr>
          <a:xfrm>
            <a:off x="5462334" y="144380"/>
            <a:ext cx="6729666" cy="6713619"/>
          </a:xfrm>
          <a:prstGeom prst="rect">
            <a:avLst/>
          </a:prstGeom>
          <a:solidFill>
            <a:srgbClr val="0063BD"/>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endParaRPr>
          </a:p>
        </p:txBody>
      </p:sp>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31"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itle 1"/>
          <p:cNvSpPr>
            <a:spLocks noGrp="1"/>
          </p:cNvSpPr>
          <p:nvPr>
            <p:ph type="title" hasCustomPrompt="1"/>
          </p:nvPr>
        </p:nvSpPr>
        <p:spPr bwMode="blackWhite">
          <a:xfrm>
            <a:off x="-1" y="0"/>
            <a:ext cx="5462335" cy="6857999"/>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612000" tIns="274320" rIns="360000" bIns="137160" anchor="ctr">
            <a:noAutofit/>
          </a:bodyPr>
          <a:lstStyle>
            <a:lvl1pPr marL="0" algn="l" defTabSz="914400" rtl="0" eaLnBrk="1" fontAlgn="auto" latinLnBrk="0" hangingPunct="1">
              <a:lnSpc>
                <a:spcPts val="6000"/>
              </a:lnSpc>
              <a:spcBef>
                <a:spcPts val="0"/>
              </a:spcBef>
              <a:spcAft>
                <a:spcPts val="0"/>
              </a:spcAft>
              <a:defRPr lang="en-US" sz="4000" b="1" i="0" kern="1200" baseline="0" dirty="0">
                <a:solidFill>
                  <a:schemeClr val="tx2"/>
                </a:solidFill>
                <a:latin typeface="Arial" panose="020B0604020202020204" pitchFamily="34" charset="0"/>
                <a:ea typeface="+mj-ea"/>
                <a:cs typeface="Arial" panose="020B0604020202020204" pitchFamily="34" charset="0"/>
                <a:sym typeface="+mj-lt"/>
              </a:defRPr>
            </a:lvl1pPr>
          </a:lstStyle>
          <a:p>
            <a:r>
              <a:rPr lang="en-US"/>
              <a:t>Click to add section title</a:t>
            </a:r>
          </a:p>
        </p:txBody>
      </p:sp>
      <p:grpSp>
        <p:nvGrpSpPr>
          <p:cNvPr id="19" name="Group 18">
            <a:extLst>
              <a:ext uri="{FF2B5EF4-FFF2-40B4-BE49-F238E27FC236}">
                <a16:creationId xmlns:a16="http://schemas.microsoft.com/office/drawing/2014/main" id="{EFD0CF23-AAAB-ED46-91C6-9397015C8DE3}"/>
              </a:ext>
            </a:extLst>
          </p:cNvPr>
          <p:cNvGrpSpPr/>
          <p:nvPr userDrawn="1"/>
        </p:nvGrpSpPr>
        <p:grpSpPr>
          <a:xfrm>
            <a:off x="10695438" y="208855"/>
            <a:ext cx="1435732" cy="484124"/>
            <a:chOff x="4871268" y="494342"/>
            <a:chExt cx="1435732" cy="484124"/>
          </a:xfrm>
        </p:grpSpPr>
        <p:sp>
          <p:nvSpPr>
            <p:cNvPr id="16" name="TextBox 15">
              <a:extLst>
                <a:ext uri="{FF2B5EF4-FFF2-40B4-BE49-F238E27FC236}">
                  <a16:creationId xmlns:a16="http://schemas.microsoft.com/office/drawing/2014/main" id="{D8FB69E2-98D8-4043-803C-20A00A191306}"/>
                </a:ext>
              </a:extLst>
            </p:cNvPr>
            <p:cNvSpPr txBox="1"/>
            <p:nvPr userDrawn="1"/>
          </p:nvSpPr>
          <p:spPr>
            <a:xfrm>
              <a:off x="4871268" y="726721"/>
              <a:ext cx="1435732" cy="25174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spc="0" baseline="0">
                  <a:solidFill>
                    <a:schemeClr val="bg1"/>
                  </a:solidFill>
                </a:rPr>
                <a:t>Test and Trace</a:t>
              </a:r>
            </a:p>
          </p:txBody>
        </p:sp>
        <p:pic>
          <p:nvPicPr>
            <p:cNvPr id="60421" name="Picture 5">
              <a:extLst>
                <a:ext uri="{FF2B5EF4-FFF2-40B4-BE49-F238E27FC236}">
                  <a16:creationId xmlns:a16="http://schemas.microsoft.com/office/drawing/2014/main" id="{6A4A371A-7BD1-CA4C-B3AF-143170D367B9}"/>
                </a:ext>
              </a:extLst>
            </p:cNvPr>
            <p:cNvPicPr>
              <a:picLocks noChangeAspect="1" noChangeArrowheads="1"/>
            </p:cNvPicPr>
            <p:nvPr userDrawn="1"/>
          </p:nvPicPr>
          <p:blipFill rotWithShape="1">
            <a:blip r:embed="rId7" cstate="screen">
              <a:extLst>
                <a:ext uri="{28A0092B-C50C-407E-A947-70E740481C1C}">
                  <a14:useLocalDpi xmlns:a14="http://schemas.microsoft.com/office/drawing/2010/main"/>
                </a:ext>
              </a:extLst>
            </a:blip>
            <a:srcRect/>
            <a:stretch/>
          </p:blipFill>
          <p:spPr bwMode="auto">
            <a:xfrm>
              <a:off x="5548679" y="494342"/>
              <a:ext cx="566577" cy="232380"/>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a:extLst>
              <a:ext uri="{FF2B5EF4-FFF2-40B4-BE49-F238E27FC236}">
                <a16:creationId xmlns:a16="http://schemas.microsoft.com/office/drawing/2014/main" id="{0B7ECD04-311D-E640-9F94-0D969B65D0FA}"/>
              </a:ext>
            </a:extLst>
          </p:cNvPr>
          <p:cNvSpPr txBox="1"/>
          <p:nvPr userDrawn="1"/>
        </p:nvSpPr>
        <p:spPr>
          <a:xfrm>
            <a:off x="5612130" y="652653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Tree>
    <p:extLst>
      <p:ext uri="{BB962C8B-B14F-4D97-AF65-F5344CB8AC3E}">
        <p14:creationId xmlns:p14="http://schemas.microsoft.com/office/powerpoint/2010/main" val="35189268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 Section header box">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E05838-18E0-0745-BC8E-90F00080367B}"/>
              </a:ext>
            </a:extLst>
          </p:cNvPr>
          <p:cNvSpPr/>
          <p:nvPr userDrawn="1"/>
        </p:nvSpPr>
        <p:spPr>
          <a:xfrm flipH="1">
            <a:off x="0" y="144380"/>
            <a:ext cx="5462336" cy="6713619"/>
          </a:xfrm>
          <a:prstGeom prst="rect">
            <a:avLst/>
          </a:prstGeom>
          <a:solidFill>
            <a:srgbClr val="0063BD"/>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1200">
              <a:solidFill>
                <a:srgbClr val="FFFFFF"/>
              </a:solidFill>
            </a:endParaRPr>
          </a:p>
        </p:txBody>
      </p:sp>
      <p:sp>
        <p:nvSpPr>
          <p:cNvPr id="8" name="Title 1"/>
          <p:cNvSpPr>
            <a:spLocks noGrp="1"/>
          </p:cNvSpPr>
          <p:nvPr>
            <p:ph type="title" hasCustomPrompt="1"/>
          </p:nvPr>
        </p:nvSpPr>
        <p:spPr bwMode="blackWhite">
          <a:xfrm>
            <a:off x="-1" y="0"/>
            <a:ext cx="5462335" cy="6858000"/>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612000" tIns="274320" rIns="360000" bIns="137160" anchor="ctr">
            <a:noAutofit/>
          </a:bodyPr>
          <a:lstStyle>
            <a:lvl1pPr marL="0" algn="l" defTabSz="914400" rtl="0" eaLnBrk="1" fontAlgn="auto" latinLnBrk="0" hangingPunct="1">
              <a:lnSpc>
                <a:spcPts val="6000"/>
              </a:lnSpc>
              <a:spcBef>
                <a:spcPts val="0"/>
              </a:spcBef>
              <a:spcAft>
                <a:spcPts val="0"/>
              </a:spcAft>
              <a:defRPr lang="en-US" sz="4000" b="1" i="0" kern="1200" baseline="0" dirty="0">
                <a:solidFill>
                  <a:schemeClr val="bg1"/>
                </a:solidFill>
                <a:latin typeface="Arial" panose="020B0604020202020204" pitchFamily="34" charset="0"/>
                <a:ea typeface="+mj-ea"/>
                <a:cs typeface="Arial" panose="020B0604020202020204" pitchFamily="34" charset="0"/>
                <a:sym typeface="+mj-lt"/>
              </a:defRPr>
            </a:lvl1pPr>
          </a:lstStyle>
          <a:p>
            <a:r>
              <a:rPr lang="en-US"/>
              <a:t>Click to add section title</a:t>
            </a:r>
          </a:p>
        </p:txBody>
      </p:sp>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55"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21" name="TextBox 20">
            <a:extLst>
              <a:ext uri="{FF2B5EF4-FFF2-40B4-BE49-F238E27FC236}">
                <a16:creationId xmlns:a16="http://schemas.microsoft.com/office/drawing/2014/main" id="{0B7ECD04-311D-E640-9F94-0D969B65D0FA}"/>
              </a:ext>
            </a:extLst>
          </p:cNvPr>
          <p:cNvSpPr txBox="1"/>
          <p:nvPr userDrawn="1"/>
        </p:nvSpPr>
        <p:spPr>
          <a:xfrm>
            <a:off x="5612130" y="652653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pic>
        <p:nvPicPr>
          <p:cNvPr id="10"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85327" y="205134"/>
            <a:ext cx="1053631" cy="41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9416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 Section header box">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D63AB2-C36D-7149-A843-F585FE1478D5}"/>
              </a:ext>
            </a:extLst>
          </p:cNvPr>
          <p:cNvSpPr/>
          <p:nvPr userDrawn="1"/>
        </p:nvSpPr>
        <p:spPr>
          <a:xfrm>
            <a:off x="0" y="144378"/>
            <a:ext cx="5462337" cy="6713622"/>
          </a:xfrm>
          <a:prstGeom prst="rect">
            <a:avLst/>
          </a:prstGeom>
          <a:solidFill>
            <a:schemeClr val="bg1">
              <a:lumMod val="95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endParaRPr>
          </a:p>
        </p:txBody>
      </p:sp>
      <p:sp>
        <p:nvSpPr>
          <p:cNvPr id="14" name="Title 1">
            <a:extLst>
              <a:ext uri="{FF2B5EF4-FFF2-40B4-BE49-F238E27FC236}">
                <a16:creationId xmlns:a16="http://schemas.microsoft.com/office/drawing/2014/main" id="{BEF3D07D-D8E6-554B-8369-48AA029F9D58}"/>
              </a:ext>
            </a:extLst>
          </p:cNvPr>
          <p:cNvSpPr>
            <a:spLocks noGrp="1"/>
          </p:cNvSpPr>
          <p:nvPr>
            <p:ph type="title" hasCustomPrompt="1"/>
          </p:nvPr>
        </p:nvSpPr>
        <p:spPr bwMode="blackWhite">
          <a:xfrm>
            <a:off x="0" y="0"/>
            <a:ext cx="5462337" cy="6858000"/>
          </a:xfrm>
          <a:prstGeom prst="rect">
            <a:avLst/>
          </a:prstGeom>
          <a:noFill/>
          <a:ln w="9525">
            <a:noFill/>
          </a:ln>
        </p:spPr>
        <p:txBody>
          <a:bodyPr lIns="612000" tIns="274320" rIns="360000" bIns="137160" anchor="ctr">
            <a:noAutofit/>
          </a:bodyPr>
          <a:lstStyle>
            <a:lvl1pPr marL="0" algn="l" defTabSz="914400" rtl="0" eaLnBrk="1" fontAlgn="auto" latinLnBrk="0" hangingPunct="1">
              <a:lnSpc>
                <a:spcPts val="6000"/>
              </a:lnSpc>
              <a:spcBef>
                <a:spcPts val="0"/>
              </a:spcBef>
              <a:spcAft>
                <a:spcPts val="0"/>
              </a:spcAft>
              <a:defRPr lang="en-US" sz="4000" b="1" i="0" kern="1200" baseline="0" dirty="0">
                <a:solidFill>
                  <a:srgbClr val="015EB7"/>
                </a:solidFill>
                <a:latin typeface="Arial" panose="020B0604020202020204" pitchFamily="34" charset="0"/>
                <a:ea typeface="+mj-ea"/>
                <a:cs typeface="Arial" panose="020B0604020202020204" pitchFamily="34" charset="0"/>
                <a:sym typeface="+mj-lt"/>
              </a:defRPr>
            </a:lvl1pPr>
          </a:lstStyle>
          <a:p>
            <a:r>
              <a:rPr lang="en-US"/>
              <a:t>Click to add section title</a:t>
            </a:r>
          </a:p>
        </p:txBody>
      </p:sp>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79"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3" name="TextBox 12">
            <a:extLst>
              <a:ext uri="{FF2B5EF4-FFF2-40B4-BE49-F238E27FC236}">
                <a16:creationId xmlns:a16="http://schemas.microsoft.com/office/drawing/2014/main" id="{C46B97C9-86DC-AE4D-AA76-58DCDA7E5EEA}"/>
              </a:ext>
            </a:extLst>
          </p:cNvPr>
          <p:cNvSpPr txBox="1"/>
          <p:nvPr userDrawn="1"/>
        </p:nvSpPr>
        <p:spPr>
          <a:xfrm>
            <a:off x="5612130" y="652653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pic>
        <p:nvPicPr>
          <p:cNvPr id="8"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85327" y="205134"/>
            <a:ext cx="1053631" cy="41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2244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D. Section header box">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69067E-9468-4144-9FC5-DA1E5079D17B}"/>
              </a:ext>
            </a:extLst>
          </p:cNvPr>
          <p:cNvSpPr/>
          <p:nvPr userDrawn="1"/>
        </p:nvSpPr>
        <p:spPr>
          <a:xfrm>
            <a:off x="0" y="144378"/>
            <a:ext cx="5462336" cy="6713622"/>
          </a:xfrm>
          <a:prstGeom prst="rect">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endParaRPr>
          </a:p>
        </p:txBody>
      </p:sp>
      <p:sp>
        <p:nvSpPr>
          <p:cNvPr id="14" name="Title 1">
            <a:extLst>
              <a:ext uri="{FF2B5EF4-FFF2-40B4-BE49-F238E27FC236}">
                <a16:creationId xmlns:a16="http://schemas.microsoft.com/office/drawing/2014/main" id="{BEF3D07D-D8E6-554B-8369-48AA029F9D58}"/>
              </a:ext>
            </a:extLst>
          </p:cNvPr>
          <p:cNvSpPr>
            <a:spLocks noGrp="1"/>
          </p:cNvSpPr>
          <p:nvPr>
            <p:ph type="title" hasCustomPrompt="1"/>
          </p:nvPr>
        </p:nvSpPr>
        <p:spPr bwMode="blackWhite">
          <a:xfrm>
            <a:off x="-1" y="0"/>
            <a:ext cx="5462337" cy="6858000"/>
          </a:xfrm>
          <a:prstGeom prst="rect">
            <a:avLst/>
          </a:prstGeom>
          <a:noFill/>
          <a:ln w="9525">
            <a:noFill/>
          </a:ln>
        </p:spPr>
        <p:txBody>
          <a:bodyPr lIns="612000" tIns="274320" rIns="360000" bIns="137160" anchor="ctr">
            <a:noAutofit/>
          </a:bodyPr>
          <a:lstStyle>
            <a:lvl1pPr marL="0" algn="l" defTabSz="914400" rtl="0" eaLnBrk="1" fontAlgn="auto" latinLnBrk="0" hangingPunct="1">
              <a:lnSpc>
                <a:spcPts val="6000"/>
              </a:lnSpc>
              <a:spcBef>
                <a:spcPts val="0"/>
              </a:spcBef>
              <a:spcAft>
                <a:spcPts val="0"/>
              </a:spcAft>
              <a:defRPr lang="en-US" sz="4000" b="1" i="0" kern="1200" baseline="0" dirty="0">
                <a:solidFill>
                  <a:srgbClr val="015EB7"/>
                </a:solidFill>
                <a:latin typeface="Arial" panose="020B0604020202020204" pitchFamily="34" charset="0"/>
                <a:ea typeface="+mj-ea"/>
                <a:cs typeface="Arial" panose="020B0604020202020204" pitchFamily="34" charset="0"/>
                <a:sym typeface="+mj-lt"/>
              </a:defRPr>
            </a:lvl1pPr>
          </a:lstStyle>
          <a:p>
            <a:r>
              <a:rPr lang="en-US"/>
              <a:t>Click to add section title</a:t>
            </a:r>
          </a:p>
        </p:txBody>
      </p:sp>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03"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8"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85327" y="205134"/>
            <a:ext cx="1053631" cy="41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2051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 Section header box">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27"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itle 1"/>
          <p:cNvSpPr>
            <a:spLocks noGrp="1"/>
          </p:cNvSpPr>
          <p:nvPr>
            <p:ph type="title" hasCustomPrompt="1"/>
          </p:nvPr>
        </p:nvSpPr>
        <p:spPr bwMode="blackWhite">
          <a:xfrm>
            <a:off x="628650" y="2089807"/>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0" tIns="274320" rIns="274320" bIns="137160"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tx2"/>
                </a:solidFill>
                <a:latin typeface="+mj-lt"/>
                <a:ea typeface="+mj-ea"/>
                <a:cs typeface="+mj-cs"/>
                <a:sym typeface="+mj-lt"/>
              </a:defRPr>
            </a:lvl1pPr>
          </a:lstStyle>
          <a:p>
            <a:r>
              <a:rPr lang="en-US"/>
              <a:t>Click to add section title</a:t>
            </a:r>
          </a:p>
        </p:txBody>
      </p:sp>
      <p:pic>
        <p:nvPicPr>
          <p:cNvPr id="6"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85327" y="205134"/>
            <a:ext cx="1053631" cy="41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18040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D. Section header box">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DDBBA2-39FB-E74D-8747-3D9F14F53F87}"/>
              </a:ext>
            </a:extLst>
          </p:cNvPr>
          <p:cNvSpPr/>
          <p:nvPr userDrawn="1"/>
        </p:nvSpPr>
        <p:spPr>
          <a:xfrm>
            <a:off x="0" y="144380"/>
            <a:ext cx="12192000" cy="6713620"/>
          </a:xfrm>
          <a:prstGeom prst="rect">
            <a:avLst/>
          </a:prstGeom>
          <a:solidFill>
            <a:srgbClr val="005EB8"/>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endParaRPr>
          </a:p>
        </p:txBody>
      </p:sp>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51"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itle 1"/>
          <p:cNvSpPr>
            <a:spLocks noGrp="1"/>
          </p:cNvSpPr>
          <p:nvPr>
            <p:ph type="title" hasCustomPrompt="1"/>
          </p:nvPr>
        </p:nvSpPr>
        <p:spPr bwMode="blackWhite">
          <a:xfrm>
            <a:off x="628650" y="2089807"/>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0" tIns="274320" rIns="274320" bIns="137160"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bg1"/>
                </a:solidFill>
                <a:latin typeface="+mj-lt"/>
                <a:ea typeface="+mj-ea"/>
                <a:cs typeface="+mj-cs"/>
                <a:sym typeface="+mj-lt"/>
              </a:defRPr>
            </a:lvl1pPr>
          </a:lstStyle>
          <a:p>
            <a:r>
              <a:rPr lang="en-US"/>
              <a:t>Click to add section title</a:t>
            </a:r>
          </a:p>
        </p:txBody>
      </p:sp>
      <p:grpSp>
        <p:nvGrpSpPr>
          <p:cNvPr id="14" name="Group 13">
            <a:extLst>
              <a:ext uri="{FF2B5EF4-FFF2-40B4-BE49-F238E27FC236}">
                <a16:creationId xmlns:a16="http://schemas.microsoft.com/office/drawing/2014/main" id="{558080F8-C1D3-8742-BEB0-9803EA354297}"/>
              </a:ext>
            </a:extLst>
          </p:cNvPr>
          <p:cNvGrpSpPr/>
          <p:nvPr userDrawn="1"/>
        </p:nvGrpSpPr>
        <p:grpSpPr>
          <a:xfrm>
            <a:off x="10695438" y="208855"/>
            <a:ext cx="1435732" cy="484124"/>
            <a:chOff x="4871268" y="494342"/>
            <a:chExt cx="1435732" cy="484124"/>
          </a:xfrm>
        </p:grpSpPr>
        <p:sp>
          <p:nvSpPr>
            <p:cNvPr id="15" name="TextBox 14">
              <a:extLst>
                <a:ext uri="{FF2B5EF4-FFF2-40B4-BE49-F238E27FC236}">
                  <a16:creationId xmlns:a16="http://schemas.microsoft.com/office/drawing/2014/main" id="{D18D11AE-71C7-3E49-B33A-275EB4ED8531}"/>
                </a:ext>
              </a:extLst>
            </p:cNvPr>
            <p:cNvSpPr txBox="1"/>
            <p:nvPr userDrawn="1"/>
          </p:nvSpPr>
          <p:spPr>
            <a:xfrm>
              <a:off x="4871268" y="726721"/>
              <a:ext cx="1435732" cy="25174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spc="0" baseline="0">
                  <a:solidFill>
                    <a:schemeClr val="bg1"/>
                  </a:solidFill>
                </a:rPr>
                <a:t>Test and Trace</a:t>
              </a:r>
            </a:p>
          </p:txBody>
        </p:sp>
        <p:pic>
          <p:nvPicPr>
            <p:cNvPr id="16" name="Picture 5">
              <a:extLst>
                <a:ext uri="{FF2B5EF4-FFF2-40B4-BE49-F238E27FC236}">
                  <a16:creationId xmlns:a16="http://schemas.microsoft.com/office/drawing/2014/main" id="{031E72F9-9F0D-B449-A8D3-ED18090E1837}"/>
                </a:ext>
              </a:extLst>
            </p:cNvPr>
            <p:cNvPicPr>
              <a:picLocks noChangeAspect="1" noChangeArrowheads="1"/>
            </p:cNvPicPr>
            <p:nvPr userDrawn="1"/>
          </p:nvPicPr>
          <p:blipFill rotWithShape="1">
            <a:blip r:embed="rId7" cstate="screen">
              <a:extLst>
                <a:ext uri="{28A0092B-C50C-407E-A947-70E740481C1C}">
                  <a14:useLocalDpi xmlns:a14="http://schemas.microsoft.com/office/drawing/2010/main"/>
                </a:ext>
              </a:extLst>
            </a:blip>
            <a:srcRect/>
            <a:stretch/>
          </p:blipFill>
          <p:spPr bwMode="auto">
            <a:xfrm>
              <a:off x="5548679" y="494342"/>
              <a:ext cx="566577" cy="23238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D2D2D7CC-4676-8045-9CD3-8B6577A1A0AF}"/>
              </a:ext>
            </a:extLst>
          </p:cNvPr>
          <p:cNvSpPr txBox="1"/>
          <p:nvPr userDrawn="1"/>
        </p:nvSpPr>
        <p:spPr>
          <a:xfrm>
            <a:off x="6074229" y="6520543"/>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
        <p:nvSpPr>
          <p:cNvPr id="12" name="TextBox 11">
            <a:extLst>
              <a:ext uri="{FF2B5EF4-FFF2-40B4-BE49-F238E27FC236}">
                <a16:creationId xmlns:a16="http://schemas.microsoft.com/office/drawing/2014/main" id="{B715DAE0-5741-4B40-86A7-C0BD9D1109CD}"/>
              </a:ext>
            </a:extLst>
          </p:cNvPr>
          <p:cNvSpPr txBox="1"/>
          <p:nvPr userDrawn="1"/>
        </p:nvSpPr>
        <p:spPr>
          <a:xfrm>
            <a:off x="11044381" y="6176963"/>
            <a:ext cx="969819" cy="681037"/>
          </a:xfrm>
          <a:prstGeom prst="rect">
            <a:avLst/>
          </a:prstGeom>
          <a:noFill/>
          <a:ln>
            <a:noFill/>
          </a:ln>
        </p:spPr>
        <p:txBody>
          <a:bodyPr spcFirstLastPara="1" wrap="square" lIns="91425" tIns="36000" rIns="91425" bIns="36000" anchor="ctr"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stStyle>
          <a:p>
            <a:pPr lvl="0"/>
            <a:fld id="{DFCF27A5-1A5B-48D3-A060-2758FFBB1ADD}" type="slidenum">
              <a:rPr lang="en-US" smtClean="0">
                <a:solidFill>
                  <a:schemeClr val="bg1"/>
                </a:solidFill>
                <a:latin typeface="+mn-lt"/>
                <a:ea typeface="+mn-ea"/>
                <a:cs typeface="+mn-cs"/>
                <a:sym typeface="+mn-lt"/>
              </a:rPr>
              <a:pPr lvl="0"/>
              <a:t>‹#›</a:t>
            </a:fld>
            <a:endParaRPr lang="en-US">
              <a:solidFill>
                <a:schemeClr val="bg1"/>
              </a:solidFill>
              <a:latin typeface="+mn-lt"/>
              <a:ea typeface="+mn-ea"/>
              <a:cs typeface="+mn-cs"/>
              <a:sym typeface="+mn-lt"/>
            </a:endParaRPr>
          </a:p>
        </p:txBody>
      </p:sp>
    </p:spTree>
    <p:extLst>
      <p:ext uri="{BB962C8B-B14F-4D97-AF65-F5344CB8AC3E}">
        <p14:creationId xmlns:p14="http://schemas.microsoft.com/office/powerpoint/2010/main" val="3733606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_D. Section header box">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4"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6"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885327" y="205134"/>
            <a:ext cx="1053631" cy="41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285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oleObject" Target="../embeddings/oleObject12.bin"/><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ags" Target="../tags/tag25.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ags" Target="../tags/tag24.xml"/><Relationship Id="rId5" Type="http://schemas.openxmlformats.org/officeDocument/2006/relationships/slideLayout" Target="../slideLayouts/slideLayout16.xml"/><Relationship Id="rId10" Type="http://schemas.openxmlformats.org/officeDocument/2006/relationships/vmlDrawing" Target="../drawings/vmlDrawing12.vml"/><Relationship Id="rId4" Type="http://schemas.openxmlformats.org/officeDocument/2006/relationships/slideLayout" Target="../slideLayouts/slideLayout15.xml"/><Relationship Id="rId9" Type="http://schemas.openxmlformats.org/officeDocument/2006/relationships/theme" Target="../theme/theme2.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2" name="think-cell Slide" r:id="rId16" imgW="270" imgH="270" progId="TCLayout.ActiveDocument.1">
                  <p:embed/>
                </p:oleObj>
              </mc:Choice>
              <mc:Fallback>
                <p:oleObj name="think-cell Slide" r:id="rId16" imgW="270" imgH="270" progId="TCLayout.ActiveDocument.1">
                  <p:embed/>
                  <p:pic>
                    <p:nvPicPr>
                      <p:cNvPr id="2" name="Object 1" hidden="1"/>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6" name="Rectangle 5" hidden="1"/>
          <p:cNvSpPr/>
          <p:nvPr userDrawn="1">
            <p:custDataLst>
              <p:tags r:id="rId15"/>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p:cNvSpPr txBox="1"/>
          <p:nvPr userDrawn="1"/>
        </p:nvSpPr>
        <p:spPr>
          <a:xfrm>
            <a:off x="11044381" y="6176963"/>
            <a:ext cx="969819" cy="681037"/>
          </a:xfrm>
          <a:prstGeom prst="rect">
            <a:avLst/>
          </a:prstGeom>
          <a:noFill/>
          <a:ln>
            <a:noFill/>
          </a:ln>
        </p:spPr>
        <p:txBody>
          <a:bodyPr spcFirstLastPara="1" wrap="square" lIns="91425" tIns="36000" rIns="91425" bIns="36000" anchor="ctr"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stStyle>
          <a:p>
            <a:pPr lvl="0"/>
            <a:fld id="{DFCF27A5-1A5B-48D3-A060-2758FFBB1ADD}" type="slidenum">
              <a:rPr lang="en-US" smtClean="0">
                <a:latin typeface="+mn-lt"/>
                <a:ea typeface="+mn-ea"/>
                <a:cs typeface="+mn-cs"/>
                <a:sym typeface="+mn-lt"/>
              </a:rPr>
              <a:pPr lvl="0"/>
              <a:t>‹#›</a:t>
            </a:fld>
            <a:endParaRPr lang="en-US">
              <a:latin typeface="+mn-lt"/>
              <a:ea typeface="+mn-ea"/>
              <a:cs typeface="+mn-cs"/>
              <a:sym typeface="+mn-lt"/>
            </a:endParaRPr>
          </a:p>
        </p:txBody>
      </p:sp>
      <p:sp>
        <p:nvSpPr>
          <p:cNvPr id="8" name="TextBox 7">
            <a:extLst>
              <a:ext uri="{FF2B5EF4-FFF2-40B4-BE49-F238E27FC236}">
                <a16:creationId xmlns:a16="http://schemas.microsoft.com/office/drawing/2014/main" id="{CC34A812-0AC8-8A4C-BD0E-5F42DA44B870}"/>
              </a:ext>
            </a:extLst>
          </p:cNvPr>
          <p:cNvSpPr txBox="1"/>
          <p:nvPr userDrawn="1"/>
        </p:nvSpPr>
        <p:spPr>
          <a:xfrm>
            <a:off x="0" y="0"/>
            <a:ext cx="12192000" cy="144378"/>
          </a:xfrm>
          <a:prstGeom prst="rect">
            <a:avLst/>
          </a:prstGeom>
          <a:solidFill>
            <a:schemeClr val="accent2"/>
          </a:solidFill>
          <a:ln>
            <a:noFill/>
          </a:ln>
        </p:spPr>
        <p:txBody>
          <a:bodyPr spcFirstLastPara="1" wrap="square" lIns="0" tIns="36000" rIns="0" bIns="36000" anchor="ctr"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100000"/>
              </a:lnSpc>
              <a:spcBef>
                <a:spcPts val="0"/>
              </a:spcBef>
              <a:spcAft>
                <a:spcPts val="0"/>
              </a:spcAft>
              <a:buClr>
                <a:srgbClr val="888888"/>
              </a:buClr>
              <a:buSzPts val="1200"/>
              <a:buFont typeface="Arial"/>
              <a:buNone/>
              <a:tabLst/>
              <a:defRPr/>
            </a:pPr>
            <a:r>
              <a:rPr kumimoji="0" lang="en-GB" sz="800" b="1" i="0" u="none" strike="noStrike" kern="0" cap="none" spc="150" normalizeH="0" baseline="0" noProof="0">
                <a:ln>
                  <a:noFill/>
                </a:ln>
                <a:solidFill>
                  <a:schemeClr val="bg1"/>
                </a:solidFill>
                <a:effectLst/>
                <a:uLnTx/>
                <a:uFillTx/>
                <a:latin typeface="Arial"/>
                <a:ea typeface="Arial"/>
                <a:cs typeface="Arial"/>
                <a:sym typeface="+mn-lt"/>
              </a:rPr>
              <a:t>OFFICIAL – SENSITIVE – COMMERCIAL </a:t>
            </a:r>
          </a:p>
        </p:txBody>
      </p:sp>
    </p:spTree>
    <p:extLst>
      <p:ext uri="{BB962C8B-B14F-4D97-AF65-F5344CB8AC3E}">
        <p14:creationId xmlns:p14="http://schemas.microsoft.com/office/powerpoint/2010/main" val="31173022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2" r:id="rId7"/>
    <p:sldLayoutId id="2147483683" r:id="rId8"/>
    <p:sldLayoutId id="2147483706" r:id="rId9"/>
    <p:sldLayoutId id="2147483708" r:id="rId10"/>
    <p:sldLayoutId id="2147483709"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txStyles>
    <p:titleStyle>
      <a:lvl1pPr algn="l" defTabSz="914400" rtl="0" eaLnBrk="1" latinLnBrk="0" hangingPunct="1">
        <a:lnSpc>
          <a:spcPct val="90000"/>
        </a:lnSpc>
        <a:spcBef>
          <a:spcPct val="0"/>
        </a:spcBef>
        <a:buNone/>
        <a:defRPr sz="2400" b="1" kern="1200">
          <a:solidFill>
            <a:srgbClr val="005EB8"/>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rgbClr val="005EB8"/>
        </a:buClr>
        <a:buFont typeface="Trebuchet MS" panose="020B0603020202020204" pitchFamily="34" charset="0"/>
        <a:buChar char="–"/>
        <a:defRPr lang="en-US" sz="1200" kern="1200">
          <a:solidFill>
            <a:srgbClr val="425563"/>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rgbClr val="005EB8"/>
        </a:buClr>
        <a:buFont typeface="Arial" panose="020B0604020202020204" pitchFamily="34" charset="0"/>
        <a:buChar char="​"/>
        <a:defRPr lang="en-US" sz="1600" kern="1200">
          <a:solidFill>
            <a:srgbClr val="005EB8"/>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
          <a:srgbClr val="005EB8"/>
        </a:buClr>
        <a:buFont typeface="Arial" panose="020B0604020202020204" pitchFamily="34" charset="0"/>
        <a:buChar char="​"/>
        <a:defRPr lang="en-US" sz="1600" b="1" kern="1200" smtClean="0">
          <a:solidFill>
            <a:srgbClr val="425563"/>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rgbClr val="005EB8"/>
        </a:buClr>
        <a:buFont typeface="Arial" panose="020B0604020202020204" pitchFamily="34" charset="0"/>
        <a:buChar char="•"/>
        <a:defRPr lang="en-US" sz="1600" kern="1200" smtClean="0">
          <a:solidFill>
            <a:srgbClr val="425563"/>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Clr>
          <a:srgbClr val="005EB8"/>
        </a:buClr>
        <a:buFont typeface="Arial" panose="020B0604020202020204" pitchFamily="34" charset="0"/>
        <a:buChar char="​"/>
        <a:defRPr lang="en-US" sz="4400" kern="1200" baseline="0" smtClean="0">
          <a:solidFill>
            <a:srgbClr val="425563"/>
          </a:solidFill>
          <a:latin typeface="+mn-lt"/>
          <a:ea typeface="+mn-ea"/>
          <a:cs typeface="+mn-cs"/>
          <a:sym typeface="+mn-lt"/>
        </a:defRPr>
      </a:lvl7pPr>
      <a:lvl8pPr marL="0" indent="0" algn="l" defTabSz="914400" rtl="0" eaLnBrk="1" latinLnBrk="0" hangingPunct="1">
        <a:lnSpc>
          <a:spcPct val="90000"/>
        </a:lnSpc>
        <a:spcBef>
          <a:spcPts val="900"/>
        </a:spcBef>
        <a:spcAft>
          <a:spcPts val="0"/>
        </a:spcAft>
        <a:buClr>
          <a:srgbClr val="005EB8"/>
        </a:buClr>
        <a:buFont typeface="Arial" panose="020B0604020202020204" pitchFamily="34" charset="0"/>
        <a:buChar char="​"/>
        <a:defRPr lang="en-US" sz="5400" kern="1200" baseline="0" smtClean="0">
          <a:solidFill>
            <a:srgbClr val="005EB8"/>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Clr>
          <a:srgbClr val="005EB8"/>
        </a:buClr>
        <a:buFont typeface="Arial" panose="020B0604020202020204" pitchFamily="34" charset="0"/>
        <a:buChar char="​"/>
        <a:defRPr lang="en-US" sz="2400" kern="1200" baseline="0" dirty="0">
          <a:solidFill>
            <a:srgbClr val="005EB8"/>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3" pos="7284">
          <p15:clr>
            <a:srgbClr val="F26B43"/>
          </p15:clr>
        </p15:guide>
        <p15:guide id="4" orient="horz" pos="3884">
          <p15:clr>
            <a:srgbClr val="F26B43"/>
          </p15:clr>
        </p15:guide>
        <p15:guide id="5" pos="393">
          <p15:clr>
            <a:srgbClr val="F26B43"/>
          </p15:clr>
        </p15:guide>
        <p15:guide id="6" pos="35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75" name="think-cell Slide" r:id="rId13" imgW="270" imgH="270" progId="TCLayout.ActiveDocument.1">
                  <p:embed/>
                </p:oleObj>
              </mc:Choice>
              <mc:Fallback>
                <p:oleObj name="think-cell Slide" r:id="rId13" imgW="270" imgH="270" progId="TCLayout.ActiveDocument.1">
                  <p:embed/>
                  <p:pic>
                    <p:nvPicPr>
                      <p:cNvPr id="2" name="Object 1" hidden="1"/>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6" name="Rectangle 5" hidden="1"/>
          <p:cNvSpPr/>
          <p:nvPr userDrawn="1">
            <p:custDataLst>
              <p:tags r:id="rId1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p:cNvSpPr txBox="1"/>
          <p:nvPr userDrawn="1"/>
        </p:nvSpPr>
        <p:spPr>
          <a:xfrm>
            <a:off x="11044381" y="6176963"/>
            <a:ext cx="969819" cy="681037"/>
          </a:xfrm>
          <a:prstGeom prst="rect">
            <a:avLst/>
          </a:prstGeom>
          <a:noFill/>
          <a:ln>
            <a:noFill/>
          </a:ln>
        </p:spPr>
        <p:txBody>
          <a:bodyPr spcFirstLastPara="1" wrap="square" lIns="91425" tIns="36000" rIns="91425" bIns="36000" anchor="ctr"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stStyle>
          <a:p>
            <a:pPr lvl="0"/>
            <a:fld id="{DFCF27A5-1A5B-48D3-A060-2758FFBB1ADD}" type="slidenum">
              <a:rPr lang="en-US" smtClean="0">
                <a:latin typeface="+mn-lt"/>
                <a:ea typeface="+mn-ea"/>
                <a:cs typeface="+mn-cs"/>
                <a:sym typeface="+mn-lt"/>
              </a:rPr>
              <a:pPr lvl="0"/>
              <a:t>‹#›</a:t>
            </a:fld>
            <a:endParaRPr lang="en-US">
              <a:latin typeface="+mn-lt"/>
              <a:ea typeface="+mn-ea"/>
              <a:cs typeface="+mn-cs"/>
              <a:sym typeface="+mn-lt"/>
            </a:endParaRPr>
          </a:p>
        </p:txBody>
      </p:sp>
      <p:sp>
        <p:nvSpPr>
          <p:cNvPr id="8" name="TextBox 7">
            <a:extLst>
              <a:ext uri="{FF2B5EF4-FFF2-40B4-BE49-F238E27FC236}">
                <a16:creationId xmlns:a16="http://schemas.microsoft.com/office/drawing/2014/main" id="{1AC4A2B1-91A4-EC44-B928-28BAADD395B7}"/>
              </a:ext>
            </a:extLst>
          </p:cNvPr>
          <p:cNvSpPr txBox="1"/>
          <p:nvPr userDrawn="1"/>
        </p:nvSpPr>
        <p:spPr>
          <a:xfrm>
            <a:off x="0" y="2"/>
            <a:ext cx="12192000" cy="144378"/>
          </a:xfrm>
          <a:prstGeom prst="rect">
            <a:avLst/>
          </a:prstGeom>
          <a:solidFill>
            <a:schemeClr val="accent2"/>
          </a:solidFill>
          <a:ln>
            <a:noFill/>
          </a:ln>
        </p:spPr>
        <p:txBody>
          <a:bodyPr spcFirstLastPara="1" wrap="square" lIns="0" tIns="36000" rIns="0" bIns="36000" anchor="ctr"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100000"/>
              </a:lnSpc>
              <a:spcBef>
                <a:spcPts val="0"/>
              </a:spcBef>
              <a:spcAft>
                <a:spcPts val="0"/>
              </a:spcAft>
              <a:buClr>
                <a:srgbClr val="888888"/>
              </a:buClr>
              <a:buSzPts val="1200"/>
              <a:buFont typeface="Arial"/>
              <a:buNone/>
              <a:tabLst/>
              <a:defRPr/>
            </a:pPr>
            <a:r>
              <a:rPr kumimoji="0" lang="en-GB" sz="800" b="1" i="0" u="none" strike="noStrike" kern="0" cap="none" spc="150" normalizeH="0" baseline="0" noProof="0">
                <a:ln>
                  <a:noFill/>
                </a:ln>
                <a:solidFill>
                  <a:schemeClr val="bg1"/>
                </a:solidFill>
                <a:effectLst/>
                <a:uLnTx/>
                <a:uFillTx/>
                <a:latin typeface="Arial"/>
                <a:ea typeface="Arial"/>
                <a:cs typeface="Arial"/>
                <a:sym typeface="+mn-lt"/>
              </a:rPr>
              <a:t>OFFICIAL – SENSITIVE – COMMERCIAL</a:t>
            </a:r>
          </a:p>
        </p:txBody>
      </p:sp>
    </p:spTree>
    <p:extLst>
      <p:ext uri="{BB962C8B-B14F-4D97-AF65-F5344CB8AC3E}">
        <p14:creationId xmlns:p14="http://schemas.microsoft.com/office/powerpoint/2010/main" val="184916802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txStyles>
    <p:titleStyle>
      <a:lvl1pPr algn="l" defTabSz="914400" rtl="0" eaLnBrk="1" latinLnBrk="0" hangingPunct="1">
        <a:lnSpc>
          <a:spcPct val="90000"/>
        </a:lnSpc>
        <a:spcBef>
          <a:spcPct val="0"/>
        </a:spcBef>
        <a:buNone/>
        <a:defRPr sz="2400" b="1" kern="1200">
          <a:solidFill>
            <a:srgbClr val="005EB8"/>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rgbClr val="005EB8"/>
        </a:buClr>
        <a:buFont typeface="Trebuchet MS" panose="020B0603020202020204" pitchFamily="34" charset="0"/>
        <a:buChar char="–"/>
        <a:defRPr lang="en-US" sz="1200" kern="1200">
          <a:solidFill>
            <a:srgbClr val="425563"/>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rgbClr val="005EB8"/>
        </a:buClr>
        <a:buFont typeface="Arial" panose="020B0604020202020204" pitchFamily="34" charset="0"/>
        <a:buChar char="​"/>
        <a:defRPr lang="en-US" sz="1600" kern="1200">
          <a:solidFill>
            <a:srgbClr val="005EB8"/>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
          <a:srgbClr val="005EB8"/>
        </a:buClr>
        <a:buFont typeface="Arial" panose="020B0604020202020204" pitchFamily="34" charset="0"/>
        <a:buChar char="​"/>
        <a:defRPr lang="en-US" sz="1600" b="1" kern="1200" smtClean="0">
          <a:solidFill>
            <a:srgbClr val="425563"/>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rgbClr val="005EB8"/>
        </a:buClr>
        <a:buFont typeface="Arial" panose="020B0604020202020204" pitchFamily="34" charset="0"/>
        <a:buChar char="•"/>
        <a:defRPr lang="en-US" sz="1600" kern="1200" smtClean="0">
          <a:solidFill>
            <a:srgbClr val="425563"/>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Clr>
          <a:srgbClr val="005EB8"/>
        </a:buClr>
        <a:buFont typeface="Arial" panose="020B0604020202020204" pitchFamily="34" charset="0"/>
        <a:buChar char="​"/>
        <a:defRPr lang="en-US" sz="4400" kern="1200" baseline="0" smtClean="0">
          <a:solidFill>
            <a:srgbClr val="425563"/>
          </a:solidFill>
          <a:latin typeface="+mn-lt"/>
          <a:ea typeface="+mn-ea"/>
          <a:cs typeface="+mn-cs"/>
          <a:sym typeface="+mn-lt"/>
        </a:defRPr>
      </a:lvl7pPr>
      <a:lvl8pPr marL="0" indent="0" algn="l" defTabSz="914400" rtl="0" eaLnBrk="1" latinLnBrk="0" hangingPunct="1">
        <a:lnSpc>
          <a:spcPct val="90000"/>
        </a:lnSpc>
        <a:spcBef>
          <a:spcPts val="900"/>
        </a:spcBef>
        <a:spcAft>
          <a:spcPts val="0"/>
        </a:spcAft>
        <a:buClr>
          <a:srgbClr val="005EB8"/>
        </a:buClr>
        <a:buFont typeface="Arial" panose="020B0604020202020204" pitchFamily="34" charset="0"/>
        <a:buChar char="​"/>
        <a:defRPr lang="en-US" sz="5400" kern="1200" baseline="0" smtClean="0">
          <a:solidFill>
            <a:srgbClr val="005EB8"/>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Clr>
          <a:srgbClr val="005EB8"/>
        </a:buClr>
        <a:buFont typeface="Arial" panose="020B0604020202020204" pitchFamily="34" charset="0"/>
        <a:buChar char="​"/>
        <a:defRPr lang="en-US" sz="2400" kern="1200" baseline="0" dirty="0">
          <a:solidFill>
            <a:srgbClr val="005EB8"/>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3" pos="7284">
          <p15:clr>
            <a:srgbClr val="F26B43"/>
          </p15:clr>
        </p15:guide>
        <p15:guide id="4" orient="horz" pos="3884">
          <p15:clr>
            <a:srgbClr val="F26B43"/>
          </p15:clr>
        </p15:guide>
        <p15:guide id="5" pos="393">
          <p15:clr>
            <a:srgbClr val="F26B43"/>
          </p15:clr>
        </p15:guide>
        <p15:guide id="6" pos="35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4.emf"/><Relationship Id="rId5" Type="http://schemas.openxmlformats.org/officeDocument/2006/relationships/oleObject" Target="../embeddings/oleObject21.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slideLayout" Target="../slideLayouts/slideLayout5.xml"/><Relationship Id="rId7" Type="http://schemas.openxmlformats.org/officeDocument/2006/relationships/image" Target="../media/image132.png"/><Relationship Id="rId2" Type="http://schemas.openxmlformats.org/officeDocument/2006/relationships/tags" Target="../tags/tag109.xml"/><Relationship Id="rId1" Type="http://schemas.openxmlformats.org/officeDocument/2006/relationships/vmlDrawing" Target="../drawings/vmlDrawing58.vml"/><Relationship Id="rId6" Type="http://schemas.openxmlformats.org/officeDocument/2006/relationships/image" Target="../media/image4.emf"/><Relationship Id="rId5" Type="http://schemas.openxmlformats.org/officeDocument/2006/relationships/oleObject" Target="../embeddings/oleObject58.bin"/><Relationship Id="rId4" Type="http://schemas.openxmlformats.org/officeDocument/2006/relationships/notesSlide" Target="../notesSlides/notesSlide50.xml"/></Relationships>
</file>

<file path=ppt/slides/_rels/slide101.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image" Target="../media/image128.emf"/><Relationship Id="rId2" Type="http://schemas.openxmlformats.org/officeDocument/2006/relationships/tags" Target="../tags/tag110.xml"/><Relationship Id="rId1" Type="http://schemas.openxmlformats.org/officeDocument/2006/relationships/vmlDrawing" Target="../drawings/vmlDrawing59.vml"/><Relationship Id="rId6" Type="http://schemas.openxmlformats.org/officeDocument/2006/relationships/oleObject" Target="../embeddings/oleObject59.bin"/><Relationship Id="rId5" Type="http://schemas.openxmlformats.org/officeDocument/2006/relationships/notesSlide" Target="../notesSlides/notesSlide51.xml"/><Relationship Id="rId4"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2.xml"/><Relationship Id="rId1" Type="http://schemas.openxmlformats.org/officeDocument/2006/relationships/vmlDrawing" Target="../drawings/vmlDrawing60.vml"/><Relationship Id="rId6" Type="http://schemas.openxmlformats.org/officeDocument/2006/relationships/image" Target="../media/image4.emf"/><Relationship Id="rId5" Type="http://schemas.openxmlformats.org/officeDocument/2006/relationships/oleObject" Target="../embeddings/oleObject60.bin"/><Relationship Id="rId4" Type="http://schemas.openxmlformats.org/officeDocument/2006/relationships/notesSlide" Target="../notesSlides/notesSlide5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vmlDrawing" Target="../drawings/vmlDrawing61.vml"/><Relationship Id="rId6" Type="http://schemas.openxmlformats.org/officeDocument/2006/relationships/image" Target="../media/image6.emf"/><Relationship Id="rId5" Type="http://schemas.openxmlformats.org/officeDocument/2006/relationships/oleObject" Target="../embeddings/oleObject61.bin"/><Relationship Id="rId4"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hyperlink" Target="http://log-coronavirus-test-site-results.service.gov.uk/"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hyperlink" Target="mailto:lftadminoperations@timeforstorm.com"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vmlDrawing" Target="../drawings/vmlDrawing25.vml"/><Relationship Id="rId6" Type="http://schemas.openxmlformats.org/officeDocument/2006/relationships/image" Target="../media/image6.emf"/><Relationship Id="rId5" Type="http://schemas.openxmlformats.org/officeDocument/2006/relationships/oleObject" Target="../embeddings/oleObject25.bin"/><Relationship Id="rId4"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2" Type="http://schemas.openxmlformats.org/officeDocument/2006/relationships/hyperlink" Target="https://eur03.safelinks.protection.outlook.com/?url=https%3A%2F%2Fwww.gov.uk%2Fguidance%2Fsharing-workplace-wireless-networks&amp;data=04%7C01%7CAndrew.Cousins%40ncsc.gov.uk%7Cf53bb2603b474c74bf2608d8b195c6be%7C14aa5744ece1474ea2d734f46dda64a1%7C0%7C0%7C637454604131247071%7CUnknown%7CTWFpbGZsb3d8eyJWIjoiMC4wLjAwMDAiLCJQIjoiV2luMzIiLCJBTiI6Ik1haWwiLCJXVCI6Mn0%3D%7C1000&amp;sdata=hfNVoqTDHwtZTdUdRMWIJe386ixH3DIaJ4JYYOpixz4%3D&amp;reserved=0" TargetMode="Externa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5.xml"/><Relationship Id="rId5" Type="http://schemas.openxmlformats.org/officeDocument/2006/relationships/image" Target="../media/image140.png"/><Relationship Id="rId4" Type="http://schemas.openxmlformats.org/officeDocument/2006/relationships/image" Target="../media/image139.png"/></Relationships>
</file>

<file path=ppt/slides/_rels/slide114.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54.xml"/><Relationship Id="rId1" Type="http://schemas.openxmlformats.org/officeDocument/2006/relationships/slideLayout" Target="../slideLayouts/slideLayout5.xml"/><Relationship Id="rId5" Type="http://schemas.openxmlformats.org/officeDocument/2006/relationships/image" Target="../media/image144.png"/><Relationship Id="rId4" Type="http://schemas.openxmlformats.org/officeDocument/2006/relationships/image" Target="../media/image143.png"/></Relationships>
</file>

<file path=ppt/slides/_rels/slide116.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55.xml"/><Relationship Id="rId1" Type="http://schemas.openxmlformats.org/officeDocument/2006/relationships/slideLayout" Target="../slideLayouts/slideLayout5.xml"/><Relationship Id="rId5" Type="http://schemas.openxmlformats.org/officeDocument/2006/relationships/image" Target="../media/image147.png"/><Relationship Id="rId4" Type="http://schemas.openxmlformats.org/officeDocument/2006/relationships/image" Target="../media/image146.png"/></Relationships>
</file>

<file path=ppt/slides/_rels/slide117.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image" Target="../media/image150.png"/><Relationship Id="rId4" Type="http://schemas.openxmlformats.org/officeDocument/2006/relationships/image" Target="../media/image149.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5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0.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5.xml"/><Relationship Id="rId5" Type="http://schemas.openxmlformats.org/officeDocument/2006/relationships/image" Target="../media/image140.png"/><Relationship Id="rId4" Type="http://schemas.openxmlformats.org/officeDocument/2006/relationships/image" Target="../media/image139.png"/></Relationships>
</file>

<file path=ppt/slides/_rels/slide121.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vmlDrawing" Target="../drawings/vmlDrawing62.vml"/><Relationship Id="rId6" Type="http://schemas.openxmlformats.org/officeDocument/2006/relationships/image" Target="../media/image6.emf"/><Relationship Id="rId5" Type="http://schemas.openxmlformats.org/officeDocument/2006/relationships/oleObject" Target="../embeddings/oleObject62.bin"/><Relationship Id="rId4"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8" Type="http://schemas.openxmlformats.org/officeDocument/2006/relationships/image" Target="../media/image162.png"/><Relationship Id="rId3" Type="http://schemas.openxmlformats.org/officeDocument/2006/relationships/hyperlink" Target="http://log-coronavirus-test-site-results.service.gov.uk/" TargetMode="External"/><Relationship Id="rId7" Type="http://schemas.openxmlformats.org/officeDocument/2006/relationships/image" Target="../media/image161.png"/><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30.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7.png"/><Relationship Id="rId1" Type="http://schemas.openxmlformats.org/officeDocument/2006/relationships/slideLayout" Target="../slideLayouts/slideLayout6.xml"/><Relationship Id="rId5" Type="http://schemas.openxmlformats.org/officeDocument/2006/relationships/image" Target="../media/image170.png"/><Relationship Id="rId4" Type="http://schemas.openxmlformats.org/officeDocument/2006/relationships/image" Target="../media/image169.png"/></Relationships>
</file>

<file path=ppt/slides/_rels/slide133.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71.png"/><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3" Type="http://schemas.openxmlformats.org/officeDocument/2006/relationships/hyperlink" Target="http://gov.uk/enter-lateral-flow-test" TargetMode="External"/><Relationship Id="rId2" Type="http://schemas.openxmlformats.org/officeDocument/2006/relationships/notesSlide" Target="../notesSlides/notesSlide61.xml"/><Relationship Id="rId1" Type="http://schemas.openxmlformats.org/officeDocument/2006/relationships/slideLayout" Target="../slideLayouts/slideLayout5.xml"/><Relationship Id="rId5" Type="http://schemas.openxmlformats.org/officeDocument/2006/relationships/image" Target="../media/image174.png"/><Relationship Id="rId4" Type="http://schemas.openxmlformats.org/officeDocument/2006/relationships/image" Target="../media/image173.png"/></Relationships>
</file>

<file path=ppt/slides/_rels/slide138.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63.xml"/><Relationship Id="rId1" Type="http://schemas.openxmlformats.org/officeDocument/2006/relationships/slideLayout" Target="../slideLayouts/slideLayout5.xml"/><Relationship Id="rId5" Type="http://schemas.openxmlformats.org/officeDocument/2006/relationships/image" Target="../media/image178.png"/><Relationship Id="rId4" Type="http://schemas.openxmlformats.org/officeDocument/2006/relationships/image" Target="../media/image177.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40.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65.xml"/><Relationship Id="rId1" Type="http://schemas.openxmlformats.org/officeDocument/2006/relationships/slideLayout" Target="../slideLayouts/slideLayout5.xml"/><Relationship Id="rId5" Type="http://schemas.openxmlformats.org/officeDocument/2006/relationships/image" Target="../media/image182.png"/><Relationship Id="rId4" Type="http://schemas.openxmlformats.org/officeDocument/2006/relationships/image" Target="../media/image181.png"/></Relationships>
</file>

<file path=ppt/slides/_rels/slide142.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vmlDrawing" Target="../drawings/vmlDrawing63.vml"/><Relationship Id="rId6" Type="http://schemas.openxmlformats.org/officeDocument/2006/relationships/image" Target="../media/image6.emf"/><Relationship Id="rId5" Type="http://schemas.openxmlformats.org/officeDocument/2006/relationships/oleObject" Target="../embeddings/oleObject63.bin"/><Relationship Id="rId4"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3" Type="http://schemas.openxmlformats.org/officeDocument/2006/relationships/image" Target="../media/image186.emf"/><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3" Type="http://schemas.openxmlformats.org/officeDocument/2006/relationships/image" Target="../media/image187.emf"/><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3" Type="http://schemas.openxmlformats.org/officeDocument/2006/relationships/image" Target="../media/image188.emf"/><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vmlDrawing" Target="../drawings/vmlDrawing64.vml"/><Relationship Id="rId6" Type="http://schemas.openxmlformats.org/officeDocument/2006/relationships/image" Target="../media/image6.emf"/><Relationship Id="rId5" Type="http://schemas.openxmlformats.org/officeDocument/2006/relationships/oleObject" Target="../embeddings/oleObject64.bin"/><Relationship Id="rId4"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vmlDrawing" Target="../drawings/vmlDrawing65.vml"/><Relationship Id="rId6" Type="http://schemas.openxmlformats.org/officeDocument/2006/relationships/image" Target="../media/image6.emf"/><Relationship Id="rId5" Type="http://schemas.openxmlformats.org/officeDocument/2006/relationships/oleObject" Target="../embeddings/oleObject65.bin"/><Relationship Id="rId4"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158.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26838/PHE_Laboratory_reporting_guidelines_October-2020-v3.pdf" TargetMode="External"/><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926838/PHE_Laboratory_reporting_guidelines_October-2020-v3.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vmlDrawing" Target="../drawings/vmlDrawing26.vml"/><Relationship Id="rId6" Type="http://schemas.openxmlformats.org/officeDocument/2006/relationships/image" Target="../media/image6.emf"/><Relationship Id="rId5" Type="http://schemas.openxmlformats.org/officeDocument/2006/relationships/oleObject" Target="../embeddings/oleObject26.bin"/><Relationship Id="rId4" Type="http://schemas.openxmlformats.org/officeDocument/2006/relationships/slideLayout" Target="../slideLayouts/slideLayout8.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hyperlink" Target="tel:02032816468" TargetMode="Externa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hyperlink" Target="http://log-coronavirus-test-site-results.service.gov.uk/" TargetMode="External"/><Relationship Id="rId2" Type="http://schemas.openxmlformats.org/officeDocument/2006/relationships/hyperlink" Target="http://admin.log-coronavirus-test-site-results.service.gov.uk/" TargetMode="Externa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8" Type="http://schemas.openxmlformats.org/officeDocument/2006/relationships/hyperlink" Target="mailto:SGSS.helpdesk@phe.gov.uk" TargetMode="External"/><Relationship Id="rId3" Type="http://schemas.openxmlformats.org/officeDocument/2006/relationships/tags" Target="../tags/tag124.xml"/><Relationship Id="rId7" Type="http://schemas.openxmlformats.org/officeDocument/2006/relationships/hyperlink" Target="mailto:poct.contact@phe.gov.uk" TargetMode="External"/><Relationship Id="rId2" Type="http://schemas.openxmlformats.org/officeDocument/2006/relationships/tags" Target="../tags/tag123.xml"/><Relationship Id="rId1" Type="http://schemas.openxmlformats.org/officeDocument/2006/relationships/vmlDrawing" Target="../drawings/vmlDrawing66.vml"/><Relationship Id="rId6" Type="http://schemas.openxmlformats.org/officeDocument/2006/relationships/image" Target="../media/image6.emf"/><Relationship Id="rId5" Type="http://schemas.openxmlformats.org/officeDocument/2006/relationships/oleObject" Target="../embeddings/oleObject66.bin"/><Relationship Id="rId4"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5.xml"/><Relationship Id="rId1" Type="http://schemas.openxmlformats.org/officeDocument/2006/relationships/vmlDrawing" Target="../drawings/vmlDrawing67.vml"/><Relationship Id="rId6" Type="http://schemas.openxmlformats.org/officeDocument/2006/relationships/image" Target="../media/image4.emf"/><Relationship Id="rId5" Type="http://schemas.openxmlformats.org/officeDocument/2006/relationships/oleObject" Target="../embeddings/oleObject67.bin"/><Relationship Id="rId4" Type="http://schemas.openxmlformats.org/officeDocument/2006/relationships/notesSlide" Target="../notesSlides/notesSlide8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168.xml.rels><?xml version="1.0" encoding="UTF-8" standalone="yes"?>
<Relationships xmlns="http://schemas.openxmlformats.org/package/2006/relationships"><Relationship Id="rId3" Type="http://schemas.openxmlformats.org/officeDocument/2006/relationships/hyperlink" Target="mailto:p-and-psector@dhsc.gov.uk" TargetMode="External"/><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hyperlink" Target="https://www.gov.uk/test-and-trace-support-payment" TargetMode="External"/><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175.xml.rels><?xml version="1.0" encoding="UTF-8" standalone="yes"?>
<Relationships xmlns="http://schemas.openxmlformats.org/package/2006/relationships"><Relationship Id="rId3" Type="http://schemas.openxmlformats.org/officeDocument/2006/relationships/hyperlink" Target="https://www.gov.uk/government/publications/coronavirus-covid-19-testing-privacy-information" TargetMode="External"/><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0.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0.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0.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0.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et-coronavirus-test" TargetMode="External"/><Relationship Id="rId2" Type="http://schemas.openxmlformats.org/officeDocument/2006/relationships/hyperlink" Target="https://www.gov.uk/government/publications/evidence-on-the-accuracy-of-lateral-flow-device-testing"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vmlDrawing" Target="../drawings/vmlDrawing27.vml"/><Relationship Id="rId6" Type="http://schemas.openxmlformats.org/officeDocument/2006/relationships/image" Target="../media/image6.emf"/><Relationship Id="rId5" Type="http://schemas.openxmlformats.org/officeDocument/2006/relationships/oleObject" Target="../embeddings/oleObject27.bin"/><Relationship Id="rId4"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vmlDrawing" Target="../drawings/vmlDrawing28.vml"/><Relationship Id="rId6" Type="http://schemas.openxmlformats.org/officeDocument/2006/relationships/image" Target="../media/image6.emf"/><Relationship Id="rId5" Type="http://schemas.openxmlformats.org/officeDocument/2006/relationships/oleObject" Target="../embeddings/oleObject28.bin"/><Relationship Id="rId4"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v.uk/get-coronavirus-test"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www.gov.uk/get-coronavirus-tes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gov.uk/get-coronavirus-test"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38.emf"/><Relationship Id="rId2" Type="http://schemas.openxmlformats.org/officeDocument/2006/relationships/tags" Target="../tags/tag57.xml"/><Relationship Id="rId1" Type="http://schemas.openxmlformats.org/officeDocument/2006/relationships/vmlDrawing" Target="../drawings/vmlDrawing29.vml"/><Relationship Id="rId6" Type="http://schemas.openxmlformats.org/officeDocument/2006/relationships/oleObject" Target="../embeddings/oleObject29.bin"/><Relationship Id="rId5" Type="http://schemas.openxmlformats.org/officeDocument/2006/relationships/notesSlide" Target="../notesSlides/notesSlide14.xml"/><Relationship Id="rId4"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38.emf"/><Relationship Id="rId2" Type="http://schemas.openxmlformats.org/officeDocument/2006/relationships/tags" Target="../tags/tag59.xml"/><Relationship Id="rId1" Type="http://schemas.openxmlformats.org/officeDocument/2006/relationships/vmlDrawing" Target="../drawings/vmlDrawing30.vml"/><Relationship Id="rId6" Type="http://schemas.openxmlformats.org/officeDocument/2006/relationships/oleObject" Target="../embeddings/oleObject30.bin"/><Relationship Id="rId5" Type="http://schemas.openxmlformats.org/officeDocument/2006/relationships/notesSlide" Target="../notesSlides/notesSlide15.xml"/><Relationship Id="rId4"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vmlDrawing" Target="../drawings/vmlDrawing31.vml"/><Relationship Id="rId6" Type="http://schemas.openxmlformats.org/officeDocument/2006/relationships/image" Target="../media/image6.emf"/><Relationship Id="rId5" Type="http://schemas.openxmlformats.org/officeDocument/2006/relationships/oleObject" Target="../embeddings/oleObject31.bin"/><Relationship Id="rId4"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6.emf"/><Relationship Id="rId2" Type="http://schemas.openxmlformats.org/officeDocument/2006/relationships/tags" Target="../tags/tag43.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vmlDrawing" Target="../drawings/vmlDrawing32.vml"/><Relationship Id="rId6" Type="http://schemas.openxmlformats.org/officeDocument/2006/relationships/image" Target="../media/image6.emf"/><Relationship Id="rId5" Type="http://schemas.openxmlformats.org/officeDocument/2006/relationships/oleObject" Target="../embeddings/oleObject32.bin"/><Relationship Id="rId4"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4.emf"/><Relationship Id="rId2" Type="http://schemas.openxmlformats.org/officeDocument/2006/relationships/tags" Target="../tags/tag65.xml"/><Relationship Id="rId1" Type="http://schemas.openxmlformats.org/officeDocument/2006/relationships/vmlDrawing" Target="../drawings/vmlDrawing33.vml"/><Relationship Id="rId6" Type="http://schemas.openxmlformats.org/officeDocument/2006/relationships/oleObject" Target="../embeddings/oleObject33.bin"/><Relationship Id="rId5" Type="http://schemas.openxmlformats.org/officeDocument/2006/relationships/notesSlide" Target="../notesSlides/notesSlide19.xml"/><Relationship Id="rId4"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1.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0.png"/><Relationship Id="rId5" Type="http://schemas.openxmlformats.org/officeDocument/2006/relationships/image" Target="../media/image55.png"/><Relationship Id="rId10" Type="http://schemas.openxmlformats.org/officeDocument/2006/relationships/image" Target="../media/image59.png"/><Relationship Id="rId4" Type="http://schemas.openxmlformats.org/officeDocument/2006/relationships/image" Target="../media/image54.png"/><Relationship Id="rId9" Type="http://schemas.openxmlformats.org/officeDocument/2006/relationships/image" Target="../media/image16.emf"/><Relationship Id="rId14"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mailto:integrator@dhsc.gov.uk" TargetMode="External"/><Relationship Id="rId2" Type="http://schemas.openxmlformats.org/officeDocument/2006/relationships/hyperlink" Target="mailto:Testing.incidents@dhsc.gov.uk" TargetMode="External"/><Relationship Id="rId1" Type="http://schemas.openxmlformats.org/officeDocument/2006/relationships/slideLayout" Target="../slideLayouts/slideLayout13.xml"/><Relationship Id="rId5" Type="http://schemas.openxmlformats.org/officeDocument/2006/relationships/hyperlink" Target="mailto:covidsupplies@speedyservices.com" TargetMode="External"/><Relationship Id="rId4" Type="http://schemas.openxmlformats.org/officeDocument/2006/relationships/hyperlink" Target="mailto:testertraining@dhsc.gov.uk"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4.emf"/><Relationship Id="rId2" Type="http://schemas.openxmlformats.org/officeDocument/2006/relationships/tags" Target="../tags/tag67.xml"/><Relationship Id="rId1" Type="http://schemas.openxmlformats.org/officeDocument/2006/relationships/vmlDrawing" Target="../drawings/vmlDrawing34.vml"/><Relationship Id="rId6" Type="http://schemas.openxmlformats.org/officeDocument/2006/relationships/oleObject" Target="../embeddings/oleObject34.bin"/><Relationship Id="rId5" Type="http://schemas.openxmlformats.org/officeDocument/2006/relationships/notesSlide" Target="../notesSlides/notesSlide23.xml"/><Relationship Id="rId4"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vmlDrawing" Target="../drawings/vmlDrawing35.vml"/><Relationship Id="rId6" Type="http://schemas.openxmlformats.org/officeDocument/2006/relationships/image" Target="../media/image6.emf"/><Relationship Id="rId5" Type="http://schemas.openxmlformats.org/officeDocument/2006/relationships/oleObject" Target="../embeddings/oleObject35.bin"/><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4.emf"/><Relationship Id="rId2" Type="http://schemas.openxmlformats.org/officeDocument/2006/relationships/tags" Target="../tags/tag71.xml"/><Relationship Id="rId1" Type="http://schemas.openxmlformats.org/officeDocument/2006/relationships/vmlDrawing" Target="../drawings/vmlDrawing36.vml"/><Relationship Id="rId6" Type="http://schemas.openxmlformats.org/officeDocument/2006/relationships/oleObject" Target="../embeddings/oleObject36.bin"/><Relationship Id="rId5" Type="http://schemas.openxmlformats.org/officeDocument/2006/relationships/notesSlide" Target="../notesSlides/notesSlide24.xml"/><Relationship Id="rId4"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70.emf"/><Relationship Id="rId7" Type="http://schemas.openxmlformats.org/officeDocument/2006/relationships/image" Target="../media/image74.emf"/><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73.emf"/><Relationship Id="rId5" Type="http://schemas.openxmlformats.org/officeDocument/2006/relationships/image" Target="../media/image72.emf"/><Relationship Id="rId4" Type="http://schemas.openxmlformats.org/officeDocument/2006/relationships/image" Target="../media/image71.emf"/></Relationships>
</file>

<file path=ppt/slides/_rels/slide45.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vmlDrawing" Target="../drawings/vmlDrawing37.vml"/><Relationship Id="rId6" Type="http://schemas.openxmlformats.org/officeDocument/2006/relationships/image" Target="../media/image6.emf"/><Relationship Id="rId5" Type="http://schemas.openxmlformats.org/officeDocument/2006/relationships/oleObject" Target="../embeddings/oleObject37.bin"/><Relationship Id="rId4"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78.emf"/><Relationship Id="rId4" Type="http://schemas.openxmlformats.org/officeDocument/2006/relationships/image" Target="../media/image77.emf"/></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1.xml"/><Relationship Id="rId4" Type="http://schemas.openxmlformats.org/officeDocument/2006/relationships/image" Target="../media/image81.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mailto:testing.incidents@dhsc.gov.uk" TargetMode="External"/><Relationship Id="rId2" Type="http://schemas.openxmlformats.org/officeDocument/2006/relationships/hyperlink" Target="mailto:integrator@dhsc.gov.uk"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vmlDrawing" Target="../drawings/vmlDrawing38.vml"/><Relationship Id="rId6" Type="http://schemas.openxmlformats.org/officeDocument/2006/relationships/image" Target="../media/image6.emf"/><Relationship Id="rId5" Type="http://schemas.openxmlformats.org/officeDocument/2006/relationships/oleObject" Target="../embeddings/oleObject38.bin"/><Relationship Id="rId4"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83.png"/><Relationship Id="rId2" Type="http://schemas.openxmlformats.org/officeDocument/2006/relationships/tags" Target="../tags/tag77.xml"/><Relationship Id="rId1" Type="http://schemas.openxmlformats.org/officeDocument/2006/relationships/vmlDrawing" Target="../drawings/vmlDrawing39.vml"/><Relationship Id="rId6" Type="http://schemas.openxmlformats.org/officeDocument/2006/relationships/image" Target="../media/image4.emf"/><Relationship Id="rId5" Type="http://schemas.openxmlformats.org/officeDocument/2006/relationships/oleObject" Target="../embeddings/oleObject39.bin"/><Relationship Id="rId4" Type="http://schemas.openxmlformats.org/officeDocument/2006/relationships/notesSlide" Target="../notesSlides/notesSlide30.xml"/></Relationships>
</file>

<file path=ppt/slides/_rels/slide5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85.png"/></Relationships>
</file>

<file path=ppt/slides/_rels/slide55.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vmlDrawing" Target="../drawings/vmlDrawing40.vml"/><Relationship Id="rId6" Type="http://schemas.openxmlformats.org/officeDocument/2006/relationships/image" Target="../media/image6.emf"/><Relationship Id="rId5" Type="http://schemas.openxmlformats.org/officeDocument/2006/relationships/oleObject" Target="../embeddings/oleObject40.bin"/><Relationship Id="rId4"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vmlDrawing" Target="../drawings/vmlDrawing41.vml"/><Relationship Id="rId6" Type="http://schemas.openxmlformats.org/officeDocument/2006/relationships/image" Target="../media/image6.emf"/><Relationship Id="rId5" Type="http://schemas.openxmlformats.org/officeDocument/2006/relationships/oleObject" Target="../embeddings/oleObject41.bin"/><Relationship Id="rId4"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slideLayout" Target="../slideLayouts/slideLayout2.xml"/><Relationship Id="rId5" Type="http://schemas.openxmlformats.org/officeDocument/2006/relationships/image" Target="../media/image89.emf"/><Relationship Id="rId4" Type="http://schemas.openxmlformats.org/officeDocument/2006/relationships/image" Target="../media/image88.emf"/></Relationships>
</file>

<file path=ppt/slides/_rels/slide61.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emf"/><Relationship Id="rId1" Type="http://schemas.openxmlformats.org/officeDocument/2006/relationships/slideLayout" Target="../slideLayouts/slideLayout2.xml"/><Relationship Id="rId4" Type="http://schemas.openxmlformats.org/officeDocument/2006/relationships/image" Target="../media/image94.emf"/></Relationships>
</file>

<file path=ppt/slides/_rels/slide63.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slideLayout" Target="../slideLayouts/slideLayout2.xml"/><Relationship Id="rId5" Type="http://schemas.openxmlformats.org/officeDocument/2006/relationships/image" Target="../media/image98.emf"/><Relationship Id="rId4" Type="http://schemas.openxmlformats.org/officeDocument/2006/relationships/image" Target="../media/image97.emf"/></Relationships>
</file>

<file path=ppt/slides/_rels/slide64.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vmlDrawing" Target="../drawings/vmlDrawing42.vml"/><Relationship Id="rId6" Type="http://schemas.openxmlformats.org/officeDocument/2006/relationships/image" Target="../media/image6.emf"/><Relationship Id="rId5" Type="http://schemas.openxmlformats.org/officeDocument/2006/relationships/oleObject" Target="../embeddings/oleObject42.bin"/><Relationship Id="rId4"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100.png"/></Relationships>
</file>

<file path=ppt/slides/_rels/slide66.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6.emf"/><Relationship Id="rId2" Type="http://schemas.openxmlformats.org/officeDocument/2006/relationships/tags" Target="../tags/tag84.xml"/><Relationship Id="rId1" Type="http://schemas.openxmlformats.org/officeDocument/2006/relationships/vmlDrawing" Target="../drawings/vmlDrawing43.vml"/><Relationship Id="rId6" Type="http://schemas.openxmlformats.org/officeDocument/2006/relationships/oleObject" Target="../embeddings/oleObject43.bin"/><Relationship Id="rId5" Type="http://schemas.openxmlformats.org/officeDocument/2006/relationships/notesSlide" Target="../notesSlides/notesSlide34.xml"/><Relationship Id="rId4"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6.emf"/><Relationship Id="rId2" Type="http://schemas.openxmlformats.org/officeDocument/2006/relationships/tags" Target="../tags/tag86.xml"/><Relationship Id="rId1" Type="http://schemas.openxmlformats.org/officeDocument/2006/relationships/vmlDrawing" Target="../drawings/vmlDrawing44.vml"/><Relationship Id="rId6" Type="http://schemas.openxmlformats.org/officeDocument/2006/relationships/oleObject" Target="../embeddings/oleObject44.bin"/><Relationship Id="rId5" Type="http://schemas.openxmlformats.org/officeDocument/2006/relationships/notesSlide" Target="../notesSlides/notesSlide35.xml"/><Relationship Id="rId4"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8" Type="http://schemas.openxmlformats.org/officeDocument/2006/relationships/hyperlink" Target="mailto:james.osullivan1@speedyservices.com" TargetMode="External"/><Relationship Id="rId3" Type="http://schemas.openxmlformats.org/officeDocument/2006/relationships/tags" Target="../tags/tag89.xml"/><Relationship Id="rId7" Type="http://schemas.openxmlformats.org/officeDocument/2006/relationships/hyperlink" Target="mailto:covidsupplies@speedyservices.com" TargetMode="External"/><Relationship Id="rId2" Type="http://schemas.openxmlformats.org/officeDocument/2006/relationships/tags" Target="../tags/tag88.xml"/><Relationship Id="rId1" Type="http://schemas.openxmlformats.org/officeDocument/2006/relationships/vmlDrawing" Target="../drawings/vmlDrawing45.vml"/><Relationship Id="rId6" Type="http://schemas.openxmlformats.org/officeDocument/2006/relationships/image" Target="../media/image6.emf"/><Relationship Id="rId5" Type="http://schemas.openxmlformats.org/officeDocument/2006/relationships/oleObject" Target="../embeddings/oleObject45.bin"/><Relationship Id="rId4" Type="http://schemas.openxmlformats.org/officeDocument/2006/relationships/slideLayout" Target="../slideLayouts/slideLayout5.xml"/><Relationship Id="rId9" Type="http://schemas.openxmlformats.org/officeDocument/2006/relationships/hyperlink" Target="mailto:jeremy.jowett@speedyservices.com" TargetMode="External"/></Relationships>
</file>

<file path=ppt/slides/_rels/slide69.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vmlDrawing" Target="../drawings/vmlDrawing46.vml"/><Relationship Id="rId6" Type="http://schemas.openxmlformats.org/officeDocument/2006/relationships/image" Target="../media/image6.emf"/><Relationship Id="rId5" Type="http://schemas.openxmlformats.org/officeDocument/2006/relationships/oleObject" Target="../embeddings/oleObject46.bin"/><Relationship Id="rId4"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4.emf"/><Relationship Id="rId2" Type="http://schemas.openxmlformats.org/officeDocument/2006/relationships/tags" Target="../tags/tag45.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notesSlide" Target="../notesSlides/notesSlide4.xml"/><Relationship Id="rId4"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2.xml"/><Relationship Id="rId1" Type="http://schemas.openxmlformats.org/officeDocument/2006/relationships/vmlDrawing" Target="../drawings/vmlDrawing47.vml"/><Relationship Id="rId6" Type="http://schemas.openxmlformats.org/officeDocument/2006/relationships/image" Target="../media/image4.emf"/><Relationship Id="rId5" Type="http://schemas.openxmlformats.org/officeDocument/2006/relationships/oleObject" Target="../embeddings/oleObject47.bin"/><Relationship Id="rId4" Type="http://schemas.openxmlformats.org/officeDocument/2006/relationships/notesSlide" Target="../notesSlides/notesSlide36.xml"/></Relationships>
</file>

<file path=ppt/slides/_rels/slide73.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vmlDrawing" Target="../drawings/vmlDrawing48.vml"/><Relationship Id="rId6" Type="http://schemas.openxmlformats.org/officeDocument/2006/relationships/image" Target="../media/image6.emf"/><Relationship Id="rId5" Type="http://schemas.openxmlformats.org/officeDocument/2006/relationships/oleObject" Target="../embeddings/oleObject48.bin"/><Relationship Id="rId4"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hyperlink" Target="https://www.gov.uk/government/publications/coronavirus-covid-19-testing-privacy-information" TargetMode="Externa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vmlDrawing" Target="../drawings/vmlDrawing49.vml"/><Relationship Id="rId6" Type="http://schemas.openxmlformats.org/officeDocument/2006/relationships/image" Target="../media/image6.emf"/><Relationship Id="rId5" Type="http://schemas.openxmlformats.org/officeDocument/2006/relationships/oleObject" Target="../embeddings/oleObject49.bin"/><Relationship Id="rId4"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vmlDrawing" Target="../drawings/vmlDrawing24.vml"/><Relationship Id="rId6" Type="http://schemas.openxmlformats.org/officeDocument/2006/relationships/image" Target="../media/image6.emf"/><Relationship Id="rId5" Type="http://schemas.openxmlformats.org/officeDocument/2006/relationships/oleObject" Target="../embeddings/oleObject24.bin"/><Relationship Id="rId4"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png"/><Relationship Id="rId3" Type="http://schemas.openxmlformats.org/officeDocument/2006/relationships/hyperlink" Target="https://pleasegivemespace.uk/" TargetMode="External"/><Relationship Id="rId7" Type="http://schemas.openxmlformats.org/officeDocument/2006/relationships/image" Target="../media/image105.png"/><Relationship Id="rId12" Type="http://schemas.openxmlformats.org/officeDocument/2006/relationships/image" Target="../media/image110.jpe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104.png"/><Relationship Id="rId11" Type="http://schemas.openxmlformats.org/officeDocument/2006/relationships/image" Target="../media/image109.jpeg"/><Relationship Id="rId5" Type="http://schemas.openxmlformats.org/officeDocument/2006/relationships/image" Target="../media/image103.png"/><Relationship Id="rId10" Type="http://schemas.openxmlformats.org/officeDocument/2006/relationships/image" Target="../media/image108.jpeg"/><Relationship Id="rId4" Type="http://schemas.openxmlformats.org/officeDocument/2006/relationships/hyperlink" Target="https://www.bevancommission.org/distance-aware" TargetMode="External"/><Relationship Id="rId9" Type="http://schemas.openxmlformats.org/officeDocument/2006/relationships/image" Target="../media/image107.jpeg"/></Relationships>
</file>

<file path=ppt/slides/_rels/slide84.xml.rels><?xml version="1.0" encoding="UTF-8" standalone="yes"?>
<Relationships xmlns="http://schemas.openxmlformats.org/package/2006/relationships"><Relationship Id="rId3" Type="http://schemas.openxmlformats.org/officeDocument/2006/relationships/hyperlink" Target="https://hiddendisabilitiesstore.com/"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vmlDrawing" Target="../drawings/vmlDrawing50.vml"/><Relationship Id="rId6" Type="http://schemas.openxmlformats.org/officeDocument/2006/relationships/image" Target="../media/image6.emf"/><Relationship Id="rId5" Type="http://schemas.openxmlformats.org/officeDocument/2006/relationships/oleObject" Target="../embeddings/oleObject50.bin"/><Relationship Id="rId4"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88.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2.png"/><Relationship Id="rId7" Type="http://schemas.openxmlformats.org/officeDocument/2006/relationships/image" Target="../media/image120.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3.png"/></Relationships>
</file>

<file path=ppt/slides/_rels/slide89.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25.png"/><Relationship Id="rId3" Type="http://schemas.openxmlformats.org/officeDocument/2006/relationships/tags" Target="../tags/tag100.xml"/><Relationship Id="rId7" Type="http://schemas.openxmlformats.org/officeDocument/2006/relationships/image" Target="../media/image6.emf"/><Relationship Id="rId12" Type="http://schemas.openxmlformats.org/officeDocument/2006/relationships/image" Target="../media/image124.png"/><Relationship Id="rId17" Type="http://schemas.openxmlformats.org/officeDocument/2006/relationships/image" Target="../media/image119.png"/><Relationship Id="rId2" Type="http://schemas.openxmlformats.org/officeDocument/2006/relationships/tags" Target="../tags/tag99.xml"/><Relationship Id="rId16" Type="http://schemas.openxmlformats.org/officeDocument/2006/relationships/image" Target="../media/image118.png"/><Relationship Id="rId1" Type="http://schemas.openxmlformats.org/officeDocument/2006/relationships/vmlDrawing" Target="../drawings/vmlDrawing51.vml"/><Relationship Id="rId6" Type="http://schemas.openxmlformats.org/officeDocument/2006/relationships/oleObject" Target="../embeddings/oleObject51.bin"/><Relationship Id="rId11" Type="http://schemas.openxmlformats.org/officeDocument/2006/relationships/image" Target="../media/image123.png"/><Relationship Id="rId5" Type="http://schemas.openxmlformats.org/officeDocument/2006/relationships/notesSlide" Target="../notesSlides/notesSlide44.xml"/><Relationship Id="rId15" Type="http://schemas.openxmlformats.org/officeDocument/2006/relationships/image" Target="../media/image127.png"/><Relationship Id="rId10" Type="http://schemas.openxmlformats.org/officeDocument/2006/relationships/image" Target="../media/image122.png"/><Relationship Id="rId4" Type="http://schemas.openxmlformats.org/officeDocument/2006/relationships/slideLayout" Target="../slideLayouts/slideLayout5.xml"/><Relationship Id="rId9" Type="http://schemas.openxmlformats.org/officeDocument/2006/relationships/image" Target="../media/image113.png"/><Relationship Id="rId14" Type="http://schemas.openxmlformats.org/officeDocument/2006/relationships/image" Target="../media/image1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vmlDrawing" Target="../drawings/vmlDrawing52.vml"/><Relationship Id="rId6" Type="http://schemas.openxmlformats.org/officeDocument/2006/relationships/image" Target="../media/image6.emf"/><Relationship Id="rId5" Type="http://schemas.openxmlformats.org/officeDocument/2006/relationships/oleObject" Target="../embeddings/oleObject52.bin"/><Relationship Id="rId4"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mailto:testertraining@dhsc.gov.uk" TargetMode="External"/><Relationship Id="rId2" Type="http://schemas.openxmlformats.org/officeDocument/2006/relationships/tags" Target="../tags/tag103.xml"/><Relationship Id="rId1" Type="http://schemas.openxmlformats.org/officeDocument/2006/relationships/vmlDrawing" Target="../drawings/vmlDrawing53.vml"/><Relationship Id="rId6" Type="http://schemas.openxmlformats.org/officeDocument/2006/relationships/image" Target="../media/image4.emf"/><Relationship Id="rId5" Type="http://schemas.openxmlformats.org/officeDocument/2006/relationships/oleObject" Target="../embeddings/oleObject53.bin"/><Relationship Id="rId4" Type="http://schemas.openxmlformats.org/officeDocument/2006/relationships/notesSlide" Target="../notesSlides/notesSlide45.xml"/></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4.xml"/><Relationship Id="rId1" Type="http://schemas.openxmlformats.org/officeDocument/2006/relationships/vmlDrawing" Target="../drawings/vmlDrawing54.vml"/><Relationship Id="rId6" Type="http://schemas.openxmlformats.org/officeDocument/2006/relationships/image" Target="../media/image4.emf"/><Relationship Id="rId5" Type="http://schemas.openxmlformats.org/officeDocument/2006/relationships/oleObject" Target="../embeddings/oleObject54.bin"/><Relationship Id="rId4" Type="http://schemas.openxmlformats.org/officeDocument/2006/relationships/notesSlide" Target="../notesSlides/notesSlide46.xml"/></Relationships>
</file>

<file path=ppt/slides/_rels/slide97.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image" Target="../media/image128.emf"/><Relationship Id="rId2" Type="http://schemas.openxmlformats.org/officeDocument/2006/relationships/tags" Target="../tags/tag105.xml"/><Relationship Id="rId1" Type="http://schemas.openxmlformats.org/officeDocument/2006/relationships/vmlDrawing" Target="../drawings/vmlDrawing55.vml"/><Relationship Id="rId6" Type="http://schemas.openxmlformats.org/officeDocument/2006/relationships/oleObject" Target="../embeddings/oleObject55.bin"/><Relationship Id="rId5" Type="http://schemas.openxmlformats.org/officeDocument/2006/relationships/notesSlide" Target="../notesSlides/notesSlide47.xml"/><Relationship Id="rId4"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slideLayout" Target="../slideLayouts/slideLayout5.xml"/><Relationship Id="rId7" Type="http://schemas.openxmlformats.org/officeDocument/2006/relationships/hyperlink" Target="mailto:testertraining@dhsc.gov.uk" TargetMode="External"/><Relationship Id="rId2" Type="http://schemas.openxmlformats.org/officeDocument/2006/relationships/tags" Target="../tags/tag107.xml"/><Relationship Id="rId1" Type="http://schemas.openxmlformats.org/officeDocument/2006/relationships/vmlDrawing" Target="../drawings/vmlDrawing56.vml"/><Relationship Id="rId6" Type="http://schemas.openxmlformats.org/officeDocument/2006/relationships/image" Target="../media/image4.emf"/><Relationship Id="rId5" Type="http://schemas.openxmlformats.org/officeDocument/2006/relationships/oleObject" Target="../embeddings/oleObject56.bin"/><Relationship Id="rId4" Type="http://schemas.openxmlformats.org/officeDocument/2006/relationships/notesSlide" Target="../notesSlides/notesSlide48.xml"/><Relationship Id="rId9" Type="http://schemas.openxmlformats.org/officeDocument/2006/relationships/hyperlink" Target="https://go.tessello.co.uk/TestDeviceTraining/" TargetMode="External"/></Relationships>
</file>

<file path=ppt/slides/_rels/slide99.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slideLayout" Target="../slideLayouts/slideLayout5.xml"/><Relationship Id="rId7" Type="http://schemas.openxmlformats.org/officeDocument/2006/relationships/image" Target="../media/image130.png"/><Relationship Id="rId2" Type="http://schemas.openxmlformats.org/officeDocument/2006/relationships/tags" Target="../tags/tag108.xml"/><Relationship Id="rId1" Type="http://schemas.openxmlformats.org/officeDocument/2006/relationships/vmlDrawing" Target="../drawings/vmlDrawing57.vml"/><Relationship Id="rId6" Type="http://schemas.openxmlformats.org/officeDocument/2006/relationships/image" Target="../media/image4.emf"/><Relationship Id="rId5" Type="http://schemas.openxmlformats.org/officeDocument/2006/relationships/oleObject" Target="../embeddings/oleObject57.bin"/><Relationship Id="rId4" Type="http://schemas.openxmlformats.org/officeDocument/2006/relationships/notesSlide" Target="../notesSlides/notesSlide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91"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588" y="1588"/>
                        <a:ext cx="1588" cy="1588"/>
                      </a:xfrm>
                      <a:prstGeom prst="rect">
                        <a:avLst/>
                      </a:prstGeom>
                      <a:ln/>
                    </p:spPr>
                  </p:pic>
                </p:oleObj>
              </mc:Fallback>
            </mc:AlternateContent>
          </a:graphicData>
        </a:graphic>
      </p:graphicFrame>
      <p:sp>
        <p:nvSpPr>
          <p:cNvPr id="3" name="Title 2"/>
          <p:cNvSpPr>
            <a:spLocks noGrp="1"/>
          </p:cNvSpPr>
          <p:nvPr>
            <p:ph type="ctrTitle"/>
          </p:nvPr>
        </p:nvSpPr>
        <p:spPr>
          <a:xfrm>
            <a:off x="595164" y="3291705"/>
            <a:ext cx="9439485" cy="2236640"/>
          </a:xfrm>
        </p:spPr>
        <p:txBody>
          <a:bodyPr>
            <a:normAutofit/>
          </a:bodyPr>
          <a:lstStyle/>
          <a:p>
            <a:r>
              <a:rPr lang="en-GB" dirty="0">
                <a:solidFill>
                  <a:schemeClr val="tx2"/>
                </a:solidFill>
              </a:rPr>
              <a:t>LFT asymptomatic testing guidebook</a:t>
            </a:r>
            <a:endParaRPr lang="en-US" dirty="0"/>
          </a:p>
        </p:txBody>
      </p:sp>
      <p:sp>
        <p:nvSpPr>
          <p:cNvPr id="8" name="TextBox 7">
            <a:extLst>
              <a:ext uri="{FF2B5EF4-FFF2-40B4-BE49-F238E27FC236}">
                <a16:creationId xmlns:a16="http://schemas.microsoft.com/office/drawing/2014/main" id="{9187F7E4-7ADF-F547-A7DE-439A85BFD267}"/>
              </a:ext>
            </a:extLst>
          </p:cNvPr>
          <p:cNvSpPr txBox="1"/>
          <p:nvPr/>
        </p:nvSpPr>
        <p:spPr>
          <a:xfrm>
            <a:off x="11578442" y="6507678"/>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25563"/>
              </a:solidFill>
              <a:effectLst/>
              <a:uLnTx/>
              <a:uFillTx/>
              <a:latin typeface="Arial"/>
              <a:ea typeface="+mn-ea"/>
              <a:cs typeface="+mn-cs"/>
            </a:endParaRPr>
          </a:p>
        </p:txBody>
      </p:sp>
      <p:sp>
        <p:nvSpPr>
          <p:cNvPr id="9" name="Text Placeholder 4">
            <a:extLst>
              <a:ext uri="{FF2B5EF4-FFF2-40B4-BE49-F238E27FC236}">
                <a16:creationId xmlns:a16="http://schemas.microsoft.com/office/drawing/2014/main" id="{A995ACA1-56DB-3C4F-A080-9425356C23D0}"/>
              </a:ext>
            </a:extLst>
          </p:cNvPr>
          <p:cNvSpPr>
            <a:spLocks noGrp="1"/>
          </p:cNvSpPr>
          <p:nvPr>
            <p:ph type="body" sz="quarter" idx="12"/>
          </p:nvPr>
        </p:nvSpPr>
        <p:spPr>
          <a:xfrm>
            <a:off x="630001" y="5724893"/>
            <a:ext cx="6868800" cy="436195"/>
          </a:xfrm>
        </p:spPr>
        <p:txBody>
          <a:bodyPr anchor="b"/>
          <a:lstStyle/>
          <a:p>
            <a:r>
              <a:rPr lang="en-GB" b="1" dirty="0"/>
              <a:t>VERSION 2.5</a:t>
            </a:r>
          </a:p>
        </p:txBody>
      </p:sp>
    </p:spTree>
    <p:extLst>
      <p:ext uri="{BB962C8B-B14F-4D97-AF65-F5344CB8AC3E}">
        <p14:creationId xmlns:p14="http://schemas.microsoft.com/office/powerpoint/2010/main" val="1784355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62337" cy="6858000"/>
          </a:xfrm>
        </p:spPr>
        <p:txBody>
          <a:bodyPr/>
          <a:lstStyle/>
          <a:p>
            <a:r>
              <a:rPr lang="en-GB" dirty="0"/>
              <a:t>TEST TYPE COMPARISON</a:t>
            </a:r>
          </a:p>
        </p:txBody>
      </p:sp>
      <p:graphicFrame>
        <p:nvGraphicFramePr>
          <p:cNvPr id="6" name="Table 5"/>
          <p:cNvGraphicFramePr>
            <a:graphicFrameLocks noGrp="1"/>
          </p:cNvGraphicFramePr>
          <p:nvPr>
            <p:extLst>
              <p:ext uri="{D42A27DB-BD31-4B8C-83A1-F6EECF244321}">
                <p14:modId xmlns:p14="http://schemas.microsoft.com/office/powerpoint/2010/main" val="2041752677"/>
              </p:ext>
            </p:extLst>
          </p:nvPr>
        </p:nvGraphicFramePr>
        <p:xfrm>
          <a:off x="5664200" y="1056861"/>
          <a:ext cx="5899150" cy="5257800"/>
        </p:xfrm>
        <a:graphic>
          <a:graphicData uri="http://schemas.openxmlformats.org/drawingml/2006/table">
            <a:tbl>
              <a:tblPr firstRow="1" bandRow="1">
                <a:tableStyleId>{5940675A-B579-460E-94D1-54222C63F5DA}</a:tableStyleId>
              </a:tblPr>
              <a:tblGrid>
                <a:gridCol w="807720">
                  <a:extLst>
                    <a:ext uri="{9D8B030D-6E8A-4147-A177-3AD203B41FA5}">
                      <a16:colId xmlns:a16="http://schemas.microsoft.com/office/drawing/2014/main" val="1261346676"/>
                    </a:ext>
                  </a:extLst>
                </a:gridCol>
                <a:gridCol w="2545715">
                  <a:extLst>
                    <a:ext uri="{9D8B030D-6E8A-4147-A177-3AD203B41FA5}">
                      <a16:colId xmlns:a16="http://schemas.microsoft.com/office/drawing/2014/main" val="1484167262"/>
                    </a:ext>
                  </a:extLst>
                </a:gridCol>
                <a:gridCol w="2545715">
                  <a:extLst>
                    <a:ext uri="{9D8B030D-6E8A-4147-A177-3AD203B41FA5}">
                      <a16:colId xmlns:a16="http://schemas.microsoft.com/office/drawing/2014/main" val="304619308"/>
                    </a:ext>
                  </a:extLst>
                </a:gridCol>
              </a:tblGrid>
              <a:tr h="0">
                <a:tc>
                  <a:txBody>
                    <a:bodyPr/>
                    <a:lstStyle/>
                    <a:p>
                      <a:endParaRPr lang="en-GB" sz="1000" dirty="0">
                        <a:solidFill>
                          <a:schemeClr val="tx2"/>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a:solidFill>
                            <a:schemeClr val="tx2"/>
                          </a:solidFill>
                        </a:rPr>
                        <a:t>REGULAR TESTING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1">
                          <a:solidFill>
                            <a:schemeClr val="tx2"/>
                          </a:solidFill>
                        </a:rPr>
                        <a:t>DAILY CONTACT TESTING</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1611263"/>
                  </a:ext>
                </a:extLst>
              </a:tr>
              <a:tr h="145610">
                <a:tc>
                  <a:txBody>
                    <a:bodyPr/>
                    <a:lstStyle/>
                    <a:p>
                      <a:r>
                        <a:rPr lang="en-GB" sz="1000" b="1"/>
                        <a:t>Trigger</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Participant opts into </a:t>
                      </a:r>
                      <a:r>
                        <a:rPr lang="en-GB" sz="900" dirty="0" smtClean="0"/>
                        <a:t>the programme</a:t>
                      </a:r>
                      <a:r>
                        <a:rPr lang="en-GB" sz="900" baseline="0" dirty="0" smtClean="0"/>
                        <a:t> </a:t>
                      </a:r>
                      <a:r>
                        <a:rPr lang="en-GB" sz="900" baseline="0" dirty="0"/>
                        <a:t>with agreed frequency of testing</a:t>
                      </a:r>
                      <a:endParaRPr lang="en-GB" sz="900" b="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Participant has been in contact with positive COVID-19 case</a:t>
                      </a:r>
                      <a:endParaRPr lang="en-GB" sz="900" b="0" i="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0705589"/>
                  </a:ext>
                </a:extLst>
              </a:tr>
              <a:tr h="145610">
                <a:tc>
                  <a:txBody>
                    <a:bodyPr/>
                    <a:lstStyle/>
                    <a:p>
                      <a:r>
                        <a:rPr lang="en-GB" sz="1000" b="1"/>
                        <a:t>Testing</a:t>
                      </a:r>
                      <a:r>
                        <a:rPr lang="en-GB" sz="1000" b="1" baseline="0"/>
                        <a:t> frequency</a:t>
                      </a:r>
                      <a:endParaRPr lang="en-GB" sz="1000" b="1"/>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0" i="0">
                          <a:solidFill>
                            <a:schemeClr val="tx2"/>
                          </a:solidFill>
                        </a:rPr>
                        <a:t>Determined by setting (often once per week)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0" i="0">
                          <a:solidFill>
                            <a:schemeClr val="tx2"/>
                          </a:solidFill>
                        </a:rPr>
                        <a:t>Daily for 7 days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3007003"/>
                  </a:ext>
                </a:extLst>
              </a:tr>
              <a:tr h="257618">
                <a:tc>
                  <a:txBody>
                    <a:bodyPr/>
                    <a:lstStyle/>
                    <a:p>
                      <a:r>
                        <a:rPr lang="en-GB" sz="1000" b="1"/>
                        <a:t>Trace</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900" i="0" dirty="0">
                          <a:solidFill>
                            <a:schemeClr val="tx2"/>
                          </a:solidFill>
                        </a:rPr>
                        <a:t>Contacts</a:t>
                      </a:r>
                      <a:r>
                        <a:rPr lang="en-GB" sz="900" i="0" baseline="0" dirty="0">
                          <a:solidFill>
                            <a:schemeClr val="tx2"/>
                          </a:solidFill>
                        </a:rPr>
                        <a:t> of positive PCR cases are asked to self-isolate</a:t>
                      </a:r>
                      <a:endParaRPr lang="en-GB" sz="900" i="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900" i="0">
                          <a:solidFill>
                            <a:schemeClr val="tx2"/>
                          </a:solidFill>
                        </a:rPr>
                        <a:t>If someone in a daily contact testing close contact group has a positive PCR</a:t>
                      </a:r>
                      <a:r>
                        <a:rPr lang="en-GB" sz="900" i="0" baseline="0">
                          <a:solidFill>
                            <a:schemeClr val="tx2"/>
                          </a:solidFill>
                        </a:rPr>
                        <a:t> case, the clock will restart on the 7 days of testing for their contacts</a:t>
                      </a:r>
                      <a:endParaRPr lang="en-GB" sz="900" i="0">
                        <a:solidFill>
                          <a:schemeClr val="tx2"/>
                        </a:solidFill>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6601640"/>
                  </a:ext>
                </a:extLst>
              </a:tr>
              <a:tr h="0">
                <a:tc>
                  <a:txBody>
                    <a:bodyPr/>
                    <a:lstStyle/>
                    <a:p>
                      <a:r>
                        <a:rPr lang="en-GB" sz="1000" b="1"/>
                        <a:t>Duration</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0" i="0">
                          <a:solidFill>
                            <a:schemeClr val="tx1"/>
                          </a:solidFill>
                        </a:rPr>
                        <a:t>30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0" i="0">
                          <a:solidFill>
                            <a:schemeClr val="tx1"/>
                          </a:solidFill>
                        </a:rPr>
                        <a:t>30 minutes, daily for 7 days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095287"/>
                  </a:ext>
                </a:extLst>
              </a:tr>
              <a:tr h="0">
                <a:tc>
                  <a:txBody>
                    <a:bodyPr/>
                    <a:lstStyle/>
                    <a:p>
                      <a:r>
                        <a:rPr lang="en-GB" sz="1000" b="1"/>
                        <a:t>Logistics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t>Delivered through standard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t>Delivered through standard ATS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4215728"/>
                  </a:ext>
                </a:extLst>
              </a:tr>
              <a:tr h="0">
                <a:tc>
                  <a:txBody>
                    <a:bodyPr/>
                    <a:lstStyle/>
                    <a:p>
                      <a:r>
                        <a:rPr lang="en-GB" sz="1000" b="1"/>
                        <a:t>Test</a:t>
                      </a:r>
                      <a:r>
                        <a:rPr lang="en-GB" sz="1000" b="1" baseline="0"/>
                        <a:t> kits</a:t>
                      </a:r>
                      <a:endParaRPr lang="en-GB" sz="1000" b="1"/>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t>Innova - 25 kits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t>Innova - 25 kits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5386606"/>
                  </a:ext>
                </a:extLst>
              </a:tr>
              <a:tr h="201614">
                <a:tc>
                  <a:txBody>
                    <a:bodyPr/>
                    <a:lstStyle/>
                    <a:p>
                      <a:r>
                        <a:rPr lang="en-GB" sz="1000" b="1"/>
                        <a:t>Clinical process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GB" sz="900" baseline="0"/>
                        <a:t>Participant self-swabs</a:t>
                      </a:r>
                    </a:p>
                    <a:p>
                      <a:pPr marL="171450" indent="-171450">
                        <a:buFont typeface="Arial" panose="020B0604020202020204" pitchFamily="34" charset="0"/>
                        <a:buChar char="•"/>
                      </a:pPr>
                      <a:r>
                        <a:rPr lang="en-GB" sz="900" baseline="0"/>
                        <a:t>Operative processes test</a:t>
                      </a:r>
                    </a:p>
                    <a:p>
                      <a:pPr marL="171450" indent="-171450">
                        <a:buFont typeface="Arial" panose="020B0604020202020204" pitchFamily="34" charset="0"/>
                        <a:buChar char="•"/>
                      </a:pPr>
                      <a:r>
                        <a:rPr lang="en-GB" sz="900" baseline="0"/>
                        <a:t>Operative reads results</a:t>
                      </a:r>
                      <a:endParaRPr lang="en-GB" sz="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GB" sz="900" baseline="0"/>
                        <a:t>Participant self-swabs</a:t>
                      </a:r>
                    </a:p>
                    <a:p>
                      <a:pPr marL="171450" indent="-171450">
                        <a:buFont typeface="Arial" panose="020B0604020202020204" pitchFamily="34" charset="0"/>
                        <a:buChar char="•"/>
                      </a:pPr>
                      <a:r>
                        <a:rPr lang="en-GB" sz="900" baseline="0"/>
                        <a:t>Operative processes test</a:t>
                      </a:r>
                    </a:p>
                    <a:p>
                      <a:pPr marL="171450" indent="-171450">
                        <a:buFont typeface="Arial" panose="020B0604020202020204" pitchFamily="34" charset="0"/>
                        <a:buChar char="•"/>
                      </a:pPr>
                      <a:r>
                        <a:rPr lang="en-GB" sz="900" baseline="0"/>
                        <a:t>Operative reads results</a:t>
                      </a:r>
                      <a:endParaRPr lang="en-GB" sz="90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785312"/>
                  </a:ext>
                </a:extLst>
              </a:tr>
              <a:tr h="761653">
                <a:tc>
                  <a:txBody>
                    <a:bodyPr/>
                    <a:lstStyle/>
                    <a:p>
                      <a:r>
                        <a:rPr lang="en-GB" sz="1000" b="1"/>
                        <a:t>Digital process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dirty="0"/>
                        <a:t>Private sector,</a:t>
                      </a:r>
                      <a:r>
                        <a:rPr lang="en-GB" sz="900" b="1" baseline="0" dirty="0"/>
                        <a:t> public sector, schools and universities:</a:t>
                      </a:r>
                    </a:p>
                    <a:p>
                      <a:pPr marL="171450" indent="-171450">
                        <a:buFont typeface="Arial" panose="020B0604020202020204" pitchFamily="34" charset="0"/>
                        <a:buChar char="•"/>
                      </a:pPr>
                      <a:r>
                        <a:rPr lang="en-GB" sz="900" i="0" baseline="0" dirty="0">
                          <a:solidFill>
                            <a:schemeClr val="tx1"/>
                          </a:solidFill>
                        </a:rPr>
                        <a:t>Participant registers on Lite Reg, at this stage the </a:t>
                      </a:r>
                      <a:r>
                        <a:rPr lang="en-GB" sz="900" i="0" baseline="0" dirty="0">
                          <a:solidFill>
                            <a:schemeClr val="tx2"/>
                          </a:solidFill>
                        </a:rPr>
                        <a:t>Participant indicates that they are undergoing regular testing</a:t>
                      </a:r>
                    </a:p>
                    <a:p>
                      <a:pPr marL="171450" indent="-171450">
                        <a:buFont typeface="Arial" panose="020B0604020202020204" pitchFamily="34" charset="0"/>
                        <a:buChar char="•"/>
                      </a:pPr>
                      <a:r>
                        <a:rPr lang="en-GB" sz="900" baseline="0" dirty="0"/>
                        <a:t>Operative enters results through Log Results Website, or the App on a managed device</a:t>
                      </a:r>
                    </a:p>
                    <a:p>
                      <a:pPr marL="171450" indent="-171450">
                        <a:buFont typeface="Arial" panose="020B0604020202020204" pitchFamily="34" charset="0"/>
                        <a:buChar char="•"/>
                      </a:pPr>
                      <a:endParaRPr lang="en-GB" sz="900" baseline="0" dirty="0"/>
                    </a:p>
                    <a:p>
                      <a:pPr marL="0" indent="0">
                        <a:buFont typeface="Arial" panose="020B0604020202020204" pitchFamily="34" charset="0"/>
                        <a:buNone/>
                      </a:pPr>
                      <a:r>
                        <a:rPr lang="en-GB" sz="900" b="1" baseline="0" dirty="0"/>
                        <a:t>Care homes:</a:t>
                      </a:r>
                    </a:p>
                    <a:p>
                      <a:pPr marL="171450" indent="-171450">
                        <a:buFont typeface="Arial" panose="020B0604020202020204" pitchFamily="34" charset="0"/>
                        <a:buChar char="•"/>
                      </a:pPr>
                      <a:r>
                        <a:rPr lang="en-GB" sz="900" baseline="0" dirty="0"/>
                        <a:t>Operative registers user and logs results through self-assert website</a:t>
                      </a:r>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dirty="0"/>
                        <a:t>Private sector,</a:t>
                      </a:r>
                      <a:r>
                        <a:rPr lang="en-GB" sz="900" b="1" baseline="0" dirty="0"/>
                        <a:t> public sector, schools and universities: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900" i="0" baseline="0" dirty="0">
                          <a:solidFill>
                            <a:schemeClr val="tx1"/>
                          </a:solidFill>
                        </a:rPr>
                        <a:t>Participant registers on Lite Reg, at this stage the </a:t>
                      </a:r>
                      <a:r>
                        <a:rPr lang="en-GB" sz="900" i="0" baseline="0" dirty="0">
                          <a:solidFill>
                            <a:schemeClr val="tx2"/>
                          </a:solidFill>
                        </a:rPr>
                        <a:t>Participant indicates that they are undergoing daily contact testing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a:t>Operative enters results through Log Results Website or the App on a managed device</a:t>
                      </a:r>
                    </a:p>
                    <a:p>
                      <a:pPr marL="171450" indent="-171450">
                        <a:buFont typeface="Arial" panose="020B0604020202020204" pitchFamily="34" charset="0"/>
                        <a:buChar char="•"/>
                      </a:pPr>
                      <a:endParaRPr lang="en-GB" sz="900" baseline="0" dirty="0"/>
                    </a:p>
                    <a:p>
                      <a:pPr marL="0" indent="0">
                        <a:buFont typeface="Arial" panose="020B0604020202020204" pitchFamily="34" charset="0"/>
                        <a:buNone/>
                      </a:pPr>
                      <a:r>
                        <a:rPr lang="en-GB" sz="900" b="1" baseline="0" dirty="0"/>
                        <a:t>Care homes:</a:t>
                      </a:r>
                    </a:p>
                    <a:p>
                      <a:pPr marL="171450" indent="-171450">
                        <a:buFont typeface="Arial" panose="020B0604020202020204" pitchFamily="34" charset="0"/>
                        <a:buChar char="•"/>
                      </a:pPr>
                      <a:r>
                        <a:rPr lang="en-GB" sz="900" baseline="0" dirty="0"/>
                        <a:t>Operative registers user and logs results through self-assert website</a:t>
                      </a:r>
                      <a:endParaRPr lang="en-GB" sz="9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0089452"/>
                  </a:ext>
                </a:extLst>
              </a:tr>
              <a:tr h="257618">
                <a:tc>
                  <a:txBody>
                    <a:bodyPr/>
                    <a:lstStyle/>
                    <a:p>
                      <a:r>
                        <a:rPr lang="en-GB" sz="1000" b="1"/>
                        <a:t>Comms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GB" sz="900" dirty="0"/>
                        <a:t>DHSC </a:t>
                      </a:r>
                      <a:r>
                        <a:rPr lang="en-GB" sz="900" dirty="0" err="1"/>
                        <a:t>comms</a:t>
                      </a:r>
                      <a:r>
                        <a:rPr lang="en-GB" sz="900" dirty="0"/>
                        <a:t> team creates</a:t>
                      </a:r>
                      <a:r>
                        <a:rPr lang="en-GB" sz="900" baseline="0" dirty="0"/>
                        <a:t> </a:t>
                      </a:r>
                      <a:r>
                        <a:rPr lang="en-GB" sz="900" baseline="0" dirty="0" err="1"/>
                        <a:t>comms</a:t>
                      </a:r>
                      <a:r>
                        <a:rPr lang="en-GB" sz="900" baseline="0" dirty="0"/>
                        <a:t> which are shared with </a:t>
                      </a:r>
                      <a:r>
                        <a:rPr lang="en-GB" sz="900" baseline="0" dirty="0" smtClean="0"/>
                        <a:t>organisations</a:t>
                      </a:r>
                      <a:endParaRPr lang="en-GB" sz="900" dirty="0"/>
                    </a:p>
                    <a:p>
                      <a:pPr marL="171450" indent="-171450">
                        <a:buFont typeface="Arial" panose="020B0604020202020204" pitchFamily="34" charset="0"/>
                        <a:buChar char="•"/>
                      </a:pPr>
                      <a:r>
                        <a:rPr lang="en-GB" sz="900" dirty="0" smtClean="0"/>
                        <a:t>Organisations </a:t>
                      </a:r>
                      <a:r>
                        <a:rPr lang="en-GB" sz="900" dirty="0"/>
                        <a:t>are able to refine </a:t>
                      </a:r>
                      <a:r>
                        <a:rPr lang="en-GB" sz="900" dirty="0" err="1"/>
                        <a:t>comms</a:t>
                      </a:r>
                      <a:r>
                        <a:rPr lang="en-GB" sz="900" dirty="0"/>
                        <a:t> material received from DHSC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GB" sz="900" dirty="0"/>
                        <a:t>DHSC comms team creates</a:t>
                      </a:r>
                      <a:r>
                        <a:rPr lang="en-GB" sz="900" baseline="0" dirty="0"/>
                        <a:t> comms which are shared with </a:t>
                      </a:r>
                      <a:r>
                        <a:rPr lang="en-GB" sz="900" baseline="0" dirty="0" smtClean="0"/>
                        <a:t>organisations</a:t>
                      </a:r>
                      <a:endParaRPr lang="en-GB" sz="900" dirty="0"/>
                    </a:p>
                    <a:p>
                      <a:pPr marL="171450" indent="-171450">
                        <a:buFont typeface="Arial" panose="020B0604020202020204" pitchFamily="34" charset="0"/>
                        <a:buChar char="•"/>
                      </a:pPr>
                      <a:r>
                        <a:rPr lang="en-GB" sz="900" dirty="0" smtClean="0"/>
                        <a:t>Organisations </a:t>
                      </a:r>
                      <a:r>
                        <a:rPr lang="en-GB" sz="900" dirty="0"/>
                        <a:t>are able to refine comms material received from DHSC</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18307302"/>
                  </a:ext>
                </a:extLst>
              </a:tr>
            </a:tbl>
          </a:graphicData>
        </a:graphic>
      </p:graphicFrame>
      <p:sp>
        <p:nvSpPr>
          <p:cNvPr id="5" name="TextBox 4">
            <a:extLst>
              <a:ext uri="{FF2B5EF4-FFF2-40B4-BE49-F238E27FC236}">
                <a16:creationId xmlns:a16="http://schemas.microsoft.com/office/drawing/2014/main" id="{06AB59BF-1969-2842-85EB-0CAC5B5E42AB}"/>
              </a:ext>
            </a:extLst>
          </p:cNvPr>
          <p:cNvSpPr txBox="1"/>
          <p:nvPr/>
        </p:nvSpPr>
        <p:spPr>
          <a:xfrm>
            <a:off x="316124" y="6587394"/>
            <a:ext cx="11411938" cy="270606"/>
          </a:xfrm>
          <a:prstGeom prst="rect">
            <a:avLst/>
          </a:prstGeom>
          <a:solidFill>
            <a:srgbClr val="AD0001"/>
          </a:solidFill>
          <a:ln>
            <a:noFill/>
          </a:ln>
        </p:spPr>
        <p:txBody>
          <a:bodyPr spcFirstLastPara="1" wrap="square" lIns="0" tIns="36000" rIns="0" bIns="36000" anchor="ctr" anchorCtr="0">
            <a:noAutofit/>
          </a:bodyPr>
          <a:lstStyle>
            <a:defPPr>
              <a:defRPr lang="en-US"/>
            </a:defPPr>
            <a:lvl1pPr marR="0" lvl="0" indent="0" algn="ctr">
              <a:lnSpc>
                <a:spcPct val="100000"/>
              </a:lnSpc>
              <a:spcBef>
                <a:spcPts val="0"/>
              </a:spcBef>
              <a:spcAft>
                <a:spcPts val="0"/>
              </a:spcAft>
              <a:buClr>
                <a:srgbClr val="888888"/>
              </a:buClr>
              <a:buSzPts val="1200"/>
              <a:buFont typeface="Arial"/>
              <a:buNone/>
              <a:defRPr sz="800" b="1" i="0" u="none" strike="noStrike" kern="0" cap="none" spc="150">
                <a:solidFill>
                  <a:schemeClr val="bg1"/>
                </a:solidFill>
                <a:latin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sz="1000" dirty="0"/>
              <a:t>NOTE: USE OF DAILY CONTACT TESTING IS RESTRICTED TO </a:t>
            </a:r>
            <a:r>
              <a:rPr lang="en-GB" sz="1000" dirty="0" smtClean="0"/>
              <a:t>ORGANISATIONS </a:t>
            </a:r>
            <a:r>
              <a:rPr lang="en-GB" sz="1000" dirty="0"/>
              <a:t>ACCEPTED UNDER THE DAILY CONTACT TESTING PROGRAM</a:t>
            </a:r>
          </a:p>
        </p:txBody>
      </p:sp>
    </p:spTree>
    <p:extLst>
      <p:ext uri="{BB962C8B-B14F-4D97-AF65-F5344CB8AC3E}">
        <p14:creationId xmlns:p14="http://schemas.microsoft.com/office/powerpoint/2010/main" val="1390887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98"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588" y="1588"/>
                        <a:ext cx="1588" cy="1588"/>
                      </a:xfrm>
                      <a:prstGeom prst="rect">
                        <a:avLst/>
                      </a:prstGeom>
                      <a:ln/>
                    </p:spPr>
                  </p:pic>
                </p:oleObj>
              </mc:Fallback>
            </mc:AlternateContent>
          </a:graphicData>
        </a:graphic>
      </p:graphicFrame>
      <p:sp>
        <p:nvSpPr>
          <p:cNvPr id="4" name="Title 3"/>
          <p:cNvSpPr>
            <a:spLocks noGrp="1"/>
          </p:cNvSpPr>
          <p:nvPr>
            <p:ph type="title"/>
          </p:nvPr>
        </p:nvSpPr>
        <p:spPr/>
        <p:txBody>
          <a:bodyPr/>
          <a:lstStyle/>
          <a:p>
            <a:r>
              <a:rPr lang="en-GB" sz="4400"/>
              <a:t>COMPLETING TRAINING</a:t>
            </a:r>
          </a:p>
        </p:txBody>
      </p:sp>
      <p:cxnSp>
        <p:nvCxnSpPr>
          <p:cNvPr id="8" name="Straight Connector 7">
            <a:extLst>
              <a:ext uri="{FF2B5EF4-FFF2-40B4-BE49-F238E27FC236}">
                <a16:creationId xmlns:a16="http://schemas.microsoft.com/office/drawing/2014/main" id="{8F4BF3AB-691B-3648-991D-1C01699EC297}"/>
              </a:ext>
            </a:extLst>
          </p:cNvPr>
          <p:cNvCxnSpPr>
            <a:cxnSpLocks/>
          </p:cNvCxnSpPr>
          <p:nvPr/>
        </p:nvCxnSpPr>
        <p:spPr>
          <a:xfrm>
            <a:off x="5187460" y="130629"/>
            <a:ext cx="0" cy="3234682"/>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1607F4FE-6D01-8942-B8B6-78FEB9050914}"/>
              </a:ext>
            </a:extLst>
          </p:cNvPr>
          <p:cNvSpPr>
            <a:spLocks noChangeAspect="1"/>
          </p:cNvSpPr>
          <p:nvPr/>
        </p:nvSpPr>
        <p:spPr>
          <a:xfrm>
            <a:off x="5025460" y="515398"/>
            <a:ext cx="324000" cy="320744"/>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3</a:t>
            </a:r>
          </a:p>
        </p:txBody>
      </p:sp>
      <p:sp>
        <p:nvSpPr>
          <p:cNvPr id="17" name="TextBox 16">
            <a:extLst>
              <a:ext uri="{FF2B5EF4-FFF2-40B4-BE49-F238E27FC236}">
                <a16:creationId xmlns:a16="http://schemas.microsoft.com/office/drawing/2014/main" id="{C7661BB7-27DE-3B47-83CA-97F77DAF9BB0}"/>
              </a:ext>
            </a:extLst>
          </p:cNvPr>
          <p:cNvSpPr txBox="1"/>
          <p:nvPr/>
        </p:nvSpPr>
        <p:spPr>
          <a:xfrm>
            <a:off x="5664200" y="608703"/>
            <a:ext cx="5899151" cy="221389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5EB8"/>
                </a:solidFill>
                <a:effectLst/>
                <a:uLnTx/>
                <a:uFillTx/>
                <a:latin typeface="Arial"/>
                <a:ea typeface="+mn-ea"/>
                <a:cs typeface="+mn-cs"/>
              </a:rPr>
              <a:t>COMPLETING TRAINING:</a:t>
            </a:r>
          </a:p>
          <a:p>
            <a:pPr>
              <a:buClr>
                <a:schemeClr val="tx2"/>
              </a:buClr>
              <a:defRPr/>
            </a:pPr>
            <a:r>
              <a:rPr lang="en-GB" sz="1000">
                <a:solidFill>
                  <a:schemeClr val="tx1"/>
                </a:solidFill>
              </a:rPr>
              <a:t>A 100% pass mark is required for the assessments. If the trainee fails the assessment, they will be able to refresh the module and repeat the read through of the content and resultant assessment. The trainee has unlimited access to these modules and there are no restrictions upon the number of times they can be accessed.</a:t>
            </a:r>
          </a:p>
          <a:p>
            <a:pPr lvl="0">
              <a:buClr>
                <a:schemeClr val="tx2"/>
              </a:buClr>
              <a:defRPr/>
            </a:pPr>
            <a:endParaRPr lang="en-GB" sz="10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37373A"/>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FD291EA2-30A1-1A49-8D52-E9227ECBD84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664200" y="1455576"/>
            <a:ext cx="2770673" cy="1532971"/>
          </a:xfrm>
          <a:prstGeom prst="rect">
            <a:avLst/>
          </a:prstGeom>
          <a:ln>
            <a:solidFill>
              <a:schemeClr val="tx1"/>
            </a:solidFill>
          </a:ln>
        </p:spPr>
      </p:pic>
      <p:pic>
        <p:nvPicPr>
          <p:cNvPr id="13" name="Picture 12">
            <a:extLst>
              <a:ext uri="{FF2B5EF4-FFF2-40B4-BE49-F238E27FC236}">
                <a16:creationId xmlns:a16="http://schemas.microsoft.com/office/drawing/2014/main" id="{8FBC0961-A632-A747-BE18-40A6383A515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682602" y="4450823"/>
            <a:ext cx="2752272" cy="1766383"/>
          </a:xfrm>
          <a:prstGeom prst="rect">
            <a:avLst/>
          </a:prstGeom>
          <a:ln>
            <a:solidFill>
              <a:schemeClr val="accent1"/>
            </a:solidFill>
          </a:ln>
        </p:spPr>
      </p:pic>
      <p:sp>
        <p:nvSpPr>
          <p:cNvPr id="14" name="Oval 13">
            <a:extLst>
              <a:ext uri="{FF2B5EF4-FFF2-40B4-BE49-F238E27FC236}">
                <a16:creationId xmlns:a16="http://schemas.microsoft.com/office/drawing/2014/main" id="{16289AD0-D6E1-A441-AA75-A188F65D5D3C}"/>
              </a:ext>
            </a:extLst>
          </p:cNvPr>
          <p:cNvSpPr>
            <a:spLocks noChangeAspect="1"/>
          </p:cNvSpPr>
          <p:nvPr/>
        </p:nvSpPr>
        <p:spPr>
          <a:xfrm>
            <a:off x="5025460" y="3204939"/>
            <a:ext cx="324000" cy="320744"/>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4</a:t>
            </a:r>
          </a:p>
        </p:txBody>
      </p:sp>
      <p:sp>
        <p:nvSpPr>
          <p:cNvPr id="15" name="TextBox 14">
            <a:extLst>
              <a:ext uri="{FF2B5EF4-FFF2-40B4-BE49-F238E27FC236}">
                <a16:creationId xmlns:a16="http://schemas.microsoft.com/office/drawing/2014/main" id="{95699CE7-E97C-8E4D-9B87-4ACF54E36CB5}"/>
              </a:ext>
            </a:extLst>
          </p:cNvPr>
          <p:cNvSpPr txBox="1"/>
          <p:nvPr/>
        </p:nvSpPr>
        <p:spPr>
          <a:xfrm>
            <a:off x="5664200" y="3266669"/>
            <a:ext cx="5899151" cy="113750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ADDITIONAL RESOURCES:</a:t>
            </a:r>
          </a:p>
          <a:p>
            <a:pPr lvl="0">
              <a:buClr>
                <a:schemeClr val="tx2"/>
              </a:buClr>
              <a:defRPr/>
            </a:pPr>
            <a:r>
              <a:rPr lang="en-GB" sz="1000" dirty="0" smtClean="0">
                <a:solidFill>
                  <a:schemeClr val="tx1"/>
                </a:solidFill>
              </a:rPr>
              <a:t>Testing site </a:t>
            </a:r>
            <a:r>
              <a:rPr lang="en-GB" sz="1000" dirty="0">
                <a:solidFill>
                  <a:schemeClr val="tx1"/>
                </a:solidFill>
              </a:rPr>
              <a:t>staff will have access to additional PDF resources. These files can be downloaded to the trainees platform and saved locally to their device for use offline.</a:t>
            </a:r>
          </a:p>
          <a:p>
            <a:pPr lvl="0">
              <a:buClr>
                <a:schemeClr val="tx2"/>
              </a:buClr>
              <a:defRPr/>
            </a:pPr>
            <a:endParaRPr lang="en-GB" sz="1000" dirty="0">
              <a:solidFill>
                <a:schemeClr val="tx1"/>
              </a:solidFill>
            </a:endParaRPr>
          </a:p>
          <a:p>
            <a:pPr lvl="0">
              <a:buClr>
                <a:schemeClr val="tx2"/>
              </a:buClr>
              <a:defRPr/>
            </a:pPr>
            <a:r>
              <a:rPr lang="en-GB" sz="1000" dirty="0">
                <a:solidFill>
                  <a:schemeClr val="tx1"/>
                </a:solidFill>
              </a:rPr>
              <a:t>These resources provide detailed content on a number of aspects that are crucial to testing and safety on site. If the trainees have any queries surrounding learnings in their module, we advise that they refer to the online resources for further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37373A"/>
              </a:solidFill>
              <a:effectLst/>
              <a:uLnTx/>
              <a:uFillTx/>
              <a:latin typeface="Arial"/>
              <a:ea typeface="+mn-ea"/>
              <a:cs typeface="+mn-cs"/>
            </a:endParaRPr>
          </a:p>
        </p:txBody>
      </p:sp>
    </p:spTree>
    <p:extLst>
      <p:ext uri="{BB962C8B-B14F-4D97-AF65-F5344CB8AC3E}">
        <p14:creationId xmlns:p14="http://schemas.microsoft.com/office/powerpoint/2010/main" val="8185327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4ED7FC3-3C23-42C0-A2CD-5F535CD7AFB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22" name="think-cell Slide" r:id="rId6" imgW="415" imgH="416" progId="TCLayout.ActiveDocument.1">
                  <p:embed/>
                </p:oleObj>
              </mc:Choice>
              <mc:Fallback>
                <p:oleObj name="think-cell Slide" r:id="rId6" imgW="415" imgH="416" progId="TCLayout.ActiveDocument.1">
                  <p:embed/>
                  <p:pic>
                    <p:nvPicPr>
                      <p:cNvPr id="5" name="Object 4" hidden="1">
                        <a:extLst>
                          <a:ext uri="{FF2B5EF4-FFF2-40B4-BE49-F238E27FC236}">
                            <a16:creationId xmlns:a16="http://schemas.microsoft.com/office/drawing/2014/main" id="{44ED7FC3-3C23-42C0-A2CD-5F535CD7AFB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EFF1FF1-1E9C-4B72-A29A-2C7E98A1320F}"/>
              </a:ext>
            </a:extLst>
          </p:cNvPr>
          <p:cNvSpPr/>
          <p:nvPr>
            <p:custDataLst>
              <p:tags r:id="rId3"/>
            </p:custDataLst>
          </p:nvPr>
        </p:nvSpPr>
        <p:spPr>
          <a:xfrm>
            <a:off x="0" y="0"/>
            <a:ext cx="158750" cy="158750"/>
          </a:xfrm>
          <a:prstGeom prst="rect">
            <a:avLst/>
          </a:prstGeom>
          <a:solidFill>
            <a:srgbClr val="009F86"/>
          </a:solidFill>
          <a:ln w="9525" cap="rnd" cmpd="sng" algn="ctr">
            <a:solidFill>
              <a:srgbClr val="009F8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kumimoji="0" lang="en-GB" sz="2400" b="1" u="none" strike="noStrike" kern="1200" cap="none" spc="0" normalizeH="0" noProof="0">
              <a:ln>
                <a:noFill/>
              </a:ln>
              <a:solidFill>
                <a:srgbClr val="FFFFFF"/>
              </a:solidFill>
              <a:effectLst/>
              <a:uLnTx/>
              <a:uFillTx/>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14C16362-28B8-4B71-B646-F93988571FB4}"/>
              </a:ext>
            </a:extLst>
          </p:cNvPr>
          <p:cNvSpPr>
            <a:spLocks noGrp="1"/>
          </p:cNvSpPr>
          <p:nvPr>
            <p:ph type="title"/>
          </p:nvPr>
        </p:nvSpPr>
        <p:spPr>
          <a:xfrm>
            <a:off x="-1" y="0"/>
            <a:ext cx="5462337" cy="6858000"/>
          </a:xfrm>
        </p:spPr>
        <p:txBody>
          <a:bodyPr rIns="324000"/>
          <a:lstStyle/>
          <a:p>
            <a:r>
              <a:rPr lang="en-GB"/>
              <a:t>REQUIRED ONLINE TRAINING</a:t>
            </a:r>
          </a:p>
        </p:txBody>
      </p:sp>
      <p:graphicFrame>
        <p:nvGraphicFramePr>
          <p:cNvPr id="7" name="Table 7">
            <a:extLst>
              <a:ext uri="{FF2B5EF4-FFF2-40B4-BE49-F238E27FC236}">
                <a16:creationId xmlns:a16="http://schemas.microsoft.com/office/drawing/2014/main" id="{9AF98B14-C32D-4D79-86CA-76E6203D5F1D}"/>
              </a:ext>
            </a:extLst>
          </p:cNvPr>
          <p:cNvGraphicFramePr>
            <a:graphicFrameLocks noGrp="1"/>
          </p:cNvGraphicFramePr>
          <p:nvPr/>
        </p:nvGraphicFramePr>
        <p:xfrm>
          <a:off x="5664200" y="1383030"/>
          <a:ext cx="5899149" cy="4117531"/>
        </p:xfrm>
        <a:graphic>
          <a:graphicData uri="http://schemas.openxmlformats.org/drawingml/2006/table">
            <a:tbl>
              <a:tblPr firstRow="1" bandRow="1">
                <a:tableStyleId>{5C22544A-7EE6-4342-B048-85BDC9FD1C3A}</a:tableStyleId>
              </a:tblPr>
              <a:tblGrid>
                <a:gridCol w="1086603">
                  <a:extLst>
                    <a:ext uri="{9D8B030D-6E8A-4147-A177-3AD203B41FA5}">
                      <a16:colId xmlns:a16="http://schemas.microsoft.com/office/drawing/2014/main" val="130653540"/>
                    </a:ext>
                  </a:extLst>
                </a:gridCol>
                <a:gridCol w="802091">
                  <a:extLst>
                    <a:ext uri="{9D8B030D-6E8A-4147-A177-3AD203B41FA5}">
                      <a16:colId xmlns:a16="http://schemas.microsoft.com/office/drawing/2014/main" val="3910761225"/>
                    </a:ext>
                  </a:extLst>
                </a:gridCol>
                <a:gridCol w="802091">
                  <a:extLst>
                    <a:ext uri="{9D8B030D-6E8A-4147-A177-3AD203B41FA5}">
                      <a16:colId xmlns:a16="http://schemas.microsoft.com/office/drawing/2014/main" val="1199534676"/>
                    </a:ext>
                  </a:extLst>
                </a:gridCol>
                <a:gridCol w="802091">
                  <a:extLst>
                    <a:ext uri="{9D8B030D-6E8A-4147-A177-3AD203B41FA5}">
                      <a16:colId xmlns:a16="http://schemas.microsoft.com/office/drawing/2014/main" val="1230124577"/>
                    </a:ext>
                  </a:extLst>
                </a:gridCol>
                <a:gridCol w="802091">
                  <a:extLst>
                    <a:ext uri="{9D8B030D-6E8A-4147-A177-3AD203B41FA5}">
                      <a16:colId xmlns:a16="http://schemas.microsoft.com/office/drawing/2014/main" val="1913067267"/>
                    </a:ext>
                  </a:extLst>
                </a:gridCol>
                <a:gridCol w="802091">
                  <a:extLst>
                    <a:ext uri="{9D8B030D-6E8A-4147-A177-3AD203B41FA5}">
                      <a16:colId xmlns:a16="http://schemas.microsoft.com/office/drawing/2014/main" val="1104403227"/>
                    </a:ext>
                  </a:extLst>
                </a:gridCol>
                <a:gridCol w="802091">
                  <a:extLst>
                    <a:ext uri="{9D8B030D-6E8A-4147-A177-3AD203B41FA5}">
                      <a16:colId xmlns:a16="http://schemas.microsoft.com/office/drawing/2014/main" val="134977556"/>
                    </a:ext>
                  </a:extLst>
                </a:gridCol>
              </a:tblGrid>
              <a:tr h="869337">
                <a:tc>
                  <a:txBody>
                    <a:bodyPr/>
                    <a:lstStyle/>
                    <a:p>
                      <a:endParaRPr lang="en-GB" sz="1200">
                        <a:solidFill>
                          <a:schemeClr val="tx2"/>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50">
                          <a:solidFill>
                            <a:schemeClr val="tx2"/>
                          </a:solidFill>
                        </a:rPr>
                        <a:t>Module 1  </a:t>
                      </a:r>
                    </a:p>
                    <a:p>
                      <a:r>
                        <a:rPr lang="en-GB" sz="1050" b="0">
                          <a:solidFill>
                            <a:schemeClr val="tx2"/>
                          </a:solidFill>
                        </a:rPr>
                        <a:t>LFD Process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50">
                          <a:solidFill>
                            <a:schemeClr val="tx2"/>
                          </a:solidFill>
                        </a:rPr>
                        <a:t>Module 2</a:t>
                      </a:r>
                    </a:p>
                    <a:p>
                      <a:r>
                        <a:rPr lang="en-GB" sz="1050" b="0">
                          <a:solidFill>
                            <a:schemeClr val="tx2"/>
                          </a:solidFill>
                        </a:rPr>
                        <a:t>LFD results recording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50">
                          <a:solidFill>
                            <a:schemeClr val="tx2"/>
                          </a:solidFill>
                        </a:rPr>
                        <a:t>Module 3</a:t>
                      </a:r>
                    </a:p>
                    <a:p>
                      <a:r>
                        <a:rPr lang="en-GB" sz="1050" b="0">
                          <a:solidFill>
                            <a:schemeClr val="tx2"/>
                          </a:solidFill>
                        </a:rPr>
                        <a:t>PPE &amp; Infection control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50">
                          <a:solidFill>
                            <a:schemeClr val="tx2"/>
                          </a:solidFill>
                        </a:rPr>
                        <a:t>Module 4</a:t>
                      </a:r>
                    </a:p>
                    <a:p>
                      <a:r>
                        <a:rPr lang="en-GB" sz="1050" b="0">
                          <a:solidFill>
                            <a:schemeClr val="tx2"/>
                          </a:solidFill>
                        </a:rPr>
                        <a:t>Guiding Participant through swabbing</a:t>
                      </a:r>
                      <a:endParaRPr lang="en-GB" sz="1050" b="0"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50">
                          <a:solidFill>
                            <a:schemeClr val="tx2"/>
                          </a:solidFill>
                        </a:rPr>
                        <a:t>Module 5</a:t>
                      </a:r>
                    </a:p>
                    <a:p>
                      <a:r>
                        <a:rPr lang="en-GB" sz="1050" b="0">
                          <a:solidFill>
                            <a:schemeClr val="tx2"/>
                          </a:solidFill>
                          <a:effectLst/>
                        </a:rPr>
                        <a:t>Meet and Greet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50">
                          <a:solidFill>
                            <a:schemeClr val="tx2"/>
                          </a:solidFill>
                        </a:rPr>
                        <a:t>Module 6</a:t>
                      </a:r>
                    </a:p>
                    <a:p>
                      <a:r>
                        <a:rPr lang="en-GB" sz="1050" b="0">
                          <a:solidFill>
                            <a:schemeClr val="tx2"/>
                          </a:solidFill>
                        </a:rPr>
                        <a:t>Train the trainer </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7300820"/>
                  </a:ext>
                </a:extLst>
              </a:tr>
              <a:tr h="445814">
                <a:tc>
                  <a:txBody>
                    <a:bodyPr/>
                    <a:lstStyle/>
                    <a:p>
                      <a:r>
                        <a:rPr lang="en-GB" sz="1050" b="1" kern="1200">
                          <a:solidFill>
                            <a:schemeClr val="tx2"/>
                          </a:solidFill>
                          <a:latin typeface="+mn-lt"/>
                          <a:ea typeface="+mn-ea"/>
                          <a:cs typeface="+mn-cs"/>
                        </a:rPr>
                        <a:t>Team Leader</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a:solidFill>
                            <a:schemeClr val="tx1"/>
                          </a:solidFill>
                          <a:effectLst/>
                          <a:latin typeface="Wingdings 2" pitchFamily="2" charset="2"/>
                          <a:ea typeface="Calibri" panose="020F0502020204030204" pitchFamily="34" charset="0"/>
                          <a:cs typeface="Arial" panose="020B0604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Wingdings 2" pitchFamily="2" charset="2"/>
                          <a:ea typeface="Calibri" panose="020F0502020204030204" pitchFamily="34" charset="0"/>
                          <a:cs typeface="Arial" panose="020B0604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Wingdings 2" pitchFamily="2" charset="2"/>
                          <a:ea typeface="Calibri" panose="020F0502020204030204" pitchFamily="34" charset="0"/>
                          <a:cs typeface="Arial" panose="020B0604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Wingdings 2" pitchFamily="2" charset="2"/>
                          <a:ea typeface="Calibri" panose="020F0502020204030204" pitchFamily="34" charset="0"/>
                          <a:cs typeface="Arial" panose="020B0604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Wingdings 2" pitchFamily="2" charset="2"/>
                          <a:ea typeface="Calibri" panose="020F0502020204030204" pitchFamily="34" charset="0"/>
                          <a:cs typeface="Arial" panose="020B0604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Wingdings 2" pitchFamily="2" charset="2"/>
                          <a:ea typeface="Calibri" panose="020F0502020204030204" pitchFamily="34" charset="0"/>
                          <a:cs typeface="Arial" panose="020B0604020202020204" pitchFamily="34" charset="0"/>
                        </a:rPr>
                        <a:t>P</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7579404"/>
                  </a:ext>
                </a:extLst>
              </a:tr>
              <a:tr h="445814">
                <a:tc>
                  <a:txBody>
                    <a:bodyPr/>
                    <a:lstStyle/>
                    <a:p>
                      <a:r>
                        <a:rPr lang="en-GB" sz="1050" b="1" kern="1200">
                          <a:solidFill>
                            <a:schemeClr val="tx2"/>
                          </a:solidFill>
                          <a:latin typeface="+mn-lt"/>
                          <a:ea typeface="+mn-ea"/>
                          <a:cs typeface="+mn-cs"/>
                        </a:rPr>
                        <a:t>Registration Assistant</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GB" sz="2400" b="0"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Wingdings 2" pitchFamily="2" charset="2"/>
                          <a:ea typeface="Calibri" panose="020F0502020204030204" pitchFamily="34" charset="0"/>
                          <a:cs typeface="Arial" panose="020B0604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Wingdings 2" pitchFamily="2" charset="2"/>
                          <a:ea typeface="Calibri" panose="020F0502020204030204" pitchFamily="34" charset="0"/>
                          <a:cs typeface="Arial" panose="020B0604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GB" sz="2400" b="0"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Wingdings 2" pitchFamily="2" charset="2"/>
                          <a:ea typeface="Calibri" panose="020F0502020204030204" pitchFamily="34" charset="0"/>
                          <a:cs typeface="Arial" panose="020B0604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GB" sz="2400" b="0"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5686081"/>
                  </a:ext>
                </a:extLst>
              </a:tr>
              <a:tr h="445814">
                <a:tc>
                  <a:txBody>
                    <a:bodyPr/>
                    <a:lstStyle/>
                    <a:p>
                      <a:r>
                        <a:rPr lang="en-GB" sz="1050" b="1" kern="1200">
                          <a:solidFill>
                            <a:schemeClr val="tx2"/>
                          </a:solidFill>
                          <a:latin typeface="+mn-lt"/>
                          <a:ea typeface="+mn-ea"/>
                          <a:cs typeface="+mn-cs"/>
                        </a:rPr>
                        <a:t>Test Assistant</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Wingdings 2" pitchFamily="2" charset="2"/>
                          <a:ea typeface="Calibri" panose="020F0502020204030204" pitchFamily="34" charset="0"/>
                          <a:cs typeface="Arial" panose="020B0604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GB" sz="2400" b="0"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Wingdings 2" pitchFamily="2" charset="2"/>
                          <a:ea typeface="Calibri" panose="020F0502020204030204" pitchFamily="34" charset="0"/>
                          <a:cs typeface="Arial" panose="020B0604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Wingdings 2" pitchFamily="2" charset="2"/>
                          <a:ea typeface="Calibri" panose="020F0502020204030204" pitchFamily="34" charset="0"/>
                          <a:cs typeface="Arial" panose="020B0604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GB" sz="2400" b="0"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GB" sz="2400" b="0"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7502424"/>
                  </a:ext>
                </a:extLst>
              </a:tr>
              <a:tr h="445814">
                <a:tc>
                  <a:txBody>
                    <a:bodyPr/>
                    <a:lstStyle/>
                    <a:p>
                      <a:r>
                        <a:rPr lang="en-GB" sz="1050" b="1" kern="1200">
                          <a:solidFill>
                            <a:schemeClr val="tx2"/>
                          </a:solidFill>
                          <a:latin typeface="+mn-lt"/>
                          <a:ea typeface="+mn-ea"/>
                          <a:cs typeface="+mn-cs"/>
                        </a:rPr>
                        <a:t>Processing Operative</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Wingdings 2" pitchFamily="2" charset="2"/>
                          <a:ea typeface="Calibri" panose="020F0502020204030204" pitchFamily="34" charset="0"/>
                          <a:cs typeface="Arial" panose="020B0604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Wingdings 2" pitchFamily="2" charset="2"/>
                          <a:ea typeface="Calibri" panose="020F0502020204030204" pitchFamily="34" charset="0"/>
                          <a:cs typeface="Arial" panose="020B0604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Wingdings 2" pitchFamily="2" charset="2"/>
                          <a:ea typeface="Calibri" panose="020F0502020204030204" pitchFamily="34" charset="0"/>
                          <a:cs typeface="Arial" panose="020B0604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Wingdings 2" pitchFamily="2" charset="2"/>
                          <a:ea typeface="Calibri" panose="020F0502020204030204" pitchFamily="34" charset="0"/>
                          <a:cs typeface="Arial" panose="020B0604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GB" sz="2400" b="0"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GB" sz="2400" b="0"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2094956"/>
                  </a:ext>
                </a:extLst>
              </a:tr>
              <a:tr h="445814">
                <a:tc>
                  <a:txBody>
                    <a:bodyPr/>
                    <a:lstStyle/>
                    <a:p>
                      <a:r>
                        <a:rPr lang="en-GB" sz="1050" b="1" kern="1200">
                          <a:solidFill>
                            <a:schemeClr val="tx2"/>
                          </a:solidFill>
                          <a:latin typeface="+mn-lt"/>
                          <a:ea typeface="+mn-ea"/>
                          <a:cs typeface="+mn-cs"/>
                        </a:rPr>
                        <a:t>Results recorder</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Wingdings 2" pitchFamily="2" charset="2"/>
                          <a:ea typeface="Calibri" panose="020F0502020204030204" pitchFamily="34" charset="0"/>
                          <a:cs typeface="Arial" panose="020B0604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Wingdings 2" pitchFamily="2" charset="2"/>
                          <a:ea typeface="Calibri" panose="020F0502020204030204" pitchFamily="34" charset="0"/>
                          <a:cs typeface="Arial" panose="020B0604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Wingdings 2" pitchFamily="2" charset="2"/>
                          <a:ea typeface="Calibri" panose="020F0502020204030204" pitchFamily="34" charset="0"/>
                          <a:cs typeface="Arial" panose="020B0604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GB" sz="2400" b="0"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GB" sz="2400" b="0"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GB" sz="2400" b="0"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101848"/>
                  </a:ext>
                </a:extLst>
              </a:tr>
              <a:tr h="445814">
                <a:tc>
                  <a:txBody>
                    <a:bodyPr/>
                    <a:lstStyle/>
                    <a:p>
                      <a:r>
                        <a:rPr lang="en-GB" sz="1050" b="1" kern="1200">
                          <a:solidFill>
                            <a:schemeClr val="tx2"/>
                          </a:solidFill>
                          <a:latin typeface="+mn-lt"/>
                          <a:ea typeface="+mn-ea"/>
                          <a:cs typeface="+mn-cs"/>
                        </a:rPr>
                        <a:t>Queue </a:t>
                      </a:r>
                    </a:p>
                    <a:p>
                      <a:r>
                        <a:rPr lang="en-GB" sz="1050" b="1" kern="1200">
                          <a:solidFill>
                            <a:schemeClr val="tx2"/>
                          </a:solidFill>
                          <a:latin typeface="+mn-lt"/>
                          <a:ea typeface="+mn-ea"/>
                          <a:cs typeface="+mn-cs"/>
                        </a:rPr>
                        <a:t>Co-ordinator</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GB" sz="2400" b="0"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GB" sz="2400" b="0"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Wingdings 2" pitchFamily="2" charset="2"/>
                          <a:ea typeface="Calibri" panose="020F0502020204030204" pitchFamily="34" charset="0"/>
                          <a:cs typeface="Arial" panose="020B0604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GB" sz="2400" b="0"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Wingdings 2" pitchFamily="2" charset="2"/>
                          <a:ea typeface="Calibri" panose="020F0502020204030204" pitchFamily="34" charset="0"/>
                          <a:cs typeface="Arial" panose="020B0604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GB" sz="2400" b="0"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4352256"/>
                  </a:ext>
                </a:extLst>
              </a:tr>
              <a:tr h="445814">
                <a:tc>
                  <a:txBody>
                    <a:bodyPr/>
                    <a:lstStyle/>
                    <a:p>
                      <a:r>
                        <a:rPr lang="en-GB" sz="1050" b="1" kern="1200">
                          <a:solidFill>
                            <a:schemeClr val="tx2"/>
                          </a:solidFill>
                          <a:latin typeface="+mn-lt"/>
                          <a:ea typeface="+mn-ea"/>
                          <a:cs typeface="+mn-cs"/>
                        </a:rPr>
                        <a:t>Other Role</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GB" sz="2400" b="0"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GB" sz="2400" b="0"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Wingdings 2" pitchFamily="2" charset="2"/>
                          <a:ea typeface="Calibri" panose="020F0502020204030204" pitchFamily="34" charset="0"/>
                          <a:cs typeface="Arial" panose="020B0604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GB" sz="2400" b="0"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GB" sz="2400" b="0"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GB" sz="2400" b="0"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8914673"/>
                  </a:ext>
                </a:extLst>
              </a:tr>
            </a:tbl>
          </a:graphicData>
        </a:graphic>
      </p:graphicFrame>
      <p:sp>
        <p:nvSpPr>
          <p:cNvPr id="3" name="Rectangle 2">
            <a:extLst>
              <a:ext uri="{FF2B5EF4-FFF2-40B4-BE49-F238E27FC236}">
                <a16:creationId xmlns:a16="http://schemas.microsoft.com/office/drawing/2014/main" id="{75078857-A630-DB47-BB18-8EF358F715AB}"/>
              </a:ext>
            </a:extLst>
          </p:cNvPr>
          <p:cNvSpPr/>
          <p:nvPr/>
        </p:nvSpPr>
        <p:spPr>
          <a:xfrm>
            <a:off x="571359" y="4518837"/>
            <a:ext cx="4890977" cy="307777"/>
          </a:xfrm>
          <a:prstGeom prst="rect">
            <a:avLst/>
          </a:prstGeom>
        </p:spPr>
        <p:txBody>
          <a:bodyPr wrap="square">
            <a:spAutoFit/>
          </a:bodyPr>
          <a:lstStyle/>
          <a:p>
            <a:r>
              <a:rPr lang="en-GB" sz="1400"/>
              <a:t>Online training modules for each staff member</a:t>
            </a:r>
          </a:p>
        </p:txBody>
      </p:sp>
    </p:spTree>
    <p:extLst>
      <p:ext uri="{BB962C8B-B14F-4D97-AF65-F5344CB8AC3E}">
        <p14:creationId xmlns:p14="http://schemas.microsoft.com/office/powerpoint/2010/main" val="6389204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69"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588" y="1588"/>
                        <a:ext cx="1588" cy="1588"/>
                      </a:xfrm>
                      <a:prstGeom prst="rect">
                        <a:avLst/>
                      </a:prstGeom>
                      <a:ln/>
                    </p:spPr>
                  </p:pic>
                </p:oleObj>
              </mc:Fallback>
            </mc:AlternateContent>
          </a:graphicData>
        </a:graphic>
      </p:graphicFrame>
      <p:sp>
        <p:nvSpPr>
          <p:cNvPr id="7" name="Text Placeholder 4">
            <a:extLst>
              <a:ext uri="{FF2B5EF4-FFF2-40B4-BE49-F238E27FC236}">
                <a16:creationId xmlns:a16="http://schemas.microsoft.com/office/drawing/2014/main" id="{EB02FA7C-FBC7-434E-AFC3-B4C28717E2AD}"/>
              </a:ext>
            </a:extLst>
          </p:cNvPr>
          <p:cNvSpPr>
            <a:spLocks noGrp="1"/>
          </p:cNvSpPr>
          <p:nvPr>
            <p:ph type="body" sz="quarter" idx="12"/>
          </p:nvPr>
        </p:nvSpPr>
        <p:spPr/>
        <p:txBody>
          <a:bodyPr anchor="b"/>
          <a:lstStyle/>
          <a:p>
            <a:r>
              <a:rPr lang="en-GB" b="1"/>
              <a:t>VERSION 2.5</a:t>
            </a:r>
          </a:p>
        </p:txBody>
      </p:sp>
      <p:sp>
        <p:nvSpPr>
          <p:cNvPr id="3" name="Title 2"/>
          <p:cNvSpPr>
            <a:spLocks noGrp="1"/>
          </p:cNvSpPr>
          <p:nvPr>
            <p:ph type="ctrTitle"/>
          </p:nvPr>
        </p:nvSpPr>
        <p:spPr>
          <a:xfrm>
            <a:off x="595165" y="2995449"/>
            <a:ext cx="6868800" cy="2085562"/>
          </a:xfrm>
        </p:spPr>
        <p:txBody>
          <a:bodyPr>
            <a:normAutofit fontScale="90000"/>
          </a:bodyPr>
          <a:lstStyle/>
          <a:p>
            <a:r>
              <a:rPr lang="en-GB" sz="11800" dirty="0">
                <a:solidFill>
                  <a:schemeClr val="tx2"/>
                </a:solidFill>
                <a:latin typeface="Arial"/>
                <a:cs typeface="Arial"/>
              </a:rPr>
              <a:t>5</a:t>
            </a:r>
            <a:br>
              <a:rPr lang="en-GB" sz="11800" dirty="0">
                <a:solidFill>
                  <a:schemeClr val="tx2"/>
                </a:solidFill>
                <a:latin typeface="Arial"/>
                <a:cs typeface="Arial"/>
              </a:rPr>
            </a:br>
            <a:r>
              <a:rPr lang="en-GB" dirty="0">
                <a:solidFill>
                  <a:schemeClr val="tx2"/>
                </a:solidFill>
                <a:latin typeface="Arial"/>
                <a:cs typeface="Arial"/>
              </a:rPr>
              <a:t>DIGITAL</a:t>
            </a:r>
            <a:endParaRPr lang="en-US" dirty="0">
              <a:solidFill>
                <a:schemeClr val="tx2"/>
              </a:solidFill>
            </a:endParaRPr>
          </a:p>
        </p:txBody>
      </p:sp>
      <p:sp>
        <p:nvSpPr>
          <p:cNvPr id="8" name="TextBox 7">
            <a:extLst>
              <a:ext uri="{FF2B5EF4-FFF2-40B4-BE49-F238E27FC236}">
                <a16:creationId xmlns:a16="http://schemas.microsoft.com/office/drawing/2014/main" id="{9187F7E4-7ADF-F547-A7DE-439A85BFD267}"/>
              </a:ext>
            </a:extLst>
          </p:cNvPr>
          <p:cNvSpPr txBox="1"/>
          <p:nvPr/>
        </p:nvSpPr>
        <p:spPr>
          <a:xfrm>
            <a:off x="11578442" y="6507678"/>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Tree>
    <p:extLst>
      <p:ext uri="{BB962C8B-B14F-4D97-AF65-F5344CB8AC3E}">
        <p14:creationId xmlns:p14="http://schemas.microsoft.com/office/powerpoint/2010/main" val="30212013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04546-0023-1045-B575-105C088C6766}"/>
              </a:ext>
            </a:extLst>
          </p:cNvPr>
          <p:cNvSpPr>
            <a:spLocks noGrp="1"/>
          </p:cNvSpPr>
          <p:nvPr>
            <p:ph type="title"/>
          </p:nvPr>
        </p:nvSpPr>
        <p:spPr>
          <a:xfrm>
            <a:off x="630000" y="661865"/>
            <a:ext cx="10084383" cy="498598"/>
          </a:xfrm>
        </p:spPr>
        <p:txBody>
          <a:bodyPr/>
          <a:lstStyle/>
          <a:p>
            <a:r>
              <a:rPr lang="en-GB" sz="3600"/>
              <a:t>OPTIONS AVAILABLE:</a:t>
            </a:r>
          </a:p>
        </p:txBody>
      </p:sp>
      <p:grpSp>
        <p:nvGrpSpPr>
          <p:cNvPr id="9" name="Group 8">
            <a:extLst>
              <a:ext uri="{FF2B5EF4-FFF2-40B4-BE49-F238E27FC236}">
                <a16:creationId xmlns:a16="http://schemas.microsoft.com/office/drawing/2014/main" id="{5F97FCFE-E7DC-874F-8FD9-DF99E0BD943F}"/>
              </a:ext>
            </a:extLst>
          </p:cNvPr>
          <p:cNvGrpSpPr/>
          <p:nvPr/>
        </p:nvGrpSpPr>
        <p:grpSpPr>
          <a:xfrm>
            <a:off x="633533" y="1663987"/>
            <a:ext cx="9658621" cy="3205093"/>
            <a:chOff x="1005053" y="1456769"/>
            <a:chExt cx="9658621" cy="1619422"/>
          </a:xfrm>
        </p:grpSpPr>
        <p:sp>
          <p:nvSpPr>
            <p:cNvPr id="6" name="TextBox 5">
              <a:extLst>
                <a:ext uri="{FF2B5EF4-FFF2-40B4-BE49-F238E27FC236}">
                  <a16:creationId xmlns:a16="http://schemas.microsoft.com/office/drawing/2014/main" id="{260519D1-EC4F-DA44-ACB7-8FC2C3213FAB}"/>
                </a:ext>
              </a:extLst>
            </p:cNvPr>
            <p:cNvSpPr txBox="1"/>
            <p:nvPr/>
          </p:nvSpPr>
          <p:spPr>
            <a:xfrm>
              <a:off x="1005053" y="1456769"/>
              <a:ext cx="574858" cy="15706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4400" b="1" dirty="0" smtClean="0">
                  <a:solidFill>
                    <a:schemeClr val="tx2"/>
                  </a:solidFill>
                  <a:cs typeface="Arial"/>
                </a:rPr>
                <a:t>A</a:t>
              </a:r>
              <a:endParaRPr lang="en-GB" sz="4400" b="1" dirty="0">
                <a:solidFill>
                  <a:schemeClr val="tx2"/>
                </a:solidFill>
                <a:cs typeface="Arial"/>
              </a:endParaRPr>
            </a:p>
          </p:txBody>
        </p:sp>
        <p:grpSp>
          <p:nvGrpSpPr>
            <p:cNvPr id="8" name="Group 7">
              <a:extLst>
                <a:ext uri="{FF2B5EF4-FFF2-40B4-BE49-F238E27FC236}">
                  <a16:creationId xmlns:a16="http://schemas.microsoft.com/office/drawing/2014/main" id="{6050A7D8-6544-3F4D-9162-8C48DE5478D9}"/>
                </a:ext>
              </a:extLst>
            </p:cNvPr>
            <p:cNvGrpSpPr/>
            <p:nvPr/>
          </p:nvGrpSpPr>
          <p:grpSpPr>
            <a:xfrm>
              <a:off x="1608583" y="1456769"/>
              <a:ext cx="9055091" cy="1619422"/>
              <a:chOff x="1920732" y="3578529"/>
              <a:chExt cx="9055091" cy="1619422"/>
            </a:xfrm>
          </p:grpSpPr>
          <p:sp>
            <p:nvSpPr>
              <p:cNvPr id="4" name="object 103">
                <a:extLst>
                  <a:ext uri="{FF2B5EF4-FFF2-40B4-BE49-F238E27FC236}">
                    <a16:creationId xmlns:a16="http://schemas.microsoft.com/office/drawing/2014/main" id="{B8539306-85CD-A84E-A5B3-E49DFE84C720}"/>
                  </a:ext>
                </a:extLst>
              </p:cNvPr>
              <p:cNvSpPr/>
              <p:nvPr/>
            </p:nvSpPr>
            <p:spPr>
              <a:xfrm>
                <a:off x="2017728" y="3671417"/>
                <a:ext cx="8958095" cy="1453194"/>
              </a:xfrm>
              <a:prstGeom prst="roundRect">
                <a:avLst>
                  <a:gd name="adj" fmla="val 0"/>
                </a:avLst>
              </a:prstGeom>
              <a:ln w="12700">
                <a:noFill/>
              </a:ln>
            </p:spPr>
            <p:txBody>
              <a:bodyPr wrap="square" lIns="108000" tIns="72000" rIns="72000" bIns="72000" rtlCol="0" anchor="ctr"/>
              <a:lstStyle/>
              <a:p>
                <a:pPr defTabSz="786750">
                  <a:spcAft>
                    <a:spcPts val="400"/>
                  </a:spcAft>
                </a:pPr>
                <a:r>
                  <a:rPr lang="en-US" sz="1200" b="1" dirty="0">
                    <a:solidFill>
                      <a:schemeClr val="tx2"/>
                    </a:solidFill>
                    <a:latin typeface="Arial"/>
                    <a:cs typeface="Arial"/>
                  </a:rPr>
                  <a:t>DHSC PROVIDED DIGITAL SOLUTIONS</a:t>
                </a:r>
              </a:p>
              <a:p>
                <a:pPr defTabSz="786750"/>
                <a:r>
                  <a:rPr lang="en-US" sz="1200" b="1" dirty="0">
                    <a:latin typeface="Arial"/>
                    <a:cs typeface="Arial"/>
                  </a:rPr>
                  <a:t>Test registration: Lite registration</a:t>
                </a:r>
              </a:p>
              <a:p>
                <a:pPr defTabSz="786750"/>
                <a:r>
                  <a:rPr lang="en-US" sz="1200" dirty="0">
                    <a:latin typeface="Arial"/>
                    <a:cs typeface="Arial"/>
                  </a:rPr>
                  <a:t>Test Participant self-registers barcode for each test using their personal device (website)</a:t>
                </a:r>
              </a:p>
              <a:p>
                <a:pPr defTabSz="786750"/>
                <a:endParaRPr lang="en-US" sz="1200" dirty="0">
                  <a:latin typeface="Arial"/>
                  <a:cs typeface="Arial"/>
                </a:endParaRPr>
              </a:p>
              <a:p>
                <a:pPr defTabSz="786750"/>
                <a:r>
                  <a:rPr lang="en-US" sz="1200" b="1" dirty="0">
                    <a:cs typeface="Arial"/>
                  </a:rPr>
                  <a:t>Result capture: Log Results Website</a:t>
                </a:r>
              </a:p>
              <a:p>
                <a:pPr defTabSz="786750"/>
                <a:r>
                  <a:rPr lang="en-US" sz="1200" dirty="0">
                    <a:cs typeface="Arial"/>
                  </a:rPr>
                  <a:t>Testing Operatives entering results using website on any device</a:t>
                </a:r>
                <a:endParaRPr lang="en-US" sz="1200" dirty="0">
                  <a:latin typeface="Arial"/>
                  <a:cs typeface="Arial"/>
                </a:endParaRPr>
              </a:p>
              <a:p>
                <a:pPr defTabSz="786750"/>
                <a:endParaRPr lang="en-US" sz="1200" dirty="0">
                  <a:latin typeface="Arial" panose="020B0604020202020204" pitchFamily="34" charset="0"/>
                  <a:cs typeface="Arial" panose="020B0604020202020204" pitchFamily="34" charset="0"/>
                </a:endParaRPr>
              </a:p>
              <a:p>
                <a:pPr defTabSz="786750"/>
                <a:r>
                  <a:rPr lang="en-US" sz="1200" b="1" dirty="0">
                    <a:cs typeface="Arial"/>
                  </a:rPr>
                  <a:t>Account setup: </a:t>
                </a:r>
                <a:r>
                  <a:rPr lang="en-GB" sz="1200" b="1" dirty="0">
                    <a:cs typeface="Arial"/>
                  </a:rPr>
                  <a:t>Organisation</a:t>
                </a:r>
                <a:r>
                  <a:rPr lang="en-US" sz="1200" b="1" dirty="0">
                    <a:cs typeface="Arial"/>
                  </a:rPr>
                  <a:t> Admin Portal</a:t>
                </a:r>
              </a:p>
              <a:p>
                <a:pPr defTabSz="786750"/>
                <a:r>
                  <a:rPr lang="en-US" sz="1200" dirty="0">
                    <a:cs typeface="Arial"/>
                  </a:rPr>
                  <a:t>A portal for Organisation Managers to set up </a:t>
                </a:r>
                <a:r>
                  <a:rPr lang="en-US" sz="1200" dirty="0" smtClean="0">
                    <a:cs typeface="Arial"/>
                  </a:rPr>
                  <a:t>testing sites </a:t>
                </a:r>
                <a:r>
                  <a:rPr lang="en-US" sz="1200" dirty="0">
                    <a:cs typeface="Arial"/>
                  </a:rPr>
                  <a:t>and invite Team Leaders to manage them</a:t>
                </a:r>
              </a:p>
              <a:p>
                <a:pPr defTabSz="786750"/>
                <a:endParaRPr lang="en-US" sz="1200" b="1" dirty="0">
                  <a:latin typeface="Arial"/>
                  <a:cs typeface="Arial"/>
                </a:endParaRPr>
              </a:p>
              <a:p>
                <a:pPr defTabSz="786750"/>
                <a:r>
                  <a:rPr lang="en-US" sz="1200" b="1" dirty="0">
                    <a:latin typeface="Arial"/>
                    <a:cs typeface="Arial"/>
                  </a:rPr>
                  <a:t>Result delivery: Test Participant only</a:t>
                </a:r>
              </a:p>
              <a:p>
                <a:pPr defTabSz="786750"/>
                <a:r>
                  <a:rPr lang="en-US" sz="1200" dirty="0">
                    <a:latin typeface="Arial"/>
                    <a:cs typeface="Arial"/>
                  </a:rPr>
                  <a:t>Test Participant receives SMS and email with result. Reported to National T&amp;T, GP and Public Health of England (PHE)</a:t>
                </a:r>
              </a:p>
              <a:p>
                <a:pPr defTabSz="786750"/>
                <a:endParaRPr lang="en-US" sz="1200" dirty="0">
                  <a:ea typeface="+mn-lt"/>
                  <a:cs typeface="+mn-lt"/>
                </a:endParaRPr>
              </a:p>
              <a:p>
                <a:pPr defTabSz="786750"/>
                <a:r>
                  <a:rPr lang="en-US" sz="1200" b="1" dirty="0">
                    <a:latin typeface="Arial"/>
                    <a:cs typeface="Arial"/>
                  </a:rPr>
                  <a:t>Site finder: Local Authorities only</a:t>
                </a:r>
                <a:endParaRPr lang="en-US" sz="1200" dirty="0">
                  <a:latin typeface="Arial"/>
                  <a:cs typeface="Arial"/>
                </a:endParaRPr>
              </a:p>
              <a:p>
                <a:pPr defTabSz="786750"/>
                <a:r>
                  <a:rPr lang="en-GB" sz="1200" dirty="0">
                    <a:latin typeface="Arial"/>
                    <a:cs typeface="Arial"/>
                  </a:rPr>
                  <a:t>An</a:t>
                </a:r>
                <a:r>
                  <a:rPr lang="en-GB" sz="1200" dirty="0">
                    <a:ea typeface="+mn-lt"/>
                    <a:cs typeface="+mn-lt"/>
                  </a:rPr>
                  <a:t> online map providing information about the location, opening times and busyness of Asymptomatic </a:t>
                </a:r>
                <a:r>
                  <a:rPr lang="en-GB" sz="1200" dirty="0" smtClean="0">
                    <a:ea typeface="+mn-lt"/>
                    <a:cs typeface="+mn-lt"/>
                  </a:rPr>
                  <a:t>Testing Sites </a:t>
                </a:r>
                <a:r>
                  <a:rPr lang="en-GB" sz="1200" dirty="0">
                    <a:ea typeface="+mn-lt"/>
                    <a:cs typeface="+mn-lt"/>
                  </a:rPr>
                  <a:t>to the public</a:t>
                </a:r>
                <a:endParaRPr lang="en-US" sz="1200" dirty="0">
                  <a:latin typeface="Arial"/>
                  <a:cs typeface="Arial"/>
                </a:endParaRPr>
              </a:p>
            </p:txBody>
          </p:sp>
          <p:sp>
            <p:nvSpPr>
              <p:cNvPr id="7" name="object 103">
                <a:extLst>
                  <a:ext uri="{FF2B5EF4-FFF2-40B4-BE49-F238E27FC236}">
                    <a16:creationId xmlns:a16="http://schemas.microsoft.com/office/drawing/2014/main" id="{A85205FC-BCBB-6D45-A53A-B0C9B0136E3C}"/>
                  </a:ext>
                </a:extLst>
              </p:cNvPr>
              <p:cNvSpPr/>
              <p:nvPr/>
            </p:nvSpPr>
            <p:spPr>
              <a:xfrm>
                <a:off x="1920732" y="3578529"/>
                <a:ext cx="48498" cy="1619422"/>
              </a:xfrm>
              <a:prstGeom prst="roundRect">
                <a:avLst>
                  <a:gd name="adj" fmla="val 0"/>
                </a:avLst>
              </a:prstGeom>
              <a:solidFill>
                <a:schemeClr val="tx2"/>
              </a:solidFill>
              <a:ln w="12700">
                <a:noFill/>
              </a:ln>
            </p:spPr>
            <p:txBody>
              <a:bodyPr wrap="square" lIns="108000" tIns="72000" rIns="0" bIns="0" rtlCol="0"/>
              <a:lstStyle/>
              <a:p>
                <a:pPr defTabSz="786750"/>
                <a:endParaRPr sz="1200">
                  <a:solidFill>
                    <a:prstClr val="black"/>
                  </a:solidFill>
                  <a:latin typeface="Arial" panose="020B0604020202020204" pitchFamily="34" charset="0"/>
                  <a:cs typeface="Arial" panose="020B0604020202020204" pitchFamily="34" charset="0"/>
                </a:endParaRPr>
              </a:p>
            </p:txBody>
          </p:sp>
        </p:grpSp>
      </p:grpSp>
      <p:grpSp>
        <p:nvGrpSpPr>
          <p:cNvPr id="10" name="Group 9">
            <a:extLst>
              <a:ext uri="{FF2B5EF4-FFF2-40B4-BE49-F238E27FC236}">
                <a16:creationId xmlns:a16="http://schemas.microsoft.com/office/drawing/2014/main" id="{6A154E61-A2A9-9242-BE69-455189488F62}"/>
              </a:ext>
            </a:extLst>
          </p:cNvPr>
          <p:cNvGrpSpPr/>
          <p:nvPr/>
        </p:nvGrpSpPr>
        <p:grpSpPr>
          <a:xfrm>
            <a:off x="623888" y="5180128"/>
            <a:ext cx="9234215" cy="752640"/>
            <a:chOff x="995408" y="1456769"/>
            <a:chExt cx="9234215" cy="946343"/>
          </a:xfrm>
        </p:grpSpPr>
        <p:sp>
          <p:nvSpPr>
            <p:cNvPr id="11" name="TextBox 10">
              <a:extLst>
                <a:ext uri="{FF2B5EF4-FFF2-40B4-BE49-F238E27FC236}">
                  <a16:creationId xmlns:a16="http://schemas.microsoft.com/office/drawing/2014/main" id="{B5AA4F1C-ECDC-CC44-AECC-9E91399795E1}"/>
                </a:ext>
              </a:extLst>
            </p:cNvPr>
            <p:cNvSpPr txBox="1"/>
            <p:nvPr/>
          </p:nvSpPr>
          <p:spPr>
            <a:xfrm>
              <a:off x="995408" y="1456769"/>
              <a:ext cx="584503" cy="9463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4400" b="1" dirty="0" smtClean="0">
                  <a:solidFill>
                    <a:schemeClr val="tx2"/>
                  </a:solidFill>
                  <a:cs typeface="Arial"/>
                </a:rPr>
                <a:t>B</a:t>
              </a:r>
              <a:endParaRPr lang="en-GB" sz="4400" b="1" dirty="0">
                <a:solidFill>
                  <a:schemeClr val="tx2"/>
                </a:solidFill>
                <a:cs typeface="Arial"/>
              </a:endParaRPr>
            </a:p>
          </p:txBody>
        </p:sp>
        <p:grpSp>
          <p:nvGrpSpPr>
            <p:cNvPr id="12" name="Group 11">
              <a:extLst>
                <a:ext uri="{FF2B5EF4-FFF2-40B4-BE49-F238E27FC236}">
                  <a16:creationId xmlns:a16="http://schemas.microsoft.com/office/drawing/2014/main" id="{3AD5B66E-DB1E-E141-A371-0900DC23A864}"/>
                </a:ext>
              </a:extLst>
            </p:cNvPr>
            <p:cNvGrpSpPr/>
            <p:nvPr/>
          </p:nvGrpSpPr>
          <p:grpSpPr>
            <a:xfrm>
              <a:off x="1608583" y="1456769"/>
              <a:ext cx="8621040" cy="946343"/>
              <a:chOff x="1920732" y="3578529"/>
              <a:chExt cx="8621040" cy="946343"/>
            </a:xfrm>
          </p:grpSpPr>
          <p:sp>
            <p:nvSpPr>
              <p:cNvPr id="13" name="object 103">
                <a:extLst>
                  <a:ext uri="{FF2B5EF4-FFF2-40B4-BE49-F238E27FC236}">
                    <a16:creationId xmlns:a16="http://schemas.microsoft.com/office/drawing/2014/main" id="{BD53FDE2-C832-4B48-B3DA-46D30CEED876}"/>
                  </a:ext>
                </a:extLst>
              </p:cNvPr>
              <p:cNvSpPr/>
              <p:nvPr/>
            </p:nvSpPr>
            <p:spPr>
              <a:xfrm>
                <a:off x="2017728" y="3578529"/>
                <a:ext cx="8524044" cy="946343"/>
              </a:xfrm>
              <a:prstGeom prst="roundRect">
                <a:avLst>
                  <a:gd name="adj" fmla="val 0"/>
                </a:avLst>
              </a:prstGeom>
              <a:ln w="12700">
                <a:noFill/>
              </a:ln>
            </p:spPr>
            <p:txBody>
              <a:bodyPr wrap="square" lIns="108000" tIns="72000" rIns="72000" bIns="72000" rtlCol="0" anchor="ctr"/>
              <a:lstStyle/>
              <a:p>
                <a:pPr defTabSz="786750">
                  <a:spcAft>
                    <a:spcPts val="400"/>
                  </a:spcAft>
                </a:pPr>
                <a:r>
                  <a:rPr lang="en-US" sz="1200" b="1">
                    <a:solidFill>
                      <a:schemeClr val="tx2"/>
                    </a:solidFill>
                    <a:latin typeface="Arial"/>
                    <a:cs typeface="Arial"/>
                  </a:rPr>
                  <a:t>ORGANISATIONS USE OWN DIGITAL SOLUTIONS</a:t>
                </a:r>
              </a:p>
              <a:p>
                <a:pPr defTabSz="786750"/>
                <a:r>
                  <a:rPr lang="en-GB" sz="1200">
                    <a:latin typeface="Arial"/>
                    <a:cs typeface="Arial"/>
                  </a:rPr>
                  <a:t>Organisations can choose to use their own digital solution to support their testing operation however this will have trade-offs and additional requirements on the organisation to fulfil. </a:t>
                </a:r>
                <a:endParaRPr lang="en-GB" sz="1200">
                  <a:cs typeface="Arial"/>
                </a:endParaRPr>
              </a:p>
            </p:txBody>
          </p:sp>
          <p:sp>
            <p:nvSpPr>
              <p:cNvPr id="14" name="object 103">
                <a:extLst>
                  <a:ext uri="{FF2B5EF4-FFF2-40B4-BE49-F238E27FC236}">
                    <a16:creationId xmlns:a16="http://schemas.microsoft.com/office/drawing/2014/main" id="{A860AC1C-6BBF-B442-A7AC-D240921AC165}"/>
                  </a:ext>
                </a:extLst>
              </p:cNvPr>
              <p:cNvSpPr/>
              <p:nvPr/>
            </p:nvSpPr>
            <p:spPr>
              <a:xfrm>
                <a:off x="1920732" y="3578529"/>
                <a:ext cx="48498" cy="946343"/>
              </a:xfrm>
              <a:prstGeom prst="roundRect">
                <a:avLst>
                  <a:gd name="adj" fmla="val 0"/>
                </a:avLst>
              </a:prstGeom>
              <a:solidFill>
                <a:schemeClr val="tx2"/>
              </a:solidFill>
              <a:ln w="12700">
                <a:noFill/>
              </a:ln>
            </p:spPr>
            <p:txBody>
              <a:bodyPr wrap="square" lIns="108000" tIns="72000" rIns="0" bIns="0" rtlCol="0"/>
              <a:lstStyle/>
              <a:p>
                <a:pPr defTabSz="786750"/>
                <a:endParaRPr sz="1200">
                  <a:solidFill>
                    <a:prstClr val="black"/>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187576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4E66307-91C4-C24D-8716-98994AC10B37}"/>
              </a:ext>
            </a:extLst>
          </p:cNvPr>
          <p:cNvSpPr>
            <a:spLocks noGrp="1"/>
          </p:cNvSpPr>
          <p:nvPr>
            <p:ph type="title"/>
          </p:nvPr>
        </p:nvSpPr>
        <p:spPr/>
        <p:txBody>
          <a:bodyPr/>
          <a:lstStyle/>
          <a:p>
            <a:r>
              <a:rPr lang="en-GB" dirty="0"/>
              <a:t>OVERVIEW</a:t>
            </a:r>
            <a:br>
              <a:rPr lang="en-GB" dirty="0"/>
            </a:br>
            <a:endParaRPr lang="en-GB" dirty="0"/>
          </a:p>
        </p:txBody>
      </p:sp>
      <p:sp>
        <p:nvSpPr>
          <p:cNvPr id="11" name="TextBox 10">
            <a:extLst>
              <a:ext uri="{FF2B5EF4-FFF2-40B4-BE49-F238E27FC236}">
                <a16:creationId xmlns:a16="http://schemas.microsoft.com/office/drawing/2014/main" id="{9F25CC80-DD44-6C4F-A7C6-2066DADECF35}"/>
              </a:ext>
            </a:extLst>
          </p:cNvPr>
          <p:cNvSpPr txBox="1"/>
          <p:nvPr/>
        </p:nvSpPr>
        <p:spPr>
          <a:xfrm>
            <a:off x="-1643449" y="552347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4" name="Rectangle 3">
            <a:extLst>
              <a:ext uri="{FF2B5EF4-FFF2-40B4-BE49-F238E27FC236}">
                <a16:creationId xmlns:a16="http://schemas.microsoft.com/office/drawing/2014/main" id="{96F73988-F852-EE4C-A629-EC503C426840}"/>
              </a:ext>
            </a:extLst>
          </p:cNvPr>
          <p:cNvSpPr/>
          <p:nvPr/>
        </p:nvSpPr>
        <p:spPr>
          <a:xfrm>
            <a:off x="554845" y="3759344"/>
            <a:ext cx="4284589"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25563"/>
                </a:solidFill>
                <a:effectLst/>
                <a:uLnTx/>
                <a:uFillTx/>
                <a:latin typeface="Arial"/>
                <a:ea typeface="+mn-ea"/>
                <a:cs typeface="+mn-cs"/>
              </a:rPr>
              <a:t>There are several different digital solutions offered by the DHSC that work together to enable the recording, uploading and notification of results.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rgbClr val="425563"/>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25563"/>
                </a:solidFill>
                <a:effectLst/>
                <a:uLnTx/>
                <a:uFillTx/>
                <a:latin typeface="Arial"/>
                <a:ea typeface="+mn-ea"/>
                <a:cs typeface="+mn-cs"/>
              </a:rPr>
              <a:t>They are used at different stages of the testing process.</a:t>
            </a:r>
          </a:p>
        </p:txBody>
      </p:sp>
      <p:sp>
        <p:nvSpPr>
          <p:cNvPr id="17" name="TextBox 16">
            <a:extLst>
              <a:ext uri="{FF2B5EF4-FFF2-40B4-BE49-F238E27FC236}">
                <a16:creationId xmlns:a16="http://schemas.microsoft.com/office/drawing/2014/main" id="{809763D2-3F68-694D-832C-97E1A3053127}"/>
              </a:ext>
            </a:extLst>
          </p:cNvPr>
          <p:cNvSpPr txBox="1"/>
          <p:nvPr/>
        </p:nvSpPr>
        <p:spPr>
          <a:xfrm>
            <a:off x="5668749" y="1160463"/>
            <a:ext cx="5894601" cy="500538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005EB8"/>
                </a:solidFill>
                <a:effectLst/>
                <a:uLnTx/>
                <a:uFillTx/>
                <a:latin typeface="Arial" panose="020B0604020202020204" pitchFamily="34" charset="0"/>
                <a:cs typeface="Arial" panose="020B0604020202020204" pitchFamily="34" charset="0"/>
              </a:rPr>
              <a:t>5.1 </a:t>
            </a:r>
            <a:r>
              <a:rPr kumimoji="0" lang="en-GB" sz="1200" b="1" i="0" u="none" strike="noStrike" kern="1200" cap="none" spc="0" normalizeH="0" baseline="0" noProof="0" dirty="0">
                <a:ln>
                  <a:noFill/>
                </a:ln>
                <a:solidFill>
                  <a:srgbClr val="005EB8"/>
                </a:solidFill>
                <a:effectLst/>
                <a:uLnTx/>
                <a:uFillTx/>
                <a:latin typeface="Arial" panose="020B0604020202020204" pitchFamily="34" charset="0"/>
                <a:cs typeface="Arial" panose="020B0604020202020204" pitchFamily="34" charset="0"/>
              </a:rPr>
              <a:t>BEFORE YOU START TESTING:</a:t>
            </a:r>
          </a:p>
          <a:p>
            <a:pPr marL="171450" indent="-171450">
              <a:spcBef>
                <a:spcPts val="400"/>
              </a:spcBef>
              <a:spcAft>
                <a:spcPts val="400"/>
              </a:spcAft>
              <a:buClr>
                <a:schemeClr val="tx2"/>
              </a:buClr>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Organisation admin portal - </a:t>
            </a:r>
            <a:r>
              <a:rPr lang="en-GB" sz="1200" dirty="0">
                <a:solidFill>
                  <a:schemeClr val="tx1"/>
                </a:solidFill>
                <a:latin typeface="Arial" panose="020B0604020202020204" pitchFamily="34" charset="0"/>
                <a:cs typeface="Arial" panose="020B0604020202020204" pitchFamily="34" charset="0"/>
              </a:rPr>
              <a:t>A portal for Organisation Managers to create new testing sites (Site IDs) and invite Team Leaders</a:t>
            </a:r>
          </a:p>
          <a:p>
            <a:pPr marL="171450" indent="-171450">
              <a:spcBef>
                <a:spcPts val="400"/>
              </a:spcBef>
              <a:spcAft>
                <a:spcPts val="400"/>
              </a:spcAft>
              <a:buClr>
                <a:schemeClr val="tx2"/>
              </a:buClr>
              <a:buFont typeface="Arial" panose="020B0604020202020204" pitchFamily="34" charset="0"/>
              <a:buChar char="•"/>
              <a:defRPr/>
            </a:pPr>
            <a:r>
              <a:rPr lang="en-GB" sz="1200" b="1" dirty="0">
                <a:solidFill>
                  <a:schemeClr val="tx1"/>
                </a:solidFill>
                <a:latin typeface="Arial" panose="020B0604020202020204" pitchFamily="34" charset="0"/>
                <a:cs typeface="Arial" panose="020B0604020202020204" pitchFamily="34" charset="0"/>
              </a:rPr>
              <a:t>Team leader admin portal - </a:t>
            </a:r>
            <a:r>
              <a:rPr lang="en-GB" sz="1200" dirty="0">
                <a:solidFill>
                  <a:schemeClr val="tx1"/>
                </a:solidFill>
                <a:latin typeface="Arial" panose="020B0604020202020204" pitchFamily="34" charset="0"/>
                <a:cs typeface="Arial" panose="020B0604020202020204" pitchFamily="34" charset="0"/>
              </a:rPr>
              <a:t>A portal for Team Leaders at a </a:t>
            </a:r>
            <a:r>
              <a:rPr lang="en-GB" sz="1200" dirty="0" smtClean="0">
                <a:solidFill>
                  <a:schemeClr val="tx1"/>
                </a:solidFill>
                <a:latin typeface="Arial" panose="020B0604020202020204" pitchFamily="34" charset="0"/>
                <a:cs typeface="Arial" panose="020B0604020202020204" pitchFamily="34" charset="0"/>
              </a:rPr>
              <a:t>testing site </a:t>
            </a:r>
            <a:r>
              <a:rPr lang="en-GB" sz="1200" dirty="0">
                <a:solidFill>
                  <a:schemeClr val="tx1"/>
                </a:solidFill>
                <a:latin typeface="Arial" panose="020B0604020202020204" pitchFamily="34" charset="0"/>
                <a:cs typeface="Arial" panose="020B0604020202020204" pitchFamily="34" charset="0"/>
              </a:rPr>
              <a:t>to securely manage access for testing operatives to log results</a:t>
            </a:r>
          </a:p>
          <a:p>
            <a:pPr>
              <a:spcBef>
                <a:spcPts val="400"/>
              </a:spcBef>
              <a:spcAft>
                <a:spcPts val="400"/>
              </a:spcAft>
              <a:defRPr/>
            </a:pPr>
            <a:endParaRPr lang="en-GB" sz="1200" b="1" dirty="0">
              <a:solidFill>
                <a:schemeClr val="tx1"/>
              </a:solidFill>
              <a:latin typeface="Arial" panose="020B0604020202020204" pitchFamily="34" charset="0"/>
              <a:cs typeface="Arial" panose="020B0604020202020204" pitchFamily="34" charset="0"/>
            </a:endParaRPr>
          </a:p>
          <a:p>
            <a:pPr lvl="0">
              <a:defRPr/>
            </a:pPr>
            <a:r>
              <a:rPr lang="en-GB" sz="1200" b="1" dirty="0" smtClean="0">
                <a:solidFill>
                  <a:srgbClr val="005EB8"/>
                </a:solidFill>
                <a:latin typeface="Arial" panose="020B0604020202020204" pitchFamily="34" charset="0"/>
                <a:cs typeface="Arial" panose="020B0604020202020204" pitchFamily="34" charset="0"/>
              </a:rPr>
              <a:t>5.2 </a:t>
            </a:r>
            <a:r>
              <a:rPr lang="en-GB" sz="1200" b="1" dirty="0">
                <a:solidFill>
                  <a:srgbClr val="005EB8"/>
                </a:solidFill>
                <a:latin typeface="Arial" panose="020B0604020202020204" pitchFamily="34" charset="0"/>
                <a:cs typeface="Arial" panose="020B0604020202020204" pitchFamily="34" charset="0"/>
              </a:rPr>
              <a:t>DURING TESTING:</a:t>
            </a:r>
          </a:p>
          <a:p>
            <a:pPr marL="171450" indent="-171450">
              <a:spcBef>
                <a:spcPts val="400"/>
              </a:spcBef>
              <a:spcAft>
                <a:spcPts val="400"/>
              </a:spcAft>
              <a:buClr>
                <a:schemeClr val="tx2"/>
              </a:buClr>
              <a:buFont typeface="Arial" panose="020B0604020202020204" pitchFamily="34" charset="0"/>
              <a:buChar char="•"/>
              <a:defRPr/>
            </a:pPr>
            <a:r>
              <a:rPr lang="en-GB" sz="1200" b="1" dirty="0">
                <a:solidFill>
                  <a:schemeClr val="tx1"/>
                </a:solidFill>
                <a:latin typeface="Arial" panose="020B0604020202020204" pitchFamily="34" charset="0"/>
                <a:cs typeface="Arial" panose="020B0604020202020204" pitchFamily="34" charset="0"/>
              </a:rPr>
              <a:t>Log results website - </a:t>
            </a:r>
            <a:r>
              <a:rPr lang="en-GB" sz="1200" dirty="0">
                <a:solidFill>
                  <a:schemeClr val="tx1"/>
                </a:solidFill>
                <a:latin typeface="Arial" panose="020B0604020202020204" pitchFamily="34" charset="0"/>
                <a:cs typeface="Arial" panose="020B0604020202020204" pitchFamily="34" charset="0"/>
              </a:rPr>
              <a:t>A website for Testing Operatives at a </a:t>
            </a:r>
            <a:r>
              <a:rPr lang="en-GB" sz="1200" dirty="0" smtClean="0">
                <a:solidFill>
                  <a:schemeClr val="tx1"/>
                </a:solidFill>
                <a:latin typeface="Arial" panose="020B0604020202020204" pitchFamily="34" charset="0"/>
                <a:cs typeface="Arial" panose="020B0604020202020204" pitchFamily="34" charset="0"/>
              </a:rPr>
              <a:t>testing site </a:t>
            </a:r>
            <a:r>
              <a:rPr lang="en-GB" sz="1200" dirty="0">
                <a:solidFill>
                  <a:schemeClr val="tx1"/>
                </a:solidFill>
                <a:latin typeface="Arial" panose="020B0604020202020204" pitchFamily="34" charset="0"/>
                <a:cs typeface="Arial" panose="020B0604020202020204" pitchFamily="34" charset="0"/>
              </a:rPr>
              <a:t>to scan the barcode on a completed LFT test and submit its result to the relevant services.</a:t>
            </a:r>
            <a:r>
              <a:rPr lang="en-GB" sz="1200" b="1" dirty="0">
                <a:solidFill>
                  <a:schemeClr val="tx1"/>
                </a:solidFill>
                <a:latin typeface="Arial" panose="020B0604020202020204" pitchFamily="34" charset="0"/>
                <a:cs typeface="Arial" panose="020B0604020202020204" pitchFamily="34" charset="0"/>
              </a:rPr>
              <a:t> </a:t>
            </a:r>
          </a:p>
          <a:p>
            <a:pPr marL="171450" lvl="0" indent="-171450">
              <a:buClr>
                <a:schemeClr val="tx2"/>
              </a:buClr>
              <a:buFont typeface="Arial" panose="020B0604020202020204" pitchFamily="34" charset="0"/>
              <a:buChar char="•"/>
            </a:pPr>
            <a:r>
              <a:rPr lang="en-GB" sz="1200" b="1" dirty="0">
                <a:solidFill>
                  <a:schemeClr val="tx1"/>
                </a:solidFill>
                <a:latin typeface="Arial" panose="020B0604020202020204" pitchFamily="34" charset="0"/>
                <a:cs typeface="Arial" panose="020B0604020202020204" pitchFamily="34" charset="0"/>
              </a:rPr>
              <a:t>Lite registration - </a:t>
            </a:r>
            <a:r>
              <a:rPr lang="en-US" sz="1200" dirty="0">
                <a:solidFill>
                  <a:schemeClr val="tx1"/>
                </a:solidFill>
                <a:latin typeface="Arial" panose="020B0604020202020204" pitchFamily="34" charset="0"/>
                <a:cs typeface="Arial" panose="020B0604020202020204" pitchFamily="34" charset="0"/>
              </a:rPr>
              <a:t>Used to register a lateral flow test</a:t>
            </a:r>
            <a:r>
              <a:rPr lang="en-GB" sz="120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kit at a </a:t>
            </a:r>
            <a:r>
              <a:rPr lang="en-US" sz="1200" dirty="0" smtClean="0">
                <a:solidFill>
                  <a:schemeClr val="tx1"/>
                </a:solidFill>
                <a:latin typeface="Arial" panose="020B0604020202020204" pitchFamily="34" charset="0"/>
                <a:cs typeface="Arial" panose="020B0604020202020204" pitchFamily="34" charset="0"/>
              </a:rPr>
              <a:t>testing site. </a:t>
            </a:r>
            <a:r>
              <a:rPr lang="en-US" sz="1200" dirty="0">
                <a:solidFill>
                  <a:schemeClr val="tx1"/>
                </a:solidFill>
                <a:latin typeface="Arial" panose="020B0604020202020204" pitchFamily="34" charset="0"/>
                <a:cs typeface="Arial" panose="020B0604020202020204" pitchFamily="34" charset="0"/>
              </a:rPr>
              <a:t>This creates a link between the sample ID/barcode and the person's details.</a:t>
            </a:r>
          </a:p>
          <a:p>
            <a:pPr marL="171450" lvl="0" indent="-171450">
              <a:buClr>
                <a:schemeClr val="tx2"/>
              </a:buClr>
              <a:buFont typeface="Arial" panose="020B0604020202020204" pitchFamily="34" charset="0"/>
              <a:buChar char="•"/>
            </a:pPr>
            <a:endParaRPr lang="en-US" sz="1200" dirty="0">
              <a:solidFill>
                <a:schemeClr val="tx1"/>
              </a:solidFill>
              <a:latin typeface="Arial" panose="020B0604020202020204" pitchFamily="34" charset="0"/>
              <a:cs typeface="Arial" panose="020B0604020202020204" pitchFamily="34" charset="0"/>
            </a:endParaRPr>
          </a:p>
          <a:p>
            <a:pPr lvl="0">
              <a:defRPr/>
            </a:pPr>
            <a:r>
              <a:rPr lang="en-GB" sz="1200" b="1" dirty="0" smtClean="0">
                <a:solidFill>
                  <a:srgbClr val="005EB8"/>
                </a:solidFill>
                <a:latin typeface="Arial" panose="020B0604020202020204" pitchFamily="34" charset="0"/>
                <a:cs typeface="Arial" panose="020B0604020202020204" pitchFamily="34" charset="0"/>
              </a:rPr>
              <a:t>5.3 </a:t>
            </a:r>
            <a:r>
              <a:rPr lang="en-GB" sz="1200" b="1" dirty="0">
                <a:solidFill>
                  <a:srgbClr val="005EB8"/>
                </a:solidFill>
                <a:latin typeface="Arial" panose="020B0604020202020204" pitchFamily="34" charset="0"/>
                <a:cs typeface="Arial" panose="020B0604020202020204" pitchFamily="34" charset="0"/>
              </a:rPr>
              <a:t>NOTIFICATION OF RESULTS:</a:t>
            </a:r>
          </a:p>
          <a:p>
            <a:pPr marL="171450" lvl="0" indent="-171450">
              <a:spcBef>
                <a:spcPts val="600"/>
              </a:spcBef>
              <a:spcAft>
                <a:spcPts val="200"/>
              </a:spcAft>
              <a:buClr>
                <a:srgbClr val="005EB8"/>
              </a:buClr>
              <a:buFont typeface="Arial" panose="020B0604020202020204" pitchFamily="34" charset="0"/>
              <a:buChar char="•"/>
              <a:defRPr/>
            </a:pPr>
            <a:r>
              <a:rPr lang="en-GB" sz="1200" b="1" dirty="0">
                <a:solidFill>
                  <a:schemeClr val="tx1"/>
                </a:solidFill>
                <a:latin typeface="Arial" panose="020B0604020202020204" pitchFamily="34" charset="0"/>
                <a:cs typeface="Arial" panose="020B0604020202020204" pitchFamily="34" charset="0"/>
              </a:rPr>
              <a:t>Test and trace - </a:t>
            </a:r>
            <a:r>
              <a:rPr lang="en-GB" sz="1200" dirty="0">
                <a:solidFill>
                  <a:srgbClr val="425563"/>
                </a:solidFill>
                <a:latin typeface="Arial" panose="020B0604020202020204" pitchFamily="34" charset="0"/>
                <a:cs typeface="Arial" panose="020B0604020202020204" pitchFamily="34" charset="0"/>
              </a:rPr>
              <a:t>The Test &amp; Trace systems will link the test Participant’s registration record with their test result, by using the data from the “Lite Registration” and “Log Results” services.</a:t>
            </a:r>
          </a:p>
        </p:txBody>
      </p:sp>
    </p:spTree>
    <p:extLst>
      <p:ext uri="{BB962C8B-B14F-4D97-AF65-F5344CB8AC3E}">
        <p14:creationId xmlns:p14="http://schemas.microsoft.com/office/powerpoint/2010/main" val="11869049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170469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96" name="think-cell Slide" r:id="rId5" imgW="360" imgH="360" progId="TCLayout.ActiveDocument.1">
                  <p:embed/>
                </p:oleObj>
              </mc:Choice>
              <mc:Fallback>
                <p:oleObj name="think-cell Slide" r:id="rId5" imgW="360" imgH="360"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4000" b="1" dirty="0" smtClean="0">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80739222-87EB-7645-922E-5AF0CC1DB26D}"/>
              </a:ext>
            </a:extLst>
          </p:cNvPr>
          <p:cNvSpPr>
            <a:spLocks noGrp="1"/>
          </p:cNvSpPr>
          <p:nvPr>
            <p:ph type="title"/>
          </p:nvPr>
        </p:nvSpPr>
        <p:spPr/>
        <p:txBody>
          <a:bodyPr rIns="180000"/>
          <a:lstStyle/>
          <a:p>
            <a:r>
              <a:rPr lang="en-GB" dirty="0" smtClean="0">
                <a:latin typeface="Arial"/>
                <a:cs typeface="Arial"/>
              </a:rPr>
              <a:t>5.1 BEFORE YOU START TESTING</a:t>
            </a:r>
            <a:endParaRPr lang="en-GB" dirty="0">
              <a:latin typeface="Arial"/>
              <a:cs typeface="Arial"/>
            </a:endParaRPr>
          </a:p>
        </p:txBody>
      </p:sp>
      <p:sp>
        <p:nvSpPr>
          <p:cNvPr id="6" name="Text Placeholder 2">
            <a:extLst>
              <a:ext uri="{FF2B5EF4-FFF2-40B4-BE49-F238E27FC236}">
                <a16:creationId xmlns:a16="http://schemas.microsoft.com/office/drawing/2014/main" id="{48527CFC-A8B7-2643-AA99-671FAE2D4E1B}"/>
              </a:ext>
            </a:extLst>
          </p:cNvPr>
          <p:cNvSpPr txBox="1">
            <a:spLocks/>
          </p:cNvSpPr>
          <p:nvPr/>
        </p:nvSpPr>
        <p:spPr>
          <a:xfrm>
            <a:off x="5664200" y="1160463"/>
            <a:ext cx="5899150" cy="5005388"/>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600"/>
              </a:spcBef>
              <a:spcAft>
                <a:spcPts val="300"/>
              </a:spcAft>
              <a:buClr>
                <a:srgbClr val="005EB8"/>
              </a:buClr>
              <a:buFont typeface="Arial" panose="020B0604020202020204" pitchFamily="34" charset="0"/>
              <a:buNone/>
              <a:defRPr lang="en-US" sz="1200" b="1" i="0" kern="1200">
                <a:solidFill>
                  <a:schemeClr val="tx1"/>
                </a:solidFill>
                <a:latin typeface="Arial" panose="020B0604020202020204" pitchFamily="34" charset="0"/>
                <a:ea typeface="+mn-ea"/>
                <a:cs typeface="Arial" panose="020B0604020202020204" pitchFamily="34" charset="0"/>
                <a:sym typeface="+mn-lt"/>
              </a:defRPr>
            </a:lvl1pPr>
            <a:lvl2pPr marL="284400" indent="-172800" algn="l" defTabSz="914400" rtl="0" eaLnBrk="1" latinLnBrk="0" hangingPunct="1">
              <a:lnSpc>
                <a:spcPct val="90000"/>
              </a:lnSpc>
              <a:spcBef>
                <a:spcPts val="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rgbClr val="005EB8"/>
              </a:buClr>
              <a:buFont typeface="Trebuchet MS" panose="020B0603020202020204" pitchFamily="34" charset="0"/>
              <a:buChar char="–"/>
              <a:defRPr lang="en-US" sz="1200" kern="1200">
                <a:solidFill>
                  <a:srgbClr val="425563"/>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rgbClr val="005EB8"/>
              </a:buClr>
              <a:buFont typeface="Arial" panose="020B0604020202020204" pitchFamily="34" charset="0"/>
              <a:buChar char="​"/>
              <a:defRPr lang="en-US" sz="1600" kern="1200">
                <a:solidFill>
                  <a:srgbClr val="005EB8"/>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
                <a:srgbClr val="005EB8"/>
              </a:buClr>
              <a:buFont typeface="Arial" panose="020B0604020202020204" pitchFamily="34" charset="0"/>
              <a:buChar char="​"/>
              <a:defRPr lang="en-US" sz="1600" b="1" kern="1200" smtClean="0">
                <a:solidFill>
                  <a:srgbClr val="425563"/>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rgbClr val="005EB8"/>
              </a:buClr>
              <a:buFont typeface="Arial" panose="020B0604020202020204" pitchFamily="34" charset="0"/>
              <a:buChar char="•"/>
              <a:defRPr lang="en-US" sz="1600" kern="1200" smtClean="0">
                <a:solidFill>
                  <a:srgbClr val="425563"/>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Clr>
                <a:srgbClr val="005EB8"/>
              </a:buClr>
              <a:buFont typeface="Arial" panose="020B0604020202020204" pitchFamily="34" charset="0"/>
              <a:buChar char="​"/>
              <a:defRPr lang="en-US" sz="4400" kern="1200" baseline="0" smtClean="0">
                <a:solidFill>
                  <a:srgbClr val="425563"/>
                </a:solidFill>
                <a:latin typeface="+mn-lt"/>
                <a:ea typeface="+mn-ea"/>
                <a:cs typeface="+mn-cs"/>
                <a:sym typeface="+mn-lt"/>
              </a:defRPr>
            </a:lvl7pPr>
            <a:lvl8pPr marL="0" indent="0" algn="l" defTabSz="914400" rtl="0" eaLnBrk="1" latinLnBrk="0" hangingPunct="1">
              <a:lnSpc>
                <a:spcPct val="90000"/>
              </a:lnSpc>
              <a:spcBef>
                <a:spcPts val="900"/>
              </a:spcBef>
              <a:spcAft>
                <a:spcPts val="0"/>
              </a:spcAft>
              <a:buClr>
                <a:srgbClr val="005EB8"/>
              </a:buClr>
              <a:buFont typeface="Arial" panose="020B0604020202020204" pitchFamily="34" charset="0"/>
              <a:buChar char="​"/>
              <a:defRPr lang="en-US" sz="5400" kern="1200" baseline="0" smtClean="0">
                <a:solidFill>
                  <a:srgbClr val="005EB8"/>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Clr>
                <a:srgbClr val="005EB8"/>
              </a:buClr>
              <a:buFont typeface="Arial" panose="020B0604020202020204" pitchFamily="34" charset="0"/>
              <a:buChar char="​"/>
              <a:defRPr lang="en-US" sz="2400" kern="1200" baseline="0" dirty="0">
                <a:solidFill>
                  <a:srgbClr val="005EB8"/>
                </a:solidFill>
                <a:latin typeface="+mn-lt"/>
                <a:ea typeface="+mn-ea"/>
                <a:cs typeface="+mn-cs"/>
                <a:sym typeface="+mn-lt"/>
              </a:defRPr>
            </a:lvl9pPr>
          </a:lstStyle>
          <a:p>
            <a:pPr>
              <a:lnSpc>
                <a:spcPct val="100000"/>
              </a:lnSpc>
              <a:spcAft>
                <a:spcPts val="200"/>
              </a:spcAft>
              <a:defRPr/>
            </a:pPr>
            <a:r>
              <a:rPr kumimoji="0" lang="en-GB" sz="1050" b="1" i="0" u="none" strike="noStrike" kern="1200" cap="none" spc="0" normalizeH="0" baseline="0" noProof="0" dirty="0" smtClean="0">
                <a:ln>
                  <a:noFill/>
                </a:ln>
                <a:solidFill>
                  <a:srgbClr val="005EB8"/>
                </a:solidFill>
                <a:effectLst/>
                <a:uLnTx/>
                <a:uFillTx/>
                <a:latin typeface="Arial"/>
                <a:cs typeface="Arial"/>
                <a:sym typeface="+mn-lt"/>
              </a:rPr>
              <a:t>Contents:</a:t>
            </a:r>
            <a:endParaRPr lang="en-GB" sz="1050" b="1" i="0" u="none" strike="noStrike" kern="1200" cap="none" spc="0" normalizeH="0" baseline="0" noProof="0" dirty="0">
              <a:ln>
                <a:noFill/>
              </a:ln>
              <a:solidFill>
                <a:srgbClr val="005EB8"/>
              </a:solidFill>
              <a:effectLst/>
              <a:uLnTx/>
              <a:uFillTx/>
              <a:latin typeface="Arial"/>
              <a:cs typeface="Arial"/>
            </a:endParaRPr>
          </a:p>
          <a:p>
            <a:pPr marL="171450" indent="-171450">
              <a:lnSpc>
                <a:spcPct val="100000"/>
              </a:lnSpc>
              <a:spcAft>
                <a:spcPts val="200"/>
              </a:spcAft>
              <a:buFont typeface="Arial" panose="020B0604020202020204" pitchFamily="34" charset="0"/>
              <a:buChar char="•"/>
              <a:defRPr/>
            </a:pPr>
            <a:r>
              <a:rPr lang="en-GB" sz="1050" b="0" dirty="0">
                <a:solidFill>
                  <a:srgbClr val="425563"/>
                </a:solidFill>
                <a:latin typeface="Arial"/>
                <a:cs typeface="Arial"/>
              </a:rPr>
              <a:t>Overview</a:t>
            </a:r>
          </a:p>
          <a:p>
            <a:pPr marL="171450" indent="-171450">
              <a:lnSpc>
                <a:spcPct val="100000"/>
              </a:lnSpc>
              <a:spcAft>
                <a:spcPts val="200"/>
              </a:spcAft>
              <a:buFont typeface="Arial" panose="020B0604020202020204" pitchFamily="34" charset="0"/>
              <a:buChar char="•"/>
              <a:defRPr/>
            </a:pPr>
            <a:r>
              <a:rPr lang="en-GB" sz="1050" b="0" dirty="0" err="1">
                <a:solidFill>
                  <a:srgbClr val="425563"/>
                </a:solidFill>
                <a:latin typeface="Arial"/>
                <a:cs typeface="Arial"/>
              </a:rPr>
              <a:t>Onboarding</a:t>
            </a:r>
            <a:endParaRPr lang="en-GB" sz="1050" b="0" dirty="0">
              <a:solidFill>
                <a:srgbClr val="425563"/>
              </a:solidFill>
              <a:latin typeface="Arial"/>
              <a:cs typeface="Arial"/>
            </a:endParaRPr>
          </a:p>
          <a:p>
            <a:pPr marL="171450" indent="-171450">
              <a:lnSpc>
                <a:spcPct val="100000"/>
              </a:lnSpc>
              <a:spcAft>
                <a:spcPts val="200"/>
              </a:spcAft>
              <a:buFont typeface="Arial" panose="020B0604020202020204" pitchFamily="34" charset="0"/>
              <a:buChar char="•"/>
              <a:defRPr/>
            </a:pPr>
            <a:r>
              <a:rPr lang="en-GB" sz="1050" b="0" dirty="0">
                <a:solidFill>
                  <a:srgbClr val="425563"/>
                </a:solidFill>
                <a:latin typeface="Arial"/>
                <a:cs typeface="Arial"/>
              </a:rPr>
              <a:t>Organisation admin portal (For Organisation Managers)</a:t>
            </a:r>
          </a:p>
          <a:p>
            <a:pPr marL="171450" indent="-171450">
              <a:lnSpc>
                <a:spcPct val="100000"/>
              </a:lnSpc>
              <a:spcAft>
                <a:spcPts val="200"/>
              </a:spcAft>
              <a:buFont typeface="Arial" panose="020B0604020202020204" pitchFamily="34" charset="0"/>
              <a:buChar char="•"/>
              <a:defRPr/>
            </a:pPr>
            <a:r>
              <a:rPr lang="en-GB" sz="1050" b="0" dirty="0">
                <a:solidFill>
                  <a:srgbClr val="425563"/>
                </a:solidFill>
                <a:latin typeface="Arial"/>
                <a:cs typeface="Arial"/>
              </a:rPr>
              <a:t>Team Leader admin portal (For Team Leaders)</a:t>
            </a:r>
          </a:p>
          <a:p>
            <a:pPr marL="171450" indent="-171450">
              <a:lnSpc>
                <a:spcPct val="100000"/>
              </a:lnSpc>
              <a:spcAft>
                <a:spcPts val="200"/>
              </a:spcAft>
              <a:buFont typeface="Arial" panose="020B0604020202020204" pitchFamily="34" charset="0"/>
              <a:buChar char="•"/>
              <a:defRPr/>
            </a:pPr>
            <a:r>
              <a:rPr lang="en-GB" sz="1050" b="0" dirty="0">
                <a:solidFill>
                  <a:srgbClr val="425563"/>
                </a:solidFill>
                <a:latin typeface="Arial"/>
                <a:cs typeface="Arial"/>
              </a:rPr>
              <a:t>Internet connectivity on site</a:t>
            </a:r>
          </a:p>
          <a:p>
            <a:pPr marL="171450" indent="-171450">
              <a:lnSpc>
                <a:spcPct val="100000"/>
              </a:lnSpc>
              <a:spcAft>
                <a:spcPts val="200"/>
              </a:spcAft>
              <a:buFont typeface="Arial" panose="020B0604020202020204" pitchFamily="34" charset="0"/>
              <a:buChar char="•"/>
              <a:defRPr/>
            </a:pPr>
            <a:endParaRPr lang="en-GB" sz="1050" b="0" dirty="0">
              <a:solidFill>
                <a:srgbClr val="425563"/>
              </a:solidFill>
              <a:latin typeface="Arial"/>
              <a:cs typeface="Arial"/>
            </a:endParaRPr>
          </a:p>
        </p:txBody>
      </p:sp>
      <p:sp>
        <p:nvSpPr>
          <p:cNvPr id="4" name="TextBox 3">
            <a:extLst>
              <a:ext uri="{FF2B5EF4-FFF2-40B4-BE49-F238E27FC236}">
                <a16:creationId xmlns:a16="http://schemas.microsoft.com/office/drawing/2014/main" id="{CACF3009-BA9C-134F-8828-3ACB9723438C}"/>
              </a:ext>
            </a:extLst>
          </p:cNvPr>
          <p:cNvSpPr txBox="1"/>
          <p:nvPr/>
        </p:nvSpPr>
        <p:spPr>
          <a:xfrm>
            <a:off x="-311727" y="3190009"/>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Tree>
    <p:extLst>
      <p:ext uri="{BB962C8B-B14F-4D97-AF65-F5344CB8AC3E}">
        <p14:creationId xmlns:p14="http://schemas.microsoft.com/office/powerpoint/2010/main" val="11145463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73F43B-5DDA-6945-AA08-267B71549281}"/>
              </a:ext>
            </a:extLst>
          </p:cNvPr>
          <p:cNvSpPr>
            <a:spLocks noGrp="1"/>
          </p:cNvSpPr>
          <p:nvPr>
            <p:ph type="title"/>
          </p:nvPr>
        </p:nvSpPr>
        <p:spPr/>
        <p:txBody>
          <a:bodyPr/>
          <a:lstStyle/>
          <a:p>
            <a:r>
              <a:rPr lang="en-GB"/>
              <a:t>OVERVIEW</a:t>
            </a:r>
            <a:br>
              <a:rPr lang="en-GB"/>
            </a:br>
            <a:r>
              <a:rPr lang="en-GB"/>
              <a:t/>
            </a:r>
            <a:br>
              <a:rPr lang="en-GB"/>
            </a:br>
            <a:endParaRPr lang="en-GB"/>
          </a:p>
        </p:txBody>
      </p:sp>
      <p:sp>
        <p:nvSpPr>
          <p:cNvPr id="5" name="TextBox 4">
            <a:extLst>
              <a:ext uri="{FF2B5EF4-FFF2-40B4-BE49-F238E27FC236}">
                <a16:creationId xmlns:a16="http://schemas.microsoft.com/office/drawing/2014/main" id="{42247179-4985-8D45-8D99-73FF60A109A9}"/>
              </a:ext>
            </a:extLst>
          </p:cNvPr>
          <p:cNvSpPr txBox="1"/>
          <p:nvPr/>
        </p:nvSpPr>
        <p:spPr>
          <a:xfrm>
            <a:off x="623888" y="3308041"/>
            <a:ext cx="4466586" cy="21210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a:spcBef>
                <a:spcPts val="600"/>
              </a:spcBef>
              <a:spcAft>
                <a:spcPts val="200"/>
              </a:spcAft>
              <a:buClr>
                <a:schemeClr val="tx2"/>
              </a:buClr>
            </a:pPr>
            <a:r>
              <a:rPr lang="en-GB" sz="1400" dirty="0">
                <a:solidFill>
                  <a:srgbClr val="425563"/>
                </a:solidFill>
              </a:rPr>
              <a:t>Once digitally </a:t>
            </a:r>
            <a:r>
              <a:rPr lang="en-GB" sz="1400" dirty="0" err="1">
                <a:solidFill>
                  <a:srgbClr val="425563"/>
                </a:solidFill>
              </a:rPr>
              <a:t>onboarded</a:t>
            </a:r>
            <a:r>
              <a:rPr lang="en-GB" sz="1400" dirty="0">
                <a:solidFill>
                  <a:srgbClr val="425563"/>
                </a:solidFill>
              </a:rPr>
              <a:t>, organisations can set up new sites using the DHSC provided digital solutions. </a:t>
            </a:r>
          </a:p>
          <a:p>
            <a:pPr>
              <a:spcBef>
                <a:spcPts val="600"/>
              </a:spcBef>
              <a:spcAft>
                <a:spcPts val="200"/>
              </a:spcAft>
              <a:buClr>
                <a:schemeClr val="tx2"/>
              </a:buClr>
            </a:pPr>
            <a:r>
              <a:rPr lang="en-GB" sz="1400" dirty="0">
                <a:solidFill>
                  <a:srgbClr val="425563"/>
                </a:solidFill>
              </a:rPr>
              <a:t>There are two parts to this:</a:t>
            </a:r>
            <a:endParaRPr lang="en-GB" sz="1400" dirty="0">
              <a:solidFill>
                <a:srgbClr val="425563"/>
              </a:solidFill>
              <a:cs typeface="Arial"/>
            </a:endParaRPr>
          </a:p>
          <a:p>
            <a:pPr marL="342900" indent="-342900">
              <a:spcBef>
                <a:spcPts val="600"/>
              </a:spcBef>
              <a:spcAft>
                <a:spcPts val="200"/>
              </a:spcAft>
              <a:buClr>
                <a:schemeClr val="tx2"/>
              </a:buClr>
              <a:buFont typeface="+mj-lt"/>
              <a:buAutoNum type="arabicPeriod"/>
            </a:pPr>
            <a:r>
              <a:rPr lang="en-GB" sz="1400" dirty="0">
                <a:solidFill>
                  <a:srgbClr val="425563"/>
                </a:solidFill>
              </a:rPr>
              <a:t>Use the ‘</a:t>
            </a:r>
            <a:r>
              <a:rPr lang="en-GB" sz="1400" b="1" dirty="0">
                <a:solidFill>
                  <a:srgbClr val="425563"/>
                </a:solidFill>
              </a:rPr>
              <a:t>Organisation Admin Portal</a:t>
            </a:r>
            <a:r>
              <a:rPr lang="en-GB" sz="1400" dirty="0">
                <a:solidFill>
                  <a:srgbClr val="425563"/>
                </a:solidFill>
              </a:rPr>
              <a:t>’ to setup your </a:t>
            </a:r>
            <a:r>
              <a:rPr lang="en-GB" sz="1400" dirty="0" smtClean="0">
                <a:solidFill>
                  <a:srgbClr val="425563"/>
                </a:solidFill>
              </a:rPr>
              <a:t>testing sites </a:t>
            </a:r>
            <a:r>
              <a:rPr lang="en-GB" sz="1400" dirty="0">
                <a:solidFill>
                  <a:srgbClr val="425563"/>
                </a:solidFill>
              </a:rPr>
              <a:t>and Team Leaders</a:t>
            </a:r>
          </a:p>
          <a:p>
            <a:pPr marL="342900" indent="-342900">
              <a:spcBef>
                <a:spcPts val="600"/>
              </a:spcBef>
              <a:spcAft>
                <a:spcPts val="200"/>
              </a:spcAft>
              <a:buClr>
                <a:schemeClr val="tx2"/>
              </a:buClr>
              <a:buAutoNum type="arabicPeriod"/>
            </a:pPr>
            <a:r>
              <a:rPr lang="en-GB" sz="1400" dirty="0">
                <a:solidFill>
                  <a:srgbClr val="425563"/>
                </a:solidFill>
              </a:rPr>
              <a:t>Use the </a:t>
            </a:r>
            <a:r>
              <a:rPr lang="en-GB" sz="1400" dirty="0">
                <a:solidFill>
                  <a:srgbClr val="425563"/>
                </a:solidFill>
                <a:ea typeface="+mn-lt"/>
                <a:cs typeface="+mn-lt"/>
              </a:rPr>
              <a:t>‘</a:t>
            </a:r>
            <a:r>
              <a:rPr lang="en-GB" sz="1400" b="1" dirty="0">
                <a:solidFill>
                  <a:srgbClr val="425563"/>
                </a:solidFill>
                <a:ea typeface="+mn-lt"/>
                <a:cs typeface="+mn-lt"/>
              </a:rPr>
              <a:t>Team Leader Admin Portal</a:t>
            </a:r>
            <a:r>
              <a:rPr lang="en-GB" sz="1400" dirty="0">
                <a:solidFill>
                  <a:srgbClr val="425563"/>
                </a:solidFill>
                <a:ea typeface="+mn-lt"/>
                <a:cs typeface="+mn-lt"/>
              </a:rPr>
              <a:t>’ to approve</a:t>
            </a:r>
            <a:r>
              <a:rPr lang="en-GB" sz="1400" dirty="0">
                <a:solidFill>
                  <a:srgbClr val="425563"/>
                </a:solidFill>
              </a:rPr>
              <a:t> Testing Operatives, who will be recording test results at each site</a:t>
            </a:r>
            <a:endParaRPr lang="en-GB" sz="1400" dirty="0">
              <a:solidFill>
                <a:srgbClr val="425563"/>
              </a:solidFill>
              <a:cs typeface="Arial"/>
            </a:endParaRPr>
          </a:p>
        </p:txBody>
      </p:sp>
      <p:pic>
        <p:nvPicPr>
          <p:cNvPr id="2" name="Picture 3" descr="Graphical user interface, diagram&#10;&#10;Description automatically generated">
            <a:extLst>
              <a:ext uri="{FF2B5EF4-FFF2-40B4-BE49-F238E27FC236}">
                <a16:creationId xmlns:a16="http://schemas.microsoft.com/office/drawing/2014/main" id="{DF0B9EA1-5CB5-4903-A0F0-08E68FFE9EA7}"/>
              </a:ext>
            </a:extLst>
          </p:cNvPr>
          <p:cNvPicPr>
            <a:picLocks noChangeAspect="1"/>
          </p:cNvPicPr>
          <p:nvPr/>
        </p:nvPicPr>
        <p:blipFill>
          <a:blip r:embed="rId2"/>
          <a:stretch>
            <a:fillRect/>
          </a:stretch>
        </p:blipFill>
        <p:spPr>
          <a:xfrm>
            <a:off x="5717894" y="1167066"/>
            <a:ext cx="6228664" cy="4536000"/>
          </a:xfrm>
          <a:prstGeom prst="rect">
            <a:avLst/>
          </a:prstGeom>
        </p:spPr>
      </p:pic>
    </p:spTree>
    <p:extLst>
      <p:ext uri="{BB962C8B-B14F-4D97-AF65-F5344CB8AC3E}">
        <p14:creationId xmlns:p14="http://schemas.microsoft.com/office/powerpoint/2010/main" val="17483483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63AD5-B675-1048-9B84-71F58804306B}"/>
              </a:ext>
            </a:extLst>
          </p:cNvPr>
          <p:cNvSpPr>
            <a:spLocks noGrp="1"/>
          </p:cNvSpPr>
          <p:nvPr>
            <p:ph type="title"/>
          </p:nvPr>
        </p:nvSpPr>
        <p:spPr>
          <a:xfrm>
            <a:off x="630000" y="1224848"/>
            <a:ext cx="11041313" cy="498598"/>
          </a:xfrm>
        </p:spPr>
        <p:txBody>
          <a:bodyPr/>
          <a:lstStyle/>
          <a:p>
            <a:r>
              <a:rPr lang="en-GB"/>
              <a:t>ADMINISTRATION SYSTEMS</a:t>
            </a:r>
          </a:p>
        </p:txBody>
      </p:sp>
      <p:graphicFrame>
        <p:nvGraphicFramePr>
          <p:cNvPr id="3" name="Table 4">
            <a:extLst>
              <a:ext uri="{FF2B5EF4-FFF2-40B4-BE49-F238E27FC236}">
                <a16:creationId xmlns:a16="http://schemas.microsoft.com/office/drawing/2014/main" id="{BEB2F757-EAF3-E946-BAD1-D3D762DF8628}"/>
              </a:ext>
            </a:extLst>
          </p:cNvPr>
          <p:cNvGraphicFramePr>
            <a:graphicFrameLocks noGrp="1"/>
          </p:cNvGraphicFramePr>
          <p:nvPr/>
        </p:nvGraphicFramePr>
        <p:xfrm>
          <a:off x="623888" y="1737767"/>
          <a:ext cx="10933351" cy="4428083"/>
        </p:xfrm>
        <a:graphic>
          <a:graphicData uri="http://schemas.openxmlformats.org/drawingml/2006/table">
            <a:tbl>
              <a:tblPr firstRow="1" bandRow="1">
                <a:tableStyleId>{5C22544A-7EE6-4342-B048-85BDC9FD1C3A}</a:tableStyleId>
              </a:tblPr>
              <a:tblGrid>
                <a:gridCol w="1491030">
                  <a:extLst>
                    <a:ext uri="{9D8B030D-6E8A-4147-A177-3AD203B41FA5}">
                      <a16:colId xmlns:a16="http://schemas.microsoft.com/office/drawing/2014/main" val="3055578416"/>
                    </a:ext>
                  </a:extLst>
                </a:gridCol>
                <a:gridCol w="4584472">
                  <a:extLst>
                    <a:ext uri="{9D8B030D-6E8A-4147-A177-3AD203B41FA5}">
                      <a16:colId xmlns:a16="http://schemas.microsoft.com/office/drawing/2014/main" val="3326222834"/>
                    </a:ext>
                  </a:extLst>
                </a:gridCol>
                <a:gridCol w="4857849">
                  <a:extLst>
                    <a:ext uri="{9D8B030D-6E8A-4147-A177-3AD203B41FA5}">
                      <a16:colId xmlns:a16="http://schemas.microsoft.com/office/drawing/2014/main" val="4277925282"/>
                    </a:ext>
                  </a:extLst>
                </a:gridCol>
              </a:tblGrid>
              <a:tr h="1071198">
                <a:tc>
                  <a:txBody>
                    <a:bodyPr/>
                    <a:lstStyle/>
                    <a:p>
                      <a:pPr marL="0" marR="0" lvl="0" indent="0" algn="l" rtl="0" eaLnBrk="1" fontAlgn="auto" latinLnBrk="0" hangingPunct="1">
                        <a:lnSpc>
                          <a:spcPct val="100000"/>
                        </a:lnSpc>
                        <a:spcBef>
                          <a:spcPts val="600"/>
                        </a:spcBef>
                        <a:spcAft>
                          <a:spcPts val="200"/>
                        </a:spcAft>
                        <a:buClr>
                          <a:schemeClr val="tx2"/>
                        </a:buClr>
                        <a:buSzTx/>
                        <a:buFontTx/>
                        <a:buNone/>
                      </a:pPr>
                      <a:endParaRPr lang="en-GB" sz="1200" b="1" dirty="0">
                        <a:solidFill>
                          <a:schemeClr val="tx2"/>
                        </a:solidFill>
                        <a:latin typeface="Arial"/>
                        <a:cs typeface="Arial"/>
                      </a:endParaRPr>
                    </a:p>
                  </a:txBody>
                  <a:tcPr marL="180000" marR="180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a:lnSpc>
                          <a:spcPct val="100000"/>
                        </a:lnSpc>
                        <a:spcBef>
                          <a:spcPts val="600"/>
                        </a:spcBef>
                        <a:spcAft>
                          <a:spcPts val="200"/>
                        </a:spcAft>
                        <a:buNone/>
                      </a:pPr>
                      <a:r>
                        <a:rPr lang="en-GB" sz="1200" b="1" i="0" u="none" strike="noStrike" kern="1200">
                          <a:solidFill>
                            <a:schemeClr val="tx2"/>
                          </a:solidFill>
                          <a:latin typeface="Arial"/>
                          <a:ea typeface="+mn-ea"/>
                          <a:cs typeface="+mn-cs"/>
                        </a:rPr>
                        <a:t>LOG RESULTS – ORGANISATION ADMIN PORTAL</a:t>
                      </a:r>
                    </a:p>
                    <a:p>
                      <a:pPr marL="0" marR="0" lvl="0" indent="0" algn="l" defTabSz="914400" rtl="0" eaLnBrk="1" fontAlgn="auto" latinLnBrk="0" hangingPunct="1">
                        <a:lnSpc>
                          <a:spcPct val="100000"/>
                        </a:lnSpc>
                        <a:spcBef>
                          <a:spcPts val="600"/>
                        </a:spcBef>
                        <a:spcAft>
                          <a:spcPts val="200"/>
                        </a:spcAft>
                        <a:buClrTx/>
                        <a:buSzTx/>
                        <a:buFontTx/>
                        <a:buNone/>
                        <a:tabLst/>
                        <a:defRPr/>
                      </a:pPr>
                      <a:r>
                        <a:rPr lang="en-GB" sz="1200" b="1" u="none" kern="1200">
                          <a:solidFill>
                            <a:schemeClr val="tx1"/>
                          </a:solidFill>
                          <a:latin typeface="Arial"/>
                          <a:ea typeface="+mn-ea"/>
                          <a:cs typeface="Arial"/>
                        </a:rPr>
                        <a:t>For </a:t>
                      </a:r>
                      <a:r>
                        <a:rPr lang="en-US" sz="1200" b="1" u="none" kern="1200" noProof="0" err="1">
                          <a:solidFill>
                            <a:schemeClr val="tx1"/>
                          </a:solidFill>
                          <a:latin typeface="Arial"/>
                          <a:ea typeface="+mn-ea"/>
                          <a:cs typeface="Arial"/>
                        </a:rPr>
                        <a:t>Organisation</a:t>
                      </a:r>
                      <a:r>
                        <a:rPr lang="en-US" sz="1200" b="1" u="none" kern="1200" noProof="0">
                          <a:solidFill>
                            <a:schemeClr val="tx1"/>
                          </a:solidFill>
                          <a:latin typeface="Arial"/>
                          <a:ea typeface="+mn-ea"/>
                          <a:cs typeface="Arial"/>
                        </a:rPr>
                        <a:t> Managers</a:t>
                      </a:r>
                      <a:endParaRPr lang="en-GB" sz="1200" b="1" u="none" kern="1200">
                        <a:solidFill>
                          <a:schemeClr val="tx1"/>
                        </a:solidFill>
                        <a:latin typeface="Arial"/>
                        <a:ea typeface="+mn-ea"/>
                        <a:cs typeface="Arial"/>
                      </a:endParaRPr>
                    </a:p>
                    <a:p>
                      <a:pPr marL="0" marR="0" lvl="0" indent="0" algn="l" defTabSz="914400" rtl="0" eaLnBrk="1" fontAlgn="auto" latinLnBrk="0" hangingPunct="1">
                        <a:lnSpc>
                          <a:spcPct val="100000"/>
                        </a:lnSpc>
                        <a:spcBef>
                          <a:spcPts val="600"/>
                        </a:spcBef>
                        <a:spcAft>
                          <a:spcPts val="200"/>
                        </a:spcAft>
                        <a:buClr>
                          <a:schemeClr val="tx2"/>
                        </a:buClr>
                        <a:buSzTx/>
                        <a:buFontTx/>
                        <a:buNone/>
                        <a:tabLst/>
                        <a:defRPr/>
                      </a:pPr>
                      <a:r>
                        <a:rPr lang="en-GB" sz="1200" b="0">
                          <a:solidFill>
                            <a:schemeClr val="tx1"/>
                          </a:solidFill>
                          <a:latin typeface="+mn-lt"/>
                          <a:cs typeface="Arial"/>
                        </a:rPr>
                        <a:t>A portal for Organisation Managers to Create new testing sites (Site IDs) and invite Team Leaders.</a:t>
                      </a:r>
                      <a:endParaRPr lang="en-GB" sz="1200" b="0">
                        <a:solidFill>
                          <a:schemeClr val="tx1"/>
                        </a:solidFill>
                        <a:latin typeface="Arial"/>
                        <a:cs typeface="Arial"/>
                      </a:endParaRP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a:lnSpc>
                          <a:spcPct val="100000"/>
                        </a:lnSpc>
                        <a:spcBef>
                          <a:spcPts val="600"/>
                        </a:spcBef>
                        <a:spcAft>
                          <a:spcPts val="200"/>
                        </a:spcAft>
                        <a:buNone/>
                      </a:pPr>
                      <a:r>
                        <a:rPr lang="en-GB" sz="1200" b="1" i="0" u="none" strike="noStrike" kern="1200" dirty="0">
                          <a:solidFill>
                            <a:schemeClr val="tx2"/>
                          </a:solidFill>
                          <a:latin typeface="Arial"/>
                          <a:ea typeface="+mn-ea"/>
                          <a:cs typeface="+mn-cs"/>
                        </a:rPr>
                        <a:t>LOG RESULTS – TEAM LEADER ADMIN PORTAL</a:t>
                      </a:r>
                    </a:p>
                    <a:p>
                      <a:pPr marL="0" marR="0" lvl="0" indent="0" algn="l" defTabSz="914400" rtl="0" eaLnBrk="1" fontAlgn="auto" latinLnBrk="0" hangingPunct="1">
                        <a:lnSpc>
                          <a:spcPct val="100000"/>
                        </a:lnSpc>
                        <a:spcBef>
                          <a:spcPts val="600"/>
                        </a:spcBef>
                        <a:spcAft>
                          <a:spcPts val="200"/>
                        </a:spcAft>
                        <a:buClrTx/>
                        <a:buSzTx/>
                        <a:buFontTx/>
                        <a:buNone/>
                        <a:tabLst/>
                        <a:defRPr/>
                      </a:pPr>
                      <a:r>
                        <a:rPr lang="en-GB" sz="1200" b="1" u="none" kern="1200" dirty="0">
                          <a:solidFill>
                            <a:schemeClr val="tx1"/>
                          </a:solidFill>
                          <a:latin typeface="Arial"/>
                          <a:ea typeface="+mn-ea"/>
                          <a:cs typeface="Arial"/>
                        </a:rPr>
                        <a:t>For </a:t>
                      </a:r>
                      <a:r>
                        <a:rPr lang="en-US" sz="1200" b="1" u="none" kern="1200" noProof="0" dirty="0">
                          <a:solidFill>
                            <a:schemeClr val="tx1"/>
                          </a:solidFill>
                          <a:latin typeface="Arial"/>
                          <a:ea typeface="+mn-ea"/>
                          <a:cs typeface="Arial"/>
                        </a:rPr>
                        <a:t>Team Leaders</a:t>
                      </a:r>
                      <a:endParaRPr lang="en-GB" sz="1200" b="1" u="none" kern="1200" dirty="0">
                        <a:solidFill>
                          <a:schemeClr val="tx1"/>
                        </a:solidFill>
                        <a:latin typeface="Arial"/>
                        <a:ea typeface="+mn-ea"/>
                        <a:cs typeface="Arial"/>
                      </a:endParaRPr>
                    </a:p>
                    <a:p>
                      <a:pPr marL="0" marR="0" lvl="0" indent="0" algn="l" defTabSz="914400" rtl="0" eaLnBrk="1" fontAlgn="auto" latinLnBrk="0" hangingPunct="1">
                        <a:lnSpc>
                          <a:spcPct val="100000"/>
                        </a:lnSpc>
                        <a:spcBef>
                          <a:spcPts val="600"/>
                        </a:spcBef>
                        <a:spcAft>
                          <a:spcPts val="200"/>
                        </a:spcAft>
                        <a:buClr>
                          <a:schemeClr val="tx2"/>
                        </a:buClr>
                        <a:buSzTx/>
                        <a:buFontTx/>
                        <a:buNone/>
                        <a:tabLst/>
                        <a:defRPr/>
                      </a:pPr>
                      <a:r>
                        <a:rPr lang="en-GB" sz="1200" b="0" dirty="0">
                          <a:solidFill>
                            <a:schemeClr val="tx1"/>
                          </a:solidFill>
                          <a:latin typeface="+mn-lt"/>
                          <a:cs typeface="Arial"/>
                        </a:rPr>
                        <a:t>A portal for Team Leaders at a </a:t>
                      </a:r>
                      <a:r>
                        <a:rPr lang="en-GB" sz="1200" b="0" dirty="0" smtClean="0">
                          <a:solidFill>
                            <a:schemeClr val="tx1"/>
                          </a:solidFill>
                          <a:latin typeface="+mn-lt"/>
                          <a:cs typeface="Arial"/>
                        </a:rPr>
                        <a:t>testing site </a:t>
                      </a:r>
                      <a:r>
                        <a:rPr lang="en-GB" sz="1200" b="0" dirty="0">
                          <a:solidFill>
                            <a:schemeClr val="tx1"/>
                          </a:solidFill>
                          <a:latin typeface="+mn-lt"/>
                          <a:cs typeface="Arial"/>
                        </a:rPr>
                        <a:t>to securely manage access for testing operatives to log results.</a:t>
                      </a:r>
                      <a:endParaRPr lang="en-GB" sz="1200" b="0" dirty="0">
                        <a:solidFill>
                          <a:schemeClr val="tx1"/>
                        </a:solidFill>
                        <a:latin typeface="Arial"/>
                        <a:cs typeface="Arial"/>
                      </a:endParaRPr>
                    </a:p>
                  </a:txBody>
                  <a:tcPr marL="180000" marR="180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633464"/>
                  </a:ext>
                </a:extLst>
              </a:tr>
              <a:tr h="965139">
                <a:tc>
                  <a:txBody>
                    <a:bodyPr/>
                    <a:lstStyle/>
                    <a:p>
                      <a:pPr marL="0" marR="0" lvl="0" indent="0" algn="l" rtl="0" eaLnBrk="1" fontAlgn="auto" latinLnBrk="0" hangingPunct="1">
                        <a:lnSpc>
                          <a:spcPct val="100000"/>
                        </a:lnSpc>
                        <a:spcBef>
                          <a:spcPts val="600"/>
                        </a:spcBef>
                        <a:spcAft>
                          <a:spcPts val="200"/>
                        </a:spcAft>
                        <a:buClr>
                          <a:schemeClr val="tx2"/>
                        </a:buClr>
                        <a:buSzTx/>
                        <a:buFontTx/>
                        <a:buNone/>
                      </a:pPr>
                      <a:r>
                        <a:rPr lang="en-GB" sz="1200" b="1">
                          <a:solidFill>
                            <a:schemeClr val="tx2"/>
                          </a:solidFill>
                          <a:latin typeface="+mn-lt"/>
                          <a:cs typeface="Arial"/>
                        </a:rPr>
                        <a:t>WHAT DOES IT DO?</a:t>
                      </a:r>
                      <a:endParaRPr lang="en-GB" sz="1200" b="1">
                        <a:solidFill>
                          <a:schemeClr val="tx2"/>
                        </a:solidFill>
                        <a:latin typeface="Arial"/>
                        <a:cs typeface="Arial"/>
                      </a:endParaRPr>
                    </a:p>
                  </a:txBody>
                  <a:tcPr marL="180000" marR="180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00000"/>
                        </a:lnSpc>
                        <a:spcBef>
                          <a:spcPts val="600"/>
                        </a:spcBef>
                        <a:spcAft>
                          <a:spcPts val="200"/>
                        </a:spcAft>
                        <a:buClr>
                          <a:schemeClr val="tx2"/>
                        </a:buClr>
                        <a:buFont typeface="Arial" panose="020B0604020202020204" pitchFamily="34" charset="0"/>
                        <a:buChar char="•"/>
                      </a:pPr>
                      <a:r>
                        <a:rPr lang="en-GB" sz="1200">
                          <a:effectLst/>
                        </a:rPr>
                        <a:t>Allows setup of a new site in the digital systems – allows selecting that site when registering and logging results</a:t>
                      </a:r>
                    </a:p>
                    <a:p>
                      <a:pPr marL="171450" indent="-171450">
                        <a:lnSpc>
                          <a:spcPct val="100000"/>
                        </a:lnSpc>
                        <a:spcBef>
                          <a:spcPts val="600"/>
                        </a:spcBef>
                        <a:spcAft>
                          <a:spcPts val="200"/>
                        </a:spcAft>
                        <a:buClr>
                          <a:schemeClr val="tx2"/>
                        </a:buClr>
                        <a:buFont typeface="Arial" panose="020B0604020202020204" pitchFamily="34" charset="0"/>
                        <a:buChar char="•"/>
                      </a:pPr>
                      <a:r>
                        <a:rPr lang="en-GB" sz="1200">
                          <a:effectLst/>
                        </a:rPr>
                        <a:t>Allows organisations to invite Team Leaders to administer a site</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00000"/>
                        </a:lnSpc>
                        <a:spcBef>
                          <a:spcPts val="600"/>
                        </a:spcBef>
                        <a:spcAft>
                          <a:spcPts val="200"/>
                        </a:spcAft>
                        <a:buClr>
                          <a:schemeClr val="tx2"/>
                        </a:buClr>
                        <a:buFont typeface="Arial" panose="020B0604020202020204" pitchFamily="34" charset="0"/>
                        <a:buChar char="•"/>
                      </a:pPr>
                      <a:r>
                        <a:rPr lang="en-GB" sz="1200" dirty="0">
                          <a:effectLst/>
                        </a:rPr>
                        <a:t>Enter a </a:t>
                      </a:r>
                      <a:r>
                        <a:rPr lang="en-GB" sz="1200" dirty="0" smtClean="0">
                          <a:effectLst/>
                        </a:rPr>
                        <a:t>testing site </a:t>
                      </a:r>
                      <a:r>
                        <a:rPr lang="en-GB" sz="1200" dirty="0">
                          <a:effectLst/>
                        </a:rPr>
                        <a:t>ID</a:t>
                      </a:r>
                    </a:p>
                    <a:p>
                      <a:pPr marL="171450" indent="-171450">
                        <a:lnSpc>
                          <a:spcPct val="100000"/>
                        </a:lnSpc>
                        <a:spcBef>
                          <a:spcPts val="600"/>
                        </a:spcBef>
                        <a:spcAft>
                          <a:spcPts val="200"/>
                        </a:spcAft>
                        <a:buClr>
                          <a:schemeClr val="tx2"/>
                        </a:buClr>
                        <a:buFont typeface="Arial" panose="020B0604020202020204" pitchFamily="34" charset="0"/>
                        <a:buChar char="•"/>
                      </a:pPr>
                      <a:r>
                        <a:rPr lang="en-GB" sz="1200" dirty="0">
                          <a:effectLst/>
                        </a:rPr>
                        <a:t>Approve or revoke a ”Testing Operative" to record results at their site</a:t>
                      </a:r>
                    </a:p>
                  </a:txBody>
                  <a:tcPr marL="180000" marR="180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6852036"/>
                  </a:ext>
                </a:extLst>
              </a:tr>
              <a:tr h="477267">
                <a:tc>
                  <a:txBody>
                    <a:bodyPr/>
                    <a:lstStyle/>
                    <a:p>
                      <a:pPr marL="0" marR="0" lvl="0" indent="0" algn="l" rtl="0" eaLnBrk="1" fontAlgn="auto" latinLnBrk="0" hangingPunct="1">
                        <a:lnSpc>
                          <a:spcPct val="100000"/>
                        </a:lnSpc>
                        <a:spcBef>
                          <a:spcPts val="600"/>
                        </a:spcBef>
                        <a:spcAft>
                          <a:spcPts val="200"/>
                        </a:spcAft>
                        <a:buClr>
                          <a:schemeClr val="tx2"/>
                        </a:buClr>
                        <a:buSzTx/>
                        <a:buFontTx/>
                        <a:buNone/>
                      </a:pPr>
                      <a:r>
                        <a:rPr lang="en-GB" sz="1200" b="1">
                          <a:solidFill>
                            <a:schemeClr val="tx2"/>
                          </a:solidFill>
                          <a:latin typeface="+mn-lt"/>
                          <a:cs typeface="Arial"/>
                        </a:rPr>
                        <a:t>WHEN DO YOU USE IT?</a:t>
                      </a:r>
                    </a:p>
                  </a:txBody>
                  <a:tcPr marL="180000" marR="180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rtl="0" eaLnBrk="1" fontAlgn="auto" latinLnBrk="0" hangingPunct="1">
                        <a:lnSpc>
                          <a:spcPct val="100000"/>
                        </a:lnSpc>
                        <a:spcBef>
                          <a:spcPts val="600"/>
                        </a:spcBef>
                        <a:spcAft>
                          <a:spcPts val="200"/>
                        </a:spcAft>
                        <a:buClr>
                          <a:schemeClr val="tx2"/>
                        </a:buClr>
                        <a:buSzTx/>
                        <a:buFont typeface="Arial" panose="020B0604020202020204" pitchFamily="34" charset="0"/>
                        <a:buChar char="•"/>
                      </a:pPr>
                      <a:r>
                        <a:rPr lang="en-GB" sz="1200" dirty="0">
                          <a:solidFill>
                            <a:schemeClr val="tx1"/>
                          </a:solidFill>
                          <a:latin typeface="+mn-lt"/>
                          <a:cs typeface="Arial"/>
                        </a:rPr>
                        <a:t>When setting up a new </a:t>
                      </a:r>
                      <a:r>
                        <a:rPr lang="en-GB" sz="1200" dirty="0" smtClean="0">
                          <a:solidFill>
                            <a:schemeClr val="tx1"/>
                          </a:solidFill>
                          <a:latin typeface="+mn-lt"/>
                          <a:cs typeface="Arial"/>
                        </a:rPr>
                        <a:t>testing site</a:t>
                      </a:r>
                      <a:r>
                        <a:rPr lang="en-GB" sz="1200" dirty="0">
                          <a:solidFill>
                            <a:schemeClr val="tx1"/>
                          </a:solidFill>
                          <a:latin typeface="+mn-lt"/>
                          <a:cs typeface="Arial"/>
                        </a:rPr>
                        <a:t> </a:t>
                      </a:r>
                    </a:p>
                    <a:p>
                      <a:pPr marL="171450" marR="0" lvl="0" indent="-171450" algn="l" defTabSz="914400" rtl="0" eaLnBrk="1" fontAlgn="auto" latinLnBrk="0" hangingPunct="1">
                        <a:lnSpc>
                          <a:spcPct val="100000"/>
                        </a:lnSpc>
                        <a:spcBef>
                          <a:spcPts val="600"/>
                        </a:spcBef>
                        <a:spcAft>
                          <a:spcPts val="200"/>
                        </a:spcAft>
                        <a:buClr>
                          <a:schemeClr val="tx2"/>
                        </a:buClr>
                        <a:buSzTx/>
                        <a:buFont typeface="Arial" panose="020B0604020202020204" pitchFamily="34" charset="0"/>
                        <a:buChar char="•"/>
                        <a:tabLst/>
                        <a:defRPr/>
                      </a:pPr>
                      <a:r>
                        <a:rPr lang="en-GB" sz="1200" dirty="0">
                          <a:solidFill>
                            <a:schemeClr val="tx1"/>
                          </a:solidFill>
                          <a:latin typeface="+mn-lt"/>
                          <a:cs typeface="Arial"/>
                        </a:rPr>
                        <a:t>When </a:t>
                      </a:r>
                      <a:r>
                        <a:rPr lang="en-GB" sz="1200" dirty="0" err="1">
                          <a:solidFill>
                            <a:schemeClr val="tx1"/>
                          </a:solidFill>
                          <a:latin typeface="+mn-lt"/>
                          <a:cs typeface="Arial"/>
                        </a:rPr>
                        <a:t>onboarding</a:t>
                      </a:r>
                      <a:r>
                        <a:rPr lang="en-GB" sz="1200" dirty="0">
                          <a:solidFill>
                            <a:schemeClr val="tx1"/>
                          </a:solidFill>
                          <a:latin typeface="+mn-lt"/>
                          <a:cs typeface="Arial"/>
                        </a:rPr>
                        <a:t> new Team Leaders</a:t>
                      </a:r>
                    </a:p>
                    <a:p>
                      <a:pPr marL="171450" marR="0" lvl="0" indent="-171450" algn="l" defTabSz="914400" rtl="0" eaLnBrk="1" fontAlgn="auto" latinLnBrk="0" hangingPunct="1">
                        <a:lnSpc>
                          <a:spcPct val="100000"/>
                        </a:lnSpc>
                        <a:spcBef>
                          <a:spcPts val="600"/>
                        </a:spcBef>
                        <a:spcAft>
                          <a:spcPts val="200"/>
                        </a:spcAft>
                        <a:buClr>
                          <a:schemeClr val="tx2"/>
                        </a:buClr>
                        <a:buSzTx/>
                        <a:buFont typeface="Arial" panose="020B0604020202020204" pitchFamily="34" charset="0"/>
                        <a:buChar char="•"/>
                        <a:tabLst/>
                        <a:defRPr/>
                      </a:pPr>
                      <a:r>
                        <a:rPr lang="en-GB" sz="1200" dirty="0">
                          <a:solidFill>
                            <a:schemeClr val="tx1"/>
                          </a:solidFill>
                          <a:latin typeface="+mn-lt"/>
                          <a:cs typeface="Arial"/>
                        </a:rPr>
                        <a:t>When managing existing Team Leaders</a:t>
                      </a:r>
                      <a:endParaRPr lang="en-US" sz="1200" dirty="0"/>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600"/>
                        </a:spcBef>
                        <a:spcAft>
                          <a:spcPts val="200"/>
                        </a:spcAft>
                        <a:buClr>
                          <a:schemeClr val="tx2"/>
                        </a:buClr>
                        <a:buSzTx/>
                        <a:buFont typeface="Arial" panose="020B0604020202020204" pitchFamily="34" charset="0"/>
                        <a:buChar char="•"/>
                        <a:tabLst/>
                        <a:defRPr/>
                      </a:pPr>
                      <a:r>
                        <a:rPr lang="en-GB" sz="1200">
                          <a:solidFill>
                            <a:schemeClr val="tx1"/>
                          </a:solidFill>
                          <a:latin typeface="+mn-lt"/>
                          <a:cs typeface="Arial"/>
                        </a:rPr>
                        <a:t>When a new Testing Operative joins the team</a:t>
                      </a:r>
                      <a:endParaRPr lang="en-US" sz="1200"/>
                    </a:p>
                  </a:txBody>
                  <a:tcPr marL="180000" marR="180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825562"/>
                  </a:ext>
                </a:extLst>
              </a:tr>
              <a:tr h="774233">
                <a:tc>
                  <a:txBody>
                    <a:bodyPr/>
                    <a:lstStyle/>
                    <a:p>
                      <a:pPr marL="0" marR="0" lvl="0" indent="0" algn="l" rtl="0" eaLnBrk="1" fontAlgn="auto" latinLnBrk="0" hangingPunct="1">
                        <a:lnSpc>
                          <a:spcPct val="100000"/>
                        </a:lnSpc>
                        <a:spcBef>
                          <a:spcPts val="600"/>
                        </a:spcBef>
                        <a:spcAft>
                          <a:spcPts val="200"/>
                        </a:spcAft>
                        <a:buClr>
                          <a:schemeClr val="tx2"/>
                        </a:buClr>
                        <a:buSzTx/>
                        <a:buFontTx/>
                        <a:buNone/>
                      </a:pPr>
                      <a:r>
                        <a:rPr lang="en-GB" sz="1200" b="1">
                          <a:solidFill>
                            <a:schemeClr val="tx2"/>
                          </a:solidFill>
                          <a:latin typeface="+mn-lt"/>
                          <a:cs typeface="Arial"/>
                        </a:rPr>
                        <a:t>HOW DO YOU START USING IT?</a:t>
                      </a:r>
                      <a:endParaRPr lang="en-GB" sz="1200" b="1">
                        <a:solidFill>
                          <a:schemeClr val="tx2"/>
                        </a:solidFill>
                        <a:latin typeface="Arial"/>
                        <a:cs typeface="Arial"/>
                      </a:endParaRPr>
                    </a:p>
                  </a:txBody>
                  <a:tcPr marL="180000" marR="180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600"/>
                        </a:spcBef>
                        <a:spcAft>
                          <a:spcPts val="200"/>
                        </a:spcAft>
                        <a:buClr>
                          <a:schemeClr val="tx2"/>
                        </a:buClr>
                        <a:buSzTx/>
                        <a:buFont typeface="Arial" panose="020B0604020202020204" pitchFamily="34" charset="0"/>
                        <a:buChar char="•"/>
                        <a:tabLst/>
                        <a:defRPr/>
                      </a:pPr>
                      <a:r>
                        <a:rPr lang="en-GB" sz="1200" b="0" dirty="0">
                          <a:solidFill>
                            <a:schemeClr val="tx1"/>
                          </a:solidFill>
                          <a:latin typeface="+mn-lt"/>
                          <a:cs typeface="Arial"/>
                        </a:rPr>
                        <a:t>Receive an email invitation to the service from DHSC</a:t>
                      </a:r>
                    </a:p>
                    <a:p>
                      <a:pPr marL="171450" marR="0" lvl="0" indent="-171450" algn="l" defTabSz="914400" rtl="0" eaLnBrk="1" fontAlgn="auto" latinLnBrk="0" hangingPunct="1">
                        <a:lnSpc>
                          <a:spcPct val="100000"/>
                        </a:lnSpc>
                        <a:spcBef>
                          <a:spcPts val="600"/>
                        </a:spcBef>
                        <a:spcAft>
                          <a:spcPts val="200"/>
                        </a:spcAft>
                        <a:buClr>
                          <a:schemeClr val="tx2"/>
                        </a:buClr>
                        <a:buSzTx/>
                        <a:buFont typeface="Arial" panose="020B0604020202020204" pitchFamily="34" charset="0"/>
                        <a:buChar char="•"/>
                        <a:tabLst/>
                        <a:defRPr/>
                      </a:pPr>
                      <a:r>
                        <a:rPr lang="en-GB" sz="1200" b="0" dirty="0">
                          <a:solidFill>
                            <a:schemeClr val="tx1"/>
                          </a:solidFill>
                          <a:latin typeface="+mn-lt"/>
                          <a:cs typeface="Arial"/>
                        </a:rPr>
                        <a:t>Click a link to activate account (by resetting password)</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600"/>
                        </a:spcBef>
                        <a:spcAft>
                          <a:spcPts val="200"/>
                        </a:spcAft>
                        <a:buClr>
                          <a:schemeClr val="tx2"/>
                        </a:buClr>
                        <a:buSzTx/>
                        <a:buFont typeface="Arial" panose="020B0604020202020204" pitchFamily="34" charset="0"/>
                        <a:buChar char="•"/>
                        <a:tabLst/>
                        <a:defRPr/>
                      </a:pPr>
                      <a:r>
                        <a:rPr lang="en-GB" sz="1200" b="0">
                          <a:solidFill>
                            <a:schemeClr val="tx1"/>
                          </a:solidFill>
                          <a:latin typeface="+mn-lt"/>
                          <a:cs typeface="Arial"/>
                        </a:rPr>
                        <a:t>Receive an email invitation to the service from their Organisation Manager</a:t>
                      </a:r>
                    </a:p>
                    <a:p>
                      <a:pPr marL="171450" marR="0" lvl="0" indent="-171450" algn="l" defTabSz="914400" rtl="0" eaLnBrk="1" fontAlgn="auto" latinLnBrk="0" hangingPunct="1">
                        <a:lnSpc>
                          <a:spcPct val="100000"/>
                        </a:lnSpc>
                        <a:spcBef>
                          <a:spcPts val="600"/>
                        </a:spcBef>
                        <a:spcAft>
                          <a:spcPts val="200"/>
                        </a:spcAft>
                        <a:buClr>
                          <a:schemeClr val="tx2"/>
                        </a:buClr>
                        <a:buSzTx/>
                        <a:buFont typeface="Arial" panose="020B0604020202020204" pitchFamily="34" charset="0"/>
                        <a:buChar char="•"/>
                        <a:tabLst/>
                        <a:defRPr/>
                      </a:pPr>
                      <a:r>
                        <a:rPr lang="en-GB" sz="1200" b="0">
                          <a:solidFill>
                            <a:schemeClr val="tx1"/>
                          </a:solidFill>
                          <a:latin typeface="+mn-lt"/>
                          <a:cs typeface="Arial"/>
                        </a:rPr>
                        <a:t>Click a link to activate account (by resetting password)</a:t>
                      </a:r>
                    </a:p>
                  </a:txBody>
                  <a:tcPr marL="180000" marR="180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493432"/>
                  </a:ext>
                </a:extLst>
              </a:tr>
              <a:tr h="774233">
                <a:tc>
                  <a:txBody>
                    <a:bodyPr/>
                    <a:lstStyle/>
                    <a:p>
                      <a:pPr marL="0" marR="0" lvl="0" indent="0" algn="l" rtl="0" eaLnBrk="1" fontAlgn="auto" latinLnBrk="0" hangingPunct="1">
                        <a:lnSpc>
                          <a:spcPct val="100000"/>
                        </a:lnSpc>
                        <a:spcBef>
                          <a:spcPts val="600"/>
                        </a:spcBef>
                        <a:spcAft>
                          <a:spcPts val="200"/>
                        </a:spcAft>
                        <a:buClr>
                          <a:schemeClr val="tx2"/>
                        </a:buClr>
                        <a:buSzTx/>
                        <a:buFontTx/>
                        <a:buNone/>
                      </a:pPr>
                      <a:r>
                        <a:rPr lang="en-GB" sz="1200" b="1">
                          <a:solidFill>
                            <a:schemeClr val="tx2"/>
                          </a:solidFill>
                          <a:latin typeface="Arial"/>
                          <a:cs typeface="Arial"/>
                        </a:rPr>
                        <a:t>HOW DO I ACCESS IT?</a:t>
                      </a:r>
                    </a:p>
                  </a:txBody>
                  <a:tcPr marL="180000" marR="180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600"/>
                        </a:spcBef>
                        <a:spcAft>
                          <a:spcPts val="200"/>
                        </a:spcAft>
                        <a:buClr>
                          <a:schemeClr val="tx2"/>
                        </a:buClr>
                        <a:buSzTx/>
                        <a:buFont typeface="Arial" panose="020B0604020202020204" pitchFamily="34" charset="0"/>
                        <a:buNone/>
                      </a:pPr>
                      <a:r>
                        <a:rPr lang="en-GB" sz="1200" b="0" i="0" u="none" strike="noStrike" noProof="0">
                          <a:latin typeface="Arial"/>
                        </a:rPr>
                        <a:t>Visit </a:t>
                      </a:r>
                      <a:r>
                        <a:rPr lang="en-GB" sz="1200" b="0" i="0" u="none" strike="noStrike" noProof="0">
                          <a:latin typeface="+mn-lt"/>
                          <a:hlinkClick r:id="rId2"/>
                        </a:rPr>
                        <a:t>http://log-coronavirus-test-site-results.service.gov.uk/</a:t>
                      </a:r>
                      <a:r>
                        <a:rPr lang="en-GB" sz="1200" b="0" i="0" u="none" strike="noStrike" noProof="0">
                          <a:latin typeface="+mn-lt"/>
                        </a:rPr>
                        <a:t> and select </a:t>
                      </a:r>
                      <a:r>
                        <a:rPr lang="en-GB" sz="1200" b="0" i="0" u="none" strike="noStrike" noProof="0">
                          <a:latin typeface="Arial"/>
                        </a:rPr>
                        <a:t>"I'm an Organisation Manager"</a:t>
                      </a:r>
                      <a:endParaRPr lang="en-GB" sz="1200" b="0">
                        <a:solidFill>
                          <a:schemeClr val="tx1"/>
                        </a:solidFill>
                        <a:latin typeface="+mn-lt"/>
                        <a:cs typeface="Arial"/>
                      </a:endParaRP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600"/>
                        </a:spcBef>
                        <a:spcAft>
                          <a:spcPts val="200"/>
                        </a:spcAft>
                        <a:buClr>
                          <a:schemeClr val="tx2"/>
                        </a:buClr>
                        <a:buSzTx/>
                        <a:buFont typeface="Arial" panose="020B0604020202020204" pitchFamily="34" charset="0"/>
                        <a:buNone/>
                        <a:tabLst/>
                        <a:defRPr/>
                      </a:pPr>
                      <a:r>
                        <a:rPr lang="en-GB" sz="1200" b="0" i="0" u="none" strike="noStrike" noProof="0">
                          <a:latin typeface="+mn-lt"/>
                        </a:rPr>
                        <a:t>Visit </a:t>
                      </a:r>
                      <a:r>
                        <a:rPr lang="en-GB" sz="1200" b="0" i="0" u="none" strike="noStrike" noProof="0">
                          <a:latin typeface="+mn-lt"/>
                          <a:hlinkClick r:id="rId2"/>
                        </a:rPr>
                        <a:t>http://log-coronavirus-test-site-results.service.gov.uk/</a:t>
                      </a:r>
                      <a:r>
                        <a:rPr lang="en-GB" sz="1200" b="0" i="0" u="none" strike="noStrike" noProof="0">
                          <a:latin typeface="+mn-lt"/>
                        </a:rPr>
                        <a:t>  and select </a:t>
                      </a:r>
                      <a:r>
                        <a:rPr lang="en-GB" sz="1200" b="0" i="0" u="none" strike="noStrike" noProof="0">
                          <a:latin typeface="Arial"/>
                        </a:rPr>
                        <a:t>"I'm a Team Leader"</a:t>
                      </a:r>
                      <a:endParaRPr lang="en-GB" sz="1200" b="0">
                        <a:solidFill>
                          <a:schemeClr val="tx1"/>
                        </a:solidFill>
                        <a:latin typeface="+mn-lt"/>
                        <a:cs typeface="Arial"/>
                      </a:endParaRPr>
                    </a:p>
                  </a:txBody>
                  <a:tcPr marL="180000" marR="180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5269199"/>
                  </a:ext>
                </a:extLst>
              </a:tr>
            </a:tbl>
          </a:graphicData>
        </a:graphic>
      </p:graphicFrame>
      <p:sp>
        <p:nvSpPr>
          <p:cNvPr id="8" name="Rectangle 7">
            <a:extLst>
              <a:ext uri="{FF2B5EF4-FFF2-40B4-BE49-F238E27FC236}">
                <a16:creationId xmlns:a16="http://schemas.microsoft.com/office/drawing/2014/main" id="{19574F19-A0DD-CB44-9BDC-915DA715271A}"/>
              </a:ext>
            </a:extLst>
          </p:cNvPr>
          <p:cNvSpPr/>
          <p:nvPr/>
        </p:nvSpPr>
        <p:spPr>
          <a:xfrm>
            <a:off x="512859" y="855516"/>
            <a:ext cx="1497205" cy="369332"/>
          </a:xfrm>
          <a:prstGeom prst="rect">
            <a:avLst/>
          </a:prstGeom>
        </p:spPr>
        <p:txBody>
          <a:bodyPr wrap="none">
            <a:spAutoFit/>
          </a:bodyPr>
          <a:lstStyle/>
          <a:p>
            <a:r>
              <a:rPr lang="en-GB" b="1">
                <a:cs typeface="Arial"/>
              </a:rPr>
              <a:t>OVERVIEW:</a:t>
            </a:r>
            <a:endParaRPr lang="en-GB" b="1"/>
          </a:p>
        </p:txBody>
      </p:sp>
    </p:spTree>
    <p:extLst>
      <p:ext uri="{BB962C8B-B14F-4D97-AF65-F5344CB8AC3E}">
        <p14:creationId xmlns:p14="http://schemas.microsoft.com/office/powerpoint/2010/main" val="3443124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42A64-109C-2D43-AD75-0A33AA4E95A7}"/>
              </a:ext>
            </a:extLst>
          </p:cNvPr>
          <p:cNvSpPr>
            <a:spLocks noGrp="1"/>
          </p:cNvSpPr>
          <p:nvPr>
            <p:ph type="title"/>
          </p:nvPr>
        </p:nvSpPr>
        <p:spPr/>
        <p:txBody>
          <a:bodyPr/>
          <a:lstStyle/>
          <a:p>
            <a:r>
              <a:rPr lang="en-GB">
                <a:latin typeface="Arial"/>
                <a:cs typeface="Arial"/>
              </a:rPr>
              <a:t>TEAM LEADER DEVICES</a:t>
            </a:r>
            <a:br>
              <a:rPr lang="en-GB">
                <a:latin typeface="Arial"/>
                <a:cs typeface="Arial"/>
              </a:rPr>
            </a:br>
            <a:endParaRPr lang="en-GB">
              <a:latin typeface="Arial"/>
              <a:cs typeface="Arial"/>
            </a:endParaRPr>
          </a:p>
        </p:txBody>
      </p:sp>
      <p:sp>
        <p:nvSpPr>
          <p:cNvPr id="3" name="Rectangle 2">
            <a:extLst>
              <a:ext uri="{FF2B5EF4-FFF2-40B4-BE49-F238E27FC236}">
                <a16:creationId xmlns:a16="http://schemas.microsoft.com/office/drawing/2014/main" id="{4FBAAA13-C90B-9B4D-9F19-C1A860FA3A7D}"/>
              </a:ext>
            </a:extLst>
          </p:cNvPr>
          <p:cNvSpPr/>
          <p:nvPr/>
        </p:nvSpPr>
        <p:spPr>
          <a:xfrm>
            <a:off x="5664200" y="1160463"/>
            <a:ext cx="5899150" cy="5788764"/>
          </a:xfrm>
          <a:prstGeom prst="rect">
            <a:avLst/>
          </a:prstGeom>
        </p:spPr>
        <p:txBody>
          <a:bodyPr wrap="square" lIns="0" tIns="45720" rIns="0" bIns="45720" anchor="t">
            <a:spAutoFit/>
          </a:bodyPr>
          <a:lstStyle/>
          <a:p>
            <a:r>
              <a:rPr lang="en-GB" sz="1400" b="1">
                <a:solidFill>
                  <a:schemeClr val="tx2"/>
                </a:solidFill>
              </a:rPr>
              <a:t>REQUIRED DEVICE SECURITY CRITERIA:</a:t>
            </a:r>
          </a:p>
          <a:p>
            <a:pPr marL="285750" indent="-285750">
              <a:spcBef>
                <a:spcPts val="300"/>
              </a:spcBef>
              <a:spcAft>
                <a:spcPts val="400"/>
              </a:spcAft>
              <a:buClr>
                <a:schemeClr val="tx2"/>
              </a:buClr>
              <a:buFont typeface="Arial" panose="020B0604020202020204" pitchFamily="34" charset="0"/>
              <a:buChar char="•"/>
            </a:pPr>
            <a:r>
              <a:rPr lang="en-GB" sz="1400">
                <a:ea typeface="+mn-lt"/>
                <a:cs typeface="+mn-lt"/>
              </a:rPr>
              <a:t>The device is up to date (released within the last 2-3 years with the latest update applied) </a:t>
            </a:r>
          </a:p>
          <a:p>
            <a:pPr marL="285750" indent="-285750">
              <a:spcBef>
                <a:spcPts val="300"/>
              </a:spcBef>
              <a:spcAft>
                <a:spcPts val="400"/>
              </a:spcAft>
              <a:buClr>
                <a:schemeClr val="tx2"/>
              </a:buClr>
              <a:buFont typeface="Arial" panose="020B0604020202020204" pitchFamily="34" charset="0"/>
              <a:buChar char="•"/>
            </a:pPr>
            <a:r>
              <a:rPr lang="en-GB" sz="1400">
                <a:ea typeface="+mn-lt"/>
                <a:cs typeface="+mn-lt"/>
              </a:rPr>
              <a:t>The browser used on the device is up to date (the latest available update is applied) </a:t>
            </a:r>
          </a:p>
          <a:p>
            <a:pPr marL="285750" indent="-285750">
              <a:spcBef>
                <a:spcPts val="300"/>
              </a:spcBef>
              <a:spcAft>
                <a:spcPts val="400"/>
              </a:spcAft>
              <a:buClr>
                <a:schemeClr val="tx2"/>
              </a:buClr>
              <a:buFont typeface="Arial" panose="020B0604020202020204" pitchFamily="34" charset="0"/>
              <a:buChar char="•"/>
            </a:pPr>
            <a:r>
              <a:rPr lang="en-GB" sz="1400">
                <a:ea typeface="+mn-lt"/>
                <a:cs typeface="+mn-lt"/>
              </a:rPr>
              <a:t>The device is not compromised (e.g. “jailbroken” for iOS and “rooted” for Android).</a:t>
            </a:r>
          </a:p>
          <a:p>
            <a:pPr marL="285750" indent="-285750">
              <a:spcBef>
                <a:spcPts val="300"/>
              </a:spcBef>
              <a:spcAft>
                <a:spcPts val="400"/>
              </a:spcAft>
              <a:buClr>
                <a:schemeClr val="tx2"/>
              </a:buClr>
              <a:buFont typeface="Arial" panose="020B0604020202020204" pitchFamily="34" charset="0"/>
              <a:buChar char="•"/>
            </a:pPr>
            <a:r>
              <a:rPr lang="en-GB" sz="1400">
                <a:ea typeface="+mn-lt"/>
                <a:cs typeface="+mn-lt"/>
              </a:rPr>
              <a:t>The device is locked with a password, pin or biometric (</a:t>
            </a:r>
            <a:r>
              <a:rPr lang="en-GB" sz="1400" err="1">
                <a:ea typeface="+mn-lt"/>
                <a:cs typeface="+mn-lt"/>
              </a:rPr>
              <a:t>eg.</a:t>
            </a:r>
            <a:r>
              <a:rPr lang="en-GB" sz="1400">
                <a:ea typeface="+mn-lt"/>
                <a:cs typeface="+mn-lt"/>
              </a:rPr>
              <a:t> finger print or facial recognition). </a:t>
            </a:r>
          </a:p>
          <a:p>
            <a:pPr marL="285750" indent="-285750">
              <a:spcBef>
                <a:spcPts val="300"/>
              </a:spcBef>
              <a:spcAft>
                <a:spcPts val="400"/>
              </a:spcAft>
              <a:buClr>
                <a:schemeClr val="tx2"/>
              </a:buClr>
              <a:buFont typeface="Arial" panose="020B0604020202020204" pitchFamily="34" charset="0"/>
              <a:buChar char="•"/>
            </a:pPr>
            <a:r>
              <a:rPr lang="en-GB" sz="1400">
                <a:ea typeface="+mn-lt"/>
                <a:cs typeface="+mn-lt"/>
              </a:rPr>
              <a:t>The device is configured to time-out and lock after a period of inactivity.  </a:t>
            </a:r>
          </a:p>
          <a:p>
            <a:pPr marL="285750" indent="-285750">
              <a:spcBef>
                <a:spcPts val="300"/>
              </a:spcBef>
              <a:spcAft>
                <a:spcPts val="400"/>
              </a:spcAft>
              <a:buClr>
                <a:schemeClr val="tx2"/>
              </a:buClr>
              <a:buFont typeface="Arial" panose="020B0604020202020204" pitchFamily="34" charset="0"/>
              <a:buChar char="•"/>
            </a:pPr>
            <a:r>
              <a:rPr lang="en-GB" sz="1400">
                <a:ea typeface="+mn-lt"/>
                <a:cs typeface="+mn-lt"/>
              </a:rPr>
              <a:t>The device is registered with a service that allows it to be found and/or wiped if lost or stolen </a:t>
            </a:r>
          </a:p>
          <a:p>
            <a:pPr marL="285750" indent="-285750">
              <a:spcBef>
                <a:spcPts val="300"/>
              </a:spcBef>
              <a:spcAft>
                <a:spcPts val="400"/>
              </a:spcAft>
              <a:buClr>
                <a:schemeClr val="tx2"/>
              </a:buClr>
              <a:buFont typeface="Arial" panose="020B0604020202020204" pitchFamily="34" charset="0"/>
              <a:buChar char="•"/>
            </a:pPr>
            <a:endParaRPr lang="en-GB" sz="1400">
              <a:ea typeface="+mn-lt"/>
              <a:cs typeface="+mn-lt"/>
            </a:endParaRPr>
          </a:p>
          <a:p>
            <a:pPr>
              <a:spcBef>
                <a:spcPts val="300"/>
              </a:spcBef>
              <a:spcAft>
                <a:spcPts val="400"/>
              </a:spcAft>
              <a:buClr>
                <a:schemeClr val="tx2"/>
              </a:buClr>
            </a:pPr>
            <a:r>
              <a:rPr lang="en-GB" sz="1400" b="1">
                <a:solidFill>
                  <a:schemeClr val="tx2"/>
                </a:solidFill>
                <a:ea typeface="+mn-lt"/>
                <a:cs typeface="+mn-lt"/>
              </a:rPr>
              <a:t>LOST OR STOLEN DEVICES:</a:t>
            </a:r>
          </a:p>
          <a:p>
            <a:pPr>
              <a:spcBef>
                <a:spcPts val="300"/>
              </a:spcBef>
              <a:spcAft>
                <a:spcPts val="400"/>
              </a:spcAft>
              <a:buClr>
                <a:schemeClr val="tx2"/>
              </a:buClr>
            </a:pPr>
            <a:r>
              <a:rPr lang="en-GB" sz="1400">
                <a:ea typeface="+mn-lt"/>
                <a:cs typeface="+mn-lt"/>
              </a:rPr>
              <a:t>Consideration for actions to be taken when a device is lost or stolen should be made as part of the site risk assessment.</a:t>
            </a:r>
          </a:p>
          <a:p>
            <a:pPr>
              <a:spcBef>
                <a:spcPts val="300"/>
              </a:spcBef>
              <a:spcAft>
                <a:spcPts val="400"/>
              </a:spcAft>
              <a:buClr>
                <a:schemeClr val="tx2"/>
              </a:buClr>
            </a:pPr>
            <a:r>
              <a:rPr lang="en-GB" sz="1400">
                <a:ea typeface="+mn-lt"/>
                <a:cs typeface="+mn-lt"/>
              </a:rPr>
              <a:t>Lost or stolen devices should be reported to the Site Manager as soon as possible and the account associated with the device deactivated.</a:t>
            </a:r>
          </a:p>
          <a:p>
            <a:pPr marL="285750" indent="-285750">
              <a:spcBef>
                <a:spcPts val="300"/>
              </a:spcBef>
              <a:spcAft>
                <a:spcPts val="400"/>
              </a:spcAft>
              <a:buClr>
                <a:schemeClr val="tx2"/>
              </a:buClr>
              <a:buFont typeface="Arial" panose="020B0604020202020204" pitchFamily="34" charset="0"/>
              <a:buChar char="•"/>
            </a:pPr>
            <a:endParaRPr lang="en-GB" sz="1400" b="1">
              <a:solidFill>
                <a:schemeClr val="tx2"/>
              </a:solidFill>
              <a:ea typeface="+mn-lt"/>
              <a:cs typeface="+mn-lt"/>
            </a:endParaRPr>
          </a:p>
          <a:p>
            <a:pPr marL="171450" indent="-171450">
              <a:buFont typeface="Arial" panose="020B0604020202020204" pitchFamily="34" charset="0"/>
              <a:buChar char="•"/>
            </a:pPr>
            <a:endParaRPr lang="en-GB" sz="1200">
              <a:cs typeface="Arial"/>
            </a:endParaRPr>
          </a:p>
        </p:txBody>
      </p:sp>
      <p:sp>
        <p:nvSpPr>
          <p:cNvPr id="5" name="Rectangle 4">
            <a:extLst>
              <a:ext uri="{FF2B5EF4-FFF2-40B4-BE49-F238E27FC236}">
                <a16:creationId xmlns:a16="http://schemas.microsoft.com/office/drawing/2014/main" id="{4EF9EB87-A5A1-487C-B9EB-F0C2C9B427F3}"/>
              </a:ext>
            </a:extLst>
          </p:cNvPr>
          <p:cNvSpPr/>
          <p:nvPr/>
        </p:nvSpPr>
        <p:spPr>
          <a:xfrm>
            <a:off x="511203" y="1880738"/>
            <a:ext cx="4643505" cy="369332"/>
          </a:xfrm>
          <a:prstGeom prst="rect">
            <a:avLst/>
          </a:prstGeom>
        </p:spPr>
        <p:txBody>
          <a:bodyPr wrap="square" lIns="91440" tIns="45720" rIns="91440" bIns="45720" anchor="t">
            <a:spAutoFit/>
          </a:bodyPr>
          <a:lstStyle/>
          <a:p>
            <a:r>
              <a:rPr lang="en-GB" b="1"/>
              <a:t>DEVICE SECURITY</a:t>
            </a:r>
            <a:endParaRPr lang="en-US"/>
          </a:p>
        </p:txBody>
      </p:sp>
      <p:sp>
        <p:nvSpPr>
          <p:cNvPr id="4" name="TextBox 3">
            <a:extLst>
              <a:ext uri="{FF2B5EF4-FFF2-40B4-BE49-F238E27FC236}">
                <a16:creationId xmlns:a16="http://schemas.microsoft.com/office/drawing/2014/main" id="{8ADBC5F0-03F9-5E49-B185-D2B54D4B5878}"/>
              </a:ext>
            </a:extLst>
          </p:cNvPr>
          <p:cNvSpPr txBox="1"/>
          <p:nvPr/>
        </p:nvSpPr>
        <p:spPr>
          <a:xfrm>
            <a:off x="623888" y="4130808"/>
            <a:ext cx="4526058" cy="166391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r>
              <a:rPr lang="en-GB" sz="1400">
                <a:solidFill>
                  <a:schemeClr val="tx1"/>
                </a:solidFill>
              </a:rPr>
              <a:t>As Team Leaders can enable scanning operative accounts, the devices used by administrators pose an additional risk. Therefore, the following criteria </a:t>
            </a:r>
            <a:r>
              <a:rPr lang="en-GB" sz="1400" b="1">
                <a:solidFill>
                  <a:schemeClr val="tx1"/>
                </a:solidFill>
              </a:rPr>
              <a:t>must</a:t>
            </a:r>
            <a:r>
              <a:rPr lang="en-GB" sz="1400">
                <a:solidFill>
                  <a:schemeClr val="tx1"/>
                </a:solidFill>
              </a:rPr>
              <a:t> apply to the devices of Team Leaders.</a:t>
            </a:r>
          </a:p>
          <a:p>
            <a:endParaRPr lang="en-GB" sz="1400">
              <a:solidFill>
                <a:schemeClr val="tx1"/>
              </a:solidFill>
            </a:endParaRPr>
          </a:p>
          <a:p>
            <a:r>
              <a:rPr lang="en-GB" sz="1400" b="1">
                <a:solidFill>
                  <a:schemeClr val="tx1"/>
                </a:solidFill>
              </a:rPr>
              <a:t>NOTE: </a:t>
            </a:r>
            <a:r>
              <a:rPr lang="en-GB" sz="1400">
                <a:solidFill>
                  <a:schemeClr val="tx1"/>
                </a:solidFill>
              </a:rPr>
              <a:t>As Site Managers are automatically added as Team Leaders, this also applies to their devices.</a:t>
            </a:r>
          </a:p>
        </p:txBody>
      </p:sp>
    </p:spTree>
    <p:extLst>
      <p:ext uri="{BB962C8B-B14F-4D97-AF65-F5344CB8AC3E}">
        <p14:creationId xmlns:p14="http://schemas.microsoft.com/office/powerpoint/2010/main" val="19159000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42A64-109C-2D43-AD75-0A33AA4E95A7}"/>
              </a:ext>
            </a:extLst>
          </p:cNvPr>
          <p:cNvSpPr>
            <a:spLocks noGrp="1"/>
          </p:cNvSpPr>
          <p:nvPr>
            <p:ph type="title"/>
          </p:nvPr>
        </p:nvSpPr>
        <p:spPr/>
        <p:txBody>
          <a:bodyPr/>
          <a:lstStyle/>
          <a:p>
            <a:r>
              <a:rPr lang="en-GB">
                <a:latin typeface="Arial"/>
                <a:cs typeface="Arial"/>
              </a:rPr>
              <a:t>LOG RESULTS: ACCOUNT SETUP</a:t>
            </a:r>
          </a:p>
        </p:txBody>
      </p:sp>
      <p:sp>
        <p:nvSpPr>
          <p:cNvPr id="3" name="Rectangle 2">
            <a:extLst>
              <a:ext uri="{FF2B5EF4-FFF2-40B4-BE49-F238E27FC236}">
                <a16:creationId xmlns:a16="http://schemas.microsoft.com/office/drawing/2014/main" id="{4FBAAA13-C90B-9B4D-9F19-C1A860FA3A7D}"/>
              </a:ext>
            </a:extLst>
          </p:cNvPr>
          <p:cNvSpPr/>
          <p:nvPr/>
        </p:nvSpPr>
        <p:spPr>
          <a:xfrm>
            <a:off x="5664200" y="1434783"/>
            <a:ext cx="5899150" cy="4154984"/>
          </a:xfrm>
          <a:prstGeom prst="rect">
            <a:avLst/>
          </a:prstGeom>
        </p:spPr>
        <p:txBody>
          <a:bodyPr wrap="square" lIns="91440" tIns="45720" rIns="91440" bIns="45720" anchor="t">
            <a:spAutoFit/>
          </a:bodyPr>
          <a:lstStyle/>
          <a:p>
            <a:r>
              <a:rPr lang="en-GB" sz="1200" b="1" dirty="0">
                <a:solidFill>
                  <a:schemeClr val="tx2"/>
                </a:solidFill>
              </a:rPr>
              <a:t>ACCOUNT PROVISIONING AND SITE SETUP</a:t>
            </a:r>
          </a:p>
          <a:p>
            <a:endParaRPr lang="en-GB" sz="1200" dirty="0">
              <a:solidFill>
                <a:srgbClr val="425563"/>
              </a:solidFill>
            </a:endParaRPr>
          </a:p>
          <a:p>
            <a:r>
              <a:rPr lang="en-GB" sz="1200" dirty="0">
                <a:solidFill>
                  <a:srgbClr val="425563"/>
                </a:solidFill>
              </a:rPr>
              <a:t>For organisations to set-up an account to manage access to the Results logging digital tools, </a:t>
            </a:r>
            <a:r>
              <a:rPr lang="en-GB" sz="1200" dirty="0" smtClean="0">
                <a:solidFill>
                  <a:srgbClr val="425563"/>
                </a:solidFill>
              </a:rPr>
              <a:t>send </a:t>
            </a:r>
            <a:r>
              <a:rPr lang="en-GB" sz="1200" dirty="0">
                <a:solidFill>
                  <a:srgbClr val="425563"/>
                </a:solidFill>
              </a:rPr>
              <a:t>your request to </a:t>
            </a:r>
            <a:r>
              <a:rPr lang="en-GB" sz="1200" b="1" dirty="0">
                <a:solidFill>
                  <a:srgbClr val="425563"/>
                </a:solidFill>
                <a:hlinkClick r:id="rId2"/>
              </a:rPr>
              <a:t>lftadminoperations@timeforstorm.com</a:t>
            </a:r>
            <a:endParaRPr lang="en-GB" sz="1200" b="1" dirty="0">
              <a:solidFill>
                <a:srgbClr val="425563"/>
              </a:solidFill>
            </a:endParaRPr>
          </a:p>
          <a:p>
            <a:endParaRPr lang="en-GB" sz="1200" b="1" dirty="0">
              <a:solidFill>
                <a:srgbClr val="425563"/>
              </a:solidFill>
            </a:endParaRPr>
          </a:p>
          <a:p>
            <a:r>
              <a:rPr lang="en-GB" sz="1200" b="1" dirty="0">
                <a:solidFill>
                  <a:srgbClr val="425563"/>
                </a:solidFill>
              </a:rPr>
              <a:t>NOTE: </a:t>
            </a:r>
            <a:r>
              <a:rPr lang="en-GB" sz="1200" dirty="0">
                <a:solidFill>
                  <a:srgbClr val="425563"/>
                </a:solidFill>
              </a:rPr>
              <a:t>Org account creation requests may take up to 48hrs to process and can only be processed on weekdays.</a:t>
            </a:r>
            <a:endParaRPr lang="en-GB" sz="1200" dirty="0">
              <a:solidFill>
                <a:srgbClr val="425563"/>
              </a:solidFill>
              <a:cs typeface="Arial"/>
            </a:endParaRPr>
          </a:p>
          <a:p>
            <a:endParaRPr lang="en-GB" sz="1200" b="1" dirty="0">
              <a:solidFill>
                <a:srgbClr val="005EB8"/>
              </a:solidFill>
              <a:cs typeface="Arial"/>
            </a:endParaRPr>
          </a:p>
          <a:p>
            <a:r>
              <a:rPr lang="en-GB" sz="1200" b="1" dirty="0">
                <a:ea typeface="+mn-lt"/>
                <a:cs typeface="+mn-lt"/>
              </a:rPr>
              <a:t>In your email, provide the following information:</a:t>
            </a:r>
            <a:endParaRPr lang="en-GB" sz="1200" dirty="0">
              <a:ea typeface="+mn-lt"/>
              <a:cs typeface="+mn-lt"/>
            </a:endParaRPr>
          </a:p>
          <a:p>
            <a:endParaRPr lang="en-GB" sz="1200" dirty="0">
              <a:ea typeface="+mn-lt"/>
              <a:cs typeface="+mn-lt"/>
            </a:endParaRPr>
          </a:p>
          <a:p>
            <a:pPr marL="171450" indent="-171450">
              <a:buFont typeface="Arial,Sans-Serif"/>
              <a:buChar char="•"/>
            </a:pPr>
            <a:r>
              <a:rPr lang="en-GB" sz="1200" dirty="0">
                <a:ea typeface="+mn-lt"/>
                <a:cs typeface="+mn-lt"/>
              </a:rPr>
              <a:t>Organisation Name: Your organisation’s name </a:t>
            </a:r>
          </a:p>
          <a:p>
            <a:pPr marL="171450" indent="-171450">
              <a:buFont typeface="Arial,Sans-Serif"/>
              <a:buChar char="•"/>
            </a:pPr>
            <a:r>
              <a:rPr lang="en-GB" sz="1200" dirty="0">
                <a:ea typeface="+mn-lt"/>
                <a:cs typeface="+mn-lt"/>
              </a:rPr>
              <a:t>Organisation Contact: Your full name </a:t>
            </a:r>
          </a:p>
          <a:p>
            <a:pPr marL="171450" indent="-171450">
              <a:buFont typeface="Arial,Sans-Serif"/>
              <a:buChar char="•"/>
            </a:pPr>
            <a:r>
              <a:rPr lang="en-GB" sz="1200" dirty="0">
                <a:ea typeface="+mn-lt"/>
                <a:cs typeface="+mn-lt"/>
              </a:rPr>
              <a:t>Organisation Contact Email: Email address</a:t>
            </a:r>
          </a:p>
          <a:p>
            <a:pPr marL="171450" indent="-171450">
              <a:buFont typeface="Arial,Sans-Serif"/>
              <a:buChar char="•"/>
            </a:pPr>
            <a:r>
              <a:rPr lang="en-GB" sz="1200" dirty="0">
                <a:ea typeface="+mn-lt"/>
                <a:cs typeface="+mn-lt"/>
              </a:rPr>
              <a:t>Organisation Contact Phone Number (“+44” plus 10 digits, e.g. +447845634723)</a:t>
            </a:r>
            <a:endParaRPr lang="en-GB" dirty="0"/>
          </a:p>
          <a:p>
            <a:endParaRPr lang="en-GB" sz="1200" b="1" dirty="0">
              <a:solidFill>
                <a:srgbClr val="425563"/>
              </a:solidFill>
              <a:cs typeface="Arial"/>
            </a:endParaRPr>
          </a:p>
          <a:p>
            <a:r>
              <a:rPr lang="en-GB" sz="1200" b="1" dirty="0" smtClean="0">
                <a:solidFill>
                  <a:schemeClr val="tx2"/>
                </a:solidFill>
              </a:rPr>
              <a:t>FUNCTIONALITY</a:t>
            </a:r>
            <a:endParaRPr lang="en-GB" sz="1200" b="1" dirty="0">
              <a:solidFill>
                <a:schemeClr val="tx2"/>
              </a:solidFill>
              <a:cs typeface="Arial"/>
            </a:endParaRPr>
          </a:p>
          <a:p>
            <a:endParaRPr lang="en-GB" sz="1200" b="1" dirty="0">
              <a:solidFill>
                <a:schemeClr val="tx2"/>
              </a:solidFill>
            </a:endParaRPr>
          </a:p>
          <a:p>
            <a:r>
              <a:rPr lang="en-GB" sz="1200" b="1" dirty="0"/>
              <a:t>Following account setup, team leads will be able to:</a:t>
            </a:r>
            <a:endParaRPr lang="en-GB" sz="1200" b="1" dirty="0">
              <a:cs typeface="Arial"/>
            </a:endParaRPr>
          </a:p>
          <a:p>
            <a:endParaRPr lang="en-GB" sz="1200" b="1" dirty="0">
              <a:solidFill>
                <a:schemeClr val="tx2"/>
              </a:solidFill>
            </a:endParaRPr>
          </a:p>
          <a:p>
            <a:pPr marL="285750" indent="-285750">
              <a:buClr>
                <a:schemeClr val="tx2"/>
              </a:buClr>
              <a:buFont typeface="Arial" panose="020B0604020202020204" pitchFamily="34" charset="0"/>
              <a:buChar char="•"/>
            </a:pPr>
            <a:r>
              <a:rPr lang="en-GB" sz="1200" dirty="0">
                <a:solidFill>
                  <a:srgbClr val="425563"/>
                </a:solidFill>
              </a:rPr>
              <a:t>Allow Team Leaders to add/remove account access for testing operatives to log the </a:t>
            </a:r>
            <a:r>
              <a:rPr lang="en-GB" sz="1200" dirty="0" smtClean="0">
                <a:solidFill>
                  <a:srgbClr val="425563"/>
                </a:solidFill>
              </a:rPr>
              <a:t>testing sites </a:t>
            </a:r>
            <a:r>
              <a:rPr lang="en-GB" sz="1200" dirty="0">
                <a:solidFill>
                  <a:srgbClr val="425563"/>
                </a:solidFill>
              </a:rPr>
              <a:t>they manage</a:t>
            </a:r>
            <a:endParaRPr lang="en-GB" sz="1200" dirty="0">
              <a:solidFill>
                <a:srgbClr val="425563"/>
              </a:solidFill>
              <a:cs typeface="Arial"/>
            </a:endParaRPr>
          </a:p>
          <a:p>
            <a:pPr marL="285750" indent="-285750">
              <a:buClr>
                <a:schemeClr val="tx2"/>
              </a:buClr>
              <a:buFont typeface="Arial" panose="020B0604020202020204" pitchFamily="34" charset="0"/>
              <a:buChar char="•"/>
            </a:pPr>
            <a:r>
              <a:rPr lang="en-GB" sz="1200" dirty="0">
                <a:solidFill>
                  <a:srgbClr val="425563"/>
                </a:solidFill>
              </a:rPr>
              <a:t>Allow testing operatives to scan and submit Lateral Flow test results</a:t>
            </a:r>
            <a:endParaRPr lang="en-GB" sz="1200" dirty="0">
              <a:solidFill>
                <a:srgbClr val="425563"/>
              </a:solidFill>
              <a:cs typeface="Arial"/>
            </a:endParaRPr>
          </a:p>
        </p:txBody>
      </p:sp>
      <p:sp>
        <p:nvSpPr>
          <p:cNvPr id="5" name="Rectangle 4">
            <a:extLst>
              <a:ext uri="{FF2B5EF4-FFF2-40B4-BE49-F238E27FC236}">
                <a16:creationId xmlns:a16="http://schemas.microsoft.com/office/drawing/2014/main" id="{4EF9EB87-A5A1-487C-B9EB-F0C2C9B427F3}"/>
              </a:ext>
            </a:extLst>
          </p:cNvPr>
          <p:cNvSpPr/>
          <p:nvPr/>
        </p:nvSpPr>
        <p:spPr>
          <a:xfrm>
            <a:off x="511203" y="2358726"/>
            <a:ext cx="4643505" cy="369332"/>
          </a:xfrm>
          <a:prstGeom prst="rect">
            <a:avLst/>
          </a:prstGeom>
        </p:spPr>
        <p:txBody>
          <a:bodyPr wrap="square" lIns="91440" tIns="45720" rIns="91440" bIns="45720" anchor="t">
            <a:spAutoFit/>
          </a:bodyPr>
          <a:lstStyle/>
          <a:p>
            <a:r>
              <a:rPr lang="en-GB" b="1"/>
              <a:t>ONBOARDING</a:t>
            </a:r>
            <a:endParaRPr lang="en-US"/>
          </a:p>
        </p:txBody>
      </p:sp>
      <p:sp>
        <p:nvSpPr>
          <p:cNvPr id="4" name="TextBox 3">
            <a:extLst>
              <a:ext uri="{FF2B5EF4-FFF2-40B4-BE49-F238E27FC236}">
                <a16:creationId xmlns:a16="http://schemas.microsoft.com/office/drawing/2014/main" id="{8ADBC5F0-03F9-5E49-B185-D2B54D4B5878}"/>
              </a:ext>
            </a:extLst>
          </p:cNvPr>
          <p:cNvSpPr txBox="1"/>
          <p:nvPr/>
        </p:nvSpPr>
        <p:spPr>
          <a:xfrm>
            <a:off x="628650" y="4470887"/>
            <a:ext cx="4526058" cy="144633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r>
              <a:rPr lang="en-GB" sz="1400" b="1" dirty="0">
                <a:solidFill>
                  <a:srgbClr val="425563"/>
                </a:solidFill>
              </a:rPr>
              <a:t>NOTE: </a:t>
            </a:r>
            <a:r>
              <a:rPr lang="en-GB" sz="1400" dirty="0">
                <a:solidFill>
                  <a:srgbClr val="425563"/>
                </a:solidFill>
              </a:rPr>
              <a:t>The log results app will</a:t>
            </a:r>
            <a:r>
              <a:rPr lang="en-GB" sz="1400" b="1" dirty="0">
                <a:solidFill>
                  <a:srgbClr val="425563"/>
                </a:solidFill>
              </a:rPr>
              <a:t> only work with accounts set up via this process. </a:t>
            </a:r>
            <a:r>
              <a:rPr lang="en-GB" sz="1400" dirty="0">
                <a:solidFill>
                  <a:srgbClr val="425563"/>
                </a:solidFill>
              </a:rPr>
              <a:t>The site leader and team leader accounts previously created </a:t>
            </a:r>
            <a:r>
              <a:rPr lang="en-GB" sz="1400" b="1" dirty="0">
                <a:solidFill>
                  <a:srgbClr val="425563"/>
                </a:solidFill>
              </a:rPr>
              <a:t>will not work </a:t>
            </a:r>
            <a:r>
              <a:rPr lang="en-GB" sz="1400" dirty="0">
                <a:solidFill>
                  <a:srgbClr val="425563"/>
                </a:solidFill>
              </a:rPr>
              <a:t>with the Results logging virtual tools.</a:t>
            </a:r>
          </a:p>
        </p:txBody>
      </p:sp>
    </p:spTree>
    <p:extLst>
      <p:ext uri="{BB962C8B-B14F-4D97-AF65-F5344CB8AC3E}">
        <p14:creationId xmlns:p14="http://schemas.microsoft.com/office/powerpoint/2010/main" val="86351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0988140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48"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4400" b="1" dirty="0" smtClean="0">
              <a:solidFill>
                <a:srgbClr val="FFFFFF"/>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8019B687-1585-114E-8FD5-B55139E63BDF}"/>
              </a:ext>
            </a:extLst>
          </p:cNvPr>
          <p:cNvSpPr>
            <a:spLocks noGrp="1"/>
          </p:cNvSpPr>
          <p:nvPr>
            <p:ph type="title"/>
          </p:nvPr>
        </p:nvSpPr>
        <p:spPr/>
        <p:txBody>
          <a:bodyPr/>
          <a:lstStyle/>
          <a:p>
            <a:r>
              <a:rPr lang="en-GB" dirty="0" smtClean="0"/>
              <a:t>1.2 </a:t>
            </a:r>
            <a:r>
              <a:rPr lang="en-GB" dirty="0"/>
              <a:t>TESTING PROCESS</a:t>
            </a:r>
          </a:p>
        </p:txBody>
      </p:sp>
    </p:spTree>
    <p:extLst>
      <p:ext uri="{BB962C8B-B14F-4D97-AF65-F5344CB8AC3E}">
        <p14:creationId xmlns:p14="http://schemas.microsoft.com/office/powerpoint/2010/main" val="737646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42A64-109C-2D43-AD75-0A33AA4E95A7}"/>
              </a:ext>
            </a:extLst>
          </p:cNvPr>
          <p:cNvSpPr>
            <a:spLocks noGrp="1"/>
          </p:cNvSpPr>
          <p:nvPr>
            <p:ph type="title"/>
          </p:nvPr>
        </p:nvSpPr>
        <p:spPr/>
        <p:txBody>
          <a:bodyPr/>
          <a:lstStyle/>
          <a:p>
            <a:r>
              <a:rPr lang="en-GB"/>
              <a:t>INTERNET CONNECTIVITY ON SITE</a:t>
            </a:r>
          </a:p>
        </p:txBody>
      </p:sp>
      <p:sp>
        <p:nvSpPr>
          <p:cNvPr id="3" name="Rectangle 2">
            <a:extLst>
              <a:ext uri="{FF2B5EF4-FFF2-40B4-BE49-F238E27FC236}">
                <a16:creationId xmlns:a16="http://schemas.microsoft.com/office/drawing/2014/main" id="{4FBAAA13-C90B-9B4D-9F19-C1A860FA3A7D}"/>
              </a:ext>
            </a:extLst>
          </p:cNvPr>
          <p:cNvSpPr/>
          <p:nvPr/>
        </p:nvSpPr>
        <p:spPr>
          <a:xfrm>
            <a:off x="5664200" y="2372300"/>
            <a:ext cx="5899150" cy="2113399"/>
          </a:xfrm>
          <a:prstGeom prst="rect">
            <a:avLst/>
          </a:prstGeom>
        </p:spPr>
        <p:txBody>
          <a:bodyPr wrap="square" lIns="91440" tIns="45720" rIns="91440" bIns="45720" anchor="t">
            <a:spAutoFit/>
          </a:bodyPr>
          <a:lstStyle/>
          <a:p>
            <a:r>
              <a:rPr lang="en-GB" sz="1200" b="1">
                <a:solidFill>
                  <a:schemeClr val="tx2"/>
                </a:solidFill>
              </a:rPr>
              <a:t>INTERNET ACCESS:</a:t>
            </a:r>
          </a:p>
          <a:p>
            <a:pPr marL="285750" lvl="0" indent="-285750" fontAlgn="base">
              <a:spcBef>
                <a:spcPts val="400"/>
              </a:spcBef>
              <a:spcAft>
                <a:spcPts val="400"/>
              </a:spcAft>
              <a:buClr>
                <a:schemeClr val="tx2"/>
              </a:buClr>
              <a:buFont typeface="Arial" panose="020B0604020202020204" pitchFamily="34" charset="0"/>
              <a:buChar char="•"/>
            </a:pPr>
            <a:r>
              <a:rPr lang="en-GB" sz="1200"/>
              <a:t>Mobile data should be used by default </a:t>
            </a:r>
          </a:p>
          <a:p>
            <a:pPr marL="285750" lvl="0" indent="-285750" fontAlgn="base">
              <a:spcBef>
                <a:spcPts val="400"/>
              </a:spcBef>
              <a:spcAft>
                <a:spcPts val="400"/>
              </a:spcAft>
              <a:buClr>
                <a:schemeClr val="tx2"/>
              </a:buClr>
              <a:buFont typeface="Arial" panose="020B0604020202020204" pitchFamily="34" charset="0"/>
              <a:buChar char="•"/>
            </a:pPr>
            <a:r>
              <a:rPr lang="en-GB" sz="1200"/>
              <a:t>Wi-Fi may be used if mobile data is not available</a:t>
            </a:r>
          </a:p>
          <a:p>
            <a:endParaRPr lang="en-GB" sz="1200" b="1">
              <a:solidFill>
                <a:srgbClr val="425563"/>
              </a:solidFill>
            </a:endParaRPr>
          </a:p>
          <a:p>
            <a:r>
              <a:rPr lang="en-GB" sz="1200" b="1">
                <a:solidFill>
                  <a:schemeClr val="tx2"/>
                </a:solidFill>
              </a:rPr>
              <a:t>WI-FI CONSIDERATIONS:</a:t>
            </a:r>
            <a:endParaRPr lang="en-GB" sz="1200" b="1">
              <a:solidFill>
                <a:schemeClr val="tx2"/>
              </a:solidFill>
              <a:cs typeface="Arial"/>
            </a:endParaRPr>
          </a:p>
          <a:p>
            <a:pPr marL="285750" indent="-285750" fontAlgn="base">
              <a:spcBef>
                <a:spcPts val="400"/>
              </a:spcBef>
              <a:spcAft>
                <a:spcPts val="400"/>
              </a:spcAft>
              <a:buClr>
                <a:schemeClr val="tx2"/>
              </a:buClr>
              <a:buFont typeface="Arial" panose="020B0604020202020204" pitchFamily="34" charset="0"/>
              <a:buChar char="•"/>
            </a:pPr>
            <a:r>
              <a:rPr lang="en-GB" sz="1200"/>
              <a:t>If you are setting up a new Wi-Fi network, we suggest using a SSID that not does not identify this is being for Testing activities.</a:t>
            </a:r>
          </a:p>
          <a:p>
            <a:pPr marL="285750" indent="-285750" fontAlgn="base">
              <a:spcBef>
                <a:spcPts val="400"/>
              </a:spcBef>
              <a:spcAft>
                <a:spcPts val="400"/>
              </a:spcAft>
              <a:buClr>
                <a:schemeClr val="tx2"/>
              </a:buClr>
              <a:buFont typeface="Arial" panose="020B0604020202020204" pitchFamily="34" charset="0"/>
              <a:buChar char="•"/>
            </a:pPr>
            <a:r>
              <a:rPr lang="en-GB" sz="1200"/>
              <a:t>Additional guidance can be found at </a:t>
            </a:r>
            <a:r>
              <a:rPr lang="en-GB" sz="1200">
                <a:hlinkClick r:id="rId2">
                  <a:extLst>
                    <a:ext uri="{A12FA001-AC4F-418D-AE19-62706E023703}">
                      <ahyp:hlinkClr xmlns="" xmlns:ahyp="http://schemas.microsoft.com/office/drawing/2018/hyperlinkcolor" val="tx"/>
                    </a:ext>
                  </a:extLst>
                </a:hlinkClick>
              </a:rPr>
              <a:t>https://www.gov.uk/guidance/sharing-workplace-wireless-networks</a:t>
            </a:r>
            <a:endParaRPr lang="en-GB" sz="1200"/>
          </a:p>
        </p:txBody>
      </p:sp>
    </p:spTree>
    <p:extLst>
      <p:ext uri="{BB962C8B-B14F-4D97-AF65-F5344CB8AC3E}">
        <p14:creationId xmlns:p14="http://schemas.microsoft.com/office/powerpoint/2010/main" val="3753693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6CE72-90C1-D24E-BB80-37436467CE51}"/>
              </a:ext>
            </a:extLst>
          </p:cNvPr>
          <p:cNvSpPr>
            <a:spLocks noGrp="1"/>
          </p:cNvSpPr>
          <p:nvPr>
            <p:ph type="title"/>
          </p:nvPr>
        </p:nvSpPr>
        <p:spPr>
          <a:xfrm>
            <a:off x="628650" y="2089807"/>
            <a:ext cx="9788979" cy="3201026"/>
          </a:xfrm>
        </p:spPr>
        <p:txBody>
          <a:bodyPr/>
          <a:lstStyle/>
          <a:p>
            <a:r>
              <a:rPr lang="en-GB"/>
              <a:t>ORGANISATION ADMIN PORTAL (FOR ORGANISATION</a:t>
            </a:r>
            <a:r>
              <a:rPr lang="en-GB" sz="1800">
                <a:solidFill>
                  <a:schemeClr val="tx1"/>
                </a:solidFill>
                <a:latin typeface="+mn-lt"/>
                <a:ea typeface="+mn-ea"/>
                <a:cs typeface="Arial"/>
              </a:rPr>
              <a:t> </a:t>
            </a:r>
            <a:r>
              <a:rPr lang="en-GB"/>
              <a:t>MANAGERS) </a:t>
            </a:r>
          </a:p>
        </p:txBody>
      </p:sp>
      <p:sp>
        <p:nvSpPr>
          <p:cNvPr id="3" name="Rectangle 2">
            <a:extLst>
              <a:ext uri="{FF2B5EF4-FFF2-40B4-BE49-F238E27FC236}">
                <a16:creationId xmlns:a16="http://schemas.microsoft.com/office/drawing/2014/main" id="{DC57202C-C04F-B34D-BC7F-759AE3AF6D92}"/>
              </a:ext>
            </a:extLst>
          </p:cNvPr>
          <p:cNvSpPr/>
          <p:nvPr/>
        </p:nvSpPr>
        <p:spPr>
          <a:xfrm>
            <a:off x="512859" y="3244334"/>
            <a:ext cx="3651512" cy="369332"/>
          </a:xfrm>
          <a:prstGeom prst="rect">
            <a:avLst/>
          </a:prstGeom>
        </p:spPr>
        <p:txBody>
          <a:bodyPr wrap="none">
            <a:spAutoFit/>
          </a:bodyPr>
          <a:lstStyle/>
          <a:p>
            <a:r>
              <a:rPr lang="en-GB" b="1">
                <a:cs typeface="Arial"/>
              </a:rPr>
              <a:t>BEFORE YOU START TESTING:</a:t>
            </a:r>
            <a:endParaRPr lang="en-GB" b="1"/>
          </a:p>
        </p:txBody>
      </p:sp>
    </p:spTree>
    <p:extLst>
      <p:ext uri="{BB962C8B-B14F-4D97-AF65-F5344CB8AC3E}">
        <p14:creationId xmlns:p14="http://schemas.microsoft.com/office/powerpoint/2010/main" val="807323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7B28-D350-1542-8D87-C81F36120B82}"/>
              </a:ext>
            </a:extLst>
          </p:cNvPr>
          <p:cNvSpPr>
            <a:spLocks noGrp="1"/>
          </p:cNvSpPr>
          <p:nvPr>
            <p:ph type="title"/>
          </p:nvPr>
        </p:nvSpPr>
        <p:spPr/>
        <p:txBody>
          <a:bodyPr lIns="612000"/>
          <a:lstStyle/>
          <a:p>
            <a:r>
              <a:rPr lang="en-GB">
                <a:solidFill>
                  <a:schemeClr val="tx2"/>
                </a:solidFill>
                <a:latin typeface="Arial"/>
                <a:cs typeface="Arial"/>
              </a:rPr>
              <a:t/>
            </a:r>
            <a:br>
              <a:rPr lang="en-GB">
                <a:solidFill>
                  <a:schemeClr val="tx2"/>
                </a:solidFill>
                <a:latin typeface="Arial"/>
                <a:cs typeface="Arial"/>
              </a:rPr>
            </a:br>
            <a:r>
              <a:rPr lang="en-GB">
                <a:solidFill>
                  <a:schemeClr val="tx2"/>
                </a:solidFill>
                <a:latin typeface="Arial"/>
                <a:cs typeface="Arial"/>
              </a:rPr>
              <a:t>INVITATION</a:t>
            </a:r>
            <a:br>
              <a:rPr lang="en-GB">
                <a:solidFill>
                  <a:schemeClr val="tx2"/>
                </a:solidFill>
                <a:latin typeface="Arial"/>
                <a:cs typeface="Arial"/>
              </a:rPr>
            </a:br>
            <a:endParaRPr lang="en-GB">
              <a:solidFill>
                <a:schemeClr val="tx2"/>
              </a:solidFill>
            </a:endParaRPr>
          </a:p>
        </p:txBody>
      </p:sp>
      <p:sp>
        <p:nvSpPr>
          <p:cNvPr id="26" name="TextBox 25">
            <a:extLst>
              <a:ext uri="{FF2B5EF4-FFF2-40B4-BE49-F238E27FC236}">
                <a16:creationId xmlns:a16="http://schemas.microsoft.com/office/drawing/2014/main" id="{2195429A-29B4-2B4E-9055-2C7B5187B3D4}"/>
              </a:ext>
            </a:extLst>
          </p:cNvPr>
          <p:cNvSpPr txBox="1"/>
          <p:nvPr/>
        </p:nvSpPr>
        <p:spPr>
          <a:xfrm>
            <a:off x="5664200" y="1160463"/>
            <a:ext cx="6143653" cy="82641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defRPr/>
            </a:pPr>
            <a:r>
              <a:rPr lang="en-GB" sz="1200" b="1" dirty="0">
                <a:solidFill>
                  <a:srgbClr val="005EB8"/>
                </a:solidFill>
                <a:latin typeface="Arial"/>
              </a:rPr>
              <a:t>RECEIVE INVITE FROM THE DHSC</a:t>
            </a:r>
            <a:r>
              <a:rPr kumimoji="0" lang="en-GB" sz="1200" b="1" i="0" u="none" strike="noStrike" kern="1200" cap="none" spc="0" normalizeH="0" baseline="0" noProof="0" dirty="0">
                <a:ln>
                  <a:noFill/>
                </a:ln>
                <a:solidFill>
                  <a:srgbClr val="005EB8"/>
                </a:solidFill>
                <a:effectLst/>
                <a:uLnTx/>
                <a:uFillTx/>
                <a:latin typeface="Arial"/>
                <a:ea typeface="+mn-ea"/>
                <a:cs typeface="+mn-cs"/>
              </a:rPr>
              <a:t>:</a:t>
            </a:r>
          </a:p>
          <a:p>
            <a:pPr>
              <a:defRPr/>
            </a:pPr>
            <a:r>
              <a:rPr lang="en-GB" sz="1200" dirty="0">
                <a:solidFill>
                  <a:schemeClr val="tx1"/>
                </a:solidFill>
                <a:cs typeface="Arial"/>
              </a:rPr>
              <a:t>Receive an email invite from DHSC to create an account for your organisation, along with a text message confirming the temporary password for the account. </a:t>
            </a:r>
          </a:p>
          <a:p>
            <a:pPr>
              <a:defRPr/>
            </a:pPr>
            <a:endParaRPr lang="en-GB" sz="1200" dirty="0">
              <a:solidFill>
                <a:schemeClr val="tx1"/>
              </a:solidFill>
              <a:cs typeface="Arial"/>
            </a:endParaRPr>
          </a:p>
          <a:p>
            <a:pPr>
              <a:defRPr/>
            </a:pPr>
            <a:r>
              <a:rPr lang="en-GB" sz="1200" dirty="0">
                <a:solidFill>
                  <a:schemeClr val="tx1"/>
                </a:solidFill>
                <a:cs typeface="Arial"/>
              </a:rPr>
              <a:t>Selecting the link in the email will open the </a:t>
            </a:r>
            <a:r>
              <a:rPr lang="en-GB" sz="1200" dirty="0" smtClean="0">
                <a:solidFill>
                  <a:schemeClr val="tx1"/>
                </a:solidFill>
                <a:cs typeface="Arial"/>
              </a:rPr>
              <a:t>Testing Site </a:t>
            </a:r>
            <a:r>
              <a:rPr lang="en-GB" sz="1200" dirty="0">
                <a:solidFill>
                  <a:schemeClr val="tx1"/>
                </a:solidFill>
                <a:cs typeface="Arial"/>
              </a:rPr>
              <a:t>Results service.</a:t>
            </a:r>
          </a:p>
        </p:txBody>
      </p:sp>
      <p:cxnSp>
        <p:nvCxnSpPr>
          <p:cNvPr id="20" name="Straight Connector 19">
            <a:extLst>
              <a:ext uri="{FF2B5EF4-FFF2-40B4-BE49-F238E27FC236}">
                <a16:creationId xmlns:a16="http://schemas.microsoft.com/office/drawing/2014/main" id="{F621F08E-3516-CF41-8D30-CBF78DED9815}"/>
              </a:ext>
            </a:extLst>
          </p:cNvPr>
          <p:cNvCxnSpPr>
            <a:cxnSpLocks/>
            <a:stCxn id="23" idx="4"/>
          </p:cNvCxnSpPr>
          <p:nvPr/>
        </p:nvCxnSpPr>
        <p:spPr>
          <a:xfrm>
            <a:off x="5203269" y="1516845"/>
            <a:ext cx="0" cy="5929431"/>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237BA7A2-89DC-9F46-8EE0-BC7466439946}"/>
              </a:ext>
            </a:extLst>
          </p:cNvPr>
          <p:cNvSpPr>
            <a:spLocks/>
          </p:cNvSpPr>
          <p:nvPr/>
        </p:nvSpPr>
        <p:spPr>
          <a:xfrm>
            <a:off x="5023269" y="1160463"/>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1</a:t>
            </a:r>
          </a:p>
        </p:txBody>
      </p:sp>
      <p:sp>
        <p:nvSpPr>
          <p:cNvPr id="19" name="Rectangle 18">
            <a:extLst>
              <a:ext uri="{FF2B5EF4-FFF2-40B4-BE49-F238E27FC236}">
                <a16:creationId xmlns:a16="http://schemas.microsoft.com/office/drawing/2014/main" id="{722F9466-4951-0444-ADB4-C64B1711762F}"/>
              </a:ext>
            </a:extLst>
          </p:cNvPr>
          <p:cNvSpPr/>
          <p:nvPr/>
        </p:nvSpPr>
        <p:spPr>
          <a:xfrm>
            <a:off x="522580" y="1706550"/>
            <a:ext cx="18473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425563"/>
              </a:solidFill>
              <a:effectLst/>
              <a:uLnTx/>
              <a:uFillTx/>
              <a:latin typeface="Arial"/>
              <a:ea typeface="+mn-ea"/>
              <a:cs typeface="+mn-cs"/>
            </a:endParaRPr>
          </a:p>
        </p:txBody>
      </p:sp>
      <p:sp>
        <p:nvSpPr>
          <p:cNvPr id="5" name="Rectangle 4">
            <a:extLst>
              <a:ext uri="{FF2B5EF4-FFF2-40B4-BE49-F238E27FC236}">
                <a16:creationId xmlns:a16="http://schemas.microsoft.com/office/drawing/2014/main" id="{0790E551-4BD9-BB43-B891-E8B6555D9EC8}"/>
              </a:ext>
            </a:extLst>
          </p:cNvPr>
          <p:cNvSpPr/>
          <p:nvPr/>
        </p:nvSpPr>
        <p:spPr>
          <a:xfrm>
            <a:off x="522580" y="2804200"/>
            <a:ext cx="5014963" cy="369332"/>
          </a:xfrm>
          <a:prstGeom prst="rect">
            <a:avLst/>
          </a:prstGeom>
        </p:spPr>
        <p:txBody>
          <a:bodyPr wrap="square" lIns="91440" tIns="45720" rIns="91440" bIns="45720" anchor="t">
            <a:spAutoFit/>
          </a:bodyPr>
          <a:lstStyle/>
          <a:p>
            <a:r>
              <a:rPr lang="en-GB" b="1"/>
              <a:t>ORGANISATION ADMIN PORTAL</a:t>
            </a:r>
            <a:r>
              <a:rPr lang="en-GB" b="1">
                <a:cs typeface="Arial"/>
              </a:rPr>
              <a:t>:</a:t>
            </a:r>
            <a:endParaRPr lang="en-US" sz="2000"/>
          </a:p>
        </p:txBody>
      </p:sp>
      <p:pic>
        <p:nvPicPr>
          <p:cNvPr id="4" name="Picture 3">
            <a:extLst>
              <a:ext uri="{FF2B5EF4-FFF2-40B4-BE49-F238E27FC236}">
                <a16:creationId xmlns:a16="http://schemas.microsoft.com/office/drawing/2014/main" id="{B1EF9DDB-1820-4237-AC72-1A073AE52A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89872" y="2353598"/>
            <a:ext cx="2351462" cy="2150804"/>
          </a:xfrm>
          <a:prstGeom prst="rect">
            <a:avLst/>
          </a:prstGeom>
          <a:ln>
            <a:solidFill>
              <a:schemeClr val="tx1"/>
            </a:solidFill>
          </a:ln>
        </p:spPr>
      </p:pic>
      <p:pic>
        <p:nvPicPr>
          <p:cNvPr id="9" name="Picture 8">
            <a:extLst>
              <a:ext uri="{FF2B5EF4-FFF2-40B4-BE49-F238E27FC236}">
                <a16:creationId xmlns:a16="http://schemas.microsoft.com/office/drawing/2014/main" id="{CD5EAFB0-DF11-4378-8BA7-D1B4E56110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12" b="9439"/>
          <a:stretch/>
        </p:blipFill>
        <p:spPr>
          <a:xfrm>
            <a:off x="5664200" y="2324906"/>
            <a:ext cx="3201056" cy="3552603"/>
          </a:xfrm>
          <a:prstGeom prst="rect">
            <a:avLst/>
          </a:prstGeom>
          <a:ln>
            <a:solidFill>
              <a:schemeClr val="tx1"/>
            </a:solidFill>
          </a:ln>
        </p:spPr>
      </p:pic>
    </p:spTree>
    <p:extLst>
      <p:ext uri="{BB962C8B-B14F-4D97-AF65-F5344CB8AC3E}">
        <p14:creationId xmlns:p14="http://schemas.microsoft.com/office/powerpoint/2010/main" val="35075973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092D781-602F-CE4B-A525-D4D669D0F4EE}"/>
              </a:ext>
            </a:extLst>
          </p:cNvPr>
          <p:cNvSpPr txBox="1"/>
          <p:nvPr/>
        </p:nvSpPr>
        <p:spPr>
          <a:xfrm>
            <a:off x="5664200" y="691672"/>
            <a:ext cx="6143653" cy="211252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defRPr/>
            </a:pPr>
            <a:r>
              <a:rPr lang="en-GB" sz="1200" b="1">
                <a:solidFill>
                  <a:srgbClr val="005EB8"/>
                </a:solidFill>
                <a:latin typeface="Arial"/>
              </a:rPr>
              <a:t>LOGIN AND UPDATE PASSWORD</a:t>
            </a:r>
            <a:r>
              <a:rPr kumimoji="0" lang="en-GB" sz="1200" b="1" i="0" u="none" strike="noStrike" kern="1200" cap="none" spc="0" normalizeH="0" baseline="0" noProof="0">
                <a:ln>
                  <a:noFill/>
                </a:ln>
                <a:solidFill>
                  <a:srgbClr val="005EB8"/>
                </a:solidFill>
                <a:effectLst/>
                <a:uLnTx/>
                <a:uFillTx/>
                <a:latin typeface="Arial"/>
                <a:ea typeface="+mn-ea"/>
                <a:cs typeface="+mn-cs"/>
              </a:rPr>
              <a:t>:</a:t>
            </a:r>
          </a:p>
          <a:p>
            <a:pPr>
              <a:defRPr/>
            </a:pPr>
            <a:r>
              <a:rPr lang="en-GB" sz="1200">
                <a:solidFill>
                  <a:schemeClr val="tx1"/>
                </a:solidFill>
                <a:cs typeface="Arial"/>
              </a:rPr>
              <a:t>Select “I’m an Organisation Manager” and log in with the temporary password received in the text message. First time users will need to change their password to complete setup of their account. A code will then be sent to your mobile number for authentication.</a:t>
            </a:r>
          </a:p>
          <a:p>
            <a:pPr>
              <a:defRPr/>
            </a:pPr>
            <a:endParaRPr lang="en-GB" sz="1200">
              <a:solidFill>
                <a:schemeClr val="tx1"/>
              </a:solidFill>
              <a:cs typeface="Arial"/>
            </a:endParaRPr>
          </a:p>
          <a:p>
            <a:pPr>
              <a:defRPr/>
            </a:pPr>
            <a:r>
              <a:rPr lang="en-GB" sz="1200">
                <a:solidFill>
                  <a:schemeClr val="tx1"/>
                </a:solidFill>
                <a:cs typeface="Arial"/>
              </a:rPr>
              <a:t>Passwords must contain:</a:t>
            </a:r>
          </a:p>
          <a:p>
            <a:pPr marL="171450" indent="-171450">
              <a:buFont typeface="Arial" panose="020B0604020202020204" pitchFamily="34" charset="0"/>
              <a:buChar char="•"/>
              <a:defRPr/>
            </a:pPr>
            <a:r>
              <a:rPr lang="en-GB" sz="1200">
                <a:solidFill>
                  <a:schemeClr val="tx1"/>
                </a:solidFill>
                <a:cs typeface="Arial"/>
              </a:rPr>
              <a:t>A lower case letter</a:t>
            </a:r>
          </a:p>
          <a:p>
            <a:pPr marL="171450" indent="-171450">
              <a:buFont typeface="Arial" panose="020B0604020202020204" pitchFamily="34" charset="0"/>
              <a:buChar char="•"/>
              <a:defRPr/>
            </a:pPr>
            <a:r>
              <a:rPr lang="en-GB" sz="1200">
                <a:solidFill>
                  <a:schemeClr val="tx1"/>
                </a:solidFill>
                <a:cs typeface="Arial"/>
              </a:rPr>
              <a:t>An upper case letter</a:t>
            </a:r>
          </a:p>
          <a:p>
            <a:pPr marL="171450" indent="-171450">
              <a:buFont typeface="Arial" panose="020B0604020202020204" pitchFamily="34" charset="0"/>
              <a:buChar char="•"/>
              <a:defRPr/>
            </a:pPr>
            <a:r>
              <a:rPr lang="en-GB" sz="1200">
                <a:solidFill>
                  <a:schemeClr val="tx1"/>
                </a:solidFill>
                <a:cs typeface="Arial"/>
              </a:rPr>
              <a:t>A special character</a:t>
            </a:r>
          </a:p>
          <a:p>
            <a:pPr marL="171450" indent="-171450">
              <a:buFont typeface="Arial" panose="020B0604020202020204" pitchFamily="34" charset="0"/>
              <a:buChar char="•"/>
              <a:defRPr/>
            </a:pPr>
            <a:r>
              <a:rPr lang="en-GB" sz="1200">
                <a:solidFill>
                  <a:schemeClr val="tx1"/>
                </a:solidFill>
                <a:cs typeface="Arial"/>
              </a:rPr>
              <a:t>A number</a:t>
            </a:r>
          </a:p>
          <a:p>
            <a:pPr marL="171450" indent="-171450">
              <a:buFont typeface="Arial" panose="020B0604020202020204" pitchFamily="34" charset="0"/>
              <a:buChar char="•"/>
              <a:defRPr/>
            </a:pPr>
            <a:r>
              <a:rPr lang="en-GB" sz="1200">
                <a:solidFill>
                  <a:schemeClr val="tx1"/>
                </a:solidFill>
                <a:cs typeface="Arial"/>
              </a:rPr>
              <a:t>At least 8 characters</a:t>
            </a:r>
          </a:p>
        </p:txBody>
      </p:sp>
      <p:sp>
        <p:nvSpPr>
          <p:cNvPr id="2" name="Title 1">
            <a:extLst>
              <a:ext uri="{FF2B5EF4-FFF2-40B4-BE49-F238E27FC236}">
                <a16:creationId xmlns:a16="http://schemas.microsoft.com/office/drawing/2014/main" id="{9FC27B28-D350-1542-8D87-C81F36120B82}"/>
              </a:ext>
            </a:extLst>
          </p:cNvPr>
          <p:cNvSpPr>
            <a:spLocks noGrp="1"/>
          </p:cNvSpPr>
          <p:nvPr>
            <p:ph type="title"/>
          </p:nvPr>
        </p:nvSpPr>
        <p:spPr/>
        <p:txBody>
          <a:bodyPr lIns="612000"/>
          <a:lstStyle/>
          <a:p>
            <a:r>
              <a:rPr lang="en-GB">
                <a:latin typeface="Arial"/>
                <a:cs typeface="Arial"/>
              </a:rPr>
              <a:t/>
            </a:r>
            <a:br>
              <a:rPr lang="en-GB">
                <a:latin typeface="Arial"/>
                <a:cs typeface="Arial"/>
              </a:rPr>
            </a:br>
            <a:r>
              <a:rPr lang="en-GB">
                <a:latin typeface="Arial"/>
                <a:cs typeface="Arial"/>
              </a:rPr>
              <a:t/>
            </a:r>
            <a:br>
              <a:rPr lang="en-GB">
                <a:latin typeface="Arial"/>
                <a:cs typeface="Arial"/>
              </a:rPr>
            </a:br>
            <a:r>
              <a:rPr lang="en-GB">
                <a:solidFill>
                  <a:schemeClr val="tx2"/>
                </a:solidFill>
                <a:latin typeface="Arial"/>
                <a:cs typeface="Arial"/>
              </a:rPr>
              <a:t>FIRST TIME ACCOUNT </a:t>
            </a:r>
            <a:br>
              <a:rPr lang="en-GB">
                <a:solidFill>
                  <a:schemeClr val="tx2"/>
                </a:solidFill>
                <a:latin typeface="Arial"/>
                <a:cs typeface="Arial"/>
              </a:rPr>
            </a:br>
            <a:r>
              <a:rPr lang="en-GB">
                <a:solidFill>
                  <a:schemeClr val="tx2"/>
                </a:solidFill>
                <a:latin typeface="Arial"/>
                <a:cs typeface="Arial"/>
              </a:rPr>
              <a:t>SET-UP</a:t>
            </a:r>
            <a:endParaRPr lang="en-GB">
              <a:solidFill>
                <a:schemeClr val="tx2"/>
              </a:solidFill>
            </a:endParaRPr>
          </a:p>
        </p:txBody>
      </p:sp>
      <p:cxnSp>
        <p:nvCxnSpPr>
          <p:cNvPr id="20" name="Straight Connector 19">
            <a:extLst>
              <a:ext uri="{FF2B5EF4-FFF2-40B4-BE49-F238E27FC236}">
                <a16:creationId xmlns:a16="http://schemas.microsoft.com/office/drawing/2014/main" id="{F621F08E-3516-CF41-8D30-CBF78DED9815}"/>
              </a:ext>
            </a:extLst>
          </p:cNvPr>
          <p:cNvCxnSpPr>
            <a:cxnSpLocks/>
          </p:cNvCxnSpPr>
          <p:nvPr/>
        </p:nvCxnSpPr>
        <p:spPr>
          <a:xfrm>
            <a:off x="5225846" y="137160"/>
            <a:ext cx="0" cy="6785259"/>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237BA7A2-89DC-9F46-8EE0-BC7466439946}"/>
              </a:ext>
            </a:extLst>
          </p:cNvPr>
          <p:cNvSpPr>
            <a:spLocks/>
          </p:cNvSpPr>
          <p:nvPr/>
        </p:nvSpPr>
        <p:spPr>
          <a:xfrm>
            <a:off x="5045846" y="636606"/>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37373A"/>
                </a:solidFill>
                <a:latin typeface="Arial" panose="020B0604020202020204" pitchFamily="34" charset="0"/>
                <a:cs typeface="Arial" panose="020B0604020202020204" pitchFamily="34" charset="0"/>
              </a:rPr>
              <a:t>2</a:t>
            </a:r>
            <a:endPar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722F9466-4951-0444-ADB4-C64B1711762F}"/>
              </a:ext>
            </a:extLst>
          </p:cNvPr>
          <p:cNvSpPr/>
          <p:nvPr/>
        </p:nvSpPr>
        <p:spPr>
          <a:xfrm>
            <a:off x="522580" y="1706550"/>
            <a:ext cx="18473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425563"/>
              </a:solidFill>
              <a:effectLst/>
              <a:uLnTx/>
              <a:uFillTx/>
              <a:latin typeface="Arial"/>
              <a:ea typeface="+mn-ea"/>
              <a:cs typeface="+mn-cs"/>
            </a:endParaRPr>
          </a:p>
        </p:txBody>
      </p:sp>
      <p:sp>
        <p:nvSpPr>
          <p:cNvPr id="5" name="Rectangle 4">
            <a:extLst>
              <a:ext uri="{FF2B5EF4-FFF2-40B4-BE49-F238E27FC236}">
                <a16:creationId xmlns:a16="http://schemas.microsoft.com/office/drawing/2014/main" id="{0790E551-4BD9-BB43-B891-E8B6555D9EC8}"/>
              </a:ext>
            </a:extLst>
          </p:cNvPr>
          <p:cNvSpPr/>
          <p:nvPr/>
        </p:nvSpPr>
        <p:spPr>
          <a:xfrm>
            <a:off x="522580" y="2804200"/>
            <a:ext cx="5014963" cy="369332"/>
          </a:xfrm>
          <a:prstGeom prst="rect">
            <a:avLst/>
          </a:prstGeom>
        </p:spPr>
        <p:txBody>
          <a:bodyPr wrap="square" lIns="91440" tIns="45720" rIns="91440" bIns="45720" anchor="t">
            <a:spAutoFit/>
          </a:bodyPr>
          <a:lstStyle/>
          <a:p>
            <a:r>
              <a:rPr lang="en-GB" b="1"/>
              <a:t>ORGANISATION ADMIN PORTAL</a:t>
            </a:r>
            <a:r>
              <a:rPr lang="en-GB" b="1">
                <a:cs typeface="Arial"/>
              </a:rPr>
              <a:t>:</a:t>
            </a:r>
            <a:endParaRPr lang="en-US" sz="2000"/>
          </a:p>
        </p:txBody>
      </p:sp>
      <p:pic>
        <p:nvPicPr>
          <p:cNvPr id="22" name="Picture 21">
            <a:extLst>
              <a:ext uri="{FF2B5EF4-FFF2-40B4-BE49-F238E27FC236}">
                <a16:creationId xmlns:a16="http://schemas.microsoft.com/office/drawing/2014/main" id="{21E21FAD-31F4-4AC7-B6E5-E873674E5F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42337" y="2988866"/>
            <a:ext cx="2472643" cy="2906974"/>
          </a:xfrm>
          <a:prstGeom prst="rect">
            <a:avLst/>
          </a:prstGeom>
          <a:ln>
            <a:solidFill>
              <a:schemeClr val="tx1"/>
            </a:solidFill>
          </a:ln>
        </p:spPr>
      </p:pic>
      <p:pic>
        <p:nvPicPr>
          <p:cNvPr id="13" name="Picture 12">
            <a:extLst>
              <a:ext uri="{FF2B5EF4-FFF2-40B4-BE49-F238E27FC236}">
                <a16:creationId xmlns:a16="http://schemas.microsoft.com/office/drawing/2014/main" id="{800597A4-7D6B-42F7-A2D1-446D2F4A90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9774" y="2975315"/>
            <a:ext cx="1524608" cy="2041572"/>
          </a:xfrm>
          <a:prstGeom prst="rect">
            <a:avLst/>
          </a:prstGeom>
          <a:ln>
            <a:solidFill>
              <a:schemeClr val="tx1"/>
            </a:solidFill>
          </a:ln>
        </p:spPr>
      </p:pic>
      <p:pic>
        <p:nvPicPr>
          <p:cNvPr id="15" name="Picture 14">
            <a:extLst>
              <a:ext uri="{FF2B5EF4-FFF2-40B4-BE49-F238E27FC236}">
                <a16:creationId xmlns:a16="http://schemas.microsoft.com/office/drawing/2014/main" id="{6EC7DEB5-4CF0-4910-AE58-25DEC77B55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49176" y="2988866"/>
            <a:ext cx="1524608" cy="2504714"/>
          </a:xfrm>
          <a:prstGeom prst="rect">
            <a:avLst/>
          </a:prstGeom>
          <a:ln>
            <a:solidFill>
              <a:schemeClr val="tx1"/>
            </a:solidFill>
          </a:ln>
        </p:spPr>
      </p:pic>
      <p:pic>
        <p:nvPicPr>
          <p:cNvPr id="24" name="Picture 26">
            <a:extLst>
              <a:ext uri="{FF2B5EF4-FFF2-40B4-BE49-F238E27FC236}">
                <a16:creationId xmlns:a16="http://schemas.microsoft.com/office/drawing/2014/main" id="{18BD837C-DCF2-49DF-A6E5-7174814AF9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19774" y="5188002"/>
            <a:ext cx="1524608" cy="866708"/>
          </a:xfrm>
          <a:prstGeom prst="rect">
            <a:avLst/>
          </a:prstGeom>
          <a:ln>
            <a:solidFill>
              <a:schemeClr val="tx1"/>
            </a:solidFill>
          </a:ln>
        </p:spPr>
      </p:pic>
    </p:spTree>
    <p:extLst>
      <p:ext uri="{BB962C8B-B14F-4D97-AF65-F5344CB8AC3E}">
        <p14:creationId xmlns:p14="http://schemas.microsoft.com/office/powerpoint/2010/main" val="2710030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7B28-D350-1542-8D87-C81F36120B82}"/>
              </a:ext>
            </a:extLst>
          </p:cNvPr>
          <p:cNvSpPr>
            <a:spLocks noGrp="1"/>
          </p:cNvSpPr>
          <p:nvPr>
            <p:ph type="title"/>
          </p:nvPr>
        </p:nvSpPr>
        <p:spPr/>
        <p:txBody>
          <a:bodyPr lIns="612000"/>
          <a:lstStyle/>
          <a:p>
            <a:r>
              <a:rPr lang="en-GB">
                <a:solidFill>
                  <a:schemeClr val="tx2"/>
                </a:solidFill>
                <a:latin typeface="Arial"/>
                <a:cs typeface="Arial"/>
              </a:rPr>
              <a:t/>
            </a:r>
            <a:br>
              <a:rPr lang="en-GB">
                <a:solidFill>
                  <a:schemeClr val="tx2"/>
                </a:solidFill>
                <a:latin typeface="Arial"/>
                <a:cs typeface="Arial"/>
              </a:rPr>
            </a:br>
            <a:r>
              <a:rPr lang="en-GB">
                <a:solidFill>
                  <a:schemeClr val="tx2"/>
                </a:solidFill>
                <a:latin typeface="Arial"/>
                <a:cs typeface="Arial"/>
              </a:rPr>
              <a:t>ORGANISATION OPTIONS</a:t>
            </a:r>
            <a:endParaRPr lang="en-GB">
              <a:solidFill>
                <a:schemeClr val="tx2"/>
              </a:solidFill>
            </a:endParaRPr>
          </a:p>
        </p:txBody>
      </p:sp>
      <p:sp>
        <p:nvSpPr>
          <p:cNvPr id="26" name="TextBox 25">
            <a:extLst>
              <a:ext uri="{FF2B5EF4-FFF2-40B4-BE49-F238E27FC236}">
                <a16:creationId xmlns:a16="http://schemas.microsoft.com/office/drawing/2014/main" id="{2195429A-29B4-2B4E-9055-2C7B5187B3D4}"/>
              </a:ext>
            </a:extLst>
          </p:cNvPr>
          <p:cNvSpPr txBox="1"/>
          <p:nvPr/>
        </p:nvSpPr>
        <p:spPr>
          <a:xfrm>
            <a:off x="5664200" y="1980685"/>
            <a:ext cx="6143653" cy="6364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defRPr/>
            </a:pPr>
            <a:r>
              <a:rPr lang="en-GB" sz="1200" b="1" dirty="0">
                <a:solidFill>
                  <a:srgbClr val="005EB8"/>
                </a:solidFill>
                <a:latin typeface="Arial"/>
              </a:rPr>
              <a:t>MANAGE ORGANISATION OPTIONS</a:t>
            </a:r>
            <a:r>
              <a:rPr kumimoji="0" lang="en-GB" sz="1200" b="1" i="0" u="none" strike="noStrike" kern="1200" cap="none" spc="0" normalizeH="0" baseline="0" noProof="0" dirty="0">
                <a:ln>
                  <a:noFill/>
                </a:ln>
                <a:solidFill>
                  <a:srgbClr val="005EB8"/>
                </a:solidFill>
                <a:effectLst/>
                <a:uLnTx/>
                <a:uFillTx/>
                <a:latin typeface="Arial"/>
                <a:ea typeface="+mn-ea"/>
                <a:cs typeface="+mn-cs"/>
              </a:rPr>
              <a:t>:</a:t>
            </a:r>
          </a:p>
          <a:p>
            <a:pPr>
              <a:defRPr/>
            </a:pPr>
            <a:r>
              <a:rPr lang="en-GB" sz="1200" dirty="0">
                <a:solidFill>
                  <a:srgbClr val="425563"/>
                </a:solidFill>
              </a:rPr>
              <a:t>Organisation Managers have the option to create new </a:t>
            </a:r>
            <a:r>
              <a:rPr lang="en-GB" sz="1200" dirty="0" smtClean="0">
                <a:solidFill>
                  <a:srgbClr val="425563"/>
                </a:solidFill>
              </a:rPr>
              <a:t>testing sites </a:t>
            </a:r>
            <a:r>
              <a:rPr lang="en-GB" sz="1200" dirty="0">
                <a:solidFill>
                  <a:srgbClr val="425563"/>
                </a:solidFill>
              </a:rPr>
              <a:t>or to add and manage Team Leaders. </a:t>
            </a:r>
            <a:endParaRPr lang="en-GB" sz="1200" dirty="0">
              <a:solidFill>
                <a:srgbClr val="425563"/>
              </a:solidFill>
              <a:cs typeface="Arial"/>
            </a:endParaRPr>
          </a:p>
        </p:txBody>
      </p:sp>
      <p:cxnSp>
        <p:nvCxnSpPr>
          <p:cNvPr id="20" name="Straight Connector 19">
            <a:extLst>
              <a:ext uri="{FF2B5EF4-FFF2-40B4-BE49-F238E27FC236}">
                <a16:creationId xmlns:a16="http://schemas.microsoft.com/office/drawing/2014/main" id="{F621F08E-3516-CF41-8D30-CBF78DED9815}"/>
              </a:ext>
            </a:extLst>
          </p:cNvPr>
          <p:cNvCxnSpPr>
            <a:cxnSpLocks/>
          </p:cNvCxnSpPr>
          <p:nvPr/>
        </p:nvCxnSpPr>
        <p:spPr>
          <a:xfrm>
            <a:off x="5225846" y="133165"/>
            <a:ext cx="0" cy="6789254"/>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237BA7A2-89DC-9F46-8EE0-BC7466439946}"/>
              </a:ext>
            </a:extLst>
          </p:cNvPr>
          <p:cNvSpPr>
            <a:spLocks/>
          </p:cNvSpPr>
          <p:nvPr/>
        </p:nvSpPr>
        <p:spPr>
          <a:xfrm>
            <a:off x="5045846" y="1925619"/>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3</a:t>
            </a:r>
          </a:p>
        </p:txBody>
      </p:sp>
      <p:sp>
        <p:nvSpPr>
          <p:cNvPr id="19" name="Rectangle 18">
            <a:extLst>
              <a:ext uri="{FF2B5EF4-FFF2-40B4-BE49-F238E27FC236}">
                <a16:creationId xmlns:a16="http://schemas.microsoft.com/office/drawing/2014/main" id="{722F9466-4951-0444-ADB4-C64B1711762F}"/>
              </a:ext>
            </a:extLst>
          </p:cNvPr>
          <p:cNvSpPr/>
          <p:nvPr/>
        </p:nvSpPr>
        <p:spPr>
          <a:xfrm>
            <a:off x="522580" y="1706550"/>
            <a:ext cx="18473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425563"/>
              </a:solidFill>
              <a:effectLst/>
              <a:uLnTx/>
              <a:uFillTx/>
              <a:latin typeface="Arial"/>
              <a:ea typeface="+mn-ea"/>
              <a:cs typeface="+mn-cs"/>
            </a:endParaRPr>
          </a:p>
        </p:txBody>
      </p:sp>
      <p:sp>
        <p:nvSpPr>
          <p:cNvPr id="5" name="Rectangle 4">
            <a:extLst>
              <a:ext uri="{FF2B5EF4-FFF2-40B4-BE49-F238E27FC236}">
                <a16:creationId xmlns:a16="http://schemas.microsoft.com/office/drawing/2014/main" id="{0790E551-4BD9-BB43-B891-E8B6555D9EC8}"/>
              </a:ext>
            </a:extLst>
          </p:cNvPr>
          <p:cNvSpPr/>
          <p:nvPr/>
        </p:nvSpPr>
        <p:spPr>
          <a:xfrm>
            <a:off x="522580" y="2804200"/>
            <a:ext cx="5014963" cy="369332"/>
          </a:xfrm>
          <a:prstGeom prst="rect">
            <a:avLst/>
          </a:prstGeom>
        </p:spPr>
        <p:txBody>
          <a:bodyPr wrap="square" lIns="91440" tIns="45720" rIns="91440" bIns="45720" anchor="t">
            <a:spAutoFit/>
          </a:bodyPr>
          <a:lstStyle/>
          <a:p>
            <a:r>
              <a:rPr lang="en-GB" b="1"/>
              <a:t>ORGANISATION ADMIN PORTAL</a:t>
            </a:r>
            <a:r>
              <a:rPr lang="en-GB" b="1">
                <a:cs typeface="Arial"/>
              </a:rPr>
              <a:t>:</a:t>
            </a:r>
            <a:endParaRPr lang="en-US" sz="2000"/>
          </a:p>
        </p:txBody>
      </p:sp>
      <p:pic>
        <p:nvPicPr>
          <p:cNvPr id="4" name="Picture 3">
            <a:extLst>
              <a:ext uri="{FF2B5EF4-FFF2-40B4-BE49-F238E27FC236}">
                <a16:creationId xmlns:a16="http://schemas.microsoft.com/office/drawing/2014/main" id="{4AA2B29B-B538-4554-9A51-7BC2FBEEF020}"/>
              </a:ext>
            </a:extLst>
          </p:cNvPr>
          <p:cNvPicPr>
            <a:picLocks noChangeAspect="1"/>
          </p:cNvPicPr>
          <p:nvPr/>
        </p:nvPicPr>
        <p:blipFill>
          <a:blip r:embed="rId2"/>
          <a:stretch>
            <a:fillRect/>
          </a:stretch>
        </p:blipFill>
        <p:spPr>
          <a:xfrm>
            <a:off x="5664200" y="2702051"/>
            <a:ext cx="6105370" cy="2898000"/>
          </a:xfrm>
          <a:prstGeom prst="rect">
            <a:avLst/>
          </a:prstGeom>
          <a:ln>
            <a:solidFill>
              <a:schemeClr val="tx1"/>
            </a:solidFill>
          </a:ln>
        </p:spPr>
      </p:pic>
    </p:spTree>
    <p:extLst>
      <p:ext uri="{BB962C8B-B14F-4D97-AF65-F5344CB8AC3E}">
        <p14:creationId xmlns:p14="http://schemas.microsoft.com/office/powerpoint/2010/main" val="3639427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7B28-D350-1542-8D87-C81F36120B82}"/>
              </a:ext>
            </a:extLst>
          </p:cNvPr>
          <p:cNvSpPr>
            <a:spLocks noGrp="1"/>
          </p:cNvSpPr>
          <p:nvPr>
            <p:ph type="title"/>
          </p:nvPr>
        </p:nvSpPr>
        <p:spPr/>
        <p:txBody>
          <a:bodyPr lIns="612000"/>
          <a:lstStyle/>
          <a:p>
            <a:r>
              <a:rPr lang="en-GB" dirty="0">
                <a:latin typeface="Arial"/>
                <a:cs typeface="Arial"/>
              </a:rPr>
              <a:t/>
            </a:r>
            <a:br>
              <a:rPr lang="en-GB" dirty="0">
                <a:latin typeface="Arial"/>
                <a:cs typeface="Arial"/>
              </a:rPr>
            </a:br>
            <a:r>
              <a:rPr lang="en-GB" dirty="0">
                <a:solidFill>
                  <a:schemeClr val="tx2"/>
                </a:solidFill>
                <a:latin typeface="Arial"/>
                <a:cs typeface="Arial"/>
              </a:rPr>
              <a:t>ADDING </a:t>
            </a:r>
            <a:r>
              <a:rPr lang="en-GB" dirty="0" smtClean="0">
                <a:solidFill>
                  <a:schemeClr val="tx2"/>
                </a:solidFill>
                <a:latin typeface="Arial"/>
                <a:cs typeface="Arial"/>
              </a:rPr>
              <a:t>TESTING SITES</a:t>
            </a:r>
            <a:r>
              <a:rPr lang="en-GB" dirty="0">
                <a:solidFill>
                  <a:schemeClr val="tx2"/>
                </a:solidFill>
                <a:latin typeface="Arial"/>
                <a:cs typeface="Arial"/>
              </a:rPr>
              <a:t/>
            </a:r>
            <a:br>
              <a:rPr lang="en-GB" dirty="0">
                <a:solidFill>
                  <a:schemeClr val="tx2"/>
                </a:solidFill>
                <a:latin typeface="Arial"/>
                <a:cs typeface="Arial"/>
              </a:rPr>
            </a:br>
            <a:r>
              <a:rPr lang="en-GB" dirty="0"/>
              <a:t/>
            </a:r>
            <a:br>
              <a:rPr lang="en-GB" dirty="0"/>
            </a:br>
            <a:r>
              <a:rPr lang="en-GB" dirty="0"/>
              <a:t/>
            </a:r>
            <a:br>
              <a:rPr lang="en-GB" dirty="0"/>
            </a:br>
            <a:r>
              <a:rPr lang="en-GB" dirty="0"/>
              <a:t/>
            </a:r>
            <a:br>
              <a:rPr lang="en-GB" dirty="0"/>
            </a:br>
            <a:r>
              <a:rPr lang="en-GB" dirty="0"/>
              <a:t/>
            </a:r>
            <a:br>
              <a:rPr lang="en-GB" dirty="0"/>
            </a:br>
            <a:endParaRPr lang="en-GB" dirty="0">
              <a:solidFill>
                <a:schemeClr val="tx2"/>
              </a:solidFill>
            </a:endParaRPr>
          </a:p>
        </p:txBody>
      </p:sp>
      <p:sp>
        <p:nvSpPr>
          <p:cNvPr id="26" name="TextBox 25">
            <a:extLst>
              <a:ext uri="{FF2B5EF4-FFF2-40B4-BE49-F238E27FC236}">
                <a16:creationId xmlns:a16="http://schemas.microsoft.com/office/drawing/2014/main" id="{2195429A-29B4-2B4E-9055-2C7B5187B3D4}"/>
              </a:ext>
            </a:extLst>
          </p:cNvPr>
          <p:cNvSpPr txBox="1"/>
          <p:nvPr/>
        </p:nvSpPr>
        <p:spPr>
          <a:xfrm>
            <a:off x="5664200" y="965340"/>
            <a:ext cx="6143653" cy="7735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defRPr/>
            </a:pPr>
            <a:r>
              <a:rPr lang="en-GB" sz="1200" b="1" dirty="0">
                <a:solidFill>
                  <a:srgbClr val="005EB8"/>
                </a:solidFill>
                <a:latin typeface="Arial"/>
              </a:rPr>
              <a:t>ADD </a:t>
            </a:r>
            <a:r>
              <a:rPr lang="en-GB" sz="1200" b="1" dirty="0" smtClean="0">
                <a:solidFill>
                  <a:srgbClr val="005EB8"/>
                </a:solidFill>
                <a:latin typeface="Arial"/>
              </a:rPr>
              <a:t>TESTING SITES</a:t>
            </a:r>
            <a:r>
              <a:rPr kumimoji="0" lang="en-GB" sz="1200" b="1" i="0" u="none" strike="noStrike" kern="1200" cap="none" spc="0" normalizeH="0" baseline="0" noProof="0" dirty="0">
                <a:ln>
                  <a:noFill/>
                </a:ln>
                <a:solidFill>
                  <a:srgbClr val="005EB8"/>
                </a:solidFill>
                <a:effectLst/>
                <a:uLnTx/>
                <a:uFillTx/>
                <a:latin typeface="Arial"/>
                <a:ea typeface="+mn-ea"/>
                <a:cs typeface="+mn-cs"/>
              </a:rPr>
              <a:t>:</a:t>
            </a:r>
          </a:p>
          <a:p>
            <a:pPr>
              <a:defRPr/>
            </a:pPr>
            <a:r>
              <a:rPr lang="en-GB" sz="1200" dirty="0">
                <a:solidFill>
                  <a:srgbClr val="425563"/>
                </a:solidFill>
              </a:rPr>
              <a:t>Organisation Managers can add new </a:t>
            </a:r>
            <a:r>
              <a:rPr lang="en-GB" sz="1200" dirty="0" smtClean="0">
                <a:solidFill>
                  <a:srgbClr val="425563"/>
                </a:solidFill>
              </a:rPr>
              <a:t>testing sites </a:t>
            </a:r>
            <a:r>
              <a:rPr lang="en-GB" sz="1200" dirty="0">
                <a:solidFill>
                  <a:srgbClr val="425563"/>
                </a:solidFill>
              </a:rPr>
              <a:t>to their organisation. This will generate a Site ID and allows test Participants to select the </a:t>
            </a:r>
            <a:r>
              <a:rPr lang="en-GB" sz="1200" dirty="0" smtClean="0">
                <a:solidFill>
                  <a:srgbClr val="425563"/>
                </a:solidFill>
              </a:rPr>
              <a:t>testing site </a:t>
            </a:r>
            <a:r>
              <a:rPr lang="en-GB" sz="1200" dirty="0">
                <a:solidFill>
                  <a:srgbClr val="425563"/>
                </a:solidFill>
              </a:rPr>
              <a:t>during registration. Site IDs may take a few hours to become active in </a:t>
            </a:r>
            <a:r>
              <a:rPr lang="en-GB" sz="1200" dirty="0" err="1">
                <a:solidFill>
                  <a:srgbClr val="425563"/>
                </a:solidFill>
              </a:rPr>
              <a:t>Lite</a:t>
            </a:r>
            <a:r>
              <a:rPr lang="en-GB" sz="1200" dirty="0">
                <a:solidFill>
                  <a:srgbClr val="425563"/>
                </a:solidFill>
              </a:rPr>
              <a:t> Registration.</a:t>
            </a:r>
            <a:endParaRPr lang="en-GB" sz="1200" dirty="0">
              <a:solidFill>
                <a:srgbClr val="425563"/>
              </a:solidFill>
              <a:cs typeface="Arial"/>
            </a:endParaRPr>
          </a:p>
        </p:txBody>
      </p:sp>
      <p:cxnSp>
        <p:nvCxnSpPr>
          <p:cNvPr id="20" name="Straight Connector 19">
            <a:extLst>
              <a:ext uri="{FF2B5EF4-FFF2-40B4-BE49-F238E27FC236}">
                <a16:creationId xmlns:a16="http://schemas.microsoft.com/office/drawing/2014/main" id="{F621F08E-3516-CF41-8D30-CBF78DED9815}"/>
              </a:ext>
            </a:extLst>
          </p:cNvPr>
          <p:cNvCxnSpPr>
            <a:cxnSpLocks/>
          </p:cNvCxnSpPr>
          <p:nvPr/>
        </p:nvCxnSpPr>
        <p:spPr>
          <a:xfrm>
            <a:off x="5225846" y="133165"/>
            <a:ext cx="0" cy="979136"/>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22F9466-4951-0444-ADB4-C64B1711762F}"/>
              </a:ext>
            </a:extLst>
          </p:cNvPr>
          <p:cNvSpPr/>
          <p:nvPr/>
        </p:nvSpPr>
        <p:spPr>
          <a:xfrm>
            <a:off x="522580" y="1706550"/>
            <a:ext cx="18473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425563"/>
              </a:solidFill>
              <a:effectLst/>
              <a:uLnTx/>
              <a:uFillTx/>
              <a:latin typeface="Arial"/>
              <a:ea typeface="+mn-ea"/>
              <a:cs typeface="+mn-cs"/>
            </a:endParaRPr>
          </a:p>
        </p:txBody>
      </p:sp>
      <p:sp>
        <p:nvSpPr>
          <p:cNvPr id="5" name="Rectangle 4">
            <a:extLst>
              <a:ext uri="{FF2B5EF4-FFF2-40B4-BE49-F238E27FC236}">
                <a16:creationId xmlns:a16="http://schemas.microsoft.com/office/drawing/2014/main" id="{0790E551-4BD9-BB43-B891-E8B6555D9EC8}"/>
              </a:ext>
            </a:extLst>
          </p:cNvPr>
          <p:cNvSpPr/>
          <p:nvPr/>
        </p:nvSpPr>
        <p:spPr>
          <a:xfrm>
            <a:off x="445415" y="740048"/>
            <a:ext cx="5014963" cy="369332"/>
          </a:xfrm>
          <a:prstGeom prst="rect">
            <a:avLst/>
          </a:prstGeom>
        </p:spPr>
        <p:txBody>
          <a:bodyPr wrap="square" lIns="91440" tIns="45720" rIns="91440" bIns="45720" anchor="t">
            <a:spAutoFit/>
          </a:bodyPr>
          <a:lstStyle/>
          <a:p>
            <a:r>
              <a:rPr lang="en-GB" b="1"/>
              <a:t>ORGANISATION ADMIN PORTAL</a:t>
            </a:r>
            <a:r>
              <a:rPr lang="en-GB" b="1">
                <a:cs typeface="Arial"/>
              </a:rPr>
              <a:t>:</a:t>
            </a:r>
            <a:endParaRPr lang="en-US" sz="2000"/>
          </a:p>
        </p:txBody>
      </p:sp>
      <p:pic>
        <p:nvPicPr>
          <p:cNvPr id="11" name="Picture 10">
            <a:extLst>
              <a:ext uri="{FF2B5EF4-FFF2-40B4-BE49-F238E27FC236}">
                <a16:creationId xmlns:a16="http://schemas.microsoft.com/office/drawing/2014/main" id="{788657C1-64F8-4C32-9213-C0460101F5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86402" y="1869994"/>
            <a:ext cx="2162193" cy="4250455"/>
          </a:xfrm>
          <a:prstGeom prst="rect">
            <a:avLst/>
          </a:prstGeom>
          <a:ln>
            <a:solidFill>
              <a:schemeClr val="tx1"/>
            </a:solidFill>
          </a:ln>
        </p:spPr>
      </p:pic>
      <p:pic>
        <p:nvPicPr>
          <p:cNvPr id="12" name="Picture 11">
            <a:extLst>
              <a:ext uri="{FF2B5EF4-FFF2-40B4-BE49-F238E27FC236}">
                <a16:creationId xmlns:a16="http://schemas.microsoft.com/office/drawing/2014/main" id="{A64A6B4E-42F3-441A-A90E-79234439B1B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32182" y="1869994"/>
            <a:ext cx="3886126" cy="1860643"/>
          </a:xfrm>
          <a:prstGeom prst="rect">
            <a:avLst/>
          </a:prstGeom>
          <a:ln>
            <a:solidFill>
              <a:schemeClr val="tx1"/>
            </a:solidFill>
          </a:ln>
        </p:spPr>
      </p:pic>
      <p:pic>
        <p:nvPicPr>
          <p:cNvPr id="13" name="Picture 12">
            <a:extLst>
              <a:ext uri="{FF2B5EF4-FFF2-40B4-BE49-F238E27FC236}">
                <a16:creationId xmlns:a16="http://schemas.microsoft.com/office/drawing/2014/main" id="{BE6CFF71-94C7-4E74-B861-6C7359792BB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32182" y="3807890"/>
            <a:ext cx="3880569" cy="2692171"/>
          </a:xfrm>
          <a:prstGeom prst="rect">
            <a:avLst/>
          </a:prstGeom>
          <a:ln>
            <a:solidFill>
              <a:schemeClr val="tx1"/>
            </a:solidFill>
          </a:ln>
        </p:spPr>
      </p:pic>
      <p:cxnSp>
        <p:nvCxnSpPr>
          <p:cNvPr id="14" name="Straight Connector 13">
            <a:extLst>
              <a:ext uri="{FF2B5EF4-FFF2-40B4-BE49-F238E27FC236}">
                <a16:creationId xmlns:a16="http://schemas.microsoft.com/office/drawing/2014/main" id="{CF3FC789-EAF5-174E-92C7-101876396925}"/>
              </a:ext>
            </a:extLst>
          </p:cNvPr>
          <p:cNvCxnSpPr>
            <a:cxnSpLocks/>
          </p:cNvCxnSpPr>
          <p:nvPr/>
        </p:nvCxnSpPr>
        <p:spPr>
          <a:xfrm>
            <a:off x="5225846" y="133165"/>
            <a:ext cx="0" cy="6789254"/>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237BA7A2-89DC-9F46-8EE0-BC7466439946}"/>
              </a:ext>
            </a:extLst>
          </p:cNvPr>
          <p:cNvSpPr>
            <a:spLocks/>
          </p:cNvSpPr>
          <p:nvPr/>
        </p:nvSpPr>
        <p:spPr>
          <a:xfrm>
            <a:off x="5045846" y="934110"/>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4</a:t>
            </a:r>
          </a:p>
        </p:txBody>
      </p:sp>
      <p:sp>
        <p:nvSpPr>
          <p:cNvPr id="15" name="TextBox 14">
            <a:extLst>
              <a:ext uri="{FF2B5EF4-FFF2-40B4-BE49-F238E27FC236}">
                <a16:creationId xmlns:a16="http://schemas.microsoft.com/office/drawing/2014/main" id="{454DDB3A-2817-44C8-9872-F8E902FEE0F3}"/>
              </a:ext>
            </a:extLst>
          </p:cNvPr>
          <p:cNvSpPr txBox="1"/>
          <p:nvPr/>
        </p:nvSpPr>
        <p:spPr>
          <a:xfrm>
            <a:off x="609921" y="2855871"/>
            <a:ext cx="4175957" cy="3474280"/>
          </a:xfrm>
          <a:prstGeom prst="rect">
            <a:avLst/>
          </a:prstGeom>
          <a:noFill/>
          <a:ln w="28575" cap="rnd">
            <a:solidFill>
              <a:srgbClr val="0072CE"/>
            </a:solid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a:defRPr/>
            </a:pPr>
            <a:r>
              <a:rPr lang="en-GB" sz="1200" b="1" dirty="0">
                <a:solidFill>
                  <a:srgbClr val="005EB8"/>
                </a:solidFill>
                <a:latin typeface="Arial"/>
              </a:rPr>
              <a:t>IMPORTANT GUIDANCE ON SITE IDs</a:t>
            </a:r>
            <a:endParaRPr kumimoji="0" lang="en-GB" sz="1200" b="1" i="0" u="none" strike="noStrike" kern="1200" cap="none" spc="0" normalizeH="0" baseline="0" noProof="0" dirty="0">
              <a:ln>
                <a:noFill/>
              </a:ln>
              <a:solidFill>
                <a:srgbClr val="005EB8"/>
              </a:solidFill>
              <a:effectLst/>
              <a:uLnTx/>
              <a:uFillTx/>
              <a:latin typeface="Arial"/>
              <a:ea typeface="+mn-ea"/>
              <a:cs typeface="+mn-cs"/>
            </a:endParaRPr>
          </a:p>
          <a:p>
            <a:pPr marL="228600" indent="-228600">
              <a:spcBef>
                <a:spcPts val="800"/>
              </a:spcBef>
              <a:spcAft>
                <a:spcPts val="500"/>
              </a:spcAft>
              <a:buClr>
                <a:schemeClr val="tx2"/>
              </a:buClr>
              <a:buAutoNum type="arabicPeriod"/>
              <a:defRPr/>
            </a:pPr>
            <a:r>
              <a:rPr lang="en-GB" sz="1200" dirty="0">
                <a:solidFill>
                  <a:schemeClr val="tx1"/>
                </a:solidFill>
                <a:latin typeface="Arial"/>
              </a:rPr>
              <a:t>A unique site ID must be created for each physical location where a test is conducted. </a:t>
            </a:r>
          </a:p>
          <a:p>
            <a:pPr marL="685800" lvl="1" indent="-228600">
              <a:spcBef>
                <a:spcPts val="800"/>
              </a:spcBef>
              <a:spcAft>
                <a:spcPts val="500"/>
              </a:spcAft>
              <a:buClr>
                <a:schemeClr val="tx2"/>
              </a:buClr>
              <a:buFont typeface="Arial"/>
              <a:buChar char="•"/>
              <a:defRPr/>
            </a:pPr>
            <a:r>
              <a:rPr lang="en-GB" sz="1200" dirty="0">
                <a:solidFill>
                  <a:schemeClr val="tx1"/>
                </a:solidFill>
                <a:latin typeface="Arial"/>
              </a:rPr>
              <a:t>It is not permitted to use a single site ID for a mobile testing operation</a:t>
            </a:r>
            <a:endParaRPr lang="en-GB" sz="1200" dirty="0">
              <a:solidFill>
                <a:schemeClr val="tx1"/>
              </a:solidFill>
              <a:latin typeface="Arial"/>
              <a:cs typeface="Arial"/>
            </a:endParaRPr>
          </a:p>
          <a:p>
            <a:pPr marL="685800" lvl="1" indent="-228600">
              <a:spcBef>
                <a:spcPts val="800"/>
              </a:spcBef>
              <a:spcAft>
                <a:spcPts val="500"/>
              </a:spcAft>
              <a:buClr>
                <a:schemeClr val="tx2"/>
              </a:buClr>
              <a:buFont typeface="Arial"/>
              <a:buChar char="•"/>
              <a:defRPr/>
            </a:pPr>
            <a:r>
              <a:rPr lang="en-GB" sz="1200" dirty="0">
                <a:solidFill>
                  <a:schemeClr val="tx1"/>
                </a:solidFill>
                <a:latin typeface="Arial"/>
                <a:cs typeface="Arial"/>
              </a:rPr>
              <a:t>This ensures that the appropriate action can be taken to trace contacts and contain outbreaks</a:t>
            </a:r>
          </a:p>
          <a:p>
            <a:pPr marL="228600" indent="-228600">
              <a:spcBef>
                <a:spcPts val="800"/>
              </a:spcBef>
              <a:spcAft>
                <a:spcPts val="500"/>
              </a:spcAft>
              <a:buClr>
                <a:schemeClr val="tx2"/>
              </a:buClr>
              <a:buAutoNum type="arabicPeriod"/>
              <a:defRPr/>
            </a:pPr>
            <a:r>
              <a:rPr lang="en-GB" sz="1200" dirty="0">
                <a:solidFill>
                  <a:schemeClr val="tx1"/>
                </a:solidFill>
                <a:latin typeface="Arial"/>
                <a:cs typeface="Arial"/>
              </a:rPr>
              <a:t>Multiple Site IDs can be created for the same physical site if it is shared between multiple testing operations e.g. two schools testing in the same school hall</a:t>
            </a:r>
          </a:p>
          <a:p>
            <a:pPr marL="685800" lvl="1" indent="-228600">
              <a:spcBef>
                <a:spcPts val="800"/>
              </a:spcBef>
              <a:spcAft>
                <a:spcPts val="500"/>
              </a:spcAft>
              <a:buClr>
                <a:srgbClr val="005EB8"/>
              </a:buClr>
              <a:buFont typeface="Arial"/>
              <a:buChar char="•"/>
              <a:defRPr/>
            </a:pPr>
            <a:r>
              <a:rPr lang="en-GB" sz="1200" dirty="0">
                <a:solidFill>
                  <a:schemeClr val="tx1"/>
                </a:solidFill>
                <a:latin typeface="Arial"/>
                <a:cs typeface="Arial"/>
              </a:rPr>
              <a:t>The appropriate operational guidance needs to be provided to ensure results are logged and Participants register with the correct site ID</a:t>
            </a:r>
          </a:p>
          <a:p>
            <a:pPr>
              <a:spcBef>
                <a:spcPts val="800"/>
              </a:spcBef>
              <a:spcAft>
                <a:spcPts val="500"/>
              </a:spcAft>
              <a:buClr>
                <a:srgbClr val="005EB8"/>
              </a:buClr>
              <a:defRPr/>
            </a:pPr>
            <a:endParaRPr lang="en-GB" sz="1200" dirty="0">
              <a:solidFill>
                <a:schemeClr val="tx1"/>
              </a:solidFill>
              <a:latin typeface="Arial"/>
              <a:cs typeface="Arial"/>
            </a:endParaRPr>
          </a:p>
          <a:p>
            <a:pPr>
              <a:spcBef>
                <a:spcPts val="800"/>
              </a:spcBef>
              <a:spcAft>
                <a:spcPts val="500"/>
              </a:spcAft>
              <a:defRPr/>
            </a:pPr>
            <a:endParaRPr lang="en-GB" sz="1200" dirty="0">
              <a:solidFill>
                <a:schemeClr val="tx1"/>
              </a:solidFill>
              <a:cs typeface="Arial"/>
            </a:endParaRPr>
          </a:p>
          <a:p>
            <a:pPr marL="171450" indent="-171450">
              <a:spcBef>
                <a:spcPts val="800"/>
              </a:spcBef>
              <a:spcAft>
                <a:spcPts val="500"/>
              </a:spcAft>
              <a:buClr>
                <a:srgbClr val="005EB8"/>
              </a:buClr>
              <a:buFont typeface="Arial" panose="020B0604020202020204" pitchFamily="34" charset="0"/>
              <a:buChar char="•"/>
              <a:defRPr/>
            </a:pPr>
            <a:endParaRPr lang="en-GB" sz="1200" dirty="0">
              <a:solidFill>
                <a:srgbClr val="425563"/>
              </a:solidFill>
              <a:cs typeface="Arial"/>
            </a:endParaRPr>
          </a:p>
          <a:p>
            <a:pPr marL="171450" indent="-171450">
              <a:buFont typeface="Arial"/>
              <a:buChar char="•"/>
              <a:defRPr/>
            </a:pPr>
            <a:endParaRPr lang="en-GB" sz="1200" b="1" dirty="0">
              <a:solidFill>
                <a:srgbClr val="005EB8"/>
              </a:solidFill>
              <a:cs typeface="Arial"/>
            </a:endParaRPr>
          </a:p>
          <a:p>
            <a:pPr>
              <a:defRPr/>
            </a:pPr>
            <a:endParaRPr lang="en-GB" sz="1200" dirty="0">
              <a:solidFill>
                <a:srgbClr val="425563"/>
              </a:solidFill>
              <a:cs typeface="Arial"/>
            </a:endParaRPr>
          </a:p>
        </p:txBody>
      </p:sp>
    </p:spTree>
    <p:extLst>
      <p:ext uri="{BB962C8B-B14F-4D97-AF65-F5344CB8AC3E}">
        <p14:creationId xmlns:p14="http://schemas.microsoft.com/office/powerpoint/2010/main" val="1421949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7B28-D350-1542-8D87-C81F36120B82}"/>
              </a:ext>
            </a:extLst>
          </p:cNvPr>
          <p:cNvSpPr>
            <a:spLocks noGrp="1"/>
          </p:cNvSpPr>
          <p:nvPr>
            <p:ph type="title"/>
          </p:nvPr>
        </p:nvSpPr>
        <p:spPr/>
        <p:txBody>
          <a:bodyPr lIns="612000"/>
          <a:lstStyle/>
          <a:p>
            <a:r>
              <a:rPr lang="en-GB">
                <a:solidFill>
                  <a:schemeClr val="tx2"/>
                </a:solidFill>
                <a:latin typeface="Arial"/>
                <a:cs typeface="Arial"/>
              </a:rPr>
              <a:t/>
            </a:r>
            <a:br>
              <a:rPr lang="en-GB">
                <a:solidFill>
                  <a:schemeClr val="tx2"/>
                </a:solidFill>
                <a:latin typeface="Arial"/>
                <a:cs typeface="Arial"/>
              </a:rPr>
            </a:br>
            <a:r>
              <a:rPr lang="en-GB">
                <a:solidFill>
                  <a:schemeClr val="tx2"/>
                </a:solidFill>
                <a:latin typeface="Arial"/>
                <a:cs typeface="Arial"/>
              </a:rPr>
              <a:t>ADDING TEAM LEADERS</a:t>
            </a:r>
            <a:endParaRPr lang="en-GB">
              <a:solidFill>
                <a:schemeClr val="tx2"/>
              </a:solidFill>
            </a:endParaRPr>
          </a:p>
        </p:txBody>
      </p:sp>
      <p:sp>
        <p:nvSpPr>
          <p:cNvPr id="26" name="TextBox 25">
            <a:extLst>
              <a:ext uri="{FF2B5EF4-FFF2-40B4-BE49-F238E27FC236}">
                <a16:creationId xmlns:a16="http://schemas.microsoft.com/office/drawing/2014/main" id="{2195429A-29B4-2B4E-9055-2C7B5187B3D4}"/>
              </a:ext>
            </a:extLst>
          </p:cNvPr>
          <p:cNvSpPr txBox="1"/>
          <p:nvPr/>
        </p:nvSpPr>
        <p:spPr>
          <a:xfrm>
            <a:off x="5683491" y="965340"/>
            <a:ext cx="6124362" cy="94714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defRPr/>
            </a:pPr>
            <a:r>
              <a:rPr lang="en-GB" sz="1200" b="1" dirty="0">
                <a:solidFill>
                  <a:srgbClr val="005EB8"/>
                </a:solidFill>
                <a:latin typeface="Arial"/>
              </a:rPr>
              <a:t>ADD TEAM LEADERS</a:t>
            </a:r>
            <a:r>
              <a:rPr kumimoji="0" lang="en-GB" sz="1200" b="1" i="0" u="none" strike="noStrike" kern="1200" cap="none" spc="0" normalizeH="0" baseline="0" noProof="0" dirty="0">
                <a:ln>
                  <a:noFill/>
                </a:ln>
                <a:solidFill>
                  <a:srgbClr val="005EB8"/>
                </a:solidFill>
                <a:effectLst/>
                <a:uLnTx/>
                <a:uFillTx/>
                <a:latin typeface="Arial"/>
                <a:ea typeface="+mn-ea"/>
                <a:cs typeface="+mn-cs"/>
              </a:rPr>
              <a:t>:</a:t>
            </a:r>
          </a:p>
          <a:p>
            <a:pPr>
              <a:defRPr/>
            </a:pPr>
            <a:r>
              <a:rPr lang="en-GB" sz="1200" dirty="0">
                <a:solidFill>
                  <a:srgbClr val="425563"/>
                </a:solidFill>
              </a:rPr>
              <a:t>Organisation Managers can add new Team Leaders to their organisation. Team Leaders can manage testing operatives at </a:t>
            </a:r>
            <a:r>
              <a:rPr lang="en-GB" sz="1200" dirty="0" smtClean="0">
                <a:solidFill>
                  <a:srgbClr val="425563"/>
                </a:solidFill>
              </a:rPr>
              <a:t>testing sites </a:t>
            </a:r>
            <a:r>
              <a:rPr lang="en-GB" sz="1200" dirty="0">
                <a:solidFill>
                  <a:srgbClr val="425563"/>
                </a:solidFill>
              </a:rPr>
              <a:t>within the organisation.</a:t>
            </a:r>
            <a:endParaRPr lang="en-GB" sz="1200" dirty="0">
              <a:solidFill>
                <a:srgbClr val="425563"/>
              </a:solidFill>
              <a:cs typeface="Arial"/>
            </a:endParaRPr>
          </a:p>
          <a:p>
            <a:pPr>
              <a:defRPr/>
            </a:pPr>
            <a:endParaRPr lang="en-GB" sz="1200" dirty="0">
              <a:solidFill>
                <a:srgbClr val="425563"/>
              </a:solidFill>
            </a:endParaRPr>
          </a:p>
          <a:p>
            <a:pPr>
              <a:defRPr/>
            </a:pPr>
            <a:r>
              <a:rPr lang="en-GB" sz="1200" dirty="0">
                <a:solidFill>
                  <a:srgbClr val="425563"/>
                </a:solidFill>
              </a:rPr>
              <a:t>Additionally, Organisation Managers are automatically allocated as a Team Leader. </a:t>
            </a:r>
            <a:endParaRPr lang="en-GB" sz="1200" dirty="0">
              <a:solidFill>
                <a:srgbClr val="425563"/>
              </a:solidFill>
              <a:cs typeface="Arial"/>
            </a:endParaRPr>
          </a:p>
        </p:txBody>
      </p:sp>
      <p:cxnSp>
        <p:nvCxnSpPr>
          <p:cNvPr id="20" name="Straight Connector 19">
            <a:extLst>
              <a:ext uri="{FF2B5EF4-FFF2-40B4-BE49-F238E27FC236}">
                <a16:creationId xmlns:a16="http://schemas.microsoft.com/office/drawing/2014/main" id="{F621F08E-3516-CF41-8D30-CBF78DED9815}"/>
              </a:ext>
            </a:extLst>
          </p:cNvPr>
          <p:cNvCxnSpPr>
            <a:cxnSpLocks/>
          </p:cNvCxnSpPr>
          <p:nvPr/>
        </p:nvCxnSpPr>
        <p:spPr>
          <a:xfrm>
            <a:off x="5225846" y="133165"/>
            <a:ext cx="0" cy="979136"/>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22F9466-4951-0444-ADB4-C64B1711762F}"/>
              </a:ext>
            </a:extLst>
          </p:cNvPr>
          <p:cNvSpPr/>
          <p:nvPr/>
        </p:nvSpPr>
        <p:spPr>
          <a:xfrm>
            <a:off x="522580" y="1706550"/>
            <a:ext cx="18473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425563"/>
              </a:solidFill>
              <a:effectLst/>
              <a:uLnTx/>
              <a:uFillTx/>
              <a:latin typeface="Arial"/>
              <a:ea typeface="+mn-ea"/>
              <a:cs typeface="+mn-cs"/>
            </a:endParaRPr>
          </a:p>
        </p:txBody>
      </p:sp>
      <p:sp>
        <p:nvSpPr>
          <p:cNvPr id="5" name="Rectangle 4">
            <a:extLst>
              <a:ext uri="{FF2B5EF4-FFF2-40B4-BE49-F238E27FC236}">
                <a16:creationId xmlns:a16="http://schemas.microsoft.com/office/drawing/2014/main" id="{0790E551-4BD9-BB43-B891-E8B6555D9EC8}"/>
              </a:ext>
            </a:extLst>
          </p:cNvPr>
          <p:cNvSpPr/>
          <p:nvPr/>
        </p:nvSpPr>
        <p:spPr>
          <a:xfrm>
            <a:off x="522580" y="2804200"/>
            <a:ext cx="5014963" cy="369332"/>
          </a:xfrm>
          <a:prstGeom prst="rect">
            <a:avLst/>
          </a:prstGeom>
        </p:spPr>
        <p:txBody>
          <a:bodyPr wrap="square" lIns="91440" tIns="45720" rIns="91440" bIns="45720" anchor="t">
            <a:spAutoFit/>
          </a:bodyPr>
          <a:lstStyle/>
          <a:p>
            <a:r>
              <a:rPr lang="en-GB" b="1"/>
              <a:t>ORGANISATION ADMIN PORTAL</a:t>
            </a:r>
            <a:r>
              <a:rPr lang="en-GB" b="1">
                <a:cs typeface="Arial"/>
              </a:rPr>
              <a:t>:</a:t>
            </a:r>
            <a:endParaRPr lang="en-US" sz="2000"/>
          </a:p>
        </p:txBody>
      </p:sp>
      <p:pic>
        <p:nvPicPr>
          <p:cNvPr id="14" name="Picture 13">
            <a:extLst>
              <a:ext uri="{FF2B5EF4-FFF2-40B4-BE49-F238E27FC236}">
                <a16:creationId xmlns:a16="http://schemas.microsoft.com/office/drawing/2014/main" id="{906E83F8-2559-4FC5-90FF-ED2C264860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6799" y="3554739"/>
            <a:ext cx="2706558" cy="3141802"/>
          </a:xfrm>
          <a:prstGeom prst="rect">
            <a:avLst/>
          </a:prstGeom>
          <a:ln>
            <a:solidFill>
              <a:schemeClr val="tx1"/>
            </a:solidFill>
          </a:ln>
        </p:spPr>
      </p:pic>
      <p:pic>
        <p:nvPicPr>
          <p:cNvPr id="9" name="Picture 8">
            <a:extLst>
              <a:ext uri="{FF2B5EF4-FFF2-40B4-BE49-F238E27FC236}">
                <a16:creationId xmlns:a16="http://schemas.microsoft.com/office/drawing/2014/main" id="{AFF4AC84-3D51-4D22-B8DC-A5E868B041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4288" y="3554739"/>
            <a:ext cx="2644061" cy="1709453"/>
          </a:xfrm>
          <a:prstGeom prst="rect">
            <a:avLst/>
          </a:prstGeom>
          <a:ln>
            <a:solidFill>
              <a:schemeClr val="tx1"/>
            </a:solidFill>
          </a:ln>
        </p:spPr>
      </p:pic>
      <p:pic>
        <p:nvPicPr>
          <p:cNvPr id="17" name="Picture 16">
            <a:extLst>
              <a:ext uri="{FF2B5EF4-FFF2-40B4-BE49-F238E27FC236}">
                <a16:creationId xmlns:a16="http://schemas.microsoft.com/office/drawing/2014/main" id="{A55FA12B-36E7-41A6-B654-BC1EE81775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64199" y="2003621"/>
            <a:ext cx="5597681" cy="1447287"/>
          </a:xfrm>
          <a:prstGeom prst="rect">
            <a:avLst/>
          </a:prstGeom>
          <a:ln>
            <a:solidFill>
              <a:schemeClr val="tx1"/>
            </a:solidFill>
          </a:ln>
        </p:spPr>
      </p:pic>
      <p:cxnSp>
        <p:nvCxnSpPr>
          <p:cNvPr id="11" name="Straight Connector 10">
            <a:extLst>
              <a:ext uri="{FF2B5EF4-FFF2-40B4-BE49-F238E27FC236}">
                <a16:creationId xmlns:a16="http://schemas.microsoft.com/office/drawing/2014/main" id="{580926FA-DB5D-2C4D-A9EA-A5D1FE2C2EAB}"/>
              </a:ext>
            </a:extLst>
          </p:cNvPr>
          <p:cNvCxnSpPr>
            <a:cxnSpLocks/>
          </p:cNvCxnSpPr>
          <p:nvPr/>
        </p:nvCxnSpPr>
        <p:spPr>
          <a:xfrm>
            <a:off x="5225846" y="133165"/>
            <a:ext cx="0" cy="6789254"/>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237BA7A2-89DC-9F46-8EE0-BC7466439946}"/>
              </a:ext>
            </a:extLst>
          </p:cNvPr>
          <p:cNvSpPr>
            <a:spLocks/>
          </p:cNvSpPr>
          <p:nvPr/>
        </p:nvSpPr>
        <p:spPr>
          <a:xfrm>
            <a:off x="5045846" y="934110"/>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37373A"/>
                </a:solidFill>
                <a:latin typeface="Arial" panose="020B0604020202020204" pitchFamily="34" charset="0"/>
                <a:cs typeface="Arial" panose="020B0604020202020204" pitchFamily="34" charset="0"/>
              </a:rPr>
              <a:t>5</a:t>
            </a:r>
            <a:endPar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48977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7B28-D350-1542-8D87-C81F36120B82}"/>
              </a:ext>
            </a:extLst>
          </p:cNvPr>
          <p:cNvSpPr>
            <a:spLocks noGrp="1"/>
          </p:cNvSpPr>
          <p:nvPr>
            <p:ph type="title"/>
          </p:nvPr>
        </p:nvSpPr>
        <p:spPr/>
        <p:txBody>
          <a:bodyPr lIns="612000"/>
          <a:lstStyle/>
          <a:p>
            <a:r>
              <a:rPr lang="en-GB">
                <a:solidFill>
                  <a:schemeClr val="tx2"/>
                </a:solidFill>
                <a:latin typeface="Arial"/>
                <a:cs typeface="Arial"/>
              </a:rPr>
              <a:t/>
            </a:r>
            <a:br>
              <a:rPr lang="en-GB">
                <a:solidFill>
                  <a:schemeClr val="tx2"/>
                </a:solidFill>
                <a:latin typeface="Arial"/>
                <a:cs typeface="Arial"/>
              </a:rPr>
            </a:br>
            <a:r>
              <a:rPr lang="en-GB">
                <a:solidFill>
                  <a:schemeClr val="tx2"/>
                </a:solidFill>
                <a:latin typeface="Arial"/>
                <a:cs typeface="Arial"/>
              </a:rPr>
              <a:t>MANAGING TEAM LEADERS</a:t>
            </a:r>
            <a:endParaRPr lang="en-GB">
              <a:solidFill>
                <a:schemeClr val="tx2"/>
              </a:solidFill>
            </a:endParaRPr>
          </a:p>
        </p:txBody>
      </p:sp>
      <p:sp>
        <p:nvSpPr>
          <p:cNvPr id="26" name="TextBox 25">
            <a:extLst>
              <a:ext uri="{FF2B5EF4-FFF2-40B4-BE49-F238E27FC236}">
                <a16:creationId xmlns:a16="http://schemas.microsoft.com/office/drawing/2014/main" id="{2195429A-29B4-2B4E-9055-2C7B5187B3D4}"/>
              </a:ext>
            </a:extLst>
          </p:cNvPr>
          <p:cNvSpPr txBox="1"/>
          <p:nvPr/>
        </p:nvSpPr>
        <p:spPr>
          <a:xfrm>
            <a:off x="5664200" y="965340"/>
            <a:ext cx="6143653" cy="123393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defRPr/>
            </a:pPr>
            <a:r>
              <a:rPr lang="en-GB" sz="1200" b="1">
                <a:solidFill>
                  <a:srgbClr val="005EB8"/>
                </a:solidFill>
                <a:latin typeface="Arial"/>
              </a:rPr>
              <a:t>UPDATE TEAM LEADERS</a:t>
            </a:r>
            <a:r>
              <a:rPr kumimoji="0" lang="en-GB" sz="1200" b="1" i="0" u="none" strike="noStrike" kern="1200" cap="none" spc="0" normalizeH="0" baseline="0" noProof="0">
                <a:ln>
                  <a:noFill/>
                </a:ln>
                <a:solidFill>
                  <a:srgbClr val="005EB8"/>
                </a:solidFill>
                <a:effectLst/>
                <a:uLnTx/>
                <a:uFillTx/>
                <a:latin typeface="Arial"/>
                <a:ea typeface="+mn-ea"/>
                <a:cs typeface="+mn-cs"/>
              </a:rPr>
              <a:t>:</a:t>
            </a:r>
          </a:p>
          <a:p>
            <a:pPr>
              <a:defRPr/>
            </a:pPr>
            <a:r>
              <a:rPr lang="en-GB" sz="1200">
                <a:solidFill>
                  <a:srgbClr val="425563"/>
                </a:solidFill>
              </a:rPr>
              <a:t>Organisation Managers can update information about existing Team Leaders within their organisation by selecting the ‘Manage’ link next to the Team Leader.</a:t>
            </a:r>
            <a:endParaRPr lang="en-GB" sz="1200">
              <a:solidFill>
                <a:srgbClr val="425563"/>
              </a:solidFill>
              <a:cs typeface="Arial"/>
            </a:endParaRPr>
          </a:p>
          <a:p>
            <a:pPr>
              <a:defRPr/>
            </a:pPr>
            <a:endParaRPr lang="en-GB" sz="1200">
              <a:solidFill>
                <a:srgbClr val="425563"/>
              </a:solidFill>
            </a:endParaRPr>
          </a:p>
          <a:p>
            <a:pPr>
              <a:defRPr/>
            </a:pPr>
            <a:r>
              <a:rPr lang="en-GB" sz="1200">
                <a:solidFill>
                  <a:srgbClr val="425563"/>
                </a:solidFill>
              </a:rPr>
              <a:t>Saving a Team Leader as inactive (by deselecting the ‘Active’ radio button) will restrict them from logging into the Team Leader Admin Portal.</a:t>
            </a:r>
            <a:endParaRPr lang="en-GB" sz="1200">
              <a:solidFill>
                <a:srgbClr val="425563"/>
              </a:solidFill>
              <a:cs typeface="Arial"/>
            </a:endParaRPr>
          </a:p>
        </p:txBody>
      </p:sp>
      <p:cxnSp>
        <p:nvCxnSpPr>
          <p:cNvPr id="20" name="Straight Connector 19">
            <a:extLst>
              <a:ext uri="{FF2B5EF4-FFF2-40B4-BE49-F238E27FC236}">
                <a16:creationId xmlns:a16="http://schemas.microsoft.com/office/drawing/2014/main" id="{F621F08E-3516-CF41-8D30-CBF78DED9815}"/>
              </a:ext>
            </a:extLst>
          </p:cNvPr>
          <p:cNvCxnSpPr>
            <a:cxnSpLocks/>
          </p:cNvCxnSpPr>
          <p:nvPr/>
        </p:nvCxnSpPr>
        <p:spPr>
          <a:xfrm>
            <a:off x="5225846" y="133165"/>
            <a:ext cx="0" cy="979136"/>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237BA7A2-89DC-9F46-8EE0-BC7466439946}"/>
              </a:ext>
            </a:extLst>
          </p:cNvPr>
          <p:cNvSpPr>
            <a:spLocks/>
          </p:cNvSpPr>
          <p:nvPr/>
        </p:nvSpPr>
        <p:spPr>
          <a:xfrm>
            <a:off x="5045846" y="934110"/>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37373A"/>
                </a:solidFill>
                <a:latin typeface="Arial" panose="020B0604020202020204" pitchFamily="34" charset="0"/>
                <a:cs typeface="Arial" panose="020B0604020202020204" pitchFamily="34" charset="0"/>
              </a:rPr>
              <a:t>6</a:t>
            </a:r>
            <a:endPar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722F9466-4951-0444-ADB4-C64B1711762F}"/>
              </a:ext>
            </a:extLst>
          </p:cNvPr>
          <p:cNvSpPr/>
          <p:nvPr/>
        </p:nvSpPr>
        <p:spPr>
          <a:xfrm>
            <a:off x="522580" y="1706550"/>
            <a:ext cx="18473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425563"/>
              </a:solidFill>
              <a:effectLst/>
              <a:uLnTx/>
              <a:uFillTx/>
              <a:latin typeface="Arial"/>
              <a:ea typeface="+mn-ea"/>
              <a:cs typeface="+mn-cs"/>
            </a:endParaRPr>
          </a:p>
        </p:txBody>
      </p:sp>
      <p:sp>
        <p:nvSpPr>
          <p:cNvPr id="5" name="Rectangle 4">
            <a:extLst>
              <a:ext uri="{FF2B5EF4-FFF2-40B4-BE49-F238E27FC236}">
                <a16:creationId xmlns:a16="http://schemas.microsoft.com/office/drawing/2014/main" id="{0790E551-4BD9-BB43-B891-E8B6555D9EC8}"/>
              </a:ext>
            </a:extLst>
          </p:cNvPr>
          <p:cNvSpPr/>
          <p:nvPr/>
        </p:nvSpPr>
        <p:spPr>
          <a:xfrm>
            <a:off x="522580" y="2804200"/>
            <a:ext cx="5014963" cy="369332"/>
          </a:xfrm>
          <a:prstGeom prst="rect">
            <a:avLst/>
          </a:prstGeom>
        </p:spPr>
        <p:txBody>
          <a:bodyPr wrap="square" lIns="91440" tIns="45720" rIns="91440" bIns="45720" anchor="t">
            <a:spAutoFit/>
          </a:bodyPr>
          <a:lstStyle/>
          <a:p>
            <a:r>
              <a:rPr lang="en-GB" b="1"/>
              <a:t>ORGANISATION ADMIN PORTAL</a:t>
            </a:r>
            <a:r>
              <a:rPr lang="en-GB" b="1">
                <a:cs typeface="Arial"/>
              </a:rPr>
              <a:t>:</a:t>
            </a:r>
            <a:endParaRPr lang="en-US" sz="2000"/>
          </a:p>
        </p:txBody>
      </p:sp>
      <p:pic>
        <p:nvPicPr>
          <p:cNvPr id="11" name="Picture 10">
            <a:extLst>
              <a:ext uri="{FF2B5EF4-FFF2-40B4-BE49-F238E27FC236}">
                <a16:creationId xmlns:a16="http://schemas.microsoft.com/office/drawing/2014/main" id="{7D2C18B9-2145-4317-A809-1F21D776D9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4200" y="2468216"/>
            <a:ext cx="2270653" cy="3219895"/>
          </a:xfrm>
          <a:prstGeom prst="rect">
            <a:avLst/>
          </a:prstGeom>
          <a:ln>
            <a:solidFill>
              <a:schemeClr val="tx1"/>
            </a:solidFill>
          </a:ln>
        </p:spPr>
      </p:pic>
      <p:pic>
        <p:nvPicPr>
          <p:cNvPr id="13" name="Picture 12">
            <a:extLst>
              <a:ext uri="{FF2B5EF4-FFF2-40B4-BE49-F238E27FC236}">
                <a16:creationId xmlns:a16="http://schemas.microsoft.com/office/drawing/2014/main" id="{10292EB6-DAD3-462F-AE57-F463F2A512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61509" y="2468217"/>
            <a:ext cx="3026702" cy="2459448"/>
          </a:xfrm>
          <a:prstGeom prst="rect">
            <a:avLst/>
          </a:prstGeom>
          <a:ln>
            <a:solidFill>
              <a:schemeClr val="tx1"/>
            </a:solidFill>
          </a:ln>
        </p:spPr>
      </p:pic>
      <p:pic>
        <p:nvPicPr>
          <p:cNvPr id="15" name="Picture 14">
            <a:extLst>
              <a:ext uri="{FF2B5EF4-FFF2-40B4-BE49-F238E27FC236}">
                <a16:creationId xmlns:a16="http://schemas.microsoft.com/office/drawing/2014/main" id="{EFB3F5BF-51F3-40E8-93D1-BFCB3E7D141C}"/>
              </a:ext>
            </a:extLst>
          </p:cNvPr>
          <p:cNvPicPr>
            <a:picLocks noChangeAspect="1"/>
          </p:cNvPicPr>
          <p:nvPr/>
        </p:nvPicPr>
        <p:blipFill>
          <a:blip r:embed="rId5"/>
          <a:stretch>
            <a:fillRect/>
          </a:stretch>
        </p:blipFill>
        <p:spPr>
          <a:xfrm>
            <a:off x="5664201" y="5823671"/>
            <a:ext cx="5564311" cy="481889"/>
          </a:xfrm>
          <a:prstGeom prst="rect">
            <a:avLst/>
          </a:prstGeom>
          <a:ln>
            <a:solidFill>
              <a:schemeClr val="tx1"/>
            </a:solidFill>
          </a:ln>
        </p:spPr>
      </p:pic>
    </p:spTree>
    <p:extLst>
      <p:ext uri="{BB962C8B-B14F-4D97-AF65-F5344CB8AC3E}">
        <p14:creationId xmlns:p14="http://schemas.microsoft.com/office/powerpoint/2010/main" val="2751865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6CE72-90C1-D24E-BB80-37436467CE51}"/>
              </a:ext>
            </a:extLst>
          </p:cNvPr>
          <p:cNvSpPr>
            <a:spLocks noGrp="1"/>
          </p:cNvSpPr>
          <p:nvPr>
            <p:ph type="title"/>
          </p:nvPr>
        </p:nvSpPr>
        <p:spPr/>
        <p:txBody>
          <a:bodyPr/>
          <a:lstStyle/>
          <a:p>
            <a:r>
              <a:rPr lang="en-GB"/>
              <a:t>TEAM LEADER ADMIN PORTAL (FOR TEAM LEADERS) </a:t>
            </a:r>
          </a:p>
        </p:txBody>
      </p:sp>
      <p:sp>
        <p:nvSpPr>
          <p:cNvPr id="3" name="Rectangle 2">
            <a:extLst>
              <a:ext uri="{FF2B5EF4-FFF2-40B4-BE49-F238E27FC236}">
                <a16:creationId xmlns:a16="http://schemas.microsoft.com/office/drawing/2014/main" id="{DC57202C-C04F-B34D-BC7F-759AE3AF6D92}"/>
              </a:ext>
            </a:extLst>
          </p:cNvPr>
          <p:cNvSpPr/>
          <p:nvPr/>
        </p:nvSpPr>
        <p:spPr>
          <a:xfrm>
            <a:off x="512859" y="3244334"/>
            <a:ext cx="3651512" cy="369332"/>
          </a:xfrm>
          <a:prstGeom prst="rect">
            <a:avLst/>
          </a:prstGeom>
        </p:spPr>
        <p:txBody>
          <a:bodyPr wrap="none">
            <a:spAutoFit/>
          </a:bodyPr>
          <a:lstStyle/>
          <a:p>
            <a:r>
              <a:rPr lang="en-GB" b="1">
                <a:cs typeface="Arial"/>
              </a:rPr>
              <a:t>BEFORE YOU START TESTING:</a:t>
            </a:r>
            <a:endParaRPr lang="en-GB" b="1"/>
          </a:p>
        </p:txBody>
      </p:sp>
    </p:spTree>
    <p:extLst>
      <p:ext uri="{BB962C8B-B14F-4D97-AF65-F5344CB8AC3E}">
        <p14:creationId xmlns:p14="http://schemas.microsoft.com/office/powerpoint/2010/main" val="1875232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7B28-D350-1542-8D87-C81F36120B82}"/>
              </a:ext>
            </a:extLst>
          </p:cNvPr>
          <p:cNvSpPr>
            <a:spLocks noGrp="1"/>
          </p:cNvSpPr>
          <p:nvPr>
            <p:ph type="title"/>
          </p:nvPr>
        </p:nvSpPr>
        <p:spPr/>
        <p:txBody>
          <a:bodyPr lIns="612000"/>
          <a:lstStyle/>
          <a:p>
            <a:r>
              <a:rPr lang="en-GB">
                <a:solidFill>
                  <a:schemeClr val="tx2"/>
                </a:solidFill>
                <a:latin typeface="Arial"/>
                <a:cs typeface="Arial"/>
              </a:rPr>
              <a:t/>
            </a:r>
            <a:br>
              <a:rPr lang="en-GB">
                <a:solidFill>
                  <a:schemeClr val="tx2"/>
                </a:solidFill>
                <a:latin typeface="Arial"/>
                <a:cs typeface="Arial"/>
              </a:rPr>
            </a:br>
            <a:r>
              <a:rPr lang="en-GB">
                <a:solidFill>
                  <a:schemeClr val="tx2"/>
                </a:solidFill>
                <a:latin typeface="Arial"/>
                <a:cs typeface="Arial"/>
              </a:rPr>
              <a:t>INVITATION</a:t>
            </a:r>
            <a:br>
              <a:rPr lang="en-GB">
                <a:solidFill>
                  <a:schemeClr val="tx2"/>
                </a:solidFill>
                <a:latin typeface="Arial"/>
                <a:cs typeface="Arial"/>
              </a:rPr>
            </a:br>
            <a:endParaRPr lang="en-GB">
              <a:solidFill>
                <a:schemeClr val="tx2"/>
              </a:solidFill>
            </a:endParaRPr>
          </a:p>
        </p:txBody>
      </p:sp>
      <p:sp>
        <p:nvSpPr>
          <p:cNvPr id="26" name="TextBox 25">
            <a:extLst>
              <a:ext uri="{FF2B5EF4-FFF2-40B4-BE49-F238E27FC236}">
                <a16:creationId xmlns:a16="http://schemas.microsoft.com/office/drawing/2014/main" id="{2195429A-29B4-2B4E-9055-2C7B5187B3D4}"/>
              </a:ext>
            </a:extLst>
          </p:cNvPr>
          <p:cNvSpPr txBox="1"/>
          <p:nvPr/>
        </p:nvSpPr>
        <p:spPr>
          <a:xfrm>
            <a:off x="5664201" y="1615010"/>
            <a:ext cx="5899150" cy="101487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defRPr/>
            </a:pPr>
            <a:r>
              <a:rPr lang="en-GB" sz="1200" b="1" dirty="0">
                <a:solidFill>
                  <a:srgbClr val="005EB8"/>
                </a:solidFill>
                <a:latin typeface="Arial"/>
              </a:rPr>
              <a:t>RECEIVE INVITE FROM ORGANISATION MANAGER</a:t>
            </a:r>
            <a:r>
              <a:rPr kumimoji="0" lang="en-GB" sz="1200" b="1" i="0" u="none" strike="noStrike" kern="1200" cap="none" spc="0" normalizeH="0" baseline="0" noProof="0" dirty="0">
                <a:ln>
                  <a:noFill/>
                </a:ln>
                <a:solidFill>
                  <a:srgbClr val="005EB8"/>
                </a:solidFill>
                <a:effectLst/>
                <a:uLnTx/>
                <a:uFillTx/>
                <a:latin typeface="Arial"/>
                <a:ea typeface="+mn-ea"/>
                <a:cs typeface="+mn-cs"/>
              </a:rPr>
              <a:t>:</a:t>
            </a:r>
          </a:p>
          <a:p>
            <a:pPr>
              <a:defRPr/>
            </a:pPr>
            <a:r>
              <a:rPr lang="en-GB" sz="1200" dirty="0">
                <a:solidFill>
                  <a:schemeClr val="tx1"/>
                </a:solidFill>
                <a:latin typeface="Arial"/>
                <a:cs typeface="Arial"/>
              </a:rPr>
              <a:t>A Team Leader will receive an email invitation when they are added by the Organisation Manager. The email will contain instructions to access the Log Results Team Leader Admin Portal</a:t>
            </a:r>
            <a:r>
              <a:rPr lang="en-GB" sz="1200" dirty="0">
                <a:solidFill>
                  <a:schemeClr val="tx1"/>
                </a:solidFill>
                <a:cs typeface="Arial"/>
              </a:rPr>
              <a:t>, along with a text message confirming the temporary password for the account. </a:t>
            </a:r>
          </a:p>
          <a:p>
            <a:pPr>
              <a:defRPr/>
            </a:pPr>
            <a:endParaRPr lang="en-GB" sz="1200" dirty="0">
              <a:solidFill>
                <a:schemeClr val="tx1"/>
              </a:solidFill>
              <a:cs typeface="Arial"/>
            </a:endParaRPr>
          </a:p>
          <a:p>
            <a:pPr>
              <a:defRPr/>
            </a:pPr>
            <a:r>
              <a:rPr lang="en-GB" sz="1200" dirty="0">
                <a:solidFill>
                  <a:schemeClr val="tx1"/>
                </a:solidFill>
                <a:cs typeface="Arial"/>
              </a:rPr>
              <a:t>Selecting the link in the email will open the </a:t>
            </a:r>
            <a:r>
              <a:rPr lang="en-GB" sz="1200" dirty="0" smtClean="0">
                <a:solidFill>
                  <a:schemeClr val="tx1"/>
                </a:solidFill>
                <a:cs typeface="Arial"/>
              </a:rPr>
              <a:t>Testing Site </a:t>
            </a:r>
            <a:r>
              <a:rPr lang="en-GB" sz="1200" dirty="0">
                <a:solidFill>
                  <a:schemeClr val="tx1"/>
                </a:solidFill>
                <a:cs typeface="Arial"/>
              </a:rPr>
              <a:t>Results service.</a:t>
            </a:r>
          </a:p>
        </p:txBody>
      </p:sp>
      <p:cxnSp>
        <p:nvCxnSpPr>
          <p:cNvPr id="20" name="Straight Connector 19">
            <a:extLst>
              <a:ext uri="{FF2B5EF4-FFF2-40B4-BE49-F238E27FC236}">
                <a16:creationId xmlns:a16="http://schemas.microsoft.com/office/drawing/2014/main" id="{F621F08E-3516-CF41-8D30-CBF78DED9815}"/>
              </a:ext>
            </a:extLst>
          </p:cNvPr>
          <p:cNvCxnSpPr>
            <a:cxnSpLocks/>
            <a:stCxn id="23" idx="4"/>
          </p:cNvCxnSpPr>
          <p:nvPr/>
        </p:nvCxnSpPr>
        <p:spPr>
          <a:xfrm>
            <a:off x="5225846" y="1916326"/>
            <a:ext cx="0" cy="5929431"/>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237BA7A2-89DC-9F46-8EE0-BC7466439946}"/>
              </a:ext>
            </a:extLst>
          </p:cNvPr>
          <p:cNvSpPr>
            <a:spLocks/>
          </p:cNvSpPr>
          <p:nvPr/>
        </p:nvSpPr>
        <p:spPr>
          <a:xfrm>
            <a:off x="5045846" y="1559944"/>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1</a:t>
            </a:r>
          </a:p>
        </p:txBody>
      </p:sp>
      <p:sp>
        <p:nvSpPr>
          <p:cNvPr id="19" name="Rectangle 18">
            <a:extLst>
              <a:ext uri="{FF2B5EF4-FFF2-40B4-BE49-F238E27FC236}">
                <a16:creationId xmlns:a16="http://schemas.microsoft.com/office/drawing/2014/main" id="{722F9466-4951-0444-ADB4-C64B1711762F}"/>
              </a:ext>
            </a:extLst>
          </p:cNvPr>
          <p:cNvSpPr/>
          <p:nvPr/>
        </p:nvSpPr>
        <p:spPr>
          <a:xfrm>
            <a:off x="522580" y="1706550"/>
            <a:ext cx="18473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425563"/>
              </a:solidFill>
              <a:effectLst/>
              <a:uLnTx/>
              <a:uFillTx/>
              <a:latin typeface="Arial"/>
              <a:ea typeface="+mn-ea"/>
              <a:cs typeface="+mn-cs"/>
            </a:endParaRPr>
          </a:p>
        </p:txBody>
      </p:sp>
      <p:sp>
        <p:nvSpPr>
          <p:cNvPr id="5" name="Rectangle 4">
            <a:extLst>
              <a:ext uri="{FF2B5EF4-FFF2-40B4-BE49-F238E27FC236}">
                <a16:creationId xmlns:a16="http://schemas.microsoft.com/office/drawing/2014/main" id="{0790E551-4BD9-BB43-B891-E8B6555D9EC8}"/>
              </a:ext>
            </a:extLst>
          </p:cNvPr>
          <p:cNvSpPr/>
          <p:nvPr/>
        </p:nvSpPr>
        <p:spPr>
          <a:xfrm>
            <a:off x="522580" y="2804200"/>
            <a:ext cx="5014963" cy="369332"/>
          </a:xfrm>
          <a:prstGeom prst="rect">
            <a:avLst/>
          </a:prstGeom>
        </p:spPr>
        <p:txBody>
          <a:bodyPr wrap="square" lIns="91440" tIns="45720" rIns="91440" bIns="45720" anchor="t">
            <a:spAutoFit/>
          </a:bodyPr>
          <a:lstStyle/>
          <a:p>
            <a:r>
              <a:rPr lang="en-GB" b="1">
                <a:cs typeface="Arial"/>
              </a:rPr>
              <a:t>TEAM LEADER ADMIN PORTAL:</a:t>
            </a:r>
            <a:endParaRPr lang="en-US" sz="2000"/>
          </a:p>
        </p:txBody>
      </p:sp>
      <p:pic>
        <p:nvPicPr>
          <p:cNvPr id="4" name="Picture 3">
            <a:extLst>
              <a:ext uri="{FF2B5EF4-FFF2-40B4-BE49-F238E27FC236}">
                <a16:creationId xmlns:a16="http://schemas.microsoft.com/office/drawing/2014/main" id="{298CA7D0-3D8D-458D-802E-E6CA7DEE72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64200" y="3055830"/>
            <a:ext cx="3324763" cy="3016507"/>
          </a:xfrm>
          <a:prstGeom prst="rect">
            <a:avLst/>
          </a:prstGeom>
          <a:ln>
            <a:solidFill>
              <a:schemeClr val="tx1"/>
            </a:solidFill>
          </a:ln>
        </p:spPr>
      </p:pic>
      <p:pic>
        <p:nvPicPr>
          <p:cNvPr id="16" name="Picture 15">
            <a:extLst>
              <a:ext uri="{FF2B5EF4-FFF2-40B4-BE49-F238E27FC236}">
                <a16:creationId xmlns:a16="http://schemas.microsoft.com/office/drawing/2014/main" id="{36A67097-F97D-45D8-96D1-43A052FABF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10619" y="3090197"/>
            <a:ext cx="2351462" cy="2150804"/>
          </a:xfrm>
          <a:prstGeom prst="rect">
            <a:avLst/>
          </a:prstGeom>
          <a:ln>
            <a:solidFill>
              <a:schemeClr val="tx1"/>
            </a:solidFill>
          </a:ln>
        </p:spPr>
      </p:pic>
    </p:spTree>
    <p:extLst>
      <p:ext uri="{BB962C8B-B14F-4D97-AF65-F5344CB8AC3E}">
        <p14:creationId xmlns:p14="http://schemas.microsoft.com/office/powerpoint/2010/main" val="1794886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4E66307-91C4-C24D-8716-98994AC10B37}"/>
              </a:ext>
            </a:extLst>
          </p:cNvPr>
          <p:cNvSpPr>
            <a:spLocks noGrp="1"/>
          </p:cNvSpPr>
          <p:nvPr>
            <p:ph type="title"/>
          </p:nvPr>
        </p:nvSpPr>
        <p:spPr/>
        <p:txBody>
          <a:bodyPr/>
          <a:lstStyle/>
          <a:p>
            <a:r>
              <a:rPr lang="en-GB" dirty="0"/>
              <a:t>PROCESSING PREPARATION</a:t>
            </a:r>
            <a:br>
              <a:rPr lang="en-GB" dirty="0"/>
            </a:br>
            <a:endParaRPr lang="en-GB" dirty="0"/>
          </a:p>
        </p:txBody>
      </p:sp>
      <p:sp>
        <p:nvSpPr>
          <p:cNvPr id="11" name="TextBox 10">
            <a:extLst>
              <a:ext uri="{FF2B5EF4-FFF2-40B4-BE49-F238E27FC236}">
                <a16:creationId xmlns:a16="http://schemas.microsoft.com/office/drawing/2014/main" id="{9F25CC80-DD44-6C4F-A7C6-2066DADECF35}"/>
              </a:ext>
            </a:extLst>
          </p:cNvPr>
          <p:cNvSpPr txBox="1"/>
          <p:nvPr/>
        </p:nvSpPr>
        <p:spPr>
          <a:xfrm>
            <a:off x="-1643449" y="552347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21AAE7C4-C575-D448-9C29-7469CE7450BA}"/>
              </a:ext>
            </a:extLst>
          </p:cNvPr>
          <p:cNvCxnSpPr>
            <a:cxnSpLocks/>
            <a:stCxn id="27" idx="0"/>
          </p:cNvCxnSpPr>
          <p:nvPr/>
        </p:nvCxnSpPr>
        <p:spPr>
          <a:xfrm>
            <a:off x="5225846" y="1192331"/>
            <a:ext cx="0" cy="6571692"/>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6F51820-7090-C44E-A2EA-A96E5998CAC4}"/>
              </a:ext>
            </a:extLst>
          </p:cNvPr>
          <p:cNvSpPr txBox="1"/>
          <p:nvPr/>
        </p:nvSpPr>
        <p:spPr>
          <a:xfrm>
            <a:off x="5668749" y="1202381"/>
            <a:ext cx="2406999" cy="65020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a:ea typeface="+mn-ea"/>
                <a:cs typeface="+mn-cs"/>
              </a:rPr>
              <a:t>PREPARE TUBE RACK: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25563"/>
                </a:solidFill>
                <a:effectLst/>
                <a:uLnTx/>
                <a:uFillTx/>
                <a:latin typeface="Arial"/>
                <a:ea typeface="+mn-ea"/>
                <a:cs typeface="+mn-cs"/>
              </a:rPr>
              <a:t>The extraction tube is placed into the tube </a:t>
            </a:r>
            <a:r>
              <a:rPr kumimoji="0" lang="en-GB" sz="1200" b="0" i="0" u="none" strike="noStrike" kern="1200" cap="none" spc="0" normalizeH="0" baseline="0" noProof="0" dirty="0" smtClean="0">
                <a:ln>
                  <a:noFill/>
                </a:ln>
                <a:solidFill>
                  <a:srgbClr val="425563"/>
                </a:solidFill>
                <a:effectLst/>
                <a:uLnTx/>
                <a:uFillTx/>
                <a:latin typeface="Arial"/>
                <a:ea typeface="+mn-ea"/>
                <a:cs typeface="+mn-cs"/>
              </a:rPr>
              <a:t>rack</a:t>
            </a:r>
            <a:endParaRPr kumimoji="0" lang="en-GB" sz="1200" b="0" i="0" u="none" strike="noStrike" kern="1200" cap="none" spc="0" normalizeH="0" baseline="0" noProof="0" dirty="0">
              <a:ln>
                <a:noFill/>
              </a:ln>
              <a:solidFill>
                <a:srgbClr val="425563"/>
              </a:solidFill>
              <a:effectLst/>
              <a:uLnTx/>
              <a:uFillTx/>
              <a:latin typeface="Arial"/>
              <a:ea typeface="+mn-ea"/>
              <a:cs typeface="+mn-cs"/>
            </a:endParaRPr>
          </a:p>
        </p:txBody>
      </p:sp>
      <p:sp>
        <p:nvSpPr>
          <p:cNvPr id="27" name="Oval 26">
            <a:extLst>
              <a:ext uri="{FF2B5EF4-FFF2-40B4-BE49-F238E27FC236}">
                <a16:creationId xmlns:a16="http://schemas.microsoft.com/office/drawing/2014/main" id="{A38F5115-5BB6-EF4E-8C58-15CE59F7534C}"/>
              </a:ext>
            </a:extLst>
          </p:cNvPr>
          <p:cNvSpPr>
            <a:spLocks/>
          </p:cNvSpPr>
          <p:nvPr/>
        </p:nvSpPr>
        <p:spPr>
          <a:xfrm>
            <a:off x="5045846" y="1192331"/>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1</a:t>
            </a:r>
          </a:p>
        </p:txBody>
      </p:sp>
      <p:sp>
        <p:nvSpPr>
          <p:cNvPr id="4" name="Rectangle 3">
            <a:extLst>
              <a:ext uri="{FF2B5EF4-FFF2-40B4-BE49-F238E27FC236}">
                <a16:creationId xmlns:a16="http://schemas.microsoft.com/office/drawing/2014/main" id="{96F73988-F852-EE4C-A629-EC503C426840}"/>
              </a:ext>
            </a:extLst>
          </p:cNvPr>
          <p:cNvSpPr/>
          <p:nvPr/>
        </p:nvSpPr>
        <p:spPr>
          <a:xfrm>
            <a:off x="548662" y="3964627"/>
            <a:ext cx="428458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425563"/>
                </a:solidFill>
                <a:effectLst/>
                <a:uLnTx/>
                <a:uFillTx/>
                <a:latin typeface="Arial"/>
                <a:ea typeface="+mn-ea"/>
                <a:cs typeface="+mn-cs"/>
              </a:rPr>
              <a:t>Whilst </a:t>
            </a:r>
            <a:r>
              <a:rPr lang="en-GB" sz="1400">
                <a:solidFill>
                  <a:srgbClr val="425563"/>
                </a:solidFill>
                <a:latin typeface="Arial"/>
              </a:rPr>
              <a:t>Participants</a:t>
            </a:r>
            <a:r>
              <a:rPr kumimoji="0" lang="en-GB" sz="1400" b="0" i="0" u="none" strike="noStrike" kern="1200" cap="none" spc="0" normalizeH="0" baseline="0" noProof="0">
                <a:ln>
                  <a:noFill/>
                </a:ln>
                <a:solidFill>
                  <a:srgbClr val="425563"/>
                </a:solidFill>
                <a:effectLst/>
                <a:uLnTx/>
                <a:uFillTx/>
                <a:latin typeface="Arial"/>
                <a:ea typeface="+mn-ea"/>
                <a:cs typeface="+mn-cs"/>
              </a:rPr>
              <a:t> are completing their test kit registration, the Sample Processing Operative prepares the LFD cartridge, extraction tube and extraction solution on the table in front of them.</a:t>
            </a:r>
          </a:p>
        </p:txBody>
      </p:sp>
      <p:grpSp>
        <p:nvGrpSpPr>
          <p:cNvPr id="18" name="Group 17">
            <a:extLst>
              <a:ext uri="{FF2B5EF4-FFF2-40B4-BE49-F238E27FC236}">
                <a16:creationId xmlns:a16="http://schemas.microsoft.com/office/drawing/2014/main" id="{8D523503-3DF6-C143-BB7A-00689523EAF8}"/>
              </a:ext>
            </a:extLst>
          </p:cNvPr>
          <p:cNvGrpSpPr/>
          <p:nvPr/>
        </p:nvGrpSpPr>
        <p:grpSpPr>
          <a:xfrm>
            <a:off x="8028393" y="820039"/>
            <a:ext cx="2032080" cy="1296088"/>
            <a:chOff x="5629834" y="2056884"/>
            <a:chExt cx="3183020" cy="2030173"/>
          </a:xfrm>
        </p:grpSpPr>
        <p:pic>
          <p:nvPicPr>
            <p:cNvPr id="6" name="Picture 5" descr="A picture containing night sky&#10;&#10;Description automatically generated">
              <a:extLst>
                <a:ext uri="{FF2B5EF4-FFF2-40B4-BE49-F238E27FC236}">
                  <a16:creationId xmlns:a16="http://schemas.microsoft.com/office/drawing/2014/main" id="{1E4CFFD5-617E-0543-945A-95771FBCDB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29834" y="2314996"/>
              <a:ext cx="3183020" cy="1772061"/>
            </a:xfrm>
            <a:prstGeom prst="rect">
              <a:avLst/>
            </a:prstGeom>
          </p:spPr>
        </p:pic>
        <p:pic>
          <p:nvPicPr>
            <p:cNvPr id="40" name="Picture 39">
              <a:extLst>
                <a:ext uri="{FF2B5EF4-FFF2-40B4-BE49-F238E27FC236}">
                  <a16:creationId xmlns:a16="http://schemas.microsoft.com/office/drawing/2014/main" id="{58FB351B-C464-A844-A8BC-6F21B14EB8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906965">
              <a:off x="8591648" y="2056884"/>
              <a:ext cx="183066" cy="607392"/>
            </a:xfrm>
            <a:prstGeom prst="rect">
              <a:avLst/>
            </a:prstGeom>
          </p:spPr>
        </p:pic>
        <p:sp>
          <p:nvSpPr>
            <p:cNvPr id="17" name="Arc 16">
              <a:extLst>
                <a:ext uri="{FF2B5EF4-FFF2-40B4-BE49-F238E27FC236}">
                  <a16:creationId xmlns:a16="http://schemas.microsoft.com/office/drawing/2014/main" id="{874F3ADB-8434-6046-B525-E28F4E48D21E}"/>
                </a:ext>
              </a:extLst>
            </p:cNvPr>
            <p:cNvSpPr/>
            <p:nvPr/>
          </p:nvSpPr>
          <p:spPr>
            <a:xfrm rot="4223773">
              <a:off x="7713280" y="2175263"/>
              <a:ext cx="901665" cy="828354"/>
            </a:xfrm>
            <a:prstGeom prst="arc">
              <a:avLst>
                <a:gd name="adj1" fmla="val 18401656"/>
                <a:gd name="adj2" fmla="val 21594885"/>
              </a:avLst>
            </a:prstGeom>
            <a:ln w="15875"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grpSp>
      <p:sp>
        <p:nvSpPr>
          <p:cNvPr id="46" name="Rectangle 45">
            <a:extLst>
              <a:ext uri="{FF2B5EF4-FFF2-40B4-BE49-F238E27FC236}">
                <a16:creationId xmlns:a16="http://schemas.microsoft.com/office/drawing/2014/main" id="{4661BEB8-DBFD-5840-9083-9927543B115D}"/>
              </a:ext>
            </a:extLst>
          </p:cNvPr>
          <p:cNvSpPr/>
          <p:nvPr/>
        </p:nvSpPr>
        <p:spPr>
          <a:xfrm>
            <a:off x="5664200" y="2762900"/>
            <a:ext cx="4967492" cy="1292662"/>
          </a:xfrm>
          <a:prstGeom prst="rect">
            <a:avLst/>
          </a:prstGeom>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5EB8"/>
                </a:solidFill>
                <a:effectLst/>
                <a:uLnTx/>
                <a:uFillTx/>
                <a:latin typeface="Arial"/>
                <a:ea typeface="+mn-ea"/>
                <a:cs typeface="+mn-cs"/>
              </a:rPr>
              <a:t>SOLUTION PREPARATION:</a:t>
            </a:r>
            <a:endParaRPr kumimoji="0" lang="en-US" altLang="en-US" sz="1200" b="0" i="0" u="none" strike="noStrike" kern="1200" cap="none" spc="0" normalizeH="0" baseline="0" noProof="0">
              <a:ln>
                <a:noFill/>
              </a:ln>
              <a:solidFill>
                <a:srgbClr val="425563"/>
              </a:solidFill>
              <a:effectLst/>
              <a:uLnTx/>
              <a:uFillTx/>
              <a:latin typeface="Arial"/>
              <a:ea typeface="+mn-ea"/>
              <a:cs typeface="+mn-cs"/>
            </a:endParaRPr>
          </a:p>
          <a:p>
            <a:pPr>
              <a:defRPr/>
            </a:pPr>
            <a:r>
              <a:rPr kumimoji="0" lang="en-US" altLang="en-US" sz="1200" b="0" i="0" u="none" strike="noStrike" kern="1200" cap="none" spc="0" normalizeH="0" baseline="0" noProof="0">
                <a:ln>
                  <a:noFill/>
                </a:ln>
                <a:solidFill>
                  <a:srgbClr val="425563"/>
                </a:solidFill>
                <a:effectLst/>
                <a:uLnTx/>
                <a:uFillTx/>
                <a:latin typeface="Arial"/>
                <a:ea typeface="+mn-ea"/>
                <a:cs typeface="+mn-cs"/>
              </a:rPr>
              <a:t>6 drops of the extract solution is added into the extraction tube. </a:t>
            </a:r>
            <a:r>
              <a:rPr kumimoji="0" lang="en-US" altLang="en-US" sz="1200" b="1" i="0" u="none" strike="noStrike" kern="1200" cap="none" spc="0" normalizeH="0" baseline="0" noProof="0">
                <a:ln>
                  <a:noFill/>
                </a:ln>
                <a:solidFill>
                  <a:srgbClr val="425563"/>
                </a:solidFill>
                <a:effectLst/>
                <a:uLnTx/>
                <a:uFillTx/>
                <a:latin typeface="Arial"/>
                <a:ea typeface="+mn-ea"/>
                <a:cs typeface="+mn-cs"/>
              </a:rPr>
              <a:t>Do not let the extraction solution bottle touch the edge of the extraction tube. Only add 6 drops. </a:t>
            </a:r>
            <a:r>
              <a:rPr lang="en-US" altLang="en-US" sz="1200">
                <a:solidFill>
                  <a:srgbClr val="425563"/>
                </a:solidFill>
              </a:rPr>
              <a:t>The prepared tube rack is placed in front of the Participant’s test space. This is where Participants will place their used swabs. The extraction solution bottle should be decontaminated with anti-viral wipes between samples to prevent cross-contamination</a:t>
            </a:r>
            <a:endParaRPr lang="en-US" altLang="en-US" sz="1200" b="1">
              <a:solidFill>
                <a:srgbClr val="425563"/>
              </a:solidFill>
            </a:endParaRPr>
          </a:p>
        </p:txBody>
      </p:sp>
      <p:sp>
        <p:nvSpPr>
          <p:cNvPr id="47" name="Oval 46">
            <a:extLst>
              <a:ext uri="{FF2B5EF4-FFF2-40B4-BE49-F238E27FC236}">
                <a16:creationId xmlns:a16="http://schemas.microsoft.com/office/drawing/2014/main" id="{D42C16F8-7033-C949-AF01-6B7E0D71AF80}"/>
              </a:ext>
            </a:extLst>
          </p:cNvPr>
          <p:cNvSpPr>
            <a:spLocks/>
          </p:cNvSpPr>
          <p:nvPr/>
        </p:nvSpPr>
        <p:spPr>
          <a:xfrm>
            <a:off x="5045846" y="2695972"/>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2</a:t>
            </a:r>
          </a:p>
        </p:txBody>
      </p:sp>
      <p:grpSp>
        <p:nvGrpSpPr>
          <p:cNvPr id="2" name="Group 1">
            <a:extLst>
              <a:ext uri="{FF2B5EF4-FFF2-40B4-BE49-F238E27FC236}">
                <a16:creationId xmlns:a16="http://schemas.microsoft.com/office/drawing/2014/main" id="{5AB87E6C-6283-5F41-82D8-E6D7D301ECE2}"/>
              </a:ext>
            </a:extLst>
          </p:cNvPr>
          <p:cNvGrpSpPr/>
          <p:nvPr/>
        </p:nvGrpSpPr>
        <p:grpSpPr>
          <a:xfrm>
            <a:off x="10650774" y="2068557"/>
            <a:ext cx="1018269" cy="2898567"/>
            <a:chOff x="10412245" y="1646829"/>
            <a:chExt cx="1018269" cy="2898567"/>
          </a:xfrm>
        </p:grpSpPr>
        <p:sp>
          <p:nvSpPr>
            <p:cNvPr id="12" name="TextBox 11">
              <a:extLst>
                <a:ext uri="{FF2B5EF4-FFF2-40B4-BE49-F238E27FC236}">
                  <a16:creationId xmlns:a16="http://schemas.microsoft.com/office/drawing/2014/main" id="{7346A512-F1CA-D944-BDA9-6D0B0E285343}"/>
                </a:ext>
              </a:extLst>
            </p:cNvPr>
            <p:cNvSpPr txBox="1"/>
            <p:nvPr/>
          </p:nvSpPr>
          <p:spPr>
            <a:xfrm>
              <a:off x="10563331" y="4545396"/>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FFD6A634-BD25-A947-A0D4-8A0899B419F8}"/>
                </a:ext>
              </a:extLst>
            </p:cNvPr>
            <p:cNvSpPr/>
            <p:nvPr/>
          </p:nvSpPr>
          <p:spPr>
            <a:xfrm>
              <a:off x="10637982" y="2985324"/>
              <a:ext cx="541606" cy="647105"/>
            </a:xfrm>
            <a:prstGeom prst="rect">
              <a:avLst/>
            </a:prstGeom>
            <a:noFill/>
            <a:ln w="9525" cap="rnd" cmpd="sng" algn="ctr">
              <a:solidFill>
                <a:schemeClr val="tx1"/>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a:ea typeface="+mn-ea"/>
                <a:cs typeface="+mn-cs"/>
              </a:endParaRPr>
            </a:p>
          </p:txBody>
        </p:sp>
        <p:grpSp>
          <p:nvGrpSpPr>
            <p:cNvPr id="57" name="Group 56">
              <a:extLst>
                <a:ext uri="{FF2B5EF4-FFF2-40B4-BE49-F238E27FC236}">
                  <a16:creationId xmlns:a16="http://schemas.microsoft.com/office/drawing/2014/main" id="{9E46CC5D-8151-904E-9EA0-569A17163262}"/>
                </a:ext>
              </a:extLst>
            </p:cNvPr>
            <p:cNvGrpSpPr/>
            <p:nvPr/>
          </p:nvGrpSpPr>
          <p:grpSpPr>
            <a:xfrm>
              <a:off x="10412245" y="1646829"/>
              <a:ext cx="1018269" cy="1913598"/>
              <a:chOff x="4098128" y="3234270"/>
              <a:chExt cx="1125981" cy="2116021"/>
            </a:xfrm>
          </p:grpSpPr>
          <p:pic>
            <p:nvPicPr>
              <p:cNvPr id="58" name="Picture 57" descr="A picture containing night sky&#10;&#10;Description automatically generated">
                <a:extLst>
                  <a:ext uri="{FF2B5EF4-FFF2-40B4-BE49-F238E27FC236}">
                    <a16:creationId xmlns:a16="http://schemas.microsoft.com/office/drawing/2014/main" id="{BFAFB1BE-3958-6441-ACF2-A0CEF62B99F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4442723" y="3234270"/>
                <a:ext cx="468529" cy="1387564"/>
              </a:xfrm>
              <a:prstGeom prst="rect">
                <a:avLst/>
              </a:prstGeom>
            </p:spPr>
          </p:pic>
          <p:cxnSp>
            <p:nvCxnSpPr>
              <p:cNvPr id="59" name="Straight Arrow Connector 58">
                <a:extLst>
                  <a:ext uri="{FF2B5EF4-FFF2-40B4-BE49-F238E27FC236}">
                    <a16:creationId xmlns:a16="http://schemas.microsoft.com/office/drawing/2014/main" id="{F1678C5C-B264-C54D-9478-C9B452535C5F}"/>
                  </a:ext>
                </a:extLst>
              </p:cNvPr>
              <p:cNvCxnSpPr/>
              <p:nvPr/>
            </p:nvCxnSpPr>
            <p:spPr>
              <a:xfrm>
                <a:off x="4098128" y="3595277"/>
                <a:ext cx="393823" cy="0"/>
              </a:xfrm>
              <a:prstGeom prst="straightConnector1">
                <a:avLst/>
              </a:prstGeom>
              <a:ln w="9525"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9E70BEEF-4C2E-C34D-AED7-7DCFB7FE486D}"/>
                  </a:ext>
                </a:extLst>
              </p:cNvPr>
              <p:cNvCxnSpPr>
                <a:cxnSpLocks/>
              </p:cNvCxnSpPr>
              <p:nvPr/>
            </p:nvCxnSpPr>
            <p:spPr>
              <a:xfrm flipH="1" flipV="1">
                <a:off x="4830286" y="3595277"/>
                <a:ext cx="393823" cy="0"/>
              </a:xfrm>
              <a:prstGeom prst="straightConnector1">
                <a:avLst/>
              </a:prstGeom>
              <a:ln w="9525"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91D86EB4-DDD4-4A48-B401-8AEB36A6EFA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471744" y="4222272"/>
                <a:ext cx="410485" cy="1128019"/>
              </a:xfrm>
              <a:prstGeom prst="rect">
                <a:avLst/>
              </a:prstGeom>
            </p:spPr>
          </p:pic>
        </p:grpSp>
      </p:grpSp>
      <p:sp>
        <p:nvSpPr>
          <p:cNvPr id="29" name="Rectangle 28">
            <a:extLst>
              <a:ext uri="{FF2B5EF4-FFF2-40B4-BE49-F238E27FC236}">
                <a16:creationId xmlns:a16="http://schemas.microsoft.com/office/drawing/2014/main" id="{4E329FF8-4232-EE48-A28C-30A26DF9E703}"/>
              </a:ext>
            </a:extLst>
          </p:cNvPr>
          <p:cNvSpPr/>
          <p:nvPr/>
        </p:nvSpPr>
        <p:spPr>
          <a:xfrm>
            <a:off x="5664198" y="5163467"/>
            <a:ext cx="2789505" cy="73866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5EB8"/>
                </a:solidFill>
                <a:effectLst/>
                <a:uLnTx/>
                <a:uFillTx/>
                <a:latin typeface="Arial"/>
                <a:ea typeface="+mn-ea"/>
                <a:cs typeface="+mn-cs"/>
              </a:rPr>
              <a:t>TEST BARCODE PREPARATION:</a:t>
            </a:r>
            <a:endParaRPr kumimoji="0" lang="en-US" altLang="en-US" sz="1200" b="0" i="0" u="none" strike="noStrike" kern="1200" cap="none" spc="0" normalizeH="0" baseline="0" noProof="0">
              <a:ln>
                <a:noFill/>
              </a:ln>
              <a:solidFill>
                <a:srgbClr val="425563"/>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a:solidFill>
                  <a:srgbClr val="425563"/>
                </a:solidFill>
                <a:latin typeface="Arial"/>
              </a:rPr>
              <a:t>A copy of the Participant’s unique test barcode should be placed on the back of the LFD cartridge </a:t>
            </a:r>
            <a:endParaRPr kumimoji="0" lang="en-US" altLang="en-US" sz="1200" b="1" i="0" u="none" strike="noStrike" kern="1200" cap="none" spc="0" normalizeH="0" baseline="0" noProof="0">
              <a:ln>
                <a:noFill/>
              </a:ln>
              <a:solidFill>
                <a:srgbClr val="425563"/>
              </a:solidFill>
              <a:effectLst/>
              <a:uLnTx/>
              <a:uFillTx/>
              <a:latin typeface="Arial"/>
              <a:ea typeface="+mn-ea"/>
              <a:cs typeface="+mn-cs"/>
            </a:endParaRPr>
          </a:p>
        </p:txBody>
      </p:sp>
      <p:sp>
        <p:nvSpPr>
          <p:cNvPr id="30" name="Oval 29">
            <a:extLst>
              <a:ext uri="{FF2B5EF4-FFF2-40B4-BE49-F238E27FC236}">
                <a16:creationId xmlns:a16="http://schemas.microsoft.com/office/drawing/2014/main" id="{4D164585-59DE-DA40-AEFC-272671BA3B62}"/>
              </a:ext>
            </a:extLst>
          </p:cNvPr>
          <p:cNvSpPr>
            <a:spLocks/>
          </p:cNvSpPr>
          <p:nvPr/>
        </p:nvSpPr>
        <p:spPr>
          <a:xfrm>
            <a:off x="5045846" y="5144339"/>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3</a:t>
            </a:r>
          </a:p>
        </p:txBody>
      </p:sp>
      <p:grpSp>
        <p:nvGrpSpPr>
          <p:cNvPr id="9" name="Group 8">
            <a:extLst>
              <a:ext uri="{FF2B5EF4-FFF2-40B4-BE49-F238E27FC236}">
                <a16:creationId xmlns:a16="http://schemas.microsoft.com/office/drawing/2014/main" id="{D40FFFBA-6BF6-434B-ADCE-C6EAE90CE1ED}"/>
              </a:ext>
            </a:extLst>
          </p:cNvPr>
          <p:cNvGrpSpPr/>
          <p:nvPr/>
        </p:nvGrpSpPr>
        <p:grpSpPr>
          <a:xfrm>
            <a:off x="8221299" y="4640839"/>
            <a:ext cx="1863364" cy="1525011"/>
            <a:chOff x="9188487" y="4712148"/>
            <a:chExt cx="1863364" cy="1525011"/>
          </a:xfrm>
        </p:grpSpPr>
        <p:pic>
          <p:nvPicPr>
            <p:cNvPr id="7" name="Picture 6">
              <a:extLst>
                <a:ext uri="{FF2B5EF4-FFF2-40B4-BE49-F238E27FC236}">
                  <a16:creationId xmlns:a16="http://schemas.microsoft.com/office/drawing/2014/main" id="{639D9D26-17D8-EF4E-80A3-E6FFE4B3720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21433">
              <a:off x="9188487" y="5142165"/>
              <a:ext cx="1741220" cy="1094994"/>
            </a:xfrm>
            <a:prstGeom prst="rect">
              <a:avLst/>
            </a:prstGeom>
          </p:spPr>
        </p:pic>
        <p:pic>
          <p:nvPicPr>
            <p:cNvPr id="8" name="Picture 7">
              <a:extLst>
                <a:ext uri="{FF2B5EF4-FFF2-40B4-BE49-F238E27FC236}">
                  <a16:creationId xmlns:a16="http://schemas.microsoft.com/office/drawing/2014/main" id="{CDF37F1D-9129-C34D-B6EE-313B864288B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00551" y="4712148"/>
              <a:ext cx="951300" cy="559985"/>
            </a:xfrm>
            <a:prstGeom prst="rect">
              <a:avLst/>
            </a:prstGeom>
          </p:spPr>
        </p:pic>
        <p:sp>
          <p:nvSpPr>
            <p:cNvPr id="35" name="Arc 34">
              <a:extLst>
                <a:ext uri="{FF2B5EF4-FFF2-40B4-BE49-F238E27FC236}">
                  <a16:creationId xmlns:a16="http://schemas.microsoft.com/office/drawing/2014/main" id="{B384C4CD-3EDB-0E40-8CBD-BF7505AC9041}"/>
                </a:ext>
              </a:extLst>
            </p:cNvPr>
            <p:cNvSpPr/>
            <p:nvPr/>
          </p:nvSpPr>
          <p:spPr>
            <a:xfrm rot="4223773">
              <a:off x="9615386" y="5006699"/>
              <a:ext cx="575634" cy="528832"/>
            </a:xfrm>
            <a:prstGeom prst="arc">
              <a:avLst>
                <a:gd name="adj1" fmla="val 18401656"/>
                <a:gd name="adj2" fmla="val 21594885"/>
              </a:avLst>
            </a:prstGeom>
            <a:ln w="15875"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grpSp>
    </p:spTree>
    <p:extLst>
      <p:ext uri="{BB962C8B-B14F-4D97-AF65-F5344CB8AC3E}">
        <p14:creationId xmlns:p14="http://schemas.microsoft.com/office/powerpoint/2010/main" val="1850333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7B28-D350-1542-8D87-C81F36120B82}"/>
              </a:ext>
            </a:extLst>
          </p:cNvPr>
          <p:cNvSpPr>
            <a:spLocks noGrp="1"/>
          </p:cNvSpPr>
          <p:nvPr>
            <p:ph type="title"/>
          </p:nvPr>
        </p:nvSpPr>
        <p:spPr/>
        <p:txBody>
          <a:bodyPr lIns="612000"/>
          <a:lstStyle/>
          <a:p>
            <a:r>
              <a:rPr lang="en-GB">
                <a:solidFill>
                  <a:schemeClr val="tx2"/>
                </a:solidFill>
                <a:latin typeface="Arial"/>
                <a:cs typeface="Arial"/>
              </a:rPr>
              <a:t/>
            </a:r>
            <a:br>
              <a:rPr lang="en-GB">
                <a:solidFill>
                  <a:schemeClr val="tx2"/>
                </a:solidFill>
                <a:latin typeface="Arial"/>
                <a:cs typeface="Arial"/>
              </a:rPr>
            </a:br>
            <a:r>
              <a:rPr lang="en-GB">
                <a:solidFill>
                  <a:schemeClr val="tx2"/>
                </a:solidFill>
                <a:latin typeface="Arial"/>
                <a:cs typeface="Arial"/>
              </a:rPr>
              <a:t>ACCOUNT </a:t>
            </a:r>
            <a:br>
              <a:rPr lang="en-GB">
                <a:solidFill>
                  <a:schemeClr val="tx2"/>
                </a:solidFill>
                <a:latin typeface="Arial"/>
                <a:cs typeface="Arial"/>
              </a:rPr>
            </a:br>
            <a:r>
              <a:rPr lang="en-GB">
                <a:solidFill>
                  <a:schemeClr val="tx2"/>
                </a:solidFill>
                <a:latin typeface="Arial"/>
                <a:cs typeface="Arial"/>
              </a:rPr>
              <a:t>SET-UP</a:t>
            </a:r>
            <a:endParaRPr lang="en-GB">
              <a:solidFill>
                <a:schemeClr val="tx2"/>
              </a:solidFill>
            </a:endParaRPr>
          </a:p>
        </p:txBody>
      </p:sp>
      <p:cxnSp>
        <p:nvCxnSpPr>
          <p:cNvPr id="20" name="Straight Connector 19">
            <a:extLst>
              <a:ext uri="{FF2B5EF4-FFF2-40B4-BE49-F238E27FC236}">
                <a16:creationId xmlns:a16="http://schemas.microsoft.com/office/drawing/2014/main" id="{F621F08E-3516-CF41-8D30-CBF78DED9815}"/>
              </a:ext>
            </a:extLst>
          </p:cNvPr>
          <p:cNvCxnSpPr>
            <a:cxnSpLocks/>
          </p:cNvCxnSpPr>
          <p:nvPr/>
        </p:nvCxnSpPr>
        <p:spPr>
          <a:xfrm>
            <a:off x="5225846" y="152400"/>
            <a:ext cx="0" cy="6898548"/>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195429A-29B4-2B4E-9055-2C7B5187B3D4}"/>
              </a:ext>
            </a:extLst>
          </p:cNvPr>
          <p:cNvSpPr txBox="1"/>
          <p:nvPr/>
        </p:nvSpPr>
        <p:spPr>
          <a:xfrm>
            <a:off x="5642337" y="868056"/>
            <a:ext cx="6143653" cy="211252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defRPr/>
            </a:pPr>
            <a:r>
              <a:rPr lang="en-GB" sz="1200" b="1">
                <a:solidFill>
                  <a:srgbClr val="005EB8"/>
                </a:solidFill>
                <a:latin typeface="Arial"/>
              </a:rPr>
              <a:t>LOGIN AND UPDATE PASSWORD</a:t>
            </a:r>
            <a:r>
              <a:rPr kumimoji="0" lang="en-GB" sz="1200" b="1" i="0" u="none" strike="noStrike" kern="1200" cap="none" spc="0" normalizeH="0" baseline="0" noProof="0">
                <a:ln>
                  <a:noFill/>
                </a:ln>
                <a:solidFill>
                  <a:srgbClr val="005EB8"/>
                </a:solidFill>
                <a:effectLst/>
                <a:uLnTx/>
                <a:uFillTx/>
                <a:latin typeface="Arial"/>
                <a:ea typeface="+mn-ea"/>
                <a:cs typeface="+mn-cs"/>
              </a:rPr>
              <a:t>:</a:t>
            </a:r>
          </a:p>
          <a:p>
            <a:pPr>
              <a:defRPr/>
            </a:pPr>
            <a:r>
              <a:rPr lang="en-GB" sz="1200">
                <a:solidFill>
                  <a:schemeClr val="tx1"/>
                </a:solidFill>
                <a:cs typeface="Arial"/>
              </a:rPr>
              <a:t>Select “I’m a Team Leader” and login with the temporary password received in the text message. First time users will need to change their password to complete setup of their account. A code will then be sent to your mobile number for authentication.</a:t>
            </a:r>
          </a:p>
          <a:p>
            <a:pPr>
              <a:defRPr/>
            </a:pPr>
            <a:endParaRPr lang="en-GB" sz="1200">
              <a:solidFill>
                <a:schemeClr val="tx1"/>
              </a:solidFill>
              <a:cs typeface="Arial"/>
            </a:endParaRPr>
          </a:p>
          <a:p>
            <a:pPr>
              <a:defRPr/>
            </a:pPr>
            <a:r>
              <a:rPr lang="en-GB" sz="1200">
                <a:solidFill>
                  <a:schemeClr val="tx1"/>
                </a:solidFill>
                <a:cs typeface="Arial"/>
              </a:rPr>
              <a:t>Passwords must contain:</a:t>
            </a:r>
          </a:p>
          <a:p>
            <a:pPr marL="171450" indent="-171450">
              <a:buFont typeface="Arial" panose="020B0604020202020204" pitchFamily="34" charset="0"/>
              <a:buChar char="•"/>
              <a:defRPr/>
            </a:pPr>
            <a:r>
              <a:rPr lang="en-GB" sz="1200">
                <a:solidFill>
                  <a:schemeClr val="tx1"/>
                </a:solidFill>
                <a:cs typeface="Arial"/>
              </a:rPr>
              <a:t>A lower case letter</a:t>
            </a:r>
          </a:p>
          <a:p>
            <a:pPr marL="171450" indent="-171450">
              <a:buFont typeface="Arial" panose="020B0604020202020204" pitchFamily="34" charset="0"/>
              <a:buChar char="•"/>
              <a:defRPr/>
            </a:pPr>
            <a:r>
              <a:rPr lang="en-GB" sz="1200">
                <a:solidFill>
                  <a:schemeClr val="tx1"/>
                </a:solidFill>
                <a:cs typeface="Arial"/>
              </a:rPr>
              <a:t>An upper case letter</a:t>
            </a:r>
          </a:p>
          <a:p>
            <a:pPr marL="171450" indent="-171450">
              <a:buFont typeface="Arial" panose="020B0604020202020204" pitchFamily="34" charset="0"/>
              <a:buChar char="•"/>
              <a:defRPr/>
            </a:pPr>
            <a:r>
              <a:rPr lang="en-GB" sz="1200">
                <a:solidFill>
                  <a:schemeClr val="tx1"/>
                </a:solidFill>
                <a:cs typeface="Arial"/>
              </a:rPr>
              <a:t>A special character</a:t>
            </a:r>
          </a:p>
          <a:p>
            <a:pPr marL="171450" indent="-171450">
              <a:buFont typeface="Arial" panose="020B0604020202020204" pitchFamily="34" charset="0"/>
              <a:buChar char="•"/>
              <a:defRPr/>
            </a:pPr>
            <a:r>
              <a:rPr lang="en-GB" sz="1200">
                <a:solidFill>
                  <a:schemeClr val="tx1"/>
                </a:solidFill>
                <a:cs typeface="Arial"/>
              </a:rPr>
              <a:t>A number</a:t>
            </a:r>
          </a:p>
          <a:p>
            <a:pPr marL="171450" indent="-171450">
              <a:buFont typeface="Arial" panose="020B0604020202020204" pitchFamily="34" charset="0"/>
              <a:buChar char="•"/>
              <a:defRPr/>
            </a:pPr>
            <a:r>
              <a:rPr lang="en-GB" sz="1200">
                <a:solidFill>
                  <a:schemeClr val="tx1"/>
                </a:solidFill>
                <a:cs typeface="Arial"/>
              </a:rPr>
              <a:t>At least 8 characters</a:t>
            </a:r>
          </a:p>
        </p:txBody>
      </p:sp>
      <p:sp>
        <p:nvSpPr>
          <p:cNvPr id="19" name="Rectangle 18">
            <a:extLst>
              <a:ext uri="{FF2B5EF4-FFF2-40B4-BE49-F238E27FC236}">
                <a16:creationId xmlns:a16="http://schemas.microsoft.com/office/drawing/2014/main" id="{722F9466-4951-0444-ADB4-C64B1711762F}"/>
              </a:ext>
            </a:extLst>
          </p:cNvPr>
          <p:cNvSpPr/>
          <p:nvPr/>
        </p:nvSpPr>
        <p:spPr>
          <a:xfrm>
            <a:off x="522580" y="1706550"/>
            <a:ext cx="18473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425563"/>
              </a:solidFill>
              <a:effectLst/>
              <a:uLnTx/>
              <a:uFillTx/>
              <a:latin typeface="Arial"/>
              <a:ea typeface="+mn-ea"/>
              <a:cs typeface="+mn-cs"/>
            </a:endParaRPr>
          </a:p>
        </p:txBody>
      </p:sp>
      <p:sp>
        <p:nvSpPr>
          <p:cNvPr id="5" name="Rectangle 4">
            <a:extLst>
              <a:ext uri="{FF2B5EF4-FFF2-40B4-BE49-F238E27FC236}">
                <a16:creationId xmlns:a16="http://schemas.microsoft.com/office/drawing/2014/main" id="{0790E551-4BD9-BB43-B891-E8B6555D9EC8}"/>
              </a:ext>
            </a:extLst>
          </p:cNvPr>
          <p:cNvSpPr/>
          <p:nvPr/>
        </p:nvSpPr>
        <p:spPr>
          <a:xfrm>
            <a:off x="522580" y="2804200"/>
            <a:ext cx="5014963" cy="369332"/>
          </a:xfrm>
          <a:prstGeom prst="rect">
            <a:avLst/>
          </a:prstGeom>
        </p:spPr>
        <p:txBody>
          <a:bodyPr wrap="square" lIns="91440" tIns="45720" rIns="91440" bIns="45720" anchor="t">
            <a:spAutoFit/>
          </a:bodyPr>
          <a:lstStyle/>
          <a:p>
            <a:r>
              <a:rPr lang="en-GB" b="1">
                <a:cs typeface="Arial"/>
              </a:rPr>
              <a:t>TEAM LEADER ADMIN PORTAL:</a:t>
            </a:r>
            <a:endParaRPr lang="en-US" sz="2000"/>
          </a:p>
        </p:txBody>
      </p:sp>
      <p:pic>
        <p:nvPicPr>
          <p:cNvPr id="17" name="Picture 16">
            <a:extLst>
              <a:ext uri="{FF2B5EF4-FFF2-40B4-BE49-F238E27FC236}">
                <a16:creationId xmlns:a16="http://schemas.microsoft.com/office/drawing/2014/main" id="{6CDD7CE7-3CEA-48FA-98F3-8974E19248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64200" y="3187083"/>
            <a:ext cx="2472643" cy="2906974"/>
          </a:xfrm>
          <a:prstGeom prst="rect">
            <a:avLst/>
          </a:prstGeom>
          <a:ln>
            <a:solidFill>
              <a:schemeClr val="tx1"/>
            </a:solidFill>
          </a:ln>
        </p:spPr>
      </p:pic>
      <p:pic>
        <p:nvPicPr>
          <p:cNvPr id="21" name="Picture 20">
            <a:extLst>
              <a:ext uri="{FF2B5EF4-FFF2-40B4-BE49-F238E27FC236}">
                <a16:creationId xmlns:a16="http://schemas.microsoft.com/office/drawing/2014/main" id="{F6F47E81-A352-4970-B79D-B6284DE20E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41637" y="3173532"/>
            <a:ext cx="1524608" cy="2041572"/>
          </a:xfrm>
          <a:prstGeom prst="rect">
            <a:avLst/>
          </a:prstGeom>
          <a:ln>
            <a:solidFill>
              <a:schemeClr val="tx1"/>
            </a:solidFill>
          </a:ln>
        </p:spPr>
      </p:pic>
      <p:pic>
        <p:nvPicPr>
          <p:cNvPr id="22" name="Picture 21">
            <a:extLst>
              <a:ext uri="{FF2B5EF4-FFF2-40B4-BE49-F238E27FC236}">
                <a16:creationId xmlns:a16="http://schemas.microsoft.com/office/drawing/2014/main" id="{F386C934-C8D2-4E93-A869-507440D147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79710" y="3173532"/>
            <a:ext cx="1524608" cy="2504714"/>
          </a:xfrm>
          <a:prstGeom prst="rect">
            <a:avLst/>
          </a:prstGeom>
          <a:ln>
            <a:solidFill>
              <a:schemeClr val="tx1"/>
            </a:solidFill>
          </a:ln>
        </p:spPr>
      </p:pic>
      <p:pic>
        <p:nvPicPr>
          <p:cNvPr id="24" name="Picture 26">
            <a:extLst>
              <a:ext uri="{FF2B5EF4-FFF2-40B4-BE49-F238E27FC236}">
                <a16:creationId xmlns:a16="http://schemas.microsoft.com/office/drawing/2014/main" id="{1E9EEFD7-74F2-425C-B146-B892074F36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41637" y="5299620"/>
            <a:ext cx="1524608" cy="866708"/>
          </a:xfrm>
          <a:prstGeom prst="rect">
            <a:avLst/>
          </a:prstGeom>
          <a:ln>
            <a:solidFill>
              <a:schemeClr val="tx1"/>
            </a:solidFill>
          </a:ln>
        </p:spPr>
      </p:pic>
      <p:sp>
        <p:nvSpPr>
          <p:cNvPr id="13" name="Oval 12">
            <a:extLst>
              <a:ext uri="{FF2B5EF4-FFF2-40B4-BE49-F238E27FC236}">
                <a16:creationId xmlns:a16="http://schemas.microsoft.com/office/drawing/2014/main" id="{67C7CE7D-1F9D-FA46-824A-04ADA95B971B}"/>
              </a:ext>
            </a:extLst>
          </p:cNvPr>
          <p:cNvSpPr>
            <a:spLocks/>
          </p:cNvSpPr>
          <p:nvPr/>
        </p:nvSpPr>
        <p:spPr>
          <a:xfrm>
            <a:off x="5045846" y="871287"/>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2</a:t>
            </a:r>
          </a:p>
        </p:txBody>
      </p:sp>
    </p:spTree>
    <p:extLst>
      <p:ext uri="{BB962C8B-B14F-4D97-AF65-F5344CB8AC3E}">
        <p14:creationId xmlns:p14="http://schemas.microsoft.com/office/powerpoint/2010/main" val="8795831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7B28-D350-1542-8D87-C81F36120B82}"/>
              </a:ext>
            </a:extLst>
          </p:cNvPr>
          <p:cNvSpPr>
            <a:spLocks noGrp="1"/>
          </p:cNvSpPr>
          <p:nvPr>
            <p:ph type="title"/>
          </p:nvPr>
        </p:nvSpPr>
        <p:spPr/>
        <p:txBody>
          <a:bodyPr lIns="612000"/>
          <a:lstStyle/>
          <a:p>
            <a:r>
              <a:rPr lang="en-GB" dirty="0">
                <a:solidFill>
                  <a:schemeClr val="tx2"/>
                </a:solidFill>
                <a:latin typeface="Arial"/>
                <a:cs typeface="Arial"/>
              </a:rPr>
              <a:t/>
            </a:r>
            <a:br>
              <a:rPr lang="en-GB" dirty="0">
                <a:solidFill>
                  <a:schemeClr val="tx2"/>
                </a:solidFill>
                <a:latin typeface="Arial"/>
                <a:cs typeface="Arial"/>
              </a:rPr>
            </a:br>
            <a:r>
              <a:rPr lang="en-GB" dirty="0" smtClean="0">
                <a:solidFill>
                  <a:schemeClr val="tx2"/>
                </a:solidFill>
                <a:latin typeface="Arial"/>
                <a:cs typeface="Arial"/>
              </a:rPr>
              <a:t>TESTING SITE </a:t>
            </a:r>
            <a:r>
              <a:rPr lang="en-GB" dirty="0">
                <a:solidFill>
                  <a:schemeClr val="tx2"/>
                </a:solidFill>
                <a:latin typeface="Arial"/>
                <a:cs typeface="Arial"/>
              </a:rPr>
              <a:t>SELECTION</a:t>
            </a:r>
            <a:endParaRPr lang="en-GB" dirty="0">
              <a:solidFill>
                <a:schemeClr val="tx2"/>
              </a:solidFill>
            </a:endParaRPr>
          </a:p>
        </p:txBody>
      </p:sp>
      <p:sp>
        <p:nvSpPr>
          <p:cNvPr id="26" name="TextBox 25">
            <a:extLst>
              <a:ext uri="{FF2B5EF4-FFF2-40B4-BE49-F238E27FC236}">
                <a16:creationId xmlns:a16="http://schemas.microsoft.com/office/drawing/2014/main" id="{2195429A-29B4-2B4E-9055-2C7B5187B3D4}"/>
              </a:ext>
            </a:extLst>
          </p:cNvPr>
          <p:cNvSpPr txBox="1"/>
          <p:nvPr/>
        </p:nvSpPr>
        <p:spPr>
          <a:xfrm>
            <a:off x="5664200" y="1980685"/>
            <a:ext cx="6143653" cy="6364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defRPr/>
            </a:pPr>
            <a:r>
              <a:rPr lang="en-GB" sz="1200" b="1" dirty="0" smtClean="0">
                <a:solidFill>
                  <a:srgbClr val="005EB8"/>
                </a:solidFill>
                <a:latin typeface="Arial"/>
              </a:rPr>
              <a:t>TESTING SITE </a:t>
            </a:r>
            <a:r>
              <a:rPr lang="en-GB" sz="1200" b="1" dirty="0">
                <a:solidFill>
                  <a:srgbClr val="005EB8"/>
                </a:solidFill>
                <a:latin typeface="Arial"/>
              </a:rPr>
              <a:t>SELECTION</a:t>
            </a:r>
            <a:r>
              <a:rPr kumimoji="0" lang="en-GB" sz="1200" b="1" i="0" u="none" strike="noStrike" kern="1200" cap="none" spc="0" normalizeH="0" baseline="0" noProof="0" dirty="0">
                <a:ln>
                  <a:noFill/>
                </a:ln>
                <a:solidFill>
                  <a:srgbClr val="005EB8"/>
                </a:solidFill>
                <a:effectLst/>
                <a:uLnTx/>
                <a:uFillTx/>
                <a:latin typeface="Arial"/>
                <a:ea typeface="+mn-ea"/>
                <a:cs typeface="+mn-cs"/>
              </a:rPr>
              <a:t>:</a:t>
            </a:r>
          </a:p>
          <a:p>
            <a:pPr>
              <a:defRPr/>
            </a:pPr>
            <a:r>
              <a:rPr lang="en-GB" sz="1200" dirty="0">
                <a:solidFill>
                  <a:srgbClr val="425563"/>
                </a:solidFill>
              </a:rPr>
              <a:t>Enter the site ID of one of the organisation’s </a:t>
            </a:r>
            <a:r>
              <a:rPr lang="en-GB" sz="1200" dirty="0" smtClean="0">
                <a:solidFill>
                  <a:srgbClr val="425563"/>
                </a:solidFill>
              </a:rPr>
              <a:t>testing sites </a:t>
            </a:r>
            <a:r>
              <a:rPr lang="en-GB" sz="1200" dirty="0">
                <a:solidFill>
                  <a:srgbClr val="425563"/>
                </a:solidFill>
              </a:rPr>
              <a:t>and select ‘Continue’ to manage it.</a:t>
            </a:r>
            <a:endParaRPr lang="en-GB" sz="1200" dirty="0">
              <a:solidFill>
                <a:srgbClr val="425563"/>
              </a:solidFill>
              <a:cs typeface="Arial"/>
            </a:endParaRPr>
          </a:p>
        </p:txBody>
      </p:sp>
      <p:cxnSp>
        <p:nvCxnSpPr>
          <p:cNvPr id="20" name="Straight Connector 19">
            <a:extLst>
              <a:ext uri="{FF2B5EF4-FFF2-40B4-BE49-F238E27FC236}">
                <a16:creationId xmlns:a16="http://schemas.microsoft.com/office/drawing/2014/main" id="{F621F08E-3516-CF41-8D30-CBF78DED9815}"/>
              </a:ext>
            </a:extLst>
          </p:cNvPr>
          <p:cNvCxnSpPr>
            <a:cxnSpLocks/>
          </p:cNvCxnSpPr>
          <p:nvPr/>
        </p:nvCxnSpPr>
        <p:spPr>
          <a:xfrm>
            <a:off x="5225846" y="133165"/>
            <a:ext cx="0" cy="6789254"/>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237BA7A2-89DC-9F46-8EE0-BC7466439946}"/>
              </a:ext>
            </a:extLst>
          </p:cNvPr>
          <p:cNvSpPr>
            <a:spLocks/>
          </p:cNvSpPr>
          <p:nvPr/>
        </p:nvSpPr>
        <p:spPr>
          <a:xfrm>
            <a:off x="5045846" y="1925619"/>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3</a:t>
            </a:r>
          </a:p>
        </p:txBody>
      </p:sp>
      <p:sp>
        <p:nvSpPr>
          <p:cNvPr id="19" name="Rectangle 18">
            <a:extLst>
              <a:ext uri="{FF2B5EF4-FFF2-40B4-BE49-F238E27FC236}">
                <a16:creationId xmlns:a16="http://schemas.microsoft.com/office/drawing/2014/main" id="{722F9466-4951-0444-ADB4-C64B1711762F}"/>
              </a:ext>
            </a:extLst>
          </p:cNvPr>
          <p:cNvSpPr/>
          <p:nvPr/>
        </p:nvSpPr>
        <p:spPr>
          <a:xfrm>
            <a:off x="522580" y="1706550"/>
            <a:ext cx="18473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425563"/>
              </a:solidFill>
              <a:effectLst/>
              <a:uLnTx/>
              <a:uFillTx/>
              <a:latin typeface="Arial"/>
              <a:ea typeface="+mn-ea"/>
              <a:cs typeface="+mn-cs"/>
            </a:endParaRPr>
          </a:p>
        </p:txBody>
      </p:sp>
      <p:sp>
        <p:nvSpPr>
          <p:cNvPr id="5" name="Rectangle 4">
            <a:extLst>
              <a:ext uri="{FF2B5EF4-FFF2-40B4-BE49-F238E27FC236}">
                <a16:creationId xmlns:a16="http://schemas.microsoft.com/office/drawing/2014/main" id="{0790E551-4BD9-BB43-B891-E8B6555D9EC8}"/>
              </a:ext>
            </a:extLst>
          </p:cNvPr>
          <p:cNvSpPr/>
          <p:nvPr/>
        </p:nvSpPr>
        <p:spPr>
          <a:xfrm>
            <a:off x="522580" y="2804200"/>
            <a:ext cx="5014963" cy="369332"/>
          </a:xfrm>
          <a:prstGeom prst="rect">
            <a:avLst/>
          </a:prstGeom>
        </p:spPr>
        <p:txBody>
          <a:bodyPr wrap="square" lIns="91440" tIns="45720" rIns="91440" bIns="45720" anchor="t">
            <a:spAutoFit/>
          </a:bodyPr>
          <a:lstStyle/>
          <a:p>
            <a:r>
              <a:rPr lang="en-GB" b="1"/>
              <a:t>TEAM LEADER ADMIN PORTAL</a:t>
            </a:r>
            <a:r>
              <a:rPr lang="en-GB" b="1">
                <a:cs typeface="Arial"/>
              </a:rPr>
              <a:t>:</a:t>
            </a:r>
            <a:endParaRPr lang="en-US" sz="2000"/>
          </a:p>
        </p:txBody>
      </p:sp>
      <p:pic>
        <p:nvPicPr>
          <p:cNvPr id="6" name="Picture 5">
            <a:extLst>
              <a:ext uri="{FF2B5EF4-FFF2-40B4-BE49-F238E27FC236}">
                <a16:creationId xmlns:a16="http://schemas.microsoft.com/office/drawing/2014/main" id="{0A6B9626-D301-4038-B426-38E6B35CD4FD}"/>
              </a:ext>
            </a:extLst>
          </p:cNvPr>
          <p:cNvPicPr>
            <a:picLocks noChangeAspect="1"/>
          </p:cNvPicPr>
          <p:nvPr/>
        </p:nvPicPr>
        <p:blipFill>
          <a:blip r:embed="rId2"/>
          <a:stretch>
            <a:fillRect/>
          </a:stretch>
        </p:blipFill>
        <p:spPr>
          <a:xfrm>
            <a:off x="5670194" y="2695392"/>
            <a:ext cx="2981481" cy="3049807"/>
          </a:xfrm>
          <a:prstGeom prst="rect">
            <a:avLst/>
          </a:prstGeom>
          <a:ln>
            <a:solidFill>
              <a:schemeClr val="tx1"/>
            </a:solidFill>
          </a:ln>
        </p:spPr>
      </p:pic>
      <p:pic>
        <p:nvPicPr>
          <p:cNvPr id="8" name="Picture 7">
            <a:extLst>
              <a:ext uri="{FF2B5EF4-FFF2-40B4-BE49-F238E27FC236}">
                <a16:creationId xmlns:a16="http://schemas.microsoft.com/office/drawing/2014/main" id="{30264B3D-35F0-4F80-8333-5E9DD40927CA}"/>
              </a:ext>
            </a:extLst>
          </p:cNvPr>
          <p:cNvPicPr>
            <a:picLocks noChangeAspect="1"/>
          </p:cNvPicPr>
          <p:nvPr/>
        </p:nvPicPr>
        <p:blipFill>
          <a:blip r:embed="rId3"/>
          <a:stretch>
            <a:fillRect/>
          </a:stretch>
        </p:blipFill>
        <p:spPr>
          <a:xfrm>
            <a:off x="8784326" y="2695392"/>
            <a:ext cx="2981481" cy="3239671"/>
          </a:xfrm>
          <a:prstGeom prst="rect">
            <a:avLst/>
          </a:prstGeom>
          <a:ln>
            <a:solidFill>
              <a:schemeClr val="tx1"/>
            </a:solidFill>
          </a:ln>
        </p:spPr>
      </p:pic>
    </p:spTree>
    <p:extLst>
      <p:ext uri="{BB962C8B-B14F-4D97-AF65-F5344CB8AC3E}">
        <p14:creationId xmlns:p14="http://schemas.microsoft.com/office/powerpoint/2010/main" val="11523838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7B28-D350-1542-8D87-C81F36120B82}"/>
              </a:ext>
            </a:extLst>
          </p:cNvPr>
          <p:cNvSpPr>
            <a:spLocks noGrp="1"/>
          </p:cNvSpPr>
          <p:nvPr>
            <p:ph type="title"/>
          </p:nvPr>
        </p:nvSpPr>
        <p:spPr/>
        <p:txBody>
          <a:bodyPr lIns="612000"/>
          <a:lstStyle/>
          <a:p>
            <a:r>
              <a:rPr lang="en-GB" dirty="0">
                <a:solidFill>
                  <a:schemeClr val="tx2"/>
                </a:solidFill>
                <a:latin typeface="Arial"/>
                <a:cs typeface="Arial"/>
              </a:rPr>
              <a:t/>
            </a:r>
            <a:br>
              <a:rPr lang="en-GB" dirty="0">
                <a:solidFill>
                  <a:schemeClr val="tx2"/>
                </a:solidFill>
                <a:latin typeface="Arial"/>
                <a:cs typeface="Arial"/>
              </a:rPr>
            </a:br>
            <a:r>
              <a:rPr lang="en-GB" dirty="0" smtClean="0">
                <a:solidFill>
                  <a:schemeClr val="tx2"/>
                </a:solidFill>
                <a:latin typeface="Arial"/>
                <a:cs typeface="Arial"/>
              </a:rPr>
              <a:t>TESTING SITE </a:t>
            </a:r>
            <a:r>
              <a:rPr lang="en-GB" dirty="0">
                <a:solidFill>
                  <a:schemeClr val="tx2"/>
                </a:solidFill>
                <a:latin typeface="Arial"/>
                <a:cs typeface="Arial"/>
              </a:rPr>
              <a:t>MANAGEMENT</a:t>
            </a:r>
            <a:endParaRPr lang="en-GB" dirty="0">
              <a:solidFill>
                <a:schemeClr val="tx2"/>
              </a:solidFill>
            </a:endParaRPr>
          </a:p>
        </p:txBody>
      </p:sp>
      <p:cxnSp>
        <p:nvCxnSpPr>
          <p:cNvPr id="20" name="Straight Connector 19">
            <a:extLst>
              <a:ext uri="{FF2B5EF4-FFF2-40B4-BE49-F238E27FC236}">
                <a16:creationId xmlns:a16="http://schemas.microsoft.com/office/drawing/2014/main" id="{F621F08E-3516-CF41-8D30-CBF78DED9815}"/>
              </a:ext>
            </a:extLst>
          </p:cNvPr>
          <p:cNvCxnSpPr>
            <a:cxnSpLocks/>
          </p:cNvCxnSpPr>
          <p:nvPr/>
        </p:nvCxnSpPr>
        <p:spPr>
          <a:xfrm>
            <a:off x="5225846" y="127000"/>
            <a:ext cx="0" cy="6795419"/>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237BA7A2-89DC-9F46-8EE0-BC7466439946}"/>
              </a:ext>
            </a:extLst>
          </p:cNvPr>
          <p:cNvSpPr>
            <a:spLocks/>
          </p:cNvSpPr>
          <p:nvPr/>
        </p:nvSpPr>
        <p:spPr>
          <a:xfrm>
            <a:off x="5045846" y="646527"/>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37373A"/>
                </a:solidFill>
                <a:latin typeface="Arial"/>
                <a:cs typeface="Arial"/>
              </a:rPr>
              <a:t>4</a:t>
            </a:r>
            <a:endParaRPr lang="en-GB" sz="1200" b="1" i="0" u="none" strike="noStrike" kern="1200" cap="none" spc="0" normalizeH="0" baseline="0" noProof="0">
              <a:ln>
                <a:noFill/>
              </a:ln>
              <a:solidFill>
                <a:srgbClr val="37373A"/>
              </a:solidFill>
              <a:effectLst/>
              <a:uLnTx/>
              <a:uFillTx/>
              <a:latin typeface="Arial"/>
              <a:cs typeface="Arial"/>
            </a:endParaRPr>
          </a:p>
        </p:txBody>
      </p:sp>
      <p:sp>
        <p:nvSpPr>
          <p:cNvPr id="19" name="Rectangle 18">
            <a:extLst>
              <a:ext uri="{FF2B5EF4-FFF2-40B4-BE49-F238E27FC236}">
                <a16:creationId xmlns:a16="http://schemas.microsoft.com/office/drawing/2014/main" id="{722F9466-4951-0444-ADB4-C64B1711762F}"/>
              </a:ext>
            </a:extLst>
          </p:cNvPr>
          <p:cNvSpPr/>
          <p:nvPr/>
        </p:nvSpPr>
        <p:spPr>
          <a:xfrm>
            <a:off x="522580" y="1706550"/>
            <a:ext cx="18473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425563"/>
              </a:solidFill>
              <a:effectLst/>
              <a:uLnTx/>
              <a:uFillTx/>
              <a:latin typeface="Arial"/>
              <a:ea typeface="+mn-ea"/>
              <a:cs typeface="+mn-cs"/>
            </a:endParaRPr>
          </a:p>
        </p:txBody>
      </p:sp>
      <p:sp>
        <p:nvSpPr>
          <p:cNvPr id="15" name="TextBox 14">
            <a:extLst>
              <a:ext uri="{FF2B5EF4-FFF2-40B4-BE49-F238E27FC236}">
                <a16:creationId xmlns:a16="http://schemas.microsoft.com/office/drawing/2014/main" id="{66E05272-D915-0244-9F39-B2A71FFA8877}"/>
              </a:ext>
            </a:extLst>
          </p:cNvPr>
          <p:cNvSpPr txBox="1"/>
          <p:nvPr/>
        </p:nvSpPr>
        <p:spPr>
          <a:xfrm>
            <a:off x="5655541" y="655476"/>
            <a:ext cx="5907809" cy="74057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defRPr/>
            </a:pPr>
            <a:r>
              <a:rPr lang="en-GB" sz="1200" b="1" dirty="0">
                <a:solidFill>
                  <a:srgbClr val="005EB8"/>
                </a:solidFill>
                <a:latin typeface="Arial"/>
                <a:cs typeface="Arial"/>
              </a:rPr>
              <a:t>MANAGE </a:t>
            </a:r>
            <a:r>
              <a:rPr lang="en-GB" sz="1200" b="1" dirty="0" smtClean="0">
                <a:solidFill>
                  <a:srgbClr val="005EB8"/>
                </a:solidFill>
                <a:latin typeface="Arial"/>
                <a:cs typeface="Arial"/>
              </a:rPr>
              <a:t>TESTING SITE </a:t>
            </a:r>
            <a:r>
              <a:rPr lang="en-GB" sz="1200" b="1" dirty="0">
                <a:solidFill>
                  <a:srgbClr val="005EB8"/>
                </a:solidFill>
                <a:latin typeface="Arial"/>
                <a:cs typeface="Arial"/>
              </a:rPr>
              <a:t>OPTIONS</a:t>
            </a:r>
            <a:endParaRPr lang="en-GB" sz="1200" b="1" i="0" u="none" strike="noStrike" kern="1200" cap="none" spc="0" normalizeH="0" baseline="0" noProof="0" dirty="0">
              <a:ln>
                <a:noFill/>
              </a:ln>
              <a:solidFill>
                <a:srgbClr val="005EB8"/>
              </a:solidFill>
              <a:effectLst/>
              <a:uLnTx/>
              <a:uFillTx/>
              <a:latin typeface="Arial"/>
              <a:cs typeface="Arial"/>
            </a:endParaRPr>
          </a:p>
          <a:p>
            <a:pPr>
              <a:defRPr/>
            </a:pPr>
            <a:r>
              <a:rPr lang="en-GB" sz="1200" dirty="0">
                <a:solidFill>
                  <a:srgbClr val="425563"/>
                </a:solidFill>
                <a:latin typeface="Arial"/>
              </a:rPr>
              <a:t>Team Leaders have the option to manage new Testing Operative access requests for the site, as well as to view and manage the Testing Operatives who currently have access to the </a:t>
            </a:r>
            <a:r>
              <a:rPr lang="en-GB" sz="1200" dirty="0" smtClean="0">
                <a:solidFill>
                  <a:srgbClr val="425563"/>
                </a:solidFill>
                <a:latin typeface="Arial"/>
              </a:rPr>
              <a:t>testing site.</a:t>
            </a:r>
            <a:endParaRPr lang="en-GB" sz="1200" b="0" i="0" u="none" strike="noStrike" kern="1200" cap="none" spc="0" normalizeH="0" baseline="0" noProof="0" dirty="0">
              <a:ln>
                <a:noFill/>
              </a:ln>
              <a:solidFill>
                <a:srgbClr val="425563"/>
              </a:solidFill>
              <a:effectLst/>
              <a:uLnTx/>
              <a:uFillTx/>
              <a:latin typeface="Arial"/>
              <a:cs typeface="Arial"/>
            </a:endParaRPr>
          </a:p>
        </p:txBody>
      </p:sp>
      <p:sp>
        <p:nvSpPr>
          <p:cNvPr id="16" name="Oval 15">
            <a:extLst>
              <a:ext uri="{FF2B5EF4-FFF2-40B4-BE49-F238E27FC236}">
                <a16:creationId xmlns:a16="http://schemas.microsoft.com/office/drawing/2014/main" id="{69CB438B-0420-9347-9647-9489D1D2C671}"/>
              </a:ext>
            </a:extLst>
          </p:cNvPr>
          <p:cNvSpPr>
            <a:spLocks/>
          </p:cNvSpPr>
          <p:nvPr/>
        </p:nvSpPr>
        <p:spPr>
          <a:xfrm>
            <a:off x="5045846" y="3336174"/>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37373A"/>
                </a:solidFill>
                <a:latin typeface="Arial" panose="020B0604020202020204" pitchFamily="34" charset="0"/>
                <a:cs typeface="Arial" panose="020B0604020202020204" pitchFamily="34" charset="0"/>
              </a:rPr>
              <a:t>5</a:t>
            </a:r>
            <a:endParaRPr lang="en-GB" sz="1200" b="1" i="0" u="none" strike="noStrike" kern="1200" cap="none" spc="0" normalizeH="0" baseline="0" noProof="0">
              <a:ln>
                <a:noFill/>
              </a:ln>
              <a:solidFill>
                <a:srgbClr val="37373A"/>
              </a:solidFill>
              <a:effectLst/>
              <a:uLnTx/>
              <a:uFillTx/>
              <a:latin typeface="Arial" panose="020B0604020202020204" pitchFamily="34" charset="0"/>
              <a:cs typeface="Arial" panose="020B0604020202020204" pitchFamily="34" charset="0"/>
            </a:endParaRPr>
          </a:p>
        </p:txBody>
      </p:sp>
      <p:pic>
        <p:nvPicPr>
          <p:cNvPr id="7" name="Picture 7" descr="Graphical user interface, text, application, email&#10;&#10;Description automatically generated">
            <a:extLst>
              <a:ext uri="{FF2B5EF4-FFF2-40B4-BE49-F238E27FC236}">
                <a16:creationId xmlns:a16="http://schemas.microsoft.com/office/drawing/2014/main" id="{33B362D9-4203-4117-A58A-2D896F9936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74660" y="1508509"/>
            <a:ext cx="2093302" cy="1473950"/>
          </a:xfrm>
          <a:prstGeom prst="rect">
            <a:avLst/>
          </a:prstGeom>
          <a:ln>
            <a:solidFill>
              <a:schemeClr val="tx1"/>
            </a:solidFill>
          </a:ln>
        </p:spPr>
      </p:pic>
      <p:sp>
        <p:nvSpPr>
          <p:cNvPr id="21" name="Rectangle 20">
            <a:extLst>
              <a:ext uri="{FF2B5EF4-FFF2-40B4-BE49-F238E27FC236}">
                <a16:creationId xmlns:a16="http://schemas.microsoft.com/office/drawing/2014/main" id="{10F47AEB-2780-8642-8715-C06E8CE3FF35}"/>
              </a:ext>
            </a:extLst>
          </p:cNvPr>
          <p:cNvSpPr/>
          <p:nvPr/>
        </p:nvSpPr>
        <p:spPr>
          <a:xfrm>
            <a:off x="522580" y="2804200"/>
            <a:ext cx="5014963" cy="369332"/>
          </a:xfrm>
          <a:prstGeom prst="rect">
            <a:avLst/>
          </a:prstGeom>
        </p:spPr>
        <p:txBody>
          <a:bodyPr wrap="square" lIns="91440" tIns="45720" rIns="91440" bIns="45720" anchor="t">
            <a:spAutoFit/>
          </a:bodyPr>
          <a:lstStyle/>
          <a:p>
            <a:r>
              <a:rPr lang="en-GB" b="1">
                <a:cs typeface="Arial"/>
              </a:rPr>
              <a:t>TEAM LEADER ADMIN PORTAL:</a:t>
            </a:r>
            <a:endParaRPr lang="en-US" sz="2000"/>
          </a:p>
        </p:txBody>
      </p:sp>
      <p:pic>
        <p:nvPicPr>
          <p:cNvPr id="13" name="Picture 5" descr="Graphical user interface, application&#10;&#10;Description automatically generated">
            <a:extLst>
              <a:ext uri="{FF2B5EF4-FFF2-40B4-BE49-F238E27FC236}">
                <a16:creationId xmlns:a16="http://schemas.microsoft.com/office/drawing/2014/main" id="{B66DB52F-4E45-4148-B3FA-1DAE12FF66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55541" y="4076749"/>
            <a:ext cx="2193069" cy="2066571"/>
          </a:xfrm>
          <a:prstGeom prst="rect">
            <a:avLst/>
          </a:prstGeom>
          <a:ln>
            <a:solidFill>
              <a:schemeClr val="tx1"/>
            </a:solidFill>
          </a:ln>
        </p:spPr>
      </p:pic>
      <p:sp>
        <p:nvSpPr>
          <p:cNvPr id="14" name="TextBox 13">
            <a:extLst>
              <a:ext uri="{FF2B5EF4-FFF2-40B4-BE49-F238E27FC236}">
                <a16:creationId xmlns:a16="http://schemas.microsoft.com/office/drawing/2014/main" id="{FD98050C-8844-E04E-A261-237E695ABB14}"/>
              </a:ext>
            </a:extLst>
          </p:cNvPr>
          <p:cNvSpPr txBox="1"/>
          <p:nvPr/>
        </p:nvSpPr>
        <p:spPr>
          <a:xfrm>
            <a:off x="5681424" y="3336175"/>
            <a:ext cx="5881926" cy="74057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defRPr/>
            </a:pPr>
            <a:r>
              <a:rPr lang="en-GB" sz="1200" b="1">
                <a:solidFill>
                  <a:srgbClr val="005EB8"/>
                </a:solidFill>
                <a:latin typeface="Arial"/>
              </a:rPr>
              <a:t>TESTING OPERATIVE SITE ACCESS REQUESTS</a:t>
            </a:r>
            <a:endParaRPr lang="en-US"/>
          </a:p>
          <a:p>
            <a:pPr>
              <a:defRPr/>
            </a:pPr>
            <a:r>
              <a:rPr lang="en-GB" sz="1200">
                <a:solidFill>
                  <a:srgbClr val="425563"/>
                </a:solidFill>
                <a:latin typeface="Arial"/>
              </a:rPr>
              <a:t>Team Leaders can view, approve and deny new site access requests from Testing Operatives. If approved, the user's access will be displayed in the Current Site Staff list.</a:t>
            </a:r>
            <a:endParaRPr lang="en-GB" sz="1200" b="0" i="0" u="none" strike="noStrike" kern="1200" cap="none" spc="0" normalizeH="0" baseline="0" noProof="0">
              <a:ln>
                <a:noFill/>
              </a:ln>
              <a:solidFill>
                <a:schemeClr val="tx1"/>
              </a:solidFill>
              <a:effectLst/>
              <a:uLnTx/>
              <a:uFillTx/>
              <a:latin typeface="Arial"/>
              <a:cs typeface="Arial"/>
            </a:endParaRPr>
          </a:p>
        </p:txBody>
      </p:sp>
    </p:spTree>
    <p:extLst>
      <p:ext uri="{BB962C8B-B14F-4D97-AF65-F5344CB8AC3E}">
        <p14:creationId xmlns:p14="http://schemas.microsoft.com/office/powerpoint/2010/main" val="1786993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7B28-D350-1542-8D87-C81F36120B82}"/>
              </a:ext>
            </a:extLst>
          </p:cNvPr>
          <p:cNvSpPr>
            <a:spLocks noGrp="1"/>
          </p:cNvSpPr>
          <p:nvPr>
            <p:ph type="title"/>
          </p:nvPr>
        </p:nvSpPr>
        <p:spPr/>
        <p:txBody>
          <a:bodyPr lIns="612000"/>
          <a:lstStyle/>
          <a:p>
            <a:r>
              <a:rPr lang="en-GB">
                <a:solidFill>
                  <a:schemeClr val="tx2"/>
                </a:solidFill>
                <a:latin typeface="Arial"/>
                <a:cs typeface="Arial"/>
              </a:rPr>
              <a:t/>
            </a:r>
            <a:br>
              <a:rPr lang="en-GB">
                <a:solidFill>
                  <a:schemeClr val="tx2"/>
                </a:solidFill>
                <a:latin typeface="Arial"/>
                <a:cs typeface="Arial"/>
              </a:rPr>
            </a:br>
            <a:r>
              <a:rPr lang="en-GB">
                <a:solidFill>
                  <a:schemeClr val="tx2"/>
                </a:solidFill>
                <a:latin typeface="Arial"/>
                <a:cs typeface="Arial"/>
              </a:rPr>
              <a:t>MANAGING CURRENT </a:t>
            </a:r>
            <a:br>
              <a:rPr lang="en-GB">
                <a:solidFill>
                  <a:schemeClr val="tx2"/>
                </a:solidFill>
                <a:latin typeface="Arial"/>
                <a:cs typeface="Arial"/>
              </a:rPr>
            </a:br>
            <a:r>
              <a:rPr lang="en-GB">
                <a:solidFill>
                  <a:schemeClr val="tx2"/>
                </a:solidFill>
                <a:latin typeface="Arial"/>
                <a:cs typeface="Arial"/>
              </a:rPr>
              <a:t>SITE STAFF</a:t>
            </a:r>
            <a:endParaRPr lang="en-GB">
              <a:solidFill>
                <a:schemeClr val="tx2"/>
              </a:solidFill>
            </a:endParaRPr>
          </a:p>
        </p:txBody>
      </p:sp>
      <p:sp>
        <p:nvSpPr>
          <p:cNvPr id="26" name="TextBox 25">
            <a:extLst>
              <a:ext uri="{FF2B5EF4-FFF2-40B4-BE49-F238E27FC236}">
                <a16:creationId xmlns:a16="http://schemas.microsoft.com/office/drawing/2014/main" id="{2195429A-29B4-2B4E-9055-2C7B5187B3D4}"/>
              </a:ext>
            </a:extLst>
          </p:cNvPr>
          <p:cNvSpPr txBox="1"/>
          <p:nvPr/>
        </p:nvSpPr>
        <p:spPr>
          <a:xfrm>
            <a:off x="5664200" y="995169"/>
            <a:ext cx="5462336" cy="159839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defRPr/>
            </a:pPr>
            <a:r>
              <a:rPr lang="en-GB" sz="1200" b="1">
                <a:solidFill>
                  <a:srgbClr val="005EB8"/>
                </a:solidFill>
                <a:latin typeface="Arial"/>
              </a:rPr>
              <a:t>CURRENT SITE TESTING OPERATIVES</a:t>
            </a:r>
            <a:endParaRPr lang="en-GB">
              <a:solidFill>
                <a:srgbClr val="425563"/>
              </a:solidFill>
              <a:latin typeface="Arial"/>
            </a:endParaRPr>
          </a:p>
          <a:p>
            <a:pPr>
              <a:defRPr/>
            </a:pPr>
            <a:r>
              <a:rPr lang="en-GB" sz="1200">
                <a:solidFill>
                  <a:schemeClr val="tx1"/>
                </a:solidFill>
                <a:latin typeface="Arial"/>
              </a:rPr>
              <a:t>Team</a:t>
            </a:r>
            <a:r>
              <a:rPr lang="en-GB" sz="1200">
                <a:solidFill>
                  <a:schemeClr val="tx1"/>
                </a:solidFill>
                <a:latin typeface="Arial"/>
                <a:cs typeface="Arial"/>
              </a:rPr>
              <a:t> Leaders can view, remove and re-approve site access for current Testing Operatives, with the current status of each operative shown via inline 'Approved' or 'Inactive' status.</a:t>
            </a:r>
            <a:endParaRPr lang="en-GB" sz="1200">
              <a:solidFill>
                <a:schemeClr val="tx1"/>
              </a:solidFill>
              <a:cs typeface="Arial"/>
            </a:endParaRPr>
          </a:p>
        </p:txBody>
      </p:sp>
      <p:cxnSp>
        <p:nvCxnSpPr>
          <p:cNvPr id="20" name="Straight Connector 19">
            <a:extLst>
              <a:ext uri="{FF2B5EF4-FFF2-40B4-BE49-F238E27FC236}">
                <a16:creationId xmlns:a16="http://schemas.microsoft.com/office/drawing/2014/main" id="{F621F08E-3516-CF41-8D30-CBF78DED9815}"/>
              </a:ext>
            </a:extLst>
          </p:cNvPr>
          <p:cNvCxnSpPr>
            <a:cxnSpLocks/>
          </p:cNvCxnSpPr>
          <p:nvPr/>
        </p:nvCxnSpPr>
        <p:spPr>
          <a:xfrm>
            <a:off x="5225846" y="145473"/>
            <a:ext cx="0" cy="1014990"/>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237BA7A2-89DC-9F46-8EE0-BC7466439946}"/>
              </a:ext>
            </a:extLst>
          </p:cNvPr>
          <p:cNvSpPr>
            <a:spLocks/>
          </p:cNvSpPr>
          <p:nvPr/>
        </p:nvSpPr>
        <p:spPr>
          <a:xfrm>
            <a:off x="5045846" y="940103"/>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spc="0" normalizeH="0" baseline="0" noProof="0">
                <a:ln>
                  <a:noFill/>
                </a:ln>
                <a:solidFill>
                  <a:srgbClr val="37373A"/>
                </a:solidFill>
                <a:effectLst/>
                <a:uLnTx/>
                <a:uFillTx/>
                <a:latin typeface="Arial"/>
                <a:cs typeface="Arial"/>
              </a:rPr>
              <a:t>6</a:t>
            </a:r>
          </a:p>
        </p:txBody>
      </p:sp>
      <p:sp>
        <p:nvSpPr>
          <p:cNvPr id="19" name="Rectangle 18">
            <a:extLst>
              <a:ext uri="{FF2B5EF4-FFF2-40B4-BE49-F238E27FC236}">
                <a16:creationId xmlns:a16="http://schemas.microsoft.com/office/drawing/2014/main" id="{722F9466-4951-0444-ADB4-C64B1711762F}"/>
              </a:ext>
            </a:extLst>
          </p:cNvPr>
          <p:cNvSpPr/>
          <p:nvPr/>
        </p:nvSpPr>
        <p:spPr>
          <a:xfrm>
            <a:off x="522580" y="1706550"/>
            <a:ext cx="18473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425563"/>
              </a:solidFill>
              <a:effectLst/>
              <a:uLnTx/>
              <a:uFillTx/>
              <a:latin typeface="Arial"/>
              <a:ea typeface="+mn-ea"/>
              <a:cs typeface="+mn-cs"/>
            </a:endParaRPr>
          </a:p>
        </p:txBody>
      </p:sp>
      <p:pic>
        <p:nvPicPr>
          <p:cNvPr id="3" name="Picture 4" descr="Graphical user interface, application&#10;&#10;Description automatically generated">
            <a:extLst>
              <a:ext uri="{FF2B5EF4-FFF2-40B4-BE49-F238E27FC236}">
                <a16:creationId xmlns:a16="http://schemas.microsoft.com/office/drawing/2014/main" id="{AE0D3B56-C12C-4F7B-B039-78DA1580B1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74659" y="1965747"/>
            <a:ext cx="2743200" cy="3952150"/>
          </a:xfrm>
          <a:prstGeom prst="rect">
            <a:avLst/>
          </a:prstGeom>
          <a:ln>
            <a:solidFill>
              <a:schemeClr val="tx1"/>
            </a:solidFill>
          </a:ln>
        </p:spPr>
      </p:pic>
      <p:pic>
        <p:nvPicPr>
          <p:cNvPr id="5" name="Picture 5" descr="Graphical user interface, text, application, email&#10;&#10;Description automatically generated">
            <a:extLst>
              <a:ext uri="{FF2B5EF4-FFF2-40B4-BE49-F238E27FC236}">
                <a16:creationId xmlns:a16="http://schemas.microsoft.com/office/drawing/2014/main" id="{BD96DD95-F70A-4D65-AACC-D8BD7AC6FC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06118" y="1966688"/>
            <a:ext cx="2743200" cy="2031820"/>
          </a:xfrm>
          <a:prstGeom prst="rect">
            <a:avLst/>
          </a:prstGeom>
          <a:ln>
            <a:solidFill>
              <a:schemeClr val="tx1"/>
            </a:solidFill>
          </a:ln>
        </p:spPr>
      </p:pic>
      <p:sp>
        <p:nvSpPr>
          <p:cNvPr id="10" name="Rectangle 9">
            <a:extLst>
              <a:ext uri="{FF2B5EF4-FFF2-40B4-BE49-F238E27FC236}">
                <a16:creationId xmlns:a16="http://schemas.microsoft.com/office/drawing/2014/main" id="{8F62AE3F-46DA-A94B-AC3C-168A806C263A}"/>
              </a:ext>
            </a:extLst>
          </p:cNvPr>
          <p:cNvSpPr/>
          <p:nvPr/>
        </p:nvSpPr>
        <p:spPr>
          <a:xfrm>
            <a:off x="522580" y="2408896"/>
            <a:ext cx="5014963" cy="369332"/>
          </a:xfrm>
          <a:prstGeom prst="rect">
            <a:avLst/>
          </a:prstGeom>
        </p:spPr>
        <p:txBody>
          <a:bodyPr wrap="square" lIns="91440" tIns="45720" rIns="91440" bIns="45720" anchor="t">
            <a:spAutoFit/>
          </a:bodyPr>
          <a:lstStyle/>
          <a:p>
            <a:r>
              <a:rPr lang="en-GB" b="1">
                <a:cs typeface="Arial"/>
              </a:rPr>
              <a:t>TEAM LEADER ADMIN PORTAL:</a:t>
            </a:r>
            <a:endParaRPr lang="en-US" sz="2000"/>
          </a:p>
        </p:txBody>
      </p:sp>
    </p:spTree>
    <p:extLst>
      <p:ext uri="{BB962C8B-B14F-4D97-AF65-F5344CB8AC3E}">
        <p14:creationId xmlns:p14="http://schemas.microsoft.com/office/powerpoint/2010/main" val="6901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9690471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67" name="think-cell Slide" r:id="rId5" imgW="360" imgH="360" progId="TCLayout.ActiveDocument.1">
                  <p:embed/>
                </p:oleObj>
              </mc:Choice>
              <mc:Fallback>
                <p:oleObj name="think-cell Slide" r:id="rId5" imgW="360" imgH="360"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4000" b="1" dirty="0" smtClean="0">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80739222-87EB-7645-922E-5AF0CC1DB26D}"/>
              </a:ext>
            </a:extLst>
          </p:cNvPr>
          <p:cNvSpPr>
            <a:spLocks noGrp="1"/>
          </p:cNvSpPr>
          <p:nvPr>
            <p:ph type="title"/>
          </p:nvPr>
        </p:nvSpPr>
        <p:spPr/>
        <p:txBody>
          <a:bodyPr rIns="180000"/>
          <a:lstStyle/>
          <a:p>
            <a:r>
              <a:rPr lang="en-GB" dirty="0" smtClean="0">
                <a:latin typeface="Arial"/>
                <a:cs typeface="Arial"/>
              </a:rPr>
              <a:t>5.2 DURING TESTING</a:t>
            </a:r>
            <a:endParaRPr lang="en-GB" dirty="0">
              <a:latin typeface="Arial"/>
              <a:cs typeface="Arial"/>
            </a:endParaRPr>
          </a:p>
        </p:txBody>
      </p:sp>
      <p:sp>
        <p:nvSpPr>
          <p:cNvPr id="6" name="Text Placeholder 2">
            <a:extLst>
              <a:ext uri="{FF2B5EF4-FFF2-40B4-BE49-F238E27FC236}">
                <a16:creationId xmlns:a16="http://schemas.microsoft.com/office/drawing/2014/main" id="{48527CFC-A8B7-2643-AA99-671FAE2D4E1B}"/>
              </a:ext>
            </a:extLst>
          </p:cNvPr>
          <p:cNvSpPr txBox="1">
            <a:spLocks/>
          </p:cNvSpPr>
          <p:nvPr/>
        </p:nvSpPr>
        <p:spPr>
          <a:xfrm>
            <a:off x="5664200" y="1160463"/>
            <a:ext cx="5899150" cy="5005388"/>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600"/>
              </a:spcBef>
              <a:spcAft>
                <a:spcPts val="300"/>
              </a:spcAft>
              <a:buClr>
                <a:srgbClr val="005EB8"/>
              </a:buClr>
              <a:buFont typeface="Arial" panose="020B0604020202020204" pitchFamily="34" charset="0"/>
              <a:buNone/>
              <a:defRPr lang="en-US" sz="1200" b="1" i="0" kern="1200">
                <a:solidFill>
                  <a:schemeClr val="tx1"/>
                </a:solidFill>
                <a:latin typeface="Arial" panose="020B0604020202020204" pitchFamily="34" charset="0"/>
                <a:ea typeface="+mn-ea"/>
                <a:cs typeface="Arial" panose="020B0604020202020204" pitchFamily="34" charset="0"/>
                <a:sym typeface="+mn-lt"/>
              </a:defRPr>
            </a:lvl1pPr>
            <a:lvl2pPr marL="284400" indent="-172800" algn="l" defTabSz="914400" rtl="0" eaLnBrk="1" latinLnBrk="0" hangingPunct="1">
              <a:lnSpc>
                <a:spcPct val="90000"/>
              </a:lnSpc>
              <a:spcBef>
                <a:spcPts val="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rgbClr val="005EB8"/>
              </a:buClr>
              <a:buFont typeface="Trebuchet MS" panose="020B0603020202020204" pitchFamily="34" charset="0"/>
              <a:buChar char="–"/>
              <a:defRPr lang="en-US" sz="1200" kern="1200">
                <a:solidFill>
                  <a:srgbClr val="425563"/>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rgbClr val="005EB8"/>
              </a:buClr>
              <a:buFont typeface="Arial" panose="020B0604020202020204" pitchFamily="34" charset="0"/>
              <a:buChar char="​"/>
              <a:defRPr lang="en-US" sz="1600" kern="1200">
                <a:solidFill>
                  <a:srgbClr val="005EB8"/>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
                <a:srgbClr val="005EB8"/>
              </a:buClr>
              <a:buFont typeface="Arial" panose="020B0604020202020204" pitchFamily="34" charset="0"/>
              <a:buChar char="​"/>
              <a:defRPr lang="en-US" sz="1600" b="1" kern="1200" smtClean="0">
                <a:solidFill>
                  <a:srgbClr val="425563"/>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rgbClr val="005EB8"/>
              </a:buClr>
              <a:buFont typeface="Arial" panose="020B0604020202020204" pitchFamily="34" charset="0"/>
              <a:buChar char="•"/>
              <a:defRPr lang="en-US" sz="1600" kern="1200" smtClean="0">
                <a:solidFill>
                  <a:srgbClr val="425563"/>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Clr>
                <a:srgbClr val="005EB8"/>
              </a:buClr>
              <a:buFont typeface="Arial" panose="020B0604020202020204" pitchFamily="34" charset="0"/>
              <a:buChar char="​"/>
              <a:defRPr lang="en-US" sz="4400" kern="1200" baseline="0" smtClean="0">
                <a:solidFill>
                  <a:srgbClr val="425563"/>
                </a:solidFill>
                <a:latin typeface="+mn-lt"/>
                <a:ea typeface="+mn-ea"/>
                <a:cs typeface="+mn-cs"/>
                <a:sym typeface="+mn-lt"/>
              </a:defRPr>
            </a:lvl7pPr>
            <a:lvl8pPr marL="0" indent="0" algn="l" defTabSz="914400" rtl="0" eaLnBrk="1" latinLnBrk="0" hangingPunct="1">
              <a:lnSpc>
                <a:spcPct val="90000"/>
              </a:lnSpc>
              <a:spcBef>
                <a:spcPts val="900"/>
              </a:spcBef>
              <a:spcAft>
                <a:spcPts val="0"/>
              </a:spcAft>
              <a:buClr>
                <a:srgbClr val="005EB8"/>
              </a:buClr>
              <a:buFont typeface="Arial" panose="020B0604020202020204" pitchFamily="34" charset="0"/>
              <a:buChar char="​"/>
              <a:defRPr lang="en-US" sz="5400" kern="1200" baseline="0" smtClean="0">
                <a:solidFill>
                  <a:srgbClr val="005EB8"/>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Clr>
                <a:srgbClr val="005EB8"/>
              </a:buClr>
              <a:buFont typeface="Arial" panose="020B0604020202020204" pitchFamily="34" charset="0"/>
              <a:buChar char="​"/>
              <a:defRPr lang="en-US" sz="2400" kern="1200" baseline="0" dirty="0">
                <a:solidFill>
                  <a:srgbClr val="005EB8"/>
                </a:solidFill>
                <a:latin typeface="+mn-lt"/>
                <a:ea typeface="+mn-ea"/>
                <a:cs typeface="+mn-cs"/>
                <a:sym typeface="+mn-lt"/>
              </a:defRPr>
            </a:lvl9pPr>
          </a:lstStyle>
          <a:p>
            <a:pPr>
              <a:lnSpc>
                <a:spcPct val="100000"/>
              </a:lnSpc>
              <a:spcAft>
                <a:spcPts val="200"/>
              </a:spcAft>
              <a:defRPr/>
            </a:pPr>
            <a:r>
              <a:rPr kumimoji="0" lang="en-GB" sz="1050" b="1" i="0" u="none" strike="noStrike" kern="1200" cap="none" spc="0" normalizeH="0" baseline="0" noProof="0" dirty="0" smtClean="0">
                <a:ln>
                  <a:noFill/>
                </a:ln>
                <a:solidFill>
                  <a:srgbClr val="005EB8"/>
                </a:solidFill>
                <a:effectLst/>
                <a:uLnTx/>
                <a:uFillTx/>
                <a:latin typeface="Arial"/>
                <a:cs typeface="Arial"/>
                <a:sym typeface="+mn-lt"/>
              </a:rPr>
              <a:t>Contents:</a:t>
            </a:r>
            <a:endParaRPr lang="en-GB" sz="1050" b="1" i="0" u="none" strike="noStrike" kern="1200" cap="none" spc="0" normalizeH="0" baseline="0" noProof="0" dirty="0">
              <a:ln>
                <a:noFill/>
              </a:ln>
              <a:solidFill>
                <a:srgbClr val="005EB8"/>
              </a:solidFill>
              <a:effectLst/>
              <a:uLnTx/>
              <a:uFillTx/>
              <a:latin typeface="Arial"/>
              <a:cs typeface="Arial"/>
            </a:endParaRPr>
          </a:p>
          <a:p>
            <a:pPr marL="171450" indent="-171450">
              <a:lnSpc>
                <a:spcPct val="100000"/>
              </a:lnSpc>
              <a:spcAft>
                <a:spcPts val="200"/>
              </a:spcAft>
              <a:buFont typeface="Arial" panose="020B0604020202020204" pitchFamily="34" charset="0"/>
              <a:buChar char="•"/>
              <a:defRPr/>
            </a:pPr>
            <a:r>
              <a:rPr lang="en-GB" sz="1050" b="0" dirty="0">
                <a:solidFill>
                  <a:srgbClr val="425563"/>
                </a:solidFill>
                <a:latin typeface="Arial"/>
                <a:cs typeface="Arial"/>
              </a:rPr>
              <a:t>Overview</a:t>
            </a:r>
          </a:p>
          <a:p>
            <a:pPr marL="171450" indent="-171450">
              <a:lnSpc>
                <a:spcPct val="100000"/>
              </a:lnSpc>
              <a:spcAft>
                <a:spcPts val="200"/>
              </a:spcAft>
              <a:buFont typeface="Arial" panose="020B0604020202020204" pitchFamily="34" charset="0"/>
              <a:buChar char="•"/>
              <a:defRPr/>
            </a:pPr>
            <a:r>
              <a:rPr lang="en-GB" sz="1050" b="0" dirty="0">
                <a:solidFill>
                  <a:srgbClr val="425563"/>
                </a:solidFill>
                <a:latin typeface="Arial"/>
                <a:cs typeface="Arial"/>
              </a:rPr>
              <a:t>Uploading Test Results (For Testing Operatives)</a:t>
            </a:r>
          </a:p>
          <a:p>
            <a:pPr marL="171450" indent="-171450">
              <a:lnSpc>
                <a:spcPct val="100000"/>
              </a:lnSpc>
              <a:spcAft>
                <a:spcPts val="200"/>
              </a:spcAft>
              <a:buFont typeface="Arial" panose="020B0604020202020204" pitchFamily="34" charset="0"/>
              <a:buChar char="•"/>
              <a:defRPr/>
            </a:pPr>
            <a:r>
              <a:rPr lang="en-GB" sz="1050" b="0" dirty="0">
                <a:solidFill>
                  <a:srgbClr val="425563"/>
                </a:solidFill>
                <a:latin typeface="Arial"/>
                <a:cs typeface="Arial"/>
              </a:rPr>
              <a:t>Test Kit Registration (For Participants</a:t>
            </a:r>
            <a:r>
              <a:rPr lang="en-GB" sz="1050" b="0" dirty="0" smtClean="0">
                <a:solidFill>
                  <a:srgbClr val="425563"/>
                </a:solidFill>
                <a:latin typeface="Arial"/>
                <a:cs typeface="Arial"/>
              </a:rPr>
              <a:t>)</a:t>
            </a:r>
            <a:endParaRPr lang="en-GB" sz="1050" b="0" dirty="0">
              <a:solidFill>
                <a:srgbClr val="425563"/>
              </a:solidFill>
              <a:latin typeface="Arial"/>
              <a:cs typeface="Arial"/>
            </a:endParaRPr>
          </a:p>
        </p:txBody>
      </p:sp>
      <p:sp>
        <p:nvSpPr>
          <p:cNvPr id="4" name="TextBox 3">
            <a:extLst>
              <a:ext uri="{FF2B5EF4-FFF2-40B4-BE49-F238E27FC236}">
                <a16:creationId xmlns:a16="http://schemas.microsoft.com/office/drawing/2014/main" id="{CACF3009-BA9C-134F-8828-3ACB9723438C}"/>
              </a:ext>
            </a:extLst>
          </p:cNvPr>
          <p:cNvSpPr txBox="1"/>
          <p:nvPr/>
        </p:nvSpPr>
        <p:spPr>
          <a:xfrm>
            <a:off x="-311727" y="3190009"/>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Tree>
    <p:extLst>
      <p:ext uri="{BB962C8B-B14F-4D97-AF65-F5344CB8AC3E}">
        <p14:creationId xmlns:p14="http://schemas.microsoft.com/office/powerpoint/2010/main" val="27002640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63AD5-B675-1048-9B84-71F58804306B}"/>
              </a:ext>
            </a:extLst>
          </p:cNvPr>
          <p:cNvSpPr>
            <a:spLocks noGrp="1"/>
          </p:cNvSpPr>
          <p:nvPr>
            <p:ph type="title"/>
          </p:nvPr>
        </p:nvSpPr>
        <p:spPr/>
        <p:txBody>
          <a:bodyPr/>
          <a:lstStyle/>
          <a:p>
            <a:r>
              <a:rPr lang="en-GB"/>
              <a:t>OVERVIEW</a:t>
            </a:r>
            <a:br>
              <a:rPr lang="en-GB"/>
            </a:br>
            <a:r>
              <a:rPr lang="en-GB"/>
              <a:t/>
            </a:r>
            <a:br>
              <a:rPr lang="en-GB"/>
            </a:br>
            <a:endParaRPr lang="en-GB"/>
          </a:p>
        </p:txBody>
      </p:sp>
      <p:sp>
        <p:nvSpPr>
          <p:cNvPr id="8" name="Rectangle 7">
            <a:extLst>
              <a:ext uri="{FF2B5EF4-FFF2-40B4-BE49-F238E27FC236}">
                <a16:creationId xmlns:a16="http://schemas.microsoft.com/office/drawing/2014/main" id="{19574F19-A0DD-CB44-9BDC-915DA715271A}"/>
              </a:ext>
            </a:extLst>
          </p:cNvPr>
          <p:cNvSpPr/>
          <p:nvPr/>
        </p:nvSpPr>
        <p:spPr>
          <a:xfrm>
            <a:off x="512859" y="2053863"/>
            <a:ext cx="2236510" cy="369332"/>
          </a:xfrm>
          <a:prstGeom prst="rect">
            <a:avLst/>
          </a:prstGeom>
        </p:spPr>
        <p:txBody>
          <a:bodyPr wrap="none">
            <a:spAutoFit/>
          </a:bodyPr>
          <a:lstStyle/>
          <a:p>
            <a:r>
              <a:rPr lang="en-GB" b="1">
                <a:cs typeface="Arial"/>
              </a:rPr>
              <a:t>DURING TESTING:</a:t>
            </a:r>
            <a:endParaRPr lang="en-GB" b="1"/>
          </a:p>
        </p:txBody>
      </p:sp>
      <p:graphicFrame>
        <p:nvGraphicFramePr>
          <p:cNvPr id="5" name="Table 4">
            <a:extLst>
              <a:ext uri="{FF2B5EF4-FFF2-40B4-BE49-F238E27FC236}">
                <a16:creationId xmlns:a16="http://schemas.microsoft.com/office/drawing/2014/main" id="{FAFE70A1-585D-4340-ADB6-2C26DA1AB432}"/>
              </a:ext>
            </a:extLst>
          </p:cNvPr>
          <p:cNvGraphicFramePr>
            <a:graphicFrameLocks noGrp="1"/>
          </p:cNvGraphicFramePr>
          <p:nvPr/>
        </p:nvGraphicFramePr>
        <p:xfrm>
          <a:off x="5664200" y="1513587"/>
          <a:ext cx="5899151" cy="4046725"/>
        </p:xfrm>
        <a:graphic>
          <a:graphicData uri="http://schemas.openxmlformats.org/drawingml/2006/table">
            <a:tbl>
              <a:tblPr firstRow="1" bandRow="1">
                <a:tableStyleId>{5C22544A-7EE6-4342-B048-85BDC9FD1C3A}</a:tableStyleId>
              </a:tblPr>
              <a:tblGrid>
                <a:gridCol w="953879">
                  <a:extLst>
                    <a:ext uri="{9D8B030D-6E8A-4147-A177-3AD203B41FA5}">
                      <a16:colId xmlns:a16="http://schemas.microsoft.com/office/drawing/2014/main" val="3055578416"/>
                    </a:ext>
                  </a:extLst>
                </a:gridCol>
                <a:gridCol w="2472636">
                  <a:extLst>
                    <a:ext uri="{9D8B030D-6E8A-4147-A177-3AD203B41FA5}">
                      <a16:colId xmlns:a16="http://schemas.microsoft.com/office/drawing/2014/main" val="3326222834"/>
                    </a:ext>
                  </a:extLst>
                </a:gridCol>
                <a:gridCol w="2472636">
                  <a:extLst>
                    <a:ext uri="{9D8B030D-6E8A-4147-A177-3AD203B41FA5}">
                      <a16:colId xmlns:a16="http://schemas.microsoft.com/office/drawing/2014/main" val="3622446110"/>
                    </a:ext>
                  </a:extLst>
                </a:gridCol>
              </a:tblGrid>
              <a:tr h="275177">
                <a:tc rowSpan="2">
                  <a:txBody>
                    <a:bodyPr/>
                    <a:lstStyle/>
                    <a:p>
                      <a:pPr>
                        <a:buClr>
                          <a:schemeClr val="tx2"/>
                        </a:buClr>
                      </a:pPr>
                      <a:endParaRPr lang="en-US" sz="1000" dirty="0">
                        <a:solidFill>
                          <a:schemeClr val="tx2"/>
                        </a:solidFill>
                        <a:latin typeface="Arial"/>
                        <a:cs typeface="Arial"/>
                      </a:endParaRPr>
                    </a:p>
                  </a:txBody>
                  <a:tcPr marL="108000" marR="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Clr>
                          <a:schemeClr val="tx2"/>
                        </a:buClr>
                      </a:pPr>
                      <a:r>
                        <a:rPr lang="en-US" sz="1000" b="1">
                          <a:solidFill>
                            <a:schemeClr val="bg1"/>
                          </a:solidFill>
                          <a:latin typeface="Arial"/>
                          <a:cs typeface="Arial"/>
                        </a:rPr>
                        <a:t>UPLOADING TEST RESULTS</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lvl="0" algn="ctr">
                        <a:lnSpc>
                          <a:spcPct val="100000"/>
                        </a:lnSpc>
                        <a:spcBef>
                          <a:spcPts val="0"/>
                        </a:spcBef>
                        <a:spcAft>
                          <a:spcPts val="0"/>
                        </a:spcAft>
                        <a:buNone/>
                      </a:pPr>
                      <a:r>
                        <a:rPr lang="en-US" sz="1000" b="1" i="0" u="none" strike="noStrike" noProof="0">
                          <a:solidFill>
                            <a:schemeClr val="bg1"/>
                          </a:solidFill>
                          <a:latin typeface="Arial"/>
                          <a:cs typeface="Arial"/>
                        </a:rPr>
                        <a:t>TEST KIT REGISTRATION </a:t>
                      </a:r>
                      <a:endParaRPr lang="en-US" sz="1000" b="1" i="0" u="none" strike="noStrike" noProof="0">
                        <a:solidFill>
                          <a:schemeClr val="bg1"/>
                        </a:solidFill>
                        <a:latin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54156559"/>
                  </a:ext>
                </a:extLst>
              </a:tr>
              <a:tr h="1165457">
                <a:tc vMerge="1">
                  <a:txBody>
                    <a:bodyPr/>
                    <a:lstStyle/>
                    <a:p>
                      <a:pPr marL="0" marR="0" lvl="0" indent="0" algn="l" rtl="0" eaLnBrk="1" fontAlgn="auto" latinLnBrk="0" hangingPunct="1">
                        <a:lnSpc>
                          <a:spcPct val="100000"/>
                        </a:lnSpc>
                        <a:spcBef>
                          <a:spcPts val="0"/>
                        </a:spcBef>
                        <a:spcAft>
                          <a:spcPts val="0"/>
                        </a:spcAft>
                        <a:buClr>
                          <a:schemeClr val="tx2"/>
                        </a:buClr>
                        <a:buSzTx/>
                        <a:buFontTx/>
                        <a:buNone/>
                      </a:pPr>
                      <a:endParaRPr lang="en-GB" sz="1100" b="1">
                        <a:solidFill>
                          <a:schemeClr val="tx2"/>
                        </a:solidFill>
                        <a:latin typeface="Arial"/>
                        <a:cs typeface="Arial"/>
                      </a:endParaRPr>
                    </a:p>
                  </a:txBody>
                  <a:tcPr marL="108000" marR="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a:lnSpc>
                          <a:spcPct val="100000"/>
                        </a:lnSpc>
                        <a:spcBef>
                          <a:spcPts val="0"/>
                        </a:spcBef>
                        <a:spcAft>
                          <a:spcPts val="0"/>
                        </a:spcAft>
                        <a:buNone/>
                      </a:pPr>
                      <a:r>
                        <a:rPr lang="en-GB" sz="1000" b="1" i="0" u="none" strike="noStrike" kern="1200" dirty="0">
                          <a:solidFill>
                            <a:schemeClr val="tx2"/>
                          </a:solidFill>
                          <a:latin typeface="Arial"/>
                          <a:ea typeface="+mn-ea"/>
                          <a:cs typeface="+mn-cs"/>
                        </a:rPr>
                        <a:t>LOG RESULTS WEBSITE  </a:t>
                      </a:r>
                    </a:p>
                    <a:p>
                      <a:pPr marL="0" marR="0" lvl="0" indent="0" algn="l">
                        <a:lnSpc>
                          <a:spcPct val="100000"/>
                        </a:lnSpc>
                        <a:spcBef>
                          <a:spcPts val="0"/>
                        </a:spcBef>
                        <a:spcAft>
                          <a:spcPts val="0"/>
                        </a:spcAft>
                        <a:buNone/>
                      </a:pPr>
                      <a:r>
                        <a:rPr lang="en-GB" sz="1000" b="1" u="none" kern="1200" dirty="0">
                          <a:solidFill>
                            <a:schemeClr val="tx1"/>
                          </a:solidFill>
                          <a:latin typeface="Arial"/>
                          <a:ea typeface="+mn-ea"/>
                          <a:cs typeface="Arial"/>
                        </a:rPr>
                        <a:t>For Testing Operatives</a:t>
                      </a:r>
                    </a:p>
                    <a:p>
                      <a:pPr marL="0" marR="0" lvl="0" indent="0" algn="l" defTabSz="914400" rtl="0" eaLnBrk="1" fontAlgn="auto" latinLnBrk="0" hangingPunct="1">
                        <a:lnSpc>
                          <a:spcPct val="100000"/>
                        </a:lnSpc>
                        <a:spcBef>
                          <a:spcPts val="0"/>
                        </a:spcBef>
                        <a:spcAft>
                          <a:spcPts val="0"/>
                        </a:spcAft>
                        <a:buClr>
                          <a:schemeClr val="tx2"/>
                        </a:buClr>
                        <a:buSzTx/>
                        <a:buFontTx/>
                        <a:buNone/>
                        <a:tabLst/>
                        <a:defRPr/>
                      </a:pPr>
                      <a:r>
                        <a:rPr lang="en-GB" sz="1000" b="0" u="none" dirty="0">
                          <a:solidFill>
                            <a:schemeClr val="tx1"/>
                          </a:solidFill>
                          <a:latin typeface="+mn-lt"/>
                          <a:cs typeface="Arial"/>
                        </a:rPr>
                        <a:t>A website for Testing Operatives at a </a:t>
                      </a:r>
                      <a:r>
                        <a:rPr lang="en-GB" sz="1000" b="0" u="none" dirty="0" smtClean="0">
                          <a:solidFill>
                            <a:schemeClr val="tx1"/>
                          </a:solidFill>
                          <a:latin typeface="+mn-lt"/>
                          <a:cs typeface="Arial"/>
                        </a:rPr>
                        <a:t>testing site </a:t>
                      </a:r>
                      <a:r>
                        <a:rPr lang="en-GB" sz="1000" b="0" u="none" dirty="0">
                          <a:solidFill>
                            <a:schemeClr val="tx1"/>
                          </a:solidFill>
                          <a:latin typeface="+mn-lt"/>
                          <a:cs typeface="Arial"/>
                        </a:rPr>
                        <a:t>to scan the barcode on a completed LFT test and submit its result to the relevant services.</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US" sz="1000" b="1" i="0" u="none" strike="noStrike" noProof="0" dirty="0">
                          <a:solidFill>
                            <a:schemeClr val="tx2"/>
                          </a:solidFill>
                          <a:latin typeface="Arial"/>
                        </a:rPr>
                        <a:t>LITE REGISTRATION</a:t>
                      </a:r>
                    </a:p>
                    <a:p>
                      <a:pPr lvl="0">
                        <a:buNone/>
                      </a:pPr>
                      <a:r>
                        <a:rPr lang="en-US" sz="1000" b="1" u="none" kern="1200" noProof="0" dirty="0">
                          <a:solidFill>
                            <a:schemeClr val="tx1"/>
                          </a:solidFill>
                          <a:latin typeface="Arial"/>
                          <a:ea typeface="+mn-ea"/>
                          <a:cs typeface="Arial"/>
                        </a:rPr>
                        <a:t>For testing participants</a:t>
                      </a:r>
                      <a:endParaRPr lang="en-GB" sz="1000" b="1" u="none" kern="1200" dirty="0">
                        <a:solidFill>
                          <a:schemeClr val="tx1"/>
                        </a:solidFill>
                        <a:latin typeface="Arial"/>
                        <a:ea typeface="+mn-ea"/>
                        <a:cs typeface="Arial"/>
                      </a:endParaRPr>
                    </a:p>
                    <a:p>
                      <a:pPr lvl="0">
                        <a:buNone/>
                      </a:pPr>
                      <a:r>
                        <a:rPr lang="en-US" sz="1000" b="0" dirty="0">
                          <a:solidFill>
                            <a:schemeClr val="tx1"/>
                          </a:solidFill>
                          <a:latin typeface="+mn-lt"/>
                          <a:cs typeface="Arial"/>
                        </a:rPr>
                        <a:t>Used to register a lateral flow test</a:t>
                      </a:r>
                      <a:endParaRPr lang="en-GB" sz="1000" dirty="0"/>
                    </a:p>
                    <a:p>
                      <a:pPr lvl="0">
                        <a:buNone/>
                      </a:pPr>
                      <a:r>
                        <a:rPr lang="en-US" sz="1000" b="0" dirty="0">
                          <a:solidFill>
                            <a:schemeClr val="tx1"/>
                          </a:solidFill>
                          <a:latin typeface="+mn-lt"/>
                          <a:cs typeface="Arial"/>
                        </a:rPr>
                        <a:t>kit at a </a:t>
                      </a:r>
                      <a:r>
                        <a:rPr lang="en-US" sz="1000" b="0" dirty="0" smtClean="0">
                          <a:solidFill>
                            <a:schemeClr val="tx1"/>
                          </a:solidFill>
                          <a:latin typeface="+mn-lt"/>
                          <a:cs typeface="Arial"/>
                        </a:rPr>
                        <a:t>testing site. </a:t>
                      </a:r>
                      <a:r>
                        <a:rPr lang="en-US" sz="1000" b="0" dirty="0">
                          <a:solidFill>
                            <a:schemeClr val="tx1"/>
                          </a:solidFill>
                          <a:latin typeface="+mn-lt"/>
                          <a:cs typeface="Arial"/>
                        </a:rPr>
                        <a:t>This creates a link between the sample ID/barcode and the person's details.</a:t>
                      </a:r>
                      <a:endParaRPr lang="en-GB" sz="1000" dirty="0"/>
                    </a:p>
                  </a:txBody>
                  <a:tcPr marL="108000" marR="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633464"/>
                  </a:ext>
                </a:extLst>
              </a:tr>
              <a:tr h="809345">
                <a:tc>
                  <a:txBody>
                    <a:bodyPr/>
                    <a:lstStyle/>
                    <a:p>
                      <a:pPr marL="0" marR="0" lvl="0" indent="0" algn="l" rtl="0" eaLnBrk="1" fontAlgn="auto" latinLnBrk="0" hangingPunct="1">
                        <a:lnSpc>
                          <a:spcPct val="100000"/>
                        </a:lnSpc>
                        <a:spcBef>
                          <a:spcPts val="0"/>
                        </a:spcBef>
                        <a:spcAft>
                          <a:spcPts val="0"/>
                        </a:spcAft>
                        <a:buClr>
                          <a:schemeClr val="tx2"/>
                        </a:buClr>
                        <a:buSzTx/>
                        <a:buFontTx/>
                        <a:buNone/>
                      </a:pPr>
                      <a:r>
                        <a:rPr lang="en-GB" sz="1000" b="1">
                          <a:solidFill>
                            <a:schemeClr val="tx2"/>
                          </a:solidFill>
                          <a:latin typeface="+mn-lt"/>
                          <a:cs typeface="Arial"/>
                        </a:rPr>
                        <a:t>What does it do?</a:t>
                      </a:r>
                      <a:endParaRPr lang="en-GB" sz="1000" b="1">
                        <a:solidFill>
                          <a:schemeClr val="tx2"/>
                        </a:solidFill>
                        <a:latin typeface="Arial"/>
                        <a:cs typeface="Arial"/>
                      </a:endParaRPr>
                    </a:p>
                  </a:txBody>
                  <a:tcPr marL="108000" marR="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rtl="0" eaLnBrk="1" fontAlgn="auto" latinLnBrk="0" hangingPunct="1">
                        <a:lnSpc>
                          <a:spcPct val="100000"/>
                        </a:lnSpc>
                        <a:spcBef>
                          <a:spcPts val="0"/>
                        </a:spcBef>
                        <a:spcAft>
                          <a:spcPts val="0"/>
                        </a:spcAft>
                        <a:buClr>
                          <a:schemeClr val="tx2"/>
                        </a:buClr>
                        <a:buSzTx/>
                        <a:buFont typeface="Arial" panose="020B0604020202020204" pitchFamily="34" charset="0"/>
                        <a:buChar char="•"/>
                      </a:pPr>
                      <a:r>
                        <a:rPr lang="en-US" sz="1000" dirty="0">
                          <a:solidFill>
                            <a:schemeClr val="tx1"/>
                          </a:solidFill>
                          <a:latin typeface="+mn-lt"/>
                          <a:cs typeface="Arial"/>
                        </a:rPr>
                        <a:t>Request approval to log results at a </a:t>
                      </a:r>
                      <a:r>
                        <a:rPr lang="en-US" sz="1000" dirty="0" smtClean="0">
                          <a:solidFill>
                            <a:schemeClr val="tx1"/>
                          </a:solidFill>
                          <a:latin typeface="+mn-lt"/>
                          <a:cs typeface="Arial"/>
                        </a:rPr>
                        <a:t>testing site</a:t>
                      </a:r>
                      <a:endParaRPr lang="en-US" sz="1000" dirty="0">
                        <a:solidFill>
                          <a:schemeClr val="tx1"/>
                        </a:solidFill>
                        <a:latin typeface="+mn-lt"/>
                        <a:cs typeface="Arial"/>
                      </a:endParaRPr>
                    </a:p>
                    <a:p>
                      <a:pPr marL="171450" marR="0" lvl="0" indent="-171450" algn="l" rtl="0" eaLnBrk="1" fontAlgn="auto" latinLnBrk="0" hangingPunct="1">
                        <a:lnSpc>
                          <a:spcPct val="100000"/>
                        </a:lnSpc>
                        <a:spcBef>
                          <a:spcPts val="0"/>
                        </a:spcBef>
                        <a:spcAft>
                          <a:spcPts val="0"/>
                        </a:spcAft>
                        <a:buClr>
                          <a:schemeClr val="tx2"/>
                        </a:buClr>
                        <a:buSzTx/>
                        <a:buFont typeface="Arial" panose="020B0604020202020204" pitchFamily="34" charset="0"/>
                        <a:buChar char="•"/>
                      </a:pPr>
                      <a:r>
                        <a:rPr lang="en-US" sz="1000" dirty="0">
                          <a:solidFill>
                            <a:schemeClr val="tx1"/>
                          </a:solidFill>
                          <a:latin typeface="+mn-lt"/>
                          <a:cs typeface="Arial"/>
                        </a:rPr>
                        <a:t>Record test results, once approved </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rtl="0">
                        <a:lnSpc>
                          <a:spcPct val="100000"/>
                        </a:lnSpc>
                        <a:spcBef>
                          <a:spcPts val="0"/>
                        </a:spcBef>
                        <a:spcAft>
                          <a:spcPts val="0"/>
                        </a:spcAft>
                        <a:buClr>
                          <a:srgbClr val="005EB8"/>
                        </a:buClr>
                        <a:buSzTx/>
                        <a:buFont typeface="Arial" panose="020B0604020202020204" pitchFamily="34" charset="0"/>
                        <a:buChar char="•"/>
                      </a:pPr>
                      <a:r>
                        <a:rPr lang="en-US" sz="1000" dirty="0">
                          <a:solidFill>
                            <a:schemeClr val="tx1"/>
                          </a:solidFill>
                          <a:latin typeface="+mn-lt"/>
                          <a:cs typeface="Arial"/>
                        </a:rPr>
                        <a:t>Register their test kit</a:t>
                      </a:r>
                      <a:endParaRPr lang="en-US" sz="1000" dirty="0"/>
                    </a:p>
                    <a:p>
                      <a:pPr marL="171450" marR="0" lvl="0" indent="-171450" algn="l" rtl="0">
                        <a:lnSpc>
                          <a:spcPct val="100000"/>
                        </a:lnSpc>
                        <a:spcBef>
                          <a:spcPts val="0"/>
                        </a:spcBef>
                        <a:spcAft>
                          <a:spcPts val="0"/>
                        </a:spcAft>
                        <a:buClr>
                          <a:srgbClr val="005EB8"/>
                        </a:buClr>
                        <a:buSzTx/>
                        <a:buFont typeface="Arial" panose="020B0604020202020204" pitchFamily="34" charset="0"/>
                        <a:buChar char="•"/>
                      </a:pPr>
                      <a:r>
                        <a:rPr lang="en-US" sz="1000" dirty="0">
                          <a:solidFill>
                            <a:schemeClr val="tx1"/>
                          </a:solidFill>
                          <a:latin typeface="Arial"/>
                          <a:cs typeface="Arial"/>
                        </a:rPr>
                        <a:t>Provide personal and contact details to be notified of their test result</a:t>
                      </a:r>
                      <a:endParaRPr lang="en-GB" sz="1000" dirty="0"/>
                    </a:p>
                  </a:txBody>
                  <a:tcPr marL="108000" marR="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6852036"/>
                  </a:ext>
                </a:extLst>
              </a:tr>
              <a:tr h="631289">
                <a:tc>
                  <a:txBody>
                    <a:bodyPr/>
                    <a:lstStyle/>
                    <a:p>
                      <a:pPr marL="0" marR="0" lvl="0" indent="0" algn="l" rtl="0" eaLnBrk="1" fontAlgn="auto" latinLnBrk="0" hangingPunct="1">
                        <a:lnSpc>
                          <a:spcPct val="100000"/>
                        </a:lnSpc>
                        <a:spcBef>
                          <a:spcPts val="0"/>
                        </a:spcBef>
                        <a:spcAft>
                          <a:spcPts val="0"/>
                        </a:spcAft>
                        <a:buClr>
                          <a:schemeClr val="tx2"/>
                        </a:buClr>
                        <a:buSzTx/>
                        <a:buFontTx/>
                        <a:buNone/>
                      </a:pPr>
                      <a:r>
                        <a:rPr lang="en-GB" sz="1000" b="1">
                          <a:solidFill>
                            <a:schemeClr val="tx2"/>
                          </a:solidFill>
                          <a:latin typeface="+mn-lt"/>
                          <a:cs typeface="Arial"/>
                        </a:rPr>
                        <a:t>When do you use it?</a:t>
                      </a:r>
                    </a:p>
                  </a:txBody>
                  <a:tcPr marL="108000" marR="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1000" dirty="0">
                          <a:solidFill>
                            <a:schemeClr val="tx1"/>
                          </a:solidFill>
                          <a:latin typeface="Arial"/>
                          <a:cs typeface="Arial"/>
                        </a:rPr>
                        <a:t>During shift at </a:t>
                      </a:r>
                      <a:r>
                        <a:rPr lang="en-US" sz="1000" dirty="0" smtClean="0">
                          <a:solidFill>
                            <a:schemeClr val="tx1"/>
                          </a:solidFill>
                          <a:latin typeface="Arial"/>
                          <a:cs typeface="Arial"/>
                        </a:rPr>
                        <a:t>testing site</a:t>
                      </a:r>
                      <a:endParaRPr lang="en-US" sz="1000" dirty="0">
                        <a:solidFill>
                          <a:schemeClr val="tx1"/>
                        </a:solidFill>
                        <a:latin typeface="Arial"/>
                        <a:cs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rtl="0">
                        <a:lnSpc>
                          <a:spcPct val="100000"/>
                        </a:lnSpc>
                        <a:spcBef>
                          <a:spcPts val="0"/>
                        </a:spcBef>
                        <a:spcAft>
                          <a:spcPts val="0"/>
                        </a:spcAft>
                        <a:buClr>
                          <a:srgbClr val="005EB8"/>
                        </a:buClr>
                        <a:buSzTx/>
                        <a:buFont typeface="Arial" panose="020B0604020202020204" pitchFamily="34" charset="0"/>
                        <a:buChar char="•"/>
                      </a:pPr>
                      <a:r>
                        <a:rPr lang="en-US" sz="1000" dirty="0">
                          <a:solidFill>
                            <a:schemeClr val="tx1"/>
                          </a:solidFill>
                          <a:latin typeface="Arial"/>
                          <a:cs typeface="Arial"/>
                        </a:rPr>
                        <a:t>Each time they are tested at a </a:t>
                      </a:r>
                      <a:r>
                        <a:rPr lang="en-US" sz="1000" dirty="0" smtClean="0">
                          <a:solidFill>
                            <a:schemeClr val="tx1"/>
                          </a:solidFill>
                          <a:latin typeface="Arial"/>
                          <a:cs typeface="Arial"/>
                        </a:rPr>
                        <a:t>testing site </a:t>
                      </a:r>
                      <a:r>
                        <a:rPr lang="en-US" sz="1000" dirty="0">
                          <a:solidFill>
                            <a:schemeClr val="tx1"/>
                          </a:solidFill>
                          <a:latin typeface="Arial"/>
                          <a:cs typeface="Arial"/>
                        </a:rPr>
                        <a:t>(can be fast tracked with an NHS account)</a:t>
                      </a:r>
                    </a:p>
                  </a:txBody>
                  <a:tcPr marL="108000" marR="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825562"/>
                  </a:ext>
                </a:extLst>
              </a:tr>
              <a:tr h="1165457">
                <a:tc>
                  <a:txBody>
                    <a:bodyPr/>
                    <a:lstStyle/>
                    <a:p>
                      <a:pPr marL="0" marR="0" lvl="0" indent="0" algn="l" rtl="0" eaLnBrk="1" fontAlgn="auto" latinLnBrk="0" hangingPunct="1">
                        <a:lnSpc>
                          <a:spcPct val="100000"/>
                        </a:lnSpc>
                        <a:spcBef>
                          <a:spcPts val="0"/>
                        </a:spcBef>
                        <a:spcAft>
                          <a:spcPts val="0"/>
                        </a:spcAft>
                        <a:buClr>
                          <a:schemeClr val="tx2"/>
                        </a:buClr>
                        <a:buSzTx/>
                        <a:buFontTx/>
                        <a:buNone/>
                      </a:pPr>
                      <a:r>
                        <a:rPr lang="en-GB" sz="1000" b="1">
                          <a:solidFill>
                            <a:schemeClr val="tx2"/>
                          </a:solidFill>
                          <a:latin typeface="+mn-lt"/>
                          <a:cs typeface="Arial"/>
                        </a:rPr>
                        <a:t>How do you use it?</a:t>
                      </a:r>
                      <a:endParaRPr lang="en-GB" sz="1000" b="1">
                        <a:solidFill>
                          <a:schemeClr val="tx2"/>
                        </a:solidFill>
                        <a:latin typeface="Arial"/>
                        <a:cs typeface="Arial"/>
                      </a:endParaRPr>
                    </a:p>
                  </a:txBody>
                  <a:tcPr marL="108000" marR="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rtl="0" eaLnBrk="1" fontAlgn="auto" latinLnBrk="0" hangingPunct="1">
                        <a:lnSpc>
                          <a:spcPct val="100000"/>
                        </a:lnSpc>
                        <a:spcBef>
                          <a:spcPts val="0"/>
                        </a:spcBef>
                        <a:spcAft>
                          <a:spcPts val="0"/>
                        </a:spcAft>
                        <a:buClr>
                          <a:schemeClr val="tx2"/>
                        </a:buClr>
                        <a:buSzTx/>
                        <a:buFont typeface="Arial" panose="020B0604020202020204" pitchFamily="34" charset="0"/>
                        <a:buChar char="•"/>
                      </a:pPr>
                      <a:r>
                        <a:rPr lang="en-US" sz="1000" dirty="0">
                          <a:solidFill>
                            <a:schemeClr val="tx1"/>
                          </a:solidFill>
                          <a:latin typeface="+mn-lt"/>
                          <a:cs typeface="Arial"/>
                        </a:rPr>
                        <a:t>Visit the URL </a:t>
                      </a:r>
                    </a:p>
                    <a:p>
                      <a:pPr marL="171450" marR="0" lvl="0" indent="-17145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1000" dirty="0">
                          <a:solidFill>
                            <a:schemeClr val="tx1"/>
                          </a:solidFill>
                          <a:latin typeface="+mn-lt"/>
                          <a:cs typeface="Arial"/>
                        </a:rPr>
                        <a:t>Sign up by creating a username and password</a:t>
                      </a:r>
                    </a:p>
                    <a:p>
                      <a:pPr marL="171450" marR="0" lvl="0" indent="-17145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1000" dirty="0">
                          <a:solidFill>
                            <a:schemeClr val="tx1"/>
                          </a:solidFill>
                          <a:latin typeface="+mn-lt"/>
                          <a:cs typeface="Arial"/>
                        </a:rPr>
                        <a:t>Sign in and enter a </a:t>
                      </a:r>
                      <a:r>
                        <a:rPr lang="en-US" sz="1000" dirty="0" smtClean="0">
                          <a:solidFill>
                            <a:schemeClr val="tx1"/>
                          </a:solidFill>
                          <a:latin typeface="+mn-lt"/>
                          <a:cs typeface="Arial"/>
                        </a:rPr>
                        <a:t>testing site </a:t>
                      </a:r>
                      <a:r>
                        <a:rPr lang="en-US" sz="1000" dirty="0">
                          <a:solidFill>
                            <a:schemeClr val="tx1"/>
                          </a:solidFill>
                          <a:latin typeface="+mn-lt"/>
                          <a:cs typeface="Arial"/>
                        </a:rPr>
                        <a:t>ID</a:t>
                      </a:r>
                    </a:p>
                    <a:p>
                      <a:pPr marL="171450" marR="0" lvl="0" indent="-17145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1000" dirty="0">
                          <a:solidFill>
                            <a:schemeClr val="tx1"/>
                          </a:solidFill>
                          <a:latin typeface="+mn-lt"/>
                          <a:cs typeface="Arial"/>
                        </a:rPr>
                        <a:t>Request and await access to the start logging results</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rtl="0">
                        <a:lnSpc>
                          <a:spcPct val="100000"/>
                        </a:lnSpc>
                        <a:spcBef>
                          <a:spcPts val="0"/>
                        </a:spcBef>
                        <a:spcAft>
                          <a:spcPts val="0"/>
                        </a:spcAft>
                        <a:buClr>
                          <a:srgbClr val="005EB8"/>
                        </a:buClr>
                        <a:buSzTx/>
                        <a:buFont typeface="Arial" panose="020B0604020202020204" pitchFamily="34" charset="0"/>
                        <a:buChar char="•"/>
                      </a:pPr>
                      <a:r>
                        <a:rPr lang="en-US" sz="1000" dirty="0">
                          <a:solidFill>
                            <a:schemeClr val="tx1"/>
                          </a:solidFill>
                          <a:latin typeface="+mn-lt"/>
                          <a:cs typeface="Arial"/>
                        </a:rPr>
                        <a:t>Visit URL given at </a:t>
                      </a:r>
                      <a:r>
                        <a:rPr lang="en-US" sz="1000" dirty="0" smtClean="0">
                          <a:solidFill>
                            <a:schemeClr val="tx1"/>
                          </a:solidFill>
                          <a:latin typeface="+mn-lt"/>
                          <a:cs typeface="Arial"/>
                        </a:rPr>
                        <a:t>testing site </a:t>
                      </a:r>
                      <a:r>
                        <a:rPr lang="en-US" sz="1000" dirty="0">
                          <a:solidFill>
                            <a:schemeClr val="tx1"/>
                          </a:solidFill>
                          <a:latin typeface="+mn-lt"/>
                          <a:cs typeface="Arial"/>
                        </a:rPr>
                        <a:t>(on registration card)</a:t>
                      </a:r>
                      <a:endParaRPr lang="en-US" sz="1000" dirty="0"/>
                    </a:p>
                    <a:p>
                      <a:pPr marL="171450" marR="0" lvl="0" indent="-171450" algn="l" rtl="0">
                        <a:lnSpc>
                          <a:spcPct val="100000"/>
                        </a:lnSpc>
                        <a:spcBef>
                          <a:spcPts val="0"/>
                        </a:spcBef>
                        <a:spcAft>
                          <a:spcPts val="0"/>
                        </a:spcAft>
                        <a:buClr>
                          <a:srgbClr val="005EB8"/>
                        </a:buClr>
                        <a:buSzTx/>
                        <a:buFont typeface="Arial" panose="020B0604020202020204" pitchFamily="34" charset="0"/>
                        <a:buChar char="•"/>
                      </a:pPr>
                      <a:r>
                        <a:rPr lang="en-US" sz="1000" dirty="0">
                          <a:solidFill>
                            <a:schemeClr val="tx1"/>
                          </a:solidFill>
                          <a:latin typeface="+mn-lt"/>
                          <a:cs typeface="Arial"/>
                        </a:rPr>
                        <a:t>Assistance can be provided for individuals who need help</a:t>
                      </a:r>
                    </a:p>
                  </a:txBody>
                  <a:tcPr marL="108000" marR="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493432"/>
                  </a:ext>
                </a:extLst>
              </a:tr>
            </a:tbl>
          </a:graphicData>
        </a:graphic>
      </p:graphicFrame>
      <p:sp>
        <p:nvSpPr>
          <p:cNvPr id="6" name="TextBox 5">
            <a:extLst>
              <a:ext uri="{FF2B5EF4-FFF2-40B4-BE49-F238E27FC236}">
                <a16:creationId xmlns:a16="http://schemas.microsoft.com/office/drawing/2014/main" id="{F11EC779-7B33-604E-9036-2FBF26C50743}"/>
              </a:ext>
            </a:extLst>
          </p:cNvPr>
          <p:cNvSpPr txBox="1"/>
          <p:nvPr/>
        </p:nvSpPr>
        <p:spPr>
          <a:xfrm>
            <a:off x="623888" y="3218653"/>
            <a:ext cx="4466586" cy="21210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a:spcBef>
                <a:spcPts val="600"/>
              </a:spcBef>
              <a:spcAft>
                <a:spcPts val="200"/>
              </a:spcAft>
              <a:buClr>
                <a:schemeClr val="tx2"/>
              </a:buClr>
            </a:pPr>
            <a:r>
              <a:rPr lang="en-GB" sz="1400" dirty="0">
                <a:solidFill>
                  <a:srgbClr val="425563"/>
                </a:solidFill>
              </a:rPr>
              <a:t>There are two digital solutions that support the testing process when Organisations open and run their </a:t>
            </a:r>
            <a:r>
              <a:rPr lang="en-GB" sz="1400" dirty="0" smtClean="0">
                <a:solidFill>
                  <a:srgbClr val="425563"/>
                </a:solidFill>
              </a:rPr>
              <a:t>testing sites</a:t>
            </a:r>
            <a:r>
              <a:rPr lang="en-GB" sz="1400" dirty="0">
                <a:solidFill>
                  <a:srgbClr val="425563"/>
                </a:solidFill>
              </a:rPr>
              <a:t>:</a:t>
            </a:r>
          </a:p>
          <a:p>
            <a:pPr marL="342900" indent="-342900">
              <a:spcBef>
                <a:spcPts val="600"/>
              </a:spcBef>
              <a:spcAft>
                <a:spcPts val="200"/>
              </a:spcAft>
              <a:buClr>
                <a:schemeClr val="tx2"/>
              </a:buClr>
              <a:buFont typeface="+mj-lt"/>
              <a:buAutoNum type="arabicPeriod"/>
            </a:pPr>
            <a:r>
              <a:rPr lang="en-GB" sz="1400" b="1" dirty="0">
                <a:solidFill>
                  <a:srgbClr val="425563"/>
                </a:solidFill>
              </a:rPr>
              <a:t>Log Results Website</a:t>
            </a:r>
            <a:r>
              <a:rPr lang="en-GB" sz="1400" dirty="0">
                <a:solidFill>
                  <a:srgbClr val="425563"/>
                </a:solidFill>
              </a:rPr>
              <a:t>: For Testing Operatives to upload a Participant’s test results to the national T&amp;T programme</a:t>
            </a:r>
            <a:endParaRPr lang="en-GB" sz="1400" b="1" dirty="0">
              <a:solidFill>
                <a:srgbClr val="425563"/>
              </a:solidFill>
            </a:endParaRPr>
          </a:p>
          <a:p>
            <a:pPr marL="342900" indent="-342900">
              <a:spcBef>
                <a:spcPts val="600"/>
              </a:spcBef>
              <a:spcAft>
                <a:spcPts val="200"/>
              </a:spcAft>
              <a:buClr>
                <a:schemeClr val="tx2"/>
              </a:buClr>
              <a:buFont typeface="+mj-lt"/>
              <a:buAutoNum type="arabicPeriod"/>
            </a:pPr>
            <a:r>
              <a:rPr lang="en-GB" sz="1400" b="1" dirty="0" err="1">
                <a:solidFill>
                  <a:srgbClr val="425563"/>
                </a:solidFill>
              </a:rPr>
              <a:t>Lite</a:t>
            </a:r>
            <a:r>
              <a:rPr lang="en-GB" sz="1400" b="1" dirty="0">
                <a:solidFill>
                  <a:srgbClr val="425563"/>
                </a:solidFill>
              </a:rPr>
              <a:t> Registration</a:t>
            </a:r>
            <a:r>
              <a:rPr lang="en-GB" sz="1400" dirty="0">
                <a:solidFill>
                  <a:srgbClr val="425563"/>
                </a:solidFill>
              </a:rPr>
              <a:t>: For Participants getting tested to register their unique sample ID/barcode</a:t>
            </a:r>
          </a:p>
        </p:txBody>
      </p:sp>
    </p:spTree>
    <p:extLst>
      <p:ext uri="{BB962C8B-B14F-4D97-AF65-F5344CB8AC3E}">
        <p14:creationId xmlns:p14="http://schemas.microsoft.com/office/powerpoint/2010/main" val="2581014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6CE72-90C1-D24E-BB80-37436467CE51}"/>
              </a:ext>
            </a:extLst>
          </p:cNvPr>
          <p:cNvSpPr>
            <a:spLocks noGrp="1"/>
          </p:cNvSpPr>
          <p:nvPr>
            <p:ph type="title"/>
          </p:nvPr>
        </p:nvSpPr>
        <p:spPr/>
        <p:txBody>
          <a:bodyPr/>
          <a:lstStyle/>
          <a:p>
            <a:r>
              <a:rPr lang="en-GB"/>
              <a:t>UPLOADING TEST RESULTS</a:t>
            </a:r>
            <a:br>
              <a:rPr lang="en-GB"/>
            </a:br>
            <a:r>
              <a:rPr lang="en-GB"/>
              <a:t>(FOR TEST OPERATIVES)</a:t>
            </a:r>
          </a:p>
        </p:txBody>
      </p:sp>
      <p:sp>
        <p:nvSpPr>
          <p:cNvPr id="3" name="Rectangle 2">
            <a:extLst>
              <a:ext uri="{FF2B5EF4-FFF2-40B4-BE49-F238E27FC236}">
                <a16:creationId xmlns:a16="http://schemas.microsoft.com/office/drawing/2014/main" id="{DC57202C-C04F-B34D-BC7F-759AE3AF6D92}"/>
              </a:ext>
            </a:extLst>
          </p:cNvPr>
          <p:cNvSpPr/>
          <p:nvPr/>
        </p:nvSpPr>
        <p:spPr>
          <a:xfrm>
            <a:off x="512859" y="3320988"/>
            <a:ext cx="2236510" cy="369332"/>
          </a:xfrm>
          <a:prstGeom prst="rect">
            <a:avLst/>
          </a:prstGeom>
        </p:spPr>
        <p:txBody>
          <a:bodyPr wrap="none">
            <a:spAutoFit/>
          </a:bodyPr>
          <a:lstStyle/>
          <a:p>
            <a:r>
              <a:rPr lang="en-GB" b="1">
                <a:cs typeface="Arial"/>
              </a:rPr>
              <a:t>DURING TESTING:</a:t>
            </a:r>
            <a:endParaRPr lang="en-GB" b="1"/>
          </a:p>
        </p:txBody>
      </p:sp>
    </p:spTree>
    <p:extLst>
      <p:ext uri="{BB962C8B-B14F-4D97-AF65-F5344CB8AC3E}">
        <p14:creationId xmlns:p14="http://schemas.microsoft.com/office/powerpoint/2010/main" val="2613404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BE52-0AA2-284E-8817-74100FAA7C3D}"/>
              </a:ext>
            </a:extLst>
          </p:cNvPr>
          <p:cNvSpPr>
            <a:spLocks noGrp="1"/>
          </p:cNvSpPr>
          <p:nvPr>
            <p:ph type="title"/>
          </p:nvPr>
        </p:nvSpPr>
        <p:spPr/>
        <p:txBody>
          <a:bodyPr lIns="612000"/>
          <a:lstStyle/>
          <a:p>
            <a:pPr>
              <a:lnSpc>
                <a:spcPct val="100000"/>
              </a:lnSpc>
            </a:pPr>
            <a:r>
              <a:rPr lang="en-GB">
                <a:latin typeface="Arial"/>
                <a:cs typeface="Arial"/>
              </a:rPr>
              <a:t/>
            </a:r>
            <a:br>
              <a:rPr lang="en-GB">
                <a:latin typeface="Arial"/>
                <a:cs typeface="Arial"/>
              </a:rPr>
            </a:br>
            <a:r>
              <a:rPr lang="en-GB">
                <a:latin typeface="Arial"/>
                <a:cs typeface="Arial"/>
              </a:rPr>
              <a:t>LOG RESULTS WEBSITE OVERVIEW</a:t>
            </a:r>
            <a:br>
              <a:rPr lang="en-GB">
                <a:latin typeface="Arial"/>
                <a:cs typeface="Arial"/>
              </a:rPr>
            </a:br>
            <a:endParaRPr lang="en-US"/>
          </a:p>
        </p:txBody>
      </p:sp>
      <p:sp>
        <p:nvSpPr>
          <p:cNvPr id="5" name="TextBox 4">
            <a:extLst>
              <a:ext uri="{FF2B5EF4-FFF2-40B4-BE49-F238E27FC236}">
                <a16:creationId xmlns:a16="http://schemas.microsoft.com/office/drawing/2014/main" id="{67F4A81B-DB37-BC41-AD74-5205E5EB65A0}"/>
              </a:ext>
            </a:extLst>
          </p:cNvPr>
          <p:cNvSpPr txBox="1"/>
          <p:nvPr/>
        </p:nvSpPr>
        <p:spPr>
          <a:xfrm>
            <a:off x="-1367162" y="-269995"/>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
        <p:nvSpPr>
          <p:cNvPr id="7" name="TextBox 6">
            <a:extLst>
              <a:ext uri="{FF2B5EF4-FFF2-40B4-BE49-F238E27FC236}">
                <a16:creationId xmlns:a16="http://schemas.microsoft.com/office/drawing/2014/main" id="{B1BFA2CF-A542-A044-8B12-724753963422}"/>
              </a:ext>
            </a:extLst>
          </p:cNvPr>
          <p:cNvSpPr txBox="1"/>
          <p:nvPr/>
        </p:nvSpPr>
        <p:spPr>
          <a:xfrm>
            <a:off x="5664200" y="1160462"/>
            <a:ext cx="5899150" cy="500538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a:spcBef>
                <a:spcPts val="300"/>
              </a:spcBef>
              <a:spcAft>
                <a:spcPts val="400"/>
              </a:spcAft>
              <a:buClr>
                <a:schemeClr val="tx2"/>
              </a:buClr>
            </a:pPr>
            <a:r>
              <a:rPr lang="en-GB" sz="1050" b="1" dirty="0">
                <a:solidFill>
                  <a:schemeClr val="tx2"/>
                </a:solidFill>
                <a:ea typeface="+mn-lt"/>
                <a:cs typeface="+mn-lt"/>
              </a:rPr>
              <a:t>LOG RESULTS WEBSITE:</a:t>
            </a:r>
          </a:p>
          <a:p>
            <a:pPr>
              <a:spcBef>
                <a:spcPts val="300"/>
              </a:spcBef>
              <a:spcAft>
                <a:spcPts val="400"/>
              </a:spcAft>
              <a:buClr>
                <a:schemeClr val="tx2"/>
              </a:buClr>
            </a:pPr>
            <a:r>
              <a:rPr lang="en-GB" sz="1050" dirty="0">
                <a:solidFill>
                  <a:schemeClr val="tx1"/>
                </a:solidFill>
                <a:ea typeface="+mn-lt"/>
                <a:cs typeface="+mn-lt"/>
              </a:rPr>
              <a:t>The "Log Results" website is accessible via laptop, tablet or smartphone; enabling Testing Operatives to input and communicate results to participants and mandatory organisations</a:t>
            </a:r>
          </a:p>
          <a:p>
            <a:pPr>
              <a:spcBef>
                <a:spcPts val="300"/>
              </a:spcBef>
              <a:spcAft>
                <a:spcPts val="400"/>
              </a:spcAft>
              <a:buClr>
                <a:schemeClr val="tx2"/>
              </a:buClr>
            </a:pPr>
            <a:endParaRPr lang="en-GB" sz="1050" b="1" dirty="0">
              <a:solidFill>
                <a:schemeClr val="tx2"/>
              </a:solidFill>
              <a:ea typeface="+mn-lt"/>
              <a:cs typeface="+mn-lt"/>
            </a:endParaRPr>
          </a:p>
          <a:p>
            <a:pPr>
              <a:spcBef>
                <a:spcPts val="300"/>
              </a:spcBef>
              <a:spcAft>
                <a:spcPts val="400"/>
              </a:spcAft>
              <a:buClr>
                <a:schemeClr val="tx2"/>
              </a:buClr>
            </a:pPr>
            <a:r>
              <a:rPr lang="en-GB" sz="1050" b="1" dirty="0">
                <a:solidFill>
                  <a:schemeClr val="tx2"/>
                </a:solidFill>
                <a:ea typeface="+mn-lt"/>
                <a:cs typeface="+mn-lt"/>
              </a:rPr>
              <a:t>DEVICE OPERATING REQUIREMENTS:</a:t>
            </a:r>
            <a:endParaRPr lang="en-GB" sz="1050" dirty="0">
              <a:solidFill>
                <a:schemeClr val="tx2"/>
              </a:solidFill>
              <a:ea typeface="+mn-lt"/>
              <a:cs typeface="+mn-lt"/>
            </a:endParaRPr>
          </a:p>
          <a:p>
            <a:pPr marL="171450" indent="-171450">
              <a:spcBef>
                <a:spcPts val="300"/>
              </a:spcBef>
              <a:spcAft>
                <a:spcPts val="400"/>
              </a:spcAft>
              <a:buClr>
                <a:schemeClr val="tx2"/>
              </a:buClr>
              <a:buFont typeface="Arial" panose="020B0604020202020204" pitchFamily="34" charset="0"/>
              <a:buChar char="•"/>
            </a:pPr>
            <a:r>
              <a:rPr lang="en-GB" sz="1050" dirty="0">
                <a:solidFill>
                  <a:schemeClr val="tx1"/>
                </a:solidFill>
                <a:ea typeface="+mn-lt"/>
                <a:cs typeface="+mn-lt"/>
              </a:rPr>
              <a:t>Staff can use any smartphone, tablet or laptop that is securely connected to the internet (a camera is </a:t>
            </a:r>
            <a:r>
              <a:rPr lang="en-GB" sz="1050" dirty="0" err="1">
                <a:solidFill>
                  <a:schemeClr val="tx1"/>
                </a:solidFill>
                <a:ea typeface="+mn-lt"/>
                <a:cs typeface="+mn-lt"/>
              </a:rPr>
              <a:t>preferrable</a:t>
            </a:r>
            <a:r>
              <a:rPr lang="en-GB" sz="1050" dirty="0">
                <a:solidFill>
                  <a:schemeClr val="tx1"/>
                </a:solidFill>
                <a:ea typeface="+mn-lt"/>
                <a:cs typeface="+mn-lt"/>
              </a:rPr>
              <a:t> to enable quicker results submission, but it is not mandatory)</a:t>
            </a:r>
          </a:p>
          <a:p>
            <a:pPr marL="171450" indent="-171450">
              <a:spcBef>
                <a:spcPts val="300"/>
              </a:spcBef>
              <a:spcAft>
                <a:spcPts val="400"/>
              </a:spcAft>
              <a:buClr>
                <a:schemeClr val="tx2"/>
              </a:buClr>
              <a:buFont typeface="Arial" panose="020B0604020202020204" pitchFamily="34" charset="0"/>
              <a:buChar char="•"/>
            </a:pPr>
            <a:r>
              <a:rPr lang="en-GB" sz="1050" dirty="0">
                <a:solidFill>
                  <a:schemeClr val="tx1"/>
                </a:solidFill>
                <a:ea typeface="+mn-lt"/>
                <a:cs typeface="+mn-lt"/>
              </a:rPr>
              <a:t>The device may be provisioned by the organisation (e.g. a council) or by the testing operative, e.g. using a personal device by a staff member</a:t>
            </a:r>
          </a:p>
          <a:p>
            <a:pPr marL="171450" indent="-171450">
              <a:spcBef>
                <a:spcPts val="300"/>
              </a:spcBef>
              <a:spcAft>
                <a:spcPts val="400"/>
              </a:spcAft>
              <a:buClr>
                <a:schemeClr val="tx2"/>
              </a:buClr>
              <a:buFont typeface="Arial" panose="020B0604020202020204" pitchFamily="34" charset="0"/>
              <a:buChar char="•"/>
            </a:pPr>
            <a:r>
              <a:rPr lang="en-GB" sz="1050" dirty="0">
                <a:solidFill>
                  <a:schemeClr val="tx1"/>
                </a:solidFill>
                <a:ea typeface="+mn-lt"/>
                <a:cs typeface="+mn-lt"/>
              </a:rPr>
              <a:t>As each testing operative will need a device whilst working their shift to access the Log Results Website, the number of devices required for the site is dependent on the size of the workforce</a:t>
            </a:r>
          </a:p>
          <a:p>
            <a:pPr marL="171450" indent="-171450">
              <a:spcBef>
                <a:spcPts val="300"/>
              </a:spcBef>
              <a:spcAft>
                <a:spcPts val="400"/>
              </a:spcAft>
              <a:buClr>
                <a:schemeClr val="tx2"/>
              </a:buClr>
              <a:buFont typeface="Arial" panose="020B0604020202020204" pitchFamily="34" charset="0"/>
              <a:buChar char="•"/>
            </a:pPr>
            <a:r>
              <a:rPr lang="en-GB" sz="1050" dirty="0">
                <a:solidFill>
                  <a:schemeClr val="tx1"/>
                </a:solidFill>
                <a:ea typeface="+mn-lt"/>
                <a:cs typeface="+mn-lt"/>
              </a:rPr>
              <a:t>The DHSC can provide managed devices with a pre-installed “Log Results” app if Organisations are not able to provide their own devices, Organisations should speak to their DHSC representative to request this, additional guidance about the ”Log Results” app is available in the Appendix </a:t>
            </a:r>
          </a:p>
          <a:p>
            <a:pPr marL="171450" indent="-171450">
              <a:spcBef>
                <a:spcPts val="300"/>
              </a:spcBef>
              <a:spcAft>
                <a:spcPts val="400"/>
              </a:spcAft>
              <a:buClr>
                <a:schemeClr val="tx2"/>
              </a:buClr>
              <a:buFont typeface="Arial" panose="020B0604020202020204" pitchFamily="34" charset="0"/>
              <a:buChar char="•"/>
            </a:pPr>
            <a:endParaRPr lang="en-GB" sz="1050" dirty="0">
              <a:solidFill>
                <a:schemeClr val="tx1"/>
              </a:solidFill>
              <a:ea typeface="+mn-lt"/>
              <a:cs typeface="+mn-lt"/>
            </a:endParaRPr>
          </a:p>
          <a:p>
            <a:pPr marL="171450" indent="-171450">
              <a:spcBef>
                <a:spcPts val="300"/>
              </a:spcBef>
              <a:spcAft>
                <a:spcPts val="400"/>
              </a:spcAft>
              <a:buClr>
                <a:schemeClr val="tx2"/>
              </a:buClr>
              <a:buFont typeface="Arial" panose="020B0604020202020204" pitchFamily="34" charset="0"/>
              <a:buChar char="•"/>
            </a:pPr>
            <a:endParaRPr lang="en-GB" sz="1050" dirty="0">
              <a:solidFill>
                <a:schemeClr val="tx1"/>
              </a:solidFill>
              <a:ea typeface="+mn-lt"/>
              <a:cs typeface="+mn-lt"/>
            </a:endParaRPr>
          </a:p>
          <a:p>
            <a:pPr marL="171450" indent="-171450">
              <a:spcBef>
                <a:spcPts val="300"/>
              </a:spcBef>
              <a:spcAft>
                <a:spcPts val="400"/>
              </a:spcAft>
              <a:buClr>
                <a:schemeClr val="tx2"/>
              </a:buClr>
              <a:buFont typeface="Arial" panose="020B0604020202020204" pitchFamily="34" charset="0"/>
              <a:buChar char="•"/>
            </a:pPr>
            <a:endParaRPr lang="en-GB" sz="1050" dirty="0">
              <a:solidFill>
                <a:schemeClr val="tx1"/>
              </a:solidFill>
              <a:ea typeface="+mn-lt"/>
              <a:cs typeface="+mn-lt"/>
            </a:endParaRPr>
          </a:p>
          <a:p>
            <a:pPr marL="171450" indent="-171450">
              <a:spcBef>
                <a:spcPts val="300"/>
              </a:spcBef>
              <a:spcAft>
                <a:spcPts val="400"/>
              </a:spcAft>
              <a:buClr>
                <a:schemeClr val="tx2"/>
              </a:buClr>
              <a:buFont typeface="Arial" panose="020B0604020202020204" pitchFamily="34" charset="0"/>
              <a:buChar char="•"/>
            </a:pPr>
            <a:endParaRPr lang="en-GB" sz="1050" dirty="0">
              <a:solidFill>
                <a:schemeClr val="tx1"/>
              </a:solidFill>
              <a:ea typeface="+mn-lt"/>
              <a:cs typeface="+mn-lt"/>
            </a:endParaRPr>
          </a:p>
          <a:p>
            <a:pPr marL="171450" indent="-171450">
              <a:spcBef>
                <a:spcPts val="300"/>
              </a:spcBef>
              <a:spcAft>
                <a:spcPts val="400"/>
              </a:spcAft>
              <a:buClr>
                <a:schemeClr val="tx2"/>
              </a:buClr>
              <a:buFont typeface="Arial" panose="020B0604020202020204" pitchFamily="34" charset="0"/>
              <a:buChar char="•"/>
            </a:pPr>
            <a:endParaRPr lang="en-GB" sz="1050" dirty="0">
              <a:solidFill>
                <a:schemeClr val="tx1"/>
              </a:solidFill>
              <a:ea typeface="+mn-lt"/>
              <a:cs typeface="+mn-lt"/>
            </a:endParaRPr>
          </a:p>
          <a:p>
            <a:pPr marL="171450" indent="-171450">
              <a:spcBef>
                <a:spcPts val="300"/>
              </a:spcBef>
              <a:spcAft>
                <a:spcPts val="400"/>
              </a:spcAft>
              <a:buClr>
                <a:schemeClr val="tx2"/>
              </a:buClr>
              <a:buFont typeface="Arial" panose="020B0604020202020204" pitchFamily="34" charset="0"/>
              <a:buChar char="•"/>
            </a:pPr>
            <a:endParaRPr lang="en-GB" sz="1050" dirty="0">
              <a:solidFill>
                <a:schemeClr val="tx1"/>
              </a:solidFill>
              <a:ea typeface="+mn-lt"/>
              <a:cs typeface="+mn-lt"/>
            </a:endParaRPr>
          </a:p>
          <a:p>
            <a:pPr marL="171450" indent="-171450">
              <a:spcBef>
                <a:spcPts val="300"/>
              </a:spcBef>
              <a:spcAft>
                <a:spcPts val="400"/>
              </a:spcAft>
              <a:buClr>
                <a:schemeClr val="tx2"/>
              </a:buClr>
              <a:buFont typeface="Arial" panose="020B0604020202020204" pitchFamily="34" charset="0"/>
              <a:buChar char="•"/>
            </a:pPr>
            <a:endParaRPr lang="en-GB" sz="1050" dirty="0">
              <a:solidFill>
                <a:schemeClr val="tx1"/>
              </a:solidFill>
              <a:ea typeface="+mn-lt"/>
              <a:cs typeface="+mn-lt"/>
            </a:endParaRPr>
          </a:p>
        </p:txBody>
      </p:sp>
      <p:sp>
        <p:nvSpPr>
          <p:cNvPr id="8" name="Rectangle 7">
            <a:extLst>
              <a:ext uri="{FF2B5EF4-FFF2-40B4-BE49-F238E27FC236}">
                <a16:creationId xmlns:a16="http://schemas.microsoft.com/office/drawing/2014/main" id="{8F963AFB-1374-3340-9A49-097EAA963012}"/>
              </a:ext>
            </a:extLst>
          </p:cNvPr>
          <p:cNvSpPr/>
          <p:nvPr/>
        </p:nvSpPr>
        <p:spPr>
          <a:xfrm>
            <a:off x="628650" y="2202447"/>
            <a:ext cx="4333123" cy="369332"/>
          </a:xfrm>
          <a:prstGeom prst="rect">
            <a:avLst/>
          </a:prstGeom>
        </p:spPr>
        <p:txBody>
          <a:bodyPr wrap="square" lIns="0">
            <a:spAutoFit/>
          </a:bodyPr>
          <a:lstStyle/>
          <a:p>
            <a:r>
              <a:rPr lang="en-GB" b="1"/>
              <a:t>UPLOADING TEST RESULTS:</a:t>
            </a:r>
          </a:p>
        </p:txBody>
      </p:sp>
      <p:graphicFrame>
        <p:nvGraphicFramePr>
          <p:cNvPr id="9" name="Table 9">
            <a:extLst>
              <a:ext uri="{FF2B5EF4-FFF2-40B4-BE49-F238E27FC236}">
                <a16:creationId xmlns:a16="http://schemas.microsoft.com/office/drawing/2014/main" id="{3790D1D9-7E01-954C-A0DA-A9E5CC977CC2}"/>
              </a:ext>
            </a:extLst>
          </p:cNvPr>
          <p:cNvGraphicFramePr>
            <a:graphicFrameLocks noGrp="1"/>
          </p:cNvGraphicFramePr>
          <p:nvPr/>
        </p:nvGraphicFramePr>
        <p:xfrm>
          <a:off x="5664200" y="4536058"/>
          <a:ext cx="5899149" cy="1706880"/>
        </p:xfrm>
        <a:graphic>
          <a:graphicData uri="http://schemas.openxmlformats.org/drawingml/2006/table">
            <a:tbl>
              <a:tblPr firstRow="1" bandRow="1">
                <a:tableStyleId>{5C22544A-7EE6-4342-B048-85BDC9FD1C3A}</a:tableStyleId>
              </a:tblPr>
              <a:tblGrid>
                <a:gridCol w="1966383">
                  <a:extLst>
                    <a:ext uri="{9D8B030D-6E8A-4147-A177-3AD203B41FA5}">
                      <a16:colId xmlns:a16="http://schemas.microsoft.com/office/drawing/2014/main" val="3869059544"/>
                    </a:ext>
                  </a:extLst>
                </a:gridCol>
                <a:gridCol w="1966383">
                  <a:extLst>
                    <a:ext uri="{9D8B030D-6E8A-4147-A177-3AD203B41FA5}">
                      <a16:colId xmlns:a16="http://schemas.microsoft.com/office/drawing/2014/main" val="493271748"/>
                    </a:ext>
                  </a:extLst>
                </a:gridCol>
                <a:gridCol w="1966383">
                  <a:extLst>
                    <a:ext uri="{9D8B030D-6E8A-4147-A177-3AD203B41FA5}">
                      <a16:colId xmlns:a16="http://schemas.microsoft.com/office/drawing/2014/main" val="511819395"/>
                    </a:ext>
                  </a:extLst>
                </a:gridCol>
              </a:tblGrid>
              <a:tr h="0">
                <a:tc gridSpan="3">
                  <a:txBody>
                    <a:bodyPr/>
                    <a:lstStyle/>
                    <a:p>
                      <a:pPr algn="ctr"/>
                      <a:r>
                        <a:rPr lang="en-GB" sz="1000" spc="0">
                          <a:solidFill>
                            <a:schemeClr val="tx2"/>
                          </a:solidFill>
                        </a:rPr>
                        <a:t>MINIMUM BROWSER REQUIREMENTS</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a:solidFill>
                          <a:schemeClr val="tx2"/>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3882820"/>
                  </a:ext>
                </a:extLst>
              </a:tr>
              <a:tr h="0">
                <a:tc>
                  <a:txBody>
                    <a:bodyPr/>
                    <a:lstStyle/>
                    <a:p>
                      <a:pPr algn="ctr"/>
                      <a:r>
                        <a:rPr lang="en-GB" sz="1000" b="1">
                          <a:solidFill>
                            <a:schemeClr val="tx2"/>
                          </a:solidFill>
                        </a:rPr>
                        <a:t>DESKTOP</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1">
                          <a:solidFill>
                            <a:schemeClr val="tx2"/>
                          </a:solidFill>
                        </a:rPr>
                        <a:t>MOBILE (ANDROID)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1">
                          <a:solidFill>
                            <a:schemeClr val="tx2"/>
                          </a:solidFill>
                        </a:rPr>
                        <a:t>MOBILE (IOS)</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3914616"/>
                  </a:ext>
                </a:extLst>
              </a:tr>
              <a:tr h="0">
                <a:tc>
                  <a:txBody>
                    <a:bodyPr/>
                    <a:lstStyle/>
                    <a:p>
                      <a:pPr algn="ctr"/>
                      <a:r>
                        <a:rPr lang="en-GB" sz="1000">
                          <a:solidFill>
                            <a:schemeClr val="tx1"/>
                          </a:solidFill>
                        </a:rPr>
                        <a:t>Chrome 57+</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rPr>
                        <a:t>Chrome 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rPr>
                        <a:t>-</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601769"/>
                  </a:ext>
                </a:extLst>
              </a:tr>
              <a:tr h="0">
                <a:tc>
                  <a:txBody>
                    <a:bodyPr/>
                    <a:lstStyle/>
                    <a:p>
                      <a:pPr algn="ctr"/>
                      <a:r>
                        <a:rPr lang="en-GB" sz="1000">
                          <a:solidFill>
                            <a:schemeClr val="tx1"/>
                          </a:solidFill>
                        </a:rPr>
                        <a:t>Safari 11+</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rPr>
                        <a:t>Safari 11+</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7445790"/>
                  </a:ext>
                </a:extLst>
              </a:tr>
              <a:tr h="0">
                <a:tc>
                  <a:txBody>
                    <a:bodyPr/>
                    <a:lstStyle/>
                    <a:p>
                      <a:pPr algn="ctr"/>
                      <a:r>
                        <a:rPr lang="en-GB" sz="1000">
                          <a:solidFill>
                            <a:schemeClr val="tx1"/>
                          </a:solidFill>
                        </a:rPr>
                        <a:t>Firefox 52+</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rPr>
                        <a:t>Firefox 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rPr>
                        <a:t>-</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5513845"/>
                  </a:ext>
                </a:extLst>
              </a:tr>
              <a:tr h="0">
                <a:tc>
                  <a:txBody>
                    <a:bodyPr/>
                    <a:lstStyle/>
                    <a:p>
                      <a:pPr algn="ctr"/>
                      <a:r>
                        <a:rPr lang="en-GB" sz="1000">
                          <a:solidFill>
                            <a:schemeClr val="tx1"/>
                          </a:solidFill>
                        </a:rPr>
                        <a:t>Opera 44+</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rPr>
                        <a:t>-</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003886"/>
                  </a:ext>
                </a:extLst>
              </a:tr>
              <a:tr h="0">
                <a:tc>
                  <a:txBody>
                    <a:bodyPr/>
                    <a:lstStyle/>
                    <a:p>
                      <a:pPr algn="ctr"/>
                      <a:endParaRPr lang="en-GB" sz="100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a:solidFill>
                            <a:schemeClr val="tx1"/>
                          </a:solidFill>
                        </a:rPr>
                        <a:t>-</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9391703"/>
                  </a:ext>
                </a:extLst>
              </a:tr>
            </a:tbl>
          </a:graphicData>
        </a:graphic>
      </p:graphicFrame>
      <p:sp>
        <p:nvSpPr>
          <p:cNvPr id="11" name="TextBox 10">
            <a:extLst>
              <a:ext uri="{FF2B5EF4-FFF2-40B4-BE49-F238E27FC236}">
                <a16:creationId xmlns:a16="http://schemas.microsoft.com/office/drawing/2014/main" id="{54AEA2C6-41B8-754D-8CFD-6BBBC8EB113B}"/>
              </a:ext>
            </a:extLst>
          </p:cNvPr>
          <p:cNvSpPr txBox="1"/>
          <p:nvPr/>
        </p:nvSpPr>
        <p:spPr>
          <a:xfrm>
            <a:off x="623888" y="4666330"/>
            <a:ext cx="4526058" cy="144633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r>
              <a:rPr lang="en-GB" sz="1400">
                <a:solidFill>
                  <a:srgbClr val="425563"/>
                </a:solidFill>
              </a:rPr>
              <a:t>The log results website will</a:t>
            </a:r>
            <a:r>
              <a:rPr lang="en-GB" sz="1400" b="1">
                <a:solidFill>
                  <a:srgbClr val="425563"/>
                </a:solidFill>
              </a:rPr>
              <a:t> only work with Testing Operative’s accounts. </a:t>
            </a:r>
            <a:r>
              <a:rPr lang="en-GB" sz="1400">
                <a:solidFill>
                  <a:srgbClr val="425563"/>
                </a:solidFill>
              </a:rPr>
              <a:t>The site leader and team leader accounts </a:t>
            </a:r>
            <a:r>
              <a:rPr lang="en-GB" sz="1400" b="1">
                <a:solidFill>
                  <a:srgbClr val="425563"/>
                </a:solidFill>
              </a:rPr>
              <a:t>will not work </a:t>
            </a:r>
            <a:r>
              <a:rPr lang="en-GB" sz="1400">
                <a:solidFill>
                  <a:srgbClr val="425563"/>
                </a:solidFill>
              </a:rPr>
              <a:t>with the Results logging virtual tools.</a:t>
            </a:r>
          </a:p>
        </p:txBody>
      </p:sp>
    </p:spTree>
    <p:extLst>
      <p:ext uri="{BB962C8B-B14F-4D97-AF65-F5344CB8AC3E}">
        <p14:creationId xmlns:p14="http://schemas.microsoft.com/office/powerpoint/2010/main" val="2502533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42A64-109C-2D43-AD75-0A33AA4E95A7}"/>
              </a:ext>
            </a:extLst>
          </p:cNvPr>
          <p:cNvSpPr>
            <a:spLocks noGrp="1"/>
          </p:cNvSpPr>
          <p:nvPr>
            <p:ph type="title"/>
          </p:nvPr>
        </p:nvSpPr>
        <p:spPr/>
        <p:txBody>
          <a:bodyPr/>
          <a:lstStyle/>
          <a:p>
            <a:r>
              <a:rPr lang="en-GB" dirty="0">
                <a:latin typeface="Arial"/>
                <a:cs typeface="Arial"/>
              </a:rPr>
              <a:t>TESTING OPERATIVE DEVICES</a:t>
            </a:r>
            <a:br>
              <a:rPr lang="en-GB" dirty="0">
                <a:latin typeface="Arial"/>
                <a:cs typeface="Arial"/>
              </a:rPr>
            </a:br>
            <a:endParaRPr lang="en-GB" dirty="0">
              <a:latin typeface="Arial"/>
              <a:cs typeface="Arial"/>
            </a:endParaRPr>
          </a:p>
        </p:txBody>
      </p:sp>
      <p:sp>
        <p:nvSpPr>
          <p:cNvPr id="3" name="Rectangle 2">
            <a:extLst>
              <a:ext uri="{FF2B5EF4-FFF2-40B4-BE49-F238E27FC236}">
                <a16:creationId xmlns:a16="http://schemas.microsoft.com/office/drawing/2014/main" id="{4FBAAA13-C90B-9B4D-9F19-C1A860FA3A7D}"/>
              </a:ext>
            </a:extLst>
          </p:cNvPr>
          <p:cNvSpPr/>
          <p:nvPr/>
        </p:nvSpPr>
        <p:spPr>
          <a:xfrm>
            <a:off x="5664200" y="1160462"/>
            <a:ext cx="5899150" cy="5005387"/>
          </a:xfrm>
          <a:prstGeom prst="rect">
            <a:avLst/>
          </a:prstGeom>
        </p:spPr>
        <p:txBody>
          <a:bodyPr wrap="square" lIns="0" tIns="45720" rIns="0" bIns="45720" anchor="ctr">
            <a:noAutofit/>
          </a:bodyPr>
          <a:lstStyle/>
          <a:p>
            <a:r>
              <a:rPr lang="en-GB" sz="1200" b="1" dirty="0">
                <a:solidFill>
                  <a:schemeClr val="tx2"/>
                </a:solidFill>
              </a:rPr>
              <a:t>DEVICE SECURITY CRITERIA:</a:t>
            </a:r>
          </a:p>
          <a:p>
            <a:pPr marL="285750" indent="-285750">
              <a:spcBef>
                <a:spcPts val="300"/>
              </a:spcBef>
              <a:spcAft>
                <a:spcPts val="400"/>
              </a:spcAft>
              <a:buClr>
                <a:schemeClr val="tx2"/>
              </a:buClr>
              <a:buFont typeface="Arial" panose="020B0604020202020204" pitchFamily="34" charset="0"/>
              <a:buChar char="•"/>
            </a:pPr>
            <a:r>
              <a:rPr lang="en-GB" sz="1200" dirty="0">
                <a:ea typeface="+mn-lt"/>
                <a:cs typeface="+mn-lt"/>
              </a:rPr>
              <a:t>The device is up to date (released within the last 2-3 years with the latest update applied) </a:t>
            </a:r>
          </a:p>
          <a:p>
            <a:pPr marL="285750" indent="-285750">
              <a:spcBef>
                <a:spcPts val="300"/>
              </a:spcBef>
              <a:spcAft>
                <a:spcPts val="400"/>
              </a:spcAft>
              <a:buClr>
                <a:schemeClr val="tx2"/>
              </a:buClr>
              <a:buFont typeface="Arial" panose="020B0604020202020204" pitchFamily="34" charset="0"/>
              <a:buChar char="•"/>
            </a:pPr>
            <a:r>
              <a:rPr lang="en-GB" sz="1200" dirty="0">
                <a:ea typeface="+mn-lt"/>
                <a:cs typeface="+mn-lt"/>
              </a:rPr>
              <a:t>The browser used on the device is up to date (the latest available update is applied) </a:t>
            </a:r>
          </a:p>
          <a:p>
            <a:pPr marL="285750" indent="-285750">
              <a:spcBef>
                <a:spcPts val="300"/>
              </a:spcBef>
              <a:spcAft>
                <a:spcPts val="400"/>
              </a:spcAft>
              <a:buClr>
                <a:schemeClr val="tx2"/>
              </a:buClr>
              <a:buFont typeface="Arial" panose="020B0604020202020204" pitchFamily="34" charset="0"/>
              <a:buChar char="•"/>
            </a:pPr>
            <a:r>
              <a:rPr lang="en-GB" sz="1200" dirty="0">
                <a:ea typeface="+mn-lt"/>
                <a:cs typeface="+mn-lt"/>
              </a:rPr>
              <a:t>The device is not compromised (e.g. “jailbroken” for iOS and “rooted” for Android).</a:t>
            </a:r>
          </a:p>
          <a:p>
            <a:pPr marL="285750" indent="-285750">
              <a:spcBef>
                <a:spcPts val="300"/>
              </a:spcBef>
              <a:spcAft>
                <a:spcPts val="400"/>
              </a:spcAft>
              <a:buClr>
                <a:schemeClr val="tx2"/>
              </a:buClr>
              <a:buFont typeface="Arial" panose="020B0604020202020204" pitchFamily="34" charset="0"/>
              <a:buChar char="•"/>
            </a:pPr>
            <a:r>
              <a:rPr lang="en-GB" sz="1200" dirty="0">
                <a:ea typeface="+mn-lt"/>
                <a:cs typeface="+mn-lt"/>
              </a:rPr>
              <a:t>The device is locked with a password, pin or biometric (</a:t>
            </a:r>
            <a:r>
              <a:rPr lang="en-GB" sz="1200" dirty="0" err="1">
                <a:ea typeface="+mn-lt"/>
                <a:cs typeface="+mn-lt"/>
              </a:rPr>
              <a:t>eg.</a:t>
            </a:r>
            <a:r>
              <a:rPr lang="en-GB" sz="1200" dirty="0">
                <a:ea typeface="+mn-lt"/>
                <a:cs typeface="+mn-lt"/>
              </a:rPr>
              <a:t> finger print or facial recognition). </a:t>
            </a:r>
          </a:p>
          <a:p>
            <a:pPr marL="285750" indent="-285750">
              <a:spcBef>
                <a:spcPts val="300"/>
              </a:spcBef>
              <a:spcAft>
                <a:spcPts val="400"/>
              </a:spcAft>
              <a:buClr>
                <a:schemeClr val="tx2"/>
              </a:buClr>
              <a:buFont typeface="Arial" panose="020B0604020202020204" pitchFamily="34" charset="0"/>
              <a:buChar char="•"/>
            </a:pPr>
            <a:r>
              <a:rPr lang="en-GB" sz="1200" dirty="0">
                <a:ea typeface="+mn-lt"/>
                <a:cs typeface="+mn-lt"/>
              </a:rPr>
              <a:t>The device is configured to time-out and lock after a period of inactivity.  </a:t>
            </a:r>
          </a:p>
          <a:p>
            <a:pPr marL="285750" indent="-285750">
              <a:spcBef>
                <a:spcPts val="300"/>
              </a:spcBef>
              <a:spcAft>
                <a:spcPts val="400"/>
              </a:spcAft>
              <a:buClr>
                <a:schemeClr val="tx2"/>
              </a:buClr>
              <a:buFont typeface="Arial" panose="020B0604020202020204" pitchFamily="34" charset="0"/>
              <a:buChar char="•"/>
            </a:pPr>
            <a:r>
              <a:rPr lang="en-GB" sz="1200" dirty="0">
                <a:ea typeface="+mn-lt"/>
                <a:cs typeface="+mn-lt"/>
              </a:rPr>
              <a:t>The device is registered with a service that allows it to be found and/or wiped if lost or stolen </a:t>
            </a:r>
          </a:p>
          <a:p>
            <a:pPr marL="285750" indent="-285750">
              <a:spcBef>
                <a:spcPts val="300"/>
              </a:spcBef>
              <a:spcAft>
                <a:spcPts val="400"/>
              </a:spcAft>
              <a:buClr>
                <a:schemeClr val="tx2"/>
              </a:buClr>
              <a:buFont typeface="Arial" panose="020B0604020202020204" pitchFamily="34" charset="0"/>
              <a:buChar char="•"/>
            </a:pPr>
            <a:endParaRPr lang="en-GB" sz="1200" dirty="0">
              <a:ea typeface="+mn-lt"/>
              <a:cs typeface="+mn-lt"/>
            </a:endParaRPr>
          </a:p>
          <a:p>
            <a:pPr>
              <a:spcBef>
                <a:spcPts val="300"/>
              </a:spcBef>
              <a:spcAft>
                <a:spcPts val="400"/>
              </a:spcAft>
              <a:buClr>
                <a:schemeClr val="tx2"/>
              </a:buClr>
            </a:pPr>
            <a:r>
              <a:rPr lang="en-GB" sz="1200" b="1" dirty="0">
                <a:solidFill>
                  <a:schemeClr val="tx2"/>
                </a:solidFill>
                <a:ea typeface="+mn-lt"/>
                <a:cs typeface="+mn-lt"/>
              </a:rPr>
              <a:t>LOST OR STOLEN DEVICES:</a:t>
            </a:r>
          </a:p>
          <a:p>
            <a:pPr>
              <a:spcBef>
                <a:spcPts val="300"/>
              </a:spcBef>
              <a:spcAft>
                <a:spcPts val="400"/>
              </a:spcAft>
              <a:buClr>
                <a:schemeClr val="tx2"/>
              </a:buClr>
            </a:pPr>
            <a:r>
              <a:rPr lang="en-GB" sz="1200" dirty="0">
                <a:ea typeface="+mn-lt"/>
                <a:cs typeface="+mn-lt"/>
              </a:rPr>
              <a:t>Consideration for actions to be taken when a device is lost or stolen should be made as part of the site risk assessment.</a:t>
            </a:r>
          </a:p>
          <a:p>
            <a:pPr>
              <a:spcBef>
                <a:spcPts val="300"/>
              </a:spcBef>
              <a:spcAft>
                <a:spcPts val="400"/>
              </a:spcAft>
              <a:buClr>
                <a:schemeClr val="tx2"/>
              </a:buClr>
            </a:pPr>
            <a:r>
              <a:rPr lang="en-GB" sz="1200" dirty="0">
                <a:ea typeface="+mn-lt"/>
                <a:cs typeface="+mn-lt"/>
              </a:rPr>
              <a:t>Lost or stolen devices should be reported to the Site Manager as soon as possible and the account associated with the device deactivated.</a:t>
            </a:r>
          </a:p>
        </p:txBody>
      </p:sp>
      <p:sp>
        <p:nvSpPr>
          <p:cNvPr id="5" name="Rectangle 4">
            <a:extLst>
              <a:ext uri="{FF2B5EF4-FFF2-40B4-BE49-F238E27FC236}">
                <a16:creationId xmlns:a16="http://schemas.microsoft.com/office/drawing/2014/main" id="{4EF9EB87-A5A1-487C-B9EB-F0C2C9B427F3}"/>
              </a:ext>
            </a:extLst>
          </p:cNvPr>
          <p:cNvSpPr/>
          <p:nvPr/>
        </p:nvSpPr>
        <p:spPr>
          <a:xfrm>
            <a:off x="506441" y="1635584"/>
            <a:ext cx="4643505" cy="369332"/>
          </a:xfrm>
          <a:prstGeom prst="rect">
            <a:avLst/>
          </a:prstGeom>
        </p:spPr>
        <p:txBody>
          <a:bodyPr wrap="square" lIns="91440" tIns="45720" rIns="91440" bIns="45720" anchor="t">
            <a:spAutoFit/>
          </a:bodyPr>
          <a:lstStyle/>
          <a:p>
            <a:r>
              <a:rPr lang="en-GB" b="1"/>
              <a:t>DEVICE SECURITY</a:t>
            </a:r>
            <a:endParaRPr lang="en-US"/>
          </a:p>
        </p:txBody>
      </p:sp>
      <p:sp>
        <p:nvSpPr>
          <p:cNvPr id="4" name="TextBox 3">
            <a:extLst>
              <a:ext uri="{FF2B5EF4-FFF2-40B4-BE49-F238E27FC236}">
                <a16:creationId xmlns:a16="http://schemas.microsoft.com/office/drawing/2014/main" id="{8ADBC5F0-03F9-5E49-B185-D2B54D4B5878}"/>
              </a:ext>
            </a:extLst>
          </p:cNvPr>
          <p:cNvSpPr txBox="1"/>
          <p:nvPr/>
        </p:nvSpPr>
        <p:spPr>
          <a:xfrm>
            <a:off x="623888" y="4379164"/>
            <a:ext cx="4526058" cy="166391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r>
              <a:rPr lang="en-GB" sz="1400">
                <a:solidFill>
                  <a:schemeClr val="tx1"/>
                </a:solidFill>
              </a:rPr>
              <a:t>The scanning process is designed not to process any personal data on the devices used by scanning operatives. However, the following criteria </a:t>
            </a:r>
            <a:r>
              <a:rPr lang="en-GB" sz="1400" b="1">
                <a:solidFill>
                  <a:schemeClr val="tx1"/>
                </a:solidFill>
              </a:rPr>
              <a:t>should</a:t>
            </a:r>
            <a:r>
              <a:rPr lang="en-GB" sz="1400">
                <a:solidFill>
                  <a:schemeClr val="tx1"/>
                </a:solidFill>
              </a:rPr>
              <a:t> apply to the devices of scanning operatives.</a:t>
            </a:r>
          </a:p>
          <a:p>
            <a:endParaRPr lang="en-GB" sz="1400">
              <a:solidFill>
                <a:schemeClr val="tx1"/>
              </a:solidFill>
            </a:endParaRPr>
          </a:p>
        </p:txBody>
      </p:sp>
    </p:spTree>
    <p:extLst>
      <p:ext uri="{BB962C8B-B14F-4D97-AF65-F5344CB8AC3E}">
        <p14:creationId xmlns:p14="http://schemas.microsoft.com/office/powerpoint/2010/main" val="1214676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7B28-D350-1542-8D87-C81F36120B82}"/>
              </a:ext>
            </a:extLst>
          </p:cNvPr>
          <p:cNvSpPr>
            <a:spLocks noGrp="1"/>
          </p:cNvSpPr>
          <p:nvPr>
            <p:ph type="title"/>
          </p:nvPr>
        </p:nvSpPr>
        <p:spPr/>
        <p:txBody>
          <a:bodyPr lIns="612000"/>
          <a:lstStyle/>
          <a:p>
            <a:r>
              <a:rPr lang="en-GB">
                <a:solidFill>
                  <a:schemeClr val="tx2"/>
                </a:solidFill>
              </a:rPr>
              <a:t/>
            </a:r>
            <a:br>
              <a:rPr lang="en-GB">
                <a:solidFill>
                  <a:schemeClr val="tx2"/>
                </a:solidFill>
              </a:rPr>
            </a:br>
            <a:r>
              <a:rPr lang="en-GB">
                <a:solidFill>
                  <a:schemeClr val="tx2"/>
                </a:solidFill>
              </a:rPr>
              <a:t>PREPARING </a:t>
            </a:r>
            <a:br>
              <a:rPr lang="en-GB">
                <a:solidFill>
                  <a:schemeClr val="tx2"/>
                </a:solidFill>
              </a:rPr>
            </a:br>
            <a:r>
              <a:rPr lang="en-GB">
                <a:solidFill>
                  <a:schemeClr val="tx2"/>
                </a:solidFill>
              </a:rPr>
              <a:t>THE DEVICE</a:t>
            </a:r>
            <a:endParaRPr lang="en-GB"/>
          </a:p>
        </p:txBody>
      </p:sp>
      <p:sp>
        <p:nvSpPr>
          <p:cNvPr id="26" name="TextBox 25">
            <a:extLst>
              <a:ext uri="{FF2B5EF4-FFF2-40B4-BE49-F238E27FC236}">
                <a16:creationId xmlns:a16="http://schemas.microsoft.com/office/drawing/2014/main" id="{2195429A-29B4-2B4E-9055-2C7B5187B3D4}"/>
              </a:ext>
            </a:extLst>
          </p:cNvPr>
          <p:cNvSpPr txBox="1"/>
          <p:nvPr/>
        </p:nvSpPr>
        <p:spPr>
          <a:xfrm>
            <a:off x="5673845" y="580082"/>
            <a:ext cx="5452691" cy="92320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a:ea typeface="+mn-ea"/>
                <a:cs typeface="+mn-cs"/>
              </a:rPr>
              <a:t>LOG RESULTS </a:t>
            </a:r>
            <a:r>
              <a:rPr lang="en-GB" sz="1200" b="1" dirty="0">
                <a:solidFill>
                  <a:srgbClr val="005EB8"/>
                </a:solidFill>
                <a:latin typeface="Arial"/>
              </a:rPr>
              <a:t>WEBSITE</a:t>
            </a:r>
            <a:r>
              <a:rPr kumimoji="0" lang="en-GB" sz="1200" b="1" i="0" u="none" strike="noStrike" kern="1200" cap="none" spc="0" normalizeH="0" baseline="0" noProof="0" dirty="0">
                <a:ln>
                  <a:noFill/>
                </a:ln>
                <a:solidFill>
                  <a:srgbClr val="005EB8"/>
                </a:solidFill>
                <a:effectLst/>
                <a:uLnTx/>
                <a:uFillTx/>
                <a:latin typeface="Arial"/>
                <a:ea typeface="+mn-ea"/>
                <a:cs typeface="+mn-cs"/>
              </a:rPr>
              <a:t>:</a:t>
            </a:r>
          </a:p>
          <a:p>
            <a:pPr>
              <a:defRPr/>
            </a:pPr>
            <a:r>
              <a:rPr lang="en-GB" sz="1200" dirty="0">
                <a:solidFill>
                  <a:schemeClr val="tx1"/>
                </a:solidFill>
                <a:latin typeface="Arial"/>
                <a:cs typeface="Arial"/>
              </a:rPr>
              <a:t>The </a:t>
            </a:r>
            <a:r>
              <a:rPr lang="en-GB" sz="1200" dirty="0" smtClean="0">
                <a:solidFill>
                  <a:schemeClr val="tx1"/>
                </a:solidFill>
                <a:latin typeface="Arial"/>
                <a:cs typeface="Arial"/>
              </a:rPr>
              <a:t>Testing Site </a:t>
            </a:r>
            <a:r>
              <a:rPr lang="en-GB" sz="1200" dirty="0">
                <a:solidFill>
                  <a:schemeClr val="tx1"/>
                </a:solidFill>
                <a:latin typeface="Arial"/>
                <a:cs typeface="Arial"/>
              </a:rPr>
              <a:t>Operative must choose 'I'm a </a:t>
            </a:r>
            <a:r>
              <a:rPr lang="en-GB" sz="1200" dirty="0" smtClean="0">
                <a:solidFill>
                  <a:schemeClr val="tx1"/>
                </a:solidFill>
                <a:latin typeface="Arial"/>
                <a:cs typeface="Arial"/>
              </a:rPr>
              <a:t>testing site </a:t>
            </a:r>
            <a:r>
              <a:rPr lang="en-GB" sz="1200" dirty="0">
                <a:solidFill>
                  <a:schemeClr val="tx1"/>
                </a:solidFill>
                <a:latin typeface="Arial"/>
                <a:cs typeface="Arial"/>
              </a:rPr>
              <a:t>operative' on the starting page (</a:t>
            </a:r>
            <a:r>
              <a:rPr lang="en-GB" sz="1200" dirty="0">
                <a:hlinkClick r:id="rId3"/>
              </a:rPr>
              <a:t>http://log-coronavirus-test-site-results.service.gov.uk/</a:t>
            </a:r>
            <a:r>
              <a:rPr lang="en-GB" sz="1200" dirty="0"/>
              <a:t> )</a:t>
            </a:r>
            <a:r>
              <a:rPr lang="en-GB" sz="1200" dirty="0">
                <a:solidFill>
                  <a:schemeClr val="tx1"/>
                </a:solidFill>
                <a:latin typeface="Arial"/>
                <a:cs typeface="Arial"/>
              </a:rPr>
              <a:t> and proceed to 'Sign in' using their username and password. If it is their first time accessing the website, they will need to select “Sign up” to create their username and password.</a:t>
            </a:r>
          </a:p>
          <a:p>
            <a:pPr>
              <a:defRPr/>
            </a:pPr>
            <a:endParaRPr lang="en-GB" sz="1200" b="0" i="0" u="none" strike="noStrike" kern="1200" cap="none" spc="0" normalizeH="0" baseline="0" noProof="0" dirty="0">
              <a:ln>
                <a:noFill/>
              </a:ln>
              <a:solidFill>
                <a:schemeClr val="tx1"/>
              </a:solidFill>
              <a:effectLst/>
              <a:uLnTx/>
              <a:uFillTx/>
              <a:latin typeface="Arial"/>
              <a:cs typeface="Arial"/>
            </a:endParaRPr>
          </a:p>
        </p:txBody>
      </p:sp>
      <p:cxnSp>
        <p:nvCxnSpPr>
          <p:cNvPr id="20" name="Straight Connector 19">
            <a:extLst>
              <a:ext uri="{FF2B5EF4-FFF2-40B4-BE49-F238E27FC236}">
                <a16:creationId xmlns:a16="http://schemas.microsoft.com/office/drawing/2014/main" id="{F621F08E-3516-CF41-8D30-CBF78DED9815}"/>
              </a:ext>
            </a:extLst>
          </p:cNvPr>
          <p:cNvCxnSpPr>
            <a:cxnSpLocks/>
            <a:stCxn id="23" idx="4"/>
          </p:cNvCxnSpPr>
          <p:nvPr/>
        </p:nvCxnSpPr>
        <p:spPr>
          <a:xfrm>
            <a:off x="5225846" y="769808"/>
            <a:ext cx="0" cy="5929431"/>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237BA7A2-89DC-9F46-8EE0-BC7466439946}"/>
              </a:ext>
            </a:extLst>
          </p:cNvPr>
          <p:cNvSpPr>
            <a:spLocks/>
          </p:cNvSpPr>
          <p:nvPr/>
        </p:nvSpPr>
        <p:spPr>
          <a:xfrm>
            <a:off x="5045846" y="525016"/>
            <a:ext cx="360000" cy="356382"/>
          </a:xfrm>
          <a:prstGeom prst="ellipse">
            <a:avLst/>
          </a:prstGeom>
          <a:solidFill>
            <a:schemeClr val="bg1"/>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1</a:t>
            </a:r>
          </a:p>
        </p:txBody>
      </p:sp>
      <p:sp>
        <p:nvSpPr>
          <p:cNvPr id="19" name="Rectangle 18">
            <a:extLst>
              <a:ext uri="{FF2B5EF4-FFF2-40B4-BE49-F238E27FC236}">
                <a16:creationId xmlns:a16="http://schemas.microsoft.com/office/drawing/2014/main" id="{722F9466-4951-0444-ADB4-C64B1711762F}"/>
              </a:ext>
            </a:extLst>
          </p:cNvPr>
          <p:cNvSpPr/>
          <p:nvPr/>
        </p:nvSpPr>
        <p:spPr>
          <a:xfrm>
            <a:off x="522580" y="1706550"/>
            <a:ext cx="18473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425563"/>
              </a:solidFill>
              <a:effectLst/>
              <a:uLnTx/>
              <a:uFillTx/>
              <a:latin typeface="Arial"/>
              <a:ea typeface="+mn-ea"/>
              <a:cs typeface="+mn-cs"/>
            </a:endParaRPr>
          </a:p>
        </p:txBody>
      </p:sp>
      <p:sp>
        <p:nvSpPr>
          <p:cNvPr id="15" name="TextBox 14">
            <a:extLst>
              <a:ext uri="{FF2B5EF4-FFF2-40B4-BE49-F238E27FC236}">
                <a16:creationId xmlns:a16="http://schemas.microsoft.com/office/drawing/2014/main" id="{66E05272-D915-0244-9F39-B2A71FFA8877}"/>
              </a:ext>
            </a:extLst>
          </p:cNvPr>
          <p:cNvSpPr txBox="1"/>
          <p:nvPr/>
        </p:nvSpPr>
        <p:spPr>
          <a:xfrm>
            <a:off x="5673845" y="4024891"/>
            <a:ext cx="5907809" cy="74057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005EB8"/>
                </a:solidFill>
                <a:effectLst/>
                <a:uLnTx/>
                <a:uFillTx/>
                <a:latin typeface="Arial"/>
                <a:ea typeface="+mn-ea"/>
                <a:cs typeface="+mn-cs"/>
              </a:rPr>
              <a:t>TESTING SITE </a:t>
            </a:r>
            <a:r>
              <a:rPr lang="en-GB" sz="1200" b="1" dirty="0">
                <a:solidFill>
                  <a:srgbClr val="005EB8"/>
                </a:solidFill>
                <a:latin typeface="Arial"/>
              </a:rPr>
              <a:t>LOCATION</a:t>
            </a:r>
            <a:r>
              <a:rPr kumimoji="0" lang="en-GB" sz="1200" b="1" i="0" u="none" strike="noStrike" kern="1200" cap="none" spc="0" normalizeH="0" baseline="0" noProof="0" dirty="0">
                <a:ln>
                  <a:noFill/>
                </a:ln>
                <a:solidFill>
                  <a:srgbClr val="005EB8"/>
                </a:solidFill>
                <a:effectLst/>
                <a:uLnTx/>
                <a:uFillTx/>
                <a:latin typeface="Arial"/>
                <a:ea typeface="+mn-ea"/>
                <a:cs typeface="+mn-cs"/>
              </a:rPr>
              <a:t>:</a:t>
            </a:r>
          </a:p>
          <a:p>
            <a:pPr>
              <a:defRPr/>
            </a:pPr>
            <a:r>
              <a:rPr kumimoji="0" lang="en-GB" sz="1200" b="0" i="0" u="none" strike="noStrike" kern="1200" cap="none" spc="0" normalizeH="0" baseline="0" noProof="0" dirty="0">
                <a:ln>
                  <a:noFill/>
                </a:ln>
                <a:solidFill>
                  <a:srgbClr val="425563"/>
                </a:solidFill>
                <a:effectLst/>
                <a:uLnTx/>
                <a:uFillTx/>
                <a:latin typeface="Arial"/>
                <a:ea typeface="+mn-ea"/>
                <a:cs typeface="+mn-cs"/>
              </a:rPr>
              <a:t>The </a:t>
            </a:r>
            <a:r>
              <a:rPr lang="en-GB" sz="1200" dirty="0" smtClean="0">
                <a:solidFill>
                  <a:srgbClr val="425563"/>
                </a:solidFill>
                <a:latin typeface="Arial"/>
              </a:rPr>
              <a:t>Testing Site </a:t>
            </a:r>
            <a:r>
              <a:rPr lang="en-GB" sz="1200" dirty="0">
                <a:solidFill>
                  <a:srgbClr val="425563"/>
                </a:solidFill>
                <a:latin typeface="Arial"/>
              </a:rPr>
              <a:t>Operative</a:t>
            </a:r>
            <a:r>
              <a:rPr kumimoji="0" lang="en-GB" sz="1200" b="0" i="0" u="none" strike="noStrike" kern="1200" cap="none" spc="0" normalizeH="0" baseline="0" noProof="0" dirty="0">
                <a:ln>
                  <a:noFill/>
                </a:ln>
                <a:solidFill>
                  <a:srgbClr val="425563"/>
                </a:solidFill>
                <a:effectLst/>
                <a:uLnTx/>
                <a:uFillTx/>
                <a:latin typeface="Arial"/>
                <a:ea typeface="+mn-ea"/>
                <a:cs typeface="+mn-cs"/>
              </a:rPr>
              <a:t> then selects the </a:t>
            </a:r>
            <a:r>
              <a:rPr kumimoji="0" lang="en-GB" sz="1200" b="0" i="0" u="none" strike="noStrike" kern="1200" cap="none" spc="0" normalizeH="0" baseline="0" noProof="0" dirty="0" smtClean="0">
                <a:ln>
                  <a:noFill/>
                </a:ln>
                <a:solidFill>
                  <a:srgbClr val="425563"/>
                </a:solidFill>
                <a:effectLst/>
                <a:uLnTx/>
                <a:uFillTx/>
                <a:latin typeface="Arial"/>
                <a:ea typeface="+mn-ea"/>
                <a:cs typeface="+mn-cs"/>
              </a:rPr>
              <a:t>testing site </a:t>
            </a:r>
            <a:r>
              <a:rPr kumimoji="0" lang="en-GB" sz="1200" b="0" i="0" u="none" strike="noStrike" kern="1200" cap="none" spc="0" normalizeH="0" baseline="0" noProof="0" dirty="0">
                <a:ln>
                  <a:noFill/>
                </a:ln>
                <a:solidFill>
                  <a:srgbClr val="425563"/>
                </a:solidFill>
                <a:effectLst/>
                <a:uLnTx/>
                <a:uFillTx/>
                <a:latin typeface="Arial"/>
                <a:ea typeface="+mn-ea"/>
                <a:cs typeface="+mn-cs"/>
              </a:rPr>
              <a:t>location</a:t>
            </a:r>
            <a:r>
              <a:rPr lang="en-GB" sz="1200" dirty="0">
                <a:solidFill>
                  <a:srgbClr val="425563"/>
                </a:solidFill>
                <a:latin typeface="Arial"/>
              </a:rPr>
              <a:t> they will be logging results at on the selected day. This is a 4-character Site ID and will be provided by the Team Leader. Confirming this will send a request through to the Team Leader to approve.</a:t>
            </a:r>
            <a:endParaRPr lang="en-GB" sz="1200" b="0" i="0" u="none" strike="noStrike" kern="1200" cap="none" spc="0" normalizeH="0" baseline="0" noProof="0" dirty="0">
              <a:ln>
                <a:noFill/>
              </a:ln>
              <a:solidFill>
                <a:srgbClr val="425563"/>
              </a:solidFill>
              <a:effectLst/>
              <a:uLnTx/>
              <a:uFillTx/>
              <a:latin typeface="Arial"/>
              <a:cs typeface="Arial"/>
            </a:endParaRPr>
          </a:p>
        </p:txBody>
      </p:sp>
      <p:sp>
        <p:nvSpPr>
          <p:cNvPr id="16" name="Oval 15">
            <a:extLst>
              <a:ext uri="{FF2B5EF4-FFF2-40B4-BE49-F238E27FC236}">
                <a16:creationId xmlns:a16="http://schemas.microsoft.com/office/drawing/2014/main" id="{69CB438B-0420-9347-9647-9489D1D2C671}"/>
              </a:ext>
            </a:extLst>
          </p:cNvPr>
          <p:cNvSpPr>
            <a:spLocks/>
          </p:cNvSpPr>
          <p:nvPr/>
        </p:nvSpPr>
        <p:spPr>
          <a:xfrm>
            <a:off x="5045846" y="4003234"/>
            <a:ext cx="360000" cy="356382"/>
          </a:xfrm>
          <a:prstGeom prst="ellipse">
            <a:avLst/>
          </a:prstGeom>
          <a:solidFill>
            <a:schemeClr val="bg1"/>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37373A"/>
                </a:solidFill>
                <a:latin typeface="Arial" panose="020B0604020202020204" pitchFamily="34" charset="0"/>
                <a:cs typeface="Arial" panose="020B0604020202020204" pitchFamily="34" charset="0"/>
              </a:rPr>
              <a:t>2</a:t>
            </a:r>
            <a:endPar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endParaRPr>
          </a:p>
        </p:txBody>
      </p:sp>
      <p:pic>
        <p:nvPicPr>
          <p:cNvPr id="12" name="Picture 12" descr="Graphical user interface, text, application, email&#10;&#10;Description automatically generated">
            <a:extLst>
              <a:ext uri="{FF2B5EF4-FFF2-40B4-BE49-F238E27FC236}">
                <a16:creationId xmlns:a16="http://schemas.microsoft.com/office/drawing/2014/main" id="{C7C162D0-C204-48F8-B953-29680D4B482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3"/>
          <a:stretch/>
        </p:blipFill>
        <p:spPr>
          <a:xfrm>
            <a:off x="5664200" y="4975951"/>
            <a:ext cx="2259052" cy="1475313"/>
          </a:xfrm>
          <a:prstGeom prst="rect">
            <a:avLst/>
          </a:prstGeom>
          <a:ln>
            <a:solidFill>
              <a:schemeClr val="tx1"/>
            </a:solidFill>
          </a:ln>
        </p:spPr>
      </p:pic>
      <p:pic>
        <p:nvPicPr>
          <p:cNvPr id="14" name="Picture 20" descr="Graphical user interface, text, application, email&#10;&#10;Description automatically generated">
            <a:extLst>
              <a:ext uri="{FF2B5EF4-FFF2-40B4-BE49-F238E27FC236}">
                <a16:creationId xmlns:a16="http://schemas.microsoft.com/office/drawing/2014/main" id="{002B1A2F-3673-45E5-B5D1-6BBFB2E2353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45529" y="4976429"/>
            <a:ext cx="2866503" cy="1409201"/>
          </a:xfrm>
          <a:prstGeom prst="rect">
            <a:avLst/>
          </a:prstGeom>
          <a:ln>
            <a:solidFill>
              <a:schemeClr val="tx1"/>
            </a:solidFill>
          </a:ln>
        </p:spPr>
      </p:pic>
      <p:pic>
        <p:nvPicPr>
          <p:cNvPr id="18" name="Picture 20" descr="Graphical user interface, application&#10;&#10;Description automatically generated">
            <a:extLst>
              <a:ext uri="{FF2B5EF4-FFF2-40B4-BE49-F238E27FC236}">
                <a16:creationId xmlns:a16="http://schemas.microsoft.com/office/drawing/2014/main" id="{6D017AE5-4F69-401C-99FA-82299DC07B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970816" y="1732430"/>
            <a:ext cx="1366743" cy="1804520"/>
          </a:xfrm>
          <a:prstGeom prst="rect">
            <a:avLst/>
          </a:prstGeom>
          <a:ln>
            <a:solidFill>
              <a:schemeClr val="tx1"/>
            </a:solidFill>
          </a:ln>
        </p:spPr>
      </p:pic>
      <p:pic>
        <p:nvPicPr>
          <p:cNvPr id="21" name="Picture 21" descr="Graphical user interface, application&#10;&#10;Description automatically generated">
            <a:extLst>
              <a:ext uri="{FF2B5EF4-FFF2-40B4-BE49-F238E27FC236}">
                <a16:creationId xmlns:a16="http://schemas.microsoft.com/office/drawing/2014/main" id="{82C1DE53-9495-4CF3-AFA7-6410EFB0B12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530579" y="1732429"/>
            <a:ext cx="1287381" cy="1380647"/>
          </a:xfrm>
          <a:prstGeom prst="rect">
            <a:avLst/>
          </a:prstGeom>
          <a:ln>
            <a:solidFill>
              <a:schemeClr val="tx1"/>
            </a:solidFill>
          </a:ln>
        </p:spPr>
      </p:pic>
      <p:sp>
        <p:nvSpPr>
          <p:cNvPr id="22" name="Rectangle 21">
            <a:extLst>
              <a:ext uri="{FF2B5EF4-FFF2-40B4-BE49-F238E27FC236}">
                <a16:creationId xmlns:a16="http://schemas.microsoft.com/office/drawing/2014/main" id="{48C8E095-20D9-E34D-B1AB-38AE8D5ECB7D}"/>
              </a:ext>
            </a:extLst>
          </p:cNvPr>
          <p:cNvSpPr/>
          <p:nvPr/>
        </p:nvSpPr>
        <p:spPr>
          <a:xfrm>
            <a:off x="495090" y="2758394"/>
            <a:ext cx="5014963" cy="369332"/>
          </a:xfrm>
          <a:prstGeom prst="rect">
            <a:avLst/>
          </a:prstGeom>
        </p:spPr>
        <p:txBody>
          <a:bodyPr wrap="square" lIns="91440" tIns="45720" rIns="91440" bIns="45720" anchor="t">
            <a:spAutoFit/>
          </a:bodyPr>
          <a:lstStyle/>
          <a:p>
            <a:r>
              <a:rPr lang="en-GB" b="1">
                <a:cs typeface="Arial"/>
              </a:rPr>
              <a:t>LOGGING TEST RESULTS PROCESS:</a:t>
            </a:r>
            <a:endParaRPr lang="en-US" sz="2000"/>
          </a:p>
        </p:txBody>
      </p:sp>
      <p:pic>
        <p:nvPicPr>
          <p:cNvPr id="3" name="Picture 2" descr="Graphical user interface, text, application&#10;&#10;Description automatically generated">
            <a:extLst>
              <a:ext uri="{FF2B5EF4-FFF2-40B4-BE49-F238E27FC236}">
                <a16:creationId xmlns:a16="http://schemas.microsoft.com/office/drawing/2014/main" id="{19A59A89-C964-467F-890C-B9D5CC08FD7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64200" y="1741415"/>
            <a:ext cx="1713523" cy="2006021"/>
          </a:xfrm>
          <a:prstGeom prst="rect">
            <a:avLst/>
          </a:prstGeom>
          <a:ln>
            <a:solidFill>
              <a:schemeClr val="tx1"/>
            </a:solidFill>
          </a:ln>
        </p:spPr>
      </p:pic>
    </p:spTree>
    <p:extLst>
      <p:ext uri="{BB962C8B-B14F-4D97-AF65-F5344CB8AC3E}">
        <p14:creationId xmlns:p14="http://schemas.microsoft.com/office/powerpoint/2010/main" val="1140114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4E66307-91C4-C24D-8716-98994AC10B37}"/>
              </a:ext>
            </a:extLst>
          </p:cNvPr>
          <p:cNvSpPr>
            <a:spLocks noGrp="1"/>
          </p:cNvSpPr>
          <p:nvPr>
            <p:ph type="title"/>
          </p:nvPr>
        </p:nvSpPr>
        <p:spPr/>
        <p:txBody>
          <a:bodyPr/>
          <a:lstStyle/>
          <a:p>
            <a:r>
              <a:rPr lang="en-GB" dirty="0"/>
              <a:t>SAMPLE COLLECTION</a:t>
            </a:r>
          </a:p>
        </p:txBody>
      </p:sp>
      <p:sp>
        <p:nvSpPr>
          <p:cNvPr id="11" name="TextBox 10">
            <a:extLst>
              <a:ext uri="{FF2B5EF4-FFF2-40B4-BE49-F238E27FC236}">
                <a16:creationId xmlns:a16="http://schemas.microsoft.com/office/drawing/2014/main" id="{9F25CC80-DD44-6C4F-A7C6-2066DADECF35}"/>
              </a:ext>
            </a:extLst>
          </p:cNvPr>
          <p:cNvSpPr txBox="1"/>
          <p:nvPr/>
        </p:nvSpPr>
        <p:spPr>
          <a:xfrm>
            <a:off x="-1643449" y="552347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12" name="TextBox 11">
            <a:extLst>
              <a:ext uri="{FF2B5EF4-FFF2-40B4-BE49-F238E27FC236}">
                <a16:creationId xmlns:a16="http://schemas.microsoft.com/office/drawing/2014/main" id="{7346A512-F1CA-D944-BDA9-6D0B0E285343}"/>
              </a:ext>
            </a:extLst>
          </p:cNvPr>
          <p:cNvSpPr txBox="1"/>
          <p:nvPr/>
        </p:nvSpPr>
        <p:spPr>
          <a:xfrm>
            <a:off x="9811265" y="6376086"/>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16" name="TextBox 15">
            <a:extLst>
              <a:ext uri="{FF2B5EF4-FFF2-40B4-BE49-F238E27FC236}">
                <a16:creationId xmlns:a16="http://schemas.microsoft.com/office/drawing/2014/main" id="{926FF028-22B5-EF46-A5BA-DE6BFCABCF4C}"/>
              </a:ext>
            </a:extLst>
          </p:cNvPr>
          <p:cNvSpPr txBox="1"/>
          <p:nvPr/>
        </p:nvSpPr>
        <p:spPr>
          <a:xfrm>
            <a:off x="5664199" y="3032290"/>
            <a:ext cx="3689300" cy="80062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5EB8"/>
                </a:solidFill>
                <a:effectLst/>
                <a:uLnTx/>
                <a:uFillTx/>
                <a:latin typeface="Arial"/>
                <a:ea typeface="+mn-ea"/>
                <a:cs typeface="+mn-cs"/>
              </a:rPr>
              <a:t>COLLECT TEST SAMPLE:</a:t>
            </a:r>
          </a:p>
          <a:p>
            <a:pPr lvl="0">
              <a:defRPr/>
            </a:pPr>
            <a:r>
              <a:rPr lang="en-GB" sz="1200">
                <a:solidFill>
                  <a:srgbClr val="425563"/>
                </a:solidFill>
              </a:rPr>
              <a:t>Upon entering the test space, participants hand their test kit barcode over to the Operative, complete online registration and take their own throat and nasal swab.</a:t>
            </a:r>
            <a:endParaRPr kumimoji="0" lang="en-GB" sz="1200" b="0" i="0" u="none" strike="noStrike" kern="1200" cap="none" spc="0" normalizeH="0" baseline="0" noProof="0">
              <a:ln>
                <a:noFill/>
              </a:ln>
              <a:solidFill>
                <a:srgbClr val="425563"/>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22ADAE60-B9E6-FE47-84DF-3B3E7E6C611E}"/>
              </a:ext>
            </a:extLst>
          </p:cNvPr>
          <p:cNvSpPr/>
          <p:nvPr/>
        </p:nvSpPr>
        <p:spPr>
          <a:xfrm>
            <a:off x="5680794" y="5879201"/>
            <a:ext cx="5899150" cy="369332"/>
          </a:xfrm>
          <a:prstGeom prst="rect">
            <a:avLst/>
          </a:prstGeom>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5EB8"/>
                </a:solidFill>
                <a:effectLst/>
                <a:uLnTx/>
                <a:uFillTx/>
                <a:latin typeface="Arial"/>
                <a:ea typeface="+mn-ea"/>
                <a:cs typeface="+mn-cs"/>
              </a:rPr>
              <a:t>SAMPLE PROCESSING: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425563"/>
                </a:solidFill>
                <a:effectLst/>
                <a:uLnTx/>
                <a:uFillTx/>
                <a:latin typeface="Arial"/>
                <a:ea typeface="+mn-ea"/>
                <a:cs typeface="+mn-cs"/>
              </a:rPr>
              <a:t>The Sample Processing Operative will then </a:t>
            </a:r>
            <a:r>
              <a:rPr kumimoji="0" lang="en-GB" altLang="en-US" sz="1200" b="0" i="0" u="none" strike="noStrike" kern="1200" cap="none" spc="0" normalizeH="0" baseline="0" noProof="0">
                <a:ln>
                  <a:noFill/>
                </a:ln>
                <a:solidFill>
                  <a:srgbClr val="425563"/>
                </a:solidFill>
                <a:effectLst/>
                <a:uLnTx/>
                <a:uFillTx/>
                <a:latin typeface="Arial"/>
                <a:ea typeface="+mn-ea"/>
                <a:cs typeface="+mn-cs"/>
              </a:rPr>
              <a:t>analyse</a:t>
            </a:r>
            <a:r>
              <a:rPr kumimoji="0" lang="en-US" altLang="en-US" sz="1200" b="0" i="0" u="none" strike="noStrike" kern="1200" cap="none" spc="0" normalizeH="0" baseline="0" noProof="0">
                <a:ln>
                  <a:noFill/>
                </a:ln>
                <a:solidFill>
                  <a:srgbClr val="425563"/>
                </a:solidFill>
                <a:effectLst/>
                <a:uLnTx/>
                <a:uFillTx/>
                <a:latin typeface="Arial"/>
                <a:ea typeface="+mn-ea"/>
                <a:cs typeface="+mn-cs"/>
              </a:rPr>
              <a:t> the Participant’s test Sample</a:t>
            </a:r>
          </a:p>
        </p:txBody>
      </p:sp>
      <p:cxnSp>
        <p:nvCxnSpPr>
          <p:cNvPr id="37" name="Straight Connector 36">
            <a:extLst>
              <a:ext uri="{FF2B5EF4-FFF2-40B4-BE49-F238E27FC236}">
                <a16:creationId xmlns:a16="http://schemas.microsoft.com/office/drawing/2014/main" id="{21AAE7C4-C575-D448-9C29-7469CE7450BA}"/>
              </a:ext>
            </a:extLst>
          </p:cNvPr>
          <p:cNvCxnSpPr>
            <a:cxnSpLocks/>
          </p:cNvCxnSpPr>
          <p:nvPr/>
        </p:nvCxnSpPr>
        <p:spPr>
          <a:xfrm>
            <a:off x="5225846" y="121186"/>
            <a:ext cx="0" cy="6943643"/>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3A40E472-26DC-BF46-B765-CBCE7B113EE0}"/>
              </a:ext>
            </a:extLst>
          </p:cNvPr>
          <p:cNvSpPr>
            <a:spLocks/>
          </p:cNvSpPr>
          <p:nvPr/>
        </p:nvSpPr>
        <p:spPr>
          <a:xfrm>
            <a:off x="5045846" y="2992845"/>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5</a:t>
            </a:r>
          </a:p>
        </p:txBody>
      </p:sp>
      <p:sp>
        <p:nvSpPr>
          <p:cNvPr id="42" name="Oval 41">
            <a:extLst>
              <a:ext uri="{FF2B5EF4-FFF2-40B4-BE49-F238E27FC236}">
                <a16:creationId xmlns:a16="http://schemas.microsoft.com/office/drawing/2014/main" id="{AEA6DC2F-4DD4-C14D-BA5E-827A85EB7584}"/>
              </a:ext>
            </a:extLst>
          </p:cNvPr>
          <p:cNvSpPr>
            <a:spLocks/>
          </p:cNvSpPr>
          <p:nvPr/>
        </p:nvSpPr>
        <p:spPr>
          <a:xfrm>
            <a:off x="5045846" y="5772114"/>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7</a:t>
            </a:r>
          </a:p>
        </p:txBody>
      </p:sp>
      <p:sp>
        <p:nvSpPr>
          <p:cNvPr id="22" name="Rectangle 21">
            <a:extLst>
              <a:ext uri="{FF2B5EF4-FFF2-40B4-BE49-F238E27FC236}">
                <a16:creationId xmlns:a16="http://schemas.microsoft.com/office/drawing/2014/main" id="{22C4BF03-9034-F147-8188-BF989D25CCA9}"/>
              </a:ext>
            </a:extLst>
          </p:cNvPr>
          <p:cNvSpPr/>
          <p:nvPr/>
        </p:nvSpPr>
        <p:spPr>
          <a:xfrm>
            <a:off x="5676749" y="4643957"/>
            <a:ext cx="3870383" cy="553998"/>
          </a:xfrm>
          <a:prstGeom prst="rect">
            <a:avLst/>
          </a:prstGeom>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5EB8"/>
                </a:solidFill>
                <a:effectLst/>
                <a:uLnTx/>
                <a:uFillTx/>
                <a:latin typeface="Arial"/>
                <a:ea typeface="+mn-ea"/>
                <a:cs typeface="+mn-cs"/>
              </a:rPr>
              <a:t>SWAB HANDOVER:</a:t>
            </a:r>
          </a:p>
          <a:p>
            <a:pPr>
              <a:defRPr/>
            </a:pPr>
            <a:r>
              <a:rPr kumimoji="0" lang="en-GB" sz="1200" b="0" i="0" u="none" strike="noStrike" kern="1200" cap="none" spc="0" normalizeH="0" baseline="0" noProof="0">
                <a:ln>
                  <a:noFill/>
                </a:ln>
                <a:solidFill>
                  <a:srgbClr val="425563"/>
                </a:solidFill>
                <a:effectLst/>
                <a:uLnTx/>
                <a:uFillTx/>
                <a:latin typeface="Arial"/>
                <a:ea typeface="+mn-ea"/>
                <a:cs typeface="+mn-cs"/>
              </a:rPr>
              <a:t>Participants </a:t>
            </a:r>
            <a:r>
              <a:rPr lang="en-GB" sz="1200">
                <a:solidFill>
                  <a:srgbClr val="425563"/>
                </a:solidFill>
                <a:latin typeface="Arial"/>
              </a:rPr>
              <a:t>will place the</a:t>
            </a:r>
            <a:r>
              <a:rPr kumimoji="0" lang="en-GB" sz="1200" b="0" i="0" u="none" strike="noStrike" kern="1200" cap="none" spc="0" normalizeH="0" baseline="0" noProof="0">
                <a:ln>
                  <a:noFill/>
                </a:ln>
                <a:solidFill>
                  <a:srgbClr val="425563"/>
                </a:solidFill>
                <a:effectLst/>
                <a:uLnTx/>
                <a:uFillTx/>
                <a:latin typeface="Arial"/>
                <a:ea typeface="+mn-ea"/>
                <a:cs typeface="+mn-cs"/>
              </a:rPr>
              <a:t> used swab (fabric tip first) directly into the extraction tube on the tube rack.</a:t>
            </a:r>
          </a:p>
        </p:txBody>
      </p:sp>
      <p:sp>
        <p:nvSpPr>
          <p:cNvPr id="26" name="Oval 25">
            <a:extLst>
              <a:ext uri="{FF2B5EF4-FFF2-40B4-BE49-F238E27FC236}">
                <a16:creationId xmlns:a16="http://schemas.microsoft.com/office/drawing/2014/main" id="{699717F0-5980-EB4A-BD34-162106C1FDBB}"/>
              </a:ext>
            </a:extLst>
          </p:cNvPr>
          <p:cNvSpPr>
            <a:spLocks/>
          </p:cNvSpPr>
          <p:nvPr/>
        </p:nvSpPr>
        <p:spPr>
          <a:xfrm>
            <a:off x="5045846" y="4592427"/>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6</a:t>
            </a:r>
          </a:p>
        </p:txBody>
      </p:sp>
      <p:grpSp>
        <p:nvGrpSpPr>
          <p:cNvPr id="20" name="Group 19">
            <a:extLst>
              <a:ext uri="{FF2B5EF4-FFF2-40B4-BE49-F238E27FC236}">
                <a16:creationId xmlns:a16="http://schemas.microsoft.com/office/drawing/2014/main" id="{0B9B8694-86C0-E948-BEC5-9AC603B1C116}"/>
              </a:ext>
            </a:extLst>
          </p:cNvPr>
          <p:cNvGrpSpPr/>
          <p:nvPr/>
        </p:nvGrpSpPr>
        <p:grpSpPr>
          <a:xfrm>
            <a:off x="9229532" y="3968856"/>
            <a:ext cx="1473280" cy="1698144"/>
            <a:chOff x="6914410" y="3178100"/>
            <a:chExt cx="1473280" cy="1698144"/>
          </a:xfrm>
        </p:grpSpPr>
        <p:pic>
          <p:nvPicPr>
            <p:cNvPr id="5" name="Picture 4" descr="A picture containing night sky&#10;&#10;Description automatically generated">
              <a:extLst>
                <a:ext uri="{FF2B5EF4-FFF2-40B4-BE49-F238E27FC236}">
                  <a16:creationId xmlns:a16="http://schemas.microsoft.com/office/drawing/2014/main" id="{5F282BAB-B313-0B4B-99C8-4150FC0650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14410" y="4045645"/>
              <a:ext cx="1473280" cy="830599"/>
            </a:xfrm>
            <a:prstGeom prst="rect">
              <a:avLst/>
            </a:prstGeom>
          </p:spPr>
        </p:pic>
        <p:pic>
          <p:nvPicPr>
            <p:cNvPr id="7" name="Picture 6" descr="A picture containing dark, night sky&#10;&#10;Description automatically generated">
              <a:extLst>
                <a:ext uri="{FF2B5EF4-FFF2-40B4-BE49-F238E27FC236}">
                  <a16:creationId xmlns:a16="http://schemas.microsoft.com/office/drawing/2014/main" id="{A632A1E3-EE94-1846-B851-6F70805FDC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1543543">
              <a:off x="7763170" y="3178100"/>
              <a:ext cx="69353" cy="785063"/>
            </a:xfrm>
            <a:prstGeom prst="rect">
              <a:avLst/>
            </a:prstGeom>
          </p:spPr>
        </p:pic>
        <p:cxnSp>
          <p:nvCxnSpPr>
            <p:cNvPr id="19" name="Curved Connector 18">
              <a:extLst>
                <a:ext uri="{FF2B5EF4-FFF2-40B4-BE49-F238E27FC236}">
                  <a16:creationId xmlns:a16="http://schemas.microsoft.com/office/drawing/2014/main" id="{EE1B945F-2E65-724A-B0E2-6C0C617F9E09}"/>
                </a:ext>
              </a:extLst>
            </p:cNvPr>
            <p:cNvCxnSpPr>
              <a:cxnSpLocks/>
            </p:cNvCxnSpPr>
            <p:nvPr/>
          </p:nvCxnSpPr>
          <p:spPr>
            <a:xfrm rot="5400000">
              <a:off x="7596118" y="4029487"/>
              <a:ext cx="142180" cy="32317"/>
            </a:xfrm>
            <a:prstGeom prst="curvedConnector3">
              <a:avLst/>
            </a:prstGeom>
            <a:ln w="9525"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700DBAF8-92C5-0C48-9A97-0DF37C27FA81}"/>
              </a:ext>
            </a:extLst>
          </p:cNvPr>
          <p:cNvGrpSpPr/>
          <p:nvPr/>
        </p:nvGrpSpPr>
        <p:grpSpPr>
          <a:xfrm>
            <a:off x="9391486" y="2891052"/>
            <a:ext cx="1007130" cy="754305"/>
            <a:chOff x="8595360" y="982217"/>
            <a:chExt cx="1956882" cy="1465637"/>
          </a:xfrm>
        </p:grpSpPr>
        <p:pic>
          <p:nvPicPr>
            <p:cNvPr id="51" name="Picture 50" descr="A picture containing text&#10;&#10;Description automatically generated">
              <a:extLst>
                <a:ext uri="{FF2B5EF4-FFF2-40B4-BE49-F238E27FC236}">
                  <a16:creationId xmlns:a16="http://schemas.microsoft.com/office/drawing/2014/main" id="{8EA2657A-2AB4-1249-B757-67F549D2A1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640143">
              <a:off x="9457429" y="982217"/>
              <a:ext cx="1094813" cy="1465637"/>
            </a:xfrm>
            <a:prstGeom prst="rect">
              <a:avLst/>
            </a:prstGeom>
          </p:spPr>
        </p:pic>
        <p:pic>
          <p:nvPicPr>
            <p:cNvPr id="52" name="Picture 51">
              <a:extLst>
                <a:ext uri="{FF2B5EF4-FFF2-40B4-BE49-F238E27FC236}">
                  <a16:creationId xmlns:a16="http://schemas.microsoft.com/office/drawing/2014/main" id="{9FAFB18B-65F2-C14A-8AE2-27D91322A9B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00000">
              <a:off x="8595360" y="1271476"/>
              <a:ext cx="1168497" cy="732786"/>
            </a:xfrm>
            <a:prstGeom prst="rect">
              <a:avLst/>
            </a:prstGeom>
          </p:spPr>
        </p:pic>
      </p:grpSp>
      <p:pic>
        <p:nvPicPr>
          <p:cNvPr id="53" name="Picture 52" descr="A picture containing dark&#10;&#10;Description automatically generated">
            <a:extLst>
              <a:ext uri="{FF2B5EF4-FFF2-40B4-BE49-F238E27FC236}">
                <a16:creationId xmlns:a16="http://schemas.microsoft.com/office/drawing/2014/main" id="{23B2BF86-9A4A-7449-9BF2-225BA25E1F5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486748" y="3228490"/>
            <a:ext cx="1162747" cy="925218"/>
          </a:xfrm>
          <a:prstGeom prst="rect">
            <a:avLst/>
          </a:prstGeom>
        </p:spPr>
      </p:pic>
      <p:grpSp>
        <p:nvGrpSpPr>
          <p:cNvPr id="4" name="Group 3">
            <a:extLst>
              <a:ext uri="{FF2B5EF4-FFF2-40B4-BE49-F238E27FC236}">
                <a16:creationId xmlns:a16="http://schemas.microsoft.com/office/drawing/2014/main" id="{8300BE95-4F00-344F-9888-3F6717963AB1}"/>
              </a:ext>
            </a:extLst>
          </p:cNvPr>
          <p:cNvGrpSpPr/>
          <p:nvPr/>
        </p:nvGrpSpPr>
        <p:grpSpPr>
          <a:xfrm>
            <a:off x="10041848" y="693559"/>
            <a:ext cx="1481292" cy="1861075"/>
            <a:chOff x="9517685" y="231726"/>
            <a:chExt cx="1730004" cy="2173553"/>
          </a:xfrm>
        </p:grpSpPr>
        <p:pic>
          <p:nvPicPr>
            <p:cNvPr id="3" name="Picture 2" descr="Text&#10;&#10;Description automatically generated">
              <a:extLst>
                <a:ext uri="{FF2B5EF4-FFF2-40B4-BE49-F238E27FC236}">
                  <a16:creationId xmlns:a16="http://schemas.microsoft.com/office/drawing/2014/main" id="{3471C61A-2F19-5244-8BBD-9062406DEEE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372406">
              <a:off x="10037078" y="896879"/>
              <a:ext cx="1165913" cy="1508400"/>
            </a:xfrm>
            <a:prstGeom prst="rect">
              <a:avLst/>
            </a:prstGeom>
          </p:spPr>
        </p:pic>
        <p:pic>
          <p:nvPicPr>
            <p:cNvPr id="27" name="Picture 26">
              <a:extLst>
                <a:ext uri="{FF2B5EF4-FFF2-40B4-BE49-F238E27FC236}">
                  <a16:creationId xmlns:a16="http://schemas.microsoft.com/office/drawing/2014/main" id="{EDE665EA-1BCB-4C4A-BCF5-224C50B31E6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517685" y="498518"/>
              <a:ext cx="771301" cy="454028"/>
            </a:xfrm>
            <a:prstGeom prst="rect">
              <a:avLst/>
            </a:prstGeom>
          </p:spPr>
        </p:pic>
        <p:sp>
          <p:nvSpPr>
            <p:cNvPr id="28" name="Arc 27">
              <a:extLst>
                <a:ext uri="{FF2B5EF4-FFF2-40B4-BE49-F238E27FC236}">
                  <a16:creationId xmlns:a16="http://schemas.microsoft.com/office/drawing/2014/main" id="{56965F79-7B02-3343-9B39-2425FC028F86}"/>
                </a:ext>
              </a:extLst>
            </p:cNvPr>
            <p:cNvSpPr/>
            <p:nvPr/>
          </p:nvSpPr>
          <p:spPr>
            <a:xfrm rot="17376227" flipH="1">
              <a:off x="10038921" y="85944"/>
              <a:ext cx="1062985" cy="1354550"/>
            </a:xfrm>
            <a:prstGeom prst="arc">
              <a:avLst>
                <a:gd name="adj1" fmla="val 18401656"/>
                <a:gd name="adj2" fmla="val 21594885"/>
              </a:avLst>
            </a:prstGeom>
            <a:ln w="15875"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grpSp>
      <p:sp>
        <p:nvSpPr>
          <p:cNvPr id="29" name="TextBox 28">
            <a:extLst>
              <a:ext uri="{FF2B5EF4-FFF2-40B4-BE49-F238E27FC236}">
                <a16:creationId xmlns:a16="http://schemas.microsoft.com/office/drawing/2014/main" id="{F410C4A7-8DAB-7D47-AEBE-560B7E7F0F0E}"/>
              </a:ext>
            </a:extLst>
          </p:cNvPr>
          <p:cNvSpPr txBox="1"/>
          <p:nvPr/>
        </p:nvSpPr>
        <p:spPr>
          <a:xfrm>
            <a:off x="5664198" y="892417"/>
            <a:ext cx="4249253" cy="165210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5EB8"/>
                </a:solidFill>
                <a:effectLst/>
                <a:uLnTx/>
                <a:uFillTx/>
                <a:latin typeface="Arial"/>
                <a:ea typeface="+mn-ea"/>
                <a:cs typeface="+mn-cs"/>
              </a:rPr>
              <a:t>BARCODE AND TEST KIT REGISTRATION:</a:t>
            </a:r>
          </a:p>
          <a:p>
            <a:pPr lvl="0">
              <a:defRPr/>
            </a:pPr>
            <a:r>
              <a:rPr lang="en-GB" sz="1200">
                <a:solidFill>
                  <a:srgbClr val="425563"/>
                </a:solidFill>
              </a:rPr>
              <a:t>Participants should stick their other </a:t>
            </a:r>
            <a:r>
              <a:rPr lang="en-US" altLang="en-US" sz="1200">
                <a:solidFill>
                  <a:srgbClr val="425563"/>
                </a:solidFill>
              </a:rPr>
              <a:t>unique test barcode onto their registration card, and complete online registration of their test barcode. </a:t>
            </a:r>
          </a:p>
          <a:p>
            <a:pPr lvl="0">
              <a:defRPr/>
            </a:pPr>
            <a:endParaRPr kumimoji="0" lang="en-US" sz="1200" b="0" i="0" u="none" strike="noStrike" kern="1200" cap="none" spc="0" normalizeH="0" baseline="0" noProof="0">
              <a:ln>
                <a:noFill/>
              </a:ln>
              <a:solidFill>
                <a:srgbClr val="425563"/>
              </a:solidFill>
              <a:effectLst/>
              <a:uLnTx/>
              <a:uFillTx/>
              <a:latin typeface="Arial"/>
              <a:ea typeface="+mn-ea"/>
              <a:cs typeface="+mn-cs"/>
            </a:endParaRPr>
          </a:p>
          <a:p>
            <a:pPr lvl="0">
              <a:defRPr/>
            </a:pPr>
            <a:r>
              <a:rPr kumimoji="0" lang="en-GB" sz="1200" b="0" i="0" u="none" strike="noStrike" kern="1200" cap="none" spc="0" normalizeH="0" baseline="0" noProof="0">
                <a:ln>
                  <a:noFill/>
                </a:ln>
                <a:solidFill>
                  <a:srgbClr val="425563"/>
                </a:solidFill>
                <a:effectLst/>
                <a:uLnTx/>
                <a:uFillTx/>
                <a:latin typeface="Arial"/>
                <a:ea typeface="+mn-ea"/>
                <a:cs typeface="+mn-cs"/>
              </a:rPr>
              <a:t>At this stage participants indicate digitally whether they are taking part in </a:t>
            </a:r>
            <a:r>
              <a:rPr lang="en-GB" sz="1200">
                <a:solidFill>
                  <a:srgbClr val="425563"/>
                </a:solidFill>
                <a:latin typeface="Arial"/>
              </a:rPr>
              <a:t>daily contact </a:t>
            </a:r>
            <a:r>
              <a:rPr kumimoji="0" lang="en-GB" sz="1200" b="0" i="0" u="none" strike="noStrike" kern="1200" cap="none" spc="0" normalizeH="0" baseline="0" noProof="0">
                <a:ln>
                  <a:noFill/>
                </a:ln>
                <a:solidFill>
                  <a:srgbClr val="425563"/>
                </a:solidFill>
                <a:effectLst/>
                <a:uLnTx/>
                <a:uFillTx/>
                <a:latin typeface="Arial"/>
                <a:ea typeface="+mn-ea"/>
                <a:cs typeface="+mn-cs"/>
              </a:rPr>
              <a:t>testing or </a:t>
            </a:r>
            <a:r>
              <a:rPr lang="en-GB" sz="1200">
                <a:solidFill>
                  <a:srgbClr val="425563"/>
                </a:solidFill>
                <a:latin typeface="Arial"/>
              </a:rPr>
              <a:t>regular testing </a:t>
            </a:r>
            <a:r>
              <a:rPr kumimoji="0" lang="en-GB" sz="1200" b="0" i="0" u="none" strike="noStrike" kern="1200" cap="none" spc="0" normalizeH="0" baseline="0" noProof="0">
                <a:ln>
                  <a:noFill/>
                </a:ln>
                <a:solidFill>
                  <a:srgbClr val="425563"/>
                </a:solidFill>
                <a:effectLst/>
                <a:uLnTx/>
                <a:uFillTx/>
                <a:latin typeface="Arial"/>
                <a:ea typeface="+mn-ea"/>
                <a:cs typeface="+mn-cs"/>
              </a:rPr>
              <a:t>whilst registering their barcode</a:t>
            </a:r>
          </a:p>
        </p:txBody>
      </p:sp>
      <p:sp>
        <p:nvSpPr>
          <p:cNvPr id="30" name="Oval 29">
            <a:extLst>
              <a:ext uri="{FF2B5EF4-FFF2-40B4-BE49-F238E27FC236}">
                <a16:creationId xmlns:a16="http://schemas.microsoft.com/office/drawing/2014/main" id="{44C2ED18-76CE-8147-9E71-4E7A77B4F37F}"/>
              </a:ext>
            </a:extLst>
          </p:cNvPr>
          <p:cNvSpPr>
            <a:spLocks/>
          </p:cNvSpPr>
          <p:nvPr/>
        </p:nvSpPr>
        <p:spPr>
          <a:xfrm>
            <a:off x="5045846" y="836035"/>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4</a:t>
            </a:r>
          </a:p>
        </p:txBody>
      </p:sp>
      <p:sp>
        <p:nvSpPr>
          <p:cNvPr id="2" name="TextBox 1">
            <a:extLst>
              <a:ext uri="{FF2B5EF4-FFF2-40B4-BE49-F238E27FC236}">
                <a16:creationId xmlns:a16="http://schemas.microsoft.com/office/drawing/2014/main" id="{70C8F87D-17E7-C948-B950-982F09798651}"/>
              </a:ext>
            </a:extLst>
          </p:cNvPr>
          <p:cNvSpPr txBox="1"/>
          <p:nvPr/>
        </p:nvSpPr>
        <p:spPr>
          <a:xfrm>
            <a:off x="8859520" y="682752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Tree>
    <p:extLst>
      <p:ext uri="{BB962C8B-B14F-4D97-AF65-F5344CB8AC3E}">
        <p14:creationId xmlns:p14="http://schemas.microsoft.com/office/powerpoint/2010/main" val="1627199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7B28-D350-1542-8D87-C81F36120B82}"/>
              </a:ext>
            </a:extLst>
          </p:cNvPr>
          <p:cNvSpPr>
            <a:spLocks noGrp="1"/>
          </p:cNvSpPr>
          <p:nvPr>
            <p:ph type="title"/>
          </p:nvPr>
        </p:nvSpPr>
        <p:spPr/>
        <p:txBody>
          <a:bodyPr lIns="612000"/>
          <a:lstStyle/>
          <a:p>
            <a:r>
              <a:rPr lang="en-GB">
                <a:solidFill>
                  <a:schemeClr val="tx2"/>
                </a:solidFill>
              </a:rPr>
              <a:t/>
            </a:r>
            <a:br>
              <a:rPr lang="en-GB">
                <a:solidFill>
                  <a:schemeClr val="tx2"/>
                </a:solidFill>
              </a:rPr>
            </a:br>
            <a:r>
              <a:rPr lang="en-GB">
                <a:solidFill>
                  <a:schemeClr val="tx2"/>
                </a:solidFill>
              </a:rPr>
              <a:t>WAIT FOR APPROVAL</a:t>
            </a:r>
            <a:endParaRPr lang="en-GB"/>
          </a:p>
        </p:txBody>
      </p:sp>
      <p:sp>
        <p:nvSpPr>
          <p:cNvPr id="26" name="TextBox 25">
            <a:extLst>
              <a:ext uri="{FF2B5EF4-FFF2-40B4-BE49-F238E27FC236}">
                <a16:creationId xmlns:a16="http://schemas.microsoft.com/office/drawing/2014/main" id="{2195429A-29B4-2B4E-9055-2C7B5187B3D4}"/>
              </a:ext>
            </a:extLst>
          </p:cNvPr>
          <p:cNvSpPr txBox="1"/>
          <p:nvPr/>
        </p:nvSpPr>
        <p:spPr>
          <a:xfrm>
            <a:off x="5664200" y="799744"/>
            <a:ext cx="6243874" cy="68008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defRPr/>
            </a:pPr>
            <a:r>
              <a:rPr lang="en-GB" sz="1200" b="1">
                <a:solidFill>
                  <a:srgbClr val="005EB8"/>
                </a:solidFill>
                <a:cs typeface="Arial"/>
              </a:rPr>
              <a:t>GETTING APPROVAL</a:t>
            </a:r>
          </a:p>
          <a:p>
            <a:pPr>
              <a:defRPr/>
            </a:pPr>
            <a:r>
              <a:rPr lang="en-GB" sz="1200">
                <a:solidFill>
                  <a:schemeClr val="tx1"/>
                </a:solidFill>
                <a:latin typeface="Arial"/>
                <a:cs typeface="Arial"/>
              </a:rPr>
              <a:t>The 'Awaiting approval' page will be updated automatically when the user has been given access by their Team Leader. It will then allow them to start logging test results.</a:t>
            </a:r>
            <a:endParaRPr lang="en-GB">
              <a:solidFill>
                <a:schemeClr val="tx1"/>
              </a:solidFill>
            </a:endParaRPr>
          </a:p>
        </p:txBody>
      </p:sp>
      <p:cxnSp>
        <p:nvCxnSpPr>
          <p:cNvPr id="20" name="Straight Connector 19">
            <a:extLst>
              <a:ext uri="{FF2B5EF4-FFF2-40B4-BE49-F238E27FC236}">
                <a16:creationId xmlns:a16="http://schemas.microsoft.com/office/drawing/2014/main" id="{F621F08E-3516-CF41-8D30-CBF78DED9815}"/>
              </a:ext>
            </a:extLst>
          </p:cNvPr>
          <p:cNvCxnSpPr>
            <a:cxnSpLocks/>
          </p:cNvCxnSpPr>
          <p:nvPr/>
        </p:nvCxnSpPr>
        <p:spPr>
          <a:xfrm>
            <a:off x="5225846" y="135924"/>
            <a:ext cx="0" cy="6786495"/>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237BA7A2-89DC-9F46-8EE0-BC7466439946}"/>
              </a:ext>
            </a:extLst>
          </p:cNvPr>
          <p:cNvSpPr>
            <a:spLocks/>
          </p:cNvSpPr>
          <p:nvPr/>
        </p:nvSpPr>
        <p:spPr>
          <a:xfrm>
            <a:off x="5045846" y="744678"/>
            <a:ext cx="360000" cy="356382"/>
          </a:xfrm>
          <a:prstGeom prst="ellipse">
            <a:avLst/>
          </a:prstGeom>
          <a:solidFill>
            <a:schemeClr val="bg1"/>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37373A"/>
                </a:solidFill>
                <a:latin typeface="Arial"/>
                <a:cs typeface="Arial"/>
              </a:rPr>
              <a:t>3</a:t>
            </a:r>
            <a:endParaRPr lang="en-GB" sz="1200" b="1" i="0" u="none" strike="noStrike" kern="1200" cap="none" spc="0" normalizeH="0" baseline="0" noProof="0">
              <a:ln>
                <a:noFill/>
              </a:ln>
              <a:solidFill>
                <a:srgbClr val="37373A"/>
              </a:solidFill>
              <a:effectLst/>
              <a:uLnTx/>
              <a:uFillTx/>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722F9466-4951-0444-ADB4-C64B1711762F}"/>
              </a:ext>
            </a:extLst>
          </p:cNvPr>
          <p:cNvSpPr/>
          <p:nvPr/>
        </p:nvSpPr>
        <p:spPr>
          <a:xfrm>
            <a:off x="522580" y="1706550"/>
            <a:ext cx="18473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425563"/>
              </a:solidFill>
              <a:effectLst/>
              <a:uLnTx/>
              <a:uFillTx/>
              <a:latin typeface="Arial"/>
              <a:ea typeface="+mn-ea"/>
              <a:cs typeface="+mn-cs"/>
            </a:endParaRPr>
          </a:p>
        </p:txBody>
      </p:sp>
      <p:pic>
        <p:nvPicPr>
          <p:cNvPr id="13" name="Picture 13" descr="Graphical user interface, text, application, email&#10;&#10;Description automatically generated">
            <a:extLst>
              <a:ext uri="{FF2B5EF4-FFF2-40B4-BE49-F238E27FC236}">
                <a16:creationId xmlns:a16="http://schemas.microsoft.com/office/drawing/2014/main" id="{D3E65ED8-4D5E-435B-BAA6-F94E0A14E8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64200" y="4046137"/>
            <a:ext cx="4080182" cy="2276358"/>
          </a:xfrm>
          <a:prstGeom prst="rect">
            <a:avLst/>
          </a:prstGeom>
          <a:ln>
            <a:solidFill>
              <a:schemeClr val="tx1"/>
            </a:solidFill>
          </a:ln>
        </p:spPr>
      </p:pic>
      <p:pic>
        <p:nvPicPr>
          <p:cNvPr id="5" name="Picture 5" descr="Graphical user interface, text, application, email&#10;&#10;Description automatically generated">
            <a:extLst>
              <a:ext uri="{FF2B5EF4-FFF2-40B4-BE49-F238E27FC236}">
                <a16:creationId xmlns:a16="http://schemas.microsoft.com/office/drawing/2014/main" id="{8B8D0AE0-BDF9-4F71-B175-CB0C519203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64200" y="1535299"/>
            <a:ext cx="4039918" cy="2347297"/>
          </a:xfrm>
          <a:prstGeom prst="rect">
            <a:avLst/>
          </a:prstGeom>
          <a:ln>
            <a:solidFill>
              <a:schemeClr val="tx1"/>
            </a:solidFill>
          </a:ln>
        </p:spPr>
      </p:pic>
      <p:sp>
        <p:nvSpPr>
          <p:cNvPr id="10" name="Rectangle 9">
            <a:extLst>
              <a:ext uri="{FF2B5EF4-FFF2-40B4-BE49-F238E27FC236}">
                <a16:creationId xmlns:a16="http://schemas.microsoft.com/office/drawing/2014/main" id="{7A098BF8-B6F2-9E4F-8542-5676BD6C9422}"/>
              </a:ext>
            </a:extLst>
          </p:cNvPr>
          <p:cNvSpPr/>
          <p:nvPr/>
        </p:nvSpPr>
        <p:spPr>
          <a:xfrm>
            <a:off x="495090" y="2758394"/>
            <a:ext cx="5014963" cy="369332"/>
          </a:xfrm>
          <a:prstGeom prst="rect">
            <a:avLst/>
          </a:prstGeom>
        </p:spPr>
        <p:txBody>
          <a:bodyPr wrap="square" lIns="91440" tIns="45720" rIns="91440" bIns="45720" anchor="t">
            <a:spAutoFit/>
          </a:bodyPr>
          <a:lstStyle/>
          <a:p>
            <a:r>
              <a:rPr lang="en-GB" b="1">
                <a:cs typeface="Arial"/>
              </a:rPr>
              <a:t>LOGGING TEST RESULTS PROCESS:</a:t>
            </a:r>
            <a:endParaRPr lang="en-US" sz="2000"/>
          </a:p>
        </p:txBody>
      </p:sp>
    </p:spTree>
    <p:extLst>
      <p:ext uri="{BB962C8B-B14F-4D97-AF65-F5344CB8AC3E}">
        <p14:creationId xmlns:p14="http://schemas.microsoft.com/office/powerpoint/2010/main" val="1045138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7B28-D350-1542-8D87-C81F36120B82}"/>
              </a:ext>
            </a:extLst>
          </p:cNvPr>
          <p:cNvSpPr>
            <a:spLocks noGrp="1"/>
          </p:cNvSpPr>
          <p:nvPr>
            <p:ph type="title"/>
          </p:nvPr>
        </p:nvSpPr>
        <p:spPr/>
        <p:txBody>
          <a:bodyPr lIns="612000"/>
          <a:lstStyle/>
          <a:p>
            <a:r>
              <a:rPr lang="en-GB" dirty="0">
                <a:solidFill>
                  <a:schemeClr val="tx2"/>
                </a:solidFill>
              </a:rPr>
              <a:t/>
            </a:r>
            <a:br>
              <a:rPr lang="en-GB" dirty="0">
                <a:solidFill>
                  <a:schemeClr val="tx2"/>
                </a:solidFill>
              </a:rPr>
            </a:br>
            <a:r>
              <a:rPr lang="en-GB" dirty="0">
                <a:solidFill>
                  <a:schemeClr val="tx2"/>
                </a:solidFill>
              </a:rPr>
              <a:t>SCANNING RESULTS</a:t>
            </a:r>
            <a:endParaRPr lang="en-GB" dirty="0"/>
          </a:p>
        </p:txBody>
      </p:sp>
      <p:cxnSp>
        <p:nvCxnSpPr>
          <p:cNvPr id="20" name="Straight Connector 19">
            <a:extLst>
              <a:ext uri="{FF2B5EF4-FFF2-40B4-BE49-F238E27FC236}">
                <a16:creationId xmlns:a16="http://schemas.microsoft.com/office/drawing/2014/main" id="{F621F08E-3516-CF41-8D30-CBF78DED9815}"/>
              </a:ext>
            </a:extLst>
          </p:cNvPr>
          <p:cNvCxnSpPr>
            <a:cxnSpLocks/>
          </p:cNvCxnSpPr>
          <p:nvPr/>
        </p:nvCxnSpPr>
        <p:spPr>
          <a:xfrm>
            <a:off x="5225846" y="141514"/>
            <a:ext cx="0" cy="6780905"/>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22F9466-4951-0444-ADB4-C64B1711762F}"/>
              </a:ext>
            </a:extLst>
          </p:cNvPr>
          <p:cNvSpPr/>
          <p:nvPr/>
        </p:nvSpPr>
        <p:spPr>
          <a:xfrm>
            <a:off x="522580" y="1706550"/>
            <a:ext cx="18473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425563"/>
              </a:solidFill>
              <a:effectLst/>
              <a:uLnTx/>
              <a:uFillTx/>
              <a:latin typeface="Arial"/>
              <a:ea typeface="+mn-ea"/>
              <a:cs typeface="+mn-cs"/>
            </a:endParaRPr>
          </a:p>
        </p:txBody>
      </p:sp>
      <p:sp>
        <p:nvSpPr>
          <p:cNvPr id="15" name="TextBox 14">
            <a:extLst>
              <a:ext uri="{FF2B5EF4-FFF2-40B4-BE49-F238E27FC236}">
                <a16:creationId xmlns:a16="http://schemas.microsoft.com/office/drawing/2014/main" id="{66E05272-D915-0244-9F39-B2A71FFA8877}"/>
              </a:ext>
            </a:extLst>
          </p:cNvPr>
          <p:cNvSpPr txBox="1"/>
          <p:nvPr/>
        </p:nvSpPr>
        <p:spPr>
          <a:xfrm>
            <a:off x="5664201" y="1316899"/>
            <a:ext cx="5899150" cy="140034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a:lnSpc>
                <a:spcPct val="100000"/>
              </a:lnSpc>
              <a:spcBef>
                <a:spcPts val="0"/>
              </a:spcBef>
              <a:spcAft>
                <a:spcPts val="0"/>
              </a:spcAft>
              <a:buNone/>
              <a:tabLst/>
              <a:defRPr/>
            </a:pPr>
            <a:r>
              <a:rPr lang="en-GB" sz="1200" b="1" dirty="0">
                <a:solidFill>
                  <a:srgbClr val="005EB8"/>
                </a:solidFill>
                <a:latin typeface="Arial"/>
              </a:rPr>
              <a:t>SCAN BARCODE:</a:t>
            </a:r>
            <a:endParaRPr lang="en-US" sz="1200" dirty="0">
              <a:ea typeface="+mn-lt"/>
              <a:cs typeface="+mn-lt"/>
            </a:endParaRPr>
          </a:p>
          <a:p>
            <a:pPr>
              <a:defRPr/>
            </a:pPr>
            <a:r>
              <a:rPr kumimoji="0" lang="en-GB" sz="1200" b="0" i="0" u="none" strike="noStrike" kern="1200" cap="none" spc="0" normalizeH="0" baseline="0" noProof="0" dirty="0">
                <a:ln>
                  <a:noFill/>
                </a:ln>
                <a:solidFill>
                  <a:srgbClr val="425563"/>
                </a:solidFill>
                <a:effectLst/>
                <a:uLnTx/>
                <a:uFillTx/>
                <a:ea typeface="+mn-lt"/>
                <a:cs typeface="+mn-lt"/>
              </a:rPr>
              <a:t>The </a:t>
            </a:r>
            <a:r>
              <a:rPr lang="en-GB" sz="1200" dirty="0" smtClean="0">
                <a:solidFill>
                  <a:srgbClr val="425563"/>
                </a:solidFill>
                <a:ea typeface="+mn-lt"/>
                <a:cs typeface="+mn-lt"/>
              </a:rPr>
              <a:t>Testing Site </a:t>
            </a:r>
            <a:r>
              <a:rPr lang="en-GB" sz="1200" dirty="0">
                <a:solidFill>
                  <a:srgbClr val="425563"/>
                </a:solidFill>
                <a:ea typeface="+mn-lt"/>
                <a:cs typeface="+mn-lt"/>
              </a:rPr>
              <a:t>Operative positions </a:t>
            </a:r>
            <a:r>
              <a:rPr kumimoji="0" lang="en-GB" sz="1200" b="0" i="0" u="none" strike="noStrike" kern="1200" cap="none" spc="0" normalizeH="0" baseline="0" noProof="0" dirty="0">
                <a:ln>
                  <a:noFill/>
                </a:ln>
                <a:solidFill>
                  <a:srgbClr val="425563"/>
                </a:solidFill>
                <a:effectLst/>
                <a:uLnTx/>
                <a:uFillTx/>
                <a:ea typeface="+mn-lt"/>
                <a:cs typeface="+mn-lt"/>
              </a:rPr>
              <a:t>the </a:t>
            </a:r>
            <a:r>
              <a:rPr lang="en-GB" sz="1200" dirty="0">
                <a:solidFill>
                  <a:srgbClr val="425563"/>
                </a:solidFill>
                <a:ea typeface="+mn-lt"/>
                <a:cs typeface="+mn-lt"/>
              </a:rPr>
              <a:t>device scanner so that the barcode sits within the box. When the barcode is scanned successfully, they will be directed to the next page to log result. </a:t>
            </a:r>
          </a:p>
          <a:p>
            <a:pPr>
              <a:defRPr/>
            </a:pPr>
            <a:endParaRPr lang="en-GB" sz="1200" dirty="0">
              <a:ea typeface="+mn-lt"/>
              <a:cs typeface="+mn-lt"/>
            </a:endParaRPr>
          </a:p>
          <a:p>
            <a:pPr>
              <a:defRPr/>
            </a:pPr>
            <a:r>
              <a:rPr lang="en-GB" sz="1200" dirty="0">
                <a:solidFill>
                  <a:srgbClr val="425563"/>
                </a:solidFill>
                <a:ea typeface="+mn-lt"/>
                <a:cs typeface="+mn-lt"/>
              </a:rPr>
              <a:t>There is an option to enter the barcode manually if the scanner is unable to capture the barcode. The user will have to enter the barcode twice to ensure data accuracy.</a:t>
            </a:r>
            <a:endParaRPr lang="en-US" sz="1200" dirty="0">
              <a:ea typeface="+mn-lt"/>
              <a:cs typeface="+mn-lt"/>
            </a:endParaRPr>
          </a:p>
          <a:p>
            <a:pPr>
              <a:defRPr/>
            </a:pPr>
            <a:endParaRPr lang="en-GB" sz="1200" dirty="0">
              <a:ea typeface="+mn-lt"/>
              <a:cs typeface="+mn-lt"/>
            </a:endParaRPr>
          </a:p>
          <a:p>
            <a:pPr>
              <a:defRPr/>
            </a:pPr>
            <a:endParaRPr lang="en-GB" sz="1200" b="1" dirty="0">
              <a:solidFill>
                <a:srgbClr val="005EB8"/>
              </a:solidFill>
              <a:ea typeface="+mn-lt"/>
              <a:cs typeface="+mn-lt"/>
            </a:endParaRPr>
          </a:p>
        </p:txBody>
      </p:sp>
      <p:sp>
        <p:nvSpPr>
          <p:cNvPr id="16" name="Oval 15">
            <a:extLst>
              <a:ext uri="{FF2B5EF4-FFF2-40B4-BE49-F238E27FC236}">
                <a16:creationId xmlns:a16="http://schemas.microsoft.com/office/drawing/2014/main" id="{69CB438B-0420-9347-9647-9489D1D2C671}"/>
              </a:ext>
            </a:extLst>
          </p:cNvPr>
          <p:cNvSpPr>
            <a:spLocks/>
          </p:cNvSpPr>
          <p:nvPr/>
        </p:nvSpPr>
        <p:spPr>
          <a:xfrm>
            <a:off x="5045846" y="1232568"/>
            <a:ext cx="360000" cy="356382"/>
          </a:xfrm>
          <a:prstGeom prst="ellipse">
            <a:avLst/>
          </a:prstGeom>
          <a:solidFill>
            <a:schemeClr val="bg1"/>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37373A"/>
                </a:solidFill>
                <a:latin typeface="Arial"/>
                <a:cs typeface="Arial"/>
              </a:rPr>
              <a:t>4</a:t>
            </a:r>
            <a:endParaRPr lang="en-GB" sz="1200" b="1" i="0" u="none" strike="noStrike" kern="1200" cap="none" spc="0" normalizeH="0" baseline="0" noProof="0">
              <a:ln>
                <a:noFill/>
              </a:ln>
              <a:solidFill>
                <a:srgbClr val="37373A"/>
              </a:solidFill>
              <a:effectLst/>
              <a:uLnTx/>
              <a:uFillTx/>
              <a:latin typeface="Arial" panose="020B0604020202020204" pitchFamily="34" charset="0"/>
              <a:cs typeface="Arial" panose="020B0604020202020204" pitchFamily="34" charset="0"/>
            </a:endParaRPr>
          </a:p>
        </p:txBody>
      </p:sp>
      <p:pic>
        <p:nvPicPr>
          <p:cNvPr id="4" name="Picture 5" descr="Graphical user interface, application, PowerPoint&#10;&#10;Description automatically generated">
            <a:extLst>
              <a:ext uri="{FF2B5EF4-FFF2-40B4-BE49-F238E27FC236}">
                <a16:creationId xmlns:a16="http://schemas.microsoft.com/office/drawing/2014/main" id="{942F1CE1-DC73-43F0-9DF6-36526D4406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64201" y="2929729"/>
            <a:ext cx="2550978" cy="2891209"/>
          </a:xfrm>
          <a:prstGeom prst="rect">
            <a:avLst/>
          </a:prstGeom>
          <a:ln>
            <a:solidFill>
              <a:schemeClr val="tx1"/>
            </a:solidFill>
          </a:ln>
        </p:spPr>
      </p:pic>
      <p:pic>
        <p:nvPicPr>
          <p:cNvPr id="6" name="Picture 6" descr="Graphical user interface, text, application, email&#10;&#10;Description automatically generated">
            <a:extLst>
              <a:ext uri="{FF2B5EF4-FFF2-40B4-BE49-F238E27FC236}">
                <a16:creationId xmlns:a16="http://schemas.microsoft.com/office/drawing/2014/main" id="{1E07C329-4582-4459-BCD2-A6F71FF5A2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47459" y="2929728"/>
            <a:ext cx="3266823" cy="2891209"/>
          </a:xfrm>
          <a:prstGeom prst="rect">
            <a:avLst/>
          </a:prstGeom>
          <a:ln>
            <a:solidFill>
              <a:schemeClr val="tx1"/>
            </a:solidFill>
          </a:ln>
        </p:spPr>
      </p:pic>
      <p:sp>
        <p:nvSpPr>
          <p:cNvPr id="10" name="Rectangle 9">
            <a:extLst>
              <a:ext uri="{FF2B5EF4-FFF2-40B4-BE49-F238E27FC236}">
                <a16:creationId xmlns:a16="http://schemas.microsoft.com/office/drawing/2014/main" id="{06809C9D-4500-D843-B414-BF48DDFFBEC0}"/>
              </a:ext>
            </a:extLst>
          </p:cNvPr>
          <p:cNvSpPr/>
          <p:nvPr/>
        </p:nvSpPr>
        <p:spPr>
          <a:xfrm>
            <a:off x="495090" y="2758394"/>
            <a:ext cx="5014963" cy="369332"/>
          </a:xfrm>
          <a:prstGeom prst="rect">
            <a:avLst/>
          </a:prstGeom>
        </p:spPr>
        <p:txBody>
          <a:bodyPr wrap="square" lIns="91440" tIns="45720" rIns="91440" bIns="45720" anchor="t">
            <a:spAutoFit/>
          </a:bodyPr>
          <a:lstStyle/>
          <a:p>
            <a:r>
              <a:rPr lang="en-GB" b="1">
                <a:cs typeface="Arial"/>
              </a:rPr>
              <a:t>LOGGING TEST RESULTS PROCESS:</a:t>
            </a:r>
            <a:endParaRPr lang="en-US" sz="2000"/>
          </a:p>
        </p:txBody>
      </p:sp>
    </p:spTree>
    <p:extLst>
      <p:ext uri="{BB962C8B-B14F-4D97-AF65-F5344CB8AC3E}">
        <p14:creationId xmlns:p14="http://schemas.microsoft.com/office/powerpoint/2010/main" val="19898931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7B28-D350-1542-8D87-C81F36120B82}"/>
              </a:ext>
            </a:extLst>
          </p:cNvPr>
          <p:cNvSpPr>
            <a:spLocks noGrp="1"/>
          </p:cNvSpPr>
          <p:nvPr>
            <p:ph type="title"/>
          </p:nvPr>
        </p:nvSpPr>
        <p:spPr/>
        <p:txBody>
          <a:bodyPr lIns="612000"/>
          <a:lstStyle/>
          <a:p>
            <a:r>
              <a:rPr lang="en-GB">
                <a:solidFill>
                  <a:schemeClr val="tx2"/>
                </a:solidFill>
              </a:rPr>
              <a:t/>
            </a:r>
            <a:br>
              <a:rPr lang="en-GB">
                <a:solidFill>
                  <a:schemeClr val="tx2"/>
                </a:solidFill>
              </a:rPr>
            </a:br>
            <a:r>
              <a:rPr lang="en-GB">
                <a:solidFill>
                  <a:schemeClr val="tx2"/>
                </a:solidFill>
              </a:rPr>
              <a:t>SUBMITTING </a:t>
            </a:r>
            <a:br>
              <a:rPr lang="en-GB">
                <a:solidFill>
                  <a:schemeClr val="tx2"/>
                </a:solidFill>
              </a:rPr>
            </a:br>
            <a:r>
              <a:rPr lang="en-GB">
                <a:solidFill>
                  <a:schemeClr val="tx2"/>
                </a:solidFill>
              </a:rPr>
              <a:t>RESULTS</a:t>
            </a:r>
            <a:endParaRPr lang="en-GB"/>
          </a:p>
        </p:txBody>
      </p:sp>
      <p:sp>
        <p:nvSpPr>
          <p:cNvPr id="30" name="TextBox 29">
            <a:extLst>
              <a:ext uri="{FF2B5EF4-FFF2-40B4-BE49-F238E27FC236}">
                <a16:creationId xmlns:a16="http://schemas.microsoft.com/office/drawing/2014/main" id="{A04B413C-84CC-3341-81D9-9F2590254779}"/>
              </a:ext>
            </a:extLst>
          </p:cNvPr>
          <p:cNvSpPr txBox="1"/>
          <p:nvPr/>
        </p:nvSpPr>
        <p:spPr>
          <a:xfrm>
            <a:off x="5664199" y="932360"/>
            <a:ext cx="5596835" cy="71944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a:ea typeface="+mn-ea"/>
                <a:cs typeface="+mn-cs"/>
              </a:rPr>
              <a:t>ENTER RESULTS:</a:t>
            </a:r>
          </a:p>
          <a:p>
            <a:pPr>
              <a:defRPr/>
            </a:pPr>
            <a:r>
              <a:rPr kumimoji="0" lang="en-GB" sz="1200" b="0" i="0" u="none" strike="noStrike" kern="1200" cap="none" spc="0" normalizeH="0" baseline="0" noProof="0" dirty="0">
                <a:ln>
                  <a:noFill/>
                </a:ln>
                <a:solidFill>
                  <a:srgbClr val="425563"/>
                </a:solidFill>
                <a:effectLst/>
                <a:uLnTx/>
                <a:uFillTx/>
                <a:latin typeface="Arial"/>
                <a:ea typeface="+mn-ea"/>
                <a:cs typeface="+mn-cs"/>
              </a:rPr>
              <a:t>The </a:t>
            </a:r>
            <a:r>
              <a:rPr lang="en-GB" sz="1200" dirty="0" smtClean="0">
                <a:solidFill>
                  <a:srgbClr val="425563"/>
                </a:solidFill>
                <a:latin typeface="Arial"/>
              </a:rPr>
              <a:t>Testing Site </a:t>
            </a:r>
            <a:r>
              <a:rPr lang="en-GB" sz="1200" dirty="0">
                <a:solidFill>
                  <a:srgbClr val="425563"/>
                </a:solidFill>
                <a:latin typeface="Arial"/>
              </a:rPr>
              <a:t>Operative</a:t>
            </a:r>
            <a:r>
              <a:rPr kumimoji="0" lang="en-GB" sz="1200" b="0" i="0" u="none" strike="noStrike" kern="1200" cap="none" spc="0" normalizeH="0" baseline="0" noProof="0" dirty="0">
                <a:ln>
                  <a:noFill/>
                </a:ln>
                <a:solidFill>
                  <a:srgbClr val="425563"/>
                </a:solidFill>
                <a:effectLst/>
                <a:uLnTx/>
                <a:uFillTx/>
                <a:latin typeface="Arial"/>
                <a:ea typeface="+mn-ea"/>
                <a:cs typeface="+mn-cs"/>
              </a:rPr>
              <a:t> selects the result of the test, and selects </a:t>
            </a:r>
            <a:r>
              <a:rPr lang="en-GB" sz="1200" dirty="0">
                <a:solidFill>
                  <a:srgbClr val="425563"/>
                </a:solidFill>
                <a:latin typeface="Arial"/>
              </a:rPr>
              <a:t>continue</a:t>
            </a:r>
            <a:r>
              <a:rPr kumimoji="0" lang="en-GB" sz="1200" b="0" i="0" u="none" strike="noStrike" kern="1200" cap="none" spc="0" normalizeH="0" baseline="0" noProof="0" dirty="0">
                <a:ln>
                  <a:noFill/>
                </a:ln>
                <a:solidFill>
                  <a:srgbClr val="425563"/>
                </a:solidFill>
                <a:effectLst/>
                <a:uLnTx/>
                <a:uFillTx/>
                <a:latin typeface="Arial"/>
                <a:ea typeface="+mn-ea"/>
                <a:cs typeface="+mn-cs"/>
              </a:rPr>
              <a:t>.</a:t>
            </a:r>
            <a:endParaRPr lang="en-GB" sz="1200" b="0" i="0" u="none" strike="noStrike" kern="1200" cap="none" spc="0" normalizeH="0" baseline="0" noProof="0" dirty="0">
              <a:ln>
                <a:noFill/>
              </a:ln>
              <a:solidFill>
                <a:srgbClr val="425563"/>
              </a:solidFill>
              <a:effectLst/>
              <a:uLnTx/>
              <a:uFillTx/>
              <a:latin typeface="Arial"/>
              <a:cs typeface="Arial"/>
            </a:endParaRPr>
          </a:p>
        </p:txBody>
      </p:sp>
      <p:sp>
        <p:nvSpPr>
          <p:cNvPr id="3" name="TextBox 2">
            <a:extLst>
              <a:ext uri="{FF2B5EF4-FFF2-40B4-BE49-F238E27FC236}">
                <a16:creationId xmlns:a16="http://schemas.microsoft.com/office/drawing/2014/main" id="{028935EC-BEAE-8549-AE2D-9E86ABDF9EF8}"/>
              </a:ext>
            </a:extLst>
          </p:cNvPr>
          <p:cNvSpPr txBox="1"/>
          <p:nvPr/>
        </p:nvSpPr>
        <p:spPr>
          <a:xfrm>
            <a:off x="8851392" y="7973568"/>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cxnSp>
        <p:nvCxnSpPr>
          <p:cNvPr id="17" name="Straight Connector 16">
            <a:extLst>
              <a:ext uri="{FF2B5EF4-FFF2-40B4-BE49-F238E27FC236}">
                <a16:creationId xmlns:a16="http://schemas.microsoft.com/office/drawing/2014/main" id="{7C378CB6-A210-FD4E-85D6-790B2A3EE433}"/>
              </a:ext>
            </a:extLst>
          </p:cNvPr>
          <p:cNvCxnSpPr>
            <a:cxnSpLocks/>
          </p:cNvCxnSpPr>
          <p:nvPr/>
        </p:nvCxnSpPr>
        <p:spPr>
          <a:xfrm>
            <a:off x="5225846" y="142504"/>
            <a:ext cx="0" cy="7132939"/>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6F963082-D299-F445-9F4F-47B6A0DBB80D}"/>
              </a:ext>
            </a:extLst>
          </p:cNvPr>
          <p:cNvSpPr>
            <a:spLocks/>
          </p:cNvSpPr>
          <p:nvPr/>
        </p:nvSpPr>
        <p:spPr>
          <a:xfrm>
            <a:off x="5045846" y="870891"/>
            <a:ext cx="360000" cy="356382"/>
          </a:xfrm>
          <a:prstGeom prst="ellipse">
            <a:avLst/>
          </a:prstGeom>
          <a:solidFill>
            <a:schemeClr val="bg1"/>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37373A"/>
                </a:solidFill>
                <a:latin typeface="Arial"/>
                <a:cs typeface="Arial"/>
              </a:rPr>
              <a:t>5</a:t>
            </a:r>
            <a:endParaRPr lang="en-GB" sz="1200" b="1" i="0" u="none" strike="noStrike" kern="1200" cap="none" spc="0" normalizeH="0" baseline="0" noProof="0">
              <a:ln>
                <a:noFill/>
              </a:ln>
              <a:solidFill>
                <a:srgbClr val="37373A"/>
              </a:solidFill>
              <a:effectLst/>
              <a:uLnTx/>
              <a:uFillTx/>
              <a:latin typeface="Arial" panose="020B0604020202020204" pitchFamily="34" charset="0"/>
              <a:cs typeface="Arial" panose="020B0604020202020204" pitchFamily="34" charset="0"/>
            </a:endParaRPr>
          </a:p>
        </p:txBody>
      </p:sp>
      <p:sp>
        <p:nvSpPr>
          <p:cNvPr id="29" name="Oval 28">
            <a:extLst>
              <a:ext uri="{FF2B5EF4-FFF2-40B4-BE49-F238E27FC236}">
                <a16:creationId xmlns:a16="http://schemas.microsoft.com/office/drawing/2014/main" id="{5C46785C-89FD-C649-955E-33160CF356B2}"/>
              </a:ext>
            </a:extLst>
          </p:cNvPr>
          <p:cNvSpPr>
            <a:spLocks/>
          </p:cNvSpPr>
          <p:nvPr/>
        </p:nvSpPr>
        <p:spPr>
          <a:xfrm>
            <a:off x="5045846" y="3633607"/>
            <a:ext cx="360000" cy="356382"/>
          </a:xfrm>
          <a:prstGeom prst="ellipse">
            <a:avLst/>
          </a:prstGeom>
          <a:solidFill>
            <a:schemeClr val="bg1"/>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37373A"/>
                </a:solidFill>
                <a:latin typeface="Arial" panose="020B0604020202020204" pitchFamily="34" charset="0"/>
                <a:cs typeface="Arial" panose="020B0604020202020204" pitchFamily="34" charset="0"/>
              </a:rPr>
              <a:t>6</a:t>
            </a:r>
            <a:endParaRPr lang="en-GB" sz="1200" b="1" i="0" u="none" strike="noStrike" kern="1200" cap="none" spc="0" normalizeH="0" baseline="0" noProof="0">
              <a:ln>
                <a:noFill/>
              </a:ln>
              <a:solidFill>
                <a:srgbClr val="37373A"/>
              </a:solidFill>
              <a:effectLst/>
              <a:uLnTx/>
              <a:uFillTx/>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85EB7CC1-E978-B042-B7D0-024C7AF8BB88}"/>
              </a:ext>
            </a:extLst>
          </p:cNvPr>
          <p:cNvSpPr txBox="1"/>
          <p:nvPr/>
        </p:nvSpPr>
        <p:spPr>
          <a:xfrm>
            <a:off x="5664199" y="3646624"/>
            <a:ext cx="5899151" cy="119926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defRPr/>
            </a:pPr>
            <a:r>
              <a:rPr kumimoji="0" lang="en-GB" sz="1200" b="1" i="0" u="none" strike="noStrike" kern="1200" cap="none" spc="0" normalizeH="0" baseline="0" noProof="0" dirty="0">
                <a:ln>
                  <a:noFill/>
                </a:ln>
                <a:solidFill>
                  <a:srgbClr val="005EB8"/>
                </a:solidFill>
                <a:effectLst/>
                <a:uLnTx/>
                <a:uFillTx/>
                <a:latin typeface="Arial"/>
                <a:ea typeface="+mn-ea"/>
                <a:cs typeface="+mn-cs"/>
              </a:rPr>
              <a:t>REVIEW </a:t>
            </a:r>
            <a:r>
              <a:rPr lang="en-GB" sz="1200" b="1" dirty="0">
                <a:solidFill>
                  <a:srgbClr val="005EB8"/>
                </a:solidFill>
                <a:latin typeface="Arial"/>
              </a:rPr>
              <a:t>AND SUBMIT </a:t>
            </a:r>
            <a:r>
              <a:rPr kumimoji="0" lang="en-GB" sz="1200" b="1" i="0" u="none" strike="noStrike" kern="1200" cap="none" spc="0" normalizeH="0" baseline="0" noProof="0" dirty="0">
                <a:ln>
                  <a:noFill/>
                </a:ln>
                <a:solidFill>
                  <a:srgbClr val="005EB8"/>
                </a:solidFill>
                <a:effectLst/>
                <a:uLnTx/>
                <a:uFillTx/>
                <a:latin typeface="Arial"/>
                <a:ea typeface="+mn-ea"/>
                <a:cs typeface="+mn-cs"/>
              </a:rPr>
              <a:t>RESULTS:</a:t>
            </a:r>
          </a:p>
          <a:p>
            <a:pPr>
              <a:defRPr/>
            </a:pPr>
            <a:r>
              <a:rPr kumimoji="0" lang="en-GB" sz="1200" b="0" i="0" u="none" strike="noStrike" kern="1200" cap="none" spc="0" normalizeH="0" baseline="0" noProof="0" dirty="0">
                <a:ln>
                  <a:noFill/>
                </a:ln>
                <a:solidFill>
                  <a:srgbClr val="425563"/>
                </a:solidFill>
                <a:effectLst/>
                <a:uLnTx/>
                <a:uFillTx/>
                <a:latin typeface="Arial"/>
                <a:ea typeface="+mn-ea"/>
                <a:cs typeface="+mn-cs"/>
              </a:rPr>
              <a:t>A summary of the test result is shown</a:t>
            </a:r>
            <a:r>
              <a:rPr lang="en-GB" sz="1200" dirty="0">
                <a:solidFill>
                  <a:schemeClr val="tx1"/>
                </a:solidFill>
                <a:latin typeface="Arial"/>
              </a:rPr>
              <a:t> to</a:t>
            </a:r>
            <a:r>
              <a:rPr kumimoji="0" lang="en-GB" sz="1200" b="0" i="0" u="none" strike="noStrike" kern="1200" cap="none" spc="0" normalizeH="0" baseline="0" noProof="0" dirty="0">
                <a:ln>
                  <a:noFill/>
                </a:ln>
                <a:solidFill>
                  <a:schemeClr val="tx1"/>
                </a:solidFill>
                <a:effectLst/>
                <a:uLnTx/>
                <a:uFillTx/>
                <a:latin typeface="Arial"/>
                <a:ea typeface="+mn-ea"/>
                <a:cs typeface="+mn-cs"/>
              </a:rPr>
              <a:t> </a:t>
            </a:r>
            <a:r>
              <a:rPr lang="en-GB" sz="1200" dirty="0">
                <a:solidFill>
                  <a:schemeClr val="tx1"/>
                </a:solidFill>
                <a:latin typeface="Arial"/>
              </a:rPr>
              <a:t>the </a:t>
            </a:r>
            <a:r>
              <a:rPr lang="en-GB" sz="1200" dirty="0" smtClean="0">
                <a:solidFill>
                  <a:schemeClr val="tx1"/>
                </a:solidFill>
                <a:latin typeface="Arial"/>
              </a:rPr>
              <a:t>Testing Site </a:t>
            </a:r>
            <a:r>
              <a:rPr lang="en-GB" sz="1200" dirty="0">
                <a:solidFill>
                  <a:schemeClr val="tx1"/>
                </a:solidFill>
                <a:latin typeface="Arial"/>
              </a:rPr>
              <a:t>Operator</a:t>
            </a:r>
            <a:r>
              <a:rPr kumimoji="0" lang="en-GB" sz="1200" b="0" i="0" u="none" strike="noStrike" kern="1200" cap="none" spc="0" normalizeH="0" baseline="0" noProof="0" dirty="0">
                <a:ln>
                  <a:noFill/>
                </a:ln>
                <a:solidFill>
                  <a:srgbClr val="425563"/>
                </a:solidFill>
                <a:effectLst/>
                <a:uLnTx/>
                <a:uFillTx/>
                <a:latin typeface="Arial"/>
                <a:ea typeface="+mn-ea"/>
                <a:cs typeface="+mn-cs"/>
              </a:rPr>
              <a:t> before they </a:t>
            </a:r>
            <a:r>
              <a:rPr lang="en-GB" sz="1200" dirty="0">
                <a:solidFill>
                  <a:srgbClr val="425563"/>
                </a:solidFill>
                <a:latin typeface="Arial"/>
              </a:rPr>
              <a:t>can</a:t>
            </a:r>
            <a:r>
              <a:rPr kumimoji="0" lang="en-GB" sz="1200" b="0" i="0" u="none" strike="noStrike" kern="1200" cap="none" spc="0" normalizeH="0" baseline="0" noProof="0" dirty="0">
                <a:ln>
                  <a:noFill/>
                </a:ln>
                <a:solidFill>
                  <a:srgbClr val="425563"/>
                </a:solidFill>
                <a:effectLst/>
                <a:uLnTx/>
                <a:uFillTx/>
                <a:latin typeface="Arial"/>
                <a:ea typeface="+mn-ea"/>
                <a:cs typeface="+mn-cs"/>
              </a:rPr>
              <a:t> submit the result.</a:t>
            </a:r>
            <a:r>
              <a:rPr lang="en-GB" sz="1200" dirty="0">
                <a:solidFill>
                  <a:srgbClr val="425563"/>
                </a:solidFill>
                <a:latin typeface="Arial"/>
              </a:rPr>
              <a:t> The </a:t>
            </a:r>
            <a:r>
              <a:rPr lang="en-GB" sz="1200" dirty="0" smtClean="0">
                <a:solidFill>
                  <a:srgbClr val="425563"/>
                </a:solidFill>
                <a:latin typeface="Arial"/>
              </a:rPr>
              <a:t>Testing Site </a:t>
            </a:r>
            <a:r>
              <a:rPr lang="en-GB" sz="1200" dirty="0">
                <a:solidFill>
                  <a:srgbClr val="425563"/>
                </a:solidFill>
                <a:latin typeface="Arial"/>
              </a:rPr>
              <a:t>Operative can change both the barcode and the Test result using the 'change' buttons. Once they are confident with the result they can 'Save and continue' and will be shown a successful 'Test result logged' page if the result was successfully submitted.</a:t>
            </a:r>
            <a:endParaRPr lang="en-GB" sz="1200" b="0" i="0" u="none" strike="noStrike" kern="1200" cap="none" spc="0" normalizeH="0" baseline="0" noProof="0" dirty="0">
              <a:ln>
                <a:noFill/>
              </a:ln>
              <a:solidFill>
                <a:srgbClr val="425563"/>
              </a:solidFill>
              <a:effectLst/>
              <a:uLnTx/>
              <a:uFillTx/>
              <a:latin typeface="Arial"/>
              <a:cs typeface="Arial"/>
            </a:endParaRPr>
          </a:p>
        </p:txBody>
      </p:sp>
      <p:pic>
        <p:nvPicPr>
          <p:cNvPr id="4" name="Picture 6" descr="Graphical user interface, text, application, email&#10;&#10;Description automatically generated">
            <a:extLst>
              <a:ext uri="{FF2B5EF4-FFF2-40B4-BE49-F238E27FC236}">
                <a16:creationId xmlns:a16="http://schemas.microsoft.com/office/drawing/2014/main" id="{7509E377-379F-4A9A-B833-4220533778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07627" y="1492668"/>
            <a:ext cx="1876622" cy="1619343"/>
          </a:xfrm>
          <a:prstGeom prst="rect">
            <a:avLst/>
          </a:prstGeom>
          <a:ln>
            <a:solidFill>
              <a:schemeClr val="tx1"/>
            </a:solidFill>
          </a:ln>
        </p:spPr>
      </p:pic>
      <p:pic>
        <p:nvPicPr>
          <p:cNvPr id="8" name="Picture 8" descr="Graphical user interface, text, application, email&#10;&#10;Description automatically generated">
            <a:extLst>
              <a:ext uri="{FF2B5EF4-FFF2-40B4-BE49-F238E27FC236}">
                <a16:creationId xmlns:a16="http://schemas.microsoft.com/office/drawing/2014/main" id="{AA269054-A804-48E7-908C-60FFE31ACF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64200" y="4856213"/>
            <a:ext cx="3254086" cy="1353721"/>
          </a:xfrm>
          <a:prstGeom prst="rect">
            <a:avLst/>
          </a:prstGeom>
          <a:ln>
            <a:solidFill>
              <a:schemeClr val="tx1"/>
            </a:solidFill>
          </a:ln>
        </p:spPr>
      </p:pic>
      <p:pic>
        <p:nvPicPr>
          <p:cNvPr id="9" name="Picture 9" descr="Graphical user interface, application&#10;&#10;Description automatically generated">
            <a:extLst>
              <a:ext uri="{FF2B5EF4-FFF2-40B4-BE49-F238E27FC236}">
                <a16:creationId xmlns:a16="http://schemas.microsoft.com/office/drawing/2014/main" id="{949A8E31-7B66-4BCF-B993-DE9DDD298C0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70990" y="4856213"/>
            <a:ext cx="2637248" cy="1392411"/>
          </a:xfrm>
          <a:prstGeom prst="rect">
            <a:avLst/>
          </a:prstGeom>
          <a:ln>
            <a:solidFill>
              <a:schemeClr val="tx1"/>
            </a:solidFill>
          </a:ln>
        </p:spPr>
      </p:pic>
      <p:pic>
        <p:nvPicPr>
          <p:cNvPr id="7" name="Picture 7" descr="Graphical user interface, text, application, email&#10;&#10;Description automatically generated">
            <a:extLst>
              <a:ext uri="{FF2B5EF4-FFF2-40B4-BE49-F238E27FC236}">
                <a16:creationId xmlns:a16="http://schemas.microsoft.com/office/drawing/2014/main" id="{96349999-FC76-471E-9519-9585042122B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604283" y="1492668"/>
            <a:ext cx="1876622" cy="1836040"/>
          </a:xfrm>
          <a:prstGeom prst="rect">
            <a:avLst/>
          </a:prstGeom>
          <a:ln>
            <a:solidFill>
              <a:schemeClr val="tx1"/>
            </a:solidFill>
          </a:ln>
        </p:spPr>
      </p:pic>
      <p:sp>
        <p:nvSpPr>
          <p:cNvPr id="14" name="Rectangle 13">
            <a:extLst>
              <a:ext uri="{FF2B5EF4-FFF2-40B4-BE49-F238E27FC236}">
                <a16:creationId xmlns:a16="http://schemas.microsoft.com/office/drawing/2014/main" id="{291DE4C8-8449-524D-A064-C8418E3AFD8C}"/>
              </a:ext>
            </a:extLst>
          </p:cNvPr>
          <p:cNvSpPr/>
          <p:nvPr/>
        </p:nvSpPr>
        <p:spPr>
          <a:xfrm>
            <a:off x="495090" y="2758394"/>
            <a:ext cx="5014963" cy="369332"/>
          </a:xfrm>
          <a:prstGeom prst="rect">
            <a:avLst/>
          </a:prstGeom>
        </p:spPr>
        <p:txBody>
          <a:bodyPr wrap="square" lIns="91440" tIns="45720" rIns="91440" bIns="45720" anchor="t">
            <a:spAutoFit/>
          </a:bodyPr>
          <a:lstStyle/>
          <a:p>
            <a:r>
              <a:rPr lang="en-GB" b="1">
                <a:cs typeface="Arial"/>
              </a:rPr>
              <a:t>LOGGING TEST RESULTS PROCESS:</a:t>
            </a:r>
            <a:endParaRPr lang="en-US" sz="2000"/>
          </a:p>
        </p:txBody>
      </p:sp>
    </p:spTree>
    <p:extLst>
      <p:ext uri="{BB962C8B-B14F-4D97-AF65-F5344CB8AC3E}">
        <p14:creationId xmlns:p14="http://schemas.microsoft.com/office/powerpoint/2010/main" val="3871585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7B28-D350-1542-8D87-C81F36120B82}"/>
              </a:ext>
            </a:extLst>
          </p:cNvPr>
          <p:cNvSpPr>
            <a:spLocks noGrp="1"/>
          </p:cNvSpPr>
          <p:nvPr>
            <p:ph type="title"/>
          </p:nvPr>
        </p:nvSpPr>
        <p:spPr/>
        <p:txBody>
          <a:bodyPr lIns="612000"/>
          <a:lstStyle/>
          <a:p>
            <a:r>
              <a:rPr lang="en-GB">
                <a:solidFill>
                  <a:schemeClr val="tx2"/>
                </a:solidFill>
              </a:rPr>
              <a:t>SIGNING OUT</a:t>
            </a:r>
            <a:endParaRPr lang="en-GB"/>
          </a:p>
        </p:txBody>
      </p:sp>
      <p:sp>
        <p:nvSpPr>
          <p:cNvPr id="3" name="TextBox 2">
            <a:extLst>
              <a:ext uri="{FF2B5EF4-FFF2-40B4-BE49-F238E27FC236}">
                <a16:creationId xmlns:a16="http://schemas.microsoft.com/office/drawing/2014/main" id="{028935EC-BEAE-8549-AE2D-9E86ABDF9EF8}"/>
              </a:ext>
            </a:extLst>
          </p:cNvPr>
          <p:cNvSpPr txBox="1"/>
          <p:nvPr/>
        </p:nvSpPr>
        <p:spPr>
          <a:xfrm>
            <a:off x="8851392" y="7973568"/>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cxnSp>
        <p:nvCxnSpPr>
          <p:cNvPr id="17" name="Straight Connector 16">
            <a:extLst>
              <a:ext uri="{FF2B5EF4-FFF2-40B4-BE49-F238E27FC236}">
                <a16:creationId xmlns:a16="http://schemas.microsoft.com/office/drawing/2014/main" id="{7C378CB6-A210-FD4E-85D6-790B2A3EE433}"/>
              </a:ext>
            </a:extLst>
          </p:cNvPr>
          <p:cNvCxnSpPr>
            <a:cxnSpLocks/>
            <a:endCxn id="13" idx="4"/>
          </p:cNvCxnSpPr>
          <p:nvPr/>
        </p:nvCxnSpPr>
        <p:spPr>
          <a:xfrm>
            <a:off x="5224982" y="95003"/>
            <a:ext cx="0" cy="2562075"/>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31356AD-5F81-5B49-AC69-B1BC57CFC53E}"/>
              </a:ext>
            </a:extLst>
          </p:cNvPr>
          <p:cNvSpPr txBox="1"/>
          <p:nvPr/>
        </p:nvSpPr>
        <p:spPr>
          <a:xfrm>
            <a:off x="5664201" y="2300696"/>
            <a:ext cx="5899149" cy="71944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defRPr/>
            </a:pPr>
            <a:r>
              <a:rPr lang="en-GB" sz="1200" b="1" dirty="0">
                <a:solidFill>
                  <a:srgbClr val="005EB8"/>
                </a:solidFill>
                <a:latin typeface="Arial"/>
              </a:rPr>
              <a:t>SIGN OUT:</a:t>
            </a:r>
            <a:endParaRPr lang="en-US" dirty="0">
              <a:ea typeface="+mn-ea"/>
              <a:cs typeface="+mn-cs"/>
            </a:endParaRPr>
          </a:p>
          <a:p>
            <a:pPr>
              <a:defRPr/>
            </a:pPr>
            <a:r>
              <a:rPr lang="en-GB" sz="1200" dirty="0">
                <a:solidFill>
                  <a:srgbClr val="425563"/>
                </a:solidFill>
                <a:ea typeface="+mn-lt"/>
                <a:cs typeface="+mn-lt"/>
              </a:rPr>
              <a:t>When the </a:t>
            </a:r>
            <a:r>
              <a:rPr lang="en-GB" sz="1200" dirty="0" smtClean="0">
                <a:solidFill>
                  <a:srgbClr val="425563"/>
                </a:solidFill>
                <a:ea typeface="+mn-lt"/>
                <a:cs typeface="+mn-lt"/>
              </a:rPr>
              <a:t>Testing Site </a:t>
            </a:r>
            <a:r>
              <a:rPr lang="en-GB" sz="1200" dirty="0">
                <a:solidFill>
                  <a:srgbClr val="425563"/>
                </a:solidFill>
                <a:ea typeface="+mn-lt"/>
                <a:cs typeface="+mn-lt"/>
              </a:rPr>
              <a:t>Operative finishes their shift or hands the device over to another </a:t>
            </a:r>
            <a:r>
              <a:rPr lang="en-GB" sz="1200" dirty="0" smtClean="0">
                <a:solidFill>
                  <a:srgbClr val="425563"/>
                </a:solidFill>
                <a:ea typeface="+mn-lt"/>
                <a:cs typeface="+mn-lt"/>
              </a:rPr>
              <a:t>Testing Site </a:t>
            </a:r>
            <a:r>
              <a:rPr lang="en-GB" sz="1200" dirty="0">
                <a:solidFill>
                  <a:srgbClr val="425563"/>
                </a:solidFill>
                <a:ea typeface="+mn-lt"/>
                <a:cs typeface="+mn-lt"/>
              </a:rPr>
              <a:t>Operative they must Sign Out. This can be seen at the top left of each screen</a:t>
            </a:r>
          </a:p>
        </p:txBody>
      </p:sp>
      <p:sp>
        <p:nvSpPr>
          <p:cNvPr id="13" name="Oval 12">
            <a:extLst>
              <a:ext uri="{FF2B5EF4-FFF2-40B4-BE49-F238E27FC236}">
                <a16:creationId xmlns:a16="http://schemas.microsoft.com/office/drawing/2014/main" id="{762F65C4-E5DA-8B43-AAD1-C95EA8AC2663}"/>
              </a:ext>
            </a:extLst>
          </p:cNvPr>
          <p:cNvSpPr>
            <a:spLocks/>
          </p:cNvSpPr>
          <p:nvPr/>
        </p:nvSpPr>
        <p:spPr>
          <a:xfrm>
            <a:off x="5044982" y="2300696"/>
            <a:ext cx="360000" cy="356382"/>
          </a:xfrm>
          <a:prstGeom prst="ellipse">
            <a:avLst/>
          </a:prstGeom>
          <a:solidFill>
            <a:schemeClr val="bg1"/>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37373A"/>
                </a:solidFill>
                <a:latin typeface="Arial" panose="020B0604020202020204" pitchFamily="34" charset="0"/>
                <a:cs typeface="Arial" panose="020B0604020202020204" pitchFamily="34" charset="0"/>
              </a:rPr>
              <a:t>6</a:t>
            </a:r>
            <a:endPar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DB2EAC6F-AC78-432A-BEF9-FBD1D5503280}"/>
              </a:ext>
            </a:extLst>
          </p:cNvPr>
          <p:cNvGrpSpPr/>
          <p:nvPr/>
        </p:nvGrpSpPr>
        <p:grpSpPr>
          <a:xfrm>
            <a:off x="5858740" y="3321513"/>
            <a:ext cx="5077543" cy="1026557"/>
            <a:chOff x="5858741" y="2109933"/>
            <a:chExt cx="2743200" cy="554609"/>
          </a:xfrm>
        </p:grpSpPr>
        <p:pic>
          <p:nvPicPr>
            <p:cNvPr id="4" name="Picture 4" descr="Graphical user interface, application&#10;&#10;Description automatically generated">
              <a:extLst>
                <a:ext uri="{FF2B5EF4-FFF2-40B4-BE49-F238E27FC236}">
                  <a16:creationId xmlns:a16="http://schemas.microsoft.com/office/drawing/2014/main" id="{E47502D5-D82F-4E78-A220-A89206A43CD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58741" y="2109933"/>
              <a:ext cx="2743200" cy="554609"/>
            </a:xfrm>
            <a:prstGeom prst="rect">
              <a:avLst/>
            </a:prstGeom>
          </p:spPr>
        </p:pic>
        <p:pic>
          <p:nvPicPr>
            <p:cNvPr id="5" name="Picture 5">
              <a:extLst>
                <a:ext uri="{FF2B5EF4-FFF2-40B4-BE49-F238E27FC236}">
                  <a16:creationId xmlns:a16="http://schemas.microsoft.com/office/drawing/2014/main" id="{E705B27C-5E2C-4573-B0B6-933031819531}"/>
                </a:ext>
              </a:extLst>
            </p:cNvPr>
            <p:cNvPicPr>
              <a:picLocks noChangeAspect="1"/>
            </p:cNvPicPr>
            <p:nvPr/>
          </p:nvPicPr>
          <p:blipFill>
            <a:blip r:embed="rId3"/>
            <a:stretch>
              <a:fillRect/>
            </a:stretch>
          </p:blipFill>
          <p:spPr>
            <a:xfrm>
              <a:off x="6750627" y="2113684"/>
              <a:ext cx="960253" cy="145473"/>
            </a:xfrm>
            <a:prstGeom prst="rect">
              <a:avLst/>
            </a:prstGeom>
          </p:spPr>
        </p:pic>
      </p:grpSp>
      <p:sp>
        <p:nvSpPr>
          <p:cNvPr id="14" name="Rectangle 13">
            <a:extLst>
              <a:ext uri="{FF2B5EF4-FFF2-40B4-BE49-F238E27FC236}">
                <a16:creationId xmlns:a16="http://schemas.microsoft.com/office/drawing/2014/main" id="{FAB9E285-1995-0247-A7C3-D967C514F6DD}"/>
              </a:ext>
            </a:extLst>
          </p:cNvPr>
          <p:cNvSpPr/>
          <p:nvPr/>
        </p:nvSpPr>
        <p:spPr>
          <a:xfrm>
            <a:off x="495090" y="2758394"/>
            <a:ext cx="5014963" cy="369332"/>
          </a:xfrm>
          <a:prstGeom prst="rect">
            <a:avLst/>
          </a:prstGeom>
        </p:spPr>
        <p:txBody>
          <a:bodyPr wrap="square" lIns="91440" tIns="45720" rIns="91440" bIns="45720" anchor="t">
            <a:spAutoFit/>
          </a:bodyPr>
          <a:lstStyle/>
          <a:p>
            <a:r>
              <a:rPr lang="en-GB" b="1">
                <a:cs typeface="Arial"/>
              </a:rPr>
              <a:t>LOGGING TEST RESULTS PROCESS:</a:t>
            </a:r>
            <a:endParaRPr lang="en-US" sz="2000"/>
          </a:p>
        </p:txBody>
      </p:sp>
    </p:spTree>
    <p:extLst>
      <p:ext uri="{BB962C8B-B14F-4D97-AF65-F5344CB8AC3E}">
        <p14:creationId xmlns:p14="http://schemas.microsoft.com/office/powerpoint/2010/main" val="16656454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6CE72-90C1-D24E-BB80-37436467CE51}"/>
              </a:ext>
            </a:extLst>
          </p:cNvPr>
          <p:cNvSpPr>
            <a:spLocks noGrp="1"/>
          </p:cNvSpPr>
          <p:nvPr>
            <p:ph type="title"/>
          </p:nvPr>
        </p:nvSpPr>
        <p:spPr/>
        <p:txBody>
          <a:bodyPr/>
          <a:lstStyle/>
          <a:p>
            <a:r>
              <a:rPr lang="en-GB"/>
              <a:t>TEST KIT REGISTRATION </a:t>
            </a:r>
            <a:br>
              <a:rPr lang="en-GB"/>
            </a:br>
            <a:r>
              <a:rPr lang="en-GB"/>
              <a:t>(FOR PARTICIPANTS)</a:t>
            </a:r>
          </a:p>
        </p:txBody>
      </p:sp>
      <p:sp>
        <p:nvSpPr>
          <p:cNvPr id="3" name="Rectangle 2">
            <a:extLst>
              <a:ext uri="{FF2B5EF4-FFF2-40B4-BE49-F238E27FC236}">
                <a16:creationId xmlns:a16="http://schemas.microsoft.com/office/drawing/2014/main" id="{DC57202C-C04F-B34D-BC7F-759AE3AF6D92}"/>
              </a:ext>
            </a:extLst>
          </p:cNvPr>
          <p:cNvSpPr/>
          <p:nvPr/>
        </p:nvSpPr>
        <p:spPr>
          <a:xfrm>
            <a:off x="512859" y="3320988"/>
            <a:ext cx="2236510" cy="369332"/>
          </a:xfrm>
          <a:prstGeom prst="rect">
            <a:avLst/>
          </a:prstGeom>
        </p:spPr>
        <p:txBody>
          <a:bodyPr wrap="none">
            <a:spAutoFit/>
          </a:bodyPr>
          <a:lstStyle/>
          <a:p>
            <a:r>
              <a:rPr lang="en-GB" b="1">
                <a:cs typeface="Arial"/>
              </a:rPr>
              <a:t>DURING TESTING:</a:t>
            </a:r>
            <a:endParaRPr lang="en-GB" b="1"/>
          </a:p>
        </p:txBody>
      </p:sp>
    </p:spTree>
    <p:extLst>
      <p:ext uri="{BB962C8B-B14F-4D97-AF65-F5344CB8AC3E}">
        <p14:creationId xmlns:p14="http://schemas.microsoft.com/office/powerpoint/2010/main" val="1465808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BE52-0AA2-284E-8817-74100FAA7C3D}"/>
              </a:ext>
            </a:extLst>
          </p:cNvPr>
          <p:cNvSpPr>
            <a:spLocks noGrp="1"/>
          </p:cNvSpPr>
          <p:nvPr>
            <p:ph type="title"/>
          </p:nvPr>
        </p:nvSpPr>
        <p:spPr/>
        <p:txBody>
          <a:bodyPr lIns="612000" rIns="288000"/>
          <a:lstStyle/>
          <a:p>
            <a:r>
              <a:rPr lang="en-US" sz="3600"/>
              <a:t>LITE </a:t>
            </a:r>
            <a:br>
              <a:rPr lang="en-US" sz="3600"/>
            </a:br>
            <a:r>
              <a:rPr lang="en-US" sz="3600"/>
              <a:t>REGISTRATION OVERVIEW</a:t>
            </a:r>
            <a:endParaRPr lang="en-GB" sz="3600"/>
          </a:p>
        </p:txBody>
      </p:sp>
      <p:sp>
        <p:nvSpPr>
          <p:cNvPr id="4" name="TextBox 3">
            <a:extLst>
              <a:ext uri="{FF2B5EF4-FFF2-40B4-BE49-F238E27FC236}">
                <a16:creationId xmlns:a16="http://schemas.microsoft.com/office/drawing/2014/main" id="{5395C42A-6CA7-3D4F-A87C-928043E5F6C7}"/>
              </a:ext>
            </a:extLst>
          </p:cNvPr>
          <p:cNvSpPr txBox="1"/>
          <p:nvPr/>
        </p:nvSpPr>
        <p:spPr>
          <a:xfrm>
            <a:off x="5664200" y="1160462"/>
            <a:ext cx="5899150" cy="500538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spcBef>
                <a:spcPts val="300"/>
              </a:spcBef>
              <a:spcAft>
                <a:spcPts val="500"/>
              </a:spcAft>
              <a:buFont typeface="Arial" panose="020B0604020202020204" pitchFamily="34" charset="0"/>
              <a:buChar char="•"/>
            </a:pPr>
            <a:r>
              <a:rPr lang="en-GB" sz="1200" i="1">
                <a:solidFill>
                  <a:schemeClr val="tx1"/>
                </a:solidFill>
              </a:rPr>
              <a:t>Lite Registration</a:t>
            </a:r>
            <a:r>
              <a:rPr lang="en-GB" sz="1200">
                <a:solidFill>
                  <a:schemeClr val="tx1"/>
                </a:solidFill>
              </a:rPr>
              <a:t> is the digital solution for matching Test Participants to their LFD result</a:t>
            </a:r>
          </a:p>
          <a:p>
            <a:pPr marL="285750" indent="-285750">
              <a:spcBef>
                <a:spcPts val="300"/>
              </a:spcBef>
              <a:spcAft>
                <a:spcPts val="500"/>
              </a:spcAft>
              <a:buFont typeface="Arial" panose="020B0604020202020204" pitchFamily="34" charset="0"/>
              <a:buChar char="•"/>
            </a:pPr>
            <a:r>
              <a:rPr lang="en-GB" sz="1200">
                <a:solidFill>
                  <a:srgbClr val="425563"/>
                </a:solidFill>
              </a:rPr>
              <a:t>Participants are required to access the dedicated URL and enter their personal details and test kit barcode each time they are tested</a:t>
            </a:r>
            <a:r>
              <a:rPr lang="en-GB" sz="1200"/>
              <a:t/>
            </a:r>
            <a:br>
              <a:rPr lang="en-GB" sz="1200"/>
            </a:br>
            <a:r>
              <a:rPr lang="en-GB" sz="1200">
                <a:solidFill>
                  <a:schemeClr val="tx2"/>
                </a:solidFill>
              </a:rPr>
              <a:t>https://</a:t>
            </a:r>
            <a:r>
              <a:rPr lang="en-GB" sz="1200" err="1">
                <a:solidFill>
                  <a:schemeClr val="tx2"/>
                </a:solidFill>
              </a:rPr>
              <a:t>gov.uk</a:t>
            </a:r>
            <a:r>
              <a:rPr lang="en-GB" sz="1200">
                <a:solidFill>
                  <a:schemeClr val="tx2"/>
                </a:solidFill>
              </a:rPr>
              <a:t>/enter-lateral-flow-test  </a:t>
            </a:r>
            <a:endParaRPr lang="en-GB" sz="1200">
              <a:solidFill>
                <a:schemeClr val="tx2"/>
              </a:solidFill>
              <a:cs typeface="Arial"/>
            </a:endParaRPr>
          </a:p>
          <a:p>
            <a:pPr marL="285750" indent="-285750">
              <a:spcBef>
                <a:spcPts val="300"/>
              </a:spcBef>
              <a:spcAft>
                <a:spcPts val="500"/>
              </a:spcAft>
              <a:buFont typeface="Arial" panose="020B0604020202020204" pitchFamily="34" charset="0"/>
              <a:buChar char="•"/>
            </a:pPr>
            <a:r>
              <a:rPr lang="en-GB" sz="1200">
                <a:solidFill>
                  <a:srgbClr val="425563"/>
                </a:solidFill>
              </a:rPr>
              <a:t>Participants can create accounts that save their details, so that they do not need to enter them the next time they get tested</a:t>
            </a:r>
            <a:endParaRPr lang="en-GB" sz="1200">
              <a:solidFill>
                <a:srgbClr val="425563"/>
              </a:solidFill>
              <a:cs typeface="Arial"/>
            </a:endParaRPr>
          </a:p>
          <a:p>
            <a:pPr marL="285750" indent="-285750">
              <a:spcBef>
                <a:spcPts val="300"/>
              </a:spcBef>
              <a:spcAft>
                <a:spcPts val="500"/>
              </a:spcAft>
              <a:buFont typeface="Arial" panose="020B0604020202020204" pitchFamily="34" charset="0"/>
              <a:buChar char="•"/>
            </a:pPr>
            <a:r>
              <a:rPr lang="en-GB" sz="1200">
                <a:solidFill>
                  <a:srgbClr val="425563"/>
                </a:solidFill>
              </a:rPr>
              <a:t>Participant registration may take between 5-15 mins per participant depending on the questions that they have to answer for their circumstance, their digital literacy, and whether they have a “NHS Login” account or not.</a:t>
            </a:r>
            <a:endParaRPr lang="en-GB" sz="1600">
              <a:solidFill>
                <a:srgbClr val="425563"/>
              </a:solidFill>
            </a:endParaRPr>
          </a:p>
        </p:txBody>
      </p:sp>
      <p:sp>
        <p:nvSpPr>
          <p:cNvPr id="6" name="Rectangle 5">
            <a:extLst>
              <a:ext uri="{FF2B5EF4-FFF2-40B4-BE49-F238E27FC236}">
                <a16:creationId xmlns:a16="http://schemas.microsoft.com/office/drawing/2014/main" id="{437C3C6C-196D-0442-A296-A8E71DFBBB17}"/>
              </a:ext>
            </a:extLst>
          </p:cNvPr>
          <p:cNvSpPr/>
          <p:nvPr/>
        </p:nvSpPr>
        <p:spPr>
          <a:xfrm>
            <a:off x="456914" y="1997683"/>
            <a:ext cx="3204275" cy="456535"/>
          </a:xfrm>
          <a:prstGeom prst="rect">
            <a:avLst/>
          </a:prstGeom>
        </p:spPr>
        <p:txBody>
          <a:bodyPr wrap="none" lIns="0">
            <a:spAutoFit/>
          </a:bodyPr>
          <a:lstStyle/>
          <a:p>
            <a:pPr marL="152385">
              <a:lnSpc>
                <a:spcPct val="150000"/>
              </a:lnSpc>
              <a:buClr>
                <a:srgbClr val="005EB8"/>
              </a:buClr>
              <a:defRPr/>
            </a:pPr>
            <a:r>
              <a:rPr lang="en-GB" b="1"/>
              <a:t>TEST KIT REGISTRATION: </a:t>
            </a:r>
          </a:p>
        </p:txBody>
      </p:sp>
    </p:spTree>
    <p:extLst>
      <p:ext uri="{BB962C8B-B14F-4D97-AF65-F5344CB8AC3E}">
        <p14:creationId xmlns:p14="http://schemas.microsoft.com/office/powerpoint/2010/main" val="23043782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BE52-0AA2-284E-8817-74100FAA7C3D}"/>
              </a:ext>
            </a:extLst>
          </p:cNvPr>
          <p:cNvSpPr>
            <a:spLocks noGrp="1"/>
          </p:cNvSpPr>
          <p:nvPr>
            <p:ph type="title"/>
          </p:nvPr>
        </p:nvSpPr>
        <p:spPr/>
        <p:txBody>
          <a:bodyPr lIns="612000"/>
          <a:lstStyle/>
          <a:p>
            <a:pPr algn="l"/>
            <a:r>
              <a:rPr lang="en-GB"/>
              <a:t>REGISTRATION  DEVICES</a:t>
            </a:r>
          </a:p>
        </p:txBody>
      </p:sp>
      <p:sp>
        <p:nvSpPr>
          <p:cNvPr id="4" name="TextBox 3">
            <a:extLst>
              <a:ext uri="{FF2B5EF4-FFF2-40B4-BE49-F238E27FC236}">
                <a16:creationId xmlns:a16="http://schemas.microsoft.com/office/drawing/2014/main" id="{5395C42A-6CA7-3D4F-A87C-928043E5F6C7}"/>
              </a:ext>
            </a:extLst>
          </p:cNvPr>
          <p:cNvSpPr txBox="1"/>
          <p:nvPr/>
        </p:nvSpPr>
        <p:spPr>
          <a:xfrm>
            <a:off x="5664200" y="1160462"/>
            <a:ext cx="5899150" cy="500538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500"/>
              </a:spcAft>
              <a:buClr>
                <a:schemeClr val="tx2"/>
              </a:buClr>
            </a:pPr>
            <a:r>
              <a:rPr lang="en-GB" sz="1200" b="1" dirty="0">
                <a:solidFill>
                  <a:schemeClr val="tx2"/>
                </a:solidFill>
              </a:rPr>
              <a:t>OVERVIEW:</a:t>
            </a:r>
          </a:p>
          <a:p>
            <a:pPr marL="285750" indent="-285750">
              <a:spcBef>
                <a:spcPts val="300"/>
              </a:spcBef>
              <a:spcAft>
                <a:spcPts val="500"/>
              </a:spcAft>
              <a:buClr>
                <a:schemeClr val="tx2"/>
              </a:buClr>
              <a:buFont typeface="Arial" panose="020B0604020202020204" pitchFamily="34" charset="0"/>
              <a:buChar char="•"/>
            </a:pPr>
            <a:r>
              <a:rPr lang="en-GB" sz="1200" dirty="0">
                <a:solidFill>
                  <a:srgbClr val="425563"/>
                </a:solidFill>
              </a:rPr>
              <a:t>Participants are encouraged to use their own mobile devices for the registration process</a:t>
            </a:r>
            <a:endParaRPr lang="en-GB" sz="1200" dirty="0">
              <a:solidFill>
                <a:srgbClr val="425563"/>
              </a:solidFill>
              <a:cs typeface="Arial"/>
            </a:endParaRPr>
          </a:p>
          <a:p>
            <a:pPr marL="285750" indent="-285750">
              <a:spcBef>
                <a:spcPts val="300"/>
              </a:spcBef>
              <a:spcAft>
                <a:spcPts val="500"/>
              </a:spcAft>
              <a:buClr>
                <a:schemeClr val="tx2"/>
              </a:buClr>
              <a:buFont typeface="Arial" panose="020B0604020202020204" pitchFamily="34" charset="0"/>
              <a:buChar char="•"/>
            </a:pPr>
            <a:r>
              <a:rPr lang="en-GB" sz="1200" dirty="0">
                <a:solidFill>
                  <a:srgbClr val="425563"/>
                </a:solidFill>
              </a:rPr>
              <a:t>Organisations themselves can choose to provide devices for registration</a:t>
            </a:r>
            <a:endParaRPr lang="en-GB" sz="1200" dirty="0">
              <a:solidFill>
                <a:schemeClr val="tx1"/>
              </a:solidFill>
            </a:endParaRPr>
          </a:p>
          <a:p>
            <a:pPr marL="285750" indent="-285750">
              <a:spcBef>
                <a:spcPts val="300"/>
              </a:spcBef>
              <a:spcAft>
                <a:spcPts val="500"/>
              </a:spcAft>
              <a:buClr>
                <a:schemeClr val="tx2"/>
              </a:buClr>
              <a:buFont typeface="Arial" panose="020B0604020202020204" pitchFamily="34" charset="0"/>
              <a:buChar char="•"/>
            </a:pPr>
            <a:r>
              <a:rPr lang="en-GB" sz="1200" dirty="0">
                <a:solidFill>
                  <a:schemeClr val="tx1"/>
                </a:solidFill>
                <a:cs typeface="Arial"/>
              </a:rPr>
              <a:t>Registration can be completed on any device (Computer, tablet, phone) with an internet connection and browser</a:t>
            </a:r>
          </a:p>
          <a:p>
            <a:pPr marL="285750" indent="-285750">
              <a:spcBef>
                <a:spcPts val="300"/>
              </a:spcBef>
              <a:spcAft>
                <a:spcPts val="500"/>
              </a:spcAft>
              <a:buClr>
                <a:schemeClr val="tx2"/>
              </a:buClr>
              <a:buFont typeface="Arial" panose="020B0604020202020204" pitchFamily="34" charset="0"/>
              <a:buChar char="•"/>
            </a:pPr>
            <a:r>
              <a:rPr lang="en-GB" sz="1200" dirty="0">
                <a:solidFill>
                  <a:schemeClr val="tx1"/>
                </a:solidFill>
                <a:cs typeface="Arial"/>
              </a:rPr>
              <a:t>The device should be corporation managed and configured so Participants cannot use it for any other purpose</a:t>
            </a:r>
          </a:p>
          <a:p>
            <a:pPr>
              <a:spcBef>
                <a:spcPts val="300"/>
              </a:spcBef>
              <a:spcAft>
                <a:spcPts val="500"/>
              </a:spcAft>
              <a:buClr>
                <a:schemeClr val="tx2"/>
              </a:buClr>
            </a:pPr>
            <a:r>
              <a:rPr lang="en-GB" sz="1200" b="1" dirty="0">
                <a:solidFill>
                  <a:schemeClr val="tx2"/>
                </a:solidFill>
                <a:cs typeface="Arial"/>
              </a:rPr>
              <a:t>DEVICE SETTINGS</a:t>
            </a:r>
            <a:endParaRPr lang="en-GB" sz="1200" b="1" dirty="0">
              <a:solidFill>
                <a:schemeClr val="tx2"/>
              </a:solidFill>
            </a:endParaRPr>
          </a:p>
          <a:p>
            <a:pPr marL="285750" indent="-285750">
              <a:spcBef>
                <a:spcPts val="300"/>
              </a:spcBef>
              <a:spcAft>
                <a:spcPts val="500"/>
              </a:spcAft>
              <a:buClr>
                <a:schemeClr val="tx2"/>
              </a:buClr>
              <a:buFont typeface="Arial" panose="020B0604020202020204" pitchFamily="34" charset="0"/>
              <a:buChar char="•"/>
            </a:pPr>
            <a:r>
              <a:rPr lang="en-GB" sz="1200" dirty="0">
                <a:solidFill>
                  <a:schemeClr val="tx1"/>
                </a:solidFill>
              </a:rPr>
              <a:t>Any device used to support the registration process will have to be operated in ‘incognito’ mode (this is to protect the privacy of the participants, as it will prevent users going back to previous form entries or seeing form auto-fills with personal information)</a:t>
            </a:r>
          </a:p>
          <a:p>
            <a:pPr marL="285750" indent="-285750">
              <a:spcBef>
                <a:spcPts val="300"/>
              </a:spcBef>
              <a:spcAft>
                <a:spcPts val="500"/>
              </a:spcAft>
              <a:buClr>
                <a:schemeClr val="tx2"/>
              </a:buClr>
              <a:buFont typeface="Arial" panose="020B0604020202020204" pitchFamily="34" charset="0"/>
              <a:buChar char="•"/>
            </a:pPr>
            <a:r>
              <a:rPr lang="en-GB" sz="1200" dirty="0">
                <a:solidFill>
                  <a:schemeClr val="tx1"/>
                </a:solidFill>
              </a:rPr>
              <a:t>Devices should have antivirus software installed if possible</a:t>
            </a:r>
          </a:p>
          <a:p>
            <a:pPr marL="285750" indent="-285750">
              <a:spcBef>
                <a:spcPts val="300"/>
              </a:spcBef>
              <a:spcAft>
                <a:spcPts val="500"/>
              </a:spcAft>
              <a:buClr>
                <a:schemeClr val="tx2"/>
              </a:buClr>
              <a:buFont typeface="Arial" panose="020B0604020202020204" pitchFamily="34" charset="0"/>
              <a:buChar char="•"/>
            </a:pPr>
            <a:r>
              <a:rPr lang="en-GB" sz="1200" dirty="0">
                <a:solidFill>
                  <a:schemeClr val="tx1"/>
                </a:solidFill>
              </a:rPr>
              <a:t>Where possible devices should be operated in “Kiosk mode” to prevent them being used for any other purpose</a:t>
            </a:r>
          </a:p>
          <a:p>
            <a:pPr>
              <a:spcBef>
                <a:spcPts val="300"/>
              </a:spcBef>
              <a:spcAft>
                <a:spcPts val="500"/>
              </a:spcAft>
              <a:buClr>
                <a:schemeClr val="tx2"/>
              </a:buClr>
            </a:pPr>
            <a:endParaRPr lang="en-GB" sz="1200" dirty="0">
              <a:solidFill>
                <a:schemeClr val="tx1"/>
              </a:solidFill>
            </a:endParaRPr>
          </a:p>
        </p:txBody>
      </p:sp>
      <p:sp>
        <p:nvSpPr>
          <p:cNvPr id="5" name="TextBox 4">
            <a:extLst>
              <a:ext uri="{FF2B5EF4-FFF2-40B4-BE49-F238E27FC236}">
                <a16:creationId xmlns:a16="http://schemas.microsoft.com/office/drawing/2014/main" id="{70408D28-7F47-4844-9BA4-EFC1ED9BF3F5}"/>
              </a:ext>
            </a:extLst>
          </p:cNvPr>
          <p:cNvSpPr txBox="1"/>
          <p:nvPr/>
        </p:nvSpPr>
        <p:spPr>
          <a:xfrm>
            <a:off x="623888" y="4216710"/>
            <a:ext cx="4333123" cy="1089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a:spcBef>
                <a:spcPts val="300"/>
              </a:spcBef>
              <a:spcAft>
                <a:spcPts val="500"/>
              </a:spcAft>
              <a:buClr>
                <a:schemeClr val="tx2"/>
              </a:buClr>
            </a:pPr>
            <a:r>
              <a:rPr lang="en-GB" sz="1400">
                <a:solidFill>
                  <a:schemeClr val="tx1"/>
                </a:solidFill>
                <a:cs typeface="Arial"/>
              </a:rPr>
              <a:t>Registration devices are optional devices that Organisations can provide for Participants to register their test kit barcodes during the testing process.</a:t>
            </a:r>
          </a:p>
        </p:txBody>
      </p:sp>
      <p:sp>
        <p:nvSpPr>
          <p:cNvPr id="6" name="Rectangle 5">
            <a:extLst>
              <a:ext uri="{FF2B5EF4-FFF2-40B4-BE49-F238E27FC236}">
                <a16:creationId xmlns:a16="http://schemas.microsoft.com/office/drawing/2014/main" id="{C715C4BF-D6C2-414C-9D96-5FD80EBA2145}"/>
              </a:ext>
            </a:extLst>
          </p:cNvPr>
          <p:cNvSpPr/>
          <p:nvPr/>
        </p:nvSpPr>
        <p:spPr>
          <a:xfrm>
            <a:off x="456914" y="2436595"/>
            <a:ext cx="3204275" cy="456535"/>
          </a:xfrm>
          <a:prstGeom prst="rect">
            <a:avLst/>
          </a:prstGeom>
        </p:spPr>
        <p:txBody>
          <a:bodyPr wrap="none" lIns="0">
            <a:spAutoFit/>
          </a:bodyPr>
          <a:lstStyle/>
          <a:p>
            <a:pPr marL="152385">
              <a:lnSpc>
                <a:spcPct val="150000"/>
              </a:lnSpc>
              <a:buClr>
                <a:srgbClr val="005EB8"/>
              </a:buClr>
              <a:defRPr/>
            </a:pPr>
            <a:r>
              <a:rPr lang="en-GB" b="1"/>
              <a:t>TEST KIT REGISTRATION: </a:t>
            </a:r>
          </a:p>
        </p:txBody>
      </p:sp>
    </p:spTree>
    <p:extLst>
      <p:ext uri="{BB962C8B-B14F-4D97-AF65-F5344CB8AC3E}">
        <p14:creationId xmlns:p14="http://schemas.microsoft.com/office/powerpoint/2010/main" val="25100718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4E66307-91C4-C24D-8716-98994AC10B37}"/>
              </a:ext>
            </a:extLst>
          </p:cNvPr>
          <p:cNvSpPr>
            <a:spLocks noGrp="1"/>
          </p:cNvSpPr>
          <p:nvPr>
            <p:ph type="title"/>
          </p:nvPr>
        </p:nvSpPr>
        <p:spPr/>
        <p:txBody>
          <a:bodyPr/>
          <a:lstStyle/>
          <a:p>
            <a:r>
              <a:rPr lang="en-GB"/>
              <a:t/>
            </a:r>
            <a:br>
              <a:rPr lang="en-GB"/>
            </a:br>
            <a:r>
              <a:rPr lang="en-GB"/>
              <a:t>ONLINE PORTAL</a:t>
            </a:r>
          </a:p>
        </p:txBody>
      </p:sp>
      <p:sp>
        <p:nvSpPr>
          <p:cNvPr id="11" name="TextBox 10">
            <a:extLst>
              <a:ext uri="{FF2B5EF4-FFF2-40B4-BE49-F238E27FC236}">
                <a16:creationId xmlns:a16="http://schemas.microsoft.com/office/drawing/2014/main" id="{9F25CC80-DD44-6C4F-A7C6-2066DADECF35}"/>
              </a:ext>
            </a:extLst>
          </p:cNvPr>
          <p:cNvSpPr txBox="1"/>
          <p:nvPr/>
        </p:nvSpPr>
        <p:spPr>
          <a:xfrm>
            <a:off x="-1643449" y="552347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12" name="TextBox 11">
            <a:extLst>
              <a:ext uri="{FF2B5EF4-FFF2-40B4-BE49-F238E27FC236}">
                <a16:creationId xmlns:a16="http://schemas.microsoft.com/office/drawing/2014/main" id="{7346A512-F1CA-D944-BDA9-6D0B0E285343}"/>
              </a:ext>
            </a:extLst>
          </p:cNvPr>
          <p:cNvSpPr txBox="1"/>
          <p:nvPr/>
        </p:nvSpPr>
        <p:spPr>
          <a:xfrm>
            <a:off x="9811265" y="6376086"/>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cxnSp>
        <p:nvCxnSpPr>
          <p:cNvPr id="41" name="Straight Connector 40">
            <a:extLst>
              <a:ext uri="{FF2B5EF4-FFF2-40B4-BE49-F238E27FC236}">
                <a16:creationId xmlns:a16="http://schemas.microsoft.com/office/drawing/2014/main" id="{83963D48-A599-5B4C-B042-F71AAEAD80CB}"/>
              </a:ext>
            </a:extLst>
          </p:cNvPr>
          <p:cNvCxnSpPr>
            <a:cxnSpLocks/>
            <a:stCxn id="49" idx="0"/>
          </p:cNvCxnSpPr>
          <p:nvPr/>
        </p:nvCxnSpPr>
        <p:spPr>
          <a:xfrm>
            <a:off x="5159085" y="457322"/>
            <a:ext cx="0" cy="6550060"/>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28884174-0102-3948-94DF-2C448C51D5F4}"/>
              </a:ext>
            </a:extLst>
          </p:cNvPr>
          <p:cNvSpPr>
            <a:spLocks/>
          </p:cNvSpPr>
          <p:nvPr/>
        </p:nvSpPr>
        <p:spPr>
          <a:xfrm>
            <a:off x="4979085" y="457322"/>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1</a:t>
            </a:r>
          </a:p>
        </p:txBody>
      </p:sp>
      <p:sp>
        <p:nvSpPr>
          <p:cNvPr id="34" name="Oval 33">
            <a:extLst>
              <a:ext uri="{FF2B5EF4-FFF2-40B4-BE49-F238E27FC236}">
                <a16:creationId xmlns:a16="http://schemas.microsoft.com/office/drawing/2014/main" id="{9E54F4D2-8C3D-B440-9E67-92BD2CFD7410}"/>
              </a:ext>
            </a:extLst>
          </p:cNvPr>
          <p:cNvSpPr>
            <a:spLocks/>
          </p:cNvSpPr>
          <p:nvPr/>
        </p:nvSpPr>
        <p:spPr>
          <a:xfrm>
            <a:off x="4979085" y="4016683"/>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2</a:t>
            </a:r>
          </a:p>
        </p:txBody>
      </p:sp>
      <p:sp>
        <p:nvSpPr>
          <p:cNvPr id="36" name="TextBox 35">
            <a:extLst>
              <a:ext uri="{FF2B5EF4-FFF2-40B4-BE49-F238E27FC236}">
                <a16:creationId xmlns:a16="http://schemas.microsoft.com/office/drawing/2014/main" id="{6705F341-C02D-D74A-950C-425486F4DF25}"/>
              </a:ext>
            </a:extLst>
          </p:cNvPr>
          <p:cNvSpPr txBox="1"/>
          <p:nvPr/>
        </p:nvSpPr>
        <p:spPr>
          <a:xfrm>
            <a:off x="5664200" y="498266"/>
            <a:ext cx="5248442" cy="10329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a:ea typeface="+mn-ea"/>
                <a:cs typeface="Arial"/>
              </a:rPr>
              <a:t>START REGISTRATION:</a:t>
            </a:r>
            <a:endParaRPr kumimoji="0" lang="en-GB" sz="1200" b="1" i="0" u="none" strike="noStrike" kern="1200" cap="none" spc="0" normalizeH="0" baseline="0" noProof="0" dirty="0">
              <a:ln>
                <a:noFill/>
              </a:ln>
              <a:solidFill>
                <a:srgbClr val="005EB8"/>
              </a:solidFill>
              <a:effectLst/>
              <a:uLnTx/>
              <a:uFillTx/>
              <a:latin typeface="Arial"/>
              <a:ea typeface="+mn-ea"/>
              <a:cs typeface="+mn-cs"/>
            </a:endParaRPr>
          </a:p>
          <a:p>
            <a:pPr>
              <a:defRPr/>
            </a:pPr>
            <a:r>
              <a:rPr lang="en-GB" sz="1200" dirty="0">
                <a:solidFill>
                  <a:srgbClr val="37373A"/>
                </a:solidFill>
              </a:rPr>
              <a:t>Participants need to register their unique barcode at </a:t>
            </a:r>
            <a:r>
              <a:rPr lang="en-GB" sz="1200" dirty="0">
                <a:ea typeface="+mn-lt"/>
                <a:cs typeface="+mn-lt"/>
                <a:hlinkClick r:id="rId3"/>
              </a:rPr>
              <a:t>http://gov.uk/enter-lateral-flow-test</a:t>
            </a:r>
            <a:r>
              <a:rPr lang="en-GB" sz="1200" dirty="0">
                <a:solidFill>
                  <a:srgbClr val="37373A"/>
                </a:solidFill>
              </a:rPr>
              <a:t>. This process will link them to their test sample and collect their contact details. </a:t>
            </a:r>
            <a:r>
              <a:rPr kumimoji="0" lang="en-GB" sz="1200" b="0" i="0" u="none" strike="noStrike" kern="1200" cap="none" spc="0" normalizeH="0" baseline="0" noProof="0" dirty="0">
                <a:ln>
                  <a:noFill/>
                </a:ln>
                <a:solidFill>
                  <a:srgbClr val="37373A"/>
                </a:solidFill>
                <a:effectLst/>
                <a:uLnTx/>
                <a:uFillTx/>
                <a:latin typeface="Arial"/>
                <a:ea typeface="+mn-ea"/>
                <a:cs typeface="+mn-cs"/>
              </a:rPr>
              <a:t>Participants should the guidance and tap “Start now”.</a:t>
            </a:r>
            <a:endParaRPr kumimoji="0" lang="en-GB" sz="1200" b="0" i="0" u="none" strike="noStrike" kern="1200" cap="none" spc="0" normalizeH="0" baseline="0" noProof="0" dirty="0">
              <a:ln>
                <a:noFill/>
              </a:ln>
              <a:solidFill>
                <a:srgbClr val="FF0000"/>
              </a:solidFill>
              <a:effectLst/>
              <a:uLnTx/>
              <a:uFillTx/>
              <a:latin typeface="Arial"/>
              <a:ea typeface="+mn-ea"/>
              <a:cs typeface="+mn-cs"/>
            </a:endParaRPr>
          </a:p>
        </p:txBody>
      </p:sp>
      <p:pic>
        <p:nvPicPr>
          <p:cNvPr id="4" name="Picture 3">
            <a:extLst>
              <a:ext uri="{FF2B5EF4-FFF2-40B4-BE49-F238E27FC236}">
                <a16:creationId xmlns:a16="http://schemas.microsoft.com/office/drawing/2014/main" id="{5975BC19-B2AA-534C-A0DE-D05FE11E048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64200" y="1531254"/>
            <a:ext cx="2040299" cy="2193254"/>
          </a:xfrm>
          <a:prstGeom prst="rect">
            <a:avLst/>
          </a:prstGeom>
          <a:ln>
            <a:solidFill>
              <a:schemeClr val="tx1"/>
            </a:solidFill>
          </a:ln>
        </p:spPr>
      </p:pic>
      <p:sp>
        <p:nvSpPr>
          <p:cNvPr id="15" name="TextBox 14">
            <a:extLst>
              <a:ext uri="{FF2B5EF4-FFF2-40B4-BE49-F238E27FC236}">
                <a16:creationId xmlns:a16="http://schemas.microsoft.com/office/drawing/2014/main" id="{BB8B9DD0-3A5B-7B43-9E00-18F9549B00C5}"/>
              </a:ext>
            </a:extLst>
          </p:cNvPr>
          <p:cNvSpPr txBox="1"/>
          <p:nvPr/>
        </p:nvSpPr>
        <p:spPr>
          <a:xfrm>
            <a:off x="5664201" y="3938772"/>
            <a:ext cx="3633708" cy="71302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5EB8"/>
                </a:solidFill>
                <a:effectLst/>
                <a:uLnTx/>
                <a:uFillTx/>
                <a:latin typeface="Arial"/>
                <a:ea typeface="+mn-ea"/>
                <a:cs typeface="Arial"/>
              </a:rPr>
              <a:t>REGISTRATION TYPE:</a:t>
            </a:r>
            <a:endParaRPr kumimoji="0" lang="en-GB" sz="1200" b="1" i="0" u="none" strike="noStrike" kern="1200" cap="none" spc="0" normalizeH="0" baseline="0" noProof="0">
              <a:ln>
                <a:noFill/>
              </a:ln>
              <a:solidFill>
                <a:srgbClr val="005EB8"/>
              </a:solidFill>
              <a:effectLst/>
              <a:uLnTx/>
              <a:uFillTx/>
              <a:latin typeface="Arial"/>
              <a:ea typeface="+mn-ea"/>
              <a:cs typeface="+mn-cs"/>
            </a:endParaRPr>
          </a:p>
          <a:p>
            <a:pPr lvl="0">
              <a:defRPr/>
            </a:pPr>
            <a:r>
              <a:rPr kumimoji="0" lang="en-GB" sz="1200" b="0" i="0" u="none" strike="noStrike" kern="1200" cap="none" spc="0" normalizeH="0" baseline="0" noProof="0">
                <a:ln>
                  <a:noFill/>
                </a:ln>
                <a:solidFill>
                  <a:srgbClr val="37373A"/>
                </a:solidFill>
                <a:effectLst/>
                <a:uLnTx/>
                <a:uFillTx/>
                <a:latin typeface="Arial"/>
                <a:ea typeface="+mn-ea"/>
                <a:cs typeface="+mn-cs"/>
              </a:rPr>
              <a:t>Participants can register a test kit for themselves or on behalf of another Participant.</a:t>
            </a:r>
          </a:p>
        </p:txBody>
      </p:sp>
      <p:pic>
        <p:nvPicPr>
          <p:cNvPr id="16" name="Picture 15">
            <a:extLst>
              <a:ext uri="{FF2B5EF4-FFF2-40B4-BE49-F238E27FC236}">
                <a16:creationId xmlns:a16="http://schemas.microsoft.com/office/drawing/2014/main" id="{91BD5AE0-ADCC-B340-86DE-FF0BE94770F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64200" y="4651794"/>
            <a:ext cx="1433717" cy="1729652"/>
          </a:xfrm>
          <a:prstGeom prst="rect">
            <a:avLst/>
          </a:prstGeom>
          <a:ln>
            <a:solidFill>
              <a:schemeClr val="tx1"/>
            </a:solidFill>
          </a:ln>
        </p:spPr>
      </p:pic>
      <p:sp>
        <p:nvSpPr>
          <p:cNvPr id="14" name="Rectangle 13">
            <a:extLst>
              <a:ext uri="{FF2B5EF4-FFF2-40B4-BE49-F238E27FC236}">
                <a16:creationId xmlns:a16="http://schemas.microsoft.com/office/drawing/2014/main" id="{D195E378-96A5-F841-A211-86C87D2AFB0A}"/>
              </a:ext>
            </a:extLst>
          </p:cNvPr>
          <p:cNvSpPr/>
          <p:nvPr/>
        </p:nvSpPr>
        <p:spPr>
          <a:xfrm>
            <a:off x="456914" y="3080415"/>
            <a:ext cx="3871124" cy="456472"/>
          </a:xfrm>
          <a:prstGeom prst="rect">
            <a:avLst/>
          </a:prstGeom>
        </p:spPr>
        <p:txBody>
          <a:bodyPr wrap="none" lIns="0">
            <a:spAutoFit/>
          </a:bodyPr>
          <a:lstStyle/>
          <a:p>
            <a:pPr marL="152385">
              <a:lnSpc>
                <a:spcPct val="150000"/>
              </a:lnSpc>
              <a:buClr>
                <a:srgbClr val="005EB8"/>
              </a:buClr>
              <a:defRPr/>
            </a:pPr>
            <a:r>
              <a:rPr lang="en-GB" b="1"/>
              <a:t>LITE REGISTRATION PROCESS: </a:t>
            </a:r>
          </a:p>
        </p:txBody>
      </p:sp>
    </p:spTree>
    <p:extLst>
      <p:ext uri="{BB962C8B-B14F-4D97-AF65-F5344CB8AC3E}">
        <p14:creationId xmlns:p14="http://schemas.microsoft.com/office/powerpoint/2010/main" val="29271367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4E66307-91C4-C24D-8716-98994AC10B37}"/>
              </a:ext>
            </a:extLst>
          </p:cNvPr>
          <p:cNvSpPr>
            <a:spLocks noGrp="1"/>
          </p:cNvSpPr>
          <p:nvPr>
            <p:ph type="title"/>
          </p:nvPr>
        </p:nvSpPr>
        <p:spPr/>
        <p:txBody>
          <a:bodyPr/>
          <a:lstStyle/>
          <a:p>
            <a:r>
              <a:rPr lang="en-GB"/>
              <a:t/>
            </a:r>
            <a:br>
              <a:rPr lang="en-GB"/>
            </a:br>
            <a:r>
              <a:rPr lang="en-GB"/>
              <a:t>ACCOUNT REGISTRATION</a:t>
            </a:r>
          </a:p>
        </p:txBody>
      </p:sp>
      <p:sp>
        <p:nvSpPr>
          <p:cNvPr id="11" name="TextBox 10">
            <a:extLst>
              <a:ext uri="{FF2B5EF4-FFF2-40B4-BE49-F238E27FC236}">
                <a16:creationId xmlns:a16="http://schemas.microsoft.com/office/drawing/2014/main" id="{9F25CC80-DD44-6C4F-A7C6-2066DADECF35}"/>
              </a:ext>
            </a:extLst>
          </p:cNvPr>
          <p:cNvSpPr txBox="1"/>
          <p:nvPr/>
        </p:nvSpPr>
        <p:spPr>
          <a:xfrm>
            <a:off x="-1643449" y="552347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12" name="TextBox 11">
            <a:extLst>
              <a:ext uri="{FF2B5EF4-FFF2-40B4-BE49-F238E27FC236}">
                <a16:creationId xmlns:a16="http://schemas.microsoft.com/office/drawing/2014/main" id="{7346A512-F1CA-D944-BDA9-6D0B0E285343}"/>
              </a:ext>
            </a:extLst>
          </p:cNvPr>
          <p:cNvSpPr txBox="1"/>
          <p:nvPr/>
        </p:nvSpPr>
        <p:spPr>
          <a:xfrm>
            <a:off x="9811265" y="6376086"/>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cxnSp>
        <p:nvCxnSpPr>
          <p:cNvPr id="41" name="Straight Connector 40">
            <a:extLst>
              <a:ext uri="{FF2B5EF4-FFF2-40B4-BE49-F238E27FC236}">
                <a16:creationId xmlns:a16="http://schemas.microsoft.com/office/drawing/2014/main" id="{83963D48-A599-5B4C-B042-F71AAEAD80CB}"/>
              </a:ext>
            </a:extLst>
          </p:cNvPr>
          <p:cNvCxnSpPr>
            <a:cxnSpLocks/>
          </p:cNvCxnSpPr>
          <p:nvPr/>
        </p:nvCxnSpPr>
        <p:spPr>
          <a:xfrm>
            <a:off x="5159085" y="154004"/>
            <a:ext cx="0" cy="7016817"/>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705F341-C02D-D74A-950C-425486F4DF25}"/>
              </a:ext>
            </a:extLst>
          </p:cNvPr>
          <p:cNvSpPr txBox="1"/>
          <p:nvPr/>
        </p:nvSpPr>
        <p:spPr>
          <a:xfrm>
            <a:off x="5664200" y="1116453"/>
            <a:ext cx="4957222" cy="97237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5EB8"/>
                </a:solidFill>
                <a:effectLst/>
                <a:uLnTx/>
                <a:uFillTx/>
                <a:latin typeface="Arial"/>
                <a:ea typeface="+mn-ea"/>
                <a:cs typeface="Arial"/>
              </a:rPr>
              <a:t>ACCOUNT REGISTRATION:</a:t>
            </a:r>
            <a:endParaRPr kumimoji="0" lang="en-GB" sz="1200" b="1" i="0" u="none" strike="noStrike" kern="1200" cap="none" spc="0" normalizeH="0" baseline="0" noProof="0">
              <a:ln>
                <a:noFill/>
              </a:ln>
              <a:solidFill>
                <a:srgbClr val="005EB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37373A"/>
                </a:solidFill>
                <a:effectLst/>
                <a:uLnTx/>
                <a:uFillTx/>
                <a:latin typeface="Arial"/>
                <a:ea typeface="+mn-ea"/>
                <a:cs typeface="+mn-cs"/>
              </a:rPr>
              <a:t>Participants can create and account or log into their account by tapping “NHS Continue with NHS login”. If the Participant does not want to create an account, they can tap “Continue without NHS login”.</a:t>
            </a:r>
            <a:endParaRPr kumimoji="0" lang="en-GB" sz="1200" b="0" i="0" u="none" strike="noStrike" kern="1200" cap="none" spc="0" normalizeH="0" baseline="0" noProof="0">
              <a:ln>
                <a:noFill/>
              </a:ln>
              <a:solidFill>
                <a:srgbClr val="FF0000"/>
              </a:solidFill>
              <a:effectLst/>
              <a:uLnTx/>
              <a:uFillTx/>
              <a:latin typeface="Arial"/>
              <a:ea typeface="+mn-ea"/>
              <a:cs typeface="+mn-cs"/>
            </a:endParaRPr>
          </a:p>
        </p:txBody>
      </p:sp>
      <p:pic>
        <p:nvPicPr>
          <p:cNvPr id="3" name="Picture 2">
            <a:extLst>
              <a:ext uri="{FF2B5EF4-FFF2-40B4-BE49-F238E27FC236}">
                <a16:creationId xmlns:a16="http://schemas.microsoft.com/office/drawing/2014/main" id="{CA0997EF-2E85-6442-B74A-41FC7B0A1A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64200" y="2287299"/>
            <a:ext cx="1868750" cy="2969673"/>
          </a:xfrm>
          <a:prstGeom prst="rect">
            <a:avLst/>
          </a:prstGeom>
          <a:ln>
            <a:solidFill>
              <a:schemeClr val="tx1"/>
            </a:solidFill>
          </a:ln>
        </p:spPr>
      </p:pic>
      <p:sp>
        <p:nvSpPr>
          <p:cNvPr id="31" name="Oval 30">
            <a:extLst>
              <a:ext uri="{FF2B5EF4-FFF2-40B4-BE49-F238E27FC236}">
                <a16:creationId xmlns:a16="http://schemas.microsoft.com/office/drawing/2014/main" id="{A850F603-985F-C94E-A8BC-29136EB7FCBE}"/>
              </a:ext>
            </a:extLst>
          </p:cNvPr>
          <p:cNvSpPr>
            <a:spLocks/>
          </p:cNvSpPr>
          <p:nvPr/>
        </p:nvSpPr>
        <p:spPr>
          <a:xfrm>
            <a:off x="4979085" y="1116453"/>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3</a:t>
            </a:r>
          </a:p>
        </p:txBody>
      </p:sp>
      <p:sp>
        <p:nvSpPr>
          <p:cNvPr id="33" name="TextBox 32">
            <a:extLst>
              <a:ext uri="{FF2B5EF4-FFF2-40B4-BE49-F238E27FC236}">
                <a16:creationId xmlns:a16="http://schemas.microsoft.com/office/drawing/2014/main" id="{54B54712-02D0-1E40-9D70-E4E9C14E1574}"/>
              </a:ext>
            </a:extLst>
          </p:cNvPr>
          <p:cNvSpPr txBox="1"/>
          <p:nvPr/>
        </p:nvSpPr>
        <p:spPr>
          <a:xfrm>
            <a:off x="5664200" y="5612731"/>
            <a:ext cx="5545138" cy="25763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lvl="0">
              <a:defRPr/>
            </a:pPr>
            <a:r>
              <a:rPr kumimoji="0" lang="en-GB" sz="1200" b="1" i="0" u="none" strike="noStrike" kern="1200" cap="none" spc="0" normalizeH="0" baseline="0" noProof="0">
                <a:ln>
                  <a:noFill/>
                </a:ln>
                <a:solidFill>
                  <a:srgbClr val="37373A"/>
                </a:solidFill>
                <a:effectLst/>
                <a:uLnTx/>
                <a:uFillTx/>
                <a:latin typeface="Arial"/>
                <a:ea typeface="+mn-ea"/>
                <a:cs typeface="+mn-cs"/>
              </a:rPr>
              <a:t>Participants who do not want to create </a:t>
            </a:r>
            <a:r>
              <a:rPr lang="en-GB" sz="1200" b="1">
                <a:solidFill>
                  <a:srgbClr val="37373A"/>
                </a:solidFill>
              </a:rPr>
              <a:t>an account can skip to </a:t>
            </a:r>
            <a:r>
              <a:rPr lang="en-GB" sz="1200" b="1">
                <a:solidFill>
                  <a:schemeClr val="tx2"/>
                </a:solidFill>
              </a:rPr>
              <a:t>step 6</a:t>
            </a:r>
            <a:r>
              <a:rPr lang="en-GB" sz="1200" b="1">
                <a:solidFill>
                  <a:schemeClr val="tx1"/>
                </a:solidFill>
              </a:rPr>
              <a:t>.</a:t>
            </a:r>
            <a:endParaRPr kumimoji="0" lang="en-GB" sz="1200" b="1" i="0" u="none" strike="noStrike" kern="1200" cap="none" spc="0" normalizeH="0" baseline="0" noProof="0">
              <a:ln>
                <a:noFill/>
              </a:ln>
              <a:solidFill>
                <a:schemeClr val="tx1"/>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533A083E-2E56-1D46-B3F1-4F42C9059B26}"/>
              </a:ext>
            </a:extLst>
          </p:cNvPr>
          <p:cNvSpPr/>
          <p:nvPr/>
        </p:nvSpPr>
        <p:spPr>
          <a:xfrm>
            <a:off x="456914" y="2786501"/>
            <a:ext cx="3871124" cy="456472"/>
          </a:xfrm>
          <a:prstGeom prst="rect">
            <a:avLst/>
          </a:prstGeom>
        </p:spPr>
        <p:txBody>
          <a:bodyPr wrap="none" lIns="0">
            <a:spAutoFit/>
          </a:bodyPr>
          <a:lstStyle/>
          <a:p>
            <a:pPr marL="152385">
              <a:lnSpc>
                <a:spcPct val="150000"/>
              </a:lnSpc>
              <a:buClr>
                <a:srgbClr val="005EB8"/>
              </a:buClr>
              <a:defRPr/>
            </a:pPr>
            <a:r>
              <a:rPr lang="en-GB" b="1"/>
              <a:t>LITE REGISTRATION PROCESS: </a:t>
            </a:r>
          </a:p>
        </p:txBody>
      </p:sp>
    </p:spTree>
    <p:extLst>
      <p:ext uri="{BB962C8B-B14F-4D97-AF65-F5344CB8AC3E}">
        <p14:creationId xmlns:p14="http://schemas.microsoft.com/office/powerpoint/2010/main" val="1739989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4E66307-91C4-C24D-8716-98994AC10B37}"/>
              </a:ext>
            </a:extLst>
          </p:cNvPr>
          <p:cNvSpPr>
            <a:spLocks noGrp="1"/>
          </p:cNvSpPr>
          <p:nvPr>
            <p:ph type="title"/>
          </p:nvPr>
        </p:nvSpPr>
        <p:spPr/>
        <p:txBody>
          <a:bodyPr/>
          <a:lstStyle/>
          <a:p>
            <a:r>
              <a:rPr lang="en-GB"/>
              <a:t/>
            </a:r>
            <a:br>
              <a:rPr lang="en-GB"/>
            </a:br>
            <a:r>
              <a:rPr lang="en-GB"/>
              <a:t>NHS LOGIN PORTAL</a:t>
            </a:r>
          </a:p>
        </p:txBody>
      </p:sp>
      <p:sp>
        <p:nvSpPr>
          <p:cNvPr id="11" name="TextBox 10">
            <a:extLst>
              <a:ext uri="{FF2B5EF4-FFF2-40B4-BE49-F238E27FC236}">
                <a16:creationId xmlns:a16="http://schemas.microsoft.com/office/drawing/2014/main" id="{9F25CC80-DD44-6C4F-A7C6-2066DADECF35}"/>
              </a:ext>
            </a:extLst>
          </p:cNvPr>
          <p:cNvSpPr txBox="1"/>
          <p:nvPr/>
        </p:nvSpPr>
        <p:spPr>
          <a:xfrm>
            <a:off x="-1643449" y="552347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12" name="TextBox 11">
            <a:extLst>
              <a:ext uri="{FF2B5EF4-FFF2-40B4-BE49-F238E27FC236}">
                <a16:creationId xmlns:a16="http://schemas.microsoft.com/office/drawing/2014/main" id="{7346A512-F1CA-D944-BDA9-6D0B0E285343}"/>
              </a:ext>
            </a:extLst>
          </p:cNvPr>
          <p:cNvSpPr txBox="1"/>
          <p:nvPr/>
        </p:nvSpPr>
        <p:spPr>
          <a:xfrm>
            <a:off x="9811265" y="6376086"/>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cxnSp>
        <p:nvCxnSpPr>
          <p:cNvPr id="17" name="Straight Connector 16">
            <a:extLst>
              <a:ext uri="{FF2B5EF4-FFF2-40B4-BE49-F238E27FC236}">
                <a16:creationId xmlns:a16="http://schemas.microsoft.com/office/drawing/2014/main" id="{FF2D70F3-9131-3447-9A1C-FE542914DB06}"/>
              </a:ext>
            </a:extLst>
          </p:cNvPr>
          <p:cNvCxnSpPr>
            <a:cxnSpLocks/>
          </p:cNvCxnSpPr>
          <p:nvPr/>
        </p:nvCxnSpPr>
        <p:spPr>
          <a:xfrm>
            <a:off x="5159085" y="134754"/>
            <a:ext cx="0" cy="6910939"/>
          </a:xfrm>
          <a:prstGeom prst="line">
            <a:avLst/>
          </a:prstGeom>
          <a:ln w="28575" cap="rnd">
            <a:solidFill>
              <a:schemeClr val="tx2"/>
            </a:solidFill>
            <a:prstDash val="solid"/>
            <a:round/>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9E54F4D2-8C3D-B440-9E67-92BD2CFD7410}"/>
              </a:ext>
            </a:extLst>
          </p:cNvPr>
          <p:cNvSpPr>
            <a:spLocks/>
          </p:cNvSpPr>
          <p:nvPr/>
        </p:nvSpPr>
        <p:spPr>
          <a:xfrm>
            <a:off x="4979085" y="560877"/>
            <a:ext cx="360000" cy="356382"/>
          </a:xfrm>
          <a:prstGeom prst="ellipse">
            <a:avLst/>
          </a:prstGeom>
          <a:solidFill>
            <a:schemeClr val="bg1">
              <a:lumMod val="95000"/>
            </a:schemeClr>
          </a:solidFill>
          <a:ln w="2857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37373A"/>
                </a:solidFill>
                <a:latin typeface="Arial" panose="020B0604020202020204" pitchFamily="34" charset="0"/>
                <a:cs typeface="Arial" panose="020B0604020202020204" pitchFamily="34" charset="0"/>
              </a:rPr>
              <a:t>4</a:t>
            </a:r>
            <a:endPar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2CFB0429-2F16-B94D-97D1-D1F382CE33BC}"/>
              </a:ext>
            </a:extLst>
          </p:cNvPr>
          <p:cNvSpPr txBox="1"/>
          <p:nvPr/>
        </p:nvSpPr>
        <p:spPr>
          <a:xfrm>
            <a:off x="5664201" y="560876"/>
            <a:ext cx="4957222" cy="13834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2"/>
                </a:solidFill>
                <a:effectLst/>
                <a:uLnTx/>
                <a:uFillTx/>
                <a:latin typeface="Arial"/>
                <a:ea typeface="+mn-ea"/>
                <a:cs typeface="Arial"/>
              </a:rPr>
              <a:t>NHS LOG IN:</a:t>
            </a:r>
            <a:endParaRPr kumimoji="0" lang="en-GB" sz="1200" b="1" i="0" u="none" strike="noStrike" kern="1200" cap="none" spc="0" normalizeH="0" baseline="0" noProof="0">
              <a:ln>
                <a:noFill/>
              </a:ln>
              <a:solidFill>
                <a:schemeClr val="tx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37373A"/>
                </a:solidFill>
                <a:effectLst/>
                <a:uLnTx/>
                <a:uFillTx/>
                <a:latin typeface="Arial"/>
                <a:ea typeface="+mn-ea"/>
                <a:cs typeface="+mn-cs"/>
              </a:rPr>
              <a:t>If a Participant continues to “NHS Log in”, they will be asked to enter their email address. The system will check if the Participant has an account. If they have an account they will be asked for their password.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37373A"/>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37373A"/>
                </a:solidFill>
                <a:effectLst/>
                <a:uLnTx/>
                <a:uFillTx/>
                <a:latin typeface="Arial"/>
                <a:ea typeface="+mn-ea"/>
                <a:cs typeface="+mn-cs"/>
              </a:rPr>
              <a:t>If they do not have an account, they will need to provide </a:t>
            </a:r>
            <a:r>
              <a:rPr lang="en-GB" sz="1200">
                <a:solidFill>
                  <a:srgbClr val="37373A"/>
                </a:solidFill>
                <a:latin typeface="Arial"/>
              </a:rPr>
              <a:t>their mobile number to complete account registration.</a:t>
            </a:r>
            <a:endParaRPr kumimoji="0" lang="en-GB" sz="1200" b="0" i="0" u="none" strike="noStrike" kern="1200" cap="none" spc="0" normalizeH="0" baseline="0" noProof="0">
              <a:ln>
                <a:noFill/>
              </a:ln>
              <a:solidFill>
                <a:srgbClr val="FF0000"/>
              </a:solidFill>
              <a:effectLst/>
              <a:uLnTx/>
              <a:uFillTx/>
              <a:latin typeface="Arial"/>
              <a:ea typeface="+mn-ea"/>
              <a:cs typeface="+mn-cs"/>
            </a:endParaRPr>
          </a:p>
        </p:txBody>
      </p:sp>
      <p:pic>
        <p:nvPicPr>
          <p:cNvPr id="14" name="Picture 13">
            <a:extLst>
              <a:ext uri="{FF2B5EF4-FFF2-40B4-BE49-F238E27FC236}">
                <a16:creationId xmlns:a16="http://schemas.microsoft.com/office/drawing/2014/main" id="{DFB6EE07-B8A5-8941-A32E-998D9DC9F1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64200" y="3806615"/>
            <a:ext cx="1731108" cy="2752509"/>
          </a:xfrm>
          <a:prstGeom prst="rect">
            <a:avLst/>
          </a:prstGeom>
          <a:ln>
            <a:solidFill>
              <a:schemeClr val="tx1"/>
            </a:solidFill>
          </a:ln>
        </p:spPr>
      </p:pic>
      <p:pic>
        <p:nvPicPr>
          <p:cNvPr id="15" name="Picture 14">
            <a:extLst>
              <a:ext uri="{FF2B5EF4-FFF2-40B4-BE49-F238E27FC236}">
                <a16:creationId xmlns:a16="http://schemas.microsoft.com/office/drawing/2014/main" id="{2AB5DF98-7038-1A4E-B884-31D052FCB03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46233" y="3806615"/>
            <a:ext cx="1750541" cy="1837248"/>
          </a:xfrm>
          <a:prstGeom prst="rect">
            <a:avLst/>
          </a:prstGeom>
          <a:ln>
            <a:solidFill>
              <a:schemeClr val="tx1"/>
            </a:solidFill>
          </a:ln>
        </p:spPr>
      </p:pic>
      <p:pic>
        <p:nvPicPr>
          <p:cNvPr id="5" name="Picture 4">
            <a:extLst>
              <a:ext uri="{FF2B5EF4-FFF2-40B4-BE49-F238E27FC236}">
                <a16:creationId xmlns:a16="http://schemas.microsoft.com/office/drawing/2014/main" id="{48A772DC-630B-1840-BAC9-7F186CC89D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95308" y="2061772"/>
            <a:ext cx="1850925" cy="1216322"/>
          </a:xfrm>
          <a:prstGeom prst="rect">
            <a:avLst/>
          </a:prstGeom>
          <a:ln>
            <a:solidFill>
              <a:schemeClr val="tx1"/>
            </a:solidFill>
          </a:ln>
        </p:spPr>
      </p:pic>
      <p:cxnSp>
        <p:nvCxnSpPr>
          <p:cNvPr id="8" name="Curved Connector 7">
            <a:extLst>
              <a:ext uri="{FF2B5EF4-FFF2-40B4-BE49-F238E27FC236}">
                <a16:creationId xmlns:a16="http://schemas.microsoft.com/office/drawing/2014/main" id="{93D38C1C-7CCC-BB4B-80B9-C46BF9AAFE40}"/>
              </a:ext>
            </a:extLst>
          </p:cNvPr>
          <p:cNvCxnSpPr>
            <a:cxnSpLocks/>
            <a:stCxn id="5" idx="2"/>
            <a:endCxn id="15" idx="0"/>
          </p:cNvCxnSpPr>
          <p:nvPr/>
        </p:nvCxnSpPr>
        <p:spPr>
          <a:xfrm rot="16200000" flipH="1">
            <a:off x="8956877" y="2641987"/>
            <a:ext cx="528521" cy="1800733"/>
          </a:xfrm>
          <a:prstGeom prst="curvedConnector3">
            <a:avLst/>
          </a:prstGeom>
          <a:ln w="9525" cap="rnd">
            <a:solidFill>
              <a:srgbClr val="9A9A9A"/>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a:extLst>
              <a:ext uri="{FF2B5EF4-FFF2-40B4-BE49-F238E27FC236}">
                <a16:creationId xmlns:a16="http://schemas.microsoft.com/office/drawing/2014/main" id="{3D1AB662-2327-DB4F-8CBC-05D8132830C4}"/>
              </a:ext>
            </a:extLst>
          </p:cNvPr>
          <p:cNvCxnSpPr>
            <a:cxnSpLocks/>
            <a:stCxn id="5" idx="2"/>
            <a:endCxn id="14" idx="0"/>
          </p:cNvCxnSpPr>
          <p:nvPr/>
        </p:nvCxnSpPr>
        <p:spPr>
          <a:xfrm rot="5400000">
            <a:off x="7161003" y="2646846"/>
            <a:ext cx="528521" cy="1791017"/>
          </a:xfrm>
          <a:prstGeom prst="curvedConnector3">
            <a:avLst>
              <a:gd name="adj1" fmla="val 50000"/>
            </a:avLst>
          </a:prstGeom>
          <a:ln w="9525" cap="rnd">
            <a:solidFill>
              <a:srgbClr val="9A9A9A"/>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BFDCD5B-1EAC-E948-9F32-F8C495BA434D}"/>
              </a:ext>
            </a:extLst>
          </p:cNvPr>
          <p:cNvSpPr/>
          <p:nvPr/>
        </p:nvSpPr>
        <p:spPr>
          <a:xfrm>
            <a:off x="456914" y="2821558"/>
            <a:ext cx="3871124" cy="456472"/>
          </a:xfrm>
          <a:prstGeom prst="rect">
            <a:avLst/>
          </a:prstGeom>
        </p:spPr>
        <p:txBody>
          <a:bodyPr wrap="none" lIns="0">
            <a:spAutoFit/>
          </a:bodyPr>
          <a:lstStyle/>
          <a:p>
            <a:pPr marL="152385">
              <a:lnSpc>
                <a:spcPct val="150000"/>
              </a:lnSpc>
              <a:buClr>
                <a:srgbClr val="005EB8"/>
              </a:buClr>
              <a:defRPr/>
            </a:pPr>
            <a:r>
              <a:rPr lang="en-GB" b="1"/>
              <a:t>LITE REGISTRATION PROCESS: </a:t>
            </a:r>
          </a:p>
        </p:txBody>
      </p:sp>
    </p:spTree>
    <p:extLst>
      <p:ext uri="{BB962C8B-B14F-4D97-AF65-F5344CB8AC3E}">
        <p14:creationId xmlns:p14="http://schemas.microsoft.com/office/powerpoint/2010/main" val="1901969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7B28-D350-1542-8D87-C81F36120B82}"/>
              </a:ext>
            </a:extLst>
          </p:cNvPr>
          <p:cNvSpPr>
            <a:spLocks noGrp="1"/>
          </p:cNvSpPr>
          <p:nvPr>
            <p:ph type="title"/>
          </p:nvPr>
        </p:nvSpPr>
        <p:spPr/>
        <p:txBody>
          <a:bodyPr lIns="612000" rIns="0"/>
          <a:lstStyle/>
          <a:p>
            <a:r>
              <a:rPr lang="en-GB">
                <a:solidFill>
                  <a:schemeClr val="tx2"/>
                </a:solidFill>
              </a:rPr>
              <a:t>SAMPLE </a:t>
            </a:r>
            <a:br>
              <a:rPr lang="en-GB">
                <a:solidFill>
                  <a:schemeClr val="tx2"/>
                </a:solidFill>
              </a:rPr>
            </a:br>
            <a:r>
              <a:rPr lang="en-GB">
                <a:solidFill>
                  <a:schemeClr val="tx2"/>
                </a:solidFill>
              </a:rPr>
              <a:t>ANALYSIS</a:t>
            </a:r>
            <a:endParaRPr lang="en-GB"/>
          </a:p>
        </p:txBody>
      </p:sp>
      <p:sp>
        <p:nvSpPr>
          <p:cNvPr id="30" name="Rectangle 29">
            <a:extLst>
              <a:ext uri="{FF2B5EF4-FFF2-40B4-BE49-F238E27FC236}">
                <a16:creationId xmlns:a16="http://schemas.microsoft.com/office/drawing/2014/main" id="{C579B9C9-F412-3C4D-8452-058BDE763F1B}"/>
              </a:ext>
            </a:extLst>
          </p:cNvPr>
          <p:cNvSpPr/>
          <p:nvPr/>
        </p:nvSpPr>
        <p:spPr>
          <a:xfrm>
            <a:off x="5676750" y="758451"/>
            <a:ext cx="4224031" cy="110799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a:ea typeface="+mn-ea"/>
                <a:cs typeface="+mn-cs"/>
              </a:rPr>
              <a:t>SWAB PROCESSING:</a:t>
            </a:r>
          </a:p>
          <a:p>
            <a:pPr lvl="0">
              <a:defRPr/>
            </a:pPr>
            <a:r>
              <a:rPr lang="en-US" altLang="en-US" sz="1200" dirty="0">
                <a:solidFill>
                  <a:srgbClr val="425563"/>
                </a:solidFill>
              </a:rPr>
              <a:t>The Sample Processing Operative will pick </a:t>
            </a:r>
            <a:r>
              <a:rPr kumimoji="0" lang="en-US" altLang="en-US" sz="1200" b="0" i="0" u="none" strike="noStrike" kern="1200" cap="none" spc="0" normalizeH="0" baseline="0" noProof="0" dirty="0">
                <a:ln>
                  <a:noFill/>
                </a:ln>
                <a:solidFill>
                  <a:srgbClr val="425563"/>
                </a:solidFill>
                <a:effectLst/>
                <a:uLnTx/>
                <a:uFillTx/>
                <a:latin typeface="Arial"/>
                <a:ea typeface="+mn-ea"/>
                <a:cs typeface="+mn-cs"/>
              </a:rPr>
              <a:t>up the extraction tube and h</a:t>
            </a:r>
            <a:r>
              <a:rPr kumimoji="0" lang="en-GB" altLang="en-US" sz="1200" b="0" i="0" u="none" strike="noStrike" kern="1200" cap="none" spc="0" normalizeH="0" baseline="0" noProof="0" dirty="0">
                <a:ln>
                  <a:noFill/>
                </a:ln>
                <a:solidFill>
                  <a:srgbClr val="425563"/>
                </a:solidFill>
                <a:effectLst/>
                <a:uLnTx/>
                <a:uFillTx/>
                <a:latin typeface="Arial"/>
                <a:ea typeface="+mn-ea"/>
                <a:cs typeface="+mn-cs"/>
              </a:rPr>
              <a:t>old and press the swab head against the wall of the tube with force while rotating the swab for about 10 seconds. (This releases the antigen into the extraction solution from the swab head).</a:t>
            </a:r>
          </a:p>
        </p:txBody>
      </p:sp>
      <p:cxnSp>
        <p:nvCxnSpPr>
          <p:cNvPr id="38" name="Straight Connector 37">
            <a:extLst>
              <a:ext uri="{FF2B5EF4-FFF2-40B4-BE49-F238E27FC236}">
                <a16:creationId xmlns:a16="http://schemas.microsoft.com/office/drawing/2014/main" id="{ABAAED81-474D-B940-9446-B68BE2FB48F2}"/>
              </a:ext>
            </a:extLst>
          </p:cNvPr>
          <p:cNvCxnSpPr>
            <a:cxnSpLocks/>
          </p:cNvCxnSpPr>
          <p:nvPr/>
        </p:nvCxnSpPr>
        <p:spPr>
          <a:xfrm>
            <a:off x="5225846" y="132202"/>
            <a:ext cx="0" cy="6841253"/>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3D721D11-ADAB-E442-B348-35C09942ED2E}"/>
              </a:ext>
            </a:extLst>
          </p:cNvPr>
          <p:cNvSpPr>
            <a:spLocks/>
          </p:cNvSpPr>
          <p:nvPr/>
        </p:nvSpPr>
        <p:spPr>
          <a:xfrm>
            <a:off x="5045846" y="678689"/>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8</a:t>
            </a:r>
          </a:p>
        </p:txBody>
      </p:sp>
      <p:sp>
        <p:nvSpPr>
          <p:cNvPr id="36" name="Rectangle 35">
            <a:extLst>
              <a:ext uri="{FF2B5EF4-FFF2-40B4-BE49-F238E27FC236}">
                <a16:creationId xmlns:a16="http://schemas.microsoft.com/office/drawing/2014/main" id="{D1E66633-24E0-5F4C-9144-1AB57B685D7F}"/>
              </a:ext>
            </a:extLst>
          </p:cNvPr>
          <p:cNvSpPr/>
          <p:nvPr/>
        </p:nvSpPr>
        <p:spPr>
          <a:xfrm>
            <a:off x="5664200" y="3000486"/>
            <a:ext cx="5172899" cy="92333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a:ea typeface="+mn-ea"/>
                <a:cs typeface="+mn-cs"/>
              </a:rPr>
              <a:t>REMOVE SWAB: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425563"/>
                </a:solidFill>
                <a:effectLst/>
                <a:uLnTx/>
                <a:uFillTx/>
                <a:latin typeface="Arial"/>
                <a:ea typeface="+mn-ea"/>
                <a:cs typeface="+mn-cs"/>
              </a:rPr>
              <a:t>The lower end of the tube is squeezed whilst the swab is removed (to remove as much liquid from the swab head as possible). The swab is then thrown away into a clinical waste bin, and the cap of the extraction tube is placed onto the tube.</a:t>
            </a:r>
          </a:p>
        </p:txBody>
      </p:sp>
      <p:sp>
        <p:nvSpPr>
          <p:cNvPr id="53" name="Oval 52">
            <a:extLst>
              <a:ext uri="{FF2B5EF4-FFF2-40B4-BE49-F238E27FC236}">
                <a16:creationId xmlns:a16="http://schemas.microsoft.com/office/drawing/2014/main" id="{0D21EC03-BB0E-3549-9375-B53118EDF8E7}"/>
              </a:ext>
            </a:extLst>
          </p:cNvPr>
          <p:cNvSpPr>
            <a:spLocks/>
          </p:cNvSpPr>
          <p:nvPr/>
        </p:nvSpPr>
        <p:spPr>
          <a:xfrm>
            <a:off x="5045846" y="2924904"/>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9</a:t>
            </a:r>
          </a:p>
        </p:txBody>
      </p:sp>
      <p:sp>
        <p:nvSpPr>
          <p:cNvPr id="68" name="Rectangle 67">
            <a:extLst>
              <a:ext uri="{FF2B5EF4-FFF2-40B4-BE49-F238E27FC236}">
                <a16:creationId xmlns:a16="http://schemas.microsoft.com/office/drawing/2014/main" id="{31915E5E-09B9-7A4D-9E5B-C5F435FE2EEE}"/>
              </a:ext>
            </a:extLst>
          </p:cNvPr>
          <p:cNvSpPr/>
          <p:nvPr/>
        </p:nvSpPr>
        <p:spPr>
          <a:xfrm>
            <a:off x="5664199" y="5242520"/>
            <a:ext cx="3485482" cy="73866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a:ea typeface="+mn-ea"/>
                <a:cs typeface="+mn-cs"/>
              </a:rPr>
              <a:t>LFD CARTRIDGE PROCESSING:</a:t>
            </a:r>
          </a:p>
          <a:p>
            <a:pPr lvl="0">
              <a:defRPr/>
            </a:pPr>
            <a:r>
              <a:rPr kumimoji="0" lang="en-GB" altLang="en-US" sz="1200" b="0" i="0" u="none" strike="noStrike" kern="1200" cap="none" spc="0" normalizeH="0" baseline="0" noProof="0" dirty="0">
                <a:ln>
                  <a:noFill/>
                </a:ln>
                <a:solidFill>
                  <a:srgbClr val="425563"/>
                </a:solidFill>
                <a:effectLst/>
                <a:uLnTx/>
                <a:uFillTx/>
                <a:latin typeface="Arial"/>
                <a:ea typeface="+mn-ea"/>
                <a:cs typeface="+mn-cs"/>
              </a:rPr>
              <a:t>2 drops of the solution is squeezed onto the sample well of the LFD cartridge and the time of the test is recorded on </a:t>
            </a:r>
            <a:r>
              <a:rPr lang="en-GB" altLang="en-US" sz="1200" dirty="0">
                <a:solidFill>
                  <a:srgbClr val="425563"/>
                </a:solidFill>
              </a:rPr>
              <a:t>the LFD (for example “HH:MM”).</a:t>
            </a:r>
            <a:endParaRPr kumimoji="0" lang="en-GB" altLang="en-US" sz="1200" b="0" i="0" u="none" strike="noStrike" kern="1200" cap="none" spc="0" normalizeH="0" baseline="0" noProof="0" dirty="0">
              <a:ln>
                <a:noFill/>
              </a:ln>
              <a:solidFill>
                <a:srgbClr val="425563"/>
              </a:solidFill>
              <a:effectLst/>
              <a:uLnTx/>
              <a:uFillTx/>
              <a:latin typeface="Arial"/>
              <a:ea typeface="+mn-ea"/>
              <a:cs typeface="+mn-cs"/>
            </a:endParaRPr>
          </a:p>
        </p:txBody>
      </p:sp>
      <p:sp>
        <p:nvSpPr>
          <p:cNvPr id="69" name="Oval 68">
            <a:extLst>
              <a:ext uri="{FF2B5EF4-FFF2-40B4-BE49-F238E27FC236}">
                <a16:creationId xmlns:a16="http://schemas.microsoft.com/office/drawing/2014/main" id="{728F40BC-152E-B14C-995F-C246BE14AC7C}"/>
              </a:ext>
            </a:extLst>
          </p:cNvPr>
          <p:cNvSpPr>
            <a:spLocks/>
          </p:cNvSpPr>
          <p:nvPr/>
        </p:nvSpPr>
        <p:spPr>
          <a:xfrm>
            <a:off x="5045846" y="5171120"/>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10</a:t>
            </a:r>
          </a:p>
        </p:txBody>
      </p:sp>
      <p:grpSp>
        <p:nvGrpSpPr>
          <p:cNvPr id="70" name="Group 69">
            <a:extLst>
              <a:ext uri="{FF2B5EF4-FFF2-40B4-BE49-F238E27FC236}">
                <a16:creationId xmlns:a16="http://schemas.microsoft.com/office/drawing/2014/main" id="{8C585FE9-6739-EE42-AD27-25DFE409D37C}"/>
              </a:ext>
            </a:extLst>
          </p:cNvPr>
          <p:cNvGrpSpPr/>
          <p:nvPr/>
        </p:nvGrpSpPr>
        <p:grpSpPr>
          <a:xfrm>
            <a:off x="8993501" y="4405575"/>
            <a:ext cx="1880118" cy="1515179"/>
            <a:chOff x="5974351" y="2723045"/>
            <a:chExt cx="1880118" cy="1515179"/>
          </a:xfrm>
        </p:grpSpPr>
        <p:grpSp>
          <p:nvGrpSpPr>
            <p:cNvPr id="71" name="Group 70">
              <a:extLst>
                <a:ext uri="{FF2B5EF4-FFF2-40B4-BE49-F238E27FC236}">
                  <a16:creationId xmlns:a16="http://schemas.microsoft.com/office/drawing/2014/main" id="{7BB28B24-ADC8-FA4C-9B07-816BF057DE13}"/>
                </a:ext>
              </a:extLst>
            </p:cNvPr>
            <p:cNvGrpSpPr/>
            <p:nvPr/>
          </p:nvGrpSpPr>
          <p:grpSpPr>
            <a:xfrm>
              <a:off x="6800904" y="2723045"/>
              <a:ext cx="837311" cy="1149019"/>
              <a:chOff x="6928364" y="2763784"/>
              <a:chExt cx="837311" cy="1149019"/>
            </a:xfrm>
          </p:grpSpPr>
          <p:cxnSp>
            <p:nvCxnSpPr>
              <p:cNvPr id="74" name="Straight Arrow Connector 73">
                <a:extLst>
                  <a:ext uri="{FF2B5EF4-FFF2-40B4-BE49-F238E27FC236}">
                    <a16:creationId xmlns:a16="http://schemas.microsoft.com/office/drawing/2014/main" id="{7D26ABC7-59CD-8244-BAF8-204086B6C22B}"/>
                  </a:ext>
                </a:extLst>
              </p:cNvPr>
              <p:cNvCxnSpPr/>
              <p:nvPr/>
            </p:nvCxnSpPr>
            <p:spPr>
              <a:xfrm>
                <a:off x="6928364" y="3206420"/>
                <a:ext cx="320265" cy="0"/>
              </a:xfrm>
              <a:prstGeom prst="straightConnector1">
                <a:avLst/>
              </a:prstGeom>
              <a:ln w="9525"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21F9230-39B0-2A4B-B617-BA0838769E94}"/>
                  </a:ext>
                </a:extLst>
              </p:cNvPr>
              <p:cNvCxnSpPr>
                <a:cxnSpLocks/>
              </p:cNvCxnSpPr>
              <p:nvPr/>
            </p:nvCxnSpPr>
            <p:spPr>
              <a:xfrm flipH="1">
                <a:off x="7445410" y="3206420"/>
                <a:ext cx="320265" cy="0"/>
              </a:xfrm>
              <a:prstGeom prst="straightConnector1">
                <a:avLst/>
              </a:prstGeom>
              <a:ln w="9525"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206F6551-897A-5C4D-A911-9B32881C438C}"/>
                  </a:ext>
                </a:extLst>
              </p:cNvPr>
              <p:cNvGrpSpPr/>
              <p:nvPr/>
            </p:nvGrpSpPr>
            <p:grpSpPr>
              <a:xfrm rot="10800000">
                <a:off x="7164274" y="2763784"/>
                <a:ext cx="365492" cy="1149019"/>
                <a:chOff x="8840686" y="3014691"/>
                <a:chExt cx="365492" cy="1149019"/>
              </a:xfrm>
            </p:grpSpPr>
            <p:pic>
              <p:nvPicPr>
                <p:cNvPr id="77" name="Picture 76" descr="A picture containing silhouette, night sky&#10;&#10;Description automatically generated">
                  <a:extLst>
                    <a:ext uri="{FF2B5EF4-FFF2-40B4-BE49-F238E27FC236}">
                      <a16:creationId xmlns:a16="http://schemas.microsoft.com/office/drawing/2014/main" id="{0F575252-2F94-C949-82C9-EC1F3A2818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40686" y="3310044"/>
                  <a:ext cx="359142" cy="853666"/>
                </a:xfrm>
                <a:prstGeom prst="rect">
                  <a:avLst/>
                </a:prstGeom>
              </p:spPr>
            </p:pic>
            <p:pic>
              <p:nvPicPr>
                <p:cNvPr id="78" name="Picture 77" descr="A picture containing night sky&#10;&#10;Description automatically generated">
                  <a:extLst>
                    <a:ext uri="{FF2B5EF4-FFF2-40B4-BE49-F238E27FC236}">
                      <a16:creationId xmlns:a16="http://schemas.microsoft.com/office/drawing/2014/main" id="{6CF4A915-D0EA-1545-9530-0BDA124108B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74705" y="3014691"/>
                  <a:ext cx="331473" cy="569540"/>
                </a:xfrm>
                <a:prstGeom prst="rect">
                  <a:avLst/>
                </a:prstGeom>
              </p:spPr>
            </p:pic>
          </p:grpSp>
        </p:grpSp>
        <p:pic>
          <p:nvPicPr>
            <p:cNvPr id="72" name="Picture 71" descr="A picture containing text, night sky&#10;&#10;Description automatically generated">
              <a:extLst>
                <a:ext uri="{FF2B5EF4-FFF2-40B4-BE49-F238E27FC236}">
                  <a16:creationId xmlns:a16="http://schemas.microsoft.com/office/drawing/2014/main" id="{FBAACE88-8B22-D748-B90A-A97AFB9BFAD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8829898">
              <a:off x="6628161" y="3011917"/>
              <a:ext cx="572497" cy="1880118"/>
            </a:xfrm>
            <a:prstGeom prst="rect">
              <a:avLst/>
            </a:prstGeom>
          </p:spPr>
        </p:pic>
        <p:pic>
          <p:nvPicPr>
            <p:cNvPr id="73" name="Picture 72">
              <a:extLst>
                <a:ext uri="{FF2B5EF4-FFF2-40B4-BE49-F238E27FC236}">
                  <a16:creationId xmlns:a16="http://schemas.microsoft.com/office/drawing/2014/main" id="{B5E35CDD-63BD-C940-9653-AFBB3FD4702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12404" y="3864042"/>
              <a:ext cx="154170" cy="249044"/>
            </a:xfrm>
            <a:prstGeom prst="rect">
              <a:avLst/>
            </a:prstGeom>
          </p:spPr>
        </p:pic>
      </p:grpSp>
      <p:grpSp>
        <p:nvGrpSpPr>
          <p:cNvPr id="41" name="Group 40">
            <a:extLst>
              <a:ext uri="{FF2B5EF4-FFF2-40B4-BE49-F238E27FC236}">
                <a16:creationId xmlns:a16="http://schemas.microsoft.com/office/drawing/2014/main" id="{44FB6D69-EEC3-F049-802D-D0CEA758D604}"/>
              </a:ext>
            </a:extLst>
          </p:cNvPr>
          <p:cNvGrpSpPr/>
          <p:nvPr/>
        </p:nvGrpSpPr>
        <p:grpSpPr>
          <a:xfrm>
            <a:off x="10173844" y="299334"/>
            <a:ext cx="427162" cy="2004740"/>
            <a:chOff x="5781241" y="3067253"/>
            <a:chExt cx="545577" cy="2560475"/>
          </a:xfrm>
        </p:grpSpPr>
        <p:sp>
          <p:nvSpPr>
            <p:cNvPr id="44" name="Curved Up Arrow 43">
              <a:extLst>
                <a:ext uri="{FF2B5EF4-FFF2-40B4-BE49-F238E27FC236}">
                  <a16:creationId xmlns:a16="http://schemas.microsoft.com/office/drawing/2014/main" id="{1A6E0F95-1AA0-6B41-BFA5-744620C447A5}"/>
                </a:ext>
              </a:extLst>
            </p:cNvPr>
            <p:cNvSpPr/>
            <p:nvPr/>
          </p:nvSpPr>
          <p:spPr>
            <a:xfrm rot="6044955">
              <a:off x="5750735" y="3826494"/>
              <a:ext cx="339540" cy="278528"/>
            </a:xfrm>
            <a:prstGeom prst="curvedUpArrow">
              <a:avLst>
                <a:gd name="adj1" fmla="val 22362"/>
                <a:gd name="adj2" fmla="val 96346"/>
                <a:gd name="adj3" fmla="val 65237"/>
              </a:avLst>
            </a:prstGeom>
            <a:no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a:ea typeface="+mn-ea"/>
                <a:cs typeface="+mn-cs"/>
              </a:endParaRPr>
            </a:p>
          </p:txBody>
        </p:sp>
        <p:pic>
          <p:nvPicPr>
            <p:cNvPr id="46" name="Picture 45">
              <a:extLst>
                <a:ext uri="{FF2B5EF4-FFF2-40B4-BE49-F238E27FC236}">
                  <a16:creationId xmlns:a16="http://schemas.microsoft.com/office/drawing/2014/main" id="{A56EDFF8-D329-A545-92AB-57FB98E2926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916333" y="4222272"/>
              <a:ext cx="410485" cy="1405456"/>
            </a:xfrm>
            <a:prstGeom prst="rect">
              <a:avLst/>
            </a:prstGeom>
          </p:spPr>
        </p:pic>
        <p:pic>
          <p:nvPicPr>
            <p:cNvPr id="54" name="Picture 53" descr="A picture containing light, night sky&#10;&#10;Description automatically generated">
              <a:extLst>
                <a:ext uri="{FF2B5EF4-FFF2-40B4-BE49-F238E27FC236}">
                  <a16:creationId xmlns:a16="http://schemas.microsoft.com/office/drawing/2014/main" id="{2AE6F253-64A4-154E-9B62-030500497CA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10800000">
              <a:off x="6024211" y="3067253"/>
              <a:ext cx="254626" cy="2363838"/>
            </a:xfrm>
            <a:prstGeom prst="rect">
              <a:avLst/>
            </a:prstGeom>
          </p:spPr>
        </p:pic>
      </p:grpSp>
      <p:grpSp>
        <p:nvGrpSpPr>
          <p:cNvPr id="55" name="Group 54">
            <a:extLst>
              <a:ext uri="{FF2B5EF4-FFF2-40B4-BE49-F238E27FC236}">
                <a16:creationId xmlns:a16="http://schemas.microsoft.com/office/drawing/2014/main" id="{E13152F4-8A30-E741-8500-75D0E47F3A20}"/>
              </a:ext>
            </a:extLst>
          </p:cNvPr>
          <p:cNvGrpSpPr/>
          <p:nvPr/>
        </p:nvGrpSpPr>
        <p:grpSpPr>
          <a:xfrm>
            <a:off x="11073589" y="2518727"/>
            <a:ext cx="979522" cy="1886848"/>
            <a:chOff x="7149214" y="3740880"/>
            <a:chExt cx="979522" cy="1886848"/>
          </a:xfrm>
        </p:grpSpPr>
        <p:pic>
          <p:nvPicPr>
            <p:cNvPr id="56" name="Picture 55" descr="A picture containing night sky&#10;&#10;Description automatically generated">
              <a:extLst>
                <a:ext uri="{FF2B5EF4-FFF2-40B4-BE49-F238E27FC236}">
                  <a16:creationId xmlns:a16="http://schemas.microsoft.com/office/drawing/2014/main" id="{DADEA89F-9AA8-3243-8D26-ECFF64AED06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rot="3771806">
              <a:off x="7587374" y="3610003"/>
              <a:ext cx="410486" cy="672239"/>
            </a:xfrm>
            <a:prstGeom prst="rect">
              <a:avLst/>
            </a:prstGeom>
          </p:spPr>
        </p:pic>
        <p:sp>
          <p:nvSpPr>
            <p:cNvPr id="57" name="Arc 56">
              <a:extLst>
                <a:ext uri="{FF2B5EF4-FFF2-40B4-BE49-F238E27FC236}">
                  <a16:creationId xmlns:a16="http://schemas.microsoft.com/office/drawing/2014/main" id="{751C70DD-9AB6-5345-AB18-1C3218D9A339}"/>
                </a:ext>
              </a:extLst>
            </p:cNvPr>
            <p:cNvSpPr/>
            <p:nvPr/>
          </p:nvSpPr>
          <p:spPr>
            <a:xfrm flipH="1">
              <a:off x="7353236" y="4067187"/>
              <a:ext cx="326284" cy="331957"/>
            </a:xfrm>
            <a:prstGeom prst="arc">
              <a:avLst/>
            </a:prstGeom>
            <a:ln w="15875" cap="rnd">
              <a:solidFill>
                <a:schemeClr val="tx2"/>
              </a:solidFill>
              <a:prstDash val="solid"/>
              <a:roun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pic>
          <p:nvPicPr>
            <p:cNvPr id="59" name="Picture 58">
              <a:extLst>
                <a:ext uri="{FF2B5EF4-FFF2-40B4-BE49-F238E27FC236}">
                  <a16:creationId xmlns:a16="http://schemas.microsoft.com/office/drawing/2014/main" id="{4884C4C3-FC0A-DB4A-9872-DCFC7116321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149214" y="4222272"/>
              <a:ext cx="410485" cy="1405456"/>
            </a:xfrm>
            <a:prstGeom prst="rect">
              <a:avLst/>
            </a:prstGeom>
          </p:spPr>
        </p:pic>
      </p:grpSp>
    </p:spTree>
    <p:extLst>
      <p:ext uri="{BB962C8B-B14F-4D97-AF65-F5344CB8AC3E}">
        <p14:creationId xmlns:p14="http://schemas.microsoft.com/office/powerpoint/2010/main" val="16054474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4E66307-91C4-C24D-8716-98994AC10B37}"/>
              </a:ext>
            </a:extLst>
          </p:cNvPr>
          <p:cNvSpPr>
            <a:spLocks noGrp="1"/>
          </p:cNvSpPr>
          <p:nvPr>
            <p:ph type="title"/>
          </p:nvPr>
        </p:nvSpPr>
        <p:spPr/>
        <p:txBody>
          <a:bodyPr/>
          <a:lstStyle/>
          <a:p>
            <a:r>
              <a:rPr lang="en-GB"/>
              <a:t/>
            </a:r>
            <a:br>
              <a:rPr lang="en-GB"/>
            </a:br>
            <a:r>
              <a:rPr lang="en-GB"/>
              <a:t>ACCOUNT HOMEPAGE</a:t>
            </a:r>
          </a:p>
        </p:txBody>
      </p:sp>
      <p:sp>
        <p:nvSpPr>
          <p:cNvPr id="11" name="TextBox 10">
            <a:extLst>
              <a:ext uri="{FF2B5EF4-FFF2-40B4-BE49-F238E27FC236}">
                <a16:creationId xmlns:a16="http://schemas.microsoft.com/office/drawing/2014/main" id="{9F25CC80-DD44-6C4F-A7C6-2066DADECF35}"/>
              </a:ext>
            </a:extLst>
          </p:cNvPr>
          <p:cNvSpPr txBox="1"/>
          <p:nvPr/>
        </p:nvSpPr>
        <p:spPr>
          <a:xfrm>
            <a:off x="-1643449" y="552347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20" name="TextBox 19">
            <a:extLst>
              <a:ext uri="{FF2B5EF4-FFF2-40B4-BE49-F238E27FC236}">
                <a16:creationId xmlns:a16="http://schemas.microsoft.com/office/drawing/2014/main" id="{2CFB0429-2F16-B94D-97D1-D1F382CE33BC}"/>
              </a:ext>
            </a:extLst>
          </p:cNvPr>
          <p:cNvSpPr txBox="1"/>
          <p:nvPr/>
        </p:nvSpPr>
        <p:spPr>
          <a:xfrm>
            <a:off x="5664200" y="1160463"/>
            <a:ext cx="5270099" cy="74815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2"/>
                </a:solidFill>
                <a:effectLst/>
                <a:uLnTx/>
                <a:uFillTx/>
                <a:latin typeface="Arial"/>
                <a:ea typeface="+mn-ea"/>
                <a:cs typeface="Arial"/>
              </a:rPr>
              <a:t>ACCOUNT HOMEPAGE:</a:t>
            </a:r>
            <a:endParaRPr kumimoji="0" lang="en-GB" sz="1200" b="1" i="0" u="none" strike="noStrike" kern="1200" cap="none" spc="0" normalizeH="0" baseline="0" noProof="0">
              <a:ln>
                <a:noFill/>
              </a:ln>
              <a:solidFill>
                <a:schemeClr val="tx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37373A"/>
                </a:solidFill>
                <a:effectLst/>
                <a:uLnTx/>
                <a:uFillTx/>
                <a:latin typeface="Arial"/>
                <a:ea typeface="+mn-ea"/>
                <a:cs typeface="+mn-cs"/>
              </a:rPr>
              <a:t>After the Participant logs into their account, or completes their NHS account registration, they will be taken to their account homepage. From here they Participants can register their latest test kit.</a:t>
            </a:r>
            <a:endParaRPr kumimoji="0" lang="en-GB" sz="1200" b="0" i="0" u="none" strike="noStrike" kern="1200" cap="none" spc="0" normalizeH="0" baseline="0" noProof="0">
              <a:ln>
                <a:noFill/>
              </a:ln>
              <a:solidFill>
                <a:srgbClr val="FF0000"/>
              </a:solidFill>
              <a:effectLst/>
              <a:uLnTx/>
              <a:uFillTx/>
              <a:latin typeface="Arial"/>
              <a:ea typeface="+mn-ea"/>
              <a:cs typeface="+mn-cs"/>
            </a:endParaRPr>
          </a:p>
        </p:txBody>
      </p:sp>
      <p:pic>
        <p:nvPicPr>
          <p:cNvPr id="3" name="Picture 2">
            <a:extLst>
              <a:ext uri="{FF2B5EF4-FFF2-40B4-BE49-F238E27FC236}">
                <a16:creationId xmlns:a16="http://schemas.microsoft.com/office/drawing/2014/main" id="{050450F0-A3C1-AE4D-B344-C0048FAF8970}"/>
              </a:ext>
            </a:extLst>
          </p:cNvPr>
          <p:cNvPicPr>
            <a:picLocks noChangeAspect="1"/>
          </p:cNvPicPr>
          <p:nvPr/>
        </p:nvPicPr>
        <p:blipFill>
          <a:blip r:embed="rId3"/>
          <a:stretch>
            <a:fillRect/>
          </a:stretch>
        </p:blipFill>
        <p:spPr>
          <a:xfrm>
            <a:off x="5664200" y="2117715"/>
            <a:ext cx="2053336" cy="3776050"/>
          </a:xfrm>
          <a:prstGeom prst="rect">
            <a:avLst/>
          </a:prstGeom>
          <a:ln>
            <a:solidFill>
              <a:schemeClr val="tx1"/>
            </a:solidFill>
          </a:ln>
        </p:spPr>
      </p:pic>
      <p:cxnSp>
        <p:nvCxnSpPr>
          <p:cNvPr id="22" name="Straight Connector 21">
            <a:extLst>
              <a:ext uri="{FF2B5EF4-FFF2-40B4-BE49-F238E27FC236}">
                <a16:creationId xmlns:a16="http://schemas.microsoft.com/office/drawing/2014/main" id="{47B44F33-B2A7-FB47-AEA4-484566CC908D}"/>
              </a:ext>
            </a:extLst>
          </p:cNvPr>
          <p:cNvCxnSpPr>
            <a:cxnSpLocks/>
          </p:cNvCxnSpPr>
          <p:nvPr/>
        </p:nvCxnSpPr>
        <p:spPr>
          <a:xfrm>
            <a:off x="5159085" y="120580"/>
            <a:ext cx="0" cy="9232702"/>
          </a:xfrm>
          <a:prstGeom prst="line">
            <a:avLst/>
          </a:prstGeom>
          <a:ln w="28575" cap="rnd">
            <a:solidFill>
              <a:schemeClr val="tx2"/>
            </a:solidFill>
            <a:prstDash val="solid"/>
            <a:round/>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E4C8648D-5F6E-C24E-8798-08FD774E9511}"/>
              </a:ext>
            </a:extLst>
          </p:cNvPr>
          <p:cNvSpPr>
            <a:spLocks/>
          </p:cNvSpPr>
          <p:nvPr/>
        </p:nvSpPr>
        <p:spPr>
          <a:xfrm>
            <a:off x="4979085" y="1178160"/>
            <a:ext cx="360000" cy="356382"/>
          </a:xfrm>
          <a:prstGeom prst="ellipse">
            <a:avLst/>
          </a:prstGeom>
          <a:solidFill>
            <a:schemeClr val="bg1">
              <a:lumMod val="95000"/>
            </a:schemeClr>
          </a:solidFill>
          <a:ln w="2857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37373A"/>
                </a:solidFill>
                <a:latin typeface="Arial" panose="020B0604020202020204" pitchFamily="34" charset="0"/>
                <a:cs typeface="Arial" panose="020B0604020202020204" pitchFamily="34" charset="0"/>
              </a:rPr>
              <a:t>5</a:t>
            </a:r>
            <a:endPar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7FF40399-801E-634C-AD87-6CC7CAB8E1FB}"/>
              </a:ext>
            </a:extLst>
          </p:cNvPr>
          <p:cNvSpPr/>
          <p:nvPr/>
        </p:nvSpPr>
        <p:spPr>
          <a:xfrm>
            <a:off x="456914" y="2786501"/>
            <a:ext cx="3871124" cy="456472"/>
          </a:xfrm>
          <a:prstGeom prst="rect">
            <a:avLst/>
          </a:prstGeom>
        </p:spPr>
        <p:txBody>
          <a:bodyPr wrap="none" lIns="0">
            <a:spAutoFit/>
          </a:bodyPr>
          <a:lstStyle/>
          <a:p>
            <a:pPr marL="152385">
              <a:lnSpc>
                <a:spcPct val="150000"/>
              </a:lnSpc>
              <a:buClr>
                <a:srgbClr val="005EB8"/>
              </a:buClr>
              <a:defRPr/>
            </a:pPr>
            <a:r>
              <a:rPr lang="en-GB" b="1"/>
              <a:t>LITE REGISTRATION PROCESS: </a:t>
            </a:r>
          </a:p>
        </p:txBody>
      </p:sp>
    </p:spTree>
    <p:extLst>
      <p:ext uri="{BB962C8B-B14F-4D97-AF65-F5344CB8AC3E}">
        <p14:creationId xmlns:p14="http://schemas.microsoft.com/office/powerpoint/2010/main" val="23277229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4E66307-91C4-C24D-8716-98994AC10B37}"/>
              </a:ext>
            </a:extLst>
          </p:cNvPr>
          <p:cNvSpPr>
            <a:spLocks noGrp="1"/>
          </p:cNvSpPr>
          <p:nvPr>
            <p:ph type="title"/>
          </p:nvPr>
        </p:nvSpPr>
        <p:spPr/>
        <p:txBody>
          <a:bodyPr/>
          <a:lstStyle/>
          <a:p>
            <a:r>
              <a:rPr lang="en-GB" dirty="0"/>
              <a:t/>
            </a:r>
            <a:br>
              <a:rPr lang="en-GB" dirty="0"/>
            </a:br>
            <a:r>
              <a:rPr lang="en-GB" dirty="0" smtClean="0"/>
              <a:t>TESTING SITE </a:t>
            </a:r>
            <a:r>
              <a:rPr lang="en-GB" dirty="0"/>
              <a:t>SELECTION</a:t>
            </a:r>
          </a:p>
        </p:txBody>
      </p:sp>
      <p:sp>
        <p:nvSpPr>
          <p:cNvPr id="11" name="TextBox 10">
            <a:extLst>
              <a:ext uri="{FF2B5EF4-FFF2-40B4-BE49-F238E27FC236}">
                <a16:creationId xmlns:a16="http://schemas.microsoft.com/office/drawing/2014/main" id="{9F25CC80-DD44-6C4F-A7C6-2066DADECF35}"/>
              </a:ext>
            </a:extLst>
          </p:cNvPr>
          <p:cNvSpPr txBox="1"/>
          <p:nvPr/>
        </p:nvSpPr>
        <p:spPr>
          <a:xfrm>
            <a:off x="-1643449" y="552347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28" name="TextBox 27">
            <a:extLst>
              <a:ext uri="{FF2B5EF4-FFF2-40B4-BE49-F238E27FC236}">
                <a16:creationId xmlns:a16="http://schemas.microsoft.com/office/drawing/2014/main" id="{2AF1943D-1458-EC4E-8904-F882D93E8513}"/>
              </a:ext>
            </a:extLst>
          </p:cNvPr>
          <p:cNvSpPr txBox="1"/>
          <p:nvPr/>
        </p:nvSpPr>
        <p:spPr>
          <a:xfrm>
            <a:off x="5664199" y="543204"/>
            <a:ext cx="5921015" cy="44235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a:ea typeface="+mn-ea"/>
                <a:cs typeface="Arial"/>
              </a:rPr>
              <a:t>TEST TYPE:</a:t>
            </a:r>
            <a:endParaRPr kumimoji="0" lang="en-GB" sz="1200" b="1" i="0" u="none" strike="noStrike" kern="1200" cap="none" spc="0" normalizeH="0" baseline="0" noProof="0" dirty="0">
              <a:ln>
                <a:noFill/>
              </a:ln>
              <a:solidFill>
                <a:srgbClr val="005EB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7373A"/>
                </a:solidFill>
                <a:effectLst/>
                <a:uLnTx/>
                <a:uFillTx/>
                <a:latin typeface="Arial"/>
                <a:ea typeface="+mn-ea"/>
                <a:cs typeface="+mn-cs"/>
              </a:rPr>
              <a:t>Participants </a:t>
            </a:r>
            <a:r>
              <a:rPr lang="en-GB" sz="1200" dirty="0">
                <a:solidFill>
                  <a:srgbClr val="37373A"/>
                </a:solidFill>
                <a:latin typeface="Arial"/>
              </a:rPr>
              <a:t>need to s</a:t>
            </a:r>
            <a:r>
              <a:rPr kumimoji="0" lang="en-GB" sz="1200" b="0" i="0" u="none" strike="noStrike" kern="1200" cap="none" spc="0" normalizeH="0" baseline="0" noProof="0" dirty="0">
                <a:ln>
                  <a:noFill/>
                </a:ln>
                <a:solidFill>
                  <a:srgbClr val="37373A"/>
                </a:solidFill>
                <a:effectLst/>
                <a:uLnTx/>
                <a:uFillTx/>
                <a:latin typeface="Arial"/>
                <a:ea typeface="+mn-ea"/>
                <a:cs typeface="+mn-cs"/>
              </a:rPr>
              <a:t>elect “At a </a:t>
            </a:r>
            <a:r>
              <a:rPr kumimoji="0" lang="en-GB" sz="1200" b="0" i="0" u="none" strike="noStrike" kern="1200" cap="none" spc="0" normalizeH="0" baseline="0" noProof="0" dirty="0" smtClean="0">
                <a:ln>
                  <a:noFill/>
                </a:ln>
                <a:solidFill>
                  <a:srgbClr val="37373A"/>
                </a:solidFill>
                <a:effectLst/>
                <a:uLnTx/>
                <a:uFillTx/>
                <a:latin typeface="Arial"/>
                <a:ea typeface="+mn-ea"/>
                <a:cs typeface="+mn-cs"/>
              </a:rPr>
              <a:t>testing site”. </a:t>
            </a:r>
            <a:endParaRPr kumimoji="0" lang="en-GB" sz="1200" b="0" i="0" u="none" strike="noStrike" kern="1200" cap="none" spc="0" normalizeH="0" baseline="0" noProof="0" dirty="0">
              <a:ln>
                <a:noFill/>
              </a:ln>
              <a:solidFill>
                <a:srgbClr val="37373A"/>
              </a:solidFill>
              <a:effectLst/>
              <a:uLnTx/>
              <a:uFillTx/>
              <a:latin typeface="Arial"/>
              <a:ea typeface="+mn-ea"/>
              <a:cs typeface="+mn-cs"/>
            </a:endParaRPr>
          </a:p>
        </p:txBody>
      </p:sp>
      <p:cxnSp>
        <p:nvCxnSpPr>
          <p:cNvPr id="41" name="Straight Connector 40">
            <a:extLst>
              <a:ext uri="{FF2B5EF4-FFF2-40B4-BE49-F238E27FC236}">
                <a16:creationId xmlns:a16="http://schemas.microsoft.com/office/drawing/2014/main" id="{83963D48-A599-5B4C-B042-F71AAEAD80CB}"/>
              </a:ext>
            </a:extLst>
          </p:cNvPr>
          <p:cNvCxnSpPr>
            <a:cxnSpLocks/>
          </p:cNvCxnSpPr>
          <p:nvPr/>
        </p:nvCxnSpPr>
        <p:spPr>
          <a:xfrm>
            <a:off x="5170017" y="130629"/>
            <a:ext cx="0" cy="7153574"/>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28884174-0102-3948-94DF-2C448C51D5F4}"/>
              </a:ext>
            </a:extLst>
          </p:cNvPr>
          <p:cNvSpPr>
            <a:spLocks/>
          </p:cNvSpPr>
          <p:nvPr/>
        </p:nvSpPr>
        <p:spPr>
          <a:xfrm>
            <a:off x="4990017" y="543204"/>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6</a:t>
            </a:r>
          </a:p>
        </p:txBody>
      </p:sp>
      <p:sp>
        <p:nvSpPr>
          <p:cNvPr id="8" name="TextBox 7">
            <a:extLst>
              <a:ext uri="{FF2B5EF4-FFF2-40B4-BE49-F238E27FC236}">
                <a16:creationId xmlns:a16="http://schemas.microsoft.com/office/drawing/2014/main" id="{CC9949F4-1E14-E24F-AAB7-40C89FE1485E}"/>
              </a:ext>
            </a:extLst>
          </p:cNvPr>
          <p:cNvSpPr txBox="1"/>
          <p:nvPr/>
        </p:nvSpPr>
        <p:spPr>
          <a:xfrm>
            <a:off x="6602278" y="7485681"/>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pic>
        <p:nvPicPr>
          <p:cNvPr id="4" name="Picture 3">
            <a:extLst>
              <a:ext uri="{FF2B5EF4-FFF2-40B4-BE49-F238E27FC236}">
                <a16:creationId xmlns:a16="http://schemas.microsoft.com/office/drawing/2014/main" id="{EBFD37E9-EA09-F241-A66B-8C7A566904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4200" y="1110982"/>
            <a:ext cx="2528078" cy="2205737"/>
          </a:xfrm>
          <a:prstGeom prst="rect">
            <a:avLst/>
          </a:prstGeom>
          <a:ln>
            <a:solidFill>
              <a:schemeClr val="tx1"/>
            </a:solidFill>
          </a:ln>
        </p:spPr>
      </p:pic>
      <p:sp>
        <p:nvSpPr>
          <p:cNvPr id="17" name="TextBox 16">
            <a:extLst>
              <a:ext uri="{FF2B5EF4-FFF2-40B4-BE49-F238E27FC236}">
                <a16:creationId xmlns:a16="http://schemas.microsoft.com/office/drawing/2014/main" id="{8C8A1A2C-8C02-BB45-B2A7-603400BF2E93}"/>
              </a:ext>
            </a:extLst>
          </p:cNvPr>
          <p:cNvSpPr txBox="1"/>
          <p:nvPr/>
        </p:nvSpPr>
        <p:spPr>
          <a:xfrm>
            <a:off x="5664200" y="3700602"/>
            <a:ext cx="5921015" cy="69691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005EB8"/>
                </a:solidFill>
                <a:effectLst/>
                <a:uLnTx/>
                <a:uFillTx/>
                <a:latin typeface="Arial"/>
                <a:ea typeface="+mn-ea"/>
                <a:cs typeface="Arial"/>
              </a:rPr>
              <a:t>TESTING SITE </a:t>
            </a:r>
            <a:r>
              <a:rPr kumimoji="0" lang="en-GB" sz="1200" b="1" i="0" u="none" strike="noStrike" kern="1200" cap="none" spc="0" normalizeH="0" baseline="0" noProof="0" dirty="0">
                <a:ln>
                  <a:noFill/>
                </a:ln>
                <a:solidFill>
                  <a:srgbClr val="005EB8"/>
                </a:solidFill>
                <a:effectLst/>
                <a:uLnTx/>
                <a:uFillTx/>
                <a:latin typeface="Arial"/>
                <a:ea typeface="+mn-ea"/>
                <a:cs typeface="Arial"/>
              </a:rPr>
              <a:t>ID:</a:t>
            </a:r>
            <a:endParaRPr kumimoji="0" lang="en-GB" sz="1200" b="1" i="0" u="none" strike="noStrike" kern="1200" cap="none" spc="0" normalizeH="0" baseline="0" noProof="0" dirty="0">
              <a:ln>
                <a:noFill/>
              </a:ln>
              <a:solidFill>
                <a:srgbClr val="005EB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7373A"/>
                </a:solidFill>
                <a:effectLst/>
                <a:uLnTx/>
                <a:uFillTx/>
                <a:latin typeface="Arial"/>
                <a:ea typeface="+mn-ea"/>
                <a:cs typeface="+mn-cs"/>
              </a:rPr>
              <a:t>Signage with the site ID should be put up around the site to support the Participants as they register.</a:t>
            </a:r>
          </a:p>
        </p:txBody>
      </p:sp>
      <p:sp>
        <p:nvSpPr>
          <p:cNvPr id="20" name="Oval 19">
            <a:extLst>
              <a:ext uri="{FF2B5EF4-FFF2-40B4-BE49-F238E27FC236}">
                <a16:creationId xmlns:a16="http://schemas.microsoft.com/office/drawing/2014/main" id="{817E9D69-33C2-1145-A2C2-2C6F90596009}"/>
              </a:ext>
            </a:extLst>
          </p:cNvPr>
          <p:cNvSpPr>
            <a:spLocks/>
          </p:cNvSpPr>
          <p:nvPr/>
        </p:nvSpPr>
        <p:spPr>
          <a:xfrm>
            <a:off x="4990017" y="3700602"/>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7</a:t>
            </a:r>
          </a:p>
        </p:txBody>
      </p:sp>
      <p:pic>
        <p:nvPicPr>
          <p:cNvPr id="21" name="Picture 20">
            <a:extLst>
              <a:ext uri="{FF2B5EF4-FFF2-40B4-BE49-F238E27FC236}">
                <a16:creationId xmlns:a16="http://schemas.microsoft.com/office/drawing/2014/main" id="{11A09AE3-3432-2544-B7B4-9C0CFDAA037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84439" y="4671321"/>
            <a:ext cx="2067387" cy="1620951"/>
          </a:xfrm>
          <a:prstGeom prst="rect">
            <a:avLst/>
          </a:prstGeom>
          <a:ln>
            <a:solidFill>
              <a:srgbClr val="37373A"/>
            </a:solidFill>
          </a:ln>
        </p:spPr>
      </p:pic>
      <p:pic>
        <p:nvPicPr>
          <p:cNvPr id="22" name="Picture 21">
            <a:extLst>
              <a:ext uri="{FF2B5EF4-FFF2-40B4-BE49-F238E27FC236}">
                <a16:creationId xmlns:a16="http://schemas.microsoft.com/office/drawing/2014/main" id="{2DB0F5CC-4477-2844-B084-06AF7F6BC1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6028" y="4662082"/>
            <a:ext cx="2278132" cy="1778480"/>
          </a:xfrm>
          <a:prstGeom prst="rect">
            <a:avLst/>
          </a:prstGeom>
          <a:ln>
            <a:solidFill>
              <a:srgbClr val="37373A"/>
            </a:solidFill>
          </a:ln>
        </p:spPr>
      </p:pic>
      <p:sp>
        <p:nvSpPr>
          <p:cNvPr id="14" name="Rectangle 13">
            <a:extLst>
              <a:ext uri="{FF2B5EF4-FFF2-40B4-BE49-F238E27FC236}">
                <a16:creationId xmlns:a16="http://schemas.microsoft.com/office/drawing/2014/main" id="{CF937550-16EC-5A43-9D31-C55F317739F7}"/>
              </a:ext>
            </a:extLst>
          </p:cNvPr>
          <p:cNvSpPr/>
          <p:nvPr/>
        </p:nvSpPr>
        <p:spPr>
          <a:xfrm>
            <a:off x="456914" y="2805754"/>
            <a:ext cx="3871124" cy="456472"/>
          </a:xfrm>
          <a:prstGeom prst="rect">
            <a:avLst/>
          </a:prstGeom>
        </p:spPr>
        <p:txBody>
          <a:bodyPr wrap="none" lIns="0">
            <a:spAutoFit/>
          </a:bodyPr>
          <a:lstStyle/>
          <a:p>
            <a:pPr marL="152385">
              <a:lnSpc>
                <a:spcPct val="150000"/>
              </a:lnSpc>
              <a:buClr>
                <a:srgbClr val="005EB8"/>
              </a:buClr>
              <a:defRPr/>
            </a:pPr>
            <a:r>
              <a:rPr lang="en-GB" b="1"/>
              <a:t>LITE REGISTRATION PROCESS: </a:t>
            </a:r>
          </a:p>
        </p:txBody>
      </p:sp>
    </p:spTree>
    <p:extLst>
      <p:ext uri="{BB962C8B-B14F-4D97-AF65-F5344CB8AC3E}">
        <p14:creationId xmlns:p14="http://schemas.microsoft.com/office/powerpoint/2010/main" val="9675689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4E66307-91C4-C24D-8716-98994AC10B37}"/>
              </a:ext>
            </a:extLst>
          </p:cNvPr>
          <p:cNvSpPr>
            <a:spLocks noGrp="1"/>
          </p:cNvSpPr>
          <p:nvPr>
            <p:ph type="title"/>
          </p:nvPr>
        </p:nvSpPr>
        <p:spPr/>
        <p:txBody>
          <a:bodyPr/>
          <a:lstStyle/>
          <a:p>
            <a:r>
              <a:rPr lang="en-GB"/>
              <a:t/>
            </a:r>
            <a:br>
              <a:rPr lang="en-GB"/>
            </a:br>
            <a:r>
              <a:rPr lang="en-GB"/>
              <a:t>BARCODE AND TEST DETAILS</a:t>
            </a:r>
          </a:p>
        </p:txBody>
      </p:sp>
      <p:sp>
        <p:nvSpPr>
          <p:cNvPr id="11" name="TextBox 10">
            <a:extLst>
              <a:ext uri="{FF2B5EF4-FFF2-40B4-BE49-F238E27FC236}">
                <a16:creationId xmlns:a16="http://schemas.microsoft.com/office/drawing/2014/main" id="{9F25CC80-DD44-6C4F-A7C6-2066DADECF35}"/>
              </a:ext>
            </a:extLst>
          </p:cNvPr>
          <p:cNvSpPr txBox="1"/>
          <p:nvPr/>
        </p:nvSpPr>
        <p:spPr>
          <a:xfrm>
            <a:off x="-1643449" y="552347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12" name="TextBox 11">
            <a:extLst>
              <a:ext uri="{FF2B5EF4-FFF2-40B4-BE49-F238E27FC236}">
                <a16:creationId xmlns:a16="http://schemas.microsoft.com/office/drawing/2014/main" id="{7346A512-F1CA-D944-BDA9-6D0B0E285343}"/>
              </a:ext>
            </a:extLst>
          </p:cNvPr>
          <p:cNvSpPr txBox="1"/>
          <p:nvPr/>
        </p:nvSpPr>
        <p:spPr>
          <a:xfrm>
            <a:off x="9811265" y="6376086"/>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cxnSp>
        <p:nvCxnSpPr>
          <p:cNvPr id="41" name="Straight Connector 40">
            <a:extLst>
              <a:ext uri="{FF2B5EF4-FFF2-40B4-BE49-F238E27FC236}">
                <a16:creationId xmlns:a16="http://schemas.microsoft.com/office/drawing/2014/main" id="{83963D48-A599-5B4C-B042-F71AAEAD80CB}"/>
              </a:ext>
            </a:extLst>
          </p:cNvPr>
          <p:cNvCxnSpPr>
            <a:cxnSpLocks/>
          </p:cNvCxnSpPr>
          <p:nvPr/>
        </p:nvCxnSpPr>
        <p:spPr>
          <a:xfrm>
            <a:off x="5170017" y="154379"/>
            <a:ext cx="0" cy="7173013"/>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BC70CAB-9485-8040-9F80-F43B36D227DC}"/>
              </a:ext>
            </a:extLst>
          </p:cNvPr>
          <p:cNvSpPr txBox="1"/>
          <p:nvPr/>
        </p:nvSpPr>
        <p:spPr>
          <a:xfrm>
            <a:off x="5664201" y="1670417"/>
            <a:ext cx="5092032" cy="78183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5EB8"/>
                </a:solidFill>
                <a:effectLst/>
                <a:uLnTx/>
                <a:uFillTx/>
                <a:latin typeface="Arial"/>
                <a:ea typeface="+mn-ea"/>
                <a:cs typeface="Arial"/>
              </a:rPr>
              <a:t>UNIQUE BARCODE:</a:t>
            </a:r>
            <a:endParaRPr kumimoji="0" lang="en-GB" sz="1200" b="1" i="0" u="none" strike="noStrike" kern="1200" cap="none" spc="0" normalizeH="0" baseline="0" noProof="0">
              <a:ln>
                <a:noFill/>
              </a:ln>
              <a:solidFill>
                <a:srgbClr val="005EB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37373A"/>
                </a:solidFill>
                <a:latin typeface="Arial"/>
              </a:rPr>
              <a:t>Participants then need to scan or manually enter their </a:t>
            </a:r>
            <a:r>
              <a:rPr kumimoji="0" lang="en-GB" sz="1200" b="0" i="0" u="none" strike="noStrike" kern="1200" cap="none" spc="0" normalizeH="0" baseline="0" noProof="0">
                <a:ln>
                  <a:noFill/>
                </a:ln>
                <a:solidFill>
                  <a:srgbClr val="37373A"/>
                </a:solidFill>
                <a:effectLst/>
                <a:uLnTx/>
                <a:uFillTx/>
                <a:latin typeface="Arial"/>
                <a:ea typeface="+mn-ea"/>
                <a:cs typeface="+mn-cs"/>
              </a:rPr>
              <a:t>unique test barcode, this will link the participant’s test sample to their personal details.</a:t>
            </a:r>
          </a:p>
        </p:txBody>
      </p:sp>
      <p:sp>
        <p:nvSpPr>
          <p:cNvPr id="19" name="Oval 18">
            <a:extLst>
              <a:ext uri="{FF2B5EF4-FFF2-40B4-BE49-F238E27FC236}">
                <a16:creationId xmlns:a16="http://schemas.microsoft.com/office/drawing/2014/main" id="{44895B9E-7196-6947-8A6B-0B89A4BDC6C7}"/>
              </a:ext>
            </a:extLst>
          </p:cNvPr>
          <p:cNvSpPr>
            <a:spLocks/>
          </p:cNvSpPr>
          <p:nvPr/>
        </p:nvSpPr>
        <p:spPr>
          <a:xfrm>
            <a:off x="4990017" y="1670418"/>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8</a:t>
            </a:r>
          </a:p>
        </p:txBody>
      </p:sp>
      <p:sp>
        <p:nvSpPr>
          <p:cNvPr id="8" name="TextBox 7">
            <a:extLst>
              <a:ext uri="{FF2B5EF4-FFF2-40B4-BE49-F238E27FC236}">
                <a16:creationId xmlns:a16="http://schemas.microsoft.com/office/drawing/2014/main" id="{CC9949F4-1E14-E24F-AAB7-40C89FE1485E}"/>
              </a:ext>
            </a:extLst>
          </p:cNvPr>
          <p:cNvSpPr txBox="1"/>
          <p:nvPr/>
        </p:nvSpPr>
        <p:spPr>
          <a:xfrm>
            <a:off x="6602278" y="7485681"/>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pic>
        <p:nvPicPr>
          <p:cNvPr id="5" name="Picture 4">
            <a:extLst>
              <a:ext uri="{FF2B5EF4-FFF2-40B4-BE49-F238E27FC236}">
                <a16:creationId xmlns:a16="http://schemas.microsoft.com/office/drawing/2014/main" id="{FB5AE0F7-CB42-E64D-984E-6AF0DB424A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64201" y="2540098"/>
            <a:ext cx="2322569" cy="3013611"/>
          </a:xfrm>
          <a:prstGeom prst="rect">
            <a:avLst/>
          </a:prstGeom>
          <a:ln>
            <a:solidFill>
              <a:schemeClr val="tx1"/>
            </a:solidFill>
          </a:ln>
        </p:spPr>
      </p:pic>
      <p:sp>
        <p:nvSpPr>
          <p:cNvPr id="15" name="Rectangle 14">
            <a:extLst>
              <a:ext uri="{FF2B5EF4-FFF2-40B4-BE49-F238E27FC236}">
                <a16:creationId xmlns:a16="http://schemas.microsoft.com/office/drawing/2014/main" id="{40E87145-53C4-4D42-83B4-DB5664602C02}"/>
              </a:ext>
            </a:extLst>
          </p:cNvPr>
          <p:cNvSpPr/>
          <p:nvPr/>
        </p:nvSpPr>
        <p:spPr>
          <a:xfrm>
            <a:off x="456914" y="2753844"/>
            <a:ext cx="3871124" cy="456472"/>
          </a:xfrm>
          <a:prstGeom prst="rect">
            <a:avLst/>
          </a:prstGeom>
        </p:spPr>
        <p:txBody>
          <a:bodyPr wrap="none" lIns="0">
            <a:spAutoFit/>
          </a:bodyPr>
          <a:lstStyle/>
          <a:p>
            <a:pPr marL="152385">
              <a:lnSpc>
                <a:spcPct val="150000"/>
              </a:lnSpc>
              <a:buClr>
                <a:srgbClr val="005EB8"/>
              </a:buClr>
              <a:defRPr/>
            </a:pPr>
            <a:r>
              <a:rPr lang="en-GB" b="1"/>
              <a:t>LITE REGISTRATION PROCESS: </a:t>
            </a:r>
          </a:p>
        </p:txBody>
      </p:sp>
    </p:spTree>
    <p:extLst>
      <p:ext uri="{BB962C8B-B14F-4D97-AF65-F5344CB8AC3E}">
        <p14:creationId xmlns:p14="http://schemas.microsoft.com/office/powerpoint/2010/main" val="2633223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4E66307-91C4-C24D-8716-98994AC10B37}"/>
              </a:ext>
            </a:extLst>
          </p:cNvPr>
          <p:cNvSpPr>
            <a:spLocks noGrp="1"/>
          </p:cNvSpPr>
          <p:nvPr>
            <p:ph type="title"/>
          </p:nvPr>
        </p:nvSpPr>
        <p:spPr/>
        <p:txBody>
          <a:bodyPr/>
          <a:lstStyle/>
          <a:p>
            <a:r>
              <a:rPr lang="en-GB"/>
              <a:t/>
            </a:r>
            <a:br>
              <a:rPr lang="en-GB"/>
            </a:br>
            <a:r>
              <a:rPr lang="en-GB"/>
              <a:t>BARCODE AND TEST DETAILS</a:t>
            </a:r>
          </a:p>
        </p:txBody>
      </p:sp>
      <p:sp>
        <p:nvSpPr>
          <p:cNvPr id="11" name="TextBox 10">
            <a:extLst>
              <a:ext uri="{FF2B5EF4-FFF2-40B4-BE49-F238E27FC236}">
                <a16:creationId xmlns:a16="http://schemas.microsoft.com/office/drawing/2014/main" id="{9F25CC80-DD44-6C4F-A7C6-2066DADECF35}"/>
              </a:ext>
            </a:extLst>
          </p:cNvPr>
          <p:cNvSpPr txBox="1"/>
          <p:nvPr/>
        </p:nvSpPr>
        <p:spPr>
          <a:xfrm>
            <a:off x="-1643449" y="552347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12" name="TextBox 11">
            <a:extLst>
              <a:ext uri="{FF2B5EF4-FFF2-40B4-BE49-F238E27FC236}">
                <a16:creationId xmlns:a16="http://schemas.microsoft.com/office/drawing/2014/main" id="{7346A512-F1CA-D944-BDA9-6D0B0E285343}"/>
              </a:ext>
            </a:extLst>
          </p:cNvPr>
          <p:cNvSpPr txBox="1"/>
          <p:nvPr/>
        </p:nvSpPr>
        <p:spPr>
          <a:xfrm>
            <a:off x="9811265" y="6376086"/>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cxnSp>
        <p:nvCxnSpPr>
          <p:cNvPr id="41" name="Straight Connector 40">
            <a:extLst>
              <a:ext uri="{FF2B5EF4-FFF2-40B4-BE49-F238E27FC236}">
                <a16:creationId xmlns:a16="http://schemas.microsoft.com/office/drawing/2014/main" id="{83963D48-A599-5B4C-B042-F71AAEAD80CB}"/>
              </a:ext>
            </a:extLst>
          </p:cNvPr>
          <p:cNvCxnSpPr>
            <a:cxnSpLocks/>
          </p:cNvCxnSpPr>
          <p:nvPr/>
        </p:nvCxnSpPr>
        <p:spPr>
          <a:xfrm>
            <a:off x="5170017" y="154379"/>
            <a:ext cx="0" cy="7173013"/>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BC70CAB-9485-8040-9F80-F43B36D227DC}"/>
              </a:ext>
            </a:extLst>
          </p:cNvPr>
          <p:cNvSpPr txBox="1"/>
          <p:nvPr/>
        </p:nvSpPr>
        <p:spPr>
          <a:xfrm>
            <a:off x="5664201" y="590441"/>
            <a:ext cx="5092032" cy="78183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a:ea typeface="+mn-ea"/>
                <a:cs typeface="Arial"/>
              </a:rPr>
              <a:t>DAILY CONTACT OR REGULAR TESTING:</a:t>
            </a:r>
            <a:endParaRPr kumimoji="0" lang="en-GB" sz="1200" b="1" i="0" u="none" strike="noStrike" kern="1200" cap="none" spc="0" normalizeH="0" baseline="0" noProof="0" dirty="0">
              <a:ln>
                <a:noFill/>
              </a:ln>
              <a:solidFill>
                <a:srgbClr val="005EB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7373A"/>
                </a:solidFill>
                <a:latin typeface="Arial"/>
              </a:rPr>
              <a:t>Participants then need to select whether they are testing as part of a daily contact or regular testing regime, more details on this can be found in the “Clinical, protocol &amp; policy” section of the Guidebook</a:t>
            </a:r>
            <a:endParaRPr kumimoji="0" lang="en-GB" sz="1200" b="0" i="0" u="none" strike="noStrike" kern="1200" cap="none" spc="0" normalizeH="0" baseline="0" noProof="0" dirty="0">
              <a:ln>
                <a:noFill/>
              </a:ln>
              <a:solidFill>
                <a:srgbClr val="37373A"/>
              </a:solidFill>
              <a:effectLst/>
              <a:uLnTx/>
              <a:uFillTx/>
              <a:latin typeface="Arial"/>
              <a:ea typeface="+mn-ea"/>
              <a:cs typeface="+mn-cs"/>
            </a:endParaRPr>
          </a:p>
        </p:txBody>
      </p:sp>
      <p:sp>
        <p:nvSpPr>
          <p:cNvPr id="19" name="Oval 18">
            <a:extLst>
              <a:ext uri="{FF2B5EF4-FFF2-40B4-BE49-F238E27FC236}">
                <a16:creationId xmlns:a16="http://schemas.microsoft.com/office/drawing/2014/main" id="{44895B9E-7196-6947-8A6B-0B89A4BDC6C7}"/>
              </a:ext>
            </a:extLst>
          </p:cNvPr>
          <p:cNvSpPr>
            <a:spLocks/>
          </p:cNvSpPr>
          <p:nvPr/>
        </p:nvSpPr>
        <p:spPr>
          <a:xfrm>
            <a:off x="4990017" y="624977"/>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37373A"/>
                </a:solidFill>
                <a:latin typeface="Arial" panose="020B0604020202020204" pitchFamily="34" charset="0"/>
                <a:cs typeface="Arial" panose="020B0604020202020204" pitchFamily="34" charset="0"/>
              </a:rPr>
              <a:t>9</a:t>
            </a:r>
            <a:endPar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CC9949F4-1E14-E24F-AAB7-40C89FE1485E}"/>
              </a:ext>
            </a:extLst>
          </p:cNvPr>
          <p:cNvSpPr txBox="1"/>
          <p:nvPr/>
        </p:nvSpPr>
        <p:spPr>
          <a:xfrm>
            <a:off x="6602278" y="7485681"/>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13" name="TextBox 12">
            <a:extLst>
              <a:ext uri="{FF2B5EF4-FFF2-40B4-BE49-F238E27FC236}">
                <a16:creationId xmlns:a16="http://schemas.microsoft.com/office/drawing/2014/main" id="{54198F95-BEC7-3344-96F9-716C628FA90B}"/>
              </a:ext>
            </a:extLst>
          </p:cNvPr>
          <p:cNvSpPr txBox="1"/>
          <p:nvPr/>
        </p:nvSpPr>
        <p:spPr>
          <a:xfrm>
            <a:off x="5664200" y="4635556"/>
            <a:ext cx="5921015" cy="152081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5EB8"/>
                </a:solidFill>
                <a:effectLst/>
                <a:uLnTx/>
                <a:uFillTx/>
                <a:latin typeface="Arial"/>
                <a:ea typeface="+mn-ea"/>
                <a:cs typeface="Arial"/>
              </a:rPr>
              <a:t>DATE AND TIME OF TEST:</a:t>
            </a:r>
            <a:endParaRPr kumimoji="0" lang="en-GB" sz="1200" b="1" i="0" u="none" strike="noStrike" kern="1200" cap="none" spc="0" normalizeH="0" baseline="0" noProof="0">
              <a:ln>
                <a:noFill/>
              </a:ln>
              <a:solidFill>
                <a:srgbClr val="37373A"/>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37373A"/>
                </a:solidFill>
                <a:effectLst/>
                <a:uLnTx/>
                <a:uFillTx/>
                <a:latin typeface="Arial"/>
                <a:ea typeface="+mn-ea"/>
                <a:cs typeface="Arial"/>
              </a:rPr>
              <a:t>The Participant will then be asked to enter the date and time that they are taking the swab sample.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37373A"/>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37373A"/>
                </a:solidFill>
                <a:latin typeface="Arial"/>
                <a:cs typeface="Arial"/>
              </a:rPr>
              <a:t>Participants with accounts, who have previously gone through this process and registered a test kit can skip to </a:t>
            </a:r>
            <a:r>
              <a:rPr lang="en-GB" sz="1200" b="1">
                <a:solidFill>
                  <a:schemeClr val="tx2"/>
                </a:solidFill>
                <a:latin typeface="Arial"/>
                <a:cs typeface="Arial"/>
              </a:rPr>
              <a:t>step 12</a:t>
            </a:r>
            <a:r>
              <a:rPr lang="en-GB" sz="1200" b="1">
                <a:solidFill>
                  <a:srgbClr val="37373A"/>
                </a:solidFill>
                <a:latin typeface="Arial"/>
                <a:cs typeface="Arial"/>
              </a:rPr>
              <a:t>.   </a:t>
            </a:r>
            <a:endParaRPr kumimoji="0" lang="en-GB" sz="1200" b="1" i="0" u="none" strike="noStrike" kern="1200" cap="none" spc="0" normalizeH="0" baseline="0" noProof="0">
              <a:ln>
                <a:noFill/>
              </a:ln>
              <a:solidFill>
                <a:srgbClr val="37373A"/>
              </a:solidFill>
              <a:effectLst/>
              <a:uLnTx/>
              <a:uFillTx/>
              <a:latin typeface="Arial"/>
              <a:ea typeface="+mn-ea"/>
              <a:cs typeface="Arial"/>
            </a:endParaRPr>
          </a:p>
        </p:txBody>
      </p:sp>
      <p:sp>
        <p:nvSpPr>
          <p:cNvPr id="20" name="Oval 19">
            <a:extLst>
              <a:ext uri="{FF2B5EF4-FFF2-40B4-BE49-F238E27FC236}">
                <a16:creationId xmlns:a16="http://schemas.microsoft.com/office/drawing/2014/main" id="{57A91E93-65E9-F444-BC2B-59A080A670AB}"/>
              </a:ext>
            </a:extLst>
          </p:cNvPr>
          <p:cNvSpPr>
            <a:spLocks/>
          </p:cNvSpPr>
          <p:nvPr/>
        </p:nvSpPr>
        <p:spPr>
          <a:xfrm>
            <a:off x="4979085" y="4786549"/>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37373A"/>
                </a:solidFill>
                <a:latin typeface="Arial" panose="020B0604020202020204" pitchFamily="34" charset="0"/>
                <a:cs typeface="Arial" panose="020B0604020202020204" pitchFamily="34" charset="0"/>
              </a:rPr>
              <a:t>10</a:t>
            </a:r>
            <a:endPar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40E87145-53C4-4D42-83B4-DB5664602C02}"/>
              </a:ext>
            </a:extLst>
          </p:cNvPr>
          <p:cNvSpPr/>
          <p:nvPr/>
        </p:nvSpPr>
        <p:spPr>
          <a:xfrm>
            <a:off x="456914" y="2753844"/>
            <a:ext cx="3871124" cy="456472"/>
          </a:xfrm>
          <a:prstGeom prst="rect">
            <a:avLst/>
          </a:prstGeom>
        </p:spPr>
        <p:txBody>
          <a:bodyPr wrap="none" lIns="0">
            <a:spAutoFit/>
          </a:bodyPr>
          <a:lstStyle/>
          <a:p>
            <a:pPr marL="152385">
              <a:lnSpc>
                <a:spcPct val="150000"/>
              </a:lnSpc>
              <a:buClr>
                <a:srgbClr val="005EB8"/>
              </a:buClr>
              <a:defRPr/>
            </a:pPr>
            <a:r>
              <a:rPr lang="en-GB" b="1"/>
              <a:t>LITE REGISTRATION PROCESS: </a:t>
            </a:r>
          </a:p>
        </p:txBody>
      </p:sp>
      <p:pic>
        <p:nvPicPr>
          <p:cNvPr id="2" name="Picture 1">
            <a:extLst>
              <a:ext uri="{FF2B5EF4-FFF2-40B4-BE49-F238E27FC236}">
                <a16:creationId xmlns:a16="http://schemas.microsoft.com/office/drawing/2014/main" id="{AC370FE3-8B9D-224D-8F2E-B860E5B81D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4200" y="1728254"/>
            <a:ext cx="3239209" cy="2551326"/>
          </a:xfrm>
          <a:prstGeom prst="rect">
            <a:avLst/>
          </a:prstGeom>
          <a:ln>
            <a:solidFill>
              <a:schemeClr val="tx1"/>
            </a:solidFill>
          </a:ln>
        </p:spPr>
      </p:pic>
    </p:spTree>
    <p:extLst>
      <p:ext uri="{BB962C8B-B14F-4D97-AF65-F5344CB8AC3E}">
        <p14:creationId xmlns:p14="http://schemas.microsoft.com/office/powerpoint/2010/main" val="3423633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4E66307-91C4-C24D-8716-98994AC10B37}"/>
              </a:ext>
            </a:extLst>
          </p:cNvPr>
          <p:cNvSpPr>
            <a:spLocks noGrp="1"/>
          </p:cNvSpPr>
          <p:nvPr>
            <p:ph type="title"/>
          </p:nvPr>
        </p:nvSpPr>
        <p:spPr/>
        <p:txBody>
          <a:bodyPr/>
          <a:lstStyle/>
          <a:p>
            <a:r>
              <a:rPr lang="en-GB"/>
              <a:t/>
            </a:r>
            <a:br>
              <a:rPr lang="en-GB"/>
            </a:br>
            <a:r>
              <a:rPr lang="en-GB"/>
              <a:t>ADDITONAL DETAILS</a:t>
            </a:r>
          </a:p>
        </p:txBody>
      </p:sp>
      <p:sp>
        <p:nvSpPr>
          <p:cNvPr id="11" name="TextBox 10">
            <a:extLst>
              <a:ext uri="{FF2B5EF4-FFF2-40B4-BE49-F238E27FC236}">
                <a16:creationId xmlns:a16="http://schemas.microsoft.com/office/drawing/2014/main" id="{9F25CC80-DD44-6C4F-A7C6-2066DADECF35}"/>
              </a:ext>
            </a:extLst>
          </p:cNvPr>
          <p:cNvSpPr txBox="1"/>
          <p:nvPr/>
        </p:nvSpPr>
        <p:spPr>
          <a:xfrm>
            <a:off x="-1643449" y="552347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12" name="TextBox 11">
            <a:extLst>
              <a:ext uri="{FF2B5EF4-FFF2-40B4-BE49-F238E27FC236}">
                <a16:creationId xmlns:a16="http://schemas.microsoft.com/office/drawing/2014/main" id="{7346A512-F1CA-D944-BDA9-6D0B0E285343}"/>
              </a:ext>
            </a:extLst>
          </p:cNvPr>
          <p:cNvSpPr txBox="1"/>
          <p:nvPr/>
        </p:nvSpPr>
        <p:spPr>
          <a:xfrm>
            <a:off x="9811265" y="6376086"/>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28" name="TextBox 27">
            <a:extLst>
              <a:ext uri="{FF2B5EF4-FFF2-40B4-BE49-F238E27FC236}">
                <a16:creationId xmlns:a16="http://schemas.microsoft.com/office/drawing/2014/main" id="{2AF1943D-1458-EC4E-8904-F882D93E8513}"/>
              </a:ext>
            </a:extLst>
          </p:cNvPr>
          <p:cNvSpPr txBox="1"/>
          <p:nvPr/>
        </p:nvSpPr>
        <p:spPr>
          <a:xfrm>
            <a:off x="5664200" y="840631"/>
            <a:ext cx="4957222" cy="190337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2"/>
                </a:solidFill>
                <a:effectLst/>
                <a:uLnTx/>
                <a:uFillTx/>
                <a:latin typeface="Arial"/>
                <a:ea typeface="+mn-ea"/>
                <a:cs typeface="Arial"/>
              </a:rPr>
              <a:t>ADDITONAL PERSONAL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37373A"/>
                </a:solidFill>
                <a:effectLst/>
                <a:uLnTx/>
                <a:uFillTx/>
                <a:latin typeface="Arial"/>
                <a:ea typeface="+mn-ea"/>
                <a:cs typeface="Arial"/>
              </a:rPr>
              <a:t>Participants will need to provide the following details: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37373A"/>
                </a:solidFill>
                <a:effectLst/>
                <a:uLnTx/>
                <a:uFillTx/>
                <a:latin typeface="Arial"/>
                <a:ea typeface="+mn-ea"/>
                <a:cs typeface="+mn-cs"/>
              </a:rPr>
              <a:t>Name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37373A"/>
                </a:solidFill>
                <a:effectLst/>
                <a:uLnTx/>
                <a:uFillTx/>
                <a:latin typeface="Arial"/>
                <a:ea typeface="+mn-ea"/>
                <a:cs typeface="+mn-cs"/>
              </a:rPr>
              <a:t>Gender</a:t>
            </a:r>
          </a:p>
          <a:p>
            <a:pPr marL="171450" indent="-171450">
              <a:buFont typeface="Arial" panose="020B0604020202020204" pitchFamily="34" charset="0"/>
              <a:buChar char="•"/>
              <a:defRPr/>
            </a:pPr>
            <a:r>
              <a:rPr lang="en-GB" sz="1200">
                <a:solidFill>
                  <a:srgbClr val="37373A"/>
                </a:solidFill>
              </a:rPr>
              <a:t>Date of birth</a:t>
            </a:r>
            <a:endParaRPr kumimoji="0" lang="en-GB" sz="1200" b="0" i="0" u="none" strike="noStrike" kern="1200" cap="none" spc="0" normalizeH="0" baseline="0" noProof="0">
              <a:ln>
                <a:noFill/>
              </a:ln>
              <a:solidFill>
                <a:srgbClr val="37373A"/>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37373A"/>
                </a:solidFill>
                <a:effectLst/>
                <a:uLnTx/>
                <a:uFillTx/>
                <a:latin typeface="Arial"/>
                <a:ea typeface="+mn-ea"/>
                <a:cs typeface="+mn-cs"/>
              </a:rPr>
              <a:t>Ethnic group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rgbClr val="37373A"/>
                </a:solidFill>
                <a:latin typeface="Arial"/>
              </a:rPr>
              <a:t>Details of recent travel to work or place of education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a:solidFill>
                <a:srgbClr val="37373A"/>
              </a:solidFill>
              <a:latin typeface="Arial"/>
            </a:endParaRPr>
          </a:p>
          <a:p>
            <a:pPr marR="0" lvl="0" algn="l" defTabSz="914400" rtl="0" eaLnBrk="1" fontAlgn="auto" latinLnBrk="0" hangingPunct="1">
              <a:lnSpc>
                <a:spcPct val="100000"/>
              </a:lnSpc>
              <a:spcBef>
                <a:spcPts val="0"/>
              </a:spcBef>
              <a:spcAft>
                <a:spcPts val="0"/>
              </a:spcAft>
              <a:buClrTx/>
              <a:buSzTx/>
              <a:tabLst/>
              <a:defRPr/>
            </a:pPr>
            <a:r>
              <a:rPr lang="en-GB" sz="1200">
                <a:solidFill>
                  <a:srgbClr val="37373A"/>
                </a:solidFill>
                <a:latin typeface="Arial"/>
              </a:rPr>
              <a:t>Depending on what a Participant answers to certain questions, they may be required to answer additional questions. </a:t>
            </a:r>
            <a:endParaRPr kumimoji="0" lang="en-GB" sz="1200" b="0" i="0" u="none" strike="noStrike" kern="1200" cap="none" spc="0" normalizeH="0" baseline="0" noProof="0">
              <a:ln>
                <a:noFill/>
              </a:ln>
              <a:solidFill>
                <a:srgbClr val="37373A"/>
              </a:solidFill>
              <a:effectLst/>
              <a:uLnTx/>
              <a:uFillTx/>
              <a:latin typeface="Arial"/>
              <a:ea typeface="+mn-ea"/>
              <a:cs typeface="+mn-cs"/>
            </a:endParaRPr>
          </a:p>
        </p:txBody>
      </p:sp>
      <p:sp>
        <p:nvSpPr>
          <p:cNvPr id="13" name="TextBox 12">
            <a:extLst>
              <a:ext uri="{FF2B5EF4-FFF2-40B4-BE49-F238E27FC236}">
                <a16:creationId xmlns:a16="http://schemas.microsoft.com/office/drawing/2014/main" id="{46B35FB0-21DB-7F4B-9DA5-DC62786F9A11}"/>
              </a:ext>
            </a:extLst>
          </p:cNvPr>
          <p:cNvSpPr txBox="1"/>
          <p:nvPr/>
        </p:nvSpPr>
        <p:spPr>
          <a:xfrm>
            <a:off x="5664200" y="3181932"/>
            <a:ext cx="5899150" cy="119875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5EB8"/>
                </a:solidFill>
                <a:effectLst/>
                <a:uLnTx/>
                <a:uFillTx/>
                <a:latin typeface="Arial"/>
                <a:ea typeface="+mn-ea"/>
                <a:cs typeface="Arial"/>
              </a:rPr>
              <a:t>COVID SYMPTOMS:</a:t>
            </a:r>
            <a:endParaRPr kumimoji="0" lang="en-GB" sz="1200" b="1" i="0" u="none" strike="noStrike" kern="1200" cap="none" spc="0" normalizeH="0" baseline="0" noProof="0">
              <a:ln>
                <a:noFill/>
              </a:ln>
              <a:solidFill>
                <a:srgbClr val="37373A"/>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37373A"/>
                </a:solidFill>
                <a:effectLst/>
                <a:uLnTx/>
                <a:uFillTx/>
                <a:latin typeface="Arial"/>
                <a:ea typeface="+mn-ea"/>
                <a:cs typeface="Arial"/>
              </a:rPr>
              <a:t>Participants need to confirm if they have </a:t>
            </a:r>
            <a:r>
              <a:rPr kumimoji="0" lang="en-GB" sz="1200" b="0" i="0" u="none" strike="noStrike" kern="1200" cap="none" spc="0" normalizeH="0" baseline="0" noProof="0" err="1">
                <a:ln>
                  <a:noFill/>
                </a:ln>
                <a:solidFill>
                  <a:srgbClr val="37373A"/>
                </a:solidFill>
                <a:effectLst/>
                <a:uLnTx/>
                <a:uFillTx/>
                <a:latin typeface="Arial"/>
                <a:ea typeface="+mn-ea"/>
                <a:cs typeface="Arial"/>
              </a:rPr>
              <a:t>Covid</a:t>
            </a:r>
            <a:r>
              <a:rPr kumimoji="0" lang="en-GB" sz="1200" b="0" i="0" u="none" strike="noStrike" kern="1200" cap="none" spc="0" normalizeH="0" baseline="0" noProof="0">
                <a:ln>
                  <a:noFill/>
                </a:ln>
                <a:solidFill>
                  <a:srgbClr val="37373A"/>
                </a:solidFill>
                <a:effectLst/>
                <a:uLnTx/>
                <a:uFillTx/>
                <a:latin typeface="Arial"/>
                <a:ea typeface="+mn-ea"/>
                <a:cs typeface="Arial"/>
              </a:rPr>
              <a:t> symptoms</a:t>
            </a:r>
            <a:r>
              <a:rPr lang="en-GB" sz="1200">
                <a:solidFill>
                  <a:srgbClr val="37373A"/>
                </a:solidFill>
                <a:latin typeface="Arial"/>
                <a:cs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37373A"/>
              </a:solidFill>
              <a:effectLst/>
              <a:uLnTx/>
              <a:uFillTx/>
              <a:latin typeface="Arial"/>
              <a:ea typeface="+mn-ea"/>
              <a:cs typeface="Arial"/>
            </a:endParaRPr>
          </a:p>
          <a:p>
            <a:pPr>
              <a:defRPr/>
            </a:pPr>
            <a:r>
              <a:rPr lang="en-GB" sz="1200" b="1">
                <a:solidFill>
                  <a:srgbClr val="37373A"/>
                </a:solidFill>
                <a:cs typeface="Arial"/>
              </a:rPr>
              <a:t>Participants with accounts, who have previously gone through this process and registered a test kit can skip to </a:t>
            </a:r>
            <a:r>
              <a:rPr lang="en-GB" sz="1200" b="1">
                <a:solidFill>
                  <a:schemeClr val="tx2"/>
                </a:solidFill>
                <a:cs typeface="Arial"/>
              </a:rPr>
              <a:t>step 14</a:t>
            </a:r>
            <a:r>
              <a:rPr lang="en-GB" sz="1200" b="1">
                <a:solidFill>
                  <a:srgbClr val="37373A"/>
                </a:solidFill>
                <a:cs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37373A"/>
              </a:solidFill>
              <a:effectLst/>
              <a:uLnTx/>
              <a:uFillTx/>
              <a:latin typeface="Arial"/>
              <a:ea typeface="+mn-ea"/>
              <a:cs typeface="+mn-cs"/>
            </a:endParaRPr>
          </a:p>
        </p:txBody>
      </p:sp>
      <p:cxnSp>
        <p:nvCxnSpPr>
          <p:cNvPr id="23" name="Straight Connector 22">
            <a:extLst>
              <a:ext uri="{FF2B5EF4-FFF2-40B4-BE49-F238E27FC236}">
                <a16:creationId xmlns:a16="http://schemas.microsoft.com/office/drawing/2014/main" id="{D4BDB4B0-51E4-0E4B-9C88-70A87703E737}"/>
              </a:ext>
            </a:extLst>
          </p:cNvPr>
          <p:cNvCxnSpPr>
            <a:cxnSpLocks/>
          </p:cNvCxnSpPr>
          <p:nvPr/>
        </p:nvCxnSpPr>
        <p:spPr>
          <a:xfrm>
            <a:off x="5159085" y="146304"/>
            <a:ext cx="0" cy="7476905"/>
          </a:xfrm>
          <a:prstGeom prst="line">
            <a:avLst/>
          </a:prstGeom>
          <a:ln w="28575" cap="rnd">
            <a:solidFill>
              <a:schemeClr val="tx2"/>
            </a:solidFill>
            <a:prstDash val="solid"/>
            <a:round/>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EA9AA570-218D-9B4F-835A-838837A81C74}"/>
              </a:ext>
            </a:extLst>
          </p:cNvPr>
          <p:cNvSpPr>
            <a:spLocks/>
          </p:cNvSpPr>
          <p:nvPr/>
        </p:nvSpPr>
        <p:spPr>
          <a:xfrm>
            <a:off x="4979085" y="3181932"/>
            <a:ext cx="360000" cy="356382"/>
          </a:xfrm>
          <a:prstGeom prst="ellipse">
            <a:avLst/>
          </a:prstGeom>
          <a:solidFill>
            <a:schemeClr val="bg1">
              <a:lumMod val="95000"/>
            </a:schemeClr>
          </a:solidFill>
          <a:ln w="2857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12</a:t>
            </a:r>
          </a:p>
        </p:txBody>
      </p:sp>
      <p:sp>
        <p:nvSpPr>
          <p:cNvPr id="26" name="Oval 25">
            <a:extLst>
              <a:ext uri="{FF2B5EF4-FFF2-40B4-BE49-F238E27FC236}">
                <a16:creationId xmlns:a16="http://schemas.microsoft.com/office/drawing/2014/main" id="{0DFFFFEA-D0E5-2A4B-A911-18C1A169DEC4}"/>
              </a:ext>
            </a:extLst>
          </p:cNvPr>
          <p:cNvSpPr>
            <a:spLocks/>
          </p:cNvSpPr>
          <p:nvPr/>
        </p:nvSpPr>
        <p:spPr>
          <a:xfrm>
            <a:off x="4979085" y="782162"/>
            <a:ext cx="360000" cy="356382"/>
          </a:xfrm>
          <a:prstGeom prst="ellipse">
            <a:avLst/>
          </a:prstGeom>
          <a:solidFill>
            <a:schemeClr val="bg1">
              <a:lumMod val="95000"/>
            </a:schemeClr>
          </a:solidFill>
          <a:ln w="2857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11</a:t>
            </a:r>
          </a:p>
        </p:txBody>
      </p:sp>
      <p:sp>
        <p:nvSpPr>
          <p:cNvPr id="27" name="TextBox 26">
            <a:extLst>
              <a:ext uri="{FF2B5EF4-FFF2-40B4-BE49-F238E27FC236}">
                <a16:creationId xmlns:a16="http://schemas.microsoft.com/office/drawing/2014/main" id="{24942F20-DD75-1B4D-B1FC-5ADA4FE4C331}"/>
              </a:ext>
            </a:extLst>
          </p:cNvPr>
          <p:cNvSpPr txBox="1"/>
          <p:nvPr/>
        </p:nvSpPr>
        <p:spPr>
          <a:xfrm>
            <a:off x="5664200" y="4818612"/>
            <a:ext cx="3882432" cy="119875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5EB8"/>
                </a:solidFill>
                <a:effectLst/>
                <a:uLnTx/>
                <a:uFillTx/>
                <a:latin typeface="Arial"/>
                <a:ea typeface="+mn-ea"/>
                <a:cs typeface="Arial"/>
              </a:rPr>
              <a:t>CONTACT DETAILS:</a:t>
            </a:r>
            <a:endParaRPr kumimoji="0" lang="en-GB" sz="1200" b="1" i="0" u="none" strike="noStrike" kern="1200" cap="none" spc="0" normalizeH="0" baseline="0" noProof="0">
              <a:ln>
                <a:noFill/>
              </a:ln>
              <a:solidFill>
                <a:srgbClr val="37373A"/>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37373A"/>
                </a:solidFill>
                <a:effectLst/>
                <a:uLnTx/>
                <a:uFillTx/>
                <a:latin typeface="Arial"/>
                <a:ea typeface="+mn-ea"/>
                <a:cs typeface="Arial"/>
              </a:rPr>
              <a:t>Participants will need to provide the following details: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37373A"/>
                </a:solidFill>
                <a:effectLst/>
                <a:uLnTx/>
                <a:uFillTx/>
                <a:latin typeface="Arial"/>
                <a:ea typeface="+mn-ea"/>
                <a:cs typeface="Arial"/>
              </a:rPr>
              <a:t>Contact email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rgbClr val="37373A"/>
                </a:solidFill>
                <a:latin typeface="Arial"/>
                <a:cs typeface="Arial"/>
              </a:rPr>
              <a:t>Contact mobile phone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37373A"/>
                </a:solidFill>
                <a:effectLst/>
                <a:uLnTx/>
                <a:uFillTx/>
                <a:latin typeface="Arial"/>
                <a:ea typeface="+mn-ea"/>
                <a:cs typeface="Arial"/>
              </a:rPr>
              <a:t>Home address</a:t>
            </a:r>
            <a:endParaRPr kumimoji="0" lang="en-GB" sz="1200" b="0" i="0" u="none" strike="noStrike" kern="1200" cap="none" spc="0" normalizeH="0" baseline="0" noProof="0">
              <a:ln>
                <a:noFill/>
              </a:ln>
              <a:solidFill>
                <a:srgbClr val="37373A"/>
              </a:solidFill>
              <a:effectLst/>
              <a:uLnTx/>
              <a:uFillTx/>
              <a:latin typeface="Arial"/>
              <a:ea typeface="+mn-ea"/>
              <a:cs typeface="+mn-cs"/>
            </a:endParaRPr>
          </a:p>
        </p:txBody>
      </p:sp>
      <p:sp>
        <p:nvSpPr>
          <p:cNvPr id="29" name="Oval 28">
            <a:extLst>
              <a:ext uri="{FF2B5EF4-FFF2-40B4-BE49-F238E27FC236}">
                <a16:creationId xmlns:a16="http://schemas.microsoft.com/office/drawing/2014/main" id="{60CAA063-C908-9345-8F11-FCB2687F63CF}"/>
              </a:ext>
            </a:extLst>
          </p:cNvPr>
          <p:cNvSpPr>
            <a:spLocks/>
          </p:cNvSpPr>
          <p:nvPr/>
        </p:nvSpPr>
        <p:spPr>
          <a:xfrm>
            <a:off x="4979085" y="4791215"/>
            <a:ext cx="360000" cy="356382"/>
          </a:xfrm>
          <a:prstGeom prst="ellipse">
            <a:avLst/>
          </a:prstGeom>
          <a:solidFill>
            <a:schemeClr val="bg1">
              <a:lumMod val="95000"/>
            </a:schemeClr>
          </a:solidFill>
          <a:ln w="2857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13</a:t>
            </a:r>
          </a:p>
        </p:txBody>
      </p:sp>
      <p:sp>
        <p:nvSpPr>
          <p:cNvPr id="15" name="Rectangle 14">
            <a:extLst>
              <a:ext uri="{FF2B5EF4-FFF2-40B4-BE49-F238E27FC236}">
                <a16:creationId xmlns:a16="http://schemas.microsoft.com/office/drawing/2014/main" id="{40975569-E16F-4F44-81BB-7D78BECD371F}"/>
              </a:ext>
            </a:extLst>
          </p:cNvPr>
          <p:cNvSpPr/>
          <p:nvPr/>
        </p:nvSpPr>
        <p:spPr>
          <a:xfrm>
            <a:off x="456914" y="2725397"/>
            <a:ext cx="3871124" cy="456472"/>
          </a:xfrm>
          <a:prstGeom prst="rect">
            <a:avLst/>
          </a:prstGeom>
        </p:spPr>
        <p:txBody>
          <a:bodyPr wrap="none" lIns="0">
            <a:spAutoFit/>
          </a:bodyPr>
          <a:lstStyle/>
          <a:p>
            <a:pPr marL="152385">
              <a:lnSpc>
                <a:spcPct val="150000"/>
              </a:lnSpc>
              <a:buClr>
                <a:srgbClr val="005EB8"/>
              </a:buClr>
              <a:defRPr/>
            </a:pPr>
            <a:r>
              <a:rPr lang="en-GB" b="1"/>
              <a:t>LITE REGISTRATION PROCESS: </a:t>
            </a:r>
          </a:p>
        </p:txBody>
      </p:sp>
    </p:spTree>
    <p:extLst>
      <p:ext uri="{BB962C8B-B14F-4D97-AF65-F5344CB8AC3E}">
        <p14:creationId xmlns:p14="http://schemas.microsoft.com/office/powerpoint/2010/main" val="2139410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4E66307-91C4-C24D-8716-98994AC10B37}"/>
              </a:ext>
            </a:extLst>
          </p:cNvPr>
          <p:cNvSpPr>
            <a:spLocks noGrp="1"/>
          </p:cNvSpPr>
          <p:nvPr>
            <p:ph type="title"/>
          </p:nvPr>
        </p:nvSpPr>
        <p:spPr/>
        <p:txBody>
          <a:bodyPr/>
          <a:lstStyle/>
          <a:p>
            <a:r>
              <a:rPr lang="en-GB"/>
              <a:t/>
            </a:r>
            <a:br>
              <a:rPr lang="en-GB"/>
            </a:br>
            <a:r>
              <a:rPr lang="en-GB"/>
              <a:t>TEST KIT REGISTRATION COMPLETE</a:t>
            </a:r>
          </a:p>
        </p:txBody>
      </p:sp>
      <p:sp>
        <p:nvSpPr>
          <p:cNvPr id="11" name="TextBox 10">
            <a:extLst>
              <a:ext uri="{FF2B5EF4-FFF2-40B4-BE49-F238E27FC236}">
                <a16:creationId xmlns:a16="http://schemas.microsoft.com/office/drawing/2014/main" id="{9F25CC80-DD44-6C4F-A7C6-2066DADECF35}"/>
              </a:ext>
            </a:extLst>
          </p:cNvPr>
          <p:cNvSpPr txBox="1"/>
          <p:nvPr/>
        </p:nvSpPr>
        <p:spPr>
          <a:xfrm>
            <a:off x="-1643449" y="552347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12" name="TextBox 11">
            <a:extLst>
              <a:ext uri="{FF2B5EF4-FFF2-40B4-BE49-F238E27FC236}">
                <a16:creationId xmlns:a16="http://schemas.microsoft.com/office/drawing/2014/main" id="{7346A512-F1CA-D944-BDA9-6D0B0E285343}"/>
              </a:ext>
            </a:extLst>
          </p:cNvPr>
          <p:cNvSpPr txBox="1"/>
          <p:nvPr/>
        </p:nvSpPr>
        <p:spPr>
          <a:xfrm>
            <a:off x="9811265" y="6376086"/>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cxnSp>
        <p:nvCxnSpPr>
          <p:cNvPr id="41" name="Straight Connector 40">
            <a:extLst>
              <a:ext uri="{FF2B5EF4-FFF2-40B4-BE49-F238E27FC236}">
                <a16:creationId xmlns:a16="http://schemas.microsoft.com/office/drawing/2014/main" id="{83963D48-A599-5B4C-B042-F71AAEAD80CB}"/>
              </a:ext>
            </a:extLst>
          </p:cNvPr>
          <p:cNvCxnSpPr>
            <a:cxnSpLocks/>
          </p:cNvCxnSpPr>
          <p:nvPr/>
        </p:nvCxnSpPr>
        <p:spPr>
          <a:xfrm>
            <a:off x="5159085" y="144380"/>
            <a:ext cx="0" cy="1562500"/>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9CA7173B-4A80-7B42-B637-4366DC657CFC}"/>
              </a:ext>
            </a:extLst>
          </p:cNvPr>
          <p:cNvSpPr>
            <a:spLocks/>
          </p:cNvSpPr>
          <p:nvPr/>
        </p:nvSpPr>
        <p:spPr>
          <a:xfrm>
            <a:off x="4979085" y="1484505"/>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14</a:t>
            </a:r>
          </a:p>
        </p:txBody>
      </p:sp>
      <p:sp>
        <p:nvSpPr>
          <p:cNvPr id="15" name="TextBox 14">
            <a:extLst>
              <a:ext uri="{FF2B5EF4-FFF2-40B4-BE49-F238E27FC236}">
                <a16:creationId xmlns:a16="http://schemas.microsoft.com/office/drawing/2014/main" id="{B7342210-6F2B-7442-83E7-D03E5B2139CE}"/>
              </a:ext>
            </a:extLst>
          </p:cNvPr>
          <p:cNvSpPr txBox="1"/>
          <p:nvPr/>
        </p:nvSpPr>
        <p:spPr>
          <a:xfrm>
            <a:off x="5664200" y="1484505"/>
            <a:ext cx="5052568" cy="7174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5EB8"/>
                </a:solidFill>
                <a:effectLst/>
                <a:uLnTx/>
                <a:uFillTx/>
                <a:latin typeface="Arial"/>
                <a:ea typeface="+mn-ea"/>
                <a:cs typeface="Arial"/>
              </a:rPr>
              <a:t>REGISTRATION COMPLETE: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37373A"/>
                </a:solidFill>
                <a:effectLst/>
                <a:uLnTx/>
                <a:uFillTx/>
                <a:latin typeface="Arial"/>
                <a:ea typeface="+mn-ea"/>
                <a:cs typeface="Arial"/>
              </a:rPr>
              <a:t>The Participant has now completed registration for their test kit. </a:t>
            </a:r>
            <a:endParaRPr kumimoji="0" lang="en-GB" sz="1200" b="0" i="0" u="none" strike="noStrike" kern="1200" cap="none" spc="0" normalizeH="0" baseline="0" noProof="0">
              <a:ln>
                <a:noFill/>
              </a:ln>
              <a:solidFill>
                <a:srgbClr val="37373A"/>
              </a:solidFill>
              <a:effectLst/>
              <a:uLnTx/>
              <a:uFillTx/>
              <a:latin typeface="Arial"/>
              <a:ea typeface="+mn-ea"/>
              <a:cs typeface="+mn-cs"/>
            </a:endParaRPr>
          </a:p>
        </p:txBody>
      </p:sp>
      <p:pic>
        <p:nvPicPr>
          <p:cNvPr id="2" name="Picture 1">
            <a:extLst>
              <a:ext uri="{FF2B5EF4-FFF2-40B4-BE49-F238E27FC236}">
                <a16:creationId xmlns:a16="http://schemas.microsoft.com/office/drawing/2014/main" id="{A9625091-AA9B-914B-B408-DAD714FE49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4200" y="2201926"/>
            <a:ext cx="4000711" cy="3565294"/>
          </a:xfrm>
          <a:prstGeom prst="rect">
            <a:avLst/>
          </a:prstGeom>
          <a:ln>
            <a:solidFill>
              <a:schemeClr val="tx1"/>
            </a:solidFill>
          </a:ln>
        </p:spPr>
      </p:pic>
      <p:sp>
        <p:nvSpPr>
          <p:cNvPr id="13" name="Rectangle 12">
            <a:extLst>
              <a:ext uri="{FF2B5EF4-FFF2-40B4-BE49-F238E27FC236}">
                <a16:creationId xmlns:a16="http://schemas.microsoft.com/office/drawing/2014/main" id="{83A15729-B2DE-A34D-9657-D22E372F939D}"/>
              </a:ext>
            </a:extLst>
          </p:cNvPr>
          <p:cNvSpPr/>
          <p:nvPr/>
        </p:nvSpPr>
        <p:spPr>
          <a:xfrm>
            <a:off x="456914" y="2340186"/>
            <a:ext cx="3871124" cy="456472"/>
          </a:xfrm>
          <a:prstGeom prst="rect">
            <a:avLst/>
          </a:prstGeom>
        </p:spPr>
        <p:txBody>
          <a:bodyPr wrap="none" lIns="0">
            <a:spAutoFit/>
          </a:bodyPr>
          <a:lstStyle/>
          <a:p>
            <a:pPr marL="152385">
              <a:lnSpc>
                <a:spcPct val="150000"/>
              </a:lnSpc>
              <a:buClr>
                <a:srgbClr val="005EB8"/>
              </a:buClr>
              <a:defRPr/>
            </a:pPr>
            <a:r>
              <a:rPr lang="en-GB" b="1"/>
              <a:t>LITE REGISTRATION PROCESS: </a:t>
            </a:r>
          </a:p>
        </p:txBody>
      </p:sp>
    </p:spTree>
    <p:extLst>
      <p:ext uri="{BB962C8B-B14F-4D97-AF65-F5344CB8AC3E}">
        <p14:creationId xmlns:p14="http://schemas.microsoft.com/office/powerpoint/2010/main" val="42378665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269639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91" name="think-cell Slide" r:id="rId5" imgW="360" imgH="360" progId="TCLayout.ActiveDocument.1">
                  <p:embed/>
                </p:oleObj>
              </mc:Choice>
              <mc:Fallback>
                <p:oleObj name="think-cell Slide" r:id="rId5" imgW="360" imgH="360"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4000" b="1" dirty="0" smtClean="0">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80739222-87EB-7645-922E-5AF0CC1DB26D}"/>
              </a:ext>
            </a:extLst>
          </p:cNvPr>
          <p:cNvSpPr>
            <a:spLocks noGrp="1"/>
          </p:cNvSpPr>
          <p:nvPr>
            <p:ph type="title"/>
          </p:nvPr>
        </p:nvSpPr>
        <p:spPr/>
        <p:txBody>
          <a:bodyPr rIns="180000"/>
          <a:lstStyle/>
          <a:p>
            <a:r>
              <a:rPr lang="en-GB" dirty="0" smtClean="0">
                <a:latin typeface="Arial"/>
                <a:cs typeface="Arial"/>
              </a:rPr>
              <a:t>5.3 NOTIFICATION OF TEST RESULTS</a:t>
            </a:r>
            <a:endParaRPr lang="en-GB" dirty="0">
              <a:latin typeface="Arial"/>
              <a:cs typeface="Arial"/>
            </a:endParaRPr>
          </a:p>
        </p:txBody>
      </p:sp>
      <p:sp>
        <p:nvSpPr>
          <p:cNvPr id="6" name="Text Placeholder 2">
            <a:extLst>
              <a:ext uri="{FF2B5EF4-FFF2-40B4-BE49-F238E27FC236}">
                <a16:creationId xmlns:a16="http://schemas.microsoft.com/office/drawing/2014/main" id="{48527CFC-A8B7-2643-AA99-671FAE2D4E1B}"/>
              </a:ext>
            </a:extLst>
          </p:cNvPr>
          <p:cNvSpPr txBox="1">
            <a:spLocks/>
          </p:cNvSpPr>
          <p:nvPr/>
        </p:nvSpPr>
        <p:spPr>
          <a:xfrm>
            <a:off x="5664200" y="1160463"/>
            <a:ext cx="5899150" cy="5005388"/>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600"/>
              </a:spcBef>
              <a:spcAft>
                <a:spcPts val="300"/>
              </a:spcAft>
              <a:buClr>
                <a:srgbClr val="005EB8"/>
              </a:buClr>
              <a:buFont typeface="Arial" panose="020B0604020202020204" pitchFamily="34" charset="0"/>
              <a:buNone/>
              <a:defRPr lang="en-US" sz="1200" b="1" i="0" kern="1200">
                <a:solidFill>
                  <a:schemeClr val="tx1"/>
                </a:solidFill>
                <a:latin typeface="Arial" panose="020B0604020202020204" pitchFamily="34" charset="0"/>
                <a:ea typeface="+mn-ea"/>
                <a:cs typeface="Arial" panose="020B0604020202020204" pitchFamily="34" charset="0"/>
                <a:sym typeface="+mn-lt"/>
              </a:defRPr>
            </a:lvl1pPr>
            <a:lvl2pPr marL="284400" indent="-172800" algn="l" defTabSz="914400" rtl="0" eaLnBrk="1" latinLnBrk="0" hangingPunct="1">
              <a:lnSpc>
                <a:spcPct val="90000"/>
              </a:lnSpc>
              <a:spcBef>
                <a:spcPts val="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rgbClr val="005EB8"/>
              </a:buClr>
              <a:buFont typeface="Trebuchet MS" panose="020B0603020202020204" pitchFamily="34" charset="0"/>
              <a:buChar char="–"/>
              <a:defRPr lang="en-US" sz="1200" kern="1200">
                <a:solidFill>
                  <a:srgbClr val="425563"/>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rgbClr val="005EB8"/>
              </a:buClr>
              <a:buFont typeface="Arial" panose="020B0604020202020204" pitchFamily="34" charset="0"/>
              <a:buChar char="​"/>
              <a:defRPr lang="en-US" sz="1600" kern="1200">
                <a:solidFill>
                  <a:srgbClr val="005EB8"/>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
                <a:srgbClr val="005EB8"/>
              </a:buClr>
              <a:buFont typeface="Arial" panose="020B0604020202020204" pitchFamily="34" charset="0"/>
              <a:buChar char="​"/>
              <a:defRPr lang="en-US" sz="1600" b="1" kern="1200" smtClean="0">
                <a:solidFill>
                  <a:srgbClr val="425563"/>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rgbClr val="005EB8"/>
              </a:buClr>
              <a:buFont typeface="Arial" panose="020B0604020202020204" pitchFamily="34" charset="0"/>
              <a:buChar char="•"/>
              <a:defRPr lang="en-US" sz="1600" kern="1200" smtClean="0">
                <a:solidFill>
                  <a:srgbClr val="425563"/>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Clr>
                <a:srgbClr val="005EB8"/>
              </a:buClr>
              <a:buFont typeface="Arial" panose="020B0604020202020204" pitchFamily="34" charset="0"/>
              <a:buChar char="​"/>
              <a:defRPr lang="en-US" sz="4400" kern="1200" baseline="0" smtClean="0">
                <a:solidFill>
                  <a:srgbClr val="425563"/>
                </a:solidFill>
                <a:latin typeface="+mn-lt"/>
                <a:ea typeface="+mn-ea"/>
                <a:cs typeface="+mn-cs"/>
                <a:sym typeface="+mn-lt"/>
              </a:defRPr>
            </a:lvl7pPr>
            <a:lvl8pPr marL="0" indent="0" algn="l" defTabSz="914400" rtl="0" eaLnBrk="1" latinLnBrk="0" hangingPunct="1">
              <a:lnSpc>
                <a:spcPct val="90000"/>
              </a:lnSpc>
              <a:spcBef>
                <a:spcPts val="900"/>
              </a:spcBef>
              <a:spcAft>
                <a:spcPts val="0"/>
              </a:spcAft>
              <a:buClr>
                <a:srgbClr val="005EB8"/>
              </a:buClr>
              <a:buFont typeface="Arial" panose="020B0604020202020204" pitchFamily="34" charset="0"/>
              <a:buChar char="​"/>
              <a:defRPr lang="en-US" sz="5400" kern="1200" baseline="0" smtClean="0">
                <a:solidFill>
                  <a:srgbClr val="005EB8"/>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Clr>
                <a:srgbClr val="005EB8"/>
              </a:buClr>
              <a:buFont typeface="Arial" panose="020B0604020202020204" pitchFamily="34" charset="0"/>
              <a:buChar char="​"/>
              <a:defRPr lang="en-US" sz="2400" kern="1200" baseline="0" dirty="0">
                <a:solidFill>
                  <a:srgbClr val="005EB8"/>
                </a:solidFill>
                <a:latin typeface="+mn-lt"/>
                <a:ea typeface="+mn-ea"/>
                <a:cs typeface="+mn-cs"/>
                <a:sym typeface="+mn-lt"/>
              </a:defRPr>
            </a:lvl9pPr>
          </a:lstStyle>
          <a:p>
            <a:pPr>
              <a:lnSpc>
                <a:spcPct val="100000"/>
              </a:lnSpc>
              <a:spcAft>
                <a:spcPts val="200"/>
              </a:spcAft>
              <a:defRPr/>
            </a:pPr>
            <a:r>
              <a:rPr kumimoji="0" lang="en-GB" sz="1050" b="1" i="0" u="none" strike="noStrike" kern="1200" cap="none" spc="0" normalizeH="0" baseline="0" noProof="0" dirty="0" smtClean="0">
                <a:ln>
                  <a:noFill/>
                </a:ln>
                <a:solidFill>
                  <a:srgbClr val="005EB8"/>
                </a:solidFill>
                <a:effectLst/>
                <a:uLnTx/>
                <a:uFillTx/>
                <a:latin typeface="Arial"/>
                <a:cs typeface="Arial"/>
                <a:sym typeface="+mn-lt"/>
              </a:rPr>
              <a:t>Contents:</a:t>
            </a:r>
            <a:endParaRPr lang="en-GB" sz="1050" b="1" i="0" u="none" strike="noStrike" kern="1200" cap="none" spc="0" normalizeH="0" baseline="0" noProof="0" dirty="0">
              <a:ln>
                <a:noFill/>
              </a:ln>
              <a:solidFill>
                <a:srgbClr val="005EB8"/>
              </a:solidFill>
              <a:effectLst/>
              <a:uLnTx/>
              <a:uFillTx/>
              <a:latin typeface="Arial"/>
              <a:cs typeface="Arial"/>
            </a:endParaRPr>
          </a:p>
          <a:p>
            <a:pPr marL="171450" indent="-171450">
              <a:lnSpc>
                <a:spcPct val="100000"/>
              </a:lnSpc>
              <a:spcAft>
                <a:spcPts val="200"/>
              </a:spcAft>
              <a:buFont typeface="Arial" panose="020B0604020202020204" pitchFamily="34" charset="0"/>
              <a:buChar char="•"/>
              <a:defRPr/>
            </a:pPr>
            <a:r>
              <a:rPr lang="en-GB" sz="1050" b="0" dirty="0">
                <a:solidFill>
                  <a:srgbClr val="425563"/>
                </a:solidFill>
                <a:latin typeface="Arial"/>
                <a:cs typeface="Arial"/>
              </a:rPr>
              <a:t>Overview</a:t>
            </a:r>
          </a:p>
          <a:p>
            <a:pPr marL="171450" indent="-171450">
              <a:lnSpc>
                <a:spcPct val="100000"/>
              </a:lnSpc>
              <a:spcAft>
                <a:spcPts val="200"/>
              </a:spcAft>
              <a:buFont typeface="Arial" panose="020B0604020202020204" pitchFamily="34" charset="0"/>
              <a:buChar char="•"/>
              <a:defRPr/>
            </a:pPr>
            <a:r>
              <a:rPr lang="en-GB" sz="1050" b="0" dirty="0">
                <a:solidFill>
                  <a:srgbClr val="425563"/>
                </a:solidFill>
                <a:latin typeface="Arial"/>
                <a:cs typeface="Arial"/>
              </a:rPr>
              <a:t>Positive Test Result</a:t>
            </a:r>
          </a:p>
          <a:p>
            <a:pPr marL="171450" indent="-171450">
              <a:lnSpc>
                <a:spcPct val="100000"/>
              </a:lnSpc>
              <a:spcAft>
                <a:spcPts val="200"/>
              </a:spcAft>
              <a:buFont typeface="Arial" panose="020B0604020202020204" pitchFamily="34" charset="0"/>
              <a:buChar char="•"/>
              <a:defRPr/>
            </a:pPr>
            <a:r>
              <a:rPr lang="en-GB" sz="1050" b="0" dirty="0">
                <a:solidFill>
                  <a:srgbClr val="425563"/>
                </a:solidFill>
                <a:latin typeface="Arial"/>
                <a:cs typeface="Arial"/>
              </a:rPr>
              <a:t>Negative Test Result</a:t>
            </a:r>
          </a:p>
          <a:p>
            <a:pPr marL="171450" indent="-171450">
              <a:lnSpc>
                <a:spcPct val="100000"/>
              </a:lnSpc>
              <a:spcAft>
                <a:spcPts val="200"/>
              </a:spcAft>
              <a:buFont typeface="Arial" panose="020B0604020202020204" pitchFamily="34" charset="0"/>
              <a:buChar char="•"/>
              <a:defRPr/>
            </a:pPr>
            <a:r>
              <a:rPr lang="en-GB" sz="1050" b="0" dirty="0">
                <a:solidFill>
                  <a:srgbClr val="425563"/>
                </a:solidFill>
                <a:latin typeface="Arial"/>
                <a:cs typeface="Arial"/>
              </a:rPr>
              <a:t>Void or Invalid Test </a:t>
            </a:r>
            <a:r>
              <a:rPr lang="en-GB" sz="1050" b="0" dirty="0" smtClean="0">
                <a:solidFill>
                  <a:srgbClr val="425563"/>
                </a:solidFill>
                <a:latin typeface="Arial"/>
                <a:cs typeface="Arial"/>
              </a:rPr>
              <a:t>Result</a:t>
            </a:r>
            <a:endParaRPr lang="en-GB" sz="1050" b="0" dirty="0">
              <a:solidFill>
                <a:srgbClr val="425563"/>
              </a:solidFill>
              <a:latin typeface="Arial"/>
              <a:cs typeface="Arial"/>
            </a:endParaRPr>
          </a:p>
        </p:txBody>
      </p:sp>
      <p:sp>
        <p:nvSpPr>
          <p:cNvPr id="4" name="TextBox 3">
            <a:extLst>
              <a:ext uri="{FF2B5EF4-FFF2-40B4-BE49-F238E27FC236}">
                <a16:creationId xmlns:a16="http://schemas.microsoft.com/office/drawing/2014/main" id="{CACF3009-BA9C-134F-8828-3ACB9723438C}"/>
              </a:ext>
            </a:extLst>
          </p:cNvPr>
          <p:cNvSpPr txBox="1"/>
          <p:nvPr/>
        </p:nvSpPr>
        <p:spPr>
          <a:xfrm>
            <a:off x="-311727" y="3190009"/>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Tree>
    <p:extLst>
      <p:ext uri="{BB962C8B-B14F-4D97-AF65-F5344CB8AC3E}">
        <p14:creationId xmlns:p14="http://schemas.microsoft.com/office/powerpoint/2010/main" val="4266599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BE52-0AA2-284E-8817-74100FAA7C3D}"/>
              </a:ext>
            </a:extLst>
          </p:cNvPr>
          <p:cNvSpPr>
            <a:spLocks noGrp="1"/>
          </p:cNvSpPr>
          <p:nvPr>
            <p:ph type="title"/>
          </p:nvPr>
        </p:nvSpPr>
        <p:spPr/>
        <p:txBody>
          <a:bodyPr lIns="612000"/>
          <a:lstStyle/>
          <a:p>
            <a:pPr algn="l"/>
            <a:r>
              <a:rPr lang="en-GB"/>
              <a:t>OVERVIEW</a:t>
            </a:r>
          </a:p>
        </p:txBody>
      </p:sp>
      <p:sp>
        <p:nvSpPr>
          <p:cNvPr id="5" name="Rectangle 4">
            <a:extLst>
              <a:ext uri="{FF2B5EF4-FFF2-40B4-BE49-F238E27FC236}">
                <a16:creationId xmlns:a16="http://schemas.microsoft.com/office/drawing/2014/main" id="{A0A89ECD-31D7-5D46-86D3-BE88126C8EFA}"/>
              </a:ext>
            </a:extLst>
          </p:cNvPr>
          <p:cNvSpPr/>
          <p:nvPr/>
        </p:nvSpPr>
        <p:spPr>
          <a:xfrm>
            <a:off x="5664200" y="1160464"/>
            <a:ext cx="5899150" cy="5005386"/>
          </a:xfrm>
          <a:prstGeom prst="rect">
            <a:avLst/>
          </a:prstGeom>
        </p:spPr>
        <p:txBody>
          <a:bodyPr wrap="square" anchor="ctr">
            <a:noAutofit/>
          </a:bodyPr>
          <a:lstStyle/>
          <a:p>
            <a:pPr lvl="0">
              <a:spcBef>
                <a:spcPts val="600"/>
              </a:spcBef>
              <a:spcAft>
                <a:spcPts val="200"/>
              </a:spcAft>
              <a:buClr>
                <a:srgbClr val="005EB8"/>
              </a:buClr>
              <a:defRPr/>
            </a:pPr>
            <a:r>
              <a:rPr lang="en-GB" sz="1200">
                <a:solidFill>
                  <a:srgbClr val="425563"/>
                </a:solidFill>
              </a:rPr>
              <a:t>The Test &amp; Trace systems will link the test Participant’s registration record with their test result, by using the data from the “Lite Registration” and “Log Results” services.</a:t>
            </a:r>
          </a:p>
          <a:p>
            <a:pPr lvl="0">
              <a:spcBef>
                <a:spcPts val="600"/>
              </a:spcBef>
              <a:spcAft>
                <a:spcPts val="200"/>
              </a:spcAft>
              <a:buClr>
                <a:srgbClr val="005EB8"/>
              </a:buClr>
              <a:defRPr/>
            </a:pPr>
            <a:endParaRPr lang="en-GB" sz="1200">
              <a:solidFill>
                <a:srgbClr val="425563"/>
              </a:solidFill>
            </a:endParaRPr>
          </a:p>
          <a:p>
            <a:pPr lvl="0">
              <a:spcBef>
                <a:spcPts val="600"/>
              </a:spcBef>
              <a:spcAft>
                <a:spcPts val="200"/>
              </a:spcAft>
              <a:buClr>
                <a:srgbClr val="005EB8"/>
              </a:buClr>
              <a:defRPr/>
            </a:pPr>
            <a:r>
              <a:rPr lang="en-GB" sz="1200" b="1">
                <a:solidFill>
                  <a:srgbClr val="005EB8"/>
                </a:solidFill>
              </a:rPr>
              <a:t>RECEIVING THE RESULT:</a:t>
            </a:r>
          </a:p>
          <a:p>
            <a:pPr marL="228600" lvl="0" indent="-228600">
              <a:spcBef>
                <a:spcPts val="600"/>
              </a:spcBef>
              <a:spcAft>
                <a:spcPts val="200"/>
              </a:spcAft>
              <a:buClr>
                <a:srgbClr val="005EB8"/>
              </a:buClr>
              <a:buFont typeface="Arial" panose="020B0604020202020204" pitchFamily="34" charset="0"/>
              <a:buChar char="•"/>
              <a:defRPr/>
            </a:pPr>
            <a:r>
              <a:rPr lang="en-GB" sz="1200">
                <a:solidFill>
                  <a:srgbClr val="425563"/>
                </a:solidFill>
              </a:rPr>
              <a:t>Result will be sent to the Participant via SMS and/or e-mail</a:t>
            </a:r>
          </a:p>
          <a:p>
            <a:pPr marL="228600" lvl="0" indent="-228600">
              <a:spcBef>
                <a:spcPts val="600"/>
              </a:spcBef>
              <a:spcAft>
                <a:spcPts val="200"/>
              </a:spcAft>
              <a:buClr>
                <a:srgbClr val="005EB8"/>
              </a:buClr>
              <a:buFont typeface="Arial" panose="020B0604020202020204" pitchFamily="34" charset="0"/>
              <a:buChar char="•"/>
              <a:defRPr/>
            </a:pPr>
            <a:r>
              <a:rPr lang="en-GB" sz="1200">
                <a:solidFill>
                  <a:srgbClr val="425563"/>
                </a:solidFill>
              </a:rPr>
              <a:t>Results will be communicated within a day of the test</a:t>
            </a:r>
          </a:p>
        </p:txBody>
      </p:sp>
      <p:sp>
        <p:nvSpPr>
          <p:cNvPr id="4" name="Rectangle 3">
            <a:extLst>
              <a:ext uri="{FF2B5EF4-FFF2-40B4-BE49-F238E27FC236}">
                <a16:creationId xmlns:a16="http://schemas.microsoft.com/office/drawing/2014/main" id="{1FF8DA56-52DC-A741-B02D-63B7D8E03BB0}"/>
              </a:ext>
            </a:extLst>
          </p:cNvPr>
          <p:cNvSpPr/>
          <p:nvPr/>
        </p:nvSpPr>
        <p:spPr>
          <a:xfrm>
            <a:off x="518956" y="2849223"/>
            <a:ext cx="4048929" cy="369332"/>
          </a:xfrm>
          <a:prstGeom prst="rect">
            <a:avLst/>
          </a:prstGeom>
        </p:spPr>
        <p:txBody>
          <a:bodyPr wrap="none">
            <a:spAutoFit/>
          </a:bodyPr>
          <a:lstStyle/>
          <a:p>
            <a:r>
              <a:rPr lang="en-GB" b="1"/>
              <a:t>NOTIFICATION OF TEST RESULTS:</a:t>
            </a:r>
          </a:p>
        </p:txBody>
      </p:sp>
    </p:spTree>
    <p:extLst>
      <p:ext uri="{BB962C8B-B14F-4D97-AF65-F5344CB8AC3E}">
        <p14:creationId xmlns:p14="http://schemas.microsoft.com/office/powerpoint/2010/main" val="676022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BE52-0AA2-284E-8817-74100FAA7C3D}"/>
              </a:ext>
            </a:extLst>
          </p:cNvPr>
          <p:cNvSpPr>
            <a:spLocks noGrp="1"/>
          </p:cNvSpPr>
          <p:nvPr>
            <p:ph type="title"/>
          </p:nvPr>
        </p:nvSpPr>
        <p:spPr/>
        <p:txBody>
          <a:bodyPr lIns="612000"/>
          <a:lstStyle/>
          <a:p>
            <a:pPr lvl="0"/>
            <a:r>
              <a:rPr lang="en-GB"/>
              <a:t/>
            </a:r>
            <a:br>
              <a:rPr lang="en-GB"/>
            </a:br>
            <a:r>
              <a:rPr lang="en-GB"/>
              <a:t>POSITIVE TEST RESULT</a:t>
            </a:r>
          </a:p>
        </p:txBody>
      </p:sp>
      <p:sp>
        <p:nvSpPr>
          <p:cNvPr id="7" name="Rectangle 6">
            <a:extLst>
              <a:ext uri="{FF2B5EF4-FFF2-40B4-BE49-F238E27FC236}">
                <a16:creationId xmlns:a16="http://schemas.microsoft.com/office/drawing/2014/main" id="{4F0C256A-BB1C-F44C-9A48-C5E3CFCE6D31}"/>
              </a:ext>
            </a:extLst>
          </p:cNvPr>
          <p:cNvSpPr/>
          <p:nvPr/>
        </p:nvSpPr>
        <p:spPr>
          <a:xfrm>
            <a:off x="518956" y="2849223"/>
            <a:ext cx="4048929" cy="369332"/>
          </a:xfrm>
          <a:prstGeom prst="rect">
            <a:avLst/>
          </a:prstGeom>
        </p:spPr>
        <p:txBody>
          <a:bodyPr wrap="none">
            <a:spAutoFit/>
          </a:bodyPr>
          <a:lstStyle/>
          <a:p>
            <a:r>
              <a:rPr lang="en-GB" b="1"/>
              <a:t>NOTIFICATION OF TEST RESULTS:</a:t>
            </a:r>
          </a:p>
        </p:txBody>
      </p:sp>
      <p:pic>
        <p:nvPicPr>
          <p:cNvPr id="3" name="Picture 2">
            <a:extLst>
              <a:ext uri="{FF2B5EF4-FFF2-40B4-BE49-F238E27FC236}">
                <a16:creationId xmlns:a16="http://schemas.microsoft.com/office/drawing/2014/main" id="{1612FFA1-3C5A-0942-9112-B9E7776C0E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3492" y="1160463"/>
            <a:ext cx="5679786" cy="5125016"/>
          </a:xfrm>
          <a:prstGeom prst="rect">
            <a:avLst/>
          </a:prstGeom>
        </p:spPr>
      </p:pic>
    </p:spTree>
    <p:extLst>
      <p:ext uri="{BB962C8B-B14F-4D97-AF65-F5344CB8AC3E}">
        <p14:creationId xmlns:p14="http://schemas.microsoft.com/office/powerpoint/2010/main" val="1820243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BE52-0AA2-284E-8817-74100FAA7C3D}"/>
              </a:ext>
            </a:extLst>
          </p:cNvPr>
          <p:cNvSpPr>
            <a:spLocks noGrp="1"/>
          </p:cNvSpPr>
          <p:nvPr>
            <p:ph type="title"/>
          </p:nvPr>
        </p:nvSpPr>
        <p:spPr/>
        <p:txBody>
          <a:bodyPr lIns="612000"/>
          <a:lstStyle/>
          <a:p>
            <a:pPr lvl="0"/>
            <a:r>
              <a:rPr lang="en-GB"/>
              <a:t/>
            </a:r>
            <a:br>
              <a:rPr lang="en-GB"/>
            </a:br>
            <a:r>
              <a:rPr lang="en-GB"/>
              <a:t>NEGATIVE TEST RESULT</a:t>
            </a:r>
          </a:p>
        </p:txBody>
      </p:sp>
      <p:sp>
        <p:nvSpPr>
          <p:cNvPr id="8" name="Rectangle 7">
            <a:extLst>
              <a:ext uri="{FF2B5EF4-FFF2-40B4-BE49-F238E27FC236}">
                <a16:creationId xmlns:a16="http://schemas.microsoft.com/office/drawing/2014/main" id="{51C04291-BFD0-6446-9978-2A72E5A45D98}"/>
              </a:ext>
            </a:extLst>
          </p:cNvPr>
          <p:cNvSpPr/>
          <p:nvPr/>
        </p:nvSpPr>
        <p:spPr>
          <a:xfrm>
            <a:off x="518956" y="2849223"/>
            <a:ext cx="4048929" cy="369332"/>
          </a:xfrm>
          <a:prstGeom prst="rect">
            <a:avLst/>
          </a:prstGeom>
        </p:spPr>
        <p:txBody>
          <a:bodyPr wrap="none">
            <a:spAutoFit/>
          </a:bodyPr>
          <a:lstStyle/>
          <a:p>
            <a:r>
              <a:rPr lang="en-GB" b="1"/>
              <a:t>NOTIFICATION OF TEST RESULTS:</a:t>
            </a:r>
          </a:p>
        </p:txBody>
      </p:sp>
      <p:pic>
        <p:nvPicPr>
          <p:cNvPr id="6" name="Picture 5">
            <a:extLst>
              <a:ext uri="{FF2B5EF4-FFF2-40B4-BE49-F238E27FC236}">
                <a16:creationId xmlns:a16="http://schemas.microsoft.com/office/drawing/2014/main" id="{761AE9E4-D55E-3545-BC65-B8AEE4E061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4200" y="1245857"/>
            <a:ext cx="6008844" cy="4919993"/>
          </a:xfrm>
          <a:prstGeom prst="rect">
            <a:avLst/>
          </a:prstGeom>
        </p:spPr>
      </p:pic>
    </p:spTree>
    <p:extLst>
      <p:ext uri="{BB962C8B-B14F-4D97-AF65-F5344CB8AC3E}">
        <p14:creationId xmlns:p14="http://schemas.microsoft.com/office/powerpoint/2010/main" val="4127360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7B28-D350-1542-8D87-C81F36120B82}"/>
              </a:ext>
            </a:extLst>
          </p:cNvPr>
          <p:cNvSpPr>
            <a:spLocks noGrp="1"/>
          </p:cNvSpPr>
          <p:nvPr>
            <p:ph type="title"/>
          </p:nvPr>
        </p:nvSpPr>
        <p:spPr/>
        <p:txBody>
          <a:bodyPr lIns="612000"/>
          <a:lstStyle/>
          <a:p>
            <a:r>
              <a:rPr lang="en-GB">
                <a:solidFill>
                  <a:schemeClr val="tx2"/>
                </a:solidFill>
              </a:rPr>
              <a:t>RESULTS ANALYSIS</a:t>
            </a:r>
            <a:endParaRPr lang="en-GB"/>
          </a:p>
        </p:txBody>
      </p:sp>
      <p:sp>
        <p:nvSpPr>
          <p:cNvPr id="28" name="TextBox 27">
            <a:extLst>
              <a:ext uri="{FF2B5EF4-FFF2-40B4-BE49-F238E27FC236}">
                <a16:creationId xmlns:a16="http://schemas.microsoft.com/office/drawing/2014/main" id="{8F0F8280-0436-BC43-AAD6-4A16CF14AB95}"/>
              </a:ext>
            </a:extLst>
          </p:cNvPr>
          <p:cNvSpPr txBox="1"/>
          <p:nvPr/>
        </p:nvSpPr>
        <p:spPr>
          <a:xfrm>
            <a:off x="5671428" y="3903733"/>
            <a:ext cx="5894454" cy="75764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5EB8"/>
                </a:solidFill>
                <a:effectLst/>
                <a:uLnTx/>
                <a:uFillTx/>
                <a:latin typeface="Arial"/>
                <a:ea typeface="+mn-ea"/>
                <a:cs typeface="+mn-cs"/>
              </a:rPr>
              <a:t>RESULTS INTERPRETATION AND UPLOAD: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25563"/>
                </a:solidFill>
                <a:effectLst/>
                <a:uLnTx/>
                <a:uFillTx/>
                <a:latin typeface="Arial"/>
                <a:ea typeface="+mn-ea"/>
                <a:cs typeface="+mn-cs"/>
              </a:rPr>
              <a:t>Examine the presence of coloured lines on the LFD and </a:t>
            </a:r>
            <a:r>
              <a:rPr lang="en-GB" sz="1200">
                <a:solidFill>
                  <a:srgbClr val="425563"/>
                </a:solidFill>
                <a:latin typeface="Arial"/>
              </a:rPr>
              <a:t>mark the results </a:t>
            </a:r>
            <a:r>
              <a:rPr kumimoji="0" lang="en-GB" sz="1200" b="0" i="0" u="none" strike="noStrike" kern="1200" cap="none" spc="0" normalizeH="0" baseline="0" noProof="0">
                <a:ln>
                  <a:noFill/>
                </a:ln>
                <a:solidFill>
                  <a:srgbClr val="425563"/>
                </a:solidFill>
                <a:effectLst/>
                <a:uLnTx/>
                <a:uFillTx/>
                <a:latin typeface="Arial"/>
                <a:ea typeface="+mn-ea"/>
                <a:cs typeface="+mn-cs"/>
              </a:rPr>
              <a:t>on the LFD with a permanent marker. </a:t>
            </a:r>
            <a:r>
              <a:rPr lang="en-GB" sz="1200">
                <a:solidFill>
                  <a:srgbClr val="425563"/>
                </a:solidFill>
                <a:latin typeface="Arial"/>
              </a:rPr>
              <a:t>Upload</a:t>
            </a:r>
            <a:r>
              <a:rPr kumimoji="0" lang="en-GB" sz="1200" b="0" i="0" u="none" strike="noStrike" kern="1200" cap="none" spc="0" normalizeH="0" baseline="0" noProof="0">
                <a:ln>
                  <a:noFill/>
                </a:ln>
                <a:solidFill>
                  <a:srgbClr val="425563"/>
                </a:solidFill>
                <a:effectLst/>
                <a:uLnTx/>
                <a:uFillTx/>
                <a:latin typeface="Arial"/>
                <a:ea typeface="+mn-ea"/>
                <a:cs typeface="+mn-cs"/>
              </a:rPr>
              <a:t> the results to the national Test and Trace database.</a:t>
            </a:r>
            <a:endParaRPr kumimoji="0" lang="en-GB" sz="1200" b="0" i="0" u="none" strike="noStrike" kern="1200" cap="none" spc="0" normalizeH="0" baseline="0" noProof="0">
              <a:ln>
                <a:noFill/>
              </a:ln>
              <a:solidFill>
                <a:srgbClr val="FF0000"/>
              </a:solidFill>
              <a:effectLst/>
              <a:uLnTx/>
              <a:uFillTx/>
              <a:latin typeface="Arial"/>
              <a:ea typeface="+mn-ea"/>
              <a:cs typeface="+mn-cs"/>
            </a:endParaRPr>
          </a:p>
        </p:txBody>
      </p:sp>
      <p:sp>
        <p:nvSpPr>
          <p:cNvPr id="30" name="TextBox 29">
            <a:extLst>
              <a:ext uri="{FF2B5EF4-FFF2-40B4-BE49-F238E27FC236}">
                <a16:creationId xmlns:a16="http://schemas.microsoft.com/office/drawing/2014/main" id="{0D3E4FAF-8CFC-1B41-80D4-848282BF0A5B}"/>
              </a:ext>
            </a:extLst>
          </p:cNvPr>
          <p:cNvSpPr txBox="1"/>
          <p:nvPr/>
        </p:nvSpPr>
        <p:spPr>
          <a:xfrm>
            <a:off x="9466179" y="4916629"/>
            <a:ext cx="1911517" cy="82867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marR="0" lvl="2"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425563"/>
                </a:solidFill>
                <a:effectLst/>
                <a:uLnTx/>
                <a:uFillTx/>
                <a:latin typeface="Arial"/>
                <a:ea typeface="+mn-ea"/>
                <a:cs typeface="+mn-cs"/>
              </a:rPr>
              <a:t>‘+’ mark for positives </a:t>
            </a:r>
          </a:p>
          <a:p>
            <a:pPr marL="171450" marR="0" lvl="2"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425563"/>
                </a:solidFill>
                <a:effectLst/>
                <a:uLnTx/>
                <a:uFillTx/>
                <a:latin typeface="Arial"/>
                <a:ea typeface="+mn-ea"/>
                <a:cs typeface="+mn-cs"/>
              </a:rPr>
              <a:t>‘V’ mark for invalid and void tests</a:t>
            </a:r>
          </a:p>
          <a:p>
            <a:pPr marL="171450" marR="0" lvl="2"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425563"/>
                </a:solidFill>
                <a:effectLst/>
                <a:uLnTx/>
                <a:uFillTx/>
                <a:latin typeface="Arial"/>
                <a:ea typeface="+mn-ea"/>
                <a:cs typeface="+mn-cs"/>
              </a:rPr>
              <a:t>’-‘ mark for negatives</a:t>
            </a:r>
          </a:p>
        </p:txBody>
      </p:sp>
      <p:cxnSp>
        <p:nvCxnSpPr>
          <p:cNvPr id="25" name="Straight Connector 24">
            <a:extLst>
              <a:ext uri="{FF2B5EF4-FFF2-40B4-BE49-F238E27FC236}">
                <a16:creationId xmlns:a16="http://schemas.microsoft.com/office/drawing/2014/main" id="{82373C37-35F9-8A4F-8DDF-1DD7DE277789}"/>
              </a:ext>
            </a:extLst>
          </p:cNvPr>
          <p:cNvCxnSpPr>
            <a:cxnSpLocks/>
          </p:cNvCxnSpPr>
          <p:nvPr/>
        </p:nvCxnSpPr>
        <p:spPr>
          <a:xfrm>
            <a:off x="5225846" y="110169"/>
            <a:ext cx="0" cy="3718119"/>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D0694A75-35D8-E240-A811-982AAAE0531F}"/>
              </a:ext>
            </a:extLst>
          </p:cNvPr>
          <p:cNvSpPr>
            <a:spLocks/>
          </p:cNvSpPr>
          <p:nvPr/>
        </p:nvSpPr>
        <p:spPr>
          <a:xfrm>
            <a:off x="5045846" y="3828288"/>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12</a:t>
            </a:r>
          </a:p>
        </p:txBody>
      </p:sp>
      <p:sp>
        <p:nvSpPr>
          <p:cNvPr id="32" name="Rectangle 31">
            <a:extLst>
              <a:ext uri="{FF2B5EF4-FFF2-40B4-BE49-F238E27FC236}">
                <a16:creationId xmlns:a16="http://schemas.microsoft.com/office/drawing/2014/main" id="{D7773140-BE35-2441-BCF1-EB21E9FF78C2}"/>
              </a:ext>
            </a:extLst>
          </p:cNvPr>
          <p:cNvSpPr/>
          <p:nvPr/>
        </p:nvSpPr>
        <p:spPr>
          <a:xfrm>
            <a:off x="5683205" y="645332"/>
            <a:ext cx="5899150" cy="73866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5EB8"/>
                </a:solidFill>
                <a:effectLst/>
                <a:uLnTx/>
                <a:uFillTx/>
                <a:latin typeface="Arial"/>
                <a:ea typeface="+mn-ea"/>
                <a:cs typeface="+mn-cs"/>
              </a:rPr>
              <a:t>RESULTS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425563"/>
                </a:solidFill>
                <a:effectLst/>
                <a:uLnTx/>
                <a:uFillTx/>
                <a:latin typeface="Arial"/>
                <a:ea typeface="+mn-ea"/>
                <a:cs typeface="+mn-cs"/>
              </a:rPr>
              <a:t>The LFD cartridge is moved to the results processing area (for example, </a:t>
            </a:r>
            <a:r>
              <a:rPr kumimoji="0" lang="en-GB" altLang="en-US" sz="1200" b="1" i="0" u="none" strike="noStrike" kern="1200" cap="none" spc="0" normalizeH="0" baseline="0" noProof="0">
                <a:ln>
                  <a:noFill/>
                </a:ln>
                <a:solidFill>
                  <a:srgbClr val="425563"/>
                </a:solidFill>
                <a:effectLst/>
                <a:uLnTx/>
                <a:uFillTx/>
                <a:latin typeface="Arial"/>
                <a:ea typeface="+mn-ea"/>
                <a:cs typeface="+mn-cs"/>
              </a:rPr>
              <a:t>Table A</a:t>
            </a:r>
            <a:r>
              <a:rPr kumimoji="0" lang="en-GB" altLang="en-US" sz="1200" b="0" i="0" u="none" strike="noStrike" kern="1200" cap="none" spc="0" normalizeH="0" baseline="0" noProof="0">
                <a:ln>
                  <a:noFill/>
                </a:ln>
                <a:solidFill>
                  <a:srgbClr val="425563"/>
                </a:solidFill>
                <a:effectLst/>
                <a:uLnTx/>
                <a:uFillTx/>
                <a:latin typeface="Arial"/>
                <a:ea typeface="+mn-ea"/>
                <a:cs typeface="+mn-cs"/>
              </a:rPr>
              <a:t>) and the timer is started to track the development of the sample. Results can be analysed after 20-30 minutes.</a:t>
            </a:r>
            <a:endParaRPr kumimoji="0" lang="en-GB" sz="1200" b="0" i="0" u="none" strike="noStrike" kern="1200" cap="none" spc="0" normalizeH="0" baseline="0" noProof="0">
              <a:ln>
                <a:noFill/>
              </a:ln>
              <a:solidFill>
                <a:srgbClr val="425563"/>
              </a:solidFill>
              <a:effectLst/>
              <a:uLnTx/>
              <a:uFillTx/>
              <a:latin typeface="Arial"/>
              <a:ea typeface="+mn-ea"/>
              <a:cs typeface="+mn-cs"/>
            </a:endParaRPr>
          </a:p>
        </p:txBody>
      </p:sp>
      <p:sp>
        <p:nvSpPr>
          <p:cNvPr id="53" name="Oval 52">
            <a:extLst>
              <a:ext uri="{FF2B5EF4-FFF2-40B4-BE49-F238E27FC236}">
                <a16:creationId xmlns:a16="http://schemas.microsoft.com/office/drawing/2014/main" id="{7528835A-886D-104F-8522-9CCAD6549369}"/>
              </a:ext>
            </a:extLst>
          </p:cNvPr>
          <p:cNvSpPr>
            <a:spLocks/>
          </p:cNvSpPr>
          <p:nvPr/>
        </p:nvSpPr>
        <p:spPr>
          <a:xfrm>
            <a:off x="5045846" y="632938"/>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11</a:t>
            </a:r>
          </a:p>
        </p:txBody>
      </p:sp>
      <p:sp>
        <p:nvSpPr>
          <p:cNvPr id="15" name="TextBox 14">
            <a:extLst>
              <a:ext uri="{FF2B5EF4-FFF2-40B4-BE49-F238E27FC236}">
                <a16:creationId xmlns:a16="http://schemas.microsoft.com/office/drawing/2014/main" id="{7F0CC555-1D4D-3B49-824A-4E85C26A34DB}"/>
              </a:ext>
            </a:extLst>
          </p:cNvPr>
          <p:cNvSpPr txBox="1"/>
          <p:nvPr/>
        </p:nvSpPr>
        <p:spPr>
          <a:xfrm>
            <a:off x="8902700" y="6525778"/>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0D57CB74-3792-D148-826C-57F87482DD53}"/>
              </a:ext>
            </a:extLst>
          </p:cNvPr>
          <p:cNvGrpSpPr/>
          <p:nvPr/>
        </p:nvGrpSpPr>
        <p:grpSpPr>
          <a:xfrm>
            <a:off x="5589138" y="4588029"/>
            <a:ext cx="3100029" cy="1955664"/>
            <a:chOff x="5589138" y="4435132"/>
            <a:chExt cx="3100029" cy="1955664"/>
          </a:xfrm>
        </p:grpSpPr>
        <p:grpSp>
          <p:nvGrpSpPr>
            <p:cNvPr id="4" name="Group 3">
              <a:extLst>
                <a:ext uri="{FF2B5EF4-FFF2-40B4-BE49-F238E27FC236}">
                  <a16:creationId xmlns:a16="http://schemas.microsoft.com/office/drawing/2014/main" id="{9070AB38-007E-F84B-8E65-791A480FFC05}"/>
                </a:ext>
              </a:extLst>
            </p:cNvPr>
            <p:cNvGrpSpPr/>
            <p:nvPr/>
          </p:nvGrpSpPr>
          <p:grpSpPr>
            <a:xfrm>
              <a:off x="6791122" y="4435132"/>
              <a:ext cx="697981" cy="1955664"/>
              <a:chOff x="6358230" y="4435132"/>
              <a:chExt cx="697981" cy="1955664"/>
            </a:xfrm>
          </p:grpSpPr>
          <p:grpSp>
            <p:nvGrpSpPr>
              <p:cNvPr id="11" name="Group 10">
                <a:extLst>
                  <a:ext uri="{FF2B5EF4-FFF2-40B4-BE49-F238E27FC236}">
                    <a16:creationId xmlns:a16="http://schemas.microsoft.com/office/drawing/2014/main" id="{63C50606-248F-0449-A348-6988230F394E}"/>
                  </a:ext>
                </a:extLst>
              </p:cNvPr>
              <p:cNvGrpSpPr/>
              <p:nvPr/>
            </p:nvGrpSpPr>
            <p:grpSpPr>
              <a:xfrm>
                <a:off x="6450224" y="4435132"/>
                <a:ext cx="523298" cy="1718544"/>
                <a:chOff x="8170282" y="1683433"/>
                <a:chExt cx="847190" cy="2782228"/>
              </a:xfrm>
            </p:grpSpPr>
            <p:pic>
              <p:nvPicPr>
                <p:cNvPr id="19" name="Picture 18" descr="A picture containing text, night sky&#10;&#10;Description automatically generated">
                  <a:extLst>
                    <a:ext uri="{FF2B5EF4-FFF2-40B4-BE49-F238E27FC236}">
                      <a16:creationId xmlns:a16="http://schemas.microsoft.com/office/drawing/2014/main" id="{05AC7B77-AD81-A64B-B1DB-4DEC62AD32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170282" y="1683433"/>
                  <a:ext cx="847190" cy="2782228"/>
                </a:xfrm>
                <a:prstGeom prst="rect">
                  <a:avLst/>
                </a:prstGeom>
              </p:spPr>
            </p:pic>
            <p:cxnSp>
              <p:nvCxnSpPr>
                <p:cNvPr id="7" name="Straight Connector 6">
                  <a:extLst>
                    <a:ext uri="{FF2B5EF4-FFF2-40B4-BE49-F238E27FC236}">
                      <a16:creationId xmlns:a16="http://schemas.microsoft.com/office/drawing/2014/main" id="{A9AAC0B9-EA2B-2943-9401-39095046769C}"/>
                    </a:ext>
                  </a:extLst>
                </p:cNvPr>
                <p:cNvCxnSpPr>
                  <a:cxnSpLocks/>
                </p:cNvCxnSpPr>
                <p:nvPr/>
              </p:nvCxnSpPr>
              <p:spPr>
                <a:xfrm>
                  <a:off x="8559800" y="2764270"/>
                  <a:ext cx="61152" cy="0"/>
                </a:xfrm>
                <a:prstGeom prst="line">
                  <a:avLst/>
                </a:prstGeom>
                <a:ln w="19050" cap="rnd">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1AF3BA54-470A-D84F-A60F-DD1D6503DCEB}"/>
                  </a:ext>
                </a:extLst>
              </p:cNvPr>
              <p:cNvSpPr txBox="1"/>
              <p:nvPr/>
            </p:nvSpPr>
            <p:spPr>
              <a:xfrm>
                <a:off x="6478300" y="6140529"/>
                <a:ext cx="467147" cy="25026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2" indent="0" algn="ctr" defTabSz="121917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425563"/>
                    </a:solidFill>
                    <a:effectLst/>
                    <a:uLnTx/>
                    <a:uFillTx/>
                    <a:latin typeface="Arial"/>
                    <a:ea typeface="+mn-ea"/>
                    <a:cs typeface="+mn-cs"/>
                  </a:rPr>
                  <a:t>NEGATIVE RESULT</a:t>
                </a:r>
              </a:p>
            </p:txBody>
          </p:sp>
          <p:sp>
            <p:nvSpPr>
              <p:cNvPr id="51" name="Rectangle 50">
                <a:extLst>
                  <a:ext uri="{FF2B5EF4-FFF2-40B4-BE49-F238E27FC236}">
                    <a16:creationId xmlns:a16="http://schemas.microsoft.com/office/drawing/2014/main" id="{1789394C-602B-D84F-A735-4501215CFF7B}"/>
                  </a:ext>
                </a:extLst>
              </p:cNvPr>
              <p:cNvSpPr/>
              <p:nvPr/>
            </p:nvSpPr>
            <p:spPr>
              <a:xfrm>
                <a:off x="6462204" y="4961011"/>
                <a:ext cx="511318" cy="377931"/>
              </a:xfrm>
              <a:prstGeom prst="rect">
                <a:avLst/>
              </a:prstGeom>
              <a:noFill/>
              <a:ln w="12700"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a:ea typeface="+mn-ea"/>
                  <a:cs typeface="+mn-cs"/>
                </a:endParaRPr>
              </a:p>
            </p:txBody>
          </p:sp>
          <p:sp>
            <p:nvSpPr>
              <p:cNvPr id="54" name="TextBox 53">
                <a:extLst>
                  <a:ext uri="{FF2B5EF4-FFF2-40B4-BE49-F238E27FC236}">
                    <a16:creationId xmlns:a16="http://schemas.microsoft.com/office/drawing/2014/main" id="{5564FBA6-5021-CA4C-8F72-53DA6C4F224E}"/>
                  </a:ext>
                </a:extLst>
              </p:cNvPr>
              <p:cNvSpPr txBox="1"/>
              <p:nvPr/>
            </p:nvSpPr>
            <p:spPr>
              <a:xfrm>
                <a:off x="6358230" y="5758805"/>
                <a:ext cx="697981" cy="3248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425563"/>
                    </a:solidFill>
                    <a:effectLst/>
                    <a:uLnTx/>
                    <a:uFillTx/>
                    <a:latin typeface="Arial"/>
                    <a:ea typeface="+mn-ea"/>
                    <a:cs typeface="+mn-cs"/>
                  </a:rPr>
                  <a:t>-</a:t>
                </a:r>
              </a:p>
            </p:txBody>
          </p:sp>
        </p:grpSp>
        <p:grpSp>
          <p:nvGrpSpPr>
            <p:cNvPr id="3" name="Group 2">
              <a:extLst>
                <a:ext uri="{FF2B5EF4-FFF2-40B4-BE49-F238E27FC236}">
                  <a16:creationId xmlns:a16="http://schemas.microsoft.com/office/drawing/2014/main" id="{B39CEE14-1F54-FD45-B186-B35EA5BEF428}"/>
                </a:ext>
              </a:extLst>
            </p:cNvPr>
            <p:cNvGrpSpPr/>
            <p:nvPr/>
          </p:nvGrpSpPr>
          <p:grpSpPr>
            <a:xfrm>
              <a:off x="7582113" y="4435132"/>
              <a:ext cx="1107054" cy="1955664"/>
              <a:chOff x="7140282" y="4435132"/>
              <a:chExt cx="1107054" cy="1955664"/>
            </a:xfrm>
          </p:grpSpPr>
          <p:sp>
            <p:nvSpPr>
              <p:cNvPr id="23" name="Rectangle 22">
                <a:extLst>
                  <a:ext uri="{FF2B5EF4-FFF2-40B4-BE49-F238E27FC236}">
                    <a16:creationId xmlns:a16="http://schemas.microsoft.com/office/drawing/2014/main" id="{012A56C0-9998-4041-879A-130A19B39A2E}"/>
                  </a:ext>
                </a:extLst>
              </p:cNvPr>
              <p:cNvSpPr/>
              <p:nvPr/>
            </p:nvSpPr>
            <p:spPr>
              <a:xfrm>
                <a:off x="7213069" y="4961011"/>
                <a:ext cx="978242" cy="377931"/>
              </a:xfrm>
              <a:prstGeom prst="rect">
                <a:avLst/>
              </a:prstGeom>
              <a:noFill/>
              <a:ln w="12700"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a:ea typeface="+mn-ea"/>
                  <a:cs typeface="+mn-cs"/>
                </a:endParaRPr>
              </a:p>
            </p:txBody>
          </p:sp>
          <p:grpSp>
            <p:nvGrpSpPr>
              <p:cNvPr id="40" name="Group 39">
                <a:extLst>
                  <a:ext uri="{FF2B5EF4-FFF2-40B4-BE49-F238E27FC236}">
                    <a16:creationId xmlns:a16="http://schemas.microsoft.com/office/drawing/2014/main" id="{1DAED225-5DB2-074B-B368-2171A06B2351}"/>
                  </a:ext>
                </a:extLst>
              </p:cNvPr>
              <p:cNvGrpSpPr/>
              <p:nvPr/>
            </p:nvGrpSpPr>
            <p:grpSpPr>
              <a:xfrm>
                <a:off x="7236708" y="4435132"/>
                <a:ext cx="523298" cy="1718544"/>
                <a:chOff x="8170282" y="1683433"/>
                <a:chExt cx="847190" cy="2782228"/>
              </a:xfrm>
            </p:grpSpPr>
            <p:pic>
              <p:nvPicPr>
                <p:cNvPr id="41" name="Picture 40" descr="A picture containing text, night sky&#10;&#10;Description automatically generated">
                  <a:extLst>
                    <a:ext uri="{FF2B5EF4-FFF2-40B4-BE49-F238E27FC236}">
                      <a16:creationId xmlns:a16="http://schemas.microsoft.com/office/drawing/2014/main" id="{245C895E-99F2-AD40-B35C-53AEB450675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170282" y="1683433"/>
                  <a:ext cx="847190" cy="2782228"/>
                </a:xfrm>
                <a:prstGeom prst="rect">
                  <a:avLst/>
                </a:prstGeom>
              </p:spPr>
            </p:pic>
            <p:cxnSp>
              <p:nvCxnSpPr>
                <p:cNvPr id="43" name="Straight Connector 42">
                  <a:extLst>
                    <a:ext uri="{FF2B5EF4-FFF2-40B4-BE49-F238E27FC236}">
                      <a16:creationId xmlns:a16="http://schemas.microsoft.com/office/drawing/2014/main" id="{22A7CFD5-07A3-154F-A7B9-2168806B1ACB}"/>
                    </a:ext>
                  </a:extLst>
                </p:cNvPr>
                <p:cNvCxnSpPr>
                  <a:cxnSpLocks/>
                </p:cNvCxnSpPr>
                <p:nvPr/>
              </p:nvCxnSpPr>
              <p:spPr>
                <a:xfrm>
                  <a:off x="8553450" y="2916670"/>
                  <a:ext cx="73025" cy="0"/>
                </a:xfrm>
                <a:prstGeom prst="line">
                  <a:avLst/>
                </a:prstGeom>
                <a:ln w="19050" cap="rnd">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grpSp>
          <p:pic>
            <p:nvPicPr>
              <p:cNvPr id="45" name="Picture 44" descr="A picture containing text, night sky&#10;&#10;Description automatically generated">
                <a:extLst>
                  <a:ext uri="{FF2B5EF4-FFF2-40B4-BE49-F238E27FC236}">
                    <a16:creationId xmlns:a16="http://schemas.microsoft.com/office/drawing/2014/main" id="{4477006E-B1A0-344A-808B-A94B1D8343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45295" y="4435132"/>
                <a:ext cx="523298" cy="1718544"/>
              </a:xfrm>
              <a:prstGeom prst="rect">
                <a:avLst/>
              </a:prstGeom>
            </p:spPr>
          </p:pic>
          <p:sp>
            <p:nvSpPr>
              <p:cNvPr id="50" name="TextBox 49">
                <a:extLst>
                  <a:ext uri="{FF2B5EF4-FFF2-40B4-BE49-F238E27FC236}">
                    <a16:creationId xmlns:a16="http://schemas.microsoft.com/office/drawing/2014/main" id="{A9E7E225-010D-B64C-A8F6-B1B1CED80E2B}"/>
                  </a:ext>
                </a:extLst>
              </p:cNvPr>
              <p:cNvSpPr txBox="1"/>
              <p:nvPr/>
            </p:nvSpPr>
            <p:spPr>
              <a:xfrm>
                <a:off x="7236709" y="6140529"/>
                <a:ext cx="954602" cy="25026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2" indent="0" algn="ctr" defTabSz="121917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425563"/>
                    </a:solidFill>
                    <a:effectLst/>
                    <a:uLnTx/>
                    <a:uFillTx/>
                    <a:latin typeface="Arial"/>
                    <a:ea typeface="+mn-ea"/>
                    <a:cs typeface="+mn-cs"/>
                  </a:rPr>
                  <a:t>INVALID OR VOID RESULT</a:t>
                </a:r>
              </a:p>
            </p:txBody>
          </p:sp>
          <p:sp>
            <p:nvSpPr>
              <p:cNvPr id="55" name="TextBox 54">
                <a:extLst>
                  <a:ext uri="{FF2B5EF4-FFF2-40B4-BE49-F238E27FC236}">
                    <a16:creationId xmlns:a16="http://schemas.microsoft.com/office/drawing/2014/main" id="{85088E84-06EC-194E-B88A-D6F9AC72ED27}"/>
                  </a:ext>
                </a:extLst>
              </p:cNvPr>
              <p:cNvSpPr txBox="1"/>
              <p:nvPr/>
            </p:nvSpPr>
            <p:spPr>
              <a:xfrm>
                <a:off x="7140282" y="5758805"/>
                <a:ext cx="697981" cy="3248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425563"/>
                    </a:solidFill>
                    <a:effectLst/>
                    <a:uLnTx/>
                    <a:uFillTx/>
                    <a:latin typeface="Arial"/>
                    <a:ea typeface="+mn-ea"/>
                    <a:cs typeface="+mn-cs"/>
                  </a:rPr>
                  <a:t>V</a:t>
                </a:r>
              </a:p>
            </p:txBody>
          </p:sp>
          <p:sp>
            <p:nvSpPr>
              <p:cNvPr id="56" name="TextBox 55">
                <a:extLst>
                  <a:ext uri="{FF2B5EF4-FFF2-40B4-BE49-F238E27FC236}">
                    <a16:creationId xmlns:a16="http://schemas.microsoft.com/office/drawing/2014/main" id="{353A7C11-0C22-AB4F-80F1-9411F6750DD7}"/>
                  </a:ext>
                </a:extLst>
              </p:cNvPr>
              <p:cNvSpPr txBox="1"/>
              <p:nvPr/>
            </p:nvSpPr>
            <p:spPr>
              <a:xfrm>
                <a:off x="7549355" y="5758805"/>
                <a:ext cx="697981" cy="3248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425563"/>
                    </a:solidFill>
                    <a:effectLst/>
                    <a:uLnTx/>
                    <a:uFillTx/>
                    <a:latin typeface="Arial"/>
                    <a:ea typeface="+mn-ea"/>
                    <a:cs typeface="+mn-cs"/>
                  </a:rPr>
                  <a:t>V</a:t>
                </a:r>
              </a:p>
            </p:txBody>
          </p:sp>
        </p:grpSp>
        <p:grpSp>
          <p:nvGrpSpPr>
            <p:cNvPr id="8" name="Group 7">
              <a:extLst>
                <a:ext uri="{FF2B5EF4-FFF2-40B4-BE49-F238E27FC236}">
                  <a16:creationId xmlns:a16="http://schemas.microsoft.com/office/drawing/2014/main" id="{21F1CBE0-A604-214D-934C-B3A17C918B86}"/>
                </a:ext>
              </a:extLst>
            </p:cNvPr>
            <p:cNvGrpSpPr/>
            <p:nvPr/>
          </p:nvGrpSpPr>
          <p:grpSpPr>
            <a:xfrm>
              <a:off x="5589138" y="4435132"/>
              <a:ext cx="1108974" cy="1955664"/>
              <a:chOff x="5589138" y="4435132"/>
              <a:chExt cx="1108974" cy="1955664"/>
            </a:xfrm>
          </p:grpSpPr>
          <p:grpSp>
            <p:nvGrpSpPr>
              <p:cNvPr id="36" name="Group 35">
                <a:extLst>
                  <a:ext uri="{FF2B5EF4-FFF2-40B4-BE49-F238E27FC236}">
                    <a16:creationId xmlns:a16="http://schemas.microsoft.com/office/drawing/2014/main" id="{916DF354-56B3-BB4D-9CC5-CDEDBD916A8E}"/>
                  </a:ext>
                </a:extLst>
              </p:cNvPr>
              <p:cNvGrpSpPr/>
              <p:nvPr/>
            </p:nvGrpSpPr>
            <p:grpSpPr>
              <a:xfrm>
                <a:off x="5664200" y="4435132"/>
                <a:ext cx="523298" cy="1718544"/>
                <a:chOff x="8170282" y="1683433"/>
                <a:chExt cx="847190" cy="2782228"/>
              </a:xfrm>
            </p:grpSpPr>
            <p:pic>
              <p:nvPicPr>
                <p:cNvPr id="37" name="Picture 36" descr="A picture containing text, night sky&#10;&#10;Description automatically generated">
                  <a:extLst>
                    <a:ext uri="{FF2B5EF4-FFF2-40B4-BE49-F238E27FC236}">
                      <a16:creationId xmlns:a16="http://schemas.microsoft.com/office/drawing/2014/main" id="{13AA9A4B-19A7-A14B-9A50-D2F9731456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170282" y="1683433"/>
                  <a:ext cx="847190" cy="2782228"/>
                </a:xfrm>
                <a:prstGeom prst="rect">
                  <a:avLst/>
                </a:prstGeom>
              </p:spPr>
            </p:pic>
            <p:cxnSp>
              <p:nvCxnSpPr>
                <p:cNvPr id="38" name="Straight Connector 37">
                  <a:extLst>
                    <a:ext uri="{FF2B5EF4-FFF2-40B4-BE49-F238E27FC236}">
                      <a16:creationId xmlns:a16="http://schemas.microsoft.com/office/drawing/2014/main" id="{9E70FB00-0F87-2E41-B2B3-C0689F5A0789}"/>
                    </a:ext>
                  </a:extLst>
                </p:cNvPr>
                <p:cNvCxnSpPr>
                  <a:cxnSpLocks/>
                </p:cNvCxnSpPr>
                <p:nvPr/>
              </p:nvCxnSpPr>
              <p:spPr>
                <a:xfrm>
                  <a:off x="8559800" y="2764270"/>
                  <a:ext cx="61152" cy="0"/>
                </a:xfrm>
                <a:prstGeom prst="line">
                  <a:avLst/>
                </a:prstGeom>
                <a:ln w="19050" cap="rnd">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4A52773-F960-0A4D-9928-F92B77806F32}"/>
                    </a:ext>
                  </a:extLst>
                </p:cNvPr>
                <p:cNvCxnSpPr>
                  <a:cxnSpLocks/>
                </p:cNvCxnSpPr>
                <p:nvPr/>
              </p:nvCxnSpPr>
              <p:spPr>
                <a:xfrm>
                  <a:off x="8553450" y="2916670"/>
                  <a:ext cx="73025" cy="0"/>
                </a:xfrm>
                <a:prstGeom prst="line">
                  <a:avLst/>
                </a:prstGeom>
                <a:ln w="19050" cap="rnd">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3931AD53-C0A8-CA49-A6DB-6599398ABC2C}"/>
                  </a:ext>
                </a:extLst>
              </p:cNvPr>
              <p:cNvSpPr txBox="1"/>
              <p:nvPr/>
            </p:nvSpPr>
            <p:spPr>
              <a:xfrm>
                <a:off x="5900878" y="6140529"/>
                <a:ext cx="467147" cy="25026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2" indent="0" algn="ctr" defTabSz="121917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425563"/>
                    </a:solidFill>
                    <a:effectLst/>
                    <a:uLnTx/>
                    <a:uFillTx/>
                    <a:latin typeface="Arial"/>
                    <a:ea typeface="+mn-ea"/>
                    <a:cs typeface="+mn-cs"/>
                  </a:rPr>
                  <a:t>POSITIVE RESULT</a:t>
                </a:r>
              </a:p>
            </p:txBody>
          </p:sp>
          <p:sp>
            <p:nvSpPr>
              <p:cNvPr id="52" name="Rectangle 51">
                <a:extLst>
                  <a:ext uri="{FF2B5EF4-FFF2-40B4-BE49-F238E27FC236}">
                    <a16:creationId xmlns:a16="http://schemas.microsoft.com/office/drawing/2014/main" id="{20205C41-E7C8-B845-85B7-10761AB5AD54}"/>
                  </a:ext>
                </a:extLst>
              </p:cNvPr>
              <p:cNvSpPr/>
              <p:nvPr/>
            </p:nvSpPr>
            <p:spPr>
              <a:xfrm>
                <a:off x="5671427" y="4961011"/>
                <a:ext cx="919835" cy="377931"/>
              </a:xfrm>
              <a:prstGeom prst="rect">
                <a:avLst/>
              </a:prstGeom>
              <a:noFill/>
              <a:ln w="12700"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a:ea typeface="+mn-ea"/>
                  <a:cs typeface="+mn-cs"/>
                </a:endParaRPr>
              </a:p>
            </p:txBody>
          </p:sp>
          <p:sp>
            <p:nvSpPr>
              <p:cNvPr id="5" name="TextBox 4">
                <a:extLst>
                  <a:ext uri="{FF2B5EF4-FFF2-40B4-BE49-F238E27FC236}">
                    <a16:creationId xmlns:a16="http://schemas.microsoft.com/office/drawing/2014/main" id="{B00D5A5A-EBF8-224D-963F-5250EE3EEEA0}"/>
                  </a:ext>
                </a:extLst>
              </p:cNvPr>
              <p:cNvSpPr txBox="1"/>
              <p:nvPr/>
            </p:nvSpPr>
            <p:spPr>
              <a:xfrm>
                <a:off x="5589138" y="5786866"/>
                <a:ext cx="697981" cy="3248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25563"/>
                    </a:solidFill>
                    <a:effectLst/>
                    <a:uLnTx/>
                    <a:uFillTx/>
                    <a:latin typeface="Arial"/>
                    <a:ea typeface="+mn-ea"/>
                    <a:cs typeface="+mn-cs"/>
                  </a:rPr>
                  <a:t>+</a:t>
                </a:r>
              </a:p>
            </p:txBody>
          </p:sp>
          <p:grpSp>
            <p:nvGrpSpPr>
              <p:cNvPr id="61" name="Group 60">
                <a:extLst>
                  <a:ext uri="{FF2B5EF4-FFF2-40B4-BE49-F238E27FC236}">
                    <a16:creationId xmlns:a16="http://schemas.microsoft.com/office/drawing/2014/main" id="{B7349317-BFA0-AC49-AD49-A87B89B50E3C}"/>
                  </a:ext>
                </a:extLst>
              </p:cNvPr>
              <p:cNvGrpSpPr/>
              <p:nvPr/>
            </p:nvGrpSpPr>
            <p:grpSpPr>
              <a:xfrm>
                <a:off x="6075193" y="4435132"/>
                <a:ext cx="523298" cy="1718544"/>
                <a:chOff x="8170282" y="1683433"/>
                <a:chExt cx="847190" cy="2782228"/>
              </a:xfrm>
            </p:grpSpPr>
            <p:pic>
              <p:nvPicPr>
                <p:cNvPr id="62" name="Picture 61" descr="A picture containing text, night sky&#10;&#10;Description automatically generated">
                  <a:extLst>
                    <a:ext uri="{FF2B5EF4-FFF2-40B4-BE49-F238E27FC236}">
                      <a16:creationId xmlns:a16="http://schemas.microsoft.com/office/drawing/2014/main" id="{861C4945-F8D2-9D48-8958-C3813EC3A8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170282" y="1683433"/>
                  <a:ext cx="847190" cy="2782228"/>
                </a:xfrm>
                <a:prstGeom prst="rect">
                  <a:avLst/>
                </a:prstGeom>
              </p:spPr>
            </p:pic>
            <p:cxnSp>
              <p:nvCxnSpPr>
                <p:cNvPr id="63" name="Straight Connector 62">
                  <a:extLst>
                    <a:ext uri="{FF2B5EF4-FFF2-40B4-BE49-F238E27FC236}">
                      <a16:creationId xmlns:a16="http://schemas.microsoft.com/office/drawing/2014/main" id="{A0875FE6-1EE4-7D49-9995-5051D326FC27}"/>
                    </a:ext>
                  </a:extLst>
                </p:cNvPr>
                <p:cNvCxnSpPr>
                  <a:cxnSpLocks/>
                </p:cNvCxnSpPr>
                <p:nvPr/>
              </p:nvCxnSpPr>
              <p:spPr>
                <a:xfrm>
                  <a:off x="8559800" y="2764270"/>
                  <a:ext cx="61152" cy="0"/>
                </a:xfrm>
                <a:prstGeom prst="line">
                  <a:avLst/>
                </a:prstGeom>
                <a:ln w="19050" cap="rnd">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B7B7F37-8563-F948-81E0-CAEEB5057831}"/>
                    </a:ext>
                  </a:extLst>
                </p:cNvPr>
                <p:cNvCxnSpPr>
                  <a:cxnSpLocks/>
                </p:cNvCxnSpPr>
                <p:nvPr/>
              </p:nvCxnSpPr>
              <p:spPr>
                <a:xfrm>
                  <a:off x="8553450" y="2916670"/>
                  <a:ext cx="73025" cy="0"/>
                </a:xfrm>
                <a:prstGeom prst="line">
                  <a:avLst/>
                </a:prstGeom>
                <a:ln w="19050" cap="rnd">
                  <a:solidFill>
                    <a:srgbClr val="C00000">
                      <a:alpha val="19000"/>
                    </a:srgbClr>
                  </a:solidFill>
                  <a:prstDash val="solid"/>
                  <a:round/>
                </a:ln>
              </p:spPr>
              <p:style>
                <a:lnRef idx="1">
                  <a:schemeClr val="accent1"/>
                </a:lnRef>
                <a:fillRef idx="0">
                  <a:schemeClr val="accent1"/>
                </a:fillRef>
                <a:effectRef idx="0">
                  <a:schemeClr val="accent1"/>
                </a:effectRef>
                <a:fontRef idx="minor">
                  <a:schemeClr val="tx1"/>
                </a:fontRef>
              </p:style>
            </p:cxnSp>
          </p:grpSp>
          <p:sp>
            <p:nvSpPr>
              <p:cNvPr id="67" name="TextBox 66">
                <a:extLst>
                  <a:ext uri="{FF2B5EF4-FFF2-40B4-BE49-F238E27FC236}">
                    <a16:creationId xmlns:a16="http://schemas.microsoft.com/office/drawing/2014/main" id="{80D5E3B1-DDC5-F641-B1F5-F6B69373DDE0}"/>
                  </a:ext>
                </a:extLst>
              </p:cNvPr>
              <p:cNvSpPr txBox="1"/>
              <p:nvPr/>
            </p:nvSpPr>
            <p:spPr>
              <a:xfrm>
                <a:off x="6000131" y="5786866"/>
                <a:ext cx="697981" cy="3248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25563"/>
                    </a:solidFill>
                    <a:effectLst/>
                    <a:uLnTx/>
                    <a:uFillTx/>
                    <a:latin typeface="Arial"/>
                    <a:ea typeface="+mn-ea"/>
                    <a:cs typeface="+mn-cs"/>
                  </a:rPr>
                  <a:t>+</a:t>
                </a:r>
              </a:p>
            </p:txBody>
          </p:sp>
        </p:grpSp>
      </p:grpSp>
      <p:grpSp>
        <p:nvGrpSpPr>
          <p:cNvPr id="6" name="Group 5">
            <a:extLst>
              <a:ext uri="{FF2B5EF4-FFF2-40B4-BE49-F238E27FC236}">
                <a16:creationId xmlns:a16="http://schemas.microsoft.com/office/drawing/2014/main" id="{90AD4A8D-32B8-5F4A-AA76-62C52D9D515B}"/>
              </a:ext>
            </a:extLst>
          </p:cNvPr>
          <p:cNvGrpSpPr/>
          <p:nvPr/>
        </p:nvGrpSpPr>
        <p:grpSpPr>
          <a:xfrm>
            <a:off x="5664200" y="1484792"/>
            <a:ext cx="3777998" cy="1898203"/>
            <a:chOff x="198535" y="3198471"/>
            <a:chExt cx="5027311" cy="2525903"/>
          </a:xfrm>
        </p:grpSpPr>
        <p:grpSp>
          <p:nvGrpSpPr>
            <p:cNvPr id="57" name="Group 56">
              <a:extLst>
                <a:ext uri="{FF2B5EF4-FFF2-40B4-BE49-F238E27FC236}">
                  <a16:creationId xmlns:a16="http://schemas.microsoft.com/office/drawing/2014/main" id="{3AD508CE-E845-9141-8124-416700EE0CFE}"/>
                </a:ext>
              </a:extLst>
            </p:cNvPr>
            <p:cNvGrpSpPr/>
            <p:nvPr/>
          </p:nvGrpSpPr>
          <p:grpSpPr>
            <a:xfrm>
              <a:off x="198535" y="3198471"/>
              <a:ext cx="5027311" cy="2525903"/>
              <a:chOff x="219058" y="3389259"/>
              <a:chExt cx="5027311" cy="2525903"/>
            </a:xfrm>
          </p:grpSpPr>
          <p:pic>
            <p:nvPicPr>
              <p:cNvPr id="58" name="Picture 57">
                <a:extLst>
                  <a:ext uri="{FF2B5EF4-FFF2-40B4-BE49-F238E27FC236}">
                    <a16:creationId xmlns:a16="http://schemas.microsoft.com/office/drawing/2014/main" id="{D2AE6A74-62A1-F244-AF4C-BAA8E16636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9058" y="3389259"/>
                <a:ext cx="5027311" cy="2393934"/>
              </a:xfrm>
              <a:prstGeom prst="rect">
                <a:avLst/>
              </a:prstGeom>
            </p:spPr>
          </p:pic>
          <p:sp>
            <p:nvSpPr>
              <p:cNvPr id="59" name="Rectangle 58">
                <a:extLst>
                  <a:ext uri="{FF2B5EF4-FFF2-40B4-BE49-F238E27FC236}">
                    <a16:creationId xmlns:a16="http://schemas.microsoft.com/office/drawing/2014/main" id="{B3D38665-DCE9-DD43-B3EB-A5FB244F4F8B}"/>
                  </a:ext>
                </a:extLst>
              </p:cNvPr>
              <p:cNvSpPr/>
              <p:nvPr/>
            </p:nvSpPr>
            <p:spPr>
              <a:xfrm>
                <a:off x="669325" y="5546565"/>
                <a:ext cx="4126776" cy="368597"/>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425563"/>
                    </a:solidFill>
                    <a:effectLst/>
                    <a:uLnTx/>
                    <a:uFillTx/>
                    <a:latin typeface="Arial"/>
                    <a:ea typeface="+mn-ea"/>
                    <a:cs typeface="+mn-cs"/>
                  </a:rPr>
                  <a:t>FOR ILLUSTRATIVE PURPOSES ONLY</a:t>
                </a:r>
              </a:p>
            </p:txBody>
          </p:sp>
        </p:grpSp>
        <p:sp>
          <p:nvSpPr>
            <p:cNvPr id="60" name="Oval 59">
              <a:extLst>
                <a:ext uri="{FF2B5EF4-FFF2-40B4-BE49-F238E27FC236}">
                  <a16:creationId xmlns:a16="http://schemas.microsoft.com/office/drawing/2014/main" id="{36AB2A32-433F-3740-9E4B-D9BFE9AF0E8B}"/>
                </a:ext>
              </a:extLst>
            </p:cNvPr>
            <p:cNvSpPr>
              <a:spLocks/>
            </p:cNvSpPr>
            <p:nvPr/>
          </p:nvSpPr>
          <p:spPr>
            <a:xfrm>
              <a:off x="2565450" y="3560945"/>
              <a:ext cx="264193" cy="261538"/>
            </a:xfrm>
            <a:prstGeom prst="ellipse">
              <a:avLst/>
            </a:prstGeom>
            <a:noFill/>
            <a:ln w="2857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A</a:t>
              </a:r>
            </a:p>
          </p:txBody>
        </p:sp>
      </p:grpSp>
    </p:spTree>
    <p:extLst>
      <p:ext uri="{BB962C8B-B14F-4D97-AF65-F5344CB8AC3E}">
        <p14:creationId xmlns:p14="http://schemas.microsoft.com/office/powerpoint/2010/main" val="41346379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BE52-0AA2-284E-8817-74100FAA7C3D}"/>
              </a:ext>
            </a:extLst>
          </p:cNvPr>
          <p:cNvSpPr>
            <a:spLocks noGrp="1"/>
          </p:cNvSpPr>
          <p:nvPr>
            <p:ph type="title"/>
          </p:nvPr>
        </p:nvSpPr>
        <p:spPr/>
        <p:txBody>
          <a:bodyPr lIns="612000"/>
          <a:lstStyle/>
          <a:p>
            <a:pPr lvl="0"/>
            <a:r>
              <a:rPr lang="en-GB" dirty="0"/>
              <a:t/>
            </a:r>
            <a:br>
              <a:rPr lang="en-GB" dirty="0"/>
            </a:br>
            <a:r>
              <a:rPr lang="en-GB" dirty="0"/>
              <a:t>VOID OR INVALID TEST RESULT</a:t>
            </a:r>
          </a:p>
        </p:txBody>
      </p:sp>
      <p:sp>
        <p:nvSpPr>
          <p:cNvPr id="8" name="Rectangle 7">
            <a:extLst>
              <a:ext uri="{FF2B5EF4-FFF2-40B4-BE49-F238E27FC236}">
                <a16:creationId xmlns:a16="http://schemas.microsoft.com/office/drawing/2014/main" id="{934BD5DB-6B7B-644E-819A-90D9AF18D13A}"/>
              </a:ext>
            </a:extLst>
          </p:cNvPr>
          <p:cNvSpPr/>
          <p:nvPr/>
        </p:nvSpPr>
        <p:spPr>
          <a:xfrm>
            <a:off x="518956" y="2849223"/>
            <a:ext cx="4048929" cy="369332"/>
          </a:xfrm>
          <a:prstGeom prst="rect">
            <a:avLst/>
          </a:prstGeom>
        </p:spPr>
        <p:txBody>
          <a:bodyPr wrap="none">
            <a:spAutoFit/>
          </a:bodyPr>
          <a:lstStyle/>
          <a:p>
            <a:r>
              <a:rPr lang="en-GB" b="1"/>
              <a:t>NOTIFICATION OF TEST RESULTS:</a:t>
            </a:r>
          </a:p>
        </p:txBody>
      </p:sp>
      <p:pic>
        <p:nvPicPr>
          <p:cNvPr id="3" name="Picture 2">
            <a:extLst>
              <a:ext uri="{FF2B5EF4-FFF2-40B4-BE49-F238E27FC236}">
                <a16:creationId xmlns:a16="http://schemas.microsoft.com/office/drawing/2014/main" id="{C22F6E62-61D7-0B4E-8634-565FDF3CF4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4200" y="1228435"/>
            <a:ext cx="5956635" cy="5093855"/>
          </a:xfrm>
          <a:prstGeom prst="rect">
            <a:avLst/>
          </a:prstGeom>
        </p:spPr>
      </p:pic>
    </p:spTree>
    <p:extLst>
      <p:ext uri="{BB962C8B-B14F-4D97-AF65-F5344CB8AC3E}">
        <p14:creationId xmlns:p14="http://schemas.microsoft.com/office/powerpoint/2010/main" val="31508806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3207719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16" name="think-cell Slide" r:id="rId5" imgW="360" imgH="360" progId="TCLayout.ActiveDocument.1">
                  <p:embed/>
                </p:oleObj>
              </mc:Choice>
              <mc:Fallback>
                <p:oleObj name="think-cell Slide" r:id="rId5" imgW="360" imgH="360"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4000" b="1" dirty="0" smtClean="0">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80739222-87EB-7645-922E-5AF0CC1DB26D}"/>
              </a:ext>
            </a:extLst>
          </p:cNvPr>
          <p:cNvSpPr>
            <a:spLocks noGrp="1"/>
          </p:cNvSpPr>
          <p:nvPr>
            <p:ph type="title"/>
          </p:nvPr>
        </p:nvSpPr>
        <p:spPr/>
        <p:txBody>
          <a:bodyPr rIns="180000"/>
          <a:lstStyle/>
          <a:p>
            <a:r>
              <a:rPr lang="en-GB" dirty="0" smtClean="0">
                <a:latin typeface="Arial"/>
                <a:cs typeface="Arial"/>
              </a:rPr>
              <a:t>5.4 DIGTIAL ACCESSIBILITY</a:t>
            </a:r>
            <a:endParaRPr lang="en-GB" dirty="0">
              <a:latin typeface="Arial"/>
              <a:cs typeface="Arial"/>
            </a:endParaRPr>
          </a:p>
        </p:txBody>
      </p:sp>
      <p:sp>
        <p:nvSpPr>
          <p:cNvPr id="6" name="Text Placeholder 2">
            <a:extLst>
              <a:ext uri="{FF2B5EF4-FFF2-40B4-BE49-F238E27FC236}">
                <a16:creationId xmlns:a16="http://schemas.microsoft.com/office/drawing/2014/main" id="{48527CFC-A8B7-2643-AA99-671FAE2D4E1B}"/>
              </a:ext>
            </a:extLst>
          </p:cNvPr>
          <p:cNvSpPr txBox="1">
            <a:spLocks/>
          </p:cNvSpPr>
          <p:nvPr/>
        </p:nvSpPr>
        <p:spPr>
          <a:xfrm>
            <a:off x="5664200" y="1160463"/>
            <a:ext cx="5899150" cy="5005388"/>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600"/>
              </a:spcBef>
              <a:spcAft>
                <a:spcPts val="300"/>
              </a:spcAft>
              <a:buClr>
                <a:srgbClr val="005EB8"/>
              </a:buClr>
              <a:buFont typeface="Arial" panose="020B0604020202020204" pitchFamily="34" charset="0"/>
              <a:buNone/>
              <a:defRPr lang="en-US" sz="1200" b="1" i="0" kern="1200">
                <a:solidFill>
                  <a:schemeClr val="tx1"/>
                </a:solidFill>
                <a:latin typeface="Arial" panose="020B0604020202020204" pitchFamily="34" charset="0"/>
                <a:ea typeface="+mn-ea"/>
                <a:cs typeface="Arial" panose="020B0604020202020204" pitchFamily="34" charset="0"/>
                <a:sym typeface="+mn-lt"/>
              </a:defRPr>
            </a:lvl1pPr>
            <a:lvl2pPr marL="284400" indent="-172800" algn="l" defTabSz="914400" rtl="0" eaLnBrk="1" latinLnBrk="0" hangingPunct="1">
              <a:lnSpc>
                <a:spcPct val="90000"/>
              </a:lnSpc>
              <a:spcBef>
                <a:spcPts val="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rgbClr val="005EB8"/>
              </a:buClr>
              <a:buFont typeface="Trebuchet MS" panose="020B0603020202020204" pitchFamily="34" charset="0"/>
              <a:buChar char="–"/>
              <a:defRPr lang="en-US" sz="1200" kern="1200">
                <a:solidFill>
                  <a:srgbClr val="425563"/>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rgbClr val="005EB8"/>
              </a:buClr>
              <a:buFont typeface="Arial" panose="020B0604020202020204" pitchFamily="34" charset="0"/>
              <a:buChar char="​"/>
              <a:defRPr lang="en-US" sz="1600" kern="1200">
                <a:solidFill>
                  <a:srgbClr val="005EB8"/>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
                <a:srgbClr val="005EB8"/>
              </a:buClr>
              <a:buFont typeface="Arial" panose="020B0604020202020204" pitchFamily="34" charset="0"/>
              <a:buChar char="​"/>
              <a:defRPr lang="en-US" sz="1600" b="1" kern="1200" smtClean="0">
                <a:solidFill>
                  <a:srgbClr val="425563"/>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rgbClr val="005EB8"/>
              </a:buClr>
              <a:buFont typeface="Arial" panose="020B0604020202020204" pitchFamily="34" charset="0"/>
              <a:buChar char="•"/>
              <a:defRPr lang="en-US" sz="1600" kern="1200" smtClean="0">
                <a:solidFill>
                  <a:srgbClr val="425563"/>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Clr>
                <a:srgbClr val="005EB8"/>
              </a:buClr>
              <a:buFont typeface="Arial" panose="020B0604020202020204" pitchFamily="34" charset="0"/>
              <a:buChar char="​"/>
              <a:defRPr lang="en-US" sz="4400" kern="1200" baseline="0" smtClean="0">
                <a:solidFill>
                  <a:srgbClr val="425563"/>
                </a:solidFill>
                <a:latin typeface="+mn-lt"/>
                <a:ea typeface="+mn-ea"/>
                <a:cs typeface="+mn-cs"/>
                <a:sym typeface="+mn-lt"/>
              </a:defRPr>
            </a:lvl7pPr>
            <a:lvl8pPr marL="0" indent="0" algn="l" defTabSz="914400" rtl="0" eaLnBrk="1" latinLnBrk="0" hangingPunct="1">
              <a:lnSpc>
                <a:spcPct val="90000"/>
              </a:lnSpc>
              <a:spcBef>
                <a:spcPts val="900"/>
              </a:spcBef>
              <a:spcAft>
                <a:spcPts val="0"/>
              </a:spcAft>
              <a:buClr>
                <a:srgbClr val="005EB8"/>
              </a:buClr>
              <a:buFont typeface="Arial" panose="020B0604020202020204" pitchFamily="34" charset="0"/>
              <a:buChar char="​"/>
              <a:defRPr lang="en-US" sz="5400" kern="1200" baseline="0" smtClean="0">
                <a:solidFill>
                  <a:srgbClr val="005EB8"/>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Clr>
                <a:srgbClr val="005EB8"/>
              </a:buClr>
              <a:buFont typeface="Arial" panose="020B0604020202020204" pitchFamily="34" charset="0"/>
              <a:buChar char="​"/>
              <a:defRPr lang="en-US" sz="2400" kern="1200" baseline="0" dirty="0">
                <a:solidFill>
                  <a:srgbClr val="005EB8"/>
                </a:solidFill>
                <a:latin typeface="+mn-lt"/>
                <a:ea typeface="+mn-ea"/>
                <a:cs typeface="+mn-cs"/>
                <a:sym typeface="+mn-lt"/>
              </a:defRPr>
            </a:lvl9pPr>
          </a:lstStyle>
          <a:p>
            <a:pPr>
              <a:lnSpc>
                <a:spcPct val="100000"/>
              </a:lnSpc>
              <a:spcAft>
                <a:spcPts val="200"/>
              </a:spcAft>
              <a:defRPr/>
            </a:pPr>
            <a:r>
              <a:rPr kumimoji="0" lang="en-GB" sz="1050" b="1" i="0" u="none" strike="noStrike" kern="1200" cap="none" spc="0" normalizeH="0" baseline="0" noProof="0" dirty="0" smtClean="0">
                <a:ln>
                  <a:noFill/>
                </a:ln>
                <a:solidFill>
                  <a:srgbClr val="005EB8"/>
                </a:solidFill>
                <a:effectLst/>
                <a:uLnTx/>
                <a:uFillTx/>
                <a:latin typeface="Arial"/>
                <a:cs typeface="Arial"/>
                <a:sym typeface="+mn-lt"/>
              </a:rPr>
              <a:t>Contents:</a:t>
            </a:r>
            <a:endParaRPr lang="en-GB" sz="1050" b="1" i="0" u="none" strike="noStrike" kern="1200" cap="none" spc="0" normalizeH="0" baseline="0" noProof="0" dirty="0">
              <a:ln>
                <a:noFill/>
              </a:ln>
              <a:solidFill>
                <a:srgbClr val="005EB8"/>
              </a:solidFill>
              <a:effectLst/>
              <a:uLnTx/>
              <a:uFillTx/>
              <a:latin typeface="Arial"/>
              <a:cs typeface="Arial"/>
            </a:endParaRPr>
          </a:p>
          <a:p>
            <a:pPr marL="171450" indent="-171450">
              <a:lnSpc>
                <a:spcPct val="100000"/>
              </a:lnSpc>
              <a:spcAft>
                <a:spcPts val="200"/>
              </a:spcAft>
              <a:buFont typeface="Arial" panose="020B0604020202020204" pitchFamily="34" charset="0"/>
              <a:buChar char="•"/>
              <a:defRPr/>
            </a:pPr>
            <a:r>
              <a:rPr lang="en-GB" sz="1050" b="0" dirty="0">
                <a:solidFill>
                  <a:srgbClr val="425563"/>
                </a:solidFill>
                <a:latin typeface="Arial"/>
                <a:cs typeface="Arial"/>
              </a:rPr>
              <a:t>Overview</a:t>
            </a:r>
          </a:p>
          <a:p>
            <a:pPr marL="171450" indent="-171450">
              <a:lnSpc>
                <a:spcPct val="100000"/>
              </a:lnSpc>
              <a:spcAft>
                <a:spcPts val="200"/>
              </a:spcAft>
              <a:buFont typeface="Arial" panose="020B0604020202020204" pitchFamily="34" charset="0"/>
              <a:buChar char="•"/>
              <a:defRPr/>
            </a:pPr>
            <a:r>
              <a:rPr lang="en-GB" sz="1050" b="0" dirty="0">
                <a:solidFill>
                  <a:srgbClr val="425563"/>
                </a:solidFill>
                <a:latin typeface="Arial"/>
                <a:cs typeface="Arial"/>
              </a:rPr>
              <a:t>Engagement Channels</a:t>
            </a:r>
          </a:p>
          <a:p>
            <a:pPr marL="171450" indent="-171450">
              <a:lnSpc>
                <a:spcPct val="100000"/>
              </a:lnSpc>
              <a:spcAft>
                <a:spcPts val="200"/>
              </a:spcAft>
              <a:buFont typeface="Arial" panose="020B0604020202020204" pitchFamily="34" charset="0"/>
              <a:buChar char="•"/>
              <a:defRPr/>
            </a:pPr>
            <a:r>
              <a:rPr lang="en-GB" sz="1050" b="0" dirty="0">
                <a:solidFill>
                  <a:srgbClr val="425563"/>
                </a:solidFill>
                <a:latin typeface="Arial"/>
                <a:cs typeface="Arial"/>
              </a:rPr>
              <a:t>Assistance Organisations Can Offer</a:t>
            </a:r>
          </a:p>
          <a:p>
            <a:pPr marL="171450" indent="-171450">
              <a:lnSpc>
                <a:spcPct val="100000"/>
              </a:lnSpc>
              <a:spcAft>
                <a:spcPts val="200"/>
              </a:spcAft>
              <a:buFont typeface="Arial" panose="020B0604020202020204" pitchFamily="34" charset="0"/>
              <a:buChar char="•"/>
              <a:defRPr/>
            </a:pPr>
            <a:r>
              <a:rPr lang="en-GB" sz="1050" b="0" dirty="0">
                <a:solidFill>
                  <a:srgbClr val="425563"/>
                </a:solidFill>
                <a:latin typeface="Arial"/>
                <a:cs typeface="Arial"/>
              </a:rPr>
              <a:t>Services Available</a:t>
            </a:r>
          </a:p>
          <a:p>
            <a:pPr marL="171450" indent="-171450">
              <a:lnSpc>
                <a:spcPct val="100000"/>
              </a:lnSpc>
              <a:spcAft>
                <a:spcPts val="200"/>
              </a:spcAft>
              <a:buFont typeface="Arial" panose="020B0604020202020204" pitchFamily="34" charset="0"/>
              <a:buChar char="•"/>
              <a:defRPr/>
            </a:pPr>
            <a:r>
              <a:rPr lang="en-GB" sz="1050" b="0" dirty="0">
                <a:solidFill>
                  <a:srgbClr val="425563"/>
                </a:solidFill>
                <a:latin typeface="Arial"/>
                <a:cs typeface="Arial"/>
              </a:rPr>
              <a:t>Protocol For Providing Assistance</a:t>
            </a:r>
          </a:p>
        </p:txBody>
      </p:sp>
      <p:sp>
        <p:nvSpPr>
          <p:cNvPr id="4" name="TextBox 3">
            <a:extLst>
              <a:ext uri="{FF2B5EF4-FFF2-40B4-BE49-F238E27FC236}">
                <a16:creationId xmlns:a16="http://schemas.microsoft.com/office/drawing/2014/main" id="{CACF3009-BA9C-134F-8828-3ACB9723438C}"/>
              </a:ext>
            </a:extLst>
          </p:cNvPr>
          <p:cNvSpPr txBox="1"/>
          <p:nvPr/>
        </p:nvSpPr>
        <p:spPr>
          <a:xfrm>
            <a:off x="-311727" y="3190009"/>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Tree>
    <p:extLst>
      <p:ext uri="{BB962C8B-B14F-4D97-AF65-F5344CB8AC3E}">
        <p14:creationId xmlns:p14="http://schemas.microsoft.com/office/powerpoint/2010/main" val="1989317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4E66307-91C4-C24D-8716-98994AC10B37}"/>
              </a:ext>
            </a:extLst>
          </p:cNvPr>
          <p:cNvSpPr>
            <a:spLocks noGrp="1"/>
          </p:cNvSpPr>
          <p:nvPr>
            <p:ph type="title"/>
          </p:nvPr>
        </p:nvSpPr>
        <p:spPr/>
        <p:txBody>
          <a:bodyPr rIns="0"/>
          <a:lstStyle/>
          <a:p>
            <a:r>
              <a:rPr lang="en-GB">
                <a:latin typeface="Arial"/>
                <a:cs typeface="Arial"/>
              </a:rPr>
              <a:t>OVERVIEW</a:t>
            </a:r>
            <a:br>
              <a:rPr lang="en-GB">
                <a:latin typeface="Arial"/>
                <a:cs typeface="Arial"/>
              </a:rPr>
            </a:br>
            <a:endParaRPr lang="en-GB">
              <a:latin typeface="Arial"/>
              <a:cs typeface="Arial"/>
            </a:endParaRPr>
          </a:p>
        </p:txBody>
      </p:sp>
      <p:sp>
        <p:nvSpPr>
          <p:cNvPr id="11" name="TextBox 10">
            <a:extLst>
              <a:ext uri="{FF2B5EF4-FFF2-40B4-BE49-F238E27FC236}">
                <a16:creationId xmlns:a16="http://schemas.microsoft.com/office/drawing/2014/main" id="{9F25CC80-DD44-6C4F-A7C6-2066DADECF35}"/>
              </a:ext>
            </a:extLst>
          </p:cNvPr>
          <p:cNvSpPr txBox="1"/>
          <p:nvPr/>
        </p:nvSpPr>
        <p:spPr>
          <a:xfrm>
            <a:off x="-1643449" y="552347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28" name="TextBox 27">
            <a:extLst>
              <a:ext uri="{FF2B5EF4-FFF2-40B4-BE49-F238E27FC236}">
                <a16:creationId xmlns:a16="http://schemas.microsoft.com/office/drawing/2014/main" id="{2AF1943D-1458-EC4E-8904-F882D93E8513}"/>
              </a:ext>
            </a:extLst>
          </p:cNvPr>
          <p:cNvSpPr txBox="1"/>
          <p:nvPr/>
        </p:nvSpPr>
        <p:spPr>
          <a:xfrm>
            <a:off x="5664200" y="1160463"/>
            <a:ext cx="5921014" cy="500538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lvl="0">
              <a:defRPr/>
            </a:pPr>
            <a:endParaRPr lang="en-GB" sz="1200">
              <a:solidFill>
                <a:srgbClr val="37373A"/>
              </a:solidFill>
              <a:latin typeface="Arial"/>
            </a:endParaRPr>
          </a:p>
          <a:p>
            <a:pPr lvl="0">
              <a:defRPr/>
            </a:pPr>
            <a:r>
              <a:rPr lang="en-GB" sz="1200" b="1">
                <a:solidFill>
                  <a:schemeClr val="tx2"/>
                </a:solidFill>
                <a:latin typeface="Arial"/>
              </a:rPr>
              <a:t>A SUCCESSFUL DEPLOYMENT CONSIDERS THOSE WITH: </a:t>
            </a:r>
          </a:p>
          <a:p>
            <a:pPr marL="171450" lvl="0" indent="-171450">
              <a:spcBef>
                <a:spcPts val="800"/>
              </a:spcBef>
              <a:spcAft>
                <a:spcPts val="500"/>
              </a:spcAft>
              <a:buClr>
                <a:schemeClr val="tx2"/>
              </a:buClr>
              <a:buFont typeface="Arial" panose="020B0604020202020204" pitchFamily="34" charset="0"/>
              <a:buChar char="•"/>
              <a:defRPr/>
            </a:pPr>
            <a:r>
              <a:rPr lang="en-GB" sz="1200">
                <a:solidFill>
                  <a:schemeClr val="tx1"/>
                </a:solidFill>
                <a:latin typeface="Arial"/>
              </a:rPr>
              <a:t>Low digital literacy</a:t>
            </a:r>
          </a:p>
          <a:p>
            <a:pPr marL="171450" lvl="0" indent="-171450">
              <a:spcBef>
                <a:spcPts val="300"/>
              </a:spcBef>
              <a:spcAft>
                <a:spcPts val="500"/>
              </a:spcAft>
              <a:buClr>
                <a:schemeClr val="tx2"/>
              </a:buClr>
              <a:buFont typeface="Arial" panose="020B0604020202020204" pitchFamily="34" charset="0"/>
              <a:buChar char="•"/>
              <a:defRPr/>
            </a:pPr>
            <a:r>
              <a:rPr lang="en-GB" sz="1200">
                <a:solidFill>
                  <a:schemeClr val="tx1"/>
                </a:solidFill>
                <a:latin typeface="Arial"/>
              </a:rPr>
              <a:t>Low English literacy </a:t>
            </a:r>
          </a:p>
          <a:p>
            <a:pPr marL="171450" lvl="0" indent="-171450">
              <a:spcBef>
                <a:spcPts val="300"/>
              </a:spcBef>
              <a:spcAft>
                <a:spcPts val="500"/>
              </a:spcAft>
              <a:buClr>
                <a:schemeClr val="tx2"/>
              </a:buClr>
              <a:buFont typeface="Arial" panose="020B0604020202020204" pitchFamily="34" charset="0"/>
              <a:buChar char="•"/>
              <a:defRPr/>
            </a:pPr>
            <a:r>
              <a:rPr lang="en-GB" sz="1200">
                <a:solidFill>
                  <a:schemeClr val="tx1"/>
                </a:solidFill>
                <a:latin typeface="Arial"/>
              </a:rPr>
              <a:t>No access to a phone or email</a:t>
            </a:r>
          </a:p>
          <a:p>
            <a:pPr marL="171450" lvl="0" indent="-171450">
              <a:spcBef>
                <a:spcPts val="300"/>
              </a:spcBef>
              <a:spcAft>
                <a:spcPts val="500"/>
              </a:spcAft>
              <a:buClr>
                <a:schemeClr val="tx2"/>
              </a:buClr>
              <a:buFont typeface="Arial" panose="020B0604020202020204" pitchFamily="34" charset="0"/>
              <a:buChar char="•"/>
              <a:defRPr/>
            </a:pPr>
            <a:r>
              <a:rPr kumimoji="0" lang="en-GB" sz="1200" b="0" i="0" u="none" strike="noStrike" kern="1200" cap="none" spc="0" normalizeH="0" baseline="0" noProof="0">
                <a:ln>
                  <a:noFill/>
                </a:ln>
                <a:solidFill>
                  <a:schemeClr val="tx1"/>
                </a:solidFill>
                <a:effectLst/>
                <a:uLnTx/>
                <a:uFillTx/>
                <a:latin typeface="Arial"/>
                <a:ea typeface="+mn-ea"/>
                <a:cs typeface="+mn-cs"/>
              </a:rPr>
              <a:t>A diversity of physical and mental conditions</a:t>
            </a:r>
          </a:p>
          <a:p>
            <a:pPr marL="171450" lvl="0" indent="-171450">
              <a:spcBef>
                <a:spcPts val="300"/>
              </a:spcBef>
              <a:spcAft>
                <a:spcPts val="500"/>
              </a:spcAft>
              <a:buClr>
                <a:schemeClr val="tx2"/>
              </a:buClr>
              <a:buFont typeface="Arial" panose="020B0604020202020204" pitchFamily="34" charset="0"/>
              <a:buChar char="•"/>
              <a:defRPr/>
            </a:pPr>
            <a:r>
              <a:rPr lang="en-GB" sz="1200">
                <a:solidFill>
                  <a:schemeClr val="tx1"/>
                </a:solidFill>
                <a:latin typeface="Arial"/>
              </a:rPr>
              <a:t>Low confidence and propensity to isolate</a:t>
            </a:r>
            <a:endParaRPr kumimoji="0" lang="en-GB" sz="1200" b="0" i="0" u="none" strike="noStrike" kern="1200" cap="none" spc="0" normalizeH="0" baseline="0" noProof="0">
              <a:ln>
                <a:noFill/>
              </a:ln>
              <a:solidFill>
                <a:schemeClr val="tx1"/>
              </a:solidFill>
              <a:effectLst/>
              <a:uLnTx/>
              <a:uFillTx/>
              <a:latin typeface="Arial"/>
              <a:ea typeface="+mn-ea"/>
              <a:cs typeface="+mn-cs"/>
            </a:endParaRPr>
          </a:p>
          <a:p>
            <a:pPr lvl="0">
              <a:defRPr/>
            </a:pPr>
            <a:endParaRPr lang="en-GB" sz="1200">
              <a:solidFill>
                <a:srgbClr val="37373A"/>
              </a:solidFill>
              <a:latin typeface="Arial"/>
            </a:endParaRPr>
          </a:p>
          <a:p>
            <a:pPr lvl="0">
              <a:defRPr/>
            </a:pPr>
            <a:r>
              <a:rPr kumimoji="0" lang="en-GB" sz="1200" b="1" i="0" u="none" strike="noStrike" kern="1200" cap="none" spc="0" normalizeH="0" baseline="0" noProof="0">
                <a:ln>
                  <a:noFill/>
                </a:ln>
                <a:solidFill>
                  <a:schemeClr val="tx2"/>
                </a:solidFill>
                <a:effectLst/>
                <a:uLnTx/>
                <a:uFillTx/>
                <a:latin typeface="Arial"/>
                <a:ea typeface="+mn-ea"/>
                <a:cs typeface="+mn-cs"/>
              </a:rPr>
              <a:t>THE LATEST KEY STATISTICS SHOW THAT:</a:t>
            </a:r>
          </a:p>
          <a:p>
            <a:pPr marL="171450" lvl="0" indent="-171450">
              <a:spcBef>
                <a:spcPts val="800"/>
              </a:spcBef>
              <a:buFont typeface="Arial" panose="020B0604020202020204" pitchFamily="34" charset="0"/>
              <a:buChar char="•"/>
              <a:defRPr/>
            </a:pPr>
            <a:r>
              <a:rPr kumimoji="0" lang="en-GB" sz="1200" b="0" i="0" u="none" strike="noStrike" kern="1200" cap="none" spc="0" normalizeH="0" baseline="0" noProof="0">
                <a:ln>
                  <a:noFill/>
                </a:ln>
                <a:solidFill>
                  <a:schemeClr val="tx1"/>
                </a:solidFill>
                <a:effectLst/>
                <a:uLnTx/>
                <a:uFillTx/>
                <a:latin typeface="Arial"/>
                <a:ea typeface="+mn-ea"/>
                <a:cs typeface="+mn-cs"/>
              </a:rPr>
              <a:t>10% of households have no internet access</a:t>
            </a:r>
          </a:p>
          <a:p>
            <a:pPr marL="171450" lvl="0" indent="-171450">
              <a:spcBef>
                <a:spcPts val="800"/>
              </a:spcBef>
              <a:buFont typeface="Arial" panose="020B0604020202020204" pitchFamily="34" charset="0"/>
              <a:buChar char="•"/>
              <a:defRPr/>
            </a:pPr>
            <a:r>
              <a:rPr lang="en-GB" sz="1200">
                <a:solidFill>
                  <a:schemeClr val="tx1"/>
                </a:solidFill>
                <a:latin typeface="Arial"/>
              </a:rPr>
              <a:t>7.5% of people have never used the internet</a:t>
            </a:r>
          </a:p>
          <a:p>
            <a:pPr marL="171450" lvl="0" indent="-171450">
              <a:spcBef>
                <a:spcPts val="800"/>
              </a:spcBef>
              <a:buFont typeface="Arial" panose="020B0604020202020204" pitchFamily="34" charset="0"/>
              <a:buChar char="•"/>
              <a:defRPr/>
            </a:pPr>
            <a:r>
              <a:rPr kumimoji="0" lang="en-GB" sz="1200" b="0" i="0" u="none" strike="noStrike" kern="1200" cap="none" spc="0" normalizeH="0" baseline="0" noProof="0">
                <a:ln>
                  <a:noFill/>
                </a:ln>
                <a:solidFill>
                  <a:schemeClr val="tx1"/>
                </a:solidFill>
                <a:effectLst/>
                <a:uLnTx/>
                <a:uFillTx/>
                <a:latin typeface="Arial"/>
                <a:ea typeface="+mn-ea"/>
                <a:cs typeface="+mn-cs"/>
              </a:rPr>
              <a:t>4% of UK adults do not have a phone</a:t>
            </a:r>
          </a:p>
          <a:p>
            <a:pPr marL="171450" lvl="0" indent="-171450">
              <a:spcBef>
                <a:spcPts val="800"/>
              </a:spcBef>
              <a:buFont typeface="Arial" panose="020B0604020202020204" pitchFamily="34" charset="0"/>
              <a:buChar char="•"/>
              <a:defRPr/>
            </a:pPr>
            <a:r>
              <a:rPr lang="en-GB" sz="1200">
                <a:solidFill>
                  <a:schemeClr val="tx1"/>
                </a:solidFill>
                <a:latin typeface="Arial"/>
              </a:rPr>
              <a:t>22% of UK adults do not have essential digital skills for day-to-day life</a:t>
            </a:r>
            <a:endParaRPr kumimoji="0" lang="en-GB" sz="1200" b="0" i="0" u="none" strike="noStrike" kern="1200" cap="none" spc="0" normalizeH="0" baseline="0" noProof="0">
              <a:ln>
                <a:noFill/>
              </a:ln>
              <a:solidFill>
                <a:schemeClr val="tx1"/>
              </a:solidFill>
              <a:effectLst/>
              <a:uLnTx/>
              <a:uFillTx/>
              <a:latin typeface="Arial"/>
              <a:ea typeface="+mn-ea"/>
              <a:cs typeface="+mn-cs"/>
            </a:endParaRPr>
          </a:p>
        </p:txBody>
      </p:sp>
      <p:sp>
        <p:nvSpPr>
          <p:cNvPr id="15" name="TextBox 14">
            <a:extLst>
              <a:ext uri="{FF2B5EF4-FFF2-40B4-BE49-F238E27FC236}">
                <a16:creationId xmlns:a16="http://schemas.microsoft.com/office/drawing/2014/main" id="{6B89EC20-517F-2045-A2EE-0EBB437C85FB}"/>
              </a:ext>
            </a:extLst>
          </p:cNvPr>
          <p:cNvSpPr txBox="1"/>
          <p:nvPr/>
        </p:nvSpPr>
        <p:spPr>
          <a:xfrm>
            <a:off x="623888" y="3663156"/>
            <a:ext cx="4499257" cy="186082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lvl="0">
              <a:defRPr/>
            </a:pPr>
            <a:r>
              <a:rPr lang="en-GB" sz="1400">
                <a:solidFill>
                  <a:schemeClr val="tx1"/>
                </a:solidFill>
              </a:rPr>
              <a:t>A significant number of people (approx. 15 – 20%) have to been excluded from testing services due to being digitally excluded. </a:t>
            </a:r>
          </a:p>
          <a:p>
            <a:pPr lvl="0">
              <a:defRPr/>
            </a:pPr>
            <a:endParaRPr lang="en-GB" sz="1400">
              <a:solidFill>
                <a:schemeClr val="tx1"/>
              </a:solidFill>
            </a:endParaRPr>
          </a:p>
          <a:p>
            <a:pPr lvl="0">
              <a:defRPr/>
            </a:pPr>
            <a:r>
              <a:rPr lang="en-GB" sz="1400">
                <a:solidFill>
                  <a:schemeClr val="tx1"/>
                </a:solidFill>
              </a:rPr>
              <a:t>Non-digital access to the service is essential to ensure these groups have equal access to testing.  A number of participants are more susceptible to being excluded of the digital testing services. </a:t>
            </a:r>
          </a:p>
        </p:txBody>
      </p:sp>
      <p:sp>
        <p:nvSpPr>
          <p:cNvPr id="2" name="Rectangle 1">
            <a:extLst>
              <a:ext uri="{FF2B5EF4-FFF2-40B4-BE49-F238E27FC236}">
                <a16:creationId xmlns:a16="http://schemas.microsoft.com/office/drawing/2014/main" id="{67C86C39-2F09-A544-A7D2-B895EE5A842F}"/>
              </a:ext>
            </a:extLst>
          </p:cNvPr>
          <p:cNvSpPr/>
          <p:nvPr/>
        </p:nvSpPr>
        <p:spPr>
          <a:xfrm>
            <a:off x="527478" y="2400474"/>
            <a:ext cx="3605609" cy="369332"/>
          </a:xfrm>
          <a:prstGeom prst="rect">
            <a:avLst/>
          </a:prstGeom>
        </p:spPr>
        <p:txBody>
          <a:bodyPr wrap="square">
            <a:spAutoFit/>
          </a:bodyPr>
          <a:lstStyle/>
          <a:p>
            <a:r>
              <a:rPr lang="en-GB" b="1"/>
              <a:t>DIGITAL ACCESSIBILITY:</a:t>
            </a:r>
          </a:p>
        </p:txBody>
      </p:sp>
    </p:spTree>
    <p:extLst>
      <p:ext uri="{BB962C8B-B14F-4D97-AF65-F5344CB8AC3E}">
        <p14:creationId xmlns:p14="http://schemas.microsoft.com/office/powerpoint/2010/main" val="9228894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4E66307-91C4-C24D-8716-98994AC10B37}"/>
              </a:ext>
            </a:extLst>
          </p:cNvPr>
          <p:cNvSpPr>
            <a:spLocks noGrp="1"/>
          </p:cNvSpPr>
          <p:nvPr>
            <p:ph type="title"/>
          </p:nvPr>
        </p:nvSpPr>
        <p:spPr/>
        <p:txBody>
          <a:bodyPr/>
          <a:lstStyle/>
          <a:p>
            <a:r>
              <a:rPr lang="en-GB"/>
              <a:t>ENGAGEMENT CHANNELS</a:t>
            </a:r>
          </a:p>
        </p:txBody>
      </p:sp>
      <p:sp>
        <p:nvSpPr>
          <p:cNvPr id="11" name="TextBox 10">
            <a:extLst>
              <a:ext uri="{FF2B5EF4-FFF2-40B4-BE49-F238E27FC236}">
                <a16:creationId xmlns:a16="http://schemas.microsoft.com/office/drawing/2014/main" id="{9F25CC80-DD44-6C4F-A7C6-2066DADECF35}"/>
              </a:ext>
            </a:extLst>
          </p:cNvPr>
          <p:cNvSpPr txBox="1"/>
          <p:nvPr/>
        </p:nvSpPr>
        <p:spPr>
          <a:xfrm>
            <a:off x="-1643449" y="552347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12" name="TextBox 11">
            <a:extLst>
              <a:ext uri="{FF2B5EF4-FFF2-40B4-BE49-F238E27FC236}">
                <a16:creationId xmlns:a16="http://schemas.microsoft.com/office/drawing/2014/main" id="{7346A512-F1CA-D944-BDA9-6D0B0E285343}"/>
              </a:ext>
            </a:extLst>
          </p:cNvPr>
          <p:cNvSpPr txBox="1"/>
          <p:nvPr/>
        </p:nvSpPr>
        <p:spPr>
          <a:xfrm>
            <a:off x="9811265" y="6376086"/>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36" name="TextBox 35">
            <a:extLst>
              <a:ext uri="{FF2B5EF4-FFF2-40B4-BE49-F238E27FC236}">
                <a16:creationId xmlns:a16="http://schemas.microsoft.com/office/drawing/2014/main" id="{6705F341-C02D-D74A-950C-425486F4DF25}"/>
              </a:ext>
            </a:extLst>
          </p:cNvPr>
          <p:cNvSpPr txBox="1"/>
          <p:nvPr/>
        </p:nvSpPr>
        <p:spPr>
          <a:xfrm>
            <a:off x="5659438" y="1160463"/>
            <a:ext cx="5903912" cy="500538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lvl="0">
              <a:spcBef>
                <a:spcPts val="800"/>
              </a:spcBef>
              <a:buClr>
                <a:schemeClr val="tx2"/>
              </a:buClr>
              <a:defRPr/>
            </a:pPr>
            <a:r>
              <a:rPr lang="en-GB" sz="1200" b="1" dirty="0">
                <a:solidFill>
                  <a:schemeClr val="tx2"/>
                </a:solidFill>
              </a:rPr>
              <a:t>GENERAL GUIDELINES:</a:t>
            </a:r>
          </a:p>
          <a:p>
            <a:pPr marL="171450" lvl="0" indent="-171450">
              <a:spcBef>
                <a:spcPts val="800"/>
              </a:spcBef>
              <a:buClr>
                <a:schemeClr val="tx2"/>
              </a:buClr>
              <a:buFont typeface="Arial" panose="020B0604020202020204" pitchFamily="34" charset="0"/>
              <a:buChar char="•"/>
              <a:defRPr/>
            </a:pPr>
            <a:r>
              <a:rPr lang="en-GB" sz="1200" dirty="0">
                <a:solidFill>
                  <a:schemeClr val="tx1"/>
                </a:solidFill>
                <a:latin typeface="Arial"/>
              </a:rPr>
              <a:t>Clearly communicate the rationale and the importance of regular testing</a:t>
            </a:r>
          </a:p>
          <a:p>
            <a:pPr marL="171450" lvl="0" indent="-171450">
              <a:spcBef>
                <a:spcPts val="800"/>
              </a:spcBef>
              <a:buClr>
                <a:schemeClr val="tx2"/>
              </a:buClr>
              <a:buFont typeface="Arial" panose="020B0604020202020204" pitchFamily="34" charset="0"/>
              <a:buChar char="•"/>
              <a:defRPr/>
            </a:pPr>
            <a:r>
              <a:rPr lang="en-GB" sz="1200" dirty="0">
                <a:solidFill>
                  <a:schemeClr val="tx1"/>
                </a:solidFill>
              </a:rPr>
              <a:t>Clearly communicate how the testing process works and what is involved</a:t>
            </a:r>
          </a:p>
          <a:p>
            <a:pPr marL="171450" lvl="0" indent="-171450">
              <a:spcBef>
                <a:spcPts val="800"/>
              </a:spcBef>
              <a:buClr>
                <a:schemeClr val="tx2"/>
              </a:buClr>
              <a:buFont typeface="Arial" panose="020B0604020202020204" pitchFamily="34" charset="0"/>
              <a:buChar char="•"/>
              <a:defRPr/>
            </a:pPr>
            <a:r>
              <a:rPr lang="en-GB" sz="1200" dirty="0">
                <a:solidFill>
                  <a:schemeClr val="tx1"/>
                </a:solidFill>
              </a:rPr>
              <a:t>Assure participants on data and physical security measures in place</a:t>
            </a:r>
          </a:p>
          <a:p>
            <a:pPr marL="171450" lvl="0" indent="-171450">
              <a:spcBef>
                <a:spcPts val="800"/>
              </a:spcBef>
              <a:buClr>
                <a:schemeClr val="tx2"/>
              </a:buClr>
              <a:buFont typeface="Arial" panose="020B0604020202020204" pitchFamily="34" charset="0"/>
              <a:buChar char="•"/>
              <a:defRPr/>
            </a:pPr>
            <a:endParaRPr lang="en-GB" sz="1200" dirty="0">
              <a:solidFill>
                <a:srgbClr val="37373A"/>
              </a:solidFill>
            </a:endParaRPr>
          </a:p>
          <a:p>
            <a:pPr>
              <a:spcBef>
                <a:spcPts val="800"/>
              </a:spcBef>
              <a:buClr>
                <a:schemeClr val="tx2"/>
              </a:buClr>
              <a:defRPr/>
            </a:pPr>
            <a:r>
              <a:rPr lang="en-GB" sz="1200" b="1" dirty="0">
                <a:solidFill>
                  <a:schemeClr val="tx2"/>
                </a:solidFill>
              </a:rPr>
              <a:t>EXAMPLE MEDIA:</a:t>
            </a:r>
          </a:p>
          <a:p>
            <a:pPr marL="171450" lvl="0" indent="-171450">
              <a:spcBef>
                <a:spcPts val="800"/>
              </a:spcBef>
              <a:buClr>
                <a:schemeClr val="tx2"/>
              </a:buClr>
              <a:buFont typeface="Arial" panose="020B0604020202020204" pitchFamily="34" charset="0"/>
              <a:buChar char="•"/>
              <a:defRPr/>
            </a:pPr>
            <a:r>
              <a:rPr lang="en-GB" sz="1200" dirty="0">
                <a:solidFill>
                  <a:schemeClr val="tx1"/>
                </a:solidFill>
              </a:rPr>
              <a:t>Analogue news media</a:t>
            </a:r>
          </a:p>
          <a:p>
            <a:pPr marL="171450" lvl="0" indent="-171450">
              <a:spcBef>
                <a:spcPts val="800"/>
              </a:spcBef>
              <a:buClr>
                <a:schemeClr val="tx2"/>
              </a:buClr>
              <a:buFont typeface="Arial" panose="020B0604020202020204" pitchFamily="34" charset="0"/>
              <a:buChar char="•"/>
              <a:defRPr/>
            </a:pPr>
            <a:r>
              <a:rPr lang="en-GB" sz="1200" dirty="0">
                <a:solidFill>
                  <a:schemeClr val="tx1"/>
                </a:solidFill>
              </a:rPr>
              <a:t>Printed media</a:t>
            </a:r>
          </a:p>
          <a:p>
            <a:pPr marL="171450" lvl="0" indent="-171450">
              <a:spcBef>
                <a:spcPts val="800"/>
              </a:spcBef>
              <a:buClr>
                <a:schemeClr val="tx2"/>
              </a:buClr>
              <a:buFont typeface="Arial" panose="020B0604020202020204" pitchFamily="34" charset="0"/>
              <a:buChar char="•"/>
              <a:defRPr/>
            </a:pPr>
            <a:r>
              <a:rPr lang="en-GB" sz="1200" dirty="0">
                <a:solidFill>
                  <a:schemeClr val="tx1"/>
                </a:solidFill>
              </a:rPr>
              <a:t>Trusted communities</a:t>
            </a:r>
          </a:p>
          <a:p>
            <a:pPr marL="171450" lvl="0" indent="-171450">
              <a:spcBef>
                <a:spcPts val="800"/>
              </a:spcBef>
              <a:buClr>
                <a:schemeClr val="tx2"/>
              </a:buClr>
              <a:buFont typeface="Arial" panose="020B0604020202020204" pitchFamily="34" charset="0"/>
              <a:buChar char="•"/>
              <a:defRPr/>
            </a:pPr>
            <a:r>
              <a:rPr lang="en-GB" sz="1200" dirty="0">
                <a:solidFill>
                  <a:schemeClr val="tx1"/>
                </a:solidFill>
              </a:rPr>
              <a:t>GPs/ 119 advice</a:t>
            </a:r>
          </a:p>
          <a:p>
            <a:pPr marL="171450" lvl="0" indent="-171450">
              <a:spcBef>
                <a:spcPts val="800"/>
              </a:spcBef>
              <a:buClr>
                <a:schemeClr val="tx2"/>
              </a:buClr>
              <a:buFont typeface="Arial" panose="020B0604020202020204" pitchFamily="34" charset="0"/>
              <a:buChar char="•"/>
              <a:defRPr/>
            </a:pPr>
            <a:r>
              <a:rPr lang="en-GB" sz="1200" dirty="0">
                <a:solidFill>
                  <a:schemeClr val="tx1"/>
                </a:solidFill>
              </a:rPr>
              <a:t>Local amenities</a:t>
            </a:r>
            <a:endParaRPr lang="en-GB" sz="1200" b="1" dirty="0">
              <a:solidFill>
                <a:schemeClr val="tx1"/>
              </a:solidFill>
            </a:endParaRPr>
          </a:p>
        </p:txBody>
      </p:sp>
      <p:sp>
        <p:nvSpPr>
          <p:cNvPr id="8" name="TextBox 7">
            <a:extLst>
              <a:ext uri="{FF2B5EF4-FFF2-40B4-BE49-F238E27FC236}">
                <a16:creationId xmlns:a16="http://schemas.microsoft.com/office/drawing/2014/main" id="{F633E626-B9F7-054C-8599-72918A358D42}"/>
              </a:ext>
            </a:extLst>
          </p:cNvPr>
          <p:cNvSpPr txBox="1"/>
          <p:nvPr/>
        </p:nvSpPr>
        <p:spPr>
          <a:xfrm>
            <a:off x="623888" y="4357413"/>
            <a:ext cx="4333123" cy="94109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lvl="0">
              <a:defRPr/>
            </a:pPr>
            <a:r>
              <a:rPr lang="en-GB" sz="1400">
                <a:solidFill>
                  <a:schemeClr val="tx1"/>
                </a:solidFill>
              </a:rPr>
              <a:t>Research shows that, to date, the most effective way of communicating with digitally excluded participants is to use more traditional media in more languages.</a:t>
            </a:r>
          </a:p>
        </p:txBody>
      </p:sp>
      <p:sp>
        <p:nvSpPr>
          <p:cNvPr id="9" name="Rectangle 8">
            <a:extLst>
              <a:ext uri="{FF2B5EF4-FFF2-40B4-BE49-F238E27FC236}">
                <a16:creationId xmlns:a16="http://schemas.microsoft.com/office/drawing/2014/main" id="{4F7CDD07-A564-5948-84F9-CB094C499879}"/>
              </a:ext>
            </a:extLst>
          </p:cNvPr>
          <p:cNvSpPr/>
          <p:nvPr/>
        </p:nvSpPr>
        <p:spPr>
          <a:xfrm>
            <a:off x="527478" y="2400474"/>
            <a:ext cx="3605609" cy="369332"/>
          </a:xfrm>
          <a:prstGeom prst="rect">
            <a:avLst/>
          </a:prstGeom>
        </p:spPr>
        <p:txBody>
          <a:bodyPr wrap="square">
            <a:spAutoFit/>
          </a:bodyPr>
          <a:lstStyle/>
          <a:p>
            <a:r>
              <a:rPr lang="en-GB" b="1"/>
              <a:t>DIGITAL ACCESSIBILITY:</a:t>
            </a:r>
          </a:p>
        </p:txBody>
      </p:sp>
    </p:spTree>
    <p:extLst>
      <p:ext uri="{BB962C8B-B14F-4D97-AF65-F5344CB8AC3E}">
        <p14:creationId xmlns:p14="http://schemas.microsoft.com/office/powerpoint/2010/main" val="924432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4E66307-91C4-C24D-8716-98994AC10B37}"/>
              </a:ext>
            </a:extLst>
          </p:cNvPr>
          <p:cNvSpPr>
            <a:spLocks noGrp="1"/>
          </p:cNvSpPr>
          <p:nvPr>
            <p:ph type="title"/>
          </p:nvPr>
        </p:nvSpPr>
        <p:spPr/>
        <p:txBody>
          <a:bodyPr/>
          <a:lstStyle/>
          <a:p>
            <a:r>
              <a:rPr lang="en-GB"/>
              <a:t>ASSISTANCE ORGANISATIONS CAN OFFER</a:t>
            </a:r>
          </a:p>
        </p:txBody>
      </p:sp>
      <p:sp>
        <p:nvSpPr>
          <p:cNvPr id="11" name="TextBox 10">
            <a:extLst>
              <a:ext uri="{FF2B5EF4-FFF2-40B4-BE49-F238E27FC236}">
                <a16:creationId xmlns:a16="http://schemas.microsoft.com/office/drawing/2014/main" id="{9F25CC80-DD44-6C4F-A7C6-2066DADECF35}"/>
              </a:ext>
            </a:extLst>
          </p:cNvPr>
          <p:cNvSpPr txBox="1"/>
          <p:nvPr/>
        </p:nvSpPr>
        <p:spPr>
          <a:xfrm>
            <a:off x="-1643449" y="552347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12" name="TextBox 11">
            <a:extLst>
              <a:ext uri="{FF2B5EF4-FFF2-40B4-BE49-F238E27FC236}">
                <a16:creationId xmlns:a16="http://schemas.microsoft.com/office/drawing/2014/main" id="{7346A512-F1CA-D944-BDA9-6D0B0E285343}"/>
              </a:ext>
            </a:extLst>
          </p:cNvPr>
          <p:cNvSpPr txBox="1"/>
          <p:nvPr/>
        </p:nvSpPr>
        <p:spPr>
          <a:xfrm>
            <a:off x="9811265" y="6376086"/>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36" name="TextBox 35">
            <a:extLst>
              <a:ext uri="{FF2B5EF4-FFF2-40B4-BE49-F238E27FC236}">
                <a16:creationId xmlns:a16="http://schemas.microsoft.com/office/drawing/2014/main" id="{6705F341-C02D-D74A-950C-425486F4DF25}"/>
              </a:ext>
            </a:extLst>
          </p:cNvPr>
          <p:cNvSpPr txBox="1"/>
          <p:nvPr/>
        </p:nvSpPr>
        <p:spPr>
          <a:xfrm>
            <a:off x="5664200" y="1160463"/>
            <a:ext cx="5903912" cy="500538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R="0" lvl="0" algn="l" defTabSz="914400" rtl="0" eaLnBrk="1" fontAlgn="auto" latinLnBrk="0" hangingPunct="1">
              <a:lnSpc>
                <a:spcPct val="100000"/>
              </a:lnSpc>
              <a:spcBef>
                <a:spcPts val="0"/>
              </a:spcBef>
              <a:spcAft>
                <a:spcPts val="0"/>
              </a:spcAft>
              <a:buClr>
                <a:schemeClr val="tx2"/>
              </a:buClr>
              <a:buSzTx/>
              <a:tabLst/>
              <a:defRPr/>
            </a:pPr>
            <a:r>
              <a:rPr lang="en-GB" sz="1200" b="1">
                <a:solidFill>
                  <a:schemeClr val="tx2"/>
                </a:solidFill>
                <a:latin typeface="Arial" panose="020B0604020202020204" pitchFamily="34" charset="0"/>
                <a:cs typeface="Arial" panose="020B0604020202020204" pitchFamily="34" charset="0"/>
              </a:rPr>
              <a:t>FACE TO FACE ASSISTANCE:</a:t>
            </a:r>
            <a:endParaRPr lang="en-GB" sz="1200">
              <a:solidFill>
                <a:schemeClr val="tx2"/>
              </a:solidFill>
              <a:latin typeface="Arial" panose="020B0604020202020204" pitchFamily="34" charset="0"/>
              <a:cs typeface="Arial" panose="020B0604020202020204" pitchFamily="34" charset="0"/>
            </a:endParaRPr>
          </a:p>
          <a:p>
            <a:pPr marL="171450" indent="-171450">
              <a:buClr>
                <a:schemeClr val="tx2"/>
              </a:buClr>
              <a:buFont typeface="Arial" panose="020B0604020202020204" pitchFamily="34" charset="0"/>
              <a:buChar char="•"/>
              <a:defRPr/>
            </a:pPr>
            <a:r>
              <a:rPr lang="en-GB" sz="1200">
                <a:solidFill>
                  <a:schemeClr val="tx1"/>
                </a:solidFill>
                <a:latin typeface="Arial" panose="020B0604020202020204" pitchFamily="34" charset="0"/>
                <a:cs typeface="Arial" panose="020B0604020202020204" pitchFamily="34" charset="0"/>
              </a:rPr>
              <a:t>A private, secure area, should be in place to allow for face to face assistance</a:t>
            </a:r>
          </a:p>
          <a:p>
            <a:pPr marL="171450" indent="-171450">
              <a:buClr>
                <a:schemeClr val="tx2"/>
              </a:buClr>
              <a:buFont typeface="Arial" panose="020B0604020202020204" pitchFamily="34" charset="0"/>
              <a:buChar char="•"/>
              <a:defRPr/>
            </a:pPr>
            <a:r>
              <a:rPr lang="en-GB" sz="1200">
                <a:solidFill>
                  <a:schemeClr val="tx1"/>
                </a:solidFill>
                <a:latin typeface="Arial" panose="020B0604020202020204" pitchFamily="34" charset="0"/>
                <a:cs typeface="Arial" panose="020B0604020202020204" pitchFamily="34" charset="0"/>
              </a:rPr>
              <a:t>Staff on site should assist participants by entering data into the digital registration journey on their behalf (with consent) </a:t>
            </a:r>
          </a:p>
          <a:p>
            <a:pPr marL="171450" indent="-171450">
              <a:buClr>
                <a:schemeClr val="tx2"/>
              </a:buClr>
              <a:buFont typeface="Arial" panose="020B0604020202020204" pitchFamily="34" charset="0"/>
              <a:buChar char="•"/>
              <a:defRPr/>
            </a:pPr>
            <a:r>
              <a:rPr lang="en-GB" sz="1200">
                <a:solidFill>
                  <a:schemeClr val="tx1"/>
                </a:solidFill>
                <a:latin typeface="Arial" panose="020B0604020202020204" pitchFamily="34" charset="0"/>
                <a:cs typeface="Arial" panose="020B0604020202020204" pitchFamily="34" charset="0"/>
              </a:rPr>
              <a:t>Ideally staff on site will cover a diverse set of languages </a:t>
            </a:r>
          </a:p>
          <a:p>
            <a:pPr marR="0" lvl="0" algn="l" defTabSz="914400" rtl="0" eaLnBrk="1" fontAlgn="auto" latinLnBrk="0" hangingPunct="1">
              <a:lnSpc>
                <a:spcPct val="100000"/>
              </a:lnSpc>
              <a:spcBef>
                <a:spcPts val="0"/>
              </a:spcBef>
              <a:spcAft>
                <a:spcPts val="0"/>
              </a:spcAft>
              <a:buClr>
                <a:schemeClr val="tx2"/>
              </a:buClr>
              <a:buSzTx/>
              <a:tabLst/>
              <a:defRPr/>
            </a:pPr>
            <a:endParaRPr lang="en-GB" sz="1200" b="1">
              <a:solidFill>
                <a:srgbClr val="37373A"/>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
                <a:schemeClr val="tx2"/>
              </a:buClr>
              <a:buSzTx/>
              <a:tabLst/>
              <a:defRPr/>
            </a:pPr>
            <a:r>
              <a:rPr lang="en-GB" sz="1200" b="1">
                <a:solidFill>
                  <a:schemeClr val="tx2"/>
                </a:solidFill>
                <a:latin typeface="Arial" panose="020B0604020202020204" pitchFamily="34" charset="0"/>
                <a:cs typeface="Arial" panose="020B0604020202020204" pitchFamily="34" charset="0"/>
              </a:rPr>
              <a:t>LENDING DEVICES:</a:t>
            </a:r>
          </a:p>
          <a:p>
            <a:pPr marL="171450" indent="-171450">
              <a:buClr>
                <a:schemeClr val="tx2"/>
              </a:buClr>
              <a:buFont typeface="Arial" panose="020B0604020202020204" pitchFamily="34" charset="0"/>
              <a:buChar char="•"/>
              <a:defRPr/>
            </a:pPr>
            <a:r>
              <a:rPr lang="en-GB" sz="1200">
                <a:solidFill>
                  <a:schemeClr val="tx1"/>
                </a:solidFill>
                <a:latin typeface="Arial" panose="020B0604020202020204" pitchFamily="34" charset="0"/>
                <a:cs typeface="Arial" panose="020B0604020202020204" pitchFamily="34" charset="0"/>
              </a:rPr>
              <a:t>Spare electronic devices (smartphone, tablet or PC with internet connectivity) should be on hand to lend to participants to complete registration </a:t>
            </a:r>
          </a:p>
          <a:p>
            <a:pPr marL="171450" indent="-171450">
              <a:buClr>
                <a:schemeClr val="tx2"/>
              </a:buClr>
              <a:buFont typeface="Arial" panose="020B0604020202020204" pitchFamily="34" charset="0"/>
              <a:buChar char="•"/>
              <a:defRPr/>
            </a:pPr>
            <a:r>
              <a:rPr lang="en-GB" sz="1200">
                <a:solidFill>
                  <a:schemeClr val="tx1"/>
                </a:solidFill>
                <a:latin typeface="Arial" panose="020B0604020202020204" pitchFamily="34" charset="0"/>
                <a:cs typeface="Arial" panose="020B0604020202020204" pitchFamily="34" charset="0"/>
              </a:rPr>
              <a:t>Offering sanitiser and regularly wiping the device will help minimise the spread</a:t>
            </a:r>
          </a:p>
          <a:p>
            <a:pPr marL="171450" indent="-171450">
              <a:buClr>
                <a:schemeClr val="tx2"/>
              </a:buClr>
              <a:buFont typeface="Arial" panose="020B0604020202020204" pitchFamily="34" charset="0"/>
              <a:buChar char="•"/>
              <a:defRPr/>
            </a:pPr>
            <a:r>
              <a:rPr lang="en-GB" sz="1200">
                <a:solidFill>
                  <a:schemeClr val="tx1"/>
                </a:solidFill>
                <a:latin typeface="Arial" panose="020B0604020202020204" pitchFamily="34" charset="0"/>
                <a:cs typeface="Arial" panose="020B0604020202020204" pitchFamily="34" charset="0"/>
              </a:rPr>
              <a:t>Personal data must </a:t>
            </a:r>
            <a:r>
              <a:rPr lang="en-GB" sz="1200" b="1">
                <a:solidFill>
                  <a:schemeClr val="tx1"/>
                </a:solidFill>
                <a:latin typeface="Arial" panose="020B0604020202020204" pitchFamily="34" charset="0"/>
                <a:cs typeface="Arial" panose="020B0604020202020204" pitchFamily="34" charset="0"/>
              </a:rPr>
              <a:t>not</a:t>
            </a:r>
            <a:r>
              <a:rPr lang="en-GB" sz="1200">
                <a:solidFill>
                  <a:schemeClr val="tx1"/>
                </a:solidFill>
                <a:latin typeface="Arial" panose="020B0604020202020204" pitchFamily="34" charset="0"/>
                <a:cs typeface="Arial" panose="020B0604020202020204" pitchFamily="34" charset="0"/>
              </a:rPr>
              <a:t> be saved on the device</a:t>
            </a:r>
          </a:p>
          <a:p>
            <a:pPr lvl="1">
              <a:buClr>
                <a:schemeClr val="tx2"/>
              </a:buClr>
              <a:defRPr/>
            </a:pPr>
            <a:endParaRPr kumimoji="0" lang="en-GB" sz="1200" b="1" i="0" u="none" strike="noStrike" kern="1200" cap="none" spc="0" normalizeH="0" baseline="0" noProof="0">
              <a:ln>
                <a:noFill/>
              </a:ln>
              <a:solidFill>
                <a:srgbClr val="37373A"/>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
                <a:schemeClr val="tx2"/>
              </a:buClr>
              <a:buSzTx/>
              <a:tabLst/>
              <a:defRPr/>
            </a:pPr>
            <a:r>
              <a:rPr lang="en-GB" sz="1200" b="1">
                <a:solidFill>
                  <a:schemeClr val="tx2"/>
                </a:solidFill>
                <a:latin typeface="Arial" panose="020B0604020202020204" pitchFamily="34" charset="0"/>
                <a:cs typeface="Arial" panose="020B0604020202020204" pitchFamily="34" charset="0"/>
              </a:rPr>
              <a:t>T</a:t>
            </a:r>
            <a:r>
              <a:rPr kumimoji="0" lang="en-GB" sz="1200" b="1" i="0" u="none" strike="noStrike" kern="1200" cap="none" spc="0" normalizeH="0" baseline="0" noProof="0">
                <a:ln>
                  <a:noFill/>
                </a:ln>
                <a:solidFill>
                  <a:schemeClr val="tx2"/>
                </a:solidFill>
                <a:effectLst/>
                <a:uLnTx/>
                <a:uFillTx/>
                <a:latin typeface="Arial" panose="020B0604020202020204" pitchFamily="34" charset="0"/>
                <a:cs typeface="Arial" panose="020B0604020202020204" pitchFamily="34" charset="0"/>
              </a:rPr>
              <a:t>RANSLATED PRINT MEDIA:</a:t>
            </a:r>
          </a:p>
          <a:p>
            <a:pPr marL="171450" indent="-171450">
              <a:buClr>
                <a:schemeClr val="tx2"/>
              </a:buClr>
              <a:buFont typeface="Arial" panose="020B0604020202020204" pitchFamily="34" charset="0"/>
              <a:buChar char="•"/>
              <a:defRPr/>
            </a:pPr>
            <a:r>
              <a:rPr lang="en-GB" sz="1200">
                <a:solidFill>
                  <a:schemeClr val="tx1"/>
                </a:solidFill>
                <a:latin typeface="Arial" panose="020B0604020202020204" pitchFamily="34" charset="0"/>
                <a:cs typeface="Arial" panose="020B0604020202020204" pitchFamily="34" charset="0"/>
              </a:rPr>
              <a:t>Media on site should be translated into various languages, some of these are available centrally (see Comms &amp; Engagement section).</a:t>
            </a:r>
          </a:p>
          <a:p>
            <a:pPr marL="171450" indent="-171450">
              <a:buClr>
                <a:schemeClr val="tx2"/>
              </a:buClr>
              <a:buFont typeface="Arial" panose="020B0604020202020204" pitchFamily="34" charset="0"/>
              <a:buChar char="•"/>
              <a:defRPr/>
            </a:pPr>
            <a:r>
              <a:rPr lang="en-GB" sz="1200">
                <a:solidFill>
                  <a:schemeClr val="tx1"/>
                </a:solidFill>
                <a:latin typeface="Arial" panose="020B0604020202020204" pitchFamily="34" charset="0"/>
                <a:cs typeface="Arial" panose="020B0604020202020204" pitchFamily="34" charset="0"/>
              </a:rPr>
              <a:t>Laminating and regularly wiping the print can help minimise the spread.</a:t>
            </a:r>
            <a:endParaRPr kumimoji="0" lang="en-GB" sz="120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a:p>
            <a:pPr lvl="1">
              <a:buClr>
                <a:schemeClr val="tx2"/>
              </a:buClr>
              <a:defRPr/>
            </a:pPr>
            <a:endParaRPr kumimoji="0" lang="en-GB" sz="1200" i="0" u="none" strike="noStrike" kern="1200" cap="none" spc="0" normalizeH="0" baseline="0" noProof="0">
              <a:ln>
                <a:noFill/>
              </a:ln>
              <a:solidFill>
                <a:srgbClr val="37373A"/>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84D0018-1C3A-624D-A392-8BD65A7FC185}"/>
              </a:ext>
            </a:extLst>
          </p:cNvPr>
          <p:cNvSpPr txBox="1"/>
          <p:nvPr/>
        </p:nvSpPr>
        <p:spPr>
          <a:xfrm>
            <a:off x="623888" y="4671888"/>
            <a:ext cx="4333123" cy="1089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a:spcBef>
                <a:spcPts val="300"/>
              </a:spcBef>
              <a:spcAft>
                <a:spcPts val="500"/>
              </a:spcAft>
              <a:buClr>
                <a:schemeClr val="tx2"/>
              </a:buClr>
            </a:pPr>
            <a:r>
              <a:rPr lang="en-GB" sz="1400">
                <a:solidFill>
                  <a:schemeClr val="tx1"/>
                </a:solidFill>
                <a:cs typeface="Arial"/>
              </a:rPr>
              <a:t>A range of services should be provided to (but not limited to) digitally-excluded participants across their testing journey.</a:t>
            </a:r>
          </a:p>
        </p:txBody>
      </p:sp>
      <p:sp>
        <p:nvSpPr>
          <p:cNvPr id="9" name="Rectangle 8">
            <a:extLst>
              <a:ext uri="{FF2B5EF4-FFF2-40B4-BE49-F238E27FC236}">
                <a16:creationId xmlns:a16="http://schemas.microsoft.com/office/drawing/2014/main" id="{98C4F861-8375-9C45-8D4C-CA3D7A1B6393}"/>
              </a:ext>
            </a:extLst>
          </p:cNvPr>
          <p:cNvSpPr/>
          <p:nvPr/>
        </p:nvSpPr>
        <p:spPr>
          <a:xfrm>
            <a:off x="527478" y="2001446"/>
            <a:ext cx="3605609" cy="369332"/>
          </a:xfrm>
          <a:prstGeom prst="rect">
            <a:avLst/>
          </a:prstGeom>
        </p:spPr>
        <p:txBody>
          <a:bodyPr wrap="square">
            <a:spAutoFit/>
          </a:bodyPr>
          <a:lstStyle/>
          <a:p>
            <a:r>
              <a:rPr lang="en-GB" b="1"/>
              <a:t>DIGITAL ACCESSIBILITY:</a:t>
            </a:r>
          </a:p>
        </p:txBody>
      </p:sp>
    </p:spTree>
    <p:extLst>
      <p:ext uri="{BB962C8B-B14F-4D97-AF65-F5344CB8AC3E}">
        <p14:creationId xmlns:p14="http://schemas.microsoft.com/office/powerpoint/2010/main" val="21465629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4E66307-91C4-C24D-8716-98994AC10B37}"/>
              </a:ext>
            </a:extLst>
          </p:cNvPr>
          <p:cNvSpPr>
            <a:spLocks noGrp="1"/>
          </p:cNvSpPr>
          <p:nvPr>
            <p:ph type="title"/>
          </p:nvPr>
        </p:nvSpPr>
        <p:spPr/>
        <p:txBody>
          <a:bodyPr/>
          <a:lstStyle/>
          <a:p>
            <a:r>
              <a:rPr lang="en-GB"/>
              <a:t>PROTOCOL FOR PROVIDING ASSISTANCE</a:t>
            </a:r>
            <a:br>
              <a:rPr lang="en-GB"/>
            </a:br>
            <a:endParaRPr lang="en-GB"/>
          </a:p>
        </p:txBody>
      </p:sp>
      <p:sp>
        <p:nvSpPr>
          <p:cNvPr id="11" name="TextBox 10">
            <a:extLst>
              <a:ext uri="{FF2B5EF4-FFF2-40B4-BE49-F238E27FC236}">
                <a16:creationId xmlns:a16="http://schemas.microsoft.com/office/drawing/2014/main" id="{9F25CC80-DD44-6C4F-A7C6-2066DADECF35}"/>
              </a:ext>
            </a:extLst>
          </p:cNvPr>
          <p:cNvSpPr txBox="1"/>
          <p:nvPr/>
        </p:nvSpPr>
        <p:spPr>
          <a:xfrm>
            <a:off x="-1643449" y="552347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12" name="TextBox 11">
            <a:extLst>
              <a:ext uri="{FF2B5EF4-FFF2-40B4-BE49-F238E27FC236}">
                <a16:creationId xmlns:a16="http://schemas.microsoft.com/office/drawing/2014/main" id="{7346A512-F1CA-D944-BDA9-6D0B0E285343}"/>
              </a:ext>
            </a:extLst>
          </p:cNvPr>
          <p:cNvSpPr txBox="1"/>
          <p:nvPr/>
        </p:nvSpPr>
        <p:spPr>
          <a:xfrm>
            <a:off x="9811265" y="6376086"/>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9" name="TextBox 8">
            <a:extLst>
              <a:ext uri="{FF2B5EF4-FFF2-40B4-BE49-F238E27FC236}">
                <a16:creationId xmlns:a16="http://schemas.microsoft.com/office/drawing/2014/main" id="{6A223D17-6B51-4D4D-9299-C4159CB2A034}"/>
              </a:ext>
            </a:extLst>
          </p:cNvPr>
          <p:cNvSpPr txBox="1"/>
          <p:nvPr/>
        </p:nvSpPr>
        <p:spPr>
          <a:xfrm>
            <a:off x="5664201" y="1160463"/>
            <a:ext cx="5899150" cy="500538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228600" indent="-228600">
              <a:spcBef>
                <a:spcPts val="600"/>
              </a:spcBef>
              <a:spcAft>
                <a:spcPts val="200"/>
              </a:spcAft>
              <a:buFont typeface="+mj-lt"/>
              <a:buAutoNum type="arabicPeriod"/>
              <a:defRPr/>
            </a:pPr>
            <a:endParaRPr lang="en-GB" sz="1200">
              <a:solidFill>
                <a:schemeClr val="tx1"/>
              </a:solidFill>
              <a:latin typeface="Arial" panose="020B0604020202020204" pitchFamily="34" charset="0"/>
              <a:cs typeface="Arial" panose="020B0604020202020204" pitchFamily="34" charset="0"/>
            </a:endParaRPr>
          </a:p>
          <a:p>
            <a:pPr marL="228600" indent="-228600">
              <a:spcBef>
                <a:spcPts val="600"/>
              </a:spcBef>
              <a:spcAft>
                <a:spcPts val="200"/>
              </a:spcAft>
              <a:buClr>
                <a:schemeClr val="tx2"/>
              </a:buClr>
              <a:buFont typeface="+mj-lt"/>
              <a:buAutoNum type="arabicPeriod"/>
              <a:defRPr/>
            </a:pPr>
            <a:r>
              <a:rPr lang="en-GB" sz="1200">
                <a:solidFill>
                  <a:schemeClr val="tx1"/>
                </a:solidFill>
                <a:latin typeface="Arial" panose="020B0604020202020204" pitchFamily="34" charset="0"/>
                <a:cs typeface="Arial" panose="020B0604020202020204" pitchFamily="34" charset="0"/>
              </a:rPr>
              <a:t>Participant should be offered support and, if accepted, should be escorted to an area where they can be assisted privately</a:t>
            </a:r>
          </a:p>
          <a:p>
            <a:pPr marL="228600" indent="-228600">
              <a:spcBef>
                <a:spcPts val="600"/>
              </a:spcBef>
              <a:spcAft>
                <a:spcPts val="200"/>
              </a:spcAft>
              <a:buClr>
                <a:schemeClr val="tx2"/>
              </a:buClr>
              <a:buFont typeface="+mj-lt"/>
              <a:buAutoNum type="arabicPeriod"/>
              <a:defRPr/>
            </a:pPr>
            <a:r>
              <a:rPr lang="en-GB" sz="1200">
                <a:solidFill>
                  <a:schemeClr val="tx1"/>
                </a:solidFill>
                <a:latin typeface="Arial" panose="020B0604020202020204" pitchFamily="34" charset="0"/>
                <a:cs typeface="Arial" panose="020B0604020202020204" pitchFamily="34" charset="0"/>
              </a:rPr>
              <a:t>Here either provide a org-owned device to the participant and let them complete the registration on the device – being present in case of any questions. Or you can enter the information on their behalf. In this case you must always ask for consent before filling out the registration form on behalf of someone.</a:t>
            </a:r>
          </a:p>
          <a:p>
            <a:pPr marL="228600" indent="-228600">
              <a:spcBef>
                <a:spcPts val="600"/>
              </a:spcBef>
              <a:spcAft>
                <a:spcPts val="200"/>
              </a:spcAft>
              <a:buClr>
                <a:schemeClr val="tx2"/>
              </a:buClr>
              <a:buFont typeface="+mj-lt"/>
              <a:buAutoNum type="arabicPeriod"/>
              <a:defRPr/>
            </a:pPr>
            <a:r>
              <a:rPr lang="en-GB" sz="1200">
                <a:solidFill>
                  <a:schemeClr val="tx1"/>
                </a:solidFill>
                <a:latin typeface="Arial" panose="020B0604020202020204" pitchFamily="34" charset="0"/>
                <a:cs typeface="Arial" panose="020B0604020202020204" pitchFamily="34" charset="0"/>
              </a:rPr>
              <a:t>You should always encourage use of mobile number if possible, telling them is the best way to get results quickly. They can also use the mobile number of a Trusted Person who will receive their result for them.</a:t>
            </a:r>
          </a:p>
          <a:p>
            <a:pPr marL="228600" indent="-228600">
              <a:spcBef>
                <a:spcPts val="600"/>
              </a:spcBef>
              <a:spcAft>
                <a:spcPts val="200"/>
              </a:spcAft>
              <a:buClr>
                <a:schemeClr val="tx2"/>
              </a:buClr>
              <a:buFont typeface="+mj-lt"/>
              <a:buAutoNum type="arabicPeriod"/>
              <a:defRPr/>
            </a:pPr>
            <a:r>
              <a:rPr lang="en-GB" sz="1200">
                <a:solidFill>
                  <a:schemeClr val="tx1"/>
                </a:solidFill>
                <a:latin typeface="Arial" panose="020B0604020202020204" pitchFamily="34" charset="0"/>
                <a:cs typeface="Arial" panose="020B0604020202020204" pitchFamily="34" charset="0"/>
              </a:rPr>
              <a:t>Any issues, they can call 119, free to call from any phone</a:t>
            </a:r>
            <a:endParaRPr lang="en-GB" sz="1200" b="1">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4C7B250-73B9-3A4C-B81F-57BFE1177A38}"/>
              </a:ext>
            </a:extLst>
          </p:cNvPr>
          <p:cNvSpPr txBox="1"/>
          <p:nvPr/>
        </p:nvSpPr>
        <p:spPr>
          <a:xfrm>
            <a:off x="623888" y="4247891"/>
            <a:ext cx="4333123" cy="13762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a:spcBef>
                <a:spcPts val="300"/>
              </a:spcBef>
              <a:spcAft>
                <a:spcPts val="500"/>
              </a:spcAft>
              <a:buClr>
                <a:schemeClr val="tx2"/>
              </a:buClr>
            </a:pPr>
            <a:r>
              <a:rPr lang="en-GB" sz="1400">
                <a:solidFill>
                  <a:schemeClr val="tx1"/>
                </a:solidFill>
                <a:cs typeface="Arial"/>
              </a:rPr>
              <a:t>The protocol applies when a participant arrives with:</a:t>
            </a:r>
          </a:p>
          <a:p>
            <a:pPr marL="171450" lvl="0" indent="-171450">
              <a:buFont typeface="Arial" panose="020B0604020202020204" pitchFamily="34" charset="0"/>
              <a:buChar char="•"/>
              <a:defRPr/>
            </a:pPr>
            <a:r>
              <a:rPr lang="en-GB" sz="1400">
                <a:solidFill>
                  <a:schemeClr val="tx1"/>
                </a:solidFill>
              </a:rPr>
              <a:t>No digital device</a:t>
            </a:r>
          </a:p>
          <a:p>
            <a:pPr marL="171450" lvl="0" indent="-171450">
              <a:buFont typeface="Arial" panose="020B0604020202020204" pitchFamily="34" charset="0"/>
              <a:buChar char="•"/>
              <a:defRPr/>
            </a:pPr>
            <a:r>
              <a:rPr lang="en-GB" sz="1400">
                <a:solidFill>
                  <a:schemeClr val="tx1"/>
                </a:solidFill>
              </a:rPr>
              <a:t>No email or mobile number or is unwilling to give this information</a:t>
            </a:r>
            <a:endParaRPr lang="en-GB" sz="1400">
              <a:solidFill>
                <a:schemeClr val="tx1"/>
              </a:solidFill>
              <a:cs typeface="Arial"/>
            </a:endParaRPr>
          </a:p>
        </p:txBody>
      </p:sp>
      <p:sp>
        <p:nvSpPr>
          <p:cNvPr id="13" name="Rectangle 12">
            <a:extLst>
              <a:ext uri="{FF2B5EF4-FFF2-40B4-BE49-F238E27FC236}">
                <a16:creationId xmlns:a16="http://schemas.microsoft.com/office/drawing/2014/main" id="{A05413D7-1CF4-224A-A524-6341624C0F4F}"/>
              </a:ext>
            </a:extLst>
          </p:cNvPr>
          <p:cNvSpPr/>
          <p:nvPr/>
        </p:nvSpPr>
        <p:spPr>
          <a:xfrm>
            <a:off x="527478" y="1668954"/>
            <a:ext cx="3605609" cy="369332"/>
          </a:xfrm>
          <a:prstGeom prst="rect">
            <a:avLst/>
          </a:prstGeom>
        </p:spPr>
        <p:txBody>
          <a:bodyPr wrap="square">
            <a:spAutoFit/>
          </a:bodyPr>
          <a:lstStyle/>
          <a:p>
            <a:r>
              <a:rPr lang="en-GB" b="1"/>
              <a:t>DIGITAL ACCESSIBILITY:</a:t>
            </a:r>
          </a:p>
        </p:txBody>
      </p:sp>
    </p:spTree>
    <p:extLst>
      <p:ext uri="{BB962C8B-B14F-4D97-AF65-F5344CB8AC3E}">
        <p14:creationId xmlns:p14="http://schemas.microsoft.com/office/powerpoint/2010/main" val="40830305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9453501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39" name="think-cell Slide" r:id="rId5" imgW="360" imgH="360" progId="TCLayout.ActiveDocument.1">
                  <p:embed/>
                </p:oleObj>
              </mc:Choice>
              <mc:Fallback>
                <p:oleObj name="think-cell Slide" r:id="rId5" imgW="360" imgH="360"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4000" b="1" dirty="0" smtClean="0">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80739222-87EB-7645-922E-5AF0CC1DB26D}"/>
              </a:ext>
            </a:extLst>
          </p:cNvPr>
          <p:cNvSpPr>
            <a:spLocks noGrp="1"/>
          </p:cNvSpPr>
          <p:nvPr>
            <p:ph type="title"/>
          </p:nvPr>
        </p:nvSpPr>
        <p:spPr/>
        <p:txBody>
          <a:bodyPr rIns="180000"/>
          <a:lstStyle/>
          <a:p>
            <a:r>
              <a:rPr lang="en-GB" dirty="0">
                <a:latin typeface="Arial"/>
                <a:cs typeface="Arial"/>
              </a:rPr>
              <a:t>5.5 TECHNICAL SUPPORT &amp; </a:t>
            </a:r>
            <a:r>
              <a:rPr lang="en-GB" dirty="0" smtClean="0">
                <a:latin typeface="Arial"/>
                <a:cs typeface="Arial"/>
              </a:rPr>
              <a:t>TROUBLE-SHOOTING</a:t>
            </a:r>
            <a:endParaRPr lang="en-GB" dirty="0">
              <a:latin typeface="Arial"/>
              <a:cs typeface="Arial"/>
            </a:endParaRPr>
          </a:p>
        </p:txBody>
      </p:sp>
      <p:sp>
        <p:nvSpPr>
          <p:cNvPr id="6" name="Text Placeholder 2">
            <a:extLst>
              <a:ext uri="{FF2B5EF4-FFF2-40B4-BE49-F238E27FC236}">
                <a16:creationId xmlns:a16="http://schemas.microsoft.com/office/drawing/2014/main" id="{48527CFC-A8B7-2643-AA99-671FAE2D4E1B}"/>
              </a:ext>
            </a:extLst>
          </p:cNvPr>
          <p:cNvSpPr txBox="1">
            <a:spLocks/>
          </p:cNvSpPr>
          <p:nvPr/>
        </p:nvSpPr>
        <p:spPr>
          <a:xfrm>
            <a:off x="5664200" y="1160463"/>
            <a:ext cx="5899150" cy="5005388"/>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600"/>
              </a:spcBef>
              <a:spcAft>
                <a:spcPts val="300"/>
              </a:spcAft>
              <a:buClr>
                <a:srgbClr val="005EB8"/>
              </a:buClr>
              <a:buFont typeface="Arial" panose="020B0604020202020204" pitchFamily="34" charset="0"/>
              <a:buNone/>
              <a:defRPr lang="en-US" sz="1200" b="1" i="0" kern="1200">
                <a:solidFill>
                  <a:schemeClr val="tx1"/>
                </a:solidFill>
                <a:latin typeface="Arial" panose="020B0604020202020204" pitchFamily="34" charset="0"/>
                <a:ea typeface="+mn-ea"/>
                <a:cs typeface="Arial" panose="020B0604020202020204" pitchFamily="34" charset="0"/>
                <a:sym typeface="+mn-lt"/>
              </a:defRPr>
            </a:lvl1pPr>
            <a:lvl2pPr marL="284400" indent="-172800" algn="l" defTabSz="914400" rtl="0" eaLnBrk="1" latinLnBrk="0" hangingPunct="1">
              <a:lnSpc>
                <a:spcPct val="90000"/>
              </a:lnSpc>
              <a:spcBef>
                <a:spcPts val="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rgbClr val="005EB8"/>
              </a:buClr>
              <a:buFont typeface="Trebuchet MS" panose="020B0603020202020204" pitchFamily="34" charset="0"/>
              <a:buChar char="–"/>
              <a:defRPr lang="en-US" sz="1200" kern="1200">
                <a:solidFill>
                  <a:srgbClr val="425563"/>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rgbClr val="005EB8"/>
              </a:buClr>
              <a:buFont typeface="Arial" panose="020B0604020202020204" pitchFamily="34" charset="0"/>
              <a:buChar char="​"/>
              <a:defRPr lang="en-US" sz="1600" kern="1200">
                <a:solidFill>
                  <a:srgbClr val="005EB8"/>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
                <a:srgbClr val="005EB8"/>
              </a:buClr>
              <a:buFont typeface="Arial" panose="020B0604020202020204" pitchFamily="34" charset="0"/>
              <a:buChar char="​"/>
              <a:defRPr lang="en-US" sz="1600" b="1" kern="1200" smtClean="0">
                <a:solidFill>
                  <a:srgbClr val="425563"/>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rgbClr val="005EB8"/>
              </a:buClr>
              <a:buFont typeface="Arial" panose="020B0604020202020204" pitchFamily="34" charset="0"/>
              <a:buChar char="•"/>
              <a:defRPr lang="en-US" sz="1600" kern="1200" smtClean="0">
                <a:solidFill>
                  <a:srgbClr val="425563"/>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Clr>
                <a:srgbClr val="005EB8"/>
              </a:buClr>
              <a:buFont typeface="Arial" panose="020B0604020202020204" pitchFamily="34" charset="0"/>
              <a:buChar char="​"/>
              <a:defRPr lang="en-US" sz="4400" kern="1200" baseline="0" smtClean="0">
                <a:solidFill>
                  <a:srgbClr val="425563"/>
                </a:solidFill>
                <a:latin typeface="+mn-lt"/>
                <a:ea typeface="+mn-ea"/>
                <a:cs typeface="+mn-cs"/>
                <a:sym typeface="+mn-lt"/>
              </a:defRPr>
            </a:lvl7pPr>
            <a:lvl8pPr marL="0" indent="0" algn="l" defTabSz="914400" rtl="0" eaLnBrk="1" latinLnBrk="0" hangingPunct="1">
              <a:lnSpc>
                <a:spcPct val="90000"/>
              </a:lnSpc>
              <a:spcBef>
                <a:spcPts val="900"/>
              </a:spcBef>
              <a:spcAft>
                <a:spcPts val="0"/>
              </a:spcAft>
              <a:buClr>
                <a:srgbClr val="005EB8"/>
              </a:buClr>
              <a:buFont typeface="Arial" panose="020B0604020202020204" pitchFamily="34" charset="0"/>
              <a:buChar char="​"/>
              <a:defRPr lang="en-US" sz="5400" kern="1200" baseline="0" smtClean="0">
                <a:solidFill>
                  <a:srgbClr val="005EB8"/>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Clr>
                <a:srgbClr val="005EB8"/>
              </a:buClr>
              <a:buFont typeface="Arial" panose="020B0604020202020204" pitchFamily="34" charset="0"/>
              <a:buChar char="​"/>
              <a:defRPr lang="en-US" sz="2400" kern="1200" baseline="0" dirty="0">
                <a:solidFill>
                  <a:srgbClr val="005EB8"/>
                </a:solidFill>
                <a:latin typeface="+mn-lt"/>
                <a:ea typeface="+mn-ea"/>
                <a:cs typeface="+mn-cs"/>
                <a:sym typeface="+mn-lt"/>
              </a:defRPr>
            </a:lvl9pPr>
          </a:lstStyle>
          <a:p>
            <a:pPr>
              <a:lnSpc>
                <a:spcPct val="100000"/>
              </a:lnSpc>
              <a:spcAft>
                <a:spcPts val="200"/>
              </a:spcAft>
              <a:defRPr/>
            </a:pPr>
            <a:r>
              <a:rPr kumimoji="0" lang="en-GB" sz="1050" b="1" i="0" u="none" strike="noStrike" kern="1200" cap="none" spc="0" normalizeH="0" baseline="0" noProof="0" dirty="0" smtClean="0">
                <a:ln>
                  <a:noFill/>
                </a:ln>
                <a:solidFill>
                  <a:srgbClr val="005EB8"/>
                </a:solidFill>
                <a:effectLst/>
                <a:uLnTx/>
                <a:uFillTx/>
                <a:latin typeface="Arial"/>
                <a:cs typeface="Arial"/>
                <a:sym typeface="+mn-lt"/>
              </a:rPr>
              <a:t>Contents:</a:t>
            </a:r>
            <a:endParaRPr lang="en-GB" sz="1050" b="1" i="0" u="none" strike="noStrike" kern="1200" cap="none" spc="0" normalizeH="0" baseline="0" noProof="0" dirty="0">
              <a:ln>
                <a:noFill/>
              </a:ln>
              <a:solidFill>
                <a:srgbClr val="005EB8"/>
              </a:solidFill>
              <a:effectLst/>
              <a:uLnTx/>
              <a:uFillTx/>
              <a:latin typeface="Arial"/>
              <a:cs typeface="Arial"/>
            </a:endParaRPr>
          </a:p>
          <a:p>
            <a:pPr marL="171450" indent="-171450">
              <a:lnSpc>
                <a:spcPct val="100000"/>
              </a:lnSpc>
              <a:spcAft>
                <a:spcPts val="200"/>
              </a:spcAft>
              <a:buFont typeface="Arial" panose="020B0604020202020204" pitchFamily="34" charset="0"/>
              <a:buChar char="•"/>
              <a:defRPr/>
            </a:pPr>
            <a:r>
              <a:rPr lang="en-GB" sz="1050" b="0" dirty="0">
                <a:solidFill>
                  <a:srgbClr val="425563"/>
                </a:solidFill>
                <a:latin typeface="Arial"/>
                <a:cs typeface="Arial"/>
              </a:rPr>
              <a:t>Overview</a:t>
            </a:r>
          </a:p>
          <a:p>
            <a:pPr marL="171450" indent="-171450">
              <a:lnSpc>
                <a:spcPct val="100000"/>
              </a:lnSpc>
              <a:spcAft>
                <a:spcPts val="200"/>
              </a:spcAft>
              <a:buFont typeface="Arial" panose="020B0604020202020204" pitchFamily="34" charset="0"/>
              <a:buChar char="•"/>
              <a:defRPr/>
            </a:pPr>
            <a:r>
              <a:rPr lang="en-GB" sz="1050" b="0" dirty="0">
                <a:solidFill>
                  <a:srgbClr val="425563"/>
                </a:solidFill>
                <a:latin typeface="Arial"/>
                <a:cs typeface="Arial"/>
              </a:rPr>
              <a:t>Digital Contingency Process</a:t>
            </a:r>
          </a:p>
          <a:p>
            <a:pPr marL="171450" indent="-171450">
              <a:lnSpc>
                <a:spcPct val="100000"/>
              </a:lnSpc>
              <a:spcAft>
                <a:spcPts val="200"/>
              </a:spcAft>
              <a:buFont typeface="Arial" panose="020B0604020202020204" pitchFamily="34" charset="0"/>
              <a:buChar char="•"/>
              <a:defRPr/>
            </a:pPr>
            <a:r>
              <a:rPr lang="en-GB" sz="1050" b="0" dirty="0">
                <a:solidFill>
                  <a:srgbClr val="425563"/>
                </a:solidFill>
                <a:latin typeface="Arial"/>
                <a:cs typeface="Arial"/>
              </a:rPr>
              <a:t>Troubleshooting Guide</a:t>
            </a:r>
          </a:p>
          <a:p>
            <a:pPr marL="171450" indent="-171450">
              <a:lnSpc>
                <a:spcPct val="100000"/>
              </a:lnSpc>
              <a:spcAft>
                <a:spcPts val="200"/>
              </a:spcAft>
              <a:buFont typeface="Arial" panose="020B0604020202020204" pitchFamily="34" charset="0"/>
              <a:buChar char="•"/>
              <a:defRPr/>
            </a:pPr>
            <a:r>
              <a:rPr lang="en-GB" sz="1050" b="0" dirty="0">
                <a:solidFill>
                  <a:srgbClr val="425563"/>
                </a:solidFill>
                <a:latin typeface="Arial"/>
                <a:cs typeface="Arial"/>
              </a:rPr>
              <a:t>Repeat LFT Results</a:t>
            </a:r>
          </a:p>
        </p:txBody>
      </p:sp>
      <p:sp>
        <p:nvSpPr>
          <p:cNvPr id="4" name="TextBox 3">
            <a:extLst>
              <a:ext uri="{FF2B5EF4-FFF2-40B4-BE49-F238E27FC236}">
                <a16:creationId xmlns:a16="http://schemas.microsoft.com/office/drawing/2014/main" id="{CACF3009-BA9C-134F-8828-3ACB9723438C}"/>
              </a:ext>
            </a:extLst>
          </p:cNvPr>
          <p:cNvSpPr txBox="1"/>
          <p:nvPr/>
        </p:nvSpPr>
        <p:spPr>
          <a:xfrm>
            <a:off x="-311727" y="3190009"/>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Tree>
    <p:extLst>
      <p:ext uri="{BB962C8B-B14F-4D97-AF65-F5344CB8AC3E}">
        <p14:creationId xmlns:p14="http://schemas.microsoft.com/office/powerpoint/2010/main" val="2976915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BE52-0AA2-284E-8817-74100FAA7C3D}"/>
              </a:ext>
            </a:extLst>
          </p:cNvPr>
          <p:cNvSpPr>
            <a:spLocks noGrp="1"/>
          </p:cNvSpPr>
          <p:nvPr>
            <p:ph type="title"/>
          </p:nvPr>
        </p:nvSpPr>
        <p:spPr/>
        <p:txBody>
          <a:bodyPr lIns="612000"/>
          <a:lstStyle/>
          <a:p>
            <a:pPr>
              <a:lnSpc>
                <a:spcPct val="100000"/>
              </a:lnSpc>
            </a:pPr>
            <a:r>
              <a:rPr lang="en-GB">
                <a:latin typeface="Arial"/>
                <a:cs typeface="Arial"/>
              </a:rPr>
              <a:t/>
            </a:r>
            <a:br>
              <a:rPr lang="en-GB">
                <a:latin typeface="Arial"/>
                <a:cs typeface="Arial"/>
              </a:rPr>
            </a:br>
            <a:r>
              <a:rPr lang="en-GB">
                <a:latin typeface="Arial"/>
                <a:cs typeface="Arial"/>
              </a:rPr>
              <a:t>OVERVIEW</a:t>
            </a:r>
            <a:endParaRPr lang="en-US"/>
          </a:p>
        </p:txBody>
      </p:sp>
      <p:sp>
        <p:nvSpPr>
          <p:cNvPr id="4" name="TextBox 3">
            <a:extLst>
              <a:ext uri="{FF2B5EF4-FFF2-40B4-BE49-F238E27FC236}">
                <a16:creationId xmlns:a16="http://schemas.microsoft.com/office/drawing/2014/main" id="{5395C42A-6CA7-3D4F-A87C-928043E5F6C7}"/>
              </a:ext>
            </a:extLst>
          </p:cNvPr>
          <p:cNvSpPr txBox="1"/>
          <p:nvPr/>
        </p:nvSpPr>
        <p:spPr>
          <a:xfrm>
            <a:off x="5664200" y="1160462"/>
            <a:ext cx="5899150" cy="500538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600"/>
              </a:spcBef>
              <a:spcAft>
                <a:spcPts val="200"/>
              </a:spcAft>
            </a:pPr>
            <a:r>
              <a:rPr lang="en-GB" sz="1200" b="1">
                <a:solidFill>
                  <a:schemeClr val="tx2"/>
                </a:solidFill>
                <a:cs typeface="Arial"/>
              </a:rPr>
              <a:t>OVERVIEW</a:t>
            </a:r>
            <a:r>
              <a:rPr lang="en-US" sz="1200" b="1">
                <a:solidFill>
                  <a:schemeClr val="tx2"/>
                </a:solidFill>
                <a:cs typeface="Arial"/>
              </a:rPr>
              <a:t>:</a:t>
            </a:r>
            <a:endParaRPr lang="en-GB" sz="1200">
              <a:solidFill>
                <a:schemeClr val="tx2"/>
              </a:solidFill>
              <a:ea typeface="+mn-lt"/>
              <a:cs typeface="+mn-lt"/>
            </a:endParaRPr>
          </a:p>
          <a:p>
            <a:pPr marL="171450" indent="-171450">
              <a:spcBef>
                <a:spcPts val="600"/>
              </a:spcBef>
              <a:spcAft>
                <a:spcPts val="200"/>
              </a:spcAft>
              <a:buClr>
                <a:srgbClr val="005EB8"/>
              </a:buClr>
              <a:buFont typeface="Arial" panose="020B0604020202020204" pitchFamily="34" charset="0"/>
              <a:buChar char="•"/>
            </a:pPr>
            <a:r>
              <a:rPr lang="en-GB" sz="1200">
                <a:solidFill>
                  <a:schemeClr val="tx1"/>
                </a:solidFill>
                <a:ea typeface="+mn-lt"/>
                <a:cs typeface="+mn-lt"/>
              </a:rPr>
              <a:t>Testing Operatives are encouraged to firstly seek local assistance with any issues relating use of devices and connectivity, logging in to the web service and the recording of results (e.g., the organisation's help desk)</a:t>
            </a:r>
          </a:p>
          <a:p>
            <a:pPr marL="171450" indent="-171450">
              <a:spcBef>
                <a:spcPts val="600"/>
              </a:spcBef>
              <a:spcAft>
                <a:spcPts val="200"/>
              </a:spcAft>
              <a:buClr>
                <a:srgbClr val="005EB8"/>
              </a:buClr>
              <a:buFont typeface="Arial" panose="020B0604020202020204" pitchFamily="34" charset="0"/>
              <a:buChar char="•"/>
            </a:pPr>
            <a:r>
              <a:rPr lang="en-GB" sz="1200">
                <a:solidFill>
                  <a:schemeClr val="tx1"/>
                </a:solidFill>
                <a:ea typeface="+mn-lt"/>
                <a:cs typeface="+mn-lt"/>
              </a:rPr>
              <a:t>Before reaching out for support, please ensure that your device is operating as expected in the first instance, and that it has a good data and/or wi-fi connection</a:t>
            </a:r>
          </a:p>
          <a:p>
            <a:pPr marL="171450" indent="-171450">
              <a:spcBef>
                <a:spcPts val="600"/>
              </a:spcBef>
              <a:spcAft>
                <a:spcPts val="200"/>
              </a:spcAft>
              <a:buClr>
                <a:srgbClr val="005EB8"/>
              </a:buClr>
              <a:buFont typeface="Arial" panose="020B0604020202020204" pitchFamily="34" charset="0"/>
              <a:buChar char="•"/>
            </a:pPr>
            <a:r>
              <a:rPr lang="en-GB" sz="1200">
                <a:solidFill>
                  <a:schemeClr val="tx1"/>
                </a:solidFill>
                <a:ea typeface="+mn-lt"/>
                <a:cs typeface="+mn-lt"/>
              </a:rPr>
              <a:t>The following section provides troubleshooting advice for a range of issues. Please refer to this FAQ before calling 1</a:t>
            </a:r>
            <a:r>
              <a:rPr lang="en-GB" sz="1200" baseline="30000">
                <a:solidFill>
                  <a:schemeClr val="tx1"/>
                </a:solidFill>
                <a:ea typeface="+mn-lt"/>
                <a:cs typeface="+mn-lt"/>
              </a:rPr>
              <a:t>st</a:t>
            </a:r>
            <a:r>
              <a:rPr lang="en-GB" sz="1200">
                <a:solidFill>
                  <a:schemeClr val="tx1"/>
                </a:solidFill>
                <a:ea typeface="+mn-lt"/>
                <a:cs typeface="+mn-lt"/>
              </a:rPr>
              <a:t> Line Support</a:t>
            </a:r>
          </a:p>
          <a:p>
            <a:pPr marL="171450" indent="-171450">
              <a:spcBef>
                <a:spcPts val="600"/>
              </a:spcBef>
              <a:spcAft>
                <a:spcPts val="200"/>
              </a:spcAft>
              <a:buClr>
                <a:srgbClr val="005EB8"/>
              </a:buClr>
              <a:buFont typeface="Arial" panose="020B0604020202020204" pitchFamily="34" charset="0"/>
              <a:buChar char="•"/>
            </a:pPr>
            <a:r>
              <a:rPr lang="en-GB" sz="1200" b="1">
                <a:solidFill>
                  <a:schemeClr val="tx1"/>
                </a:solidFill>
                <a:ea typeface="+mn-lt"/>
                <a:cs typeface="+mn-lt"/>
              </a:rPr>
              <a:t>If you are unable to resolve the issue locally please request that the site Team Leader call 1</a:t>
            </a:r>
            <a:r>
              <a:rPr lang="en-GB" sz="1200" b="1" baseline="30000">
                <a:solidFill>
                  <a:schemeClr val="tx1"/>
                </a:solidFill>
                <a:ea typeface="+mn-lt"/>
                <a:cs typeface="+mn-lt"/>
              </a:rPr>
              <a:t>st</a:t>
            </a:r>
            <a:r>
              <a:rPr lang="en-GB" sz="1200" b="1">
                <a:solidFill>
                  <a:schemeClr val="tx1"/>
                </a:solidFill>
                <a:ea typeface="+mn-lt"/>
                <a:cs typeface="+mn-lt"/>
              </a:rPr>
              <a:t> line support on </a:t>
            </a:r>
            <a:r>
              <a:rPr lang="en-GB" sz="1200" b="1">
                <a:solidFill>
                  <a:schemeClr val="tx1"/>
                </a:solidFill>
              </a:rPr>
              <a:t>0203 281 6468 </a:t>
            </a:r>
            <a:r>
              <a:rPr lang="en-GB" sz="1200">
                <a:cs typeface="Arial"/>
              </a:rPr>
              <a:t/>
            </a:r>
            <a:br>
              <a:rPr lang="en-GB" sz="1200">
                <a:cs typeface="Arial"/>
              </a:rPr>
            </a:br>
            <a:r>
              <a:rPr lang="en-GB" sz="1200">
                <a:solidFill>
                  <a:schemeClr val="tx1"/>
                </a:solidFill>
                <a:cs typeface="Arial"/>
              </a:rPr>
              <a:t>Operating hours are 07:00 – 20:00</a:t>
            </a:r>
          </a:p>
          <a:p>
            <a:pPr marL="171450" indent="-171450">
              <a:spcBef>
                <a:spcPts val="600"/>
              </a:spcBef>
              <a:spcAft>
                <a:spcPts val="200"/>
              </a:spcAft>
              <a:buClr>
                <a:srgbClr val="005EB8"/>
              </a:buClr>
              <a:buFont typeface="Arial" panose="020B0604020202020204" pitchFamily="34" charset="0"/>
              <a:buChar char="•"/>
            </a:pPr>
            <a:r>
              <a:rPr lang="en-GB" sz="1200">
                <a:solidFill>
                  <a:schemeClr val="tx1"/>
                </a:solidFill>
              </a:rPr>
              <a:t>You will need to provide the following summary information:</a:t>
            </a:r>
            <a:endParaRPr lang="en-GB" sz="1200">
              <a:solidFill>
                <a:schemeClr val="tx1"/>
              </a:solidFill>
              <a:cs typeface="Arial"/>
            </a:endParaRPr>
          </a:p>
          <a:p>
            <a:pPr lvl="1">
              <a:spcBef>
                <a:spcPts val="600"/>
              </a:spcBef>
              <a:spcAft>
                <a:spcPts val="200"/>
              </a:spcAft>
              <a:buClr>
                <a:srgbClr val="005EB8"/>
              </a:buClr>
            </a:pPr>
            <a:r>
              <a:rPr lang="en-GB" sz="1200" b="1">
                <a:solidFill>
                  <a:schemeClr val="tx1"/>
                </a:solidFill>
                <a:latin typeface="Slack-Lato"/>
              </a:rPr>
              <a:t>Reporter Name: </a:t>
            </a:r>
            <a:r>
              <a:rPr lang="en-GB" sz="1200" i="1">
                <a:solidFill>
                  <a:schemeClr val="tx1"/>
                </a:solidFill>
                <a:latin typeface="Slack-Lato"/>
              </a:rPr>
              <a:t>your name</a:t>
            </a:r>
            <a:r>
              <a:rPr lang="en-GB" sz="1200"/>
              <a:t/>
            </a:r>
            <a:br>
              <a:rPr lang="en-GB" sz="1200"/>
            </a:br>
            <a:r>
              <a:rPr lang="en-GB" sz="1200" b="1">
                <a:solidFill>
                  <a:schemeClr val="tx1"/>
                </a:solidFill>
                <a:latin typeface="Slack-Lato"/>
              </a:rPr>
              <a:t>Reporter Organisation: </a:t>
            </a:r>
            <a:r>
              <a:rPr lang="en-GB" sz="1200" i="1">
                <a:solidFill>
                  <a:schemeClr val="tx1"/>
                </a:solidFill>
                <a:latin typeface="Slack-Lato"/>
              </a:rPr>
              <a:t>your organisation’s name</a:t>
            </a:r>
            <a:r>
              <a:rPr lang="en-GB" sz="1200"/>
              <a:t/>
            </a:r>
            <a:br>
              <a:rPr lang="en-GB" sz="1200"/>
            </a:br>
            <a:r>
              <a:rPr lang="en-GB" sz="1200" b="1">
                <a:solidFill>
                  <a:schemeClr val="tx1"/>
                </a:solidFill>
                <a:latin typeface="Slack-Lato"/>
              </a:rPr>
              <a:t>Reporter Tel: </a:t>
            </a:r>
            <a:r>
              <a:rPr lang="en-GB" sz="1200" i="1">
                <a:solidFill>
                  <a:schemeClr val="tx1"/>
                </a:solidFill>
                <a:latin typeface="Slack-Lato"/>
              </a:rPr>
              <a:t>your mobile or landline number</a:t>
            </a:r>
            <a:r>
              <a:rPr lang="en-GB" sz="1200"/>
              <a:t/>
            </a:r>
            <a:br>
              <a:rPr lang="en-GB" sz="1200"/>
            </a:br>
            <a:r>
              <a:rPr lang="en-GB" sz="1200" b="1">
                <a:solidFill>
                  <a:schemeClr val="tx1"/>
                </a:solidFill>
                <a:latin typeface="Slack-Lato"/>
              </a:rPr>
              <a:t>Reporter Site ID: </a:t>
            </a:r>
            <a:r>
              <a:rPr lang="en-GB" sz="1200" i="1">
                <a:solidFill>
                  <a:schemeClr val="tx1"/>
                </a:solidFill>
                <a:latin typeface="Slack-Lato"/>
              </a:rPr>
              <a:t>the 4-digit alphanumeric reference</a:t>
            </a:r>
            <a:r>
              <a:rPr lang="en-GB" sz="1200" i="1"/>
              <a:t/>
            </a:r>
            <a:br>
              <a:rPr lang="en-GB" sz="1200" i="1"/>
            </a:br>
            <a:r>
              <a:rPr lang="en-GB" sz="1200" b="1">
                <a:solidFill>
                  <a:schemeClr val="tx1"/>
                </a:solidFill>
                <a:latin typeface="Slack-Lato"/>
              </a:rPr>
              <a:t>Incident Description: </a:t>
            </a:r>
            <a:r>
              <a:rPr lang="en-GB" sz="1200" i="1">
                <a:solidFill>
                  <a:schemeClr val="tx1"/>
                </a:solidFill>
                <a:latin typeface="Slack-Lato"/>
              </a:rPr>
              <a:t>an explanation of the issue with detailed guidance how to reproduce the issue</a:t>
            </a:r>
            <a:endParaRPr lang="en-GB" sz="1200" b="1">
              <a:solidFill>
                <a:schemeClr val="tx1"/>
              </a:solidFill>
              <a:cs typeface="Arial"/>
            </a:endParaRPr>
          </a:p>
        </p:txBody>
      </p:sp>
      <p:sp>
        <p:nvSpPr>
          <p:cNvPr id="5" name="Rectangle 4">
            <a:extLst>
              <a:ext uri="{FF2B5EF4-FFF2-40B4-BE49-F238E27FC236}">
                <a16:creationId xmlns:a16="http://schemas.microsoft.com/office/drawing/2014/main" id="{DA9BEEFE-AE9B-B449-9474-EEF05F32BF26}"/>
              </a:ext>
            </a:extLst>
          </p:cNvPr>
          <p:cNvSpPr/>
          <p:nvPr/>
        </p:nvSpPr>
        <p:spPr>
          <a:xfrm>
            <a:off x="528539" y="2782669"/>
            <a:ext cx="2927893" cy="646331"/>
          </a:xfrm>
          <a:prstGeom prst="rect">
            <a:avLst/>
          </a:prstGeom>
        </p:spPr>
        <p:txBody>
          <a:bodyPr wrap="square">
            <a:spAutoFit/>
          </a:bodyPr>
          <a:lstStyle/>
          <a:p>
            <a:r>
              <a:rPr lang="en-GB" b="1"/>
              <a:t>TECHNICAL SUPPORT &amp; TROUBLESHOOTING:</a:t>
            </a:r>
          </a:p>
        </p:txBody>
      </p:sp>
    </p:spTree>
    <p:extLst>
      <p:ext uri="{BB962C8B-B14F-4D97-AF65-F5344CB8AC3E}">
        <p14:creationId xmlns:p14="http://schemas.microsoft.com/office/powerpoint/2010/main" val="13800768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D291D-5A49-9546-8181-0B2C361A8BB1}"/>
              </a:ext>
            </a:extLst>
          </p:cNvPr>
          <p:cNvSpPr>
            <a:spLocks noGrp="1"/>
          </p:cNvSpPr>
          <p:nvPr>
            <p:ph type="title"/>
          </p:nvPr>
        </p:nvSpPr>
        <p:spPr>
          <a:xfrm>
            <a:off x="0" y="0"/>
            <a:ext cx="5462337" cy="6858000"/>
          </a:xfrm>
        </p:spPr>
        <p:txBody>
          <a:bodyPr/>
          <a:lstStyle/>
          <a:p>
            <a:r>
              <a:rPr lang="en-GB" dirty="0"/>
              <a:t>DIGITAL CONTINGENCY  PROCESS</a:t>
            </a:r>
            <a:br>
              <a:rPr lang="en-GB" dirty="0"/>
            </a:br>
            <a:endParaRPr lang="en-GB" dirty="0"/>
          </a:p>
        </p:txBody>
      </p:sp>
      <p:sp>
        <p:nvSpPr>
          <p:cNvPr id="5" name="TextBox 4">
            <a:extLst>
              <a:ext uri="{FF2B5EF4-FFF2-40B4-BE49-F238E27FC236}">
                <a16:creationId xmlns:a16="http://schemas.microsoft.com/office/drawing/2014/main" id="{27B9A4C5-19EC-0D4F-BAE6-804CE1C716FA}"/>
              </a:ext>
            </a:extLst>
          </p:cNvPr>
          <p:cNvSpPr txBox="1"/>
          <p:nvPr/>
        </p:nvSpPr>
        <p:spPr>
          <a:xfrm>
            <a:off x="3854153" y="-965675"/>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
        <p:nvSpPr>
          <p:cNvPr id="16" name="Rectangle 15">
            <a:extLst>
              <a:ext uri="{FF2B5EF4-FFF2-40B4-BE49-F238E27FC236}">
                <a16:creationId xmlns:a16="http://schemas.microsoft.com/office/drawing/2014/main" id="{7C32C62C-7EE4-A34D-8D48-E820669366D3}"/>
              </a:ext>
            </a:extLst>
          </p:cNvPr>
          <p:cNvSpPr/>
          <p:nvPr/>
        </p:nvSpPr>
        <p:spPr>
          <a:xfrm>
            <a:off x="623888" y="4425352"/>
            <a:ext cx="4652515" cy="1543619"/>
          </a:xfrm>
          <a:prstGeom prst="rect">
            <a:avLst/>
          </a:prstGeom>
        </p:spPr>
        <p:txBody>
          <a:bodyPr wrap="square" lIns="0" tIns="45720" rIns="91440" bIns="45720" anchor="ctr">
            <a:noAutofit/>
          </a:bodyPr>
          <a:lstStyle/>
          <a:p>
            <a:r>
              <a:rPr lang="en-GB" sz="1200" b="1">
                <a:solidFill>
                  <a:schemeClr val="tx2"/>
                </a:solidFill>
              </a:rPr>
              <a:t>WHAT TO DO WHEN: </a:t>
            </a:r>
            <a:endParaRPr lang="en-GB" sz="1200"/>
          </a:p>
          <a:p>
            <a:pPr>
              <a:spcBef>
                <a:spcPts val="300"/>
              </a:spcBef>
              <a:spcAft>
                <a:spcPts val="500"/>
              </a:spcAft>
            </a:pPr>
            <a:r>
              <a:rPr lang="en-GB" sz="1200">
                <a:ea typeface="+mn-lt"/>
                <a:cs typeface="+mn-lt"/>
              </a:rPr>
              <a:t>You are unable to use all or parts of the digital solution because:</a:t>
            </a:r>
          </a:p>
          <a:p>
            <a:pPr marL="285750" indent="-285750">
              <a:spcBef>
                <a:spcPts val="300"/>
              </a:spcBef>
              <a:spcAft>
                <a:spcPts val="500"/>
              </a:spcAft>
              <a:buFont typeface="Arial" panose="020B0604020202020204" pitchFamily="34" charset="0"/>
              <a:buChar char="•"/>
            </a:pPr>
            <a:r>
              <a:rPr lang="en-GB" sz="1200">
                <a:ea typeface="+mn-lt"/>
                <a:cs typeface="+mn-lt"/>
              </a:rPr>
              <a:t>The system is offline temporarily </a:t>
            </a:r>
          </a:p>
          <a:p>
            <a:pPr marL="285750" indent="-285750">
              <a:spcBef>
                <a:spcPts val="300"/>
              </a:spcBef>
              <a:spcAft>
                <a:spcPts val="500"/>
              </a:spcAft>
              <a:buFont typeface="Arial" panose="020B0604020202020204" pitchFamily="34" charset="0"/>
              <a:buChar char="•"/>
            </a:pPr>
            <a:r>
              <a:rPr lang="en-GB" sz="1200">
                <a:ea typeface="+mn-lt"/>
                <a:cs typeface="+mn-lt"/>
              </a:rPr>
              <a:t>You are not able to get access</a:t>
            </a:r>
            <a:endParaRPr lang="en-GB"/>
          </a:p>
        </p:txBody>
      </p:sp>
      <p:sp>
        <p:nvSpPr>
          <p:cNvPr id="24" name="TextBox 23">
            <a:extLst>
              <a:ext uri="{FF2B5EF4-FFF2-40B4-BE49-F238E27FC236}">
                <a16:creationId xmlns:a16="http://schemas.microsoft.com/office/drawing/2014/main" id="{088F3E0A-62D2-094C-9462-9C8A19737467}"/>
              </a:ext>
            </a:extLst>
          </p:cNvPr>
          <p:cNvSpPr txBox="1"/>
          <p:nvPr/>
        </p:nvSpPr>
        <p:spPr>
          <a:xfrm>
            <a:off x="5664200" y="1160462"/>
            <a:ext cx="5899150" cy="424364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600"/>
              </a:spcBef>
              <a:spcAft>
                <a:spcPts val="200"/>
              </a:spcAft>
            </a:pPr>
            <a:r>
              <a:rPr lang="en-GB" sz="1200" b="1">
                <a:solidFill>
                  <a:schemeClr val="tx2"/>
                </a:solidFill>
                <a:cs typeface="Arial"/>
              </a:rPr>
              <a:t>OVERVIEW</a:t>
            </a:r>
            <a:r>
              <a:rPr lang="en-US" sz="1200" b="1">
                <a:solidFill>
                  <a:schemeClr val="tx2"/>
                </a:solidFill>
                <a:cs typeface="Arial"/>
              </a:rPr>
              <a:t>:</a:t>
            </a:r>
            <a:endParaRPr lang="en-GB" sz="1200">
              <a:solidFill>
                <a:schemeClr val="tx2"/>
              </a:solidFill>
              <a:ea typeface="+mn-lt"/>
              <a:cs typeface="+mn-lt"/>
            </a:endParaRPr>
          </a:p>
          <a:p>
            <a:pPr>
              <a:spcBef>
                <a:spcPts val="600"/>
              </a:spcBef>
              <a:spcAft>
                <a:spcPts val="200"/>
              </a:spcAft>
              <a:buClr>
                <a:srgbClr val="005EB8"/>
              </a:buClr>
            </a:pPr>
            <a:r>
              <a:rPr lang="en-GB" sz="1200">
                <a:solidFill>
                  <a:schemeClr val="tx1"/>
                </a:solidFill>
                <a:ea typeface="+mn-lt"/>
                <a:cs typeface="+mn-lt"/>
              </a:rPr>
              <a:t>In the event of the digital solution being unavailable, there are three components that can be operated in an offline contingency process; </a:t>
            </a:r>
          </a:p>
          <a:p>
            <a:pPr marL="228600" indent="-228600">
              <a:spcBef>
                <a:spcPts val="600"/>
              </a:spcBef>
              <a:spcAft>
                <a:spcPts val="200"/>
              </a:spcAft>
              <a:buClr>
                <a:srgbClr val="005EB8"/>
              </a:buClr>
              <a:buFont typeface="+mj-lt"/>
              <a:buAutoNum type="arabicPeriod"/>
            </a:pPr>
            <a:r>
              <a:rPr lang="en-GB" sz="1200">
                <a:solidFill>
                  <a:schemeClr val="tx1"/>
                </a:solidFill>
                <a:ea typeface="+mn-lt"/>
                <a:cs typeface="+mn-lt"/>
              </a:rPr>
              <a:t>Participants are unable to register their barcode and personal details</a:t>
            </a:r>
          </a:p>
          <a:p>
            <a:pPr marL="228600" indent="-228600">
              <a:spcBef>
                <a:spcPts val="600"/>
              </a:spcBef>
              <a:spcAft>
                <a:spcPts val="200"/>
              </a:spcAft>
              <a:buClr>
                <a:srgbClr val="005EB8"/>
              </a:buClr>
              <a:buFont typeface="+mj-lt"/>
              <a:buAutoNum type="arabicPeriod"/>
            </a:pPr>
            <a:r>
              <a:rPr lang="en-GB" sz="1200">
                <a:solidFill>
                  <a:schemeClr val="tx1"/>
                </a:solidFill>
                <a:ea typeface="+mn-lt"/>
                <a:cs typeface="+mn-lt"/>
              </a:rPr>
              <a:t>Test operatives are unable to submit results</a:t>
            </a:r>
          </a:p>
          <a:p>
            <a:pPr marL="228600" indent="-228600">
              <a:spcBef>
                <a:spcPts val="600"/>
              </a:spcBef>
              <a:spcAft>
                <a:spcPts val="200"/>
              </a:spcAft>
              <a:buClr>
                <a:srgbClr val="005EB8"/>
              </a:buClr>
              <a:buFont typeface="+mj-lt"/>
              <a:buAutoNum type="arabicPeriod"/>
            </a:pPr>
            <a:r>
              <a:rPr lang="en-GB" sz="1200">
                <a:solidFill>
                  <a:schemeClr val="tx1"/>
                </a:solidFill>
                <a:ea typeface="+mn-lt"/>
                <a:cs typeface="+mn-lt"/>
              </a:rPr>
              <a:t>Results cannot be delivered to Participants due to either 1, 2 or an issue with the results delivery service</a:t>
            </a:r>
          </a:p>
          <a:p>
            <a:pPr marL="228600" indent="-228600">
              <a:spcBef>
                <a:spcPts val="600"/>
              </a:spcBef>
              <a:spcAft>
                <a:spcPts val="200"/>
              </a:spcAft>
              <a:buClr>
                <a:srgbClr val="005EB8"/>
              </a:buClr>
              <a:buFont typeface="+mj-lt"/>
              <a:buAutoNum type="arabicPeriod"/>
            </a:pPr>
            <a:endParaRPr lang="en-GB" sz="1200" b="1">
              <a:solidFill>
                <a:schemeClr val="tx1"/>
              </a:solidFill>
              <a:ea typeface="+mn-lt"/>
              <a:cs typeface="+mn-lt"/>
            </a:endParaRPr>
          </a:p>
          <a:p>
            <a:pPr>
              <a:spcBef>
                <a:spcPts val="600"/>
              </a:spcBef>
              <a:spcAft>
                <a:spcPts val="200"/>
              </a:spcAft>
              <a:buClr>
                <a:srgbClr val="005EB8"/>
              </a:buClr>
            </a:pPr>
            <a:r>
              <a:rPr lang="en-GB" sz="1200" b="1">
                <a:solidFill>
                  <a:schemeClr val="tx1"/>
                </a:solidFill>
                <a:ea typeface="+mn-lt"/>
                <a:cs typeface="+mn-lt"/>
              </a:rPr>
              <a:t>Temporary outage </a:t>
            </a:r>
            <a:r>
              <a:rPr lang="en-GB" sz="1200">
                <a:solidFill>
                  <a:schemeClr val="tx1"/>
                </a:solidFill>
                <a:ea typeface="+mn-lt"/>
                <a:cs typeface="+mn-lt"/>
              </a:rPr>
              <a:t>(e.g. Short term downtime or temporary no access)</a:t>
            </a:r>
            <a:endParaRPr lang="en-GB" sz="1200" b="1">
              <a:solidFill>
                <a:schemeClr val="tx1"/>
              </a:solidFill>
              <a:ea typeface="+mn-lt"/>
              <a:cs typeface="+mn-lt"/>
            </a:endParaRPr>
          </a:p>
          <a:p>
            <a:pPr marL="171450" indent="-171450">
              <a:spcBef>
                <a:spcPts val="600"/>
              </a:spcBef>
              <a:spcAft>
                <a:spcPts val="200"/>
              </a:spcAft>
              <a:buClr>
                <a:srgbClr val="005EB8"/>
              </a:buClr>
              <a:buFont typeface="Arial" panose="020B0604020202020204" pitchFamily="34" charset="0"/>
              <a:buChar char="•"/>
            </a:pPr>
            <a:r>
              <a:rPr lang="en-GB" sz="1200">
                <a:solidFill>
                  <a:schemeClr val="tx1"/>
                </a:solidFill>
                <a:ea typeface="+mn-lt"/>
                <a:cs typeface="+mn-lt"/>
              </a:rPr>
              <a:t>Majority of operational processes remain the same with registration and results uploaded retrospectively once access is regained to the digital systems. </a:t>
            </a:r>
          </a:p>
          <a:p>
            <a:pPr marL="171450" indent="-171450">
              <a:spcBef>
                <a:spcPts val="600"/>
              </a:spcBef>
              <a:spcAft>
                <a:spcPts val="200"/>
              </a:spcAft>
              <a:buClr>
                <a:srgbClr val="005EB8"/>
              </a:buClr>
              <a:buFont typeface="Arial" panose="020B0604020202020204" pitchFamily="34" charset="0"/>
              <a:buChar char="•"/>
            </a:pPr>
            <a:r>
              <a:rPr lang="en-GB" sz="1200">
                <a:solidFill>
                  <a:schemeClr val="tx1"/>
                </a:solidFill>
                <a:ea typeface="+mn-lt"/>
                <a:cs typeface="+mn-lt"/>
              </a:rPr>
              <a:t>Record results manually offline </a:t>
            </a:r>
          </a:p>
          <a:p>
            <a:pPr marL="171450" indent="-171450">
              <a:spcBef>
                <a:spcPts val="600"/>
              </a:spcBef>
              <a:spcAft>
                <a:spcPts val="200"/>
              </a:spcAft>
              <a:buClr>
                <a:srgbClr val="005EB8"/>
              </a:buClr>
              <a:buFont typeface="Arial" panose="020B0604020202020204" pitchFamily="34" charset="0"/>
              <a:buChar char="•"/>
            </a:pPr>
            <a:r>
              <a:rPr lang="en-GB" sz="1200">
                <a:solidFill>
                  <a:schemeClr val="tx1"/>
                </a:solidFill>
                <a:cs typeface="Arial"/>
              </a:rPr>
              <a:t>Operational process changes are required to deliver results directly to Participant in-person or record registration details offline to deliver results manually</a:t>
            </a:r>
          </a:p>
          <a:p>
            <a:pPr>
              <a:spcBef>
                <a:spcPts val="600"/>
              </a:spcBef>
              <a:spcAft>
                <a:spcPts val="200"/>
              </a:spcAft>
              <a:buClr>
                <a:srgbClr val="005EB8"/>
              </a:buClr>
            </a:pPr>
            <a:endParaRPr lang="en-GB" sz="1200" b="1">
              <a:solidFill>
                <a:schemeClr val="tx1"/>
              </a:solidFill>
              <a:ea typeface="+mn-lt"/>
              <a:cs typeface="+mn-lt"/>
            </a:endParaRPr>
          </a:p>
          <a:p>
            <a:pPr>
              <a:spcBef>
                <a:spcPts val="600"/>
              </a:spcBef>
              <a:spcAft>
                <a:spcPts val="200"/>
              </a:spcAft>
              <a:buClr>
                <a:srgbClr val="005EB8"/>
              </a:buClr>
            </a:pPr>
            <a:r>
              <a:rPr lang="en-GB" sz="1200" b="1">
                <a:solidFill>
                  <a:schemeClr val="tx1"/>
                </a:solidFill>
                <a:ea typeface="+mn-lt"/>
                <a:cs typeface="+mn-lt"/>
              </a:rPr>
              <a:t>Longer term outage </a:t>
            </a:r>
            <a:r>
              <a:rPr lang="en-GB" sz="1200">
                <a:solidFill>
                  <a:schemeClr val="tx1"/>
                </a:solidFill>
                <a:ea typeface="+mn-lt"/>
                <a:cs typeface="+mn-lt"/>
              </a:rPr>
              <a:t>(e.g. multiple days of no access)</a:t>
            </a:r>
            <a:endParaRPr lang="en-GB" sz="1200" b="1">
              <a:solidFill>
                <a:schemeClr val="tx1"/>
              </a:solidFill>
              <a:ea typeface="+mn-lt"/>
              <a:cs typeface="+mn-lt"/>
            </a:endParaRPr>
          </a:p>
          <a:p>
            <a:pPr marL="171450" indent="-171450">
              <a:spcBef>
                <a:spcPts val="600"/>
              </a:spcBef>
              <a:spcAft>
                <a:spcPts val="200"/>
              </a:spcAft>
              <a:buClr>
                <a:srgbClr val="005EB8"/>
              </a:buClr>
              <a:buFont typeface="Arial" panose="020B0604020202020204" pitchFamily="34" charset="0"/>
              <a:buChar char="•"/>
            </a:pPr>
            <a:r>
              <a:rPr lang="en-GB" sz="1200">
                <a:solidFill>
                  <a:schemeClr val="tx1"/>
                </a:solidFill>
                <a:ea typeface="+mn-lt"/>
                <a:cs typeface="+mn-lt"/>
              </a:rPr>
              <a:t>All positive results must be reported within 24 hours</a:t>
            </a:r>
          </a:p>
          <a:p>
            <a:pPr marL="171450" indent="-171450">
              <a:spcBef>
                <a:spcPts val="600"/>
              </a:spcBef>
              <a:spcAft>
                <a:spcPts val="200"/>
              </a:spcAft>
              <a:buClr>
                <a:srgbClr val="005EB8"/>
              </a:buClr>
              <a:buFont typeface="Arial" panose="020B0604020202020204" pitchFamily="34" charset="0"/>
              <a:buChar char="•"/>
            </a:pPr>
            <a:r>
              <a:rPr lang="en-GB" sz="1200">
                <a:solidFill>
                  <a:schemeClr val="tx1"/>
                </a:solidFill>
                <a:ea typeface="+mn-lt"/>
                <a:cs typeface="+mn-lt"/>
              </a:rPr>
              <a:t>For outages longer than 24 hours, positive results must also be reported directly to Public Health England via the </a:t>
            </a:r>
            <a:r>
              <a:rPr lang="en-GB" sz="1200">
                <a:solidFill>
                  <a:schemeClr val="tx1"/>
                </a:solidFill>
                <a:ea typeface="+mn-lt"/>
                <a:cs typeface="+mn-lt"/>
                <a:hlinkClick r:id="rId3"/>
              </a:rPr>
              <a:t>Laboratory Reporting process</a:t>
            </a:r>
            <a:endParaRPr lang="en-GB" sz="1200">
              <a:solidFill>
                <a:schemeClr val="tx1"/>
              </a:solidFill>
              <a:cs typeface="Arial"/>
            </a:endParaRPr>
          </a:p>
          <a:p>
            <a:pPr marL="171450" indent="-171450">
              <a:spcBef>
                <a:spcPts val="600"/>
              </a:spcBef>
              <a:spcAft>
                <a:spcPts val="200"/>
              </a:spcAft>
              <a:buClr>
                <a:srgbClr val="005EB8"/>
              </a:buClr>
              <a:buFont typeface="Arial" panose="020B0604020202020204" pitchFamily="34" charset="0"/>
              <a:buChar char="•"/>
            </a:pPr>
            <a:endParaRPr lang="en-GB" sz="1200">
              <a:solidFill>
                <a:schemeClr val="tx1"/>
              </a:solidFill>
              <a:cs typeface="Arial"/>
            </a:endParaRPr>
          </a:p>
          <a:p>
            <a:pPr marL="171450" indent="-171450">
              <a:spcBef>
                <a:spcPts val="600"/>
              </a:spcBef>
              <a:spcAft>
                <a:spcPts val="200"/>
              </a:spcAft>
              <a:buClr>
                <a:srgbClr val="005EB8"/>
              </a:buClr>
              <a:buFont typeface="Arial" panose="020B0604020202020204" pitchFamily="34" charset="0"/>
              <a:buChar char="•"/>
            </a:pPr>
            <a:endParaRPr lang="en-GB" sz="1200">
              <a:solidFill>
                <a:schemeClr val="tx1"/>
              </a:solidFill>
              <a:cs typeface="Arial"/>
            </a:endParaRPr>
          </a:p>
        </p:txBody>
      </p:sp>
      <p:sp>
        <p:nvSpPr>
          <p:cNvPr id="4" name="Rectangle 3">
            <a:extLst>
              <a:ext uri="{FF2B5EF4-FFF2-40B4-BE49-F238E27FC236}">
                <a16:creationId xmlns:a16="http://schemas.microsoft.com/office/drawing/2014/main" id="{5EA2E1B3-69E4-4B40-93F2-03314F8CEAE8}"/>
              </a:ext>
            </a:extLst>
          </p:cNvPr>
          <p:cNvSpPr/>
          <p:nvPr/>
        </p:nvSpPr>
        <p:spPr>
          <a:xfrm>
            <a:off x="5760720" y="5596128"/>
            <a:ext cx="5632704" cy="969264"/>
          </a:xfrm>
          <a:prstGeom prst="rect">
            <a:avLst/>
          </a:prstGeom>
          <a:noFill/>
          <a:ln w="38100"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600"/>
              </a:spcBef>
              <a:spcAft>
                <a:spcPts val="200"/>
              </a:spcAft>
              <a:buClr>
                <a:srgbClr val="005EB8"/>
              </a:buClr>
            </a:pPr>
            <a:r>
              <a:rPr lang="en-GB" sz="1200">
                <a:solidFill>
                  <a:schemeClr val="tx1"/>
                </a:solidFill>
                <a:cs typeface="Arial"/>
              </a:rPr>
              <a:t>Note: When using the contingency process, test results will be recorded at the time of retrospective entry rather than the actual date and time of the test. This impacts the reporting of national test results and therefore this should not be used as a “Business as Usual” process.</a:t>
            </a:r>
          </a:p>
        </p:txBody>
      </p:sp>
      <p:sp>
        <p:nvSpPr>
          <p:cNvPr id="8" name="Rectangle 7">
            <a:extLst>
              <a:ext uri="{FF2B5EF4-FFF2-40B4-BE49-F238E27FC236}">
                <a16:creationId xmlns:a16="http://schemas.microsoft.com/office/drawing/2014/main" id="{0EA3B452-0556-A849-A121-5E630C8EAE7C}"/>
              </a:ext>
            </a:extLst>
          </p:cNvPr>
          <p:cNvSpPr/>
          <p:nvPr/>
        </p:nvSpPr>
        <p:spPr>
          <a:xfrm>
            <a:off x="517618" y="1329296"/>
            <a:ext cx="2927893" cy="646331"/>
          </a:xfrm>
          <a:prstGeom prst="rect">
            <a:avLst/>
          </a:prstGeom>
        </p:spPr>
        <p:txBody>
          <a:bodyPr wrap="square">
            <a:spAutoFit/>
          </a:bodyPr>
          <a:lstStyle/>
          <a:p>
            <a:r>
              <a:rPr lang="en-GB" b="1" dirty="0"/>
              <a:t>TECHNICAL SUPPORT &amp; TROUBLESHOOTING:</a:t>
            </a:r>
          </a:p>
        </p:txBody>
      </p:sp>
    </p:spTree>
    <p:extLst>
      <p:ext uri="{BB962C8B-B14F-4D97-AF65-F5344CB8AC3E}">
        <p14:creationId xmlns:p14="http://schemas.microsoft.com/office/powerpoint/2010/main" val="25614062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31F0-6C6C-A54E-8B8C-40CE60AC519D}"/>
              </a:ext>
            </a:extLst>
          </p:cNvPr>
          <p:cNvSpPr>
            <a:spLocks noGrp="1"/>
          </p:cNvSpPr>
          <p:nvPr>
            <p:ph type="title"/>
          </p:nvPr>
        </p:nvSpPr>
        <p:spPr>
          <a:xfrm>
            <a:off x="630000" y="1261047"/>
            <a:ext cx="10084383" cy="498598"/>
          </a:xfrm>
        </p:spPr>
        <p:txBody>
          <a:bodyPr/>
          <a:lstStyle/>
          <a:p>
            <a:r>
              <a:rPr lang="en-GB"/>
              <a:t>DIGITAL CONTINGENCY PROCESS</a:t>
            </a:r>
          </a:p>
        </p:txBody>
      </p:sp>
      <p:graphicFrame>
        <p:nvGraphicFramePr>
          <p:cNvPr id="3" name="Table 4">
            <a:extLst>
              <a:ext uri="{FF2B5EF4-FFF2-40B4-BE49-F238E27FC236}">
                <a16:creationId xmlns:a16="http://schemas.microsoft.com/office/drawing/2014/main" id="{862A3879-F585-944D-A8D4-9DB58BCDCE03}"/>
              </a:ext>
            </a:extLst>
          </p:cNvPr>
          <p:cNvGraphicFramePr>
            <a:graphicFrameLocks noGrp="1"/>
          </p:cNvGraphicFramePr>
          <p:nvPr/>
        </p:nvGraphicFramePr>
        <p:xfrm>
          <a:off x="630001" y="1851660"/>
          <a:ext cx="10845719" cy="4732020"/>
        </p:xfrm>
        <a:graphic>
          <a:graphicData uri="http://schemas.openxmlformats.org/drawingml/2006/table">
            <a:tbl>
              <a:tblPr firstRow="1" bandRow="1">
                <a:tableStyleId>{5C22544A-7EE6-4342-B048-85BDC9FD1C3A}</a:tableStyleId>
              </a:tblPr>
              <a:tblGrid>
                <a:gridCol w="2676789">
                  <a:extLst>
                    <a:ext uri="{9D8B030D-6E8A-4147-A177-3AD203B41FA5}">
                      <a16:colId xmlns:a16="http://schemas.microsoft.com/office/drawing/2014/main" val="3326222834"/>
                    </a:ext>
                  </a:extLst>
                </a:gridCol>
                <a:gridCol w="2917029">
                  <a:extLst>
                    <a:ext uri="{9D8B030D-6E8A-4147-A177-3AD203B41FA5}">
                      <a16:colId xmlns:a16="http://schemas.microsoft.com/office/drawing/2014/main" val="4277925282"/>
                    </a:ext>
                  </a:extLst>
                </a:gridCol>
                <a:gridCol w="5251901">
                  <a:extLst>
                    <a:ext uri="{9D8B030D-6E8A-4147-A177-3AD203B41FA5}">
                      <a16:colId xmlns:a16="http://schemas.microsoft.com/office/drawing/2014/main" val="2096157104"/>
                    </a:ext>
                  </a:extLst>
                </a:gridCol>
              </a:tblGrid>
              <a:tr h="0">
                <a:tc>
                  <a:txBody>
                    <a:bodyPr/>
                    <a:lstStyle/>
                    <a:p>
                      <a:r>
                        <a:rPr lang="en-US" sz="1100" dirty="0">
                          <a:solidFill>
                            <a:schemeClr val="tx2"/>
                          </a:solidFill>
                          <a:latin typeface="Arial"/>
                          <a:cs typeface="Arial"/>
                        </a:rPr>
                        <a:t>PARTICIPANT REGISTRATION</a:t>
                      </a:r>
                    </a:p>
                  </a:txBody>
                  <a:tcPr marL="108000" marR="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a:solidFill>
                            <a:schemeClr val="tx2"/>
                          </a:solidFill>
                          <a:latin typeface="Arial"/>
                          <a:cs typeface="Arial"/>
                        </a:rPr>
                        <a:t>TEST RESULT CAPTURE</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a:solidFill>
                            <a:schemeClr val="tx2"/>
                          </a:solidFill>
                          <a:latin typeface="Arial"/>
                          <a:cs typeface="Arial"/>
                        </a:rPr>
                        <a:t>RESULT NOTIFICATION</a:t>
                      </a:r>
                    </a:p>
                  </a:txBody>
                  <a:tcPr marL="108000" marR="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4156559"/>
                  </a:ext>
                </a:extLst>
              </a:tr>
              <a:tr h="806696">
                <a:tc>
                  <a:txBody>
                    <a:bodyPr/>
                    <a:lstStyle/>
                    <a:p>
                      <a:pPr lvl="0">
                        <a:spcAft>
                          <a:spcPts val="300"/>
                        </a:spcAft>
                        <a:buNone/>
                      </a:pPr>
                      <a:r>
                        <a:rPr lang="en-US" sz="900" b="1">
                          <a:solidFill>
                            <a:schemeClr val="tx1"/>
                          </a:solidFill>
                          <a:latin typeface="Arial"/>
                          <a:cs typeface="Arial"/>
                        </a:rPr>
                        <a:t>When to move to this contingency process</a:t>
                      </a:r>
                    </a:p>
                    <a:p>
                      <a:pPr marL="171450" lvl="0" indent="-171450">
                        <a:spcAft>
                          <a:spcPts val="300"/>
                        </a:spcAft>
                        <a:buFont typeface="Arial" panose="020B0604020202020204" pitchFamily="34" charset="0"/>
                        <a:buChar char="•"/>
                      </a:pPr>
                      <a:r>
                        <a:rPr lang="en-US" sz="900" b="0">
                          <a:solidFill>
                            <a:schemeClr val="tx1"/>
                          </a:solidFill>
                          <a:latin typeface="Arial"/>
                          <a:cs typeface="Arial"/>
                        </a:rPr>
                        <a:t>The Light Registration website is down or can’t be accessed by the Participant</a:t>
                      </a:r>
                    </a:p>
                    <a:p>
                      <a:pPr marL="171450" lvl="0" indent="-171450">
                        <a:spcAft>
                          <a:spcPts val="300"/>
                        </a:spcAft>
                        <a:buFont typeface="Arial" panose="020B0604020202020204" pitchFamily="34" charset="0"/>
                        <a:buChar char="•"/>
                      </a:pPr>
                      <a:r>
                        <a:rPr lang="en-US" sz="900" b="0">
                          <a:solidFill>
                            <a:schemeClr val="tx1"/>
                          </a:solidFill>
                          <a:latin typeface="Arial"/>
                          <a:cs typeface="Arial"/>
                        </a:rPr>
                        <a:t>The Participant cannot access the website at the point of care (e.g. there is no internet)</a:t>
                      </a:r>
                    </a:p>
                  </a:txBody>
                  <a:tcPr marL="108000" marR="108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900" b="1">
                          <a:solidFill>
                            <a:schemeClr val="tx1"/>
                          </a:solidFill>
                          <a:latin typeface="+mn-lt"/>
                          <a:cs typeface="Arial"/>
                        </a:rPr>
                        <a:t>When to move to contingency process</a:t>
                      </a:r>
                    </a:p>
                    <a:p>
                      <a:pPr marL="171450" lvl="0" indent="-171450">
                        <a:spcAft>
                          <a:spcPts val="300"/>
                        </a:spcAft>
                        <a:buFont typeface="Arial" panose="020B0604020202020204" pitchFamily="34" charset="0"/>
                        <a:buChar char="•"/>
                      </a:pPr>
                      <a:r>
                        <a:rPr lang="en-US" sz="900">
                          <a:solidFill>
                            <a:schemeClr val="tx1"/>
                          </a:solidFill>
                          <a:latin typeface="Arial"/>
                        </a:rPr>
                        <a:t>The Log results website is down</a:t>
                      </a:r>
                    </a:p>
                    <a:p>
                      <a:pPr marL="171450" lvl="0" indent="-171450">
                        <a:spcAft>
                          <a:spcPts val="300"/>
                        </a:spcAft>
                        <a:buFont typeface="Arial" panose="020B0604020202020204" pitchFamily="34" charset="0"/>
                        <a:buChar char="•"/>
                      </a:pPr>
                      <a:r>
                        <a:rPr lang="en-US" sz="900">
                          <a:solidFill>
                            <a:schemeClr val="tx1"/>
                          </a:solidFill>
                          <a:latin typeface="Arial"/>
                        </a:rPr>
                        <a:t>Lack of devices or equipment failure</a:t>
                      </a:r>
                    </a:p>
                    <a:p>
                      <a:pPr marL="171450" lvl="0" indent="-171450">
                        <a:spcAft>
                          <a:spcPts val="300"/>
                        </a:spcAft>
                        <a:buFont typeface="Arial" panose="020B0604020202020204" pitchFamily="34" charset="0"/>
                        <a:buChar char="•"/>
                      </a:pPr>
                      <a:r>
                        <a:rPr lang="en-US" sz="900">
                          <a:solidFill>
                            <a:schemeClr val="tx1"/>
                          </a:solidFill>
                          <a:latin typeface="Arial"/>
                        </a:rPr>
                        <a:t>You have been unable to setup Org manager, Team leader or Test operative accounts in time</a:t>
                      </a:r>
                    </a:p>
                  </a:txBody>
                  <a:tcPr marL="108000" marR="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900" b="1">
                          <a:solidFill>
                            <a:schemeClr val="tx1"/>
                          </a:solidFill>
                          <a:latin typeface="+mn-lt"/>
                          <a:cs typeface="Arial"/>
                        </a:rPr>
                        <a:t>When to move to contingency process</a:t>
                      </a:r>
                    </a:p>
                    <a:p>
                      <a:pPr marL="171450" lvl="0" indent="-171450">
                        <a:spcAft>
                          <a:spcPts val="300"/>
                        </a:spcAft>
                        <a:buFont typeface="Arial" panose="020B0604020202020204" pitchFamily="34" charset="0"/>
                        <a:buChar char="•"/>
                      </a:pPr>
                      <a:r>
                        <a:rPr lang="en-US" sz="900">
                          <a:solidFill>
                            <a:schemeClr val="tx1"/>
                          </a:solidFill>
                          <a:latin typeface="Arial"/>
                        </a:rPr>
                        <a:t>When the Participant Registration contingency process is in place</a:t>
                      </a:r>
                    </a:p>
                    <a:p>
                      <a:pPr marL="171450" lvl="0" indent="-171450">
                        <a:spcAft>
                          <a:spcPts val="300"/>
                        </a:spcAft>
                        <a:buFont typeface="Arial" panose="020B0604020202020204" pitchFamily="34" charset="0"/>
                        <a:buChar char="•"/>
                      </a:pPr>
                      <a:r>
                        <a:rPr lang="en-US" sz="900">
                          <a:solidFill>
                            <a:schemeClr val="tx1"/>
                          </a:solidFill>
                          <a:latin typeface="Arial"/>
                        </a:rPr>
                        <a:t>When the Test result capture contingency process is in place</a:t>
                      </a:r>
                    </a:p>
                  </a:txBody>
                  <a:tcPr marL="108000" marR="108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7435345"/>
                  </a:ext>
                </a:extLst>
              </a:tr>
              <a:tr h="1106942">
                <a:tc>
                  <a:txBody>
                    <a:bodyPr/>
                    <a:lstStyle/>
                    <a:p>
                      <a:pPr marL="0" marR="0" lvl="0" indent="0" algn="l" rtl="0">
                        <a:lnSpc>
                          <a:spcPct val="100000"/>
                        </a:lnSpc>
                        <a:spcBef>
                          <a:spcPts val="0"/>
                        </a:spcBef>
                        <a:spcAft>
                          <a:spcPts val="300"/>
                        </a:spcAft>
                        <a:buClrTx/>
                        <a:buSzTx/>
                        <a:buFontTx/>
                        <a:buNone/>
                      </a:pPr>
                      <a:r>
                        <a:rPr lang="en-US" sz="900" b="1">
                          <a:solidFill>
                            <a:schemeClr val="tx1"/>
                          </a:solidFill>
                        </a:rPr>
                        <a:t>Operational process </a:t>
                      </a:r>
                    </a:p>
                    <a:p>
                      <a:pPr marL="228600" marR="0" lvl="0" indent="-228600" algn="l" rtl="0">
                        <a:lnSpc>
                          <a:spcPct val="100000"/>
                        </a:lnSpc>
                        <a:spcBef>
                          <a:spcPts val="0"/>
                        </a:spcBef>
                        <a:spcAft>
                          <a:spcPts val="300"/>
                        </a:spcAft>
                        <a:buClrTx/>
                        <a:buSzTx/>
                        <a:buFont typeface="+mj-lt"/>
                        <a:buAutoNum type="arabicPeriod"/>
                      </a:pPr>
                      <a:r>
                        <a:rPr lang="en-GB" sz="900">
                          <a:ea typeface="+mn-lt"/>
                          <a:cs typeface="+mn-lt"/>
                        </a:rPr>
                        <a:t>Give the Participant a registration card with their barcode on it to take away</a:t>
                      </a:r>
                    </a:p>
                    <a:p>
                      <a:pPr marL="228600" indent="-228600">
                        <a:spcBef>
                          <a:spcPts val="300"/>
                        </a:spcBef>
                        <a:spcAft>
                          <a:spcPts val="500"/>
                        </a:spcAft>
                        <a:buFont typeface="+mj-lt"/>
                        <a:buAutoNum type="arabicPeriod"/>
                      </a:pPr>
                      <a:r>
                        <a:rPr lang="en-GB" sz="900">
                          <a:ea typeface="+mn-lt"/>
                          <a:cs typeface="+mn-lt"/>
                        </a:rPr>
                        <a:t>Instruct the Participant to follow the instructions on the card and attempt to register as frequently as possible until successful</a:t>
                      </a:r>
                    </a:p>
                  </a:txBody>
                  <a:tcPr marL="108000" marR="108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900" b="1">
                          <a:solidFill>
                            <a:schemeClr val="tx1"/>
                          </a:solidFill>
                        </a:rPr>
                        <a:t>Operational process: </a:t>
                      </a: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GB" sz="900">
                          <a:ea typeface="+mn-lt"/>
                          <a:cs typeface="+mn-lt"/>
                        </a:rPr>
                        <a:t>Continue to mark the test result with a marker on the LFD when reading the result</a:t>
                      </a:r>
                    </a:p>
                    <a:p>
                      <a:pPr marL="228600" marR="0" lvl="0" indent="-228600" algn="l" defTabSz="914400" rtl="0" eaLnBrk="1" fontAlgn="auto" latinLnBrk="0" hangingPunct="1">
                        <a:lnSpc>
                          <a:spcPct val="100000"/>
                        </a:lnSpc>
                        <a:spcBef>
                          <a:spcPts val="300"/>
                        </a:spcBef>
                        <a:spcAft>
                          <a:spcPts val="500"/>
                        </a:spcAft>
                        <a:buClrTx/>
                        <a:buSzTx/>
                        <a:buFont typeface="+mj-lt"/>
                        <a:buAutoNum type="arabicPeriod"/>
                        <a:tabLst/>
                        <a:defRPr/>
                      </a:pPr>
                      <a:r>
                        <a:rPr lang="en-GB" sz="900">
                          <a:ea typeface="+mn-lt"/>
                          <a:cs typeface="+mn-lt"/>
                        </a:rPr>
                        <a:t>Transcribe the barcodes and results into the Contingency process spreadsheet and store offline temporarily</a:t>
                      </a:r>
                    </a:p>
                  </a:txBody>
                  <a:tcPr marL="108000" marR="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300"/>
                        </a:spcAft>
                        <a:buClrTx/>
                        <a:buSzTx/>
                        <a:buFontTx/>
                        <a:buNone/>
                      </a:pPr>
                      <a:r>
                        <a:rPr lang="en-US" sz="900" b="1" dirty="0">
                          <a:solidFill>
                            <a:schemeClr val="tx1"/>
                          </a:solidFill>
                        </a:rPr>
                        <a:t>Operational process option 1 - hold Participants for results</a:t>
                      </a:r>
                    </a:p>
                    <a:p>
                      <a:pPr marL="228600" marR="0" lvl="0" indent="-228600" algn="l" rtl="0">
                        <a:lnSpc>
                          <a:spcPct val="100000"/>
                        </a:lnSpc>
                        <a:spcBef>
                          <a:spcPts val="0"/>
                        </a:spcBef>
                        <a:spcAft>
                          <a:spcPts val="300"/>
                        </a:spcAft>
                        <a:buClrTx/>
                        <a:buSzTx/>
                        <a:buFont typeface="+mj-lt"/>
                        <a:buAutoNum type="arabicPeriod"/>
                      </a:pPr>
                      <a:r>
                        <a:rPr lang="en-GB" sz="900" dirty="0">
                          <a:ea typeface="+mn-lt"/>
                          <a:cs typeface="+mn-lt"/>
                        </a:rPr>
                        <a:t>As digital result delivery will be delayed, a process must be put in place to hold Participants after providing the test sample</a:t>
                      </a:r>
                    </a:p>
                    <a:p>
                      <a:pPr marL="228600" marR="0" lvl="0" indent="-228600" algn="l" rtl="0">
                        <a:lnSpc>
                          <a:spcPct val="100000"/>
                        </a:lnSpc>
                        <a:spcBef>
                          <a:spcPts val="0"/>
                        </a:spcBef>
                        <a:spcAft>
                          <a:spcPts val="300"/>
                        </a:spcAft>
                        <a:buClrTx/>
                        <a:buSzTx/>
                        <a:buFont typeface="+mj-lt"/>
                        <a:buAutoNum type="arabicPeriod"/>
                      </a:pPr>
                      <a:r>
                        <a:rPr lang="en-GB" sz="900" dirty="0">
                          <a:ea typeface="+mn-lt"/>
                          <a:cs typeface="+mn-lt"/>
                        </a:rPr>
                        <a:t>Keep the Participant and the LFD where the sample was taken until a result can be read</a:t>
                      </a:r>
                    </a:p>
                    <a:p>
                      <a:pPr marL="228600" marR="0" lvl="0" indent="-228600" algn="l" rtl="0">
                        <a:lnSpc>
                          <a:spcPct val="100000"/>
                        </a:lnSpc>
                        <a:spcBef>
                          <a:spcPts val="0"/>
                        </a:spcBef>
                        <a:spcAft>
                          <a:spcPts val="300"/>
                        </a:spcAft>
                        <a:buClrTx/>
                        <a:buSzTx/>
                        <a:buFont typeface="+mj-lt"/>
                        <a:buAutoNum type="arabicPeriod"/>
                      </a:pPr>
                      <a:r>
                        <a:rPr lang="en-GB" sz="900" dirty="0">
                          <a:ea typeface="+mn-lt"/>
                          <a:cs typeface="+mn-lt"/>
                        </a:rPr>
                        <a:t>Provide the test result verbally and visually at the point of test to the Participant with the current guidance on next steps (see section 3)</a:t>
                      </a:r>
                      <a:endParaRPr lang="en-US" sz="900" dirty="0">
                        <a:solidFill>
                          <a:schemeClr val="tx1"/>
                        </a:solidFill>
                        <a:latin typeface="Arial"/>
                        <a:ea typeface="+mn-lt"/>
                        <a:cs typeface="Arial"/>
                      </a:endParaRPr>
                    </a:p>
                    <a:p>
                      <a:pPr marL="0" marR="0" lvl="0" indent="0" algn="l" rtl="0">
                        <a:lnSpc>
                          <a:spcPct val="100000"/>
                        </a:lnSpc>
                        <a:spcBef>
                          <a:spcPts val="0"/>
                        </a:spcBef>
                        <a:spcAft>
                          <a:spcPts val="300"/>
                        </a:spcAft>
                        <a:buClrTx/>
                        <a:buSzTx/>
                        <a:buFontTx/>
                        <a:buNone/>
                      </a:pPr>
                      <a:endParaRPr lang="en-US" sz="900" b="1" dirty="0">
                        <a:solidFill>
                          <a:schemeClr val="tx1"/>
                        </a:solidFill>
                      </a:endParaRPr>
                    </a:p>
                    <a:p>
                      <a:pPr marL="0" marR="0" lvl="0" indent="0" algn="l" rtl="0">
                        <a:lnSpc>
                          <a:spcPct val="100000"/>
                        </a:lnSpc>
                        <a:spcBef>
                          <a:spcPts val="0"/>
                        </a:spcBef>
                        <a:spcAft>
                          <a:spcPts val="300"/>
                        </a:spcAft>
                        <a:buClrTx/>
                        <a:buSzTx/>
                        <a:buFontTx/>
                        <a:buNone/>
                      </a:pPr>
                      <a:r>
                        <a:rPr lang="en-US" sz="900" b="1" dirty="0">
                          <a:solidFill>
                            <a:schemeClr val="tx1"/>
                          </a:solidFill>
                        </a:rPr>
                        <a:t>Operational process option 2 – manual result delivery</a:t>
                      </a:r>
                    </a:p>
                    <a:p>
                      <a:pPr marL="228600" marR="0" lvl="0" indent="-228600" algn="l" rtl="0">
                        <a:lnSpc>
                          <a:spcPct val="100000"/>
                        </a:lnSpc>
                        <a:spcBef>
                          <a:spcPts val="0"/>
                        </a:spcBef>
                        <a:spcAft>
                          <a:spcPts val="300"/>
                        </a:spcAft>
                        <a:buClrTx/>
                        <a:buSzTx/>
                        <a:buFont typeface="+mj-lt"/>
                        <a:buAutoNum type="arabicPeriod"/>
                      </a:pPr>
                      <a:r>
                        <a:rPr lang="en-US" sz="900" b="0" dirty="0">
                          <a:solidFill>
                            <a:schemeClr val="tx1"/>
                          </a:solidFill>
                        </a:rPr>
                        <a:t>The </a:t>
                      </a:r>
                      <a:r>
                        <a:rPr lang="en-US" sz="900" b="0" dirty="0" smtClean="0">
                          <a:solidFill>
                            <a:schemeClr val="tx1"/>
                          </a:solidFill>
                        </a:rPr>
                        <a:t>testing sites </a:t>
                      </a:r>
                      <a:r>
                        <a:rPr lang="en-US" sz="900" b="0" dirty="0">
                          <a:solidFill>
                            <a:schemeClr val="tx1"/>
                          </a:solidFill>
                        </a:rPr>
                        <a:t>can manually record the personal details of the Participant and their test barcode offline (e.g. spreadsheet containing name, barcode, result and contact details at a minimum) </a:t>
                      </a:r>
                    </a:p>
                    <a:p>
                      <a:pPr marL="228600" marR="0" lvl="0" indent="-228600" algn="l" rtl="0">
                        <a:lnSpc>
                          <a:spcPct val="100000"/>
                        </a:lnSpc>
                        <a:spcBef>
                          <a:spcPts val="0"/>
                        </a:spcBef>
                        <a:spcAft>
                          <a:spcPts val="300"/>
                        </a:spcAft>
                        <a:buClrTx/>
                        <a:buSzTx/>
                        <a:buFont typeface="+mj-lt"/>
                        <a:buAutoNum type="arabicPeriod"/>
                      </a:pPr>
                      <a:r>
                        <a:rPr lang="en-US" sz="900" b="0" dirty="0">
                          <a:solidFill>
                            <a:schemeClr val="tx1"/>
                          </a:solidFill>
                        </a:rPr>
                        <a:t>Once a result is known, Test Operatives can contact the Participant and inform them of their result manually</a:t>
                      </a:r>
                    </a:p>
                  </a:txBody>
                  <a:tcPr marL="108000" marR="108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6852036"/>
                  </a:ext>
                </a:extLst>
              </a:tr>
              <a:tr h="1106942">
                <a:tc>
                  <a:txBody>
                    <a:bodyPr/>
                    <a:lstStyle/>
                    <a:p>
                      <a:pPr marL="0" marR="0" lvl="0" indent="0" algn="l" rtl="0">
                        <a:lnSpc>
                          <a:spcPct val="100000"/>
                        </a:lnSpc>
                        <a:spcBef>
                          <a:spcPts val="0"/>
                        </a:spcBef>
                        <a:spcAft>
                          <a:spcPts val="300"/>
                        </a:spcAft>
                        <a:buClrTx/>
                        <a:buSzTx/>
                        <a:buFontTx/>
                        <a:buNone/>
                      </a:pPr>
                      <a:r>
                        <a:rPr lang="en-US" sz="900" b="1" dirty="0">
                          <a:solidFill>
                            <a:schemeClr val="tx1"/>
                          </a:solidFill>
                        </a:rPr>
                        <a:t>Retrospective recovery process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900" dirty="0">
                          <a:ea typeface="+mn-lt"/>
                          <a:cs typeface="+mn-lt"/>
                        </a:rPr>
                        <a:t>Participants can register their test retrospectively, even after the result is submitted by the </a:t>
                      </a:r>
                      <a:r>
                        <a:rPr lang="en-GB" sz="900" dirty="0" smtClean="0">
                          <a:ea typeface="+mn-lt"/>
                          <a:cs typeface="+mn-lt"/>
                        </a:rPr>
                        <a:t>testing site </a:t>
                      </a:r>
                      <a:endParaRPr lang="en-GB" sz="900" dirty="0">
                        <a:ea typeface="+mn-lt"/>
                        <a:cs typeface="+mn-lt"/>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900" dirty="0">
                          <a:ea typeface="+mn-lt"/>
                          <a:cs typeface="+mn-lt"/>
                        </a:rPr>
                        <a:t>The system will hold unmatched test results for up to 7 days while waiting for the Participant to register</a:t>
                      </a:r>
                      <a:endParaRPr lang="en-US" sz="900" dirty="0">
                        <a:solidFill>
                          <a:schemeClr val="tx1"/>
                        </a:solidFill>
                      </a:endParaRPr>
                    </a:p>
                  </a:txBody>
                  <a:tcPr marL="108000" marR="108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900" b="1">
                          <a:solidFill>
                            <a:schemeClr val="tx1"/>
                          </a:solidFill>
                        </a:rPr>
                        <a:t>Retrospective recovery process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900" strike="noStrike">
                          <a:solidFill>
                            <a:schemeClr val="tx1"/>
                          </a:solidFill>
                          <a:latin typeface="Arial"/>
                          <a:cs typeface="Arial"/>
                        </a:rPr>
                        <a:t>Once you have gained access to the Log results websites, </a:t>
                      </a:r>
                      <a:r>
                        <a:rPr lang="en-GB" sz="900" strike="noStrike">
                          <a:ea typeface="+mn-lt"/>
                          <a:cs typeface="+mn-lt"/>
                        </a:rPr>
                        <a:t>enter the test results from the Contingency process spreadsheet.</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900" strike="noStrike">
                          <a:ea typeface="+mn-lt"/>
                          <a:cs typeface="+mn-lt"/>
                        </a:rPr>
                        <a:t>Positive results must be retrospectively uploaded within 24 hours.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900">
                          <a:solidFill>
                            <a:schemeClr val="tx1"/>
                          </a:solidFill>
                          <a:ea typeface="+mn-lt"/>
                          <a:cs typeface="+mn-lt"/>
                        </a:rPr>
                        <a:t>For outages longer than 24 hours, positive results must also be reported directly to Public Health England via the </a:t>
                      </a:r>
                      <a:r>
                        <a:rPr lang="en-GB" sz="900">
                          <a:solidFill>
                            <a:schemeClr val="tx1"/>
                          </a:solidFill>
                          <a:ea typeface="+mn-lt"/>
                          <a:cs typeface="+mn-lt"/>
                          <a:hlinkClick r:id="rId2"/>
                        </a:rPr>
                        <a:t>Laboratory Reporting process</a:t>
                      </a:r>
                      <a:endParaRPr lang="en-GB" sz="900">
                        <a:solidFill>
                          <a:schemeClr val="tx1"/>
                        </a:solidFill>
                        <a:cs typeface="Arial"/>
                      </a:endParaRPr>
                    </a:p>
                  </a:txBody>
                  <a:tcPr marL="108000" marR="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900" b="1">
                          <a:solidFill>
                            <a:schemeClr val="tx1"/>
                          </a:solidFill>
                        </a:rPr>
                        <a:t>Retrospective recovery process</a:t>
                      </a:r>
                    </a:p>
                    <a:p>
                      <a:pPr marL="171450" lvl="0" indent="-171450">
                        <a:spcAft>
                          <a:spcPts val="300"/>
                        </a:spcAft>
                        <a:buFont typeface="Arial" panose="020B0604020202020204" pitchFamily="34" charset="0"/>
                        <a:buChar char="•"/>
                      </a:pPr>
                      <a:r>
                        <a:rPr lang="en-US" sz="900">
                          <a:solidFill>
                            <a:schemeClr val="tx1"/>
                          </a:solidFill>
                          <a:latin typeface="Arial"/>
                          <a:cs typeface="Arial"/>
                        </a:rPr>
                        <a:t>Once a Participant has been retrospectively registered and a result entered, the result will still be delivered digitally</a:t>
                      </a:r>
                    </a:p>
                    <a:p>
                      <a:pPr marL="171450" lvl="0" indent="-171450">
                        <a:spcAft>
                          <a:spcPts val="300"/>
                        </a:spcAft>
                        <a:buFont typeface="Arial" panose="020B0604020202020204" pitchFamily="34" charset="0"/>
                        <a:buChar char="•"/>
                      </a:pPr>
                      <a:r>
                        <a:rPr lang="en-US" sz="900">
                          <a:solidFill>
                            <a:schemeClr val="tx1"/>
                          </a:solidFill>
                          <a:latin typeface="Arial"/>
                          <a:cs typeface="Arial"/>
                        </a:rPr>
                        <a:t>The Participant must be informed that a digital confirmation will follow, after they have been communicated their manual result</a:t>
                      </a:r>
                    </a:p>
                    <a:p>
                      <a:pPr lvl="0">
                        <a:spcAft>
                          <a:spcPts val="300"/>
                        </a:spcAft>
                        <a:buNone/>
                      </a:pPr>
                      <a:endParaRPr lang="en-US" sz="900">
                        <a:solidFill>
                          <a:schemeClr val="tx1"/>
                        </a:solidFill>
                        <a:latin typeface="Arial"/>
                        <a:cs typeface="Arial"/>
                      </a:endParaRPr>
                    </a:p>
                  </a:txBody>
                  <a:tcPr marL="108000" marR="108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90825562"/>
                  </a:ext>
                </a:extLst>
              </a:tr>
            </a:tbl>
          </a:graphicData>
        </a:graphic>
      </p:graphicFrame>
      <p:sp>
        <p:nvSpPr>
          <p:cNvPr id="5" name="Rectangle 4">
            <a:extLst>
              <a:ext uri="{FF2B5EF4-FFF2-40B4-BE49-F238E27FC236}">
                <a16:creationId xmlns:a16="http://schemas.microsoft.com/office/drawing/2014/main" id="{3DA03E65-F287-C943-B439-99AC5D7FFC8F}"/>
              </a:ext>
            </a:extLst>
          </p:cNvPr>
          <p:cNvSpPr/>
          <p:nvPr/>
        </p:nvSpPr>
        <p:spPr>
          <a:xfrm>
            <a:off x="528538" y="883504"/>
            <a:ext cx="7262149" cy="369332"/>
          </a:xfrm>
          <a:prstGeom prst="rect">
            <a:avLst/>
          </a:prstGeom>
        </p:spPr>
        <p:txBody>
          <a:bodyPr wrap="square">
            <a:spAutoFit/>
          </a:bodyPr>
          <a:lstStyle/>
          <a:p>
            <a:r>
              <a:rPr lang="en-GB" b="1"/>
              <a:t>TECHNICAL SUPPORT &amp; TROUBLESHOOTING:</a:t>
            </a:r>
          </a:p>
        </p:txBody>
      </p:sp>
    </p:spTree>
    <p:extLst>
      <p:ext uri="{BB962C8B-B14F-4D97-AF65-F5344CB8AC3E}">
        <p14:creationId xmlns:p14="http://schemas.microsoft.com/office/powerpoint/2010/main" val="3668128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3806210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72"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4400" dirty="0" smtClean="0">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8AD1BEDB-8C1F-7048-9F2E-79698FA147F6}"/>
              </a:ext>
            </a:extLst>
          </p:cNvPr>
          <p:cNvSpPr>
            <a:spLocks noGrp="1"/>
          </p:cNvSpPr>
          <p:nvPr>
            <p:ph type="title"/>
          </p:nvPr>
        </p:nvSpPr>
        <p:spPr>
          <a:xfrm>
            <a:off x="628650" y="2089807"/>
            <a:ext cx="11347760" cy="3201026"/>
          </a:xfrm>
          <a:ln w="9525">
            <a:noFill/>
          </a:ln>
          <a:extLst>
            <a:ext uri="{91240B29-F687-4F45-9708-019B960494DF}">
              <a14:hiddenLine xmlns:a14="http://schemas.microsoft.com/office/drawing/2010/main" w="9525">
                <a:solidFill>
                  <a:schemeClr val="bg1"/>
                </a:solidFill>
              </a14:hiddenLine>
            </a:ext>
          </a:extLst>
        </p:spPr>
        <p:txBody>
          <a:bodyPr vert="horz" wrap="square" lIns="0" tIns="274320" rIns="274320" bIns="137160" rtlCol="0" anchor="b">
            <a:noAutofit/>
          </a:bodyPr>
          <a:lstStyle/>
          <a:p>
            <a:r>
              <a:rPr lang="en-GB" dirty="0"/>
              <a:t>1.3 SELF ADMINISTERING A SWAB TEST</a:t>
            </a:r>
          </a:p>
        </p:txBody>
      </p:sp>
    </p:spTree>
    <p:extLst>
      <p:ext uri="{BB962C8B-B14F-4D97-AF65-F5344CB8AC3E}">
        <p14:creationId xmlns:p14="http://schemas.microsoft.com/office/powerpoint/2010/main" val="37572814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31F0-6C6C-A54E-8B8C-40CE60AC519D}"/>
              </a:ext>
            </a:extLst>
          </p:cNvPr>
          <p:cNvSpPr>
            <a:spLocks noGrp="1"/>
          </p:cNvSpPr>
          <p:nvPr>
            <p:ph type="title"/>
          </p:nvPr>
        </p:nvSpPr>
        <p:spPr>
          <a:xfrm>
            <a:off x="630000" y="1261047"/>
            <a:ext cx="10084383" cy="498598"/>
          </a:xfrm>
        </p:spPr>
        <p:txBody>
          <a:bodyPr/>
          <a:lstStyle/>
          <a:p>
            <a:r>
              <a:rPr lang="en-GB"/>
              <a:t>RISKS USING THE CONTINGENCY PROCESS</a:t>
            </a:r>
          </a:p>
        </p:txBody>
      </p:sp>
      <p:graphicFrame>
        <p:nvGraphicFramePr>
          <p:cNvPr id="3" name="Table 4">
            <a:extLst>
              <a:ext uri="{FF2B5EF4-FFF2-40B4-BE49-F238E27FC236}">
                <a16:creationId xmlns:a16="http://schemas.microsoft.com/office/drawing/2014/main" id="{862A3879-F585-944D-A8D4-9DB58BCDCE03}"/>
              </a:ext>
            </a:extLst>
          </p:cNvPr>
          <p:cNvGraphicFramePr>
            <a:graphicFrameLocks noGrp="1"/>
          </p:cNvGraphicFramePr>
          <p:nvPr/>
        </p:nvGraphicFramePr>
        <p:xfrm>
          <a:off x="630000" y="1831660"/>
          <a:ext cx="10474880" cy="4334190"/>
        </p:xfrm>
        <a:graphic>
          <a:graphicData uri="http://schemas.openxmlformats.org/drawingml/2006/table">
            <a:tbl>
              <a:tblPr firstRow="1" bandRow="1">
                <a:tableStyleId>{5C22544A-7EE6-4342-B048-85BDC9FD1C3A}</a:tableStyleId>
              </a:tblPr>
              <a:tblGrid>
                <a:gridCol w="5237440">
                  <a:extLst>
                    <a:ext uri="{9D8B030D-6E8A-4147-A177-3AD203B41FA5}">
                      <a16:colId xmlns:a16="http://schemas.microsoft.com/office/drawing/2014/main" val="3326222834"/>
                    </a:ext>
                  </a:extLst>
                </a:gridCol>
                <a:gridCol w="5237440">
                  <a:extLst>
                    <a:ext uri="{9D8B030D-6E8A-4147-A177-3AD203B41FA5}">
                      <a16:colId xmlns:a16="http://schemas.microsoft.com/office/drawing/2014/main" val="4277925282"/>
                    </a:ext>
                  </a:extLst>
                </a:gridCol>
              </a:tblGrid>
              <a:tr h="248877">
                <a:tc>
                  <a:txBody>
                    <a:bodyPr/>
                    <a:lstStyle/>
                    <a:p>
                      <a:r>
                        <a:rPr lang="en-US" sz="1100" dirty="0">
                          <a:solidFill>
                            <a:schemeClr val="tx2"/>
                          </a:solidFill>
                          <a:latin typeface="Arial"/>
                          <a:cs typeface="Arial"/>
                        </a:rPr>
                        <a:t>RISK</a:t>
                      </a:r>
                    </a:p>
                  </a:txBody>
                  <a:tcPr marL="108000" marR="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a:solidFill>
                            <a:schemeClr val="tx2"/>
                          </a:solidFill>
                          <a:latin typeface="Arial"/>
                          <a:cs typeface="Arial"/>
                        </a:rPr>
                        <a:t>MITIGATION</a:t>
                      </a:r>
                    </a:p>
                  </a:txBody>
                  <a:tcPr marL="108000" marR="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4156559"/>
                  </a:ext>
                </a:extLst>
              </a:tr>
              <a:tr h="774928">
                <a:tc>
                  <a:txBody>
                    <a:bodyPr/>
                    <a:lstStyle/>
                    <a:p>
                      <a:pPr lvl="0">
                        <a:spcAft>
                          <a:spcPts val="300"/>
                        </a:spcAft>
                        <a:buNone/>
                      </a:pPr>
                      <a:r>
                        <a:rPr lang="en-US" sz="1100" b="1" dirty="0">
                          <a:solidFill>
                            <a:schemeClr val="tx1"/>
                          </a:solidFill>
                        </a:rPr>
                        <a:t>Data privacy </a:t>
                      </a:r>
                      <a:br>
                        <a:rPr lang="en-US" sz="1100" b="1" dirty="0">
                          <a:solidFill>
                            <a:schemeClr val="tx1"/>
                          </a:solidFill>
                        </a:rPr>
                      </a:br>
                      <a:r>
                        <a:rPr lang="en-US" sz="1100" b="0" dirty="0">
                          <a:solidFill>
                            <a:schemeClr val="tx1"/>
                          </a:solidFill>
                        </a:rPr>
                        <a:t>If using option 2 for result delivery, the </a:t>
                      </a:r>
                      <a:r>
                        <a:rPr lang="en-US" sz="1100" b="0" dirty="0" smtClean="0">
                          <a:solidFill>
                            <a:schemeClr val="tx1"/>
                          </a:solidFill>
                        </a:rPr>
                        <a:t>testing site </a:t>
                      </a:r>
                      <a:r>
                        <a:rPr lang="en-US" sz="1100" b="0" dirty="0">
                          <a:solidFill>
                            <a:schemeClr val="tx1"/>
                          </a:solidFill>
                        </a:rPr>
                        <a:t>must consider how this handling of personal data impacts their current privacy statement.</a:t>
                      </a:r>
                      <a:endParaRPr lang="en-US" sz="1100" b="0" dirty="0">
                        <a:solidFill>
                          <a:schemeClr val="tx1"/>
                        </a:solidFill>
                        <a:latin typeface="Arial"/>
                        <a:cs typeface="Arial"/>
                      </a:endParaRPr>
                    </a:p>
                  </a:txBody>
                  <a:tcPr marL="108000" marR="108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1100" b="0" dirty="0">
                          <a:solidFill>
                            <a:schemeClr val="tx1"/>
                          </a:solidFill>
                        </a:rPr>
                        <a:t>For a </a:t>
                      </a:r>
                      <a:r>
                        <a:rPr lang="en-US" sz="1100" b="0" dirty="0" smtClean="0">
                          <a:solidFill>
                            <a:schemeClr val="tx1"/>
                          </a:solidFill>
                        </a:rPr>
                        <a:t>testing site </a:t>
                      </a:r>
                      <a:r>
                        <a:rPr lang="en-US" sz="1100" b="0" dirty="0">
                          <a:solidFill>
                            <a:schemeClr val="tx1"/>
                          </a:solidFill>
                        </a:rPr>
                        <a:t>to store the personal details of a Participant offline (outside of NHS systems), they will need to consider a revised Privacy Statement and put in place the appropriate process in place to handle this data.</a:t>
                      </a:r>
                      <a:endParaRPr lang="en-US" sz="1100" dirty="0">
                        <a:solidFill>
                          <a:schemeClr val="tx1"/>
                        </a:solidFill>
                        <a:latin typeface="Arial"/>
                      </a:endParaRPr>
                    </a:p>
                  </a:txBody>
                  <a:tcPr marL="108000" marR="108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7435345"/>
                  </a:ext>
                </a:extLst>
              </a:tr>
              <a:tr h="1063351">
                <a:tc>
                  <a:txBody>
                    <a:bodyPr/>
                    <a:lstStyle/>
                    <a:p>
                      <a:pPr marL="0" marR="0" lvl="0" indent="0" algn="l" rtl="0">
                        <a:lnSpc>
                          <a:spcPct val="100000"/>
                        </a:lnSpc>
                        <a:spcBef>
                          <a:spcPts val="0"/>
                        </a:spcBef>
                        <a:spcAft>
                          <a:spcPts val="300"/>
                        </a:spcAft>
                        <a:buClrTx/>
                        <a:buSzTx/>
                        <a:buFontTx/>
                        <a:buNone/>
                      </a:pPr>
                      <a:r>
                        <a:rPr lang="en-GB" sz="1100" b="1">
                          <a:ea typeface="+mn-lt"/>
                          <a:cs typeface="+mn-lt"/>
                        </a:rPr>
                        <a:t>Human error – Data entry into spreadsheet</a:t>
                      </a:r>
                    </a:p>
                    <a:p>
                      <a:pPr marL="0" marR="0" lvl="0" indent="0" algn="l" rtl="0">
                        <a:lnSpc>
                          <a:spcPct val="100000"/>
                        </a:lnSpc>
                        <a:spcBef>
                          <a:spcPts val="0"/>
                        </a:spcBef>
                        <a:spcAft>
                          <a:spcPts val="300"/>
                        </a:spcAft>
                        <a:buClrTx/>
                        <a:buSzTx/>
                        <a:buFontTx/>
                        <a:buNone/>
                      </a:pPr>
                      <a:r>
                        <a:rPr lang="en-GB" sz="1100">
                          <a:ea typeface="+mn-lt"/>
                          <a:cs typeface="+mn-lt"/>
                        </a:rPr>
                        <a:t>When entering data such as barcodes and results it can be easy to make errors. </a:t>
                      </a:r>
                    </a:p>
                  </a:txBody>
                  <a:tcPr marL="108000" marR="108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sz="1100" dirty="0" smtClean="0">
                          <a:ea typeface="+mn-lt"/>
                          <a:cs typeface="+mn-lt"/>
                        </a:rPr>
                        <a:t>Testing sites </a:t>
                      </a:r>
                      <a:r>
                        <a:rPr lang="en-GB" sz="1100" dirty="0">
                          <a:ea typeface="+mn-lt"/>
                          <a:cs typeface="+mn-lt"/>
                        </a:rPr>
                        <a:t>should put in place a process to double check data entered into the contingency spreadsheet with a second Test Operative to minimise the risk of mismatched data.</a:t>
                      </a:r>
                    </a:p>
                    <a:p>
                      <a:pPr marL="0" marR="0" lvl="0" indent="0" algn="l" defTabSz="914400" rtl="0" eaLnBrk="1" fontAlgn="auto" latinLnBrk="0" hangingPunct="1">
                        <a:lnSpc>
                          <a:spcPct val="100000"/>
                        </a:lnSpc>
                        <a:spcBef>
                          <a:spcPts val="0"/>
                        </a:spcBef>
                        <a:spcAft>
                          <a:spcPts val="300"/>
                        </a:spcAft>
                        <a:buClrTx/>
                        <a:buSzTx/>
                        <a:buFontTx/>
                        <a:buNone/>
                        <a:tabLst/>
                        <a:defRPr/>
                      </a:pPr>
                      <a:r>
                        <a:rPr lang="en-GB" sz="1100" dirty="0" smtClean="0">
                          <a:ea typeface="+mn-lt"/>
                          <a:cs typeface="+mn-lt"/>
                        </a:rPr>
                        <a:t>Testing sites </a:t>
                      </a:r>
                      <a:r>
                        <a:rPr lang="en-GB" sz="1100" dirty="0">
                          <a:ea typeface="+mn-lt"/>
                          <a:cs typeface="+mn-lt"/>
                        </a:rPr>
                        <a:t>should stop using the contingency process ass soon as the digital solution is available to use.</a:t>
                      </a:r>
                    </a:p>
                  </a:txBody>
                  <a:tcPr marL="108000" marR="108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6852036"/>
                  </a:ext>
                </a:extLst>
              </a:tr>
              <a:tr h="1063351">
                <a:tc>
                  <a:txBody>
                    <a:bodyPr/>
                    <a:lstStyle/>
                    <a:p>
                      <a:pPr marL="0" marR="0" lvl="0" indent="0" algn="l" rtl="0">
                        <a:lnSpc>
                          <a:spcPct val="100000"/>
                        </a:lnSpc>
                        <a:spcBef>
                          <a:spcPts val="0"/>
                        </a:spcBef>
                        <a:spcAft>
                          <a:spcPts val="300"/>
                        </a:spcAft>
                        <a:buClrTx/>
                        <a:buSzTx/>
                        <a:buFontTx/>
                        <a:buNone/>
                      </a:pPr>
                      <a:r>
                        <a:rPr lang="en-US" sz="1100" b="1">
                          <a:solidFill>
                            <a:schemeClr val="tx1"/>
                          </a:solidFill>
                        </a:rPr>
                        <a:t>Human error - Result delivery from spreadsheet</a:t>
                      </a:r>
                    </a:p>
                    <a:p>
                      <a:pPr marL="0" marR="0" lvl="0" indent="0" algn="l" rtl="0">
                        <a:lnSpc>
                          <a:spcPct val="100000"/>
                        </a:lnSpc>
                        <a:spcBef>
                          <a:spcPts val="0"/>
                        </a:spcBef>
                        <a:spcAft>
                          <a:spcPts val="300"/>
                        </a:spcAft>
                        <a:buClrTx/>
                        <a:buSzTx/>
                        <a:buFontTx/>
                        <a:buNone/>
                      </a:pPr>
                      <a:r>
                        <a:rPr lang="en-US" sz="1100">
                          <a:solidFill>
                            <a:schemeClr val="tx1"/>
                          </a:solidFill>
                        </a:rPr>
                        <a:t>If results are being delivered from a spreadsheet, there is a risk that similar data or barcodes may be mismatched or mixed up, potentially causing the wrong result to be communicated.</a:t>
                      </a:r>
                    </a:p>
                  </a:txBody>
                  <a:tcPr marL="108000" marR="108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sz="1100">
                          <a:solidFill>
                            <a:schemeClr val="tx1"/>
                          </a:solidFill>
                          <a:cs typeface="Arial"/>
                        </a:rPr>
                        <a:t>Use option 1 for result delivery if it is operationally feasible. This allows the result to be communicated at point of care, reducing the risk of human transcription errors.</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GB" sz="1100">
                        <a:solidFill>
                          <a:schemeClr val="tx1"/>
                        </a:solidFill>
                        <a:cs typeface="Arial"/>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GB" sz="1100">
                          <a:solidFill>
                            <a:schemeClr val="tx1"/>
                          </a:solidFill>
                          <a:cs typeface="Arial"/>
                        </a:rPr>
                        <a:t>If option 1 is not feasible, processes must be established to validate that the right result is being communicated to an individual. </a:t>
                      </a:r>
                    </a:p>
                  </a:txBody>
                  <a:tcPr marL="108000" marR="108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0825562"/>
                  </a:ext>
                </a:extLst>
              </a:tr>
              <a:tr h="1063351">
                <a:tc>
                  <a:txBody>
                    <a:bodyPr/>
                    <a:lstStyle/>
                    <a:p>
                      <a:pPr marL="0" marR="0" lvl="0" indent="0" algn="l" rtl="0">
                        <a:lnSpc>
                          <a:spcPct val="100000"/>
                        </a:lnSpc>
                        <a:spcBef>
                          <a:spcPts val="0"/>
                        </a:spcBef>
                        <a:spcAft>
                          <a:spcPts val="300"/>
                        </a:spcAft>
                        <a:buClrTx/>
                        <a:buSzTx/>
                        <a:buFontTx/>
                        <a:buNone/>
                      </a:pPr>
                      <a:r>
                        <a:rPr lang="en-US" sz="1100" b="1">
                          <a:solidFill>
                            <a:schemeClr val="tx1"/>
                          </a:solidFill>
                        </a:rPr>
                        <a:t>Delayed result delivery</a:t>
                      </a:r>
                    </a:p>
                    <a:p>
                      <a:pPr marL="0" marR="0" lvl="0" indent="0" algn="l" rtl="0">
                        <a:lnSpc>
                          <a:spcPct val="100000"/>
                        </a:lnSpc>
                        <a:spcBef>
                          <a:spcPts val="0"/>
                        </a:spcBef>
                        <a:spcAft>
                          <a:spcPts val="300"/>
                        </a:spcAft>
                        <a:buClrTx/>
                        <a:buSzTx/>
                        <a:buFontTx/>
                        <a:buNone/>
                      </a:pPr>
                      <a:r>
                        <a:rPr lang="en-US" sz="1100">
                          <a:solidFill>
                            <a:schemeClr val="tx1"/>
                          </a:solidFill>
                        </a:rPr>
                        <a:t>Data entered retrospectively will appear as being done at time of entry rather than when the actual test was taken. This may have an impact on Management Information and national reporting if the contingency process is used for sustained period.</a:t>
                      </a:r>
                    </a:p>
                  </a:txBody>
                  <a:tcPr marL="108000" marR="108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sz="1100" dirty="0" smtClean="0">
                          <a:solidFill>
                            <a:schemeClr val="tx1"/>
                          </a:solidFill>
                          <a:cs typeface="Arial"/>
                        </a:rPr>
                        <a:t>Testing sites </a:t>
                      </a:r>
                      <a:r>
                        <a:rPr lang="en-GB" sz="1100" dirty="0">
                          <a:solidFill>
                            <a:schemeClr val="tx1"/>
                          </a:solidFill>
                          <a:cs typeface="Arial"/>
                        </a:rPr>
                        <a:t>must only use the contingency process as a last resort and must use the digital solution as soon as it is available.</a:t>
                      </a:r>
                    </a:p>
                  </a:txBody>
                  <a:tcPr marL="108000" marR="108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447495421"/>
                  </a:ext>
                </a:extLst>
              </a:tr>
            </a:tbl>
          </a:graphicData>
        </a:graphic>
      </p:graphicFrame>
      <p:sp>
        <p:nvSpPr>
          <p:cNvPr id="5" name="Rectangle 4">
            <a:extLst>
              <a:ext uri="{FF2B5EF4-FFF2-40B4-BE49-F238E27FC236}">
                <a16:creationId xmlns:a16="http://schemas.microsoft.com/office/drawing/2014/main" id="{3DA03E65-F287-C943-B439-99AC5D7FFC8F}"/>
              </a:ext>
            </a:extLst>
          </p:cNvPr>
          <p:cNvSpPr/>
          <p:nvPr/>
        </p:nvSpPr>
        <p:spPr>
          <a:xfrm>
            <a:off x="528538" y="883504"/>
            <a:ext cx="7262149" cy="369332"/>
          </a:xfrm>
          <a:prstGeom prst="rect">
            <a:avLst/>
          </a:prstGeom>
        </p:spPr>
        <p:txBody>
          <a:bodyPr wrap="square">
            <a:spAutoFit/>
          </a:bodyPr>
          <a:lstStyle/>
          <a:p>
            <a:r>
              <a:rPr lang="en-GB" b="1"/>
              <a:t>TECHNICAL SUPPORT &amp; TROUBLESHOOTING:</a:t>
            </a:r>
          </a:p>
        </p:txBody>
      </p:sp>
    </p:spTree>
    <p:extLst>
      <p:ext uri="{BB962C8B-B14F-4D97-AF65-F5344CB8AC3E}">
        <p14:creationId xmlns:p14="http://schemas.microsoft.com/office/powerpoint/2010/main" val="3018059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31F0-6C6C-A54E-8B8C-40CE60AC519D}"/>
              </a:ext>
            </a:extLst>
          </p:cNvPr>
          <p:cNvSpPr>
            <a:spLocks noGrp="1"/>
          </p:cNvSpPr>
          <p:nvPr>
            <p:ph type="title"/>
          </p:nvPr>
        </p:nvSpPr>
        <p:spPr>
          <a:xfrm>
            <a:off x="630000" y="1252836"/>
            <a:ext cx="10084383" cy="498598"/>
          </a:xfrm>
        </p:spPr>
        <p:txBody>
          <a:bodyPr/>
          <a:lstStyle/>
          <a:p>
            <a:r>
              <a:rPr lang="en-GB"/>
              <a:t>TROUBLESHOOTING GUIDE 1</a:t>
            </a:r>
          </a:p>
        </p:txBody>
      </p:sp>
      <p:graphicFrame>
        <p:nvGraphicFramePr>
          <p:cNvPr id="3" name="Table 4">
            <a:extLst>
              <a:ext uri="{FF2B5EF4-FFF2-40B4-BE49-F238E27FC236}">
                <a16:creationId xmlns:a16="http://schemas.microsoft.com/office/drawing/2014/main" id="{862A3879-F585-944D-A8D4-9DB58BCDCE03}"/>
              </a:ext>
            </a:extLst>
          </p:cNvPr>
          <p:cNvGraphicFramePr>
            <a:graphicFrameLocks noGrp="1"/>
          </p:cNvGraphicFramePr>
          <p:nvPr/>
        </p:nvGraphicFramePr>
        <p:xfrm>
          <a:off x="630000" y="2157984"/>
          <a:ext cx="10933349" cy="4324439"/>
        </p:xfrm>
        <a:graphic>
          <a:graphicData uri="http://schemas.openxmlformats.org/drawingml/2006/table">
            <a:tbl>
              <a:tblPr firstRow="1" bandRow="1">
                <a:tableStyleId>{5C22544A-7EE6-4342-B048-85BDC9FD1C3A}</a:tableStyleId>
              </a:tblPr>
              <a:tblGrid>
                <a:gridCol w="2897156">
                  <a:extLst>
                    <a:ext uri="{9D8B030D-6E8A-4147-A177-3AD203B41FA5}">
                      <a16:colId xmlns:a16="http://schemas.microsoft.com/office/drawing/2014/main" val="3326222834"/>
                    </a:ext>
                  </a:extLst>
                </a:gridCol>
                <a:gridCol w="4484077">
                  <a:extLst>
                    <a:ext uri="{9D8B030D-6E8A-4147-A177-3AD203B41FA5}">
                      <a16:colId xmlns:a16="http://schemas.microsoft.com/office/drawing/2014/main" val="4277925282"/>
                    </a:ext>
                  </a:extLst>
                </a:gridCol>
                <a:gridCol w="3552116">
                  <a:extLst>
                    <a:ext uri="{9D8B030D-6E8A-4147-A177-3AD203B41FA5}">
                      <a16:colId xmlns:a16="http://schemas.microsoft.com/office/drawing/2014/main" val="2096157104"/>
                    </a:ext>
                  </a:extLst>
                </a:gridCol>
              </a:tblGrid>
              <a:tr h="243715">
                <a:tc>
                  <a:txBody>
                    <a:bodyPr/>
                    <a:lstStyle/>
                    <a:p>
                      <a:r>
                        <a:rPr lang="en-US" sz="1100" dirty="0">
                          <a:solidFill>
                            <a:schemeClr val="tx2"/>
                          </a:solidFill>
                          <a:latin typeface="Arial"/>
                          <a:cs typeface="Arial"/>
                        </a:rPr>
                        <a:t>ISSUE</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a:solidFill>
                            <a:schemeClr val="tx2"/>
                          </a:solidFill>
                          <a:latin typeface="Arial"/>
                          <a:cs typeface="Arial"/>
                        </a:rPr>
                        <a:t>GUIDANCE</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a:solidFill>
                            <a:schemeClr val="tx2"/>
                          </a:solidFill>
                          <a:latin typeface="Arial"/>
                          <a:cs typeface="Arial"/>
                        </a:rPr>
                        <a:t>NEXT STEPS</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4156559"/>
                  </a:ext>
                </a:extLst>
              </a:tr>
              <a:tr h="409092">
                <a:tc>
                  <a:txBody>
                    <a:bodyPr/>
                    <a:lstStyle/>
                    <a:p>
                      <a:pPr marL="0" marR="0" lvl="0" indent="0" algn="l" rtl="0" eaLnBrk="1" fontAlgn="auto" latinLnBrk="0" hangingPunct="1">
                        <a:lnSpc>
                          <a:spcPct val="100000"/>
                        </a:lnSpc>
                        <a:spcBef>
                          <a:spcPts val="0"/>
                        </a:spcBef>
                        <a:spcAft>
                          <a:spcPts val="300"/>
                        </a:spcAft>
                        <a:buClrTx/>
                        <a:buSzTx/>
                        <a:buFontTx/>
                        <a:buNone/>
                      </a:pPr>
                      <a:r>
                        <a:rPr lang="en-GB" sz="1100">
                          <a:solidFill>
                            <a:schemeClr val="tx1"/>
                          </a:solidFill>
                          <a:latin typeface="Arial"/>
                          <a:cs typeface="Arial"/>
                        </a:rPr>
                        <a:t>I cannot get my device to switch on / </a:t>
                      </a:r>
                      <a:r>
                        <a:rPr lang="en-GB" sz="1100" b="0" i="0" u="none" strike="noStrike" noProof="0">
                          <a:solidFill>
                            <a:schemeClr val="tx1"/>
                          </a:solidFill>
                          <a:latin typeface="Arial"/>
                        </a:rPr>
                        <a:t>I am having an issue with my device</a:t>
                      </a:r>
                      <a:endParaRPr lang="en-GB" sz="1100" b="0" i="0" u="none" strike="noStrike" noProof="0">
                        <a:solidFill>
                          <a:schemeClr val="tx1"/>
                        </a:solidFil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gridSpan="2">
                  <a:txBody>
                    <a:bodyPr/>
                    <a:lstStyle/>
                    <a:p>
                      <a:pPr lvl="0" algn="ctr">
                        <a:lnSpc>
                          <a:spcPct val="100000"/>
                        </a:lnSpc>
                        <a:spcBef>
                          <a:spcPts val="0"/>
                        </a:spcBef>
                        <a:spcAft>
                          <a:spcPts val="0"/>
                        </a:spcAft>
                        <a:buNone/>
                      </a:pPr>
                      <a:r>
                        <a:rPr lang="en-US" sz="1100" b="0" i="0" u="none" strike="noStrike" noProof="0" dirty="0">
                          <a:solidFill>
                            <a:schemeClr val="tx1"/>
                          </a:solidFill>
                          <a:latin typeface="Arial"/>
                        </a:rPr>
                        <a:t>Seek local support from </a:t>
                      </a:r>
                      <a:r>
                        <a:rPr lang="en-US" sz="1100" b="0" i="0" u="none" strike="noStrike" noProof="0" dirty="0" smtClean="0">
                          <a:solidFill>
                            <a:schemeClr val="tx1"/>
                          </a:solidFill>
                          <a:latin typeface="Arial"/>
                        </a:rPr>
                        <a:t>Testing Site </a:t>
                      </a:r>
                      <a:r>
                        <a:rPr lang="en-US" sz="1100" b="0" i="0" u="none" strike="noStrike" noProof="0" dirty="0">
                          <a:solidFill>
                            <a:schemeClr val="tx1"/>
                          </a:solidFill>
                          <a:latin typeface="Arial"/>
                        </a:rPr>
                        <a:t>Team Leader or Site operator</a:t>
                      </a:r>
                      <a:endParaRPr lang="en-US" sz="1100" b="0" i="0" u="none" strike="noStrike" noProof="0" dirty="0">
                        <a:solidFill>
                          <a:schemeClr val="tx1"/>
                        </a:solidFil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hMerge="1">
                  <a:txBody>
                    <a:bodyPr/>
                    <a:lstStyle/>
                    <a:p>
                      <a:endParaRPr lang="en-US"/>
                    </a:p>
                  </a:txBody>
                  <a:tcPr marL="108000" marR="108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5633464"/>
                  </a:ext>
                </a:extLst>
              </a:tr>
              <a:tr h="409092">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sz="1100">
                          <a:solidFill>
                            <a:schemeClr val="tx1"/>
                          </a:solidFill>
                          <a:latin typeface="Arial"/>
                          <a:cs typeface="Arial"/>
                        </a:rPr>
                        <a:t>I cannot find the internet browser on my device</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pPr defTabSz="914400">
                        <a:tabLst/>
                        <a:defRPr/>
                      </a:pPr>
                      <a:endParaRPr lang="en-US"/>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defTabSz="914400">
                        <a:tabLst/>
                        <a:defRPr/>
                      </a:pPr>
                      <a:endParaRPr lang="en-US"/>
                    </a:p>
                  </a:txBody>
                  <a:tcPr marL="108000" marR="108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0825562"/>
                  </a:ext>
                </a:extLst>
              </a:tr>
              <a:tr h="322052">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sz="1100" b="0">
                          <a:solidFill>
                            <a:schemeClr val="tx1"/>
                          </a:solidFill>
                          <a:latin typeface="Arial"/>
                          <a:cs typeface="Arial"/>
                        </a:rPr>
                        <a:t>I cannot connect to the internet</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pPr defTabSz="914400">
                        <a:tabLst/>
                        <a:defRPr/>
                      </a:pPr>
                      <a:endParaRPr lang="en-US"/>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defTabSz="914400">
                        <a:tabLst/>
                        <a:defRPr/>
                      </a:pPr>
                      <a:endParaRPr lang="en-US"/>
                    </a:p>
                  </a:txBody>
                  <a:tcPr marL="108000" marR="108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493432"/>
                  </a:ext>
                </a:extLst>
              </a:tr>
              <a:tr h="825382">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sz="1100" b="0">
                          <a:solidFill>
                            <a:schemeClr val="tx1"/>
                          </a:solidFill>
                          <a:latin typeface="Arial"/>
                          <a:cs typeface="Arial"/>
                        </a:rPr>
                        <a:t>The website will not load</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300"/>
                        </a:spcAft>
                      </a:pPr>
                      <a:r>
                        <a:rPr lang="en-US" sz="1100">
                          <a:solidFill>
                            <a:schemeClr val="tx1"/>
                          </a:solidFill>
                          <a:latin typeface="Arial"/>
                          <a:cs typeface="Arial"/>
                        </a:rPr>
                        <a:t>Is your device connected to the internet? Is the internet / site working for other colleagues around you? Can you see any error message displayed on your device?</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1100" dirty="0">
                          <a:solidFill>
                            <a:schemeClr val="tx1"/>
                          </a:solidFill>
                          <a:latin typeface="Arial"/>
                          <a:cs typeface="Arial"/>
                        </a:rPr>
                        <a:t>Seek local support from </a:t>
                      </a:r>
                      <a:r>
                        <a:rPr lang="en-US" sz="1100" dirty="0" smtClean="0">
                          <a:solidFill>
                            <a:schemeClr val="tx1"/>
                          </a:solidFill>
                          <a:latin typeface="Arial"/>
                          <a:cs typeface="Arial"/>
                        </a:rPr>
                        <a:t>Testing Site </a:t>
                      </a:r>
                      <a:r>
                        <a:rPr lang="en-US" sz="1100" dirty="0">
                          <a:solidFill>
                            <a:schemeClr val="tx1"/>
                          </a:solidFill>
                          <a:latin typeface="Arial"/>
                          <a:cs typeface="Arial"/>
                        </a:rPr>
                        <a:t>Team Leader or Site operator. If they are unable to resolve locally then please contact 1</a:t>
                      </a:r>
                      <a:r>
                        <a:rPr lang="en-US" sz="1100" baseline="30000" dirty="0">
                          <a:solidFill>
                            <a:schemeClr val="tx1"/>
                          </a:solidFill>
                          <a:latin typeface="Arial"/>
                          <a:cs typeface="Arial"/>
                        </a:rPr>
                        <a:t>st</a:t>
                      </a:r>
                      <a:r>
                        <a:rPr lang="en-US" sz="1100" dirty="0">
                          <a:solidFill>
                            <a:schemeClr val="tx1"/>
                          </a:solidFill>
                          <a:latin typeface="Arial"/>
                          <a:cs typeface="Arial"/>
                        </a:rPr>
                        <a:t> line support for assistance on </a:t>
                      </a:r>
                      <a:r>
                        <a:rPr lang="en-GB" sz="1100" dirty="0">
                          <a:solidFill>
                            <a:schemeClr val="tx1"/>
                          </a:solidFill>
                          <a:latin typeface="Arial"/>
                          <a:cs typeface="Arial"/>
                          <a:hlinkClick r:id="rId2">
                            <a:extLst>
                              <a:ext uri="{A12FA001-AC4F-418D-AE19-62706E023703}">
                                <ahyp:hlinkClr xmlns="" xmlns:ahyp="http://schemas.microsoft.com/office/drawing/2018/hyperlinkcolor" val="tx"/>
                              </a:ext>
                            </a:extLst>
                          </a:hlinkClick>
                        </a:rPr>
                        <a:t>0203 2816468</a:t>
                      </a:r>
                      <a:endParaRPr lang="en-US" sz="1100" dirty="0">
                        <a:solidFill>
                          <a:schemeClr val="tx1"/>
                        </a:solidFill>
                        <a:latin typeface="Arial"/>
                        <a:cs typeface="Arial"/>
                      </a:endParaRPr>
                    </a:p>
                    <a:p>
                      <a:pPr algn="l">
                        <a:spcAft>
                          <a:spcPts val="300"/>
                        </a:spcAft>
                      </a:pPr>
                      <a:endParaRPr lang="en-US" sz="1100" dirty="0">
                        <a:solidFill>
                          <a:schemeClr val="tx1"/>
                        </a:solidFill>
                        <a:latin typeface="Arial"/>
                        <a:cs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9904416"/>
                  </a:ext>
                </a:extLst>
              </a:tr>
              <a:tr h="649907">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sz="1100" b="0">
                          <a:solidFill>
                            <a:schemeClr val="tx1"/>
                          </a:solidFill>
                          <a:latin typeface="Arial"/>
                          <a:cs typeface="Arial"/>
                        </a:rPr>
                        <a:t>I cannot login at login screen</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300"/>
                        </a:spcAft>
                      </a:pPr>
                      <a:r>
                        <a:rPr lang="en-GB" sz="1100">
                          <a:solidFill>
                            <a:schemeClr val="tx1"/>
                          </a:solidFill>
                          <a:latin typeface="Arial"/>
                          <a:cs typeface="Arial"/>
                        </a:rPr>
                        <a:t>Have you entered your login details correctly?  These are case sensitive. If you have forgotten your login details please refer to subsequent sections of this guide</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1100" dirty="0">
                          <a:solidFill>
                            <a:schemeClr val="tx1"/>
                          </a:solidFill>
                          <a:latin typeface="Arial"/>
                          <a:cs typeface="Arial"/>
                        </a:rPr>
                        <a:t>Seek local support from </a:t>
                      </a:r>
                      <a:r>
                        <a:rPr lang="en-US" sz="1100" dirty="0" smtClean="0">
                          <a:solidFill>
                            <a:schemeClr val="tx1"/>
                          </a:solidFill>
                          <a:latin typeface="Arial"/>
                          <a:cs typeface="Arial"/>
                        </a:rPr>
                        <a:t>Testing Site </a:t>
                      </a:r>
                      <a:r>
                        <a:rPr lang="en-US" sz="1100" dirty="0">
                          <a:solidFill>
                            <a:schemeClr val="tx1"/>
                          </a:solidFill>
                          <a:latin typeface="Arial"/>
                          <a:cs typeface="Arial"/>
                        </a:rPr>
                        <a:t>Team Leader or Site operator. If they are unable to resolve locally then please contact 1</a:t>
                      </a:r>
                      <a:r>
                        <a:rPr lang="en-US" sz="1100" baseline="30000" dirty="0">
                          <a:solidFill>
                            <a:schemeClr val="tx1"/>
                          </a:solidFill>
                          <a:latin typeface="Arial"/>
                          <a:cs typeface="Arial"/>
                        </a:rPr>
                        <a:t>st</a:t>
                      </a:r>
                      <a:r>
                        <a:rPr lang="en-US" sz="1100" dirty="0">
                          <a:solidFill>
                            <a:schemeClr val="tx1"/>
                          </a:solidFill>
                          <a:latin typeface="Arial"/>
                          <a:cs typeface="Arial"/>
                        </a:rPr>
                        <a:t> line support for assistance on </a:t>
                      </a:r>
                      <a:r>
                        <a:rPr lang="en-GB" sz="1100" dirty="0">
                          <a:solidFill>
                            <a:schemeClr val="tx1"/>
                          </a:solidFill>
                          <a:latin typeface="Arial"/>
                          <a:cs typeface="Arial"/>
                          <a:hlinkClick r:id="rId2">
                            <a:extLst>
                              <a:ext uri="{A12FA001-AC4F-418D-AE19-62706E023703}">
                                <ahyp:hlinkClr xmlns="" xmlns:ahyp="http://schemas.microsoft.com/office/drawing/2018/hyperlinkcolor" val="tx"/>
                              </a:ext>
                            </a:extLst>
                          </a:hlinkClick>
                        </a:rPr>
                        <a:t>0203 2816468</a:t>
                      </a:r>
                      <a:endParaRPr lang="en-US" sz="1100" dirty="0">
                        <a:solidFill>
                          <a:schemeClr val="tx1"/>
                        </a:solidFill>
                        <a:latin typeface="Arial"/>
                        <a:cs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8947080"/>
                  </a:ext>
                </a:extLst>
              </a:tr>
              <a:tr h="565767">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sz="1100" b="0">
                          <a:solidFill>
                            <a:schemeClr val="tx1"/>
                          </a:solidFill>
                          <a:latin typeface="Arial"/>
                          <a:cs typeface="Arial"/>
                        </a:rPr>
                        <a:t>I have logged in but the website says “Awaiting approval”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eaLnBrk="1" fontAlgn="auto" latinLnBrk="0" hangingPunct="1">
                        <a:lnSpc>
                          <a:spcPct val="100000"/>
                        </a:lnSpc>
                        <a:spcBef>
                          <a:spcPts val="0"/>
                        </a:spcBef>
                        <a:spcAft>
                          <a:spcPts val="300"/>
                        </a:spcAft>
                        <a:buClrTx/>
                        <a:buSzTx/>
                        <a:buFontTx/>
                        <a:buNone/>
                      </a:pPr>
                      <a:r>
                        <a:rPr lang="en-GB" sz="1100" dirty="0">
                          <a:solidFill>
                            <a:schemeClr val="tx1"/>
                          </a:solidFill>
                          <a:latin typeface="Arial"/>
                          <a:cs typeface="Arial"/>
                        </a:rPr>
                        <a:t>After you have selected your </a:t>
                      </a:r>
                      <a:r>
                        <a:rPr lang="en-GB" sz="1100" dirty="0" smtClean="0">
                          <a:solidFill>
                            <a:schemeClr val="tx1"/>
                          </a:solidFill>
                          <a:latin typeface="Arial"/>
                          <a:cs typeface="Arial"/>
                        </a:rPr>
                        <a:t>Testing Site </a:t>
                      </a:r>
                      <a:r>
                        <a:rPr lang="en-GB" sz="1100" dirty="0">
                          <a:solidFill>
                            <a:schemeClr val="tx1"/>
                          </a:solidFill>
                          <a:latin typeface="Arial"/>
                          <a:cs typeface="Arial"/>
                        </a:rPr>
                        <a:t>location, a Team Leader must approve you before you can start recording test results.  </a:t>
                      </a:r>
                      <a:endParaRPr lang="en-US" sz="1100" dirty="0">
                        <a:solidFill>
                          <a:schemeClr val="tx1"/>
                        </a:solidFill>
                        <a:highlight>
                          <a:srgbClr val="FFFF00"/>
                        </a:highlight>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300"/>
                        </a:spcAft>
                      </a:pPr>
                      <a:r>
                        <a:rPr lang="en-GB" sz="1100">
                          <a:solidFill>
                            <a:schemeClr val="tx1"/>
                          </a:solidFill>
                          <a:latin typeface="Arial"/>
                          <a:cs typeface="Arial"/>
                        </a:rPr>
                        <a:t>Check that a Team Leader at your location has done this for you</a:t>
                      </a:r>
                      <a:endParaRPr lang="en-US" sz="110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277734"/>
                  </a:ext>
                </a:extLst>
              </a:tr>
              <a:tr h="565767">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sz="1100" b="0">
                          <a:solidFill>
                            <a:schemeClr val="tx1"/>
                          </a:solidFill>
                          <a:latin typeface="Arial"/>
                          <a:cs typeface="Arial"/>
                        </a:rPr>
                        <a:t>I am logged in as a Team Leader but cannot see a list of staff under the “View Staff” option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eaLnBrk="1" fontAlgn="auto" latinLnBrk="0" hangingPunct="1">
                        <a:lnSpc>
                          <a:spcPct val="100000"/>
                        </a:lnSpc>
                        <a:spcBef>
                          <a:spcPts val="0"/>
                        </a:spcBef>
                        <a:spcAft>
                          <a:spcPts val="300"/>
                        </a:spcAft>
                        <a:buClrTx/>
                        <a:buSzTx/>
                        <a:buFontTx/>
                        <a:buNone/>
                      </a:pPr>
                      <a:r>
                        <a:rPr lang="en-GB" sz="1100" dirty="0">
                          <a:solidFill>
                            <a:schemeClr val="tx1"/>
                          </a:solidFill>
                          <a:latin typeface="Arial"/>
                          <a:cs typeface="Arial"/>
                        </a:rPr>
                        <a:t>It may be that no staff have logged in to work at your </a:t>
                      </a:r>
                      <a:r>
                        <a:rPr lang="en-GB" sz="1100" dirty="0" smtClean="0">
                          <a:solidFill>
                            <a:schemeClr val="tx1"/>
                          </a:solidFill>
                          <a:latin typeface="Arial"/>
                          <a:cs typeface="Arial"/>
                        </a:rPr>
                        <a:t>Testing Site </a:t>
                      </a:r>
                      <a:r>
                        <a:rPr lang="en-GB" sz="1100" dirty="0">
                          <a:solidFill>
                            <a:schemeClr val="tx1"/>
                          </a:solidFill>
                          <a:latin typeface="Arial"/>
                          <a:cs typeface="Arial"/>
                        </a:rPr>
                        <a:t>yet.  Alternatively, there may be staff members waiting for a Team Leader to approve their access to your </a:t>
                      </a:r>
                      <a:r>
                        <a:rPr lang="en-GB" sz="1100" dirty="0" smtClean="0">
                          <a:solidFill>
                            <a:schemeClr val="tx1"/>
                          </a:solidFill>
                          <a:latin typeface="Arial"/>
                          <a:cs typeface="Arial"/>
                        </a:rPr>
                        <a:t>Testing Site.</a:t>
                      </a:r>
                      <a:r>
                        <a:rPr lang="en-GB" sz="1100" dirty="0">
                          <a:solidFill>
                            <a:schemeClr val="tx1"/>
                          </a:solidFill>
                          <a:latin typeface="Arial"/>
                          <a:cs typeface="Arial"/>
                        </a:rPr>
                        <a:t>  </a:t>
                      </a:r>
                      <a:endParaRPr lang="en-US" sz="1100" dirty="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300"/>
                        </a:spcAft>
                      </a:pPr>
                      <a:r>
                        <a:rPr lang="en-GB" sz="1100">
                          <a:solidFill>
                            <a:schemeClr val="tx1"/>
                          </a:solidFill>
                          <a:latin typeface="Arial"/>
                          <a:cs typeface="Arial"/>
                        </a:rPr>
                        <a:t>Check under the “Manage new requests” page to see if you have any staff to approve</a:t>
                      </a:r>
                      <a:endParaRPr lang="en-US" sz="1100">
                        <a:solidFill>
                          <a:schemeClr val="tx1"/>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0331378"/>
                  </a:ext>
                </a:extLst>
              </a:tr>
            </a:tbl>
          </a:graphicData>
        </a:graphic>
      </p:graphicFrame>
      <p:sp>
        <p:nvSpPr>
          <p:cNvPr id="5" name="Rectangle 4">
            <a:extLst>
              <a:ext uri="{FF2B5EF4-FFF2-40B4-BE49-F238E27FC236}">
                <a16:creationId xmlns:a16="http://schemas.microsoft.com/office/drawing/2014/main" id="{85357E37-E1DD-5D41-B08E-FAB1DC02D379}"/>
              </a:ext>
            </a:extLst>
          </p:cNvPr>
          <p:cNvSpPr/>
          <p:nvPr/>
        </p:nvSpPr>
        <p:spPr>
          <a:xfrm>
            <a:off x="528538" y="883504"/>
            <a:ext cx="7262149" cy="369332"/>
          </a:xfrm>
          <a:prstGeom prst="rect">
            <a:avLst/>
          </a:prstGeom>
        </p:spPr>
        <p:txBody>
          <a:bodyPr wrap="square">
            <a:spAutoFit/>
          </a:bodyPr>
          <a:lstStyle/>
          <a:p>
            <a:r>
              <a:rPr lang="en-GB" b="1"/>
              <a:t>TECHNICAL SUPPORT &amp; TROUBLESHOOTING:</a:t>
            </a:r>
          </a:p>
        </p:txBody>
      </p:sp>
    </p:spTree>
    <p:extLst>
      <p:ext uri="{BB962C8B-B14F-4D97-AF65-F5344CB8AC3E}">
        <p14:creationId xmlns:p14="http://schemas.microsoft.com/office/powerpoint/2010/main" val="8876482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31F0-6C6C-A54E-8B8C-40CE60AC519D}"/>
              </a:ext>
            </a:extLst>
          </p:cNvPr>
          <p:cNvSpPr>
            <a:spLocks noGrp="1"/>
          </p:cNvSpPr>
          <p:nvPr>
            <p:ph type="title"/>
          </p:nvPr>
        </p:nvSpPr>
        <p:spPr>
          <a:xfrm>
            <a:off x="630000" y="1252836"/>
            <a:ext cx="10084383" cy="498598"/>
          </a:xfrm>
        </p:spPr>
        <p:txBody>
          <a:bodyPr/>
          <a:lstStyle/>
          <a:p>
            <a:r>
              <a:rPr lang="en-GB"/>
              <a:t>TROUBLESHOOTING GUIDE 2</a:t>
            </a:r>
          </a:p>
        </p:txBody>
      </p:sp>
      <p:graphicFrame>
        <p:nvGraphicFramePr>
          <p:cNvPr id="3" name="Table 4">
            <a:extLst>
              <a:ext uri="{FF2B5EF4-FFF2-40B4-BE49-F238E27FC236}">
                <a16:creationId xmlns:a16="http://schemas.microsoft.com/office/drawing/2014/main" id="{862A3879-F585-944D-A8D4-9DB58BCDCE03}"/>
              </a:ext>
            </a:extLst>
          </p:cNvPr>
          <p:cNvGraphicFramePr>
            <a:graphicFrameLocks noGrp="1"/>
          </p:cNvGraphicFramePr>
          <p:nvPr/>
        </p:nvGraphicFramePr>
        <p:xfrm>
          <a:off x="630000" y="1996954"/>
          <a:ext cx="10933349" cy="4236720"/>
        </p:xfrm>
        <a:graphic>
          <a:graphicData uri="http://schemas.openxmlformats.org/drawingml/2006/table">
            <a:tbl>
              <a:tblPr firstRow="1" bandRow="1">
                <a:tableStyleId>{5C22544A-7EE6-4342-B048-85BDC9FD1C3A}</a:tableStyleId>
              </a:tblPr>
              <a:tblGrid>
                <a:gridCol w="2897156">
                  <a:extLst>
                    <a:ext uri="{9D8B030D-6E8A-4147-A177-3AD203B41FA5}">
                      <a16:colId xmlns:a16="http://schemas.microsoft.com/office/drawing/2014/main" val="3326222834"/>
                    </a:ext>
                  </a:extLst>
                </a:gridCol>
                <a:gridCol w="4484077">
                  <a:extLst>
                    <a:ext uri="{9D8B030D-6E8A-4147-A177-3AD203B41FA5}">
                      <a16:colId xmlns:a16="http://schemas.microsoft.com/office/drawing/2014/main" val="4277925282"/>
                    </a:ext>
                  </a:extLst>
                </a:gridCol>
                <a:gridCol w="3552116">
                  <a:extLst>
                    <a:ext uri="{9D8B030D-6E8A-4147-A177-3AD203B41FA5}">
                      <a16:colId xmlns:a16="http://schemas.microsoft.com/office/drawing/2014/main" val="2096157104"/>
                    </a:ext>
                  </a:extLst>
                </a:gridCol>
              </a:tblGrid>
              <a:tr h="127165">
                <a:tc>
                  <a:txBody>
                    <a:bodyPr/>
                    <a:lstStyle/>
                    <a:p>
                      <a:r>
                        <a:rPr lang="en-US" sz="1100" dirty="0">
                          <a:solidFill>
                            <a:schemeClr val="tx2"/>
                          </a:solidFill>
                          <a:latin typeface="Arial"/>
                          <a:cs typeface="Arial"/>
                        </a:rPr>
                        <a:t>ISSUE</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a:solidFill>
                            <a:schemeClr val="tx2"/>
                          </a:solidFill>
                          <a:latin typeface="Arial"/>
                          <a:cs typeface="Arial"/>
                        </a:rPr>
                        <a:t>GUIDANCE</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a:solidFill>
                            <a:schemeClr val="tx2"/>
                          </a:solidFill>
                          <a:latin typeface="Arial"/>
                          <a:cs typeface="Arial"/>
                        </a:rPr>
                        <a:t>NEXT STEPS</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4156559"/>
                  </a:ext>
                </a:extLst>
              </a:tr>
              <a:tr h="424851">
                <a:tc>
                  <a:txBody>
                    <a:bodyPr/>
                    <a:lstStyle/>
                    <a:p>
                      <a:pPr marL="0" marR="0" lvl="0" indent="0" algn="l" rtl="0">
                        <a:lnSpc>
                          <a:spcPct val="100000"/>
                        </a:lnSpc>
                        <a:spcBef>
                          <a:spcPts val="0"/>
                        </a:spcBef>
                        <a:spcAft>
                          <a:spcPts val="300"/>
                        </a:spcAft>
                        <a:buClrTx/>
                        <a:buSzTx/>
                        <a:buFontTx/>
                        <a:buNone/>
                      </a:pPr>
                      <a:r>
                        <a:rPr lang="en-GB" sz="1100" b="0" kern="1200">
                          <a:solidFill>
                            <a:schemeClr val="tx1"/>
                          </a:solidFill>
                          <a:effectLst/>
                          <a:latin typeface="Arial"/>
                          <a:ea typeface="+mn-ea"/>
                          <a:cs typeface="+mn-cs"/>
                        </a:rPr>
                        <a:t>I am a Testing Operative - I do not remember my user name or password</a:t>
                      </a:r>
                      <a:endParaRPr lang="en-GB" sz="1100">
                        <a:solidFill>
                          <a:schemeClr val="tx1"/>
                        </a:solidFill>
                        <a:latin typeface="Arial"/>
                        <a:cs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300"/>
                        </a:spcAft>
                        <a:buClrTx/>
                        <a:buSzTx/>
                        <a:buFontTx/>
                        <a:buNone/>
                      </a:pPr>
                      <a:r>
                        <a:rPr lang="en-GB" sz="1100" dirty="0">
                          <a:solidFill>
                            <a:schemeClr val="tx1"/>
                          </a:solidFill>
                          <a:latin typeface="Arial"/>
                        </a:rPr>
                        <a:t>Testing Operatives cannot reset passwords currently. If you are unable to log in to your account you will need to re-complete the “Sign up” process again to create a new account. This will also mean requesting access to your </a:t>
                      </a:r>
                      <a:r>
                        <a:rPr lang="en-GB" sz="1100" dirty="0" smtClean="0">
                          <a:solidFill>
                            <a:schemeClr val="tx1"/>
                          </a:solidFill>
                          <a:latin typeface="Arial"/>
                        </a:rPr>
                        <a:t>testing site </a:t>
                      </a:r>
                      <a:r>
                        <a:rPr lang="en-GB" sz="1100" dirty="0">
                          <a:solidFill>
                            <a:schemeClr val="tx1"/>
                          </a:solidFill>
                          <a:latin typeface="Arial"/>
                        </a:rPr>
                        <a:t>again</a:t>
                      </a:r>
                      <a:endParaRPr lang="en-US" sz="1100" dirty="0">
                        <a:solidFill>
                          <a:schemeClr val="tx1"/>
                        </a:solidFill>
                        <a:latin typeface="Arial"/>
                        <a:cs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300"/>
                        </a:spcAft>
                        <a:buClrTx/>
                        <a:buSzTx/>
                        <a:buFontTx/>
                        <a:buNone/>
                      </a:pPr>
                      <a:r>
                        <a:rPr lang="en-GB" sz="1100">
                          <a:solidFill>
                            <a:schemeClr val="tx1"/>
                          </a:solidFill>
                          <a:latin typeface="Arial"/>
                        </a:rPr>
                        <a:t>Your Team Leader should be able to view your user name within the Team Leader Webservice “View Staff” page</a:t>
                      </a:r>
                      <a:endParaRPr lang="en-US" sz="1100">
                        <a:solidFill>
                          <a:schemeClr val="tx1"/>
                        </a:solidFill>
                        <a:latin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5633464"/>
                  </a:ext>
                </a:extLst>
              </a:tr>
              <a:tr h="209448">
                <a:tc>
                  <a:txBody>
                    <a:bodyPr/>
                    <a:lstStyle/>
                    <a:p>
                      <a:pPr lvl="0" algn="l">
                        <a:spcAft>
                          <a:spcPts val="300"/>
                        </a:spcAft>
                        <a:buNone/>
                      </a:pPr>
                      <a:r>
                        <a:rPr lang="en-US" sz="1100" b="0">
                          <a:solidFill>
                            <a:schemeClr val="tx1"/>
                          </a:solidFill>
                          <a:latin typeface="Arial"/>
                        </a:rPr>
                        <a:t>I am a Team Leader – I do not remember my user name or password</a:t>
                      </a:r>
                      <a:endParaRPr lang="en-GB" sz="1100">
                        <a:solidFill>
                          <a:schemeClr val="tx1"/>
                        </a:solidFill>
                        <a:latin typeface="Arial"/>
                        <a:cs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spcAft>
                          <a:spcPts val="300"/>
                        </a:spcAft>
                        <a:buNone/>
                      </a:pPr>
                      <a:r>
                        <a:rPr lang="en-US" sz="1100">
                          <a:solidFill>
                            <a:schemeClr val="tx1"/>
                          </a:solidFill>
                          <a:latin typeface="Arial"/>
                        </a:rPr>
                        <a:t>Follow the password reset instructions visible on the login page</a:t>
                      </a:r>
                      <a:endParaRPr lang="en-US" sz="1100">
                        <a:solidFill>
                          <a:schemeClr val="tx1"/>
                        </a:solidFill>
                        <a:latin typeface="Arial"/>
                        <a:cs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spcAft>
                          <a:spcPts val="300"/>
                        </a:spcAft>
                        <a:buNone/>
                      </a:pPr>
                      <a:r>
                        <a:rPr lang="en-US" sz="1100">
                          <a:solidFill>
                            <a:schemeClr val="tx1"/>
                          </a:solidFill>
                          <a:latin typeface="Arial"/>
                        </a:rPr>
                        <a:t>If the reset process does not resolve the issue speak with your Team Leader for further assistance</a:t>
                      </a:r>
                      <a:endParaRPr lang="en-US" sz="1100">
                        <a:solidFill>
                          <a:schemeClr val="tx1"/>
                        </a:solidFill>
                        <a:latin typeface="Arial"/>
                        <a:cs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6852036"/>
                  </a:ext>
                </a:extLst>
              </a:tr>
              <a:tr h="209448">
                <a:tc>
                  <a:txBody>
                    <a:bodyPr/>
                    <a:lstStyle/>
                    <a:p>
                      <a:pPr marL="0" marR="0" lvl="0" indent="0" algn="l" rtl="0">
                        <a:lnSpc>
                          <a:spcPct val="100000"/>
                        </a:lnSpc>
                        <a:spcBef>
                          <a:spcPts val="0"/>
                        </a:spcBef>
                        <a:spcAft>
                          <a:spcPts val="300"/>
                        </a:spcAft>
                        <a:buClrTx/>
                        <a:buSzTx/>
                        <a:buFontTx/>
                        <a:buNone/>
                      </a:pPr>
                      <a:r>
                        <a:rPr lang="en-GB" sz="1100" b="0" dirty="0">
                          <a:solidFill>
                            <a:schemeClr val="tx1"/>
                          </a:solidFill>
                          <a:latin typeface="Arial"/>
                        </a:rPr>
                        <a:t>I don’t know the </a:t>
                      </a:r>
                      <a:r>
                        <a:rPr lang="en-GB" sz="1100" b="0" dirty="0" smtClean="0">
                          <a:solidFill>
                            <a:schemeClr val="tx1"/>
                          </a:solidFill>
                          <a:latin typeface="Arial"/>
                        </a:rPr>
                        <a:t>Testing Site </a:t>
                      </a:r>
                      <a:r>
                        <a:rPr lang="en-GB" sz="1100" b="0" dirty="0">
                          <a:solidFill>
                            <a:schemeClr val="tx1"/>
                          </a:solidFill>
                          <a:latin typeface="Arial"/>
                        </a:rPr>
                        <a:t>ID</a:t>
                      </a:r>
                      <a:endParaRPr lang="en-GB" sz="1100" dirty="0">
                        <a:solidFill>
                          <a:schemeClr val="tx1"/>
                        </a:solidFill>
                        <a:latin typeface="Arial"/>
                        <a:cs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300"/>
                        </a:spcAft>
                        <a:buClrTx/>
                        <a:buSzTx/>
                        <a:buFontTx/>
                        <a:buNone/>
                      </a:pPr>
                      <a:r>
                        <a:rPr lang="en-GB" sz="1100" dirty="0">
                          <a:solidFill>
                            <a:schemeClr val="tx1"/>
                          </a:solidFill>
                          <a:latin typeface="Arial"/>
                        </a:rPr>
                        <a:t>The </a:t>
                      </a:r>
                      <a:r>
                        <a:rPr lang="en-GB" sz="1100" dirty="0" smtClean="0">
                          <a:solidFill>
                            <a:schemeClr val="tx1"/>
                          </a:solidFill>
                          <a:latin typeface="Arial"/>
                        </a:rPr>
                        <a:t>Testing Site </a:t>
                      </a:r>
                      <a:r>
                        <a:rPr lang="en-GB" sz="1100" dirty="0">
                          <a:solidFill>
                            <a:schemeClr val="tx1"/>
                          </a:solidFill>
                          <a:latin typeface="Arial"/>
                        </a:rPr>
                        <a:t>ID should be known by the Team Leader(s) and/or organisation responsible for the </a:t>
                      </a:r>
                      <a:r>
                        <a:rPr lang="en-GB" sz="1100" dirty="0" smtClean="0">
                          <a:solidFill>
                            <a:schemeClr val="tx1"/>
                          </a:solidFill>
                          <a:latin typeface="Arial"/>
                        </a:rPr>
                        <a:t>Testing Site</a:t>
                      </a:r>
                      <a:endParaRPr lang="en-US" sz="1100" dirty="0">
                        <a:solidFill>
                          <a:schemeClr val="tx1"/>
                        </a:solidFill>
                        <a:latin typeface="Arial"/>
                        <a:cs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spcAft>
                          <a:spcPts val="300"/>
                        </a:spcAft>
                        <a:buNone/>
                      </a:pPr>
                      <a:r>
                        <a:rPr lang="en-US" sz="1100">
                          <a:solidFill>
                            <a:schemeClr val="tx1"/>
                          </a:solidFill>
                          <a:latin typeface="Arial"/>
                        </a:rPr>
                        <a:t>Speak with Team Leader and/or your organisation</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0825562"/>
                  </a:ext>
                </a:extLst>
              </a:tr>
              <a:tr h="291732">
                <a:tc>
                  <a:txBody>
                    <a:bodyPr/>
                    <a:lstStyle/>
                    <a:p>
                      <a:pPr marL="0" marR="0" lvl="0" indent="0" algn="l" rtl="0">
                        <a:lnSpc>
                          <a:spcPct val="100000"/>
                        </a:lnSpc>
                        <a:spcBef>
                          <a:spcPts val="0"/>
                        </a:spcBef>
                        <a:spcAft>
                          <a:spcPts val="300"/>
                        </a:spcAft>
                        <a:buClrTx/>
                        <a:buSzTx/>
                        <a:buFontTx/>
                        <a:buNone/>
                      </a:pPr>
                      <a:r>
                        <a:rPr lang="en-GB" sz="1100" b="0" dirty="0">
                          <a:solidFill>
                            <a:schemeClr val="tx1"/>
                          </a:solidFill>
                          <a:latin typeface="Arial"/>
                        </a:rPr>
                        <a:t>I don’t recognise the Site name when I enter the </a:t>
                      </a:r>
                      <a:r>
                        <a:rPr lang="en-GB" sz="1100" b="0" dirty="0" smtClean="0">
                          <a:solidFill>
                            <a:schemeClr val="tx1"/>
                          </a:solidFill>
                          <a:latin typeface="Arial"/>
                        </a:rPr>
                        <a:t>Testing Site </a:t>
                      </a:r>
                      <a:r>
                        <a:rPr lang="en-GB" sz="1100" b="0" dirty="0">
                          <a:solidFill>
                            <a:schemeClr val="tx1"/>
                          </a:solidFill>
                          <a:latin typeface="Arial"/>
                        </a:rPr>
                        <a:t>ID</a:t>
                      </a:r>
                      <a:endParaRPr lang="en-GB" sz="1100" b="0" dirty="0">
                        <a:solidFill>
                          <a:schemeClr val="tx1"/>
                        </a:solidFill>
                        <a:latin typeface="Arial"/>
                        <a:cs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300"/>
                        </a:spcAft>
                        <a:buClrTx/>
                        <a:buSzTx/>
                        <a:buFontTx/>
                        <a:buNone/>
                      </a:pPr>
                      <a:r>
                        <a:rPr lang="en-US" sz="1100" dirty="0">
                          <a:solidFill>
                            <a:schemeClr val="tx1"/>
                          </a:solidFill>
                          <a:latin typeface="Arial"/>
                        </a:rPr>
                        <a:t>Ensure you have entered the Site ID correctly. </a:t>
                      </a:r>
                      <a:r>
                        <a:rPr lang="en-GB" sz="1100" dirty="0">
                          <a:solidFill>
                            <a:schemeClr val="tx1"/>
                          </a:solidFill>
                          <a:latin typeface="Arial"/>
                        </a:rPr>
                        <a:t>The </a:t>
                      </a:r>
                      <a:r>
                        <a:rPr lang="en-GB" sz="1100" dirty="0" smtClean="0">
                          <a:solidFill>
                            <a:schemeClr val="tx1"/>
                          </a:solidFill>
                          <a:latin typeface="Arial"/>
                        </a:rPr>
                        <a:t>Testing Site </a:t>
                      </a:r>
                      <a:r>
                        <a:rPr lang="en-GB" sz="1100" dirty="0">
                          <a:solidFill>
                            <a:schemeClr val="tx1"/>
                          </a:solidFill>
                          <a:latin typeface="Arial"/>
                        </a:rPr>
                        <a:t>ID should be known by the Team Leader(s) and/or organisation responsible for the </a:t>
                      </a:r>
                      <a:r>
                        <a:rPr lang="en-GB" sz="1100" dirty="0" smtClean="0">
                          <a:solidFill>
                            <a:schemeClr val="tx1"/>
                          </a:solidFill>
                          <a:latin typeface="Arial"/>
                        </a:rPr>
                        <a:t>Testing Site</a:t>
                      </a:r>
                      <a:endParaRPr lang="en-US" sz="1100" dirty="0">
                        <a:solidFill>
                          <a:schemeClr val="tx1"/>
                        </a:solidFill>
                        <a:latin typeface="Arial"/>
                        <a:cs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300"/>
                        </a:spcAft>
                        <a:buClrTx/>
                        <a:buSzTx/>
                        <a:buFontTx/>
                        <a:buNone/>
                      </a:pPr>
                      <a:r>
                        <a:rPr lang="en-US" sz="1100">
                          <a:solidFill>
                            <a:schemeClr val="tx1"/>
                          </a:solidFill>
                          <a:latin typeface="Arial"/>
                        </a:rPr>
                        <a:t>Speak with Team Leader and/or your organisation</a:t>
                      </a:r>
                      <a:endParaRPr lang="en-US" sz="1100">
                        <a:solidFill>
                          <a:schemeClr val="tx1"/>
                        </a:solidFill>
                        <a:latin typeface="Arial"/>
                        <a:cs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493432"/>
                  </a:ext>
                </a:extLst>
              </a:tr>
              <a:tr h="366094">
                <a:tc>
                  <a:txBody>
                    <a:bodyPr/>
                    <a:lstStyle/>
                    <a:p>
                      <a:pPr marL="0" marR="0" lvl="0" indent="0" algn="l" rtl="0">
                        <a:lnSpc>
                          <a:spcPct val="100000"/>
                        </a:lnSpc>
                        <a:spcBef>
                          <a:spcPts val="0"/>
                        </a:spcBef>
                        <a:spcAft>
                          <a:spcPts val="300"/>
                        </a:spcAft>
                        <a:buClrTx/>
                        <a:buSzTx/>
                        <a:buFontTx/>
                        <a:buNone/>
                      </a:pPr>
                      <a:r>
                        <a:rPr lang="en-GB" sz="1100" b="0">
                          <a:solidFill>
                            <a:schemeClr val="tx1"/>
                          </a:solidFill>
                          <a:latin typeface="Arial"/>
                        </a:rPr>
                        <a:t>I have logged in but am unable to use the webservice to record test results</a:t>
                      </a:r>
                      <a:endParaRPr lang="en-GB" sz="1100" b="0">
                        <a:solidFill>
                          <a:schemeClr val="tx1"/>
                        </a:solidFill>
                        <a:latin typeface="Arial"/>
                        <a:cs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spcAft>
                          <a:spcPts val="300"/>
                        </a:spcAft>
                        <a:buNone/>
                      </a:pPr>
                      <a:r>
                        <a:rPr lang="en-US" sz="1100">
                          <a:solidFill>
                            <a:schemeClr val="tx1"/>
                          </a:solidFill>
                          <a:latin typeface="Arial"/>
                        </a:rPr>
                        <a:t>Have your site access request been approved by your Team Leader yet? If you see the word “pending” by your chosen site when logged in you will not be able to log test results</a:t>
                      </a:r>
                      <a:endParaRPr lang="en-US" sz="1100">
                        <a:solidFill>
                          <a:schemeClr val="tx1"/>
                        </a:solidFill>
                        <a:latin typeface="Arial"/>
                        <a:cs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300"/>
                        </a:spcAft>
                        <a:buClrTx/>
                        <a:buSzTx/>
                        <a:buFontTx/>
                        <a:buNone/>
                      </a:pPr>
                      <a:r>
                        <a:rPr lang="en-US" sz="1100">
                          <a:solidFill>
                            <a:schemeClr val="tx1"/>
                          </a:solidFill>
                          <a:latin typeface="Arial"/>
                        </a:rPr>
                        <a:t>Speak with Team Leader and/or your organisation</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9904416"/>
                  </a:ext>
                </a:extLst>
              </a:tr>
              <a:tr h="709592">
                <a:tc>
                  <a:txBody>
                    <a:bodyPr/>
                    <a:lstStyle/>
                    <a:p>
                      <a:pPr marL="0" marR="0" lvl="0" indent="0" algn="l" rtl="0">
                        <a:lnSpc>
                          <a:spcPct val="100000"/>
                        </a:lnSpc>
                        <a:spcBef>
                          <a:spcPts val="0"/>
                        </a:spcBef>
                        <a:spcAft>
                          <a:spcPts val="300"/>
                        </a:spcAft>
                        <a:buClrTx/>
                        <a:buSzTx/>
                        <a:buFontTx/>
                        <a:buNone/>
                      </a:pPr>
                      <a:r>
                        <a:rPr lang="en-GB" sz="1100" b="0">
                          <a:solidFill>
                            <a:schemeClr val="tx1"/>
                          </a:solidFill>
                          <a:latin typeface="Arial"/>
                          <a:cs typeface="Arial"/>
                        </a:rPr>
                        <a:t>I cannot scan a barcode successfully</a:t>
                      </a:r>
                      <a:endParaRPr lang="en-US" sz="1100">
                        <a:solidFill>
                          <a:schemeClr val="tx1"/>
                        </a:solidFill>
                        <a:latin typeface="Arial"/>
                      </a:endParaRPr>
                    </a:p>
                    <a:p>
                      <a:pPr lvl="0" algn="l" defTabSz="914400">
                        <a:spcAft>
                          <a:spcPts val="300"/>
                        </a:spcAft>
                        <a:buNone/>
                        <a:tabLst/>
                        <a:defRPr/>
                      </a:pPr>
                      <a:endParaRPr lang="en-US" sz="1100" b="0">
                        <a:solidFill>
                          <a:schemeClr val="tx1"/>
                        </a:solidFill>
                        <a:latin typeface="Arial"/>
                        <a:cs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spcAft>
                          <a:spcPts val="300"/>
                        </a:spcAft>
                        <a:buNone/>
                      </a:pPr>
                      <a:r>
                        <a:rPr lang="en-GB" sz="1100" b="0" i="0" u="none" strike="noStrike" noProof="0">
                          <a:solidFill>
                            <a:schemeClr val="tx1"/>
                          </a:solidFill>
                          <a:latin typeface="Arial"/>
                          <a:cs typeface="Arial"/>
                        </a:rPr>
                        <a:t>Please ensure the camera on your mobile device is working, e.g. in other applications on your phone</a:t>
                      </a:r>
                      <a:endParaRPr lang="en-US" sz="1100">
                        <a:solidFill>
                          <a:schemeClr val="tx1"/>
                        </a:solidFill>
                        <a:latin typeface="Arial"/>
                      </a:endParaRPr>
                    </a:p>
                    <a:p>
                      <a:pPr marL="0" lvl="0" indent="0" algn="l">
                        <a:spcAft>
                          <a:spcPts val="300"/>
                        </a:spcAft>
                        <a:buNone/>
                      </a:pPr>
                      <a:r>
                        <a:rPr lang="en-GB" sz="1100" b="0" i="0" u="none" strike="noStrike" noProof="0">
                          <a:solidFill>
                            <a:schemeClr val="tx1"/>
                          </a:solidFill>
                          <a:latin typeface="Arial"/>
                          <a:cs typeface="Arial"/>
                        </a:rPr>
                        <a:t>Please ensure the scanning area is sufficiently illuminated and the barcode is clearly readable</a:t>
                      </a:r>
                      <a:endParaRPr lang="en-GB" sz="1100">
                        <a:solidFill>
                          <a:schemeClr val="tx1"/>
                        </a:solidFill>
                        <a:latin typeface="Arial"/>
                      </a:endParaRPr>
                    </a:p>
                    <a:p>
                      <a:pPr marL="0" lvl="0" indent="0" algn="l">
                        <a:spcAft>
                          <a:spcPts val="300"/>
                        </a:spcAft>
                        <a:buNone/>
                      </a:pPr>
                      <a:r>
                        <a:rPr lang="en-GB" sz="1100" b="0" i="0" u="none" strike="noStrike" noProof="0">
                          <a:solidFill>
                            <a:schemeClr val="tx1"/>
                          </a:solidFill>
                          <a:latin typeface="Arial"/>
                          <a:cs typeface="Arial"/>
                        </a:rPr>
                        <a:t>As a workaround, you can input the barcode manually. You will have to input the barcode ID twice to ensure no spelling mistakes.</a:t>
                      </a:r>
                      <a:endParaRPr lang="en-US" sz="1100" b="0" i="0" u="none" strike="noStrike" noProof="0">
                        <a:solidFill>
                          <a:schemeClr val="tx1"/>
                        </a:solidFill>
                        <a:latin typeface="Arial"/>
                        <a:cs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100" b="0" i="0" u="none" strike="noStrike" noProof="0">
                          <a:solidFill>
                            <a:schemeClr val="tx1"/>
                          </a:solidFill>
                          <a:latin typeface="Arial"/>
                        </a:rPr>
                        <a:t>Speak with Team Leader and/or your organisation</a:t>
                      </a:r>
                      <a:endParaRPr lang="en-US" sz="1100" b="0" i="0" u="none" strike="noStrike" noProof="0">
                        <a:solidFill>
                          <a:schemeClr val="tx1"/>
                        </a:solidFil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7886127"/>
                  </a:ext>
                </a:extLst>
              </a:tr>
            </a:tbl>
          </a:graphicData>
        </a:graphic>
      </p:graphicFrame>
      <p:sp>
        <p:nvSpPr>
          <p:cNvPr id="5" name="Rectangle 4">
            <a:extLst>
              <a:ext uri="{FF2B5EF4-FFF2-40B4-BE49-F238E27FC236}">
                <a16:creationId xmlns:a16="http://schemas.microsoft.com/office/drawing/2014/main" id="{889A7B59-7F26-2E4A-9692-7FBA3F271522}"/>
              </a:ext>
            </a:extLst>
          </p:cNvPr>
          <p:cNvSpPr/>
          <p:nvPr/>
        </p:nvSpPr>
        <p:spPr>
          <a:xfrm>
            <a:off x="528538" y="883504"/>
            <a:ext cx="7262149" cy="369332"/>
          </a:xfrm>
          <a:prstGeom prst="rect">
            <a:avLst/>
          </a:prstGeom>
        </p:spPr>
        <p:txBody>
          <a:bodyPr wrap="square">
            <a:spAutoFit/>
          </a:bodyPr>
          <a:lstStyle/>
          <a:p>
            <a:r>
              <a:rPr lang="en-GB" b="1"/>
              <a:t>TECHNICAL SUPPORT &amp; TROUBLESHOOTING:</a:t>
            </a:r>
          </a:p>
        </p:txBody>
      </p:sp>
    </p:spTree>
    <p:extLst>
      <p:ext uri="{BB962C8B-B14F-4D97-AF65-F5344CB8AC3E}">
        <p14:creationId xmlns:p14="http://schemas.microsoft.com/office/powerpoint/2010/main" val="3342045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31F0-6C6C-A54E-8B8C-40CE60AC519D}"/>
              </a:ext>
            </a:extLst>
          </p:cNvPr>
          <p:cNvSpPr>
            <a:spLocks noGrp="1"/>
          </p:cNvSpPr>
          <p:nvPr>
            <p:ph type="title"/>
          </p:nvPr>
        </p:nvSpPr>
        <p:spPr>
          <a:xfrm>
            <a:off x="630000" y="1160463"/>
            <a:ext cx="10084383" cy="498598"/>
          </a:xfrm>
        </p:spPr>
        <p:txBody>
          <a:bodyPr/>
          <a:lstStyle/>
          <a:p>
            <a:r>
              <a:rPr lang="en-GB"/>
              <a:t>TROUBLESHOOTING GUIDE 3</a:t>
            </a:r>
          </a:p>
        </p:txBody>
      </p:sp>
      <p:graphicFrame>
        <p:nvGraphicFramePr>
          <p:cNvPr id="3" name="Table 4">
            <a:extLst>
              <a:ext uri="{FF2B5EF4-FFF2-40B4-BE49-F238E27FC236}">
                <a16:creationId xmlns:a16="http://schemas.microsoft.com/office/drawing/2014/main" id="{862A3879-F585-944D-A8D4-9DB58BCDCE03}"/>
              </a:ext>
            </a:extLst>
          </p:cNvPr>
          <p:cNvGraphicFramePr>
            <a:graphicFrameLocks noGrp="1"/>
          </p:cNvGraphicFramePr>
          <p:nvPr/>
        </p:nvGraphicFramePr>
        <p:xfrm>
          <a:off x="630000" y="1863378"/>
          <a:ext cx="10933347" cy="4328160"/>
        </p:xfrm>
        <a:graphic>
          <a:graphicData uri="http://schemas.openxmlformats.org/drawingml/2006/table">
            <a:tbl>
              <a:tblPr firstRow="1" bandRow="1">
                <a:tableStyleId>{5C22544A-7EE6-4342-B048-85BDC9FD1C3A}</a:tableStyleId>
              </a:tblPr>
              <a:tblGrid>
                <a:gridCol w="2897156">
                  <a:extLst>
                    <a:ext uri="{9D8B030D-6E8A-4147-A177-3AD203B41FA5}">
                      <a16:colId xmlns:a16="http://schemas.microsoft.com/office/drawing/2014/main" val="3326222834"/>
                    </a:ext>
                  </a:extLst>
                </a:gridCol>
                <a:gridCol w="4523153">
                  <a:extLst>
                    <a:ext uri="{9D8B030D-6E8A-4147-A177-3AD203B41FA5}">
                      <a16:colId xmlns:a16="http://schemas.microsoft.com/office/drawing/2014/main" val="4277925282"/>
                    </a:ext>
                  </a:extLst>
                </a:gridCol>
                <a:gridCol w="3513038">
                  <a:extLst>
                    <a:ext uri="{9D8B030D-6E8A-4147-A177-3AD203B41FA5}">
                      <a16:colId xmlns:a16="http://schemas.microsoft.com/office/drawing/2014/main" val="2096157104"/>
                    </a:ext>
                  </a:extLst>
                </a:gridCol>
              </a:tblGrid>
              <a:tr h="158901">
                <a:tc>
                  <a:txBody>
                    <a:bodyPr/>
                    <a:lstStyle/>
                    <a:p>
                      <a:r>
                        <a:rPr lang="en-US" sz="1100" dirty="0">
                          <a:solidFill>
                            <a:schemeClr val="tx2"/>
                          </a:solidFill>
                          <a:latin typeface="Arial"/>
                          <a:cs typeface="Arial"/>
                        </a:rPr>
                        <a:t>ISSUE</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a:solidFill>
                            <a:schemeClr val="tx2"/>
                          </a:solidFill>
                          <a:latin typeface="Arial"/>
                          <a:cs typeface="Arial"/>
                        </a:rPr>
                        <a:t>GUIDANCE</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a:solidFill>
                            <a:schemeClr val="tx2"/>
                          </a:solidFill>
                          <a:latin typeface="Arial"/>
                          <a:cs typeface="Arial"/>
                        </a:rPr>
                        <a:t>NEXT STEPS</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4156559"/>
                  </a:ext>
                </a:extLst>
              </a:tr>
              <a:tr h="490725">
                <a:tc>
                  <a:txBody>
                    <a:bodyPr/>
                    <a:lstStyle/>
                    <a:p>
                      <a:pPr marL="0" marR="0" lvl="0" indent="0" algn="l" rtl="0">
                        <a:lnSpc>
                          <a:spcPct val="100000"/>
                        </a:lnSpc>
                        <a:spcBef>
                          <a:spcPts val="0"/>
                        </a:spcBef>
                        <a:spcAft>
                          <a:spcPts val="300"/>
                        </a:spcAft>
                        <a:buClrTx/>
                        <a:buSzTx/>
                        <a:buFontTx/>
                        <a:buNone/>
                      </a:pPr>
                      <a:r>
                        <a:rPr lang="en-GB" sz="1100" b="0">
                          <a:solidFill>
                            <a:schemeClr val="tx1"/>
                          </a:solidFill>
                          <a:latin typeface="Arial"/>
                          <a:cs typeface="Arial"/>
                        </a:rPr>
                        <a:t>I am logged in as a Team Leader but cannot see a list of access requests to approve/deny</a:t>
                      </a:r>
                      <a:endParaRPr lang="en-US" sz="1100">
                        <a:solidFill>
                          <a:schemeClr val="tx1"/>
                        </a:solidFill>
                        <a:latin typeface="Arial"/>
                      </a:endParaRPr>
                    </a:p>
                    <a:p>
                      <a:pPr lvl="0">
                        <a:spcAft>
                          <a:spcPts val="300"/>
                        </a:spcAft>
                        <a:buNone/>
                      </a:pPr>
                      <a:endParaRPr lang="en-US" sz="1100" b="0">
                        <a:solidFill>
                          <a:schemeClr val="tx1"/>
                        </a:solidFill>
                        <a:latin typeface="Arial"/>
                        <a:cs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spcAft>
                          <a:spcPts val="300"/>
                        </a:spcAft>
                        <a:buNone/>
                      </a:pPr>
                      <a:r>
                        <a:rPr lang="en-US" sz="1100" dirty="0">
                          <a:solidFill>
                            <a:schemeClr val="tx1"/>
                          </a:solidFill>
                          <a:latin typeface="Arial"/>
                          <a:cs typeface="Arial"/>
                        </a:rPr>
                        <a:t>Ensure that the testing operatives of your </a:t>
                      </a:r>
                      <a:r>
                        <a:rPr lang="en-US" sz="1100" dirty="0" smtClean="0">
                          <a:solidFill>
                            <a:schemeClr val="tx1"/>
                          </a:solidFill>
                          <a:latin typeface="Arial"/>
                          <a:cs typeface="Arial"/>
                        </a:rPr>
                        <a:t>testing site </a:t>
                      </a:r>
                      <a:r>
                        <a:rPr lang="en-US" sz="1100" dirty="0">
                          <a:solidFill>
                            <a:schemeClr val="tx1"/>
                          </a:solidFill>
                          <a:latin typeface="Arial"/>
                          <a:cs typeface="Arial"/>
                        </a:rPr>
                        <a:t>have successfully logged onto the service, and requested approval to be part of your </a:t>
                      </a:r>
                      <a:r>
                        <a:rPr lang="en-US" sz="1100" dirty="0" smtClean="0">
                          <a:solidFill>
                            <a:schemeClr val="tx1"/>
                          </a:solidFill>
                          <a:latin typeface="Arial"/>
                          <a:cs typeface="Arial"/>
                        </a:rPr>
                        <a:t>testing site</a:t>
                      </a:r>
                      <a:endParaRPr lang="en-US" sz="1100" dirty="0">
                        <a:solidFill>
                          <a:schemeClr val="tx1"/>
                        </a:solidFill>
                        <a:latin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spcAft>
                          <a:spcPts val="300"/>
                        </a:spcAft>
                        <a:buNone/>
                      </a:pPr>
                      <a:r>
                        <a:rPr lang="en-US" sz="1100">
                          <a:solidFill>
                            <a:schemeClr val="tx1"/>
                          </a:solidFill>
                          <a:latin typeface="Arial"/>
                          <a:cs typeface="Arial"/>
                        </a:rPr>
                        <a:t>If the issue prevails, speak to your organisation and ensure you have been onboarded</a:t>
                      </a:r>
                      <a:endParaRPr lang="en-US" sz="1100">
                        <a:solidFill>
                          <a:schemeClr val="tx1"/>
                        </a:solidFill>
                        <a:latin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7435345"/>
                  </a:ext>
                </a:extLst>
              </a:tr>
              <a:tr h="364538">
                <a:tc>
                  <a:txBody>
                    <a:bodyPr/>
                    <a:lstStyle/>
                    <a:p>
                      <a:pPr marL="0" marR="0" lvl="0" indent="0" algn="l" rtl="0">
                        <a:lnSpc>
                          <a:spcPct val="100000"/>
                        </a:lnSpc>
                        <a:spcBef>
                          <a:spcPts val="0"/>
                        </a:spcBef>
                        <a:spcAft>
                          <a:spcPts val="300"/>
                        </a:spcAft>
                        <a:buClrTx/>
                        <a:buSzTx/>
                        <a:buFontTx/>
                        <a:buNone/>
                      </a:pPr>
                      <a:r>
                        <a:rPr lang="en-GB" sz="1100" b="0">
                          <a:solidFill>
                            <a:schemeClr val="tx1"/>
                          </a:solidFill>
                          <a:latin typeface="Arial"/>
                          <a:cs typeface="Arial"/>
                        </a:rPr>
                        <a:t>The barcode is not being accepted when I type it in manually</a:t>
                      </a:r>
                      <a:endParaRPr lang="en-US" sz="1100">
                        <a:solidFill>
                          <a:schemeClr val="tx1"/>
                        </a:solidFil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300"/>
                        </a:spcAft>
                        <a:buClrTx/>
                        <a:buSzTx/>
                        <a:buNone/>
                      </a:pPr>
                      <a:r>
                        <a:rPr lang="en-GB" sz="1100" b="0" i="0" u="none" strike="noStrike" noProof="0">
                          <a:solidFill>
                            <a:schemeClr val="tx1"/>
                          </a:solidFill>
                          <a:latin typeface="Arial"/>
                          <a:cs typeface="Arial"/>
                        </a:rPr>
                        <a:t>You will have to input the same barcode ID twice to ensure no spelling mistakes: </a:t>
                      </a:r>
                      <a:r>
                        <a:rPr lang="en-GB" sz="1100" b="0">
                          <a:solidFill>
                            <a:schemeClr val="tx1"/>
                          </a:solidFill>
                          <a:latin typeface="Arial"/>
                          <a:cs typeface="Arial"/>
                        </a:rPr>
                        <a:t>once in the upper text input field, and again in the lower text input field.</a:t>
                      </a:r>
                      <a:endParaRPr lang="en-US" sz="1100">
                        <a:solidFill>
                          <a:schemeClr val="tx1"/>
                        </a:solidFill>
                        <a:latin typeface="Arial"/>
                        <a:cs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spcAft>
                          <a:spcPts val="300"/>
                        </a:spcAft>
                        <a:buNone/>
                      </a:pPr>
                      <a:endParaRPr lang="en-US" sz="1100">
                        <a:solidFill>
                          <a:schemeClr val="tx1"/>
                        </a:solidFill>
                        <a:latin typeface="Arial"/>
                        <a:cs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6852036"/>
                  </a:ext>
                </a:extLst>
              </a:tr>
              <a:tr h="364538">
                <a:tc>
                  <a:txBody>
                    <a:bodyPr/>
                    <a:lstStyle/>
                    <a:p>
                      <a:pPr marL="0" marR="0" lvl="0" indent="0" algn="l" rtl="0">
                        <a:lnSpc>
                          <a:spcPct val="100000"/>
                        </a:lnSpc>
                        <a:spcBef>
                          <a:spcPts val="0"/>
                        </a:spcBef>
                        <a:spcAft>
                          <a:spcPts val="300"/>
                        </a:spcAft>
                        <a:buClrTx/>
                        <a:buSzTx/>
                        <a:buFontTx/>
                        <a:buNone/>
                      </a:pPr>
                      <a:r>
                        <a:rPr lang="en-GB" sz="1100" b="0">
                          <a:solidFill>
                            <a:schemeClr val="tx1"/>
                          </a:solidFill>
                          <a:latin typeface="Arial"/>
                          <a:cs typeface="Arial"/>
                        </a:rPr>
                        <a:t>I think I incorrectly logged the result for a person’s test</a:t>
                      </a:r>
                      <a:endParaRPr lang="en-US" sz="1100">
                        <a:solidFill>
                          <a:schemeClr val="tx1"/>
                        </a:solidFil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spcAft>
                          <a:spcPts val="300"/>
                        </a:spcAft>
                        <a:buNone/>
                      </a:pPr>
                      <a:r>
                        <a:rPr lang="en-GB" sz="1100">
                          <a:solidFill>
                            <a:schemeClr val="tx1"/>
                          </a:solidFill>
                          <a:latin typeface="Arial"/>
                          <a:cs typeface="Arial"/>
                        </a:rPr>
                        <a:t>If you believe that you incorrectly submitted a result, make a note of the barcode, and see the process for “Repeat LFT results” on the next page.</a:t>
                      </a:r>
                      <a:endParaRPr lang="en-GB" sz="1100" strike="sngStrike">
                        <a:solidFill>
                          <a:schemeClr val="tx1"/>
                        </a:solidFill>
                        <a:latin typeface="Arial"/>
                        <a:cs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300"/>
                        </a:spcAft>
                        <a:buClrTx/>
                        <a:buSzTx/>
                        <a:buFontTx/>
                        <a:buNone/>
                      </a:pPr>
                      <a:r>
                        <a:rPr lang="en-GB" sz="1100">
                          <a:solidFill>
                            <a:schemeClr val="tx1"/>
                          </a:solidFill>
                          <a:latin typeface="Arial"/>
                          <a:cs typeface="Arial"/>
                        </a:rPr>
                        <a:t>See next page.</a:t>
                      </a:r>
                    </a:p>
                    <a:p>
                      <a:pPr lvl="0">
                        <a:spcAft>
                          <a:spcPts val="300"/>
                        </a:spcAft>
                        <a:buNone/>
                      </a:pPr>
                      <a:endParaRPr lang="en-US" sz="1100">
                        <a:solidFill>
                          <a:schemeClr val="tx1"/>
                        </a:solidFill>
                        <a:latin typeface="Arial"/>
                        <a:cs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0825562"/>
                  </a:ext>
                </a:extLst>
              </a:tr>
              <a:tr h="158901">
                <a:tc>
                  <a:txBody>
                    <a:bodyPr/>
                    <a:lstStyle/>
                    <a:p>
                      <a:pPr marL="0" marR="0" lvl="0" indent="0" algn="l" rtl="0">
                        <a:lnSpc>
                          <a:spcPct val="100000"/>
                        </a:lnSpc>
                        <a:spcBef>
                          <a:spcPts val="0"/>
                        </a:spcBef>
                        <a:spcAft>
                          <a:spcPts val="300"/>
                        </a:spcAft>
                        <a:buClrTx/>
                        <a:buSzTx/>
                        <a:buFontTx/>
                        <a:buNone/>
                      </a:pPr>
                      <a:r>
                        <a:rPr lang="en-GB" sz="1100" b="0">
                          <a:solidFill>
                            <a:schemeClr val="tx1"/>
                          </a:solidFill>
                          <a:latin typeface="Arial"/>
                          <a:cs typeface="Arial"/>
                        </a:rPr>
                        <a:t>How do I sign out from the webservice?</a:t>
                      </a:r>
                      <a:endParaRPr lang="en-US" sz="1100">
                        <a:solidFill>
                          <a:schemeClr val="tx1"/>
                        </a:solidFil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300"/>
                        </a:spcAft>
                        <a:buClrTx/>
                        <a:buSzTx/>
                        <a:buNone/>
                      </a:pPr>
                      <a:r>
                        <a:rPr lang="en-GB" sz="1100">
                          <a:solidFill>
                            <a:schemeClr val="tx1"/>
                          </a:solidFill>
                          <a:latin typeface="Arial"/>
                          <a:cs typeface="Arial"/>
                        </a:rPr>
                        <a:t>The Sign out link is in the top left of each page</a:t>
                      </a:r>
                      <a:endParaRPr lang="en-US" sz="1100">
                        <a:solidFill>
                          <a:schemeClr val="tx1"/>
                        </a:solidFil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spcAft>
                          <a:spcPts val="300"/>
                        </a:spcAft>
                        <a:buNone/>
                      </a:pPr>
                      <a:endParaRPr lang="en-US" sz="1100">
                        <a:solidFill>
                          <a:schemeClr val="tx1"/>
                        </a:solidFill>
                        <a:latin typeface="Arial"/>
                        <a:cs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493432"/>
                  </a:ext>
                </a:extLst>
              </a:tr>
              <a:tr h="261720">
                <a:tc>
                  <a:txBody>
                    <a:bodyPr/>
                    <a:lstStyle/>
                    <a:p>
                      <a:pPr lvl="0">
                        <a:spcAft>
                          <a:spcPts val="300"/>
                        </a:spcAft>
                        <a:buNone/>
                      </a:pPr>
                      <a:r>
                        <a:rPr lang="en-US" sz="1100" b="0">
                          <a:solidFill>
                            <a:schemeClr val="tx1"/>
                          </a:solidFill>
                          <a:latin typeface="Arial"/>
                          <a:cs typeface="Arial"/>
                        </a:rPr>
                        <a:t>The camera on my device is not working / I do not have a camera I can use</a:t>
                      </a:r>
                      <a:endParaRPr lang="en-US" sz="1100">
                        <a:solidFill>
                          <a:schemeClr val="tx1"/>
                        </a:solidFill>
                        <a:latin typeface="Arial"/>
                        <a:cs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spcAft>
                          <a:spcPts val="300"/>
                        </a:spcAft>
                        <a:buNone/>
                      </a:pPr>
                      <a:r>
                        <a:rPr lang="en-US" sz="1100">
                          <a:solidFill>
                            <a:schemeClr val="tx1"/>
                          </a:solidFill>
                          <a:latin typeface="Arial"/>
                          <a:cs typeface="Arial"/>
                        </a:rPr>
                        <a:t>You can upload results by entering the barcode manually via the keypad or keyboard of your device. </a:t>
                      </a:r>
                      <a:endParaRPr lang="en-US" sz="1100">
                        <a:solidFill>
                          <a:schemeClr val="tx1"/>
                        </a:solidFil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spcAft>
                          <a:spcPts val="300"/>
                        </a:spcAft>
                        <a:buNone/>
                      </a:pPr>
                      <a:endParaRPr lang="en-US" sz="1100">
                        <a:solidFill>
                          <a:schemeClr val="tx1"/>
                        </a:solidFill>
                        <a:latin typeface="Arial"/>
                        <a:cs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9904416"/>
                  </a:ext>
                </a:extLst>
              </a:tr>
              <a:tr h="490725">
                <a:tc>
                  <a:txBody>
                    <a:bodyPr/>
                    <a:lstStyle/>
                    <a:p>
                      <a:pPr marL="0" marR="0" lvl="0" indent="0" algn="l" rtl="0">
                        <a:lnSpc>
                          <a:spcPct val="100000"/>
                        </a:lnSpc>
                        <a:spcBef>
                          <a:spcPts val="0"/>
                        </a:spcBef>
                        <a:spcAft>
                          <a:spcPts val="300"/>
                        </a:spcAft>
                        <a:buClrTx/>
                        <a:buSzTx/>
                        <a:buFontTx/>
                        <a:buNone/>
                      </a:pPr>
                      <a:r>
                        <a:rPr lang="en-GB" sz="1100" b="0">
                          <a:solidFill>
                            <a:schemeClr val="tx1"/>
                          </a:solidFill>
                          <a:latin typeface="Arial"/>
                          <a:cs typeface="Arial"/>
                        </a:rPr>
                        <a:t>How do I know if I’m in the Team Leader webservice or a Testing Operative webservice?</a:t>
                      </a:r>
                      <a:endParaRPr lang="en-US" sz="1100">
                        <a:solidFill>
                          <a:schemeClr val="tx1"/>
                        </a:solidFil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spcAft>
                          <a:spcPts val="300"/>
                        </a:spcAft>
                        <a:buNone/>
                      </a:pPr>
                      <a:r>
                        <a:rPr lang="en-GB" sz="1100">
                          <a:solidFill>
                            <a:schemeClr val="tx1"/>
                          </a:solidFill>
                          <a:latin typeface="Arial"/>
                          <a:cs typeface="Arial"/>
                        </a:rPr>
                        <a:t>The URL for the Team Leader webservice is: </a:t>
                      </a:r>
                      <a:r>
                        <a:rPr lang="en-GB" sz="1100" b="0" i="0" u="none" strike="noStrike" noProof="0">
                          <a:solidFill>
                            <a:schemeClr val="tx1"/>
                          </a:solidFill>
                          <a:latin typeface="Arial"/>
                          <a:cs typeface="Arial"/>
                          <a:hlinkClick r:id="rId2">
                            <a:extLst>
                              <a:ext uri="{A12FA001-AC4F-418D-AE19-62706E023703}">
                                <ahyp:hlinkClr xmlns="" xmlns:ahyp="http://schemas.microsoft.com/office/drawing/2018/hyperlinkcolor" val="tx"/>
                              </a:ext>
                            </a:extLst>
                          </a:hlinkClick>
                        </a:rPr>
                        <a:t>http://admin.log-coronavirus-test-site-results.service.gov.uk/</a:t>
                      </a:r>
                      <a:r>
                        <a:rPr lang="en-GB" sz="1100" b="0" i="0" u="none" strike="noStrike" noProof="0">
                          <a:solidFill>
                            <a:schemeClr val="tx1"/>
                          </a:solidFill>
                          <a:latin typeface="Arial"/>
                          <a:cs typeface="Arial"/>
                        </a:rPr>
                        <a:t> </a:t>
                      </a:r>
                      <a:endParaRPr lang="en-GB" sz="1100">
                        <a:solidFill>
                          <a:schemeClr val="tx1"/>
                        </a:solidFill>
                        <a:latin typeface="Arial"/>
                        <a:cs typeface="Arial"/>
                      </a:endParaRPr>
                    </a:p>
                    <a:p>
                      <a:pPr marL="0" lvl="0" indent="0">
                        <a:spcAft>
                          <a:spcPts val="300"/>
                        </a:spcAft>
                        <a:buNone/>
                      </a:pPr>
                      <a:r>
                        <a:rPr lang="en-GB" sz="1100">
                          <a:solidFill>
                            <a:schemeClr val="tx1"/>
                          </a:solidFill>
                          <a:latin typeface="Arial"/>
                          <a:cs typeface="Arial"/>
                        </a:rPr>
                        <a:t>The URL for the Testing Operative webservice is: </a:t>
                      </a:r>
                      <a:r>
                        <a:rPr lang="en-GB" sz="1100" b="0" i="0" u="none" strike="noStrike" noProof="0">
                          <a:solidFill>
                            <a:schemeClr val="tx1"/>
                          </a:solidFill>
                          <a:latin typeface="Arial"/>
                          <a:cs typeface="Arial"/>
                          <a:hlinkClick r:id="rId3">
                            <a:extLst>
                              <a:ext uri="{A12FA001-AC4F-418D-AE19-62706E023703}">
                                <ahyp:hlinkClr xmlns="" xmlns:ahyp="http://schemas.microsoft.com/office/drawing/2018/hyperlinkcolor" val="tx"/>
                              </a:ext>
                            </a:extLst>
                          </a:hlinkClick>
                        </a:rPr>
                        <a:t>http://log-coronavirus-test-site-results.service.gov.uk/</a:t>
                      </a:r>
                      <a:endParaRPr lang="en-US" sz="1100">
                        <a:solidFill>
                          <a:schemeClr val="tx1"/>
                        </a:solidFill>
                        <a:latin typeface="Arial"/>
                        <a:cs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spcAft>
                          <a:spcPts val="300"/>
                        </a:spcAft>
                        <a:buNone/>
                      </a:pPr>
                      <a:endParaRPr lang="en-US" sz="1100">
                        <a:solidFill>
                          <a:schemeClr val="tx1"/>
                        </a:solidFill>
                        <a:latin typeface="Arial"/>
                        <a:cs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8947080"/>
                  </a:ext>
                </a:extLst>
              </a:tr>
              <a:tr h="364538">
                <a:tc>
                  <a:txBody>
                    <a:bodyPr/>
                    <a:lstStyle/>
                    <a:p>
                      <a:pPr marL="0" marR="0" lvl="0" indent="0" algn="l" rtl="0">
                        <a:lnSpc>
                          <a:spcPct val="100000"/>
                        </a:lnSpc>
                        <a:spcBef>
                          <a:spcPts val="0"/>
                        </a:spcBef>
                        <a:spcAft>
                          <a:spcPts val="300"/>
                        </a:spcAft>
                        <a:buClrTx/>
                        <a:buSzTx/>
                        <a:buFontTx/>
                        <a:buNone/>
                      </a:pPr>
                      <a:r>
                        <a:rPr lang="en-GB" sz="1100" b="0" dirty="0">
                          <a:solidFill>
                            <a:schemeClr val="tx1"/>
                          </a:solidFill>
                          <a:latin typeface="Arial"/>
                          <a:cs typeface="Arial"/>
                        </a:rPr>
                        <a:t>As a Team Leader, I need to revoke a testing operative's ability to access the service on my </a:t>
                      </a:r>
                      <a:r>
                        <a:rPr lang="en-GB" sz="1100" b="0" dirty="0" smtClean="0">
                          <a:solidFill>
                            <a:schemeClr val="tx1"/>
                          </a:solidFill>
                          <a:latin typeface="Arial"/>
                          <a:cs typeface="Arial"/>
                        </a:rPr>
                        <a:t>testing site</a:t>
                      </a:r>
                      <a:endParaRPr lang="en-US" sz="1100" dirty="0">
                        <a:solidFill>
                          <a:schemeClr val="tx1"/>
                        </a:solidFil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300"/>
                        </a:spcAft>
                        <a:buClrTx/>
                        <a:buSzTx/>
                        <a:buNone/>
                      </a:pPr>
                      <a:r>
                        <a:rPr lang="en-GB" sz="1100" dirty="0">
                          <a:solidFill>
                            <a:schemeClr val="tx1"/>
                          </a:solidFill>
                          <a:latin typeface="Arial"/>
                          <a:cs typeface="Arial"/>
                        </a:rPr>
                        <a:t>Within your dashboard, go to “View staff”. From here you can view every testing operative assigned to the </a:t>
                      </a:r>
                      <a:r>
                        <a:rPr lang="en-GB" sz="1100" dirty="0" smtClean="0">
                          <a:solidFill>
                            <a:schemeClr val="tx1"/>
                          </a:solidFill>
                          <a:latin typeface="Arial"/>
                          <a:cs typeface="Arial"/>
                        </a:rPr>
                        <a:t>testing site </a:t>
                      </a:r>
                      <a:r>
                        <a:rPr lang="en-GB" sz="1100" dirty="0">
                          <a:solidFill>
                            <a:schemeClr val="tx1"/>
                          </a:solidFill>
                          <a:latin typeface="Arial"/>
                          <a:cs typeface="Arial"/>
                        </a:rPr>
                        <a:t>you manage. Team Leads can revoke access on an individual basis.</a:t>
                      </a:r>
                      <a:endParaRPr lang="en-US" sz="1100" dirty="0">
                        <a:solidFill>
                          <a:schemeClr val="tx1"/>
                        </a:solidFil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spcAft>
                          <a:spcPts val="300"/>
                        </a:spcAft>
                        <a:buNone/>
                      </a:pPr>
                      <a:endParaRPr lang="en-US" sz="1100">
                        <a:solidFill>
                          <a:schemeClr val="tx1"/>
                        </a:solidFill>
                        <a:latin typeface="Arial"/>
                        <a:cs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1533990"/>
                  </a:ext>
                </a:extLst>
              </a:tr>
            </a:tbl>
          </a:graphicData>
        </a:graphic>
      </p:graphicFrame>
      <p:sp>
        <p:nvSpPr>
          <p:cNvPr id="5" name="Rectangle 4">
            <a:extLst>
              <a:ext uri="{FF2B5EF4-FFF2-40B4-BE49-F238E27FC236}">
                <a16:creationId xmlns:a16="http://schemas.microsoft.com/office/drawing/2014/main" id="{3DA03E65-F287-C943-B439-99AC5D7FFC8F}"/>
              </a:ext>
            </a:extLst>
          </p:cNvPr>
          <p:cNvSpPr/>
          <p:nvPr/>
        </p:nvSpPr>
        <p:spPr>
          <a:xfrm>
            <a:off x="528538" y="883504"/>
            <a:ext cx="7262149" cy="369332"/>
          </a:xfrm>
          <a:prstGeom prst="rect">
            <a:avLst/>
          </a:prstGeom>
        </p:spPr>
        <p:txBody>
          <a:bodyPr wrap="square">
            <a:spAutoFit/>
          </a:bodyPr>
          <a:lstStyle/>
          <a:p>
            <a:r>
              <a:rPr lang="en-GB" b="1"/>
              <a:t>TECHNICAL SUPPORT &amp; TROUBLESHOOTING:</a:t>
            </a:r>
          </a:p>
        </p:txBody>
      </p:sp>
    </p:spTree>
    <p:extLst>
      <p:ext uri="{BB962C8B-B14F-4D97-AF65-F5344CB8AC3E}">
        <p14:creationId xmlns:p14="http://schemas.microsoft.com/office/powerpoint/2010/main" val="6886551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D291D-5A49-9546-8181-0B2C361A8BB1}"/>
              </a:ext>
            </a:extLst>
          </p:cNvPr>
          <p:cNvSpPr>
            <a:spLocks noGrp="1"/>
          </p:cNvSpPr>
          <p:nvPr>
            <p:ph type="title"/>
          </p:nvPr>
        </p:nvSpPr>
        <p:spPr>
          <a:xfrm>
            <a:off x="0" y="0"/>
            <a:ext cx="5462337" cy="6858000"/>
          </a:xfrm>
        </p:spPr>
        <p:txBody>
          <a:bodyPr/>
          <a:lstStyle/>
          <a:p>
            <a:r>
              <a:rPr lang="en-GB"/>
              <a:t>REPEAT LFT RESULTS</a:t>
            </a:r>
            <a:br>
              <a:rPr lang="en-GB"/>
            </a:br>
            <a:endParaRPr lang="en-GB"/>
          </a:p>
        </p:txBody>
      </p:sp>
      <p:sp>
        <p:nvSpPr>
          <p:cNvPr id="3" name="TextBox 2">
            <a:extLst>
              <a:ext uri="{FF2B5EF4-FFF2-40B4-BE49-F238E27FC236}">
                <a16:creationId xmlns:a16="http://schemas.microsoft.com/office/drawing/2014/main" id="{5A2130DB-7298-5049-97D7-CDC918852664}"/>
              </a:ext>
            </a:extLst>
          </p:cNvPr>
          <p:cNvSpPr txBox="1"/>
          <p:nvPr/>
        </p:nvSpPr>
        <p:spPr>
          <a:xfrm>
            <a:off x="7777018" y="1401711"/>
            <a:ext cx="2309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F47BB0FA-5FCB-9B4D-B254-293E89DD8A99}"/>
              </a:ext>
            </a:extLst>
          </p:cNvPr>
          <p:cNvCxnSpPr>
            <a:cxnSpLocks/>
          </p:cNvCxnSpPr>
          <p:nvPr/>
        </p:nvCxnSpPr>
        <p:spPr>
          <a:xfrm>
            <a:off x="5925703" y="797416"/>
            <a:ext cx="0" cy="5125809"/>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2044B000-EDB2-FB4D-9A9A-32E58E23E138}"/>
              </a:ext>
            </a:extLst>
          </p:cNvPr>
          <p:cNvSpPr>
            <a:spLocks/>
          </p:cNvSpPr>
          <p:nvPr/>
        </p:nvSpPr>
        <p:spPr>
          <a:xfrm>
            <a:off x="5745703" y="797416"/>
            <a:ext cx="360000" cy="356382"/>
          </a:xfrm>
          <a:prstGeom prst="ellipse">
            <a:avLst/>
          </a:prstGeom>
          <a:solidFill>
            <a:schemeClr val="bg1"/>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1</a:t>
            </a:r>
          </a:p>
        </p:txBody>
      </p:sp>
      <p:sp>
        <p:nvSpPr>
          <p:cNvPr id="12" name="Oval 11">
            <a:extLst>
              <a:ext uri="{FF2B5EF4-FFF2-40B4-BE49-F238E27FC236}">
                <a16:creationId xmlns:a16="http://schemas.microsoft.com/office/drawing/2014/main" id="{1D2406C2-A519-5842-8D39-13C2151A47F3}"/>
              </a:ext>
            </a:extLst>
          </p:cNvPr>
          <p:cNvSpPr>
            <a:spLocks/>
          </p:cNvSpPr>
          <p:nvPr/>
        </p:nvSpPr>
        <p:spPr>
          <a:xfrm>
            <a:off x="5745703" y="2129219"/>
            <a:ext cx="360000" cy="356382"/>
          </a:xfrm>
          <a:prstGeom prst="ellipse">
            <a:avLst/>
          </a:prstGeom>
          <a:solidFill>
            <a:schemeClr val="bg1"/>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2</a:t>
            </a:r>
          </a:p>
        </p:txBody>
      </p:sp>
      <p:sp>
        <p:nvSpPr>
          <p:cNvPr id="13" name="TextBox 12">
            <a:extLst>
              <a:ext uri="{FF2B5EF4-FFF2-40B4-BE49-F238E27FC236}">
                <a16:creationId xmlns:a16="http://schemas.microsoft.com/office/drawing/2014/main" id="{9B16CABB-85EF-534A-BCCA-6D6E9DA68CC5}"/>
              </a:ext>
            </a:extLst>
          </p:cNvPr>
          <p:cNvSpPr txBox="1"/>
          <p:nvPr/>
        </p:nvSpPr>
        <p:spPr>
          <a:xfrm>
            <a:off x="6435580" y="846162"/>
            <a:ext cx="5114060" cy="68662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5EB8"/>
                </a:solidFill>
                <a:effectLst/>
                <a:uLnTx/>
                <a:uFillTx/>
                <a:latin typeface="Arial"/>
              </a:rPr>
              <a:t>OPERATIVE ERROR RAISED:</a:t>
            </a:r>
          </a:p>
          <a:p>
            <a:pPr>
              <a:defRPr/>
            </a:pPr>
            <a:r>
              <a:rPr lang="en-GB" sz="1000">
                <a:solidFill>
                  <a:srgbClr val="425563"/>
                </a:solidFill>
                <a:latin typeface="Arial"/>
              </a:rPr>
              <a:t>The operative realises a mistake has been made and asks the Team Leader to re-scan the LFD with their device.</a:t>
            </a:r>
            <a:endParaRPr lang="en-GB"/>
          </a:p>
        </p:txBody>
      </p:sp>
      <p:sp>
        <p:nvSpPr>
          <p:cNvPr id="14" name="TextBox 13">
            <a:extLst>
              <a:ext uri="{FF2B5EF4-FFF2-40B4-BE49-F238E27FC236}">
                <a16:creationId xmlns:a16="http://schemas.microsoft.com/office/drawing/2014/main" id="{94D4A691-748E-E546-96F0-09D412A21C32}"/>
              </a:ext>
            </a:extLst>
          </p:cNvPr>
          <p:cNvSpPr txBox="1"/>
          <p:nvPr/>
        </p:nvSpPr>
        <p:spPr>
          <a:xfrm>
            <a:off x="6430818" y="2130568"/>
            <a:ext cx="5114060" cy="61133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5EB8"/>
                </a:solidFill>
                <a:effectLst/>
                <a:uLnTx/>
                <a:uFillTx/>
                <a:latin typeface="Arial"/>
                <a:ea typeface="+mn-ea"/>
                <a:cs typeface="+mn-cs"/>
              </a:rPr>
              <a:t>RE-SUBMIT RESULT:</a:t>
            </a:r>
          </a:p>
          <a:p>
            <a:pPr>
              <a:defRPr/>
            </a:pPr>
            <a:r>
              <a:rPr lang="en-GB" sz="1000">
                <a:solidFill>
                  <a:srgbClr val="425563"/>
                </a:solidFill>
                <a:latin typeface="Arial"/>
              </a:rPr>
              <a:t>Team Leader</a:t>
            </a:r>
            <a:r>
              <a:rPr kumimoji="0" lang="en-GB" sz="1000" b="0" i="0" u="none" strike="noStrike" kern="1200" cap="none" spc="0" normalizeH="0" baseline="0" noProof="0">
                <a:ln>
                  <a:noFill/>
                </a:ln>
                <a:solidFill>
                  <a:srgbClr val="425563"/>
                </a:solidFill>
                <a:effectLst/>
                <a:uLnTx/>
                <a:uFillTx/>
                <a:latin typeface="Arial"/>
                <a:ea typeface="+mn-ea"/>
                <a:cs typeface="+mn-cs"/>
              </a:rPr>
              <a:t> scans the LFD barcode with </a:t>
            </a:r>
            <a:r>
              <a:rPr lang="en-GB" sz="1000">
                <a:solidFill>
                  <a:srgbClr val="425563"/>
                </a:solidFill>
                <a:latin typeface="Arial"/>
              </a:rPr>
              <a:t>a </a:t>
            </a:r>
            <a:r>
              <a:rPr kumimoji="0" lang="en-GB" sz="1000" b="0" i="0" u="none" strike="noStrike" kern="1200" cap="none" spc="0" normalizeH="0" baseline="0" noProof="0">
                <a:ln>
                  <a:noFill/>
                </a:ln>
                <a:solidFill>
                  <a:srgbClr val="425563"/>
                </a:solidFill>
                <a:effectLst/>
                <a:uLnTx/>
                <a:uFillTx/>
                <a:latin typeface="Arial"/>
                <a:ea typeface="+mn-ea"/>
                <a:cs typeface="+mn-cs"/>
              </a:rPr>
              <a:t>device, selects </a:t>
            </a:r>
            <a:r>
              <a:rPr lang="en-GB" sz="1000">
                <a:solidFill>
                  <a:srgbClr val="425563"/>
                </a:solidFill>
                <a:latin typeface="Arial"/>
              </a:rPr>
              <a:t>the correct </a:t>
            </a:r>
            <a:r>
              <a:rPr kumimoji="0" lang="en-GB" sz="1000" b="0" i="0" u="none" strike="noStrike" kern="1200" cap="none" spc="0" normalizeH="0" baseline="0" noProof="0">
                <a:ln>
                  <a:noFill/>
                </a:ln>
                <a:solidFill>
                  <a:srgbClr val="425563"/>
                </a:solidFill>
                <a:effectLst/>
                <a:uLnTx/>
                <a:uFillTx/>
                <a:latin typeface="Arial"/>
                <a:ea typeface="+mn-ea"/>
                <a:cs typeface="+mn-cs"/>
              </a:rPr>
              <a:t>result, confirms</a:t>
            </a:r>
            <a:r>
              <a:rPr lang="en-GB" sz="1000">
                <a:solidFill>
                  <a:srgbClr val="425563"/>
                </a:solidFill>
                <a:latin typeface="Arial"/>
              </a:rPr>
              <a:t> </a:t>
            </a:r>
            <a:r>
              <a:rPr kumimoji="0" lang="en-GB" sz="1000" b="0" i="0" u="none" strike="noStrike" kern="1200" cap="none" spc="0" normalizeH="0" baseline="0" noProof="0">
                <a:ln>
                  <a:noFill/>
                </a:ln>
                <a:solidFill>
                  <a:srgbClr val="425563"/>
                </a:solidFill>
                <a:effectLst/>
                <a:uLnTx/>
                <a:uFillTx/>
                <a:latin typeface="Arial"/>
                <a:ea typeface="+mn-ea"/>
                <a:cs typeface="+mn-cs"/>
              </a:rPr>
              <a:t>details and submits result</a:t>
            </a:r>
            <a:r>
              <a:rPr lang="en-GB" sz="1000">
                <a:solidFill>
                  <a:srgbClr val="425563"/>
                </a:solidFill>
                <a:latin typeface="Arial"/>
              </a:rPr>
              <a:t>.</a:t>
            </a:r>
            <a:endParaRPr lang="en-GB" sz="1000">
              <a:ea typeface="+mn-lt"/>
              <a:cs typeface="+mn-lt"/>
            </a:endParaRPr>
          </a:p>
          <a:p>
            <a:pPr>
              <a:defRPr/>
            </a:pPr>
            <a:endParaRPr lang="en-GB" sz="1000">
              <a:ea typeface="+mn-lt"/>
              <a:cs typeface="+mn-lt"/>
            </a:endParaRPr>
          </a:p>
          <a:p>
            <a:pPr>
              <a:defRPr/>
            </a:pPr>
            <a:r>
              <a:rPr lang="en-GB" sz="1000">
                <a:solidFill>
                  <a:srgbClr val="425563"/>
                </a:solidFill>
                <a:latin typeface="Arial"/>
              </a:rPr>
              <a:t>(If using the Log Results app, this step will need to be performed with a different managed device than the device used to scan the original result.)</a:t>
            </a:r>
            <a:endParaRPr lang="en-GB">
              <a:ea typeface="+mn-ea"/>
              <a:cs typeface="+mn-cs"/>
            </a:endParaRPr>
          </a:p>
        </p:txBody>
      </p:sp>
      <p:sp>
        <p:nvSpPr>
          <p:cNvPr id="15" name="TextBox 14">
            <a:extLst>
              <a:ext uri="{FF2B5EF4-FFF2-40B4-BE49-F238E27FC236}">
                <a16:creationId xmlns:a16="http://schemas.microsoft.com/office/drawing/2014/main" id="{9B3F444E-D563-E346-8AED-A71284C05DE1}"/>
              </a:ext>
            </a:extLst>
          </p:cNvPr>
          <p:cNvSpPr txBox="1"/>
          <p:nvPr/>
        </p:nvSpPr>
        <p:spPr>
          <a:xfrm>
            <a:off x="6430818" y="3339683"/>
            <a:ext cx="5114060" cy="53735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5EB8"/>
                </a:solidFill>
                <a:effectLst/>
                <a:uLnTx/>
                <a:uFillTx/>
                <a:latin typeface="Arial"/>
              </a:rPr>
              <a:t>CONFRIM RESUBMISSION:</a:t>
            </a:r>
          </a:p>
          <a:p>
            <a:pPr>
              <a:defRPr/>
            </a:pPr>
            <a:r>
              <a:rPr lang="en-GB" sz="1000">
                <a:solidFill>
                  <a:srgbClr val="425563"/>
                </a:solidFill>
              </a:rPr>
              <a:t>When the Team Leader submits the result again, this will update the backend systems that an error was previously made.</a:t>
            </a:r>
          </a:p>
        </p:txBody>
      </p:sp>
      <p:sp>
        <p:nvSpPr>
          <p:cNvPr id="18" name="Oval 17">
            <a:extLst>
              <a:ext uri="{FF2B5EF4-FFF2-40B4-BE49-F238E27FC236}">
                <a16:creationId xmlns:a16="http://schemas.microsoft.com/office/drawing/2014/main" id="{5BE4DA67-7F1B-5248-B0FE-CC7DB959042C}"/>
              </a:ext>
            </a:extLst>
          </p:cNvPr>
          <p:cNvSpPr>
            <a:spLocks/>
          </p:cNvSpPr>
          <p:nvPr/>
        </p:nvSpPr>
        <p:spPr>
          <a:xfrm>
            <a:off x="5745703" y="3345677"/>
            <a:ext cx="360000" cy="356382"/>
          </a:xfrm>
          <a:prstGeom prst="ellipse">
            <a:avLst/>
          </a:prstGeom>
          <a:solidFill>
            <a:schemeClr val="bg1"/>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37373A"/>
                </a:solidFill>
                <a:latin typeface="Arial" panose="020B0604020202020204" pitchFamily="34" charset="0"/>
                <a:cs typeface="Arial" panose="020B0604020202020204" pitchFamily="34" charset="0"/>
              </a:rPr>
              <a:t>3</a:t>
            </a:r>
            <a:endPar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27B9A4C5-19EC-0D4F-BAE6-804CE1C716FA}"/>
              </a:ext>
            </a:extLst>
          </p:cNvPr>
          <p:cNvSpPr txBox="1"/>
          <p:nvPr/>
        </p:nvSpPr>
        <p:spPr>
          <a:xfrm>
            <a:off x="3854153" y="-965675"/>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
        <p:nvSpPr>
          <p:cNvPr id="17" name="TextBox 16">
            <a:extLst>
              <a:ext uri="{FF2B5EF4-FFF2-40B4-BE49-F238E27FC236}">
                <a16:creationId xmlns:a16="http://schemas.microsoft.com/office/drawing/2014/main" id="{185BBEB8-7A3E-E840-90F9-F1B07362ECC7}"/>
              </a:ext>
            </a:extLst>
          </p:cNvPr>
          <p:cNvSpPr txBox="1"/>
          <p:nvPr/>
        </p:nvSpPr>
        <p:spPr>
          <a:xfrm>
            <a:off x="6430818" y="5649499"/>
            <a:ext cx="5114060" cy="57689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005EB8"/>
                </a:solidFill>
                <a:latin typeface="Arial"/>
              </a:rPr>
              <a:t>119 CONTACTS Test Participant</a:t>
            </a:r>
            <a:r>
              <a:rPr kumimoji="0" lang="en-GB" sz="1000" b="1" i="0" u="none" strike="noStrike" kern="1200" cap="none" spc="0" normalizeH="0" baseline="0" noProof="0" dirty="0">
                <a:ln>
                  <a:noFill/>
                </a:ln>
                <a:solidFill>
                  <a:srgbClr val="005EB8"/>
                </a:solidFill>
                <a:effectLst/>
                <a:uLnTx/>
                <a:uFillTx/>
                <a:latin typeface="Arial"/>
              </a:rPr>
              <a:t>:</a:t>
            </a:r>
          </a:p>
          <a:p>
            <a:pPr lvl="0">
              <a:defRPr/>
            </a:pPr>
            <a:r>
              <a:rPr lang="en-GB" sz="1000" dirty="0">
                <a:solidFill>
                  <a:srgbClr val="425563"/>
                </a:solidFill>
              </a:rPr>
              <a:t>The Participant who had an incorrect result submitted may have already been notified of their incorrect result via SMS or email. 119 will contact the and inform them of next steps.</a:t>
            </a:r>
          </a:p>
        </p:txBody>
      </p:sp>
      <p:sp>
        <p:nvSpPr>
          <p:cNvPr id="20" name="TextBox 19">
            <a:extLst>
              <a:ext uri="{FF2B5EF4-FFF2-40B4-BE49-F238E27FC236}">
                <a16:creationId xmlns:a16="http://schemas.microsoft.com/office/drawing/2014/main" id="{EEEE7F4B-0E22-464F-B0BD-9EA489858916}"/>
              </a:ext>
            </a:extLst>
          </p:cNvPr>
          <p:cNvSpPr txBox="1"/>
          <p:nvPr/>
        </p:nvSpPr>
        <p:spPr>
          <a:xfrm>
            <a:off x="6430818" y="4474821"/>
            <a:ext cx="5114060" cy="57689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5EB8"/>
                </a:solidFill>
                <a:effectLst/>
                <a:uLnTx/>
                <a:uFillTx/>
                <a:latin typeface="Arial"/>
              </a:rPr>
              <a:t>CORRECTION OF RESULT:</a:t>
            </a:r>
          </a:p>
          <a:p>
            <a:pPr>
              <a:defRPr/>
            </a:pPr>
            <a:r>
              <a:rPr lang="en-GB" sz="1000">
                <a:solidFill>
                  <a:srgbClr val="425563"/>
                </a:solidFill>
              </a:rPr>
              <a:t>The backend systems will replace the previously incorrect result submission with the corrected result. </a:t>
            </a:r>
          </a:p>
        </p:txBody>
      </p:sp>
      <p:sp>
        <p:nvSpPr>
          <p:cNvPr id="22" name="Oval 21">
            <a:extLst>
              <a:ext uri="{FF2B5EF4-FFF2-40B4-BE49-F238E27FC236}">
                <a16:creationId xmlns:a16="http://schemas.microsoft.com/office/drawing/2014/main" id="{7758BD36-B5F4-AD41-99AE-DF862C24E6D1}"/>
              </a:ext>
            </a:extLst>
          </p:cNvPr>
          <p:cNvSpPr>
            <a:spLocks/>
          </p:cNvSpPr>
          <p:nvPr/>
        </p:nvSpPr>
        <p:spPr>
          <a:xfrm>
            <a:off x="5745703" y="4450438"/>
            <a:ext cx="360000" cy="356382"/>
          </a:xfrm>
          <a:prstGeom prst="ellipse">
            <a:avLst/>
          </a:prstGeom>
          <a:solidFill>
            <a:schemeClr val="bg1"/>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37373A"/>
                </a:solidFill>
                <a:latin typeface="Arial" panose="020B0604020202020204" pitchFamily="34" charset="0"/>
                <a:cs typeface="Arial" panose="020B0604020202020204" pitchFamily="34" charset="0"/>
              </a:rPr>
              <a:t>4</a:t>
            </a:r>
            <a:endPar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endParaRPr>
          </a:p>
        </p:txBody>
      </p:sp>
      <p:sp>
        <p:nvSpPr>
          <p:cNvPr id="23" name="Oval 22">
            <a:extLst>
              <a:ext uri="{FF2B5EF4-FFF2-40B4-BE49-F238E27FC236}">
                <a16:creationId xmlns:a16="http://schemas.microsoft.com/office/drawing/2014/main" id="{641B670B-BF36-C140-8D57-055358E50248}"/>
              </a:ext>
            </a:extLst>
          </p:cNvPr>
          <p:cNvSpPr>
            <a:spLocks/>
          </p:cNvSpPr>
          <p:nvPr/>
        </p:nvSpPr>
        <p:spPr>
          <a:xfrm>
            <a:off x="5745703" y="5608696"/>
            <a:ext cx="360000" cy="356382"/>
          </a:xfrm>
          <a:prstGeom prst="ellipse">
            <a:avLst/>
          </a:prstGeom>
          <a:solidFill>
            <a:schemeClr val="bg1"/>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37373A"/>
                </a:solidFill>
                <a:latin typeface="Arial" panose="020B0604020202020204" pitchFamily="34" charset="0"/>
                <a:cs typeface="Arial" panose="020B0604020202020204" pitchFamily="34" charset="0"/>
              </a:rPr>
              <a:t>5</a:t>
            </a:r>
            <a:endPar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7C32C62C-7EE4-A34D-8D48-E820669366D3}"/>
              </a:ext>
            </a:extLst>
          </p:cNvPr>
          <p:cNvSpPr/>
          <p:nvPr/>
        </p:nvSpPr>
        <p:spPr>
          <a:xfrm>
            <a:off x="623573" y="3860485"/>
            <a:ext cx="3970198" cy="1071734"/>
          </a:xfrm>
          <a:prstGeom prst="rect">
            <a:avLst/>
          </a:prstGeom>
        </p:spPr>
        <p:txBody>
          <a:bodyPr wrap="square" lIns="0" tIns="45720" rIns="91440" bIns="45720" anchor="ctr">
            <a:noAutofit/>
          </a:bodyPr>
          <a:lstStyle/>
          <a:p>
            <a:r>
              <a:rPr lang="en-GB" sz="1200" b="1">
                <a:solidFill>
                  <a:schemeClr val="tx2"/>
                </a:solidFill>
              </a:rPr>
              <a:t>WHAT TO DO WHEN: </a:t>
            </a:r>
            <a:endParaRPr lang="en-GB" sz="1200"/>
          </a:p>
          <a:p>
            <a:pPr>
              <a:spcBef>
                <a:spcPts val="300"/>
              </a:spcBef>
              <a:spcAft>
                <a:spcPts val="500"/>
              </a:spcAft>
            </a:pPr>
            <a:r>
              <a:rPr lang="en-GB" sz="1200">
                <a:ea typeface="+mn-lt"/>
                <a:cs typeface="+mn-lt"/>
              </a:rPr>
              <a:t>A Lateral Flow Test (LFT) barcode/sample ID has been submitted incorrectly to the result service via the Log Results app or website.</a:t>
            </a:r>
            <a:endParaRPr lang="en-GB"/>
          </a:p>
        </p:txBody>
      </p:sp>
      <p:sp>
        <p:nvSpPr>
          <p:cNvPr id="21" name="Rectangle 20">
            <a:extLst>
              <a:ext uri="{FF2B5EF4-FFF2-40B4-BE49-F238E27FC236}">
                <a16:creationId xmlns:a16="http://schemas.microsoft.com/office/drawing/2014/main" id="{227C5078-164F-0E43-875E-294AD8E4DA64}"/>
              </a:ext>
            </a:extLst>
          </p:cNvPr>
          <p:cNvSpPr/>
          <p:nvPr/>
        </p:nvSpPr>
        <p:spPr>
          <a:xfrm>
            <a:off x="528539" y="1789904"/>
            <a:ext cx="3211358" cy="646331"/>
          </a:xfrm>
          <a:prstGeom prst="rect">
            <a:avLst/>
          </a:prstGeom>
        </p:spPr>
        <p:txBody>
          <a:bodyPr wrap="square">
            <a:spAutoFit/>
          </a:bodyPr>
          <a:lstStyle/>
          <a:p>
            <a:r>
              <a:rPr lang="en-GB" b="1"/>
              <a:t>TECHNICAL SUPPORT &amp; TROUBLESHOOTING:</a:t>
            </a:r>
          </a:p>
        </p:txBody>
      </p:sp>
    </p:spTree>
    <p:extLst>
      <p:ext uri="{BB962C8B-B14F-4D97-AF65-F5344CB8AC3E}">
        <p14:creationId xmlns:p14="http://schemas.microsoft.com/office/powerpoint/2010/main" val="18233643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6180042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63"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3600" b="1" dirty="0" smtClean="0">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8AD1BEDB-8C1F-7048-9F2E-79698FA147F6}"/>
              </a:ext>
            </a:extLst>
          </p:cNvPr>
          <p:cNvSpPr>
            <a:spLocks noGrp="1"/>
          </p:cNvSpPr>
          <p:nvPr>
            <p:ph type="title"/>
          </p:nvPr>
        </p:nvSpPr>
        <p:spPr/>
        <p:txBody>
          <a:bodyPr lIns="612000" rIns="396000"/>
          <a:lstStyle/>
          <a:p>
            <a:r>
              <a:rPr lang="en-GB" sz="3600" dirty="0"/>
              <a:t>OPTION </a:t>
            </a:r>
            <a:r>
              <a:rPr lang="en-GB" sz="3600" dirty="0" smtClean="0"/>
              <a:t>B:</a:t>
            </a:r>
            <a:r>
              <a:rPr lang="en-GB" sz="3600" dirty="0"/>
              <a:t/>
            </a:r>
            <a:br>
              <a:rPr lang="en-GB" sz="3600" dirty="0"/>
            </a:br>
            <a:r>
              <a:rPr lang="en-GB" sz="3600" dirty="0"/>
              <a:t>ORGANISATIONS USE OWN DIGITAL SOLUTIONS</a:t>
            </a:r>
          </a:p>
        </p:txBody>
      </p:sp>
      <p:sp>
        <p:nvSpPr>
          <p:cNvPr id="12" name="TextBox 11">
            <a:extLst>
              <a:ext uri="{FF2B5EF4-FFF2-40B4-BE49-F238E27FC236}">
                <a16:creationId xmlns:a16="http://schemas.microsoft.com/office/drawing/2014/main" id="{E1BA4296-A37D-5A4F-B606-F07C0ACCA736}"/>
              </a:ext>
            </a:extLst>
          </p:cNvPr>
          <p:cNvSpPr txBox="1"/>
          <p:nvPr/>
        </p:nvSpPr>
        <p:spPr>
          <a:xfrm>
            <a:off x="5664200" y="1160462"/>
            <a:ext cx="5899150" cy="500538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a:spcBef>
                <a:spcPts val="600"/>
              </a:spcBef>
              <a:spcAft>
                <a:spcPts val="200"/>
              </a:spcAft>
              <a:buClr>
                <a:schemeClr val="bg1"/>
              </a:buClr>
            </a:pPr>
            <a:r>
              <a:rPr lang="en-GB" sz="1200" b="1" dirty="0">
                <a:solidFill>
                  <a:schemeClr val="accent5">
                    <a:lumMod val="20000"/>
                    <a:lumOff val="80000"/>
                  </a:schemeClr>
                </a:solidFill>
                <a:ea typeface="+mn-lt"/>
                <a:cs typeface="+mn-lt"/>
              </a:rPr>
              <a:t>OVERVIEW:</a:t>
            </a:r>
          </a:p>
          <a:p>
            <a:pPr marL="285750" indent="-285750">
              <a:spcBef>
                <a:spcPts val="600"/>
              </a:spcBef>
              <a:spcAft>
                <a:spcPts val="200"/>
              </a:spcAft>
              <a:buClr>
                <a:schemeClr val="bg1"/>
              </a:buClr>
              <a:buFont typeface="Arial"/>
              <a:buChar char="•"/>
            </a:pPr>
            <a:r>
              <a:rPr lang="en-GB" sz="1200" dirty="0">
                <a:solidFill>
                  <a:schemeClr val="accent5">
                    <a:lumMod val="20000"/>
                    <a:lumOff val="80000"/>
                  </a:schemeClr>
                </a:solidFill>
                <a:ea typeface="+mn-lt"/>
                <a:cs typeface="+mn-lt"/>
              </a:rPr>
              <a:t>Organisations can choose to use their own digital solution to support their testing operation</a:t>
            </a:r>
          </a:p>
          <a:p>
            <a:pPr marL="285750" indent="-285750">
              <a:spcBef>
                <a:spcPts val="600"/>
              </a:spcBef>
              <a:spcAft>
                <a:spcPts val="200"/>
              </a:spcAft>
              <a:buClr>
                <a:schemeClr val="bg1"/>
              </a:buClr>
              <a:buFont typeface="Arial"/>
              <a:buChar char="•"/>
            </a:pPr>
            <a:r>
              <a:rPr lang="en-GB" sz="1200" dirty="0">
                <a:solidFill>
                  <a:schemeClr val="accent5">
                    <a:lumMod val="20000"/>
                    <a:lumOff val="80000"/>
                  </a:schemeClr>
                </a:solidFill>
                <a:ea typeface="+mn-lt"/>
                <a:cs typeface="+mn-lt"/>
              </a:rPr>
              <a:t>In this case, the organisation is responsible for reporting test results to Public Health England directly</a:t>
            </a:r>
            <a:endParaRPr lang="en-GB" dirty="0">
              <a:solidFill>
                <a:schemeClr val="accent5">
                  <a:lumMod val="20000"/>
                  <a:lumOff val="80000"/>
                </a:schemeClr>
              </a:solidFill>
              <a:ea typeface="+mn-lt"/>
              <a:cs typeface="+mn-lt"/>
            </a:endParaRPr>
          </a:p>
          <a:p>
            <a:pPr>
              <a:spcBef>
                <a:spcPts val="600"/>
              </a:spcBef>
              <a:spcAft>
                <a:spcPts val="200"/>
              </a:spcAft>
              <a:buClr>
                <a:schemeClr val="bg1"/>
              </a:buClr>
            </a:pPr>
            <a:endParaRPr lang="en-GB" sz="1200" b="1" dirty="0">
              <a:solidFill>
                <a:schemeClr val="accent5">
                  <a:lumMod val="20000"/>
                  <a:lumOff val="80000"/>
                </a:schemeClr>
              </a:solidFill>
              <a:ea typeface="+mn-lt"/>
              <a:cs typeface="+mn-lt"/>
            </a:endParaRPr>
          </a:p>
          <a:p>
            <a:pPr>
              <a:spcBef>
                <a:spcPts val="600"/>
              </a:spcBef>
              <a:spcAft>
                <a:spcPts val="200"/>
              </a:spcAft>
              <a:buClr>
                <a:schemeClr val="bg1"/>
              </a:buClr>
            </a:pPr>
            <a:r>
              <a:rPr lang="en-GB" sz="1200" b="1" dirty="0">
                <a:solidFill>
                  <a:schemeClr val="accent5">
                    <a:lumMod val="20000"/>
                    <a:lumOff val="80000"/>
                  </a:schemeClr>
                </a:solidFill>
                <a:ea typeface="+mn-lt"/>
                <a:cs typeface="+mn-lt"/>
              </a:rPr>
              <a:t>TRADEOFFS WHEN USING THE PHE SOLUTION:</a:t>
            </a:r>
            <a:endParaRPr lang="en-GB" sz="1200" dirty="0">
              <a:solidFill>
                <a:schemeClr val="accent5">
                  <a:lumMod val="20000"/>
                  <a:lumOff val="80000"/>
                </a:schemeClr>
              </a:solidFill>
              <a:ea typeface="+mn-lt"/>
              <a:cs typeface="+mn-lt"/>
            </a:endParaRPr>
          </a:p>
          <a:p>
            <a:pPr marL="171450" indent="-171450">
              <a:spcBef>
                <a:spcPts val="600"/>
              </a:spcBef>
              <a:spcAft>
                <a:spcPts val="200"/>
              </a:spcAft>
              <a:buClr>
                <a:schemeClr val="bg1"/>
              </a:buClr>
              <a:buFont typeface="Arial"/>
              <a:buChar char="•"/>
            </a:pPr>
            <a:r>
              <a:rPr lang="en-GB" sz="1200" dirty="0">
                <a:solidFill>
                  <a:schemeClr val="accent5">
                    <a:lumMod val="20000"/>
                    <a:lumOff val="80000"/>
                  </a:schemeClr>
                </a:solidFill>
                <a:ea typeface="+mn-lt"/>
                <a:cs typeface="+mn-lt"/>
              </a:rPr>
              <a:t>Results will not be delivered to Test Participants </a:t>
            </a:r>
          </a:p>
          <a:p>
            <a:pPr marL="171450" indent="-171450">
              <a:spcBef>
                <a:spcPts val="600"/>
              </a:spcBef>
              <a:spcAft>
                <a:spcPts val="200"/>
              </a:spcAft>
              <a:buClr>
                <a:schemeClr val="bg1"/>
              </a:buClr>
              <a:buFont typeface="Arial"/>
              <a:buChar char="•"/>
            </a:pPr>
            <a:r>
              <a:rPr lang="en-GB" sz="1200" dirty="0">
                <a:solidFill>
                  <a:schemeClr val="accent5">
                    <a:lumMod val="20000"/>
                    <a:lumOff val="80000"/>
                  </a:schemeClr>
                </a:solidFill>
                <a:ea typeface="+mn-lt"/>
                <a:cs typeface="+mn-lt"/>
              </a:rPr>
              <a:t>Positive tests will not trigger contact tracing</a:t>
            </a:r>
            <a:endParaRPr lang="en-GB" dirty="0">
              <a:solidFill>
                <a:schemeClr val="accent5">
                  <a:lumMod val="20000"/>
                  <a:lumOff val="80000"/>
                </a:schemeClr>
              </a:solidFill>
            </a:endParaRPr>
          </a:p>
          <a:p>
            <a:pPr marL="171450" indent="-171450">
              <a:spcBef>
                <a:spcPts val="600"/>
              </a:spcBef>
              <a:spcAft>
                <a:spcPts val="200"/>
              </a:spcAft>
              <a:buClr>
                <a:schemeClr val="bg1"/>
              </a:buClr>
              <a:buFont typeface="Arial"/>
              <a:buChar char="•"/>
            </a:pPr>
            <a:r>
              <a:rPr lang="en-GB" sz="1200" dirty="0">
                <a:solidFill>
                  <a:schemeClr val="accent5">
                    <a:lumMod val="20000"/>
                    <a:lumOff val="80000"/>
                  </a:schemeClr>
                </a:solidFill>
                <a:ea typeface="+mn-lt"/>
                <a:cs typeface="+mn-lt"/>
              </a:rPr>
              <a:t>Test Participants details will not be matched to test results</a:t>
            </a:r>
          </a:p>
          <a:p>
            <a:pPr marL="171450" indent="-171450">
              <a:spcBef>
                <a:spcPts val="600"/>
              </a:spcBef>
              <a:spcAft>
                <a:spcPts val="200"/>
              </a:spcAft>
              <a:buClr>
                <a:schemeClr val="bg1"/>
              </a:buClr>
              <a:buFont typeface="Arial"/>
              <a:buChar char="•"/>
            </a:pPr>
            <a:r>
              <a:rPr lang="en-GB" sz="1200" dirty="0">
                <a:solidFill>
                  <a:schemeClr val="accent5">
                    <a:lumMod val="20000"/>
                    <a:lumOff val="80000"/>
                  </a:schemeClr>
                </a:solidFill>
                <a:ea typeface="+mn-lt"/>
                <a:cs typeface="+mn-lt"/>
              </a:rPr>
              <a:t>There is no support provided from the DHSC, Test &amp; Trace or any other NHS service if the organisation uses their own digital solution</a:t>
            </a:r>
          </a:p>
          <a:p>
            <a:pPr marL="285750" indent="-285750">
              <a:spcBef>
                <a:spcPts val="600"/>
              </a:spcBef>
              <a:spcAft>
                <a:spcPts val="200"/>
              </a:spcAft>
              <a:buClr>
                <a:schemeClr val="bg1"/>
              </a:buClr>
              <a:buFont typeface="Arial"/>
              <a:buChar char="•"/>
            </a:pPr>
            <a:endParaRPr lang="en-GB" sz="1200" dirty="0">
              <a:solidFill>
                <a:schemeClr val="accent5">
                  <a:lumMod val="20000"/>
                  <a:lumOff val="80000"/>
                </a:schemeClr>
              </a:solidFill>
              <a:ea typeface="+mn-lt"/>
              <a:cs typeface="+mn-lt"/>
            </a:endParaRPr>
          </a:p>
          <a:p>
            <a:pPr>
              <a:spcBef>
                <a:spcPts val="600"/>
              </a:spcBef>
              <a:spcAft>
                <a:spcPts val="200"/>
              </a:spcAft>
              <a:buClr>
                <a:schemeClr val="bg1"/>
              </a:buClr>
            </a:pPr>
            <a:r>
              <a:rPr lang="en-GB" sz="1200" b="1" dirty="0">
                <a:solidFill>
                  <a:schemeClr val="accent5">
                    <a:lumMod val="20000"/>
                    <a:lumOff val="80000"/>
                  </a:schemeClr>
                </a:solidFill>
                <a:ea typeface="+mn-lt"/>
                <a:cs typeface="+mn-lt"/>
              </a:rPr>
              <a:t>SETUP:</a:t>
            </a:r>
            <a:endParaRPr lang="en-GB" sz="1200" dirty="0">
              <a:solidFill>
                <a:schemeClr val="accent5">
                  <a:lumMod val="20000"/>
                  <a:lumOff val="80000"/>
                </a:schemeClr>
              </a:solidFill>
              <a:ea typeface="+mn-lt"/>
              <a:cs typeface="+mn-lt"/>
            </a:endParaRPr>
          </a:p>
          <a:p>
            <a:pPr>
              <a:spcBef>
                <a:spcPts val="600"/>
              </a:spcBef>
              <a:spcAft>
                <a:spcPts val="200"/>
              </a:spcAft>
              <a:buClr>
                <a:schemeClr val="bg1"/>
              </a:buClr>
            </a:pPr>
            <a:r>
              <a:rPr lang="en-GB" sz="1200" dirty="0">
                <a:solidFill>
                  <a:schemeClr val="accent5">
                    <a:lumMod val="20000"/>
                    <a:lumOff val="80000"/>
                  </a:schemeClr>
                </a:solidFill>
                <a:ea typeface="+mn-lt"/>
                <a:cs typeface="+mn-lt"/>
              </a:rPr>
              <a:t>To use the PHE reporting solution, organisations must contact </a:t>
            </a:r>
            <a:r>
              <a:rPr lang="en-GB" sz="1200" dirty="0">
                <a:solidFill>
                  <a:schemeClr val="accent5">
                    <a:lumMod val="20000"/>
                    <a:lumOff val="80000"/>
                  </a:schemeClr>
                </a:solidFill>
                <a:ea typeface="+mn-lt"/>
                <a:cs typeface="+mn-lt"/>
                <a:hlinkClick r:id="rId7">
                  <a:extLst>
                    <a:ext uri="{A12FA001-AC4F-418D-AE19-62706E023703}">
                      <ahyp:hlinkClr xmlns="" xmlns:ahyp="http://schemas.microsoft.com/office/drawing/2018/hyperlinkcolor" val="tx"/>
                    </a:ext>
                  </a:extLst>
                </a:hlinkClick>
              </a:rPr>
              <a:t>poct.contact@phe.gov.uk</a:t>
            </a:r>
            <a:r>
              <a:rPr lang="en-GB" sz="1200" dirty="0">
                <a:solidFill>
                  <a:schemeClr val="accent5">
                    <a:lumMod val="20000"/>
                    <a:lumOff val="80000"/>
                  </a:schemeClr>
                </a:solidFill>
                <a:ea typeface="+mn-lt"/>
                <a:cs typeface="+mn-lt"/>
              </a:rPr>
              <a:t> and </a:t>
            </a:r>
            <a:r>
              <a:rPr lang="en-GB" sz="1200" dirty="0">
                <a:solidFill>
                  <a:schemeClr val="accent5">
                    <a:lumMod val="20000"/>
                    <a:lumOff val="80000"/>
                  </a:schemeClr>
                </a:solidFill>
                <a:ea typeface="+mn-lt"/>
                <a:cs typeface="+mn-lt"/>
                <a:hlinkClick r:id="rId8">
                  <a:extLst>
                    <a:ext uri="{A12FA001-AC4F-418D-AE19-62706E023703}">
                      <ahyp:hlinkClr xmlns="" xmlns:ahyp="http://schemas.microsoft.com/office/drawing/2018/hyperlinkcolor" val="tx"/>
                    </a:ext>
                  </a:extLst>
                </a:hlinkClick>
              </a:rPr>
              <a:t>SGSS.helpdesk@phe.gov.uk</a:t>
            </a:r>
            <a:r>
              <a:rPr lang="en-GB" sz="1200" dirty="0">
                <a:solidFill>
                  <a:schemeClr val="accent5">
                    <a:lumMod val="20000"/>
                    <a:lumOff val="80000"/>
                  </a:schemeClr>
                </a:solidFill>
                <a:ea typeface="+mn-lt"/>
                <a:cs typeface="+mn-lt"/>
              </a:rPr>
              <a:t> to discuss the best way to provide data</a:t>
            </a:r>
            <a:endParaRPr lang="en-GB" sz="1200" dirty="0">
              <a:solidFill>
                <a:schemeClr val="accent5">
                  <a:lumMod val="20000"/>
                  <a:lumOff val="80000"/>
                </a:schemeClr>
              </a:solidFill>
              <a:cs typeface="Arial"/>
            </a:endParaRPr>
          </a:p>
        </p:txBody>
      </p:sp>
    </p:spTree>
    <p:extLst>
      <p:ext uri="{BB962C8B-B14F-4D97-AF65-F5344CB8AC3E}">
        <p14:creationId xmlns:p14="http://schemas.microsoft.com/office/powerpoint/2010/main" val="4067668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45"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588" y="1588"/>
                        <a:ext cx="1588" cy="1588"/>
                      </a:xfrm>
                      <a:prstGeom prst="rect">
                        <a:avLst/>
                      </a:prstGeom>
                      <a:ln/>
                    </p:spPr>
                  </p:pic>
                </p:oleObj>
              </mc:Fallback>
            </mc:AlternateContent>
          </a:graphicData>
        </a:graphic>
      </p:graphicFrame>
      <p:sp>
        <p:nvSpPr>
          <p:cNvPr id="7" name="Text Placeholder 4">
            <a:extLst>
              <a:ext uri="{FF2B5EF4-FFF2-40B4-BE49-F238E27FC236}">
                <a16:creationId xmlns:a16="http://schemas.microsoft.com/office/drawing/2014/main" id="{EB02FA7C-FBC7-434E-AFC3-B4C28717E2AD}"/>
              </a:ext>
            </a:extLst>
          </p:cNvPr>
          <p:cNvSpPr>
            <a:spLocks noGrp="1"/>
          </p:cNvSpPr>
          <p:nvPr>
            <p:ph type="body" sz="quarter" idx="12"/>
          </p:nvPr>
        </p:nvSpPr>
        <p:spPr/>
        <p:txBody>
          <a:bodyPr anchor="b"/>
          <a:lstStyle/>
          <a:p>
            <a:r>
              <a:rPr lang="en-GB" b="1"/>
              <a:t>VERSION 2.5</a:t>
            </a:r>
          </a:p>
        </p:txBody>
      </p:sp>
      <p:sp>
        <p:nvSpPr>
          <p:cNvPr id="3" name="Title 2"/>
          <p:cNvSpPr>
            <a:spLocks noGrp="1"/>
          </p:cNvSpPr>
          <p:nvPr>
            <p:ph type="ctrTitle"/>
          </p:nvPr>
        </p:nvSpPr>
        <p:spPr>
          <a:xfrm>
            <a:off x="595165" y="2417379"/>
            <a:ext cx="6868800" cy="2663631"/>
          </a:xfrm>
        </p:spPr>
        <p:txBody>
          <a:bodyPr>
            <a:normAutofit fontScale="90000"/>
          </a:bodyPr>
          <a:lstStyle/>
          <a:p>
            <a:r>
              <a:rPr lang="en-GB" sz="10600" dirty="0">
                <a:solidFill>
                  <a:schemeClr val="tx2"/>
                </a:solidFill>
              </a:rPr>
              <a:t>6</a:t>
            </a:r>
            <a:br>
              <a:rPr lang="en-GB" sz="10600" dirty="0">
                <a:solidFill>
                  <a:schemeClr val="tx2"/>
                </a:solidFill>
              </a:rPr>
            </a:br>
            <a:r>
              <a:rPr lang="en-GB" dirty="0">
                <a:solidFill>
                  <a:schemeClr val="tx2"/>
                </a:solidFill>
              </a:rPr>
              <a:t>Comms &amp; ENGAGEMENT</a:t>
            </a:r>
            <a:endParaRPr lang="en-US" dirty="0">
              <a:solidFill>
                <a:schemeClr val="tx2"/>
              </a:solidFill>
            </a:endParaRPr>
          </a:p>
        </p:txBody>
      </p:sp>
      <p:sp>
        <p:nvSpPr>
          <p:cNvPr id="8" name="TextBox 7">
            <a:extLst>
              <a:ext uri="{FF2B5EF4-FFF2-40B4-BE49-F238E27FC236}">
                <a16:creationId xmlns:a16="http://schemas.microsoft.com/office/drawing/2014/main" id="{9187F7E4-7ADF-F547-A7DE-439A85BFD267}"/>
              </a:ext>
            </a:extLst>
          </p:cNvPr>
          <p:cNvSpPr txBox="1"/>
          <p:nvPr/>
        </p:nvSpPr>
        <p:spPr>
          <a:xfrm>
            <a:off x="11578442" y="6507678"/>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9" name="Text Placeholder 2">
            <a:extLst>
              <a:ext uri="{FF2B5EF4-FFF2-40B4-BE49-F238E27FC236}">
                <a16:creationId xmlns:a16="http://schemas.microsoft.com/office/drawing/2014/main" id="{8C858669-E895-7A44-A3AC-A5CE67656B1F}"/>
              </a:ext>
            </a:extLst>
          </p:cNvPr>
          <p:cNvSpPr txBox="1">
            <a:spLocks/>
          </p:cNvSpPr>
          <p:nvPr/>
        </p:nvSpPr>
        <p:spPr>
          <a:xfrm>
            <a:off x="5664200" y="1160463"/>
            <a:ext cx="5899150" cy="5000625"/>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600"/>
              </a:spcBef>
              <a:spcAft>
                <a:spcPts val="300"/>
              </a:spcAft>
              <a:buClr>
                <a:srgbClr val="005EB8"/>
              </a:buClr>
              <a:buFont typeface="Arial" panose="020B0604020202020204" pitchFamily="34" charset="0"/>
              <a:buNone/>
              <a:defRPr lang="en-US" sz="1200" b="1" i="0" kern="1200">
                <a:solidFill>
                  <a:schemeClr val="tx1"/>
                </a:solidFill>
                <a:latin typeface="Arial" panose="020B0604020202020204" pitchFamily="34" charset="0"/>
                <a:ea typeface="+mn-ea"/>
                <a:cs typeface="Arial" panose="020B0604020202020204" pitchFamily="34" charset="0"/>
                <a:sym typeface="+mn-lt"/>
              </a:defRPr>
            </a:lvl1pPr>
            <a:lvl2pPr marL="284400" indent="-172800" algn="l" defTabSz="914400" rtl="0" eaLnBrk="1" latinLnBrk="0" hangingPunct="1">
              <a:lnSpc>
                <a:spcPct val="90000"/>
              </a:lnSpc>
              <a:spcBef>
                <a:spcPts val="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rgbClr val="005EB8"/>
              </a:buClr>
              <a:buFont typeface="Trebuchet MS" panose="020B0603020202020204" pitchFamily="34" charset="0"/>
              <a:buChar char="–"/>
              <a:defRPr lang="en-US" sz="1200" kern="1200">
                <a:solidFill>
                  <a:srgbClr val="425563"/>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rgbClr val="005EB8"/>
              </a:buClr>
              <a:buFont typeface="Arial" panose="020B0604020202020204" pitchFamily="34" charset="0"/>
              <a:buChar char="​"/>
              <a:defRPr lang="en-US" sz="1600" kern="1200">
                <a:solidFill>
                  <a:srgbClr val="005EB8"/>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
                <a:srgbClr val="005EB8"/>
              </a:buClr>
              <a:buFont typeface="Arial" panose="020B0604020202020204" pitchFamily="34" charset="0"/>
              <a:buChar char="​"/>
              <a:defRPr lang="en-US" sz="1600" b="1" kern="1200" smtClean="0">
                <a:solidFill>
                  <a:srgbClr val="425563"/>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rgbClr val="005EB8"/>
              </a:buClr>
              <a:buFont typeface="Arial" panose="020B0604020202020204" pitchFamily="34" charset="0"/>
              <a:buChar char="•"/>
              <a:defRPr lang="en-US" sz="1600" kern="1200" smtClean="0">
                <a:solidFill>
                  <a:srgbClr val="425563"/>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Clr>
                <a:srgbClr val="005EB8"/>
              </a:buClr>
              <a:buFont typeface="Arial" panose="020B0604020202020204" pitchFamily="34" charset="0"/>
              <a:buChar char="​"/>
              <a:defRPr lang="en-US" sz="4400" kern="1200" baseline="0" smtClean="0">
                <a:solidFill>
                  <a:srgbClr val="425563"/>
                </a:solidFill>
                <a:latin typeface="+mn-lt"/>
                <a:ea typeface="+mn-ea"/>
                <a:cs typeface="+mn-cs"/>
                <a:sym typeface="+mn-lt"/>
              </a:defRPr>
            </a:lvl7pPr>
            <a:lvl8pPr marL="0" indent="0" algn="l" defTabSz="914400" rtl="0" eaLnBrk="1" latinLnBrk="0" hangingPunct="1">
              <a:lnSpc>
                <a:spcPct val="90000"/>
              </a:lnSpc>
              <a:spcBef>
                <a:spcPts val="900"/>
              </a:spcBef>
              <a:spcAft>
                <a:spcPts val="0"/>
              </a:spcAft>
              <a:buClr>
                <a:srgbClr val="005EB8"/>
              </a:buClr>
              <a:buFont typeface="Arial" panose="020B0604020202020204" pitchFamily="34" charset="0"/>
              <a:buChar char="​"/>
              <a:defRPr lang="en-US" sz="5400" kern="1200" baseline="0" smtClean="0">
                <a:solidFill>
                  <a:srgbClr val="005EB8"/>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Clr>
                <a:srgbClr val="005EB8"/>
              </a:buClr>
              <a:buFont typeface="Arial" panose="020B0604020202020204" pitchFamily="34" charset="0"/>
              <a:buChar char="​"/>
              <a:defRPr lang="en-US" sz="2400" kern="1200" baseline="0" dirty="0">
                <a:solidFill>
                  <a:srgbClr val="005EB8"/>
                </a:solidFill>
                <a:latin typeface="+mn-lt"/>
                <a:ea typeface="+mn-ea"/>
                <a:cs typeface="+mn-cs"/>
                <a:sym typeface="+mn-lt"/>
              </a:defRPr>
            </a:lvl9pPr>
          </a:lstStyle>
          <a:p>
            <a:pPr marL="342900" marR="0" lvl="0" indent="-342900" algn="l" defTabSz="914400" rtl="0" eaLnBrk="1" fontAlgn="auto" latinLnBrk="0" hangingPunct="1">
              <a:lnSpc>
                <a:spcPct val="150000"/>
              </a:lnSpc>
              <a:spcBef>
                <a:spcPts val="600"/>
              </a:spcBef>
              <a:spcAft>
                <a:spcPts val="300"/>
              </a:spcAft>
              <a:buClr>
                <a:srgbClr val="005EB8"/>
              </a:buClr>
              <a:buSzPct val="100000"/>
              <a:buFont typeface="+mj-lt"/>
              <a:buAutoNum type="arabicPeriod"/>
              <a:tabLst/>
              <a:defRPr/>
            </a:pPr>
            <a:r>
              <a:rPr lang="en-GB" sz="1400" b="0" dirty="0" smtClean="0">
                <a:solidFill>
                  <a:schemeClr val="tx2"/>
                </a:solidFill>
                <a:latin typeface="Arial"/>
                <a:cs typeface="Arial"/>
              </a:rPr>
              <a:t>Pre-approved assets</a:t>
            </a:r>
          </a:p>
          <a:p>
            <a:pPr marL="342900" marR="0" lvl="0" indent="-342900" algn="l" defTabSz="914400" rtl="0" eaLnBrk="1" fontAlgn="auto" latinLnBrk="0" hangingPunct="1">
              <a:lnSpc>
                <a:spcPct val="150000"/>
              </a:lnSpc>
              <a:spcBef>
                <a:spcPts val="600"/>
              </a:spcBef>
              <a:spcAft>
                <a:spcPts val="300"/>
              </a:spcAft>
              <a:buClr>
                <a:srgbClr val="005EB8"/>
              </a:buClr>
              <a:buSzPct val="100000"/>
              <a:buFont typeface="+mj-lt"/>
              <a:buAutoNum type="arabicPeriod"/>
              <a:tabLst/>
              <a:defRPr/>
            </a:pPr>
            <a:r>
              <a:rPr lang="en-GB" sz="1400" b="0" dirty="0" smtClean="0">
                <a:solidFill>
                  <a:schemeClr val="tx2"/>
                </a:solidFill>
                <a:latin typeface="Arial"/>
                <a:cs typeface="Arial"/>
              </a:rPr>
              <a:t>Customer marketing, branding, and specialised assets</a:t>
            </a:r>
            <a:endParaRPr lang="en-GB" sz="1400" b="0" dirty="0" smtClean="0">
              <a:solidFill>
                <a:schemeClr val="tx2"/>
              </a:solidFill>
              <a:latin typeface="Arial"/>
              <a:cs typeface="Arial"/>
            </a:endParaRPr>
          </a:p>
          <a:p>
            <a:pPr marL="342900" marR="0" lvl="0" indent="-342900" algn="l" defTabSz="914400" rtl="0" eaLnBrk="1" fontAlgn="auto" latinLnBrk="0" hangingPunct="1">
              <a:lnSpc>
                <a:spcPct val="150000"/>
              </a:lnSpc>
              <a:spcBef>
                <a:spcPts val="600"/>
              </a:spcBef>
              <a:spcAft>
                <a:spcPts val="300"/>
              </a:spcAft>
              <a:buClr>
                <a:srgbClr val="005EB8"/>
              </a:buClr>
              <a:buSzPct val="100000"/>
              <a:buFont typeface="+mj-lt"/>
              <a:buAutoNum type="arabicPeriod"/>
              <a:tabLst/>
              <a:defRPr/>
            </a:pPr>
            <a:r>
              <a:rPr lang="en-GB" sz="1400" b="0" dirty="0" smtClean="0">
                <a:solidFill>
                  <a:schemeClr val="tx2"/>
                </a:solidFill>
                <a:latin typeface="Arial"/>
                <a:cs typeface="Arial"/>
              </a:rPr>
              <a:t>Encouraging </a:t>
            </a:r>
            <a:r>
              <a:rPr lang="en-GB" sz="1400" b="0" dirty="0" smtClean="0">
                <a:solidFill>
                  <a:schemeClr val="tx2"/>
                </a:solidFill>
                <a:latin typeface="Arial"/>
                <a:cs typeface="Arial"/>
              </a:rPr>
              <a:t>participation</a:t>
            </a:r>
          </a:p>
          <a:p>
            <a:pPr marL="342900" marR="0" lvl="0" indent="-342900" algn="l" defTabSz="914400" rtl="0" eaLnBrk="1" fontAlgn="auto" latinLnBrk="0" hangingPunct="1">
              <a:lnSpc>
                <a:spcPct val="150000"/>
              </a:lnSpc>
              <a:spcBef>
                <a:spcPts val="600"/>
              </a:spcBef>
              <a:spcAft>
                <a:spcPts val="300"/>
              </a:spcAft>
              <a:buClr>
                <a:srgbClr val="005EB8"/>
              </a:buClr>
              <a:buSzPct val="100000"/>
              <a:buFont typeface="+mj-lt"/>
              <a:buAutoNum type="arabicPeriod"/>
              <a:tabLst/>
              <a:defRPr/>
            </a:pPr>
            <a:r>
              <a:rPr lang="en-GB" sz="1400" b="0" dirty="0" smtClean="0">
                <a:solidFill>
                  <a:schemeClr val="tx2"/>
                </a:solidFill>
                <a:latin typeface="Arial"/>
                <a:cs typeface="Arial"/>
              </a:rPr>
              <a:t>Community engagement</a:t>
            </a:r>
            <a:endParaRPr lang="en-GB" sz="1400" b="0" dirty="0">
              <a:solidFill>
                <a:schemeClr val="tx2"/>
              </a:solidFill>
            </a:endParaRPr>
          </a:p>
        </p:txBody>
      </p:sp>
    </p:spTree>
    <p:extLst>
      <p:ext uri="{BB962C8B-B14F-4D97-AF65-F5344CB8AC3E}">
        <p14:creationId xmlns:p14="http://schemas.microsoft.com/office/powerpoint/2010/main" val="5370635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latin typeface="Arial"/>
                <a:cs typeface="Arial"/>
              </a:rPr>
              <a:t>PRE-APPROVED </a:t>
            </a:r>
            <a:r>
              <a:rPr lang="en-GB" sz="3600" dirty="0" smtClean="0">
                <a:latin typeface="Arial"/>
                <a:cs typeface="Arial"/>
              </a:rPr>
              <a:t>ASSETS</a:t>
            </a:r>
            <a:br>
              <a:rPr lang="en-GB" sz="3600" dirty="0" smtClean="0">
                <a:latin typeface="Arial"/>
                <a:cs typeface="Arial"/>
              </a:rPr>
            </a:br>
            <a:r>
              <a:rPr lang="en-GB" sz="3600" dirty="0">
                <a:latin typeface="Arial"/>
                <a:cs typeface="Arial"/>
              </a:rPr>
              <a:t/>
            </a:r>
            <a:br>
              <a:rPr lang="en-GB" sz="3600" dirty="0">
                <a:latin typeface="Arial"/>
                <a:cs typeface="Arial"/>
              </a:rPr>
            </a:br>
            <a:r>
              <a:rPr lang="en-GB" sz="3600" dirty="0" smtClean="0">
                <a:latin typeface="Arial"/>
                <a:cs typeface="Arial"/>
              </a:rPr>
              <a:t/>
            </a:r>
            <a:br>
              <a:rPr lang="en-GB" sz="3600" dirty="0" smtClean="0">
                <a:latin typeface="Arial"/>
                <a:cs typeface="Arial"/>
              </a:rPr>
            </a:br>
            <a:r>
              <a:rPr lang="en-GB" sz="3600" dirty="0">
                <a:latin typeface="Arial"/>
                <a:cs typeface="Arial"/>
              </a:rPr>
              <a:t/>
            </a:r>
            <a:br>
              <a:rPr lang="en-GB" sz="3600" dirty="0">
                <a:latin typeface="Arial"/>
                <a:cs typeface="Arial"/>
              </a:rPr>
            </a:br>
            <a:r>
              <a:rPr lang="en-GB" sz="3600" dirty="0" smtClean="0">
                <a:latin typeface="Arial"/>
                <a:cs typeface="Arial"/>
              </a:rPr>
              <a:t/>
            </a:r>
            <a:br>
              <a:rPr lang="en-GB" sz="3600" dirty="0" smtClean="0">
                <a:latin typeface="Arial"/>
                <a:cs typeface="Arial"/>
              </a:rPr>
            </a:br>
            <a:r>
              <a:rPr lang="en-GB" sz="3600" dirty="0">
                <a:latin typeface="Arial"/>
                <a:cs typeface="Arial"/>
              </a:rPr>
              <a:t/>
            </a:r>
            <a:br>
              <a:rPr lang="en-GB" sz="3600" dirty="0">
                <a:latin typeface="Arial"/>
                <a:cs typeface="Arial"/>
              </a:rPr>
            </a:br>
            <a:r>
              <a:rPr lang="en-GB" sz="3600" dirty="0">
                <a:latin typeface="Arial"/>
                <a:cs typeface="Arial"/>
              </a:rPr>
              <a:t> </a:t>
            </a:r>
            <a:endParaRPr lang="en-US" sz="3600" dirty="0"/>
          </a:p>
        </p:txBody>
      </p:sp>
      <p:sp>
        <p:nvSpPr>
          <p:cNvPr id="4" name="Rectangle 3">
            <a:extLst>
              <a:ext uri="{FF2B5EF4-FFF2-40B4-BE49-F238E27FC236}">
                <a16:creationId xmlns:a16="http://schemas.microsoft.com/office/drawing/2014/main" id="{759B0EC6-5DF7-F643-83C2-2CF83C24B8CE}"/>
              </a:ext>
            </a:extLst>
          </p:cNvPr>
          <p:cNvSpPr/>
          <p:nvPr/>
        </p:nvSpPr>
        <p:spPr>
          <a:xfrm>
            <a:off x="653479" y="3069125"/>
            <a:ext cx="4679012" cy="3517476"/>
          </a:xfrm>
          <a:prstGeom prst="rect">
            <a:avLst/>
          </a:prstGeom>
        </p:spPr>
        <p:txBody>
          <a:bodyPr wrap="square" lIns="0" tIns="45720" rIns="91440" bIns="45720" anchor="ctr">
            <a:noAutofit/>
          </a:bodyPr>
          <a:lstStyle/>
          <a:p>
            <a:pPr>
              <a:spcBef>
                <a:spcPts val="600"/>
              </a:spcBef>
              <a:spcAft>
                <a:spcPts val="200"/>
              </a:spcAft>
              <a:buClr>
                <a:schemeClr val="tx2"/>
              </a:buClr>
              <a:buSzPct val="100000"/>
              <a:defRPr/>
            </a:pPr>
            <a:r>
              <a:rPr lang="en-GB" sz="1200" b="1" dirty="0">
                <a:solidFill>
                  <a:schemeClr val="tx2"/>
                </a:solidFill>
                <a:latin typeface="Arial" panose="020B0604020202020204" pitchFamily="34" charset="0"/>
                <a:ea typeface="Open Sans" charset="0"/>
                <a:cs typeface="Arial" panose="020B0604020202020204" pitchFamily="34" charset="0"/>
              </a:rPr>
              <a:t>APPLICABILITY</a:t>
            </a:r>
          </a:p>
          <a:p>
            <a:pPr marL="171450" indent="-171450">
              <a:spcBef>
                <a:spcPts val="600"/>
              </a:spcBef>
              <a:spcAft>
                <a:spcPts val="200"/>
              </a:spcAft>
              <a:buClr>
                <a:schemeClr val="tx2"/>
              </a:buClr>
              <a:buSzPct val="100000"/>
              <a:buFont typeface="Arial" panose="020B0604020202020204" pitchFamily="34" charset="0"/>
              <a:buChar char="•"/>
              <a:defRPr/>
            </a:pPr>
            <a:r>
              <a:rPr lang="en-GB" sz="1200" dirty="0">
                <a:latin typeface="Arial" panose="020B0604020202020204" pitchFamily="34" charset="0"/>
                <a:ea typeface="Open Sans" charset="0"/>
                <a:cs typeface="Arial" panose="020B0604020202020204" pitchFamily="34" charset="0"/>
              </a:rPr>
              <a:t>Created and maintained centrally from insights gained across </a:t>
            </a:r>
            <a:r>
              <a:rPr lang="en-GB" sz="1200" dirty="0" smtClean="0">
                <a:latin typeface="Arial" panose="020B0604020202020204" pitchFamily="34" charset="0"/>
                <a:ea typeface="Open Sans" charset="0"/>
                <a:cs typeface="Arial" panose="020B0604020202020204" pitchFamily="34" charset="0"/>
              </a:rPr>
              <a:t>pilots</a:t>
            </a:r>
            <a:endParaRPr lang="en-GB" sz="1200" dirty="0">
              <a:latin typeface="Arial" panose="020B0604020202020204" pitchFamily="34" charset="0"/>
              <a:ea typeface="Open Sans" charset="0"/>
              <a:cs typeface="Arial" panose="020B0604020202020204" pitchFamily="34" charset="0"/>
            </a:endParaRPr>
          </a:p>
          <a:p>
            <a:pPr marL="171450" indent="-171450">
              <a:spcBef>
                <a:spcPts val="600"/>
              </a:spcBef>
              <a:spcAft>
                <a:spcPts val="200"/>
              </a:spcAft>
              <a:buClr>
                <a:schemeClr val="tx2"/>
              </a:buClr>
              <a:buSzPct val="100000"/>
              <a:buFont typeface="Arial" panose="020B0604020202020204" pitchFamily="34" charset="0"/>
              <a:buChar char="•"/>
              <a:defRPr/>
            </a:pPr>
            <a:r>
              <a:rPr lang="en-GB" sz="1200" dirty="0">
                <a:latin typeface="Arial" panose="020B0604020202020204" pitchFamily="34" charset="0"/>
                <a:ea typeface="Open Sans" charset="0"/>
                <a:cs typeface="Arial" panose="020B0604020202020204" pitchFamily="34" charset="0"/>
              </a:rPr>
              <a:t>All </a:t>
            </a:r>
            <a:r>
              <a:rPr lang="en-GB" sz="1200" dirty="0" smtClean="0">
                <a:latin typeface="Arial" panose="020B0604020202020204" pitchFamily="34" charset="0"/>
                <a:ea typeface="Open Sans" charset="0"/>
                <a:cs typeface="Arial" panose="020B0604020202020204" pitchFamily="34" charset="0"/>
              </a:rPr>
              <a:t>organisations can </a:t>
            </a:r>
            <a:r>
              <a:rPr lang="en-GB" sz="1200" dirty="0">
                <a:latin typeface="Arial" panose="020B0604020202020204" pitchFamily="34" charset="0"/>
                <a:ea typeface="Open Sans" charset="0"/>
                <a:cs typeface="Arial" panose="020B0604020202020204" pitchFamily="34" charset="0"/>
              </a:rPr>
              <a:t>use these pre-approved assets </a:t>
            </a:r>
            <a:r>
              <a:rPr lang="en-GB" sz="1200" dirty="0" smtClean="0">
                <a:latin typeface="Arial" panose="020B0604020202020204" pitchFamily="34" charset="0"/>
                <a:ea typeface="Open Sans" charset="0"/>
                <a:cs typeface="Arial" panose="020B0604020202020204" pitchFamily="34" charset="0"/>
              </a:rPr>
              <a:t>immediately</a:t>
            </a:r>
            <a:endParaRPr lang="en-GB" sz="1200" dirty="0">
              <a:latin typeface="Arial" panose="020B0604020202020204" pitchFamily="34" charset="0"/>
              <a:ea typeface="Open Sans" charset="0"/>
              <a:cs typeface="Arial" panose="020B0604020202020204" pitchFamily="34" charset="0"/>
            </a:endParaRPr>
          </a:p>
          <a:p>
            <a:pPr>
              <a:spcBef>
                <a:spcPts val="600"/>
              </a:spcBef>
              <a:spcAft>
                <a:spcPts val="200"/>
              </a:spcAft>
              <a:buClr>
                <a:schemeClr val="tx2"/>
              </a:buClr>
              <a:buSzPct val="100000"/>
              <a:defRPr/>
            </a:pPr>
            <a:endParaRPr lang="en-GB" sz="1200" dirty="0">
              <a:latin typeface="Arial" panose="020B0604020202020204" pitchFamily="34" charset="0"/>
              <a:ea typeface="Open Sans" charset="0"/>
              <a:cs typeface="Arial" panose="020B0604020202020204" pitchFamily="34" charset="0"/>
            </a:endParaRPr>
          </a:p>
          <a:p>
            <a:pPr>
              <a:spcBef>
                <a:spcPts val="600"/>
              </a:spcBef>
              <a:spcAft>
                <a:spcPts val="200"/>
              </a:spcAft>
              <a:buClr>
                <a:schemeClr val="tx2"/>
              </a:buClr>
              <a:buSzPct val="100000"/>
              <a:defRPr/>
            </a:pPr>
            <a:r>
              <a:rPr lang="en-GB" sz="1200" b="1" dirty="0">
                <a:solidFill>
                  <a:schemeClr val="tx2"/>
                </a:solidFill>
                <a:latin typeface="Arial" panose="020B0604020202020204" pitchFamily="34" charset="0"/>
                <a:ea typeface="Open Sans" charset="0"/>
                <a:cs typeface="Arial" panose="020B0604020202020204" pitchFamily="34" charset="0"/>
              </a:rPr>
              <a:t>MINOR MODIFICATIONS</a:t>
            </a:r>
          </a:p>
          <a:p>
            <a:pPr marL="171450" indent="-171450">
              <a:spcBef>
                <a:spcPts val="600"/>
              </a:spcBef>
              <a:spcAft>
                <a:spcPts val="200"/>
              </a:spcAft>
              <a:buClr>
                <a:schemeClr val="tx2"/>
              </a:buClr>
              <a:buSzPct val="100000"/>
              <a:buFont typeface="Arial" panose="020B0604020202020204" pitchFamily="34" charset="0"/>
              <a:buChar char="•"/>
              <a:defRPr/>
            </a:pPr>
            <a:r>
              <a:rPr lang="en-GB" sz="1200" dirty="0">
                <a:latin typeface="Arial" panose="020B0604020202020204" pitchFamily="34" charset="0"/>
                <a:ea typeface="Open Sans" charset="0"/>
                <a:cs typeface="Arial" panose="020B0604020202020204" pitchFamily="34" charset="0"/>
              </a:rPr>
              <a:t>You can apply an organisation branding logo to the materials without seeking approval if required</a:t>
            </a:r>
          </a:p>
          <a:p>
            <a:pPr marL="171450" indent="-171450">
              <a:spcBef>
                <a:spcPts val="600"/>
              </a:spcBef>
              <a:spcAft>
                <a:spcPts val="200"/>
              </a:spcAft>
              <a:buClr>
                <a:schemeClr val="tx2"/>
              </a:buClr>
              <a:buSzPct val="100000"/>
              <a:buFont typeface="Arial" panose="020B0604020202020204" pitchFamily="34" charset="0"/>
              <a:buChar char="•"/>
              <a:defRPr/>
            </a:pPr>
            <a:r>
              <a:rPr lang="en-GB" sz="1200" dirty="0">
                <a:latin typeface="Arial" panose="020B0604020202020204" pitchFamily="34" charset="0"/>
                <a:ea typeface="Open Sans" charset="0"/>
                <a:cs typeface="Arial" panose="020B0604020202020204" pitchFamily="34" charset="0"/>
              </a:rPr>
              <a:t>Minor modification can be made to these assets but will require final approval by the central content team before they can be issued externally</a:t>
            </a:r>
          </a:p>
          <a:p>
            <a:pPr marL="171450" indent="-171450">
              <a:spcBef>
                <a:spcPts val="600"/>
              </a:spcBef>
              <a:spcAft>
                <a:spcPts val="200"/>
              </a:spcAft>
              <a:buClr>
                <a:schemeClr val="tx2"/>
              </a:buClr>
              <a:buSzPct val="100000"/>
              <a:buFont typeface="Arial" panose="020B0604020202020204" pitchFamily="34" charset="0"/>
              <a:buChar char="•"/>
              <a:defRPr/>
            </a:pPr>
            <a:endParaRPr lang="en-GB" sz="1200" dirty="0">
              <a:latin typeface="Arial" panose="020B0604020202020204" pitchFamily="34" charset="0"/>
              <a:ea typeface="Open Sans" charset="0"/>
              <a:cs typeface="Arial" panose="020B0604020202020204" pitchFamily="34" charset="0"/>
            </a:endParaRPr>
          </a:p>
        </p:txBody>
      </p:sp>
      <p:sp>
        <p:nvSpPr>
          <p:cNvPr id="5" name="TextBox 4">
            <a:extLst>
              <a:ext uri="{FF2B5EF4-FFF2-40B4-BE49-F238E27FC236}">
                <a16:creationId xmlns:a16="http://schemas.microsoft.com/office/drawing/2014/main" id="{6F3BF834-58DF-574A-9472-0BCDF7F2F34E}"/>
              </a:ext>
            </a:extLst>
          </p:cNvPr>
          <p:cNvSpPr txBox="1"/>
          <p:nvPr/>
        </p:nvSpPr>
        <p:spPr>
          <a:xfrm>
            <a:off x="653479" y="2074619"/>
            <a:ext cx="4155375" cy="111701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rPr>
              <a:t>All 3 categories of assets have been agreed centrally as suitable across a range of use cases without the need for tailoring. All of these assets can be shared externally immediately</a:t>
            </a:r>
            <a:r>
              <a:rPr kumimoji="0" lang="en-GB" sz="1200" b="0" i="0" u="none" strike="noStrike" kern="1200" cap="none" spc="0" normalizeH="0" baseline="0" noProof="0" dirty="0" smtClean="0">
                <a:ln>
                  <a:noFill/>
                </a:ln>
                <a:solidFill>
                  <a:srgbClr val="425563"/>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425563"/>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802A9DCB-F443-1443-863C-92D976431B67}"/>
              </a:ext>
            </a:extLst>
          </p:cNvPr>
          <p:cNvSpPr/>
          <p:nvPr/>
        </p:nvSpPr>
        <p:spPr>
          <a:xfrm>
            <a:off x="5664202" y="1160462"/>
            <a:ext cx="5899148" cy="5000626"/>
          </a:xfrm>
          <a:prstGeom prst="rect">
            <a:avLst/>
          </a:prstGeom>
        </p:spPr>
        <p:txBody>
          <a:bodyPr wrap="square" lIns="0" tIns="45720" rIns="91440" bIns="45720" anchor="ctr">
            <a:noAutofit/>
          </a:bodyPr>
          <a:lstStyle/>
          <a:p>
            <a:pPr>
              <a:spcBef>
                <a:spcPts val="600"/>
              </a:spcBef>
              <a:spcAft>
                <a:spcPts val="200"/>
              </a:spcAft>
              <a:buClr>
                <a:schemeClr val="tx2"/>
              </a:buClr>
              <a:buSzPct val="100000"/>
              <a:defRPr/>
            </a:pPr>
            <a:r>
              <a:rPr lang="en-GB" sz="1200" b="1" dirty="0">
                <a:solidFill>
                  <a:schemeClr val="tx2"/>
                </a:solidFill>
                <a:latin typeface="Arial" panose="020B0604020202020204" pitchFamily="34" charset="0"/>
                <a:ea typeface="Open Sans" charset="0"/>
                <a:cs typeface="Arial" panose="020B0604020202020204" pitchFamily="34" charset="0"/>
              </a:rPr>
              <a:t>TYPES OF COMMS</a:t>
            </a:r>
          </a:p>
          <a:p>
            <a:pPr marL="228600" indent="-228600">
              <a:spcBef>
                <a:spcPts val="600"/>
              </a:spcBef>
              <a:spcAft>
                <a:spcPts val="200"/>
              </a:spcAft>
              <a:buClr>
                <a:schemeClr val="tx2"/>
              </a:buClr>
              <a:buSzPct val="100000"/>
              <a:buFont typeface="+mj-lt"/>
              <a:buAutoNum type="arabicPeriod"/>
              <a:defRPr/>
            </a:pPr>
            <a:r>
              <a:rPr lang="en-GB" sz="1200" b="1" dirty="0">
                <a:latin typeface="Arial" panose="020B0604020202020204" pitchFamily="34" charset="0"/>
                <a:ea typeface="Open Sans" charset="0"/>
                <a:cs typeface="Arial" panose="020B0604020202020204" pitchFamily="34" charset="0"/>
              </a:rPr>
              <a:t>Instructional and process </a:t>
            </a:r>
            <a:r>
              <a:rPr lang="en-GB" sz="1200" b="1" dirty="0" err="1">
                <a:latin typeface="Arial" panose="020B0604020202020204" pitchFamily="34" charset="0"/>
                <a:ea typeface="Open Sans" charset="0"/>
                <a:cs typeface="Arial" panose="020B0604020202020204" pitchFamily="34" charset="0"/>
              </a:rPr>
              <a:t>comms</a:t>
            </a:r>
            <a:r>
              <a:rPr lang="en-GB" sz="1200" dirty="0">
                <a:latin typeface="Arial" panose="020B0604020202020204" pitchFamily="34" charset="0"/>
                <a:ea typeface="Open Sans" charset="0"/>
                <a:cs typeface="Arial" panose="020B0604020202020204" pitchFamily="34" charset="0"/>
              </a:rPr>
              <a:t>: clinically-approved detailed guides for conducting testing</a:t>
            </a:r>
          </a:p>
          <a:p>
            <a:pPr marL="228600" indent="-228600">
              <a:spcBef>
                <a:spcPts val="600"/>
              </a:spcBef>
              <a:spcAft>
                <a:spcPts val="200"/>
              </a:spcAft>
              <a:buClr>
                <a:schemeClr val="tx2"/>
              </a:buClr>
              <a:buSzPct val="100000"/>
              <a:buFont typeface="+mj-lt"/>
              <a:buAutoNum type="arabicPeriod"/>
              <a:defRPr/>
            </a:pPr>
            <a:r>
              <a:rPr lang="en-GB" sz="1200" b="1" dirty="0">
                <a:latin typeface="Arial" panose="020B0604020202020204" pitchFamily="34" charset="0"/>
                <a:ea typeface="Open Sans" charset="0"/>
                <a:cs typeface="Arial" panose="020B0604020202020204" pitchFamily="34" charset="0"/>
              </a:rPr>
              <a:t>Organisational messaging </a:t>
            </a:r>
            <a:r>
              <a:rPr lang="en-GB" sz="1200" b="1" dirty="0" err="1">
                <a:latin typeface="Arial" panose="020B0604020202020204" pitchFamily="34" charset="0"/>
                <a:ea typeface="Open Sans" charset="0"/>
                <a:cs typeface="Arial" panose="020B0604020202020204" pitchFamily="34" charset="0"/>
              </a:rPr>
              <a:t>comms</a:t>
            </a:r>
            <a:r>
              <a:rPr lang="en-GB" sz="1200" dirty="0">
                <a:latin typeface="Arial" panose="020B0604020202020204" pitchFamily="34" charset="0"/>
                <a:ea typeface="Open Sans" charset="0"/>
                <a:cs typeface="Arial" panose="020B0604020202020204" pitchFamily="34" charset="0"/>
              </a:rPr>
              <a:t>: supporting organisations with Participant engagement addressing the ‘why’ and ‘how’</a:t>
            </a:r>
          </a:p>
          <a:p>
            <a:pPr marL="228600" indent="-228600">
              <a:spcBef>
                <a:spcPts val="600"/>
              </a:spcBef>
              <a:spcAft>
                <a:spcPts val="200"/>
              </a:spcAft>
              <a:buClr>
                <a:schemeClr val="tx2"/>
              </a:buClr>
              <a:buSzPct val="100000"/>
              <a:buFont typeface="+mj-lt"/>
              <a:buAutoNum type="arabicPeriod"/>
              <a:defRPr/>
            </a:pPr>
            <a:r>
              <a:rPr lang="en-GB" sz="1200" b="1" dirty="0">
                <a:latin typeface="Arial" panose="020B0604020202020204" pitchFamily="34" charset="0"/>
                <a:ea typeface="Open Sans" charset="0"/>
                <a:cs typeface="Arial" panose="020B0604020202020204" pitchFamily="34" charset="0"/>
              </a:rPr>
              <a:t>Public-facing campaigns</a:t>
            </a:r>
            <a:r>
              <a:rPr lang="en-GB" sz="1200" dirty="0">
                <a:latin typeface="Arial" panose="020B0604020202020204" pitchFamily="34" charset="0"/>
                <a:ea typeface="Open Sans" charset="0"/>
                <a:cs typeface="Arial" panose="020B0604020202020204" pitchFamily="34" charset="0"/>
              </a:rPr>
              <a:t>: NHS branded, large scale marketing campaigns</a:t>
            </a:r>
          </a:p>
          <a:p>
            <a:pPr marL="171450" indent="-171450">
              <a:spcBef>
                <a:spcPts val="600"/>
              </a:spcBef>
              <a:spcAft>
                <a:spcPts val="200"/>
              </a:spcAft>
              <a:buClr>
                <a:schemeClr val="tx2"/>
              </a:buClr>
              <a:buSzPct val="100000"/>
              <a:buFont typeface="Arial" panose="020B0604020202020204" pitchFamily="34" charset="0"/>
              <a:buChar char="•"/>
              <a:defRPr/>
            </a:pPr>
            <a:endParaRPr lang="en-GB" sz="1200" b="1" dirty="0">
              <a:latin typeface="Arial" panose="020B0604020202020204" pitchFamily="34" charset="0"/>
              <a:ea typeface="Open Sans" charset="0"/>
              <a:cs typeface="Arial" panose="020B0604020202020204" pitchFamily="34" charset="0"/>
            </a:endParaRPr>
          </a:p>
          <a:p>
            <a:pPr>
              <a:spcBef>
                <a:spcPts val="600"/>
              </a:spcBef>
              <a:spcAft>
                <a:spcPts val="200"/>
              </a:spcAft>
              <a:buClr>
                <a:schemeClr val="tx2"/>
              </a:buClr>
              <a:buSzPct val="100000"/>
              <a:defRPr/>
            </a:pPr>
            <a:r>
              <a:rPr lang="en-GB" sz="1200" b="1" dirty="0">
                <a:solidFill>
                  <a:schemeClr val="tx2"/>
                </a:solidFill>
                <a:latin typeface="Arial" panose="020B0604020202020204" pitchFamily="34" charset="0"/>
                <a:ea typeface="Open Sans" charset="0"/>
                <a:cs typeface="Arial" panose="020B0604020202020204" pitchFamily="34" charset="0"/>
              </a:rPr>
              <a:t>EXAMPLES OF MATERIALS THAT CAN BE PRODUCED:</a:t>
            </a:r>
          </a:p>
          <a:p>
            <a:pPr marL="171450" indent="-171450">
              <a:spcBef>
                <a:spcPts val="600"/>
              </a:spcBef>
              <a:spcAft>
                <a:spcPts val="200"/>
              </a:spcAft>
              <a:buClr>
                <a:schemeClr val="tx2"/>
              </a:buClr>
              <a:buSzPct val="100000"/>
              <a:buFont typeface="Arial" panose="020B0604020202020204" pitchFamily="34" charset="0"/>
              <a:buChar char="•"/>
              <a:defRPr/>
            </a:pPr>
            <a:r>
              <a:rPr lang="en-GB" sz="1200" dirty="0">
                <a:latin typeface="Arial" panose="020B0604020202020204" pitchFamily="34" charset="0"/>
                <a:ea typeface="Open Sans" charset="0"/>
                <a:cs typeface="Arial" panose="020B0604020202020204" pitchFamily="34" charset="0"/>
              </a:rPr>
              <a:t>Adverts (marketing campaigns) </a:t>
            </a:r>
          </a:p>
          <a:p>
            <a:pPr marL="171450" indent="-171450">
              <a:spcBef>
                <a:spcPts val="600"/>
              </a:spcBef>
              <a:spcAft>
                <a:spcPts val="200"/>
              </a:spcAft>
              <a:buClr>
                <a:schemeClr val="tx2"/>
              </a:buClr>
              <a:buSzPct val="100000"/>
              <a:buFont typeface="Arial" panose="020B0604020202020204" pitchFamily="34" charset="0"/>
              <a:buChar char="•"/>
              <a:defRPr/>
            </a:pPr>
            <a:r>
              <a:rPr lang="en-GB" sz="1200" dirty="0">
                <a:latin typeface="Arial" panose="020B0604020202020204" pitchFamily="34" charset="0"/>
                <a:ea typeface="Open Sans" charset="0"/>
                <a:cs typeface="Arial" panose="020B0604020202020204" pitchFamily="34" charset="0"/>
              </a:rPr>
              <a:t>Web banners</a:t>
            </a:r>
          </a:p>
          <a:p>
            <a:pPr marL="171450" indent="-171450">
              <a:spcBef>
                <a:spcPts val="600"/>
              </a:spcBef>
              <a:spcAft>
                <a:spcPts val="200"/>
              </a:spcAft>
              <a:buClr>
                <a:schemeClr val="tx2"/>
              </a:buClr>
              <a:buSzPct val="100000"/>
              <a:buFont typeface="Arial" panose="020B0604020202020204" pitchFamily="34" charset="0"/>
              <a:buChar char="•"/>
              <a:defRPr/>
            </a:pPr>
            <a:r>
              <a:rPr lang="en-GB" sz="1200" dirty="0">
                <a:latin typeface="Arial" panose="020B0604020202020204" pitchFamily="34" charset="0"/>
                <a:ea typeface="Open Sans" charset="0"/>
                <a:cs typeface="Arial" panose="020B0604020202020204" pitchFamily="34" charset="0"/>
              </a:rPr>
              <a:t>Flyers</a:t>
            </a:r>
          </a:p>
          <a:p>
            <a:pPr marL="171450" indent="-171450">
              <a:spcBef>
                <a:spcPts val="600"/>
              </a:spcBef>
              <a:spcAft>
                <a:spcPts val="200"/>
              </a:spcAft>
              <a:buClr>
                <a:schemeClr val="tx2"/>
              </a:buClr>
              <a:buSzPct val="100000"/>
              <a:buFont typeface="Arial" panose="020B0604020202020204" pitchFamily="34" charset="0"/>
              <a:buChar char="•"/>
              <a:defRPr/>
            </a:pPr>
            <a:r>
              <a:rPr lang="en-GB" sz="1200" dirty="0">
                <a:latin typeface="Arial" panose="020B0604020202020204" pitchFamily="34" charset="0"/>
                <a:ea typeface="Open Sans" charset="0"/>
                <a:cs typeface="Arial" panose="020B0604020202020204" pitchFamily="34" charset="0"/>
              </a:rPr>
              <a:t>Animations</a:t>
            </a:r>
          </a:p>
          <a:p>
            <a:pPr marL="171450" indent="-171450">
              <a:spcBef>
                <a:spcPts val="600"/>
              </a:spcBef>
              <a:spcAft>
                <a:spcPts val="200"/>
              </a:spcAft>
              <a:buClr>
                <a:schemeClr val="tx2"/>
              </a:buClr>
              <a:buSzPct val="100000"/>
              <a:buFont typeface="Arial" panose="020B0604020202020204" pitchFamily="34" charset="0"/>
              <a:buChar char="•"/>
              <a:defRPr/>
            </a:pPr>
            <a:r>
              <a:rPr lang="en-GB" sz="1200" dirty="0">
                <a:latin typeface="Arial" panose="020B0604020202020204" pitchFamily="34" charset="0"/>
                <a:ea typeface="Open Sans" charset="0"/>
                <a:cs typeface="Arial" panose="020B0604020202020204" pitchFamily="34" charset="0"/>
              </a:rPr>
              <a:t>Storyboards </a:t>
            </a:r>
          </a:p>
          <a:p>
            <a:pPr marL="171450" indent="-171450">
              <a:spcBef>
                <a:spcPts val="600"/>
              </a:spcBef>
              <a:spcAft>
                <a:spcPts val="200"/>
              </a:spcAft>
              <a:buClr>
                <a:schemeClr val="tx2"/>
              </a:buClr>
              <a:buSzPct val="100000"/>
              <a:buFont typeface="Arial" panose="020B0604020202020204" pitchFamily="34" charset="0"/>
              <a:buChar char="•"/>
              <a:defRPr/>
            </a:pPr>
            <a:r>
              <a:rPr lang="en-GB" sz="1200" dirty="0">
                <a:latin typeface="Arial" panose="020B0604020202020204" pitchFamily="34" charset="0"/>
                <a:ea typeface="Open Sans" charset="0"/>
                <a:cs typeface="Arial" panose="020B0604020202020204" pitchFamily="34" charset="0"/>
              </a:rPr>
              <a:t>Copy (wording for </a:t>
            </a:r>
            <a:r>
              <a:rPr lang="en-GB" sz="1200" dirty="0" err="1">
                <a:latin typeface="Arial" panose="020B0604020202020204" pitchFamily="34" charset="0"/>
                <a:ea typeface="Open Sans" charset="0"/>
                <a:cs typeface="Arial" panose="020B0604020202020204" pitchFamily="34" charset="0"/>
              </a:rPr>
              <a:t>comms</a:t>
            </a:r>
            <a:r>
              <a:rPr lang="en-GB" sz="1200" dirty="0">
                <a:latin typeface="Arial" panose="020B0604020202020204" pitchFamily="34" charset="0"/>
                <a:ea typeface="Open Sans" charset="0"/>
                <a:cs typeface="Arial" panose="020B0604020202020204" pitchFamily="34" charset="0"/>
              </a:rPr>
              <a:t>) </a:t>
            </a:r>
          </a:p>
          <a:p>
            <a:pPr marL="171450" indent="-171450">
              <a:spcBef>
                <a:spcPts val="600"/>
              </a:spcBef>
              <a:spcAft>
                <a:spcPts val="200"/>
              </a:spcAft>
              <a:buClr>
                <a:schemeClr val="tx2"/>
              </a:buClr>
              <a:buSzPct val="100000"/>
              <a:buFont typeface="Arial" panose="020B0604020202020204" pitchFamily="34" charset="0"/>
              <a:buChar char="•"/>
              <a:defRPr/>
            </a:pPr>
            <a:r>
              <a:rPr lang="en-GB" sz="1200" dirty="0">
                <a:latin typeface="Arial" panose="020B0604020202020204" pitchFamily="34" charset="0"/>
                <a:ea typeface="Open Sans" charset="0"/>
                <a:cs typeface="Arial" panose="020B0604020202020204" pitchFamily="34" charset="0"/>
              </a:rPr>
              <a:t>Graphics</a:t>
            </a:r>
          </a:p>
          <a:p>
            <a:pPr marL="171450" indent="-171450">
              <a:spcBef>
                <a:spcPts val="600"/>
              </a:spcBef>
              <a:spcAft>
                <a:spcPts val="200"/>
              </a:spcAft>
              <a:buClr>
                <a:schemeClr val="tx2"/>
              </a:buClr>
              <a:buSzPct val="100000"/>
              <a:buFont typeface="Arial" panose="020B0604020202020204" pitchFamily="34" charset="0"/>
              <a:buChar char="•"/>
              <a:defRPr/>
            </a:pPr>
            <a:r>
              <a:rPr lang="en-GB" sz="1200" dirty="0">
                <a:latin typeface="Arial" panose="020B0604020202020204" pitchFamily="34" charset="0"/>
                <a:ea typeface="Open Sans" charset="0"/>
                <a:cs typeface="Arial" panose="020B0604020202020204" pitchFamily="34" charset="0"/>
              </a:rPr>
              <a:t>Posters </a:t>
            </a:r>
          </a:p>
          <a:p>
            <a:pPr marL="171450" indent="-171450">
              <a:spcBef>
                <a:spcPts val="600"/>
              </a:spcBef>
              <a:spcAft>
                <a:spcPts val="200"/>
              </a:spcAft>
              <a:buClr>
                <a:schemeClr val="tx2"/>
              </a:buClr>
              <a:buSzPct val="100000"/>
              <a:buFont typeface="Arial" panose="020B0604020202020204" pitchFamily="34" charset="0"/>
              <a:buChar char="•"/>
              <a:defRPr/>
            </a:pPr>
            <a:r>
              <a:rPr lang="en-GB" sz="1200" dirty="0">
                <a:latin typeface="Arial" panose="020B0604020202020204" pitchFamily="34" charset="0"/>
                <a:ea typeface="Open Sans" charset="0"/>
                <a:cs typeface="Arial" panose="020B0604020202020204" pitchFamily="34" charset="0"/>
              </a:rPr>
              <a:t>Videos (“How to swab” videos, training videos </a:t>
            </a:r>
            <a:r>
              <a:rPr lang="en-GB" sz="1200" dirty="0" err="1">
                <a:latin typeface="Arial" panose="020B0604020202020204" pitchFamily="34" charset="0"/>
                <a:ea typeface="Open Sans" charset="0"/>
                <a:cs typeface="Arial" panose="020B0604020202020204" pitchFamily="34" charset="0"/>
              </a:rPr>
              <a:t>etc</a:t>
            </a:r>
            <a:r>
              <a:rPr lang="en-GB" sz="1200" dirty="0">
                <a:latin typeface="Arial" panose="020B0604020202020204" pitchFamily="34" charset="0"/>
                <a:ea typeface="Open Sans" charset="0"/>
                <a:cs typeface="Arial" panose="020B0604020202020204" pitchFamily="34" charset="0"/>
              </a:rPr>
              <a:t>) </a:t>
            </a:r>
          </a:p>
          <a:p>
            <a:pPr marL="171450" indent="-171450">
              <a:spcBef>
                <a:spcPts val="600"/>
              </a:spcBef>
              <a:spcAft>
                <a:spcPts val="200"/>
              </a:spcAft>
              <a:buClr>
                <a:schemeClr val="tx2"/>
              </a:buClr>
              <a:buSzPct val="100000"/>
              <a:buFont typeface="Arial" panose="020B0604020202020204" pitchFamily="34" charset="0"/>
              <a:buChar char="•"/>
              <a:defRPr/>
            </a:pPr>
            <a:r>
              <a:rPr lang="en-GB" sz="1200" dirty="0">
                <a:latin typeface="Arial" panose="020B0604020202020204" pitchFamily="34" charset="0"/>
                <a:ea typeface="Open Sans" charset="0"/>
                <a:cs typeface="Arial" panose="020B0604020202020204" pitchFamily="34" charset="0"/>
              </a:rPr>
              <a:t>Signage (entrance signs, exit signs, booth number signs </a:t>
            </a:r>
            <a:r>
              <a:rPr lang="en-GB" sz="1200" dirty="0" err="1">
                <a:latin typeface="Arial" panose="020B0604020202020204" pitchFamily="34" charset="0"/>
                <a:ea typeface="Open Sans" charset="0"/>
                <a:cs typeface="Arial" panose="020B0604020202020204" pitchFamily="34" charset="0"/>
              </a:rPr>
              <a:t>etc</a:t>
            </a:r>
            <a:r>
              <a:rPr lang="en-GB" sz="1200" dirty="0">
                <a:latin typeface="Arial" panose="020B0604020202020204" pitchFamily="34" charset="0"/>
                <a:ea typeface="Open Sans" charset="0"/>
                <a:cs typeface="Arial" panose="020B0604020202020204" pitchFamily="34" charset="0"/>
              </a:rPr>
              <a:t>) </a:t>
            </a:r>
          </a:p>
        </p:txBody>
      </p:sp>
    </p:spTree>
    <p:extLst>
      <p:ext uri="{BB962C8B-B14F-4D97-AF65-F5344CB8AC3E}">
        <p14:creationId xmlns:p14="http://schemas.microsoft.com/office/powerpoint/2010/main" val="194533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Ins="324000"/>
          <a:lstStyle/>
          <a:p>
            <a:r>
              <a:rPr lang="en-GB" sz="3200">
                <a:latin typeface="Arial"/>
                <a:cs typeface="Arial"/>
              </a:rPr>
              <a:t>CUSTOM MARKETING, BRANDING &amp; SPECIALISED ASSETS</a:t>
            </a:r>
            <a:br>
              <a:rPr lang="en-GB" sz="3200">
                <a:latin typeface="Arial"/>
                <a:cs typeface="Arial"/>
              </a:rPr>
            </a:br>
            <a:endParaRPr lang="en-GB" sz="3600"/>
          </a:p>
        </p:txBody>
      </p:sp>
      <p:sp>
        <p:nvSpPr>
          <p:cNvPr id="3" name="Rectangle 2">
            <a:extLst>
              <a:ext uri="{FF2B5EF4-FFF2-40B4-BE49-F238E27FC236}">
                <a16:creationId xmlns:a16="http://schemas.microsoft.com/office/drawing/2014/main" id="{802A9DCB-F443-1443-863C-92D976431B67}"/>
              </a:ext>
            </a:extLst>
          </p:cNvPr>
          <p:cNvSpPr/>
          <p:nvPr/>
        </p:nvSpPr>
        <p:spPr>
          <a:xfrm>
            <a:off x="5664202" y="1160462"/>
            <a:ext cx="5899148" cy="5000626"/>
          </a:xfrm>
          <a:prstGeom prst="rect">
            <a:avLst/>
          </a:prstGeom>
        </p:spPr>
        <p:txBody>
          <a:bodyPr wrap="square" lIns="0" tIns="45720" rIns="91440" bIns="45720" anchor="ctr">
            <a:noAutofit/>
          </a:bodyPr>
          <a:lstStyle/>
          <a:p>
            <a:pPr>
              <a:spcBef>
                <a:spcPts val="600"/>
              </a:spcBef>
              <a:spcAft>
                <a:spcPts val="200"/>
              </a:spcAft>
              <a:buClr>
                <a:schemeClr val="tx2"/>
              </a:buClr>
              <a:buSzPct val="100000"/>
              <a:defRPr/>
            </a:pPr>
            <a:r>
              <a:rPr lang="en-GB" sz="1200" b="1" dirty="0">
                <a:solidFill>
                  <a:schemeClr val="tx2"/>
                </a:solidFill>
                <a:latin typeface="Arial" panose="020B0604020202020204" pitchFamily="34" charset="0"/>
                <a:ea typeface="Open Sans" charset="0"/>
                <a:cs typeface="Arial" panose="020B0604020202020204" pitchFamily="34" charset="0"/>
              </a:rPr>
              <a:t>APPLICABILITY:</a:t>
            </a:r>
          </a:p>
          <a:p>
            <a:pPr marL="171450" indent="-171450">
              <a:spcBef>
                <a:spcPts val="600"/>
              </a:spcBef>
              <a:spcAft>
                <a:spcPts val="200"/>
              </a:spcAft>
              <a:buClr>
                <a:schemeClr val="tx2"/>
              </a:buClr>
              <a:buSzPct val="100000"/>
              <a:buFont typeface="Arial" panose="020B0604020202020204" pitchFamily="34" charset="0"/>
              <a:buChar char="•"/>
              <a:defRPr/>
            </a:pPr>
            <a:r>
              <a:rPr lang="en-GB" sz="1200" dirty="0">
                <a:latin typeface="Arial" panose="020B0604020202020204" pitchFamily="34" charset="0"/>
                <a:ea typeface="Open Sans" charset="0"/>
                <a:cs typeface="Arial" panose="020B0604020202020204" pitchFamily="34" charset="0"/>
              </a:rPr>
              <a:t>For use cases that are unique or significantly different to available </a:t>
            </a:r>
            <a:r>
              <a:rPr lang="en-GB" sz="1200" dirty="0" err="1">
                <a:latin typeface="Arial" panose="020B0604020202020204" pitchFamily="34" charset="0"/>
                <a:ea typeface="Open Sans" charset="0"/>
                <a:cs typeface="Arial" panose="020B0604020202020204" pitchFamily="34" charset="0"/>
              </a:rPr>
              <a:t>comms</a:t>
            </a:r>
            <a:endParaRPr lang="en-GB" sz="1200" dirty="0">
              <a:latin typeface="Arial" panose="020B0604020202020204" pitchFamily="34" charset="0"/>
              <a:ea typeface="Open Sans" charset="0"/>
              <a:cs typeface="Arial" panose="020B0604020202020204" pitchFamily="34" charset="0"/>
            </a:endParaRPr>
          </a:p>
          <a:p>
            <a:pPr marL="171450" indent="-171450">
              <a:spcBef>
                <a:spcPts val="600"/>
              </a:spcBef>
              <a:spcAft>
                <a:spcPts val="200"/>
              </a:spcAft>
              <a:buClr>
                <a:schemeClr val="tx2"/>
              </a:buClr>
              <a:buSzPct val="100000"/>
              <a:buFont typeface="Arial" panose="020B0604020202020204" pitchFamily="34" charset="0"/>
              <a:buChar char="•"/>
              <a:defRPr/>
            </a:pPr>
            <a:r>
              <a:rPr lang="en-GB" sz="1200" dirty="0">
                <a:latin typeface="Arial" panose="020B0604020202020204" pitchFamily="34" charset="0"/>
                <a:ea typeface="Open Sans" charset="0"/>
                <a:cs typeface="Arial" panose="020B0604020202020204" pitchFamily="34" charset="0"/>
              </a:rPr>
              <a:t>For applications that are high-profile, or of strategic and political importance and no assets exist already or where the messaging required is bespoke</a:t>
            </a:r>
          </a:p>
          <a:p>
            <a:pPr marL="171450" indent="-171450">
              <a:spcBef>
                <a:spcPts val="600"/>
              </a:spcBef>
              <a:spcAft>
                <a:spcPts val="200"/>
              </a:spcAft>
              <a:buClr>
                <a:schemeClr val="tx2"/>
              </a:buClr>
              <a:buSzPct val="100000"/>
              <a:buFont typeface="Arial" panose="020B0604020202020204" pitchFamily="34" charset="0"/>
              <a:buChar char="•"/>
              <a:defRPr/>
            </a:pPr>
            <a:endParaRPr lang="en-GB" sz="1200" b="1" dirty="0">
              <a:latin typeface="Arial" panose="020B0604020202020204" pitchFamily="34" charset="0"/>
              <a:ea typeface="Open Sans" charset="0"/>
              <a:cs typeface="Arial" panose="020B0604020202020204" pitchFamily="34" charset="0"/>
            </a:endParaRPr>
          </a:p>
          <a:p>
            <a:pPr>
              <a:spcBef>
                <a:spcPts val="600"/>
              </a:spcBef>
              <a:spcAft>
                <a:spcPts val="200"/>
              </a:spcAft>
              <a:buClr>
                <a:schemeClr val="tx2"/>
              </a:buClr>
              <a:buSzPct val="100000"/>
              <a:defRPr/>
            </a:pPr>
            <a:r>
              <a:rPr lang="en-GB" sz="1200" b="1" dirty="0">
                <a:solidFill>
                  <a:schemeClr val="tx2"/>
                </a:solidFill>
                <a:latin typeface="Arial" panose="020B0604020202020204" pitchFamily="34" charset="0"/>
                <a:ea typeface="Open Sans" charset="0"/>
                <a:cs typeface="Arial" panose="020B0604020202020204" pitchFamily="34" charset="0"/>
              </a:rPr>
              <a:t>FOR USE CASES:</a:t>
            </a:r>
          </a:p>
          <a:p>
            <a:pPr marL="171450" indent="-171450">
              <a:spcBef>
                <a:spcPts val="600"/>
              </a:spcBef>
              <a:spcAft>
                <a:spcPts val="200"/>
              </a:spcAft>
              <a:buClr>
                <a:schemeClr val="tx2"/>
              </a:buClr>
              <a:buSzPct val="100000"/>
              <a:buFont typeface="Arial" panose="020B0604020202020204" pitchFamily="34" charset="0"/>
              <a:buChar char="•"/>
              <a:defRPr/>
            </a:pPr>
            <a:r>
              <a:rPr lang="en-GB" sz="1200" dirty="0">
                <a:latin typeface="Arial" panose="020B0604020202020204" pitchFamily="34" charset="0"/>
                <a:ea typeface="Open Sans" charset="0"/>
                <a:cs typeface="Arial" panose="020B0604020202020204" pitchFamily="34" charset="0"/>
              </a:rPr>
              <a:t>Requests for custom assets be raised to the central </a:t>
            </a:r>
            <a:r>
              <a:rPr lang="en-GB" sz="1200" dirty="0" err="1">
                <a:latin typeface="Arial" panose="020B0604020202020204" pitchFamily="34" charset="0"/>
                <a:ea typeface="Open Sans" charset="0"/>
                <a:cs typeface="Arial" panose="020B0604020202020204" pitchFamily="34" charset="0"/>
              </a:rPr>
              <a:t>comms</a:t>
            </a:r>
            <a:r>
              <a:rPr lang="en-GB" sz="1200" dirty="0">
                <a:latin typeface="Arial" panose="020B0604020202020204" pitchFamily="34" charset="0"/>
                <a:ea typeface="Open Sans" charset="0"/>
                <a:cs typeface="Arial" panose="020B0604020202020204" pitchFamily="34" charset="0"/>
              </a:rPr>
              <a:t> working group by </a:t>
            </a:r>
            <a:r>
              <a:rPr lang="en-GB" sz="1200" dirty="0" smtClean="0">
                <a:latin typeface="Arial" panose="020B0604020202020204" pitchFamily="34" charset="0"/>
                <a:ea typeface="Open Sans" charset="0"/>
                <a:cs typeface="Arial" panose="020B0604020202020204" pitchFamily="34" charset="0"/>
              </a:rPr>
              <a:t>the DHSC </a:t>
            </a:r>
            <a:r>
              <a:rPr lang="en-GB" sz="1200" dirty="0">
                <a:latin typeface="Arial" panose="020B0604020202020204" pitchFamily="34" charset="0"/>
                <a:ea typeface="Open Sans" charset="0"/>
                <a:cs typeface="Arial" panose="020B0604020202020204" pitchFamily="34" charset="0"/>
              </a:rPr>
              <a:t>mailbox </a:t>
            </a:r>
            <a:r>
              <a:rPr lang="en-GB" sz="1200" dirty="0" smtClean="0">
                <a:latin typeface="Arial" panose="020B0604020202020204" pitchFamily="34" charset="0"/>
                <a:ea typeface="Open Sans" charset="0"/>
                <a:cs typeface="Arial" panose="020B0604020202020204" pitchFamily="34" charset="0"/>
                <a:hlinkClick r:id="rId3"/>
              </a:rPr>
              <a:t>p-and-psector@dhsc.gov.uk</a:t>
            </a:r>
            <a:r>
              <a:rPr lang="en-GB" sz="1200" dirty="0" smtClean="0">
                <a:latin typeface="Arial" panose="020B0604020202020204" pitchFamily="34" charset="0"/>
                <a:ea typeface="Open Sans" charset="0"/>
                <a:cs typeface="Arial" panose="020B0604020202020204" pitchFamily="34" charset="0"/>
              </a:rPr>
              <a:t> </a:t>
            </a:r>
            <a:endParaRPr lang="en-GB" sz="1200" dirty="0">
              <a:latin typeface="Arial" panose="020B0604020202020204" pitchFamily="34" charset="0"/>
              <a:ea typeface="Open Sans" charset="0"/>
              <a:cs typeface="Arial" panose="020B0604020202020204" pitchFamily="34" charset="0"/>
            </a:endParaRPr>
          </a:p>
          <a:p>
            <a:pPr marL="171450" indent="-171450">
              <a:spcBef>
                <a:spcPts val="600"/>
              </a:spcBef>
              <a:spcAft>
                <a:spcPts val="200"/>
              </a:spcAft>
              <a:buClr>
                <a:schemeClr val="tx2"/>
              </a:buClr>
              <a:buSzPct val="100000"/>
              <a:buFont typeface="Arial" panose="020B0604020202020204" pitchFamily="34" charset="0"/>
              <a:buChar char="•"/>
              <a:defRPr/>
            </a:pPr>
            <a:r>
              <a:rPr lang="en-GB" sz="1200" dirty="0">
                <a:latin typeface="Arial" panose="020B0604020202020204" pitchFamily="34" charset="0"/>
                <a:ea typeface="Open Sans" charset="0"/>
                <a:cs typeface="Arial" panose="020B0604020202020204" pitchFamily="34" charset="0"/>
              </a:rPr>
              <a:t>Each request is prioritised based on capacity and has a creation lead time which will be confirmed when the request has been accepted</a:t>
            </a:r>
          </a:p>
          <a:p>
            <a:pPr marL="171450" indent="-171450">
              <a:spcBef>
                <a:spcPts val="600"/>
              </a:spcBef>
              <a:spcAft>
                <a:spcPts val="200"/>
              </a:spcAft>
              <a:buClr>
                <a:schemeClr val="tx2"/>
              </a:buClr>
              <a:buSzPct val="100000"/>
              <a:buFont typeface="Arial" panose="020B0604020202020204" pitchFamily="34" charset="0"/>
              <a:buChar char="•"/>
              <a:defRPr/>
            </a:pPr>
            <a:r>
              <a:rPr lang="en-GB" sz="1200" dirty="0">
                <a:latin typeface="Arial" panose="020B0604020202020204" pitchFamily="34" charset="0"/>
                <a:ea typeface="Open Sans" charset="0"/>
                <a:cs typeface="Arial" panose="020B0604020202020204" pitchFamily="34" charset="0"/>
              </a:rPr>
              <a:t>A design representative will work closely with your team and target organisation to create bespoke materials that fit your need</a:t>
            </a:r>
          </a:p>
        </p:txBody>
      </p:sp>
      <p:sp>
        <p:nvSpPr>
          <p:cNvPr id="4" name="TextBox 3">
            <a:extLst>
              <a:ext uri="{FF2B5EF4-FFF2-40B4-BE49-F238E27FC236}">
                <a16:creationId xmlns:a16="http://schemas.microsoft.com/office/drawing/2014/main" id="{83D50858-56D5-D24B-BDBC-EF3C66E49690}"/>
              </a:ext>
            </a:extLst>
          </p:cNvPr>
          <p:cNvSpPr txBox="1"/>
          <p:nvPr/>
        </p:nvSpPr>
        <p:spPr>
          <a:xfrm>
            <a:off x="6020790" y="6572992"/>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
        <p:nvSpPr>
          <p:cNvPr id="5" name="TextBox 4">
            <a:extLst>
              <a:ext uri="{FF2B5EF4-FFF2-40B4-BE49-F238E27FC236}">
                <a16:creationId xmlns:a16="http://schemas.microsoft.com/office/drawing/2014/main" id="{A20618B3-AF23-F546-9A2C-462BA5B467DF}"/>
              </a:ext>
            </a:extLst>
          </p:cNvPr>
          <p:cNvSpPr txBox="1"/>
          <p:nvPr/>
        </p:nvSpPr>
        <p:spPr>
          <a:xfrm>
            <a:off x="653479" y="4855781"/>
            <a:ext cx="4155375" cy="111701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rPr>
              <a:t>Where required, the central content team can create bespoke assets for </a:t>
            </a:r>
            <a:r>
              <a:rPr kumimoji="0" lang="en-GB" sz="1400" b="0" i="0" u="none" strike="noStrike" kern="1200" cap="none" spc="0" normalizeH="0" baseline="0" noProof="0" dirty="0" smtClean="0">
                <a:ln>
                  <a:noFill/>
                </a:ln>
                <a:solidFill>
                  <a:srgbClr val="425563"/>
                </a:solidFill>
                <a:effectLst/>
                <a:uLnTx/>
                <a:uFillTx/>
                <a:latin typeface="Arial" panose="020B0604020202020204" pitchFamily="34" charset="0"/>
                <a:ea typeface="+mn-ea"/>
                <a:cs typeface="Arial" panose="020B0604020202020204" pitchFamily="34" charset="0"/>
              </a:rPr>
              <a:t>an</a:t>
            </a:r>
            <a:r>
              <a:rPr kumimoji="0" lang="en-GB" sz="1400" b="0" i="0" u="none" strike="noStrike" kern="1200" cap="none" spc="0" normalizeH="0" noProof="0" dirty="0" smtClean="0">
                <a:ln>
                  <a:noFill/>
                </a:ln>
                <a:solidFill>
                  <a:srgbClr val="425563"/>
                </a:solidFill>
                <a:effectLst/>
                <a:uLnTx/>
                <a:uFillTx/>
                <a:latin typeface="Arial" panose="020B0604020202020204" pitchFamily="34" charset="0"/>
                <a:ea typeface="+mn-ea"/>
                <a:cs typeface="Arial" panose="020B0604020202020204" pitchFamily="34" charset="0"/>
              </a:rPr>
              <a:t> </a:t>
            </a:r>
            <a:r>
              <a:rPr kumimoji="0" lang="en-GB" sz="1400" b="0" i="0" u="none" strike="noStrike" kern="1200" cap="none" spc="0" normalizeH="0" baseline="0" noProof="0" dirty="0" smtClean="0">
                <a:ln>
                  <a:noFill/>
                </a:ln>
                <a:solidFill>
                  <a:srgbClr val="425563"/>
                </a:solidFill>
                <a:effectLst/>
                <a:uLnTx/>
                <a:uFillTx/>
                <a:latin typeface="Arial" panose="020B0604020202020204" pitchFamily="34" charset="0"/>
                <a:ea typeface="+mn-ea"/>
                <a:cs typeface="Arial" panose="020B0604020202020204" pitchFamily="34" charset="0"/>
              </a:rPr>
              <a:t>organisation</a:t>
            </a:r>
            <a:r>
              <a:rPr kumimoji="0" lang="en-GB" sz="14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rPr>
              <a:t>. Requests are prioritised based on capacity</a:t>
            </a:r>
            <a:endParaRPr kumimoji="0" lang="en-GB" sz="1400" b="1"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02526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69884-D4E4-49E0-B6A8-FFC5D73E0230}"/>
              </a:ext>
            </a:extLst>
          </p:cNvPr>
          <p:cNvSpPr>
            <a:spLocks noGrp="1"/>
          </p:cNvSpPr>
          <p:nvPr>
            <p:ph type="title"/>
          </p:nvPr>
        </p:nvSpPr>
        <p:spPr>
          <a:xfrm>
            <a:off x="630000" y="1118756"/>
            <a:ext cx="10084383" cy="498598"/>
          </a:xfrm>
        </p:spPr>
        <p:txBody>
          <a:bodyPr/>
          <a:lstStyle/>
          <a:p>
            <a:r>
              <a:rPr lang="en-GB"/>
              <a:t>ENCOURAGING PARTICIPATION</a:t>
            </a:r>
          </a:p>
        </p:txBody>
      </p:sp>
      <p:graphicFrame>
        <p:nvGraphicFramePr>
          <p:cNvPr id="4" name="Table 3">
            <a:extLst>
              <a:ext uri="{FF2B5EF4-FFF2-40B4-BE49-F238E27FC236}">
                <a16:creationId xmlns:a16="http://schemas.microsoft.com/office/drawing/2014/main" id="{D01C00AF-272B-B541-8EC3-4C6F5085C24B}"/>
              </a:ext>
            </a:extLst>
          </p:cNvPr>
          <p:cNvGraphicFramePr>
            <a:graphicFrameLocks noGrp="1"/>
          </p:cNvGraphicFramePr>
          <p:nvPr/>
        </p:nvGraphicFramePr>
        <p:xfrm>
          <a:off x="630000" y="1893961"/>
          <a:ext cx="10939461" cy="4251960"/>
        </p:xfrm>
        <a:graphic>
          <a:graphicData uri="http://schemas.openxmlformats.org/drawingml/2006/table">
            <a:tbl>
              <a:tblPr firstRow="1" bandRow="1">
                <a:tableStyleId>{5940675A-B579-460E-94D1-54222C63F5DA}</a:tableStyleId>
              </a:tblPr>
              <a:tblGrid>
                <a:gridCol w="3646487">
                  <a:extLst>
                    <a:ext uri="{9D8B030D-6E8A-4147-A177-3AD203B41FA5}">
                      <a16:colId xmlns:a16="http://schemas.microsoft.com/office/drawing/2014/main" val="1617897765"/>
                    </a:ext>
                  </a:extLst>
                </a:gridCol>
                <a:gridCol w="3646487">
                  <a:extLst>
                    <a:ext uri="{9D8B030D-6E8A-4147-A177-3AD203B41FA5}">
                      <a16:colId xmlns:a16="http://schemas.microsoft.com/office/drawing/2014/main" val="2319490748"/>
                    </a:ext>
                  </a:extLst>
                </a:gridCol>
                <a:gridCol w="3646487">
                  <a:extLst>
                    <a:ext uri="{9D8B030D-6E8A-4147-A177-3AD203B41FA5}">
                      <a16:colId xmlns:a16="http://schemas.microsoft.com/office/drawing/2014/main" val="2816826878"/>
                    </a:ext>
                  </a:extLst>
                </a:gridCol>
              </a:tblGrid>
              <a:tr h="338521">
                <a:tc>
                  <a:txBody>
                    <a:bodyPr/>
                    <a:lstStyle/>
                    <a:p>
                      <a:r>
                        <a:rPr lang="en-GB" sz="1200" b="1" dirty="0">
                          <a:solidFill>
                            <a:schemeClr val="tx2"/>
                          </a:solidFill>
                        </a:rPr>
                        <a:t>BARRIERS TO TESTING </a:t>
                      </a:r>
                    </a:p>
                  </a:txBody>
                  <a:tcPr>
                    <a:noFill/>
                  </a:tcPr>
                </a:tc>
                <a:tc>
                  <a:txBody>
                    <a:bodyPr/>
                    <a:lstStyle/>
                    <a:p>
                      <a:r>
                        <a:rPr lang="en-GB" sz="1200" b="1">
                          <a:solidFill>
                            <a:schemeClr val="tx2"/>
                          </a:solidFill>
                        </a:rPr>
                        <a:t>WHO IS MOST LIKELY TO BE AFFECTED? (not exhaustive)</a:t>
                      </a:r>
                    </a:p>
                  </a:txBody>
                  <a:tcPr>
                    <a:noFill/>
                  </a:tcPr>
                </a:tc>
                <a:tc>
                  <a:txBody>
                    <a:bodyPr/>
                    <a:lstStyle/>
                    <a:p>
                      <a:r>
                        <a:rPr lang="en-GB" sz="1200" b="1">
                          <a:solidFill>
                            <a:schemeClr val="tx2"/>
                          </a:solidFill>
                        </a:rPr>
                        <a:t>POTENTIAL MEASURES TO COMBAT THESE BARRIERS</a:t>
                      </a:r>
                    </a:p>
                  </a:txBody>
                  <a:tcPr>
                    <a:noFill/>
                  </a:tcPr>
                </a:tc>
                <a:extLst>
                  <a:ext uri="{0D108BD9-81ED-4DB2-BD59-A6C34878D82A}">
                    <a16:rowId xmlns:a16="http://schemas.microsoft.com/office/drawing/2014/main" val="2113675810"/>
                  </a:ext>
                </a:extLst>
              </a:tr>
              <a:tr h="1308949">
                <a:tc>
                  <a:txBody>
                    <a:bodyPr/>
                    <a:lstStyle/>
                    <a:p>
                      <a:pPr marL="0" indent="0">
                        <a:spcAft>
                          <a:spcPts val="600"/>
                        </a:spcAft>
                        <a:buFont typeface="Arial" panose="020B0604020202020204" pitchFamily="34" charset="0"/>
                        <a:buNone/>
                      </a:pPr>
                      <a:r>
                        <a:rPr lang="en-GB" sz="1100" b="1" dirty="0"/>
                        <a:t>Practical barriers to access </a:t>
                      </a:r>
                      <a:r>
                        <a:rPr lang="en-GB" sz="1100" dirty="0"/>
                        <a:t>– e.g. ability to: access a </a:t>
                      </a:r>
                      <a:r>
                        <a:rPr lang="en-GB" sz="1100" dirty="0" smtClean="0"/>
                        <a:t>testing site; </a:t>
                      </a:r>
                      <a:r>
                        <a:rPr lang="en-GB" sz="1100" dirty="0"/>
                        <a:t>travel to a </a:t>
                      </a:r>
                      <a:r>
                        <a:rPr lang="en-GB" sz="1100" dirty="0" smtClean="0"/>
                        <a:t>testing site; </a:t>
                      </a:r>
                      <a:r>
                        <a:rPr lang="en-GB" sz="1100" dirty="0"/>
                        <a:t>read or engage with testing materials; book a test via digital channels </a:t>
                      </a:r>
                      <a:endParaRPr lang="en-GB" sz="1100" dirty="0">
                        <a:solidFill>
                          <a:schemeClr val="bg2">
                            <a:lumMod val="25000"/>
                          </a:schemeClr>
                        </a:solidFill>
                      </a:endParaRPr>
                    </a:p>
                  </a:txBody>
                  <a:tcPr/>
                </a:tc>
                <a:tc>
                  <a:txBody>
                    <a:bodyPr/>
                    <a:lstStyle/>
                    <a:p>
                      <a:pPr marL="171450" indent="-171450">
                        <a:buFont typeface="Arial" panose="020B0604020202020204" pitchFamily="34" charset="0"/>
                        <a:buChar char="•"/>
                      </a:pPr>
                      <a:r>
                        <a:rPr lang="en-GB" sz="1100" dirty="0"/>
                        <a:t>Carers: ~10% of population</a:t>
                      </a:r>
                    </a:p>
                    <a:p>
                      <a:pPr marL="171450" indent="-171450">
                        <a:buFont typeface="Arial" panose="020B0604020202020204" pitchFamily="34" charset="0"/>
                        <a:buChar char="•"/>
                      </a:pPr>
                      <a:r>
                        <a:rPr lang="en-GB" sz="1100" dirty="0"/>
                        <a:t>People with disabilities: ~20% of population has a disability</a:t>
                      </a:r>
                    </a:p>
                    <a:p>
                      <a:pPr marL="171450" indent="-171450">
                        <a:buFont typeface="Arial" panose="020B0604020202020204" pitchFamily="34" charset="0"/>
                        <a:buChar char="•"/>
                      </a:pPr>
                      <a:r>
                        <a:rPr lang="en-GB" sz="1100" dirty="0"/>
                        <a:t>Vulnerable people e.g. homeless (0.5% of pop), victims of domestic abuse (~3%12), functionally illiterate (~16%13), non English speakers (0.3%14), etc.</a:t>
                      </a:r>
                      <a:endParaRPr lang="en-GB" sz="1100" dirty="0">
                        <a:solidFill>
                          <a:srgbClr val="37373A"/>
                        </a:solidFill>
                      </a:endParaRPr>
                    </a:p>
                  </a:txBody>
                  <a:tcPr/>
                </a:tc>
                <a:tc>
                  <a:txBody>
                    <a:bodyPr/>
                    <a:lstStyle/>
                    <a:p>
                      <a:pPr marL="171450" indent="-171450">
                        <a:buFont typeface="Arial" panose="020B0604020202020204" pitchFamily="34" charset="0"/>
                        <a:buChar char="•"/>
                      </a:pPr>
                      <a:r>
                        <a:rPr lang="en-GB" sz="1100" b="1" dirty="0"/>
                        <a:t>Making testing sites easy to access </a:t>
                      </a:r>
                      <a:r>
                        <a:rPr lang="en-GB" sz="1100" dirty="0"/>
                        <a:t>–increase </a:t>
                      </a:r>
                      <a:r>
                        <a:rPr lang="en-GB" sz="1100" dirty="0" smtClean="0"/>
                        <a:t>testing site </a:t>
                      </a:r>
                      <a:r>
                        <a:rPr lang="en-GB" sz="1100" dirty="0"/>
                        <a:t>opening hours; offer access to testing in additional locations e.g. test kit distribution from GP surgeries or pharmacies / hyper-local areas; in community locations (e.g. mosque)</a:t>
                      </a:r>
                    </a:p>
                    <a:p>
                      <a:pPr marL="171450" indent="-171450">
                        <a:buFont typeface="Arial" panose="020B0604020202020204" pitchFamily="34" charset="0"/>
                        <a:buChar char="•"/>
                      </a:pPr>
                      <a:r>
                        <a:rPr lang="en-GB" sz="1100" dirty="0"/>
                        <a:t>Design </a:t>
                      </a:r>
                      <a:r>
                        <a:rPr lang="en-GB" sz="1100" b="1" dirty="0"/>
                        <a:t>physical sites and testing materials with accessibility at the forefront </a:t>
                      </a:r>
                      <a:r>
                        <a:rPr lang="en-GB" sz="1100" dirty="0"/>
                        <a:t>– e.g. ramps for wheelchair users, instruction materials in multiple languages, non-digital routes to testing</a:t>
                      </a:r>
                      <a:endParaRPr lang="en-GB" sz="1100" dirty="0">
                        <a:solidFill>
                          <a:srgbClr val="37373A"/>
                        </a:solidFill>
                      </a:endParaRPr>
                    </a:p>
                  </a:txBody>
                  <a:tcPr/>
                </a:tc>
                <a:extLst>
                  <a:ext uri="{0D108BD9-81ED-4DB2-BD59-A6C34878D82A}">
                    <a16:rowId xmlns:a16="http://schemas.microsoft.com/office/drawing/2014/main" val="1791148050"/>
                  </a:ext>
                </a:extLst>
              </a:tr>
              <a:tr h="1060700">
                <a:tc>
                  <a:txBody>
                    <a:bodyPr/>
                    <a:lstStyle/>
                    <a:p>
                      <a:pPr marL="0" indent="0">
                        <a:spcAft>
                          <a:spcPts val="600"/>
                        </a:spcAft>
                        <a:buFont typeface="Arial" panose="020B0604020202020204" pitchFamily="34" charset="0"/>
                        <a:buNone/>
                      </a:pPr>
                      <a:r>
                        <a:rPr lang="en-GB" sz="1100" b="1"/>
                        <a:t>Financial barriers </a:t>
                      </a:r>
                      <a:r>
                        <a:rPr lang="en-GB" sz="1100"/>
                        <a:t>– people are prevented from engaging with testing due to their own financial circumstances. Many may not wish to get tested out of fear of self-isolation and losing out on income</a:t>
                      </a:r>
                      <a:endParaRPr lang="en-GB" sz="1100">
                        <a:solidFill>
                          <a:schemeClr val="bg2">
                            <a:lumMod val="25000"/>
                          </a:schemeClr>
                        </a:solidFill>
                      </a:endParaRPr>
                    </a:p>
                  </a:txBody>
                  <a:tcPr/>
                </a:tc>
                <a:tc>
                  <a:txBody>
                    <a:bodyPr/>
                    <a:lstStyle/>
                    <a:p>
                      <a:pPr marL="171450" indent="-171450">
                        <a:buFont typeface="Arial" panose="020B0604020202020204" pitchFamily="34" charset="0"/>
                        <a:buChar char="•"/>
                      </a:pPr>
                      <a:r>
                        <a:rPr lang="en-GB" sz="1100" dirty="0"/>
                        <a:t>20% population living in poverty - some BAME groups have higher rates of poverty in working adults e.g. Bangladeshi (50%), Pakistani (~45%), Black (38%), Chinese (34%) vs. White (20%); similar issue for disabled</a:t>
                      </a:r>
                    </a:p>
                    <a:p>
                      <a:pPr marL="171450" indent="-171450">
                        <a:buFont typeface="Arial" panose="020B0604020202020204" pitchFamily="34" charset="0"/>
                        <a:buChar char="•"/>
                      </a:pPr>
                      <a:r>
                        <a:rPr lang="en-GB" sz="1100" dirty="0"/>
                        <a:t>~40% who don’t have enough savings to live for 1m without income </a:t>
                      </a:r>
                      <a:endParaRPr lang="en-GB" sz="1100" dirty="0">
                        <a:solidFill>
                          <a:srgbClr val="37373A"/>
                        </a:solidFill>
                      </a:endParaRPr>
                    </a:p>
                  </a:txBody>
                  <a:tcPr/>
                </a:tc>
                <a:tc>
                  <a:txBody>
                    <a:bodyPr/>
                    <a:lstStyle/>
                    <a:p>
                      <a:pPr marL="171450" indent="-171450">
                        <a:buFont typeface="Arial" panose="020B0604020202020204" pitchFamily="34" charset="0"/>
                        <a:buChar char="•"/>
                      </a:pPr>
                      <a:r>
                        <a:rPr lang="en-GB" sz="1100" dirty="0"/>
                        <a:t>Offer </a:t>
                      </a:r>
                      <a:r>
                        <a:rPr lang="en-GB" sz="1100" b="1" dirty="0"/>
                        <a:t>financial rewards for participation </a:t>
                      </a:r>
                      <a:r>
                        <a:rPr lang="en-GB" sz="1100" dirty="0"/>
                        <a:t>(e.g. monetary payments, discounts or subsidised travel costs)</a:t>
                      </a:r>
                    </a:p>
                    <a:p>
                      <a:pPr marL="171450" indent="-171450">
                        <a:buFont typeface="Arial" panose="020B0604020202020204" pitchFamily="34" charset="0"/>
                        <a:buChar char="•"/>
                      </a:pPr>
                      <a:r>
                        <a:rPr lang="en-GB" sz="1100" b="1" dirty="0"/>
                        <a:t>Greater communication of support offers for people in self-isolation</a:t>
                      </a:r>
                      <a:r>
                        <a:rPr lang="en-GB" sz="1100" dirty="0"/>
                        <a:t> (e.g. £500 Test and Trace support payment or locally led support networks) </a:t>
                      </a:r>
                    </a:p>
                  </a:txBody>
                  <a:tcPr/>
                </a:tc>
                <a:extLst>
                  <a:ext uri="{0D108BD9-81ED-4DB2-BD59-A6C34878D82A}">
                    <a16:rowId xmlns:a16="http://schemas.microsoft.com/office/drawing/2014/main" val="1265825083"/>
                  </a:ext>
                </a:extLst>
              </a:tr>
              <a:tr h="6883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t>Lack of knowledge </a:t>
                      </a:r>
                      <a:r>
                        <a:rPr lang="en-GB" sz="1100"/>
                        <a:t>to engage with Test and Trace in the desired way – e.g. does not understand why testing is important or how to access services </a:t>
                      </a:r>
                    </a:p>
                  </a:txBody>
                  <a:tcPr/>
                </a:tc>
                <a:tc>
                  <a:txBody>
                    <a:bodyPr/>
                    <a:lstStyle/>
                    <a:p>
                      <a:pPr marL="171450" indent="-171450">
                        <a:buFont typeface="Arial" panose="020B0604020202020204" pitchFamily="34" charset="0"/>
                        <a:buChar char="•"/>
                      </a:pPr>
                      <a:r>
                        <a:rPr lang="en-GB" sz="1100"/>
                        <a:t>Population wide issue, but likely to particularly affect people with low English or literacy skills</a:t>
                      </a:r>
                      <a:endParaRPr lang="en-GB" sz="1100">
                        <a:solidFill>
                          <a:srgbClr val="37373A"/>
                        </a:solidFill>
                      </a:endParaRPr>
                    </a:p>
                  </a:txBody>
                  <a:tcPr/>
                </a:tc>
                <a:tc>
                  <a:txBody>
                    <a:bodyPr/>
                    <a:lstStyle/>
                    <a:p>
                      <a:pPr marL="171450" indent="-171450">
                        <a:buFont typeface="Arial" panose="020B0604020202020204" pitchFamily="34" charset="0"/>
                        <a:buChar char="•"/>
                      </a:pPr>
                      <a:r>
                        <a:rPr lang="en-GB" sz="1100" dirty="0"/>
                        <a:t>More </a:t>
                      </a:r>
                      <a:r>
                        <a:rPr lang="en-GB" sz="1100" b="1" dirty="0"/>
                        <a:t>targeted communications through community leaders</a:t>
                      </a:r>
                      <a:r>
                        <a:rPr lang="en-GB" sz="1100" dirty="0"/>
                        <a:t> about how people can access testing services and why this is important to combat Covid</a:t>
                      </a:r>
                    </a:p>
                    <a:p>
                      <a:pPr marL="171450" indent="-171450">
                        <a:buFont typeface="Arial" panose="020B0604020202020204" pitchFamily="34" charset="0"/>
                        <a:buChar char="•"/>
                      </a:pPr>
                      <a:r>
                        <a:rPr lang="en-GB" sz="1100" dirty="0"/>
                        <a:t>Promote </a:t>
                      </a:r>
                      <a:r>
                        <a:rPr lang="en-GB" sz="1100" b="1" dirty="0"/>
                        <a:t>testing amongst community sites</a:t>
                      </a:r>
                      <a:endParaRPr lang="en-GB" sz="1100" dirty="0">
                        <a:solidFill>
                          <a:srgbClr val="37373A"/>
                        </a:solidFill>
                      </a:endParaRPr>
                    </a:p>
                  </a:txBody>
                  <a:tcPr/>
                </a:tc>
                <a:extLst>
                  <a:ext uri="{0D108BD9-81ED-4DB2-BD59-A6C34878D82A}">
                    <a16:rowId xmlns:a16="http://schemas.microsoft.com/office/drawing/2014/main" val="4172057101"/>
                  </a:ext>
                </a:extLst>
              </a:tr>
            </a:tbl>
          </a:graphicData>
        </a:graphic>
      </p:graphicFrame>
    </p:spTree>
    <p:extLst>
      <p:ext uri="{BB962C8B-B14F-4D97-AF65-F5344CB8AC3E}">
        <p14:creationId xmlns:p14="http://schemas.microsoft.com/office/powerpoint/2010/main" val="7324773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SELF-SWABBING SAMPLE COLLECTION PROCEDURE</a:t>
            </a:r>
          </a:p>
        </p:txBody>
      </p:sp>
      <p:sp>
        <p:nvSpPr>
          <p:cNvPr id="3" name="Rectangle 2">
            <a:extLst>
              <a:ext uri="{FF2B5EF4-FFF2-40B4-BE49-F238E27FC236}">
                <a16:creationId xmlns:a16="http://schemas.microsoft.com/office/drawing/2014/main" id="{802A9DCB-F443-1443-863C-92D976431B67}"/>
              </a:ext>
            </a:extLst>
          </p:cNvPr>
          <p:cNvSpPr/>
          <p:nvPr/>
        </p:nvSpPr>
        <p:spPr>
          <a:xfrm>
            <a:off x="5664202" y="1160462"/>
            <a:ext cx="5899148" cy="5000626"/>
          </a:xfrm>
          <a:prstGeom prst="rect">
            <a:avLst/>
          </a:prstGeom>
        </p:spPr>
        <p:txBody>
          <a:bodyPr wrap="square" lIns="0" tIns="45720" rIns="91440" bIns="45720" anchor="ctr">
            <a:noAutofit/>
          </a:bodyPr>
          <a:lstStyle/>
          <a:p>
            <a:pPr>
              <a:spcBef>
                <a:spcPts val="600"/>
              </a:spcBef>
              <a:spcAft>
                <a:spcPts val="200"/>
              </a:spcAft>
              <a:buClr>
                <a:schemeClr val="tx2"/>
              </a:buClr>
              <a:buSzPct val="100000"/>
              <a:defRPr/>
            </a:pPr>
            <a:r>
              <a:rPr lang="en-GB" sz="1200" b="1">
                <a:solidFill>
                  <a:schemeClr val="tx2"/>
                </a:solidFill>
                <a:latin typeface="Arial"/>
                <a:ea typeface="Open Sans" charset="0"/>
                <a:cs typeface="Arial"/>
              </a:rPr>
              <a:t>RECEIVING THE SWAB</a:t>
            </a:r>
          </a:p>
          <a:p>
            <a:pPr marL="171450" indent="-171450">
              <a:spcBef>
                <a:spcPts val="600"/>
              </a:spcBef>
              <a:spcAft>
                <a:spcPts val="200"/>
              </a:spcAft>
              <a:buClr>
                <a:schemeClr val="tx2"/>
              </a:buClr>
              <a:buSzPct val="100000"/>
              <a:buFont typeface="Arial" panose="020B0604020202020204" pitchFamily="34" charset="0"/>
              <a:buChar char="•"/>
              <a:defRPr/>
            </a:pPr>
            <a:r>
              <a:rPr lang="en-GB" sz="1200">
                <a:latin typeface="+mj-lt"/>
              </a:rPr>
              <a:t>Participants will be given a sealed sterile swab at the welcoming desk and will be directed to a sample collection booth from the check-in zone.</a:t>
            </a:r>
            <a:endParaRPr lang="en-GB" sz="1200">
              <a:latin typeface="+mj-lt"/>
              <a:cs typeface="Arial"/>
            </a:endParaRPr>
          </a:p>
          <a:p>
            <a:pPr marL="171450" indent="-171450">
              <a:spcBef>
                <a:spcPts val="600"/>
              </a:spcBef>
              <a:spcAft>
                <a:spcPts val="200"/>
              </a:spcAft>
              <a:buClr>
                <a:schemeClr val="tx2"/>
              </a:buClr>
              <a:buSzPct val="100000"/>
              <a:buFont typeface="Arial" panose="020B0604020202020204" pitchFamily="34" charset="0"/>
              <a:buChar char="•"/>
              <a:defRPr/>
            </a:pPr>
            <a:r>
              <a:rPr lang="en-GB" sz="1200">
                <a:latin typeface="+mj-lt"/>
              </a:rPr>
              <a:t>A crowd control system should be in place to ensure the Participant is only sent into a booth when the Sample Processing Operative is ready to receive the swab. </a:t>
            </a:r>
            <a:endParaRPr lang="en-GB" sz="1200" b="1">
              <a:solidFill>
                <a:srgbClr val="005EB8"/>
              </a:solidFill>
              <a:latin typeface="+mj-lt"/>
              <a:cs typeface="Arial" panose="020B0604020202020204" pitchFamily="34" charset="0"/>
            </a:endParaRPr>
          </a:p>
          <a:p>
            <a:pPr>
              <a:spcBef>
                <a:spcPts val="600"/>
              </a:spcBef>
              <a:spcAft>
                <a:spcPts val="200"/>
              </a:spcAft>
              <a:buClr>
                <a:schemeClr val="tx2"/>
              </a:buClr>
              <a:buSzPct val="100000"/>
              <a:defRPr/>
            </a:pPr>
            <a:endParaRPr lang="en-GB" sz="1200" b="1">
              <a:solidFill>
                <a:schemeClr val="tx2"/>
              </a:solidFill>
              <a:latin typeface="Arial" panose="020B0604020202020204" pitchFamily="34" charset="0"/>
              <a:cs typeface="Arial" panose="020B0604020202020204" pitchFamily="34" charset="0"/>
            </a:endParaRPr>
          </a:p>
          <a:p>
            <a:pPr>
              <a:spcBef>
                <a:spcPts val="600"/>
              </a:spcBef>
              <a:spcAft>
                <a:spcPts val="200"/>
              </a:spcAft>
              <a:buClr>
                <a:schemeClr val="tx2"/>
              </a:buClr>
              <a:buSzPct val="100000"/>
              <a:defRPr/>
            </a:pPr>
            <a:r>
              <a:rPr lang="en-GB" sz="1200" b="1">
                <a:solidFill>
                  <a:schemeClr val="tx2"/>
                </a:solidFill>
                <a:latin typeface="Arial"/>
                <a:ea typeface="Open Sans" charset="0"/>
                <a:cs typeface="Arial"/>
              </a:rPr>
              <a:t>PREPARING PARTICIPANTS FOR SWABBING</a:t>
            </a:r>
          </a:p>
          <a:p>
            <a:pPr marL="171450" indent="-171450">
              <a:spcBef>
                <a:spcPts val="600"/>
              </a:spcBef>
              <a:spcAft>
                <a:spcPts val="200"/>
              </a:spcAft>
              <a:buClr>
                <a:schemeClr val="tx2"/>
              </a:buClr>
              <a:buSzPct val="100000"/>
              <a:buFont typeface="Arial" panose="020B0604020202020204" pitchFamily="34" charset="0"/>
              <a:buChar char="•"/>
              <a:defRPr/>
            </a:pPr>
            <a:r>
              <a:rPr lang="en-GB" sz="1200">
                <a:ea typeface="+mn-lt"/>
                <a:cs typeface="+mn-lt"/>
              </a:rPr>
              <a:t>The Participant should have been asked to avoid eating or drinking for at least 30 minutes before taking the test to reduce the risk of spoiling the test. </a:t>
            </a:r>
          </a:p>
          <a:p>
            <a:pPr marL="171450" indent="-171450">
              <a:spcBef>
                <a:spcPts val="600"/>
              </a:spcBef>
              <a:spcAft>
                <a:spcPts val="200"/>
              </a:spcAft>
              <a:buClr>
                <a:schemeClr val="tx2"/>
              </a:buClr>
              <a:buSzPct val="100000"/>
              <a:buFont typeface="Arial" panose="020B0604020202020204" pitchFamily="34" charset="0"/>
              <a:buChar char="•"/>
              <a:defRPr/>
            </a:pPr>
            <a:r>
              <a:rPr lang="en-GB" sz="1200">
                <a:latin typeface="+mj-lt"/>
              </a:rPr>
              <a:t>Before commencing swabbing, the Test Supervising Operative will explain the process to the Participant.</a:t>
            </a:r>
            <a:endParaRPr lang="en-GB" sz="1200">
              <a:latin typeface="+mj-lt"/>
              <a:cs typeface="Arial"/>
            </a:endParaRPr>
          </a:p>
          <a:p>
            <a:pPr marL="171450" indent="-171450">
              <a:spcBef>
                <a:spcPts val="600"/>
              </a:spcBef>
              <a:spcAft>
                <a:spcPts val="200"/>
              </a:spcAft>
              <a:buClr>
                <a:schemeClr val="tx2"/>
              </a:buClr>
              <a:buSzPct val="100000"/>
              <a:buFont typeface="Arial" panose="020B0604020202020204" pitchFamily="34" charset="0"/>
              <a:buChar char="•"/>
              <a:defRPr/>
            </a:pPr>
            <a:r>
              <a:rPr lang="en-GB" sz="1200">
                <a:latin typeface="+mj-lt"/>
              </a:rPr>
              <a:t>The Participant will also be informed that the swab may sometimes make them gag and they should use a sick bowl for any expectoration or vomit and guidance will be given regarding what to do with this if used. </a:t>
            </a:r>
            <a:endParaRPr lang="en-GB" sz="1200" b="1">
              <a:solidFill>
                <a:schemeClr val="tx2"/>
              </a:solidFill>
              <a:latin typeface="+mj-lt"/>
              <a:ea typeface="Open Sans" charset="0"/>
              <a:cs typeface="Arial" panose="020B0604020202020204" pitchFamily="34" charset="0"/>
            </a:endParaRPr>
          </a:p>
          <a:p>
            <a:pPr>
              <a:spcBef>
                <a:spcPts val="600"/>
              </a:spcBef>
              <a:spcAft>
                <a:spcPts val="200"/>
              </a:spcAft>
              <a:buClr>
                <a:schemeClr val="tx2"/>
              </a:buClr>
              <a:buSzPct val="100000"/>
              <a:defRPr/>
            </a:pPr>
            <a:endParaRPr lang="en-GB" sz="1200" b="1">
              <a:solidFill>
                <a:schemeClr val="tx2"/>
              </a:solidFill>
              <a:latin typeface="Arial" panose="020B0604020202020204" pitchFamily="34" charset="0"/>
              <a:ea typeface="Open Sans" charset="0"/>
              <a:cs typeface="Arial" panose="020B0604020202020204" pitchFamily="34" charset="0"/>
            </a:endParaRPr>
          </a:p>
          <a:p>
            <a:pPr>
              <a:spcBef>
                <a:spcPts val="600"/>
              </a:spcBef>
              <a:spcAft>
                <a:spcPts val="200"/>
              </a:spcAft>
              <a:buClr>
                <a:schemeClr val="tx2"/>
              </a:buClr>
              <a:buSzPct val="100000"/>
              <a:defRPr/>
            </a:pPr>
            <a:r>
              <a:rPr lang="en-GB" sz="1200" b="1">
                <a:solidFill>
                  <a:schemeClr val="tx2"/>
                </a:solidFill>
                <a:latin typeface="Arial"/>
                <a:ea typeface="Open Sans" charset="0"/>
                <a:cs typeface="Arial"/>
              </a:rPr>
              <a:t>YOUNG PEOPLE &amp; CHILDREN</a:t>
            </a:r>
          </a:p>
          <a:p>
            <a:pPr marL="171450" indent="-171450">
              <a:spcBef>
                <a:spcPts val="600"/>
              </a:spcBef>
              <a:spcAft>
                <a:spcPts val="200"/>
              </a:spcAft>
              <a:buClr>
                <a:schemeClr val="tx2"/>
              </a:buClr>
              <a:buSzPct val="100000"/>
              <a:buFont typeface="Arial" panose="020B0604020202020204" pitchFamily="34" charset="0"/>
              <a:buChar char="•"/>
              <a:defRPr/>
            </a:pPr>
            <a:r>
              <a:rPr lang="en-GB" sz="1200">
                <a:latin typeface="+mj-lt"/>
              </a:rPr>
              <a:t>Young people aged 16-17 can self-swab</a:t>
            </a:r>
            <a:endParaRPr lang="en-GB" sz="1200">
              <a:latin typeface="+mj-lt"/>
              <a:cs typeface="Arial"/>
            </a:endParaRPr>
          </a:p>
          <a:p>
            <a:pPr marL="171450" indent="-171450">
              <a:spcBef>
                <a:spcPts val="600"/>
              </a:spcBef>
              <a:spcAft>
                <a:spcPts val="200"/>
              </a:spcAft>
              <a:buClr>
                <a:schemeClr val="tx2"/>
              </a:buClr>
              <a:buSzPct val="100000"/>
              <a:buFont typeface="Arial" panose="020B0604020202020204" pitchFamily="34" charset="0"/>
              <a:buChar char="•"/>
              <a:defRPr/>
            </a:pPr>
            <a:r>
              <a:rPr lang="en-GB" sz="1200">
                <a:latin typeface="+mj-lt"/>
              </a:rPr>
              <a:t>Children aged 12 to 15 may self-swab under supervision, while children aged 11 or under should be swabbed by parents / guardians. </a:t>
            </a:r>
            <a:endParaRPr lang="en-GB" sz="1200">
              <a:latin typeface="+mj-lt"/>
              <a:ea typeface="Open Sans" charset="0"/>
              <a:cs typeface="Arial" panose="020B0604020202020204" pitchFamily="34" charset="0"/>
            </a:endParaRPr>
          </a:p>
        </p:txBody>
      </p:sp>
      <p:grpSp>
        <p:nvGrpSpPr>
          <p:cNvPr id="4" name="Group 3">
            <a:extLst>
              <a:ext uri="{FF2B5EF4-FFF2-40B4-BE49-F238E27FC236}">
                <a16:creationId xmlns:a16="http://schemas.microsoft.com/office/drawing/2014/main" id="{09E14B90-647C-2547-9F89-0A565A15BD3D}"/>
              </a:ext>
            </a:extLst>
          </p:cNvPr>
          <p:cNvGrpSpPr/>
          <p:nvPr/>
        </p:nvGrpSpPr>
        <p:grpSpPr>
          <a:xfrm>
            <a:off x="0" y="234843"/>
            <a:ext cx="623888" cy="596444"/>
            <a:chOff x="0" y="234843"/>
            <a:chExt cx="623888" cy="596444"/>
          </a:xfrm>
        </p:grpSpPr>
        <p:sp>
          <p:nvSpPr>
            <p:cNvPr id="5" name="Oval 4">
              <a:extLst>
                <a:ext uri="{FF2B5EF4-FFF2-40B4-BE49-F238E27FC236}">
                  <a16:creationId xmlns:a16="http://schemas.microsoft.com/office/drawing/2014/main" id="{EC51B10C-2BD5-7B40-BCB2-482B52D25DDE}"/>
                </a:ext>
              </a:extLst>
            </p:cNvPr>
            <p:cNvSpPr>
              <a:spLocks noChangeAspect="1"/>
            </p:cNvSpPr>
            <p:nvPr/>
          </p:nvSpPr>
          <p:spPr>
            <a:xfrm>
              <a:off x="121444" y="234843"/>
              <a:ext cx="381000" cy="381000"/>
            </a:xfrm>
            <a:prstGeom prst="ellipse">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2000" dirty="0">
                  <a:solidFill>
                    <a:schemeClr val="bg1"/>
                  </a:solidFill>
                </a:rPr>
                <a:t>!</a:t>
              </a:r>
            </a:p>
          </p:txBody>
        </p:sp>
        <p:sp>
          <p:nvSpPr>
            <p:cNvPr id="6" name="Rectangle 5">
              <a:extLst>
                <a:ext uri="{FF2B5EF4-FFF2-40B4-BE49-F238E27FC236}">
                  <a16:creationId xmlns:a16="http://schemas.microsoft.com/office/drawing/2014/main" id="{D56FCD34-7FBB-F543-9AF6-64897C9A9F42}"/>
                </a:ext>
              </a:extLst>
            </p:cNvPr>
            <p:cNvSpPr/>
            <p:nvPr/>
          </p:nvSpPr>
          <p:spPr>
            <a:xfrm>
              <a:off x="0" y="615843"/>
              <a:ext cx="623888" cy="215444"/>
            </a:xfrm>
            <a:prstGeom prst="rect">
              <a:avLst/>
            </a:prstGeom>
          </p:spPr>
          <p:txBody>
            <a:bodyPr wrap="square">
              <a:spAutoFit/>
            </a:bodyPr>
            <a:lstStyle/>
            <a:p>
              <a:pPr algn="ctr">
                <a:spcBef>
                  <a:spcPts val="600"/>
                </a:spcBef>
                <a:spcAft>
                  <a:spcPts val="200"/>
                </a:spcAft>
                <a:buClr>
                  <a:schemeClr val="tx2"/>
                </a:buClr>
              </a:pPr>
              <a:r>
                <a:rPr lang="en-GB" sz="800" b="1" dirty="0" smtClean="0">
                  <a:solidFill>
                    <a:schemeClr val="tx2"/>
                  </a:solidFill>
                </a:rPr>
                <a:t>   </a:t>
              </a:r>
              <a:endParaRPr lang="en-GB" sz="800" b="1" dirty="0">
                <a:solidFill>
                  <a:schemeClr val="tx2"/>
                </a:solidFill>
              </a:endParaRPr>
            </a:p>
          </p:txBody>
        </p:sp>
      </p:grpSp>
    </p:spTree>
    <p:extLst>
      <p:ext uri="{BB962C8B-B14F-4D97-AF65-F5344CB8AC3E}">
        <p14:creationId xmlns:p14="http://schemas.microsoft.com/office/powerpoint/2010/main" val="3325505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69884-D4E4-49E0-B6A8-FFC5D73E0230}"/>
              </a:ext>
            </a:extLst>
          </p:cNvPr>
          <p:cNvSpPr>
            <a:spLocks noGrp="1"/>
          </p:cNvSpPr>
          <p:nvPr>
            <p:ph type="title"/>
          </p:nvPr>
        </p:nvSpPr>
        <p:spPr>
          <a:xfrm>
            <a:off x="791364" y="1323510"/>
            <a:ext cx="10084383" cy="498598"/>
          </a:xfrm>
        </p:spPr>
        <p:txBody>
          <a:bodyPr/>
          <a:lstStyle/>
          <a:p>
            <a:r>
              <a:rPr lang="en-GB"/>
              <a:t>ENCOURAGING PARTICIPATION</a:t>
            </a:r>
          </a:p>
        </p:txBody>
      </p:sp>
      <p:graphicFrame>
        <p:nvGraphicFramePr>
          <p:cNvPr id="4" name="Table 3">
            <a:extLst>
              <a:ext uri="{FF2B5EF4-FFF2-40B4-BE49-F238E27FC236}">
                <a16:creationId xmlns:a16="http://schemas.microsoft.com/office/drawing/2014/main" id="{D01C00AF-272B-B541-8EC3-4C6F5085C24B}"/>
              </a:ext>
            </a:extLst>
          </p:cNvPr>
          <p:cNvGraphicFramePr>
            <a:graphicFrameLocks noGrp="1"/>
          </p:cNvGraphicFramePr>
          <p:nvPr>
            <p:extLst>
              <p:ext uri="{D42A27DB-BD31-4B8C-83A1-F6EECF244321}">
                <p14:modId xmlns:p14="http://schemas.microsoft.com/office/powerpoint/2010/main" val="1479362958"/>
              </p:ext>
            </p:extLst>
          </p:nvPr>
        </p:nvGraphicFramePr>
        <p:xfrm>
          <a:off x="630000" y="1883075"/>
          <a:ext cx="10939461" cy="2773784"/>
        </p:xfrm>
        <a:graphic>
          <a:graphicData uri="http://schemas.openxmlformats.org/drawingml/2006/table">
            <a:tbl>
              <a:tblPr firstRow="1" bandRow="1">
                <a:tableStyleId>{5940675A-B579-460E-94D1-54222C63F5DA}</a:tableStyleId>
              </a:tblPr>
              <a:tblGrid>
                <a:gridCol w="3646487">
                  <a:extLst>
                    <a:ext uri="{9D8B030D-6E8A-4147-A177-3AD203B41FA5}">
                      <a16:colId xmlns:a16="http://schemas.microsoft.com/office/drawing/2014/main" val="1617897765"/>
                    </a:ext>
                  </a:extLst>
                </a:gridCol>
                <a:gridCol w="3482466">
                  <a:extLst>
                    <a:ext uri="{9D8B030D-6E8A-4147-A177-3AD203B41FA5}">
                      <a16:colId xmlns:a16="http://schemas.microsoft.com/office/drawing/2014/main" val="2319490748"/>
                    </a:ext>
                  </a:extLst>
                </a:gridCol>
                <a:gridCol w="3810508">
                  <a:extLst>
                    <a:ext uri="{9D8B030D-6E8A-4147-A177-3AD203B41FA5}">
                      <a16:colId xmlns:a16="http://schemas.microsoft.com/office/drawing/2014/main" val="2816826878"/>
                    </a:ext>
                  </a:extLst>
                </a:gridCol>
              </a:tblGrid>
              <a:tr h="250396">
                <a:tc>
                  <a:txBody>
                    <a:bodyPr/>
                    <a:lstStyle/>
                    <a:p>
                      <a:r>
                        <a:rPr lang="en-GB" sz="1200" b="1" dirty="0">
                          <a:solidFill>
                            <a:schemeClr val="tx2"/>
                          </a:solidFill>
                        </a:rPr>
                        <a:t>BARRIERS TO TESTING </a:t>
                      </a:r>
                    </a:p>
                  </a:txBody>
                  <a:tcPr>
                    <a:noFill/>
                  </a:tcPr>
                </a:tc>
                <a:tc>
                  <a:txBody>
                    <a:bodyPr/>
                    <a:lstStyle/>
                    <a:p>
                      <a:r>
                        <a:rPr lang="en-GB" sz="1200" b="1" dirty="0">
                          <a:solidFill>
                            <a:schemeClr val="tx2"/>
                          </a:solidFill>
                        </a:rPr>
                        <a:t>WHO IS MOST LIKELY TO BE AFFECTED? (not exhaustive)</a:t>
                      </a:r>
                    </a:p>
                  </a:txBody>
                  <a:tcPr>
                    <a:noFill/>
                  </a:tcPr>
                </a:tc>
                <a:tc>
                  <a:txBody>
                    <a:bodyPr/>
                    <a:lstStyle/>
                    <a:p>
                      <a:r>
                        <a:rPr lang="en-GB" sz="1200" b="1" dirty="0">
                          <a:solidFill>
                            <a:schemeClr val="tx2"/>
                          </a:solidFill>
                        </a:rPr>
                        <a:t>POTENTIAL MEASURES TO COMBAT THESE BARRIERS</a:t>
                      </a:r>
                    </a:p>
                  </a:txBody>
                  <a:tcPr>
                    <a:noFill/>
                  </a:tcPr>
                </a:tc>
                <a:extLst>
                  <a:ext uri="{0D108BD9-81ED-4DB2-BD59-A6C34878D82A}">
                    <a16:rowId xmlns:a16="http://schemas.microsoft.com/office/drawing/2014/main" val="2113675810"/>
                  </a:ext>
                </a:extLst>
              </a:tr>
              <a:tr h="1051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Lack of trust </a:t>
                      </a:r>
                      <a:r>
                        <a:rPr lang="en-GB" sz="1100" dirty="0"/>
                        <a:t>in Test and Trace and / or the Government – e.g. does not believe that Test and Trace will work so why bother, unwillingness to share personal information with the Government </a:t>
                      </a:r>
                    </a:p>
                  </a:txBody>
                  <a:tcPr/>
                </a:tc>
                <a:tc>
                  <a:txBody>
                    <a:bodyPr/>
                    <a:lstStyle/>
                    <a:p>
                      <a:pPr marL="171450" indent="-171450">
                        <a:buFont typeface="Arial" panose="020B0604020202020204" pitchFamily="34" charset="0"/>
                        <a:buChar char="•"/>
                      </a:pPr>
                      <a:r>
                        <a:rPr lang="en-GB" sz="1100" dirty="0"/>
                        <a:t>People who feel they have been treated badly by state previously e.g. BAME ~14% of pop.</a:t>
                      </a:r>
                    </a:p>
                    <a:p>
                      <a:pPr marL="171450" indent="-171450">
                        <a:buFont typeface="Arial" panose="020B0604020202020204" pitchFamily="34" charset="0"/>
                        <a:buChar char="•"/>
                      </a:pPr>
                      <a:r>
                        <a:rPr lang="en-GB" sz="1100" dirty="0"/>
                        <a:t>People who get their news from social media – more likely to be male (58% UK users) and young (80%+ 18-34)</a:t>
                      </a:r>
                      <a:endParaRPr lang="en-GB" sz="1100" dirty="0">
                        <a:solidFill>
                          <a:srgbClr val="37373A"/>
                        </a:solidFill>
                      </a:endParaRPr>
                    </a:p>
                  </a:txBody>
                  <a:tcPr/>
                </a:tc>
                <a:tc>
                  <a:txBody>
                    <a:bodyPr/>
                    <a:lstStyle/>
                    <a:p>
                      <a:pPr marL="171450" indent="-171450">
                        <a:buFont typeface="Arial" panose="020B0604020202020204" pitchFamily="34" charset="0"/>
                        <a:buChar char="•"/>
                      </a:pPr>
                      <a:r>
                        <a:rPr lang="en-GB" sz="1100" dirty="0"/>
                        <a:t>More </a:t>
                      </a:r>
                      <a:r>
                        <a:rPr lang="en-GB" sz="1100" b="1" dirty="0"/>
                        <a:t>targeted communications </a:t>
                      </a:r>
                      <a:r>
                        <a:rPr lang="en-GB" sz="1100" dirty="0"/>
                        <a:t>of Test and Trace success stories in local communities </a:t>
                      </a:r>
                    </a:p>
                    <a:p>
                      <a:pPr marL="171450" indent="-171450">
                        <a:buFont typeface="Arial" panose="020B0604020202020204" pitchFamily="34" charset="0"/>
                        <a:buChar char="•"/>
                      </a:pPr>
                      <a:r>
                        <a:rPr lang="en-GB" sz="1100" b="1" dirty="0"/>
                        <a:t>Engagement with local networks and community leaders to promote the testing service </a:t>
                      </a:r>
                      <a:r>
                        <a:rPr lang="en-GB" sz="1100" dirty="0"/>
                        <a:t>– e.g. in sermons, churches, mosques</a:t>
                      </a:r>
                      <a:endParaRPr lang="en-GB" sz="1100" dirty="0">
                        <a:solidFill>
                          <a:srgbClr val="37373A"/>
                        </a:solidFill>
                      </a:endParaRPr>
                    </a:p>
                  </a:txBody>
                  <a:tcPr/>
                </a:tc>
                <a:extLst>
                  <a:ext uri="{0D108BD9-81ED-4DB2-BD59-A6C34878D82A}">
                    <a16:rowId xmlns:a16="http://schemas.microsoft.com/office/drawing/2014/main" val="1791148050"/>
                  </a:ext>
                </a:extLst>
              </a:tr>
              <a:tr h="900106">
                <a:tc>
                  <a:txBody>
                    <a:bodyPr/>
                    <a:lstStyle/>
                    <a:p>
                      <a:pPr marL="0" indent="0">
                        <a:spcAft>
                          <a:spcPts val="600"/>
                        </a:spcAft>
                        <a:buFont typeface="Arial" panose="020B0604020202020204" pitchFamily="34" charset="0"/>
                        <a:buNone/>
                      </a:pPr>
                      <a:r>
                        <a:rPr lang="en-GB" sz="1100" b="1" dirty="0"/>
                        <a:t>Apathy to Covid-19 </a:t>
                      </a:r>
                      <a:r>
                        <a:rPr lang="en-GB" sz="1100" dirty="0"/>
                        <a:t>– does not perceive a threat to self and / or does not care about threat to others </a:t>
                      </a:r>
                      <a:endParaRPr lang="en-GB" sz="1100" dirty="0">
                        <a:solidFill>
                          <a:schemeClr val="bg2">
                            <a:lumMod val="25000"/>
                          </a:schemeClr>
                        </a:solidFill>
                      </a:endParaRPr>
                    </a:p>
                  </a:txBody>
                  <a:tcPr/>
                </a:tc>
                <a:tc>
                  <a:txBody>
                    <a:bodyPr/>
                    <a:lstStyle/>
                    <a:p>
                      <a:pPr marL="171450" indent="-171450">
                        <a:buFont typeface="Arial" panose="020B0604020202020204" pitchFamily="34" charset="0"/>
                        <a:buChar char="•"/>
                      </a:pPr>
                      <a:r>
                        <a:rPr lang="en-GB" sz="1100"/>
                        <a:t>Young are less likely to be very worried about Covid</a:t>
                      </a:r>
                    </a:p>
                    <a:p>
                      <a:pPr marL="171450" indent="-171450">
                        <a:buFont typeface="Arial" panose="020B0604020202020204" pitchFamily="34" charset="0"/>
                        <a:buChar char="•"/>
                      </a:pPr>
                      <a:r>
                        <a:rPr lang="en-GB" sz="1100"/>
                        <a:t>Men are more likely to believe it is not a threat to them</a:t>
                      </a:r>
                    </a:p>
                    <a:p>
                      <a:pPr marL="171450" indent="-171450">
                        <a:buFont typeface="Arial" panose="020B0604020202020204" pitchFamily="34" charset="0"/>
                        <a:buChar char="•"/>
                      </a:pPr>
                      <a:r>
                        <a:rPr lang="en-GB" sz="1100"/>
                        <a:t>Those who think they have already had the virus</a:t>
                      </a:r>
                    </a:p>
                    <a:p>
                      <a:pPr marL="171450" indent="-171450">
                        <a:buFont typeface="Arial" panose="020B0604020202020204" pitchFamily="34" charset="0"/>
                        <a:buChar char="•"/>
                      </a:pPr>
                      <a:r>
                        <a:rPr lang="en-GB" sz="1100"/>
                        <a:t>Those who feel culturally alienated and separated from mainstream society</a:t>
                      </a:r>
                      <a:endParaRPr lang="en-GB" sz="1100">
                        <a:solidFill>
                          <a:srgbClr val="37373A"/>
                        </a:solidFill>
                      </a:endParaRPr>
                    </a:p>
                  </a:txBody>
                  <a:tcPr/>
                </a:tc>
                <a:tc>
                  <a:txBody>
                    <a:bodyPr/>
                    <a:lstStyle/>
                    <a:p>
                      <a:pPr marL="171450" indent="-171450">
                        <a:buFont typeface="Arial" panose="020B0604020202020204" pitchFamily="34" charset="0"/>
                        <a:buChar char="•"/>
                      </a:pPr>
                      <a:r>
                        <a:rPr lang="en-GB" sz="1100" b="1" dirty="0"/>
                        <a:t>Targeted communications on impact of own behaviours on others</a:t>
                      </a:r>
                      <a:r>
                        <a:rPr lang="en-GB" sz="1100" dirty="0"/>
                        <a:t> – e.g. what is the impact of mask wearing? How can apathy negatively impact on loved ones? </a:t>
                      </a:r>
                    </a:p>
                    <a:p>
                      <a:pPr marL="171450" indent="-171450">
                        <a:buFont typeface="Arial" panose="020B0604020202020204" pitchFamily="34" charset="0"/>
                        <a:buChar char="•"/>
                      </a:pPr>
                      <a:r>
                        <a:rPr lang="en-GB" sz="1100" dirty="0"/>
                        <a:t>Greater promotion of </a:t>
                      </a:r>
                      <a:r>
                        <a:rPr lang="en-GB" sz="1100" b="1" dirty="0"/>
                        <a:t>testing through institutions </a:t>
                      </a:r>
                      <a:r>
                        <a:rPr lang="en-GB" sz="1100" dirty="0"/>
                        <a:t>– e.g. universities / workplaces / schools </a:t>
                      </a:r>
                      <a:endParaRPr lang="en-GB" sz="1100" dirty="0">
                        <a:solidFill>
                          <a:srgbClr val="37373A"/>
                        </a:solidFill>
                      </a:endParaRPr>
                    </a:p>
                  </a:txBody>
                  <a:tcPr/>
                </a:tc>
                <a:extLst>
                  <a:ext uri="{0D108BD9-81ED-4DB2-BD59-A6C34878D82A}">
                    <a16:rowId xmlns:a16="http://schemas.microsoft.com/office/drawing/2014/main" val="1265825083"/>
                  </a:ext>
                </a:extLst>
              </a:tr>
            </a:tbl>
          </a:graphicData>
        </a:graphic>
      </p:graphicFrame>
    </p:spTree>
    <p:extLst>
      <p:ext uri="{BB962C8B-B14F-4D97-AF65-F5344CB8AC3E}">
        <p14:creationId xmlns:p14="http://schemas.microsoft.com/office/powerpoint/2010/main" val="7355374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4E66307-91C4-C24D-8716-98994AC10B37}"/>
              </a:ext>
            </a:extLst>
          </p:cNvPr>
          <p:cNvSpPr>
            <a:spLocks noGrp="1"/>
          </p:cNvSpPr>
          <p:nvPr>
            <p:ph type="title"/>
          </p:nvPr>
        </p:nvSpPr>
        <p:spPr/>
        <p:txBody>
          <a:bodyPr/>
          <a:lstStyle/>
          <a:p>
            <a:r>
              <a:rPr lang="en-GB"/>
              <a:t>COMMUNITY ENGAGEMENT</a:t>
            </a:r>
            <a:br>
              <a:rPr lang="en-GB"/>
            </a:br>
            <a:endParaRPr lang="en-GB"/>
          </a:p>
        </p:txBody>
      </p:sp>
      <p:sp>
        <p:nvSpPr>
          <p:cNvPr id="11" name="TextBox 10">
            <a:extLst>
              <a:ext uri="{FF2B5EF4-FFF2-40B4-BE49-F238E27FC236}">
                <a16:creationId xmlns:a16="http://schemas.microsoft.com/office/drawing/2014/main" id="{9F25CC80-DD44-6C4F-A7C6-2066DADECF35}"/>
              </a:ext>
            </a:extLst>
          </p:cNvPr>
          <p:cNvSpPr txBox="1"/>
          <p:nvPr/>
        </p:nvSpPr>
        <p:spPr>
          <a:xfrm>
            <a:off x="-1643449" y="552347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12" name="TextBox 11">
            <a:extLst>
              <a:ext uri="{FF2B5EF4-FFF2-40B4-BE49-F238E27FC236}">
                <a16:creationId xmlns:a16="http://schemas.microsoft.com/office/drawing/2014/main" id="{7346A512-F1CA-D944-BDA9-6D0B0E285343}"/>
              </a:ext>
            </a:extLst>
          </p:cNvPr>
          <p:cNvSpPr txBox="1"/>
          <p:nvPr/>
        </p:nvSpPr>
        <p:spPr>
          <a:xfrm>
            <a:off x="9811265" y="6376086"/>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28" name="TextBox 27">
            <a:extLst>
              <a:ext uri="{FF2B5EF4-FFF2-40B4-BE49-F238E27FC236}">
                <a16:creationId xmlns:a16="http://schemas.microsoft.com/office/drawing/2014/main" id="{2AF1943D-1458-EC4E-8904-F882D93E8513}"/>
              </a:ext>
            </a:extLst>
          </p:cNvPr>
          <p:cNvSpPr txBox="1"/>
          <p:nvPr/>
        </p:nvSpPr>
        <p:spPr>
          <a:xfrm>
            <a:off x="5664201" y="1083729"/>
            <a:ext cx="5921014" cy="184881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a:spcBef>
                <a:spcPts val="600"/>
              </a:spcBef>
              <a:spcAft>
                <a:spcPts val="200"/>
              </a:spcAft>
              <a:buClr>
                <a:schemeClr val="tx1"/>
              </a:buClr>
            </a:pPr>
            <a:r>
              <a:rPr lang="en-GB" sz="1200" b="1">
                <a:solidFill>
                  <a:schemeClr val="tx2"/>
                </a:solidFill>
              </a:rPr>
              <a:t> BETTER COMMUNICATION OF AVAILABLE SERVICES:</a:t>
            </a:r>
          </a:p>
          <a:p>
            <a:pPr marL="171450" indent="-171450">
              <a:spcBef>
                <a:spcPts val="600"/>
              </a:spcBef>
              <a:spcAft>
                <a:spcPts val="200"/>
              </a:spcAft>
              <a:buClr>
                <a:schemeClr val="tx1"/>
              </a:buClr>
              <a:buFont typeface="Arial" panose="020B0604020202020204" pitchFamily="34" charset="0"/>
              <a:buChar char="•"/>
            </a:pPr>
            <a:r>
              <a:rPr lang="en-GB" sz="1200">
                <a:solidFill>
                  <a:schemeClr val="bg2">
                    <a:lumMod val="25000"/>
                  </a:schemeClr>
                </a:solidFill>
              </a:rPr>
              <a:t>To combat lack of awareness, the purpose and outcome of testing should be clearly communicated. For example, how someone can access a test? How does getting tested contribute to ‘a return to normality’? </a:t>
            </a:r>
          </a:p>
          <a:p>
            <a:pPr marL="171450" indent="-171450">
              <a:spcBef>
                <a:spcPts val="600"/>
              </a:spcBef>
              <a:spcAft>
                <a:spcPts val="200"/>
              </a:spcAft>
              <a:buClr>
                <a:schemeClr val="tx1"/>
              </a:buClr>
              <a:buFont typeface="Arial" panose="020B0604020202020204" pitchFamily="34" charset="0"/>
              <a:buChar char="•"/>
            </a:pPr>
            <a:r>
              <a:rPr lang="en-GB" sz="1200">
                <a:solidFill>
                  <a:schemeClr val="bg2">
                    <a:lumMod val="25000"/>
                  </a:schemeClr>
                </a:solidFill>
              </a:rPr>
              <a:t>There should be strong promoting and sign-posting to support services available within a local community, such as the £500 Test and Trace Support Payment for people in self-isolation </a:t>
            </a:r>
            <a:r>
              <a:rPr lang="en-GB" sz="1200">
                <a:solidFill>
                  <a:schemeClr val="bg2">
                    <a:lumMod val="25000"/>
                  </a:schemeClr>
                </a:solidFill>
                <a:hlinkClick r:id="rId3"/>
              </a:rPr>
              <a:t>https://www.gov.uk/test-and-trace-support-payment</a:t>
            </a:r>
            <a:r>
              <a:rPr lang="en-GB" sz="1200">
                <a:solidFill>
                  <a:schemeClr val="bg2">
                    <a:lumMod val="25000"/>
                  </a:schemeClr>
                </a:solidFill>
              </a:rPr>
              <a:t> , or local support networks (e.g. buddies or food shopping help)</a:t>
            </a:r>
            <a:endParaRPr lang="en-GB" sz="1400">
              <a:solidFill>
                <a:schemeClr val="bg2">
                  <a:lumMod val="25000"/>
                </a:schemeClr>
              </a:solidFill>
            </a:endParaRPr>
          </a:p>
        </p:txBody>
      </p:sp>
      <p:cxnSp>
        <p:nvCxnSpPr>
          <p:cNvPr id="41" name="Straight Connector 40">
            <a:extLst>
              <a:ext uri="{FF2B5EF4-FFF2-40B4-BE49-F238E27FC236}">
                <a16:creationId xmlns:a16="http://schemas.microsoft.com/office/drawing/2014/main" id="{83963D48-A599-5B4C-B042-F71AAEAD80CB}"/>
              </a:ext>
            </a:extLst>
          </p:cNvPr>
          <p:cNvCxnSpPr>
            <a:cxnSpLocks/>
            <a:stCxn id="49" idx="0"/>
          </p:cNvCxnSpPr>
          <p:nvPr/>
        </p:nvCxnSpPr>
        <p:spPr>
          <a:xfrm>
            <a:off x="5203269" y="1095845"/>
            <a:ext cx="0" cy="6148026"/>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28884174-0102-3948-94DF-2C448C51D5F4}"/>
              </a:ext>
            </a:extLst>
          </p:cNvPr>
          <p:cNvSpPr>
            <a:spLocks/>
          </p:cNvSpPr>
          <p:nvPr/>
        </p:nvSpPr>
        <p:spPr>
          <a:xfrm>
            <a:off x="5023269" y="1095845"/>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1</a:t>
            </a:r>
          </a:p>
        </p:txBody>
      </p:sp>
      <p:sp>
        <p:nvSpPr>
          <p:cNvPr id="13" name="TextBox 12">
            <a:extLst>
              <a:ext uri="{FF2B5EF4-FFF2-40B4-BE49-F238E27FC236}">
                <a16:creationId xmlns:a16="http://schemas.microsoft.com/office/drawing/2014/main" id="{D34C5C54-5744-3D44-AA1A-B7AFC457A916}"/>
              </a:ext>
            </a:extLst>
          </p:cNvPr>
          <p:cNvSpPr txBox="1"/>
          <p:nvPr/>
        </p:nvSpPr>
        <p:spPr>
          <a:xfrm>
            <a:off x="0" y="2"/>
            <a:ext cx="12192000" cy="144378"/>
          </a:xfrm>
          <a:prstGeom prst="rect">
            <a:avLst/>
          </a:prstGeom>
          <a:solidFill>
            <a:schemeClr val="tx2"/>
          </a:solidFill>
          <a:ln>
            <a:noFill/>
          </a:ln>
        </p:spPr>
        <p:txBody>
          <a:bodyPr spcFirstLastPara="1" wrap="square" lIns="0" tIns="36000" rIns="0" bIns="36000" anchor="ctr"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100000"/>
              </a:lnSpc>
              <a:spcBef>
                <a:spcPts val="0"/>
              </a:spcBef>
              <a:spcAft>
                <a:spcPts val="0"/>
              </a:spcAft>
              <a:buClr>
                <a:srgbClr val="888888"/>
              </a:buClr>
              <a:buSzPts val="1200"/>
              <a:buFont typeface="Arial"/>
              <a:buNone/>
              <a:tabLst/>
              <a:defRPr/>
            </a:pPr>
            <a:r>
              <a:rPr kumimoji="0" lang="en-GB" sz="800" b="1" i="0" u="none" strike="noStrike" kern="0" cap="none" spc="150" normalizeH="0" baseline="0" noProof="0">
                <a:ln>
                  <a:noFill/>
                </a:ln>
                <a:solidFill>
                  <a:schemeClr val="bg1"/>
                </a:solidFill>
                <a:effectLst/>
                <a:uLnTx/>
                <a:uFillTx/>
                <a:latin typeface="Arial"/>
                <a:ea typeface="+mn-ea"/>
                <a:cs typeface="Arial"/>
                <a:sym typeface="+mn-lt"/>
              </a:rPr>
              <a:t>OFFICIAL SENSITIVE – DO NOT SHARE FURTHER WITHOUT PERMISSION – SUBJECT TO LEGAL, REGULATORY AND POLICY REVIEW </a:t>
            </a:r>
          </a:p>
        </p:txBody>
      </p:sp>
      <p:sp>
        <p:nvSpPr>
          <p:cNvPr id="9" name="TextBox 8">
            <a:extLst>
              <a:ext uri="{FF2B5EF4-FFF2-40B4-BE49-F238E27FC236}">
                <a16:creationId xmlns:a16="http://schemas.microsoft.com/office/drawing/2014/main" id="{55695EFF-7089-034A-A334-5C3DC7877E9C}"/>
              </a:ext>
            </a:extLst>
          </p:cNvPr>
          <p:cNvSpPr txBox="1"/>
          <p:nvPr/>
        </p:nvSpPr>
        <p:spPr>
          <a:xfrm>
            <a:off x="623888" y="4169858"/>
            <a:ext cx="3876443" cy="158747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r>
              <a:rPr lang="en-GB" sz="1400">
                <a:solidFill>
                  <a:schemeClr val="tx1"/>
                </a:solidFill>
              </a:rPr>
              <a:t>Whilst communications and engagement will not alone generate a significant increase in the take up of testing, there are practical steps to take to better communicate its purpose to the wider public. </a:t>
            </a:r>
          </a:p>
          <a:p>
            <a:r>
              <a:rPr lang="en-GB" sz="1400" b="1">
                <a:solidFill>
                  <a:schemeClr val="tx1"/>
                </a:solidFill>
              </a:rPr>
              <a:t> </a:t>
            </a:r>
            <a:endParaRPr lang="en-GB" sz="1400">
              <a:solidFill>
                <a:schemeClr val="tx1"/>
              </a:solidFill>
            </a:endParaRPr>
          </a:p>
          <a:p>
            <a:pPr lvl="1"/>
            <a:endParaRPr lang="en-GB" sz="1400">
              <a:solidFill>
                <a:schemeClr val="tx1"/>
              </a:solidFill>
            </a:endParaRPr>
          </a:p>
          <a:p>
            <a:pPr lvl="1"/>
            <a:endParaRPr lang="en-GB" sz="1400">
              <a:solidFill>
                <a:schemeClr val="tx1"/>
              </a:solidFill>
            </a:endParaRPr>
          </a:p>
          <a:p>
            <a:endParaRPr lang="en-GB" sz="1400">
              <a:solidFill>
                <a:schemeClr val="tx1"/>
              </a:solidFill>
            </a:endParaRPr>
          </a:p>
        </p:txBody>
      </p:sp>
      <p:sp>
        <p:nvSpPr>
          <p:cNvPr id="2" name="TextBox 1">
            <a:extLst>
              <a:ext uri="{FF2B5EF4-FFF2-40B4-BE49-F238E27FC236}">
                <a16:creationId xmlns:a16="http://schemas.microsoft.com/office/drawing/2014/main" id="{1D6B91B2-4460-EF4D-86DB-A7D68FDF1D9B}"/>
              </a:ext>
            </a:extLst>
          </p:cNvPr>
          <p:cNvSpPr txBox="1"/>
          <p:nvPr/>
        </p:nvSpPr>
        <p:spPr>
          <a:xfrm>
            <a:off x="5664201" y="3973881"/>
            <a:ext cx="5921015" cy="205383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lvl="0">
              <a:spcBef>
                <a:spcPts val="600"/>
              </a:spcBef>
              <a:spcAft>
                <a:spcPts val="200"/>
              </a:spcAft>
            </a:pPr>
            <a:r>
              <a:rPr lang="en-GB" sz="1200" b="1" dirty="0">
                <a:solidFill>
                  <a:schemeClr val="tx2"/>
                </a:solidFill>
              </a:rPr>
              <a:t>FOCUS ON ‘CIVIC DUTY’:</a:t>
            </a:r>
          </a:p>
          <a:p>
            <a:pPr marL="228600" indent="-228600">
              <a:spcBef>
                <a:spcPts val="600"/>
              </a:spcBef>
              <a:spcAft>
                <a:spcPts val="200"/>
              </a:spcAft>
              <a:buClr>
                <a:schemeClr val="tx1"/>
              </a:buClr>
              <a:buFont typeface="Arial" panose="020B0604020202020204" pitchFamily="34" charset="0"/>
              <a:buChar char="•"/>
            </a:pPr>
            <a:r>
              <a:rPr lang="en-GB" sz="1200" dirty="0">
                <a:solidFill>
                  <a:srgbClr val="F2F2F2">
                    <a:lumMod val="25000"/>
                  </a:srgbClr>
                </a:solidFill>
              </a:rPr>
              <a:t>There are benefits from generating a sense of ‘civic duty’ and personal and group solidarity in relation to mass testing. </a:t>
            </a:r>
          </a:p>
          <a:p>
            <a:pPr marL="228600" indent="-228600">
              <a:spcBef>
                <a:spcPts val="600"/>
              </a:spcBef>
              <a:spcAft>
                <a:spcPts val="200"/>
              </a:spcAft>
              <a:buClr>
                <a:schemeClr val="tx1"/>
              </a:buClr>
              <a:buFont typeface="Arial" panose="020B0604020202020204" pitchFamily="34" charset="0"/>
              <a:buChar char="•"/>
            </a:pPr>
            <a:r>
              <a:rPr lang="en-GB" sz="1200" dirty="0">
                <a:solidFill>
                  <a:srgbClr val="F2F2F2">
                    <a:lumMod val="25000"/>
                  </a:srgbClr>
                </a:solidFill>
              </a:rPr>
              <a:t>The Liverpool mass testing pilot demonstrated that messaging around protecting loved ones, ‘saving Christmas’ and protecting the NHS were effective lines of messaging to incentivise uptake of testing. </a:t>
            </a:r>
          </a:p>
          <a:p>
            <a:pPr marL="228600" indent="-228600">
              <a:spcBef>
                <a:spcPts val="600"/>
              </a:spcBef>
              <a:spcAft>
                <a:spcPts val="200"/>
              </a:spcAft>
              <a:buClr>
                <a:schemeClr val="tx1"/>
              </a:buClr>
              <a:buFont typeface="Arial" panose="020B0604020202020204" pitchFamily="34" charset="0"/>
              <a:buChar char="•"/>
            </a:pPr>
            <a:r>
              <a:rPr lang="en-GB" sz="1200" dirty="0">
                <a:solidFill>
                  <a:srgbClr val="F2F2F2">
                    <a:lumMod val="25000"/>
                  </a:srgbClr>
                </a:solidFill>
              </a:rPr>
              <a:t>Dependent on the targeted community, this line of messaging on enabling celebrations should be tailored to suit different cultural needs – e.g. Eid, Diwali, Chinese New Year</a:t>
            </a:r>
          </a:p>
        </p:txBody>
      </p:sp>
      <p:sp>
        <p:nvSpPr>
          <p:cNvPr id="14" name="Oval 13">
            <a:extLst>
              <a:ext uri="{FF2B5EF4-FFF2-40B4-BE49-F238E27FC236}">
                <a16:creationId xmlns:a16="http://schemas.microsoft.com/office/drawing/2014/main" id="{81480E20-20E4-B445-AA3E-737089540891}"/>
              </a:ext>
            </a:extLst>
          </p:cNvPr>
          <p:cNvSpPr>
            <a:spLocks/>
          </p:cNvSpPr>
          <p:nvPr/>
        </p:nvSpPr>
        <p:spPr>
          <a:xfrm>
            <a:off x="5010357" y="3871892"/>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37373A"/>
                </a:solidFill>
                <a:latin typeface="Arial" panose="020B0604020202020204" pitchFamily="34" charset="0"/>
                <a:cs typeface="Arial" panose="020B0604020202020204" pitchFamily="34" charset="0"/>
              </a:rPr>
              <a:t>2</a:t>
            </a:r>
            <a:endPar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69588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28022-8C18-4DF2-A10D-4C7CE4E39F46}"/>
              </a:ext>
            </a:extLst>
          </p:cNvPr>
          <p:cNvSpPr>
            <a:spLocks noGrp="1"/>
          </p:cNvSpPr>
          <p:nvPr>
            <p:ph type="title"/>
          </p:nvPr>
        </p:nvSpPr>
        <p:spPr/>
        <p:txBody>
          <a:bodyPr/>
          <a:lstStyle/>
          <a:p>
            <a:r>
              <a:rPr lang="en-GB" dirty="0"/>
              <a:t>COMMUNITY ENGAGEMENT</a:t>
            </a:r>
          </a:p>
        </p:txBody>
      </p:sp>
      <p:sp>
        <p:nvSpPr>
          <p:cNvPr id="3" name="Rectangle 2">
            <a:extLst>
              <a:ext uri="{FF2B5EF4-FFF2-40B4-BE49-F238E27FC236}">
                <a16:creationId xmlns:a16="http://schemas.microsoft.com/office/drawing/2014/main" id="{0A97D993-8938-4199-A4E0-533491AA67B9}"/>
              </a:ext>
            </a:extLst>
          </p:cNvPr>
          <p:cNvSpPr/>
          <p:nvPr/>
        </p:nvSpPr>
        <p:spPr>
          <a:xfrm>
            <a:off x="5664200" y="1578204"/>
            <a:ext cx="5899150" cy="1128514"/>
          </a:xfrm>
          <a:prstGeom prst="rect">
            <a:avLst/>
          </a:prstGeom>
        </p:spPr>
        <p:txBody>
          <a:bodyPr wrap="square" lIns="0" tIns="0" rIns="0" bIns="0">
            <a:spAutoFit/>
          </a:bodyPr>
          <a:lstStyle/>
          <a:p>
            <a:pPr>
              <a:spcBef>
                <a:spcPts val="600"/>
              </a:spcBef>
              <a:spcAft>
                <a:spcPts val="200"/>
              </a:spcAft>
              <a:buClr>
                <a:schemeClr val="tx1"/>
              </a:buClr>
            </a:pPr>
            <a:r>
              <a:rPr lang="en-GB" sz="1200" b="1">
                <a:solidFill>
                  <a:schemeClr val="tx2"/>
                </a:solidFill>
              </a:rPr>
              <a:t>ACCESSIBLE MATERIALS:</a:t>
            </a:r>
          </a:p>
          <a:p>
            <a:pPr marL="228600" indent="-228600">
              <a:spcBef>
                <a:spcPts val="600"/>
              </a:spcBef>
              <a:spcAft>
                <a:spcPts val="200"/>
              </a:spcAft>
              <a:buClr>
                <a:schemeClr val="tx1"/>
              </a:buClr>
              <a:buFont typeface="Arial" panose="020B0604020202020204" pitchFamily="34" charset="0"/>
              <a:buChar char="•"/>
            </a:pPr>
            <a:r>
              <a:rPr lang="en-GB" sz="1200">
                <a:solidFill>
                  <a:schemeClr val="bg2">
                    <a:lumMod val="25000"/>
                  </a:schemeClr>
                </a:solidFill>
              </a:rPr>
              <a:t>As discussed on earlier slides, it is important for communications to be offered in multiple languages and in accessible formats (e.g. braille, British Sign Language) to ensure penetration within certain demographics. </a:t>
            </a:r>
          </a:p>
          <a:p>
            <a:pPr marL="228600" indent="-228600">
              <a:spcBef>
                <a:spcPts val="600"/>
              </a:spcBef>
              <a:spcAft>
                <a:spcPts val="200"/>
              </a:spcAft>
              <a:buClr>
                <a:schemeClr val="tx1"/>
              </a:buClr>
              <a:buFont typeface="Arial" panose="020B0604020202020204" pitchFamily="34" charset="0"/>
              <a:buChar char="•"/>
            </a:pPr>
            <a:r>
              <a:rPr lang="en-GB" sz="1200">
                <a:solidFill>
                  <a:schemeClr val="bg2">
                    <a:lumMod val="25000"/>
                  </a:schemeClr>
                </a:solidFill>
              </a:rPr>
              <a:t>If reading skills are limited, consider using audio files or videos. </a:t>
            </a:r>
          </a:p>
        </p:txBody>
      </p:sp>
      <p:sp>
        <p:nvSpPr>
          <p:cNvPr id="4" name="Rectangle 3">
            <a:extLst>
              <a:ext uri="{FF2B5EF4-FFF2-40B4-BE49-F238E27FC236}">
                <a16:creationId xmlns:a16="http://schemas.microsoft.com/office/drawing/2014/main" id="{2C936F14-3F0E-6847-BB93-DFA9AA80DE5C}"/>
              </a:ext>
            </a:extLst>
          </p:cNvPr>
          <p:cNvSpPr/>
          <p:nvPr/>
        </p:nvSpPr>
        <p:spPr>
          <a:xfrm>
            <a:off x="5664200" y="3850934"/>
            <a:ext cx="5899150" cy="1785104"/>
          </a:xfrm>
          <a:prstGeom prst="rect">
            <a:avLst/>
          </a:prstGeom>
        </p:spPr>
        <p:txBody>
          <a:bodyPr wrap="square" lIns="0" tIns="0" rIns="0" bIns="0">
            <a:spAutoFit/>
          </a:bodyPr>
          <a:lstStyle/>
          <a:p>
            <a:pPr>
              <a:spcBef>
                <a:spcPts val="600"/>
              </a:spcBef>
              <a:spcAft>
                <a:spcPts val="200"/>
              </a:spcAft>
              <a:buClr>
                <a:schemeClr val="tx1"/>
              </a:buClr>
            </a:pPr>
            <a:r>
              <a:rPr lang="en-GB" sz="1200" b="1" dirty="0">
                <a:solidFill>
                  <a:schemeClr val="tx2"/>
                </a:solidFill>
              </a:rPr>
              <a:t>COLLABORATION WITH LOCAL COMMUNITIES:</a:t>
            </a:r>
          </a:p>
          <a:p>
            <a:pPr marL="228600" indent="-228600">
              <a:spcBef>
                <a:spcPts val="600"/>
              </a:spcBef>
              <a:spcAft>
                <a:spcPts val="200"/>
              </a:spcAft>
              <a:buClr>
                <a:schemeClr val="tx1"/>
              </a:buClr>
              <a:buFont typeface="Arial" panose="020B0604020202020204" pitchFamily="34" charset="0"/>
              <a:buChar char="•"/>
            </a:pPr>
            <a:r>
              <a:rPr lang="en-GB" sz="1200" dirty="0">
                <a:solidFill>
                  <a:schemeClr val="bg2">
                    <a:lumMod val="25000"/>
                  </a:schemeClr>
                </a:solidFill>
              </a:rPr>
              <a:t>The co-production of health messaging with the target community is important to ensure appropriate and tailored messaging. </a:t>
            </a:r>
          </a:p>
          <a:p>
            <a:pPr marL="228600" indent="-228600">
              <a:spcBef>
                <a:spcPts val="600"/>
              </a:spcBef>
              <a:spcAft>
                <a:spcPts val="200"/>
              </a:spcAft>
              <a:buClr>
                <a:schemeClr val="tx1"/>
              </a:buClr>
              <a:buFont typeface="Arial" panose="020B0604020202020204" pitchFamily="34" charset="0"/>
              <a:buChar char="•"/>
            </a:pPr>
            <a:r>
              <a:rPr lang="en-GB" sz="1200" dirty="0">
                <a:solidFill>
                  <a:schemeClr val="bg2">
                    <a:lumMod val="25000"/>
                  </a:schemeClr>
                </a:solidFill>
              </a:rPr>
              <a:t>For example, case studies from the local community and relevance to cultural norms (e.g. weddings or different cultural celebrations).</a:t>
            </a:r>
          </a:p>
          <a:p>
            <a:pPr marL="228600" indent="-228600">
              <a:spcBef>
                <a:spcPts val="600"/>
              </a:spcBef>
              <a:spcAft>
                <a:spcPts val="200"/>
              </a:spcAft>
              <a:buClr>
                <a:schemeClr val="tx1"/>
              </a:buClr>
              <a:buFont typeface="Arial" panose="020B0604020202020204" pitchFamily="34" charset="0"/>
              <a:buChar char="•"/>
            </a:pPr>
            <a:r>
              <a:rPr lang="en-GB" sz="1200" dirty="0">
                <a:solidFill>
                  <a:schemeClr val="bg2">
                    <a:lumMod val="25000"/>
                  </a:schemeClr>
                </a:solidFill>
              </a:rPr>
              <a:t>Respected community figures (e.g. local health professionals, religious leaders, charitable organisations) should be utilised to provide guidance and advice on how to reach certain communities, and promote the testing service.</a:t>
            </a:r>
          </a:p>
        </p:txBody>
      </p:sp>
      <p:cxnSp>
        <p:nvCxnSpPr>
          <p:cNvPr id="5" name="Straight Connector 4">
            <a:extLst>
              <a:ext uri="{FF2B5EF4-FFF2-40B4-BE49-F238E27FC236}">
                <a16:creationId xmlns:a16="http://schemas.microsoft.com/office/drawing/2014/main" id="{F3B2657E-9234-A04D-BB44-8D045693A96F}"/>
              </a:ext>
            </a:extLst>
          </p:cNvPr>
          <p:cNvCxnSpPr>
            <a:cxnSpLocks/>
            <a:endCxn id="7" idx="4"/>
          </p:cNvCxnSpPr>
          <p:nvPr/>
        </p:nvCxnSpPr>
        <p:spPr>
          <a:xfrm>
            <a:off x="5214420" y="126425"/>
            <a:ext cx="0" cy="3978780"/>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6260797-CDB3-E149-AC14-D190B77E3738}"/>
              </a:ext>
            </a:extLst>
          </p:cNvPr>
          <p:cNvSpPr>
            <a:spLocks/>
          </p:cNvSpPr>
          <p:nvPr/>
        </p:nvSpPr>
        <p:spPr>
          <a:xfrm>
            <a:off x="5034420" y="1514248"/>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37373A"/>
                </a:solidFill>
                <a:latin typeface="Arial" panose="020B0604020202020204" pitchFamily="34" charset="0"/>
                <a:cs typeface="Arial" panose="020B0604020202020204" pitchFamily="34" charset="0"/>
              </a:rPr>
              <a:t>3</a:t>
            </a:r>
            <a:endPar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endParaRPr>
          </a:p>
        </p:txBody>
      </p:sp>
      <p:sp>
        <p:nvSpPr>
          <p:cNvPr id="7" name="Oval 6">
            <a:extLst>
              <a:ext uri="{FF2B5EF4-FFF2-40B4-BE49-F238E27FC236}">
                <a16:creationId xmlns:a16="http://schemas.microsoft.com/office/drawing/2014/main" id="{AE32D1DF-84CC-204D-9E39-0B1F97A97FBE}"/>
              </a:ext>
            </a:extLst>
          </p:cNvPr>
          <p:cNvSpPr>
            <a:spLocks/>
          </p:cNvSpPr>
          <p:nvPr/>
        </p:nvSpPr>
        <p:spPr>
          <a:xfrm>
            <a:off x="5034420" y="3748823"/>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4</a:t>
            </a:r>
          </a:p>
        </p:txBody>
      </p:sp>
    </p:spTree>
    <p:extLst>
      <p:ext uri="{BB962C8B-B14F-4D97-AF65-F5344CB8AC3E}">
        <p14:creationId xmlns:p14="http://schemas.microsoft.com/office/powerpoint/2010/main" val="39559906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BEDB-8C1F-7048-9F2E-79698FA147F6}"/>
              </a:ext>
            </a:extLst>
          </p:cNvPr>
          <p:cNvSpPr>
            <a:spLocks noGrp="1"/>
          </p:cNvSpPr>
          <p:nvPr>
            <p:ph type="title"/>
          </p:nvPr>
        </p:nvSpPr>
        <p:spPr/>
        <p:txBody>
          <a:bodyPr lIns="0" rIns="396000"/>
          <a:lstStyle/>
          <a:p>
            <a:r>
              <a:rPr lang="en-GB" dirty="0"/>
              <a:t>APPENDIX</a:t>
            </a:r>
            <a:r>
              <a:rPr lang="en-GB" dirty="0" smtClean="0"/>
              <a:t>: </a:t>
            </a:r>
            <a:r>
              <a:rPr lang="en-GB" dirty="0"/>
              <a:t>LEGAL, </a:t>
            </a:r>
            <a:r>
              <a:rPr lang="en-GB" cap="all" dirty="0"/>
              <a:t>QUALITY &amp; RISK MANAGEMENT</a:t>
            </a:r>
            <a:endParaRPr lang="en-GB" cap="all" dirty="0">
              <a:cs typeface="Arial"/>
            </a:endParaRPr>
          </a:p>
        </p:txBody>
      </p:sp>
    </p:spTree>
    <p:extLst>
      <p:ext uri="{BB962C8B-B14F-4D97-AF65-F5344CB8AC3E}">
        <p14:creationId xmlns:p14="http://schemas.microsoft.com/office/powerpoint/2010/main" val="36147297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9A2873-AF47-C548-99DA-7CDD672D8A8A}"/>
              </a:ext>
            </a:extLst>
          </p:cNvPr>
          <p:cNvSpPr>
            <a:spLocks noGrp="1"/>
          </p:cNvSpPr>
          <p:nvPr>
            <p:ph type="title"/>
          </p:nvPr>
        </p:nvSpPr>
        <p:spPr/>
        <p:txBody>
          <a:bodyPr/>
          <a:lstStyle/>
          <a:p>
            <a:r>
              <a:rPr lang="en-GB" dirty="0">
                <a:solidFill>
                  <a:schemeClr val="tx2"/>
                </a:solidFill>
              </a:rPr>
              <a:t>DAILY CONTACT TESTING ORGANISATION OBLIGATIONS</a:t>
            </a:r>
            <a:endParaRPr lang="en-GB" dirty="0"/>
          </a:p>
        </p:txBody>
      </p:sp>
      <p:sp>
        <p:nvSpPr>
          <p:cNvPr id="32" name="Text Placeholder 2">
            <a:extLst>
              <a:ext uri="{FF2B5EF4-FFF2-40B4-BE49-F238E27FC236}">
                <a16:creationId xmlns:a16="http://schemas.microsoft.com/office/drawing/2014/main" id="{B661B706-7495-E54C-A6E0-7C4EB97096B7}"/>
              </a:ext>
            </a:extLst>
          </p:cNvPr>
          <p:cNvSpPr txBox="1">
            <a:spLocks/>
          </p:cNvSpPr>
          <p:nvPr/>
        </p:nvSpPr>
        <p:spPr>
          <a:xfrm>
            <a:off x="531153" y="1189239"/>
            <a:ext cx="10933950" cy="392836"/>
          </a:xfrm>
          <a:prstGeom prst="rect">
            <a:avLst/>
          </a:prstGeom>
        </p:spPr>
        <p:txBody>
          <a:bodyPr lIns="91440" tIns="45720" rIns="91440" bIns="45720" anchor="t"/>
          <a:lstStyle>
            <a:lvl1pPr marL="0" indent="0" algn="l" defTabSz="914400" rtl="0" eaLnBrk="1" latinLnBrk="0" hangingPunct="1">
              <a:lnSpc>
                <a:spcPct val="110000"/>
              </a:lnSpc>
              <a:spcBef>
                <a:spcPts val="60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rgbClr val="005EB8"/>
              </a:buClr>
              <a:buFont typeface="Trebuchet MS" panose="020B0603020202020204" pitchFamily="34" charset="0"/>
              <a:buChar char="–"/>
              <a:defRPr lang="en-US" sz="1200" kern="1200">
                <a:solidFill>
                  <a:srgbClr val="425563"/>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rgbClr val="005EB8"/>
              </a:buClr>
              <a:buFont typeface="Arial" panose="020B0604020202020204" pitchFamily="34" charset="0"/>
              <a:buChar char="​"/>
              <a:defRPr lang="en-US" sz="1600" kern="1200">
                <a:solidFill>
                  <a:srgbClr val="005EB8"/>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
                <a:srgbClr val="005EB8"/>
              </a:buClr>
              <a:buFont typeface="Arial" panose="020B0604020202020204" pitchFamily="34" charset="0"/>
              <a:buChar char="​"/>
              <a:defRPr lang="en-US" sz="1600" b="1" kern="1200" smtClean="0">
                <a:solidFill>
                  <a:srgbClr val="425563"/>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rgbClr val="005EB8"/>
              </a:buClr>
              <a:buFont typeface="Arial" panose="020B0604020202020204" pitchFamily="34" charset="0"/>
              <a:buChar char="•"/>
              <a:defRPr lang="en-US" sz="1600" kern="1200" smtClean="0">
                <a:solidFill>
                  <a:srgbClr val="425563"/>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Clr>
                <a:srgbClr val="005EB8"/>
              </a:buClr>
              <a:buFont typeface="Arial" panose="020B0604020202020204" pitchFamily="34" charset="0"/>
              <a:buChar char="​"/>
              <a:defRPr lang="en-US" sz="4400" kern="1200" baseline="0" smtClean="0">
                <a:solidFill>
                  <a:srgbClr val="425563"/>
                </a:solidFill>
                <a:latin typeface="+mn-lt"/>
                <a:ea typeface="+mn-ea"/>
                <a:cs typeface="+mn-cs"/>
                <a:sym typeface="+mn-lt"/>
              </a:defRPr>
            </a:lvl7pPr>
            <a:lvl8pPr marL="0" indent="0" algn="l" defTabSz="914400" rtl="0" eaLnBrk="1" latinLnBrk="0" hangingPunct="1">
              <a:lnSpc>
                <a:spcPct val="90000"/>
              </a:lnSpc>
              <a:spcBef>
                <a:spcPts val="900"/>
              </a:spcBef>
              <a:spcAft>
                <a:spcPts val="0"/>
              </a:spcAft>
              <a:buClr>
                <a:srgbClr val="005EB8"/>
              </a:buClr>
              <a:buFont typeface="Arial" panose="020B0604020202020204" pitchFamily="34" charset="0"/>
              <a:buChar char="​"/>
              <a:defRPr lang="en-US" sz="5400" kern="1200" baseline="0" smtClean="0">
                <a:solidFill>
                  <a:srgbClr val="005EB8"/>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Clr>
                <a:srgbClr val="005EB8"/>
              </a:buClr>
              <a:buFont typeface="Arial" panose="020B0604020202020204" pitchFamily="34" charset="0"/>
              <a:buChar char="​"/>
              <a:defRPr lang="en-US" sz="2400" kern="1200" baseline="0" dirty="0">
                <a:solidFill>
                  <a:srgbClr val="005EB8"/>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
                <a:srgbClr val="005EB8"/>
              </a:buClr>
              <a:buSzTx/>
              <a:buFont typeface="Arial" panose="020B0604020202020204" pitchFamily="34" charset="0"/>
              <a:buChar char="​"/>
              <a:tabLst/>
              <a:defRPr/>
            </a:pPr>
            <a:endParaRPr kumimoji="0" lang="en-GB" sz="1200" b="0" i="0" u="none" strike="noStrike" kern="1200" cap="none" spc="-15" normalizeH="0" baseline="0" noProof="0" dirty="0">
              <a:ln>
                <a:noFill/>
              </a:ln>
              <a:solidFill>
                <a:srgbClr val="E71C57"/>
              </a:solidFill>
              <a:effectLst/>
              <a:uLnTx/>
              <a:uFillTx/>
              <a:latin typeface="Arial"/>
              <a:ea typeface="+mn-ea"/>
              <a:cs typeface="Arial"/>
              <a:sym typeface="+mn-lt"/>
            </a:endParaRPr>
          </a:p>
        </p:txBody>
      </p:sp>
      <p:sp>
        <p:nvSpPr>
          <p:cNvPr id="7" name="Rectangle 6">
            <a:extLst>
              <a:ext uri="{FF2B5EF4-FFF2-40B4-BE49-F238E27FC236}">
                <a16:creationId xmlns:a16="http://schemas.microsoft.com/office/drawing/2014/main" id="{DE358286-0900-2443-924A-097E471C43E3}"/>
              </a:ext>
            </a:extLst>
          </p:cNvPr>
          <p:cNvSpPr/>
          <p:nvPr/>
        </p:nvSpPr>
        <p:spPr>
          <a:xfrm>
            <a:off x="5664200" y="1160462"/>
            <a:ext cx="5899150" cy="5005387"/>
          </a:xfrm>
          <a:prstGeom prst="rect">
            <a:avLst/>
          </a:prstGeom>
        </p:spPr>
        <p:txBody>
          <a:bodyPr wrap="square" lIns="0" tIns="45720" rIns="91440" bIns="4572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spcBef>
                <a:spcPts val="600"/>
              </a:spcBef>
              <a:spcAft>
                <a:spcPts val="300"/>
              </a:spcAft>
              <a:buClr>
                <a:schemeClr val="tx2"/>
              </a:buClr>
            </a:pPr>
            <a:r>
              <a:rPr lang="en-GB" sz="1200" b="1" dirty="0">
                <a:solidFill>
                  <a:srgbClr val="005EB8"/>
                </a:solidFill>
              </a:rPr>
              <a:t>ORGANSIATION OBLIGATIONS: </a:t>
            </a:r>
            <a:endParaRPr lang="en-US" sz="1200" dirty="0"/>
          </a:p>
          <a:p>
            <a:pPr marL="171450" indent="-171450">
              <a:lnSpc>
                <a:spcPct val="110000"/>
              </a:lnSpc>
              <a:spcBef>
                <a:spcPts val="600"/>
              </a:spcBef>
              <a:spcAft>
                <a:spcPts val="300"/>
              </a:spcAft>
              <a:buClr>
                <a:schemeClr val="tx2"/>
              </a:buClr>
              <a:buFont typeface="Arial" panose="020B0604020202020204" pitchFamily="34" charset="0"/>
              <a:buChar char="•"/>
            </a:pPr>
            <a:r>
              <a:rPr lang="en-GB" sz="1200" dirty="0">
                <a:solidFill>
                  <a:srgbClr val="37373A"/>
                </a:solidFill>
                <a:ea typeface="+mn-lt"/>
                <a:cs typeface="+mn-lt"/>
              </a:rPr>
              <a:t>The organisation must identify the close contacts of the positive case</a:t>
            </a:r>
          </a:p>
          <a:p>
            <a:pPr marL="171450" indent="-171450">
              <a:lnSpc>
                <a:spcPct val="110000"/>
              </a:lnSpc>
              <a:spcBef>
                <a:spcPts val="600"/>
              </a:spcBef>
              <a:spcAft>
                <a:spcPts val="300"/>
              </a:spcAft>
              <a:buClr>
                <a:schemeClr val="tx2"/>
              </a:buClr>
              <a:buFont typeface="Arial" panose="020B0604020202020204" pitchFamily="34" charset="0"/>
              <a:buChar char="•"/>
            </a:pPr>
            <a:r>
              <a:rPr lang="en-GB" sz="1200" dirty="0">
                <a:solidFill>
                  <a:srgbClr val="37373A"/>
                </a:solidFill>
                <a:ea typeface="+mn-lt"/>
                <a:cs typeface="+mn-lt"/>
              </a:rPr>
              <a:t>The organisation must get permission for participants who wish to be involved in daily contact testing and those that do not </a:t>
            </a:r>
          </a:p>
          <a:p>
            <a:pPr marL="171450" indent="-171450">
              <a:lnSpc>
                <a:spcPct val="110000"/>
              </a:lnSpc>
              <a:spcBef>
                <a:spcPts val="600"/>
              </a:spcBef>
              <a:spcAft>
                <a:spcPts val="300"/>
              </a:spcAft>
              <a:buClr>
                <a:schemeClr val="tx2"/>
              </a:buClr>
              <a:buFont typeface="Arial" panose="020B0604020202020204" pitchFamily="34" charset="0"/>
              <a:buChar char="•"/>
            </a:pPr>
            <a:r>
              <a:rPr lang="en-GB" sz="1200" dirty="0">
                <a:solidFill>
                  <a:srgbClr val="37373A"/>
                </a:solidFill>
                <a:ea typeface="+mn-lt"/>
                <a:cs typeface="+mn-lt"/>
              </a:rPr>
              <a:t>The organisation should update Trace through the service hub for participants involved in daily contact testing </a:t>
            </a:r>
          </a:p>
          <a:p>
            <a:pPr marL="171450" indent="-171450">
              <a:lnSpc>
                <a:spcPct val="110000"/>
              </a:lnSpc>
              <a:spcBef>
                <a:spcPts val="600"/>
              </a:spcBef>
              <a:spcAft>
                <a:spcPts val="300"/>
              </a:spcAft>
              <a:buClr>
                <a:schemeClr val="tx2"/>
              </a:buClr>
              <a:buFont typeface="Arial" panose="020B0604020202020204" pitchFamily="34" charset="0"/>
              <a:buChar char="•"/>
            </a:pPr>
            <a:r>
              <a:rPr lang="en-GB" sz="1200" dirty="0">
                <a:solidFill>
                  <a:srgbClr val="37373A"/>
                </a:solidFill>
                <a:ea typeface="+mn-lt"/>
                <a:cs typeface="+mn-lt"/>
              </a:rPr>
              <a:t>The organisation is responsible for managing the daily contact testing rota of their employees.</a:t>
            </a:r>
          </a:p>
          <a:p>
            <a:pPr>
              <a:lnSpc>
                <a:spcPct val="110000"/>
              </a:lnSpc>
              <a:spcBef>
                <a:spcPts val="600"/>
              </a:spcBef>
              <a:spcAft>
                <a:spcPts val="300"/>
              </a:spcAft>
              <a:buClr>
                <a:schemeClr val="tx2"/>
              </a:buClr>
            </a:pPr>
            <a:r>
              <a:rPr lang="en-GB" sz="1200" b="1" dirty="0">
                <a:latin typeface="Arial"/>
              </a:rPr>
              <a:t/>
            </a:r>
            <a:br>
              <a:rPr lang="en-GB" sz="1200" b="1" dirty="0">
                <a:latin typeface="Arial"/>
              </a:rPr>
            </a:br>
            <a:endParaRPr lang="en-GB" sz="1200" dirty="0">
              <a:solidFill>
                <a:srgbClr val="37373A"/>
              </a:solidFill>
              <a:ea typeface="+mn-lt"/>
              <a:cs typeface="+mn-lt"/>
            </a:endParaRPr>
          </a:p>
        </p:txBody>
      </p:sp>
      <p:sp>
        <p:nvSpPr>
          <p:cNvPr id="12" name="TextBox 11">
            <a:extLst>
              <a:ext uri="{FF2B5EF4-FFF2-40B4-BE49-F238E27FC236}">
                <a16:creationId xmlns:a16="http://schemas.microsoft.com/office/drawing/2014/main" id="{7114F89D-B643-AD4D-90CA-31E42D51269C}"/>
              </a:ext>
            </a:extLst>
          </p:cNvPr>
          <p:cNvSpPr txBox="1"/>
          <p:nvPr/>
        </p:nvSpPr>
        <p:spPr>
          <a:xfrm>
            <a:off x="316124" y="6587394"/>
            <a:ext cx="11411938" cy="270606"/>
          </a:xfrm>
          <a:prstGeom prst="rect">
            <a:avLst/>
          </a:prstGeom>
          <a:solidFill>
            <a:srgbClr val="AD0001"/>
          </a:solidFill>
          <a:ln>
            <a:noFill/>
          </a:ln>
        </p:spPr>
        <p:txBody>
          <a:bodyPr spcFirstLastPara="1" wrap="square" lIns="0" tIns="36000" rIns="0" bIns="36000" anchor="ctr" anchorCtr="0">
            <a:noAutofit/>
          </a:bodyPr>
          <a:lstStyle>
            <a:defPPr>
              <a:defRPr lang="en-US"/>
            </a:defPPr>
            <a:lvl1pPr marR="0" lvl="0" indent="0" algn="ctr">
              <a:lnSpc>
                <a:spcPct val="100000"/>
              </a:lnSpc>
              <a:spcBef>
                <a:spcPts val="0"/>
              </a:spcBef>
              <a:spcAft>
                <a:spcPts val="0"/>
              </a:spcAft>
              <a:buClr>
                <a:srgbClr val="888888"/>
              </a:buClr>
              <a:buSzPts val="1200"/>
              <a:buFont typeface="Arial"/>
              <a:buNone/>
              <a:defRPr sz="800" b="1" i="0" u="none" strike="noStrike" kern="0" cap="none" spc="150">
                <a:solidFill>
                  <a:schemeClr val="bg1"/>
                </a:solidFill>
                <a:latin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sz="1000" dirty="0"/>
              <a:t>NOTE: USE OF DAILY CONTACT TESTING IS RESTRICTED TO </a:t>
            </a:r>
            <a:r>
              <a:rPr lang="en-GB" sz="1000" dirty="0" smtClean="0"/>
              <a:t>ORGANISATIONS </a:t>
            </a:r>
            <a:r>
              <a:rPr lang="en-GB" sz="1000" dirty="0"/>
              <a:t>ACCEPTED UNDER THE DAILY CONTACT TESTING PROGRAM</a:t>
            </a:r>
          </a:p>
        </p:txBody>
      </p:sp>
    </p:spTree>
    <p:extLst>
      <p:ext uri="{BB962C8B-B14F-4D97-AF65-F5344CB8AC3E}">
        <p14:creationId xmlns:p14="http://schemas.microsoft.com/office/powerpoint/2010/main" val="2430007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79694-CEA1-D149-A6D6-9E5C66B87305}"/>
              </a:ext>
            </a:extLst>
          </p:cNvPr>
          <p:cNvSpPr>
            <a:spLocks noGrp="1"/>
          </p:cNvSpPr>
          <p:nvPr>
            <p:ph type="title"/>
          </p:nvPr>
        </p:nvSpPr>
        <p:spPr/>
        <p:txBody>
          <a:bodyPr/>
          <a:lstStyle/>
          <a:p>
            <a:r>
              <a:rPr lang="en-GB" dirty="0"/>
              <a:t>PARTICIPANT DATA, PRIVACY &amp; CONSENT</a:t>
            </a:r>
          </a:p>
        </p:txBody>
      </p:sp>
      <p:sp>
        <p:nvSpPr>
          <p:cNvPr id="6" name="Text Placeholder 2">
            <a:extLst>
              <a:ext uri="{FF2B5EF4-FFF2-40B4-BE49-F238E27FC236}">
                <a16:creationId xmlns:a16="http://schemas.microsoft.com/office/drawing/2014/main" id="{692D1477-5637-D345-8F9E-45AA41553E86}"/>
              </a:ext>
            </a:extLst>
          </p:cNvPr>
          <p:cNvSpPr txBox="1">
            <a:spLocks/>
          </p:cNvSpPr>
          <p:nvPr/>
        </p:nvSpPr>
        <p:spPr>
          <a:xfrm>
            <a:off x="5664200" y="1160463"/>
            <a:ext cx="5899150" cy="5016500"/>
          </a:xfrm>
          <a:prstGeom prst="rect">
            <a:avLst/>
          </a:prstGeom>
        </p:spPr>
        <p:txBody>
          <a:bodyPr lIns="0" anchor="ctr"/>
          <a:lstStyle>
            <a:lvl1pPr marL="0" indent="0" algn="l" defTabSz="914400" rtl="0" eaLnBrk="1" latinLnBrk="0" hangingPunct="1">
              <a:lnSpc>
                <a:spcPct val="110000"/>
              </a:lnSpc>
              <a:spcBef>
                <a:spcPts val="60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rgbClr val="005EB8"/>
              </a:buClr>
              <a:buFont typeface="Trebuchet MS" panose="020B0603020202020204" pitchFamily="34" charset="0"/>
              <a:buChar char="–"/>
              <a:defRPr lang="en-US" sz="1200" kern="1200">
                <a:solidFill>
                  <a:srgbClr val="425563"/>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rgbClr val="005EB8"/>
              </a:buClr>
              <a:buFont typeface="Arial" panose="020B0604020202020204" pitchFamily="34" charset="0"/>
              <a:buChar char="​"/>
              <a:defRPr lang="en-US" sz="1600" kern="1200">
                <a:solidFill>
                  <a:srgbClr val="005EB8"/>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
                <a:srgbClr val="005EB8"/>
              </a:buClr>
              <a:buFont typeface="Arial" panose="020B0604020202020204" pitchFamily="34" charset="0"/>
              <a:buChar char="​"/>
              <a:defRPr lang="en-US" sz="1600" b="1" kern="1200" smtClean="0">
                <a:solidFill>
                  <a:srgbClr val="425563"/>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rgbClr val="005EB8"/>
              </a:buClr>
              <a:buFont typeface="Arial" panose="020B0604020202020204" pitchFamily="34" charset="0"/>
              <a:buChar char="•"/>
              <a:defRPr lang="en-US" sz="1600" kern="1200" smtClean="0">
                <a:solidFill>
                  <a:srgbClr val="425563"/>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Clr>
                <a:srgbClr val="005EB8"/>
              </a:buClr>
              <a:buFont typeface="Arial" panose="020B0604020202020204" pitchFamily="34" charset="0"/>
              <a:buChar char="​"/>
              <a:defRPr lang="en-US" sz="4400" kern="1200" baseline="0" smtClean="0">
                <a:solidFill>
                  <a:srgbClr val="425563"/>
                </a:solidFill>
                <a:latin typeface="+mn-lt"/>
                <a:ea typeface="+mn-ea"/>
                <a:cs typeface="+mn-cs"/>
                <a:sym typeface="+mn-lt"/>
              </a:defRPr>
            </a:lvl7pPr>
            <a:lvl8pPr marL="0" indent="0" algn="l" defTabSz="914400" rtl="0" eaLnBrk="1" latinLnBrk="0" hangingPunct="1">
              <a:lnSpc>
                <a:spcPct val="90000"/>
              </a:lnSpc>
              <a:spcBef>
                <a:spcPts val="900"/>
              </a:spcBef>
              <a:spcAft>
                <a:spcPts val="0"/>
              </a:spcAft>
              <a:buClr>
                <a:srgbClr val="005EB8"/>
              </a:buClr>
              <a:buFont typeface="Arial" panose="020B0604020202020204" pitchFamily="34" charset="0"/>
              <a:buChar char="​"/>
              <a:defRPr lang="en-US" sz="5400" kern="1200" baseline="0" smtClean="0">
                <a:solidFill>
                  <a:srgbClr val="005EB8"/>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Clr>
                <a:srgbClr val="005EB8"/>
              </a:buClr>
              <a:buFont typeface="Arial" panose="020B0604020202020204" pitchFamily="34" charset="0"/>
              <a:buChar char="​"/>
              <a:defRPr lang="en-US" sz="2400" kern="1200" baseline="0" dirty="0">
                <a:solidFill>
                  <a:srgbClr val="005EB8"/>
                </a:solidFill>
                <a:latin typeface="+mn-lt"/>
                <a:ea typeface="+mn-ea"/>
                <a:cs typeface="+mn-cs"/>
                <a:sym typeface="+mn-lt"/>
              </a:defRPr>
            </a:lvl9pPr>
          </a:lstStyle>
          <a:p>
            <a:pPr>
              <a:lnSpc>
                <a:spcPct val="100000"/>
              </a:lnSpc>
              <a:spcAft>
                <a:spcPts val="200"/>
              </a:spcAft>
              <a:buNone/>
              <a:defRPr/>
            </a:pPr>
            <a:r>
              <a:rPr lang="en-GB" b="1" dirty="0">
                <a:solidFill>
                  <a:srgbClr val="005EB8"/>
                </a:solidFill>
              </a:rPr>
              <a:t>OVERVIEW:</a:t>
            </a:r>
            <a:endParaRPr lang="en-GB" dirty="0"/>
          </a:p>
          <a:p>
            <a:pPr>
              <a:lnSpc>
                <a:spcPct val="100000"/>
              </a:lnSpc>
              <a:spcAft>
                <a:spcPts val="200"/>
              </a:spcAft>
              <a:buNone/>
              <a:defRPr/>
            </a:pPr>
            <a:r>
              <a:rPr lang="en-GB" dirty="0"/>
              <a:t>Participants will be required to register their details online and give consent for NHS Track and Trace to process their data and contact them with their results. </a:t>
            </a:r>
          </a:p>
          <a:p>
            <a:pPr>
              <a:lnSpc>
                <a:spcPct val="100000"/>
              </a:lnSpc>
              <a:spcAft>
                <a:spcPts val="200"/>
              </a:spcAft>
              <a:buNone/>
              <a:defRPr/>
            </a:pPr>
            <a:r>
              <a:rPr lang="en-GB" dirty="0"/>
              <a:t>Participants do not have to legally share their test results directly with Organisations, however they are obliged to inform their </a:t>
            </a:r>
            <a:r>
              <a:rPr lang="en-GB" dirty="0" smtClean="0"/>
              <a:t>organisation </a:t>
            </a:r>
            <a:r>
              <a:rPr lang="en-GB" dirty="0"/>
              <a:t>if they test positive. If Organisations want Participants to share their results, they are responsible for getting their consent. </a:t>
            </a:r>
          </a:p>
          <a:p>
            <a:pPr>
              <a:lnSpc>
                <a:spcPct val="100000"/>
              </a:lnSpc>
              <a:spcAft>
                <a:spcPts val="200"/>
              </a:spcAft>
              <a:buNone/>
              <a:defRPr/>
            </a:pPr>
            <a:endParaRPr kumimoji="0" lang="en-GB" sz="1200" b="1" i="0" u="none" strike="noStrike" kern="1200" cap="none" spc="0" normalizeH="0" baseline="0" noProof="0" dirty="0">
              <a:ln>
                <a:noFill/>
              </a:ln>
              <a:solidFill>
                <a:srgbClr val="005EB8"/>
              </a:solidFill>
              <a:effectLst/>
              <a:uLnTx/>
              <a:uFillTx/>
              <a:latin typeface="Arial"/>
              <a:ea typeface="+mn-ea"/>
              <a:cs typeface="+mn-cs"/>
              <a:sym typeface="+mn-lt"/>
            </a:endParaRPr>
          </a:p>
          <a:p>
            <a:pPr marL="0" marR="0" lvl="0" indent="0" algn="l" defTabSz="914400" rtl="0" eaLnBrk="1" fontAlgn="auto" latinLnBrk="0" hangingPunct="1">
              <a:lnSpc>
                <a:spcPct val="100000"/>
              </a:lnSpc>
              <a:spcBef>
                <a:spcPts val="600"/>
              </a:spcBef>
              <a:spcAft>
                <a:spcPts val="200"/>
              </a:spcAft>
              <a:buClr>
                <a:srgbClr val="005EB8"/>
              </a:buClr>
              <a:buSzTx/>
              <a:buFont typeface="Arial" panose="020B0604020202020204" pitchFamily="34" charset="0"/>
              <a:buChar char="​"/>
              <a:tabLst/>
              <a:defRPr/>
            </a:pPr>
            <a:r>
              <a:rPr kumimoji="0" lang="en-GB" sz="1200" b="1" i="0" u="none" strike="noStrike" kern="1200" cap="none" spc="0" normalizeH="0" baseline="0" noProof="0" dirty="0">
                <a:ln>
                  <a:noFill/>
                </a:ln>
                <a:solidFill>
                  <a:srgbClr val="005EB8"/>
                </a:solidFill>
                <a:effectLst/>
                <a:uLnTx/>
                <a:uFillTx/>
                <a:latin typeface="Arial"/>
                <a:ea typeface="+mn-ea"/>
                <a:cs typeface="+mn-cs"/>
                <a:sym typeface="+mn-lt"/>
              </a:rPr>
              <a:t>ORGANISATIONS WILL BE REQUIRED TO:</a:t>
            </a:r>
          </a:p>
          <a:p>
            <a:pPr marL="171450" marR="0" lvl="0" indent="-171450" algn="l" defTabSz="914400" rtl="0" eaLnBrk="1" fontAlgn="auto" latinLnBrk="0" hangingPunct="1">
              <a:lnSpc>
                <a:spcPct val="100000"/>
              </a:lnSpc>
              <a:spcBef>
                <a:spcPts val="600"/>
              </a:spcBef>
              <a:spcAft>
                <a:spcPts val="200"/>
              </a:spcAft>
              <a:buClr>
                <a:srgbClr val="005EB8"/>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425563"/>
                </a:solidFill>
                <a:effectLst/>
                <a:uLnTx/>
                <a:uFillTx/>
                <a:latin typeface="Arial"/>
                <a:ea typeface="+mn-ea"/>
                <a:cs typeface="+mn-cs"/>
                <a:sym typeface="+mn-lt"/>
              </a:rPr>
              <a:t>Communicate the purpose of testing and the testing journey</a:t>
            </a:r>
          </a:p>
          <a:p>
            <a:pPr marL="171450" marR="0" lvl="0" indent="-171450" algn="l" defTabSz="914400" rtl="0" eaLnBrk="1" fontAlgn="auto" latinLnBrk="0" hangingPunct="1">
              <a:lnSpc>
                <a:spcPct val="100000"/>
              </a:lnSpc>
              <a:spcBef>
                <a:spcPts val="600"/>
              </a:spcBef>
              <a:spcAft>
                <a:spcPts val="200"/>
              </a:spcAft>
              <a:buClr>
                <a:srgbClr val="005EB8"/>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425563"/>
                </a:solidFill>
                <a:effectLst/>
                <a:uLnTx/>
                <a:uFillTx/>
                <a:latin typeface="Arial"/>
                <a:ea typeface="+mn-ea"/>
                <a:cs typeface="+mn-cs"/>
                <a:sym typeface="+mn-lt"/>
              </a:rPr>
              <a:t>Direct Participants to the Data Privacy Notice which explains how NHS Test and Trace will use their data (</a:t>
            </a:r>
            <a:r>
              <a:rPr kumimoji="0" lang="en-GB" sz="1200" b="0" i="0" u="none" strike="noStrike" kern="1200" cap="none" spc="0" normalizeH="0" baseline="0" noProof="0" dirty="0">
                <a:ln>
                  <a:noFill/>
                </a:ln>
                <a:solidFill>
                  <a:srgbClr val="425563"/>
                </a:solidFill>
                <a:effectLst/>
                <a:uLnTx/>
                <a:uFillTx/>
                <a:latin typeface="Arial"/>
                <a:ea typeface="+mn-ea"/>
                <a:cs typeface="+mn-cs"/>
                <a:sym typeface="+mn-lt"/>
                <a:hlinkClick r:id="rId3"/>
              </a:rPr>
              <a:t>https://www.gov.uk/government/publications/coronavirus-covid-19-testing-privacy-information</a:t>
            </a:r>
            <a:r>
              <a:rPr kumimoji="0" lang="en-GB" sz="1200" b="0" i="0" u="none" strike="noStrike" kern="1200" cap="none" spc="0" normalizeH="0" baseline="0" noProof="0" dirty="0">
                <a:ln>
                  <a:noFill/>
                </a:ln>
                <a:solidFill>
                  <a:srgbClr val="425563"/>
                </a:solidFill>
                <a:effectLst/>
                <a:uLnTx/>
                <a:uFillTx/>
                <a:latin typeface="Arial"/>
                <a:ea typeface="+mn-ea"/>
                <a:cs typeface="+mn-cs"/>
                <a:sym typeface="+mn-lt"/>
              </a:rPr>
              <a:t>)</a:t>
            </a:r>
          </a:p>
        </p:txBody>
      </p:sp>
      <p:sp>
        <p:nvSpPr>
          <p:cNvPr id="11" name="TextBox 10">
            <a:extLst>
              <a:ext uri="{FF2B5EF4-FFF2-40B4-BE49-F238E27FC236}">
                <a16:creationId xmlns:a16="http://schemas.microsoft.com/office/drawing/2014/main" id="{868A9B1A-0740-EA49-90CC-2766AD0AC19F}"/>
              </a:ext>
            </a:extLst>
          </p:cNvPr>
          <p:cNvSpPr txBox="1"/>
          <p:nvPr/>
        </p:nvSpPr>
        <p:spPr>
          <a:xfrm>
            <a:off x="11044381" y="6176963"/>
            <a:ext cx="969819" cy="681037"/>
          </a:xfrm>
          <a:prstGeom prst="rect">
            <a:avLst/>
          </a:prstGeom>
          <a:noFill/>
          <a:ln>
            <a:noFill/>
          </a:ln>
        </p:spPr>
        <p:txBody>
          <a:bodyPr spcFirstLastPara="1" wrap="square" lIns="91425" tIns="36000" rIns="91425" bIns="36000" anchor="ctr"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stStyle>
          <a:p>
            <a:pPr marL="0" marR="0" lvl="0" indent="0" algn="r" defTabSz="914400" rtl="0" eaLnBrk="1" fontAlgn="auto" latinLnBrk="0" hangingPunct="1">
              <a:lnSpc>
                <a:spcPct val="100000"/>
              </a:lnSpc>
              <a:spcBef>
                <a:spcPts val="0"/>
              </a:spcBef>
              <a:spcAft>
                <a:spcPts val="0"/>
              </a:spcAft>
              <a:buClr>
                <a:srgbClr val="888888"/>
              </a:buClr>
              <a:buSzPts val="1200"/>
              <a:buFont typeface="Arial"/>
              <a:buNone/>
              <a:tabLst/>
              <a:defRPr/>
            </a:pPr>
            <a:fld id="{DFCF27A5-1A5B-48D3-A060-2758FFBB1ADD}" type="slidenum">
              <a:rPr kumimoji="0" lang="en-US" sz="1200" b="0" i="0" u="none" strike="noStrike" kern="1200" cap="none" spc="0" normalizeH="0" baseline="0" noProof="0" smtClean="0">
                <a:ln>
                  <a:noFill/>
                </a:ln>
                <a:solidFill>
                  <a:srgbClr val="888888"/>
                </a:solidFill>
                <a:effectLst/>
                <a:uLnTx/>
                <a:uFillTx/>
                <a:latin typeface="Arial"/>
                <a:ea typeface="+mn-ea"/>
                <a:cs typeface="Arial"/>
                <a:sym typeface="+mn-lt"/>
              </a:rPr>
              <a:pPr marL="0" marR="0" lvl="0" indent="0" algn="r" defTabSz="914400" rtl="0" eaLnBrk="1" fontAlgn="auto" latinLnBrk="0" hangingPunct="1">
                <a:lnSpc>
                  <a:spcPct val="100000"/>
                </a:lnSpc>
                <a:spcBef>
                  <a:spcPts val="0"/>
                </a:spcBef>
                <a:spcAft>
                  <a:spcPts val="0"/>
                </a:spcAft>
                <a:buClr>
                  <a:srgbClr val="888888"/>
                </a:buClr>
                <a:buSzPts val="1200"/>
                <a:buFont typeface="Arial"/>
                <a:buNone/>
                <a:tabLst/>
                <a:defRPr/>
              </a:pPr>
              <a:t>175</a:t>
            </a:fld>
            <a:endParaRPr kumimoji="0" lang="en-US" sz="1200" b="0" i="0" u="none" strike="noStrike" kern="1200" cap="none" spc="0" normalizeH="0" baseline="0" noProof="0" dirty="0">
              <a:ln>
                <a:noFill/>
              </a:ln>
              <a:solidFill>
                <a:srgbClr val="888888"/>
              </a:solidFill>
              <a:effectLst/>
              <a:uLnTx/>
              <a:uFillTx/>
              <a:latin typeface="Arial"/>
              <a:ea typeface="+mn-ea"/>
              <a:cs typeface="Arial"/>
              <a:sym typeface="+mn-lt"/>
            </a:endParaRPr>
          </a:p>
        </p:txBody>
      </p:sp>
    </p:spTree>
    <p:extLst>
      <p:ext uri="{BB962C8B-B14F-4D97-AF65-F5344CB8AC3E}">
        <p14:creationId xmlns:p14="http://schemas.microsoft.com/office/powerpoint/2010/main" val="243485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BE52-0AA2-284E-8817-74100FAA7C3D}"/>
              </a:ext>
            </a:extLst>
          </p:cNvPr>
          <p:cNvSpPr>
            <a:spLocks noGrp="1"/>
          </p:cNvSpPr>
          <p:nvPr>
            <p:ph type="title"/>
          </p:nvPr>
        </p:nvSpPr>
        <p:spPr/>
        <p:txBody>
          <a:bodyPr lIns="612000"/>
          <a:lstStyle/>
          <a:p>
            <a:pPr algn="l"/>
            <a:r>
              <a:rPr lang="en-GB" dirty="0">
                <a:latin typeface="Arial"/>
                <a:cs typeface="Arial"/>
              </a:rPr>
              <a:t>DEFINITIONS</a:t>
            </a:r>
            <a:endParaRPr lang="en-US" dirty="0"/>
          </a:p>
        </p:txBody>
      </p:sp>
      <p:sp>
        <p:nvSpPr>
          <p:cNvPr id="4" name="Text Placeholder 2">
            <a:extLst>
              <a:ext uri="{FF2B5EF4-FFF2-40B4-BE49-F238E27FC236}">
                <a16:creationId xmlns:a16="http://schemas.microsoft.com/office/drawing/2014/main" id="{DAD3BE6E-843A-471E-9B00-EABEFCC135B1}"/>
              </a:ext>
            </a:extLst>
          </p:cNvPr>
          <p:cNvSpPr txBox="1">
            <a:spLocks/>
          </p:cNvSpPr>
          <p:nvPr/>
        </p:nvSpPr>
        <p:spPr>
          <a:xfrm>
            <a:off x="5664201" y="1160463"/>
            <a:ext cx="5899149" cy="5005387"/>
          </a:xfrm>
          <a:prstGeom prst="rect">
            <a:avLst/>
          </a:prstGeom>
        </p:spPr>
        <p:txBody>
          <a:bodyPr lIns="0" tIns="45720" rIns="0" bIns="4572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200"/>
              </a:spcAft>
              <a:buClr>
                <a:srgbClr val="005EB8"/>
              </a:buClr>
              <a:buFont typeface="Arial" panose="020B0604020202020204" pitchFamily="34" charset="0"/>
              <a:buChar char="​"/>
              <a:defRPr/>
            </a:pPr>
            <a:r>
              <a:rPr lang="en-GB" sz="1100" b="1" dirty="0">
                <a:solidFill>
                  <a:srgbClr val="005EB8"/>
                </a:solidFill>
                <a:latin typeface="Arial"/>
                <a:sym typeface="+mn-lt"/>
              </a:rPr>
              <a:t>QUALITY </a:t>
            </a:r>
            <a:r>
              <a:rPr lang="en-GB" sz="1100" b="1" dirty="0">
                <a:solidFill>
                  <a:schemeClr val="tx2"/>
                </a:solidFill>
                <a:latin typeface="Arial"/>
                <a:sym typeface="+mn-lt"/>
              </a:rPr>
              <a:t>MANAGEMENT (IN</a:t>
            </a:r>
            <a:r>
              <a:rPr lang="en-GB" sz="1100" b="1" dirty="0">
                <a:solidFill>
                  <a:schemeClr val="tx2"/>
                </a:solidFill>
                <a:ea typeface="+mn-lt"/>
                <a:cs typeface="+mn-lt"/>
                <a:sym typeface="+mn-lt"/>
              </a:rPr>
              <a:t> THE CONTEXT OF TESTING INCLUDES):</a:t>
            </a:r>
            <a:endParaRPr lang="en-US" sz="1100" b="1" dirty="0">
              <a:solidFill>
                <a:schemeClr val="tx2"/>
              </a:solidFill>
              <a:ea typeface="+mn-lt"/>
              <a:cs typeface="+mn-lt"/>
            </a:endParaRPr>
          </a:p>
          <a:p>
            <a:pPr marL="171450" indent="-171450">
              <a:spcBef>
                <a:spcPts val="600"/>
              </a:spcBef>
              <a:spcAft>
                <a:spcPts val="200"/>
              </a:spcAft>
              <a:buFont typeface="Arial,Sans-Serif" panose="020B0604020202020204" pitchFamily="34" charset="0"/>
              <a:buChar char="•"/>
              <a:defRPr/>
            </a:pPr>
            <a:r>
              <a:rPr lang="en-GB" sz="1100" dirty="0">
                <a:solidFill>
                  <a:srgbClr val="425563"/>
                </a:solidFill>
                <a:latin typeface="Arial"/>
                <a:sym typeface="+mn-lt"/>
              </a:rPr>
              <a:t>Keeping the environment safe </a:t>
            </a:r>
            <a:endParaRPr lang="en-GB" sz="1100" dirty="0">
              <a:solidFill>
                <a:srgbClr val="425563"/>
              </a:solidFill>
              <a:latin typeface="Arial"/>
              <a:cs typeface="Arial"/>
            </a:endParaRPr>
          </a:p>
          <a:p>
            <a:pPr marL="171450" indent="-171450">
              <a:spcBef>
                <a:spcPts val="600"/>
              </a:spcBef>
              <a:spcAft>
                <a:spcPts val="200"/>
              </a:spcAft>
              <a:buFont typeface="Arial,Sans-Serif" panose="020B0604020202020204" pitchFamily="34" charset="0"/>
              <a:buChar char="•"/>
              <a:defRPr/>
            </a:pPr>
            <a:r>
              <a:rPr lang="en-GB" sz="1100" dirty="0">
                <a:solidFill>
                  <a:srgbClr val="425563"/>
                </a:solidFill>
                <a:latin typeface="Arial"/>
                <a:sym typeface="+mn-lt"/>
              </a:rPr>
              <a:t>Making sure staff are trained and competent </a:t>
            </a:r>
          </a:p>
          <a:p>
            <a:pPr marL="171450" indent="-171450">
              <a:spcBef>
                <a:spcPts val="600"/>
              </a:spcBef>
              <a:spcAft>
                <a:spcPts val="200"/>
              </a:spcAft>
              <a:buFont typeface="Arial,Sans-Serif" panose="020B0604020202020204" pitchFamily="34" charset="0"/>
              <a:buChar char="•"/>
              <a:defRPr/>
            </a:pPr>
            <a:r>
              <a:rPr lang="en-GB" sz="1100" dirty="0">
                <a:solidFill>
                  <a:srgbClr val="425563"/>
                </a:solidFill>
                <a:latin typeface="Arial"/>
                <a:cs typeface="Arial"/>
                <a:sym typeface="+mn-lt"/>
              </a:rPr>
              <a:t>Performing testing audits and monitoring KPIs to ensure clinically accurate testing is delivered</a:t>
            </a:r>
            <a:endParaRPr lang="en-GB" sz="1100" dirty="0">
              <a:solidFill>
                <a:srgbClr val="425563"/>
              </a:solidFill>
              <a:latin typeface="Arial"/>
              <a:cs typeface="Arial"/>
            </a:endParaRPr>
          </a:p>
          <a:p>
            <a:pPr marL="171450" indent="-171450">
              <a:spcBef>
                <a:spcPts val="600"/>
              </a:spcBef>
              <a:spcAft>
                <a:spcPts val="200"/>
              </a:spcAft>
              <a:buFont typeface="Arial,Sans-Serif" panose="020B0604020202020204" pitchFamily="34" charset="0"/>
              <a:buChar char="•"/>
              <a:defRPr/>
            </a:pPr>
            <a:r>
              <a:rPr lang="en-GB" sz="1100" dirty="0">
                <a:solidFill>
                  <a:srgbClr val="425563"/>
                </a:solidFill>
                <a:latin typeface="Arial"/>
                <a:sym typeface="+mn-lt"/>
              </a:rPr>
              <a:t>Maintaining a positive experience and outcome for Participants</a:t>
            </a:r>
            <a:endParaRPr lang="en-GB" sz="1100" dirty="0">
              <a:solidFill>
                <a:srgbClr val="425563"/>
              </a:solidFill>
              <a:latin typeface="Arial"/>
              <a:cs typeface="Arial"/>
            </a:endParaRPr>
          </a:p>
          <a:p>
            <a:pPr marL="171450" indent="-171450">
              <a:spcBef>
                <a:spcPts val="600"/>
              </a:spcBef>
              <a:spcAft>
                <a:spcPts val="200"/>
              </a:spcAft>
              <a:buFont typeface="Arial,Sans-Serif" panose="020B0604020202020204" pitchFamily="34" charset="0"/>
              <a:buChar char="•"/>
              <a:defRPr/>
            </a:pPr>
            <a:r>
              <a:rPr lang="en-GB" sz="1100" dirty="0">
                <a:solidFill>
                  <a:srgbClr val="425563"/>
                </a:solidFill>
                <a:latin typeface="Arial"/>
                <a:sym typeface="+mn-lt"/>
              </a:rPr>
              <a:t>Communicate the purpose of testing and the t</a:t>
            </a:r>
            <a:r>
              <a:rPr kumimoji="0" lang="en-GB" sz="1100" b="0" i="0" u="none" strike="noStrike" kern="1200" cap="none" spc="0" normalizeH="0" baseline="0" noProof="0" dirty="0" err="1">
                <a:ln>
                  <a:noFill/>
                </a:ln>
                <a:solidFill>
                  <a:srgbClr val="425563"/>
                </a:solidFill>
                <a:effectLst/>
                <a:uLnTx/>
                <a:uFillTx/>
                <a:latin typeface="Arial"/>
                <a:ea typeface="+mn-ea"/>
                <a:cs typeface="+mn-cs"/>
                <a:sym typeface="+mn-lt"/>
              </a:rPr>
              <a:t>esting</a:t>
            </a:r>
            <a:r>
              <a:rPr kumimoji="0" lang="en-GB" sz="1100" b="0" i="0" u="none" strike="noStrike" kern="1200" cap="none" spc="0" normalizeH="0" baseline="0" noProof="0" dirty="0">
                <a:ln>
                  <a:noFill/>
                </a:ln>
                <a:solidFill>
                  <a:srgbClr val="425563"/>
                </a:solidFill>
                <a:effectLst/>
                <a:uLnTx/>
                <a:uFillTx/>
                <a:latin typeface="Arial"/>
                <a:ea typeface="+mn-ea"/>
                <a:cs typeface="+mn-cs"/>
                <a:sym typeface="+mn-lt"/>
              </a:rPr>
              <a:t> journey</a:t>
            </a:r>
            <a:endParaRPr lang="en-GB" sz="1100" b="1" dirty="0">
              <a:solidFill>
                <a:srgbClr val="005EB8"/>
              </a:solidFill>
              <a:latin typeface="Arial"/>
            </a:endParaRPr>
          </a:p>
          <a:p>
            <a:pPr>
              <a:spcBef>
                <a:spcPts val="600"/>
              </a:spcBef>
              <a:spcAft>
                <a:spcPts val="200"/>
              </a:spcAft>
              <a:defRPr/>
            </a:pPr>
            <a:r>
              <a:rPr lang="en-GB" sz="1100" b="1" dirty="0">
                <a:solidFill>
                  <a:srgbClr val="005EB8"/>
                </a:solidFill>
                <a:latin typeface="Arial"/>
              </a:rPr>
              <a:t>RISK AND ISSUE MANAGEMENT</a:t>
            </a:r>
            <a:endParaRPr lang="en-GB" sz="1100" b="1" dirty="0">
              <a:solidFill>
                <a:srgbClr val="005EB8"/>
              </a:solidFill>
              <a:latin typeface="Arial"/>
              <a:cs typeface="Arial"/>
            </a:endParaRPr>
          </a:p>
          <a:p>
            <a:pPr>
              <a:spcBef>
                <a:spcPts val="600"/>
              </a:spcBef>
              <a:spcAft>
                <a:spcPts val="200"/>
              </a:spcAft>
              <a:defRPr/>
            </a:pPr>
            <a:r>
              <a:rPr lang="en-GB" sz="1100" dirty="0">
                <a:solidFill>
                  <a:srgbClr val="425563"/>
                </a:solidFill>
                <a:latin typeface="Arial"/>
              </a:rPr>
              <a:t>The identification of risks and appropriate plans to avoid or reduce the risks. Effective management of quality and risks at a testing station is important to:</a:t>
            </a:r>
            <a:endParaRPr lang="en-US" sz="1100" dirty="0">
              <a:solidFill>
                <a:srgbClr val="425563"/>
              </a:solidFill>
              <a:latin typeface="Arial"/>
              <a:cs typeface="Arial"/>
            </a:endParaRPr>
          </a:p>
          <a:p>
            <a:pPr marL="171450" indent="-171450">
              <a:spcBef>
                <a:spcPts val="600"/>
              </a:spcBef>
              <a:spcAft>
                <a:spcPts val="200"/>
              </a:spcAft>
              <a:buFont typeface="Arial,Sans-Serif" panose="020B0604020202020204" pitchFamily="34" charset="0"/>
              <a:buChar char="•"/>
              <a:defRPr/>
            </a:pPr>
            <a:r>
              <a:rPr lang="en-GB" sz="1100" dirty="0">
                <a:solidFill>
                  <a:srgbClr val="425563"/>
                </a:solidFill>
                <a:latin typeface="Arial"/>
              </a:rPr>
              <a:t>Mitigate risks</a:t>
            </a:r>
            <a:endParaRPr lang="en-US" sz="1100" dirty="0">
              <a:solidFill>
                <a:srgbClr val="425563"/>
              </a:solidFill>
              <a:latin typeface="Arial"/>
              <a:cs typeface="Arial"/>
            </a:endParaRPr>
          </a:p>
          <a:p>
            <a:pPr marL="171450" indent="-171450">
              <a:spcBef>
                <a:spcPts val="600"/>
              </a:spcBef>
              <a:spcAft>
                <a:spcPts val="200"/>
              </a:spcAft>
              <a:buFont typeface="Arial,Sans-Serif" panose="020B0604020202020204" pitchFamily="34" charset="0"/>
              <a:buChar char="•"/>
              <a:defRPr/>
            </a:pPr>
            <a:r>
              <a:rPr lang="en-GB" sz="1100" dirty="0">
                <a:solidFill>
                  <a:srgbClr val="425563"/>
                </a:solidFill>
                <a:latin typeface="Arial"/>
              </a:rPr>
              <a:t>Manage adverse events safely, and openly investigate</a:t>
            </a:r>
            <a:endParaRPr lang="en-GB" sz="1100" dirty="0">
              <a:solidFill>
                <a:srgbClr val="425563"/>
              </a:solidFill>
              <a:latin typeface="Arial"/>
              <a:cs typeface="Arial"/>
            </a:endParaRPr>
          </a:p>
          <a:p>
            <a:pPr marL="171450" indent="-171450">
              <a:spcBef>
                <a:spcPts val="600"/>
              </a:spcBef>
              <a:spcAft>
                <a:spcPts val="200"/>
              </a:spcAft>
              <a:buFont typeface="Arial,Sans-Serif" panose="020B0604020202020204" pitchFamily="34" charset="0"/>
              <a:buChar char="•"/>
              <a:defRPr/>
            </a:pPr>
            <a:r>
              <a:rPr lang="en-GB" sz="1100" dirty="0">
                <a:solidFill>
                  <a:srgbClr val="425563"/>
                </a:solidFill>
                <a:latin typeface="Arial"/>
              </a:rPr>
              <a:t>Learn and improve</a:t>
            </a:r>
            <a:endParaRPr lang="en-GB" sz="1100" b="1" dirty="0">
              <a:solidFill>
                <a:schemeClr val="tx2"/>
              </a:solidFill>
            </a:endParaRPr>
          </a:p>
          <a:p>
            <a:pPr>
              <a:spcBef>
                <a:spcPts val="600"/>
              </a:spcBef>
              <a:spcAft>
                <a:spcPts val="200"/>
              </a:spcAft>
              <a:buClr>
                <a:schemeClr val="tx2"/>
              </a:buClr>
            </a:pPr>
            <a:r>
              <a:rPr lang="en-GB" sz="1100" b="1" dirty="0">
                <a:solidFill>
                  <a:schemeClr val="tx2"/>
                </a:solidFill>
              </a:rPr>
              <a:t>QUALITY ASSURANCE ASSESSMENT</a:t>
            </a:r>
          </a:p>
          <a:p>
            <a:pPr marL="171450" indent="-171450">
              <a:spcBef>
                <a:spcPts val="600"/>
              </a:spcBef>
              <a:spcAft>
                <a:spcPts val="200"/>
              </a:spcAft>
              <a:buFont typeface="Arial" panose="020B0604020202020204" pitchFamily="34" charset="0"/>
              <a:buChar char="•"/>
            </a:pPr>
            <a:r>
              <a:rPr lang="en-GB" sz="1100" spc="-15" dirty="0">
                <a:cs typeface="Arial" panose="020B0604020202020204" pitchFamily="34" charset="0"/>
              </a:rPr>
              <a:t>Each </a:t>
            </a:r>
            <a:r>
              <a:rPr lang="en-GB" sz="1100" spc="-15" dirty="0" smtClean="0">
                <a:cs typeface="Arial" panose="020B0604020202020204" pitchFamily="34" charset="0"/>
              </a:rPr>
              <a:t>testing site </a:t>
            </a:r>
            <a:r>
              <a:rPr lang="en-GB" sz="1100" spc="-15" dirty="0">
                <a:cs typeface="Arial" panose="020B0604020202020204" pitchFamily="34" charset="0"/>
              </a:rPr>
              <a:t>will perform an agreed number of dual PCR and LFD swabs on their participants to compare the accuracy of testing</a:t>
            </a:r>
          </a:p>
          <a:p>
            <a:pPr marL="171450" indent="-171450">
              <a:spcBef>
                <a:spcPts val="600"/>
              </a:spcBef>
              <a:spcAft>
                <a:spcPts val="200"/>
              </a:spcAft>
              <a:buFont typeface="Arial" panose="020B0604020202020204" pitchFamily="34" charset="0"/>
              <a:buChar char="•"/>
            </a:pPr>
            <a:r>
              <a:rPr lang="en-GB" sz="1100" spc="-15" dirty="0">
                <a:ea typeface="+mn-lt"/>
                <a:cs typeface="+mn-lt"/>
              </a:rPr>
              <a:t>Analysis will be performed at an aggregate level for the archetype as a whole, and not for individual sites. </a:t>
            </a:r>
            <a:endParaRPr lang="en-GB" sz="1100" spc="-15" dirty="0">
              <a:cs typeface="Arial"/>
            </a:endParaRPr>
          </a:p>
          <a:p>
            <a:pPr marL="171450" indent="-171450">
              <a:spcBef>
                <a:spcPts val="600"/>
              </a:spcBef>
              <a:spcAft>
                <a:spcPts val="200"/>
              </a:spcAft>
              <a:buFont typeface="Arial" panose="020B0604020202020204" pitchFamily="34" charset="0"/>
              <a:buChar char="•"/>
            </a:pPr>
            <a:r>
              <a:rPr lang="en-GB" sz="1100" spc="-15" dirty="0">
                <a:cs typeface="Arial" panose="020B0604020202020204" pitchFamily="34" charset="0"/>
              </a:rPr>
              <a:t>The quality assurance swabs will be sent to the laboratory for analysis and matching against the LFD results for comparison </a:t>
            </a:r>
          </a:p>
          <a:p>
            <a:pPr marL="171450" indent="-171450">
              <a:spcBef>
                <a:spcPts val="600"/>
              </a:spcBef>
              <a:spcAft>
                <a:spcPts val="200"/>
              </a:spcAft>
              <a:buFont typeface="Arial" panose="020B0604020202020204" pitchFamily="34" charset="0"/>
              <a:buChar char="•"/>
            </a:pPr>
            <a:r>
              <a:rPr lang="en-GB" sz="1100" spc="-15" dirty="0">
                <a:cs typeface="Arial" panose="020B0604020202020204" pitchFamily="34" charset="0"/>
              </a:rPr>
              <a:t>This quality assurance measure is completed in addition to any confirmatory PCR test that may be in place for the </a:t>
            </a:r>
            <a:r>
              <a:rPr lang="en-GB" sz="1100" spc="-15" dirty="0" smtClean="0">
                <a:cs typeface="Arial" panose="020B0604020202020204" pitchFamily="34" charset="0"/>
              </a:rPr>
              <a:t>testing site, </a:t>
            </a:r>
            <a:r>
              <a:rPr lang="en-GB" sz="1100" spc="-15" dirty="0">
                <a:cs typeface="Arial" panose="020B0604020202020204" pitchFamily="34" charset="0"/>
              </a:rPr>
              <a:t>and may be repeated to ensure clinical assurance</a:t>
            </a:r>
            <a:endParaRPr lang="en-GB" sz="1100" dirty="0"/>
          </a:p>
        </p:txBody>
      </p:sp>
    </p:spTree>
    <p:extLst>
      <p:ext uri="{BB962C8B-B14F-4D97-AF65-F5344CB8AC3E}">
        <p14:creationId xmlns:p14="http://schemas.microsoft.com/office/powerpoint/2010/main" val="41175854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BE52-0AA2-284E-8817-74100FAA7C3D}"/>
              </a:ext>
            </a:extLst>
          </p:cNvPr>
          <p:cNvSpPr>
            <a:spLocks noGrp="1"/>
          </p:cNvSpPr>
          <p:nvPr>
            <p:ph type="title"/>
          </p:nvPr>
        </p:nvSpPr>
        <p:spPr/>
        <p:txBody>
          <a:bodyPr lIns="612000"/>
          <a:lstStyle/>
          <a:p>
            <a:pPr algn="l"/>
            <a:r>
              <a:rPr lang="en-GB" sz="3600">
                <a:latin typeface="Arial"/>
                <a:cs typeface="Arial"/>
              </a:rPr>
              <a:t>RESPONSIBILITIES</a:t>
            </a:r>
            <a:endParaRPr lang="en-US" sz="3600"/>
          </a:p>
        </p:txBody>
      </p:sp>
      <p:sp>
        <p:nvSpPr>
          <p:cNvPr id="4" name="Text Placeholder 2">
            <a:extLst>
              <a:ext uri="{FF2B5EF4-FFF2-40B4-BE49-F238E27FC236}">
                <a16:creationId xmlns:a16="http://schemas.microsoft.com/office/drawing/2014/main" id="{DAD3BE6E-843A-471E-9B00-EABEFCC135B1}"/>
              </a:ext>
            </a:extLst>
          </p:cNvPr>
          <p:cNvSpPr txBox="1">
            <a:spLocks/>
          </p:cNvSpPr>
          <p:nvPr/>
        </p:nvSpPr>
        <p:spPr>
          <a:xfrm>
            <a:off x="5664201" y="1160463"/>
            <a:ext cx="5899149" cy="5035792"/>
          </a:xfrm>
          <a:prstGeom prst="rect">
            <a:avLst/>
          </a:prstGeom>
        </p:spPr>
        <p:txBody>
          <a:bodyPr lIns="0" tIns="45720" rIns="91440" bIns="4572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spcBef>
                <a:spcPts val="600"/>
              </a:spcBef>
              <a:spcAft>
                <a:spcPts val="300"/>
              </a:spcAft>
              <a:defRPr/>
            </a:pPr>
            <a:r>
              <a:rPr lang="en-GB" sz="1200" b="1" dirty="0">
                <a:solidFill>
                  <a:srgbClr val="005EB8"/>
                </a:solidFill>
                <a:latin typeface="Arial"/>
                <a:cs typeface="Arial"/>
              </a:rPr>
              <a:t>WHO IS RESPONSIBLE:</a:t>
            </a:r>
            <a:endParaRPr lang="en-GB" sz="1200" dirty="0">
              <a:solidFill>
                <a:srgbClr val="425563"/>
              </a:solidFill>
              <a:latin typeface="Arial"/>
              <a:cs typeface="Arial"/>
            </a:endParaRPr>
          </a:p>
          <a:p>
            <a:pPr>
              <a:lnSpc>
                <a:spcPct val="110000"/>
              </a:lnSpc>
              <a:spcBef>
                <a:spcPts val="600"/>
              </a:spcBef>
              <a:spcAft>
                <a:spcPts val="300"/>
              </a:spcAft>
              <a:defRPr/>
            </a:pPr>
            <a:r>
              <a:rPr lang="en-GB" sz="1200" dirty="0">
                <a:solidFill>
                  <a:srgbClr val="425563"/>
                </a:solidFill>
                <a:latin typeface="Arial"/>
              </a:rPr>
              <a:t>Everyone involved in testing has a responsibility to maintain quality and manage risk, however the Team Leader is ultimately responsible. </a:t>
            </a:r>
          </a:p>
          <a:p>
            <a:pPr>
              <a:lnSpc>
                <a:spcPct val="110000"/>
              </a:lnSpc>
              <a:spcBef>
                <a:spcPts val="600"/>
              </a:spcBef>
              <a:spcAft>
                <a:spcPts val="300"/>
              </a:spcAft>
              <a:defRPr/>
            </a:pPr>
            <a:r>
              <a:rPr lang="en-GB" sz="1200" dirty="0">
                <a:solidFill>
                  <a:srgbClr val="425563"/>
                </a:solidFill>
                <a:latin typeface="Arial"/>
              </a:rPr>
              <a:t>A designated team member will need to act as the Quality and Governance Lead, who can be the Team Leader, and have accountability for the clinical quality and risk management of the service.</a:t>
            </a:r>
          </a:p>
          <a:p>
            <a:pPr>
              <a:lnSpc>
                <a:spcPct val="110000"/>
              </a:lnSpc>
              <a:spcBef>
                <a:spcPts val="600"/>
              </a:spcBef>
              <a:spcAft>
                <a:spcPts val="300"/>
              </a:spcAft>
              <a:defRPr/>
            </a:pPr>
            <a:endParaRPr lang="en-GB" sz="1200" dirty="0">
              <a:solidFill>
                <a:srgbClr val="425563"/>
              </a:solidFill>
              <a:latin typeface="Arial"/>
              <a:cs typeface="Arial"/>
            </a:endParaRPr>
          </a:p>
          <a:p>
            <a:pPr>
              <a:lnSpc>
                <a:spcPct val="110000"/>
              </a:lnSpc>
              <a:spcBef>
                <a:spcPts val="600"/>
              </a:spcBef>
              <a:spcAft>
                <a:spcPts val="300"/>
              </a:spcAft>
              <a:defRPr/>
            </a:pPr>
            <a:r>
              <a:rPr lang="en-GB" sz="1200" b="1" dirty="0">
                <a:solidFill>
                  <a:srgbClr val="005EB8"/>
                </a:solidFill>
                <a:cs typeface="Arial"/>
              </a:rPr>
              <a:t>KEY ACTIVITIES:</a:t>
            </a:r>
            <a:endParaRPr lang="en-GB" sz="1200" dirty="0">
              <a:solidFill>
                <a:srgbClr val="425563"/>
              </a:solidFill>
              <a:cs typeface="Arial"/>
            </a:endParaRPr>
          </a:p>
          <a:p>
            <a:pPr>
              <a:lnSpc>
                <a:spcPct val="100000"/>
              </a:lnSpc>
              <a:spcBef>
                <a:spcPts val="300"/>
              </a:spcBef>
              <a:spcAft>
                <a:spcPts val="500"/>
              </a:spcAft>
            </a:pPr>
            <a:r>
              <a:rPr lang="en-GB" sz="1200" spc="-15" dirty="0">
                <a:cs typeface="Arial"/>
              </a:rPr>
              <a:t>It is expected that good quality and risk management processes are put in place covering areas such as:</a:t>
            </a:r>
          </a:p>
          <a:p>
            <a:pPr marL="171450" indent="-171450">
              <a:lnSpc>
                <a:spcPct val="100000"/>
              </a:lnSpc>
              <a:spcBef>
                <a:spcPts val="300"/>
              </a:spcBef>
              <a:spcAft>
                <a:spcPts val="500"/>
              </a:spcAft>
              <a:buFont typeface="Arial" panose="020B0604020202020204" pitchFamily="34" charset="0"/>
              <a:buChar char="•"/>
            </a:pPr>
            <a:r>
              <a:rPr lang="en-GB" sz="1200" spc="-15" dirty="0">
                <a:cs typeface="Arial"/>
              </a:rPr>
              <a:t>Managing the completion daily and weekly site setup checklist</a:t>
            </a:r>
          </a:p>
          <a:p>
            <a:pPr marL="171450" indent="-171450">
              <a:lnSpc>
                <a:spcPct val="100000"/>
              </a:lnSpc>
              <a:spcBef>
                <a:spcPts val="300"/>
              </a:spcBef>
              <a:spcAft>
                <a:spcPts val="500"/>
              </a:spcAft>
              <a:buFont typeface="Arial" panose="020B0604020202020204" pitchFamily="34" charset="0"/>
              <a:buChar char="•"/>
            </a:pPr>
            <a:r>
              <a:rPr lang="en-GB" sz="1200" spc="-15" dirty="0">
                <a:cs typeface="Arial"/>
              </a:rPr>
              <a:t>On-going availability of training materials for site operators</a:t>
            </a:r>
          </a:p>
          <a:p>
            <a:pPr marL="171450" indent="-171450">
              <a:lnSpc>
                <a:spcPct val="100000"/>
              </a:lnSpc>
              <a:spcBef>
                <a:spcPts val="300"/>
              </a:spcBef>
              <a:spcAft>
                <a:spcPts val="500"/>
              </a:spcAft>
              <a:buFont typeface="Arial" panose="020B0604020202020204" pitchFamily="34" charset="0"/>
              <a:buChar char="•"/>
            </a:pPr>
            <a:r>
              <a:rPr lang="en-GB" sz="1200" spc="-15" dirty="0">
                <a:cs typeface="Arial"/>
              </a:rPr>
              <a:t>Monitoring of key results and KPIs applicable to the testing site</a:t>
            </a:r>
          </a:p>
          <a:p>
            <a:pPr marL="171450" indent="-171450">
              <a:lnSpc>
                <a:spcPct val="110000"/>
              </a:lnSpc>
              <a:spcBef>
                <a:spcPts val="600"/>
              </a:spcBef>
              <a:spcAft>
                <a:spcPts val="300"/>
              </a:spcAft>
              <a:buFont typeface="Arial,Sans-Serif" panose="020B0604020202020204" pitchFamily="34" charset="0"/>
              <a:buChar char="•"/>
              <a:defRPr/>
            </a:pPr>
            <a:r>
              <a:rPr lang="en-GB" sz="1200" dirty="0">
                <a:solidFill>
                  <a:srgbClr val="425563"/>
                </a:solidFill>
              </a:rPr>
              <a:t>Managing health &amp; safety and security of site</a:t>
            </a:r>
            <a:endParaRPr lang="en-US" sz="1200" dirty="0">
              <a:solidFill>
                <a:srgbClr val="425563"/>
              </a:solidFill>
              <a:cs typeface="Arial"/>
            </a:endParaRPr>
          </a:p>
          <a:p>
            <a:pPr marL="171450" indent="-171450">
              <a:lnSpc>
                <a:spcPct val="110000"/>
              </a:lnSpc>
              <a:spcBef>
                <a:spcPts val="600"/>
              </a:spcBef>
              <a:spcAft>
                <a:spcPts val="300"/>
              </a:spcAft>
              <a:buFont typeface="Arial,Sans-Serif" panose="020B0604020202020204" pitchFamily="34" charset="0"/>
              <a:buChar char="•"/>
              <a:defRPr/>
            </a:pPr>
            <a:r>
              <a:rPr lang="en-GB" sz="1200" dirty="0">
                <a:solidFill>
                  <a:srgbClr val="425563"/>
                </a:solidFill>
              </a:rPr>
              <a:t>Clear and communicated point of escalation for issues on site, and a route to escalating to local public health officials as appropriate </a:t>
            </a:r>
            <a:endParaRPr lang="en-US" sz="1200" dirty="0">
              <a:solidFill>
                <a:srgbClr val="425563"/>
              </a:solidFill>
              <a:cs typeface="Arial"/>
            </a:endParaRPr>
          </a:p>
          <a:p>
            <a:pPr marL="171450" indent="-171450">
              <a:lnSpc>
                <a:spcPct val="110000"/>
              </a:lnSpc>
              <a:spcBef>
                <a:spcPts val="600"/>
              </a:spcBef>
              <a:spcAft>
                <a:spcPts val="300"/>
              </a:spcAft>
              <a:buFont typeface="Arial,Sans-Serif" panose="020B0604020202020204" pitchFamily="34" charset="0"/>
              <a:buChar char="•"/>
              <a:defRPr/>
            </a:pPr>
            <a:r>
              <a:rPr lang="en-GB" sz="1200" dirty="0">
                <a:solidFill>
                  <a:srgbClr val="425563"/>
                </a:solidFill>
              </a:rPr>
              <a:t>Ensure adherence to the Standard Operating Procedure</a:t>
            </a:r>
            <a:endParaRPr lang="en-GB" sz="1200" dirty="0">
              <a:solidFill>
                <a:srgbClr val="425563"/>
              </a:solidFill>
              <a:cs typeface="Arial"/>
            </a:endParaRPr>
          </a:p>
          <a:p>
            <a:pPr marL="171450" indent="-171450">
              <a:lnSpc>
                <a:spcPct val="110000"/>
              </a:lnSpc>
              <a:spcBef>
                <a:spcPts val="600"/>
              </a:spcBef>
              <a:spcAft>
                <a:spcPts val="300"/>
              </a:spcAft>
              <a:buFont typeface="Arial,Sans-Serif" panose="020B0604020202020204" pitchFamily="34" charset="0"/>
              <a:buChar char="•"/>
              <a:defRPr/>
            </a:pPr>
            <a:r>
              <a:rPr lang="en-GB" sz="1200" dirty="0">
                <a:solidFill>
                  <a:srgbClr val="425563"/>
                </a:solidFill>
              </a:rPr>
              <a:t>Respond to any data privacy concerns as directed</a:t>
            </a:r>
            <a:endParaRPr lang="en-GB" sz="1200" dirty="0">
              <a:solidFill>
                <a:srgbClr val="425563"/>
              </a:solidFill>
              <a:latin typeface="Arial"/>
              <a:cs typeface="Arial"/>
            </a:endParaRPr>
          </a:p>
        </p:txBody>
      </p:sp>
      <p:sp>
        <p:nvSpPr>
          <p:cNvPr id="5" name="Rectangle 4">
            <a:extLst>
              <a:ext uri="{FF2B5EF4-FFF2-40B4-BE49-F238E27FC236}">
                <a16:creationId xmlns:a16="http://schemas.microsoft.com/office/drawing/2014/main" id="{9ED50F1C-A76D-F64E-9B84-EEE6E9121443}"/>
              </a:ext>
            </a:extLst>
          </p:cNvPr>
          <p:cNvSpPr/>
          <p:nvPr/>
        </p:nvSpPr>
        <p:spPr>
          <a:xfrm>
            <a:off x="571154" y="3913931"/>
            <a:ext cx="4312607" cy="738664"/>
          </a:xfrm>
          <a:prstGeom prst="rect">
            <a:avLst/>
          </a:prstGeom>
        </p:spPr>
        <p:txBody>
          <a:bodyPr wrap="square" lIns="91440" tIns="45720" rIns="91440" bIns="45720" anchor="t">
            <a:spAutoFit/>
          </a:bodyPr>
          <a:lstStyle/>
          <a:p>
            <a:pPr defTabSz="913837">
              <a:buClr>
                <a:schemeClr val="tx2"/>
              </a:buClr>
              <a:defRPr/>
            </a:pPr>
            <a:r>
              <a:rPr lang="en-GB" sz="1400">
                <a:cs typeface="Arial"/>
              </a:rPr>
              <a:t>Clinical governance and quality assurance accountabilities should be defined before starting the testing</a:t>
            </a:r>
          </a:p>
        </p:txBody>
      </p:sp>
    </p:spTree>
    <p:extLst>
      <p:ext uri="{BB962C8B-B14F-4D97-AF65-F5344CB8AC3E}">
        <p14:creationId xmlns:p14="http://schemas.microsoft.com/office/powerpoint/2010/main" val="2475498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BE52-0AA2-284E-8817-74100FAA7C3D}"/>
              </a:ext>
            </a:extLst>
          </p:cNvPr>
          <p:cNvSpPr>
            <a:spLocks noGrp="1"/>
          </p:cNvSpPr>
          <p:nvPr>
            <p:ph type="title"/>
          </p:nvPr>
        </p:nvSpPr>
        <p:spPr/>
        <p:txBody>
          <a:bodyPr lIns="612000"/>
          <a:lstStyle/>
          <a:p>
            <a:r>
              <a:rPr lang="en-GB">
                <a:latin typeface="Arial"/>
                <a:cs typeface="Arial"/>
              </a:rPr>
              <a:t>SUGGESTED PRACTICES &amp; TOOLS</a:t>
            </a:r>
            <a:br>
              <a:rPr lang="en-GB">
                <a:latin typeface="Arial"/>
                <a:cs typeface="Arial"/>
              </a:rPr>
            </a:br>
            <a:r>
              <a:rPr lang="en-GB">
                <a:latin typeface="Arial"/>
                <a:cs typeface="Arial"/>
              </a:rPr>
              <a:t/>
            </a:r>
            <a:br>
              <a:rPr lang="en-GB">
                <a:latin typeface="Arial"/>
                <a:cs typeface="Arial"/>
              </a:rPr>
            </a:br>
            <a:endParaRPr lang="en-GB" b="0">
              <a:latin typeface="Arial"/>
              <a:cs typeface="Arial"/>
            </a:endParaRPr>
          </a:p>
        </p:txBody>
      </p:sp>
      <p:sp>
        <p:nvSpPr>
          <p:cNvPr id="5" name="Rectangle 4">
            <a:extLst>
              <a:ext uri="{FF2B5EF4-FFF2-40B4-BE49-F238E27FC236}">
                <a16:creationId xmlns:a16="http://schemas.microsoft.com/office/drawing/2014/main" id="{683205F5-14D6-479D-84D1-F5CE338861CE}"/>
              </a:ext>
            </a:extLst>
          </p:cNvPr>
          <p:cNvSpPr/>
          <p:nvPr/>
        </p:nvSpPr>
        <p:spPr>
          <a:xfrm>
            <a:off x="5664200" y="1160462"/>
            <a:ext cx="5899150" cy="5005387"/>
          </a:xfrm>
          <a:prstGeom prst="rect">
            <a:avLst/>
          </a:prstGeom>
        </p:spPr>
        <p:txBody>
          <a:bodyPr lIns="91440" tIns="45720" rIns="91440" bIns="4572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200"/>
              </a:spcAft>
              <a:buClr>
                <a:schemeClr val="tx2"/>
              </a:buClr>
            </a:pPr>
            <a:r>
              <a:rPr lang="en-GB" sz="1200" b="1" dirty="0">
                <a:solidFill>
                  <a:srgbClr val="005EB8"/>
                </a:solidFill>
                <a:latin typeface="Arial"/>
              </a:rPr>
              <a:t>QUALITY CONTROLS:</a:t>
            </a:r>
            <a:endParaRPr lang="en-GB" sz="1200" b="1" dirty="0">
              <a:solidFill>
                <a:srgbClr val="005EB8"/>
              </a:solidFill>
              <a:latin typeface="Arial"/>
              <a:cs typeface="Arial"/>
            </a:endParaRPr>
          </a:p>
          <a:p>
            <a:pPr marL="171450" indent="-171450">
              <a:spcBef>
                <a:spcPts val="600"/>
              </a:spcBef>
              <a:spcAft>
                <a:spcPts val="200"/>
              </a:spcAft>
              <a:buClr>
                <a:schemeClr val="tx1"/>
              </a:buClr>
              <a:buFont typeface="Arial" panose="020B0604020202020204" pitchFamily="34" charset="0"/>
              <a:buChar char="•"/>
            </a:pPr>
            <a:r>
              <a:rPr lang="en-GB" sz="1200" b="1" dirty="0"/>
              <a:t>Operational checklist: </a:t>
            </a:r>
            <a:r>
              <a:rPr lang="en-GB" sz="1200" dirty="0"/>
              <a:t>A daily/weekly checklist for team leaders to use to ensure </a:t>
            </a:r>
            <a:r>
              <a:rPr lang="en-GB" sz="1200" dirty="0" smtClean="0"/>
              <a:t>testing site </a:t>
            </a:r>
            <a:r>
              <a:rPr lang="en-GB" sz="1200" dirty="0"/>
              <a:t>materials and procedures are ready for safe testing</a:t>
            </a:r>
            <a:endParaRPr lang="en-GB" sz="1200" dirty="0">
              <a:cs typeface="Arial"/>
            </a:endParaRPr>
          </a:p>
          <a:p>
            <a:pPr marL="171450" indent="-171450">
              <a:spcBef>
                <a:spcPts val="600"/>
              </a:spcBef>
              <a:spcAft>
                <a:spcPts val="200"/>
              </a:spcAft>
              <a:buClr>
                <a:schemeClr val="tx1"/>
              </a:buClr>
              <a:buFont typeface="Arial" panose="020B0604020202020204" pitchFamily="34" charset="0"/>
              <a:buChar char="•"/>
            </a:pPr>
            <a:r>
              <a:rPr lang="en-GB" sz="1200" b="1" dirty="0"/>
              <a:t>Workflow reviews:</a:t>
            </a:r>
            <a:r>
              <a:rPr lang="en-GB" sz="1200" dirty="0"/>
              <a:t> Assessment of relevant workflow on a periodic basis and following any incidents</a:t>
            </a:r>
            <a:endParaRPr lang="en-GB" sz="1200" dirty="0">
              <a:cs typeface="Arial"/>
            </a:endParaRPr>
          </a:p>
          <a:p>
            <a:pPr marL="171450" indent="-171450">
              <a:spcBef>
                <a:spcPts val="600"/>
              </a:spcBef>
              <a:spcAft>
                <a:spcPts val="200"/>
              </a:spcAft>
              <a:buClr>
                <a:schemeClr val="tx1"/>
              </a:buClr>
              <a:buFont typeface="Arial" panose="020B0604020202020204" pitchFamily="34" charset="0"/>
              <a:buChar char="•"/>
            </a:pPr>
            <a:r>
              <a:rPr lang="en-GB" sz="1200" b="1" dirty="0"/>
              <a:t>Staff training: </a:t>
            </a:r>
            <a:r>
              <a:rPr lang="en-GB" sz="1200" dirty="0"/>
              <a:t>Observational assessment of staff carrying out the testing process and completion of training records, including updates to training</a:t>
            </a:r>
            <a:endParaRPr lang="en-GB" sz="1200" dirty="0">
              <a:cs typeface="Arial"/>
            </a:endParaRPr>
          </a:p>
          <a:p>
            <a:pPr marL="171450" indent="-171450">
              <a:spcBef>
                <a:spcPts val="600"/>
              </a:spcBef>
              <a:spcAft>
                <a:spcPts val="200"/>
              </a:spcAft>
              <a:buClr>
                <a:schemeClr val="tx1"/>
              </a:buClr>
              <a:buFont typeface="Arial" panose="020B0604020202020204" pitchFamily="34" charset="0"/>
              <a:buChar char="•"/>
            </a:pPr>
            <a:r>
              <a:rPr lang="en-GB" sz="1200" b="1" dirty="0"/>
              <a:t>Monitor void tests:</a:t>
            </a:r>
            <a:r>
              <a:rPr lang="en-GB" sz="1200" dirty="0"/>
              <a:t> Investigating reasons where occurring, especially in cases of repeated occurrences or higher than usual numbers</a:t>
            </a:r>
            <a:endParaRPr lang="en-GB" dirty="0">
              <a:cs typeface="Arial"/>
            </a:endParaRPr>
          </a:p>
          <a:p>
            <a:pPr marL="171450" indent="-171450">
              <a:spcBef>
                <a:spcPts val="600"/>
              </a:spcBef>
              <a:spcAft>
                <a:spcPts val="200"/>
              </a:spcAft>
              <a:buClr>
                <a:schemeClr val="tx1"/>
              </a:buClr>
              <a:buFont typeface="Arial" panose="020B0604020202020204" pitchFamily="34" charset="0"/>
              <a:buChar char="•"/>
            </a:pPr>
            <a:r>
              <a:rPr lang="en-GB" sz="1200" b="1" dirty="0"/>
              <a:t>Incident reporting:</a:t>
            </a:r>
            <a:r>
              <a:rPr lang="en-GB" sz="1200" dirty="0"/>
              <a:t> Defined incident reporting process and log – see appendix for incident log template and DHSC contact points</a:t>
            </a:r>
          </a:p>
          <a:p>
            <a:pPr marL="171450" indent="-171450">
              <a:spcBef>
                <a:spcPts val="600"/>
              </a:spcBef>
              <a:spcAft>
                <a:spcPts val="200"/>
              </a:spcAft>
              <a:buClr>
                <a:schemeClr val="tx2"/>
              </a:buClr>
              <a:buFont typeface="Arial" panose="020B0604020202020204" pitchFamily="34" charset="0"/>
              <a:buChar char="•"/>
            </a:pPr>
            <a:endParaRPr lang="en-GB" sz="1200" dirty="0">
              <a:solidFill>
                <a:srgbClr val="37373A"/>
              </a:solidFill>
              <a:cs typeface="Arial"/>
            </a:endParaRPr>
          </a:p>
          <a:p>
            <a:pPr>
              <a:spcBef>
                <a:spcPts val="600"/>
              </a:spcBef>
              <a:spcAft>
                <a:spcPts val="200"/>
              </a:spcAft>
              <a:buClr>
                <a:schemeClr val="tx2"/>
              </a:buClr>
            </a:pPr>
            <a:r>
              <a:rPr lang="en-GB" sz="1200" b="1" dirty="0">
                <a:solidFill>
                  <a:srgbClr val="005EB8"/>
                </a:solidFill>
                <a:latin typeface="Arial"/>
              </a:rPr>
              <a:t>RISK </a:t>
            </a:r>
            <a:r>
              <a:rPr lang="en-GB" sz="1200" b="1" dirty="0">
                <a:solidFill>
                  <a:srgbClr val="005EB8"/>
                </a:solidFill>
              </a:rPr>
              <a:t>ASSESMENT &amp; REGISTER</a:t>
            </a:r>
            <a:r>
              <a:rPr lang="en-GB" sz="1200" b="1" dirty="0">
                <a:solidFill>
                  <a:srgbClr val="005EB8"/>
                </a:solidFill>
                <a:latin typeface="Arial"/>
              </a:rPr>
              <a:t>:</a:t>
            </a:r>
            <a:endParaRPr lang="en-US" sz="1200" b="1" dirty="0">
              <a:solidFill>
                <a:srgbClr val="005EB8"/>
              </a:solidFill>
              <a:latin typeface="Arial"/>
              <a:cs typeface="Arial"/>
            </a:endParaRPr>
          </a:p>
          <a:p>
            <a:pPr marL="171450" indent="-171450">
              <a:spcBef>
                <a:spcPts val="600"/>
              </a:spcBef>
              <a:spcAft>
                <a:spcPts val="200"/>
              </a:spcAft>
              <a:buClr>
                <a:schemeClr val="tx1"/>
              </a:buClr>
              <a:buFont typeface="Arial" panose="020B0604020202020204" pitchFamily="34" charset="0"/>
              <a:buChar char="•"/>
            </a:pPr>
            <a:r>
              <a:rPr lang="en-GB" sz="1200" dirty="0">
                <a:ea typeface="+mn-lt"/>
                <a:cs typeface="+mn-lt"/>
              </a:rPr>
              <a:t>All sites should conduct a risk assessment completed prior to launch. The assessment will be specific to the circumstance of the testing operation and should identify the</a:t>
            </a:r>
            <a:r>
              <a:rPr lang="en-GB" sz="1200" dirty="0">
                <a:cs typeface="Arial"/>
              </a:rPr>
              <a:t> nature of the risk, severity and likelihood of it occurring and the actions to mitigate.</a:t>
            </a:r>
          </a:p>
          <a:p>
            <a:pPr marL="171450" indent="-171450">
              <a:spcBef>
                <a:spcPts val="600"/>
              </a:spcBef>
              <a:spcAft>
                <a:spcPts val="200"/>
              </a:spcAft>
              <a:buClr>
                <a:schemeClr val="tx1"/>
              </a:buClr>
              <a:buFont typeface="Arial" panose="020B0604020202020204" pitchFamily="34" charset="0"/>
              <a:buChar char="•"/>
            </a:pPr>
            <a:r>
              <a:rPr lang="en-GB" sz="1200" dirty="0">
                <a:cs typeface="Arial"/>
              </a:rPr>
              <a:t>All sites should have a risk register that is maintained, updated and reviewed regularly (typically daily), ideally by the Team Lead. The register should build on the initial risk assessment.</a:t>
            </a:r>
          </a:p>
        </p:txBody>
      </p:sp>
      <p:sp>
        <p:nvSpPr>
          <p:cNvPr id="3" name="Rectangle 2">
            <a:extLst>
              <a:ext uri="{FF2B5EF4-FFF2-40B4-BE49-F238E27FC236}">
                <a16:creationId xmlns:a16="http://schemas.microsoft.com/office/drawing/2014/main" id="{B8667D17-3B77-5E47-81A3-F7A177162C28}"/>
              </a:ext>
            </a:extLst>
          </p:cNvPr>
          <p:cNvSpPr/>
          <p:nvPr/>
        </p:nvSpPr>
        <p:spPr>
          <a:xfrm>
            <a:off x="623888" y="4124738"/>
            <a:ext cx="4375495" cy="1352185"/>
          </a:xfrm>
          <a:prstGeom prst="rect">
            <a:avLst/>
          </a:prstGeom>
        </p:spPr>
        <p:txBody>
          <a:bodyPr wrap="square" lIns="0" anchor="ctr">
            <a:noAutofit/>
          </a:bodyPr>
          <a:lstStyle/>
          <a:p>
            <a:pPr>
              <a:lnSpc>
                <a:spcPct val="110000"/>
              </a:lnSpc>
              <a:spcBef>
                <a:spcPts val="600"/>
              </a:spcBef>
              <a:spcAft>
                <a:spcPts val="300"/>
              </a:spcAft>
            </a:pPr>
            <a:r>
              <a:rPr lang="en-GB" sz="1400">
                <a:solidFill>
                  <a:srgbClr val="37373A"/>
                </a:solidFill>
              </a:rPr>
              <a:t>Each site should develop a plan on how they will go about managing quality, risks and issues. The below are common practices and tools that can be used to deliver the plan.</a:t>
            </a:r>
            <a:endParaRPr lang="en-US" sz="1400">
              <a:cs typeface="Arial"/>
            </a:endParaRPr>
          </a:p>
        </p:txBody>
      </p:sp>
    </p:spTree>
    <p:extLst>
      <p:ext uri="{BB962C8B-B14F-4D97-AF65-F5344CB8AC3E}">
        <p14:creationId xmlns:p14="http://schemas.microsoft.com/office/powerpoint/2010/main" val="1147058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BE52-0AA2-284E-8817-74100FAA7C3D}"/>
              </a:ext>
            </a:extLst>
          </p:cNvPr>
          <p:cNvSpPr>
            <a:spLocks noGrp="1"/>
          </p:cNvSpPr>
          <p:nvPr>
            <p:ph type="title"/>
          </p:nvPr>
        </p:nvSpPr>
        <p:spPr/>
        <p:txBody>
          <a:bodyPr lIns="612000"/>
          <a:lstStyle/>
          <a:p>
            <a:r>
              <a:rPr lang="en-GB">
                <a:solidFill>
                  <a:srgbClr val="005EB8"/>
                </a:solidFill>
                <a:latin typeface="Arial"/>
              </a:rPr>
              <a:t>SAFETY AND INFECTION PREVENTION</a:t>
            </a:r>
            <a:r>
              <a:rPr lang="en-GB">
                <a:solidFill>
                  <a:srgbClr val="005EB8"/>
                </a:solidFill>
                <a:latin typeface="Arial"/>
                <a:cs typeface="Arial"/>
              </a:rPr>
              <a:t> RISKS</a:t>
            </a:r>
            <a:endParaRPr lang="en-GB" b="0">
              <a:latin typeface="Arial"/>
              <a:cs typeface="Arial"/>
            </a:endParaRPr>
          </a:p>
        </p:txBody>
      </p:sp>
      <p:sp>
        <p:nvSpPr>
          <p:cNvPr id="4" name="Rectangle 3">
            <a:extLst>
              <a:ext uri="{FF2B5EF4-FFF2-40B4-BE49-F238E27FC236}">
                <a16:creationId xmlns:a16="http://schemas.microsoft.com/office/drawing/2014/main" id="{F236D7A7-82B6-4798-8F43-A3CCC0BD4DB0}"/>
              </a:ext>
            </a:extLst>
          </p:cNvPr>
          <p:cNvSpPr/>
          <p:nvPr/>
        </p:nvSpPr>
        <p:spPr>
          <a:xfrm>
            <a:off x="5664200" y="1160463"/>
            <a:ext cx="5899150" cy="5005387"/>
          </a:xfrm>
          <a:prstGeom prst="rect">
            <a:avLst/>
          </a:prstGeom>
        </p:spPr>
        <p:txBody>
          <a:bodyPr wrap="square" lIns="91440" tIns="45720" rIns="91440" bIns="4572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spcBef>
                <a:spcPts val="600"/>
              </a:spcBef>
              <a:spcAft>
                <a:spcPts val="300"/>
              </a:spcAft>
              <a:buClr>
                <a:schemeClr val="tx2"/>
              </a:buClr>
            </a:pPr>
            <a:r>
              <a:rPr lang="en-GB" sz="1200" b="1">
                <a:solidFill>
                  <a:srgbClr val="005EB8"/>
                </a:solidFill>
                <a:latin typeface="Arial"/>
              </a:rPr>
              <a:t>CONSIDERATIONS:</a:t>
            </a:r>
            <a:endParaRPr lang="en-GB" sz="1200" b="1">
              <a:solidFill>
                <a:srgbClr val="005EB8"/>
              </a:solidFill>
              <a:latin typeface="Arial"/>
              <a:cs typeface="Arial"/>
            </a:endParaRPr>
          </a:p>
          <a:p>
            <a:pPr marL="171450" indent="-171450">
              <a:lnSpc>
                <a:spcPct val="110000"/>
              </a:lnSpc>
              <a:spcBef>
                <a:spcPts val="600"/>
              </a:spcBef>
              <a:spcAft>
                <a:spcPts val="300"/>
              </a:spcAft>
              <a:buClr>
                <a:schemeClr val="tx1"/>
              </a:buClr>
              <a:buFont typeface="Arial" panose="020B0604020202020204" pitchFamily="34" charset="0"/>
              <a:buChar char="•"/>
            </a:pPr>
            <a:r>
              <a:rPr lang="en-GB" sz="1200">
                <a:ea typeface="+mn-lt"/>
                <a:cs typeface="+mn-lt"/>
              </a:rPr>
              <a:t>Ensure the area and equipment cleaning is carried out thoroughly between each sample</a:t>
            </a:r>
          </a:p>
          <a:p>
            <a:pPr marL="171450" indent="-171450">
              <a:lnSpc>
                <a:spcPct val="110000"/>
              </a:lnSpc>
              <a:spcBef>
                <a:spcPts val="600"/>
              </a:spcBef>
              <a:spcAft>
                <a:spcPts val="300"/>
              </a:spcAft>
              <a:buClr>
                <a:schemeClr val="tx1"/>
              </a:buClr>
              <a:buFont typeface="Arial" panose="020B0604020202020204" pitchFamily="34" charset="0"/>
              <a:buChar char="•"/>
            </a:pPr>
            <a:r>
              <a:rPr lang="en-GB" sz="1200"/>
              <a:t>A clinical waste bin is nearby and easy to reach</a:t>
            </a:r>
            <a:endParaRPr lang="en-GB" sz="1200">
              <a:cs typeface="Arial"/>
            </a:endParaRPr>
          </a:p>
          <a:p>
            <a:pPr marL="171450" indent="-171450">
              <a:lnSpc>
                <a:spcPct val="110000"/>
              </a:lnSpc>
              <a:spcBef>
                <a:spcPts val="600"/>
              </a:spcBef>
              <a:spcAft>
                <a:spcPts val="300"/>
              </a:spcAft>
              <a:buClr>
                <a:schemeClr val="tx1"/>
              </a:buClr>
              <a:buFont typeface="Arial" panose="020B0604020202020204" pitchFamily="34" charset="0"/>
              <a:buChar char="•"/>
            </a:pPr>
            <a:r>
              <a:rPr lang="en-GB" sz="1200"/>
              <a:t>All cleaning equipment and a supply of fresh replacement PPE are present and ready for use</a:t>
            </a:r>
            <a:endParaRPr lang="en-GB" sz="1200">
              <a:cs typeface="Arial"/>
            </a:endParaRPr>
          </a:p>
          <a:p>
            <a:pPr marL="171450" indent="-171450">
              <a:lnSpc>
                <a:spcPct val="110000"/>
              </a:lnSpc>
              <a:spcBef>
                <a:spcPts val="600"/>
              </a:spcBef>
              <a:spcAft>
                <a:spcPts val="300"/>
              </a:spcAft>
              <a:buClr>
                <a:schemeClr val="tx1"/>
              </a:buClr>
              <a:buFont typeface="Arial" panose="020B0604020202020204" pitchFamily="34" charset="0"/>
              <a:buChar char="•"/>
            </a:pPr>
            <a:r>
              <a:rPr lang="en-GB" sz="1200">
                <a:ea typeface="+mn-lt"/>
                <a:cs typeface="+mn-lt"/>
              </a:rPr>
              <a:t>PPE is donned fully and correctly</a:t>
            </a:r>
            <a:endParaRPr lang="en-GB" sz="1200">
              <a:cs typeface="Arial"/>
            </a:endParaRPr>
          </a:p>
          <a:p>
            <a:pPr marL="171450" indent="-171450">
              <a:lnSpc>
                <a:spcPct val="110000"/>
              </a:lnSpc>
              <a:spcBef>
                <a:spcPts val="600"/>
              </a:spcBef>
              <a:spcAft>
                <a:spcPts val="300"/>
              </a:spcAft>
              <a:buClr>
                <a:schemeClr val="tx1"/>
              </a:buClr>
              <a:buFont typeface="Arial" panose="020B0604020202020204" pitchFamily="34" charset="0"/>
              <a:buChar char="•"/>
            </a:pPr>
            <a:r>
              <a:rPr lang="en-GB" sz="1200"/>
              <a:t>Infection prevention and control procedures are in place and understood</a:t>
            </a:r>
            <a:endParaRPr lang="en-US" sz="1200">
              <a:cs typeface="Arial"/>
            </a:endParaRPr>
          </a:p>
          <a:p>
            <a:pPr marL="171450" indent="-171450">
              <a:lnSpc>
                <a:spcPct val="110000"/>
              </a:lnSpc>
              <a:spcBef>
                <a:spcPts val="600"/>
              </a:spcBef>
              <a:spcAft>
                <a:spcPts val="300"/>
              </a:spcAft>
              <a:buClr>
                <a:schemeClr val="tx1"/>
              </a:buClr>
              <a:buFont typeface="Arial" panose="020B0604020202020204" pitchFamily="34" charset="0"/>
              <a:buChar char="•"/>
            </a:pPr>
            <a:r>
              <a:rPr lang="en-GB" sz="1200"/>
              <a:t>Social distancing is maintained throughout the operation</a:t>
            </a:r>
            <a:endParaRPr lang="en-US" sz="1200">
              <a:cs typeface="Arial"/>
            </a:endParaRPr>
          </a:p>
          <a:p>
            <a:pPr marL="171450" indent="-171450">
              <a:lnSpc>
                <a:spcPct val="110000"/>
              </a:lnSpc>
              <a:spcBef>
                <a:spcPts val="600"/>
              </a:spcBef>
              <a:spcAft>
                <a:spcPts val="300"/>
              </a:spcAft>
              <a:buClr>
                <a:schemeClr val="tx1"/>
              </a:buClr>
              <a:buFont typeface="Arial" panose="020B0604020202020204" pitchFamily="34" charset="0"/>
              <a:buChar char="•"/>
            </a:pPr>
            <a:r>
              <a:rPr lang="en-GB" sz="1200"/>
              <a:t>Hand-washing and cleaning procedures are carried out</a:t>
            </a:r>
            <a:endParaRPr lang="en-GB" sz="1200">
              <a:cs typeface="Arial"/>
            </a:endParaRPr>
          </a:p>
          <a:p>
            <a:pPr marL="171450" indent="-171450">
              <a:lnSpc>
                <a:spcPct val="110000"/>
              </a:lnSpc>
              <a:spcBef>
                <a:spcPts val="600"/>
              </a:spcBef>
              <a:spcAft>
                <a:spcPts val="300"/>
              </a:spcAft>
              <a:buClr>
                <a:schemeClr val="tx1"/>
              </a:buClr>
              <a:buFont typeface="Arial" panose="020B0604020202020204" pitchFamily="34" charset="0"/>
              <a:buChar char="•"/>
            </a:pPr>
            <a:r>
              <a:rPr lang="en-GB" sz="1200">
                <a:cs typeface="Arial"/>
              </a:rPr>
              <a:t>Adequate signage to ensure Participants comply with one-way flow and socially distanced queueing. </a:t>
            </a:r>
          </a:p>
        </p:txBody>
      </p:sp>
    </p:spTree>
    <p:extLst>
      <p:ext uri="{BB962C8B-B14F-4D97-AF65-F5344CB8AC3E}">
        <p14:creationId xmlns:p14="http://schemas.microsoft.com/office/powerpoint/2010/main" val="3393957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AE24E-D16F-3148-BAA0-1B92AE63D90A}"/>
              </a:ext>
            </a:extLst>
          </p:cNvPr>
          <p:cNvSpPr>
            <a:spLocks noGrp="1"/>
          </p:cNvSpPr>
          <p:nvPr>
            <p:ph type="title"/>
          </p:nvPr>
        </p:nvSpPr>
        <p:spPr/>
        <p:txBody>
          <a:bodyPr/>
          <a:lstStyle/>
          <a:p>
            <a:r>
              <a:rPr lang="en-GB" sz="3600" dirty="0"/>
              <a:t>SELF-ADMINISTERING </a:t>
            </a:r>
            <a:br>
              <a:rPr lang="en-GB" sz="3600" dirty="0"/>
            </a:br>
            <a:r>
              <a:rPr lang="en-GB" sz="3600" dirty="0"/>
              <a:t>A SWAB SAMPLE</a:t>
            </a:r>
          </a:p>
        </p:txBody>
      </p:sp>
      <p:sp>
        <p:nvSpPr>
          <p:cNvPr id="3" name="TextBox 2">
            <a:extLst>
              <a:ext uri="{FF2B5EF4-FFF2-40B4-BE49-F238E27FC236}">
                <a16:creationId xmlns:a16="http://schemas.microsoft.com/office/drawing/2014/main" id="{5AE97F2D-B8E1-554C-8479-6E42B0419662}"/>
              </a:ext>
            </a:extLst>
          </p:cNvPr>
          <p:cNvSpPr txBox="1"/>
          <p:nvPr/>
        </p:nvSpPr>
        <p:spPr>
          <a:xfrm>
            <a:off x="5992586" y="2302329"/>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72FE22D4-C195-4643-9762-B819594FA94E}"/>
              </a:ext>
            </a:extLst>
          </p:cNvPr>
          <p:cNvCxnSpPr>
            <a:cxnSpLocks/>
            <a:stCxn id="9" idx="0"/>
          </p:cNvCxnSpPr>
          <p:nvPr/>
        </p:nvCxnSpPr>
        <p:spPr>
          <a:xfrm>
            <a:off x="5159085" y="948491"/>
            <a:ext cx="0" cy="6148026"/>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3624A500-046A-BD4F-BAD0-912967239C4F}"/>
              </a:ext>
            </a:extLst>
          </p:cNvPr>
          <p:cNvSpPr>
            <a:spLocks/>
          </p:cNvSpPr>
          <p:nvPr/>
        </p:nvSpPr>
        <p:spPr>
          <a:xfrm>
            <a:off x="4979085" y="948491"/>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1</a:t>
            </a:r>
          </a:p>
        </p:txBody>
      </p:sp>
      <p:sp>
        <p:nvSpPr>
          <p:cNvPr id="10" name="Oval 9">
            <a:extLst>
              <a:ext uri="{FF2B5EF4-FFF2-40B4-BE49-F238E27FC236}">
                <a16:creationId xmlns:a16="http://schemas.microsoft.com/office/drawing/2014/main" id="{210FF743-27B2-C046-8EB4-174AABBF9A66}"/>
              </a:ext>
            </a:extLst>
          </p:cNvPr>
          <p:cNvSpPr>
            <a:spLocks/>
          </p:cNvSpPr>
          <p:nvPr/>
        </p:nvSpPr>
        <p:spPr>
          <a:xfrm>
            <a:off x="4979085" y="2317005"/>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2</a:t>
            </a:r>
          </a:p>
        </p:txBody>
      </p:sp>
      <p:sp>
        <p:nvSpPr>
          <p:cNvPr id="7" name="Rectangle 6">
            <a:extLst>
              <a:ext uri="{FF2B5EF4-FFF2-40B4-BE49-F238E27FC236}">
                <a16:creationId xmlns:a16="http://schemas.microsoft.com/office/drawing/2014/main" id="{899D04A3-F7E3-C54A-BEEC-ACE57C40AAAD}"/>
              </a:ext>
            </a:extLst>
          </p:cNvPr>
          <p:cNvSpPr/>
          <p:nvPr/>
        </p:nvSpPr>
        <p:spPr>
          <a:xfrm>
            <a:off x="5664200" y="995368"/>
            <a:ext cx="5899150" cy="276999"/>
          </a:xfrm>
          <a:prstGeom prst="rect">
            <a:avLst/>
          </a:prstGeom>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25563"/>
                </a:solidFill>
                <a:effectLst/>
                <a:uLnTx/>
                <a:uFillTx/>
                <a:latin typeface="Arial"/>
                <a:ea typeface="+mn-ea"/>
                <a:cs typeface="+mn-cs"/>
              </a:rPr>
              <a:t>Participants will use hand sanitiser to clean their hands </a:t>
            </a:r>
          </a:p>
        </p:txBody>
      </p:sp>
      <p:sp>
        <p:nvSpPr>
          <p:cNvPr id="11" name="Rectangle 10">
            <a:extLst>
              <a:ext uri="{FF2B5EF4-FFF2-40B4-BE49-F238E27FC236}">
                <a16:creationId xmlns:a16="http://schemas.microsoft.com/office/drawing/2014/main" id="{D0279B08-D9EA-F344-B21E-7624FCFB13F5}"/>
              </a:ext>
            </a:extLst>
          </p:cNvPr>
          <p:cNvSpPr/>
          <p:nvPr/>
        </p:nvSpPr>
        <p:spPr>
          <a:xfrm>
            <a:off x="5664198" y="3850992"/>
            <a:ext cx="4806741" cy="1015663"/>
          </a:xfrm>
          <a:prstGeom prst="rect">
            <a:avLst/>
          </a:prstGeom>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25563"/>
                </a:solidFill>
                <a:effectLst/>
                <a:uLnTx/>
                <a:uFillTx/>
                <a:latin typeface="Arial"/>
                <a:ea typeface="+mn-ea"/>
                <a:cs typeface="+mn-cs"/>
              </a:rPr>
              <a:t>They </a:t>
            </a:r>
            <a:r>
              <a:rPr lang="en-GB" sz="1200">
                <a:solidFill>
                  <a:srgbClr val="425563"/>
                </a:solidFill>
                <a:latin typeface="Arial"/>
              </a:rPr>
              <a:t>will </a:t>
            </a:r>
            <a:r>
              <a:rPr kumimoji="0" lang="en-GB" sz="1200" b="0" i="0" u="none" strike="noStrike" kern="1200" cap="none" spc="0" normalizeH="0" baseline="0" noProof="0">
                <a:ln>
                  <a:noFill/>
                </a:ln>
                <a:solidFill>
                  <a:srgbClr val="425563"/>
                </a:solidFill>
                <a:effectLst/>
                <a:uLnTx/>
                <a:uFillTx/>
                <a:latin typeface="Arial"/>
                <a:ea typeface="+mn-ea"/>
                <a:cs typeface="+mn-cs"/>
              </a:rPr>
              <a:t>look inside their mouth, and find their tonsils at the back of the throat. They can use the mirror to help.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25563"/>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425563"/>
                </a:solidFill>
                <a:effectLst/>
                <a:uLnTx/>
                <a:uFillTx/>
                <a:latin typeface="Arial"/>
                <a:ea typeface="+mn-ea"/>
                <a:cs typeface="+mn-cs"/>
              </a:rPr>
              <a:t>Their tonsils, or where they would have been, (if they are removed) are where they will swab their sample. </a:t>
            </a:r>
          </a:p>
        </p:txBody>
      </p:sp>
      <p:sp>
        <p:nvSpPr>
          <p:cNvPr id="15" name="Rectangle 14">
            <a:extLst>
              <a:ext uri="{FF2B5EF4-FFF2-40B4-BE49-F238E27FC236}">
                <a16:creationId xmlns:a16="http://schemas.microsoft.com/office/drawing/2014/main" id="{2C38A2C3-8EAD-8145-91B3-6D61F60B4D77}"/>
              </a:ext>
            </a:extLst>
          </p:cNvPr>
          <p:cNvSpPr/>
          <p:nvPr/>
        </p:nvSpPr>
        <p:spPr>
          <a:xfrm>
            <a:off x="5664199" y="5459878"/>
            <a:ext cx="3495431" cy="1015663"/>
          </a:xfrm>
          <a:prstGeom prst="rect">
            <a:avLst/>
          </a:prstGeom>
        </p:spPr>
        <p:txBody>
          <a:bodyPr wrap="square" lIns="0" tIns="45720" rIns="91440" bIns="45720" anchor="t">
            <a:spAutoFit/>
          </a:bodyPr>
          <a:lstStyle/>
          <a:p>
            <a:pPr>
              <a:spcBef>
                <a:spcPct val="0"/>
              </a:spcBef>
              <a:spcAft>
                <a:spcPct val="0"/>
              </a:spcAft>
              <a:defRPr/>
            </a:pPr>
            <a:r>
              <a:rPr lang="en-US" sz="1200">
                <a:ea typeface="+mn-lt"/>
                <a:cs typeface="+mn-lt"/>
              </a:rPr>
              <a:t>The Participant should identify the soft, fabric tip of the swab its sealed, sterile packaging, peel o</a:t>
            </a:r>
            <a:r>
              <a:rPr kumimoji="0" lang="en-US" sz="1200" b="0" strike="noStrike" kern="1200" cap="none" spc="0" normalizeH="0" baseline="0" noProof="0">
                <a:ln>
                  <a:noFill/>
                </a:ln>
                <a:effectLst/>
                <a:uLnTx/>
                <a:uFillTx/>
                <a:ea typeface="+mn-lt"/>
                <a:cs typeface="+mn-lt"/>
              </a:rPr>
              <a:t>pen the </a:t>
            </a:r>
            <a:r>
              <a:rPr lang="en-US" sz="1200">
                <a:ea typeface="+mn-lt"/>
                <a:cs typeface="+mn-lt"/>
              </a:rPr>
              <a:t>packaging </a:t>
            </a:r>
            <a:r>
              <a:rPr kumimoji="0" lang="en-US" sz="1200" b="0" strike="noStrike" kern="1200" cap="none" spc="0" normalizeH="0" baseline="0" noProof="0">
                <a:ln>
                  <a:noFill/>
                </a:ln>
                <a:effectLst/>
                <a:uLnTx/>
                <a:uFillTx/>
                <a:ea typeface="+mn-lt"/>
                <a:cs typeface="+mn-lt"/>
              </a:rPr>
              <a:t>and gently </a:t>
            </a:r>
            <a:r>
              <a:rPr lang="en-US" sz="1200">
                <a:ea typeface="+mn-lt"/>
                <a:cs typeface="+mn-lt"/>
              </a:rPr>
              <a:t>remove the swab whilst taking care to not touch the soft, fabric tip of </a:t>
            </a:r>
            <a:r>
              <a:rPr kumimoji="0" lang="en-US" sz="1200" b="0" strike="noStrike" kern="1200" cap="none" spc="0" normalizeH="0" baseline="0" noProof="0">
                <a:ln>
                  <a:noFill/>
                </a:ln>
                <a:effectLst/>
                <a:uLnTx/>
                <a:uFillTx/>
                <a:ea typeface="+mn-lt"/>
                <a:cs typeface="+mn-lt"/>
              </a:rPr>
              <a:t>the swab</a:t>
            </a:r>
            <a:r>
              <a:rPr lang="en-US" sz="1200">
                <a:ea typeface="+mn-lt"/>
                <a:cs typeface="+mn-lt"/>
              </a:rPr>
              <a:t> </a:t>
            </a:r>
            <a:endParaRPr lang="en-US"/>
          </a:p>
        </p:txBody>
      </p:sp>
      <p:sp>
        <p:nvSpPr>
          <p:cNvPr id="16" name="Oval 15">
            <a:extLst>
              <a:ext uri="{FF2B5EF4-FFF2-40B4-BE49-F238E27FC236}">
                <a16:creationId xmlns:a16="http://schemas.microsoft.com/office/drawing/2014/main" id="{79FFCDFF-3D6B-1A49-9AD5-FF72846A8522}"/>
              </a:ext>
            </a:extLst>
          </p:cNvPr>
          <p:cNvSpPr>
            <a:spLocks/>
          </p:cNvSpPr>
          <p:nvPr/>
        </p:nvSpPr>
        <p:spPr>
          <a:xfrm>
            <a:off x="4979085" y="3779596"/>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3</a:t>
            </a:r>
          </a:p>
        </p:txBody>
      </p:sp>
      <p:pic>
        <p:nvPicPr>
          <p:cNvPr id="5" name="Picture 4">
            <a:extLst>
              <a:ext uri="{FF2B5EF4-FFF2-40B4-BE49-F238E27FC236}">
                <a16:creationId xmlns:a16="http://schemas.microsoft.com/office/drawing/2014/main" id="{0A3EE256-5995-4A48-B4CC-346AB90F2C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44660" y="640208"/>
            <a:ext cx="1212243" cy="1040509"/>
          </a:xfrm>
          <a:prstGeom prst="rect">
            <a:avLst/>
          </a:prstGeom>
        </p:spPr>
      </p:pic>
      <p:sp>
        <p:nvSpPr>
          <p:cNvPr id="17" name="Rectangle 16">
            <a:extLst>
              <a:ext uri="{FF2B5EF4-FFF2-40B4-BE49-F238E27FC236}">
                <a16:creationId xmlns:a16="http://schemas.microsoft.com/office/drawing/2014/main" id="{AFE167A0-15C4-1F43-A834-97105169448F}"/>
              </a:ext>
            </a:extLst>
          </p:cNvPr>
          <p:cNvSpPr/>
          <p:nvPr/>
        </p:nvSpPr>
        <p:spPr>
          <a:xfrm>
            <a:off x="5664199" y="2053848"/>
            <a:ext cx="3990341" cy="1015663"/>
          </a:xfrm>
          <a:prstGeom prst="rect">
            <a:avLst/>
          </a:prstGeom>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25563"/>
                </a:solidFill>
                <a:effectLst/>
                <a:uLnTx/>
                <a:uFillTx/>
                <a:latin typeface="Arial"/>
                <a:ea typeface="+mn-ea"/>
                <a:cs typeface="+mn-cs"/>
              </a:rPr>
              <a:t>Participants will gently blow their nose into a tissue. Throw the tissue into the clinical waste bin provided.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25563"/>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25563"/>
                </a:solidFill>
                <a:effectLst/>
                <a:uLnTx/>
                <a:uFillTx/>
                <a:latin typeface="Arial"/>
                <a:ea typeface="+mn-ea"/>
                <a:cs typeface="+mn-cs"/>
              </a:rPr>
              <a:t>This is so that they get rid of excess mucus.</a:t>
            </a:r>
          </a:p>
        </p:txBody>
      </p:sp>
      <p:pic>
        <p:nvPicPr>
          <p:cNvPr id="19" name="Picture 18" descr="A picture containing text, dark, night sky&#10;&#10;Description automatically generated">
            <a:extLst>
              <a:ext uri="{FF2B5EF4-FFF2-40B4-BE49-F238E27FC236}">
                <a16:creationId xmlns:a16="http://schemas.microsoft.com/office/drawing/2014/main" id="{B81A087F-A17E-CE41-8BC8-496FD6022C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29590" y="1812277"/>
            <a:ext cx="1227908" cy="1365837"/>
          </a:xfrm>
          <a:prstGeom prst="rect">
            <a:avLst/>
          </a:prstGeom>
        </p:spPr>
      </p:pic>
      <p:grpSp>
        <p:nvGrpSpPr>
          <p:cNvPr id="36" name="Group 35">
            <a:extLst>
              <a:ext uri="{FF2B5EF4-FFF2-40B4-BE49-F238E27FC236}">
                <a16:creationId xmlns:a16="http://schemas.microsoft.com/office/drawing/2014/main" id="{16C03B3E-BBC3-D744-A652-83D0561843EE}"/>
              </a:ext>
            </a:extLst>
          </p:cNvPr>
          <p:cNvGrpSpPr/>
          <p:nvPr/>
        </p:nvGrpSpPr>
        <p:grpSpPr>
          <a:xfrm>
            <a:off x="10318171" y="3573463"/>
            <a:ext cx="1406507" cy="1514735"/>
            <a:chOff x="10026060" y="3605437"/>
            <a:chExt cx="1406507" cy="1514735"/>
          </a:xfrm>
        </p:grpSpPr>
        <p:pic>
          <p:nvPicPr>
            <p:cNvPr id="22" name="Picture 21" descr="A picture containing text&#10;&#10;Description automatically generated">
              <a:extLst>
                <a:ext uri="{FF2B5EF4-FFF2-40B4-BE49-F238E27FC236}">
                  <a16:creationId xmlns:a16="http://schemas.microsoft.com/office/drawing/2014/main" id="{047F43CF-F344-2943-A105-229A6ACE65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751570">
              <a:off x="10109467" y="3605437"/>
              <a:ext cx="1131489" cy="1514735"/>
            </a:xfrm>
            <a:prstGeom prst="rect">
              <a:avLst/>
            </a:prstGeom>
          </p:spPr>
        </p:pic>
        <p:sp>
          <p:nvSpPr>
            <p:cNvPr id="23" name="Oval 22">
              <a:extLst>
                <a:ext uri="{FF2B5EF4-FFF2-40B4-BE49-F238E27FC236}">
                  <a16:creationId xmlns:a16="http://schemas.microsoft.com/office/drawing/2014/main" id="{64527A03-2863-8440-8B56-F52CC69A7B45}"/>
                </a:ext>
              </a:extLst>
            </p:cNvPr>
            <p:cNvSpPr/>
            <p:nvPr/>
          </p:nvSpPr>
          <p:spPr>
            <a:xfrm>
              <a:off x="10813373" y="4120089"/>
              <a:ext cx="322506" cy="322506"/>
            </a:xfrm>
            <a:prstGeom prst="ellipse">
              <a:avLst/>
            </a:prstGeom>
            <a:noFill/>
            <a:ln w="19050"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a:ea typeface="+mn-ea"/>
                <a:cs typeface="+mn-cs"/>
              </a:endParaRPr>
            </a:p>
          </p:txBody>
        </p:sp>
        <p:sp>
          <p:nvSpPr>
            <p:cNvPr id="25" name="Oval 24">
              <a:extLst>
                <a:ext uri="{FF2B5EF4-FFF2-40B4-BE49-F238E27FC236}">
                  <a16:creationId xmlns:a16="http://schemas.microsoft.com/office/drawing/2014/main" id="{9BDA540C-07C3-5543-8121-20C974960DD1}"/>
                </a:ext>
              </a:extLst>
            </p:cNvPr>
            <p:cNvSpPr/>
            <p:nvPr/>
          </p:nvSpPr>
          <p:spPr>
            <a:xfrm>
              <a:off x="10342894" y="4120089"/>
              <a:ext cx="322506" cy="322506"/>
            </a:xfrm>
            <a:prstGeom prst="ellipse">
              <a:avLst/>
            </a:prstGeom>
            <a:noFill/>
            <a:ln w="19050"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a:ea typeface="+mn-ea"/>
                <a:cs typeface="+mn-cs"/>
              </a:endParaRPr>
            </a:p>
          </p:txBody>
        </p:sp>
        <p:cxnSp>
          <p:nvCxnSpPr>
            <p:cNvPr id="27" name="Straight Arrow Connector 26">
              <a:extLst>
                <a:ext uri="{FF2B5EF4-FFF2-40B4-BE49-F238E27FC236}">
                  <a16:creationId xmlns:a16="http://schemas.microsoft.com/office/drawing/2014/main" id="{451EC306-4DE8-3B42-802D-E81E0B698F2E}"/>
                </a:ext>
              </a:extLst>
            </p:cNvPr>
            <p:cNvCxnSpPr>
              <a:cxnSpLocks/>
            </p:cNvCxnSpPr>
            <p:nvPr/>
          </p:nvCxnSpPr>
          <p:spPr>
            <a:xfrm flipH="1">
              <a:off x="11135879" y="4281342"/>
              <a:ext cx="296688" cy="0"/>
            </a:xfrm>
            <a:prstGeom prst="straightConnector1">
              <a:avLst/>
            </a:prstGeom>
            <a:ln w="9525" cap="rnd">
              <a:solidFill>
                <a:schemeClr val="accent6"/>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E7F27BD-2B76-944B-9A64-39B98FA068BA}"/>
                </a:ext>
              </a:extLst>
            </p:cNvPr>
            <p:cNvCxnSpPr>
              <a:cxnSpLocks/>
            </p:cNvCxnSpPr>
            <p:nvPr/>
          </p:nvCxnSpPr>
          <p:spPr>
            <a:xfrm>
              <a:off x="10026060" y="4279446"/>
              <a:ext cx="296688" cy="0"/>
            </a:xfrm>
            <a:prstGeom prst="straightConnector1">
              <a:avLst/>
            </a:prstGeom>
            <a:ln w="9525" cap="rnd">
              <a:solidFill>
                <a:schemeClr val="accent6"/>
              </a:solidFill>
              <a:prstDash val="solid"/>
              <a:round/>
              <a:tailEnd type="triangle"/>
            </a:ln>
          </p:spPr>
          <p:style>
            <a:lnRef idx="1">
              <a:schemeClr val="accent1"/>
            </a:lnRef>
            <a:fillRef idx="0">
              <a:schemeClr val="accent1"/>
            </a:fillRef>
            <a:effectRef idx="0">
              <a:schemeClr val="accent1"/>
            </a:effectRef>
            <a:fontRef idx="minor">
              <a:schemeClr val="tx1"/>
            </a:fontRef>
          </p:style>
        </p:cxnSp>
      </p:grpSp>
      <p:pic>
        <p:nvPicPr>
          <p:cNvPr id="34" name="Picture 33" descr="A picture containing text&#10;&#10;Description automatically generated">
            <a:extLst>
              <a:ext uri="{FF2B5EF4-FFF2-40B4-BE49-F238E27FC236}">
                <a16:creationId xmlns:a16="http://schemas.microsoft.com/office/drawing/2014/main" id="{61FB6368-4B3A-5E47-9D0E-A2689D731F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89134" y="5396741"/>
            <a:ext cx="1473768" cy="1011288"/>
          </a:xfrm>
          <a:prstGeom prst="rect">
            <a:avLst/>
          </a:prstGeom>
        </p:spPr>
      </p:pic>
      <p:sp>
        <p:nvSpPr>
          <p:cNvPr id="35" name="Oval 34">
            <a:extLst>
              <a:ext uri="{FF2B5EF4-FFF2-40B4-BE49-F238E27FC236}">
                <a16:creationId xmlns:a16="http://schemas.microsoft.com/office/drawing/2014/main" id="{E3408A35-9A44-7444-A352-75C81803361C}"/>
              </a:ext>
            </a:extLst>
          </p:cNvPr>
          <p:cNvSpPr>
            <a:spLocks/>
          </p:cNvSpPr>
          <p:nvPr/>
        </p:nvSpPr>
        <p:spPr>
          <a:xfrm>
            <a:off x="4979085" y="5648137"/>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4</a:t>
            </a:r>
          </a:p>
        </p:txBody>
      </p:sp>
    </p:spTree>
    <p:extLst>
      <p:ext uri="{BB962C8B-B14F-4D97-AF65-F5344CB8AC3E}">
        <p14:creationId xmlns:p14="http://schemas.microsoft.com/office/powerpoint/2010/main" val="24130273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BE52-0AA2-284E-8817-74100FAA7C3D}"/>
              </a:ext>
            </a:extLst>
          </p:cNvPr>
          <p:cNvSpPr>
            <a:spLocks noGrp="1"/>
          </p:cNvSpPr>
          <p:nvPr>
            <p:ph type="title"/>
          </p:nvPr>
        </p:nvSpPr>
        <p:spPr/>
        <p:txBody>
          <a:bodyPr lIns="612000"/>
          <a:lstStyle/>
          <a:p>
            <a:r>
              <a:rPr lang="en-GB">
                <a:latin typeface="Arial"/>
                <a:cs typeface="Arial"/>
              </a:rPr>
              <a:t>TESTING PROCESS RISKS</a:t>
            </a:r>
            <a:endParaRPr lang="en-GB" b="0">
              <a:latin typeface="Arial"/>
              <a:cs typeface="Arial"/>
            </a:endParaRPr>
          </a:p>
        </p:txBody>
      </p:sp>
      <p:sp>
        <p:nvSpPr>
          <p:cNvPr id="4" name="Rectangle 3">
            <a:extLst>
              <a:ext uri="{FF2B5EF4-FFF2-40B4-BE49-F238E27FC236}">
                <a16:creationId xmlns:a16="http://schemas.microsoft.com/office/drawing/2014/main" id="{F236D7A7-82B6-4798-8F43-A3CCC0BD4DB0}"/>
              </a:ext>
            </a:extLst>
          </p:cNvPr>
          <p:cNvSpPr/>
          <p:nvPr/>
        </p:nvSpPr>
        <p:spPr>
          <a:xfrm>
            <a:off x="5664200" y="1160462"/>
            <a:ext cx="5899150" cy="5005387"/>
          </a:xfrm>
          <a:prstGeom prst="rect">
            <a:avLst/>
          </a:prstGeom>
        </p:spPr>
        <p:txBody>
          <a:bodyPr wrap="square" lIns="0" tIns="45720" rIns="91440" bIns="4572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spcBef>
                <a:spcPts val="600"/>
              </a:spcBef>
              <a:spcAft>
                <a:spcPts val="300"/>
              </a:spcAft>
              <a:buClr>
                <a:schemeClr val="tx2"/>
              </a:buClr>
            </a:pPr>
            <a:r>
              <a:rPr lang="en-GB" sz="1200" b="1">
                <a:solidFill>
                  <a:srgbClr val="005EB8"/>
                </a:solidFill>
              </a:rPr>
              <a:t>CONSIDERATIONS:</a:t>
            </a:r>
            <a:endParaRPr lang="en-GB" sz="1200" b="1">
              <a:solidFill>
                <a:srgbClr val="005EB8"/>
              </a:solidFill>
              <a:cs typeface="Arial"/>
            </a:endParaRPr>
          </a:p>
          <a:p>
            <a:pPr marL="171450" lvl="0" indent="-171450">
              <a:lnSpc>
                <a:spcPct val="110000"/>
              </a:lnSpc>
              <a:spcBef>
                <a:spcPts val="600"/>
              </a:spcBef>
              <a:spcAft>
                <a:spcPts val="300"/>
              </a:spcAft>
              <a:buClr>
                <a:schemeClr val="tx2"/>
              </a:buClr>
              <a:buFont typeface="Arial" panose="020B0604020202020204" pitchFamily="34" charset="0"/>
              <a:buChar char="•"/>
            </a:pPr>
            <a:r>
              <a:rPr lang="en-GB" sz="1200">
                <a:solidFill>
                  <a:srgbClr val="37373A"/>
                </a:solidFill>
              </a:rPr>
              <a:t>The 30-minute reading is a strict deadline. Reading results after 30 minutes can give a false positive.</a:t>
            </a:r>
            <a:endParaRPr lang="en-GB" sz="1200">
              <a:solidFill>
                <a:srgbClr val="37373A"/>
              </a:solidFill>
              <a:cs typeface="Arial"/>
            </a:endParaRPr>
          </a:p>
          <a:p>
            <a:pPr marL="171450" indent="-171450">
              <a:lnSpc>
                <a:spcPct val="110000"/>
              </a:lnSpc>
              <a:spcBef>
                <a:spcPts val="600"/>
              </a:spcBef>
              <a:spcAft>
                <a:spcPts val="300"/>
              </a:spcAft>
              <a:buClr>
                <a:schemeClr val="tx2"/>
              </a:buClr>
              <a:buFont typeface="Arial" panose="020B0604020202020204" pitchFamily="34" charset="0"/>
              <a:buChar char="•"/>
            </a:pPr>
            <a:r>
              <a:rPr lang="en-GB" sz="1200">
                <a:solidFill>
                  <a:srgbClr val="37373A"/>
                </a:solidFill>
              </a:rPr>
              <a:t>Do not let the extraction fluid bottle touch the extraction tube when adding the 6 drops (to prevent cross-contamination)</a:t>
            </a:r>
            <a:endParaRPr lang="en-GB" sz="1200">
              <a:solidFill>
                <a:srgbClr val="37373A"/>
              </a:solidFill>
              <a:cs typeface="Arial"/>
            </a:endParaRPr>
          </a:p>
          <a:p>
            <a:pPr marL="171450" indent="-171450">
              <a:lnSpc>
                <a:spcPct val="110000"/>
              </a:lnSpc>
              <a:spcBef>
                <a:spcPts val="600"/>
              </a:spcBef>
              <a:spcAft>
                <a:spcPts val="300"/>
              </a:spcAft>
              <a:buClr>
                <a:schemeClr val="tx2"/>
              </a:buClr>
              <a:buFont typeface="Arial" panose="020B0604020202020204" pitchFamily="34" charset="0"/>
              <a:buChar char="•"/>
            </a:pPr>
            <a:r>
              <a:rPr lang="en-GB" sz="1200">
                <a:solidFill>
                  <a:srgbClr val="37373A"/>
                </a:solidFill>
              </a:rPr>
              <a:t>Do not touch the sample well at any point – this is a specific risk during the application of the barcode label on the back of the cartridge</a:t>
            </a:r>
            <a:endParaRPr lang="en-GB" sz="1200">
              <a:solidFill>
                <a:srgbClr val="37373A"/>
              </a:solidFill>
              <a:cs typeface="Arial"/>
            </a:endParaRPr>
          </a:p>
          <a:p>
            <a:pPr marL="171450" indent="-171450">
              <a:lnSpc>
                <a:spcPct val="110000"/>
              </a:lnSpc>
              <a:spcBef>
                <a:spcPts val="600"/>
              </a:spcBef>
              <a:spcAft>
                <a:spcPts val="300"/>
              </a:spcAft>
              <a:buClr>
                <a:schemeClr val="tx2"/>
              </a:buClr>
              <a:buFont typeface="Arial" panose="020B0604020202020204" pitchFamily="34" charset="0"/>
              <a:buChar char="•"/>
            </a:pPr>
            <a:r>
              <a:rPr lang="en-GB" sz="1200">
                <a:solidFill>
                  <a:srgbClr val="37373A"/>
                </a:solidFill>
              </a:rPr>
              <a:t>Check the cartridge is in date</a:t>
            </a:r>
            <a:endParaRPr lang="en-GB" sz="1200">
              <a:solidFill>
                <a:srgbClr val="37373A"/>
              </a:solidFill>
              <a:cs typeface="Arial"/>
            </a:endParaRPr>
          </a:p>
          <a:p>
            <a:pPr marL="171450" indent="-171450">
              <a:lnSpc>
                <a:spcPct val="110000"/>
              </a:lnSpc>
              <a:spcBef>
                <a:spcPts val="600"/>
              </a:spcBef>
              <a:spcAft>
                <a:spcPts val="300"/>
              </a:spcAft>
              <a:buClr>
                <a:schemeClr val="tx2"/>
              </a:buClr>
              <a:buFont typeface="Arial" panose="020B0604020202020204" pitchFamily="34" charset="0"/>
              <a:buChar char="•"/>
            </a:pPr>
            <a:r>
              <a:rPr lang="en-GB" sz="1200">
                <a:solidFill>
                  <a:srgbClr val="37373A"/>
                </a:solidFill>
              </a:rPr>
              <a:t>Ensure you complete 10 seconds’ worth of extraction of the sample</a:t>
            </a:r>
            <a:endParaRPr lang="en-GB" sz="1200">
              <a:solidFill>
                <a:srgbClr val="37373A"/>
              </a:solidFill>
              <a:cs typeface="Arial"/>
            </a:endParaRPr>
          </a:p>
          <a:p>
            <a:pPr marL="171450" indent="-171450">
              <a:lnSpc>
                <a:spcPct val="110000"/>
              </a:lnSpc>
              <a:spcBef>
                <a:spcPts val="600"/>
              </a:spcBef>
              <a:spcAft>
                <a:spcPts val="300"/>
              </a:spcAft>
              <a:buClr>
                <a:schemeClr val="tx2"/>
              </a:buClr>
              <a:buFont typeface="Arial" panose="020B0604020202020204" pitchFamily="34" charset="0"/>
              <a:buChar char="•"/>
            </a:pPr>
            <a:r>
              <a:rPr lang="en-GB" sz="1200">
                <a:solidFill>
                  <a:srgbClr val="37373A"/>
                </a:solidFill>
              </a:rPr>
              <a:t>Ensure the 2 drops of extracted sample fluid are bubble-free before releasing them into the sample well</a:t>
            </a:r>
            <a:endParaRPr lang="en-GB" sz="1200">
              <a:solidFill>
                <a:srgbClr val="37373A"/>
              </a:solidFill>
              <a:cs typeface="Arial"/>
            </a:endParaRPr>
          </a:p>
          <a:p>
            <a:pPr marL="171450" indent="-171450">
              <a:lnSpc>
                <a:spcPct val="110000"/>
              </a:lnSpc>
              <a:spcBef>
                <a:spcPts val="600"/>
              </a:spcBef>
              <a:spcAft>
                <a:spcPts val="300"/>
              </a:spcAft>
              <a:buClr>
                <a:schemeClr val="tx2"/>
              </a:buClr>
              <a:buFont typeface="Arial" panose="020B0604020202020204" pitchFamily="34" charset="0"/>
              <a:buChar char="•"/>
            </a:pPr>
            <a:r>
              <a:rPr lang="en-GB" sz="1200">
                <a:solidFill>
                  <a:srgbClr val="37373A"/>
                </a:solidFill>
              </a:rPr>
              <a:t>The recording of results is double-checked before submitting</a:t>
            </a:r>
            <a:endParaRPr lang="en-GB" sz="1200">
              <a:solidFill>
                <a:srgbClr val="37373A"/>
              </a:solidFill>
              <a:cs typeface="Arial"/>
            </a:endParaRPr>
          </a:p>
          <a:p>
            <a:pPr marL="171450" indent="-171450">
              <a:lnSpc>
                <a:spcPct val="110000"/>
              </a:lnSpc>
              <a:spcBef>
                <a:spcPts val="600"/>
              </a:spcBef>
              <a:spcAft>
                <a:spcPts val="300"/>
              </a:spcAft>
              <a:buClr>
                <a:schemeClr val="tx2"/>
              </a:buClr>
              <a:buFont typeface="Arial" panose="020B0604020202020204" pitchFamily="34" charset="0"/>
              <a:buChar char="•"/>
            </a:pPr>
            <a:r>
              <a:rPr lang="en-GB" sz="1200">
                <a:solidFill>
                  <a:srgbClr val="37373A"/>
                </a:solidFill>
                <a:ea typeface="+mn-lt"/>
                <a:cs typeface="+mn-lt"/>
              </a:rPr>
              <a:t>The LFD is stored on a flat surface while processing and not moved</a:t>
            </a:r>
          </a:p>
          <a:p>
            <a:pPr marL="171450" indent="-171450">
              <a:lnSpc>
                <a:spcPct val="110000"/>
              </a:lnSpc>
              <a:spcBef>
                <a:spcPts val="600"/>
              </a:spcBef>
              <a:spcAft>
                <a:spcPts val="300"/>
              </a:spcAft>
              <a:buClr>
                <a:schemeClr val="tx2"/>
              </a:buClr>
              <a:buFont typeface="Arial" panose="020B0604020202020204" pitchFamily="34" charset="0"/>
              <a:buChar char="•"/>
            </a:pPr>
            <a:r>
              <a:rPr lang="en-GB" sz="1200">
                <a:solidFill>
                  <a:srgbClr val="37373A"/>
                </a:solidFill>
                <a:ea typeface="+mn-lt"/>
                <a:cs typeface="+mn-lt"/>
              </a:rPr>
              <a:t>The LFD devices and reagents need to be stored between 15 and 30</a:t>
            </a:r>
            <a:r>
              <a:rPr lang="en-GB" sz="1200" baseline="30000">
                <a:solidFill>
                  <a:srgbClr val="37373A"/>
                </a:solidFill>
                <a:ea typeface="+mn-lt"/>
                <a:cs typeface="+mn-lt"/>
              </a:rPr>
              <a:t>o</a:t>
            </a:r>
            <a:r>
              <a:rPr lang="en-GB" sz="1200">
                <a:solidFill>
                  <a:srgbClr val="37373A"/>
                </a:solidFill>
                <a:ea typeface="+mn-lt"/>
                <a:cs typeface="+mn-lt"/>
              </a:rPr>
              <a:t>C during use. Appropriate temperature monitoring and control will be necessary to ensure this</a:t>
            </a:r>
          </a:p>
        </p:txBody>
      </p:sp>
    </p:spTree>
    <p:extLst>
      <p:ext uri="{BB962C8B-B14F-4D97-AF65-F5344CB8AC3E}">
        <p14:creationId xmlns:p14="http://schemas.microsoft.com/office/powerpoint/2010/main" val="2968516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BE52-0AA2-284E-8817-74100FAA7C3D}"/>
              </a:ext>
            </a:extLst>
          </p:cNvPr>
          <p:cNvSpPr>
            <a:spLocks noGrp="1"/>
          </p:cNvSpPr>
          <p:nvPr>
            <p:ph type="title"/>
          </p:nvPr>
        </p:nvSpPr>
        <p:spPr/>
        <p:txBody>
          <a:bodyPr lIns="612000"/>
          <a:lstStyle/>
          <a:p>
            <a:pPr>
              <a:lnSpc>
                <a:spcPct val="110000"/>
              </a:lnSpc>
              <a:spcBef>
                <a:spcPts val="600"/>
              </a:spcBef>
              <a:spcAft>
                <a:spcPts val="300"/>
              </a:spcAft>
            </a:pPr>
            <a:r>
              <a:rPr lang="en-GB">
                <a:solidFill>
                  <a:srgbClr val="005EB8"/>
                </a:solidFill>
                <a:latin typeface="Arial"/>
              </a:rPr>
              <a:t>TEAM AND RUNNING THE SITE RISKS</a:t>
            </a:r>
            <a:endParaRPr lang="en-US"/>
          </a:p>
        </p:txBody>
      </p:sp>
      <p:sp>
        <p:nvSpPr>
          <p:cNvPr id="5" name="Rectangle 4">
            <a:extLst>
              <a:ext uri="{FF2B5EF4-FFF2-40B4-BE49-F238E27FC236}">
                <a16:creationId xmlns:a16="http://schemas.microsoft.com/office/drawing/2014/main" id="{CD620384-F05F-4D53-B7A3-CDAB71DCEF77}"/>
              </a:ext>
            </a:extLst>
          </p:cNvPr>
          <p:cNvSpPr/>
          <p:nvPr/>
        </p:nvSpPr>
        <p:spPr>
          <a:xfrm>
            <a:off x="5664200" y="1160462"/>
            <a:ext cx="5899150" cy="5005387"/>
          </a:xfrm>
          <a:prstGeom prst="rect">
            <a:avLst/>
          </a:prstGeom>
        </p:spPr>
        <p:txBody>
          <a:bodyPr wrap="square" lIns="0" tIns="45720" rIns="91440" bIns="4572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spcBef>
                <a:spcPts val="600"/>
              </a:spcBef>
              <a:spcAft>
                <a:spcPts val="300"/>
              </a:spcAft>
              <a:buClr>
                <a:schemeClr val="tx2"/>
              </a:buClr>
            </a:pPr>
            <a:r>
              <a:rPr lang="en-GB" sz="1200" b="1" dirty="0">
                <a:solidFill>
                  <a:srgbClr val="005EB8"/>
                </a:solidFill>
                <a:latin typeface="Arial"/>
              </a:rPr>
              <a:t>CONSIDERATIONS: </a:t>
            </a:r>
            <a:endParaRPr lang="en-US" dirty="0"/>
          </a:p>
          <a:p>
            <a:pPr marL="171450" indent="-171450">
              <a:lnSpc>
                <a:spcPct val="110000"/>
              </a:lnSpc>
              <a:spcBef>
                <a:spcPts val="600"/>
              </a:spcBef>
              <a:spcAft>
                <a:spcPts val="300"/>
              </a:spcAft>
              <a:buClr>
                <a:schemeClr val="tx2"/>
              </a:buClr>
              <a:buFont typeface="Arial,Sans-Serif" panose="020B0604020202020204" pitchFamily="34" charset="0"/>
              <a:buChar char="•"/>
            </a:pPr>
            <a:r>
              <a:rPr lang="en-GB" sz="1200" dirty="0">
                <a:solidFill>
                  <a:srgbClr val="37373A"/>
                </a:solidFill>
                <a:ea typeface="+mn-lt"/>
                <a:cs typeface="+mn-lt"/>
              </a:rPr>
              <a:t>Self-swabbing and testing overall may be a new experience for many people and they may be anxious. Participants should not be hurried and swab at their own pace</a:t>
            </a:r>
            <a:endParaRPr lang="en-US" sz="1200" dirty="0">
              <a:ea typeface="+mn-lt"/>
              <a:cs typeface="+mn-lt"/>
            </a:endParaRPr>
          </a:p>
          <a:p>
            <a:pPr marL="171450" indent="-171450">
              <a:lnSpc>
                <a:spcPct val="110000"/>
              </a:lnSpc>
              <a:spcBef>
                <a:spcPts val="600"/>
              </a:spcBef>
              <a:spcAft>
                <a:spcPts val="300"/>
              </a:spcAft>
              <a:buClr>
                <a:schemeClr val="tx2"/>
              </a:buClr>
              <a:buFont typeface="Arial,Sans-Serif" panose="020B0604020202020204" pitchFamily="34" charset="0"/>
              <a:buChar char="•"/>
            </a:pPr>
            <a:r>
              <a:rPr lang="en-GB" sz="1200" dirty="0">
                <a:solidFill>
                  <a:srgbClr val="37373A"/>
                </a:solidFill>
                <a:ea typeface="+mn-lt"/>
                <a:cs typeface="+mn-lt"/>
              </a:rPr>
              <a:t>Testing and operations teams understand and self-enforce rules related to eating and smoking while on breaks</a:t>
            </a:r>
            <a:endParaRPr lang="en-GB" sz="1200" dirty="0">
              <a:ea typeface="+mn-lt"/>
              <a:cs typeface="+mn-lt"/>
            </a:endParaRPr>
          </a:p>
          <a:p>
            <a:pPr marL="171450" indent="-171450">
              <a:lnSpc>
                <a:spcPct val="110000"/>
              </a:lnSpc>
              <a:spcBef>
                <a:spcPts val="600"/>
              </a:spcBef>
              <a:spcAft>
                <a:spcPts val="300"/>
              </a:spcAft>
              <a:buClr>
                <a:schemeClr val="tx2"/>
              </a:buClr>
              <a:buFont typeface="Arial,Sans-Serif" panose="020B0604020202020204" pitchFamily="34" charset="0"/>
              <a:buChar char="•"/>
            </a:pPr>
            <a:r>
              <a:rPr lang="en-GB" sz="1200" dirty="0">
                <a:solidFill>
                  <a:srgbClr val="37373A"/>
                </a:solidFill>
                <a:ea typeface="+mn-lt"/>
                <a:cs typeface="+mn-lt"/>
              </a:rPr>
              <a:t>The testing team are aware of how to raise risks or issues</a:t>
            </a:r>
            <a:endParaRPr lang="en-US" sz="1200" dirty="0">
              <a:ea typeface="+mn-lt"/>
              <a:cs typeface="+mn-lt"/>
            </a:endParaRPr>
          </a:p>
          <a:p>
            <a:pPr marL="171450" indent="-171450">
              <a:lnSpc>
                <a:spcPct val="110000"/>
              </a:lnSpc>
              <a:spcBef>
                <a:spcPts val="600"/>
              </a:spcBef>
              <a:spcAft>
                <a:spcPts val="300"/>
              </a:spcAft>
              <a:buClr>
                <a:schemeClr val="tx2"/>
              </a:buClr>
              <a:buFont typeface="Arial,Sans-Serif" panose="020B0604020202020204" pitchFamily="34" charset="0"/>
              <a:buChar char="•"/>
            </a:pPr>
            <a:r>
              <a:rPr lang="en-GB" sz="1200" dirty="0">
                <a:solidFill>
                  <a:srgbClr val="37373A"/>
                </a:solidFill>
                <a:ea typeface="+mn-lt"/>
                <a:cs typeface="+mn-lt"/>
              </a:rPr>
              <a:t>No one associated with BAU activity should be permitted access to the </a:t>
            </a:r>
            <a:r>
              <a:rPr lang="en-GB" sz="1200" dirty="0" smtClean="0">
                <a:solidFill>
                  <a:srgbClr val="37373A"/>
                </a:solidFill>
                <a:ea typeface="+mn-lt"/>
                <a:cs typeface="+mn-lt"/>
              </a:rPr>
              <a:t>testing site</a:t>
            </a:r>
            <a:r>
              <a:rPr lang="en-GB" sz="1200" dirty="0">
                <a:solidFill>
                  <a:srgbClr val="37373A"/>
                </a:solidFill>
                <a:ea typeface="+mn-lt"/>
                <a:cs typeface="+mn-lt"/>
              </a:rPr>
              <a:t> unless they are involved in the day-to-day running of </a:t>
            </a:r>
            <a:r>
              <a:rPr lang="en-GB" sz="1200" dirty="0" smtClean="0">
                <a:solidFill>
                  <a:srgbClr val="37373A"/>
                </a:solidFill>
                <a:ea typeface="+mn-lt"/>
                <a:cs typeface="+mn-lt"/>
              </a:rPr>
              <a:t>testing site </a:t>
            </a:r>
            <a:r>
              <a:rPr lang="en-GB" sz="1200" dirty="0">
                <a:solidFill>
                  <a:srgbClr val="37373A"/>
                </a:solidFill>
                <a:ea typeface="+mn-lt"/>
                <a:cs typeface="+mn-lt"/>
              </a:rPr>
              <a:t>operations </a:t>
            </a:r>
            <a:endParaRPr lang="en-US" sz="1200" dirty="0">
              <a:ea typeface="+mn-lt"/>
              <a:cs typeface="+mn-lt"/>
            </a:endParaRPr>
          </a:p>
          <a:p>
            <a:pPr marL="171450" indent="-171450">
              <a:lnSpc>
                <a:spcPct val="110000"/>
              </a:lnSpc>
              <a:spcBef>
                <a:spcPts val="600"/>
              </a:spcBef>
              <a:spcAft>
                <a:spcPts val="300"/>
              </a:spcAft>
              <a:buClr>
                <a:schemeClr val="tx2"/>
              </a:buClr>
              <a:buFont typeface="Arial,Sans-Serif" panose="020B0604020202020204" pitchFamily="34" charset="0"/>
              <a:buChar char="•"/>
            </a:pPr>
            <a:r>
              <a:rPr lang="en-GB" sz="1200" dirty="0">
                <a:solidFill>
                  <a:srgbClr val="37373A"/>
                </a:solidFill>
              </a:rPr>
              <a:t>Social distancing is maintained throughout the testing operations by both Participants and testing teams</a:t>
            </a:r>
            <a:endParaRPr lang="en-US" sz="1200" dirty="0">
              <a:ea typeface="+mn-lt"/>
              <a:cs typeface="+mn-lt"/>
            </a:endParaRPr>
          </a:p>
          <a:p>
            <a:pPr marL="171450" indent="-171450">
              <a:lnSpc>
                <a:spcPct val="110000"/>
              </a:lnSpc>
              <a:spcBef>
                <a:spcPts val="600"/>
              </a:spcBef>
              <a:spcAft>
                <a:spcPts val="300"/>
              </a:spcAft>
              <a:buClr>
                <a:schemeClr val="tx2"/>
              </a:buClr>
              <a:buFont typeface="Arial,Sans-Serif" panose="020B0604020202020204" pitchFamily="34" charset="0"/>
              <a:buChar char="•"/>
            </a:pPr>
            <a:r>
              <a:rPr lang="en-GB" sz="1200" dirty="0">
                <a:solidFill>
                  <a:srgbClr val="37373A"/>
                </a:solidFill>
                <a:ea typeface="+mn-lt"/>
                <a:cs typeface="+mn-lt"/>
              </a:rPr>
              <a:t>Where space is limited, test queues are managed safely to avoid disruption – for example, a waiting room may be separate and adjacent to a testing room and must allow for appropriate social distancing</a:t>
            </a:r>
            <a:endParaRPr lang="en-GB" dirty="0">
              <a:solidFill>
                <a:srgbClr val="425563"/>
              </a:solidFill>
              <a:ea typeface="+mn-lt"/>
              <a:cs typeface="+mn-lt"/>
            </a:endParaRPr>
          </a:p>
          <a:p>
            <a:pPr marL="171450" indent="-171450">
              <a:lnSpc>
                <a:spcPct val="110000"/>
              </a:lnSpc>
              <a:spcBef>
                <a:spcPts val="600"/>
              </a:spcBef>
              <a:spcAft>
                <a:spcPts val="300"/>
              </a:spcAft>
              <a:buClr>
                <a:schemeClr val="tx2"/>
              </a:buClr>
              <a:buFont typeface="Arial,Sans-Serif" panose="020B0604020202020204" pitchFamily="34" charset="0"/>
              <a:buChar char="•"/>
            </a:pPr>
            <a:r>
              <a:rPr lang="en-GB" sz="1200" dirty="0">
                <a:solidFill>
                  <a:srgbClr val="37373A"/>
                </a:solidFill>
                <a:ea typeface="+mn-lt"/>
                <a:cs typeface="+mn-lt"/>
              </a:rPr>
              <a:t>The testing area, sample collection stations and privacy booths should be easy to clean and sterilise</a:t>
            </a:r>
            <a:endParaRPr lang="en-US" sz="1200" dirty="0">
              <a:ea typeface="+mn-lt"/>
              <a:cs typeface="+mn-lt"/>
            </a:endParaRPr>
          </a:p>
        </p:txBody>
      </p:sp>
    </p:spTree>
    <p:extLst>
      <p:ext uri="{BB962C8B-B14F-4D97-AF65-F5344CB8AC3E}">
        <p14:creationId xmlns:p14="http://schemas.microsoft.com/office/powerpoint/2010/main" val="17538981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09D96-A702-384A-BCA8-20DDC505E7E8}"/>
              </a:ext>
            </a:extLst>
          </p:cNvPr>
          <p:cNvSpPr>
            <a:spLocks noGrp="1"/>
          </p:cNvSpPr>
          <p:nvPr>
            <p:ph type="title"/>
          </p:nvPr>
        </p:nvSpPr>
        <p:spPr/>
        <p:txBody>
          <a:bodyPr/>
          <a:lstStyle/>
          <a:p>
            <a:r>
              <a:rPr lang="en-GB" dirty="0"/>
              <a:t>APPENDIX: JOB DESCRIPTIONS</a:t>
            </a:r>
          </a:p>
        </p:txBody>
      </p:sp>
    </p:spTree>
    <p:extLst>
      <p:ext uri="{BB962C8B-B14F-4D97-AF65-F5344CB8AC3E}">
        <p14:creationId xmlns:p14="http://schemas.microsoft.com/office/powerpoint/2010/main" val="2040111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Box 134"/>
          <p:cNvSpPr txBox="1"/>
          <p:nvPr/>
        </p:nvSpPr>
        <p:spPr>
          <a:xfrm>
            <a:off x="628650" y="2571596"/>
            <a:ext cx="10934700" cy="1751762"/>
          </a:xfrm>
          <a:prstGeom prst="rect">
            <a:avLst/>
          </a:prstGeom>
          <a:noFill/>
          <a:ln>
            <a:solidFill>
              <a:schemeClr val="tx2"/>
            </a:solidFill>
          </a:ln>
        </p:spPr>
        <p:txBody>
          <a:bodyPr wrap="square" lIns="91440" tIns="45720" rIns="91440" bIns="45720" rtlCol="0" anchor="t">
            <a:spAutoFit/>
          </a:bodyPr>
          <a:lstStyle/>
          <a:p>
            <a:pPr marL="171450" indent="-171450">
              <a:spcAft>
                <a:spcPts val="200"/>
              </a:spcAft>
              <a:buFont typeface="Arial" panose="020B0604020202020204" pitchFamily="34" charset="0"/>
              <a:buChar char="•"/>
            </a:pPr>
            <a:endParaRPr lang="en-GB" sz="1050"/>
          </a:p>
          <a:p>
            <a:pPr marL="171450" indent="-171450">
              <a:spcAft>
                <a:spcPts val="200"/>
              </a:spcAft>
              <a:buFont typeface="Arial" panose="020B0604020202020204" pitchFamily="34" charset="0"/>
              <a:buChar char="•"/>
            </a:pPr>
            <a:r>
              <a:rPr lang="en-GB" sz="1050"/>
              <a:t>Opens and closes site each day, including making the daily Go/No Go on testing operations </a:t>
            </a:r>
          </a:p>
          <a:p>
            <a:pPr marL="171450" indent="-171450">
              <a:spcAft>
                <a:spcPts val="200"/>
              </a:spcAft>
              <a:buFont typeface="Arial" panose="020B0604020202020204" pitchFamily="34" charset="0"/>
              <a:buChar char="•"/>
            </a:pPr>
            <a:r>
              <a:rPr lang="en-GB" sz="1050"/>
              <a:t>Runs day-to-day operations including on-site workforce management, managing site health &amp; safety and receiving and managing stock </a:t>
            </a:r>
          </a:p>
          <a:p>
            <a:pPr marL="171450" indent="-171450">
              <a:spcAft>
                <a:spcPts val="200"/>
              </a:spcAft>
              <a:buFont typeface="Arial" panose="020B0604020202020204" pitchFamily="34" charset="0"/>
              <a:buChar char="•"/>
            </a:pPr>
            <a:r>
              <a:rPr lang="en-GB" sz="1050"/>
              <a:t>Point of escalation for any issues on site, escalates to local public health officials as appropriate </a:t>
            </a:r>
          </a:p>
          <a:p>
            <a:pPr marL="171450" indent="-171450">
              <a:spcAft>
                <a:spcPts val="200"/>
              </a:spcAft>
              <a:buFont typeface="Arial" panose="020B0604020202020204" pitchFamily="34" charset="0"/>
              <a:buChar char="•"/>
            </a:pPr>
            <a:r>
              <a:rPr lang="en-GB" sz="1050"/>
              <a:t>Provides people support to Site and Test Operative roles</a:t>
            </a:r>
          </a:p>
          <a:p>
            <a:pPr marL="171450" indent="-171450">
              <a:spcAft>
                <a:spcPts val="200"/>
              </a:spcAft>
              <a:buFont typeface="Arial" panose="020B0604020202020204" pitchFamily="34" charset="0"/>
              <a:buChar char="•"/>
            </a:pPr>
            <a:r>
              <a:rPr lang="en-GB" sz="1050"/>
              <a:t>Ensures all resource have arrived for shift and escalates no shows</a:t>
            </a:r>
          </a:p>
          <a:p>
            <a:pPr marL="171450" indent="-171450">
              <a:spcAft>
                <a:spcPts val="200"/>
              </a:spcAft>
              <a:buFont typeface="Arial" panose="020B0604020202020204" pitchFamily="34" charset="0"/>
              <a:buChar char="•"/>
            </a:pPr>
            <a:r>
              <a:rPr lang="en-GB" sz="1050"/>
              <a:t>Cascades new information to all team members</a:t>
            </a:r>
          </a:p>
          <a:p>
            <a:pPr marL="171450" indent="-171450">
              <a:spcAft>
                <a:spcPts val="200"/>
              </a:spcAft>
              <a:buFont typeface="Arial" panose="020B0604020202020204" pitchFamily="34" charset="0"/>
              <a:buChar char="•"/>
            </a:pPr>
            <a:r>
              <a:rPr lang="en-GB" sz="1050"/>
              <a:t>Ensures adherence to SOP and clinical guidance is maintained throughout operations</a:t>
            </a:r>
          </a:p>
          <a:p>
            <a:pPr marL="171450" indent="-171450">
              <a:spcAft>
                <a:spcPts val="200"/>
              </a:spcAft>
              <a:buFont typeface="Arial" panose="020B0604020202020204" pitchFamily="34" charset="0"/>
              <a:buChar char="•"/>
            </a:pPr>
            <a:r>
              <a:rPr lang="en-GB" sz="1050">
                <a:ea typeface="+mn-lt"/>
                <a:cs typeface="+mn-lt"/>
              </a:rPr>
              <a:t>Responsible for the quality and risk management of the testing and regularly checking that the site meets the standards required</a:t>
            </a:r>
            <a:endParaRPr lang="en-GB" sz="1050">
              <a:cs typeface="Arial"/>
            </a:endParaRPr>
          </a:p>
        </p:txBody>
      </p:sp>
      <p:sp>
        <p:nvSpPr>
          <p:cNvPr id="8" name="Title 1"/>
          <p:cNvSpPr>
            <a:spLocks noGrp="1"/>
          </p:cNvSpPr>
          <p:nvPr>
            <p:ph type="title"/>
          </p:nvPr>
        </p:nvSpPr>
        <p:spPr>
          <a:xfrm>
            <a:off x="628650" y="823072"/>
            <a:ext cx="10084383" cy="332399"/>
          </a:xfrm>
        </p:spPr>
        <p:txBody>
          <a:bodyPr/>
          <a:lstStyle/>
          <a:p>
            <a:r>
              <a:rPr lang="en-GB"/>
              <a:t>JOB DESCRIPTIONS: TEAM LEADER</a:t>
            </a:r>
          </a:p>
        </p:txBody>
      </p:sp>
      <p:sp>
        <p:nvSpPr>
          <p:cNvPr id="10" name="Rectangle 9">
            <a:extLst>
              <a:ext uri="{FF2B5EF4-FFF2-40B4-BE49-F238E27FC236}">
                <a16:creationId xmlns:a16="http://schemas.microsoft.com/office/drawing/2014/main" id="{35FCDB55-FF58-4BFF-9858-26A70AABBA27}"/>
              </a:ext>
            </a:extLst>
          </p:cNvPr>
          <p:cNvSpPr/>
          <p:nvPr/>
        </p:nvSpPr>
        <p:spPr>
          <a:xfrm>
            <a:off x="628650" y="1460947"/>
            <a:ext cx="2172302" cy="303223"/>
          </a:xfrm>
          <a:prstGeom prst="rect">
            <a:avLst/>
          </a:prstGeom>
          <a:solidFill>
            <a:srgbClr val="005EB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bg1"/>
                </a:solidFill>
                <a:effectLst/>
                <a:uLnTx/>
                <a:uFillTx/>
                <a:latin typeface="Open Sans"/>
                <a:ea typeface="+mn-ea"/>
                <a:cs typeface="+mn-cs"/>
              </a:rPr>
              <a:t>Job Title</a:t>
            </a:r>
          </a:p>
        </p:txBody>
      </p:sp>
      <p:sp>
        <p:nvSpPr>
          <p:cNvPr id="11" name="Rectangle 10">
            <a:extLst>
              <a:ext uri="{FF2B5EF4-FFF2-40B4-BE49-F238E27FC236}">
                <a16:creationId xmlns:a16="http://schemas.microsoft.com/office/drawing/2014/main" id="{35FCDB55-FF58-4BFF-9858-26A70AABBA27}"/>
              </a:ext>
            </a:extLst>
          </p:cNvPr>
          <p:cNvSpPr/>
          <p:nvPr/>
        </p:nvSpPr>
        <p:spPr>
          <a:xfrm>
            <a:off x="2820202" y="1460947"/>
            <a:ext cx="8743148" cy="30322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050" b="1">
                <a:solidFill>
                  <a:schemeClr val="tx1"/>
                </a:solidFill>
              </a:rPr>
              <a:t>Team Leader</a:t>
            </a:r>
            <a:endParaRPr kumimoji="0" lang="en-US" sz="1050" b="1" i="0" u="none" strike="noStrike" kern="1200" cap="none" spc="0" normalizeH="0" baseline="0" noProof="0">
              <a:ln>
                <a:noFill/>
              </a:ln>
              <a:solidFill>
                <a:schemeClr val="tx1"/>
              </a:solidFill>
              <a:effectLst/>
              <a:uLnTx/>
              <a:uFillTx/>
              <a:latin typeface="Open Sans"/>
            </a:endParaRPr>
          </a:p>
        </p:txBody>
      </p:sp>
      <p:sp>
        <p:nvSpPr>
          <p:cNvPr id="12" name="Rectangle 11">
            <a:extLst>
              <a:ext uri="{FF2B5EF4-FFF2-40B4-BE49-F238E27FC236}">
                <a16:creationId xmlns:a16="http://schemas.microsoft.com/office/drawing/2014/main" id="{35FCDB55-FF58-4BFF-9858-26A70AABBA27}"/>
              </a:ext>
            </a:extLst>
          </p:cNvPr>
          <p:cNvSpPr/>
          <p:nvPr/>
        </p:nvSpPr>
        <p:spPr>
          <a:xfrm>
            <a:off x="628650" y="1823820"/>
            <a:ext cx="2172302" cy="480045"/>
          </a:xfrm>
          <a:prstGeom prst="rect">
            <a:avLst/>
          </a:prstGeom>
          <a:solidFill>
            <a:srgbClr val="005EB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bg1"/>
                </a:solidFill>
                <a:effectLst/>
                <a:uLnTx/>
                <a:uFillTx/>
                <a:latin typeface="Open Sans"/>
                <a:ea typeface="+mn-ea"/>
                <a:cs typeface="+mn-cs"/>
              </a:rPr>
              <a:t>Job Overview</a:t>
            </a:r>
          </a:p>
        </p:txBody>
      </p:sp>
      <p:sp>
        <p:nvSpPr>
          <p:cNvPr id="13" name="Rectangle 12">
            <a:extLst>
              <a:ext uri="{FF2B5EF4-FFF2-40B4-BE49-F238E27FC236}">
                <a16:creationId xmlns:a16="http://schemas.microsoft.com/office/drawing/2014/main" id="{35FCDB55-FF58-4BFF-9858-26A70AABBA27}"/>
              </a:ext>
            </a:extLst>
          </p:cNvPr>
          <p:cNvSpPr/>
          <p:nvPr/>
        </p:nvSpPr>
        <p:spPr>
          <a:xfrm>
            <a:off x="2820202" y="1823820"/>
            <a:ext cx="8743148" cy="48004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050" dirty="0">
                <a:solidFill>
                  <a:schemeClr val="tx1"/>
                </a:solidFill>
              </a:rPr>
              <a:t>The Team Leader is responsible for the overall on-site operations of the </a:t>
            </a:r>
            <a:r>
              <a:rPr lang="en-GB" sz="1050" dirty="0" smtClean="0">
                <a:solidFill>
                  <a:schemeClr val="tx1"/>
                </a:solidFill>
              </a:rPr>
              <a:t>testing site, </a:t>
            </a:r>
            <a:r>
              <a:rPr lang="en-GB" sz="1050" dirty="0">
                <a:solidFill>
                  <a:schemeClr val="tx1"/>
                </a:solidFill>
              </a:rPr>
              <a:t>including delivery of testing services, ensuring adherence to health and safety protocol and day-to-day workforce management. </a:t>
            </a:r>
          </a:p>
        </p:txBody>
      </p:sp>
      <p:sp>
        <p:nvSpPr>
          <p:cNvPr id="14" name="Rectangle 13">
            <a:extLst>
              <a:ext uri="{FF2B5EF4-FFF2-40B4-BE49-F238E27FC236}">
                <a16:creationId xmlns:a16="http://schemas.microsoft.com/office/drawing/2014/main" id="{35FCDB55-FF58-4BFF-9858-26A70AABBA27}"/>
              </a:ext>
            </a:extLst>
          </p:cNvPr>
          <p:cNvSpPr/>
          <p:nvPr/>
        </p:nvSpPr>
        <p:spPr>
          <a:xfrm>
            <a:off x="628650" y="2345947"/>
            <a:ext cx="10934700" cy="303223"/>
          </a:xfrm>
          <a:prstGeom prst="rect">
            <a:avLst/>
          </a:prstGeom>
          <a:solidFill>
            <a:srgbClr val="005EB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bg1"/>
                </a:solidFill>
                <a:effectLst/>
                <a:uLnTx/>
                <a:uFillTx/>
                <a:latin typeface="Open Sans"/>
                <a:ea typeface="+mn-ea"/>
                <a:cs typeface="+mn-cs"/>
              </a:rPr>
              <a:t>Responsibilities &amp; Duties</a:t>
            </a:r>
          </a:p>
        </p:txBody>
      </p:sp>
      <p:sp>
        <p:nvSpPr>
          <p:cNvPr id="15" name="Rectangle 14">
            <a:extLst>
              <a:ext uri="{FF2B5EF4-FFF2-40B4-BE49-F238E27FC236}">
                <a16:creationId xmlns:a16="http://schemas.microsoft.com/office/drawing/2014/main" id="{35FCDB55-FF58-4BFF-9858-26A70AABBA27}"/>
              </a:ext>
            </a:extLst>
          </p:cNvPr>
          <p:cNvSpPr/>
          <p:nvPr/>
        </p:nvSpPr>
        <p:spPr>
          <a:xfrm>
            <a:off x="628651" y="4440380"/>
            <a:ext cx="5444891" cy="303223"/>
          </a:xfrm>
          <a:prstGeom prst="rect">
            <a:avLst/>
          </a:prstGeom>
          <a:solidFill>
            <a:srgbClr val="005EB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bg1"/>
                </a:solidFill>
                <a:effectLst/>
                <a:uLnTx/>
                <a:uFillTx/>
                <a:latin typeface="Open Sans"/>
                <a:ea typeface="+mn-ea"/>
                <a:cs typeface="+mn-cs"/>
              </a:rPr>
              <a:t>Preferred Experience</a:t>
            </a:r>
          </a:p>
        </p:txBody>
      </p:sp>
      <p:sp>
        <p:nvSpPr>
          <p:cNvPr id="16" name="Rectangle 15">
            <a:extLst>
              <a:ext uri="{FF2B5EF4-FFF2-40B4-BE49-F238E27FC236}">
                <a16:creationId xmlns:a16="http://schemas.microsoft.com/office/drawing/2014/main" id="{35FCDB55-FF58-4BFF-9858-26A70AABBA27}"/>
              </a:ext>
            </a:extLst>
          </p:cNvPr>
          <p:cNvSpPr/>
          <p:nvPr/>
        </p:nvSpPr>
        <p:spPr>
          <a:xfrm>
            <a:off x="6112045" y="4440380"/>
            <a:ext cx="5444891" cy="303223"/>
          </a:xfrm>
          <a:prstGeom prst="rect">
            <a:avLst/>
          </a:prstGeom>
          <a:solidFill>
            <a:srgbClr val="005EB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Open Sans"/>
              </a:rPr>
              <a:t>Desired Skills and Traits</a:t>
            </a:r>
            <a:endParaRPr kumimoji="0" lang="en-US" sz="1050" b="1" i="0" u="none" strike="noStrike" kern="1200" cap="none" spc="0" normalizeH="0" baseline="0" noProof="0">
              <a:ln>
                <a:noFill/>
              </a:ln>
              <a:solidFill>
                <a:schemeClr val="bg1"/>
              </a:solidFill>
              <a:effectLst/>
              <a:uLnTx/>
              <a:uFillTx/>
              <a:latin typeface="Open Sans"/>
              <a:ea typeface="+mn-ea"/>
              <a:cs typeface="+mn-cs"/>
            </a:endParaRPr>
          </a:p>
        </p:txBody>
      </p:sp>
      <p:sp>
        <p:nvSpPr>
          <p:cNvPr id="2" name="Rectangle 1"/>
          <p:cNvSpPr/>
          <p:nvPr/>
        </p:nvSpPr>
        <p:spPr>
          <a:xfrm>
            <a:off x="628651" y="4785686"/>
            <a:ext cx="5444891" cy="1404133"/>
          </a:xfrm>
          <a:prstGeom prst="rect">
            <a:avLst/>
          </a:prstGeom>
          <a:no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spcAft>
                <a:spcPts val="200"/>
              </a:spcAft>
              <a:buFont typeface="Arial" panose="020B0604020202020204" pitchFamily="34" charset="0"/>
              <a:buChar char="•"/>
            </a:pPr>
            <a:r>
              <a:rPr lang="en-GB" sz="1050">
                <a:solidFill>
                  <a:schemeClr val="tx1"/>
                </a:solidFill>
              </a:rPr>
              <a:t>Experience overseeing an operational workforce and day-to-day people management </a:t>
            </a:r>
          </a:p>
          <a:p>
            <a:pPr marL="171450" indent="-171450">
              <a:spcAft>
                <a:spcPts val="200"/>
              </a:spcAft>
              <a:buFont typeface="Arial" panose="020B0604020202020204" pitchFamily="34" charset="0"/>
              <a:buChar char="•"/>
            </a:pPr>
            <a:r>
              <a:rPr lang="en-GB" sz="1050">
                <a:solidFill>
                  <a:schemeClr val="tx1"/>
                </a:solidFill>
              </a:rPr>
              <a:t>Experience in managing compliance against regulatory guidelines preferred</a:t>
            </a:r>
          </a:p>
          <a:p>
            <a:pPr marL="171450" indent="-171450">
              <a:spcAft>
                <a:spcPts val="200"/>
              </a:spcAft>
              <a:buFont typeface="Arial" panose="020B0604020202020204" pitchFamily="34" charset="0"/>
              <a:buChar char="•"/>
            </a:pPr>
            <a:r>
              <a:rPr lang="en-GB" sz="1050">
                <a:solidFill>
                  <a:schemeClr val="tx1"/>
                </a:solidFill>
              </a:rPr>
              <a:t>Experience managing operations in a Participant facing environment </a:t>
            </a:r>
          </a:p>
          <a:p>
            <a:pPr marL="171450" indent="-171450">
              <a:spcAft>
                <a:spcPts val="200"/>
              </a:spcAft>
              <a:buFont typeface="Arial" panose="020B0604020202020204" pitchFamily="34" charset="0"/>
              <a:buChar char="•"/>
            </a:pPr>
            <a:r>
              <a:rPr lang="en-GB" sz="1050">
                <a:solidFill>
                  <a:schemeClr val="tx1"/>
                </a:solidFill>
              </a:rPr>
              <a:t>Candidates with management experience at events and or in leisure and hospitality settings would be highly suitable </a:t>
            </a:r>
          </a:p>
        </p:txBody>
      </p:sp>
      <p:sp>
        <p:nvSpPr>
          <p:cNvPr id="17" name="Rectangle 16"/>
          <p:cNvSpPr/>
          <p:nvPr/>
        </p:nvSpPr>
        <p:spPr>
          <a:xfrm>
            <a:off x="6118459" y="4785686"/>
            <a:ext cx="5444891" cy="1404133"/>
          </a:xfrm>
          <a:prstGeom prst="rect">
            <a:avLst/>
          </a:prstGeom>
          <a:no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spcAft>
                <a:spcPts val="200"/>
              </a:spcAft>
              <a:buFont typeface="Arial" panose="020B0604020202020204" pitchFamily="34" charset="0"/>
              <a:buChar char="•"/>
            </a:pPr>
            <a:r>
              <a:rPr lang="en-GB" sz="1050" dirty="0">
                <a:solidFill>
                  <a:schemeClr val="tx1"/>
                </a:solidFill>
              </a:rPr>
              <a:t>Demonstrated ability to lead multi-faceted teams in a fast changing environment</a:t>
            </a:r>
          </a:p>
          <a:p>
            <a:pPr marL="171450" indent="-171450">
              <a:spcAft>
                <a:spcPts val="200"/>
              </a:spcAft>
              <a:buFont typeface="Arial" panose="020B0604020202020204" pitchFamily="34" charset="0"/>
              <a:buChar char="•"/>
            </a:pPr>
            <a:r>
              <a:rPr lang="en-GB" sz="1050" dirty="0">
                <a:solidFill>
                  <a:schemeClr val="tx1"/>
                </a:solidFill>
              </a:rPr>
              <a:t>Strong stakeholder management and communication skills</a:t>
            </a:r>
          </a:p>
          <a:p>
            <a:pPr marL="171450" indent="-171450">
              <a:spcAft>
                <a:spcPts val="200"/>
              </a:spcAft>
              <a:buFont typeface="Arial" panose="020B0604020202020204" pitchFamily="34" charset="0"/>
              <a:buChar char="•"/>
            </a:pPr>
            <a:r>
              <a:rPr lang="en-GB" sz="1050" dirty="0">
                <a:solidFill>
                  <a:schemeClr val="tx1"/>
                </a:solidFill>
              </a:rPr>
              <a:t>Problem solving skills with strong ability to make quick decisions</a:t>
            </a:r>
          </a:p>
          <a:p>
            <a:pPr marL="171450" indent="-171450">
              <a:spcAft>
                <a:spcPts val="200"/>
              </a:spcAft>
              <a:buFont typeface="Arial" panose="020B0604020202020204" pitchFamily="34" charset="0"/>
              <a:buChar char="•"/>
            </a:pPr>
            <a:r>
              <a:rPr lang="en-GB" sz="1050" dirty="0">
                <a:solidFill>
                  <a:schemeClr val="tx1"/>
                </a:solidFill>
              </a:rPr>
              <a:t>Ability to keep calm under pressure </a:t>
            </a:r>
          </a:p>
        </p:txBody>
      </p:sp>
    </p:spTree>
    <p:extLst>
      <p:ext uri="{BB962C8B-B14F-4D97-AF65-F5344CB8AC3E}">
        <p14:creationId xmlns:p14="http://schemas.microsoft.com/office/powerpoint/2010/main" val="1862059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Box 134"/>
          <p:cNvSpPr txBox="1"/>
          <p:nvPr/>
        </p:nvSpPr>
        <p:spPr>
          <a:xfrm>
            <a:off x="628650" y="2571596"/>
            <a:ext cx="10934700" cy="1564531"/>
          </a:xfrm>
          <a:prstGeom prst="rect">
            <a:avLst/>
          </a:prstGeom>
          <a:noFill/>
          <a:ln>
            <a:solidFill>
              <a:schemeClr val="tx2"/>
            </a:solidFill>
          </a:ln>
        </p:spPr>
        <p:txBody>
          <a:bodyPr wrap="square" rtlCol="0" anchor="ctr">
            <a:spAutoFit/>
          </a:bodyPr>
          <a:lstStyle/>
          <a:p>
            <a:pPr marL="171450" indent="-171450">
              <a:spcAft>
                <a:spcPts val="200"/>
              </a:spcAft>
              <a:buFont typeface="Arial" panose="020B0604020202020204" pitchFamily="34" charset="0"/>
              <a:buChar char="•"/>
            </a:pPr>
            <a:endParaRPr lang="en-GB" sz="1050"/>
          </a:p>
          <a:p>
            <a:pPr marL="171450" indent="-171450">
              <a:spcAft>
                <a:spcPts val="200"/>
              </a:spcAft>
              <a:buFont typeface="Arial" panose="020B0604020202020204" pitchFamily="34" charset="0"/>
              <a:buChar char="•"/>
            </a:pPr>
            <a:r>
              <a:rPr lang="en-GB" sz="1050"/>
              <a:t>Ensures social distancing is maintained in </a:t>
            </a:r>
            <a:r>
              <a:rPr lang="en-GB" sz="1050" dirty="0"/>
              <a:t>Participant </a:t>
            </a:r>
            <a:r>
              <a:rPr lang="en-GB" sz="1050"/>
              <a:t>queueing areas and identifies and asks symptomatic </a:t>
            </a:r>
            <a:r>
              <a:rPr lang="en-GB" sz="1050" dirty="0"/>
              <a:t>Participants </a:t>
            </a:r>
            <a:r>
              <a:rPr lang="en-GB" sz="1050"/>
              <a:t>to leave the site </a:t>
            </a:r>
          </a:p>
          <a:p>
            <a:pPr marL="171450" indent="-171450">
              <a:spcAft>
                <a:spcPts val="200"/>
              </a:spcAft>
              <a:buFont typeface="Arial" panose="020B0604020202020204" pitchFamily="34" charset="0"/>
              <a:buChar char="•"/>
            </a:pPr>
            <a:r>
              <a:rPr lang="en-GB" sz="1050"/>
              <a:t>Greets Participants at arrival, asking them to sanitise hands and ensures the </a:t>
            </a:r>
            <a:r>
              <a:rPr lang="en-GB" sz="1050" dirty="0"/>
              <a:t>Participant </a:t>
            </a:r>
            <a:r>
              <a:rPr lang="en-GB" sz="1050"/>
              <a:t>is eligible for testing</a:t>
            </a:r>
          </a:p>
          <a:p>
            <a:pPr marL="171450" indent="-171450">
              <a:spcAft>
                <a:spcPts val="200"/>
              </a:spcAft>
              <a:buFont typeface="Arial" panose="020B0604020202020204" pitchFamily="34" charset="0"/>
              <a:buChar char="•"/>
            </a:pPr>
            <a:r>
              <a:rPr lang="en-GB" sz="1050"/>
              <a:t>Directs </a:t>
            </a:r>
            <a:r>
              <a:rPr lang="en-GB" sz="1050" dirty="0"/>
              <a:t>Participant</a:t>
            </a:r>
            <a:r>
              <a:rPr lang="en-GB" sz="1050"/>
              <a:t> to available testing stations and then the following completion of swabbing </a:t>
            </a:r>
          </a:p>
          <a:p>
            <a:pPr marL="171450" indent="-171450">
              <a:spcAft>
                <a:spcPts val="200"/>
              </a:spcAft>
              <a:buFont typeface="Arial" panose="020B0604020202020204" pitchFamily="34" charset="0"/>
              <a:buChar char="•"/>
            </a:pPr>
            <a:r>
              <a:rPr lang="en-GB" sz="1050"/>
              <a:t>Provide verbal instruction on how to complete self-swabbing</a:t>
            </a:r>
          </a:p>
          <a:p>
            <a:pPr marL="171450" indent="-171450">
              <a:spcAft>
                <a:spcPts val="200"/>
              </a:spcAft>
              <a:buFont typeface="Arial" panose="020B0604020202020204" pitchFamily="34" charset="0"/>
              <a:buChar char="•"/>
            </a:pPr>
            <a:r>
              <a:rPr lang="en-GB" sz="1050"/>
              <a:t>Deals with Participant queries, and supports Participants with accessibility requirements as appropriate  </a:t>
            </a:r>
          </a:p>
          <a:p>
            <a:pPr marL="171450" indent="-171450">
              <a:spcAft>
                <a:spcPts val="200"/>
              </a:spcAft>
              <a:buFont typeface="Arial" panose="020B0604020202020204" pitchFamily="34" charset="0"/>
              <a:buChar char="•"/>
            </a:pPr>
            <a:r>
              <a:rPr lang="en-GB" sz="1050"/>
              <a:t>Supports general site set up and maintenance, including supplies management and regular cleaning of testing stations throughout the day</a:t>
            </a:r>
          </a:p>
          <a:p>
            <a:pPr>
              <a:spcAft>
                <a:spcPts val="200"/>
              </a:spcAft>
            </a:pPr>
            <a:endParaRPr lang="en-GB" sz="1050"/>
          </a:p>
        </p:txBody>
      </p:sp>
      <p:sp>
        <p:nvSpPr>
          <p:cNvPr id="8" name="Title 1"/>
          <p:cNvSpPr>
            <a:spLocks noGrp="1"/>
          </p:cNvSpPr>
          <p:nvPr>
            <p:ph type="title"/>
          </p:nvPr>
        </p:nvSpPr>
        <p:spPr>
          <a:xfrm>
            <a:off x="628650" y="825817"/>
            <a:ext cx="10084383" cy="332399"/>
          </a:xfrm>
        </p:spPr>
        <p:txBody>
          <a:bodyPr/>
          <a:lstStyle/>
          <a:p>
            <a:r>
              <a:rPr lang="en-GB"/>
              <a:t>JOB DESCRIPTIONS: SITE OPERATIVE</a:t>
            </a:r>
          </a:p>
        </p:txBody>
      </p:sp>
      <p:sp>
        <p:nvSpPr>
          <p:cNvPr id="10" name="Rectangle 9">
            <a:extLst>
              <a:ext uri="{FF2B5EF4-FFF2-40B4-BE49-F238E27FC236}">
                <a16:creationId xmlns:a16="http://schemas.microsoft.com/office/drawing/2014/main" id="{35FCDB55-FF58-4BFF-9858-26A70AABBA27}"/>
              </a:ext>
            </a:extLst>
          </p:cNvPr>
          <p:cNvSpPr/>
          <p:nvPr/>
        </p:nvSpPr>
        <p:spPr>
          <a:xfrm>
            <a:off x="628650" y="1460947"/>
            <a:ext cx="2172302" cy="303223"/>
          </a:xfrm>
          <a:prstGeom prst="rect">
            <a:avLst/>
          </a:prstGeom>
          <a:solidFill>
            <a:srgbClr val="005EB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bg1"/>
                </a:solidFill>
                <a:effectLst/>
                <a:uLnTx/>
                <a:uFillTx/>
                <a:latin typeface="Open Sans"/>
                <a:ea typeface="+mn-ea"/>
                <a:cs typeface="+mn-cs"/>
              </a:rPr>
              <a:t>Job Title</a:t>
            </a:r>
          </a:p>
        </p:txBody>
      </p:sp>
      <p:sp>
        <p:nvSpPr>
          <p:cNvPr id="11" name="Rectangle 10">
            <a:extLst>
              <a:ext uri="{FF2B5EF4-FFF2-40B4-BE49-F238E27FC236}">
                <a16:creationId xmlns:a16="http://schemas.microsoft.com/office/drawing/2014/main" id="{35FCDB55-FF58-4BFF-9858-26A70AABBA27}"/>
              </a:ext>
            </a:extLst>
          </p:cNvPr>
          <p:cNvSpPr/>
          <p:nvPr/>
        </p:nvSpPr>
        <p:spPr>
          <a:xfrm>
            <a:off x="2820202" y="1460947"/>
            <a:ext cx="8743148" cy="30322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050" b="1">
                <a:solidFill>
                  <a:schemeClr val="tx1"/>
                </a:solidFill>
              </a:rPr>
              <a:t>Site Operative</a:t>
            </a:r>
            <a:endParaRPr kumimoji="0" lang="en-US" sz="1050" b="1" i="0" u="none" strike="noStrike" kern="1200" cap="none" spc="0" normalizeH="0" baseline="0" noProof="0">
              <a:ln>
                <a:noFill/>
              </a:ln>
              <a:solidFill>
                <a:schemeClr val="tx1"/>
              </a:solidFill>
              <a:effectLst/>
              <a:uLnTx/>
              <a:uFillTx/>
              <a:latin typeface="Open Sans"/>
            </a:endParaRPr>
          </a:p>
        </p:txBody>
      </p:sp>
      <p:sp>
        <p:nvSpPr>
          <p:cNvPr id="12" name="Rectangle 11">
            <a:extLst>
              <a:ext uri="{FF2B5EF4-FFF2-40B4-BE49-F238E27FC236}">
                <a16:creationId xmlns:a16="http://schemas.microsoft.com/office/drawing/2014/main" id="{35FCDB55-FF58-4BFF-9858-26A70AABBA27}"/>
              </a:ext>
            </a:extLst>
          </p:cNvPr>
          <p:cNvSpPr/>
          <p:nvPr/>
        </p:nvSpPr>
        <p:spPr>
          <a:xfrm>
            <a:off x="628650" y="1823818"/>
            <a:ext cx="2172302" cy="480045"/>
          </a:xfrm>
          <a:prstGeom prst="rect">
            <a:avLst/>
          </a:prstGeom>
          <a:solidFill>
            <a:srgbClr val="005EB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bg1"/>
                </a:solidFill>
                <a:effectLst/>
                <a:uLnTx/>
                <a:uFillTx/>
                <a:latin typeface="Open Sans"/>
                <a:ea typeface="+mn-ea"/>
                <a:cs typeface="+mn-cs"/>
              </a:rPr>
              <a:t>Job Overview</a:t>
            </a:r>
          </a:p>
        </p:txBody>
      </p:sp>
      <p:sp>
        <p:nvSpPr>
          <p:cNvPr id="13" name="Rectangle 12">
            <a:extLst>
              <a:ext uri="{FF2B5EF4-FFF2-40B4-BE49-F238E27FC236}">
                <a16:creationId xmlns:a16="http://schemas.microsoft.com/office/drawing/2014/main" id="{35FCDB55-FF58-4BFF-9858-26A70AABBA27}"/>
              </a:ext>
            </a:extLst>
          </p:cNvPr>
          <p:cNvSpPr/>
          <p:nvPr/>
        </p:nvSpPr>
        <p:spPr>
          <a:xfrm>
            <a:off x="2820202" y="1823818"/>
            <a:ext cx="8743148" cy="48004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050">
                <a:solidFill>
                  <a:schemeClr val="tx1"/>
                </a:solidFill>
              </a:rPr>
              <a:t>The Site Operative is a Participant-facing role responsible for supporting the Participant through the end-to-end testing experience and supporting wider site operations. Working across a number of positions, key activities include managing social distancing through orderly queuing, supporting Participants through registration, providing verbal guidance on the testing process and regular cleaning of the site.</a:t>
            </a:r>
          </a:p>
        </p:txBody>
      </p:sp>
      <p:sp>
        <p:nvSpPr>
          <p:cNvPr id="14" name="Rectangle 13">
            <a:extLst>
              <a:ext uri="{FF2B5EF4-FFF2-40B4-BE49-F238E27FC236}">
                <a16:creationId xmlns:a16="http://schemas.microsoft.com/office/drawing/2014/main" id="{35FCDB55-FF58-4BFF-9858-26A70AABBA27}"/>
              </a:ext>
            </a:extLst>
          </p:cNvPr>
          <p:cNvSpPr/>
          <p:nvPr/>
        </p:nvSpPr>
        <p:spPr>
          <a:xfrm>
            <a:off x="628650" y="2345947"/>
            <a:ext cx="10934700" cy="303223"/>
          </a:xfrm>
          <a:prstGeom prst="rect">
            <a:avLst/>
          </a:prstGeom>
          <a:solidFill>
            <a:srgbClr val="005EB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bg1"/>
                </a:solidFill>
                <a:effectLst/>
                <a:uLnTx/>
                <a:uFillTx/>
                <a:latin typeface="Open Sans"/>
                <a:ea typeface="+mn-ea"/>
                <a:cs typeface="+mn-cs"/>
              </a:rPr>
              <a:t>Responsibilities &amp; Duties</a:t>
            </a:r>
          </a:p>
        </p:txBody>
      </p:sp>
      <p:sp>
        <p:nvSpPr>
          <p:cNvPr id="15" name="Rectangle 14">
            <a:extLst>
              <a:ext uri="{FF2B5EF4-FFF2-40B4-BE49-F238E27FC236}">
                <a16:creationId xmlns:a16="http://schemas.microsoft.com/office/drawing/2014/main" id="{35FCDB55-FF58-4BFF-9858-26A70AABBA27}"/>
              </a:ext>
            </a:extLst>
          </p:cNvPr>
          <p:cNvSpPr/>
          <p:nvPr/>
        </p:nvSpPr>
        <p:spPr>
          <a:xfrm>
            <a:off x="628651" y="4194195"/>
            <a:ext cx="5444891" cy="303223"/>
          </a:xfrm>
          <a:prstGeom prst="rect">
            <a:avLst/>
          </a:prstGeom>
          <a:solidFill>
            <a:srgbClr val="005EB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bg1"/>
                </a:solidFill>
                <a:effectLst/>
                <a:uLnTx/>
                <a:uFillTx/>
                <a:latin typeface="Open Sans"/>
                <a:ea typeface="+mn-ea"/>
                <a:cs typeface="+mn-cs"/>
              </a:rPr>
              <a:t>Preferred Experience</a:t>
            </a:r>
          </a:p>
        </p:txBody>
      </p:sp>
      <p:sp>
        <p:nvSpPr>
          <p:cNvPr id="16" name="Rectangle 15">
            <a:extLst>
              <a:ext uri="{FF2B5EF4-FFF2-40B4-BE49-F238E27FC236}">
                <a16:creationId xmlns:a16="http://schemas.microsoft.com/office/drawing/2014/main" id="{35FCDB55-FF58-4BFF-9858-26A70AABBA27}"/>
              </a:ext>
            </a:extLst>
          </p:cNvPr>
          <p:cNvSpPr/>
          <p:nvPr/>
        </p:nvSpPr>
        <p:spPr>
          <a:xfrm>
            <a:off x="6112045" y="4194195"/>
            <a:ext cx="5444891" cy="303223"/>
          </a:xfrm>
          <a:prstGeom prst="rect">
            <a:avLst/>
          </a:prstGeom>
          <a:solidFill>
            <a:srgbClr val="005EB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Open Sans"/>
              </a:rPr>
              <a:t>Desired Skills and Traits</a:t>
            </a:r>
            <a:endParaRPr kumimoji="0" lang="en-US" sz="1050" b="1" i="0" u="none" strike="noStrike" kern="1200" cap="none" spc="0" normalizeH="0" baseline="0" noProof="0">
              <a:ln>
                <a:noFill/>
              </a:ln>
              <a:solidFill>
                <a:schemeClr val="bg1"/>
              </a:solidFill>
              <a:effectLst/>
              <a:uLnTx/>
              <a:uFillTx/>
              <a:latin typeface="Open Sans"/>
              <a:ea typeface="+mn-ea"/>
              <a:cs typeface="+mn-cs"/>
            </a:endParaRPr>
          </a:p>
        </p:txBody>
      </p:sp>
      <p:sp>
        <p:nvSpPr>
          <p:cNvPr id="2" name="Rectangle 1"/>
          <p:cNvSpPr/>
          <p:nvPr/>
        </p:nvSpPr>
        <p:spPr>
          <a:xfrm>
            <a:off x="628651" y="4539501"/>
            <a:ext cx="5444891" cy="1574253"/>
          </a:xfrm>
          <a:prstGeom prst="rect">
            <a:avLst/>
          </a:prstGeom>
          <a:no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spcAft>
                <a:spcPts val="200"/>
              </a:spcAft>
              <a:buFont typeface="Arial" panose="020B0604020202020204" pitchFamily="34" charset="0"/>
              <a:buChar char="•"/>
            </a:pPr>
            <a:r>
              <a:rPr lang="en-GB" sz="1050">
                <a:solidFill>
                  <a:schemeClr val="tx1"/>
                </a:solidFill>
              </a:rPr>
              <a:t>Experience in a fast-paced, Participant-facing environment</a:t>
            </a:r>
          </a:p>
          <a:p>
            <a:pPr marL="171450" indent="-171450">
              <a:spcAft>
                <a:spcPts val="200"/>
              </a:spcAft>
              <a:buFont typeface="Arial" panose="020B0604020202020204" pitchFamily="34" charset="0"/>
              <a:buChar char="•"/>
            </a:pPr>
            <a:r>
              <a:rPr lang="en-GB" sz="1050">
                <a:solidFill>
                  <a:schemeClr val="tx1"/>
                </a:solidFill>
              </a:rPr>
              <a:t>Experience working with members of the public/patients, preferably including crowd control </a:t>
            </a:r>
          </a:p>
          <a:p>
            <a:pPr marL="171450" indent="-171450">
              <a:spcAft>
                <a:spcPts val="200"/>
              </a:spcAft>
              <a:buFont typeface="Arial" panose="020B0604020202020204" pitchFamily="34" charset="0"/>
              <a:buChar char="•"/>
            </a:pPr>
            <a:r>
              <a:rPr lang="en-GB" sz="1050">
                <a:solidFill>
                  <a:schemeClr val="tx1"/>
                </a:solidFill>
              </a:rPr>
              <a:t>Experience working at events and leisure &amp; hospitality </a:t>
            </a:r>
          </a:p>
          <a:p>
            <a:pPr marL="171450" indent="-171450">
              <a:spcAft>
                <a:spcPts val="200"/>
              </a:spcAft>
              <a:buFont typeface="Arial" panose="020B0604020202020204" pitchFamily="34" charset="0"/>
              <a:buChar char="•"/>
            </a:pPr>
            <a:endParaRPr lang="en-GB" sz="1050">
              <a:solidFill>
                <a:schemeClr val="tx1"/>
              </a:solidFill>
            </a:endParaRPr>
          </a:p>
        </p:txBody>
      </p:sp>
      <p:sp>
        <p:nvSpPr>
          <p:cNvPr id="17" name="Rectangle 16"/>
          <p:cNvSpPr/>
          <p:nvPr/>
        </p:nvSpPr>
        <p:spPr>
          <a:xfrm>
            <a:off x="6118459" y="4539501"/>
            <a:ext cx="5444891" cy="1574253"/>
          </a:xfrm>
          <a:prstGeom prst="rect">
            <a:avLst/>
          </a:prstGeom>
          <a:no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spcAft>
                <a:spcPts val="200"/>
              </a:spcAft>
              <a:buFont typeface="Arial" panose="020B0604020202020204" pitchFamily="34" charset="0"/>
              <a:buChar char="•"/>
            </a:pPr>
            <a:r>
              <a:rPr lang="en-GB" sz="1050">
                <a:solidFill>
                  <a:schemeClr val="tx1"/>
                </a:solidFill>
              </a:rPr>
              <a:t>Demonstrated strong interpersonal skills – facilitating the ability to give clear and concise instructions</a:t>
            </a:r>
          </a:p>
          <a:p>
            <a:pPr marL="171450" indent="-171450">
              <a:spcAft>
                <a:spcPts val="200"/>
              </a:spcAft>
              <a:buFont typeface="Arial" panose="020B0604020202020204" pitchFamily="34" charset="0"/>
              <a:buChar char="•"/>
            </a:pPr>
            <a:r>
              <a:rPr lang="en-GB" sz="1050">
                <a:solidFill>
                  <a:schemeClr val="tx1"/>
                </a:solidFill>
              </a:rPr>
              <a:t>Demonstrated ability to work flexibly – providing support across different roles where necessary</a:t>
            </a:r>
          </a:p>
          <a:p>
            <a:pPr marL="171450" indent="-171450">
              <a:spcAft>
                <a:spcPts val="200"/>
              </a:spcAft>
              <a:buFont typeface="Arial" panose="020B0604020202020204" pitchFamily="34" charset="0"/>
              <a:buChar char="•"/>
            </a:pPr>
            <a:r>
              <a:rPr lang="en-GB" sz="1050">
                <a:solidFill>
                  <a:schemeClr val="tx1"/>
                </a:solidFill>
              </a:rPr>
              <a:t>Strong attention to detail and communication skills</a:t>
            </a:r>
          </a:p>
          <a:p>
            <a:pPr marL="171450" indent="-171450">
              <a:spcAft>
                <a:spcPts val="200"/>
              </a:spcAft>
              <a:buFont typeface="Arial" panose="020B0604020202020204" pitchFamily="34" charset="0"/>
              <a:buChar char="•"/>
            </a:pPr>
            <a:r>
              <a:rPr lang="en-GB" sz="1050">
                <a:solidFill>
                  <a:schemeClr val="tx1"/>
                </a:solidFill>
              </a:rPr>
              <a:t>Fairly digitally savvy (for use of the on-site application)</a:t>
            </a:r>
          </a:p>
          <a:p>
            <a:pPr marL="171450" indent="-171450">
              <a:spcAft>
                <a:spcPts val="200"/>
              </a:spcAft>
              <a:buFont typeface="Arial" panose="020B0604020202020204" pitchFamily="34" charset="0"/>
              <a:buChar char="•"/>
            </a:pPr>
            <a:r>
              <a:rPr lang="en-GB" sz="1050">
                <a:solidFill>
                  <a:schemeClr val="tx1"/>
                </a:solidFill>
              </a:rPr>
              <a:t>Must be able to thrive in a fast-paced environment and physically stand for several hours</a:t>
            </a:r>
          </a:p>
        </p:txBody>
      </p:sp>
    </p:spTree>
    <p:extLst>
      <p:ext uri="{BB962C8B-B14F-4D97-AF65-F5344CB8AC3E}">
        <p14:creationId xmlns:p14="http://schemas.microsoft.com/office/powerpoint/2010/main" val="25582442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Box 134"/>
          <p:cNvSpPr txBox="1"/>
          <p:nvPr/>
        </p:nvSpPr>
        <p:spPr>
          <a:xfrm>
            <a:off x="628650" y="2623692"/>
            <a:ext cx="10934700" cy="1564531"/>
          </a:xfrm>
          <a:prstGeom prst="rect">
            <a:avLst/>
          </a:prstGeom>
          <a:noFill/>
          <a:ln>
            <a:solidFill>
              <a:schemeClr val="tx2"/>
            </a:solidFill>
          </a:ln>
        </p:spPr>
        <p:txBody>
          <a:bodyPr wrap="square" rtlCol="0">
            <a:spAutoFit/>
          </a:bodyPr>
          <a:lstStyle/>
          <a:p>
            <a:pPr marL="171450" indent="-171450">
              <a:spcAft>
                <a:spcPts val="200"/>
              </a:spcAft>
              <a:buFont typeface="Arial" panose="020B0604020202020204" pitchFamily="34" charset="0"/>
              <a:buChar char="•"/>
            </a:pPr>
            <a:endParaRPr lang="en-GB" sz="1050"/>
          </a:p>
          <a:p>
            <a:pPr>
              <a:spcAft>
                <a:spcPts val="200"/>
              </a:spcAft>
            </a:pPr>
            <a:endParaRPr lang="en-GB" sz="1050"/>
          </a:p>
          <a:p>
            <a:pPr marL="171450" indent="-171450">
              <a:spcAft>
                <a:spcPts val="200"/>
              </a:spcAft>
              <a:buFont typeface="Arial" panose="020B0604020202020204" pitchFamily="34" charset="0"/>
              <a:buChar char="•"/>
            </a:pPr>
            <a:r>
              <a:rPr lang="en-GB" sz="1050"/>
              <a:t>Receives sample and prepares for analysis, including application of reagent</a:t>
            </a:r>
          </a:p>
          <a:p>
            <a:pPr marL="171450" indent="-171450">
              <a:spcAft>
                <a:spcPts val="200"/>
              </a:spcAft>
              <a:buFont typeface="Arial" panose="020B0604020202020204" pitchFamily="34" charset="0"/>
              <a:buChar char="•"/>
            </a:pPr>
            <a:r>
              <a:rPr lang="en-GB" sz="1050"/>
              <a:t>Times sample and indicate when ready for sample analysis </a:t>
            </a:r>
          </a:p>
          <a:p>
            <a:pPr marL="171450" indent="-171450">
              <a:spcAft>
                <a:spcPts val="200"/>
              </a:spcAft>
              <a:buFont typeface="Arial" panose="020B0604020202020204" pitchFamily="34" charset="0"/>
              <a:buChar char="•"/>
            </a:pPr>
            <a:r>
              <a:rPr lang="en-GB" sz="1050"/>
              <a:t>Reads the result on test device and marks result on device</a:t>
            </a:r>
          </a:p>
          <a:p>
            <a:pPr marL="171450" indent="-171450">
              <a:spcAft>
                <a:spcPts val="200"/>
              </a:spcAft>
              <a:buFont typeface="Arial" panose="020B0604020202020204" pitchFamily="34" charset="0"/>
              <a:buChar char="•"/>
            </a:pPr>
            <a:r>
              <a:rPr lang="en-GB" sz="1050"/>
              <a:t>Enters result onto a digital or manual solution </a:t>
            </a:r>
          </a:p>
          <a:p>
            <a:pPr marL="171450" indent="-171450">
              <a:spcAft>
                <a:spcPts val="200"/>
              </a:spcAft>
              <a:buFont typeface="Arial" panose="020B0604020202020204" pitchFamily="34" charset="0"/>
              <a:buChar char="•"/>
            </a:pPr>
            <a:r>
              <a:rPr lang="en-GB" sz="1050"/>
              <a:t>Ensure safe clinical measures, including practicing of social distancing and donning and doffing of PPE, of all times</a:t>
            </a:r>
          </a:p>
          <a:p>
            <a:pPr>
              <a:spcAft>
                <a:spcPts val="200"/>
              </a:spcAft>
            </a:pPr>
            <a:endParaRPr lang="en-GB" sz="1050"/>
          </a:p>
        </p:txBody>
      </p:sp>
      <p:sp>
        <p:nvSpPr>
          <p:cNvPr id="8" name="Title 1"/>
          <p:cNvSpPr>
            <a:spLocks noGrp="1"/>
          </p:cNvSpPr>
          <p:nvPr>
            <p:ph type="title"/>
          </p:nvPr>
        </p:nvSpPr>
        <p:spPr>
          <a:xfrm>
            <a:off x="628650" y="828064"/>
            <a:ext cx="10084383" cy="332399"/>
          </a:xfrm>
        </p:spPr>
        <p:txBody>
          <a:bodyPr/>
          <a:lstStyle/>
          <a:p>
            <a:r>
              <a:rPr lang="en-GB"/>
              <a:t>JOB DESCRIPTIONS: TESTING OPERATIVE</a:t>
            </a:r>
          </a:p>
        </p:txBody>
      </p:sp>
      <p:sp>
        <p:nvSpPr>
          <p:cNvPr id="10" name="Rectangle 9">
            <a:extLst>
              <a:ext uri="{FF2B5EF4-FFF2-40B4-BE49-F238E27FC236}">
                <a16:creationId xmlns:a16="http://schemas.microsoft.com/office/drawing/2014/main" id="{35FCDB55-FF58-4BFF-9858-26A70AABBA27}"/>
              </a:ext>
            </a:extLst>
          </p:cNvPr>
          <p:cNvSpPr/>
          <p:nvPr/>
        </p:nvSpPr>
        <p:spPr>
          <a:xfrm>
            <a:off x="628650" y="1513043"/>
            <a:ext cx="2172302" cy="303223"/>
          </a:xfrm>
          <a:prstGeom prst="rect">
            <a:avLst/>
          </a:prstGeom>
          <a:solidFill>
            <a:srgbClr val="005EB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bg1"/>
                </a:solidFill>
                <a:effectLst/>
                <a:uLnTx/>
                <a:uFillTx/>
                <a:latin typeface="Open Sans"/>
                <a:ea typeface="+mn-ea"/>
                <a:cs typeface="+mn-cs"/>
              </a:rPr>
              <a:t>Job Title</a:t>
            </a:r>
          </a:p>
        </p:txBody>
      </p:sp>
      <p:sp>
        <p:nvSpPr>
          <p:cNvPr id="11" name="Rectangle 10">
            <a:extLst>
              <a:ext uri="{FF2B5EF4-FFF2-40B4-BE49-F238E27FC236}">
                <a16:creationId xmlns:a16="http://schemas.microsoft.com/office/drawing/2014/main" id="{35FCDB55-FF58-4BFF-9858-26A70AABBA27}"/>
              </a:ext>
            </a:extLst>
          </p:cNvPr>
          <p:cNvSpPr/>
          <p:nvPr/>
        </p:nvSpPr>
        <p:spPr>
          <a:xfrm>
            <a:off x="2820202" y="1513043"/>
            <a:ext cx="8743148" cy="30322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050" b="1">
                <a:solidFill>
                  <a:schemeClr val="tx1"/>
                </a:solidFill>
              </a:rPr>
              <a:t>Testing Operative</a:t>
            </a:r>
            <a:endParaRPr kumimoji="0" lang="en-US" sz="1050" b="1" i="0" u="none" strike="noStrike" kern="1200" cap="none" spc="0" normalizeH="0" baseline="0" noProof="0">
              <a:ln>
                <a:noFill/>
              </a:ln>
              <a:solidFill>
                <a:schemeClr val="tx1"/>
              </a:solidFill>
              <a:effectLst/>
              <a:uLnTx/>
              <a:uFillTx/>
              <a:latin typeface="Open Sans"/>
            </a:endParaRPr>
          </a:p>
        </p:txBody>
      </p:sp>
      <p:sp>
        <p:nvSpPr>
          <p:cNvPr id="12" name="Rectangle 11">
            <a:extLst>
              <a:ext uri="{FF2B5EF4-FFF2-40B4-BE49-F238E27FC236}">
                <a16:creationId xmlns:a16="http://schemas.microsoft.com/office/drawing/2014/main" id="{35FCDB55-FF58-4BFF-9858-26A70AABBA27}"/>
              </a:ext>
            </a:extLst>
          </p:cNvPr>
          <p:cNvSpPr/>
          <p:nvPr/>
        </p:nvSpPr>
        <p:spPr>
          <a:xfrm>
            <a:off x="628650" y="1875915"/>
            <a:ext cx="2172302" cy="480045"/>
          </a:xfrm>
          <a:prstGeom prst="rect">
            <a:avLst/>
          </a:prstGeom>
          <a:solidFill>
            <a:srgbClr val="005EB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bg1"/>
                </a:solidFill>
                <a:effectLst/>
                <a:uLnTx/>
                <a:uFillTx/>
                <a:latin typeface="Open Sans"/>
                <a:ea typeface="+mn-ea"/>
                <a:cs typeface="+mn-cs"/>
              </a:rPr>
              <a:t>Job Overview</a:t>
            </a:r>
          </a:p>
        </p:txBody>
      </p:sp>
      <p:sp>
        <p:nvSpPr>
          <p:cNvPr id="13" name="Rectangle 12">
            <a:extLst>
              <a:ext uri="{FF2B5EF4-FFF2-40B4-BE49-F238E27FC236}">
                <a16:creationId xmlns:a16="http://schemas.microsoft.com/office/drawing/2014/main" id="{35FCDB55-FF58-4BFF-9858-26A70AABBA27}"/>
              </a:ext>
            </a:extLst>
          </p:cNvPr>
          <p:cNvSpPr/>
          <p:nvPr/>
        </p:nvSpPr>
        <p:spPr>
          <a:xfrm>
            <a:off x="2820202" y="1875915"/>
            <a:ext cx="8743148" cy="48004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050">
                <a:solidFill>
                  <a:schemeClr val="tx1"/>
                </a:solidFill>
              </a:rPr>
              <a:t>The Testing Operative supports the preparation and analysis of test samples, and recording of results. The safety of the workforce and Participants is the foremost priority for all testing operations; full PPE and strict infection control measures will be employed in order to ensure a safe working environment at all times</a:t>
            </a:r>
            <a:endParaRPr kumimoji="0" lang="en-US" sz="1050" b="1" i="0" u="none" strike="noStrike" kern="1200" cap="none" spc="0" normalizeH="0" baseline="0" noProof="0">
              <a:ln>
                <a:noFill/>
              </a:ln>
              <a:solidFill>
                <a:schemeClr val="tx1"/>
              </a:solidFill>
              <a:effectLst/>
              <a:uLnTx/>
              <a:uFillTx/>
              <a:latin typeface="Open Sans"/>
            </a:endParaRPr>
          </a:p>
        </p:txBody>
      </p:sp>
      <p:sp>
        <p:nvSpPr>
          <p:cNvPr id="14" name="Rectangle 13">
            <a:extLst>
              <a:ext uri="{FF2B5EF4-FFF2-40B4-BE49-F238E27FC236}">
                <a16:creationId xmlns:a16="http://schemas.microsoft.com/office/drawing/2014/main" id="{35FCDB55-FF58-4BFF-9858-26A70AABBA27}"/>
              </a:ext>
            </a:extLst>
          </p:cNvPr>
          <p:cNvSpPr/>
          <p:nvPr/>
        </p:nvSpPr>
        <p:spPr>
          <a:xfrm>
            <a:off x="628650" y="2398043"/>
            <a:ext cx="10934700" cy="303223"/>
          </a:xfrm>
          <a:prstGeom prst="rect">
            <a:avLst/>
          </a:prstGeom>
          <a:solidFill>
            <a:srgbClr val="005EB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bg1"/>
                </a:solidFill>
                <a:effectLst/>
                <a:uLnTx/>
                <a:uFillTx/>
                <a:latin typeface="Open Sans"/>
                <a:ea typeface="+mn-ea"/>
                <a:cs typeface="+mn-cs"/>
              </a:rPr>
              <a:t>Responsibilities &amp; Duties</a:t>
            </a:r>
          </a:p>
        </p:txBody>
      </p:sp>
      <p:sp>
        <p:nvSpPr>
          <p:cNvPr id="15" name="Rectangle 14">
            <a:extLst>
              <a:ext uri="{FF2B5EF4-FFF2-40B4-BE49-F238E27FC236}">
                <a16:creationId xmlns:a16="http://schemas.microsoft.com/office/drawing/2014/main" id="{35FCDB55-FF58-4BFF-9858-26A70AABBA27}"/>
              </a:ext>
            </a:extLst>
          </p:cNvPr>
          <p:cNvSpPr/>
          <p:nvPr/>
        </p:nvSpPr>
        <p:spPr>
          <a:xfrm>
            <a:off x="628651" y="4246291"/>
            <a:ext cx="5444891" cy="303223"/>
          </a:xfrm>
          <a:prstGeom prst="rect">
            <a:avLst/>
          </a:prstGeom>
          <a:solidFill>
            <a:srgbClr val="005EB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chemeClr val="bg1"/>
                </a:solidFill>
                <a:effectLst/>
                <a:uLnTx/>
                <a:uFillTx/>
                <a:latin typeface="Open Sans"/>
                <a:ea typeface="+mn-ea"/>
                <a:cs typeface="+mn-cs"/>
              </a:rPr>
              <a:t>Preferred Experience</a:t>
            </a:r>
          </a:p>
        </p:txBody>
      </p:sp>
      <p:sp>
        <p:nvSpPr>
          <p:cNvPr id="16" name="Rectangle 15">
            <a:extLst>
              <a:ext uri="{FF2B5EF4-FFF2-40B4-BE49-F238E27FC236}">
                <a16:creationId xmlns:a16="http://schemas.microsoft.com/office/drawing/2014/main" id="{35FCDB55-FF58-4BFF-9858-26A70AABBA27}"/>
              </a:ext>
            </a:extLst>
          </p:cNvPr>
          <p:cNvSpPr/>
          <p:nvPr/>
        </p:nvSpPr>
        <p:spPr>
          <a:xfrm>
            <a:off x="6112045" y="4246291"/>
            <a:ext cx="5444891" cy="303223"/>
          </a:xfrm>
          <a:prstGeom prst="rect">
            <a:avLst/>
          </a:prstGeom>
          <a:solidFill>
            <a:srgbClr val="005EB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latin typeface="Open Sans"/>
              </a:rPr>
              <a:t>Desired Skills and Traits</a:t>
            </a:r>
            <a:endParaRPr kumimoji="0" lang="en-US" sz="1050" b="1" i="0" u="none" strike="noStrike" kern="1200" cap="none" spc="0" normalizeH="0" baseline="0" noProof="0">
              <a:ln>
                <a:noFill/>
              </a:ln>
              <a:solidFill>
                <a:schemeClr val="bg1"/>
              </a:solidFill>
              <a:effectLst/>
              <a:uLnTx/>
              <a:uFillTx/>
              <a:latin typeface="Open Sans"/>
              <a:ea typeface="+mn-ea"/>
              <a:cs typeface="+mn-cs"/>
            </a:endParaRPr>
          </a:p>
        </p:txBody>
      </p:sp>
      <p:sp>
        <p:nvSpPr>
          <p:cNvPr id="2" name="Rectangle 1"/>
          <p:cNvSpPr/>
          <p:nvPr/>
        </p:nvSpPr>
        <p:spPr>
          <a:xfrm>
            <a:off x="628651" y="4591597"/>
            <a:ext cx="5444891" cy="1574253"/>
          </a:xfrm>
          <a:prstGeom prst="rect">
            <a:avLst/>
          </a:prstGeom>
          <a:no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spcAft>
                <a:spcPts val="200"/>
              </a:spcAft>
              <a:buFont typeface="Arial" panose="020B0604020202020204" pitchFamily="34" charset="0"/>
              <a:buChar char="•"/>
            </a:pPr>
            <a:r>
              <a:rPr lang="en-GB" sz="1050">
                <a:solidFill>
                  <a:schemeClr val="tx1"/>
                </a:solidFill>
              </a:rPr>
              <a:t>Experience in clinical settings preferred but not essential </a:t>
            </a:r>
          </a:p>
          <a:p>
            <a:pPr marL="171450" indent="-171450">
              <a:spcAft>
                <a:spcPts val="200"/>
              </a:spcAft>
              <a:buFont typeface="Arial" panose="020B0604020202020204" pitchFamily="34" charset="0"/>
              <a:buChar char="•"/>
            </a:pPr>
            <a:r>
              <a:rPr lang="en-GB" sz="1050">
                <a:solidFill>
                  <a:schemeClr val="tx1"/>
                </a:solidFill>
              </a:rPr>
              <a:t>Experience in understand and following Standard Operating Procedures </a:t>
            </a:r>
          </a:p>
          <a:p>
            <a:pPr marL="171450" indent="-171450">
              <a:spcAft>
                <a:spcPts val="200"/>
              </a:spcAft>
              <a:buFont typeface="Arial" panose="020B0604020202020204" pitchFamily="34" charset="0"/>
              <a:buChar char="•"/>
            </a:pPr>
            <a:r>
              <a:rPr lang="en-GB" sz="1050">
                <a:solidFill>
                  <a:schemeClr val="tx1"/>
                </a:solidFill>
              </a:rPr>
              <a:t>Experience with data recording/entry - comfortable using digital technology to record results</a:t>
            </a:r>
          </a:p>
        </p:txBody>
      </p:sp>
      <p:sp>
        <p:nvSpPr>
          <p:cNvPr id="17" name="Rectangle 16"/>
          <p:cNvSpPr/>
          <p:nvPr/>
        </p:nvSpPr>
        <p:spPr>
          <a:xfrm>
            <a:off x="6112044" y="4591597"/>
            <a:ext cx="5444891" cy="1574253"/>
          </a:xfrm>
          <a:prstGeom prst="rect">
            <a:avLst/>
          </a:prstGeom>
          <a:no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spcAft>
                <a:spcPts val="200"/>
              </a:spcAft>
              <a:buFont typeface="Arial" panose="020B0604020202020204" pitchFamily="34" charset="0"/>
              <a:buChar char="•"/>
            </a:pPr>
            <a:r>
              <a:rPr lang="en-GB" sz="1050">
                <a:solidFill>
                  <a:schemeClr val="tx1"/>
                </a:solidFill>
              </a:rPr>
              <a:t>Strong interpersonal skills and ability to work under pressure in a fast paced environment</a:t>
            </a:r>
          </a:p>
          <a:p>
            <a:pPr marL="171450" indent="-171450">
              <a:spcAft>
                <a:spcPts val="200"/>
              </a:spcAft>
              <a:buFont typeface="Arial" panose="020B0604020202020204" pitchFamily="34" charset="0"/>
              <a:buChar char="•"/>
            </a:pPr>
            <a:r>
              <a:rPr lang="en-GB" sz="1050">
                <a:solidFill>
                  <a:schemeClr val="tx1"/>
                </a:solidFill>
              </a:rPr>
              <a:t>High attention to detail and strong time keeping skills</a:t>
            </a:r>
          </a:p>
          <a:p>
            <a:pPr marL="171450" indent="-171450">
              <a:spcAft>
                <a:spcPts val="200"/>
              </a:spcAft>
              <a:buFont typeface="Arial" panose="020B0604020202020204" pitchFamily="34" charset="0"/>
              <a:buChar char="•"/>
            </a:pPr>
            <a:r>
              <a:rPr lang="en-GB" sz="1050">
                <a:solidFill>
                  <a:schemeClr val="tx1"/>
                </a:solidFill>
              </a:rPr>
              <a:t>Ability to follow the strict guidelines and procedures required</a:t>
            </a:r>
          </a:p>
          <a:p>
            <a:pPr marL="171450" indent="-171450">
              <a:spcAft>
                <a:spcPts val="200"/>
              </a:spcAft>
              <a:buFont typeface="Arial" panose="020B0604020202020204" pitchFamily="34" charset="0"/>
              <a:buChar char="•"/>
            </a:pPr>
            <a:r>
              <a:rPr lang="en-GB" sz="1050">
                <a:solidFill>
                  <a:schemeClr val="tx1"/>
                </a:solidFill>
              </a:rPr>
              <a:t>Must be able to thrive in a fast-paced environment, including physically standing for protracted periods</a:t>
            </a:r>
          </a:p>
          <a:p>
            <a:pPr marL="171450" indent="-171450">
              <a:spcAft>
                <a:spcPts val="200"/>
              </a:spcAft>
              <a:buFont typeface="Arial" panose="020B0604020202020204" pitchFamily="34" charset="0"/>
              <a:buChar char="•"/>
            </a:pPr>
            <a:endParaRPr lang="en-GB" sz="1050">
              <a:solidFill>
                <a:schemeClr val="tx1"/>
              </a:solidFill>
            </a:endParaRPr>
          </a:p>
        </p:txBody>
      </p:sp>
    </p:spTree>
    <p:extLst>
      <p:ext uri="{BB962C8B-B14F-4D97-AF65-F5344CB8AC3E}">
        <p14:creationId xmlns:p14="http://schemas.microsoft.com/office/powerpoint/2010/main" val="25842268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09D96-A702-384A-BCA8-20DDC505E7E8}"/>
              </a:ext>
            </a:extLst>
          </p:cNvPr>
          <p:cNvSpPr>
            <a:spLocks noGrp="1"/>
          </p:cNvSpPr>
          <p:nvPr>
            <p:ph type="title"/>
          </p:nvPr>
        </p:nvSpPr>
        <p:spPr/>
        <p:txBody>
          <a:bodyPr/>
          <a:lstStyle/>
          <a:p>
            <a:r>
              <a:rPr lang="en-GB" dirty="0"/>
              <a:t>APPENDIX: WORKFORCE RESOURCE REQUIREMENTS</a:t>
            </a:r>
          </a:p>
        </p:txBody>
      </p:sp>
    </p:spTree>
    <p:extLst>
      <p:ext uri="{BB962C8B-B14F-4D97-AF65-F5344CB8AC3E}">
        <p14:creationId xmlns:p14="http://schemas.microsoft.com/office/powerpoint/2010/main" val="3706832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630000" y="2018462"/>
          <a:ext cx="11071468" cy="3193432"/>
        </p:xfrm>
        <a:graphic>
          <a:graphicData uri="http://schemas.openxmlformats.org/drawingml/2006/table">
            <a:tbl>
              <a:tblPr>
                <a:tableStyleId>{21E4AEA4-8DFA-4A89-87EB-49C32662AFE0}</a:tableStyleId>
              </a:tblPr>
              <a:tblGrid>
                <a:gridCol w="1630105">
                  <a:extLst>
                    <a:ext uri="{9D8B030D-6E8A-4147-A177-3AD203B41FA5}">
                      <a16:colId xmlns:a16="http://schemas.microsoft.com/office/drawing/2014/main" val="2959241811"/>
                    </a:ext>
                  </a:extLst>
                </a:gridCol>
                <a:gridCol w="1630105">
                  <a:extLst>
                    <a:ext uri="{9D8B030D-6E8A-4147-A177-3AD203B41FA5}">
                      <a16:colId xmlns:a16="http://schemas.microsoft.com/office/drawing/2014/main" val="2383228731"/>
                    </a:ext>
                  </a:extLst>
                </a:gridCol>
                <a:gridCol w="557947">
                  <a:extLst>
                    <a:ext uri="{9D8B030D-6E8A-4147-A177-3AD203B41FA5}">
                      <a16:colId xmlns:a16="http://schemas.microsoft.com/office/drawing/2014/main" val="826441926"/>
                    </a:ext>
                  </a:extLst>
                </a:gridCol>
                <a:gridCol w="557947">
                  <a:extLst>
                    <a:ext uri="{9D8B030D-6E8A-4147-A177-3AD203B41FA5}">
                      <a16:colId xmlns:a16="http://schemas.microsoft.com/office/drawing/2014/main" val="1003825693"/>
                    </a:ext>
                  </a:extLst>
                </a:gridCol>
                <a:gridCol w="557947">
                  <a:extLst>
                    <a:ext uri="{9D8B030D-6E8A-4147-A177-3AD203B41FA5}">
                      <a16:colId xmlns:a16="http://schemas.microsoft.com/office/drawing/2014/main" val="1475614591"/>
                    </a:ext>
                  </a:extLst>
                </a:gridCol>
                <a:gridCol w="557947">
                  <a:extLst>
                    <a:ext uri="{9D8B030D-6E8A-4147-A177-3AD203B41FA5}">
                      <a16:colId xmlns:a16="http://schemas.microsoft.com/office/drawing/2014/main" val="710958772"/>
                    </a:ext>
                  </a:extLst>
                </a:gridCol>
                <a:gridCol w="557947">
                  <a:extLst>
                    <a:ext uri="{9D8B030D-6E8A-4147-A177-3AD203B41FA5}">
                      <a16:colId xmlns:a16="http://schemas.microsoft.com/office/drawing/2014/main" val="92435971"/>
                    </a:ext>
                  </a:extLst>
                </a:gridCol>
                <a:gridCol w="557947">
                  <a:extLst>
                    <a:ext uri="{9D8B030D-6E8A-4147-A177-3AD203B41FA5}">
                      <a16:colId xmlns:a16="http://schemas.microsoft.com/office/drawing/2014/main" val="475620160"/>
                    </a:ext>
                  </a:extLst>
                </a:gridCol>
                <a:gridCol w="557947">
                  <a:extLst>
                    <a:ext uri="{9D8B030D-6E8A-4147-A177-3AD203B41FA5}">
                      <a16:colId xmlns:a16="http://schemas.microsoft.com/office/drawing/2014/main" val="4152816659"/>
                    </a:ext>
                  </a:extLst>
                </a:gridCol>
                <a:gridCol w="557947">
                  <a:extLst>
                    <a:ext uri="{9D8B030D-6E8A-4147-A177-3AD203B41FA5}">
                      <a16:colId xmlns:a16="http://schemas.microsoft.com/office/drawing/2014/main" val="3312352767"/>
                    </a:ext>
                  </a:extLst>
                </a:gridCol>
                <a:gridCol w="557947">
                  <a:extLst>
                    <a:ext uri="{9D8B030D-6E8A-4147-A177-3AD203B41FA5}">
                      <a16:colId xmlns:a16="http://schemas.microsoft.com/office/drawing/2014/main" val="3839726138"/>
                    </a:ext>
                  </a:extLst>
                </a:gridCol>
                <a:gridCol w="557947">
                  <a:extLst>
                    <a:ext uri="{9D8B030D-6E8A-4147-A177-3AD203B41FA5}">
                      <a16:colId xmlns:a16="http://schemas.microsoft.com/office/drawing/2014/main" val="4031945592"/>
                    </a:ext>
                  </a:extLst>
                </a:gridCol>
                <a:gridCol w="557947">
                  <a:extLst>
                    <a:ext uri="{9D8B030D-6E8A-4147-A177-3AD203B41FA5}">
                      <a16:colId xmlns:a16="http://schemas.microsoft.com/office/drawing/2014/main" val="808713492"/>
                    </a:ext>
                  </a:extLst>
                </a:gridCol>
                <a:gridCol w="557947">
                  <a:extLst>
                    <a:ext uri="{9D8B030D-6E8A-4147-A177-3AD203B41FA5}">
                      <a16:colId xmlns:a16="http://schemas.microsoft.com/office/drawing/2014/main" val="348791302"/>
                    </a:ext>
                  </a:extLst>
                </a:gridCol>
                <a:gridCol w="557947">
                  <a:extLst>
                    <a:ext uri="{9D8B030D-6E8A-4147-A177-3AD203B41FA5}">
                      <a16:colId xmlns:a16="http://schemas.microsoft.com/office/drawing/2014/main" val="3657687379"/>
                    </a:ext>
                  </a:extLst>
                </a:gridCol>
                <a:gridCol w="557947">
                  <a:extLst>
                    <a:ext uri="{9D8B030D-6E8A-4147-A177-3AD203B41FA5}">
                      <a16:colId xmlns:a16="http://schemas.microsoft.com/office/drawing/2014/main" val="3751875134"/>
                    </a:ext>
                  </a:extLst>
                </a:gridCol>
              </a:tblGrid>
              <a:tr h="249659">
                <a:tc>
                  <a:txBody>
                    <a:bodyPr/>
                    <a:lstStyle/>
                    <a:p>
                      <a:pPr algn="ctr" fontAlgn="b"/>
                      <a:endParaRPr lang="en-GB" sz="1100" b="1" i="0" u="none" strike="noStrike" dirty="0">
                        <a:solidFill>
                          <a:schemeClr val="bg1"/>
                        </a:solidFill>
                        <a:effectLst/>
                        <a:latin typeface="Arial (Body)"/>
                      </a:endParaRPr>
                    </a:p>
                  </a:txBody>
                  <a:tcPr marL="72000" marR="72000" marT="0" marB="0" anchor="ctr">
                    <a:lnL w="6350" cap="flat" cmpd="sng" algn="ctr">
                      <a:solidFill>
                        <a:schemeClr val="bg1"/>
                      </a:solidFill>
                      <a:prstDash val="sysDot"/>
                      <a:round/>
                      <a:headEnd type="none" w="med" len="med"/>
                      <a:tailEnd type="none" w="med" len="med"/>
                    </a:lnL>
                    <a:lnR w="6350" cap="flat" cmpd="sng" algn="ctr">
                      <a:no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100" b="1" i="0" u="none" strike="noStrike">
                        <a:solidFill>
                          <a:schemeClr val="bg1"/>
                        </a:solidFill>
                        <a:effectLst/>
                        <a:latin typeface="Arial (Body)"/>
                      </a:endParaRPr>
                    </a:p>
                  </a:txBody>
                  <a:tcPr marL="72000" marR="72000" marT="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gridSpan="14">
                  <a:txBody>
                    <a:bodyPr/>
                    <a:lstStyle/>
                    <a:p>
                      <a:pPr algn="ctr" fontAlgn="b"/>
                      <a:r>
                        <a:rPr lang="en-GB" sz="1050" b="1" i="0" u="none" strike="noStrike" dirty="0">
                          <a:solidFill>
                            <a:schemeClr val="bg1"/>
                          </a:solidFill>
                          <a:effectLst/>
                          <a:latin typeface="Arial (Body)"/>
                        </a:rPr>
                        <a:t>Number of Testing Stations </a:t>
                      </a:r>
                      <a:r>
                        <a:rPr lang="en-GB" sz="1050" b="1" i="0" u="none" strike="noStrike" dirty="0" smtClean="0">
                          <a:solidFill>
                            <a:schemeClr val="bg1"/>
                          </a:solidFill>
                          <a:effectLst/>
                          <a:latin typeface="Arial (Body)"/>
                        </a:rPr>
                        <a:t>(Testing Site </a:t>
                      </a:r>
                      <a:r>
                        <a:rPr lang="en-GB" sz="1050" b="1" i="0" u="none" strike="noStrike" dirty="0">
                          <a:solidFill>
                            <a:schemeClr val="bg1"/>
                          </a:solidFill>
                          <a:effectLst/>
                          <a:latin typeface="Arial (Body)"/>
                        </a:rPr>
                        <a:t>Size)</a:t>
                      </a: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extLst>
                  <a:ext uri="{0D108BD9-81ED-4DB2-BD59-A6C34878D82A}">
                    <a16:rowId xmlns:a16="http://schemas.microsoft.com/office/drawing/2014/main" val="1662768075"/>
                  </a:ext>
                </a:extLst>
              </a:tr>
              <a:tr h="287782">
                <a:tc>
                  <a:txBody>
                    <a:bodyPr/>
                    <a:lstStyle/>
                    <a:p>
                      <a:pPr algn="l" fontAlgn="b"/>
                      <a:r>
                        <a:rPr lang="en-GB" sz="1000" b="1" i="0" u="none" strike="noStrike">
                          <a:solidFill>
                            <a:schemeClr val="bg1"/>
                          </a:solidFill>
                          <a:effectLst/>
                          <a:latin typeface="Arial (Body)"/>
                        </a:rPr>
                        <a:t>Role</a:t>
                      </a:r>
                    </a:p>
                  </a:txBody>
                  <a:tcPr marL="72000" marR="7200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l" fontAlgn="b"/>
                      <a:r>
                        <a:rPr lang="en-GB" sz="1000" b="1" i="0" u="none" strike="noStrike">
                          <a:solidFill>
                            <a:schemeClr val="bg1"/>
                          </a:solidFill>
                          <a:effectLst/>
                          <a:latin typeface="Arial (Body)"/>
                        </a:rPr>
                        <a:t>Position</a:t>
                      </a:r>
                    </a:p>
                  </a:txBody>
                  <a:tcPr marL="72000" marR="7200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1</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2</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3</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4</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5</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6</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7</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8</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9</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10</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11</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12</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13</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14</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extLst>
                  <a:ext uri="{0D108BD9-81ED-4DB2-BD59-A6C34878D82A}">
                    <a16:rowId xmlns:a16="http://schemas.microsoft.com/office/drawing/2014/main" val="3676215457"/>
                  </a:ext>
                </a:extLst>
              </a:tr>
              <a:tr h="269639">
                <a:tc gridSpan="2">
                  <a:txBody>
                    <a:bodyPr/>
                    <a:lstStyle/>
                    <a:p>
                      <a:pPr algn="l" fontAlgn="ctr"/>
                      <a:r>
                        <a:rPr lang="en-GB" sz="900" b="1" i="0" u="none" strike="noStrike">
                          <a:solidFill>
                            <a:schemeClr val="tx1"/>
                          </a:solidFill>
                          <a:effectLst/>
                          <a:latin typeface="+mj-lt"/>
                        </a:rPr>
                        <a:t>Team</a:t>
                      </a:r>
                      <a:r>
                        <a:rPr lang="en-GB" sz="900" b="1" i="0" u="none" strike="noStrike" baseline="0">
                          <a:solidFill>
                            <a:schemeClr val="tx1"/>
                          </a:solidFill>
                          <a:effectLst/>
                          <a:latin typeface="+mj-lt"/>
                        </a:rPr>
                        <a:t> Leader</a:t>
                      </a:r>
                      <a:endParaRPr lang="en-GB" sz="900" b="1" i="0" u="none" strike="noStrike">
                        <a:solidFill>
                          <a:schemeClr val="tx1"/>
                        </a:solidFill>
                        <a:effectLst/>
                        <a:latin typeface="+mj-lt"/>
                      </a:endParaRP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GB" sz="900" b="1" i="0" u="none" strike="noStrike">
                        <a:solidFill>
                          <a:schemeClr val="bg1"/>
                        </a:solidFill>
                        <a:effectLst/>
                        <a:latin typeface="+mj-lt"/>
                      </a:endParaRPr>
                    </a:p>
                  </a:txBody>
                  <a:tcPr marL="36000" marR="3600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017743"/>
                  </a:ext>
                </a:extLst>
              </a:tr>
              <a:tr h="269639">
                <a:tc rowSpan="3">
                  <a:txBody>
                    <a:bodyPr/>
                    <a:lstStyle/>
                    <a:p>
                      <a:pPr algn="l" fontAlgn="ctr"/>
                      <a:r>
                        <a:rPr lang="en-GB" sz="900" b="1" i="0" u="none" strike="noStrike">
                          <a:solidFill>
                            <a:schemeClr val="tx1"/>
                          </a:solidFill>
                          <a:effectLst/>
                          <a:latin typeface="+mj-lt"/>
                        </a:rPr>
                        <a:t>Site Operations Role</a:t>
                      </a: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900" b="1" i="0" u="none" strike="noStrike">
                          <a:solidFill>
                            <a:schemeClr val="tx1"/>
                          </a:solidFill>
                          <a:effectLst/>
                          <a:latin typeface="+mj-lt"/>
                        </a:rPr>
                        <a:t>Queue</a:t>
                      </a:r>
                      <a:r>
                        <a:rPr lang="en-GB" sz="900" b="1" i="0" u="none" strike="noStrike" baseline="0">
                          <a:solidFill>
                            <a:schemeClr val="tx1"/>
                          </a:solidFill>
                          <a:effectLst/>
                          <a:latin typeface="+mj-lt"/>
                        </a:rPr>
                        <a:t> Coordinator** </a:t>
                      </a:r>
                      <a:endParaRPr lang="en-GB" sz="900" b="1" i="0" u="none" strike="noStrike">
                        <a:solidFill>
                          <a:schemeClr val="tx1"/>
                        </a:solidFill>
                        <a:effectLst/>
                        <a:latin typeface="+mj-lt"/>
                      </a:endParaRP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6225845"/>
                  </a:ext>
                </a:extLst>
              </a:tr>
              <a:tr h="269639">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chemeClr val="bg1"/>
                        </a:solidFill>
                        <a:effectLst/>
                        <a:uLnTx/>
                        <a:uFillTx/>
                        <a:latin typeface="+mn-lt"/>
                        <a:ea typeface="+mn-ea"/>
                        <a:cs typeface="+mn-cs"/>
                      </a:endParaRPr>
                    </a:p>
                  </a:txBody>
                  <a:tcPr marL="36000" marR="36000" marT="0" marB="0" anchor="ctr">
                    <a:lnL w="6350" cap="flat" cmpd="sng" algn="ctr">
                      <a:solidFill>
                        <a:schemeClr val="bg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rtl="0" eaLnBrk="1" fontAlgn="ctr" latinLnBrk="0" hangingPunct="1">
                        <a:lnSpc>
                          <a:spcPct val="100000"/>
                        </a:lnSpc>
                        <a:spcBef>
                          <a:spcPts val="0"/>
                        </a:spcBef>
                        <a:spcAft>
                          <a:spcPts val="0"/>
                        </a:spcAft>
                        <a:buClrTx/>
                        <a:buSzTx/>
                        <a:buFontTx/>
                        <a:buNone/>
                      </a:pPr>
                      <a:r>
                        <a:rPr kumimoji="0" lang="en-GB" sz="900" b="1" i="0" u="none" strike="noStrike" kern="1200" cap="none" spc="0" normalizeH="0" baseline="0" noProof="0">
                          <a:ln>
                            <a:noFill/>
                          </a:ln>
                          <a:solidFill>
                            <a:schemeClr val="tx1"/>
                          </a:solidFill>
                          <a:effectLst/>
                          <a:uLnTx/>
                          <a:uFillTx/>
                          <a:latin typeface="+mn-lt"/>
                          <a:ea typeface="+mn-ea"/>
                          <a:cs typeface="+mn-cs"/>
                        </a:rPr>
                        <a:t>Registration Assistant</a:t>
                      </a:r>
                      <a:r>
                        <a:rPr lang="en-GB" sz="900" b="1" i="0" u="none" strike="noStrike" kern="1200" cap="none" spc="0" normalizeH="0" baseline="0" noProof="0">
                          <a:ln>
                            <a:noFill/>
                          </a:ln>
                          <a:solidFill>
                            <a:schemeClr val="tx1"/>
                          </a:solidFill>
                          <a:effectLst/>
                          <a:uLnTx/>
                          <a:uFillTx/>
                          <a:latin typeface="+mn-lt"/>
                          <a:ea typeface="+mn-ea"/>
                          <a:cs typeface="+mn-cs"/>
                        </a:rPr>
                        <a:t> </a:t>
                      </a:r>
                      <a:endParaRPr kumimoji="0" lang="en-GB" sz="900" b="1" i="0" u="none" strike="noStrike" kern="1200" cap="none" spc="0" normalizeH="0" baseline="0" noProof="0">
                        <a:ln>
                          <a:noFill/>
                        </a:ln>
                        <a:solidFill>
                          <a:schemeClr val="tx1"/>
                        </a:solidFill>
                        <a:effectLst/>
                        <a:uLnTx/>
                        <a:uFillTx/>
                        <a:latin typeface="+mn-lt"/>
                        <a:ea typeface="+mn-ea"/>
                        <a:cs typeface="+mn-cs"/>
                      </a:endParaRP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2701675"/>
                  </a:ext>
                </a:extLst>
              </a:tr>
              <a:tr h="269639">
                <a:tc vMerge="1">
                  <a:txBody>
                    <a:bodyPr/>
                    <a:lstStyle/>
                    <a:p>
                      <a:pPr algn="l" fontAlgn="ctr"/>
                      <a:endParaRPr lang="en-GB" sz="900" b="1" i="0" u="none" strike="noStrike">
                        <a:solidFill>
                          <a:schemeClr val="bg1"/>
                        </a:solidFill>
                        <a:effectLst/>
                        <a:latin typeface="+mj-lt"/>
                      </a:endParaRPr>
                    </a:p>
                  </a:txBody>
                  <a:tcPr marL="36000" marR="36000" marT="0" marB="0" anchor="ctr">
                    <a:lnL w="6350" cap="flat" cmpd="sng" algn="ctr">
                      <a:solidFill>
                        <a:schemeClr val="bg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ctr"/>
                      <a:r>
                        <a:rPr lang="en-GB" sz="900" b="1" u="none" strike="noStrike">
                          <a:solidFill>
                            <a:schemeClr val="tx1"/>
                          </a:solidFill>
                          <a:effectLst/>
                          <a:latin typeface="+mj-lt"/>
                        </a:rPr>
                        <a:t>Test Assistant***</a:t>
                      </a:r>
                      <a:endParaRPr lang="en-GB" sz="900" b="1" i="0" u="none" strike="noStrike">
                        <a:solidFill>
                          <a:schemeClr val="tx1"/>
                        </a:solidFill>
                        <a:effectLst/>
                        <a:latin typeface="+mj-lt"/>
                      </a:endParaRP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3</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6571338"/>
                  </a:ext>
                </a:extLst>
              </a:tr>
              <a:tr h="283483">
                <a:tc rowSpan="2">
                  <a:txBody>
                    <a:bodyPr/>
                    <a:lstStyle/>
                    <a:p>
                      <a:pPr algn="l" fontAlgn="ctr"/>
                      <a:r>
                        <a:rPr lang="en-GB" sz="900" b="1" i="0" u="none" strike="noStrike">
                          <a:solidFill>
                            <a:schemeClr val="tx1"/>
                          </a:solidFill>
                          <a:effectLst/>
                          <a:latin typeface="+mj-lt"/>
                        </a:rPr>
                        <a:t>Testing Operations</a:t>
                      </a:r>
                      <a:r>
                        <a:rPr lang="en-GB" sz="900" b="1" i="0" u="none" strike="noStrike" baseline="0">
                          <a:solidFill>
                            <a:schemeClr val="tx1"/>
                          </a:solidFill>
                          <a:effectLst/>
                          <a:latin typeface="+mj-lt"/>
                        </a:rPr>
                        <a:t> Role</a:t>
                      </a:r>
                      <a:endParaRPr lang="en-GB" sz="900" b="1" i="0" u="none" strike="noStrike">
                        <a:solidFill>
                          <a:schemeClr val="tx1"/>
                        </a:solidFill>
                        <a:effectLst/>
                        <a:latin typeface="+mj-lt"/>
                      </a:endParaRP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900" b="1" u="none" strike="noStrike">
                          <a:solidFill>
                            <a:schemeClr val="tx1"/>
                          </a:solidFill>
                          <a:effectLst/>
                          <a:latin typeface="+mj-lt"/>
                        </a:rPr>
                        <a:t>Processing Operative</a:t>
                      </a:r>
                      <a:endParaRPr lang="en-GB" sz="900" b="1" i="0" u="none" strike="noStrike">
                        <a:solidFill>
                          <a:schemeClr val="tx1"/>
                        </a:solidFill>
                        <a:effectLst/>
                        <a:latin typeface="+mj-lt"/>
                      </a:endParaRP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1</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1</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2</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3</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4</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4</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5</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6</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6</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7</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8</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8</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9</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10</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9207034"/>
                  </a:ext>
                </a:extLst>
              </a:tr>
              <a:tr h="283483">
                <a:tc vMerge="1">
                  <a:txBody>
                    <a:bodyPr/>
                    <a:lstStyle/>
                    <a:p>
                      <a:pPr algn="l" fontAlgn="ctr"/>
                      <a:endParaRPr lang="en-GB" sz="900" b="1" i="0" u="none" strike="noStrike">
                        <a:solidFill>
                          <a:schemeClr val="bg1"/>
                        </a:solidFill>
                        <a:effectLst/>
                        <a:latin typeface="+mj-lt"/>
                      </a:endParaRPr>
                    </a:p>
                  </a:txBody>
                  <a:tcPr marL="36000" marR="36000" marT="0" marB="0" anchor="ctr">
                    <a:lnL w="6350" cap="flat" cmpd="sng" algn="ctr">
                      <a:solidFill>
                        <a:schemeClr val="bg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l" fontAlgn="ctr"/>
                      <a:r>
                        <a:rPr lang="en-GB" sz="900" b="1" i="0" u="none" strike="noStrike">
                          <a:solidFill>
                            <a:schemeClr val="tx1"/>
                          </a:solidFill>
                          <a:effectLst/>
                          <a:latin typeface="+mj-lt"/>
                        </a:rPr>
                        <a:t>Results Recorder</a:t>
                      </a: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281189"/>
                  </a:ext>
                </a:extLst>
              </a:tr>
              <a:tr h="283483">
                <a:tc gridSpan="2">
                  <a:txBody>
                    <a:bodyPr/>
                    <a:lstStyle/>
                    <a:p>
                      <a:pPr algn="l" fontAlgn="b"/>
                      <a:r>
                        <a:rPr lang="en-GB" sz="900" b="1" i="0" u="none" strike="noStrike">
                          <a:solidFill>
                            <a:schemeClr val="tx1"/>
                          </a:solidFill>
                          <a:effectLst/>
                          <a:latin typeface="Arial (Body)"/>
                        </a:rPr>
                        <a:t>Break &amp; Absence Cover </a:t>
                      </a:r>
                      <a:r>
                        <a:rPr lang="en-GB" sz="900" b="0" i="0" u="none" strike="noStrike">
                          <a:solidFill>
                            <a:schemeClr val="tx1"/>
                          </a:solidFill>
                          <a:effectLst/>
                          <a:latin typeface="Arial (Body)"/>
                        </a:rPr>
                        <a:t>(8 hrs operations)</a:t>
                      </a: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GB" sz="900" b="1" i="0" u="none" strike="noStrike">
                        <a:solidFill>
                          <a:schemeClr val="bg1"/>
                        </a:solidFill>
                        <a:effectLst/>
                        <a:latin typeface="Arial (Body)"/>
                      </a:endParaRPr>
                    </a:p>
                  </a:txBody>
                  <a:tcPr marL="36000" marR="3600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GB" sz="900" b="0" i="0" u="none" strike="noStrike">
                          <a:solidFill>
                            <a:srgbClr val="000000"/>
                          </a:solidFill>
                          <a:effectLst/>
                          <a:latin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3</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3</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1376376"/>
                  </a:ext>
                </a:extLst>
              </a:tr>
              <a:tr h="283483">
                <a:tc gridSpan="2">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900" b="1" i="0" u="none" strike="noStrike">
                          <a:solidFill>
                            <a:schemeClr val="bg1"/>
                          </a:solidFill>
                          <a:effectLst/>
                          <a:latin typeface="Arial (Body)"/>
                        </a:rPr>
                        <a:t>Total </a:t>
                      </a:r>
                      <a:r>
                        <a:rPr lang="en-GB" sz="900" b="0" i="0" u="none" strike="noStrike" baseline="0">
                          <a:solidFill>
                            <a:schemeClr val="bg1"/>
                          </a:solidFill>
                          <a:effectLst/>
                          <a:latin typeface="Arial (Body)"/>
                        </a:rPr>
                        <a:t>(8 hrs operations)</a:t>
                      </a:r>
                    </a:p>
                  </a:txBody>
                  <a:tcPr marL="72000" marR="72000" marT="0" marB="0" anchor="ctr">
                    <a:lnL w="635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r" fontAlgn="b"/>
                      <a:endParaRPr lang="en-GB" sz="1100" b="1" i="0" u="none" strike="noStrike">
                        <a:solidFill>
                          <a:schemeClr val="bg1"/>
                        </a:solidFill>
                        <a:effectLst/>
                        <a:latin typeface="Arial (Body)"/>
                      </a:endParaRPr>
                    </a:p>
                  </a:txBody>
                  <a:tcPr marL="72000" marR="7200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000000"/>
                          </a:solidFill>
                          <a:effectLst/>
                          <a:latin typeface="Arial"/>
                        </a:rPr>
                        <a:t>3</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3</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6</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7</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9</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9</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14</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17</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17</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20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22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772984"/>
                  </a:ext>
                </a:extLst>
              </a:tr>
              <a:tr h="151190">
                <a:tc gridSpan="16">
                  <a:txBody>
                    <a:bodyPr/>
                    <a:lstStyle/>
                    <a:p>
                      <a:pPr algn="l" fontAlgn="ctr"/>
                      <a:endParaRPr lang="en-GB" sz="1050" b="0" i="0" u="none" strike="noStrike">
                        <a:solidFill>
                          <a:srgbClr val="000000"/>
                        </a:solidFill>
                        <a:effectLst/>
                        <a:latin typeface="+mj-lt"/>
                      </a:endParaRPr>
                    </a:p>
                  </a:txBody>
                  <a:tcPr marL="0" marR="0" marT="0" marB="0" anchor="ctr">
                    <a:lnL w="635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GB" sz="300" b="1" i="1" u="none" strike="noStrike">
                        <a:solidFill>
                          <a:schemeClr val="bg1"/>
                        </a:solidFill>
                        <a:effectLst/>
                        <a:latin typeface="Arial (Body)"/>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ctr"/>
                      <a:endParaRPr lang="en-GB" sz="1050" b="0" i="0" u="none" strike="noStrike">
                        <a:solidFill>
                          <a:srgbClr val="000000"/>
                        </a:solidFill>
                        <a:effectLst/>
                        <a:latin typeface="+mj-lt"/>
                      </a:endParaRP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GB" sz="1050" b="0" i="0" u="none" strike="noStrike">
                        <a:solidFill>
                          <a:srgbClr val="000000"/>
                        </a:solidFill>
                        <a:effectLst/>
                        <a:latin typeface="+mj-lt"/>
                      </a:endParaRPr>
                    </a:p>
                  </a:txBody>
                  <a:tcPr marL="6350" marR="6350" marT="6350" marB="0" anchor="ctr">
                    <a:lnL w="12700" cap="flat" cmpd="sng" algn="ctr">
                      <a:solidFill>
                        <a:schemeClr val="tx1"/>
                      </a:solid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ctr"/>
                      <a:endParaRPr lang="en-GB" sz="1050" b="0" i="0" u="none" strike="noStrike">
                        <a:solidFill>
                          <a:srgbClr val="000000"/>
                        </a:solidFill>
                        <a:effectLst/>
                        <a:latin typeface="+mj-lt"/>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ctr"/>
                      <a:endParaRPr lang="en-GB" sz="1050" b="0" i="0" u="none" strike="noStrike">
                        <a:solidFill>
                          <a:srgbClr val="000000"/>
                        </a:solidFill>
                        <a:effectLst/>
                        <a:latin typeface="+mj-lt"/>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ctr"/>
                      <a:endParaRPr lang="en-GB" sz="1050" b="0" i="0" u="none" strike="noStrike">
                        <a:solidFill>
                          <a:srgbClr val="000000"/>
                        </a:solidFill>
                        <a:effectLst/>
                        <a:latin typeface="+mj-lt"/>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ctr"/>
                      <a:endParaRPr lang="en-GB" sz="1050" b="0" i="0" u="none" strike="noStrike">
                        <a:solidFill>
                          <a:srgbClr val="000000"/>
                        </a:solidFill>
                        <a:effectLst/>
                        <a:latin typeface="+mj-lt"/>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ctr"/>
                      <a:endParaRPr lang="en-GB" sz="1050" b="0" i="0" u="none" strike="noStrike">
                        <a:solidFill>
                          <a:srgbClr val="000000"/>
                        </a:solidFill>
                        <a:effectLst/>
                        <a:latin typeface="+mj-lt"/>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ctr"/>
                      <a:endParaRPr lang="en-GB" sz="1050" b="0" i="0" u="none" strike="noStrike">
                        <a:solidFill>
                          <a:srgbClr val="000000"/>
                        </a:solidFill>
                        <a:effectLst/>
                        <a:latin typeface="+mj-lt"/>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ctr"/>
                      <a:endParaRPr lang="en-GB" sz="1050" b="0" i="0" u="none" strike="noStrike">
                        <a:solidFill>
                          <a:srgbClr val="000000"/>
                        </a:solidFill>
                        <a:effectLst/>
                        <a:latin typeface="+mj-lt"/>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ctr"/>
                      <a:endParaRPr lang="en-GB" sz="1050" b="0" i="0" u="none" strike="noStrike">
                        <a:solidFill>
                          <a:srgbClr val="000000"/>
                        </a:solidFill>
                        <a:effectLst/>
                        <a:latin typeface="+mj-lt"/>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ctr"/>
                      <a:endParaRPr lang="en-GB" sz="1050" b="0" i="0" u="none" strike="noStrike">
                        <a:solidFill>
                          <a:srgbClr val="000000"/>
                        </a:solidFill>
                        <a:effectLst/>
                        <a:latin typeface="+mj-lt"/>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ctr"/>
                      <a:endParaRPr lang="en-GB" sz="1050" b="0" i="0" u="none" strike="noStrike">
                        <a:solidFill>
                          <a:srgbClr val="000000"/>
                        </a:solidFill>
                        <a:effectLst/>
                        <a:latin typeface="+mj-lt"/>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ctr"/>
                      <a:endParaRPr lang="en-GB" sz="1050" b="0" i="0" u="none" strike="noStrike">
                        <a:solidFill>
                          <a:srgbClr val="000000"/>
                        </a:solidFill>
                        <a:effectLst/>
                        <a:latin typeface="+mj-lt"/>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ctr"/>
                      <a:endParaRPr lang="en-GB" sz="1050" b="0" i="0" u="none" strike="noStrike">
                        <a:solidFill>
                          <a:srgbClr val="000000"/>
                        </a:solidFill>
                        <a:effectLst/>
                        <a:latin typeface="+mj-lt"/>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2919479"/>
                  </a:ext>
                </a:extLst>
              </a:tr>
              <a:tr h="283483">
                <a:tc gridSpan="2">
                  <a:txBody>
                    <a:bodyPr/>
                    <a:lstStyle/>
                    <a:p>
                      <a:pPr algn="r" fontAlgn="b"/>
                      <a:r>
                        <a:rPr lang="en-GB" sz="900" b="0" i="0" u="none" strike="noStrike">
                          <a:solidFill>
                            <a:srgbClr val="37373A"/>
                          </a:solidFill>
                          <a:effectLst/>
                          <a:latin typeface="Arial (Body)"/>
                        </a:rPr>
                        <a:t>Daily Capacity (8hr operations)</a:t>
                      </a:r>
                    </a:p>
                  </a:txBody>
                  <a:tcPr marL="72000" marR="72000" marT="0" marB="0" anchor="ctr">
                    <a:lnL w="9525" cap="flat" cmpd="sng" algn="ctr">
                      <a:solidFill>
                        <a:srgbClr val="37373A"/>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r" fontAlgn="b"/>
                      <a:endParaRPr lang="en-GB" sz="900" b="0" i="0" u="none" strike="noStrike">
                        <a:solidFill>
                          <a:srgbClr val="37373A"/>
                        </a:solidFill>
                        <a:effectLst/>
                        <a:latin typeface="Arial (Body)"/>
                      </a:endParaRPr>
                    </a:p>
                  </a:txBody>
                  <a:tcPr marL="72000" marR="7200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n-GB" sz="900" b="0" i="1" u="none" strike="noStrike">
                          <a:solidFill>
                            <a:srgbClr val="37373A"/>
                          </a:solidFill>
                          <a:effectLst/>
                          <a:latin typeface="Arial (Body)"/>
                        </a:rPr>
                        <a:t>56</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112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168</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224</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280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336</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392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448</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504</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560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616</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672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728</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784</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9906439"/>
                  </a:ext>
                </a:extLst>
              </a:tr>
            </a:tbl>
          </a:graphicData>
        </a:graphic>
      </p:graphicFrame>
      <p:sp>
        <p:nvSpPr>
          <p:cNvPr id="6" name="TextBox 5"/>
          <p:cNvSpPr txBox="1"/>
          <p:nvPr/>
        </p:nvSpPr>
        <p:spPr>
          <a:xfrm>
            <a:off x="547704" y="5742352"/>
            <a:ext cx="11065176" cy="83099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defRPr/>
            </a:pPr>
            <a:r>
              <a:rPr lang="en-GB" sz="800" i="1">
                <a:solidFill>
                  <a:srgbClr val="425563"/>
                </a:solidFill>
                <a:latin typeface="Arial (Body)"/>
              </a:rPr>
              <a:t>Team Leader to cover as Results Recorder for small sites</a:t>
            </a:r>
          </a:p>
          <a:p>
            <a:pPr lvl="0">
              <a:defRPr/>
            </a:pPr>
            <a:r>
              <a:rPr lang="en-GB" sz="800" i="1">
                <a:solidFill>
                  <a:srgbClr val="425563"/>
                </a:solidFill>
                <a:latin typeface="Arial (Body)"/>
              </a:rPr>
              <a:t>** Queue Coordinator requirements are particularly indicative and should be determined on a site by site basis, dependent on site specific requirements and local infrastructure </a:t>
            </a:r>
          </a:p>
          <a:p>
            <a:pPr lvl="0">
              <a:defRPr/>
            </a:pPr>
            <a:r>
              <a:rPr kumimoji="0" lang="en-GB" sz="800" b="1" i="1" u="none" strike="noStrike" kern="1200" cap="none" spc="0" normalizeH="0" baseline="0" noProof="0">
                <a:ln>
                  <a:noFill/>
                </a:ln>
                <a:solidFill>
                  <a:srgbClr val="425563"/>
                </a:solidFill>
                <a:effectLst/>
                <a:uLnTx/>
                <a:uFillTx/>
                <a:latin typeface="Arial (Body)"/>
                <a:ea typeface="+mn-ea"/>
                <a:cs typeface="+mn-cs"/>
              </a:rPr>
              <a:t>Note</a:t>
            </a:r>
            <a:r>
              <a:rPr kumimoji="0" lang="en-GB" sz="800" b="0" i="1" u="none" strike="noStrike" kern="1200" cap="none" spc="0" normalizeH="0" baseline="0" noProof="0">
                <a:ln>
                  <a:noFill/>
                </a:ln>
                <a:solidFill>
                  <a:srgbClr val="425563"/>
                </a:solidFill>
                <a:effectLst/>
                <a:uLnTx/>
                <a:uFillTx/>
                <a:latin typeface="Arial (Body)"/>
                <a:ea typeface="+mn-ea"/>
                <a:cs typeface="+mn-cs"/>
              </a:rPr>
              <a:t>: </a:t>
            </a:r>
            <a:r>
              <a:rPr lang="en-GB" sz="800" i="1">
                <a:solidFill>
                  <a:schemeClr val="tx1"/>
                </a:solidFill>
                <a:latin typeface="Arial (Body)"/>
              </a:rPr>
              <a:t>Assumes all </a:t>
            </a:r>
            <a:r>
              <a:rPr lang="en-GB" sz="800" i="1" dirty="0">
                <a:solidFill>
                  <a:schemeClr val="tx1"/>
                </a:solidFill>
                <a:latin typeface="Arial (Body)"/>
              </a:rPr>
              <a:t>Participants</a:t>
            </a:r>
            <a:r>
              <a:rPr lang="en-GB" sz="800" i="1">
                <a:solidFill>
                  <a:schemeClr val="tx1"/>
                </a:solidFill>
                <a:latin typeface="Arial (Body)"/>
              </a:rPr>
              <a:t> to use self-swab. For minors and those unable to self-swab, assumes a guardian or career will assist with swabbing</a:t>
            </a:r>
          </a:p>
          <a:p>
            <a:pPr lvl="0">
              <a:defRPr/>
            </a:pPr>
            <a:r>
              <a:rPr lang="en-GB" sz="800" b="1" i="1">
                <a:solidFill>
                  <a:srgbClr val="425563"/>
                </a:solidFill>
                <a:latin typeface="Arial (Body)"/>
              </a:rPr>
              <a:t>Note</a:t>
            </a:r>
            <a:r>
              <a:rPr lang="en-GB" sz="800" i="1">
                <a:solidFill>
                  <a:srgbClr val="425563"/>
                </a:solidFill>
                <a:latin typeface="Arial (Body)"/>
              </a:rPr>
              <a:t>: Assumes sufficient workforce to deliver 70% capacity</a:t>
            </a:r>
          </a:p>
          <a:p>
            <a:pPr>
              <a:defRPr/>
            </a:pPr>
            <a:r>
              <a:rPr lang="en-GB" sz="800" b="1" i="1">
                <a:solidFill>
                  <a:srgbClr val="425563"/>
                </a:solidFill>
                <a:latin typeface="Arial (Body)"/>
              </a:rPr>
              <a:t>Note</a:t>
            </a:r>
            <a:r>
              <a:rPr lang="en-GB" sz="800" i="1">
                <a:solidFill>
                  <a:srgbClr val="425563"/>
                </a:solidFill>
                <a:latin typeface="Arial (Body)"/>
              </a:rPr>
              <a:t>: </a:t>
            </a:r>
            <a:r>
              <a:rPr lang="en-GB" sz="800" i="1">
                <a:solidFill>
                  <a:schemeClr val="tx1"/>
                </a:solidFill>
                <a:latin typeface="Arial (Body)"/>
              </a:rPr>
              <a:t>Additional contingency resource has been added to cover breaks and potential absences. It is recommended that staff rotate across multiple positions throughout the day, with breaks and all staff provided equal break time </a:t>
            </a:r>
            <a:endParaRPr lang="en-GB" sz="800" i="1">
              <a:solidFill>
                <a:srgbClr val="425563"/>
              </a:solidFill>
              <a:latin typeface="Arial (Body)"/>
            </a:endParaRPr>
          </a:p>
          <a:p>
            <a:pPr lvl="0">
              <a:defRPr/>
            </a:pPr>
            <a:endParaRPr kumimoji="0" lang="en-GB" sz="800" b="0" i="1" u="none" strike="noStrike" kern="1200" cap="none" spc="0" normalizeH="0" baseline="0" noProof="0">
              <a:ln>
                <a:noFill/>
              </a:ln>
              <a:solidFill>
                <a:srgbClr val="425563"/>
              </a:solidFill>
              <a:effectLst/>
              <a:uLnTx/>
              <a:uFillTx/>
              <a:latin typeface="Arial (Body)"/>
              <a:ea typeface="+mn-ea"/>
              <a:cs typeface="+mn-cs"/>
            </a:endParaRPr>
          </a:p>
        </p:txBody>
      </p:sp>
      <p:sp>
        <p:nvSpPr>
          <p:cNvPr id="13" name="Title 1"/>
          <p:cNvSpPr txBox="1">
            <a:spLocks/>
          </p:cNvSpPr>
          <p:nvPr/>
        </p:nvSpPr>
        <p:spPr>
          <a:xfrm>
            <a:off x="547704" y="680607"/>
            <a:ext cx="10710662"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rgbClr val="005EB8"/>
                </a:solidFill>
                <a:latin typeface="+mj-lt"/>
                <a:ea typeface="+mj-ea"/>
                <a:cs typeface="+mj-cs"/>
                <a:sym typeface="+mj-lt"/>
              </a:defRPr>
            </a:lvl1pPr>
          </a:lstStyle>
          <a:p>
            <a:r>
              <a:rPr lang="en-GB" dirty="0"/>
              <a:t>REQUIREMENTS PER 70% CAPACITY </a:t>
            </a:r>
            <a:r>
              <a:rPr lang="en-GB" dirty="0" smtClean="0"/>
              <a:t>TESTING SITE </a:t>
            </a:r>
            <a:r>
              <a:rPr lang="en-GB" dirty="0"/>
              <a:t>SIZE (1/2)</a:t>
            </a:r>
          </a:p>
        </p:txBody>
      </p:sp>
      <p:sp>
        <p:nvSpPr>
          <p:cNvPr id="15" name="Rectangle 14"/>
          <p:cNvSpPr/>
          <p:nvPr/>
        </p:nvSpPr>
        <p:spPr>
          <a:xfrm>
            <a:off x="547704" y="1065661"/>
            <a:ext cx="11153764" cy="1215717"/>
          </a:xfrm>
          <a:prstGeom prst="rect">
            <a:avLst/>
          </a:prstGeom>
        </p:spPr>
        <p:txBody>
          <a:bodyPr wrap="square">
            <a:spAutoFit/>
          </a:bodyPr>
          <a:lstStyle/>
          <a:p>
            <a:pPr marL="171450" indent="-171450">
              <a:spcAft>
                <a:spcPts val="300"/>
              </a:spcAft>
              <a:buFont typeface="Arial" panose="020B0604020202020204" pitchFamily="34" charset="0"/>
              <a:buChar char="•"/>
            </a:pPr>
            <a:r>
              <a:rPr lang="en-GB" sz="1050" dirty="0">
                <a:solidFill>
                  <a:srgbClr val="425563"/>
                </a:solidFill>
              </a:rPr>
              <a:t>The table below outlines the indicative number of staff needed to operate a </a:t>
            </a:r>
            <a:r>
              <a:rPr lang="en-GB" sz="1050" dirty="0" smtClean="0">
                <a:solidFill>
                  <a:srgbClr val="425563"/>
                </a:solidFill>
              </a:rPr>
              <a:t>testing site </a:t>
            </a:r>
            <a:r>
              <a:rPr lang="en-GB" sz="1050" dirty="0">
                <a:solidFill>
                  <a:srgbClr val="425563"/>
                </a:solidFill>
              </a:rPr>
              <a:t>per shift to 70% capacity</a:t>
            </a:r>
          </a:p>
          <a:p>
            <a:pPr marL="171450" indent="-171450">
              <a:spcAft>
                <a:spcPts val="300"/>
              </a:spcAft>
              <a:buFont typeface="Arial" panose="020B0604020202020204" pitchFamily="34" charset="0"/>
              <a:buChar char="•"/>
            </a:pPr>
            <a:r>
              <a:rPr lang="en-GB" sz="1050" dirty="0">
                <a:solidFill>
                  <a:srgbClr val="425563"/>
                </a:solidFill>
              </a:rPr>
              <a:t>This is based off an 8 hour day and a 7 throughput per testing station per hour</a:t>
            </a:r>
          </a:p>
          <a:p>
            <a:pPr marL="171450" indent="-171450">
              <a:spcAft>
                <a:spcPts val="300"/>
              </a:spcAft>
              <a:buFont typeface="Arial" panose="020B0604020202020204" pitchFamily="34" charset="0"/>
              <a:buChar char="•"/>
            </a:pPr>
            <a:r>
              <a:rPr lang="en-GB" sz="1050" dirty="0">
                <a:solidFill>
                  <a:srgbClr val="425563"/>
                </a:solidFill>
              </a:rPr>
              <a:t>Additional contingency resource has been added to cover breaks and potential absences</a:t>
            </a:r>
          </a:p>
          <a:p>
            <a:pPr marL="171450" indent="-171450">
              <a:spcAft>
                <a:spcPts val="300"/>
              </a:spcAft>
              <a:buFont typeface="Arial" panose="020B0604020202020204" pitchFamily="34" charset="0"/>
              <a:buChar char="•"/>
            </a:pPr>
            <a:r>
              <a:rPr lang="en-GB" sz="1050" dirty="0">
                <a:solidFill>
                  <a:srgbClr val="425563"/>
                </a:solidFill>
              </a:rPr>
              <a:t>It is recommended that staff rotate across multiple positions throughout the day, with breaks (all staff provided equal break time), to maintain energy levels and reduce risk of human error</a:t>
            </a:r>
          </a:p>
          <a:p>
            <a:pPr marL="171450" indent="-171450">
              <a:spcAft>
                <a:spcPts val="300"/>
              </a:spcAft>
              <a:buFont typeface="Arial" panose="020B0604020202020204" pitchFamily="34" charset="0"/>
              <a:buChar char="•"/>
            </a:pPr>
            <a:endParaRPr lang="en-GB" sz="1050" dirty="0">
              <a:solidFill>
                <a:srgbClr val="425563"/>
              </a:solidFill>
            </a:endParaRPr>
          </a:p>
        </p:txBody>
      </p:sp>
      <p:sp>
        <p:nvSpPr>
          <p:cNvPr id="12" name="Rectangle 11"/>
          <p:cNvSpPr/>
          <p:nvPr/>
        </p:nvSpPr>
        <p:spPr>
          <a:xfrm>
            <a:off x="2060448" y="5215513"/>
            <a:ext cx="8985504" cy="261610"/>
          </a:xfrm>
          <a:prstGeom prst="rect">
            <a:avLst/>
          </a:prstGeom>
        </p:spPr>
        <p:txBody>
          <a:bodyPr wrap="square">
            <a:spAutoFit/>
          </a:bodyPr>
          <a:lstStyle/>
          <a:p>
            <a:pPr algn="ctr"/>
            <a:r>
              <a:rPr lang="en-GB" sz="1100" b="1">
                <a:solidFill>
                  <a:srgbClr val="37373A"/>
                </a:solidFill>
              </a:rPr>
              <a:t>Workforce numbers are a guideline only and local decisions should be made on a sensible workforce size on a site by site basis.</a:t>
            </a:r>
          </a:p>
        </p:txBody>
      </p:sp>
    </p:spTree>
    <p:extLst>
      <p:ext uri="{BB962C8B-B14F-4D97-AF65-F5344CB8AC3E}">
        <p14:creationId xmlns:p14="http://schemas.microsoft.com/office/powerpoint/2010/main" val="1310251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630000" y="2018462"/>
          <a:ext cx="11071468" cy="3193432"/>
        </p:xfrm>
        <a:graphic>
          <a:graphicData uri="http://schemas.openxmlformats.org/drawingml/2006/table">
            <a:tbl>
              <a:tblPr>
                <a:tableStyleId>{21E4AEA4-8DFA-4A89-87EB-49C32662AFE0}</a:tableStyleId>
              </a:tblPr>
              <a:tblGrid>
                <a:gridCol w="1630105">
                  <a:extLst>
                    <a:ext uri="{9D8B030D-6E8A-4147-A177-3AD203B41FA5}">
                      <a16:colId xmlns:a16="http://schemas.microsoft.com/office/drawing/2014/main" val="2959241811"/>
                    </a:ext>
                  </a:extLst>
                </a:gridCol>
                <a:gridCol w="1630105">
                  <a:extLst>
                    <a:ext uri="{9D8B030D-6E8A-4147-A177-3AD203B41FA5}">
                      <a16:colId xmlns:a16="http://schemas.microsoft.com/office/drawing/2014/main" val="2383228731"/>
                    </a:ext>
                  </a:extLst>
                </a:gridCol>
                <a:gridCol w="557947">
                  <a:extLst>
                    <a:ext uri="{9D8B030D-6E8A-4147-A177-3AD203B41FA5}">
                      <a16:colId xmlns:a16="http://schemas.microsoft.com/office/drawing/2014/main" val="826441926"/>
                    </a:ext>
                  </a:extLst>
                </a:gridCol>
                <a:gridCol w="557947">
                  <a:extLst>
                    <a:ext uri="{9D8B030D-6E8A-4147-A177-3AD203B41FA5}">
                      <a16:colId xmlns:a16="http://schemas.microsoft.com/office/drawing/2014/main" val="1003825693"/>
                    </a:ext>
                  </a:extLst>
                </a:gridCol>
                <a:gridCol w="557947">
                  <a:extLst>
                    <a:ext uri="{9D8B030D-6E8A-4147-A177-3AD203B41FA5}">
                      <a16:colId xmlns:a16="http://schemas.microsoft.com/office/drawing/2014/main" val="1475614591"/>
                    </a:ext>
                  </a:extLst>
                </a:gridCol>
                <a:gridCol w="557947">
                  <a:extLst>
                    <a:ext uri="{9D8B030D-6E8A-4147-A177-3AD203B41FA5}">
                      <a16:colId xmlns:a16="http://schemas.microsoft.com/office/drawing/2014/main" val="710958772"/>
                    </a:ext>
                  </a:extLst>
                </a:gridCol>
                <a:gridCol w="557947">
                  <a:extLst>
                    <a:ext uri="{9D8B030D-6E8A-4147-A177-3AD203B41FA5}">
                      <a16:colId xmlns:a16="http://schemas.microsoft.com/office/drawing/2014/main" val="92435971"/>
                    </a:ext>
                  </a:extLst>
                </a:gridCol>
                <a:gridCol w="557947">
                  <a:extLst>
                    <a:ext uri="{9D8B030D-6E8A-4147-A177-3AD203B41FA5}">
                      <a16:colId xmlns:a16="http://schemas.microsoft.com/office/drawing/2014/main" val="475620160"/>
                    </a:ext>
                  </a:extLst>
                </a:gridCol>
                <a:gridCol w="557947">
                  <a:extLst>
                    <a:ext uri="{9D8B030D-6E8A-4147-A177-3AD203B41FA5}">
                      <a16:colId xmlns:a16="http://schemas.microsoft.com/office/drawing/2014/main" val="4152816659"/>
                    </a:ext>
                  </a:extLst>
                </a:gridCol>
                <a:gridCol w="557947">
                  <a:extLst>
                    <a:ext uri="{9D8B030D-6E8A-4147-A177-3AD203B41FA5}">
                      <a16:colId xmlns:a16="http://schemas.microsoft.com/office/drawing/2014/main" val="3312352767"/>
                    </a:ext>
                  </a:extLst>
                </a:gridCol>
                <a:gridCol w="557947">
                  <a:extLst>
                    <a:ext uri="{9D8B030D-6E8A-4147-A177-3AD203B41FA5}">
                      <a16:colId xmlns:a16="http://schemas.microsoft.com/office/drawing/2014/main" val="3839726138"/>
                    </a:ext>
                  </a:extLst>
                </a:gridCol>
                <a:gridCol w="557947">
                  <a:extLst>
                    <a:ext uri="{9D8B030D-6E8A-4147-A177-3AD203B41FA5}">
                      <a16:colId xmlns:a16="http://schemas.microsoft.com/office/drawing/2014/main" val="4031945592"/>
                    </a:ext>
                  </a:extLst>
                </a:gridCol>
                <a:gridCol w="557947">
                  <a:extLst>
                    <a:ext uri="{9D8B030D-6E8A-4147-A177-3AD203B41FA5}">
                      <a16:colId xmlns:a16="http://schemas.microsoft.com/office/drawing/2014/main" val="808713492"/>
                    </a:ext>
                  </a:extLst>
                </a:gridCol>
                <a:gridCol w="557947">
                  <a:extLst>
                    <a:ext uri="{9D8B030D-6E8A-4147-A177-3AD203B41FA5}">
                      <a16:colId xmlns:a16="http://schemas.microsoft.com/office/drawing/2014/main" val="348791302"/>
                    </a:ext>
                  </a:extLst>
                </a:gridCol>
                <a:gridCol w="557947">
                  <a:extLst>
                    <a:ext uri="{9D8B030D-6E8A-4147-A177-3AD203B41FA5}">
                      <a16:colId xmlns:a16="http://schemas.microsoft.com/office/drawing/2014/main" val="3657687379"/>
                    </a:ext>
                  </a:extLst>
                </a:gridCol>
                <a:gridCol w="557947">
                  <a:extLst>
                    <a:ext uri="{9D8B030D-6E8A-4147-A177-3AD203B41FA5}">
                      <a16:colId xmlns:a16="http://schemas.microsoft.com/office/drawing/2014/main" val="3751875134"/>
                    </a:ext>
                  </a:extLst>
                </a:gridCol>
              </a:tblGrid>
              <a:tr h="249659">
                <a:tc>
                  <a:txBody>
                    <a:bodyPr/>
                    <a:lstStyle/>
                    <a:p>
                      <a:pPr algn="ctr" fontAlgn="b"/>
                      <a:endParaRPr lang="en-GB" sz="1100" b="1" i="0" u="none" strike="noStrike" dirty="0">
                        <a:solidFill>
                          <a:schemeClr val="bg1"/>
                        </a:solidFill>
                        <a:effectLst/>
                        <a:latin typeface="Arial (Body)"/>
                      </a:endParaRPr>
                    </a:p>
                  </a:txBody>
                  <a:tcPr marL="72000" marR="72000" marT="0" marB="0" anchor="ctr">
                    <a:lnL w="6350" cap="flat" cmpd="sng" algn="ctr">
                      <a:solidFill>
                        <a:schemeClr val="bg1"/>
                      </a:solidFill>
                      <a:prstDash val="sysDot"/>
                      <a:round/>
                      <a:headEnd type="none" w="med" len="med"/>
                      <a:tailEnd type="none" w="med" len="med"/>
                    </a:lnL>
                    <a:lnR w="6350" cap="flat" cmpd="sng" algn="ctr">
                      <a:no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100" b="1" i="0" u="none" strike="noStrike">
                        <a:solidFill>
                          <a:schemeClr val="bg1"/>
                        </a:solidFill>
                        <a:effectLst/>
                        <a:latin typeface="Arial (Body)"/>
                      </a:endParaRPr>
                    </a:p>
                  </a:txBody>
                  <a:tcPr marL="72000" marR="72000" marT="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gridSpan="14">
                  <a:txBody>
                    <a:bodyPr/>
                    <a:lstStyle/>
                    <a:p>
                      <a:pPr algn="ctr" fontAlgn="b"/>
                      <a:r>
                        <a:rPr lang="en-GB" sz="1050" b="1" i="0" u="none" strike="noStrike" dirty="0">
                          <a:solidFill>
                            <a:schemeClr val="bg1"/>
                          </a:solidFill>
                          <a:effectLst/>
                          <a:latin typeface="Arial (Body)"/>
                        </a:rPr>
                        <a:t>Number of Testing Stations </a:t>
                      </a:r>
                      <a:r>
                        <a:rPr lang="en-GB" sz="1050" b="1" i="0" u="none" strike="noStrike" dirty="0" smtClean="0">
                          <a:solidFill>
                            <a:schemeClr val="bg1"/>
                          </a:solidFill>
                          <a:effectLst/>
                          <a:latin typeface="Arial (Body)"/>
                        </a:rPr>
                        <a:t>(Testing Site </a:t>
                      </a:r>
                      <a:r>
                        <a:rPr lang="en-GB" sz="1050" b="1" i="0" u="none" strike="noStrike" dirty="0">
                          <a:solidFill>
                            <a:schemeClr val="bg1"/>
                          </a:solidFill>
                          <a:effectLst/>
                          <a:latin typeface="Arial (Body)"/>
                        </a:rPr>
                        <a:t>Size)</a:t>
                      </a: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extLst>
                  <a:ext uri="{0D108BD9-81ED-4DB2-BD59-A6C34878D82A}">
                    <a16:rowId xmlns:a16="http://schemas.microsoft.com/office/drawing/2014/main" val="1662768075"/>
                  </a:ext>
                </a:extLst>
              </a:tr>
              <a:tr h="287782">
                <a:tc>
                  <a:txBody>
                    <a:bodyPr/>
                    <a:lstStyle/>
                    <a:p>
                      <a:pPr algn="l" fontAlgn="b"/>
                      <a:r>
                        <a:rPr lang="en-GB" sz="1000" b="1" i="0" u="none" strike="noStrike">
                          <a:solidFill>
                            <a:schemeClr val="bg1"/>
                          </a:solidFill>
                          <a:effectLst/>
                          <a:latin typeface="Arial (Body)"/>
                        </a:rPr>
                        <a:t>Role</a:t>
                      </a:r>
                    </a:p>
                  </a:txBody>
                  <a:tcPr marL="72000" marR="7200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l" fontAlgn="b"/>
                      <a:r>
                        <a:rPr lang="en-GB" sz="1000" b="1" i="0" u="none" strike="noStrike">
                          <a:solidFill>
                            <a:schemeClr val="bg1"/>
                          </a:solidFill>
                          <a:effectLst/>
                          <a:latin typeface="Arial (Body)"/>
                        </a:rPr>
                        <a:t>Position</a:t>
                      </a:r>
                    </a:p>
                  </a:txBody>
                  <a:tcPr marL="72000" marR="7200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15</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16</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17</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18</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19</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20</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21</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22</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23</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24</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25</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26</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27</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28</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extLst>
                  <a:ext uri="{0D108BD9-81ED-4DB2-BD59-A6C34878D82A}">
                    <a16:rowId xmlns:a16="http://schemas.microsoft.com/office/drawing/2014/main" val="3676215457"/>
                  </a:ext>
                </a:extLst>
              </a:tr>
              <a:tr h="269639">
                <a:tc gridSpan="2">
                  <a:txBody>
                    <a:bodyPr/>
                    <a:lstStyle/>
                    <a:p>
                      <a:pPr algn="l" fontAlgn="ctr"/>
                      <a:r>
                        <a:rPr lang="en-GB" sz="900" b="1" i="0" u="none" strike="noStrike">
                          <a:solidFill>
                            <a:schemeClr val="tx1"/>
                          </a:solidFill>
                          <a:effectLst/>
                          <a:latin typeface="+mj-lt"/>
                        </a:rPr>
                        <a:t>Team</a:t>
                      </a:r>
                      <a:r>
                        <a:rPr lang="en-GB" sz="900" b="1" i="0" u="none" strike="noStrike" baseline="0">
                          <a:solidFill>
                            <a:schemeClr val="tx1"/>
                          </a:solidFill>
                          <a:effectLst/>
                          <a:latin typeface="+mj-lt"/>
                        </a:rPr>
                        <a:t> Leader</a:t>
                      </a:r>
                      <a:endParaRPr lang="en-GB" sz="900" b="1" i="0" u="none" strike="noStrike">
                        <a:solidFill>
                          <a:schemeClr val="tx1"/>
                        </a:solidFill>
                        <a:effectLst/>
                        <a:latin typeface="+mj-lt"/>
                      </a:endParaRP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GB" sz="900" b="1" i="0" u="none" strike="noStrike">
                        <a:solidFill>
                          <a:schemeClr val="bg1"/>
                        </a:solidFill>
                        <a:effectLst/>
                        <a:latin typeface="+mj-lt"/>
                      </a:endParaRPr>
                    </a:p>
                  </a:txBody>
                  <a:tcPr marL="36000" marR="3600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en-GB" sz="1100" b="0" i="0" u="none" strike="noStrike">
                          <a:solidFill>
                            <a:srgbClr val="000000"/>
                          </a:solidFill>
                          <a:effectLst/>
                          <a:latin typeface="Calibri"/>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1</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1</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1</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1</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1</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1</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1</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1</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1</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1</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1</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1</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1</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017743"/>
                  </a:ext>
                </a:extLst>
              </a:tr>
              <a:tr h="269639">
                <a:tc rowSpan="3">
                  <a:txBody>
                    <a:bodyPr/>
                    <a:lstStyle/>
                    <a:p>
                      <a:pPr algn="l" fontAlgn="ctr"/>
                      <a:r>
                        <a:rPr lang="en-GB" sz="900" b="1" i="0" u="none" strike="noStrike">
                          <a:solidFill>
                            <a:schemeClr val="tx1"/>
                          </a:solidFill>
                          <a:effectLst/>
                          <a:latin typeface="+mj-lt"/>
                        </a:rPr>
                        <a:t>Site Operations Role</a:t>
                      </a: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900" b="1" i="0" u="none" strike="noStrike">
                          <a:solidFill>
                            <a:schemeClr val="tx1"/>
                          </a:solidFill>
                          <a:effectLst/>
                          <a:latin typeface="+mj-lt"/>
                        </a:rPr>
                        <a:t>Queue</a:t>
                      </a:r>
                      <a:r>
                        <a:rPr lang="en-GB" sz="900" b="1" i="0" u="none" strike="noStrike" baseline="0">
                          <a:solidFill>
                            <a:schemeClr val="tx1"/>
                          </a:solidFill>
                          <a:effectLst/>
                          <a:latin typeface="+mj-lt"/>
                        </a:rPr>
                        <a:t> Coordinator** </a:t>
                      </a:r>
                      <a:endParaRPr lang="en-GB" sz="900" b="1" i="0" u="none" strike="noStrike">
                        <a:solidFill>
                          <a:schemeClr val="tx1"/>
                        </a:solidFill>
                        <a:effectLst/>
                        <a:latin typeface="+mj-lt"/>
                      </a:endParaRP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1</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1</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1</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1</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1</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1</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1</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1</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1</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1</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1</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2</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2</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6225845"/>
                  </a:ext>
                </a:extLst>
              </a:tr>
              <a:tr h="269639">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chemeClr val="bg1"/>
                        </a:solidFill>
                        <a:effectLst/>
                        <a:uLnTx/>
                        <a:uFillTx/>
                        <a:latin typeface="+mn-lt"/>
                        <a:ea typeface="+mn-ea"/>
                        <a:cs typeface="+mn-cs"/>
                      </a:endParaRPr>
                    </a:p>
                  </a:txBody>
                  <a:tcPr marL="36000" marR="36000" marT="0" marB="0" anchor="ctr">
                    <a:lnL w="6350" cap="flat" cmpd="sng" algn="ctr">
                      <a:solidFill>
                        <a:schemeClr val="bg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rtl="0" eaLnBrk="1" fontAlgn="ctr" latinLnBrk="0" hangingPunct="1">
                        <a:lnSpc>
                          <a:spcPct val="100000"/>
                        </a:lnSpc>
                        <a:spcBef>
                          <a:spcPts val="0"/>
                        </a:spcBef>
                        <a:spcAft>
                          <a:spcPts val="0"/>
                        </a:spcAft>
                        <a:buClrTx/>
                        <a:buSzTx/>
                        <a:buFontTx/>
                        <a:buNone/>
                      </a:pPr>
                      <a:r>
                        <a:rPr kumimoji="0" lang="en-GB" sz="900" b="1" i="0" u="none" strike="noStrike" kern="1200" cap="none" spc="0" normalizeH="0" baseline="0" noProof="0">
                          <a:ln>
                            <a:noFill/>
                          </a:ln>
                          <a:solidFill>
                            <a:schemeClr val="tx1"/>
                          </a:solidFill>
                          <a:effectLst/>
                          <a:uLnTx/>
                          <a:uFillTx/>
                          <a:latin typeface="+mn-lt"/>
                          <a:ea typeface="+mn-ea"/>
                          <a:cs typeface="+mn-cs"/>
                        </a:rPr>
                        <a:t>Registration Assistant</a:t>
                      </a:r>
                      <a:r>
                        <a:rPr lang="en-GB" sz="900" b="1" i="0" u="none" strike="noStrike" kern="1200" cap="none" spc="0" normalizeH="0" baseline="0" noProof="0">
                          <a:ln>
                            <a:noFill/>
                          </a:ln>
                          <a:solidFill>
                            <a:schemeClr val="tx1"/>
                          </a:solidFill>
                          <a:effectLst/>
                          <a:uLnTx/>
                          <a:uFillTx/>
                          <a:latin typeface="+mn-lt"/>
                          <a:ea typeface="+mn-ea"/>
                          <a:cs typeface="+mn-cs"/>
                        </a:rPr>
                        <a:t> </a:t>
                      </a:r>
                      <a:endParaRPr kumimoji="0" lang="en-GB" sz="900" b="1" i="0" u="none" strike="noStrike" kern="1200" cap="none" spc="0" normalizeH="0" baseline="0" noProof="0">
                        <a:ln>
                          <a:noFill/>
                        </a:ln>
                        <a:solidFill>
                          <a:schemeClr val="tx1"/>
                        </a:solidFill>
                        <a:effectLst/>
                        <a:uLnTx/>
                        <a:uFillTx/>
                        <a:latin typeface="+mn-lt"/>
                        <a:ea typeface="+mn-ea"/>
                        <a:cs typeface="+mn-cs"/>
                      </a:endParaRP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2</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2</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3</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3</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3</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3</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3</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4</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4</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4</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4</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4</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4</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2701675"/>
                  </a:ext>
                </a:extLst>
              </a:tr>
              <a:tr h="269639">
                <a:tc vMerge="1">
                  <a:txBody>
                    <a:bodyPr/>
                    <a:lstStyle/>
                    <a:p>
                      <a:pPr algn="l" fontAlgn="ctr"/>
                      <a:endParaRPr lang="en-GB" sz="900" b="1" i="0" u="none" strike="noStrike">
                        <a:solidFill>
                          <a:schemeClr val="bg1"/>
                        </a:solidFill>
                        <a:effectLst/>
                        <a:latin typeface="+mj-lt"/>
                      </a:endParaRPr>
                    </a:p>
                  </a:txBody>
                  <a:tcPr marL="36000" marR="36000" marT="0" marB="0" anchor="ctr">
                    <a:lnL w="6350" cap="flat" cmpd="sng" algn="ctr">
                      <a:solidFill>
                        <a:schemeClr val="bg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ctr"/>
                      <a:r>
                        <a:rPr lang="en-GB" sz="900" b="1" u="none" strike="noStrike">
                          <a:solidFill>
                            <a:schemeClr val="tx1"/>
                          </a:solidFill>
                          <a:effectLst/>
                          <a:latin typeface="+mj-lt"/>
                        </a:rPr>
                        <a:t>Test Assistant***</a:t>
                      </a:r>
                      <a:endParaRPr lang="en-GB" sz="900" b="1" i="0" u="none" strike="noStrike">
                        <a:solidFill>
                          <a:schemeClr val="tx1"/>
                        </a:solidFill>
                        <a:effectLst/>
                        <a:latin typeface="+mj-lt"/>
                      </a:endParaRP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3</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3</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4</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4</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4</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4</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4</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4</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4</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4</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5</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5</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5</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6571338"/>
                  </a:ext>
                </a:extLst>
              </a:tr>
              <a:tr h="283483">
                <a:tc rowSpan="2">
                  <a:txBody>
                    <a:bodyPr/>
                    <a:lstStyle/>
                    <a:p>
                      <a:pPr algn="l" fontAlgn="ctr"/>
                      <a:r>
                        <a:rPr lang="en-GB" sz="900" b="1" i="0" u="none" strike="noStrike">
                          <a:solidFill>
                            <a:schemeClr val="tx1"/>
                          </a:solidFill>
                          <a:effectLst/>
                          <a:latin typeface="+mj-lt"/>
                        </a:rPr>
                        <a:t>Testing Operations</a:t>
                      </a:r>
                      <a:r>
                        <a:rPr lang="en-GB" sz="900" b="1" i="0" u="none" strike="noStrike" baseline="0">
                          <a:solidFill>
                            <a:schemeClr val="tx1"/>
                          </a:solidFill>
                          <a:effectLst/>
                          <a:latin typeface="+mj-lt"/>
                        </a:rPr>
                        <a:t> Role</a:t>
                      </a:r>
                      <a:endParaRPr lang="en-GB" sz="900" b="1" i="0" u="none" strike="noStrike">
                        <a:solidFill>
                          <a:schemeClr val="tx1"/>
                        </a:solidFill>
                        <a:effectLst/>
                        <a:latin typeface="+mj-lt"/>
                      </a:endParaRP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900" b="1" u="none" strike="noStrike">
                          <a:solidFill>
                            <a:schemeClr val="tx1"/>
                          </a:solidFill>
                          <a:effectLst/>
                          <a:latin typeface="+mj-lt"/>
                        </a:rPr>
                        <a:t>Processing Operative</a:t>
                      </a:r>
                      <a:endParaRPr lang="en-GB" sz="900" b="1" i="0" u="none" strike="noStrike">
                        <a:solidFill>
                          <a:schemeClr val="tx1"/>
                        </a:solidFill>
                        <a:effectLst/>
                        <a:latin typeface="+mj-lt"/>
                      </a:endParaRP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1100" b="0" i="0" u="none" strike="noStrike">
                          <a:solidFill>
                            <a:srgbClr val="000000"/>
                          </a:solidFill>
                          <a:effectLst/>
                          <a:latin typeface="Calibri"/>
                        </a:rPr>
                        <a:t>11</a:t>
                      </a:r>
                      <a:endParaRPr lang="en-GB"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1100" b="0" i="0" u="none" strike="noStrike">
                          <a:solidFill>
                            <a:srgbClr val="000000"/>
                          </a:solidFill>
                          <a:effectLst/>
                          <a:latin typeface="Calibri"/>
                        </a:rPr>
                        <a:t>11</a:t>
                      </a:r>
                      <a:endParaRPr lang="en-GB"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1100" b="0" i="0" u="none" strike="noStrike">
                          <a:solidFill>
                            <a:srgbClr val="000000"/>
                          </a:solidFill>
                          <a:effectLst/>
                          <a:latin typeface="Calibri"/>
                        </a:rPr>
                        <a:t>12</a:t>
                      </a:r>
                      <a:endParaRPr lang="en-GB"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1100" b="0" i="0" u="none" strike="noStrike">
                          <a:solidFill>
                            <a:srgbClr val="000000"/>
                          </a:solidFill>
                          <a:effectLst/>
                          <a:latin typeface="Calibri"/>
                        </a:rPr>
                        <a:t>13</a:t>
                      </a:r>
                      <a:endParaRPr lang="en-GB"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1100" b="0" i="0" u="none" strike="noStrike">
                          <a:solidFill>
                            <a:srgbClr val="000000"/>
                          </a:solidFill>
                          <a:effectLst/>
                          <a:latin typeface="Calibri"/>
                        </a:rPr>
                        <a:t>13</a:t>
                      </a:r>
                      <a:endParaRPr lang="en-GB"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1100" b="0" i="0" u="none" strike="noStrike">
                          <a:solidFill>
                            <a:srgbClr val="000000"/>
                          </a:solidFill>
                          <a:effectLst/>
                          <a:latin typeface="Calibri"/>
                        </a:rPr>
                        <a:t>14</a:t>
                      </a:r>
                      <a:endParaRPr lang="en-GB"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1100" b="0" i="0" u="none" strike="noStrike">
                          <a:solidFill>
                            <a:srgbClr val="000000"/>
                          </a:solidFill>
                          <a:effectLst/>
                          <a:latin typeface="Calibri"/>
                        </a:rPr>
                        <a:t>15</a:t>
                      </a:r>
                      <a:endParaRPr lang="en-GB"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1100" b="0" i="0" u="none" strike="noStrike">
                          <a:solidFill>
                            <a:srgbClr val="000000"/>
                          </a:solidFill>
                          <a:effectLst/>
                          <a:latin typeface="Calibri"/>
                        </a:rPr>
                        <a:t>15</a:t>
                      </a:r>
                      <a:endParaRPr lang="en-GB"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1100" b="0" i="0" u="none" strike="noStrike">
                          <a:solidFill>
                            <a:srgbClr val="000000"/>
                          </a:solidFill>
                          <a:effectLst/>
                          <a:latin typeface="Calibri"/>
                        </a:rPr>
                        <a:t>16</a:t>
                      </a:r>
                      <a:endParaRPr lang="en-GB"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1100" b="0" i="0" u="none" strike="noStrike">
                          <a:solidFill>
                            <a:srgbClr val="000000"/>
                          </a:solidFill>
                          <a:effectLst/>
                          <a:latin typeface="Calibri"/>
                        </a:rPr>
                        <a:t>17</a:t>
                      </a:r>
                      <a:endParaRPr lang="en-GB"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1100" b="0" i="0" u="none" strike="noStrike">
                          <a:solidFill>
                            <a:srgbClr val="000000"/>
                          </a:solidFill>
                          <a:effectLst/>
                          <a:latin typeface="Calibri"/>
                        </a:rPr>
                        <a:t>18</a:t>
                      </a:r>
                      <a:endParaRPr lang="en-GB"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1100" b="0" i="0" u="none" strike="noStrike">
                          <a:solidFill>
                            <a:srgbClr val="000000"/>
                          </a:solidFill>
                          <a:effectLst/>
                          <a:latin typeface="Calibri"/>
                        </a:rPr>
                        <a:t>18</a:t>
                      </a:r>
                      <a:endParaRPr lang="en-GB"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1100" b="0" i="0" u="none" strike="noStrike">
                          <a:solidFill>
                            <a:srgbClr val="000000"/>
                          </a:solidFill>
                          <a:effectLst/>
                          <a:latin typeface="Calibri"/>
                        </a:rPr>
                        <a:t>19</a:t>
                      </a:r>
                      <a:endParaRPr lang="en-GB"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1100" b="0" i="0" u="none" strike="noStrike">
                          <a:solidFill>
                            <a:srgbClr val="000000"/>
                          </a:solidFill>
                          <a:effectLst/>
                          <a:latin typeface="Calibri"/>
                        </a:rPr>
                        <a:t>20</a:t>
                      </a:r>
                      <a:endParaRPr lang="en-GB"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9207034"/>
                  </a:ext>
                </a:extLst>
              </a:tr>
              <a:tr h="283483">
                <a:tc vMerge="1">
                  <a:txBody>
                    <a:bodyPr/>
                    <a:lstStyle/>
                    <a:p>
                      <a:pPr algn="l" fontAlgn="ctr"/>
                      <a:endParaRPr lang="en-GB" sz="900" b="1" i="0" u="none" strike="noStrike">
                        <a:solidFill>
                          <a:schemeClr val="bg1"/>
                        </a:solidFill>
                        <a:effectLst/>
                        <a:latin typeface="+mj-lt"/>
                      </a:endParaRPr>
                    </a:p>
                  </a:txBody>
                  <a:tcPr marL="36000" marR="36000" marT="0" marB="0" anchor="ctr">
                    <a:lnL w="6350" cap="flat" cmpd="sng" algn="ctr">
                      <a:solidFill>
                        <a:schemeClr val="bg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l" fontAlgn="ctr"/>
                      <a:r>
                        <a:rPr lang="en-GB" sz="900" b="1" i="0" u="none" strike="noStrike">
                          <a:solidFill>
                            <a:schemeClr val="tx1"/>
                          </a:solidFill>
                          <a:effectLst/>
                          <a:latin typeface="+mj-lt"/>
                        </a:rPr>
                        <a:t>Results Recorder</a:t>
                      </a: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1100" b="0" i="0" u="none" strike="noStrike">
                          <a:solidFill>
                            <a:srgbClr val="000000"/>
                          </a:solidFill>
                          <a:effectLst/>
                          <a:latin typeface="Calibri"/>
                        </a:rPr>
                        <a:t>2</a:t>
                      </a:r>
                      <a:endParaRPr lang="en-GB"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1100" b="0" i="0" u="none" strike="noStrike">
                          <a:solidFill>
                            <a:srgbClr val="000000"/>
                          </a:solidFill>
                          <a:effectLst/>
                          <a:latin typeface="Calibri"/>
                        </a:rPr>
                        <a:t>3</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1100" b="0" i="0" u="none" strike="noStrike">
                          <a:solidFill>
                            <a:srgbClr val="000000"/>
                          </a:solidFill>
                          <a:effectLst/>
                          <a:latin typeface="Calibri"/>
                        </a:rPr>
                        <a:t>3</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1100" b="0" i="0" u="none" strike="noStrike">
                          <a:solidFill>
                            <a:srgbClr val="000000"/>
                          </a:solidFill>
                          <a:effectLst/>
                          <a:latin typeface="Calibri"/>
                        </a:rPr>
                        <a:t>3</a:t>
                      </a:r>
                      <a:endParaRPr lang="en-GB"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1100" b="0" i="0" u="none" strike="noStrike">
                          <a:solidFill>
                            <a:srgbClr val="000000"/>
                          </a:solidFill>
                          <a:effectLst/>
                          <a:latin typeface="Calibri"/>
                        </a:rPr>
                        <a:t>3</a:t>
                      </a:r>
                      <a:endParaRPr lang="en-GB"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1100" b="0" i="0" u="none" strike="noStrike">
                          <a:solidFill>
                            <a:srgbClr val="000000"/>
                          </a:solidFill>
                          <a:effectLst/>
                          <a:latin typeface="Calibri"/>
                        </a:rPr>
                        <a:t>3</a:t>
                      </a:r>
                      <a:endParaRPr lang="en-GB"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1100" b="0" i="0" u="none" strike="noStrike">
                          <a:solidFill>
                            <a:srgbClr val="000000"/>
                          </a:solidFill>
                          <a:effectLst/>
                          <a:latin typeface="Calibri"/>
                        </a:rPr>
                        <a:t>4</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1100" b="0" i="0" u="none" strike="noStrike">
                          <a:solidFill>
                            <a:srgbClr val="000000"/>
                          </a:solidFill>
                          <a:effectLst/>
                          <a:latin typeface="Calibri"/>
                        </a:rPr>
                        <a:t>4</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1100" b="0" i="0" u="none" strike="noStrike">
                          <a:solidFill>
                            <a:srgbClr val="000000"/>
                          </a:solidFill>
                          <a:effectLst/>
                          <a:latin typeface="Calibri"/>
                        </a:rPr>
                        <a:t>4</a:t>
                      </a:r>
                      <a:endParaRPr lang="en-GB"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1100" b="0" i="0" u="none" strike="noStrike">
                          <a:solidFill>
                            <a:srgbClr val="000000"/>
                          </a:solidFill>
                          <a:effectLst/>
                          <a:latin typeface="Calibri"/>
                        </a:rPr>
                        <a:t>4</a:t>
                      </a:r>
                      <a:endParaRPr lang="en-GB"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1100" b="0" i="0" u="none" strike="noStrike">
                          <a:solidFill>
                            <a:srgbClr val="000000"/>
                          </a:solidFill>
                          <a:effectLst/>
                          <a:latin typeface="Calibri"/>
                        </a:rPr>
                        <a:t>4</a:t>
                      </a:r>
                      <a:endParaRPr lang="en-GB"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1100" b="0" i="0" u="none" strike="noStrike">
                          <a:solidFill>
                            <a:srgbClr val="000000"/>
                          </a:solidFill>
                          <a:effectLst/>
                          <a:latin typeface="Calibri"/>
                        </a:rPr>
                        <a:t>4</a:t>
                      </a:r>
                      <a:endParaRPr lang="en-GB"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1100" b="0" i="0" u="none" strike="noStrike">
                          <a:solidFill>
                            <a:srgbClr val="000000"/>
                          </a:solidFill>
                          <a:effectLst/>
                          <a:latin typeface="Calibri"/>
                        </a:rPr>
                        <a:t>4</a:t>
                      </a:r>
                      <a:endParaRPr lang="en-GB"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GB" sz="1100" b="0" i="0" u="none" strike="noStrike">
                          <a:solidFill>
                            <a:srgbClr val="000000"/>
                          </a:solidFill>
                          <a:effectLst/>
                          <a:latin typeface="Calibri"/>
                        </a:rPr>
                        <a:t>4</a:t>
                      </a:r>
                      <a:endParaRPr lang="en-GB" sz="11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281189"/>
                  </a:ext>
                </a:extLst>
              </a:tr>
              <a:tr h="283483">
                <a:tc gridSpan="2">
                  <a:txBody>
                    <a:bodyPr/>
                    <a:lstStyle/>
                    <a:p>
                      <a:pPr algn="l" fontAlgn="b"/>
                      <a:r>
                        <a:rPr lang="en-GB" sz="900" b="1" i="0" u="none" strike="noStrike">
                          <a:solidFill>
                            <a:schemeClr val="tx1"/>
                          </a:solidFill>
                          <a:effectLst/>
                          <a:latin typeface="Arial (Body)"/>
                        </a:rPr>
                        <a:t>Break &amp; Absence Cover </a:t>
                      </a:r>
                      <a:r>
                        <a:rPr lang="en-GB" sz="900" b="0" i="0" u="none" strike="noStrike">
                          <a:solidFill>
                            <a:schemeClr val="tx1"/>
                          </a:solidFill>
                          <a:effectLst/>
                          <a:latin typeface="Arial (Body)"/>
                        </a:rPr>
                        <a:t>(8 hrs operations)</a:t>
                      </a: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GB" sz="900" b="1" i="0" u="none" strike="noStrike">
                        <a:solidFill>
                          <a:schemeClr val="bg1"/>
                        </a:solidFill>
                        <a:effectLst/>
                        <a:latin typeface="Arial (Body)"/>
                      </a:endParaRPr>
                    </a:p>
                  </a:txBody>
                  <a:tcPr marL="36000" marR="3600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1100" b="0" i="0" u="none" strike="noStrike">
                          <a:solidFill>
                            <a:srgbClr val="000000"/>
                          </a:solidFill>
                          <a:effectLst/>
                          <a:latin typeface="Calibri"/>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3</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3</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4</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4</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4</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4</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4</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5</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5</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5</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5</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5</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5</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1376376"/>
                  </a:ext>
                </a:extLst>
              </a:tr>
              <a:tr h="283483">
                <a:tc gridSpan="2">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900" b="1" i="0" u="none" strike="noStrike">
                          <a:solidFill>
                            <a:schemeClr val="bg1"/>
                          </a:solidFill>
                          <a:effectLst/>
                          <a:latin typeface="Arial (Body)"/>
                        </a:rPr>
                        <a:t>Total </a:t>
                      </a:r>
                      <a:r>
                        <a:rPr lang="en-GB" sz="900" b="0" i="0" u="none" strike="noStrike" baseline="0">
                          <a:solidFill>
                            <a:schemeClr val="bg1"/>
                          </a:solidFill>
                          <a:effectLst/>
                          <a:latin typeface="Arial (Body)"/>
                        </a:rPr>
                        <a:t>(8 hrs operations)</a:t>
                      </a:r>
                    </a:p>
                  </a:txBody>
                  <a:tcPr marL="72000" marR="72000" marT="0" marB="0" anchor="ctr">
                    <a:lnL w="635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r" fontAlgn="b"/>
                      <a:endParaRPr lang="en-GB" sz="1100" b="1" i="0" u="none" strike="noStrike">
                        <a:solidFill>
                          <a:schemeClr val="bg1"/>
                        </a:solidFill>
                        <a:effectLst/>
                        <a:latin typeface="Arial (Body)"/>
                      </a:endParaRPr>
                    </a:p>
                  </a:txBody>
                  <a:tcPr marL="72000" marR="7200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fontAlgn="b"/>
                      <a:r>
                        <a:rPr lang="en-GB" sz="1100" b="0" i="0" u="none" strike="noStrike">
                          <a:solidFill>
                            <a:srgbClr val="000000"/>
                          </a:solidFill>
                          <a:effectLst/>
                          <a:latin typeface="Calibri"/>
                        </a:rPr>
                        <a:t>23</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24</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25</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29</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29</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30</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32</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32</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35</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36</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37</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38</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40</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a:rPr>
                        <a:t>41</a:t>
                      </a:r>
                    </a:p>
                  </a:txBody>
                  <a:tcPr marL="0" marR="0" marT="0" marB="0" anchor="b">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772984"/>
                  </a:ext>
                </a:extLst>
              </a:tr>
              <a:tr h="151190">
                <a:tc gridSpan="2">
                  <a:txBody>
                    <a:bodyPr/>
                    <a:lstStyle/>
                    <a:p>
                      <a:pPr algn="l" fontAlgn="ctr"/>
                      <a:endParaRPr lang="en-GB" sz="1050" b="0" i="0" u="none" strike="noStrike">
                        <a:solidFill>
                          <a:srgbClr val="000000"/>
                        </a:solidFill>
                        <a:effectLst/>
                        <a:latin typeface="+mj-lt"/>
                      </a:endParaRPr>
                    </a:p>
                  </a:txBody>
                  <a:tcPr marL="0" marR="0" marT="0" marB="0" anchor="ctr">
                    <a:lnL w="635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GB" sz="300" b="1" i="1" u="none" strike="noStrike">
                        <a:solidFill>
                          <a:schemeClr val="bg1"/>
                        </a:solidFill>
                        <a:effectLst/>
                        <a:latin typeface="Arial (Body)"/>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900" b="0" i="0" u="none" strike="noStrike">
                        <a:solidFill>
                          <a:srgbClr val="000000"/>
                        </a:solidFill>
                        <a:effectLst/>
                        <a:latin typeface="Arial"/>
                      </a:endParaRP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900" b="0" i="0" u="none" strike="noStrike">
                        <a:solidFill>
                          <a:srgbClr val="000000"/>
                        </a:solidFill>
                        <a:effectLst/>
                        <a:latin typeface="Arial"/>
                      </a:endParaRPr>
                    </a:p>
                  </a:txBody>
                  <a:tcPr marL="6350" marR="6350" marT="6350" marB="0" anchor="ctr">
                    <a:lnL w="12700" cap="flat" cmpd="sng" algn="ctr">
                      <a:solidFill>
                        <a:schemeClr val="tx1"/>
                      </a:solid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900" b="0" i="0" u="none" strike="noStrike">
                        <a:solidFill>
                          <a:srgbClr val="000000"/>
                        </a:solidFill>
                        <a:effectLst/>
                        <a:latin typeface="Arial"/>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900" b="0" i="0" u="none" strike="noStrike">
                        <a:solidFill>
                          <a:srgbClr val="000000"/>
                        </a:solidFill>
                        <a:effectLst/>
                        <a:latin typeface="Arial"/>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900" b="0" i="0" u="none" strike="noStrike">
                        <a:solidFill>
                          <a:srgbClr val="000000"/>
                        </a:solidFill>
                        <a:effectLst/>
                        <a:latin typeface="Arial"/>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900" b="0" i="0" u="none" strike="noStrike">
                        <a:solidFill>
                          <a:srgbClr val="000000"/>
                        </a:solidFill>
                        <a:effectLst/>
                        <a:latin typeface="Arial"/>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900" b="0" i="0" u="none" strike="noStrike">
                        <a:solidFill>
                          <a:srgbClr val="000000"/>
                        </a:solidFill>
                        <a:effectLst/>
                        <a:latin typeface="Arial"/>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900" b="0" i="0" u="none" strike="noStrike">
                        <a:solidFill>
                          <a:srgbClr val="000000"/>
                        </a:solidFill>
                        <a:effectLst/>
                        <a:latin typeface="Arial"/>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900" b="0" i="0" u="none" strike="noStrike">
                        <a:solidFill>
                          <a:srgbClr val="000000"/>
                        </a:solidFill>
                        <a:effectLst/>
                        <a:latin typeface="Arial"/>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900" b="0" i="0" u="none" strike="noStrike">
                        <a:solidFill>
                          <a:srgbClr val="000000"/>
                        </a:solidFill>
                        <a:effectLst/>
                        <a:latin typeface="Arial"/>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900" b="0" i="0" u="none" strike="noStrike">
                        <a:solidFill>
                          <a:srgbClr val="000000"/>
                        </a:solidFill>
                        <a:effectLst/>
                        <a:latin typeface="Arial"/>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900" b="0" i="0" u="none" strike="noStrike">
                        <a:solidFill>
                          <a:srgbClr val="000000"/>
                        </a:solidFill>
                        <a:effectLst/>
                        <a:latin typeface="Arial"/>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900" b="0" i="0" u="none" strike="noStrike">
                        <a:solidFill>
                          <a:srgbClr val="000000"/>
                        </a:solidFill>
                        <a:effectLst/>
                        <a:latin typeface="Arial"/>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900" b="0" i="0" u="none" strike="noStrike">
                        <a:solidFill>
                          <a:srgbClr val="000000"/>
                        </a:solidFill>
                        <a:effectLst/>
                        <a:latin typeface="Arial"/>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2919479"/>
                  </a:ext>
                </a:extLst>
              </a:tr>
              <a:tr h="283483">
                <a:tc gridSpan="2">
                  <a:txBody>
                    <a:bodyPr/>
                    <a:lstStyle/>
                    <a:p>
                      <a:pPr algn="r" fontAlgn="b"/>
                      <a:r>
                        <a:rPr lang="en-GB" sz="900" b="0" i="0" u="none" strike="noStrike">
                          <a:solidFill>
                            <a:srgbClr val="37373A"/>
                          </a:solidFill>
                          <a:effectLst/>
                          <a:latin typeface="Arial (Body)"/>
                        </a:rPr>
                        <a:t>Daily Capacity (8hr operations)</a:t>
                      </a:r>
                    </a:p>
                  </a:txBody>
                  <a:tcPr marL="72000" marR="72000" marT="0" marB="0" anchor="ctr">
                    <a:lnL w="9525" cap="flat" cmpd="sng" algn="ctr">
                      <a:solidFill>
                        <a:srgbClr val="37373A"/>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r" fontAlgn="b"/>
                      <a:endParaRPr lang="en-GB" sz="900" b="0" i="0" u="none" strike="noStrike">
                        <a:solidFill>
                          <a:srgbClr val="37373A"/>
                        </a:solidFill>
                        <a:effectLst/>
                        <a:latin typeface="Arial (Body)"/>
                      </a:endParaRPr>
                    </a:p>
                  </a:txBody>
                  <a:tcPr marL="72000" marR="7200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n-GB" sz="900" b="0" i="1" u="none" strike="noStrike">
                          <a:solidFill>
                            <a:srgbClr val="37373A"/>
                          </a:solidFill>
                          <a:effectLst/>
                          <a:latin typeface="Arial (Body)"/>
                        </a:rPr>
                        <a:t>840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896</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952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1008</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1064</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1120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1176</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1232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1288</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1344</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1400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1456</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1512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1568</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9906439"/>
                  </a:ext>
                </a:extLst>
              </a:tr>
            </a:tbl>
          </a:graphicData>
        </a:graphic>
      </p:graphicFrame>
      <p:sp>
        <p:nvSpPr>
          <p:cNvPr id="13" name="Title 1"/>
          <p:cNvSpPr txBox="1">
            <a:spLocks/>
          </p:cNvSpPr>
          <p:nvPr/>
        </p:nvSpPr>
        <p:spPr>
          <a:xfrm>
            <a:off x="547704" y="691117"/>
            <a:ext cx="106476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rgbClr val="005EB8"/>
                </a:solidFill>
                <a:latin typeface="+mj-lt"/>
                <a:ea typeface="+mj-ea"/>
                <a:cs typeface="+mj-cs"/>
                <a:sym typeface="+mj-lt"/>
              </a:defRPr>
            </a:lvl1pPr>
          </a:lstStyle>
          <a:p>
            <a:r>
              <a:rPr lang="en-GB" dirty="0"/>
              <a:t>PER 70% CAPACITY </a:t>
            </a:r>
            <a:r>
              <a:rPr lang="en-GB" dirty="0" smtClean="0"/>
              <a:t>TESTING SITE </a:t>
            </a:r>
            <a:r>
              <a:rPr lang="en-GB" dirty="0"/>
              <a:t>SIZE (2/2)</a:t>
            </a:r>
          </a:p>
        </p:txBody>
      </p:sp>
      <p:sp>
        <p:nvSpPr>
          <p:cNvPr id="7" name="TextBox 6"/>
          <p:cNvSpPr txBox="1"/>
          <p:nvPr/>
        </p:nvSpPr>
        <p:spPr>
          <a:xfrm>
            <a:off x="547704" y="5742352"/>
            <a:ext cx="11065176" cy="83099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defRPr/>
            </a:pPr>
            <a:r>
              <a:rPr lang="en-GB" sz="800" i="1">
                <a:solidFill>
                  <a:srgbClr val="425563"/>
                </a:solidFill>
                <a:latin typeface="Arial (Body)"/>
              </a:rPr>
              <a:t>Team Leader to cover as Results Recorder for small sites</a:t>
            </a:r>
          </a:p>
          <a:p>
            <a:pPr lvl="0">
              <a:defRPr/>
            </a:pPr>
            <a:r>
              <a:rPr lang="en-GB" sz="800" i="1">
                <a:solidFill>
                  <a:srgbClr val="425563"/>
                </a:solidFill>
                <a:latin typeface="Arial (Body)"/>
              </a:rPr>
              <a:t>** Queue Coordinator requirements are particularly indicative and should be determined on a site by site basis, dependent on site specific requirements and local infrastructure </a:t>
            </a:r>
          </a:p>
          <a:p>
            <a:pPr lvl="0">
              <a:defRPr/>
            </a:pPr>
            <a:r>
              <a:rPr kumimoji="0" lang="en-GB" sz="800" b="1" i="1" u="none" strike="noStrike" kern="1200" cap="none" spc="0" normalizeH="0" baseline="0" noProof="0">
                <a:ln>
                  <a:noFill/>
                </a:ln>
                <a:solidFill>
                  <a:srgbClr val="425563"/>
                </a:solidFill>
                <a:effectLst/>
                <a:uLnTx/>
                <a:uFillTx/>
                <a:latin typeface="Arial (Body)"/>
                <a:ea typeface="+mn-ea"/>
                <a:cs typeface="+mn-cs"/>
              </a:rPr>
              <a:t>Note</a:t>
            </a:r>
            <a:r>
              <a:rPr kumimoji="0" lang="en-GB" sz="800" b="0" i="1" u="none" strike="noStrike" kern="1200" cap="none" spc="0" normalizeH="0" baseline="0" noProof="0">
                <a:ln>
                  <a:noFill/>
                </a:ln>
                <a:solidFill>
                  <a:srgbClr val="425563"/>
                </a:solidFill>
                <a:effectLst/>
                <a:uLnTx/>
                <a:uFillTx/>
                <a:latin typeface="Arial (Body)"/>
                <a:ea typeface="+mn-ea"/>
                <a:cs typeface="+mn-cs"/>
              </a:rPr>
              <a:t>: </a:t>
            </a:r>
            <a:r>
              <a:rPr lang="en-GB" sz="800" i="1">
                <a:solidFill>
                  <a:schemeClr val="tx1"/>
                </a:solidFill>
                <a:latin typeface="Arial (Body)"/>
              </a:rPr>
              <a:t>Assumes all </a:t>
            </a:r>
            <a:r>
              <a:rPr lang="en-GB" sz="800" i="1" dirty="0">
                <a:solidFill>
                  <a:schemeClr val="tx1"/>
                </a:solidFill>
                <a:latin typeface="Arial (Body)"/>
              </a:rPr>
              <a:t>Participants</a:t>
            </a:r>
            <a:r>
              <a:rPr lang="en-GB" sz="800" i="1">
                <a:solidFill>
                  <a:schemeClr val="tx1"/>
                </a:solidFill>
                <a:latin typeface="Arial (Body)"/>
              </a:rPr>
              <a:t> to use self-swab. For minors and those unable to self-swab, assumes a guardian or career will assist with swabbing</a:t>
            </a:r>
          </a:p>
          <a:p>
            <a:pPr lvl="0">
              <a:defRPr/>
            </a:pPr>
            <a:r>
              <a:rPr lang="en-GB" sz="800" b="1" i="1">
                <a:solidFill>
                  <a:srgbClr val="425563"/>
                </a:solidFill>
                <a:latin typeface="Arial (Body)"/>
              </a:rPr>
              <a:t>Note</a:t>
            </a:r>
            <a:r>
              <a:rPr lang="en-GB" sz="800" i="1">
                <a:solidFill>
                  <a:srgbClr val="425563"/>
                </a:solidFill>
                <a:latin typeface="Arial (Body)"/>
              </a:rPr>
              <a:t>: Assumes sufficient workforce to deliver 70% capacity</a:t>
            </a:r>
          </a:p>
          <a:p>
            <a:pPr>
              <a:defRPr/>
            </a:pPr>
            <a:r>
              <a:rPr lang="en-GB" sz="800" b="1" i="1">
                <a:solidFill>
                  <a:srgbClr val="425563"/>
                </a:solidFill>
                <a:latin typeface="Arial (Body)"/>
              </a:rPr>
              <a:t>Note</a:t>
            </a:r>
            <a:r>
              <a:rPr lang="en-GB" sz="800" i="1">
                <a:solidFill>
                  <a:srgbClr val="425563"/>
                </a:solidFill>
                <a:latin typeface="Arial (Body)"/>
              </a:rPr>
              <a:t>: </a:t>
            </a:r>
            <a:r>
              <a:rPr lang="en-GB" sz="800" i="1">
                <a:solidFill>
                  <a:schemeClr val="tx1"/>
                </a:solidFill>
                <a:latin typeface="Arial (Body)"/>
              </a:rPr>
              <a:t>Additional contingency resource has been added to cover breaks and potential absences. It is recommended that staff rotate across multiple positions throughout the day, with breaks and all staff provided equal break time </a:t>
            </a:r>
            <a:endParaRPr lang="en-GB" sz="800" i="1">
              <a:solidFill>
                <a:srgbClr val="425563"/>
              </a:solidFill>
              <a:latin typeface="Arial (Body)"/>
            </a:endParaRPr>
          </a:p>
          <a:p>
            <a:pPr lvl="0">
              <a:defRPr/>
            </a:pPr>
            <a:endParaRPr kumimoji="0" lang="en-GB" sz="800" b="0" i="1" u="none" strike="noStrike" kern="1200" cap="none" spc="0" normalizeH="0" baseline="0" noProof="0">
              <a:ln>
                <a:noFill/>
              </a:ln>
              <a:solidFill>
                <a:srgbClr val="425563"/>
              </a:solidFill>
              <a:effectLst/>
              <a:uLnTx/>
              <a:uFillTx/>
              <a:latin typeface="Arial (Body)"/>
              <a:ea typeface="+mn-ea"/>
              <a:cs typeface="+mn-cs"/>
            </a:endParaRPr>
          </a:p>
        </p:txBody>
      </p:sp>
      <p:sp>
        <p:nvSpPr>
          <p:cNvPr id="12" name="Rectangle 11"/>
          <p:cNvSpPr/>
          <p:nvPr/>
        </p:nvSpPr>
        <p:spPr>
          <a:xfrm>
            <a:off x="547704" y="1065661"/>
            <a:ext cx="11153764" cy="1015663"/>
          </a:xfrm>
          <a:prstGeom prst="rect">
            <a:avLst/>
          </a:prstGeom>
        </p:spPr>
        <p:txBody>
          <a:bodyPr wrap="square">
            <a:spAutoFit/>
          </a:bodyPr>
          <a:lstStyle/>
          <a:p>
            <a:pPr marL="171450" indent="-171450">
              <a:spcAft>
                <a:spcPts val="300"/>
              </a:spcAft>
              <a:buFont typeface="Arial" panose="020B0604020202020204" pitchFamily="34" charset="0"/>
              <a:buChar char="•"/>
            </a:pPr>
            <a:r>
              <a:rPr lang="en-GB" sz="1050" dirty="0">
                <a:solidFill>
                  <a:srgbClr val="425563"/>
                </a:solidFill>
              </a:rPr>
              <a:t>The table below outlines the indicative number of staff needed to operate a </a:t>
            </a:r>
            <a:r>
              <a:rPr lang="en-GB" sz="1050" dirty="0" smtClean="0">
                <a:solidFill>
                  <a:srgbClr val="425563"/>
                </a:solidFill>
              </a:rPr>
              <a:t>testing site </a:t>
            </a:r>
            <a:r>
              <a:rPr lang="en-GB" sz="1050" dirty="0">
                <a:solidFill>
                  <a:srgbClr val="425563"/>
                </a:solidFill>
              </a:rPr>
              <a:t>per shift to 70% capacity</a:t>
            </a:r>
          </a:p>
          <a:p>
            <a:pPr marL="171450" indent="-171450">
              <a:spcAft>
                <a:spcPts val="300"/>
              </a:spcAft>
              <a:buFont typeface="Arial" panose="020B0604020202020204" pitchFamily="34" charset="0"/>
              <a:buChar char="•"/>
            </a:pPr>
            <a:r>
              <a:rPr lang="en-GB" sz="1050" dirty="0">
                <a:solidFill>
                  <a:srgbClr val="425563"/>
                </a:solidFill>
              </a:rPr>
              <a:t>This is based off an 8 hour day and a 7 throughput per testing station per hour</a:t>
            </a:r>
          </a:p>
          <a:p>
            <a:pPr marL="171450" indent="-171450">
              <a:spcAft>
                <a:spcPts val="300"/>
              </a:spcAft>
              <a:buFont typeface="Arial" panose="020B0604020202020204" pitchFamily="34" charset="0"/>
              <a:buChar char="•"/>
            </a:pPr>
            <a:r>
              <a:rPr lang="en-GB" sz="1050" dirty="0">
                <a:solidFill>
                  <a:srgbClr val="425563"/>
                </a:solidFill>
              </a:rPr>
              <a:t>Additional contingency resource has been added to cover breaks and potential absences</a:t>
            </a:r>
          </a:p>
          <a:p>
            <a:pPr marL="171450" indent="-171450">
              <a:spcAft>
                <a:spcPts val="300"/>
              </a:spcAft>
              <a:buFont typeface="Arial" panose="020B0604020202020204" pitchFamily="34" charset="0"/>
              <a:buChar char="•"/>
            </a:pPr>
            <a:r>
              <a:rPr lang="en-GB" sz="1050" dirty="0">
                <a:solidFill>
                  <a:srgbClr val="425563"/>
                </a:solidFill>
              </a:rPr>
              <a:t>It is recommended that staff rotate across multiple positions throughout the day, with breaks (all staff provided equal break time), to maintain energy levels and reduce risk of human error</a:t>
            </a:r>
          </a:p>
        </p:txBody>
      </p:sp>
      <p:sp>
        <p:nvSpPr>
          <p:cNvPr id="14" name="Rectangle 13"/>
          <p:cNvSpPr/>
          <p:nvPr/>
        </p:nvSpPr>
        <p:spPr>
          <a:xfrm>
            <a:off x="2060448" y="5215513"/>
            <a:ext cx="8985504" cy="261610"/>
          </a:xfrm>
          <a:prstGeom prst="rect">
            <a:avLst/>
          </a:prstGeom>
        </p:spPr>
        <p:txBody>
          <a:bodyPr wrap="square">
            <a:spAutoFit/>
          </a:bodyPr>
          <a:lstStyle/>
          <a:p>
            <a:pPr algn="ctr"/>
            <a:r>
              <a:rPr lang="en-GB" sz="1100" b="1">
                <a:solidFill>
                  <a:srgbClr val="37373A"/>
                </a:solidFill>
              </a:rPr>
              <a:t>Workforce numbers are a guideline only and local decisions should be made on a sensible workforce size on a site by site basis.</a:t>
            </a:r>
          </a:p>
        </p:txBody>
      </p:sp>
    </p:spTree>
    <p:extLst>
      <p:ext uri="{BB962C8B-B14F-4D97-AF65-F5344CB8AC3E}">
        <p14:creationId xmlns:p14="http://schemas.microsoft.com/office/powerpoint/2010/main" val="1183220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630000" y="2018462"/>
          <a:ext cx="11071468" cy="3193432"/>
        </p:xfrm>
        <a:graphic>
          <a:graphicData uri="http://schemas.openxmlformats.org/drawingml/2006/table">
            <a:tbl>
              <a:tblPr>
                <a:tableStyleId>{21E4AEA4-8DFA-4A89-87EB-49C32662AFE0}</a:tableStyleId>
              </a:tblPr>
              <a:tblGrid>
                <a:gridCol w="1630105">
                  <a:extLst>
                    <a:ext uri="{9D8B030D-6E8A-4147-A177-3AD203B41FA5}">
                      <a16:colId xmlns:a16="http://schemas.microsoft.com/office/drawing/2014/main" val="2959241811"/>
                    </a:ext>
                  </a:extLst>
                </a:gridCol>
                <a:gridCol w="1630105">
                  <a:extLst>
                    <a:ext uri="{9D8B030D-6E8A-4147-A177-3AD203B41FA5}">
                      <a16:colId xmlns:a16="http://schemas.microsoft.com/office/drawing/2014/main" val="2383228731"/>
                    </a:ext>
                  </a:extLst>
                </a:gridCol>
                <a:gridCol w="557947">
                  <a:extLst>
                    <a:ext uri="{9D8B030D-6E8A-4147-A177-3AD203B41FA5}">
                      <a16:colId xmlns:a16="http://schemas.microsoft.com/office/drawing/2014/main" val="826441926"/>
                    </a:ext>
                  </a:extLst>
                </a:gridCol>
                <a:gridCol w="557947">
                  <a:extLst>
                    <a:ext uri="{9D8B030D-6E8A-4147-A177-3AD203B41FA5}">
                      <a16:colId xmlns:a16="http://schemas.microsoft.com/office/drawing/2014/main" val="1003825693"/>
                    </a:ext>
                  </a:extLst>
                </a:gridCol>
                <a:gridCol w="557947">
                  <a:extLst>
                    <a:ext uri="{9D8B030D-6E8A-4147-A177-3AD203B41FA5}">
                      <a16:colId xmlns:a16="http://schemas.microsoft.com/office/drawing/2014/main" val="1475614591"/>
                    </a:ext>
                  </a:extLst>
                </a:gridCol>
                <a:gridCol w="557947">
                  <a:extLst>
                    <a:ext uri="{9D8B030D-6E8A-4147-A177-3AD203B41FA5}">
                      <a16:colId xmlns:a16="http://schemas.microsoft.com/office/drawing/2014/main" val="710958772"/>
                    </a:ext>
                  </a:extLst>
                </a:gridCol>
                <a:gridCol w="557947">
                  <a:extLst>
                    <a:ext uri="{9D8B030D-6E8A-4147-A177-3AD203B41FA5}">
                      <a16:colId xmlns:a16="http://schemas.microsoft.com/office/drawing/2014/main" val="92435971"/>
                    </a:ext>
                  </a:extLst>
                </a:gridCol>
                <a:gridCol w="557947">
                  <a:extLst>
                    <a:ext uri="{9D8B030D-6E8A-4147-A177-3AD203B41FA5}">
                      <a16:colId xmlns:a16="http://schemas.microsoft.com/office/drawing/2014/main" val="475620160"/>
                    </a:ext>
                  </a:extLst>
                </a:gridCol>
                <a:gridCol w="557947">
                  <a:extLst>
                    <a:ext uri="{9D8B030D-6E8A-4147-A177-3AD203B41FA5}">
                      <a16:colId xmlns:a16="http://schemas.microsoft.com/office/drawing/2014/main" val="4152816659"/>
                    </a:ext>
                  </a:extLst>
                </a:gridCol>
                <a:gridCol w="557947">
                  <a:extLst>
                    <a:ext uri="{9D8B030D-6E8A-4147-A177-3AD203B41FA5}">
                      <a16:colId xmlns:a16="http://schemas.microsoft.com/office/drawing/2014/main" val="3312352767"/>
                    </a:ext>
                  </a:extLst>
                </a:gridCol>
                <a:gridCol w="557947">
                  <a:extLst>
                    <a:ext uri="{9D8B030D-6E8A-4147-A177-3AD203B41FA5}">
                      <a16:colId xmlns:a16="http://schemas.microsoft.com/office/drawing/2014/main" val="3839726138"/>
                    </a:ext>
                  </a:extLst>
                </a:gridCol>
                <a:gridCol w="557947">
                  <a:extLst>
                    <a:ext uri="{9D8B030D-6E8A-4147-A177-3AD203B41FA5}">
                      <a16:colId xmlns:a16="http://schemas.microsoft.com/office/drawing/2014/main" val="4031945592"/>
                    </a:ext>
                  </a:extLst>
                </a:gridCol>
                <a:gridCol w="557947">
                  <a:extLst>
                    <a:ext uri="{9D8B030D-6E8A-4147-A177-3AD203B41FA5}">
                      <a16:colId xmlns:a16="http://schemas.microsoft.com/office/drawing/2014/main" val="808713492"/>
                    </a:ext>
                  </a:extLst>
                </a:gridCol>
                <a:gridCol w="557947">
                  <a:extLst>
                    <a:ext uri="{9D8B030D-6E8A-4147-A177-3AD203B41FA5}">
                      <a16:colId xmlns:a16="http://schemas.microsoft.com/office/drawing/2014/main" val="348791302"/>
                    </a:ext>
                  </a:extLst>
                </a:gridCol>
                <a:gridCol w="557947">
                  <a:extLst>
                    <a:ext uri="{9D8B030D-6E8A-4147-A177-3AD203B41FA5}">
                      <a16:colId xmlns:a16="http://schemas.microsoft.com/office/drawing/2014/main" val="3657687379"/>
                    </a:ext>
                  </a:extLst>
                </a:gridCol>
                <a:gridCol w="557947">
                  <a:extLst>
                    <a:ext uri="{9D8B030D-6E8A-4147-A177-3AD203B41FA5}">
                      <a16:colId xmlns:a16="http://schemas.microsoft.com/office/drawing/2014/main" val="3751875134"/>
                    </a:ext>
                  </a:extLst>
                </a:gridCol>
              </a:tblGrid>
              <a:tr h="249659">
                <a:tc>
                  <a:txBody>
                    <a:bodyPr/>
                    <a:lstStyle/>
                    <a:p>
                      <a:pPr algn="ctr" fontAlgn="b"/>
                      <a:endParaRPr lang="en-GB" sz="1100" b="1" i="0" u="none" strike="noStrike" dirty="0">
                        <a:solidFill>
                          <a:schemeClr val="bg1"/>
                        </a:solidFill>
                        <a:effectLst/>
                        <a:latin typeface="Arial (Body)"/>
                      </a:endParaRPr>
                    </a:p>
                  </a:txBody>
                  <a:tcPr marL="72000" marR="72000" marT="0" marB="0" anchor="ctr">
                    <a:lnL w="6350" cap="flat" cmpd="sng" algn="ctr">
                      <a:solidFill>
                        <a:schemeClr val="bg1"/>
                      </a:solidFill>
                      <a:prstDash val="sysDot"/>
                      <a:round/>
                      <a:headEnd type="none" w="med" len="med"/>
                      <a:tailEnd type="none" w="med" len="med"/>
                    </a:lnL>
                    <a:lnR w="6350" cap="flat" cmpd="sng" algn="ctr">
                      <a:no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100" b="1" i="0" u="none" strike="noStrike">
                        <a:solidFill>
                          <a:schemeClr val="bg1"/>
                        </a:solidFill>
                        <a:effectLst/>
                        <a:latin typeface="Arial (Body)"/>
                      </a:endParaRPr>
                    </a:p>
                  </a:txBody>
                  <a:tcPr marL="72000" marR="72000" marT="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gridSpan="14">
                  <a:txBody>
                    <a:bodyPr/>
                    <a:lstStyle/>
                    <a:p>
                      <a:pPr algn="ctr" fontAlgn="b"/>
                      <a:r>
                        <a:rPr lang="en-GB" sz="1050" b="1" i="0" u="none" strike="noStrike" dirty="0">
                          <a:solidFill>
                            <a:schemeClr val="bg1"/>
                          </a:solidFill>
                          <a:effectLst/>
                          <a:latin typeface="Arial (Body)"/>
                        </a:rPr>
                        <a:t>Number of Testing Stations </a:t>
                      </a:r>
                      <a:r>
                        <a:rPr lang="en-GB" sz="1050" b="1" i="0" u="none" strike="noStrike" dirty="0" smtClean="0">
                          <a:solidFill>
                            <a:schemeClr val="bg1"/>
                          </a:solidFill>
                          <a:effectLst/>
                          <a:latin typeface="Arial (Body)"/>
                        </a:rPr>
                        <a:t>(Testing Site </a:t>
                      </a:r>
                      <a:r>
                        <a:rPr lang="en-GB" sz="1050" b="1" i="0" u="none" strike="noStrike" dirty="0">
                          <a:solidFill>
                            <a:schemeClr val="bg1"/>
                          </a:solidFill>
                          <a:effectLst/>
                          <a:latin typeface="Arial (Body)"/>
                        </a:rPr>
                        <a:t>Size)</a:t>
                      </a: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extLst>
                  <a:ext uri="{0D108BD9-81ED-4DB2-BD59-A6C34878D82A}">
                    <a16:rowId xmlns:a16="http://schemas.microsoft.com/office/drawing/2014/main" val="1662768075"/>
                  </a:ext>
                </a:extLst>
              </a:tr>
              <a:tr h="287782">
                <a:tc>
                  <a:txBody>
                    <a:bodyPr/>
                    <a:lstStyle/>
                    <a:p>
                      <a:pPr algn="l" fontAlgn="b"/>
                      <a:r>
                        <a:rPr lang="en-GB" sz="1000" b="1" i="0" u="none" strike="noStrike">
                          <a:solidFill>
                            <a:schemeClr val="bg1"/>
                          </a:solidFill>
                          <a:effectLst/>
                          <a:latin typeface="Arial (Body)"/>
                        </a:rPr>
                        <a:t>Role</a:t>
                      </a:r>
                    </a:p>
                  </a:txBody>
                  <a:tcPr marL="72000" marR="7200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l" fontAlgn="b"/>
                      <a:r>
                        <a:rPr lang="en-GB" sz="1000" b="1" i="0" u="none" strike="noStrike">
                          <a:solidFill>
                            <a:schemeClr val="bg1"/>
                          </a:solidFill>
                          <a:effectLst/>
                          <a:latin typeface="Arial (Body)"/>
                        </a:rPr>
                        <a:t>Position</a:t>
                      </a:r>
                    </a:p>
                  </a:txBody>
                  <a:tcPr marL="72000" marR="7200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1</a:t>
                      </a:r>
                    </a:p>
                  </a:txBody>
                  <a:tcPr marL="0" marR="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2</a:t>
                      </a:r>
                    </a:p>
                  </a:txBody>
                  <a:tcPr marL="0" marR="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3</a:t>
                      </a:r>
                    </a:p>
                  </a:txBody>
                  <a:tcPr marL="0" marR="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4</a:t>
                      </a:r>
                    </a:p>
                  </a:txBody>
                  <a:tcPr marL="0" marR="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5</a:t>
                      </a:r>
                    </a:p>
                  </a:txBody>
                  <a:tcPr marL="0" marR="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6</a:t>
                      </a:r>
                    </a:p>
                  </a:txBody>
                  <a:tcPr marL="0" marR="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7</a:t>
                      </a:r>
                    </a:p>
                  </a:txBody>
                  <a:tcPr marL="0" marR="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8</a:t>
                      </a:r>
                    </a:p>
                  </a:txBody>
                  <a:tcPr marL="0" marR="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9</a:t>
                      </a:r>
                    </a:p>
                  </a:txBody>
                  <a:tcPr marL="0" marR="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10</a:t>
                      </a:r>
                    </a:p>
                  </a:txBody>
                  <a:tcPr marL="0" marR="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11</a:t>
                      </a:r>
                    </a:p>
                  </a:txBody>
                  <a:tcPr marL="0" marR="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12</a:t>
                      </a:r>
                    </a:p>
                  </a:txBody>
                  <a:tcPr marL="0" marR="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13</a:t>
                      </a:r>
                    </a:p>
                  </a:txBody>
                  <a:tcPr marL="0" marR="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14</a:t>
                      </a:r>
                    </a:p>
                  </a:txBody>
                  <a:tcPr marL="0" marR="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extLst>
                  <a:ext uri="{0D108BD9-81ED-4DB2-BD59-A6C34878D82A}">
                    <a16:rowId xmlns:a16="http://schemas.microsoft.com/office/drawing/2014/main" val="3676215457"/>
                  </a:ext>
                </a:extLst>
              </a:tr>
              <a:tr h="269639">
                <a:tc gridSpan="2">
                  <a:txBody>
                    <a:bodyPr/>
                    <a:lstStyle/>
                    <a:p>
                      <a:pPr algn="l" fontAlgn="ctr"/>
                      <a:r>
                        <a:rPr lang="en-GB" sz="900" b="1" i="0" u="none" strike="noStrike">
                          <a:solidFill>
                            <a:schemeClr val="tx1"/>
                          </a:solidFill>
                          <a:effectLst/>
                          <a:latin typeface="+mj-lt"/>
                        </a:rPr>
                        <a:t>Team</a:t>
                      </a:r>
                      <a:r>
                        <a:rPr lang="en-GB" sz="900" b="1" i="0" u="none" strike="noStrike" baseline="0">
                          <a:solidFill>
                            <a:schemeClr val="tx1"/>
                          </a:solidFill>
                          <a:effectLst/>
                          <a:latin typeface="+mj-lt"/>
                        </a:rPr>
                        <a:t> Leader</a:t>
                      </a:r>
                      <a:endParaRPr lang="en-GB" sz="900" b="1" i="0" u="none" strike="noStrike">
                        <a:solidFill>
                          <a:schemeClr val="tx1"/>
                        </a:solidFill>
                        <a:effectLst/>
                        <a:latin typeface="+mj-lt"/>
                      </a:endParaRP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GB" sz="900" b="1" i="0" u="none" strike="noStrike">
                        <a:solidFill>
                          <a:schemeClr val="bg1"/>
                        </a:solidFill>
                        <a:effectLst/>
                        <a:latin typeface="+mj-lt"/>
                      </a:endParaRPr>
                    </a:p>
                  </a:txBody>
                  <a:tcPr marL="36000" marR="3600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017743"/>
                  </a:ext>
                </a:extLst>
              </a:tr>
              <a:tr h="269639">
                <a:tc rowSpan="3">
                  <a:txBody>
                    <a:bodyPr/>
                    <a:lstStyle/>
                    <a:p>
                      <a:pPr algn="l" fontAlgn="ctr"/>
                      <a:r>
                        <a:rPr lang="en-GB" sz="900" b="1" i="0" u="none" strike="noStrike">
                          <a:solidFill>
                            <a:schemeClr val="tx1"/>
                          </a:solidFill>
                          <a:effectLst/>
                          <a:latin typeface="+mj-lt"/>
                        </a:rPr>
                        <a:t>Site Operations Role</a:t>
                      </a: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900" b="1" i="0" u="none" strike="noStrike">
                          <a:solidFill>
                            <a:schemeClr val="tx1"/>
                          </a:solidFill>
                          <a:effectLst/>
                          <a:latin typeface="+mj-lt"/>
                        </a:rPr>
                        <a:t>Queue</a:t>
                      </a:r>
                      <a:r>
                        <a:rPr lang="en-GB" sz="900" b="1" i="0" u="none" strike="noStrike" baseline="0">
                          <a:solidFill>
                            <a:schemeClr val="tx1"/>
                          </a:solidFill>
                          <a:effectLst/>
                          <a:latin typeface="+mj-lt"/>
                        </a:rPr>
                        <a:t> Coordinator** </a:t>
                      </a:r>
                      <a:endParaRPr lang="en-GB" sz="900" b="1" i="0" u="none" strike="noStrike">
                        <a:solidFill>
                          <a:schemeClr val="tx1"/>
                        </a:solidFill>
                        <a:effectLst/>
                        <a:latin typeface="+mj-lt"/>
                      </a:endParaRP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6225845"/>
                  </a:ext>
                </a:extLst>
              </a:tr>
              <a:tr h="269639">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chemeClr val="bg1"/>
                        </a:solidFill>
                        <a:effectLst/>
                        <a:uLnTx/>
                        <a:uFillTx/>
                        <a:latin typeface="+mn-lt"/>
                        <a:ea typeface="+mn-ea"/>
                        <a:cs typeface="+mn-cs"/>
                      </a:endParaRPr>
                    </a:p>
                  </a:txBody>
                  <a:tcPr marL="36000" marR="36000" marT="0" marB="0" anchor="ctr">
                    <a:lnL w="6350" cap="flat" cmpd="sng" algn="ctr">
                      <a:solidFill>
                        <a:schemeClr val="bg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Registration Assistant </a:t>
                      </a: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2701675"/>
                  </a:ext>
                </a:extLst>
              </a:tr>
              <a:tr h="269639">
                <a:tc vMerge="1">
                  <a:txBody>
                    <a:bodyPr/>
                    <a:lstStyle/>
                    <a:p>
                      <a:pPr algn="l" fontAlgn="ctr"/>
                      <a:endParaRPr lang="en-GB" sz="900" b="1" i="0" u="none" strike="noStrike">
                        <a:solidFill>
                          <a:schemeClr val="bg1"/>
                        </a:solidFill>
                        <a:effectLst/>
                        <a:latin typeface="+mj-lt"/>
                      </a:endParaRPr>
                    </a:p>
                  </a:txBody>
                  <a:tcPr marL="36000" marR="36000" marT="0" marB="0" anchor="ctr">
                    <a:lnL w="6350" cap="flat" cmpd="sng" algn="ctr">
                      <a:solidFill>
                        <a:schemeClr val="bg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ctr"/>
                      <a:r>
                        <a:rPr lang="en-GB" sz="900" b="1" u="none" strike="noStrike">
                          <a:solidFill>
                            <a:schemeClr val="tx1"/>
                          </a:solidFill>
                          <a:effectLst/>
                          <a:latin typeface="+mj-lt"/>
                        </a:rPr>
                        <a:t>Test Assistant***</a:t>
                      </a:r>
                      <a:endParaRPr lang="en-GB" sz="900" b="1" i="0" u="none" strike="noStrike">
                        <a:solidFill>
                          <a:schemeClr val="tx1"/>
                        </a:solidFill>
                        <a:effectLst/>
                        <a:latin typeface="+mj-lt"/>
                      </a:endParaRP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6571338"/>
                  </a:ext>
                </a:extLst>
              </a:tr>
              <a:tr h="283483">
                <a:tc rowSpan="2">
                  <a:txBody>
                    <a:bodyPr/>
                    <a:lstStyle/>
                    <a:p>
                      <a:pPr algn="l" fontAlgn="ctr"/>
                      <a:r>
                        <a:rPr lang="en-GB" sz="900" b="1" i="0" u="none" strike="noStrike">
                          <a:solidFill>
                            <a:schemeClr val="tx1"/>
                          </a:solidFill>
                          <a:effectLst/>
                          <a:latin typeface="+mj-lt"/>
                        </a:rPr>
                        <a:t>Testing Operations</a:t>
                      </a:r>
                      <a:r>
                        <a:rPr lang="en-GB" sz="900" b="1" i="0" u="none" strike="noStrike" baseline="0">
                          <a:solidFill>
                            <a:schemeClr val="tx1"/>
                          </a:solidFill>
                          <a:effectLst/>
                          <a:latin typeface="+mj-lt"/>
                        </a:rPr>
                        <a:t> Role</a:t>
                      </a:r>
                      <a:endParaRPr lang="en-GB" sz="900" b="1" i="0" u="none" strike="noStrike">
                        <a:solidFill>
                          <a:schemeClr val="tx1"/>
                        </a:solidFill>
                        <a:effectLst/>
                        <a:latin typeface="+mj-lt"/>
                      </a:endParaRP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900" b="1" u="none" strike="noStrike">
                          <a:solidFill>
                            <a:schemeClr val="tx1"/>
                          </a:solidFill>
                          <a:effectLst/>
                          <a:latin typeface="+mj-lt"/>
                        </a:rPr>
                        <a:t>Processing Operative</a:t>
                      </a:r>
                      <a:endParaRPr lang="en-GB" sz="900" b="1" i="0" u="none" strike="noStrike">
                        <a:solidFill>
                          <a:schemeClr val="tx1"/>
                        </a:solidFill>
                        <a:effectLst/>
                        <a:latin typeface="+mj-lt"/>
                      </a:endParaRP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1</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1</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1</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2</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2</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2</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3</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3</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4</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4</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4</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5</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5</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6</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9207034"/>
                  </a:ext>
                </a:extLst>
              </a:tr>
              <a:tr h="283483">
                <a:tc vMerge="1">
                  <a:txBody>
                    <a:bodyPr/>
                    <a:lstStyle/>
                    <a:p>
                      <a:pPr algn="l" fontAlgn="ctr"/>
                      <a:endParaRPr lang="en-GB" sz="900" b="1" i="0" u="none" strike="noStrike">
                        <a:solidFill>
                          <a:schemeClr val="bg1"/>
                        </a:solidFill>
                        <a:effectLst/>
                        <a:latin typeface="+mj-lt"/>
                      </a:endParaRPr>
                    </a:p>
                  </a:txBody>
                  <a:tcPr marL="36000" marR="36000" marT="0" marB="0" anchor="ctr">
                    <a:lnL w="6350" cap="flat" cmpd="sng" algn="ctr">
                      <a:solidFill>
                        <a:schemeClr val="bg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l" fontAlgn="ctr"/>
                      <a:r>
                        <a:rPr lang="en-GB" sz="900" b="1" i="0" u="none" strike="noStrike">
                          <a:solidFill>
                            <a:schemeClr val="tx1"/>
                          </a:solidFill>
                          <a:effectLst/>
                          <a:latin typeface="+mj-lt"/>
                        </a:rPr>
                        <a:t>Results Recorder</a:t>
                      </a: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0</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0</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0</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0</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0</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1</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1</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1</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1</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1</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1</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1</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1</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1</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281189"/>
                  </a:ext>
                </a:extLst>
              </a:tr>
              <a:tr h="283483">
                <a:tc gridSpan="2">
                  <a:txBody>
                    <a:bodyPr/>
                    <a:lstStyle/>
                    <a:p>
                      <a:pPr algn="l" fontAlgn="b"/>
                      <a:r>
                        <a:rPr lang="en-GB" sz="900" b="1" i="0" u="none" strike="noStrike">
                          <a:solidFill>
                            <a:schemeClr val="tx1"/>
                          </a:solidFill>
                          <a:effectLst/>
                          <a:latin typeface="Arial (Body)"/>
                        </a:rPr>
                        <a:t>Break &amp; Absence Cover </a:t>
                      </a:r>
                      <a:r>
                        <a:rPr lang="en-GB" sz="900" b="0" i="0" u="none" strike="noStrike">
                          <a:solidFill>
                            <a:schemeClr val="tx1"/>
                          </a:solidFill>
                          <a:effectLst/>
                          <a:latin typeface="Arial (Body)"/>
                        </a:rPr>
                        <a:t>(8 hrs operations)</a:t>
                      </a: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GB" sz="900" b="1" i="0" u="none" strike="noStrike">
                        <a:solidFill>
                          <a:schemeClr val="bg1"/>
                        </a:solidFill>
                        <a:effectLst/>
                        <a:latin typeface="Arial (Body)"/>
                      </a:endParaRPr>
                    </a:p>
                  </a:txBody>
                  <a:tcPr marL="36000" marR="3600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1376376"/>
                  </a:ext>
                </a:extLst>
              </a:tr>
              <a:tr h="283483">
                <a:tc gridSpan="2">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900" b="1" i="0" u="none" strike="noStrike">
                          <a:solidFill>
                            <a:schemeClr val="bg1"/>
                          </a:solidFill>
                          <a:effectLst/>
                          <a:latin typeface="Arial (Body)"/>
                        </a:rPr>
                        <a:t>Total </a:t>
                      </a:r>
                      <a:r>
                        <a:rPr lang="en-GB" sz="900" b="0" i="0" u="none" strike="noStrike" baseline="0">
                          <a:solidFill>
                            <a:schemeClr val="bg1"/>
                          </a:solidFill>
                          <a:effectLst/>
                          <a:latin typeface="Arial (Body)"/>
                        </a:rPr>
                        <a:t>(8 hrs operations)</a:t>
                      </a:r>
                    </a:p>
                  </a:txBody>
                  <a:tcPr marL="72000" marR="72000" marT="0" marB="0" anchor="ctr">
                    <a:lnL w="635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r" fontAlgn="b"/>
                      <a:endParaRPr lang="en-GB" sz="1100" b="1" i="0" u="none" strike="noStrike">
                        <a:solidFill>
                          <a:schemeClr val="bg1"/>
                        </a:solidFill>
                        <a:effectLst/>
                        <a:latin typeface="Arial (Body)"/>
                      </a:endParaRPr>
                    </a:p>
                  </a:txBody>
                  <a:tcPr marL="72000" marR="7200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5</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5</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6</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7</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8</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9</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9</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9</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13</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772984"/>
                  </a:ext>
                </a:extLst>
              </a:tr>
              <a:tr h="151190">
                <a:tc gridSpan="16">
                  <a:txBody>
                    <a:bodyPr/>
                    <a:lstStyle/>
                    <a:p>
                      <a:pPr algn="l" fontAlgn="ctr"/>
                      <a:endParaRPr lang="en-GB" sz="1050" b="0" i="0" u="none" strike="noStrike">
                        <a:solidFill>
                          <a:srgbClr val="000000"/>
                        </a:solidFill>
                        <a:effectLst/>
                        <a:latin typeface="+mj-lt"/>
                      </a:endParaRPr>
                    </a:p>
                  </a:txBody>
                  <a:tcPr marL="0" marR="0" marT="0" marB="0" anchor="ctr">
                    <a:lnL w="635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GB" sz="300" b="1" i="1" u="none" strike="noStrike">
                        <a:solidFill>
                          <a:schemeClr val="bg1"/>
                        </a:solidFill>
                        <a:effectLst/>
                        <a:latin typeface="Arial (Body)"/>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ctr"/>
                      <a:endParaRPr lang="en-GB" sz="1050" b="0" i="0" u="none" strike="noStrike">
                        <a:solidFill>
                          <a:srgbClr val="000000"/>
                        </a:solidFill>
                        <a:effectLst/>
                        <a:latin typeface="+mj-lt"/>
                      </a:endParaRP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GB" sz="1050" b="0" i="0" u="none" strike="noStrike">
                        <a:solidFill>
                          <a:srgbClr val="000000"/>
                        </a:solidFill>
                        <a:effectLst/>
                        <a:latin typeface="+mj-lt"/>
                      </a:endParaRPr>
                    </a:p>
                  </a:txBody>
                  <a:tcPr marL="6350" marR="6350" marT="6350" marB="0" anchor="ctr">
                    <a:lnL w="12700" cap="flat" cmpd="sng" algn="ctr">
                      <a:solidFill>
                        <a:schemeClr val="tx1"/>
                      </a:solid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ctr"/>
                      <a:endParaRPr lang="en-GB" sz="1050" b="0" i="0" u="none" strike="noStrike">
                        <a:solidFill>
                          <a:srgbClr val="000000"/>
                        </a:solidFill>
                        <a:effectLst/>
                        <a:latin typeface="+mj-lt"/>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ctr"/>
                      <a:endParaRPr lang="en-GB" sz="1050" b="0" i="0" u="none" strike="noStrike">
                        <a:solidFill>
                          <a:srgbClr val="000000"/>
                        </a:solidFill>
                        <a:effectLst/>
                        <a:latin typeface="+mj-lt"/>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ctr"/>
                      <a:endParaRPr lang="en-GB" sz="1050" b="0" i="0" u="none" strike="noStrike">
                        <a:solidFill>
                          <a:srgbClr val="000000"/>
                        </a:solidFill>
                        <a:effectLst/>
                        <a:latin typeface="+mj-lt"/>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ctr"/>
                      <a:endParaRPr lang="en-GB" sz="1050" b="0" i="0" u="none" strike="noStrike">
                        <a:solidFill>
                          <a:srgbClr val="000000"/>
                        </a:solidFill>
                        <a:effectLst/>
                        <a:latin typeface="+mj-lt"/>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ctr"/>
                      <a:endParaRPr lang="en-GB" sz="1050" b="0" i="0" u="none" strike="noStrike">
                        <a:solidFill>
                          <a:srgbClr val="000000"/>
                        </a:solidFill>
                        <a:effectLst/>
                        <a:latin typeface="+mj-lt"/>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ctr"/>
                      <a:endParaRPr lang="en-GB" sz="1050" b="0" i="0" u="none" strike="noStrike">
                        <a:solidFill>
                          <a:srgbClr val="000000"/>
                        </a:solidFill>
                        <a:effectLst/>
                        <a:latin typeface="+mj-lt"/>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ctr"/>
                      <a:endParaRPr lang="en-GB" sz="1050" b="0" i="0" u="none" strike="noStrike">
                        <a:solidFill>
                          <a:srgbClr val="000000"/>
                        </a:solidFill>
                        <a:effectLst/>
                        <a:latin typeface="+mj-lt"/>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ctr"/>
                      <a:endParaRPr lang="en-GB" sz="1050" b="0" i="0" u="none" strike="noStrike">
                        <a:solidFill>
                          <a:srgbClr val="000000"/>
                        </a:solidFill>
                        <a:effectLst/>
                        <a:latin typeface="+mj-lt"/>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ctr"/>
                      <a:endParaRPr lang="en-GB" sz="1050" b="0" i="0" u="none" strike="noStrike">
                        <a:solidFill>
                          <a:srgbClr val="000000"/>
                        </a:solidFill>
                        <a:effectLst/>
                        <a:latin typeface="+mj-lt"/>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ctr"/>
                      <a:endParaRPr lang="en-GB" sz="1050" b="0" i="0" u="none" strike="noStrike">
                        <a:solidFill>
                          <a:srgbClr val="000000"/>
                        </a:solidFill>
                        <a:effectLst/>
                        <a:latin typeface="+mj-lt"/>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ctr"/>
                      <a:endParaRPr lang="en-GB" sz="1050" b="0" i="0" u="none" strike="noStrike">
                        <a:solidFill>
                          <a:srgbClr val="000000"/>
                        </a:solidFill>
                        <a:effectLst/>
                        <a:latin typeface="+mj-lt"/>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ctr"/>
                      <a:endParaRPr lang="en-GB" sz="1050" b="0" i="0" u="none" strike="noStrike">
                        <a:solidFill>
                          <a:srgbClr val="000000"/>
                        </a:solidFill>
                        <a:effectLst/>
                        <a:latin typeface="+mj-lt"/>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2919479"/>
                  </a:ext>
                </a:extLst>
              </a:tr>
              <a:tr h="283483">
                <a:tc gridSpan="2">
                  <a:txBody>
                    <a:bodyPr/>
                    <a:lstStyle/>
                    <a:p>
                      <a:pPr algn="r" fontAlgn="b"/>
                      <a:r>
                        <a:rPr lang="en-GB" sz="900" b="0" i="0" u="none" strike="noStrike">
                          <a:solidFill>
                            <a:srgbClr val="37373A"/>
                          </a:solidFill>
                          <a:effectLst/>
                          <a:latin typeface="Arial (Body)"/>
                        </a:rPr>
                        <a:t>Daily Capacity (8hr operations)</a:t>
                      </a:r>
                    </a:p>
                  </a:txBody>
                  <a:tcPr marL="72000" marR="72000" marT="0" marB="0" anchor="ctr">
                    <a:lnL w="9525" cap="flat" cmpd="sng" algn="ctr">
                      <a:solidFill>
                        <a:srgbClr val="37373A"/>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r" fontAlgn="b"/>
                      <a:endParaRPr lang="en-GB" sz="900" b="0" i="0" u="none" strike="noStrike">
                        <a:solidFill>
                          <a:srgbClr val="37373A"/>
                        </a:solidFill>
                        <a:effectLst/>
                        <a:latin typeface="Arial (Body)"/>
                      </a:endParaRPr>
                    </a:p>
                  </a:txBody>
                  <a:tcPr marL="72000" marR="7200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n-GB" sz="900" b="0" i="1" u="none" strike="noStrike">
                          <a:solidFill>
                            <a:srgbClr val="37373A"/>
                          </a:solidFill>
                          <a:effectLst/>
                          <a:latin typeface="Arial (Body)"/>
                        </a:rPr>
                        <a:t>32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64</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96</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128</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160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192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224</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256</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288</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320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352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384</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416</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448</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9906439"/>
                  </a:ext>
                </a:extLst>
              </a:tr>
            </a:tbl>
          </a:graphicData>
        </a:graphic>
      </p:graphicFrame>
      <p:sp>
        <p:nvSpPr>
          <p:cNvPr id="6" name="TextBox 5"/>
          <p:cNvSpPr txBox="1"/>
          <p:nvPr/>
        </p:nvSpPr>
        <p:spPr>
          <a:xfrm>
            <a:off x="547704" y="5742352"/>
            <a:ext cx="11065176" cy="83099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defRPr/>
            </a:pPr>
            <a:r>
              <a:rPr lang="en-GB" sz="800" i="1">
                <a:solidFill>
                  <a:srgbClr val="425563"/>
                </a:solidFill>
                <a:latin typeface="Arial (Body)"/>
              </a:rPr>
              <a:t>Team Leader to cover as Results Recorder for small sites</a:t>
            </a:r>
          </a:p>
          <a:p>
            <a:pPr lvl="0">
              <a:defRPr/>
            </a:pPr>
            <a:r>
              <a:rPr lang="en-GB" sz="800" i="1">
                <a:solidFill>
                  <a:srgbClr val="425563"/>
                </a:solidFill>
                <a:latin typeface="Arial (Body)"/>
              </a:rPr>
              <a:t>** Queue Coordinator requirements are particularly indicative and should be determined on a site by site basis, dependent on site specific requirements and local infrastructure </a:t>
            </a:r>
          </a:p>
          <a:p>
            <a:pPr lvl="0">
              <a:defRPr/>
            </a:pPr>
            <a:r>
              <a:rPr kumimoji="0" lang="en-GB" sz="800" b="1" i="1" u="none" strike="noStrike" kern="1200" cap="none" spc="0" normalizeH="0" baseline="0" noProof="0">
                <a:ln>
                  <a:noFill/>
                </a:ln>
                <a:solidFill>
                  <a:srgbClr val="425563"/>
                </a:solidFill>
                <a:effectLst/>
                <a:uLnTx/>
                <a:uFillTx/>
                <a:latin typeface="Arial (Body)"/>
                <a:ea typeface="+mn-ea"/>
                <a:cs typeface="+mn-cs"/>
              </a:rPr>
              <a:t>Note</a:t>
            </a:r>
            <a:r>
              <a:rPr kumimoji="0" lang="en-GB" sz="800" b="0" i="1" u="none" strike="noStrike" kern="1200" cap="none" spc="0" normalizeH="0" baseline="0" noProof="0">
                <a:ln>
                  <a:noFill/>
                </a:ln>
                <a:solidFill>
                  <a:srgbClr val="425563"/>
                </a:solidFill>
                <a:effectLst/>
                <a:uLnTx/>
                <a:uFillTx/>
                <a:latin typeface="Arial (Body)"/>
                <a:ea typeface="+mn-ea"/>
                <a:cs typeface="+mn-cs"/>
              </a:rPr>
              <a:t>: </a:t>
            </a:r>
            <a:r>
              <a:rPr lang="en-GB" sz="800" i="1">
                <a:solidFill>
                  <a:schemeClr val="tx1"/>
                </a:solidFill>
                <a:latin typeface="Arial (Body)"/>
              </a:rPr>
              <a:t>Assumes all </a:t>
            </a:r>
            <a:r>
              <a:rPr lang="en-GB" sz="800" i="1" dirty="0">
                <a:solidFill>
                  <a:schemeClr val="tx1"/>
                </a:solidFill>
                <a:latin typeface="Arial (Body)"/>
              </a:rPr>
              <a:t>Participants</a:t>
            </a:r>
            <a:r>
              <a:rPr lang="en-GB" sz="800" i="1">
                <a:solidFill>
                  <a:schemeClr val="tx1"/>
                </a:solidFill>
                <a:latin typeface="Arial (Body)"/>
              </a:rPr>
              <a:t> to use self-swab. For minors and those unable to self-swab, assumes a guardian or career will assist with swabbing</a:t>
            </a:r>
          </a:p>
          <a:p>
            <a:pPr lvl="0">
              <a:defRPr/>
            </a:pPr>
            <a:r>
              <a:rPr lang="en-GB" sz="800" b="1" i="1">
                <a:solidFill>
                  <a:srgbClr val="425563"/>
                </a:solidFill>
                <a:latin typeface="Arial (Body)"/>
              </a:rPr>
              <a:t>Note</a:t>
            </a:r>
            <a:r>
              <a:rPr lang="en-GB" sz="800" i="1">
                <a:solidFill>
                  <a:srgbClr val="425563"/>
                </a:solidFill>
                <a:latin typeface="Arial (Body)"/>
              </a:rPr>
              <a:t>: Assumes sufficient workforce to deliver 40% capacity per bay</a:t>
            </a:r>
          </a:p>
          <a:p>
            <a:pPr>
              <a:defRPr/>
            </a:pPr>
            <a:r>
              <a:rPr lang="en-GB" sz="800" b="1" i="1">
                <a:solidFill>
                  <a:srgbClr val="425563"/>
                </a:solidFill>
                <a:latin typeface="Arial (Body)"/>
              </a:rPr>
              <a:t>Note</a:t>
            </a:r>
            <a:r>
              <a:rPr lang="en-GB" sz="800" i="1">
                <a:solidFill>
                  <a:srgbClr val="425563"/>
                </a:solidFill>
                <a:latin typeface="Arial (Body)"/>
              </a:rPr>
              <a:t>: </a:t>
            </a:r>
            <a:r>
              <a:rPr lang="en-GB" sz="800" i="1">
                <a:solidFill>
                  <a:schemeClr val="tx1"/>
                </a:solidFill>
                <a:latin typeface="Arial (Body)"/>
              </a:rPr>
              <a:t>Additional contingency resource has been added to cover breaks and potential absences. It is recommended that staff rotate across multiple positions throughout the day, with breaks and all staff provided equal break time </a:t>
            </a:r>
            <a:endParaRPr lang="en-GB" sz="800" i="1">
              <a:solidFill>
                <a:srgbClr val="425563"/>
              </a:solidFill>
              <a:latin typeface="Arial (Body)"/>
            </a:endParaRPr>
          </a:p>
          <a:p>
            <a:pPr lvl="0">
              <a:defRPr/>
            </a:pPr>
            <a:endParaRPr kumimoji="0" lang="en-GB" sz="800" b="0" i="1" u="none" strike="noStrike" kern="1200" cap="none" spc="0" normalizeH="0" baseline="0" noProof="0">
              <a:ln>
                <a:noFill/>
              </a:ln>
              <a:solidFill>
                <a:srgbClr val="425563"/>
              </a:solidFill>
              <a:effectLst/>
              <a:uLnTx/>
              <a:uFillTx/>
              <a:latin typeface="Arial (Body)"/>
              <a:ea typeface="+mn-ea"/>
              <a:cs typeface="+mn-cs"/>
            </a:endParaRPr>
          </a:p>
        </p:txBody>
      </p:sp>
      <p:sp>
        <p:nvSpPr>
          <p:cNvPr id="13" name="Title 1"/>
          <p:cNvSpPr txBox="1">
            <a:spLocks/>
          </p:cNvSpPr>
          <p:nvPr/>
        </p:nvSpPr>
        <p:spPr>
          <a:xfrm>
            <a:off x="547704" y="680607"/>
            <a:ext cx="10710662"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rgbClr val="005EB8"/>
                </a:solidFill>
                <a:latin typeface="+mj-lt"/>
                <a:ea typeface="+mj-ea"/>
                <a:cs typeface="+mj-cs"/>
                <a:sym typeface="+mj-lt"/>
              </a:defRPr>
            </a:lvl1pPr>
          </a:lstStyle>
          <a:p>
            <a:r>
              <a:rPr lang="en-GB" dirty="0"/>
              <a:t>PER 40% CAPACITY </a:t>
            </a:r>
            <a:r>
              <a:rPr lang="en-GB" dirty="0" smtClean="0"/>
              <a:t>TESTING SITE </a:t>
            </a:r>
            <a:r>
              <a:rPr lang="en-GB" dirty="0"/>
              <a:t>SIZE (1/2)</a:t>
            </a:r>
          </a:p>
        </p:txBody>
      </p:sp>
      <p:sp>
        <p:nvSpPr>
          <p:cNvPr id="12" name="Rectangle 11"/>
          <p:cNvSpPr/>
          <p:nvPr/>
        </p:nvSpPr>
        <p:spPr>
          <a:xfrm>
            <a:off x="2060448" y="5215513"/>
            <a:ext cx="8985504" cy="261610"/>
          </a:xfrm>
          <a:prstGeom prst="rect">
            <a:avLst/>
          </a:prstGeom>
        </p:spPr>
        <p:txBody>
          <a:bodyPr wrap="square">
            <a:spAutoFit/>
          </a:bodyPr>
          <a:lstStyle/>
          <a:p>
            <a:pPr algn="ctr"/>
            <a:r>
              <a:rPr lang="en-GB" sz="1100" b="1">
                <a:solidFill>
                  <a:srgbClr val="37373A"/>
                </a:solidFill>
              </a:rPr>
              <a:t>Workforce numbers are a guideline only and local decisions should be made on a sensible workforce size on a site by site basis.</a:t>
            </a:r>
          </a:p>
        </p:txBody>
      </p:sp>
      <p:sp>
        <p:nvSpPr>
          <p:cNvPr id="7" name="Rectangle 6">
            <a:extLst>
              <a:ext uri="{FF2B5EF4-FFF2-40B4-BE49-F238E27FC236}">
                <a16:creationId xmlns:a16="http://schemas.microsoft.com/office/drawing/2014/main" id="{3247B3EB-2795-484E-998C-799D77E639B6}"/>
              </a:ext>
            </a:extLst>
          </p:cNvPr>
          <p:cNvSpPr/>
          <p:nvPr/>
        </p:nvSpPr>
        <p:spPr>
          <a:xfrm>
            <a:off x="547704" y="1065661"/>
            <a:ext cx="11153764" cy="1015663"/>
          </a:xfrm>
          <a:prstGeom prst="rect">
            <a:avLst/>
          </a:prstGeom>
        </p:spPr>
        <p:txBody>
          <a:bodyPr wrap="square">
            <a:spAutoFit/>
          </a:bodyPr>
          <a:lstStyle/>
          <a:p>
            <a:pPr marL="171450" indent="-171450">
              <a:spcAft>
                <a:spcPts val="300"/>
              </a:spcAft>
              <a:buFont typeface="Arial" panose="020B0604020202020204" pitchFamily="34" charset="0"/>
              <a:buChar char="•"/>
            </a:pPr>
            <a:r>
              <a:rPr lang="en-GB" sz="1050" dirty="0">
                <a:solidFill>
                  <a:srgbClr val="425563"/>
                </a:solidFill>
              </a:rPr>
              <a:t>The table below outlines the indicative number of staff needed to operate a </a:t>
            </a:r>
            <a:r>
              <a:rPr lang="en-GB" sz="1050" dirty="0" smtClean="0">
                <a:solidFill>
                  <a:srgbClr val="425563"/>
                </a:solidFill>
              </a:rPr>
              <a:t>testing site </a:t>
            </a:r>
            <a:r>
              <a:rPr lang="en-GB" sz="1050" dirty="0">
                <a:solidFill>
                  <a:srgbClr val="425563"/>
                </a:solidFill>
              </a:rPr>
              <a:t>per shift to 40% capacity</a:t>
            </a:r>
          </a:p>
          <a:p>
            <a:pPr marL="171450" indent="-171450">
              <a:spcAft>
                <a:spcPts val="300"/>
              </a:spcAft>
              <a:buFont typeface="Arial" panose="020B0604020202020204" pitchFamily="34" charset="0"/>
              <a:buChar char="•"/>
            </a:pPr>
            <a:r>
              <a:rPr lang="en-GB" sz="1050" dirty="0">
                <a:solidFill>
                  <a:srgbClr val="425563"/>
                </a:solidFill>
              </a:rPr>
              <a:t>This is based off an 8 hour day and a 4 throughput per testing station per hour</a:t>
            </a:r>
          </a:p>
          <a:p>
            <a:pPr marL="171450" indent="-171450">
              <a:spcAft>
                <a:spcPts val="300"/>
              </a:spcAft>
              <a:buFont typeface="Arial" panose="020B0604020202020204" pitchFamily="34" charset="0"/>
              <a:buChar char="•"/>
            </a:pPr>
            <a:r>
              <a:rPr lang="en-GB" sz="1050" dirty="0">
                <a:solidFill>
                  <a:srgbClr val="425563"/>
                </a:solidFill>
              </a:rPr>
              <a:t>Additional contingency resource has been added to cover breaks and potential absences</a:t>
            </a:r>
          </a:p>
          <a:p>
            <a:pPr marL="171450" indent="-171450">
              <a:spcAft>
                <a:spcPts val="300"/>
              </a:spcAft>
              <a:buFont typeface="Arial" panose="020B0604020202020204" pitchFamily="34" charset="0"/>
              <a:buChar char="•"/>
            </a:pPr>
            <a:r>
              <a:rPr lang="en-GB" sz="1050" dirty="0">
                <a:solidFill>
                  <a:srgbClr val="425563"/>
                </a:solidFill>
              </a:rPr>
              <a:t>It is recommended that staff rotate across multiple positions throughout the day, with breaks (all staff provided equal break time), to maintain energy levels and reduce risk of human error</a:t>
            </a:r>
          </a:p>
        </p:txBody>
      </p:sp>
    </p:spTree>
    <p:extLst>
      <p:ext uri="{BB962C8B-B14F-4D97-AF65-F5344CB8AC3E}">
        <p14:creationId xmlns:p14="http://schemas.microsoft.com/office/powerpoint/2010/main" val="4112299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AE24E-D16F-3148-BAA0-1B92AE63D90A}"/>
              </a:ext>
            </a:extLst>
          </p:cNvPr>
          <p:cNvSpPr>
            <a:spLocks noGrp="1"/>
          </p:cNvSpPr>
          <p:nvPr>
            <p:ph type="title"/>
          </p:nvPr>
        </p:nvSpPr>
        <p:spPr/>
        <p:txBody>
          <a:bodyPr/>
          <a:lstStyle/>
          <a:p>
            <a:r>
              <a:rPr lang="en-GB" sz="3600" dirty="0"/>
              <a:t>SELF-ADMINISTERING </a:t>
            </a:r>
            <a:br>
              <a:rPr lang="en-GB" sz="3600" dirty="0"/>
            </a:br>
            <a:r>
              <a:rPr lang="en-GB" sz="3600" dirty="0"/>
              <a:t>A SWAB SAMPLE</a:t>
            </a:r>
          </a:p>
        </p:txBody>
      </p:sp>
      <p:sp>
        <p:nvSpPr>
          <p:cNvPr id="3" name="TextBox 2">
            <a:extLst>
              <a:ext uri="{FF2B5EF4-FFF2-40B4-BE49-F238E27FC236}">
                <a16:creationId xmlns:a16="http://schemas.microsoft.com/office/drawing/2014/main" id="{5AE97F2D-B8E1-554C-8479-6E42B0419662}"/>
              </a:ext>
            </a:extLst>
          </p:cNvPr>
          <p:cNvSpPr txBox="1"/>
          <p:nvPr/>
        </p:nvSpPr>
        <p:spPr>
          <a:xfrm>
            <a:off x="5992586" y="2302329"/>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72FE22D4-C195-4643-9762-B819594FA94E}"/>
              </a:ext>
            </a:extLst>
          </p:cNvPr>
          <p:cNvCxnSpPr>
            <a:cxnSpLocks/>
          </p:cNvCxnSpPr>
          <p:nvPr/>
        </p:nvCxnSpPr>
        <p:spPr>
          <a:xfrm>
            <a:off x="5159085" y="121186"/>
            <a:ext cx="0" cy="5971693"/>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3624A500-046A-BD4F-BAD0-912967239C4F}"/>
              </a:ext>
            </a:extLst>
          </p:cNvPr>
          <p:cNvSpPr>
            <a:spLocks/>
          </p:cNvSpPr>
          <p:nvPr/>
        </p:nvSpPr>
        <p:spPr>
          <a:xfrm>
            <a:off x="4979085" y="860364"/>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5</a:t>
            </a:r>
          </a:p>
        </p:txBody>
      </p:sp>
      <p:sp>
        <p:nvSpPr>
          <p:cNvPr id="10" name="Oval 9">
            <a:extLst>
              <a:ext uri="{FF2B5EF4-FFF2-40B4-BE49-F238E27FC236}">
                <a16:creationId xmlns:a16="http://schemas.microsoft.com/office/drawing/2014/main" id="{210FF743-27B2-C046-8EB4-174AABBF9A66}"/>
              </a:ext>
            </a:extLst>
          </p:cNvPr>
          <p:cNvSpPr>
            <a:spLocks/>
          </p:cNvSpPr>
          <p:nvPr/>
        </p:nvSpPr>
        <p:spPr>
          <a:xfrm>
            <a:off x="4979085" y="3339318"/>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6</a:t>
            </a:r>
          </a:p>
        </p:txBody>
      </p:sp>
      <p:sp>
        <p:nvSpPr>
          <p:cNvPr id="7" name="Rectangle 6">
            <a:extLst>
              <a:ext uri="{FF2B5EF4-FFF2-40B4-BE49-F238E27FC236}">
                <a16:creationId xmlns:a16="http://schemas.microsoft.com/office/drawing/2014/main" id="{899D04A3-F7E3-C54A-BEEC-ACE57C40AAAD}"/>
              </a:ext>
            </a:extLst>
          </p:cNvPr>
          <p:cNvSpPr/>
          <p:nvPr/>
        </p:nvSpPr>
        <p:spPr>
          <a:xfrm>
            <a:off x="5664200" y="3288317"/>
            <a:ext cx="3752932" cy="1938992"/>
          </a:xfrm>
          <a:prstGeom prst="rect">
            <a:avLst/>
          </a:prstGeom>
        </p:spPr>
        <p:txBody>
          <a:bodyPr wrap="square" l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25563"/>
                </a:solidFill>
                <a:effectLst/>
                <a:uLnTx/>
                <a:uFillTx/>
                <a:latin typeface="Arial"/>
                <a:ea typeface="Calibri" panose="020F0502020204030204" pitchFamily="34" charset="0"/>
                <a:cs typeface="Arial" panose="020B0604020202020204" pitchFamily="34" charset="0"/>
              </a:rPr>
              <a:t>Put the same end of the same swab gently into one nostril until they feel a slight resistance (about 2.5cm up the nose). Rotate the swab 5 times and slowly remove it.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425563"/>
              </a:solidFill>
              <a:effectLst/>
              <a:uLnTx/>
              <a:uFillTx/>
              <a:latin typeface="Arial"/>
              <a:ea typeface="Calibri" panose="020F0502020204030204" pitchFamily="34" charset="0"/>
              <a:cs typeface="Arial" panose="020B0604020202020204" pitchFamily="34" charset="0"/>
            </a:endParaRPr>
          </a:p>
          <a:p>
            <a:pPr lvl="0" eaLnBrk="0" fontAlgn="base" hangingPunct="0">
              <a:spcBef>
                <a:spcPct val="0"/>
              </a:spcBef>
              <a:spcAft>
                <a:spcPct val="0"/>
              </a:spcAft>
              <a:defRPr/>
            </a:pPr>
            <a:r>
              <a:rPr kumimoji="0" lang="en-US" altLang="en-US" sz="1200" b="0" i="0" u="none" strike="noStrike" kern="1200" cap="none" spc="0" normalizeH="0" baseline="0" noProof="0" dirty="0">
                <a:ln>
                  <a:noFill/>
                </a:ln>
                <a:solidFill>
                  <a:srgbClr val="425563"/>
                </a:solidFill>
                <a:effectLst/>
                <a:uLnTx/>
                <a:uFillTx/>
                <a:latin typeface="Arial"/>
                <a:ea typeface="Calibri" panose="020F0502020204030204" pitchFamily="34" charset="0"/>
                <a:cs typeface="Arial" panose="020B0604020202020204" pitchFamily="34" charset="0"/>
              </a:rPr>
              <a:t>They only need to sample one nostril. </a:t>
            </a:r>
            <a:r>
              <a:rPr lang="en-US" altLang="en-US" sz="1200" dirty="0">
                <a:solidFill>
                  <a:srgbClr val="425563"/>
                </a:solidFill>
                <a:ea typeface="Calibri" panose="020F0502020204030204" pitchFamily="34" charset="0"/>
                <a:cs typeface="Arial" panose="020B0604020202020204" pitchFamily="34" charset="0"/>
              </a:rPr>
              <a:t>If they have nasal piercings and are unable to remove the piercings in at least one nostril, they should not proceed with the test. They should contact their </a:t>
            </a:r>
            <a:r>
              <a:rPr lang="en-US" altLang="en-US" sz="1200" dirty="0" smtClean="0">
                <a:solidFill>
                  <a:srgbClr val="425563"/>
                </a:solidFill>
                <a:ea typeface="Calibri" panose="020F0502020204030204" pitchFamily="34" charset="0"/>
                <a:cs typeface="Arial" panose="020B0604020202020204" pitchFamily="34" charset="0"/>
              </a:rPr>
              <a:t>organisation </a:t>
            </a:r>
            <a:r>
              <a:rPr lang="en-US" altLang="en-US" sz="1200" dirty="0">
                <a:solidFill>
                  <a:srgbClr val="425563"/>
                </a:solidFill>
                <a:ea typeface="Calibri" panose="020F0502020204030204" pitchFamily="34" charset="0"/>
                <a:cs typeface="Arial" panose="020B0604020202020204" pitchFamily="34" charset="0"/>
              </a:rPr>
              <a:t>or local NHS trust.</a:t>
            </a:r>
            <a:endParaRPr lang="en-GB" sz="800" i="1" dirty="0"/>
          </a:p>
        </p:txBody>
      </p:sp>
      <p:sp>
        <p:nvSpPr>
          <p:cNvPr id="4" name="Rectangle 3">
            <a:extLst>
              <a:ext uri="{FF2B5EF4-FFF2-40B4-BE49-F238E27FC236}">
                <a16:creationId xmlns:a16="http://schemas.microsoft.com/office/drawing/2014/main" id="{BF0EFBF9-D59B-424A-BB5E-D338CF8682CD}"/>
              </a:ext>
            </a:extLst>
          </p:cNvPr>
          <p:cNvSpPr/>
          <p:nvPr/>
        </p:nvSpPr>
        <p:spPr>
          <a:xfrm>
            <a:off x="5664200" y="860364"/>
            <a:ext cx="3349171" cy="2123658"/>
          </a:xfrm>
          <a:prstGeom prst="rect">
            <a:avLst/>
          </a:prstGeom>
        </p:spPr>
        <p:txBody>
          <a:bodyPr wrap="square" lIns="0" tIns="45720" rIns="91440" bIns="45720" anchor="t">
            <a:spAutoFit/>
          </a:bodyPr>
          <a:lstStyle/>
          <a:p>
            <a:pPr eaLnBrk="0" fontAlgn="base" hangingPunct="0">
              <a:spcBef>
                <a:spcPct val="0"/>
              </a:spcBef>
              <a:spcAft>
                <a:spcPct val="0"/>
              </a:spcAft>
              <a:defRPr/>
            </a:pPr>
            <a:r>
              <a:rPr kumimoji="0" lang="en-US" altLang="en-US" sz="1200" b="0" i="0" u="none" strike="noStrike" kern="1200" cap="none" spc="0" normalizeH="0" baseline="0" noProof="0">
                <a:ln>
                  <a:noFill/>
                </a:ln>
                <a:solidFill>
                  <a:srgbClr val="425563"/>
                </a:solidFill>
                <a:effectLst/>
                <a:uLnTx/>
                <a:uFillTx/>
                <a:latin typeface="Arial"/>
                <a:ea typeface="Calibri" panose="020F0502020204030204" pitchFamily="34" charset="0"/>
                <a:cs typeface="Arial"/>
              </a:rPr>
              <a:t>Holding the swab </a:t>
            </a:r>
            <a:r>
              <a:rPr lang="en-US" altLang="en-US" sz="1200">
                <a:solidFill>
                  <a:srgbClr val="425563"/>
                </a:solidFill>
                <a:latin typeface="Arial"/>
                <a:ea typeface="Calibri" panose="020F0502020204030204" pitchFamily="34" charset="0"/>
                <a:cs typeface="Arial"/>
              </a:rPr>
              <a:t>between fingers</a:t>
            </a:r>
            <a:r>
              <a:rPr kumimoji="0" lang="en-US" altLang="en-US" sz="1200" b="0" i="0" u="none" strike="noStrike" kern="1200" cap="none" spc="0" normalizeH="0" baseline="0" noProof="0">
                <a:ln>
                  <a:noFill/>
                </a:ln>
                <a:solidFill>
                  <a:srgbClr val="425563"/>
                </a:solidFill>
                <a:effectLst/>
                <a:uLnTx/>
                <a:uFillTx/>
                <a:latin typeface="Arial"/>
                <a:ea typeface="Calibri" panose="020F0502020204030204" pitchFamily="34" charset="0"/>
                <a:cs typeface="Arial"/>
              </a:rPr>
              <a:t>, they will open their mouth wide and rub the fabric tip of the swab over both tonsils (or where they would have been) at the back of their throat, </a:t>
            </a:r>
            <a:r>
              <a:rPr kumimoji="0" lang="en-US" altLang="en-US" sz="1200" b="1" i="0" u="none" strike="noStrike" kern="1200" cap="none" spc="0" normalizeH="0" baseline="0" noProof="0">
                <a:ln>
                  <a:noFill/>
                </a:ln>
                <a:solidFill>
                  <a:srgbClr val="425563"/>
                </a:solidFill>
                <a:effectLst/>
                <a:uLnTx/>
                <a:uFillTx/>
                <a:latin typeface="Arial"/>
                <a:ea typeface="Calibri" panose="020F0502020204030204" pitchFamily="34" charset="0"/>
                <a:cs typeface="Arial"/>
              </a:rPr>
              <a:t>at least 3 times </a:t>
            </a:r>
            <a:r>
              <a:rPr lang="en-US" altLang="en-US" sz="1200" b="1">
                <a:solidFill>
                  <a:srgbClr val="425563"/>
                </a:solidFill>
                <a:latin typeface="Arial"/>
                <a:ea typeface="Calibri" panose="020F0502020204030204" pitchFamily="34" charset="0"/>
                <a:cs typeface="Arial"/>
              </a:rPr>
              <a:t>on each site </a:t>
            </a:r>
            <a:r>
              <a:rPr kumimoji="0" lang="en-US" altLang="en-US" sz="1200" b="0" i="0" u="none" strike="noStrike" kern="1200" cap="none" spc="0" normalizeH="0" baseline="0" noProof="0">
                <a:ln>
                  <a:noFill/>
                </a:ln>
                <a:solidFill>
                  <a:srgbClr val="425563"/>
                </a:solidFill>
                <a:effectLst/>
                <a:uLnTx/>
                <a:uFillTx/>
                <a:latin typeface="Arial"/>
                <a:ea typeface="Calibri" panose="020F0502020204030204" pitchFamily="34" charset="0"/>
                <a:cs typeface="Arial"/>
              </a:rPr>
              <a:t>(they can use a mirror to help them do this). If the Participant is unable to take a throat swab, they can swab both nostrils instead.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425563"/>
              </a:solidFill>
              <a:effectLst/>
              <a:uLnTx/>
              <a:uFillTx/>
              <a:latin typeface="Arial"/>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425563"/>
                </a:solidFill>
                <a:effectLst/>
                <a:uLnTx/>
                <a:uFillTx/>
                <a:latin typeface="Arial"/>
                <a:ea typeface="Calibri" panose="020F0502020204030204" pitchFamily="34" charset="0"/>
                <a:cs typeface="Arial"/>
              </a:rPr>
              <a:t>Carefully remove the swab stick from the back of their throat.</a:t>
            </a:r>
            <a:endParaRPr lang="en-US" altLang="en-US" sz="1200" b="0" i="0" u="none" strike="noStrike" kern="1200" cap="none" spc="0" normalizeH="0" baseline="0" noProof="0">
              <a:ln>
                <a:noFill/>
              </a:ln>
              <a:solidFill>
                <a:srgbClr val="425563"/>
              </a:solidFill>
              <a:effectLst/>
              <a:uLnTx/>
              <a:uFillTx/>
              <a:latin typeface="Arial"/>
              <a:ea typeface="Calibri" panose="020F0502020204030204" pitchFamily="34" charset="0"/>
              <a:cs typeface="Arial"/>
            </a:endParaRPr>
          </a:p>
        </p:txBody>
      </p:sp>
      <p:sp>
        <p:nvSpPr>
          <p:cNvPr id="12" name="Oval 11">
            <a:extLst>
              <a:ext uri="{FF2B5EF4-FFF2-40B4-BE49-F238E27FC236}">
                <a16:creationId xmlns:a16="http://schemas.microsoft.com/office/drawing/2014/main" id="{7632A888-C1E4-0645-B836-2CA665795C80}"/>
              </a:ext>
            </a:extLst>
          </p:cNvPr>
          <p:cNvSpPr>
            <a:spLocks/>
          </p:cNvSpPr>
          <p:nvPr/>
        </p:nvSpPr>
        <p:spPr>
          <a:xfrm>
            <a:off x="4979085" y="5754934"/>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7</a:t>
            </a:r>
          </a:p>
        </p:txBody>
      </p:sp>
      <p:sp>
        <p:nvSpPr>
          <p:cNvPr id="15" name="Rectangle 14">
            <a:extLst>
              <a:ext uri="{FF2B5EF4-FFF2-40B4-BE49-F238E27FC236}">
                <a16:creationId xmlns:a16="http://schemas.microsoft.com/office/drawing/2014/main" id="{4DC9C360-7B6E-1944-A260-65515612C2FC}"/>
              </a:ext>
            </a:extLst>
          </p:cNvPr>
          <p:cNvSpPr/>
          <p:nvPr/>
        </p:nvSpPr>
        <p:spPr>
          <a:xfrm>
            <a:off x="5664200" y="5754934"/>
            <a:ext cx="5899150" cy="276999"/>
          </a:xfrm>
          <a:prstGeom prst="rect">
            <a:avLst/>
          </a:prstGeom>
        </p:spPr>
        <p:txBody>
          <a:bodyPr wrap="square" l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425563"/>
                </a:solidFill>
                <a:effectLst/>
                <a:uLnTx/>
                <a:uFillTx/>
                <a:latin typeface="Arial"/>
                <a:ea typeface="+mn-ea"/>
                <a:cs typeface="+mn-cs"/>
              </a:rPr>
              <a:t>They place their swab directly into the pre-prepared vial in the test tube rack.</a:t>
            </a:r>
            <a:endParaRPr kumimoji="0" lang="en-US" altLang="en-US" sz="1200" b="0" i="0" u="none" strike="noStrike" kern="1200" cap="none" spc="0" normalizeH="0" baseline="0" noProof="0">
              <a:ln>
                <a:noFill/>
              </a:ln>
              <a:solidFill>
                <a:srgbClr val="425563"/>
              </a:solidFill>
              <a:effectLst/>
              <a:uLnTx/>
              <a:uFillTx/>
              <a:latin typeface="Arial"/>
              <a:ea typeface="Calibri" panose="020F050202020403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E9BAA837-ADDC-1945-88B5-FD7848B345B4}"/>
              </a:ext>
            </a:extLst>
          </p:cNvPr>
          <p:cNvGrpSpPr/>
          <p:nvPr/>
        </p:nvGrpSpPr>
        <p:grpSpPr>
          <a:xfrm>
            <a:off x="9013371" y="860364"/>
            <a:ext cx="2219717" cy="1662492"/>
            <a:chOff x="8595360" y="982217"/>
            <a:chExt cx="1956882" cy="1465637"/>
          </a:xfrm>
        </p:grpSpPr>
        <p:pic>
          <p:nvPicPr>
            <p:cNvPr id="6" name="Picture 5" descr="A picture containing text&#10;&#10;Description automatically generated">
              <a:extLst>
                <a:ext uri="{FF2B5EF4-FFF2-40B4-BE49-F238E27FC236}">
                  <a16:creationId xmlns:a16="http://schemas.microsoft.com/office/drawing/2014/main" id="{837A8749-7776-AD40-9E9B-84DD887636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640143">
              <a:off x="9457429" y="982217"/>
              <a:ext cx="1094813" cy="1465637"/>
            </a:xfrm>
            <a:prstGeom prst="rect">
              <a:avLst/>
            </a:prstGeom>
          </p:spPr>
        </p:pic>
        <p:pic>
          <p:nvPicPr>
            <p:cNvPr id="16" name="Picture 15">
              <a:extLst>
                <a:ext uri="{FF2B5EF4-FFF2-40B4-BE49-F238E27FC236}">
                  <a16:creationId xmlns:a16="http://schemas.microsoft.com/office/drawing/2014/main" id="{D88C1FC4-0274-0C4E-A6E3-866115195E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00000">
              <a:off x="8595360" y="1271476"/>
              <a:ext cx="1168497" cy="732786"/>
            </a:xfrm>
            <a:prstGeom prst="rect">
              <a:avLst/>
            </a:prstGeom>
          </p:spPr>
        </p:pic>
      </p:grpSp>
      <p:pic>
        <p:nvPicPr>
          <p:cNvPr id="19" name="Picture 18" descr="A picture containing dark&#10;&#10;Description automatically generated">
            <a:extLst>
              <a:ext uri="{FF2B5EF4-FFF2-40B4-BE49-F238E27FC236}">
                <a16:creationId xmlns:a16="http://schemas.microsoft.com/office/drawing/2014/main" id="{7EB8251B-7764-734D-8B52-21CFCA0078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12096" y="3288317"/>
            <a:ext cx="1951254" cy="1552646"/>
          </a:xfrm>
          <a:prstGeom prst="rect">
            <a:avLst/>
          </a:prstGeom>
        </p:spPr>
      </p:pic>
    </p:spTree>
    <p:extLst>
      <p:ext uri="{BB962C8B-B14F-4D97-AF65-F5344CB8AC3E}">
        <p14:creationId xmlns:p14="http://schemas.microsoft.com/office/powerpoint/2010/main" val="37645574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630000" y="2018462"/>
          <a:ext cx="11071452" cy="3193432"/>
        </p:xfrm>
        <a:graphic>
          <a:graphicData uri="http://schemas.openxmlformats.org/drawingml/2006/table">
            <a:tbl>
              <a:tblPr>
                <a:tableStyleId>{21E4AEA4-8DFA-4A89-87EB-49C32662AFE0}</a:tableStyleId>
              </a:tblPr>
              <a:tblGrid>
                <a:gridCol w="1630104">
                  <a:extLst>
                    <a:ext uri="{9D8B030D-6E8A-4147-A177-3AD203B41FA5}">
                      <a16:colId xmlns:a16="http://schemas.microsoft.com/office/drawing/2014/main" val="2959241811"/>
                    </a:ext>
                  </a:extLst>
                </a:gridCol>
                <a:gridCol w="1630104">
                  <a:extLst>
                    <a:ext uri="{9D8B030D-6E8A-4147-A177-3AD203B41FA5}">
                      <a16:colId xmlns:a16="http://schemas.microsoft.com/office/drawing/2014/main" val="2383228731"/>
                    </a:ext>
                  </a:extLst>
                </a:gridCol>
                <a:gridCol w="557946">
                  <a:extLst>
                    <a:ext uri="{9D8B030D-6E8A-4147-A177-3AD203B41FA5}">
                      <a16:colId xmlns:a16="http://schemas.microsoft.com/office/drawing/2014/main" val="826441926"/>
                    </a:ext>
                  </a:extLst>
                </a:gridCol>
                <a:gridCol w="557946">
                  <a:extLst>
                    <a:ext uri="{9D8B030D-6E8A-4147-A177-3AD203B41FA5}">
                      <a16:colId xmlns:a16="http://schemas.microsoft.com/office/drawing/2014/main" val="1003825693"/>
                    </a:ext>
                  </a:extLst>
                </a:gridCol>
                <a:gridCol w="557946">
                  <a:extLst>
                    <a:ext uri="{9D8B030D-6E8A-4147-A177-3AD203B41FA5}">
                      <a16:colId xmlns:a16="http://schemas.microsoft.com/office/drawing/2014/main" val="1475614591"/>
                    </a:ext>
                  </a:extLst>
                </a:gridCol>
                <a:gridCol w="557946">
                  <a:extLst>
                    <a:ext uri="{9D8B030D-6E8A-4147-A177-3AD203B41FA5}">
                      <a16:colId xmlns:a16="http://schemas.microsoft.com/office/drawing/2014/main" val="710958772"/>
                    </a:ext>
                  </a:extLst>
                </a:gridCol>
                <a:gridCol w="557946">
                  <a:extLst>
                    <a:ext uri="{9D8B030D-6E8A-4147-A177-3AD203B41FA5}">
                      <a16:colId xmlns:a16="http://schemas.microsoft.com/office/drawing/2014/main" val="92435971"/>
                    </a:ext>
                  </a:extLst>
                </a:gridCol>
                <a:gridCol w="557946">
                  <a:extLst>
                    <a:ext uri="{9D8B030D-6E8A-4147-A177-3AD203B41FA5}">
                      <a16:colId xmlns:a16="http://schemas.microsoft.com/office/drawing/2014/main" val="475620160"/>
                    </a:ext>
                  </a:extLst>
                </a:gridCol>
                <a:gridCol w="557946">
                  <a:extLst>
                    <a:ext uri="{9D8B030D-6E8A-4147-A177-3AD203B41FA5}">
                      <a16:colId xmlns:a16="http://schemas.microsoft.com/office/drawing/2014/main" val="4152816659"/>
                    </a:ext>
                  </a:extLst>
                </a:gridCol>
                <a:gridCol w="557946">
                  <a:extLst>
                    <a:ext uri="{9D8B030D-6E8A-4147-A177-3AD203B41FA5}">
                      <a16:colId xmlns:a16="http://schemas.microsoft.com/office/drawing/2014/main" val="3312352767"/>
                    </a:ext>
                  </a:extLst>
                </a:gridCol>
                <a:gridCol w="557946">
                  <a:extLst>
                    <a:ext uri="{9D8B030D-6E8A-4147-A177-3AD203B41FA5}">
                      <a16:colId xmlns:a16="http://schemas.microsoft.com/office/drawing/2014/main" val="3839726138"/>
                    </a:ext>
                  </a:extLst>
                </a:gridCol>
                <a:gridCol w="557946">
                  <a:extLst>
                    <a:ext uri="{9D8B030D-6E8A-4147-A177-3AD203B41FA5}">
                      <a16:colId xmlns:a16="http://schemas.microsoft.com/office/drawing/2014/main" val="4031945592"/>
                    </a:ext>
                  </a:extLst>
                </a:gridCol>
                <a:gridCol w="557946">
                  <a:extLst>
                    <a:ext uri="{9D8B030D-6E8A-4147-A177-3AD203B41FA5}">
                      <a16:colId xmlns:a16="http://schemas.microsoft.com/office/drawing/2014/main" val="808713492"/>
                    </a:ext>
                  </a:extLst>
                </a:gridCol>
                <a:gridCol w="557946">
                  <a:extLst>
                    <a:ext uri="{9D8B030D-6E8A-4147-A177-3AD203B41FA5}">
                      <a16:colId xmlns:a16="http://schemas.microsoft.com/office/drawing/2014/main" val="348791302"/>
                    </a:ext>
                  </a:extLst>
                </a:gridCol>
                <a:gridCol w="557946">
                  <a:extLst>
                    <a:ext uri="{9D8B030D-6E8A-4147-A177-3AD203B41FA5}">
                      <a16:colId xmlns:a16="http://schemas.microsoft.com/office/drawing/2014/main" val="3657687379"/>
                    </a:ext>
                  </a:extLst>
                </a:gridCol>
                <a:gridCol w="557946">
                  <a:extLst>
                    <a:ext uri="{9D8B030D-6E8A-4147-A177-3AD203B41FA5}">
                      <a16:colId xmlns:a16="http://schemas.microsoft.com/office/drawing/2014/main" val="3751875134"/>
                    </a:ext>
                  </a:extLst>
                </a:gridCol>
              </a:tblGrid>
              <a:tr h="249659">
                <a:tc>
                  <a:txBody>
                    <a:bodyPr/>
                    <a:lstStyle/>
                    <a:p>
                      <a:pPr algn="ctr" fontAlgn="b"/>
                      <a:endParaRPr lang="en-GB" sz="1100" b="1" i="0" u="none" strike="noStrike" dirty="0">
                        <a:solidFill>
                          <a:schemeClr val="bg1"/>
                        </a:solidFill>
                        <a:effectLst/>
                        <a:latin typeface="Arial (Body)"/>
                      </a:endParaRPr>
                    </a:p>
                  </a:txBody>
                  <a:tcPr marL="72000" marR="72000" marT="0" marB="0" anchor="ctr">
                    <a:lnL w="6350" cap="flat" cmpd="sng" algn="ctr">
                      <a:solidFill>
                        <a:schemeClr val="bg1"/>
                      </a:solidFill>
                      <a:prstDash val="sysDot"/>
                      <a:round/>
                      <a:headEnd type="none" w="med" len="med"/>
                      <a:tailEnd type="none" w="med" len="med"/>
                    </a:lnL>
                    <a:lnR w="6350" cap="flat" cmpd="sng" algn="ctr">
                      <a:no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100" b="1" i="0" u="none" strike="noStrike">
                        <a:solidFill>
                          <a:schemeClr val="bg1"/>
                        </a:solidFill>
                        <a:effectLst/>
                        <a:latin typeface="Arial (Body)"/>
                      </a:endParaRPr>
                    </a:p>
                  </a:txBody>
                  <a:tcPr marL="72000" marR="72000" marT="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gridSpan="14">
                  <a:txBody>
                    <a:bodyPr/>
                    <a:lstStyle/>
                    <a:p>
                      <a:pPr algn="ctr" fontAlgn="b"/>
                      <a:r>
                        <a:rPr lang="en-GB" sz="1050" b="1" i="0" u="none" strike="noStrike" dirty="0">
                          <a:solidFill>
                            <a:schemeClr val="bg1"/>
                          </a:solidFill>
                          <a:effectLst/>
                          <a:latin typeface="Arial (Body)"/>
                        </a:rPr>
                        <a:t>Number of Testing Stations </a:t>
                      </a:r>
                      <a:r>
                        <a:rPr lang="en-GB" sz="1050" b="1" i="0" u="none" strike="noStrike" dirty="0" smtClean="0">
                          <a:solidFill>
                            <a:schemeClr val="bg1"/>
                          </a:solidFill>
                          <a:effectLst/>
                          <a:latin typeface="Arial (Body)"/>
                        </a:rPr>
                        <a:t>(Testing Site </a:t>
                      </a:r>
                      <a:r>
                        <a:rPr lang="en-GB" sz="1050" b="1" i="0" u="none" strike="noStrike" dirty="0">
                          <a:solidFill>
                            <a:schemeClr val="bg1"/>
                          </a:solidFill>
                          <a:effectLst/>
                          <a:latin typeface="Arial (Body)"/>
                        </a:rPr>
                        <a:t>Size)</a:t>
                      </a: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extLst>
                  <a:ext uri="{0D108BD9-81ED-4DB2-BD59-A6C34878D82A}">
                    <a16:rowId xmlns:a16="http://schemas.microsoft.com/office/drawing/2014/main" val="1662768075"/>
                  </a:ext>
                </a:extLst>
              </a:tr>
              <a:tr h="287782">
                <a:tc>
                  <a:txBody>
                    <a:bodyPr/>
                    <a:lstStyle/>
                    <a:p>
                      <a:pPr algn="l" fontAlgn="b"/>
                      <a:r>
                        <a:rPr lang="en-GB" sz="1000" b="1" i="0" u="none" strike="noStrike">
                          <a:solidFill>
                            <a:schemeClr val="bg1"/>
                          </a:solidFill>
                          <a:effectLst/>
                          <a:latin typeface="Arial (Body)"/>
                        </a:rPr>
                        <a:t>Role</a:t>
                      </a:r>
                    </a:p>
                  </a:txBody>
                  <a:tcPr marL="72000" marR="7200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l" fontAlgn="b"/>
                      <a:r>
                        <a:rPr lang="en-GB" sz="1000" b="1" i="0" u="none" strike="noStrike">
                          <a:solidFill>
                            <a:schemeClr val="bg1"/>
                          </a:solidFill>
                          <a:effectLst/>
                          <a:latin typeface="Arial (Body)"/>
                        </a:rPr>
                        <a:t>Position</a:t>
                      </a:r>
                    </a:p>
                  </a:txBody>
                  <a:tcPr marL="72000" marR="7200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15</a:t>
                      </a:r>
                    </a:p>
                  </a:txBody>
                  <a:tcPr marL="0" marR="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16</a:t>
                      </a:r>
                    </a:p>
                  </a:txBody>
                  <a:tcPr marL="0" marR="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17</a:t>
                      </a:r>
                    </a:p>
                  </a:txBody>
                  <a:tcPr marL="0" marR="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18</a:t>
                      </a:r>
                    </a:p>
                  </a:txBody>
                  <a:tcPr marL="0" marR="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19</a:t>
                      </a:r>
                    </a:p>
                  </a:txBody>
                  <a:tcPr marL="0" marR="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20</a:t>
                      </a:r>
                    </a:p>
                  </a:txBody>
                  <a:tcPr marL="0" marR="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21</a:t>
                      </a:r>
                    </a:p>
                  </a:txBody>
                  <a:tcPr marL="0" marR="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22</a:t>
                      </a:r>
                    </a:p>
                  </a:txBody>
                  <a:tcPr marL="0" marR="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23</a:t>
                      </a:r>
                    </a:p>
                  </a:txBody>
                  <a:tcPr marL="0" marR="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24</a:t>
                      </a:r>
                    </a:p>
                  </a:txBody>
                  <a:tcPr marL="0" marR="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25</a:t>
                      </a:r>
                    </a:p>
                  </a:txBody>
                  <a:tcPr marL="0" marR="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26</a:t>
                      </a:r>
                    </a:p>
                  </a:txBody>
                  <a:tcPr marL="0" marR="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27</a:t>
                      </a:r>
                    </a:p>
                  </a:txBody>
                  <a:tcPr marL="0" marR="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FFFFFF"/>
                          </a:solidFill>
                          <a:effectLst/>
                          <a:latin typeface="Arial (Body)"/>
                        </a:rPr>
                        <a:t>28</a:t>
                      </a:r>
                    </a:p>
                  </a:txBody>
                  <a:tcPr marL="0" marR="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extLst>
                  <a:ext uri="{0D108BD9-81ED-4DB2-BD59-A6C34878D82A}">
                    <a16:rowId xmlns:a16="http://schemas.microsoft.com/office/drawing/2014/main" val="3676215457"/>
                  </a:ext>
                </a:extLst>
              </a:tr>
              <a:tr h="269639">
                <a:tc gridSpan="2">
                  <a:txBody>
                    <a:bodyPr/>
                    <a:lstStyle/>
                    <a:p>
                      <a:pPr algn="l" fontAlgn="ctr"/>
                      <a:r>
                        <a:rPr lang="en-GB" sz="900" b="1" i="0" u="none" strike="noStrike">
                          <a:solidFill>
                            <a:schemeClr val="tx1"/>
                          </a:solidFill>
                          <a:effectLst/>
                          <a:latin typeface="+mj-lt"/>
                        </a:rPr>
                        <a:t>Team</a:t>
                      </a:r>
                      <a:r>
                        <a:rPr lang="en-GB" sz="900" b="1" i="0" u="none" strike="noStrike" baseline="0">
                          <a:solidFill>
                            <a:schemeClr val="tx1"/>
                          </a:solidFill>
                          <a:effectLst/>
                          <a:latin typeface="+mj-lt"/>
                        </a:rPr>
                        <a:t> Leader</a:t>
                      </a:r>
                      <a:endParaRPr lang="en-GB" sz="900" b="1" i="0" u="none" strike="noStrike">
                        <a:solidFill>
                          <a:schemeClr val="tx1"/>
                        </a:solidFill>
                        <a:effectLst/>
                        <a:latin typeface="+mj-lt"/>
                      </a:endParaRP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GB" sz="900" b="1" i="0" u="none" strike="noStrike">
                        <a:solidFill>
                          <a:schemeClr val="bg1"/>
                        </a:solidFill>
                        <a:effectLst/>
                        <a:latin typeface="+mj-lt"/>
                      </a:endParaRPr>
                    </a:p>
                  </a:txBody>
                  <a:tcPr marL="36000" marR="3600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017743"/>
                  </a:ext>
                </a:extLst>
              </a:tr>
              <a:tr h="269639">
                <a:tc rowSpan="3">
                  <a:txBody>
                    <a:bodyPr/>
                    <a:lstStyle/>
                    <a:p>
                      <a:pPr algn="l" fontAlgn="ctr"/>
                      <a:r>
                        <a:rPr lang="en-GB" sz="900" b="1" i="0" u="none" strike="noStrike">
                          <a:solidFill>
                            <a:schemeClr val="tx1"/>
                          </a:solidFill>
                          <a:effectLst/>
                          <a:latin typeface="+mj-lt"/>
                        </a:rPr>
                        <a:t>Site Operations Role</a:t>
                      </a: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900" b="1" i="0" u="none" strike="noStrike">
                          <a:solidFill>
                            <a:schemeClr val="tx1"/>
                          </a:solidFill>
                          <a:effectLst/>
                          <a:latin typeface="+mj-lt"/>
                        </a:rPr>
                        <a:t>Queue</a:t>
                      </a:r>
                      <a:r>
                        <a:rPr lang="en-GB" sz="900" b="1" i="0" u="none" strike="noStrike" baseline="0">
                          <a:solidFill>
                            <a:schemeClr val="tx1"/>
                          </a:solidFill>
                          <a:effectLst/>
                          <a:latin typeface="+mj-lt"/>
                        </a:rPr>
                        <a:t> Coordinator** </a:t>
                      </a:r>
                      <a:endParaRPr lang="en-GB" sz="900" b="1" i="0" u="none" strike="noStrike">
                        <a:solidFill>
                          <a:schemeClr val="tx1"/>
                        </a:solidFill>
                        <a:effectLst/>
                        <a:latin typeface="+mj-lt"/>
                      </a:endParaRP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6225845"/>
                  </a:ext>
                </a:extLst>
              </a:tr>
              <a:tr h="269639">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chemeClr val="bg1"/>
                        </a:solidFill>
                        <a:effectLst/>
                        <a:uLnTx/>
                        <a:uFillTx/>
                        <a:latin typeface="+mn-lt"/>
                        <a:ea typeface="+mn-ea"/>
                        <a:cs typeface="+mn-cs"/>
                      </a:endParaRPr>
                    </a:p>
                  </a:txBody>
                  <a:tcPr marL="36000" marR="36000" marT="0" marB="0" anchor="ctr">
                    <a:lnL w="6350" cap="flat" cmpd="sng" algn="ctr">
                      <a:solidFill>
                        <a:schemeClr val="bg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Registration Assistant </a:t>
                      </a: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2701675"/>
                  </a:ext>
                </a:extLst>
              </a:tr>
              <a:tr h="269639">
                <a:tc vMerge="1">
                  <a:txBody>
                    <a:bodyPr/>
                    <a:lstStyle/>
                    <a:p>
                      <a:pPr algn="l" fontAlgn="ctr"/>
                      <a:endParaRPr lang="en-GB" sz="900" b="1" i="0" u="none" strike="noStrike">
                        <a:solidFill>
                          <a:schemeClr val="bg1"/>
                        </a:solidFill>
                        <a:effectLst/>
                        <a:latin typeface="+mj-lt"/>
                      </a:endParaRPr>
                    </a:p>
                  </a:txBody>
                  <a:tcPr marL="36000" marR="36000" marT="0" marB="0" anchor="ctr">
                    <a:lnL w="6350" cap="flat" cmpd="sng" algn="ctr">
                      <a:solidFill>
                        <a:schemeClr val="bg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ctr"/>
                      <a:r>
                        <a:rPr lang="en-GB" sz="900" b="1" u="none" strike="noStrike">
                          <a:solidFill>
                            <a:schemeClr val="tx1"/>
                          </a:solidFill>
                          <a:effectLst/>
                          <a:latin typeface="+mj-lt"/>
                        </a:rPr>
                        <a:t>Test Assistant***</a:t>
                      </a:r>
                      <a:endParaRPr lang="en-GB" sz="900" b="1" i="0" u="none" strike="noStrike">
                        <a:solidFill>
                          <a:schemeClr val="tx1"/>
                        </a:solidFill>
                        <a:effectLst/>
                        <a:latin typeface="+mj-lt"/>
                      </a:endParaRP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6571338"/>
                  </a:ext>
                </a:extLst>
              </a:tr>
              <a:tr h="283483">
                <a:tc rowSpan="2">
                  <a:txBody>
                    <a:bodyPr/>
                    <a:lstStyle/>
                    <a:p>
                      <a:pPr algn="l" fontAlgn="ctr"/>
                      <a:r>
                        <a:rPr lang="en-GB" sz="900" b="1" i="0" u="none" strike="noStrike">
                          <a:solidFill>
                            <a:schemeClr val="tx1"/>
                          </a:solidFill>
                          <a:effectLst/>
                          <a:latin typeface="+mj-lt"/>
                        </a:rPr>
                        <a:t>Testing Operations</a:t>
                      </a:r>
                      <a:r>
                        <a:rPr lang="en-GB" sz="900" b="1" i="0" u="none" strike="noStrike" baseline="0">
                          <a:solidFill>
                            <a:schemeClr val="tx1"/>
                          </a:solidFill>
                          <a:effectLst/>
                          <a:latin typeface="+mj-lt"/>
                        </a:rPr>
                        <a:t> Role</a:t>
                      </a:r>
                      <a:endParaRPr lang="en-GB" sz="900" b="1" i="0" u="none" strike="noStrike">
                        <a:solidFill>
                          <a:schemeClr val="tx1"/>
                        </a:solidFill>
                        <a:effectLst/>
                        <a:latin typeface="+mj-lt"/>
                      </a:endParaRP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900" b="1" u="none" strike="noStrike">
                          <a:solidFill>
                            <a:schemeClr val="tx1"/>
                          </a:solidFill>
                          <a:effectLst/>
                          <a:latin typeface="+mj-lt"/>
                        </a:rPr>
                        <a:t>Processing Operative</a:t>
                      </a:r>
                      <a:endParaRPr lang="en-GB" sz="900" b="1" i="0" u="none" strike="noStrike">
                        <a:solidFill>
                          <a:schemeClr val="tx1"/>
                        </a:solidFill>
                        <a:effectLst/>
                        <a:latin typeface="+mj-lt"/>
                      </a:endParaRP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6</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6</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7</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7</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8</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8</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8</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9</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9</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10</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10</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10</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11</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11</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9207034"/>
                  </a:ext>
                </a:extLst>
              </a:tr>
              <a:tr h="283483">
                <a:tc vMerge="1">
                  <a:txBody>
                    <a:bodyPr/>
                    <a:lstStyle/>
                    <a:p>
                      <a:pPr algn="l" fontAlgn="ctr"/>
                      <a:endParaRPr lang="en-GB" sz="900" b="1" i="0" u="none" strike="noStrike">
                        <a:solidFill>
                          <a:schemeClr val="bg1"/>
                        </a:solidFill>
                        <a:effectLst/>
                        <a:latin typeface="+mj-lt"/>
                      </a:endParaRPr>
                    </a:p>
                  </a:txBody>
                  <a:tcPr marL="36000" marR="36000" marT="0" marB="0" anchor="ctr">
                    <a:lnL w="6350" cap="flat" cmpd="sng" algn="ctr">
                      <a:solidFill>
                        <a:schemeClr val="bg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l" fontAlgn="ctr"/>
                      <a:r>
                        <a:rPr lang="en-GB" sz="900" b="1" i="0" u="none" strike="noStrike">
                          <a:solidFill>
                            <a:schemeClr val="tx1"/>
                          </a:solidFill>
                          <a:effectLst/>
                          <a:latin typeface="+mj-lt"/>
                        </a:rPr>
                        <a:t>Results Recorder</a:t>
                      </a: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2</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2</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2</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2</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2</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2</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2</a:t>
                      </a:r>
                      <a:endParaRPr lang="en-GB" sz="9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ctr" rtl="0">
                        <a:buNone/>
                      </a:pPr>
                      <a:r>
                        <a:rPr lang="en-GB" sz="900" b="0" i="0" u="none" strike="noStrike">
                          <a:solidFill>
                            <a:srgbClr val="000000"/>
                          </a:solidFill>
                          <a:effectLst/>
                          <a:latin typeface="Arial"/>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281189"/>
                  </a:ext>
                </a:extLst>
              </a:tr>
              <a:tr h="283483">
                <a:tc gridSpan="2">
                  <a:txBody>
                    <a:bodyPr/>
                    <a:lstStyle/>
                    <a:p>
                      <a:pPr algn="l" fontAlgn="b"/>
                      <a:r>
                        <a:rPr lang="en-GB" sz="900" b="1" i="0" u="none" strike="noStrike">
                          <a:solidFill>
                            <a:schemeClr val="tx1"/>
                          </a:solidFill>
                          <a:effectLst/>
                          <a:latin typeface="Arial (Body)"/>
                        </a:rPr>
                        <a:t>Break &amp; Absence Cover </a:t>
                      </a:r>
                      <a:r>
                        <a:rPr lang="en-GB" sz="900" b="0" i="0" u="none" strike="noStrike">
                          <a:solidFill>
                            <a:schemeClr val="tx1"/>
                          </a:solidFill>
                          <a:effectLst/>
                          <a:latin typeface="Arial (Body)"/>
                        </a:rPr>
                        <a:t>(8 hrs operations)</a:t>
                      </a: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GB" sz="900" b="1" i="0" u="none" strike="noStrike">
                        <a:solidFill>
                          <a:schemeClr val="bg1"/>
                        </a:solidFill>
                        <a:effectLst/>
                        <a:latin typeface="Arial (Body)"/>
                      </a:endParaRPr>
                    </a:p>
                  </a:txBody>
                  <a:tcPr marL="36000" marR="3600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GB" sz="9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3</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1376376"/>
                  </a:ext>
                </a:extLst>
              </a:tr>
              <a:tr h="283483">
                <a:tc gridSpan="2">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900" b="1" i="0" u="none" strike="noStrike">
                          <a:solidFill>
                            <a:schemeClr val="bg1"/>
                          </a:solidFill>
                          <a:effectLst/>
                          <a:latin typeface="Arial (Body)"/>
                        </a:rPr>
                        <a:t>Total </a:t>
                      </a:r>
                      <a:r>
                        <a:rPr lang="en-GB" sz="900" b="0" i="0" u="none" strike="noStrike" baseline="0">
                          <a:solidFill>
                            <a:schemeClr val="bg1"/>
                          </a:solidFill>
                          <a:effectLst/>
                          <a:latin typeface="Arial (Body)"/>
                        </a:rPr>
                        <a:t>(8 hrs operations)</a:t>
                      </a:r>
                    </a:p>
                  </a:txBody>
                  <a:tcPr marL="72000" marR="72000" marT="0" marB="0" anchor="ctr">
                    <a:lnL w="635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r" fontAlgn="b"/>
                      <a:endParaRPr lang="en-GB" sz="1100" b="1" i="0" u="none" strike="noStrike">
                        <a:solidFill>
                          <a:schemeClr val="bg1"/>
                        </a:solidFill>
                        <a:effectLst/>
                        <a:latin typeface="Arial (Body)"/>
                      </a:endParaRPr>
                    </a:p>
                  </a:txBody>
                  <a:tcPr marL="72000" marR="7200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900" b="0" i="0" u="none" strike="noStrike">
                          <a:solidFill>
                            <a:srgbClr val="000000"/>
                          </a:solidFill>
                          <a:effectLst/>
                          <a:latin typeface="Arial" panose="020B0604020202020204" pitchFamily="34" charset="0"/>
                        </a:rPr>
                        <a:t>13</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14</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15</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16</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17</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17</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17</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18</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18</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20</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21</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0" u="none" strike="noStrike">
                          <a:solidFill>
                            <a:srgbClr val="000000"/>
                          </a:solidFill>
                          <a:effectLst/>
                          <a:latin typeface="Arial" panose="020B0604020202020204" pitchFamily="34" charset="0"/>
                        </a:rPr>
                        <a:t>22</a:t>
                      </a: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772984"/>
                  </a:ext>
                </a:extLst>
              </a:tr>
              <a:tr h="151190">
                <a:tc gridSpan="2">
                  <a:txBody>
                    <a:bodyPr/>
                    <a:lstStyle/>
                    <a:p>
                      <a:pPr algn="l" fontAlgn="ctr"/>
                      <a:endParaRPr lang="en-GB" sz="1050" b="0" i="0" u="none" strike="noStrike">
                        <a:solidFill>
                          <a:srgbClr val="000000"/>
                        </a:solidFill>
                        <a:effectLst/>
                        <a:latin typeface="+mj-lt"/>
                      </a:endParaRPr>
                    </a:p>
                  </a:txBody>
                  <a:tcPr marL="0" marR="0" marT="0" marB="0" anchor="ctr">
                    <a:lnL w="635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GB" sz="300" b="1" i="1" u="none" strike="noStrike">
                        <a:solidFill>
                          <a:schemeClr val="bg1"/>
                        </a:solidFill>
                        <a:effectLst/>
                        <a:latin typeface="Arial (Body)"/>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900" b="0" i="0" u="none" strike="noStrike">
                        <a:solidFill>
                          <a:srgbClr val="000000"/>
                        </a:solidFill>
                        <a:effectLst/>
                        <a:latin typeface="Arial"/>
                      </a:endParaRP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GB" sz="900" b="0" i="0" u="none" strike="noStrike">
                        <a:solidFill>
                          <a:srgbClr val="000000"/>
                        </a:solidFill>
                        <a:effectLst/>
                        <a:latin typeface="Arial"/>
                      </a:endParaRPr>
                    </a:p>
                  </a:txBody>
                  <a:tcPr marL="6350" marR="6350" marT="6350" marB="0" anchor="ctr">
                    <a:lnL w="12700" cap="flat" cmpd="sng" algn="ctr">
                      <a:solidFill>
                        <a:schemeClr val="tx1"/>
                      </a:solid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900" b="0" i="0" u="none" strike="noStrike">
                        <a:solidFill>
                          <a:srgbClr val="000000"/>
                        </a:solidFill>
                        <a:effectLst/>
                        <a:latin typeface="Arial"/>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900" b="0" i="0" u="none" strike="noStrike">
                        <a:solidFill>
                          <a:srgbClr val="000000"/>
                        </a:solidFill>
                        <a:effectLst/>
                        <a:latin typeface="Arial"/>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900" b="0" i="0" u="none" strike="noStrike">
                        <a:solidFill>
                          <a:srgbClr val="000000"/>
                        </a:solidFill>
                        <a:effectLst/>
                        <a:latin typeface="Arial"/>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900" b="0" i="0" u="none" strike="noStrike">
                        <a:solidFill>
                          <a:srgbClr val="000000"/>
                        </a:solidFill>
                        <a:effectLst/>
                        <a:latin typeface="Arial"/>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900" b="0" i="0" u="none" strike="noStrike">
                        <a:solidFill>
                          <a:srgbClr val="000000"/>
                        </a:solidFill>
                        <a:effectLst/>
                        <a:latin typeface="Arial"/>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900" b="0" i="0" u="none" strike="noStrike">
                        <a:solidFill>
                          <a:srgbClr val="000000"/>
                        </a:solidFill>
                        <a:effectLst/>
                        <a:latin typeface="Arial"/>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900" b="0" i="0" u="none" strike="noStrike">
                        <a:solidFill>
                          <a:srgbClr val="000000"/>
                        </a:solidFill>
                        <a:effectLst/>
                        <a:latin typeface="Arial"/>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900" b="0" i="0" u="none" strike="noStrike">
                        <a:solidFill>
                          <a:srgbClr val="000000"/>
                        </a:solidFill>
                        <a:effectLst/>
                        <a:latin typeface="Arial"/>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900" b="0" i="0" u="none" strike="noStrike">
                        <a:solidFill>
                          <a:srgbClr val="000000"/>
                        </a:solidFill>
                        <a:effectLst/>
                        <a:latin typeface="Arial"/>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900" b="0" i="0" u="none" strike="noStrike">
                        <a:solidFill>
                          <a:srgbClr val="000000"/>
                        </a:solidFill>
                        <a:effectLst/>
                        <a:latin typeface="Arial"/>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900" b="0" i="0" u="none" strike="noStrike">
                        <a:solidFill>
                          <a:srgbClr val="000000"/>
                        </a:solidFill>
                        <a:effectLst/>
                        <a:latin typeface="Arial"/>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900" b="0" i="0" u="none" strike="noStrike">
                        <a:solidFill>
                          <a:srgbClr val="000000"/>
                        </a:solidFill>
                        <a:effectLst/>
                        <a:latin typeface="Arial"/>
                      </a:endParaRP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2919479"/>
                  </a:ext>
                </a:extLst>
              </a:tr>
              <a:tr h="283483">
                <a:tc gridSpan="2">
                  <a:txBody>
                    <a:bodyPr/>
                    <a:lstStyle/>
                    <a:p>
                      <a:pPr algn="r" fontAlgn="b"/>
                      <a:r>
                        <a:rPr lang="en-GB" sz="900" b="0" i="0" u="none" strike="noStrike">
                          <a:solidFill>
                            <a:srgbClr val="37373A"/>
                          </a:solidFill>
                          <a:effectLst/>
                          <a:latin typeface="Arial (Body)"/>
                        </a:rPr>
                        <a:t>Daily Capacity (8hr operations)</a:t>
                      </a:r>
                    </a:p>
                  </a:txBody>
                  <a:tcPr marL="72000" marR="72000" marT="0" marB="0" anchor="ctr">
                    <a:lnL w="9525" cap="flat" cmpd="sng" algn="ctr">
                      <a:solidFill>
                        <a:srgbClr val="37373A"/>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r" fontAlgn="b"/>
                      <a:endParaRPr lang="en-GB" sz="900" b="0" i="0" u="none" strike="noStrike">
                        <a:solidFill>
                          <a:srgbClr val="37373A"/>
                        </a:solidFill>
                        <a:effectLst/>
                        <a:latin typeface="Arial (Body)"/>
                      </a:endParaRPr>
                    </a:p>
                  </a:txBody>
                  <a:tcPr marL="72000" marR="7200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n-GB" sz="900" b="0" i="1" u="none" strike="noStrike">
                          <a:solidFill>
                            <a:srgbClr val="37373A"/>
                          </a:solidFill>
                          <a:effectLst/>
                          <a:latin typeface="Arial (Body)"/>
                        </a:rPr>
                        <a:t>480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512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544</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576</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608</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640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672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704</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736</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768</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800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832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864</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900" b="0" i="1" u="none" strike="noStrike">
                          <a:solidFill>
                            <a:srgbClr val="37373A"/>
                          </a:solidFill>
                          <a:effectLst/>
                          <a:latin typeface="Arial (Body)"/>
                        </a:rPr>
                        <a:t>896</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9906439"/>
                  </a:ext>
                </a:extLst>
              </a:tr>
            </a:tbl>
          </a:graphicData>
        </a:graphic>
      </p:graphicFrame>
      <p:sp>
        <p:nvSpPr>
          <p:cNvPr id="13" name="Title 1"/>
          <p:cNvSpPr txBox="1">
            <a:spLocks/>
          </p:cNvSpPr>
          <p:nvPr/>
        </p:nvSpPr>
        <p:spPr>
          <a:xfrm>
            <a:off x="547704" y="691117"/>
            <a:ext cx="106476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rgbClr val="005EB8"/>
                </a:solidFill>
                <a:latin typeface="+mj-lt"/>
                <a:ea typeface="+mj-ea"/>
                <a:cs typeface="+mj-cs"/>
                <a:sym typeface="+mj-lt"/>
              </a:defRPr>
            </a:lvl1pPr>
          </a:lstStyle>
          <a:p>
            <a:r>
              <a:rPr lang="en-GB" dirty="0"/>
              <a:t>PER 40% CAPACITY </a:t>
            </a:r>
            <a:r>
              <a:rPr lang="en-GB" dirty="0" smtClean="0"/>
              <a:t>TESTING SITE </a:t>
            </a:r>
            <a:r>
              <a:rPr lang="en-GB" dirty="0"/>
              <a:t>SIZE (2/2)</a:t>
            </a:r>
          </a:p>
        </p:txBody>
      </p:sp>
      <p:sp>
        <p:nvSpPr>
          <p:cNvPr id="7" name="TextBox 6"/>
          <p:cNvSpPr txBox="1"/>
          <p:nvPr/>
        </p:nvSpPr>
        <p:spPr>
          <a:xfrm>
            <a:off x="547704" y="5742352"/>
            <a:ext cx="11065176" cy="83099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defRPr/>
            </a:pPr>
            <a:r>
              <a:rPr lang="en-GB" sz="800" i="1">
                <a:solidFill>
                  <a:srgbClr val="425563"/>
                </a:solidFill>
                <a:latin typeface="Arial (Body)"/>
              </a:rPr>
              <a:t>Team Leader to cover as Results Recorder for small sites</a:t>
            </a:r>
          </a:p>
          <a:p>
            <a:pPr lvl="0">
              <a:defRPr/>
            </a:pPr>
            <a:r>
              <a:rPr lang="en-GB" sz="800" i="1">
                <a:solidFill>
                  <a:srgbClr val="425563"/>
                </a:solidFill>
                <a:latin typeface="Arial (Body)"/>
              </a:rPr>
              <a:t>** Queue Coordinator requirements are particularly indicative and should be determined on a site by site basis, dependent on site specific requirements and local infrastructure </a:t>
            </a:r>
          </a:p>
          <a:p>
            <a:pPr lvl="0">
              <a:defRPr/>
            </a:pPr>
            <a:r>
              <a:rPr kumimoji="0" lang="en-GB" sz="800" b="1" i="1" u="none" strike="noStrike" kern="1200" cap="none" spc="0" normalizeH="0" baseline="0" noProof="0">
                <a:ln>
                  <a:noFill/>
                </a:ln>
                <a:solidFill>
                  <a:srgbClr val="425563"/>
                </a:solidFill>
                <a:effectLst/>
                <a:uLnTx/>
                <a:uFillTx/>
                <a:latin typeface="Arial (Body)"/>
                <a:ea typeface="+mn-ea"/>
                <a:cs typeface="+mn-cs"/>
              </a:rPr>
              <a:t>Note</a:t>
            </a:r>
            <a:r>
              <a:rPr kumimoji="0" lang="en-GB" sz="800" b="0" i="1" u="none" strike="noStrike" kern="1200" cap="none" spc="0" normalizeH="0" baseline="0" noProof="0">
                <a:ln>
                  <a:noFill/>
                </a:ln>
                <a:solidFill>
                  <a:srgbClr val="425563"/>
                </a:solidFill>
                <a:effectLst/>
                <a:uLnTx/>
                <a:uFillTx/>
                <a:latin typeface="Arial (Body)"/>
                <a:ea typeface="+mn-ea"/>
                <a:cs typeface="+mn-cs"/>
              </a:rPr>
              <a:t>: </a:t>
            </a:r>
            <a:r>
              <a:rPr lang="en-GB" sz="800" i="1">
                <a:solidFill>
                  <a:schemeClr val="tx1"/>
                </a:solidFill>
                <a:latin typeface="Arial (Body)"/>
              </a:rPr>
              <a:t>Assumes all </a:t>
            </a:r>
            <a:r>
              <a:rPr lang="en-GB" sz="800" i="1" dirty="0">
                <a:solidFill>
                  <a:schemeClr val="tx1"/>
                </a:solidFill>
                <a:latin typeface="Arial (Body)"/>
              </a:rPr>
              <a:t>Participants</a:t>
            </a:r>
            <a:r>
              <a:rPr lang="en-GB" sz="800" i="1">
                <a:solidFill>
                  <a:schemeClr val="tx1"/>
                </a:solidFill>
                <a:latin typeface="Arial (Body)"/>
              </a:rPr>
              <a:t> to use self-swab. For minors and those unable to self-swab, assumes a guardian or career will assist with swabbing</a:t>
            </a:r>
          </a:p>
          <a:p>
            <a:pPr lvl="0">
              <a:defRPr/>
            </a:pPr>
            <a:r>
              <a:rPr lang="en-GB" sz="800" b="1" i="1">
                <a:solidFill>
                  <a:srgbClr val="425563"/>
                </a:solidFill>
                <a:latin typeface="Arial (Body)"/>
              </a:rPr>
              <a:t>Note</a:t>
            </a:r>
            <a:r>
              <a:rPr lang="en-GB" sz="800" i="1">
                <a:solidFill>
                  <a:srgbClr val="425563"/>
                </a:solidFill>
                <a:latin typeface="Arial (Body)"/>
              </a:rPr>
              <a:t>: Assumes sufficient workforce to deliver 40% capacity </a:t>
            </a:r>
          </a:p>
          <a:p>
            <a:pPr lvl="0">
              <a:defRPr/>
            </a:pPr>
            <a:r>
              <a:rPr lang="en-GB" sz="800" b="1" i="1">
                <a:solidFill>
                  <a:srgbClr val="425563"/>
                </a:solidFill>
                <a:latin typeface="Arial (Body)"/>
              </a:rPr>
              <a:t>Note</a:t>
            </a:r>
            <a:r>
              <a:rPr lang="en-GB" sz="800" i="1">
                <a:solidFill>
                  <a:srgbClr val="425563"/>
                </a:solidFill>
                <a:latin typeface="Arial (Body)"/>
              </a:rPr>
              <a:t>: </a:t>
            </a:r>
            <a:r>
              <a:rPr lang="en-GB" sz="800" i="1">
                <a:solidFill>
                  <a:schemeClr val="tx1"/>
                </a:solidFill>
                <a:latin typeface="Arial (Body)"/>
              </a:rPr>
              <a:t>Additional contingency resource has been added to cover breaks and potential absences. It is recommended that staff rotate across multiple positions throughout the day, with breaks and all staff provided equal break time </a:t>
            </a:r>
            <a:endParaRPr lang="en-GB" sz="800" i="1">
              <a:solidFill>
                <a:srgbClr val="425563"/>
              </a:solidFill>
              <a:latin typeface="Arial (Body)"/>
            </a:endParaRPr>
          </a:p>
          <a:p>
            <a:pPr lvl="0">
              <a:defRPr/>
            </a:pPr>
            <a:endParaRPr kumimoji="0" lang="en-GB" sz="800" b="0" i="1" u="none" strike="noStrike" kern="1200" cap="none" spc="0" normalizeH="0" baseline="0" noProof="0">
              <a:ln>
                <a:noFill/>
              </a:ln>
              <a:solidFill>
                <a:srgbClr val="425563"/>
              </a:solidFill>
              <a:effectLst/>
              <a:uLnTx/>
              <a:uFillTx/>
              <a:latin typeface="Arial (Body)"/>
              <a:ea typeface="+mn-ea"/>
              <a:cs typeface="+mn-cs"/>
            </a:endParaRPr>
          </a:p>
        </p:txBody>
      </p:sp>
      <p:sp>
        <p:nvSpPr>
          <p:cNvPr id="14" name="Rectangle 13"/>
          <p:cNvSpPr/>
          <p:nvPr/>
        </p:nvSpPr>
        <p:spPr>
          <a:xfrm>
            <a:off x="2060448" y="5215513"/>
            <a:ext cx="8985504" cy="261610"/>
          </a:xfrm>
          <a:prstGeom prst="rect">
            <a:avLst/>
          </a:prstGeom>
        </p:spPr>
        <p:txBody>
          <a:bodyPr wrap="square">
            <a:spAutoFit/>
          </a:bodyPr>
          <a:lstStyle/>
          <a:p>
            <a:pPr algn="ctr"/>
            <a:r>
              <a:rPr lang="en-GB" sz="1100" b="1">
                <a:solidFill>
                  <a:srgbClr val="37373A"/>
                </a:solidFill>
              </a:rPr>
              <a:t>Workforce numbers are a guideline only and local decisions should be made on a sensible workforce size on a site by site basis.</a:t>
            </a:r>
          </a:p>
        </p:txBody>
      </p:sp>
      <p:sp>
        <p:nvSpPr>
          <p:cNvPr id="9" name="Rectangle 8">
            <a:extLst>
              <a:ext uri="{FF2B5EF4-FFF2-40B4-BE49-F238E27FC236}">
                <a16:creationId xmlns:a16="http://schemas.microsoft.com/office/drawing/2014/main" id="{4AA97E6C-FF38-114C-B5C4-3DB3E5351C81}"/>
              </a:ext>
            </a:extLst>
          </p:cNvPr>
          <p:cNvSpPr/>
          <p:nvPr/>
        </p:nvSpPr>
        <p:spPr>
          <a:xfrm>
            <a:off x="547704" y="1065661"/>
            <a:ext cx="11153764" cy="1015663"/>
          </a:xfrm>
          <a:prstGeom prst="rect">
            <a:avLst/>
          </a:prstGeom>
        </p:spPr>
        <p:txBody>
          <a:bodyPr wrap="square">
            <a:spAutoFit/>
          </a:bodyPr>
          <a:lstStyle/>
          <a:p>
            <a:pPr marL="171450" indent="-171450">
              <a:spcAft>
                <a:spcPts val="300"/>
              </a:spcAft>
              <a:buFont typeface="Arial" panose="020B0604020202020204" pitchFamily="34" charset="0"/>
              <a:buChar char="•"/>
            </a:pPr>
            <a:r>
              <a:rPr lang="en-GB" sz="1050" dirty="0">
                <a:solidFill>
                  <a:srgbClr val="425563"/>
                </a:solidFill>
              </a:rPr>
              <a:t>The table below outlines the indicative number of staff needed to operate a </a:t>
            </a:r>
            <a:r>
              <a:rPr lang="en-GB" sz="1050" dirty="0" smtClean="0">
                <a:solidFill>
                  <a:srgbClr val="425563"/>
                </a:solidFill>
              </a:rPr>
              <a:t>testing site </a:t>
            </a:r>
            <a:r>
              <a:rPr lang="en-GB" sz="1050" dirty="0">
                <a:solidFill>
                  <a:srgbClr val="425563"/>
                </a:solidFill>
              </a:rPr>
              <a:t>per shift to 40% capacity</a:t>
            </a:r>
          </a:p>
          <a:p>
            <a:pPr marL="171450" indent="-171450">
              <a:spcAft>
                <a:spcPts val="300"/>
              </a:spcAft>
              <a:buFont typeface="Arial" panose="020B0604020202020204" pitchFamily="34" charset="0"/>
              <a:buChar char="•"/>
            </a:pPr>
            <a:r>
              <a:rPr lang="en-GB" sz="1050" dirty="0">
                <a:solidFill>
                  <a:srgbClr val="425563"/>
                </a:solidFill>
              </a:rPr>
              <a:t>This is based off an 8 hour day and a 4 throughput per testing station per hour</a:t>
            </a:r>
          </a:p>
          <a:p>
            <a:pPr marL="171450" indent="-171450">
              <a:spcAft>
                <a:spcPts val="300"/>
              </a:spcAft>
              <a:buFont typeface="Arial" panose="020B0604020202020204" pitchFamily="34" charset="0"/>
              <a:buChar char="•"/>
            </a:pPr>
            <a:r>
              <a:rPr lang="en-GB" sz="1050" dirty="0">
                <a:solidFill>
                  <a:srgbClr val="425563"/>
                </a:solidFill>
              </a:rPr>
              <a:t>Additional contingency resource has been added to cover breaks and potential absences</a:t>
            </a:r>
          </a:p>
          <a:p>
            <a:pPr marL="171450" indent="-171450">
              <a:spcAft>
                <a:spcPts val="300"/>
              </a:spcAft>
              <a:buFont typeface="Arial" panose="020B0604020202020204" pitchFamily="34" charset="0"/>
              <a:buChar char="•"/>
            </a:pPr>
            <a:r>
              <a:rPr lang="en-GB" sz="1050" dirty="0">
                <a:solidFill>
                  <a:srgbClr val="425563"/>
                </a:solidFill>
              </a:rPr>
              <a:t>It is recommended that staff rotate across multiple positions throughout the day, with breaks (all staff provided equal break time), to maintain energy levels and reduce risk of human error</a:t>
            </a:r>
          </a:p>
        </p:txBody>
      </p:sp>
    </p:spTree>
    <p:extLst>
      <p:ext uri="{BB962C8B-B14F-4D97-AF65-F5344CB8AC3E}">
        <p14:creationId xmlns:p14="http://schemas.microsoft.com/office/powerpoint/2010/main" val="3433248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09D96-A702-384A-BCA8-20DDC505E7E8}"/>
              </a:ext>
            </a:extLst>
          </p:cNvPr>
          <p:cNvSpPr>
            <a:spLocks noGrp="1"/>
          </p:cNvSpPr>
          <p:nvPr>
            <p:ph type="title"/>
          </p:nvPr>
        </p:nvSpPr>
        <p:spPr/>
        <p:txBody>
          <a:bodyPr/>
          <a:lstStyle/>
          <a:p>
            <a:r>
              <a:rPr lang="en-GB" dirty="0"/>
              <a:t>APPENDIX: TRAINING  FAQS</a:t>
            </a:r>
          </a:p>
        </p:txBody>
      </p:sp>
    </p:spTree>
    <p:extLst>
      <p:ext uri="{BB962C8B-B14F-4D97-AF65-F5344CB8AC3E}">
        <p14:creationId xmlns:p14="http://schemas.microsoft.com/office/powerpoint/2010/main" val="4073839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FFDC15-9F3A-E648-8059-32EB6154D74C}"/>
              </a:ext>
            </a:extLst>
          </p:cNvPr>
          <p:cNvSpPr>
            <a:spLocks noGrp="1"/>
          </p:cNvSpPr>
          <p:nvPr>
            <p:ph type="title"/>
          </p:nvPr>
        </p:nvSpPr>
        <p:spPr>
          <a:xfrm>
            <a:off x="630000" y="777908"/>
            <a:ext cx="10084383" cy="498598"/>
          </a:xfrm>
        </p:spPr>
        <p:txBody>
          <a:bodyPr/>
          <a:lstStyle/>
          <a:p>
            <a:r>
              <a:rPr lang="en-GB"/>
              <a:t>TRAINING: FAQS 1</a:t>
            </a:r>
          </a:p>
        </p:txBody>
      </p:sp>
      <p:graphicFrame>
        <p:nvGraphicFramePr>
          <p:cNvPr id="4" name="Table 4">
            <a:extLst>
              <a:ext uri="{FF2B5EF4-FFF2-40B4-BE49-F238E27FC236}">
                <a16:creationId xmlns:a16="http://schemas.microsoft.com/office/drawing/2014/main" id="{DA056092-B877-F14A-B067-010F8DEC05EE}"/>
              </a:ext>
            </a:extLst>
          </p:cNvPr>
          <p:cNvGraphicFramePr>
            <a:graphicFrameLocks noGrp="1"/>
          </p:cNvGraphicFramePr>
          <p:nvPr/>
        </p:nvGraphicFramePr>
        <p:xfrm>
          <a:off x="630000" y="1343609"/>
          <a:ext cx="10933350" cy="4822240"/>
        </p:xfrm>
        <a:graphic>
          <a:graphicData uri="http://schemas.openxmlformats.org/drawingml/2006/table">
            <a:tbl>
              <a:tblPr firstRow="1" bandRow="1">
                <a:tableStyleId>{5C22544A-7EE6-4342-B048-85BDC9FD1C3A}</a:tableStyleId>
              </a:tblPr>
              <a:tblGrid>
                <a:gridCol w="2318473">
                  <a:extLst>
                    <a:ext uri="{9D8B030D-6E8A-4147-A177-3AD203B41FA5}">
                      <a16:colId xmlns:a16="http://schemas.microsoft.com/office/drawing/2014/main" val="2264853487"/>
                    </a:ext>
                  </a:extLst>
                </a:gridCol>
                <a:gridCol w="8614877">
                  <a:extLst>
                    <a:ext uri="{9D8B030D-6E8A-4147-A177-3AD203B41FA5}">
                      <a16:colId xmlns:a16="http://schemas.microsoft.com/office/drawing/2014/main" val="4073623953"/>
                    </a:ext>
                  </a:extLst>
                </a:gridCol>
              </a:tblGrid>
              <a:tr h="373229">
                <a:tc>
                  <a:txBody>
                    <a:bodyPr/>
                    <a:lstStyle/>
                    <a:p>
                      <a:r>
                        <a:rPr lang="en-GB" sz="900" dirty="0">
                          <a:solidFill>
                            <a:schemeClr val="tx2"/>
                          </a:solidFill>
                          <a:latin typeface="Arial" panose="020B0604020202020204" pitchFamily="34" charset="0"/>
                          <a:cs typeface="Arial" panose="020B0604020202020204" pitchFamily="34" charset="0"/>
                        </a:rPr>
                        <a:t>QUESTION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900">
                          <a:solidFill>
                            <a:schemeClr val="tx2"/>
                          </a:solidFill>
                          <a:latin typeface="Arial" panose="020B0604020202020204" pitchFamily="34" charset="0"/>
                          <a:cs typeface="Arial" panose="020B0604020202020204" pitchFamily="34" charset="0"/>
                        </a:rPr>
                        <a:t>ANSWER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7812895"/>
                  </a:ext>
                </a:extLst>
              </a:tr>
              <a:tr h="637428">
                <a:tc>
                  <a:txBody>
                    <a:bodyPr/>
                    <a:lstStyle/>
                    <a:p>
                      <a:r>
                        <a:rPr lang="en-GB" sz="900" b="0">
                          <a:solidFill>
                            <a:schemeClr val="tx1"/>
                          </a:solidFill>
                          <a:latin typeface="Arial" panose="020B0604020202020204" pitchFamily="34" charset="0"/>
                          <a:cs typeface="Arial" panose="020B0604020202020204" pitchFamily="34" charset="0"/>
                        </a:rPr>
                        <a:t>Workforce training and support provided?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The online training platform will help train staff to safely process samples. We’ll also provide a guidebook and Standard Operating Procedure SOP which covers important aspects of site operations which should form part of staff training, including - infection prevention and control measures, cleaning protocols, and appropriate use of PPE in full.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7964893"/>
                  </a:ext>
                </a:extLst>
              </a:tr>
              <a:tr h="637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What if I can’t log in to the training?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Arial" panose="020B0604020202020204" pitchFamily="34" charset="0"/>
                          <a:cs typeface="Arial" panose="020B0604020202020204" pitchFamily="34" charset="0"/>
                        </a:rPr>
                        <a:t>Any person who is not able to log in should check if they have the correct login details with the test coordinator / supervisor and retry to login. If the problem still exists then, an email can be sent to the learning platform administrators via the shared DHSC email ID provided to the testing coordinator/supervisor.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763284"/>
                  </a:ext>
                </a:extLst>
              </a:tr>
              <a:tr h="4635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Can I take the training multiple times?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Yes – although the training should be repeated only when the duration between the last date when the training was taken is significant or when the role of the tester has changed since the last training 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152785"/>
                  </a:ext>
                </a:extLst>
              </a:tr>
              <a:tr h="4635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900" b="0">
                          <a:solidFill>
                            <a:schemeClr val="tx1"/>
                          </a:solidFill>
                          <a:latin typeface="Arial" panose="020B0604020202020204" pitchFamily="34" charset="0"/>
                          <a:cs typeface="Arial" panose="020B0604020202020204" pitchFamily="34" charset="0"/>
                        </a:rPr>
                        <a:t>What is available for us to 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eaLnBrk="0" fontAlgn="base" hangingPunct="0">
                        <a:spcBef>
                          <a:spcPct val="0"/>
                        </a:spcBef>
                        <a:spcAft>
                          <a:spcPct val="0"/>
                        </a:spcAft>
                        <a:defRPr/>
                      </a:pPr>
                      <a:r>
                        <a:rPr lang="en-GB" altLang="en-US" sz="900" b="0">
                          <a:solidFill>
                            <a:schemeClr val="tx1"/>
                          </a:solidFill>
                          <a:latin typeface="Arial" panose="020B0604020202020204" pitchFamily="34" charset="0"/>
                          <a:cs typeface="Arial" panose="020B0604020202020204" pitchFamily="34" charset="0"/>
                        </a:rPr>
                        <a:t>We have an online training platform which is to be used across the tester workforce in the United Kingdom. The online training is for individuals to use the Lateral Flow Device (LFD) deployed by NHS Test and Trace.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7126790"/>
                  </a:ext>
                </a:extLst>
              </a:tr>
              <a:tr h="4635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900" b="0">
                          <a:solidFill>
                            <a:schemeClr val="tx1"/>
                          </a:solidFill>
                          <a:latin typeface="Arial" panose="020B0604020202020204" pitchFamily="34" charset="0"/>
                          <a:cs typeface="Arial" panose="020B0604020202020204" pitchFamily="34" charset="0"/>
                        </a:rPr>
                        <a:t>How long does the training take?</a:t>
                      </a:r>
                    </a:p>
                    <a:p>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900" b="0">
                          <a:solidFill>
                            <a:schemeClr val="tx1"/>
                          </a:solidFill>
                          <a:latin typeface="Arial" panose="020B0604020202020204" pitchFamily="34" charset="0"/>
                          <a:cs typeface="Arial" panose="020B0604020202020204" pitchFamily="34" charset="0"/>
                        </a:rPr>
                        <a:t>This will depend how many modules are needing to be taken, which is linked to which role a person is doing. Each module takes approx. 15mins, 10mins reading and 5 mins 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9285078"/>
                  </a:ext>
                </a:extLst>
              </a:tr>
              <a:tr h="4635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900" b="0">
                          <a:solidFill>
                            <a:schemeClr val="tx1"/>
                          </a:solidFill>
                          <a:latin typeface="Arial" panose="020B0604020202020204" pitchFamily="34" charset="0"/>
                          <a:cs typeface="Arial" panose="020B0604020202020204" pitchFamily="34" charset="0"/>
                        </a:rPr>
                        <a:t>What does the training consist of?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900" b="0">
                          <a:solidFill>
                            <a:schemeClr val="tx1"/>
                          </a:solidFill>
                          <a:latin typeface="Arial" panose="020B0604020202020204" pitchFamily="34" charset="0"/>
                          <a:cs typeface="Arial" panose="020B0604020202020204" pitchFamily="34" charset="0"/>
                        </a:rPr>
                        <a:t>Each module contains 2 sections, 1) information and guidance consisting of written text and videos 2) Assessment via multiple choice questions.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8632981"/>
                  </a:ext>
                </a:extLst>
              </a:tr>
              <a:tr h="392657">
                <a:tc>
                  <a:txBody>
                    <a:bodyPr/>
                    <a:lstStyle/>
                    <a:p>
                      <a:pPr lvl="0" eaLnBrk="0" fontAlgn="base" hangingPunct="0">
                        <a:spcBef>
                          <a:spcPct val="0"/>
                        </a:spcBef>
                        <a:spcAft>
                          <a:spcPct val="0"/>
                        </a:spcAft>
                        <a:defRPr/>
                      </a:pPr>
                      <a:r>
                        <a:rPr lang="en-GB" altLang="en-US" sz="900" b="0">
                          <a:solidFill>
                            <a:schemeClr val="tx1"/>
                          </a:solidFill>
                          <a:latin typeface="Arial" panose="020B0604020202020204" pitchFamily="34" charset="0"/>
                          <a:cs typeface="Arial" panose="020B0604020202020204" pitchFamily="34" charset="0"/>
                        </a:rPr>
                        <a:t>Is there a pass or fail? What if someone fails?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900" b="0">
                          <a:solidFill>
                            <a:schemeClr val="tx1"/>
                          </a:solidFill>
                          <a:latin typeface="Arial" panose="020B0604020202020204" pitchFamily="34" charset="0"/>
                          <a:cs typeface="Arial" panose="020B0604020202020204" pitchFamily="34" charset="0"/>
                        </a:rPr>
                        <a:t>Yes, each person must achieve 100% in the assessment. They are able to retake each module if they do not achieve this.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8990983"/>
                  </a:ext>
                </a:extLst>
              </a:tr>
              <a:tr h="463583">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US" sz="900" b="0">
                          <a:solidFill>
                            <a:schemeClr val="tx1"/>
                          </a:solidFill>
                          <a:latin typeface="Arial" panose="020B0604020202020204" pitchFamily="34" charset="0"/>
                          <a:cs typeface="Arial" panose="020B0604020202020204" pitchFamily="34" charset="0"/>
                        </a:rPr>
                        <a:t>How do I access 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900">
                          <a:solidFill>
                            <a:srgbClr val="425563"/>
                          </a:solidFill>
                          <a:cs typeface="Times New Roman" panose="02020603050405020304" pitchFamily="18" charset="0"/>
                        </a:rPr>
                        <a:t>The training is hosted online and the Senior Responsible Officer (SRO) and team Leader of each local authority will receive the link and token, then the SRO/Team Leader will circulate among their teams.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8262049"/>
                  </a:ext>
                </a:extLst>
              </a:tr>
              <a:tr h="463583">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US" sz="900" b="0">
                          <a:solidFill>
                            <a:schemeClr val="tx1"/>
                          </a:solidFill>
                          <a:latin typeface="Arial" panose="020B0604020202020204" pitchFamily="34" charset="0"/>
                          <a:cs typeface="Arial" panose="020B0604020202020204" pitchFamily="34" charset="0"/>
                        </a:rPr>
                        <a:t>Can I organise my own training?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900">
                          <a:solidFill>
                            <a:srgbClr val="425563"/>
                          </a:solidFill>
                          <a:cs typeface="Times New Roman" panose="02020603050405020304" pitchFamily="18" charset="0"/>
                        </a:rPr>
                        <a:t>No.  All training has been developed in line with Clinical Standard Operating Procedures and is regularly updated to ensure that the training is accurate and consistent.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6240300"/>
                  </a:ext>
                </a:extLst>
              </a:tr>
            </a:tbl>
          </a:graphicData>
        </a:graphic>
      </p:graphicFrame>
    </p:spTree>
    <p:extLst>
      <p:ext uri="{BB962C8B-B14F-4D97-AF65-F5344CB8AC3E}">
        <p14:creationId xmlns:p14="http://schemas.microsoft.com/office/powerpoint/2010/main" val="3719543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FFDC15-9F3A-E648-8059-32EB6154D74C}"/>
              </a:ext>
            </a:extLst>
          </p:cNvPr>
          <p:cNvSpPr>
            <a:spLocks noGrp="1"/>
          </p:cNvSpPr>
          <p:nvPr>
            <p:ph type="title"/>
          </p:nvPr>
        </p:nvSpPr>
        <p:spPr>
          <a:xfrm>
            <a:off x="630000" y="777908"/>
            <a:ext cx="10084383" cy="498598"/>
          </a:xfrm>
        </p:spPr>
        <p:txBody>
          <a:bodyPr/>
          <a:lstStyle/>
          <a:p>
            <a:r>
              <a:rPr lang="en-GB"/>
              <a:t>TRAINING: FAQS 2</a:t>
            </a:r>
          </a:p>
        </p:txBody>
      </p:sp>
      <p:graphicFrame>
        <p:nvGraphicFramePr>
          <p:cNvPr id="4" name="Table 4">
            <a:extLst>
              <a:ext uri="{FF2B5EF4-FFF2-40B4-BE49-F238E27FC236}">
                <a16:creationId xmlns:a16="http://schemas.microsoft.com/office/drawing/2014/main" id="{DA056092-B877-F14A-B067-010F8DEC05EE}"/>
              </a:ext>
            </a:extLst>
          </p:cNvPr>
          <p:cNvGraphicFramePr>
            <a:graphicFrameLocks noGrp="1"/>
          </p:cNvGraphicFramePr>
          <p:nvPr/>
        </p:nvGraphicFramePr>
        <p:xfrm>
          <a:off x="630000" y="1343609"/>
          <a:ext cx="10933350" cy="4826309"/>
        </p:xfrm>
        <a:graphic>
          <a:graphicData uri="http://schemas.openxmlformats.org/drawingml/2006/table">
            <a:tbl>
              <a:tblPr firstRow="1" bandRow="1">
                <a:tableStyleId>{5C22544A-7EE6-4342-B048-85BDC9FD1C3A}</a:tableStyleId>
              </a:tblPr>
              <a:tblGrid>
                <a:gridCol w="2318473">
                  <a:extLst>
                    <a:ext uri="{9D8B030D-6E8A-4147-A177-3AD203B41FA5}">
                      <a16:colId xmlns:a16="http://schemas.microsoft.com/office/drawing/2014/main" val="2264853487"/>
                    </a:ext>
                  </a:extLst>
                </a:gridCol>
                <a:gridCol w="8614877">
                  <a:extLst>
                    <a:ext uri="{9D8B030D-6E8A-4147-A177-3AD203B41FA5}">
                      <a16:colId xmlns:a16="http://schemas.microsoft.com/office/drawing/2014/main" val="4073623953"/>
                    </a:ext>
                  </a:extLst>
                </a:gridCol>
              </a:tblGrid>
              <a:tr h="370209">
                <a:tc>
                  <a:txBody>
                    <a:bodyPr/>
                    <a:lstStyle/>
                    <a:p>
                      <a:r>
                        <a:rPr lang="en-GB" sz="900" dirty="0">
                          <a:solidFill>
                            <a:schemeClr val="tx2"/>
                          </a:solidFill>
                          <a:latin typeface="Arial" panose="020B0604020202020204" pitchFamily="34" charset="0"/>
                          <a:cs typeface="Arial" panose="020B0604020202020204" pitchFamily="34" charset="0"/>
                        </a:rPr>
                        <a:t>QUESTION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900">
                          <a:solidFill>
                            <a:schemeClr val="tx2"/>
                          </a:solidFill>
                          <a:latin typeface="Arial" panose="020B0604020202020204" pitchFamily="34" charset="0"/>
                          <a:cs typeface="Arial" panose="020B0604020202020204" pitchFamily="34" charset="0"/>
                        </a:rPr>
                        <a:t>ANSWER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7812895"/>
                  </a:ext>
                </a:extLst>
              </a:tr>
              <a:tr h="632270">
                <a:tc>
                  <a:txBody>
                    <a:bodyPr/>
                    <a:lstStyle/>
                    <a:p>
                      <a:pPr lvl="0" eaLnBrk="0" fontAlgn="base" hangingPunct="0">
                        <a:spcBef>
                          <a:spcPct val="0"/>
                        </a:spcBef>
                        <a:spcAft>
                          <a:spcPct val="0"/>
                        </a:spcAft>
                        <a:defRPr/>
                      </a:pPr>
                      <a:r>
                        <a:rPr lang="en-GB" altLang="en-US" sz="900" b="0">
                          <a:solidFill>
                            <a:schemeClr val="tx1"/>
                          </a:solidFill>
                          <a:latin typeface="Arial" panose="020B0604020202020204" pitchFamily="34" charset="0"/>
                          <a:cs typeface="Arial" panose="020B0604020202020204" pitchFamily="34" charset="0"/>
                        </a:rPr>
                        <a:t>Is the training available in other languages?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0" fontAlgn="base" hangingPunct="0">
                        <a:spcBef>
                          <a:spcPct val="0"/>
                        </a:spcBef>
                        <a:spcAft>
                          <a:spcPct val="0"/>
                        </a:spcAft>
                        <a:defRPr/>
                      </a:pPr>
                      <a:r>
                        <a:rPr lang="en-GB" altLang="en-US" sz="900" b="0">
                          <a:solidFill>
                            <a:schemeClr val="tx1"/>
                          </a:solidFill>
                          <a:latin typeface="Arial" panose="020B0604020202020204" pitchFamily="34" charset="0"/>
                          <a:cs typeface="Arial" panose="020B0604020202020204" pitchFamily="34" charset="0"/>
                        </a:rPr>
                        <a:t>The training content e.g. videos will be available in Welsh and we are considering whether training materials should be available in some of the most commonly spoken other languages.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7964893"/>
                  </a:ext>
                </a:extLst>
              </a:tr>
              <a:tr h="632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Does the training support assistive technologies?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We are working to include sub-titles on all videos to help those with hearing difficulties. Transcripts are provided for all videos.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763284"/>
                  </a:ext>
                </a:extLst>
              </a:tr>
              <a:tr h="4598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Can I host the training on my own LMS? (learning management system)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900" b="0">
                          <a:solidFill>
                            <a:schemeClr val="tx1"/>
                          </a:solidFill>
                          <a:latin typeface="Arial" panose="020B0604020202020204" pitchFamily="34" charset="0"/>
                          <a:cs typeface="Arial" panose="020B0604020202020204" pitchFamily="34" charset="0"/>
                        </a:rPr>
                        <a:t>No. The courses/modules cannot be hosted on to other LMS systems because this would break the connectivity to report who has completed the modules and who has passed the assessments.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152785"/>
                  </a:ext>
                </a:extLst>
              </a:tr>
              <a:tr h="459832">
                <a:tc>
                  <a:txBody>
                    <a:bodyPr/>
                    <a:lstStyle/>
                    <a:p>
                      <a:r>
                        <a:rPr lang="en-GB" sz="900" b="0">
                          <a:solidFill>
                            <a:schemeClr val="tx1"/>
                          </a:solidFill>
                          <a:latin typeface="Arial" panose="020B0604020202020204" pitchFamily="34" charset="0"/>
                          <a:cs typeface="Arial" panose="020B0604020202020204" pitchFamily="34" charset="0"/>
                        </a:rPr>
                        <a:t>Is any non-IT based training available?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US" sz="900" b="0">
                          <a:solidFill>
                            <a:schemeClr val="tx1"/>
                          </a:solidFill>
                          <a:latin typeface="Arial" panose="020B0604020202020204" pitchFamily="34" charset="0"/>
                          <a:cs typeface="Arial" panose="020B0604020202020204" pitchFamily="34" charset="0"/>
                        </a:rPr>
                        <a:t>Everything developed to-date has been IT based. However, some of the PDF documents can be downloaded for use.  We are also looking at developing Zoom sessions where people can ask frequently asked questions (FAQs).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7126790"/>
                  </a:ext>
                </a:extLst>
              </a:tr>
              <a:tr h="498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Are there other training materials/reference documents to support the online training?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900" b="0">
                          <a:solidFill>
                            <a:schemeClr val="tx1"/>
                          </a:solidFill>
                          <a:latin typeface="Arial" panose="020B0604020202020204" pitchFamily="34" charset="0"/>
                          <a:cs typeface="Arial" panose="020B0604020202020204" pitchFamily="34" charset="0"/>
                        </a:rPr>
                        <a:t>Yes, whilst the online training platform will help train staff to safely process samples. We’ll also provide guidebook and the SOP which cover important aspects of site operations which should form part of staff training, including - Infection prevention and control measures, cleaning protocols, and appropriate use of PPE etc. There are also several written resources which can be downloaded and accessed offline for reference.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9285078"/>
                  </a:ext>
                </a:extLst>
              </a:tr>
              <a:tr h="459832">
                <a:tc>
                  <a:txBody>
                    <a:bodyPr/>
                    <a:lstStyle/>
                    <a:p>
                      <a:r>
                        <a:rPr lang="en-GB" sz="900" b="0">
                          <a:solidFill>
                            <a:schemeClr val="tx1"/>
                          </a:solidFill>
                          <a:latin typeface="Arial" panose="020B0604020202020204" pitchFamily="34" charset="0"/>
                          <a:cs typeface="Arial" panose="020B0604020202020204" pitchFamily="34" charset="0"/>
                        </a:rPr>
                        <a:t>How much does the training cost?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900" b="0" dirty="0">
                          <a:solidFill>
                            <a:schemeClr val="tx1"/>
                          </a:solidFill>
                          <a:latin typeface="Arial" panose="020B0604020202020204" pitchFamily="34" charset="0"/>
                          <a:cs typeface="Arial" panose="020B0604020202020204" pitchFamily="34" charset="0"/>
                        </a:rPr>
                        <a:t>The training is a DHSC resource and is free to access.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8632981"/>
                  </a:ext>
                </a:extLst>
              </a:tr>
              <a:tr h="389480">
                <a:tc>
                  <a:txBody>
                    <a:bodyPr/>
                    <a:lstStyle/>
                    <a:p>
                      <a:r>
                        <a:rPr lang="en-GB" sz="900" b="0">
                          <a:solidFill>
                            <a:schemeClr val="tx1"/>
                          </a:solidFill>
                          <a:latin typeface="Arial" panose="020B0604020202020204" pitchFamily="34" charset="0"/>
                          <a:cs typeface="Arial" panose="020B0604020202020204" pitchFamily="34" charset="0"/>
                        </a:rPr>
                        <a:t>When am I required to complete the online training?  </a:t>
                      </a:r>
                      <a:endParaRPr lang="en-GB" altLang="en-US" sz="9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900" b="0" dirty="0">
                          <a:solidFill>
                            <a:schemeClr val="tx1"/>
                          </a:solidFill>
                          <a:latin typeface="Arial" panose="020B0604020202020204" pitchFamily="34" charset="0"/>
                          <a:cs typeface="Arial" panose="020B0604020202020204" pitchFamily="34" charset="0"/>
                        </a:rPr>
                        <a:t>You are required to complete the online training before entering the </a:t>
                      </a:r>
                      <a:r>
                        <a:rPr lang="en-GB" altLang="en-US" sz="900" b="0" dirty="0" smtClean="0">
                          <a:solidFill>
                            <a:schemeClr val="tx1"/>
                          </a:solidFill>
                          <a:latin typeface="Arial" panose="020B0604020202020204" pitchFamily="34" charset="0"/>
                          <a:cs typeface="Arial" panose="020B0604020202020204" pitchFamily="34" charset="0"/>
                        </a:rPr>
                        <a:t>testing site </a:t>
                      </a:r>
                      <a:r>
                        <a:rPr lang="en-GB" altLang="en-US" sz="900" b="0" dirty="0">
                          <a:solidFill>
                            <a:schemeClr val="tx1"/>
                          </a:solidFill>
                          <a:latin typeface="Arial" panose="020B0604020202020204" pitchFamily="34" charset="0"/>
                          <a:cs typeface="Arial" panose="020B0604020202020204" pitchFamily="34" charset="0"/>
                        </a:rPr>
                        <a:t>for practical training.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8990983"/>
                  </a:ext>
                </a:extLst>
              </a:tr>
              <a:tr h="459832">
                <a:tc>
                  <a:txBody>
                    <a:bodyPr/>
                    <a:lstStyle/>
                    <a:p>
                      <a:r>
                        <a:rPr lang="en-GB" sz="900" b="0">
                          <a:solidFill>
                            <a:schemeClr val="tx1"/>
                          </a:solidFill>
                          <a:latin typeface="Arial" panose="020B0604020202020204" pitchFamily="34" charset="0"/>
                          <a:cs typeface="Arial" panose="020B0604020202020204" pitchFamily="34" charset="0"/>
                        </a:rPr>
                        <a:t>What if I don’t have access to a computer to complete my online training?  </a:t>
                      </a:r>
                      <a:endParaRPr lang="en-GB" altLang="en-US" sz="9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altLang="en-US" sz="900" b="0" dirty="0">
                          <a:solidFill>
                            <a:schemeClr val="tx1"/>
                          </a:solidFill>
                          <a:latin typeface="Arial" panose="020B0604020202020204" pitchFamily="34" charset="0"/>
                          <a:cs typeface="Arial" panose="020B0604020202020204" pitchFamily="34" charset="0"/>
                        </a:rPr>
                        <a:t>If this is the case, please reach out to your team leader and they will provide you with a solution.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8262049"/>
                  </a:ext>
                </a:extLst>
              </a:tr>
              <a:tr h="459832">
                <a:tc>
                  <a:txBody>
                    <a:bodyPr/>
                    <a:lstStyle/>
                    <a:p>
                      <a:r>
                        <a:rPr lang="en-GB" sz="900" b="0">
                          <a:solidFill>
                            <a:schemeClr val="tx1"/>
                          </a:solidFill>
                          <a:latin typeface="Arial" panose="020B0604020202020204" pitchFamily="34" charset="0"/>
                          <a:cs typeface="Arial" panose="020B0604020202020204" pitchFamily="34" charset="0"/>
                        </a:rPr>
                        <a:t>Who should take the training?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Anyone who will be involved in the testing process should take the training.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6240300"/>
                  </a:ext>
                </a:extLst>
              </a:tr>
            </a:tbl>
          </a:graphicData>
        </a:graphic>
      </p:graphicFrame>
    </p:spTree>
    <p:extLst>
      <p:ext uri="{BB962C8B-B14F-4D97-AF65-F5344CB8AC3E}">
        <p14:creationId xmlns:p14="http://schemas.microsoft.com/office/powerpoint/2010/main" val="3000790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FFDC15-9F3A-E648-8059-32EB6154D74C}"/>
              </a:ext>
            </a:extLst>
          </p:cNvPr>
          <p:cNvSpPr>
            <a:spLocks noGrp="1"/>
          </p:cNvSpPr>
          <p:nvPr>
            <p:ph type="title"/>
          </p:nvPr>
        </p:nvSpPr>
        <p:spPr>
          <a:xfrm>
            <a:off x="630000" y="777908"/>
            <a:ext cx="10084383" cy="498598"/>
          </a:xfrm>
        </p:spPr>
        <p:txBody>
          <a:bodyPr/>
          <a:lstStyle/>
          <a:p>
            <a:r>
              <a:rPr lang="en-GB"/>
              <a:t>TRAINING: FAQS 3</a:t>
            </a:r>
          </a:p>
        </p:txBody>
      </p:sp>
      <p:graphicFrame>
        <p:nvGraphicFramePr>
          <p:cNvPr id="4" name="Table 4">
            <a:extLst>
              <a:ext uri="{FF2B5EF4-FFF2-40B4-BE49-F238E27FC236}">
                <a16:creationId xmlns:a16="http://schemas.microsoft.com/office/drawing/2014/main" id="{DA056092-B877-F14A-B067-010F8DEC05EE}"/>
              </a:ext>
            </a:extLst>
          </p:cNvPr>
          <p:cNvGraphicFramePr>
            <a:graphicFrameLocks noGrp="1"/>
          </p:cNvGraphicFramePr>
          <p:nvPr/>
        </p:nvGraphicFramePr>
        <p:xfrm>
          <a:off x="630000" y="1343609"/>
          <a:ext cx="10933350" cy="4822243"/>
        </p:xfrm>
        <a:graphic>
          <a:graphicData uri="http://schemas.openxmlformats.org/drawingml/2006/table">
            <a:tbl>
              <a:tblPr firstRow="1" bandRow="1">
                <a:tableStyleId>{5C22544A-7EE6-4342-B048-85BDC9FD1C3A}</a:tableStyleId>
              </a:tblPr>
              <a:tblGrid>
                <a:gridCol w="2318473">
                  <a:extLst>
                    <a:ext uri="{9D8B030D-6E8A-4147-A177-3AD203B41FA5}">
                      <a16:colId xmlns:a16="http://schemas.microsoft.com/office/drawing/2014/main" val="2264853487"/>
                    </a:ext>
                  </a:extLst>
                </a:gridCol>
                <a:gridCol w="8614877">
                  <a:extLst>
                    <a:ext uri="{9D8B030D-6E8A-4147-A177-3AD203B41FA5}">
                      <a16:colId xmlns:a16="http://schemas.microsoft.com/office/drawing/2014/main" val="4073623953"/>
                    </a:ext>
                  </a:extLst>
                </a:gridCol>
              </a:tblGrid>
              <a:tr h="394702">
                <a:tc>
                  <a:txBody>
                    <a:bodyPr/>
                    <a:lstStyle/>
                    <a:p>
                      <a:r>
                        <a:rPr lang="en-GB" sz="900">
                          <a:solidFill>
                            <a:schemeClr val="tx2"/>
                          </a:solidFill>
                          <a:latin typeface="Arial" panose="020B0604020202020204" pitchFamily="34" charset="0"/>
                          <a:cs typeface="Arial" panose="020B0604020202020204" pitchFamily="34" charset="0"/>
                        </a:rPr>
                        <a:t>QUESTION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900">
                          <a:solidFill>
                            <a:schemeClr val="tx2"/>
                          </a:solidFill>
                          <a:latin typeface="Arial" panose="020B0604020202020204" pitchFamily="34" charset="0"/>
                          <a:cs typeface="Arial" panose="020B0604020202020204" pitchFamily="34" charset="0"/>
                        </a:rPr>
                        <a:t>ANSWER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7812895"/>
                  </a:ext>
                </a:extLst>
              </a:tr>
              <a:tr h="674100">
                <a:tc>
                  <a:txBody>
                    <a:bodyPr/>
                    <a:lstStyle/>
                    <a:p>
                      <a:pPr algn="l"/>
                      <a:r>
                        <a:rPr lang="en-GB" sz="900" b="0">
                          <a:solidFill>
                            <a:schemeClr val="tx1"/>
                          </a:solidFill>
                          <a:latin typeface="Arial" panose="020B0604020202020204" pitchFamily="34" charset="0"/>
                          <a:cs typeface="Arial" panose="020B0604020202020204" pitchFamily="34" charset="0"/>
                        </a:rPr>
                        <a:t>What’s the total user capacity of the training platform?</a:t>
                      </a:r>
                      <a:endParaRPr lang="en-GB" altLang="en-US" sz="9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900" b="0">
                          <a:solidFill>
                            <a:schemeClr val="tx1"/>
                          </a:solidFill>
                        </a:rPr>
                        <a:t>Training platform can accommodate up to 120K users but we are working to get this number increased.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7964893"/>
                  </a:ext>
                </a:extLst>
              </a:tr>
              <a:tr h="674100">
                <a:tc>
                  <a:txBody>
                    <a:bodyPr/>
                    <a:lstStyle/>
                    <a:p>
                      <a:pPr algn="l"/>
                      <a:r>
                        <a:rPr lang="en-GB" sz="900" b="0">
                          <a:solidFill>
                            <a:schemeClr val="tx1"/>
                          </a:solidFill>
                          <a:latin typeface="Arial" panose="020B0604020202020204" pitchFamily="34" charset="0"/>
                          <a:cs typeface="Arial" panose="020B0604020202020204" pitchFamily="34" charset="0"/>
                        </a:rPr>
                        <a:t>What’s the total concurrency capacity of the training platform?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b="0">
                          <a:solidFill>
                            <a:schemeClr val="tx1"/>
                          </a:solidFill>
                        </a:rPr>
                        <a:t>2,400 users can access/train at one time.  This is being monitored and can be increased if we notice problems with concurrency.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763284"/>
                  </a:ext>
                </a:extLst>
              </a:tr>
              <a:tr h="536193">
                <a:tc>
                  <a:txBody>
                    <a:bodyPr/>
                    <a:lstStyle/>
                    <a:p>
                      <a:pPr algn="l"/>
                      <a:r>
                        <a:rPr lang="en-GB" sz="900" b="0">
                          <a:solidFill>
                            <a:schemeClr val="tx1"/>
                          </a:solidFill>
                          <a:latin typeface="Arial" panose="020B0604020202020204" pitchFamily="34" charset="0"/>
                          <a:cs typeface="Arial" panose="020B0604020202020204" pitchFamily="34" charset="0"/>
                        </a:rPr>
                        <a:t>Do you offer additional training to help us reach under-represented groups for example?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altLang="en-US" sz="900" b="0">
                          <a:solidFill>
                            <a:schemeClr val="tx1"/>
                          </a:solidFill>
                        </a:rPr>
                        <a:t>We recognise that the best way to undertake this exercise is to be led locally, as LA’s know their areas best and now which groups are prevalent within their regions. Therefore it is up to LA’s to reach out to their local networks to ensure these groups are tested. As explained above, you may wish to train your workforce on cultural awareness as appropriate for your local 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152785"/>
                  </a:ext>
                </a:extLst>
              </a:tr>
              <a:tr h="490254">
                <a:tc>
                  <a:txBody>
                    <a:bodyPr/>
                    <a:lstStyle/>
                    <a:p>
                      <a:pPr algn="l"/>
                      <a:r>
                        <a:rPr lang="en-GB" sz="900" b="0">
                          <a:solidFill>
                            <a:schemeClr val="tx1"/>
                          </a:solidFill>
                          <a:latin typeface="Arial" panose="020B0604020202020204" pitchFamily="34" charset="0"/>
                          <a:cs typeface="Arial" panose="020B0604020202020204" pitchFamily="34" charset="0"/>
                        </a:rPr>
                        <a:t>Can the training be accessed on personal devices?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900" b="0">
                        <a:solidFill>
                          <a:schemeClr val="tx1"/>
                        </a:solidFill>
                        <a:latin typeface="Arial" panose="020B0604020202020204" pitchFamily="34" charset="0"/>
                        <a:cs typeface="Arial" panose="020B0604020202020204" pitchFamily="34" charset="0"/>
                      </a:endParaRPr>
                    </a:p>
                    <a:p>
                      <a:pPr algn="l"/>
                      <a:r>
                        <a:rPr lang="en-GB" altLang="en-US" sz="900" b="0">
                          <a:solidFill>
                            <a:schemeClr val="tx1"/>
                          </a:solidFill>
                          <a:cs typeface="Times New Roman" panose="02020603050405020304" pitchFamily="18" charset="0"/>
                        </a:rPr>
                        <a:t>Yes, a person needs the web address and token code in order to be able to commence training.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7126790"/>
                  </a:ext>
                </a:extLst>
              </a:tr>
              <a:tr h="536193">
                <a:tc>
                  <a:txBody>
                    <a:bodyPr/>
                    <a:lstStyle/>
                    <a:p>
                      <a:pPr algn="l"/>
                      <a:r>
                        <a:rPr lang="en-GB" sz="900" b="0">
                          <a:solidFill>
                            <a:schemeClr val="tx1"/>
                          </a:solidFill>
                          <a:latin typeface="Arial" panose="020B0604020202020204" pitchFamily="34" charset="0"/>
                          <a:cs typeface="Arial" panose="020B0604020202020204" pitchFamily="34" charset="0"/>
                        </a:rPr>
                        <a:t>Once a person completes the online training, are they competent to begin work?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900" b="0">
                          <a:solidFill>
                            <a:schemeClr val="tx1"/>
                          </a:solidFill>
                          <a:cs typeface="Times New Roman" panose="02020603050405020304" pitchFamily="18" charset="0"/>
                        </a:rPr>
                        <a:t>No, there are further practical elements that need to be completed. This is explained in the blueprint document.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9285078"/>
                  </a:ext>
                </a:extLst>
              </a:tr>
              <a:tr h="490254">
                <a:tc>
                  <a:txBody>
                    <a:bodyPr/>
                    <a:lstStyle/>
                    <a:p>
                      <a:pPr algn="l"/>
                      <a:r>
                        <a:rPr lang="en-GB" sz="900" b="0">
                          <a:solidFill>
                            <a:schemeClr val="tx1"/>
                          </a:solidFill>
                          <a:latin typeface="Arial" panose="020B0604020202020204" pitchFamily="34" charset="0"/>
                          <a:cs typeface="Arial" panose="020B0604020202020204" pitchFamily="34" charset="0"/>
                        </a:rPr>
                        <a:t>Do staff need qualifications to undergo the training?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900" b="0">
                        <a:solidFill>
                          <a:schemeClr val="tx1"/>
                        </a:solidFill>
                        <a:latin typeface="Arial" panose="020B0604020202020204" pitchFamily="34" charset="0"/>
                        <a:cs typeface="Arial" panose="020B0604020202020204" pitchFamily="34" charset="0"/>
                      </a:endParaRPr>
                    </a:p>
                    <a:p>
                      <a:pPr algn="l"/>
                      <a:r>
                        <a:rPr lang="en-GB" altLang="en-US" sz="900" b="0">
                          <a:solidFill>
                            <a:schemeClr val="tx1"/>
                          </a:solidFill>
                          <a:cs typeface="Times New Roman" panose="02020603050405020304" pitchFamily="18" charset="0"/>
                        </a:rPr>
                        <a:t>No, the training is suitable for all, see job roles for more specific recommendations for suitable team members.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8632981"/>
                  </a:ext>
                </a:extLst>
              </a:tr>
              <a:tr h="536193">
                <a:tc>
                  <a:txBody>
                    <a:bodyPr/>
                    <a:lstStyle/>
                    <a:p>
                      <a:pPr algn="l"/>
                      <a:r>
                        <a:rPr lang="en-GB" sz="900" b="0">
                          <a:solidFill>
                            <a:schemeClr val="tx1"/>
                          </a:solidFill>
                          <a:latin typeface="Arial" panose="020B0604020202020204" pitchFamily="34" charset="0"/>
                          <a:cs typeface="Arial" panose="020B0604020202020204" pitchFamily="34" charset="0"/>
                        </a:rPr>
                        <a:t>Are we liable if a test is incorrectly administered, potentially resulting in an injury </a:t>
                      </a:r>
                      <a:r>
                        <a:rPr lang="en-GB" sz="900" b="0" err="1">
                          <a:solidFill>
                            <a:schemeClr val="tx1"/>
                          </a:solidFill>
                          <a:latin typeface="Arial" panose="020B0604020202020204" pitchFamily="34" charset="0"/>
                          <a:cs typeface="Arial" panose="020B0604020202020204" pitchFamily="34" charset="0"/>
                        </a:rPr>
                        <a:t>ie</a:t>
                      </a:r>
                      <a:r>
                        <a:rPr lang="en-GB" sz="900" b="0">
                          <a:solidFill>
                            <a:schemeClr val="tx1"/>
                          </a:solidFill>
                          <a:latin typeface="Arial" panose="020B0604020202020204" pitchFamily="34" charset="0"/>
                          <a:cs typeface="Arial" panose="020B0604020202020204" pitchFamily="34" charset="0"/>
                        </a:rPr>
                        <a:t> nose bleed?</a:t>
                      </a:r>
                      <a:endParaRPr lang="en-GB" altLang="en-US" sz="9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rPr>
                        <a:t>It is recommended that all sites conduct a thorough risk assessment in line with their own health and safety policy and appropriate insurances.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8990983"/>
                  </a:ext>
                </a:extLst>
              </a:tr>
              <a:tr h="490254">
                <a:tc>
                  <a:txBody>
                    <a:bodyPr/>
                    <a:lstStyle/>
                    <a:p>
                      <a:pPr algn="l"/>
                      <a:r>
                        <a:rPr lang="en-GB" sz="900" b="0">
                          <a:solidFill>
                            <a:schemeClr val="tx1"/>
                          </a:solidFill>
                          <a:latin typeface="Arial" panose="020B0604020202020204" pitchFamily="34" charset="0"/>
                          <a:cs typeface="Arial" panose="020B0604020202020204" pitchFamily="34" charset="0"/>
                        </a:rPr>
                        <a:t>Can your training platform cope if all Tier 3 LA’s need to go-live quickly?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900" b="0">
                          <a:solidFill>
                            <a:schemeClr val="tx1"/>
                          </a:solidFill>
                          <a:cs typeface="Times New Roman" panose="02020603050405020304" pitchFamily="18" charset="0"/>
                        </a:rPr>
                        <a:t>Our system has been robustly tested and can </a:t>
                      </a:r>
                      <a:r>
                        <a:rPr lang="en-GB" sz="900" b="0">
                          <a:solidFill>
                            <a:schemeClr val="tx1"/>
                          </a:solidFill>
                          <a:cs typeface="Times New Roman" panose="02020603050405020304" pitchFamily="18" charset="0"/>
                        </a:rPr>
                        <a:t>accommodate up to 120K users but we are working to get this number increased in time for the 3</a:t>
                      </a:r>
                      <a:r>
                        <a:rPr lang="en-GB" sz="900" b="0" baseline="30000">
                          <a:solidFill>
                            <a:schemeClr val="tx1"/>
                          </a:solidFill>
                          <a:cs typeface="Times New Roman" panose="02020603050405020304" pitchFamily="18" charset="0"/>
                        </a:rPr>
                        <a:t>rd</a:t>
                      </a:r>
                      <a:r>
                        <a:rPr lang="en-GB" sz="900" b="0">
                          <a:solidFill>
                            <a:schemeClr val="tx1"/>
                          </a:solidFill>
                          <a:cs typeface="Times New Roman" panose="02020603050405020304" pitchFamily="18" charset="0"/>
                        </a:rPr>
                        <a:t> December.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8262049"/>
                  </a:ext>
                </a:extLst>
              </a:tr>
            </a:tbl>
          </a:graphicData>
        </a:graphic>
      </p:graphicFrame>
    </p:spTree>
    <p:extLst>
      <p:ext uri="{BB962C8B-B14F-4D97-AF65-F5344CB8AC3E}">
        <p14:creationId xmlns:p14="http://schemas.microsoft.com/office/powerpoint/2010/main" val="14735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A919E5-BE1C-EE4E-AE40-F1465024F481}"/>
              </a:ext>
            </a:extLst>
          </p:cNvPr>
          <p:cNvSpPr txBox="1"/>
          <p:nvPr/>
        </p:nvSpPr>
        <p:spPr>
          <a:xfrm>
            <a:off x="4437776" y="75501"/>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
        <p:nvSpPr>
          <p:cNvPr id="5" name="TextBox 4">
            <a:extLst>
              <a:ext uri="{FF2B5EF4-FFF2-40B4-BE49-F238E27FC236}">
                <a16:creationId xmlns:a16="http://schemas.microsoft.com/office/drawing/2014/main" id="{8A2CAB25-55EA-C74B-BC2A-B135067B58BC}"/>
              </a:ext>
            </a:extLst>
          </p:cNvPr>
          <p:cNvSpPr txBox="1"/>
          <p:nvPr/>
        </p:nvSpPr>
        <p:spPr>
          <a:xfrm>
            <a:off x="0" y="2"/>
            <a:ext cx="12192000" cy="144378"/>
          </a:xfrm>
          <a:prstGeom prst="rect">
            <a:avLst/>
          </a:prstGeom>
          <a:solidFill>
            <a:schemeClr val="accent2"/>
          </a:solidFill>
          <a:ln>
            <a:noFill/>
          </a:ln>
        </p:spPr>
        <p:txBody>
          <a:bodyPr spcFirstLastPara="1" wrap="square" lIns="0" tIns="36000" rIns="0" bIns="36000" anchor="ctr"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100000"/>
              </a:lnSpc>
              <a:spcBef>
                <a:spcPts val="0"/>
              </a:spcBef>
              <a:spcAft>
                <a:spcPts val="0"/>
              </a:spcAft>
              <a:buClr>
                <a:srgbClr val="888888"/>
              </a:buClr>
              <a:buSzPts val="1200"/>
              <a:buFont typeface="Arial"/>
              <a:buNone/>
              <a:tabLst/>
              <a:defRPr/>
            </a:pPr>
            <a:r>
              <a:rPr kumimoji="0" lang="en-GB" sz="800" b="1" i="0" u="none" strike="noStrike" kern="0" cap="none" spc="150" normalizeH="0" baseline="0" noProof="0">
                <a:ln>
                  <a:noFill/>
                </a:ln>
                <a:solidFill>
                  <a:schemeClr val="bg1"/>
                </a:solidFill>
                <a:effectLst/>
                <a:uLnTx/>
                <a:uFillTx/>
                <a:latin typeface="Arial"/>
                <a:ea typeface="Arial"/>
                <a:cs typeface="Arial"/>
                <a:sym typeface="+mn-lt"/>
              </a:rPr>
              <a:t>OFFICIAL – SENSITIVE – COMMERCIAL </a:t>
            </a:r>
          </a:p>
        </p:txBody>
      </p:sp>
      <p:sp>
        <p:nvSpPr>
          <p:cNvPr id="6" name="Rectangle 5">
            <a:extLst>
              <a:ext uri="{FF2B5EF4-FFF2-40B4-BE49-F238E27FC236}">
                <a16:creationId xmlns:a16="http://schemas.microsoft.com/office/drawing/2014/main" id="{0B259C0F-F402-B24C-A089-1994A505131E}"/>
              </a:ext>
            </a:extLst>
          </p:cNvPr>
          <p:cNvSpPr/>
          <p:nvPr/>
        </p:nvSpPr>
        <p:spPr>
          <a:xfrm>
            <a:off x="5664198" y="1338016"/>
            <a:ext cx="5899150" cy="5005387"/>
          </a:xfrm>
          <a:prstGeom prst="rect">
            <a:avLst/>
          </a:prstGeom>
        </p:spPr>
        <p:txBody>
          <a:bodyPr wrap="square" lIns="0" tIns="0" rIns="0" bIns="45720" anchor="ctr">
            <a:noAutofit/>
          </a:bodyPr>
          <a:lstStyle/>
          <a:p>
            <a:pPr>
              <a:spcBef>
                <a:spcPts val="600"/>
              </a:spcBef>
              <a:spcAft>
                <a:spcPts val="200"/>
              </a:spcAft>
              <a:buClr>
                <a:schemeClr val="tx2"/>
              </a:buClr>
            </a:pPr>
            <a:r>
              <a:rPr lang="en-GB" sz="1200" dirty="0">
                <a:ea typeface="+mn-lt"/>
                <a:cs typeface="+mn-lt"/>
              </a:rPr>
              <a:t>The purpose of asymptomatic testing is to identify individuals within the population who are positive for COVID-19 but do not present symptoms.</a:t>
            </a:r>
          </a:p>
          <a:p>
            <a:pPr>
              <a:spcBef>
                <a:spcPts val="600"/>
              </a:spcBef>
              <a:spcAft>
                <a:spcPts val="200"/>
              </a:spcAft>
              <a:buClr>
                <a:schemeClr val="tx2"/>
              </a:buClr>
            </a:pPr>
            <a:r>
              <a:rPr lang="en-GB" sz="1200" dirty="0">
                <a:ea typeface="+mn-lt"/>
                <a:cs typeface="+mn-lt"/>
              </a:rPr>
              <a:t>Identifying asymptomatic positive cases and informing them to self-isolate will reduce the spread of the virus.</a:t>
            </a:r>
          </a:p>
          <a:p>
            <a:pPr>
              <a:spcBef>
                <a:spcPts val="600"/>
              </a:spcBef>
              <a:spcAft>
                <a:spcPts val="200"/>
              </a:spcAft>
              <a:buClr>
                <a:schemeClr val="tx2"/>
              </a:buClr>
            </a:pPr>
            <a:r>
              <a:rPr lang="en-GB" sz="1200" dirty="0">
                <a:ea typeface="+mn-lt"/>
                <a:cs typeface="+mn-lt"/>
              </a:rPr>
              <a:t>Your organisation will use Lateral Flow Devices(LFD) to test Participants for coronavirus who are not displaying symptoms.</a:t>
            </a:r>
          </a:p>
          <a:p>
            <a:pPr>
              <a:spcBef>
                <a:spcPts val="600"/>
              </a:spcBef>
              <a:spcAft>
                <a:spcPts val="200"/>
              </a:spcAft>
              <a:buClr>
                <a:schemeClr val="tx2"/>
              </a:buClr>
            </a:pPr>
            <a:endParaRPr lang="en-GB" sz="1200" dirty="0">
              <a:ea typeface="+mn-lt"/>
              <a:cs typeface="+mn-lt"/>
            </a:endParaRPr>
          </a:p>
          <a:p>
            <a:pPr>
              <a:spcBef>
                <a:spcPts val="600"/>
              </a:spcBef>
              <a:spcAft>
                <a:spcPts val="200"/>
              </a:spcAft>
              <a:buClr>
                <a:schemeClr val="tx2"/>
              </a:buClr>
            </a:pPr>
            <a:endParaRPr lang="en-GB" sz="1200" dirty="0">
              <a:ea typeface="+mn-lt"/>
              <a:cs typeface="+mn-lt"/>
            </a:endParaRPr>
          </a:p>
          <a:p>
            <a:pPr>
              <a:spcBef>
                <a:spcPts val="600"/>
              </a:spcBef>
              <a:spcAft>
                <a:spcPts val="200"/>
              </a:spcAft>
              <a:buClr>
                <a:schemeClr val="tx2"/>
              </a:buClr>
            </a:pPr>
            <a:endParaRPr lang="en-GB" sz="1200" dirty="0">
              <a:ea typeface="+mn-lt"/>
              <a:cs typeface="+mn-lt"/>
            </a:endParaRPr>
          </a:p>
          <a:p>
            <a:pPr>
              <a:spcBef>
                <a:spcPts val="600"/>
              </a:spcBef>
              <a:spcAft>
                <a:spcPts val="200"/>
              </a:spcAft>
              <a:buClr>
                <a:schemeClr val="tx2"/>
              </a:buClr>
            </a:pPr>
            <a:endParaRPr lang="en-GB" sz="1200" dirty="0">
              <a:ea typeface="+mn-lt"/>
              <a:cs typeface="+mn-lt"/>
            </a:endParaRPr>
          </a:p>
          <a:p>
            <a:pPr>
              <a:spcBef>
                <a:spcPts val="600"/>
              </a:spcBef>
              <a:spcAft>
                <a:spcPts val="200"/>
              </a:spcAft>
              <a:buClr>
                <a:schemeClr val="tx2"/>
              </a:buClr>
            </a:pPr>
            <a:endParaRPr lang="en-GB" sz="1200" dirty="0">
              <a:ea typeface="+mn-lt"/>
              <a:cs typeface="+mn-lt"/>
            </a:endParaRPr>
          </a:p>
          <a:p>
            <a:pPr>
              <a:spcBef>
                <a:spcPts val="600"/>
              </a:spcBef>
              <a:spcAft>
                <a:spcPts val="200"/>
              </a:spcAft>
              <a:buClr>
                <a:schemeClr val="tx2"/>
              </a:buClr>
            </a:pPr>
            <a:endParaRPr lang="en-GB" sz="1200" dirty="0">
              <a:ea typeface="+mn-lt"/>
              <a:cs typeface="+mn-lt"/>
            </a:endParaRPr>
          </a:p>
          <a:p>
            <a:pPr>
              <a:spcBef>
                <a:spcPts val="600"/>
              </a:spcBef>
              <a:spcAft>
                <a:spcPts val="200"/>
              </a:spcAft>
              <a:buClr>
                <a:schemeClr val="tx2"/>
              </a:buClr>
            </a:pPr>
            <a:endParaRPr lang="en-GB" sz="1200" dirty="0">
              <a:ea typeface="+mn-lt"/>
              <a:cs typeface="+mn-lt"/>
            </a:endParaRPr>
          </a:p>
          <a:p>
            <a:pPr>
              <a:spcBef>
                <a:spcPts val="600"/>
              </a:spcBef>
              <a:spcAft>
                <a:spcPts val="200"/>
              </a:spcAft>
              <a:buClr>
                <a:schemeClr val="tx2"/>
              </a:buClr>
            </a:pPr>
            <a:endParaRPr lang="en-GB" sz="1200" dirty="0">
              <a:ea typeface="+mn-lt"/>
              <a:cs typeface="+mn-lt"/>
            </a:endParaRPr>
          </a:p>
          <a:p>
            <a:pPr>
              <a:spcBef>
                <a:spcPts val="600"/>
              </a:spcBef>
              <a:spcAft>
                <a:spcPts val="200"/>
              </a:spcAft>
              <a:buClr>
                <a:schemeClr val="tx2"/>
              </a:buClr>
            </a:pPr>
            <a:r>
              <a:rPr lang="en-GB" sz="1200" dirty="0">
                <a:ea typeface="+mn-lt"/>
                <a:cs typeface="+mn-lt"/>
              </a:rPr>
              <a:t>The government will be publishing findings related to LFD here:</a:t>
            </a:r>
          </a:p>
          <a:p>
            <a:pPr marL="171450" indent="-171450">
              <a:spcBef>
                <a:spcPts val="600"/>
              </a:spcBef>
              <a:spcAft>
                <a:spcPts val="200"/>
              </a:spcAft>
              <a:buClr>
                <a:schemeClr val="tx2"/>
              </a:buClr>
              <a:buFont typeface="Arial" panose="020B0604020202020204" pitchFamily="34" charset="0"/>
              <a:buChar char="•"/>
            </a:pPr>
            <a:r>
              <a:rPr lang="en-GB" sz="1200" dirty="0">
                <a:ea typeface="+mn-lt"/>
                <a:cs typeface="+mn-lt"/>
              </a:rPr>
              <a:t> </a:t>
            </a:r>
            <a:r>
              <a:rPr lang="en-GB" sz="1200" dirty="0">
                <a:ea typeface="+mn-lt"/>
                <a:cs typeface="+mn-lt"/>
                <a:hlinkClick r:id="rId2"/>
              </a:rPr>
              <a:t>https://www.gov.uk/government/publications/evidence-on-the-accuracy-of-lateral-flow-device-testing</a:t>
            </a:r>
            <a:endParaRPr lang="en-GB" sz="1200" dirty="0">
              <a:ea typeface="+mn-lt"/>
              <a:cs typeface="+mn-lt"/>
            </a:endParaRPr>
          </a:p>
          <a:p>
            <a:pPr>
              <a:spcBef>
                <a:spcPts val="600"/>
              </a:spcBef>
              <a:spcAft>
                <a:spcPts val="200"/>
              </a:spcAft>
              <a:buClr>
                <a:schemeClr val="tx2"/>
              </a:buClr>
            </a:pPr>
            <a:r>
              <a:rPr lang="en-GB" sz="1200" dirty="0">
                <a:ea typeface="+mn-lt"/>
                <a:cs typeface="+mn-lt"/>
              </a:rPr>
              <a:t>This page will be kept up to date with findings and research papers from the DHSC. </a:t>
            </a:r>
          </a:p>
          <a:p>
            <a:pPr>
              <a:spcBef>
                <a:spcPts val="600"/>
              </a:spcBef>
              <a:spcAft>
                <a:spcPts val="200"/>
              </a:spcAft>
              <a:buClr>
                <a:schemeClr val="tx2"/>
              </a:buClr>
            </a:pPr>
            <a:endParaRPr lang="en-GB" sz="1200" dirty="0">
              <a:ea typeface="+mn-lt"/>
              <a:cs typeface="+mn-lt"/>
            </a:endParaRPr>
          </a:p>
        </p:txBody>
      </p:sp>
      <p:sp>
        <p:nvSpPr>
          <p:cNvPr id="2" name="Title 1">
            <a:extLst>
              <a:ext uri="{FF2B5EF4-FFF2-40B4-BE49-F238E27FC236}">
                <a16:creationId xmlns:a16="http://schemas.microsoft.com/office/drawing/2014/main" id="{66AF5BE0-D329-7247-84EB-D81BDB942340}"/>
              </a:ext>
            </a:extLst>
          </p:cNvPr>
          <p:cNvSpPr>
            <a:spLocks noGrp="1"/>
          </p:cNvSpPr>
          <p:nvPr>
            <p:ph type="title"/>
          </p:nvPr>
        </p:nvSpPr>
        <p:spPr/>
        <p:txBody>
          <a:bodyPr/>
          <a:lstStyle/>
          <a:p>
            <a:r>
              <a:rPr lang="en-GB" dirty="0"/>
              <a:t>PURPOSE OF ASYMPTOMATIC TESTING</a:t>
            </a:r>
            <a:br>
              <a:rPr lang="en-GB" dirty="0"/>
            </a:br>
            <a:r>
              <a:rPr lang="en-GB" dirty="0"/>
              <a:t/>
            </a:r>
            <a:br>
              <a:rPr lang="en-GB" dirty="0"/>
            </a:br>
            <a:endParaRPr lang="en-GB" dirty="0"/>
          </a:p>
        </p:txBody>
      </p:sp>
      <p:graphicFrame>
        <p:nvGraphicFramePr>
          <p:cNvPr id="9" name="Table 4">
            <a:extLst>
              <a:ext uri="{FF2B5EF4-FFF2-40B4-BE49-F238E27FC236}">
                <a16:creationId xmlns:a16="http://schemas.microsoft.com/office/drawing/2014/main" id="{5A0B69E8-362B-2546-BA8F-FB773C583458}"/>
              </a:ext>
            </a:extLst>
          </p:cNvPr>
          <p:cNvGraphicFramePr>
            <a:graphicFrameLocks noGrp="1"/>
          </p:cNvGraphicFramePr>
          <p:nvPr>
            <p:extLst>
              <p:ext uri="{D42A27DB-BD31-4B8C-83A1-F6EECF244321}">
                <p14:modId xmlns:p14="http://schemas.microsoft.com/office/powerpoint/2010/main" val="2255670621"/>
              </p:ext>
            </p:extLst>
          </p:nvPr>
        </p:nvGraphicFramePr>
        <p:xfrm>
          <a:off x="5664202" y="2825355"/>
          <a:ext cx="5899148" cy="2030707"/>
        </p:xfrm>
        <a:graphic>
          <a:graphicData uri="http://schemas.openxmlformats.org/drawingml/2006/table">
            <a:tbl>
              <a:tblPr firstRow="1" bandRow="1">
                <a:tableStyleId>{5C22544A-7EE6-4342-B048-85BDC9FD1C3A}</a:tableStyleId>
              </a:tblPr>
              <a:tblGrid>
                <a:gridCol w="853556">
                  <a:extLst>
                    <a:ext uri="{9D8B030D-6E8A-4147-A177-3AD203B41FA5}">
                      <a16:colId xmlns:a16="http://schemas.microsoft.com/office/drawing/2014/main" val="3326222834"/>
                    </a:ext>
                  </a:extLst>
                </a:gridCol>
                <a:gridCol w="1397997">
                  <a:extLst>
                    <a:ext uri="{9D8B030D-6E8A-4147-A177-3AD203B41FA5}">
                      <a16:colId xmlns:a16="http://schemas.microsoft.com/office/drawing/2014/main" val="4277925282"/>
                    </a:ext>
                  </a:extLst>
                </a:gridCol>
                <a:gridCol w="1388044">
                  <a:extLst>
                    <a:ext uri="{9D8B030D-6E8A-4147-A177-3AD203B41FA5}">
                      <a16:colId xmlns:a16="http://schemas.microsoft.com/office/drawing/2014/main" val="3833592417"/>
                    </a:ext>
                  </a:extLst>
                </a:gridCol>
                <a:gridCol w="1166802">
                  <a:extLst>
                    <a:ext uri="{9D8B030D-6E8A-4147-A177-3AD203B41FA5}">
                      <a16:colId xmlns:a16="http://schemas.microsoft.com/office/drawing/2014/main" val="3813117005"/>
                    </a:ext>
                  </a:extLst>
                </a:gridCol>
                <a:gridCol w="1092749">
                  <a:extLst>
                    <a:ext uri="{9D8B030D-6E8A-4147-A177-3AD203B41FA5}">
                      <a16:colId xmlns:a16="http://schemas.microsoft.com/office/drawing/2014/main" val="1382534564"/>
                    </a:ext>
                  </a:extLst>
                </a:gridCol>
              </a:tblGrid>
              <a:tr h="539558">
                <a:tc>
                  <a:txBody>
                    <a:bodyPr/>
                    <a:lstStyle/>
                    <a:p>
                      <a:r>
                        <a:rPr lang="en-US" sz="1000">
                          <a:solidFill>
                            <a:schemeClr val="tx2"/>
                          </a:solidFill>
                          <a:latin typeface="Arial"/>
                          <a:cs typeface="Arial"/>
                        </a:rPr>
                        <a:t>TEST TYPE</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a:solidFill>
                            <a:schemeClr val="tx2"/>
                          </a:solidFill>
                          <a:latin typeface="Arial"/>
                          <a:cs typeface="Arial"/>
                        </a:rPr>
                        <a:t>HOW IT WORKS</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a:solidFill>
                            <a:schemeClr val="tx2"/>
                          </a:solidFill>
                          <a:latin typeface="Arial"/>
                          <a:cs typeface="Arial"/>
                        </a:rPr>
                        <a:t>SUITABILITY</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a:solidFill>
                            <a:schemeClr val="tx2"/>
                          </a:solidFill>
                          <a:latin typeface="Arial"/>
                          <a:cs typeface="Arial"/>
                        </a:rPr>
                        <a:t>SAMPLE TYPE</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r>
                        <a:rPr lang="en-US" sz="1000" b="1" i="0" u="none" strike="noStrike" noProof="0">
                          <a:solidFill>
                            <a:schemeClr val="tx2"/>
                          </a:solidFill>
                          <a:latin typeface="Arial"/>
                        </a:rPr>
                        <a:t>ANALYSIS TIME</a:t>
                      </a:r>
                      <a:endParaRPr lang="en-US" sz="1000"/>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4156559"/>
                  </a:ext>
                </a:extLst>
              </a:tr>
              <a:tr h="688509">
                <a:tc>
                  <a:txBody>
                    <a:bodyPr/>
                    <a:lstStyle/>
                    <a:p>
                      <a:pPr marL="0" marR="0" lvl="0" indent="0" algn="l" rtl="0">
                        <a:lnSpc>
                          <a:spcPct val="100000"/>
                        </a:lnSpc>
                        <a:spcBef>
                          <a:spcPts val="0"/>
                        </a:spcBef>
                        <a:spcAft>
                          <a:spcPts val="300"/>
                        </a:spcAft>
                        <a:buClrTx/>
                        <a:buSzTx/>
                        <a:buFontTx/>
                        <a:buNone/>
                      </a:pPr>
                      <a:r>
                        <a:rPr lang="en-GB" sz="1000" b="0" kern="1200">
                          <a:solidFill>
                            <a:schemeClr val="tx1"/>
                          </a:solidFill>
                          <a:effectLst/>
                          <a:latin typeface="Arial"/>
                          <a:ea typeface="+mn-ea"/>
                          <a:cs typeface="+mn-cs"/>
                        </a:rPr>
                        <a:t>Lateral flow test</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Bef>
                          <a:spcPts val="600"/>
                        </a:spcBef>
                        <a:spcAft>
                          <a:spcPts val="200"/>
                        </a:spcAft>
                        <a:buClr>
                          <a:schemeClr val="tx2"/>
                        </a:buClr>
                        <a:buNone/>
                      </a:pPr>
                      <a:r>
                        <a:rPr lang="en-GB" sz="1000">
                          <a:ea typeface="+mn-lt"/>
                          <a:cs typeface="+mn-lt"/>
                        </a:rPr>
                        <a:t>looks for parts of the surface of the virus (antigen) </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Bef>
                          <a:spcPts val="600"/>
                        </a:spcBef>
                        <a:spcAft>
                          <a:spcPts val="200"/>
                        </a:spcAft>
                        <a:buClr>
                          <a:schemeClr val="tx2"/>
                        </a:buClr>
                        <a:buNone/>
                      </a:pPr>
                      <a:r>
                        <a:rPr lang="en-GB" sz="1000">
                          <a:ea typeface="+mn-lt"/>
                          <a:cs typeface="+mn-lt"/>
                        </a:rPr>
                        <a:t>Asymptomatic participants</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Bef>
                          <a:spcPts val="600"/>
                        </a:spcBef>
                        <a:spcAft>
                          <a:spcPts val="200"/>
                        </a:spcAft>
                        <a:buClr>
                          <a:schemeClr val="tx2"/>
                        </a:buClr>
                        <a:buNone/>
                      </a:pPr>
                      <a:r>
                        <a:rPr lang="en-GB" sz="1000">
                          <a:ea typeface="+mn-lt"/>
                          <a:cs typeface="+mn-lt"/>
                        </a:rPr>
                        <a:t>Throat and nose</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300"/>
                        </a:spcAft>
                        <a:buNone/>
                      </a:pPr>
                      <a:r>
                        <a:rPr lang="en-GB" sz="1000" b="0" i="0" u="none" strike="noStrike" noProof="0">
                          <a:latin typeface="Arial"/>
                        </a:rPr>
                        <a:t>30 mins</a:t>
                      </a:r>
                      <a:endParaRPr lang="en-US" sz="1000"/>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5633464"/>
                  </a:ext>
                </a:extLst>
              </a:tr>
              <a:tr h="643801">
                <a:tc>
                  <a:txBody>
                    <a:bodyPr/>
                    <a:lstStyle/>
                    <a:p>
                      <a:pPr lvl="0" algn="l">
                        <a:spcAft>
                          <a:spcPts val="300"/>
                        </a:spcAft>
                        <a:buNone/>
                      </a:pPr>
                      <a:r>
                        <a:rPr lang="en-US" sz="1000" b="0">
                          <a:solidFill>
                            <a:schemeClr val="tx1"/>
                          </a:solidFill>
                          <a:latin typeface="Arial"/>
                        </a:rPr>
                        <a:t>Rt-PCR test</a:t>
                      </a:r>
                      <a:endParaRPr lang="en-US" sz="1000" b="0" i="0" u="none" strike="noStrike" noProof="0">
                        <a:solidFill>
                          <a:schemeClr val="tx1"/>
                        </a:solidFill>
                        <a:latin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Bef>
                          <a:spcPts val="600"/>
                        </a:spcBef>
                        <a:spcAft>
                          <a:spcPts val="200"/>
                        </a:spcAft>
                        <a:buClr>
                          <a:schemeClr val="tx2"/>
                        </a:buClr>
                        <a:buNone/>
                      </a:pPr>
                      <a:r>
                        <a:rPr lang="en-GB" sz="1000" dirty="0">
                          <a:ea typeface="+mn-lt"/>
                          <a:cs typeface="+mn-lt"/>
                        </a:rPr>
                        <a:t>PCR Test - looks for the virus’s genetic material (RNA) </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Bef>
                          <a:spcPts val="600"/>
                        </a:spcBef>
                        <a:spcAft>
                          <a:spcPts val="200"/>
                        </a:spcAft>
                        <a:buClr>
                          <a:schemeClr val="tx2"/>
                        </a:buClr>
                        <a:buNone/>
                      </a:pPr>
                      <a:r>
                        <a:rPr lang="en-GB" sz="1000">
                          <a:ea typeface="+mn-lt"/>
                          <a:cs typeface="+mn-lt"/>
                        </a:rPr>
                        <a:t>Symptomatic participants</a:t>
                      </a:r>
                    </a:p>
                    <a:p>
                      <a:pPr marL="0" indent="0">
                        <a:spcBef>
                          <a:spcPts val="600"/>
                        </a:spcBef>
                        <a:spcAft>
                          <a:spcPts val="200"/>
                        </a:spcAft>
                        <a:buClr>
                          <a:schemeClr val="tx2"/>
                        </a:buClr>
                        <a:buNone/>
                      </a:pPr>
                      <a:r>
                        <a:rPr lang="en-GB" sz="1000">
                          <a:ea typeface="+mn-lt"/>
                          <a:cs typeface="+mn-lt"/>
                        </a:rPr>
                        <a:t>To confirm positive LFD results</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600"/>
                        </a:spcBef>
                        <a:spcAft>
                          <a:spcPts val="200"/>
                        </a:spcAft>
                        <a:buClr>
                          <a:schemeClr val="tx2"/>
                        </a:buClr>
                        <a:buSzTx/>
                        <a:buNone/>
                        <a:tabLst/>
                        <a:defRPr/>
                      </a:pPr>
                      <a:r>
                        <a:rPr lang="en-GB" sz="1000">
                          <a:ea typeface="+mn-lt"/>
                          <a:cs typeface="+mn-lt"/>
                        </a:rPr>
                        <a:t>Throat and nose</a:t>
                      </a:r>
                    </a:p>
                    <a:p>
                      <a:pPr marL="0" marR="0" lvl="0" indent="0" algn="l" defTabSz="914400" rtl="0" eaLnBrk="1" fontAlgn="auto" latinLnBrk="0" hangingPunct="1">
                        <a:lnSpc>
                          <a:spcPct val="100000"/>
                        </a:lnSpc>
                        <a:spcBef>
                          <a:spcPts val="600"/>
                        </a:spcBef>
                        <a:spcAft>
                          <a:spcPts val="200"/>
                        </a:spcAft>
                        <a:buClr>
                          <a:schemeClr val="tx2"/>
                        </a:buClr>
                        <a:buSzTx/>
                        <a:buNone/>
                        <a:tabLst/>
                        <a:defRPr/>
                      </a:pPr>
                      <a:r>
                        <a:rPr lang="en-GB" sz="1000">
                          <a:ea typeface="+mn-lt"/>
                          <a:cs typeface="+mn-lt"/>
                        </a:rPr>
                        <a:t>Double nasal</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spcAft>
                          <a:spcPts val="300"/>
                        </a:spcAft>
                        <a:buNone/>
                      </a:pPr>
                      <a:r>
                        <a:rPr lang="en-US" sz="1000" b="0" i="0" u="none" strike="noStrike" noProof="0" dirty="0"/>
                        <a:t>Up to 2 days</a:t>
                      </a:r>
                      <a:endParaRPr lang="en-US" sz="1000" b="0" i="0" u="none" strike="noStrike" noProof="0" dirty="0">
                        <a:latin typeface="Aria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6852036"/>
                  </a:ext>
                </a:extLst>
              </a:tr>
            </a:tbl>
          </a:graphicData>
        </a:graphic>
      </p:graphicFrame>
      <p:sp>
        <p:nvSpPr>
          <p:cNvPr id="11" name="Rectangle 10">
            <a:extLst>
              <a:ext uri="{FF2B5EF4-FFF2-40B4-BE49-F238E27FC236}">
                <a16:creationId xmlns:a16="http://schemas.microsoft.com/office/drawing/2014/main" id="{EE654977-6A4E-434A-BC7E-C61E12350FD5}"/>
              </a:ext>
            </a:extLst>
          </p:cNvPr>
          <p:cNvSpPr/>
          <p:nvPr/>
        </p:nvSpPr>
        <p:spPr>
          <a:xfrm>
            <a:off x="540030" y="1300201"/>
            <a:ext cx="1497205" cy="369332"/>
          </a:xfrm>
          <a:prstGeom prst="rect">
            <a:avLst/>
          </a:prstGeom>
        </p:spPr>
        <p:txBody>
          <a:bodyPr wrap="none">
            <a:spAutoFit/>
          </a:bodyPr>
          <a:lstStyle/>
          <a:p>
            <a:r>
              <a:rPr lang="en-GB" b="1">
                <a:cs typeface="Arial"/>
              </a:rPr>
              <a:t>OVERVIEW:</a:t>
            </a:r>
            <a:endParaRPr lang="en-GB" b="1"/>
          </a:p>
        </p:txBody>
      </p:sp>
      <p:sp>
        <p:nvSpPr>
          <p:cNvPr id="3" name="TextBox 2">
            <a:extLst>
              <a:ext uri="{FF2B5EF4-FFF2-40B4-BE49-F238E27FC236}">
                <a16:creationId xmlns:a16="http://schemas.microsoft.com/office/drawing/2014/main" id="{E0CAB1B3-052B-3446-B884-9EBD8AB0D5EE}"/>
              </a:ext>
            </a:extLst>
          </p:cNvPr>
          <p:cNvSpPr txBox="1"/>
          <p:nvPr/>
        </p:nvSpPr>
        <p:spPr>
          <a:xfrm>
            <a:off x="6356412" y="5956917"/>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
        <p:nvSpPr>
          <p:cNvPr id="7" name="TextBox 6">
            <a:extLst>
              <a:ext uri="{FF2B5EF4-FFF2-40B4-BE49-F238E27FC236}">
                <a16:creationId xmlns:a16="http://schemas.microsoft.com/office/drawing/2014/main" id="{53DDB31E-25A5-5E40-A32C-055187E9AE2D}"/>
              </a:ext>
            </a:extLst>
          </p:cNvPr>
          <p:cNvSpPr txBox="1"/>
          <p:nvPr/>
        </p:nvSpPr>
        <p:spPr>
          <a:xfrm>
            <a:off x="7022237" y="5956917"/>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
        <p:nvSpPr>
          <p:cNvPr id="8" name="TextBox 7">
            <a:extLst>
              <a:ext uri="{FF2B5EF4-FFF2-40B4-BE49-F238E27FC236}">
                <a16:creationId xmlns:a16="http://schemas.microsoft.com/office/drawing/2014/main" id="{042AC335-ED5F-2F43-A588-7BA10471426A}"/>
              </a:ext>
            </a:extLst>
          </p:cNvPr>
          <p:cNvSpPr txBox="1"/>
          <p:nvPr/>
        </p:nvSpPr>
        <p:spPr>
          <a:xfrm>
            <a:off x="628650" y="4027568"/>
            <a:ext cx="4547032" cy="200222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r>
              <a:rPr lang="en-GB" sz="1200" dirty="0">
                <a:solidFill>
                  <a:srgbClr val="425563"/>
                </a:solidFill>
              </a:rPr>
              <a:t>Asymptomatic </a:t>
            </a:r>
            <a:r>
              <a:rPr lang="en-GB" sz="1200" dirty="0" smtClean="0">
                <a:solidFill>
                  <a:srgbClr val="425563"/>
                </a:solidFill>
              </a:rPr>
              <a:t>testing sites </a:t>
            </a:r>
            <a:r>
              <a:rPr lang="en-GB" sz="1200" dirty="0">
                <a:solidFill>
                  <a:srgbClr val="425563"/>
                </a:solidFill>
              </a:rPr>
              <a:t>are set up </a:t>
            </a:r>
            <a:r>
              <a:rPr lang="en-GB" sz="1200" b="1" dirty="0">
                <a:solidFill>
                  <a:srgbClr val="425563"/>
                </a:solidFill>
              </a:rPr>
              <a:t>solely </a:t>
            </a:r>
            <a:r>
              <a:rPr lang="en-GB" sz="1200" dirty="0">
                <a:solidFill>
                  <a:srgbClr val="425563"/>
                </a:solidFill>
              </a:rPr>
              <a:t>for testing asymptomatic test participants. </a:t>
            </a:r>
          </a:p>
          <a:p>
            <a:endParaRPr lang="en-GB" sz="1200" dirty="0">
              <a:solidFill>
                <a:srgbClr val="425563"/>
              </a:solidFill>
            </a:endParaRPr>
          </a:p>
          <a:p>
            <a:r>
              <a:rPr lang="en-GB" sz="1200" dirty="0">
                <a:solidFill>
                  <a:srgbClr val="425563"/>
                </a:solidFill>
              </a:rPr>
              <a:t>Any test Participants, </a:t>
            </a:r>
            <a:r>
              <a:rPr lang="en-GB" sz="1200" b="1" dirty="0">
                <a:solidFill>
                  <a:srgbClr val="425563"/>
                </a:solidFill>
              </a:rPr>
              <a:t>or site staff, </a:t>
            </a:r>
            <a:r>
              <a:rPr lang="en-GB" sz="1200" dirty="0">
                <a:solidFill>
                  <a:srgbClr val="425563"/>
                </a:solidFill>
              </a:rPr>
              <a:t>displaying symptoms of COVID-19 should leave the site immediately and follow the national guidance for getting tested. More information can be found here:</a:t>
            </a:r>
          </a:p>
          <a:p>
            <a:endParaRPr lang="en-GB" sz="1200" b="1" dirty="0">
              <a:solidFill>
                <a:srgbClr val="425563"/>
              </a:solidFill>
            </a:endParaRPr>
          </a:p>
          <a:p>
            <a:r>
              <a:rPr lang="en-GB" sz="1200" b="1" dirty="0">
                <a:solidFill>
                  <a:srgbClr val="425563"/>
                </a:solidFill>
                <a:hlinkClick r:id="rId3"/>
              </a:rPr>
              <a:t>https://www.gov.uk/get-coronavirus-test</a:t>
            </a:r>
            <a:r>
              <a:rPr lang="en-GB" sz="1200" b="1" dirty="0">
                <a:solidFill>
                  <a:srgbClr val="425563"/>
                </a:solidFill>
              </a:rPr>
              <a:t> </a:t>
            </a:r>
          </a:p>
        </p:txBody>
      </p:sp>
    </p:spTree>
    <p:extLst>
      <p:ext uri="{BB962C8B-B14F-4D97-AF65-F5344CB8AC3E}">
        <p14:creationId xmlns:p14="http://schemas.microsoft.com/office/powerpoint/2010/main" val="76473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2318376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96"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4400" b="1" dirty="0" smtClean="0">
              <a:solidFill>
                <a:srgbClr val="FFFFFF"/>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8AD1BEDB-8C1F-7048-9F2E-79698FA147F6}"/>
              </a:ext>
            </a:extLst>
          </p:cNvPr>
          <p:cNvSpPr>
            <a:spLocks noGrp="1"/>
          </p:cNvSpPr>
          <p:nvPr>
            <p:ph type="title"/>
          </p:nvPr>
        </p:nvSpPr>
        <p:spPr>
          <a:xfrm>
            <a:off x="628650" y="2089807"/>
            <a:ext cx="11138090" cy="3201026"/>
          </a:xfrm>
        </p:spPr>
        <p:txBody>
          <a:bodyPr lIns="0" rIns="396000"/>
          <a:lstStyle/>
          <a:p>
            <a:r>
              <a:rPr lang="en-GB" dirty="0" smtClean="0"/>
              <a:t>1.4 RESULTS INTERPRETATION</a:t>
            </a:r>
            <a:endParaRPr lang="en-GB" dirty="0"/>
          </a:p>
        </p:txBody>
      </p:sp>
    </p:spTree>
    <p:extLst>
      <p:ext uri="{BB962C8B-B14F-4D97-AF65-F5344CB8AC3E}">
        <p14:creationId xmlns:p14="http://schemas.microsoft.com/office/powerpoint/2010/main" val="1045760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AE24E-D16F-3148-BAA0-1B92AE63D90A}"/>
              </a:ext>
            </a:extLst>
          </p:cNvPr>
          <p:cNvSpPr>
            <a:spLocks noGrp="1"/>
          </p:cNvSpPr>
          <p:nvPr>
            <p:ph type="title"/>
          </p:nvPr>
        </p:nvSpPr>
        <p:spPr/>
        <p:txBody>
          <a:bodyPr/>
          <a:lstStyle/>
          <a:p>
            <a:r>
              <a:rPr lang="en-GB"/>
              <a:t>RESULTS</a:t>
            </a:r>
            <a:br>
              <a:rPr lang="en-GB"/>
            </a:br>
            <a:r>
              <a:rPr lang="en-GB"/>
              <a:t>INTERPRETATION</a:t>
            </a:r>
            <a:br>
              <a:rPr lang="en-GB"/>
            </a:br>
            <a:r>
              <a:rPr lang="en-GB"/>
              <a:t/>
            </a:r>
            <a:br>
              <a:rPr lang="en-GB"/>
            </a:br>
            <a:r>
              <a:rPr lang="en-GB"/>
              <a:t/>
            </a:r>
            <a:br>
              <a:rPr lang="en-GB"/>
            </a:br>
            <a:endParaRPr lang="en-GB" sz="3600"/>
          </a:p>
        </p:txBody>
      </p:sp>
      <p:sp>
        <p:nvSpPr>
          <p:cNvPr id="7" name="Rectangle 6">
            <a:extLst>
              <a:ext uri="{FF2B5EF4-FFF2-40B4-BE49-F238E27FC236}">
                <a16:creationId xmlns:a16="http://schemas.microsoft.com/office/drawing/2014/main" id="{899D04A3-F7E3-C54A-BEEC-ACE57C40AAAD}"/>
              </a:ext>
            </a:extLst>
          </p:cNvPr>
          <p:cNvSpPr/>
          <p:nvPr/>
        </p:nvSpPr>
        <p:spPr>
          <a:xfrm>
            <a:off x="5676750" y="1150393"/>
            <a:ext cx="5899150" cy="5015457"/>
          </a:xfrm>
          <a:prstGeom prst="rect">
            <a:avLst/>
          </a:prstGeom>
        </p:spPr>
        <p:txBody>
          <a:bodyPr wrap="square" lIns="0" tIns="0" rIns="0" bIns="0" anchor="ctr">
            <a:noAutofit/>
          </a:bodyPr>
          <a:lstStyle/>
          <a:p>
            <a:pPr marL="171450" marR="0" lvl="0" indent="-171450" algn="l" defTabSz="914400" rtl="0" eaLnBrk="1" fontAlgn="auto" latinLnBrk="0" hangingPunct="1">
              <a:lnSpc>
                <a:spcPct val="100000"/>
              </a:lnSpc>
              <a:spcBef>
                <a:spcPts val="600"/>
              </a:spcBef>
              <a:spcAft>
                <a:spcPts val="200"/>
              </a:spcAft>
              <a:buClr>
                <a:schemeClr val="tx2"/>
              </a:buClr>
              <a:buSzTx/>
              <a:buFont typeface="Arial" panose="020B0604020202020204" pitchFamily="34" charset="0"/>
              <a:buChar char="•"/>
              <a:tabLst/>
              <a:defRPr/>
            </a:pPr>
            <a:r>
              <a:rPr kumimoji="0" lang="en-GB" sz="1200" b="0" i="0" u="none" strike="noStrike" kern="1200" cap="none" spc="0" normalizeH="0" baseline="0" noProof="0">
                <a:ln>
                  <a:noFill/>
                </a:ln>
                <a:solidFill>
                  <a:srgbClr val="425563"/>
                </a:solidFill>
                <a:effectLst/>
                <a:uLnTx/>
                <a:uFillTx/>
                <a:latin typeface="Arial"/>
                <a:ea typeface="+mn-ea"/>
                <a:cs typeface="+mn-cs"/>
              </a:rPr>
              <a:t>All results must be reported after 30 minutes of development</a:t>
            </a:r>
          </a:p>
          <a:p>
            <a:pPr marL="171450" marR="0" lvl="0" indent="-171450" algn="l" defTabSz="914400" rtl="0" eaLnBrk="1" fontAlgn="auto" latinLnBrk="0" hangingPunct="1">
              <a:lnSpc>
                <a:spcPct val="100000"/>
              </a:lnSpc>
              <a:spcBef>
                <a:spcPts val="600"/>
              </a:spcBef>
              <a:spcAft>
                <a:spcPts val="200"/>
              </a:spcAft>
              <a:buClr>
                <a:schemeClr val="tx2"/>
              </a:buClr>
              <a:buSzTx/>
              <a:buFont typeface="Arial" panose="020B0604020202020204" pitchFamily="34" charset="0"/>
              <a:buChar char="•"/>
              <a:tabLst/>
              <a:defRPr/>
            </a:pPr>
            <a:r>
              <a:rPr kumimoji="0" lang="en-GB" sz="1200" b="0" i="0" u="none" strike="noStrike" kern="1200" cap="none" spc="0" normalizeH="0" baseline="0" noProof="0">
                <a:ln>
                  <a:noFill/>
                </a:ln>
                <a:solidFill>
                  <a:srgbClr val="425563"/>
                </a:solidFill>
                <a:effectLst/>
                <a:uLnTx/>
                <a:uFillTx/>
                <a:latin typeface="Arial"/>
                <a:ea typeface="+mn-ea"/>
                <a:cs typeface="+mn-cs"/>
              </a:rPr>
              <a:t>LFDs with positive lines that appear before 30 minutes can be reported after 20 minutes of development (positive</a:t>
            </a:r>
            <a:r>
              <a:rPr lang="en-GB" sz="1200">
                <a:solidFill>
                  <a:srgbClr val="425563"/>
                </a:solidFill>
                <a:latin typeface="Arial"/>
              </a:rPr>
              <a:t> results will not turn negative)</a:t>
            </a:r>
            <a:endParaRPr kumimoji="0" lang="en-GB" sz="1200" b="0" i="0" u="none" strike="noStrike" kern="1200" cap="none" spc="0" normalizeH="0" baseline="0" noProof="0">
              <a:ln>
                <a:noFill/>
              </a:ln>
              <a:solidFill>
                <a:srgbClr val="425563"/>
              </a:solidFill>
              <a:effectLst/>
              <a:uLnTx/>
              <a:uFillTx/>
              <a:latin typeface="Arial"/>
              <a:ea typeface="+mn-ea"/>
              <a:cs typeface="+mn-cs"/>
            </a:endParaRPr>
          </a:p>
          <a:p>
            <a:pPr marL="171450" marR="0" lvl="0" indent="-171450" algn="l" defTabSz="914400" rtl="0" eaLnBrk="1" fontAlgn="auto" latinLnBrk="0" hangingPunct="1">
              <a:lnSpc>
                <a:spcPct val="100000"/>
              </a:lnSpc>
              <a:spcBef>
                <a:spcPts val="600"/>
              </a:spcBef>
              <a:spcAft>
                <a:spcPts val="200"/>
              </a:spcAft>
              <a:buClr>
                <a:schemeClr val="tx2"/>
              </a:buClr>
              <a:buSzTx/>
              <a:buFont typeface="Arial" panose="020B0604020202020204" pitchFamily="34" charset="0"/>
              <a:buChar char="•"/>
              <a:tabLst/>
              <a:defRPr/>
            </a:pPr>
            <a:r>
              <a:rPr lang="en-GB" sz="1200">
                <a:solidFill>
                  <a:srgbClr val="425563"/>
                </a:solidFill>
                <a:latin typeface="Arial"/>
              </a:rPr>
              <a:t>LFDs that appear negative after 20 minutes of development may still become positive, so they can only be declared as negative after 30 minutes of development </a:t>
            </a:r>
            <a:endParaRPr kumimoji="0" lang="en-GB" sz="1200" b="0" i="0" u="none" strike="noStrike" kern="1200" cap="none" spc="0" normalizeH="0" baseline="0" noProof="0">
              <a:ln>
                <a:noFill/>
              </a:ln>
              <a:solidFill>
                <a:srgbClr val="425563"/>
              </a:solidFill>
              <a:effectLst/>
              <a:uLnTx/>
              <a:uFillTx/>
              <a:latin typeface="Arial"/>
              <a:ea typeface="+mn-ea"/>
              <a:cs typeface="+mn-cs"/>
            </a:endParaRPr>
          </a:p>
          <a:p>
            <a:pPr marL="171450" marR="0" lvl="0" indent="-171450" algn="l" defTabSz="914400" rtl="0" eaLnBrk="1" fontAlgn="auto" latinLnBrk="0" hangingPunct="1">
              <a:lnSpc>
                <a:spcPct val="100000"/>
              </a:lnSpc>
              <a:spcBef>
                <a:spcPts val="600"/>
              </a:spcBef>
              <a:spcAft>
                <a:spcPts val="200"/>
              </a:spcAft>
              <a:buClr>
                <a:schemeClr val="tx2"/>
              </a:buClr>
              <a:buSzTx/>
              <a:buFont typeface="Arial" panose="020B0604020202020204" pitchFamily="34" charset="0"/>
              <a:buChar char="•"/>
              <a:tabLst/>
              <a:defRPr/>
            </a:pPr>
            <a:r>
              <a:rPr kumimoji="0" lang="en-GB" sz="1200" b="0" i="0" u="none" strike="noStrike" kern="1200" cap="none" spc="0" normalizeH="0" baseline="0" noProof="0">
                <a:ln>
                  <a:noFill/>
                </a:ln>
                <a:solidFill>
                  <a:srgbClr val="425563"/>
                </a:solidFill>
                <a:effectLst/>
                <a:uLnTx/>
                <a:uFillTx/>
                <a:latin typeface="Arial"/>
                <a:ea typeface="+mn-ea"/>
                <a:cs typeface="+mn-cs"/>
              </a:rPr>
              <a:t>If a positive line appears </a:t>
            </a:r>
            <a:r>
              <a:rPr lang="en-GB" sz="1200">
                <a:solidFill>
                  <a:srgbClr val="425563"/>
                </a:solidFill>
                <a:latin typeface="Arial"/>
              </a:rPr>
              <a:t>after</a:t>
            </a:r>
            <a:r>
              <a:rPr kumimoji="0" lang="en-GB" sz="1200" b="0" i="0" u="none" strike="noStrike" kern="1200" cap="none" spc="0" normalizeH="0" baseline="0" noProof="0">
                <a:ln>
                  <a:noFill/>
                </a:ln>
                <a:solidFill>
                  <a:srgbClr val="425563"/>
                </a:solidFill>
                <a:effectLst/>
                <a:uLnTx/>
                <a:uFillTx/>
                <a:latin typeface="Arial"/>
                <a:ea typeface="+mn-ea"/>
                <a:cs typeface="+mn-cs"/>
              </a:rPr>
              <a:t> 30 minutes, it </a:t>
            </a:r>
            <a:r>
              <a:rPr kumimoji="0" lang="en-GB" sz="1200" b="1" i="0" u="none" strike="noStrike" kern="1200" cap="none" spc="0" normalizeH="0" baseline="0" noProof="0">
                <a:ln>
                  <a:noFill/>
                </a:ln>
                <a:solidFill>
                  <a:srgbClr val="425563"/>
                </a:solidFill>
                <a:effectLst/>
                <a:uLnTx/>
                <a:uFillTx/>
                <a:latin typeface="Arial"/>
                <a:ea typeface="+mn-ea"/>
                <a:cs typeface="+mn-cs"/>
              </a:rPr>
              <a:t>should not be reported as positive</a:t>
            </a:r>
            <a:endParaRPr lang="en-GB" sz="1200">
              <a:solidFill>
                <a:srgbClr val="425563"/>
              </a:solidFill>
              <a:latin typeface="Arial"/>
            </a:endParaRPr>
          </a:p>
          <a:p>
            <a:pPr marL="171450" marR="0" lvl="0" indent="-171450" algn="l" defTabSz="914400" rtl="0" eaLnBrk="1" fontAlgn="auto" latinLnBrk="0" hangingPunct="1">
              <a:lnSpc>
                <a:spcPct val="100000"/>
              </a:lnSpc>
              <a:spcBef>
                <a:spcPts val="600"/>
              </a:spcBef>
              <a:spcAft>
                <a:spcPts val="200"/>
              </a:spcAft>
              <a:buClr>
                <a:schemeClr val="tx2"/>
              </a:buClr>
              <a:buSzTx/>
              <a:buFont typeface="Arial" panose="020B0604020202020204" pitchFamily="34" charset="0"/>
              <a:buChar char="•"/>
              <a:tabLst/>
              <a:defRPr/>
            </a:pPr>
            <a:r>
              <a:rPr kumimoji="0" lang="en-GB" sz="1200" b="0" i="0" u="none" strike="noStrike" kern="1200" cap="none" spc="0" normalizeH="0" baseline="0" noProof="0">
                <a:ln>
                  <a:noFill/>
                </a:ln>
                <a:solidFill>
                  <a:srgbClr val="425563"/>
                </a:solidFill>
                <a:effectLst/>
                <a:uLnTx/>
                <a:uFillTx/>
                <a:latin typeface="Arial"/>
                <a:ea typeface="+mn-ea"/>
                <a:cs typeface="+mn-cs"/>
              </a:rPr>
              <a:t>Line C must be coloured to have a valid test result</a:t>
            </a:r>
          </a:p>
          <a:p>
            <a:pPr marL="171450" marR="0" lvl="0" indent="-171450" algn="l" defTabSz="914400" rtl="0" eaLnBrk="1" fontAlgn="auto" latinLnBrk="0" hangingPunct="1">
              <a:lnSpc>
                <a:spcPct val="100000"/>
              </a:lnSpc>
              <a:spcBef>
                <a:spcPts val="600"/>
              </a:spcBef>
              <a:spcAft>
                <a:spcPts val="200"/>
              </a:spcAft>
              <a:buClr>
                <a:schemeClr val="tx2"/>
              </a:buClr>
              <a:buSzTx/>
              <a:buFont typeface="Arial" panose="020B0604020202020204" pitchFamily="34" charset="0"/>
              <a:buChar char="•"/>
              <a:tabLst/>
              <a:defRPr/>
            </a:pPr>
            <a:endParaRPr kumimoji="0" lang="en-GB" sz="1200" b="0" i="0" u="none" strike="noStrike" kern="1200" cap="none" spc="0" normalizeH="0" baseline="0" noProof="0">
              <a:ln>
                <a:noFill/>
              </a:ln>
              <a:solidFill>
                <a:srgbClr val="425563"/>
              </a:solidFill>
              <a:effectLst/>
              <a:uLnTx/>
              <a:uFillTx/>
              <a:latin typeface="Arial"/>
              <a:ea typeface="+mn-ea"/>
              <a:cs typeface="+mn-cs"/>
            </a:endParaRPr>
          </a:p>
          <a:p>
            <a:pPr marL="171450" marR="0" lvl="0" indent="-171450" algn="l" defTabSz="914400" rtl="0" eaLnBrk="1" fontAlgn="auto" latinLnBrk="0" hangingPunct="1">
              <a:lnSpc>
                <a:spcPct val="100000"/>
              </a:lnSpc>
              <a:spcBef>
                <a:spcPts val="600"/>
              </a:spcBef>
              <a:spcAft>
                <a:spcPts val="200"/>
              </a:spcAft>
              <a:buClr>
                <a:schemeClr val="tx2"/>
              </a:buClr>
              <a:buSzTx/>
              <a:buFont typeface="Arial" panose="020B0604020202020204" pitchFamily="34" charset="0"/>
              <a:buChar char="•"/>
              <a:tabLst/>
              <a:defRPr/>
            </a:pPr>
            <a:endParaRPr kumimoji="0" lang="en-GB" sz="1200" b="0" i="0" u="none" strike="noStrike" kern="1200" cap="none" spc="0" normalizeH="0" baseline="0" noProof="0">
              <a:ln>
                <a:noFill/>
              </a:ln>
              <a:solidFill>
                <a:srgbClr val="425563"/>
              </a:solidFill>
              <a:effectLst/>
              <a:uLnTx/>
              <a:uFillTx/>
              <a:latin typeface="Arial"/>
              <a:ea typeface="+mn-ea"/>
              <a:cs typeface="+mn-cs"/>
            </a:endParaRPr>
          </a:p>
          <a:p>
            <a:pPr marL="171450" marR="0" lvl="0" indent="-171450" algn="l" defTabSz="914400" rtl="0" eaLnBrk="1" fontAlgn="auto" latinLnBrk="0" hangingPunct="1">
              <a:lnSpc>
                <a:spcPct val="100000"/>
              </a:lnSpc>
              <a:spcBef>
                <a:spcPts val="600"/>
              </a:spcBef>
              <a:spcAft>
                <a:spcPts val="200"/>
              </a:spcAft>
              <a:buClr>
                <a:schemeClr val="tx2"/>
              </a:buClr>
              <a:buSzTx/>
              <a:buFont typeface="Arial" panose="020B0604020202020204" pitchFamily="34" charset="0"/>
              <a:buChar char="•"/>
              <a:tabLst/>
              <a:defRPr/>
            </a:pPr>
            <a:endParaRPr kumimoji="0" lang="en-GB" sz="1200" b="0" i="0" u="none" strike="noStrike" kern="1200" cap="none" spc="0" normalizeH="0" baseline="0" noProof="0">
              <a:ln>
                <a:noFill/>
              </a:ln>
              <a:solidFill>
                <a:srgbClr val="425563"/>
              </a:solidFill>
              <a:effectLst/>
              <a:uLnTx/>
              <a:uFillTx/>
              <a:latin typeface="Arial"/>
              <a:ea typeface="+mn-ea"/>
              <a:cs typeface="+mn-cs"/>
            </a:endParaRPr>
          </a:p>
          <a:p>
            <a:pPr marL="171450" marR="0" lvl="0" indent="-171450" algn="l" defTabSz="914400" rtl="0" eaLnBrk="1" fontAlgn="auto" latinLnBrk="0" hangingPunct="1">
              <a:lnSpc>
                <a:spcPct val="100000"/>
              </a:lnSpc>
              <a:spcBef>
                <a:spcPts val="600"/>
              </a:spcBef>
              <a:spcAft>
                <a:spcPts val="200"/>
              </a:spcAft>
              <a:buClr>
                <a:schemeClr val="tx2"/>
              </a:buClr>
              <a:buSzTx/>
              <a:buFont typeface="Arial" panose="020B0604020202020204" pitchFamily="34" charset="0"/>
              <a:buChar char="•"/>
              <a:tabLst/>
              <a:defRPr/>
            </a:pPr>
            <a:endParaRPr kumimoji="0" lang="en-GB" sz="1200" b="0" i="0" u="none" strike="noStrike" kern="1200" cap="none" spc="0" normalizeH="0" baseline="0" noProof="0">
              <a:ln>
                <a:noFill/>
              </a:ln>
              <a:solidFill>
                <a:srgbClr val="425563"/>
              </a:solidFill>
              <a:effectLst/>
              <a:uLnTx/>
              <a:uFillTx/>
              <a:latin typeface="Arial"/>
              <a:ea typeface="+mn-ea"/>
              <a:cs typeface="+mn-cs"/>
            </a:endParaRPr>
          </a:p>
          <a:p>
            <a:pPr marL="171450" marR="0" lvl="0" indent="-171450" algn="l" defTabSz="914400" rtl="0" eaLnBrk="1" fontAlgn="auto" latinLnBrk="0" hangingPunct="1">
              <a:lnSpc>
                <a:spcPct val="100000"/>
              </a:lnSpc>
              <a:spcBef>
                <a:spcPts val="600"/>
              </a:spcBef>
              <a:spcAft>
                <a:spcPts val="200"/>
              </a:spcAft>
              <a:buClr>
                <a:schemeClr val="tx2"/>
              </a:buClr>
              <a:buSzTx/>
              <a:buFont typeface="Arial" panose="020B0604020202020204" pitchFamily="34" charset="0"/>
              <a:buChar char="•"/>
              <a:tabLst/>
              <a:defRPr/>
            </a:pPr>
            <a:endParaRPr kumimoji="0" lang="en-GB" sz="1200" b="0" i="0" u="none" strike="noStrike" kern="1200" cap="none" spc="0" normalizeH="0" baseline="0" noProof="0">
              <a:ln>
                <a:noFill/>
              </a:ln>
              <a:solidFill>
                <a:srgbClr val="425563"/>
              </a:solidFill>
              <a:effectLst/>
              <a:uLnTx/>
              <a:uFillTx/>
              <a:latin typeface="Arial"/>
              <a:ea typeface="+mn-ea"/>
              <a:cs typeface="+mn-cs"/>
            </a:endParaRPr>
          </a:p>
          <a:p>
            <a:pPr marL="171450" marR="0" lvl="0" indent="-171450" algn="l" defTabSz="914400" rtl="0" eaLnBrk="1" fontAlgn="auto" latinLnBrk="0" hangingPunct="1">
              <a:lnSpc>
                <a:spcPct val="100000"/>
              </a:lnSpc>
              <a:spcBef>
                <a:spcPts val="600"/>
              </a:spcBef>
              <a:spcAft>
                <a:spcPts val="200"/>
              </a:spcAft>
              <a:buClr>
                <a:schemeClr val="tx2"/>
              </a:buClr>
              <a:buSzTx/>
              <a:buFont typeface="Arial" panose="020B0604020202020204" pitchFamily="34" charset="0"/>
              <a:buChar char="•"/>
              <a:tabLst/>
              <a:defRPr/>
            </a:pPr>
            <a:endParaRPr kumimoji="0" lang="en-GB" sz="1200" b="0" i="0" u="none" strike="noStrike" kern="1200" cap="none" spc="0" normalizeH="0" baseline="0" noProof="0">
              <a:ln>
                <a:noFill/>
              </a:ln>
              <a:solidFill>
                <a:srgbClr val="425563"/>
              </a:solidFill>
              <a:effectLst/>
              <a:uLnTx/>
              <a:uFillTx/>
              <a:latin typeface="Arial"/>
              <a:ea typeface="+mn-ea"/>
              <a:cs typeface="+mn-cs"/>
            </a:endParaRPr>
          </a:p>
          <a:p>
            <a:pPr marL="171450" marR="0" lvl="0" indent="-171450" algn="l" defTabSz="914400" rtl="0" eaLnBrk="1" fontAlgn="auto" latinLnBrk="0" hangingPunct="1">
              <a:lnSpc>
                <a:spcPct val="100000"/>
              </a:lnSpc>
              <a:spcBef>
                <a:spcPts val="600"/>
              </a:spcBef>
              <a:spcAft>
                <a:spcPts val="200"/>
              </a:spcAft>
              <a:buClr>
                <a:schemeClr val="tx2"/>
              </a:buClr>
              <a:buSzTx/>
              <a:buFont typeface="Arial" panose="020B0604020202020204" pitchFamily="34" charset="0"/>
              <a:buChar char="•"/>
              <a:tabLst/>
              <a:defRPr/>
            </a:pPr>
            <a:endParaRPr kumimoji="0" lang="en-GB" sz="1200" b="0" i="0" u="none" strike="noStrike" kern="1200" cap="none" spc="0" normalizeH="0" baseline="0" noProof="0">
              <a:ln>
                <a:noFill/>
              </a:ln>
              <a:solidFill>
                <a:srgbClr val="425563"/>
              </a:solidFill>
              <a:effectLst/>
              <a:uLnTx/>
              <a:uFillTx/>
              <a:latin typeface="Arial"/>
              <a:ea typeface="+mn-ea"/>
              <a:cs typeface="+mn-cs"/>
            </a:endParaRPr>
          </a:p>
        </p:txBody>
      </p:sp>
      <p:sp>
        <p:nvSpPr>
          <p:cNvPr id="27" name="TextBox 26">
            <a:extLst>
              <a:ext uri="{FF2B5EF4-FFF2-40B4-BE49-F238E27FC236}">
                <a16:creationId xmlns:a16="http://schemas.microsoft.com/office/drawing/2014/main" id="{2DBC57AD-682E-8947-9235-184AAAC3287A}"/>
              </a:ext>
            </a:extLst>
          </p:cNvPr>
          <p:cNvSpPr txBox="1"/>
          <p:nvPr/>
        </p:nvSpPr>
        <p:spPr>
          <a:xfrm>
            <a:off x="13518037" y="-622169"/>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9E3ED9F6-9155-984C-A7C6-ADECADAA467C}"/>
              </a:ext>
            </a:extLst>
          </p:cNvPr>
          <p:cNvGrpSpPr/>
          <p:nvPr/>
        </p:nvGrpSpPr>
        <p:grpSpPr>
          <a:xfrm>
            <a:off x="866667" y="3536950"/>
            <a:ext cx="3764967" cy="2516016"/>
            <a:chOff x="492341" y="3429000"/>
            <a:chExt cx="4489874" cy="3000450"/>
          </a:xfrm>
        </p:grpSpPr>
        <p:grpSp>
          <p:nvGrpSpPr>
            <p:cNvPr id="41" name="Group 40">
              <a:extLst>
                <a:ext uri="{FF2B5EF4-FFF2-40B4-BE49-F238E27FC236}">
                  <a16:creationId xmlns:a16="http://schemas.microsoft.com/office/drawing/2014/main" id="{2E0654A2-F1F2-C24D-8525-6B8D77C33301}"/>
                </a:ext>
              </a:extLst>
            </p:cNvPr>
            <p:cNvGrpSpPr/>
            <p:nvPr/>
          </p:nvGrpSpPr>
          <p:grpSpPr>
            <a:xfrm>
              <a:off x="2203317" y="3429000"/>
              <a:ext cx="1070868" cy="3000450"/>
              <a:chOff x="6358230" y="4435132"/>
              <a:chExt cx="697981" cy="1955664"/>
            </a:xfrm>
          </p:grpSpPr>
          <p:grpSp>
            <p:nvGrpSpPr>
              <p:cNvPr id="79" name="Group 78">
                <a:extLst>
                  <a:ext uri="{FF2B5EF4-FFF2-40B4-BE49-F238E27FC236}">
                    <a16:creationId xmlns:a16="http://schemas.microsoft.com/office/drawing/2014/main" id="{DDBAD074-B17E-4342-BE01-A8CBAF8AEAC2}"/>
                  </a:ext>
                </a:extLst>
              </p:cNvPr>
              <p:cNvGrpSpPr/>
              <p:nvPr/>
            </p:nvGrpSpPr>
            <p:grpSpPr>
              <a:xfrm>
                <a:off x="6450224" y="4435132"/>
                <a:ext cx="523298" cy="1718544"/>
                <a:chOff x="8170282" y="1683433"/>
                <a:chExt cx="847190" cy="2782228"/>
              </a:xfrm>
            </p:grpSpPr>
            <p:pic>
              <p:nvPicPr>
                <p:cNvPr id="83" name="Picture 82" descr="A picture containing text, night sky&#10;&#10;Description automatically generated">
                  <a:extLst>
                    <a:ext uri="{FF2B5EF4-FFF2-40B4-BE49-F238E27FC236}">
                      <a16:creationId xmlns:a16="http://schemas.microsoft.com/office/drawing/2014/main" id="{D4530AAE-2DA8-C645-8B48-796BDE8BB4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70282" y="1683433"/>
                  <a:ext cx="847190" cy="2782228"/>
                </a:xfrm>
                <a:prstGeom prst="rect">
                  <a:avLst/>
                </a:prstGeom>
              </p:spPr>
            </p:pic>
            <p:cxnSp>
              <p:nvCxnSpPr>
                <p:cNvPr id="84" name="Straight Connector 83">
                  <a:extLst>
                    <a:ext uri="{FF2B5EF4-FFF2-40B4-BE49-F238E27FC236}">
                      <a16:creationId xmlns:a16="http://schemas.microsoft.com/office/drawing/2014/main" id="{98CE441F-216E-C340-A6D0-ED7A38338069}"/>
                    </a:ext>
                  </a:extLst>
                </p:cNvPr>
                <p:cNvCxnSpPr>
                  <a:cxnSpLocks/>
                </p:cNvCxnSpPr>
                <p:nvPr/>
              </p:nvCxnSpPr>
              <p:spPr>
                <a:xfrm>
                  <a:off x="8559800" y="2764270"/>
                  <a:ext cx="61152" cy="0"/>
                </a:xfrm>
                <a:prstGeom prst="line">
                  <a:avLst/>
                </a:prstGeom>
                <a:ln w="19050" cap="rnd">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grpSp>
          <p:sp>
            <p:nvSpPr>
              <p:cNvPr id="80" name="TextBox 79">
                <a:extLst>
                  <a:ext uri="{FF2B5EF4-FFF2-40B4-BE49-F238E27FC236}">
                    <a16:creationId xmlns:a16="http://schemas.microsoft.com/office/drawing/2014/main" id="{4F032847-C27B-AF4B-AF79-C4D376CAEB6F}"/>
                  </a:ext>
                </a:extLst>
              </p:cNvPr>
              <p:cNvSpPr txBox="1"/>
              <p:nvPr/>
            </p:nvSpPr>
            <p:spPr>
              <a:xfrm>
                <a:off x="6478300" y="6140529"/>
                <a:ext cx="467147" cy="25026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2" indent="0" algn="ctr" defTabSz="121917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425563"/>
                    </a:solidFill>
                    <a:effectLst/>
                    <a:uLnTx/>
                    <a:uFillTx/>
                    <a:latin typeface="Arial"/>
                    <a:ea typeface="+mn-ea"/>
                    <a:cs typeface="+mn-cs"/>
                  </a:rPr>
                  <a:t>NEGATIVE RESULT</a:t>
                </a:r>
              </a:p>
            </p:txBody>
          </p:sp>
          <p:sp>
            <p:nvSpPr>
              <p:cNvPr id="82" name="TextBox 81">
                <a:extLst>
                  <a:ext uri="{FF2B5EF4-FFF2-40B4-BE49-F238E27FC236}">
                    <a16:creationId xmlns:a16="http://schemas.microsoft.com/office/drawing/2014/main" id="{942A4A4F-F957-A34D-A486-AC447E74A947}"/>
                  </a:ext>
                </a:extLst>
              </p:cNvPr>
              <p:cNvSpPr txBox="1"/>
              <p:nvPr/>
            </p:nvSpPr>
            <p:spPr>
              <a:xfrm>
                <a:off x="6358230" y="5758805"/>
                <a:ext cx="697981" cy="3248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425563"/>
                    </a:solidFill>
                    <a:effectLst/>
                    <a:uLnTx/>
                    <a:uFillTx/>
                    <a:latin typeface="Arial"/>
                    <a:ea typeface="+mn-ea"/>
                    <a:cs typeface="+mn-cs"/>
                  </a:rPr>
                  <a:t>-</a:t>
                </a:r>
              </a:p>
            </p:txBody>
          </p:sp>
        </p:grpSp>
        <p:grpSp>
          <p:nvGrpSpPr>
            <p:cNvPr id="46" name="Group 45">
              <a:extLst>
                <a:ext uri="{FF2B5EF4-FFF2-40B4-BE49-F238E27FC236}">
                  <a16:creationId xmlns:a16="http://schemas.microsoft.com/office/drawing/2014/main" id="{8849271A-E832-6F4E-A12E-8267F5C64E62}"/>
                </a:ext>
              </a:extLst>
            </p:cNvPr>
            <p:cNvGrpSpPr/>
            <p:nvPr/>
          </p:nvGrpSpPr>
          <p:grpSpPr>
            <a:xfrm>
              <a:off x="3283733" y="3429000"/>
              <a:ext cx="1698482" cy="3000450"/>
              <a:chOff x="7140282" y="4435132"/>
              <a:chExt cx="1107054" cy="1955664"/>
            </a:xfrm>
          </p:grpSpPr>
          <p:grpSp>
            <p:nvGrpSpPr>
              <p:cNvPr id="72" name="Group 71">
                <a:extLst>
                  <a:ext uri="{FF2B5EF4-FFF2-40B4-BE49-F238E27FC236}">
                    <a16:creationId xmlns:a16="http://schemas.microsoft.com/office/drawing/2014/main" id="{9D3CA037-3630-3044-9A53-B8D6ADAF0524}"/>
                  </a:ext>
                </a:extLst>
              </p:cNvPr>
              <p:cNvGrpSpPr/>
              <p:nvPr/>
            </p:nvGrpSpPr>
            <p:grpSpPr>
              <a:xfrm>
                <a:off x="7236708" y="4435132"/>
                <a:ext cx="523298" cy="1718544"/>
                <a:chOff x="8170282" y="1683433"/>
                <a:chExt cx="847190" cy="2782228"/>
              </a:xfrm>
            </p:grpSpPr>
            <p:pic>
              <p:nvPicPr>
                <p:cNvPr id="77" name="Picture 76" descr="A picture containing text, night sky&#10;&#10;Description automatically generated">
                  <a:extLst>
                    <a:ext uri="{FF2B5EF4-FFF2-40B4-BE49-F238E27FC236}">
                      <a16:creationId xmlns:a16="http://schemas.microsoft.com/office/drawing/2014/main" id="{1DE79D3F-1D7C-7140-8BCF-10C9FE89482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70282" y="1683433"/>
                  <a:ext cx="847190" cy="2782228"/>
                </a:xfrm>
                <a:prstGeom prst="rect">
                  <a:avLst/>
                </a:prstGeom>
              </p:spPr>
            </p:pic>
            <p:cxnSp>
              <p:nvCxnSpPr>
                <p:cNvPr id="78" name="Straight Connector 77">
                  <a:extLst>
                    <a:ext uri="{FF2B5EF4-FFF2-40B4-BE49-F238E27FC236}">
                      <a16:creationId xmlns:a16="http://schemas.microsoft.com/office/drawing/2014/main" id="{CFB01BEC-2373-0B47-B871-9439D2A571B8}"/>
                    </a:ext>
                  </a:extLst>
                </p:cNvPr>
                <p:cNvCxnSpPr>
                  <a:cxnSpLocks/>
                </p:cNvCxnSpPr>
                <p:nvPr/>
              </p:nvCxnSpPr>
              <p:spPr>
                <a:xfrm>
                  <a:off x="8553450" y="2916670"/>
                  <a:ext cx="73025" cy="0"/>
                </a:xfrm>
                <a:prstGeom prst="line">
                  <a:avLst/>
                </a:prstGeom>
                <a:ln w="19050" cap="rnd">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grpSp>
          <p:pic>
            <p:nvPicPr>
              <p:cNvPr id="73" name="Picture 72" descr="A picture containing text, night sky&#10;&#10;Description automatically generated">
                <a:extLst>
                  <a:ext uri="{FF2B5EF4-FFF2-40B4-BE49-F238E27FC236}">
                    <a16:creationId xmlns:a16="http://schemas.microsoft.com/office/drawing/2014/main" id="{3E707961-E6F7-704F-95F3-87F5F9331E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45295" y="4435132"/>
                <a:ext cx="523298" cy="1718544"/>
              </a:xfrm>
              <a:prstGeom prst="rect">
                <a:avLst/>
              </a:prstGeom>
            </p:spPr>
          </p:pic>
          <p:sp>
            <p:nvSpPr>
              <p:cNvPr id="74" name="TextBox 73">
                <a:extLst>
                  <a:ext uri="{FF2B5EF4-FFF2-40B4-BE49-F238E27FC236}">
                    <a16:creationId xmlns:a16="http://schemas.microsoft.com/office/drawing/2014/main" id="{958ED99E-9518-6A42-ADB8-B05DD15A0FBC}"/>
                  </a:ext>
                </a:extLst>
              </p:cNvPr>
              <p:cNvSpPr txBox="1"/>
              <p:nvPr/>
            </p:nvSpPr>
            <p:spPr>
              <a:xfrm>
                <a:off x="7236709" y="6140529"/>
                <a:ext cx="954602" cy="25026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2" indent="0" algn="ctr" defTabSz="121917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425563"/>
                    </a:solidFill>
                    <a:effectLst/>
                    <a:uLnTx/>
                    <a:uFillTx/>
                    <a:latin typeface="Arial"/>
                    <a:ea typeface="+mn-ea"/>
                    <a:cs typeface="+mn-cs"/>
                  </a:rPr>
                  <a:t>INVALID OR VOID RESULT</a:t>
                </a:r>
              </a:p>
            </p:txBody>
          </p:sp>
          <p:sp>
            <p:nvSpPr>
              <p:cNvPr id="75" name="TextBox 74">
                <a:extLst>
                  <a:ext uri="{FF2B5EF4-FFF2-40B4-BE49-F238E27FC236}">
                    <a16:creationId xmlns:a16="http://schemas.microsoft.com/office/drawing/2014/main" id="{F076695A-3F8E-3B4C-A529-BD220A800EC8}"/>
                  </a:ext>
                </a:extLst>
              </p:cNvPr>
              <p:cNvSpPr txBox="1"/>
              <p:nvPr/>
            </p:nvSpPr>
            <p:spPr>
              <a:xfrm>
                <a:off x="7140282" y="5758805"/>
                <a:ext cx="697981" cy="3248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425563"/>
                    </a:solidFill>
                    <a:effectLst/>
                    <a:uLnTx/>
                    <a:uFillTx/>
                    <a:latin typeface="Arial"/>
                    <a:ea typeface="+mn-ea"/>
                    <a:cs typeface="+mn-cs"/>
                  </a:rPr>
                  <a:t>V</a:t>
                </a:r>
              </a:p>
            </p:txBody>
          </p:sp>
          <p:sp>
            <p:nvSpPr>
              <p:cNvPr id="76" name="TextBox 75">
                <a:extLst>
                  <a:ext uri="{FF2B5EF4-FFF2-40B4-BE49-F238E27FC236}">
                    <a16:creationId xmlns:a16="http://schemas.microsoft.com/office/drawing/2014/main" id="{7BA5CF41-720C-AF40-80F4-D8952EE2EC6E}"/>
                  </a:ext>
                </a:extLst>
              </p:cNvPr>
              <p:cNvSpPr txBox="1"/>
              <p:nvPr/>
            </p:nvSpPr>
            <p:spPr>
              <a:xfrm>
                <a:off x="7549355" y="5758805"/>
                <a:ext cx="697981" cy="3248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425563"/>
                    </a:solidFill>
                    <a:effectLst/>
                    <a:uLnTx/>
                    <a:uFillTx/>
                    <a:latin typeface="Arial"/>
                    <a:ea typeface="+mn-ea"/>
                    <a:cs typeface="+mn-cs"/>
                  </a:rPr>
                  <a:t>V</a:t>
                </a:r>
              </a:p>
            </p:txBody>
          </p:sp>
        </p:grpSp>
        <p:grpSp>
          <p:nvGrpSpPr>
            <p:cNvPr id="47" name="Group 46">
              <a:extLst>
                <a:ext uri="{FF2B5EF4-FFF2-40B4-BE49-F238E27FC236}">
                  <a16:creationId xmlns:a16="http://schemas.microsoft.com/office/drawing/2014/main" id="{267F5740-05BB-DB4F-B1CA-40F959FED1ED}"/>
                </a:ext>
              </a:extLst>
            </p:cNvPr>
            <p:cNvGrpSpPr/>
            <p:nvPr/>
          </p:nvGrpSpPr>
          <p:grpSpPr>
            <a:xfrm>
              <a:off x="492341" y="3429000"/>
              <a:ext cx="1701428" cy="3000450"/>
              <a:chOff x="5589138" y="4435132"/>
              <a:chExt cx="1108974" cy="1955664"/>
            </a:xfrm>
          </p:grpSpPr>
          <p:grpSp>
            <p:nvGrpSpPr>
              <p:cNvPr id="48" name="Group 47">
                <a:extLst>
                  <a:ext uri="{FF2B5EF4-FFF2-40B4-BE49-F238E27FC236}">
                    <a16:creationId xmlns:a16="http://schemas.microsoft.com/office/drawing/2014/main" id="{2DDBF4EC-EE0E-1946-84EA-1202ECF93054}"/>
                  </a:ext>
                </a:extLst>
              </p:cNvPr>
              <p:cNvGrpSpPr/>
              <p:nvPr/>
            </p:nvGrpSpPr>
            <p:grpSpPr>
              <a:xfrm>
                <a:off x="5664200" y="4435132"/>
                <a:ext cx="523298" cy="1718544"/>
                <a:chOff x="8170282" y="1683433"/>
                <a:chExt cx="847190" cy="2782228"/>
              </a:xfrm>
            </p:grpSpPr>
            <p:pic>
              <p:nvPicPr>
                <p:cNvPr id="68" name="Picture 67" descr="A picture containing text, night sky&#10;&#10;Description automatically generated">
                  <a:extLst>
                    <a:ext uri="{FF2B5EF4-FFF2-40B4-BE49-F238E27FC236}">
                      <a16:creationId xmlns:a16="http://schemas.microsoft.com/office/drawing/2014/main" id="{BCBDFC80-68DB-DA4C-8E80-FA02B560AB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70282" y="1683433"/>
                  <a:ext cx="847190" cy="2782228"/>
                </a:xfrm>
                <a:prstGeom prst="rect">
                  <a:avLst/>
                </a:prstGeom>
              </p:spPr>
            </p:pic>
            <p:cxnSp>
              <p:nvCxnSpPr>
                <p:cNvPr id="69" name="Straight Connector 68">
                  <a:extLst>
                    <a:ext uri="{FF2B5EF4-FFF2-40B4-BE49-F238E27FC236}">
                      <a16:creationId xmlns:a16="http://schemas.microsoft.com/office/drawing/2014/main" id="{4BD03E71-CA68-4043-9D1E-FF7EBF8BFF87}"/>
                    </a:ext>
                  </a:extLst>
                </p:cNvPr>
                <p:cNvCxnSpPr>
                  <a:cxnSpLocks/>
                </p:cNvCxnSpPr>
                <p:nvPr/>
              </p:nvCxnSpPr>
              <p:spPr>
                <a:xfrm>
                  <a:off x="8559800" y="2764270"/>
                  <a:ext cx="61152" cy="0"/>
                </a:xfrm>
                <a:prstGeom prst="line">
                  <a:avLst/>
                </a:prstGeom>
                <a:ln w="19050" cap="rnd">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80E720A-1686-A542-9F7C-2302E0672AEA}"/>
                    </a:ext>
                  </a:extLst>
                </p:cNvPr>
                <p:cNvCxnSpPr>
                  <a:cxnSpLocks/>
                </p:cNvCxnSpPr>
                <p:nvPr/>
              </p:nvCxnSpPr>
              <p:spPr>
                <a:xfrm>
                  <a:off x="8553450" y="2916670"/>
                  <a:ext cx="73025" cy="0"/>
                </a:xfrm>
                <a:prstGeom prst="line">
                  <a:avLst/>
                </a:prstGeom>
                <a:ln w="19050" cap="rnd">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3F28F260-BC2D-8B4F-B493-05DA7122BD55}"/>
                  </a:ext>
                </a:extLst>
              </p:cNvPr>
              <p:cNvSpPr txBox="1"/>
              <p:nvPr/>
            </p:nvSpPr>
            <p:spPr>
              <a:xfrm>
                <a:off x="5900878" y="6140529"/>
                <a:ext cx="467147" cy="25026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2" indent="0" algn="ctr" defTabSz="121917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425563"/>
                    </a:solidFill>
                    <a:effectLst/>
                    <a:uLnTx/>
                    <a:uFillTx/>
                    <a:latin typeface="Arial"/>
                    <a:ea typeface="+mn-ea"/>
                    <a:cs typeface="+mn-cs"/>
                  </a:rPr>
                  <a:t>POSITIVE RESULT</a:t>
                </a:r>
              </a:p>
            </p:txBody>
          </p:sp>
          <p:sp>
            <p:nvSpPr>
              <p:cNvPr id="62" name="TextBox 61">
                <a:extLst>
                  <a:ext uri="{FF2B5EF4-FFF2-40B4-BE49-F238E27FC236}">
                    <a16:creationId xmlns:a16="http://schemas.microsoft.com/office/drawing/2014/main" id="{FF67EB96-03A5-CB40-817A-3F2F6B120870}"/>
                  </a:ext>
                </a:extLst>
              </p:cNvPr>
              <p:cNvSpPr txBox="1"/>
              <p:nvPr/>
            </p:nvSpPr>
            <p:spPr>
              <a:xfrm>
                <a:off x="5589138" y="5786866"/>
                <a:ext cx="697981" cy="3248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25563"/>
                    </a:solidFill>
                    <a:effectLst/>
                    <a:uLnTx/>
                    <a:uFillTx/>
                    <a:latin typeface="Arial"/>
                    <a:ea typeface="+mn-ea"/>
                    <a:cs typeface="+mn-cs"/>
                  </a:rPr>
                  <a:t>+</a:t>
                </a:r>
              </a:p>
            </p:txBody>
          </p:sp>
          <p:grpSp>
            <p:nvGrpSpPr>
              <p:cNvPr id="63" name="Group 62">
                <a:extLst>
                  <a:ext uri="{FF2B5EF4-FFF2-40B4-BE49-F238E27FC236}">
                    <a16:creationId xmlns:a16="http://schemas.microsoft.com/office/drawing/2014/main" id="{45664C3B-C282-CE40-A0D1-F53AB89D6663}"/>
                  </a:ext>
                </a:extLst>
              </p:cNvPr>
              <p:cNvGrpSpPr/>
              <p:nvPr/>
            </p:nvGrpSpPr>
            <p:grpSpPr>
              <a:xfrm>
                <a:off x="6075193" y="4435132"/>
                <a:ext cx="523298" cy="1718544"/>
                <a:chOff x="8170282" y="1683433"/>
                <a:chExt cx="847190" cy="2782228"/>
              </a:xfrm>
            </p:grpSpPr>
            <p:pic>
              <p:nvPicPr>
                <p:cNvPr id="65" name="Picture 64" descr="A picture containing text, night sky&#10;&#10;Description automatically generated">
                  <a:extLst>
                    <a:ext uri="{FF2B5EF4-FFF2-40B4-BE49-F238E27FC236}">
                      <a16:creationId xmlns:a16="http://schemas.microsoft.com/office/drawing/2014/main" id="{137E7BD5-A388-6643-AD10-0FBDC089FC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70282" y="1683433"/>
                  <a:ext cx="847190" cy="2782228"/>
                </a:xfrm>
                <a:prstGeom prst="rect">
                  <a:avLst/>
                </a:prstGeom>
              </p:spPr>
            </p:pic>
            <p:cxnSp>
              <p:nvCxnSpPr>
                <p:cNvPr id="66" name="Straight Connector 65">
                  <a:extLst>
                    <a:ext uri="{FF2B5EF4-FFF2-40B4-BE49-F238E27FC236}">
                      <a16:creationId xmlns:a16="http://schemas.microsoft.com/office/drawing/2014/main" id="{B04103E9-4C10-E64B-AD0A-10EEEC04F2B7}"/>
                    </a:ext>
                  </a:extLst>
                </p:cNvPr>
                <p:cNvCxnSpPr>
                  <a:cxnSpLocks/>
                </p:cNvCxnSpPr>
                <p:nvPr/>
              </p:nvCxnSpPr>
              <p:spPr>
                <a:xfrm>
                  <a:off x="8559800" y="2764270"/>
                  <a:ext cx="61152" cy="0"/>
                </a:xfrm>
                <a:prstGeom prst="line">
                  <a:avLst/>
                </a:prstGeom>
                <a:ln w="19050" cap="rnd">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248B8DA-56F8-774E-82B9-FBCA5A0F3002}"/>
                    </a:ext>
                  </a:extLst>
                </p:cNvPr>
                <p:cNvCxnSpPr>
                  <a:cxnSpLocks/>
                </p:cNvCxnSpPr>
                <p:nvPr/>
              </p:nvCxnSpPr>
              <p:spPr>
                <a:xfrm>
                  <a:off x="8553450" y="2916670"/>
                  <a:ext cx="73025" cy="0"/>
                </a:xfrm>
                <a:prstGeom prst="line">
                  <a:avLst/>
                </a:prstGeom>
                <a:ln w="19050" cap="rnd">
                  <a:solidFill>
                    <a:srgbClr val="C00000">
                      <a:alpha val="19000"/>
                    </a:srgbClr>
                  </a:solidFill>
                  <a:prstDash val="solid"/>
                  <a:round/>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212B80C2-524D-BC4E-89BB-2DE18CA059C6}"/>
                  </a:ext>
                </a:extLst>
              </p:cNvPr>
              <p:cNvSpPr txBox="1"/>
              <p:nvPr/>
            </p:nvSpPr>
            <p:spPr>
              <a:xfrm>
                <a:off x="6000131" y="5786866"/>
                <a:ext cx="697981" cy="32485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25563"/>
                    </a:solidFill>
                    <a:effectLst/>
                    <a:uLnTx/>
                    <a:uFillTx/>
                    <a:latin typeface="Arial"/>
                    <a:ea typeface="+mn-ea"/>
                    <a:cs typeface="+mn-cs"/>
                  </a:rPr>
                  <a:t>+</a:t>
                </a:r>
              </a:p>
            </p:txBody>
          </p:sp>
        </p:grpSp>
      </p:grpSp>
      <p:grpSp>
        <p:nvGrpSpPr>
          <p:cNvPr id="8" name="Group 7">
            <a:extLst>
              <a:ext uri="{FF2B5EF4-FFF2-40B4-BE49-F238E27FC236}">
                <a16:creationId xmlns:a16="http://schemas.microsoft.com/office/drawing/2014/main" id="{FBBB8F8E-6B6D-934D-870E-4B16C16B2E17}"/>
              </a:ext>
            </a:extLst>
          </p:cNvPr>
          <p:cNvGrpSpPr/>
          <p:nvPr/>
        </p:nvGrpSpPr>
        <p:grpSpPr>
          <a:xfrm>
            <a:off x="5475833" y="3900145"/>
            <a:ext cx="6266290" cy="1757679"/>
            <a:chOff x="5475833" y="3939837"/>
            <a:chExt cx="6266290" cy="1757679"/>
          </a:xfrm>
        </p:grpSpPr>
        <p:grpSp>
          <p:nvGrpSpPr>
            <p:cNvPr id="4" name="Group 3">
              <a:extLst>
                <a:ext uri="{FF2B5EF4-FFF2-40B4-BE49-F238E27FC236}">
                  <a16:creationId xmlns:a16="http://schemas.microsoft.com/office/drawing/2014/main" id="{510D9424-030E-6442-84CC-43E938AA007F}"/>
                </a:ext>
              </a:extLst>
            </p:cNvPr>
            <p:cNvGrpSpPr/>
            <p:nvPr/>
          </p:nvGrpSpPr>
          <p:grpSpPr>
            <a:xfrm>
              <a:off x="7935465" y="3939837"/>
              <a:ext cx="1347025" cy="1573013"/>
              <a:chOff x="5798588" y="4103212"/>
              <a:chExt cx="1347025" cy="1573013"/>
            </a:xfrm>
          </p:grpSpPr>
          <p:grpSp>
            <p:nvGrpSpPr>
              <p:cNvPr id="42" name="Group 41">
                <a:extLst>
                  <a:ext uri="{FF2B5EF4-FFF2-40B4-BE49-F238E27FC236}">
                    <a16:creationId xmlns:a16="http://schemas.microsoft.com/office/drawing/2014/main" id="{8936F6D0-60DA-5843-BECE-65EDD6310D6D}"/>
                  </a:ext>
                </a:extLst>
              </p:cNvPr>
              <p:cNvGrpSpPr/>
              <p:nvPr/>
            </p:nvGrpSpPr>
            <p:grpSpPr>
              <a:xfrm>
                <a:off x="5840759" y="4103212"/>
                <a:ext cx="1262682" cy="820847"/>
                <a:chOff x="8170282" y="2540990"/>
                <a:chExt cx="847190" cy="550743"/>
              </a:xfrm>
            </p:grpSpPr>
            <p:pic>
              <p:nvPicPr>
                <p:cNvPr id="54" name="Picture 53" descr="A picture containing text, night sky&#10;&#10;Description automatically generated">
                  <a:extLst>
                    <a:ext uri="{FF2B5EF4-FFF2-40B4-BE49-F238E27FC236}">
                      <a16:creationId xmlns:a16="http://schemas.microsoft.com/office/drawing/2014/main" id="{D92F830E-194A-D447-B092-F8AC0336BA5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70282" y="2540990"/>
                  <a:ext cx="847190" cy="550743"/>
                </a:xfrm>
                <a:prstGeom prst="rect">
                  <a:avLst/>
                </a:prstGeom>
              </p:spPr>
            </p:pic>
            <p:cxnSp>
              <p:nvCxnSpPr>
                <p:cNvPr id="55" name="Straight Connector 54">
                  <a:extLst>
                    <a:ext uri="{FF2B5EF4-FFF2-40B4-BE49-F238E27FC236}">
                      <a16:creationId xmlns:a16="http://schemas.microsoft.com/office/drawing/2014/main" id="{83A8D529-E8FB-4A4B-9DF2-5B023B5B6A91}"/>
                    </a:ext>
                  </a:extLst>
                </p:cNvPr>
                <p:cNvCxnSpPr>
                  <a:cxnSpLocks/>
                </p:cNvCxnSpPr>
                <p:nvPr/>
              </p:nvCxnSpPr>
              <p:spPr>
                <a:xfrm>
                  <a:off x="8559800" y="2764270"/>
                  <a:ext cx="61152" cy="0"/>
                </a:xfrm>
                <a:prstGeom prst="line">
                  <a:avLst/>
                </a:prstGeom>
                <a:ln w="19050" cap="rnd">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grpSp>
          <p:sp>
            <p:nvSpPr>
              <p:cNvPr id="56" name="Rectangle 55">
                <a:extLst>
                  <a:ext uri="{FF2B5EF4-FFF2-40B4-BE49-F238E27FC236}">
                    <a16:creationId xmlns:a16="http://schemas.microsoft.com/office/drawing/2014/main" id="{9BD966E9-E75B-7A4B-9226-D88C868ECB74}"/>
                  </a:ext>
                </a:extLst>
              </p:cNvPr>
              <p:cNvSpPr/>
              <p:nvPr/>
            </p:nvSpPr>
            <p:spPr>
              <a:xfrm>
                <a:off x="5798588" y="5029894"/>
                <a:ext cx="134702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425563"/>
                    </a:solidFill>
                    <a:effectLst/>
                    <a:uLnTx/>
                    <a:uFillTx/>
                    <a:latin typeface="Arial"/>
                    <a:ea typeface="+mn-ea"/>
                    <a:cs typeface="+mn-cs"/>
                  </a:rPr>
                  <a:t>Negative result: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425563"/>
                    </a:solidFill>
                    <a:effectLst/>
                    <a:uLnTx/>
                    <a:uFillTx/>
                    <a:latin typeface="Arial"/>
                    <a:ea typeface="+mn-ea"/>
                    <a:cs typeface="+mn-cs"/>
                  </a:rPr>
                  <a:t>Coloured</a:t>
                </a:r>
                <a:r>
                  <a:rPr kumimoji="0" lang="en-US" altLang="en-US" sz="1200" b="0" i="0" u="none" strike="noStrike" kern="1200" cap="none" spc="0" normalizeH="0" baseline="0" noProof="0">
                    <a:ln>
                      <a:noFill/>
                    </a:ln>
                    <a:solidFill>
                      <a:srgbClr val="425563"/>
                    </a:solidFill>
                    <a:effectLst/>
                    <a:uLnTx/>
                    <a:uFillTx/>
                    <a:latin typeface="Arial"/>
                    <a:ea typeface="+mn-ea"/>
                    <a:cs typeface="+mn-cs"/>
                  </a:rPr>
                  <a:t> line on “C” only</a:t>
                </a:r>
              </a:p>
            </p:txBody>
          </p:sp>
        </p:grpSp>
        <p:grpSp>
          <p:nvGrpSpPr>
            <p:cNvPr id="5" name="Group 4">
              <a:extLst>
                <a:ext uri="{FF2B5EF4-FFF2-40B4-BE49-F238E27FC236}">
                  <a16:creationId xmlns:a16="http://schemas.microsoft.com/office/drawing/2014/main" id="{57ABF64D-3386-554F-BA3C-488B14F84FF5}"/>
                </a:ext>
              </a:extLst>
            </p:cNvPr>
            <p:cNvGrpSpPr/>
            <p:nvPr/>
          </p:nvGrpSpPr>
          <p:grpSpPr>
            <a:xfrm>
              <a:off x="9556722" y="3939837"/>
              <a:ext cx="2185401" cy="1573013"/>
              <a:chOff x="9210565" y="4103212"/>
              <a:chExt cx="2185401" cy="1573013"/>
            </a:xfrm>
          </p:grpSpPr>
          <p:grpSp>
            <p:nvGrpSpPr>
              <p:cNvPr id="44" name="Group 43">
                <a:extLst>
                  <a:ext uri="{FF2B5EF4-FFF2-40B4-BE49-F238E27FC236}">
                    <a16:creationId xmlns:a16="http://schemas.microsoft.com/office/drawing/2014/main" id="{8E03EA0B-D6F8-7A4E-921E-4DD13113337D}"/>
                  </a:ext>
                </a:extLst>
              </p:cNvPr>
              <p:cNvGrpSpPr/>
              <p:nvPr/>
            </p:nvGrpSpPr>
            <p:grpSpPr>
              <a:xfrm>
                <a:off x="9210565" y="4103212"/>
                <a:ext cx="1262682" cy="820847"/>
                <a:chOff x="8170282" y="2540990"/>
                <a:chExt cx="847190" cy="550743"/>
              </a:xfrm>
            </p:grpSpPr>
            <p:pic>
              <p:nvPicPr>
                <p:cNvPr id="49" name="Picture 48" descr="A picture containing text, night sky&#10;&#10;Description automatically generated">
                  <a:extLst>
                    <a:ext uri="{FF2B5EF4-FFF2-40B4-BE49-F238E27FC236}">
                      <a16:creationId xmlns:a16="http://schemas.microsoft.com/office/drawing/2014/main" id="{9B2E5C98-5053-6F49-8935-53BF35675BE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70282" y="2540990"/>
                  <a:ext cx="847190" cy="550743"/>
                </a:xfrm>
                <a:prstGeom prst="rect">
                  <a:avLst/>
                </a:prstGeom>
              </p:spPr>
            </p:pic>
            <p:cxnSp>
              <p:nvCxnSpPr>
                <p:cNvPr id="50" name="Straight Connector 49">
                  <a:extLst>
                    <a:ext uri="{FF2B5EF4-FFF2-40B4-BE49-F238E27FC236}">
                      <a16:creationId xmlns:a16="http://schemas.microsoft.com/office/drawing/2014/main" id="{3E9A988E-6EDC-B148-9431-A5106FE14D01}"/>
                    </a:ext>
                  </a:extLst>
                </p:cNvPr>
                <p:cNvCxnSpPr>
                  <a:cxnSpLocks/>
                </p:cNvCxnSpPr>
                <p:nvPr/>
              </p:nvCxnSpPr>
              <p:spPr>
                <a:xfrm>
                  <a:off x="8553450" y="2916670"/>
                  <a:ext cx="73025" cy="0"/>
                </a:xfrm>
                <a:prstGeom prst="line">
                  <a:avLst/>
                </a:prstGeom>
                <a:ln w="19050" cap="rnd">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grpSp>
          <p:pic>
            <p:nvPicPr>
              <p:cNvPr id="45" name="Picture 44" descr="A picture containing text, night sky&#10;&#10;Description automatically generated">
                <a:extLst>
                  <a:ext uri="{FF2B5EF4-FFF2-40B4-BE49-F238E27FC236}">
                    <a16:creationId xmlns:a16="http://schemas.microsoft.com/office/drawing/2014/main" id="{317429A2-9FF6-FF4B-AABE-8C942DDAED9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133284" y="4103212"/>
                <a:ext cx="1262682" cy="820847"/>
              </a:xfrm>
              <a:prstGeom prst="rect">
                <a:avLst/>
              </a:prstGeom>
            </p:spPr>
          </p:pic>
          <p:sp>
            <p:nvSpPr>
              <p:cNvPr id="58" name="Rectangle 57">
                <a:extLst>
                  <a:ext uri="{FF2B5EF4-FFF2-40B4-BE49-F238E27FC236}">
                    <a16:creationId xmlns:a16="http://schemas.microsoft.com/office/drawing/2014/main" id="{C0C5B3DC-C3A8-2241-BC23-E6ED591AABD9}"/>
                  </a:ext>
                </a:extLst>
              </p:cNvPr>
              <p:cNvSpPr/>
              <p:nvPr/>
            </p:nvSpPr>
            <p:spPr>
              <a:xfrm>
                <a:off x="9358185" y="5029894"/>
                <a:ext cx="184321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200" b="1">
                    <a:solidFill>
                      <a:srgbClr val="425563"/>
                    </a:solidFill>
                    <a:latin typeface="Arial"/>
                  </a:rPr>
                  <a:t>Invalid or void</a:t>
                </a:r>
                <a:r>
                  <a:rPr kumimoji="0" lang="en-US" altLang="en-US" sz="1200" b="1" i="0" u="none" strike="noStrike" kern="1200" cap="none" spc="0" normalizeH="0" baseline="0" noProof="0">
                    <a:ln>
                      <a:noFill/>
                    </a:ln>
                    <a:solidFill>
                      <a:srgbClr val="425563"/>
                    </a:solidFill>
                    <a:effectLst/>
                    <a:uLnTx/>
                    <a:uFillTx/>
                    <a:latin typeface="Arial"/>
                    <a:ea typeface="+mn-ea"/>
                    <a:cs typeface="+mn-cs"/>
                  </a:rPr>
                  <a:t> result: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425563"/>
                    </a:solidFill>
                    <a:effectLst/>
                    <a:uLnTx/>
                    <a:uFillTx/>
                    <a:latin typeface="Arial"/>
                    <a:ea typeface="+mn-ea"/>
                    <a:cs typeface="+mn-cs"/>
                  </a:rPr>
                  <a:t>No coloured</a:t>
                </a:r>
                <a:r>
                  <a:rPr kumimoji="0" lang="en-US" altLang="en-US" sz="1200" b="0" i="0" u="none" strike="noStrike" kern="1200" cap="none" spc="0" normalizeH="0" baseline="0" noProof="0">
                    <a:ln>
                      <a:noFill/>
                    </a:ln>
                    <a:solidFill>
                      <a:srgbClr val="425563"/>
                    </a:solidFill>
                    <a:effectLst/>
                    <a:uLnTx/>
                    <a:uFillTx/>
                    <a:latin typeface="Arial"/>
                    <a:ea typeface="+mn-ea"/>
                    <a:cs typeface="+mn-cs"/>
                  </a:rPr>
                  <a:t> line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425563"/>
                    </a:solidFill>
                    <a:effectLst/>
                    <a:uLnTx/>
                    <a:uFillTx/>
                    <a:latin typeface="Arial"/>
                    <a:ea typeface="+mn-ea"/>
                    <a:cs typeface="+mn-cs"/>
                  </a:rPr>
                  <a:t>on “C”</a:t>
                </a:r>
              </a:p>
            </p:txBody>
          </p:sp>
        </p:grpSp>
        <p:grpSp>
          <p:nvGrpSpPr>
            <p:cNvPr id="6" name="Group 5">
              <a:extLst>
                <a:ext uri="{FF2B5EF4-FFF2-40B4-BE49-F238E27FC236}">
                  <a16:creationId xmlns:a16="http://schemas.microsoft.com/office/drawing/2014/main" id="{2A8D5145-7A3E-7D4D-9CE7-9D2376795EC5}"/>
                </a:ext>
              </a:extLst>
            </p:cNvPr>
            <p:cNvGrpSpPr/>
            <p:nvPr/>
          </p:nvGrpSpPr>
          <p:grpSpPr>
            <a:xfrm>
              <a:off x="5475833" y="3939837"/>
              <a:ext cx="2185401" cy="1757679"/>
              <a:chOff x="5855771" y="6173301"/>
              <a:chExt cx="2185401" cy="1757679"/>
            </a:xfrm>
          </p:grpSpPr>
          <p:grpSp>
            <p:nvGrpSpPr>
              <p:cNvPr id="43" name="Group 42">
                <a:extLst>
                  <a:ext uri="{FF2B5EF4-FFF2-40B4-BE49-F238E27FC236}">
                    <a16:creationId xmlns:a16="http://schemas.microsoft.com/office/drawing/2014/main" id="{977D7F6E-56CC-A14C-8C8E-FE21BCEB8A15}"/>
                  </a:ext>
                </a:extLst>
              </p:cNvPr>
              <p:cNvGrpSpPr/>
              <p:nvPr/>
            </p:nvGrpSpPr>
            <p:grpSpPr>
              <a:xfrm>
                <a:off x="5855771" y="6173301"/>
                <a:ext cx="1262682" cy="820847"/>
                <a:chOff x="8170282" y="2540990"/>
                <a:chExt cx="847190" cy="550743"/>
              </a:xfrm>
            </p:grpSpPr>
            <p:pic>
              <p:nvPicPr>
                <p:cNvPr id="51" name="Picture 50" descr="A picture containing text, night sky&#10;&#10;Description automatically generated">
                  <a:extLst>
                    <a:ext uri="{FF2B5EF4-FFF2-40B4-BE49-F238E27FC236}">
                      <a16:creationId xmlns:a16="http://schemas.microsoft.com/office/drawing/2014/main" id="{B2783498-56B3-D044-B354-690953230DE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70282" y="2540990"/>
                  <a:ext cx="847190" cy="550743"/>
                </a:xfrm>
                <a:prstGeom prst="rect">
                  <a:avLst/>
                </a:prstGeom>
              </p:spPr>
            </p:pic>
            <p:cxnSp>
              <p:nvCxnSpPr>
                <p:cNvPr id="52" name="Straight Connector 51">
                  <a:extLst>
                    <a:ext uri="{FF2B5EF4-FFF2-40B4-BE49-F238E27FC236}">
                      <a16:creationId xmlns:a16="http://schemas.microsoft.com/office/drawing/2014/main" id="{D02AB499-9DC6-CA4A-81BD-21FD01D646A8}"/>
                    </a:ext>
                  </a:extLst>
                </p:cNvPr>
                <p:cNvCxnSpPr>
                  <a:cxnSpLocks/>
                </p:cNvCxnSpPr>
                <p:nvPr/>
              </p:nvCxnSpPr>
              <p:spPr>
                <a:xfrm>
                  <a:off x="8559800" y="2764270"/>
                  <a:ext cx="61152" cy="0"/>
                </a:xfrm>
                <a:prstGeom prst="line">
                  <a:avLst/>
                </a:prstGeom>
                <a:ln w="19050" cap="rnd">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A605865-C521-124A-BFC1-081F20349D17}"/>
                    </a:ext>
                  </a:extLst>
                </p:cNvPr>
                <p:cNvCxnSpPr>
                  <a:cxnSpLocks/>
                </p:cNvCxnSpPr>
                <p:nvPr/>
              </p:nvCxnSpPr>
              <p:spPr>
                <a:xfrm>
                  <a:off x="8553450" y="2916670"/>
                  <a:ext cx="73025" cy="0"/>
                </a:xfrm>
                <a:prstGeom prst="line">
                  <a:avLst/>
                </a:prstGeom>
                <a:ln w="19050" cap="rnd">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grpSp>
          <p:sp>
            <p:nvSpPr>
              <p:cNvPr id="57" name="Rectangle 56">
                <a:extLst>
                  <a:ext uri="{FF2B5EF4-FFF2-40B4-BE49-F238E27FC236}">
                    <a16:creationId xmlns:a16="http://schemas.microsoft.com/office/drawing/2014/main" id="{CD93A01F-0740-944B-8004-25815099AA4C}"/>
                  </a:ext>
                </a:extLst>
              </p:cNvPr>
              <p:cNvSpPr/>
              <p:nvPr/>
            </p:nvSpPr>
            <p:spPr>
              <a:xfrm>
                <a:off x="5997038" y="7099983"/>
                <a:ext cx="1852551"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425563"/>
                    </a:solidFill>
                    <a:effectLst/>
                    <a:uLnTx/>
                    <a:uFillTx/>
                    <a:latin typeface="Arial"/>
                    <a:ea typeface="+mn-ea"/>
                    <a:cs typeface="+mn-cs"/>
                  </a:rPr>
                  <a:t>Positive result: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425563"/>
                    </a:solidFill>
                    <a:effectLst/>
                    <a:uLnTx/>
                    <a:uFillTx/>
                    <a:latin typeface="Arial"/>
                    <a:ea typeface="+mn-ea"/>
                    <a:cs typeface="+mn-cs"/>
                  </a:rPr>
                  <a:t>Any visible coloured</a:t>
                </a:r>
                <a:r>
                  <a:rPr kumimoji="0" lang="en-US" altLang="en-US" sz="1200" b="0" i="0" u="none" strike="noStrike" kern="1200" cap="none" spc="0" normalizeH="0" baseline="0" noProof="0">
                    <a:ln>
                      <a:noFill/>
                    </a:ln>
                    <a:solidFill>
                      <a:srgbClr val="425563"/>
                    </a:solidFill>
                    <a:effectLst/>
                    <a:uLnTx/>
                    <a:uFillTx/>
                    <a:latin typeface="Arial"/>
                    <a:ea typeface="+mn-ea"/>
                    <a:cs typeface="+mn-cs"/>
                  </a:rPr>
                  <a:t> line on “C” and “T”, which may be faint</a:t>
                </a:r>
              </a:p>
            </p:txBody>
          </p:sp>
          <p:grpSp>
            <p:nvGrpSpPr>
              <p:cNvPr id="85" name="Group 84">
                <a:extLst>
                  <a:ext uri="{FF2B5EF4-FFF2-40B4-BE49-F238E27FC236}">
                    <a16:creationId xmlns:a16="http://schemas.microsoft.com/office/drawing/2014/main" id="{C5FB54B9-411C-7C43-8775-307718EB69C5}"/>
                  </a:ext>
                </a:extLst>
              </p:cNvPr>
              <p:cNvGrpSpPr/>
              <p:nvPr/>
            </p:nvGrpSpPr>
            <p:grpSpPr>
              <a:xfrm>
                <a:off x="6778490" y="6173301"/>
                <a:ext cx="1262682" cy="820847"/>
                <a:chOff x="8170282" y="2540990"/>
                <a:chExt cx="847190" cy="550743"/>
              </a:xfrm>
            </p:grpSpPr>
            <p:pic>
              <p:nvPicPr>
                <p:cNvPr id="86" name="Picture 85" descr="A picture containing text, night sky&#10;&#10;Description automatically generated">
                  <a:extLst>
                    <a:ext uri="{FF2B5EF4-FFF2-40B4-BE49-F238E27FC236}">
                      <a16:creationId xmlns:a16="http://schemas.microsoft.com/office/drawing/2014/main" id="{94862500-C3EF-2848-B277-DD418087F95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70282" y="2540990"/>
                  <a:ext cx="847190" cy="550743"/>
                </a:xfrm>
                <a:prstGeom prst="rect">
                  <a:avLst/>
                </a:prstGeom>
              </p:spPr>
            </p:pic>
            <p:cxnSp>
              <p:nvCxnSpPr>
                <p:cNvPr id="87" name="Straight Connector 86">
                  <a:extLst>
                    <a:ext uri="{FF2B5EF4-FFF2-40B4-BE49-F238E27FC236}">
                      <a16:creationId xmlns:a16="http://schemas.microsoft.com/office/drawing/2014/main" id="{8AFBC79A-CEFF-5240-A129-B72C44DC8230}"/>
                    </a:ext>
                  </a:extLst>
                </p:cNvPr>
                <p:cNvCxnSpPr>
                  <a:cxnSpLocks/>
                </p:cNvCxnSpPr>
                <p:nvPr/>
              </p:nvCxnSpPr>
              <p:spPr>
                <a:xfrm>
                  <a:off x="8559800" y="2764270"/>
                  <a:ext cx="61152" cy="0"/>
                </a:xfrm>
                <a:prstGeom prst="line">
                  <a:avLst/>
                </a:prstGeom>
                <a:ln w="19050" cap="rnd">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4707199-B3D5-E94B-9883-6A94AA3060B2}"/>
                    </a:ext>
                  </a:extLst>
                </p:cNvPr>
                <p:cNvCxnSpPr>
                  <a:cxnSpLocks/>
                </p:cNvCxnSpPr>
                <p:nvPr/>
              </p:nvCxnSpPr>
              <p:spPr>
                <a:xfrm>
                  <a:off x="8553450" y="2916670"/>
                  <a:ext cx="73025" cy="0"/>
                </a:xfrm>
                <a:prstGeom prst="line">
                  <a:avLst/>
                </a:prstGeom>
                <a:ln w="19050" cap="rnd">
                  <a:solidFill>
                    <a:srgbClr val="C00000">
                      <a:alpha val="35000"/>
                    </a:srgbClr>
                  </a:solidFill>
                  <a:prstDash val="solid"/>
                  <a:round/>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348600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4197178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20"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4400" b="1" dirty="0" smtClean="0">
              <a:solidFill>
                <a:srgbClr val="FFFFFF"/>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8AD1BEDB-8C1F-7048-9F2E-79698FA147F6}"/>
              </a:ext>
            </a:extLst>
          </p:cNvPr>
          <p:cNvSpPr>
            <a:spLocks noGrp="1"/>
          </p:cNvSpPr>
          <p:nvPr>
            <p:ph type="title"/>
          </p:nvPr>
        </p:nvSpPr>
        <p:spPr/>
        <p:txBody>
          <a:bodyPr lIns="0" rIns="396000"/>
          <a:lstStyle/>
          <a:p>
            <a:r>
              <a:rPr lang="en-GB" dirty="0" smtClean="0"/>
              <a:t>1.5 </a:t>
            </a:r>
            <a:r>
              <a:rPr lang="en-GB" dirty="0"/>
              <a:t>TEST RESULTS</a:t>
            </a:r>
          </a:p>
        </p:txBody>
      </p:sp>
    </p:spTree>
    <p:extLst>
      <p:ext uri="{BB962C8B-B14F-4D97-AF65-F5344CB8AC3E}">
        <p14:creationId xmlns:p14="http://schemas.microsoft.com/office/powerpoint/2010/main" val="11384111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BE52-0AA2-284E-8817-74100FAA7C3D}"/>
              </a:ext>
            </a:extLst>
          </p:cNvPr>
          <p:cNvSpPr>
            <a:spLocks noGrp="1"/>
          </p:cNvSpPr>
          <p:nvPr>
            <p:ph type="title"/>
          </p:nvPr>
        </p:nvSpPr>
        <p:spPr/>
        <p:txBody>
          <a:bodyPr lIns="612000"/>
          <a:lstStyle/>
          <a:p>
            <a:pPr algn="l"/>
            <a:r>
              <a:rPr lang="en-GB"/>
              <a:t>WAITING AREA FOR TEST RESULTS</a:t>
            </a:r>
            <a:br>
              <a:rPr lang="en-GB"/>
            </a:br>
            <a:r>
              <a:rPr lang="en-GB"/>
              <a:t/>
            </a:r>
            <a:br>
              <a:rPr lang="en-GB"/>
            </a:br>
            <a:endParaRPr lang="en-GB"/>
          </a:p>
        </p:txBody>
      </p:sp>
      <p:sp>
        <p:nvSpPr>
          <p:cNvPr id="4" name="TextBox 3">
            <a:extLst>
              <a:ext uri="{FF2B5EF4-FFF2-40B4-BE49-F238E27FC236}">
                <a16:creationId xmlns:a16="http://schemas.microsoft.com/office/drawing/2014/main" id="{9CE7E817-1FEF-C841-BC92-983470076FA4}"/>
              </a:ext>
            </a:extLst>
          </p:cNvPr>
          <p:cNvSpPr txBox="1"/>
          <p:nvPr/>
        </p:nvSpPr>
        <p:spPr>
          <a:xfrm>
            <a:off x="5717988" y="882557"/>
            <a:ext cx="5899150" cy="500538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a:spcBef>
                <a:spcPts val="600"/>
              </a:spcBef>
              <a:spcAft>
                <a:spcPts val="200"/>
              </a:spcAft>
              <a:defRPr/>
            </a:pPr>
            <a:r>
              <a:rPr lang="en-GB" sz="1200" b="1">
                <a:solidFill>
                  <a:schemeClr val="tx2"/>
                </a:solidFill>
                <a:ea typeface="+mn-lt"/>
                <a:cs typeface="+mn-lt"/>
              </a:rPr>
              <a:t>OVERVIEW:</a:t>
            </a:r>
          </a:p>
          <a:p>
            <a:pPr>
              <a:spcBef>
                <a:spcPts val="600"/>
              </a:spcBef>
              <a:spcAft>
                <a:spcPts val="200"/>
              </a:spcAft>
              <a:defRPr/>
            </a:pPr>
            <a:r>
              <a:rPr lang="en-GB" sz="1200">
                <a:solidFill>
                  <a:schemeClr val="tx1"/>
                </a:solidFill>
                <a:ea typeface="+mn-lt"/>
                <a:cs typeface="+mn-lt"/>
              </a:rPr>
              <a:t>If the site has a waiting area, there should be clear reinforcement of the requirements for 2m social distancing, wearing face coverings and other control measures throughout the end-to-end process. </a:t>
            </a:r>
          </a:p>
          <a:p>
            <a:pPr marL="171450" indent="-171450">
              <a:spcBef>
                <a:spcPts val="600"/>
              </a:spcBef>
              <a:spcAft>
                <a:spcPts val="200"/>
              </a:spcAft>
              <a:buFont typeface="Arial" panose="020B0604020202020204" pitchFamily="34" charset="0"/>
              <a:buChar char="•"/>
              <a:defRPr/>
            </a:pPr>
            <a:r>
              <a:rPr lang="en-GB" sz="1200">
                <a:solidFill>
                  <a:schemeClr val="tx1"/>
                </a:solidFill>
                <a:ea typeface="+mn-lt"/>
                <a:cs typeface="+mn-lt"/>
              </a:rPr>
              <a:t>There should be a robust process for assurance of these measures. </a:t>
            </a:r>
          </a:p>
          <a:p>
            <a:pPr marL="171450" indent="-171450">
              <a:spcBef>
                <a:spcPts val="600"/>
              </a:spcBef>
              <a:spcAft>
                <a:spcPts val="200"/>
              </a:spcAft>
              <a:buFont typeface="Arial" panose="020B0604020202020204" pitchFamily="34" charset="0"/>
              <a:buChar char="•"/>
              <a:defRPr/>
            </a:pPr>
            <a:r>
              <a:rPr lang="en-GB" sz="1200">
                <a:solidFill>
                  <a:schemeClr val="tx1"/>
                </a:solidFill>
                <a:ea typeface="+mn-lt"/>
                <a:cs typeface="+mn-lt"/>
              </a:rPr>
              <a:t>There should be a designated individual with the responsibility to ensure these measures are being adhered to and to collate a daily report on this.</a:t>
            </a:r>
            <a:endParaRPr lang="en-GB" sz="1200" b="1">
              <a:solidFill>
                <a:schemeClr val="tx1"/>
              </a:solidFill>
              <a:ea typeface="+mn-lt"/>
              <a:cs typeface="+mn-lt"/>
            </a:endParaRPr>
          </a:p>
          <a:p>
            <a:pPr>
              <a:spcBef>
                <a:spcPts val="600"/>
              </a:spcBef>
              <a:spcAft>
                <a:spcPts val="200"/>
              </a:spcAft>
              <a:defRPr/>
            </a:pPr>
            <a:r>
              <a:rPr lang="en-GB" sz="1200">
                <a:solidFill>
                  <a:schemeClr val="tx1"/>
                </a:solidFill>
                <a:ea typeface="+mn-lt"/>
                <a:cs typeface="+mn-lt"/>
              </a:rPr>
              <a:t>Additional team members may be needed to manage the flow of people in this area and to answer questions when the testing Participant gets their result. This approach may be useful to direct Participants with a void result to take a new test immediately.</a:t>
            </a:r>
            <a:endParaRPr lang="en-US">
              <a:solidFill>
                <a:schemeClr val="tx1"/>
              </a:solidFill>
              <a:cs typeface="Arial"/>
            </a:endParaRPr>
          </a:p>
          <a:p>
            <a:pPr>
              <a:spcBef>
                <a:spcPts val="600"/>
              </a:spcBef>
              <a:spcAft>
                <a:spcPts val="200"/>
              </a:spcAft>
              <a:defRPr/>
            </a:pPr>
            <a:r>
              <a:rPr lang="en-GB" sz="1200">
                <a:solidFill>
                  <a:schemeClr val="tx1"/>
                </a:solidFill>
                <a:ea typeface="+mn-lt"/>
                <a:cs typeface="+mn-lt"/>
              </a:rPr>
              <a:t>If giving the result in person, this needs to be delivered using a prepared script, and people will be advised to contact one of the NHS T&amp;T nurses for further advice if necessary.</a:t>
            </a:r>
          </a:p>
          <a:p>
            <a:pPr>
              <a:spcBef>
                <a:spcPts val="600"/>
              </a:spcBef>
              <a:spcAft>
                <a:spcPts val="200"/>
              </a:spcAft>
              <a:defRPr/>
            </a:pPr>
            <a:endParaRPr lang="en-GB" sz="1200">
              <a:solidFill>
                <a:schemeClr val="tx1"/>
              </a:solidFill>
              <a:ea typeface="+mn-lt"/>
              <a:cs typeface="+mn-lt"/>
            </a:endParaRPr>
          </a:p>
          <a:p>
            <a:pPr>
              <a:spcBef>
                <a:spcPts val="600"/>
              </a:spcBef>
              <a:spcAft>
                <a:spcPts val="200"/>
              </a:spcAft>
              <a:buClr>
                <a:schemeClr val="tx2"/>
              </a:buClr>
              <a:defRPr/>
            </a:pPr>
            <a:r>
              <a:rPr lang="en-GB" sz="1200" b="1">
                <a:solidFill>
                  <a:schemeClr val="tx2"/>
                </a:solidFill>
                <a:ea typeface="+mn-lt"/>
                <a:cs typeface="+mn-lt"/>
              </a:rPr>
              <a:t>THE SCRIPT SHOULD INCLUDE:</a:t>
            </a:r>
          </a:p>
          <a:p>
            <a:pPr marL="171450" indent="-171450">
              <a:spcBef>
                <a:spcPts val="600"/>
              </a:spcBef>
              <a:spcAft>
                <a:spcPts val="200"/>
              </a:spcAft>
              <a:buClr>
                <a:schemeClr val="tx2"/>
              </a:buClr>
              <a:buFont typeface="Arial" panose="020B0604020202020204" pitchFamily="34" charset="0"/>
              <a:buChar char="•"/>
              <a:defRPr/>
            </a:pPr>
            <a:r>
              <a:rPr lang="en-GB" sz="1200">
                <a:solidFill>
                  <a:schemeClr val="tx1"/>
                </a:solidFill>
                <a:ea typeface="+mn-lt"/>
                <a:cs typeface="+mn-lt"/>
              </a:rPr>
              <a:t>Detail of the result (negative, void, positive)</a:t>
            </a:r>
          </a:p>
          <a:p>
            <a:pPr marL="171450" indent="-171450">
              <a:spcBef>
                <a:spcPts val="600"/>
              </a:spcBef>
              <a:spcAft>
                <a:spcPts val="200"/>
              </a:spcAft>
              <a:buClr>
                <a:schemeClr val="tx2"/>
              </a:buClr>
              <a:buFont typeface="Arial" panose="020B0604020202020204" pitchFamily="34" charset="0"/>
              <a:buChar char="•"/>
              <a:defRPr/>
            </a:pPr>
            <a:r>
              <a:rPr lang="en-GB" sz="1200">
                <a:solidFill>
                  <a:schemeClr val="tx1"/>
                </a:solidFill>
                <a:ea typeface="+mn-lt"/>
                <a:cs typeface="+mn-lt"/>
              </a:rPr>
              <a:t>Instructions on what to do for void results (retest LFD, register for home PCR)</a:t>
            </a:r>
          </a:p>
          <a:p>
            <a:pPr marL="171450" indent="-171450">
              <a:spcBef>
                <a:spcPts val="600"/>
              </a:spcBef>
              <a:spcAft>
                <a:spcPts val="200"/>
              </a:spcAft>
              <a:buClr>
                <a:schemeClr val="tx2"/>
              </a:buClr>
              <a:buFont typeface="Arial" panose="020B0604020202020204" pitchFamily="34" charset="0"/>
              <a:buChar char="•"/>
              <a:defRPr/>
            </a:pPr>
            <a:r>
              <a:rPr lang="en-GB" sz="1200">
                <a:solidFill>
                  <a:schemeClr val="tx1"/>
                </a:solidFill>
                <a:ea typeface="+mn-lt"/>
                <a:cs typeface="+mn-lt"/>
              </a:rPr>
              <a:t>Instructions on what to for positive results (go home immediately and follow self-isolation guidelines)</a:t>
            </a:r>
          </a:p>
          <a:p>
            <a:pPr marL="171450" indent="-171450">
              <a:spcBef>
                <a:spcPts val="600"/>
              </a:spcBef>
              <a:spcAft>
                <a:spcPts val="200"/>
              </a:spcAft>
              <a:buClr>
                <a:schemeClr val="tx2"/>
              </a:buClr>
              <a:buFont typeface="Arial" panose="020B0604020202020204" pitchFamily="34" charset="0"/>
              <a:buChar char="•"/>
              <a:defRPr/>
            </a:pPr>
            <a:r>
              <a:rPr lang="en-GB" sz="1200">
                <a:solidFill>
                  <a:schemeClr val="tx1"/>
                </a:solidFill>
                <a:ea typeface="+mn-lt"/>
                <a:cs typeface="+mn-lt"/>
              </a:rPr>
              <a:t>Travel advice for Participants</a:t>
            </a:r>
          </a:p>
          <a:p>
            <a:pPr marL="171450" indent="-171450">
              <a:spcBef>
                <a:spcPts val="600"/>
              </a:spcBef>
              <a:spcAft>
                <a:spcPts val="200"/>
              </a:spcAft>
              <a:buClr>
                <a:schemeClr val="tx2"/>
              </a:buClr>
              <a:buFont typeface="Arial" panose="020B0604020202020204" pitchFamily="34" charset="0"/>
              <a:buChar char="•"/>
              <a:defRPr/>
            </a:pPr>
            <a:r>
              <a:rPr lang="en-GB" sz="1200">
                <a:solidFill>
                  <a:schemeClr val="tx1"/>
                </a:solidFill>
                <a:ea typeface="+mn-lt"/>
                <a:cs typeface="+mn-lt"/>
              </a:rPr>
              <a:t>How to register for a confirmatory test</a:t>
            </a:r>
          </a:p>
        </p:txBody>
      </p:sp>
      <p:sp>
        <p:nvSpPr>
          <p:cNvPr id="5" name="Rectangle 4">
            <a:extLst>
              <a:ext uri="{FF2B5EF4-FFF2-40B4-BE49-F238E27FC236}">
                <a16:creationId xmlns:a16="http://schemas.microsoft.com/office/drawing/2014/main" id="{B52E5CC1-B162-1E4E-9BC2-F2E005EBFD32}"/>
              </a:ext>
            </a:extLst>
          </p:cNvPr>
          <p:cNvSpPr/>
          <p:nvPr/>
        </p:nvSpPr>
        <p:spPr>
          <a:xfrm>
            <a:off x="623888" y="4088011"/>
            <a:ext cx="4416287" cy="1384995"/>
          </a:xfrm>
          <a:prstGeom prst="rect">
            <a:avLst/>
          </a:prstGeom>
        </p:spPr>
        <p:txBody>
          <a:bodyPr wrap="square" lIns="0">
            <a:spAutoFit/>
          </a:bodyPr>
          <a:lstStyle/>
          <a:p>
            <a:pPr>
              <a:spcBef>
                <a:spcPts val="600"/>
              </a:spcBef>
              <a:spcAft>
                <a:spcPts val="200"/>
              </a:spcAft>
              <a:defRPr/>
            </a:pPr>
            <a:r>
              <a:rPr lang="en-GB" sz="1400">
                <a:ea typeface="+mn-lt"/>
                <a:cs typeface="+mn-lt"/>
              </a:rPr>
              <a:t>Organisations can set up waiting areas for their test Participants whilst they wait for their results. This is optional and can be set up if needed. The area should be designated for Participants to wait on-premises while results are processed, social distancing must be maintained in the area at all times. </a:t>
            </a:r>
          </a:p>
        </p:txBody>
      </p:sp>
    </p:spTree>
    <p:extLst>
      <p:ext uri="{BB962C8B-B14F-4D97-AF65-F5344CB8AC3E}">
        <p14:creationId xmlns:p14="http://schemas.microsoft.com/office/powerpoint/2010/main" val="1217768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BE52-0AA2-284E-8817-74100FAA7C3D}"/>
              </a:ext>
            </a:extLst>
          </p:cNvPr>
          <p:cNvSpPr>
            <a:spLocks noGrp="1"/>
          </p:cNvSpPr>
          <p:nvPr>
            <p:ph type="title"/>
          </p:nvPr>
        </p:nvSpPr>
        <p:spPr/>
        <p:txBody>
          <a:bodyPr lIns="612000"/>
          <a:lstStyle/>
          <a:p>
            <a:r>
              <a:rPr lang="en-GB" dirty="0">
                <a:latin typeface="Arial"/>
                <a:cs typeface="Arial"/>
              </a:rPr>
              <a:t>NEGATIVE TEST RESULTS</a:t>
            </a:r>
          </a:p>
        </p:txBody>
      </p:sp>
      <p:sp>
        <p:nvSpPr>
          <p:cNvPr id="4" name="TextBox 3">
            <a:extLst>
              <a:ext uri="{FF2B5EF4-FFF2-40B4-BE49-F238E27FC236}">
                <a16:creationId xmlns:a16="http://schemas.microsoft.com/office/drawing/2014/main" id="{9CE7E817-1FEF-C841-BC92-983470076FA4}"/>
              </a:ext>
            </a:extLst>
          </p:cNvPr>
          <p:cNvSpPr txBox="1"/>
          <p:nvPr/>
        </p:nvSpPr>
        <p:spPr>
          <a:xfrm>
            <a:off x="5664200" y="1160463"/>
            <a:ext cx="5899150" cy="500538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50000"/>
              </a:lnSpc>
              <a:spcBef>
                <a:spcPts val="600"/>
              </a:spcBef>
              <a:spcAft>
                <a:spcPts val="200"/>
              </a:spcAft>
              <a:buClr>
                <a:srgbClr val="005EB8"/>
              </a:buClr>
              <a:buSzTx/>
              <a:buFontTx/>
              <a:buNone/>
              <a:tabLst/>
              <a:defRPr/>
            </a:pPr>
            <a:r>
              <a:rPr kumimoji="0" lang="en-GB" sz="1200" b="1" i="0" u="none" strike="noStrike" kern="1200" cap="none" spc="0" normalizeH="0" baseline="0" noProof="0">
                <a:ln>
                  <a:noFill/>
                </a:ln>
                <a:solidFill>
                  <a:srgbClr val="005EB8"/>
                </a:solidFill>
                <a:effectLst/>
                <a:uLnTx/>
                <a:uFillTx/>
                <a:latin typeface="Arial"/>
                <a:ea typeface="+mn-ea"/>
                <a:cs typeface="+mn-cs"/>
              </a:rPr>
              <a:t>REGULAR TESTING NEGATIVE RESULT:</a:t>
            </a:r>
            <a:endParaRPr kumimoji="0" lang="en-GB" sz="1200" b="0" i="0" u="none" strike="noStrike" kern="1200" cap="none" spc="0" normalizeH="0" baseline="0" noProof="0">
              <a:ln>
                <a:noFill/>
              </a:ln>
              <a:solidFill>
                <a:srgbClr val="425563"/>
              </a:solidFill>
              <a:effectLst/>
              <a:uLnTx/>
              <a:uFillTx/>
              <a:latin typeface="Arial"/>
              <a:ea typeface="+mn-ea"/>
              <a:cs typeface="+mn-cs"/>
            </a:endParaRPr>
          </a:p>
          <a:p>
            <a:pPr marL="285750" marR="0" lvl="0" indent="-285750" algn="l" defTabSz="914400" rtl="0" eaLnBrk="1" fontAlgn="auto" latinLnBrk="0" hangingPunct="1">
              <a:lnSpc>
                <a:spcPct val="150000"/>
              </a:lnSpc>
              <a:spcBef>
                <a:spcPts val="600"/>
              </a:spcBef>
              <a:spcAft>
                <a:spcPts val="200"/>
              </a:spcAft>
              <a:buClr>
                <a:srgbClr val="005EB8"/>
              </a:buClr>
              <a:buSzTx/>
              <a:buFont typeface="Arial" panose="020B0604020202020204" pitchFamily="34" charset="0"/>
              <a:buChar char="•"/>
              <a:tabLst/>
              <a:defRPr/>
            </a:pPr>
            <a:r>
              <a:rPr kumimoji="0" lang="en-GB" sz="1200" b="0" i="0" u="none" strike="noStrike" kern="1200" cap="none" spc="0" normalizeH="0" baseline="0" noProof="0">
                <a:ln>
                  <a:noFill/>
                </a:ln>
                <a:solidFill>
                  <a:srgbClr val="425563"/>
                </a:solidFill>
                <a:effectLst/>
                <a:uLnTx/>
                <a:uFillTx/>
                <a:latin typeface="Arial"/>
                <a:ea typeface="+mn-ea"/>
                <a:cs typeface="+mn-cs"/>
              </a:rPr>
              <a:t>Participants can continue to interacting with their Organisation as usual and are informed of their next testing slot</a:t>
            </a:r>
            <a:endParaRPr lang="en-GB" sz="1200" b="0" i="0" u="none" strike="noStrike" kern="1200" cap="none" spc="0" normalizeH="0" baseline="0" noProof="0">
              <a:ln>
                <a:noFill/>
              </a:ln>
              <a:solidFill>
                <a:srgbClr val="425563"/>
              </a:solidFill>
              <a:effectLst/>
              <a:uLnTx/>
              <a:uFillTx/>
              <a:latin typeface="Arial"/>
              <a:cs typeface="Arial"/>
            </a:endParaRPr>
          </a:p>
          <a:p>
            <a:pPr marL="285750" indent="-285750">
              <a:lnSpc>
                <a:spcPct val="150000"/>
              </a:lnSpc>
              <a:spcBef>
                <a:spcPts val="600"/>
              </a:spcBef>
              <a:spcAft>
                <a:spcPts val="200"/>
              </a:spcAft>
              <a:buClr>
                <a:srgbClr val="005EB8"/>
              </a:buClr>
              <a:buFont typeface="Arial" panose="020B0604020202020204" pitchFamily="34" charset="0"/>
              <a:buChar char="•"/>
              <a:defRPr/>
            </a:pPr>
            <a:r>
              <a:rPr lang="en-GB" sz="1200">
                <a:solidFill>
                  <a:srgbClr val="425563"/>
                </a:solidFill>
                <a:latin typeface="Arial"/>
              </a:rPr>
              <a:t>Participants who return a negative test result do not need to self-isolate unless: a) they are symptomatic (they’ll need to book a different test), b) someone they live with tests positive (or has symptoms and has not been tested yet) or c) they’ve been traced as a contact of someone who tested positive.</a:t>
            </a:r>
          </a:p>
          <a:p>
            <a:pPr>
              <a:lnSpc>
                <a:spcPct val="150000"/>
              </a:lnSpc>
              <a:spcBef>
                <a:spcPts val="600"/>
              </a:spcBef>
              <a:spcAft>
                <a:spcPts val="200"/>
              </a:spcAft>
              <a:buClr>
                <a:srgbClr val="005EB8"/>
              </a:buClr>
              <a:defRPr/>
            </a:pPr>
            <a:r>
              <a:rPr lang="en-GB" sz="1200" b="1">
                <a:solidFill>
                  <a:srgbClr val="005EB8"/>
                </a:solidFill>
              </a:rPr>
              <a:t>DAILY CONTACT TESTING NEGATIVE RESULT:</a:t>
            </a:r>
            <a:endParaRPr lang="en-GB" sz="1200">
              <a:solidFill>
                <a:srgbClr val="425563"/>
              </a:solidFill>
            </a:endParaRPr>
          </a:p>
          <a:p>
            <a:pPr marL="171450" indent="-171450">
              <a:lnSpc>
                <a:spcPct val="150000"/>
              </a:lnSpc>
              <a:spcBef>
                <a:spcPts val="600"/>
              </a:spcBef>
              <a:spcAft>
                <a:spcPts val="200"/>
              </a:spcAft>
              <a:buClr>
                <a:srgbClr val="005EB8"/>
              </a:buClr>
              <a:buFont typeface="Arial" panose="020B0604020202020204" pitchFamily="34" charset="0"/>
              <a:buChar char="•"/>
              <a:defRPr/>
            </a:pPr>
            <a:r>
              <a:rPr lang="en-GB" sz="1200">
                <a:solidFill>
                  <a:srgbClr val="425563"/>
                </a:solidFill>
              </a:rPr>
              <a:t>Until they have tested negative for 7 consecutive days, the Participant will need to return the following day for testing. They will be able to interact with their organisation as normal provided they can prove their negative result</a:t>
            </a:r>
          </a:p>
          <a:p>
            <a:pPr marL="171450" indent="-171450">
              <a:lnSpc>
                <a:spcPct val="150000"/>
              </a:lnSpc>
              <a:spcBef>
                <a:spcPts val="600"/>
              </a:spcBef>
              <a:spcAft>
                <a:spcPts val="200"/>
              </a:spcAft>
              <a:buClr>
                <a:srgbClr val="005EB8"/>
              </a:buClr>
              <a:buFont typeface="Arial" panose="020B0604020202020204" pitchFamily="34" charset="0"/>
              <a:buChar char="•"/>
              <a:defRPr/>
            </a:pPr>
            <a:r>
              <a:rPr lang="en-GB" sz="1200">
                <a:solidFill>
                  <a:srgbClr val="425563"/>
                </a:solidFill>
                <a:cs typeface="Arial"/>
              </a:rPr>
              <a:t>Once they have tested negative for 7 consecutive days, </a:t>
            </a:r>
            <a:r>
              <a:rPr lang="en-GB" sz="1200">
                <a:solidFill>
                  <a:schemeClr val="tx1"/>
                </a:solidFill>
              </a:rPr>
              <a:t>they will be able to return to their usual test cycle (if there is one in place), or to life as “normal” (remaining conscious of currently government social distancing and hygiene guidelines)</a:t>
            </a:r>
            <a:endParaRPr lang="en-GB" sz="1200">
              <a:solidFill>
                <a:srgbClr val="425563"/>
              </a:solidFill>
              <a:latin typeface="Arial"/>
              <a:cs typeface="Arial"/>
            </a:endParaRPr>
          </a:p>
        </p:txBody>
      </p:sp>
    </p:spTree>
    <p:extLst>
      <p:ext uri="{BB962C8B-B14F-4D97-AF65-F5344CB8AC3E}">
        <p14:creationId xmlns:p14="http://schemas.microsoft.com/office/powerpoint/2010/main" val="3255969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BE52-0AA2-284E-8817-74100FAA7C3D}"/>
              </a:ext>
            </a:extLst>
          </p:cNvPr>
          <p:cNvSpPr>
            <a:spLocks noGrp="1"/>
          </p:cNvSpPr>
          <p:nvPr>
            <p:ph type="title"/>
          </p:nvPr>
        </p:nvSpPr>
        <p:spPr/>
        <p:txBody>
          <a:bodyPr lIns="612000"/>
          <a:lstStyle/>
          <a:p>
            <a:pPr algn="l"/>
            <a:r>
              <a:rPr lang="en-GB" dirty="0">
                <a:latin typeface="Arial"/>
                <a:cs typeface="Arial"/>
              </a:rPr>
              <a:t>VOID TEST RESULTS</a:t>
            </a:r>
          </a:p>
        </p:txBody>
      </p:sp>
      <p:sp>
        <p:nvSpPr>
          <p:cNvPr id="4" name="TextBox 3">
            <a:extLst>
              <a:ext uri="{FF2B5EF4-FFF2-40B4-BE49-F238E27FC236}">
                <a16:creationId xmlns:a16="http://schemas.microsoft.com/office/drawing/2014/main" id="{9CE7E817-1FEF-C841-BC92-983470076FA4}"/>
              </a:ext>
            </a:extLst>
          </p:cNvPr>
          <p:cNvSpPr txBox="1"/>
          <p:nvPr/>
        </p:nvSpPr>
        <p:spPr>
          <a:xfrm>
            <a:off x="5664200" y="1160463"/>
            <a:ext cx="5899150" cy="500538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50000"/>
              </a:lnSpc>
              <a:spcBef>
                <a:spcPts val="600"/>
              </a:spcBef>
              <a:spcAft>
                <a:spcPts val="200"/>
              </a:spcAft>
              <a:buClr>
                <a:srgbClr val="005EB8"/>
              </a:buClr>
              <a:buSzTx/>
              <a:buFontTx/>
              <a:buNone/>
              <a:tabLst/>
              <a:defRPr/>
            </a:pPr>
            <a:r>
              <a:rPr kumimoji="0" lang="en-GB" sz="1200" b="1" i="0" u="none" strike="noStrike" kern="1200" cap="none" spc="0" normalizeH="0" baseline="0" noProof="0" dirty="0">
                <a:ln>
                  <a:noFill/>
                </a:ln>
                <a:solidFill>
                  <a:srgbClr val="005EB8"/>
                </a:solidFill>
                <a:effectLst/>
                <a:uLnTx/>
                <a:uFillTx/>
                <a:latin typeface="Arial"/>
                <a:ea typeface="+mn-ea"/>
                <a:cs typeface="+mn-cs"/>
              </a:rPr>
              <a:t>INVALID OR VOID TEST RESULT:</a:t>
            </a:r>
            <a:endParaRPr kumimoji="0" lang="en-GB" sz="1200" b="0" i="0" u="none" strike="noStrike" kern="1200" cap="none" spc="0" normalizeH="0" baseline="0" noProof="0" dirty="0">
              <a:ln>
                <a:noFill/>
              </a:ln>
              <a:solidFill>
                <a:srgbClr val="425563"/>
              </a:solidFill>
              <a:effectLst/>
              <a:uLnTx/>
              <a:uFillTx/>
              <a:latin typeface="Arial"/>
              <a:ea typeface="+mn-ea"/>
              <a:cs typeface="+mn-cs"/>
            </a:endParaRPr>
          </a:p>
          <a:p>
            <a:pPr marL="285750" indent="-285750">
              <a:lnSpc>
                <a:spcPct val="150000"/>
              </a:lnSpc>
              <a:spcBef>
                <a:spcPts val="600"/>
              </a:spcBef>
              <a:spcAft>
                <a:spcPts val="200"/>
              </a:spcAft>
              <a:buClr>
                <a:srgbClr val="005EB8"/>
              </a:buClr>
              <a:buFont typeface="Arial" panose="020B0604020202020204" pitchFamily="34" charset="0"/>
              <a:buChar char="•"/>
              <a:defRPr/>
            </a:pPr>
            <a:r>
              <a:rPr lang="en-GB" sz="1200" dirty="0">
                <a:solidFill>
                  <a:srgbClr val="425563"/>
                </a:solidFill>
                <a:latin typeface="Arial"/>
              </a:rPr>
              <a:t>Participants</a:t>
            </a:r>
            <a:r>
              <a:rPr kumimoji="0" lang="en-GB" sz="1200" b="0" i="0" u="none" strike="noStrike" kern="1200" cap="none" spc="0" normalizeH="0" baseline="0" noProof="0" dirty="0">
                <a:ln>
                  <a:noFill/>
                </a:ln>
                <a:solidFill>
                  <a:srgbClr val="425563"/>
                </a:solidFill>
                <a:effectLst/>
                <a:uLnTx/>
                <a:uFillTx/>
                <a:latin typeface="Arial"/>
                <a:ea typeface="+mn-ea"/>
                <a:cs typeface="+mn-cs"/>
              </a:rPr>
              <a:t> should </a:t>
            </a:r>
            <a:r>
              <a:rPr lang="en-GB" sz="1200" dirty="0">
                <a:solidFill>
                  <a:srgbClr val="425563"/>
                </a:solidFill>
                <a:latin typeface="Arial"/>
              </a:rPr>
              <a:t>be</a:t>
            </a:r>
            <a:r>
              <a:rPr kumimoji="0" lang="en-GB" sz="1200" b="0" i="0" u="none" strike="noStrike" kern="1200" cap="none" spc="0" normalizeH="0" baseline="0" noProof="0" dirty="0">
                <a:ln>
                  <a:noFill/>
                </a:ln>
                <a:solidFill>
                  <a:srgbClr val="425563"/>
                </a:solidFill>
                <a:effectLst/>
                <a:uLnTx/>
                <a:uFillTx/>
                <a:latin typeface="Arial"/>
                <a:ea typeface="+mn-ea"/>
                <a:cs typeface="+mn-cs"/>
              </a:rPr>
              <a:t> </a:t>
            </a:r>
            <a:r>
              <a:rPr lang="en-GB" sz="1200" dirty="0">
                <a:solidFill>
                  <a:srgbClr val="425563"/>
                </a:solidFill>
                <a:latin typeface="Arial"/>
              </a:rPr>
              <a:t>re-tested</a:t>
            </a:r>
            <a:r>
              <a:rPr kumimoji="0" lang="en-GB" sz="1200" b="0" i="0" u="none" strike="noStrike" kern="1200" cap="none" spc="0" normalizeH="0" baseline="0" noProof="0" dirty="0">
                <a:ln>
                  <a:noFill/>
                </a:ln>
                <a:solidFill>
                  <a:srgbClr val="425563"/>
                </a:solidFill>
                <a:effectLst/>
                <a:uLnTx/>
                <a:uFillTx/>
                <a:latin typeface="Arial"/>
                <a:ea typeface="+mn-ea"/>
                <a:cs typeface="+mn-cs"/>
              </a:rPr>
              <a:t> ASAP</a:t>
            </a:r>
            <a:r>
              <a:rPr lang="en-GB" sz="1200" dirty="0">
                <a:solidFill>
                  <a:srgbClr val="425563"/>
                </a:solidFill>
                <a:latin typeface="Arial"/>
              </a:rPr>
              <a:t> using an LFD test if they are near to the ATS and operationally feasible.</a:t>
            </a:r>
            <a:endParaRPr lang="en-GB" sz="1200" b="0" i="0" u="none" strike="noStrike" kern="1200" cap="none" spc="0" normalizeH="0" baseline="0" noProof="0" dirty="0">
              <a:ln>
                <a:noFill/>
              </a:ln>
              <a:solidFill>
                <a:srgbClr val="425563"/>
              </a:solidFill>
              <a:effectLst/>
              <a:uLnTx/>
              <a:uFillTx/>
              <a:latin typeface="Arial"/>
              <a:cs typeface="Arial"/>
            </a:endParaRPr>
          </a:p>
          <a:p>
            <a:pPr marL="285750" indent="-285750">
              <a:lnSpc>
                <a:spcPct val="150000"/>
              </a:lnSpc>
              <a:spcBef>
                <a:spcPts val="600"/>
              </a:spcBef>
              <a:spcAft>
                <a:spcPts val="200"/>
              </a:spcAft>
              <a:buClr>
                <a:srgbClr val="005EB8"/>
              </a:buClr>
              <a:buFont typeface="Arial" panose="020B0604020202020204" pitchFamily="34" charset="0"/>
              <a:buChar char="•"/>
              <a:defRPr/>
            </a:pPr>
            <a:r>
              <a:rPr lang="en-GB" sz="1200" dirty="0">
                <a:solidFill>
                  <a:srgbClr val="425563"/>
                </a:solidFill>
                <a:latin typeface="Arial"/>
                <a:cs typeface="Arial"/>
              </a:rPr>
              <a:t>If their re-test result is still invalid or void, they must organise a test through the national testing service (</a:t>
            </a:r>
            <a:r>
              <a:rPr lang="en-GB" sz="1200" u="sng" dirty="0">
                <a:solidFill>
                  <a:srgbClr val="425563"/>
                </a:solidFill>
                <a:latin typeface="Arial"/>
                <a:cs typeface="Arial"/>
                <a:hlinkClick r:id="rId3"/>
              </a:rPr>
              <a:t>https://www.gov.uk/get-coronavirus-test</a:t>
            </a:r>
            <a:r>
              <a:rPr lang="en-GB" sz="1200" dirty="0">
                <a:solidFill>
                  <a:srgbClr val="425563"/>
                </a:solidFill>
                <a:latin typeface="Arial"/>
                <a:cs typeface="Arial"/>
              </a:rPr>
              <a:t>)</a:t>
            </a:r>
            <a:endParaRPr lang="en-GB" sz="1200" dirty="0">
              <a:solidFill>
                <a:srgbClr val="425563"/>
              </a:solidFill>
              <a:latin typeface="Arial"/>
            </a:endParaRPr>
          </a:p>
          <a:p>
            <a:pPr marL="285750" indent="-285750">
              <a:lnSpc>
                <a:spcPct val="150000"/>
              </a:lnSpc>
              <a:spcBef>
                <a:spcPts val="600"/>
              </a:spcBef>
              <a:spcAft>
                <a:spcPts val="200"/>
              </a:spcAft>
              <a:buClr>
                <a:srgbClr val="005EB8"/>
              </a:buClr>
              <a:buFont typeface="Arial" panose="020B0604020202020204" pitchFamily="34" charset="0"/>
              <a:buChar char="•"/>
              <a:defRPr/>
            </a:pPr>
            <a:r>
              <a:rPr lang="en-GB" sz="1200" dirty="0">
                <a:solidFill>
                  <a:srgbClr val="425563"/>
                </a:solidFill>
                <a:latin typeface="Arial"/>
              </a:rPr>
              <a:t>If the Participant has left the testing site and it is operationally more feasible, it is acceptable to retest with a confirmatory test after the first invalid result. Participants should be directed to go to </a:t>
            </a:r>
            <a:r>
              <a:rPr lang="en-GB" sz="1200" dirty="0">
                <a:solidFill>
                  <a:srgbClr val="425563"/>
                </a:solidFill>
                <a:latin typeface="Arial"/>
                <a:hlinkClick r:id="rId4">
                  <a:extLst>
                    <a:ext uri="{A12FA001-AC4F-418D-AE19-62706E023703}">
                      <ahyp:hlinkClr xmlns="" xmlns:ahyp="http://schemas.microsoft.com/office/drawing/2018/hyperlinkcolor" val="tx"/>
                    </a:ext>
                  </a:extLst>
                </a:hlinkClick>
              </a:rPr>
              <a:t>www.gov.uk/get-coronavirus-test</a:t>
            </a:r>
            <a:r>
              <a:rPr lang="en-GB" sz="1200" dirty="0">
                <a:solidFill>
                  <a:srgbClr val="425563"/>
                </a:solidFill>
                <a:latin typeface="Arial"/>
              </a:rPr>
              <a:t> and choose ‘home testing’ (do not choose a </a:t>
            </a:r>
            <a:r>
              <a:rPr lang="en-GB" sz="1200" dirty="0" smtClean="0">
                <a:solidFill>
                  <a:srgbClr val="425563"/>
                </a:solidFill>
                <a:latin typeface="Arial"/>
              </a:rPr>
              <a:t>testing site).</a:t>
            </a:r>
            <a:endParaRPr lang="en-GB" sz="1200" dirty="0">
              <a:solidFill>
                <a:srgbClr val="425563"/>
              </a:solidFill>
              <a:latin typeface="Arial"/>
              <a:cs typeface="Arial"/>
            </a:endParaRPr>
          </a:p>
          <a:p>
            <a:pPr marL="285750" marR="0" lvl="0" indent="-285750" algn="l" defTabSz="914400" rtl="0" eaLnBrk="1" fontAlgn="auto" latinLnBrk="0" hangingPunct="1">
              <a:lnSpc>
                <a:spcPct val="150000"/>
              </a:lnSpc>
              <a:spcBef>
                <a:spcPts val="600"/>
              </a:spcBef>
              <a:spcAft>
                <a:spcPts val="200"/>
              </a:spcAft>
              <a:buClr>
                <a:srgbClr val="005EB8"/>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425563"/>
                </a:solidFill>
                <a:effectLst/>
                <a:uLnTx/>
                <a:uFillTx/>
                <a:latin typeface="Arial"/>
                <a:ea typeface="+mn-ea"/>
                <a:cs typeface="Arial"/>
              </a:rPr>
              <a:t>They can continue interacting with the Organisation until they receive their test results</a:t>
            </a:r>
            <a:endParaRPr lang="en-GB" sz="1200" b="0" i="0" u="none" strike="noStrike" kern="1200" cap="none" spc="0" normalizeH="0" baseline="0" noProof="0" dirty="0">
              <a:ln>
                <a:noFill/>
              </a:ln>
              <a:solidFill>
                <a:srgbClr val="425563"/>
              </a:solidFill>
              <a:effectLst/>
              <a:uLnTx/>
              <a:uFillTx/>
              <a:latin typeface="Arial"/>
              <a:cs typeface="Arial"/>
            </a:endParaRPr>
          </a:p>
          <a:p>
            <a:pPr marL="285750" indent="-285750">
              <a:lnSpc>
                <a:spcPct val="150000"/>
              </a:lnSpc>
              <a:spcBef>
                <a:spcPts val="600"/>
              </a:spcBef>
              <a:spcAft>
                <a:spcPts val="200"/>
              </a:spcAft>
              <a:buClr>
                <a:srgbClr val="005EB8"/>
              </a:buClr>
              <a:buFont typeface="Arial" panose="020B0604020202020204" pitchFamily="34" charset="0"/>
              <a:buChar char="•"/>
              <a:defRPr/>
            </a:pPr>
            <a:r>
              <a:rPr lang="en-GB" sz="1200" dirty="0">
                <a:solidFill>
                  <a:srgbClr val="425563"/>
                </a:solidFill>
                <a:latin typeface="Arial"/>
                <a:cs typeface="Arial"/>
              </a:rPr>
              <a:t>While awaiting a follow-up test they’ll only need to self-isolate if: a) they are symptomatic (they’ll need to book a different test), b) someone they live with tests positive (or has symptoms and has not been tested yet) or c) they’ve been traced as a contact of someone who tested positive – </a:t>
            </a:r>
            <a:r>
              <a:rPr lang="en-GB" sz="1200" b="1" dirty="0">
                <a:solidFill>
                  <a:srgbClr val="425563"/>
                </a:solidFill>
                <a:latin typeface="Arial"/>
                <a:cs typeface="Arial"/>
              </a:rPr>
              <a:t>this also applies to those who are part of a daily contact testing programme</a:t>
            </a:r>
            <a:endParaRPr lang="en-GB" sz="1200" dirty="0">
              <a:solidFill>
                <a:srgbClr val="425563"/>
              </a:solidFill>
              <a:latin typeface="Arial"/>
              <a:cs typeface="Arial"/>
            </a:endParaRPr>
          </a:p>
        </p:txBody>
      </p:sp>
    </p:spTree>
    <p:extLst>
      <p:ext uri="{BB962C8B-B14F-4D97-AF65-F5344CB8AC3E}">
        <p14:creationId xmlns:p14="http://schemas.microsoft.com/office/powerpoint/2010/main" val="1779029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BE52-0AA2-284E-8817-74100FAA7C3D}"/>
              </a:ext>
            </a:extLst>
          </p:cNvPr>
          <p:cNvSpPr>
            <a:spLocks noGrp="1"/>
          </p:cNvSpPr>
          <p:nvPr>
            <p:ph type="title"/>
          </p:nvPr>
        </p:nvSpPr>
        <p:spPr/>
        <p:txBody>
          <a:bodyPr lIns="612000"/>
          <a:lstStyle/>
          <a:p>
            <a:r>
              <a:rPr lang="en-GB">
                <a:latin typeface="Arial"/>
                <a:cs typeface="Arial"/>
              </a:rPr>
              <a:t>POSITIVE TEST RESULTS</a:t>
            </a:r>
            <a:br>
              <a:rPr lang="en-GB">
                <a:latin typeface="Arial"/>
                <a:cs typeface="Arial"/>
              </a:rPr>
            </a:br>
            <a:endParaRPr lang="en-US"/>
          </a:p>
        </p:txBody>
      </p:sp>
      <p:sp>
        <p:nvSpPr>
          <p:cNvPr id="4" name="TextBox 3">
            <a:extLst>
              <a:ext uri="{FF2B5EF4-FFF2-40B4-BE49-F238E27FC236}">
                <a16:creationId xmlns:a16="http://schemas.microsoft.com/office/drawing/2014/main" id="{9CE7E817-1FEF-C841-BC92-983470076FA4}"/>
              </a:ext>
            </a:extLst>
          </p:cNvPr>
          <p:cNvSpPr txBox="1"/>
          <p:nvPr/>
        </p:nvSpPr>
        <p:spPr>
          <a:xfrm>
            <a:off x="5664200" y="1160463"/>
            <a:ext cx="5899150" cy="500062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spcBef>
                <a:spcPts val="600"/>
              </a:spcBef>
              <a:spcAft>
                <a:spcPts val="200"/>
              </a:spcAft>
              <a:buClr>
                <a:srgbClr val="005EB8"/>
              </a:buClr>
              <a:buSzTx/>
              <a:buFontTx/>
              <a:buNone/>
              <a:tabLst/>
              <a:defRPr/>
            </a:pPr>
            <a:r>
              <a:rPr kumimoji="0" lang="en-GB" sz="1200" b="1" i="0" u="none" strike="noStrike" kern="1200" cap="none" spc="0" normalizeH="0" baseline="0" noProof="0" dirty="0">
                <a:ln>
                  <a:noFill/>
                </a:ln>
                <a:solidFill>
                  <a:srgbClr val="005EB8"/>
                </a:solidFill>
                <a:effectLst/>
                <a:uLnTx/>
                <a:uFillTx/>
                <a:latin typeface="Arial"/>
                <a:ea typeface="+mn-ea"/>
                <a:cs typeface="+mn-cs"/>
              </a:rPr>
              <a:t>GUIDANCE FOR PARTICIPANTS:</a:t>
            </a:r>
          </a:p>
          <a:p>
            <a:pPr marL="171450" lvl="0" indent="-171450">
              <a:spcBef>
                <a:spcPts val="600"/>
              </a:spcBef>
              <a:spcAft>
                <a:spcPts val="200"/>
              </a:spcAft>
              <a:buClr>
                <a:srgbClr val="005EB8"/>
              </a:buClr>
              <a:buFont typeface="Arial" panose="020B0604020202020204" pitchFamily="34" charset="0"/>
              <a:buChar char="•"/>
              <a:defRPr/>
            </a:pPr>
            <a:r>
              <a:rPr lang="en-GB" sz="1200" dirty="0">
                <a:solidFill>
                  <a:schemeClr val="tx1"/>
                </a:solidFill>
              </a:rPr>
              <a:t>They should follow the instructions given to take the follow-up test. If not given instructions at the </a:t>
            </a:r>
            <a:r>
              <a:rPr lang="en-GB" sz="1200" dirty="0" smtClean="0">
                <a:solidFill>
                  <a:schemeClr val="tx1"/>
                </a:solidFill>
              </a:rPr>
              <a:t>Testing Site, </a:t>
            </a:r>
            <a:r>
              <a:rPr lang="en-GB" sz="1200" dirty="0">
                <a:solidFill>
                  <a:schemeClr val="tx1"/>
                </a:solidFill>
              </a:rPr>
              <a:t>they should go to </a:t>
            </a:r>
            <a:r>
              <a:rPr lang="en-GB" sz="1200" dirty="0">
                <a:solidFill>
                  <a:schemeClr val="tx1"/>
                </a:solidFill>
                <a:hlinkClick r:id="rId3"/>
              </a:rPr>
              <a:t>www.gov.uk/get-coronavirus-test</a:t>
            </a:r>
            <a:r>
              <a:rPr lang="en-GB" sz="1200" dirty="0">
                <a:solidFill>
                  <a:schemeClr val="tx1"/>
                </a:solidFill>
              </a:rPr>
              <a:t> to book a follow-up test. They should choose to visit a </a:t>
            </a:r>
            <a:r>
              <a:rPr lang="en-GB" sz="1200" dirty="0" smtClean="0">
                <a:solidFill>
                  <a:schemeClr val="tx1"/>
                </a:solidFill>
              </a:rPr>
              <a:t>testing site </a:t>
            </a:r>
            <a:r>
              <a:rPr lang="en-GB" sz="1200" dirty="0">
                <a:solidFill>
                  <a:schemeClr val="tx1"/>
                </a:solidFill>
              </a:rPr>
              <a:t>(e.g. RTS/MTU/LTS) if possible, as it is faster than requesting a home test</a:t>
            </a:r>
            <a:endParaRPr lang="en-GB" sz="1200" dirty="0">
              <a:solidFill>
                <a:schemeClr val="tx1"/>
              </a:solidFill>
              <a:cs typeface="Arial"/>
            </a:endParaRPr>
          </a:p>
          <a:p>
            <a:pPr marL="171450" lvl="0" indent="-171450">
              <a:spcBef>
                <a:spcPts val="600"/>
              </a:spcBef>
              <a:spcAft>
                <a:spcPts val="200"/>
              </a:spcAft>
              <a:buClr>
                <a:srgbClr val="005EB8"/>
              </a:buClr>
              <a:buFont typeface="Arial" panose="020B0604020202020204" pitchFamily="34" charset="0"/>
              <a:buChar char="•"/>
              <a:defRPr/>
            </a:pPr>
            <a:r>
              <a:rPr lang="en-GB" sz="1200" dirty="0">
                <a:solidFill>
                  <a:schemeClr val="tx1"/>
                </a:solidFill>
              </a:rPr>
              <a:t>Without a rapid confirmatory testing result, contact tracing will not be initiated quickly and this will impact on the overall effectiveness of the public health intervention</a:t>
            </a:r>
            <a:endParaRPr kumimoji="0" lang="en-GB" sz="1200" b="0" i="0" u="none" strike="noStrike" kern="1200" cap="none" spc="0" normalizeH="0" baseline="0" noProof="0" dirty="0">
              <a:ln>
                <a:noFill/>
              </a:ln>
              <a:solidFill>
                <a:schemeClr val="tx1"/>
              </a:solidFill>
              <a:effectLst/>
              <a:uLnTx/>
              <a:uFillTx/>
              <a:latin typeface="Arial"/>
              <a:ea typeface="+mn-ea"/>
              <a:cs typeface="+mn-cs"/>
            </a:endParaRPr>
          </a:p>
          <a:p>
            <a:pPr marL="171450" indent="-171450">
              <a:spcBef>
                <a:spcPts val="600"/>
              </a:spcBef>
              <a:spcAft>
                <a:spcPts val="200"/>
              </a:spcAft>
              <a:buClr>
                <a:srgbClr val="005EB8"/>
              </a:buClr>
              <a:buFont typeface="Arial" panose="020B0604020202020204" pitchFamily="34" charset="0"/>
              <a:buChar char="•"/>
              <a:defRPr/>
            </a:pPr>
            <a:r>
              <a:rPr lang="en-GB" sz="1200" dirty="0">
                <a:solidFill>
                  <a:srgbClr val="425563"/>
                </a:solidFill>
              </a:rPr>
              <a:t>Until the Participant gets further advice they and everyone in their household must self-isolate immediately for 10 days. The 10 days begin the day after your test date. They should only leave home for their follow-up test. Care homes residents must self-isolate for 14 days.</a:t>
            </a:r>
            <a:endParaRPr lang="en-GB" sz="1200" dirty="0">
              <a:solidFill>
                <a:srgbClr val="425563"/>
              </a:solidFill>
              <a:cs typeface="Arial"/>
            </a:endParaRPr>
          </a:p>
          <a:p>
            <a:pPr marL="171450" lvl="0" indent="-171450">
              <a:spcBef>
                <a:spcPts val="600"/>
              </a:spcBef>
              <a:spcAft>
                <a:spcPts val="200"/>
              </a:spcAft>
              <a:buClr>
                <a:srgbClr val="005EB8"/>
              </a:buClr>
              <a:buFont typeface="Arial" panose="020B0604020202020204" pitchFamily="34" charset="0"/>
              <a:buChar char="•"/>
              <a:defRPr/>
            </a:pPr>
            <a:r>
              <a:rPr lang="en-GB" sz="1200" dirty="0">
                <a:solidFill>
                  <a:srgbClr val="425563"/>
                </a:solidFill>
              </a:rPr>
              <a:t>Participants </a:t>
            </a:r>
            <a:r>
              <a:rPr kumimoji="0" lang="en-GB" sz="1200" b="0" i="0" u="none" strike="noStrike" kern="1200" cap="none" spc="0" normalizeH="0" baseline="0" noProof="0" dirty="0">
                <a:ln>
                  <a:noFill/>
                </a:ln>
                <a:solidFill>
                  <a:srgbClr val="425563"/>
                </a:solidFill>
                <a:effectLst/>
                <a:uLnTx/>
                <a:uFillTx/>
                <a:latin typeface="Arial"/>
                <a:ea typeface="+mn-ea"/>
                <a:cs typeface="+mn-cs"/>
              </a:rPr>
              <a:t>are encouraged to inform </a:t>
            </a:r>
            <a:r>
              <a:rPr lang="en-GB" sz="1200" dirty="0">
                <a:solidFill>
                  <a:srgbClr val="425563"/>
                </a:solidFill>
                <a:latin typeface="Arial"/>
              </a:rPr>
              <a:t>their </a:t>
            </a:r>
            <a:r>
              <a:rPr kumimoji="0" lang="en-GB" sz="1200" b="0" i="0" u="none" strike="noStrike" kern="1200" cap="none" spc="0" normalizeH="0" baseline="0" noProof="0" dirty="0">
                <a:ln>
                  <a:noFill/>
                </a:ln>
                <a:solidFill>
                  <a:srgbClr val="425563"/>
                </a:solidFill>
                <a:effectLst/>
                <a:uLnTx/>
                <a:uFillTx/>
                <a:latin typeface="Arial"/>
                <a:ea typeface="+mn-ea"/>
                <a:cs typeface="+mn-cs"/>
              </a:rPr>
              <a:t>Organisations if they get a positive result</a:t>
            </a:r>
            <a:endParaRPr lang="en-GB" sz="1200" dirty="0">
              <a:solidFill>
                <a:srgbClr val="425563"/>
              </a:solidFill>
              <a:latin typeface="Arial"/>
              <a:cs typeface="Arial"/>
            </a:endParaRPr>
          </a:p>
          <a:p>
            <a:pPr lvl="0">
              <a:spcBef>
                <a:spcPts val="600"/>
              </a:spcBef>
              <a:spcAft>
                <a:spcPts val="200"/>
              </a:spcAft>
              <a:buClr>
                <a:srgbClr val="005EB8"/>
              </a:buClr>
              <a:defRPr/>
            </a:pPr>
            <a:r>
              <a:rPr lang="en-GB" sz="1200" b="1" dirty="0">
                <a:solidFill>
                  <a:srgbClr val="005EB8"/>
                </a:solidFill>
              </a:rPr>
              <a:t>GUIDANCE FOR ORGANISATIONS:</a:t>
            </a:r>
            <a:endParaRPr lang="en-GB" sz="1200" dirty="0">
              <a:solidFill>
                <a:srgbClr val="425563"/>
              </a:solidFill>
            </a:endParaRPr>
          </a:p>
          <a:p>
            <a:pPr marL="171450" lvl="0" indent="-171450">
              <a:spcBef>
                <a:spcPts val="600"/>
              </a:spcBef>
              <a:spcAft>
                <a:spcPts val="200"/>
              </a:spcAft>
              <a:buClr>
                <a:srgbClr val="005EB8"/>
              </a:buClr>
              <a:buFont typeface="Arial" panose="020B0604020202020204" pitchFamily="34" charset="0"/>
              <a:buChar char="•"/>
              <a:defRPr/>
            </a:pPr>
            <a:r>
              <a:rPr lang="en-GB" sz="1200" dirty="0">
                <a:solidFill>
                  <a:srgbClr val="425563"/>
                </a:solidFill>
              </a:rPr>
              <a:t>Organisations are responsible for taking action if one of their Participants informs them they have received a positive result</a:t>
            </a:r>
            <a:endParaRPr lang="en-GB" sz="1200" dirty="0">
              <a:solidFill>
                <a:srgbClr val="425563"/>
              </a:solidFill>
              <a:cs typeface="Arial"/>
            </a:endParaRPr>
          </a:p>
          <a:p>
            <a:pPr marL="171450" lvl="0" indent="-171450">
              <a:spcBef>
                <a:spcPts val="600"/>
              </a:spcBef>
              <a:spcAft>
                <a:spcPts val="200"/>
              </a:spcAft>
              <a:buClr>
                <a:srgbClr val="005EB8"/>
              </a:buClr>
              <a:buFont typeface="Arial" panose="020B0604020202020204" pitchFamily="34" charset="0"/>
              <a:buChar char="•"/>
              <a:defRPr/>
            </a:pPr>
            <a:r>
              <a:rPr lang="en-GB" sz="1200" dirty="0">
                <a:solidFill>
                  <a:srgbClr val="425563"/>
                </a:solidFill>
              </a:rPr>
              <a:t>They will be encouraged to contact PHE and/or their local authority to seek guidance or support contact tracing</a:t>
            </a:r>
            <a:endParaRPr lang="en-GB" sz="1200" dirty="0">
              <a:solidFill>
                <a:srgbClr val="425563"/>
              </a:solidFill>
              <a:cs typeface="Arial"/>
            </a:endParaRPr>
          </a:p>
          <a:p>
            <a:pPr>
              <a:spcBef>
                <a:spcPts val="600"/>
              </a:spcBef>
              <a:spcAft>
                <a:spcPts val="200"/>
              </a:spcAft>
              <a:buClr>
                <a:srgbClr val="005EB8"/>
              </a:buClr>
              <a:defRPr/>
            </a:pPr>
            <a:r>
              <a:rPr lang="en-GB" sz="1200" b="1" dirty="0">
                <a:solidFill>
                  <a:srgbClr val="005EB8"/>
                </a:solidFill>
              </a:rPr>
              <a:t>GUIDANCE FOR THOSE PARTICIPATING IN DAILY CONTACT TESTING (PARTICIPANTS AND ORGANISATIONS):</a:t>
            </a:r>
            <a:endParaRPr lang="en-GB" sz="1200" dirty="0">
              <a:solidFill>
                <a:srgbClr val="425563"/>
              </a:solidFill>
            </a:endParaRPr>
          </a:p>
          <a:p>
            <a:pPr marL="171450" indent="-171450">
              <a:spcBef>
                <a:spcPts val="600"/>
              </a:spcBef>
              <a:spcAft>
                <a:spcPts val="200"/>
              </a:spcAft>
              <a:buClr>
                <a:srgbClr val="005EB8"/>
              </a:buClr>
              <a:buFont typeface="Arial" panose="020B0604020202020204" pitchFamily="34" charset="0"/>
              <a:buChar char="•"/>
              <a:defRPr/>
            </a:pPr>
            <a:r>
              <a:rPr lang="en-GB" sz="1200" dirty="0">
                <a:solidFill>
                  <a:schemeClr val="tx1"/>
                </a:solidFill>
              </a:rPr>
              <a:t>If a Participant tests positive, then all those who have been identified as contacts (including any new contacts of the participant) must begin their 7-day daily contact testing period again</a:t>
            </a:r>
            <a:endParaRPr lang="en-GB" sz="1200" dirty="0">
              <a:solidFill>
                <a:schemeClr val="tx1"/>
              </a:solidFill>
              <a:cs typeface="Arial"/>
            </a:endParaRPr>
          </a:p>
        </p:txBody>
      </p:sp>
      <p:sp>
        <p:nvSpPr>
          <p:cNvPr id="5" name="Rectangle 4">
            <a:extLst>
              <a:ext uri="{FF2B5EF4-FFF2-40B4-BE49-F238E27FC236}">
                <a16:creationId xmlns:a16="http://schemas.microsoft.com/office/drawing/2014/main" id="{5D222E02-5E9B-714D-BCC7-E1575557F823}"/>
              </a:ext>
            </a:extLst>
          </p:cNvPr>
          <p:cNvSpPr/>
          <p:nvPr/>
        </p:nvSpPr>
        <p:spPr>
          <a:xfrm>
            <a:off x="533400" y="4055906"/>
            <a:ext cx="4572001" cy="830997"/>
          </a:xfrm>
          <a:prstGeom prst="rect">
            <a:avLst/>
          </a:prstGeom>
        </p:spPr>
        <p:txBody>
          <a:bodyPr wrap="square">
            <a:spAutoFit/>
          </a:bodyPr>
          <a:lstStyle/>
          <a:p>
            <a:pPr lvl="0">
              <a:spcBef>
                <a:spcPts val="600"/>
              </a:spcBef>
              <a:spcAft>
                <a:spcPts val="200"/>
              </a:spcAft>
              <a:buClr>
                <a:srgbClr val="005EB8"/>
              </a:buClr>
              <a:defRPr/>
            </a:pPr>
            <a:r>
              <a:rPr lang="en-GB" sz="1600"/>
              <a:t>Participants who return a positive LFD result must take a different follow-up test on the same day (or as soon as possible). </a:t>
            </a:r>
          </a:p>
        </p:txBody>
      </p:sp>
    </p:spTree>
    <p:extLst>
      <p:ext uri="{BB962C8B-B14F-4D97-AF65-F5344CB8AC3E}">
        <p14:creationId xmlns:p14="http://schemas.microsoft.com/office/powerpoint/2010/main" val="3104951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62" name="think-cell Slide" r:id="rId6" imgW="347" imgH="348" progId="TCLayout.ActiveDocument.1">
                  <p:embed/>
                </p:oleObj>
              </mc:Choice>
              <mc:Fallback>
                <p:oleObj name="think-cell Slide" r:id="rId6" imgW="347" imgH="348"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4000" b="1">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0FDBE52-0AA2-284E-8817-74100FAA7C3D}"/>
              </a:ext>
            </a:extLst>
          </p:cNvPr>
          <p:cNvSpPr>
            <a:spLocks noGrp="1"/>
          </p:cNvSpPr>
          <p:nvPr>
            <p:ph type="title"/>
          </p:nvPr>
        </p:nvSpPr>
        <p:spPr/>
        <p:txBody>
          <a:bodyPr lIns="612000"/>
          <a:lstStyle/>
          <a:p>
            <a:pPr algn="l"/>
            <a:r>
              <a:rPr lang="en-GB"/>
              <a:t>RETURNING HOME</a:t>
            </a:r>
          </a:p>
        </p:txBody>
      </p:sp>
      <p:sp>
        <p:nvSpPr>
          <p:cNvPr id="4" name="TextBox 3">
            <a:extLst>
              <a:ext uri="{FF2B5EF4-FFF2-40B4-BE49-F238E27FC236}">
                <a16:creationId xmlns:a16="http://schemas.microsoft.com/office/drawing/2014/main" id="{9CE7E817-1FEF-C841-BC92-983470076FA4}"/>
              </a:ext>
            </a:extLst>
          </p:cNvPr>
          <p:cNvSpPr txBox="1"/>
          <p:nvPr/>
        </p:nvSpPr>
        <p:spPr>
          <a:xfrm>
            <a:off x="5664200" y="1160463"/>
            <a:ext cx="5899150" cy="500062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a:spcBef>
                <a:spcPts val="600"/>
              </a:spcBef>
              <a:spcAft>
                <a:spcPts val="200"/>
              </a:spcAft>
              <a:buClr>
                <a:schemeClr val="tx2"/>
              </a:buClr>
            </a:pPr>
            <a:r>
              <a:rPr lang="en-GB" sz="1200" b="1">
                <a:solidFill>
                  <a:schemeClr val="tx2"/>
                </a:solidFill>
              </a:rPr>
              <a:t>PARTICIPANTS SHOULD:</a:t>
            </a:r>
          </a:p>
          <a:p>
            <a:pPr marL="285750" indent="-285750">
              <a:spcBef>
                <a:spcPts val="300"/>
              </a:spcBef>
              <a:spcAft>
                <a:spcPts val="500"/>
              </a:spcAft>
              <a:buClr>
                <a:schemeClr val="tx2"/>
              </a:buClr>
              <a:buFont typeface="Symbol,Sans-Serif" panose="020B0604020202020204" pitchFamily="34" charset="0"/>
              <a:buChar char="•"/>
              <a:defRPr/>
            </a:pPr>
            <a:r>
              <a:rPr lang="en-GB" sz="1200">
                <a:solidFill>
                  <a:srgbClr val="425563"/>
                </a:solidFill>
                <a:cs typeface="Arial"/>
              </a:rPr>
              <a:t>Travel home immediately, wearing a face covering, if possible, in their own vehicle, walking or cycling</a:t>
            </a:r>
          </a:p>
          <a:p>
            <a:pPr marL="285750" indent="-285750">
              <a:spcBef>
                <a:spcPts val="300"/>
              </a:spcBef>
              <a:spcAft>
                <a:spcPts val="500"/>
              </a:spcAft>
              <a:buClr>
                <a:schemeClr val="tx2"/>
              </a:buClr>
              <a:buFont typeface="Symbol,Sans-Serif" panose="020B0604020202020204" pitchFamily="34" charset="0"/>
              <a:buChar char="•"/>
              <a:defRPr/>
            </a:pPr>
            <a:r>
              <a:rPr lang="en-GB" sz="1200">
                <a:solidFill>
                  <a:srgbClr val="425563"/>
                </a:solidFill>
                <a:cs typeface="Arial"/>
              </a:rPr>
              <a:t>If they are not able to do so they should arrange for a member of their household to pick them up </a:t>
            </a:r>
            <a:endParaRPr lang="en-US" sz="1200">
              <a:solidFill>
                <a:srgbClr val="FFFFFF"/>
              </a:solidFill>
              <a:cs typeface="Arial"/>
            </a:endParaRPr>
          </a:p>
          <a:p>
            <a:pPr marL="285750" indent="-285750">
              <a:spcBef>
                <a:spcPts val="300"/>
              </a:spcBef>
              <a:spcAft>
                <a:spcPts val="500"/>
              </a:spcAft>
              <a:buClr>
                <a:schemeClr val="tx2"/>
              </a:buClr>
              <a:buFont typeface="Symbol,Sans-Serif" panose="020B0604020202020204" pitchFamily="34" charset="0"/>
              <a:buChar char="•"/>
              <a:defRPr/>
            </a:pPr>
            <a:r>
              <a:rPr lang="en-GB" sz="1200">
                <a:solidFill>
                  <a:srgbClr val="425563"/>
                </a:solidFill>
                <a:cs typeface="Arial"/>
              </a:rPr>
              <a:t>Positive cases should follow national guidance when travelling home</a:t>
            </a:r>
            <a:endParaRPr lang="en-US" sz="1200">
              <a:solidFill>
                <a:srgbClr val="FFFFFF"/>
              </a:solidFill>
              <a:cs typeface="Arial"/>
            </a:endParaRPr>
          </a:p>
          <a:p>
            <a:pPr marL="285750" indent="-285750">
              <a:spcBef>
                <a:spcPts val="300"/>
              </a:spcBef>
              <a:spcAft>
                <a:spcPts val="500"/>
              </a:spcAft>
              <a:buClr>
                <a:schemeClr val="tx2"/>
              </a:buClr>
              <a:buFont typeface="Symbol,Sans-Serif" panose="020B0604020202020204" pitchFamily="34" charset="0"/>
              <a:buChar char="•"/>
              <a:defRPr/>
            </a:pPr>
            <a:r>
              <a:rPr lang="en-GB" sz="1200">
                <a:solidFill>
                  <a:srgbClr val="425563"/>
                </a:solidFill>
                <a:cs typeface="Arial"/>
              </a:rPr>
              <a:t>Asymptomatic contacts of positives cases should go home as they would normally do. If the contact becomes symptomatic, they should follow same travel advice as positive cases.</a:t>
            </a:r>
            <a:endParaRPr lang="en-US" sz="1200">
              <a:ea typeface="+mn-lt"/>
              <a:cs typeface="+mn-lt"/>
            </a:endParaRPr>
          </a:p>
          <a:p>
            <a:pPr marL="285750" indent="-285750">
              <a:spcBef>
                <a:spcPts val="300"/>
              </a:spcBef>
              <a:spcAft>
                <a:spcPts val="500"/>
              </a:spcAft>
              <a:buClr>
                <a:schemeClr val="tx2"/>
              </a:buClr>
              <a:buFont typeface="Symbol,Sans-Serif" panose="020B0604020202020204" pitchFamily="34" charset="0"/>
              <a:buChar char="•"/>
              <a:defRPr/>
            </a:pPr>
            <a:r>
              <a:rPr lang="en-GB" sz="1200">
                <a:solidFill>
                  <a:srgbClr val="425563"/>
                </a:solidFill>
                <a:cs typeface="Arial"/>
              </a:rPr>
              <a:t>It is especially important that people follow Government guidance on hygiene, including hand washing before leaving, throughout the process of attending a testing site.</a:t>
            </a:r>
          </a:p>
        </p:txBody>
      </p:sp>
      <p:sp>
        <p:nvSpPr>
          <p:cNvPr id="9" name="Rectangle 8">
            <a:extLst>
              <a:ext uri="{FF2B5EF4-FFF2-40B4-BE49-F238E27FC236}">
                <a16:creationId xmlns:a16="http://schemas.microsoft.com/office/drawing/2014/main" id="{6F101023-724A-2F4E-8931-C6786377BB77}"/>
              </a:ext>
            </a:extLst>
          </p:cNvPr>
          <p:cNvSpPr/>
          <p:nvPr/>
        </p:nvSpPr>
        <p:spPr>
          <a:xfrm>
            <a:off x="559431" y="4345137"/>
            <a:ext cx="4312607" cy="738664"/>
          </a:xfrm>
          <a:prstGeom prst="rect">
            <a:avLst/>
          </a:prstGeom>
        </p:spPr>
        <p:txBody>
          <a:bodyPr wrap="square">
            <a:spAutoFit/>
          </a:bodyPr>
          <a:lstStyle/>
          <a:p>
            <a:pPr defTabSz="913837">
              <a:buClr>
                <a:schemeClr val="tx2"/>
              </a:buClr>
              <a:defRPr/>
            </a:pPr>
            <a:r>
              <a:rPr lang="en-GB" sz="1400"/>
              <a:t>Positive testing participants should be advised to return home as soon as possible following the provided guidance</a:t>
            </a:r>
          </a:p>
        </p:txBody>
      </p:sp>
      <p:sp>
        <p:nvSpPr>
          <p:cNvPr id="6" name="Rectangle 5">
            <a:extLst>
              <a:ext uri="{FF2B5EF4-FFF2-40B4-BE49-F238E27FC236}">
                <a16:creationId xmlns:a16="http://schemas.microsoft.com/office/drawing/2014/main" id="{B737F042-4C46-5D48-810C-CF0E2881A203}"/>
              </a:ext>
            </a:extLst>
          </p:cNvPr>
          <p:cNvSpPr/>
          <p:nvPr/>
        </p:nvSpPr>
        <p:spPr>
          <a:xfrm>
            <a:off x="559431" y="2439264"/>
            <a:ext cx="3104248" cy="369332"/>
          </a:xfrm>
          <a:prstGeom prst="rect">
            <a:avLst/>
          </a:prstGeom>
        </p:spPr>
        <p:txBody>
          <a:bodyPr wrap="none">
            <a:spAutoFit/>
          </a:bodyPr>
          <a:lstStyle/>
          <a:p>
            <a:r>
              <a:rPr lang="en-GB" b="1">
                <a:cs typeface="Arial"/>
              </a:rPr>
              <a:t>POSITIVE TEST RESULTS:</a:t>
            </a:r>
            <a:endParaRPr lang="en-GB" b="1"/>
          </a:p>
        </p:txBody>
      </p:sp>
    </p:spTree>
    <p:extLst>
      <p:ext uri="{BB962C8B-B14F-4D97-AF65-F5344CB8AC3E}">
        <p14:creationId xmlns:p14="http://schemas.microsoft.com/office/powerpoint/2010/main" val="18707240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87" name="think-cell Slide" r:id="rId6" imgW="347" imgH="348" progId="TCLayout.ActiveDocument.1">
                  <p:embed/>
                </p:oleObj>
              </mc:Choice>
              <mc:Fallback>
                <p:oleObj name="think-cell Slide" r:id="rId6" imgW="347" imgH="348"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4000" b="1">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0FDBE52-0AA2-284E-8817-74100FAA7C3D}"/>
              </a:ext>
            </a:extLst>
          </p:cNvPr>
          <p:cNvSpPr>
            <a:spLocks noGrp="1"/>
          </p:cNvSpPr>
          <p:nvPr>
            <p:ph type="title"/>
          </p:nvPr>
        </p:nvSpPr>
        <p:spPr/>
        <p:txBody>
          <a:bodyPr lIns="612000"/>
          <a:lstStyle/>
          <a:p>
            <a:pPr algn="l"/>
            <a:r>
              <a:rPr lang="en-GB"/>
              <a:t>CONFIRMATORY TEST RESULTS</a:t>
            </a:r>
          </a:p>
        </p:txBody>
      </p:sp>
      <p:sp>
        <p:nvSpPr>
          <p:cNvPr id="4" name="TextBox 3">
            <a:extLst>
              <a:ext uri="{FF2B5EF4-FFF2-40B4-BE49-F238E27FC236}">
                <a16:creationId xmlns:a16="http://schemas.microsoft.com/office/drawing/2014/main" id="{9CE7E817-1FEF-C841-BC92-983470076FA4}"/>
              </a:ext>
            </a:extLst>
          </p:cNvPr>
          <p:cNvSpPr txBox="1"/>
          <p:nvPr/>
        </p:nvSpPr>
        <p:spPr>
          <a:xfrm>
            <a:off x="5664200" y="1160463"/>
            <a:ext cx="5899150" cy="500062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a:spcBef>
                <a:spcPts val="600"/>
              </a:spcBef>
              <a:spcAft>
                <a:spcPts val="200"/>
              </a:spcAft>
              <a:buClr>
                <a:schemeClr val="tx2"/>
              </a:buClr>
            </a:pPr>
            <a:r>
              <a:rPr lang="en-GB" sz="1200" b="1">
                <a:solidFill>
                  <a:schemeClr val="tx2"/>
                </a:solidFill>
              </a:rPr>
              <a:t>POSITIVE CONFIRMATORY TEST RESULT:</a:t>
            </a:r>
            <a:endParaRPr lang="en-GB" sz="1200" b="1">
              <a:solidFill>
                <a:schemeClr val="tx2"/>
              </a:solidFill>
              <a:cs typeface="Arial"/>
            </a:endParaRPr>
          </a:p>
          <a:p>
            <a:pPr marL="285750" indent="-285750">
              <a:spcBef>
                <a:spcPts val="600"/>
              </a:spcBef>
              <a:spcAft>
                <a:spcPts val="200"/>
              </a:spcAft>
              <a:buClr>
                <a:schemeClr val="tx2"/>
              </a:buClr>
              <a:buFont typeface="Arial" panose="020B0604020202020204" pitchFamily="34" charset="0"/>
              <a:buChar char="•"/>
            </a:pPr>
            <a:r>
              <a:rPr lang="en-GB" sz="1200">
                <a:solidFill>
                  <a:schemeClr val="tx1"/>
                </a:solidFill>
              </a:rPr>
              <a:t>Upon receiving a positive confirmatory result, the Participant should self-isolate and follow the latest government guidance from the date of their latest test, before they can return to usual activities in line with government guidance</a:t>
            </a:r>
            <a:endParaRPr lang="en-GB" sz="1200">
              <a:solidFill>
                <a:schemeClr val="tx1"/>
              </a:solidFill>
              <a:cs typeface="Arial"/>
            </a:endParaRPr>
          </a:p>
          <a:p>
            <a:pPr>
              <a:spcBef>
                <a:spcPts val="600"/>
              </a:spcBef>
              <a:spcAft>
                <a:spcPts val="200"/>
              </a:spcAft>
              <a:buClr>
                <a:schemeClr val="tx2"/>
              </a:buClr>
            </a:pPr>
            <a:endParaRPr lang="en-GB" sz="1200">
              <a:solidFill>
                <a:schemeClr val="tx1"/>
              </a:solidFill>
            </a:endParaRPr>
          </a:p>
          <a:p>
            <a:pPr lvl="0">
              <a:spcBef>
                <a:spcPts val="600"/>
              </a:spcBef>
              <a:spcAft>
                <a:spcPts val="200"/>
              </a:spcAft>
              <a:buClr>
                <a:srgbClr val="005EB8"/>
              </a:buClr>
            </a:pPr>
            <a:r>
              <a:rPr lang="en-GB" sz="1200" b="1">
                <a:solidFill>
                  <a:srgbClr val="005EB8"/>
                </a:solidFill>
              </a:rPr>
              <a:t>NEGATIVE CONFIRMATORY TEST RESULT:</a:t>
            </a:r>
            <a:endParaRPr lang="en-GB" sz="1200" b="1">
              <a:solidFill>
                <a:srgbClr val="005EB8"/>
              </a:solidFill>
              <a:cs typeface="Arial"/>
            </a:endParaRPr>
          </a:p>
          <a:p>
            <a:pPr marL="285750" indent="-285750">
              <a:spcBef>
                <a:spcPts val="600"/>
              </a:spcBef>
              <a:spcAft>
                <a:spcPts val="200"/>
              </a:spcAft>
              <a:buClr>
                <a:schemeClr val="tx2"/>
              </a:buClr>
              <a:buFont typeface="Arial" panose="020B0604020202020204" pitchFamily="34" charset="0"/>
              <a:buChar char="•"/>
            </a:pPr>
            <a:r>
              <a:rPr lang="en-GB" sz="1200">
                <a:solidFill>
                  <a:schemeClr val="tx1"/>
                </a:solidFill>
              </a:rPr>
              <a:t>If their confirmatory test result comes back negative, the Participant is safe to return to usual activities in line with government guidance</a:t>
            </a:r>
          </a:p>
          <a:p>
            <a:pPr marL="285750" indent="-285750">
              <a:spcBef>
                <a:spcPts val="600"/>
              </a:spcBef>
              <a:spcAft>
                <a:spcPts val="200"/>
              </a:spcAft>
              <a:buClr>
                <a:schemeClr val="tx2"/>
              </a:buClr>
              <a:buFont typeface="Arial" panose="020B0604020202020204" pitchFamily="34" charset="0"/>
              <a:buChar char="•"/>
            </a:pPr>
            <a:r>
              <a:rPr lang="en-GB" sz="1200">
                <a:solidFill>
                  <a:schemeClr val="tx1"/>
                </a:solidFill>
              </a:rPr>
              <a:t>They may return home or to work</a:t>
            </a:r>
            <a:endParaRPr lang="en-GB" sz="1200" b="1">
              <a:solidFill>
                <a:schemeClr val="tx1"/>
              </a:solidFill>
            </a:endParaRPr>
          </a:p>
        </p:txBody>
      </p:sp>
      <p:sp>
        <p:nvSpPr>
          <p:cNvPr id="8" name="Rectangle 7">
            <a:extLst>
              <a:ext uri="{FF2B5EF4-FFF2-40B4-BE49-F238E27FC236}">
                <a16:creationId xmlns:a16="http://schemas.microsoft.com/office/drawing/2014/main" id="{42E92620-5D20-1F42-8F99-2D14F5559F67}"/>
              </a:ext>
            </a:extLst>
          </p:cNvPr>
          <p:cNvSpPr/>
          <p:nvPr/>
        </p:nvSpPr>
        <p:spPr>
          <a:xfrm>
            <a:off x="559431" y="2491097"/>
            <a:ext cx="3104248" cy="369332"/>
          </a:xfrm>
          <a:prstGeom prst="rect">
            <a:avLst/>
          </a:prstGeom>
        </p:spPr>
        <p:txBody>
          <a:bodyPr wrap="none">
            <a:spAutoFit/>
          </a:bodyPr>
          <a:lstStyle/>
          <a:p>
            <a:r>
              <a:rPr lang="en-GB" b="1">
                <a:cs typeface="Arial"/>
              </a:rPr>
              <a:t>POSITIVE TEST RESULTS:</a:t>
            </a:r>
            <a:endParaRPr lang="en-GB" b="1"/>
          </a:p>
        </p:txBody>
      </p:sp>
    </p:spTree>
    <p:extLst>
      <p:ext uri="{BB962C8B-B14F-4D97-AF65-F5344CB8AC3E}">
        <p14:creationId xmlns:p14="http://schemas.microsoft.com/office/powerpoint/2010/main" val="3812714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433605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44"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4400" b="1" dirty="0" smtClean="0">
              <a:solidFill>
                <a:srgbClr val="FFFFFF"/>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D536CDCD-A16D-F648-957B-D8524BE8D353}"/>
              </a:ext>
            </a:extLst>
          </p:cNvPr>
          <p:cNvSpPr>
            <a:spLocks noGrp="1"/>
          </p:cNvSpPr>
          <p:nvPr>
            <p:ph type="title"/>
          </p:nvPr>
        </p:nvSpPr>
        <p:spPr/>
        <p:txBody>
          <a:bodyPr/>
          <a:lstStyle/>
          <a:p>
            <a:r>
              <a:rPr lang="en-GB" dirty="0" smtClean="0"/>
              <a:t>1.6 </a:t>
            </a:r>
            <a:r>
              <a:rPr lang="en-GB" dirty="0"/>
              <a:t>PPE GUIDANCE</a:t>
            </a:r>
          </a:p>
        </p:txBody>
      </p:sp>
    </p:spTree>
    <p:extLst>
      <p:ext uri="{BB962C8B-B14F-4D97-AF65-F5344CB8AC3E}">
        <p14:creationId xmlns:p14="http://schemas.microsoft.com/office/powerpoint/2010/main" val="2608850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22666470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001" name="think-cell Slide" r:id="rId6" imgW="360" imgH="360" progId="TCLayout.ActiveDocument.1">
                  <p:embed/>
                </p:oleObj>
              </mc:Choice>
              <mc:Fallback>
                <p:oleObj name="think-cell Slide" r:id="rId6" imgW="360" imgH="36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3600" b="1" dirty="0" smtClean="0">
              <a:solidFill>
                <a:srgbClr val="FFFFFF"/>
              </a:solidFill>
              <a:latin typeface="Arial" panose="020B0604020202020204" pitchFamily="34" charset="0"/>
              <a:ea typeface="+mj-ea"/>
              <a:cs typeface="+mj-cs"/>
              <a:sym typeface="Arial" panose="020B0604020202020204" pitchFamily="34" charset="0"/>
            </a:endParaRPr>
          </a:p>
        </p:txBody>
      </p:sp>
      <p:sp>
        <p:nvSpPr>
          <p:cNvPr id="4" name="Title 3">
            <a:extLst>
              <a:ext uri="{FF2B5EF4-FFF2-40B4-BE49-F238E27FC236}">
                <a16:creationId xmlns:a16="http://schemas.microsoft.com/office/drawing/2014/main" id="{369A2873-AF47-C548-99DA-7CDD672D8A8A}"/>
              </a:ext>
            </a:extLst>
          </p:cNvPr>
          <p:cNvSpPr>
            <a:spLocks noGrp="1"/>
          </p:cNvSpPr>
          <p:nvPr>
            <p:ph type="title"/>
          </p:nvPr>
        </p:nvSpPr>
        <p:spPr>
          <a:xfrm>
            <a:off x="630000" y="602949"/>
            <a:ext cx="10084383" cy="498598"/>
          </a:xfrm>
        </p:spPr>
        <p:txBody>
          <a:bodyPr/>
          <a:lstStyle/>
          <a:p>
            <a:r>
              <a:rPr lang="en-GB" dirty="0">
                <a:solidFill>
                  <a:schemeClr val="tx2"/>
                </a:solidFill>
              </a:rPr>
              <a:t>TESTING PROCESS OVERVIEW</a:t>
            </a:r>
            <a:endParaRPr lang="en-GB" dirty="0"/>
          </a:p>
        </p:txBody>
      </p:sp>
      <p:sp>
        <p:nvSpPr>
          <p:cNvPr id="32" name="Text Placeholder 2">
            <a:extLst>
              <a:ext uri="{FF2B5EF4-FFF2-40B4-BE49-F238E27FC236}">
                <a16:creationId xmlns:a16="http://schemas.microsoft.com/office/drawing/2014/main" id="{B661B706-7495-E54C-A6E0-7C4EB97096B7}"/>
              </a:ext>
            </a:extLst>
          </p:cNvPr>
          <p:cNvSpPr txBox="1">
            <a:spLocks/>
          </p:cNvSpPr>
          <p:nvPr/>
        </p:nvSpPr>
        <p:spPr>
          <a:xfrm>
            <a:off x="531153" y="1189239"/>
            <a:ext cx="10933950" cy="392836"/>
          </a:xfrm>
          <a:prstGeom prst="rect">
            <a:avLst/>
          </a:prstGeom>
        </p:spPr>
        <p:txBody>
          <a:bodyPr lIns="91440" tIns="45720" rIns="91440" bIns="45720" anchor="t"/>
          <a:lstStyle>
            <a:lvl1pPr marL="0" indent="0" algn="l" defTabSz="914400" rtl="0" eaLnBrk="1" latinLnBrk="0" hangingPunct="1">
              <a:lnSpc>
                <a:spcPct val="110000"/>
              </a:lnSpc>
              <a:spcBef>
                <a:spcPts val="60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rgbClr val="005EB8"/>
              </a:buClr>
              <a:buFont typeface="Trebuchet MS" panose="020B0603020202020204" pitchFamily="34" charset="0"/>
              <a:buChar char="–"/>
              <a:defRPr lang="en-US" sz="1200" kern="1200">
                <a:solidFill>
                  <a:srgbClr val="425563"/>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rgbClr val="005EB8"/>
              </a:buClr>
              <a:buFont typeface="Arial" panose="020B0604020202020204" pitchFamily="34" charset="0"/>
              <a:buChar char="​"/>
              <a:defRPr lang="en-US" sz="1600" kern="1200">
                <a:solidFill>
                  <a:srgbClr val="005EB8"/>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
                <a:srgbClr val="005EB8"/>
              </a:buClr>
              <a:buFont typeface="Arial" panose="020B0604020202020204" pitchFamily="34" charset="0"/>
              <a:buChar char="​"/>
              <a:defRPr lang="en-US" sz="1600" b="1" kern="1200" smtClean="0">
                <a:solidFill>
                  <a:srgbClr val="425563"/>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rgbClr val="005EB8"/>
              </a:buClr>
              <a:buFont typeface="Arial" panose="020B0604020202020204" pitchFamily="34" charset="0"/>
              <a:buChar char="•"/>
              <a:defRPr lang="en-US" sz="1600" kern="1200" smtClean="0">
                <a:solidFill>
                  <a:srgbClr val="425563"/>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Clr>
                <a:srgbClr val="005EB8"/>
              </a:buClr>
              <a:buFont typeface="Arial" panose="020B0604020202020204" pitchFamily="34" charset="0"/>
              <a:buChar char="​"/>
              <a:defRPr lang="en-US" sz="4400" kern="1200" baseline="0" smtClean="0">
                <a:solidFill>
                  <a:srgbClr val="425563"/>
                </a:solidFill>
                <a:latin typeface="+mn-lt"/>
                <a:ea typeface="+mn-ea"/>
                <a:cs typeface="+mn-cs"/>
                <a:sym typeface="+mn-lt"/>
              </a:defRPr>
            </a:lvl7pPr>
            <a:lvl8pPr marL="0" indent="0" algn="l" defTabSz="914400" rtl="0" eaLnBrk="1" latinLnBrk="0" hangingPunct="1">
              <a:lnSpc>
                <a:spcPct val="90000"/>
              </a:lnSpc>
              <a:spcBef>
                <a:spcPts val="900"/>
              </a:spcBef>
              <a:spcAft>
                <a:spcPts val="0"/>
              </a:spcAft>
              <a:buClr>
                <a:srgbClr val="005EB8"/>
              </a:buClr>
              <a:buFont typeface="Arial" panose="020B0604020202020204" pitchFamily="34" charset="0"/>
              <a:buChar char="​"/>
              <a:defRPr lang="en-US" sz="5400" kern="1200" baseline="0" smtClean="0">
                <a:solidFill>
                  <a:srgbClr val="005EB8"/>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Clr>
                <a:srgbClr val="005EB8"/>
              </a:buClr>
              <a:buFont typeface="Arial" panose="020B0604020202020204" pitchFamily="34" charset="0"/>
              <a:buChar char="​"/>
              <a:defRPr lang="en-US" sz="2400" kern="1200" baseline="0" dirty="0">
                <a:solidFill>
                  <a:srgbClr val="005EB8"/>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
                <a:srgbClr val="005EB8"/>
              </a:buClr>
              <a:buSzTx/>
              <a:buFont typeface="Arial" panose="020B0604020202020204" pitchFamily="34" charset="0"/>
              <a:buChar char="​"/>
              <a:tabLst/>
              <a:defRPr/>
            </a:pPr>
            <a:endParaRPr kumimoji="0" lang="en-GB" sz="1200" b="0" i="0" u="none" strike="noStrike" kern="1200" cap="none" spc="-15" normalizeH="0" baseline="0" noProof="0">
              <a:ln>
                <a:noFill/>
              </a:ln>
              <a:solidFill>
                <a:srgbClr val="E71C57"/>
              </a:solidFill>
              <a:effectLst/>
              <a:uLnTx/>
              <a:uFillTx/>
              <a:latin typeface="Arial"/>
              <a:ea typeface="+mn-ea"/>
              <a:cs typeface="Arial"/>
              <a:sym typeface="+mn-lt"/>
            </a:endParaRPr>
          </a:p>
        </p:txBody>
      </p:sp>
      <p:sp>
        <p:nvSpPr>
          <p:cNvPr id="16" name="Rectangle 15">
            <a:extLst>
              <a:ext uri="{FF2B5EF4-FFF2-40B4-BE49-F238E27FC236}">
                <a16:creationId xmlns:a16="http://schemas.microsoft.com/office/drawing/2014/main" id="{63811CF0-4FA4-2940-BE0E-C4BE9C8FB8FD}"/>
              </a:ext>
            </a:extLst>
          </p:cNvPr>
          <p:cNvSpPr/>
          <p:nvPr/>
        </p:nvSpPr>
        <p:spPr>
          <a:xfrm>
            <a:off x="531152" y="1227940"/>
            <a:ext cx="1497205" cy="369332"/>
          </a:xfrm>
          <a:prstGeom prst="rect">
            <a:avLst/>
          </a:prstGeom>
        </p:spPr>
        <p:txBody>
          <a:bodyPr wrap="none">
            <a:spAutoFit/>
          </a:bodyPr>
          <a:lstStyle/>
          <a:p>
            <a:r>
              <a:rPr lang="en-GB" b="1" dirty="0">
                <a:cs typeface="Arial"/>
              </a:rPr>
              <a:t>OVERVIEW:</a:t>
            </a:r>
            <a:endParaRPr lang="en-GB" b="1" dirty="0"/>
          </a:p>
        </p:txBody>
      </p:sp>
      <p:sp>
        <p:nvSpPr>
          <p:cNvPr id="21" name="TextBox 20">
            <a:extLst>
              <a:ext uri="{FF2B5EF4-FFF2-40B4-BE49-F238E27FC236}">
                <a16:creationId xmlns:a16="http://schemas.microsoft.com/office/drawing/2014/main" id="{6C87A01C-543E-1E4F-8E33-21DD7D2BCF35}"/>
              </a:ext>
            </a:extLst>
          </p:cNvPr>
          <p:cNvSpPr txBox="1"/>
          <p:nvPr/>
        </p:nvSpPr>
        <p:spPr>
          <a:xfrm>
            <a:off x="5579533" y="709760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425563"/>
              </a:solidFill>
              <a:effectLst/>
              <a:uLnTx/>
              <a:uFillTx/>
              <a:latin typeface="Arial"/>
              <a:ea typeface="+mn-ea"/>
              <a:cs typeface="+mn-cs"/>
            </a:endParaRPr>
          </a:p>
        </p:txBody>
      </p:sp>
      <p:sp>
        <p:nvSpPr>
          <p:cNvPr id="22" name="TextBox 21">
            <a:extLst>
              <a:ext uri="{FF2B5EF4-FFF2-40B4-BE49-F238E27FC236}">
                <a16:creationId xmlns:a16="http://schemas.microsoft.com/office/drawing/2014/main" id="{6C87A01C-543E-1E4F-8E33-21DD7D2BCF35}"/>
              </a:ext>
            </a:extLst>
          </p:cNvPr>
          <p:cNvSpPr txBox="1"/>
          <p:nvPr/>
        </p:nvSpPr>
        <p:spPr>
          <a:xfrm>
            <a:off x="5579533" y="709760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425563"/>
              </a:solidFill>
              <a:effectLst/>
              <a:uLnTx/>
              <a:uFillTx/>
              <a:latin typeface="Arial"/>
              <a:ea typeface="+mn-ea"/>
              <a:cs typeface="+mn-cs"/>
            </a:endParaRPr>
          </a:p>
        </p:txBody>
      </p:sp>
      <p:cxnSp>
        <p:nvCxnSpPr>
          <p:cNvPr id="23" name="Straight Connector 22">
            <a:extLst>
              <a:ext uri="{FF2B5EF4-FFF2-40B4-BE49-F238E27FC236}">
                <a16:creationId xmlns:a16="http://schemas.microsoft.com/office/drawing/2014/main" id="{21631D25-F23F-554F-B749-C9A4F6E682D1}"/>
              </a:ext>
            </a:extLst>
          </p:cNvPr>
          <p:cNvCxnSpPr>
            <a:cxnSpLocks/>
            <a:stCxn id="36" idx="2"/>
            <a:endCxn id="43" idx="6"/>
          </p:cNvCxnSpPr>
          <p:nvPr/>
        </p:nvCxnSpPr>
        <p:spPr>
          <a:xfrm flipH="1">
            <a:off x="1921401" y="2644526"/>
            <a:ext cx="8439061" cy="1"/>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C2E2C04-8921-CE44-AA0A-AB539823CE56}"/>
              </a:ext>
            </a:extLst>
          </p:cNvPr>
          <p:cNvGrpSpPr>
            <a:grpSpLocks noChangeAspect="1"/>
          </p:cNvGrpSpPr>
          <p:nvPr/>
        </p:nvGrpSpPr>
        <p:grpSpPr>
          <a:xfrm>
            <a:off x="4801898" y="2206389"/>
            <a:ext cx="862012" cy="862488"/>
            <a:chOff x="6804278" y="450709"/>
            <a:chExt cx="522000" cy="522288"/>
          </a:xfrm>
        </p:grpSpPr>
        <p:sp>
          <p:nvSpPr>
            <p:cNvPr id="25" name="Oval 24">
              <a:extLst>
                <a:ext uri="{FF2B5EF4-FFF2-40B4-BE49-F238E27FC236}">
                  <a16:creationId xmlns:a16="http://schemas.microsoft.com/office/drawing/2014/main" id="{0F545842-72AF-0047-9CFC-C5E6EE6A2DDD}"/>
                </a:ext>
              </a:extLst>
            </p:cNvPr>
            <p:cNvSpPr>
              <a:spLocks noChangeAspect="1"/>
            </p:cNvSpPr>
            <p:nvPr/>
          </p:nvSpPr>
          <p:spPr>
            <a:xfrm>
              <a:off x="6804278" y="450853"/>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6" name="Group 25">
              <a:extLst>
                <a:ext uri="{FF2B5EF4-FFF2-40B4-BE49-F238E27FC236}">
                  <a16:creationId xmlns:a16="http://schemas.microsoft.com/office/drawing/2014/main" id="{2A05A512-2887-074E-ADC3-ED8B06863130}"/>
                </a:ext>
              </a:extLst>
            </p:cNvPr>
            <p:cNvGrpSpPr>
              <a:grpSpLocks noChangeAspect="1"/>
            </p:cNvGrpSpPr>
            <p:nvPr/>
          </p:nvGrpSpPr>
          <p:grpSpPr>
            <a:xfrm>
              <a:off x="6804928" y="450709"/>
              <a:ext cx="520700" cy="522288"/>
              <a:chOff x="9350376" y="4999038"/>
              <a:chExt cx="520700" cy="522288"/>
            </a:xfrm>
            <a:solidFill>
              <a:schemeClr val="tx2"/>
            </a:solidFill>
          </p:grpSpPr>
          <p:sp>
            <p:nvSpPr>
              <p:cNvPr id="28" name="Freeform 84">
                <a:extLst>
                  <a:ext uri="{FF2B5EF4-FFF2-40B4-BE49-F238E27FC236}">
                    <a16:creationId xmlns:a16="http://schemas.microsoft.com/office/drawing/2014/main" id="{36F5FD67-183E-314B-924C-EE02F4BD3811}"/>
                  </a:ext>
                </a:extLst>
              </p:cNvPr>
              <p:cNvSpPr>
                <a:spLocks noEditPoints="1"/>
              </p:cNvSpPr>
              <p:nvPr/>
            </p:nvSpPr>
            <p:spPr bwMode="auto">
              <a:xfrm>
                <a:off x="9350376" y="4999038"/>
                <a:ext cx="520700" cy="522288"/>
              </a:xfrm>
              <a:custGeom>
                <a:avLst/>
                <a:gdLst>
                  <a:gd name="T0" fmla="*/ 312 w 657"/>
                  <a:gd name="T1" fmla="*/ 657 h 658"/>
                  <a:gd name="T2" fmla="*/ 262 w 657"/>
                  <a:gd name="T3" fmla="*/ 652 h 658"/>
                  <a:gd name="T4" fmla="*/ 201 w 657"/>
                  <a:gd name="T5" fmla="*/ 632 h 658"/>
                  <a:gd name="T6" fmla="*/ 120 w 657"/>
                  <a:gd name="T7" fmla="*/ 583 h 658"/>
                  <a:gd name="T8" fmla="*/ 57 w 657"/>
                  <a:gd name="T9" fmla="*/ 513 h 658"/>
                  <a:gd name="T10" fmla="*/ 15 w 657"/>
                  <a:gd name="T11" fmla="*/ 427 h 658"/>
                  <a:gd name="T12" fmla="*/ 5 w 657"/>
                  <a:gd name="T13" fmla="*/ 379 h 658"/>
                  <a:gd name="T14" fmla="*/ 0 w 657"/>
                  <a:gd name="T15" fmla="*/ 329 h 658"/>
                  <a:gd name="T16" fmla="*/ 2 w 657"/>
                  <a:gd name="T17" fmla="*/ 296 h 658"/>
                  <a:gd name="T18" fmla="*/ 10 w 657"/>
                  <a:gd name="T19" fmla="*/ 247 h 658"/>
                  <a:gd name="T20" fmla="*/ 39 w 657"/>
                  <a:gd name="T21" fmla="*/ 172 h 658"/>
                  <a:gd name="T22" fmla="*/ 97 w 657"/>
                  <a:gd name="T23" fmla="*/ 97 h 658"/>
                  <a:gd name="T24" fmla="*/ 172 w 657"/>
                  <a:gd name="T25" fmla="*/ 41 h 658"/>
                  <a:gd name="T26" fmla="*/ 246 w 657"/>
                  <a:gd name="T27" fmla="*/ 11 h 658"/>
                  <a:gd name="T28" fmla="*/ 296 w 657"/>
                  <a:gd name="T29" fmla="*/ 2 h 658"/>
                  <a:gd name="T30" fmla="*/ 330 w 657"/>
                  <a:gd name="T31" fmla="*/ 0 h 658"/>
                  <a:gd name="T32" fmla="*/ 379 w 657"/>
                  <a:gd name="T33" fmla="*/ 4 h 658"/>
                  <a:gd name="T34" fmla="*/ 426 w 657"/>
                  <a:gd name="T35" fmla="*/ 15 h 658"/>
                  <a:gd name="T36" fmla="*/ 512 w 657"/>
                  <a:gd name="T37" fmla="*/ 57 h 658"/>
                  <a:gd name="T38" fmla="*/ 582 w 657"/>
                  <a:gd name="T39" fmla="*/ 120 h 658"/>
                  <a:gd name="T40" fmla="*/ 632 w 657"/>
                  <a:gd name="T41" fmla="*/ 202 h 658"/>
                  <a:gd name="T42" fmla="*/ 651 w 657"/>
                  <a:gd name="T43" fmla="*/ 264 h 658"/>
                  <a:gd name="T44" fmla="*/ 657 w 657"/>
                  <a:gd name="T45" fmla="*/ 312 h 658"/>
                  <a:gd name="T46" fmla="*/ 657 w 657"/>
                  <a:gd name="T47" fmla="*/ 347 h 658"/>
                  <a:gd name="T48" fmla="*/ 651 w 657"/>
                  <a:gd name="T49" fmla="*/ 395 h 658"/>
                  <a:gd name="T50" fmla="*/ 632 w 657"/>
                  <a:gd name="T51" fmla="*/ 457 h 658"/>
                  <a:gd name="T52" fmla="*/ 582 w 657"/>
                  <a:gd name="T53" fmla="*/ 539 h 658"/>
                  <a:gd name="T54" fmla="*/ 512 w 657"/>
                  <a:gd name="T55" fmla="*/ 602 h 658"/>
                  <a:gd name="T56" fmla="*/ 426 w 657"/>
                  <a:gd name="T57" fmla="*/ 644 h 658"/>
                  <a:gd name="T58" fmla="*/ 379 w 657"/>
                  <a:gd name="T59" fmla="*/ 654 h 658"/>
                  <a:gd name="T60" fmla="*/ 330 w 657"/>
                  <a:gd name="T61" fmla="*/ 658 h 658"/>
                  <a:gd name="T62" fmla="*/ 330 w 657"/>
                  <a:gd name="T63" fmla="*/ 38 h 658"/>
                  <a:gd name="T64" fmla="*/ 242 w 657"/>
                  <a:gd name="T65" fmla="*/ 51 h 658"/>
                  <a:gd name="T66" fmla="*/ 166 w 657"/>
                  <a:gd name="T67" fmla="*/ 88 h 658"/>
                  <a:gd name="T68" fmla="*/ 104 w 657"/>
                  <a:gd name="T69" fmla="*/ 144 h 658"/>
                  <a:gd name="T70" fmla="*/ 61 w 657"/>
                  <a:gd name="T71" fmla="*/ 216 h 658"/>
                  <a:gd name="T72" fmla="*/ 39 w 657"/>
                  <a:gd name="T73" fmla="*/ 300 h 658"/>
                  <a:gd name="T74" fmla="*/ 39 w 657"/>
                  <a:gd name="T75" fmla="*/ 359 h 658"/>
                  <a:gd name="T76" fmla="*/ 61 w 657"/>
                  <a:gd name="T77" fmla="*/ 442 h 658"/>
                  <a:gd name="T78" fmla="*/ 104 w 657"/>
                  <a:gd name="T79" fmla="*/ 515 h 658"/>
                  <a:gd name="T80" fmla="*/ 166 w 657"/>
                  <a:gd name="T81" fmla="*/ 571 h 658"/>
                  <a:gd name="T82" fmla="*/ 242 w 657"/>
                  <a:gd name="T83" fmla="*/ 607 h 658"/>
                  <a:gd name="T84" fmla="*/ 330 w 657"/>
                  <a:gd name="T85" fmla="*/ 621 h 658"/>
                  <a:gd name="T86" fmla="*/ 387 w 657"/>
                  <a:gd name="T87" fmla="*/ 614 h 658"/>
                  <a:gd name="T88" fmla="*/ 468 w 657"/>
                  <a:gd name="T89" fmla="*/ 585 h 658"/>
                  <a:gd name="T90" fmla="*/ 535 w 657"/>
                  <a:gd name="T91" fmla="*/ 535 h 658"/>
                  <a:gd name="T92" fmla="*/ 585 w 657"/>
                  <a:gd name="T93" fmla="*/ 468 h 658"/>
                  <a:gd name="T94" fmla="*/ 614 w 657"/>
                  <a:gd name="T95" fmla="*/ 388 h 658"/>
                  <a:gd name="T96" fmla="*/ 620 w 657"/>
                  <a:gd name="T97" fmla="*/ 329 h 658"/>
                  <a:gd name="T98" fmla="*/ 608 w 657"/>
                  <a:gd name="T99" fmla="*/ 243 h 658"/>
                  <a:gd name="T100" fmla="*/ 570 w 657"/>
                  <a:gd name="T101" fmla="*/ 167 h 658"/>
                  <a:gd name="T102" fmla="*/ 514 w 657"/>
                  <a:gd name="T103" fmla="*/ 105 h 658"/>
                  <a:gd name="T104" fmla="*/ 442 w 657"/>
                  <a:gd name="T105" fmla="*/ 61 h 658"/>
                  <a:gd name="T106" fmla="*/ 359 w 657"/>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8">
                    <a:moveTo>
                      <a:pt x="330" y="658"/>
                    </a:moveTo>
                    <a:lnTo>
                      <a:pt x="330" y="658"/>
                    </a:lnTo>
                    <a:lnTo>
                      <a:pt x="312" y="657"/>
                    </a:lnTo>
                    <a:lnTo>
                      <a:pt x="296" y="656"/>
                    </a:lnTo>
                    <a:lnTo>
                      <a:pt x="279" y="654"/>
                    </a:lnTo>
                    <a:lnTo>
                      <a:pt x="262" y="652"/>
                    </a:lnTo>
                    <a:lnTo>
                      <a:pt x="246" y="648"/>
                    </a:lnTo>
                    <a:lnTo>
                      <a:pt x="232" y="644"/>
                    </a:lnTo>
                    <a:lnTo>
                      <a:pt x="201" y="632"/>
                    </a:lnTo>
                    <a:lnTo>
                      <a:pt x="172" y="618"/>
                    </a:lnTo>
                    <a:lnTo>
                      <a:pt x="146" y="602"/>
                    </a:lnTo>
                    <a:lnTo>
                      <a:pt x="120" y="583"/>
                    </a:lnTo>
                    <a:lnTo>
                      <a:pt x="97" y="562"/>
                    </a:lnTo>
                    <a:lnTo>
                      <a:pt x="76" y="539"/>
                    </a:lnTo>
                    <a:lnTo>
                      <a:pt x="57" y="513"/>
                    </a:lnTo>
                    <a:lnTo>
                      <a:pt x="39" y="486"/>
                    </a:lnTo>
                    <a:lnTo>
                      <a:pt x="26" y="457"/>
                    </a:lnTo>
                    <a:lnTo>
                      <a:pt x="15" y="427"/>
                    </a:lnTo>
                    <a:lnTo>
                      <a:pt x="10" y="411"/>
                    </a:lnTo>
                    <a:lnTo>
                      <a:pt x="7" y="395"/>
                    </a:lnTo>
                    <a:lnTo>
                      <a:pt x="5" y="379"/>
                    </a:lnTo>
                    <a:lnTo>
                      <a:pt x="2" y="363"/>
                    </a:lnTo>
                    <a:lnTo>
                      <a:pt x="0" y="347"/>
                    </a:lnTo>
                    <a:lnTo>
                      <a:pt x="0" y="329"/>
                    </a:lnTo>
                    <a:lnTo>
                      <a:pt x="0" y="329"/>
                    </a:lnTo>
                    <a:lnTo>
                      <a:pt x="0" y="312"/>
                    </a:lnTo>
                    <a:lnTo>
                      <a:pt x="2" y="296"/>
                    </a:lnTo>
                    <a:lnTo>
                      <a:pt x="5" y="280"/>
                    </a:lnTo>
                    <a:lnTo>
                      <a:pt x="7" y="264"/>
                    </a:lnTo>
                    <a:lnTo>
                      <a:pt x="10" y="247"/>
                    </a:lnTo>
                    <a:lnTo>
                      <a:pt x="15" y="231"/>
                    </a:lnTo>
                    <a:lnTo>
                      <a:pt x="26" y="202"/>
                    </a:lnTo>
                    <a:lnTo>
                      <a:pt x="39" y="172"/>
                    </a:lnTo>
                    <a:lnTo>
                      <a:pt x="57" y="145"/>
                    </a:lnTo>
                    <a:lnTo>
                      <a:pt x="76" y="120"/>
                    </a:lnTo>
                    <a:lnTo>
                      <a:pt x="97" y="97"/>
                    </a:lnTo>
                    <a:lnTo>
                      <a:pt x="120" y="75"/>
                    </a:lnTo>
                    <a:lnTo>
                      <a:pt x="146" y="57"/>
                    </a:lnTo>
                    <a:lnTo>
                      <a:pt x="172" y="41"/>
                    </a:lnTo>
                    <a:lnTo>
                      <a:pt x="201" y="26"/>
                    </a:lnTo>
                    <a:lnTo>
                      <a:pt x="232" y="15"/>
                    </a:lnTo>
                    <a:lnTo>
                      <a:pt x="246" y="11"/>
                    </a:lnTo>
                    <a:lnTo>
                      <a:pt x="262" y="7"/>
                    </a:lnTo>
                    <a:lnTo>
                      <a:pt x="279" y="4"/>
                    </a:lnTo>
                    <a:lnTo>
                      <a:pt x="296" y="2"/>
                    </a:lnTo>
                    <a:lnTo>
                      <a:pt x="312" y="0"/>
                    </a:lnTo>
                    <a:lnTo>
                      <a:pt x="330" y="0"/>
                    </a:lnTo>
                    <a:lnTo>
                      <a:pt x="330" y="0"/>
                    </a:lnTo>
                    <a:lnTo>
                      <a:pt x="346" y="0"/>
                    </a:lnTo>
                    <a:lnTo>
                      <a:pt x="362" y="2"/>
                    </a:lnTo>
                    <a:lnTo>
                      <a:pt x="379" y="4"/>
                    </a:lnTo>
                    <a:lnTo>
                      <a:pt x="395" y="7"/>
                    </a:lnTo>
                    <a:lnTo>
                      <a:pt x="411" y="11"/>
                    </a:lnTo>
                    <a:lnTo>
                      <a:pt x="426" y="15"/>
                    </a:lnTo>
                    <a:lnTo>
                      <a:pt x="457" y="26"/>
                    </a:lnTo>
                    <a:lnTo>
                      <a:pt x="485" y="41"/>
                    </a:lnTo>
                    <a:lnTo>
                      <a:pt x="512" y="57"/>
                    </a:lnTo>
                    <a:lnTo>
                      <a:pt x="538" y="75"/>
                    </a:lnTo>
                    <a:lnTo>
                      <a:pt x="561" y="97"/>
                    </a:lnTo>
                    <a:lnTo>
                      <a:pt x="582" y="120"/>
                    </a:lnTo>
                    <a:lnTo>
                      <a:pt x="601" y="145"/>
                    </a:lnTo>
                    <a:lnTo>
                      <a:pt x="618" y="172"/>
                    </a:lnTo>
                    <a:lnTo>
                      <a:pt x="632" y="202"/>
                    </a:lnTo>
                    <a:lnTo>
                      <a:pt x="643" y="231"/>
                    </a:lnTo>
                    <a:lnTo>
                      <a:pt x="648" y="247"/>
                    </a:lnTo>
                    <a:lnTo>
                      <a:pt x="651" y="264"/>
                    </a:lnTo>
                    <a:lnTo>
                      <a:pt x="653" y="280"/>
                    </a:lnTo>
                    <a:lnTo>
                      <a:pt x="656" y="296"/>
                    </a:lnTo>
                    <a:lnTo>
                      <a:pt x="657" y="312"/>
                    </a:lnTo>
                    <a:lnTo>
                      <a:pt x="657" y="329"/>
                    </a:lnTo>
                    <a:lnTo>
                      <a:pt x="657" y="329"/>
                    </a:lnTo>
                    <a:lnTo>
                      <a:pt x="657" y="347"/>
                    </a:lnTo>
                    <a:lnTo>
                      <a:pt x="656" y="363"/>
                    </a:lnTo>
                    <a:lnTo>
                      <a:pt x="653" y="379"/>
                    </a:lnTo>
                    <a:lnTo>
                      <a:pt x="651" y="395"/>
                    </a:lnTo>
                    <a:lnTo>
                      <a:pt x="648" y="411"/>
                    </a:lnTo>
                    <a:lnTo>
                      <a:pt x="643" y="427"/>
                    </a:lnTo>
                    <a:lnTo>
                      <a:pt x="632" y="457"/>
                    </a:lnTo>
                    <a:lnTo>
                      <a:pt x="618" y="486"/>
                    </a:lnTo>
                    <a:lnTo>
                      <a:pt x="601" y="513"/>
                    </a:lnTo>
                    <a:lnTo>
                      <a:pt x="582" y="539"/>
                    </a:lnTo>
                    <a:lnTo>
                      <a:pt x="561" y="562"/>
                    </a:lnTo>
                    <a:lnTo>
                      <a:pt x="538" y="583"/>
                    </a:lnTo>
                    <a:lnTo>
                      <a:pt x="512" y="602"/>
                    </a:lnTo>
                    <a:lnTo>
                      <a:pt x="485" y="618"/>
                    </a:lnTo>
                    <a:lnTo>
                      <a:pt x="457" y="632"/>
                    </a:lnTo>
                    <a:lnTo>
                      <a:pt x="426" y="644"/>
                    </a:lnTo>
                    <a:lnTo>
                      <a:pt x="411" y="648"/>
                    </a:lnTo>
                    <a:lnTo>
                      <a:pt x="395" y="652"/>
                    </a:lnTo>
                    <a:lnTo>
                      <a:pt x="379" y="654"/>
                    </a:lnTo>
                    <a:lnTo>
                      <a:pt x="362" y="656"/>
                    </a:lnTo>
                    <a:lnTo>
                      <a:pt x="346" y="657"/>
                    </a:lnTo>
                    <a:lnTo>
                      <a:pt x="330" y="658"/>
                    </a:lnTo>
                    <a:lnTo>
                      <a:pt x="330" y="658"/>
                    </a:lnTo>
                    <a:close/>
                    <a:moveTo>
                      <a:pt x="330" y="38"/>
                    </a:moveTo>
                    <a:lnTo>
                      <a:pt x="330" y="38"/>
                    </a:lnTo>
                    <a:lnTo>
                      <a:pt x="299" y="39"/>
                    </a:lnTo>
                    <a:lnTo>
                      <a:pt x="270" y="45"/>
                    </a:lnTo>
                    <a:lnTo>
                      <a:pt x="242" y="51"/>
                    </a:lnTo>
                    <a:lnTo>
                      <a:pt x="215" y="61"/>
                    </a:lnTo>
                    <a:lnTo>
                      <a:pt x="190" y="73"/>
                    </a:lnTo>
                    <a:lnTo>
                      <a:pt x="166" y="88"/>
                    </a:lnTo>
                    <a:lnTo>
                      <a:pt x="144" y="105"/>
                    </a:lnTo>
                    <a:lnTo>
                      <a:pt x="123" y="124"/>
                    </a:lnTo>
                    <a:lnTo>
                      <a:pt x="104" y="144"/>
                    </a:lnTo>
                    <a:lnTo>
                      <a:pt x="88" y="167"/>
                    </a:lnTo>
                    <a:lnTo>
                      <a:pt x="73" y="191"/>
                    </a:lnTo>
                    <a:lnTo>
                      <a:pt x="61" y="216"/>
                    </a:lnTo>
                    <a:lnTo>
                      <a:pt x="52" y="243"/>
                    </a:lnTo>
                    <a:lnTo>
                      <a:pt x="43" y="270"/>
                    </a:lnTo>
                    <a:lnTo>
                      <a:pt x="39" y="300"/>
                    </a:lnTo>
                    <a:lnTo>
                      <a:pt x="38" y="329"/>
                    </a:lnTo>
                    <a:lnTo>
                      <a:pt x="38" y="329"/>
                    </a:lnTo>
                    <a:lnTo>
                      <a:pt x="39" y="359"/>
                    </a:lnTo>
                    <a:lnTo>
                      <a:pt x="43" y="388"/>
                    </a:lnTo>
                    <a:lnTo>
                      <a:pt x="52" y="415"/>
                    </a:lnTo>
                    <a:lnTo>
                      <a:pt x="61" y="442"/>
                    </a:lnTo>
                    <a:lnTo>
                      <a:pt x="73" y="468"/>
                    </a:lnTo>
                    <a:lnTo>
                      <a:pt x="88" y="492"/>
                    </a:lnTo>
                    <a:lnTo>
                      <a:pt x="104" y="515"/>
                    </a:lnTo>
                    <a:lnTo>
                      <a:pt x="123" y="535"/>
                    </a:lnTo>
                    <a:lnTo>
                      <a:pt x="144" y="554"/>
                    </a:lnTo>
                    <a:lnTo>
                      <a:pt x="166" y="571"/>
                    </a:lnTo>
                    <a:lnTo>
                      <a:pt x="190" y="585"/>
                    </a:lnTo>
                    <a:lnTo>
                      <a:pt x="215" y="598"/>
                    </a:lnTo>
                    <a:lnTo>
                      <a:pt x="242" y="607"/>
                    </a:lnTo>
                    <a:lnTo>
                      <a:pt x="270" y="614"/>
                    </a:lnTo>
                    <a:lnTo>
                      <a:pt x="299" y="619"/>
                    </a:lnTo>
                    <a:lnTo>
                      <a:pt x="330" y="621"/>
                    </a:lnTo>
                    <a:lnTo>
                      <a:pt x="330" y="621"/>
                    </a:lnTo>
                    <a:lnTo>
                      <a:pt x="359" y="619"/>
                    </a:lnTo>
                    <a:lnTo>
                      <a:pt x="387" y="614"/>
                    </a:lnTo>
                    <a:lnTo>
                      <a:pt x="416" y="607"/>
                    </a:lnTo>
                    <a:lnTo>
                      <a:pt x="442" y="598"/>
                    </a:lnTo>
                    <a:lnTo>
                      <a:pt x="468" y="585"/>
                    </a:lnTo>
                    <a:lnTo>
                      <a:pt x="492" y="571"/>
                    </a:lnTo>
                    <a:lnTo>
                      <a:pt x="514" y="554"/>
                    </a:lnTo>
                    <a:lnTo>
                      <a:pt x="535" y="535"/>
                    </a:lnTo>
                    <a:lnTo>
                      <a:pt x="554" y="515"/>
                    </a:lnTo>
                    <a:lnTo>
                      <a:pt x="570" y="492"/>
                    </a:lnTo>
                    <a:lnTo>
                      <a:pt x="585" y="468"/>
                    </a:lnTo>
                    <a:lnTo>
                      <a:pt x="597" y="442"/>
                    </a:lnTo>
                    <a:lnTo>
                      <a:pt x="608" y="415"/>
                    </a:lnTo>
                    <a:lnTo>
                      <a:pt x="614" y="388"/>
                    </a:lnTo>
                    <a:lnTo>
                      <a:pt x="618" y="359"/>
                    </a:lnTo>
                    <a:lnTo>
                      <a:pt x="620" y="329"/>
                    </a:lnTo>
                    <a:lnTo>
                      <a:pt x="620" y="329"/>
                    </a:lnTo>
                    <a:lnTo>
                      <a:pt x="618" y="300"/>
                    </a:lnTo>
                    <a:lnTo>
                      <a:pt x="614" y="270"/>
                    </a:lnTo>
                    <a:lnTo>
                      <a:pt x="608" y="243"/>
                    </a:lnTo>
                    <a:lnTo>
                      <a:pt x="597" y="216"/>
                    </a:lnTo>
                    <a:lnTo>
                      <a:pt x="585" y="191"/>
                    </a:lnTo>
                    <a:lnTo>
                      <a:pt x="570" y="167"/>
                    </a:lnTo>
                    <a:lnTo>
                      <a:pt x="554" y="144"/>
                    </a:lnTo>
                    <a:lnTo>
                      <a:pt x="535" y="124"/>
                    </a:lnTo>
                    <a:lnTo>
                      <a:pt x="514" y="105"/>
                    </a:lnTo>
                    <a:lnTo>
                      <a:pt x="492" y="88"/>
                    </a:lnTo>
                    <a:lnTo>
                      <a:pt x="468" y="73"/>
                    </a:lnTo>
                    <a:lnTo>
                      <a:pt x="442" y="61"/>
                    </a:lnTo>
                    <a:lnTo>
                      <a:pt x="416" y="51"/>
                    </a:lnTo>
                    <a:lnTo>
                      <a:pt x="387" y="45"/>
                    </a:lnTo>
                    <a:lnTo>
                      <a:pt x="359" y="39"/>
                    </a:lnTo>
                    <a:lnTo>
                      <a:pt x="330" y="38"/>
                    </a:lnTo>
                    <a:lnTo>
                      <a:pt x="33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29" name="Freeform 315">
                <a:extLst>
                  <a:ext uri="{FF2B5EF4-FFF2-40B4-BE49-F238E27FC236}">
                    <a16:creationId xmlns:a16="http://schemas.microsoft.com/office/drawing/2014/main" id="{35F2390D-264D-B645-A947-689BA4DC5F86}"/>
                  </a:ext>
                </a:extLst>
              </p:cNvPr>
              <p:cNvSpPr>
                <a:spLocks/>
              </p:cNvSpPr>
              <p:nvPr/>
            </p:nvSpPr>
            <p:spPr bwMode="auto">
              <a:xfrm>
                <a:off x="9499601" y="5183188"/>
                <a:ext cx="161925" cy="82550"/>
              </a:xfrm>
              <a:custGeom>
                <a:avLst/>
                <a:gdLst>
                  <a:gd name="T0" fmla="*/ 59 w 204"/>
                  <a:gd name="T1" fmla="*/ 0 h 103"/>
                  <a:gd name="T2" fmla="*/ 0 w 204"/>
                  <a:gd name="T3" fmla="*/ 29 h 103"/>
                  <a:gd name="T4" fmla="*/ 147 w 204"/>
                  <a:gd name="T5" fmla="*/ 103 h 103"/>
                  <a:gd name="T6" fmla="*/ 204 w 204"/>
                  <a:gd name="T7" fmla="*/ 75 h 103"/>
                  <a:gd name="T8" fmla="*/ 59 w 204"/>
                  <a:gd name="T9" fmla="*/ 0 h 103"/>
                </a:gdLst>
                <a:ahLst/>
                <a:cxnLst>
                  <a:cxn ang="0">
                    <a:pos x="T0" y="T1"/>
                  </a:cxn>
                  <a:cxn ang="0">
                    <a:pos x="T2" y="T3"/>
                  </a:cxn>
                  <a:cxn ang="0">
                    <a:pos x="T4" y="T5"/>
                  </a:cxn>
                  <a:cxn ang="0">
                    <a:pos x="T6" y="T7"/>
                  </a:cxn>
                  <a:cxn ang="0">
                    <a:pos x="T8" y="T9"/>
                  </a:cxn>
                </a:cxnLst>
                <a:rect l="0" t="0" r="r" b="b"/>
                <a:pathLst>
                  <a:path w="204" h="103">
                    <a:moveTo>
                      <a:pt x="59" y="0"/>
                    </a:moveTo>
                    <a:lnTo>
                      <a:pt x="0" y="29"/>
                    </a:lnTo>
                    <a:lnTo>
                      <a:pt x="147" y="103"/>
                    </a:lnTo>
                    <a:lnTo>
                      <a:pt x="204" y="75"/>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31" name="Freeform 316">
                <a:extLst>
                  <a:ext uri="{FF2B5EF4-FFF2-40B4-BE49-F238E27FC236}">
                    <a16:creationId xmlns:a16="http://schemas.microsoft.com/office/drawing/2014/main" id="{6C9BC835-ECA6-1746-92BD-3C986FB9B6D7}"/>
                  </a:ext>
                </a:extLst>
              </p:cNvPr>
              <p:cNvSpPr>
                <a:spLocks/>
              </p:cNvSpPr>
              <p:nvPr/>
            </p:nvSpPr>
            <p:spPr bwMode="auto">
              <a:xfrm>
                <a:off x="9556751" y="5154613"/>
                <a:ext cx="165100" cy="82550"/>
              </a:xfrm>
              <a:custGeom>
                <a:avLst/>
                <a:gdLst>
                  <a:gd name="T0" fmla="*/ 208 w 208"/>
                  <a:gd name="T1" fmla="*/ 73 h 105"/>
                  <a:gd name="T2" fmla="*/ 62 w 208"/>
                  <a:gd name="T3" fmla="*/ 0 h 105"/>
                  <a:gd name="T4" fmla="*/ 62 w 208"/>
                  <a:gd name="T5" fmla="*/ 0 h 105"/>
                  <a:gd name="T6" fmla="*/ 58 w 208"/>
                  <a:gd name="T7" fmla="*/ 0 h 105"/>
                  <a:gd name="T8" fmla="*/ 0 w 208"/>
                  <a:gd name="T9" fmla="*/ 30 h 105"/>
                  <a:gd name="T10" fmla="*/ 145 w 208"/>
                  <a:gd name="T11" fmla="*/ 105 h 105"/>
                  <a:gd name="T12" fmla="*/ 208 w 208"/>
                  <a:gd name="T13" fmla="*/ 73 h 105"/>
                </a:gdLst>
                <a:ahLst/>
                <a:cxnLst>
                  <a:cxn ang="0">
                    <a:pos x="T0" y="T1"/>
                  </a:cxn>
                  <a:cxn ang="0">
                    <a:pos x="T2" y="T3"/>
                  </a:cxn>
                  <a:cxn ang="0">
                    <a:pos x="T4" y="T5"/>
                  </a:cxn>
                  <a:cxn ang="0">
                    <a:pos x="T6" y="T7"/>
                  </a:cxn>
                  <a:cxn ang="0">
                    <a:pos x="T8" y="T9"/>
                  </a:cxn>
                  <a:cxn ang="0">
                    <a:pos x="T10" y="T11"/>
                  </a:cxn>
                  <a:cxn ang="0">
                    <a:pos x="T12" y="T13"/>
                  </a:cxn>
                </a:cxnLst>
                <a:rect l="0" t="0" r="r" b="b"/>
                <a:pathLst>
                  <a:path w="208" h="105">
                    <a:moveTo>
                      <a:pt x="208" y="73"/>
                    </a:moveTo>
                    <a:lnTo>
                      <a:pt x="62" y="0"/>
                    </a:lnTo>
                    <a:lnTo>
                      <a:pt x="62" y="0"/>
                    </a:lnTo>
                    <a:lnTo>
                      <a:pt x="58" y="0"/>
                    </a:lnTo>
                    <a:lnTo>
                      <a:pt x="0" y="30"/>
                    </a:lnTo>
                    <a:lnTo>
                      <a:pt x="145" y="105"/>
                    </a:lnTo>
                    <a:lnTo>
                      <a:pt x="208"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33" name="Freeform 318">
                <a:extLst>
                  <a:ext uri="{FF2B5EF4-FFF2-40B4-BE49-F238E27FC236}">
                    <a16:creationId xmlns:a16="http://schemas.microsoft.com/office/drawing/2014/main" id="{8CAD1129-9F2A-C445-9436-0128C35B18D8}"/>
                  </a:ext>
                </a:extLst>
              </p:cNvPr>
              <p:cNvSpPr>
                <a:spLocks noEditPoints="1"/>
              </p:cNvSpPr>
              <p:nvPr/>
            </p:nvSpPr>
            <p:spPr bwMode="auto">
              <a:xfrm>
                <a:off x="9493251" y="5216525"/>
                <a:ext cx="117475" cy="153988"/>
              </a:xfrm>
              <a:custGeom>
                <a:avLst/>
                <a:gdLst>
                  <a:gd name="T0" fmla="*/ 0 w 150"/>
                  <a:gd name="T1" fmla="*/ 118 h 195"/>
                  <a:gd name="T2" fmla="*/ 0 w 150"/>
                  <a:gd name="T3" fmla="*/ 118 h 195"/>
                  <a:gd name="T4" fmla="*/ 2 w 150"/>
                  <a:gd name="T5" fmla="*/ 121 h 195"/>
                  <a:gd name="T6" fmla="*/ 4 w 150"/>
                  <a:gd name="T7" fmla="*/ 122 h 195"/>
                  <a:gd name="T8" fmla="*/ 150 w 150"/>
                  <a:gd name="T9" fmla="*/ 195 h 195"/>
                  <a:gd name="T10" fmla="*/ 150 w 150"/>
                  <a:gd name="T11" fmla="*/ 74 h 195"/>
                  <a:gd name="T12" fmla="*/ 0 w 150"/>
                  <a:gd name="T13" fmla="*/ 0 h 195"/>
                  <a:gd name="T14" fmla="*/ 0 w 150"/>
                  <a:gd name="T15" fmla="*/ 118 h 195"/>
                  <a:gd name="T16" fmla="*/ 43 w 150"/>
                  <a:gd name="T17" fmla="*/ 65 h 195"/>
                  <a:gd name="T18" fmla="*/ 43 w 150"/>
                  <a:gd name="T19" fmla="*/ 65 h 195"/>
                  <a:gd name="T20" fmla="*/ 43 w 150"/>
                  <a:gd name="T21" fmla="*/ 63 h 195"/>
                  <a:gd name="T22" fmla="*/ 45 w 150"/>
                  <a:gd name="T23" fmla="*/ 61 h 195"/>
                  <a:gd name="T24" fmla="*/ 47 w 150"/>
                  <a:gd name="T25" fmla="*/ 61 h 195"/>
                  <a:gd name="T26" fmla="*/ 49 w 150"/>
                  <a:gd name="T27" fmla="*/ 61 h 195"/>
                  <a:gd name="T28" fmla="*/ 115 w 150"/>
                  <a:gd name="T29" fmla="*/ 93 h 195"/>
                  <a:gd name="T30" fmla="*/ 115 w 150"/>
                  <a:gd name="T31" fmla="*/ 93 h 195"/>
                  <a:gd name="T32" fmla="*/ 116 w 150"/>
                  <a:gd name="T33" fmla="*/ 96 h 195"/>
                  <a:gd name="T34" fmla="*/ 117 w 150"/>
                  <a:gd name="T35" fmla="*/ 97 h 195"/>
                  <a:gd name="T36" fmla="*/ 117 w 150"/>
                  <a:gd name="T37" fmla="*/ 125 h 195"/>
                  <a:gd name="T38" fmla="*/ 117 w 150"/>
                  <a:gd name="T39" fmla="*/ 125 h 195"/>
                  <a:gd name="T40" fmla="*/ 117 w 150"/>
                  <a:gd name="T41" fmla="*/ 128 h 195"/>
                  <a:gd name="T42" fmla="*/ 115 w 150"/>
                  <a:gd name="T43" fmla="*/ 129 h 195"/>
                  <a:gd name="T44" fmla="*/ 113 w 150"/>
                  <a:gd name="T45" fmla="*/ 129 h 195"/>
                  <a:gd name="T46" fmla="*/ 111 w 150"/>
                  <a:gd name="T47" fmla="*/ 129 h 195"/>
                  <a:gd name="T48" fmla="*/ 46 w 150"/>
                  <a:gd name="T49" fmla="*/ 97 h 195"/>
                  <a:gd name="T50" fmla="*/ 46 w 150"/>
                  <a:gd name="T51" fmla="*/ 97 h 195"/>
                  <a:gd name="T52" fmla="*/ 43 w 150"/>
                  <a:gd name="T53" fmla="*/ 94 h 195"/>
                  <a:gd name="T54" fmla="*/ 43 w 150"/>
                  <a:gd name="T55" fmla="*/ 93 h 195"/>
                  <a:gd name="T56" fmla="*/ 43 w 150"/>
                  <a:gd name="T57" fmla="*/ 6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95">
                    <a:moveTo>
                      <a:pt x="0" y="118"/>
                    </a:moveTo>
                    <a:lnTo>
                      <a:pt x="0" y="118"/>
                    </a:lnTo>
                    <a:lnTo>
                      <a:pt x="2" y="121"/>
                    </a:lnTo>
                    <a:lnTo>
                      <a:pt x="4" y="122"/>
                    </a:lnTo>
                    <a:lnTo>
                      <a:pt x="150" y="195"/>
                    </a:lnTo>
                    <a:lnTo>
                      <a:pt x="150" y="74"/>
                    </a:lnTo>
                    <a:lnTo>
                      <a:pt x="0" y="0"/>
                    </a:lnTo>
                    <a:lnTo>
                      <a:pt x="0" y="118"/>
                    </a:lnTo>
                    <a:close/>
                    <a:moveTo>
                      <a:pt x="43" y="65"/>
                    </a:moveTo>
                    <a:lnTo>
                      <a:pt x="43" y="65"/>
                    </a:lnTo>
                    <a:lnTo>
                      <a:pt x="43" y="63"/>
                    </a:lnTo>
                    <a:lnTo>
                      <a:pt x="45" y="61"/>
                    </a:lnTo>
                    <a:lnTo>
                      <a:pt x="47" y="61"/>
                    </a:lnTo>
                    <a:lnTo>
                      <a:pt x="49" y="61"/>
                    </a:lnTo>
                    <a:lnTo>
                      <a:pt x="115" y="93"/>
                    </a:lnTo>
                    <a:lnTo>
                      <a:pt x="115" y="93"/>
                    </a:lnTo>
                    <a:lnTo>
                      <a:pt x="116" y="96"/>
                    </a:lnTo>
                    <a:lnTo>
                      <a:pt x="117" y="97"/>
                    </a:lnTo>
                    <a:lnTo>
                      <a:pt x="117" y="125"/>
                    </a:lnTo>
                    <a:lnTo>
                      <a:pt x="117" y="125"/>
                    </a:lnTo>
                    <a:lnTo>
                      <a:pt x="117" y="128"/>
                    </a:lnTo>
                    <a:lnTo>
                      <a:pt x="115" y="129"/>
                    </a:lnTo>
                    <a:lnTo>
                      <a:pt x="113" y="129"/>
                    </a:lnTo>
                    <a:lnTo>
                      <a:pt x="111" y="129"/>
                    </a:lnTo>
                    <a:lnTo>
                      <a:pt x="46" y="97"/>
                    </a:lnTo>
                    <a:lnTo>
                      <a:pt x="46" y="97"/>
                    </a:lnTo>
                    <a:lnTo>
                      <a:pt x="43" y="94"/>
                    </a:lnTo>
                    <a:lnTo>
                      <a:pt x="43" y="93"/>
                    </a:lnTo>
                    <a:lnTo>
                      <a:pt x="43"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34" name="Freeform 317">
                <a:extLst>
                  <a:ext uri="{FF2B5EF4-FFF2-40B4-BE49-F238E27FC236}">
                    <a16:creationId xmlns:a16="http://schemas.microsoft.com/office/drawing/2014/main" id="{B5A82F43-0565-6B48-8968-8B4325EA67DA}"/>
                  </a:ext>
                </a:extLst>
              </p:cNvPr>
              <p:cNvSpPr>
                <a:spLocks/>
              </p:cNvSpPr>
              <p:nvPr/>
            </p:nvSpPr>
            <p:spPr bwMode="auto">
              <a:xfrm>
                <a:off x="9625013" y="5222875"/>
                <a:ext cx="103188" cy="149225"/>
              </a:xfrm>
              <a:custGeom>
                <a:avLst/>
                <a:gdLst>
                  <a:gd name="T0" fmla="*/ 64 w 130"/>
                  <a:gd name="T1" fmla="*/ 32 h 186"/>
                  <a:gd name="T2" fmla="*/ 64 w 130"/>
                  <a:gd name="T3" fmla="*/ 32 h 186"/>
                  <a:gd name="T4" fmla="*/ 63 w 130"/>
                  <a:gd name="T5" fmla="*/ 33 h 186"/>
                  <a:gd name="T6" fmla="*/ 0 w 130"/>
                  <a:gd name="T7" fmla="*/ 65 h 186"/>
                  <a:gd name="T8" fmla="*/ 0 w 130"/>
                  <a:gd name="T9" fmla="*/ 186 h 186"/>
                  <a:gd name="T10" fmla="*/ 128 w 130"/>
                  <a:gd name="T11" fmla="*/ 122 h 186"/>
                  <a:gd name="T12" fmla="*/ 128 w 130"/>
                  <a:gd name="T13" fmla="*/ 122 h 186"/>
                  <a:gd name="T14" fmla="*/ 129 w 130"/>
                  <a:gd name="T15" fmla="*/ 121 h 186"/>
                  <a:gd name="T16" fmla="*/ 130 w 130"/>
                  <a:gd name="T17" fmla="*/ 118 h 186"/>
                  <a:gd name="T18" fmla="*/ 130 w 130"/>
                  <a:gd name="T19" fmla="*/ 0 h 186"/>
                  <a:gd name="T20" fmla="*/ 64 w 130"/>
                  <a:gd name="T21" fmla="*/ 3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186">
                    <a:moveTo>
                      <a:pt x="64" y="32"/>
                    </a:moveTo>
                    <a:lnTo>
                      <a:pt x="64" y="32"/>
                    </a:lnTo>
                    <a:lnTo>
                      <a:pt x="63" y="33"/>
                    </a:lnTo>
                    <a:lnTo>
                      <a:pt x="0" y="65"/>
                    </a:lnTo>
                    <a:lnTo>
                      <a:pt x="0" y="186"/>
                    </a:lnTo>
                    <a:lnTo>
                      <a:pt x="128" y="122"/>
                    </a:lnTo>
                    <a:lnTo>
                      <a:pt x="128" y="122"/>
                    </a:lnTo>
                    <a:lnTo>
                      <a:pt x="129" y="121"/>
                    </a:lnTo>
                    <a:lnTo>
                      <a:pt x="130" y="118"/>
                    </a:lnTo>
                    <a:lnTo>
                      <a:pt x="130" y="0"/>
                    </a:lnTo>
                    <a:lnTo>
                      <a:pt x="6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35" name="Group 34">
            <a:extLst>
              <a:ext uri="{FF2B5EF4-FFF2-40B4-BE49-F238E27FC236}">
                <a16:creationId xmlns:a16="http://schemas.microsoft.com/office/drawing/2014/main" id="{468A84F9-D78C-2347-8364-EABF73A41338}"/>
              </a:ext>
            </a:extLst>
          </p:cNvPr>
          <p:cNvGrpSpPr>
            <a:grpSpLocks noChangeAspect="1"/>
          </p:cNvGrpSpPr>
          <p:nvPr/>
        </p:nvGrpSpPr>
        <p:grpSpPr>
          <a:xfrm>
            <a:off x="10252980" y="2213282"/>
            <a:ext cx="862964" cy="862488"/>
            <a:chOff x="8101857" y="408048"/>
            <a:chExt cx="522288" cy="522000"/>
          </a:xfrm>
        </p:grpSpPr>
        <p:sp>
          <p:nvSpPr>
            <p:cNvPr id="36" name="Oval 35">
              <a:extLst>
                <a:ext uri="{FF2B5EF4-FFF2-40B4-BE49-F238E27FC236}">
                  <a16:creationId xmlns:a16="http://schemas.microsoft.com/office/drawing/2014/main" id="{E7765EB6-EF0A-1643-9642-B5B32D20B69B}"/>
                </a:ext>
              </a:extLst>
            </p:cNvPr>
            <p:cNvSpPr>
              <a:spLocks noChangeAspect="1"/>
            </p:cNvSpPr>
            <p:nvPr/>
          </p:nvSpPr>
          <p:spPr>
            <a:xfrm>
              <a:off x="8102001" y="408048"/>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7" name="Group 36">
              <a:extLst>
                <a:ext uri="{FF2B5EF4-FFF2-40B4-BE49-F238E27FC236}">
                  <a16:creationId xmlns:a16="http://schemas.microsoft.com/office/drawing/2014/main" id="{ADD8CFD0-745A-234F-8E95-63FE89BA1B8A}"/>
                </a:ext>
              </a:extLst>
            </p:cNvPr>
            <p:cNvGrpSpPr>
              <a:grpSpLocks noChangeAspect="1"/>
            </p:cNvGrpSpPr>
            <p:nvPr/>
          </p:nvGrpSpPr>
          <p:grpSpPr>
            <a:xfrm>
              <a:off x="8101857" y="408698"/>
              <a:ext cx="522288" cy="520700"/>
              <a:chOff x="3198813" y="836613"/>
              <a:chExt cx="522288" cy="520700"/>
            </a:xfrm>
            <a:solidFill>
              <a:schemeClr val="tx2"/>
            </a:solidFill>
          </p:grpSpPr>
          <p:sp>
            <p:nvSpPr>
              <p:cNvPr id="38" name="Freeform 7">
                <a:extLst>
                  <a:ext uri="{FF2B5EF4-FFF2-40B4-BE49-F238E27FC236}">
                    <a16:creationId xmlns:a16="http://schemas.microsoft.com/office/drawing/2014/main" id="{2382F768-FE77-9F44-A127-043FEE3A4ECE}"/>
                  </a:ext>
                </a:extLst>
              </p:cNvPr>
              <p:cNvSpPr>
                <a:spLocks noEditPoints="1"/>
              </p:cNvSpPr>
              <p:nvPr/>
            </p:nvSpPr>
            <p:spPr bwMode="auto">
              <a:xfrm>
                <a:off x="3198813" y="836613"/>
                <a:ext cx="522288" cy="520700"/>
              </a:xfrm>
              <a:custGeom>
                <a:avLst/>
                <a:gdLst>
                  <a:gd name="T0" fmla="*/ 311 w 657"/>
                  <a:gd name="T1" fmla="*/ 657 h 657"/>
                  <a:gd name="T2" fmla="*/ 263 w 657"/>
                  <a:gd name="T3" fmla="*/ 650 h 657"/>
                  <a:gd name="T4" fmla="*/ 201 w 657"/>
                  <a:gd name="T5" fmla="*/ 632 h 657"/>
                  <a:gd name="T6" fmla="*/ 119 w 657"/>
                  <a:gd name="T7" fmla="*/ 582 h 657"/>
                  <a:gd name="T8" fmla="*/ 56 w 657"/>
                  <a:gd name="T9" fmla="*/ 512 h 657"/>
                  <a:gd name="T10" fmla="*/ 14 w 657"/>
                  <a:gd name="T11" fmla="*/ 426 h 657"/>
                  <a:gd name="T12" fmla="*/ 4 w 657"/>
                  <a:gd name="T13" fmla="*/ 379 h 657"/>
                  <a:gd name="T14" fmla="*/ 0 w 657"/>
                  <a:gd name="T15" fmla="*/ 328 h 657"/>
                  <a:gd name="T16" fmla="*/ 1 w 657"/>
                  <a:gd name="T17" fmla="*/ 295 h 657"/>
                  <a:gd name="T18" fmla="*/ 10 w 657"/>
                  <a:gd name="T19" fmla="*/ 246 h 657"/>
                  <a:gd name="T20" fmla="*/ 40 w 657"/>
                  <a:gd name="T21" fmla="*/ 172 h 657"/>
                  <a:gd name="T22" fmla="*/ 96 w 657"/>
                  <a:gd name="T23" fmla="*/ 96 h 657"/>
                  <a:gd name="T24" fmla="*/ 171 w 657"/>
                  <a:gd name="T25" fmla="*/ 39 h 657"/>
                  <a:gd name="T26" fmla="*/ 247 w 657"/>
                  <a:gd name="T27" fmla="*/ 10 h 657"/>
                  <a:gd name="T28" fmla="*/ 295 w 657"/>
                  <a:gd name="T29" fmla="*/ 2 h 657"/>
                  <a:gd name="T30" fmla="*/ 329 w 657"/>
                  <a:gd name="T31" fmla="*/ 0 h 657"/>
                  <a:gd name="T32" fmla="*/ 378 w 657"/>
                  <a:gd name="T33" fmla="*/ 3 h 657"/>
                  <a:gd name="T34" fmla="*/ 427 w 657"/>
                  <a:gd name="T35" fmla="*/ 15 h 657"/>
                  <a:gd name="T36" fmla="*/ 512 w 657"/>
                  <a:gd name="T37" fmla="*/ 56 h 657"/>
                  <a:gd name="T38" fmla="*/ 582 w 657"/>
                  <a:gd name="T39" fmla="*/ 120 h 657"/>
                  <a:gd name="T40" fmla="*/ 631 w 657"/>
                  <a:gd name="T41" fmla="*/ 201 h 657"/>
                  <a:gd name="T42" fmla="*/ 651 w 657"/>
                  <a:gd name="T43" fmla="*/ 262 h 657"/>
                  <a:gd name="T44" fmla="*/ 656 w 657"/>
                  <a:gd name="T45" fmla="*/ 312 h 657"/>
                  <a:gd name="T46" fmla="*/ 656 w 657"/>
                  <a:gd name="T47" fmla="*/ 346 h 657"/>
                  <a:gd name="T48" fmla="*/ 651 w 657"/>
                  <a:gd name="T49" fmla="*/ 395 h 657"/>
                  <a:gd name="T50" fmla="*/ 631 w 657"/>
                  <a:gd name="T51" fmla="*/ 457 h 657"/>
                  <a:gd name="T52" fmla="*/ 582 w 657"/>
                  <a:gd name="T53" fmla="*/ 538 h 657"/>
                  <a:gd name="T54" fmla="*/ 512 w 657"/>
                  <a:gd name="T55" fmla="*/ 601 h 657"/>
                  <a:gd name="T56" fmla="*/ 427 w 657"/>
                  <a:gd name="T57" fmla="*/ 642 h 657"/>
                  <a:gd name="T58" fmla="*/ 378 w 657"/>
                  <a:gd name="T59" fmla="*/ 653 h 657"/>
                  <a:gd name="T60" fmla="*/ 329 w 657"/>
                  <a:gd name="T61" fmla="*/ 657 h 657"/>
                  <a:gd name="T62" fmla="*/ 329 w 657"/>
                  <a:gd name="T63" fmla="*/ 38 h 657"/>
                  <a:gd name="T64" fmla="*/ 243 w 657"/>
                  <a:gd name="T65" fmla="*/ 50 h 657"/>
                  <a:gd name="T66" fmla="*/ 166 w 657"/>
                  <a:gd name="T67" fmla="*/ 88 h 657"/>
                  <a:gd name="T68" fmla="*/ 104 w 657"/>
                  <a:gd name="T69" fmla="*/ 144 h 657"/>
                  <a:gd name="T70" fmla="*/ 60 w 657"/>
                  <a:gd name="T71" fmla="*/ 215 h 657"/>
                  <a:gd name="T72" fmla="*/ 39 w 657"/>
                  <a:gd name="T73" fmla="*/ 299 h 657"/>
                  <a:gd name="T74" fmla="*/ 39 w 657"/>
                  <a:gd name="T75" fmla="*/ 358 h 657"/>
                  <a:gd name="T76" fmla="*/ 60 w 657"/>
                  <a:gd name="T77" fmla="*/ 442 h 657"/>
                  <a:gd name="T78" fmla="*/ 104 w 657"/>
                  <a:gd name="T79" fmla="*/ 513 h 657"/>
                  <a:gd name="T80" fmla="*/ 166 w 657"/>
                  <a:gd name="T81" fmla="*/ 570 h 657"/>
                  <a:gd name="T82" fmla="*/ 243 w 657"/>
                  <a:gd name="T83" fmla="*/ 606 h 657"/>
                  <a:gd name="T84" fmla="*/ 329 w 657"/>
                  <a:gd name="T85" fmla="*/ 620 h 657"/>
                  <a:gd name="T86" fmla="*/ 388 w 657"/>
                  <a:gd name="T87" fmla="*/ 614 h 657"/>
                  <a:gd name="T88" fmla="*/ 467 w 657"/>
                  <a:gd name="T89" fmla="*/ 585 h 657"/>
                  <a:gd name="T90" fmla="*/ 534 w 657"/>
                  <a:gd name="T91" fmla="*/ 535 h 657"/>
                  <a:gd name="T92" fmla="*/ 584 w 657"/>
                  <a:gd name="T93" fmla="*/ 468 h 657"/>
                  <a:gd name="T94" fmla="*/ 613 w 657"/>
                  <a:gd name="T95" fmla="*/ 387 h 657"/>
                  <a:gd name="T96" fmla="*/ 620 w 657"/>
                  <a:gd name="T97" fmla="*/ 328 h 657"/>
                  <a:gd name="T98" fmla="*/ 606 w 657"/>
                  <a:gd name="T99" fmla="*/ 242 h 657"/>
                  <a:gd name="T100" fmla="*/ 570 w 657"/>
                  <a:gd name="T101" fmla="*/ 166 h 657"/>
                  <a:gd name="T102" fmla="*/ 514 w 657"/>
                  <a:gd name="T103" fmla="*/ 104 h 657"/>
                  <a:gd name="T104" fmla="*/ 441 w 657"/>
                  <a:gd name="T105" fmla="*/ 61 h 657"/>
                  <a:gd name="T106" fmla="*/ 358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9" y="657"/>
                    </a:moveTo>
                    <a:lnTo>
                      <a:pt x="329" y="657"/>
                    </a:lnTo>
                    <a:lnTo>
                      <a:pt x="311" y="657"/>
                    </a:lnTo>
                    <a:lnTo>
                      <a:pt x="295" y="656"/>
                    </a:lnTo>
                    <a:lnTo>
                      <a:pt x="279" y="653"/>
                    </a:lnTo>
                    <a:lnTo>
                      <a:pt x="263" y="650"/>
                    </a:lnTo>
                    <a:lnTo>
                      <a:pt x="247" y="646"/>
                    </a:lnTo>
                    <a:lnTo>
                      <a:pt x="231" y="642"/>
                    </a:lnTo>
                    <a:lnTo>
                      <a:pt x="201" y="632"/>
                    </a:lnTo>
                    <a:lnTo>
                      <a:pt x="171" y="617"/>
                    </a:lnTo>
                    <a:lnTo>
                      <a:pt x="145" y="601"/>
                    </a:lnTo>
                    <a:lnTo>
                      <a:pt x="119" y="582"/>
                    </a:lnTo>
                    <a:lnTo>
                      <a:pt x="96" y="560"/>
                    </a:lnTo>
                    <a:lnTo>
                      <a:pt x="75" y="538"/>
                    </a:lnTo>
                    <a:lnTo>
                      <a:pt x="56" y="512"/>
                    </a:lnTo>
                    <a:lnTo>
                      <a:pt x="40" y="485"/>
                    </a:lnTo>
                    <a:lnTo>
                      <a:pt x="25" y="457"/>
                    </a:lnTo>
                    <a:lnTo>
                      <a:pt x="14" y="426"/>
                    </a:lnTo>
                    <a:lnTo>
                      <a:pt x="10" y="410"/>
                    </a:lnTo>
                    <a:lnTo>
                      <a:pt x="6" y="395"/>
                    </a:lnTo>
                    <a:lnTo>
                      <a:pt x="4" y="379"/>
                    </a:lnTo>
                    <a:lnTo>
                      <a:pt x="1" y="362"/>
                    </a:lnTo>
                    <a:lnTo>
                      <a:pt x="0" y="346"/>
                    </a:lnTo>
                    <a:lnTo>
                      <a:pt x="0" y="328"/>
                    </a:lnTo>
                    <a:lnTo>
                      <a:pt x="0" y="328"/>
                    </a:lnTo>
                    <a:lnTo>
                      <a:pt x="0" y="312"/>
                    </a:lnTo>
                    <a:lnTo>
                      <a:pt x="1" y="295"/>
                    </a:lnTo>
                    <a:lnTo>
                      <a:pt x="4" y="278"/>
                    </a:lnTo>
                    <a:lnTo>
                      <a:pt x="6" y="262"/>
                    </a:lnTo>
                    <a:lnTo>
                      <a:pt x="10" y="246"/>
                    </a:lnTo>
                    <a:lnTo>
                      <a:pt x="14" y="231"/>
                    </a:lnTo>
                    <a:lnTo>
                      <a:pt x="25" y="201"/>
                    </a:lnTo>
                    <a:lnTo>
                      <a:pt x="40" y="172"/>
                    </a:lnTo>
                    <a:lnTo>
                      <a:pt x="56" y="145"/>
                    </a:lnTo>
                    <a:lnTo>
                      <a:pt x="75" y="120"/>
                    </a:lnTo>
                    <a:lnTo>
                      <a:pt x="96" y="96"/>
                    </a:lnTo>
                    <a:lnTo>
                      <a:pt x="119" y="76"/>
                    </a:lnTo>
                    <a:lnTo>
                      <a:pt x="145" y="56"/>
                    </a:lnTo>
                    <a:lnTo>
                      <a:pt x="171" y="39"/>
                    </a:lnTo>
                    <a:lnTo>
                      <a:pt x="201" y="26"/>
                    </a:lnTo>
                    <a:lnTo>
                      <a:pt x="231" y="15"/>
                    </a:lnTo>
                    <a:lnTo>
                      <a:pt x="247" y="10"/>
                    </a:lnTo>
                    <a:lnTo>
                      <a:pt x="263" y="7"/>
                    </a:lnTo>
                    <a:lnTo>
                      <a:pt x="279" y="3"/>
                    </a:lnTo>
                    <a:lnTo>
                      <a:pt x="295" y="2"/>
                    </a:lnTo>
                    <a:lnTo>
                      <a:pt x="311" y="0"/>
                    </a:lnTo>
                    <a:lnTo>
                      <a:pt x="329" y="0"/>
                    </a:lnTo>
                    <a:lnTo>
                      <a:pt x="329" y="0"/>
                    </a:lnTo>
                    <a:lnTo>
                      <a:pt x="345" y="0"/>
                    </a:lnTo>
                    <a:lnTo>
                      <a:pt x="362" y="2"/>
                    </a:lnTo>
                    <a:lnTo>
                      <a:pt x="378" y="3"/>
                    </a:lnTo>
                    <a:lnTo>
                      <a:pt x="394" y="7"/>
                    </a:lnTo>
                    <a:lnTo>
                      <a:pt x="410" y="10"/>
                    </a:lnTo>
                    <a:lnTo>
                      <a:pt x="427" y="15"/>
                    </a:lnTo>
                    <a:lnTo>
                      <a:pt x="456" y="26"/>
                    </a:lnTo>
                    <a:lnTo>
                      <a:pt x="484" y="39"/>
                    </a:lnTo>
                    <a:lnTo>
                      <a:pt x="512" y="56"/>
                    </a:lnTo>
                    <a:lnTo>
                      <a:pt x="538" y="76"/>
                    </a:lnTo>
                    <a:lnTo>
                      <a:pt x="561" y="96"/>
                    </a:lnTo>
                    <a:lnTo>
                      <a:pt x="582" y="120"/>
                    </a:lnTo>
                    <a:lnTo>
                      <a:pt x="601" y="145"/>
                    </a:lnTo>
                    <a:lnTo>
                      <a:pt x="617" y="172"/>
                    </a:lnTo>
                    <a:lnTo>
                      <a:pt x="631" y="201"/>
                    </a:lnTo>
                    <a:lnTo>
                      <a:pt x="643" y="231"/>
                    </a:lnTo>
                    <a:lnTo>
                      <a:pt x="647" y="246"/>
                    </a:lnTo>
                    <a:lnTo>
                      <a:pt x="651" y="262"/>
                    </a:lnTo>
                    <a:lnTo>
                      <a:pt x="653" y="278"/>
                    </a:lnTo>
                    <a:lnTo>
                      <a:pt x="655" y="295"/>
                    </a:lnTo>
                    <a:lnTo>
                      <a:pt x="656" y="312"/>
                    </a:lnTo>
                    <a:lnTo>
                      <a:pt x="657" y="328"/>
                    </a:lnTo>
                    <a:lnTo>
                      <a:pt x="657" y="328"/>
                    </a:lnTo>
                    <a:lnTo>
                      <a:pt x="656" y="346"/>
                    </a:lnTo>
                    <a:lnTo>
                      <a:pt x="655" y="362"/>
                    </a:lnTo>
                    <a:lnTo>
                      <a:pt x="653" y="379"/>
                    </a:lnTo>
                    <a:lnTo>
                      <a:pt x="651" y="395"/>
                    </a:lnTo>
                    <a:lnTo>
                      <a:pt x="647" y="410"/>
                    </a:lnTo>
                    <a:lnTo>
                      <a:pt x="643" y="426"/>
                    </a:lnTo>
                    <a:lnTo>
                      <a:pt x="631" y="457"/>
                    </a:lnTo>
                    <a:lnTo>
                      <a:pt x="617" y="485"/>
                    </a:lnTo>
                    <a:lnTo>
                      <a:pt x="601" y="512"/>
                    </a:lnTo>
                    <a:lnTo>
                      <a:pt x="582" y="538"/>
                    </a:lnTo>
                    <a:lnTo>
                      <a:pt x="561" y="560"/>
                    </a:lnTo>
                    <a:lnTo>
                      <a:pt x="538" y="582"/>
                    </a:lnTo>
                    <a:lnTo>
                      <a:pt x="512" y="601"/>
                    </a:lnTo>
                    <a:lnTo>
                      <a:pt x="484" y="617"/>
                    </a:lnTo>
                    <a:lnTo>
                      <a:pt x="456" y="632"/>
                    </a:lnTo>
                    <a:lnTo>
                      <a:pt x="427" y="642"/>
                    </a:lnTo>
                    <a:lnTo>
                      <a:pt x="410" y="646"/>
                    </a:lnTo>
                    <a:lnTo>
                      <a:pt x="394" y="650"/>
                    </a:lnTo>
                    <a:lnTo>
                      <a:pt x="378" y="653"/>
                    </a:lnTo>
                    <a:lnTo>
                      <a:pt x="362" y="656"/>
                    </a:lnTo>
                    <a:lnTo>
                      <a:pt x="345" y="657"/>
                    </a:lnTo>
                    <a:lnTo>
                      <a:pt x="329" y="657"/>
                    </a:lnTo>
                    <a:lnTo>
                      <a:pt x="329" y="657"/>
                    </a:lnTo>
                    <a:close/>
                    <a:moveTo>
                      <a:pt x="329" y="38"/>
                    </a:moveTo>
                    <a:lnTo>
                      <a:pt x="329" y="38"/>
                    </a:lnTo>
                    <a:lnTo>
                      <a:pt x="299" y="39"/>
                    </a:lnTo>
                    <a:lnTo>
                      <a:pt x="269" y="43"/>
                    </a:lnTo>
                    <a:lnTo>
                      <a:pt x="243" y="50"/>
                    </a:lnTo>
                    <a:lnTo>
                      <a:pt x="216" y="61"/>
                    </a:lnTo>
                    <a:lnTo>
                      <a:pt x="190" y="73"/>
                    </a:lnTo>
                    <a:lnTo>
                      <a:pt x="166" y="88"/>
                    </a:lnTo>
                    <a:lnTo>
                      <a:pt x="143" y="104"/>
                    </a:lnTo>
                    <a:lnTo>
                      <a:pt x="123" y="123"/>
                    </a:lnTo>
                    <a:lnTo>
                      <a:pt x="104" y="144"/>
                    </a:lnTo>
                    <a:lnTo>
                      <a:pt x="87" y="166"/>
                    </a:lnTo>
                    <a:lnTo>
                      <a:pt x="72" y="190"/>
                    </a:lnTo>
                    <a:lnTo>
                      <a:pt x="60" y="215"/>
                    </a:lnTo>
                    <a:lnTo>
                      <a:pt x="51" y="242"/>
                    </a:lnTo>
                    <a:lnTo>
                      <a:pt x="44" y="270"/>
                    </a:lnTo>
                    <a:lnTo>
                      <a:pt x="39" y="299"/>
                    </a:lnTo>
                    <a:lnTo>
                      <a:pt x="37" y="328"/>
                    </a:lnTo>
                    <a:lnTo>
                      <a:pt x="37" y="328"/>
                    </a:lnTo>
                    <a:lnTo>
                      <a:pt x="39" y="358"/>
                    </a:lnTo>
                    <a:lnTo>
                      <a:pt x="44" y="387"/>
                    </a:lnTo>
                    <a:lnTo>
                      <a:pt x="51" y="415"/>
                    </a:lnTo>
                    <a:lnTo>
                      <a:pt x="60" y="442"/>
                    </a:lnTo>
                    <a:lnTo>
                      <a:pt x="72" y="468"/>
                    </a:lnTo>
                    <a:lnTo>
                      <a:pt x="87" y="491"/>
                    </a:lnTo>
                    <a:lnTo>
                      <a:pt x="104" y="513"/>
                    </a:lnTo>
                    <a:lnTo>
                      <a:pt x="123" y="535"/>
                    </a:lnTo>
                    <a:lnTo>
                      <a:pt x="143" y="554"/>
                    </a:lnTo>
                    <a:lnTo>
                      <a:pt x="166" y="570"/>
                    </a:lnTo>
                    <a:lnTo>
                      <a:pt x="190" y="585"/>
                    </a:lnTo>
                    <a:lnTo>
                      <a:pt x="216" y="597"/>
                    </a:lnTo>
                    <a:lnTo>
                      <a:pt x="243" y="606"/>
                    </a:lnTo>
                    <a:lnTo>
                      <a:pt x="269" y="614"/>
                    </a:lnTo>
                    <a:lnTo>
                      <a:pt x="299" y="618"/>
                    </a:lnTo>
                    <a:lnTo>
                      <a:pt x="329" y="620"/>
                    </a:lnTo>
                    <a:lnTo>
                      <a:pt x="329" y="620"/>
                    </a:lnTo>
                    <a:lnTo>
                      <a:pt x="358" y="618"/>
                    </a:lnTo>
                    <a:lnTo>
                      <a:pt x="388" y="614"/>
                    </a:lnTo>
                    <a:lnTo>
                      <a:pt x="414" y="606"/>
                    </a:lnTo>
                    <a:lnTo>
                      <a:pt x="441" y="597"/>
                    </a:lnTo>
                    <a:lnTo>
                      <a:pt x="467" y="585"/>
                    </a:lnTo>
                    <a:lnTo>
                      <a:pt x="491" y="570"/>
                    </a:lnTo>
                    <a:lnTo>
                      <a:pt x="514" y="554"/>
                    </a:lnTo>
                    <a:lnTo>
                      <a:pt x="534" y="535"/>
                    </a:lnTo>
                    <a:lnTo>
                      <a:pt x="553" y="513"/>
                    </a:lnTo>
                    <a:lnTo>
                      <a:pt x="570" y="491"/>
                    </a:lnTo>
                    <a:lnTo>
                      <a:pt x="584" y="468"/>
                    </a:lnTo>
                    <a:lnTo>
                      <a:pt x="597" y="442"/>
                    </a:lnTo>
                    <a:lnTo>
                      <a:pt x="606" y="415"/>
                    </a:lnTo>
                    <a:lnTo>
                      <a:pt x="613" y="387"/>
                    </a:lnTo>
                    <a:lnTo>
                      <a:pt x="619" y="358"/>
                    </a:lnTo>
                    <a:lnTo>
                      <a:pt x="620" y="328"/>
                    </a:lnTo>
                    <a:lnTo>
                      <a:pt x="620" y="328"/>
                    </a:lnTo>
                    <a:lnTo>
                      <a:pt x="619" y="299"/>
                    </a:lnTo>
                    <a:lnTo>
                      <a:pt x="613" y="270"/>
                    </a:lnTo>
                    <a:lnTo>
                      <a:pt x="606" y="242"/>
                    </a:lnTo>
                    <a:lnTo>
                      <a:pt x="597" y="215"/>
                    </a:lnTo>
                    <a:lnTo>
                      <a:pt x="584" y="190"/>
                    </a:lnTo>
                    <a:lnTo>
                      <a:pt x="570" y="166"/>
                    </a:lnTo>
                    <a:lnTo>
                      <a:pt x="553" y="144"/>
                    </a:lnTo>
                    <a:lnTo>
                      <a:pt x="534" y="123"/>
                    </a:lnTo>
                    <a:lnTo>
                      <a:pt x="514" y="104"/>
                    </a:lnTo>
                    <a:lnTo>
                      <a:pt x="491" y="88"/>
                    </a:lnTo>
                    <a:lnTo>
                      <a:pt x="467" y="73"/>
                    </a:lnTo>
                    <a:lnTo>
                      <a:pt x="441" y="61"/>
                    </a:lnTo>
                    <a:lnTo>
                      <a:pt x="414" y="50"/>
                    </a:lnTo>
                    <a:lnTo>
                      <a:pt x="388" y="43"/>
                    </a:lnTo>
                    <a:lnTo>
                      <a:pt x="358" y="39"/>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39" name="Freeform 77">
                <a:extLst>
                  <a:ext uri="{FF2B5EF4-FFF2-40B4-BE49-F238E27FC236}">
                    <a16:creationId xmlns:a16="http://schemas.microsoft.com/office/drawing/2014/main" id="{C9707A5A-6148-2A40-99AF-9C8A2B59819E}"/>
                  </a:ext>
                </a:extLst>
              </p:cNvPr>
              <p:cNvSpPr>
                <a:spLocks/>
              </p:cNvSpPr>
              <p:nvPr/>
            </p:nvSpPr>
            <p:spPr bwMode="auto">
              <a:xfrm>
                <a:off x="3363913" y="1022350"/>
                <a:ext cx="193675" cy="77788"/>
              </a:xfrm>
              <a:custGeom>
                <a:avLst/>
                <a:gdLst>
                  <a:gd name="T0" fmla="*/ 237 w 245"/>
                  <a:gd name="T1" fmla="*/ 0 h 99"/>
                  <a:gd name="T2" fmla="*/ 8 w 245"/>
                  <a:gd name="T3" fmla="*/ 0 h 99"/>
                  <a:gd name="T4" fmla="*/ 8 w 245"/>
                  <a:gd name="T5" fmla="*/ 0 h 99"/>
                  <a:gd name="T6" fmla="*/ 4 w 245"/>
                  <a:gd name="T7" fmla="*/ 0 h 99"/>
                  <a:gd name="T8" fmla="*/ 3 w 245"/>
                  <a:gd name="T9" fmla="*/ 2 h 99"/>
                  <a:gd name="T10" fmla="*/ 0 w 245"/>
                  <a:gd name="T11" fmla="*/ 5 h 99"/>
                  <a:gd name="T12" fmla="*/ 0 w 245"/>
                  <a:gd name="T13" fmla="*/ 7 h 99"/>
                  <a:gd name="T14" fmla="*/ 0 w 245"/>
                  <a:gd name="T15" fmla="*/ 31 h 99"/>
                  <a:gd name="T16" fmla="*/ 0 w 245"/>
                  <a:gd name="T17" fmla="*/ 31 h 99"/>
                  <a:gd name="T18" fmla="*/ 0 w 245"/>
                  <a:gd name="T19" fmla="*/ 33 h 99"/>
                  <a:gd name="T20" fmla="*/ 2 w 245"/>
                  <a:gd name="T21" fmla="*/ 35 h 99"/>
                  <a:gd name="T22" fmla="*/ 121 w 245"/>
                  <a:gd name="T23" fmla="*/ 99 h 99"/>
                  <a:gd name="T24" fmla="*/ 121 w 245"/>
                  <a:gd name="T25" fmla="*/ 99 h 99"/>
                  <a:gd name="T26" fmla="*/ 123 w 245"/>
                  <a:gd name="T27" fmla="*/ 99 h 99"/>
                  <a:gd name="T28" fmla="*/ 123 w 245"/>
                  <a:gd name="T29" fmla="*/ 99 h 99"/>
                  <a:gd name="T30" fmla="*/ 124 w 245"/>
                  <a:gd name="T31" fmla="*/ 99 h 99"/>
                  <a:gd name="T32" fmla="*/ 242 w 245"/>
                  <a:gd name="T33" fmla="*/ 35 h 99"/>
                  <a:gd name="T34" fmla="*/ 242 w 245"/>
                  <a:gd name="T35" fmla="*/ 35 h 99"/>
                  <a:gd name="T36" fmla="*/ 243 w 245"/>
                  <a:gd name="T37" fmla="*/ 33 h 99"/>
                  <a:gd name="T38" fmla="*/ 245 w 245"/>
                  <a:gd name="T39" fmla="*/ 31 h 99"/>
                  <a:gd name="T40" fmla="*/ 245 w 245"/>
                  <a:gd name="T41" fmla="*/ 7 h 99"/>
                  <a:gd name="T42" fmla="*/ 245 w 245"/>
                  <a:gd name="T43" fmla="*/ 7 h 99"/>
                  <a:gd name="T44" fmla="*/ 243 w 245"/>
                  <a:gd name="T45" fmla="*/ 5 h 99"/>
                  <a:gd name="T46" fmla="*/ 242 w 245"/>
                  <a:gd name="T47" fmla="*/ 2 h 99"/>
                  <a:gd name="T48" fmla="*/ 239 w 245"/>
                  <a:gd name="T49" fmla="*/ 0 h 99"/>
                  <a:gd name="T50" fmla="*/ 237 w 245"/>
                  <a:gd name="T51" fmla="*/ 0 h 99"/>
                  <a:gd name="T52" fmla="*/ 237 w 245"/>
                  <a:gd name="T5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99">
                    <a:moveTo>
                      <a:pt x="237" y="0"/>
                    </a:moveTo>
                    <a:lnTo>
                      <a:pt x="8" y="0"/>
                    </a:lnTo>
                    <a:lnTo>
                      <a:pt x="8" y="0"/>
                    </a:lnTo>
                    <a:lnTo>
                      <a:pt x="4" y="0"/>
                    </a:lnTo>
                    <a:lnTo>
                      <a:pt x="3" y="2"/>
                    </a:lnTo>
                    <a:lnTo>
                      <a:pt x="0" y="5"/>
                    </a:lnTo>
                    <a:lnTo>
                      <a:pt x="0" y="7"/>
                    </a:lnTo>
                    <a:lnTo>
                      <a:pt x="0" y="31"/>
                    </a:lnTo>
                    <a:lnTo>
                      <a:pt x="0" y="31"/>
                    </a:lnTo>
                    <a:lnTo>
                      <a:pt x="0" y="33"/>
                    </a:lnTo>
                    <a:lnTo>
                      <a:pt x="2" y="35"/>
                    </a:lnTo>
                    <a:lnTo>
                      <a:pt x="121" y="99"/>
                    </a:lnTo>
                    <a:lnTo>
                      <a:pt x="121" y="99"/>
                    </a:lnTo>
                    <a:lnTo>
                      <a:pt x="123" y="99"/>
                    </a:lnTo>
                    <a:lnTo>
                      <a:pt x="123" y="99"/>
                    </a:lnTo>
                    <a:lnTo>
                      <a:pt x="124" y="99"/>
                    </a:lnTo>
                    <a:lnTo>
                      <a:pt x="242" y="35"/>
                    </a:lnTo>
                    <a:lnTo>
                      <a:pt x="242" y="35"/>
                    </a:lnTo>
                    <a:lnTo>
                      <a:pt x="243" y="33"/>
                    </a:lnTo>
                    <a:lnTo>
                      <a:pt x="245" y="31"/>
                    </a:lnTo>
                    <a:lnTo>
                      <a:pt x="245" y="7"/>
                    </a:lnTo>
                    <a:lnTo>
                      <a:pt x="245" y="7"/>
                    </a:lnTo>
                    <a:lnTo>
                      <a:pt x="243" y="5"/>
                    </a:lnTo>
                    <a:lnTo>
                      <a:pt x="242" y="2"/>
                    </a:lnTo>
                    <a:lnTo>
                      <a:pt x="239" y="0"/>
                    </a:lnTo>
                    <a:lnTo>
                      <a:pt x="237" y="0"/>
                    </a:lnTo>
                    <a:lnTo>
                      <a:pt x="2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40" name="Freeform 78">
                <a:extLst>
                  <a:ext uri="{FF2B5EF4-FFF2-40B4-BE49-F238E27FC236}">
                    <a16:creationId xmlns:a16="http://schemas.microsoft.com/office/drawing/2014/main" id="{30453A85-CE24-DC4F-914F-A435C0C2A41E}"/>
                  </a:ext>
                </a:extLst>
              </p:cNvPr>
              <p:cNvSpPr>
                <a:spLocks/>
              </p:cNvSpPr>
              <p:nvPr/>
            </p:nvSpPr>
            <p:spPr bwMode="auto">
              <a:xfrm>
                <a:off x="3363913" y="1068388"/>
                <a:ext cx="193675" cy="109538"/>
              </a:xfrm>
              <a:custGeom>
                <a:avLst/>
                <a:gdLst>
                  <a:gd name="T0" fmla="*/ 128 w 245"/>
                  <a:gd name="T1" fmla="*/ 62 h 139"/>
                  <a:gd name="T2" fmla="*/ 128 w 245"/>
                  <a:gd name="T3" fmla="*/ 62 h 139"/>
                  <a:gd name="T4" fmla="*/ 123 w 245"/>
                  <a:gd name="T5" fmla="*/ 63 h 139"/>
                  <a:gd name="T6" fmla="*/ 123 w 245"/>
                  <a:gd name="T7" fmla="*/ 63 h 139"/>
                  <a:gd name="T8" fmla="*/ 117 w 245"/>
                  <a:gd name="T9" fmla="*/ 62 h 139"/>
                  <a:gd name="T10" fmla="*/ 0 w 245"/>
                  <a:gd name="T11" fmla="*/ 0 h 139"/>
                  <a:gd name="T12" fmla="*/ 0 w 245"/>
                  <a:gd name="T13" fmla="*/ 0 h 139"/>
                  <a:gd name="T14" fmla="*/ 0 w 245"/>
                  <a:gd name="T15" fmla="*/ 0 h 139"/>
                  <a:gd name="T16" fmla="*/ 0 w 245"/>
                  <a:gd name="T17" fmla="*/ 130 h 139"/>
                  <a:gd name="T18" fmla="*/ 0 w 245"/>
                  <a:gd name="T19" fmla="*/ 130 h 139"/>
                  <a:gd name="T20" fmla="*/ 0 w 245"/>
                  <a:gd name="T21" fmla="*/ 133 h 139"/>
                  <a:gd name="T22" fmla="*/ 3 w 245"/>
                  <a:gd name="T23" fmla="*/ 136 h 139"/>
                  <a:gd name="T24" fmla="*/ 4 w 245"/>
                  <a:gd name="T25" fmla="*/ 137 h 139"/>
                  <a:gd name="T26" fmla="*/ 8 w 245"/>
                  <a:gd name="T27" fmla="*/ 139 h 139"/>
                  <a:gd name="T28" fmla="*/ 237 w 245"/>
                  <a:gd name="T29" fmla="*/ 139 h 139"/>
                  <a:gd name="T30" fmla="*/ 237 w 245"/>
                  <a:gd name="T31" fmla="*/ 139 h 139"/>
                  <a:gd name="T32" fmla="*/ 239 w 245"/>
                  <a:gd name="T33" fmla="*/ 137 h 139"/>
                  <a:gd name="T34" fmla="*/ 242 w 245"/>
                  <a:gd name="T35" fmla="*/ 136 h 139"/>
                  <a:gd name="T36" fmla="*/ 243 w 245"/>
                  <a:gd name="T37" fmla="*/ 133 h 139"/>
                  <a:gd name="T38" fmla="*/ 245 w 245"/>
                  <a:gd name="T39" fmla="*/ 130 h 139"/>
                  <a:gd name="T40" fmla="*/ 245 w 245"/>
                  <a:gd name="T41" fmla="*/ 0 h 139"/>
                  <a:gd name="T42" fmla="*/ 245 w 245"/>
                  <a:gd name="T43" fmla="*/ 0 h 139"/>
                  <a:gd name="T44" fmla="*/ 245 w 245"/>
                  <a:gd name="T45" fmla="*/ 0 h 139"/>
                  <a:gd name="T46" fmla="*/ 128 w 245"/>
                  <a:gd name="T47" fmla="*/ 6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 h="139">
                    <a:moveTo>
                      <a:pt x="128" y="62"/>
                    </a:moveTo>
                    <a:lnTo>
                      <a:pt x="128" y="62"/>
                    </a:lnTo>
                    <a:lnTo>
                      <a:pt x="123" y="63"/>
                    </a:lnTo>
                    <a:lnTo>
                      <a:pt x="123" y="63"/>
                    </a:lnTo>
                    <a:lnTo>
                      <a:pt x="117" y="62"/>
                    </a:lnTo>
                    <a:lnTo>
                      <a:pt x="0" y="0"/>
                    </a:lnTo>
                    <a:lnTo>
                      <a:pt x="0" y="0"/>
                    </a:lnTo>
                    <a:lnTo>
                      <a:pt x="0" y="0"/>
                    </a:lnTo>
                    <a:lnTo>
                      <a:pt x="0" y="130"/>
                    </a:lnTo>
                    <a:lnTo>
                      <a:pt x="0" y="130"/>
                    </a:lnTo>
                    <a:lnTo>
                      <a:pt x="0" y="133"/>
                    </a:lnTo>
                    <a:lnTo>
                      <a:pt x="3" y="136"/>
                    </a:lnTo>
                    <a:lnTo>
                      <a:pt x="4" y="137"/>
                    </a:lnTo>
                    <a:lnTo>
                      <a:pt x="8" y="139"/>
                    </a:lnTo>
                    <a:lnTo>
                      <a:pt x="237" y="139"/>
                    </a:lnTo>
                    <a:lnTo>
                      <a:pt x="237" y="139"/>
                    </a:lnTo>
                    <a:lnTo>
                      <a:pt x="239" y="137"/>
                    </a:lnTo>
                    <a:lnTo>
                      <a:pt x="242" y="136"/>
                    </a:lnTo>
                    <a:lnTo>
                      <a:pt x="243" y="133"/>
                    </a:lnTo>
                    <a:lnTo>
                      <a:pt x="245" y="130"/>
                    </a:lnTo>
                    <a:lnTo>
                      <a:pt x="245" y="0"/>
                    </a:lnTo>
                    <a:lnTo>
                      <a:pt x="245" y="0"/>
                    </a:lnTo>
                    <a:lnTo>
                      <a:pt x="245" y="0"/>
                    </a:lnTo>
                    <a:lnTo>
                      <a:pt x="128"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42" name="Group 41">
            <a:extLst>
              <a:ext uri="{FF2B5EF4-FFF2-40B4-BE49-F238E27FC236}">
                <a16:creationId xmlns:a16="http://schemas.microsoft.com/office/drawing/2014/main" id="{4D4E57B5-5C07-6946-B1BE-DE02968474DB}"/>
              </a:ext>
            </a:extLst>
          </p:cNvPr>
          <p:cNvGrpSpPr>
            <a:grpSpLocks noChangeAspect="1"/>
          </p:cNvGrpSpPr>
          <p:nvPr/>
        </p:nvGrpSpPr>
        <p:grpSpPr>
          <a:xfrm>
            <a:off x="1166574" y="2213282"/>
            <a:ext cx="862012" cy="862488"/>
            <a:chOff x="6637194" y="471570"/>
            <a:chExt cx="522000" cy="522288"/>
          </a:xfrm>
        </p:grpSpPr>
        <p:sp>
          <p:nvSpPr>
            <p:cNvPr id="43" name="Oval 42">
              <a:extLst>
                <a:ext uri="{FF2B5EF4-FFF2-40B4-BE49-F238E27FC236}">
                  <a16:creationId xmlns:a16="http://schemas.microsoft.com/office/drawing/2014/main" id="{4699CB7B-2088-8549-92E6-DEAE28983724}"/>
                </a:ext>
              </a:extLst>
            </p:cNvPr>
            <p:cNvSpPr>
              <a:spLocks noChangeAspect="1"/>
            </p:cNvSpPr>
            <p:nvPr/>
          </p:nvSpPr>
          <p:spPr>
            <a:xfrm>
              <a:off x="6637194" y="471714"/>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45" name="Group 44">
              <a:extLst>
                <a:ext uri="{FF2B5EF4-FFF2-40B4-BE49-F238E27FC236}">
                  <a16:creationId xmlns:a16="http://schemas.microsoft.com/office/drawing/2014/main" id="{A5865805-9D3D-9A48-B787-3A1356FD494A}"/>
                </a:ext>
              </a:extLst>
            </p:cNvPr>
            <p:cNvGrpSpPr>
              <a:grpSpLocks noChangeAspect="1"/>
            </p:cNvGrpSpPr>
            <p:nvPr/>
          </p:nvGrpSpPr>
          <p:grpSpPr>
            <a:xfrm>
              <a:off x="6637844" y="471570"/>
              <a:ext cx="520700" cy="522288"/>
              <a:chOff x="5835651" y="836613"/>
              <a:chExt cx="520700" cy="522288"/>
            </a:xfrm>
            <a:solidFill>
              <a:schemeClr val="tx2"/>
            </a:solidFill>
          </p:grpSpPr>
          <p:sp>
            <p:nvSpPr>
              <p:cNvPr id="47" name="Freeform 21">
                <a:extLst>
                  <a:ext uri="{FF2B5EF4-FFF2-40B4-BE49-F238E27FC236}">
                    <a16:creationId xmlns:a16="http://schemas.microsoft.com/office/drawing/2014/main" id="{EA2E688F-F869-4241-9C8F-D99D76A3B1E0}"/>
                  </a:ext>
                </a:extLst>
              </p:cNvPr>
              <p:cNvSpPr>
                <a:spLocks noEditPoints="1"/>
              </p:cNvSpPr>
              <p:nvPr/>
            </p:nvSpPr>
            <p:spPr bwMode="auto">
              <a:xfrm>
                <a:off x="5835651" y="836613"/>
                <a:ext cx="520700" cy="522288"/>
              </a:xfrm>
              <a:custGeom>
                <a:avLst/>
                <a:gdLst>
                  <a:gd name="T0" fmla="*/ 312 w 658"/>
                  <a:gd name="T1" fmla="*/ 659 h 659"/>
                  <a:gd name="T2" fmla="*/ 263 w 658"/>
                  <a:gd name="T3" fmla="*/ 652 h 659"/>
                  <a:gd name="T4" fmla="*/ 201 w 658"/>
                  <a:gd name="T5" fmla="*/ 633 h 659"/>
                  <a:gd name="T6" fmla="*/ 120 w 658"/>
                  <a:gd name="T7" fmla="*/ 583 h 659"/>
                  <a:gd name="T8" fmla="*/ 56 w 658"/>
                  <a:gd name="T9" fmla="*/ 513 h 659"/>
                  <a:gd name="T10" fmla="*/ 15 w 658"/>
                  <a:gd name="T11" fmla="*/ 428 h 659"/>
                  <a:gd name="T12" fmla="*/ 4 w 658"/>
                  <a:gd name="T13" fmla="*/ 379 h 659"/>
                  <a:gd name="T14" fmla="*/ 0 w 658"/>
                  <a:gd name="T15" fmla="*/ 329 h 659"/>
                  <a:gd name="T16" fmla="*/ 1 w 658"/>
                  <a:gd name="T17" fmla="*/ 296 h 659"/>
                  <a:gd name="T18" fmla="*/ 11 w 658"/>
                  <a:gd name="T19" fmla="*/ 248 h 659"/>
                  <a:gd name="T20" fmla="*/ 40 w 658"/>
                  <a:gd name="T21" fmla="*/ 174 h 659"/>
                  <a:gd name="T22" fmla="*/ 97 w 658"/>
                  <a:gd name="T23" fmla="*/ 97 h 659"/>
                  <a:gd name="T24" fmla="*/ 172 w 658"/>
                  <a:gd name="T25" fmla="*/ 41 h 659"/>
                  <a:gd name="T26" fmla="*/ 247 w 658"/>
                  <a:gd name="T27" fmla="*/ 11 h 659"/>
                  <a:gd name="T28" fmla="*/ 295 w 658"/>
                  <a:gd name="T29" fmla="*/ 3 h 659"/>
                  <a:gd name="T30" fmla="*/ 329 w 658"/>
                  <a:gd name="T31" fmla="*/ 0 h 659"/>
                  <a:gd name="T32" fmla="*/ 379 w 658"/>
                  <a:gd name="T33" fmla="*/ 4 h 659"/>
                  <a:gd name="T34" fmla="*/ 426 w 658"/>
                  <a:gd name="T35" fmla="*/ 15 h 659"/>
                  <a:gd name="T36" fmla="*/ 513 w 658"/>
                  <a:gd name="T37" fmla="*/ 57 h 659"/>
                  <a:gd name="T38" fmla="*/ 583 w 658"/>
                  <a:gd name="T39" fmla="*/ 121 h 659"/>
                  <a:gd name="T40" fmla="*/ 631 w 658"/>
                  <a:gd name="T41" fmla="*/ 202 h 659"/>
                  <a:gd name="T42" fmla="*/ 651 w 658"/>
                  <a:gd name="T43" fmla="*/ 264 h 659"/>
                  <a:gd name="T44" fmla="*/ 657 w 658"/>
                  <a:gd name="T45" fmla="*/ 313 h 659"/>
                  <a:gd name="T46" fmla="*/ 657 w 658"/>
                  <a:gd name="T47" fmla="*/ 347 h 659"/>
                  <a:gd name="T48" fmla="*/ 651 w 658"/>
                  <a:gd name="T49" fmla="*/ 397 h 659"/>
                  <a:gd name="T50" fmla="*/ 631 w 658"/>
                  <a:gd name="T51" fmla="*/ 457 h 659"/>
                  <a:gd name="T52" fmla="*/ 583 w 658"/>
                  <a:gd name="T53" fmla="*/ 539 h 659"/>
                  <a:gd name="T54" fmla="*/ 513 w 658"/>
                  <a:gd name="T55" fmla="*/ 602 h 659"/>
                  <a:gd name="T56" fmla="*/ 426 w 658"/>
                  <a:gd name="T57" fmla="*/ 644 h 659"/>
                  <a:gd name="T58" fmla="*/ 379 w 658"/>
                  <a:gd name="T59" fmla="*/ 654 h 659"/>
                  <a:gd name="T60" fmla="*/ 329 w 658"/>
                  <a:gd name="T61" fmla="*/ 659 h 659"/>
                  <a:gd name="T62" fmla="*/ 329 w 658"/>
                  <a:gd name="T63" fmla="*/ 38 h 659"/>
                  <a:gd name="T64" fmla="*/ 242 w 658"/>
                  <a:gd name="T65" fmla="*/ 51 h 659"/>
                  <a:gd name="T66" fmla="*/ 167 w 658"/>
                  <a:gd name="T67" fmla="*/ 89 h 659"/>
                  <a:gd name="T68" fmla="*/ 105 w 658"/>
                  <a:gd name="T69" fmla="*/ 144 h 659"/>
                  <a:gd name="T70" fmla="*/ 60 w 658"/>
                  <a:gd name="T71" fmla="*/ 217 h 659"/>
                  <a:gd name="T72" fmla="*/ 39 w 658"/>
                  <a:gd name="T73" fmla="*/ 300 h 659"/>
                  <a:gd name="T74" fmla="*/ 39 w 658"/>
                  <a:gd name="T75" fmla="*/ 359 h 659"/>
                  <a:gd name="T76" fmla="*/ 60 w 658"/>
                  <a:gd name="T77" fmla="*/ 444 h 659"/>
                  <a:gd name="T78" fmla="*/ 105 w 658"/>
                  <a:gd name="T79" fmla="*/ 515 h 659"/>
                  <a:gd name="T80" fmla="*/ 167 w 658"/>
                  <a:gd name="T81" fmla="*/ 571 h 659"/>
                  <a:gd name="T82" fmla="*/ 242 w 658"/>
                  <a:gd name="T83" fmla="*/ 607 h 659"/>
                  <a:gd name="T84" fmla="*/ 329 w 658"/>
                  <a:gd name="T85" fmla="*/ 621 h 659"/>
                  <a:gd name="T86" fmla="*/ 387 w 658"/>
                  <a:gd name="T87" fmla="*/ 616 h 659"/>
                  <a:gd name="T88" fmla="*/ 467 w 658"/>
                  <a:gd name="T89" fmla="*/ 586 h 659"/>
                  <a:gd name="T90" fmla="*/ 534 w 658"/>
                  <a:gd name="T91" fmla="*/ 535 h 659"/>
                  <a:gd name="T92" fmla="*/ 584 w 658"/>
                  <a:gd name="T93" fmla="*/ 468 h 659"/>
                  <a:gd name="T94" fmla="*/ 614 w 658"/>
                  <a:gd name="T95" fmla="*/ 389 h 659"/>
                  <a:gd name="T96" fmla="*/ 620 w 658"/>
                  <a:gd name="T97" fmla="*/ 329 h 659"/>
                  <a:gd name="T98" fmla="*/ 607 w 658"/>
                  <a:gd name="T99" fmla="*/ 244 h 659"/>
                  <a:gd name="T100" fmla="*/ 569 w 658"/>
                  <a:gd name="T101" fmla="*/ 167 h 659"/>
                  <a:gd name="T102" fmla="*/ 514 w 658"/>
                  <a:gd name="T103" fmla="*/ 105 h 659"/>
                  <a:gd name="T104" fmla="*/ 442 w 658"/>
                  <a:gd name="T105" fmla="*/ 62 h 659"/>
                  <a:gd name="T106" fmla="*/ 359 w 658"/>
                  <a:gd name="T107" fmla="*/ 41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9">
                    <a:moveTo>
                      <a:pt x="329" y="659"/>
                    </a:moveTo>
                    <a:lnTo>
                      <a:pt x="329" y="659"/>
                    </a:lnTo>
                    <a:lnTo>
                      <a:pt x="312" y="659"/>
                    </a:lnTo>
                    <a:lnTo>
                      <a:pt x="295" y="657"/>
                    </a:lnTo>
                    <a:lnTo>
                      <a:pt x="279" y="654"/>
                    </a:lnTo>
                    <a:lnTo>
                      <a:pt x="263" y="652"/>
                    </a:lnTo>
                    <a:lnTo>
                      <a:pt x="247" y="648"/>
                    </a:lnTo>
                    <a:lnTo>
                      <a:pt x="231" y="644"/>
                    </a:lnTo>
                    <a:lnTo>
                      <a:pt x="201" y="633"/>
                    </a:lnTo>
                    <a:lnTo>
                      <a:pt x="172" y="618"/>
                    </a:lnTo>
                    <a:lnTo>
                      <a:pt x="145" y="602"/>
                    </a:lnTo>
                    <a:lnTo>
                      <a:pt x="120" y="583"/>
                    </a:lnTo>
                    <a:lnTo>
                      <a:pt x="97" y="562"/>
                    </a:lnTo>
                    <a:lnTo>
                      <a:pt x="75" y="539"/>
                    </a:lnTo>
                    <a:lnTo>
                      <a:pt x="56" y="513"/>
                    </a:lnTo>
                    <a:lnTo>
                      <a:pt x="40" y="487"/>
                    </a:lnTo>
                    <a:lnTo>
                      <a:pt x="26" y="457"/>
                    </a:lnTo>
                    <a:lnTo>
                      <a:pt x="15" y="428"/>
                    </a:lnTo>
                    <a:lnTo>
                      <a:pt x="11" y="411"/>
                    </a:lnTo>
                    <a:lnTo>
                      <a:pt x="7" y="397"/>
                    </a:lnTo>
                    <a:lnTo>
                      <a:pt x="4" y="379"/>
                    </a:lnTo>
                    <a:lnTo>
                      <a:pt x="1" y="363"/>
                    </a:lnTo>
                    <a:lnTo>
                      <a:pt x="0" y="347"/>
                    </a:lnTo>
                    <a:lnTo>
                      <a:pt x="0" y="329"/>
                    </a:lnTo>
                    <a:lnTo>
                      <a:pt x="0" y="329"/>
                    </a:lnTo>
                    <a:lnTo>
                      <a:pt x="0" y="313"/>
                    </a:lnTo>
                    <a:lnTo>
                      <a:pt x="1" y="296"/>
                    </a:lnTo>
                    <a:lnTo>
                      <a:pt x="4" y="280"/>
                    </a:lnTo>
                    <a:lnTo>
                      <a:pt x="7" y="264"/>
                    </a:lnTo>
                    <a:lnTo>
                      <a:pt x="11" y="248"/>
                    </a:lnTo>
                    <a:lnTo>
                      <a:pt x="15" y="233"/>
                    </a:lnTo>
                    <a:lnTo>
                      <a:pt x="26" y="202"/>
                    </a:lnTo>
                    <a:lnTo>
                      <a:pt x="40" y="174"/>
                    </a:lnTo>
                    <a:lnTo>
                      <a:pt x="56" y="145"/>
                    </a:lnTo>
                    <a:lnTo>
                      <a:pt x="75" y="121"/>
                    </a:lnTo>
                    <a:lnTo>
                      <a:pt x="97" y="97"/>
                    </a:lnTo>
                    <a:lnTo>
                      <a:pt x="120" y="76"/>
                    </a:lnTo>
                    <a:lnTo>
                      <a:pt x="145" y="57"/>
                    </a:lnTo>
                    <a:lnTo>
                      <a:pt x="172" y="41"/>
                    </a:lnTo>
                    <a:lnTo>
                      <a:pt x="201" y="27"/>
                    </a:lnTo>
                    <a:lnTo>
                      <a:pt x="231" y="15"/>
                    </a:lnTo>
                    <a:lnTo>
                      <a:pt x="247" y="11"/>
                    </a:lnTo>
                    <a:lnTo>
                      <a:pt x="263" y="7"/>
                    </a:lnTo>
                    <a:lnTo>
                      <a:pt x="279" y="4"/>
                    </a:lnTo>
                    <a:lnTo>
                      <a:pt x="295" y="3"/>
                    </a:lnTo>
                    <a:lnTo>
                      <a:pt x="312" y="2"/>
                    </a:lnTo>
                    <a:lnTo>
                      <a:pt x="329" y="0"/>
                    </a:lnTo>
                    <a:lnTo>
                      <a:pt x="329" y="0"/>
                    </a:lnTo>
                    <a:lnTo>
                      <a:pt x="345" y="2"/>
                    </a:lnTo>
                    <a:lnTo>
                      <a:pt x="363" y="3"/>
                    </a:lnTo>
                    <a:lnTo>
                      <a:pt x="379" y="4"/>
                    </a:lnTo>
                    <a:lnTo>
                      <a:pt x="395" y="7"/>
                    </a:lnTo>
                    <a:lnTo>
                      <a:pt x="411" y="11"/>
                    </a:lnTo>
                    <a:lnTo>
                      <a:pt x="426" y="15"/>
                    </a:lnTo>
                    <a:lnTo>
                      <a:pt x="457" y="27"/>
                    </a:lnTo>
                    <a:lnTo>
                      <a:pt x="485" y="41"/>
                    </a:lnTo>
                    <a:lnTo>
                      <a:pt x="513" y="57"/>
                    </a:lnTo>
                    <a:lnTo>
                      <a:pt x="537" y="76"/>
                    </a:lnTo>
                    <a:lnTo>
                      <a:pt x="561" y="97"/>
                    </a:lnTo>
                    <a:lnTo>
                      <a:pt x="583" y="121"/>
                    </a:lnTo>
                    <a:lnTo>
                      <a:pt x="602" y="145"/>
                    </a:lnTo>
                    <a:lnTo>
                      <a:pt x="618" y="174"/>
                    </a:lnTo>
                    <a:lnTo>
                      <a:pt x="631" y="202"/>
                    </a:lnTo>
                    <a:lnTo>
                      <a:pt x="643" y="233"/>
                    </a:lnTo>
                    <a:lnTo>
                      <a:pt x="647" y="248"/>
                    </a:lnTo>
                    <a:lnTo>
                      <a:pt x="651" y="264"/>
                    </a:lnTo>
                    <a:lnTo>
                      <a:pt x="654" y="280"/>
                    </a:lnTo>
                    <a:lnTo>
                      <a:pt x="655" y="296"/>
                    </a:lnTo>
                    <a:lnTo>
                      <a:pt x="657" y="313"/>
                    </a:lnTo>
                    <a:lnTo>
                      <a:pt x="658" y="329"/>
                    </a:lnTo>
                    <a:lnTo>
                      <a:pt x="658" y="329"/>
                    </a:lnTo>
                    <a:lnTo>
                      <a:pt x="657" y="347"/>
                    </a:lnTo>
                    <a:lnTo>
                      <a:pt x="655" y="363"/>
                    </a:lnTo>
                    <a:lnTo>
                      <a:pt x="654" y="379"/>
                    </a:lnTo>
                    <a:lnTo>
                      <a:pt x="651" y="397"/>
                    </a:lnTo>
                    <a:lnTo>
                      <a:pt x="647" y="411"/>
                    </a:lnTo>
                    <a:lnTo>
                      <a:pt x="643" y="428"/>
                    </a:lnTo>
                    <a:lnTo>
                      <a:pt x="631" y="457"/>
                    </a:lnTo>
                    <a:lnTo>
                      <a:pt x="618" y="487"/>
                    </a:lnTo>
                    <a:lnTo>
                      <a:pt x="602" y="513"/>
                    </a:lnTo>
                    <a:lnTo>
                      <a:pt x="583" y="539"/>
                    </a:lnTo>
                    <a:lnTo>
                      <a:pt x="561" y="562"/>
                    </a:lnTo>
                    <a:lnTo>
                      <a:pt x="537" y="583"/>
                    </a:lnTo>
                    <a:lnTo>
                      <a:pt x="513" y="602"/>
                    </a:lnTo>
                    <a:lnTo>
                      <a:pt x="485" y="618"/>
                    </a:lnTo>
                    <a:lnTo>
                      <a:pt x="457" y="633"/>
                    </a:lnTo>
                    <a:lnTo>
                      <a:pt x="426" y="644"/>
                    </a:lnTo>
                    <a:lnTo>
                      <a:pt x="411" y="648"/>
                    </a:lnTo>
                    <a:lnTo>
                      <a:pt x="395" y="652"/>
                    </a:lnTo>
                    <a:lnTo>
                      <a:pt x="379" y="654"/>
                    </a:lnTo>
                    <a:lnTo>
                      <a:pt x="363" y="657"/>
                    </a:lnTo>
                    <a:lnTo>
                      <a:pt x="345" y="659"/>
                    </a:lnTo>
                    <a:lnTo>
                      <a:pt x="329" y="659"/>
                    </a:lnTo>
                    <a:lnTo>
                      <a:pt x="329" y="659"/>
                    </a:lnTo>
                    <a:close/>
                    <a:moveTo>
                      <a:pt x="329" y="38"/>
                    </a:moveTo>
                    <a:lnTo>
                      <a:pt x="329" y="38"/>
                    </a:lnTo>
                    <a:lnTo>
                      <a:pt x="299" y="41"/>
                    </a:lnTo>
                    <a:lnTo>
                      <a:pt x="270" y="45"/>
                    </a:lnTo>
                    <a:lnTo>
                      <a:pt x="242" y="51"/>
                    </a:lnTo>
                    <a:lnTo>
                      <a:pt x="215" y="62"/>
                    </a:lnTo>
                    <a:lnTo>
                      <a:pt x="191" y="74"/>
                    </a:lnTo>
                    <a:lnTo>
                      <a:pt x="167" y="89"/>
                    </a:lnTo>
                    <a:lnTo>
                      <a:pt x="144" y="105"/>
                    </a:lnTo>
                    <a:lnTo>
                      <a:pt x="124" y="124"/>
                    </a:lnTo>
                    <a:lnTo>
                      <a:pt x="105" y="144"/>
                    </a:lnTo>
                    <a:lnTo>
                      <a:pt x="87" y="167"/>
                    </a:lnTo>
                    <a:lnTo>
                      <a:pt x="73" y="191"/>
                    </a:lnTo>
                    <a:lnTo>
                      <a:pt x="60" y="217"/>
                    </a:lnTo>
                    <a:lnTo>
                      <a:pt x="51" y="244"/>
                    </a:lnTo>
                    <a:lnTo>
                      <a:pt x="43" y="272"/>
                    </a:lnTo>
                    <a:lnTo>
                      <a:pt x="39" y="300"/>
                    </a:lnTo>
                    <a:lnTo>
                      <a:pt x="38" y="329"/>
                    </a:lnTo>
                    <a:lnTo>
                      <a:pt x="38" y="329"/>
                    </a:lnTo>
                    <a:lnTo>
                      <a:pt x="39" y="359"/>
                    </a:lnTo>
                    <a:lnTo>
                      <a:pt x="43" y="389"/>
                    </a:lnTo>
                    <a:lnTo>
                      <a:pt x="51" y="417"/>
                    </a:lnTo>
                    <a:lnTo>
                      <a:pt x="60" y="444"/>
                    </a:lnTo>
                    <a:lnTo>
                      <a:pt x="73" y="468"/>
                    </a:lnTo>
                    <a:lnTo>
                      <a:pt x="87" y="492"/>
                    </a:lnTo>
                    <a:lnTo>
                      <a:pt x="105" y="515"/>
                    </a:lnTo>
                    <a:lnTo>
                      <a:pt x="124" y="535"/>
                    </a:lnTo>
                    <a:lnTo>
                      <a:pt x="144" y="554"/>
                    </a:lnTo>
                    <a:lnTo>
                      <a:pt x="167" y="571"/>
                    </a:lnTo>
                    <a:lnTo>
                      <a:pt x="191" y="586"/>
                    </a:lnTo>
                    <a:lnTo>
                      <a:pt x="215" y="598"/>
                    </a:lnTo>
                    <a:lnTo>
                      <a:pt x="242" y="607"/>
                    </a:lnTo>
                    <a:lnTo>
                      <a:pt x="270" y="616"/>
                    </a:lnTo>
                    <a:lnTo>
                      <a:pt x="299" y="620"/>
                    </a:lnTo>
                    <a:lnTo>
                      <a:pt x="329" y="621"/>
                    </a:lnTo>
                    <a:lnTo>
                      <a:pt x="329" y="621"/>
                    </a:lnTo>
                    <a:lnTo>
                      <a:pt x="359" y="620"/>
                    </a:lnTo>
                    <a:lnTo>
                      <a:pt x="387" y="616"/>
                    </a:lnTo>
                    <a:lnTo>
                      <a:pt x="415" y="607"/>
                    </a:lnTo>
                    <a:lnTo>
                      <a:pt x="442" y="598"/>
                    </a:lnTo>
                    <a:lnTo>
                      <a:pt x="467" y="586"/>
                    </a:lnTo>
                    <a:lnTo>
                      <a:pt x="491" y="571"/>
                    </a:lnTo>
                    <a:lnTo>
                      <a:pt x="514" y="554"/>
                    </a:lnTo>
                    <a:lnTo>
                      <a:pt x="534" y="535"/>
                    </a:lnTo>
                    <a:lnTo>
                      <a:pt x="553" y="515"/>
                    </a:lnTo>
                    <a:lnTo>
                      <a:pt x="569" y="492"/>
                    </a:lnTo>
                    <a:lnTo>
                      <a:pt x="584" y="468"/>
                    </a:lnTo>
                    <a:lnTo>
                      <a:pt x="596" y="444"/>
                    </a:lnTo>
                    <a:lnTo>
                      <a:pt x="607" y="417"/>
                    </a:lnTo>
                    <a:lnTo>
                      <a:pt x="614" y="389"/>
                    </a:lnTo>
                    <a:lnTo>
                      <a:pt x="618" y="359"/>
                    </a:lnTo>
                    <a:lnTo>
                      <a:pt x="620" y="329"/>
                    </a:lnTo>
                    <a:lnTo>
                      <a:pt x="620" y="329"/>
                    </a:lnTo>
                    <a:lnTo>
                      <a:pt x="618" y="300"/>
                    </a:lnTo>
                    <a:lnTo>
                      <a:pt x="614" y="272"/>
                    </a:lnTo>
                    <a:lnTo>
                      <a:pt x="607" y="244"/>
                    </a:lnTo>
                    <a:lnTo>
                      <a:pt x="596" y="217"/>
                    </a:lnTo>
                    <a:lnTo>
                      <a:pt x="584" y="191"/>
                    </a:lnTo>
                    <a:lnTo>
                      <a:pt x="569" y="167"/>
                    </a:lnTo>
                    <a:lnTo>
                      <a:pt x="553" y="144"/>
                    </a:lnTo>
                    <a:lnTo>
                      <a:pt x="534" y="124"/>
                    </a:lnTo>
                    <a:lnTo>
                      <a:pt x="514" y="105"/>
                    </a:lnTo>
                    <a:lnTo>
                      <a:pt x="491" y="89"/>
                    </a:lnTo>
                    <a:lnTo>
                      <a:pt x="467" y="74"/>
                    </a:lnTo>
                    <a:lnTo>
                      <a:pt x="442" y="62"/>
                    </a:lnTo>
                    <a:lnTo>
                      <a:pt x="415" y="51"/>
                    </a:lnTo>
                    <a:lnTo>
                      <a:pt x="387" y="45"/>
                    </a:lnTo>
                    <a:lnTo>
                      <a:pt x="359" y="41"/>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48" name="Freeform 259">
                <a:extLst>
                  <a:ext uri="{FF2B5EF4-FFF2-40B4-BE49-F238E27FC236}">
                    <a16:creationId xmlns:a16="http://schemas.microsoft.com/office/drawing/2014/main" id="{5A7CDEA0-B26A-594D-85BD-0491F02DC8B2}"/>
                  </a:ext>
                </a:extLst>
              </p:cNvPr>
              <p:cNvSpPr>
                <a:spLocks/>
              </p:cNvSpPr>
              <p:nvPr/>
            </p:nvSpPr>
            <p:spPr bwMode="auto">
              <a:xfrm>
                <a:off x="5964238" y="960438"/>
                <a:ext cx="90488" cy="255588"/>
              </a:xfrm>
              <a:custGeom>
                <a:avLst/>
                <a:gdLst>
                  <a:gd name="T0" fmla="*/ 113 w 113"/>
                  <a:gd name="T1" fmla="*/ 149 h 322"/>
                  <a:gd name="T2" fmla="*/ 111 w 113"/>
                  <a:gd name="T3" fmla="*/ 139 h 322"/>
                  <a:gd name="T4" fmla="*/ 107 w 113"/>
                  <a:gd name="T5" fmla="*/ 131 h 322"/>
                  <a:gd name="T6" fmla="*/ 63 w 113"/>
                  <a:gd name="T7" fmla="*/ 9 h 322"/>
                  <a:gd name="T8" fmla="*/ 63 w 113"/>
                  <a:gd name="T9" fmla="*/ 5 h 322"/>
                  <a:gd name="T10" fmla="*/ 58 w 113"/>
                  <a:gd name="T11" fmla="*/ 1 h 322"/>
                  <a:gd name="T12" fmla="*/ 55 w 113"/>
                  <a:gd name="T13" fmla="*/ 0 h 322"/>
                  <a:gd name="T14" fmla="*/ 48 w 113"/>
                  <a:gd name="T15" fmla="*/ 2 h 322"/>
                  <a:gd name="T16" fmla="*/ 46 w 113"/>
                  <a:gd name="T17" fmla="*/ 9 h 322"/>
                  <a:gd name="T18" fmla="*/ 46 w 113"/>
                  <a:gd name="T19" fmla="*/ 91 h 322"/>
                  <a:gd name="T20" fmla="*/ 48 w 113"/>
                  <a:gd name="T21" fmla="*/ 96 h 322"/>
                  <a:gd name="T22" fmla="*/ 95 w 113"/>
                  <a:gd name="T23" fmla="*/ 143 h 322"/>
                  <a:gd name="T24" fmla="*/ 95 w 113"/>
                  <a:gd name="T25" fmla="*/ 146 h 322"/>
                  <a:gd name="T26" fmla="*/ 51 w 113"/>
                  <a:gd name="T27" fmla="*/ 165 h 322"/>
                  <a:gd name="T28" fmla="*/ 48 w 113"/>
                  <a:gd name="T29" fmla="*/ 167 h 322"/>
                  <a:gd name="T30" fmla="*/ 46 w 113"/>
                  <a:gd name="T31" fmla="*/ 192 h 322"/>
                  <a:gd name="T32" fmla="*/ 23 w 113"/>
                  <a:gd name="T33" fmla="*/ 202 h 322"/>
                  <a:gd name="T34" fmla="*/ 9 w 113"/>
                  <a:gd name="T35" fmla="*/ 214 h 322"/>
                  <a:gd name="T36" fmla="*/ 5 w 113"/>
                  <a:gd name="T37" fmla="*/ 232 h 322"/>
                  <a:gd name="T38" fmla="*/ 7 w 113"/>
                  <a:gd name="T39" fmla="*/ 240 h 322"/>
                  <a:gd name="T40" fmla="*/ 15 w 113"/>
                  <a:gd name="T41" fmla="*/ 255 h 322"/>
                  <a:gd name="T42" fmla="*/ 46 w 113"/>
                  <a:gd name="T43" fmla="*/ 272 h 322"/>
                  <a:gd name="T44" fmla="*/ 46 w 113"/>
                  <a:gd name="T45" fmla="*/ 290 h 322"/>
                  <a:gd name="T46" fmla="*/ 41 w 113"/>
                  <a:gd name="T47" fmla="*/ 300 h 322"/>
                  <a:gd name="T48" fmla="*/ 31 w 113"/>
                  <a:gd name="T49" fmla="*/ 304 h 322"/>
                  <a:gd name="T50" fmla="*/ 8 w 113"/>
                  <a:gd name="T51" fmla="*/ 304 h 322"/>
                  <a:gd name="T52" fmla="*/ 1 w 113"/>
                  <a:gd name="T53" fmla="*/ 307 h 322"/>
                  <a:gd name="T54" fmla="*/ 0 w 113"/>
                  <a:gd name="T55" fmla="*/ 314 h 322"/>
                  <a:gd name="T56" fmla="*/ 0 w 113"/>
                  <a:gd name="T57" fmla="*/ 317 h 322"/>
                  <a:gd name="T58" fmla="*/ 4 w 113"/>
                  <a:gd name="T59" fmla="*/ 322 h 322"/>
                  <a:gd name="T60" fmla="*/ 31 w 113"/>
                  <a:gd name="T61" fmla="*/ 322 h 322"/>
                  <a:gd name="T62" fmla="*/ 37 w 113"/>
                  <a:gd name="T63" fmla="*/ 322 h 322"/>
                  <a:gd name="T64" fmla="*/ 50 w 113"/>
                  <a:gd name="T65" fmla="*/ 317 h 322"/>
                  <a:gd name="T66" fmla="*/ 58 w 113"/>
                  <a:gd name="T67" fmla="*/ 308 h 322"/>
                  <a:gd name="T68" fmla="*/ 63 w 113"/>
                  <a:gd name="T69" fmla="*/ 296 h 322"/>
                  <a:gd name="T70" fmla="*/ 63 w 113"/>
                  <a:gd name="T71" fmla="*/ 267 h 322"/>
                  <a:gd name="T72" fmla="*/ 62 w 113"/>
                  <a:gd name="T73" fmla="*/ 263 h 322"/>
                  <a:gd name="T74" fmla="*/ 31 w 113"/>
                  <a:gd name="T75" fmla="*/ 245 h 322"/>
                  <a:gd name="T76" fmla="*/ 27 w 113"/>
                  <a:gd name="T77" fmla="*/ 243 h 322"/>
                  <a:gd name="T78" fmla="*/ 23 w 113"/>
                  <a:gd name="T79" fmla="*/ 236 h 322"/>
                  <a:gd name="T80" fmla="*/ 21 w 113"/>
                  <a:gd name="T81" fmla="*/ 232 h 322"/>
                  <a:gd name="T82" fmla="*/ 24 w 113"/>
                  <a:gd name="T83" fmla="*/ 224 h 322"/>
                  <a:gd name="T84" fmla="*/ 31 w 113"/>
                  <a:gd name="T85" fmla="*/ 218 h 322"/>
                  <a:gd name="T86" fmla="*/ 59 w 113"/>
                  <a:gd name="T87" fmla="*/ 204 h 322"/>
                  <a:gd name="T88" fmla="*/ 63 w 113"/>
                  <a:gd name="T89" fmla="*/ 196 h 322"/>
                  <a:gd name="T90" fmla="*/ 101 w 113"/>
                  <a:gd name="T91" fmla="*/ 163 h 322"/>
                  <a:gd name="T92" fmla="*/ 105 w 113"/>
                  <a:gd name="T93" fmla="*/ 162 h 322"/>
                  <a:gd name="T94" fmla="*/ 111 w 113"/>
                  <a:gd name="T95" fmla="*/ 154 h 322"/>
                  <a:gd name="T96" fmla="*/ 113 w 113"/>
                  <a:gd name="T97" fmla="*/ 14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 h="322">
                    <a:moveTo>
                      <a:pt x="113" y="149"/>
                    </a:moveTo>
                    <a:lnTo>
                      <a:pt x="113" y="149"/>
                    </a:lnTo>
                    <a:lnTo>
                      <a:pt x="113" y="145"/>
                    </a:lnTo>
                    <a:lnTo>
                      <a:pt x="111" y="139"/>
                    </a:lnTo>
                    <a:lnTo>
                      <a:pt x="110" y="135"/>
                    </a:lnTo>
                    <a:lnTo>
                      <a:pt x="107" y="131"/>
                    </a:lnTo>
                    <a:lnTo>
                      <a:pt x="63" y="87"/>
                    </a:lnTo>
                    <a:lnTo>
                      <a:pt x="63" y="9"/>
                    </a:lnTo>
                    <a:lnTo>
                      <a:pt x="63" y="9"/>
                    </a:lnTo>
                    <a:lnTo>
                      <a:pt x="63" y="5"/>
                    </a:lnTo>
                    <a:lnTo>
                      <a:pt x="60" y="2"/>
                    </a:lnTo>
                    <a:lnTo>
                      <a:pt x="58" y="1"/>
                    </a:lnTo>
                    <a:lnTo>
                      <a:pt x="55" y="0"/>
                    </a:lnTo>
                    <a:lnTo>
                      <a:pt x="55" y="0"/>
                    </a:lnTo>
                    <a:lnTo>
                      <a:pt x="51" y="1"/>
                    </a:lnTo>
                    <a:lnTo>
                      <a:pt x="48" y="2"/>
                    </a:lnTo>
                    <a:lnTo>
                      <a:pt x="47" y="5"/>
                    </a:lnTo>
                    <a:lnTo>
                      <a:pt x="46" y="9"/>
                    </a:lnTo>
                    <a:lnTo>
                      <a:pt x="46" y="91"/>
                    </a:lnTo>
                    <a:lnTo>
                      <a:pt x="46" y="91"/>
                    </a:lnTo>
                    <a:lnTo>
                      <a:pt x="47" y="94"/>
                    </a:lnTo>
                    <a:lnTo>
                      <a:pt x="48" y="96"/>
                    </a:lnTo>
                    <a:lnTo>
                      <a:pt x="95" y="143"/>
                    </a:lnTo>
                    <a:lnTo>
                      <a:pt x="95" y="143"/>
                    </a:lnTo>
                    <a:lnTo>
                      <a:pt x="95" y="146"/>
                    </a:lnTo>
                    <a:lnTo>
                      <a:pt x="95" y="146"/>
                    </a:lnTo>
                    <a:lnTo>
                      <a:pt x="94" y="149"/>
                    </a:lnTo>
                    <a:lnTo>
                      <a:pt x="51" y="165"/>
                    </a:lnTo>
                    <a:lnTo>
                      <a:pt x="51" y="165"/>
                    </a:lnTo>
                    <a:lnTo>
                      <a:pt x="48" y="167"/>
                    </a:lnTo>
                    <a:lnTo>
                      <a:pt x="46" y="173"/>
                    </a:lnTo>
                    <a:lnTo>
                      <a:pt x="46" y="192"/>
                    </a:lnTo>
                    <a:lnTo>
                      <a:pt x="23" y="202"/>
                    </a:lnTo>
                    <a:lnTo>
                      <a:pt x="23" y="202"/>
                    </a:lnTo>
                    <a:lnTo>
                      <a:pt x="15" y="208"/>
                    </a:lnTo>
                    <a:lnTo>
                      <a:pt x="9" y="214"/>
                    </a:lnTo>
                    <a:lnTo>
                      <a:pt x="7" y="223"/>
                    </a:lnTo>
                    <a:lnTo>
                      <a:pt x="5" y="232"/>
                    </a:lnTo>
                    <a:lnTo>
                      <a:pt x="5" y="232"/>
                    </a:lnTo>
                    <a:lnTo>
                      <a:pt x="7" y="240"/>
                    </a:lnTo>
                    <a:lnTo>
                      <a:pt x="9" y="248"/>
                    </a:lnTo>
                    <a:lnTo>
                      <a:pt x="15" y="255"/>
                    </a:lnTo>
                    <a:lnTo>
                      <a:pt x="23" y="260"/>
                    </a:lnTo>
                    <a:lnTo>
                      <a:pt x="46" y="272"/>
                    </a:lnTo>
                    <a:lnTo>
                      <a:pt x="46" y="290"/>
                    </a:lnTo>
                    <a:lnTo>
                      <a:pt x="46" y="290"/>
                    </a:lnTo>
                    <a:lnTo>
                      <a:pt x="46" y="296"/>
                    </a:lnTo>
                    <a:lnTo>
                      <a:pt x="41" y="300"/>
                    </a:lnTo>
                    <a:lnTo>
                      <a:pt x="37" y="304"/>
                    </a:lnTo>
                    <a:lnTo>
                      <a:pt x="31" y="304"/>
                    </a:lnTo>
                    <a:lnTo>
                      <a:pt x="8" y="304"/>
                    </a:lnTo>
                    <a:lnTo>
                      <a:pt x="8" y="304"/>
                    </a:lnTo>
                    <a:lnTo>
                      <a:pt x="4" y="306"/>
                    </a:lnTo>
                    <a:lnTo>
                      <a:pt x="1" y="307"/>
                    </a:lnTo>
                    <a:lnTo>
                      <a:pt x="0" y="310"/>
                    </a:lnTo>
                    <a:lnTo>
                      <a:pt x="0" y="314"/>
                    </a:lnTo>
                    <a:lnTo>
                      <a:pt x="0" y="314"/>
                    </a:lnTo>
                    <a:lnTo>
                      <a:pt x="0" y="317"/>
                    </a:lnTo>
                    <a:lnTo>
                      <a:pt x="1" y="319"/>
                    </a:lnTo>
                    <a:lnTo>
                      <a:pt x="4" y="322"/>
                    </a:lnTo>
                    <a:lnTo>
                      <a:pt x="8" y="322"/>
                    </a:lnTo>
                    <a:lnTo>
                      <a:pt x="31" y="322"/>
                    </a:lnTo>
                    <a:lnTo>
                      <a:pt x="31" y="322"/>
                    </a:lnTo>
                    <a:lnTo>
                      <a:pt x="37" y="322"/>
                    </a:lnTo>
                    <a:lnTo>
                      <a:pt x="44" y="319"/>
                    </a:lnTo>
                    <a:lnTo>
                      <a:pt x="50" y="317"/>
                    </a:lnTo>
                    <a:lnTo>
                      <a:pt x="54" y="312"/>
                    </a:lnTo>
                    <a:lnTo>
                      <a:pt x="58" y="308"/>
                    </a:lnTo>
                    <a:lnTo>
                      <a:pt x="60" y="303"/>
                    </a:lnTo>
                    <a:lnTo>
                      <a:pt x="63" y="296"/>
                    </a:lnTo>
                    <a:lnTo>
                      <a:pt x="63" y="290"/>
                    </a:lnTo>
                    <a:lnTo>
                      <a:pt x="63" y="267"/>
                    </a:lnTo>
                    <a:lnTo>
                      <a:pt x="63" y="267"/>
                    </a:lnTo>
                    <a:lnTo>
                      <a:pt x="62" y="263"/>
                    </a:lnTo>
                    <a:lnTo>
                      <a:pt x="59" y="259"/>
                    </a:lnTo>
                    <a:lnTo>
                      <a:pt x="31" y="245"/>
                    </a:lnTo>
                    <a:lnTo>
                      <a:pt x="31" y="245"/>
                    </a:lnTo>
                    <a:lnTo>
                      <a:pt x="27" y="243"/>
                    </a:lnTo>
                    <a:lnTo>
                      <a:pt x="24" y="240"/>
                    </a:lnTo>
                    <a:lnTo>
                      <a:pt x="23" y="236"/>
                    </a:lnTo>
                    <a:lnTo>
                      <a:pt x="21" y="232"/>
                    </a:lnTo>
                    <a:lnTo>
                      <a:pt x="21" y="232"/>
                    </a:lnTo>
                    <a:lnTo>
                      <a:pt x="23" y="228"/>
                    </a:lnTo>
                    <a:lnTo>
                      <a:pt x="24" y="224"/>
                    </a:lnTo>
                    <a:lnTo>
                      <a:pt x="27" y="221"/>
                    </a:lnTo>
                    <a:lnTo>
                      <a:pt x="31" y="218"/>
                    </a:lnTo>
                    <a:lnTo>
                      <a:pt x="59" y="204"/>
                    </a:lnTo>
                    <a:lnTo>
                      <a:pt x="59" y="204"/>
                    </a:lnTo>
                    <a:lnTo>
                      <a:pt x="62" y="201"/>
                    </a:lnTo>
                    <a:lnTo>
                      <a:pt x="63" y="196"/>
                    </a:lnTo>
                    <a:lnTo>
                      <a:pt x="63" y="178"/>
                    </a:lnTo>
                    <a:lnTo>
                      <a:pt x="101" y="163"/>
                    </a:lnTo>
                    <a:lnTo>
                      <a:pt x="101" y="163"/>
                    </a:lnTo>
                    <a:lnTo>
                      <a:pt x="105" y="162"/>
                    </a:lnTo>
                    <a:lnTo>
                      <a:pt x="109" y="158"/>
                    </a:lnTo>
                    <a:lnTo>
                      <a:pt x="111" y="154"/>
                    </a:lnTo>
                    <a:lnTo>
                      <a:pt x="113" y="149"/>
                    </a:lnTo>
                    <a:lnTo>
                      <a:pt x="113"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55" name="Freeform 260">
                <a:extLst>
                  <a:ext uri="{FF2B5EF4-FFF2-40B4-BE49-F238E27FC236}">
                    <a16:creationId xmlns:a16="http://schemas.microsoft.com/office/drawing/2014/main" id="{6F19920C-790D-9A48-9529-6BB217911CE6}"/>
                  </a:ext>
                </a:extLst>
              </p:cNvPr>
              <p:cNvSpPr>
                <a:spLocks noEditPoints="1"/>
              </p:cNvSpPr>
              <p:nvPr/>
            </p:nvSpPr>
            <p:spPr bwMode="auto">
              <a:xfrm>
                <a:off x="6049963" y="992188"/>
                <a:ext cx="204788" cy="166688"/>
              </a:xfrm>
              <a:custGeom>
                <a:avLst/>
                <a:gdLst>
                  <a:gd name="T0" fmla="*/ 89 w 258"/>
                  <a:gd name="T1" fmla="*/ 0 h 210"/>
                  <a:gd name="T2" fmla="*/ 81 w 258"/>
                  <a:gd name="T3" fmla="*/ 0 h 210"/>
                  <a:gd name="T4" fmla="*/ 66 w 258"/>
                  <a:gd name="T5" fmla="*/ 6 h 210"/>
                  <a:gd name="T6" fmla="*/ 54 w 258"/>
                  <a:gd name="T7" fmla="*/ 17 h 210"/>
                  <a:gd name="T8" fmla="*/ 49 w 258"/>
                  <a:gd name="T9" fmla="*/ 32 h 210"/>
                  <a:gd name="T10" fmla="*/ 47 w 258"/>
                  <a:gd name="T11" fmla="*/ 143 h 210"/>
                  <a:gd name="T12" fmla="*/ 2 w 258"/>
                  <a:gd name="T13" fmla="*/ 201 h 210"/>
                  <a:gd name="T14" fmla="*/ 2 w 258"/>
                  <a:gd name="T15" fmla="*/ 206 h 210"/>
                  <a:gd name="T16" fmla="*/ 3 w 258"/>
                  <a:gd name="T17" fmla="*/ 209 h 210"/>
                  <a:gd name="T18" fmla="*/ 218 w 258"/>
                  <a:gd name="T19" fmla="*/ 210 h 210"/>
                  <a:gd name="T20" fmla="*/ 226 w 258"/>
                  <a:gd name="T21" fmla="*/ 209 h 210"/>
                  <a:gd name="T22" fmla="*/ 241 w 258"/>
                  <a:gd name="T23" fmla="*/ 204 h 210"/>
                  <a:gd name="T24" fmla="*/ 251 w 258"/>
                  <a:gd name="T25" fmla="*/ 192 h 210"/>
                  <a:gd name="T26" fmla="*/ 258 w 258"/>
                  <a:gd name="T27" fmla="*/ 177 h 210"/>
                  <a:gd name="T28" fmla="*/ 258 w 258"/>
                  <a:gd name="T29" fmla="*/ 40 h 210"/>
                  <a:gd name="T30" fmla="*/ 258 w 258"/>
                  <a:gd name="T31" fmla="*/ 32 h 210"/>
                  <a:gd name="T32" fmla="*/ 251 w 258"/>
                  <a:gd name="T33" fmla="*/ 17 h 210"/>
                  <a:gd name="T34" fmla="*/ 241 w 258"/>
                  <a:gd name="T35" fmla="*/ 6 h 210"/>
                  <a:gd name="T36" fmla="*/ 226 w 258"/>
                  <a:gd name="T37" fmla="*/ 0 h 210"/>
                  <a:gd name="T38" fmla="*/ 218 w 258"/>
                  <a:gd name="T39" fmla="*/ 0 h 210"/>
                  <a:gd name="T40" fmla="*/ 109 w 258"/>
                  <a:gd name="T41" fmla="*/ 142 h 210"/>
                  <a:gd name="T42" fmla="*/ 106 w 258"/>
                  <a:gd name="T43" fmla="*/ 142 h 210"/>
                  <a:gd name="T44" fmla="*/ 101 w 258"/>
                  <a:gd name="T45" fmla="*/ 137 h 210"/>
                  <a:gd name="T46" fmla="*/ 101 w 258"/>
                  <a:gd name="T47" fmla="*/ 134 h 210"/>
                  <a:gd name="T48" fmla="*/ 104 w 258"/>
                  <a:gd name="T49" fmla="*/ 128 h 210"/>
                  <a:gd name="T50" fmla="*/ 109 w 258"/>
                  <a:gd name="T51" fmla="*/ 126 h 210"/>
                  <a:gd name="T52" fmla="*/ 196 w 258"/>
                  <a:gd name="T53" fmla="*/ 126 h 210"/>
                  <a:gd name="T54" fmla="*/ 203 w 258"/>
                  <a:gd name="T55" fmla="*/ 128 h 210"/>
                  <a:gd name="T56" fmla="*/ 204 w 258"/>
                  <a:gd name="T57" fmla="*/ 134 h 210"/>
                  <a:gd name="T58" fmla="*/ 204 w 258"/>
                  <a:gd name="T59" fmla="*/ 137 h 210"/>
                  <a:gd name="T60" fmla="*/ 200 w 258"/>
                  <a:gd name="T61" fmla="*/ 142 h 210"/>
                  <a:gd name="T62" fmla="*/ 196 w 258"/>
                  <a:gd name="T63" fmla="*/ 142 h 210"/>
                  <a:gd name="T64" fmla="*/ 112 w 258"/>
                  <a:gd name="T65" fmla="*/ 77 h 210"/>
                  <a:gd name="T66" fmla="*/ 109 w 258"/>
                  <a:gd name="T67" fmla="*/ 76 h 210"/>
                  <a:gd name="T68" fmla="*/ 105 w 258"/>
                  <a:gd name="T69" fmla="*/ 72 h 210"/>
                  <a:gd name="T70" fmla="*/ 104 w 258"/>
                  <a:gd name="T71" fmla="*/ 69 h 210"/>
                  <a:gd name="T72" fmla="*/ 106 w 258"/>
                  <a:gd name="T73" fmla="*/ 64 h 210"/>
                  <a:gd name="T74" fmla="*/ 112 w 258"/>
                  <a:gd name="T75" fmla="*/ 61 h 210"/>
                  <a:gd name="T76" fmla="*/ 200 w 258"/>
                  <a:gd name="T77" fmla="*/ 61 h 210"/>
                  <a:gd name="T78" fmla="*/ 206 w 258"/>
                  <a:gd name="T79" fmla="*/ 64 h 210"/>
                  <a:gd name="T80" fmla="*/ 208 w 258"/>
                  <a:gd name="T81" fmla="*/ 69 h 210"/>
                  <a:gd name="T82" fmla="*/ 207 w 258"/>
                  <a:gd name="T83" fmla="*/ 72 h 210"/>
                  <a:gd name="T84" fmla="*/ 203 w 258"/>
                  <a:gd name="T85" fmla="*/ 76 h 210"/>
                  <a:gd name="T86" fmla="*/ 200 w 258"/>
                  <a:gd name="T87" fmla="*/ 7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8" h="210">
                    <a:moveTo>
                      <a:pt x="218" y="0"/>
                    </a:moveTo>
                    <a:lnTo>
                      <a:pt x="89" y="0"/>
                    </a:lnTo>
                    <a:lnTo>
                      <a:pt x="89" y="0"/>
                    </a:lnTo>
                    <a:lnTo>
                      <a:pt x="81" y="0"/>
                    </a:lnTo>
                    <a:lnTo>
                      <a:pt x="73" y="2"/>
                    </a:lnTo>
                    <a:lnTo>
                      <a:pt x="66" y="6"/>
                    </a:lnTo>
                    <a:lnTo>
                      <a:pt x="59" y="12"/>
                    </a:lnTo>
                    <a:lnTo>
                      <a:pt x="54" y="17"/>
                    </a:lnTo>
                    <a:lnTo>
                      <a:pt x="50" y="24"/>
                    </a:lnTo>
                    <a:lnTo>
                      <a:pt x="49" y="32"/>
                    </a:lnTo>
                    <a:lnTo>
                      <a:pt x="47" y="40"/>
                    </a:lnTo>
                    <a:lnTo>
                      <a:pt x="47" y="143"/>
                    </a:lnTo>
                    <a:lnTo>
                      <a:pt x="2" y="201"/>
                    </a:lnTo>
                    <a:lnTo>
                      <a:pt x="2" y="201"/>
                    </a:lnTo>
                    <a:lnTo>
                      <a:pt x="0" y="204"/>
                    </a:lnTo>
                    <a:lnTo>
                      <a:pt x="2" y="206"/>
                    </a:lnTo>
                    <a:lnTo>
                      <a:pt x="2" y="206"/>
                    </a:lnTo>
                    <a:lnTo>
                      <a:pt x="3" y="209"/>
                    </a:lnTo>
                    <a:lnTo>
                      <a:pt x="7" y="210"/>
                    </a:lnTo>
                    <a:lnTo>
                      <a:pt x="218" y="210"/>
                    </a:lnTo>
                    <a:lnTo>
                      <a:pt x="218" y="210"/>
                    </a:lnTo>
                    <a:lnTo>
                      <a:pt x="226" y="209"/>
                    </a:lnTo>
                    <a:lnTo>
                      <a:pt x="234" y="206"/>
                    </a:lnTo>
                    <a:lnTo>
                      <a:pt x="241" y="204"/>
                    </a:lnTo>
                    <a:lnTo>
                      <a:pt x="246" y="198"/>
                    </a:lnTo>
                    <a:lnTo>
                      <a:pt x="251" y="192"/>
                    </a:lnTo>
                    <a:lnTo>
                      <a:pt x="255" y="185"/>
                    </a:lnTo>
                    <a:lnTo>
                      <a:pt x="258" y="177"/>
                    </a:lnTo>
                    <a:lnTo>
                      <a:pt x="258" y="169"/>
                    </a:lnTo>
                    <a:lnTo>
                      <a:pt x="258" y="40"/>
                    </a:lnTo>
                    <a:lnTo>
                      <a:pt x="258" y="40"/>
                    </a:lnTo>
                    <a:lnTo>
                      <a:pt x="258" y="32"/>
                    </a:lnTo>
                    <a:lnTo>
                      <a:pt x="255" y="24"/>
                    </a:lnTo>
                    <a:lnTo>
                      <a:pt x="251" y="17"/>
                    </a:lnTo>
                    <a:lnTo>
                      <a:pt x="246" y="12"/>
                    </a:lnTo>
                    <a:lnTo>
                      <a:pt x="241" y="6"/>
                    </a:lnTo>
                    <a:lnTo>
                      <a:pt x="234" y="2"/>
                    </a:lnTo>
                    <a:lnTo>
                      <a:pt x="226" y="0"/>
                    </a:lnTo>
                    <a:lnTo>
                      <a:pt x="218" y="0"/>
                    </a:lnTo>
                    <a:lnTo>
                      <a:pt x="218" y="0"/>
                    </a:lnTo>
                    <a:close/>
                    <a:moveTo>
                      <a:pt x="196" y="142"/>
                    </a:moveTo>
                    <a:lnTo>
                      <a:pt x="109" y="142"/>
                    </a:lnTo>
                    <a:lnTo>
                      <a:pt x="109" y="142"/>
                    </a:lnTo>
                    <a:lnTo>
                      <a:pt x="106" y="142"/>
                    </a:lnTo>
                    <a:lnTo>
                      <a:pt x="104" y="139"/>
                    </a:lnTo>
                    <a:lnTo>
                      <a:pt x="101" y="137"/>
                    </a:lnTo>
                    <a:lnTo>
                      <a:pt x="101" y="134"/>
                    </a:lnTo>
                    <a:lnTo>
                      <a:pt x="101" y="134"/>
                    </a:lnTo>
                    <a:lnTo>
                      <a:pt x="101" y="131"/>
                    </a:lnTo>
                    <a:lnTo>
                      <a:pt x="104" y="128"/>
                    </a:lnTo>
                    <a:lnTo>
                      <a:pt x="106" y="126"/>
                    </a:lnTo>
                    <a:lnTo>
                      <a:pt x="109" y="126"/>
                    </a:lnTo>
                    <a:lnTo>
                      <a:pt x="196" y="126"/>
                    </a:lnTo>
                    <a:lnTo>
                      <a:pt x="196" y="126"/>
                    </a:lnTo>
                    <a:lnTo>
                      <a:pt x="200" y="126"/>
                    </a:lnTo>
                    <a:lnTo>
                      <a:pt x="203" y="128"/>
                    </a:lnTo>
                    <a:lnTo>
                      <a:pt x="204" y="131"/>
                    </a:lnTo>
                    <a:lnTo>
                      <a:pt x="204" y="134"/>
                    </a:lnTo>
                    <a:lnTo>
                      <a:pt x="204" y="134"/>
                    </a:lnTo>
                    <a:lnTo>
                      <a:pt x="204" y="137"/>
                    </a:lnTo>
                    <a:lnTo>
                      <a:pt x="203" y="139"/>
                    </a:lnTo>
                    <a:lnTo>
                      <a:pt x="200" y="142"/>
                    </a:lnTo>
                    <a:lnTo>
                      <a:pt x="196" y="142"/>
                    </a:lnTo>
                    <a:lnTo>
                      <a:pt x="196" y="142"/>
                    </a:lnTo>
                    <a:close/>
                    <a:moveTo>
                      <a:pt x="200" y="77"/>
                    </a:moveTo>
                    <a:lnTo>
                      <a:pt x="112" y="77"/>
                    </a:lnTo>
                    <a:lnTo>
                      <a:pt x="112" y="77"/>
                    </a:lnTo>
                    <a:lnTo>
                      <a:pt x="109" y="76"/>
                    </a:lnTo>
                    <a:lnTo>
                      <a:pt x="106" y="75"/>
                    </a:lnTo>
                    <a:lnTo>
                      <a:pt x="105" y="72"/>
                    </a:lnTo>
                    <a:lnTo>
                      <a:pt x="104" y="69"/>
                    </a:lnTo>
                    <a:lnTo>
                      <a:pt x="104" y="69"/>
                    </a:lnTo>
                    <a:lnTo>
                      <a:pt x="105" y="67"/>
                    </a:lnTo>
                    <a:lnTo>
                      <a:pt x="106" y="64"/>
                    </a:lnTo>
                    <a:lnTo>
                      <a:pt x="109" y="61"/>
                    </a:lnTo>
                    <a:lnTo>
                      <a:pt x="112" y="61"/>
                    </a:lnTo>
                    <a:lnTo>
                      <a:pt x="200" y="61"/>
                    </a:lnTo>
                    <a:lnTo>
                      <a:pt x="200" y="61"/>
                    </a:lnTo>
                    <a:lnTo>
                      <a:pt x="203" y="61"/>
                    </a:lnTo>
                    <a:lnTo>
                      <a:pt x="206" y="64"/>
                    </a:lnTo>
                    <a:lnTo>
                      <a:pt x="207" y="67"/>
                    </a:lnTo>
                    <a:lnTo>
                      <a:pt x="208" y="69"/>
                    </a:lnTo>
                    <a:lnTo>
                      <a:pt x="208" y="69"/>
                    </a:lnTo>
                    <a:lnTo>
                      <a:pt x="207" y="72"/>
                    </a:lnTo>
                    <a:lnTo>
                      <a:pt x="206" y="75"/>
                    </a:lnTo>
                    <a:lnTo>
                      <a:pt x="203" y="76"/>
                    </a:lnTo>
                    <a:lnTo>
                      <a:pt x="200" y="77"/>
                    </a:lnTo>
                    <a:lnTo>
                      <a:pt x="200"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56" name="Group 55">
            <a:extLst>
              <a:ext uri="{FF2B5EF4-FFF2-40B4-BE49-F238E27FC236}">
                <a16:creationId xmlns:a16="http://schemas.microsoft.com/office/drawing/2014/main" id="{0C7534CC-6EDA-E64A-8C34-E1A7E8FA1C2C}"/>
              </a:ext>
            </a:extLst>
          </p:cNvPr>
          <p:cNvGrpSpPr>
            <a:grpSpLocks noChangeAspect="1"/>
          </p:cNvGrpSpPr>
          <p:nvPr/>
        </p:nvGrpSpPr>
        <p:grpSpPr>
          <a:xfrm>
            <a:off x="2983998" y="2206389"/>
            <a:ext cx="862488" cy="862488"/>
            <a:chOff x="4926505" y="2100033"/>
            <a:chExt cx="522288" cy="522288"/>
          </a:xfrm>
        </p:grpSpPr>
        <p:sp>
          <p:nvSpPr>
            <p:cNvPr id="57" name="Oval 56">
              <a:extLst>
                <a:ext uri="{FF2B5EF4-FFF2-40B4-BE49-F238E27FC236}">
                  <a16:creationId xmlns:a16="http://schemas.microsoft.com/office/drawing/2014/main" id="{B188976F-9B5B-604D-925D-BAE1E3B0A0A8}"/>
                </a:ext>
              </a:extLst>
            </p:cNvPr>
            <p:cNvSpPr>
              <a:spLocks noChangeAspect="1"/>
            </p:cNvSpPr>
            <p:nvPr/>
          </p:nvSpPr>
          <p:spPr>
            <a:xfrm>
              <a:off x="4926649" y="2100177"/>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58" name="Group 57">
              <a:extLst>
                <a:ext uri="{FF2B5EF4-FFF2-40B4-BE49-F238E27FC236}">
                  <a16:creationId xmlns:a16="http://schemas.microsoft.com/office/drawing/2014/main" id="{F4E0014E-5A9E-684B-B6FC-12EF0D132E8B}"/>
                </a:ext>
              </a:extLst>
            </p:cNvPr>
            <p:cNvGrpSpPr>
              <a:grpSpLocks noChangeAspect="1"/>
            </p:cNvGrpSpPr>
            <p:nvPr/>
          </p:nvGrpSpPr>
          <p:grpSpPr>
            <a:xfrm>
              <a:off x="4926505" y="2100033"/>
              <a:ext cx="522288" cy="522288"/>
              <a:chOff x="3194051" y="2502535"/>
              <a:chExt cx="522288" cy="522288"/>
            </a:xfrm>
            <a:solidFill>
              <a:schemeClr val="tx2"/>
            </a:solidFill>
          </p:grpSpPr>
          <p:sp>
            <p:nvSpPr>
              <p:cNvPr id="59" name="Freeform 28">
                <a:extLst>
                  <a:ext uri="{FF2B5EF4-FFF2-40B4-BE49-F238E27FC236}">
                    <a16:creationId xmlns:a16="http://schemas.microsoft.com/office/drawing/2014/main" id="{0C274914-93C3-374F-8538-457420209510}"/>
                  </a:ext>
                </a:extLst>
              </p:cNvPr>
              <p:cNvSpPr>
                <a:spLocks noEditPoints="1"/>
              </p:cNvSpPr>
              <p:nvPr/>
            </p:nvSpPr>
            <p:spPr bwMode="auto">
              <a:xfrm>
                <a:off x="3194051" y="2502535"/>
                <a:ext cx="522288" cy="522288"/>
              </a:xfrm>
              <a:custGeom>
                <a:avLst/>
                <a:gdLst>
                  <a:gd name="T0" fmla="*/ 312 w 659"/>
                  <a:gd name="T1" fmla="*/ 657 h 657"/>
                  <a:gd name="T2" fmla="*/ 262 w 659"/>
                  <a:gd name="T3" fmla="*/ 652 h 657"/>
                  <a:gd name="T4" fmla="*/ 202 w 659"/>
                  <a:gd name="T5" fmla="*/ 632 h 657"/>
                  <a:gd name="T6" fmla="*/ 120 w 659"/>
                  <a:gd name="T7" fmla="*/ 583 h 657"/>
                  <a:gd name="T8" fmla="*/ 57 w 659"/>
                  <a:gd name="T9" fmla="*/ 512 h 657"/>
                  <a:gd name="T10" fmla="*/ 15 w 659"/>
                  <a:gd name="T11" fmla="*/ 426 h 657"/>
                  <a:gd name="T12" fmla="*/ 4 w 659"/>
                  <a:gd name="T13" fmla="*/ 379 h 657"/>
                  <a:gd name="T14" fmla="*/ 0 w 659"/>
                  <a:gd name="T15" fmla="*/ 329 h 657"/>
                  <a:gd name="T16" fmla="*/ 2 w 659"/>
                  <a:gd name="T17" fmla="*/ 296 h 657"/>
                  <a:gd name="T18" fmla="*/ 11 w 659"/>
                  <a:gd name="T19" fmla="*/ 247 h 657"/>
                  <a:gd name="T20" fmla="*/ 41 w 659"/>
                  <a:gd name="T21" fmla="*/ 172 h 657"/>
                  <a:gd name="T22" fmla="*/ 97 w 659"/>
                  <a:gd name="T23" fmla="*/ 97 h 657"/>
                  <a:gd name="T24" fmla="*/ 172 w 659"/>
                  <a:gd name="T25" fmla="*/ 40 h 657"/>
                  <a:gd name="T26" fmla="*/ 248 w 659"/>
                  <a:gd name="T27" fmla="*/ 11 h 657"/>
                  <a:gd name="T28" fmla="*/ 296 w 659"/>
                  <a:gd name="T29" fmla="*/ 1 h 657"/>
                  <a:gd name="T30" fmla="*/ 330 w 659"/>
                  <a:gd name="T31" fmla="*/ 0 h 657"/>
                  <a:gd name="T32" fmla="*/ 379 w 659"/>
                  <a:gd name="T33" fmla="*/ 4 h 657"/>
                  <a:gd name="T34" fmla="*/ 426 w 659"/>
                  <a:gd name="T35" fmla="*/ 15 h 657"/>
                  <a:gd name="T36" fmla="*/ 514 w 659"/>
                  <a:gd name="T37" fmla="*/ 56 h 657"/>
                  <a:gd name="T38" fmla="*/ 584 w 659"/>
                  <a:gd name="T39" fmla="*/ 120 h 657"/>
                  <a:gd name="T40" fmla="*/ 632 w 659"/>
                  <a:gd name="T41" fmla="*/ 202 h 657"/>
                  <a:gd name="T42" fmla="*/ 652 w 659"/>
                  <a:gd name="T43" fmla="*/ 262 h 657"/>
                  <a:gd name="T44" fmla="*/ 658 w 659"/>
                  <a:gd name="T45" fmla="*/ 312 h 657"/>
                  <a:gd name="T46" fmla="*/ 658 w 659"/>
                  <a:gd name="T47" fmla="*/ 345 h 657"/>
                  <a:gd name="T48" fmla="*/ 652 w 659"/>
                  <a:gd name="T49" fmla="*/ 395 h 657"/>
                  <a:gd name="T50" fmla="*/ 632 w 659"/>
                  <a:gd name="T51" fmla="*/ 457 h 657"/>
                  <a:gd name="T52" fmla="*/ 584 w 659"/>
                  <a:gd name="T53" fmla="*/ 538 h 657"/>
                  <a:gd name="T54" fmla="*/ 514 w 659"/>
                  <a:gd name="T55" fmla="*/ 602 h 657"/>
                  <a:gd name="T56" fmla="*/ 426 w 659"/>
                  <a:gd name="T57" fmla="*/ 642 h 657"/>
                  <a:gd name="T58" fmla="*/ 379 w 659"/>
                  <a:gd name="T59" fmla="*/ 654 h 657"/>
                  <a:gd name="T60" fmla="*/ 330 w 659"/>
                  <a:gd name="T61" fmla="*/ 657 h 657"/>
                  <a:gd name="T62" fmla="*/ 330 w 659"/>
                  <a:gd name="T63" fmla="*/ 38 h 657"/>
                  <a:gd name="T64" fmla="*/ 242 w 659"/>
                  <a:gd name="T65" fmla="*/ 51 h 657"/>
                  <a:gd name="T66" fmla="*/ 167 w 659"/>
                  <a:gd name="T67" fmla="*/ 87 h 657"/>
                  <a:gd name="T68" fmla="*/ 105 w 659"/>
                  <a:gd name="T69" fmla="*/ 144 h 657"/>
                  <a:gd name="T70" fmla="*/ 61 w 659"/>
                  <a:gd name="T71" fmla="*/ 215 h 657"/>
                  <a:gd name="T72" fmla="*/ 39 w 659"/>
                  <a:gd name="T73" fmla="*/ 300 h 657"/>
                  <a:gd name="T74" fmla="*/ 39 w 659"/>
                  <a:gd name="T75" fmla="*/ 359 h 657"/>
                  <a:gd name="T76" fmla="*/ 61 w 659"/>
                  <a:gd name="T77" fmla="*/ 442 h 657"/>
                  <a:gd name="T78" fmla="*/ 105 w 659"/>
                  <a:gd name="T79" fmla="*/ 515 h 657"/>
                  <a:gd name="T80" fmla="*/ 167 w 659"/>
                  <a:gd name="T81" fmla="*/ 570 h 657"/>
                  <a:gd name="T82" fmla="*/ 242 w 659"/>
                  <a:gd name="T83" fmla="*/ 607 h 657"/>
                  <a:gd name="T84" fmla="*/ 330 w 659"/>
                  <a:gd name="T85" fmla="*/ 620 h 657"/>
                  <a:gd name="T86" fmla="*/ 387 w 659"/>
                  <a:gd name="T87" fmla="*/ 614 h 657"/>
                  <a:gd name="T88" fmla="*/ 468 w 659"/>
                  <a:gd name="T89" fmla="*/ 585 h 657"/>
                  <a:gd name="T90" fmla="*/ 535 w 659"/>
                  <a:gd name="T91" fmla="*/ 535 h 657"/>
                  <a:gd name="T92" fmla="*/ 585 w 659"/>
                  <a:gd name="T93" fmla="*/ 468 h 657"/>
                  <a:gd name="T94" fmla="*/ 615 w 659"/>
                  <a:gd name="T95" fmla="*/ 387 h 657"/>
                  <a:gd name="T96" fmla="*/ 621 w 659"/>
                  <a:gd name="T97" fmla="*/ 329 h 657"/>
                  <a:gd name="T98" fmla="*/ 608 w 659"/>
                  <a:gd name="T99" fmla="*/ 242 h 657"/>
                  <a:gd name="T100" fmla="*/ 570 w 659"/>
                  <a:gd name="T101" fmla="*/ 167 h 657"/>
                  <a:gd name="T102" fmla="*/ 515 w 659"/>
                  <a:gd name="T103" fmla="*/ 105 h 657"/>
                  <a:gd name="T104" fmla="*/ 443 w 659"/>
                  <a:gd name="T105" fmla="*/ 60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30" y="657"/>
                    </a:moveTo>
                    <a:lnTo>
                      <a:pt x="330" y="657"/>
                    </a:lnTo>
                    <a:lnTo>
                      <a:pt x="312" y="657"/>
                    </a:lnTo>
                    <a:lnTo>
                      <a:pt x="296" y="656"/>
                    </a:lnTo>
                    <a:lnTo>
                      <a:pt x="280" y="654"/>
                    </a:lnTo>
                    <a:lnTo>
                      <a:pt x="262" y="652"/>
                    </a:lnTo>
                    <a:lnTo>
                      <a:pt x="248" y="648"/>
                    </a:lnTo>
                    <a:lnTo>
                      <a:pt x="232" y="642"/>
                    </a:lnTo>
                    <a:lnTo>
                      <a:pt x="202" y="632"/>
                    </a:lnTo>
                    <a:lnTo>
                      <a:pt x="172" y="618"/>
                    </a:lnTo>
                    <a:lnTo>
                      <a:pt x="146" y="602"/>
                    </a:lnTo>
                    <a:lnTo>
                      <a:pt x="120" y="583"/>
                    </a:lnTo>
                    <a:lnTo>
                      <a:pt x="97" y="562"/>
                    </a:lnTo>
                    <a:lnTo>
                      <a:pt x="76" y="538"/>
                    </a:lnTo>
                    <a:lnTo>
                      <a:pt x="57" y="512"/>
                    </a:lnTo>
                    <a:lnTo>
                      <a:pt x="41" y="485"/>
                    </a:lnTo>
                    <a:lnTo>
                      <a:pt x="26" y="457"/>
                    </a:lnTo>
                    <a:lnTo>
                      <a:pt x="15" y="426"/>
                    </a:lnTo>
                    <a:lnTo>
                      <a:pt x="11" y="411"/>
                    </a:lnTo>
                    <a:lnTo>
                      <a:pt x="7" y="395"/>
                    </a:lnTo>
                    <a:lnTo>
                      <a:pt x="4" y="379"/>
                    </a:lnTo>
                    <a:lnTo>
                      <a:pt x="2" y="363"/>
                    </a:lnTo>
                    <a:lnTo>
                      <a:pt x="0" y="345"/>
                    </a:lnTo>
                    <a:lnTo>
                      <a:pt x="0" y="329"/>
                    </a:lnTo>
                    <a:lnTo>
                      <a:pt x="0" y="329"/>
                    </a:lnTo>
                    <a:lnTo>
                      <a:pt x="0" y="312"/>
                    </a:lnTo>
                    <a:lnTo>
                      <a:pt x="2" y="296"/>
                    </a:lnTo>
                    <a:lnTo>
                      <a:pt x="4" y="279"/>
                    </a:lnTo>
                    <a:lnTo>
                      <a:pt x="7" y="262"/>
                    </a:lnTo>
                    <a:lnTo>
                      <a:pt x="11" y="247"/>
                    </a:lnTo>
                    <a:lnTo>
                      <a:pt x="15" y="231"/>
                    </a:lnTo>
                    <a:lnTo>
                      <a:pt x="26" y="202"/>
                    </a:lnTo>
                    <a:lnTo>
                      <a:pt x="41" y="172"/>
                    </a:lnTo>
                    <a:lnTo>
                      <a:pt x="57" y="145"/>
                    </a:lnTo>
                    <a:lnTo>
                      <a:pt x="76" y="120"/>
                    </a:lnTo>
                    <a:lnTo>
                      <a:pt x="97" y="97"/>
                    </a:lnTo>
                    <a:lnTo>
                      <a:pt x="120" y="75"/>
                    </a:lnTo>
                    <a:lnTo>
                      <a:pt x="146" y="56"/>
                    </a:lnTo>
                    <a:lnTo>
                      <a:pt x="172" y="40"/>
                    </a:lnTo>
                    <a:lnTo>
                      <a:pt x="202" y="25"/>
                    </a:lnTo>
                    <a:lnTo>
                      <a:pt x="232" y="15"/>
                    </a:lnTo>
                    <a:lnTo>
                      <a:pt x="248" y="11"/>
                    </a:lnTo>
                    <a:lnTo>
                      <a:pt x="262" y="7"/>
                    </a:lnTo>
                    <a:lnTo>
                      <a:pt x="280" y="4"/>
                    </a:lnTo>
                    <a:lnTo>
                      <a:pt x="296" y="1"/>
                    </a:lnTo>
                    <a:lnTo>
                      <a:pt x="312" y="0"/>
                    </a:lnTo>
                    <a:lnTo>
                      <a:pt x="330" y="0"/>
                    </a:lnTo>
                    <a:lnTo>
                      <a:pt x="330" y="0"/>
                    </a:lnTo>
                    <a:lnTo>
                      <a:pt x="346" y="0"/>
                    </a:lnTo>
                    <a:lnTo>
                      <a:pt x="363" y="1"/>
                    </a:lnTo>
                    <a:lnTo>
                      <a:pt x="379" y="4"/>
                    </a:lnTo>
                    <a:lnTo>
                      <a:pt x="395" y="7"/>
                    </a:lnTo>
                    <a:lnTo>
                      <a:pt x="412" y="11"/>
                    </a:lnTo>
                    <a:lnTo>
                      <a:pt x="426" y="15"/>
                    </a:lnTo>
                    <a:lnTo>
                      <a:pt x="457" y="25"/>
                    </a:lnTo>
                    <a:lnTo>
                      <a:pt x="486" y="40"/>
                    </a:lnTo>
                    <a:lnTo>
                      <a:pt x="514" y="56"/>
                    </a:lnTo>
                    <a:lnTo>
                      <a:pt x="538" y="75"/>
                    </a:lnTo>
                    <a:lnTo>
                      <a:pt x="562" y="97"/>
                    </a:lnTo>
                    <a:lnTo>
                      <a:pt x="584" y="120"/>
                    </a:lnTo>
                    <a:lnTo>
                      <a:pt x="602" y="145"/>
                    </a:lnTo>
                    <a:lnTo>
                      <a:pt x="619" y="172"/>
                    </a:lnTo>
                    <a:lnTo>
                      <a:pt x="632" y="202"/>
                    </a:lnTo>
                    <a:lnTo>
                      <a:pt x="644" y="231"/>
                    </a:lnTo>
                    <a:lnTo>
                      <a:pt x="648" y="247"/>
                    </a:lnTo>
                    <a:lnTo>
                      <a:pt x="652" y="262"/>
                    </a:lnTo>
                    <a:lnTo>
                      <a:pt x="655" y="279"/>
                    </a:lnTo>
                    <a:lnTo>
                      <a:pt x="656" y="296"/>
                    </a:lnTo>
                    <a:lnTo>
                      <a:pt x="658" y="312"/>
                    </a:lnTo>
                    <a:lnTo>
                      <a:pt x="659" y="329"/>
                    </a:lnTo>
                    <a:lnTo>
                      <a:pt x="659" y="329"/>
                    </a:lnTo>
                    <a:lnTo>
                      <a:pt x="658" y="345"/>
                    </a:lnTo>
                    <a:lnTo>
                      <a:pt x="656" y="363"/>
                    </a:lnTo>
                    <a:lnTo>
                      <a:pt x="655" y="379"/>
                    </a:lnTo>
                    <a:lnTo>
                      <a:pt x="652" y="395"/>
                    </a:lnTo>
                    <a:lnTo>
                      <a:pt x="648" y="411"/>
                    </a:lnTo>
                    <a:lnTo>
                      <a:pt x="644" y="426"/>
                    </a:lnTo>
                    <a:lnTo>
                      <a:pt x="632" y="457"/>
                    </a:lnTo>
                    <a:lnTo>
                      <a:pt x="619" y="485"/>
                    </a:lnTo>
                    <a:lnTo>
                      <a:pt x="602" y="512"/>
                    </a:lnTo>
                    <a:lnTo>
                      <a:pt x="584" y="538"/>
                    </a:lnTo>
                    <a:lnTo>
                      <a:pt x="562" y="562"/>
                    </a:lnTo>
                    <a:lnTo>
                      <a:pt x="538" y="583"/>
                    </a:lnTo>
                    <a:lnTo>
                      <a:pt x="514" y="602"/>
                    </a:lnTo>
                    <a:lnTo>
                      <a:pt x="486" y="618"/>
                    </a:lnTo>
                    <a:lnTo>
                      <a:pt x="457" y="632"/>
                    </a:lnTo>
                    <a:lnTo>
                      <a:pt x="426" y="642"/>
                    </a:lnTo>
                    <a:lnTo>
                      <a:pt x="412" y="648"/>
                    </a:lnTo>
                    <a:lnTo>
                      <a:pt x="395" y="652"/>
                    </a:lnTo>
                    <a:lnTo>
                      <a:pt x="379" y="654"/>
                    </a:lnTo>
                    <a:lnTo>
                      <a:pt x="363" y="656"/>
                    </a:lnTo>
                    <a:lnTo>
                      <a:pt x="346" y="657"/>
                    </a:lnTo>
                    <a:lnTo>
                      <a:pt x="330" y="657"/>
                    </a:lnTo>
                    <a:lnTo>
                      <a:pt x="330" y="657"/>
                    </a:lnTo>
                    <a:close/>
                    <a:moveTo>
                      <a:pt x="330" y="38"/>
                    </a:moveTo>
                    <a:lnTo>
                      <a:pt x="330" y="38"/>
                    </a:lnTo>
                    <a:lnTo>
                      <a:pt x="300" y="39"/>
                    </a:lnTo>
                    <a:lnTo>
                      <a:pt x="271" y="43"/>
                    </a:lnTo>
                    <a:lnTo>
                      <a:pt x="242" y="51"/>
                    </a:lnTo>
                    <a:lnTo>
                      <a:pt x="215" y="60"/>
                    </a:lnTo>
                    <a:lnTo>
                      <a:pt x="191" y="73"/>
                    </a:lnTo>
                    <a:lnTo>
                      <a:pt x="167" y="87"/>
                    </a:lnTo>
                    <a:lnTo>
                      <a:pt x="144" y="105"/>
                    </a:lnTo>
                    <a:lnTo>
                      <a:pt x="124" y="124"/>
                    </a:lnTo>
                    <a:lnTo>
                      <a:pt x="105" y="144"/>
                    </a:lnTo>
                    <a:lnTo>
                      <a:pt x="88" y="167"/>
                    </a:lnTo>
                    <a:lnTo>
                      <a:pt x="73" y="189"/>
                    </a:lnTo>
                    <a:lnTo>
                      <a:pt x="61" y="215"/>
                    </a:lnTo>
                    <a:lnTo>
                      <a:pt x="51" y="242"/>
                    </a:lnTo>
                    <a:lnTo>
                      <a:pt x="43" y="270"/>
                    </a:lnTo>
                    <a:lnTo>
                      <a:pt x="39" y="300"/>
                    </a:lnTo>
                    <a:lnTo>
                      <a:pt x="38" y="329"/>
                    </a:lnTo>
                    <a:lnTo>
                      <a:pt x="38" y="329"/>
                    </a:lnTo>
                    <a:lnTo>
                      <a:pt x="39" y="359"/>
                    </a:lnTo>
                    <a:lnTo>
                      <a:pt x="43" y="387"/>
                    </a:lnTo>
                    <a:lnTo>
                      <a:pt x="51" y="415"/>
                    </a:lnTo>
                    <a:lnTo>
                      <a:pt x="61" y="442"/>
                    </a:lnTo>
                    <a:lnTo>
                      <a:pt x="73" y="468"/>
                    </a:lnTo>
                    <a:lnTo>
                      <a:pt x="88" y="492"/>
                    </a:lnTo>
                    <a:lnTo>
                      <a:pt x="105" y="515"/>
                    </a:lnTo>
                    <a:lnTo>
                      <a:pt x="124" y="535"/>
                    </a:lnTo>
                    <a:lnTo>
                      <a:pt x="144" y="554"/>
                    </a:lnTo>
                    <a:lnTo>
                      <a:pt x="167" y="570"/>
                    </a:lnTo>
                    <a:lnTo>
                      <a:pt x="191" y="585"/>
                    </a:lnTo>
                    <a:lnTo>
                      <a:pt x="215" y="597"/>
                    </a:lnTo>
                    <a:lnTo>
                      <a:pt x="242" y="607"/>
                    </a:lnTo>
                    <a:lnTo>
                      <a:pt x="271" y="614"/>
                    </a:lnTo>
                    <a:lnTo>
                      <a:pt x="300" y="618"/>
                    </a:lnTo>
                    <a:lnTo>
                      <a:pt x="330" y="620"/>
                    </a:lnTo>
                    <a:lnTo>
                      <a:pt x="330" y="620"/>
                    </a:lnTo>
                    <a:lnTo>
                      <a:pt x="359" y="618"/>
                    </a:lnTo>
                    <a:lnTo>
                      <a:pt x="387" y="614"/>
                    </a:lnTo>
                    <a:lnTo>
                      <a:pt x="416" y="607"/>
                    </a:lnTo>
                    <a:lnTo>
                      <a:pt x="443" y="597"/>
                    </a:lnTo>
                    <a:lnTo>
                      <a:pt x="468" y="585"/>
                    </a:lnTo>
                    <a:lnTo>
                      <a:pt x="492" y="570"/>
                    </a:lnTo>
                    <a:lnTo>
                      <a:pt x="515" y="554"/>
                    </a:lnTo>
                    <a:lnTo>
                      <a:pt x="535" y="535"/>
                    </a:lnTo>
                    <a:lnTo>
                      <a:pt x="554" y="515"/>
                    </a:lnTo>
                    <a:lnTo>
                      <a:pt x="570" y="492"/>
                    </a:lnTo>
                    <a:lnTo>
                      <a:pt x="585" y="468"/>
                    </a:lnTo>
                    <a:lnTo>
                      <a:pt x="597" y="442"/>
                    </a:lnTo>
                    <a:lnTo>
                      <a:pt x="608" y="415"/>
                    </a:lnTo>
                    <a:lnTo>
                      <a:pt x="615" y="387"/>
                    </a:lnTo>
                    <a:lnTo>
                      <a:pt x="619" y="359"/>
                    </a:lnTo>
                    <a:lnTo>
                      <a:pt x="621" y="329"/>
                    </a:lnTo>
                    <a:lnTo>
                      <a:pt x="621" y="329"/>
                    </a:lnTo>
                    <a:lnTo>
                      <a:pt x="619" y="300"/>
                    </a:lnTo>
                    <a:lnTo>
                      <a:pt x="615" y="270"/>
                    </a:lnTo>
                    <a:lnTo>
                      <a:pt x="608" y="242"/>
                    </a:lnTo>
                    <a:lnTo>
                      <a:pt x="597" y="215"/>
                    </a:lnTo>
                    <a:lnTo>
                      <a:pt x="585" y="189"/>
                    </a:lnTo>
                    <a:lnTo>
                      <a:pt x="570" y="167"/>
                    </a:lnTo>
                    <a:lnTo>
                      <a:pt x="554" y="144"/>
                    </a:lnTo>
                    <a:lnTo>
                      <a:pt x="535" y="124"/>
                    </a:lnTo>
                    <a:lnTo>
                      <a:pt x="515" y="105"/>
                    </a:lnTo>
                    <a:lnTo>
                      <a:pt x="492" y="87"/>
                    </a:lnTo>
                    <a:lnTo>
                      <a:pt x="468" y="73"/>
                    </a:lnTo>
                    <a:lnTo>
                      <a:pt x="443" y="60"/>
                    </a:lnTo>
                    <a:lnTo>
                      <a:pt x="416" y="51"/>
                    </a:lnTo>
                    <a:lnTo>
                      <a:pt x="387" y="43"/>
                    </a:lnTo>
                    <a:lnTo>
                      <a:pt x="359" y="39"/>
                    </a:lnTo>
                    <a:lnTo>
                      <a:pt x="330" y="38"/>
                    </a:lnTo>
                    <a:lnTo>
                      <a:pt x="33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60" name="Freeform 132">
                <a:extLst>
                  <a:ext uri="{FF2B5EF4-FFF2-40B4-BE49-F238E27FC236}">
                    <a16:creationId xmlns:a16="http://schemas.microsoft.com/office/drawing/2014/main" id="{3106A433-3C4D-D842-B29F-BB059024298D}"/>
                  </a:ext>
                </a:extLst>
              </p:cNvPr>
              <p:cNvSpPr>
                <a:spLocks/>
              </p:cNvSpPr>
              <p:nvPr/>
            </p:nvSpPr>
            <p:spPr bwMode="auto">
              <a:xfrm>
                <a:off x="3317876" y="2734310"/>
                <a:ext cx="77788" cy="136525"/>
              </a:xfrm>
              <a:custGeom>
                <a:avLst/>
                <a:gdLst>
                  <a:gd name="T0" fmla="*/ 86 w 97"/>
                  <a:gd name="T1" fmla="*/ 92 h 172"/>
                  <a:gd name="T2" fmla="*/ 86 w 97"/>
                  <a:gd name="T3" fmla="*/ 0 h 172"/>
                  <a:gd name="T4" fmla="*/ 6 w 97"/>
                  <a:gd name="T5" fmla="*/ 0 h 172"/>
                  <a:gd name="T6" fmla="*/ 6 w 97"/>
                  <a:gd name="T7" fmla="*/ 0 h 172"/>
                  <a:gd name="T8" fmla="*/ 4 w 97"/>
                  <a:gd name="T9" fmla="*/ 2 h 172"/>
                  <a:gd name="T10" fmla="*/ 3 w 97"/>
                  <a:gd name="T11" fmla="*/ 3 h 172"/>
                  <a:gd name="T12" fmla="*/ 2 w 97"/>
                  <a:gd name="T13" fmla="*/ 4 h 172"/>
                  <a:gd name="T14" fmla="*/ 0 w 97"/>
                  <a:gd name="T15" fmla="*/ 6 h 172"/>
                  <a:gd name="T16" fmla="*/ 0 w 97"/>
                  <a:gd name="T17" fmla="*/ 59 h 172"/>
                  <a:gd name="T18" fmla="*/ 0 w 97"/>
                  <a:gd name="T19" fmla="*/ 59 h 172"/>
                  <a:gd name="T20" fmla="*/ 2 w 97"/>
                  <a:gd name="T21" fmla="*/ 62 h 172"/>
                  <a:gd name="T22" fmla="*/ 3 w 97"/>
                  <a:gd name="T23" fmla="*/ 63 h 172"/>
                  <a:gd name="T24" fmla="*/ 33 w 97"/>
                  <a:gd name="T25" fmla="*/ 94 h 172"/>
                  <a:gd name="T26" fmla="*/ 33 w 97"/>
                  <a:gd name="T27" fmla="*/ 167 h 172"/>
                  <a:gd name="T28" fmla="*/ 33 w 97"/>
                  <a:gd name="T29" fmla="*/ 167 h 172"/>
                  <a:gd name="T30" fmla="*/ 34 w 97"/>
                  <a:gd name="T31" fmla="*/ 170 h 172"/>
                  <a:gd name="T32" fmla="*/ 35 w 97"/>
                  <a:gd name="T33" fmla="*/ 171 h 172"/>
                  <a:gd name="T34" fmla="*/ 37 w 97"/>
                  <a:gd name="T35" fmla="*/ 172 h 172"/>
                  <a:gd name="T36" fmla="*/ 38 w 97"/>
                  <a:gd name="T37" fmla="*/ 172 h 172"/>
                  <a:gd name="T38" fmla="*/ 92 w 97"/>
                  <a:gd name="T39" fmla="*/ 172 h 172"/>
                  <a:gd name="T40" fmla="*/ 92 w 97"/>
                  <a:gd name="T41" fmla="*/ 172 h 172"/>
                  <a:gd name="T42" fmla="*/ 94 w 97"/>
                  <a:gd name="T43" fmla="*/ 172 h 172"/>
                  <a:gd name="T44" fmla="*/ 96 w 97"/>
                  <a:gd name="T45" fmla="*/ 171 h 172"/>
                  <a:gd name="T46" fmla="*/ 97 w 97"/>
                  <a:gd name="T47" fmla="*/ 170 h 172"/>
                  <a:gd name="T48" fmla="*/ 97 w 97"/>
                  <a:gd name="T49" fmla="*/ 167 h 172"/>
                  <a:gd name="T50" fmla="*/ 97 w 97"/>
                  <a:gd name="T51" fmla="*/ 109 h 172"/>
                  <a:gd name="T52" fmla="*/ 92 w 97"/>
                  <a:gd name="T53" fmla="*/ 104 h 172"/>
                  <a:gd name="T54" fmla="*/ 92 w 97"/>
                  <a:gd name="T55" fmla="*/ 104 h 172"/>
                  <a:gd name="T56" fmla="*/ 88 w 97"/>
                  <a:gd name="T57" fmla="*/ 98 h 172"/>
                  <a:gd name="T58" fmla="*/ 86 w 97"/>
                  <a:gd name="T59" fmla="*/ 92 h 172"/>
                  <a:gd name="T60" fmla="*/ 86 w 97"/>
                  <a:gd name="T61" fmla="*/ 9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172">
                    <a:moveTo>
                      <a:pt x="86" y="92"/>
                    </a:moveTo>
                    <a:lnTo>
                      <a:pt x="86" y="0"/>
                    </a:lnTo>
                    <a:lnTo>
                      <a:pt x="6" y="0"/>
                    </a:lnTo>
                    <a:lnTo>
                      <a:pt x="6" y="0"/>
                    </a:lnTo>
                    <a:lnTo>
                      <a:pt x="4" y="2"/>
                    </a:lnTo>
                    <a:lnTo>
                      <a:pt x="3" y="3"/>
                    </a:lnTo>
                    <a:lnTo>
                      <a:pt x="2" y="4"/>
                    </a:lnTo>
                    <a:lnTo>
                      <a:pt x="0" y="6"/>
                    </a:lnTo>
                    <a:lnTo>
                      <a:pt x="0" y="59"/>
                    </a:lnTo>
                    <a:lnTo>
                      <a:pt x="0" y="59"/>
                    </a:lnTo>
                    <a:lnTo>
                      <a:pt x="2" y="62"/>
                    </a:lnTo>
                    <a:lnTo>
                      <a:pt x="3" y="63"/>
                    </a:lnTo>
                    <a:lnTo>
                      <a:pt x="33" y="94"/>
                    </a:lnTo>
                    <a:lnTo>
                      <a:pt x="33" y="167"/>
                    </a:lnTo>
                    <a:lnTo>
                      <a:pt x="33" y="167"/>
                    </a:lnTo>
                    <a:lnTo>
                      <a:pt x="34" y="170"/>
                    </a:lnTo>
                    <a:lnTo>
                      <a:pt x="35" y="171"/>
                    </a:lnTo>
                    <a:lnTo>
                      <a:pt x="37" y="172"/>
                    </a:lnTo>
                    <a:lnTo>
                      <a:pt x="38" y="172"/>
                    </a:lnTo>
                    <a:lnTo>
                      <a:pt x="92" y="172"/>
                    </a:lnTo>
                    <a:lnTo>
                      <a:pt x="92" y="172"/>
                    </a:lnTo>
                    <a:lnTo>
                      <a:pt x="94" y="172"/>
                    </a:lnTo>
                    <a:lnTo>
                      <a:pt x="96" y="171"/>
                    </a:lnTo>
                    <a:lnTo>
                      <a:pt x="97" y="170"/>
                    </a:lnTo>
                    <a:lnTo>
                      <a:pt x="97" y="167"/>
                    </a:lnTo>
                    <a:lnTo>
                      <a:pt x="97" y="109"/>
                    </a:lnTo>
                    <a:lnTo>
                      <a:pt x="92" y="104"/>
                    </a:lnTo>
                    <a:lnTo>
                      <a:pt x="92" y="104"/>
                    </a:lnTo>
                    <a:lnTo>
                      <a:pt x="88" y="98"/>
                    </a:lnTo>
                    <a:lnTo>
                      <a:pt x="86" y="92"/>
                    </a:lnTo>
                    <a:lnTo>
                      <a:pt x="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61" name="Freeform 133">
                <a:extLst>
                  <a:ext uri="{FF2B5EF4-FFF2-40B4-BE49-F238E27FC236}">
                    <a16:creationId xmlns:a16="http://schemas.microsoft.com/office/drawing/2014/main" id="{B8CA0883-9267-C846-B3E4-634D753EF203}"/>
                  </a:ext>
                </a:extLst>
              </p:cNvPr>
              <p:cNvSpPr>
                <a:spLocks/>
              </p:cNvSpPr>
              <p:nvPr/>
            </p:nvSpPr>
            <p:spPr bwMode="auto">
              <a:xfrm>
                <a:off x="3514726" y="2734310"/>
                <a:ext cx="77788" cy="136525"/>
              </a:xfrm>
              <a:custGeom>
                <a:avLst/>
                <a:gdLst>
                  <a:gd name="T0" fmla="*/ 91 w 97"/>
                  <a:gd name="T1" fmla="*/ 0 h 172"/>
                  <a:gd name="T2" fmla="*/ 11 w 97"/>
                  <a:gd name="T3" fmla="*/ 0 h 172"/>
                  <a:gd name="T4" fmla="*/ 11 w 97"/>
                  <a:gd name="T5" fmla="*/ 92 h 172"/>
                  <a:gd name="T6" fmla="*/ 11 w 97"/>
                  <a:gd name="T7" fmla="*/ 92 h 172"/>
                  <a:gd name="T8" fmla="*/ 9 w 97"/>
                  <a:gd name="T9" fmla="*/ 98 h 172"/>
                  <a:gd name="T10" fmla="*/ 7 w 97"/>
                  <a:gd name="T11" fmla="*/ 104 h 172"/>
                  <a:gd name="T12" fmla="*/ 0 w 97"/>
                  <a:gd name="T13" fmla="*/ 109 h 172"/>
                  <a:gd name="T14" fmla="*/ 0 w 97"/>
                  <a:gd name="T15" fmla="*/ 167 h 172"/>
                  <a:gd name="T16" fmla="*/ 0 w 97"/>
                  <a:gd name="T17" fmla="*/ 167 h 172"/>
                  <a:gd name="T18" fmla="*/ 1 w 97"/>
                  <a:gd name="T19" fmla="*/ 170 h 172"/>
                  <a:gd name="T20" fmla="*/ 1 w 97"/>
                  <a:gd name="T21" fmla="*/ 171 h 172"/>
                  <a:gd name="T22" fmla="*/ 4 w 97"/>
                  <a:gd name="T23" fmla="*/ 172 h 172"/>
                  <a:gd name="T24" fmla="*/ 5 w 97"/>
                  <a:gd name="T25" fmla="*/ 172 h 172"/>
                  <a:gd name="T26" fmla="*/ 59 w 97"/>
                  <a:gd name="T27" fmla="*/ 172 h 172"/>
                  <a:gd name="T28" fmla="*/ 59 w 97"/>
                  <a:gd name="T29" fmla="*/ 172 h 172"/>
                  <a:gd name="T30" fmla="*/ 62 w 97"/>
                  <a:gd name="T31" fmla="*/ 172 h 172"/>
                  <a:gd name="T32" fmla="*/ 63 w 97"/>
                  <a:gd name="T33" fmla="*/ 171 h 172"/>
                  <a:gd name="T34" fmla="*/ 64 w 97"/>
                  <a:gd name="T35" fmla="*/ 170 h 172"/>
                  <a:gd name="T36" fmla="*/ 64 w 97"/>
                  <a:gd name="T37" fmla="*/ 167 h 172"/>
                  <a:gd name="T38" fmla="*/ 64 w 97"/>
                  <a:gd name="T39" fmla="*/ 94 h 172"/>
                  <a:gd name="T40" fmla="*/ 95 w 97"/>
                  <a:gd name="T41" fmla="*/ 63 h 172"/>
                  <a:gd name="T42" fmla="*/ 95 w 97"/>
                  <a:gd name="T43" fmla="*/ 63 h 172"/>
                  <a:gd name="T44" fmla="*/ 97 w 97"/>
                  <a:gd name="T45" fmla="*/ 62 h 172"/>
                  <a:gd name="T46" fmla="*/ 97 w 97"/>
                  <a:gd name="T47" fmla="*/ 59 h 172"/>
                  <a:gd name="T48" fmla="*/ 97 w 97"/>
                  <a:gd name="T49" fmla="*/ 6 h 172"/>
                  <a:gd name="T50" fmla="*/ 97 w 97"/>
                  <a:gd name="T51" fmla="*/ 6 h 172"/>
                  <a:gd name="T52" fmla="*/ 97 w 97"/>
                  <a:gd name="T53" fmla="*/ 4 h 172"/>
                  <a:gd name="T54" fmla="*/ 95 w 97"/>
                  <a:gd name="T55" fmla="*/ 3 h 172"/>
                  <a:gd name="T56" fmla="*/ 94 w 97"/>
                  <a:gd name="T57" fmla="*/ 2 h 172"/>
                  <a:gd name="T58" fmla="*/ 91 w 97"/>
                  <a:gd name="T59" fmla="*/ 0 h 172"/>
                  <a:gd name="T60" fmla="*/ 91 w 97"/>
                  <a:gd name="T6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172">
                    <a:moveTo>
                      <a:pt x="91" y="0"/>
                    </a:moveTo>
                    <a:lnTo>
                      <a:pt x="11" y="0"/>
                    </a:lnTo>
                    <a:lnTo>
                      <a:pt x="11" y="92"/>
                    </a:lnTo>
                    <a:lnTo>
                      <a:pt x="11" y="92"/>
                    </a:lnTo>
                    <a:lnTo>
                      <a:pt x="9" y="98"/>
                    </a:lnTo>
                    <a:lnTo>
                      <a:pt x="7" y="104"/>
                    </a:lnTo>
                    <a:lnTo>
                      <a:pt x="0" y="109"/>
                    </a:lnTo>
                    <a:lnTo>
                      <a:pt x="0" y="167"/>
                    </a:lnTo>
                    <a:lnTo>
                      <a:pt x="0" y="167"/>
                    </a:lnTo>
                    <a:lnTo>
                      <a:pt x="1" y="170"/>
                    </a:lnTo>
                    <a:lnTo>
                      <a:pt x="1" y="171"/>
                    </a:lnTo>
                    <a:lnTo>
                      <a:pt x="4" y="172"/>
                    </a:lnTo>
                    <a:lnTo>
                      <a:pt x="5" y="172"/>
                    </a:lnTo>
                    <a:lnTo>
                      <a:pt x="59" y="172"/>
                    </a:lnTo>
                    <a:lnTo>
                      <a:pt x="59" y="172"/>
                    </a:lnTo>
                    <a:lnTo>
                      <a:pt x="62" y="172"/>
                    </a:lnTo>
                    <a:lnTo>
                      <a:pt x="63" y="171"/>
                    </a:lnTo>
                    <a:lnTo>
                      <a:pt x="64" y="170"/>
                    </a:lnTo>
                    <a:lnTo>
                      <a:pt x="64" y="167"/>
                    </a:lnTo>
                    <a:lnTo>
                      <a:pt x="64" y="94"/>
                    </a:lnTo>
                    <a:lnTo>
                      <a:pt x="95" y="63"/>
                    </a:lnTo>
                    <a:lnTo>
                      <a:pt x="95" y="63"/>
                    </a:lnTo>
                    <a:lnTo>
                      <a:pt x="97" y="62"/>
                    </a:lnTo>
                    <a:lnTo>
                      <a:pt x="97" y="59"/>
                    </a:lnTo>
                    <a:lnTo>
                      <a:pt x="97" y="6"/>
                    </a:lnTo>
                    <a:lnTo>
                      <a:pt x="97" y="6"/>
                    </a:lnTo>
                    <a:lnTo>
                      <a:pt x="97" y="4"/>
                    </a:lnTo>
                    <a:lnTo>
                      <a:pt x="95" y="3"/>
                    </a:lnTo>
                    <a:lnTo>
                      <a:pt x="94" y="2"/>
                    </a:lnTo>
                    <a:lnTo>
                      <a:pt x="91" y="0"/>
                    </a:lnTo>
                    <a:lnTo>
                      <a:pt x="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62" name="Freeform 134">
                <a:extLst>
                  <a:ext uri="{FF2B5EF4-FFF2-40B4-BE49-F238E27FC236}">
                    <a16:creationId xmlns:a16="http://schemas.microsoft.com/office/drawing/2014/main" id="{8E96C12A-D9D0-E64E-90E7-610707C4449C}"/>
                  </a:ext>
                </a:extLst>
              </p:cNvPr>
              <p:cNvSpPr>
                <a:spLocks/>
              </p:cNvSpPr>
              <p:nvPr/>
            </p:nvSpPr>
            <p:spPr bwMode="auto">
              <a:xfrm>
                <a:off x="3400426" y="2734310"/>
                <a:ext cx="111125" cy="171450"/>
              </a:xfrm>
              <a:custGeom>
                <a:avLst/>
                <a:gdLst>
                  <a:gd name="T0" fmla="*/ 134 w 140"/>
                  <a:gd name="T1" fmla="*/ 0 h 215"/>
                  <a:gd name="T2" fmla="*/ 5 w 140"/>
                  <a:gd name="T3" fmla="*/ 0 h 215"/>
                  <a:gd name="T4" fmla="*/ 5 w 140"/>
                  <a:gd name="T5" fmla="*/ 0 h 215"/>
                  <a:gd name="T6" fmla="*/ 2 w 140"/>
                  <a:gd name="T7" fmla="*/ 1 h 215"/>
                  <a:gd name="T8" fmla="*/ 1 w 140"/>
                  <a:gd name="T9" fmla="*/ 1 h 215"/>
                  <a:gd name="T10" fmla="*/ 0 w 140"/>
                  <a:gd name="T11" fmla="*/ 4 h 215"/>
                  <a:gd name="T12" fmla="*/ 0 w 140"/>
                  <a:gd name="T13" fmla="*/ 5 h 215"/>
                  <a:gd name="T14" fmla="*/ 0 w 140"/>
                  <a:gd name="T15" fmla="*/ 91 h 215"/>
                  <a:gd name="T16" fmla="*/ 0 w 140"/>
                  <a:gd name="T17" fmla="*/ 91 h 215"/>
                  <a:gd name="T18" fmla="*/ 0 w 140"/>
                  <a:gd name="T19" fmla="*/ 94 h 215"/>
                  <a:gd name="T20" fmla="*/ 1 w 140"/>
                  <a:gd name="T21" fmla="*/ 95 h 215"/>
                  <a:gd name="T22" fmla="*/ 32 w 140"/>
                  <a:gd name="T23" fmla="*/ 126 h 215"/>
                  <a:gd name="T24" fmla="*/ 32 w 140"/>
                  <a:gd name="T25" fmla="*/ 209 h 215"/>
                  <a:gd name="T26" fmla="*/ 32 w 140"/>
                  <a:gd name="T27" fmla="*/ 209 h 215"/>
                  <a:gd name="T28" fmla="*/ 32 w 140"/>
                  <a:gd name="T29" fmla="*/ 211 h 215"/>
                  <a:gd name="T30" fmla="*/ 33 w 140"/>
                  <a:gd name="T31" fmla="*/ 213 h 215"/>
                  <a:gd name="T32" fmla="*/ 35 w 140"/>
                  <a:gd name="T33" fmla="*/ 215 h 215"/>
                  <a:gd name="T34" fmla="*/ 37 w 140"/>
                  <a:gd name="T35" fmla="*/ 215 h 215"/>
                  <a:gd name="T36" fmla="*/ 102 w 140"/>
                  <a:gd name="T37" fmla="*/ 215 h 215"/>
                  <a:gd name="T38" fmla="*/ 102 w 140"/>
                  <a:gd name="T39" fmla="*/ 215 h 215"/>
                  <a:gd name="T40" fmla="*/ 103 w 140"/>
                  <a:gd name="T41" fmla="*/ 215 h 215"/>
                  <a:gd name="T42" fmla="*/ 106 w 140"/>
                  <a:gd name="T43" fmla="*/ 213 h 215"/>
                  <a:gd name="T44" fmla="*/ 106 w 140"/>
                  <a:gd name="T45" fmla="*/ 211 h 215"/>
                  <a:gd name="T46" fmla="*/ 107 w 140"/>
                  <a:gd name="T47" fmla="*/ 209 h 215"/>
                  <a:gd name="T48" fmla="*/ 107 w 140"/>
                  <a:gd name="T49" fmla="*/ 126 h 215"/>
                  <a:gd name="T50" fmla="*/ 137 w 140"/>
                  <a:gd name="T51" fmla="*/ 95 h 215"/>
                  <a:gd name="T52" fmla="*/ 137 w 140"/>
                  <a:gd name="T53" fmla="*/ 95 h 215"/>
                  <a:gd name="T54" fmla="*/ 138 w 140"/>
                  <a:gd name="T55" fmla="*/ 94 h 215"/>
                  <a:gd name="T56" fmla="*/ 140 w 140"/>
                  <a:gd name="T57" fmla="*/ 91 h 215"/>
                  <a:gd name="T58" fmla="*/ 140 w 140"/>
                  <a:gd name="T59" fmla="*/ 5 h 215"/>
                  <a:gd name="T60" fmla="*/ 140 w 140"/>
                  <a:gd name="T61" fmla="*/ 5 h 215"/>
                  <a:gd name="T62" fmla="*/ 138 w 140"/>
                  <a:gd name="T63" fmla="*/ 4 h 215"/>
                  <a:gd name="T64" fmla="*/ 137 w 140"/>
                  <a:gd name="T65" fmla="*/ 1 h 215"/>
                  <a:gd name="T66" fmla="*/ 135 w 140"/>
                  <a:gd name="T67" fmla="*/ 1 h 215"/>
                  <a:gd name="T68" fmla="*/ 134 w 140"/>
                  <a:gd name="T69" fmla="*/ 0 h 215"/>
                  <a:gd name="T70" fmla="*/ 134 w 140"/>
                  <a:gd name="T7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0" h="215">
                    <a:moveTo>
                      <a:pt x="134" y="0"/>
                    </a:moveTo>
                    <a:lnTo>
                      <a:pt x="5" y="0"/>
                    </a:lnTo>
                    <a:lnTo>
                      <a:pt x="5" y="0"/>
                    </a:lnTo>
                    <a:lnTo>
                      <a:pt x="2" y="1"/>
                    </a:lnTo>
                    <a:lnTo>
                      <a:pt x="1" y="1"/>
                    </a:lnTo>
                    <a:lnTo>
                      <a:pt x="0" y="4"/>
                    </a:lnTo>
                    <a:lnTo>
                      <a:pt x="0" y="5"/>
                    </a:lnTo>
                    <a:lnTo>
                      <a:pt x="0" y="91"/>
                    </a:lnTo>
                    <a:lnTo>
                      <a:pt x="0" y="91"/>
                    </a:lnTo>
                    <a:lnTo>
                      <a:pt x="0" y="94"/>
                    </a:lnTo>
                    <a:lnTo>
                      <a:pt x="1" y="95"/>
                    </a:lnTo>
                    <a:lnTo>
                      <a:pt x="32" y="126"/>
                    </a:lnTo>
                    <a:lnTo>
                      <a:pt x="32" y="209"/>
                    </a:lnTo>
                    <a:lnTo>
                      <a:pt x="32" y="209"/>
                    </a:lnTo>
                    <a:lnTo>
                      <a:pt x="32" y="211"/>
                    </a:lnTo>
                    <a:lnTo>
                      <a:pt x="33" y="213"/>
                    </a:lnTo>
                    <a:lnTo>
                      <a:pt x="35" y="215"/>
                    </a:lnTo>
                    <a:lnTo>
                      <a:pt x="37" y="215"/>
                    </a:lnTo>
                    <a:lnTo>
                      <a:pt x="102" y="215"/>
                    </a:lnTo>
                    <a:lnTo>
                      <a:pt x="102" y="215"/>
                    </a:lnTo>
                    <a:lnTo>
                      <a:pt x="103" y="215"/>
                    </a:lnTo>
                    <a:lnTo>
                      <a:pt x="106" y="213"/>
                    </a:lnTo>
                    <a:lnTo>
                      <a:pt x="106" y="211"/>
                    </a:lnTo>
                    <a:lnTo>
                      <a:pt x="107" y="209"/>
                    </a:lnTo>
                    <a:lnTo>
                      <a:pt x="107" y="126"/>
                    </a:lnTo>
                    <a:lnTo>
                      <a:pt x="137" y="95"/>
                    </a:lnTo>
                    <a:lnTo>
                      <a:pt x="137" y="95"/>
                    </a:lnTo>
                    <a:lnTo>
                      <a:pt x="138" y="94"/>
                    </a:lnTo>
                    <a:lnTo>
                      <a:pt x="140" y="91"/>
                    </a:lnTo>
                    <a:lnTo>
                      <a:pt x="140" y="5"/>
                    </a:lnTo>
                    <a:lnTo>
                      <a:pt x="140" y="5"/>
                    </a:lnTo>
                    <a:lnTo>
                      <a:pt x="138" y="4"/>
                    </a:lnTo>
                    <a:lnTo>
                      <a:pt x="137" y="1"/>
                    </a:lnTo>
                    <a:lnTo>
                      <a:pt x="135" y="1"/>
                    </a:lnTo>
                    <a:lnTo>
                      <a:pt x="134" y="0"/>
                    </a:ln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63" name="Freeform 135">
                <a:extLst>
                  <a:ext uri="{FF2B5EF4-FFF2-40B4-BE49-F238E27FC236}">
                    <a16:creationId xmlns:a16="http://schemas.microsoft.com/office/drawing/2014/main" id="{E684C4E7-AF09-C547-A43A-14497E4F2EC6}"/>
                  </a:ext>
                </a:extLst>
              </p:cNvPr>
              <p:cNvSpPr>
                <a:spLocks/>
              </p:cNvSpPr>
              <p:nvPr/>
            </p:nvSpPr>
            <p:spPr bwMode="auto">
              <a:xfrm>
                <a:off x="3513138" y="2650173"/>
                <a:ext cx="63500" cy="61913"/>
              </a:xfrm>
              <a:custGeom>
                <a:avLst/>
                <a:gdLst>
                  <a:gd name="T0" fmla="*/ 41 w 80"/>
                  <a:gd name="T1" fmla="*/ 79 h 79"/>
                  <a:gd name="T2" fmla="*/ 41 w 80"/>
                  <a:gd name="T3" fmla="*/ 79 h 79"/>
                  <a:gd name="T4" fmla="*/ 49 w 80"/>
                  <a:gd name="T5" fmla="*/ 79 h 79"/>
                  <a:gd name="T6" fmla="*/ 55 w 80"/>
                  <a:gd name="T7" fmla="*/ 77 h 79"/>
                  <a:gd name="T8" fmla="*/ 62 w 80"/>
                  <a:gd name="T9" fmla="*/ 73 h 79"/>
                  <a:gd name="T10" fmla="*/ 69 w 80"/>
                  <a:gd name="T11" fmla="*/ 69 h 79"/>
                  <a:gd name="T12" fmla="*/ 73 w 80"/>
                  <a:gd name="T13" fmla="*/ 62 h 79"/>
                  <a:gd name="T14" fmla="*/ 77 w 80"/>
                  <a:gd name="T15" fmla="*/ 55 h 79"/>
                  <a:gd name="T16" fmla="*/ 80 w 80"/>
                  <a:gd name="T17" fmla="*/ 48 h 79"/>
                  <a:gd name="T18" fmla="*/ 80 w 80"/>
                  <a:gd name="T19" fmla="*/ 40 h 79"/>
                  <a:gd name="T20" fmla="*/ 80 w 80"/>
                  <a:gd name="T21" fmla="*/ 40 h 79"/>
                  <a:gd name="T22" fmla="*/ 80 w 80"/>
                  <a:gd name="T23" fmla="*/ 32 h 79"/>
                  <a:gd name="T24" fmla="*/ 77 w 80"/>
                  <a:gd name="T25" fmla="*/ 24 h 79"/>
                  <a:gd name="T26" fmla="*/ 73 w 80"/>
                  <a:gd name="T27" fmla="*/ 18 h 79"/>
                  <a:gd name="T28" fmla="*/ 69 w 80"/>
                  <a:gd name="T29" fmla="*/ 12 h 79"/>
                  <a:gd name="T30" fmla="*/ 62 w 80"/>
                  <a:gd name="T31" fmla="*/ 7 h 79"/>
                  <a:gd name="T32" fmla="*/ 55 w 80"/>
                  <a:gd name="T33" fmla="*/ 4 h 79"/>
                  <a:gd name="T34" fmla="*/ 49 w 80"/>
                  <a:gd name="T35" fmla="*/ 1 h 79"/>
                  <a:gd name="T36" fmla="*/ 41 w 80"/>
                  <a:gd name="T37" fmla="*/ 0 h 79"/>
                  <a:gd name="T38" fmla="*/ 41 w 80"/>
                  <a:gd name="T39" fmla="*/ 0 h 79"/>
                  <a:gd name="T40" fmla="*/ 32 w 80"/>
                  <a:gd name="T41" fmla="*/ 1 h 79"/>
                  <a:gd name="T42" fmla="*/ 24 w 80"/>
                  <a:gd name="T43" fmla="*/ 4 h 79"/>
                  <a:gd name="T44" fmla="*/ 18 w 80"/>
                  <a:gd name="T45" fmla="*/ 7 h 79"/>
                  <a:gd name="T46" fmla="*/ 12 w 80"/>
                  <a:gd name="T47" fmla="*/ 12 h 79"/>
                  <a:gd name="T48" fmla="*/ 7 w 80"/>
                  <a:gd name="T49" fmla="*/ 18 h 79"/>
                  <a:gd name="T50" fmla="*/ 4 w 80"/>
                  <a:gd name="T51" fmla="*/ 24 h 79"/>
                  <a:gd name="T52" fmla="*/ 2 w 80"/>
                  <a:gd name="T53" fmla="*/ 32 h 79"/>
                  <a:gd name="T54" fmla="*/ 0 w 80"/>
                  <a:gd name="T55" fmla="*/ 40 h 79"/>
                  <a:gd name="T56" fmla="*/ 0 w 80"/>
                  <a:gd name="T57" fmla="*/ 40 h 79"/>
                  <a:gd name="T58" fmla="*/ 2 w 80"/>
                  <a:gd name="T59" fmla="*/ 48 h 79"/>
                  <a:gd name="T60" fmla="*/ 4 w 80"/>
                  <a:gd name="T61" fmla="*/ 55 h 79"/>
                  <a:gd name="T62" fmla="*/ 7 w 80"/>
                  <a:gd name="T63" fmla="*/ 62 h 79"/>
                  <a:gd name="T64" fmla="*/ 12 w 80"/>
                  <a:gd name="T65" fmla="*/ 69 h 79"/>
                  <a:gd name="T66" fmla="*/ 18 w 80"/>
                  <a:gd name="T67" fmla="*/ 73 h 79"/>
                  <a:gd name="T68" fmla="*/ 24 w 80"/>
                  <a:gd name="T69" fmla="*/ 77 h 79"/>
                  <a:gd name="T70" fmla="*/ 32 w 80"/>
                  <a:gd name="T71" fmla="*/ 79 h 79"/>
                  <a:gd name="T72" fmla="*/ 41 w 80"/>
                  <a:gd name="T73" fmla="*/ 79 h 79"/>
                  <a:gd name="T74" fmla="*/ 41 w 80"/>
                  <a:gd name="T7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41" y="79"/>
                    </a:moveTo>
                    <a:lnTo>
                      <a:pt x="41" y="79"/>
                    </a:lnTo>
                    <a:lnTo>
                      <a:pt x="49" y="79"/>
                    </a:lnTo>
                    <a:lnTo>
                      <a:pt x="55" y="77"/>
                    </a:lnTo>
                    <a:lnTo>
                      <a:pt x="62" y="73"/>
                    </a:lnTo>
                    <a:lnTo>
                      <a:pt x="69" y="69"/>
                    </a:lnTo>
                    <a:lnTo>
                      <a:pt x="73" y="62"/>
                    </a:lnTo>
                    <a:lnTo>
                      <a:pt x="77" y="55"/>
                    </a:lnTo>
                    <a:lnTo>
                      <a:pt x="80" y="48"/>
                    </a:lnTo>
                    <a:lnTo>
                      <a:pt x="80" y="40"/>
                    </a:lnTo>
                    <a:lnTo>
                      <a:pt x="80" y="40"/>
                    </a:lnTo>
                    <a:lnTo>
                      <a:pt x="80" y="32"/>
                    </a:lnTo>
                    <a:lnTo>
                      <a:pt x="77" y="24"/>
                    </a:lnTo>
                    <a:lnTo>
                      <a:pt x="73" y="18"/>
                    </a:lnTo>
                    <a:lnTo>
                      <a:pt x="69" y="12"/>
                    </a:lnTo>
                    <a:lnTo>
                      <a:pt x="62" y="7"/>
                    </a:lnTo>
                    <a:lnTo>
                      <a:pt x="55" y="4"/>
                    </a:lnTo>
                    <a:lnTo>
                      <a:pt x="49" y="1"/>
                    </a:lnTo>
                    <a:lnTo>
                      <a:pt x="41" y="0"/>
                    </a:lnTo>
                    <a:lnTo>
                      <a:pt x="41" y="0"/>
                    </a:lnTo>
                    <a:lnTo>
                      <a:pt x="32" y="1"/>
                    </a:lnTo>
                    <a:lnTo>
                      <a:pt x="24" y="4"/>
                    </a:lnTo>
                    <a:lnTo>
                      <a:pt x="18" y="7"/>
                    </a:lnTo>
                    <a:lnTo>
                      <a:pt x="12" y="12"/>
                    </a:lnTo>
                    <a:lnTo>
                      <a:pt x="7" y="18"/>
                    </a:lnTo>
                    <a:lnTo>
                      <a:pt x="4" y="24"/>
                    </a:lnTo>
                    <a:lnTo>
                      <a:pt x="2" y="32"/>
                    </a:lnTo>
                    <a:lnTo>
                      <a:pt x="0" y="40"/>
                    </a:lnTo>
                    <a:lnTo>
                      <a:pt x="0" y="40"/>
                    </a:lnTo>
                    <a:lnTo>
                      <a:pt x="2" y="48"/>
                    </a:lnTo>
                    <a:lnTo>
                      <a:pt x="4" y="55"/>
                    </a:lnTo>
                    <a:lnTo>
                      <a:pt x="7" y="62"/>
                    </a:lnTo>
                    <a:lnTo>
                      <a:pt x="12" y="69"/>
                    </a:lnTo>
                    <a:lnTo>
                      <a:pt x="18" y="73"/>
                    </a:lnTo>
                    <a:lnTo>
                      <a:pt x="24" y="77"/>
                    </a:lnTo>
                    <a:lnTo>
                      <a:pt x="32" y="79"/>
                    </a:lnTo>
                    <a:lnTo>
                      <a:pt x="41" y="79"/>
                    </a:lnTo>
                    <a:lnTo>
                      <a:pt x="41"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64" name="Freeform 136">
                <a:extLst>
                  <a:ext uri="{FF2B5EF4-FFF2-40B4-BE49-F238E27FC236}">
                    <a16:creationId xmlns:a16="http://schemas.microsoft.com/office/drawing/2014/main" id="{255B4A68-3C33-7549-9C26-6DD1DFAB2C35}"/>
                  </a:ext>
                </a:extLst>
              </p:cNvPr>
              <p:cNvSpPr>
                <a:spLocks/>
              </p:cNvSpPr>
              <p:nvPr/>
            </p:nvSpPr>
            <p:spPr bwMode="auto">
              <a:xfrm>
                <a:off x="3333751" y="2650173"/>
                <a:ext cx="63500" cy="61913"/>
              </a:xfrm>
              <a:custGeom>
                <a:avLst/>
                <a:gdLst>
                  <a:gd name="T0" fmla="*/ 41 w 80"/>
                  <a:gd name="T1" fmla="*/ 0 h 79"/>
                  <a:gd name="T2" fmla="*/ 41 w 80"/>
                  <a:gd name="T3" fmla="*/ 0 h 79"/>
                  <a:gd name="T4" fmla="*/ 33 w 80"/>
                  <a:gd name="T5" fmla="*/ 1 h 79"/>
                  <a:gd name="T6" fmla="*/ 25 w 80"/>
                  <a:gd name="T7" fmla="*/ 4 h 79"/>
                  <a:gd name="T8" fmla="*/ 18 w 80"/>
                  <a:gd name="T9" fmla="*/ 7 h 79"/>
                  <a:gd name="T10" fmla="*/ 13 w 80"/>
                  <a:gd name="T11" fmla="*/ 12 h 79"/>
                  <a:gd name="T12" fmla="*/ 7 w 80"/>
                  <a:gd name="T13" fmla="*/ 18 h 79"/>
                  <a:gd name="T14" fmla="*/ 4 w 80"/>
                  <a:gd name="T15" fmla="*/ 24 h 79"/>
                  <a:gd name="T16" fmla="*/ 2 w 80"/>
                  <a:gd name="T17" fmla="*/ 32 h 79"/>
                  <a:gd name="T18" fmla="*/ 0 w 80"/>
                  <a:gd name="T19" fmla="*/ 40 h 79"/>
                  <a:gd name="T20" fmla="*/ 0 w 80"/>
                  <a:gd name="T21" fmla="*/ 40 h 79"/>
                  <a:gd name="T22" fmla="*/ 2 w 80"/>
                  <a:gd name="T23" fmla="*/ 48 h 79"/>
                  <a:gd name="T24" fmla="*/ 4 w 80"/>
                  <a:gd name="T25" fmla="*/ 55 h 79"/>
                  <a:gd name="T26" fmla="*/ 7 w 80"/>
                  <a:gd name="T27" fmla="*/ 62 h 79"/>
                  <a:gd name="T28" fmla="*/ 13 w 80"/>
                  <a:gd name="T29" fmla="*/ 69 h 79"/>
                  <a:gd name="T30" fmla="*/ 18 w 80"/>
                  <a:gd name="T31" fmla="*/ 73 h 79"/>
                  <a:gd name="T32" fmla="*/ 25 w 80"/>
                  <a:gd name="T33" fmla="*/ 77 h 79"/>
                  <a:gd name="T34" fmla="*/ 33 w 80"/>
                  <a:gd name="T35" fmla="*/ 79 h 79"/>
                  <a:gd name="T36" fmla="*/ 41 w 80"/>
                  <a:gd name="T37" fmla="*/ 79 h 79"/>
                  <a:gd name="T38" fmla="*/ 41 w 80"/>
                  <a:gd name="T39" fmla="*/ 79 h 79"/>
                  <a:gd name="T40" fmla="*/ 49 w 80"/>
                  <a:gd name="T41" fmla="*/ 79 h 79"/>
                  <a:gd name="T42" fmla="*/ 56 w 80"/>
                  <a:gd name="T43" fmla="*/ 77 h 79"/>
                  <a:gd name="T44" fmla="*/ 62 w 80"/>
                  <a:gd name="T45" fmla="*/ 73 h 79"/>
                  <a:gd name="T46" fmla="*/ 69 w 80"/>
                  <a:gd name="T47" fmla="*/ 69 h 79"/>
                  <a:gd name="T48" fmla="*/ 73 w 80"/>
                  <a:gd name="T49" fmla="*/ 62 h 79"/>
                  <a:gd name="T50" fmla="*/ 77 w 80"/>
                  <a:gd name="T51" fmla="*/ 55 h 79"/>
                  <a:gd name="T52" fmla="*/ 80 w 80"/>
                  <a:gd name="T53" fmla="*/ 48 h 79"/>
                  <a:gd name="T54" fmla="*/ 80 w 80"/>
                  <a:gd name="T55" fmla="*/ 40 h 79"/>
                  <a:gd name="T56" fmla="*/ 80 w 80"/>
                  <a:gd name="T57" fmla="*/ 40 h 79"/>
                  <a:gd name="T58" fmla="*/ 80 w 80"/>
                  <a:gd name="T59" fmla="*/ 32 h 79"/>
                  <a:gd name="T60" fmla="*/ 77 w 80"/>
                  <a:gd name="T61" fmla="*/ 24 h 79"/>
                  <a:gd name="T62" fmla="*/ 73 w 80"/>
                  <a:gd name="T63" fmla="*/ 18 h 79"/>
                  <a:gd name="T64" fmla="*/ 69 w 80"/>
                  <a:gd name="T65" fmla="*/ 12 h 79"/>
                  <a:gd name="T66" fmla="*/ 62 w 80"/>
                  <a:gd name="T67" fmla="*/ 7 h 79"/>
                  <a:gd name="T68" fmla="*/ 56 w 80"/>
                  <a:gd name="T69" fmla="*/ 4 h 79"/>
                  <a:gd name="T70" fmla="*/ 49 w 80"/>
                  <a:gd name="T71" fmla="*/ 1 h 79"/>
                  <a:gd name="T72" fmla="*/ 41 w 80"/>
                  <a:gd name="T73" fmla="*/ 0 h 79"/>
                  <a:gd name="T74" fmla="*/ 41 w 80"/>
                  <a:gd name="T7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41" y="0"/>
                    </a:moveTo>
                    <a:lnTo>
                      <a:pt x="41" y="0"/>
                    </a:lnTo>
                    <a:lnTo>
                      <a:pt x="33" y="1"/>
                    </a:lnTo>
                    <a:lnTo>
                      <a:pt x="25" y="4"/>
                    </a:lnTo>
                    <a:lnTo>
                      <a:pt x="18" y="7"/>
                    </a:lnTo>
                    <a:lnTo>
                      <a:pt x="13" y="12"/>
                    </a:lnTo>
                    <a:lnTo>
                      <a:pt x="7" y="18"/>
                    </a:lnTo>
                    <a:lnTo>
                      <a:pt x="4" y="24"/>
                    </a:lnTo>
                    <a:lnTo>
                      <a:pt x="2" y="32"/>
                    </a:lnTo>
                    <a:lnTo>
                      <a:pt x="0" y="40"/>
                    </a:lnTo>
                    <a:lnTo>
                      <a:pt x="0" y="40"/>
                    </a:lnTo>
                    <a:lnTo>
                      <a:pt x="2" y="48"/>
                    </a:lnTo>
                    <a:lnTo>
                      <a:pt x="4" y="55"/>
                    </a:lnTo>
                    <a:lnTo>
                      <a:pt x="7" y="62"/>
                    </a:lnTo>
                    <a:lnTo>
                      <a:pt x="13" y="69"/>
                    </a:lnTo>
                    <a:lnTo>
                      <a:pt x="18" y="73"/>
                    </a:lnTo>
                    <a:lnTo>
                      <a:pt x="25" y="77"/>
                    </a:lnTo>
                    <a:lnTo>
                      <a:pt x="33" y="79"/>
                    </a:lnTo>
                    <a:lnTo>
                      <a:pt x="41" y="79"/>
                    </a:lnTo>
                    <a:lnTo>
                      <a:pt x="41" y="79"/>
                    </a:lnTo>
                    <a:lnTo>
                      <a:pt x="49" y="79"/>
                    </a:lnTo>
                    <a:lnTo>
                      <a:pt x="56" y="77"/>
                    </a:lnTo>
                    <a:lnTo>
                      <a:pt x="62" y="73"/>
                    </a:lnTo>
                    <a:lnTo>
                      <a:pt x="69" y="69"/>
                    </a:lnTo>
                    <a:lnTo>
                      <a:pt x="73" y="62"/>
                    </a:lnTo>
                    <a:lnTo>
                      <a:pt x="77" y="55"/>
                    </a:lnTo>
                    <a:lnTo>
                      <a:pt x="80" y="48"/>
                    </a:lnTo>
                    <a:lnTo>
                      <a:pt x="80" y="40"/>
                    </a:lnTo>
                    <a:lnTo>
                      <a:pt x="80" y="40"/>
                    </a:lnTo>
                    <a:lnTo>
                      <a:pt x="80" y="32"/>
                    </a:lnTo>
                    <a:lnTo>
                      <a:pt x="77" y="24"/>
                    </a:lnTo>
                    <a:lnTo>
                      <a:pt x="73" y="18"/>
                    </a:lnTo>
                    <a:lnTo>
                      <a:pt x="69" y="12"/>
                    </a:lnTo>
                    <a:lnTo>
                      <a:pt x="62" y="7"/>
                    </a:lnTo>
                    <a:lnTo>
                      <a:pt x="56" y="4"/>
                    </a:lnTo>
                    <a:lnTo>
                      <a:pt x="49" y="1"/>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65" name="Freeform 137">
                <a:extLst>
                  <a:ext uri="{FF2B5EF4-FFF2-40B4-BE49-F238E27FC236}">
                    <a16:creationId xmlns:a16="http://schemas.microsoft.com/office/drawing/2014/main" id="{3C4979ED-0B2A-5142-B58D-00DA46911B8C}"/>
                  </a:ext>
                </a:extLst>
              </p:cNvPr>
              <p:cNvSpPr>
                <a:spLocks/>
              </p:cNvSpPr>
              <p:nvPr/>
            </p:nvSpPr>
            <p:spPr bwMode="auto">
              <a:xfrm>
                <a:off x="3414713" y="2632710"/>
                <a:ext cx="80963" cy="79375"/>
              </a:xfrm>
              <a:custGeom>
                <a:avLst/>
                <a:gdLst>
                  <a:gd name="T0" fmla="*/ 51 w 102"/>
                  <a:gd name="T1" fmla="*/ 100 h 100"/>
                  <a:gd name="T2" fmla="*/ 51 w 102"/>
                  <a:gd name="T3" fmla="*/ 100 h 100"/>
                  <a:gd name="T4" fmla="*/ 60 w 102"/>
                  <a:gd name="T5" fmla="*/ 99 h 100"/>
                  <a:gd name="T6" fmla="*/ 69 w 102"/>
                  <a:gd name="T7" fmla="*/ 96 h 100"/>
                  <a:gd name="T8" fmla="*/ 79 w 102"/>
                  <a:gd name="T9" fmla="*/ 92 h 100"/>
                  <a:gd name="T10" fmla="*/ 86 w 102"/>
                  <a:gd name="T11" fmla="*/ 86 h 100"/>
                  <a:gd name="T12" fmla="*/ 92 w 102"/>
                  <a:gd name="T13" fmla="*/ 78 h 100"/>
                  <a:gd name="T14" fmla="*/ 98 w 102"/>
                  <a:gd name="T15" fmla="*/ 69 h 100"/>
                  <a:gd name="T16" fmla="*/ 100 w 102"/>
                  <a:gd name="T17" fmla="*/ 60 h 100"/>
                  <a:gd name="T18" fmla="*/ 102 w 102"/>
                  <a:gd name="T19" fmla="*/ 49 h 100"/>
                  <a:gd name="T20" fmla="*/ 102 w 102"/>
                  <a:gd name="T21" fmla="*/ 49 h 100"/>
                  <a:gd name="T22" fmla="*/ 100 w 102"/>
                  <a:gd name="T23" fmla="*/ 40 h 100"/>
                  <a:gd name="T24" fmla="*/ 98 w 102"/>
                  <a:gd name="T25" fmla="*/ 30 h 100"/>
                  <a:gd name="T26" fmla="*/ 92 w 102"/>
                  <a:gd name="T27" fmla="*/ 21 h 100"/>
                  <a:gd name="T28" fmla="*/ 86 w 102"/>
                  <a:gd name="T29" fmla="*/ 14 h 100"/>
                  <a:gd name="T30" fmla="*/ 79 w 102"/>
                  <a:gd name="T31" fmla="*/ 8 h 100"/>
                  <a:gd name="T32" fmla="*/ 69 w 102"/>
                  <a:gd name="T33" fmla="*/ 4 h 100"/>
                  <a:gd name="T34" fmla="*/ 60 w 102"/>
                  <a:gd name="T35" fmla="*/ 0 h 100"/>
                  <a:gd name="T36" fmla="*/ 51 w 102"/>
                  <a:gd name="T37" fmla="*/ 0 h 100"/>
                  <a:gd name="T38" fmla="*/ 51 w 102"/>
                  <a:gd name="T39" fmla="*/ 0 h 100"/>
                  <a:gd name="T40" fmla="*/ 40 w 102"/>
                  <a:gd name="T41" fmla="*/ 0 h 100"/>
                  <a:gd name="T42" fmla="*/ 30 w 102"/>
                  <a:gd name="T43" fmla="*/ 4 h 100"/>
                  <a:gd name="T44" fmla="*/ 22 w 102"/>
                  <a:gd name="T45" fmla="*/ 8 h 100"/>
                  <a:gd name="T46" fmla="*/ 14 w 102"/>
                  <a:gd name="T47" fmla="*/ 14 h 100"/>
                  <a:gd name="T48" fmla="*/ 8 w 102"/>
                  <a:gd name="T49" fmla="*/ 21 h 100"/>
                  <a:gd name="T50" fmla="*/ 4 w 102"/>
                  <a:gd name="T51" fmla="*/ 30 h 100"/>
                  <a:gd name="T52" fmla="*/ 1 w 102"/>
                  <a:gd name="T53" fmla="*/ 40 h 100"/>
                  <a:gd name="T54" fmla="*/ 0 w 102"/>
                  <a:gd name="T55" fmla="*/ 49 h 100"/>
                  <a:gd name="T56" fmla="*/ 0 w 102"/>
                  <a:gd name="T57" fmla="*/ 49 h 100"/>
                  <a:gd name="T58" fmla="*/ 1 w 102"/>
                  <a:gd name="T59" fmla="*/ 60 h 100"/>
                  <a:gd name="T60" fmla="*/ 4 w 102"/>
                  <a:gd name="T61" fmla="*/ 69 h 100"/>
                  <a:gd name="T62" fmla="*/ 8 w 102"/>
                  <a:gd name="T63" fmla="*/ 78 h 100"/>
                  <a:gd name="T64" fmla="*/ 14 w 102"/>
                  <a:gd name="T65" fmla="*/ 86 h 100"/>
                  <a:gd name="T66" fmla="*/ 22 w 102"/>
                  <a:gd name="T67" fmla="*/ 92 h 100"/>
                  <a:gd name="T68" fmla="*/ 30 w 102"/>
                  <a:gd name="T69" fmla="*/ 96 h 100"/>
                  <a:gd name="T70" fmla="*/ 40 w 102"/>
                  <a:gd name="T71" fmla="*/ 99 h 100"/>
                  <a:gd name="T72" fmla="*/ 51 w 102"/>
                  <a:gd name="T73" fmla="*/ 100 h 100"/>
                  <a:gd name="T74" fmla="*/ 51 w 102"/>
                  <a:gd name="T7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0">
                    <a:moveTo>
                      <a:pt x="51" y="100"/>
                    </a:moveTo>
                    <a:lnTo>
                      <a:pt x="51" y="100"/>
                    </a:lnTo>
                    <a:lnTo>
                      <a:pt x="60" y="99"/>
                    </a:lnTo>
                    <a:lnTo>
                      <a:pt x="69" y="96"/>
                    </a:lnTo>
                    <a:lnTo>
                      <a:pt x="79" y="92"/>
                    </a:lnTo>
                    <a:lnTo>
                      <a:pt x="86" y="86"/>
                    </a:lnTo>
                    <a:lnTo>
                      <a:pt x="92" y="78"/>
                    </a:lnTo>
                    <a:lnTo>
                      <a:pt x="98" y="69"/>
                    </a:lnTo>
                    <a:lnTo>
                      <a:pt x="100" y="60"/>
                    </a:lnTo>
                    <a:lnTo>
                      <a:pt x="102" y="49"/>
                    </a:lnTo>
                    <a:lnTo>
                      <a:pt x="102" y="49"/>
                    </a:lnTo>
                    <a:lnTo>
                      <a:pt x="100" y="40"/>
                    </a:lnTo>
                    <a:lnTo>
                      <a:pt x="98" y="30"/>
                    </a:lnTo>
                    <a:lnTo>
                      <a:pt x="92" y="21"/>
                    </a:lnTo>
                    <a:lnTo>
                      <a:pt x="86" y="14"/>
                    </a:lnTo>
                    <a:lnTo>
                      <a:pt x="79" y="8"/>
                    </a:lnTo>
                    <a:lnTo>
                      <a:pt x="69" y="4"/>
                    </a:lnTo>
                    <a:lnTo>
                      <a:pt x="60" y="0"/>
                    </a:lnTo>
                    <a:lnTo>
                      <a:pt x="51" y="0"/>
                    </a:lnTo>
                    <a:lnTo>
                      <a:pt x="51" y="0"/>
                    </a:lnTo>
                    <a:lnTo>
                      <a:pt x="40" y="0"/>
                    </a:lnTo>
                    <a:lnTo>
                      <a:pt x="30" y="4"/>
                    </a:lnTo>
                    <a:lnTo>
                      <a:pt x="22" y="8"/>
                    </a:lnTo>
                    <a:lnTo>
                      <a:pt x="14" y="14"/>
                    </a:lnTo>
                    <a:lnTo>
                      <a:pt x="8" y="21"/>
                    </a:lnTo>
                    <a:lnTo>
                      <a:pt x="4" y="30"/>
                    </a:lnTo>
                    <a:lnTo>
                      <a:pt x="1" y="40"/>
                    </a:lnTo>
                    <a:lnTo>
                      <a:pt x="0" y="49"/>
                    </a:lnTo>
                    <a:lnTo>
                      <a:pt x="0" y="49"/>
                    </a:lnTo>
                    <a:lnTo>
                      <a:pt x="1" y="60"/>
                    </a:lnTo>
                    <a:lnTo>
                      <a:pt x="4" y="69"/>
                    </a:lnTo>
                    <a:lnTo>
                      <a:pt x="8" y="78"/>
                    </a:lnTo>
                    <a:lnTo>
                      <a:pt x="14" y="86"/>
                    </a:lnTo>
                    <a:lnTo>
                      <a:pt x="22" y="92"/>
                    </a:lnTo>
                    <a:lnTo>
                      <a:pt x="30" y="96"/>
                    </a:lnTo>
                    <a:lnTo>
                      <a:pt x="40" y="99"/>
                    </a:lnTo>
                    <a:lnTo>
                      <a:pt x="51" y="100"/>
                    </a:lnTo>
                    <a:lnTo>
                      <a:pt x="5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66" name="Group 65">
            <a:extLst>
              <a:ext uri="{FF2B5EF4-FFF2-40B4-BE49-F238E27FC236}">
                <a16:creationId xmlns:a16="http://schemas.microsoft.com/office/drawing/2014/main" id="{0E9820A6-9A82-0144-9BE4-889E48A48259}"/>
              </a:ext>
            </a:extLst>
          </p:cNvPr>
          <p:cNvGrpSpPr>
            <a:grpSpLocks noChangeAspect="1"/>
          </p:cNvGrpSpPr>
          <p:nvPr/>
        </p:nvGrpSpPr>
        <p:grpSpPr>
          <a:xfrm>
            <a:off x="8437487" y="2206389"/>
            <a:ext cx="859876" cy="862488"/>
            <a:chOff x="6999162" y="354342"/>
            <a:chExt cx="522288" cy="523875"/>
          </a:xfrm>
        </p:grpSpPr>
        <p:sp>
          <p:nvSpPr>
            <p:cNvPr id="67" name="Oval 66">
              <a:extLst>
                <a:ext uri="{FF2B5EF4-FFF2-40B4-BE49-F238E27FC236}">
                  <a16:creationId xmlns:a16="http://schemas.microsoft.com/office/drawing/2014/main" id="{58370982-DB71-DC4E-97EE-CAD4423BEAEB}"/>
                </a:ext>
              </a:extLst>
            </p:cNvPr>
            <p:cNvSpPr>
              <a:spLocks noChangeAspect="1"/>
            </p:cNvSpPr>
            <p:nvPr/>
          </p:nvSpPr>
          <p:spPr>
            <a:xfrm>
              <a:off x="6999306" y="355279"/>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68" name="Group 67">
              <a:extLst>
                <a:ext uri="{FF2B5EF4-FFF2-40B4-BE49-F238E27FC236}">
                  <a16:creationId xmlns:a16="http://schemas.microsoft.com/office/drawing/2014/main" id="{FEC64FAC-B239-A24B-B0B3-BEC57EAAAFCA}"/>
                </a:ext>
              </a:extLst>
            </p:cNvPr>
            <p:cNvGrpSpPr>
              <a:grpSpLocks noChangeAspect="1"/>
            </p:cNvGrpSpPr>
            <p:nvPr/>
          </p:nvGrpSpPr>
          <p:grpSpPr>
            <a:xfrm>
              <a:off x="6999162" y="354342"/>
              <a:ext cx="522288" cy="523875"/>
              <a:chOff x="11115676" y="4182110"/>
              <a:chExt cx="522288" cy="523875"/>
            </a:xfrm>
            <a:solidFill>
              <a:schemeClr val="tx2"/>
            </a:solidFill>
          </p:grpSpPr>
          <p:sp>
            <p:nvSpPr>
              <p:cNvPr id="69" name="Freeform 45">
                <a:extLst>
                  <a:ext uri="{FF2B5EF4-FFF2-40B4-BE49-F238E27FC236}">
                    <a16:creationId xmlns:a16="http://schemas.microsoft.com/office/drawing/2014/main" id="{4A7CA9A3-1F9C-9440-B166-AFC150D6EBC4}"/>
                  </a:ext>
                </a:extLst>
              </p:cNvPr>
              <p:cNvSpPr>
                <a:spLocks noEditPoints="1"/>
              </p:cNvSpPr>
              <p:nvPr/>
            </p:nvSpPr>
            <p:spPr bwMode="auto">
              <a:xfrm>
                <a:off x="11115676" y="4182110"/>
                <a:ext cx="522288" cy="523875"/>
              </a:xfrm>
              <a:custGeom>
                <a:avLst/>
                <a:gdLst>
                  <a:gd name="T0" fmla="*/ 312 w 659"/>
                  <a:gd name="T1" fmla="*/ 657 h 658"/>
                  <a:gd name="T2" fmla="*/ 263 w 659"/>
                  <a:gd name="T3" fmla="*/ 651 h 658"/>
                  <a:gd name="T4" fmla="*/ 202 w 659"/>
                  <a:gd name="T5" fmla="*/ 631 h 658"/>
                  <a:gd name="T6" fmla="*/ 120 w 659"/>
                  <a:gd name="T7" fmla="*/ 583 h 658"/>
                  <a:gd name="T8" fmla="*/ 57 w 659"/>
                  <a:gd name="T9" fmla="*/ 513 h 658"/>
                  <a:gd name="T10" fmla="*/ 15 w 659"/>
                  <a:gd name="T11" fmla="*/ 427 h 658"/>
                  <a:gd name="T12" fmla="*/ 4 w 659"/>
                  <a:gd name="T13" fmla="*/ 379 h 658"/>
                  <a:gd name="T14" fmla="*/ 0 w 659"/>
                  <a:gd name="T15" fmla="*/ 329 h 658"/>
                  <a:gd name="T16" fmla="*/ 2 w 659"/>
                  <a:gd name="T17" fmla="*/ 295 h 658"/>
                  <a:gd name="T18" fmla="*/ 11 w 659"/>
                  <a:gd name="T19" fmla="*/ 247 h 658"/>
                  <a:gd name="T20" fmla="*/ 41 w 659"/>
                  <a:gd name="T21" fmla="*/ 172 h 658"/>
                  <a:gd name="T22" fmla="*/ 97 w 659"/>
                  <a:gd name="T23" fmla="*/ 96 h 658"/>
                  <a:gd name="T24" fmla="*/ 172 w 659"/>
                  <a:gd name="T25" fmla="*/ 40 h 658"/>
                  <a:gd name="T26" fmla="*/ 248 w 659"/>
                  <a:gd name="T27" fmla="*/ 10 h 658"/>
                  <a:gd name="T28" fmla="*/ 296 w 659"/>
                  <a:gd name="T29" fmla="*/ 1 h 658"/>
                  <a:gd name="T30" fmla="*/ 330 w 659"/>
                  <a:gd name="T31" fmla="*/ 0 h 658"/>
                  <a:gd name="T32" fmla="*/ 379 w 659"/>
                  <a:gd name="T33" fmla="*/ 4 h 658"/>
                  <a:gd name="T34" fmla="*/ 426 w 659"/>
                  <a:gd name="T35" fmla="*/ 14 h 658"/>
                  <a:gd name="T36" fmla="*/ 514 w 659"/>
                  <a:gd name="T37" fmla="*/ 56 h 658"/>
                  <a:gd name="T38" fmla="*/ 584 w 659"/>
                  <a:gd name="T39" fmla="*/ 119 h 658"/>
                  <a:gd name="T40" fmla="*/ 632 w 659"/>
                  <a:gd name="T41" fmla="*/ 201 h 658"/>
                  <a:gd name="T42" fmla="*/ 652 w 659"/>
                  <a:gd name="T43" fmla="*/ 263 h 658"/>
                  <a:gd name="T44" fmla="*/ 658 w 659"/>
                  <a:gd name="T45" fmla="*/ 311 h 658"/>
                  <a:gd name="T46" fmla="*/ 658 w 659"/>
                  <a:gd name="T47" fmla="*/ 346 h 658"/>
                  <a:gd name="T48" fmla="*/ 652 w 659"/>
                  <a:gd name="T49" fmla="*/ 395 h 658"/>
                  <a:gd name="T50" fmla="*/ 632 w 659"/>
                  <a:gd name="T51" fmla="*/ 456 h 658"/>
                  <a:gd name="T52" fmla="*/ 584 w 659"/>
                  <a:gd name="T53" fmla="*/ 538 h 658"/>
                  <a:gd name="T54" fmla="*/ 514 w 659"/>
                  <a:gd name="T55" fmla="*/ 602 h 658"/>
                  <a:gd name="T56" fmla="*/ 426 w 659"/>
                  <a:gd name="T57" fmla="*/ 643 h 658"/>
                  <a:gd name="T58" fmla="*/ 379 w 659"/>
                  <a:gd name="T59" fmla="*/ 654 h 658"/>
                  <a:gd name="T60" fmla="*/ 330 w 659"/>
                  <a:gd name="T61" fmla="*/ 658 h 658"/>
                  <a:gd name="T62" fmla="*/ 330 w 659"/>
                  <a:gd name="T63" fmla="*/ 37 h 658"/>
                  <a:gd name="T64" fmla="*/ 242 w 659"/>
                  <a:gd name="T65" fmla="*/ 51 h 658"/>
                  <a:gd name="T66" fmla="*/ 167 w 659"/>
                  <a:gd name="T67" fmla="*/ 87 h 658"/>
                  <a:gd name="T68" fmla="*/ 105 w 659"/>
                  <a:gd name="T69" fmla="*/ 143 h 658"/>
                  <a:gd name="T70" fmla="*/ 61 w 659"/>
                  <a:gd name="T71" fmla="*/ 216 h 658"/>
                  <a:gd name="T72" fmla="*/ 39 w 659"/>
                  <a:gd name="T73" fmla="*/ 299 h 658"/>
                  <a:gd name="T74" fmla="*/ 39 w 659"/>
                  <a:gd name="T75" fmla="*/ 358 h 658"/>
                  <a:gd name="T76" fmla="*/ 61 w 659"/>
                  <a:gd name="T77" fmla="*/ 442 h 658"/>
                  <a:gd name="T78" fmla="*/ 105 w 659"/>
                  <a:gd name="T79" fmla="*/ 514 h 658"/>
                  <a:gd name="T80" fmla="*/ 167 w 659"/>
                  <a:gd name="T81" fmla="*/ 571 h 658"/>
                  <a:gd name="T82" fmla="*/ 242 w 659"/>
                  <a:gd name="T83" fmla="*/ 607 h 658"/>
                  <a:gd name="T84" fmla="*/ 330 w 659"/>
                  <a:gd name="T85" fmla="*/ 620 h 658"/>
                  <a:gd name="T86" fmla="*/ 388 w 659"/>
                  <a:gd name="T87" fmla="*/ 614 h 658"/>
                  <a:gd name="T88" fmla="*/ 468 w 659"/>
                  <a:gd name="T89" fmla="*/ 586 h 658"/>
                  <a:gd name="T90" fmla="*/ 535 w 659"/>
                  <a:gd name="T91" fmla="*/ 534 h 658"/>
                  <a:gd name="T92" fmla="*/ 585 w 659"/>
                  <a:gd name="T93" fmla="*/ 467 h 658"/>
                  <a:gd name="T94" fmla="*/ 615 w 659"/>
                  <a:gd name="T95" fmla="*/ 388 h 658"/>
                  <a:gd name="T96" fmla="*/ 621 w 659"/>
                  <a:gd name="T97" fmla="*/ 329 h 658"/>
                  <a:gd name="T98" fmla="*/ 608 w 659"/>
                  <a:gd name="T99" fmla="*/ 243 h 658"/>
                  <a:gd name="T100" fmla="*/ 570 w 659"/>
                  <a:gd name="T101" fmla="*/ 166 h 658"/>
                  <a:gd name="T102" fmla="*/ 515 w 659"/>
                  <a:gd name="T103" fmla="*/ 104 h 658"/>
                  <a:gd name="T104" fmla="*/ 443 w 659"/>
                  <a:gd name="T105" fmla="*/ 60 h 658"/>
                  <a:gd name="T106" fmla="*/ 359 w 659"/>
                  <a:gd name="T107" fmla="*/ 3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8">
                    <a:moveTo>
                      <a:pt x="330" y="658"/>
                    </a:moveTo>
                    <a:lnTo>
                      <a:pt x="330" y="658"/>
                    </a:lnTo>
                    <a:lnTo>
                      <a:pt x="312" y="657"/>
                    </a:lnTo>
                    <a:lnTo>
                      <a:pt x="296" y="655"/>
                    </a:lnTo>
                    <a:lnTo>
                      <a:pt x="280" y="654"/>
                    </a:lnTo>
                    <a:lnTo>
                      <a:pt x="263" y="651"/>
                    </a:lnTo>
                    <a:lnTo>
                      <a:pt x="248" y="647"/>
                    </a:lnTo>
                    <a:lnTo>
                      <a:pt x="232" y="643"/>
                    </a:lnTo>
                    <a:lnTo>
                      <a:pt x="202" y="631"/>
                    </a:lnTo>
                    <a:lnTo>
                      <a:pt x="172" y="618"/>
                    </a:lnTo>
                    <a:lnTo>
                      <a:pt x="146" y="602"/>
                    </a:lnTo>
                    <a:lnTo>
                      <a:pt x="120" y="583"/>
                    </a:lnTo>
                    <a:lnTo>
                      <a:pt x="97" y="561"/>
                    </a:lnTo>
                    <a:lnTo>
                      <a:pt x="76" y="538"/>
                    </a:lnTo>
                    <a:lnTo>
                      <a:pt x="57" y="513"/>
                    </a:lnTo>
                    <a:lnTo>
                      <a:pt x="41" y="486"/>
                    </a:lnTo>
                    <a:lnTo>
                      <a:pt x="26" y="456"/>
                    </a:lnTo>
                    <a:lnTo>
                      <a:pt x="15" y="427"/>
                    </a:lnTo>
                    <a:lnTo>
                      <a:pt x="11" y="411"/>
                    </a:lnTo>
                    <a:lnTo>
                      <a:pt x="7" y="395"/>
                    </a:lnTo>
                    <a:lnTo>
                      <a:pt x="4" y="379"/>
                    </a:lnTo>
                    <a:lnTo>
                      <a:pt x="2" y="362"/>
                    </a:lnTo>
                    <a:lnTo>
                      <a:pt x="0" y="346"/>
                    </a:lnTo>
                    <a:lnTo>
                      <a:pt x="0" y="329"/>
                    </a:lnTo>
                    <a:lnTo>
                      <a:pt x="0" y="329"/>
                    </a:lnTo>
                    <a:lnTo>
                      <a:pt x="0" y="311"/>
                    </a:lnTo>
                    <a:lnTo>
                      <a:pt x="2" y="295"/>
                    </a:lnTo>
                    <a:lnTo>
                      <a:pt x="4" y="279"/>
                    </a:lnTo>
                    <a:lnTo>
                      <a:pt x="7" y="263"/>
                    </a:lnTo>
                    <a:lnTo>
                      <a:pt x="11" y="247"/>
                    </a:lnTo>
                    <a:lnTo>
                      <a:pt x="15" y="231"/>
                    </a:lnTo>
                    <a:lnTo>
                      <a:pt x="26" y="201"/>
                    </a:lnTo>
                    <a:lnTo>
                      <a:pt x="41" y="172"/>
                    </a:lnTo>
                    <a:lnTo>
                      <a:pt x="57" y="145"/>
                    </a:lnTo>
                    <a:lnTo>
                      <a:pt x="76" y="119"/>
                    </a:lnTo>
                    <a:lnTo>
                      <a:pt x="97" y="96"/>
                    </a:lnTo>
                    <a:lnTo>
                      <a:pt x="120" y="75"/>
                    </a:lnTo>
                    <a:lnTo>
                      <a:pt x="146" y="56"/>
                    </a:lnTo>
                    <a:lnTo>
                      <a:pt x="172" y="40"/>
                    </a:lnTo>
                    <a:lnTo>
                      <a:pt x="202" y="25"/>
                    </a:lnTo>
                    <a:lnTo>
                      <a:pt x="232" y="14"/>
                    </a:lnTo>
                    <a:lnTo>
                      <a:pt x="248" y="10"/>
                    </a:lnTo>
                    <a:lnTo>
                      <a:pt x="263" y="6"/>
                    </a:lnTo>
                    <a:lnTo>
                      <a:pt x="280" y="4"/>
                    </a:lnTo>
                    <a:lnTo>
                      <a:pt x="296" y="1"/>
                    </a:lnTo>
                    <a:lnTo>
                      <a:pt x="312" y="0"/>
                    </a:lnTo>
                    <a:lnTo>
                      <a:pt x="330" y="0"/>
                    </a:lnTo>
                    <a:lnTo>
                      <a:pt x="330" y="0"/>
                    </a:lnTo>
                    <a:lnTo>
                      <a:pt x="346" y="0"/>
                    </a:lnTo>
                    <a:lnTo>
                      <a:pt x="363" y="1"/>
                    </a:lnTo>
                    <a:lnTo>
                      <a:pt x="379" y="4"/>
                    </a:lnTo>
                    <a:lnTo>
                      <a:pt x="396" y="6"/>
                    </a:lnTo>
                    <a:lnTo>
                      <a:pt x="412" y="10"/>
                    </a:lnTo>
                    <a:lnTo>
                      <a:pt x="426" y="14"/>
                    </a:lnTo>
                    <a:lnTo>
                      <a:pt x="457" y="25"/>
                    </a:lnTo>
                    <a:lnTo>
                      <a:pt x="486" y="40"/>
                    </a:lnTo>
                    <a:lnTo>
                      <a:pt x="514" y="56"/>
                    </a:lnTo>
                    <a:lnTo>
                      <a:pt x="538" y="75"/>
                    </a:lnTo>
                    <a:lnTo>
                      <a:pt x="562" y="96"/>
                    </a:lnTo>
                    <a:lnTo>
                      <a:pt x="584" y="119"/>
                    </a:lnTo>
                    <a:lnTo>
                      <a:pt x="603" y="145"/>
                    </a:lnTo>
                    <a:lnTo>
                      <a:pt x="619" y="172"/>
                    </a:lnTo>
                    <a:lnTo>
                      <a:pt x="632" y="201"/>
                    </a:lnTo>
                    <a:lnTo>
                      <a:pt x="644" y="231"/>
                    </a:lnTo>
                    <a:lnTo>
                      <a:pt x="648" y="247"/>
                    </a:lnTo>
                    <a:lnTo>
                      <a:pt x="652" y="263"/>
                    </a:lnTo>
                    <a:lnTo>
                      <a:pt x="655" y="279"/>
                    </a:lnTo>
                    <a:lnTo>
                      <a:pt x="656" y="295"/>
                    </a:lnTo>
                    <a:lnTo>
                      <a:pt x="658" y="311"/>
                    </a:lnTo>
                    <a:lnTo>
                      <a:pt x="659" y="329"/>
                    </a:lnTo>
                    <a:lnTo>
                      <a:pt x="659" y="329"/>
                    </a:lnTo>
                    <a:lnTo>
                      <a:pt x="658" y="346"/>
                    </a:lnTo>
                    <a:lnTo>
                      <a:pt x="656" y="362"/>
                    </a:lnTo>
                    <a:lnTo>
                      <a:pt x="655" y="379"/>
                    </a:lnTo>
                    <a:lnTo>
                      <a:pt x="652" y="395"/>
                    </a:lnTo>
                    <a:lnTo>
                      <a:pt x="648" y="411"/>
                    </a:lnTo>
                    <a:lnTo>
                      <a:pt x="644" y="427"/>
                    </a:lnTo>
                    <a:lnTo>
                      <a:pt x="632" y="456"/>
                    </a:lnTo>
                    <a:lnTo>
                      <a:pt x="619" y="486"/>
                    </a:lnTo>
                    <a:lnTo>
                      <a:pt x="603" y="513"/>
                    </a:lnTo>
                    <a:lnTo>
                      <a:pt x="584" y="538"/>
                    </a:lnTo>
                    <a:lnTo>
                      <a:pt x="562" y="561"/>
                    </a:lnTo>
                    <a:lnTo>
                      <a:pt x="538" y="583"/>
                    </a:lnTo>
                    <a:lnTo>
                      <a:pt x="514" y="602"/>
                    </a:lnTo>
                    <a:lnTo>
                      <a:pt x="486" y="618"/>
                    </a:lnTo>
                    <a:lnTo>
                      <a:pt x="457" y="631"/>
                    </a:lnTo>
                    <a:lnTo>
                      <a:pt x="426" y="643"/>
                    </a:lnTo>
                    <a:lnTo>
                      <a:pt x="412" y="647"/>
                    </a:lnTo>
                    <a:lnTo>
                      <a:pt x="396" y="651"/>
                    </a:lnTo>
                    <a:lnTo>
                      <a:pt x="379" y="654"/>
                    </a:lnTo>
                    <a:lnTo>
                      <a:pt x="363" y="655"/>
                    </a:lnTo>
                    <a:lnTo>
                      <a:pt x="346" y="657"/>
                    </a:lnTo>
                    <a:lnTo>
                      <a:pt x="330" y="658"/>
                    </a:lnTo>
                    <a:lnTo>
                      <a:pt x="330" y="658"/>
                    </a:lnTo>
                    <a:close/>
                    <a:moveTo>
                      <a:pt x="330" y="37"/>
                    </a:moveTo>
                    <a:lnTo>
                      <a:pt x="330" y="37"/>
                    </a:lnTo>
                    <a:lnTo>
                      <a:pt x="300" y="38"/>
                    </a:lnTo>
                    <a:lnTo>
                      <a:pt x="271" y="44"/>
                    </a:lnTo>
                    <a:lnTo>
                      <a:pt x="242" y="51"/>
                    </a:lnTo>
                    <a:lnTo>
                      <a:pt x="215" y="60"/>
                    </a:lnTo>
                    <a:lnTo>
                      <a:pt x="191" y="72"/>
                    </a:lnTo>
                    <a:lnTo>
                      <a:pt x="167" y="87"/>
                    </a:lnTo>
                    <a:lnTo>
                      <a:pt x="144" y="104"/>
                    </a:lnTo>
                    <a:lnTo>
                      <a:pt x="124" y="123"/>
                    </a:lnTo>
                    <a:lnTo>
                      <a:pt x="105" y="143"/>
                    </a:lnTo>
                    <a:lnTo>
                      <a:pt x="88" y="166"/>
                    </a:lnTo>
                    <a:lnTo>
                      <a:pt x="73" y="190"/>
                    </a:lnTo>
                    <a:lnTo>
                      <a:pt x="61" y="216"/>
                    </a:lnTo>
                    <a:lnTo>
                      <a:pt x="52" y="243"/>
                    </a:lnTo>
                    <a:lnTo>
                      <a:pt x="43" y="270"/>
                    </a:lnTo>
                    <a:lnTo>
                      <a:pt x="39" y="299"/>
                    </a:lnTo>
                    <a:lnTo>
                      <a:pt x="38" y="329"/>
                    </a:lnTo>
                    <a:lnTo>
                      <a:pt x="38" y="329"/>
                    </a:lnTo>
                    <a:lnTo>
                      <a:pt x="39" y="358"/>
                    </a:lnTo>
                    <a:lnTo>
                      <a:pt x="43" y="388"/>
                    </a:lnTo>
                    <a:lnTo>
                      <a:pt x="52" y="415"/>
                    </a:lnTo>
                    <a:lnTo>
                      <a:pt x="61" y="442"/>
                    </a:lnTo>
                    <a:lnTo>
                      <a:pt x="73" y="467"/>
                    </a:lnTo>
                    <a:lnTo>
                      <a:pt x="88" y="491"/>
                    </a:lnTo>
                    <a:lnTo>
                      <a:pt x="105" y="514"/>
                    </a:lnTo>
                    <a:lnTo>
                      <a:pt x="124" y="534"/>
                    </a:lnTo>
                    <a:lnTo>
                      <a:pt x="144" y="553"/>
                    </a:lnTo>
                    <a:lnTo>
                      <a:pt x="167" y="571"/>
                    </a:lnTo>
                    <a:lnTo>
                      <a:pt x="191" y="586"/>
                    </a:lnTo>
                    <a:lnTo>
                      <a:pt x="215" y="598"/>
                    </a:lnTo>
                    <a:lnTo>
                      <a:pt x="242" y="607"/>
                    </a:lnTo>
                    <a:lnTo>
                      <a:pt x="271" y="614"/>
                    </a:lnTo>
                    <a:lnTo>
                      <a:pt x="300" y="619"/>
                    </a:lnTo>
                    <a:lnTo>
                      <a:pt x="330" y="620"/>
                    </a:lnTo>
                    <a:lnTo>
                      <a:pt x="330" y="620"/>
                    </a:lnTo>
                    <a:lnTo>
                      <a:pt x="359" y="619"/>
                    </a:lnTo>
                    <a:lnTo>
                      <a:pt x="388" y="614"/>
                    </a:lnTo>
                    <a:lnTo>
                      <a:pt x="416" y="607"/>
                    </a:lnTo>
                    <a:lnTo>
                      <a:pt x="443" y="598"/>
                    </a:lnTo>
                    <a:lnTo>
                      <a:pt x="468" y="586"/>
                    </a:lnTo>
                    <a:lnTo>
                      <a:pt x="492" y="571"/>
                    </a:lnTo>
                    <a:lnTo>
                      <a:pt x="515" y="553"/>
                    </a:lnTo>
                    <a:lnTo>
                      <a:pt x="535" y="534"/>
                    </a:lnTo>
                    <a:lnTo>
                      <a:pt x="554" y="514"/>
                    </a:lnTo>
                    <a:lnTo>
                      <a:pt x="570" y="491"/>
                    </a:lnTo>
                    <a:lnTo>
                      <a:pt x="585" y="467"/>
                    </a:lnTo>
                    <a:lnTo>
                      <a:pt x="597" y="442"/>
                    </a:lnTo>
                    <a:lnTo>
                      <a:pt x="608" y="415"/>
                    </a:lnTo>
                    <a:lnTo>
                      <a:pt x="615" y="388"/>
                    </a:lnTo>
                    <a:lnTo>
                      <a:pt x="619" y="358"/>
                    </a:lnTo>
                    <a:lnTo>
                      <a:pt x="621" y="329"/>
                    </a:lnTo>
                    <a:lnTo>
                      <a:pt x="621" y="329"/>
                    </a:lnTo>
                    <a:lnTo>
                      <a:pt x="619" y="299"/>
                    </a:lnTo>
                    <a:lnTo>
                      <a:pt x="615" y="270"/>
                    </a:lnTo>
                    <a:lnTo>
                      <a:pt x="608" y="243"/>
                    </a:lnTo>
                    <a:lnTo>
                      <a:pt x="597" y="216"/>
                    </a:lnTo>
                    <a:lnTo>
                      <a:pt x="585" y="190"/>
                    </a:lnTo>
                    <a:lnTo>
                      <a:pt x="570" y="166"/>
                    </a:lnTo>
                    <a:lnTo>
                      <a:pt x="554" y="143"/>
                    </a:lnTo>
                    <a:lnTo>
                      <a:pt x="535" y="123"/>
                    </a:lnTo>
                    <a:lnTo>
                      <a:pt x="515" y="104"/>
                    </a:lnTo>
                    <a:lnTo>
                      <a:pt x="492" y="87"/>
                    </a:lnTo>
                    <a:lnTo>
                      <a:pt x="468" y="72"/>
                    </a:lnTo>
                    <a:lnTo>
                      <a:pt x="443" y="60"/>
                    </a:lnTo>
                    <a:lnTo>
                      <a:pt x="416" y="51"/>
                    </a:lnTo>
                    <a:lnTo>
                      <a:pt x="388" y="44"/>
                    </a:lnTo>
                    <a:lnTo>
                      <a:pt x="359" y="38"/>
                    </a:lnTo>
                    <a:lnTo>
                      <a:pt x="330" y="37"/>
                    </a:lnTo>
                    <a:lnTo>
                      <a:pt x="33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70" name="Freeform 327">
                <a:extLst>
                  <a:ext uri="{FF2B5EF4-FFF2-40B4-BE49-F238E27FC236}">
                    <a16:creationId xmlns:a16="http://schemas.microsoft.com/office/drawing/2014/main" id="{5C9730D6-84CC-FE43-940A-F2421FBFD48C}"/>
                  </a:ext>
                </a:extLst>
              </p:cNvPr>
              <p:cNvSpPr>
                <a:spLocks/>
              </p:cNvSpPr>
              <p:nvPr/>
            </p:nvSpPr>
            <p:spPr bwMode="auto">
              <a:xfrm>
                <a:off x="11260138" y="4337685"/>
                <a:ext cx="66675" cy="66675"/>
              </a:xfrm>
              <a:custGeom>
                <a:avLst/>
                <a:gdLst>
                  <a:gd name="T0" fmla="*/ 2 w 85"/>
                  <a:gd name="T1" fmla="*/ 81 h 85"/>
                  <a:gd name="T2" fmla="*/ 2 w 85"/>
                  <a:gd name="T3" fmla="*/ 81 h 85"/>
                  <a:gd name="T4" fmla="*/ 4 w 85"/>
                  <a:gd name="T5" fmla="*/ 84 h 85"/>
                  <a:gd name="T6" fmla="*/ 7 w 85"/>
                  <a:gd name="T7" fmla="*/ 84 h 85"/>
                  <a:gd name="T8" fmla="*/ 7 w 85"/>
                  <a:gd name="T9" fmla="*/ 84 h 85"/>
                  <a:gd name="T10" fmla="*/ 8 w 85"/>
                  <a:gd name="T11" fmla="*/ 85 h 85"/>
                  <a:gd name="T12" fmla="*/ 8 w 85"/>
                  <a:gd name="T13" fmla="*/ 85 h 85"/>
                  <a:gd name="T14" fmla="*/ 11 w 85"/>
                  <a:gd name="T15" fmla="*/ 84 h 85"/>
                  <a:gd name="T16" fmla="*/ 14 w 85"/>
                  <a:gd name="T17" fmla="*/ 82 h 85"/>
                  <a:gd name="T18" fmla="*/ 16 w 85"/>
                  <a:gd name="T19" fmla="*/ 80 h 85"/>
                  <a:gd name="T20" fmla="*/ 16 w 85"/>
                  <a:gd name="T21" fmla="*/ 77 h 85"/>
                  <a:gd name="T22" fmla="*/ 16 w 85"/>
                  <a:gd name="T23" fmla="*/ 77 h 85"/>
                  <a:gd name="T24" fmla="*/ 19 w 85"/>
                  <a:gd name="T25" fmla="*/ 66 h 85"/>
                  <a:gd name="T26" fmla="*/ 24 w 85"/>
                  <a:gd name="T27" fmla="*/ 56 h 85"/>
                  <a:gd name="T28" fmla="*/ 30 w 85"/>
                  <a:gd name="T29" fmla="*/ 46 h 85"/>
                  <a:gd name="T30" fmla="*/ 37 w 85"/>
                  <a:gd name="T31" fmla="*/ 37 h 85"/>
                  <a:gd name="T32" fmla="*/ 46 w 85"/>
                  <a:gd name="T33" fmla="*/ 30 h 85"/>
                  <a:gd name="T34" fmla="*/ 55 w 85"/>
                  <a:gd name="T35" fmla="*/ 23 h 85"/>
                  <a:gd name="T36" fmla="*/ 66 w 85"/>
                  <a:gd name="T37" fmla="*/ 19 h 85"/>
                  <a:gd name="T38" fmla="*/ 77 w 85"/>
                  <a:gd name="T39" fmla="*/ 17 h 85"/>
                  <a:gd name="T40" fmla="*/ 77 w 85"/>
                  <a:gd name="T41" fmla="*/ 17 h 85"/>
                  <a:gd name="T42" fmla="*/ 81 w 85"/>
                  <a:gd name="T43" fmla="*/ 15 h 85"/>
                  <a:gd name="T44" fmla="*/ 82 w 85"/>
                  <a:gd name="T45" fmla="*/ 14 h 85"/>
                  <a:gd name="T46" fmla="*/ 82 w 85"/>
                  <a:gd name="T47" fmla="*/ 14 h 85"/>
                  <a:gd name="T48" fmla="*/ 84 w 85"/>
                  <a:gd name="T49" fmla="*/ 10 h 85"/>
                  <a:gd name="T50" fmla="*/ 85 w 85"/>
                  <a:gd name="T51" fmla="*/ 7 h 85"/>
                  <a:gd name="T52" fmla="*/ 85 w 85"/>
                  <a:gd name="T53" fmla="*/ 7 h 85"/>
                  <a:gd name="T54" fmla="*/ 84 w 85"/>
                  <a:gd name="T55" fmla="*/ 4 h 85"/>
                  <a:gd name="T56" fmla="*/ 81 w 85"/>
                  <a:gd name="T57" fmla="*/ 2 h 85"/>
                  <a:gd name="T58" fmla="*/ 78 w 85"/>
                  <a:gd name="T59" fmla="*/ 0 h 85"/>
                  <a:gd name="T60" fmla="*/ 74 w 85"/>
                  <a:gd name="T61" fmla="*/ 0 h 85"/>
                  <a:gd name="T62" fmla="*/ 74 w 85"/>
                  <a:gd name="T63" fmla="*/ 0 h 85"/>
                  <a:gd name="T64" fmla="*/ 61 w 85"/>
                  <a:gd name="T65" fmla="*/ 3 h 85"/>
                  <a:gd name="T66" fmla="*/ 47 w 85"/>
                  <a:gd name="T67" fmla="*/ 8 h 85"/>
                  <a:gd name="T68" fmla="*/ 35 w 85"/>
                  <a:gd name="T69" fmla="*/ 15 h 85"/>
                  <a:gd name="T70" fmla="*/ 24 w 85"/>
                  <a:gd name="T71" fmla="*/ 25 h 85"/>
                  <a:gd name="T72" fmla="*/ 16 w 85"/>
                  <a:gd name="T73" fmla="*/ 35 h 85"/>
                  <a:gd name="T74" fmla="*/ 8 w 85"/>
                  <a:gd name="T75" fmla="*/ 47 h 85"/>
                  <a:gd name="T76" fmla="*/ 3 w 85"/>
                  <a:gd name="T77" fmla="*/ 61 h 85"/>
                  <a:gd name="T78" fmla="*/ 0 w 85"/>
                  <a:gd name="T79" fmla="*/ 74 h 85"/>
                  <a:gd name="T80" fmla="*/ 0 w 85"/>
                  <a:gd name="T81" fmla="*/ 74 h 85"/>
                  <a:gd name="T82" fmla="*/ 0 w 85"/>
                  <a:gd name="T83" fmla="*/ 78 h 85"/>
                  <a:gd name="T84" fmla="*/ 2 w 85"/>
                  <a:gd name="T85" fmla="*/ 81 h 85"/>
                  <a:gd name="T86" fmla="*/ 2 w 85"/>
                  <a:gd name="T87"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85">
                    <a:moveTo>
                      <a:pt x="2" y="81"/>
                    </a:moveTo>
                    <a:lnTo>
                      <a:pt x="2" y="81"/>
                    </a:lnTo>
                    <a:lnTo>
                      <a:pt x="4" y="84"/>
                    </a:lnTo>
                    <a:lnTo>
                      <a:pt x="7" y="84"/>
                    </a:lnTo>
                    <a:lnTo>
                      <a:pt x="7" y="84"/>
                    </a:lnTo>
                    <a:lnTo>
                      <a:pt x="8" y="85"/>
                    </a:lnTo>
                    <a:lnTo>
                      <a:pt x="8" y="85"/>
                    </a:lnTo>
                    <a:lnTo>
                      <a:pt x="11" y="84"/>
                    </a:lnTo>
                    <a:lnTo>
                      <a:pt x="14" y="82"/>
                    </a:lnTo>
                    <a:lnTo>
                      <a:pt x="16" y="80"/>
                    </a:lnTo>
                    <a:lnTo>
                      <a:pt x="16" y="77"/>
                    </a:lnTo>
                    <a:lnTo>
                      <a:pt x="16" y="77"/>
                    </a:lnTo>
                    <a:lnTo>
                      <a:pt x="19" y="66"/>
                    </a:lnTo>
                    <a:lnTo>
                      <a:pt x="24" y="56"/>
                    </a:lnTo>
                    <a:lnTo>
                      <a:pt x="30" y="46"/>
                    </a:lnTo>
                    <a:lnTo>
                      <a:pt x="37" y="37"/>
                    </a:lnTo>
                    <a:lnTo>
                      <a:pt x="46" y="30"/>
                    </a:lnTo>
                    <a:lnTo>
                      <a:pt x="55" y="23"/>
                    </a:lnTo>
                    <a:lnTo>
                      <a:pt x="66" y="19"/>
                    </a:lnTo>
                    <a:lnTo>
                      <a:pt x="77" y="17"/>
                    </a:lnTo>
                    <a:lnTo>
                      <a:pt x="77" y="17"/>
                    </a:lnTo>
                    <a:lnTo>
                      <a:pt x="81" y="15"/>
                    </a:lnTo>
                    <a:lnTo>
                      <a:pt x="82" y="14"/>
                    </a:lnTo>
                    <a:lnTo>
                      <a:pt x="82" y="14"/>
                    </a:lnTo>
                    <a:lnTo>
                      <a:pt x="84" y="10"/>
                    </a:lnTo>
                    <a:lnTo>
                      <a:pt x="85" y="7"/>
                    </a:lnTo>
                    <a:lnTo>
                      <a:pt x="85" y="7"/>
                    </a:lnTo>
                    <a:lnTo>
                      <a:pt x="84" y="4"/>
                    </a:lnTo>
                    <a:lnTo>
                      <a:pt x="81" y="2"/>
                    </a:lnTo>
                    <a:lnTo>
                      <a:pt x="78" y="0"/>
                    </a:lnTo>
                    <a:lnTo>
                      <a:pt x="74" y="0"/>
                    </a:lnTo>
                    <a:lnTo>
                      <a:pt x="74" y="0"/>
                    </a:lnTo>
                    <a:lnTo>
                      <a:pt x="61" y="3"/>
                    </a:lnTo>
                    <a:lnTo>
                      <a:pt x="47" y="8"/>
                    </a:lnTo>
                    <a:lnTo>
                      <a:pt x="35" y="15"/>
                    </a:lnTo>
                    <a:lnTo>
                      <a:pt x="24" y="25"/>
                    </a:lnTo>
                    <a:lnTo>
                      <a:pt x="16" y="35"/>
                    </a:lnTo>
                    <a:lnTo>
                      <a:pt x="8" y="47"/>
                    </a:lnTo>
                    <a:lnTo>
                      <a:pt x="3" y="61"/>
                    </a:lnTo>
                    <a:lnTo>
                      <a:pt x="0" y="74"/>
                    </a:lnTo>
                    <a:lnTo>
                      <a:pt x="0" y="74"/>
                    </a:lnTo>
                    <a:lnTo>
                      <a:pt x="0" y="78"/>
                    </a:lnTo>
                    <a:lnTo>
                      <a:pt x="2" y="81"/>
                    </a:lnTo>
                    <a:lnTo>
                      <a:pt x="2"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71" name="Freeform 328">
                <a:extLst>
                  <a:ext uri="{FF2B5EF4-FFF2-40B4-BE49-F238E27FC236}">
                    <a16:creationId xmlns:a16="http://schemas.microsoft.com/office/drawing/2014/main" id="{D9A0AAE0-C9A4-CD4A-ABC0-E5FA8EF8C1A4}"/>
                  </a:ext>
                </a:extLst>
              </p:cNvPr>
              <p:cNvSpPr>
                <a:spLocks noEditPoints="1"/>
              </p:cNvSpPr>
              <p:nvPr/>
            </p:nvSpPr>
            <p:spPr bwMode="auto">
              <a:xfrm>
                <a:off x="11223626" y="4299585"/>
                <a:ext cx="284163" cy="285750"/>
              </a:xfrm>
              <a:custGeom>
                <a:avLst/>
                <a:gdLst>
                  <a:gd name="T0" fmla="*/ 270 w 359"/>
                  <a:gd name="T1" fmla="*/ 234 h 359"/>
                  <a:gd name="T2" fmla="*/ 265 w 359"/>
                  <a:gd name="T3" fmla="*/ 232 h 359"/>
                  <a:gd name="T4" fmla="*/ 261 w 359"/>
                  <a:gd name="T5" fmla="*/ 233 h 359"/>
                  <a:gd name="T6" fmla="*/ 237 w 359"/>
                  <a:gd name="T7" fmla="*/ 221 h 359"/>
                  <a:gd name="T8" fmla="*/ 250 w 359"/>
                  <a:gd name="T9" fmla="*/ 201 h 359"/>
                  <a:gd name="T10" fmla="*/ 264 w 359"/>
                  <a:gd name="T11" fmla="*/ 168 h 359"/>
                  <a:gd name="T12" fmla="*/ 268 w 359"/>
                  <a:gd name="T13" fmla="*/ 135 h 359"/>
                  <a:gd name="T14" fmla="*/ 265 w 359"/>
                  <a:gd name="T15" fmla="*/ 108 h 359"/>
                  <a:gd name="T16" fmla="*/ 252 w 359"/>
                  <a:gd name="T17" fmla="*/ 70 h 359"/>
                  <a:gd name="T18" fmla="*/ 229 w 359"/>
                  <a:gd name="T19" fmla="*/ 39 h 359"/>
                  <a:gd name="T20" fmla="*/ 198 w 359"/>
                  <a:gd name="T21" fmla="*/ 16 h 359"/>
                  <a:gd name="T22" fmla="*/ 161 w 359"/>
                  <a:gd name="T23" fmla="*/ 3 h 359"/>
                  <a:gd name="T24" fmla="*/ 135 w 359"/>
                  <a:gd name="T25" fmla="*/ 0 h 359"/>
                  <a:gd name="T26" fmla="*/ 94 w 359"/>
                  <a:gd name="T27" fmla="*/ 6 h 359"/>
                  <a:gd name="T28" fmla="*/ 59 w 359"/>
                  <a:gd name="T29" fmla="*/ 23 h 359"/>
                  <a:gd name="T30" fmla="*/ 31 w 359"/>
                  <a:gd name="T31" fmla="*/ 49 h 359"/>
                  <a:gd name="T32" fmla="*/ 11 w 359"/>
                  <a:gd name="T33" fmla="*/ 82 h 359"/>
                  <a:gd name="T34" fmla="*/ 2 w 359"/>
                  <a:gd name="T35" fmla="*/ 120 h 359"/>
                  <a:gd name="T36" fmla="*/ 2 w 359"/>
                  <a:gd name="T37" fmla="*/ 148 h 359"/>
                  <a:gd name="T38" fmla="*/ 11 w 359"/>
                  <a:gd name="T39" fmla="*/ 186 h 359"/>
                  <a:gd name="T40" fmla="*/ 31 w 359"/>
                  <a:gd name="T41" fmla="*/ 219 h 359"/>
                  <a:gd name="T42" fmla="*/ 59 w 359"/>
                  <a:gd name="T43" fmla="*/ 245 h 359"/>
                  <a:gd name="T44" fmla="*/ 94 w 359"/>
                  <a:gd name="T45" fmla="*/ 262 h 359"/>
                  <a:gd name="T46" fmla="*/ 135 w 359"/>
                  <a:gd name="T47" fmla="*/ 268 h 359"/>
                  <a:gd name="T48" fmla="*/ 157 w 359"/>
                  <a:gd name="T49" fmla="*/ 266 h 359"/>
                  <a:gd name="T50" fmla="*/ 191 w 359"/>
                  <a:gd name="T51" fmla="*/ 256 h 359"/>
                  <a:gd name="T52" fmla="*/ 221 w 359"/>
                  <a:gd name="T53" fmla="*/ 237 h 359"/>
                  <a:gd name="T54" fmla="*/ 234 w 359"/>
                  <a:gd name="T55" fmla="*/ 258 h 359"/>
                  <a:gd name="T56" fmla="*/ 231 w 359"/>
                  <a:gd name="T57" fmla="*/ 265 h 359"/>
                  <a:gd name="T58" fmla="*/ 320 w 359"/>
                  <a:gd name="T59" fmla="*/ 357 h 359"/>
                  <a:gd name="T60" fmla="*/ 327 w 359"/>
                  <a:gd name="T61" fmla="*/ 359 h 359"/>
                  <a:gd name="T62" fmla="*/ 327 w 359"/>
                  <a:gd name="T63" fmla="*/ 359 h 359"/>
                  <a:gd name="T64" fmla="*/ 356 w 359"/>
                  <a:gd name="T65" fmla="*/ 332 h 359"/>
                  <a:gd name="T66" fmla="*/ 359 w 359"/>
                  <a:gd name="T67" fmla="*/ 327 h 359"/>
                  <a:gd name="T68" fmla="*/ 356 w 359"/>
                  <a:gd name="T69" fmla="*/ 320 h 359"/>
                  <a:gd name="T70" fmla="*/ 135 w 359"/>
                  <a:gd name="T71" fmla="*/ 18 h 359"/>
                  <a:gd name="T72" fmla="*/ 168 w 359"/>
                  <a:gd name="T73" fmla="*/ 23 h 359"/>
                  <a:gd name="T74" fmla="*/ 199 w 359"/>
                  <a:gd name="T75" fmla="*/ 38 h 359"/>
                  <a:gd name="T76" fmla="*/ 225 w 359"/>
                  <a:gd name="T77" fmla="*/ 59 h 359"/>
                  <a:gd name="T78" fmla="*/ 242 w 359"/>
                  <a:gd name="T79" fmla="*/ 89 h 359"/>
                  <a:gd name="T80" fmla="*/ 250 w 359"/>
                  <a:gd name="T81" fmla="*/ 123 h 359"/>
                  <a:gd name="T82" fmla="*/ 250 w 359"/>
                  <a:gd name="T83" fmla="*/ 146 h 359"/>
                  <a:gd name="T84" fmla="*/ 242 w 359"/>
                  <a:gd name="T85" fmla="*/ 179 h 359"/>
                  <a:gd name="T86" fmla="*/ 225 w 359"/>
                  <a:gd name="T87" fmla="*/ 209 h 359"/>
                  <a:gd name="T88" fmla="*/ 199 w 359"/>
                  <a:gd name="T89" fmla="*/ 230 h 359"/>
                  <a:gd name="T90" fmla="*/ 168 w 359"/>
                  <a:gd name="T91" fmla="*/ 245 h 359"/>
                  <a:gd name="T92" fmla="*/ 135 w 359"/>
                  <a:gd name="T93" fmla="*/ 250 h 359"/>
                  <a:gd name="T94" fmla="*/ 110 w 359"/>
                  <a:gd name="T95" fmla="*/ 249 h 359"/>
                  <a:gd name="T96" fmla="*/ 78 w 359"/>
                  <a:gd name="T97" fmla="*/ 237 h 359"/>
                  <a:gd name="T98" fmla="*/ 51 w 359"/>
                  <a:gd name="T99" fmla="*/ 217 h 359"/>
                  <a:gd name="T100" fmla="*/ 31 w 359"/>
                  <a:gd name="T101" fmla="*/ 190 h 359"/>
                  <a:gd name="T102" fmla="*/ 20 w 359"/>
                  <a:gd name="T103" fmla="*/ 158 h 359"/>
                  <a:gd name="T104" fmla="*/ 18 w 359"/>
                  <a:gd name="T105" fmla="*/ 135 h 359"/>
                  <a:gd name="T106" fmla="*/ 23 w 359"/>
                  <a:gd name="T107" fmla="*/ 100 h 359"/>
                  <a:gd name="T108" fmla="*/ 38 w 359"/>
                  <a:gd name="T109" fmla="*/ 69 h 359"/>
                  <a:gd name="T110" fmla="*/ 61 w 359"/>
                  <a:gd name="T111" fmla="*/ 45 h 359"/>
                  <a:gd name="T112" fmla="*/ 89 w 359"/>
                  <a:gd name="T113" fmla="*/ 27 h 359"/>
                  <a:gd name="T114" fmla="*/ 122 w 359"/>
                  <a:gd name="T115" fmla="*/ 1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59">
                    <a:moveTo>
                      <a:pt x="356" y="320"/>
                    </a:moveTo>
                    <a:lnTo>
                      <a:pt x="270" y="234"/>
                    </a:lnTo>
                    <a:lnTo>
                      <a:pt x="270" y="234"/>
                    </a:lnTo>
                    <a:lnTo>
                      <a:pt x="268" y="233"/>
                    </a:lnTo>
                    <a:lnTo>
                      <a:pt x="265" y="232"/>
                    </a:lnTo>
                    <a:lnTo>
                      <a:pt x="265" y="232"/>
                    </a:lnTo>
                    <a:lnTo>
                      <a:pt x="265" y="232"/>
                    </a:lnTo>
                    <a:lnTo>
                      <a:pt x="265" y="232"/>
                    </a:lnTo>
                    <a:lnTo>
                      <a:pt x="261" y="233"/>
                    </a:lnTo>
                    <a:lnTo>
                      <a:pt x="258" y="234"/>
                    </a:lnTo>
                    <a:lnTo>
                      <a:pt x="254" y="238"/>
                    </a:lnTo>
                    <a:lnTo>
                      <a:pt x="237" y="221"/>
                    </a:lnTo>
                    <a:lnTo>
                      <a:pt x="237" y="221"/>
                    </a:lnTo>
                    <a:lnTo>
                      <a:pt x="243" y="211"/>
                    </a:lnTo>
                    <a:lnTo>
                      <a:pt x="250" y="201"/>
                    </a:lnTo>
                    <a:lnTo>
                      <a:pt x="256" y="191"/>
                    </a:lnTo>
                    <a:lnTo>
                      <a:pt x="260" y="180"/>
                    </a:lnTo>
                    <a:lnTo>
                      <a:pt x="264" y="168"/>
                    </a:lnTo>
                    <a:lnTo>
                      <a:pt x="266" y="158"/>
                    </a:lnTo>
                    <a:lnTo>
                      <a:pt x="268" y="146"/>
                    </a:lnTo>
                    <a:lnTo>
                      <a:pt x="268" y="135"/>
                    </a:lnTo>
                    <a:lnTo>
                      <a:pt x="268" y="135"/>
                    </a:lnTo>
                    <a:lnTo>
                      <a:pt x="268" y="120"/>
                    </a:lnTo>
                    <a:lnTo>
                      <a:pt x="265" y="108"/>
                    </a:lnTo>
                    <a:lnTo>
                      <a:pt x="262" y="94"/>
                    </a:lnTo>
                    <a:lnTo>
                      <a:pt x="257" y="82"/>
                    </a:lnTo>
                    <a:lnTo>
                      <a:pt x="252" y="70"/>
                    </a:lnTo>
                    <a:lnTo>
                      <a:pt x="245" y="59"/>
                    </a:lnTo>
                    <a:lnTo>
                      <a:pt x="238" y="49"/>
                    </a:lnTo>
                    <a:lnTo>
                      <a:pt x="229" y="39"/>
                    </a:lnTo>
                    <a:lnTo>
                      <a:pt x="219" y="31"/>
                    </a:lnTo>
                    <a:lnTo>
                      <a:pt x="209" y="23"/>
                    </a:lnTo>
                    <a:lnTo>
                      <a:pt x="198" y="16"/>
                    </a:lnTo>
                    <a:lnTo>
                      <a:pt x="186" y="11"/>
                    </a:lnTo>
                    <a:lnTo>
                      <a:pt x="174" y="6"/>
                    </a:lnTo>
                    <a:lnTo>
                      <a:pt x="161" y="3"/>
                    </a:lnTo>
                    <a:lnTo>
                      <a:pt x="148" y="2"/>
                    </a:lnTo>
                    <a:lnTo>
                      <a:pt x="135" y="0"/>
                    </a:lnTo>
                    <a:lnTo>
                      <a:pt x="135" y="0"/>
                    </a:lnTo>
                    <a:lnTo>
                      <a:pt x="121" y="2"/>
                    </a:lnTo>
                    <a:lnTo>
                      <a:pt x="108" y="3"/>
                    </a:lnTo>
                    <a:lnTo>
                      <a:pt x="94" y="6"/>
                    </a:lnTo>
                    <a:lnTo>
                      <a:pt x="82" y="11"/>
                    </a:lnTo>
                    <a:lnTo>
                      <a:pt x="70" y="16"/>
                    </a:lnTo>
                    <a:lnTo>
                      <a:pt x="59" y="23"/>
                    </a:lnTo>
                    <a:lnTo>
                      <a:pt x="49" y="31"/>
                    </a:lnTo>
                    <a:lnTo>
                      <a:pt x="39" y="39"/>
                    </a:lnTo>
                    <a:lnTo>
                      <a:pt x="31" y="49"/>
                    </a:lnTo>
                    <a:lnTo>
                      <a:pt x="23" y="59"/>
                    </a:lnTo>
                    <a:lnTo>
                      <a:pt x="16" y="70"/>
                    </a:lnTo>
                    <a:lnTo>
                      <a:pt x="11" y="82"/>
                    </a:lnTo>
                    <a:lnTo>
                      <a:pt x="7" y="94"/>
                    </a:lnTo>
                    <a:lnTo>
                      <a:pt x="3" y="108"/>
                    </a:lnTo>
                    <a:lnTo>
                      <a:pt x="2" y="120"/>
                    </a:lnTo>
                    <a:lnTo>
                      <a:pt x="0" y="135"/>
                    </a:lnTo>
                    <a:lnTo>
                      <a:pt x="0" y="135"/>
                    </a:lnTo>
                    <a:lnTo>
                      <a:pt x="2" y="148"/>
                    </a:lnTo>
                    <a:lnTo>
                      <a:pt x="3" y="162"/>
                    </a:lnTo>
                    <a:lnTo>
                      <a:pt x="7" y="174"/>
                    </a:lnTo>
                    <a:lnTo>
                      <a:pt x="11" y="186"/>
                    </a:lnTo>
                    <a:lnTo>
                      <a:pt x="16" y="198"/>
                    </a:lnTo>
                    <a:lnTo>
                      <a:pt x="23" y="209"/>
                    </a:lnTo>
                    <a:lnTo>
                      <a:pt x="31" y="219"/>
                    </a:lnTo>
                    <a:lnTo>
                      <a:pt x="39" y="229"/>
                    </a:lnTo>
                    <a:lnTo>
                      <a:pt x="49" y="237"/>
                    </a:lnTo>
                    <a:lnTo>
                      <a:pt x="59" y="245"/>
                    </a:lnTo>
                    <a:lnTo>
                      <a:pt x="70" y="252"/>
                    </a:lnTo>
                    <a:lnTo>
                      <a:pt x="82" y="257"/>
                    </a:lnTo>
                    <a:lnTo>
                      <a:pt x="94" y="262"/>
                    </a:lnTo>
                    <a:lnTo>
                      <a:pt x="108" y="265"/>
                    </a:lnTo>
                    <a:lnTo>
                      <a:pt x="121" y="268"/>
                    </a:lnTo>
                    <a:lnTo>
                      <a:pt x="135" y="268"/>
                    </a:lnTo>
                    <a:lnTo>
                      <a:pt x="135" y="268"/>
                    </a:lnTo>
                    <a:lnTo>
                      <a:pt x="145" y="268"/>
                    </a:lnTo>
                    <a:lnTo>
                      <a:pt x="157" y="266"/>
                    </a:lnTo>
                    <a:lnTo>
                      <a:pt x="170" y="264"/>
                    </a:lnTo>
                    <a:lnTo>
                      <a:pt x="180" y="260"/>
                    </a:lnTo>
                    <a:lnTo>
                      <a:pt x="191" y="256"/>
                    </a:lnTo>
                    <a:lnTo>
                      <a:pt x="200" y="250"/>
                    </a:lnTo>
                    <a:lnTo>
                      <a:pt x="211" y="244"/>
                    </a:lnTo>
                    <a:lnTo>
                      <a:pt x="221" y="237"/>
                    </a:lnTo>
                    <a:lnTo>
                      <a:pt x="238" y="254"/>
                    </a:lnTo>
                    <a:lnTo>
                      <a:pt x="234" y="258"/>
                    </a:lnTo>
                    <a:lnTo>
                      <a:pt x="234" y="258"/>
                    </a:lnTo>
                    <a:lnTo>
                      <a:pt x="233" y="261"/>
                    </a:lnTo>
                    <a:lnTo>
                      <a:pt x="231" y="265"/>
                    </a:lnTo>
                    <a:lnTo>
                      <a:pt x="231" y="265"/>
                    </a:lnTo>
                    <a:lnTo>
                      <a:pt x="233" y="268"/>
                    </a:lnTo>
                    <a:lnTo>
                      <a:pt x="234" y="271"/>
                    </a:lnTo>
                    <a:lnTo>
                      <a:pt x="320" y="357"/>
                    </a:lnTo>
                    <a:lnTo>
                      <a:pt x="320" y="357"/>
                    </a:lnTo>
                    <a:lnTo>
                      <a:pt x="323" y="358"/>
                    </a:lnTo>
                    <a:lnTo>
                      <a:pt x="327" y="359"/>
                    </a:lnTo>
                    <a:lnTo>
                      <a:pt x="327" y="359"/>
                    </a:lnTo>
                    <a:lnTo>
                      <a:pt x="327" y="359"/>
                    </a:lnTo>
                    <a:lnTo>
                      <a:pt x="327" y="359"/>
                    </a:lnTo>
                    <a:lnTo>
                      <a:pt x="329" y="358"/>
                    </a:lnTo>
                    <a:lnTo>
                      <a:pt x="332" y="357"/>
                    </a:lnTo>
                    <a:lnTo>
                      <a:pt x="356" y="332"/>
                    </a:lnTo>
                    <a:lnTo>
                      <a:pt x="356" y="332"/>
                    </a:lnTo>
                    <a:lnTo>
                      <a:pt x="359" y="330"/>
                    </a:lnTo>
                    <a:lnTo>
                      <a:pt x="359" y="327"/>
                    </a:lnTo>
                    <a:lnTo>
                      <a:pt x="359" y="327"/>
                    </a:lnTo>
                    <a:lnTo>
                      <a:pt x="359" y="323"/>
                    </a:lnTo>
                    <a:lnTo>
                      <a:pt x="356" y="320"/>
                    </a:lnTo>
                    <a:lnTo>
                      <a:pt x="356" y="320"/>
                    </a:lnTo>
                    <a:close/>
                    <a:moveTo>
                      <a:pt x="135" y="18"/>
                    </a:moveTo>
                    <a:lnTo>
                      <a:pt x="135" y="18"/>
                    </a:lnTo>
                    <a:lnTo>
                      <a:pt x="147" y="18"/>
                    </a:lnTo>
                    <a:lnTo>
                      <a:pt x="157" y="21"/>
                    </a:lnTo>
                    <a:lnTo>
                      <a:pt x="168" y="23"/>
                    </a:lnTo>
                    <a:lnTo>
                      <a:pt x="179" y="27"/>
                    </a:lnTo>
                    <a:lnTo>
                      <a:pt x="190" y="31"/>
                    </a:lnTo>
                    <a:lnTo>
                      <a:pt x="199" y="38"/>
                    </a:lnTo>
                    <a:lnTo>
                      <a:pt x="209" y="45"/>
                    </a:lnTo>
                    <a:lnTo>
                      <a:pt x="217" y="51"/>
                    </a:lnTo>
                    <a:lnTo>
                      <a:pt x="225" y="59"/>
                    </a:lnTo>
                    <a:lnTo>
                      <a:pt x="231" y="69"/>
                    </a:lnTo>
                    <a:lnTo>
                      <a:pt x="237" y="78"/>
                    </a:lnTo>
                    <a:lnTo>
                      <a:pt x="242" y="89"/>
                    </a:lnTo>
                    <a:lnTo>
                      <a:pt x="246" y="100"/>
                    </a:lnTo>
                    <a:lnTo>
                      <a:pt x="249" y="111"/>
                    </a:lnTo>
                    <a:lnTo>
                      <a:pt x="250" y="123"/>
                    </a:lnTo>
                    <a:lnTo>
                      <a:pt x="250" y="135"/>
                    </a:lnTo>
                    <a:lnTo>
                      <a:pt x="250" y="135"/>
                    </a:lnTo>
                    <a:lnTo>
                      <a:pt x="250" y="146"/>
                    </a:lnTo>
                    <a:lnTo>
                      <a:pt x="249" y="158"/>
                    </a:lnTo>
                    <a:lnTo>
                      <a:pt x="246" y="168"/>
                    </a:lnTo>
                    <a:lnTo>
                      <a:pt x="242" y="179"/>
                    </a:lnTo>
                    <a:lnTo>
                      <a:pt x="237" y="190"/>
                    </a:lnTo>
                    <a:lnTo>
                      <a:pt x="231" y="199"/>
                    </a:lnTo>
                    <a:lnTo>
                      <a:pt x="225" y="209"/>
                    </a:lnTo>
                    <a:lnTo>
                      <a:pt x="217" y="217"/>
                    </a:lnTo>
                    <a:lnTo>
                      <a:pt x="209" y="223"/>
                    </a:lnTo>
                    <a:lnTo>
                      <a:pt x="199" y="230"/>
                    </a:lnTo>
                    <a:lnTo>
                      <a:pt x="190" y="237"/>
                    </a:lnTo>
                    <a:lnTo>
                      <a:pt x="179" y="242"/>
                    </a:lnTo>
                    <a:lnTo>
                      <a:pt x="168" y="245"/>
                    </a:lnTo>
                    <a:lnTo>
                      <a:pt x="157" y="249"/>
                    </a:lnTo>
                    <a:lnTo>
                      <a:pt x="147" y="250"/>
                    </a:lnTo>
                    <a:lnTo>
                      <a:pt x="135" y="250"/>
                    </a:lnTo>
                    <a:lnTo>
                      <a:pt x="135" y="250"/>
                    </a:lnTo>
                    <a:lnTo>
                      <a:pt x="122" y="250"/>
                    </a:lnTo>
                    <a:lnTo>
                      <a:pt x="110" y="249"/>
                    </a:lnTo>
                    <a:lnTo>
                      <a:pt x="100" y="245"/>
                    </a:lnTo>
                    <a:lnTo>
                      <a:pt x="89" y="242"/>
                    </a:lnTo>
                    <a:lnTo>
                      <a:pt x="78" y="237"/>
                    </a:lnTo>
                    <a:lnTo>
                      <a:pt x="69" y="230"/>
                    </a:lnTo>
                    <a:lnTo>
                      <a:pt x="61" y="223"/>
                    </a:lnTo>
                    <a:lnTo>
                      <a:pt x="51" y="217"/>
                    </a:lnTo>
                    <a:lnTo>
                      <a:pt x="45" y="209"/>
                    </a:lnTo>
                    <a:lnTo>
                      <a:pt x="38" y="199"/>
                    </a:lnTo>
                    <a:lnTo>
                      <a:pt x="31" y="190"/>
                    </a:lnTo>
                    <a:lnTo>
                      <a:pt x="27" y="179"/>
                    </a:lnTo>
                    <a:lnTo>
                      <a:pt x="23" y="168"/>
                    </a:lnTo>
                    <a:lnTo>
                      <a:pt x="20" y="158"/>
                    </a:lnTo>
                    <a:lnTo>
                      <a:pt x="18" y="146"/>
                    </a:lnTo>
                    <a:lnTo>
                      <a:pt x="18" y="135"/>
                    </a:lnTo>
                    <a:lnTo>
                      <a:pt x="18" y="135"/>
                    </a:lnTo>
                    <a:lnTo>
                      <a:pt x="18" y="123"/>
                    </a:lnTo>
                    <a:lnTo>
                      <a:pt x="20" y="111"/>
                    </a:lnTo>
                    <a:lnTo>
                      <a:pt x="23" y="100"/>
                    </a:lnTo>
                    <a:lnTo>
                      <a:pt x="27" y="89"/>
                    </a:lnTo>
                    <a:lnTo>
                      <a:pt x="31" y="78"/>
                    </a:lnTo>
                    <a:lnTo>
                      <a:pt x="38" y="69"/>
                    </a:lnTo>
                    <a:lnTo>
                      <a:pt x="45" y="59"/>
                    </a:lnTo>
                    <a:lnTo>
                      <a:pt x="51" y="51"/>
                    </a:lnTo>
                    <a:lnTo>
                      <a:pt x="61" y="45"/>
                    </a:lnTo>
                    <a:lnTo>
                      <a:pt x="69" y="38"/>
                    </a:lnTo>
                    <a:lnTo>
                      <a:pt x="78" y="31"/>
                    </a:lnTo>
                    <a:lnTo>
                      <a:pt x="89" y="27"/>
                    </a:lnTo>
                    <a:lnTo>
                      <a:pt x="100" y="23"/>
                    </a:lnTo>
                    <a:lnTo>
                      <a:pt x="110" y="21"/>
                    </a:lnTo>
                    <a:lnTo>
                      <a:pt x="122" y="18"/>
                    </a:lnTo>
                    <a:lnTo>
                      <a:pt x="135" y="18"/>
                    </a:lnTo>
                    <a:lnTo>
                      <a:pt x="135"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72" name="Group 71">
            <a:extLst>
              <a:ext uri="{FF2B5EF4-FFF2-40B4-BE49-F238E27FC236}">
                <a16:creationId xmlns:a16="http://schemas.microsoft.com/office/drawing/2014/main" id="{3E3E2FA2-A3BA-F648-8C2F-2315D38B69DB}"/>
              </a:ext>
            </a:extLst>
          </p:cNvPr>
          <p:cNvGrpSpPr>
            <a:grpSpLocks noChangeAspect="1"/>
          </p:cNvGrpSpPr>
          <p:nvPr/>
        </p:nvGrpSpPr>
        <p:grpSpPr>
          <a:xfrm>
            <a:off x="6619322" y="2206389"/>
            <a:ext cx="862488" cy="862488"/>
            <a:chOff x="6729143" y="394027"/>
            <a:chExt cx="522288" cy="522288"/>
          </a:xfrm>
        </p:grpSpPr>
        <p:sp>
          <p:nvSpPr>
            <p:cNvPr id="73" name="Oval 72">
              <a:extLst>
                <a:ext uri="{FF2B5EF4-FFF2-40B4-BE49-F238E27FC236}">
                  <a16:creationId xmlns:a16="http://schemas.microsoft.com/office/drawing/2014/main" id="{1668C394-E332-1845-99B9-9F41DCA9BA03}"/>
                </a:ext>
              </a:extLst>
            </p:cNvPr>
            <p:cNvSpPr>
              <a:spLocks noChangeAspect="1"/>
            </p:cNvSpPr>
            <p:nvPr/>
          </p:nvSpPr>
          <p:spPr>
            <a:xfrm>
              <a:off x="6729287" y="394171"/>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4" name="Group 73">
              <a:extLst>
                <a:ext uri="{FF2B5EF4-FFF2-40B4-BE49-F238E27FC236}">
                  <a16:creationId xmlns:a16="http://schemas.microsoft.com/office/drawing/2014/main" id="{B3EFFD88-5D0F-8C4F-BF6F-830D2D2CE788}"/>
                </a:ext>
              </a:extLst>
            </p:cNvPr>
            <p:cNvGrpSpPr>
              <a:grpSpLocks noChangeAspect="1"/>
            </p:cNvGrpSpPr>
            <p:nvPr/>
          </p:nvGrpSpPr>
          <p:grpSpPr>
            <a:xfrm>
              <a:off x="6729143" y="394027"/>
              <a:ext cx="522288" cy="522288"/>
              <a:chOff x="7596188" y="1674813"/>
              <a:chExt cx="522288" cy="522288"/>
            </a:xfrm>
            <a:solidFill>
              <a:schemeClr val="tx2"/>
            </a:solidFill>
          </p:grpSpPr>
          <p:sp>
            <p:nvSpPr>
              <p:cNvPr id="76" name="Freeform 27">
                <a:extLst>
                  <a:ext uri="{FF2B5EF4-FFF2-40B4-BE49-F238E27FC236}">
                    <a16:creationId xmlns:a16="http://schemas.microsoft.com/office/drawing/2014/main" id="{02BE0D43-46E4-E943-A362-9296AE14F15B}"/>
                  </a:ext>
                </a:extLst>
              </p:cNvPr>
              <p:cNvSpPr>
                <a:spLocks noEditPoints="1"/>
              </p:cNvSpPr>
              <p:nvPr/>
            </p:nvSpPr>
            <p:spPr bwMode="auto">
              <a:xfrm>
                <a:off x="7596188" y="1674813"/>
                <a:ext cx="522288" cy="522288"/>
              </a:xfrm>
              <a:custGeom>
                <a:avLst/>
                <a:gdLst>
                  <a:gd name="T0" fmla="*/ 313 w 658"/>
                  <a:gd name="T1" fmla="*/ 657 h 657"/>
                  <a:gd name="T2" fmla="*/ 263 w 658"/>
                  <a:gd name="T3" fmla="*/ 650 h 657"/>
                  <a:gd name="T4" fmla="*/ 202 w 658"/>
                  <a:gd name="T5" fmla="*/ 632 h 657"/>
                  <a:gd name="T6" fmla="*/ 121 w 658"/>
                  <a:gd name="T7" fmla="*/ 582 h 657"/>
                  <a:gd name="T8" fmla="*/ 57 w 658"/>
                  <a:gd name="T9" fmla="*/ 512 h 657"/>
                  <a:gd name="T10" fmla="*/ 15 w 658"/>
                  <a:gd name="T11" fmla="*/ 426 h 657"/>
                  <a:gd name="T12" fmla="*/ 4 w 658"/>
                  <a:gd name="T13" fmla="*/ 379 h 657"/>
                  <a:gd name="T14" fmla="*/ 0 w 658"/>
                  <a:gd name="T15" fmla="*/ 328 h 657"/>
                  <a:gd name="T16" fmla="*/ 3 w 658"/>
                  <a:gd name="T17" fmla="*/ 294 h 657"/>
                  <a:gd name="T18" fmla="*/ 11 w 658"/>
                  <a:gd name="T19" fmla="*/ 246 h 657"/>
                  <a:gd name="T20" fmla="*/ 40 w 658"/>
                  <a:gd name="T21" fmla="*/ 172 h 657"/>
                  <a:gd name="T22" fmla="*/ 97 w 658"/>
                  <a:gd name="T23" fmla="*/ 96 h 657"/>
                  <a:gd name="T24" fmla="*/ 173 w 658"/>
                  <a:gd name="T25" fmla="*/ 39 h 657"/>
                  <a:gd name="T26" fmla="*/ 247 w 658"/>
                  <a:gd name="T27" fmla="*/ 10 h 657"/>
                  <a:gd name="T28" fmla="*/ 296 w 658"/>
                  <a:gd name="T29" fmla="*/ 2 h 657"/>
                  <a:gd name="T30" fmla="*/ 329 w 658"/>
                  <a:gd name="T31" fmla="*/ 0 h 657"/>
                  <a:gd name="T32" fmla="*/ 379 w 658"/>
                  <a:gd name="T33" fmla="*/ 4 h 657"/>
                  <a:gd name="T34" fmla="*/ 427 w 658"/>
                  <a:gd name="T35" fmla="*/ 15 h 657"/>
                  <a:gd name="T36" fmla="*/ 513 w 658"/>
                  <a:gd name="T37" fmla="*/ 57 h 657"/>
                  <a:gd name="T38" fmla="*/ 583 w 658"/>
                  <a:gd name="T39" fmla="*/ 120 h 657"/>
                  <a:gd name="T40" fmla="*/ 633 w 658"/>
                  <a:gd name="T41" fmla="*/ 200 h 657"/>
                  <a:gd name="T42" fmla="*/ 651 w 658"/>
                  <a:gd name="T43" fmla="*/ 262 h 657"/>
                  <a:gd name="T44" fmla="*/ 658 w 658"/>
                  <a:gd name="T45" fmla="*/ 312 h 657"/>
                  <a:gd name="T46" fmla="*/ 658 w 658"/>
                  <a:gd name="T47" fmla="*/ 346 h 657"/>
                  <a:gd name="T48" fmla="*/ 651 w 658"/>
                  <a:gd name="T49" fmla="*/ 395 h 657"/>
                  <a:gd name="T50" fmla="*/ 633 w 658"/>
                  <a:gd name="T51" fmla="*/ 457 h 657"/>
                  <a:gd name="T52" fmla="*/ 583 w 658"/>
                  <a:gd name="T53" fmla="*/ 538 h 657"/>
                  <a:gd name="T54" fmla="*/ 513 w 658"/>
                  <a:gd name="T55" fmla="*/ 601 h 657"/>
                  <a:gd name="T56" fmla="*/ 427 w 658"/>
                  <a:gd name="T57" fmla="*/ 642 h 657"/>
                  <a:gd name="T58" fmla="*/ 379 w 658"/>
                  <a:gd name="T59" fmla="*/ 653 h 657"/>
                  <a:gd name="T60" fmla="*/ 329 w 658"/>
                  <a:gd name="T61" fmla="*/ 657 h 657"/>
                  <a:gd name="T62" fmla="*/ 329 w 658"/>
                  <a:gd name="T63" fmla="*/ 38 h 657"/>
                  <a:gd name="T64" fmla="*/ 243 w 658"/>
                  <a:gd name="T65" fmla="*/ 50 h 657"/>
                  <a:gd name="T66" fmla="*/ 167 w 658"/>
                  <a:gd name="T67" fmla="*/ 88 h 657"/>
                  <a:gd name="T68" fmla="*/ 105 w 658"/>
                  <a:gd name="T69" fmla="*/ 144 h 657"/>
                  <a:gd name="T70" fmla="*/ 61 w 658"/>
                  <a:gd name="T71" fmla="*/ 215 h 657"/>
                  <a:gd name="T72" fmla="*/ 40 w 658"/>
                  <a:gd name="T73" fmla="*/ 298 h 657"/>
                  <a:gd name="T74" fmla="*/ 40 w 658"/>
                  <a:gd name="T75" fmla="*/ 359 h 657"/>
                  <a:gd name="T76" fmla="*/ 61 w 658"/>
                  <a:gd name="T77" fmla="*/ 442 h 657"/>
                  <a:gd name="T78" fmla="*/ 105 w 658"/>
                  <a:gd name="T79" fmla="*/ 513 h 657"/>
                  <a:gd name="T80" fmla="*/ 167 w 658"/>
                  <a:gd name="T81" fmla="*/ 570 h 657"/>
                  <a:gd name="T82" fmla="*/ 243 w 658"/>
                  <a:gd name="T83" fmla="*/ 606 h 657"/>
                  <a:gd name="T84" fmla="*/ 329 w 658"/>
                  <a:gd name="T85" fmla="*/ 619 h 657"/>
                  <a:gd name="T86" fmla="*/ 388 w 658"/>
                  <a:gd name="T87" fmla="*/ 614 h 657"/>
                  <a:gd name="T88" fmla="*/ 467 w 658"/>
                  <a:gd name="T89" fmla="*/ 585 h 657"/>
                  <a:gd name="T90" fmla="*/ 535 w 658"/>
                  <a:gd name="T91" fmla="*/ 535 h 657"/>
                  <a:gd name="T92" fmla="*/ 586 w 658"/>
                  <a:gd name="T93" fmla="*/ 468 h 657"/>
                  <a:gd name="T94" fmla="*/ 615 w 658"/>
                  <a:gd name="T95" fmla="*/ 387 h 657"/>
                  <a:gd name="T96" fmla="*/ 620 w 658"/>
                  <a:gd name="T97" fmla="*/ 328 h 657"/>
                  <a:gd name="T98" fmla="*/ 607 w 658"/>
                  <a:gd name="T99" fmla="*/ 242 h 657"/>
                  <a:gd name="T100" fmla="*/ 571 w 658"/>
                  <a:gd name="T101" fmla="*/ 166 h 657"/>
                  <a:gd name="T102" fmla="*/ 514 w 658"/>
                  <a:gd name="T103" fmla="*/ 104 h 657"/>
                  <a:gd name="T104" fmla="*/ 442 w 658"/>
                  <a:gd name="T105" fmla="*/ 61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6"/>
                    </a:lnTo>
                    <a:lnTo>
                      <a:pt x="279" y="653"/>
                    </a:lnTo>
                    <a:lnTo>
                      <a:pt x="263" y="650"/>
                    </a:lnTo>
                    <a:lnTo>
                      <a:pt x="247" y="648"/>
                    </a:lnTo>
                    <a:lnTo>
                      <a:pt x="231" y="642"/>
                    </a:lnTo>
                    <a:lnTo>
                      <a:pt x="202" y="632"/>
                    </a:lnTo>
                    <a:lnTo>
                      <a:pt x="173" y="618"/>
                    </a:lnTo>
                    <a:lnTo>
                      <a:pt x="145" y="601"/>
                    </a:lnTo>
                    <a:lnTo>
                      <a:pt x="121" y="582"/>
                    </a:lnTo>
                    <a:lnTo>
                      <a:pt x="97" y="560"/>
                    </a:lnTo>
                    <a:lnTo>
                      <a:pt x="75" y="538"/>
                    </a:lnTo>
                    <a:lnTo>
                      <a:pt x="57" y="512"/>
                    </a:lnTo>
                    <a:lnTo>
                      <a:pt x="40" y="485"/>
                    </a:lnTo>
                    <a:lnTo>
                      <a:pt x="27" y="457"/>
                    </a:lnTo>
                    <a:lnTo>
                      <a:pt x="15" y="426"/>
                    </a:lnTo>
                    <a:lnTo>
                      <a:pt x="11" y="411"/>
                    </a:lnTo>
                    <a:lnTo>
                      <a:pt x="7" y="395"/>
                    </a:lnTo>
                    <a:lnTo>
                      <a:pt x="4" y="379"/>
                    </a:lnTo>
                    <a:lnTo>
                      <a:pt x="3" y="362"/>
                    </a:lnTo>
                    <a:lnTo>
                      <a:pt x="2" y="346"/>
                    </a:lnTo>
                    <a:lnTo>
                      <a:pt x="0" y="328"/>
                    </a:lnTo>
                    <a:lnTo>
                      <a:pt x="0" y="328"/>
                    </a:lnTo>
                    <a:lnTo>
                      <a:pt x="2" y="312"/>
                    </a:lnTo>
                    <a:lnTo>
                      <a:pt x="3" y="294"/>
                    </a:lnTo>
                    <a:lnTo>
                      <a:pt x="4" y="278"/>
                    </a:lnTo>
                    <a:lnTo>
                      <a:pt x="7" y="262"/>
                    </a:lnTo>
                    <a:lnTo>
                      <a:pt x="11" y="246"/>
                    </a:lnTo>
                    <a:lnTo>
                      <a:pt x="15" y="231"/>
                    </a:lnTo>
                    <a:lnTo>
                      <a:pt x="27" y="200"/>
                    </a:lnTo>
                    <a:lnTo>
                      <a:pt x="40" y="172"/>
                    </a:lnTo>
                    <a:lnTo>
                      <a:pt x="57" y="145"/>
                    </a:lnTo>
                    <a:lnTo>
                      <a:pt x="75" y="120"/>
                    </a:lnTo>
                    <a:lnTo>
                      <a:pt x="97" y="96"/>
                    </a:lnTo>
                    <a:lnTo>
                      <a:pt x="121" y="76"/>
                    </a:lnTo>
                    <a:lnTo>
                      <a:pt x="145" y="57"/>
                    </a:lnTo>
                    <a:lnTo>
                      <a:pt x="173" y="39"/>
                    </a:lnTo>
                    <a:lnTo>
                      <a:pt x="202" y="26"/>
                    </a:lnTo>
                    <a:lnTo>
                      <a:pt x="231" y="15"/>
                    </a:lnTo>
                    <a:lnTo>
                      <a:pt x="247" y="10"/>
                    </a:lnTo>
                    <a:lnTo>
                      <a:pt x="263" y="7"/>
                    </a:lnTo>
                    <a:lnTo>
                      <a:pt x="279" y="4"/>
                    </a:lnTo>
                    <a:lnTo>
                      <a:pt x="296" y="2"/>
                    </a:lnTo>
                    <a:lnTo>
                      <a:pt x="313" y="0"/>
                    </a:lnTo>
                    <a:lnTo>
                      <a:pt x="329" y="0"/>
                    </a:lnTo>
                    <a:lnTo>
                      <a:pt x="329" y="0"/>
                    </a:lnTo>
                    <a:lnTo>
                      <a:pt x="347" y="0"/>
                    </a:lnTo>
                    <a:lnTo>
                      <a:pt x="363" y="2"/>
                    </a:lnTo>
                    <a:lnTo>
                      <a:pt x="379" y="4"/>
                    </a:lnTo>
                    <a:lnTo>
                      <a:pt x="395" y="7"/>
                    </a:lnTo>
                    <a:lnTo>
                      <a:pt x="411" y="10"/>
                    </a:lnTo>
                    <a:lnTo>
                      <a:pt x="427" y="15"/>
                    </a:lnTo>
                    <a:lnTo>
                      <a:pt x="457" y="26"/>
                    </a:lnTo>
                    <a:lnTo>
                      <a:pt x="486" y="39"/>
                    </a:lnTo>
                    <a:lnTo>
                      <a:pt x="513" y="57"/>
                    </a:lnTo>
                    <a:lnTo>
                      <a:pt x="539" y="76"/>
                    </a:lnTo>
                    <a:lnTo>
                      <a:pt x="561" y="96"/>
                    </a:lnTo>
                    <a:lnTo>
                      <a:pt x="583" y="120"/>
                    </a:lnTo>
                    <a:lnTo>
                      <a:pt x="602" y="145"/>
                    </a:lnTo>
                    <a:lnTo>
                      <a:pt x="618" y="172"/>
                    </a:lnTo>
                    <a:lnTo>
                      <a:pt x="633" y="200"/>
                    </a:lnTo>
                    <a:lnTo>
                      <a:pt x="643" y="231"/>
                    </a:lnTo>
                    <a:lnTo>
                      <a:pt x="647" y="246"/>
                    </a:lnTo>
                    <a:lnTo>
                      <a:pt x="651" y="262"/>
                    </a:lnTo>
                    <a:lnTo>
                      <a:pt x="654" y="278"/>
                    </a:lnTo>
                    <a:lnTo>
                      <a:pt x="657" y="294"/>
                    </a:lnTo>
                    <a:lnTo>
                      <a:pt x="658" y="312"/>
                    </a:lnTo>
                    <a:lnTo>
                      <a:pt x="658" y="328"/>
                    </a:lnTo>
                    <a:lnTo>
                      <a:pt x="658" y="328"/>
                    </a:lnTo>
                    <a:lnTo>
                      <a:pt x="658" y="346"/>
                    </a:lnTo>
                    <a:lnTo>
                      <a:pt x="657" y="362"/>
                    </a:lnTo>
                    <a:lnTo>
                      <a:pt x="654" y="379"/>
                    </a:lnTo>
                    <a:lnTo>
                      <a:pt x="651" y="395"/>
                    </a:lnTo>
                    <a:lnTo>
                      <a:pt x="647" y="411"/>
                    </a:lnTo>
                    <a:lnTo>
                      <a:pt x="643" y="426"/>
                    </a:lnTo>
                    <a:lnTo>
                      <a:pt x="633" y="457"/>
                    </a:lnTo>
                    <a:lnTo>
                      <a:pt x="618" y="485"/>
                    </a:lnTo>
                    <a:lnTo>
                      <a:pt x="602" y="512"/>
                    </a:lnTo>
                    <a:lnTo>
                      <a:pt x="583" y="538"/>
                    </a:lnTo>
                    <a:lnTo>
                      <a:pt x="561" y="560"/>
                    </a:lnTo>
                    <a:lnTo>
                      <a:pt x="539" y="582"/>
                    </a:lnTo>
                    <a:lnTo>
                      <a:pt x="513" y="601"/>
                    </a:lnTo>
                    <a:lnTo>
                      <a:pt x="486" y="618"/>
                    </a:lnTo>
                    <a:lnTo>
                      <a:pt x="457" y="632"/>
                    </a:lnTo>
                    <a:lnTo>
                      <a:pt x="427" y="642"/>
                    </a:lnTo>
                    <a:lnTo>
                      <a:pt x="411" y="648"/>
                    </a:lnTo>
                    <a:lnTo>
                      <a:pt x="395" y="650"/>
                    </a:lnTo>
                    <a:lnTo>
                      <a:pt x="379" y="653"/>
                    </a:lnTo>
                    <a:lnTo>
                      <a:pt x="363" y="656"/>
                    </a:lnTo>
                    <a:lnTo>
                      <a:pt x="347" y="657"/>
                    </a:lnTo>
                    <a:lnTo>
                      <a:pt x="329" y="657"/>
                    </a:lnTo>
                    <a:lnTo>
                      <a:pt x="329" y="657"/>
                    </a:lnTo>
                    <a:close/>
                    <a:moveTo>
                      <a:pt x="329" y="38"/>
                    </a:moveTo>
                    <a:lnTo>
                      <a:pt x="329" y="38"/>
                    </a:lnTo>
                    <a:lnTo>
                      <a:pt x="300" y="39"/>
                    </a:lnTo>
                    <a:lnTo>
                      <a:pt x="271" y="43"/>
                    </a:lnTo>
                    <a:lnTo>
                      <a:pt x="243" y="50"/>
                    </a:lnTo>
                    <a:lnTo>
                      <a:pt x="216" y="61"/>
                    </a:lnTo>
                    <a:lnTo>
                      <a:pt x="191" y="73"/>
                    </a:lnTo>
                    <a:lnTo>
                      <a:pt x="167" y="88"/>
                    </a:lnTo>
                    <a:lnTo>
                      <a:pt x="144" y="104"/>
                    </a:lnTo>
                    <a:lnTo>
                      <a:pt x="124" y="123"/>
                    </a:lnTo>
                    <a:lnTo>
                      <a:pt x="105" y="144"/>
                    </a:lnTo>
                    <a:lnTo>
                      <a:pt x="87" y="166"/>
                    </a:lnTo>
                    <a:lnTo>
                      <a:pt x="74" y="190"/>
                    </a:lnTo>
                    <a:lnTo>
                      <a:pt x="61" y="215"/>
                    </a:lnTo>
                    <a:lnTo>
                      <a:pt x="51" y="242"/>
                    </a:lnTo>
                    <a:lnTo>
                      <a:pt x="44" y="270"/>
                    </a:lnTo>
                    <a:lnTo>
                      <a:pt x="40" y="298"/>
                    </a:lnTo>
                    <a:lnTo>
                      <a:pt x="38" y="328"/>
                    </a:lnTo>
                    <a:lnTo>
                      <a:pt x="38" y="328"/>
                    </a:lnTo>
                    <a:lnTo>
                      <a:pt x="40" y="359"/>
                    </a:lnTo>
                    <a:lnTo>
                      <a:pt x="44" y="387"/>
                    </a:lnTo>
                    <a:lnTo>
                      <a:pt x="51" y="415"/>
                    </a:lnTo>
                    <a:lnTo>
                      <a:pt x="61" y="442"/>
                    </a:lnTo>
                    <a:lnTo>
                      <a:pt x="74" y="468"/>
                    </a:lnTo>
                    <a:lnTo>
                      <a:pt x="87" y="492"/>
                    </a:lnTo>
                    <a:lnTo>
                      <a:pt x="105" y="513"/>
                    </a:lnTo>
                    <a:lnTo>
                      <a:pt x="124" y="535"/>
                    </a:lnTo>
                    <a:lnTo>
                      <a:pt x="144" y="554"/>
                    </a:lnTo>
                    <a:lnTo>
                      <a:pt x="167" y="570"/>
                    </a:lnTo>
                    <a:lnTo>
                      <a:pt x="191" y="585"/>
                    </a:lnTo>
                    <a:lnTo>
                      <a:pt x="216" y="597"/>
                    </a:lnTo>
                    <a:lnTo>
                      <a:pt x="243" y="606"/>
                    </a:lnTo>
                    <a:lnTo>
                      <a:pt x="271" y="614"/>
                    </a:lnTo>
                    <a:lnTo>
                      <a:pt x="300" y="618"/>
                    </a:lnTo>
                    <a:lnTo>
                      <a:pt x="329" y="619"/>
                    </a:lnTo>
                    <a:lnTo>
                      <a:pt x="329" y="619"/>
                    </a:lnTo>
                    <a:lnTo>
                      <a:pt x="359" y="618"/>
                    </a:lnTo>
                    <a:lnTo>
                      <a:pt x="388" y="614"/>
                    </a:lnTo>
                    <a:lnTo>
                      <a:pt x="416" y="606"/>
                    </a:lnTo>
                    <a:lnTo>
                      <a:pt x="442" y="597"/>
                    </a:lnTo>
                    <a:lnTo>
                      <a:pt x="467" y="585"/>
                    </a:lnTo>
                    <a:lnTo>
                      <a:pt x="492" y="570"/>
                    </a:lnTo>
                    <a:lnTo>
                      <a:pt x="514" y="554"/>
                    </a:lnTo>
                    <a:lnTo>
                      <a:pt x="535" y="535"/>
                    </a:lnTo>
                    <a:lnTo>
                      <a:pt x="553" y="513"/>
                    </a:lnTo>
                    <a:lnTo>
                      <a:pt x="571" y="492"/>
                    </a:lnTo>
                    <a:lnTo>
                      <a:pt x="586" y="468"/>
                    </a:lnTo>
                    <a:lnTo>
                      <a:pt x="598" y="442"/>
                    </a:lnTo>
                    <a:lnTo>
                      <a:pt x="607" y="415"/>
                    </a:lnTo>
                    <a:lnTo>
                      <a:pt x="615" y="387"/>
                    </a:lnTo>
                    <a:lnTo>
                      <a:pt x="619" y="359"/>
                    </a:lnTo>
                    <a:lnTo>
                      <a:pt x="620" y="328"/>
                    </a:lnTo>
                    <a:lnTo>
                      <a:pt x="620" y="328"/>
                    </a:lnTo>
                    <a:lnTo>
                      <a:pt x="619" y="298"/>
                    </a:lnTo>
                    <a:lnTo>
                      <a:pt x="615" y="270"/>
                    </a:lnTo>
                    <a:lnTo>
                      <a:pt x="607" y="242"/>
                    </a:lnTo>
                    <a:lnTo>
                      <a:pt x="598" y="215"/>
                    </a:lnTo>
                    <a:lnTo>
                      <a:pt x="586" y="190"/>
                    </a:lnTo>
                    <a:lnTo>
                      <a:pt x="571" y="166"/>
                    </a:lnTo>
                    <a:lnTo>
                      <a:pt x="553" y="144"/>
                    </a:lnTo>
                    <a:lnTo>
                      <a:pt x="535" y="123"/>
                    </a:lnTo>
                    <a:lnTo>
                      <a:pt x="514" y="104"/>
                    </a:lnTo>
                    <a:lnTo>
                      <a:pt x="492" y="88"/>
                    </a:lnTo>
                    <a:lnTo>
                      <a:pt x="467" y="73"/>
                    </a:lnTo>
                    <a:lnTo>
                      <a:pt x="442" y="61"/>
                    </a:lnTo>
                    <a:lnTo>
                      <a:pt x="416" y="50"/>
                    </a:lnTo>
                    <a:lnTo>
                      <a:pt x="388" y="43"/>
                    </a:lnTo>
                    <a:lnTo>
                      <a:pt x="359" y="39"/>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77" name="Freeform 250">
                <a:extLst>
                  <a:ext uri="{FF2B5EF4-FFF2-40B4-BE49-F238E27FC236}">
                    <a16:creationId xmlns:a16="http://schemas.microsoft.com/office/drawing/2014/main" id="{18A64183-0503-3944-A39C-41DF541EB716}"/>
                  </a:ext>
                </a:extLst>
              </p:cNvPr>
              <p:cNvSpPr>
                <a:spLocks/>
              </p:cNvSpPr>
              <p:nvPr/>
            </p:nvSpPr>
            <p:spPr bwMode="auto">
              <a:xfrm>
                <a:off x="7785101" y="1798638"/>
                <a:ext cx="142875" cy="76200"/>
              </a:xfrm>
              <a:custGeom>
                <a:avLst/>
                <a:gdLst>
                  <a:gd name="T0" fmla="*/ 175 w 180"/>
                  <a:gd name="T1" fmla="*/ 0 h 97"/>
                  <a:gd name="T2" fmla="*/ 6 w 180"/>
                  <a:gd name="T3" fmla="*/ 0 h 97"/>
                  <a:gd name="T4" fmla="*/ 6 w 180"/>
                  <a:gd name="T5" fmla="*/ 0 h 97"/>
                  <a:gd name="T6" fmla="*/ 4 w 180"/>
                  <a:gd name="T7" fmla="*/ 1 h 97"/>
                  <a:gd name="T8" fmla="*/ 2 w 180"/>
                  <a:gd name="T9" fmla="*/ 1 h 97"/>
                  <a:gd name="T10" fmla="*/ 0 w 180"/>
                  <a:gd name="T11" fmla="*/ 4 h 97"/>
                  <a:gd name="T12" fmla="*/ 0 w 180"/>
                  <a:gd name="T13" fmla="*/ 7 h 97"/>
                  <a:gd name="T14" fmla="*/ 0 w 180"/>
                  <a:gd name="T15" fmla="*/ 54 h 97"/>
                  <a:gd name="T16" fmla="*/ 0 w 180"/>
                  <a:gd name="T17" fmla="*/ 54 h 97"/>
                  <a:gd name="T18" fmla="*/ 0 w 180"/>
                  <a:gd name="T19" fmla="*/ 57 h 97"/>
                  <a:gd name="T20" fmla="*/ 2 w 180"/>
                  <a:gd name="T21" fmla="*/ 59 h 97"/>
                  <a:gd name="T22" fmla="*/ 4 w 180"/>
                  <a:gd name="T23" fmla="*/ 61 h 97"/>
                  <a:gd name="T24" fmla="*/ 6 w 180"/>
                  <a:gd name="T25" fmla="*/ 61 h 97"/>
                  <a:gd name="T26" fmla="*/ 30 w 180"/>
                  <a:gd name="T27" fmla="*/ 61 h 97"/>
                  <a:gd name="T28" fmla="*/ 30 w 180"/>
                  <a:gd name="T29" fmla="*/ 97 h 97"/>
                  <a:gd name="T30" fmla="*/ 151 w 180"/>
                  <a:gd name="T31" fmla="*/ 97 h 97"/>
                  <a:gd name="T32" fmla="*/ 151 w 180"/>
                  <a:gd name="T33" fmla="*/ 61 h 97"/>
                  <a:gd name="T34" fmla="*/ 175 w 180"/>
                  <a:gd name="T35" fmla="*/ 61 h 97"/>
                  <a:gd name="T36" fmla="*/ 175 w 180"/>
                  <a:gd name="T37" fmla="*/ 61 h 97"/>
                  <a:gd name="T38" fmla="*/ 177 w 180"/>
                  <a:gd name="T39" fmla="*/ 61 h 97"/>
                  <a:gd name="T40" fmla="*/ 179 w 180"/>
                  <a:gd name="T41" fmla="*/ 59 h 97"/>
                  <a:gd name="T42" fmla="*/ 180 w 180"/>
                  <a:gd name="T43" fmla="*/ 57 h 97"/>
                  <a:gd name="T44" fmla="*/ 180 w 180"/>
                  <a:gd name="T45" fmla="*/ 54 h 97"/>
                  <a:gd name="T46" fmla="*/ 180 w 180"/>
                  <a:gd name="T47" fmla="*/ 7 h 97"/>
                  <a:gd name="T48" fmla="*/ 180 w 180"/>
                  <a:gd name="T49" fmla="*/ 7 h 97"/>
                  <a:gd name="T50" fmla="*/ 180 w 180"/>
                  <a:gd name="T51" fmla="*/ 4 h 97"/>
                  <a:gd name="T52" fmla="*/ 179 w 180"/>
                  <a:gd name="T53" fmla="*/ 1 h 97"/>
                  <a:gd name="T54" fmla="*/ 177 w 180"/>
                  <a:gd name="T55" fmla="*/ 1 h 97"/>
                  <a:gd name="T56" fmla="*/ 175 w 180"/>
                  <a:gd name="T57" fmla="*/ 0 h 97"/>
                  <a:gd name="T58" fmla="*/ 175 w 180"/>
                  <a:gd name="T5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97">
                    <a:moveTo>
                      <a:pt x="175" y="0"/>
                    </a:moveTo>
                    <a:lnTo>
                      <a:pt x="6" y="0"/>
                    </a:lnTo>
                    <a:lnTo>
                      <a:pt x="6" y="0"/>
                    </a:lnTo>
                    <a:lnTo>
                      <a:pt x="4" y="1"/>
                    </a:lnTo>
                    <a:lnTo>
                      <a:pt x="2" y="1"/>
                    </a:lnTo>
                    <a:lnTo>
                      <a:pt x="0" y="4"/>
                    </a:lnTo>
                    <a:lnTo>
                      <a:pt x="0" y="7"/>
                    </a:lnTo>
                    <a:lnTo>
                      <a:pt x="0" y="54"/>
                    </a:lnTo>
                    <a:lnTo>
                      <a:pt x="0" y="54"/>
                    </a:lnTo>
                    <a:lnTo>
                      <a:pt x="0" y="57"/>
                    </a:lnTo>
                    <a:lnTo>
                      <a:pt x="2" y="59"/>
                    </a:lnTo>
                    <a:lnTo>
                      <a:pt x="4" y="61"/>
                    </a:lnTo>
                    <a:lnTo>
                      <a:pt x="6" y="61"/>
                    </a:lnTo>
                    <a:lnTo>
                      <a:pt x="30" y="61"/>
                    </a:lnTo>
                    <a:lnTo>
                      <a:pt x="30" y="97"/>
                    </a:lnTo>
                    <a:lnTo>
                      <a:pt x="151" y="97"/>
                    </a:lnTo>
                    <a:lnTo>
                      <a:pt x="151" y="61"/>
                    </a:lnTo>
                    <a:lnTo>
                      <a:pt x="175" y="61"/>
                    </a:lnTo>
                    <a:lnTo>
                      <a:pt x="175" y="61"/>
                    </a:lnTo>
                    <a:lnTo>
                      <a:pt x="177" y="61"/>
                    </a:lnTo>
                    <a:lnTo>
                      <a:pt x="179" y="59"/>
                    </a:lnTo>
                    <a:lnTo>
                      <a:pt x="180" y="57"/>
                    </a:lnTo>
                    <a:lnTo>
                      <a:pt x="180" y="54"/>
                    </a:lnTo>
                    <a:lnTo>
                      <a:pt x="180" y="7"/>
                    </a:lnTo>
                    <a:lnTo>
                      <a:pt x="180" y="7"/>
                    </a:lnTo>
                    <a:lnTo>
                      <a:pt x="180" y="4"/>
                    </a:lnTo>
                    <a:lnTo>
                      <a:pt x="179" y="1"/>
                    </a:lnTo>
                    <a:lnTo>
                      <a:pt x="177" y="1"/>
                    </a:lnTo>
                    <a:lnTo>
                      <a:pt x="175" y="0"/>
                    </a:lnTo>
                    <a:lnTo>
                      <a:pt x="1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78" name="Freeform 251">
                <a:extLst>
                  <a:ext uri="{FF2B5EF4-FFF2-40B4-BE49-F238E27FC236}">
                    <a16:creationId xmlns:a16="http://schemas.microsoft.com/office/drawing/2014/main" id="{FD554011-50A5-FF46-AF08-6B9D37C6C327}"/>
                  </a:ext>
                </a:extLst>
              </p:cNvPr>
              <p:cNvSpPr>
                <a:spLocks/>
              </p:cNvSpPr>
              <p:nvPr/>
            </p:nvSpPr>
            <p:spPr bwMode="auto">
              <a:xfrm>
                <a:off x="7808913" y="1889125"/>
                <a:ext cx="95250" cy="209550"/>
              </a:xfrm>
              <a:custGeom>
                <a:avLst/>
                <a:gdLst>
                  <a:gd name="T0" fmla="*/ 0 w 121"/>
                  <a:gd name="T1" fmla="*/ 57 h 265"/>
                  <a:gd name="T2" fmla="*/ 49 w 121"/>
                  <a:gd name="T3" fmla="*/ 57 h 265"/>
                  <a:gd name="T4" fmla="*/ 49 w 121"/>
                  <a:gd name="T5" fmla="*/ 57 h 265"/>
                  <a:gd name="T6" fmla="*/ 51 w 121"/>
                  <a:gd name="T7" fmla="*/ 57 h 265"/>
                  <a:gd name="T8" fmla="*/ 52 w 121"/>
                  <a:gd name="T9" fmla="*/ 59 h 265"/>
                  <a:gd name="T10" fmla="*/ 53 w 121"/>
                  <a:gd name="T11" fmla="*/ 66 h 265"/>
                  <a:gd name="T12" fmla="*/ 53 w 121"/>
                  <a:gd name="T13" fmla="*/ 66 h 265"/>
                  <a:gd name="T14" fmla="*/ 52 w 121"/>
                  <a:gd name="T15" fmla="*/ 71 h 265"/>
                  <a:gd name="T16" fmla="*/ 51 w 121"/>
                  <a:gd name="T17" fmla="*/ 74 h 265"/>
                  <a:gd name="T18" fmla="*/ 49 w 121"/>
                  <a:gd name="T19" fmla="*/ 74 h 265"/>
                  <a:gd name="T20" fmla="*/ 0 w 121"/>
                  <a:gd name="T21" fmla="*/ 74 h 265"/>
                  <a:gd name="T22" fmla="*/ 0 w 121"/>
                  <a:gd name="T23" fmla="*/ 108 h 265"/>
                  <a:gd name="T24" fmla="*/ 45 w 121"/>
                  <a:gd name="T25" fmla="*/ 108 h 265"/>
                  <a:gd name="T26" fmla="*/ 45 w 121"/>
                  <a:gd name="T27" fmla="*/ 108 h 265"/>
                  <a:gd name="T28" fmla="*/ 47 w 121"/>
                  <a:gd name="T29" fmla="*/ 108 h 265"/>
                  <a:gd name="T30" fmla="*/ 48 w 121"/>
                  <a:gd name="T31" fmla="*/ 110 h 265"/>
                  <a:gd name="T32" fmla="*/ 49 w 121"/>
                  <a:gd name="T33" fmla="*/ 117 h 265"/>
                  <a:gd name="T34" fmla="*/ 49 w 121"/>
                  <a:gd name="T35" fmla="*/ 117 h 265"/>
                  <a:gd name="T36" fmla="*/ 48 w 121"/>
                  <a:gd name="T37" fmla="*/ 123 h 265"/>
                  <a:gd name="T38" fmla="*/ 47 w 121"/>
                  <a:gd name="T39" fmla="*/ 125 h 265"/>
                  <a:gd name="T40" fmla="*/ 45 w 121"/>
                  <a:gd name="T41" fmla="*/ 125 h 265"/>
                  <a:gd name="T42" fmla="*/ 0 w 121"/>
                  <a:gd name="T43" fmla="*/ 125 h 265"/>
                  <a:gd name="T44" fmla="*/ 0 w 121"/>
                  <a:gd name="T45" fmla="*/ 153 h 265"/>
                  <a:gd name="T46" fmla="*/ 49 w 121"/>
                  <a:gd name="T47" fmla="*/ 153 h 265"/>
                  <a:gd name="T48" fmla="*/ 49 w 121"/>
                  <a:gd name="T49" fmla="*/ 153 h 265"/>
                  <a:gd name="T50" fmla="*/ 51 w 121"/>
                  <a:gd name="T51" fmla="*/ 153 h 265"/>
                  <a:gd name="T52" fmla="*/ 52 w 121"/>
                  <a:gd name="T53" fmla="*/ 156 h 265"/>
                  <a:gd name="T54" fmla="*/ 53 w 121"/>
                  <a:gd name="T55" fmla="*/ 161 h 265"/>
                  <a:gd name="T56" fmla="*/ 53 w 121"/>
                  <a:gd name="T57" fmla="*/ 161 h 265"/>
                  <a:gd name="T58" fmla="*/ 52 w 121"/>
                  <a:gd name="T59" fmla="*/ 168 h 265"/>
                  <a:gd name="T60" fmla="*/ 51 w 121"/>
                  <a:gd name="T61" fmla="*/ 171 h 265"/>
                  <a:gd name="T62" fmla="*/ 49 w 121"/>
                  <a:gd name="T63" fmla="*/ 171 h 265"/>
                  <a:gd name="T64" fmla="*/ 0 w 121"/>
                  <a:gd name="T65" fmla="*/ 171 h 265"/>
                  <a:gd name="T66" fmla="*/ 0 w 121"/>
                  <a:gd name="T67" fmla="*/ 206 h 265"/>
                  <a:gd name="T68" fmla="*/ 0 w 121"/>
                  <a:gd name="T69" fmla="*/ 206 h 265"/>
                  <a:gd name="T70" fmla="*/ 1 w 121"/>
                  <a:gd name="T71" fmla="*/ 218 h 265"/>
                  <a:gd name="T72" fmla="*/ 5 w 121"/>
                  <a:gd name="T73" fmla="*/ 229 h 265"/>
                  <a:gd name="T74" fmla="*/ 10 w 121"/>
                  <a:gd name="T75" fmla="*/ 239 h 265"/>
                  <a:gd name="T76" fmla="*/ 19 w 121"/>
                  <a:gd name="T77" fmla="*/ 247 h 265"/>
                  <a:gd name="T78" fmla="*/ 27 w 121"/>
                  <a:gd name="T79" fmla="*/ 255 h 265"/>
                  <a:gd name="T80" fmla="*/ 37 w 121"/>
                  <a:gd name="T81" fmla="*/ 261 h 265"/>
                  <a:gd name="T82" fmla="*/ 48 w 121"/>
                  <a:gd name="T83" fmla="*/ 264 h 265"/>
                  <a:gd name="T84" fmla="*/ 60 w 121"/>
                  <a:gd name="T85" fmla="*/ 265 h 265"/>
                  <a:gd name="T86" fmla="*/ 60 w 121"/>
                  <a:gd name="T87" fmla="*/ 265 h 265"/>
                  <a:gd name="T88" fmla="*/ 72 w 121"/>
                  <a:gd name="T89" fmla="*/ 264 h 265"/>
                  <a:gd name="T90" fmla="*/ 84 w 121"/>
                  <a:gd name="T91" fmla="*/ 261 h 265"/>
                  <a:gd name="T92" fmla="*/ 94 w 121"/>
                  <a:gd name="T93" fmla="*/ 255 h 265"/>
                  <a:gd name="T94" fmla="*/ 103 w 121"/>
                  <a:gd name="T95" fmla="*/ 247 h 265"/>
                  <a:gd name="T96" fmla="*/ 110 w 121"/>
                  <a:gd name="T97" fmla="*/ 239 h 265"/>
                  <a:gd name="T98" fmla="*/ 115 w 121"/>
                  <a:gd name="T99" fmla="*/ 229 h 265"/>
                  <a:gd name="T100" fmla="*/ 119 w 121"/>
                  <a:gd name="T101" fmla="*/ 218 h 265"/>
                  <a:gd name="T102" fmla="*/ 121 w 121"/>
                  <a:gd name="T103" fmla="*/ 206 h 265"/>
                  <a:gd name="T104" fmla="*/ 121 w 121"/>
                  <a:gd name="T105" fmla="*/ 0 h 265"/>
                  <a:gd name="T106" fmla="*/ 0 w 121"/>
                  <a:gd name="T107" fmla="*/ 0 h 265"/>
                  <a:gd name="T108" fmla="*/ 0 w 121"/>
                  <a:gd name="T109" fmla="*/ 5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1" h="265">
                    <a:moveTo>
                      <a:pt x="0" y="57"/>
                    </a:moveTo>
                    <a:lnTo>
                      <a:pt x="49" y="57"/>
                    </a:lnTo>
                    <a:lnTo>
                      <a:pt x="49" y="57"/>
                    </a:lnTo>
                    <a:lnTo>
                      <a:pt x="51" y="57"/>
                    </a:lnTo>
                    <a:lnTo>
                      <a:pt x="52" y="59"/>
                    </a:lnTo>
                    <a:lnTo>
                      <a:pt x="53" y="66"/>
                    </a:lnTo>
                    <a:lnTo>
                      <a:pt x="53" y="66"/>
                    </a:lnTo>
                    <a:lnTo>
                      <a:pt x="52" y="71"/>
                    </a:lnTo>
                    <a:lnTo>
                      <a:pt x="51" y="74"/>
                    </a:lnTo>
                    <a:lnTo>
                      <a:pt x="49" y="74"/>
                    </a:lnTo>
                    <a:lnTo>
                      <a:pt x="0" y="74"/>
                    </a:lnTo>
                    <a:lnTo>
                      <a:pt x="0" y="108"/>
                    </a:lnTo>
                    <a:lnTo>
                      <a:pt x="45" y="108"/>
                    </a:lnTo>
                    <a:lnTo>
                      <a:pt x="45" y="108"/>
                    </a:lnTo>
                    <a:lnTo>
                      <a:pt x="47" y="108"/>
                    </a:lnTo>
                    <a:lnTo>
                      <a:pt x="48" y="110"/>
                    </a:lnTo>
                    <a:lnTo>
                      <a:pt x="49" y="117"/>
                    </a:lnTo>
                    <a:lnTo>
                      <a:pt x="49" y="117"/>
                    </a:lnTo>
                    <a:lnTo>
                      <a:pt x="48" y="123"/>
                    </a:lnTo>
                    <a:lnTo>
                      <a:pt x="47" y="125"/>
                    </a:lnTo>
                    <a:lnTo>
                      <a:pt x="45" y="125"/>
                    </a:lnTo>
                    <a:lnTo>
                      <a:pt x="0" y="125"/>
                    </a:lnTo>
                    <a:lnTo>
                      <a:pt x="0" y="153"/>
                    </a:lnTo>
                    <a:lnTo>
                      <a:pt x="49" y="153"/>
                    </a:lnTo>
                    <a:lnTo>
                      <a:pt x="49" y="153"/>
                    </a:lnTo>
                    <a:lnTo>
                      <a:pt x="51" y="153"/>
                    </a:lnTo>
                    <a:lnTo>
                      <a:pt x="52" y="156"/>
                    </a:lnTo>
                    <a:lnTo>
                      <a:pt x="53" y="161"/>
                    </a:lnTo>
                    <a:lnTo>
                      <a:pt x="53" y="161"/>
                    </a:lnTo>
                    <a:lnTo>
                      <a:pt x="52" y="168"/>
                    </a:lnTo>
                    <a:lnTo>
                      <a:pt x="51" y="171"/>
                    </a:lnTo>
                    <a:lnTo>
                      <a:pt x="49" y="171"/>
                    </a:lnTo>
                    <a:lnTo>
                      <a:pt x="0" y="171"/>
                    </a:lnTo>
                    <a:lnTo>
                      <a:pt x="0" y="206"/>
                    </a:lnTo>
                    <a:lnTo>
                      <a:pt x="0" y="206"/>
                    </a:lnTo>
                    <a:lnTo>
                      <a:pt x="1" y="218"/>
                    </a:lnTo>
                    <a:lnTo>
                      <a:pt x="5" y="229"/>
                    </a:lnTo>
                    <a:lnTo>
                      <a:pt x="10" y="239"/>
                    </a:lnTo>
                    <a:lnTo>
                      <a:pt x="19" y="247"/>
                    </a:lnTo>
                    <a:lnTo>
                      <a:pt x="27" y="255"/>
                    </a:lnTo>
                    <a:lnTo>
                      <a:pt x="37" y="261"/>
                    </a:lnTo>
                    <a:lnTo>
                      <a:pt x="48" y="264"/>
                    </a:lnTo>
                    <a:lnTo>
                      <a:pt x="60" y="265"/>
                    </a:lnTo>
                    <a:lnTo>
                      <a:pt x="60" y="265"/>
                    </a:lnTo>
                    <a:lnTo>
                      <a:pt x="72" y="264"/>
                    </a:lnTo>
                    <a:lnTo>
                      <a:pt x="84" y="261"/>
                    </a:lnTo>
                    <a:lnTo>
                      <a:pt x="94" y="255"/>
                    </a:lnTo>
                    <a:lnTo>
                      <a:pt x="103" y="247"/>
                    </a:lnTo>
                    <a:lnTo>
                      <a:pt x="110" y="239"/>
                    </a:lnTo>
                    <a:lnTo>
                      <a:pt x="115" y="229"/>
                    </a:lnTo>
                    <a:lnTo>
                      <a:pt x="119" y="218"/>
                    </a:lnTo>
                    <a:lnTo>
                      <a:pt x="121" y="206"/>
                    </a:lnTo>
                    <a:lnTo>
                      <a:pt x="121" y="0"/>
                    </a:lnTo>
                    <a:lnTo>
                      <a:pt x="0" y="0"/>
                    </a:lnTo>
                    <a:lnTo>
                      <a:pt x="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sp>
          <p:nvSpPr>
            <p:cNvPr id="75" name="TextBox 74">
              <a:extLst>
                <a:ext uri="{FF2B5EF4-FFF2-40B4-BE49-F238E27FC236}">
                  <a16:creationId xmlns:a16="http://schemas.microsoft.com/office/drawing/2014/main" id="{547E8174-18AF-894E-94A2-93D974929B5D}"/>
                </a:ext>
              </a:extLst>
            </p:cNvPr>
            <p:cNvSpPr txBox="1"/>
            <p:nvPr/>
          </p:nvSpPr>
          <p:spPr>
            <a:xfrm>
              <a:off x="7103533" y="58420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425563"/>
                </a:solidFill>
                <a:effectLst/>
                <a:uLnTx/>
                <a:uFillTx/>
                <a:latin typeface="Arial"/>
                <a:ea typeface="+mn-ea"/>
                <a:cs typeface="+mn-cs"/>
              </a:endParaRPr>
            </a:p>
          </p:txBody>
        </p:sp>
      </p:grpSp>
      <p:sp>
        <p:nvSpPr>
          <p:cNvPr id="79" name="TextBox 78">
            <a:extLst>
              <a:ext uri="{FF2B5EF4-FFF2-40B4-BE49-F238E27FC236}">
                <a16:creationId xmlns:a16="http://schemas.microsoft.com/office/drawing/2014/main" id="{8B56510B-232C-C247-A9EE-F7BAAE1100E3}"/>
              </a:ext>
            </a:extLst>
          </p:cNvPr>
          <p:cNvSpPr txBox="1"/>
          <p:nvPr/>
        </p:nvSpPr>
        <p:spPr>
          <a:xfrm>
            <a:off x="1004969" y="3270686"/>
            <a:ext cx="1185218"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ENGAGE EMPLOYEES</a:t>
            </a:r>
          </a:p>
        </p:txBody>
      </p:sp>
      <p:sp>
        <p:nvSpPr>
          <p:cNvPr id="80" name="TextBox 79">
            <a:extLst>
              <a:ext uri="{FF2B5EF4-FFF2-40B4-BE49-F238E27FC236}">
                <a16:creationId xmlns:a16="http://schemas.microsoft.com/office/drawing/2014/main" id="{718D71AB-3E7C-0D41-B744-35C57F1A114B}"/>
              </a:ext>
            </a:extLst>
          </p:cNvPr>
          <p:cNvSpPr txBox="1"/>
          <p:nvPr/>
        </p:nvSpPr>
        <p:spPr>
          <a:xfrm>
            <a:off x="2698184" y="3270686"/>
            <a:ext cx="1434114"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Arial"/>
              </a:rPr>
              <a:t>SET UP </a:t>
            </a:r>
            <a:r>
              <a:rPr kumimoji="0" lang="en-GB" sz="1000" b="1" i="0" u="none" strike="noStrike" kern="1200" cap="none" spc="0" normalizeH="0" baseline="0" noProof="0" dirty="0" smtClean="0">
                <a:ln>
                  <a:noFill/>
                </a:ln>
                <a:solidFill>
                  <a:srgbClr val="005EB8"/>
                </a:solidFill>
                <a:effectLst/>
                <a:uLnTx/>
                <a:uFillTx/>
                <a:latin typeface="Arial"/>
                <a:ea typeface="+mn-ea"/>
                <a:cs typeface="Arial"/>
              </a:rPr>
              <a:t>TESTING SITE </a:t>
            </a:r>
            <a:r>
              <a:rPr kumimoji="0" lang="en-GB" sz="1000" b="1" i="0" u="none" strike="noStrike" kern="1200" cap="none" spc="0" normalizeH="0" baseline="0" noProof="0" dirty="0">
                <a:ln>
                  <a:noFill/>
                </a:ln>
                <a:solidFill>
                  <a:srgbClr val="005EB8"/>
                </a:solidFill>
                <a:effectLst/>
                <a:uLnTx/>
                <a:uFillTx/>
                <a:latin typeface="Arial"/>
                <a:ea typeface="+mn-ea"/>
                <a:cs typeface="Arial"/>
              </a:rPr>
              <a:t>&amp; TRAIN STAFF </a:t>
            </a:r>
          </a:p>
        </p:txBody>
      </p:sp>
      <p:sp>
        <p:nvSpPr>
          <p:cNvPr id="81" name="TextBox 80">
            <a:extLst>
              <a:ext uri="{FF2B5EF4-FFF2-40B4-BE49-F238E27FC236}">
                <a16:creationId xmlns:a16="http://schemas.microsoft.com/office/drawing/2014/main" id="{D5F28809-A52B-E848-91E9-B8E4DB96064B}"/>
              </a:ext>
            </a:extLst>
          </p:cNvPr>
          <p:cNvSpPr txBox="1"/>
          <p:nvPr/>
        </p:nvSpPr>
        <p:spPr>
          <a:xfrm>
            <a:off x="4404584" y="3270686"/>
            <a:ext cx="1644794"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ORDER TEST KITS &amp; PREPARE FOR TESTING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5EB8"/>
              </a:solidFill>
              <a:effectLst/>
              <a:uLnTx/>
              <a:uFillTx/>
              <a:latin typeface="Arial"/>
              <a:ea typeface="+mn-ea"/>
              <a:cs typeface="+mn-cs"/>
            </a:endParaRPr>
          </a:p>
        </p:txBody>
      </p:sp>
      <p:sp>
        <p:nvSpPr>
          <p:cNvPr id="82" name="TextBox 81">
            <a:extLst>
              <a:ext uri="{FF2B5EF4-FFF2-40B4-BE49-F238E27FC236}">
                <a16:creationId xmlns:a16="http://schemas.microsoft.com/office/drawing/2014/main" id="{F41F75CE-D9E8-6E48-BB9F-D0394CC0ECD4}"/>
              </a:ext>
            </a:extLst>
          </p:cNvPr>
          <p:cNvSpPr txBox="1"/>
          <p:nvPr/>
        </p:nvSpPr>
        <p:spPr>
          <a:xfrm>
            <a:off x="6487872" y="3270686"/>
            <a:ext cx="1123416" cy="38170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CONDUCT TESTING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5EB8"/>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5EB8"/>
              </a:solidFill>
              <a:effectLst/>
              <a:uLnTx/>
              <a:uFillTx/>
              <a:latin typeface="Arial"/>
              <a:ea typeface="+mn-ea"/>
              <a:cs typeface="+mn-cs"/>
            </a:endParaRPr>
          </a:p>
        </p:txBody>
      </p:sp>
      <p:sp>
        <p:nvSpPr>
          <p:cNvPr id="83" name="TextBox 82">
            <a:extLst>
              <a:ext uri="{FF2B5EF4-FFF2-40B4-BE49-F238E27FC236}">
                <a16:creationId xmlns:a16="http://schemas.microsoft.com/office/drawing/2014/main" id="{91611597-AEC1-3E43-984B-3EFC3F74D6E4}"/>
              </a:ext>
            </a:extLst>
          </p:cNvPr>
          <p:cNvSpPr txBox="1"/>
          <p:nvPr/>
        </p:nvSpPr>
        <p:spPr>
          <a:xfrm>
            <a:off x="8227857" y="3270686"/>
            <a:ext cx="1279137"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TEST SAMPLE ANALYSIS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5EB8"/>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5EB8"/>
              </a:solidFill>
              <a:effectLst/>
              <a:uLnTx/>
              <a:uFillTx/>
              <a:latin typeface="Arial"/>
              <a:ea typeface="+mn-ea"/>
              <a:cs typeface="+mn-cs"/>
            </a:endParaRPr>
          </a:p>
        </p:txBody>
      </p:sp>
      <p:sp>
        <p:nvSpPr>
          <p:cNvPr id="84" name="TextBox 83">
            <a:extLst>
              <a:ext uri="{FF2B5EF4-FFF2-40B4-BE49-F238E27FC236}">
                <a16:creationId xmlns:a16="http://schemas.microsoft.com/office/drawing/2014/main" id="{F58C716B-CF85-F749-8D57-D8E25245A24C}"/>
              </a:ext>
            </a:extLst>
          </p:cNvPr>
          <p:cNvSpPr txBox="1"/>
          <p:nvPr/>
        </p:nvSpPr>
        <p:spPr>
          <a:xfrm>
            <a:off x="9906864" y="3270686"/>
            <a:ext cx="1555197"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Arial"/>
              </a:rPr>
              <a:t>RESULT NOTIFICATION &amp; FOLLOW UP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5EB8"/>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5EB8"/>
              </a:solidFill>
              <a:effectLst/>
              <a:uLnTx/>
              <a:uFillTx/>
              <a:latin typeface="Arial"/>
              <a:ea typeface="+mn-ea"/>
              <a:cs typeface="Arial"/>
            </a:endParaRPr>
          </a:p>
        </p:txBody>
      </p:sp>
      <p:sp>
        <p:nvSpPr>
          <p:cNvPr id="85" name="TextBox 84">
            <a:extLst>
              <a:ext uri="{FF2B5EF4-FFF2-40B4-BE49-F238E27FC236}">
                <a16:creationId xmlns:a16="http://schemas.microsoft.com/office/drawing/2014/main" id="{718D71AB-3E7C-0D41-B744-35C57F1A114B}"/>
              </a:ext>
            </a:extLst>
          </p:cNvPr>
          <p:cNvSpPr txBox="1"/>
          <p:nvPr/>
        </p:nvSpPr>
        <p:spPr>
          <a:xfrm>
            <a:off x="2017899" y="4849404"/>
            <a:ext cx="2794684" cy="7013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Procure services and materials described</a:t>
            </a:r>
            <a:r>
              <a:rPr kumimoji="0" lang="en-GB" sz="1000" b="0" i="0" u="none" strike="noStrike" kern="1200" cap="none" spc="0" normalizeH="0" noProof="0" dirty="0">
                <a:ln>
                  <a:noFill/>
                </a:ln>
                <a:solidFill>
                  <a:srgbClr val="37373A"/>
                </a:solidFill>
                <a:effectLst/>
                <a:uLnTx/>
                <a:uFillTx/>
                <a:latin typeface="Arial"/>
                <a:ea typeface="+mn-ea"/>
                <a:cs typeface="+mn-cs"/>
              </a:rPr>
              <a:t> in </a:t>
            </a:r>
            <a:r>
              <a:rPr kumimoji="0" lang="en-GB" sz="1000" b="0" i="0" u="none" strike="noStrike" kern="1200" cap="none" spc="0" normalizeH="0" noProof="0" dirty="0" smtClean="0">
                <a:ln>
                  <a:noFill/>
                </a:ln>
                <a:solidFill>
                  <a:srgbClr val="37373A"/>
                </a:solidFill>
                <a:effectLst/>
                <a:uLnTx/>
                <a:uFillTx/>
                <a:latin typeface="Arial"/>
                <a:ea typeface="+mn-ea"/>
                <a:cs typeface="+mn-cs"/>
              </a:rPr>
              <a:t>this </a:t>
            </a:r>
            <a:r>
              <a:rPr kumimoji="0" lang="en-GB" sz="1000" b="0" i="0" u="none" strike="noStrike" kern="1200" cap="none" spc="0" normalizeH="0" noProof="0" dirty="0">
                <a:ln>
                  <a:noFill/>
                </a:ln>
                <a:solidFill>
                  <a:srgbClr val="37373A"/>
                </a:solidFill>
                <a:effectLst/>
                <a:uLnTx/>
                <a:uFillTx/>
                <a:latin typeface="Arial"/>
                <a:ea typeface="+mn-ea"/>
                <a:cs typeface="+mn-cs"/>
              </a:rPr>
              <a:t>Guidebook</a:t>
            </a:r>
            <a:endParaRPr kumimoji="0" lang="en-GB" sz="1000" b="0" i="0" u="none" strike="noStrike" kern="1200" cap="none" spc="0" normalizeH="0" baseline="0" noProof="0" dirty="0">
              <a:ln>
                <a:noFill/>
              </a:ln>
              <a:solidFill>
                <a:srgbClr val="37373A"/>
              </a:solidFill>
              <a:effectLst/>
              <a:uLnTx/>
              <a:uFillTx/>
              <a:latin typeface="Arial"/>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Identify the space for your </a:t>
            </a:r>
            <a:r>
              <a:rPr kumimoji="0" lang="en-GB" sz="1000" b="0" i="0" u="none" strike="noStrike" kern="1200" cap="none" spc="0" normalizeH="0" baseline="0" noProof="0" dirty="0" smtClean="0">
                <a:ln>
                  <a:noFill/>
                </a:ln>
                <a:solidFill>
                  <a:srgbClr val="37373A"/>
                </a:solidFill>
                <a:effectLst/>
                <a:uLnTx/>
                <a:uFillTx/>
                <a:latin typeface="Arial"/>
                <a:ea typeface="+mn-ea"/>
                <a:cs typeface="+mn-cs"/>
              </a:rPr>
              <a:t>testing site </a:t>
            </a:r>
            <a:r>
              <a:rPr kumimoji="0" lang="en-GB" sz="1000" b="0" i="0" u="none" strike="noStrike" kern="1200" cap="none" spc="0" normalizeH="0" baseline="0" noProof="0" dirty="0">
                <a:ln>
                  <a:noFill/>
                </a:ln>
                <a:solidFill>
                  <a:srgbClr val="37373A"/>
                </a:solidFill>
                <a:effectLst/>
                <a:uLnTx/>
                <a:uFillTx/>
                <a:latin typeface="Arial"/>
                <a:ea typeface="+mn-ea"/>
                <a:cs typeface="+mn-cs"/>
              </a:rPr>
              <a:t>and set up according to the Guidebook</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Mobilise staff to perform Test Operative roles, and organise your employees for testing</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Set up Sites and Test Operatives on the Results Logging Website</a:t>
            </a:r>
          </a:p>
        </p:txBody>
      </p:sp>
      <p:sp>
        <p:nvSpPr>
          <p:cNvPr id="86" name="TextBox 85">
            <a:extLst>
              <a:ext uri="{FF2B5EF4-FFF2-40B4-BE49-F238E27FC236}">
                <a16:creationId xmlns:a16="http://schemas.microsoft.com/office/drawing/2014/main" id="{718D71AB-3E7C-0D41-B744-35C57F1A114B}"/>
              </a:ext>
            </a:extLst>
          </p:cNvPr>
          <p:cNvSpPr txBox="1"/>
          <p:nvPr/>
        </p:nvSpPr>
        <p:spPr>
          <a:xfrm>
            <a:off x="3895989" y="3870989"/>
            <a:ext cx="2674399" cy="7013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Fill out the Order Form to organise test kit delivery in advance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Sign</a:t>
            </a:r>
            <a:r>
              <a:rPr kumimoji="0" lang="en-GB" sz="1000" b="0" i="0" u="none" strike="noStrike" kern="1200" cap="none" spc="0" normalizeH="0" noProof="0" dirty="0">
                <a:ln>
                  <a:noFill/>
                </a:ln>
                <a:solidFill>
                  <a:srgbClr val="37373A"/>
                </a:solidFill>
                <a:effectLst/>
                <a:uLnTx/>
                <a:uFillTx/>
                <a:latin typeface="Arial"/>
                <a:ea typeface="+mn-ea"/>
                <a:cs typeface="+mn-cs"/>
              </a:rPr>
              <a:t> the Schedule to agree to the Terms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Communicate booking slots to your employees</a:t>
            </a:r>
          </a:p>
        </p:txBody>
      </p:sp>
      <p:sp>
        <p:nvSpPr>
          <p:cNvPr id="87" name="TextBox 86">
            <a:extLst>
              <a:ext uri="{FF2B5EF4-FFF2-40B4-BE49-F238E27FC236}">
                <a16:creationId xmlns:a16="http://schemas.microsoft.com/office/drawing/2014/main" id="{718D71AB-3E7C-0D41-B744-35C57F1A114B}"/>
              </a:ext>
            </a:extLst>
          </p:cNvPr>
          <p:cNvSpPr txBox="1"/>
          <p:nvPr/>
        </p:nvSpPr>
        <p:spPr>
          <a:xfrm>
            <a:off x="7583369" y="3870989"/>
            <a:ext cx="2540622" cy="7013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The collected samples are processed and analysed on site in the allocated area, results will be determined on the day</a:t>
            </a:r>
          </a:p>
        </p:txBody>
      </p:sp>
      <p:sp>
        <p:nvSpPr>
          <p:cNvPr id="88" name="TextBox 87">
            <a:extLst>
              <a:ext uri="{FF2B5EF4-FFF2-40B4-BE49-F238E27FC236}">
                <a16:creationId xmlns:a16="http://schemas.microsoft.com/office/drawing/2014/main" id="{718D71AB-3E7C-0D41-B744-35C57F1A114B}"/>
              </a:ext>
            </a:extLst>
          </p:cNvPr>
          <p:cNvSpPr txBox="1"/>
          <p:nvPr/>
        </p:nvSpPr>
        <p:spPr>
          <a:xfrm>
            <a:off x="9444072" y="4849404"/>
            <a:ext cx="2540622" cy="7013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Your consenting employees will receive their results to the contact details they provide when they register</a:t>
            </a:r>
          </a:p>
        </p:txBody>
      </p:sp>
      <p:sp>
        <p:nvSpPr>
          <p:cNvPr id="89" name="TextBox 88">
            <a:extLst>
              <a:ext uri="{FF2B5EF4-FFF2-40B4-BE49-F238E27FC236}">
                <a16:creationId xmlns:a16="http://schemas.microsoft.com/office/drawing/2014/main" id="{718D71AB-3E7C-0D41-B744-35C57F1A114B}"/>
              </a:ext>
            </a:extLst>
          </p:cNvPr>
          <p:cNvSpPr txBox="1"/>
          <p:nvPr/>
        </p:nvSpPr>
        <p:spPr>
          <a:xfrm>
            <a:off x="327267" y="3870989"/>
            <a:ext cx="2540622" cy="7013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Inform your Employees of your </a:t>
            </a:r>
            <a:r>
              <a:rPr kumimoji="0" lang="en-GB" sz="1000" b="0" i="0" u="none" strike="noStrike" kern="1200" cap="none" spc="0" normalizeH="0" baseline="0" noProof="0" dirty="0" smtClean="0">
                <a:ln>
                  <a:noFill/>
                </a:ln>
                <a:solidFill>
                  <a:srgbClr val="37373A"/>
                </a:solidFill>
                <a:effectLst/>
                <a:uLnTx/>
                <a:uFillTx/>
                <a:latin typeface="Arial"/>
                <a:ea typeface="+mn-ea"/>
                <a:cs typeface="+mn-cs"/>
              </a:rPr>
              <a:t>testing site </a:t>
            </a:r>
            <a:r>
              <a:rPr kumimoji="0" lang="en-GB" sz="1000" b="0" i="0" u="none" strike="noStrike" kern="1200" cap="none" spc="0" normalizeH="0" baseline="0" noProof="0" dirty="0">
                <a:ln>
                  <a:noFill/>
                </a:ln>
                <a:solidFill>
                  <a:srgbClr val="37373A"/>
                </a:solidFill>
                <a:effectLst/>
                <a:uLnTx/>
                <a:uFillTx/>
                <a:latin typeface="Arial"/>
                <a:ea typeface="+mn-ea"/>
                <a:cs typeface="+mn-cs"/>
              </a:rPr>
              <a:t>and its purpose, share related materials with them, explain the testing process and ask them to provide consent to participate in testing</a:t>
            </a:r>
          </a:p>
        </p:txBody>
      </p:sp>
      <p:sp>
        <p:nvSpPr>
          <p:cNvPr id="90" name="TextBox 89">
            <a:extLst>
              <a:ext uri="{FF2B5EF4-FFF2-40B4-BE49-F238E27FC236}">
                <a16:creationId xmlns:a16="http://schemas.microsoft.com/office/drawing/2014/main" id="{718D71AB-3E7C-0D41-B744-35C57F1A114B}"/>
              </a:ext>
            </a:extLst>
          </p:cNvPr>
          <p:cNvSpPr txBox="1"/>
          <p:nvPr/>
        </p:nvSpPr>
        <p:spPr>
          <a:xfrm>
            <a:off x="5779269" y="4849404"/>
            <a:ext cx="2540622" cy="7013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Begin testing employees</a:t>
            </a:r>
          </a:p>
        </p:txBody>
      </p:sp>
      <p:cxnSp>
        <p:nvCxnSpPr>
          <p:cNvPr id="91" name="Straight Connector 90"/>
          <p:cNvCxnSpPr/>
          <p:nvPr/>
        </p:nvCxnSpPr>
        <p:spPr>
          <a:xfrm>
            <a:off x="3416395" y="3659357"/>
            <a:ext cx="0" cy="1166007"/>
          </a:xfrm>
          <a:prstGeom prst="line">
            <a:avLst/>
          </a:prstGeom>
          <a:ln w="9525"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229941" y="3590737"/>
            <a:ext cx="0" cy="181453"/>
          </a:xfrm>
          <a:prstGeom prst="line">
            <a:avLst/>
          </a:prstGeom>
          <a:ln w="9525"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8866023" y="3645549"/>
            <a:ext cx="0" cy="241514"/>
          </a:xfrm>
          <a:prstGeom prst="line">
            <a:avLst/>
          </a:prstGeom>
          <a:ln w="9525"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064568" y="3659357"/>
            <a:ext cx="0" cy="1166007"/>
          </a:xfrm>
          <a:prstGeom prst="line">
            <a:avLst/>
          </a:prstGeom>
          <a:ln w="9525"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0714383" y="3659357"/>
            <a:ext cx="0" cy="1166007"/>
          </a:xfrm>
          <a:prstGeom prst="line">
            <a:avLst/>
          </a:prstGeom>
          <a:ln w="9525"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591194" y="3590737"/>
            <a:ext cx="0" cy="181453"/>
          </a:xfrm>
          <a:prstGeom prst="line">
            <a:avLst/>
          </a:prstGeom>
          <a:ln w="9525"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244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42393E22-87FD-524D-A906-A46BB2660FD4}"/>
              </a:ext>
            </a:extLst>
          </p:cNvPr>
          <p:cNvCxnSpPr>
            <a:cxnSpLocks/>
          </p:cNvCxnSpPr>
          <p:nvPr/>
        </p:nvCxnSpPr>
        <p:spPr>
          <a:xfrm>
            <a:off x="-215121" y="3644900"/>
            <a:ext cx="12760347" cy="0"/>
          </a:xfrm>
          <a:prstGeom prst="line">
            <a:avLst/>
          </a:prstGeom>
          <a:ln w="28575" cap="rnd">
            <a:solidFill>
              <a:schemeClr val="tx2"/>
            </a:solidFill>
            <a:prstDash val="solid"/>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6AADD08-6725-AC47-A78E-C8321FDFC0EA}"/>
              </a:ext>
            </a:extLst>
          </p:cNvPr>
          <p:cNvSpPr txBox="1"/>
          <p:nvPr/>
        </p:nvSpPr>
        <p:spPr>
          <a:xfrm>
            <a:off x="12801600" y="5178983"/>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7373A"/>
              </a:solidFill>
              <a:effectLst/>
              <a:uLnTx/>
              <a:uFillTx/>
              <a:latin typeface="Arial"/>
              <a:ea typeface="+mn-ea"/>
              <a:cs typeface="+mn-cs"/>
            </a:endParaRPr>
          </a:p>
        </p:txBody>
      </p:sp>
      <p:sp>
        <p:nvSpPr>
          <p:cNvPr id="2" name="Oval 1">
            <a:extLst>
              <a:ext uri="{FF2B5EF4-FFF2-40B4-BE49-F238E27FC236}">
                <a16:creationId xmlns:a16="http://schemas.microsoft.com/office/drawing/2014/main" id="{3441E0E3-B36F-1F43-8074-C8227F5F3C23}"/>
              </a:ext>
            </a:extLst>
          </p:cNvPr>
          <p:cNvSpPr>
            <a:spLocks noChangeAspect="1"/>
          </p:cNvSpPr>
          <p:nvPr/>
        </p:nvSpPr>
        <p:spPr>
          <a:xfrm>
            <a:off x="672487" y="2996900"/>
            <a:ext cx="1296000" cy="1296000"/>
          </a:xfrm>
          <a:prstGeom prst="ellipse">
            <a:avLst/>
          </a:prstGeom>
          <a:blipFill>
            <a:blip r:embed="rId3"/>
            <a:stretch>
              <a:fillRect/>
            </a:stretch>
          </a:blipFill>
          <a:ln w="2857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D3D2A729-1FFD-8F49-8A79-BD18392E2059}"/>
              </a:ext>
            </a:extLst>
          </p:cNvPr>
          <p:cNvSpPr txBox="1"/>
          <p:nvPr/>
        </p:nvSpPr>
        <p:spPr>
          <a:xfrm>
            <a:off x="238119" y="4447600"/>
            <a:ext cx="2175906" cy="59673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25563"/>
                </a:solidFill>
                <a:effectLst/>
                <a:uLnTx/>
                <a:uFillTx/>
                <a:latin typeface="Arial"/>
                <a:ea typeface="+mn-ea"/>
                <a:cs typeface="+mn-cs"/>
              </a:rPr>
              <a:t>Put on plastic apron, making sure it is tied securely at the back. </a:t>
            </a:r>
          </a:p>
        </p:txBody>
      </p:sp>
      <p:sp>
        <p:nvSpPr>
          <p:cNvPr id="15" name="Oval 14">
            <a:extLst>
              <a:ext uri="{FF2B5EF4-FFF2-40B4-BE49-F238E27FC236}">
                <a16:creationId xmlns:a16="http://schemas.microsoft.com/office/drawing/2014/main" id="{FBA59A43-6542-8C44-B6C8-94AF5BACBE4A}"/>
              </a:ext>
            </a:extLst>
          </p:cNvPr>
          <p:cNvSpPr>
            <a:spLocks noChangeAspect="1"/>
          </p:cNvSpPr>
          <p:nvPr/>
        </p:nvSpPr>
        <p:spPr>
          <a:xfrm>
            <a:off x="3066253" y="2996900"/>
            <a:ext cx="1296000" cy="1296000"/>
          </a:xfrm>
          <a:prstGeom prst="ellipse">
            <a:avLst/>
          </a:prstGeom>
          <a:blipFill>
            <a:blip r:embed="rId4" cstate="screen">
              <a:extLst>
                <a:ext uri="{28A0092B-C50C-407E-A947-70E740481C1C}">
                  <a14:useLocalDpi xmlns:a14="http://schemas.microsoft.com/office/drawing/2010/main"/>
                </a:ext>
              </a:extLst>
            </a:blip>
            <a:stretch>
              <a:fillRect/>
            </a:stretch>
          </a:blipFill>
          <a:ln w="2857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EB73C56E-18A9-5F49-9534-9BC7F6B87D87}"/>
              </a:ext>
            </a:extLst>
          </p:cNvPr>
          <p:cNvSpPr txBox="1"/>
          <p:nvPr/>
        </p:nvSpPr>
        <p:spPr>
          <a:xfrm>
            <a:off x="2631886" y="4447600"/>
            <a:ext cx="2175906" cy="138462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25563"/>
                </a:solidFill>
                <a:effectLst/>
                <a:uLnTx/>
                <a:uFillTx/>
                <a:latin typeface="Arial"/>
                <a:ea typeface="+mn-ea"/>
                <a:cs typeface="+mn-cs"/>
              </a:rPr>
              <a:t>Put on surgical face mask, if tied, make sure securely tied at crown and nape of neck. Once it covers the nose, make sure it is extended to cover mouth and chin. </a:t>
            </a:r>
          </a:p>
        </p:txBody>
      </p:sp>
      <p:sp>
        <p:nvSpPr>
          <p:cNvPr id="16" name="Oval 15">
            <a:extLst>
              <a:ext uri="{FF2B5EF4-FFF2-40B4-BE49-F238E27FC236}">
                <a16:creationId xmlns:a16="http://schemas.microsoft.com/office/drawing/2014/main" id="{D7425D64-FA13-0C4A-B26F-1998C81AF3AC}"/>
              </a:ext>
            </a:extLst>
          </p:cNvPr>
          <p:cNvSpPr>
            <a:spLocks noChangeAspect="1"/>
          </p:cNvSpPr>
          <p:nvPr/>
        </p:nvSpPr>
        <p:spPr>
          <a:xfrm>
            <a:off x="5460019" y="2996900"/>
            <a:ext cx="1296000" cy="1296000"/>
          </a:xfrm>
          <a:prstGeom prst="ellipse">
            <a:avLst/>
          </a:prstGeom>
          <a:blipFill>
            <a:blip r:embed="rId5" cstate="screen">
              <a:extLst>
                <a:ext uri="{28A0092B-C50C-407E-A947-70E740481C1C}">
                  <a14:useLocalDpi xmlns:a14="http://schemas.microsoft.com/office/drawing/2010/main"/>
                </a:ext>
              </a:extLst>
            </a:blip>
            <a:stretch>
              <a:fillRect/>
            </a:stretch>
          </a:blipFill>
          <a:ln w="2857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BFC6CCB6-56A5-7544-8575-AF4FFD564E23}"/>
              </a:ext>
            </a:extLst>
          </p:cNvPr>
          <p:cNvSpPr txBox="1"/>
          <p:nvPr/>
        </p:nvSpPr>
        <p:spPr>
          <a:xfrm>
            <a:off x="5025653" y="4447600"/>
            <a:ext cx="2175906" cy="59673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25563"/>
                </a:solidFill>
                <a:effectLst/>
                <a:uLnTx/>
                <a:uFillTx/>
                <a:latin typeface="Arial"/>
                <a:ea typeface="+mn-ea"/>
                <a:cs typeface="+mn-cs"/>
              </a:rPr>
              <a:t>Put on eye protection if there is a risk of splashing.</a:t>
            </a:r>
          </a:p>
        </p:txBody>
      </p:sp>
      <p:sp>
        <p:nvSpPr>
          <p:cNvPr id="33" name="TextBox 32">
            <a:extLst>
              <a:ext uri="{FF2B5EF4-FFF2-40B4-BE49-F238E27FC236}">
                <a16:creationId xmlns:a16="http://schemas.microsoft.com/office/drawing/2014/main" id="{F590D3DA-AAA1-4C47-9E83-2C00C90F4D71}"/>
              </a:ext>
            </a:extLst>
          </p:cNvPr>
          <p:cNvSpPr txBox="1"/>
          <p:nvPr/>
        </p:nvSpPr>
        <p:spPr>
          <a:xfrm>
            <a:off x="3099335" y="4141699"/>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37373A"/>
              </a:solidFill>
              <a:effectLst/>
              <a:uLnTx/>
              <a:uFillTx/>
              <a:latin typeface="Arial"/>
              <a:ea typeface="+mn-ea"/>
              <a:cs typeface="+mn-cs"/>
            </a:endParaRPr>
          </a:p>
        </p:txBody>
      </p:sp>
      <p:sp>
        <p:nvSpPr>
          <p:cNvPr id="9" name="Rectangle 8">
            <a:extLst>
              <a:ext uri="{FF2B5EF4-FFF2-40B4-BE49-F238E27FC236}">
                <a16:creationId xmlns:a16="http://schemas.microsoft.com/office/drawing/2014/main" id="{77ADF6E3-B494-5444-92DA-C0D53E7DFEDC}"/>
              </a:ext>
            </a:extLst>
          </p:cNvPr>
          <p:cNvSpPr/>
          <p:nvPr/>
        </p:nvSpPr>
        <p:spPr>
          <a:xfrm>
            <a:off x="623888" y="1174940"/>
            <a:ext cx="10939462" cy="1154162"/>
          </a:xfrm>
          <a:prstGeom prst="rect">
            <a:avLst/>
          </a:prstGeom>
        </p:spPr>
        <p:txBody>
          <a:bodyPr wrap="square" lIns="0" t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sym typeface="+mj-lt"/>
              </a:rPr>
              <a:t>PUTTING ON (DONNING) PPE</a:t>
            </a:r>
            <a:r>
              <a:rPr kumimoji="0" lang="en-GB" sz="3200" b="1" i="0" u="none" strike="noStrike" kern="1200" cap="none" spc="0" normalizeH="0" baseline="0" noProof="0">
                <a:ln>
                  <a:noFill/>
                </a:ln>
                <a:solidFill>
                  <a:srgbClr val="425563"/>
                </a:solidFill>
                <a:effectLst/>
                <a:uLnTx/>
                <a:uFillTx/>
                <a:latin typeface="Arial" panose="020B0604020202020204" pitchFamily="34" charset="0"/>
                <a:ea typeface="+mn-ea"/>
                <a:cs typeface="Arial" panose="020B0604020202020204" pitchFamily="34" charset="0"/>
                <a:sym typeface="+mj-lt"/>
              </a:rPr>
              <a:t/>
            </a:r>
            <a:br>
              <a:rPr kumimoji="0" lang="en-GB" sz="3200" b="1" i="0" u="none" strike="noStrike" kern="1200" cap="none" spc="0" normalizeH="0" baseline="0" noProof="0">
                <a:ln>
                  <a:noFill/>
                </a:ln>
                <a:solidFill>
                  <a:srgbClr val="425563"/>
                </a:solidFill>
                <a:effectLst/>
                <a:uLnTx/>
                <a:uFillTx/>
                <a:latin typeface="Arial" panose="020B0604020202020204" pitchFamily="34" charset="0"/>
                <a:ea typeface="+mn-ea"/>
                <a:cs typeface="Arial" panose="020B0604020202020204" pitchFamily="34" charset="0"/>
                <a:sym typeface="+mj-lt"/>
              </a:rPr>
            </a:br>
            <a:r>
              <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Arial" panose="020B0604020202020204" pitchFamily="34" charset="0"/>
                <a:sym typeface="+mj-lt"/>
              </a:rPr>
              <a:t>Make sure you perform hand hygiene. Use alcohol hand rub or gel or soap and water. Make sure you are hydrated and are not wearing any jewellery, bracelets, watches or stoned rings. This is guidance for full PPE donning, some of the steps may not be relevant for certain roles. </a:t>
            </a:r>
            <a:r>
              <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Arial" panose="020B0604020202020204" pitchFamily="34" charset="0"/>
              </a:rPr>
              <a:t>Role specific guidance for PPE for staff can be found in the </a:t>
            </a:r>
            <a:r>
              <a:rPr lang="en-GB" sz="1200" b="1">
                <a:solidFill>
                  <a:srgbClr val="425563"/>
                </a:solidFill>
                <a:latin typeface="Arial" panose="020B0604020202020204" pitchFamily="34" charset="0"/>
                <a:cs typeface="Arial" panose="020B0604020202020204" pitchFamily="34" charset="0"/>
              </a:rPr>
              <a:t>workforce section</a:t>
            </a:r>
            <a:r>
              <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Arial" panose="020B0604020202020204" pitchFamily="34" charset="0"/>
              </a:rPr>
              <a:t>.</a:t>
            </a:r>
            <a:endParaRPr kumimoji="0" lang="en-GB" sz="1200" b="0" i="0" u="none" strike="noStrike" kern="1200" cap="none" spc="0" normalizeH="0" baseline="0" noProof="0">
              <a:ln>
                <a:noFill/>
              </a:ln>
              <a:solidFill>
                <a:srgbClr val="425563"/>
              </a:solidFill>
              <a:effectLst/>
              <a:highlight>
                <a:srgbClr val="FFFF00"/>
              </a:highlight>
              <a:uLnTx/>
              <a:uFillTx/>
              <a:latin typeface="Arial"/>
              <a:ea typeface="+mn-ea"/>
              <a:cs typeface="+mn-cs"/>
            </a:endParaRPr>
          </a:p>
        </p:txBody>
      </p:sp>
      <p:sp>
        <p:nvSpPr>
          <p:cNvPr id="18" name="TextBox 17">
            <a:extLst>
              <a:ext uri="{FF2B5EF4-FFF2-40B4-BE49-F238E27FC236}">
                <a16:creationId xmlns:a16="http://schemas.microsoft.com/office/drawing/2014/main" id="{7D407345-20A1-5949-AEC6-9224EEFB9315}"/>
              </a:ext>
            </a:extLst>
          </p:cNvPr>
          <p:cNvSpPr txBox="1"/>
          <p:nvPr/>
        </p:nvSpPr>
        <p:spPr>
          <a:xfrm>
            <a:off x="7419420" y="4447600"/>
            <a:ext cx="2175906" cy="59673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25563"/>
                </a:solidFill>
                <a:effectLst/>
                <a:uLnTx/>
                <a:uFillTx/>
                <a:latin typeface="Arial"/>
                <a:ea typeface="+mn-ea"/>
                <a:cs typeface="+mn-cs"/>
              </a:rPr>
              <a:t>Put on gloves.</a:t>
            </a:r>
          </a:p>
        </p:txBody>
      </p:sp>
      <p:sp>
        <p:nvSpPr>
          <p:cNvPr id="23" name="TextBox 22">
            <a:extLst>
              <a:ext uri="{FF2B5EF4-FFF2-40B4-BE49-F238E27FC236}">
                <a16:creationId xmlns:a16="http://schemas.microsoft.com/office/drawing/2014/main" id="{2ACBAB3D-5647-CB43-B23C-2C76124056B6}"/>
              </a:ext>
            </a:extLst>
          </p:cNvPr>
          <p:cNvSpPr txBox="1"/>
          <p:nvPr/>
        </p:nvSpPr>
        <p:spPr>
          <a:xfrm>
            <a:off x="9813185" y="4447600"/>
            <a:ext cx="2175906" cy="56628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25563"/>
                </a:solidFill>
                <a:effectLst/>
                <a:uLnTx/>
                <a:uFillTx/>
                <a:latin typeface="Arial"/>
                <a:ea typeface="+mn-ea"/>
                <a:cs typeface="+mn-cs"/>
              </a:rPr>
              <a:t>You are now ready to enter the testing area.</a:t>
            </a:r>
          </a:p>
        </p:txBody>
      </p:sp>
      <p:sp>
        <p:nvSpPr>
          <p:cNvPr id="24" name="Oval 23">
            <a:extLst>
              <a:ext uri="{FF2B5EF4-FFF2-40B4-BE49-F238E27FC236}">
                <a16:creationId xmlns:a16="http://schemas.microsoft.com/office/drawing/2014/main" id="{FACB6A1D-3699-2241-A8E7-6A578910D466}"/>
              </a:ext>
            </a:extLst>
          </p:cNvPr>
          <p:cNvSpPr>
            <a:spLocks noChangeAspect="1"/>
          </p:cNvSpPr>
          <p:nvPr/>
        </p:nvSpPr>
        <p:spPr>
          <a:xfrm>
            <a:off x="10247552" y="2996900"/>
            <a:ext cx="1296000" cy="1296000"/>
          </a:xfrm>
          <a:prstGeom prst="ellipse">
            <a:avLst/>
          </a:prstGeom>
          <a:blipFill>
            <a:blip r:embed="rId6" cstate="screen">
              <a:extLst>
                <a:ext uri="{28A0092B-C50C-407E-A947-70E740481C1C}">
                  <a14:useLocalDpi xmlns:a14="http://schemas.microsoft.com/office/drawing/2010/main"/>
                </a:ext>
              </a:extLst>
            </a:blip>
            <a:stretch>
              <a:fillRect/>
            </a:stretch>
          </a:blipFill>
          <a:ln w="2857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25" name="Oval 24">
            <a:extLst>
              <a:ext uri="{FF2B5EF4-FFF2-40B4-BE49-F238E27FC236}">
                <a16:creationId xmlns:a16="http://schemas.microsoft.com/office/drawing/2014/main" id="{A1D2572A-65EA-914A-A636-E8479BB25636}"/>
              </a:ext>
            </a:extLst>
          </p:cNvPr>
          <p:cNvSpPr>
            <a:spLocks noChangeAspect="1"/>
          </p:cNvSpPr>
          <p:nvPr/>
        </p:nvSpPr>
        <p:spPr>
          <a:xfrm>
            <a:off x="7853785" y="2996900"/>
            <a:ext cx="1296000" cy="1296000"/>
          </a:xfrm>
          <a:prstGeom prst="ellipse">
            <a:avLst/>
          </a:prstGeom>
          <a:blipFill>
            <a:blip r:embed="rId7" cstate="screen">
              <a:extLst>
                <a:ext uri="{28A0092B-C50C-407E-A947-70E740481C1C}">
                  <a14:useLocalDpi xmlns:a14="http://schemas.microsoft.com/office/drawing/2010/main"/>
                </a:ext>
              </a:extLst>
            </a:blip>
            <a:stretch>
              <a:fillRect/>
            </a:stretch>
          </a:blipFill>
          <a:ln w="2857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8296207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AADD08-6725-AC47-A78E-C8321FDFC0EA}"/>
              </a:ext>
            </a:extLst>
          </p:cNvPr>
          <p:cNvSpPr txBox="1"/>
          <p:nvPr/>
        </p:nvSpPr>
        <p:spPr>
          <a:xfrm>
            <a:off x="12801600" y="5336088"/>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6" name="TextBox 5">
            <a:extLst>
              <a:ext uri="{FF2B5EF4-FFF2-40B4-BE49-F238E27FC236}">
                <a16:creationId xmlns:a16="http://schemas.microsoft.com/office/drawing/2014/main" id="{D3D2A729-1FFD-8F49-8A79-BD18392E2059}"/>
              </a:ext>
            </a:extLst>
          </p:cNvPr>
          <p:cNvSpPr txBox="1"/>
          <p:nvPr/>
        </p:nvSpPr>
        <p:spPr>
          <a:xfrm>
            <a:off x="377465" y="4247250"/>
            <a:ext cx="1454400" cy="195386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25563"/>
                </a:solidFill>
                <a:effectLst/>
                <a:uLnTx/>
                <a:uFillTx/>
                <a:latin typeface="Arial"/>
                <a:ea typeface="+mn-ea"/>
                <a:cs typeface="+mn-cs"/>
              </a:rPr>
              <a:t>Remove gloves, grasp the outside of the cuff of the glove and peel off, holding the glove in the gloved hand, insert the finger underneath and peel off second glove.</a:t>
            </a:r>
          </a:p>
        </p:txBody>
      </p:sp>
      <p:sp>
        <p:nvSpPr>
          <p:cNvPr id="19" name="TextBox 18">
            <a:extLst>
              <a:ext uri="{FF2B5EF4-FFF2-40B4-BE49-F238E27FC236}">
                <a16:creationId xmlns:a16="http://schemas.microsoft.com/office/drawing/2014/main" id="{EB73C56E-18A9-5F49-9534-9BC7F6B87D87}"/>
              </a:ext>
            </a:extLst>
          </p:cNvPr>
          <p:cNvSpPr txBox="1"/>
          <p:nvPr/>
        </p:nvSpPr>
        <p:spPr>
          <a:xfrm>
            <a:off x="2042965" y="4247250"/>
            <a:ext cx="1457715" cy="9030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25563"/>
                </a:solidFill>
                <a:effectLst/>
                <a:uLnTx/>
                <a:uFillTx/>
                <a:latin typeface="Arial"/>
                <a:ea typeface="+mn-ea"/>
                <a:cs typeface="+mn-cs"/>
              </a:rPr>
              <a:t>Perform hand hygiene using alcohol hand gel or rub, or soap and water.</a:t>
            </a:r>
          </a:p>
        </p:txBody>
      </p:sp>
      <p:sp>
        <p:nvSpPr>
          <p:cNvPr id="21" name="TextBox 20">
            <a:extLst>
              <a:ext uri="{FF2B5EF4-FFF2-40B4-BE49-F238E27FC236}">
                <a16:creationId xmlns:a16="http://schemas.microsoft.com/office/drawing/2014/main" id="{BFC6CCB6-56A5-7544-8575-AF4FFD564E23}"/>
              </a:ext>
            </a:extLst>
          </p:cNvPr>
          <p:cNvSpPr txBox="1"/>
          <p:nvPr/>
        </p:nvSpPr>
        <p:spPr>
          <a:xfrm>
            <a:off x="3580584" y="4247250"/>
            <a:ext cx="1706029" cy="181223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25563"/>
                </a:solidFill>
                <a:effectLst/>
                <a:uLnTx/>
                <a:uFillTx/>
                <a:latin typeface="Arial"/>
                <a:ea typeface="+mn-ea"/>
                <a:cs typeface="+mn-cs"/>
              </a:rPr>
              <a:t>Snap or unfasten apron ties the neck and allow to fall forward. Snap waste ties and fold apron in on itself, not handling the outside as it is contaminated, and put into clinical waste</a:t>
            </a:r>
          </a:p>
        </p:txBody>
      </p:sp>
      <p:sp>
        <p:nvSpPr>
          <p:cNvPr id="33" name="TextBox 32">
            <a:extLst>
              <a:ext uri="{FF2B5EF4-FFF2-40B4-BE49-F238E27FC236}">
                <a16:creationId xmlns:a16="http://schemas.microsoft.com/office/drawing/2014/main" id="{F590D3DA-AAA1-4C47-9E83-2C00C90F4D71}"/>
              </a:ext>
            </a:extLst>
          </p:cNvPr>
          <p:cNvSpPr txBox="1"/>
          <p:nvPr/>
        </p:nvSpPr>
        <p:spPr>
          <a:xfrm>
            <a:off x="3099335" y="3888606"/>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9" name="Rectangle 8">
            <a:extLst>
              <a:ext uri="{FF2B5EF4-FFF2-40B4-BE49-F238E27FC236}">
                <a16:creationId xmlns:a16="http://schemas.microsoft.com/office/drawing/2014/main" id="{EB2261DF-1DA6-7949-BF76-FAEC2FD2D1DE}"/>
              </a:ext>
            </a:extLst>
          </p:cNvPr>
          <p:cNvSpPr/>
          <p:nvPr/>
        </p:nvSpPr>
        <p:spPr>
          <a:xfrm>
            <a:off x="623888" y="1160474"/>
            <a:ext cx="10939462" cy="1154162"/>
          </a:xfrm>
          <a:prstGeom prst="rect">
            <a:avLst/>
          </a:prstGeom>
        </p:spPr>
        <p:txBody>
          <a:bodyPr wrap="square" lIns="0" t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sym typeface="+mj-lt"/>
              </a:rPr>
              <a:t>REMOVING (DOFFING) PPE</a:t>
            </a:r>
            <a:r>
              <a:rPr kumimoji="0" lang="en-GB" sz="4000" b="1" i="0" u="none" strike="noStrike" kern="1200" cap="none" spc="0" normalizeH="0" baseline="0" noProof="0">
                <a:ln>
                  <a:noFill/>
                </a:ln>
                <a:solidFill>
                  <a:srgbClr val="425563"/>
                </a:solidFill>
                <a:effectLst/>
                <a:uLnTx/>
                <a:uFillTx/>
                <a:latin typeface="Arial" panose="020B0604020202020204" pitchFamily="34" charset="0"/>
                <a:ea typeface="+mn-ea"/>
                <a:cs typeface="Arial" panose="020B0604020202020204" pitchFamily="34" charset="0"/>
                <a:sym typeface="+mj-lt"/>
              </a:rPr>
              <a:t/>
            </a:r>
            <a:br>
              <a:rPr kumimoji="0" lang="en-GB" sz="4000" b="1" i="0" u="none" strike="noStrike" kern="1200" cap="none" spc="0" normalizeH="0" baseline="0" noProof="0">
                <a:ln>
                  <a:noFill/>
                </a:ln>
                <a:solidFill>
                  <a:srgbClr val="425563"/>
                </a:solidFill>
                <a:effectLst/>
                <a:uLnTx/>
                <a:uFillTx/>
                <a:latin typeface="Arial" panose="020B0604020202020204" pitchFamily="34" charset="0"/>
                <a:ea typeface="+mn-ea"/>
                <a:cs typeface="Arial" panose="020B0604020202020204" pitchFamily="34" charset="0"/>
                <a:sym typeface="+mj-lt"/>
              </a:rPr>
            </a:br>
            <a:r>
              <a:rPr kumimoji="0" lang="en-GB" sz="1200" b="0" i="0" u="none" strike="noStrike" kern="1200" cap="none" spc="0" normalizeH="0" baseline="0" noProof="0">
                <a:ln>
                  <a:noFill/>
                </a:ln>
                <a:solidFill>
                  <a:srgbClr val="425563"/>
                </a:solidFill>
                <a:effectLst/>
                <a:uLnTx/>
                <a:uFillTx/>
                <a:latin typeface="Arial" panose="020B0604020202020204" pitchFamily="34" charset="0"/>
                <a:ea typeface="+mn-ea"/>
                <a:cs typeface="Arial" panose="020B0604020202020204" pitchFamily="34" charset="0"/>
                <a:sym typeface="+mj-lt"/>
              </a:rPr>
              <a:t>Surgical masks are single session use, gloves and apron should be changed between test Participants. All used PPE must be discarded as category B clinical waste in the clinical waste bins. This is guidance for full PPE donning, some of the steps may not be relevant for certain roles. </a:t>
            </a:r>
            <a:r>
              <a:rPr kumimoji="0" lang="en-GB" sz="1200" b="1" i="0" u="none" strike="noStrike" kern="1200" cap="none" spc="0" normalizeH="0" baseline="0" noProof="0">
                <a:ln>
                  <a:noFill/>
                </a:ln>
                <a:solidFill>
                  <a:srgbClr val="425563"/>
                </a:solidFill>
                <a:effectLst/>
                <a:uLnTx/>
                <a:uFillTx/>
                <a:latin typeface="Arial" panose="020B0604020202020204" pitchFamily="34" charset="0"/>
                <a:ea typeface="+mn-ea"/>
                <a:cs typeface="Arial" panose="020B0604020202020204" pitchFamily="34" charset="0"/>
              </a:rPr>
              <a:t>Role specific guidance for PPE for staff can be found in the Workforce section.</a:t>
            </a:r>
            <a:endParaRPr kumimoji="0" lang="en-GB" sz="1200" b="1" i="0" u="none" strike="noStrike" kern="1200" cap="none" spc="0" normalizeH="0" baseline="0" noProof="0">
              <a:ln>
                <a:noFill/>
              </a:ln>
              <a:solidFill>
                <a:srgbClr val="425563"/>
              </a:solidFill>
              <a:effectLst/>
              <a:highlight>
                <a:srgbClr val="FFFF00"/>
              </a:highlight>
              <a:uLnTx/>
              <a:uFillTx/>
              <a:latin typeface="Arial"/>
              <a:ea typeface="+mn-ea"/>
              <a:cs typeface="+mn-cs"/>
            </a:endParaRPr>
          </a:p>
        </p:txBody>
      </p:sp>
      <p:sp>
        <p:nvSpPr>
          <p:cNvPr id="25" name="TextBox 24">
            <a:extLst>
              <a:ext uri="{FF2B5EF4-FFF2-40B4-BE49-F238E27FC236}">
                <a16:creationId xmlns:a16="http://schemas.microsoft.com/office/drawing/2014/main" id="{914744CC-B5C6-2B43-A87A-7BCC6FF6D362}"/>
              </a:ext>
            </a:extLst>
          </p:cNvPr>
          <p:cNvSpPr txBox="1"/>
          <p:nvPr/>
        </p:nvSpPr>
        <p:spPr>
          <a:xfrm>
            <a:off x="5389723" y="4247250"/>
            <a:ext cx="1457715" cy="94636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25563"/>
                </a:solidFill>
                <a:effectLst/>
                <a:uLnTx/>
                <a:uFillTx/>
                <a:latin typeface="Arial"/>
                <a:ea typeface="+mn-ea"/>
                <a:cs typeface="+mn-cs"/>
              </a:rPr>
              <a:t>Once outside the testing area. Remove eye protection</a:t>
            </a:r>
          </a:p>
        </p:txBody>
      </p:sp>
      <p:sp>
        <p:nvSpPr>
          <p:cNvPr id="27" name="TextBox 26">
            <a:extLst>
              <a:ext uri="{FF2B5EF4-FFF2-40B4-BE49-F238E27FC236}">
                <a16:creationId xmlns:a16="http://schemas.microsoft.com/office/drawing/2014/main" id="{1042A53C-BC97-1D4F-B46F-548FB60769C0}"/>
              </a:ext>
            </a:extLst>
          </p:cNvPr>
          <p:cNvSpPr txBox="1"/>
          <p:nvPr/>
        </p:nvSpPr>
        <p:spPr>
          <a:xfrm>
            <a:off x="7026409" y="4247250"/>
            <a:ext cx="1457715" cy="9030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25563"/>
                </a:solidFill>
                <a:effectLst/>
                <a:uLnTx/>
                <a:uFillTx/>
                <a:latin typeface="Arial"/>
                <a:ea typeface="+mn-ea"/>
                <a:cs typeface="+mn-cs"/>
              </a:rPr>
              <a:t>Perform hand hygiene using alcohol hand gel or rub, or soap and water.</a:t>
            </a:r>
          </a:p>
        </p:txBody>
      </p:sp>
      <p:sp>
        <p:nvSpPr>
          <p:cNvPr id="29" name="TextBox 28">
            <a:extLst>
              <a:ext uri="{FF2B5EF4-FFF2-40B4-BE49-F238E27FC236}">
                <a16:creationId xmlns:a16="http://schemas.microsoft.com/office/drawing/2014/main" id="{EB7A9C56-1775-F944-ABC7-ED1784B686F3}"/>
              </a:ext>
            </a:extLst>
          </p:cNvPr>
          <p:cNvSpPr txBox="1"/>
          <p:nvPr/>
        </p:nvSpPr>
        <p:spPr>
          <a:xfrm>
            <a:off x="8687557" y="4247250"/>
            <a:ext cx="1457715" cy="94636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25563"/>
                </a:solidFill>
                <a:effectLst/>
                <a:uLnTx/>
                <a:uFillTx/>
                <a:latin typeface="Arial"/>
                <a:ea typeface="+mn-ea"/>
                <a:cs typeface="+mn-cs"/>
              </a:rPr>
              <a:t>Remove surgical mask.</a:t>
            </a:r>
          </a:p>
        </p:txBody>
      </p:sp>
      <p:sp>
        <p:nvSpPr>
          <p:cNvPr id="31" name="TextBox 30">
            <a:extLst>
              <a:ext uri="{FF2B5EF4-FFF2-40B4-BE49-F238E27FC236}">
                <a16:creationId xmlns:a16="http://schemas.microsoft.com/office/drawing/2014/main" id="{CA52E694-0B82-AB40-9F41-39C855BA1AFA}"/>
              </a:ext>
            </a:extLst>
          </p:cNvPr>
          <p:cNvSpPr txBox="1"/>
          <p:nvPr/>
        </p:nvSpPr>
        <p:spPr>
          <a:xfrm>
            <a:off x="10344876" y="4247250"/>
            <a:ext cx="1457715" cy="94636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25563"/>
                </a:solidFill>
                <a:effectLst/>
                <a:uLnTx/>
                <a:uFillTx/>
                <a:latin typeface="Arial"/>
                <a:ea typeface="+mn-ea"/>
                <a:cs typeface="+mn-cs"/>
              </a:rPr>
              <a:t>Now wash your hands with soap and water. </a:t>
            </a:r>
          </a:p>
        </p:txBody>
      </p:sp>
      <p:cxnSp>
        <p:nvCxnSpPr>
          <p:cNvPr id="20" name="Straight Connector 19">
            <a:extLst>
              <a:ext uri="{FF2B5EF4-FFF2-40B4-BE49-F238E27FC236}">
                <a16:creationId xmlns:a16="http://schemas.microsoft.com/office/drawing/2014/main" id="{42393E22-87FD-524D-A906-A46BB2660FD4}"/>
              </a:ext>
            </a:extLst>
          </p:cNvPr>
          <p:cNvCxnSpPr>
            <a:cxnSpLocks/>
          </p:cNvCxnSpPr>
          <p:nvPr/>
        </p:nvCxnSpPr>
        <p:spPr>
          <a:xfrm>
            <a:off x="0" y="3424660"/>
            <a:ext cx="12192000" cy="0"/>
          </a:xfrm>
          <a:prstGeom prst="line">
            <a:avLst/>
          </a:prstGeom>
          <a:ln w="28575" cap="rnd">
            <a:solidFill>
              <a:schemeClr val="tx2"/>
            </a:solidFill>
            <a:prstDash val="solid"/>
            <a:round/>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3441E0E3-B36F-1F43-8074-C8227F5F3C23}"/>
              </a:ext>
            </a:extLst>
          </p:cNvPr>
          <p:cNvSpPr>
            <a:spLocks noChangeAspect="1"/>
          </p:cNvSpPr>
          <p:nvPr/>
        </p:nvSpPr>
        <p:spPr>
          <a:xfrm>
            <a:off x="572066" y="2886051"/>
            <a:ext cx="1077218" cy="1077218"/>
          </a:xfrm>
          <a:prstGeom prst="ellipse">
            <a:avLst/>
          </a:prstGeom>
          <a:blipFill>
            <a:blip r:embed="rId3" cstate="screen">
              <a:extLst>
                <a:ext uri="{28A0092B-C50C-407E-A947-70E740481C1C}">
                  <a14:useLocalDpi xmlns:a14="http://schemas.microsoft.com/office/drawing/2010/main"/>
                </a:ext>
              </a:extLst>
            </a:blip>
            <a:stretch>
              <a:fillRect/>
            </a:stretch>
          </a:blipFill>
          <a:ln w="2857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5" name="Oval 14">
            <a:extLst>
              <a:ext uri="{FF2B5EF4-FFF2-40B4-BE49-F238E27FC236}">
                <a16:creationId xmlns:a16="http://schemas.microsoft.com/office/drawing/2014/main" id="{FBA59A43-6542-8C44-B6C8-94AF5BACBE4A}"/>
              </a:ext>
            </a:extLst>
          </p:cNvPr>
          <p:cNvSpPr>
            <a:spLocks noChangeAspect="1"/>
          </p:cNvSpPr>
          <p:nvPr/>
        </p:nvSpPr>
        <p:spPr>
          <a:xfrm>
            <a:off x="2233214" y="2886051"/>
            <a:ext cx="1077218" cy="1077218"/>
          </a:xfrm>
          <a:prstGeom prst="ellipse">
            <a:avLst/>
          </a:prstGeom>
          <a:blipFill>
            <a:blip r:embed="rId4" cstate="screen">
              <a:extLst>
                <a:ext uri="{28A0092B-C50C-407E-A947-70E740481C1C}">
                  <a14:useLocalDpi xmlns:a14="http://schemas.microsoft.com/office/drawing/2010/main"/>
                </a:ext>
              </a:extLst>
            </a:blip>
            <a:stretch>
              <a:fillRect/>
            </a:stretch>
          </a:blipFill>
          <a:ln w="2857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6" name="Oval 15">
            <a:extLst>
              <a:ext uri="{FF2B5EF4-FFF2-40B4-BE49-F238E27FC236}">
                <a16:creationId xmlns:a16="http://schemas.microsoft.com/office/drawing/2014/main" id="{D7425D64-FA13-0C4A-B26F-1998C81AF3AC}"/>
              </a:ext>
            </a:extLst>
          </p:cNvPr>
          <p:cNvSpPr>
            <a:spLocks noChangeAspect="1"/>
          </p:cNvSpPr>
          <p:nvPr/>
        </p:nvSpPr>
        <p:spPr>
          <a:xfrm>
            <a:off x="3894362" y="2886051"/>
            <a:ext cx="1077218" cy="1077218"/>
          </a:xfrm>
          <a:prstGeom prst="ellipse">
            <a:avLst/>
          </a:prstGeom>
          <a:blipFill>
            <a:blip r:embed="rId5" cstate="screen">
              <a:extLst>
                <a:ext uri="{28A0092B-C50C-407E-A947-70E740481C1C}">
                  <a14:useLocalDpi xmlns:a14="http://schemas.microsoft.com/office/drawing/2010/main"/>
                </a:ext>
              </a:extLst>
            </a:blip>
            <a:stretch>
              <a:fillRect/>
            </a:stretch>
          </a:blipFill>
          <a:ln w="2857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24" name="Oval 23">
            <a:extLst>
              <a:ext uri="{FF2B5EF4-FFF2-40B4-BE49-F238E27FC236}">
                <a16:creationId xmlns:a16="http://schemas.microsoft.com/office/drawing/2014/main" id="{5632068E-10AC-0144-A099-9FD0C49EB832}"/>
              </a:ext>
            </a:extLst>
          </p:cNvPr>
          <p:cNvSpPr>
            <a:spLocks noChangeAspect="1"/>
          </p:cNvSpPr>
          <p:nvPr/>
        </p:nvSpPr>
        <p:spPr>
          <a:xfrm>
            <a:off x="7216658" y="2886051"/>
            <a:ext cx="1077218" cy="1077218"/>
          </a:xfrm>
          <a:prstGeom prst="ellipse">
            <a:avLst/>
          </a:prstGeom>
          <a:blipFill>
            <a:blip r:embed="rId4" cstate="screen">
              <a:extLst>
                <a:ext uri="{28A0092B-C50C-407E-A947-70E740481C1C}">
                  <a14:useLocalDpi xmlns:a14="http://schemas.microsoft.com/office/drawing/2010/main"/>
                </a:ext>
              </a:extLst>
            </a:blip>
            <a:stretch>
              <a:fillRect/>
            </a:stretch>
          </a:blipFill>
          <a:ln w="2857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26" name="Oval 25">
            <a:extLst>
              <a:ext uri="{FF2B5EF4-FFF2-40B4-BE49-F238E27FC236}">
                <a16:creationId xmlns:a16="http://schemas.microsoft.com/office/drawing/2014/main" id="{C6E01ED1-116C-9E4C-987A-36DE881F7600}"/>
              </a:ext>
            </a:extLst>
          </p:cNvPr>
          <p:cNvSpPr>
            <a:spLocks noChangeAspect="1"/>
          </p:cNvSpPr>
          <p:nvPr/>
        </p:nvSpPr>
        <p:spPr>
          <a:xfrm>
            <a:off x="8877806" y="2886051"/>
            <a:ext cx="1077218" cy="1077218"/>
          </a:xfrm>
          <a:prstGeom prst="ellipse">
            <a:avLst/>
          </a:prstGeom>
          <a:blipFill>
            <a:blip r:embed="rId6" cstate="screen">
              <a:extLst>
                <a:ext uri="{28A0092B-C50C-407E-A947-70E740481C1C}">
                  <a14:useLocalDpi xmlns:a14="http://schemas.microsoft.com/office/drawing/2010/main"/>
                </a:ext>
              </a:extLst>
            </a:blip>
            <a:stretch>
              <a:fillRect/>
            </a:stretch>
          </a:blipFill>
          <a:ln w="2857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28" name="Oval 27">
            <a:extLst>
              <a:ext uri="{FF2B5EF4-FFF2-40B4-BE49-F238E27FC236}">
                <a16:creationId xmlns:a16="http://schemas.microsoft.com/office/drawing/2014/main" id="{C03BB11D-40B1-FD44-B8F6-C5871E60BDDB}"/>
              </a:ext>
            </a:extLst>
          </p:cNvPr>
          <p:cNvSpPr>
            <a:spLocks noChangeAspect="1"/>
          </p:cNvSpPr>
          <p:nvPr/>
        </p:nvSpPr>
        <p:spPr>
          <a:xfrm>
            <a:off x="10538951" y="2886051"/>
            <a:ext cx="1077218" cy="1077218"/>
          </a:xfrm>
          <a:prstGeom prst="ellipse">
            <a:avLst/>
          </a:prstGeom>
          <a:blipFill>
            <a:blip r:embed="rId7" cstate="screen">
              <a:extLst>
                <a:ext uri="{28A0092B-C50C-407E-A947-70E740481C1C}">
                  <a14:useLocalDpi xmlns:a14="http://schemas.microsoft.com/office/drawing/2010/main"/>
                </a:ext>
              </a:extLst>
            </a:blip>
            <a:stretch>
              <a:fillRect/>
            </a:stretch>
          </a:blipFill>
          <a:ln w="2857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32" name="Oval 31">
            <a:extLst>
              <a:ext uri="{FF2B5EF4-FFF2-40B4-BE49-F238E27FC236}">
                <a16:creationId xmlns:a16="http://schemas.microsoft.com/office/drawing/2014/main" id="{45CE7AD2-9983-0849-9AA2-9785CA6BA73C}"/>
              </a:ext>
            </a:extLst>
          </p:cNvPr>
          <p:cNvSpPr>
            <a:spLocks noChangeAspect="1"/>
          </p:cNvSpPr>
          <p:nvPr/>
        </p:nvSpPr>
        <p:spPr>
          <a:xfrm>
            <a:off x="5555510" y="2886051"/>
            <a:ext cx="1077218" cy="1077218"/>
          </a:xfrm>
          <a:prstGeom prst="ellipse">
            <a:avLst/>
          </a:prstGeom>
          <a:blipFill>
            <a:blip r:embed="rId8" cstate="screen">
              <a:extLst>
                <a:ext uri="{28A0092B-C50C-407E-A947-70E740481C1C}">
                  <a14:useLocalDpi xmlns:a14="http://schemas.microsoft.com/office/drawing/2010/main"/>
                </a:ext>
              </a:extLst>
            </a:blip>
            <a:stretch>
              <a:fillRect/>
            </a:stretch>
          </a:blipFill>
          <a:ln w="2857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5044786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4239189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68"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4400" b="1" dirty="0" smtClean="0">
              <a:solidFill>
                <a:srgbClr val="FFFFFF"/>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8AD1BEDB-8C1F-7048-9F2E-79698FA147F6}"/>
              </a:ext>
            </a:extLst>
          </p:cNvPr>
          <p:cNvSpPr>
            <a:spLocks noGrp="1"/>
          </p:cNvSpPr>
          <p:nvPr>
            <p:ph type="title"/>
          </p:nvPr>
        </p:nvSpPr>
        <p:spPr/>
        <p:txBody>
          <a:bodyPr lIns="0" rIns="396000"/>
          <a:lstStyle/>
          <a:p>
            <a:r>
              <a:rPr lang="en-GB" dirty="0" smtClean="0"/>
              <a:t>1.7 </a:t>
            </a:r>
            <a:r>
              <a:rPr lang="en-GB" dirty="0"/>
              <a:t>WASTE MANAGEMENT</a:t>
            </a:r>
          </a:p>
        </p:txBody>
      </p:sp>
    </p:spTree>
    <p:extLst>
      <p:ext uri="{BB962C8B-B14F-4D97-AF65-F5344CB8AC3E}">
        <p14:creationId xmlns:p14="http://schemas.microsoft.com/office/powerpoint/2010/main" val="24696822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BE52-0AA2-284E-8817-74100FAA7C3D}"/>
              </a:ext>
            </a:extLst>
          </p:cNvPr>
          <p:cNvSpPr>
            <a:spLocks noGrp="1"/>
          </p:cNvSpPr>
          <p:nvPr>
            <p:ph type="title"/>
          </p:nvPr>
        </p:nvSpPr>
        <p:spPr/>
        <p:txBody>
          <a:bodyPr lIns="612000"/>
          <a:lstStyle/>
          <a:p>
            <a:pPr algn="l"/>
            <a:r>
              <a:rPr lang="en-GB"/>
              <a:t/>
            </a:r>
            <a:br>
              <a:rPr lang="en-GB"/>
            </a:br>
            <a:r>
              <a:rPr lang="en-GB"/>
              <a:t>OVERVIEW</a:t>
            </a:r>
            <a:br>
              <a:rPr lang="en-GB"/>
            </a:br>
            <a:r>
              <a:rPr lang="en-GB"/>
              <a:t/>
            </a:r>
            <a:br>
              <a:rPr lang="en-GB"/>
            </a:br>
            <a:endParaRPr lang="en-GB"/>
          </a:p>
        </p:txBody>
      </p:sp>
      <p:sp>
        <p:nvSpPr>
          <p:cNvPr id="10" name="Text Placeholder 2">
            <a:extLst>
              <a:ext uri="{FF2B5EF4-FFF2-40B4-BE49-F238E27FC236}">
                <a16:creationId xmlns:a16="http://schemas.microsoft.com/office/drawing/2014/main" id="{675B147F-03EA-8B4B-89A8-AD566645C7D3}"/>
              </a:ext>
            </a:extLst>
          </p:cNvPr>
          <p:cNvSpPr txBox="1">
            <a:spLocks/>
          </p:cNvSpPr>
          <p:nvPr/>
        </p:nvSpPr>
        <p:spPr>
          <a:xfrm>
            <a:off x="5664200" y="1160462"/>
            <a:ext cx="5899150" cy="5000625"/>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60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rgbClr val="005EB8"/>
              </a:buClr>
              <a:buFont typeface="Trebuchet MS" panose="020B0603020202020204" pitchFamily="34" charset="0"/>
              <a:buChar char="–"/>
              <a:defRPr lang="en-US" sz="1200" kern="1200">
                <a:solidFill>
                  <a:srgbClr val="425563"/>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rgbClr val="005EB8"/>
              </a:buClr>
              <a:buFont typeface="Arial" panose="020B0604020202020204" pitchFamily="34" charset="0"/>
              <a:buChar char="​"/>
              <a:defRPr lang="en-US" sz="1600" kern="1200">
                <a:solidFill>
                  <a:srgbClr val="005EB8"/>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
                <a:srgbClr val="005EB8"/>
              </a:buClr>
              <a:buFont typeface="Arial" panose="020B0604020202020204" pitchFamily="34" charset="0"/>
              <a:buChar char="​"/>
              <a:defRPr lang="en-US" sz="1600" b="1" kern="1200" smtClean="0">
                <a:solidFill>
                  <a:srgbClr val="425563"/>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rgbClr val="005EB8"/>
              </a:buClr>
              <a:buFont typeface="Arial" panose="020B0604020202020204" pitchFamily="34" charset="0"/>
              <a:buChar char="•"/>
              <a:defRPr lang="en-US" sz="1600" kern="1200" smtClean="0">
                <a:solidFill>
                  <a:srgbClr val="425563"/>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Clr>
                <a:srgbClr val="005EB8"/>
              </a:buClr>
              <a:buFont typeface="Arial" panose="020B0604020202020204" pitchFamily="34" charset="0"/>
              <a:buChar char="​"/>
              <a:defRPr lang="en-US" sz="4400" kern="1200" baseline="0" smtClean="0">
                <a:solidFill>
                  <a:srgbClr val="425563"/>
                </a:solidFill>
                <a:latin typeface="+mn-lt"/>
                <a:ea typeface="+mn-ea"/>
                <a:cs typeface="+mn-cs"/>
                <a:sym typeface="+mn-lt"/>
              </a:defRPr>
            </a:lvl7pPr>
            <a:lvl8pPr marL="0" indent="0" algn="l" defTabSz="914400" rtl="0" eaLnBrk="1" latinLnBrk="0" hangingPunct="1">
              <a:lnSpc>
                <a:spcPct val="90000"/>
              </a:lnSpc>
              <a:spcBef>
                <a:spcPts val="900"/>
              </a:spcBef>
              <a:spcAft>
                <a:spcPts val="0"/>
              </a:spcAft>
              <a:buClr>
                <a:srgbClr val="005EB8"/>
              </a:buClr>
              <a:buFont typeface="Arial" panose="020B0604020202020204" pitchFamily="34" charset="0"/>
              <a:buChar char="​"/>
              <a:defRPr lang="en-US" sz="5400" kern="1200" baseline="0" smtClean="0">
                <a:solidFill>
                  <a:srgbClr val="005EB8"/>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Clr>
                <a:srgbClr val="005EB8"/>
              </a:buClr>
              <a:buFont typeface="Arial" panose="020B0604020202020204" pitchFamily="34" charset="0"/>
              <a:buChar char="​"/>
              <a:defRPr lang="en-US" sz="2400" kern="1200" baseline="0" dirty="0">
                <a:solidFill>
                  <a:srgbClr val="005EB8"/>
                </a:solidFill>
                <a:latin typeface="+mn-lt"/>
                <a:ea typeface="+mn-ea"/>
                <a:cs typeface="+mn-cs"/>
                <a:sym typeface="+mn-lt"/>
              </a:defRPr>
            </a:lvl9pPr>
          </a:lstStyle>
          <a:p>
            <a:pPr marL="0" marR="0" lvl="0" indent="0" algn="l" defTabSz="914400" rtl="0" eaLnBrk="1" fontAlgn="auto" latinLnBrk="0" hangingPunct="1">
              <a:lnSpc>
                <a:spcPct val="100000"/>
              </a:lnSpc>
              <a:spcBef>
                <a:spcPts val="300"/>
              </a:spcBef>
              <a:spcAft>
                <a:spcPts val="500"/>
              </a:spcAft>
              <a:buClr>
                <a:srgbClr val="005EB8"/>
              </a:buClr>
              <a:buSzTx/>
              <a:buFont typeface="Arial" panose="020B0604020202020204" pitchFamily="34" charset="0"/>
              <a:buChar char="​"/>
              <a:tabLst/>
              <a:defRPr/>
            </a:pPr>
            <a:endParaRPr kumimoji="0" lang="en-GB" sz="1200" b="1" i="0" u="none" strike="noStrike" kern="1200" cap="none" spc="0" normalizeH="0" baseline="0" noProof="0" dirty="0">
              <a:ln>
                <a:noFill/>
              </a:ln>
              <a:solidFill>
                <a:srgbClr val="425563"/>
              </a:solidFill>
              <a:effectLst/>
              <a:uLnTx/>
              <a:uFillTx/>
              <a:latin typeface="Arial"/>
              <a:ea typeface="+mn-ea"/>
              <a:cs typeface="+mn-cs"/>
              <a:sym typeface="+mn-lt"/>
            </a:endParaRPr>
          </a:p>
          <a:p>
            <a:pPr marL="0" marR="0" lvl="0" indent="0" algn="l" defTabSz="914400" rtl="0" eaLnBrk="1" fontAlgn="auto" latinLnBrk="0" hangingPunct="1">
              <a:lnSpc>
                <a:spcPct val="100000"/>
              </a:lnSpc>
              <a:spcBef>
                <a:spcPts val="300"/>
              </a:spcBef>
              <a:spcAft>
                <a:spcPts val="500"/>
              </a:spcAft>
              <a:buClr>
                <a:srgbClr val="005EB8"/>
              </a:buClr>
              <a:buSzTx/>
              <a:buFont typeface="Arial" panose="020B0604020202020204" pitchFamily="34" charset="0"/>
              <a:buChar char="​"/>
              <a:tabLst/>
              <a:defRPr/>
            </a:pPr>
            <a:r>
              <a:rPr kumimoji="0" lang="en-GB" sz="1200" b="1" i="0" u="none" strike="noStrike" kern="1200" cap="none" spc="0" normalizeH="0" baseline="0" noProof="0" dirty="0">
                <a:ln>
                  <a:noFill/>
                </a:ln>
                <a:solidFill>
                  <a:srgbClr val="005EB8"/>
                </a:solidFill>
                <a:effectLst/>
                <a:uLnTx/>
                <a:uFillTx/>
                <a:latin typeface="Arial"/>
                <a:ea typeface="+mn-ea"/>
                <a:cs typeface="+mn-cs"/>
                <a:sym typeface="+mn-lt"/>
              </a:rPr>
              <a:t>CONSIDERATIONS:</a:t>
            </a:r>
          </a:p>
          <a:p>
            <a:pPr marL="171450" marR="0" lvl="0" indent="-171450" algn="l" defTabSz="914400" rtl="0" eaLnBrk="1" fontAlgn="auto" latinLnBrk="0" hangingPunct="1">
              <a:lnSpc>
                <a:spcPct val="100000"/>
              </a:lnSpc>
              <a:spcBef>
                <a:spcPts val="300"/>
              </a:spcBef>
              <a:spcAft>
                <a:spcPts val="500"/>
              </a:spcAft>
              <a:buClr>
                <a:srgbClr val="005EB8"/>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425563"/>
                </a:solidFill>
                <a:effectLst/>
                <a:uLnTx/>
                <a:uFillTx/>
                <a:latin typeface="Arial"/>
                <a:ea typeface="+mn-ea"/>
                <a:cs typeface="+mn-cs"/>
                <a:sym typeface="+mn-lt"/>
              </a:rPr>
              <a:t>All waste from the site itself should be treated according to the waste categorisation</a:t>
            </a:r>
            <a:r>
              <a:rPr lang="en-GB" dirty="0">
                <a:latin typeface="Arial"/>
              </a:rPr>
              <a:t> for the item</a:t>
            </a:r>
            <a:endParaRPr kumimoji="0" lang="en-GB" sz="1200" b="0" i="0" u="none" strike="noStrike" kern="1200" cap="none" spc="0" normalizeH="0" baseline="0" noProof="0" dirty="0">
              <a:ln>
                <a:noFill/>
              </a:ln>
              <a:solidFill>
                <a:srgbClr val="425563"/>
              </a:solidFill>
              <a:effectLst/>
              <a:uLnTx/>
              <a:uFillTx/>
              <a:latin typeface="Arial"/>
              <a:ea typeface="+mn-ea"/>
              <a:cs typeface="+mn-cs"/>
              <a:sym typeface="+mn-lt"/>
            </a:endParaRPr>
          </a:p>
          <a:p>
            <a:pPr marL="171450" lvl="0" indent="-171450">
              <a:lnSpc>
                <a:spcPct val="100000"/>
              </a:lnSpc>
              <a:spcBef>
                <a:spcPts val="300"/>
              </a:spcBef>
              <a:spcAft>
                <a:spcPts val="500"/>
              </a:spcAft>
              <a:buFont typeface="Arial" panose="020B0604020202020204" pitchFamily="34" charset="0"/>
              <a:buChar char="•"/>
              <a:defRPr/>
            </a:pPr>
            <a:r>
              <a:rPr lang="en-GB" dirty="0"/>
              <a:t>Please be aware that waste management guidance may differ in the Devolved Authorities, so for those </a:t>
            </a:r>
            <a:r>
              <a:rPr lang="en-GB" dirty="0" smtClean="0"/>
              <a:t>testing sites </a:t>
            </a:r>
            <a:r>
              <a:rPr lang="en-GB" dirty="0"/>
              <a:t>please seek local guidance regarding waste management. </a:t>
            </a:r>
          </a:p>
          <a:p>
            <a:pPr marL="171450" lvl="0" indent="-171450">
              <a:lnSpc>
                <a:spcPct val="100000"/>
              </a:lnSpc>
              <a:spcBef>
                <a:spcPts val="300"/>
              </a:spcBef>
              <a:spcAft>
                <a:spcPts val="500"/>
              </a:spcAft>
              <a:buFont typeface="Arial" panose="020B0604020202020204" pitchFamily="34" charset="0"/>
              <a:buChar char="•"/>
              <a:defRPr/>
            </a:pPr>
            <a:r>
              <a:rPr lang="en-GB" dirty="0"/>
              <a:t>The Environment Agency has published RPS C23 Incinerating specified healthcare wastes at a municipal waste incinerator: which can provide an option of disposing of these wastes via municipal waste incinerators, even if they do not have the appropriate waste codes on the permit. </a:t>
            </a:r>
          </a:p>
          <a:p>
            <a:pPr marL="171450" lvl="0" indent="-171450">
              <a:lnSpc>
                <a:spcPct val="100000"/>
              </a:lnSpc>
              <a:spcBef>
                <a:spcPts val="300"/>
              </a:spcBef>
              <a:spcAft>
                <a:spcPts val="500"/>
              </a:spcAft>
              <a:buFont typeface="Arial" panose="020B0604020202020204" pitchFamily="34" charset="0"/>
              <a:buChar char="•"/>
              <a:defRPr/>
            </a:pPr>
            <a:r>
              <a:rPr lang="en-GB" dirty="0"/>
              <a:t>Please be aware that it is not acceptable to store Chemical or Offensive waste for a prolonged period of time e.g. 72 hours and then dispose of via municipal route. Waste in these categories must be treated in accordance with the instructions above. </a:t>
            </a:r>
            <a:endParaRPr kumimoji="0" lang="en-GB" sz="1200" b="0" i="0" u="none" strike="noStrike" kern="1200" cap="none" spc="0" normalizeH="0" baseline="0" noProof="0" dirty="0">
              <a:ln>
                <a:noFill/>
              </a:ln>
              <a:solidFill>
                <a:srgbClr val="425563"/>
              </a:solidFill>
              <a:effectLst/>
              <a:uLnTx/>
              <a:uFillTx/>
              <a:latin typeface="Arial"/>
              <a:ea typeface="+mn-ea"/>
              <a:cs typeface="+mn-cs"/>
              <a:sym typeface="+mn-lt"/>
            </a:endParaRPr>
          </a:p>
        </p:txBody>
      </p:sp>
      <p:sp>
        <p:nvSpPr>
          <p:cNvPr id="4" name="Rectangle 3">
            <a:extLst>
              <a:ext uri="{FF2B5EF4-FFF2-40B4-BE49-F238E27FC236}">
                <a16:creationId xmlns:a16="http://schemas.microsoft.com/office/drawing/2014/main" id="{99B0AED3-C401-364F-8172-2770CF2E9B56}"/>
              </a:ext>
            </a:extLst>
          </p:cNvPr>
          <p:cNvSpPr/>
          <p:nvPr/>
        </p:nvSpPr>
        <p:spPr>
          <a:xfrm>
            <a:off x="623888" y="3708761"/>
            <a:ext cx="4454739" cy="2031325"/>
          </a:xfrm>
          <a:prstGeom prst="rect">
            <a:avLst/>
          </a:prstGeom>
        </p:spPr>
        <p:txBody>
          <a:bodyPr wrap="square" lIns="0" tIns="45720" rIns="91440" bIns="45720" anchor="t">
            <a:spAutoFit/>
          </a:bodyPr>
          <a:lstStyle/>
          <a:p>
            <a:pPr defTabSz="913837">
              <a:buClr>
                <a:schemeClr val="tx2"/>
              </a:buClr>
              <a:defRPr/>
            </a:pPr>
            <a:r>
              <a:rPr lang="en-GB" sz="1400"/>
              <a:t>All areas have a waste management ‘Duty of Care’ and are responsible for undertaking a local WM3 assessment for the classification of the waste that they will generate (if not identified in the table), this assessment must be documented. </a:t>
            </a:r>
          </a:p>
          <a:p>
            <a:pPr defTabSz="913837">
              <a:buClr>
                <a:schemeClr val="tx2"/>
              </a:buClr>
              <a:defRPr/>
            </a:pPr>
            <a:endParaRPr lang="en-GB" sz="1400"/>
          </a:p>
          <a:p>
            <a:pPr defTabSz="913837">
              <a:buClr>
                <a:schemeClr val="tx2"/>
              </a:buClr>
              <a:defRPr/>
            </a:pPr>
            <a:r>
              <a:rPr lang="en-GB" sz="1400"/>
              <a:t>A Duty Care Waste Transfer Note must be completed before waste is removed from site and records kept for minimum of 2 years. </a:t>
            </a:r>
          </a:p>
        </p:txBody>
      </p:sp>
    </p:spTree>
    <p:extLst>
      <p:ext uri="{BB962C8B-B14F-4D97-AF65-F5344CB8AC3E}">
        <p14:creationId xmlns:p14="http://schemas.microsoft.com/office/powerpoint/2010/main" val="27403883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04546-0023-1045-B575-105C088C6766}"/>
              </a:ext>
            </a:extLst>
          </p:cNvPr>
          <p:cNvSpPr>
            <a:spLocks noGrp="1"/>
          </p:cNvSpPr>
          <p:nvPr>
            <p:ph type="title"/>
          </p:nvPr>
        </p:nvSpPr>
        <p:spPr>
          <a:xfrm>
            <a:off x="630000" y="661865"/>
            <a:ext cx="10084383" cy="498598"/>
          </a:xfrm>
        </p:spPr>
        <p:txBody>
          <a:bodyPr/>
          <a:lstStyle/>
          <a:p>
            <a:r>
              <a:rPr lang="en-GB" sz="3600"/>
              <a:t>WASTE CLASSICATION &amp; MANAGEMENT</a:t>
            </a:r>
          </a:p>
        </p:txBody>
      </p:sp>
      <p:graphicFrame>
        <p:nvGraphicFramePr>
          <p:cNvPr id="5" name="Table 4">
            <a:extLst>
              <a:ext uri="{FF2B5EF4-FFF2-40B4-BE49-F238E27FC236}">
                <a16:creationId xmlns:a16="http://schemas.microsoft.com/office/drawing/2014/main" id="{2E3AC8C4-3B4B-2E44-8D7C-5A6EE36D32CD}"/>
              </a:ext>
            </a:extLst>
          </p:cNvPr>
          <p:cNvGraphicFramePr>
            <a:graphicFrameLocks noGrp="1"/>
          </p:cNvGraphicFramePr>
          <p:nvPr/>
        </p:nvGraphicFramePr>
        <p:xfrm>
          <a:off x="630000" y="1272591"/>
          <a:ext cx="10933351" cy="4744702"/>
        </p:xfrm>
        <a:graphic>
          <a:graphicData uri="http://schemas.openxmlformats.org/drawingml/2006/table">
            <a:tbl>
              <a:tblPr firstRow="1" firstCol="1" bandRow="1">
                <a:tableStyleId>{69012ECD-51FC-41F1-AA8D-1B2483CD663E}</a:tableStyleId>
              </a:tblPr>
              <a:tblGrid>
                <a:gridCol w="994614">
                  <a:extLst>
                    <a:ext uri="{9D8B030D-6E8A-4147-A177-3AD203B41FA5}">
                      <a16:colId xmlns:a16="http://schemas.microsoft.com/office/drawing/2014/main" val="506132178"/>
                    </a:ext>
                  </a:extLst>
                </a:gridCol>
                <a:gridCol w="1065320">
                  <a:extLst>
                    <a:ext uri="{9D8B030D-6E8A-4147-A177-3AD203B41FA5}">
                      <a16:colId xmlns:a16="http://schemas.microsoft.com/office/drawing/2014/main" val="2965142243"/>
                    </a:ext>
                  </a:extLst>
                </a:gridCol>
                <a:gridCol w="1260629">
                  <a:extLst>
                    <a:ext uri="{9D8B030D-6E8A-4147-A177-3AD203B41FA5}">
                      <a16:colId xmlns:a16="http://schemas.microsoft.com/office/drawing/2014/main" val="259624233"/>
                    </a:ext>
                  </a:extLst>
                </a:gridCol>
                <a:gridCol w="1047565">
                  <a:extLst>
                    <a:ext uri="{9D8B030D-6E8A-4147-A177-3AD203B41FA5}">
                      <a16:colId xmlns:a16="http://schemas.microsoft.com/office/drawing/2014/main" val="960577696"/>
                    </a:ext>
                  </a:extLst>
                </a:gridCol>
                <a:gridCol w="2352583">
                  <a:extLst>
                    <a:ext uri="{9D8B030D-6E8A-4147-A177-3AD203B41FA5}">
                      <a16:colId xmlns:a16="http://schemas.microsoft.com/office/drawing/2014/main" val="2047351392"/>
                    </a:ext>
                  </a:extLst>
                </a:gridCol>
                <a:gridCol w="2487023">
                  <a:extLst>
                    <a:ext uri="{9D8B030D-6E8A-4147-A177-3AD203B41FA5}">
                      <a16:colId xmlns:a16="http://schemas.microsoft.com/office/drawing/2014/main" val="2124799242"/>
                    </a:ext>
                  </a:extLst>
                </a:gridCol>
                <a:gridCol w="1725617">
                  <a:extLst>
                    <a:ext uri="{9D8B030D-6E8A-4147-A177-3AD203B41FA5}">
                      <a16:colId xmlns:a16="http://schemas.microsoft.com/office/drawing/2014/main" val="4138329910"/>
                    </a:ext>
                  </a:extLst>
                </a:gridCol>
              </a:tblGrid>
              <a:tr h="429271">
                <a:tc>
                  <a:txBody>
                    <a:bodyPr/>
                    <a:lstStyle/>
                    <a:p>
                      <a:pPr>
                        <a:lnSpc>
                          <a:spcPct val="107000"/>
                        </a:lnSpc>
                        <a:spcAft>
                          <a:spcPts val="0"/>
                        </a:spcAft>
                      </a:pPr>
                      <a:r>
                        <a:rPr lang="en-GB" sz="1000">
                          <a:solidFill>
                            <a:schemeClr val="tx2"/>
                          </a:solidFill>
                          <a:effectLst/>
                        </a:rPr>
                        <a:t>ITEM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000">
                          <a:solidFill>
                            <a:schemeClr val="tx2"/>
                          </a:solidFill>
                          <a:effectLst/>
                        </a:rPr>
                        <a:t>SAMPLE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000">
                          <a:solidFill>
                            <a:schemeClr val="tx2"/>
                          </a:solidFill>
                          <a:effectLst/>
                        </a:rPr>
                        <a:t>WASTE CATEGORISATION </a:t>
                      </a:r>
                    </a:p>
                  </a:txBody>
                  <a:tcPr marL="6858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000">
                          <a:solidFill>
                            <a:schemeClr val="tx2"/>
                          </a:solidFill>
                          <a:effectLst/>
                        </a:rPr>
                        <a:t>EUROPEAN WASTE CODE (EWC)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000">
                          <a:solidFill>
                            <a:schemeClr val="tx2"/>
                          </a:solidFill>
                          <a:effectLst/>
                        </a:rPr>
                        <a:t>LIKELY MANAGEMENT ROUTE / WASTE HIERARCHY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000">
                          <a:solidFill>
                            <a:schemeClr val="tx2"/>
                          </a:solidFill>
                          <a:effectLst/>
                        </a:rPr>
                        <a:t>HEALTH TECHNICAL MEMORANDA (HTM) 07.01  PACKAGING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1000">
                          <a:solidFill>
                            <a:schemeClr val="tx2"/>
                          </a:solidFill>
                          <a:effectLst/>
                        </a:rPr>
                        <a:t>ILLUSTRATION</a:t>
                      </a:r>
                    </a:p>
                    <a:p>
                      <a:pPr lvl="0">
                        <a:lnSpc>
                          <a:spcPct val="107000"/>
                        </a:lnSpc>
                        <a:spcAft>
                          <a:spcPts val="0"/>
                        </a:spcAft>
                        <a:buNone/>
                      </a:pPr>
                      <a:r>
                        <a:rPr lang="en-GB" sz="1000">
                          <a:solidFill>
                            <a:schemeClr val="tx2"/>
                          </a:solidFill>
                          <a:effectLst/>
                        </a:rPr>
                        <a:t>(When using the first disposal option)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8914345"/>
                  </a:ext>
                </a:extLst>
              </a:tr>
              <a:tr h="525586">
                <a:tc>
                  <a:txBody>
                    <a:bodyPr/>
                    <a:lstStyle/>
                    <a:p>
                      <a:pPr>
                        <a:lnSpc>
                          <a:spcPct val="107000"/>
                        </a:lnSpc>
                        <a:spcAft>
                          <a:spcPts val="0"/>
                        </a:spcAft>
                      </a:pPr>
                      <a:r>
                        <a:rPr lang="en-GB" sz="1000">
                          <a:effectLst/>
                        </a:rPr>
                        <a:t>General Waste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000">
                          <a:effectLst/>
                        </a:rPr>
                        <a:t>Sandwich wrapper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000">
                          <a:effectLst/>
                        </a:rPr>
                        <a:t>Domestic/</a:t>
                      </a:r>
                    </a:p>
                    <a:p>
                      <a:pPr>
                        <a:lnSpc>
                          <a:spcPct val="107000"/>
                        </a:lnSpc>
                        <a:spcAft>
                          <a:spcPts val="0"/>
                        </a:spcAft>
                      </a:pPr>
                      <a:r>
                        <a:rPr lang="en-GB" sz="1000">
                          <a:effectLst/>
                        </a:rPr>
                        <a:t>recycling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000">
                          <a:effectLst/>
                        </a:rPr>
                        <a:t>20 03 01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000">
                          <a:effectLst/>
                        </a:rPr>
                        <a:t>1</a:t>
                      </a:r>
                      <a:r>
                        <a:rPr lang="en-GB" sz="1000" baseline="30000">
                          <a:effectLst/>
                        </a:rPr>
                        <a:t>st</a:t>
                      </a:r>
                      <a:r>
                        <a:rPr lang="en-GB" sz="1000">
                          <a:effectLst/>
                        </a:rPr>
                        <a:t> Option:  Materials Recovery Facility </a:t>
                      </a:r>
                    </a:p>
                    <a:p>
                      <a:pPr>
                        <a:lnSpc>
                          <a:spcPct val="107000"/>
                        </a:lnSpc>
                        <a:spcAft>
                          <a:spcPts val="0"/>
                        </a:spcAft>
                      </a:pPr>
                      <a:r>
                        <a:rPr lang="en-GB" sz="1000">
                          <a:effectLst/>
                        </a:rPr>
                        <a:t>2</a:t>
                      </a:r>
                      <a:r>
                        <a:rPr lang="en-GB" sz="1000" baseline="30000">
                          <a:effectLst/>
                        </a:rPr>
                        <a:t>nd</a:t>
                      </a:r>
                      <a:r>
                        <a:rPr lang="en-GB" sz="1000">
                          <a:effectLst/>
                        </a:rPr>
                        <a:t> Option: Energy from waste</a:t>
                      </a:r>
                    </a:p>
                    <a:p>
                      <a:pPr>
                        <a:lnSpc>
                          <a:spcPct val="107000"/>
                        </a:lnSpc>
                        <a:spcAft>
                          <a:spcPts val="0"/>
                        </a:spcAft>
                      </a:pPr>
                      <a:r>
                        <a:rPr lang="en-GB" sz="1000">
                          <a:effectLst/>
                        </a:rPr>
                        <a:t>3</a:t>
                      </a:r>
                      <a:r>
                        <a:rPr lang="en-GB" sz="1000" baseline="30000">
                          <a:effectLst/>
                        </a:rPr>
                        <a:t>rd</a:t>
                      </a:r>
                      <a:r>
                        <a:rPr lang="en-GB" sz="1000">
                          <a:effectLst/>
                        </a:rPr>
                        <a:t> Option: Landfill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000">
                          <a:effectLst/>
                        </a:rPr>
                        <a:t>Not applicable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endParaRPr lang="en-GB" sz="1000">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7318959"/>
                  </a:ext>
                </a:extLst>
              </a:tr>
              <a:tr h="575921">
                <a:tc>
                  <a:txBody>
                    <a:bodyPr/>
                    <a:lstStyle/>
                    <a:p>
                      <a:pPr>
                        <a:lnSpc>
                          <a:spcPct val="107000"/>
                        </a:lnSpc>
                        <a:spcAft>
                          <a:spcPts val="0"/>
                        </a:spcAft>
                      </a:pPr>
                      <a:r>
                        <a:rPr lang="en-GB" sz="1000">
                          <a:effectLst/>
                        </a:rPr>
                        <a:t>All packaging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000">
                          <a:effectLst/>
                        </a:rPr>
                        <a:t>Outer packaging on equipment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000">
                          <a:effectLst/>
                        </a:rPr>
                        <a:t>Domestic / recycling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000">
                          <a:effectLst/>
                        </a:rPr>
                        <a:t>15 01 01</a:t>
                      </a:r>
                    </a:p>
                    <a:p>
                      <a:pPr>
                        <a:lnSpc>
                          <a:spcPct val="107000"/>
                        </a:lnSpc>
                        <a:spcAft>
                          <a:spcPts val="0"/>
                        </a:spcAft>
                      </a:pPr>
                      <a:r>
                        <a:rPr lang="en-GB" sz="1000">
                          <a:effectLst/>
                        </a:rPr>
                        <a:t>15 01 02</a:t>
                      </a:r>
                    </a:p>
                    <a:p>
                      <a:pPr>
                        <a:lnSpc>
                          <a:spcPct val="107000"/>
                        </a:lnSpc>
                        <a:spcAft>
                          <a:spcPts val="0"/>
                        </a:spcAft>
                      </a:pPr>
                      <a:r>
                        <a:rPr lang="en-GB" sz="1000">
                          <a:effectLst/>
                        </a:rPr>
                        <a:t>15 01 05</a:t>
                      </a:r>
                    </a:p>
                    <a:p>
                      <a:pPr>
                        <a:lnSpc>
                          <a:spcPct val="107000"/>
                        </a:lnSpc>
                        <a:spcAft>
                          <a:spcPts val="0"/>
                        </a:spcAft>
                      </a:pPr>
                      <a:r>
                        <a:rPr lang="en-GB" sz="1000">
                          <a:effectLst/>
                        </a:rPr>
                        <a:t>15 01 06 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000">
                          <a:effectLst/>
                        </a:rPr>
                        <a:t>1</a:t>
                      </a:r>
                      <a:r>
                        <a:rPr lang="en-GB" sz="1000" baseline="30000">
                          <a:effectLst/>
                        </a:rPr>
                        <a:t>st</a:t>
                      </a:r>
                      <a:r>
                        <a:rPr lang="en-GB" sz="1000">
                          <a:effectLst/>
                        </a:rPr>
                        <a:t> Option:  Materials Recovery Facility</a:t>
                      </a:r>
                    </a:p>
                    <a:p>
                      <a:pPr>
                        <a:lnSpc>
                          <a:spcPct val="107000"/>
                        </a:lnSpc>
                        <a:spcAft>
                          <a:spcPts val="0"/>
                        </a:spcAft>
                      </a:pPr>
                      <a:r>
                        <a:rPr lang="en-GB" sz="1000">
                          <a:effectLst/>
                        </a:rPr>
                        <a:t>2</a:t>
                      </a:r>
                      <a:r>
                        <a:rPr lang="en-GB" sz="1000" baseline="30000">
                          <a:effectLst/>
                        </a:rPr>
                        <a:t>nd</a:t>
                      </a:r>
                      <a:r>
                        <a:rPr lang="en-GB" sz="1000">
                          <a:effectLst/>
                        </a:rPr>
                        <a:t> Option: Energy From Waste </a:t>
                      </a:r>
                    </a:p>
                    <a:p>
                      <a:pPr>
                        <a:lnSpc>
                          <a:spcPct val="107000"/>
                        </a:lnSpc>
                        <a:spcAft>
                          <a:spcPts val="0"/>
                        </a:spcAft>
                      </a:pPr>
                      <a:r>
                        <a:rPr lang="en-GB" sz="1000">
                          <a:effectLst/>
                        </a:rPr>
                        <a:t>3</a:t>
                      </a:r>
                      <a:r>
                        <a:rPr lang="en-GB" sz="1000" baseline="30000">
                          <a:effectLst/>
                        </a:rPr>
                        <a:t>rd</a:t>
                      </a:r>
                      <a:r>
                        <a:rPr lang="en-GB" sz="1000">
                          <a:effectLst/>
                        </a:rPr>
                        <a:t> Option:  Landfill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000">
                          <a:effectLst/>
                        </a:rPr>
                        <a:t>Use existing municipal route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endParaRPr lang="en-GB" sz="1000">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4142160"/>
                  </a:ext>
                </a:extLst>
              </a:tr>
              <a:tr h="1131150">
                <a:tc>
                  <a:txBody>
                    <a:bodyPr/>
                    <a:lstStyle/>
                    <a:p>
                      <a:pPr>
                        <a:lnSpc>
                          <a:spcPct val="107000"/>
                        </a:lnSpc>
                        <a:spcAft>
                          <a:spcPts val="0"/>
                        </a:spcAft>
                      </a:pPr>
                      <a:r>
                        <a:rPr lang="en-GB" sz="1000">
                          <a:effectLst/>
                        </a:rPr>
                        <a:t>Swabs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000">
                          <a:effectLst/>
                        </a:rPr>
                        <a:t>Absorbent pads</a:t>
                      </a:r>
                    </a:p>
                    <a:p>
                      <a:pPr>
                        <a:lnSpc>
                          <a:spcPct val="107000"/>
                        </a:lnSpc>
                        <a:spcAft>
                          <a:spcPts val="0"/>
                        </a:spcAft>
                      </a:pPr>
                      <a:r>
                        <a:rPr lang="en-GB" sz="1000">
                          <a:effectLst/>
                        </a:rPr>
                        <a:t>Vials</a:t>
                      </a:r>
                    </a:p>
                    <a:p>
                      <a:pPr>
                        <a:lnSpc>
                          <a:spcPct val="107000"/>
                        </a:lnSpc>
                        <a:spcAft>
                          <a:spcPts val="0"/>
                        </a:spcAft>
                      </a:pPr>
                      <a:r>
                        <a:rPr lang="en-GB" sz="1000">
                          <a:effectLst/>
                        </a:rPr>
                        <a:t>Tissues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000">
                          <a:effectLst/>
                        </a:rPr>
                        <a:t>Chemical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000">
                          <a:effectLst/>
                        </a:rPr>
                        <a:t>18 01 07 </a:t>
                      </a:r>
                    </a:p>
                    <a:p>
                      <a:pPr>
                        <a:lnSpc>
                          <a:spcPct val="107000"/>
                        </a:lnSpc>
                        <a:spcAft>
                          <a:spcPts val="0"/>
                        </a:spcAft>
                      </a:pPr>
                      <a:r>
                        <a:rPr lang="en-GB" sz="1000">
                          <a:effectLst/>
                        </a:rPr>
                        <a:t>Plus</a:t>
                      </a:r>
                    </a:p>
                    <a:p>
                      <a:pPr>
                        <a:lnSpc>
                          <a:spcPct val="107000"/>
                        </a:lnSpc>
                        <a:spcAft>
                          <a:spcPts val="0"/>
                        </a:spcAft>
                      </a:pPr>
                      <a:r>
                        <a:rPr lang="en-GB" sz="1000">
                          <a:effectLst/>
                        </a:rPr>
                        <a:t>18 01 04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lnSpc>
                          <a:spcPct val="100000"/>
                        </a:lnSpc>
                        <a:spcBef>
                          <a:spcPts val="0"/>
                        </a:spcBef>
                        <a:spcAft>
                          <a:spcPts val="0"/>
                        </a:spcAft>
                      </a:pPr>
                      <a:r>
                        <a:rPr lang="en-GB" sz="1000">
                          <a:effectLst/>
                        </a:rPr>
                        <a:t>1</a:t>
                      </a:r>
                      <a:r>
                        <a:rPr lang="en-GB" sz="1000" b="0" i="0" u="none" strike="noStrike" baseline="30000" noProof="0">
                          <a:effectLst/>
                          <a:latin typeface="Arial"/>
                        </a:rPr>
                        <a:t>st</a:t>
                      </a:r>
                      <a:r>
                        <a:rPr lang="en-GB" sz="1000" b="0" i="0" u="none" strike="noStrike" noProof="0">
                          <a:effectLst/>
                          <a:latin typeface="Arial"/>
                        </a:rPr>
                        <a:t> Option: Energy from Waste </a:t>
                      </a:r>
                      <a:endParaRPr lang="en-US"/>
                    </a:p>
                    <a:p>
                      <a:pPr lvl="0">
                        <a:lnSpc>
                          <a:spcPct val="107000"/>
                        </a:lnSpc>
                        <a:spcAft>
                          <a:spcPts val="0"/>
                        </a:spcAft>
                        <a:buNone/>
                      </a:pPr>
                      <a:r>
                        <a:rPr lang="en-GB" sz="1000" b="0" i="0" u="none" strike="noStrike" noProof="0">
                          <a:effectLst/>
                          <a:latin typeface="Arial"/>
                        </a:rPr>
                        <a:t>2</a:t>
                      </a:r>
                      <a:r>
                        <a:rPr lang="en-GB" sz="1000" b="0" i="0" u="none" strike="noStrike" baseline="30000" noProof="0">
                          <a:effectLst/>
                          <a:latin typeface="Arial"/>
                        </a:rPr>
                        <a:t>nd</a:t>
                      </a:r>
                      <a:r>
                        <a:rPr lang="en-GB" sz="1000" b="0" i="0" u="none" strike="noStrike" noProof="0">
                          <a:effectLst/>
                          <a:latin typeface="Arial"/>
                        </a:rPr>
                        <a:t> Option: Municipal Incineration </a:t>
                      </a:r>
                      <a:endParaRPr lang="en-GB" b="0" i="0" u="none" strike="noStrike" noProof="0">
                        <a:latin typeface="Arial"/>
                      </a:endParaRPr>
                    </a:p>
                    <a:p>
                      <a:pPr lvl="0">
                        <a:lnSpc>
                          <a:spcPct val="107000"/>
                        </a:lnSpc>
                        <a:spcAft>
                          <a:spcPts val="0"/>
                        </a:spcAft>
                        <a:buNone/>
                      </a:pPr>
                      <a:r>
                        <a:rPr lang="en-GB" sz="1000" b="0" i="0" u="none" strike="noStrike" noProof="0">
                          <a:effectLst/>
                          <a:latin typeface="Arial"/>
                        </a:rPr>
                        <a:t>3</a:t>
                      </a:r>
                      <a:r>
                        <a:rPr lang="en-GB" sz="1000" b="0" i="0" u="none" strike="noStrike" baseline="30000" noProof="0">
                          <a:effectLst/>
                          <a:latin typeface="Arial"/>
                        </a:rPr>
                        <a:t>rd</a:t>
                      </a:r>
                      <a:r>
                        <a:rPr lang="en-GB" sz="1000" b="0" i="0" u="none" strike="noStrike" noProof="0">
                          <a:effectLst/>
                          <a:latin typeface="Arial"/>
                        </a:rPr>
                        <a:t> Option: Clinical Waste Incinerator</a:t>
                      </a:r>
                      <a:endParaRPr lang="en-GB" b="0" i="0" u="none" strike="noStrike" noProof="0">
                        <a:latin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000">
                          <a:effectLst/>
                        </a:rPr>
                        <a:t>1</a:t>
                      </a:r>
                      <a:r>
                        <a:rPr lang="en-GB" sz="1000" baseline="30000">
                          <a:effectLst/>
                        </a:rPr>
                        <a:t>st</a:t>
                      </a:r>
                      <a:r>
                        <a:rPr lang="en-GB" sz="1000">
                          <a:effectLst/>
                        </a:rPr>
                        <a:t> Option:  Unmarked yellow neutral container/bag</a:t>
                      </a:r>
                    </a:p>
                    <a:p>
                      <a:pPr>
                        <a:lnSpc>
                          <a:spcPct val="107000"/>
                        </a:lnSpc>
                        <a:spcAft>
                          <a:spcPts val="0"/>
                        </a:spcAft>
                      </a:pPr>
                      <a:r>
                        <a:rPr lang="en-GB" sz="1000">
                          <a:effectLst/>
                        </a:rPr>
                        <a:t>2</a:t>
                      </a:r>
                      <a:r>
                        <a:rPr lang="en-GB" sz="1000" baseline="30000">
                          <a:effectLst/>
                        </a:rPr>
                        <a:t>nd</a:t>
                      </a:r>
                      <a:r>
                        <a:rPr lang="en-GB" sz="1000">
                          <a:effectLst/>
                        </a:rPr>
                        <a:t> Option: White / clear container/bag</a:t>
                      </a:r>
                    </a:p>
                    <a:p>
                      <a:pPr>
                        <a:lnSpc>
                          <a:spcPct val="107000"/>
                        </a:lnSpc>
                        <a:spcAft>
                          <a:spcPts val="0"/>
                        </a:spcAft>
                      </a:pPr>
                      <a:r>
                        <a:rPr lang="en-GB" sz="1000">
                          <a:effectLst/>
                        </a:rPr>
                        <a:t>3</a:t>
                      </a:r>
                      <a:r>
                        <a:rPr lang="en-GB" sz="1000" baseline="30000">
                          <a:effectLst/>
                        </a:rPr>
                        <a:t>rd</a:t>
                      </a:r>
                      <a:r>
                        <a:rPr lang="en-GB" sz="1000">
                          <a:effectLst/>
                        </a:rPr>
                        <a:t> Option:  Tiger bag</a:t>
                      </a:r>
                    </a:p>
                    <a:p>
                      <a:pPr>
                        <a:lnSpc>
                          <a:spcPct val="107000"/>
                        </a:lnSpc>
                        <a:spcAft>
                          <a:spcPts val="0"/>
                        </a:spcAft>
                      </a:pPr>
                      <a:r>
                        <a:rPr lang="en-GB" sz="1000">
                          <a:effectLst/>
                        </a:rPr>
                        <a:t>Do not use hazardous waste packaging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endParaRPr lang="en-GB" sz="1000">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5801072"/>
                  </a:ext>
                </a:extLst>
              </a:tr>
              <a:tr h="1131150">
                <a:tc>
                  <a:txBody>
                    <a:bodyPr/>
                    <a:lstStyle/>
                    <a:p>
                      <a:pPr>
                        <a:lnSpc>
                          <a:spcPct val="107000"/>
                        </a:lnSpc>
                        <a:spcAft>
                          <a:spcPts val="0"/>
                        </a:spcAft>
                      </a:pPr>
                      <a:r>
                        <a:rPr lang="en-GB" sz="1000">
                          <a:effectLst/>
                        </a:rPr>
                        <a:t>Cartridges / Devices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000">
                          <a:effectLst/>
                        </a:rPr>
                        <a:t>LFT cartridge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000">
                          <a:effectLst/>
                        </a:rPr>
                        <a:t>Chemical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000">
                          <a:effectLst/>
                        </a:rPr>
                        <a:t>18 01 07</a:t>
                      </a:r>
                    </a:p>
                    <a:p>
                      <a:pPr>
                        <a:lnSpc>
                          <a:spcPct val="107000"/>
                        </a:lnSpc>
                        <a:spcAft>
                          <a:spcPts val="0"/>
                        </a:spcAft>
                      </a:pPr>
                      <a:r>
                        <a:rPr lang="en-GB" sz="1000">
                          <a:effectLst/>
                        </a:rPr>
                        <a:t>Plus</a:t>
                      </a:r>
                    </a:p>
                    <a:p>
                      <a:pPr>
                        <a:lnSpc>
                          <a:spcPct val="107000"/>
                        </a:lnSpc>
                        <a:spcAft>
                          <a:spcPts val="0"/>
                        </a:spcAft>
                      </a:pPr>
                      <a:r>
                        <a:rPr lang="en-GB" sz="1000">
                          <a:effectLst/>
                        </a:rPr>
                        <a:t>18 01 04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lnSpc>
                          <a:spcPct val="100000"/>
                        </a:lnSpc>
                        <a:spcBef>
                          <a:spcPts val="0"/>
                        </a:spcBef>
                        <a:spcAft>
                          <a:spcPts val="0"/>
                        </a:spcAft>
                        <a:buNone/>
                      </a:pPr>
                      <a:r>
                        <a:rPr lang="en-GB" sz="1000" b="0" i="0" u="none" strike="noStrike" noProof="0">
                          <a:effectLst/>
                          <a:latin typeface="Arial"/>
                        </a:rPr>
                        <a:t>1</a:t>
                      </a:r>
                      <a:r>
                        <a:rPr lang="en-GB" sz="1000" b="0" i="0" u="none" strike="noStrike" baseline="30000" noProof="0">
                          <a:effectLst/>
                          <a:latin typeface="Arial"/>
                        </a:rPr>
                        <a:t>st</a:t>
                      </a:r>
                      <a:r>
                        <a:rPr lang="en-GB" sz="1000" b="0" i="0" u="none" strike="noStrike" noProof="0">
                          <a:effectLst/>
                          <a:latin typeface="Arial"/>
                        </a:rPr>
                        <a:t> Option: Energy from Waste </a:t>
                      </a:r>
                      <a:endParaRPr lang="en-US"/>
                    </a:p>
                    <a:p>
                      <a:pPr lvl="0">
                        <a:lnSpc>
                          <a:spcPct val="107000"/>
                        </a:lnSpc>
                        <a:spcAft>
                          <a:spcPts val="0"/>
                        </a:spcAft>
                        <a:buNone/>
                      </a:pPr>
                      <a:r>
                        <a:rPr lang="en-GB" sz="1000" b="0" i="0" u="none" strike="noStrike" noProof="0">
                          <a:effectLst/>
                          <a:latin typeface="Arial"/>
                        </a:rPr>
                        <a:t>2</a:t>
                      </a:r>
                      <a:r>
                        <a:rPr lang="en-GB" sz="1000" b="0" i="0" u="none" strike="noStrike" baseline="30000" noProof="0">
                          <a:effectLst/>
                          <a:latin typeface="Arial"/>
                        </a:rPr>
                        <a:t>nd</a:t>
                      </a:r>
                      <a:r>
                        <a:rPr lang="en-GB" sz="1000" b="0" i="0" u="none" strike="noStrike" noProof="0">
                          <a:effectLst/>
                          <a:latin typeface="Arial"/>
                        </a:rPr>
                        <a:t> Option: Municipal Incineration </a:t>
                      </a:r>
                      <a:endParaRPr lang="en-GB" b="0" i="0" u="none" strike="noStrike" noProof="0">
                        <a:latin typeface="Arial"/>
                      </a:endParaRPr>
                    </a:p>
                    <a:p>
                      <a:pPr lvl="0">
                        <a:lnSpc>
                          <a:spcPct val="107000"/>
                        </a:lnSpc>
                        <a:spcAft>
                          <a:spcPts val="0"/>
                        </a:spcAft>
                        <a:buNone/>
                      </a:pPr>
                      <a:r>
                        <a:rPr lang="en-GB" sz="1000" b="0" i="0" u="none" strike="noStrike" noProof="0">
                          <a:effectLst/>
                          <a:latin typeface="Arial"/>
                        </a:rPr>
                        <a:t>3</a:t>
                      </a:r>
                      <a:r>
                        <a:rPr lang="en-GB" sz="1000" b="0" i="0" u="none" strike="noStrike" baseline="30000" noProof="0">
                          <a:effectLst/>
                          <a:latin typeface="Arial"/>
                        </a:rPr>
                        <a:t>rd</a:t>
                      </a:r>
                      <a:r>
                        <a:rPr lang="en-GB" sz="1000" b="0" i="0" u="none" strike="noStrike" noProof="0">
                          <a:effectLst/>
                          <a:latin typeface="Arial"/>
                        </a:rPr>
                        <a:t> Option: Clinical Waste Incinerator</a:t>
                      </a:r>
                      <a:endParaRPr lang="en-GB" b="0" i="0" u="none" strike="noStrike" noProof="0">
                        <a:latin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000">
                          <a:effectLst/>
                        </a:rPr>
                        <a:t>1</a:t>
                      </a:r>
                      <a:r>
                        <a:rPr lang="en-GB" sz="1000" baseline="30000">
                          <a:effectLst/>
                        </a:rPr>
                        <a:t>st</a:t>
                      </a:r>
                      <a:r>
                        <a:rPr lang="en-GB" sz="1000">
                          <a:effectLst/>
                        </a:rPr>
                        <a:t> Option:  Unmarked yellow neutral container/bag</a:t>
                      </a:r>
                    </a:p>
                    <a:p>
                      <a:pPr>
                        <a:lnSpc>
                          <a:spcPct val="107000"/>
                        </a:lnSpc>
                        <a:spcAft>
                          <a:spcPts val="0"/>
                        </a:spcAft>
                      </a:pPr>
                      <a:r>
                        <a:rPr lang="en-GB" sz="1000">
                          <a:effectLst/>
                        </a:rPr>
                        <a:t>2</a:t>
                      </a:r>
                      <a:r>
                        <a:rPr lang="en-GB" sz="1000" baseline="30000">
                          <a:effectLst/>
                        </a:rPr>
                        <a:t>nd</a:t>
                      </a:r>
                      <a:r>
                        <a:rPr lang="en-GB" sz="1000">
                          <a:effectLst/>
                        </a:rPr>
                        <a:t> Option: White / clear container/bag</a:t>
                      </a:r>
                    </a:p>
                    <a:p>
                      <a:pPr>
                        <a:lnSpc>
                          <a:spcPct val="107000"/>
                        </a:lnSpc>
                        <a:spcAft>
                          <a:spcPts val="0"/>
                        </a:spcAft>
                      </a:pPr>
                      <a:r>
                        <a:rPr lang="en-GB" sz="1000">
                          <a:effectLst/>
                        </a:rPr>
                        <a:t>3</a:t>
                      </a:r>
                      <a:r>
                        <a:rPr lang="en-GB" sz="1000" baseline="30000">
                          <a:effectLst/>
                        </a:rPr>
                        <a:t>rd</a:t>
                      </a:r>
                      <a:r>
                        <a:rPr lang="en-GB" sz="1000">
                          <a:effectLst/>
                        </a:rPr>
                        <a:t> Option:  Tiger bag</a:t>
                      </a:r>
                    </a:p>
                    <a:p>
                      <a:pPr>
                        <a:lnSpc>
                          <a:spcPct val="107000"/>
                        </a:lnSpc>
                        <a:spcAft>
                          <a:spcPts val="0"/>
                        </a:spcAft>
                      </a:pPr>
                      <a:r>
                        <a:rPr lang="en-GB" sz="1000">
                          <a:effectLst/>
                        </a:rPr>
                        <a:t>Do not use hazardous waste packaging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endParaRPr lang="en-GB" sz="1000">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4798996"/>
                  </a:ext>
                </a:extLst>
              </a:tr>
              <a:tr h="722571">
                <a:tc>
                  <a:txBody>
                    <a:bodyPr/>
                    <a:lstStyle/>
                    <a:p>
                      <a:pPr>
                        <a:lnSpc>
                          <a:spcPct val="107000"/>
                        </a:lnSpc>
                        <a:spcAft>
                          <a:spcPts val="0"/>
                        </a:spcAft>
                      </a:pPr>
                      <a:r>
                        <a:rPr lang="en-GB" sz="1000">
                          <a:effectLst/>
                        </a:rPr>
                        <a:t>Personal Protective Equipment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000">
                          <a:effectLst/>
                        </a:rPr>
                        <a:t>Apron</a:t>
                      </a:r>
                    </a:p>
                    <a:p>
                      <a:pPr>
                        <a:lnSpc>
                          <a:spcPct val="107000"/>
                        </a:lnSpc>
                        <a:spcAft>
                          <a:spcPts val="0"/>
                        </a:spcAft>
                      </a:pPr>
                      <a:r>
                        <a:rPr lang="en-GB" sz="1000">
                          <a:effectLst/>
                        </a:rPr>
                        <a:t>Face mask</a:t>
                      </a:r>
                    </a:p>
                    <a:p>
                      <a:pPr>
                        <a:lnSpc>
                          <a:spcPct val="107000"/>
                        </a:lnSpc>
                        <a:spcAft>
                          <a:spcPts val="0"/>
                        </a:spcAft>
                      </a:pPr>
                      <a:r>
                        <a:rPr lang="en-GB" sz="1000">
                          <a:effectLst/>
                        </a:rPr>
                        <a:t>Gloves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000">
                          <a:effectLst/>
                        </a:rPr>
                        <a:t>Offensive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000">
                          <a:effectLst/>
                        </a:rPr>
                        <a:t>18 01 04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lnSpc>
                          <a:spcPct val="100000"/>
                        </a:lnSpc>
                        <a:spcBef>
                          <a:spcPts val="0"/>
                        </a:spcBef>
                        <a:spcAft>
                          <a:spcPts val="0"/>
                        </a:spcAft>
                        <a:buNone/>
                      </a:pPr>
                      <a:r>
                        <a:rPr lang="en-GB" sz="1000" b="0" i="0" u="none" strike="noStrike" noProof="0">
                          <a:effectLst/>
                          <a:latin typeface="Arial"/>
                        </a:rPr>
                        <a:t>1</a:t>
                      </a:r>
                      <a:r>
                        <a:rPr lang="en-GB" sz="1000" b="0" i="0" u="none" strike="noStrike" baseline="30000" noProof="0">
                          <a:effectLst/>
                          <a:latin typeface="Arial"/>
                        </a:rPr>
                        <a:t>st</a:t>
                      </a:r>
                      <a:r>
                        <a:rPr lang="en-GB" sz="1000" b="0" i="0" u="none" strike="noStrike" noProof="0">
                          <a:effectLst/>
                          <a:latin typeface="Arial"/>
                        </a:rPr>
                        <a:t>  Option: Energy for waste </a:t>
                      </a:r>
                      <a:endParaRPr lang="en-US"/>
                    </a:p>
                    <a:p>
                      <a:pPr lvl="0">
                        <a:lnSpc>
                          <a:spcPct val="107000"/>
                        </a:lnSpc>
                        <a:spcAft>
                          <a:spcPts val="0"/>
                        </a:spcAft>
                        <a:buNone/>
                      </a:pPr>
                      <a:r>
                        <a:rPr lang="en-GB" sz="1000" b="0" i="0" u="none" strike="noStrike" noProof="0">
                          <a:effectLst/>
                          <a:latin typeface="Arial"/>
                        </a:rPr>
                        <a:t>2</a:t>
                      </a:r>
                      <a:r>
                        <a:rPr lang="en-GB" sz="1000" b="0" i="0" u="none" strike="noStrike" baseline="30000" noProof="0">
                          <a:effectLst/>
                          <a:latin typeface="Arial"/>
                        </a:rPr>
                        <a:t>nd</a:t>
                      </a:r>
                      <a:r>
                        <a:rPr lang="en-GB" sz="1000" b="0" i="0" u="none" strike="noStrike" noProof="0">
                          <a:effectLst/>
                          <a:latin typeface="Arial"/>
                        </a:rPr>
                        <a:t> Option: Municipal Incineration </a:t>
                      </a:r>
                      <a:endParaRPr lang="en-GB" sz="1000">
                        <a:effectLst/>
                      </a:endParaRPr>
                    </a:p>
                    <a:p>
                      <a:pPr lvl="0">
                        <a:lnSpc>
                          <a:spcPct val="107000"/>
                        </a:lnSpc>
                        <a:spcAft>
                          <a:spcPts val="0"/>
                        </a:spcAft>
                        <a:buNone/>
                      </a:pPr>
                      <a:r>
                        <a:rPr lang="en-GB" sz="1000" b="0" i="0" u="none" strike="noStrike" noProof="0">
                          <a:effectLst/>
                          <a:latin typeface="Arial"/>
                        </a:rPr>
                        <a:t>3</a:t>
                      </a:r>
                      <a:r>
                        <a:rPr lang="en-GB" sz="1000" b="0" i="0" u="none" strike="noStrike" baseline="30000" noProof="0">
                          <a:effectLst/>
                          <a:latin typeface="Arial"/>
                        </a:rPr>
                        <a:t>rd</a:t>
                      </a:r>
                      <a:r>
                        <a:rPr lang="en-GB" sz="1000" b="0" i="0" u="none" strike="noStrike" noProof="0">
                          <a:effectLst/>
                          <a:latin typeface="Arial"/>
                        </a:rPr>
                        <a:t>  Option:  Landfill (last resort)</a:t>
                      </a:r>
                      <a:endParaRPr lang="en-GB" sz="1000">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000">
                          <a:effectLst/>
                        </a:rPr>
                        <a:t>1</a:t>
                      </a:r>
                      <a:r>
                        <a:rPr lang="en-GB" sz="1000" baseline="30000">
                          <a:effectLst/>
                        </a:rPr>
                        <a:t>st</a:t>
                      </a:r>
                      <a:r>
                        <a:rPr lang="en-GB" sz="1000">
                          <a:effectLst/>
                        </a:rPr>
                        <a:t> Option: Tiger bag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endParaRPr lang="en-GB" sz="1000">
                        <a:effectLst/>
                      </a:endParaRPr>
                    </a:p>
                    <a:p>
                      <a:pPr lvl="0">
                        <a:lnSpc>
                          <a:spcPct val="107000"/>
                        </a:lnSpc>
                        <a:spcAft>
                          <a:spcPts val="0"/>
                        </a:spcAft>
                        <a:buNone/>
                      </a:pPr>
                      <a:endParaRPr lang="en-GB" sz="1000">
                        <a:effectLst/>
                      </a:endParaRPr>
                    </a:p>
                    <a:p>
                      <a:pPr lvl="0">
                        <a:lnSpc>
                          <a:spcPct val="107000"/>
                        </a:lnSpc>
                        <a:spcAft>
                          <a:spcPts val="0"/>
                        </a:spcAft>
                        <a:buNone/>
                      </a:pPr>
                      <a:endParaRPr lang="en-GB" sz="1000">
                        <a:effectLst/>
                      </a:endParaRPr>
                    </a:p>
                    <a:p>
                      <a:pPr lvl="0">
                        <a:lnSpc>
                          <a:spcPct val="107000"/>
                        </a:lnSpc>
                        <a:spcAft>
                          <a:spcPts val="0"/>
                        </a:spcAft>
                        <a:buNone/>
                      </a:pPr>
                      <a:endParaRPr lang="en-GB" sz="1000">
                        <a:effectLst/>
                      </a:endParaRPr>
                    </a:p>
                    <a:p>
                      <a:pPr lvl="0">
                        <a:lnSpc>
                          <a:spcPct val="107000"/>
                        </a:lnSpc>
                        <a:spcAft>
                          <a:spcPts val="0"/>
                        </a:spcAft>
                        <a:buNone/>
                      </a:pPr>
                      <a:endParaRPr lang="en-GB" sz="1000">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7822249"/>
                  </a:ext>
                </a:extLst>
              </a:tr>
            </a:tbl>
          </a:graphicData>
        </a:graphic>
      </p:graphicFrame>
      <p:pic>
        <p:nvPicPr>
          <p:cNvPr id="4" name="Picture 13">
            <a:extLst>
              <a:ext uri="{FF2B5EF4-FFF2-40B4-BE49-F238E27FC236}">
                <a16:creationId xmlns:a16="http://schemas.microsoft.com/office/drawing/2014/main" id="{A4D04F8D-F397-D547-A67E-398298975CDD}"/>
              </a:ext>
            </a:extLst>
          </p:cNvPr>
          <p:cNvPicPr>
            <a:picLocks noChangeAspect="1"/>
          </p:cNvPicPr>
          <p:nvPr/>
        </p:nvPicPr>
        <p:blipFill>
          <a:blip r:embed="rId3"/>
          <a:stretch>
            <a:fillRect/>
          </a:stretch>
        </p:blipFill>
        <p:spPr>
          <a:xfrm>
            <a:off x="10490545" y="1784269"/>
            <a:ext cx="447675" cy="438150"/>
          </a:xfrm>
          <a:prstGeom prst="rect">
            <a:avLst/>
          </a:prstGeom>
        </p:spPr>
      </p:pic>
      <p:pic>
        <p:nvPicPr>
          <p:cNvPr id="6" name="Picture 14">
            <a:extLst>
              <a:ext uri="{FF2B5EF4-FFF2-40B4-BE49-F238E27FC236}">
                <a16:creationId xmlns:a16="http://schemas.microsoft.com/office/drawing/2014/main" id="{01B39DA7-BCFE-3D48-99F4-4E790445FCD4}"/>
              </a:ext>
            </a:extLst>
          </p:cNvPr>
          <p:cNvPicPr>
            <a:picLocks noChangeAspect="1"/>
          </p:cNvPicPr>
          <p:nvPr/>
        </p:nvPicPr>
        <p:blipFill>
          <a:blip r:embed="rId3"/>
          <a:stretch>
            <a:fillRect/>
          </a:stretch>
        </p:blipFill>
        <p:spPr>
          <a:xfrm>
            <a:off x="10490545" y="2382864"/>
            <a:ext cx="447675" cy="438150"/>
          </a:xfrm>
          <a:prstGeom prst="rect">
            <a:avLst/>
          </a:prstGeom>
        </p:spPr>
      </p:pic>
      <p:pic>
        <p:nvPicPr>
          <p:cNvPr id="7" name="Picture 15">
            <a:extLst>
              <a:ext uri="{FF2B5EF4-FFF2-40B4-BE49-F238E27FC236}">
                <a16:creationId xmlns:a16="http://schemas.microsoft.com/office/drawing/2014/main" id="{D009296C-1BDB-CE43-9EDD-7E997AF219F7}"/>
              </a:ext>
            </a:extLst>
          </p:cNvPr>
          <p:cNvPicPr>
            <a:picLocks noChangeAspect="1"/>
          </p:cNvPicPr>
          <p:nvPr/>
        </p:nvPicPr>
        <p:blipFill>
          <a:blip r:embed="rId4"/>
          <a:stretch>
            <a:fillRect/>
          </a:stretch>
        </p:blipFill>
        <p:spPr>
          <a:xfrm>
            <a:off x="10485781" y="5375859"/>
            <a:ext cx="457200" cy="419100"/>
          </a:xfrm>
          <a:prstGeom prst="rect">
            <a:avLst/>
          </a:prstGeom>
        </p:spPr>
      </p:pic>
      <p:pic>
        <p:nvPicPr>
          <p:cNvPr id="8" name="Picture 17">
            <a:extLst>
              <a:ext uri="{FF2B5EF4-FFF2-40B4-BE49-F238E27FC236}">
                <a16:creationId xmlns:a16="http://schemas.microsoft.com/office/drawing/2014/main" id="{55F65F77-B2D6-FB48-B0AD-4EF57C5BB6D4}"/>
              </a:ext>
            </a:extLst>
          </p:cNvPr>
          <p:cNvPicPr>
            <a:picLocks noChangeAspect="1"/>
          </p:cNvPicPr>
          <p:nvPr/>
        </p:nvPicPr>
        <p:blipFill>
          <a:blip r:embed="rId5"/>
          <a:stretch>
            <a:fillRect/>
          </a:stretch>
        </p:blipFill>
        <p:spPr>
          <a:xfrm>
            <a:off x="10538169" y="4454607"/>
            <a:ext cx="352425" cy="361950"/>
          </a:xfrm>
          <a:prstGeom prst="rect">
            <a:avLst/>
          </a:prstGeom>
        </p:spPr>
      </p:pic>
      <p:pic>
        <p:nvPicPr>
          <p:cNvPr id="9" name="Picture 17">
            <a:extLst>
              <a:ext uri="{FF2B5EF4-FFF2-40B4-BE49-F238E27FC236}">
                <a16:creationId xmlns:a16="http://schemas.microsoft.com/office/drawing/2014/main" id="{47516687-8BAB-8A41-A54D-CCD7629FC5D8}"/>
              </a:ext>
            </a:extLst>
          </p:cNvPr>
          <p:cNvPicPr>
            <a:picLocks noChangeAspect="1"/>
          </p:cNvPicPr>
          <p:nvPr/>
        </p:nvPicPr>
        <p:blipFill>
          <a:blip r:embed="rId5"/>
          <a:stretch>
            <a:fillRect/>
          </a:stretch>
        </p:blipFill>
        <p:spPr>
          <a:xfrm>
            <a:off x="10538169" y="3259822"/>
            <a:ext cx="352425" cy="361950"/>
          </a:xfrm>
          <a:prstGeom prst="rect">
            <a:avLst/>
          </a:prstGeom>
        </p:spPr>
      </p:pic>
    </p:spTree>
    <p:extLst>
      <p:ext uri="{BB962C8B-B14F-4D97-AF65-F5344CB8AC3E}">
        <p14:creationId xmlns:p14="http://schemas.microsoft.com/office/powerpoint/2010/main" val="28423861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902479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59" name="think-cell Slide" r:id="rId6" imgW="286" imgH="286" progId="TCLayout.ActiveDocument.1">
                  <p:embed/>
                </p:oleObj>
              </mc:Choice>
              <mc:Fallback>
                <p:oleObj name="think-cell Slide" r:id="rId6" imgW="286" imgH="286" progId="TCLayout.ActiveDocument.1">
                  <p:embed/>
                  <p:pic>
                    <p:nvPicPr>
                      <p:cNvPr id="2" name="Object 1" hidden="1"/>
                      <p:cNvPicPr/>
                      <p:nvPr/>
                    </p:nvPicPr>
                    <p:blipFill>
                      <a:blip r:embed="rId7"/>
                      <a:stretch>
                        <a:fillRect/>
                      </a:stretch>
                    </p:blipFill>
                    <p:spPr>
                      <a:xfrm>
                        <a:off x="1588" y="1588"/>
                        <a:ext cx="1588" cy="1588"/>
                      </a:xfrm>
                      <a:prstGeom prst="rect">
                        <a:avLst/>
                      </a:prstGeom>
                      <a:ln/>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5400" b="1" dirty="0" smtClean="0">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Text Placeholder 4">
            <a:extLst>
              <a:ext uri="{FF2B5EF4-FFF2-40B4-BE49-F238E27FC236}">
                <a16:creationId xmlns:a16="http://schemas.microsoft.com/office/drawing/2014/main" id="{BA8471A0-394C-9F44-A946-EC2BBF474A53}"/>
              </a:ext>
            </a:extLst>
          </p:cNvPr>
          <p:cNvSpPr>
            <a:spLocks noGrp="1"/>
          </p:cNvSpPr>
          <p:nvPr>
            <p:ph type="body" sz="quarter" idx="12"/>
          </p:nvPr>
        </p:nvSpPr>
        <p:spPr/>
        <p:txBody>
          <a:bodyPr anchor="b"/>
          <a:lstStyle/>
          <a:p>
            <a:r>
              <a:rPr lang="en-GB" b="1"/>
              <a:t>VERSION 2.5</a:t>
            </a:r>
          </a:p>
        </p:txBody>
      </p:sp>
      <p:sp>
        <p:nvSpPr>
          <p:cNvPr id="3" name="Title 2"/>
          <p:cNvSpPr>
            <a:spLocks noGrp="1"/>
          </p:cNvSpPr>
          <p:nvPr>
            <p:ph type="ctrTitle"/>
          </p:nvPr>
        </p:nvSpPr>
        <p:spPr>
          <a:xfrm>
            <a:off x="595165" y="2448911"/>
            <a:ext cx="6868800" cy="2632100"/>
          </a:xfrm>
        </p:spPr>
        <p:txBody>
          <a:bodyPr>
            <a:normAutofit/>
          </a:bodyPr>
          <a:lstStyle/>
          <a:p>
            <a:r>
              <a:rPr lang="en-GB" sz="10600" dirty="0">
                <a:solidFill>
                  <a:schemeClr val="tx2"/>
                </a:solidFill>
              </a:rPr>
              <a:t>2</a:t>
            </a:r>
            <a:br>
              <a:rPr lang="en-GB" sz="10600" dirty="0">
                <a:solidFill>
                  <a:schemeClr val="tx2"/>
                </a:solidFill>
              </a:rPr>
            </a:br>
            <a:r>
              <a:rPr lang="en-GB" dirty="0">
                <a:solidFill>
                  <a:schemeClr val="tx2"/>
                </a:solidFill>
              </a:rPr>
              <a:t>TEST </a:t>
            </a:r>
            <a:r>
              <a:rPr lang="en-GB" dirty="0" smtClean="0">
                <a:solidFill>
                  <a:schemeClr val="tx2"/>
                </a:solidFill>
              </a:rPr>
              <a:t>KITS</a:t>
            </a:r>
            <a:endParaRPr lang="en-US" dirty="0">
              <a:solidFill>
                <a:schemeClr val="tx2"/>
              </a:solidFill>
            </a:endParaRPr>
          </a:p>
        </p:txBody>
      </p:sp>
      <p:sp>
        <p:nvSpPr>
          <p:cNvPr id="8" name="TextBox 7">
            <a:extLst>
              <a:ext uri="{FF2B5EF4-FFF2-40B4-BE49-F238E27FC236}">
                <a16:creationId xmlns:a16="http://schemas.microsoft.com/office/drawing/2014/main" id="{9187F7E4-7ADF-F547-A7DE-439A85BFD267}"/>
              </a:ext>
            </a:extLst>
          </p:cNvPr>
          <p:cNvSpPr txBox="1"/>
          <p:nvPr/>
        </p:nvSpPr>
        <p:spPr>
          <a:xfrm>
            <a:off x="11578442" y="6507678"/>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Tree>
    <p:extLst>
      <p:ext uri="{BB962C8B-B14F-4D97-AF65-F5344CB8AC3E}">
        <p14:creationId xmlns:p14="http://schemas.microsoft.com/office/powerpoint/2010/main" val="2584486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2AF1-D2D6-A843-8613-B5D42640C4CA}"/>
              </a:ext>
            </a:extLst>
          </p:cNvPr>
          <p:cNvSpPr>
            <a:spLocks noGrp="1"/>
          </p:cNvSpPr>
          <p:nvPr>
            <p:ph type="title"/>
          </p:nvPr>
        </p:nvSpPr>
        <p:spPr>
          <a:xfrm>
            <a:off x="630000" y="773646"/>
            <a:ext cx="10084383" cy="498598"/>
          </a:xfrm>
        </p:spPr>
        <p:txBody>
          <a:bodyPr/>
          <a:lstStyle/>
          <a:p>
            <a:r>
              <a:rPr lang="en-GB" sz="3600">
                <a:solidFill>
                  <a:schemeClr val="tx2"/>
                </a:solidFill>
              </a:rPr>
              <a:t>TESTING TECHNOLOGY</a:t>
            </a:r>
            <a:endParaRPr lang="en-GB" sz="3600"/>
          </a:p>
        </p:txBody>
      </p:sp>
      <p:sp>
        <p:nvSpPr>
          <p:cNvPr id="6" name="Text Placeholder 2">
            <a:extLst>
              <a:ext uri="{FF2B5EF4-FFF2-40B4-BE49-F238E27FC236}">
                <a16:creationId xmlns:a16="http://schemas.microsoft.com/office/drawing/2014/main" id="{7C127A8C-C1F5-7347-9EFD-B0348C98DDB0}"/>
              </a:ext>
            </a:extLst>
          </p:cNvPr>
          <p:cNvSpPr txBox="1">
            <a:spLocks/>
          </p:cNvSpPr>
          <p:nvPr/>
        </p:nvSpPr>
        <p:spPr>
          <a:xfrm>
            <a:off x="615394" y="1309120"/>
            <a:ext cx="10924100" cy="1194926"/>
          </a:xfrm>
          <a:prstGeom prst="rect">
            <a:avLst/>
          </a:prstGeom>
        </p:spPr>
        <p:txBody>
          <a:bodyPr lIns="0" anchor="t"/>
          <a:lstStyle>
            <a:lvl1pPr marL="0" indent="0" algn="l" defTabSz="914400" rtl="0" eaLnBrk="1" latinLnBrk="0" hangingPunct="1">
              <a:lnSpc>
                <a:spcPct val="110000"/>
              </a:lnSpc>
              <a:spcBef>
                <a:spcPts val="60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rgbClr val="005EB8"/>
              </a:buClr>
              <a:buFont typeface="Trebuchet MS" panose="020B0603020202020204" pitchFamily="34" charset="0"/>
              <a:buChar char="–"/>
              <a:defRPr lang="en-US" sz="1200" kern="1200">
                <a:solidFill>
                  <a:srgbClr val="425563"/>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rgbClr val="005EB8"/>
              </a:buClr>
              <a:buFont typeface="Arial" panose="020B0604020202020204" pitchFamily="34" charset="0"/>
              <a:buChar char="​"/>
              <a:defRPr lang="en-US" sz="1600" kern="1200">
                <a:solidFill>
                  <a:srgbClr val="005EB8"/>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
                <a:srgbClr val="005EB8"/>
              </a:buClr>
              <a:buFont typeface="Arial" panose="020B0604020202020204" pitchFamily="34" charset="0"/>
              <a:buChar char="​"/>
              <a:defRPr lang="en-US" sz="1600" b="1" kern="1200" smtClean="0">
                <a:solidFill>
                  <a:srgbClr val="425563"/>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rgbClr val="005EB8"/>
              </a:buClr>
              <a:buFont typeface="Arial" panose="020B0604020202020204" pitchFamily="34" charset="0"/>
              <a:buChar char="•"/>
              <a:defRPr lang="en-US" sz="1600" kern="1200" smtClean="0">
                <a:solidFill>
                  <a:srgbClr val="425563"/>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Clr>
                <a:srgbClr val="005EB8"/>
              </a:buClr>
              <a:buFont typeface="Arial" panose="020B0604020202020204" pitchFamily="34" charset="0"/>
              <a:buChar char="​"/>
              <a:defRPr lang="en-US" sz="4400" kern="1200" baseline="0" smtClean="0">
                <a:solidFill>
                  <a:srgbClr val="425563"/>
                </a:solidFill>
                <a:latin typeface="+mn-lt"/>
                <a:ea typeface="+mn-ea"/>
                <a:cs typeface="+mn-cs"/>
                <a:sym typeface="+mn-lt"/>
              </a:defRPr>
            </a:lvl7pPr>
            <a:lvl8pPr marL="0" indent="0" algn="l" defTabSz="914400" rtl="0" eaLnBrk="1" latinLnBrk="0" hangingPunct="1">
              <a:lnSpc>
                <a:spcPct val="90000"/>
              </a:lnSpc>
              <a:spcBef>
                <a:spcPts val="900"/>
              </a:spcBef>
              <a:spcAft>
                <a:spcPts val="0"/>
              </a:spcAft>
              <a:buClr>
                <a:srgbClr val="005EB8"/>
              </a:buClr>
              <a:buFont typeface="Arial" panose="020B0604020202020204" pitchFamily="34" charset="0"/>
              <a:buChar char="​"/>
              <a:defRPr lang="en-US" sz="5400" kern="1200" baseline="0" smtClean="0">
                <a:solidFill>
                  <a:srgbClr val="005EB8"/>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Clr>
                <a:srgbClr val="005EB8"/>
              </a:buClr>
              <a:buFont typeface="Arial" panose="020B0604020202020204" pitchFamily="34" charset="0"/>
              <a:buChar char="​"/>
              <a:defRPr lang="en-US" sz="2400" kern="1200" baseline="0" dirty="0">
                <a:solidFill>
                  <a:srgbClr val="005EB8"/>
                </a:solidFill>
                <a:latin typeface="+mn-lt"/>
                <a:ea typeface="+mn-ea"/>
                <a:cs typeface="+mn-cs"/>
                <a:sym typeface="+mn-lt"/>
              </a:defRPr>
            </a:lvl9pPr>
          </a:lstStyle>
          <a:p>
            <a:pPr marL="0" marR="0" lvl="0" indent="0" algn="l" defTabSz="914400" rtl="0" eaLnBrk="1" fontAlgn="auto" latinLnBrk="0" hangingPunct="1">
              <a:lnSpc>
                <a:spcPct val="100000"/>
              </a:lnSpc>
              <a:spcBef>
                <a:spcPts val="600"/>
              </a:spcBef>
              <a:spcAft>
                <a:spcPts val="300"/>
              </a:spcAft>
              <a:buClr>
                <a:srgbClr val="005EB8"/>
              </a:buClr>
              <a:buSzTx/>
              <a:buFont typeface="Arial" panose="020B0604020202020204" pitchFamily="34" charset="0"/>
              <a:buNone/>
              <a:tabLst/>
              <a:defRPr/>
            </a:pPr>
            <a:r>
              <a:rPr kumimoji="0" lang="en-GB" sz="1100" b="0" i="0" u="none" strike="noStrike" kern="1200" cap="none" spc="0" normalizeH="0" baseline="0" noProof="0" err="1">
                <a:ln>
                  <a:noFill/>
                </a:ln>
                <a:solidFill>
                  <a:srgbClr val="425563"/>
                </a:solidFill>
                <a:effectLst/>
                <a:uLnTx/>
                <a:uFillTx/>
                <a:latin typeface="Arial"/>
                <a:ea typeface="+mn-ea"/>
                <a:cs typeface="+mn-cs"/>
                <a:sym typeface="+mn-lt"/>
              </a:rPr>
              <a:t>Innova</a:t>
            </a:r>
            <a:r>
              <a:rPr kumimoji="0" lang="en-GB" sz="1100" b="0" i="0" u="none" strike="noStrike" kern="1200" cap="none" spc="0" normalizeH="0" baseline="0" noProof="0">
                <a:ln>
                  <a:noFill/>
                </a:ln>
                <a:solidFill>
                  <a:srgbClr val="425563"/>
                </a:solidFill>
                <a:effectLst/>
                <a:uLnTx/>
                <a:uFillTx/>
                <a:latin typeface="Arial"/>
                <a:ea typeface="+mn-ea"/>
                <a:cs typeface="+mn-cs"/>
                <a:sym typeface="+mn-lt"/>
              </a:rPr>
              <a:t> Lateral Flow Antigen testing involves processing a throat and nasal swab sample with an extraction fluid and a Lateral flow device (LFD). </a:t>
            </a:r>
          </a:p>
          <a:p>
            <a:pPr>
              <a:lnSpc>
                <a:spcPct val="100000"/>
              </a:lnSpc>
              <a:buNone/>
            </a:pPr>
            <a:r>
              <a:rPr kumimoji="0" lang="en-GB" sz="1100" b="0" i="0" u="none" strike="noStrike" kern="1200" cap="none" spc="0" normalizeH="0" baseline="0" noProof="0">
                <a:ln>
                  <a:noFill/>
                </a:ln>
                <a:solidFill>
                  <a:srgbClr val="425563"/>
                </a:solidFill>
                <a:effectLst/>
                <a:uLnTx/>
                <a:uFillTx/>
                <a:latin typeface="Arial"/>
                <a:ea typeface="+mn-ea"/>
                <a:cs typeface="+mn-cs"/>
                <a:sym typeface="+mn-lt"/>
              </a:rPr>
              <a:t>The LFD detects a COVID-19 antigen that is produced when a person is infected with COVID-19. If this antigen is present, </a:t>
            </a:r>
            <a:r>
              <a:rPr lang="en-GB" sz="1100"/>
              <a:t>then </a:t>
            </a:r>
            <a:r>
              <a:rPr lang="en-GB" sz="1100" b="1"/>
              <a:t>two coloured strips </a:t>
            </a:r>
            <a:r>
              <a:rPr lang="en-GB" sz="1100"/>
              <a:t>will appear on the LFD, indicating a positive result. Results can be analysed in 20-30 minutes after the sample is loaded onto the LFD. </a:t>
            </a:r>
          </a:p>
          <a:p>
            <a:pPr>
              <a:lnSpc>
                <a:spcPct val="100000"/>
              </a:lnSpc>
              <a:buNone/>
            </a:pPr>
            <a:r>
              <a:rPr lang="en-GB" sz="1100">
                <a:latin typeface="Arial"/>
              </a:rPr>
              <a:t>The testing technology used in Innova test kits contains products derived from animal cells, this is in common with similar tests of its kind. During development, at no time have any component parts been tested on animals.</a:t>
            </a:r>
          </a:p>
        </p:txBody>
      </p:sp>
      <p:grpSp>
        <p:nvGrpSpPr>
          <p:cNvPr id="23" name="Group 22">
            <a:extLst>
              <a:ext uri="{FF2B5EF4-FFF2-40B4-BE49-F238E27FC236}">
                <a16:creationId xmlns:a16="http://schemas.microsoft.com/office/drawing/2014/main" id="{D6D187EE-C41C-8842-87FA-39E30CCC10B2}"/>
              </a:ext>
            </a:extLst>
          </p:cNvPr>
          <p:cNvGrpSpPr/>
          <p:nvPr/>
        </p:nvGrpSpPr>
        <p:grpSpPr>
          <a:xfrm>
            <a:off x="10883478" y="2987224"/>
            <a:ext cx="669514" cy="2198728"/>
            <a:chOff x="8170282" y="1683433"/>
            <a:chExt cx="847190" cy="2782228"/>
          </a:xfrm>
        </p:grpSpPr>
        <p:pic>
          <p:nvPicPr>
            <p:cNvPr id="31" name="Picture 30" descr="A picture containing text, night sky&#10;&#10;Description automatically generated">
              <a:extLst>
                <a:ext uri="{FF2B5EF4-FFF2-40B4-BE49-F238E27FC236}">
                  <a16:creationId xmlns:a16="http://schemas.microsoft.com/office/drawing/2014/main" id="{17AF935E-93F2-0D43-8A6F-5835ECA0FD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70282" y="1683433"/>
              <a:ext cx="847190" cy="2782228"/>
            </a:xfrm>
            <a:prstGeom prst="rect">
              <a:avLst/>
            </a:prstGeom>
          </p:spPr>
        </p:pic>
        <p:cxnSp>
          <p:nvCxnSpPr>
            <p:cNvPr id="32" name="Straight Connector 31">
              <a:extLst>
                <a:ext uri="{FF2B5EF4-FFF2-40B4-BE49-F238E27FC236}">
                  <a16:creationId xmlns:a16="http://schemas.microsoft.com/office/drawing/2014/main" id="{2690F78C-F760-3547-9A82-15B18212A828}"/>
                </a:ext>
              </a:extLst>
            </p:cNvPr>
            <p:cNvCxnSpPr>
              <a:cxnSpLocks/>
            </p:cNvCxnSpPr>
            <p:nvPr/>
          </p:nvCxnSpPr>
          <p:spPr>
            <a:xfrm>
              <a:off x="8559800" y="2764270"/>
              <a:ext cx="61152" cy="0"/>
            </a:xfrm>
            <a:prstGeom prst="line">
              <a:avLst/>
            </a:prstGeom>
            <a:ln w="19050" cap="rnd">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CC882D0-61BF-4F42-A354-8DADB2630121}"/>
                </a:ext>
              </a:extLst>
            </p:cNvPr>
            <p:cNvCxnSpPr>
              <a:cxnSpLocks/>
            </p:cNvCxnSpPr>
            <p:nvPr/>
          </p:nvCxnSpPr>
          <p:spPr>
            <a:xfrm>
              <a:off x="8553450" y="2916670"/>
              <a:ext cx="73025" cy="0"/>
            </a:xfrm>
            <a:prstGeom prst="line">
              <a:avLst/>
            </a:prstGeom>
            <a:ln w="19050" cap="rnd">
              <a:solidFill>
                <a:srgbClr val="C00000"/>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EAC371E3-123C-524A-9492-135AB56A26E1}"/>
              </a:ext>
            </a:extLst>
          </p:cNvPr>
          <p:cNvGrpSpPr/>
          <p:nvPr/>
        </p:nvGrpSpPr>
        <p:grpSpPr>
          <a:xfrm>
            <a:off x="8322237" y="2820534"/>
            <a:ext cx="2022865" cy="1829704"/>
            <a:chOff x="8695385" y="3262310"/>
            <a:chExt cx="2022865" cy="1829704"/>
          </a:xfrm>
        </p:grpSpPr>
        <p:grpSp>
          <p:nvGrpSpPr>
            <p:cNvPr id="47" name="Group 46">
              <a:extLst>
                <a:ext uri="{FF2B5EF4-FFF2-40B4-BE49-F238E27FC236}">
                  <a16:creationId xmlns:a16="http://schemas.microsoft.com/office/drawing/2014/main" id="{CB3D2D18-738C-B146-8B36-03C24B76BFAC}"/>
                </a:ext>
              </a:extLst>
            </p:cNvPr>
            <p:cNvGrpSpPr/>
            <p:nvPr/>
          </p:nvGrpSpPr>
          <p:grpSpPr>
            <a:xfrm>
              <a:off x="9584703" y="3262310"/>
              <a:ext cx="900884" cy="1149019"/>
              <a:chOff x="6928364" y="2763784"/>
              <a:chExt cx="837311" cy="1149019"/>
            </a:xfrm>
          </p:grpSpPr>
          <p:cxnSp>
            <p:nvCxnSpPr>
              <p:cNvPr id="50" name="Straight Arrow Connector 49">
                <a:extLst>
                  <a:ext uri="{FF2B5EF4-FFF2-40B4-BE49-F238E27FC236}">
                    <a16:creationId xmlns:a16="http://schemas.microsoft.com/office/drawing/2014/main" id="{AAE59BA0-D653-1545-96F1-1FBCA8E19FD0}"/>
                  </a:ext>
                </a:extLst>
              </p:cNvPr>
              <p:cNvCxnSpPr/>
              <p:nvPr/>
            </p:nvCxnSpPr>
            <p:spPr>
              <a:xfrm>
                <a:off x="6928364" y="3206420"/>
                <a:ext cx="320265" cy="0"/>
              </a:xfrm>
              <a:prstGeom prst="straightConnector1">
                <a:avLst/>
              </a:prstGeom>
              <a:ln w="9525" cap="rnd">
                <a:solidFill>
                  <a:srgbClr val="37373A"/>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4CC87C4-CE59-7849-A64E-0731B1E03574}"/>
                  </a:ext>
                </a:extLst>
              </p:cNvPr>
              <p:cNvCxnSpPr>
                <a:cxnSpLocks/>
              </p:cNvCxnSpPr>
              <p:nvPr/>
            </p:nvCxnSpPr>
            <p:spPr>
              <a:xfrm flipH="1">
                <a:off x="7445410" y="3206420"/>
                <a:ext cx="320265" cy="0"/>
              </a:xfrm>
              <a:prstGeom prst="straightConnector1">
                <a:avLst/>
              </a:prstGeom>
              <a:ln w="9525" cap="rnd">
                <a:solidFill>
                  <a:srgbClr val="37373A"/>
                </a:solidFill>
                <a:prstDash val="solid"/>
                <a:round/>
                <a:tailEnd type="triangle"/>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7970AF88-C96B-3A40-A595-C7B9078D0F7B}"/>
                  </a:ext>
                </a:extLst>
              </p:cNvPr>
              <p:cNvGrpSpPr/>
              <p:nvPr/>
            </p:nvGrpSpPr>
            <p:grpSpPr>
              <a:xfrm rot="10800000">
                <a:off x="7164274" y="2763784"/>
                <a:ext cx="365492" cy="1149019"/>
                <a:chOff x="8840686" y="3014691"/>
                <a:chExt cx="365492" cy="1149019"/>
              </a:xfrm>
            </p:grpSpPr>
            <p:pic>
              <p:nvPicPr>
                <p:cNvPr id="53" name="Picture 52" descr="A picture containing silhouette, night sky&#10;&#10;Description automatically generated">
                  <a:extLst>
                    <a:ext uri="{FF2B5EF4-FFF2-40B4-BE49-F238E27FC236}">
                      <a16:creationId xmlns:a16="http://schemas.microsoft.com/office/drawing/2014/main" id="{92179D09-CDF2-7142-BD57-652BFA65815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40686" y="3310044"/>
                  <a:ext cx="359142" cy="853666"/>
                </a:xfrm>
                <a:prstGeom prst="rect">
                  <a:avLst/>
                </a:prstGeom>
              </p:spPr>
            </p:pic>
            <p:pic>
              <p:nvPicPr>
                <p:cNvPr id="54" name="Picture 53" descr="A picture containing night sky&#10;&#10;Description automatically generated">
                  <a:extLst>
                    <a:ext uri="{FF2B5EF4-FFF2-40B4-BE49-F238E27FC236}">
                      <a16:creationId xmlns:a16="http://schemas.microsoft.com/office/drawing/2014/main" id="{82D4E85B-21DD-164F-84E7-FCA94DA90D7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74705" y="3014691"/>
                  <a:ext cx="331473" cy="569540"/>
                </a:xfrm>
                <a:prstGeom prst="rect">
                  <a:avLst/>
                </a:prstGeom>
              </p:spPr>
            </p:pic>
          </p:grpSp>
        </p:grpSp>
        <p:pic>
          <p:nvPicPr>
            <p:cNvPr id="48" name="Picture 47" descr="A picture containing text, night sky&#10;&#10;Description automatically generated">
              <a:extLst>
                <a:ext uri="{FF2B5EF4-FFF2-40B4-BE49-F238E27FC236}">
                  <a16:creationId xmlns:a16="http://schemas.microsoft.com/office/drawing/2014/main" id="{CE8B2E5A-D18C-8C47-8570-F7DA0F7EEE8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829898">
              <a:off x="9398836" y="3772599"/>
              <a:ext cx="615964" cy="2022865"/>
            </a:xfrm>
            <a:prstGeom prst="rect">
              <a:avLst/>
            </a:prstGeom>
          </p:spPr>
        </p:pic>
        <p:pic>
          <p:nvPicPr>
            <p:cNvPr id="49" name="Picture 48">
              <a:extLst>
                <a:ext uri="{FF2B5EF4-FFF2-40B4-BE49-F238E27FC236}">
                  <a16:creationId xmlns:a16="http://schemas.microsoft.com/office/drawing/2014/main" id="{1A83A11B-46EC-4B42-A095-D1A3F1E954A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19845" y="4699777"/>
              <a:ext cx="165875" cy="267953"/>
            </a:xfrm>
            <a:prstGeom prst="rect">
              <a:avLst/>
            </a:prstGeom>
          </p:spPr>
        </p:pic>
      </p:grpSp>
      <p:grpSp>
        <p:nvGrpSpPr>
          <p:cNvPr id="69" name="Group 68">
            <a:extLst>
              <a:ext uri="{FF2B5EF4-FFF2-40B4-BE49-F238E27FC236}">
                <a16:creationId xmlns:a16="http://schemas.microsoft.com/office/drawing/2014/main" id="{7C1938F9-766A-5746-8200-B99D9CFD0FCC}"/>
              </a:ext>
            </a:extLst>
          </p:cNvPr>
          <p:cNvGrpSpPr/>
          <p:nvPr/>
        </p:nvGrpSpPr>
        <p:grpSpPr>
          <a:xfrm>
            <a:off x="-109606" y="3423752"/>
            <a:ext cx="1770004" cy="1325672"/>
            <a:chOff x="8595360" y="982217"/>
            <a:chExt cx="1956882" cy="1465637"/>
          </a:xfrm>
        </p:grpSpPr>
        <p:pic>
          <p:nvPicPr>
            <p:cNvPr id="70" name="Picture 69" descr="A picture containing text&#10;&#10;Description automatically generated">
              <a:extLst>
                <a:ext uri="{FF2B5EF4-FFF2-40B4-BE49-F238E27FC236}">
                  <a16:creationId xmlns:a16="http://schemas.microsoft.com/office/drawing/2014/main" id="{DA5BAB19-EF28-5148-BA58-C45F45502B8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640143">
              <a:off x="9457429" y="982217"/>
              <a:ext cx="1094813" cy="1465637"/>
            </a:xfrm>
            <a:prstGeom prst="rect">
              <a:avLst/>
            </a:prstGeom>
          </p:spPr>
        </p:pic>
        <p:pic>
          <p:nvPicPr>
            <p:cNvPr id="71" name="Picture 70">
              <a:extLst>
                <a:ext uri="{FF2B5EF4-FFF2-40B4-BE49-F238E27FC236}">
                  <a16:creationId xmlns:a16="http://schemas.microsoft.com/office/drawing/2014/main" id="{7D824AB4-5462-AA47-A003-6024A5A3320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800000">
              <a:off x="8595360" y="1271476"/>
              <a:ext cx="1168497" cy="732786"/>
            </a:xfrm>
            <a:prstGeom prst="rect">
              <a:avLst/>
            </a:prstGeom>
          </p:spPr>
        </p:pic>
      </p:grpSp>
      <p:pic>
        <p:nvPicPr>
          <p:cNvPr id="72" name="Picture 71" descr="A picture containing dark&#10;&#10;Description automatically generated">
            <a:extLst>
              <a:ext uri="{FF2B5EF4-FFF2-40B4-BE49-F238E27FC236}">
                <a16:creationId xmlns:a16="http://schemas.microsoft.com/office/drawing/2014/main" id="{1DCF3B03-5761-F545-910A-47599F36561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003924" y="3372587"/>
            <a:ext cx="1698280" cy="1351351"/>
          </a:xfrm>
          <a:prstGeom prst="rect">
            <a:avLst/>
          </a:prstGeom>
        </p:spPr>
      </p:pic>
      <p:cxnSp>
        <p:nvCxnSpPr>
          <p:cNvPr id="4" name="Straight Connector 3">
            <a:extLst>
              <a:ext uri="{FF2B5EF4-FFF2-40B4-BE49-F238E27FC236}">
                <a16:creationId xmlns:a16="http://schemas.microsoft.com/office/drawing/2014/main" id="{52673308-7F03-D14F-96C5-05604A62371A}"/>
              </a:ext>
            </a:extLst>
          </p:cNvPr>
          <p:cNvCxnSpPr/>
          <p:nvPr/>
        </p:nvCxnSpPr>
        <p:spPr>
          <a:xfrm>
            <a:off x="-111465" y="5508773"/>
            <a:ext cx="12396509" cy="0"/>
          </a:xfrm>
          <a:prstGeom prst="line">
            <a:avLst/>
          </a:prstGeom>
          <a:ln w="19050" cap="rnd">
            <a:solidFill>
              <a:schemeClr val="tx2"/>
            </a:solidFill>
            <a:prstDash val="solid"/>
            <a:roun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FB4F8CD-B01B-D947-B380-66975A5DDDF8}"/>
              </a:ext>
            </a:extLst>
          </p:cNvPr>
          <p:cNvCxnSpPr>
            <a:cxnSpLocks/>
          </p:cNvCxnSpPr>
          <p:nvPr/>
        </p:nvCxnSpPr>
        <p:spPr>
          <a:xfrm flipV="1">
            <a:off x="1165267" y="5293027"/>
            <a:ext cx="0" cy="216000"/>
          </a:xfrm>
          <a:prstGeom prst="line">
            <a:avLst/>
          </a:prstGeom>
          <a:ln w="19050" cap="rnd">
            <a:solidFill>
              <a:schemeClr val="tx2"/>
            </a:solidFill>
            <a:prstDash val="solid"/>
            <a:roun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04F5FD3-AD7A-844D-8AE9-238269CC59EB}"/>
              </a:ext>
            </a:extLst>
          </p:cNvPr>
          <p:cNvCxnSpPr>
            <a:cxnSpLocks/>
          </p:cNvCxnSpPr>
          <p:nvPr/>
        </p:nvCxnSpPr>
        <p:spPr>
          <a:xfrm flipV="1">
            <a:off x="3084326" y="5293027"/>
            <a:ext cx="0" cy="216000"/>
          </a:xfrm>
          <a:prstGeom prst="line">
            <a:avLst/>
          </a:prstGeom>
          <a:ln w="19050" cap="rnd">
            <a:solidFill>
              <a:schemeClr val="tx2"/>
            </a:solidFill>
            <a:prstDash val="solid"/>
            <a:roun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4213915-4486-D147-BE47-40014ACB4C1C}"/>
              </a:ext>
            </a:extLst>
          </p:cNvPr>
          <p:cNvCxnSpPr>
            <a:cxnSpLocks/>
          </p:cNvCxnSpPr>
          <p:nvPr/>
        </p:nvCxnSpPr>
        <p:spPr>
          <a:xfrm flipV="1">
            <a:off x="4676986" y="5293027"/>
            <a:ext cx="0" cy="216000"/>
          </a:xfrm>
          <a:prstGeom prst="line">
            <a:avLst/>
          </a:prstGeom>
          <a:ln w="19050" cap="rnd">
            <a:solidFill>
              <a:schemeClr val="tx2"/>
            </a:solidFill>
            <a:prstDash val="solid"/>
            <a:roun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76E9B9A-9B31-0E40-AB28-6DE7CC3CB37B}"/>
              </a:ext>
            </a:extLst>
          </p:cNvPr>
          <p:cNvCxnSpPr>
            <a:cxnSpLocks/>
          </p:cNvCxnSpPr>
          <p:nvPr/>
        </p:nvCxnSpPr>
        <p:spPr>
          <a:xfrm flipV="1">
            <a:off x="9450720" y="5293027"/>
            <a:ext cx="0" cy="216000"/>
          </a:xfrm>
          <a:prstGeom prst="line">
            <a:avLst/>
          </a:prstGeom>
          <a:ln w="19050" cap="rnd">
            <a:solidFill>
              <a:schemeClr val="tx2"/>
            </a:solidFill>
            <a:prstDash val="solid"/>
            <a:roun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7B235DA-987F-1842-B8B9-85E2C86F066D}"/>
              </a:ext>
            </a:extLst>
          </p:cNvPr>
          <p:cNvCxnSpPr>
            <a:cxnSpLocks/>
          </p:cNvCxnSpPr>
          <p:nvPr/>
        </p:nvCxnSpPr>
        <p:spPr>
          <a:xfrm flipV="1">
            <a:off x="11209338" y="5293027"/>
            <a:ext cx="0" cy="216000"/>
          </a:xfrm>
          <a:prstGeom prst="line">
            <a:avLst/>
          </a:prstGeom>
          <a:ln w="19050" cap="rnd">
            <a:solidFill>
              <a:schemeClr val="tx2"/>
            </a:solidFill>
            <a:prstDash val="solid"/>
            <a:round/>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3B987C6E-3643-EF49-8D9E-58BE47E6D8C7}"/>
              </a:ext>
            </a:extLst>
          </p:cNvPr>
          <p:cNvGrpSpPr/>
          <p:nvPr/>
        </p:nvGrpSpPr>
        <p:grpSpPr>
          <a:xfrm>
            <a:off x="4098128" y="2792494"/>
            <a:ext cx="1125981" cy="2393458"/>
            <a:chOff x="4098128" y="3234270"/>
            <a:chExt cx="1125981" cy="2393458"/>
          </a:xfrm>
        </p:grpSpPr>
        <p:pic>
          <p:nvPicPr>
            <p:cNvPr id="65" name="Picture 64" descr="A picture containing night sky&#10;&#10;Description automatically generated">
              <a:extLst>
                <a:ext uri="{FF2B5EF4-FFF2-40B4-BE49-F238E27FC236}">
                  <a16:creationId xmlns:a16="http://schemas.microsoft.com/office/drawing/2014/main" id="{0EAE1C16-4278-D340-BDD2-70B4F383AF1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rot="10800000">
              <a:off x="4442723" y="3234270"/>
              <a:ext cx="468529" cy="1387564"/>
            </a:xfrm>
            <a:prstGeom prst="rect">
              <a:avLst/>
            </a:prstGeom>
          </p:spPr>
        </p:pic>
        <p:cxnSp>
          <p:nvCxnSpPr>
            <p:cNvPr id="67" name="Straight Arrow Connector 66">
              <a:extLst>
                <a:ext uri="{FF2B5EF4-FFF2-40B4-BE49-F238E27FC236}">
                  <a16:creationId xmlns:a16="http://schemas.microsoft.com/office/drawing/2014/main" id="{4D3AEC5B-AD81-F642-ABEB-A8898D8FBD87}"/>
                </a:ext>
              </a:extLst>
            </p:cNvPr>
            <p:cNvCxnSpPr/>
            <p:nvPr/>
          </p:nvCxnSpPr>
          <p:spPr>
            <a:xfrm>
              <a:off x="4098128" y="3595277"/>
              <a:ext cx="393823" cy="0"/>
            </a:xfrm>
            <a:prstGeom prst="straightConnector1">
              <a:avLst/>
            </a:prstGeom>
            <a:ln w="9525"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46A77301-4CD7-6E4F-9060-899173A26F98}"/>
                </a:ext>
              </a:extLst>
            </p:cNvPr>
            <p:cNvCxnSpPr>
              <a:cxnSpLocks/>
            </p:cNvCxnSpPr>
            <p:nvPr/>
          </p:nvCxnSpPr>
          <p:spPr>
            <a:xfrm flipH="1" flipV="1">
              <a:off x="4830286" y="3595277"/>
              <a:ext cx="393823" cy="0"/>
            </a:xfrm>
            <a:prstGeom prst="straightConnector1">
              <a:avLst/>
            </a:prstGeom>
            <a:ln w="9525"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6121FFF-B451-824E-AEDE-2E6F47E998AE}"/>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4471744" y="4222272"/>
              <a:ext cx="410485" cy="1405456"/>
            </a:xfrm>
            <a:prstGeom prst="rect">
              <a:avLst/>
            </a:prstGeom>
          </p:spPr>
        </p:pic>
      </p:grpSp>
      <p:grpSp>
        <p:nvGrpSpPr>
          <p:cNvPr id="13" name="Group 12">
            <a:extLst>
              <a:ext uri="{FF2B5EF4-FFF2-40B4-BE49-F238E27FC236}">
                <a16:creationId xmlns:a16="http://schemas.microsoft.com/office/drawing/2014/main" id="{A1F2D91B-D5C6-D84B-8394-02A339B44BCC}"/>
              </a:ext>
            </a:extLst>
          </p:cNvPr>
          <p:cNvGrpSpPr/>
          <p:nvPr/>
        </p:nvGrpSpPr>
        <p:grpSpPr>
          <a:xfrm>
            <a:off x="5834475" y="2625477"/>
            <a:ext cx="545577" cy="2883550"/>
            <a:chOff x="5781241" y="3067253"/>
            <a:chExt cx="545577" cy="2883550"/>
          </a:xfrm>
        </p:grpSpPr>
        <p:sp>
          <p:nvSpPr>
            <p:cNvPr id="61" name="Curved Up Arrow 60">
              <a:extLst>
                <a:ext uri="{FF2B5EF4-FFF2-40B4-BE49-F238E27FC236}">
                  <a16:creationId xmlns:a16="http://schemas.microsoft.com/office/drawing/2014/main" id="{3C3927B5-13A2-E242-9FED-63A7F2CF09BE}"/>
                </a:ext>
              </a:extLst>
            </p:cNvPr>
            <p:cNvSpPr/>
            <p:nvPr/>
          </p:nvSpPr>
          <p:spPr>
            <a:xfrm rot="6044955">
              <a:off x="5750735" y="3826494"/>
              <a:ext cx="339540" cy="278528"/>
            </a:xfrm>
            <a:prstGeom prst="curvedUpArrow">
              <a:avLst>
                <a:gd name="adj1" fmla="val 22362"/>
                <a:gd name="adj2" fmla="val 96346"/>
                <a:gd name="adj3" fmla="val 65237"/>
              </a:avLst>
            </a:prstGeom>
            <a:no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a:ea typeface="+mn-ea"/>
                <a:cs typeface="+mn-cs"/>
              </a:endParaRPr>
            </a:p>
          </p:txBody>
        </p:sp>
        <p:cxnSp>
          <p:nvCxnSpPr>
            <p:cNvPr id="76" name="Straight Connector 75">
              <a:extLst>
                <a:ext uri="{FF2B5EF4-FFF2-40B4-BE49-F238E27FC236}">
                  <a16:creationId xmlns:a16="http://schemas.microsoft.com/office/drawing/2014/main" id="{564CBAC7-C2FA-9F48-9C90-63DC14C471B2}"/>
                </a:ext>
              </a:extLst>
            </p:cNvPr>
            <p:cNvCxnSpPr>
              <a:cxnSpLocks/>
            </p:cNvCxnSpPr>
            <p:nvPr/>
          </p:nvCxnSpPr>
          <p:spPr>
            <a:xfrm flipV="1">
              <a:off x="6129743" y="5734803"/>
              <a:ext cx="0" cy="216000"/>
            </a:xfrm>
            <a:prstGeom prst="line">
              <a:avLst/>
            </a:prstGeom>
            <a:ln w="19050" cap="rnd">
              <a:solidFill>
                <a:schemeClr val="tx2"/>
              </a:solidFill>
              <a:prstDash val="solid"/>
              <a:round/>
            </a:ln>
          </p:spPr>
          <p:style>
            <a:lnRef idx="1">
              <a:schemeClr val="accent1"/>
            </a:lnRef>
            <a:fillRef idx="0">
              <a:schemeClr val="accent1"/>
            </a:fillRef>
            <a:effectRef idx="0">
              <a:schemeClr val="accent1"/>
            </a:effectRef>
            <a:fontRef idx="minor">
              <a:schemeClr val="tx1"/>
            </a:fontRef>
          </p:style>
        </p:cxnSp>
        <p:pic>
          <p:nvPicPr>
            <p:cNvPr id="80" name="Picture 79">
              <a:extLst>
                <a:ext uri="{FF2B5EF4-FFF2-40B4-BE49-F238E27FC236}">
                  <a16:creationId xmlns:a16="http://schemas.microsoft.com/office/drawing/2014/main" id="{1214A569-7AB9-0C49-B6D5-72FFD780B7F6}"/>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916333" y="4222272"/>
              <a:ext cx="410485" cy="1405456"/>
            </a:xfrm>
            <a:prstGeom prst="rect">
              <a:avLst/>
            </a:prstGeom>
          </p:spPr>
        </p:pic>
        <p:pic>
          <p:nvPicPr>
            <p:cNvPr id="12" name="Picture 11" descr="A picture containing light, night sky&#10;&#10;Description automatically generated">
              <a:extLst>
                <a:ext uri="{FF2B5EF4-FFF2-40B4-BE49-F238E27FC236}">
                  <a16:creationId xmlns:a16="http://schemas.microsoft.com/office/drawing/2014/main" id="{2FCD53E2-47BC-2B4F-8E44-CCA5D7CA6B05}"/>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rot="10800000">
              <a:off x="6024211" y="3067253"/>
              <a:ext cx="254626" cy="2363838"/>
            </a:xfrm>
            <a:prstGeom prst="rect">
              <a:avLst/>
            </a:prstGeom>
          </p:spPr>
        </p:pic>
      </p:grpSp>
      <p:grpSp>
        <p:nvGrpSpPr>
          <p:cNvPr id="14" name="Group 13">
            <a:extLst>
              <a:ext uri="{FF2B5EF4-FFF2-40B4-BE49-F238E27FC236}">
                <a16:creationId xmlns:a16="http://schemas.microsoft.com/office/drawing/2014/main" id="{793248ED-B44C-5049-85E7-95E5CF594E12}"/>
              </a:ext>
            </a:extLst>
          </p:cNvPr>
          <p:cNvGrpSpPr/>
          <p:nvPr/>
        </p:nvGrpSpPr>
        <p:grpSpPr>
          <a:xfrm>
            <a:off x="7385762" y="3299104"/>
            <a:ext cx="979522" cy="2209923"/>
            <a:chOff x="7149214" y="3740880"/>
            <a:chExt cx="979522" cy="2209923"/>
          </a:xfrm>
        </p:grpSpPr>
        <p:pic>
          <p:nvPicPr>
            <p:cNvPr id="57" name="Picture 56" descr="A picture containing night sky&#10;&#10;Description automatically generated">
              <a:extLst>
                <a:ext uri="{FF2B5EF4-FFF2-40B4-BE49-F238E27FC236}">
                  <a16:creationId xmlns:a16="http://schemas.microsoft.com/office/drawing/2014/main" id="{C5E4C322-467A-BC41-9072-65876B75053B}"/>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rot="3771806">
              <a:off x="7587374" y="3610003"/>
              <a:ext cx="410486" cy="672239"/>
            </a:xfrm>
            <a:prstGeom prst="rect">
              <a:avLst/>
            </a:prstGeom>
          </p:spPr>
        </p:pic>
        <p:sp>
          <p:nvSpPr>
            <p:cNvPr id="58" name="Arc 57">
              <a:extLst>
                <a:ext uri="{FF2B5EF4-FFF2-40B4-BE49-F238E27FC236}">
                  <a16:creationId xmlns:a16="http://schemas.microsoft.com/office/drawing/2014/main" id="{6B5A2200-E423-0842-A385-17C881619C30}"/>
                </a:ext>
              </a:extLst>
            </p:cNvPr>
            <p:cNvSpPr/>
            <p:nvPr/>
          </p:nvSpPr>
          <p:spPr>
            <a:xfrm flipH="1">
              <a:off x="7353236" y="4067187"/>
              <a:ext cx="326284" cy="331957"/>
            </a:xfrm>
            <a:prstGeom prst="arc">
              <a:avLst/>
            </a:prstGeom>
            <a:ln w="15875" cap="rnd">
              <a:solidFill>
                <a:schemeClr val="tx2"/>
              </a:solidFill>
              <a:prstDash val="solid"/>
              <a:roun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cxnSp>
          <p:nvCxnSpPr>
            <p:cNvPr id="77" name="Straight Connector 76">
              <a:extLst>
                <a:ext uri="{FF2B5EF4-FFF2-40B4-BE49-F238E27FC236}">
                  <a16:creationId xmlns:a16="http://schemas.microsoft.com/office/drawing/2014/main" id="{D9D1C09A-6326-3A4F-A0AF-DAFA8A038F96}"/>
                </a:ext>
              </a:extLst>
            </p:cNvPr>
            <p:cNvCxnSpPr>
              <a:cxnSpLocks/>
            </p:cNvCxnSpPr>
            <p:nvPr/>
          </p:nvCxnSpPr>
          <p:spPr>
            <a:xfrm flipV="1">
              <a:off x="7353697" y="5734803"/>
              <a:ext cx="0" cy="216000"/>
            </a:xfrm>
            <a:prstGeom prst="line">
              <a:avLst/>
            </a:prstGeom>
            <a:ln w="19050" cap="rnd">
              <a:solidFill>
                <a:schemeClr val="tx2"/>
              </a:solidFill>
              <a:prstDash val="solid"/>
              <a:round/>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a16="http://schemas.microsoft.com/office/drawing/2014/main" id="{BC26F5D2-4050-0248-AF37-8EA2DA935FE5}"/>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149214" y="4222272"/>
              <a:ext cx="410485" cy="1405456"/>
            </a:xfrm>
            <a:prstGeom prst="rect">
              <a:avLst/>
            </a:prstGeom>
          </p:spPr>
        </p:pic>
      </p:grpSp>
      <p:sp>
        <p:nvSpPr>
          <p:cNvPr id="3" name="TextBox 2">
            <a:extLst>
              <a:ext uri="{FF2B5EF4-FFF2-40B4-BE49-F238E27FC236}">
                <a16:creationId xmlns:a16="http://schemas.microsoft.com/office/drawing/2014/main" id="{3CEAA270-2B12-4F4F-A3CD-03A67EFF9230}"/>
              </a:ext>
            </a:extLst>
          </p:cNvPr>
          <p:cNvSpPr txBox="1"/>
          <p:nvPr/>
        </p:nvSpPr>
        <p:spPr>
          <a:xfrm>
            <a:off x="1208314" y="359229"/>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Tree>
    <p:extLst>
      <p:ext uri="{BB962C8B-B14F-4D97-AF65-F5344CB8AC3E}">
        <p14:creationId xmlns:p14="http://schemas.microsoft.com/office/powerpoint/2010/main" val="1096612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A919E5-BE1C-EE4E-AE40-F1465024F481}"/>
              </a:ext>
            </a:extLst>
          </p:cNvPr>
          <p:cNvSpPr txBox="1"/>
          <p:nvPr/>
        </p:nvSpPr>
        <p:spPr>
          <a:xfrm>
            <a:off x="4437776" y="75501"/>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
        <p:nvSpPr>
          <p:cNvPr id="5" name="TextBox 4">
            <a:extLst>
              <a:ext uri="{FF2B5EF4-FFF2-40B4-BE49-F238E27FC236}">
                <a16:creationId xmlns:a16="http://schemas.microsoft.com/office/drawing/2014/main" id="{8A2CAB25-55EA-C74B-BC2A-B135067B58BC}"/>
              </a:ext>
            </a:extLst>
          </p:cNvPr>
          <p:cNvSpPr txBox="1"/>
          <p:nvPr/>
        </p:nvSpPr>
        <p:spPr>
          <a:xfrm>
            <a:off x="0" y="2"/>
            <a:ext cx="12192000" cy="144378"/>
          </a:xfrm>
          <a:prstGeom prst="rect">
            <a:avLst/>
          </a:prstGeom>
          <a:solidFill>
            <a:schemeClr val="accent2"/>
          </a:solidFill>
          <a:ln>
            <a:noFill/>
          </a:ln>
        </p:spPr>
        <p:txBody>
          <a:bodyPr spcFirstLastPara="1" wrap="square" lIns="0" tIns="36000" rIns="0" bIns="36000" anchor="ctr"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100000"/>
              </a:lnSpc>
              <a:spcBef>
                <a:spcPts val="0"/>
              </a:spcBef>
              <a:spcAft>
                <a:spcPts val="0"/>
              </a:spcAft>
              <a:buClr>
                <a:srgbClr val="888888"/>
              </a:buClr>
              <a:buSzPts val="1200"/>
              <a:buFont typeface="Arial"/>
              <a:buNone/>
              <a:tabLst/>
              <a:defRPr/>
            </a:pPr>
            <a:r>
              <a:rPr kumimoji="0" lang="en-GB" sz="800" b="1" i="0" u="none" strike="noStrike" kern="0" cap="none" spc="150" normalizeH="0" baseline="0" noProof="0">
                <a:ln>
                  <a:noFill/>
                </a:ln>
                <a:solidFill>
                  <a:schemeClr val="bg1"/>
                </a:solidFill>
                <a:effectLst/>
                <a:uLnTx/>
                <a:uFillTx/>
                <a:latin typeface="Arial"/>
                <a:ea typeface="Arial"/>
                <a:cs typeface="Arial"/>
                <a:sym typeface="+mn-lt"/>
              </a:rPr>
              <a:t>OFFICIAL – SENSITIVE – COMMERCIAL </a:t>
            </a:r>
          </a:p>
        </p:txBody>
      </p:sp>
      <p:sp>
        <p:nvSpPr>
          <p:cNvPr id="6" name="Rectangle 5">
            <a:extLst>
              <a:ext uri="{FF2B5EF4-FFF2-40B4-BE49-F238E27FC236}">
                <a16:creationId xmlns:a16="http://schemas.microsoft.com/office/drawing/2014/main" id="{0B259C0F-F402-B24C-A089-1994A505131E}"/>
              </a:ext>
            </a:extLst>
          </p:cNvPr>
          <p:cNvSpPr/>
          <p:nvPr/>
        </p:nvSpPr>
        <p:spPr>
          <a:xfrm>
            <a:off x="5664200" y="1160465"/>
            <a:ext cx="5899150" cy="2998026"/>
          </a:xfrm>
          <a:prstGeom prst="rect">
            <a:avLst/>
          </a:prstGeom>
        </p:spPr>
        <p:txBody>
          <a:bodyPr wrap="square" lIns="0" tIns="0" rIns="0" bIns="45720" anchor="ctr">
            <a:noAutofit/>
          </a:bodyPr>
          <a:lstStyle/>
          <a:p>
            <a:pPr>
              <a:spcBef>
                <a:spcPts val="600"/>
              </a:spcBef>
              <a:spcAft>
                <a:spcPts val="200"/>
              </a:spcAft>
            </a:pPr>
            <a:r>
              <a:rPr lang="en-GB" sz="1200">
                <a:ea typeface="+mn-lt"/>
                <a:cs typeface="+mn-lt"/>
              </a:rPr>
              <a:t>Evaluations from Public Health England and the University of Oxford show LFD tests are accurate and sensitive enough to be used in the community and are suitable for identification of true positives in asymptomatic people and surveillance. </a:t>
            </a:r>
          </a:p>
          <a:p>
            <a:pPr>
              <a:spcBef>
                <a:spcPts val="600"/>
              </a:spcBef>
              <a:spcAft>
                <a:spcPts val="200"/>
              </a:spcAft>
            </a:pPr>
            <a:endParaRPr lang="en-GB" sz="1200">
              <a:ea typeface="+mn-lt"/>
              <a:cs typeface="+mn-lt"/>
            </a:endParaRPr>
          </a:p>
        </p:txBody>
      </p:sp>
      <p:sp>
        <p:nvSpPr>
          <p:cNvPr id="2" name="Title 1">
            <a:extLst>
              <a:ext uri="{FF2B5EF4-FFF2-40B4-BE49-F238E27FC236}">
                <a16:creationId xmlns:a16="http://schemas.microsoft.com/office/drawing/2014/main" id="{66AF5BE0-D329-7247-84EB-D81BDB942340}"/>
              </a:ext>
            </a:extLst>
          </p:cNvPr>
          <p:cNvSpPr>
            <a:spLocks noGrp="1"/>
          </p:cNvSpPr>
          <p:nvPr>
            <p:ph type="title"/>
          </p:nvPr>
        </p:nvSpPr>
        <p:spPr/>
        <p:txBody>
          <a:bodyPr/>
          <a:lstStyle/>
          <a:p>
            <a:r>
              <a:rPr lang="en-GB"/>
              <a:t>INNOVA LFT ACCURACY</a:t>
            </a:r>
          </a:p>
        </p:txBody>
      </p:sp>
      <p:graphicFrame>
        <p:nvGraphicFramePr>
          <p:cNvPr id="8" name="Table 4">
            <a:extLst>
              <a:ext uri="{FF2B5EF4-FFF2-40B4-BE49-F238E27FC236}">
                <a16:creationId xmlns:a16="http://schemas.microsoft.com/office/drawing/2014/main" id="{862A3879-F585-944D-A8D4-9DB58BCDCE03}"/>
              </a:ext>
            </a:extLst>
          </p:cNvPr>
          <p:cNvGraphicFramePr>
            <a:graphicFrameLocks noGrp="1"/>
          </p:cNvGraphicFramePr>
          <p:nvPr/>
        </p:nvGraphicFramePr>
        <p:xfrm>
          <a:off x="5664200" y="3183875"/>
          <a:ext cx="5899147" cy="2302525"/>
        </p:xfrm>
        <a:graphic>
          <a:graphicData uri="http://schemas.openxmlformats.org/drawingml/2006/table">
            <a:tbl>
              <a:tblPr firstRow="1" bandRow="1">
                <a:tableStyleId>{5C22544A-7EE6-4342-B048-85BDC9FD1C3A}</a:tableStyleId>
              </a:tblPr>
              <a:tblGrid>
                <a:gridCol w="1324560">
                  <a:extLst>
                    <a:ext uri="{9D8B030D-6E8A-4147-A177-3AD203B41FA5}">
                      <a16:colId xmlns:a16="http://schemas.microsoft.com/office/drawing/2014/main" val="3326222834"/>
                    </a:ext>
                  </a:extLst>
                </a:gridCol>
                <a:gridCol w="1904999">
                  <a:extLst>
                    <a:ext uri="{9D8B030D-6E8A-4147-A177-3AD203B41FA5}">
                      <a16:colId xmlns:a16="http://schemas.microsoft.com/office/drawing/2014/main" val="4277925282"/>
                    </a:ext>
                  </a:extLst>
                </a:gridCol>
                <a:gridCol w="2669588">
                  <a:extLst>
                    <a:ext uri="{9D8B030D-6E8A-4147-A177-3AD203B41FA5}">
                      <a16:colId xmlns:a16="http://schemas.microsoft.com/office/drawing/2014/main" val="440206340"/>
                    </a:ext>
                  </a:extLst>
                </a:gridCol>
              </a:tblGrid>
              <a:tr h="601269">
                <a:tc>
                  <a:txBody>
                    <a:bodyPr/>
                    <a:lstStyle/>
                    <a:p>
                      <a:r>
                        <a:rPr lang="en-GB" sz="1000" b="1" kern="1200">
                          <a:solidFill>
                            <a:schemeClr val="tx2"/>
                          </a:solidFill>
                          <a:latin typeface="Arial"/>
                          <a:ea typeface="+mn-ea"/>
                          <a:cs typeface="Arial"/>
                        </a:rPr>
                        <a:t>ACCURACY</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a:solidFill>
                            <a:schemeClr val="tx2"/>
                          </a:solidFill>
                          <a:latin typeface="Arial"/>
                          <a:ea typeface="+mn-ea"/>
                          <a:cs typeface="Arial"/>
                        </a:rPr>
                        <a:t>DEFINITION</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1" kern="1200">
                          <a:solidFill>
                            <a:schemeClr val="tx2"/>
                          </a:solidFill>
                          <a:latin typeface="Arial"/>
                          <a:ea typeface="+mn-ea"/>
                          <a:cs typeface="Arial"/>
                        </a:rPr>
                        <a:t>RESULTS (as of 12/2020)</a:t>
                      </a:r>
                    </a:p>
                    <a:p>
                      <a:pPr lvl="0">
                        <a:buNone/>
                      </a:pPr>
                      <a:r>
                        <a:rPr lang="en-GB" sz="800" b="0" kern="1200" noProof="0">
                          <a:solidFill>
                            <a:schemeClr val="dk1"/>
                          </a:solidFill>
                          <a:latin typeface="+mn-lt"/>
                          <a:ea typeface="+mn-ea"/>
                          <a:cs typeface="+mn-cs"/>
                        </a:rPr>
                        <a:t>Based on ongoing review in real time for the Innova SARS-CoV-2 Antigen Rapid Qualitative testing</a:t>
                      </a:r>
                      <a:endParaRPr lang="en-GB" sz="800" b="0" kern="1200">
                        <a:solidFill>
                          <a:schemeClr val="dk1"/>
                        </a:solidFill>
                        <a:latin typeface="+mn-lt"/>
                        <a:ea typeface="+mn-ea"/>
                        <a:cs typeface="+mn-cs"/>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4156559"/>
                  </a:ext>
                </a:extLst>
              </a:tr>
              <a:tr h="850628">
                <a:tc>
                  <a:txBody>
                    <a:bodyPr/>
                    <a:lstStyle/>
                    <a:p>
                      <a:pPr lvl="0" algn="l">
                        <a:lnSpc>
                          <a:spcPct val="100000"/>
                        </a:lnSpc>
                        <a:spcBef>
                          <a:spcPts val="0"/>
                        </a:spcBef>
                        <a:spcAft>
                          <a:spcPts val="0"/>
                        </a:spcAft>
                        <a:buNone/>
                      </a:pPr>
                      <a:r>
                        <a:rPr lang="en-GB" sz="1000" b="0" i="0" u="none" strike="noStrike" kern="1200" noProof="0">
                          <a:solidFill>
                            <a:schemeClr val="tx1"/>
                          </a:solidFill>
                          <a:latin typeface="Arial"/>
                        </a:rPr>
                        <a:t>Specificity</a:t>
                      </a:r>
                      <a:endParaRPr lang="en-GB" sz="1000" b="0" i="0" u="none" strike="noStrike" kern="1200" noProof="0"/>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kern="1200">
                          <a:solidFill>
                            <a:schemeClr val="tx1"/>
                          </a:solidFill>
                          <a:latin typeface="+mn-lt"/>
                          <a:ea typeface="+mn-lt"/>
                          <a:cs typeface="+mn-lt"/>
                        </a:rPr>
                        <a:t>The measure of how good the test is at detecting negative cases</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a:t>99.68% (i.e. a false-positive rate of 0.32%)</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5633464"/>
                  </a:ext>
                </a:extLst>
              </a:tr>
              <a:tr h="850628">
                <a:tc>
                  <a:txBody>
                    <a:bodyPr/>
                    <a:lstStyle/>
                    <a:p>
                      <a:pPr lvl="0">
                        <a:buNone/>
                      </a:pPr>
                      <a:r>
                        <a:rPr lang="en-GB" sz="1000" b="0" i="0" u="none" strike="noStrike" kern="1200" noProof="0">
                          <a:solidFill>
                            <a:schemeClr val="tx1"/>
                          </a:solidFill>
                          <a:latin typeface="Arial"/>
                        </a:rPr>
                        <a:t>Sensitivity</a:t>
                      </a:r>
                      <a:endParaRPr lang="en-GB" sz="1000" kern="1200">
                        <a:solidFill>
                          <a:schemeClr val="tx1"/>
                        </a:solidFill>
                        <a:latin typeface="+mn-lt"/>
                        <a:ea typeface="+mn-lt"/>
                        <a:cs typeface="+mn-lt"/>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kern="1200">
                          <a:solidFill>
                            <a:schemeClr val="tx1"/>
                          </a:solidFill>
                          <a:latin typeface="+mn-lt"/>
                          <a:ea typeface="+mn-lt"/>
                          <a:cs typeface="+mn-lt"/>
                        </a:rPr>
                        <a:t>The measure of how good the test is at detecting positive cases</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a:t>Overall sensitivity of 76.8%.</a:t>
                      </a:r>
                    </a:p>
                    <a:p>
                      <a:r>
                        <a:rPr lang="en-GB" sz="1000" dirty="0"/>
                        <a:t>95% sensitivity for those with high viral loads.</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6852036"/>
                  </a:ext>
                </a:extLst>
              </a:tr>
            </a:tbl>
          </a:graphicData>
        </a:graphic>
      </p:graphicFrame>
    </p:spTree>
    <p:extLst>
      <p:ext uri="{BB962C8B-B14F-4D97-AF65-F5344CB8AC3E}">
        <p14:creationId xmlns:p14="http://schemas.microsoft.com/office/powerpoint/2010/main" val="11614800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491C832-D2CA-0245-AB2A-D6C2A4351A37}"/>
              </a:ext>
            </a:extLst>
          </p:cNvPr>
          <p:cNvSpPr/>
          <p:nvPr/>
        </p:nvSpPr>
        <p:spPr>
          <a:xfrm>
            <a:off x="623888" y="724408"/>
            <a:ext cx="10939462" cy="784830"/>
          </a:xfrm>
          <a:prstGeom prst="rect">
            <a:avLst/>
          </a:prstGeom>
        </p:spPr>
        <p:txBody>
          <a:bodyPr wrap="square" lIns="0" tIns="0">
            <a:spAutoFit/>
          </a:bodyPr>
          <a:lstStyle/>
          <a:p>
            <a:pPr lvl="0">
              <a:defRPr/>
            </a:pPr>
            <a:r>
              <a:rPr kumimoji="0" lang="en-GB" sz="3600"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sym typeface="+mj-lt"/>
              </a:rPr>
              <a:t>INNOVA TEST KITS CONTENTS</a:t>
            </a:r>
            <a:r>
              <a:rPr kumimoji="0" lang="en-GB" sz="3200" b="1" i="0" u="none" strike="noStrike" kern="1200" cap="none" spc="0" normalizeH="0" baseline="0" noProof="0">
                <a:ln>
                  <a:noFill/>
                </a:ln>
                <a:solidFill>
                  <a:srgbClr val="425563"/>
                </a:solidFill>
                <a:effectLst/>
                <a:uLnTx/>
                <a:uFillTx/>
                <a:latin typeface="Arial" panose="020B0604020202020204" pitchFamily="34" charset="0"/>
                <a:ea typeface="+mn-ea"/>
                <a:cs typeface="Arial" panose="020B0604020202020204" pitchFamily="34" charset="0"/>
                <a:sym typeface="+mj-lt"/>
              </a:rPr>
              <a:t/>
            </a:r>
            <a:br>
              <a:rPr kumimoji="0" lang="en-GB" sz="3200" b="1" i="0" u="none" strike="noStrike" kern="1200" cap="none" spc="0" normalizeH="0" baseline="0" noProof="0">
                <a:ln>
                  <a:noFill/>
                </a:ln>
                <a:solidFill>
                  <a:srgbClr val="425563"/>
                </a:solidFill>
                <a:effectLst/>
                <a:uLnTx/>
                <a:uFillTx/>
                <a:latin typeface="Arial" panose="020B0604020202020204" pitchFamily="34" charset="0"/>
                <a:ea typeface="+mn-ea"/>
                <a:cs typeface="Arial" panose="020B0604020202020204" pitchFamily="34" charset="0"/>
                <a:sym typeface="+mj-lt"/>
              </a:rPr>
            </a:br>
            <a:r>
              <a:rPr lang="en-GB" sz="1200">
                <a:solidFill>
                  <a:srgbClr val="425563"/>
                </a:solidFill>
                <a:latin typeface="Arial" panose="020B0604020202020204" pitchFamily="34" charset="0"/>
                <a:cs typeface="Arial" panose="020B0604020202020204" pitchFamily="34" charset="0"/>
                <a:sym typeface="+mj-lt"/>
              </a:rPr>
              <a:t>For illustration purposes only, the items you receive may look slightly different.</a:t>
            </a:r>
            <a:endParaRPr kumimoji="0" lang="en-GB" sz="1200" b="0" i="0" u="none" strike="noStrike" kern="1200" cap="none" spc="0" normalizeH="0" baseline="0" noProof="0">
              <a:ln>
                <a:noFill/>
              </a:ln>
              <a:solidFill>
                <a:srgbClr val="425563"/>
              </a:solidFill>
              <a:effectLst/>
              <a:highlight>
                <a:srgbClr val="FFFF00"/>
              </a:highlight>
              <a:uLnTx/>
              <a:uFillTx/>
              <a:latin typeface="Arial"/>
              <a:ea typeface="+mn-ea"/>
              <a:cs typeface="+mn-cs"/>
            </a:endParaRPr>
          </a:p>
        </p:txBody>
      </p:sp>
      <p:grpSp>
        <p:nvGrpSpPr>
          <p:cNvPr id="11" name="Group 10">
            <a:extLst>
              <a:ext uri="{FF2B5EF4-FFF2-40B4-BE49-F238E27FC236}">
                <a16:creationId xmlns:a16="http://schemas.microsoft.com/office/drawing/2014/main" id="{B30DB593-4FAC-834C-BA0F-1D58B329A9E3}"/>
              </a:ext>
            </a:extLst>
          </p:cNvPr>
          <p:cNvGrpSpPr/>
          <p:nvPr/>
        </p:nvGrpSpPr>
        <p:grpSpPr>
          <a:xfrm>
            <a:off x="1454504" y="2203937"/>
            <a:ext cx="9282992" cy="3509273"/>
            <a:chOff x="1259332" y="2391944"/>
            <a:chExt cx="9282992" cy="3509273"/>
          </a:xfrm>
        </p:grpSpPr>
        <p:grpSp>
          <p:nvGrpSpPr>
            <p:cNvPr id="7" name="Group 6">
              <a:extLst>
                <a:ext uri="{FF2B5EF4-FFF2-40B4-BE49-F238E27FC236}">
                  <a16:creationId xmlns:a16="http://schemas.microsoft.com/office/drawing/2014/main" id="{BC000F5B-43B1-B446-93C9-C268A6A36403}"/>
                </a:ext>
              </a:extLst>
            </p:cNvPr>
            <p:cNvGrpSpPr/>
            <p:nvPr/>
          </p:nvGrpSpPr>
          <p:grpSpPr>
            <a:xfrm>
              <a:off x="5651984" y="3016794"/>
              <a:ext cx="1930354" cy="2715146"/>
              <a:chOff x="5590486" y="3016794"/>
              <a:chExt cx="1930354" cy="2715146"/>
            </a:xfrm>
          </p:grpSpPr>
          <p:sp>
            <p:nvSpPr>
              <p:cNvPr id="38" name="Rectangle 37">
                <a:extLst>
                  <a:ext uri="{FF2B5EF4-FFF2-40B4-BE49-F238E27FC236}">
                    <a16:creationId xmlns:a16="http://schemas.microsoft.com/office/drawing/2014/main" id="{DCEE1BC7-546D-3744-B692-15E8480ADAE0}"/>
                  </a:ext>
                </a:extLst>
              </p:cNvPr>
              <p:cNvSpPr/>
              <p:nvPr/>
            </p:nvSpPr>
            <p:spPr>
              <a:xfrm>
                <a:off x="5590486" y="5131776"/>
                <a:ext cx="1930354" cy="6001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425563"/>
                    </a:solidFill>
                    <a:effectLst/>
                    <a:uLnTx/>
                    <a:uFillTx/>
                    <a:latin typeface="Arial"/>
                    <a:ea typeface="+mn-ea"/>
                    <a:cs typeface="Arial"/>
                  </a:rPr>
                  <a:t>EXTRACTION SOLUTION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425563"/>
                    </a:solidFill>
                    <a:effectLst/>
                    <a:uLnTx/>
                    <a:uFillTx/>
                    <a:latin typeface="Arial"/>
                    <a:ea typeface="+mn-ea"/>
                    <a:cs typeface="Arial"/>
                  </a:rPr>
                  <a:t>Used to prepare the swab  before results analysis</a:t>
                </a:r>
                <a:endParaRPr kumimoji="0" lang="en-GB" sz="1100" b="0" i="0" u="none" strike="noStrike" kern="1200" cap="none" spc="0" normalizeH="0" baseline="0" noProof="0">
                  <a:ln>
                    <a:noFill/>
                  </a:ln>
                  <a:solidFill>
                    <a:srgbClr val="425563"/>
                  </a:solidFill>
                  <a:effectLst/>
                  <a:uLnTx/>
                  <a:uFillTx/>
                  <a:latin typeface="Arial"/>
                  <a:ea typeface="+mn-ea"/>
                  <a:cs typeface="+mn-cs"/>
                </a:endParaRPr>
              </a:p>
            </p:txBody>
          </p:sp>
          <p:pic>
            <p:nvPicPr>
              <p:cNvPr id="18" name="Picture 17">
                <a:extLst>
                  <a:ext uri="{FF2B5EF4-FFF2-40B4-BE49-F238E27FC236}">
                    <a16:creationId xmlns:a16="http://schemas.microsoft.com/office/drawing/2014/main" id="{5C8B30C8-738C-154B-A19C-47477F6823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18361" y="3016794"/>
                <a:ext cx="720345" cy="1985955"/>
              </a:xfrm>
              <a:prstGeom prst="rect">
                <a:avLst/>
              </a:prstGeom>
            </p:spPr>
          </p:pic>
        </p:grpSp>
        <p:grpSp>
          <p:nvGrpSpPr>
            <p:cNvPr id="9" name="Group 8">
              <a:extLst>
                <a:ext uri="{FF2B5EF4-FFF2-40B4-BE49-F238E27FC236}">
                  <a16:creationId xmlns:a16="http://schemas.microsoft.com/office/drawing/2014/main" id="{BC02D537-781D-DA44-B666-2ADA32E88920}"/>
                </a:ext>
              </a:extLst>
            </p:cNvPr>
            <p:cNvGrpSpPr/>
            <p:nvPr/>
          </p:nvGrpSpPr>
          <p:grpSpPr>
            <a:xfrm>
              <a:off x="3288987" y="3037084"/>
              <a:ext cx="1560363" cy="2694856"/>
              <a:chOff x="3740829" y="3037084"/>
              <a:chExt cx="1560363" cy="2694856"/>
            </a:xfrm>
          </p:grpSpPr>
          <p:sp>
            <p:nvSpPr>
              <p:cNvPr id="36" name="Rectangle 35">
                <a:extLst>
                  <a:ext uri="{FF2B5EF4-FFF2-40B4-BE49-F238E27FC236}">
                    <a16:creationId xmlns:a16="http://schemas.microsoft.com/office/drawing/2014/main" id="{FC830C25-2D83-054D-AA0D-E4776520193E}"/>
                  </a:ext>
                </a:extLst>
              </p:cNvPr>
              <p:cNvSpPr/>
              <p:nvPr/>
            </p:nvSpPr>
            <p:spPr>
              <a:xfrm>
                <a:off x="3740829" y="5131776"/>
                <a:ext cx="1560363" cy="6001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425563"/>
                    </a:solidFill>
                    <a:effectLst/>
                    <a:uLnTx/>
                    <a:uFillTx/>
                    <a:latin typeface="Arial"/>
                    <a:ea typeface="+mn-ea"/>
                    <a:cs typeface="Arial"/>
                  </a:rPr>
                  <a:t>LFD CARTRIDGE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425563"/>
                    </a:solidFill>
                    <a:effectLst/>
                    <a:uLnTx/>
                    <a:uFillTx/>
                    <a:latin typeface="Arial"/>
                    <a:ea typeface="+mn-ea"/>
                    <a:cs typeface="Arial"/>
                  </a:rPr>
                  <a:t>Where the sample is analysed</a:t>
                </a:r>
                <a:endParaRPr kumimoji="0" lang="en-GB" sz="1100" b="0" i="0" u="none" strike="noStrike" kern="1200" cap="none" spc="0" normalizeH="0" baseline="0" noProof="0">
                  <a:ln>
                    <a:noFill/>
                  </a:ln>
                  <a:solidFill>
                    <a:srgbClr val="425563"/>
                  </a:solidFill>
                  <a:effectLst/>
                  <a:uLnTx/>
                  <a:uFillTx/>
                  <a:latin typeface="Arial"/>
                  <a:ea typeface="+mn-ea"/>
                  <a:cs typeface="+mn-cs"/>
                </a:endParaRPr>
              </a:p>
            </p:txBody>
          </p:sp>
          <p:pic>
            <p:nvPicPr>
              <p:cNvPr id="22" name="Picture 21" descr="A picture containing text, night sky&#10;&#10;Description automatically generated">
                <a:extLst>
                  <a:ext uri="{FF2B5EF4-FFF2-40B4-BE49-F238E27FC236}">
                    <a16:creationId xmlns:a16="http://schemas.microsoft.com/office/drawing/2014/main" id="{EF92B1EB-A1E7-484B-9E1E-BD54D9DB76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63933" y="3037084"/>
                <a:ext cx="572497" cy="1880118"/>
              </a:xfrm>
              <a:prstGeom prst="rect">
                <a:avLst/>
              </a:prstGeom>
            </p:spPr>
          </p:pic>
        </p:grpSp>
        <p:grpSp>
          <p:nvGrpSpPr>
            <p:cNvPr id="10" name="Group 9">
              <a:extLst>
                <a:ext uri="{FF2B5EF4-FFF2-40B4-BE49-F238E27FC236}">
                  <a16:creationId xmlns:a16="http://schemas.microsoft.com/office/drawing/2014/main" id="{07C08D94-0C58-3D45-9C2D-FE459E5DE653}"/>
                </a:ext>
              </a:extLst>
            </p:cNvPr>
            <p:cNvGrpSpPr/>
            <p:nvPr/>
          </p:nvGrpSpPr>
          <p:grpSpPr>
            <a:xfrm>
              <a:off x="1259332" y="2391944"/>
              <a:ext cx="1227021" cy="3509273"/>
              <a:chOff x="2224514" y="2391944"/>
              <a:chExt cx="1227021" cy="3509273"/>
            </a:xfrm>
          </p:grpSpPr>
          <p:sp>
            <p:nvSpPr>
              <p:cNvPr id="12" name="Rectangle 11">
                <a:extLst>
                  <a:ext uri="{FF2B5EF4-FFF2-40B4-BE49-F238E27FC236}">
                    <a16:creationId xmlns:a16="http://schemas.microsoft.com/office/drawing/2014/main" id="{F12EFA19-FB46-4B47-8A46-BCE5684034A8}"/>
                  </a:ext>
                </a:extLst>
              </p:cNvPr>
              <p:cNvSpPr/>
              <p:nvPr/>
            </p:nvSpPr>
            <p:spPr>
              <a:xfrm>
                <a:off x="2224514" y="5131776"/>
                <a:ext cx="1227021" cy="769441"/>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425563"/>
                    </a:solidFill>
                    <a:effectLst/>
                    <a:uLnTx/>
                    <a:uFillTx/>
                    <a:latin typeface="Arial"/>
                    <a:ea typeface="+mn-ea"/>
                    <a:cs typeface="Arial"/>
                  </a:rPr>
                  <a:t>SWAB</a:t>
                </a:r>
              </a:p>
              <a:p>
                <a:pPr algn="ctr">
                  <a:defRPr/>
                </a:pPr>
                <a:r>
                  <a:rPr kumimoji="0" lang="en-GB" sz="1100" b="0" i="0" u="none" strike="noStrike" kern="1200" cap="none" spc="0" normalizeH="0" baseline="0" noProof="0">
                    <a:ln>
                      <a:noFill/>
                    </a:ln>
                    <a:solidFill>
                      <a:srgbClr val="425563"/>
                    </a:solidFill>
                    <a:effectLst/>
                    <a:uLnTx/>
                    <a:uFillTx/>
                    <a:latin typeface="Arial"/>
                    <a:ea typeface="+mn-ea"/>
                    <a:cs typeface="Arial"/>
                  </a:rPr>
                  <a:t>Inside a sealed wrapper</a:t>
                </a:r>
                <a:r>
                  <a:rPr lang="en-GB" sz="1100">
                    <a:solidFill>
                      <a:srgbClr val="425563"/>
                    </a:solidFill>
                    <a:latin typeface="Arial"/>
                    <a:cs typeface="Arial"/>
                  </a:rPr>
                  <a:t> (Swabs are latex free)</a:t>
                </a:r>
                <a:endParaRPr kumimoji="0" lang="en-GB" sz="1100" b="0" i="0" u="none" strike="noStrike" kern="1200" cap="none" spc="0" normalizeH="0" baseline="0" noProof="0">
                  <a:ln>
                    <a:noFill/>
                  </a:ln>
                  <a:solidFill>
                    <a:srgbClr val="425563"/>
                  </a:solidFill>
                  <a:effectLst/>
                  <a:uLnTx/>
                  <a:uFillTx/>
                  <a:latin typeface="Arial"/>
                  <a:ea typeface="+mn-ea"/>
                  <a:cs typeface="Arial"/>
                </a:endParaRPr>
              </a:p>
            </p:txBody>
          </p:sp>
          <p:pic>
            <p:nvPicPr>
              <p:cNvPr id="24" name="Picture 23" descr="A picture containing dark, night sky&#10;&#10;Description automatically generated">
                <a:extLst>
                  <a:ext uri="{FF2B5EF4-FFF2-40B4-BE49-F238E27FC236}">
                    <a16:creationId xmlns:a16="http://schemas.microsoft.com/office/drawing/2014/main" id="{51AD920D-F4DE-3F4B-BBD5-6D7D626630B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41468" y="2391944"/>
                <a:ext cx="393112" cy="2610805"/>
              </a:xfrm>
              <a:prstGeom prst="rect">
                <a:avLst/>
              </a:prstGeom>
            </p:spPr>
          </p:pic>
        </p:grpSp>
        <p:grpSp>
          <p:nvGrpSpPr>
            <p:cNvPr id="6" name="Group 5">
              <a:extLst>
                <a:ext uri="{FF2B5EF4-FFF2-40B4-BE49-F238E27FC236}">
                  <a16:creationId xmlns:a16="http://schemas.microsoft.com/office/drawing/2014/main" id="{764E6028-6ECA-FB47-91D1-9160951896BF}"/>
                </a:ext>
              </a:extLst>
            </p:cNvPr>
            <p:cNvGrpSpPr/>
            <p:nvPr/>
          </p:nvGrpSpPr>
          <p:grpSpPr>
            <a:xfrm>
              <a:off x="8384972" y="3895558"/>
              <a:ext cx="2157352" cy="1836382"/>
              <a:chOff x="6221899" y="3895558"/>
              <a:chExt cx="2157352" cy="1836382"/>
            </a:xfrm>
          </p:grpSpPr>
          <p:sp>
            <p:nvSpPr>
              <p:cNvPr id="37" name="Rectangle 36">
                <a:extLst>
                  <a:ext uri="{FF2B5EF4-FFF2-40B4-BE49-F238E27FC236}">
                    <a16:creationId xmlns:a16="http://schemas.microsoft.com/office/drawing/2014/main" id="{7C438633-9A0E-444B-B4A1-58DD2979222B}"/>
                  </a:ext>
                </a:extLst>
              </p:cNvPr>
              <p:cNvSpPr/>
              <p:nvPr/>
            </p:nvSpPr>
            <p:spPr>
              <a:xfrm>
                <a:off x="6221899" y="5131776"/>
                <a:ext cx="2157352" cy="6001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425563"/>
                    </a:solidFill>
                    <a:effectLst/>
                    <a:uLnTx/>
                    <a:uFillTx/>
                    <a:latin typeface="Arial"/>
                    <a:ea typeface="+mn-ea"/>
                    <a:cs typeface="Arial"/>
                  </a:rPr>
                  <a:t>EXTRACTION TUBE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425563"/>
                    </a:solidFill>
                    <a:effectLst/>
                    <a:uLnTx/>
                    <a:uFillTx/>
                    <a:latin typeface="Arial"/>
                    <a:ea typeface="+mn-ea"/>
                    <a:cs typeface="Arial"/>
                  </a:rPr>
                  <a:t>Where the swab is processed before the sample is analysed</a:t>
                </a:r>
                <a:endParaRPr kumimoji="0" lang="en-GB" sz="1100" b="0" i="0" u="none" strike="noStrike" kern="1200" cap="none" spc="0" normalizeH="0" baseline="0" noProof="0">
                  <a:ln>
                    <a:noFill/>
                  </a:ln>
                  <a:solidFill>
                    <a:srgbClr val="425563"/>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051F89E0-0EDA-9F45-A948-2ACEA47C21B9}"/>
                  </a:ext>
                </a:extLst>
              </p:cNvPr>
              <p:cNvGrpSpPr/>
              <p:nvPr/>
            </p:nvGrpSpPr>
            <p:grpSpPr>
              <a:xfrm>
                <a:off x="6955730" y="3895558"/>
                <a:ext cx="689691" cy="984694"/>
                <a:chOff x="5800417" y="2231963"/>
                <a:chExt cx="689691" cy="984694"/>
              </a:xfrm>
            </p:grpSpPr>
            <p:pic>
              <p:nvPicPr>
                <p:cNvPr id="3" name="Picture 2">
                  <a:extLst>
                    <a:ext uri="{FF2B5EF4-FFF2-40B4-BE49-F238E27FC236}">
                      <a16:creationId xmlns:a16="http://schemas.microsoft.com/office/drawing/2014/main" id="{B9C345FB-9ED1-1240-8872-11D5B4538FB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800417" y="2255478"/>
                  <a:ext cx="393112" cy="961179"/>
                </a:xfrm>
                <a:prstGeom prst="rect">
                  <a:avLst/>
                </a:prstGeom>
              </p:spPr>
            </p:pic>
            <p:pic>
              <p:nvPicPr>
                <p:cNvPr id="21" name="Picture 20">
                  <a:extLst>
                    <a:ext uri="{FF2B5EF4-FFF2-40B4-BE49-F238E27FC236}">
                      <a16:creationId xmlns:a16="http://schemas.microsoft.com/office/drawing/2014/main" id="{39DD221B-DBD2-B44E-B24A-5FDC3BA1427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169120" y="2231963"/>
                  <a:ext cx="320988" cy="784831"/>
                </a:xfrm>
                <a:prstGeom prst="rect">
                  <a:avLst/>
                </a:prstGeom>
              </p:spPr>
            </p:pic>
          </p:grpSp>
        </p:grpSp>
      </p:grpSp>
    </p:spTree>
    <p:extLst>
      <p:ext uri="{BB962C8B-B14F-4D97-AF65-F5344CB8AC3E}">
        <p14:creationId xmlns:p14="http://schemas.microsoft.com/office/powerpoint/2010/main" val="3436662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BE52-0AA2-284E-8817-74100FAA7C3D}"/>
              </a:ext>
            </a:extLst>
          </p:cNvPr>
          <p:cNvSpPr>
            <a:spLocks noGrp="1"/>
          </p:cNvSpPr>
          <p:nvPr>
            <p:ph type="title"/>
          </p:nvPr>
        </p:nvSpPr>
        <p:spPr/>
        <p:txBody>
          <a:bodyPr lIns="612000"/>
          <a:lstStyle/>
          <a:p>
            <a:pPr algn="l"/>
            <a:r>
              <a:rPr lang="en-GB"/>
              <a:t>STORING TEST KITS AND REAGENTS</a:t>
            </a:r>
          </a:p>
        </p:txBody>
      </p:sp>
      <p:sp>
        <p:nvSpPr>
          <p:cNvPr id="5" name="Rectangle 4">
            <a:extLst>
              <a:ext uri="{FF2B5EF4-FFF2-40B4-BE49-F238E27FC236}">
                <a16:creationId xmlns:a16="http://schemas.microsoft.com/office/drawing/2014/main" id="{802A9DCB-F443-1443-863C-92D976431B67}"/>
              </a:ext>
            </a:extLst>
          </p:cNvPr>
          <p:cNvSpPr/>
          <p:nvPr/>
        </p:nvSpPr>
        <p:spPr>
          <a:xfrm>
            <a:off x="5664202" y="1160462"/>
            <a:ext cx="5899148" cy="5000626"/>
          </a:xfrm>
          <a:prstGeom prst="rect">
            <a:avLst/>
          </a:prstGeom>
        </p:spPr>
        <p:txBody>
          <a:bodyPr wrap="square" lIns="0" tIns="45720" rIns="91440" bIns="45720" anchor="ctr">
            <a:noAutofit/>
          </a:bodyPr>
          <a:lstStyle/>
          <a:p>
            <a:pPr>
              <a:spcBef>
                <a:spcPts val="200"/>
              </a:spcBef>
              <a:spcAft>
                <a:spcPts val="200"/>
              </a:spcAft>
              <a:buClr>
                <a:srgbClr val="005EB8"/>
              </a:buClr>
              <a:buSzPct val="100000"/>
              <a:defRPr/>
            </a:pPr>
            <a:r>
              <a:rPr kumimoji="0" lang="en-GB" sz="1200" b="0" i="0" u="none" strike="noStrike" kern="1200" cap="none" spc="0" normalizeH="0" baseline="0" noProof="0">
                <a:ln>
                  <a:noFill/>
                </a:ln>
                <a:solidFill>
                  <a:srgbClr val="425563"/>
                </a:solidFill>
                <a:effectLst/>
                <a:uLnTx/>
                <a:uFillTx/>
                <a:latin typeface="Arial"/>
                <a:ea typeface="Open Sans" charset="0"/>
                <a:cs typeface="Arial"/>
              </a:rPr>
              <a:t>Regular temperature checks should be made to check that the conditions are within the manufacturer’s acceptable range. You should follow the storage instructions provided by the manufacturer.</a:t>
            </a:r>
            <a:r>
              <a:rPr lang="en-GB" sz="1200">
                <a:solidFill>
                  <a:srgbClr val="425563"/>
                </a:solidFill>
                <a:latin typeface="Arial"/>
                <a:ea typeface="Open Sans" charset="0"/>
                <a:cs typeface="Arial"/>
              </a:rPr>
              <a:t> </a:t>
            </a:r>
            <a:endParaRPr kumimoji="0" lang="en-GB" sz="1200" b="0" i="0" u="none" strike="noStrike" kern="1200" cap="none" spc="0" normalizeH="0" baseline="0" noProof="0">
              <a:ln>
                <a:noFill/>
              </a:ln>
              <a:solidFill>
                <a:srgbClr val="425563"/>
              </a:solidFill>
              <a:effectLst/>
              <a:uLnTx/>
              <a:uFillTx/>
              <a:latin typeface="Arial" panose="020B0604020202020204" pitchFamily="34" charset="0"/>
              <a:ea typeface="Open Sans" charset="0"/>
              <a:cs typeface="Arial" panose="020B0604020202020204" pitchFamily="34" charset="0"/>
            </a:endParaRPr>
          </a:p>
          <a:p>
            <a:pPr marL="171450" marR="0" lvl="0" indent="-171450" algn="l" defTabSz="914400" rtl="0" eaLnBrk="1" fontAlgn="auto" latinLnBrk="0" hangingPunct="1">
              <a:lnSpc>
                <a:spcPct val="100000"/>
              </a:lnSpc>
              <a:spcBef>
                <a:spcPts val="200"/>
              </a:spcBef>
              <a:spcAft>
                <a:spcPts val="200"/>
              </a:spcAft>
              <a:buClr>
                <a:srgbClr val="005EB8"/>
              </a:buClr>
              <a:buSzPct val="100000"/>
              <a:buFont typeface="Arial" panose="020B0604020202020204" pitchFamily="34" charset="0"/>
              <a:buChar char="•"/>
              <a:tabLst/>
              <a:defRPr/>
            </a:pPr>
            <a:endParaRPr kumimoji="0" lang="en-GB" sz="1200" b="0" i="0" u="none" strike="noStrike" kern="1200" cap="none" spc="0" normalizeH="0" baseline="0" noProof="0">
              <a:ln>
                <a:noFill/>
              </a:ln>
              <a:solidFill>
                <a:srgbClr val="425563"/>
              </a:solidFill>
              <a:effectLst/>
              <a:uLnTx/>
              <a:uFillTx/>
              <a:latin typeface="Arial" panose="020B0604020202020204" pitchFamily="34" charset="0"/>
              <a:ea typeface="Open Sans" charset="0"/>
              <a:cs typeface="Arial" panose="020B0604020202020204" pitchFamily="34" charset="0"/>
            </a:endParaRPr>
          </a:p>
          <a:p>
            <a:pPr marL="0" marR="0" lvl="0" indent="0" algn="l" defTabSz="914400" rtl="0" eaLnBrk="1" fontAlgn="auto" latinLnBrk="0" hangingPunct="1">
              <a:lnSpc>
                <a:spcPct val="100000"/>
              </a:lnSpc>
              <a:spcBef>
                <a:spcPts val="200"/>
              </a:spcBef>
              <a:spcAft>
                <a:spcPts val="200"/>
              </a:spcAft>
              <a:buClr>
                <a:srgbClr val="005EB8"/>
              </a:buClr>
              <a:buSzPct val="100000"/>
              <a:buFontTx/>
              <a:buNone/>
              <a:tabLst/>
              <a:defRPr/>
            </a:pPr>
            <a:r>
              <a:rPr kumimoji="0" lang="en-GB" sz="1200" b="1" i="0" u="none" strike="noStrike" kern="1200" cap="none" spc="0" normalizeH="0" baseline="0" noProof="0">
                <a:ln>
                  <a:noFill/>
                </a:ln>
                <a:solidFill>
                  <a:srgbClr val="005EB8"/>
                </a:solidFill>
                <a:effectLst/>
                <a:uLnTx/>
                <a:uFillTx/>
                <a:latin typeface="Arial"/>
                <a:ea typeface="Open Sans" charset="0"/>
                <a:cs typeface="Arial"/>
              </a:rPr>
              <a:t>REQUIREMENTS:</a:t>
            </a:r>
            <a:endParaRPr lang="en-GB" sz="1200" b="1" i="0" u="none" strike="noStrike" kern="1200" cap="none" spc="0" normalizeH="0" baseline="0" noProof="0">
              <a:ln>
                <a:noFill/>
              </a:ln>
              <a:solidFill>
                <a:srgbClr val="005EB8"/>
              </a:solidFill>
              <a:effectLst/>
              <a:uLnTx/>
              <a:uFillTx/>
              <a:latin typeface="Arial"/>
              <a:ea typeface="Open Sans" charset="0"/>
              <a:cs typeface="Arial"/>
            </a:endParaRPr>
          </a:p>
          <a:p>
            <a:pPr marL="171450" marR="0" lvl="0" indent="-171450" algn="l" defTabSz="914400" rtl="0" eaLnBrk="1" fontAlgn="auto" latinLnBrk="0" hangingPunct="1">
              <a:lnSpc>
                <a:spcPct val="100000"/>
              </a:lnSpc>
              <a:spcBef>
                <a:spcPts val="200"/>
              </a:spcBef>
              <a:spcAft>
                <a:spcPts val="200"/>
              </a:spcAft>
              <a:buClr>
                <a:srgbClr val="005EB8"/>
              </a:buClr>
              <a:buSzPct val="100000"/>
              <a:buFont typeface="Arial" panose="020B0604020202020204" pitchFamily="34" charset="0"/>
              <a:buChar char="•"/>
              <a:tabLst/>
              <a:defRPr/>
            </a:pPr>
            <a:r>
              <a:rPr kumimoji="0" lang="en-GB" sz="1200" b="0" i="0" u="none" strike="noStrike" kern="1200" cap="none" spc="0" normalizeH="0" baseline="0" noProof="0">
                <a:ln>
                  <a:noFill/>
                </a:ln>
                <a:solidFill>
                  <a:srgbClr val="425563"/>
                </a:solidFill>
                <a:effectLst/>
                <a:uLnTx/>
                <a:uFillTx/>
                <a:latin typeface="Arial"/>
                <a:ea typeface="Open Sans" charset="0"/>
                <a:cs typeface="Arial"/>
              </a:rPr>
              <a:t>The LFD devices and reagents must be stored between 2˚C and 30˚C</a:t>
            </a:r>
            <a:endParaRPr lang="en-GB" sz="1200" b="0" i="0" u="none" strike="noStrike" kern="1200" cap="none" spc="0" normalizeH="0" baseline="0" noProof="0">
              <a:ln>
                <a:noFill/>
              </a:ln>
              <a:solidFill>
                <a:srgbClr val="425563"/>
              </a:solidFill>
              <a:effectLst/>
              <a:uLnTx/>
              <a:uFillTx/>
              <a:latin typeface="Arial"/>
              <a:ea typeface="Open Sans" charset="0"/>
              <a:cs typeface="Arial"/>
            </a:endParaRPr>
          </a:p>
          <a:p>
            <a:pPr marL="171450" marR="0" lvl="0" indent="-171450" algn="l" defTabSz="914400" rtl="0" eaLnBrk="1" fontAlgn="auto" latinLnBrk="0" hangingPunct="1">
              <a:lnSpc>
                <a:spcPct val="100000"/>
              </a:lnSpc>
              <a:spcBef>
                <a:spcPts val="200"/>
              </a:spcBef>
              <a:spcAft>
                <a:spcPts val="200"/>
              </a:spcAft>
              <a:buClr>
                <a:srgbClr val="005EB8"/>
              </a:buClr>
              <a:buSzPct val="100000"/>
              <a:buFont typeface="Arial" panose="020B0604020202020204" pitchFamily="34" charset="0"/>
              <a:buChar char="•"/>
              <a:tabLst/>
              <a:defRPr/>
            </a:pPr>
            <a:r>
              <a:rPr kumimoji="0" lang="en-GB" sz="1200" b="0" i="0" u="none" strike="noStrike" kern="1200" cap="none" spc="0" normalizeH="0" baseline="0" noProof="0">
                <a:ln>
                  <a:noFill/>
                </a:ln>
                <a:solidFill>
                  <a:srgbClr val="425563"/>
                </a:solidFill>
                <a:effectLst/>
                <a:uLnTx/>
                <a:uFillTx/>
                <a:latin typeface="Arial"/>
                <a:ea typeface="Open Sans" charset="0"/>
                <a:cs typeface="Arial"/>
              </a:rPr>
              <a:t>LFD devices and reagents must be stored between 15˚C and 30˚C when used for testing and sample processing</a:t>
            </a:r>
            <a:endParaRPr lang="en-GB" sz="1200" b="0" i="0" u="none" strike="noStrike" kern="1200" cap="none" spc="0" normalizeH="0" baseline="0" noProof="0">
              <a:ln>
                <a:noFill/>
              </a:ln>
              <a:solidFill>
                <a:srgbClr val="425563"/>
              </a:solidFill>
              <a:effectLst/>
              <a:uLnTx/>
              <a:uFillTx/>
              <a:latin typeface="Arial"/>
              <a:ea typeface="Open Sans" charset="0"/>
              <a:cs typeface="Arial"/>
            </a:endParaRPr>
          </a:p>
          <a:p>
            <a:pPr marL="171450" marR="0" lvl="0" indent="-171450" algn="l" defTabSz="914400" rtl="0" eaLnBrk="1" fontAlgn="auto" latinLnBrk="0" hangingPunct="1">
              <a:lnSpc>
                <a:spcPct val="100000"/>
              </a:lnSpc>
              <a:spcBef>
                <a:spcPts val="200"/>
              </a:spcBef>
              <a:spcAft>
                <a:spcPts val="200"/>
              </a:spcAft>
              <a:buClr>
                <a:srgbClr val="005EB8"/>
              </a:buClr>
              <a:buSzPct val="100000"/>
              <a:buFont typeface="Arial" panose="020B0604020202020204" pitchFamily="34" charset="0"/>
              <a:buChar char="•"/>
              <a:tabLst/>
              <a:defRPr/>
            </a:pPr>
            <a:r>
              <a:rPr lang="en-GB" sz="1200">
                <a:solidFill>
                  <a:srgbClr val="425563"/>
                </a:solidFill>
                <a:latin typeface="Arial"/>
                <a:ea typeface="Open Sans" charset="0"/>
                <a:cs typeface="Arial"/>
              </a:rPr>
              <a:t>LFDs must be kept out of direct sunlight</a:t>
            </a:r>
          </a:p>
          <a:p>
            <a:pPr marL="171450" indent="-171450">
              <a:spcBef>
                <a:spcPts val="200"/>
              </a:spcBef>
              <a:spcAft>
                <a:spcPts val="200"/>
              </a:spcAft>
              <a:buClr>
                <a:srgbClr val="005EB8"/>
              </a:buClr>
              <a:buSzPct val="100000"/>
              <a:buFont typeface="Arial" panose="020B0604020202020204" pitchFamily="34" charset="0"/>
              <a:buChar char="•"/>
              <a:defRPr/>
            </a:pPr>
            <a:r>
              <a:rPr lang="en-GB" sz="1200">
                <a:ea typeface="+mn-lt"/>
                <a:cs typeface="+mn-lt"/>
              </a:rPr>
              <a:t>The shelf life of test kits is 24 months from the date of manufacture</a:t>
            </a:r>
            <a:endParaRPr lang="en-GB" sz="1200">
              <a:solidFill>
                <a:srgbClr val="425563"/>
              </a:solidFill>
              <a:latin typeface="Arial" panose="020B0604020202020204" pitchFamily="34" charset="0"/>
              <a:ea typeface="Open Sans" charset="0"/>
              <a:cs typeface="Arial" panose="020B0604020202020204" pitchFamily="34" charset="0"/>
            </a:endParaRPr>
          </a:p>
        </p:txBody>
      </p:sp>
    </p:spTree>
    <p:extLst>
      <p:ext uri="{BB962C8B-B14F-4D97-AF65-F5344CB8AC3E}">
        <p14:creationId xmlns:p14="http://schemas.microsoft.com/office/powerpoint/2010/main" val="1745095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31F0-6C6C-A54E-8B8C-40CE60AC519D}"/>
              </a:ext>
            </a:extLst>
          </p:cNvPr>
          <p:cNvSpPr>
            <a:spLocks noGrp="1"/>
          </p:cNvSpPr>
          <p:nvPr>
            <p:ph type="title"/>
          </p:nvPr>
        </p:nvSpPr>
        <p:spPr>
          <a:xfrm>
            <a:off x="644739" y="1198632"/>
            <a:ext cx="10084383" cy="498598"/>
          </a:xfrm>
        </p:spPr>
        <p:txBody>
          <a:bodyPr/>
          <a:lstStyle/>
          <a:p>
            <a:r>
              <a:rPr lang="en-GB"/>
              <a:t>SUPPORT CONTACTS CHEAT SHEET</a:t>
            </a:r>
          </a:p>
        </p:txBody>
      </p:sp>
      <p:graphicFrame>
        <p:nvGraphicFramePr>
          <p:cNvPr id="3" name="Table 4">
            <a:extLst>
              <a:ext uri="{FF2B5EF4-FFF2-40B4-BE49-F238E27FC236}">
                <a16:creationId xmlns:a16="http://schemas.microsoft.com/office/drawing/2014/main" id="{862A3879-F585-944D-A8D4-9DB58BCDCE03}"/>
              </a:ext>
            </a:extLst>
          </p:cNvPr>
          <p:cNvGraphicFramePr>
            <a:graphicFrameLocks noGrp="1"/>
          </p:cNvGraphicFramePr>
          <p:nvPr>
            <p:extLst>
              <p:ext uri="{D42A27DB-BD31-4B8C-83A1-F6EECF244321}">
                <p14:modId xmlns:p14="http://schemas.microsoft.com/office/powerpoint/2010/main" val="2749193919"/>
              </p:ext>
            </p:extLst>
          </p:nvPr>
        </p:nvGraphicFramePr>
        <p:xfrm>
          <a:off x="635000" y="1911927"/>
          <a:ext cx="10928350" cy="3281597"/>
        </p:xfrm>
        <a:graphic>
          <a:graphicData uri="http://schemas.openxmlformats.org/drawingml/2006/table">
            <a:tbl>
              <a:tblPr firstRow="1" bandRow="1">
                <a:tableStyleId>{5C22544A-7EE6-4342-B048-85BDC9FD1C3A}</a:tableStyleId>
              </a:tblPr>
              <a:tblGrid>
                <a:gridCol w="2552700">
                  <a:extLst>
                    <a:ext uri="{9D8B030D-6E8A-4147-A177-3AD203B41FA5}">
                      <a16:colId xmlns:a16="http://schemas.microsoft.com/office/drawing/2014/main" val="3326222834"/>
                    </a:ext>
                  </a:extLst>
                </a:gridCol>
                <a:gridCol w="5257800">
                  <a:extLst>
                    <a:ext uri="{9D8B030D-6E8A-4147-A177-3AD203B41FA5}">
                      <a16:colId xmlns:a16="http://schemas.microsoft.com/office/drawing/2014/main" val="4277925282"/>
                    </a:ext>
                  </a:extLst>
                </a:gridCol>
                <a:gridCol w="3117850">
                  <a:extLst>
                    <a:ext uri="{9D8B030D-6E8A-4147-A177-3AD203B41FA5}">
                      <a16:colId xmlns:a16="http://schemas.microsoft.com/office/drawing/2014/main" val="1382534564"/>
                    </a:ext>
                  </a:extLst>
                </a:gridCol>
              </a:tblGrid>
              <a:tr h="286134">
                <a:tc>
                  <a:txBody>
                    <a:bodyPr/>
                    <a:lstStyle/>
                    <a:p>
                      <a:r>
                        <a:rPr lang="en-US" sz="1000" dirty="0">
                          <a:solidFill>
                            <a:schemeClr val="tx2"/>
                          </a:solidFill>
                          <a:latin typeface="Arial"/>
                          <a:cs typeface="Arial"/>
                        </a:rPr>
                        <a:t>ISSUE TYPE</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a:solidFill>
                            <a:schemeClr val="tx2"/>
                          </a:solidFill>
                          <a:latin typeface="Arial"/>
                          <a:cs typeface="Arial"/>
                        </a:rPr>
                        <a:t>NEXT STEPS</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r>
                        <a:rPr lang="en-US" sz="1000" b="1" i="0" u="none" strike="noStrike" noProof="0">
                          <a:solidFill>
                            <a:schemeClr val="tx2"/>
                          </a:solidFill>
                          <a:latin typeface="Arial"/>
                        </a:rPr>
                        <a:t>SUPPORT CONTACT DETAILS</a:t>
                      </a:r>
                      <a:endParaRPr lang="en-US" sz="1000"/>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4156559"/>
                  </a:ext>
                </a:extLst>
              </a:tr>
              <a:tr h="688509">
                <a:tc>
                  <a:txBody>
                    <a:bodyPr/>
                    <a:lstStyle/>
                    <a:p>
                      <a:pPr marL="0" marR="0" lvl="0" indent="0" algn="l" rtl="0">
                        <a:lnSpc>
                          <a:spcPct val="100000"/>
                        </a:lnSpc>
                        <a:spcBef>
                          <a:spcPts val="0"/>
                        </a:spcBef>
                        <a:spcAft>
                          <a:spcPts val="300"/>
                        </a:spcAft>
                        <a:buClrTx/>
                        <a:buSzTx/>
                        <a:buFontTx/>
                        <a:buNone/>
                      </a:pPr>
                      <a:r>
                        <a:rPr lang="en-GB" sz="1000" b="0" kern="1200">
                          <a:solidFill>
                            <a:schemeClr val="tx1"/>
                          </a:solidFill>
                          <a:effectLst/>
                          <a:latin typeface="Arial"/>
                          <a:ea typeface="+mn-ea"/>
                          <a:cs typeface="+mn-cs"/>
                        </a:rPr>
                        <a:t>I have</a:t>
                      </a:r>
                      <a:r>
                        <a:rPr lang="en-GB" sz="1000" b="1" kern="1200">
                          <a:solidFill>
                            <a:schemeClr val="tx1"/>
                          </a:solidFill>
                          <a:effectLst/>
                          <a:latin typeface="Arial"/>
                          <a:ea typeface="+mn-ea"/>
                          <a:cs typeface="+mn-cs"/>
                        </a:rPr>
                        <a:t> </a:t>
                      </a:r>
                      <a:r>
                        <a:rPr lang="en-GB" sz="1000" b="1" i="0" u="none" strike="noStrike" kern="1200" noProof="0">
                          <a:solidFill>
                            <a:schemeClr val="tx1"/>
                          </a:solidFill>
                          <a:effectLst/>
                        </a:rPr>
                        <a:t>supply and delivery issues</a:t>
                      </a:r>
                      <a:r>
                        <a:rPr lang="en-GB" sz="1000" b="0" i="0" u="none" strike="noStrike" kern="1200" noProof="0">
                          <a:solidFill>
                            <a:schemeClr val="tx1"/>
                          </a:solidFill>
                          <a:effectLst/>
                        </a:rPr>
                        <a:t> or </a:t>
                      </a:r>
                      <a:r>
                        <a:rPr lang="en-GB" sz="1000" b="1" i="0" u="none" strike="noStrike" kern="1200" noProof="0">
                          <a:solidFill>
                            <a:schemeClr val="tx1"/>
                          </a:solidFill>
                          <a:effectLst/>
                          <a:latin typeface="Arial"/>
                        </a:rPr>
                        <a:t>clinical questions relating to the SOP</a:t>
                      </a:r>
                      <a:r>
                        <a:rPr lang="en-GB" sz="1000" b="0" i="0" u="none" strike="noStrike" kern="1200" noProof="0">
                          <a:solidFill>
                            <a:schemeClr val="tx1"/>
                          </a:solidFill>
                          <a:effectLst/>
                          <a:latin typeface="Arial"/>
                        </a:rPr>
                        <a:t> or similar.</a:t>
                      </a:r>
                      <a:endParaRPr lang="en-GB" sz="1000" b="0" kern="1200">
                        <a:solidFill>
                          <a:schemeClr val="tx1"/>
                        </a:solidFill>
                        <a:effectLst/>
                        <a:latin typeface="Arial"/>
                        <a:ea typeface="+mn-ea"/>
                        <a:cs typeface="+mn-cs"/>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300"/>
                        </a:spcAft>
                        <a:buFont typeface="Arial" panose="020B0604020202020204" pitchFamily="34" charset="0"/>
                        <a:buChar char="•"/>
                      </a:pPr>
                      <a:r>
                        <a:rPr lang="en-GB" sz="1000" b="0" i="0" u="none" strike="noStrike" noProof="0" dirty="0">
                          <a:solidFill>
                            <a:schemeClr val="tx1"/>
                          </a:solidFill>
                          <a:latin typeface="Arial"/>
                        </a:rPr>
                        <a:t>Refer to their SOP, ATS Guidebook and local processes</a:t>
                      </a:r>
                    </a:p>
                    <a:p>
                      <a:pPr marL="171450" marR="0" lvl="0" indent="-171450" algn="l">
                        <a:lnSpc>
                          <a:spcPct val="100000"/>
                        </a:lnSpc>
                        <a:spcBef>
                          <a:spcPts val="0"/>
                        </a:spcBef>
                        <a:spcAft>
                          <a:spcPts val="300"/>
                        </a:spcAft>
                        <a:buFont typeface="Arial" panose="020B0604020202020204" pitchFamily="34" charset="0"/>
                        <a:buChar char="•"/>
                      </a:pPr>
                      <a:r>
                        <a:rPr lang="en-GB" sz="1000" b="0" i="0" u="none" strike="noStrike" noProof="0" dirty="0" smtClean="0">
                          <a:solidFill>
                            <a:schemeClr val="tx1"/>
                          </a:solidFill>
                        </a:rPr>
                        <a:t>Organisations</a:t>
                      </a:r>
                      <a:r>
                        <a:rPr lang="en-GB" sz="1000" b="0" i="0" u="none" strike="noStrike" baseline="0" noProof="0" dirty="0" smtClean="0">
                          <a:solidFill>
                            <a:schemeClr val="tx1"/>
                          </a:solidFill>
                        </a:rPr>
                        <a:t> / </a:t>
                      </a:r>
                      <a:r>
                        <a:rPr lang="en-GB" sz="1000" b="0" i="0" u="none" strike="noStrike" baseline="0" noProof="0" dirty="0" smtClean="0">
                          <a:solidFill>
                            <a:schemeClr val="tx1"/>
                          </a:solidFill>
                        </a:rPr>
                        <a:t>testing site</a:t>
                      </a:r>
                      <a:r>
                        <a:rPr lang="en-GB" sz="1000" b="0" i="0" u="none" strike="noStrike" noProof="0" dirty="0" smtClean="0">
                          <a:solidFill>
                            <a:schemeClr val="tx1"/>
                          </a:solidFill>
                        </a:rPr>
                        <a:t>s </a:t>
                      </a:r>
                      <a:r>
                        <a:rPr lang="en-GB" sz="1000" b="0" i="0" u="none" strike="noStrike" noProof="0" dirty="0">
                          <a:solidFill>
                            <a:schemeClr val="tx1"/>
                          </a:solidFill>
                        </a:rPr>
                        <a:t>should provide as much information as possible about the issue or incident, providing their site ID and any relevant details when escalating.</a:t>
                      </a:r>
                      <a:endParaRPr lang="en-GB" sz="1000" dirty="0">
                        <a:solidFill>
                          <a:schemeClr val="tx1"/>
                        </a:solidFil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300"/>
                        </a:spcAft>
                        <a:buNone/>
                      </a:pPr>
                      <a:r>
                        <a:rPr lang="en-GB" sz="1000" b="0" i="0" u="none" strike="noStrike" noProof="0" dirty="0">
                          <a:latin typeface="Arial"/>
                          <a:hlinkClick r:id="rId2"/>
                        </a:rPr>
                        <a:t>Testing.incidents@dhsc.gov.uk</a:t>
                      </a:r>
                      <a:r>
                        <a:rPr lang="en-GB" sz="1000" b="0" i="0" u="none" strike="noStrike" noProof="0" dirty="0">
                          <a:latin typeface="Arial"/>
                        </a:rPr>
                        <a:t> </a:t>
                      </a:r>
                      <a:endParaRPr lang="en-US" sz="1000" dirty="0"/>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5633464"/>
                  </a:ext>
                </a:extLst>
              </a:tr>
              <a:tr h="643801">
                <a:tc>
                  <a:txBody>
                    <a:bodyPr/>
                    <a:lstStyle/>
                    <a:p>
                      <a:pPr marL="0" marR="0" lvl="0" indent="0" algn="l" rtl="0">
                        <a:lnSpc>
                          <a:spcPct val="100000"/>
                        </a:lnSpc>
                        <a:spcBef>
                          <a:spcPts val="0"/>
                        </a:spcBef>
                        <a:spcAft>
                          <a:spcPts val="300"/>
                        </a:spcAft>
                        <a:buClrTx/>
                        <a:buSzTx/>
                        <a:buFontTx/>
                        <a:buNone/>
                      </a:pPr>
                      <a:r>
                        <a:rPr lang="en-GB" sz="1000" b="0" dirty="0">
                          <a:solidFill>
                            <a:schemeClr val="tx1"/>
                          </a:solidFill>
                          <a:latin typeface="Arial"/>
                        </a:rPr>
                        <a:t>I have issues with </a:t>
                      </a:r>
                      <a:r>
                        <a:rPr lang="en-GB" sz="1000" b="0" i="0" u="none" strike="noStrike" noProof="0" dirty="0">
                          <a:solidFill>
                            <a:schemeClr val="tx1"/>
                          </a:solidFill>
                        </a:rPr>
                        <a:t>the </a:t>
                      </a:r>
                      <a:r>
                        <a:rPr lang="en-GB" sz="1000" b="1" i="0" u="none" strike="noStrike" noProof="0" dirty="0" err="1">
                          <a:solidFill>
                            <a:schemeClr val="tx1"/>
                          </a:solidFill>
                        </a:rPr>
                        <a:t>LogResults</a:t>
                      </a:r>
                      <a:r>
                        <a:rPr lang="en-GB" sz="1000" b="1" i="0" u="none" strike="noStrike" noProof="0" dirty="0">
                          <a:solidFill>
                            <a:schemeClr val="tx1"/>
                          </a:solidFill>
                        </a:rPr>
                        <a:t> website.</a:t>
                      </a:r>
                      <a:endParaRPr lang="en-GB" sz="1000" b="0" i="0" u="none" strike="noStrike" noProof="0" dirty="0">
                        <a:solidFill>
                          <a:schemeClr val="tx1"/>
                        </a:solidFil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US" sz="1000" b="0" i="0" u="none" strike="noStrike" kern="1200" noProof="0" dirty="0">
                          <a:solidFill>
                            <a:schemeClr val="tx1"/>
                          </a:solidFill>
                          <a:latin typeface="Arial"/>
                        </a:rPr>
                        <a:t>Refer to the “</a:t>
                      </a:r>
                      <a:r>
                        <a:rPr lang="en-US" sz="1000" b="1" i="0" u="none" strike="noStrike" kern="1200" noProof="0" dirty="0">
                          <a:solidFill>
                            <a:schemeClr val="tx1"/>
                          </a:solidFill>
                          <a:latin typeface="Arial"/>
                        </a:rPr>
                        <a:t>Digital</a:t>
                      </a:r>
                      <a:r>
                        <a:rPr lang="en-US" sz="1000" b="0" i="0" u="none" strike="noStrike" kern="1200" noProof="0" dirty="0">
                          <a:solidFill>
                            <a:schemeClr val="tx1"/>
                          </a:solidFill>
                          <a:latin typeface="Arial"/>
                        </a:rPr>
                        <a:t>” section of the guidebook</a:t>
                      </a:r>
                      <a:endParaRPr lang="en-US" sz="1000" b="0" i="0" u="none" strike="noStrike" kern="1200" noProof="0" dirty="0">
                        <a:solidFill>
                          <a:schemeClr val="tx1"/>
                        </a:solidFill>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en-US" sz="1000" b="0" i="0" u="none" strike="noStrike" kern="1200" noProof="0" dirty="0">
                          <a:solidFill>
                            <a:schemeClr val="tx1"/>
                          </a:solidFill>
                          <a:latin typeface="+mn-lt"/>
                          <a:ea typeface="+mn-ea"/>
                          <a:cs typeface="+mn-cs"/>
                        </a:rPr>
                        <a:t>Read the “</a:t>
                      </a:r>
                      <a:r>
                        <a:rPr lang="en-US" sz="1000" b="1" i="0" u="none" strike="noStrike" kern="1200" noProof="0" dirty="0">
                          <a:solidFill>
                            <a:schemeClr val="tx1"/>
                          </a:solidFill>
                          <a:latin typeface="+mn-lt"/>
                          <a:ea typeface="+mn-ea"/>
                          <a:cs typeface="+mn-cs"/>
                        </a:rPr>
                        <a:t>technical support and troubleshooting guide</a:t>
                      </a:r>
                      <a:r>
                        <a:rPr lang="en-US" sz="1000" b="0" i="0" u="none" strike="noStrike" kern="1200" noProof="0" dirty="0">
                          <a:solidFill>
                            <a:schemeClr val="tx1"/>
                          </a:solidFill>
                          <a:latin typeface="+mn-lt"/>
                          <a:ea typeface="+mn-ea"/>
                          <a:cs typeface="+mn-cs"/>
                        </a:rPr>
                        <a:t>”</a:t>
                      </a:r>
                    </a:p>
                    <a:p>
                      <a:pPr marL="171450" marR="0" lvl="0" indent="-171450" algn="l">
                        <a:lnSpc>
                          <a:spcPct val="100000"/>
                        </a:lnSpc>
                        <a:spcBef>
                          <a:spcPts val="0"/>
                        </a:spcBef>
                        <a:spcAft>
                          <a:spcPts val="0"/>
                        </a:spcAft>
                        <a:buFont typeface="Arial" panose="020B0604020202020204" pitchFamily="34" charset="0"/>
                        <a:buChar char="•"/>
                      </a:pPr>
                      <a:r>
                        <a:rPr lang="en-US" sz="1000" b="0" i="0" u="none" strike="noStrike" kern="1200" noProof="0" dirty="0">
                          <a:solidFill>
                            <a:schemeClr val="tx1"/>
                          </a:solidFill>
                          <a:latin typeface="+mn-lt"/>
                          <a:ea typeface="+mn-ea"/>
                          <a:cs typeface="+mn-cs"/>
                        </a:rPr>
                        <a:t>If your issue is not resolved, c</a:t>
                      </a:r>
                      <a:r>
                        <a:rPr lang="en-US" sz="1000" b="0" i="0" u="none" strike="noStrike" noProof="0" dirty="0">
                          <a:solidFill>
                            <a:schemeClr val="tx1"/>
                          </a:solidFill>
                          <a:latin typeface="Arial"/>
                        </a:rPr>
                        <a:t>ontact the Log </a:t>
                      </a:r>
                      <a:r>
                        <a:rPr lang="en-US" sz="1000" b="0" i="0" u="none" strike="noStrike" noProof="0" dirty="0" err="1">
                          <a:solidFill>
                            <a:schemeClr val="tx1"/>
                          </a:solidFill>
                          <a:latin typeface="Arial"/>
                        </a:rPr>
                        <a:t>ResultsSupport</a:t>
                      </a:r>
                      <a:r>
                        <a:rPr lang="en-US" sz="1000" b="0" i="0" u="none" strike="noStrike" noProof="0" dirty="0">
                          <a:solidFill>
                            <a:schemeClr val="tx1"/>
                          </a:solidFill>
                          <a:latin typeface="Arial"/>
                        </a:rPr>
                        <a:t> team </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300"/>
                        </a:spcAft>
                        <a:buNone/>
                      </a:pPr>
                      <a:r>
                        <a:rPr lang="en-US" sz="1000" b="0" i="0" u="none" strike="noStrike" noProof="0"/>
                        <a:t>0203 281 6468 </a:t>
                      </a:r>
                      <a:endParaRPr lang="en-US" sz="1000"/>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0825562"/>
                  </a:ext>
                </a:extLst>
              </a:tr>
              <a:tr h="643801">
                <a:tc>
                  <a:txBody>
                    <a:bodyPr/>
                    <a:lstStyle/>
                    <a:p>
                      <a:pPr marL="0" marR="0" lvl="0" indent="0" algn="l" rtl="0">
                        <a:lnSpc>
                          <a:spcPct val="100000"/>
                        </a:lnSpc>
                        <a:spcBef>
                          <a:spcPts val="0"/>
                        </a:spcBef>
                        <a:spcAft>
                          <a:spcPts val="300"/>
                        </a:spcAft>
                        <a:buClrTx/>
                        <a:buSzTx/>
                        <a:buFontTx/>
                        <a:buNone/>
                      </a:pPr>
                      <a:r>
                        <a:rPr lang="en-GB" sz="1000" b="0">
                          <a:solidFill>
                            <a:schemeClr val="tx1"/>
                          </a:solidFill>
                          <a:latin typeface="Arial"/>
                        </a:rPr>
                        <a:t>I need to report </a:t>
                      </a:r>
                      <a:r>
                        <a:rPr lang="en-GB" sz="1000" b="1">
                          <a:solidFill>
                            <a:schemeClr val="tx1"/>
                          </a:solidFill>
                          <a:latin typeface="Arial"/>
                        </a:rPr>
                        <a:t>adverse incidents</a:t>
                      </a:r>
                      <a:r>
                        <a:rPr lang="en-GB" sz="1000" b="0">
                          <a:solidFill>
                            <a:schemeClr val="tx1"/>
                          </a:solidFill>
                          <a:latin typeface="Arial"/>
                        </a:rPr>
                        <a:t>.</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000" b="0" i="0" u="none" strike="noStrike" noProof="0" dirty="0">
                          <a:solidFill>
                            <a:schemeClr val="dk1"/>
                          </a:solidFill>
                          <a:latin typeface="Arial"/>
                        </a:rPr>
                        <a:t>Submit the spreadsheet either to their SPOC (such as a University SPOC overseeing several ATS, or an organization's SPOC overseeing several </a:t>
                      </a:r>
                      <a:r>
                        <a:rPr lang="en-US" sz="1000" b="0" i="0" u="none" strike="noStrike" noProof="0" dirty="0" smtClean="0">
                          <a:solidFill>
                            <a:schemeClr val="dk1"/>
                          </a:solidFill>
                          <a:latin typeface="Arial"/>
                        </a:rPr>
                        <a:t>testing sites</a:t>
                      </a:r>
                      <a:r>
                        <a:rPr lang="en-US" sz="1000" b="0" i="0" u="none" strike="noStrike" noProof="0" dirty="0">
                          <a:solidFill>
                            <a:schemeClr val="dk1"/>
                          </a:solidFill>
                          <a:latin typeface="Arial"/>
                        </a:rPr>
                        <a:t>) or directly to </a:t>
                      </a:r>
                      <a:r>
                        <a:rPr lang="en-GB" sz="1000" dirty="0">
                          <a:solidFill>
                            <a:srgbClr val="37373A"/>
                          </a:solidFill>
                          <a:ea typeface="+mn-lt"/>
                          <a:cs typeface="+mn-lt"/>
                        </a:rPr>
                        <a:t> </a:t>
                      </a:r>
                      <a:r>
                        <a:rPr lang="en-GB" sz="1000" dirty="0">
                          <a:solidFill>
                            <a:srgbClr val="37373A"/>
                          </a:solidFill>
                          <a:ea typeface="+mn-lt"/>
                          <a:cs typeface="+mn-lt"/>
                          <a:hlinkClick r:id="rId3"/>
                        </a:rPr>
                        <a:t>integrator@dhsc.gov.uk</a:t>
                      </a:r>
                      <a:r>
                        <a:rPr lang="en-GB" sz="1000" dirty="0">
                          <a:solidFill>
                            <a:srgbClr val="37373A"/>
                          </a:solidFill>
                          <a:ea typeface="+mn-lt"/>
                          <a:cs typeface="+mn-lt"/>
                        </a:rPr>
                        <a:t> </a:t>
                      </a:r>
                      <a:r>
                        <a:rPr lang="en-US" sz="1000" b="0" i="0" u="none" strike="noStrike" noProof="0" dirty="0">
                          <a:solidFill>
                            <a:schemeClr val="dk1"/>
                          </a:solidFill>
                          <a:latin typeface="Arial"/>
                        </a:rPr>
                        <a:t>by COP every Friday.</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300"/>
                        </a:spcAft>
                        <a:buNone/>
                      </a:pPr>
                      <a:r>
                        <a:rPr lang="en-GB" sz="1000" dirty="0">
                          <a:solidFill>
                            <a:srgbClr val="37373A"/>
                          </a:solidFill>
                          <a:ea typeface="+mn-lt"/>
                          <a:cs typeface="+mn-lt"/>
                          <a:hlinkClick r:id="rId3"/>
                        </a:rPr>
                        <a:t>integrator@dhsc.gov.uk</a:t>
                      </a:r>
                      <a:r>
                        <a:rPr lang="en-GB" sz="1000" dirty="0">
                          <a:solidFill>
                            <a:srgbClr val="37373A"/>
                          </a:solidFill>
                          <a:ea typeface="+mn-lt"/>
                          <a:cs typeface="+mn-lt"/>
                        </a:rPr>
                        <a:t> </a:t>
                      </a:r>
                      <a:endParaRPr lang="en-US" sz="1000" b="0" i="0" u="none" strike="noStrike" kern="1200" noProof="0" dirty="0">
                        <a:solidFill>
                          <a:schemeClr val="dk1"/>
                        </a:solidFill>
                        <a:latin typeface="+mn-lt"/>
                        <a:ea typeface="+mn-ea"/>
                        <a:cs typeface="+mn-cs"/>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493432"/>
                  </a:ext>
                </a:extLst>
              </a:tr>
              <a:tr h="509676">
                <a:tc>
                  <a:txBody>
                    <a:bodyPr/>
                    <a:lstStyle/>
                    <a:p>
                      <a:pPr marL="0" marR="0" lvl="0" indent="0" algn="l" rtl="0">
                        <a:lnSpc>
                          <a:spcPct val="100000"/>
                        </a:lnSpc>
                        <a:spcBef>
                          <a:spcPts val="0"/>
                        </a:spcBef>
                        <a:spcAft>
                          <a:spcPts val="300"/>
                        </a:spcAft>
                        <a:buClrTx/>
                        <a:buSzTx/>
                        <a:buFontTx/>
                        <a:buNone/>
                      </a:pPr>
                      <a:r>
                        <a:rPr lang="en-GB" sz="1000" b="0">
                          <a:solidFill>
                            <a:schemeClr val="tx1"/>
                          </a:solidFill>
                          <a:latin typeface="Arial"/>
                        </a:rPr>
                        <a:t>I have questions </a:t>
                      </a:r>
                      <a:r>
                        <a:rPr lang="en-GB" sz="1000" b="0" i="0" u="none" strike="noStrike" noProof="0">
                          <a:solidFill>
                            <a:schemeClr val="tx1"/>
                          </a:solidFill>
                          <a:latin typeface="Arial"/>
                        </a:rPr>
                        <a:t>about </a:t>
                      </a:r>
                      <a:r>
                        <a:rPr lang="en-GB" sz="1000" b="1" i="0" u="none" strike="noStrike" noProof="0">
                          <a:solidFill>
                            <a:schemeClr val="tx1"/>
                          </a:solidFill>
                          <a:latin typeface="Arial"/>
                        </a:rPr>
                        <a:t>training</a:t>
                      </a:r>
                      <a:r>
                        <a:rPr lang="en-GB" sz="1000" b="0" i="0" u="none" strike="noStrike" noProof="0">
                          <a:solidFill>
                            <a:schemeClr val="tx1"/>
                          </a:solidFill>
                          <a:latin typeface="Arial"/>
                        </a:rPr>
                        <a:t>.</a:t>
                      </a:r>
                      <a:endParaRPr lang="en-US" sz="1000">
                        <a:solidFill>
                          <a:schemeClr val="tx1"/>
                        </a:solidFil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US" sz="1000" b="0" i="0" u="none" strike="noStrike" kern="1200" noProof="0">
                          <a:solidFill>
                            <a:schemeClr val="tx1"/>
                          </a:solidFill>
                          <a:latin typeface="+mn-lt"/>
                          <a:ea typeface="+mn-ea"/>
                          <a:cs typeface="+mn-cs"/>
                        </a:rPr>
                        <a:t>Go to the “</a:t>
                      </a:r>
                      <a:r>
                        <a:rPr lang="en-US" sz="1000" b="1" i="0" u="none" strike="noStrike" kern="1200" noProof="0">
                          <a:solidFill>
                            <a:schemeClr val="tx1"/>
                          </a:solidFill>
                          <a:latin typeface="+mn-lt"/>
                          <a:ea typeface="+mn-ea"/>
                          <a:cs typeface="+mn-cs"/>
                        </a:rPr>
                        <a:t>Workforce</a:t>
                      </a:r>
                      <a:r>
                        <a:rPr lang="en-US" sz="1000" b="0" i="0" u="none" strike="noStrike" kern="1200" noProof="0">
                          <a:solidFill>
                            <a:schemeClr val="tx1"/>
                          </a:solidFill>
                          <a:latin typeface="+mn-lt"/>
                          <a:ea typeface="+mn-ea"/>
                          <a:cs typeface="+mn-cs"/>
                        </a:rPr>
                        <a:t>” section </a:t>
                      </a:r>
                      <a:r>
                        <a:rPr lang="en-US" sz="1000" b="0" i="0" u="none" strike="noStrike" kern="1200" noProof="0">
                          <a:solidFill>
                            <a:schemeClr val="tx1"/>
                          </a:solidFill>
                          <a:latin typeface="Arial"/>
                        </a:rPr>
                        <a:t>of the guidebook</a:t>
                      </a:r>
                      <a:endParaRPr lang="en-US" sz="1000" b="0" i="0" u="none" strike="noStrike" kern="1200" noProof="0">
                        <a:solidFill>
                          <a:schemeClr val="tx1"/>
                        </a:solidFill>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en-US" sz="1000" b="0" i="0" u="none" strike="noStrike" kern="1200" noProof="0">
                          <a:solidFill>
                            <a:schemeClr val="tx1"/>
                          </a:solidFill>
                          <a:latin typeface="+mn-lt"/>
                          <a:ea typeface="+mn-ea"/>
                          <a:cs typeface="+mn-cs"/>
                        </a:rPr>
                        <a:t>Read the training FAQs in the </a:t>
                      </a:r>
                      <a:r>
                        <a:rPr lang="en-US" sz="1000" b="1" i="0" u="none" strike="noStrike" kern="1200" noProof="0">
                          <a:solidFill>
                            <a:schemeClr val="tx1"/>
                          </a:solidFill>
                          <a:latin typeface="+mn-lt"/>
                          <a:ea typeface="+mn-ea"/>
                          <a:cs typeface="+mn-cs"/>
                        </a:rPr>
                        <a:t>Workforce Appendix</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spcAft>
                          <a:spcPts val="300"/>
                        </a:spcAft>
                        <a:buNone/>
                      </a:pPr>
                      <a:r>
                        <a:rPr lang="en-GB" sz="1000" b="0" i="0" u="none" strike="noStrike" noProof="0" dirty="0">
                          <a:latin typeface="Arial"/>
                          <a:hlinkClick r:id="rId4"/>
                        </a:rPr>
                        <a:t>testertraining@dhsc.gov.uk</a:t>
                      </a:r>
                    </a:p>
                    <a:p>
                      <a:pPr lvl="0" algn="l">
                        <a:spcAft>
                          <a:spcPts val="300"/>
                        </a:spcAft>
                        <a:buNone/>
                      </a:pPr>
                      <a:r>
                        <a:rPr lang="en-GB" sz="1000" b="0" i="0" u="none" strike="noStrike" noProof="0" dirty="0">
                          <a:solidFill>
                            <a:schemeClr val="dk1"/>
                          </a:solidFill>
                          <a:latin typeface="Arial"/>
                        </a:rPr>
                        <a:t>0161 903 1032</a:t>
                      </a:r>
                      <a:endParaRPr lang="en-GB" sz="1000" dirty="0"/>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9904416"/>
                  </a:ext>
                </a:extLst>
              </a:tr>
              <a:tr h="509676">
                <a:tc>
                  <a:txBody>
                    <a:bodyPr/>
                    <a:lstStyle/>
                    <a:p>
                      <a:pPr marL="0" lvl="0" indent="0" algn="l">
                        <a:lnSpc>
                          <a:spcPct val="100000"/>
                        </a:lnSpc>
                        <a:spcBef>
                          <a:spcPts val="0"/>
                        </a:spcBef>
                        <a:spcAft>
                          <a:spcPts val="300"/>
                        </a:spcAft>
                        <a:buNone/>
                      </a:pPr>
                      <a:r>
                        <a:rPr lang="en-GB" sz="1000" b="0" i="0" u="none" strike="noStrike" noProof="0" dirty="0">
                          <a:solidFill>
                            <a:schemeClr val="tx1"/>
                          </a:solidFill>
                          <a:latin typeface="Arial"/>
                        </a:rPr>
                        <a:t>I have a query about </a:t>
                      </a:r>
                      <a:r>
                        <a:rPr lang="en-US" sz="1000" b="1" i="0" u="none" strike="noStrike" noProof="0" dirty="0">
                          <a:solidFill>
                            <a:schemeClr val="tx1"/>
                          </a:solidFill>
                        </a:rPr>
                        <a:t>site materials from the DHSC approved supplier </a:t>
                      </a:r>
                      <a:endParaRPr lang="en-US" sz="1000" b="0" i="0" u="none" strike="noStrike" noProof="0" dirty="0">
                        <a:solidFill>
                          <a:schemeClr val="tx1"/>
                        </a:solidFill>
                      </a:endParaRP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US" sz="1000" b="0" i="0" u="none" strike="noStrike" kern="1200" noProof="0" dirty="0">
                          <a:solidFill>
                            <a:schemeClr val="tx1"/>
                          </a:solidFill>
                          <a:latin typeface="Arial"/>
                          <a:ea typeface="+mn-ea"/>
                          <a:cs typeface="+mn-cs"/>
                        </a:rPr>
                        <a:t>Go to the </a:t>
                      </a:r>
                      <a:r>
                        <a:rPr lang="en-US" sz="1000" b="0" i="0" u="none" strike="noStrike" kern="1200" noProof="0" dirty="0" smtClean="0">
                          <a:solidFill>
                            <a:schemeClr val="tx1"/>
                          </a:solidFill>
                          <a:latin typeface="Arial"/>
                          <a:ea typeface="+mn-ea"/>
                          <a:cs typeface="+mn-cs"/>
                        </a:rPr>
                        <a:t>“</a:t>
                      </a:r>
                      <a:r>
                        <a:rPr lang="en-US" sz="1000" b="1" i="0" u="none" strike="noStrike" kern="1200" noProof="0" dirty="0" smtClean="0">
                          <a:solidFill>
                            <a:schemeClr val="tx1"/>
                          </a:solidFill>
                          <a:latin typeface="Arial"/>
                          <a:ea typeface="+mn-ea"/>
                          <a:cs typeface="+mn-cs"/>
                        </a:rPr>
                        <a:t>Site Layout Options</a:t>
                      </a:r>
                      <a:r>
                        <a:rPr lang="en-US" sz="1000" b="0" i="0" u="none" strike="noStrike" kern="1200" noProof="0" dirty="0" smtClean="0">
                          <a:solidFill>
                            <a:schemeClr val="tx1"/>
                          </a:solidFill>
                          <a:latin typeface="Arial"/>
                          <a:ea typeface="+mn-ea"/>
                          <a:cs typeface="+mn-cs"/>
                        </a:rPr>
                        <a:t>” </a:t>
                      </a:r>
                      <a:r>
                        <a:rPr lang="en-US" sz="1000" b="0" i="0" u="none" strike="noStrike" kern="1200" noProof="0" dirty="0">
                          <a:solidFill>
                            <a:schemeClr val="tx1"/>
                          </a:solidFill>
                          <a:latin typeface="Arial"/>
                          <a:ea typeface="+mn-ea"/>
                          <a:cs typeface="+mn-cs"/>
                        </a:rPr>
                        <a:t>Section </a:t>
                      </a:r>
                    </a:p>
                    <a:p>
                      <a:pPr marL="171450" marR="0" lvl="0" indent="-171450" algn="l">
                        <a:lnSpc>
                          <a:spcPct val="100000"/>
                        </a:lnSpc>
                        <a:spcBef>
                          <a:spcPts val="0"/>
                        </a:spcBef>
                        <a:spcAft>
                          <a:spcPts val="0"/>
                        </a:spcAft>
                        <a:buFont typeface="Arial" panose="020B0604020202020204" pitchFamily="34" charset="0"/>
                        <a:buChar char="•"/>
                      </a:pPr>
                      <a:r>
                        <a:rPr lang="en-US" sz="1000" b="0" i="0" u="none" strike="noStrike" kern="1200" noProof="0" dirty="0">
                          <a:solidFill>
                            <a:schemeClr val="tx1"/>
                          </a:solidFill>
                          <a:latin typeface="Arial"/>
                          <a:ea typeface="+mn-ea"/>
                          <a:cs typeface="+mn-cs"/>
                        </a:rPr>
                        <a:t>Read the guidance, complete the provided ‘Bill of Materials’ and contact “Speedy” </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spcAft>
                          <a:spcPts val="300"/>
                        </a:spcAft>
                        <a:buNone/>
                      </a:pPr>
                      <a:r>
                        <a:rPr lang="en-US" sz="1000" b="0" i="0" u="none" strike="noStrike" noProof="0" dirty="0">
                          <a:solidFill>
                            <a:srgbClr val="000000"/>
                          </a:solidFill>
                          <a:latin typeface="Arial"/>
                          <a:hlinkClick r:id="rId5">
                            <a:extLst>
                              <a:ext uri="{A12FA001-AC4F-418D-AE19-62706E023703}">
                                <ahyp:hlinkClr xmlns="" xmlns:ahyp="http://schemas.microsoft.com/office/drawing/2018/hyperlinkcolor" val="tx"/>
                              </a:ext>
                            </a:extLst>
                          </a:hlinkClick>
                        </a:rPr>
                        <a:t>covidsupplies@speedyservices.com</a:t>
                      </a:r>
                    </a:p>
                    <a:p>
                      <a:pPr marL="0" marR="0" lvl="0" indent="0" algn="l">
                        <a:lnSpc>
                          <a:spcPct val="100000"/>
                        </a:lnSpc>
                        <a:spcBef>
                          <a:spcPts val="0"/>
                        </a:spcBef>
                        <a:spcAft>
                          <a:spcPts val="0"/>
                        </a:spcAft>
                        <a:buNone/>
                      </a:pPr>
                      <a:r>
                        <a:rPr lang="en-US" sz="1000" b="0" i="0" u="none" strike="noStrike" kern="1200" noProof="0" dirty="0">
                          <a:solidFill>
                            <a:schemeClr val="dk1"/>
                          </a:solidFill>
                          <a:latin typeface="Arial"/>
                          <a:ea typeface="+mn-ea"/>
                          <a:cs typeface="+mn-cs"/>
                        </a:rPr>
                        <a:t>01332 850 004 (Option 4)</a:t>
                      </a:r>
                    </a:p>
                  </a:txBody>
                  <a:tcPr marL="108000"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7294381"/>
                  </a:ext>
                </a:extLst>
              </a:tr>
            </a:tbl>
          </a:graphicData>
        </a:graphic>
      </p:graphicFrame>
      <p:sp>
        <p:nvSpPr>
          <p:cNvPr id="6" name="Rectangle 5">
            <a:extLst>
              <a:ext uri="{FF2B5EF4-FFF2-40B4-BE49-F238E27FC236}">
                <a16:creationId xmlns:a16="http://schemas.microsoft.com/office/drawing/2014/main" id="{959ED3C7-A11E-0344-9CF3-844774122D38}"/>
              </a:ext>
            </a:extLst>
          </p:cNvPr>
          <p:cNvSpPr/>
          <p:nvPr/>
        </p:nvSpPr>
        <p:spPr>
          <a:xfrm>
            <a:off x="536932" y="791131"/>
            <a:ext cx="4856842" cy="369332"/>
          </a:xfrm>
          <a:prstGeom prst="rect">
            <a:avLst/>
          </a:prstGeom>
        </p:spPr>
        <p:txBody>
          <a:bodyPr wrap="none">
            <a:spAutoFit/>
          </a:bodyPr>
          <a:lstStyle/>
          <a:p>
            <a:r>
              <a:rPr lang="en-GB" b="1">
                <a:cs typeface="Arial"/>
              </a:rPr>
              <a:t>INCIDENT MANAGEMENT &amp; EVALUATION:</a:t>
            </a:r>
            <a:endParaRPr lang="en-GB" b="1"/>
          </a:p>
        </p:txBody>
      </p:sp>
    </p:spTree>
    <p:extLst>
      <p:ext uri="{BB962C8B-B14F-4D97-AF65-F5344CB8AC3E}">
        <p14:creationId xmlns:p14="http://schemas.microsoft.com/office/powerpoint/2010/main" val="35726539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491C832-D2CA-0245-AB2A-D6C2A4351A37}"/>
              </a:ext>
            </a:extLst>
          </p:cNvPr>
          <p:cNvSpPr/>
          <p:nvPr/>
        </p:nvSpPr>
        <p:spPr>
          <a:xfrm>
            <a:off x="623888" y="1046938"/>
            <a:ext cx="10939462" cy="784830"/>
          </a:xfrm>
          <a:prstGeom prst="rect">
            <a:avLst/>
          </a:prstGeom>
        </p:spPr>
        <p:txBody>
          <a:bodyPr wrap="square" lIns="0" tIns="0">
            <a:spAutoFit/>
          </a:bodyPr>
          <a:lstStyle/>
          <a:p>
            <a:pPr lvl="0">
              <a:defRPr/>
            </a:pPr>
            <a:r>
              <a:rPr kumimoji="0" lang="en-GB" sz="36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sym typeface="+mj-lt"/>
              </a:rPr>
              <a:t>OTHER DHSC PROVIDED </a:t>
            </a:r>
            <a:r>
              <a:rPr lang="en-GB" sz="3600" b="1" dirty="0">
                <a:solidFill>
                  <a:srgbClr val="005EB8"/>
                </a:solidFill>
                <a:latin typeface="Arial" panose="020B0604020202020204" pitchFamily="34" charset="0"/>
                <a:cs typeface="Arial" panose="020B0604020202020204" pitchFamily="34" charset="0"/>
                <a:sym typeface="+mj-lt"/>
              </a:rPr>
              <a:t>ITEMS</a:t>
            </a:r>
            <a:r>
              <a:rPr kumimoji="0" lang="en-GB" sz="3200" b="1"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sym typeface="+mj-lt"/>
              </a:rPr>
              <a:t/>
            </a:r>
            <a:br>
              <a:rPr kumimoji="0" lang="en-GB" sz="3200" b="1"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sym typeface="+mj-lt"/>
              </a:rPr>
            </a:b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sym typeface="+mj-lt"/>
              </a:rPr>
              <a:t>For illustration purposes only, the items you receive may look slightly different.</a:t>
            </a:r>
            <a:endParaRPr kumimoji="0" lang="en-GB" sz="1200" b="0" i="0" u="none" strike="noStrike" kern="1200" cap="none" spc="0" normalizeH="0" baseline="0" noProof="0" dirty="0">
              <a:ln>
                <a:noFill/>
              </a:ln>
              <a:solidFill>
                <a:srgbClr val="425563"/>
              </a:solidFill>
              <a:effectLst/>
              <a:highlight>
                <a:srgbClr val="FFFF00"/>
              </a:highlight>
              <a:uLnTx/>
              <a:uFillTx/>
              <a:latin typeface="Arial"/>
              <a:ea typeface="+mn-ea"/>
              <a:cs typeface="+mn-cs"/>
            </a:endParaRPr>
          </a:p>
        </p:txBody>
      </p:sp>
      <p:sp>
        <p:nvSpPr>
          <p:cNvPr id="19" name="Rectangle 18">
            <a:extLst>
              <a:ext uri="{FF2B5EF4-FFF2-40B4-BE49-F238E27FC236}">
                <a16:creationId xmlns:a16="http://schemas.microsoft.com/office/drawing/2014/main" id="{53E3AD92-15DE-0B4D-8C69-32044C3987E7}"/>
              </a:ext>
            </a:extLst>
          </p:cNvPr>
          <p:cNvSpPr/>
          <p:nvPr/>
        </p:nvSpPr>
        <p:spPr>
          <a:xfrm>
            <a:off x="7311309" y="4734824"/>
            <a:ext cx="2675454"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425563"/>
                </a:solidFill>
                <a:effectLst/>
                <a:uLnTx/>
                <a:uFillTx/>
                <a:latin typeface="Arial"/>
                <a:ea typeface="+mn-ea"/>
                <a:cs typeface="Arial"/>
              </a:rPr>
              <a:t>Participant Registration cards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425563"/>
                </a:solidFill>
                <a:latin typeface="Arial"/>
                <a:cs typeface="Arial"/>
              </a:rPr>
              <a:t>A reference card for the Participant to keep as a record of their test. </a:t>
            </a:r>
            <a:endParaRPr kumimoji="0" lang="en-GB" sz="1000" i="0" u="none" strike="noStrike" kern="1200" cap="none" spc="0" normalizeH="0" baseline="0" noProof="0">
              <a:ln>
                <a:noFill/>
              </a:ln>
              <a:solidFill>
                <a:srgbClr val="425563"/>
              </a:solidFill>
              <a:effectLst/>
              <a:uLnTx/>
              <a:uFillTx/>
              <a:latin typeface="Arial"/>
              <a:ea typeface="+mn-ea"/>
              <a:cs typeface="Arial"/>
            </a:endParaRPr>
          </a:p>
        </p:txBody>
      </p:sp>
      <p:sp>
        <p:nvSpPr>
          <p:cNvPr id="36" name="Rectangle 35">
            <a:extLst>
              <a:ext uri="{FF2B5EF4-FFF2-40B4-BE49-F238E27FC236}">
                <a16:creationId xmlns:a16="http://schemas.microsoft.com/office/drawing/2014/main" id="{FC830C25-2D83-054D-AA0D-E4776520193E}"/>
              </a:ext>
            </a:extLst>
          </p:cNvPr>
          <p:cNvSpPr/>
          <p:nvPr/>
        </p:nvSpPr>
        <p:spPr>
          <a:xfrm>
            <a:off x="539109" y="4774090"/>
            <a:ext cx="5040313" cy="733534"/>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200"/>
              </a:spcAft>
              <a:buClrTx/>
              <a:buSzTx/>
              <a:buFontTx/>
              <a:buNone/>
              <a:tabLst/>
              <a:defRPr/>
            </a:pPr>
            <a:r>
              <a:rPr kumimoji="0" lang="en-GB" sz="1000" b="1" i="0" u="none" strike="noStrike" kern="1200" cap="none" spc="0" normalizeH="0" baseline="0" noProof="0" dirty="0">
                <a:ln>
                  <a:noFill/>
                </a:ln>
                <a:solidFill>
                  <a:srgbClr val="425563"/>
                </a:solidFill>
                <a:effectLst/>
                <a:uLnTx/>
                <a:uFillTx/>
                <a:latin typeface="Arial"/>
                <a:ea typeface="+mn-ea"/>
                <a:cs typeface="Arial"/>
              </a:rPr>
              <a:t>UNIQUE TEST BARCODES</a:t>
            </a:r>
          </a:p>
          <a:p>
            <a:pPr marL="0" marR="0" lvl="0" indent="0" algn="ctr" defTabSz="914400" rtl="0" eaLnBrk="1" fontAlgn="auto" latinLnBrk="0" hangingPunct="1">
              <a:lnSpc>
                <a:spcPct val="100000"/>
              </a:lnSpc>
              <a:spcAft>
                <a:spcPts val="200"/>
              </a:spcAft>
              <a:buClrTx/>
              <a:buSzTx/>
              <a:buFontTx/>
              <a:buNone/>
              <a:tabLst/>
              <a:defRPr/>
            </a:pPr>
            <a:r>
              <a:rPr lang="en-GB" sz="1000" dirty="0">
                <a:solidFill>
                  <a:srgbClr val="425563"/>
                </a:solidFill>
                <a:latin typeface="Arial"/>
                <a:cs typeface="Arial"/>
              </a:rPr>
              <a:t>Unique barcodes come in sets of 3 or 4. They are used to match Participants to their test sample. </a:t>
            </a:r>
            <a:r>
              <a:rPr lang="en-GB" sz="1000" b="1" dirty="0">
                <a:solidFill>
                  <a:srgbClr val="425563"/>
                </a:solidFill>
                <a:latin typeface="Arial"/>
                <a:cs typeface="Arial"/>
              </a:rPr>
              <a:t>Barcode sets cannot be shared or re-used, they are unique to the individual Participant.</a:t>
            </a:r>
            <a:endParaRPr lang="en-GB" sz="1000" b="1" dirty="0">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E73A2247-5F00-8D49-928B-CE5D1F401996}"/>
              </a:ext>
            </a:extLst>
          </p:cNvPr>
          <p:cNvSpPr/>
          <p:nvPr/>
        </p:nvSpPr>
        <p:spPr>
          <a:xfrm>
            <a:off x="539109" y="5645787"/>
            <a:ext cx="5040312" cy="759182"/>
          </a:xfrm>
          <a:prstGeom prst="rect">
            <a:avLst/>
          </a:prstGeom>
        </p:spPr>
        <p:txBody>
          <a:bodyPr wrap="square">
            <a:spAutoFit/>
          </a:bodyPr>
          <a:lstStyle/>
          <a:p>
            <a:pPr marL="171450" lvl="0" indent="-171450">
              <a:spcAft>
                <a:spcPts val="200"/>
              </a:spcAft>
              <a:buFont typeface="Arial" panose="020B0604020202020204" pitchFamily="34" charset="0"/>
              <a:buChar char="•"/>
              <a:defRPr/>
            </a:pPr>
            <a:r>
              <a:rPr lang="en-GB" sz="1000" b="1">
                <a:latin typeface="Arial" panose="020B0604020202020204" pitchFamily="34" charset="0"/>
                <a:cs typeface="Arial" panose="020B0604020202020204" pitchFamily="34" charset="0"/>
              </a:rPr>
              <a:t>Barcode 1</a:t>
            </a:r>
            <a:r>
              <a:rPr lang="en-GB" sz="1000">
                <a:latin typeface="Arial" panose="020B0604020202020204" pitchFamily="34" charset="0"/>
                <a:cs typeface="Arial" panose="020B0604020202020204" pitchFamily="34" charset="0"/>
              </a:rPr>
              <a:t>: For the Participant to stick onto their test registration card </a:t>
            </a:r>
          </a:p>
          <a:p>
            <a:pPr marL="171450" lvl="0" indent="-171450">
              <a:spcAft>
                <a:spcPts val="200"/>
              </a:spcAft>
              <a:buFont typeface="Arial" panose="020B0604020202020204" pitchFamily="34" charset="0"/>
              <a:buChar char="•"/>
              <a:defRPr/>
            </a:pPr>
            <a:r>
              <a:rPr lang="en-GB" sz="1000" b="1">
                <a:latin typeface="Arial" panose="020B0604020202020204" pitchFamily="34" charset="0"/>
                <a:cs typeface="Arial" panose="020B0604020202020204" pitchFamily="34" charset="0"/>
              </a:rPr>
              <a:t>Barcode 2</a:t>
            </a:r>
            <a:r>
              <a:rPr lang="en-GB" sz="1000">
                <a:latin typeface="Arial" panose="020B0604020202020204" pitchFamily="34" charset="0"/>
                <a:cs typeface="Arial" panose="020B0604020202020204" pitchFamily="34" charset="0"/>
              </a:rPr>
              <a:t>: For the sample Processing Operative to stick onto the Participant’s LFD</a:t>
            </a:r>
          </a:p>
          <a:p>
            <a:pPr marL="171450" lvl="0" indent="-171450">
              <a:spcAft>
                <a:spcPts val="200"/>
              </a:spcAft>
              <a:buFont typeface="Arial" panose="020B0604020202020204" pitchFamily="34" charset="0"/>
              <a:buChar char="•"/>
              <a:defRPr/>
            </a:pPr>
            <a:r>
              <a:rPr lang="en-GB" sz="1000" b="1">
                <a:latin typeface="Arial" panose="020B0604020202020204" pitchFamily="34" charset="0"/>
                <a:cs typeface="Arial" panose="020B0604020202020204" pitchFamily="34" charset="0"/>
              </a:rPr>
              <a:t>Barcode 3 or 4</a:t>
            </a:r>
            <a:r>
              <a:rPr lang="en-GB" sz="1000">
                <a:latin typeface="Arial" panose="020B0604020202020204" pitchFamily="34" charset="0"/>
                <a:cs typeface="Arial" panose="020B0604020202020204" pitchFamily="34" charset="0"/>
              </a:rPr>
              <a:t>: Spare barcodes in case the other barcodes are damaged (unused barcodes must be discarded – they must not be reused)</a:t>
            </a:r>
          </a:p>
        </p:txBody>
      </p:sp>
      <p:grpSp>
        <p:nvGrpSpPr>
          <p:cNvPr id="7" name="Group 6">
            <a:extLst>
              <a:ext uri="{FF2B5EF4-FFF2-40B4-BE49-F238E27FC236}">
                <a16:creationId xmlns:a16="http://schemas.microsoft.com/office/drawing/2014/main" id="{A60DA9AA-947E-6144-87E1-045811D66CB6}"/>
              </a:ext>
            </a:extLst>
          </p:cNvPr>
          <p:cNvGrpSpPr/>
          <p:nvPr/>
        </p:nvGrpSpPr>
        <p:grpSpPr>
          <a:xfrm>
            <a:off x="1129793" y="2173172"/>
            <a:ext cx="3858943" cy="2083164"/>
            <a:chOff x="1147639" y="1748009"/>
            <a:chExt cx="3858943" cy="2083164"/>
          </a:xfrm>
        </p:grpSpPr>
        <p:pic>
          <p:nvPicPr>
            <p:cNvPr id="13" name="Picture 12">
              <a:extLst>
                <a:ext uri="{FF2B5EF4-FFF2-40B4-BE49-F238E27FC236}">
                  <a16:creationId xmlns:a16="http://schemas.microsoft.com/office/drawing/2014/main" id="{CD7C6185-85D1-F243-9E77-111BF9674B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22906" y="1748009"/>
              <a:ext cx="2183676" cy="2083164"/>
            </a:xfrm>
            <a:prstGeom prst="rect">
              <a:avLst/>
            </a:prstGeom>
          </p:spPr>
        </p:pic>
        <p:pic>
          <p:nvPicPr>
            <p:cNvPr id="2" name="Picture 1">
              <a:extLst>
                <a:ext uri="{FF2B5EF4-FFF2-40B4-BE49-F238E27FC236}">
                  <a16:creationId xmlns:a16="http://schemas.microsoft.com/office/drawing/2014/main" id="{F5583E15-DACA-4E46-8C23-5CCE8449C0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7639" y="2128115"/>
              <a:ext cx="640738" cy="909632"/>
            </a:xfrm>
            <a:prstGeom prst="rect">
              <a:avLst/>
            </a:prstGeom>
          </p:spPr>
        </p:pic>
        <p:pic>
          <p:nvPicPr>
            <p:cNvPr id="3" name="Picture 2">
              <a:extLst>
                <a:ext uri="{FF2B5EF4-FFF2-40B4-BE49-F238E27FC236}">
                  <a16:creationId xmlns:a16="http://schemas.microsoft.com/office/drawing/2014/main" id="{0D9BE68F-CA28-2A48-B9F4-19B949E86E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32940" y="2038170"/>
              <a:ext cx="744975" cy="1341910"/>
            </a:xfrm>
            <a:prstGeom prst="rect">
              <a:avLst/>
            </a:prstGeom>
          </p:spPr>
        </p:pic>
      </p:grpSp>
      <p:pic>
        <p:nvPicPr>
          <p:cNvPr id="6" name="Picture 5" descr="Text&#10;&#10;Description automatically generated">
            <a:extLst>
              <a:ext uri="{FF2B5EF4-FFF2-40B4-BE49-F238E27FC236}">
                <a16:creationId xmlns:a16="http://schemas.microsoft.com/office/drawing/2014/main" id="{CE5E18BD-9759-A640-AF9F-30C47CF2D9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30195" y="1932797"/>
            <a:ext cx="1637683" cy="2118752"/>
          </a:xfrm>
          <a:prstGeom prst="rect">
            <a:avLst/>
          </a:prstGeom>
        </p:spPr>
      </p:pic>
    </p:spTree>
    <p:extLst>
      <p:ext uri="{BB962C8B-B14F-4D97-AF65-F5344CB8AC3E}">
        <p14:creationId xmlns:p14="http://schemas.microsoft.com/office/powerpoint/2010/main" val="3936539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039319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88" name="think-cell Slide" r:id="rId6" imgW="286" imgH="286" progId="TCLayout.ActiveDocument.1">
                  <p:embed/>
                </p:oleObj>
              </mc:Choice>
              <mc:Fallback>
                <p:oleObj name="think-cell Slide" r:id="rId6" imgW="286" imgH="286" progId="TCLayout.ActiveDocument.1">
                  <p:embed/>
                  <p:pic>
                    <p:nvPicPr>
                      <p:cNvPr id="2" name="Object 1" hidden="1"/>
                      <p:cNvPicPr/>
                      <p:nvPr/>
                    </p:nvPicPr>
                    <p:blipFill>
                      <a:blip r:embed="rId7"/>
                      <a:stretch>
                        <a:fillRect/>
                      </a:stretch>
                    </p:blipFill>
                    <p:spPr>
                      <a:xfrm>
                        <a:off x="1588" y="1588"/>
                        <a:ext cx="1588" cy="1588"/>
                      </a:xfrm>
                      <a:prstGeom prst="rect">
                        <a:avLst/>
                      </a:prstGeom>
                      <a:ln/>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5400" b="1" dirty="0" smtClean="0">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Text Placeholder 4">
            <a:extLst>
              <a:ext uri="{FF2B5EF4-FFF2-40B4-BE49-F238E27FC236}">
                <a16:creationId xmlns:a16="http://schemas.microsoft.com/office/drawing/2014/main" id="{242A640D-A173-D04B-86D4-CA2ACA22660A}"/>
              </a:ext>
            </a:extLst>
          </p:cNvPr>
          <p:cNvSpPr>
            <a:spLocks noGrp="1"/>
          </p:cNvSpPr>
          <p:nvPr>
            <p:ph type="body" sz="quarter" idx="12"/>
          </p:nvPr>
        </p:nvSpPr>
        <p:spPr/>
        <p:txBody>
          <a:bodyPr anchor="b"/>
          <a:lstStyle/>
          <a:p>
            <a:r>
              <a:rPr lang="en-GB" b="1" dirty="0"/>
              <a:t>VERSION 2.5</a:t>
            </a:r>
          </a:p>
        </p:txBody>
      </p:sp>
      <p:sp>
        <p:nvSpPr>
          <p:cNvPr id="3" name="Title 2"/>
          <p:cNvSpPr>
            <a:spLocks noGrp="1"/>
          </p:cNvSpPr>
          <p:nvPr>
            <p:ph type="ctrTitle"/>
          </p:nvPr>
        </p:nvSpPr>
        <p:spPr>
          <a:xfrm>
            <a:off x="595165" y="1620733"/>
            <a:ext cx="4913138" cy="3460277"/>
          </a:xfrm>
        </p:spPr>
        <p:txBody>
          <a:bodyPr>
            <a:normAutofit/>
          </a:bodyPr>
          <a:lstStyle/>
          <a:p>
            <a:r>
              <a:rPr lang="en-GB" sz="10600" dirty="0">
                <a:solidFill>
                  <a:schemeClr val="tx2"/>
                </a:solidFill>
              </a:rPr>
              <a:t>3</a:t>
            </a:r>
            <a:r>
              <a:rPr lang="en-GB" dirty="0">
                <a:solidFill>
                  <a:schemeClr val="tx2"/>
                </a:solidFill>
              </a:rPr>
              <a:t/>
            </a:r>
            <a:br>
              <a:rPr lang="en-GB" dirty="0">
                <a:solidFill>
                  <a:schemeClr val="tx2"/>
                </a:solidFill>
              </a:rPr>
            </a:br>
            <a:r>
              <a:rPr lang="en-GB" dirty="0" smtClean="0">
                <a:solidFill>
                  <a:schemeClr val="tx2"/>
                </a:solidFill>
              </a:rPr>
              <a:t>Site Layout options</a:t>
            </a:r>
            <a:endParaRPr lang="en-US" dirty="0">
              <a:solidFill>
                <a:schemeClr val="tx2"/>
              </a:solidFill>
            </a:endParaRPr>
          </a:p>
        </p:txBody>
      </p:sp>
      <p:sp>
        <p:nvSpPr>
          <p:cNvPr id="8" name="TextBox 7">
            <a:extLst>
              <a:ext uri="{FF2B5EF4-FFF2-40B4-BE49-F238E27FC236}">
                <a16:creationId xmlns:a16="http://schemas.microsoft.com/office/drawing/2014/main" id="{9187F7E4-7ADF-F547-A7DE-439A85BFD267}"/>
              </a:ext>
            </a:extLst>
          </p:cNvPr>
          <p:cNvSpPr txBox="1"/>
          <p:nvPr/>
        </p:nvSpPr>
        <p:spPr>
          <a:xfrm>
            <a:off x="11578442" y="6507678"/>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6" name="Text Placeholder 2">
            <a:extLst>
              <a:ext uri="{FF2B5EF4-FFF2-40B4-BE49-F238E27FC236}">
                <a16:creationId xmlns:a16="http://schemas.microsoft.com/office/drawing/2014/main" id="{8C858669-E895-7A44-A3AC-A5CE67656B1F}"/>
              </a:ext>
            </a:extLst>
          </p:cNvPr>
          <p:cNvSpPr txBox="1">
            <a:spLocks/>
          </p:cNvSpPr>
          <p:nvPr/>
        </p:nvSpPr>
        <p:spPr>
          <a:xfrm>
            <a:off x="5664200" y="1160463"/>
            <a:ext cx="5899150" cy="5000625"/>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600"/>
              </a:spcBef>
              <a:spcAft>
                <a:spcPts val="300"/>
              </a:spcAft>
              <a:buClr>
                <a:srgbClr val="005EB8"/>
              </a:buClr>
              <a:buFont typeface="Arial" panose="020B0604020202020204" pitchFamily="34" charset="0"/>
              <a:buNone/>
              <a:defRPr lang="en-US" sz="1200" b="1" i="0" kern="1200">
                <a:solidFill>
                  <a:schemeClr val="tx1"/>
                </a:solidFill>
                <a:latin typeface="Arial" panose="020B0604020202020204" pitchFamily="34" charset="0"/>
                <a:ea typeface="+mn-ea"/>
                <a:cs typeface="Arial" panose="020B0604020202020204" pitchFamily="34" charset="0"/>
                <a:sym typeface="+mn-lt"/>
              </a:defRPr>
            </a:lvl1pPr>
            <a:lvl2pPr marL="284400" indent="-172800" algn="l" defTabSz="914400" rtl="0" eaLnBrk="1" latinLnBrk="0" hangingPunct="1">
              <a:lnSpc>
                <a:spcPct val="90000"/>
              </a:lnSpc>
              <a:spcBef>
                <a:spcPts val="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rgbClr val="005EB8"/>
              </a:buClr>
              <a:buFont typeface="Trebuchet MS" panose="020B0603020202020204" pitchFamily="34" charset="0"/>
              <a:buChar char="–"/>
              <a:defRPr lang="en-US" sz="1200" kern="1200">
                <a:solidFill>
                  <a:srgbClr val="425563"/>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rgbClr val="005EB8"/>
              </a:buClr>
              <a:buFont typeface="Arial" panose="020B0604020202020204" pitchFamily="34" charset="0"/>
              <a:buChar char="​"/>
              <a:defRPr lang="en-US" sz="1600" kern="1200">
                <a:solidFill>
                  <a:srgbClr val="005EB8"/>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
                <a:srgbClr val="005EB8"/>
              </a:buClr>
              <a:buFont typeface="Arial" panose="020B0604020202020204" pitchFamily="34" charset="0"/>
              <a:buChar char="​"/>
              <a:defRPr lang="en-US" sz="1600" b="1" kern="1200" smtClean="0">
                <a:solidFill>
                  <a:srgbClr val="425563"/>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rgbClr val="005EB8"/>
              </a:buClr>
              <a:buFont typeface="Arial" panose="020B0604020202020204" pitchFamily="34" charset="0"/>
              <a:buChar char="•"/>
              <a:defRPr lang="en-US" sz="1600" kern="1200" smtClean="0">
                <a:solidFill>
                  <a:srgbClr val="425563"/>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Clr>
                <a:srgbClr val="005EB8"/>
              </a:buClr>
              <a:buFont typeface="Arial" panose="020B0604020202020204" pitchFamily="34" charset="0"/>
              <a:buChar char="​"/>
              <a:defRPr lang="en-US" sz="4400" kern="1200" baseline="0" smtClean="0">
                <a:solidFill>
                  <a:srgbClr val="425563"/>
                </a:solidFill>
                <a:latin typeface="+mn-lt"/>
                <a:ea typeface="+mn-ea"/>
                <a:cs typeface="+mn-cs"/>
                <a:sym typeface="+mn-lt"/>
              </a:defRPr>
            </a:lvl7pPr>
            <a:lvl8pPr marL="0" indent="0" algn="l" defTabSz="914400" rtl="0" eaLnBrk="1" latinLnBrk="0" hangingPunct="1">
              <a:lnSpc>
                <a:spcPct val="90000"/>
              </a:lnSpc>
              <a:spcBef>
                <a:spcPts val="900"/>
              </a:spcBef>
              <a:spcAft>
                <a:spcPts val="0"/>
              </a:spcAft>
              <a:buClr>
                <a:srgbClr val="005EB8"/>
              </a:buClr>
              <a:buFont typeface="Arial" panose="020B0604020202020204" pitchFamily="34" charset="0"/>
              <a:buChar char="​"/>
              <a:defRPr lang="en-US" sz="5400" kern="1200" baseline="0" smtClean="0">
                <a:solidFill>
                  <a:srgbClr val="005EB8"/>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Clr>
                <a:srgbClr val="005EB8"/>
              </a:buClr>
              <a:buFont typeface="Arial" panose="020B0604020202020204" pitchFamily="34" charset="0"/>
              <a:buChar char="​"/>
              <a:defRPr lang="en-US" sz="2400" kern="1200" baseline="0" dirty="0">
                <a:solidFill>
                  <a:srgbClr val="005EB8"/>
                </a:solidFill>
                <a:latin typeface="+mn-lt"/>
                <a:ea typeface="+mn-ea"/>
                <a:cs typeface="+mn-cs"/>
                <a:sym typeface="+mn-lt"/>
              </a:defRPr>
            </a:lvl9pPr>
          </a:lstStyle>
          <a:p>
            <a:pPr marL="342900" marR="0" lvl="0" indent="-342900" algn="l" defTabSz="914400" rtl="0" eaLnBrk="1" fontAlgn="auto" latinLnBrk="0" hangingPunct="1">
              <a:lnSpc>
                <a:spcPct val="150000"/>
              </a:lnSpc>
              <a:spcBef>
                <a:spcPts val="600"/>
              </a:spcBef>
              <a:spcAft>
                <a:spcPts val="300"/>
              </a:spcAft>
              <a:buClr>
                <a:srgbClr val="005EB8"/>
              </a:buClr>
              <a:buSzPct val="100000"/>
              <a:buFont typeface="+mj-lt"/>
              <a:buAutoNum type="arabicPeriod"/>
              <a:tabLst/>
              <a:defRPr/>
            </a:pPr>
            <a:r>
              <a:rPr lang="en-GB" sz="1400" b="0" dirty="0" smtClean="0">
                <a:solidFill>
                  <a:schemeClr val="tx2"/>
                </a:solidFill>
                <a:latin typeface="Arial"/>
                <a:cs typeface="Arial"/>
              </a:rPr>
              <a:t>Options available</a:t>
            </a:r>
          </a:p>
          <a:p>
            <a:pPr marL="342900" marR="0" lvl="0" indent="-342900" algn="l" defTabSz="914400" rtl="0" eaLnBrk="1" fontAlgn="auto" latinLnBrk="0" hangingPunct="1">
              <a:lnSpc>
                <a:spcPct val="150000"/>
              </a:lnSpc>
              <a:spcBef>
                <a:spcPts val="600"/>
              </a:spcBef>
              <a:spcAft>
                <a:spcPts val="300"/>
              </a:spcAft>
              <a:buClr>
                <a:srgbClr val="005EB8"/>
              </a:buClr>
              <a:buSzPct val="100000"/>
              <a:buFont typeface="+mj-lt"/>
              <a:buAutoNum type="arabicPeriod"/>
              <a:tabLst/>
              <a:defRPr/>
            </a:pPr>
            <a:r>
              <a:rPr lang="en-GB" sz="1400" b="0" dirty="0" smtClean="0">
                <a:solidFill>
                  <a:schemeClr val="tx2"/>
                </a:solidFill>
                <a:latin typeface="Arial"/>
                <a:cs typeface="Arial"/>
              </a:rPr>
              <a:t>Comparison of site options</a:t>
            </a:r>
          </a:p>
          <a:p>
            <a:pPr marL="342900" marR="0" lvl="0" indent="-342900" algn="l" defTabSz="914400" rtl="0" eaLnBrk="1" fontAlgn="auto" latinLnBrk="0" hangingPunct="1">
              <a:lnSpc>
                <a:spcPct val="150000"/>
              </a:lnSpc>
              <a:spcBef>
                <a:spcPts val="600"/>
              </a:spcBef>
              <a:spcAft>
                <a:spcPts val="300"/>
              </a:spcAft>
              <a:buClr>
                <a:srgbClr val="005EB8"/>
              </a:buClr>
              <a:buSzPct val="100000"/>
              <a:buFont typeface="+mj-lt"/>
              <a:buAutoNum type="arabicPeriod"/>
              <a:tabLst/>
              <a:defRPr/>
            </a:pPr>
            <a:r>
              <a:rPr lang="en-GB" sz="1400" b="0" dirty="0" smtClean="0">
                <a:solidFill>
                  <a:schemeClr val="tx2"/>
                </a:solidFill>
                <a:latin typeface="Arial"/>
                <a:cs typeface="Arial"/>
              </a:rPr>
              <a:t>Considerations when setting up a site</a:t>
            </a:r>
          </a:p>
          <a:p>
            <a:pPr marL="342900" marR="0" lvl="0" indent="-342900" algn="l" defTabSz="914400" rtl="0" eaLnBrk="1" fontAlgn="auto" latinLnBrk="0" hangingPunct="1">
              <a:lnSpc>
                <a:spcPct val="150000"/>
              </a:lnSpc>
              <a:spcBef>
                <a:spcPts val="600"/>
              </a:spcBef>
              <a:spcAft>
                <a:spcPts val="300"/>
              </a:spcAft>
              <a:buClr>
                <a:srgbClr val="005EB8"/>
              </a:buClr>
              <a:buSzPct val="100000"/>
              <a:buFont typeface="+mj-lt"/>
              <a:buAutoNum type="arabicPeriod"/>
              <a:tabLst/>
              <a:defRPr/>
            </a:pPr>
            <a:r>
              <a:rPr lang="en-GB" sz="1400" b="0" dirty="0" smtClean="0">
                <a:solidFill>
                  <a:schemeClr val="tx2"/>
                </a:solidFill>
                <a:latin typeface="Arial"/>
                <a:cs typeface="Arial"/>
              </a:rPr>
              <a:t>Accessibility considerations</a:t>
            </a:r>
          </a:p>
          <a:p>
            <a:pPr marL="342900" marR="0" lvl="0" indent="-342900" algn="l" defTabSz="914400" rtl="0" eaLnBrk="1" fontAlgn="auto" latinLnBrk="0" hangingPunct="1">
              <a:lnSpc>
                <a:spcPct val="150000"/>
              </a:lnSpc>
              <a:spcBef>
                <a:spcPts val="600"/>
              </a:spcBef>
              <a:spcAft>
                <a:spcPts val="300"/>
              </a:spcAft>
              <a:buClr>
                <a:srgbClr val="005EB8"/>
              </a:buClr>
              <a:buSzPct val="100000"/>
              <a:buFont typeface="+mj-lt"/>
              <a:buAutoNum type="arabicPeriod"/>
              <a:tabLst/>
              <a:defRPr/>
            </a:pPr>
            <a:r>
              <a:rPr lang="en-GB" sz="1400" b="0" dirty="0" smtClean="0">
                <a:solidFill>
                  <a:schemeClr val="tx2"/>
                </a:solidFill>
                <a:latin typeface="Arial"/>
                <a:cs typeface="Arial"/>
              </a:rPr>
              <a:t>Example layouts</a:t>
            </a:r>
          </a:p>
          <a:p>
            <a:pPr marL="342900" marR="0" lvl="0" indent="-342900" algn="l" defTabSz="914400" rtl="0" eaLnBrk="1" fontAlgn="auto" latinLnBrk="0" hangingPunct="1">
              <a:lnSpc>
                <a:spcPct val="150000"/>
              </a:lnSpc>
              <a:spcBef>
                <a:spcPts val="600"/>
              </a:spcBef>
              <a:spcAft>
                <a:spcPts val="300"/>
              </a:spcAft>
              <a:buClr>
                <a:srgbClr val="005EB8"/>
              </a:buClr>
              <a:buSzPct val="100000"/>
              <a:buFont typeface="+mj-lt"/>
              <a:buAutoNum type="arabicPeriod"/>
              <a:tabLst/>
              <a:defRPr/>
            </a:pPr>
            <a:r>
              <a:rPr lang="en-GB" sz="1400" b="0" dirty="0" smtClean="0">
                <a:solidFill>
                  <a:schemeClr val="tx2"/>
                </a:solidFill>
                <a:latin typeface="Arial"/>
                <a:cs typeface="Arial"/>
              </a:rPr>
              <a:t>Site build &amp; cleaning materials</a:t>
            </a:r>
          </a:p>
          <a:p>
            <a:pPr marL="342900" marR="0" lvl="0" indent="-342900" algn="l" defTabSz="914400" rtl="0" eaLnBrk="1" fontAlgn="auto" latinLnBrk="0" hangingPunct="1">
              <a:lnSpc>
                <a:spcPct val="150000"/>
              </a:lnSpc>
              <a:spcBef>
                <a:spcPts val="600"/>
              </a:spcBef>
              <a:spcAft>
                <a:spcPts val="300"/>
              </a:spcAft>
              <a:buClr>
                <a:srgbClr val="005EB8"/>
              </a:buClr>
              <a:buSzPct val="100000"/>
              <a:buFont typeface="+mj-lt"/>
              <a:buAutoNum type="arabicPeriod"/>
              <a:tabLst/>
              <a:defRPr/>
            </a:pPr>
            <a:r>
              <a:rPr lang="en-GB" sz="1400" b="0" dirty="0" smtClean="0">
                <a:solidFill>
                  <a:schemeClr val="tx2"/>
                </a:solidFill>
                <a:latin typeface="Arial"/>
                <a:cs typeface="Arial"/>
              </a:rPr>
              <a:t>Permanent site closure guidelines</a:t>
            </a:r>
            <a:endParaRPr lang="en-GB" sz="1400" b="0" dirty="0">
              <a:solidFill>
                <a:schemeClr val="tx2"/>
              </a:solidFill>
              <a:latin typeface="Arial"/>
              <a:cs typeface="Arial"/>
            </a:endParaRPr>
          </a:p>
        </p:txBody>
      </p:sp>
    </p:spTree>
    <p:extLst>
      <p:ext uri="{BB962C8B-B14F-4D97-AF65-F5344CB8AC3E}">
        <p14:creationId xmlns:p14="http://schemas.microsoft.com/office/powerpoint/2010/main" val="524857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855268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92"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3600" b="1" dirty="0" smtClean="0">
              <a:solidFill>
                <a:srgbClr val="FFFFFF"/>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20E04546-0023-1045-B575-105C088C6766}"/>
              </a:ext>
            </a:extLst>
          </p:cNvPr>
          <p:cNvSpPr>
            <a:spLocks noGrp="1"/>
          </p:cNvSpPr>
          <p:nvPr>
            <p:ph type="title"/>
          </p:nvPr>
        </p:nvSpPr>
        <p:spPr/>
        <p:txBody>
          <a:bodyPr/>
          <a:lstStyle/>
          <a:p>
            <a:r>
              <a:rPr lang="en-GB" sz="3600" dirty="0" smtClean="0"/>
              <a:t>3.1 </a:t>
            </a:r>
            <a:r>
              <a:rPr lang="en-GB" sz="3600" dirty="0"/>
              <a:t>OPTIONS AVAILABLE</a:t>
            </a:r>
          </a:p>
        </p:txBody>
      </p:sp>
      <p:grpSp>
        <p:nvGrpSpPr>
          <p:cNvPr id="40" name="Group 39">
            <a:extLst>
              <a:ext uri="{FF2B5EF4-FFF2-40B4-BE49-F238E27FC236}">
                <a16:creationId xmlns:a16="http://schemas.microsoft.com/office/drawing/2014/main" id="{56449BCF-1962-BA45-AB09-69EC22837F4F}"/>
              </a:ext>
            </a:extLst>
          </p:cNvPr>
          <p:cNvGrpSpPr/>
          <p:nvPr/>
        </p:nvGrpSpPr>
        <p:grpSpPr>
          <a:xfrm>
            <a:off x="555457" y="2007366"/>
            <a:ext cx="7815532" cy="681405"/>
            <a:chOff x="995408" y="1456769"/>
            <a:chExt cx="7815532" cy="946343"/>
          </a:xfrm>
        </p:grpSpPr>
        <p:sp>
          <p:nvSpPr>
            <p:cNvPr id="41" name="TextBox 40">
              <a:extLst>
                <a:ext uri="{FF2B5EF4-FFF2-40B4-BE49-F238E27FC236}">
                  <a16:creationId xmlns:a16="http://schemas.microsoft.com/office/drawing/2014/main" id="{DAB9A3BF-06F8-EE40-B266-E230CA7A4ED8}"/>
                </a:ext>
              </a:extLst>
            </p:cNvPr>
            <p:cNvSpPr txBox="1"/>
            <p:nvPr/>
          </p:nvSpPr>
          <p:spPr>
            <a:xfrm>
              <a:off x="995408" y="1456769"/>
              <a:ext cx="584503" cy="9463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4400" b="1" dirty="0" smtClean="0">
                  <a:solidFill>
                    <a:schemeClr val="tx2"/>
                  </a:solidFill>
                  <a:cs typeface="Arial"/>
                </a:rPr>
                <a:t>A</a:t>
              </a:r>
              <a:endParaRPr lang="en-GB" sz="4400" b="1" dirty="0">
                <a:solidFill>
                  <a:schemeClr val="tx2"/>
                </a:solidFill>
                <a:cs typeface="Arial"/>
              </a:endParaRPr>
            </a:p>
          </p:txBody>
        </p:sp>
        <p:grpSp>
          <p:nvGrpSpPr>
            <p:cNvPr id="42" name="Group 41">
              <a:extLst>
                <a:ext uri="{FF2B5EF4-FFF2-40B4-BE49-F238E27FC236}">
                  <a16:creationId xmlns:a16="http://schemas.microsoft.com/office/drawing/2014/main" id="{61B2D041-454B-7542-9A51-61FC0D83BB9D}"/>
                </a:ext>
              </a:extLst>
            </p:cNvPr>
            <p:cNvGrpSpPr/>
            <p:nvPr/>
          </p:nvGrpSpPr>
          <p:grpSpPr>
            <a:xfrm>
              <a:off x="1608583" y="1456769"/>
              <a:ext cx="7202357" cy="946343"/>
              <a:chOff x="1920732" y="3578529"/>
              <a:chExt cx="7202357" cy="946343"/>
            </a:xfrm>
          </p:grpSpPr>
          <p:sp>
            <p:nvSpPr>
              <p:cNvPr id="43" name="object 103">
                <a:extLst>
                  <a:ext uri="{FF2B5EF4-FFF2-40B4-BE49-F238E27FC236}">
                    <a16:creationId xmlns:a16="http://schemas.microsoft.com/office/drawing/2014/main" id="{39D76CC8-3AB7-294F-8675-BE755860B302}"/>
                  </a:ext>
                </a:extLst>
              </p:cNvPr>
              <p:cNvSpPr/>
              <p:nvPr/>
            </p:nvSpPr>
            <p:spPr>
              <a:xfrm>
                <a:off x="2017728" y="3578529"/>
                <a:ext cx="7105361" cy="946343"/>
              </a:xfrm>
              <a:prstGeom prst="roundRect">
                <a:avLst>
                  <a:gd name="adj" fmla="val 0"/>
                </a:avLst>
              </a:prstGeom>
              <a:ln w="12700">
                <a:noFill/>
              </a:ln>
            </p:spPr>
            <p:txBody>
              <a:bodyPr wrap="square" lIns="108000" tIns="72000" rIns="72000" bIns="72000" rtlCol="0" anchor="ctr"/>
              <a:lstStyle/>
              <a:p>
                <a:pPr defTabSz="786750"/>
                <a:r>
                  <a:rPr lang="en-GB" sz="1200" b="1">
                    <a:latin typeface="Arial"/>
                    <a:cs typeface="Arial"/>
                  </a:rPr>
                  <a:t>Single Privacy Booth</a:t>
                </a:r>
                <a:endParaRPr lang="en-US" sz="1200" b="1">
                  <a:latin typeface="Arial"/>
                  <a:cs typeface="Arial"/>
                </a:endParaRPr>
              </a:p>
              <a:p>
                <a:pPr defTabSz="786750"/>
                <a:r>
                  <a:rPr lang="en-US" sz="1200">
                    <a:latin typeface="Arial"/>
                    <a:cs typeface="Arial"/>
                  </a:rPr>
                  <a:t>Flatpack partitions, flooring as required, accessories, chair/tables and signage. </a:t>
                </a:r>
              </a:p>
              <a:p>
                <a:pPr defTabSz="786750"/>
                <a:r>
                  <a:rPr lang="en-US" sz="1200">
                    <a:latin typeface="Arial"/>
                    <a:cs typeface="Arial"/>
                  </a:rPr>
                  <a:t>Modular and scalable from 1 to many.</a:t>
                </a:r>
                <a:endParaRPr lang="en-US"/>
              </a:p>
            </p:txBody>
          </p:sp>
          <p:sp>
            <p:nvSpPr>
              <p:cNvPr id="44" name="object 103">
                <a:extLst>
                  <a:ext uri="{FF2B5EF4-FFF2-40B4-BE49-F238E27FC236}">
                    <a16:creationId xmlns:a16="http://schemas.microsoft.com/office/drawing/2014/main" id="{7478DC53-1284-6D4A-A1B7-F1C71055857C}"/>
                  </a:ext>
                </a:extLst>
              </p:cNvPr>
              <p:cNvSpPr/>
              <p:nvPr/>
            </p:nvSpPr>
            <p:spPr>
              <a:xfrm>
                <a:off x="1920732" y="3578529"/>
                <a:ext cx="48498" cy="946343"/>
              </a:xfrm>
              <a:prstGeom prst="roundRect">
                <a:avLst>
                  <a:gd name="adj" fmla="val 0"/>
                </a:avLst>
              </a:prstGeom>
              <a:solidFill>
                <a:schemeClr val="tx2"/>
              </a:solidFill>
              <a:ln w="12700">
                <a:noFill/>
              </a:ln>
            </p:spPr>
            <p:txBody>
              <a:bodyPr wrap="square" lIns="108000" tIns="72000" rIns="0" bIns="0" rtlCol="0"/>
              <a:lstStyle/>
              <a:p>
                <a:pPr defTabSz="786750"/>
                <a:endParaRPr sz="1200">
                  <a:solidFill>
                    <a:prstClr val="black"/>
                  </a:solidFill>
                  <a:latin typeface="Arial" panose="020B0604020202020204" pitchFamily="34" charset="0"/>
                  <a:cs typeface="Arial" panose="020B0604020202020204" pitchFamily="34" charset="0"/>
                </a:endParaRPr>
              </a:p>
            </p:txBody>
          </p:sp>
        </p:grpSp>
      </p:grpSp>
      <p:grpSp>
        <p:nvGrpSpPr>
          <p:cNvPr id="45" name="Group 44">
            <a:extLst>
              <a:ext uri="{FF2B5EF4-FFF2-40B4-BE49-F238E27FC236}">
                <a16:creationId xmlns:a16="http://schemas.microsoft.com/office/drawing/2014/main" id="{82371B7B-C6E1-5840-9820-BE431369578F}"/>
              </a:ext>
            </a:extLst>
          </p:cNvPr>
          <p:cNvGrpSpPr/>
          <p:nvPr/>
        </p:nvGrpSpPr>
        <p:grpSpPr>
          <a:xfrm>
            <a:off x="555457" y="2936357"/>
            <a:ext cx="8429578" cy="734275"/>
            <a:chOff x="995408" y="1456769"/>
            <a:chExt cx="8429578" cy="946343"/>
          </a:xfrm>
        </p:grpSpPr>
        <p:sp>
          <p:nvSpPr>
            <p:cNvPr id="46" name="TextBox 45">
              <a:extLst>
                <a:ext uri="{FF2B5EF4-FFF2-40B4-BE49-F238E27FC236}">
                  <a16:creationId xmlns:a16="http://schemas.microsoft.com/office/drawing/2014/main" id="{42382643-FB99-134E-B614-FD7457789869}"/>
                </a:ext>
              </a:extLst>
            </p:cNvPr>
            <p:cNvSpPr txBox="1"/>
            <p:nvPr/>
          </p:nvSpPr>
          <p:spPr>
            <a:xfrm>
              <a:off x="995408" y="1456769"/>
              <a:ext cx="584503" cy="9463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4400" b="1" dirty="0" smtClean="0">
                  <a:solidFill>
                    <a:schemeClr val="tx2"/>
                  </a:solidFill>
                  <a:cs typeface="Arial"/>
                </a:rPr>
                <a:t>B</a:t>
              </a:r>
              <a:endParaRPr lang="en-GB" sz="4400" b="1" dirty="0">
                <a:solidFill>
                  <a:schemeClr val="tx2"/>
                </a:solidFill>
                <a:cs typeface="Arial"/>
              </a:endParaRPr>
            </a:p>
          </p:txBody>
        </p:sp>
        <p:grpSp>
          <p:nvGrpSpPr>
            <p:cNvPr id="47" name="Group 46">
              <a:extLst>
                <a:ext uri="{FF2B5EF4-FFF2-40B4-BE49-F238E27FC236}">
                  <a16:creationId xmlns:a16="http://schemas.microsoft.com/office/drawing/2014/main" id="{DDD70480-4BD1-214A-B74B-3E472293ACDA}"/>
                </a:ext>
              </a:extLst>
            </p:cNvPr>
            <p:cNvGrpSpPr/>
            <p:nvPr/>
          </p:nvGrpSpPr>
          <p:grpSpPr>
            <a:xfrm>
              <a:off x="1608583" y="1456769"/>
              <a:ext cx="7816403" cy="946343"/>
              <a:chOff x="1920732" y="3578529"/>
              <a:chExt cx="7816403" cy="946343"/>
            </a:xfrm>
          </p:grpSpPr>
          <p:sp>
            <p:nvSpPr>
              <p:cNvPr id="48" name="object 103">
                <a:extLst>
                  <a:ext uri="{FF2B5EF4-FFF2-40B4-BE49-F238E27FC236}">
                    <a16:creationId xmlns:a16="http://schemas.microsoft.com/office/drawing/2014/main" id="{B73F06A6-FDF8-2C4C-8AA4-C64C3E455F99}"/>
                  </a:ext>
                </a:extLst>
              </p:cNvPr>
              <p:cNvSpPr/>
              <p:nvPr/>
            </p:nvSpPr>
            <p:spPr>
              <a:xfrm>
                <a:off x="2017728" y="3578529"/>
                <a:ext cx="7719407" cy="946343"/>
              </a:xfrm>
              <a:prstGeom prst="roundRect">
                <a:avLst>
                  <a:gd name="adj" fmla="val 0"/>
                </a:avLst>
              </a:prstGeom>
              <a:ln w="12700">
                <a:noFill/>
              </a:ln>
            </p:spPr>
            <p:txBody>
              <a:bodyPr wrap="square" lIns="108000" tIns="72000" rIns="72000" bIns="72000" rtlCol="0" anchor="ctr"/>
              <a:lstStyle/>
              <a:p>
                <a:pPr defTabSz="786750"/>
                <a:r>
                  <a:rPr lang="en-US" sz="1200" b="1">
                    <a:solidFill>
                      <a:srgbClr val="425563"/>
                    </a:solidFill>
                    <a:latin typeface="Arial"/>
                    <a:cs typeface="Arial"/>
                  </a:rPr>
                  <a:t>Open</a:t>
                </a:r>
                <a:r>
                  <a:rPr lang="en-US" sz="1200" b="1">
                    <a:latin typeface="Arial"/>
                    <a:cs typeface="Arial"/>
                  </a:rPr>
                  <a:t> Plan</a:t>
                </a:r>
                <a:endParaRPr lang="en-US" sz="1200" b="1">
                  <a:latin typeface="Arial" panose="020B0604020202020204" pitchFamily="34" charset="0"/>
                  <a:cs typeface="Arial" panose="020B0604020202020204" pitchFamily="34" charset="0"/>
                </a:endParaRPr>
              </a:p>
              <a:p>
                <a:pPr defTabSz="786750"/>
                <a:r>
                  <a:rPr lang="en-US" sz="1200">
                    <a:latin typeface="Arial"/>
                    <a:cs typeface="Arial"/>
                  </a:rPr>
                  <a:t>Minimal specification desk screens (clinically and operationally advisable), taped floor makings, desk partitions (if required due to lack of space, enabling safe social distancing)</a:t>
                </a:r>
              </a:p>
              <a:p>
                <a:pPr defTabSz="786750"/>
                <a:r>
                  <a:rPr lang="en-US" sz="1200">
                    <a:latin typeface="Arial"/>
                    <a:cs typeface="Arial"/>
                  </a:rPr>
                  <a:t>Modular and scalable from 1 to many.</a:t>
                </a:r>
                <a:endParaRPr lang="en-US"/>
              </a:p>
            </p:txBody>
          </p:sp>
          <p:sp>
            <p:nvSpPr>
              <p:cNvPr id="49" name="object 103">
                <a:extLst>
                  <a:ext uri="{FF2B5EF4-FFF2-40B4-BE49-F238E27FC236}">
                    <a16:creationId xmlns:a16="http://schemas.microsoft.com/office/drawing/2014/main" id="{B0022423-D49C-1B40-9C40-FFF88F911EF3}"/>
                  </a:ext>
                </a:extLst>
              </p:cNvPr>
              <p:cNvSpPr/>
              <p:nvPr/>
            </p:nvSpPr>
            <p:spPr>
              <a:xfrm>
                <a:off x="1920732" y="3578529"/>
                <a:ext cx="48498" cy="946343"/>
              </a:xfrm>
              <a:prstGeom prst="roundRect">
                <a:avLst>
                  <a:gd name="adj" fmla="val 0"/>
                </a:avLst>
              </a:prstGeom>
              <a:solidFill>
                <a:schemeClr val="tx2"/>
              </a:solidFill>
              <a:ln w="12700">
                <a:noFill/>
              </a:ln>
            </p:spPr>
            <p:txBody>
              <a:bodyPr wrap="square" lIns="108000" tIns="72000" rIns="0" bIns="0" rtlCol="0"/>
              <a:lstStyle/>
              <a:p>
                <a:pPr defTabSz="786750"/>
                <a:endParaRPr sz="1200">
                  <a:solidFill>
                    <a:prstClr val="black"/>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81376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848110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40" name="think-cell Slide" r:id="rId6" imgW="286" imgH="286" progId="TCLayout.ActiveDocument.1">
                  <p:embed/>
                </p:oleObj>
              </mc:Choice>
              <mc:Fallback>
                <p:oleObj name="think-cell Slide" r:id="rId6" imgW="286" imgH="286" progId="TCLayout.ActiveDocument.1">
                  <p:embed/>
                  <p:pic>
                    <p:nvPicPr>
                      <p:cNvPr id="2" name="Object 1" hidden="1"/>
                      <p:cNvPicPr/>
                      <p:nvPr/>
                    </p:nvPicPr>
                    <p:blipFill>
                      <a:blip r:embed="rId7"/>
                      <a:stretch>
                        <a:fillRect/>
                      </a:stretch>
                    </p:blipFill>
                    <p:spPr>
                      <a:xfrm>
                        <a:off x="1588" y="1588"/>
                        <a:ext cx="1588" cy="1588"/>
                      </a:xfrm>
                      <a:prstGeom prst="rect">
                        <a:avLst/>
                      </a:prstGeom>
                      <a:ln/>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4000" b="1" dirty="0" smtClean="0">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Title 2">
            <a:extLst>
              <a:ext uri="{FF2B5EF4-FFF2-40B4-BE49-F238E27FC236}">
                <a16:creationId xmlns:a16="http://schemas.microsoft.com/office/drawing/2014/main" id="{7C8C180D-3605-8A45-96B3-EC3F63BFC829}"/>
              </a:ext>
            </a:extLst>
          </p:cNvPr>
          <p:cNvSpPr>
            <a:spLocks noGrp="1"/>
          </p:cNvSpPr>
          <p:nvPr>
            <p:ph type="title"/>
          </p:nvPr>
        </p:nvSpPr>
        <p:spPr/>
        <p:txBody>
          <a:bodyPr lIns="612000" rIns="324000"/>
          <a:lstStyle/>
          <a:p>
            <a:r>
              <a:rPr lang="en-GB" dirty="0">
                <a:latin typeface="Arial"/>
                <a:cs typeface="Arial"/>
              </a:rPr>
              <a:t>OPTION </a:t>
            </a:r>
            <a:r>
              <a:rPr lang="en-GB" dirty="0" smtClean="0">
                <a:latin typeface="Arial"/>
                <a:cs typeface="Arial"/>
              </a:rPr>
              <a:t>A:</a:t>
            </a:r>
            <a:r>
              <a:rPr lang="en-GB" dirty="0"/>
              <a:t/>
            </a:r>
            <a:br>
              <a:rPr lang="en-GB" dirty="0"/>
            </a:br>
            <a:r>
              <a:rPr lang="en-GB" dirty="0">
                <a:latin typeface="Arial"/>
                <a:cs typeface="Arial"/>
              </a:rPr>
              <a:t>SINGLE PRIVACY BOOTH</a:t>
            </a:r>
            <a:r>
              <a:rPr lang="en-US" dirty="0">
                <a:latin typeface="Arial"/>
                <a:cs typeface="Arial"/>
              </a:rPr>
              <a:t/>
            </a:r>
            <a:br>
              <a:rPr lang="en-US" dirty="0">
                <a:latin typeface="Arial"/>
                <a:cs typeface="Arial"/>
              </a:rPr>
            </a:br>
            <a:endParaRPr lang="en-GB" dirty="0">
              <a:latin typeface="Arial"/>
              <a:cs typeface="Arial"/>
            </a:endParaRPr>
          </a:p>
        </p:txBody>
      </p:sp>
      <p:sp>
        <p:nvSpPr>
          <p:cNvPr id="11" name="Text Placeholder 2">
            <a:extLst>
              <a:ext uri="{FF2B5EF4-FFF2-40B4-BE49-F238E27FC236}">
                <a16:creationId xmlns:a16="http://schemas.microsoft.com/office/drawing/2014/main" id="{990F9FE9-9830-424E-A839-5F9E96145687}"/>
              </a:ext>
            </a:extLst>
          </p:cNvPr>
          <p:cNvSpPr txBox="1">
            <a:spLocks/>
          </p:cNvSpPr>
          <p:nvPr/>
        </p:nvSpPr>
        <p:spPr>
          <a:xfrm>
            <a:off x="5664200" y="1160463"/>
            <a:ext cx="5899150" cy="5000625"/>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600"/>
              </a:spcBef>
              <a:spcAft>
                <a:spcPts val="300"/>
              </a:spcAft>
              <a:buClr>
                <a:srgbClr val="005EB8"/>
              </a:buClr>
              <a:buFont typeface="Arial" panose="020B0604020202020204" pitchFamily="34" charset="0"/>
              <a:buNone/>
              <a:defRPr lang="en-US" sz="1200" b="1" i="0" kern="1200">
                <a:solidFill>
                  <a:schemeClr val="tx1"/>
                </a:solidFill>
                <a:latin typeface="Arial" panose="020B0604020202020204" pitchFamily="34" charset="0"/>
                <a:ea typeface="+mn-ea"/>
                <a:cs typeface="Arial" panose="020B0604020202020204" pitchFamily="34" charset="0"/>
                <a:sym typeface="+mn-lt"/>
              </a:defRPr>
            </a:lvl1pPr>
            <a:lvl2pPr marL="284400" indent="-172800" algn="l" defTabSz="914400" rtl="0" eaLnBrk="1" latinLnBrk="0" hangingPunct="1">
              <a:lnSpc>
                <a:spcPct val="90000"/>
              </a:lnSpc>
              <a:spcBef>
                <a:spcPts val="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rgbClr val="005EB8"/>
              </a:buClr>
              <a:buFont typeface="Trebuchet MS" panose="020B0603020202020204" pitchFamily="34" charset="0"/>
              <a:buChar char="–"/>
              <a:defRPr lang="en-US" sz="1200" kern="1200">
                <a:solidFill>
                  <a:srgbClr val="425563"/>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rgbClr val="005EB8"/>
              </a:buClr>
              <a:buFont typeface="Arial" panose="020B0604020202020204" pitchFamily="34" charset="0"/>
              <a:buChar char="​"/>
              <a:defRPr lang="en-US" sz="1600" kern="1200">
                <a:solidFill>
                  <a:srgbClr val="005EB8"/>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
                <a:srgbClr val="005EB8"/>
              </a:buClr>
              <a:buFont typeface="Arial" panose="020B0604020202020204" pitchFamily="34" charset="0"/>
              <a:buChar char="​"/>
              <a:defRPr lang="en-US" sz="1600" b="1" kern="1200" smtClean="0">
                <a:solidFill>
                  <a:srgbClr val="425563"/>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rgbClr val="005EB8"/>
              </a:buClr>
              <a:buFont typeface="Arial" panose="020B0604020202020204" pitchFamily="34" charset="0"/>
              <a:buChar char="•"/>
              <a:defRPr lang="en-US" sz="1600" kern="1200" smtClean="0">
                <a:solidFill>
                  <a:srgbClr val="425563"/>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Clr>
                <a:srgbClr val="005EB8"/>
              </a:buClr>
              <a:buFont typeface="Arial" panose="020B0604020202020204" pitchFamily="34" charset="0"/>
              <a:buChar char="​"/>
              <a:defRPr lang="en-US" sz="4400" kern="1200" baseline="0" smtClean="0">
                <a:solidFill>
                  <a:srgbClr val="425563"/>
                </a:solidFill>
                <a:latin typeface="+mn-lt"/>
                <a:ea typeface="+mn-ea"/>
                <a:cs typeface="+mn-cs"/>
                <a:sym typeface="+mn-lt"/>
              </a:defRPr>
            </a:lvl7pPr>
            <a:lvl8pPr marL="0" indent="0" algn="l" defTabSz="914400" rtl="0" eaLnBrk="1" latinLnBrk="0" hangingPunct="1">
              <a:lnSpc>
                <a:spcPct val="90000"/>
              </a:lnSpc>
              <a:spcBef>
                <a:spcPts val="900"/>
              </a:spcBef>
              <a:spcAft>
                <a:spcPts val="0"/>
              </a:spcAft>
              <a:buClr>
                <a:srgbClr val="005EB8"/>
              </a:buClr>
              <a:buFont typeface="Arial" panose="020B0604020202020204" pitchFamily="34" charset="0"/>
              <a:buChar char="​"/>
              <a:defRPr lang="en-US" sz="5400" kern="1200" baseline="0" smtClean="0">
                <a:solidFill>
                  <a:srgbClr val="005EB8"/>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Clr>
                <a:srgbClr val="005EB8"/>
              </a:buClr>
              <a:buFont typeface="Arial" panose="020B0604020202020204" pitchFamily="34" charset="0"/>
              <a:buChar char="​"/>
              <a:defRPr lang="en-US" sz="2400" kern="1200" baseline="0" dirty="0">
                <a:solidFill>
                  <a:srgbClr val="005EB8"/>
                </a:solidFill>
                <a:latin typeface="+mn-lt"/>
                <a:ea typeface="+mn-ea"/>
                <a:cs typeface="+mn-cs"/>
                <a:sym typeface="+mn-lt"/>
              </a:defRPr>
            </a:lvl9pPr>
          </a:lstStyle>
          <a:p>
            <a:pPr lvl="0">
              <a:lnSpc>
                <a:spcPct val="100000"/>
              </a:lnSpc>
              <a:defRPr/>
            </a:pPr>
            <a:r>
              <a:rPr lang="en-GB">
                <a:solidFill>
                  <a:schemeClr val="tx2"/>
                </a:solidFill>
                <a:latin typeface="Arial"/>
                <a:cs typeface="Arial"/>
              </a:rPr>
              <a:t>OVERVIEW</a:t>
            </a:r>
            <a:r>
              <a:rPr lang="en-GB" b="0">
                <a:solidFill>
                  <a:srgbClr val="425563"/>
                </a:solidFill>
                <a:latin typeface="Arial"/>
                <a:cs typeface="Arial"/>
              </a:rPr>
              <a:t>:</a:t>
            </a:r>
          </a:p>
          <a:p>
            <a:pPr marL="171450" indent="-171450">
              <a:lnSpc>
                <a:spcPct val="100000"/>
              </a:lnSpc>
              <a:buFont typeface="Arial" panose="020B0604020202020204" pitchFamily="34" charset="0"/>
              <a:buChar char="•"/>
              <a:defRPr/>
            </a:pPr>
            <a:r>
              <a:rPr lang="en-GB" b="0">
                <a:latin typeface="Arial"/>
                <a:cs typeface="Arial"/>
              </a:rPr>
              <a:t>Offers privacy for testing and fully accessible (e.g., for wheelchair users)</a:t>
            </a:r>
          </a:p>
          <a:p>
            <a:pPr marL="171450" indent="-171450">
              <a:lnSpc>
                <a:spcPct val="100000"/>
              </a:lnSpc>
              <a:buFont typeface="Arial" panose="020B0604020202020204" pitchFamily="34" charset="0"/>
              <a:buChar char="•"/>
              <a:defRPr/>
            </a:pPr>
            <a:r>
              <a:rPr lang="en-GB" b="0">
                <a:latin typeface="Arial"/>
                <a:cs typeface="Arial"/>
              </a:rPr>
              <a:t>Healthcare waste bins should be accessible by both Participants and staff</a:t>
            </a:r>
            <a:endParaRPr lang="en-GB"/>
          </a:p>
          <a:p>
            <a:pPr marL="171450" indent="-171450">
              <a:lnSpc>
                <a:spcPct val="100000"/>
              </a:lnSpc>
              <a:buFont typeface="Arial" panose="020B0604020202020204" pitchFamily="34" charset="0"/>
              <a:buChar char="•"/>
              <a:defRPr/>
            </a:pPr>
            <a:r>
              <a:rPr lang="en-GB" b="0">
                <a:latin typeface="Arial"/>
                <a:cs typeface="Arial"/>
              </a:rPr>
              <a:t>Can be combined with option 2 to provide privacy facility</a:t>
            </a:r>
          </a:p>
          <a:p>
            <a:pPr marL="171450" indent="-171450">
              <a:lnSpc>
                <a:spcPct val="100000"/>
              </a:lnSpc>
              <a:buFont typeface="Arial" panose="020B0604020202020204" pitchFamily="34" charset="0"/>
              <a:buChar char="•"/>
              <a:defRPr/>
            </a:pPr>
            <a:r>
              <a:rPr lang="en-GB">
                <a:latin typeface="Arial"/>
                <a:cs typeface="Arial"/>
              </a:rPr>
              <a:t>Low throughput space requirements</a:t>
            </a:r>
            <a:r>
              <a:rPr lang="en-GB" b="0">
                <a:latin typeface="Arial"/>
                <a:cs typeface="Arial"/>
              </a:rPr>
              <a:t>: Small or mid-size room suitable for the construction of a single or several booths </a:t>
            </a:r>
            <a:endParaRPr lang="en-GB" b="0"/>
          </a:p>
        </p:txBody>
      </p:sp>
      <p:sp>
        <p:nvSpPr>
          <p:cNvPr id="4" name="Rectangle 3">
            <a:extLst>
              <a:ext uri="{FF2B5EF4-FFF2-40B4-BE49-F238E27FC236}">
                <a16:creationId xmlns:a16="http://schemas.microsoft.com/office/drawing/2014/main" id="{263093C1-2EDE-7F47-9CFD-53EA054460DD}"/>
              </a:ext>
            </a:extLst>
          </p:cNvPr>
          <p:cNvSpPr/>
          <p:nvPr/>
        </p:nvSpPr>
        <p:spPr>
          <a:xfrm>
            <a:off x="513194" y="4475805"/>
            <a:ext cx="4497218" cy="523220"/>
          </a:xfrm>
          <a:prstGeom prst="rect">
            <a:avLst/>
          </a:prstGeom>
        </p:spPr>
        <p:txBody>
          <a:bodyPr wrap="square" lIns="91440" tIns="45720" rIns="91440" bIns="45720" anchor="t">
            <a:spAutoFit/>
          </a:bodyPr>
          <a:lstStyle/>
          <a:p>
            <a:pPr defTabSz="786750"/>
            <a:r>
              <a:rPr lang="en-US" sz="1400">
                <a:solidFill>
                  <a:schemeClr val="bg1"/>
                </a:solidFill>
                <a:ea typeface="+mn-lt"/>
                <a:cs typeface="+mn-lt"/>
              </a:rPr>
              <a:t>Flatpack partitions, flooring as required, accessories, chair/tables &amp; signage. Deployed between 1-5 booths. </a:t>
            </a:r>
            <a:endParaRPr lang="en-US">
              <a:solidFill>
                <a:schemeClr val="bg1"/>
              </a:solidFill>
              <a:ea typeface="+mn-lt"/>
              <a:cs typeface="+mn-lt"/>
            </a:endParaRPr>
          </a:p>
        </p:txBody>
      </p:sp>
    </p:spTree>
    <p:extLst>
      <p:ext uri="{BB962C8B-B14F-4D97-AF65-F5344CB8AC3E}">
        <p14:creationId xmlns:p14="http://schemas.microsoft.com/office/powerpoint/2010/main" val="3334870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BAB384-55F7-5048-8E1D-232DC4A1EC0B}"/>
              </a:ext>
            </a:extLst>
          </p:cNvPr>
          <p:cNvSpPr>
            <a:spLocks noGrp="1"/>
          </p:cNvSpPr>
          <p:nvPr>
            <p:ph type="title"/>
          </p:nvPr>
        </p:nvSpPr>
        <p:spPr/>
        <p:txBody>
          <a:bodyPr rIns="324000" anchor="ctr"/>
          <a:lstStyle/>
          <a:p>
            <a:r>
              <a:rPr lang="en-GB" dirty="0">
                <a:solidFill>
                  <a:srgbClr val="005EB8"/>
                </a:solidFill>
                <a:latin typeface="Arial"/>
                <a:cs typeface="Arial"/>
              </a:rPr>
              <a:t/>
            </a:r>
            <a:br>
              <a:rPr lang="en-GB" dirty="0">
                <a:solidFill>
                  <a:srgbClr val="005EB8"/>
                </a:solidFill>
                <a:latin typeface="Arial"/>
                <a:cs typeface="Arial"/>
              </a:rPr>
            </a:br>
            <a:r>
              <a:rPr lang="en-GB" dirty="0">
                <a:solidFill>
                  <a:srgbClr val="005EB8"/>
                </a:solidFill>
                <a:latin typeface="Arial"/>
                <a:cs typeface="Arial"/>
              </a:rPr>
              <a:t/>
            </a:r>
            <a:br>
              <a:rPr lang="en-GB" dirty="0">
                <a:solidFill>
                  <a:srgbClr val="005EB8"/>
                </a:solidFill>
                <a:latin typeface="Arial"/>
                <a:cs typeface="Arial"/>
              </a:rPr>
            </a:br>
            <a:r>
              <a:rPr lang="en-GB" dirty="0">
                <a:solidFill>
                  <a:srgbClr val="005EB8"/>
                </a:solidFill>
                <a:latin typeface="Arial"/>
                <a:cs typeface="Arial"/>
              </a:rPr>
              <a:t/>
            </a:r>
            <a:br>
              <a:rPr lang="en-GB" dirty="0">
                <a:solidFill>
                  <a:srgbClr val="005EB8"/>
                </a:solidFill>
                <a:latin typeface="Arial"/>
                <a:cs typeface="Arial"/>
              </a:rPr>
            </a:br>
            <a:r>
              <a:rPr lang="en-GB" dirty="0">
                <a:latin typeface="Arial"/>
                <a:cs typeface="Arial"/>
              </a:rPr>
              <a:t>SINGLE PRIVACY BOOTH</a:t>
            </a:r>
            <a:br>
              <a:rPr lang="en-GB" dirty="0">
                <a:latin typeface="Arial"/>
                <a:cs typeface="Arial"/>
              </a:rPr>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endParaRPr lang="en-GB" dirty="0"/>
          </a:p>
        </p:txBody>
      </p:sp>
      <p:sp>
        <p:nvSpPr>
          <p:cNvPr id="11" name="Rectangle 10">
            <a:extLst>
              <a:ext uri="{FF2B5EF4-FFF2-40B4-BE49-F238E27FC236}">
                <a16:creationId xmlns:a16="http://schemas.microsoft.com/office/drawing/2014/main" id="{B00C941D-B80D-6A42-8323-AB61BC222040}"/>
              </a:ext>
            </a:extLst>
          </p:cNvPr>
          <p:cNvSpPr/>
          <p:nvPr/>
        </p:nvSpPr>
        <p:spPr>
          <a:xfrm>
            <a:off x="536827" y="3429000"/>
            <a:ext cx="4704476" cy="2554545"/>
          </a:xfrm>
          <a:prstGeom prst="rect">
            <a:avLst/>
          </a:prstGeom>
        </p:spPr>
        <p:txBody>
          <a:bodyPr wrap="square">
            <a:spAutoFit/>
          </a:bodyPr>
          <a:lstStyle/>
          <a:p>
            <a:pPr defTabSz="786750">
              <a:spcBef>
                <a:spcPts val="600"/>
              </a:spcBef>
              <a:spcAft>
                <a:spcPts val="200"/>
              </a:spcAft>
              <a:buClr>
                <a:schemeClr val="tx2"/>
              </a:buClr>
            </a:pPr>
            <a:r>
              <a:rPr lang="en-US" sz="1200">
                <a:latin typeface="Arial" panose="020B0604020202020204" pitchFamily="34" charset="0"/>
                <a:cs typeface="Arial" panose="020B0604020202020204" pitchFamily="34" charset="0"/>
              </a:rPr>
              <a:t>Use this layout to set up a single accessible privacy booth. Refer to the “</a:t>
            </a:r>
            <a:r>
              <a:rPr lang="en-US" sz="1200" b="1">
                <a:latin typeface="Arial" panose="020B0604020202020204" pitchFamily="34" charset="0"/>
                <a:cs typeface="Arial" panose="020B0604020202020204" pitchFamily="34" charset="0"/>
              </a:rPr>
              <a:t>5. Example layouts</a:t>
            </a:r>
            <a:r>
              <a:rPr lang="en-US" sz="1200">
                <a:latin typeface="Arial" panose="020B0604020202020204" pitchFamily="34" charset="0"/>
                <a:cs typeface="Arial" panose="020B0604020202020204" pitchFamily="34" charset="0"/>
              </a:rPr>
              <a:t>” section for examples of how to combine and scale this layout. </a:t>
            </a:r>
          </a:p>
          <a:p>
            <a:pPr defTabSz="786750">
              <a:spcBef>
                <a:spcPts val="600"/>
              </a:spcBef>
              <a:spcAft>
                <a:spcPts val="200"/>
              </a:spcAft>
              <a:buClr>
                <a:schemeClr val="tx2"/>
              </a:buClr>
            </a:pPr>
            <a:r>
              <a:rPr lang="en-US" sz="1200" b="1">
                <a:solidFill>
                  <a:schemeClr val="tx2"/>
                </a:solidFill>
                <a:latin typeface="Arial" panose="020B0604020202020204" pitchFamily="34" charset="0"/>
                <a:cs typeface="Arial" panose="020B0604020202020204" pitchFamily="34" charset="0"/>
              </a:rPr>
              <a:t>KEY FEATURES:</a:t>
            </a:r>
          </a:p>
          <a:p>
            <a:pPr marL="285750" indent="-285750" defTabSz="786750">
              <a:spcBef>
                <a:spcPts val="600"/>
              </a:spcBef>
              <a:spcAft>
                <a:spcPts val="200"/>
              </a:spcAft>
              <a:buClr>
                <a:schemeClr val="tx2"/>
              </a:buClr>
              <a:buFont typeface="Arial" panose="020B0604020202020204" pitchFamily="34" charset="0"/>
              <a:buChar char="•"/>
            </a:pPr>
            <a:r>
              <a:rPr lang="en-US" sz="1200">
                <a:latin typeface="Arial" panose="020B0604020202020204" pitchFamily="34" charset="0"/>
                <a:cs typeface="Arial" panose="020B0604020202020204" pitchFamily="34" charset="0"/>
              </a:rPr>
              <a:t>Flat pack self-assembled testing booth with built in panels for swab sample handover</a:t>
            </a:r>
          </a:p>
          <a:p>
            <a:pPr marL="285750" indent="-285750" defTabSz="786750">
              <a:spcBef>
                <a:spcPts val="600"/>
              </a:spcBef>
              <a:spcAft>
                <a:spcPts val="200"/>
              </a:spcAft>
              <a:buClr>
                <a:schemeClr val="tx2"/>
              </a:buClr>
              <a:buFont typeface="Arial" panose="020B0604020202020204" pitchFamily="34" charset="0"/>
              <a:buChar char="•"/>
            </a:pPr>
            <a:r>
              <a:rPr lang="en-US" sz="1200">
                <a:latin typeface="Arial" panose="020B0604020202020204" pitchFamily="34" charset="0"/>
                <a:cs typeface="Arial" panose="020B0604020202020204" pitchFamily="34" charset="0"/>
              </a:rPr>
              <a:t>Physical barrier between Participant and Test Operatives</a:t>
            </a:r>
          </a:p>
          <a:p>
            <a:pPr marL="285750" indent="-285750" defTabSz="786750">
              <a:spcBef>
                <a:spcPts val="600"/>
              </a:spcBef>
              <a:spcAft>
                <a:spcPts val="200"/>
              </a:spcAft>
              <a:buClr>
                <a:schemeClr val="tx2"/>
              </a:buClr>
              <a:buFont typeface="Arial" panose="020B0604020202020204" pitchFamily="34" charset="0"/>
              <a:buChar char="•"/>
            </a:pPr>
            <a:r>
              <a:rPr lang="en-US" sz="1200">
                <a:latin typeface="Arial" panose="020B0604020202020204" pitchFamily="34" charset="0"/>
                <a:cs typeface="Arial" panose="020B0604020202020204" pitchFamily="34" charset="0"/>
              </a:rPr>
              <a:t>Wheelchair accessible</a:t>
            </a:r>
          </a:p>
          <a:p>
            <a:pPr marL="285750" indent="-285750" defTabSz="786750">
              <a:spcBef>
                <a:spcPts val="600"/>
              </a:spcBef>
              <a:spcAft>
                <a:spcPts val="200"/>
              </a:spcAft>
              <a:buClr>
                <a:schemeClr val="tx2"/>
              </a:buClr>
              <a:buFont typeface="Arial" panose="020B0604020202020204" pitchFamily="34" charset="0"/>
              <a:buChar char="•"/>
            </a:pPr>
            <a:r>
              <a:rPr lang="en-US" sz="1200">
                <a:latin typeface="Arial" panose="020B0604020202020204" pitchFamily="34" charset="0"/>
                <a:cs typeface="Arial" panose="020B0604020202020204" pitchFamily="34" charset="0"/>
              </a:rPr>
              <a:t>Provides complete privacy for the Participant</a:t>
            </a:r>
          </a:p>
          <a:p>
            <a:pPr marL="285750" indent="-285750" defTabSz="786750">
              <a:spcBef>
                <a:spcPts val="600"/>
              </a:spcBef>
              <a:spcAft>
                <a:spcPts val="200"/>
              </a:spcAft>
              <a:buClr>
                <a:schemeClr val="tx2"/>
              </a:buClr>
              <a:buFont typeface="Arial" panose="020B0604020202020204" pitchFamily="34" charset="0"/>
              <a:buChar char="•"/>
            </a:pPr>
            <a:r>
              <a:rPr lang="en-US" sz="1200">
                <a:latin typeface="Arial" panose="020B0604020202020204" pitchFamily="34" charset="0"/>
                <a:cs typeface="Arial" panose="020B0604020202020204" pitchFamily="34" charset="0"/>
              </a:rPr>
              <a:t>Floor tape used to mark out barriers for Test Operatives</a:t>
            </a:r>
          </a:p>
        </p:txBody>
      </p:sp>
      <p:pic>
        <p:nvPicPr>
          <p:cNvPr id="7" name="Picture 6">
            <a:extLst>
              <a:ext uri="{FF2B5EF4-FFF2-40B4-BE49-F238E27FC236}">
                <a16:creationId xmlns:a16="http://schemas.microsoft.com/office/drawing/2014/main" id="{D105E546-865A-FF46-B3CB-FF9A1D3EF3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76510" y="3686173"/>
            <a:ext cx="1577109" cy="1181398"/>
          </a:xfrm>
          <a:prstGeom prst="rect">
            <a:avLst/>
          </a:prstGeom>
        </p:spPr>
      </p:pic>
      <p:pic>
        <p:nvPicPr>
          <p:cNvPr id="9" name="Picture 8">
            <a:extLst>
              <a:ext uri="{FF2B5EF4-FFF2-40B4-BE49-F238E27FC236}">
                <a16:creationId xmlns:a16="http://schemas.microsoft.com/office/drawing/2014/main" id="{FBD75BF1-447F-7043-A91E-63F827B4C3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20679" y="5428090"/>
            <a:ext cx="2457045" cy="965056"/>
          </a:xfrm>
          <a:prstGeom prst="rect">
            <a:avLst/>
          </a:prstGeom>
        </p:spPr>
      </p:pic>
      <p:pic>
        <p:nvPicPr>
          <p:cNvPr id="12" name="Picture 11">
            <a:extLst>
              <a:ext uri="{FF2B5EF4-FFF2-40B4-BE49-F238E27FC236}">
                <a16:creationId xmlns:a16="http://schemas.microsoft.com/office/drawing/2014/main" id="{CC9B4F21-04F8-344A-9286-FB0E7443D7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76510" y="5361587"/>
            <a:ext cx="1045735" cy="779768"/>
          </a:xfrm>
          <a:prstGeom prst="rect">
            <a:avLst/>
          </a:prstGeom>
        </p:spPr>
      </p:pic>
      <p:pic>
        <p:nvPicPr>
          <p:cNvPr id="2" name="Picture 1">
            <a:extLst>
              <a:ext uri="{FF2B5EF4-FFF2-40B4-BE49-F238E27FC236}">
                <a16:creationId xmlns:a16="http://schemas.microsoft.com/office/drawing/2014/main" id="{BAD0CD79-6433-E047-A316-0EA9367E371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78131" y="830297"/>
            <a:ext cx="5909588" cy="2621449"/>
          </a:xfrm>
          <a:prstGeom prst="rect">
            <a:avLst/>
          </a:prstGeom>
        </p:spPr>
      </p:pic>
      <p:pic>
        <p:nvPicPr>
          <p:cNvPr id="3" name="Picture 2">
            <a:extLst>
              <a:ext uri="{FF2B5EF4-FFF2-40B4-BE49-F238E27FC236}">
                <a16:creationId xmlns:a16="http://schemas.microsoft.com/office/drawing/2014/main" id="{38425EE6-ED98-4340-97A6-452D57E4ED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20679" y="3686173"/>
            <a:ext cx="2592062" cy="1425968"/>
          </a:xfrm>
          <a:prstGeom prst="rect">
            <a:avLst/>
          </a:prstGeom>
        </p:spPr>
      </p:pic>
    </p:spTree>
    <p:extLst>
      <p:ext uri="{BB962C8B-B14F-4D97-AF65-F5344CB8AC3E}">
        <p14:creationId xmlns:p14="http://schemas.microsoft.com/office/powerpoint/2010/main" val="7349125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Box 27"/>
          <p:cNvSpPr txBox="1"/>
          <p:nvPr/>
        </p:nvSpPr>
        <p:spPr>
          <a:xfrm>
            <a:off x="6488957" y="13523324"/>
            <a:ext cx="562765" cy="32238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800"/>
              <a:t>200mm</a:t>
            </a:r>
          </a:p>
        </p:txBody>
      </p:sp>
      <p:pic>
        <p:nvPicPr>
          <p:cNvPr id="8" name="Picture 7">
            <a:extLst>
              <a:ext uri="{FF2B5EF4-FFF2-40B4-BE49-F238E27FC236}">
                <a16:creationId xmlns:a16="http://schemas.microsoft.com/office/drawing/2014/main" id="{2DFBEB1E-EB39-D143-97F0-37596D08B1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2337" y="1306565"/>
            <a:ext cx="6323739" cy="5009598"/>
          </a:xfrm>
          <a:prstGeom prst="rect">
            <a:avLst/>
          </a:prstGeom>
        </p:spPr>
      </p:pic>
      <p:sp>
        <p:nvSpPr>
          <p:cNvPr id="2" name="Title 1">
            <a:extLst>
              <a:ext uri="{FF2B5EF4-FFF2-40B4-BE49-F238E27FC236}">
                <a16:creationId xmlns:a16="http://schemas.microsoft.com/office/drawing/2014/main" id="{451D1B5F-D895-7C48-8B9F-E33D094ED59C}"/>
              </a:ext>
            </a:extLst>
          </p:cNvPr>
          <p:cNvSpPr>
            <a:spLocks noGrp="1"/>
          </p:cNvSpPr>
          <p:nvPr>
            <p:ph type="title"/>
          </p:nvPr>
        </p:nvSpPr>
        <p:spPr/>
        <p:txBody>
          <a:bodyPr/>
          <a:lstStyle/>
          <a:p>
            <a:r>
              <a:rPr lang="en-GB"/>
              <a:t>FRONT PANEL DIMENSIONS</a:t>
            </a:r>
          </a:p>
        </p:txBody>
      </p:sp>
    </p:spTree>
    <p:extLst>
      <p:ext uri="{BB962C8B-B14F-4D97-AF65-F5344CB8AC3E}">
        <p14:creationId xmlns:p14="http://schemas.microsoft.com/office/powerpoint/2010/main" val="3449909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7289171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58"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4000" b="1" dirty="0" smtClean="0">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80739222-87EB-7645-922E-5AF0CC1DB26D}"/>
              </a:ext>
            </a:extLst>
          </p:cNvPr>
          <p:cNvSpPr>
            <a:spLocks noGrp="1"/>
          </p:cNvSpPr>
          <p:nvPr>
            <p:ph type="title"/>
          </p:nvPr>
        </p:nvSpPr>
        <p:spPr/>
        <p:txBody>
          <a:bodyPr rIns="396000"/>
          <a:lstStyle/>
          <a:p>
            <a:r>
              <a:rPr lang="en-GB" dirty="0">
                <a:latin typeface="Arial"/>
                <a:cs typeface="Arial"/>
              </a:rPr>
              <a:t>OPTION </a:t>
            </a:r>
            <a:r>
              <a:rPr lang="en-GB" dirty="0" smtClean="0">
                <a:latin typeface="Arial"/>
                <a:cs typeface="Arial"/>
              </a:rPr>
              <a:t>B:</a:t>
            </a:r>
            <a:r>
              <a:rPr lang="en-GB" dirty="0"/>
              <a:t/>
            </a:r>
            <a:br>
              <a:rPr lang="en-GB" dirty="0"/>
            </a:br>
            <a:r>
              <a:rPr lang="en-GB" dirty="0">
                <a:latin typeface="Arial"/>
                <a:cs typeface="Arial"/>
              </a:rPr>
              <a:t>OPEN PLAN</a:t>
            </a:r>
          </a:p>
        </p:txBody>
      </p:sp>
      <p:sp>
        <p:nvSpPr>
          <p:cNvPr id="4" name="Text Placeholder 2">
            <a:extLst>
              <a:ext uri="{FF2B5EF4-FFF2-40B4-BE49-F238E27FC236}">
                <a16:creationId xmlns:a16="http://schemas.microsoft.com/office/drawing/2014/main" id="{4108C530-557D-6C4F-908A-D2050403484C}"/>
              </a:ext>
            </a:extLst>
          </p:cNvPr>
          <p:cNvSpPr txBox="1">
            <a:spLocks/>
          </p:cNvSpPr>
          <p:nvPr/>
        </p:nvSpPr>
        <p:spPr>
          <a:xfrm>
            <a:off x="5664200" y="1160463"/>
            <a:ext cx="5899150" cy="5000625"/>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600"/>
              </a:spcBef>
              <a:spcAft>
                <a:spcPts val="300"/>
              </a:spcAft>
              <a:buClr>
                <a:srgbClr val="005EB8"/>
              </a:buClr>
              <a:buFont typeface="Arial" panose="020B0604020202020204" pitchFamily="34" charset="0"/>
              <a:buNone/>
              <a:defRPr lang="en-US" sz="1200" b="1" i="0" kern="1200">
                <a:solidFill>
                  <a:schemeClr val="tx1"/>
                </a:solidFill>
                <a:latin typeface="Arial" panose="020B0604020202020204" pitchFamily="34" charset="0"/>
                <a:ea typeface="+mn-ea"/>
                <a:cs typeface="Arial" panose="020B0604020202020204" pitchFamily="34" charset="0"/>
                <a:sym typeface="+mn-lt"/>
              </a:defRPr>
            </a:lvl1pPr>
            <a:lvl2pPr marL="284400" indent="-172800" algn="l" defTabSz="914400" rtl="0" eaLnBrk="1" latinLnBrk="0" hangingPunct="1">
              <a:lnSpc>
                <a:spcPct val="90000"/>
              </a:lnSpc>
              <a:spcBef>
                <a:spcPts val="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rgbClr val="005EB8"/>
              </a:buClr>
              <a:buFont typeface="Trebuchet MS" panose="020B0603020202020204" pitchFamily="34" charset="0"/>
              <a:buChar char="–"/>
              <a:defRPr lang="en-US" sz="1200" kern="1200">
                <a:solidFill>
                  <a:srgbClr val="425563"/>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rgbClr val="005EB8"/>
              </a:buClr>
              <a:buFont typeface="Arial" panose="020B0604020202020204" pitchFamily="34" charset="0"/>
              <a:buChar char="​"/>
              <a:defRPr lang="en-US" sz="1600" kern="1200">
                <a:solidFill>
                  <a:srgbClr val="005EB8"/>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
                <a:srgbClr val="005EB8"/>
              </a:buClr>
              <a:buFont typeface="Arial" panose="020B0604020202020204" pitchFamily="34" charset="0"/>
              <a:buChar char="​"/>
              <a:defRPr lang="en-US" sz="1600" b="1" kern="1200" smtClean="0">
                <a:solidFill>
                  <a:srgbClr val="425563"/>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rgbClr val="005EB8"/>
              </a:buClr>
              <a:buFont typeface="Arial" panose="020B0604020202020204" pitchFamily="34" charset="0"/>
              <a:buChar char="•"/>
              <a:defRPr lang="en-US" sz="1600" kern="1200" smtClean="0">
                <a:solidFill>
                  <a:srgbClr val="425563"/>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Clr>
                <a:srgbClr val="005EB8"/>
              </a:buClr>
              <a:buFont typeface="Arial" panose="020B0604020202020204" pitchFamily="34" charset="0"/>
              <a:buChar char="​"/>
              <a:defRPr lang="en-US" sz="4400" kern="1200" baseline="0" smtClean="0">
                <a:solidFill>
                  <a:srgbClr val="425563"/>
                </a:solidFill>
                <a:latin typeface="+mn-lt"/>
                <a:ea typeface="+mn-ea"/>
                <a:cs typeface="+mn-cs"/>
                <a:sym typeface="+mn-lt"/>
              </a:defRPr>
            </a:lvl7pPr>
            <a:lvl8pPr marL="0" indent="0" algn="l" defTabSz="914400" rtl="0" eaLnBrk="1" latinLnBrk="0" hangingPunct="1">
              <a:lnSpc>
                <a:spcPct val="90000"/>
              </a:lnSpc>
              <a:spcBef>
                <a:spcPts val="900"/>
              </a:spcBef>
              <a:spcAft>
                <a:spcPts val="0"/>
              </a:spcAft>
              <a:buClr>
                <a:srgbClr val="005EB8"/>
              </a:buClr>
              <a:buFont typeface="Arial" panose="020B0604020202020204" pitchFamily="34" charset="0"/>
              <a:buChar char="​"/>
              <a:defRPr lang="en-US" sz="5400" kern="1200" baseline="0" smtClean="0">
                <a:solidFill>
                  <a:srgbClr val="005EB8"/>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Clr>
                <a:srgbClr val="005EB8"/>
              </a:buClr>
              <a:buFont typeface="Arial" panose="020B0604020202020204" pitchFamily="34" charset="0"/>
              <a:buChar char="​"/>
              <a:defRPr lang="en-US" sz="2400" kern="1200" baseline="0" dirty="0">
                <a:solidFill>
                  <a:srgbClr val="005EB8"/>
                </a:solidFill>
                <a:latin typeface="+mn-lt"/>
                <a:ea typeface="+mn-ea"/>
                <a:cs typeface="+mn-cs"/>
                <a:sym typeface="+mn-lt"/>
              </a:defRPr>
            </a:lvl9pPr>
          </a:lstStyle>
          <a:p>
            <a:pPr marR="0" lvl="0" algn="l" defTabSz="914400" rtl="0" eaLnBrk="1" fontAlgn="auto" latinLnBrk="0" hangingPunct="1">
              <a:lnSpc>
                <a:spcPct val="100000"/>
              </a:lnSpc>
              <a:spcBef>
                <a:spcPts val="600"/>
              </a:spcBef>
              <a:spcAft>
                <a:spcPts val="300"/>
              </a:spcAft>
              <a:buClr>
                <a:srgbClr val="005EB8"/>
              </a:buClr>
              <a:buSzTx/>
              <a:tabLst/>
              <a:defRPr/>
            </a:pPr>
            <a:r>
              <a:rPr lang="en-GB" dirty="0">
                <a:solidFill>
                  <a:schemeClr val="tx2"/>
                </a:solidFill>
                <a:latin typeface="Arial"/>
                <a:cs typeface="Arial"/>
              </a:rPr>
              <a:t>OVERVIEW:</a:t>
            </a:r>
          </a:p>
          <a:p>
            <a:pPr marL="171450" indent="-171450">
              <a:lnSpc>
                <a:spcPct val="100000"/>
              </a:lnSpc>
              <a:buFont typeface="Arial" panose="020B0604020202020204" pitchFamily="34" charset="0"/>
              <a:buChar char="•"/>
              <a:defRPr/>
            </a:pPr>
            <a:r>
              <a:rPr lang="en-GB" b="0" dirty="0">
                <a:solidFill>
                  <a:srgbClr val="425563"/>
                </a:solidFill>
                <a:latin typeface="Arial"/>
                <a:cs typeface="Arial"/>
              </a:rPr>
              <a:t>Single or multi-table layout in an open plan space</a:t>
            </a:r>
          </a:p>
          <a:p>
            <a:pPr marL="171450" indent="-171450">
              <a:lnSpc>
                <a:spcPct val="100000"/>
              </a:lnSpc>
              <a:buFont typeface="Arial" panose="020B0604020202020204" pitchFamily="34" charset="0"/>
              <a:buChar char="•"/>
              <a:defRPr/>
            </a:pPr>
            <a:r>
              <a:rPr lang="en-GB" b="0" dirty="0">
                <a:solidFill>
                  <a:srgbClr val="425563"/>
                </a:solidFill>
                <a:latin typeface="Arial"/>
                <a:cs typeface="Arial"/>
              </a:rPr>
              <a:t>Requires more space than a booth layout due to social distancing requirements</a:t>
            </a:r>
          </a:p>
          <a:p>
            <a:pPr marL="171450" indent="-171450">
              <a:lnSpc>
                <a:spcPct val="100000"/>
              </a:lnSpc>
              <a:buFont typeface="Arial" panose="020B0604020202020204" pitchFamily="34" charset="0"/>
              <a:buChar char="•"/>
              <a:defRPr/>
            </a:pPr>
            <a:r>
              <a:rPr lang="en-GB" b="0" dirty="0">
                <a:solidFill>
                  <a:srgbClr val="425563"/>
                </a:solidFill>
                <a:latin typeface="Arial"/>
                <a:cs typeface="Arial"/>
              </a:rPr>
              <a:t>Chairs are required for the Participants to sit during testing (the height limitations of the protective screens do not allow for effective infection control if the Participants stand) </a:t>
            </a:r>
          </a:p>
          <a:p>
            <a:pPr marL="171450" indent="-171450">
              <a:lnSpc>
                <a:spcPct val="100000"/>
              </a:lnSpc>
              <a:buFont typeface="Arial" panose="020B0604020202020204" pitchFamily="34" charset="0"/>
              <a:buChar char="•"/>
              <a:defRPr/>
            </a:pPr>
            <a:r>
              <a:rPr lang="en-GB" b="0" dirty="0">
                <a:solidFill>
                  <a:srgbClr val="425563"/>
                </a:solidFill>
                <a:latin typeface="Arial"/>
                <a:cs typeface="Arial"/>
              </a:rPr>
              <a:t>If space is limited, partitions can be provided to separate test stations and maintain effective infection control</a:t>
            </a:r>
            <a:endParaRPr lang="en-GB" dirty="0"/>
          </a:p>
          <a:p>
            <a:pPr marL="171450" indent="-171450">
              <a:lnSpc>
                <a:spcPct val="100000"/>
              </a:lnSpc>
              <a:buFont typeface="Arial" panose="020B0604020202020204" pitchFamily="34" charset="0"/>
              <a:buChar char="•"/>
              <a:defRPr/>
            </a:pPr>
            <a:r>
              <a:rPr lang="en-GB" b="0" dirty="0">
                <a:solidFill>
                  <a:srgbClr val="425563"/>
                </a:solidFill>
                <a:latin typeface="Arial"/>
                <a:cs typeface="Arial"/>
              </a:rPr>
              <a:t>Suitable for single room/office space, or large </a:t>
            </a:r>
            <a:r>
              <a:rPr lang="en-GB" b="0" dirty="0" smtClean="0">
                <a:solidFill>
                  <a:srgbClr val="425563"/>
                </a:solidFill>
                <a:latin typeface="Arial"/>
                <a:cs typeface="Arial"/>
              </a:rPr>
              <a:t>testing site </a:t>
            </a:r>
            <a:r>
              <a:rPr lang="en-GB" b="0" dirty="0">
                <a:solidFill>
                  <a:srgbClr val="425563"/>
                </a:solidFill>
                <a:latin typeface="Arial"/>
                <a:cs typeface="Arial"/>
              </a:rPr>
              <a:t>area that can be demarcated with tape</a:t>
            </a:r>
          </a:p>
          <a:p>
            <a:pPr marL="171450" indent="-171450">
              <a:lnSpc>
                <a:spcPct val="100000"/>
              </a:lnSpc>
              <a:buFont typeface="Arial" panose="020B0604020202020204" pitchFamily="34" charset="0"/>
              <a:buChar char="•"/>
              <a:defRPr/>
            </a:pPr>
            <a:r>
              <a:rPr lang="en-GB" b="0" dirty="0">
                <a:solidFill>
                  <a:srgbClr val="425563"/>
                </a:solidFill>
                <a:latin typeface="Arial"/>
                <a:cs typeface="Arial"/>
              </a:rPr>
              <a:t>Screen is clinically and operationally advisable but not mandatory</a:t>
            </a:r>
          </a:p>
          <a:p>
            <a:pPr marL="171450" indent="-171450">
              <a:lnSpc>
                <a:spcPct val="100000"/>
              </a:lnSpc>
              <a:buFont typeface="Arial" panose="020B0604020202020204" pitchFamily="34" charset="0"/>
              <a:buChar char="•"/>
              <a:defRPr/>
            </a:pPr>
            <a:r>
              <a:rPr lang="en-GB" b="0" dirty="0">
                <a:latin typeface="Arial"/>
                <a:cs typeface="Arial"/>
              </a:rPr>
              <a:t>Note, can be combined with option 1 to provide privacy facility</a:t>
            </a:r>
          </a:p>
          <a:p>
            <a:pPr marL="171450" indent="-171450">
              <a:lnSpc>
                <a:spcPct val="100000"/>
              </a:lnSpc>
              <a:buFont typeface="Arial" panose="020B0604020202020204" pitchFamily="34" charset="0"/>
              <a:buChar char="•"/>
              <a:defRPr/>
            </a:pPr>
            <a:r>
              <a:rPr lang="en-GB" dirty="0">
                <a:latin typeface="Arial"/>
                <a:cs typeface="Arial"/>
              </a:rPr>
              <a:t>Low throughput space requirements</a:t>
            </a:r>
            <a:r>
              <a:rPr lang="en-GB" b="0" dirty="0">
                <a:latin typeface="Arial"/>
                <a:cs typeface="Arial"/>
              </a:rPr>
              <a:t>: Small room for single test and analysis table </a:t>
            </a:r>
            <a:endParaRPr lang="en-GB" b="0" dirty="0"/>
          </a:p>
          <a:p>
            <a:pPr marL="171450" indent="-171450">
              <a:lnSpc>
                <a:spcPct val="100000"/>
              </a:lnSpc>
              <a:buFont typeface="Arial" panose="020B0604020202020204" pitchFamily="34" charset="0"/>
              <a:buChar char="•"/>
              <a:defRPr/>
            </a:pPr>
            <a:r>
              <a:rPr lang="en-GB" dirty="0">
                <a:latin typeface="Arial"/>
                <a:cs typeface="Arial"/>
              </a:rPr>
              <a:t>High throughput space requirements</a:t>
            </a:r>
            <a:r>
              <a:rPr lang="en-GB" b="0" dirty="0">
                <a:latin typeface="Arial"/>
                <a:cs typeface="Arial"/>
              </a:rPr>
              <a:t>: Large open test area for multiple tables</a:t>
            </a:r>
          </a:p>
          <a:p>
            <a:pPr marL="171450" indent="-171450">
              <a:lnSpc>
                <a:spcPct val="100000"/>
              </a:lnSpc>
              <a:buFont typeface="Arial" panose="020B0604020202020204" pitchFamily="34" charset="0"/>
              <a:buChar char="•"/>
              <a:defRPr/>
            </a:pPr>
            <a:endParaRPr lang="en-GB" b="0" dirty="0">
              <a:solidFill>
                <a:srgbClr val="425563"/>
              </a:solidFill>
            </a:endParaRPr>
          </a:p>
        </p:txBody>
      </p:sp>
      <p:sp>
        <p:nvSpPr>
          <p:cNvPr id="3" name="Rectangle 2">
            <a:extLst>
              <a:ext uri="{FF2B5EF4-FFF2-40B4-BE49-F238E27FC236}">
                <a16:creationId xmlns:a16="http://schemas.microsoft.com/office/drawing/2014/main" id="{C362B186-204F-4AD1-A520-0F15F62C545B}"/>
              </a:ext>
            </a:extLst>
          </p:cNvPr>
          <p:cNvSpPr/>
          <p:nvPr/>
        </p:nvSpPr>
        <p:spPr>
          <a:xfrm>
            <a:off x="628650" y="4482262"/>
            <a:ext cx="4378779" cy="523220"/>
          </a:xfrm>
          <a:prstGeom prst="rect">
            <a:avLst/>
          </a:prstGeom>
        </p:spPr>
        <p:txBody>
          <a:bodyPr wrap="square" lIns="0" tIns="45720" rIns="91440" bIns="45720" anchor="t">
            <a:spAutoFit/>
          </a:bodyPr>
          <a:lstStyle/>
          <a:p>
            <a:pPr defTabSz="786750"/>
            <a:r>
              <a:rPr lang="en-US" sz="1400">
                <a:solidFill>
                  <a:schemeClr val="bg1"/>
                </a:solidFill>
                <a:ea typeface="+mn-lt"/>
                <a:cs typeface="+mn-lt"/>
              </a:rPr>
              <a:t>Desk screens, taped floor markings and partitions (if required). </a:t>
            </a:r>
            <a:r>
              <a:rPr lang="en-US" sz="1400">
                <a:solidFill>
                  <a:schemeClr val="bg1"/>
                </a:solidFill>
                <a:cs typeface="Arial"/>
              </a:rPr>
              <a:t>Scalable 1 to many stations.</a:t>
            </a:r>
          </a:p>
        </p:txBody>
      </p:sp>
    </p:spTree>
    <p:extLst>
      <p:ext uri="{BB962C8B-B14F-4D97-AF65-F5344CB8AC3E}">
        <p14:creationId xmlns:p14="http://schemas.microsoft.com/office/powerpoint/2010/main" val="3302967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BAB384-55F7-5048-8E1D-232DC4A1EC0B}"/>
              </a:ext>
            </a:extLst>
          </p:cNvPr>
          <p:cNvSpPr>
            <a:spLocks noGrp="1"/>
          </p:cNvSpPr>
          <p:nvPr>
            <p:ph type="title"/>
          </p:nvPr>
        </p:nvSpPr>
        <p:spPr/>
        <p:txBody>
          <a:bodyPr anchor="ctr"/>
          <a:lstStyle/>
          <a:p>
            <a:r>
              <a:rPr lang="en-GB">
                <a:solidFill>
                  <a:srgbClr val="005EB8"/>
                </a:solidFill>
              </a:rPr>
              <a:t>OPEN PLAN LAYOUT</a:t>
            </a:r>
            <a:br>
              <a:rPr lang="en-GB">
                <a:solidFill>
                  <a:srgbClr val="005EB8"/>
                </a:solidFill>
              </a:rPr>
            </a:br>
            <a:r>
              <a:rPr lang="en-GB">
                <a:solidFill>
                  <a:srgbClr val="005EB8"/>
                </a:solidFill>
              </a:rPr>
              <a:t/>
            </a:r>
            <a:br>
              <a:rPr lang="en-GB">
                <a:solidFill>
                  <a:srgbClr val="005EB8"/>
                </a:solidFill>
              </a:rPr>
            </a:br>
            <a:r>
              <a:rPr lang="en-GB">
                <a:solidFill>
                  <a:srgbClr val="005EB8"/>
                </a:solidFill>
              </a:rPr>
              <a:t/>
            </a:r>
            <a:br>
              <a:rPr lang="en-GB">
                <a:solidFill>
                  <a:srgbClr val="005EB8"/>
                </a:solidFill>
              </a:rPr>
            </a:br>
            <a:r>
              <a:rPr lang="en-GB">
                <a:solidFill>
                  <a:srgbClr val="005EB8"/>
                </a:solidFill>
              </a:rPr>
              <a:t/>
            </a:r>
            <a:br>
              <a:rPr lang="en-GB">
                <a:solidFill>
                  <a:srgbClr val="005EB8"/>
                </a:solidFill>
              </a:rPr>
            </a:br>
            <a:endParaRPr lang="en-GB"/>
          </a:p>
        </p:txBody>
      </p:sp>
      <p:sp>
        <p:nvSpPr>
          <p:cNvPr id="6" name="Rectangle 5"/>
          <p:cNvSpPr/>
          <p:nvPr/>
        </p:nvSpPr>
        <p:spPr>
          <a:xfrm>
            <a:off x="5981700" y="5087299"/>
            <a:ext cx="1657350" cy="276087"/>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3C6316EB-BFA2-9649-952D-1663ADA6648F}"/>
              </a:ext>
            </a:extLst>
          </p:cNvPr>
          <p:cNvSpPr txBox="1"/>
          <p:nvPr/>
        </p:nvSpPr>
        <p:spPr>
          <a:xfrm>
            <a:off x="-342900" y="3209354"/>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
        <p:nvSpPr>
          <p:cNvPr id="15" name="Rectangle 14">
            <a:extLst>
              <a:ext uri="{FF2B5EF4-FFF2-40B4-BE49-F238E27FC236}">
                <a16:creationId xmlns:a16="http://schemas.microsoft.com/office/drawing/2014/main" id="{3656635A-6CCF-7141-8C39-99F8C6DD5FA8}"/>
              </a:ext>
            </a:extLst>
          </p:cNvPr>
          <p:cNvSpPr/>
          <p:nvPr/>
        </p:nvSpPr>
        <p:spPr>
          <a:xfrm>
            <a:off x="536827" y="3088672"/>
            <a:ext cx="4704476" cy="2821285"/>
          </a:xfrm>
          <a:prstGeom prst="rect">
            <a:avLst/>
          </a:prstGeom>
        </p:spPr>
        <p:txBody>
          <a:bodyPr wrap="square">
            <a:spAutoFit/>
          </a:bodyPr>
          <a:lstStyle/>
          <a:p>
            <a:pPr defTabSz="786750">
              <a:spcBef>
                <a:spcPts val="600"/>
              </a:spcBef>
              <a:spcAft>
                <a:spcPts val="200"/>
              </a:spcAft>
              <a:buClr>
                <a:schemeClr val="tx2"/>
              </a:buClr>
            </a:pPr>
            <a:r>
              <a:rPr lang="en-US" sz="1200" dirty="0">
                <a:latin typeface="Arial" panose="020B0604020202020204" pitchFamily="34" charset="0"/>
                <a:cs typeface="Arial" panose="020B0604020202020204" pitchFamily="34" charset="0"/>
              </a:rPr>
              <a:t>Use this layout to set up an open plan testing area with partitions between Participants. See the “</a:t>
            </a:r>
            <a:r>
              <a:rPr lang="en-US" sz="1200" b="1" dirty="0">
                <a:latin typeface="Arial" panose="020B0604020202020204" pitchFamily="34" charset="0"/>
                <a:cs typeface="Arial" panose="020B0604020202020204" pitchFamily="34" charset="0"/>
              </a:rPr>
              <a:t>5. Example layouts</a:t>
            </a:r>
            <a:r>
              <a:rPr lang="en-US" sz="1200" dirty="0">
                <a:latin typeface="Arial" panose="020B0604020202020204" pitchFamily="34" charset="0"/>
                <a:cs typeface="Arial" panose="020B0604020202020204" pitchFamily="34" charset="0"/>
              </a:rPr>
              <a:t>” section for examples of how to combine and scale this layout. </a:t>
            </a:r>
          </a:p>
          <a:p>
            <a:pPr defTabSz="786750">
              <a:spcBef>
                <a:spcPts val="600"/>
              </a:spcBef>
              <a:spcAft>
                <a:spcPts val="200"/>
              </a:spcAft>
              <a:buClr>
                <a:schemeClr val="tx2"/>
              </a:buClr>
            </a:pPr>
            <a:r>
              <a:rPr lang="en-US" sz="1200" b="1" dirty="0">
                <a:solidFill>
                  <a:schemeClr val="tx2"/>
                </a:solidFill>
                <a:latin typeface="Arial" panose="020B0604020202020204" pitchFamily="34" charset="0"/>
                <a:cs typeface="Arial" panose="020B0604020202020204" pitchFamily="34" charset="0"/>
              </a:rPr>
              <a:t>KEY FEATURES:</a:t>
            </a:r>
          </a:p>
          <a:p>
            <a:pPr marL="285750" indent="-285750" defTabSz="786750">
              <a:spcBef>
                <a:spcPts val="600"/>
              </a:spcBef>
              <a:spcAft>
                <a:spcPts val="200"/>
              </a:spcAft>
              <a:buClr>
                <a:schemeClr val="tx2"/>
              </a:buClr>
              <a:buFont typeface="Arial" panose="020B0604020202020204" pitchFamily="34" charset="0"/>
              <a:buChar char="•"/>
            </a:pPr>
            <a:r>
              <a:rPr lang="en-US" sz="1200" dirty="0">
                <a:latin typeface="Arial" panose="020B0604020202020204" pitchFamily="34" charset="0"/>
                <a:cs typeface="Arial" panose="020B0604020202020204" pitchFamily="34" charset="0"/>
              </a:rPr>
              <a:t>Physical partition / barrier between Participants to remove the need for social distancing between test spaces</a:t>
            </a:r>
          </a:p>
          <a:p>
            <a:pPr marL="285750" indent="-285750" defTabSz="786750">
              <a:spcBef>
                <a:spcPts val="600"/>
              </a:spcBef>
              <a:spcAft>
                <a:spcPts val="200"/>
              </a:spcAft>
              <a:buClr>
                <a:schemeClr val="tx2"/>
              </a:buClr>
              <a:buFont typeface="Arial" panose="020B0604020202020204" pitchFamily="34" charset="0"/>
              <a:buChar char="•"/>
            </a:pPr>
            <a:r>
              <a:rPr lang="en-US" sz="1200" dirty="0">
                <a:latin typeface="Arial" panose="020B0604020202020204" pitchFamily="34" charset="0"/>
                <a:cs typeface="Arial" panose="020B0604020202020204" pitchFamily="34" charset="0"/>
              </a:rPr>
              <a:t>Floor tape used to mark out barriers </a:t>
            </a:r>
          </a:p>
          <a:p>
            <a:pPr marL="285750" indent="-285750" defTabSz="786750">
              <a:spcBef>
                <a:spcPts val="600"/>
              </a:spcBef>
              <a:spcAft>
                <a:spcPts val="200"/>
              </a:spcAft>
              <a:buClr>
                <a:schemeClr val="tx2"/>
              </a:buClr>
              <a:buFont typeface="Arial" panose="020B0604020202020204" pitchFamily="34" charset="0"/>
              <a:buChar char="•"/>
            </a:pPr>
            <a:r>
              <a:rPr lang="en-US" sz="1200" dirty="0">
                <a:latin typeface="Arial" panose="020B0604020202020204" pitchFamily="34" charset="0"/>
                <a:cs typeface="Arial" panose="020B0604020202020204" pitchFamily="34" charset="0"/>
              </a:rPr>
              <a:t>2m social distancing for Participants outside of the sample collection area to ensure effective infection control </a:t>
            </a:r>
          </a:p>
          <a:p>
            <a:pPr marL="285750" indent="-285750" defTabSz="786750">
              <a:spcBef>
                <a:spcPts val="600"/>
              </a:spcBef>
              <a:spcAft>
                <a:spcPts val="200"/>
              </a:spcAft>
              <a:buClr>
                <a:schemeClr val="tx2"/>
              </a:buClr>
              <a:buFont typeface="Arial" panose="020B0604020202020204" pitchFamily="34" charset="0"/>
              <a:buChar char="•"/>
            </a:pPr>
            <a:r>
              <a:rPr lang="en-US" sz="1200" dirty="0" smtClean="0">
                <a:latin typeface="Arial" panose="020B0604020202020204" pitchFamily="34" charset="0"/>
                <a:cs typeface="Arial" panose="020B0604020202020204" pitchFamily="34" charset="0"/>
              </a:rPr>
              <a:t>Testing site </a:t>
            </a:r>
            <a:r>
              <a:rPr lang="en-US" sz="1200" dirty="0">
                <a:latin typeface="Arial" panose="020B0604020202020204" pitchFamily="34" charset="0"/>
                <a:cs typeface="Arial" panose="020B0604020202020204" pitchFamily="34" charset="0"/>
              </a:rPr>
              <a:t>staff should try to maintain 2m social distancing with each other where possible, however, social distancing can be reduced if they are wearing full PPE</a:t>
            </a:r>
            <a:endParaRPr lang="en-GB" sz="1200"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B2C4EA83-8257-CD48-B260-663ECE39AF89}"/>
              </a:ext>
            </a:extLst>
          </p:cNvPr>
          <p:cNvPicPr>
            <a:picLocks noChangeAspect="1"/>
          </p:cNvPicPr>
          <p:nvPr/>
        </p:nvPicPr>
        <p:blipFill>
          <a:blip r:embed="rId3"/>
          <a:stretch>
            <a:fillRect/>
          </a:stretch>
        </p:blipFill>
        <p:spPr>
          <a:xfrm>
            <a:off x="5676854" y="4225918"/>
            <a:ext cx="2506234" cy="1403491"/>
          </a:xfrm>
          <a:prstGeom prst="rect">
            <a:avLst/>
          </a:prstGeom>
        </p:spPr>
      </p:pic>
      <p:pic>
        <p:nvPicPr>
          <p:cNvPr id="19" name="Picture 18">
            <a:extLst>
              <a:ext uri="{FF2B5EF4-FFF2-40B4-BE49-F238E27FC236}">
                <a16:creationId xmlns:a16="http://schemas.microsoft.com/office/drawing/2014/main" id="{E949CE65-A79D-6640-B55A-58020B5CD906}"/>
              </a:ext>
            </a:extLst>
          </p:cNvPr>
          <p:cNvPicPr>
            <a:picLocks noChangeAspect="1"/>
          </p:cNvPicPr>
          <p:nvPr/>
        </p:nvPicPr>
        <p:blipFill>
          <a:blip r:embed="rId4"/>
          <a:stretch>
            <a:fillRect/>
          </a:stretch>
        </p:blipFill>
        <p:spPr>
          <a:xfrm>
            <a:off x="8583689" y="4225918"/>
            <a:ext cx="2138098" cy="2274936"/>
          </a:xfrm>
          <a:prstGeom prst="rect">
            <a:avLst/>
          </a:prstGeom>
        </p:spPr>
      </p:pic>
      <p:pic>
        <p:nvPicPr>
          <p:cNvPr id="3" name="Picture 2">
            <a:extLst>
              <a:ext uri="{FF2B5EF4-FFF2-40B4-BE49-F238E27FC236}">
                <a16:creationId xmlns:a16="http://schemas.microsoft.com/office/drawing/2014/main" id="{7BCB2D4C-003A-D14A-A828-7182EC705981}"/>
              </a:ext>
            </a:extLst>
          </p:cNvPr>
          <p:cNvPicPr>
            <a:picLocks noChangeAspect="1"/>
          </p:cNvPicPr>
          <p:nvPr/>
        </p:nvPicPr>
        <p:blipFill>
          <a:blip r:embed="rId5"/>
          <a:stretch>
            <a:fillRect/>
          </a:stretch>
        </p:blipFill>
        <p:spPr>
          <a:xfrm>
            <a:off x="5462336" y="962941"/>
            <a:ext cx="7166086" cy="3199653"/>
          </a:xfrm>
          <a:prstGeom prst="rect">
            <a:avLst/>
          </a:prstGeom>
        </p:spPr>
      </p:pic>
    </p:spTree>
    <p:extLst>
      <p:ext uri="{BB962C8B-B14F-4D97-AF65-F5344CB8AC3E}">
        <p14:creationId xmlns:p14="http://schemas.microsoft.com/office/powerpoint/2010/main" val="2798907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7751E1-B906-7246-96E9-8EE6EFA2B6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6573" y="1128856"/>
            <a:ext cx="3913375" cy="4208725"/>
          </a:xfrm>
          <a:prstGeom prst="rect">
            <a:avLst/>
          </a:prstGeom>
        </p:spPr>
      </p:pic>
      <p:pic>
        <p:nvPicPr>
          <p:cNvPr id="5" name="Picture 4">
            <a:extLst>
              <a:ext uri="{FF2B5EF4-FFF2-40B4-BE49-F238E27FC236}">
                <a16:creationId xmlns:a16="http://schemas.microsoft.com/office/drawing/2014/main" id="{96E706C5-0D3F-444B-8245-6D0E391F7F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0702" y="1141121"/>
            <a:ext cx="4658636" cy="5199956"/>
          </a:xfrm>
          <a:prstGeom prst="rect">
            <a:avLst/>
          </a:prstGeom>
        </p:spPr>
      </p:pic>
      <p:sp>
        <p:nvSpPr>
          <p:cNvPr id="10" name="Title 1">
            <a:extLst>
              <a:ext uri="{FF2B5EF4-FFF2-40B4-BE49-F238E27FC236}">
                <a16:creationId xmlns:a16="http://schemas.microsoft.com/office/drawing/2014/main" id="{15720D7E-D33A-8F4E-9E90-8B9E594CCFEC}"/>
              </a:ext>
            </a:extLst>
          </p:cNvPr>
          <p:cNvSpPr txBox="1">
            <a:spLocks/>
          </p:cNvSpPr>
          <p:nvPr/>
        </p:nvSpPr>
        <p:spPr>
          <a:xfrm>
            <a:off x="611188" y="390525"/>
            <a:ext cx="10084383" cy="498598"/>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b="1" kern="1200">
                <a:solidFill>
                  <a:srgbClr val="005EB8"/>
                </a:solidFill>
                <a:latin typeface="+mj-lt"/>
                <a:ea typeface="+mj-ea"/>
                <a:cs typeface="+mj-cs"/>
                <a:sym typeface="+mj-lt"/>
              </a:defRPr>
            </a:lvl1pPr>
          </a:lstStyle>
          <a:p>
            <a:pPr algn="l"/>
            <a:r>
              <a:rPr lang="en-GB" sz="3600"/>
              <a:t>OPEN PLAN: DESK SCREEN DIMENSIONS</a:t>
            </a:r>
          </a:p>
        </p:txBody>
      </p:sp>
      <p:sp>
        <p:nvSpPr>
          <p:cNvPr id="7" name="Rectangle 6">
            <a:extLst>
              <a:ext uri="{FF2B5EF4-FFF2-40B4-BE49-F238E27FC236}">
                <a16:creationId xmlns:a16="http://schemas.microsoft.com/office/drawing/2014/main" id="{790B6314-EB68-944D-AF36-233EF6F3939C}"/>
              </a:ext>
            </a:extLst>
          </p:cNvPr>
          <p:cNvSpPr/>
          <p:nvPr/>
        </p:nvSpPr>
        <p:spPr>
          <a:xfrm>
            <a:off x="611188" y="5451812"/>
            <a:ext cx="5370587" cy="1015663"/>
          </a:xfrm>
          <a:prstGeom prst="rect">
            <a:avLst/>
          </a:prstGeom>
        </p:spPr>
        <p:txBody>
          <a:bodyPr wrap="square">
            <a:spAutoFit/>
          </a:bodyPr>
          <a:lstStyle/>
          <a:p>
            <a:pPr marL="171450" indent="-171450">
              <a:buFont typeface="Arial" panose="020B0604020202020204" pitchFamily="34" charset="0"/>
              <a:buChar char="•"/>
            </a:pPr>
            <a:r>
              <a:rPr lang="en-GB" sz="1200">
                <a:latin typeface="+mj-lt"/>
              </a:rPr>
              <a:t>All external corners to be 5mm radius cut</a:t>
            </a:r>
          </a:p>
          <a:p>
            <a:pPr marL="171450" indent="-171450">
              <a:buFont typeface="Arial" panose="020B0604020202020204" pitchFamily="34" charset="0"/>
              <a:buChar char="•"/>
            </a:pPr>
            <a:r>
              <a:rPr lang="en-GB" sz="1200">
                <a:latin typeface="+mj-lt"/>
              </a:rPr>
              <a:t>4mm router cut slot</a:t>
            </a:r>
          </a:p>
          <a:p>
            <a:pPr marL="171450" indent="-171450">
              <a:buFont typeface="Arial" panose="020B0604020202020204" pitchFamily="34" charset="0"/>
              <a:buChar char="•"/>
            </a:pPr>
            <a:r>
              <a:rPr lang="en-GB" sz="1200">
                <a:latin typeface="+mj-lt"/>
              </a:rPr>
              <a:t>90 degree folds must be parallel</a:t>
            </a:r>
          </a:p>
          <a:p>
            <a:pPr marL="171450" indent="-171450">
              <a:buFont typeface="Arial" panose="020B0604020202020204" pitchFamily="34" charset="0"/>
              <a:buChar char="•"/>
            </a:pPr>
            <a:r>
              <a:rPr lang="en-GB" sz="1200">
                <a:latin typeface="+mj-lt"/>
              </a:rPr>
              <a:t>Stand must be stable with no wobble</a:t>
            </a:r>
          </a:p>
          <a:p>
            <a:pPr marL="171450" indent="-171450">
              <a:buFont typeface="Arial" panose="020B0604020202020204" pitchFamily="34" charset="0"/>
              <a:buChar char="•"/>
            </a:pPr>
            <a:r>
              <a:rPr lang="en-GB" sz="1200">
                <a:latin typeface="+mj-lt"/>
              </a:rPr>
              <a:t>All sharp edges to be deburred/finished to prevent risk of injury</a:t>
            </a:r>
            <a:endParaRPr lang="en-GB" sz="1200">
              <a:effectLst/>
              <a:latin typeface="+mj-lt"/>
            </a:endParaRPr>
          </a:p>
        </p:txBody>
      </p:sp>
      <p:pic>
        <p:nvPicPr>
          <p:cNvPr id="2" name="Picture 1">
            <a:extLst>
              <a:ext uri="{FF2B5EF4-FFF2-40B4-BE49-F238E27FC236}">
                <a16:creationId xmlns:a16="http://schemas.microsoft.com/office/drawing/2014/main" id="{16244EFE-440E-244D-98E9-56B6CC8910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9833" r="70058"/>
          <a:stretch/>
        </p:blipFill>
        <p:spPr>
          <a:xfrm>
            <a:off x="10245515" y="232146"/>
            <a:ext cx="1044505" cy="656977"/>
          </a:xfrm>
          <a:prstGeom prst="rect">
            <a:avLst/>
          </a:prstGeom>
        </p:spPr>
      </p:pic>
    </p:spTree>
    <p:extLst>
      <p:ext uri="{BB962C8B-B14F-4D97-AF65-F5344CB8AC3E}">
        <p14:creationId xmlns:p14="http://schemas.microsoft.com/office/powerpoint/2010/main" val="9687970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F1ADF41B-E266-524C-87F3-7E942DFE0AA9}"/>
              </a:ext>
            </a:extLst>
          </p:cNvPr>
          <p:cNvGraphicFramePr>
            <a:graphicFrameLocks noGrp="1"/>
          </p:cNvGraphicFramePr>
          <p:nvPr/>
        </p:nvGraphicFramePr>
        <p:xfrm>
          <a:off x="623885" y="1520588"/>
          <a:ext cx="11003718" cy="4487271"/>
        </p:xfrm>
        <a:graphic>
          <a:graphicData uri="http://schemas.openxmlformats.org/drawingml/2006/table">
            <a:tbl>
              <a:tblPr firstRow="1" bandRow="1">
                <a:tableStyleId>{2D5ABB26-0587-4C30-8999-92F81FD0307C}</a:tableStyleId>
              </a:tblPr>
              <a:tblGrid>
                <a:gridCol w="1899446">
                  <a:extLst>
                    <a:ext uri="{9D8B030D-6E8A-4147-A177-3AD203B41FA5}">
                      <a16:colId xmlns:a16="http://schemas.microsoft.com/office/drawing/2014/main" val="3033427433"/>
                    </a:ext>
                  </a:extLst>
                </a:gridCol>
                <a:gridCol w="4552136">
                  <a:extLst>
                    <a:ext uri="{9D8B030D-6E8A-4147-A177-3AD203B41FA5}">
                      <a16:colId xmlns:a16="http://schemas.microsoft.com/office/drawing/2014/main" val="1804028943"/>
                    </a:ext>
                  </a:extLst>
                </a:gridCol>
                <a:gridCol w="4552136">
                  <a:extLst>
                    <a:ext uri="{9D8B030D-6E8A-4147-A177-3AD203B41FA5}">
                      <a16:colId xmlns:a16="http://schemas.microsoft.com/office/drawing/2014/main" val="1769122809"/>
                    </a:ext>
                  </a:extLst>
                </a:gridCol>
              </a:tblGrid>
              <a:tr h="258417">
                <a:tc>
                  <a:txBody>
                    <a:bodyPr/>
                    <a:lstStyle/>
                    <a:p>
                      <a:pPr marL="7620" indent="0" algn="ctr">
                        <a:tabLst/>
                      </a:pPr>
                      <a:r>
                        <a:rPr lang="en-GB" sz="1100" b="1">
                          <a:solidFill>
                            <a:schemeClr val="tx2"/>
                          </a:solidFill>
                        </a:rPr>
                        <a:t>Factors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100" b="1">
                          <a:solidFill>
                            <a:schemeClr val="tx2"/>
                          </a:solidFill>
                        </a:rPr>
                        <a:t>Option 1 </a:t>
                      </a:r>
                      <a:r>
                        <a:rPr lang="en-GB" sz="1100" b="1" i="0" u="none" strike="noStrike" noProof="0">
                          <a:solidFill>
                            <a:schemeClr val="tx2"/>
                          </a:solidFill>
                          <a:latin typeface="Arial"/>
                        </a:rPr>
                        <a:t>– </a:t>
                      </a:r>
                      <a:r>
                        <a:rPr lang="en-GB" sz="1100" b="1">
                          <a:solidFill>
                            <a:schemeClr val="tx2"/>
                          </a:solidFill>
                        </a:rPr>
                        <a:t>Single Privacy Booth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100" b="1">
                          <a:solidFill>
                            <a:schemeClr val="tx2"/>
                          </a:solidFill>
                        </a:rPr>
                        <a:t>Option 2 </a:t>
                      </a:r>
                      <a:r>
                        <a:rPr lang="en-GB" sz="1100" b="1" i="0" u="none" strike="noStrike" noProof="0">
                          <a:solidFill>
                            <a:schemeClr val="tx2"/>
                          </a:solidFill>
                          <a:latin typeface="Arial"/>
                        </a:rPr>
                        <a:t>–</a:t>
                      </a:r>
                      <a:r>
                        <a:rPr lang="en-GB" sz="1100" b="1">
                          <a:solidFill>
                            <a:schemeClr val="tx2"/>
                          </a:solidFill>
                        </a:rPr>
                        <a:t> Open Plan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3822520"/>
                  </a:ext>
                </a:extLst>
              </a:tr>
              <a:tr h="533229">
                <a:tc>
                  <a:txBody>
                    <a:bodyPr/>
                    <a:lstStyle/>
                    <a:p>
                      <a:pPr algn="ctr"/>
                      <a:r>
                        <a:rPr lang="en-GB" sz="1050" b="1"/>
                        <a:t>Space</a:t>
                      </a:r>
                    </a:p>
                  </a:txBody>
                  <a:tcPr marL="90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00"/>
                        <a:t>Small space requirement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00"/>
                        <a:t>Flexible to space requirements</a:t>
                      </a:r>
                      <a:endParaRPr lang="en-US" sz="10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8880811"/>
                  </a:ext>
                </a:extLst>
              </a:tr>
              <a:tr h="564595">
                <a:tc>
                  <a:txBody>
                    <a:bodyPr/>
                    <a:lstStyle/>
                    <a:p>
                      <a:pPr lvl="0" algn="ctr">
                        <a:buNone/>
                      </a:pPr>
                      <a:r>
                        <a:rPr lang="en-GB" sz="1050" b="1"/>
                        <a:t>Typical Target Population</a:t>
                      </a:r>
                    </a:p>
                  </a:txBody>
                  <a:tcPr marL="90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buNone/>
                      </a:pPr>
                      <a:r>
                        <a:rPr lang="en-GB" sz="1000"/>
                        <a:t>Small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buNone/>
                      </a:pPr>
                      <a:r>
                        <a:rPr lang="en-GB" sz="1000"/>
                        <a:t>Scalable as per number booths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7318892"/>
                  </a:ext>
                </a:extLst>
              </a:tr>
              <a:tr h="564595">
                <a:tc>
                  <a:txBody>
                    <a:bodyPr/>
                    <a:lstStyle/>
                    <a:p>
                      <a:pPr lvl="0" algn="ctr">
                        <a:buNone/>
                      </a:pPr>
                      <a:r>
                        <a:rPr lang="en-GB" sz="1050" b="1"/>
                        <a:t>Infrastructure</a:t>
                      </a:r>
                    </a:p>
                  </a:txBody>
                  <a:tcPr marL="90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buNone/>
                      </a:pPr>
                      <a:r>
                        <a:rPr lang="en-GB" sz="1000" b="0" i="0" u="none" strike="noStrike" noProof="0">
                          <a:latin typeface="Arial"/>
                        </a:rPr>
                        <a:t>Partitioned booth, flatpack booth</a:t>
                      </a:r>
                      <a:endParaRPr lang="en-GB" sz="10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buNone/>
                      </a:pPr>
                      <a:r>
                        <a:rPr lang="en-GB" sz="1000"/>
                        <a:t>Desk, taped floor markings, screen (clinically and operationally advisable), partitions if required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3149009"/>
                  </a:ext>
                </a:extLst>
              </a:tr>
              <a:tr h="683785">
                <a:tc>
                  <a:txBody>
                    <a:bodyPr/>
                    <a:lstStyle/>
                    <a:p>
                      <a:pPr algn="ctr"/>
                      <a:r>
                        <a:rPr lang="en-GB" sz="1050" b="1"/>
                        <a:t>Privacy / Accessibility</a:t>
                      </a:r>
                    </a:p>
                  </a:txBody>
                  <a:tcPr marL="90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00"/>
                        <a:t>Full privacy and wheelchair accessible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00"/>
                        <a:t>No privacy / accessibility in open plan model, unless combined with option 1</a:t>
                      </a:r>
                      <a:endParaRPr lang="en-US" sz="10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5570519"/>
                  </a:ext>
                </a:extLst>
              </a:tr>
              <a:tr h="539502">
                <a:tc>
                  <a:txBody>
                    <a:bodyPr/>
                    <a:lstStyle/>
                    <a:p>
                      <a:pPr lvl="0" algn="ctr">
                        <a:buNone/>
                      </a:pPr>
                      <a:r>
                        <a:rPr lang="en-GB" sz="1050" b="1"/>
                        <a:t>Build Requirement</a:t>
                      </a:r>
                    </a:p>
                  </a:txBody>
                  <a:tcPr marL="90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buNone/>
                      </a:pPr>
                      <a:r>
                        <a:rPr lang="en-GB" sz="1000"/>
                        <a:t>Self-assembly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buNone/>
                      </a:pPr>
                      <a:r>
                        <a:rPr lang="en-GB" sz="1000"/>
                        <a:t>Self-assembly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4128973"/>
                  </a:ext>
                </a:extLst>
              </a:tr>
              <a:tr h="884536">
                <a:tc>
                  <a:txBody>
                    <a:bodyPr/>
                    <a:lstStyle/>
                    <a:p>
                      <a:pPr lvl="0" algn="ctr">
                        <a:buNone/>
                      </a:pPr>
                      <a:r>
                        <a:rPr lang="en-GB" sz="1050" b="1"/>
                        <a:t>Maximum Throughput Per Booth</a:t>
                      </a:r>
                    </a:p>
                  </a:txBody>
                  <a:tcPr marL="90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gn="ctr">
                        <a:lnSpc>
                          <a:spcPct val="100000"/>
                        </a:lnSpc>
                        <a:spcBef>
                          <a:spcPts val="0"/>
                        </a:spcBef>
                        <a:spcAft>
                          <a:spcPts val="0"/>
                        </a:spcAft>
                        <a:buNone/>
                      </a:pPr>
                      <a:r>
                        <a:rPr lang="en-GB" sz="1000" b="1" i="0" u="none" strike="noStrike" kern="1200" cap="none" spc="0" normalizeH="0" baseline="0" noProof="0">
                          <a:ln>
                            <a:noFill/>
                          </a:ln>
                          <a:solidFill>
                            <a:srgbClr val="425563"/>
                          </a:solidFill>
                          <a:effectLst/>
                          <a:uLnTx/>
                          <a:uFillTx/>
                          <a:latin typeface="Arial"/>
                        </a:rPr>
                        <a:t>Per 1 Booth Per Hour: </a:t>
                      </a:r>
                      <a:r>
                        <a:rPr lang="en-GB" sz="1000" b="0" i="0" u="none" strike="noStrike" kern="1200" cap="none" spc="0" normalizeH="0" baseline="0" noProof="0">
                          <a:ln>
                            <a:noFill/>
                          </a:ln>
                          <a:solidFill>
                            <a:srgbClr val="425563"/>
                          </a:solidFill>
                          <a:effectLst/>
                          <a:uLnTx/>
                          <a:uFillTx/>
                          <a:latin typeface="Arial"/>
                        </a:rPr>
                        <a:t>10 tests</a:t>
                      </a:r>
                      <a:endParaRPr lang="en-GB" sz="1000" b="0" i="0" u="none" strike="noStrike" kern="1200" cap="none" spc="0" normalizeH="0" baseline="0" noProof="0">
                        <a:ln>
                          <a:noFill/>
                        </a:ln>
                        <a:effectLst/>
                        <a:uLnTx/>
                        <a:uFillTx/>
                      </a:endParaRPr>
                    </a:p>
                    <a:p>
                      <a:pPr marL="0" lvl="0" indent="0" algn="ctr">
                        <a:lnSpc>
                          <a:spcPct val="100000"/>
                        </a:lnSpc>
                        <a:spcBef>
                          <a:spcPts val="0"/>
                        </a:spcBef>
                        <a:spcAft>
                          <a:spcPts val="0"/>
                        </a:spcAft>
                        <a:buNone/>
                      </a:pPr>
                      <a:r>
                        <a:rPr lang="en-GB" sz="1000" b="1" i="0" u="none" strike="noStrike" kern="1200" cap="none" spc="0" normalizeH="0" baseline="0" noProof="0">
                          <a:ln>
                            <a:noFill/>
                          </a:ln>
                          <a:solidFill>
                            <a:srgbClr val="425563"/>
                          </a:solidFill>
                          <a:effectLst/>
                          <a:uLnTx/>
                          <a:uFillTx/>
                          <a:latin typeface="Arial"/>
                        </a:rPr>
                        <a:t>Per 8 hour day: </a:t>
                      </a:r>
                      <a:r>
                        <a:rPr lang="en-GB" sz="1000" b="0" i="0" u="none" strike="noStrike" kern="1200" cap="none" spc="0" normalizeH="0" baseline="0" noProof="0">
                          <a:ln>
                            <a:noFill/>
                          </a:ln>
                          <a:solidFill>
                            <a:srgbClr val="425563"/>
                          </a:solidFill>
                          <a:effectLst/>
                          <a:uLnTx/>
                          <a:uFillTx/>
                          <a:latin typeface="Arial"/>
                        </a:rPr>
                        <a:t>80 tests</a:t>
                      </a:r>
                    </a:p>
                    <a:p>
                      <a:pPr marL="0" lvl="0" indent="0" algn="ctr">
                        <a:lnSpc>
                          <a:spcPct val="100000"/>
                        </a:lnSpc>
                        <a:spcBef>
                          <a:spcPts val="0"/>
                        </a:spcBef>
                        <a:spcAft>
                          <a:spcPts val="0"/>
                        </a:spcAft>
                        <a:buNone/>
                      </a:pPr>
                      <a:endParaRPr lang="en-GB" sz="1000" b="0" i="0" u="none" strike="noStrike" kern="1200" cap="none" spc="0" normalizeH="0" baseline="0" noProof="0">
                        <a:ln>
                          <a:noFill/>
                        </a:ln>
                        <a:solidFill>
                          <a:srgbClr val="425563"/>
                        </a:solidFill>
                        <a:effectLst/>
                        <a:uLnTx/>
                        <a:uFillTx/>
                        <a:latin typeface="Arial"/>
                      </a:endParaRPr>
                    </a:p>
                    <a:p>
                      <a:pPr marL="0" lvl="0" indent="0" algn="ctr">
                        <a:lnSpc>
                          <a:spcPct val="100000"/>
                        </a:lnSpc>
                        <a:spcBef>
                          <a:spcPts val="0"/>
                        </a:spcBef>
                        <a:spcAft>
                          <a:spcPts val="0"/>
                        </a:spcAft>
                        <a:buNone/>
                      </a:pPr>
                      <a:r>
                        <a:rPr lang="en-GB" sz="900" b="0" i="1" u="none" strike="noStrike" kern="1200" cap="none" spc="0" normalizeH="0" baseline="0" noProof="0">
                          <a:ln>
                            <a:noFill/>
                          </a:ln>
                          <a:solidFill>
                            <a:srgbClr val="425563"/>
                          </a:solidFill>
                          <a:effectLst/>
                          <a:uLnTx/>
                          <a:uFillTx/>
                          <a:latin typeface="Arial"/>
                        </a:rPr>
                        <a:t>Assumption: 1 test per person - 6 mins</a:t>
                      </a:r>
                      <a:endParaRPr lang="en-GB" sz="90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9129768"/>
                  </a:ext>
                </a:extLst>
              </a:tr>
              <a:tr h="457949">
                <a:tc>
                  <a:txBody>
                    <a:bodyPr/>
                    <a:lstStyle/>
                    <a:p>
                      <a:pPr lvl="0" algn="ctr">
                        <a:buNone/>
                      </a:pPr>
                      <a:r>
                        <a:rPr lang="en-GB" sz="1050" b="1"/>
                        <a:t>Supply Delivery Lead Time</a:t>
                      </a:r>
                    </a:p>
                  </a:txBody>
                  <a:tcPr marL="9000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gn="ctr">
                        <a:buNone/>
                      </a:pPr>
                      <a:endParaRPr lang="en-US" sz="1000" kern="1200" baseline="0">
                        <a:solidFill>
                          <a:schemeClr val="tx1"/>
                        </a:solidFill>
                        <a:latin typeface="+mn-lt"/>
                        <a:ea typeface="+mn-ea"/>
                        <a:cs typeface="+mn-cs"/>
                      </a:endParaRPr>
                    </a:p>
                    <a:p>
                      <a:pPr lvl="0" algn="ctr">
                        <a:buNone/>
                      </a:pPr>
                      <a:r>
                        <a:rPr lang="en-US" sz="1000" i="1" kern="1200" baseline="0">
                          <a:solidFill>
                            <a:schemeClr val="tx1"/>
                          </a:solidFill>
                          <a:latin typeface="+mn-lt"/>
                          <a:ea typeface="+mn-ea"/>
                          <a:cs typeface="+mn-cs"/>
                        </a:rPr>
                        <a:t>Lead time dependent on level of required infrastructure, site location and customer priority. However, please leave a minimum of 5 days’ notice</a:t>
                      </a:r>
                      <a:endParaRPr lang="en-US" sz="1000" i="1" kern="1200">
                        <a:solidFill>
                          <a:schemeClr val="tx1"/>
                        </a:solidFill>
                        <a:latin typeface="+mn-lt"/>
                        <a:ea typeface="+mn-ea"/>
                        <a:cs typeface="+mn-cs"/>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r>
                        <a:rPr lang="en-GB" sz="1050">
                          <a:highlight>
                            <a:srgbClr val="FFFF00"/>
                          </a:highlight>
                        </a:rPr>
                        <a:t>Estimated lead time of &lt;1 day</a:t>
                      </a:r>
                      <a:endParaRPr lang="en-GB" sz="105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4312609"/>
                  </a:ext>
                </a:extLst>
              </a:tr>
            </a:tbl>
          </a:graphicData>
        </a:graphic>
      </p:graphicFrame>
      <p:sp>
        <p:nvSpPr>
          <p:cNvPr id="9" name="Title 1">
            <a:extLst>
              <a:ext uri="{FF2B5EF4-FFF2-40B4-BE49-F238E27FC236}">
                <a16:creationId xmlns:a16="http://schemas.microsoft.com/office/drawing/2014/main" id="{12D25F33-4BD0-5F41-8ADC-9B0B13644C37}"/>
              </a:ext>
            </a:extLst>
          </p:cNvPr>
          <p:cNvSpPr txBox="1">
            <a:spLocks/>
          </p:cNvSpPr>
          <p:nvPr/>
        </p:nvSpPr>
        <p:spPr>
          <a:xfrm>
            <a:off x="630001" y="818637"/>
            <a:ext cx="10084383" cy="332399"/>
          </a:xfrm>
          <a:prstGeom prst="rect">
            <a:avLst/>
          </a:prstGeom>
        </p:spPr>
        <p:txBody>
          <a:bodyPr lIns="0" tIns="45720" rIns="91440" bIns="45720" anchor="t"/>
          <a:lstStyle>
            <a:lvl1pPr algn="l" defTabSz="914400" rtl="0" eaLnBrk="1" latinLnBrk="0" hangingPunct="1">
              <a:lnSpc>
                <a:spcPct val="90000"/>
              </a:lnSpc>
              <a:spcBef>
                <a:spcPct val="0"/>
              </a:spcBef>
              <a:buNone/>
              <a:defRPr sz="2400" b="1" kern="1200">
                <a:solidFill>
                  <a:srgbClr val="005EB8"/>
                </a:solidFill>
                <a:latin typeface="+mj-lt"/>
                <a:ea typeface="+mj-ea"/>
                <a:cs typeface="+mj-cs"/>
                <a:sym typeface="+mj-lt"/>
              </a:defRPr>
            </a:lvl1pPr>
          </a:lstStyle>
          <a:p>
            <a:r>
              <a:rPr lang="en-GB" sz="2800" dirty="0" smtClean="0"/>
              <a:t>3.2 </a:t>
            </a:r>
            <a:r>
              <a:rPr lang="en-GB" sz="2800" dirty="0"/>
              <a:t>COMPARISON OF SITE OPTIONS </a:t>
            </a:r>
          </a:p>
        </p:txBody>
      </p:sp>
    </p:spTree>
    <p:extLst>
      <p:ext uri="{BB962C8B-B14F-4D97-AF65-F5344CB8AC3E}">
        <p14:creationId xmlns:p14="http://schemas.microsoft.com/office/powerpoint/2010/main" val="31480612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BE52-0AA2-284E-8817-74100FAA7C3D}"/>
              </a:ext>
            </a:extLst>
          </p:cNvPr>
          <p:cNvSpPr>
            <a:spLocks noGrp="1"/>
          </p:cNvSpPr>
          <p:nvPr>
            <p:ph type="title"/>
          </p:nvPr>
        </p:nvSpPr>
        <p:spPr/>
        <p:txBody>
          <a:bodyPr lIns="612000"/>
          <a:lstStyle/>
          <a:p>
            <a:r>
              <a:rPr lang="en-GB">
                <a:solidFill>
                  <a:srgbClr val="005EB8"/>
                </a:solidFill>
                <a:latin typeface="Arial"/>
                <a:cs typeface="Arial"/>
              </a:rPr>
              <a:t>REPORTING ADVERSE INCIDENTS</a:t>
            </a:r>
            <a:endParaRPr lang="en-GB">
              <a:solidFill>
                <a:srgbClr val="005EB8"/>
              </a:solidFill>
            </a:endParaRPr>
          </a:p>
        </p:txBody>
      </p:sp>
      <p:sp>
        <p:nvSpPr>
          <p:cNvPr id="3" name="Rectangle 2">
            <a:extLst>
              <a:ext uri="{FF2B5EF4-FFF2-40B4-BE49-F238E27FC236}">
                <a16:creationId xmlns:a16="http://schemas.microsoft.com/office/drawing/2014/main" id="{241DF4BE-B666-44BA-AAC5-0DF77A7F8FA7}"/>
              </a:ext>
            </a:extLst>
          </p:cNvPr>
          <p:cNvSpPr/>
          <p:nvPr/>
        </p:nvSpPr>
        <p:spPr>
          <a:xfrm>
            <a:off x="5664200" y="1160462"/>
            <a:ext cx="5899150" cy="5005387"/>
          </a:xfrm>
          <a:prstGeom prst="rect">
            <a:avLst/>
          </a:prstGeom>
        </p:spPr>
        <p:txBody>
          <a:bodyPr wrap="square" lIns="0" tIns="45720" rIns="91440" bIns="4572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spcBef>
                <a:spcPts val="600"/>
              </a:spcBef>
              <a:spcAft>
                <a:spcPts val="300"/>
              </a:spcAft>
              <a:buClr>
                <a:schemeClr val="tx2"/>
              </a:buClr>
            </a:pPr>
            <a:r>
              <a:rPr lang="en-GB" sz="1050" b="1" dirty="0">
                <a:solidFill>
                  <a:srgbClr val="005EB8"/>
                </a:solidFill>
                <a:latin typeface="Arial"/>
              </a:rPr>
              <a:t>OVERVIEW: </a:t>
            </a:r>
            <a:endParaRPr lang="en-US" sz="1050" dirty="0"/>
          </a:p>
          <a:p>
            <a:pPr>
              <a:lnSpc>
                <a:spcPct val="110000"/>
              </a:lnSpc>
              <a:spcBef>
                <a:spcPts val="600"/>
              </a:spcBef>
              <a:spcAft>
                <a:spcPts val="300"/>
              </a:spcAft>
            </a:pPr>
            <a:r>
              <a:rPr lang="en-GB" sz="1050" dirty="0">
                <a:solidFill>
                  <a:srgbClr val="37373A"/>
                </a:solidFill>
                <a:ea typeface="+mn-lt"/>
                <a:cs typeface="+mn-lt"/>
              </a:rPr>
              <a:t>Adverse incident reporting is a Medicines and Healthcare Products Regulatory Agency (MHRA) regulatory requirement, and all sites should record and report this as part of their day to day running. The team leader is responsible for reporting all adverse incidents to MHRA.</a:t>
            </a:r>
          </a:p>
          <a:p>
            <a:pPr>
              <a:lnSpc>
                <a:spcPct val="110000"/>
              </a:lnSpc>
              <a:spcBef>
                <a:spcPts val="600"/>
              </a:spcBef>
              <a:spcAft>
                <a:spcPts val="300"/>
              </a:spcAft>
            </a:pPr>
            <a:r>
              <a:rPr lang="en-GB" sz="1050" b="1" dirty="0">
                <a:latin typeface="Arial"/>
              </a:rPr>
              <a:t/>
            </a:r>
            <a:br>
              <a:rPr lang="en-GB" sz="1050" b="1" dirty="0">
                <a:latin typeface="Arial"/>
              </a:rPr>
            </a:br>
            <a:r>
              <a:rPr lang="en-GB" sz="1050" b="1" dirty="0">
                <a:solidFill>
                  <a:srgbClr val="005EB8"/>
                </a:solidFill>
                <a:latin typeface="Arial"/>
              </a:rPr>
              <a:t>REPORTING INCIDENTS WHICH ARE RESOLVED LOCALLY: </a:t>
            </a:r>
            <a:endParaRPr lang="en-US" sz="1050" b="1" dirty="0">
              <a:solidFill>
                <a:srgbClr val="005EB8"/>
              </a:solidFill>
              <a:latin typeface="Arial"/>
            </a:endParaRPr>
          </a:p>
          <a:p>
            <a:pPr>
              <a:lnSpc>
                <a:spcPct val="110000"/>
              </a:lnSpc>
              <a:spcBef>
                <a:spcPts val="600"/>
              </a:spcBef>
              <a:spcAft>
                <a:spcPts val="300"/>
              </a:spcAft>
            </a:pPr>
            <a:r>
              <a:rPr lang="en-GB" sz="1050" dirty="0">
                <a:solidFill>
                  <a:srgbClr val="37373A"/>
                </a:solidFill>
                <a:ea typeface="+mn-lt"/>
                <a:cs typeface="+mn-lt"/>
              </a:rPr>
              <a:t>The Site Manager will need to capture these incidents in a spreadsheet on a daily basis, submitting it to </a:t>
            </a:r>
            <a:r>
              <a:rPr lang="en-GB" sz="1050" dirty="0">
                <a:solidFill>
                  <a:srgbClr val="37373A"/>
                </a:solidFill>
                <a:ea typeface="+mn-lt"/>
                <a:cs typeface="+mn-lt"/>
                <a:hlinkClick r:id="rId2"/>
              </a:rPr>
              <a:t>integrator@dhsc.gov.uk</a:t>
            </a:r>
            <a:r>
              <a:rPr lang="en-GB" sz="1050" dirty="0">
                <a:solidFill>
                  <a:srgbClr val="37373A"/>
                </a:solidFill>
                <a:ea typeface="+mn-lt"/>
                <a:cs typeface="+mn-lt"/>
              </a:rPr>
              <a:t> by COP every Friday</a:t>
            </a:r>
          </a:p>
          <a:p>
            <a:pPr marL="171450" indent="-171450">
              <a:lnSpc>
                <a:spcPct val="110000"/>
              </a:lnSpc>
              <a:spcBef>
                <a:spcPts val="600"/>
              </a:spcBef>
              <a:spcAft>
                <a:spcPts val="300"/>
              </a:spcAft>
              <a:buClr>
                <a:schemeClr val="tx2"/>
              </a:buClr>
              <a:buFont typeface="Arial" panose="020B0604020202020204" pitchFamily="34" charset="0"/>
              <a:buChar char="•"/>
            </a:pPr>
            <a:r>
              <a:rPr lang="en-GB" sz="1050" dirty="0">
                <a:solidFill>
                  <a:srgbClr val="37373A"/>
                </a:solidFill>
                <a:ea typeface="+mn-lt"/>
                <a:cs typeface="+mn-lt"/>
              </a:rPr>
              <a:t>If your organisation manages multiples sites, consider having a single point of contact provide a collated log for all your </a:t>
            </a:r>
            <a:r>
              <a:rPr lang="en-GB" sz="1050" dirty="0" smtClean="0">
                <a:solidFill>
                  <a:srgbClr val="37373A"/>
                </a:solidFill>
                <a:ea typeface="+mn-lt"/>
                <a:cs typeface="+mn-lt"/>
              </a:rPr>
              <a:t>testing sites</a:t>
            </a:r>
            <a:endParaRPr lang="en-GB" sz="1050" dirty="0">
              <a:solidFill>
                <a:srgbClr val="37373A"/>
              </a:solidFill>
              <a:ea typeface="+mn-lt"/>
              <a:cs typeface="+mn-lt"/>
            </a:endParaRPr>
          </a:p>
          <a:p>
            <a:pPr marL="171450" indent="-171450">
              <a:lnSpc>
                <a:spcPct val="110000"/>
              </a:lnSpc>
              <a:spcBef>
                <a:spcPts val="600"/>
              </a:spcBef>
              <a:spcAft>
                <a:spcPts val="300"/>
              </a:spcAft>
              <a:buClr>
                <a:schemeClr val="tx2"/>
              </a:buClr>
              <a:buFont typeface="Arial" panose="020B0604020202020204" pitchFamily="34" charset="0"/>
              <a:buChar char="•"/>
            </a:pPr>
            <a:r>
              <a:rPr lang="en-GB" sz="1050" dirty="0">
                <a:solidFill>
                  <a:srgbClr val="37373A"/>
                </a:solidFill>
                <a:ea typeface="+mn-lt"/>
                <a:cs typeface="+mn-lt"/>
              </a:rPr>
              <a:t>An example reporting template is available for use at </a:t>
            </a:r>
            <a:r>
              <a:rPr lang="en-GB" sz="1050" dirty="0" smtClean="0">
                <a:solidFill>
                  <a:srgbClr val="37373A"/>
                </a:solidFill>
                <a:ea typeface="+mn-lt"/>
                <a:cs typeface="+mn-lt"/>
              </a:rPr>
              <a:t>testing sites </a:t>
            </a:r>
            <a:r>
              <a:rPr lang="en-GB" sz="1050" dirty="0">
                <a:solidFill>
                  <a:srgbClr val="37373A"/>
                </a:solidFill>
                <a:ea typeface="+mn-lt"/>
                <a:cs typeface="+mn-lt"/>
              </a:rPr>
              <a:t>titled ‘Incident Reporting Template’ </a:t>
            </a:r>
            <a:endParaRPr lang="en-US" sz="1050" b="1" dirty="0">
              <a:solidFill>
                <a:srgbClr val="005EB8"/>
              </a:solidFill>
              <a:latin typeface="Arial"/>
              <a:cs typeface="Arial"/>
            </a:endParaRPr>
          </a:p>
          <a:p>
            <a:pPr>
              <a:lnSpc>
                <a:spcPct val="110000"/>
              </a:lnSpc>
              <a:spcBef>
                <a:spcPts val="600"/>
              </a:spcBef>
              <a:spcAft>
                <a:spcPts val="300"/>
              </a:spcAft>
              <a:buClr>
                <a:schemeClr val="tx2"/>
              </a:buClr>
            </a:pPr>
            <a:r>
              <a:rPr lang="en-GB" sz="1050" b="1" dirty="0">
                <a:latin typeface="Arial"/>
              </a:rPr>
              <a:t/>
            </a:r>
            <a:br>
              <a:rPr lang="en-GB" sz="1050" b="1" dirty="0">
                <a:latin typeface="Arial"/>
              </a:rPr>
            </a:br>
            <a:r>
              <a:rPr lang="en-GB" sz="1050" b="1" dirty="0">
                <a:solidFill>
                  <a:srgbClr val="005EB8"/>
                </a:solidFill>
                <a:latin typeface="Arial"/>
              </a:rPr>
              <a:t>IF AN INCIDENT CANNOT BE RESOLVED LOCALLY:</a:t>
            </a:r>
            <a:endParaRPr lang="en-US" sz="1050" b="1" dirty="0">
              <a:solidFill>
                <a:srgbClr val="005EB8"/>
              </a:solidFill>
              <a:latin typeface="Arial"/>
            </a:endParaRPr>
          </a:p>
          <a:p>
            <a:pPr marL="171450" indent="-171450">
              <a:lnSpc>
                <a:spcPct val="110000"/>
              </a:lnSpc>
              <a:spcBef>
                <a:spcPts val="600"/>
              </a:spcBef>
              <a:spcAft>
                <a:spcPts val="300"/>
              </a:spcAft>
              <a:buClr>
                <a:schemeClr val="tx2"/>
              </a:buClr>
              <a:buFont typeface="Arial" panose="020B0604020202020204" pitchFamily="34" charset="0"/>
              <a:buChar char="•"/>
            </a:pPr>
            <a:r>
              <a:rPr lang="en-GB" sz="1050" b="1" dirty="0">
                <a:solidFill>
                  <a:srgbClr val="37373A"/>
                </a:solidFill>
                <a:ea typeface="+mn-lt"/>
                <a:cs typeface="+mn-lt"/>
              </a:rPr>
              <a:t>The incident should not be recorded. </a:t>
            </a:r>
            <a:r>
              <a:rPr lang="en-GB" sz="1050" dirty="0">
                <a:solidFill>
                  <a:srgbClr val="37373A"/>
                </a:solidFill>
                <a:ea typeface="+mn-lt"/>
                <a:cs typeface="+mn-lt"/>
              </a:rPr>
              <a:t>It should instead be escalated to the </a:t>
            </a:r>
            <a:r>
              <a:rPr lang="en-GB" sz="1050" dirty="0">
                <a:solidFill>
                  <a:srgbClr val="37373A"/>
                </a:solidFill>
                <a:ea typeface="+mn-lt"/>
                <a:cs typeface="+mn-lt"/>
                <a:hlinkClick r:id="rId3"/>
              </a:rPr>
              <a:t>testing.incidents@dhsc.gov.uk</a:t>
            </a:r>
            <a:r>
              <a:rPr lang="en-GB" sz="1050" dirty="0">
                <a:solidFill>
                  <a:srgbClr val="37373A"/>
                </a:solidFill>
                <a:ea typeface="+mn-lt"/>
                <a:cs typeface="+mn-lt"/>
              </a:rPr>
              <a:t> immediately or as soon as possible</a:t>
            </a:r>
          </a:p>
          <a:p>
            <a:pPr marL="171450" indent="-171450">
              <a:lnSpc>
                <a:spcPct val="110000"/>
              </a:lnSpc>
              <a:spcBef>
                <a:spcPts val="600"/>
              </a:spcBef>
              <a:spcAft>
                <a:spcPts val="300"/>
              </a:spcAft>
              <a:buClr>
                <a:schemeClr val="tx2"/>
              </a:buClr>
              <a:buFont typeface="Arial" panose="020B0604020202020204" pitchFamily="34" charset="0"/>
              <a:buChar char="•"/>
            </a:pPr>
            <a:r>
              <a:rPr lang="en-GB" sz="1050" dirty="0">
                <a:solidFill>
                  <a:srgbClr val="37373A"/>
                </a:solidFill>
                <a:ea typeface="+mn-lt"/>
                <a:cs typeface="+mn-lt"/>
              </a:rPr>
              <a:t>Examples of adverse incidents which should be escalated include something breaking during use i.e., a swab.</a:t>
            </a:r>
          </a:p>
        </p:txBody>
      </p:sp>
      <p:sp>
        <p:nvSpPr>
          <p:cNvPr id="6" name="Rectangle 5">
            <a:extLst>
              <a:ext uri="{FF2B5EF4-FFF2-40B4-BE49-F238E27FC236}">
                <a16:creationId xmlns:a16="http://schemas.microsoft.com/office/drawing/2014/main" id="{B8667D17-3B77-5E47-81A3-F7A177162C28}"/>
              </a:ext>
            </a:extLst>
          </p:cNvPr>
          <p:cNvSpPr/>
          <p:nvPr/>
        </p:nvSpPr>
        <p:spPr>
          <a:xfrm>
            <a:off x="623889" y="4743635"/>
            <a:ext cx="3992500" cy="712285"/>
          </a:xfrm>
          <a:prstGeom prst="rect">
            <a:avLst/>
          </a:prstGeom>
        </p:spPr>
        <p:txBody>
          <a:bodyPr wrap="square" lIns="0" anchor="ctr">
            <a:noAutofit/>
          </a:bodyPr>
          <a:lstStyle/>
          <a:p>
            <a:pPr>
              <a:lnSpc>
                <a:spcPct val="110000"/>
              </a:lnSpc>
              <a:spcBef>
                <a:spcPts val="600"/>
              </a:spcBef>
              <a:spcAft>
                <a:spcPts val="300"/>
              </a:spcAft>
            </a:pPr>
            <a:r>
              <a:rPr lang="en-GB" sz="1400" dirty="0">
                <a:solidFill>
                  <a:srgbClr val="37373A"/>
                </a:solidFill>
              </a:rPr>
              <a:t>Organisations are required to record and report adverse incidents to MHRA.</a:t>
            </a:r>
            <a:endParaRPr lang="en-US" sz="1400" dirty="0">
              <a:cs typeface="Arial"/>
            </a:endParaRPr>
          </a:p>
        </p:txBody>
      </p:sp>
      <p:sp>
        <p:nvSpPr>
          <p:cNvPr id="4" name="Rectangle 3">
            <a:extLst>
              <a:ext uri="{FF2B5EF4-FFF2-40B4-BE49-F238E27FC236}">
                <a16:creationId xmlns:a16="http://schemas.microsoft.com/office/drawing/2014/main" id="{1BE8134F-97ED-7D44-B68C-907B2F111815}"/>
              </a:ext>
            </a:extLst>
          </p:cNvPr>
          <p:cNvSpPr/>
          <p:nvPr/>
        </p:nvSpPr>
        <p:spPr>
          <a:xfrm>
            <a:off x="514704" y="2032450"/>
            <a:ext cx="4920963" cy="369332"/>
          </a:xfrm>
          <a:prstGeom prst="rect">
            <a:avLst/>
          </a:prstGeom>
        </p:spPr>
        <p:txBody>
          <a:bodyPr wrap="none" lIns="91440" tIns="45720" rIns="91440" bIns="45720" anchor="t">
            <a:spAutoFit/>
          </a:bodyPr>
          <a:lstStyle/>
          <a:p>
            <a:r>
              <a:rPr lang="en-GB" b="1">
                <a:cs typeface="Arial"/>
              </a:rPr>
              <a:t>INCIDENT MANAGEMENT &amp; EVALUATION:</a:t>
            </a:r>
            <a:endParaRPr lang="en-GB" b="1"/>
          </a:p>
        </p:txBody>
      </p:sp>
    </p:spTree>
    <p:extLst>
      <p:ext uri="{BB962C8B-B14F-4D97-AF65-F5344CB8AC3E}">
        <p14:creationId xmlns:p14="http://schemas.microsoft.com/office/powerpoint/2010/main" val="32132556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8788351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8"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4000" b="1" dirty="0" smtClean="0">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80739222-87EB-7645-922E-5AF0CC1DB26D}"/>
              </a:ext>
            </a:extLst>
          </p:cNvPr>
          <p:cNvSpPr>
            <a:spLocks noGrp="1"/>
          </p:cNvSpPr>
          <p:nvPr>
            <p:ph type="title"/>
          </p:nvPr>
        </p:nvSpPr>
        <p:spPr/>
        <p:txBody>
          <a:bodyPr rIns="180000"/>
          <a:lstStyle/>
          <a:p>
            <a:r>
              <a:rPr lang="en-GB" dirty="0" smtClean="0">
                <a:latin typeface="Arial"/>
                <a:cs typeface="Arial"/>
              </a:rPr>
              <a:t>3.3 </a:t>
            </a:r>
            <a:r>
              <a:rPr lang="en-GB" dirty="0">
                <a:latin typeface="Arial"/>
                <a:cs typeface="Arial"/>
              </a:rPr>
              <a:t>CONSIDERATIONS WHEN SETTING </a:t>
            </a:r>
            <a:r>
              <a:rPr lang="en-GB" dirty="0"/>
              <a:t/>
            </a:r>
            <a:br>
              <a:rPr lang="en-GB" dirty="0"/>
            </a:br>
            <a:r>
              <a:rPr lang="en-GB" dirty="0">
                <a:latin typeface="Arial"/>
                <a:cs typeface="Arial"/>
              </a:rPr>
              <a:t>UP A SITE</a:t>
            </a:r>
          </a:p>
        </p:txBody>
      </p:sp>
      <p:sp>
        <p:nvSpPr>
          <p:cNvPr id="6" name="Text Placeholder 2">
            <a:extLst>
              <a:ext uri="{FF2B5EF4-FFF2-40B4-BE49-F238E27FC236}">
                <a16:creationId xmlns:a16="http://schemas.microsoft.com/office/drawing/2014/main" id="{48527CFC-A8B7-2643-AA99-671FAE2D4E1B}"/>
              </a:ext>
            </a:extLst>
          </p:cNvPr>
          <p:cNvSpPr txBox="1">
            <a:spLocks/>
          </p:cNvSpPr>
          <p:nvPr/>
        </p:nvSpPr>
        <p:spPr>
          <a:xfrm>
            <a:off x="5664200" y="1160463"/>
            <a:ext cx="5899150" cy="5005388"/>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600"/>
              </a:spcBef>
              <a:spcAft>
                <a:spcPts val="300"/>
              </a:spcAft>
              <a:buClr>
                <a:srgbClr val="005EB8"/>
              </a:buClr>
              <a:buFont typeface="Arial" panose="020B0604020202020204" pitchFamily="34" charset="0"/>
              <a:buNone/>
              <a:defRPr lang="en-US" sz="1200" b="1" i="0" kern="1200">
                <a:solidFill>
                  <a:schemeClr val="tx1"/>
                </a:solidFill>
                <a:latin typeface="Arial" panose="020B0604020202020204" pitchFamily="34" charset="0"/>
                <a:ea typeface="+mn-ea"/>
                <a:cs typeface="Arial" panose="020B0604020202020204" pitchFamily="34" charset="0"/>
                <a:sym typeface="+mn-lt"/>
              </a:defRPr>
            </a:lvl1pPr>
            <a:lvl2pPr marL="284400" indent="-172800" algn="l" defTabSz="914400" rtl="0" eaLnBrk="1" latinLnBrk="0" hangingPunct="1">
              <a:lnSpc>
                <a:spcPct val="90000"/>
              </a:lnSpc>
              <a:spcBef>
                <a:spcPts val="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rgbClr val="005EB8"/>
              </a:buClr>
              <a:buFont typeface="Trebuchet MS" panose="020B0603020202020204" pitchFamily="34" charset="0"/>
              <a:buChar char="–"/>
              <a:defRPr lang="en-US" sz="1200" kern="1200">
                <a:solidFill>
                  <a:srgbClr val="425563"/>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rgbClr val="005EB8"/>
              </a:buClr>
              <a:buFont typeface="Arial" panose="020B0604020202020204" pitchFamily="34" charset="0"/>
              <a:buChar char="​"/>
              <a:defRPr lang="en-US" sz="1600" kern="1200">
                <a:solidFill>
                  <a:srgbClr val="005EB8"/>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
                <a:srgbClr val="005EB8"/>
              </a:buClr>
              <a:buFont typeface="Arial" panose="020B0604020202020204" pitchFamily="34" charset="0"/>
              <a:buChar char="​"/>
              <a:defRPr lang="en-US" sz="1600" b="1" kern="1200" smtClean="0">
                <a:solidFill>
                  <a:srgbClr val="425563"/>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rgbClr val="005EB8"/>
              </a:buClr>
              <a:buFont typeface="Arial" panose="020B0604020202020204" pitchFamily="34" charset="0"/>
              <a:buChar char="•"/>
              <a:defRPr lang="en-US" sz="1600" kern="1200" smtClean="0">
                <a:solidFill>
                  <a:srgbClr val="425563"/>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Clr>
                <a:srgbClr val="005EB8"/>
              </a:buClr>
              <a:buFont typeface="Arial" panose="020B0604020202020204" pitchFamily="34" charset="0"/>
              <a:buChar char="​"/>
              <a:defRPr lang="en-US" sz="4400" kern="1200" baseline="0" smtClean="0">
                <a:solidFill>
                  <a:srgbClr val="425563"/>
                </a:solidFill>
                <a:latin typeface="+mn-lt"/>
                <a:ea typeface="+mn-ea"/>
                <a:cs typeface="+mn-cs"/>
                <a:sym typeface="+mn-lt"/>
              </a:defRPr>
            </a:lvl7pPr>
            <a:lvl8pPr marL="0" indent="0" algn="l" defTabSz="914400" rtl="0" eaLnBrk="1" latinLnBrk="0" hangingPunct="1">
              <a:lnSpc>
                <a:spcPct val="90000"/>
              </a:lnSpc>
              <a:spcBef>
                <a:spcPts val="900"/>
              </a:spcBef>
              <a:spcAft>
                <a:spcPts val="0"/>
              </a:spcAft>
              <a:buClr>
                <a:srgbClr val="005EB8"/>
              </a:buClr>
              <a:buFont typeface="Arial" panose="020B0604020202020204" pitchFamily="34" charset="0"/>
              <a:buChar char="​"/>
              <a:defRPr lang="en-US" sz="5400" kern="1200" baseline="0" smtClean="0">
                <a:solidFill>
                  <a:srgbClr val="005EB8"/>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Clr>
                <a:srgbClr val="005EB8"/>
              </a:buClr>
              <a:buFont typeface="Arial" panose="020B0604020202020204" pitchFamily="34" charset="0"/>
              <a:buChar char="​"/>
              <a:defRPr lang="en-US" sz="2400" kern="1200" baseline="0" dirty="0">
                <a:solidFill>
                  <a:srgbClr val="005EB8"/>
                </a:solidFill>
                <a:latin typeface="+mn-lt"/>
                <a:ea typeface="+mn-ea"/>
                <a:cs typeface="+mn-cs"/>
                <a:sym typeface="+mn-lt"/>
              </a:defRPr>
            </a:lvl9pPr>
          </a:lstStyle>
          <a:p>
            <a:pPr>
              <a:lnSpc>
                <a:spcPct val="100000"/>
              </a:lnSpc>
              <a:spcAft>
                <a:spcPts val="200"/>
              </a:spcAft>
              <a:defRPr/>
            </a:pPr>
            <a:r>
              <a:rPr kumimoji="0" lang="en-GB" sz="1050" b="1" i="0" u="none" strike="noStrike" kern="1200" cap="none" spc="0" normalizeH="0" baseline="0" noProof="0" dirty="0" smtClean="0">
                <a:ln>
                  <a:noFill/>
                </a:ln>
                <a:solidFill>
                  <a:srgbClr val="005EB8"/>
                </a:solidFill>
                <a:effectLst/>
                <a:uLnTx/>
                <a:uFillTx/>
                <a:latin typeface="Arial"/>
                <a:cs typeface="Arial"/>
                <a:sym typeface="+mn-lt"/>
              </a:rPr>
              <a:t>TESTING SITES </a:t>
            </a:r>
            <a:r>
              <a:rPr kumimoji="0" lang="en-GB" sz="1050" b="1" i="0" u="none" strike="noStrike" kern="1200" cap="none" spc="0" normalizeH="0" baseline="0" noProof="0" dirty="0">
                <a:ln>
                  <a:noFill/>
                </a:ln>
                <a:solidFill>
                  <a:srgbClr val="005EB8"/>
                </a:solidFill>
                <a:effectLst/>
                <a:uLnTx/>
                <a:uFillTx/>
                <a:latin typeface="Arial"/>
                <a:cs typeface="Arial"/>
                <a:sym typeface="+mn-lt"/>
              </a:rPr>
              <a:t>SHOULD</a:t>
            </a:r>
            <a:r>
              <a:rPr lang="en-GB" sz="1050" dirty="0">
                <a:solidFill>
                  <a:srgbClr val="005EB8"/>
                </a:solidFill>
                <a:latin typeface="Arial"/>
                <a:cs typeface="Arial"/>
              </a:rPr>
              <a:t> BE</a:t>
            </a:r>
            <a:r>
              <a:rPr kumimoji="0" lang="en-GB" sz="1050" b="1" i="0" u="none" strike="noStrike" kern="1200" cap="none" spc="0" normalizeH="0" baseline="0" noProof="0" dirty="0">
                <a:ln>
                  <a:noFill/>
                </a:ln>
                <a:solidFill>
                  <a:srgbClr val="005EB8"/>
                </a:solidFill>
                <a:effectLst/>
                <a:uLnTx/>
                <a:uFillTx/>
                <a:latin typeface="Arial"/>
                <a:cs typeface="Arial"/>
                <a:sym typeface="+mn-lt"/>
              </a:rPr>
              <a:t>:</a:t>
            </a:r>
            <a:endParaRPr lang="en-GB" sz="1050" b="1" i="0" u="none" strike="noStrike" kern="1200" cap="none" spc="0" normalizeH="0" baseline="0" noProof="0" dirty="0">
              <a:ln>
                <a:noFill/>
              </a:ln>
              <a:solidFill>
                <a:srgbClr val="005EB8"/>
              </a:solidFill>
              <a:effectLst/>
              <a:uLnTx/>
              <a:uFillTx/>
              <a:latin typeface="Arial"/>
              <a:cs typeface="Arial"/>
            </a:endParaRPr>
          </a:p>
          <a:p>
            <a:pPr marL="171450" indent="-171450">
              <a:lnSpc>
                <a:spcPct val="100000"/>
              </a:lnSpc>
              <a:spcAft>
                <a:spcPts val="200"/>
              </a:spcAft>
              <a:buFont typeface="Arial" panose="020B0604020202020204" pitchFamily="34" charset="0"/>
              <a:buChar char="•"/>
              <a:defRPr/>
            </a:pPr>
            <a:r>
              <a:rPr lang="en-GB" sz="1050" b="0" dirty="0">
                <a:solidFill>
                  <a:srgbClr val="425563"/>
                </a:solidFill>
                <a:latin typeface="Arial"/>
                <a:cs typeface="Arial"/>
              </a:rPr>
              <a:t>Large enough to permit social distancing. 2m social distancing should try to be maintained at all times, however, can be reduced with complying with the requires PPE guidance.</a:t>
            </a:r>
          </a:p>
          <a:p>
            <a:pPr marL="171450" indent="-171450">
              <a:lnSpc>
                <a:spcPct val="100000"/>
              </a:lnSpc>
              <a:spcAft>
                <a:spcPts val="200"/>
              </a:spcAft>
              <a:buFont typeface="Arial" panose="020B0604020202020204" pitchFamily="34" charset="0"/>
              <a:buChar char="•"/>
              <a:defRPr/>
            </a:pPr>
            <a:r>
              <a:rPr lang="en-GB" sz="1050" b="0" dirty="0">
                <a:solidFill>
                  <a:srgbClr val="425563"/>
                </a:solidFill>
                <a:latin typeface="Arial"/>
                <a:cs typeface="Arial"/>
              </a:rPr>
              <a:t>Over 2.5m in height</a:t>
            </a:r>
            <a:endParaRPr lang="en-GB" sz="1050" dirty="0"/>
          </a:p>
          <a:p>
            <a:pPr marL="171450" indent="-171450">
              <a:lnSpc>
                <a:spcPct val="100000"/>
              </a:lnSpc>
              <a:spcAft>
                <a:spcPts val="200"/>
              </a:spcAft>
              <a:buFont typeface="Arial" panose="020B0604020202020204" pitchFamily="34" charset="0"/>
              <a:buChar char="•"/>
              <a:defRPr/>
            </a:pPr>
            <a:r>
              <a:rPr lang="en-GB" sz="1050" b="0" dirty="0">
                <a:solidFill>
                  <a:srgbClr val="425563"/>
                </a:solidFill>
                <a:latin typeface="Arial"/>
                <a:cs typeface="Arial"/>
              </a:rPr>
              <a:t>One-way</a:t>
            </a:r>
            <a:r>
              <a:rPr kumimoji="0" lang="en-GB" sz="1050" b="0" i="0" u="none" strike="noStrike" kern="1200" cap="none" spc="0" normalizeH="0" baseline="0" noProof="0" dirty="0">
                <a:ln>
                  <a:noFill/>
                </a:ln>
                <a:solidFill>
                  <a:srgbClr val="425563"/>
                </a:solidFill>
                <a:effectLst/>
                <a:uLnTx/>
                <a:uFillTx/>
                <a:latin typeface="Arial"/>
                <a:cs typeface="Arial"/>
                <a:sym typeface="+mn-lt"/>
              </a:rPr>
              <a:t> systems to manage the flow of people</a:t>
            </a:r>
            <a:endParaRPr lang="en-GB" sz="1050" dirty="0"/>
          </a:p>
          <a:p>
            <a:pPr marL="171450" indent="-171450">
              <a:lnSpc>
                <a:spcPct val="100000"/>
              </a:lnSpc>
              <a:spcAft>
                <a:spcPts val="200"/>
              </a:spcAft>
              <a:buFont typeface="Arial" panose="020B0604020202020204" pitchFamily="34" charset="0"/>
              <a:buChar char="•"/>
              <a:defRPr/>
            </a:pPr>
            <a:r>
              <a:rPr lang="en-GB" sz="1050" b="0" dirty="0">
                <a:solidFill>
                  <a:srgbClr val="425563"/>
                </a:solidFill>
                <a:latin typeface="Arial"/>
                <a:cs typeface="Arial"/>
              </a:rPr>
              <a:t>Accessible</a:t>
            </a:r>
            <a:r>
              <a:rPr kumimoji="0" lang="en-GB" sz="1050" b="0" i="0" u="none" strike="noStrike" kern="1200" cap="none" spc="0" normalizeH="0" baseline="0" noProof="0" dirty="0">
                <a:ln>
                  <a:noFill/>
                </a:ln>
                <a:solidFill>
                  <a:srgbClr val="425563"/>
                </a:solidFill>
                <a:effectLst/>
                <a:uLnTx/>
                <a:uFillTx/>
                <a:latin typeface="Arial"/>
                <a:cs typeface="Arial"/>
                <a:sym typeface="+mn-lt"/>
              </a:rPr>
              <a:t> to all test </a:t>
            </a:r>
            <a:r>
              <a:rPr lang="en-GB" sz="1050" b="0" dirty="0">
                <a:solidFill>
                  <a:srgbClr val="425563"/>
                </a:solidFill>
                <a:latin typeface="Arial"/>
                <a:cs typeface="Arial"/>
              </a:rPr>
              <a:t>participants e.g., wheelchair accessible, ground floor location</a:t>
            </a:r>
            <a:endParaRPr lang="en-GB" sz="1050" b="0" i="0" u="none" strike="noStrike" kern="1200" cap="none" spc="0" normalizeH="0" baseline="0" noProof="0" dirty="0">
              <a:ln>
                <a:noFill/>
              </a:ln>
              <a:solidFill>
                <a:srgbClr val="425563"/>
              </a:solidFill>
              <a:effectLst/>
              <a:uLnTx/>
              <a:uFillTx/>
              <a:latin typeface="Arial"/>
              <a:cs typeface="Arial"/>
            </a:endParaRPr>
          </a:p>
          <a:p>
            <a:pPr marL="171450" indent="-171450">
              <a:lnSpc>
                <a:spcPct val="100000"/>
              </a:lnSpc>
              <a:spcAft>
                <a:spcPts val="200"/>
              </a:spcAft>
              <a:buFont typeface="Arial" panose="020B0604020202020204" pitchFamily="34" charset="0"/>
              <a:buChar char="•"/>
              <a:defRPr/>
            </a:pPr>
            <a:r>
              <a:rPr lang="en-GB" sz="1050" b="0" dirty="0">
                <a:solidFill>
                  <a:srgbClr val="425563"/>
                </a:solidFill>
                <a:latin typeface="Arial"/>
                <a:cs typeface="Arial"/>
              </a:rPr>
              <a:t>Fully cleanable across all surfaces (e.g., hard, non-porous flooring)</a:t>
            </a:r>
            <a:endParaRPr lang="en-GB" sz="1050" b="0" dirty="0"/>
          </a:p>
          <a:p>
            <a:pPr marL="171450" indent="-171450">
              <a:lnSpc>
                <a:spcPct val="100000"/>
              </a:lnSpc>
              <a:spcAft>
                <a:spcPts val="200"/>
              </a:spcAft>
              <a:buFont typeface="Arial" panose="020B0604020202020204" pitchFamily="34" charset="0"/>
              <a:buChar char="•"/>
              <a:defRPr/>
            </a:pPr>
            <a:r>
              <a:rPr lang="en-GB" sz="1050" b="0" dirty="0">
                <a:latin typeface="Arial"/>
                <a:cs typeface="Arial"/>
              </a:rPr>
              <a:t>With adequate supply of fresh airflow </a:t>
            </a:r>
            <a:r>
              <a:rPr kumimoji="0" lang="en-GB" sz="1050" b="0" i="0" u="none" strike="noStrike" kern="1200" cap="none" spc="0" normalizeH="0" baseline="0" noProof="0" dirty="0">
                <a:ln>
                  <a:noFill/>
                </a:ln>
                <a:effectLst/>
                <a:uLnTx/>
                <a:uFillTx/>
                <a:latin typeface="Arial"/>
                <a:cs typeface="Arial"/>
                <a:sym typeface="+mn-lt"/>
              </a:rPr>
              <a:t>and</a:t>
            </a:r>
            <a:r>
              <a:rPr lang="en-GB" sz="1050" b="0" dirty="0">
                <a:latin typeface="Arial"/>
                <a:cs typeface="Arial"/>
              </a:rPr>
              <a:t>/or a non-recirculation mechanical air conditioning system to reduce risk of transmission </a:t>
            </a:r>
            <a:endParaRPr lang="en-GB" sz="1050" b="0" dirty="0"/>
          </a:p>
          <a:p>
            <a:pPr marL="171450" indent="-171450">
              <a:lnSpc>
                <a:spcPct val="100000"/>
              </a:lnSpc>
              <a:spcAft>
                <a:spcPts val="200"/>
              </a:spcAft>
              <a:buFont typeface="Arial" panose="020B0604020202020204" pitchFamily="34" charset="0"/>
              <a:buChar char="•"/>
              <a:defRPr/>
            </a:pPr>
            <a:r>
              <a:rPr lang="en-GB" sz="1050" b="0" dirty="0">
                <a:solidFill>
                  <a:srgbClr val="425563"/>
                </a:solidFill>
                <a:latin typeface="Arial"/>
                <a:cs typeface="Arial"/>
              </a:rPr>
              <a:t>With accessible washroom facilities, changing rooms and hand</a:t>
            </a:r>
            <a:r>
              <a:rPr kumimoji="0" lang="en-GB" sz="1050" b="0" i="0" u="none" strike="noStrike" kern="1200" cap="none" spc="0" normalizeH="0" baseline="0" noProof="0" dirty="0">
                <a:ln>
                  <a:noFill/>
                </a:ln>
                <a:solidFill>
                  <a:srgbClr val="425563"/>
                </a:solidFill>
                <a:effectLst/>
                <a:uLnTx/>
                <a:uFillTx/>
                <a:latin typeface="Arial"/>
                <a:cs typeface="Arial"/>
                <a:sym typeface="+mn-lt"/>
              </a:rPr>
              <a:t> hygiene </a:t>
            </a:r>
            <a:r>
              <a:rPr lang="en-GB" sz="1050" b="0" dirty="0">
                <a:solidFill>
                  <a:srgbClr val="425563"/>
                </a:solidFill>
                <a:latin typeface="Arial"/>
                <a:cs typeface="Arial"/>
              </a:rPr>
              <a:t>facilities </a:t>
            </a:r>
            <a:r>
              <a:rPr kumimoji="0" lang="en-GB" sz="1050" b="0" i="0" u="none" strike="noStrike" kern="1200" cap="none" spc="0" normalizeH="0" baseline="0" noProof="0" dirty="0">
                <a:ln>
                  <a:noFill/>
                </a:ln>
                <a:solidFill>
                  <a:srgbClr val="425563"/>
                </a:solidFill>
                <a:effectLst/>
                <a:uLnTx/>
                <a:uFillTx/>
                <a:latin typeface="Arial"/>
                <a:cs typeface="Arial"/>
                <a:sym typeface="+mn-lt"/>
              </a:rPr>
              <a:t>(soap and water/appropriate alcohol-based hand rub</a:t>
            </a:r>
            <a:r>
              <a:rPr lang="en-GB" sz="1050" b="0" dirty="0">
                <a:solidFill>
                  <a:srgbClr val="425563"/>
                </a:solidFill>
                <a:latin typeface="Arial"/>
                <a:cs typeface="Arial"/>
              </a:rPr>
              <a:t>)</a:t>
            </a:r>
            <a:endParaRPr lang="en-GB" sz="1050" b="0" dirty="0">
              <a:solidFill>
                <a:srgbClr val="425563"/>
              </a:solidFill>
            </a:endParaRPr>
          </a:p>
          <a:p>
            <a:pPr marL="171450" indent="-171450">
              <a:lnSpc>
                <a:spcPct val="100000"/>
              </a:lnSpc>
              <a:spcAft>
                <a:spcPts val="200"/>
              </a:spcAft>
              <a:buFont typeface="Arial" panose="020B0604020202020204" pitchFamily="34" charset="0"/>
              <a:buChar char="•"/>
              <a:defRPr/>
            </a:pPr>
            <a:r>
              <a:rPr lang="en-GB" sz="1050" b="0" dirty="0">
                <a:latin typeface="Arial"/>
                <a:cs typeface="Arial"/>
              </a:rPr>
              <a:t>With mains power or a temporary generator power supply</a:t>
            </a:r>
            <a:endParaRPr lang="en-GB" sz="1050" dirty="0"/>
          </a:p>
          <a:p>
            <a:pPr marL="171450" indent="-171450">
              <a:lnSpc>
                <a:spcPct val="100000"/>
              </a:lnSpc>
              <a:spcAft>
                <a:spcPts val="200"/>
              </a:spcAft>
              <a:buFont typeface="Arial" panose="020B0604020202020204" pitchFamily="34" charset="0"/>
              <a:buChar char="•"/>
              <a:defRPr/>
            </a:pPr>
            <a:r>
              <a:rPr lang="en-GB" sz="1050" b="0" dirty="0">
                <a:latin typeface="Arial"/>
                <a:cs typeface="Arial"/>
              </a:rPr>
              <a:t>Adequately lit</a:t>
            </a:r>
            <a:endParaRPr lang="en-GB" sz="1050" dirty="0"/>
          </a:p>
          <a:p>
            <a:pPr marL="171450" indent="-171450">
              <a:lnSpc>
                <a:spcPct val="100000"/>
              </a:lnSpc>
              <a:spcAft>
                <a:spcPts val="200"/>
              </a:spcAft>
              <a:buFont typeface="Arial" panose="020B0604020202020204" pitchFamily="34" charset="0"/>
              <a:buChar char="•"/>
              <a:defRPr/>
            </a:pPr>
            <a:r>
              <a:rPr lang="en-GB" sz="1050" b="0" dirty="0">
                <a:solidFill>
                  <a:srgbClr val="425563"/>
                </a:solidFill>
                <a:latin typeface="Arial"/>
                <a:cs typeface="Arial"/>
              </a:rPr>
              <a:t>Reliably connected to the internet connection for registration and result capture</a:t>
            </a:r>
            <a:endParaRPr lang="en-GB" sz="1050" b="0" i="0" u="none" strike="noStrike" kern="1200" cap="none" spc="0" normalizeH="0" baseline="0" noProof="0" dirty="0">
              <a:ln>
                <a:noFill/>
              </a:ln>
              <a:solidFill>
                <a:srgbClr val="425563"/>
              </a:solidFill>
              <a:effectLst/>
              <a:uLnTx/>
              <a:uFillTx/>
            </a:endParaRPr>
          </a:p>
          <a:p>
            <a:pPr marL="171450" indent="-171450">
              <a:lnSpc>
                <a:spcPct val="100000"/>
              </a:lnSpc>
              <a:spcAft>
                <a:spcPts val="200"/>
              </a:spcAft>
              <a:buClr>
                <a:schemeClr val="tx2"/>
              </a:buClr>
              <a:buFont typeface="Arial" panose="020B0604020202020204" pitchFamily="34" charset="0"/>
              <a:buChar char="•"/>
              <a:defRPr/>
            </a:pPr>
            <a:r>
              <a:rPr lang="en-GB" sz="1050" b="0" dirty="0">
                <a:solidFill>
                  <a:srgbClr val="425563"/>
                </a:solidFill>
                <a:latin typeface="Arial"/>
                <a:cs typeface="Arial"/>
              </a:rPr>
              <a:t>With a legal agreement allowing testing operations (if space not owned by </a:t>
            </a:r>
            <a:r>
              <a:rPr lang="en-GB" sz="1050" b="0" dirty="0" smtClean="0">
                <a:solidFill>
                  <a:srgbClr val="425563"/>
                </a:solidFill>
                <a:latin typeface="Arial"/>
                <a:cs typeface="Arial"/>
              </a:rPr>
              <a:t>the organisation)</a:t>
            </a:r>
            <a:endParaRPr lang="en-GB" sz="1050" b="0" dirty="0">
              <a:solidFill>
                <a:srgbClr val="425563"/>
              </a:solidFill>
            </a:endParaRPr>
          </a:p>
          <a:p>
            <a:pPr marL="171450" indent="-171450">
              <a:lnSpc>
                <a:spcPct val="100000"/>
              </a:lnSpc>
              <a:spcAft>
                <a:spcPts val="200"/>
              </a:spcAft>
              <a:buClr>
                <a:schemeClr val="tx2"/>
              </a:buClr>
              <a:buFont typeface="Arial" panose="020B0604020202020204" pitchFamily="34" charset="0"/>
              <a:buChar char="•"/>
              <a:defRPr/>
            </a:pPr>
            <a:r>
              <a:rPr lang="en-GB" sz="1050" b="0" dirty="0">
                <a:solidFill>
                  <a:srgbClr val="425563"/>
                </a:solidFill>
                <a:latin typeface="Arial"/>
                <a:cs typeface="Arial"/>
              </a:rPr>
              <a:t>With secured storage spaces with spaces for 15-30 degree temperature control</a:t>
            </a:r>
            <a:endParaRPr lang="en-GB" sz="1050" b="0" dirty="0">
              <a:solidFill>
                <a:srgbClr val="425563"/>
              </a:solidFill>
            </a:endParaRPr>
          </a:p>
          <a:p>
            <a:pPr marL="171450" indent="-171450">
              <a:lnSpc>
                <a:spcPct val="100000"/>
              </a:lnSpc>
              <a:spcAft>
                <a:spcPts val="200"/>
              </a:spcAft>
              <a:buClr>
                <a:schemeClr val="tx2"/>
              </a:buClr>
              <a:buFont typeface="Arial" panose="020B0604020202020204" pitchFamily="34" charset="0"/>
              <a:buChar char="•"/>
              <a:defRPr/>
            </a:pPr>
            <a:r>
              <a:rPr lang="en-GB" sz="1050" b="0" dirty="0">
                <a:latin typeface="Arial"/>
                <a:cs typeface="Arial"/>
              </a:rPr>
              <a:t>Signed off from a Fire safety, health and safety, mechanical and electrical and security perspective</a:t>
            </a:r>
          </a:p>
          <a:p>
            <a:pPr marL="171450" indent="-171450">
              <a:lnSpc>
                <a:spcPct val="100000"/>
              </a:lnSpc>
              <a:spcAft>
                <a:spcPts val="200"/>
              </a:spcAft>
              <a:buClr>
                <a:schemeClr val="tx2"/>
              </a:buClr>
              <a:buFont typeface="Arial" panose="020B0604020202020204" pitchFamily="34" charset="0"/>
              <a:buChar char="•"/>
              <a:defRPr/>
            </a:pPr>
            <a:r>
              <a:rPr lang="en-GB" sz="1050" b="0" dirty="0">
                <a:latin typeface="Arial"/>
                <a:cs typeface="Arial"/>
              </a:rPr>
              <a:t>With an appropriate</a:t>
            </a:r>
            <a:r>
              <a:rPr lang="en-GB" sz="1050" b="0" dirty="0">
                <a:solidFill>
                  <a:srgbClr val="425563"/>
                </a:solidFill>
                <a:latin typeface="Arial"/>
                <a:cs typeface="Arial"/>
              </a:rPr>
              <a:t> space for clinical waste bins, accessible by waste collection services</a:t>
            </a:r>
            <a:endParaRPr lang="en-GB" sz="1050" dirty="0"/>
          </a:p>
          <a:p>
            <a:pPr marL="171450" indent="-171450">
              <a:lnSpc>
                <a:spcPct val="100000"/>
              </a:lnSpc>
              <a:spcAft>
                <a:spcPts val="200"/>
              </a:spcAft>
              <a:buClr>
                <a:schemeClr val="tx2"/>
              </a:buClr>
              <a:buFont typeface="Arial" panose="020B0604020202020204" pitchFamily="34" charset="0"/>
              <a:buChar char="•"/>
              <a:defRPr/>
            </a:pPr>
            <a:r>
              <a:rPr lang="en-GB" sz="1050" b="0" dirty="0">
                <a:latin typeface="Arial"/>
                <a:cs typeface="Arial"/>
              </a:rPr>
              <a:t>With an appropriate reception space to maintain social distancing</a:t>
            </a:r>
          </a:p>
        </p:txBody>
      </p:sp>
      <p:sp>
        <p:nvSpPr>
          <p:cNvPr id="4" name="TextBox 3">
            <a:extLst>
              <a:ext uri="{FF2B5EF4-FFF2-40B4-BE49-F238E27FC236}">
                <a16:creationId xmlns:a16="http://schemas.microsoft.com/office/drawing/2014/main" id="{CACF3009-BA9C-134F-8828-3ACB9723438C}"/>
              </a:ext>
            </a:extLst>
          </p:cNvPr>
          <p:cNvSpPr txBox="1"/>
          <p:nvPr/>
        </p:nvSpPr>
        <p:spPr>
          <a:xfrm>
            <a:off x="-311727" y="3190009"/>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Tree>
    <p:extLst>
      <p:ext uri="{BB962C8B-B14F-4D97-AF65-F5344CB8AC3E}">
        <p14:creationId xmlns:p14="http://schemas.microsoft.com/office/powerpoint/2010/main" val="10465927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629A0-CDD9-7541-9510-6B1451661700}"/>
              </a:ext>
            </a:extLst>
          </p:cNvPr>
          <p:cNvSpPr>
            <a:spLocks noGrp="1"/>
          </p:cNvSpPr>
          <p:nvPr>
            <p:ph type="title"/>
          </p:nvPr>
        </p:nvSpPr>
        <p:spPr/>
        <p:txBody>
          <a:bodyPr vert="horz" wrap="square" lIns="612000" tIns="274320" rIns="684000" bIns="137160" rtlCol="0" anchor="ctr">
            <a:noAutofit/>
          </a:bodyPr>
          <a:lstStyle/>
          <a:p>
            <a:r>
              <a:rPr lang="en-GB" sz="3600">
                <a:latin typeface="Arial"/>
                <a:cs typeface="Arial"/>
              </a:rPr>
              <a:t>SCALING &amp; COMBINING THE BUILD OPTIONS </a:t>
            </a:r>
            <a:endParaRPr lang="en-GB" sz="3600"/>
          </a:p>
        </p:txBody>
      </p:sp>
      <p:pic>
        <p:nvPicPr>
          <p:cNvPr id="19" name="Picture 18">
            <a:extLst>
              <a:ext uri="{FF2B5EF4-FFF2-40B4-BE49-F238E27FC236}">
                <a16:creationId xmlns:a16="http://schemas.microsoft.com/office/drawing/2014/main" id="{0BE62BB0-F025-1545-A7B1-E3B5EC15872D}"/>
              </a:ext>
            </a:extLst>
          </p:cNvPr>
          <p:cNvPicPr>
            <a:picLocks noChangeAspect="1"/>
          </p:cNvPicPr>
          <p:nvPr/>
        </p:nvPicPr>
        <p:blipFill>
          <a:blip r:embed="rId3"/>
          <a:stretch>
            <a:fillRect/>
          </a:stretch>
        </p:blipFill>
        <p:spPr>
          <a:xfrm>
            <a:off x="10885327" y="200526"/>
            <a:ext cx="1054100" cy="419100"/>
          </a:xfrm>
          <a:prstGeom prst="rect">
            <a:avLst/>
          </a:prstGeom>
        </p:spPr>
      </p:pic>
      <p:sp>
        <p:nvSpPr>
          <p:cNvPr id="14" name="Text Placeholder 2">
            <a:extLst>
              <a:ext uri="{FF2B5EF4-FFF2-40B4-BE49-F238E27FC236}">
                <a16:creationId xmlns:a16="http://schemas.microsoft.com/office/drawing/2014/main" id="{ACC9839A-471D-D847-B5B9-38F6023935FB}"/>
              </a:ext>
            </a:extLst>
          </p:cNvPr>
          <p:cNvSpPr txBox="1">
            <a:spLocks/>
          </p:cNvSpPr>
          <p:nvPr/>
        </p:nvSpPr>
        <p:spPr>
          <a:xfrm>
            <a:off x="5664200" y="1160463"/>
            <a:ext cx="5899150" cy="4999538"/>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600"/>
              </a:spcBef>
              <a:spcAft>
                <a:spcPts val="300"/>
              </a:spcAft>
              <a:buClr>
                <a:srgbClr val="005EB8"/>
              </a:buClr>
              <a:buFont typeface="Arial" panose="020B0604020202020204" pitchFamily="34" charset="0"/>
              <a:buNone/>
              <a:defRPr lang="en-US" sz="1200" b="1" i="0" kern="1200">
                <a:solidFill>
                  <a:schemeClr val="tx1"/>
                </a:solidFill>
                <a:latin typeface="Arial" panose="020B0604020202020204" pitchFamily="34" charset="0"/>
                <a:ea typeface="+mn-ea"/>
                <a:cs typeface="Arial" panose="020B0604020202020204" pitchFamily="34" charset="0"/>
                <a:sym typeface="+mn-lt"/>
              </a:defRPr>
            </a:lvl1pPr>
            <a:lvl2pPr marL="284400" indent="-172800" algn="l" defTabSz="914400" rtl="0" eaLnBrk="1" latinLnBrk="0" hangingPunct="1">
              <a:lnSpc>
                <a:spcPct val="90000"/>
              </a:lnSpc>
              <a:spcBef>
                <a:spcPts val="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rgbClr val="005EB8"/>
              </a:buClr>
              <a:buFont typeface="Trebuchet MS" panose="020B0603020202020204" pitchFamily="34" charset="0"/>
              <a:buChar char="–"/>
              <a:defRPr lang="en-US" sz="1200" kern="1200">
                <a:solidFill>
                  <a:srgbClr val="425563"/>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rgbClr val="005EB8"/>
              </a:buClr>
              <a:buFont typeface="Arial" panose="020B0604020202020204" pitchFamily="34" charset="0"/>
              <a:buChar char="​"/>
              <a:defRPr lang="en-US" sz="1600" kern="1200">
                <a:solidFill>
                  <a:srgbClr val="005EB8"/>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
                <a:srgbClr val="005EB8"/>
              </a:buClr>
              <a:buFont typeface="Arial" panose="020B0604020202020204" pitchFamily="34" charset="0"/>
              <a:buChar char="​"/>
              <a:defRPr lang="en-US" sz="1600" b="1" kern="1200" smtClean="0">
                <a:solidFill>
                  <a:srgbClr val="425563"/>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rgbClr val="005EB8"/>
              </a:buClr>
              <a:buFont typeface="Arial" panose="020B0604020202020204" pitchFamily="34" charset="0"/>
              <a:buChar char="•"/>
              <a:defRPr lang="en-US" sz="1600" kern="1200" smtClean="0">
                <a:solidFill>
                  <a:srgbClr val="425563"/>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Clr>
                <a:srgbClr val="005EB8"/>
              </a:buClr>
              <a:buFont typeface="Arial" panose="020B0604020202020204" pitchFamily="34" charset="0"/>
              <a:buChar char="​"/>
              <a:defRPr lang="en-US" sz="4400" kern="1200" baseline="0" smtClean="0">
                <a:solidFill>
                  <a:srgbClr val="425563"/>
                </a:solidFill>
                <a:latin typeface="+mn-lt"/>
                <a:ea typeface="+mn-ea"/>
                <a:cs typeface="+mn-cs"/>
                <a:sym typeface="+mn-lt"/>
              </a:defRPr>
            </a:lvl7pPr>
            <a:lvl8pPr marL="0" indent="0" algn="l" defTabSz="914400" rtl="0" eaLnBrk="1" latinLnBrk="0" hangingPunct="1">
              <a:lnSpc>
                <a:spcPct val="90000"/>
              </a:lnSpc>
              <a:spcBef>
                <a:spcPts val="900"/>
              </a:spcBef>
              <a:spcAft>
                <a:spcPts val="0"/>
              </a:spcAft>
              <a:buClr>
                <a:srgbClr val="005EB8"/>
              </a:buClr>
              <a:buFont typeface="Arial" panose="020B0604020202020204" pitchFamily="34" charset="0"/>
              <a:buChar char="​"/>
              <a:defRPr lang="en-US" sz="5400" kern="1200" baseline="0" smtClean="0">
                <a:solidFill>
                  <a:srgbClr val="005EB8"/>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Clr>
                <a:srgbClr val="005EB8"/>
              </a:buClr>
              <a:buFont typeface="Arial" panose="020B0604020202020204" pitchFamily="34" charset="0"/>
              <a:buChar char="​"/>
              <a:defRPr lang="en-US" sz="2400" kern="1200" baseline="0" dirty="0">
                <a:solidFill>
                  <a:srgbClr val="005EB8"/>
                </a:solidFill>
                <a:latin typeface="+mn-lt"/>
                <a:ea typeface="+mn-ea"/>
                <a:cs typeface="+mn-cs"/>
                <a:sym typeface="+mn-lt"/>
              </a:defRPr>
            </a:lvl9pPr>
          </a:lstStyle>
          <a:p>
            <a:pPr>
              <a:lnSpc>
                <a:spcPct val="100000"/>
              </a:lnSpc>
              <a:defRPr/>
            </a:pPr>
            <a:r>
              <a:rPr lang="en-GB" b="0" dirty="0">
                <a:latin typeface="Arial"/>
                <a:cs typeface="Arial"/>
              </a:rPr>
              <a:t>The site layout options are </a:t>
            </a:r>
            <a:r>
              <a:rPr lang="en-GB" dirty="0">
                <a:latin typeface="Arial"/>
                <a:cs typeface="Arial"/>
              </a:rPr>
              <a:t>modular</a:t>
            </a:r>
            <a:r>
              <a:rPr lang="en-GB" b="0" dirty="0">
                <a:latin typeface="Arial"/>
                <a:cs typeface="Arial"/>
              </a:rPr>
              <a:t> and </a:t>
            </a:r>
            <a:r>
              <a:rPr lang="en-GB" dirty="0">
                <a:latin typeface="Arial"/>
                <a:cs typeface="Arial"/>
              </a:rPr>
              <a:t>scalable</a:t>
            </a:r>
            <a:r>
              <a:rPr lang="en-GB" b="0" dirty="0">
                <a:latin typeface="Arial"/>
                <a:cs typeface="Arial"/>
              </a:rPr>
              <a:t>.</a:t>
            </a:r>
            <a:endParaRPr lang="en-US" b="0" dirty="0"/>
          </a:p>
          <a:p>
            <a:pPr>
              <a:lnSpc>
                <a:spcPct val="100000"/>
              </a:lnSpc>
              <a:defRPr/>
            </a:pPr>
            <a:r>
              <a:rPr lang="en-GB" b="0" dirty="0">
                <a:latin typeface="Arial"/>
                <a:cs typeface="Arial"/>
              </a:rPr>
              <a:t>Organisations should build </a:t>
            </a:r>
            <a:r>
              <a:rPr lang="en-GB" b="0" dirty="0" smtClean="0">
                <a:latin typeface="Arial"/>
                <a:cs typeface="Arial"/>
              </a:rPr>
              <a:t>testing sites </a:t>
            </a:r>
            <a:r>
              <a:rPr lang="en-GB" b="0" dirty="0">
                <a:latin typeface="Arial"/>
                <a:cs typeface="Arial"/>
              </a:rPr>
              <a:t>considering the </a:t>
            </a:r>
            <a:r>
              <a:rPr lang="en-GB" dirty="0">
                <a:latin typeface="Arial"/>
                <a:cs typeface="Arial"/>
              </a:rPr>
              <a:t>number of booths</a:t>
            </a:r>
            <a:r>
              <a:rPr lang="en-GB" b="0" dirty="0">
                <a:latin typeface="Arial"/>
                <a:cs typeface="Arial"/>
              </a:rPr>
              <a:t> required and the </a:t>
            </a:r>
            <a:r>
              <a:rPr lang="en-GB" dirty="0">
                <a:latin typeface="Arial"/>
                <a:cs typeface="Arial"/>
              </a:rPr>
              <a:t>privacy needs</a:t>
            </a:r>
            <a:r>
              <a:rPr lang="en-GB" b="0" dirty="0">
                <a:latin typeface="Arial"/>
                <a:cs typeface="Arial"/>
              </a:rPr>
              <a:t>, and scale accordingly.</a:t>
            </a:r>
            <a:endParaRPr lang="en-GB" b="0" dirty="0"/>
          </a:p>
          <a:p>
            <a:pPr>
              <a:lnSpc>
                <a:spcPct val="100000"/>
              </a:lnSpc>
              <a:defRPr/>
            </a:pPr>
            <a:endParaRPr lang="en-GB" b="0" dirty="0">
              <a:latin typeface="Arial"/>
              <a:cs typeface="Arial"/>
            </a:endParaRPr>
          </a:p>
          <a:p>
            <a:pPr>
              <a:lnSpc>
                <a:spcPct val="100000"/>
              </a:lnSpc>
              <a:defRPr/>
            </a:pPr>
            <a:r>
              <a:rPr lang="en-GB" b="0" dirty="0">
                <a:latin typeface="Arial"/>
                <a:cs typeface="Arial"/>
              </a:rPr>
              <a:t>Note that </a:t>
            </a:r>
            <a:r>
              <a:rPr lang="en-GB" dirty="0">
                <a:latin typeface="Arial"/>
                <a:cs typeface="Arial"/>
              </a:rPr>
              <a:t>options can be combined</a:t>
            </a:r>
            <a:r>
              <a:rPr lang="en-GB" b="0" dirty="0">
                <a:latin typeface="Arial"/>
                <a:cs typeface="Arial"/>
              </a:rPr>
              <a:t>. For example:</a:t>
            </a:r>
            <a:endParaRPr lang="en-GB" b="0" dirty="0"/>
          </a:p>
          <a:p>
            <a:pPr marL="171450" indent="-171450">
              <a:lnSpc>
                <a:spcPct val="100000"/>
              </a:lnSpc>
              <a:buChar char="•"/>
              <a:defRPr/>
            </a:pPr>
            <a:r>
              <a:rPr lang="en-GB" b="0" dirty="0">
                <a:latin typeface="Arial"/>
                <a:cs typeface="Arial"/>
              </a:rPr>
              <a:t>If a </a:t>
            </a:r>
            <a:r>
              <a:rPr lang="en-GB" b="0" dirty="0" smtClean="0">
                <a:latin typeface="Arial"/>
                <a:cs typeface="Arial"/>
              </a:rPr>
              <a:t>testing site </a:t>
            </a:r>
            <a:r>
              <a:rPr lang="en-GB" b="0" dirty="0">
                <a:latin typeface="Arial"/>
                <a:cs typeface="Arial"/>
              </a:rPr>
              <a:t>needs an open plan, high throughput </a:t>
            </a:r>
            <a:r>
              <a:rPr lang="en-GB" b="0" dirty="0" smtClean="0">
                <a:latin typeface="Arial"/>
                <a:cs typeface="Arial"/>
              </a:rPr>
              <a:t>testing site </a:t>
            </a:r>
            <a:r>
              <a:rPr lang="en-GB" b="0" dirty="0">
                <a:latin typeface="Arial"/>
                <a:cs typeface="Arial"/>
              </a:rPr>
              <a:t>with privacy facilities, they should </a:t>
            </a:r>
            <a:r>
              <a:rPr lang="en-GB" dirty="0">
                <a:latin typeface="Arial"/>
                <a:cs typeface="Arial"/>
              </a:rPr>
              <a:t>combine options 1 and 2</a:t>
            </a:r>
            <a:endParaRPr lang="en-GB" dirty="0"/>
          </a:p>
        </p:txBody>
      </p:sp>
    </p:spTree>
    <p:extLst>
      <p:ext uri="{BB962C8B-B14F-4D97-AF65-F5344CB8AC3E}">
        <p14:creationId xmlns:p14="http://schemas.microsoft.com/office/powerpoint/2010/main" val="31681135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8C180D-3605-8A45-96B3-EC3F63BFC829}"/>
              </a:ext>
            </a:extLst>
          </p:cNvPr>
          <p:cNvSpPr>
            <a:spLocks noGrp="1"/>
          </p:cNvSpPr>
          <p:nvPr>
            <p:ph type="title"/>
          </p:nvPr>
        </p:nvSpPr>
        <p:spPr>
          <a:xfrm>
            <a:off x="13889" y="0"/>
            <a:ext cx="5462337" cy="6858000"/>
          </a:xfrm>
        </p:spPr>
        <p:txBody>
          <a:bodyPr lIns="612000"/>
          <a:lstStyle/>
          <a:p>
            <a:pPr algn="l"/>
            <a:r>
              <a:rPr lang="en-GB"/>
              <a:t>PARTICIPANT ARRIVAL AREA</a:t>
            </a:r>
            <a:br>
              <a:rPr lang="en-GB"/>
            </a:br>
            <a:r>
              <a:rPr lang="en-GB"/>
              <a:t/>
            </a:r>
            <a:br>
              <a:rPr lang="en-GB"/>
            </a:br>
            <a:r>
              <a:rPr lang="en-GB"/>
              <a:t/>
            </a:r>
            <a:br>
              <a:rPr lang="en-GB"/>
            </a:br>
            <a:r>
              <a:rPr lang="en-GB"/>
              <a:t/>
            </a:r>
            <a:br>
              <a:rPr lang="en-GB"/>
            </a:br>
            <a:endParaRPr lang="en-GB"/>
          </a:p>
        </p:txBody>
      </p:sp>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706"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588" y="1588"/>
                        <a:ext cx="1588" cy="1588"/>
                      </a:xfrm>
                      <a:prstGeom prst="rect">
                        <a:avLst/>
                      </a:prstGeom>
                      <a:ln/>
                    </p:spPr>
                  </p:pic>
                </p:oleObj>
              </mc:Fallback>
            </mc:AlternateContent>
          </a:graphicData>
        </a:graphic>
      </p:graphicFrame>
      <p:sp>
        <p:nvSpPr>
          <p:cNvPr id="21" name="Text Placeholder 2">
            <a:extLst>
              <a:ext uri="{FF2B5EF4-FFF2-40B4-BE49-F238E27FC236}">
                <a16:creationId xmlns:a16="http://schemas.microsoft.com/office/drawing/2014/main" id="{3AC2F847-CC06-A241-8E23-2B848B89C22E}"/>
              </a:ext>
            </a:extLst>
          </p:cNvPr>
          <p:cNvSpPr txBox="1">
            <a:spLocks/>
          </p:cNvSpPr>
          <p:nvPr/>
        </p:nvSpPr>
        <p:spPr>
          <a:xfrm>
            <a:off x="5664200" y="1160463"/>
            <a:ext cx="5755449" cy="5000625"/>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600"/>
              </a:spcBef>
              <a:spcAft>
                <a:spcPts val="300"/>
              </a:spcAft>
              <a:buClr>
                <a:srgbClr val="005EB8"/>
              </a:buClr>
              <a:buFont typeface="Arial" panose="020B0604020202020204" pitchFamily="34" charset="0"/>
              <a:buNone/>
              <a:defRPr lang="en-US" sz="1200" b="1" i="0" kern="1200">
                <a:solidFill>
                  <a:schemeClr val="tx1"/>
                </a:solidFill>
                <a:latin typeface="Arial" panose="020B0604020202020204" pitchFamily="34" charset="0"/>
                <a:ea typeface="+mn-ea"/>
                <a:cs typeface="Arial" panose="020B0604020202020204" pitchFamily="34" charset="0"/>
                <a:sym typeface="+mn-lt"/>
              </a:defRPr>
            </a:lvl1pPr>
            <a:lvl2pPr marL="284400" indent="-172800" algn="l" defTabSz="914400" rtl="0" eaLnBrk="1" latinLnBrk="0" hangingPunct="1">
              <a:lnSpc>
                <a:spcPct val="90000"/>
              </a:lnSpc>
              <a:spcBef>
                <a:spcPts val="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rgbClr val="005EB8"/>
              </a:buClr>
              <a:buFont typeface="Trebuchet MS" panose="020B0603020202020204" pitchFamily="34" charset="0"/>
              <a:buChar char="–"/>
              <a:defRPr lang="en-US" sz="1200" kern="1200">
                <a:solidFill>
                  <a:srgbClr val="425563"/>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rgbClr val="005EB8"/>
              </a:buClr>
              <a:buFont typeface="Arial" panose="020B0604020202020204" pitchFamily="34" charset="0"/>
              <a:buChar char="​"/>
              <a:defRPr lang="en-US" sz="1600" kern="1200">
                <a:solidFill>
                  <a:srgbClr val="005EB8"/>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
                <a:srgbClr val="005EB8"/>
              </a:buClr>
              <a:buFont typeface="Arial" panose="020B0604020202020204" pitchFamily="34" charset="0"/>
              <a:buChar char="​"/>
              <a:defRPr lang="en-US" sz="1600" b="1" kern="1200" smtClean="0">
                <a:solidFill>
                  <a:srgbClr val="425563"/>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rgbClr val="005EB8"/>
              </a:buClr>
              <a:buFont typeface="Arial" panose="020B0604020202020204" pitchFamily="34" charset="0"/>
              <a:buChar char="•"/>
              <a:defRPr lang="en-US" sz="1600" kern="1200" smtClean="0">
                <a:solidFill>
                  <a:srgbClr val="425563"/>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Clr>
                <a:srgbClr val="005EB8"/>
              </a:buClr>
              <a:buFont typeface="Arial" panose="020B0604020202020204" pitchFamily="34" charset="0"/>
              <a:buChar char="​"/>
              <a:defRPr lang="en-US" sz="4400" kern="1200" baseline="0" smtClean="0">
                <a:solidFill>
                  <a:srgbClr val="425563"/>
                </a:solidFill>
                <a:latin typeface="+mn-lt"/>
                <a:ea typeface="+mn-ea"/>
                <a:cs typeface="+mn-cs"/>
                <a:sym typeface="+mn-lt"/>
              </a:defRPr>
            </a:lvl7pPr>
            <a:lvl8pPr marL="0" indent="0" algn="l" defTabSz="914400" rtl="0" eaLnBrk="1" latinLnBrk="0" hangingPunct="1">
              <a:lnSpc>
                <a:spcPct val="90000"/>
              </a:lnSpc>
              <a:spcBef>
                <a:spcPts val="900"/>
              </a:spcBef>
              <a:spcAft>
                <a:spcPts val="0"/>
              </a:spcAft>
              <a:buClr>
                <a:srgbClr val="005EB8"/>
              </a:buClr>
              <a:buFont typeface="Arial" panose="020B0604020202020204" pitchFamily="34" charset="0"/>
              <a:buChar char="​"/>
              <a:defRPr lang="en-US" sz="5400" kern="1200" baseline="0" smtClean="0">
                <a:solidFill>
                  <a:srgbClr val="005EB8"/>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Clr>
                <a:srgbClr val="005EB8"/>
              </a:buClr>
              <a:buFont typeface="Arial" panose="020B0604020202020204" pitchFamily="34" charset="0"/>
              <a:buChar char="​"/>
              <a:defRPr lang="en-US" sz="2400" kern="1200" baseline="0" dirty="0">
                <a:solidFill>
                  <a:srgbClr val="005EB8"/>
                </a:solidFill>
                <a:latin typeface="+mn-lt"/>
                <a:ea typeface="+mn-ea"/>
                <a:cs typeface="+mn-cs"/>
                <a:sym typeface="+mn-lt"/>
              </a:defRPr>
            </a:lvl9pPr>
          </a:lstStyle>
          <a:p>
            <a:pPr marL="0" marR="0" lvl="0" indent="0" algn="l" defTabSz="914400" rtl="0" eaLnBrk="1" fontAlgn="auto" latinLnBrk="0" hangingPunct="1">
              <a:lnSpc>
                <a:spcPct val="100000"/>
              </a:lnSpc>
              <a:spcBef>
                <a:spcPts val="600"/>
              </a:spcBef>
              <a:spcAft>
                <a:spcPts val="300"/>
              </a:spcAft>
              <a:buClr>
                <a:srgbClr val="005EB8"/>
              </a:buClr>
              <a:buSzTx/>
              <a:buFont typeface="Arial" panose="020B0604020202020204" pitchFamily="34" charset="0"/>
              <a:buNone/>
              <a:tabLst/>
              <a:defRPr/>
            </a:pPr>
            <a:r>
              <a:rPr kumimoji="0" lang="en-GB" sz="12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sym typeface="+mn-lt"/>
              </a:rPr>
              <a:t>WHAT IS THIS AREA:</a:t>
            </a:r>
          </a:p>
          <a:p>
            <a:pPr marL="171450" lvl="0" indent="-171450">
              <a:lnSpc>
                <a:spcPct val="100000"/>
              </a:lnSpc>
              <a:buFont typeface="Arial" panose="020B0604020202020204" pitchFamily="34" charset="0"/>
              <a:buChar char="•"/>
              <a:defRPr/>
            </a:pPr>
            <a:r>
              <a:rPr lang="en-GB" b="0" dirty="0">
                <a:solidFill>
                  <a:srgbClr val="425563"/>
                </a:solidFill>
              </a:rPr>
              <a:t>The entrance to the </a:t>
            </a:r>
            <a:r>
              <a:rPr lang="en-GB" b="0" dirty="0" smtClean="0">
                <a:solidFill>
                  <a:srgbClr val="425563"/>
                </a:solidFill>
              </a:rPr>
              <a:t>testing site </a:t>
            </a:r>
            <a:r>
              <a:rPr lang="en-GB" b="0" dirty="0">
                <a:solidFill>
                  <a:srgbClr val="425563"/>
                </a:solidFill>
              </a:rPr>
              <a:t>which can be indoors or outdoors</a:t>
            </a:r>
          </a:p>
          <a:p>
            <a:pPr marL="171450" lvl="0" indent="-171450">
              <a:lnSpc>
                <a:spcPct val="100000"/>
              </a:lnSpc>
              <a:buFont typeface="Arial" panose="020B0604020202020204" pitchFamily="34" charset="0"/>
              <a:buChar char="•"/>
              <a:defRPr/>
            </a:pPr>
            <a:r>
              <a:rPr lang="en-GB" b="0" dirty="0">
                <a:solidFill>
                  <a:srgbClr val="425563"/>
                </a:solidFill>
              </a:rPr>
              <a:t>This area may contain a socially distanced queue system as appropriate for the organisation’s specific </a:t>
            </a:r>
            <a:r>
              <a:rPr lang="en-GB" b="0" dirty="0" smtClean="0">
                <a:solidFill>
                  <a:srgbClr val="425563"/>
                </a:solidFill>
              </a:rPr>
              <a:t>testing site </a:t>
            </a:r>
            <a:r>
              <a:rPr lang="en-GB" b="0" dirty="0">
                <a:solidFill>
                  <a:srgbClr val="425563"/>
                </a:solidFill>
              </a:rPr>
              <a:t>location</a:t>
            </a:r>
          </a:p>
          <a:p>
            <a:pPr marL="171450" lvl="0" indent="-171450">
              <a:lnSpc>
                <a:spcPct val="100000"/>
              </a:lnSpc>
              <a:buFont typeface="Arial" panose="020B0604020202020204" pitchFamily="34" charset="0"/>
              <a:buChar char="•"/>
              <a:defRPr/>
            </a:pPr>
            <a:r>
              <a:rPr lang="en-GB" b="0" dirty="0">
                <a:solidFill>
                  <a:srgbClr val="425563"/>
                </a:solidFill>
              </a:rPr>
              <a:t>The initial point of contact between the Participant and the </a:t>
            </a:r>
            <a:r>
              <a:rPr lang="en-GB" b="0" dirty="0" smtClean="0">
                <a:solidFill>
                  <a:srgbClr val="425563"/>
                </a:solidFill>
              </a:rPr>
              <a:t>testing site</a:t>
            </a:r>
            <a:endParaRPr lang="en-GB" b="0" dirty="0">
              <a:solidFill>
                <a:srgbClr val="425563"/>
              </a:solidFill>
            </a:endParaRPr>
          </a:p>
          <a:p>
            <a:pPr marL="0" marR="0" lvl="0" indent="0" algn="l" defTabSz="914400" rtl="0" eaLnBrk="1" fontAlgn="auto" latinLnBrk="0" hangingPunct="1">
              <a:lnSpc>
                <a:spcPct val="100000"/>
              </a:lnSpc>
              <a:spcBef>
                <a:spcPts val="600"/>
              </a:spcBef>
              <a:spcAft>
                <a:spcPts val="300"/>
              </a:spcAft>
              <a:buClr>
                <a:srgbClr val="005EB8"/>
              </a:buClr>
              <a:buSzTx/>
              <a:buFont typeface="Arial" panose="020B0604020202020204" pitchFamily="34" charset="0"/>
              <a:buNone/>
              <a:tabLst/>
              <a:defRPr/>
            </a:pPr>
            <a:endParaRPr kumimoji="0" lang="en-GB" sz="12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sym typeface="+mn-lt"/>
            </a:endParaRPr>
          </a:p>
          <a:p>
            <a:pPr marL="0" marR="0" lvl="0" indent="0" algn="l" defTabSz="914400" rtl="0" eaLnBrk="1" fontAlgn="auto" latinLnBrk="0" hangingPunct="1">
              <a:lnSpc>
                <a:spcPct val="100000"/>
              </a:lnSpc>
              <a:spcBef>
                <a:spcPts val="600"/>
              </a:spcBef>
              <a:spcAft>
                <a:spcPts val="300"/>
              </a:spcAft>
              <a:buClr>
                <a:srgbClr val="005EB8"/>
              </a:buClr>
              <a:buSzTx/>
              <a:buFont typeface="Arial" panose="020B0604020202020204" pitchFamily="34" charset="0"/>
              <a:buNone/>
              <a:tabLst/>
              <a:defRPr/>
            </a:pPr>
            <a:r>
              <a:rPr kumimoji="0" lang="en-GB" sz="12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sym typeface="+mn-lt"/>
              </a:rPr>
              <a:t>FEATURES OF THIS AREA:</a:t>
            </a:r>
          </a:p>
          <a:p>
            <a:pPr marL="171450" marR="0" lvl="0" indent="-171450" algn="l" defTabSz="914400" rtl="0" eaLnBrk="1" fontAlgn="auto" latinLnBrk="0" hangingPunct="1">
              <a:lnSpc>
                <a:spcPct val="100000"/>
              </a:lnSpc>
              <a:spcBef>
                <a:spcPts val="600"/>
              </a:spcBef>
              <a:spcAft>
                <a:spcPts val="300"/>
              </a:spcAft>
              <a:buClr>
                <a:srgbClr val="005EB8"/>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sym typeface="+mn-lt"/>
              </a:rPr>
              <a:t>Demarcated one-way system</a:t>
            </a:r>
            <a:r>
              <a:rPr lang="en-GB" b="0" dirty="0">
                <a:solidFill>
                  <a:srgbClr val="425563"/>
                </a:solidFill>
              </a:rPr>
              <a:t> for Participants </a:t>
            </a:r>
            <a:endPar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sym typeface="+mn-lt"/>
            </a:endParaRPr>
          </a:p>
          <a:p>
            <a:pPr marL="171450" marR="0" lvl="0" indent="-171450" algn="l" defTabSz="914400" rtl="0" eaLnBrk="1" fontAlgn="auto" latinLnBrk="0" hangingPunct="1">
              <a:lnSpc>
                <a:spcPct val="100000"/>
              </a:lnSpc>
              <a:spcBef>
                <a:spcPts val="600"/>
              </a:spcBef>
              <a:spcAft>
                <a:spcPts val="300"/>
              </a:spcAft>
              <a:buClr>
                <a:srgbClr val="005EB8"/>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sym typeface="+mn-lt"/>
              </a:rPr>
              <a:t>Hand sanitiser station(s) on entry / in arrival area</a:t>
            </a:r>
          </a:p>
          <a:p>
            <a:pPr marL="171450" lvl="0" indent="-171450">
              <a:lnSpc>
                <a:spcPct val="100000"/>
              </a:lnSpc>
              <a:buFont typeface="Arial" panose="020B0604020202020204" pitchFamily="34" charset="0"/>
              <a:buChar char="•"/>
              <a:defRPr/>
            </a:pPr>
            <a:r>
              <a:rPr lang="en-GB" b="0" dirty="0">
                <a:solidFill>
                  <a:srgbClr val="425563"/>
                </a:solidFill>
              </a:rPr>
              <a:t>Check-in point or system to allow Participants to receive their test kit and bar code</a:t>
            </a:r>
          </a:p>
          <a:p>
            <a:pPr marL="171450" marR="0" lvl="0" indent="-171450" algn="l" defTabSz="914400" rtl="0" eaLnBrk="1" fontAlgn="auto" latinLnBrk="0" hangingPunct="1">
              <a:lnSpc>
                <a:spcPct val="100000"/>
              </a:lnSpc>
              <a:spcBef>
                <a:spcPts val="600"/>
              </a:spcBef>
              <a:spcAft>
                <a:spcPts val="300"/>
              </a:spcAft>
              <a:buClr>
                <a:srgbClr val="005EB8"/>
              </a:buClr>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sym typeface="+mn-lt"/>
            </a:endParaRPr>
          </a:p>
        </p:txBody>
      </p:sp>
      <p:grpSp>
        <p:nvGrpSpPr>
          <p:cNvPr id="11" name="Group 10">
            <a:extLst>
              <a:ext uri="{FF2B5EF4-FFF2-40B4-BE49-F238E27FC236}">
                <a16:creationId xmlns:a16="http://schemas.microsoft.com/office/drawing/2014/main" id="{70C2991A-EDF5-664E-B30E-5566EDDC5727}"/>
              </a:ext>
            </a:extLst>
          </p:cNvPr>
          <p:cNvGrpSpPr/>
          <p:nvPr/>
        </p:nvGrpSpPr>
        <p:grpSpPr>
          <a:xfrm>
            <a:off x="284441" y="3081243"/>
            <a:ext cx="4921232" cy="3406140"/>
            <a:chOff x="284441" y="3081243"/>
            <a:chExt cx="4921232" cy="3406140"/>
          </a:xfrm>
        </p:grpSpPr>
        <p:pic>
          <p:nvPicPr>
            <p:cNvPr id="10" name="Picture 9">
              <a:extLst>
                <a:ext uri="{FF2B5EF4-FFF2-40B4-BE49-F238E27FC236}">
                  <a16:creationId xmlns:a16="http://schemas.microsoft.com/office/drawing/2014/main" id="{5E9B8670-1C02-BA41-8C82-065F633FEF0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4441" y="3081243"/>
              <a:ext cx="4921232" cy="3406140"/>
            </a:xfrm>
            <a:prstGeom prst="rect">
              <a:avLst/>
            </a:prstGeom>
          </p:spPr>
        </p:pic>
        <p:sp>
          <p:nvSpPr>
            <p:cNvPr id="13" name="Rectangle 12">
              <a:extLst>
                <a:ext uri="{FF2B5EF4-FFF2-40B4-BE49-F238E27FC236}">
                  <a16:creationId xmlns:a16="http://schemas.microsoft.com/office/drawing/2014/main" id="{C2EB283C-A68B-534A-ADD5-2A78C9394B03}"/>
                </a:ext>
              </a:extLst>
            </p:cNvPr>
            <p:cNvSpPr/>
            <p:nvPr/>
          </p:nvSpPr>
          <p:spPr>
            <a:xfrm>
              <a:off x="467133" y="6097588"/>
              <a:ext cx="4555847" cy="307777"/>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425563"/>
                  </a:solidFill>
                  <a:effectLst/>
                  <a:uLnTx/>
                  <a:uFillTx/>
                  <a:latin typeface="Arial"/>
                  <a:ea typeface="+mn-ea"/>
                  <a:cs typeface="+mn-cs"/>
                </a:rPr>
                <a:t>FOR ILLUSTRATIVE PURPOSES ONLY</a:t>
              </a:r>
            </a:p>
          </p:txBody>
        </p:sp>
      </p:grpSp>
    </p:spTree>
    <p:extLst>
      <p:ext uri="{BB962C8B-B14F-4D97-AF65-F5344CB8AC3E}">
        <p14:creationId xmlns:p14="http://schemas.microsoft.com/office/powerpoint/2010/main" val="25395263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629A0-CDD9-7541-9510-6B1451661700}"/>
              </a:ext>
            </a:extLst>
          </p:cNvPr>
          <p:cNvSpPr>
            <a:spLocks noGrp="1"/>
          </p:cNvSpPr>
          <p:nvPr>
            <p:ph type="title"/>
          </p:nvPr>
        </p:nvSpPr>
        <p:spPr/>
        <p:txBody>
          <a:bodyPr rIns="0"/>
          <a:lstStyle/>
          <a:p>
            <a:r>
              <a:rPr lang="en-GB"/>
              <a:t>TESTING </a:t>
            </a:r>
            <a:br>
              <a:rPr lang="en-GB"/>
            </a:br>
            <a:r>
              <a:rPr lang="en-GB"/>
              <a:t>STATIONS</a:t>
            </a:r>
            <a:br>
              <a:rPr lang="en-GB"/>
            </a:br>
            <a:r>
              <a:rPr lang="en-GB"/>
              <a:t/>
            </a:r>
            <a:br>
              <a:rPr lang="en-GB"/>
            </a:br>
            <a:r>
              <a:rPr lang="en-GB"/>
              <a:t/>
            </a:r>
            <a:br>
              <a:rPr lang="en-GB"/>
            </a:br>
            <a:r>
              <a:rPr lang="en-GB"/>
              <a:t/>
            </a:r>
            <a:br>
              <a:rPr lang="en-GB"/>
            </a:br>
            <a:endParaRPr lang="en-GB"/>
          </a:p>
        </p:txBody>
      </p:sp>
      <p:sp>
        <p:nvSpPr>
          <p:cNvPr id="25" name="Text Placeholder 2">
            <a:extLst>
              <a:ext uri="{FF2B5EF4-FFF2-40B4-BE49-F238E27FC236}">
                <a16:creationId xmlns:a16="http://schemas.microsoft.com/office/drawing/2014/main" id="{132BFB9C-02E5-AF44-9295-A40481715387}"/>
              </a:ext>
            </a:extLst>
          </p:cNvPr>
          <p:cNvSpPr txBox="1">
            <a:spLocks/>
          </p:cNvSpPr>
          <p:nvPr/>
        </p:nvSpPr>
        <p:spPr>
          <a:xfrm>
            <a:off x="5664200" y="1160463"/>
            <a:ext cx="5906396" cy="5000625"/>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600"/>
              </a:spcBef>
              <a:spcAft>
                <a:spcPts val="300"/>
              </a:spcAft>
              <a:buClr>
                <a:srgbClr val="005EB8"/>
              </a:buClr>
              <a:buFont typeface="Arial" panose="020B0604020202020204" pitchFamily="34" charset="0"/>
              <a:buNone/>
              <a:defRPr lang="en-US" sz="1200" b="1" i="0" kern="1200">
                <a:solidFill>
                  <a:schemeClr val="tx1"/>
                </a:solidFill>
                <a:latin typeface="Arial" panose="020B0604020202020204" pitchFamily="34" charset="0"/>
                <a:ea typeface="+mn-ea"/>
                <a:cs typeface="Arial" panose="020B0604020202020204" pitchFamily="34" charset="0"/>
                <a:sym typeface="+mn-lt"/>
              </a:defRPr>
            </a:lvl1pPr>
            <a:lvl2pPr marL="284400" indent="-172800" algn="l" defTabSz="914400" rtl="0" eaLnBrk="1" latinLnBrk="0" hangingPunct="1">
              <a:lnSpc>
                <a:spcPct val="90000"/>
              </a:lnSpc>
              <a:spcBef>
                <a:spcPts val="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rgbClr val="005EB8"/>
              </a:buClr>
              <a:buFont typeface="Trebuchet MS" panose="020B0603020202020204" pitchFamily="34" charset="0"/>
              <a:buChar char="–"/>
              <a:defRPr lang="en-US" sz="1200" kern="1200">
                <a:solidFill>
                  <a:srgbClr val="425563"/>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rgbClr val="005EB8"/>
              </a:buClr>
              <a:buFont typeface="Arial" panose="020B0604020202020204" pitchFamily="34" charset="0"/>
              <a:buChar char="​"/>
              <a:defRPr lang="en-US" sz="1600" kern="1200">
                <a:solidFill>
                  <a:srgbClr val="005EB8"/>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
                <a:srgbClr val="005EB8"/>
              </a:buClr>
              <a:buFont typeface="Arial" panose="020B0604020202020204" pitchFamily="34" charset="0"/>
              <a:buChar char="​"/>
              <a:defRPr lang="en-US" sz="1600" b="1" kern="1200" smtClean="0">
                <a:solidFill>
                  <a:srgbClr val="425563"/>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rgbClr val="005EB8"/>
              </a:buClr>
              <a:buFont typeface="Arial" panose="020B0604020202020204" pitchFamily="34" charset="0"/>
              <a:buChar char="•"/>
              <a:defRPr lang="en-US" sz="1600" kern="1200" smtClean="0">
                <a:solidFill>
                  <a:srgbClr val="425563"/>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Clr>
                <a:srgbClr val="005EB8"/>
              </a:buClr>
              <a:buFont typeface="Arial" panose="020B0604020202020204" pitchFamily="34" charset="0"/>
              <a:buChar char="​"/>
              <a:defRPr lang="en-US" sz="4400" kern="1200" baseline="0" smtClean="0">
                <a:solidFill>
                  <a:srgbClr val="425563"/>
                </a:solidFill>
                <a:latin typeface="+mn-lt"/>
                <a:ea typeface="+mn-ea"/>
                <a:cs typeface="+mn-cs"/>
                <a:sym typeface="+mn-lt"/>
              </a:defRPr>
            </a:lvl7pPr>
            <a:lvl8pPr marL="0" indent="0" algn="l" defTabSz="914400" rtl="0" eaLnBrk="1" latinLnBrk="0" hangingPunct="1">
              <a:lnSpc>
                <a:spcPct val="90000"/>
              </a:lnSpc>
              <a:spcBef>
                <a:spcPts val="900"/>
              </a:spcBef>
              <a:spcAft>
                <a:spcPts val="0"/>
              </a:spcAft>
              <a:buClr>
                <a:srgbClr val="005EB8"/>
              </a:buClr>
              <a:buFont typeface="Arial" panose="020B0604020202020204" pitchFamily="34" charset="0"/>
              <a:buChar char="​"/>
              <a:defRPr lang="en-US" sz="5400" kern="1200" baseline="0" smtClean="0">
                <a:solidFill>
                  <a:srgbClr val="005EB8"/>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Clr>
                <a:srgbClr val="005EB8"/>
              </a:buClr>
              <a:buFont typeface="Arial" panose="020B0604020202020204" pitchFamily="34" charset="0"/>
              <a:buChar char="​"/>
              <a:defRPr lang="en-US" sz="2400" kern="1200" baseline="0" dirty="0">
                <a:solidFill>
                  <a:srgbClr val="005EB8"/>
                </a:solidFill>
                <a:latin typeface="+mn-lt"/>
                <a:ea typeface="+mn-ea"/>
                <a:cs typeface="+mn-cs"/>
                <a:sym typeface="+mn-lt"/>
              </a:defRPr>
            </a:lvl9pPr>
          </a:lstStyle>
          <a:p>
            <a:pPr marL="0" marR="0" lvl="0" indent="0" algn="l" defTabSz="914400" rtl="0" eaLnBrk="1" fontAlgn="auto" latinLnBrk="0" hangingPunct="1">
              <a:lnSpc>
                <a:spcPct val="100000"/>
              </a:lnSpc>
              <a:spcBef>
                <a:spcPts val="600"/>
              </a:spcBef>
              <a:spcAft>
                <a:spcPts val="300"/>
              </a:spcAft>
              <a:buClr>
                <a:srgbClr val="005EB8"/>
              </a:buClr>
              <a:buSzTx/>
              <a:buFont typeface="Arial" panose="020B0604020202020204" pitchFamily="34" charset="0"/>
              <a:buNone/>
              <a:tabLst/>
              <a:defRPr/>
            </a:pPr>
            <a:r>
              <a:rPr kumimoji="0" lang="en-GB" sz="1200" b="1" i="0" u="none" strike="noStrike" kern="1200" cap="none" spc="0" normalizeH="0" baseline="0" noProof="0">
                <a:ln>
                  <a:noFill/>
                </a:ln>
                <a:solidFill>
                  <a:srgbClr val="005EB8"/>
                </a:solidFill>
                <a:effectLst/>
                <a:uLnTx/>
                <a:uFillTx/>
                <a:latin typeface="Arial"/>
                <a:cs typeface="Arial"/>
                <a:sym typeface="+mn-lt"/>
              </a:rPr>
              <a:t>WHAT IS THIS AREA:</a:t>
            </a:r>
          </a:p>
          <a:p>
            <a:pPr marL="171450" marR="0" lvl="0" indent="-171450" algn="l" defTabSz="914400" rtl="0" eaLnBrk="1" fontAlgn="auto" latinLnBrk="0" hangingPunct="1">
              <a:lnSpc>
                <a:spcPct val="100000"/>
              </a:lnSpc>
              <a:spcBef>
                <a:spcPts val="600"/>
              </a:spcBef>
              <a:spcAft>
                <a:spcPts val="300"/>
              </a:spcAft>
              <a:buClr>
                <a:srgbClr val="005EB8"/>
              </a:buClr>
              <a:buSzTx/>
              <a:buFont typeface="Arial" panose="020B0604020202020204" pitchFamily="34" charset="0"/>
              <a:buChar char="•"/>
              <a:tabLst/>
              <a:defRPr/>
            </a:pPr>
            <a:r>
              <a:rPr lang="en-GB" b="0">
                <a:latin typeface="Arial"/>
                <a:cs typeface="Arial"/>
              </a:rPr>
              <a:t>The dedicated zone(s) on the site for the Participant to collect their swab sample</a:t>
            </a:r>
          </a:p>
          <a:p>
            <a:pPr marL="171450" marR="0" lvl="0" indent="-171450" algn="l" defTabSz="914400" rtl="0" eaLnBrk="1" fontAlgn="auto" latinLnBrk="0" hangingPunct="1">
              <a:lnSpc>
                <a:spcPct val="100000"/>
              </a:lnSpc>
              <a:spcBef>
                <a:spcPts val="600"/>
              </a:spcBef>
              <a:spcAft>
                <a:spcPts val="300"/>
              </a:spcAft>
              <a:buClr>
                <a:srgbClr val="005EB8"/>
              </a:buClr>
              <a:buSzTx/>
              <a:buFont typeface="Arial" panose="020B0604020202020204" pitchFamily="34" charset="0"/>
              <a:buChar char="•"/>
              <a:tabLst/>
              <a:defRPr/>
            </a:pPr>
            <a:r>
              <a:rPr lang="en-GB" b="0">
                <a:latin typeface="Arial"/>
                <a:cs typeface="Arial"/>
              </a:rPr>
              <a:t>This area may contain a booth, table, a marked zone, or multiples of these depending on the organisation’s choice</a:t>
            </a:r>
          </a:p>
          <a:p>
            <a:pPr marL="171450" indent="-171450">
              <a:lnSpc>
                <a:spcPct val="100000"/>
              </a:lnSpc>
              <a:buFont typeface="Arial" panose="020B0604020202020204" pitchFamily="34" charset="0"/>
              <a:buChar char="•"/>
              <a:defRPr/>
            </a:pPr>
            <a:r>
              <a:rPr kumimoji="0" lang="en-GB" sz="1200" b="0" i="0" u="none" strike="noStrike" kern="1200" cap="none" spc="0" normalizeH="0" baseline="0" noProof="0">
                <a:ln>
                  <a:noFill/>
                </a:ln>
                <a:effectLst/>
                <a:uLnTx/>
                <a:uFillTx/>
                <a:latin typeface="Arial"/>
                <a:cs typeface="Arial"/>
                <a:sym typeface="+mn-lt"/>
              </a:rPr>
              <a:t>It might be useful to reserve a test station for first time Participants, as they are likely to take longer to complete the testing process</a:t>
            </a:r>
            <a:endParaRPr kumimoji="0" lang="en-GB" sz="1200"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sym typeface="+mn-lt"/>
            </a:endParaRPr>
          </a:p>
          <a:p>
            <a:pPr marL="0" marR="0" lvl="0" indent="0" algn="l" defTabSz="914400" rtl="0" eaLnBrk="1" fontAlgn="auto" latinLnBrk="0" hangingPunct="1">
              <a:lnSpc>
                <a:spcPct val="100000"/>
              </a:lnSpc>
              <a:spcBef>
                <a:spcPts val="600"/>
              </a:spcBef>
              <a:spcAft>
                <a:spcPts val="300"/>
              </a:spcAft>
              <a:buClr>
                <a:srgbClr val="005EB8"/>
              </a:buClr>
              <a:buSzTx/>
              <a:buFont typeface="Arial" panose="020B0604020202020204" pitchFamily="34" charset="0"/>
              <a:buNone/>
              <a:tabLst/>
              <a:defRPr/>
            </a:pPr>
            <a:r>
              <a:rPr kumimoji="0" lang="en-GB" sz="1200" b="1" i="0" u="none" strike="noStrike" kern="1200" cap="none" spc="0" normalizeH="0" baseline="0" noProof="0">
                <a:ln>
                  <a:noFill/>
                </a:ln>
                <a:solidFill>
                  <a:srgbClr val="005EB8"/>
                </a:solidFill>
                <a:effectLst/>
                <a:uLnTx/>
                <a:uFillTx/>
                <a:latin typeface="Arial"/>
                <a:cs typeface="Arial"/>
                <a:sym typeface="+mn-lt"/>
              </a:rPr>
              <a:t>FEATURES OF THIS AREA:</a:t>
            </a:r>
            <a:endParaRPr lang="en-GB" sz="1200" b="1" i="0" u="none" strike="noStrike" kern="1200" cap="none" spc="0" normalizeH="0" baseline="0" noProof="0">
              <a:ln>
                <a:noFill/>
              </a:ln>
              <a:solidFill>
                <a:srgbClr val="005EB8"/>
              </a:solidFill>
              <a:effectLst/>
              <a:uLnTx/>
              <a:uFillTx/>
              <a:latin typeface="Arial"/>
              <a:cs typeface="Arial"/>
            </a:endParaRPr>
          </a:p>
          <a:p>
            <a:pPr marL="171450" indent="-171450">
              <a:lnSpc>
                <a:spcPct val="100000"/>
              </a:lnSpc>
              <a:buFont typeface="Arial" panose="020B0604020202020204" pitchFamily="34" charset="0"/>
              <a:buChar char="•"/>
              <a:defRPr/>
            </a:pPr>
            <a:r>
              <a:rPr lang="en-GB" b="0">
                <a:solidFill>
                  <a:srgbClr val="425563"/>
                </a:solidFill>
                <a:latin typeface="Arial"/>
                <a:cs typeface="Arial"/>
              </a:rPr>
              <a:t>Hand sanitiser station(s) in the sample area</a:t>
            </a:r>
          </a:p>
          <a:p>
            <a:pPr marL="171450" marR="0" lvl="0" indent="-171450" algn="l" defTabSz="914400" rtl="0" eaLnBrk="1" fontAlgn="auto" latinLnBrk="0" hangingPunct="1">
              <a:lnSpc>
                <a:spcPct val="100000"/>
              </a:lnSpc>
              <a:spcBef>
                <a:spcPts val="600"/>
              </a:spcBef>
              <a:spcAft>
                <a:spcPts val="300"/>
              </a:spcAft>
              <a:buClr>
                <a:srgbClr val="005EB8"/>
              </a:buClr>
              <a:buSzTx/>
              <a:buFont typeface="Arial" panose="020B0604020202020204" pitchFamily="34" charset="0"/>
              <a:buChar char="•"/>
              <a:tabLst/>
              <a:defRPr/>
            </a:pPr>
            <a:r>
              <a:rPr lang="en-GB" b="0">
                <a:solidFill>
                  <a:srgbClr val="425563"/>
                </a:solidFill>
                <a:latin typeface="Arial"/>
                <a:cs typeface="Arial"/>
              </a:rPr>
              <a:t>Testing guidance and supervision for Participants</a:t>
            </a:r>
            <a:endParaRPr lang="en-GB" sz="1200" b="0" i="0" u="none" strike="noStrike" kern="1200" cap="none" spc="0" normalizeH="0" baseline="0" noProof="0">
              <a:ln>
                <a:noFill/>
              </a:ln>
              <a:solidFill>
                <a:srgbClr val="425563"/>
              </a:solidFill>
              <a:effectLst/>
              <a:uLnTx/>
              <a:uFillTx/>
              <a:latin typeface="Arial"/>
              <a:cs typeface="Arial"/>
            </a:endParaRPr>
          </a:p>
          <a:p>
            <a:pPr marL="171450" marR="0" lvl="0" indent="-171450" algn="l" defTabSz="914400" rtl="0" eaLnBrk="1" fontAlgn="auto" latinLnBrk="0" hangingPunct="1">
              <a:lnSpc>
                <a:spcPct val="100000"/>
              </a:lnSpc>
              <a:spcBef>
                <a:spcPts val="600"/>
              </a:spcBef>
              <a:spcAft>
                <a:spcPts val="300"/>
              </a:spcAft>
              <a:buClr>
                <a:srgbClr val="005EB8"/>
              </a:buClr>
              <a:buSzTx/>
              <a:buFont typeface="Arial" panose="020B0604020202020204" pitchFamily="34" charset="0"/>
              <a:buChar char="•"/>
              <a:tabLst/>
              <a:defRPr/>
            </a:pPr>
            <a:r>
              <a:rPr kumimoji="0" lang="en-GB" sz="1200" b="0" i="0" u="none" strike="noStrike" kern="1200" cap="none" spc="0" normalizeH="0" baseline="0" noProof="0">
                <a:ln>
                  <a:noFill/>
                </a:ln>
                <a:solidFill>
                  <a:srgbClr val="425563"/>
                </a:solidFill>
                <a:effectLst/>
                <a:uLnTx/>
                <a:uFillTx/>
                <a:latin typeface="Arial"/>
                <a:cs typeface="Arial"/>
                <a:sym typeface="+mn-lt"/>
              </a:rPr>
              <a:t>A system for the Participant to pass their sample for analysis, such as a hatch or open space</a:t>
            </a:r>
            <a:endParaRPr lang="en-GB" sz="1200" b="0" i="0" u="none" strike="noStrike" kern="1200" cap="none" spc="0" normalizeH="0" baseline="0" noProof="0">
              <a:ln>
                <a:noFill/>
              </a:ln>
              <a:solidFill>
                <a:srgbClr val="425563"/>
              </a:solidFill>
              <a:effectLst/>
              <a:uLnTx/>
              <a:uFillTx/>
              <a:latin typeface="Arial"/>
              <a:cs typeface="Arial"/>
            </a:endParaRPr>
          </a:p>
          <a:p>
            <a:pPr marL="171450" marR="0" lvl="0" indent="-171450" algn="l" defTabSz="914400" rtl="0" eaLnBrk="1" fontAlgn="auto" latinLnBrk="0" hangingPunct="1">
              <a:lnSpc>
                <a:spcPct val="100000"/>
              </a:lnSpc>
              <a:spcBef>
                <a:spcPts val="600"/>
              </a:spcBef>
              <a:spcAft>
                <a:spcPts val="300"/>
              </a:spcAft>
              <a:buClr>
                <a:srgbClr val="005EB8"/>
              </a:buClr>
              <a:buSzTx/>
              <a:buFont typeface="Arial" panose="020B0604020202020204" pitchFamily="34" charset="0"/>
              <a:buChar char="•"/>
              <a:tabLst/>
              <a:defRPr/>
            </a:pPr>
            <a:r>
              <a:rPr lang="en-GB" b="0">
                <a:solidFill>
                  <a:srgbClr val="425563"/>
                </a:solidFill>
                <a:latin typeface="Arial"/>
                <a:cs typeface="Arial"/>
              </a:rPr>
              <a:t>Demarcated one-way exit route</a:t>
            </a:r>
            <a:endParaRPr lang="en-GB" sz="1200" b="0" i="0" u="none" strike="noStrike" kern="1200" cap="none" spc="0" normalizeH="0" baseline="0" noProof="0">
              <a:ln>
                <a:noFill/>
              </a:ln>
              <a:solidFill>
                <a:srgbClr val="425563"/>
              </a:solidFill>
              <a:effectLst/>
              <a:uLnTx/>
              <a:uFillTx/>
              <a:latin typeface="Arial"/>
              <a:cs typeface="Arial"/>
            </a:endParaRPr>
          </a:p>
          <a:p>
            <a:pPr marL="0" marR="0" lvl="0" indent="0" algn="l" defTabSz="914400" rtl="0" eaLnBrk="1" fontAlgn="auto" latinLnBrk="0" hangingPunct="1">
              <a:lnSpc>
                <a:spcPct val="100000"/>
              </a:lnSpc>
              <a:spcBef>
                <a:spcPts val="600"/>
              </a:spcBef>
              <a:spcAft>
                <a:spcPts val="300"/>
              </a:spcAft>
              <a:buClr>
                <a:srgbClr val="005EB8"/>
              </a:buClr>
              <a:buSzTx/>
              <a:buFont typeface="Arial" panose="020B0604020202020204" pitchFamily="34" charset="0"/>
              <a:buNone/>
              <a:tabLst/>
              <a:defRPr/>
            </a:pPr>
            <a:endParaRPr kumimoji="0" lang="en-GB" sz="1200"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sym typeface="+mn-lt"/>
            </a:endParaRPr>
          </a:p>
          <a:p>
            <a:pPr marL="0" marR="0" lvl="0" indent="0" algn="l" defTabSz="914400" rtl="0" eaLnBrk="1" fontAlgn="auto" latinLnBrk="0" hangingPunct="1">
              <a:lnSpc>
                <a:spcPct val="100000"/>
              </a:lnSpc>
              <a:spcBef>
                <a:spcPts val="600"/>
              </a:spcBef>
              <a:spcAft>
                <a:spcPts val="300"/>
              </a:spcAft>
              <a:buClr>
                <a:srgbClr val="005EB8"/>
              </a:buClr>
              <a:buSzTx/>
              <a:buFont typeface="Arial" panose="020B0604020202020204" pitchFamily="34" charset="0"/>
              <a:buNone/>
              <a:tabLst/>
              <a:defRPr/>
            </a:pPr>
            <a:r>
              <a:rPr kumimoji="0" lang="en-GB" sz="1200" b="1" i="0" u="none" strike="noStrike" kern="1200" cap="none" spc="0" normalizeH="0" baseline="0" noProof="0">
                <a:ln>
                  <a:noFill/>
                </a:ln>
                <a:solidFill>
                  <a:srgbClr val="005EB8"/>
                </a:solidFill>
                <a:effectLst/>
                <a:uLnTx/>
                <a:uFillTx/>
                <a:latin typeface="Arial"/>
                <a:cs typeface="Arial"/>
                <a:sym typeface="+mn-lt"/>
              </a:rPr>
              <a:t>ACCESSIBILITY</a:t>
            </a:r>
            <a:r>
              <a:rPr kumimoji="0" lang="en-GB" sz="1200" b="0" i="0" u="none" strike="noStrike" kern="1200" cap="none" spc="0" normalizeH="0" baseline="0" noProof="0">
                <a:ln>
                  <a:noFill/>
                </a:ln>
                <a:solidFill>
                  <a:srgbClr val="005EB8"/>
                </a:solidFill>
                <a:effectLst/>
                <a:uLnTx/>
                <a:uFillTx/>
                <a:latin typeface="Arial"/>
                <a:cs typeface="Arial"/>
                <a:sym typeface="+mn-lt"/>
              </a:rPr>
              <a:t>:</a:t>
            </a:r>
            <a:endParaRPr lang="en-GB" sz="1200" b="0" i="0" u="none" strike="noStrike" kern="1200" cap="none" spc="0" normalizeH="0" baseline="0" noProof="0">
              <a:ln>
                <a:noFill/>
              </a:ln>
              <a:solidFill>
                <a:srgbClr val="005EB8"/>
              </a:solidFill>
              <a:effectLst/>
              <a:uLnTx/>
              <a:uFillTx/>
              <a:latin typeface="Arial"/>
              <a:cs typeface="Arial"/>
            </a:endParaRPr>
          </a:p>
          <a:p>
            <a:pPr marL="171450" indent="-171450">
              <a:lnSpc>
                <a:spcPct val="100000"/>
              </a:lnSpc>
              <a:buFont typeface="Arial" panose="020B0604020202020204" pitchFamily="34" charset="0"/>
              <a:buChar char="•"/>
              <a:defRPr/>
            </a:pPr>
            <a:r>
              <a:rPr kumimoji="0" lang="en-GB" sz="1200" b="0" i="0" u="none" strike="noStrike" kern="1200" cap="none" spc="0" normalizeH="0" baseline="0" noProof="0">
                <a:ln>
                  <a:noFill/>
                </a:ln>
                <a:solidFill>
                  <a:srgbClr val="425563"/>
                </a:solidFill>
                <a:effectLst/>
                <a:uLnTx/>
                <a:uFillTx/>
                <a:latin typeface="Arial"/>
                <a:cs typeface="Arial"/>
                <a:sym typeface="+mn-lt"/>
              </a:rPr>
              <a:t>The sampling area should have an accessible sample collection booth if required</a:t>
            </a:r>
            <a:r>
              <a:rPr lang="en-GB" b="0">
                <a:solidFill>
                  <a:srgbClr val="425563"/>
                </a:solidFill>
                <a:latin typeface="Arial"/>
                <a:cs typeface="Arial"/>
              </a:rPr>
              <a:t> </a:t>
            </a:r>
            <a:endParaRPr lang="en-GB" sz="1200" b="0" i="0" u="none" strike="noStrike" kern="1200" cap="none" spc="0" normalizeH="0" baseline="0" noProof="0">
              <a:ln>
                <a:noFill/>
              </a:ln>
              <a:solidFill>
                <a:srgbClr val="425563"/>
              </a:solidFill>
              <a:effectLst/>
              <a:uLnTx/>
              <a:uFillTx/>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E0EC3986-4572-5841-8D3D-86439058E955}"/>
              </a:ext>
            </a:extLst>
          </p:cNvPr>
          <p:cNvGrpSpPr/>
          <p:nvPr/>
        </p:nvGrpSpPr>
        <p:grpSpPr>
          <a:xfrm>
            <a:off x="323796" y="3123404"/>
            <a:ext cx="4946542" cy="2854804"/>
            <a:chOff x="5548617" y="3620232"/>
            <a:chExt cx="4946542" cy="2854804"/>
          </a:xfrm>
        </p:grpSpPr>
        <p:pic>
          <p:nvPicPr>
            <p:cNvPr id="4" name="Picture 3">
              <a:extLst>
                <a:ext uri="{FF2B5EF4-FFF2-40B4-BE49-F238E27FC236}">
                  <a16:creationId xmlns:a16="http://schemas.microsoft.com/office/drawing/2014/main" id="{CF998381-8C9D-9F41-AD3C-B433F4655A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48617" y="3620232"/>
              <a:ext cx="4946542" cy="2854804"/>
            </a:xfrm>
            <a:prstGeom prst="rect">
              <a:avLst/>
            </a:prstGeom>
          </p:spPr>
        </p:pic>
        <p:sp>
          <p:nvSpPr>
            <p:cNvPr id="9" name="Rectangle 8">
              <a:extLst>
                <a:ext uri="{FF2B5EF4-FFF2-40B4-BE49-F238E27FC236}">
                  <a16:creationId xmlns:a16="http://schemas.microsoft.com/office/drawing/2014/main" id="{F315813D-F930-144F-A0F4-4F58530C7EFE}"/>
                </a:ext>
              </a:extLst>
            </p:cNvPr>
            <p:cNvSpPr/>
            <p:nvPr/>
          </p:nvSpPr>
          <p:spPr>
            <a:xfrm>
              <a:off x="5743965" y="6161088"/>
              <a:ext cx="4555847" cy="307777"/>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425563"/>
                  </a:solidFill>
                  <a:effectLst/>
                  <a:uLnTx/>
                  <a:uFillTx/>
                  <a:latin typeface="Arial"/>
                  <a:ea typeface="+mn-ea"/>
                  <a:cs typeface="+mn-cs"/>
                </a:rPr>
                <a:t>FOR ILLUSTRATIVE PURPOSES ONLY</a:t>
              </a:r>
            </a:p>
          </p:txBody>
        </p:sp>
      </p:grpSp>
    </p:spTree>
    <p:extLst>
      <p:ext uri="{BB962C8B-B14F-4D97-AF65-F5344CB8AC3E}">
        <p14:creationId xmlns:p14="http://schemas.microsoft.com/office/powerpoint/2010/main" val="1538080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629A0-CDD9-7541-9510-6B1451661700}"/>
              </a:ext>
            </a:extLst>
          </p:cNvPr>
          <p:cNvSpPr>
            <a:spLocks noGrp="1"/>
          </p:cNvSpPr>
          <p:nvPr>
            <p:ph type="title"/>
          </p:nvPr>
        </p:nvSpPr>
        <p:spPr/>
        <p:txBody>
          <a:bodyPr rIns="0"/>
          <a:lstStyle/>
          <a:p>
            <a:r>
              <a:rPr lang="en-GB" sz="3600"/>
              <a:t>PROCESSING &amp; RESULTS AREA</a:t>
            </a:r>
            <a:br>
              <a:rPr lang="en-GB" sz="3600"/>
            </a:br>
            <a:r>
              <a:rPr lang="en-GB" sz="3600"/>
              <a:t/>
            </a:r>
            <a:br>
              <a:rPr lang="en-GB" sz="3600"/>
            </a:br>
            <a:r>
              <a:rPr lang="en-GB" sz="3600"/>
              <a:t/>
            </a:r>
            <a:br>
              <a:rPr lang="en-GB" sz="3600"/>
            </a:br>
            <a:r>
              <a:rPr lang="en-GB" sz="3600"/>
              <a:t/>
            </a:r>
            <a:br>
              <a:rPr lang="en-GB" sz="3600"/>
            </a:br>
            <a:r>
              <a:rPr lang="en-GB" sz="3600"/>
              <a:t/>
            </a:r>
            <a:br>
              <a:rPr lang="en-GB" sz="3600"/>
            </a:br>
            <a:endParaRPr lang="en-GB" sz="3600"/>
          </a:p>
        </p:txBody>
      </p:sp>
      <p:pic>
        <p:nvPicPr>
          <p:cNvPr id="19" name="Picture 18">
            <a:extLst>
              <a:ext uri="{FF2B5EF4-FFF2-40B4-BE49-F238E27FC236}">
                <a16:creationId xmlns:a16="http://schemas.microsoft.com/office/drawing/2014/main" id="{0BE62BB0-F025-1545-A7B1-E3B5EC15872D}"/>
              </a:ext>
            </a:extLst>
          </p:cNvPr>
          <p:cNvPicPr>
            <a:picLocks noChangeAspect="1"/>
          </p:cNvPicPr>
          <p:nvPr/>
        </p:nvPicPr>
        <p:blipFill>
          <a:blip r:embed="rId3"/>
          <a:stretch>
            <a:fillRect/>
          </a:stretch>
        </p:blipFill>
        <p:spPr>
          <a:xfrm>
            <a:off x="10885327" y="200526"/>
            <a:ext cx="1054100" cy="419100"/>
          </a:xfrm>
          <a:prstGeom prst="rect">
            <a:avLst/>
          </a:prstGeom>
        </p:spPr>
      </p:pic>
      <p:sp>
        <p:nvSpPr>
          <p:cNvPr id="14" name="Text Placeholder 2">
            <a:extLst>
              <a:ext uri="{FF2B5EF4-FFF2-40B4-BE49-F238E27FC236}">
                <a16:creationId xmlns:a16="http://schemas.microsoft.com/office/drawing/2014/main" id="{ACC9839A-471D-D847-B5B9-38F6023935FB}"/>
              </a:ext>
            </a:extLst>
          </p:cNvPr>
          <p:cNvSpPr txBox="1">
            <a:spLocks/>
          </p:cNvSpPr>
          <p:nvPr/>
        </p:nvSpPr>
        <p:spPr>
          <a:xfrm>
            <a:off x="5664200" y="1160463"/>
            <a:ext cx="5899150" cy="4999538"/>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600"/>
              </a:spcBef>
              <a:spcAft>
                <a:spcPts val="300"/>
              </a:spcAft>
              <a:buClr>
                <a:srgbClr val="005EB8"/>
              </a:buClr>
              <a:buFont typeface="Arial" panose="020B0604020202020204" pitchFamily="34" charset="0"/>
              <a:buNone/>
              <a:defRPr lang="en-US" sz="1200" b="1" i="0" kern="1200">
                <a:solidFill>
                  <a:schemeClr val="tx1"/>
                </a:solidFill>
                <a:latin typeface="Arial" panose="020B0604020202020204" pitchFamily="34" charset="0"/>
                <a:ea typeface="+mn-ea"/>
                <a:cs typeface="Arial" panose="020B0604020202020204" pitchFamily="34" charset="0"/>
                <a:sym typeface="+mn-lt"/>
              </a:defRPr>
            </a:lvl1pPr>
            <a:lvl2pPr marL="284400" indent="-172800" algn="l" defTabSz="914400" rtl="0" eaLnBrk="1" latinLnBrk="0" hangingPunct="1">
              <a:lnSpc>
                <a:spcPct val="90000"/>
              </a:lnSpc>
              <a:spcBef>
                <a:spcPts val="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rgbClr val="005EB8"/>
              </a:buClr>
              <a:buFont typeface="Trebuchet MS" panose="020B0603020202020204" pitchFamily="34" charset="0"/>
              <a:buChar char="–"/>
              <a:defRPr lang="en-US" sz="1200" kern="1200">
                <a:solidFill>
                  <a:srgbClr val="425563"/>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rgbClr val="005EB8"/>
              </a:buClr>
              <a:buFont typeface="Arial" panose="020B0604020202020204" pitchFamily="34" charset="0"/>
              <a:buChar char="​"/>
              <a:defRPr lang="en-US" sz="1600" kern="1200">
                <a:solidFill>
                  <a:srgbClr val="005EB8"/>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
                <a:srgbClr val="005EB8"/>
              </a:buClr>
              <a:buFont typeface="Arial" panose="020B0604020202020204" pitchFamily="34" charset="0"/>
              <a:buChar char="​"/>
              <a:defRPr lang="en-US" sz="1600" b="1" kern="1200" smtClean="0">
                <a:solidFill>
                  <a:srgbClr val="425563"/>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rgbClr val="005EB8"/>
              </a:buClr>
              <a:buFont typeface="Arial" panose="020B0604020202020204" pitchFamily="34" charset="0"/>
              <a:buChar char="•"/>
              <a:defRPr lang="en-US" sz="1600" kern="1200" smtClean="0">
                <a:solidFill>
                  <a:srgbClr val="425563"/>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Clr>
                <a:srgbClr val="005EB8"/>
              </a:buClr>
              <a:buFont typeface="Arial" panose="020B0604020202020204" pitchFamily="34" charset="0"/>
              <a:buChar char="​"/>
              <a:defRPr lang="en-US" sz="4400" kern="1200" baseline="0" smtClean="0">
                <a:solidFill>
                  <a:srgbClr val="425563"/>
                </a:solidFill>
                <a:latin typeface="+mn-lt"/>
                <a:ea typeface="+mn-ea"/>
                <a:cs typeface="+mn-cs"/>
                <a:sym typeface="+mn-lt"/>
              </a:defRPr>
            </a:lvl7pPr>
            <a:lvl8pPr marL="0" indent="0" algn="l" defTabSz="914400" rtl="0" eaLnBrk="1" latinLnBrk="0" hangingPunct="1">
              <a:lnSpc>
                <a:spcPct val="90000"/>
              </a:lnSpc>
              <a:spcBef>
                <a:spcPts val="900"/>
              </a:spcBef>
              <a:spcAft>
                <a:spcPts val="0"/>
              </a:spcAft>
              <a:buClr>
                <a:srgbClr val="005EB8"/>
              </a:buClr>
              <a:buFont typeface="Arial" panose="020B0604020202020204" pitchFamily="34" charset="0"/>
              <a:buChar char="​"/>
              <a:defRPr lang="en-US" sz="5400" kern="1200" baseline="0" smtClean="0">
                <a:solidFill>
                  <a:srgbClr val="005EB8"/>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Clr>
                <a:srgbClr val="005EB8"/>
              </a:buClr>
              <a:buFont typeface="Arial" panose="020B0604020202020204" pitchFamily="34" charset="0"/>
              <a:buChar char="​"/>
              <a:defRPr lang="en-US" sz="2400" kern="1200" baseline="0" dirty="0">
                <a:solidFill>
                  <a:srgbClr val="005EB8"/>
                </a:solidFill>
                <a:latin typeface="+mn-lt"/>
                <a:ea typeface="+mn-ea"/>
                <a:cs typeface="+mn-cs"/>
                <a:sym typeface="+mn-lt"/>
              </a:defRPr>
            </a:lvl9pPr>
          </a:lstStyle>
          <a:p>
            <a:pPr lvl="0">
              <a:lnSpc>
                <a:spcPct val="100000"/>
              </a:lnSpc>
              <a:defRPr/>
            </a:pPr>
            <a:r>
              <a:rPr lang="en-GB" dirty="0">
                <a:solidFill>
                  <a:srgbClr val="005EB8"/>
                </a:solidFill>
                <a:latin typeface="Arial"/>
                <a:cs typeface="Arial"/>
              </a:rPr>
              <a:t>WHAT IS THIS AREA:</a:t>
            </a:r>
          </a:p>
          <a:p>
            <a:pPr marL="171450" lvl="0" indent="-171450">
              <a:lnSpc>
                <a:spcPct val="100000"/>
              </a:lnSpc>
              <a:buFont typeface="Arial" panose="020B0604020202020204" pitchFamily="34" charset="0"/>
              <a:buChar char="•"/>
              <a:defRPr/>
            </a:pPr>
            <a:r>
              <a:rPr lang="en-GB" b="0" dirty="0">
                <a:solidFill>
                  <a:srgbClr val="425563"/>
                </a:solidFill>
                <a:latin typeface="Arial"/>
                <a:cs typeface="Arial"/>
              </a:rPr>
              <a:t>The zone where Participant samples are received and analysed, where each device is developed until a result is available</a:t>
            </a:r>
          </a:p>
          <a:p>
            <a:pPr marL="171450" lvl="0" indent="-171450">
              <a:lnSpc>
                <a:spcPct val="100000"/>
              </a:lnSpc>
              <a:buFont typeface="Arial" panose="020B0604020202020204" pitchFamily="34" charset="0"/>
              <a:buChar char="•"/>
              <a:defRPr/>
            </a:pPr>
            <a:r>
              <a:rPr lang="en-GB" b="0" dirty="0">
                <a:solidFill>
                  <a:srgbClr val="425563"/>
                </a:solidFill>
                <a:latin typeface="Arial"/>
                <a:cs typeface="Arial"/>
              </a:rPr>
              <a:t>The space where the results are recorded</a:t>
            </a:r>
          </a:p>
          <a:p>
            <a:pPr lvl="0">
              <a:lnSpc>
                <a:spcPct val="100000"/>
              </a:lnSpc>
              <a:defRPr/>
            </a:pPr>
            <a:endParaRPr lang="en-GB" dirty="0">
              <a:solidFill>
                <a:srgbClr val="005EB8"/>
              </a:solidFill>
            </a:endParaRPr>
          </a:p>
          <a:p>
            <a:pPr lvl="0">
              <a:lnSpc>
                <a:spcPct val="100000"/>
              </a:lnSpc>
              <a:defRPr/>
            </a:pPr>
            <a:r>
              <a:rPr lang="en-GB" dirty="0">
                <a:solidFill>
                  <a:srgbClr val="005EB8"/>
                </a:solidFill>
                <a:latin typeface="Arial"/>
                <a:cs typeface="Arial"/>
              </a:rPr>
              <a:t>FEATURES OF THIS AREA:</a:t>
            </a:r>
            <a:endParaRPr lang="en-GB" b="0" dirty="0">
              <a:solidFill>
                <a:srgbClr val="425563"/>
              </a:solidFill>
              <a:latin typeface="Arial"/>
              <a:cs typeface="Arial"/>
            </a:endParaRPr>
          </a:p>
          <a:p>
            <a:pPr marL="171450" lvl="0" indent="-171450">
              <a:lnSpc>
                <a:spcPct val="100000"/>
              </a:lnSpc>
              <a:buFont typeface="Arial" panose="020B0604020202020204" pitchFamily="34" charset="0"/>
              <a:buChar char="•"/>
              <a:defRPr/>
            </a:pPr>
            <a:r>
              <a:rPr lang="en-GB" b="0" dirty="0">
                <a:solidFill>
                  <a:srgbClr val="425563"/>
                </a:solidFill>
                <a:latin typeface="Arial"/>
                <a:cs typeface="Arial"/>
              </a:rPr>
              <a:t>Desks for receiving and processing Participants’ samples</a:t>
            </a:r>
          </a:p>
          <a:p>
            <a:pPr marL="171450" lvl="0" indent="-171450">
              <a:lnSpc>
                <a:spcPct val="100000"/>
              </a:lnSpc>
              <a:buFont typeface="Arial" panose="020B0604020202020204" pitchFamily="34" charset="0"/>
              <a:buChar char="•"/>
              <a:defRPr/>
            </a:pPr>
            <a:r>
              <a:rPr lang="en-GB" b="0" dirty="0">
                <a:solidFill>
                  <a:srgbClr val="425563"/>
                </a:solidFill>
                <a:latin typeface="Arial"/>
                <a:cs typeface="Arial"/>
              </a:rPr>
              <a:t>Access to PPE and hand sanitiser station(s) for </a:t>
            </a:r>
            <a:r>
              <a:rPr lang="en-GB" b="0" dirty="0" smtClean="0">
                <a:solidFill>
                  <a:srgbClr val="425563"/>
                </a:solidFill>
                <a:latin typeface="Arial"/>
                <a:cs typeface="Arial"/>
              </a:rPr>
              <a:t>testing site </a:t>
            </a:r>
            <a:r>
              <a:rPr lang="en-GB" b="0" dirty="0">
                <a:solidFill>
                  <a:srgbClr val="425563"/>
                </a:solidFill>
                <a:latin typeface="Arial"/>
                <a:cs typeface="Arial"/>
              </a:rPr>
              <a:t>staff</a:t>
            </a:r>
          </a:p>
          <a:p>
            <a:pPr marL="171450" lvl="0" indent="-171450">
              <a:lnSpc>
                <a:spcPct val="100000"/>
              </a:lnSpc>
              <a:buFont typeface="Arial" panose="020B0604020202020204" pitchFamily="34" charset="0"/>
              <a:buChar char="•"/>
              <a:defRPr/>
            </a:pPr>
            <a:r>
              <a:rPr lang="en-GB" b="0" dirty="0">
                <a:solidFill>
                  <a:srgbClr val="425563"/>
                </a:solidFill>
                <a:latin typeface="Arial"/>
                <a:cs typeface="Arial"/>
              </a:rPr>
              <a:t>Waste management for the used materials</a:t>
            </a:r>
          </a:p>
          <a:p>
            <a:pPr lvl="0">
              <a:lnSpc>
                <a:spcPct val="100000"/>
              </a:lnSpc>
              <a:defRPr/>
            </a:pPr>
            <a:endParaRPr lang="en-GB" b="0" dirty="0">
              <a:solidFill>
                <a:srgbClr val="425563"/>
              </a:solidFill>
            </a:endParaRPr>
          </a:p>
        </p:txBody>
      </p:sp>
      <p:grpSp>
        <p:nvGrpSpPr>
          <p:cNvPr id="15" name="Group 14">
            <a:extLst>
              <a:ext uri="{FF2B5EF4-FFF2-40B4-BE49-F238E27FC236}">
                <a16:creationId xmlns:a16="http://schemas.microsoft.com/office/drawing/2014/main" id="{4CDAA691-504B-354F-B87F-FDCAB9B4BA7B}"/>
              </a:ext>
            </a:extLst>
          </p:cNvPr>
          <p:cNvGrpSpPr/>
          <p:nvPr/>
        </p:nvGrpSpPr>
        <p:grpSpPr>
          <a:xfrm>
            <a:off x="320725" y="2549028"/>
            <a:ext cx="5027311" cy="4008494"/>
            <a:chOff x="219058" y="2537598"/>
            <a:chExt cx="5027311" cy="4008494"/>
          </a:xfrm>
        </p:grpSpPr>
        <p:pic>
          <p:nvPicPr>
            <p:cNvPr id="12" name="Picture 11">
              <a:extLst>
                <a:ext uri="{FF2B5EF4-FFF2-40B4-BE49-F238E27FC236}">
                  <a16:creationId xmlns:a16="http://schemas.microsoft.com/office/drawing/2014/main" id="{12C3C3E7-8222-DD49-900F-01B69245CFA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22"/>
            <a:stretch/>
          </p:blipFill>
          <p:spPr>
            <a:xfrm>
              <a:off x="219058" y="2537598"/>
              <a:ext cx="5027311" cy="4008494"/>
            </a:xfrm>
            <a:prstGeom prst="rect">
              <a:avLst/>
            </a:prstGeom>
          </p:spPr>
        </p:pic>
        <p:sp>
          <p:nvSpPr>
            <p:cNvPr id="16" name="Rectangle 15">
              <a:extLst>
                <a:ext uri="{FF2B5EF4-FFF2-40B4-BE49-F238E27FC236}">
                  <a16:creationId xmlns:a16="http://schemas.microsoft.com/office/drawing/2014/main" id="{B1D3CB05-9FFC-8A4B-9265-CE994E23AE8A}"/>
                </a:ext>
              </a:extLst>
            </p:cNvPr>
            <p:cNvSpPr/>
            <p:nvPr/>
          </p:nvSpPr>
          <p:spPr>
            <a:xfrm>
              <a:off x="669325" y="6165850"/>
              <a:ext cx="4126776" cy="307777"/>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425563"/>
                  </a:solidFill>
                  <a:effectLst/>
                  <a:uLnTx/>
                  <a:uFillTx/>
                  <a:latin typeface="Arial"/>
                  <a:ea typeface="+mn-ea"/>
                  <a:cs typeface="+mn-cs"/>
                </a:rPr>
                <a:t>FOR ILLUSTRATIVE PURPOSES ONLY</a:t>
              </a:r>
            </a:p>
          </p:txBody>
        </p:sp>
      </p:grpSp>
    </p:spTree>
    <p:extLst>
      <p:ext uri="{BB962C8B-B14F-4D97-AF65-F5344CB8AC3E}">
        <p14:creationId xmlns:p14="http://schemas.microsoft.com/office/powerpoint/2010/main" val="2170629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637177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64"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4000" b="1" dirty="0" smtClean="0">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80739222-87EB-7645-922E-5AF0CC1DB26D}"/>
              </a:ext>
            </a:extLst>
          </p:cNvPr>
          <p:cNvSpPr>
            <a:spLocks noGrp="1"/>
          </p:cNvSpPr>
          <p:nvPr>
            <p:ph type="title"/>
          </p:nvPr>
        </p:nvSpPr>
        <p:spPr/>
        <p:txBody>
          <a:bodyPr rIns="180000"/>
          <a:lstStyle/>
          <a:p>
            <a:r>
              <a:rPr lang="en-GB" dirty="0" smtClean="0">
                <a:latin typeface="Arial"/>
                <a:cs typeface="Arial"/>
              </a:rPr>
              <a:t>3.4 </a:t>
            </a:r>
            <a:r>
              <a:rPr lang="en-GB" dirty="0">
                <a:latin typeface="Arial"/>
                <a:cs typeface="Arial"/>
              </a:rPr>
              <a:t>ACCESSIBILITY CONSIDERATIONS</a:t>
            </a:r>
          </a:p>
        </p:txBody>
      </p:sp>
      <p:sp>
        <p:nvSpPr>
          <p:cNvPr id="4" name="TextBox 3">
            <a:extLst>
              <a:ext uri="{FF2B5EF4-FFF2-40B4-BE49-F238E27FC236}">
                <a16:creationId xmlns:a16="http://schemas.microsoft.com/office/drawing/2014/main" id="{CACF3009-BA9C-134F-8828-3ACB9723438C}"/>
              </a:ext>
            </a:extLst>
          </p:cNvPr>
          <p:cNvSpPr txBox="1"/>
          <p:nvPr/>
        </p:nvSpPr>
        <p:spPr>
          <a:xfrm>
            <a:off x="-311727" y="3190009"/>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
        <p:nvSpPr>
          <p:cNvPr id="5" name="TextBox 4">
            <a:extLst>
              <a:ext uri="{FF2B5EF4-FFF2-40B4-BE49-F238E27FC236}">
                <a16:creationId xmlns:a16="http://schemas.microsoft.com/office/drawing/2014/main" id="{EE8B1249-ABF5-A241-ABA9-3CBEFE38BF73}"/>
              </a:ext>
            </a:extLst>
          </p:cNvPr>
          <p:cNvSpPr txBox="1"/>
          <p:nvPr/>
        </p:nvSpPr>
        <p:spPr>
          <a:xfrm>
            <a:off x="5664200" y="1160464"/>
            <a:ext cx="5899150" cy="500538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a:spcBef>
                <a:spcPts val="600"/>
              </a:spcBef>
              <a:spcAft>
                <a:spcPts val="200"/>
              </a:spcAft>
            </a:pPr>
            <a:r>
              <a:rPr lang="en-GB" sz="1200" b="1">
                <a:solidFill>
                  <a:schemeClr val="tx2"/>
                </a:solidFill>
                <a:latin typeface="+mj-lt"/>
              </a:rPr>
              <a:t>PHYSICAL REQUIREMENTS </a:t>
            </a:r>
          </a:p>
          <a:p>
            <a:pPr marL="171450" indent="-171450">
              <a:spcBef>
                <a:spcPts val="600"/>
              </a:spcBef>
              <a:spcAft>
                <a:spcPts val="200"/>
              </a:spcAft>
              <a:buClr>
                <a:schemeClr val="tx2"/>
              </a:buClr>
              <a:buFont typeface="Arial" panose="020B0604020202020204" pitchFamily="34" charset="0"/>
              <a:buChar char="•"/>
            </a:pPr>
            <a:r>
              <a:rPr lang="en-GB" sz="1200">
                <a:solidFill>
                  <a:schemeClr val="tx1"/>
                </a:solidFill>
                <a:latin typeface="+mj-lt"/>
              </a:rPr>
              <a:t>Wheelchair access, including wheelchair height for reception desks and boxes to deposit tests</a:t>
            </a:r>
          </a:p>
          <a:p>
            <a:pPr marL="171450" lvl="0" indent="-171450">
              <a:spcBef>
                <a:spcPts val="600"/>
              </a:spcBef>
              <a:spcAft>
                <a:spcPts val="200"/>
              </a:spcAft>
              <a:buClr>
                <a:schemeClr val="tx2"/>
              </a:buClr>
              <a:buFont typeface="Arial" panose="020B0604020202020204" pitchFamily="34" charset="0"/>
              <a:buChar char="•"/>
            </a:pPr>
            <a:r>
              <a:rPr lang="en-GB" sz="1200">
                <a:solidFill>
                  <a:schemeClr val="tx1"/>
                </a:solidFill>
                <a:latin typeface="+mj-lt"/>
              </a:rPr>
              <a:t>Hearing Loops</a:t>
            </a:r>
          </a:p>
          <a:p>
            <a:pPr marL="171450" lvl="0" indent="-171450">
              <a:spcBef>
                <a:spcPts val="600"/>
              </a:spcBef>
              <a:spcAft>
                <a:spcPts val="200"/>
              </a:spcAft>
              <a:buClr>
                <a:schemeClr val="tx2"/>
              </a:buClr>
              <a:buFont typeface="Arial" panose="020B0604020202020204" pitchFamily="34" charset="0"/>
              <a:buChar char="•"/>
            </a:pPr>
            <a:r>
              <a:rPr lang="en-GB" sz="1200">
                <a:solidFill>
                  <a:schemeClr val="tx1"/>
                </a:solidFill>
                <a:latin typeface="+mj-lt"/>
              </a:rPr>
              <a:t>Varied seating options for people with different physical needs (seats with arms, seats without arms etc.)</a:t>
            </a:r>
          </a:p>
          <a:p>
            <a:pPr>
              <a:spcBef>
                <a:spcPts val="600"/>
              </a:spcBef>
              <a:spcAft>
                <a:spcPts val="200"/>
              </a:spcAft>
            </a:pPr>
            <a:r>
              <a:rPr lang="en-GB" sz="1200" b="1">
                <a:solidFill>
                  <a:schemeClr val="tx2"/>
                </a:solidFill>
                <a:latin typeface="+mj-lt"/>
              </a:rPr>
              <a:t>STORAGE REQUIREMENTS</a:t>
            </a:r>
            <a:r>
              <a:rPr lang="en-GB" sz="1200" b="1">
                <a:solidFill>
                  <a:schemeClr val="tx1"/>
                </a:solidFill>
                <a:latin typeface="+mj-lt"/>
              </a:rPr>
              <a:t> </a:t>
            </a:r>
          </a:p>
          <a:p>
            <a:pPr marL="171450" indent="-171450">
              <a:spcBef>
                <a:spcPts val="600"/>
              </a:spcBef>
              <a:spcAft>
                <a:spcPts val="200"/>
              </a:spcAft>
              <a:buClr>
                <a:schemeClr val="tx2"/>
              </a:buClr>
              <a:buFont typeface="Arial" panose="020B0604020202020204" pitchFamily="34" charset="0"/>
              <a:buChar char="•"/>
            </a:pPr>
            <a:r>
              <a:rPr lang="en-GB" sz="1200">
                <a:solidFill>
                  <a:schemeClr val="tx1"/>
                </a:solidFill>
                <a:latin typeface="+mj-lt"/>
              </a:rPr>
              <a:t>Easy Read</a:t>
            </a:r>
          </a:p>
          <a:p>
            <a:pPr marL="171450" lvl="0" indent="-171450">
              <a:spcBef>
                <a:spcPts val="600"/>
              </a:spcBef>
              <a:spcAft>
                <a:spcPts val="200"/>
              </a:spcAft>
              <a:buClr>
                <a:schemeClr val="tx2"/>
              </a:buClr>
              <a:buFont typeface="Arial" panose="020B0604020202020204" pitchFamily="34" charset="0"/>
              <a:buChar char="•"/>
            </a:pPr>
            <a:r>
              <a:rPr lang="en-GB" sz="1200">
                <a:solidFill>
                  <a:schemeClr val="tx1"/>
                </a:solidFill>
                <a:latin typeface="+mj-lt"/>
              </a:rPr>
              <a:t>Large Print</a:t>
            </a:r>
          </a:p>
          <a:p>
            <a:pPr marL="171450" lvl="0" indent="-171450">
              <a:spcBef>
                <a:spcPts val="600"/>
              </a:spcBef>
              <a:spcAft>
                <a:spcPts val="200"/>
              </a:spcAft>
              <a:buClr>
                <a:schemeClr val="tx2"/>
              </a:buClr>
              <a:buFont typeface="Arial" panose="020B0604020202020204" pitchFamily="34" charset="0"/>
              <a:buChar char="•"/>
            </a:pPr>
            <a:r>
              <a:rPr lang="en-GB" sz="1200">
                <a:solidFill>
                  <a:schemeClr val="tx1"/>
                </a:solidFill>
                <a:latin typeface="+mj-lt"/>
              </a:rPr>
              <a:t>Braille</a:t>
            </a:r>
          </a:p>
          <a:p>
            <a:pPr marL="171450" lvl="0" indent="-171450">
              <a:spcBef>
                <a:spcPts val="600"/>
              </a:spcBef>
              <a:spcAft>
                <a:spcPts val="200"/>
              </a:spcAft>
              <a:buClr>
                <a:schemeClr val="tx2"/>
              </a:buClr>
              <a:buFont typeface="Arial" panose="020B0604020202020204" pitchFamily="34" charset="0"/>
              <a:buChar char="•"/>
            </a:pPr>
            <a:r>
              <a:rPr lang="en-GB" sz="1200">
                <a:solidFill>
                  <a:schemeClr val="tx1"/>
                </a:solidFill>
                <a:latin typeface="+mj-lt"/>
              </a:rPr>
              <a:t>Translations</a:t>
            </a:r>
          </a:p>
          <a:p>
            <a:pPr marL="171450" lvl="0" indent="-171450">
              <a:spcBef>
                <a:spcPts val="600"/>
              </a:spcBef>
              <a:spcAft>
                <a:spcPts val="200"/>
              </a:spcAft>
              <a:buClr>
                <a:schemeClr val="tx2"/>
              </a:buClr>
              <a:buFont typeface="Arial" panose="020B0604020202020204" pitchFamily="34" charset="0"/>
              <a:buChar char="•"/>
            </a:pPr>
            <a:r>
              <a:rPr lang="en-GB" sz="1200">
                <a:solidFill>
                  <a:schemeClr val="tx1"/>
                </a:solidFill>
                <a:latin typeface="+mj-lt"/>
              </a:rPr>
              <a:t>Clear Masks </a:t>
            </a:r>
          </a:p>
          <a:p>
            <a:pPr>
              <a:spcBef>
                <a:spcPts val="600"/>
              </a:spcBef>
              <a:spcAft>
                <a:spcPts val="200"/>
              </a:spcAft>
            </a:pPr>
            <a:endParaRPr lang="en-GB" sz="1200">
              <a:solidFill>
                <a:schemeClr val="tx1"/>
              </a:solidFill>
              <a:latin typeface="+mj-lt"/>
            </a:endParaRPr>
          </a:p>
        </p:txBody>
      </p:sp>
    </p:spTree>
    <p:extLst>
      <p:ext uri="{BB962C8B-B14F-4D97-AF65-F5344CB8AC3E}">
        <p14:creationId xmlns:p14="http://schemas.microsoft.com/office/powerpoint/2010/main" val="1429774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4E66307-91C4-C24D-8716-98994AC10B37}"/>
              </a:ext>
            </a:extLst>
          </p:cNvPr>
          <p:cNvSpPr>
            <a:spLocks noGrp="1"/>
          </p:cNvSpPr>
          <p:nvPr>
            <p:ph type="title"/>
          </p:nvPr>
        </p:nvSpPr>
        <p:spPr/>
        <p:txBody>
          <a:bodyPr/>
          <a:lstStyle/>
          <a:p>
            <a:r>
              <a:rPr lang="en-GB" sz="3600">
                <a:solidFill>
                  <a:schemeClr val="tx2"/>
                </a:solidFill>
                <a:latin typeface="Arial"/>
                <a:cs typeface="Arial"/>
              </a:rPr>
              <a:t>PHYSICAL</a:t>
            </a:r>
            <a:r>
              <a:rPr lang="en-GB" sz="3600"/>
              <a:t> ACCESSIBILITY CONSIDERATIONS</a:t>
            </a:r>
            <a:r>
              <a:rPr lang="en-GB"/>
              <a:t/>
            </a:r>
            <a:br>
              <a:rPr lang="en-GB"/>
            </a:br>
            <a:r>
              <a:rPr lang="en-GB"/>
              <a:t/>
            </a:r>
            <a:br>
              <a:rPr lang="en-GB"/>
            </a:br>
            <a:r>
              <a:rPr lang="en-GB"/>
              <a:t/>
            </a:r>
            <a:br>
              <a:rPr lang="en-GB"/>
            </a:br>
            <a:endParaRPr lang="en-GB"/>
          </a:p>
        </p:txBody>
      </p:sp>
      <p:sp>
        <p:nvSpPr>
          <p:cNvPr id="11" name="TextBox 10">
            <a:extLst>
              <a:ext uri="{FF2B5EF4-FFF2-40B4-BE49-F238E27FC236}">
                <a16:creationId xmlns:a16="http://schemas.microsoft.com/office/drawing/2014/main" id="{9F25CC80-DD44-6C4F-A7C6-2066DADECF35}"/>
              </a:ext>
            </a:extLst>
          </p:cNvPr>
          <p:cNvSpPr txBox="1"/>
          <p:nvPr/>
        </p:nvSpPr>
        <p:spPr>
          <a:xfrm>
            <a:off x="-1643449" y="552347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12" name="TextBox 11">
            <a:extLst>
              <a:ext uri="{FF2B5EF4-FFF2-40B4-BE49-F238E27FC236}">
                <a16:creationId xmlns:a16="http://schemas.microsoft.com/office/drawing/2014/main" id="{7346A512-F1CA-D944-BDA9-6D0B0E285343}"/>
              </a:ext>
            </a:extLst>
          </p:cNvPr>
          <p:cNvSpPr txBox="1"/>
          <p:nvPr/>
        </p:nvSpPr>
        <p:spPr>
          <a:xfrm>
            <a:off x="9811265" y="6376086"/>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28" name="TextBox 27">
            <a:extLst>
              <a:ext uri="{FF2B5EF4-FFF2-40B4-BE49-F238E27FC236}">
                <a16:creationId xmlns:a16="http://schemas.microsoft.com/office/drawing/2014/main" id="{2AF1943D-1458-EC4E-8904-F882D93E8513}"/>
              </a:ext>
            </a:extLst>
          </p:cNvPr>
          <p:cNvSpPr txBox="1"/>
          <p:nvPr/>
        </p:nvSpPr>
        <p:spPr>
          <a:xfrm>
            <a:off x="606786" y="3633160"/>
            <a:ext cx="4071737" cy="240361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a:defRPr/>
            </a:pPr>
            <a:r>
              <a:rPr lang="en-GB" sz="1200" dirty="0">
                <a:solidFill>
                  <a:schemeClr val="tx1"/>
                </a:solidFill>
                <a:latin typeface="+mj-lt"/>
              </a:rPr>
              <a:t>It’s critical to consider accessibility from the outset when setting up a site – both to avoid unnecessarily excluding people that need a test and to avoid a timely and possibly expensive refitting exercise to do so retrospectively. </a:t>
            </a:r>
            <a:endParaRPr lang="en-GB" sz="1200" dirty="0">
              <a:solidFill>
                <a:schemeClr val="tx1"/>
              </a:solidFill>
              <a:latin typeface="+mj-lt"/>
              <a:cs typeface="Arial"/>
            </a:endParaRPr>
          </a:p>
          <a:p>
            <a:pPr lvl="0">
              <a:defRPr/>
            </a:pPr>
            <a:endParaRPr lang="en-GB" sz="1200" dirty="0">
              <a:solidFill>
                <a:schemeClr val="tx1"/>
              </a:solidFill>
              <a:latin typeface="+mj-lt"/>
            </a:endParaRPr>
          </a:p>
          <a:p>
            <a:pPr>
              <a:defRPr/>
            </a:pPr>
            <a:r>
              <a:rPr lang="en-GB" sz="1200" dirty="0">
                <a:solidFill>
                  <a:schemeClr val="tx1"/>
                </a:solidFill>
                <a:latin typeface="+mj-lt"/>
              </a:rPr>
              <a:t>The following slides detail a checklist for physical accessibility requirements for </a:t>
            </a:r>
            <a:r>
              <a:rPr lang="en-GB" sz="1200" dirty="0" smtClean="0">
                <a:solidFill>
                  <a:schemeClr val="tx1"/>
                </a:solidFill>
                <a:latin typeface="+mj-lt"/>
              </a:rPr>
              <a:t>testing sites </a:t>
            </a:r>
            <a:r>
              <a:rPr lang="en-GB" sz="1200" dirty="0">
                <a:solidFill>
                  <a:schemeClr val="tx1"/>
                </a:solidFill>
                <a:latin typeface="+mj-lt"/>
              </a:rPr>
              <a:t>designated for use only by asymptomatic people.  Social distancing requirements remain in place nevertheless.  Please ensure that these points have been factored when designing the layout of the ATS. </a:t>
            </a:r>
            <a:endParaRPr lang="en-GB" sz="1200" dirty="0">
              <a:solidFill>
                <a:schemeClr val="tx1"/>
              </a:solidFill>
              <a:latin typeface="+mj-lt"/>
              <a:cs typeface="Arial"/>
            </a:endParaRPr>
          </a:p>
          <a:p>
            <a:pPr>
              <a:defRPr/>
            </a:pPr>
            <a:endParaRPr lang="en-GB" sz="1200" dirty="0">
              <a:solidFill>
                <a:schemeClr val="bg2">
                  <a:lumMod val="25000"/>
                </a:schemeClr>
              </a:solidFill>
            </a:endParaRPr>
          </a:p>
          <a:p>
            <a:pPr>
              <a:defRPr/>
            </a:pPr>
            <a:endParaRPr lang="en-GB" sz="1200" b="1" dirty="0">
              <a:solidFill>
                <a:schemeClr val="bg2">
                  <a:lumMod val="25000"/>
                </a:schemeClr>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bg2">
                  <a:lumMod val="25000"/>
                </a:schemeClr>
              </a:solidFill>
              <a:latin typeface="Arial"/>
            </a:endParaRPr>
          </a:p>
          <a:p>
            <a:pPr lvl="0"/>
            <a:endParaRPr lang="en-GB" sz="1200" b="1" dirty="0">
              <a:solidFill>
                <a:schemeClr val="bg2">
                  <a:lumMod val="25000"/>
                </a:schemeClr>
              </a:solidFill>
            </a:endParaRPr>
          </a:p>
          <a:p>
            <a:pPr lvl="0">
              <a:defRPr/>
            </a:pPr>
            <a:endParaRPr lang="en-GB" sz="1200" dirty="0">
              <a:solidFill>
                <a:schemeClr val="bg2">
                  <a:lumMod val="25000"/>
                </a:schemeClr>
              </a:solidFill>
              <a:latin typeface="Arial"/>
            </a:endParaRPr>
          </a:p>
          <a:p>
            <a:pPr marL="171450" lvl="0" indent="-171450">
              <a:buFont typeface="Arial" panose="020B0604020202020204" pitchFamily="34" charset="0"/>
              <a:buChar char="•"/>
              <a:defRPr/>
            </a:pPr>
            <a:endParaRPr lang="en-GB" sz="1200" dirty="0">
              <a:solidFill>
                <a:schemeClr val="bg2">
                  <a:lumMod val="25000"/>
                </a:schemeClr>
              </a:solidFill>
              <a:latin typeface="Arial"/>
            </a:endParaRPr>
          </a:p>
          <a:p>
            <a:pPr marL="171450" lvl="0" indent="-171450">
              <a:buFont typeface="Arial" panose="020B0604020202020204" pitchFamily="34" charset="0"/>
              <a:buChar char="•"/>
              <a:defRPr/>
            </a:pPr>
            <a:endParaRPr kumimoji="0" lang="en-GB" sz="1200" b="0" i="0" u="none" strike="noStrike" kern="1200" cap="none" spc="0" normalizeH="0" baseline="0" noProof="0" dirty="0">
              <a:ln>
                <a:noFill/>
              </a:ln>
              <a:solidFill>
                <a:schemeClr val="bg2">
                  <a:lumMod val="25000"/>
                </a:schemeClr>
              </a:solidFill>
              <a:effectLst/>
              <a:uLnTx/>
              <a:uFillTx/>
              <a:latin typeface="Arial"/>
            </a:endParaRPr>
          </a:p>
          <a:p>
            <a:pPr marL="171450" lvl="0" indent="-171450">
              <a:buFont typeface="Arial" panose="020B0604020202020204" pitchFamily="34" charset="0"/>
              <a:buChar char="•"/>
              <a:defRPr/>
            </a:pPr>
            <a:endParaRPr kumimoji="0" lang="en-GB" sz="1200" b="0" i="0" u="none" strike="noStrike" kern="1200" cap="none" spc="0" normalizeH="0" baseline="0" noProof="0" dirty="0">
              <a:ln>
                <a:noFill/>
              </a:ln>
              <a:solidFill>
                <a:schemeClr val="bg2">
                  <a:lumMod val="25000"/>
                </a:schemeClr>
              </a:solidFill>
              <a:effectLst/>
              <a:uLnTx/>
              <a:uFillTx/>
              <a:latin typeface="Arial"/>
            </a:endParaRPr>
          </a:p>
          <a:p>
            <a:pPr marL="171450" lvl="0" indent="-171450">
              <a:buFont typeface="Arial" panose="020B0604020202020204" pitchFamily="34" charset="0"/>
              <a:buChar char="•"/>
              <a:defRPr/>
            </a:pPr>
            <a:endParaRPr kumimoji="0" lang="en-GB" sz="1200" b="0" i="0" u="none" strike="noStrike" kern="1200" cap="none" spc="0" normalizeH="0" baseline="0" noProof="0" dirty="0">
              <a:ln>
                <a:noFill/>
              </a:ln>
              <a:solidFill>
                <a:schemeClr val="bg2">
                  <a:lumMod val="25000"/>
                </a:schemeClr>
              </a:solidFill>
              <a:effectLst/>
              <a:uLnTx/>
              <a:uFillTx/>
              <a:latin typeface="Arial"/>
            </a:endParaRPr>
          </a:p>
        </p:txBody>
      </p:sp>
      <p:cxnSp>
        <p:nvCxnSpPr>
          <p:cNvPr id="41" name="Straight Connector 40">
            <a:extLst>
              <a:ext uri="{FF2B5EF4-FFF2-40B4-BE49-F238E27FC236}">
                <a16:creationId xmlns:a16="http://schemas.microsoft.com/office/drawing/2014/main" id="{83963D48-A599-5B4C-B042-F71AAEAD80CB}"/>
              </a:ext>
            </a:extLst>
          </p:cNvPr>
          <p:cNvCxnSpPr>
            <a:cxnSpLocks/>
            <a:stCxn id="49" idx="0"/>
          </p:cNvCxnSpPr>
          <p:nvPr/>
        </p:nvCxnSpPr>
        <p:spPr>
          <a:xfrm>
            <a:off x="5159085" y="905538"/>
            <a:ext cx="0" cy="6148026"/>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28884174-0102-3948-94DF-2C448C51D5F4}"/>
              </a:ext>
            </a:extLst>
          </p:cNvPr>
          <p:cNvSpPr>
            <a:spLocks/>
          </p:cNvSpPr>
          <p:nvPr/>
        </p:nvSpPr>
        <p:spPr>
          <a:xfrm>
            <a:off x="4979085" y="905538"/>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1</a:t>
            </a:r>
          </a:p>
        </p:txBody>
      </p:sp>
      <p:sp>
        <p:nvSpPr>
          <p:cNvPr id="13" name="TextBox 12">
            <a:extLst>
              <a:ext uri="{FF2B5EF4-FFF2-40B4-BE49-F238E27FC236}">
                <a16:creationId xmlns:a16="http://schemas.microsoft.com/office/drawing/2014/main" id="{D34C5C54-5744-3D44-AA1A-B7AFC457A916}"/>
              </a:ext>
            </a:extLst>
          </p:cNvPr>
          <p:cNvSpPr txBox="1"/>
          <p:nvPr/>
        </p:nvSpPr>
        <p:spPr>
          <a:xfrm>
            <a:off x="0" y="2"/>
            <a:ext cx="12192000" cy="144378"/>
          </a:xfrm>
          <a:prstGeom prst="rect">
            <a:avLst/>
          </a:prstGeom>
          <a:solidFill>
            <a:schemeClr val="tx2"/>
          </a:solidFill>
          <a:ln>
            <a:noFill/>
          </a:ln>
        </p:spPr>
        <p:txBody>
          <a:bodyPr spcFirstLastPara="1" wrap="square" lIns="0" tIns="36000" rIns="0" bIns="36000" anchor="ctr"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100000"/>
              </a:lnSpc>
              <a:spcBef>
                <a:spcPts val="0"/>
              </a:spcBef>
              <a:spcAft>
                <a:spcPts val="0"/>
              </a:spcAft>
              <a:buClr>
                <a:srgbClr val="888888"/>
              </a:buClr>
              <a:buSzPts val="1200"/>
              <a:buFont typeface="Arial"/>
              <a:buNone/>
              <a:tabLst/>
              <a:defRPr/>
            </a:pPr>
            <a:r>
              <a:rPr kumimoji="0" lang="en-GB" sz="800" b="1" i="0" u="none" strike="noStrike" kern="0" cap="none" spc="150" normalizeH="0" baseline="0" noProof="0">
                <a:ln>
                  <a:noFill/>
                </a:ln>
                <a:solidFill>
                  <a:schemeClr val="bg1"/>
                </a:solidFill>
                <a:effectLst/>
                <a:uLnTx/>
                <a:uFillTx/>
                <a:latin typeface="Arial"/>
                <a:ea typeface="+mn-ea"/>
                <a:cs typeface="Arial"/>
                <a:sym typeface="+mn-lt"/>
              </a:rPr>
              <a:t>OFFICIAL SENSITIVE – DO NOT SHARE FURTHER WITHOUT PERMISSION – SUBJECT TO LEGAL, REGULATORY AND POLICY REVIEW </a:t>
            </a:r>
          </a:p>
        </p:txBody>
      </p:sp>
      <p:sp>
        <p:nvSpPr>
          <p:cNvPr id="15" name="TextBox 14">
            <a:extLst>
              <a:ext uri="{FF2B5EF4-FFF2-40B4-BE49-F238E27FC236}">
                <a16:creationId xmlns:a16="http://schemas.microsoft.com/office/drawing/2014/main" id="{586B7F82-50E1-ED47-9D60-3AA55F067A52}"/>
              </a:ext>
            </a:extLst>
          </p:cNvPr>
          <p:cNvSpPr txBox="1"/>
          <p:nvPr/>
        </p:nvSpPr>
        <p:spPr>
          <a:xfrm>
            <a:off x="5664200" y="980176"/>
            <a:ext cx="5921014" cy="46350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lvl="0"/>
            <a:r>
              <a:rPr lang="en-GB" sz="1050" b="1" dirty="0">
                <a:solidFill>
                  <a:schemeClr val="tx2"/>
                </a:solidFill>
                <a:latin typeface="+mj-lt"/>
              </a:rPr>
              <a:t>BUILDING ACCESS:</a:t>
            </a:r>
          </a:p>
          <a:p>
            <a:pPr lvl="0"/>
            <a:r>
              <a:rPr lang="en-GB" sz="1050" b="1" dirty="0">
                <a:solidFill>
                  <a:srgbClr val="37373A"/>
                </a:solidFill>
                <a:latin typeface="+mj-lt"/>
              </a:rPr>
              <a:t>	</a:t>
            </a:r>
            <a:r>
              <a:rPr lang="en-GB" sz="1050" dirty="0">
                <a:solidFill>
                  <a:srgbClr val="37373A"/>
                </a:solidFill>
                <a:latin typeface="+mj-lt"/>
              </a:rPr>
              <a:t>		</a:t>
            </a:r>
          </a:p>
          <a:p>
            <a:pPr marL="228600" lvl="0" indent="-228600">
              <a:buClr>
                <a:schemeClr val="tx1"/>
              </a:buClr>
              <a:buFont typeface="+mj-lt"/>
              <a:buAutoNum type="arabicPeriod"/>
            </a:pPr>
            <a:r>
              <a:rPr lang="en-GB" sz="1000" b="1" dirty="0">
                <a:solidFill>
                  <a:schemeClr val="tx1"/>
                </a:solidFill>
                <a:latin typeface="+mj-lt"/>
              </a:rPr>
              <a:t>How easy is it for users to get to your site? </a:t>
            </a:r>
          </a:p>
          <a:p>
            <a:pPr marL="685800" lvl="1" indent="-228600">
              <a:buClr>
                <a:schemeClr val="tx1"/>
              </a:buClr>
              <a:buFont typeface="Arial" panose="020B0604020202020204" pitchFamily="34" charset="0"/>
              <a:buChar char="•"/>
            </a:pPr>
            <a:r>
              <a:rPr lang="en-GB" sz="1000" dirty="0">
                <a:solidFill>
                  <a:schemeClr val="tx1"/>
                </a:solidFill>
                <a:latin typeface="+mj-lt"/>
              </a:rPr>
              <a:t>Is there accessible public transport to the </a:t>
            </a:r>
            <a:r>
              <a:rPr lang="en-GB" sz="1000" dirty="0" smtClean="0">
                <a:solidFill>
                  <a:schemeClr val="tx1"/>
                </a:solidFill>
                <a:latin typeface="+mj-lt"/>
              </a:rPr>
              <a:t>testing site? </a:t>
            </a:r>
            <a:endParaRPr lang="en-GB" sz="1000" dirty="0">
              <a:solidFill>
                <a:schemeClr val="tx1"/>
              </a:solidFill>
              <a:latin typeface="+mj-lt"/>
            </a:endParaRPr>
          </a:p>
          <a:p>
            <a:pPr marL="685800" lvl="1" indent="-228600">
              <a:buClr>
                <a:schemeClr val="tx1"/>
              </a:buClr>
              <a:buFont typeface="Arial" panose="020B0604020202020204" pitchFamily="34" charset="0"/>
              <a:buChar char="•"/>
            </a:pPr>
            <a:r>
              <a:rPr lang="en-GB" sz="1000" dirty="0">
                <a:solidFill>
                  <a:schemeClr val="tx1"/>
                </a:solidFill>
                <a:latin typeface="+mj-lt"/>
              </a:rPr>
              <a:t>Are the pavements leading to the venue in good condition with dropped kerbs?</a:t>
            </a:r>
          </a:p>
          <a:p>
            <a:pPr marL="685800" lvl="1" indent="-228600">
              <a:buClr>
                <a:schemeClr val="tx1"/>
              </a:buClr>
              <a:buFont typeface="Arial" panose="020B0604020202020204" pitchFamily="34" charset="0"/>
              <a:buChar char="•"/>
            </a:pPr>
            <a:r>
              <a:rPr lang="en-GB" sz="1000" dirty="0">
                <a:solidFill>
                  <a:schemeClr val="tx1"/>
                </a:solidFill>
                <a:latin typeface="+mj-lt"/>
              </a:rPr>
              <a:t>Are there accessible road crossings with warning texture and crossing systems?</a:t>
            </a:r>
          </a:p>
          <a:p>
            <a:pPr lvl="1">
              <a:buClr>
                <a:schemeClr val="tx1"/>
              </a:buClr>
            </a:pPr>
            <a:endParaRPr lang="en-GB" sz="1000" dirty="0">
              <a:solidFill>
                <a:schemeClr val="tx1"/>
              </a:solidFill>
              <a:latin typeface="+mj-lt"/>
            </a:endParaRPr>
          </a:p>
          <a:p>
            <a:pPr marL="228600" lvl="0" indent="-228600">
              <a:buClr>
                <a:schemeClr val="tx1"/>
              </a:buClr>
              <a:buFont typeface="+mj-lt"/>
              <a:buAutoNum type="arabicPeriod"/>
            </a:pPr>
            <a:r>
              <a:rPr lang="en-GB" sz="1000" b="1" dirty="0">
                <a:solidFill>
                  <a:schemeClr val="tx1"/>
                </a:solidFill>
                <a:latin typeface="+mj-lt"/>
              </a:rPr>
              <a:t>Is there disabled parking at or near the </a:t>
            </a:r>
            <a:r>
              <a:rPr lang="en-GB" sz="1000" b="1" dirty="0" smtClean="0">
                <a:solidFill>
                  <a:schemeClr val="tx1"/>
                </a:solidFill>
                <a:latin typeface="+mj-lt"/>
              </a:rPr>
              <a:t>testing site? </a:t>
            </a:r>
            <a:r>
              <a:rPr lang="en-GB" sz="1000" dirty="0">
                <a:solidFill>
                  <a:schemeClr val="tx1"/>
                </a:solidFill>
                <a:latin typeface="+mj-lt"/>
              </a:rPr>
              <a:t>			</a:t>
            </a:r>
          </a:p>
          <a:p>
            <a:pPr marL="685800" lvl="1" indent="-228600">
              <a:buClr>
                <a:schemeClr val="tx1"/>
              </a:buClr>
              <a:buFont typeface="Arial" panose="020B0604020202020204" pitchFamily="34" charset="0"/>
              <a:buChar char="•"/>
            </a:pPr>
            <a:r>
              <a:rPr lang="en-GB" sz="1000" dirty="0">
                <a:solidFill>
                  <a:schemeClr val="tx1"/>
                </a:solidFill>
                <a:latin typeface="+mj-lt"/>
              </a:rPr>
              <a:t>How many spaces are there?				</a:t>
            </a:r>
          </a:p>
          <a:p>
            <a:pPr marL="685800" lvl="1" indent="-228600">
              <a:buClr>
                <a:schemeClr val="tx1"/>
              </a:buClr>
              <a:buFont typeface="Arial" panose="020B0604020202020204" pitchFamily="34" charset="0"/>
              <a:buChar char="•"/>
            </a:pPr>
            <a:r>
              <a:rPr lang="en-GB" sz="1000" dirty="0">
                <a:solidFill>
                  <a:schemeClr val="tx1"/>
                </a:solidFill>
                <a:latin typeface="+mj-lt"/>
              </a:rPr>
              <a:t>Is it within 50 metres uncovered or 100 metres covered to an accessible entrance?</a:t>
            </a:r>
          </a:p>
          <a:p>
            <a:pPr marL="685800" lvl="1" indent="-228600">
              <a:buClr>
                <a:schemeClr val="tx1"/>
              </a:buClr>
              <a:buFont typeface="Arial" panose="020B0604020202020204" pitchFamily="34" charset="0"/>
              <a:buChar char="•"/>
            </a:pPr>
            <a:r>
              <a:rPr lang="en-GB" sz="1000" dirty="0">
                <a:solidFill>
                  <a:schemeClr val="tx1"/>
                </a:solidFill>
                <a:latin typeface="+mj-lt"/>
              </a:rPr>
              <a:t>Is there lighting from the accessible parking to accessible entrance?	</a:t>
            </a:r>
          </a:p>
          <a:p>
            <a:pPr lvl="1">
              <a:buClr>
                <a:schemeClr val="tx1"/>
              </a:buClr>
            </a:pPr>
            <a:endParaRPr lang="en-GB" sz="1000" dirty="0">
              <a:solidFill>
                <a:schemeClr val="tx1"/>
              </a:solidFill>
              <a:latin typeface="+mj-lt"/>
            </a:endParaRPr>
          </a:p>
          <a:p>
            <a:pPr marL="228600" indent="-228600">
              <a:buClr>
                <a:schemeClr val="tx1"/>
              </a:buClr>
              <a:buFont typeface="+mj-lt"/>
              <a:buAutoNum type="arabicPeriod"/>
            </a:pPr>
            <a:r>
              <a:rPr lang="en-GB" sz="1000" b="1" dirty="0">
                <a:solidFill>
                  <a:schemeClr val="tx1"/>
                </a:solidFill>
                <a:latin typeface="+mj-lt"/>
              </a:rPr>
              <a:t>Is the main entrance easy to recognise, which can be defined by a unique physical feature or colour?</a:t>
            </a:r>
          </a:p>
          <a:p>
            <a:pPr marL="685800" lvl="1" indent="-228600">
              <a:buClr>
                <a:schemeClr val="tx1"/>
              </a:buClr>
              <a:buFont typeface="Arial" panose="020B0604020202020204" pitchFamily="34" charset="0"/>
              <a:buChar char="•"/>
            </a:pPr>
            <a:r>
              <a:rPr lang="en-GB" sz="1000" dirty="0">
                <a:solidFill>
                  <a:schemeClr val="tx1"/>
                </a:solidFill>
                <a:latin typeface="+mj-lt"/>
              </a:rPr>
              <a:t>If dark outside, is there appropriate lighting?</a:t>
            </a:r>
          </a:p>
          <a:p>
            <a:pPr marL="685800" lvl="1" indent="-228600">
              <a:buClr>
                <a:schemeClr val="tx1"/>
              </a:buClr>
              <a:buFont typeface="Arial" panose="020B0604020202020204" pitchFamily="34" charset="0"/>
              <a:buChar char="•"/>
            </a:pPr>
            <a:endParaRPr lang="en-GB" sz="1000" dirty="0">
              <a:solidFill>
                <a:schemeClr val="tx1"/>
              </a:solidFill>
              <a:latin typeface="+mj-lt"/>
            </a:endParaRPr>
          </a:p>
          <a:p>
            <a:pPr marL="228600" indent="-228600">
              <a:buClr>
                <a:schemeClr val="tx1"/>
              </a:buClr>
              <a:buFont typeface="+mj-lt"/>
              <a:buAutoNum type="arabicPeriod" startAt="4"/>
            </a:pPr>
            <a:r>
              <a:rPr lang="en-GB" sz="1000" b="1" dirty="0">
                <a:solidFill>
                  <a:schemeClr val="tx1"/>
                </a:solidFill>
              </a:rPr>
              <a:t>Is the entrance accessible?	</a:t>
            </a:r>
            <a:r>
              <a:rPr lang="en-GB" sz="1000" dirty="0">
                <a:solidFill>
                  <a:schemeClr val="tx1"/>
                </a:solidFill>
              </a:rPr>
              <a:t>			</a:t>
            </a:r>
          </a:p>
          <a:p>
            <a:pPr marL="685800" lvl="1" indent="-228600">
              <a:buClr>
                <a:schemeClr val="tx1"/>
              </a:buClr>
              <a:buFont typeface="Arial" panose="020B0604020202020204" pitchFamily="34" charset="0"/>
              <a:buChar char="•"/>
            </a:pPr>
            <a:r>
              <a:rPr lang="en-GB" sz="1000" dirty="0">
                <a:solidFill>
                  <a:schemeClr val="tx1"/>
                </a:solidFill>
              </a:rPr>
              <a:t>If there is a ramp, does it have a levelled area at the top?	</a:t>
            </a:r>
          </a:p>
          <a:p>
            <a:pPr marL="685800" lvl="1" indent="-228600">
              <a:buClr>
                <a:schemeClr val="tx1"/>
              </a:buClr>
              <a:buFont typeface="Arial" panose="020B0604020202020204" pitchFamily="34" charset="0"/>
              <a:buChar char="•"/>
            </a:pPr>
            <a:r>
              <a:rPr lang="en-GB" sz="1000" dirty="0">
                <a:solidFill>
                  <a:schemeClr val="tx1"/>
                </a:solidFill>
              </a:rPr>
              <a:t>If the doors are closed, can they be opened unaided by a person in a wheelchair i.e. lightweight door (try opening it with one finger), low door handle, or automatic button?</a:t>
            </a:r>
          </a:p>
          <a:p>
            <a:pPr marL="685800" lvl="1" indent="-228600">
              <a:buClr>
                <a:schemeClr val="tx1"/>
              </a:buClr>
              <a:buFont typeface="Arial" panose="020B0604020202020204" pitchFamily="34" charset="0"/>
              <a:buChar char="•"/>
            </a:pPr>
            <a:r>
              <a:rPr lang="en-GB" sz="1000" dirty="0">
                <a:solidFill>
                  <a:schemeClr val="tx1"/>
                </a:solidFill>
              </a:rPr>
              <a:t>Are steps and floor level changes clearly marked with a bright contrast edging?</a:t>
            </a:r>
          </a:p>
          <a:p>
            <a:pPr lvl="1">
              <a:buClr>
                <a:schemeClr val="tx1"/>
              </a:buClr>
            </a:pPr>
            <a:endParaRPr lang="en-GB" sz="1000" dirty="0">
              <a:solidFill>
                <a:schemeClr val="tx1"/>
              </a:solidFill>
            </a:endParaRPr>
          </a:p>
          <a:p>
            <a:pPr marL="228600" lvl="0" indent="-228600">
              <a:buClr>
                <a:schemeClr val="tx1"/>
              </a:buClr>
              <a:buFont typeface="+mj-lt"/>
              <a:buAutoNum type="arabicPeriod" startAt="5"/>
            </a:pPr>
            <a:r>
              <a:rPr lang="en-GB" sz="1000" b="1" dirty="0">
                <a:solidFill>
                  <a:schemeClr val="tx1"/>
                </a:solidFill>
              </a:rPr>
              <a:t>Is there an entrance lobby where a wheelchair user can move clear of one door before using the next one?</a:t>
            </a:r>
          </a:p>
          <a:p>
            <a:pPr marL="685800" lvl="1" indent="-228600">
              <a:buClr>
                <a:schemeClr val="tx1"/>
              </a:buClr>
              <a:buFont typeface="Arial" panose="020B0604020202020204" pitchFamily="34" charset="0"/>
              <a:buChar char="•"/>
            </a:pPr>
            <a:r>
              <a:rPr lang="en-GB" sz="1000" dirty="0">
                <a:solidFill>
                  <a:schemeClr val="tx1"/>
                </a:solidFill>
              </a:rPr>
              <a:t>Does the lobby door have space to be fully opened?</a:t>
            </a:r>
          </a:p>
          <a:p>
            <a:pPr marL="685800" lvl="1" indent="-228600">
              <a:buClr>
                <a:schemeClr val="tx1"/>
              </a:buClr>
              <a:buFont typeface="Arial" panose="020B0604020202020204" pitchFamily="34" charset="0"/>
              <a:buChar char="•"/>
            </a:pPr>
            <a:r>
              <a:rPr lang="en-GB" sz="1000" dirty="0">
                <a:solidFill>
                  <a:schemeClr val="tx1"/>
                </a:solidFill>
              </a:rPr>
              <a:t>Is there a trip hazard?</a:t>
            </a:r>
          </a:p>
          <a:p>
            <a:pPr marL="685800" lvl="1" indent="-228600">
              <a:buClr>
                <a:schemeClr val="tx1"/>
              </a:buClr>
              <a:buFont typeface="Arial" panose="020B0604020202020204" pitchFamily="34" charset="0"/>
              <a:buChar char="•"/>
            </a:pPr>
            <a:r>
              <a:rPr lang="en-GB" sz="1000" dirty="0">
                <a:solidFill>
                  <a:schemeClr val="tx1"/>
                </a:solidFill>
              </a:rPr>
              <a:t>Is there a see-through, visual panel so you can see someone approaching?</a:t>
            </a:r>
          </a:p>
          <a:p>
            <a:pPr lvl="0">
              <a:buClr>
                <a:schemeClr val="tx1"/>
              </a:buClr>
            </a:pPr>
            <a:endParaRPr lang="en-GB" sz="1000" dirty="0">
              <a:solidFill>
                <a:schemeClr val="tx1"/>
              </a:solidFill>
            </a:endParaRPr>
          </a:p>
          <a:p>
            <a:pPr marL="228600" lvl="0" indent="-228600">
              <a:buClr>
                <a:schemeClr val="tx1"/>
              </a:buClr>
              <a:buFont typeface="+mj-lt"/>
              <a:buAutoNum type="arabicPeriod" startAt="6"/>
            </a:pPr>
            <a:r>
              <a:rPr lang="en-GB" sz="1000" b="1" dirty="0">
                <a:solidFill>
                  <a:schemeClr val="tx1"/>
                </a:solidFill>
              </a:rPr>
              <a:t>Is there a reception area?</a:t>
            </a:r>
          </a:p>
          <a:p>
            <a:pPr marL="685800" lvl="1" indent="-228600">
              <a:buClr>
                <a:schemeClr val="tx1"/>
              </a:buClr>
              <a:buFont typeface="Arial" panose="020B0604020202020204" pitchFamily="34" charset="0"/>
              <a:buChar char="•"/>
            </a:pPr>
            <a:r>
              <a:rPr lang="en-GB" sz="1000" dirty="0">
                <a:solidFill>
                  <a:schemeClr val="tx1"/>
                </a:solidFill>
              </a:rPr>
              <a:t>Is there the reception desk at a suitable height for wheelchair users to see over?</a:t>
            </a:r>
            <a:endParaRPr lang="en-GB" sz="1050" dirty="0">
              <a:solidFill>
                <a:schemeClr val="bg2">
                  <a:lumMod val="25000"/>
                </a:schemeClr>
              </a:solidFill>
              <a:latin typeface="+mj-lt"/>
            </a:endParaRPr>
          </a:p>
        </p:txBody>
      </p:sp>
    </p:spTree>
    <p:extLst>
      <p:ext uri="{BB962C8B-B14F-4D97-AF65-F5344CB8AC3E}">
        <p14:creationId xmlns:p14="http://schemas.microsoft.com/office/powerpoint/2010/main" val="22869550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5166F-8CA1-451D-A39B-DBCB0010521B}"/>
              </a:ext>
            </a:extLst>
          </p:cNvPr>
          <p:cNvSpPr>
            <a:spLocks noGrp="1"/>
          </p:cNvSpPr>
          <p:nvPr>
            <p:ph type="title"/>
          </p:nvPr>
        </p:nvSpPr>
        <p:spPr/>
        <p:txBody>
          <a:bodyPr/>
          <a:lstStyle/>
          <a:p>
            <a:r>
              <a:rPr lang="en-GB" sz="3600">
                <a:solidFill>
                  <a:schemeClr val="tx2"/>
                </a:solidFill>
                <a:latin typeface="Arial"/>
                <a:cs typeface="Arial"/>
              </a:rPr>
              <a:t>PHYSICAL</a:t>
            </a:r>
            <a:r>
              <a:rPr lang="en-GB" sz="3600"/>
              <a:t> ACCESSIBILITY CONSIDERATIONS</a:t>
            </a:r>
          </a:p>
        </p:txBody>
      </p:sp>
      <p:cxnSp>
        <p:nvCxnSpPr>
          <p:cNvPr id="9" name="Straight Connector 8">
            <a:extLst>
              <a:ext uri="{FF2B5EF4-FFF2-40B4-BE49-F238E27FC236}">
                <a16:creationId xmlns:a16="http://schemas.microsoft.com/office/drawing/2014/main" id="{8DC2E132-34EE-4FD7-A3FC-26A01E4E7C82}"/>
              </a:ext>
            </a:extLst>
          </p:cNvPr>
          <p:cNvCxnSpPr>
            <a:cxnSpLocks/>
          </p:cNvCxnSpPr>
          <p:nvPr/>
        </p:nvCxnSpPr>
        <p:spPr>
          <a:xfrm>
            <a:off x="5159084" y="139336"/>
            <a:ext cx="0" cy="5665370"/>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26A461EC-45EB-47E5-95A5-1FCCEFE67EC5}"/>
              </a:ext>
            </a:extLst>
          </p:cNvPr>
          <p:cNvSpPr>
            <a:spLocks/>
          </p:cNvSpPr>
          <p:nvPr/>
        </p:nvSpPr>
        <p:spPr>
          <a:xfrm>
            <a:off x="4979085" y="620713"/>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37373A"/>
                </a:solidFill>
                <a:latin typeface="Arial" panose="020B0604020202020204" pitchFamily="34" charset="0"/>
                <a:cs typeface="Arial" panose="020B0604020202020204" pitchFamily="34" charset="0"/>
              </a:rPr>
              <a:t>2</a:t>
            </a:r>
            <a:endPar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endParaRPr>
          </a:p>
        </p:txBody>
      </p:sp>
      <p:sp>
        <p:nvSpPr>
          <p:cNvPr id="11" name="Oval 10">
            <a:extLst>
              <a:ext uri="{FF2B5EF4-FFF2-40B4-BE49-F238E27FC236}">
                <a16:creationId xmlns:a16="http://schemas.microsoft.com/office/drawing/2014/main" id="{A8F5CAFF-0603-4D2F-8B9A-605BC40652D1}"/>
              </a:ext>
            </a:extLst>
          </p:cNvPr>
          <p:cNvSpPr>
            <a:spLocks/>
          </p:cNvSpPr>
          <p:nvPr/>
        </p:nvSpPr>
        <p:spPr>
          <a:xfrm>
            <a:off x="4979085" y="5626515"/>
            <a:ext cx="360000" cy="356382"/>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3</a:t>
            </a:r>
          </a:p>
        </p:txBody>
      </p:sp>
      <p:sp>
        <p:nvSpPr>
          <p:cNvPr id="10" name="TextBox 9">
            <a:extLst>
              <a:ext uri="{FF2B5EF4-FFF2-40B4-BE49-F238E27FC236}">
                <a16:creationId xmlns:a16="http://schemas.microsoft.com/office/drawing/2014/main" id="{E993D1B4-CFEC-534D-AF83-F95FB87F512A}"/>
              </a:ext>
            </a:extLst>
          </p:cNvPr>
          <p:cNvSpPr txBox="1"/>
          <p:nvPr/>
        </p:nvSpPr>
        <p:spPr>
          <a:xfrm>
            <a:off x="5664201" y="698824"/>
            <a:ext cx="5899150" cy="58720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t" anchorCtr="0" forceAA="0" compatLnSpc="1">
            <a:prstTxWarp prst="textNoShape">
              <a:avLst/>
            </a:prstTxWarp>
            <a:noAutofit/>
          </a:bodyPr>
          <a:lstStyle/>
          <a:p>
            <a:r>
              <a:rPr lang="en-GB" sz="1000" b="1">
                <a:solidFill>
                  <a:schemeClr val="tx2"/>
                </a:solidFill>
              </a:rPr>
              <a:t>FACILITIES AND SERVICE:</a:t>
            </a:r>
          </a:p>
          <a:p>
            <a:pPr>
              <a:buClr>
                <a:schemeClr val="tx1"/>
              </a:buClr>
            </a:pPr>
            <a:endParaRPr lang="en-GB" sz="1000" b="1">
              <a:solidFill>
                <a:schemeClr val="tx1"/>
              </a:solidFill>
            </a:endParaRPr>
          </a:p>
          <a:p>
            <a:pPr marL="228600" indent="-228600">
              <a:buClr>
                <a:schemeClr val="tx1"/>
              </a:buClr>
              <a:buFont typeface="+mj-lt"/>
              <a:buAutoNum type="arabicPeriod"/>
            </a:pPr>
            <a:r>
              <a:rPr lang="en-GB" sz="900" b="1">
                <a:solidFill>
                  <a:schemeClr val="tx1"/>
                </a:solidFill>
              </a:rPr>
              <a:t>Is there clear access to the testing area?</a:t>
            </a:r>
          </a:p>
          <a:p>
            <a:pPr marL="685800" lvl="1" indent="-228600">
              <a:buClr>
                <a:schemeClr val="tx1"/>
              </a:buClr>
              <a:buFont typeface="Arial" panose="020B0604020202020204" pitchFamily="34" charset="0"/>
              <a:buChar char="•"/>
            </a:pPr>
            <a:r>
              <a:rPr lang="en-GB" sz="900">
                <a:solidFill>
                  <a:schemeClr val="tx1"/>
                </a:solidFill>
              </a:rPr>
              <a:t>Wide doors?</a:t>
            </a:r>
          </a:p>
          <a:p>
            <a:pPr marL="685800" lvl="1" indent="-228600">
              <a:buClr>
                <a:schemeClr val="tx1"/>
              </a:buClr>
              <a:buFont typeface="Arial" panose="020B0604020202020204" pitchFamily="34" charset="0"/>
              <a:buChar char="•"/>
            </a:pPr>
            <a:r>
              <a:rPr lang="en-GB" sz="900">
                <a:solidFill>
                  <a:schemeClr val="tx1"/>
                </a:solidFill>
              </a:rPr>
              <a:t>Wide corridor?</a:t>
            </a:r>
          </a:p>
          <a:p>
            <a:pPr marL="685800" lvl="1" indent="-228600">
              <a:buClr>
                <a:schemeClr val="tx1"/>
              </a:buClr>
              <a:buFont typeface="Arial" panose="020B0604020202020204" pitchFamily="34" charset="0"/>
              <a:buChar char="•"/>
            </a:pPr>
            <a:r>
              <a:rPr lang="en-GB" sz="900">
                <a:solidFill>
                  <a:schemeClr val="tx1"/>
                </a:solidFill>
              </a:rPr>
              <a:t>No obstacles in the way e.g. rubbish bin, etc…</a:t>
            </a:r>
          </a:p>
          <a:p>
            <a:pPr marL="685800" lvl="1" indent="-228600">
              <a:buClr>
                <a:schemeClr val="tx1"/>
              </a:buClr>
              <a:buFont typeface="Arial" panose="020B0604020202020204" pitchFamily="34" charset="0"/>
              <a:buChar char="•"/>
            </a:pPr>
            <a:r>
              <a:rPr lang="en-GB" sz="900">
                <a:solidFill>
                  <a:schemeClr val="tx1"/>
                </a:solidFill>
              </a:rPr>
              <a:t>If the doors are closed, can they be opened unaided by a person in a wheelchair e.g. lightweight door (try opening it with one finger), low door handle, automatic button?</a:t>
            </a:r>
          </a:p>
          <a:p>
            <a:pPr lvl="1">
              <a:buClr>
                <a:schemeClr val="tx1"/>
              </a:buClr>
            </a:pPr>
            <a:endParaRPr lang="en-GB" sz="900">
              <a:solidFill>
                <a:schemeClr val="tx1"/>
              </a:solidFill>
            </a:endParaRPr>
          </a:p>
          <a:p>
            <a:pPr marL="228600" indent="-228600">
              <a:buClr>
                <a:schemeClr val="tx1"/>
              </a:buClr>
              <a:buFont typeface="+mj-lt"/>
              <a:buAutoNum type="arabicPeriod"/>
            </a:pPr>
            <a:r>
              <a:rPr lang="en-GB" sz="900" b="1">
                <a:solidFill>
                  <a:schemeClr val="tx1"/>
                </a:solidFill>
              </a:rPr>
              <a:t>Is there colour contrasting in the building so that the doors and fixtures are easy to distinguish?</a:t>
            </a:r>
          </a:p>
          <a:p>
            <a:pPr marL="685800" lvl="1" indent="-228600">
              <a:buClr>
                <a:schemeClr val="tx1"/>
              </a:buClr>
              <a:buFont typeface="Arial" panose="020B0604020202020204" pitchFamily="34" charset="0"/>
              <a:buChar char="•"/>
            </a:pPr>
            <a:r>
              <a:rPr lang="en-GB" sz="900">
                <a:solidFill>
                  <a:schemeClr val="tx1"/>
                </a:solidFill>
              </a:rPr>
              <a:t>Does the furniture contrast with the surroundings so that sighted and partially-sighted people can detect it and be less likely to bump into it?</a:t>
            </a:r>
          </a:p>
          <a:p>
            <a:pPr marL="685800" lvl="1" indent="-228600">
              <a:buClr>
                <a:schemeClr val="tx1"/>
              </a:buClr>
              <a:buFont typeface="Arial" panose="020B0604020202020204" pitchFamily="34" charset="0"/>
              <a:buChar char="•"/>
            </a:pPr>
            <a:endParaRPr lang="en-GB" sz="900">
              <a:solidFill>
                <a:schemeClr val="tx1"/>
              </a:solidFill>
            </a:endParaRPr>
          </a:p>
          <a:p>
            <a:pPr marL="228600" indent="-228600">
              <a:buClr>
                <a:schemeClr val="tx1"/>
              </a:buClr>
              <a:buFont typeface="+mj-lt"/>
              <a:buAutoNum type="arabicPeriod" startAt="3"/>
            </a:pPr>
            <a:r>
              <a:rPr lang="en-GB" sz="900" b="1">
                <a:solidFill>
                  <a:schemeClr val="tx1"/>
                </a:solidFill>
              </a:rPr>
              <a:t>Are the floor surfaces non-slip?</a:t>
            </a:r>
          </a:p>
          <a:p>
            <a:pPr marL="685800" lvl="1" indent="-228600">
              <a:buClr>
                <a:schemeClr val="tx1"/>
              </a:buClr>
              <a:buFont typeface="Arial" panose="020B0604020202020204" pitchFamily="34" charset="0"/>
              <a:buChar char="•"/>
            </a:pPr>
            <a:r>
              <a:rPr lang="en-GB" sz="900">
                <a:solidFill>
                  <a:schemeClr val="tx1"/>
                </a:solidFill>
              </a:rPr>
              <a:t>Does the floor surface create a glare?</a:t>
            </a:r>
          </a:p>
          <a:p>
            <a:pPr>
              <a:buClr>
                <a:schemeClr val="tx1"/>
              </a:buClr>
            </a:pPr>
            <a:endParaRPr lang="en-GB" sz="900">
              <a:solidFill>
                <a:schemeClr val="tx1"/>
              </a:solidFill>
            </a:endParaRPr>
          </a:p>
          <a:p>
            <a:pPr marL="228600" indent="-228600">
              <a:buClr>
                <a:schemeClr val="tx1"/>
              </a:buClr>
              <a:buFont typeface="+mj-lt"/>
              <a:buAutoNum type="arabicPeriod" startAt="4"/>
            </a:pPr>
            <a:r>
              <a:rPr lang="en-GB" sz="900" b="1">
                <a:solidFill>
                  <a:schemeClr val="tx1"/>
                </a:solidFill>
              </a:rPr>
              <a:t>Is there hearing loop support at your site? </a:t>
            </a:r>
          </a:p>
          <a:p>
            <a:pPr marL="685800" lvl="1" indent="-228600">
              <a:buClr>
                <a:schemeClr val="tx1"/>
              </a:buClr>
              <a:buFont typeface="Arial" panose="020B0604020202020204" pitchFamily="34" charset="0"/>
              <a:buChar char="•"/>
            </a:pPr>
            <a:r>
              <a:rPr lang="en-GB" sz="900">
                <a:solidFill>
                  <a:schemeClr val="tx1"/>
                </a:solidFill>
              </a:rPr>
              <a:t>Are staff aware of how and when to use hearing loops? </a:t>
            </a:r>
          </a:p>
          <a:p>
            <a:pPr>
              <a:buClr>
                <a:schemeClr val="tx1"/>
              </a:buClr>
            </a:pPr>
            <a:endParaRPr lang="en-GB" sz="900">
              <a:solidFill>
                <a:schemeClr val="tx1"/>
              </a:solidFill>
            </a:endParaRPr>
          </a:p>
          <a:p>
            <a:pPr marL="228600" indent="-228600">
              <a:buClr>
                <a:schemeClr val="tx1"/>
              </a:buClr>
              <a:buFont typeface="+mj-lt"/>
              <a:buAutoNum type="arabicPeriod" startAt="5"/>
            </a:pPr>
            <a:r>
              <a:rPr lang="en-GB" sz="900" b="1">
                <a:solidFill>
                  <a:schemeClr val="tx1"/>
                </a:solidFill>
              </a:rPr>
              <a:t>Is there a private assistance area for people who may need additional assistance with registration? e.g. non-digital / assisted digital areas?</a:t>
            </a:r>
          </a:p>
          <a:p>
            <a:pPr marL="685800" lvl="1" indent="-228600">
              <a:buClr>
                <a:schemeClr val="tx1"/>
              </a:buClr>
              <a:buFont typeface="Arial" panose="020B0604020202020204" pitchFamily="34" charset="0"/>
              <a:buChar char="•"/>
            </a:pPr>
            <a:r>
              <a:rPr lang="en-GB" sz="900">
                <a:solidFill>
                  <a:schemeClr val="tx1"/>
                </a:solidFill>
              </a:rPr>
              <a:t>Is this area private / out of view for those who may not want to expose their need for support? </a:t>
            </a:r>
          </a:p>
          <a:p>
            <a:pPr marL="685800" lvl="1" indent="-228600">
              <a:buClr>
                <a:schemeClr val="tx1"/>
              </a:buClr>
              <a:buFont typeface="Arial" panose="020B0604020202020204" pitchFamily="34" charset="0"/>
              <a:buChar char="•"/>
            </a:pPr>
            <a:r>
              <a:rPr lang="en-GB" sz="900">
                <a:solidFill>
                  <a:schemeClr val="tx1"/>
                </a:solidFill>
              </a:rPr>
              <a:t>Is this area accessible for wheelchair users? </a:t>
            </a:r>
          </a:p>
          <a:p>
            <a:pPr marL="685800" lvl="1" indent="-228600">
              <a:buClr>
                <a:schemeClr val="tx1"/>
              </a:buClr>
              <a:buFont typeface="Arial" panose="020B0604020202020204" pitchFamily="34" charset="0"/>
              <a:buChar char="•"/>
            </a:pPr>
            <a:r>
              <a:rPr lang="en-GB" sz="900">
                <a:solidFill>
                  <a:schemeClr val="tx1"/>
                </a:solidFill>
              </a:rPr>
              <a:t>Does this area have basic furniture (table, chairs) that is both accessible and not causing an obstruction? </a:t>
            </a:r>
          </a:p>
          <a:p>
            <a:pPr marL="685800" lvl="1" indent="-228600">
              <a:buClr>
                <a:schemeClr val="tx1"/>
              </a:buClr>
              <a:buFont typeface="Arial" panose="020B0604020202020204" pitchFamily="34" charset="0"/>
              <a:buChar char="•"/>
            </a:pPr>
            <a:r>
              <a:rPr lang="en-GB" sz="900">
                <a:solidFill>
                  <a:schemeClr val="tx1"/>
                </a:solidFill>
              </a:rPr>
              <a:t>Does this area have varied seated options for people with different physical needs (e.g. seat arms attached, no seat arms)?</a:t>
            </a:r>
          </a:p>
          <a:p>
            <a:pPr lvl="1">
              <a:buClr>
                <a:schemeClr val="tx1"/>
              </a:buClr>
            </a:pPr>
            <a:endParaRPr lang="en-GB" sz="900">
              <a:solidFill>
                <a:schemeClr val="tx1"/>
              </a:solidFill>
            </a:endParaRPr>
          </a:p>
          <a:p>
            <a:pPr marL="228600" indent="-228600">
              <a:buClr>
                <a:schemeClr val="tx1"/>
              </a:buClr>
              <a:buFont typeface="+mj-lt"/>
              <a:buAutoNum type="arabicPeriod" startAt="5"/>
            </a:pPr>
            <a:r>
              <a:rPr lang="en-GB" sz="900" b="1">
                <a:solidFill>
                  <a:schemeClr val="tx1"/>
                </a:solidFill>
              </a:rPr>
              <a:t>Is there clear signage?</a:t>
            </a:r>
          </a:p>
          <a:p>
            <a:pPr marL="685800" lvl="1" indent="-228600">
              <a:buClr>
                <a:schemeClr val="tx1"/>
              </a:buClr>
              <a:buFont typeface="Arial" panose="020B0604020202020204" pitchFamily="34" charset="0"/>
              <a:buChar char="•"/>
            </a:pPr>
            <a:r>
              <a:rPr lang="en-GB" sz="900">
                <a:solidFill>
                  <a:schemeClr val="tx1"/>
                </a:solidFill>
              </a:rPr>
              <a:t>Is only the first letter of each word capitalised?</a:t>
            </a:r>
          </a:p>
          <a:p>
            <a:pPr marL="685800" lvl="1" indent="-228600">
              <a:buClr>
                <a:schemeClr val="tx1"/>
              </a:buClr>
              <a:buFont typeface="Arial" panose="020B0604020202020204" pitchFamily="34" charset="0"/>
              <a:buChar char="•"/>
            </a:pPr>
            <a:r>
              <a:rPr lang="en-GB" sz="900">
                <a:solidFill>
                  <a:schemeClr val="tx1"/>
                </a:solidFill>
              </a:rPr>
              <a:t>Is the font simple or plain, such as Arial or Helvetica?</a:t>
            </a:r>
          </a:p>
          <a:p>
            <a:pPr marL="685800" lvl="1" indent="-228600">
              <a:buClr>
                <a:schemeClr val="tx1"/>
              </a:buClr>
              <a:buFont typeface="Arial" panose="020B0604020202020204" pitchFamily="34" charset="0"/>
              <a:buChar char="•"/>
            </a:pPr>
            <a:r>
              <a:rPr lang="en-GB" sz="900">
                <a:solidFill>
                  <a:schemeClr val="tx1"/>
                </a:solidFill>
              </a:rPr>
              <a:t>Is there colour contrasting, such as black &amp; white or yellow &amp; dark blue</a:t>
            </a:r>
          </a:p>
          <a:p>
            <a:pPr marL="685800" lvl="1" indent="-228600">
              <a:buClr>
                <a:schemeClr val="tx1"/>
              </a:buClr>
              <a:buFont typeface="Arial" panose="020B0604020202020204" pitchFamily="34" charset="0"/>
              <a:buChar char="•"/>
            </a:pPr>
            <a:endParaRPr lang="en-GB" sz="1000">
              <a:solidFill>
                <a:schemeClr val="tx1"/>
              </a:solidFill>
            </a:endParaRPr>
          </a:p>
          <a:p>
            <a:pPr lvl="1"/>
            <a:endParaRPr lang="en-GB" sz="1000">
              <a:solidFill>
                <a:srgbClr val="37373A"/>
              </a:solidFill>
            </a:endParaRPr>
          </a:p>
        </p:txBody>
      </p:sp>
      <p:sp>
        <p:nvSpPr>
          <p:cNvPr id="14" name="TextBox 13">
            <a:extLst>
              <a:ext uri="{FF2B5EF4-FFF2-40B4-BE49-F238E27FC236}">
                <a16:creationId xmlns:a16="http://schemas.microsoft.com/office/drawing/2014/main" id="{425B21AD-427F-3E41-8CB5-5FF7387C84E4}"/>
              </a:ext>
            </a:extLst>
          </p:cNvPr>
          <p:cNvSpPr txBox="1"/>
          <p:nvPr/>
        </p:nvSpPr>
        <p:spPr>
          <a:xfrm>
            <a:off x="5664201" y="5682776"/>
            <a:ext cx="5899150" cy="60024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t" anchorCtr="0" forceAA="0" compatLnSpc="1">
            <a:prstTxWarp prst="textNoShape">
              <a:avLst/>
            </a:prstTxWarp>
            <a:noAutofit/>
          </a:bodyPr>
          <a:lstStyle/>
          <a:p>
            <a:r>
              <a:rPr lang="en-GB" sz="900" b="1">
                <a:solidFill>
                  <a:schemeClr val="tx2"/>
                </a:solidFill>
              </a:rPr>
              <a:t>EVACUATION PROCEDURES</a:t>
            </a:r>
          </a:p>
          <a:p>
            <a:pPr marL="228600" indent="-228600">
              <a:buClr>
                <a:schemeClr val="tx1"/>
              </a:buClr>
              <a:buFont typeface="+mj-lt"/>
              <a:buAutoNum type="arabicPeriod"/>
            </a:pPr>
            <a:r>
              <a:rPr lang="en-GB" sz="900" b="1">
                <a:solidFill>
                  <a:schemeClr val="tx1"/>
                </a:solidFill>
              </a:rPr>
              <a:t>What is the evacuation procedure for assisting wheelchair users out of the building?</a:t>
            </a:r>
          </a:p>
          <a:p>
            <a:pPr algn="ctr"/>
            <a:endParaRPr lang="en-GB" sz="1100">
              <a:solidFill>
                <a:srgbClr val="425563"/>
              </a:solidFill>
            </a:endParaRPr>
          </a:p>
        </p:txBody>
      </p:sp>
    </p:spTree>
    <p:extLst>
      <p:ext uri="{BB962C8B-B14F-4D97-AF65-F5344CB8AC3E}">
        <p14:creationId xmlns:p14="http://schemas.microsoft.com/office/powerpoint/2010/main" val="29582353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904229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88"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4400" b="1" dirty="0" smtClean="0">
              <a:solidFill>
                <a:srgbClr val="FFFFFF"/>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FF6BD9BD-E97E-F346-9E94-9111EAEAE8FB}"/>
              </a:ext>
            </a:extLst>
          </p:cNvPr>
          <p:cNvSpPr>
            <a:spLocks noGrp="1"/>
          </p:cNvSpPr>
          <p:nvPr>
            <p:ph type="title"/>
          </p:nvPr>
        </p:nvSpPr>
        <p:spPr/>
        <p:txBody>
          <a:bodyPr/>
          <a:lstStyle/>
          <a:p>
            <a:r>
              <a:rPr lang="en-GB" dirty="0" smtClean="0"/>
              <a:t>3.5 </a:t>
            </a:r>
            <a:r>
              <a:rPr lang="en-GB" dirty="0"/>
              <a:t>EXAMPLE LAYOUTS</a:t>
            </a:r>
          </a:p>
        </p:txBody>
      </p:sp>
    </p:spTree>
    <p:extLst>
      <p:ext uri="{BB962C8B-B14F-4D97-AF65-F5344CB8AC3E}">
        <p14:creationId xmlns:p14="http://schemas.microsoft.com/office/powerpoint/2010/main" val="3399764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59BE44-0D7A-D74D-8CD7-52AC89E4518D}"/>
              </a:ext>
            </a:extLst>
          </p:cNvPr>
          <p:cNvSpPr>
            <a:spLocks noGrp="1"/>
          </p:cNvSpPr>
          <p:nvPr>
            <p:ph type="title"/>
          </p:nvPr>
        </p:nvSpPr>
        <p:spPr/>
        <p:txBody>
          <a:bodyPr/>
          <a:lstStyle/>
          <a:p>
            <a:r>
              <a:rPr lang="en-GB"/>
              <a:t>MULTI OPEN PLAN LAYOUT EXAMPLE – WITH PARTITIONS</a:t>
            </a:r>
          </a:p>
        </p:txBody>
      </p:sp>
      <p:sp>
        <p:nvSpPr>
          <p:cNvPr id="20" name="Rectangle 19">
            <a:extLst>
              <a:ext uri="{FF2B5EF4-FFF2-40B4-BE49-F238E27FC236}">
                <a16:creationId xmlns:a16="http://schemas.microsoft.com/office/drawing/2014/main" id="{954AAE89-19C2-134A-B5E7-6AD8A3B6B766}"/>
              </a:ext>
            </a:extLst>
          </p:cNvPr>
          <p:cNvSpPr/>
          <p:nvPr/>
        </p:nvSpPr>
        <p:spPr>
          <a:xfrm>
            <a:off x="5664200" y="1160463"/>
            <a:ext cx="5899150" cy="5005387"/>
          </a:xfrm>
          <a:prstGeom prst="rect">
            <a:avLst/>
          </a:prstGeom>
        </p:spPr>
        <p:txBody>
          <a:bodyPr wrap="square" lIns="91440" tIns="45720" rIns="91440" bIns="45720" anchor="ctr">
            <a:noAutofit/>
          </a:bodyPr>
          <a:lstStyle/>
          <a:p>
            <a:pPr defTabSz="786750">
              <a:spcBef>
                <a:spcPts val="600"/>
              </a:spcBef>
              <a:spcAft>
                <a:spcPts val="200"/>
              </a:spcAft>
              <a:buClr>
                <a:schemeClr val="tx2"/>
              </a:buClr>
            </a:pPr>
            <a:r>
              <a:rPr lang="en-US" sz="1200" b="1" dirty="0">
                <a:solidFill>
                  <a:schemeClr val="tx2"/>
                </a:solidFill>
                <a:latin typeface="Arial" panose="020B0604020202020204" pitchFamily="34" charset="0"/>
                <a:cs typeface="Arial" panose="020B0604020202020204" pitchFamily="34" charset="0"/>
              </a:rPr>
              <a:t>KEY FEATURES:</a:t>
            </a:r>
          </a:p>
          <a:p>
            <a:pPr marL="285750" indent="-285750" defTabSz="786750">
              <a:spcBef>
                <a:spcPts val="600"/>
              </a:spcBef>
              <a:spcAft>
                <a:spcPts val="200"/>
              </a:spcAft>
              <a:buClr>
                <a:schemeClr val="tx2"/>
              </a:buClr>
              <a:buFont typeface="Arial" panose="020B0604020202020204" pitchFamily="34" charset="0"/>
              <a:buChar char="•"/>
            </a:pPr>
            <a:r>
              <a:rPr lang="en-US" sz="1200" dirty="0">
                <a:latin typeface="Arial"/>
                <a:cs typeface="Arial"/>
              </a:rPr>
              <a:t>Example for 7 testing stations</a:t>
            </a:r>
          </a:p>
          <a:p>
            <a:pPr marL="285750" indent="-285750" defTabSz="786750">
              <a:spcBef>
                <a:spcPts val="600"/>
              </a:spcBef>
              <a:spcAft>
                <a:spcPts val="200"/>
              </a:spcAft>
              <a:buClr>
                <a:schemeClr val="tx2"/>
              </a:buClr>
              <a:buFont typeface="Arial" panose="020B0604020202020204" pitchFamily="34" charset="0"/>
              <a:buChar char="•"/>
            </a:pPr>
            <a:r>
              <a:rPr lang="en-US" sz="1200" dirty="0">
                <a:latin typeface="Arial"/>
                <a:cs typeface="Arial"/>
              </a:rPr>
              <a:t>Partitions remove the need for social distancing between testing stations, allows for more testing stations to be set up be set up in a smaller area</a:t>
            </a:r>
          </a:p>
          <a:p>
            <a:pPr marL="285750" indent="-285750" defTabSz="786750">
              <a:spcBef>
                <a:spcPts val="600"/>
              </a:spcBef>
              <a:spcAft>
                <a:spcPts val="200"/>
              </a:spcAft>
              <a:buClr>
                <a:schemeClr val="tx2"/>
              </a:buClr>
              <a:buFont typeface="Arial" panose="020B0604020202020204" pitchFamily="34" charset="0"/>
              <a:buChar char="•"/>
            </a:pPr>
            <a:r>
              <a:rPr lang="en-US" sz="1200" dirty="0">
                <a:latin typeface="Arial" panose="020B0604020202020204" pitchFamily="34" charset="0"/>
                <a:cs typeface="Arial" panose="020B0604020202020204" pitchFamily="34" charset="0"/>
              </a:rPr>
              <a:t>Participants follow a one-way system around the </a:t>
            </a:r>
            <a:r>
              <a:rPr lang="en-US" sz="1200" dirty="0" smtClean="0">
                <a:latin typeface="Arial" panose="020B0604020202020204" pitchFamily="34" charset="0"/>
                <a:cs typeface="Arial" panose="020B0604020202020204" pitchFamily="34" charset="0"/>
              </a:rPr>
              <a:t>testing site </a:t>
            </a:r>
            <a:r>
              <a:rPr lang="en-US" sz="1200" dirty="0">
                <a:latin typeface="Arial" panose="020B0604020202020204" pitchFamily="34" charset="0"/>
                <a:cs typeface="Arial" panose="020B0604020202020204" pitchFamily="34" charset="0"/>
              </a:rPr>
              <a:t>to enter and exit</a:t>
            </a:r>
          </a:p>
          <a:p>
            <a:pPr marL="285750" indent="-285750" defTabSz="786750">
              <a:spcBef>
                <a:spcPts val="600"/>
              </a:spcBef>
              <a:spcAft>
                <a:spcPts val="200"/>
              </a:spcAft>
              <a:buClr>
                <a:schemeClr val="tx2"/>
              </a:buClr>
              <a:buFont typeface="Arial" panose="020B0604020202020204" pitchFamily="34" charset="0"/>
              <a:buChar char="•"/>
            </a:pPr>
            <a:r>
              <a:rPr lang="en-US" sz="1200" dirty="0">
                <a:latin typeface="Arial" panose="020B0604020202020204" pitchFamily="34" charset="0"/>
                <a:cs typeface="Arial" panose="020B0604020202020204" pitchFamily="34" charset="0"/>
              </a:rPr>
              <a:t>Test Operatives should wear full PPE as there is limited space for social distancing</a:t>
            </a:r>
          </a:p>
          <a:p>
            <a:pPr marL="285750" indent="-285750" defTabSz="786750">
              <a:spcBef>
                <a:spcPts val="600"/>
              </a:spcBef>
              <a:spcAft>
                <a:spcPts val="200"/>
              </a:spcAft>
              <a:buClr>
                <a:schemeClr val="tx2"/>
              </a:buClr>
              <a:buFont typeface="Arial" panose="020B0604020202020204" pitchFamily="34" charset="0"/>
              <a:buChar char="•"/>
            </a:pPr>
            <a:r>
              <a:rPr lang="en-US" sz="1200" dirty="0">
                <a:latin typeface="Arial" panose="020B0604020202020204" pitchFamily="34" charset="0"/>
                <a:cs typeface="Arial" panose="020B0604020202020204" pitchFamily="34" charset="0"/>
              </a:rPr>
              <a:t>May need extra partitions if Organisations want to reduce the social distancing space between the Test Operatives and the one-way walk-way for Participants</a:t>
            </a:r>
          </a:p>
        </p:txBody>
      </p:sp>
    </p:spTree>
    <p:extLst>
      <p:ext uri="{BB962C8B-B14F-4D97-AF65-F5344CB8AC3E}">
        <p14:creationId xmlns:p14="http://schemas.microsoft.com/office/powerpoint/2010/main" val="31137844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9A2873-AF47-C548-99DA-7CDD672D8A8A}"/>
              </a:ext>
            </a:extLst>
          </p:cNvPr>
          <p:cNvSpPr>
            <a:spLocks noGrp="1"/>
          </p:cNvSpPr>
          <p:nvPr>
            <p:ph type="title"/>
          </p:nvPr>
        </p:nvSpPr>
        <p:spPr/>
        <p:txBody>
          <a:bodyPr/>
          <a:lstStyle/>
          <a:p>
            <a:r>
              <a:rPr lang="en-GB" dirty="0">
                <a:solidFill>
                  <a:schemeClr val="tx2"/>
                </a:solidFill>
              </a:rPr>
              <a:t>GUIDEBOOK SECTIONS</a:t>
            </a:r>
            <a:br>
              <a:rPr lang="en-GB" dirty="0">
                <a:solidFill>
                  <a:schemeClr val="tx2"/>
                </a:solidFill>
              </a:rPr>
            </a:br>
            <a:endParaRPr lang="en-GB" dirty="0"/>
          </a:p>
        </p:txBody>
      </p:sp>
      <p:sp>
        <p:nvSpPr>
          <p:cNvPr id="32" name="Text Placeholder 2">
            <a:extLst>
              <a:ext uri="{FF2B5EF4-FFF2-40B4-BE49-F238E27FC236}">
                <a16:creationId xmlns:a16="http://schemas.microsoft.com/office/drawing/2014/main" id="{B661B706-7495-E54C-A6E0-7C4EB97096B7}"/>
              </a:ext>
            </a:extLst>
          </p:cNvPr>
          <p:cNvSpPr txBox="1">
            <a:spLocks/>
          </p:cNvSpPr>
          <p:nvPr/>
        </p:nvSpPr>
        <p:spPr>
          <a:xfrm>
            <a:off x="531153" y="1189239"/>
            <a:ext cx="10933950" cy="392836"/>
          </a:xfrm>
          <a:prstGeom prst="rect">
            <a:avLst/>
          </a:prstGeom>
        </p:spPr>
        <p:txBody>
          <a:bodyPr lIns="91440" tIns="45720" rIns="91440" bIns="45720" anchor="t"/>
          <a:lstStyle>
            <a:lvl1pPr marL="0" indent="0" algn="l" defTabSz="914400" rtl="0" eaLnBrk="1" latinLnBrk="0" hangingPunct="1">
              <a:lnSpc>
                <a:spcPct val="110000"/>
              </a:lnSpc>
              <a:spcBef>
                <a:spcPts val="60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rgbClr val="005EB8"/>
              </a:buClr>
              <a:buFont typeface="Trebuchet MS" panose="020B0603020202020204" pitchFamily="34" charset="0"/>
              <a:buChar char="–"/>
              <a:defRPr lang="en-US" sz="1200" kern="1200">
                <a:solidFill>
                  <a:srgbClr val="425563"/>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rgbClr val="005EB8"/>
              </a:buClr>
              <a:buFont typeface="Arial" panose="020B0604020202020204" pitchFamily="34" charset="0"/>
              <a:buChar char="​"/>
              <a:defRPr lang="en-US" sz="1600" kern="1200">
                <a:solidFill>
                  <a:srgbClr val="005EB8"/>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
                <a:srgbClr val="005EB8"/>
              </a:buClr>
              <a:buFont typeface="Arial" panose="020B0604020202020204" pitchFamily="34" charset="0"/>
              <a:buChar char="​"/>
              <a:defRPr lang="en-US" sz="1600" b="1" kern="1200" smtClean="0">
                <a:solidFill>
                  <a:srgbClr val="425563"/>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rgbClr val="005EB8"/>
              </a:buClr>
              <a:buFont typeface="Arial" panose="020B0604020202020204" pitchFamily="34" charset="0"/>
              <a:buChar char="•"/>
              <a:defRPr lang="en-US" sz="1600" kern="1200" smtClean="0">
                <a:solidFill>
                  <a:srgbClr val="425563"/>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Clr>
                <a:srgbClr val="005EB8"/>
              </a:buClr>
              <a:buFont typeface="Arial" panose="020B0604020202020204" pitchFamily="34" charset="0"/>
              <a:buChar char="​"/>
              <a:defRPr lang="en-US" sz="4400" kern="1200" baseline="0" smtClean="0">
                <a:solidFill>
                  <a:srgbClr val="425563"/>
                </a:solidFill>
                <a:latin typeface="+mn-lt"/>
                <a:ea typeface="+mn-ea"/>
                <a:cs typeface="+mn-cs"/>
                <a:sym typeface="+mn-lt"/>
              </a:defRPr>
            </a:lvl7pPr>
            <a:lvl8pPr marL="0" indent="0" algn="l" defTabSz="914400" rtl="0" eaLnBrk="1" latinLnBrk="0" hangingPunct="1">
              <a:lnSpc>
                <a:spcPct val="90000"/>
              </a:lnSpc>
              <a:spcBef>
                <a:spcPts val="900"/>
              </a:spcBef>
              <a:spcAft>
                <a:spcPts val="0"/>
              </a:spcAft>
              <a:buClr>
                <a:srgbClr val="005EB8"/>
              </a:buClr>
              <a:buFont typeface="Arial" panose="020B0604020202020204" pitchFamily="34" charset="0"/>
              <a:buChar char="​"/>
              <a:defRPr lang="en-US" sz="5400" kern="1200" baseline="0" smtClean="0">
                <a:solidFill>
                  <a:srgbClr val="005EB8"/>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Clr>
                <a:srgbClr val="005EB8"/>
              </a:buClr>
              <a:buFont typeface="Arial" panose="020B0604020202020204" pitchFamily="34" charset="0"/>
              <a:buChar char="​"/>
              <a:defRPr lang="en-US" sz="2400" kern="1200" baseline="0" dirty="0">
                <a:solidFill>
                  <a:srgbClr val="005EB8"/>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
                <a:srgbClr val="005EB8"/>
              </a:buClr>
              <a:buSzTx/>
              <a:buFont typeface="Arial" panose="020B0604020202020204" pitchFamily="34" charset="0"/>
              <a:buChar char="​"/>
              <a:tabLst/>
              <a:defRPr/>
            </a:pPr>
            <a:endParaRPr kumimoji="0" lang="en-GB" sz="1200" b="0" i="0" u="none" strike="noStrike" kern="1200" cap="none" spc="-15" normalizeH="0" baseline="0" noProof="0" dirty="0">
              <a:ln>
                <a:noFill/>
              </a:ln>
              <a:solidFill>
                <a:srgbClr val="E71C57"/>
              </a:solidFill>
              <a:effectLst/>
              <a:uLnTx/>
              <a:uFillTx/>
              <a:latin typeface="Arial"/>
              <a:ea typeface="+mn-ea"/>
              <a:cs typeface="Arial"/>
              <a:sym typeface="+mn-lt"/>
            </a:endParaRPr>
          </a:p>
        </p:txBody>
      </p:sp>
      <p:sp>
        <p:nvSpPr>
          <p:cNvPr id="5" name="Rectangle 4">
            <a:extLst>
              <a:ext uri="{FF2B5EF4-FFF2-40B4-BE49-F238E27FC236}">
                <a16:creationId xmlns:a16="http://schemas.microsoft.com/office/drawing/2014/main" id="{FABA70F0-59E9-D647-ACE6-2908CD6F6BFB}"/>
              </a:ext>
            </a:extLst>
          </p:cNvPr>
          <p:cNvSpPr/>
          <p:nvPr/>
        </p:nvSpPr>
        <p:spPr>
          <a:xfrm>
            <a:off x="531152" y="4079935"/>
            <a:ext cx="4340885" cy="523220"/>
          </a:xfrm>
          <a:prstGeom prst="rect">
            <a:avLst/>
          </a:prstGeom>
        </p:spPr>
        <p:txBody>
          <a:bodyPr wrap="square" lIns="91440" tIns="45720" rIns="91440" bIns="45720" anchor="t">
            <a:spAutoFit/>
          </a:bodyPr>
          <a:lstStyle/>
          <a:p>
            <a:pPr>
              <a:defRPr/>
            </a:pPr>
            <a:r>
              <a:rPr lang="en-GB" sz="1400" spc="-15" dirty="0">
                <a:solidFill>
                  <a:srgbClr val="425563"/>
                </a:solidFill>
                <a:cs typeface="Arial"/>
              </a:rPr>
              <a:t>The guidebook has </a:t>
            </a:r>
            <a:r>
              <a:rPr lang="en-GB" sz="1400" spc="-15" dirty="0" smtClean="0">
                <a:solidFill>
                  <a:srgbClr val="425563"/>
                </a:solidFill>
                <a:cs typeface="Arial"/>
              </a:rPr>
              <a:t>six sections followed by an Appendix</a:t>
            </a:r>
            <a:endParaRPr lang="en-GB" sz="1400" spc="-15" dirty="0">
              <a:cs typeface="Arial"/>
            </a:endParaRPr>
          </a:p>
        </p:txBody>
      </p:sp>
      <p:cxnSp>
        <p:nvCxnSpPr>
          <p:cNvPr id="49" name="Straight Connector 48">
            <a:extLst>
              <a:ext uri="{FF2B5EF4-FFF2-40B4-BE49-F238E27FC236}">
                <a16:creationId xmlns:a16="http://schemas.microsoft.com/office/drawing/2014/main" id="{832C0082-2F74-DF4E-BF8D-289F6AA4588F}"/>
              </a:ext>
            </a:extLst>
          </p:cNvPr>
          <p:cNvCxnSpPr>
            <a:cxnSpLocks/>
          </p:cNvCxnSpPr>
          <p:nvPr/>
        </p:nvCxnSpPr>
        <p:spPr>
          <a:xfrm>
            <a:off x="5187460" y="1293336"/>
            <a:ext cx="9238" cy="4624662"/>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482276E-1A35-4D40-B25C-79308FE6CB82}"/>
              </a:ext>
            </a:extLst>
          </p:cNvPr>
          <p:cNvSpPr txBox="1"/>
          <p:nvPr/>
        </p:nvSpPr>
        <p:spPr>
          <a:xfrm>
            <a:off x="5664200" y="1189239"/>
            <a:ext cx="5899151" cy="53793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a:defRPr/>
            </a:pPr>
            <a:r>
              <a:rPr lang="en-GB" sz="1000" b="1" dirty="0">
                <a:solidFill>
                  <a:schemeClr val="tx2"/>
                </a:solidFill>
              </a:rPr>
              <a:t>CLINICAL PROTOCOL &amp; POLICY</a:t>
            </a:r>
            <a:r>
              <a:rPr kumimoji="0" lang="en-GB" sz="1000" b="1" i="0" u="none" strike="noStrike" kern="1200" cap="none" spc="0" normalizeH="0" baseline="0" noProof="0" dirty="0">
                <a:ln>
                  <a:noFill/>
                </a:ln>
                <a:solidFill>
                  <a:schemeClr val="tx2"/>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Arial"/>
              </a:rPr>
              <a:t>Common for all use cases, it lays out the testing process as well the legal and clinical requirements organisations are required to meet</a:t>
            </a:r>
            <a:endParaRPr kumimoji="0" lang="en-GB" sz="1000" b="0" i="0" u="none" strike="noStrike" kern="1200" cap="none" spc="0" normalizeH="0" baseline="0" noProof="0" dirty="0">
              <a:ln>
                <a:noFill/>
              </a:ln>
              <a:solidFill>
                <a:schemeClr val="tx1"/>
              </a:solidFill>
              <a:effectLst/>
              <a:uLnTx/>
              <a:uFillTx/>
              <a:latin typeface="Arial"/>
            </a:endParaRPr>
          </a:p>
        </p:txBody>
      </p:sp>
      <p:sp>
        <p:nvSpPr>
          <p:cNvPr id="50" name="Oval 49">
            <a:extLst>
              <a:ext uri="{FF2B5EF4-FFF2-40B4-BE49-F238E27FC236}">
                <a16:creationId xmlns:a16="http://schemas.microsoft.com/office/drawing/2014/main" id="{4698A009-18DE-074E-9049-EC6645481656}"/>
              </a:ext>
            </a:extLst>
          </p:cNvPr>
          <p:cNvSpPr>
            <a:spLocks noChangeAspect="1"/>
          </p:cNvSpPr>
          <p:nvPr/>
        </p:nvSpPr>
        <p:spPr>
          <a:xfrm>
            <a:off x="5025460" y="1146648"/>
            <a:ext cx="324000" cy="320744"/>
          </a:xfrm>
          <a:prstGeom prst="ellipse">
            <a:avLst/>
          </a:prstGeom>
          <a:solidFill>
            <a:schemeClr val="bg1"/>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7373A"/>
                </a:solidFill>
                <a:effectLst/>
                <a:uLnTx/>
                <a:uFillTx/>
                <a:latin typeface="Arial" panose="020B0604020202020204" pitchFamily="34" charset="0"/>
                <a:ea typeface="+mn-ea"/>
                <a:cs typeface="Arial" panose="020B0604020202020204" pitchFamily="34" charset="0"/>
              </a:rPr>
              <a:t>1</a:t>
            </a:r>
          </a:p>
        </p:txBody>
      </p:sp>
      <p:sp>
        <p:nvSpPr>
          <p:cNvPr id="44" name="TextBox 43">
            <a:extLst>
              <a:ext uri="{FF2B5EF4-FFF2-40B4-BE49-F238E27FC236}">
                <a16:creationId xmlns:a16="http://schemas.microsoft.com/office/drawing/2014/main" id="{68056164-4984-D344-B01E-6B5AA3C4EF15}"/>
              </a:ext>
            </a:extLst>
          </p:cNvPr>
          <p:cNvSpPr txBox="1"/>
          <p:nvPr/>
        </p:nvSpPr>
        <p:spPr>
          <a:xfrm>
            <a:off x="5673846" y="2126136"/>
            <a:ext cx="5899150" cy="56776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tx2"/>
                </a:solidFill>
                <a:effectLst/>
                <a:uLnTx/>
                <a:uFillTx/>
                <a:latin typeface="Arial"/>
                <a:ea typeface="+mn-ea"/>
                <a:cs typeface="Arial"/>
              </a:rPr>
              <a:t>TEST KITS &amp; LOGISTICS:</a:t>
            </a:r>
          </a:p>
          <a:p>
            <a:pPr>
              <a:defRPr/>
            </a:pPr>
            <a:r>
              <a:rPr kumimoji="0" lang="en-GB" sz="1000" i="0" u="none" strike="noStrike" kern="1200" cap="none" spc="0" normalizeH="0" baseline="0" noProof="0" dirty="0">
                <a:ln>
                  <a:noFill/>
                </a:ln>
                <a:solidFill>
                  <a:schemeClr val="tx1"/>
                </a:solidFill>
                <a:effectLst/>
                <a:uLnTx/>
                <a:uFillTx/>
                <a:latin typeface="Arial"/>
                <a:ea typeface="+mn-ea"/>
                <a:cs typeface="Arial"/>
              </a:rPr>
              <a:t>Information regarding the test kits themselves, their contents, method of ordering and storage conditions</a:t>
            </a:r>
            <a:endParaRPr kumimoji="0" lang="en-GB" sz="1000" b="1" i="0" u="none" strike="noStrike" kern="1200" cap="none" spc="0" normalizeH="0" baseline="0" noProof="0" dirty="0">
              <a:ln>
                <a:noFill/>
              </a:ln>
              <a:solidFill>
                <a:schemeClr val="tx1"/>
              </a:solidFill>
              <a:effectLst/>
              <a:uLnTx/>
              <a:uFillTx/>
              <a:latin typeface="Arial"/>
              <a:ea typeface="+mn-ea"/>
              <a:cs typeface="Arial"/>
            </a:endParaRPr>
          </a:p>
        </p:txBody>
      </p:sp>
      <p:sp>
        <p:nvSpPr>
          <p:cNvPr id="51" name="Oval 50">
            <a:extLst>
              <a:ext uri="{FF2B5EF4-FFF2-40B4-BE49-F238E27FC236}">
                <a16:creationId xmlns:a16="http://schemas.microsoft.com/office/drawing/2014/main" id="{6A8A892D-B010-5F42-AF14-EB1090C9D54F}"/>
              </a:ext>
            </a:extLst>
          </p:cNvPr>
          <p:cNvSpPr>
            <a:spLocks noChangeAspect="1"/>
          </p:cNvSpPr>
          <p:nvPr/>
        </p:nvSpPr>
        <p:spPr>
          <a:xfrm>
            <a:off x="5035106" y="2067996"/>
            <a:ext cx="324000" cy="320744"/>
          </a:xfrm>
          <a:prstGeom prst="ellipse">
            <a:avLst/>
          </a:prstGeom>
          <a:solidFill>
            <a:schemeClr val="bg1"/>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7373A"/>
                </a:solidFill>
                <a:effectLst/>
                <a:uLnTx/>
                <a:uFillTx/>
                <a:latin typeface="Arial" panose="020B0604020202020204" pitchFamily="34" charset="0"/>
                <a:ea typeface="+mn-ea"/>
                <a:cs typeface="Arial" panose="020B0604020202020204" pitchFamily="34" charset="0"/>
              </a:rPr>
              <a:t>2</a:t>
            </a:r>
          </a:p>
        </p:txBody>
      </p:sp>
      <p:sp>
        <p:nvSpPr>
          <p:cNvPr id="46" name="TextBox 45">
            <a:extLst>
              <a:ext uri="{FF2B5EF4-FFF2-40B4-BE49-F238E27FC236}">
                <a16:creationId xmlns:a16="http://schemas.microsoft.com/office/drawing/2014/main" id="{1861B9B0-164C-2A4E-856C-F8AE121779EE}"/>
              </a:ext>
            </a:extLst>
          </p:cNvPr>
          <p:cNvSpPr txBox="1"/>
          <p:nvPr/>
        </p:nvSpPr>
        <p:spPr>
          <a:xfrm>
            <a:off x="5673846" y="3092868"/>
            <a:ext cx="5899150" cy="56776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smtClean="0">
                <a:ln>
                  <a:noFill/>
                </a:ln>
                <a:solidFill>
                  <a:schemeClr val="tx2"/>
                </a:solidFill>
                <a:effectLst/>
                <a:uLnTx/>
                <a:uFillTx/>
                <a:latin typeface="Arial"/>
                <a:ea typeface="+mn-ea"/>
                <a:cs typeface="+mn-cs"/>
              </a:rPr>
              <a:t>SITE LAYOUT OPTIONS:</a:t>
            </a:r>
            <a:endParaRPr kumimoji="0" lang="en-GB" sz="1000" b="1" i="0" u="none" strike="noStrike" kern="1200" cap="none" spc="0" normalizeH="0" baseline="0" noProof="0" dirty="0">
              <a:ln>
                <a:noFill/>
              </a:ln>
              <a:solidFill>
                <a:schemeClr val="tx2"/>
              </a:solidFill>
              <a:effectLst/>
              <a:uLnTx/>
              <a:uFillTx/>
              <a:latin typeface="Arial"/>
              <a:ea typeface="+mn-ea"/>
              <a:cs typeface="+mn-cs"/>
            </a:endParaRPr>
          </a:p>
          <a:p>
            <a:pPr lvl="0">
              <a:defRPr/>
            </a:pPr>
            <a:r>
              <a:rPr lang="en-GB" sz="1000" dirty="0" smtClean="0">
                <a:solidFill>
                  <a:schemeClr val="tx1"/>
                </a:solidFill>
              </a:rPr>
              <a:t>Testing site </a:t>
            </a:r>
            <a:r>
              <a:rPr lang="en-GB" sz="1000" dirty="0">
                <a:solidFill>
                  <a:schemeClr val="tx1"/>
                </a:solidFill>
              </a:rPr>
              <a:t>blueprints for different layout options available, as well as details on the ordering of the equipment required for site setup</a:t>
            </a:r>
          </a:p>
        </p:txBody>
      </p:sp>
      <p:sp>
        <p:nvSpPr>
          <p:cNvPr id="52" name="Oval 51">
            <a:extLst>
              <a:ext uri="{FF2B5EF4-FFF2-40B4-BE49-F238E27FC236}">
                <a16:creationId xmlns:a16="http://schemas.microsoft.com/office/drawing/2014/main" id="{B0797D18-BBAE-6240-9334-39263F8F507E}"/>
              </a:ext>
            </a:extLst>
          </p:cNvPr>
          <p:cNvSpPr>
            <a:spLocks noChangeAspect="1"/>
          </p:cNvSpPr>
          <p:nvPr/>
        </p:nvSpPr>
        <p:spPr>
          <a:xfrm>
            <a:off x="5035106" y="3047406"/>
            <a:ext cx="324000" cy="320744"/>
          </a:xfrm>
          <a:prstGeom prst="ellipse">
            <a:avLst/>
          </a:prstGeom>
          <a:solidFill>
            <a:schemeClr val="bg1"/>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7373A"/>
                </a:solidFill>
                <a:effectLst/>
                <a:uLnTx/>
                <a:uFillTx/>
                <a:latin typeface="Arial" panose="020B0604020202020204" pitchFamily="34" charset="0"/>
                <a:ea typeface="+mn-ea"/>
                <a:cs typeface="Arial" panose="020B0604020202020204" pitchFamily="34" charset="0"/>
              </a:rPr>
              <a:t>3</a:t>
            </a:r>
          </a:p>
        </p:txBody>
      </p:sp>
      <p:sp>
        <p:nvSpPr>
          <p:cNvPr id="27" name="TextBox 26">
            <a:extLst>
              <a:ext uri="{FF2B5EF4-FFF2-40B4-BE49-F238E27FC236}">
                <a16:creationId xmlns:a16="http://schemas.microsoft.com/office/drawing/2014/main" id="{CF88EEAA-1F27-DB49-B145-910E8204AE7D}"/>
              </a:ext>
            </a:extLst>
          </p:cNvPr>
          <p:cNvSpPr txBox="1"/>
          <p:nvPr/>
        </p:nvSpPr>
        <p:spPr>
          <a:xfrm>
            <a:off x="5673844" y="4059600"/>
            <a:ext cx="5899152" cy="42856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tx2"/>
                </a:solidFill>
                <a:effectLst/>
                <a:uLnTx/>
                <a:uFillTx/>
                <a:latin typeface="Arial"/>
                <a:ea typeface="+mn-ea"/>
                <a:cs typeface="+mn-cs"/>
              </a:rPr>
              <a:t>WORKFORCE:</a:t>
            </a:r>
          </a:p>
          <a:p>
            <a:pPr lvl="0">
              <a:defRPr/>
            </a:pPr>
            <a:r>
              <a:rPr lang="en-GB" sz="1000" dirty="0">
                <a:solidFill>
                  <a:schemeClr val="tx1"/>
                </a:solidFill>
              </a:rPr>
              <a:t>The roles and responsibilities required to run a site and some example workforce models for different site sizes, throughputs and available workforce sizes</a:t>
            </a:r>
          </a:p>
        </p:txBody>
      </p:sp>
      <p:sp>
        <p:nvSpPr>
          <p:cNvPr id="53" name="Oval 52">
            <a:extLst>
              <a:ext uri="{FF2B5EF4-FFF2-40B4-BE49-F238E27FC236}">
                <a16:creationId xmlns:a16="http://schemas.microsoft.com/office/drawing/2014/main" id="{57C255A3-B0D8-344D-9E44-77E9F5E7E8E3}"/>
              </a:ext>
            </a:extLst>
          </p:cNvPr>
          <p:cNvSpPr>
            <a:spLocks noChangeAspect="1"/>
          </p:cNvSpPr>
          <p:nvPr/>
        </p:nvSpPr>
        <p:spPr>
          <a:xfrm>
            <a:off x="5035106" y="4023745"/>
            <a:ext cx="324000" cy="320744"/>
          </a:xfrm>
          <a:prstGeom prst="ellipse">
            <a:avLst/>
          </a:prstGeom>
          <a:solidFill>
            <a:schemeClr val="bg1"/>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7373A"/>
                </a:solidFill>
                <a:effectLst/>
                <a:uLnTx/>
                <a:uFillTx/>
                <a:latin typeface="Arial" panose="020B0604020202020204" pitchFamily="34" charset="0"/>
                <a:ea typeface="+mn-ea"/>
                <a:cs typeface="Arial" panose="020B0604020202020204" pitchFamily="34" charset="0"/>
              </a:rPr>
              <a:t>4</a:t>
            </a:r>
          </a:p>
        </p:txBody>
      </p:sp>
      <p:sp>
        <p:nvSpPr>
          <p:cNvPr id="54" name="Oval 53">
            <a:extLst>
              <a:ext uri="{FF2B5EF4-FFF2-40B4-BE49-F238E27FC236}">
                <a16:creationId xmlns:a16="http://schemas.microsoft.com/office/drawing/2014/main" id="{680D7309-427C-1048-966F-4E106E736C62}"/>
              </a:ext>
            </a:extLst>
          </p:cNvPr>
          <p:cNvSpPr>
            <a:spLocks noChangeAspect="1"/>
          </p:cNvSpPr>
          <p:nvPr/>
        </p:nvSpPr>
        <p:spPr>
          <a:xfrm>
            <a:off x="5035106" y="4839712"/>
            <a:ext cx="324000" cy="320744"/>
          </a:xfrm>
          <a:prstGeom prst="ellipse">
            <a:avLst/>
          </a:prstGeom>
          <a:solidFill>
            <a:schemeClr val="bg1"/>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7373A"/>
                </a:solidFill>
                <a:effectLst/>
                <a:uLnTx/>
                <a:uFillTx/>
                <a:latin typeface="Arial" panose="020B0604020202020204" pitchFamily="34" charset="0"/>
                <a:ea typeface="+mn-ea"/>
                <a:cs typeface="Arial" panose="020B0604020202020204" pitchFamily="34" charset="0"/>
              </a:rPr>
              <a:t>5</a:t>
            </a:r>
          </a:p>
        </p:txBody>
      </p:sp>
      <p:sp>
        <p:nvSpPr>
          <p:cNvPr id="30" name="TextBox 29">
            <a:extLst>
              <a:ext uri="{FF2B5EF4-FFF2-40B4-BE49-F238E27FC236}">
                <a16:creationId xmlns:a16="http://schemas.microsoft.com/office/drawing/2014/main" id="{55EE6078-0431-C64D-8302-809C2E26A467}"/>
              </a:ext>
            </a:extLst>
          </p:cNvPr>
          <p:cNvSpPr txBox="1"/>
          <p:nvPr/>
        </p:nvSpPr>
        <p:spPr>
          <a:xfrm>
            <a:off x="5673846" y="4887132"/>
            <a:ext cx="5899150" cy="44158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tx2"/>
                </a:solidFill>
                <a:effectLst/>
                <a:uLnTx/>
                <a:uFillTx/>
                <a:latin typeface="Arial"/>
                <a:ea typeface="+mn-ea"/>
                <a:cs typeface="Arial"/>
              </a:rPr>
              <a:t>DIGITAL:</a:t>
            </a:r>
          </a:p>
          <a:p>
            <a:pPr lvl="0">
              <a:defRPr/>
            </a:pPr>
            <a:r>
              <a:rPr lang="en-GB" sz="1000" dirty="0">
                <a:solidFill>
                  <a:schemeClr val="tx1"/>
                </a:solidFill>
              </a:rPr>
              <a:t>Guidance on the use of the digital solutions included in the ATS model, the </a:t>
            </a:r>
            <a:r>
              <a:rPr lang="en-GB" sz="1000" dirty="0" err="1">
                <a:solidFill>
                  <a:schemeClr val="tx1"/>
                </a:solidFill>
              </a:rPr>
              <a:t>Lite</a:t>
            </a:r>
            <a:r>
              <a:rPr lang="en-GB" sz="1000">
                <a:solidFill>
                  <a:schemeClr val="tx1"/>
                </a:solidFill>
              </a:rPr>
              <a:t> Registration process and the Log Results app, as well as information on managed devices</a:t>
            </a:r>
          </a:p>
        </p:txBody>
      </p:sp>
      <p:sp>
        <p:nvSpPr>
          <p:cNvPr id="20" name="Oval 19">
            <a:extLst>
              <a:ext uri="{FF2B5EF4-FFF2-40B4-BE49-F238E27FC236}">
                <a16:creationId xmlns:a16="http://schemas.microsoft.com/office/drawing/2014/main" id="{0E146411-4365-47AF-9C78-BBDB9CB4DE3A}"/>
              </a:ext>
            </a:extLst>
          </p:cNvPr>
          <p:cNvSpPr>
            <a:spLocks noChangeAspect="1"/>
          </p:cNvSpPr>
          <p:nvPr/>
        </p:nvSpPr>
        <p:spPr>
          <a:xfrm>
            <a:off x="5035105" y="5688484"/>
            <a:ext cx="324000" cy="320744"/>
          </a:xfrm>
          <a:prstGeom prst="ellipse">
            <a:avLst/>
          </a:prstGeom>
          <a:solidFill>
            <a:schemeClr val="bg1"/>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None/>
              <a:tabLst/>
              <a:defRPr/>
            </a:pPr>
            <a:r>
              <a:rPr lang="en-GB" sz="1200" b="1">
                <a:solidFill>
                  <a:srgbClr val="37373A"/>
                </a:solidFill>
                <a:latin typeface="Arial"/>
                <a:cs typeface="Arial"/>
              </a:rPr>
              <a:t>6</a:t>
            </a:r>
            <a:endParaRPr lang="en-US">
              <a:ea typeface="+mn-ea"/>
            </a:endParaRPr>
          </a:p>
        </p:txBody>
      </p:sp>
      <p:sp>
        <p:nvSpPr>
          <p:cNvPr id="21" name="TextBox 20">
            <a:extLst>
              <a:ext uri="{FF2B5EF4-FFF2-40B4-BE49-F238E27FC236}">
                <a16:creationId xmlns:a16="http://schemas.microsoft.com/office/drawing/2014/main" id="{2E1DC616-3D29-4048-A890-23D7804B50E6}"/>
              </a:ext>
            </a:extLst>
          </p:cNvPr>
          <p:cNvSpPr txBox="1"/>
          <p:nvPr/>
        </p:nvSpPr>
        <p:spPr>
          <a:xfrm>
            <a:off x="5673845" y="5727687"/>
            <a:ext cx="5889506" cy="44158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a:defRPr/>
            </a:pPr>
            <a:r>
              <a:rPr lang="en-GB" sz="1000" b="1">
                <a:solidFill>
                  <a:schemeClr val="tx2"/>
                </a:solidFill>
                <a:latin typeface="Arial"/>
                <a:cs typeface="Arial"/>
              </a:rPr>
              <a:t>COMMMS &amp; ENGAGEMENT</a:t>
            </a:r>
            <a:r>
              <a:rPr kumimoji="0" lang="en-GB" sz="1000" b="1" i="0" u="none" strike="noStrike" kern="1200" cap="none" spc="0" normalizeH="0" baseline="0" noProof="0">
                <a:ln>
                  <a:noFill/>
                </a:ln>
                <a:solidFill>
                  <a:schemeClr val="tx2"/>
                </a:solidFill>
                <a:effectLst/>
                <a:uLnTx/>
                <a:uFillTx/>
                <a:latin typeface="Arial"/>
                <a:ea typeface="+mn-ea"/>
                <a:cs typeface="Arial"/>
              </a:rPr>
              <a:t>:</a:t>
            </a:r>
          </a:p>
          <a:p>
            <a:pPr>
              <a:defRPr/>
            </a:pPr>
            <a:r>
              <a:rPr lang="en-GB" sz="1000">
                <a:solidFill>
                  <a:schemeClr val="tx1"/>
                </a:solidFill>
              </a:rPr>
              <a:t>Guidance on the types of communications material that you may need to get your testing operation running.</a:t>
            </a:r>
            <a:endParaRPr lang="en-GB" sz="1000">
              <a:solidFill>
                <a:schemeClr val="tx1"/>
              </a:solidFill>
              <a:cs typeface="Arial"/>
            </a:endParaRPr>
          </a:p>
        </p:txBody>
      </p:sp>
      <p:sp>
        <p:nvSpPr>
          <p:cNvPr id="2" name="TextBox 1">
            <a:extLst>
              <a:ext uri="{FF2B5EF4-FFF2-40B4-BE49-F238E27FC236}">
                <a16:creationId xmlns:a16="http://schemas.microsoft.com/office/drawing/2014/main" id="{CF98663D-23DD-CB48-9ACF-A2FDDA7B3C22}"/>
              </a:ext>
            </a:extLst>
          </p:cNvPr>
          <p:cNvSpPr txBox="1"/>
          <p:nvPr/>
        </p:nvSpPr>
        <p:spPr>
          <a:xfrm>
            <a:off x="-827314" y="1933303"/>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Tree>
    <p:extLst>
      <p:ext uri="{BB962C8B-B14F-4D97-AF65-F5344CB8AC3E}">
        <p14:creationId xmlns:p14="http://schemas.microsoft.com/office/powerpoint/2010/main" val="40035696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59BE44-0D7A-D74D-8CD7-52AC89E4518D}"/>
              </a:ext>
            </a:extLst>
          </p:cNvPr>
          <p:cNvSpPr>
            <a:spLocks noGrp="1"/>
          </p:cNvSpPr>
          <p:nvPr>
            <p:ph type="title"/>
          </p:nvPr>
        </p:nvSpPr>
        <p:spPr>
          <a:xfrm>
            <a:off x="622008" y="441325"/>
            <a:ext cx="10084383" cy="775597"/>
          </a:xfrm>
        </p:spPr>
        <p:txBody>
          <a:bodyPr/>
          <a:lstStyle/>
          <a:p>
            <a:r>
              <a:rPr lang="en-GB" sz="2800"/>
              <a:t>MULTI OPEN PLAN LAYOUT EXAMPLE – WITH PARTITIONS</a:t>
            </a:r>
          </a:p>
        </p:txBody>
      </p:sp>
      <p:pic>
        <p:nvPicPr>
          <p:cNvPr id="15" name="Picture 14">
            <a:extLst>
              <a:ext uri="{FF2B5EF4-FFF2-40B4-BE49-F238E27FC236}">
                <a16:creationId xmlns:a16="http://schemas.microsoft.com/office/drawing/2014/main" id="{4C6DD1F2-2A60-B74B-A38D-2A8BCC272B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18422" y="666900"/>
            <a:ext cx="8534823" cy="5749775"/>
          </a:xfrm>
          <a:prstGeom prst="rect">
            <a:avLst/>
          </a:prstGeom>
        </p:spPr>
      </p:pic>
      <p:pic>
        <p:nvPicPr>
          <p:cNvPr id="16" name="Picture 15">
            <a:extLst>
              <a:ext uri="{FF2B5EF4-FFF2-40B4-BE49-F238E27FC236}">
                <a16:creationId xmlns:a16="http://schemas.microsoft.com/office/drawing/2014/main" id="{4B48F3AC-403E-2B45-B033-334E069CED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008" y="1548041"/>
            <a:ext cx="2145582" cy="1537017"/>
          </a:xfrm>
          <a:prstGeom prst="rect">
            <a:avLst/>
          </a:prstGeom>
        </p:spPr>
      </p:pic>
      <p:pic>
        <p:nvPicPr>
          <p:cNvPr id="17" name="Picture 16">
            <a:extLst>
              <a:ext uri="{FF2B5EF4-FFF2-40B4-BE49-F238E27FC236}">
                <a16:creationId xmlns:a16="http://schemas.microsoft.com/office/drawing/2014/main" id="{3AC76EA4-8370-1D49-A738-58021C84AD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2008" y="3377434"/>
            <a:ext cx="2441904" cy="1623018"/>
          </a:xfrm>
          <a:prstGeom prst="rect">
            <a:avLst/>
          </a:prstGeom>
        </p:spPr>
      </p:pic>
      <p:pic>
        <p:nvPicPr>
          <p:cNvPr id="19" name="Picture 18">
            <a:extLst>
              <a:ext uri="{FF2B5EF4-FFF2-40B4-BE49-F238E27FC236}">
                <a16:creationId xmlns:a16="http://schemas.microsoft.com/office/drawing/2014/main" id="{D6ED89CF-7B19-CE4F-86D7-7EA091A805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1716" y="5292828"/>
            <a:ext cx="3149892" cy="922084"/>
          </a:xfrm>
          <a:prstGeom prst="rect">
            <a:avLst/>
          </a:prstGeom>
        </p:spPr>
      </p:pic>
    </p:spTree>
    <p:extLst>
      <p:ext uri="{BB962C8B-B14F-4D97-AF65-F5344CB8AC3E}">
        <p14:creationId xmlns:p14="http://schemas.microsoft.com/office/powerpoint/2010/main" val="35693104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59BE44-0D7A-D74D-8CD7-52AC89E4518D}"/>
              </a:ext>
            </a:extLst>
          </p:cNvPr>
          <p:cNvSpPr>
            <a:spLocks noGrp="1"/>
          </p:cNvSpPr>
          <p:nvPr>
            <p:ph type="title"/>
          </p:nvPr>
        </p:nvSpPr>
        <p:spPr>
          <a:xfrm>
            <a:off x="622008" y="570603"/>
            <a:ext cx="10084383" cy="775597"/>
          </a:xfrm>
        </p:spPr>
        <p:txBody>
          <a:bodyPr/>
          <a:lstStyle/>
          <a:p>
            <a:r>
              <a:rPr lang="en-GB" sz="2800"/>
              <a:t>MULTI OPEN PLAN LAYOUT EXAMPLE – WITH PARTITIONS - 3D MODEL</a:t>
            </a:r>
          </a:p>
        </p:txBody>
      </p:sp>
      <p:pic>
        <p:nvPicPr>
          <p:cNvPr id="2" name="Picture 1">
            <a:extLst>
              <a:ext uri="{FF2B5EF4-FFF2-40B4-BE49-F238E27FC236}">
                <a16:creationId xmlns:a16="http://schemas.microsoft.com/office/drawing/2014/main" id="{1A24ECFB-2524-D744-B427-E44BB43665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4320" y="1479555"/>
            <a:ext cx="8183880" cy="5219704"/>
          </a:xfrm>
          <a:prstGeom prst="rect">
            <a:avLst/>
          </a:prstGeom>
        </p:spPr>
      </p:pic>
      <p:pic>
        <p:nvPicPr>
          <p:cNvPr id="7" name="Picture 6">
            <a:extLst>
              <a:ext uri="{FF2B5EF4-FFF2-40B4-BE49-F238E27FC236}">
                <a16:creationId xmlns:a16="http://schemas.microsoft.com/office/drawing/2014/main" id="{FF284E2F-8B4C-6245-B033-E51CA4DB2D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24656" y="1089023"/>
            <a:ext cx="4864480" cy="3053529"/>
          </a:xfrm>
          <a:prstGeom prst="rect">
            <a:avLst/>
          </a:prstGeom>
        </p:spPr>
      </p:pic>
    </p:spTree>
    <p:extLst>
      <p:ext uri="{BB962C8B-B14F-4D97-AF65-F5344CB8AC3E}">
        <p14:creationId xmlns:p14="http://schemas.microsoft.com/office/powerpoint/2010/main" val="19344304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59BE44-0D7A-D74D-8CD7-52AC89E4518D}"/>
              </a:ext>
            </a:extLst>
          </p:cNvPr>
          <p:cNvSpPr>
            <a:spLocks noGrp="1"/>
          </p:cNvSpPr>
          <p:nvPr>
            <p:ph type="title"/>
          </p:nvPr>
        </p:nvSpPr>
        <p:spPr>
          <a:xfrm>
            <a:off x="622008" y="441325"/>
            <a:ext cx="10084383" cy="387798"/>
          </a:xfrm>
        </p:spPr>
        <p:txBody>
          <a:bodyPr/>
          <a:lstStyle/>
          <a:p>
            <a:r>
              <a:rPr lang="en-GB" sz="2800"/>
              <a:t>MULTI OPEN LAYOUT EXAMPLE – NO PARTITIONS</a:t>
            </a:r>
          </a:p>
        </p:txBody>
      </p:sp>
      <p:pic>
        <p:nvPicPr>
          <p:cNvPr id="2" name="Picture 1">
            <a:extLst>
              <a:ext uri="{FF2B5EF4-FFF2-40B4-BE49-F238E27FC236}">
                <a16:creationId xmlns:a16="http://schemas.microsoft.com/office/drawing/2014/main" id="{1CD2E966-4C05-F24B-A105-B3837FFD3F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22155" y="667824"/>
            <a:ext cx="7793682" cy="6190176"/>
          </a:xfrm>
          <a:prstGeom prst="rect">
            <a:avLst/>
          </a:prstGeom>
        </p:spPr>
      </p:pic>
      <p:pic>
        <p:nvPicPr>
          <p:cNvPr id="12" name="Picture 11">
            <a:extLst>
              <a:ext uri="{FF2B5EF4-FFF2-40B4-BE49-F238E27FC236}">
                <a16:creationId xmlns:a16="http://schemas.microsoft.com/office/drawing/2014/main" id="{5126998B-7B2D-CC4D-A3EB-94657964E7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1464" y="4709992"/>
            <a:ext cx="1818701" cy="1686165"/>
          </a:xfrm>
          <a:prstGeom prst="rect">
            <a:avLst/>
          </a:prstGeom>
        </p:spPr>
      </p:pic>
      <p:sp>
        <p:nvSpPr>
          <p:cNvPr id="13" name="Rectangle 12">
            <a:extLst>
              <a:ext uri="{FF2B5EF4-FFF2-40B4-BE49-F238E27FC236}">
                <a16:creationId xmlns:a16="http://schemas.microsoft.com/office/drawing/2014/main" id="{9B99C086-89CA-AD40-87D8-4DA1903EA579}"/>
              </a:ext>
            </a:extLst>
          </p:cNvPr>
          <p:cNvSpPr/>
          <p:nvPr/>
        </p:nvSpPr>
        <p:spPr>
          <a:xfrm>
            <a:off x="622008" y="963805"/>
            <a:ext cx="3186421" cy="5202045"/>
          </a:xfrm>
          <a:prstGeom prst="rect">
            <a:avLst/>
          </a:prstGeom>
        </p:spPr>
        <p:txBody>
          <a:bodyPr wrap="square" lIns="91440" tIns="45720" rIns="91440" bIns="45720" anchor="ctr">
            <a:noAutofit/>
          </a:bodyPr>
          <a:lstStyle/>
          <a:p>
            <a:pPr defTabSz="786750">
              <a:spcBef>
                <a:spcPts val="600"/>
              </a:spcBef>
              <a:spcAft>
                <a:spcPts val="200"/>
              </a:spcAft>
              <a:buClr>
                <a:schemeClr val="tx2"/>
              </a:buClr>
            </a:pPr>
            <a:r>
              <a:rPr lang="en-US" sz="1050" b="1" dirty="0">
                <a:solidFill>
                  <a:schemeClr val="tx2"/>
                </a:solidFill>
                <a:latin typeface="Arial"/>
                <a:cs typeface="Arial"/>
              </a:rPr>
              <a:t>KEY FEATURES:</a:t>
            </a:r>
          </a:p>
          <a:p>
            <a:pPr marL="285750" indent="-285750" defTabSz="786750">
              <a:spcBef>
                <a:spcPts val="600"/>
              </a:spcBef>
              <a:spcAft>
                <a:spcPts val="200"/>
              </a:spcAft>
              <a:buClr>
                <a:schemeClr val="tx2"/>
              </a:buClr>
              <a:buFont typeface="Arial" panose="020B0604020202020204" pitchFamily="34" charset="0"/>
              <a:buChar char="•"/>
            </a:pPr>
            <a:r>
              <a:rPr lang="en-US" sz="1050" dirty="0">
                <a:latin typeface="Arial"/>
                <a:cs typeface="Arial"/>
              </a:rPr>
              <a:t>Example for 6 testing stations</a:t>
            </a:r>
          </a:p>
          <a:p>
            <a:pPr marL="285750" indent="-285750" defTabSz="786750">
              <a:spcBef>
                <a:spcPts val="600"/>
              </a:spcBef>
              <a:spcAft>
                <a:spcPts val="200"/>
              </a:spcAft>
              <a:buClr>
                <a:schemeClr val="tx2"/>
              </a:buClr>
              <a:buFont typeface="Arial" panose="020B0604020202020204" pitchFamily="34" charset="0"/>
              <a:buChar char="•"/>
            </a:pPr>
            <a:r>
              <a:rPr lang="en-US" sz="1050" dirty="0">
                <a:latin typeface="Arial"/>
                <a:cs typeface="Arial"/>
              </a:rPr>
              <a:t>No physical barriers between Participants</a:t>
            </a:r>
          </a:p>
          <a:p>
            <a:pPr marL="285750" indent="-285750" defTabSz="786750">
              <a:spcBef>
                <a:spcPts val="600"/>
              </a:spcBef>
              <a:spcAft>
                <a:spcPts val="200"/>
              </a:spcAft>
              <a:buClr>
                <a:schemeClr val="tx2"/>
              </a:buClr>
              <a:buFont typeface="Arial" panose="020B0604020202020204" pitchFamily="34" charset="0"/>
              <a:buChar char="•"/>
            </a:pPr>
            <a:r>
              <a:rPr lang="en-US" sz="1050" dirty="0">
                <a:latin typeface="Arial"/>
                <a:cs typeface="Arial"/>
              </a:rPr>
              <a:t>Requires a much larger space than “partitions” as social distancing is required</a:t>
            </a:r>
          </a:p>
          <a:p>
            <a:pPr marL="285750" indent="-285750" defTabSz="786750">
              <a:spcBef>
                <a:spcPts val="600"/>
              </a:spcBef>
              <a:spcAft>
                <a:spcPts val="200"/>
              </a:spcAft>
              <a:buClr>
                <a:schemeClr val="tx2"/>
              </a:buClr>
              <a:buFont typeface="Arial" panose="020B0604020202020204" pitchFamily="34" charset="0"/>
              <a:buChar char="•"/>
            </a:pPr>
            <a:r>
              <a:rPr lang="en-US" sz="1050" dirty="0">
                <a:latin typeface="Arial"/>
                <a:cs typeface="Arial"/>
              </a:rPr>
              <a:t>Participants follow a one-way system around the </a:t>
            </a:r>
            <a:r>
              <a:rPr lang="en-US" sz="1050" dirty="0" smtClean="0">
                <a:latin typeface="Arial"/>
                <a:cs typeface="Arial"/>
              </a:rPr>
              <a:t>testing site </a:t>
            </a:r>
            <a:r>
              <a:rPr lang="en-US" sz="1050" dirty="0">
                <a:latin typeface="Arial"/>
                <a:cs typeface="Arial"/>
              </a:rPr>
              <a:t>to enter and exit</a:t>
            </a:r>
          </a:p>
          <a:p>
            <a:pPr marL="285750" indent="-285750" defTabSz="786750">
              <a:spcBef>
                <a:spcPts val="600"/>
              </a:spcBef>
              <a:spcAft>
                <a:spcPts val="200"/>
              </a:spcAft>
              <a:buClr>
                <a:schemeClr val="tx2"/>
              </a:buClr>
              <a:buFont typeface="Arial" panose="020B0604020202020204" pitchFamily="34" charset="0"/>
              <a:buChar char="•"/>
            </a:pPr>
            <a:r>
              <a:rPr lang="en-US" sz="1050" dirty="0">
                <a:latin typeface="Arial"/>
                <a:cs typeface="Arial"/>
              </a:rPr>
              <a:t>Test Operatives have enough space to socially distance themselves</a:t>
            </a:r>
          </a:p>
          <a:p>
            <a:pPr marL="285750" indent="-285750" defTabSz="786750">
              <a:spcBef>
                <a:spcPts val="600"/>
              </a:spcBef>
              <a:spcAft>
                <a:spcPts val="200"/>
              </a:spcAft>
              <a:buClr>
                <a:schemeClr val="tx2"/>
              </a:buClr>
              <a:buFont typeface="Arial" panose="020B0604020202020204" pitchFamily="34" charset="0"/>
              <a:buChar char="•"/>
            </a:pPr>
            <a:endParaRPr lang="en-US" sz="1050" dirty="0">
              <a:latin typeface="Arial"/>
              <a:cs typeface="Arial"/>
            </a:endParaRPr>
          </a:p>
          <a:p>
            <a:pPr marL="285750" indent="-285750" defTabSz="786750">
              <a:spcBef>
                <a:spcPts val="600"/>
              </a:spcBef>
              <a:spcAft>
                <a:spcPts val="200"/>
              </a:spcAft>
              <a:buClr>
                <a:schemeClr val="tx2"/>
              </a:buClr>
              <a:buFont typeface="Arial" panose="020B0604020202020204" pitchFamily="34" charset="0"/>
              <a:buChar char="•"/>
            </a:pPr>
            <a:endParaRPr lang="en-US" sz="1050" dirty="0">
              <a:latin typeface="Arial"/>
              <a:cs typeface="Arial"/>
            </a:endParaRPr>
          </a:p>
          <a:p>
            <a:pPr marL="285750" indent="-285750" defTabSz="786750">
              <a:spcBef>
                <a:spcPts val="600"/>
              </a:spcBef>
              <a:spcAft>
                <a:spcPts val="200"/>
              </a:spcAft>
              <a:buClr>
                <a:schemeClr val="tx2"/>
              </a:buClr>
              <a:buFont typeface="Arial" panose="020B0604020202020204" pitchFamily="34" charset="0"/>
              <a:buChar char="•"/>
            </a:pPr>
            <a:endParaRPr lang="en-US" sz="1050" dirty="0">
              <a:latin typeface="Arial"/>
              <a:cs typeface="Arial"/>
            </a:endParaRPr>
          </a:p>
          <a:p>
            <a:pPr marL="285750" indent="-285750" defTabSz="786750">
              <a:spcBef>
                <a:spcPts val="600"/>
              </a:spcBef>
              <a:spcAft>
                <a:spcPts val="200"/>
              </a:spcAft>
              <a:buClr>
                <a:schemeClr val="tx2"/>
              </a:buClr>
              <a:buFont typeface="Arial" panose="020B0604020202020204" pitchFamily="34" charset="0"/>
              <a:buChar char="•"/>
            </a:pPr>
            <a:endParaRPr lang="en-US" sz="1050" dirty="0">
              <a:latin typeface="Arial"/>
              <a:cs typeface="Arial"/>
            </a:endParaRPr>
          </a:p>
          <a:p>
            <a:pPr marL="285750" indent="-285750" defTabSz="786750">
              <a:spcBef>
                <a:spcPts val="600"/>
              </a:spcBef>
              <a:spcAft>
                <a:spcPts val="200"/>
              </a:spcAft>
              <a:buClr>
                <a:schemeClr val="tx2"/>
              </a:buClr>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pPr marL="285750" indent="-285750" defTabSz="786750">
              <a:spcBef>
                <a:spcPts val="600"/>
              </a:spcBef>
              <a:spcAft>
                <a:spcPts val="200"/>
              </a:spcAft>
              <a:buClr>
                <a:schemeClr val="tx2"/>
              </a:buClr>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pPr marL="285750" indent="-285750" defTabSz="786750">
              <a:spcBef>
                <a:spcPts val="600"/>
              </a:spcBef>
              <a:spcAft>
                <a:spcPts val="200"/>
              </a:spcAft>
              <a:buClr>
                <a:schemeClr val="tx2"/>
              </a:buClr>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pPr marL="285750" indent="-285750" defTabSz="786750">
              <a:spcBef>
                <a:spcPts val="600"/>
              </a:spcBef>
              <a:spcAft>
                <a:spcPts val="200"/>
              </a:spcAft>
              <a:buClr>
                <a:schemeClr val="tx2"/>
              </a:buClr>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pPr marL="285750" indent="-285750" defTabSz="786750">
              <a:spcBef>
                <a:spcPts val="600"/>
              </a:spcBef>
              <a:spcAft>
                <a:spcPts val="200"/>
              </a:spcAft>
              <a:buClr>
                <a:schemeClr val="tx2"/>
              </a:buClr>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pPr marL="285750" indent="-285750" defTabSz="786750">
              <a:spcBef>
                <a:spcPts val="600"/>
              </a:spcBef>
              <a:spcAft>
                <a:spcPts val="200"/>
              </a:spcAft>
              <a:buClr>
                <a:schemeClr val="tx2"/>
              </a:buClr>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pPr defTabSz="786750">
              <a:spcBef>
                <a:spcPts val="600"/>
              </a:spcBef>
              <a:spcAft>
                <a:spcPts val="200"/>
              </a:spcAft>
              <a:buClr>
                <a:schemeClr val="tx2"/>
              </a:buClr>
            </a:pPr>
            <a:endParaRPr lang="en-GB" sz="105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ECD18D3-CA65-EB40-B5F1-342E71540B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464" y="3336685"/>
            <a:ext cx="2389911" cy="1143000"/>
          </a:xfrm>
          <a:prstGeom prst="rect">
            <a:avLst/>
          </a:prstGeom>
        </p:spPr>
      </p:pic>
    </p:spTree>
    <p:extLst>
      <p:ext uri="{BB962C8B-B14F-4D97-AF65-F5344CB8AC3E}">
        <p14:creationId xmlns:p14="http://schemas.microsoft.com/office/powerpoint/2010/main" val="2356288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59BE44-0D7A-D74D-8CD7-52AC89E4518D}"/>
              </a:ext>
            </a:extLst>
          </p:cNvPr>
          <p:cNvSpPr>
            <a:spLocks noGrp="1"/>
          </p:cNvSpPr>
          <p:nvPr>
            <p:ph type="title"/>
          </p:nvPr>
        </p:nvSpPr>
        <p:spPr>
          <a:xfrm>
            <a:off x="630000" y="441325"/>
            <a:ext cx="10084383" cy="387798"/>
          </a:xfrm>
        </p:spPr>
        <p:txBody>
          <a:bodyPr/>
          <a:lstStyle/>
          <a:p>
            <a:r>
              <a:rPr lang="en-GB" sz="2800" dirty="0"/>
              <a:t>MIXED LAYOUT EXAMPLE</a:t>
            </a:r>
          </a:p>
        </p:txBody>
      </p:sp>
      <p:sp>
        <p:nvSpPr>
          <p:cNvPr id="14" name="Rectangle 13">
            <a:extLst>
              <a:ext uri="{FF2B5EF4-FFF2-40B4-BE49-F238E27FC236}">
                <a16:creationId xmlns:a16="http://schemas.microsoft.com/office/drawing/2014/main" id="{5194BB89-A783-EE47-A7D8-E6FB65D5CE25}"/>
              </a:ext>
            </a:extLst>
          </p:cNvPr>
          <p:cNvSpPr/>
          <p:nvPr/>
        </p:nvSpPr>
        <p:spPr>
          <a:xfrm>
            <a:off x="622008" y="1155842"/>
            <a:ext cx="3789334" cy="2221121"/>
          </a:xfrm>
          <a:prstGeom prst="rect">
            <a:avLst/>
          </a:prstGeom>
        </p:spPr>
        <p:txBody>
          <a:bodyPr wrap="square">
            <a:spAutoFit/>
          </a:bodyPr>
          <a:lstStyle/>
          <a:p>
            <a:pPr defTabSz="786750">
              <a:spcBef>
                <a:spcPts val="600"/>
              </a:spcBef>
              <a:spcAft>
                <a:spcPts val="200"/>
              </a:spcAft>
              <a:buClr>
                <a:schemeClr val="tx2"/>
              </a:buClr>
            </a:pPr>
            <a:r>
              <a:rPr lang="en-US" sz="1050" b="1" dirty="0">
                <a:solidFill>
                  <a:schemeClr val="tx2"/>
                </a:solidFill>
                <a:latin typeface="Arial" panose="020B0604020202020204" pitchFamily="34" charset="0"/>
                <a:cs typeface="Arial" panose="020B0604020202020204" pitchFamily="34" charset="0"/>
              </a:rPr>
              <a:t>KEY FEATURES:</a:t>
            </a:r>
          </a:p>
          <a:p>
            <a:pPr marL="285750" indent="-285750" defTabSz="786750">
              <a:spcBef>
                <a:spcPts val="600"/>
              </a:spcBef>
              <a:spcAft>
                <a:spcPts val="200"/>
              </a:spcAft>
              <a:buClr>
                <a:schemeClr val="tx2"/>
              </a:buClr>
              <a:buFont typeface="Arial" panose="020B0604020202020204" pitchFamily="34" charset="0"/>
              <a:buChar char="•"/>
            </a:pPr>
            <a:r>
              <a:rPr lang="en-US" sz="1050" dirty="0">
                <a:latin typeface="Arial" panose="020B0604020202020204" pitchFamily="34" charset="0"/>
                <a:cs typeface="Arial" panose="020B0604020202020204" pitchFamily="34" charset="0"/>
              </a:rPr>
              <a:t>Example for 6 testing stations (1 single Privacy booth and 5 open plan with social distancing)</a:t>
            </a:r>
          </a:p>
          <a:p>
            <a:pPr marL="285750" indent="-285750" defTabSz="786750">
              <a:spcBef>
                <a:spcPts val="600"/>
              </a:spcBef>
              <a:spcAft>
                <a:spcPts val="200"/>
              </a:spcAft>
              <a:buClr>
                <a:schemeClr val="tx2"/>
              </a:buClr>
              <a:buFont typeface="Arial" panose="020B0604020202020204" pitchFamily="34" charset="0"/>
              <a:buChar char="•"/>
            </a:pPr>
            <a:r>
              <a:rPr lang="en-US" sz="1050" dirty="0">
                <a:latin typeface="Arial" panose="020B0604020202020204" pitchFamily="34" charset="0"/>
                <a:cs typeface="Arial" panose="020B0604020202020204" pitchFamily="34" charset="0"/>
              </a:rPr>
              <a:t>Provides Participants a private testing space if they need one</a:t>
            </a:r>
          </a:p>
          <a:p>
            <a:pPr marL="285750" indent="-285750" defTabSz="786750">
              <a:spcBef>
                <a:spcPts val="600"/>
              </a:spcBef>
              <a:spcAft>
                <a:spcPts val="200"/>
              </a:spcAft>
              <a:buClr>
                <a:schemeClr val="tx2"/>
              </a:buClr>
              <a:buFont typeface="Arial" panose="020B0604020202020204" pitchFamily="34" charset="0"/>
              <a:buChar char="•"/>
            </a:pPr>
            <a:r>
              <a:rPr lang="en-US" sz="1050" dirty="0">
                <a:latin typeface="Arial" panose="020B0604020202020204" pitchFamily="34" charset="0"/>
                <a:cs typeface="Arial" panose="020B0604020202020204" pitchFamily="34" charset="0"/>
              </a:rPr>
              <a:t>Requires a larger space to set up</a:t>
            </a:r>
          </a:p>
          <a:p>
            <a:pPr marL="285750" indent="-285750" defTabSz="786750">
              <a:spcBef>
                <a:spcPts val="600"/>
              </a:spcBef>
              <a:spcAft>
                <a:spcPts val="200"/>
              </a:spcAft>
              <a:buClr>
                <a:schemeClr val="tx2"/>
              </a:buClr>
              <a:buFont typeface="Arial" panose="020B0604020202020204" pitchFamily="34" charset="0"/>
              <a:buChar char="•"/>
            </a:pPr>
            <a:r>
              <a:rPr lang="en-US" sz="1050" dirty="0">
                <a:latin typeface="Arial" panose="020B0604020202020204" pitchFamily="34" charset="0"/>
                <a:cs typeface="Arial" panose="020B0604020202020204" pitchFamily="34" charset="0"/>
              </a:rPr>
              <a:t>Participants follow a one-way system around the </a:t>
            </a:r>
            <a:r>
              <a:rPr lang="en-US" sz="1050" dirty="0" smtClean="0">
                <a:latin typeface="Arial" panose="020B0604020202020204" pitchFamily="34" charset="0"/>
                <a:cs typeface="Arial" panose="020B0604020202020204" pitchFamily="34" charset="0"/>
              </a:rPr>
              <a:t>testing site </a:t>
            </a:r>
            <a:r>
              <a:rPr lang="en-US" sz="1050" dirty="0">
                <a:latin typeface="Arial" panose="020B0604020202020204" pitchFamily="34" charset="0"/>
                <a:cs typeface="Arial" panose="020B0604020202020204" pitchFamily="34" charset="0"/>
              </a:rPr>
              <a:t>to enter and exit</a:t>
            </a:r>
          </a:p>
          <a:p>
            <a:pPr marL="285750" indent="-285750" defTabSz="786750">
              <a:spcBef>
                <a:spcPts val="600"/>
              </a:spcBef>
              <a:spcAft>
                <a:spcPts val="200"/>
              </a:spcAft>
              <a:buClr>
                <a:schemeClr val="tx2"/>
              </a:buClr>
              <a:buFont typeface="Arial" panose="020B0604020202020204" pitchFamily="34" charset="0"/>
              <a:buChar char="•"/>
            </a:pPr>
            <a:r>
              <a:rPr lang="en-US" sz="1050" dirty="0">
                <a:latin typeface="Arial" panose="020B0604020202020204" pitchFamily="34" charset="0"/>
                <a:cs typeface="Arial" panose="020B0604020202020204" pitchFamily="34" charset="0"/>
              </a:rPr>
              <a:t>Test Operatives have enough space to socially distance themselves</a:t>
            </a:r>
            <a:endParaRPr lang="en-GB" sz="105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981B926-3330-4845-87E4-FDD807AAD1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75536" y="650929"/>
            <a:ext cx="7484699" cy="5944764"/>
          </a:xfrm>
          <a:prstGeom prst="rect">
            <a:avLst/>
          </a:prstGeom>
        </p:spPr>
      </p:pic>
      <p:pic>
        <p:nvPicPr>
          <p:cNvPr id="12" name="Picture 11">
            <a:extLst>
              <a:ext uri="{FF2B5EF4-FFF2-40B4-BE49-F238E27FC236}">
                <a16:creationId xmlns:a16="http://schemas.microsoft.com/office/drawing/2014/main" id="{8ECAC1D5-1689-2D49-BFD6-20DF660655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7998" y="3623311"/>
            <a:ext cx="1914959" cy="1314449"/>
          </a:xfrm>
          <a:prstGeom prst="rect">
            <a:avLst/>
          </a:prstGeom>
        </p:spPr>
      </p:pic>
      <p:pic>
        <p:nvPicPr>
          <p:cNvPr id="13" name="Picture 12">
            <a:extLst>
              <a:ext uri="{FF2B5EF4-FFF2-40B4-BE49-F238E27FC236}">
                <a16:creationId xmlns:a16="http://schemas.microsoft.com/office/drawing/2014/main" id="{FE8855AC-E105-F449-B2FE-BE47EF391D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97888" y="3623311"/>
            <a:ext cx="1977648" cy="1314449"/>
          </a:xfrm>
          <a:prstGeom prst="rect">
            <a:avLst/>
          </a:prstGeom>
        </p:spPr>
      </p:pic>
      <p:pic>
        <p:nvPicPr>
          <p:cNvPr id="16" name="Picture 15">
            <a:extLst>
              <a:ext uri="{FF2B5EF4-FFF2-40B4-BE49-F238E27FC236}">
                <a16:creationId xmlns:a16="http://schemas.microsoft.com/office/drawing/2014/main" id="{1B994FDB-51BD-E44C-83A9-C3F5ADBA38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7999" y="5375548"/>
            <a:ext cx="3191062" cy="934136"/>
          </a:xfrm>
          <a:prstGeom prst="rect">
            <a:avLst/>
          </a:prstGeom>
        </p:spPr>
      </p:pic>
    </p:spTree>
    <p:extLst>
      <p:ext uri="{BB962C8B-B14F-4D97-AF65-F5344CB8AC3E}">
        <p14:creationId xmlns:p14="http://schemas.microsoft.com/office/powerpoint/2010/main" val="25362189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8470468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13"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4400" b="1" dirty="0" smtClean="0">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80739222-87EB-7645-922E-5AF0CC1DB26D}"/>
              </a:ext>
            </a:extLst>
          </p:cNvPr>
          <p:cNvSpPr>
            <a:spLocks noGrp="1"/>
          </p:cNvSpPr>
          <p:nvPr>
            <p:ph type="title"/>
          </p:nvPr>
        </p:nvSpPr>
        <p:spPr/>
        <p:txBody>
          <a:bodyPr/>
          <a:lstStyle/>
          <a:p>
            <a:r>
              <a:rPr lang="en-GB" dirty="0" smtClean="0">
                <a:latin typeface="Arial"/>
                <a:cs typeface="Arial"/>
              </a:rPr>
              <a:t>3.6 </a:t>
            </a:r>
            <a:r>
              <a:rPr lang="en-GB" dirty="0">
                <a:latin typeface="Arial"/>
                <a:cs typeface="Arial"/>
              </a:rPr>
              <a:t>SITE BUILD &amp; CLEANING </a:t>
            </a:r>
            <a:r>
              <a:rPr lang="en-GB" dirty="0"/>
              <a:t/>
            </a:r>
            <a:br>
              <a:rPr lang="en-GB" dirty="0"/>
            </a:br>
            <a:r>
              <a:rPr lang="en-GB" dirty="0">
                <a:latin typeface="Arial"/>
                <a:cs typeface="Arial"/>
              </a:rPr>
              <a:t>MATERIALS</a:t>
            </a:r>
            <a:endParaRPr lang="en-GB" dirty="0"/>
          </a:p>
        </p:txBody>
      </p:sp>
      <p:sp>
        <p:nvSpPr>
          <p:cNvPr id="4" name="TextBox 3">
            <a:extLst>
              <a:ext uri="{FF2B5EF4-FFF2-40B4-BE49-F238E27FC236}">
                <a16:creationId xmlns:a16="http://schemas.microsoft.com/office/drawing/2014/main" id="{CACF3009-BA9C-134F-8828-3ACB9723438C}"/>
              </a:ext>
            </a:extLst>
          </p:cNvPr>
          <p:cNvSpPr txBox="1"/>
          <p:nvPr/>
        </p:nvSpPr>
        <p:spPr>
          <a:xfrm>
            <a:off x="-311727" y="3190009"/>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Tree>
    <p:extLst>
      <p:ext uri="{BB962C8B-B14F-4D97-AF65-F5344CB8AC3E}">
        <p14:creationId xmlns:p14="http://schemas.microsoft.com/office/powerpoint/2010/main" val="3279285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365A35-440E-184D-B394-17CE926E1219}"/>
              </a:ext>
            </a:extLst>
          </p:cNvPr>
          <p:cNvSpPr>
            <a:spLocks noGrp="1"/>
          </p:cNvSpPr>
          <p:nvPr>
            <p:ph type="title"/>
          </p:nvPr>
        </p:nvSpPr>
        <p:spPr>
          <a:xfrm>
            <a:off x="0" y="0"/>
            <a:ext cx="5462337" cy="6858000"/>
          </a:xfrm>
        </p:spPr>
        <p:txBody>
          <a:bodyPr/>
          <a:lstStyle/>
          <a:p>
            <a:r>
              <a:rPr lang="en-GB" dirty="0">
                <a:latin typeface="Arial"/>
                <a:cs typeface="Arial"/>
              </a:rPr>
              <a:t>USING THE BILL OF MATERIALS</a:t>
            </a:r>
            <a:br>
              <a:rPr lang="en-GB" dirty="0">
                <a:latin typeface="Arial"/>
                <a:cs typeface="Arial"/>
              </a:rPr>
            </a:br>
            <a:r>
              <a:rPr lang="en-GB" dirty="0">
                <a:latin typeface="Arial"/>
                <a:cs typeface="Arial"/>
              </a:rPr>
              <a:t/>
            </a:r>
            <a:br>
              <a:rPr lang="en-GB" dirty="0">
                <a:latin typeface="Arial"/>
                <a:cs typeface="Arial"/>
              </a:rPr>
            </a:br>
            <a:endParaRPr lang="en-GB" dirty="0"/>
          </a:p>
        </p:txBody>
      </p:sp>
      <p:sp>
        <p:nvSpPr>
          <p:cNvPr id="2" name="Rectangle 1">
            <a:extLst>
              <a:ext uri="{FF2B5EF4-FFF2-40B4-BE49-F238E27FC236}">
                <a16:creationId xmlns:a16="http://schemas.microsoft.com/office/drawing/2014/main" id="{8DB76B76-3C6B-1B43-99FD-F7AD5F7EB852}"/>
              </a:ext>
            </a:extLst>
          </p:cNvPr>
          <p:cNvSpPr/>
          <p:nvPr/>
        </p:nvSpPr>
        <p:spPr>
          <a:xfrm>
            <a:off x="628649" y="3777570"/>
            <a:ext cx="4474351" cy="625812"/>
          </a:xfrm>
          <a:prstGeom prst="rect">
            <a:avLst/>
          </a:prstGeom>
        </p:spPr>
        <p:txBody>
          <a:bodyPr wrap="square" lIns="0">
            <a:spAutoFit/>
          </a:bodyPr>
          <a:lstStyle/>
          <a:p>
            <a:pPr marL="285750" indent="-285750">
              <a:spcBef>
                <a:spcPts val="600"/>
              </a:spcBef>
              <a:spcAft>
                <a:spcPts val="200"/>
              </a:spcAft>
              <a:buClr>
                <a:schemeClr val="tx2"/>
              </a:buClr>
              <a:buFont typeface="Arial" panose="020B0604020202020204" pitchFamily="34" charset="0"/>
              <a:buChar char="•"/>
            </a:pPr>
            <a:endParaRPr lang="en-US" sz="1400">
              <a:cs typeface="Arial"/>
            </a:endParaRPr>
          </a:p>
          <a:p>
            <a:pPr marL="285750" indent="-285750">
              <a:spcBef>
                <a:spcPts val="600"/>
              </a:spcBef>
              <a:spcAft>
                <a:spcPts val="200"/>
              </a:spcAft>
              <a:buClr>
                <a:schemeClr val="tx2"/>
              </a:buClr>
              <a:buFont typeface="Arial" panose="020B0604020202020204" pitchFamily="34" charset="0"/>
              <a:buChar char="•"/>
            </a:pPr>
            <a:endParaRPr lang="en-US" sz="1400">
              <a:cs typeface="Arial"/>
            </a:endParaRPr>
          </a:p>
        </p:txBody>
      </p:sp>
      <p:cxnSp>
        <p:nvCxnSpPr>
          <p:cNvPr id="9" name="Straight Connector 8">
            <a:extLst>
              <a:ext uri="{FF2B5EF4-FFF2-40B4-BE49-F238E27FC236}">
                <a16:creationId xmlns:a16="http://schemas.microsoft.com/office/drawing/2014/main" id="{4681A2C8-9C1C-DA40-AB46-8C69412707AD}"/>
              </a:ext>
            </a:extLst>
          </p:cNvPr>
          <p:cNvCxnSpPr>
            <a:cxnSpLocks/>
          </p:cNvCxnSpPr>
          <p:nvPr/>
        </p:nvCxnSpPr>
        <p:spPr>
          <a:xfrm>
            <a:off x="5187460" y="677739"/>
            <a:ext cx="0" cy="4846735"/>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0CCF5BF-DBF9-AD40-9E8D-D1164C8C81B3}"/>
              </a:ext>
            </a:extLst>
          </p:cNvPr>
          <p:cNvSpPr>
            <a:spLocks noChangeAspect="1"/>
          </p:cNvSpPr>
          <p:nvPr/>
        </p:nvSpPr>
        <p:spPr>
          <a:xfrm>
            <a:off x="5025460" y="517367"/>
            <a:ext cx="324000" cy="320744"/>
          </a:xfrm>
          <a:prstGeom prst="ellipse">
            <a:avLst/>
          </a:prstGeom>
          <a:solidFill>
            <a:schemeClr val="bg1"/>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1</a:t>
            </a:r>
          </a:p>
        </p:txBody>
      </p:sp>
      <p:sp>
        <p:nvSpPr>
          <p:cNvPr id="11" name="Oval 10">
            <a:extLst>
              <a:ext uri="{FF2B5EF4-FFF2-40B4-BE49-F238E27FC236}">
                <a16:creationId xmlns:a16="http://schemas.microsoft.com/office/drawing/2014/main" id="{680A3D17-C344-BC49-8A3B-47F7141DB068}"/>
              </a:ext>
            </a:extLst>
          </p:cNvPr>
          <p:cNvSpPr>
            <a:spLocks noChangeAspect="1"/>
          </p:cNvSpPr>
          <p:nvPr/>
        </p:nvSpPr>
        <p:spPr>
          <a:xfrm>
            <a:off x="5025460" y="2309468"/>
            <a:ext cx="324000" cy="320744"/>
          </a:xfrm>
          <a:prstGeom prst="ellipse">
            <a:avLst/>
          </a:prstGeom>
          <a:solidFill>
            <a:schemeClr val="bg1"/>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3</a:t>
            </a:r>
          </a:p>
        </p:txBody>
      </p:sp>
      <p:sp>
        <p:nvSpPr>
          <p:cNvPr id="12" name="Oval 11">
            <a:extLst>
              <a:ext uri="{FF2B5EF4-FFF2-40B4-BE49-F238E27FC236}">
                <a16:creationId xmlns:a16="http://schemas.microsoft.com/office/drawing/2014/main" id="{3AEE14B7-EAD2-784A-A384-DC5BC7F8B81A}"/>
              </a:ext>
            </a:extLst>
          </p:cNvPr>
          <p:cNvSpPr>
            <a:spLocks noChangeAspect="1"/>
          </p:cNvSpPr>
          <p:nvPr/>
        </p:nvSpPr>
        <p:spPr>
          <a:xfrm>
            <a:off x="5025460" y="3545733"/>
            <a:ext cx="324000" cy="320744"/>
          </a:xfrm>
          <a:prstGeom prst="ellipse">
            <a:avLst/>
          </a:prstGeom>
          <a:solidFill>
            <a:schemeClr val="bg1"/>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4</a:t>
            </a:r>
          </a:p>
        </p:txBody>
      </p:sp>
      <p:sp>
        <p:nvSpPr>
          <p:cNvPr id="13" name="Oval 12">
            <a:extLst>
              <a:ext uri="{FF2B5EF4-FFF2-40B4-BE49-F238E27FC236}">
                <a16:creationId xmlns:a16="http://schemas.microsoft.com/office/drawing/2014/main" id="{0EF129F0-4623-A248-9A82-C32C509E8ADC}"/>
              </a:ext>
            </a:extLst>
          </p:cNvPr>
          <p:cNvSpPr>
            <a:spLocks noChangeAspect="1"/>
          </p:cNvSpPr>
          <p:nvPr/>
        </p:nvSpPr>
        <p:spPr>
          <a:xfrm>
            <a:off x="5025460" y="5364102"/>
            <a:ext cx="324000" cy="320744"/>
          </a:xfrm>
          <a:prstGeom prst="ellipse">
            <a:avLst/>
          </a:prstGeom>
          <a:solidFill>
            <a:schemeClr val="bg1"/>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5</a:t>
            </a:r>
          </a:p>
        </p:txBody>
      </p:sp>
      <p:sp>
        <p:nvSpPr>
          <p:cNvPr id="14" name="TextBox 13">
            <a:extLst>
              <a:ext uri="{FF2B5EF4-FFF2-40B4-BE49-F238E27FC236}">
                <a16:creationId xmlns:a16="http://schemas.microsoft.com/office/drawing/2014/main" id="{D8EBA23B-AF91-6241-8869-27E3ADA25537}"/>
              </a:ext>
            </a:extLst>
          </p:cNvPr>
          <p:cNvSpPr txBox="1"/>
          <p:nvPr/>
        </p:nvSpPr>
        <p:spPr>
          <a:xfrm>
            <a:off x="5664201" y="574597"/>
            <a:ext cx="4985596" cy="62656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PLAN SITE LAYOUT: </a:t>
            </a:r>
          </a:p>
          <a:p>
            <a:pPr>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Decide on the type of </a:t>
            </a:r>
            <a:r>
              <a:rPr kumimoji="0" lang="en-GB" sz="1000" b="0" i="0" u="none" strike="noStrike" kern="1200" cap="none" spc="0" normalizeH="0" baseline="0" noProof="0" dirty="0" smtClean="0">
                <a:ln>
                  <a:noFill/>
                </a:ln>
                <a:solidFill>
                  <a:srgbClr val="37373A"/>
                </a:solidFill>
                <a:effectLst/>
                <a:uLnTx/>
                <a:uFillTx/>
                <a:latin typeface="Arial"/>
                <a:ea typeface="+mn-ea"/>
                <a:cs typeface="+mn-cs"/>
              </a:rPr>
              <a:t>testing site </a:t>
            </a:r>
            <a:r>
              <a:rPr kumimoji="0" lang="en-GB" sz="1000" b="0" i="0" u="none" strike="noStrike" kern="1200" cap="none" spc="0" normalizeH="0" baseline="0" noProof="0" dirty="0">
                <a:ln>
                  <a:noFill/>
                </a:ln>
                <a:solidFill>
                  <a:srgbClr val="37373A"/>
                </a:solidFill>
                <a:effectLst/>
                <a:uLnTx/>
                <a:uFillTx/>
                <a:latin typeface="Arial"/>
                <a:ea typeface="+mn-ea"/>
                <a:cs typeface="+mn-cs"/>
              </a:rPr>
              <a:t>layout using </a:t>
            </a:r>
            <a:r>
              <a:rPr lang="en-GB" sz="1000" dirty="0">
                <a:solidFill>
                  <a:srgbClr val="37373A"/>
                </a:solidFill>
              </a:rPr>
              <a:t>‘Single privacy booths’, ‘open plan’ testing spaces or a combination of both and how many testing stations are needed. These are needed to calculate the type and quantity of </a:t>
            </a:r>
            <a:r>
              <a:rPr lang="en-GB" sz="1000" dirty="0" smtClean="0">
                <a:solidFill>
                  <a:srgbClr val="37373A"/>
                </a:solidFill>
              </a:rPr>
              <a:t>testing site </a:t>
            </a:r>
            <a:r>
              <a:rPr lang="en-GB" sz="1000" dirty="0">
                <a:solidFill>
                  <a:srgbClr val="37373A"/>
                </a:solidFill>
              </a:rPr>
              <a:t>materials.</a:t>
            </a:r>
          </a:p>
        </p:txBody>
      </p:sp>
      <p:sp>
        <p:nvSpPr>
          <p:cNvPr id="18" name="Oval 17">
            <a:extLst>
              <a:ext uri="{FF2B5EF4-FFF2-40B4-BE49-F238E27FC236}">
                <a16:creationId xmlns:a16="http://schemas.microsoft.com/office/drawing/2014/main" id="{1D761EEF-1D42-B547-9CF6-54FD7BDDC980}"/>
              </a:ext>
            </a:extLst>
          </p:cNvPr>
          <p:cNvSpPr>
            <a:spLocks noChangeAspect="1"/>
          </p:cNvSpPr>
          <p:nvPr/>
        </p:nvSpPr>
        <p:spPr>
          <a:xfrm>
            <a:off x="5025460" y="1533404"/>
            <a:ext cx="324000" cy="320744"/>
          </a:xfrm>
          <a:prstGeom prst="ellipse">
            <a:avLst/>
          </a:prstGeom>
          <a:solidFill>
            <a:schemeClr val="bg1"/>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2</a:t>
            </a:r>
          </a:p>
        </p:txBody>
      </p:sp>
      <p:sp>
        <p:nvSpPr>
          <p:cNvPr id="19" name="TextBox 18">
            <a:extLst>
              <a:ext uri="{FF2B5EF4-FFF2-40B4-BE49-F238E27FC236}">
                <a16:creationId xmlns:a16="http://schemas.microsoft.com/office/drawing/2014/main" id="{70013575-9985-AB44-B1BB-79B8EC8F8745}"/>
              </a:ext>
            </a:extLst>
          </p:cNvPr>
          <p:cNvSpPr txBox="1"/>
          <p:nvPr/>
        </p:nvSpPr>
        <p:spPr>
          <a:xfrm>
            <a:off x="5664200" y="1590768"/>
            <a:ext cx="5899151" cy="3969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spcBef>
                <a:spcPts val="0"/>
              </a:spcBef>
              <a:spcAft>
                <a:spcPts val="0"/>
              </a:spcAft>
              <a:buClrTx/>
              <a:buSzTx/>
              <a:buFontTx/>
              <a:buNone/>
              <a:tabLst/>
              <a:defRPr/>
            </a:pPr>
            <a:r>
              <a:rPr lang="en-GB" sz="1000" b="1">
                <a:solidFill>
                  <a:srgbClr val="005EB8"/>
                </a:solidFill>
                <a:latin typeface="Arial"/>
              </a:rPr>
              <a:t>USE THE SPREADSHEET</a:t>
            </a:r>
            <a:r>
              <a:rPr kumimoji="0" lang="en-GB" sz="1000" b="1" i="0" u="none" strike="noStrike" kern="1200" cap="none" spc="0" normalizeH="0" baseline="0" noProof="0">
                <a:ln>
                  <a:noFill/>
                </a:ln>
                <a:solidFill>
                  <a:srgbClr val="005EB8"/>
                </a:solidFill>
                <a:effectLst/>
                <a:uLnTx/>
                <a:uFillTx/>
                <a:latin typeface="Arial"/>
                <a:ea typeface="+mn-ea"/>
                <a:cs typeface="+mn-cs"/>
              </a:rPr>
              <a:t>:</a:t>
            </a:r>
          </a:p>
          <a:p>
            <a:pPr>
              <a:defRPr/>
            </a:pPr>
            <a:r>
              <a:rPr lang="en-GB" sz="1000">
                <a:solidFill>
                  <a:srgbClr val="37373A"/>
                </a:solidFill>
              </a:rPr>
              <a:t>Open the latest Bill of Materials spreadsheet.</a:t>
            </a:r>
          </a:p>
        </p:txBody>
      </p:sp>
      <p:grpSp>
        <p:nvGrpSpPr>
          <p:cNvPr id="25" name="Group 24">
            <a:extLst>
              <a:ext uri="{FF2B5EF4-FFF2-40B4-BE49-F238E27FC236}">
                <a16:creationId xmlns:a16="http://schemas.microsoft.com/office/drawing/2014/main" id="{68745C4C-A16B-F743-BD22-8811E6A4D93B}"/>
              </a:ext>
            </a:extLst>
          </p:cNvPr>
          <p:cNvGrpSpPr/>
          <p:nvPr/>
        </p:nvGrpSpPr>
        <p:grpSpPr>
          <a:xfrm>
            <a:off x="5664200" y="2377367"/>
            <a:ext cx="4985597" cy="848776"/>
            <a:chOff x="5664200" y="2263286"/>
            <a:chExt cx="4985597" cy="848776"/>
          </a:xfrm>
        </p:grpSpPr>
        <p:pic>
          <p:nvPicPr>
            <p:cNvPr id="7" name="Picture 6">
              <a:extLst>
                <a:ext uri="{FF2B5EF4-FFF2-40B4-BE49-F238E27FC236}">
                  <a16:creationId xmlns:a16="http://schemas.microsoft.com/office/drawing/2014/main" id="{744221D5-E344-814F-B470-5FB5C61A9C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64200" y="2826795"/>
              <a:ext cx="3458779" cy="285267"/>
            </a:xfrm>
            <a:prstGeom prst="rect">
              <a:avLst/>
            </a:prstGeom>
          </p:spPr>
        </p:pic>
        <p:sp>
          <p:nvSpPr>
            <p:cNvPr id="21" name="TextBox 20">
              <a:extLst>
                <a:ext uri="{FF2B5EF4-FFF2-40B4-BE49-F238E27FC236}">
                  <a16:creationId xmlns:a16="http://schemas.microsoft.com/office/drawing/2014/main" id="{7BABAE0A-7FE1-734B-B646-C9AF2723EFBB}"/>
                </a:ext>
              </a:extLst>
            </p:cNvPr>
            <p:cNvSpPr txBox="1"/>
            <p:nvPr/>
          </p:nvSpPr>
          <p:spPr>
            <a:xfrm>
              <a:off x="5664200" y="2263286"/>
              <a:ext cx="4985597" cy="51335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spcBef>
                  <a:spcPts val="0"/>
                </a:spcBef>
                <a:spcAft>
                  <a:spcPts val="0"/>
                </a:spcAft>
                <a:buClrTx/>
                <a:buSzTx/>
                <a:buFontTx/>
                <a:buNone/>
                <a:tabLst/>
                <a:defRPr/>
              </a:pPr>
              <a:r>
                <a:rPr lang="en-GB" sz="1000" b="1" dirty="0">
                  <a:solidFill>
                    <a:srgbClr val="005EB8"/>
                  </a:solidFill>
                  <a:latin typeface="Arial"/>
                </a:rPr>
                <a:t>TYPE OF </a:t>
              </a:r>
              <a:r>
                <a:rPr lang="en-GB" sz="1000" b="1" dirty="0" smtClean="0">
                  <a:solidFill>
                    <a:srgbClr val="005EB8"/>
                  </a:solidFill>
                  <a:latin typeface="Arial"/>
                </a:rPr>
                <a:t>TESTING SITE</a:t>
              </a:r>
              <a:r>
                <a:rPr kumimoji="0" lang="en-GB" sz="1000" b="1" i="0" u="none" strike="noStrike" kern="1200" cap="none" spc="0" normalizeH="0" baseline="0" noProof="0" dirty="0" smtClean="0">
                  <a:ln>
                    <a:noFill/>
                  </a:ln>
                  <a:solidFill>
                    <a:srgbClr val="005EB8"/>
                  </a:solidFill>
                  <a:effectLst/>
                  <a:uLnTx/>
                  <a:uFillTx/>
                  <a:latin typeface="Arial"/>
                  <a:ea typeface="+mn-ea"/>
                  <a:cs typeface="+mn-cs"/>
                </a:rPr>
                <a:t>:</a:t>
              </a:r>
              <a:endParaRPr kumimoji="0" lang="en-GB" sz="1000" b="1" i="0" u="none" strike="noStrike" kern="1200" cap="none" spc="0" normalizeH="0" baseline="0" noProof="0" dirty="0">
                <a:ln>
                  <a:noFill/>
                </a:ln>
                <a:solidFill>
                  <a:srgbClr val="005EB8"/>
                </a:solidFill>
                <a:effectLst/>
                <a:uLnTx/>
                <a:uFillTx/>
                <a:latin typeface="Arial"/>
                <a:ea typeface="+mn-ea"/>
                <a:cs typeface="+mn-cs"/>
              </a:endParaRPr>
            </a:p>
            <a:p>
              <a:pPr>
                <a:defRPr/>
              </a:pPr>
              <a:r>
                <a:rPr lang="en-GB" sz="1000" dirty="0">
                  <a:solidFill>
                    <a:srgbClr val="37373A"/>
                  </a:solidFill>
                </a:rPr>
                <a:t>Use the tabs at the bottom of the spreadsheet to see the list of materials needed for the different types of </a:t>
              </a:r>
              <a:r>
                <a:rPr lang="en-GB" sz="1000" dirty="0" smtClean="0">
                  <a:solidFill>
                    <a:srgbClr val="37373A"/>
                  </a:solidFill>
                </a:rPr>
                <a:t>testing site </a:t>
              </a:r>
              <a:r>
                <a:rPr lang="en-GB" sz="1000" dirty="0">
                  <a:solidFill>
                    <a:srgbClr val="37373A"/>
                  </a:solidFill>
                </a:rPr>
                <a:t>layouts. </a:t>
              </a:r>
            </a:p>
          </p:txBody>
        </p:sp>
      </p:grpSp>
      <p:grpSp>
        <p:nvGrpSpPr>
          <p:cNvPr id="26" name="Group 25">
            <a:extLst>
              <a:ext uri="{FF2B5EF4-FFF2-40B4-BE49-F238E27FC236}">
                <a16:creationId xmlns:a16="http://schemas.microsoft.com/office/drawing/2014/main" id="{6CC59B66-F98D-CB41-960E-753B94835649}"/>
              </a:ext>
            </a:extLst>
          </p:cNvPr>
          <p:cNvGrpSpPr/>
          <p:nvPr/>
        </p:nvGrpSpPr>
        <p:grpSpPr>
          <a:xfrm>
            <a:off x="5664200" y="3615746"/>
            <a:ext cx="4985597" cy="1446859"/>
            <a:chOff x="5664200" y="3411889"/>
            <a:chExt cx="4985597" cy="1446859"/>
          </a:xfrm>
        </p:grpSpPr>
        <p:sp>
          <p:nvSpPr>
            <p:cNvPr id="22" name="TextBox 21">
              <a:extLst>
                <a:ext uri="{FF2B5EF4-FFF2-40B4-BE49-F238E27FC236}">
                  <a16:creationId xmlns:a16="http://schemas.microsoft.com/office/drawing/2014/main" id="{3302AC0F-06B1-6F45-8A73-26D4705EDAFD}"/>
                </a:ext>
              </a:extLst>
            </p:cNvPr>
            <p:cNvSpPr txBox="1"/>
            <p:nvPr/>
          </p:nvSpPr>
          <p:spPr>
            <a:xfrm>
              <a:off x="5664200" y="3411889"/>
              <a:ext cx="4985597" cy="70744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spcBef>
                  <a:spcPts val="0"/>
                </a:spcBef>
                <a:spcAft>
                  <a:spcPts val="0"/>
                </a:spcAft>
                <a:buClrTx/>
                <a:buSzTx/>
                <a:buFontTx/>
                <a:buNone/>
                <a:tabLst/>
                <a:defRPr/>
              </a:pPr>
              <a:r>
                <a:rPr lang="en-GB" sz="1000" b="1" dirty="0">
                  <a:solidFill>
                    <a:srgbClr val="005EB8"/>
                  </a:solidFill>
                  <a:latin typeface="Arial"/>
                </a:rPr>
                <a:t>NUMBER OF TESTING STATIONS</a:t>
              </a:r>
              <a:r>
                <a:rPr kumimoji="0" lang="en-GB" sz="1000" b="1" i="0" u="none" strike="noStrike" kern="1200" cap="none" spc="0" normalizeH="0" baseline="0" noProof="0" dirty="0">
                  <a:ln>
                    <a:noFill/>
                  </a:ln>
                  <a:solidFill>
                    <a:srgbClr val="005EB8"/>
                  </a:solidFill>
                  <a:effectLst/>
                  <a:uLnTx/>
                  <a:uFillTx/>
                  <a:latin typeface="Arial"/>
                  <a:ea typeface="+mn-ea"/>
                  <a:cs typeface="+mn-cs"/>
                </a:rPr>
                <a:t>:</a:t>
              </a:r>
            </a:p>
            <a:p>
              <a:pPr>
                <a:defRPr/>
              </a:pPr>
              <a:r>
                <a:rPr lang="en-GB" sz="1000" dirty="0" smtClean="0">
                  <a:solidFill>
                    <a:srgbClr val="37373A"/>
                  </a:solidFill>
                </a:rPr>
                <a:t>Enter </a:t>
              </a:r>
              <a:r>
                <a:rPr lang="en-GB" sz="1000" dirty="0">
                  <a:solidFill>
                    <a:srgbClr val="37373A"/>
                  </a:solidFill>
                </a:rPr>
                <a:t>the number of testing stations required for the chosen </a:t>
              </a:r>
              <a:r>
                <a:rPr lang="en-GB" sz="1000" dirty="0" smtClean="0">
                  <a:solidFill>
                    <a:srgbClr val="37373A"/>
                  </a:solidFill>
                </a:rPr>
                <a:t>testing site </a:t>
              </a:r>
              <a:r>
                <a:rPr lang="en-GB" sz="1000" dirty="0">
                  <a:solidFill>
                    <a:srgbClr val="37373A"/>
                  </a:solidFill>
                </a:rPr>
                <a:t>layout. </a:t>
              </a:r>
              <a:r>
                <a:rPr lang="en-GB" sz="1000" dirty="0" smtClean="0">
                  <a:solidFill>
                    <a:srgbClr val="37373A"/>
                  </a:solidFill>
                </a:rPr>
                <a:t>The spreadsheet will calculate the quantity of each item based on this. </a:t>
              </a:r>
              <a:endParaRPr lang="en-GB" sz="1000" dirty="0">
                <a:solidFill>
                  <a:srgbClr val="37373A"/>
                </a:solidFill>
              </a:endParaRPr>
            </a:p>
          </p:txBody>
        </p:sp>
        <p:pic>
          <p:nvPicPr>
            <p:cNvPr id="23" name="Picture 22">
              <a:extLst>
                <a:ext uri="{FF2B5EF4-FFF2-40B4-BE49-F238E27FC236}">
                  <a16:creationId xmlns:a16="http://schemas.microsoft.com/office/drawing/2014/main" id="{16242652-1C2B-874C-B00A-C531374DF2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64200" y="3980887"/>
              <a:ext cx="3564534" cy="877861"/>
            </a:xfrm>
            <a:prstGeom prst="rect">
              <a:avLst/>
            </a:prstGeom>
          </p:spPr>
        </p:pic>
      </p:grpSp>
      <p:sp>
        <p:nvSpPr>
          <p:cNvPr id="24" name="TextBox 23">
            <a:extLst>
              <a:ext uri="{FF2B5EF4-FFF2-40B4-BE49-F238E27FC236}">
                <a16:creationId xmlns:a16="http://schemas.microsoft.com/office/drawing/2014/main" id="{95736EAD-2871-A949-BFB1-435414BB1EEB}"/>
              </a:ext>
            </a:extLst>
          </p:cNvPr>
          <p:cNvSpPr txBox="1"/>
          <p:nvPr/>
        </p:nvSpPr>
        <p:spPr>
          <a:xfrm>
            <a:off x="5664200" y="5452207"/>
            <a:ext cx="5899150" cy="9843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spcBef>
                <a:spcPts val="0"/>
              </a:spcBef>
              <a:spcAft>
                <a:spcPts val="0"/>
              </a:spcAft>
              <a:buClrTx/>
              <a:buSzTx/>
              <a:buFontTx/>
              <a:buNone/>
              <a:tabLst/>
              <a:defRPr/>
            </a:pPr>
            <a:r>
              <a:rPr lang="en-GB" sz="1000" b="1" dirty="0">
                <a:solidFill>
                  <a:srgbClr val="005EB8"/>
                </a:solidFill>
                <a:latin typeface="Arial"/>
              </a:rPr>
              <a:t>ORDER MATERIALS</a:t>
            </a:r>
            <a:r>
              <a:rPr kumimoji="0" lang="en-GB" sz="1000" b="1" i="0" u="none" strike="noStrike" kern="1200" cap="none" spc="0" normalizeH="0" baseline="0" noProof="0" dirty="0">
                <a:ln>
                  <a:noFill/>
                </a:ln>
                <a:solidFill>
                  <a:srgbClr val="005EB8"/>
                </a:solidFill>
                <a:effectLst/>
                <a:uLnTx/>
                <a:uFillTx/>
                <a:latin typeface="Arial"/>
                <a:ea typeface="+mn-ea"/>
                <a:cs typeface="+mn-cs"/>
              </a:rPr>
              <a:t>:</a:t>
            </a:r>
          </a:p>
          <a:p>
            <a:pPr>
              <a:defRPr/>
            </a:pPr>
            <a:r>
              <a:rPr lang="en-GB" sz="1000" dirty="0">
                <a:solidFill>
                  <a:srgbClr val="37373A"/>
                </a:solidFill>
              </a:rPr>
              <a:t>Items in the Bill of Materials can either be; </a:t>
            </a:r>
            <a:r>
              <a:rPr lang="en-GB" sz="1000" dirty="0" smtClean="0">
                <a:solidFill>
                  <a:srgbClr val="37373A"/>
                </a:solidFill>
              </a:rPr>
              <a:t>procured </a:t>
            </a:r>
            <a:r>
              <a:rPr lang="en-GB" sz="1000" dirty="0">
                <a:solidFill>
                  <a:srgbClr val="37373A"/>
                </a:solidFill>
              </a:rPr>
              <a:t>through Speedy (DHSC approved supplier, ordering process outlined on the following slide) or procured by the Organisation independently.</a:t>
            </a:r>
          </a:p>
          <a:p>
            <a:pPr marL="171450" indent="-171450">
              <a:buClr>
                <a:schemeClr val="tx2"/>
              </a:buClr>
              <a:buFont typeface="Arial" panose="020B0604020202020204" pitchFamily="34" charset="0"/>
              <a:buChar char="•"/>
              <a:defRPr/>
            </a:pPr>
            <a:endParaRPr lang="en-GB" sz="1000" dirty="0">
              <a:solidFill>
                <a:srgbClr val="37373A"/>
              </a:solidFill>
            </a:endParaRPr>
          </a:p>
          <a:p>
            <a:pPr>
              <a:buClr>
                <a:schemeClr val="tx2"/>
              </a:buClr>
              <a:defRPr/>
            </a:pPr>
            <a:r>
              <a:rPr lang="en-GB" sz="1000" dirty="0">
                <a:solidFill>
                  <a:srgbClr val="37373A"/>
                </a:solidFill>
              </a:rPr>
              <a:t>Check the “supplier” column in the spreadsheet to see who is responsible for each item. More information about ordering materials is available on the next page.</a:t>
            </a:r>
          </a:p>
        </p:txBody>
      </p:sp>
      <p:sp>
        <p:nvSpPr>
          <p:cNvPr id="30" name="Rectangle 29">
            <a:extLst>
              <a:ext uri="{FF2B5EF4-FFF2-40B4-BE49-F238E27FC236}">
                <a16:creationId xmlns:a16="http://schemas.microsoft.com/office/drawing/2014/main" id="{B4992916-2068-184C-BCAC-D5C5033041B4}"/>
              </a:ext>
            </a:extLst>
          </p:cNvPr>
          <p:cNvSpPr/>
          <p:nvPr/>
        </p:nvSpPr>
        <p:spPr>
          <a:xfrm>
            <a:off x="544189" y="3757864"/>
            <a:ext cx="4194945" cy="1595309"/>
          </a:xfrm>
          <a:prstGeom prst="rect">
            <a:avLst/>
          </a:prstGeom>
        </p:spPr>
        <p:txBody>
          <a:bodyPr wrap="square" lIns="91440" tIns="45720" rIns="91440" bIns="45720" anchor="t">
            <a:spAutoFit/>
          </a:bodyPr>
          <a:lstStyle/>
          <a:p>
            <a:pPr>
              <a:spcAft>
                <a:spcPts val="200"/>
              </a:spcAft>
              <a:buClr>
                <a:schemeClr val="tx2"/>
              </a:buClr>
            </a:pPr>
            <a:r>
              <a:rPr lang="en-US" sz="1200" dirty="0">
                <a:cs typeface="Arial"/>
              </a:rPr>
              <a:t>The Bill of Materials is a </a:t>
            </a:r>
            <a:r>
              <a:rPr lang="en-US" sz="1200" dirty="0" smtClean="0">
                <a:cs typeface="Arial"/>
              </a:rPr>
              <a:t>separate spreadsheet </a:t>
            </a:r>
            <a:r>
              <a:rPr lang="en-US" sz="1200" dirty="0">
                <a:cs typeface="Arial"/>
              </a:rPr>
              <a:t>file that accompanies this Guidebook. It tells you what materials you need to run a </a:t>
            </a:r>
            <a:r>
              <a:rPr lang="en-US" sz="1200" dirty="0" smtClean="0">
                <a:cs typeface="Arial"/>
              </a:rPr>
              <a:t>testing site </a:t>
            </a:r>
            <a:r>
              <a:rPr lang="en-US" sz="1200" dirty="0">
                <a:cs typeface="Arial"/>
              </a:rPr>
              <a:t>and calculates the quantity of each item based on the number of testing booths/spaces. This spreadsheet can be used as a reference to manage inventory levels</a:t>
            </a:r>
            <a:r>
              <a:rPr lang="en-US" sz="1200" dirty="0" smtClean="0">
                <a:cs typeface="Arial"/>
              </a:rPr>
              <a:t>. Screenshots overleaf show the quantities required for one testing station.</a:t>
            </a:r>
            <a:endParaRPr lang="en-US" sz="1200" dirty="0">
              <a:cs typeface="Arial"/>
            </a:endParaRPr>
          </a:p>
          <a:p>
            <a:pPr>
              <a:spcAft>
                <a:spcPts val="200"/>
              </a:spcAft>
              <a:buClr>
                <a:schemeClr val="tx2"/>
              </a:buClr>
            </a:pPr>
            <a:endParaRPr lang="en-US" sz="1200" dirty="0">
              <a:solidFill>
                <a:srgbClr val="005EB8"/>
              </a:solidFill>
              <a:cs typeface="Arial"/>
            </a:endParaRPr>
          </a:p>
        </p:txBody>
      </p:sp>
    </p:spTree>
    <p:extLst>
      <p:ext uri="{BB962C8B-B14F-4D97-AF65-F5344CB8AC3E}">
        <p14:creationId xmlns:p14="http://schemas.microsoft.com/office/powerpoint/2010/main" val="2379165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848886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82" name="think-cell Slide" r:id="rId6" imgW="360" imgH="360" progId="TCLayout.ActiveDocument.1">
                  <p:embed/>
                </p:oleObj>
              </mc:Choice>
              <mc:Fallback>
                <p:oleObj name="think-cell Slide" r:id="rId6" imgW="360" imgH="36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2000" b="1" dirty="0" smtClean="0">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8DB76B76-3C6B-1B43-99FD-F7AD5F7EB852}"/>
              </a:ext>
            </a:extLst>
          </p:cNvPr>
          <p:cNvSpPr/>
          <p:nvPr/>
        </p:nvSpPr>
        <p:spPr>
          <a:xfrm>
            <a:off x="628649" y="3777570"/>
            <a:ext cx="4474351" cy="625812"/>
          </a:xfrm>
          <a:prstGeom prst="rect">
            <a:avLst/>
          </a:prstGeom>
        </p:spPr>
        <p:txBody>
          <a:bodyPr wrap="square" lIns="0">
            <a:spAutoFit/>
          </a:bodyPr>
          <a:lstStyle/>
          <a:p>
            <a:pPr marL="285750" indent="-285750">
              <a:spcBef>
                <a:spcPts val="600"/>
              </a:spcBef>
              <a:spcAft>
                <a:spcPts val="200"/>
              </a:spcAft>
              <a:buClr>
                <a:schemeClr val="tx2"/>
              </a:buClr>
              <a:buFont typeface="Arial" panose="020B0604020202020204" pitchFamily="34" charset="0"/>
              <a:buChar char="•"/>
            </a:pPr>
            <a:endParaRPr lang="en-US" sz="1400">
              <a:cs typeface="Arial"/>
            </a:endParaRPr>
          </a:p>
          <a:p>
            <a:pPr marL="285750" indent="-285750">
              <a:spcBef>
                <a:spcPts val="600"/>
              </a:spcBef>
              <a:spcAft>
                <a:spcPts val="200"/>
              </a:spcAft>
              <a:buClr>
                <a:schemeClr val="tx2"/>
              </a:buClr>
              <a:buFont typeface="Arial" panose="020B0604020202020204" pitchFamily="34" charset="0"/>
              <a:buChar char="•"/>
            </a:pPr>
            <a:endParaRPr lang="en-US" sz="1400">
              <a:cs typeface="Arial"/>
            </a:endParaRPr>
          </a:p>
        </p:txBody>
      </p:sp>
      <p:sp>
        <p:nvSpPr>
          <p:cNvPr id="29" name="Title 5">
            <a:extLst>
              <a:ext uri="{FF2B5EF4-FFF2-40B4-BE49-F238E27FC236}">
                <a16:creationId xmlns:a16="http://schemas.microsoft.com/office/drawing/2014/main" id="{1159BE44-0D7A-D74D-8CD7-52AC89E4518D}"/>
              </a:ext>
            </a:extLst>
          </p:cNvPr>
          <p:cNvSpPr>
            <a:spLocks noGrp="1"/>
          </p:cNvSpPr>
          <p:nvPr>
            <p:ph type="title"/>
          </p:nvPr>
        </p:nvSpPr>
        <p:spPr>
          <a:xfrm>
            <a:off x="-388521" y="35847"/>
            <a:ext cx="9136454" cy="245806"/>
          </a:xfrm>
        </p:spPr>
        <p:txBody>
          <a:bodyPr/>
          <a:lstStyle/>
          <a:p>
            <a:r>
              <a:rPr lang="en-GB" sz="2000" dirty="0" smtClean="0"/>
              <a:t>OPTION A: BILL OF MATERIALS FOR SINGLE MODULE BOOTH</a:t>
            </a:r>
            <a:endParaRPr lang="en-GB" sz="2000" dirty="0"/>
          </a:p>
        </p:txBody>
      </p:sp>
      <p:graphicFrame>
        <p:nvGraphicFramePr>
          <p:cNvPr id="3" name="Table 2"/>
          <p:cNvGraphicFramePr>
            <a:graphicFrameLocks noGrp="1"/>
          </p:cNvGraphicFramePr>
          <p:nvPr>
            <p:extLst>
              <p:ext uri="{D42A27DB-BD31-4B8C-83A1-F6EECF244321}">
                <p14:modId xmlns:p14="http://schemas.microsoft.com/office/powerpoint/2010/main" val="410216753"/>
              </p:ext>
            </p:extLst>
          </p:nvPr>
        </p:nvGraphicFramePr>
        <p:xfrm>
          <a:off x="206477" y="688280"/>
          <a:ext cx="11749549" cy="5702682"/>
        </p:xfrm>
        <a:graphic>
          <a:graphicData uri="http://schemas.openxmlformats.org/drawingml/2006/table">
            <a:tbl>
              <a:tblPr/>
              <a:tblGrid>
                <a:gridCol w="534664">
                  <a:extLst>
                    <a:ext uri="{9D8B030D-6E8A-4147-A177-3AD203B41FA5}">
                      <a16:colId xmlns:a16="http://schemas.microsoft.com/office/drawing/2014/main" val="4221576021"/>
                    </a:ext>
                  </a:extLst>
                </a:gridCol>
                <a:gridCol w="2916740">
                  <a:extLst>
                    <a:ext uri="{9D8B030D-6E8A-4147-A177-3AD203B41FA5}">
                      <a16:colId xmlns:a16="http://schemas.microsoft.com/office/drawing/2014/main" val="832977423"/>
                    </a:ext>
                  </a:extLst>
                </a:gridCol>
                <a:gridCol w="1143223">
                  <a:extLst>
                    <a:ext uri="{9D8B030D-6E8A-4147-A177-3AD203B41FA5}">
                      <a16:colId xmlns:a16="http://schemas.microsoft.com/office/drawing/2014/main" val="3516990994"/>
                    </a:ext>
                  </a:extLst>
                </a:gridCol>
                <a:gridCol w="478154">
                  <a:extLst>
                    <a:ext uri="{9D8B030D-6E8A-4147-A177-3AD203B41FA5}">
                      <a16:colId xmlns:a16="http://schemas.microsoft.com/office/drawing/2014/main" val="3125905906"/>
                    </a:ext>
                  </a:extLst>
                </a:gridCol>
                <a:gridCol w="621600">
                  <a:extLst>
                    <a:ext uri="{9D8B030D-6E8A-4147-A177-3AD203B41FA5}">
                      <a16:colId xmlns:a16="http://schemas.microsoft.com/office/drawing/2014/main" val="2398870149"/>
                    </a:ext>
                  </a:extLst>
                </a:gridCol>
                <a:gridCol w="517275">
                  <a:extLst>
                    <a:ext uri="{9D8B030D-6E8A-4147-A177-3AD203B41FA5}">
                      <a16:colId xmlns:a16="http://schemas.microsoft.com/office/drawing/2014/main" val="4083606118"/>
                    </a:ext>
                  </a:extLst>
                </a:gridCol>
                <a:gridCol w="5537893">
                  <a:extLst>
                    <a:ext uri="{9D8B030D-6E8A-4147-A177-3AD203B41FA5}">
                      <a16:colId xmlns:a16="http://schemas.microsoft.com/office/drawing/2014/main" val="1615913168"/>
                    </a:ext>
                  </a:extLst>
                </a:gridCol>
              </a:tblGrid>
              <a:tr h="295121">
                <a:tc gridSpan="7">
                  <a:txBody>
                    <a:bodyPr/>
                    <a:lstStyle/>
                    <a:p>
                      <a:pPr algn="l" rtl="0" fontAlgn="ctr"/>
                      <a:r>
                        <a:rPr lang="en-GB" sz="400" b="1" i="0" u="none" strike="noStrike" dirty="0">
                          <a:solidFill>
                            <a:srgbClr val="FFFFFF"/>
                          </a:solidFill>
                          <a:effectLst/>
                          <a:latin typeface="Arial" panose="020B0604020202020204" pitchFamily="34" charset="0"/>
                        </a:rPr>
                        <a:t>Single Module Booth Layout - Bill of Materials</a:t>
                      </a:r>
                      <a:br>
                        <a:rPr lang="en-GB" sz="400" b="1" i="0" u="none" strike="noStrike" dirty="0">
                          <a:solidFill>
                            <a:srgbClr val="FFFFFF"/>
                          </a:solidFill>
                          <a:effectLst/>
                          <a:latin typeface="Arial" panose="020B0604020202020204" pitchFamily="34" charset="0"/>
                        </a:rPr>
                      </a:br>
                      <a:r>
                        <a:rPr lang="en-GB" sz="400" b="1" i="0" u="none" strike="noStrike" dirty="0">
                          <a:solidFill>
                            <a:srgbClr val="FFFFFF"/>
                          </a:solidFill>
                          <a:effectLst/>
                          <a:latin typeface="Arial" panose="020B0604020202020204" pitchFamily="34" charset="0"/>
                        </a:rPr>
                        <a:t>Please note distinction between Single Fill and Weekly level items. Replenishment items are expected to deteriorate over time and as such should be replaced as </a:t>
                      </a:r>
                      <a:r>
                        <a:rPr lang="en-GB" sz="400" b="1" i="0" u="none" strike="noStrike" dirty="0" err="1">
                          <a:solidFill>
                            <a:srgbClr val="FFFFFF"/>
                          </a:solidFill>
                          <a:effectLst/>
                          <a:latin typeface="Arial" panose="020B0604020202020204" pitchFamily="34" charset="0"/>
                        </a:rPr>
                        <a:t>requried</a:t>
                      </a:r>
                      <a:r>
                        <a:rPr lang="en-GB" sz="400" b="1" i="0" u="none" strike="noStrike" dirty="0">
                          <a:solidFill>
                            <a:srgbClr val="FFFFFF"/>
                          </a:solidFill>
                          <a:effectLst/>
                          <a:latin typeface="Arial" panose="020B0604020202020204" pitchFamily="34" charset="0"/>
                        </a:rPr>
                        <a:t>, but on no fixed cadence. </a:t>
                      </a:r>
                    </a:p>
                  </a:txBody>
                  <a:tcPr marL="2026" marR="2026" marT="2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74975292"/>
                  </a:ext>
                </a:extLst>
              </a:tr>
              <a:tr h="261069">
                <a:tc gridSpan="7">
                  <a:txBody>
                    <a:bodyPr/>
                    <a:lstStyle/>
                    <a:p>
                      <a:pPr algn="l" rtl="0" fontAlgn="t"/>
                      <a:r>
                        <a:rPr lang="en-GB" sz="400" b="1" i="0" u="none" strike="noStrike">
                          <a:solidFill>
                            <a:srgbClr val="FFFFFF"/>
                          </a:solidFill>
                          <a:effectLst/>
                          <a:latin typeface="Arial" panose="020B0604020202020204" pitchFamily="34" charset="0"/>
                        </a:rPr>
                        <a:t>Key:</a:t>
                      </a:r>
                      <a:br>
                        <a:rPr lang="en-GB" sz="400" b="1" i="0" u="none" strike="noStrike">
                          <a:solidFill>
                            <a:srgbClr val="FFFFFF"/>
                          </a:solidFill>
                          <a:effectLst/>
                          <a:latin typeface="Arial" panose="020B0604020202020204" pitchFamily="34" charset="0"/>
                        </a:rPr>
                      </a:br>
                      <a:r>
                        <a:rPr lang="en-GB" sz="400" b="1" i="0" u="none" strike="noStrike">
                          <a:solidFill>
                            <a:srgbClr val="FFFFFF"/>
                          </a:solidFill>
                          <a:effectLst/>
                          <a:latin typeface="Arial" panose="020B0604020202020204" pitchFamily="34" charset="0"/>
                        </a:rPr>
                        <a:t>User = customer e.g. University </a:t>
                      </a:r>
                      <a:br>
                        <a:rPr lang="en-GB" sz="400" b="1" i="0" u="none" strike="noStrike">
                          <a:solidFill>
                            <a:srgbClr val="FFFFFF"/>
                          </a:solidFill>
                          <a:effectLst/>
                          <a:latin typeface="Arial" panose="020B0604020202020204" pitchFamily="34" charset="0"/>
                        </a:rPr>
                      </a:br>
                      <a:r>
                        <a:rPr lang="en-GB" sz="400" b="1" i="0" u="none" strike="noStrike">
                          <a:solidFill>
                            <a:srgbClr val="FFFFFF"/>
                          </a:solidFill>
                          <a:effectLst/>
                          <a:latin typeface="Arial" panose="020B0604020202020204" pitchFamily="34" charset="0"/>
                        </a:rPr>
                        <a:t>SOP = Standard Operating Procedure </a:t>
                      </a:r>
                    </a:p>
                  </a:txBody>
                  <a:tcPr marL="2026" marR="2026" marT="20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89074167"/>
                  </a:ext>
                </a:extLst>
              </a:tr>
              <a:tr h="139993">
                <a:tc gridSpan="4">
                  <a:txBody>
                    <a:bodyPr/>
                    <a:lstStyle/>
                    <a:p>
                      <a:pPr algn="l" rtl="0" fontAlgn="t"/>
                      <a:r>
                        <a:rPr lang="en-GB" sz="400" b="1" i="0" u="none" strike="noStrike">
                          <a:solidFill>
                            <a:srgbClr val="FFFFFF"/>
                          </a:solidFill>
                          <a:effectLst/>
                          <a:latin typeface="Arial" panose="020B0604020202020204" pitchFamily="34" charset="0"/>
                        </a:rPr>
                        <a:t>Number of Booths</a:t>
                      </a:r>
                    </a:p>
                  </a:txBody>
                  <a:tcPr marL="2026" marR="2026" marT="20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gn="ctr" rtl="0" fontAlgn="ctr"/>
                      <a:r>
                        <a:rPr lang="en-GB" sz="500" b="1" i="0" u="none" strike="noStrike">
                          <a:solidFill>
                            <a:srgbClr val="000000"/>
                          </a:solidFill>
                          <a:effectLst/>
                          <a:latin typeface="Arial" panose="020B0604020202020204" pitchFamily="34" charset="0"/>
                        </a:rPr>
                        <a:t>1</a:t>
                      </a:r>
                    </a:p>
                  </a:txBody>
                  <a:tcPr marL="2026" marR="2026" marT="2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22006142"/>
                  </a:ext>
                </a:extLst>
              </a:tr>
              <a:tr h="132426">
                <a:tc>
                  <a:txBody>
                    <a:bodyPr/>
                    <a:lstStyle/>
                    <a:p>
                      <a:pPr algn="l" fontAlgn="t"/>
                      <a:r>
                        <a:rPr lang="en-GB" sz="400" b="1" i="0" u="none" strike="noStrike">
                          <a:solidFill>
                            <a:srgbClr val="FFFFFF"/>
                          </a:solidFill>
                          <a:effectLst/>
                          <a:latin typeface="Arial" panose="020B0604020202020204" pitchFamily="34" charset="0"/>
                        </a:rPr>
                        <a:t>Category</a:t>
                      </a:r>
                    </a:p>
                  </a:txBody>
                  <a:tcPr marL="2026" marR="2026" marT="20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fontAlgn="t"/>
                      <a:r>
                        <a:rPr lang="en-GB" sz="400" b="1" i="0" u="none" strike="noStrike">
                          <a:solidFill>
                            <a:srgbClr val="FFFFFF"/>
                          </a:solidFill>
                          <a:effectLst/>
                          <a:latin typeface="Arial" panose="020B0604020202020204" pitchFamily="34" charset="0"/>
                        </a:rPr>
                        <a:t>Item</a:t>
                      </a:r>
                    </a:p>
                  </a:txBody>
                  <a:tcPr marL="2026" marR="2026" marT="20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fontAlgn="t"/>
                      <a:r>
                        <a:rPr lang="en-GB" sz="400" b="1" i="0" u="none" strike="noStrike">
                          <a:solidFill>
                            <a:srgbClr val="FFFFFF"/>
                          </a:solidFill>
                          <a:effectLst/>
                          <a:latin typeface="Arial" panose="020B0604020202020204" pitchFamily="34" charset="0"/>
                        </a:rPr>
                        <a:t>Cadence</a:t>
                      </a:r>
                    </a:p>
                  </a:txBody>
                  <a:tcPr marL="2026" marR="2026" marT="20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t"/>
                      <a:r>
                        <a:rPr lang="en-GB" sz="400" b="1" i="0" u="none" strike="noStrike">
                          <a:solidFill>
                            <a:srgbClr val="FFFFFF"/>
                          </a:solidFill>
                          <a:effectLst/>
                          <a:latin typeface="Arial" panose="020B0604020202020204" pitchFamily="34" charset="0"/>
                        </a:rPr>
                        <a:t>Per Booth</a:t>
                      </a:r>
                    </a:p>
                  </a:txBody>
                  <a:tcPr marL="2026" marR="2026" marT="20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fontAlgn="t"/>
                      <a:r>
                        <a:rPr lang="en-GB" sz="400" b="1" i="0" u="none" strike="noStrike">
                          <a:solidFill>
                            <a:srgbClr val="FFFFFF"/>
                          </a:solidFill>
                          <a:effectLst/>
                          <a:latin typeface="Arial" panose="020B0604020202020204" pitchFamily="34" charset="0"/>
                        </a:rPr>
                        <a:t>Total Quantity</a:t>
                      </a:r>
                    </a:p>
                  </a:txBody>
                  <a:tcPr marL="2026" marR="2026" marT="20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fontAlgn="t"/>
                      <a:r>
                        <a:rPr lang="en-GB" sz="400" b="1" i="0" u="none" strike="noStrike">
                          <a:solidFill>
                            <a:srgbClr val="FFFFFF"/>
                          </a:solidFill>
                          <a:effectLst/>
                          <a:latin typeface="Arial" panose="020B0604020202020204" pitchFamily="34" charset="0"/>
                        </a:rPr>
                        <a:t>Supplier</a:t>
                      </a:r>
                    </a:p>
                  </a:txBody>
                  <a:tcPr marL="2026" marR="2026" marT="20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fontAlgn="t"/>
                      <a:r>
                        <a:rPr lang="en-GB" sz="400" b="1" i="0" u="none" strike="noStrike">
                          <a:solidFill>
                            <a:srgbClr val="FFFFFF"/>
                          </a:solidFill>
                          <a:effectLst/>
                          <a:latin typeface="Arial" panose="020B0604020202020204" pitchFamily="34" charset="0"/>
                        </a:rPr>
                        <a:t>Comments</a:t>
                      </a:r>
                    </a:p>
                  </a:txBody>
                  <a:tcPr marL="2026" marR="2026" marT="20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3537037712"/>
                  </a:ext>
                </a:extLst>
              </a:tr>
              <a:tr h="135705">
                <a:tc>
                  <a:txBody>
                    <a:bodyPr/>
                    <a:lstStyle/>
                    <a:p>
                      <a:pPr algn="l" fontAlgn="b"/>
                      <a:r>
                        <a:rPr lang="en-GB" sz="400" b="1" i="0" u="none" strike="noStrike">
                          <a:solidFill>
                            <a:srgbClr val="FFFFFF"/>
                          </a:solidFill>
                          <a:effectLst/>
                          <a:latin typeface="Arial" panose="020B0604020202020204" pitchFamily="34" charset="0"/>
                        </a:rPr>
                        <a:t>Single Fill Items</a:t>
                      </a:r>
                    </a:p>
                  </a:txBody>
                  <a:tcPr marL="2026" marR="2026" marT="20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GB" sz="400" b="1" i="0" u="none" strike="noStrike">
                          <a:solidFill>
                            <a:srgbClr val="FFFFFF"/>
                          </a:solidFill>
                          <a:effectLst/>
                          <a:latin typeface="Arial" panose="020B0604020202020204" pitchFamily="34" charset="0"/>
                        </a:rPr>
                        <a:t> </a:t>
                      </a:r>
                    </a:p>
                  </a:txBody>
                  <a:tcPr marL="2026" marR="2026" marT="20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275935784"/>
                  </a:ext>
                </a:extLst>
              </a:tr>
              <a:tr h="78424">
                <a:tc>
                  <a:txBody>
                    <a:bodyPr/>
                    <a:lstStyle/>
                    <a:p>
                      <a:pPr algn="l" fontAlgn="b"/>
                      <a:r>
                        <a:rPr lang="en-GB" sz="400" b="0" i="0" u="none" strike="noStrike">
                          <a:solidFill>
                            <a:srgbClr val="000000"/>
                          </a:solidFill>
                          <a:effectLst/>
                          <a:latin typeface="Arial" panose="020B0604020202020204" pitchFamily="34" charset="0"/>
                        </a:rPr>
                        <a:t>Booth Screen</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400" b="0" i="0" u="none" strike="noStrike">
                          <a:solidFill>
                            <a:srgbClr val="000000"/>
                          </a:solidFill>
                          <a:effectLst/>
                          <a:latin typeface="Arial" panose="020B0604020202020204" pitchFamily="34" charset="0"/>
                        </a:rPr>
                        <a:t>Front panel with clear screen and postbox (C) - W2m x H 2m</a:t>
                      </a:r>
                    </a:p>
                  </a:txBody>
                  <a:tcPr marL="2026" marR="2026" marT="2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1</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3916854"/>
                  </a:ext>
                </a:extLst>
              </a:tr>
              <a:tr h="78424">
                <a:tc>
                  <a:txBody>
                    <a:bodyPr/>
                    <a:lstStyle/>
                    <a:p>
                      <a:pPr algn="l" fontAlgn="b"/>
                      <a:r>
                        <a:rPr lang="en-GB" sz="400" b="0" i="0" u="none" strike="noStrike">
                          <a:solidFill>
                            <a:srgbClr val="000000"/>
                          </a:solidFill>
                          <a:effectLst/>
                          <a:latin typeface="Arial" panose="020B0604020202020204" pitchFamily="34" charset="0"/>
                        </a:rPr>
                        <a:t>Booth Screen</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400" b="0" i="0" u="none" strike="noStrike">
                          <a:solidFill>
                            <a:srgbClr val="000000"/>
                          </a:solidFill>
                          <a:effectLst/>
                          <a:latin typeface="Arial" panose="020B0604020202020204" pitchFamily="34" charset="0"/>
                        </a:rPr>
                        <a:t>Side panel (B) - Screen W 2m x  H 2m</a:t>
                      </a:r>
                    </a:p>
                  </a:txBody>
                  <a:tcPr marL="2026" marR="2026" marT="2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2</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7305010"/>
                  </a:ext>
                </a:extLst>
              </a:tr>
              <a:tr h="78424">
                <a:tc>
                  <a:txBody>
                    <a:bodyPr/>
                    <a:lstStyle/>
                    <a:p>
                      <a:pPr algn="l" fontAlgn="b"/>
                      <a:r>
                        <a:rPr lang="en-GB" sz="400" b="0" i="0" u="none" strike="noStrike">
                          <a:solidFill>
                            <a:srgbClr val="000000"/>
                          </a:solidFill>
                          <a:effectLst/>
                          <a:latin typeface="Arial" panose="020B0604020202020204" pitchFamily="34" charset="0"/>
                        </a:rPr>
                        <a:t>Booth Screen</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400" b="0" i="0" u="none" strike="noStrike">
                          <a:solidFill>
                            <a:srgbClr val="000000"/>
                          </a:solidFill>
                          <a:effectLst/>
                          <a:latin typeface="Arial" panose="020B0604020202020204" pitchFamily="34" charset="0"/>
                        </a:rPr>
                        <a:t>0.8m nib (D) - Screen W 0.8m x H 2m</a:t>
                      </a:r>
                    </a:p>
                  </a:txBody>
                  <a:tcPr marL="2026" marR="2026" marT="2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1</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6855541"/>
                  </a:ext>
                </a:extLst>
              </a:tr>
              <a:tr h="78424">
                <a:tc>
                  <a:txBody>
                    <a:bodyPr/>
                    <a:lstStyle/>
                    <a:p>
                      <a:pPr algn="l" fontAlgn="b"/>
                      <a:r>
                        <a:rPr lang="en-GB" sz="400" b="0" i="0" u="none" strike="noStrike">
                          <a:solidFill>
                            <a:srgbClr val="000000"/>
                          </a:solidFill>
                          <a:effectLst/>
                          <a:latin typeface="Arial" panose="020B0604020202020204" pitchFamily="34" charset="0"/>
                        </a:rPr>
                        <a:t>Infrastructure</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Heras Fencing</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As Required</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70388526"/>
                  </a:ext>
                </a:extLst>
              </a:tr>
              <a:tr h="78424">
                <a:tc>
                  <a:txBody>
                    <a:bodyPr/>
                    <a:lstStyle/>
                    <a:p>
                      <a:pPr algn="l" fontAlgn="b"/>
                      <a:r>
                        <a:rPr lang="en-GB" sz="400" b="0" i="0" u="none" strike="noStrike">
                          <a:solidFill>
                            <a:srgbClr val="000000"/>
                          </a:solidFill>
                          <a:effectLst/>
                          <a:latin typeface="Arial" panose="020B0604020202020204" pitchFamily="34" charset="0"/>
                        </a:rPr>
                        <a:t>Infrastructure</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Pedestrian Barrier</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As Required</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78590229"/>
                  </a:ext>
                </a:extLst>
              </a:tr>
              <a:tr h="78424">
                <a:tc>
                  <a:txBody>
                    <a:bodyPr/>
                    <a:lstStyle/>
                    <a:p>
                      <a:pPr algn="l" fontAlgn="b"/>
                      <a:r>
                        <a:rPr lang="en-GB" sz="400" b="0" i="0" u="none" strike="noStrike">
                          <a:solidFill>
                            <a:srgbClr val="000000"/>
                          </a:solidFill>
                          <a:effectLst/>
                          <a:latin typeface="Arial" panose="020B0604020202020204" pitchFamily="34" charset="0"/>
                        </a:rPr>
                        <a:t>Infrastructure</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Tower Lighting</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As Required</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7508827"/>
                  </a:ext>
                </a:extLst>
              </a:tr>
              <a:tr h="78424">
                <a:tc>
                  <a:txBody>
                    <a:bodyPr/>
                    <a:lstStyle/>
                    <a:p>
                      <a:pPr algn="l" fontAlgn="b"/>
                      <a:r>
                        <a:rPr lang="en-GB" sz="400" b="0" i="0" u="none" strike="noStrike">
                          <a:solidFill>
                            <a:srgbClr val="000000"/>
                          </a:solidFill>
                          <a:effectLst/>
                          <a:latin typeface="Arial" panose="020B0604020202020204" pitchFamily="34" charset="0"/>
                        </a:rPr>
                        <a:t>Infrastructure</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Traffic Management Signage</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As Required</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User</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Responsibility of the user to provide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868911"/>
                  </a:ext>
                </a:extLst>
              </a:tr>
              <a:tr h="78424">
                <a:tc>
                  <a:txBody>
                    <a:bodyPr/>
                    <a:lstStyle/>
                    <a:p>
                      <a:pPr algn="l" fontAlgn="b"/>
                      <a:r>
                        <a:rPr lang="en-GB" sz="400" b="0" i="0" u="none" strike="noStrike">
                          <a:solidFill>
                            <a:srgbClr val="000000"/>
                          </a:solidFill>
                          <a:effectLst/>
                          <a:latin typeface="Arial" panose="020B0604020202020204" pitchFamily="34" charset="0"/>
                        </a:rPr>
                        <a:t>Infrastructure</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Window opaque screen</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As Required</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9353628"/>
                  </a:ext>
                </a:extLst>
              </a:tr>
              <a:tr h="78424">
                <a:tc>
                  <a:txBody>
                    <a:bodyPr/>
                    <a:lstStyle/>
                    <a:p>
                      <a:pPr algn="l" fontAlgn="b"/>
                      <a:r>
                        <a:rPr lang="en-GB" sz="400" b="0" i="0" u="none" strike="noStrike">
                          <a:solidFill>
                            <a:srgbClr val="000000"/>
                          </a:solidFill>
                          <a:effectLst/>
                          <a:latin typeface="Arial" panose="020B0604020202020204" pitchFamily="34" charset="0"/>
                        </a:rPr>
                        <a:t>Infrastructure</a:t>
                      </a:r>
                    </a:p>
                  </a:txBody>
                  <a:tcPr marL="2026" marR="2026" marT="20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Protective Flooring (Antinox/Buffalo, non-porous)</a:t>
                      </a:r>
                    </a:p>
                  </a:txBody>
                  <a:tcPr marL="2026" marR="2026" marT="20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As Required</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400" b="0" i="0" u="none" strike="noStrike">
                          <a:solidFill>
                            <a:srgbClr val="000000"/>
                          </a:solidFill>
                          <a:effectLst/>
                          <a:latin typeface="Arial" panose="020B0604020202020204" pitchFamily="34" charset="0"/>
                        </a:rPr>
                        <a:t>Flooring will only be required where there is no non-porous alternative available, or where additional protection is mandated.</a:t>
                      </a:r>
                    </a:p>
                  </a:txBody>
                  <a:tcPr marL="2026" marR="2026" marT="20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50499637"/>
                  </a:ext>
                </a:extLst>
              </a:tr>
              <a:tr h="78424">
                <a:tc>
                  <a:txBody>
                    <a:bodyPr/>
                    <a:lstStyle/>
                    <a:p>
                      <a:pPr algn="l" fontAlgn="b"/>
                      <a:r>
                        <a:rPr lang="en-GB" sz="400" b="0" i="0" u="none" strike="noStrike">
                          <a:solidFill>
                            <a:srgbClr val="000000"/>
                          </a:solidFill>
                          <a:effectLst/>
                          <a:latin typeface="Arial" panose="020B0604020202020204" pitchFamily="34" charset="0"/>
                        </a:rPr>
                        <a:t>Cleaning</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400" b="0" i="0" u="none" strike="noStrike">
                          <a:solidFill>
                            <a:srgbClr val="000000"/>
                          </a:solidFill>
                          <a:effectLst/>
                          <a:latin typeface="Arial" panose="020B0604020202020204" pitchFamily="34" charset="0"/>
                        </a:rPr>
                        <a:t>Biohazard Spill Kits</a:t>
                      </a:r>
                    </a:p>
                  </a:txBody>
                  <a:tcPr marL="2026" marR="2026" marT="2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 and Replenishment</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6</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For the disposal of human waste.</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41490255"/>
                  </a:ext>
                </a:extLst>
              </a:tr>
              <a:tr h="78424">
                <a:tc>
                  <a:txBody>
                    <a:bodyPr/>
                    <a:lstStyle/>
                    <a:p>
                      <a:pPr algn="l" fontAlgn="b"/>
                      <a:r>
                        <a:rPr lang="en-GB" sz="400" b="0" i="0" u="none" strike="noStrike">
                          <a:solidFill>
                            <a:srgbClr val="000000"/>
                          </a:solidFill>
                          <a:effectLst/>
                          <a:latin typeface="Arial" panose="020B0604020202020204" pitchFamily="34" charset="0"/>
                        </a:rPr>
                        <a:t>Cleaning</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Cleaning Cloth - Blue</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 and Replenishment</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12</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303590"/>
                  </a:ext>
                </a:extLst>
              </a:tr>
              <a:tr h="78424">
                <a:tc>
                  <a:txBody>
                    <a:bodyPr/>
                    <a:lstStyle/>
                    <a:p>
                      <a:pPr algn="l" fontAlgn="b"/>
                      <a:r>
                        <a:rPr lang="en-GB" sz="400" b="0" i="0" u="none" strike="noStrike">
                          <a:solidFill>
                            <a:srgbClr val="000000"/>
                          </a:solidFill>
                          <a:effectLst/>
                          <a:latin typeface="Arial" panose="020B0604020202020204" pitchFamily="34" charset="0"/>
                        </a:rPr>
                        <a:t>Cleaning</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Cleaning Cloth - Red</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 and Replenishment</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12</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4790681"/>
                  </a:ext>
                </a:extLst>
              </a:tr>
              <a:tr h="135705">
                <a:tc>
                  <a:txBody>
                    <a:bodyPr/>
                    <a:lstStyle/>
                    <a:p>
                      <a:pPr algn="l" fontAlgn="b"/>
                      <a:r>
                        <a:rPr lang="en-GB" sz="400" b="0" i="0" u="none" strike="noStrike">
                          <a:solidFill>
                            <a:srgbClr val="000000"/>
                          </a:solidFill>
                          <a:effectLst/>
                          <a:latin typeface="Arial" panose="020B0604020202020204" pitchFamily="34" charset="0"/>
                        </a:rPr>
                        <a:t>Cleaning</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400" b="0" i="0" u="none" strike="noStrike">
                          <a:solidFill>
                            <a:srgbClr val="000000"/>
                          </a:solidFill>
                          <a:effectLst/>
                          <a:latin typeface="Arial" panose="020B0604020202020204" pitchFamily="34" charset="0"/>
                        </a:rPr>
                        <a:t>Hand Sanitiser Pump Bottle (Booth and processor) - 500ML Refillable (min 70% alcohol content)</a:t>
                      </a:r>
                    </a:p>
                  </a:txBody>
                  <a:tcPr marL="2026" marR="2026" marT="2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2</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As mandated in the Clinical SOP v2.4</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79773847"/>
                  </a:ext>
                </a:extLst>
              </a:tr>
              <a:tr h="135705">
                <a:tc>
                  <a:txBody>
                    <a:bodyPr/>
                    <a:lstStyle/>
                    <a:p>
                      <a:pPr algn="l" fontAlgn="b"/>
                      <a:r>
                        <a:rPr lang="en-GB" sz="400" b="0" i="0" u="none" strike="noStrike">
                          <a:solidFill>
                            <a:srgbClr val="000000"/>
                          </a:solidFill>
                          <a:effectLst/>
                          <a:latin typeface="Arial" panose="020B0604020202020204" pitchFamily="34" charset="0"/>
                        </a:rPr>
                        <a:t>Cleaning</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400" b="0" i="0" u="none" strike="noStrike">
                          <a:solidFill>
                            <a:srgbClr val="000000"/>
                          </a:solidFill>
                          <a:effectLst/>
                          <a:latin typeface="Arial" panose="020B0604020202020204" pitchFamily="34" charset="0"/>
                        </a:rPr>
                        <a:t>Hand Sanitiser Pump Bottle (Other areas) - 500ML Refillable (min 70% alcohol content)</a:t>
                      </a:r>
                    </a:p>
                  </a:txBody>
                  <a:tcPr marL="2026" marR="2026" marT="2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4</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1x Collection, 1x Dropoff, 1x Don on/off, 1x Results reporter</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564712"/>
                  </a:ext>
                </a:extLst>
              </a:tr>
              <a:tr h="78424">
                <a:tc>
                  <a:txBody>
                    <a:bodyPr/>
                    <a:lstStyle/>
                    <a:p>
                      <a:pPr algn="l" fontAlgn="b"/>
                      <a:r>
                        <a:rPr lang="en-GB" sz="400" b="0" i="0" u="none" strike="noStrike">
                          <a:solidFill>
                            <a:srgbClr val="000000"/>
                          </a:solidFill>
                          <a:effectLst/>
                          <a:latin typeface="Arial" panose="020B0604020202020204" pitchFamily="34" charset="0"/>
                        </a:rPr>
                        <a:t>Cleaning</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Mop Bucket - Red</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3922630"/>
                  </a:ext>
                </a:extLst>
              </a:tr>
              <a:tr h="78424">
                <a:tc>
                  <a:txBody>
                    <a:bodyPr/>
                    <a:lstStyle/>
                    <a:p>
                      <a:pPr algn="l" fontAlgn="b"/>
                      <a:r>
                        <a:rPr lang="en-GB" sz="400" b="0" i="0" u="none" strike="noStrike">
                          <a:solidFill>
                            <a:srgbClr val="000000"/>
                          </a:solidFill>
                          <a:effectLst/>
                          <a:latin typeface="Arial" panose="020B0604020202020204" pitchFamily="34" charset="0"/>
                        </a:rPr>
                        <a:t>Cleaning</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Mop Bucket - Blue</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99407424"/>
                  </a:ext>
                </a:extLst>
              </a:tr>
              <a:tr h="78424">
                <a:tc>
                  <a:txBody>
                    <a:bodyPr/>
                    <a:lstStyle/>
                    <a:p>
                      <a:pPr algn="l" fontAlgn="b"/>
                      <a:r>
                        <a:rPr lang="en-GB" sz="400" b="0" i="0" u="none" strike="noStrike">
                          <a:solidFill>
                            <a:srgbClr val="000000"/>
                          </a:solidFill>
                          <a:effectLst/>
                          <a:latin typeface="Arial" panose="020B0604020202020204" pitchFamily="34" charset="0"/>
                        </a:rPr>
                        <a:t>Cleaning</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Mop Handle</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44442029"/>
                  </a:ext>
                </a:extLst>
              </a:tr>
              <a:tr h="78424">
                <a:tc>
                  <a:txBody>
                    <a:bodyPr/>
                    <a:lstStyle/>
                    <a:p>
                      <a:pPr algn="l" fontAlgn="b"/>
                      <a:r>
                        <a:rPr lang="en-GB" sz="400" b="0" i="0" u="none" strike="noStrike">
                          <a:solidFill>
                            <a:srgbClr val="000000"/>
                          </a:solidFill>
                          <a:effectLst/>
                          <a:latin typeface="Arial" panose="020B0604020202020204" pitchFamily="34" charset="0"/>
                        </a:rPr>
                        <a:t>Cleaning</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Sick Bowls - Disposable</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 and Replenishment</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20</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As mandated in the Clinical SOP v2.4</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9146310"/>
                  </a:ext>
                </a:extLst>
              </a:tr>
              <a:tr h="78424">
                <a:tc>
                  <a:txBody>
                    <a:bodyPr/>
                    <a:lstStyle/>
                    <a:p>
                      <a:pPr algn="l" fontAlgn="b"/>
                      <a:r>
                        <a:rPr lang="en-GB" sz="400" b="0" i="0" u="none" strike="noStrike">
                          <a:solidFill>
                            <a:srgbClr val="000000"/>
                          </a:solidFill>
                          <a:effectLst/>
                          <a:latin typeface="Arial" panose="020B0604020202020204" pitchFamily="34" charset="0"/>
                        </a:rPr>
                        <a:t>Cleaning</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Squeegee</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 and Replenishment</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Recommended item for efficiency in cleaning panelling or partition.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4561287"/>
                  </a:ext>
                </a:extLst>
              </a:tr>
              <a:tr h="78424">
                <a:tc>
                  <a:txBody>
                    <a:bodyPr/>
                    <a:lstStyle/>
                    <a:p>
                      <a:pPr algn="l" fontAlgn="b"/>
                      <a:r>
                        <a:rPr lang="en-GB" sz="400" b="0" i="0" u="none" strike="noStrike">
                          <a:solidFill>
                            <a:srgbClr val="000000"/>
                          </a:solidFill>
                          <a:effectLst/>
                          <a:latin typeface="Arial" panose="020B0604020202020204" pitchFamily="34" charset="0"/>
                        </a:rPr>
                        <a:t>Cleaning</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Wet floor signs</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4</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1443972"/>
                  </a:ext>
                </a:extLst>
              </a:tr>
              <a:tr h="78424">
                <a:tc>
                  <a:txBody>
                    <a:bodyPr/>
                    <a:lstStyle/>
                    <a:p>
                      <a:pPr algn="l" fontAlgn="b"/>
                      <a:r>
                        <a:rPr lang="en-GB" sz="400" b="0" i="0" u="none" strike="noStrike">
                          <a:solidFill>
                            <a:srgbClr val="000000"/>
                          </a:solidFill>
                          <a:effectLst/>
                          <a:latin typeface="Arial" panose="020B0604020202020204" pitchFamily="34" charset="0"/>
                        </a:rPr>
                        <a:t>Furniture</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Processor Chair - plastic, non-porous, wipeable and can withstand chlorine solution</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1</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04571172"/>
                  </a:ext>
                </a:extLst>
              </a:tr>
              <a:tr h="78424">
                <a:tc>
                  <a:txBody>
                    <a:bodyPr/>
                    <a:lstStyle/>
                    <a:p>
                      <a:pPr algn="l" fontAlgn="b"/>
                      <a:r>
                        <a:rPr lang="en-GB" sz="400" b="0" i="0" u="none" strike="noStrike">
                          <a:solidFill>
                            <a:srgbClr val="000000"/>
                          </a:solidFill>
                          <a:effectLst/>
                          <a:latin typeface="Arial" panose="020B0604020202020204" pitchFamily="34" charset="0"/>
                        </a:rPr>
                        <a:t>Furniture</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Staff Chair - plastic, non-porous, wipeable and can withstand chlorine solution</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5</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1x collection, 1x dropoff, 1x cleaner, 1x results, 1x spare (accesible)</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9624725"/>
                  </a:ext>
                </a:extLst>
              </a:tr>
              <a:tr h="78424">
                <a:tc>
                  <a:txBody>
                    <a:bodyPr/>
                    <a:lstStyle/>
                    <a:p>
                      <a:pPr algn="l" fontAlgn="b"/>
                      <a:r>
                        <a:rPr lang="en-GB" sz="400" b="0" i="0" u="none" strike="noStrike">
                          <a:solidFill>
                            <a:srgbClr val="000000"/>
                          </a:solidFill>
                          <a:effectLst/>
                          <a:latin typeface="Arial" panose="020B0604020202020204" pitchFamily="34" charset="0"/>
                        </a:rPr>
                        <a:t>Furniture</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Processor Table (2m x 1m) - non-porous, wipeable and can withstand chlorine solution</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1</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Please see Product Overview for specifications dependant on AT model.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5557235"/>
                  </a:ext>
                </a:extLst>
              </a:tr>
              <a:tr h="78424">
                <a:tc>
                  <a:txBody>
                    <a:bodyPr/>
                    <a:lstStyle/>
                    <a:p>
                      <a:pPr algn="l" fontAlgn="b"/>
                      <a:r>
                        <a:rPr lang="en-GB" sz="400" b="0" i="0" u="none" strike="noStrike">
                          <a:solidFill>
                            <a:srgbClr val="000000"/>
                          </a:solidFill>
                          <a:effectLst/>
                          <a:latin typeface="Arial" panose="020B0604020202020204" pitchFamily="34" charset="0"/>
                        </a:rPr>
                        <a:t>Furniture</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Staff Table (2m x 1m) - non-porous, wipeable and can withstand chlorine solution</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5</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1x Collection, 1x cleaning, 1x drop off, 1x don on/off, 1x results table</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5700722"/>
                  </a:ext>
                </a:extLst>
              </a:tr>
              <a:tr h="78424">
                <a:tc>
                  <a:txBody>
                    <a:bodyPr/>
                    <a:lstStyle/>
                    <a:p>
                      <a:pPr algn="l" fontAlgn="b"/>
                      <a:r>
                        <a:rPr lang="en-GB" sz="400" b="0" i="0" u="none" strike="noStrike">
                          <a:solidFill>
                            <a:srgbClr val="000000"/>
                          </a:solidFill>
                          <a:effectLst/>
                          <a:latin typeface="Arial" panose="020B0604020202020204" pitchFamily="34" charset="0"/>
                        </a:rPr>
                        <a:t>Printing</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A2 Self Test Instruction Posters - Laminated</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1</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dirty="0">
                          <a:solidFill>
                            <a:srgbClr val="000000"/>
                          </a:solidFill>
                          <a:effectLst/>
                          <a:latin typeface="Arial" panose="020B0604020202020204" pitchFamily="34" charset="0"/>
                        </a:rPr>
                        <a:t>DHSC</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7299678"/>
                  </a:ext>
                </a:extLst>
              </a:tr>
              <a:tr h="78424">
                <a:tc>
                  <a:txBody>
                    <a:bodyPr/>
                    <a:lstStyle/>
                    <a:p>
                      <a:pPr algn="l" fontAlgn="b"/>
                      <a:r>
                        <a:rPr lang="en-GB" sz="400" b="0" i="0" u="none" strike="noStrike">
                          <a:solidFill>
                            <a:srgbClr val="000000"/>
                          </a:solidFill>
                          <a:effectLst/>
                          <a:latin typeface="Arial" panose="020B0604020202020204" pitchFamily="34" charset="0"/>
                        </a:rPr>
                        <a:t>Printing</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ATS Signage pack - Laminated</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dirty="0">
                          <a:solidFill>
                            <a:srgbClr val="000000"/>
                          </a:solidFill>
                          <a:effectLst/>
                          <a:latin typeface="Arial" panose="020B0604020202020204" pitchFamily="34" charset="0"/>
                        </a:rPr>
                        <a:t>DHSC</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0592078"/>
                  </a:ext>
                </a:extLst>
              </a:tr>
              <a:tr h="78424">
                <a:tc>
                  <a:txBody>
                    <a:bodyPr/>
                    <a:lstStyle/>
                    <a:p>
                      <a:pPr algn="l" fontAlgn="b"/>
                      <a:r>
                        <a:rPr lang="en-GB" sz="400" b="0" i="0" u="none" strike="noStrike">
                          <a:solidFill>
                            <a:srgbClr val="000000"/>
                          </a:solidFill>
                          <a:effectLst/>
                          <a:latin typeface="Arial" panose="020B0604020202020204" pitchFamily="34" charset="0"/>
                        </a:rPr>
                        <a:t>Staff</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Digital Thermometer for Screening Staff</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Recommended item for best practice in ensuring staff are not displaying symptoms.</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82069455"/>
                  </a:ext>
                </a:extLst>
              </a:tr>
              <a:tr h="78424">
                <a:tc>
                  <a:txBody>
                    <a:bodyPr/>
                    <a:lstStyle/>
                    <a:p>
                      <a:pPr algn="l" fontAlgn="b"/>
                      <a:r>
                        <a:rPr lang="en-GB" sz="400" b="0" i="0" u="none" strike="noStrike">
                          <a:solidFill>
                            <a:srgbClr val="000000"/>
                          </a:solidFill>
                          <a:effectLst/>
                          <a:latin typeface="Arial" panose="020B0604020202020204" pitchFamily="34" charset="0"/>
                        </a:rPr>
                        <a:t>Stationery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Clock Batteries (sets)</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8015332"/>
                  </a:ext>
                </a:extLst>
              </a:tr>
              <a:tr h="78424">
                <a:tc>
                  <a:txBody>
                    <a:bodyPr/>
                    <a:lstStyle/>
                    <a:p>
                      <a:pPr algn="l" fontAlgn="b"/>
                      <a:r>
                        <a:rPr lang="en-GB" sz="400" b="0" i="0" u="none" strike="noStrike">
                          <a:solidFill>
                            <a:srgbClr val="000000"/>
                          </a:solidFill>
                          <a:effectLst/>
                          <a:latin typeface="Arial" panose="020B0604020202020204" pitchFamily="34" charset="0"/>
                        </a:rPr>
                        <a:t>Stationery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Digital Clock</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1</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Required for processing tables for noting time on LFD devices.</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4736053"/>
                  </a:ext>
                </a:extLst>
              </a:tr>
              <a:tr h="78424">
                <a:tc>
                  <a:txBody>
                    <a:bodyPr/>
                    <a:lstStyle/>
                    <a:p>
                      <a:pPr algn="l" fontAlgn="b"/>
                      <a:r>
                        <a:rPr lang="en-GB" sz="400" b="0" i="0" u="none" strike="noStrike">
                          <a:solidFill>
                            <a:srgbClr val="000000"/>
                          </a:solidFill>
                          <a:effectLst/>
                          <a:latin typeface="Arial" panose="020B0604020202020204" pitchFamily="34" charset="0"/>
                        </a:rPr>
                        <a:t>Stationery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Double Sided Tape - 50M</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Required to display the essential signage.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42117339"/>
                  </a:ext>
                </a:extLst>
              </a:tr>
              <a:tr h="78424">
                <a:tc>
                  <a:txBody>
                    <a:bodyPr/>
                    <a:lstStyle/>
                    <a:p>
                      <a:pPr algn="l" fontAlgn="b"/>
                      <a:r>
                        <a:rPr lang="en-GB" sz="400" b="0" i="0" u="none" strike="noStrike">
                          <a:solidFill>
                            <a:srgbClr val="000000"/>
                          </a:solidFill>
                          <a:effectLst/>
                          <a:latin typeface="Arial" panose="020B0604020202020204" pitchFamily="34" charset="0"/>
                        </a:rPr>
                        <a:t>Stationery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Hazard Tape - 50M</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4</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Required to mark out booth separation for staff and subjects.</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5465327"/>
                  </a:ext>
                </a:extLst>
              </a:tr>
              <a:tr h="78424">
                <a:tc>
                  <a:txBody>
                    <a:bodyPr/>
                    <a:lstStyle/>
                    <a:p>
                      <a:pPr algn="l" fontAlgn="b"/>
                      <a:r>
                        <a:rPr lang="en-GB" sz="400" b="0" i="0" u="none" strike="noStrike">
                          <a:solidFill>
                            <a:srgbClr val="000000"/>
                          </a:solidFill>
                          <a:effectLst/>
                          <a:latin typeface="Arial" panose="020B0604020202020204" pitchFamily="34" charset="0"/>
                        </a:rPr>
                        <a:t>Stationery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Plastic Crate - 35 Litre</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6</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Recommended item for movement of PPE/test kits from the central secured stockroom.</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6962381"/>
                  </a:ext>
                </a:extLst>
              </a:tr>
              <a:tr h="78424">
                <a:tc>
                  <a:txBody>
                    <a:bodyPr/>
                    <a:lstStyle/>
                    <a:p>
                      <a:pPr algn="l" fontAlgn="b"/>
                      <a:r>
                        <a:rPr lang="en-GB" sz="400" b="0" i="0" u="none" strike="noStrike">
                          <a:solidFill>
                            <a:srgbClr val="000000"/>
                          </a:solidFill>
                          <a:effectLst/>
                          <a:latin typeface="Arial" panose="020B0604020202020204" pitchFamily="34" charset="0"/>
                        </a:rPr>
                        <a:t>Stationery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Plastic Wallets</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20</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Recommended item for collation of invoices, incident reports, staff rota etc.</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3693742"/>
                  </a:ext>
                </a:extLst>
              </a:tr>
              <a:tr h="78424">
                <a:tc>
                  <a:txBody>
                    <a:bodyPr/>
                    <a:lstStyle/>
                    <a:p>
                      <a:pPr algn="l" fontAlgn="b"/>
                      <a:r>
                        <a:rPr lang="en-GB" sz="400" b="0" i="0" u="none" strike="noStrike">
                          <a:solidFill>
                            <a:srgbClr val="000000"/>
                          </a:solidFill>
                          <a:effectLst/>
                          <a:latin typeface="Arial" panose="020B0604020202020204" pitchFamily="34" charset="0"/>
                        </a:rPr>
                        <a:t>Stationery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Scissors</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6157464"/>
                  </a:ext>
                </a:extLst>
              </a:tr>
              <a:tr h="78424">
                <a:tc>
                  <a:txBody>
                    <a:bodyPr/>
                    <a:lstStyle/>
                    <a:p>
                      <a:pPr algn="l" fontAlgn="b"/>
                      <a:r>
                        <a:rPr lang="en-GB" sz="400" b="0" i="0" u="none" strike="noStrike">
                          <a:solidFill>
                            <a:srgbClr val="000000"/>
                          </a:solidFill>
                          <a:effectLst/>
                          <a:latin typeface="Arial" panose="020B0604020202020204" pitchFamily="34" charset="0"/>
                        </a:rPr>
                        <a:t>Stationery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Wipeable Plastic Trays</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1</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Required to move LFD devices between tables.</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10909422"/>
                  </a:ext>
                </a:extLst>
              </a:tr>
              <a:tr h="78424">
                <a:tc>
                  <a:txBody>
                    <a:bodyPr/>
                    <a:lstStyle/>
                    <a:p>
                      <a:pPr algn="l" fontAlgn="b"/>
                      <a:r>
                        <a:rPr lang="en-GB" sz="400" b="0" i="0" u="none" strike="noStrike">
                          <a:solidFill>
                            <a:srgbClr val="000000"/>
                          </a:solidFill>
                          <a:effectLst/>
                          <a:latin typeface="Arial" panose="020B0604020202020204" pitchFamily="34" charset="0"/>
                        </a:rPr>
                        <a:t>Stationery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Self Adhesive Coat Hooks</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1</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36786153"/>
                  </a:ext>
                </a:extLst>
              </a:tr>
              <a:tr h="78424">
                <a:tc>
                  <a:txBody>
                    <a:bodyPr/>
                    <a:lstStyle/>
                    <a:p>
                      <a:pPr algn="l" fontAlgn="b"/>
                      <a:r>
                        <a:rPr lang="en-GB" sz="400" b="0" i="0" u="none" strike="noStrike">
                          <a:solidFill>
                            <a:srgbClr val="000000"/>
                          </a:solidFill>
                          <a:effectLst/>
                          <a:latin typeface="Arial" panose="020B0604020202020204" pitchFamily="34" charset="0"/>
                        </a:rPr>
                        <a:t>Stationery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Self Adhesive Mirrors</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2</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Required for subjects to locate the correct area to swab. 2 per booth to accommodate different heights</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7376759"/>
                  </a:ext>
                </a:extLst>
              </a:tr>
              <a:tr h="78424">
                <a:tc>
                  <a:txBody>
                    <a:bodyPr/>
                    <a:lstStyle/>
                    <a:p>
                      <a:pPr algn="l" fontAlgn="b"/>
                      <a:r>
                        <a:rPr lang="en-GB" sz="400" b="0" i="0" u="none" strike="noStrike">
                          <a:solidFill>
                            <a:srgbClr val="000000"/>
                          </a:solidFill>
                          <a:effectLst/>
                          <a:latin typeface="Arial" panose="020B0604020202020204" pitchFamily="34" charset="0"/>
                        </a:rPr>
                        <a:t>Waste</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Clinical Waste Bins (booths and processor)</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2</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1x booth, 1x processor</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9960845"/>
                  </a:ext>
                </a:extLst>
              </a:tr>
              <a:tr h="78424">
                <a:tc>
                  <a:txBody>
                    <a:bodyPr/>
                    <a:lstStyle/>
                    <a:p>
                      <a:pPr algn="l" fontAlgn="b"/>
                      <a:r>
                        <a:rPr lang="en-GB" sz="400" b="0" i="0" u="none" strike="noStrike">
                          <a:solidFill>
                            <a:srgbClr val="000000"/>
                          </a:solidFill>
                          <a:effectLst/>
                          <a:latin typeface="Arial" panose="020B0604020202020204" pitchFamily="34" charset="0"/>
                        </a:rPr>
                        <a:t>Waste</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Clinical Waste Bins (staff)</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1x Results, 1x don on/off</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5749468"/>
                  </a:ext>
                </a:extLst>
              </a:tr>
              <a:tr h="78424">
                <a:tc>
                  <a:txBody>
                    <a:bodyPr/>
                    <a:lstStyle/>
                    <a:p>
                      <a:pPr algn="l" fontAlgn="b"/>
                      <a:r>
                        <a:rPr lang="en-GB" sz="400" b="0" i="0" u="none" strike="noStrike">
                          <a:solidFill>
                            <a:srgbClr val="000000"/>
                          </a:solidFill>
                          <a:effectLst/>
                          <a:latin typeface="Arial" panose="020B0604020202020204" pitchFamily="34" charset="0"/>
                        </a:rPr>
                        <a:t>Waste</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Clinical Waste Mass Container (Large external)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User</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Responsibility of the user to provide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3278539"/>
                  </a:ext>
                </a:extLst>
              </a:tr>
              <a:tr h="78424">
                <a:tc>
                  <a:txBody>
                    <a:bodyPr/>
                    <a:lstStyle/>
                    <a:p>
                      <a:pPr algn="l" fontAlgn="b"/>
                      <a:r>
                        <a:rPr lang="en-GB" sz="400" b="0" i="0" u="none" strike="noStrike">
                          <a:solidFill>
                            <a:srgbClr val="000000"/>
                          </a:solidFill>
                          <a:effectLst/>
                          <a:latin typeface="Arial" panose="020B0604020202020204" pitchFamily="34" charset="0"/>
                        </a:rPr>
                        <a:t>Waste</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Recycling Container (Large external)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User</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Responsibility of the user to provide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7428648"/>
                  </a:ext>
                </a:extLst>
              </a:tr>
              <a:tr h="78424">
                <a:tc>
                  <a:txBody>
                    <a:bodyPr/>
                    <a:lstStyle/>
                    <a:p>
                      <a:pPr algn="l" fontAlgn="b"/>
                      <a:r>
                        <a:rPr lang="en-GB" sz="400" b="0" i="0" u="none" strike="noStrike">
                          <a:solidFill>
                            <a:srgbClr val="000000"/>
                          </a:solidFill>
                          <a:effectLst/>
                          <a:latin typeface="Arial" panose="020B0604020202020204" pitchFamily="34" charset="0"/>
                        </a:rPr>
                        <a:t>Waste</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Small General Waste Bin (Processors)</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1</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184938"/>
                  </a:ext>
                </a:extLst>
              </a:tr>
              <a:tr h="78424">
                <a:tc>
                  <a:txBody>
                    <a:bodyPr/>
                    <a:lstStyle/>
                    <a:p>
                      <a:pPr algn="l" fontAlgn="b"/>
                      <a:r>
                        <a:rPr lang="en-GB" sz="400" b="0" i="0" u="none" strike="noStrike">
                          <a:solidFill>
                            <a:srgbClr val="000000"/>
                          </a:solidFill>
                          <a:effectLst/>
                          <a:latin typeface="Arial" panose="020B0604020202020204" pitchFamily="34" charset="0"/>
                        </a:rPr>
                        <a:t>Waste</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Small General Waste Bin (Other areas)</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1x don on/off, 1x collection</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862020"/>
                  </a:ext>
                </a:extLst>
              </a:tr>
              <a:tr h="78424">
                <a:tc>
                  <a:txBody>
                    <a:bodyPr/>
                    <a:lstStyle/>
                    <a:p>
                      <a:pPr algn="l" fontAlgn="b"/>
                      <a:r>
                        <a:rPr lang="en-GB" sz="400" b="0" i="0" u="none" strike="noStrike">
                          <a:solidFill>
                            <a:srgbClr val="000000"/>
                          </a:solidFill>
                          <a:effectLst/>
                          <a:latin typeface="Arial" panose="020B0604020202020204" pitchFamily="34" charset="0"/>
                        </a:rPr>
                        <a:t>Waste</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General Waste Mass Container (Large external)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User</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Responsibility of the user to provide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7855399"/>
                  </a:ext>
                </a:extLst>
              </a:tr>
              <a:tr h="90807">
                <a:tc>
                  <a:txBody>
                    <a:bodyPr/>
                    <a:lstStyle/>
                    <a:p>
                      <a:pPr algn="l" fontAlgn="b"/>
                      <a:r>
                        <a:rPr lang="en-GB" sz="400" b="1" i="0" u="none" strike="noStrike">
                          <a:solidFill>
                            <a:srgbClr val="FFFFFF"/>
                          </a:solidFill>
                          <a:effectLst/>
                          <a:latin typeface="Arial" panose="020B0604020202020204" pitchFamily="34" charset="0"/>
                        </a:rPr>
                        <a:t>Weekly Items</a:t>
                      </a:r>
                    </a:p>
                  </a:txBody>
                  <a:tcPr marL="2026" marR="2026" marT="20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GB" sz="400" b="1" i="0" u="none" strike="noStrike">
                          <a:solidFill>
                            <a:srgbClr val="FFFFFF"/>
                          </a:solidFill>
                          <a:effectLst/>
                          <a:latin typeface="Arial" panose="020B0604020202020204" pitchFamily="34" charset="0"/>
                        </a:rPr>
                        <a:t> </a:t>
                      </a:r>
                    </a:p>
                  </a:txBody>
                  <a:tcPr marL="2026" marR="2026" marT="20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GB" sz="400" b="1" i="0" u="none" strike="noStrike">
                          <a:solidFill>
                            <a:srgbClr val="FFFFFF"/>
                          </a:solidFill>
                          <a:effectLst/>
                          <a:latin typeface="Arial" panose="020B0604020202020204" pitchFamily="34" charset="0"/>
                        </a:rPr>
                        <a:t>Adjust quantities accordingly due to actual usage</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23771660"/>
                  </a:ext>
                </a:extLst>
              </a:tr>
              <a:tr h="141255">
                <a:tc>
                  <a:txBody>
                    <a:bodyPr/>
                    <a:lstStyle/>
                    <a:p>
                      <a:pPr algn="l" fontAlgn="b"/>
                      <a:r>
                        <a:rPr lang="en-GB" sz="400" b="0" i="0" u="none" strike="noStrike">
                          <a:solidFill>
                            <a:srgbClr val="000000"/>
                          </a:solidFill>
                          <a:effectLst/>
                          <a:latin typeface="Arial" panose="020B0604020202020204" pitchFamily="34" charset="0"/>
                        </a:rPr>
                        <a:t>Cleaning</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Chlorine Tablets</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Weekly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14</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400" b="0" i="0" u="none" strike="noStrike">
                          <a:solidFill>
                            <a:srgbClr val="000000"/>
                          </a:solidFill>
                          <a:effectLst/>
                          <a:latin typeface="Arial" panose="020B0604020202020204" pitchFamily="34" charset="0"/>
                        </a:rPr>
                        <a:t>Required for mop and floor cleaning solution. Adjust quantity according to floor size. Alternative products available, please consult the Clinical SOP.</a:t>
                      </a:r>
                    </a:p>
                  </a:txBody>
                  <a:tcPr marL="2026" marR="2026" marT="20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873009"/>
                  </a:ext>
                </a:extLst>
              </a:tr>
              <a:tr h="78424">
                <a:tc>
                  <a:txBody>
                    <a:bodyPr/>
                    <a:lstStyle/>
                    <a:p>
                      <a:pPr algn="l" fontAlgn="b"/>
                      <a:r>
                        <a:rPr lang="en-GB" sz="400" b="0" i="0" u="none" strike="noStrike">
                          <a:solidFill>
                            <a:srgbClr val="000000"/>
                          </a:solidFill>
                          <a:effectLst/>
                          <a:latin typeface="Arial" panose="020B0604020202020204" pitchFamily="34" charset="0"/>
                        </a:rPr>
                        <a:t>Cleaning</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Mop Heads</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Weekly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99167201"/>
                  </a:ext>
                </a:extLst>
              </a:tr>
              <a:tr h="78424">
                <a:tc>
                  <a:txBody>
                    <a:bodyPr/>
                    <a:lstStyle/>
                    <a:p>
                      <a:pPr algn="l" fontAlgn="b"/>
                      <a:r>
                        <a:rPr lang="en-GB" sz="400" b="0" i="0" u="none" strike="noStrike">
                          <a:solidFill>
                            <a:srgbClr val="000000"/>
                          </a:solidFill>
                          <a:effectLst/>
                          <a:latin typeface="Arial" panose="020B0604020202020204" pitchFamily="34" charset="0"/>
                        </a:rPr>
                        <a:t>Cleaning</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Paper Towels</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Weekly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500</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3435309"/>
                  </a:ext>
                </a:extLst>
              </a:tr>
              <a:tr h="78424">
                <a:tc>
                  <a:txBody>
                    <a:bodyPr/>
                    <a:lstStyle/>
                    <a:p>
                      <a:pPr algn="l" fontAlgn="b"/>
                      <a:r>
                        <a:rPr lang="en-GB" sz="400" b="0" i="0" u="none" strike="noStrike">
                          <a:solidFill>
                            <a:srgbClr val="000000"/>
                          </a:solidFill>
                          <a:effectLst/>
                          <a:latin typeface="Arial" panose="020B0604020202020204" pitchFamily="34" charset="0"/>
                        </a:rPr>
                        <a:t>Cleaning</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400" b="0" i="0" u="none" strike="noStrike">
                          <a:solidFill>
                            <a:srgbClr val="000000"/>
                          </a:solidFill>
                          <a:effectLst/>
                          <a:latin typeface="Arial" panose="020B0604020202020204" pitchFamily="34" charset="0"/>
                        </a:rPr>
                        <a:t>Hand Soap bottle with pump (500ml)</a:t>
                      </a:r>
                    </a:p>
                  </a:txBody>
                  <a:tcPr marL="2026" marR="2026" marT="2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Weekly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3</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29285028"/>
                  </a:ext>
                </a:extLst>
              </a:tr>
              <a:tr h="78424">
                <a:tc>
                  <a:txBody>
                    <a:bodyPr/>
                    <a:lstStyle/>
                    <a:p>
                      <a:pPr algn="l" fontAlgn="b"/>
                      <a:r>
                        <a:rPr lang="en-GB" sz="400" b="0" i="0" u="none" strike="noStrike">
                          <a:solidFill>
                            <a:srgbClr val="000000"/>
                          </a:solidFill>
                          <a:effectLst/>
                          <a:latin typeface="Arial" panose="020B0604020202020204" pitchFamily="34" charset="0"/>
                        </a:rPr>
                        <a:t>Cleaning</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400" b="0" i="0" u="none" strike="noStrike">
                          <a:solidFill>
                            <a:srgbClr val="000000"/>
                          </a:solidFill>
                          <a:effectLst/>
                          <a:latin typeface="Arial" panose="020B0604020202020204" pitchFamily="34" charset="0"/>
                        </a:rPr>
                        <a:t>Selgiene Ultra 750 ml Bottle - Mixed</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Weekly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0199894"/>
                  </a:ext>
                </a:extLst>
              </a:tr>
              <a:tr h="78424">
                <a:tc>
                  <a:txBody>
                    <a:bodyPr/>
                    <a:lstStyle/>
                    <a:p>
                      <a:pPr algn="l" fontAlgn="b"/>
                      <a:r>
                        <a:rPr lang="en-GB" sz="400" b="0" i="0" u="none" strike="noStrike">
                          <a:solidFill>
                            <a:srgbClr val="000000"/>
                          </a:solidFill>
                          <a:effectLst/>
                          <a:latin typeface="Arial" panose="020B0604020202020204" pitchFamily="34" charset="0"/>
                        </a:rPr>
                        <a:t>Cleaning</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Boxes of Tissues - 100 Count</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Weekly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20</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4033093"/>
                  </a:ext>
                </a:extLst>
              </a:tr>
              <a:tr h="78424">
                <a:tc>
                  <a:txBody>
                    <a:bodyPr/>
                    <a:lstStyle/>
                    <a:p>
                      <a:pPr algn="l" fontAlgn="b"/>
                      <a:r>
                        <a:rPr lang="en-GB" sz="400" b="0" i="0" u="none" strike="noStrike">
                          <a:solidFill>
                            <a:srgbClr val="000000"/>
                          </a:solidFill>
                          <a:effectLst/>
                          <a:latin typeface="Arial" panose="020B0604020202020204" pitchFamily="34" charset="0"/>
                        </a:rPr>
                        <a:t>Cleaning</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Hand Sanitiser - 5L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Weekly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To refill the 500ml hand santiser pump bottles</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69020344"/>
                  </a:ext>
                </a:extLst>
              </a:tr>
              <a:tr h="78424">
                <a:tc>
                  <a:txBody>
                    <a:bodyPr/>
                    <a:lstStyle/>
                    <a:p>
                      <a:pPr algn="l" fontAlgn="b"/>
                      <a:r>
                        <a:rPr lang="en-GB" sz="400" b="0" i="0" u="none" strike="noStrike">
                          <a:solidFill>
                            <a:srgbClr val="000000"/>
                          </a:solidFill>
                          <a:effectLst/>
                          <a:latin typeface="Arial" panose="020B0604020202020204" pitchFamily="34" charset="0"/>
                        </a:rPr>
                        <a:t>Cleaning</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Disinfectant Spray Bottle</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Weekly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4832267"/>
                  </a:ext>
                </a:extLst>
              </a:tr>
              <a:tr h="78424">
                <a:tc>
                  <a:txBody>
                    <a:bodyPr/>
                    <a:lstStyle/>
                    <a:p>
                      <a:pPr algn="l" fontAlgn="b"/>
                      <a:r>
                        <a:rPr lang="en-GB" sz="400" b="0" i="0" u="none" strike="noStrike">
                          <a:solidFill>
                            <a:srgbClr val="000000"/>
                          </a:solidFill>
                          <a:effectLst/>
                          <a:latin typeface="Arial" panose="020B0604020202020204" pitchFamily="34" charset="0"/>
                        </a:rPr>
                        <a:t>Cleaning</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Biodegradable Virucidal Wipes</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Weekly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200</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Required for the cleaning and sanitising of devices on changeover and start/end of day.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4033154"/>
                  </a:ext>
                </a:extLst>
              </a:tr>
              <a:tr h="78424">
                <a:tc>
                  <a:txBody>
                    <a:bodyPr/>
                    <a:lstStyle/>
                    <a:p>
                      <a:pPr algn="l" fontAlgn="b"/>
                      <a:r>
                        <a:rPr lang="en-GB" sz="400" b="0" i="0" u="none" strike="noStrike">
                          <a:solidFill>
                            <a:srgbClr val="000000"/>
                          </a:solidFill>
                          <a:effectLst/>
                          <a:latin typeface="Arial" panose="020B0604020202020204" pitchFamily="34" charset="0"/>
                        </a:rPr>
                        <a:t>Cleaning</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Paper Towel Roll</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Weekly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7664646"/>
                  </a:ext>
                </a:extLst>
              </a:tr>
              <a:tr h="78424">
                <a:tc>
                  <a:txBody>
                    <a:bodyPr/>
                    <a:lstStyle/>
                    <a:p>
                      <a:pPr algn="l" fontAlgn="b"/>
                      <a:r>
                        <a:rPr lang="en-GB" sz="400" b="0" i="0" u="none" strike="noStrike">
                          <a:solidFill>
                            <a:srgbClr val="000000"/>
                          </a:solidFill>
                          <a:effectLst/>
                          <a:latin typeface="Arial" panose="020B0604020202020204" pitchFamily="34" charset="0"/>
                        </a:rPr>
                        <a:t>Waste</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Black Waste Binbags (rolls)</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Weekly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3</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74478469"/>
                  </a:ext>
                </a:extLst>
              </a:tr>
              <a:tr h="78424">
                <a:tc>
                  <a:txBody>
                    <a:bodyPr/>
                    <a:lstStyle/>
                    <a:p>
                      <a:pPr algn="l" fontAlgn="b"/>
                      <a:r>
                        <a:rPr lang="en-GB" sz="400" b="0" i="0" u="none" strike="noStrike">
                          <a:solidFill>
                            <a:srgbClr val="000000"/>
                          </a:solidFill>
                          <a:effectLst/>
                          <a:latin typeface="Arial" panose="020B0604020202020204" pitchFamily="34" charset="0"/>
                        </a:rPr>
                        <a:t>Waste</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Orange Clinical Waste Binbags (rolls)</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Weekly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5</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2607737"/>
                  </a:ext>
                </a:extLst>
              </a:tr>
              <a:tr h="78424">
                <a:tc>
                  <a:txBody>
                    <a:bodyPr/>
                    <a:lstStyle/>
                    <a:p>
                      <a:pPr algn="l" fontAlgn="b"/>
                      <a:r>
                        <a:rPr lang="en-GB" sz="400" b="0" i="0" u="none" strike="noStrike">
                          <a:solidFill>
                            <a:srgbClr val="000000"/>
                          </a:solidFill>
                          <a:effectLst/>
                          <a:latin typeface="Arial" panose="020B0604020202020204" pitchFamily="34" charset="0"/>
                        </a:rPr>
                        <a:t>Waste</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dirty="0">
                          <a:solidFill>
                            <a:srgbClr val="000000"/>
                          </a:solidFill>
                          <a:effectLst/>
                          <a:latin typeface="Arial" panose="020B0604020202020204" pitchFamily="34" charset="0"/>
                        </a:rPr>
                        <a:t>Yellow </a:t>
                      </a:r>
                      <a:r>
                        <a:rPr lang="en-GB" sz="400" b="0" i="0" u="none" strike="noStrike" dirty="0" err="1">
                          <a:solidFill>
                            <a:srgbClr val="000000"/>
                          </a:solidFill>
                          <a:effectLst/>
                          <a:latin typeface="Arial" panose="020B0604020202020204" pitchFamily="34" charset="0"/>
                        </a:rPr>
                        <a:t>Biowaste</a:t>
                      </a:r>
                      <a:r>
                        <a:rPr lang="en-GB" sz="400" b="0" i="0" u="none" strike="noStrike" dirty="0">
                          <a:solidFill>
                            <a:srgbClr val="000000"/>
                          </a:solidFill>
                          <a:effectLst/>
                          <a:latin typeface="Arial" panose="020B0604020202020204" pitchFamily="34" charset="0"/>
                        </a:rPr>
                        <a:t> Seal Tags</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Weekly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100</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dirty="0">
                          <a:solidFill>
                            <a:srgbClr val="000000"/>
                          </a:solidFill>
                          <a:effectLst/>
                          <a:latin typeface="Arial" panose="020B0604020202020204" pitchFamily="34" charset="0"/>
                        </a:rPr>
                        <a:t>Speedy</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dirty="0">
                          <a:solidFill>
                            <a:srgbClr val="000000"/>
                          </a:solidFill>
                          <a:effectLst/>
                          <a:latin typeface="Arial" panose="020B0604020202020204" pitchFamily="34" charset="0"/>
                        </a:rPr>
                        <a:t> </a:t>
                      </a:r>
                    </a:p>
                  </a:txBody>
                  <a:tcPr marL="2026" marR="2026" marT="2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4210775"/>
                  </a:ext>
                </a:extLst>
              </a:tr>
            </a:tbl>
          </a:graphicData>
        </a:graphic>
      </p:graphicFrame>
    </p:spTree>
    <p:extLst>
      <p:ext uri="{BB962C8B-B14F-4D97-AF65-F5344CB8AC3E}">
        <p14:creationId xmlns:p14="http://schemas.microsoft.com/office/powerpoint/2010/main" val="20828290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491654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07" name="think-cell Slide" r:id="rId6" imgW="360" imgH="360" progId="TCLayout.ActiveDocument.1">
                  <p:embed/>
                </p:oleObj>
              </mc:Choice>
              <mc:Fallback>
                <p:oleObj name="think-cell Slide" r:id="rId6" imgW="360" imgH="36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2000" b="1" dirty="0" smtClean="0">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8DB76B76-3C6B-1B43-99FD-F7AD5F7EB852}"/>
              </a:ext>
            </a:extLst>
          </p:cNvPr>
          <p:cNvSpPr/>
          <p:nvPr/>
        </p:nvSpPr>
        <p:spPr>
          <a:xfrm>
            <a:off x="628649" y="3777570"/>
            <a:ext cx="4474351" cy="625812"/>
          </a:xfrm>
          <a:prstGeom prst="rect">
            <a:avLst/>
          </a:prstGeom>
        </p:spPr>
        <p:txBody>
          <a:bodyPr wrap="square" lIns="0">
            <a:spAutoFit/>
          </a:bodyPr>
          <a:lstStyle/>
          <a:p>
            <a:pPr marL="285750" indent="-285750">
              <a:spcBef>
                <a:spcPts val="600"/>
              </a:spcBef>
              <a:spcAft>
                <a:spcPts val="200"/>
              </a:spcAft>
              <a:buClr>
                <a:schemeClr val="tx2"/>
              </a:buClr>
              <a:buFont typeface="Arial" panose="020B0604020202020204" pitchFamily="34" charset="0"/>
              <a:buChar char="•"/>
            </a:pPr>
            <a:endParaRPr lang="en-US" sz="1400">
              <a:cs typeface="Arial"/>
            </a:endParaRPr>
          </a:p>
          <a:p>
            <a:pPr marL="285750" indent="-285750">
              <a:spcBef>
                <a:spcPts val="600"/>
              </a:spcBef>
              <a:spcAft>
                <a:spcPts val="200"/>
              </a:spcAft>
              <a:buClr>
                <a:schemeClr val="tx2"/>
              </a:buClr>
              <a:buFont typeface="Arial" panose="020B0604020202020204" pitchFamily="34" charset="0"/>
              <a:buChar char="•"/>
            </a:pPr>
            <a:endParaRPr lang="en-US" sz="1400">
              <a:cs typeface="Arial"/>
            </a:endParaRPr>
          </a:p>
        </p:txBody>
      </p:sp>
      <p:graphicFrame>
        <p:nvGraphicFramePr>
          <p:cNvPr id="28" name="Table 27"/>
          <p:cNvGraphicFramePr>
            <a:graphicFrameLocks noGrp="1"/>
          </p:cNvGraphicFramePr>
          <p:nvPr>
            <p:extLst>
              <p:ext uri="{D42A27DB-BD31-4B8C-83A1-F6EECF244321}">
                <p14:modId xmlns:p14="http://schemas.microsoft.com/office/powerpoint/2010/main" val="2132261710"/>
              </p:ext>
            </p:extLst>
          </p:nvPr>
        </p:nvGraphicFramePr>
        <p:xfrm>
          <a:off x="230911" y="648958"/>
          <a:ext cx="11734948" cy="5712530"/>
        </p:xfrm>
        <a:graphic>
          <a:graphicData uri="http://schemas.openxmlformats.org/drawingml/2006/table">
            <a:tbl>
              <a:tblPr/>
              <a:tblGrid>
                <a:gridCol w="492291">
                  <a:extLst>
                    <a:ext uri="{9D8B030D-6E8A-4147-A177-3AD203B41FA5}">
                      <a16:colId xmlns:a16="http://schemas.microsoft.com/office/drawing/2014/main" val="1998697846"/>
                    </a:ext>
                  </a:extLst>
                </a:gridCol>
                <a:gridCol w="3986360">
                  <a:extLst>
                    <a:ext uri="{9D8B030D-6E8A-4147-A177-3AD203B41FA5}">
                      <a16:colId xmlns:a16="http://schemas.microsoft.com/office/drawing/2014/main" val="2317084386"/>
                    </a:ext>
                  </a:extLst>
                </a:gridCol>
                <a:gridCol w="1328788">
                  <a:extLst>
                    <a:ext uri="{9D8B030D-6E8A-4147-A177-3AD203B41FA5}">
                      <a16:colId xmlns:a16="http://schemas.microsoft.com/office/drawing/2014/main" val="2711225712"/>
                    </a:ext>
                  </a:extLst>
                </a:gridCol>
                <a:gridCol w="588349">
                  <a:extLst>
                    <a:ext uri="{9D8B030D-6E8A-4147-A177-3AD203B41FA5}">
                      <a16:colId xmlns:a16="http://schemas.microsoft.com/office/drawing/2014/main" val="3826658869"/>
                    </a:ext>
                  </a:extLst>
                </a:gridCol>
                <a:gridCol w="452268">
                  <a:extLst>
                    <a:ext uri="{9D8B030D-6E8A-4147-A177-3AD203B41FA5}">
                      <a16:colId xmlns:a16="http://schemas.microsoft.com/office/drawing/2014/main" val="230207353"/>
                    </a:ext>
                  </a:extLst>
                </a:gridCol>
                <a:gridCol w="448264">
                  <a:extLst>
                    <a:ext uri="{9D8B030D-6E8A-4147-A177-3AD203B41FA5}">
                      <a16:colId xmlns:a16="http://schemas.microsoft.com/office/drawing/2014/main" val="2263388191"/>
                    </a:ext>
                  </a:extLst>
                </a:gridCol>
                <a:gridCol w="4438628">
                  <a:extLst>
                    <a:ext uri="{9D8B030D-6E8A-4147-A177-3AD203B41FA5}">
                      <a16:colId xmlns:a16="http://schemas.microsoft.com/office/drawing/2014/main" val="4039505227"/>
                    </a:ext>
                  </a:extLst>
                </a:gridCol>
              </a:tblGrid>
              <a:tr h="264362">
                <a:tc gridSpan="7">
                  <a:txBody>
                    <a:bodyPr/>
                    <a:lstStyle/>
                    <a:p>
                      <a:pPr algn="l" rtl="0" fontAlgn="ctr"/>
                      <a:r>
                        <a:rPr lang="en-GB" sz="500" b="1" i="0" u="none" strike="noStrike" dirty="0">
                          <a:solidFill>
                            <a:srgbClr val="FFFFFF"/>
                          </a:solidFill>
                          <a:effectLst/>
                          <a:latin typeface="Arial" panose="020B0604020202020204" pitchFamily="34" charset="0"/>
                        </a:rPr>
                        <a:t>Single or Multi Open Plan Layout - Bill of Materials</a:t>
                      </a:r>
                      <a:r>
                        <a:rPr lang="en-GB" sz="300" b="0" i="0" u="none" strike="noStrike" dirty="0">
                          <a:solidFill>
                            <a:srgbClr val="FFFFFF"/>
                          </a:solidFill>
                          <a:effectLst/>
                          <a:latin typeface="Arial" panose="020B0604020202020204" pitchFamily="34" charset="0"/>
                        </a:rPr>
                        <a:t/>
                      </a:r>
                      <a:br>
                        <a:rPr lang="en-GB" sz="300" b="0" i="0" u="none" strike="noStrike" dirty="0">
                          <a:solidFill>
                            <a:srgbClr val="FFFFFF"/>
                          </a:solidFill>
                          <a:effectLst/>
                          <a:latin typeface="Arial" panose="020B0604020202020204" pitchFamily="34" charset="0"/>
                        </a:rPr>
                      </a:br>
                      <a:r>
                        <a:rPr lang="en-GB" sz="400" b="0" i="0" u="none" strike="noStrike" dirty="0">
                          <a:solidFill>
                            <a:srgbClr val="FFFFFF"/>
                          </a:solidFill>
                          <a:effectLst/>
                          <a:latin typeface="Arial" panose="020B0604020202020204" pitchFamily="34" charset="0"/>
                        </a:rPr>
                        <a:t>Please note distinction between Single Fill and Weekly level items. Replenishment items are expected to deteriorate over time and as such should be replaced as </a:t>
                      </a:r>
                      <a:r>
                        <a:rPr lang="en-GB" sz="400" b="0" i="0" u="none" strike="noStrike" dirty="0" err="1">
                          <a:solidFill>
                            <a:srgbClr val="FFFFFF"/>
                          </a:solidFill>
                          <a:effectLst/>
                          <a:latin typeface="Arial" panose="020B0604020202020204" pitchFamily="34" charset="0"/>
                        </a:rPr>
                        <a:t>requried</a:t>
                      </a:r>
                      <a:r>
                        <a:rPr lang="en-GB" sz="400" b="0" i="0" u="none" strike="noStrike" dirty="0">
                          <a:solidFill>
                            <a:srgbClr val="FFFFFF"/>
                          </a:solidFill>
                          <a:effectLst/>
                          <a:latin typeface="Arial" panose="020B0604020202020204" pitchFamily="34" charset="0"/>
                        </a:rPr>
                        <a:t>, but on no fixed cadence. </a:t>
                      </a:r>
                      <a:endParaRPr lang="en-GB" sz="500" b="0" i="0" u="none" strike="noStrike" dirty="0">
                        <a:solidFill>
                          <a:srgbClr val="FFFFFF"/>
                        </a:solidFill>
                        <a:effectLst/>
                        <a:latin typeface="Arial" panose="020B0604020202020204" pitchFamily="34" charset="0"/>
                      </a:endParaRP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12160679"/>
                  </a:ext>
                </a:extLst>
              </a:tr>
              <a:tr h="289145">
                <a:tc gridSpan="7">
                  <a:txBody>
                    <a:bodyPr/>
                    <a:lstStyle/>
                    <a:p>
                      <a:pPr algn="l" rtl="0" fontAlgn="t"/>
                      <a:r>
                        <a:rPr lang="en-GB" sz="500" b="1" i="0" u="none" strike="noStrike">
                          <a:solidFill>
                            <a:srgbClr val="FFFFFF"/>
                          </a:solidFill>
                          <a:effectLst/>
                          <a:latin typeface="Arial" panose="020B0604020202020204" pitchFamily="34" charset="0"/>
                        </a:rPr>
                        <a:t>Key:</a:t>
                      </a:r>
                      <a:br>
                        <a:rPr lang="en-GB" sz="500" b="1" i="0" u="none" strike="noStrike">
                          <a:solidFill>
                            <a:srgbClr val="FFFFFF"/>
                          </a:solidFill>
                          <a:effectLst/>
                          <a:latin typeface="Arial" panose="020B0604020202020204" pitchFamily="34" charset="0"/>
                        </a:rPr>
                      </a:br>
                      <a:r>
                        <a:rPr lang="en-GB" sz="400" b="1" i="0" u="none" strike="noStrike">
                          <a:solidFill>
                            <a:srgbClr val="FFFFFF"/>
                          </a:solidFill>
                          <a:effectLst/>
                          <a:latin typeface="Arial" panose="020B0604020202020204" pitchFamily="34" charset="0"/>
                        </a:rPr>
                        <a:t>User = customer e.g. University </a:t>
                      </a:r>
                      <a:br>
                        <a:rPr lang="en-GB" sz="400" b="1" i="0" u="none" strike="noStrike">
                          <a:solidFill>
                            <a:srgbClr val="FFFFFF"/>
                          </a:solidFill>
                          <a:effectLst/>
                          <a:latin typeface="Arial" panose="020B0604020202020204" pitchFamily="34" charset="0"/>
                        </a:rPr>
                      </a:br>
                      <a:r>
                        <a:rPr lang="en-GB" sz="400" b="1" i="0" u="none" strike="noStrike">
                          <a:solidFill>
                            <a:srgbClr val="FFFFFF"/>
                          </a:solidFill>
                          <a:effectLst/>
                          <a:latin typeface="Arial" panose="020B0604020202020204" pitchFamily="34" charset="0"/>
                        </a:rPr>
                        <a:t>SOP = Standard Operating Procedure </a:t>
                      </a:r>
                      <a:endParaRPr lang="en-GB" sz="500" b="1" i="0" u="none" strike="noStrike">
                        <a:solidFill>
                          <a:srgbClr val="FFFFFF"/>
                        </a:solidFill>
                        <a:effectLst/>
                        <a:latin typeface="Arial" panose="020B0604020202020204" pitchFamily="34" charset="0"/>
                      </a:endParaRPr>
                    </a:p>
                  </a:txBody>
                  <a:tcPr marL="2164" marR="2164" marT="21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10608198"/>
                  </a:ext>
                </a:extLst>
              </a:tr>
              <a:tr h="173487">
                <a:tc gridSpan="4">
                  <a:txBody>
                    <a:bodyPr/>
                    <a:lstStyle/>
                    <a:p>
                      <a:pPr algn="l" rtl="0" fontAlgn="ctr"/>
                      <a:r>
                        <a:rPr lang="en-GB" sz="500" b="1" i="0" u="none" strike="noStrike">
                          <a:solidFill>
                            <a:srgbClr val="FFFFFF"/>
                          </a:solidFill>
                          <a:effectLst/>
                          <a:latin typeface="Arial" panose="020B0604020202020204" pitchFamily="34" charset="0"/>
                        </a:rPr>
                        <a:t>Number of Booths</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gn="ctr" rtl="0" fontAlgn="ctr"/>
                      <a:r>
                        <a:rPr lang="en-GB" sz="500" b="1" i="0" u="none" strike="noStrike">
                          <a:solidFill>
                            <a:srgbClr val="000000"/>
                          </a:solidFill>
                          <a:effectLst/>
                          <a:latin typeface="Arial" panose="020B0604020202020204" pitchFamily="34" charset="0"/>
                        </a:rPr>
                        <a:t>1</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64909444"/>
                  </a:ext>
                </a:extLst>
              </a:tr>
              <a:tr h="148152">
                <a:tc>
                  <a:txBody>
                    <a:bodyPr/>
                    <a:lstStyle/>
                    <a:p>
                      <a:pPr algn="l" fontAlgn="t"/>
                      <a:r>
                        <a:rPr lang="en-GB" sz="400" b="1" i="0" u="none" strike="noStrike">
                          <a:solidFill>
                            <a:srgbClr val="FFFFFF"/>
                          </a:solidFill>
                          <a:effectLst/>
                          <a:latin typeface="Arial" panose="020B0604020202020204" pitchFamily="34" charset="0"/>
                        </a:rPr>
                        <a:t>Category</a:t>
                      </a:r>
                    </a:p>
                  </a:txBody>
                  <a:tcPr marL="2164" marR="2164" marT="21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fontAlgn="t"/>
                      <a:r>
                        <a:rPr lang="en-GB" sz="400" b="1" i="0" u="none" strike="noStrike">
                          <a:solidFill>
                            <a:srgbClr val="FFFFFF"/>
                          </a:solidFill>
                          <a:effectLst/>
                          <a:latin typeface="Arial" panose="020B0604020202020204" pitchFamily="34" charset="0"/>
                        </a:rPr>
                        <a:t>Item</a:t>
                      </a:r>
                    </a:p>
                  </a:txBody>
                  <a:tcPr marL="2164" marR="2164" marT="21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fontAlgn="t"/>
                      <a:r>
                        <a:rPr lang="en-GB" sz="400" b="1" i="0" u="none" strike="noStrike">
                          <a:solidFill>
                            <a:srgbClr val="FFFFFF"/>
                          </a:solidFill>
                          <a:effectLst/>
                          <a:latin typeface="Arial" panose="020B0604020202020204" pitchFamily="34" charset="0"/>
                        </a:rPr>
                        <a:t>Cadence</a:t>
                      </a:r>
                    </a:p>
                  </a:txBody>
                  <a:tcPr marL="2164" marR="2164" marT="21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fontAlgn="t"/>
                      <a:r>
                        <a:rPr lang="en-GB" sz="400" b="1" i="0" u="none" strike="noStrike">
                          <a:solidFill>
                            <a:srgbClr val="FFFFFF"/>
                          </a:solidFill>
                          <a:effectLst/>
                          <a:latin typeface="Arial" panose="020B0604020202020204" pitchFamily="34" charset="0"/>
                        </a:rPr>
                        <a:t>Per Booth</a:t>
                      </a:r>
                    </a:p>
                  </a:txBody>
                  <a:tcPr marL="2164" marR="2164" marT="21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fontAlgn="t"/>
                      <a:r>
                        <a:rPr lang="en-GB" sz="400" b="1" i="0" u="none" strike="noStrike">
                          <a:solidFill>
                            <a:srgbClr val="FFFFFF"/>
                          </a:solidFill>
                          <a:effectLst/>
                          <a:latin typeface="Arial" panose="020B0604020202020204" pitchFamily="34" charset="0"/>
                        </a:rPr>
                        <a:t>Total Quantity</a:t>
                      </a:r>
                    </a:p>
                  </a:txBody>
                  <a:tcPr marL="2164" marR="2164" marT="21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fontAlgn="t"/>
                      <a:r>
                        <a:rPr lang="en-GB" sz="400" b="1" i="0" u="none" strike="noStrike">
                          <a:solidFill>
                            <a:srgbClr val="FFFFFF"/>
                          </a:solidFill>
                          <a:effectLst/>
                          <a:latin typeface="Arial" panose="020B0604020202020204" pitchFamily="34" charset="0"/>
                        </a:rPr>
                        <a:t>Supplier</a:t>
                      </a:r>
                    </a:p>
                  </a:txBody>
                  <a:tcPr marL="2164" marR="2164" marT="21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fontAlgn="t"/>
                      <a:r>
                        <a:rPr lang="en-GB" sz="400" b="1" i="0" u="none" strike="noStrike">
                          <a:solidFill>
                            <a:srgbClr val="FFFFFF"/>
                          </a:solidFill>
                          <a:effectLst/>
                          <a:latin typeface="Arial" panose="020B0604020202020204" pitchFamily="34" charset="0"/>
                        </a:rPr>
                        <a:t>Comments</a:t>
                      </a:r>
                    </a:p>
                  </a:txBody>
                  <a:tcPr marL="2164" marR="2164" marT="21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40131469"/>
                  </a:ext>
                </a:extLst>
              </a:tr>
              <a:tr h="148152">
                <a:tc>
                  <a:txBody>
                    <a:bodyPr/>
                    <a:lstStyle/>
                    <a:p>
                      <a:pPr algn="l" fontAlgn="b"/>
                      <a:r>
                        <a:rPr lang="en-GB" sz="400" b="1" i="0" u="none" strike="noStrike">
                          <a:solidFill>
                            <a:srgbClr val="FFFFFF"/>
                          </a:solidFill>
                          <a:effectLst/>
                          <a:latin typeface="Arial" panose="020B0604020202020204" pitchFamily="34" charset="0"/>
                        </a:rPr>
                        <a:t>Single Fill Items</a:t>
                      </a:r>
                    </a:p>
                  </a:txBody>
                  <a:tcPr marL="2164" marR="2164" marT="216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GB" sz="400" b="1" i="0" u="none" strike="noStrike">
                          <a:solidFill>
                            <a:srgbClr val="FFFFFF"/>
                          </a:solidFill>
                          <a:effectLst/>
                          <a:latin typeface="Arial" panose="020B0604020202020204" pitchFamily="34" charset="0"/>
                        </a:rPr>
                        <a:t> </a:t>
                      </a:r>
                    </a:p>
                  </a:txBody>
                  <a:tcPr marL="2164" marR="2164" marT="216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928184824"/>
                  </a:ext>
                </a:extLst>
              </a:tr>
              <a:tr h="80312">
                <a:tc>
                  <a:txBody>
                    <a:bodyPr/>
                    <a:lstStyle/>
                    <a:p>
                      <a:pPr algn="l" fontAlgn="b"/>
                      <a:r>
                        <a:rPr lang="en-GB" sz="400" b="0" i="0" u="none" strike="noStrike">
                          <a:solidFill>
                            <a:srgbClr val="000000"/>
                          </a:solidFill>
                          <a:effectLst/>
                          <a:latin typeface="Arial" panose="020B0604020202020204" pitchFamily="34" charset="0"/>
                        </a:rPr>
                        <a:t>Booth Screen</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400" b="0" i="0" u="none" strike="noStrike">
                          <a:solidFill>
                            <a:srgbClr val="000000"/>
                          </a:solidFill>
                          <a:effectLst/>
                          <a:latin typeface="Arial" panose="020B0604020202020204" pitchFamily="34" charset="0"/>
                        </a:rPr>
                        <a:t>Acrylic protective clear screen  - W 0.76m x H 0.796m</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solidFill>
                            <a:srgbClr val="000000"/>
                          </a:solidFill>
                          <a:effectLst/>
                          <a:latin typeface="Arial" panose="020B0604020202020204" pitchFamily="34" charset="0"/>
                        </a:rPr>
                        <a:t>Single Fill</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49384240"/>
                  </a:ext>
                </a:extLst>
              </a:tr>
              <a:tr h="80312">
                <a:tc>
                  <a:txBody>
                    <a:bodyPr/>
                    <a:lstStyle/>
                    <a:p>
                      <a:pPr algn="l" fontAlgn="b"/>
                      <a:r>
                        <a:rPr lang="en-GB" sz="400" b="0" i="0" u="none" strike="noStrike">
                          <a:solidFill>
                            <a:srgbClr val="000000"/>
                          </a:solidFill>
                          <a:effectLst/>
                          <a:latin typeface="Arial" panose="020B0604020202020204" pitchFamily="34" charset="0"/>
                        </a:rPr>
                        <a:t>Infrastructure</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Heras Fencing</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As Required</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36906530"/>
                  </a:ext>
                </a:extLst>
              </a:tr>
              <a:tr h="80312">
                <a:tc>
                  <a:txBody>
                    <a:bodyPr/>
                    <a:lstStyle/>
                    <a:p>
                      <a:pPr algn="l" fontAlgn="b"/>
                      <a:r>
                        <a:rPr lang="en-GB" sz="400" b="0" i="0" u="none" strike="noStrike">
                          <a:solidFill>
                            <a:srgbClr val="000000"/>
                          </a:solidFill>
                          <a:effectLst/>
                          <a:latin typeface="Arial" panose="020B0604020202020204" pitchFamily="34" charset="0"/>
                        </a:rPr>
                        <a:t>Infrastructure</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Pedestrian Barrier</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As Required</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0815247"/>
                  </a:ext>
                </a:extLst>
              </a:tr>
              <a:tr h="80312">
                <a:tc>
                  <a:txBody>
                    <a:bodyPr/>
                    <a:lstStyle/>
                    <a:p>
                      <a:pPr algn="l" fontAlgn="b"/>
                      <a:r>
                        <a:rPr lang="en-GB" sz="400" b="0" i="0" u="none" strike="noStrike">
                          <a:solidFill>
                            <a:srgbClr val="000000"/>
                          </a:solidFill>
                          <a:effectLst/>
                          <a:latin typeface="Arial" panose="020B0604020202020204" pitchFamily="34" charset="0"/>
                        </a:rPr>
                        <a:t>Infrastructure</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Tower Lighting</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As Required</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30444678"/>
                  </a:ext>
                </a:extLst>
              </a:tr>
              <a:tr h="80312">
                <a:tc>
                  <a:txBody>
                    <a:bodyPr/>
                    <a:lstStyle/>
                    <a:p>
                      <a:pPr algn="l" fontAlgn="b"/>
                      <a:r>
                        <a:rPr lang="en-GB" sz="400" b="0" i="0" u="none" strike="noStrike">
                          <a:solidFill>
                            <a:srgbClr val="000000"/>
                          </a:solidFill>
                          <a:effectLst/>
                          <a:latin typeface="Arial" panose="020B0604020202020204" pitchFamily="34" charset="0"/>
                        </a:rPr>
                        <a:t>Infrastructure</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Traffic Management Signage</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As Required</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User</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Responsibility of the user to provide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857808"/>
                  </a:ext>
                </a:extLst>
              </a:tr>
              <a:tr h="80312">
                <a:tc>
                  <a:txBody>
                    <a:bodyPr/>
                    <a:lstStyle/>
                    <a:p>
                      <a:pPr algn="l" fontAlgn="b"/>
                      <a:r>
                        <a:rPr lang="en-GB" sz="400" b="0" i="0" u="none" strike="noStrike">
                          <a:solidFill>
                            <a:srgbClr val="000000"/>
                          </a:solidFill>
                          <a:effectLst/>
                          <a:latin typeface="Arial" panose="020B0604020202020204" pitchFamily="34" charset="0"/>
                        </a:rPr>
                        <a:t>Infrastructure</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Window opaque screen</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As Required</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760517"/>
                  </a:ext>
                </a:extLst>
              </a:tr>
              <a:tr h="80312">
                <a:tc>
                  <a:txBody>
                    <a:bodyPr/>
                    <a:lstStyle/>
                    <a:p>
                      <a:pPr algn="l" fontAlgn="b"/>
                      <a:r>
                        <a:rPr lang="en-GB" sz="400" b="0" i="0" u="none" strike="noStrike">
                          <a:solidFill>
                            <a:srgbClr val="000000"/>
                          </a:solidFill>
                          <a:effectLst/>
                          <a:latin typeface="Arial" panose="020B0604020202020204" pitchFamily="34" charset="0"/>
                        </a:rPr>
                        <a:t>Infrastructure</a:t>
                      </a:r>
                    </a:p>
                  </a:txBody>
                  <a:tcPr marL="2164" marR="2164" marT="216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Protective Flooring (Antinox/Buffalo, non-porous)</a:t>
                      </a:r>
                    </a:p>
                  </a:txBody>
                  <a:tcPr marL="2164" marR="2164" marT="216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As Required</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Flooring will only be required where there is no non-porous alternative available, or where additional protection is mandated.</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013166"/>
                  </a:ext>
                </a:extLst>
              </a:tr>
              <a:tr h="80312">
                <a:tc>
                  <a:txBody>
                    <a:bodyPr/>
                    <a:lstStyle/>
                    <a:p>
                      <a:pPr algn="l" fontAlgn="b"/>
                      <a:r>
                        <a:rPr lang="en-GB" sz="400" b="0" i="0" u="none" strike="noStrike">
                          <a:solidFill>
                            <a:srgbClr val="000000"/>
                          </a:solidFill>
                          <a:effectLst/>
                          <a:latin typeface="Arial" panose="020B0604020202020204" pitchFamily="34" charset="0"/>
                        </a:rPr>
                        <a:t>Infrastructure</a:t>
                      </a:r>
                    </a:p>
                  </a:txBody>
                  <a:tcPr marL="2164" marR="2164" marT="216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Partition</a:t>
                      </a:r>
                    </a:p>
                  </a:txBody>
                  <a:tcPr marL="2164" marR="2164" marT="216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Optional Partition that allows for reduction of distancing between stations</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9826372"/>
                  </a:ext>
                </a:extLst>
              </a:tr>
              <a:tr h="80312">
                <a:tc>
                  <a:txBody>
                    <a:bodyPr/>
                    <a:lstStyle/>
                    <a:p>
                      <a:pPr algn="l" fontAlgn="b"/>
                      <a:r>
                        <a:rPr lang="en-GB" sz="400" b="0" i="0" u="none" strike="noStrike">
                          <a:solidFill>
                            <a:srgbClr val="000000"/>
                          </a:solidFill>
                          <a:effectLst/>
                          <a:latin typeface="Arial" panose="020B0604020202020204" pitchFamily="34" charset="0"/>
                        </a:rPr>
                        <a:t>Cleaning</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400" b="0" i="0" u="none" strike="noStrike">
                          <a:solidFill>
                            <a:srgbClr val="000000"/>
                          </a:solidFill>
                          <a:effectLst/>
                          <a:latin typeface="Arial" panose="020B0604020202020204" pitchFamily="34" charset="0"/>
                        </a:rPr>
                        <a:t>Biohazard Spill Kits</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Single Fill and Replenishment</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6</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For the disposal of human waste.</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8542029"/>
                  </a:ext>
                </a:extLst>
              </a:tr>
              <a:tr h="80312">
                <a:tc>
                  <a:txBody>
                    <a:bodyPr/>
                    <a:lstStyle/>
                    <a:p>
                      <a:pPr algn="l" fontAlgn="b"/>
                      <a:r>
                        <a:rPr lang="en-GB" sz="400" b="0" i="0" u="none" strike="noStrike">
                          <a:solidFill>
                            <a:srgbClr val="000000"/>
                          </a:solidFill>
                          <a:effectLst/>
                          <a:latin typeface="Arial" panose="020B0604020202020204" pitchFamily="34" charset="0"/>
                        </a:rPr>
                        <a:t>Cleaning</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Cleaning Cloth - Blue</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Single Fill and Replenishment</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12</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1149728"/>
                  </a:ext>
                </a:extLst>
              </a:tr>
              <a:tr h="80312">
                <a:tc>
                  <a:txBody>
                    <a:bodyPr/>
                    <a:lstStyle/>
                    <a:p>
                      <a:pPr algn="l" fontAlgn="b"/>
                      <a:r>
                        <a:rPr lang="en-GB" sz="400" b="0" i="0" u="none" strike="noStrike">
                          <a:solidFill>
                            <a:srgbClr val="000000"/>
                          </a:solidFill>
                          <a:effectLst/>
                          <a:latin typeface="Arial" panose="020B0604020202020204" pitchFamily="34" charset="0"/>
                        </a:rPr>
                        <a:t>Cleaning</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Cleaning Cloth - Red</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Single Fill and Replenishment</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12</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1764174"/>
                  </a:ext>
                </a:extLst>
              </a:tr>
              <a:tr h="80312">
                <a:tc>
                  <a:txBody>
                    <a:bodyPr/>
                    <a:lstStyle/>
                    <a:p>
                      <a:pPr algn="l" fontAlgn="b"/>
                      <a:r>
                        <a:rPr lang="en-GB" sz="400" b="0" i="0" u="none" strike="noStrike">
                          <a:solidFill>
                            <a:srgbClr val="000000"/>
                          </a:solidFill>
                          <a:effectLst/>
                          <a:latin typeface="Arial" panose="020B0604020202020204" pitchFamily="34" charset="0"/>
                        </a:rPr>
                        <a:t>Cleaning</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400" b="0" i="0" u="none" strike="noStrike">
                          <a:solidFill>
                            <a:srgbClr val="000000"/>
                          </a:solidFill>
                          <a:effectLst/>
                          <a:latin typeface="Arial" panose="020B0604020202020204" pitchFamily="34" charset="0"/>
                        </a:rPr>
                        <a:t>Hand Sanitiser Pump Bottle (Booth and processor) - 500ML Refillable (min 70% alcohol content)</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2</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As mandated in the Clinical SOP v2.4</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490619"/>
                  </a:ext>
                </a:extLst>
              </a:tr>
              <a:tr h="80312">
                <a:tc>
                  <a:txBody>
                    <a:bodyPr/>
                    <a:lstStyle/>
                    <a:p>
                      <a:pPr algn="l" fontAlgn="b"/>
                      <a:r>
                        <a:rPr lang="en-GB" sz="400" b="0" i="0" u="none" strike="noStrike">
                          <a:solidFill>
                            <a:srgbClr val="000000"/>
                          </a:solidFill>
                          <a:effectLst/>
                          <a:latin typeface="Arial" panose="020B0604020202020204" pitchFamily="34" charset="0"/>
                        </a:rPr>
                        <a:t>Cleaning</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400" b="0" i="0" u="none" strike="noStrike">
                          <a:solidFill>
                            <a:srgbClr val="000000"/>
                          </a:solidFill>
                          <a:effectLst/>
                          <a:latin typeface="Arial" panose="020B0604020202020204" pitchFamily="34" charset="0"/>
                        </a:rPr>
                        <a:t>Hand Sanitiser Pump Bottle (Other areas) - 500ML Refillable (min 70% alcohol content)</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4</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1x Collection, 1x Dropoff, 1x Don on/off, 1x Results reporter (if 3+ testing booths then formula will add an extra for a second results reporter)</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2308988"/>
                  </a:ext>
                </a:extLst>
              </a:tr>
              <a:tr h="80312">
                <a:tc>
                  <a:txBody>
                    <a:bodyPr/>
                    <a:lstStyle/>
                    <a:p>
                      <a:pPr algn="l" fontAlgn="b"/>
                      <a:r>
                        <a:rPr lang="en-GB" sz="400" b="0" i="0" u="none" strike="noStrike">
                          <a:solidFill>
                            <a:srgbClr val="000000"/>
                          </a:solidFill>
                          <a:effectLst/>
                          <a:latin typeface="Arial" panose="020B0604020202020204" pitchFamily="34" charset="0"/>
                        </a:rPr>
                        <a:t>Cleaning</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Mop Bucket - Red</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70350985"/>
                  </a:ext>
                </a:extLst>
              </a:tr>
              <a:tr h="80312">
                <a:tc>
                  <a:txBody>
                    <a:bodyPr/>
                    <a:lstStyle/>
                    <a:p>
                      <a:pPr algn="l" fontAlgn="b"/>
                      <a:r>
                        <a:rPr lang="en-GB" sz="400" b="0" i="0" u="none" strike="noStrike">
                          <a:solidFill>
                            <a:srgbClr val="000000"/>
                          </a:solidFill>
                          <a:effectLst/>
                          <a:latin typeface="Arial" panose="020B0604020202020204" pitchFamily="34" charset="0"/>
                        </a:rPr>
                        <a:t>Cleaning</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Mop Bucket - Blue</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40110353"/>
                  </a:ext>
                </a:extLst>
              </a:tr>
              <a:tr h="80312">
                <a:tc>
                  <a:txBody>
                    <a:bodyPr/>
                    <a:lstStyle/>
                    <a:p>
                      <a:pPr algn="l" fontAlgn="b"/>
                      <a:r>
                        <a:rPr lang="en-GB" sz="400" b="0" i="0" u="none" strike="noStrike">
                          <a:solidFill>
                            <a:srgbClr val="000000"/>
                          </a:solidFill>
                          <a:effectLst/>
                          <a:latin typeface="Arial" panose="020B0604020202020204" pitchFamily="34" charset="0"/>
                        </a:rPr>
                        <a:t>Cleaning</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Mop Handle</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6385045"/>
                  </a:ext>
                </a:extLst>
              </a:tr>
              <a:tr h="80312">
                <a:tc>
                  <a:txBody>
                    <a:bodyPr/>
                    <a:lstStyle/>
                    <a:p>
                      <a:pPr algn="l" fontAlgn="b"/>
                      <a:r>
                        <a:rPr lang="en-GB" sz="400" b="0" i="0" u="none" strike="noStrike">
                          <a:solidFill>
                            <a:srgbClr val="000000"/>
                          </a:solidFill>
                          <a:effectLst/>
                          <a:latin typeface="Arial" panose="020B0604020202020204" pitchFamily="34" charset="0"/>
                        </a:rPr>
                        <a:t>Cleaning</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Sick Bowls - Disposable</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 and Replenishment</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20</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As mandated in the Clinical SOP v2.4</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99061033"/>
                  </a:ext>
                </a:extLst>
              </a:tr>
              <a:tr h="80312">
                <a:tc>
                  <a:txBody>
                    <a:bodyPr/>
                    <a:lstStyle/>
                    <a:p>
                      <a:pPr algn="l" fontAlgn="b"/>
                      <a:r>
                        <a:rPr lang="en-GB" sz="400" b="0" i="0" u="none" strike="noStrike">
                          <a:solidFill>
                            <a:srgbClr val="000000"/>
                          </a:solidFill>
                          <a:effectLst/>
                          <a:latin typeface="Arial" panose="020B0604020202020204" pitchFamily="34" charset="0"/>
                        </a:rPr>
                        <a:t>Cleaning</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Squeegee</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 and Replenishment</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Recommended item for efficiency in cleaning panelling or partition.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66506184"/>
                  </a:ext>
                </a:extLst>
              </a:tr>
              <a:tr h="80312">
                <a:tc>
                  <a:txBody>
                    <a:bodyPr/>
                    <a:lstStyle/>
                    <a:p>
                      <a:pPr algn="l" fontAlgn="b"/>
                      <a:r>
                        <a:rPr lang="en-GB" sz="400" b="0" i="0" u="none" strike="noStrike">
                          <a:solidFill>
                            <a:srgbClr val="000000"/>
                          </a:solidFill>
                          <a:effectLst/>
                          <a:latin typeface="Arial" panose="020B0604020202020204" pitchFamily="34" charset="0"/>
                        </a:rPr>
                        <a:t>Cleaning</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Wet floor signs</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4</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1018714"/>
                  </a:ext>
                </a:extLst>
              </a:tr>
              <a:tr h="80312">
                <a:tc>
                  <a:txBody>
                    <a:bodyPr/>
                    <a:lstStyle/>
                    <a:p>
                      <a:pPr algn="l" fontAlgn="b"/>
                      <a:r>
                        <a:rPr lang="en-GB" sz="400" b="0" i="0" u="none" strike="noStrike">
                          <a:solidFill>
                            <a:srgbClr val="000000"/>
                          </a:solidFill>
                          <a:effectLst/>
                          <a:latin typeface="Arial" panose="020B0604020202020204" pitchFamily="34" charset="0"/>
                        </a:rPr>
                        <a:t>Furniture</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Booth Chair - plastic, non-porous, wipeable and can withstand chlorine solution</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2</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9365714"/>
                  </a:ext>
                </a:extLst>
              </a:tr>
              <a:tr h="80312">
                <a:tc>
                  <a:txBody>
                    <a:bodyPr/>
                    <a:lstStyle/>
                    <a:p>
                      <a:pPr algn="l" fontAlgn="b"/>
                      <a:r>
                        <a:rPr lang="en-GB" sz="400" b="0" i="0" u="none" strike="noStrike">
                          <a:solidFill>
                            <a:srgbClr val="000000"/>
                          </a:solidFill>
                          <a:effectLst/>
                          <a:latin typeface="Arial" panose="020B0604020202020204" pitchFamily="34" charset="0"/>
                        </a:rPr>
                        <a:t>Furniture</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Staff Chair - plastic, non-porous, wipeable and can withstand chlorine solution</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5</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1x collection, 1x dropoff, 1x cleaner, 1x results (2x if 3+ test booths), 1x spare (accesible)</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4832038"/>
                  </a:ext>
                </a:extLst>
              </a:tr>
              <a:tr h="80312">
                <a:tc>
                  <a:txBody>
                    <a:bodyPr/>
                    <a:lstStyle/>
                    <a:p>
                      <a:pPr algn="l" fontAlgn="b"/>
                      <a:r>
                        <a:rPr lang="en-GB" sz="400" b="0" i="0" u="none" strike="noStrike">
                          <a:solidFill>
                            <a:srgbClr val="000000"/>
                          </a:solidFill>
                          <a:effectLst/>
                          <a:latin typeface="Arial" panose="020B0604020202020204" pitchFamily="34" charset="0"/>
                        </a:rPr>
                        <a:t>Furniture</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Processor Table (1m x 1m) - non-porous, wipeable and can withstand chlorine solution</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1</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Please see Product Overview for specifications dependant on AT model.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3216382"/>
                  </a:ext>
                </a:extLst>
              </a:tr>
              <a:tr h="80312">
                <a:tc>
                  <a:txBody>
                    <a:bodyPr/>
                    <a:lstStyle/>
                    <a:p>
                      <a:pPr algn="l" fontAlgn="b"/>
                      <a:r>
                        <a:rPr lang="en-GB" sz="400" b="0" i="0" u="none" strike="noStrike">
                          <a:solidFill>
                            <a:srgbClr val="000000"/>
                          </a:solidFill>
                          <a:effectLst/>
                          <a:latin typeface="Arial" panose="020B0604020202020204" pitchFamily="34" charset="0"/>
                        </a:rPr>
                        <a:t>Furniture</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Staff Table (2m x 1m) - non-porous, wipeable and can withstand chlorine solution</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5</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1x Collection, 1x cleaning, 1x drop off, 1x don on/off, 1x results table (2x if 3+test booths)</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4156081"/>
                  </a:ext>
                </a:extLst>
              </a:tr>
              <a:tr h="80312">
                <a:tc>
                  <a:txBody>
                    <a:bodyPr/>
                    <a:lstStyle/>
                    <a:p>
                      <a:pPr algn="l" fontAlgn="b"/>
                      <a:r>
                        <a:rPr lang="en-GB" sz="400" b="0" i="0" u="none" strike="noStrike">
                          <a:solidFill>
                            <a:srgbClr val="000000"/>
                          </a:solidFill>
                          <a:effectLst/>
                          <a:latin typeface="Arial" panose="020B0604020202020204" pitchFamily="34" charset="0"/>
                        </a:rPr>
                        <a:t>Printing</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A2 Self Test Instruction Posters - Laminated</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1</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dirty="0">
                          <a:solidFill>
                            <a:srgbClr val="000000"/>
                          </a:solidFill>
                          <a:effectLst/>
                          <a:latin typeface="Arial" panose="020B0604020202020204" pitchFamily="34" charset="0"/>
                        </a:rPr>
                        <a:t>DHSC</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7339341"/>
                  </a:ext>
                </a:extLst>
              </a:tr>
              <a:tr h="80312">
                <a:tc>
                  <a:txBody>
                    <a:bodyPr/>
                    <a:lstStyle/>
                    <a:p>
                      <a:pPr algn="l" fontAlgn="b"/>
                      <a:r>
                        <a:rPr lang="en-GB" sz="400" b="0" i="0" u="none" strike="noStrike">
                          <a:solidFill>
                            <a:srgbClr val="000000"/>
                          </a:solidFill>
                          <a:effectLst/>
                          <a:latin typeface="Arial" panose="020B0604020202020204" pitchFamily="34" charset="0"/>
                        </a:rPr>
                        <a:t>Printing</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ATS Signage pack - Laminated</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dirty="0">
                          <a:solidFill>
                            <a:srgbClr val="000000"/>
                          </a:solidFill>
                          <a:effectLst/>
                          <a:latin typeface="Arial" panose="020B0604020202020204" pitchFamily="34" charset="0"/>
                        </a:rPr>
                        <a:t>DHSC</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3836264"/>
                  </a:ext>
                </a:extLst>
              </a:tr>
              <a:tr h="80312">
                <a:tc>
                  <a:txBody>
                    <a:bodyPr/>
                    <a:lstStyle/>
                    <a:p>
                      <a:pPr algn="l" fontAlgn="b"/>
                      <a:r>
                        <a:rPr lang="en-GB" sz="400" b="0" i="0" u="none" strike="noStrike">
                          <a:solidFill>
                            <a:srgbClr val="000000"/>
                          </a:solidFill>
                          <a:effectLst/>
                          <a:latin typeface="Arial" panose="020B0604020202020204" pitchFamily="34" charset="0"/>
                        </a:rPr>
                        <a:t>Staff</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Digital Thermometer for Screening Staff</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Recommended item for best practice in ensuring staff are not displaying symptoms.</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0350004"/>
                  </a:ext>
                </a:extLst>
              </a:tr>
              <a:tr h="80312">
                <a:tc>
                  <a:txBody>
                    <a:bodyPr/>
                    <a:lstStyle/>
                    <a:p>
                      <a:pPr algn="l" fontAlgn="b"/>
                      <a:r>
                        <a:rPr lang="en-GB" sz="400" b="0" i="0" u="none" strike="noStrike">
                          <a:solidFill>
                            <a:srgbClr val="000000"/>
                          </a:solidFill>
                          <a:effectLst/>
                          <a:latin typeface="Arial" panose="020B0604020202020204" pitchFamily="34" charset="0"/>
                        </a:rPr>
                        <a:t>Stationery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Clock Batteries (sets)</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48738308"/>
                  </a:ext>
                </a:extLst>
              </a:tr>
              <a:tr h="80312">
                <a:tc>
                  <a:txBody>
                    <a:bodyPr/>
                    <a:lstStyle/>
                    <a:p>
                      <a:pPr algn="l" fontAlgn="b"/>
                      <a:r>
                        <a:rPr lang="en-GB" sz="400" b="0" i="0" u="none" strike="noStrike">
                          <a:solidFill>
                            <a:srgbClr val="000000"/>
                          </a:solidFill>
                          <a:effectLst/>
                          <a:latin typeface="Arial" panose="020B0604020202020204" pitchFamily="34" charset="0"/>
                        </a:rPr>
                        <a:t>Stationery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Digital Clock</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1</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Required for processing tables for noting time on LFD devices.</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6853350"/>
                  </a:ext>
                </a:extLst>
              </a:tr>
              <a:tr h="80312">
                <a:tc>
                  <a:txBody>
                    <a:bodyPr/>
                    <a:lstStyle/>
                    <a:p>
                      <a:pPr algn="l" fontAlgn="b"/>
                      <a:r>
                        <a:rPr lang="en-GB" sz="400" b="0" i="0" u="none" strike="noStrike">
                          <a:solidFill>
                            <a:srgbClr val="000000"/>
                          </a:solidFill>
                          <a:effectLst/>
                          <a:latin typeface="Arial" panose="020B0604020202020204" pitchFamily="34" charset="0"/>
                        </a:rPr>
                        <a:t>Stationery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Double Sided Tape - 50M</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Required to display the essential signage.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03864018"/>
                  </a:ext>
                </a:extLst>
              </a:tr>
              <a:tr h="80312">
                <a:tc>
                  <a:txBody>
                    <a:bodyPr/>
                    <a:lstStyle/>
                    <a:p>
                      <a:pPr algn="l" fontAlgn="b"/>
                      <a:r>
                        <a:rPr lang="en-GB" sz="400" b="0" i="0" u="none" strike="noStrike">
                          <a:solidFill>
                            <a:srgbClr val="000000"/>
                          </a:solidFill>
                          <a:effectLst/>
                          <a:latin typeface="Arial" panose="020B0604020202020204" pitchFamily="34" charset="0"/>
                        </a:rPr>
                        <a:t>Stationery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Hazard Tape - 50M</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4</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Required to mark out booth separation for staff and subjects.</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3285298"/>
                  </a:ext>
                </a:extLst>
              </a:tr>
              <a:tr h="80312">
                <a:tc>
                  <a:txBody>
                    <a:bodyPr/>
                    <a:lstStyle/>
                    <a:p>
                      <a:pPr algn="l" fontAlgn="b"/>
                      <a:r>
                        <a:rPr lang="en-GB" sz="400" b="0" i="0" u="none" strike="noStrike">
                          <a:solidFill>
                            <a:srgbClr val="000000"/>
                          </a:solidFill>
                          <a:effectLst/>
                          <a:latin typeface="Arial" panose="020B0604020202020204" pitchFamily="34" charset="0"/>
                        </a:rPr>
                        <a:t>Stationery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Plastic Crate - 35 Litre</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6</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Recommended item for movement of PPE/test kits from the central secured stockroom.</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8829184"/>
                  </a:ext>
                </a:extLst>
              </a:tr>
              <a:tr h="80312">
                <a:tc>
                  <a:txBody>
                    <a:bodyPr/>
                    <a:lstStyle/>
                    <a:p>
                      <a:pPr algn="l" fontAlgn="b"/>
                      <a:r>
                        <a:rPr lang="en-GB" sz="400" b="0" i="0" u="none" strike="noStrike">
                          <a:solidFill>
                            <a:srgbClr val="000000"/>
                          </a:solidFill>
                          <a:effectLst/>
                          <a:latin typeface="Arial" panose="020B0604020202020204" pitchFamily="34" charset="0"/>
                        </a:rPr>
                        <a:t>Stationery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Plastic Wallets</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20</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Recommended item for collation of invoices, incident reports, staff rota etc.</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3424223"/>
                  </a:ext>
                </a:extLst>
              </a:tr>
              <a:tr h="80312">
                <a:tc>
                  <a:txBody>
                    <a:bodyPr/>
                    <a:lstStyle/>
                    <a:p>
                      <a:pPr algn="l" fontAlgn="b"/>
                      <a:r>
                        <a:rPr lang="en-GB" sz="400" b="0" i="0" u="none" strike="noStrike">
                          <a:solidFill>
                            <a:srgbClr val="000000"/>
                          </a:solidFill>
                          <a:effectLst/>
                          <a:latin typeface="Arial" panose="020B0604020202020204" pitchFamily="34" charset="0"/>
                        </a:rPr>
                        <a:t>Stationery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Scissors</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3860174"/>
                  </a:ext>
                </a:extLst>
              </a:tr>
              <a:tr h="80312">
                <a:tc>
                  <a:txBody>
                    <a:bodyPr/>
                    <a:lstStyle/>
                    <a:p>
                      <a:pPr algn="l" fontAlgn="b"/>
                      <a:r>
                        <a:rPr lang="en-GB" sz="400" b="0" i="0" u="none" strike="noStrike">
                          <a:solidFill>
                            <a:srgbClr val="000000"/>
                          </a:solidFill>
                          <a:effectLst/>
                          <a:latin typeface="Arial" panose="020B0604020202020204" pitchFamily="34" charset="0"/>
                        </a:rPr>
                        <a:t>Stationery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Wipeable Plastic Trays</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1</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Required to move LFD devices between tables.</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45315561"/>
                  </a:ext>
                </a:extLst>
              </a:tr>
              <a:tr h="80312">
                <a:tc>
                  <a:txBody>
                    <a:bodyPr/>
                    <a:lstStyle/>
                    <a:p>
                      <a:pPr algn="l" fontAlgn="b"/>
                      <a:r>
                        <a:rPr lang="en-GB" sz="400" b="0" i="0" u="none" strike="noStrike">
                          <a:solidFill>
                            <a:srgbClr val="000000"/>
                          </a:solidFill>
                          <a:effectLst/>
                          <a:latin typeface="Arial" panose="020B0604020202020204" pitchFamily="34" charset="0"/>
                        </a:rPr>
                        <a:t>Stationery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Self Adhesive Coat Hooks</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1</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03837590"/>
                  </a:ext>
                </a:extLst>
              </a:tr>
              <a:tr h="80312">
                <a:tc>
                  <a:txBody>
                    <a:bodyPr/>
                    <a:lstStyle/>
                    <a:p>
                      <a:pPr algn="l" fontAlgn="b"/>
                      <a:r>
                        <a:rPr lang="en-GB" sz="400" b="0" i="0" u="none" strike="noStrike">
                          <a:solidFill>
                            <a:srgbClr val="000000"/>
                          </a:solidFill>
                          <a:effectLst/>
                          <a:latin typeface="Arial" panose="020B0604020202020204" pitchFamily="34" charset="0"/>
                        </a:rPr>
                        <a:t>Stationery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Self Adhesive Mirrors</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2</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Required for subjects to locate the correct area to swab. 2 per booth to accommodate different heights</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06133662"/>
                  </a:ext>
                </a:extLst>
              </a:tr>
              <a:tr h="80312">
                <a:tc>
                  <a:txBody>
                    <a:bodyPr/>
                    <a:lstStyle/>
                    <a:p>
                      <a:pPr algn="l" fontAlgn="b"/>
                      <a:r>
                        <a:rPr lang="en-GB" sz="400" b="0" i="0" u="none" strike="noStrike">
                          <a:solidFill>
                            <a:srgbClr val="000000"/>
                          </a:solidFill>
                          <a:effectLst/>
                          <a:latin typeface="Arial" panose="020B0604020202020204" pitchFamily="34" charset="0"/>
                        </a:rPr>
                        <a:t>Waste</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Clinical Waste Bins (booths and processor)</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2</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1x booth, 1x processor</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3913173"/>
                  </a:ext>
                </a:extLst>
              </a:tr>
              <a:tr h="80312">
                <a:tc>
                  <a:txBody>
                    <a:bodyPr/>
                    <a:lstStyle/>
                    <a:p>
                      <a:pPr algn="l" fontAlgn="b"/>
                      <a:r>
                        <a:rPr lang="en-GB" sz="400" b="0" i="0" u="none" strike="noStrike">
                          <a:solidFill>
                            <a:srgbClr val="000000"/>
                          </a:solidFill>
                          <a:effectLst/>
                          <a:latin typeface="Arial" panose="020B0604020202020204" pitchFamily="34" charset="0"/>
                        </a:rPr>
                        <a:t>Waste</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Clinical Waste Bins (staff)</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1x Results (2x if 3+ test booths), 1x don on/off</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26776755"/>
                  </a:ext>
                </a:extLst>
              </a:tr>
              <a:tr h="80312">
                <a:tc>
                  <a:txBody>
                    <a:bodyPr/>
                    <a:lstStyle/>
                    <a:p>
                      <a:pPr algn="l" fontAlgn="b"/>
                      <a:r>
                        <a:rPr lang="en-GB" sz="400" b="0" i="0" u="none" strike="noStrike">
                          <a:solidFill>
                            <a:srgbClr val="000000"/>
                          </a:solidFill>
                          <a:effectLst/>
                          <a:latin typeface="Arial" panose="020B0604020202020204" pitchFamily="34" charset="0"/>
                        </a:rPr>
                        <a:t>Waste</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Clinical Waste Mass Container (Large external)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User</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Responsibility of the user to provide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5469445"/>
                  </a:ext>
                </a:extLst>
              </a:tr>
              <a:tr h="80312">
                <a:tc>
                  <a:txBody>
                    <a:bodyPr/>
                    <a:lstStyle/>
                    <a:p>
                      <a:pPr algn="l" fontAlgn="b"/>
                      <a:r>
                        <a:rPr lang="en-GB" sz="400" b="0" i="0" u="none" strike="noStrike">
                          <a:solidFill>
                            <a:srgbClr val="000000"/>
                          </a:solidFill>
                          <a:effectLst/>
                          <a:latin typeface="Arial" panose="020B0604020202020204" pitchFamily="34" charset="0"/>
                        </a:rPr>
                        <a:t>Waste</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Recycling Container (Large external)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User</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Responsibility of the user to provide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5612376"/>
                  </a:ext>
                </a:extLst>
              </a:tr>
              <a:tr h="80312">
                <a:tc>
                  <a:txBody>
                    <a:bodyPr/>
                    <a:lstStyle/>
                    <a:p>
                      <a:pPr algn="l" fontAlgn="b"/>
                      <a:r>
                        <a:rPr lang="en-GB" sz="400" b="0" i="0" u="none" strike="noStrike">
                          <a:solidFill>
                            <a:srgbClr val="000000"/>
                          </a:solidFill>
                          <a:effectLst/>
                          <a:latin typeface="Arial" panose="020B0604020202020204" pitchFamily="34" charset="0"/>
                        </a:rPr>
                        <a:t>Waste</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Small General Waste Bin (Processors)</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1</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209559"/>
                  </a:ext>
                </a:extLst>
              </a:tr>
              <a:tr h="80312">
                <a:tc>
                  <a:txBody>
                    <a:bodyPr/>
                    <a:lstStyle/>
                    <a:p>
                      <a:pPr algn="l" fontAlgn="b"/>
                      <a:r>
                        <a:rPr lang="en-GB" sz="400" b="0" i="0" u="none" strike="noStrike">
                          <a:solidFill>
                            <a:srgbClr val="000000"/>
                          </a:solidFill>
                          <a:effectLst/>
                          <a:latin typeface="Arial" panose="020B0604020202020204" pitchFamily="34" charset="0"/>
                        </a:rPr>
                        <a:t>Waste</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Small General Waste Bin (Other areas)</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1x don on/off, 1x collection</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994884"/>
                  </a:ext>
                </a:extLst>
              </a:tr>
              <a:tr h="80312">
                <a:tc>
                  <a:txBody>
                    <a:bodyPr/>
                    <a:lstStyle/>
                    <a:p>
                      <a:pPr algn="l" fontAlgn="b"/>
                      <a:r>
                        <a:rPr lang="en-GB" sz="400" b="0" i="0" u="none" strike="noStrike">
                          <a:solidFill>
                            <a:srgbClr val="000000"/>
                          </a:solidFill>
                          <a:effectLst/>
                          <a:latin typeface="Arial" panose="020B0604020202020204" pitchFamily="34" charset="0"/>
                        </a:rPr>
                        <a:t>Waste</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General Waste Mass Container (Large external)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Single Fill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User</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Responsibility of the user to provide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5552464"/>
                  </a:ext>
                </a:extLst>
              </a:tr>
              <a:tr h="123920">
                <a:tc>
                  <a:txBody>
                    <a:bodyPr/>
                    <a:lstStyle/>
                    <a:p>
                      <a:pPr algn="l" fontAlgn="b"/>
                      <a:r>
                        <a:rPr lang="en-GB" sz="400" b="1" i="0" u="none" strike="noStrike">
                          <a:solidFill>
                            <a:srgbClr val="FFFFFF"/>
                          </a:solidFill>
                          <a:effectLst/>
                          <a:latin typeface="Arial" panose="020B0604020202020204" pitchFamily="34" charset="0"/>
                        </a:rPr>
                        <a:t>Weekly Items</a:t>
                      </a:r>
                    </a:p>
                  </a:txBody>
                  <a:tcPr marL="2164" marR="2164" marT="216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GB" sz="400" b="1" i="0" u="none" strike="noStrike">
                          <a:solidFill>
                            <a:srgbClr val="FFFFFF"/>
                          </a:solidFill>
                          <a:effectLst/>
                          <a:latin typeface="Arial" panose="020B0604020202020204" pitchFamily="34" charset="0"/>
                        </a:rPr>
                        <a:t> </a:t>
                      </a:r>
                    </a:p>
                  </a:txBody>
                  <a:tcPr marL="2164" marR="2164" marT="216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GB" sz="400" b="1" i="0" u="none" strike="noStrike">
                          <a:solidFill>
                            <a:srgbClr val="FFFFFF"/>
                          </a:solidFill>
                          <a:effectLst/>
                          <a:latin typeface="Arial" panose="020B0604020202020204" pitchFamily="34" charset="0"/>
                        </a:rPr>
                        <a:t>Adjust quantities accordingly due to actual usage</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282511884"/>
                  </a:ext>
                </a:extLst>
              </a:tr>
              <a:tr h="148152">
                <a:tc>
                  <a:txBody>
                    <a:bodyPr/>
                    <a:lstStyle/>
                    <a:p>
                      <a:pPr algn="l" fontAlgn="b"/>
                      <a:r>
                        <a:rPr lang="en-GB" sz="400" b="0" i="0" u="none" strike="noStrike">
                          <a:solidFill>
                            <a:srgbClr val="000000"/>
                          </a:solidFill>
                          <a:effectLst/>
                          <a:latin typeface="Arial" panose="020B0604020202020204" pitchFamily="34" charset="0"/>
                        </a:rPr>
                        <a:t>Cleaning</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dirty="0">
                          <a:solidFill>
                            <a:srgbClr val="000000"/>
                          </a:solidFill>
                          <a:effectLst/>
                          <a:latin typeface="Arial" panose="020B0604020202020204" pitchFamily="34" charset="0"/>
                        </a:rPr>
                        <a:t>Chlorine Tablets</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Weekly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14</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Required for mop and floor cleaning solution. Adjust quantity according to floor size. Alternative products available, please consult the Clinical SOP.</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9812763"/>
                  </a:ext>
                </a:extLst>
              </a:tr>
              <a:tr h="80312">
                <a:tc>
                  <a:txBody>
                    <a:bodyPr/>
                    <a:lstStyle/>
                    <a:p>
                      <a:pPr algn="l" fontAlgn="b"/>
                      <a:r>
                        <a:rPr lang="en-GB" sz="400" b="0" i="0" u="none" strike="noStrike">
                          <a:solidFill>
                            <a:srgbClr val="000000"/>
                          </a:solidFill>
                          <a:effectLst/>
                          <a:latin typeface="Arial" panose="020B0604020202020204" pitchFamily="34" charset="0"/>
                        </a:rPr>
                        <a:t>Cleaning</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dirty="0">
                          <a:solidFill>
                            <a:srgbClr val="000000"/>
                          </a:solidFill>
                          <a:effectLst/>
                          <a:latin typeface="Arial" panose="020B0604020202020204" pitchFamily="34" charset="0"/>
                        </a:rPr>
                        <a:t>Mop Heads</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Weekly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6546348"/>
                  </a:ext>
                </a:extLst>
              </a:tr>
              <a:tr h="80312">
                <a:tc>
                  <a:txBody>
                    <a:bodyPr/>
                    <a:lstStyle/>
                    <a:p>
                      <a:pPr algn="l" fontAlgn="b"/>
                      <a:r>
                        <a:rPr lang="en-GB" sz="400" b="0" i="0" u="none" strike="noStrike">
                          <a:solidFill>
                            <a:srgbClr val="000000"/>
                          </a:solidFill>
                          <a:effectLst/>
                          <a:latin typeface="Arial" panose="020B0604020202020204" pitchFamily="34" charset="0"/>
                        </a:rPr>
                        <a:t>Cleaning</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Paper Towels</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Weekly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500</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5273708"/>
                  </a:ext>
                </a:extLst>
              </a:tr>
              <a:tr h="80312">
                <a:tc>
                  <a:txBody>
                    <a:bodyPr/>
                    <a:lstStyle/>
                    <a:p>
                      <a:pPr algn="l" fontAlgn="b"/>
                      <a:r>
                        <a:rPr lang="en-GB" sz="400" b="0" i="0" u="none" strike="noStrike">
                          <a:solidFill>
                            <a:srgbClr val="000000"/>
                          </a:solidFill>
                          <a:effectLst/>
                          <a:latin typeface="Arial" panose="020B0604020202020204" pitchFamily="34" charset="0"/>
                        </a:rPr>
                        <a:t>Cleaning</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400" b="0" i="0" u="none" strike="noStrike">
                          <a:solidFill>
                            <a:srgbClr val="000000"/>
                          </a:solidFill>
                          <a:effectLst/>
                          <a:latin typeface="Arial" panose="020B0604020202020204" pitchFamily="34" charset="0"/>
                        </a:rPr>
                        <a:t>Hand Soap bottle with pump (500ml)</a:t>
                      </a:r>
                    </a:p>
                  </a:txBody>
                  <a:tcPr marL="2164" marR="2164" marT="21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Weekly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3</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43441800"/>
                  </a:ext>
                </a:extLst>
              </a:tr>
              <a:tr h="80312">
                <a:tc>
                  <a:txBody>
                    <a:bodyPr/>
                    <a:lstStyle/>
                    <a:p>
                      <a:pPr algn="l" fontAlgn="b"/>
                      <a:r>
                        <a:rPr lang="en-GB" sz="400" b="0" i="0" u="none" strike="noStrike">
                          <a:solidFill>
                            <a:srgbClr val="000000"/>
                          </a:solidFill>
                          <a:effectLst/>
                          <a:latin typeface="Arial" panose="020B0604020202020204" pitchFamily="34" charset="0"/>
                        </a:rPr>
                        <a:t>Cleaning</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400" b="0" i="0" u="none" strike="noStrike">
                          <a:solidFill>
                            <a:srgbClr val="000000"/>
                          </a:solidFill>
                          <a:effectLst/>
                          <a:latin typeface="Arial" panose="020B0604020202020204" pitchFamily="34" charset="0"/>
                        </a:rPr>
                        <a:t>Selgiene Ultra 750 ml Bottle - Mixed</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Weekly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5902346"/>
                  </a:ext>
                </a:extLst>
              </a:tr>
              <a:tr h="80312">
                <a:tc>
                  <a:txBody>
                    <a:bodyPr/>
                    <a:lstStyle/>
                    <a:p>
                      <a:pPr algn="l" fontAlgn="b"/>
                      <a:r>
                        <a:rPr lang="en-GB" sz="400" b="0" i="0" u="none" strike="noStrike">
                          <a:solidFill>
                            <a:srgbClr val="000000"/>
                          </a:solidFill>
                          <a:effectLst/>
                          <a:latin typeface="Arial" panose="020B0604020202020204" pitchFamily="34" charset="0"/>
                        </a:rPr>
                        <a:t>Cleaning</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Boxes of Tissues - 100 Count</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Weekly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20</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75902936"/>
                  </a:ext>
                </a:extLst>
              </a:tr>
              <a:tr h="80312">
                <a:tc>
                  <a:txBody>
                    <a:bodyPr/>
                    <a:lstStyle/>
                    <a:p>
                      <a:pPr algn="l" fontAlgn="b"/>
                      <a:r>
                        <a:rPr lang="en-GB" sz="400" b="0" i="0" u="none" strike="noStrike">
                          <a:solidFill>
                            <a:srgbClr val="000000"/>
                          </a:solidFill>
                          <a:effectLst/>
                          <a:latin typeface="Arial" panose="020B0604020202020204" pitchFamily="34" charset="0"/>
                        </a:rPr>
                        <a:t>Cleaning</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Hand Sanitiser - 5L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Weekly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To refill the 500ml hand santiser pump bottles</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2937809"/>
                  </a:ext>
                </a:extLst>
              </a:tr>
              <a:tr h="80312">
                <a:tc>
                  <a:txBody>
                    <a:bodyPr/>
                    <a:lstStyle/>
                    <a:p>
                      <a:pPr algn="l" fontAlgn="b"/>
                      <a:r>
                        <a:rPr lang="en-GB" sz="400" b="0" i="0" u="none" strike="noStrike">
                          <a:solidFill>
                            <a:srgbClr val="000000"/>
                          </a:solidFill>
                          <a:effectLst/>
                          <a:latin typeface="Arial" panose="020B0604020202020204" pitchFamily="34" charset="0"/>
                        </a:rPr>
                        <a:t>Cleaning</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Disinfectant Spray Bottle</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Weekly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98145644"/>
                  </a:ext>
                </a:extLst>
              </a:tr>
              <a:tr h="80312">
                <a:tc>
                  <a:txBody>
                    <a:bodyPr/>
                    <a:lstStyle/>
                    <a:p>
                      <a:pPr algn="l" fontAlgn="b"/>
                      <a:r>
                        <a:rPr lang="en-GB" sz="400" b="0" i="0" u="none" strike="noStrike">
                          <a:solidFill>
                            <a:srgbClr val="000000"/>
                          </a:solidFill>
                          <a:effectLst/>
                          <a:latin typeface="Arial" panose="020B0604020202020204" pitchFamily="34" charset="0"/>
                        </a:rPr>
                        <a:t>Cleaning</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Paper Towel Roll</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Weekly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8987576"/>
                  </a:ext>
                </a:extLst>
              </a:tr>
              <a:tr h="80312">
                <a:tc>
                  <a:txBody>
                    <a:bodyPr/>
                    <a:lstStyle/>
                    <a:p>
                      <a:pPr algn="l" fontAlgn="b"/>
                      <a:r>
                        <a:rPr lang="en-GB" sz="400" b="0" i="0" u="none" strike="noStrike">
                          <a:solidFill>
                            <a:srgbClr val="000000"/>
                          </a:solidFill>
                          <a:effectLst/>
                          <a:latin typeface="Arial" panose="020B0604020202020204" pitchFamily="34" charset="0"/>
                        </a:rPr>
                        <a:t>Cleaning</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Biodegradable Virucidal Wipes</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Weekly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200</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Required for the cleaning and sanitising of devices on changeover and start/end of day.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41239844"/>
                  </a:ext>
                </a:extLst>
              </a:tr>
              <a:tr h="80312">
                <a:tc>
                  <a:txBody>
                    <a:bodyPr/>
                    <a:lstStyle/>
                    <a:p>
                      <a:pPr algn="l" fontAlgn="b"/>
                      <a:r>
                        <a:rPr lang="en-GB" sz="400" b="0" i="0" u="none" strike="noStrike">
                          <a:solidFill>
                            <a:srgbClr val="000000"/>
                          </a:solidFill>
                          <a:effectLst/>
                          <a:latin typeface="Arial" panose="020B0604020202020204" pitchFamily="34" charset="0"/>
                        </a:rPr>
                        <a:t>Waste</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Black Waste Binbags (rolls)</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Weekly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3</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4826826"/>
                  </a:ext>
                </a:extLst>
              </a:tr>
              <a:tr h="80312">
                <a:tc>
                  <a:txBody>
                    <a:bodyPr/>
                    <a:lstStyle/>
                    <a:p>
                      <a:pPr algn="l" fontAlgn="b"/>
                      <a:r>
                        <a:rPr lang="en-GB" sz="400" b="0" i="0" u="none" strike="noStrike">
                          <a:solidFill>
                            <a:srgbClr val="000000"/>
                          </a:solidFill>
                          <a:effectLst/>
                          <a:latin typeface="Arial" panose="020B0604020202020204" pitchFamily="34" charset="0"/>
                        </a:rPr>
                        <a:t>Waste</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a:solidFill>
                            <a:srgbClr val="000000"/>
                          </a:solidFill>
                          <a:effectLst/>
                          <a:latin typeface="Arial" panose="020B0604020202020204" pitchFamily="34" charset="0"/>
                        </a:rPr>
                        <a:t>Orange Clinical Waste Binbags (rolls)</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Weekly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5</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400" b="0" i="0" u="none" strike="noStrike">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0667281"/>
                  </a:ext>
                </a:extLst>
              </a:tr>
              <a:tr h="80312">
                <a:tc>
                  <a:txBody>
                    <a:bodyPr/>
                    <a:lstStyle/>
                    <a:p>
                      <a:pPr algn="l" fontAlgn="b"/>
                      <a:r>
                        <a:rPr lang="en-GB" sz="400" b="0" i="0" u="none" strike="noStrike">
                          <a:solidFill>
                            <a:srgbClr val="000000"/>
                          </a:solidFill>
                          <a:effectLst/>
                          <a:latin typeface="Arial" panose="020B0604020202020204" pitchFamily="34" charset="0"/>
                        </a:rPr>
                        <a:t>Waste</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dirty="0">
                          <a:solidFill>
                            <a:srgbClr val="000000"/>
                          </a:solidFill>
                          <a:effectLst/>
                          <a:latin typeface="Arial" panose="020B0604020202020204" pitchFamily="34" charset="0"/>
                        </a:rPr>
                        <a:t>Yellow </a:t>
                      </a:r>
                      <a:r>
                        <a:rPr lang="en-GB" sz="400" b="0" i="0" u="none" strike="noStrike" dirty="0" err="1">
                          <a:solidFill>
                            <a:srgbClr val="000000"/>
                          </a:solidFill>
                          <a:effectLst/>
                          <a:latin typeface="Arial" panose="020B0604020202020204" pitchFamily="34" charset="0"/>
                        </a:rPr>
                        <a:t>Biowaste</a:t>
                      </a:r>
                      <a:r>
                        <a:rPr lang="en-GB" sz="400" b="0" i="0" u="none" strike="noStrike" dirty="0">
                          <a:solidFill>
                            <a:srgbClr val="000000"/>
                          </a:solidFill>
                          <a:effectLst/>
                          <a:latin typeface="Arial" panose="020B0604020202020204" pitchFamily="34" charset="0"/>
                        </a:rPr>
                        <a:t> Seal Tags</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dirty="0">
                          <a:solidFill>
                            <a:srgbClr val="000000"/>
                          </a:solidFill>
                          <a:effectLst/>
                          <a:latin typeface="Arial" panose="020B0604020202020204" pitchFamily="34" charset="0"/>
                        </a:rPr>
                        <a:t>Weekly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400" b="0" i="0" u="none" strike="noStrike" dirty="0">
                          <a:solidFill>
                            <a:srgbClr val="000000"/>
                          </a:solidFill>
                          <a:effectLst/>
                          <a:latin typeface="Arial" panose="020B0604020202020204" pitchFamily="34" charset="0"/>
                        </a:rPr>
                        <a:t>N/A</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100</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400" b="0" i="0" u="none" strike="noStrike">
                          <a:solidFill>
                            <a:srgbClr val="000000"/>
                          </a:solidFill>
                          <a:effectLst/>
                          <a:latin typeface="Arial" panose="020B0604020202020204" pitchFamily="34" charset="0"/>
                        </a:rPr>
                        <a:t>Speedy</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400" b="0" i="0" u="none" strike="noStrike" dirty="0">
                          <a:solidFill>
                            <a:srgbClr val="000000"/>
                          </a:solidFill>
                          <a:effectLst/>
                          <a:latin typeface="Arial" panose="020B0604020202020204" pitchFamily="34" charset="0"/>
                        </a:rPr>
                        <a:t> </a:t>
                      </a:r>
                    </a:p>
                  </a:txBody>
                  <a:tcPr marL="2164" marR="2164" marT="21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5947909"/>
                  </a:ext>
                </a:extLst>
              </a:tr>
            </a:tbl>
          </a:graphicData>
        </a:graphic>
      </p:graphicFrame>
      <p:sp>
        <p:nvSpPr>
          <p:cNvPr id="29" name="Title 5">
            <a:extLst>
              <a:ext uri="{FF2B5EF4-FFF2-40B4-BE49-F238E27FC236}">
                <a16:creationId xmlns:a16="http://schemas.microsoft.com/office/drawing/2014/main" id="{1159BE44-0D7A-D74D-8CD7-52AC89E4518D}"/>
              </a:ext>
            </a:extLst>
          </p:cNvPr>
          <p:cNvSpPr>
            <a:spLocks noGrp="1"/>
          </p:cNvSpPr>
          <p:nvPr>
            <p:ph type="title"/>
          </p:nvPr>
        </p:nvSpPr>
        <p:spPr>
          <a:xfrm>
            <a:off x="-388522" y="226142"/>
            <a:ext cx="10874007" cy="245806"/>
          </a:xfrm>
        </p:spPr>
        <p:txBody>
          <a:bodyPr/>
          <a:lstStyle/>
          <a:p>
            <a:r>
              <a:rPr lang="en-GB" sz="2000" dirty="0" smtClean="0"/>
              <a:t>OPTION B: BILL OF MATERIALS FOR SINGLE OR MULTI OPEN PLAN LAYOUT</a:t>
            </a:r>
            <a:endParaRPr lang="en-GB" sz="2000" dirty="0"/>
          </a:p>
        </p:txBody>
      </p:sp>
    </p:spTree>
    <p:extLst>
      <p:ext uri="{BB962C8B-B14F-4D97-AF65-F5344CB8AC3E}">
        <p14:creationId xmlns:p14="http://schemas.microsoft.com/office/powerpoint/2010/main" val="4126956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112962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28"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4000" b="1" dirty="0" smtClean="0">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Title 2">
            <a:extLst>
              <a:ext uri="{FF2B5EF4-FFF2-40B4-BE49-F238E27FC236}">
                <a16:creationId xmlns:a16="http://schemas.microsoft.com/office/drawing/2014/main" id="{4E365A35-440E-184D-B394-17CE926E1219}"/>
              </a:ext>
            </a:extLst>
          </p:cNvPr>
          <p:cNvSpPr>
            <a:spLocks noGrp="1"/>
          </p:cNvSpPr>
          <p:nvPr>
            <p:ph type="title"/>
          </p:nvPr>
        </p:nvSpPr>
        <p:spPr/>
        <p:txBody>
          <a:bodyPr/>
          <a:lstStyle/>
          <a:p>
            <a:r>
              <a:rPr lang="en-GB" dirty="0" smtClean="0">
                <a:latin typeface="Arial"/>
                <a:cs typeface="Arial"/>
              </a:rPr>
              <a:t>SOURCING </a:t>
            </a:r>
            <a:r>
              <a:rPr lang="en-GB" dirty="0">
                <a:latin typeface="Arial"/>
                <a:cs typeface="Arial"/>
              </a:rPr>
              <a:t>MATERIALS</a:t>
            </a:r>
            <a:br>
              <a:rPr lang="en-GB" dirty="0">
                <a:latin typeface="Arial"/>
                <a:cs typeface="Arial"/>
              </a:rPr>
            </a:br>
            <a:r>
              <a:rPr lang="en-GB" dirty="0">
                <a:latin typeface="Arial"/>
                <a:cs typeface="Arial"/>
              </a:rPr>
              <a:t/>
            </a:r>
            <a:br>
              <a:rPr lang="en-GB" dirty="0">
                <a:latin typeface="Arial"/>
                <a:cs typeface="Arial"/>
              </a:rPr>
            </a:br>
            <a:endParaRPr lang="en-GB" dirty="0"/>
          </a:p>
        </p:txBody>
      </p:sp>
      <p:sp>
        <p:nvSpPr>
          <p:cNvPr id="5" name="Rectangle 4">
            <a:extLst>
              <a:ext uri="{FF2B5EF4-FFF2-40B4-BE49-F238E27FC236}">
                <a16:creationId xmlns:a16="http://schemas.microsoft.com/office/drawing/2014/main" id="{6D996DD2-0E02-4144-A4AC-FDF90707021E}"/>
              </a:ext>
            </a:extLst>
          </p:cNvPr>
          <p:cNvSpPr/>
          <p:nvPr/>
        </p:nvSpPr>
        <p:spPr>
          <a:xfrm>
            <a:off x="5664201" y="1160463"/>
            <a:ext cx="5899150" cy="5005387"/>
          </a:xfrm>
          <a:prstGeom prst="rect">
            <a:avLst/>
          </a:prstGeom>
        </p:spPr>
        <p:txBody>
          <a:bodyPr lIns="0" tIns="45720" rIns="91440" bIns="45720" anchor="ctr">
            <a:noAutofit/>
          </a:bodyPr>
          <a:lstStyle/>
          <a:p>
            <a:pPr>
              <a:spcBef>
                <a:spcPts val="600"/>
              </a:spcBef>
              <a:spcAft>
                <a:spcPts val="200"/>
              </a:spcAft>
              <a:buClr>
                <a:schemeClr val="tx2"/>
              </a:buClr>
            </a:pPr>
            <a:r>
              <a:rPr lang="en-US" sz="1200" b="1">
                <a:solidFill>
                  <a:schemeClr val="tx2"/>
                </a:solidFill>
                <a:cs typeface="Arial"/>
              </a:rPr>
              <a:t>PROCESS FOR ORDERING:</a:t>
            </a:r>
            <a:endParaRPr lang="en-US" sz="1200">
              <a:cs typeface="Arial"/>
            </a:endParaRPr>
          </a:p>
          <a:p>
            <a:pPr marL="228600" indent="-228600">
              <a:spcBef>
                <a:spcPts val="600"/>
              </a:spcBef>
              <a:spcAft>
                <a:spcPts val="200"/>
              </a:spcAft>
              <a:buClr>
                <a:schemeClr val="tx2"/>
              </a:buClr>
              <a:buFont typeface="+mj-lt"/>
              <a:buAutoNum type="arabicPeriod"/>
            </a:pPr>
            <a:r>
              <a:rPr lang="en-US" sz="1200">
                <a:cs typeface="Arial"/>
              </a:rPr>
              <a:t>Complete the ”Bill of Materials” spreadsheet and send with contact details to </a:t>
            </a:r>
            <a:r>
              <a:rPr lang="en-US" sz="1200">
                <a:cs typeface="Arial"/>
                <a:hlinkClick r:id="rId7">
                  <a:extLst>
                    <a:ext uri="{A12FA001-AC4F-418D-AE19-62706E023703}">
                      <ahyp:hlinkClr xmlns="" xmlns:ahyp="http://schemas.microsoft.com/office/drawing/2018/hyperlinkcolor" val="tx"/>
                    </a:ext>
                  </a:extLst>
                </a:hlinkClick>
              </a:rPr>
              <a:t>covidsupplies@speedyservices.com</a:t>
            </a:r>
            <a:r>
              <a:rPr lang="en-US" sz="1200">
                <a:cs typeface="Arial"/>
              </a:rPr>
              <a:t> </a:t>
            </a:r>
            <a:endParaRPr lang="en-US" sz="1200">
              <a:ea typeface="+mn-lt"/>
              <a:cs typeface="+mn-lt"/>
            </a:endParaRPr>
          </a:p>
          <a:p>
            <a:pPr marL="228600" indent="-228600">
              <a:spcBef>
                <a:spcPts val="600"/>
              </a:spcBef>
              <a:spcAft>
                <a:spcPts val="200"/>
              </a:spcAft>
              <a:buClr>
                <a:schemeClr val="tx2"/>
              </a:buClr>
              <a:buFont typeface="+mj-lt"/>
              <a:buAutoNum type="arabicPeriod"/>
            </a:pPr>
            <a:r>
              <a:rPr lang="en-US" sz="1200">
                <a:cs typeface="Arial"/>
              </a:rPr>
              <a:t>Speedy will contact you to confirm the equipment items, prices and quantities with you and will also arrange payment and equipment delivery</a:t>
            </a:r>
            <a:endParaRPr lang="en-US" sz="1200">
              <a:ea typeface="+mn-lt"/>
              <a:cs typeface="+mn-lt"/>
            </a:endParaRPr>
          </a:p>
          <a:p>
            <a:pPr>
              <a:spcBef>
                <a:spcPts val="600"/>
              </a:spcBef>
              <a:spcAft>
                <a:spcPts val="200"/>
              </a:spcAft>
              <a:buClr>
                <a:schemeClr val="tx2"/>
              </a:buClr>
            </a:pPr>
            <a:endParaRPr lang="en-US" sz="1200">
              <a:ea typeface="+mn-lt"/>
              <a:cs typeface="+mn-lt"/>
            </a:endParaRPr>
          </a:p>
          <a:p>
            <a:pPr>
              <a:spcBef>
                <a:spcPts val="600"/>
              </a:spcBef>
              <a:spcAft>
                <a:spcPts val="200"/>
              </a:spcAft>
              <a:buClr>
                <a:schemeClr val="tx2"/>
              </a:buClr>
            </a:pPr>
            <a:r>
              <a:rPr lang="en-US" sz="1200" b="1">
                <a:solidFill>
                  <a:schemeClr val="tx2"/>
                </a:solidFill>
                <a:ea typeface="+mn-lt"/>
                <a:cs typeface="+mn-lt"/>
              </a:rPr>
              <a:t>SPEEDY DEDICATED SUPPLY SUPPORT TEAM:</a:t>
            </a:r>
          </a:p>
          <a:p>
            <a:pPr marL="171450" indent="-171450">
              <a:spcBef>
                <a:spcPts val="600"/>
              </a:spcBef>
              <a:spcAft>
                <a:spcPts val="200"/>
              </a:spcAft>
              <a:buClr>
                <a:schemeClr val="tx2"/>
              </a:buClr>
              <a:buFont typeface="Arial" panose="020B0604020202020204" pitchFamily="34" charset="0"/>
              <a:buChar char="•"/>
            </a:pPr>
            <a:r>
              <a:rPr lang="en-US" sz="1200">
                <a:ea typeface="+mn-lt"/>
                <a:cs typeface="+mn-lt"/>
              </a:rPr>
              <a:t>01332 850 004 (Option 4)</a:t>
            </a:r>
          </a:p>
          <a:p>
            <a:pPr marL="171450" indent="-171450">
              <a:spcBef>
                <a:spcPts val="600"/>
              </a:spcBef>
              <a:spcAft>
                <a:spcPts val="200"/>
              </a:spcAft>
              <a:buClr>
                <a:schemeClr val="tx2"/>
              </a:buClr>
              <a:buFont typeface="Arial" panose="020B0604020202020204" pitchFamily="34" charset="0"/>
              <a:buChar char="•"/>
            </a:pPr>
            <a:r>
              <a:rPr lang="en-US" sz="1200">
                <a:ea typeface="+mn-lt"/>
                <a:cs typeface="+mn-lt"/>
                <a:hlinkClick r:id="rId7">
                  <a:extLst>
                    <a:ext uri="{A12FA001-AC4F-418D-AE19-62706E023703}">
                      <ahyp:hlinkClr xmlns="" xmlns:ahyp="http://schemas.microsoft.com/office/drawing/2018/hyperlinkcolor" val="tx"/>
                    </a:ext>
                  </a:extLst>
                </a:hlinkClick>
              </a:rPr>
              <a:t>covidsupplies@speedyservices.com</a:t>
            </a:r>
            <a:endParaRPr lang="en-US" sz="1200">
              <a:ea typeface="+mn-lt"/>
              <a:cs typeface="+mn-lt"/>
            </a:endParaRPr>
          </a:p>
          <a:p>
            <a:pPr>
              <a:spcBef>
                <a:spcPts val="600"/>
              </a:spcBef>
              <a:spcAft>
                <a:spcPts val="200"/>
              </a:spcAft>
              <a:buClr>
                <a:schemeClr val="tx2"/>
              </a:buClr>
            </a:pPr>
            <a:endParaRPr lang="en-US" sz="1200">
              <a:ea typeface="+mn-lt"/>
              <a:cs typeface="+mn-lt"/>
            </a:endParaRPr>
          </a:p>
          <a:p>
            <a:pPr>
              <a:spcBef>
                <a:spcPts val="600"/>
              </a:spcBef>
              <a:spcAft>
                <a:spcPts val="200"/>
              </a:spcAft>
              <a:buClr>
                <a:schemeClr val="tx2"/>
              </a:buClr>
            </a:pPr>
            <a:r>
              <a:rPr lang="en-US" sz="1200" b="1">
                <a:solidFill>
                  <a:schemeClr val="tx2"/>
                </a:solidFill>
                <a:ea typeface="+mn-lt"/>
                <a:cs typeface="+mn-lt"/>
              </a:rPr>
              <a:t>ESCALATION CONTACTS:</a:t>
            </a:r>
            <a:endParaRPr lang="en-US" sz="1200" b="1">
              <a:ea typeface="+mn-lt"/>
              <a:cs typeface="+mn-lt"/>
            </a:endParaRPr>
          </a:p>
          <a:p>
            <a:pPr marL="171450" indent="-171450">
              <a:spcBef>
                <a:spcPts val="600"/>
              </a:spcBef>
              <a:spcAft>
                <a:spcPts val="200"/>
              </a:spcAft>
              <a:buClr>
                <a:schemeClr val="tx2"/>
              </a:buClr>
              <a:buFont typeface="Arial" panose="020B0604020202020204" pitchFamily="34" charset="0"/>
              <a:buChar char="•"/>
            </a:pPr>
            <a:r>
              <a:rPr lang="en-US" sz="1200">
                <a:cs typeface="Arial"/>
              </a:rPr>
              <a:t>James O’Sullivan - Account Manager </a:t>
            </a:r>
            <a:r>
              <a:rPr lang="en-US" sz="1200">
                <a:cs typeface="Arial"/>
                <a:hlinkClick r:id="rId8">
                  <a:extLst>
                    <a:ext uri="{A12FA001-AC4F-418D-AE19-62706E023703}">
                      <ahyp:hlinkClr xmlns="" xmlns:ahyp="http://schemas.microsoft.com/office/drawing/2018/hyperlinkcolor" val="tx"/>
                    </a:ext>
                  </a:extLst>
                </a:hlinkClick>
              </a:rPr>
              <a:t>james.osullivan1@speedyservices.com</a:t>
            </a:r>
            <a:r>
              <a:rPr lang="en-US" sz="1200">
                <a:cs typeface="Arial"/>
              </a:rPr>
              <a:t> 07515 052 260</a:t>
            </a:r>
            <a:endParaRPr lang="en-US" sz="1200">
              <a:ea typeface="+mn-lt"/>
              <a:cs typeface="+mn-lt"/>
            </a:endParaRPr>
          </a:p>
          <a:p>
            <a:pPr marL="171450" indent="-171450">
              <a:spcBef>
                <a:spcPts val="600"/>
              </a:spcBef>
              <a:spcAft>
                <a:spcPts val="200"/>
              </a:spcAft>
              <a:buClr>
                <a:schemeClr val="tx2"/>
              </a:buClr>
              <a:buFont typeface="Arial" panose="020B0604020202020204" pitchFamily="34" charset="0"/>
              <a:buChar char="•"/>
            </a:pPr>
            <a:r>
              <a:rPr lang="en-US" sz="1200">
                <a:cs typeface="Arial"/>
              </a:rPr>
              <a:t>Jeremy Jowett - Commercial Director </a:t>
            </a:r>
            <a:r>
              <a:rPr lang="en-US" sz="1200">
                <a:cs typeface="Arial"/>
                <a:hlinkClick r:id="rId9">
                  <a:extLst>
                    <a:ext uri="{A12FA001-AC4F-418D-AE19-62706E023703}">
                      <ahyp:hlinkClr xmlns="" xmlns:ahyp="http://schemas.microsoft.com/office/drawing/2018/hyperlinkcolor" val="tx"/>
                    </a:ext>
                  </a:extLst>
                </a:hlinkClick>
              </a:rPr>
              <a:t>jeremy.jowett@speedyservices.com</a:t>
            </a:r>
            <a:endParaRPr lang="en-US" sz="1200">
              <a:ea typeface="+mn-lt"/>
              <a:cs typeface="+mn-lt"/>
            </a:endParaRPr>
          </a:p>
        </p:txBody>
      </p:sp>
      <p:sp>
        <p:nvSpPr>
          <p:cNvPr id="2" name="Rectangle 1">
            <a:extLst>
              <a:ext uri="{FF2B5EF4-FFF2-40B4-BE49-F238E27FC236}">
                <a16:creationId xmlns:a16="http://schemas.microsoft.com/office/drawing/2014/main" id="{8DB76B76-3C6B-1B43-99FD-F7AD5F7EB852}"/>
              </a:ext>
            </a:extLst>
          </p:cNvPr>
          <p:cNvSpPr/>
          <p:nvPr/>
        </p:nvSpPr>
        <p:spPr>
          <a:xfrm>
            <a:off x="628649" y="3777570"/>
            <a:ext cx="4474351" cy="738664"/>
          </a:xfrm>
          <a:prstGeom prst="rect">
            <a:avLst/>
          </a:prstGeom>
        </p:spPr>
        <p:txBody>
          <a:bodyPr wrap="square" lIns="0">
            <a:spAutoFit/>
          </a:bodyPr>
          <a:lstStyle/>
          <a:p>
            <a:r>
              <a:rPr lang="en-US" sz="1400" dirty="0">
                <a:cs typeface="Arial"/>
              </a:rPr>
              <a:t>Speedy are an approved supplier to purchase the clinically approved equipment on the Bill of Materials to set up Asymptomatic </a:t>
            </a:r>
            <a:r>
              <a:rPr lang="en-US" sz="1400" dirty="0" smtClean="0">
                <a:cs typeface="Arial"/>
              </a:rPr>
              <a:t>Testing sites</a:t>
            </a:r>
            <a:r>
              <a:rPr lang="en-US" sz="1400" dirty="0">
                <a:cs typeface="Arial"/>
              </a:rPr>
              <a:t>. </a:t>
            </a:r>
            <a:endParaRPr lang="en-US" sz="1400" dirty="0">
              <a:ea typeface="+mn-lt"/>
              <a:cs typeface="+mn-lt"/>
            </a:endParaRPr>
          </a:p>
        </p:txBody>
      </p:sp>
    </p:spTree>
    <p:extLst>
      <p:ext uri="{BB962C8B-B14F-4D97-AF65-F5344CB8AC3E}">
        <p14:creationId xmlns:p14="http://schemas.microsoft.com/office/powerpoint/2010/main" val="37201664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6805501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37"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4400" b="1" dirty="0" smtClean="0">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80739222-87EB-7645-922E-5AF0CC1DB26D}"/>
              </a:ext>
            </a:extLst>
          </p:cNvPr>
          <p:cNvSpPr>
            <a:spLocks noGrp="1"/>
          </p:cNvSpPr>
          <p:nvPr>
            <p:ph type="title"/>
          </p:nvPr>
        </p:nvSpPr>
        <p:spPr/>
        <p:txBody>
          <a:bodyPr/>
          <a:lstStyle/>
          <a:p>
            <a:r>
              <a:rPr lang="en-GB" dirty="0" smtClean="0">
                <a:latin typeface="Arial"/>
                <a:cs typeface="Arial"/>
              </a:rPr>
              <a:t>3.7 </a:t>
            </a:r>
            <a:r>
              <a:rPr lang="en-GB" dirty="0">
                <a:latin typeface="Arial"/>
                <a:cs typeface="Arial"/>
              </a:rPr>
              <a:t>PERMANENT SITE CLOSURE GUIDELINES</a:t>
            </a:r>
            <a:endParaRPr lang="en-GB" dirty="0"/>
          </a:p>
        </p:txBody>
      </p:sp>
      <p:sp>
        <p:nvSpPr>
          <p:cNvPr id="4" name="TextBox 3">
            <a:extLst>
              <a:ext uri="{FF2B5EF4-FFF2-40B4-BE49-F238E27FC236}">
                <a16:creationId xmlns:a16="http://schemas.microsoft.com/office/drawing/2014/main" id="{CACF3009-BA9C-134F-8828-3ACB9723438C}"/>
              </a:ext>
            </a:extLst>
          </p:cNvPr>
          <p:cNvSpPr txBox="1"/>
          <p:nvPr/>
        </p:nvSpPr>
        <p:spPr>
          <a:xfrm>
            <a:off x="-311727" y="3190009"/>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Tree>
    <p:extLst>
      <p:ext uri="{BB962C8B-B14F-4D97-AF65-F5344CB8AC3E}">
        <p14:creationId xmlns:p14="http://schemas.microsoft.com/office/powerpoint/2010/main" val="24883217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903684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42" name="think-cell Slide" r:id="rId6" imgW="286" imgH="286" progId="TCLayout.ActiveDocument.1">
                  <p:embed/>
                </p:oleObj>
              </mc:Choice>
              <mc:Fallback>
                <p:oleObj name="think-cell Slide" r:id="rId6" imgW="286" imgH="286" progId="TCLayout.ActiveDocument.1">
                  <p:embed/>
                  <p:pic>
                    <p:nvPicPr>
                      <p:cNvPr id="2" name="Object 1" hidden="1"/>
                      <p:cNvPicPr/>
                      <p:nvPr/>
                    </p:nvPicPr>
                    <p:blipFill>
                      <a:blip r:embed="rId7"/>
                      <a:stretch>
                        <a:fillRect/>
                      </a:stretch>
                    </p:blipFill>
                    <p:spPr>
                      <a:xfrm>
                        <a:off x="1588" y="1588"/>
                        <a:ext cx="1588" cy="1588"/>
                      </a:xfrm>
                      <a:prstGeom prst="rect">
                        <a:avLst/>
                      </a:prstGeom>
                      <a:ln/>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4900" b="1" dirty="0" smtClean="0">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1" name="Text Placeholder 4">
            <a:extLst>
              <a:ext uri="{FF2B5EF4-FFF2-40B4-BE49-F238E27FC236}">
                <a16:creationId xmlns:a16="http://schemas.microsoft.com/office/drawing/2014/main" id="{1CE9F729-0BF4-D44D-93C3-9A55B0FCAAB2}"/>
              </a:ext>
            </a:extLst>
          </p:cNvPr>
          <p:cNvSpPr>
            <a:spLocks noGrp="1"/>
          </p:cNvSpPr>
          <p:nvPr>
            <p:ph type="body" sz="quarter" idx="12"/>
          </p:nvPr>
        </p:nvSpPr>
        <p:spPr/>
        <p:txBody>
          <a:bodyPr anchor="b"/>
          <a:lstStyle/>
          <a:p>
            <a:r>
              <a:rPr lang="en-GB" b="1" dirty="0"/>
              <a:t>VERSION 2.5</a:t>
            </a:r>
          </a:p>
        </p:txBody>
      </p:sp>
      <p:sp>
        <p:nvSpPr>
          <p:cNvPr id="3" name="Title 2"/>
          <p:cNvSpPr>
            <a:spLocks noGrp="1"/>
          </p:cNvSpPr>
          <p:nvPr>
            <p:ph type="ctrTitle"/>
          </p:nvPr>
        </p:nvSpPr>
        <p:spPr>
          <a:xfrm>
            <a:off x="595164" y="1275780"/>
            <a:ext cx="4885761" cy="3805231"/>
          </a:xfrm>
        </p:spPr>
        <p:txBody>
          <a:bodyPr>
            <a:normAutofit fontScale="90000"/>
          </a:bodyPr>
          <a:lstStyle/>
          <a:p>
            <a:r>
              <a:rPr lang="en-GB" sz="11800" dirty="0">
                <a:solidFill>
                  <a:schemeClr val="tx2"/>
                </a:solidFill>
              </a:rPr>
              <a:t>1</a:t>
            </a:r>
            <a:r>
              <a:rPr lang="en-GB" dirty="0">
                <a:solidFill>
                  <a:schemeClr val="tx2"/>
                </a:solidFill>
              </a:rPr>
              <a:t/>
            </a:r>
            <a:br>
              <a:rPr lang="en-GB" dirty="0">
                <a:solidFill>
                  <a:schemeClr val="tx2"/>
                </a:solidFill>
              </a:rPr>
            </a:br>
            <a:r>
              <a:rPr lang="en-GB" dirty="0">
                <a:solidFill>
                  <a:schemeClr val="tx2"/>
                </a:solidFill>
              </a:rPr>
              <a:t>Clinical, protocol and policy</a:t>
            </a:r>
            <a:endParaRPr lang="en-US" dirty="0">
              <a:solidFill>
                <a:schemeClr val="tx2"/>
              </a:solidFill>
            </a:endParaRPr>
          </a:p>
        </p:txBody>
      </p:sp>
      <p:sp>
        <p:nvSpPr>
          <p:cNvPr id="8" name="TextBox 7">
            <a:extLst>
              <a:ext uri="{FF2B5EF4-FFF2-40B4-BE49-F238E27FC236}">
                <a16:creationId xmlns:a16="http://schemas.microsoft.com/office/drawing/2014/main" id="{9187F7E4-7ADF-F547-A7DE-439A85BFD267}"/>
              </a:ext>
            </a:extLst>
          </p:cNvPr>
          <p:cNvSpPr txBox="1"/>
          <p:nvPr/>
        </p:nvSpPr>
        <p:spPr>
          <a:xfrm>
            <a:off x="11578442" y="6507678"/>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4" name="AutoShape 2">
            <a:extLst>
              <a:ext uri="{FF2B5EF4-FFF2-40B4-BE49-F238E27FC236}">
                <a16:creationId xmlns:a16="http://schemas.microsoft.com/office/drawing/2014/main" id="{272ADB71-1347-0145-81FB-6E475608086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 Placeholder 2">
            <a:extLst>
              <a:ext uri="{FF2B5EF4-FFF2-40B4-BE49-F238E27FC236}">
                <a16:creationId xmlns:a16="http://schemas.microsoft.com/office/drawing/2014/main" id="{8C858669-E895-7A44-A3AC-A5CE67656B1F}"/>
              </a:ext>
            </a:extLst>
          </p:cNvPr>
          <p:cNvSpPr txBox="1">
            <a:spLocks/>
          </p:cNvSpPr>
          <p:nvPr/>
        </p:nvSpPr>
        <p:spPr>
          <a:xfrm>
            <a:off x="5664200" y="1160463"/>
            <a:ext cx="5899150" cy="5000625"/>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600"/>
              </a:spcBef>
              <a:spcAft>
                <a:spcPts val="300"/>
              </a:spcAft>
              <a:buClr>
                <a:srgbClr val="005EB8"/>
              </a:buClr>
              <a:buFont typeface="Arial" panose="020B0604020202020204" pitchFamily="34" charset="0"/>
              <a:buNone/>
              <a:defRPr lang="en-US" sz="1200" b="1" i="0" kern="1200">
                <a:solidFill>
                  <a:schemeClr val="tx1"/>
                </a:solidFill>
                <a:latin typeface="Arial" panose="020B0604020202020204" pitchFamily="34" charset="0"/>
                <a:ea typeface="+mn-ea"/>
                <a:cs typeface="Arial" panose="020B0604020202020204" pitchFamily="34" charset="0"/>
                <a:sym typeface="+mn-lt"/>
              </a:defRPr>
            </a:lvl1pPr>
            <a:lvl2pPr marL="284400" indent="-172800" algn="l" defTabSz="914400" rtl="0" eaLnBrk="1" latinLnBrk="0" hangingPunct="1">
              <a:lnSpc>
                <a:spcPct val="90000"/>
              </a:lnSpc>
              <a:spcBef>
                <a:spcPts val="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rgbClr val="005EB8"/>
              </a:buClr>
              <a:buFont typeface="Trebuchet MS" panose="020B0603020202020204" pitchFamily="34" charset="0"/>
              <a:buChar char="–"/>
              <a:defRPr lang="en-US" sz="1200" kern="1200">
                <a:solidFill>
                  <a:srgbClr val="425563"/>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rgbClr val="005EB8"/>
              </a:buClr>
              <a:buFont typeface="Arial" panose="020B0604020202020204" pitchFamily="34" charset="0"/>
              <a:buChar char="​"/>
              <a:defRPr lang="en-US" sz="1600" kern="1200">
                <a:solidFill>
                  <a:srgbClr val="005EB8"/>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
                <a:srgbClr val="005EB8"/>
              </a:buClr>
              <a:buFont typeface="Arial" panose="020B0604020202020204" pitchFamily="34" charset="0"/>
              <a:buChar char="​"/>
              <a:defRPr lang="en-US" sz="1600" b="1" kern="1200" smtClean="0">
                <a:solidFill>
                  <a:srgbClr val="425563"/>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rgbClr val="005EB8"/>
              </a:buClr>
              <a:buFont typeface="Arial" panose="020B0604020202020204" pitchFamily="34" charset="0"/>
              <a:buChar char="•"/>
              <a:defRPr lang="en-US" sz="1600" kern="1200" smtClean="0">
                <a:solidFill>
                  <a:srgbClr val="425563"/>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Clr>
                <a:srgbClr val="005EB8"/>
              </a:buClr>
              <a:buFont typeface="Arial" panose="020B0604020202020204" pitchFamily="34" charset="0"/>
              <a:buChar char="​"/>
              <a:defRPr lang="en-US" sz="4400" kern="1200" baseline="0" smtClean="0">
                <a:solidFill>
                  <a:srgbClr val="425563"/>
                </a:solidFill>
                <a:latin typeface="+mn-lt"/>
                <a:ea typeface="+mn-ea"/>
                <a:cs typeface="+mn-cs"/>
                <a:sym typeface="+mn-lt"/>
              </a:defRPr>
            </a:lvl7pPr>
            <a:lvl8pPr marL="0" indent="0" algn="l" defTabSz="914400" rtl="0" eaLnBrk="1" latinLnBrk="0" hangingPunct="1">
              <a:lnSpc>
                <a:spcPct val="90000"/>
              </a:lnSpc>
              <a:spcBef>
                <a:spcPts val="900"/>
              </a:spcBef>
              <a:spcAft>
                <a:spcPts val="0"/>
              </a:spcAft>
              <a:buClr>
                <a:srgbClr val="005EB8"/>
              </a:buClr>
              <a:buFont typeface="Arial" panose="020B0604020202020204" pitchFamily="34" charset="0"/>
              <a:buChar char="​"/>
              <a:defRPr lang="en-US" sz="5400" kern="1200" baseline="0" smtClean="0">
                <a:solidFill>
                  <a:srgbClr val="005EB8"/>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Clr>
                <a:srgbClr val="005EB8"/>
              </a:buClr>
              <a:buFont typeface="Arial" panose="020B0604020202020204" pitchFamily="34" charset="0"/>
              <a:buChar char="​"/>
              <a:defRPr lang="en-US" sz="2400" kern="1200" baseline="0" dirty="0">
                <a:solidFill>
                  <a:srgbClr val="005EB8"/>
                </a:solidFill>
                <a:latin typeface="+mn-lt"/>
                <a:ea typeface="+mn-ea"/>
                <a:cs typeface="+mn-cs"/>
                <a:sym typeface="+mn-lt"/>
              </a:defRPr>
            </a:lvl9pPr>
          </a:lstStyle>
          <a:p>
            <a:pPr marL="342900" marR="0" lvl="0" indent="-342900" algn="l" defTabSz="914400" rtl="0" eaLnBrk="1" fontAlgn="auto" latinLnBrk="0" hangingPunct="1">
              <a:lnSpc>
                <a:spcPct val="150000"/>
              </a:lnSpc>
              <a:spcBef>
                <a:spcPts val="600"/>
              </a:spcBef>
              <a:spcAft>
                <a:spcPts val="300"/>
              </a:spcAft>
              <a:buClr>
                <a:srgbClr val="005EB8"/>
              </a:buClr>
              <a:buSzPct val="100000"/>
              <a:buFont typeface="+mj-lt"/>
              <a:buAutoNum type="arabicPeriod"/>
              <a:tabLst/>
              <a:defRPr/>
            </a:pPr>
            <a:r>
              <a:rPr lang="en-GB" sz="1400" b="0" dirty="0">
                <a:solidFill>
                  <a:schemeClr val="tx2"/>
                </a:solidFill>
                <a:latin typeface="Arial"/>
                <a:cs typeface="Arial"/>
              </a:rPr>
              <a:t>Clinical protocols</a:t>
            </a:r>
          </a:p>
          <a:p>
            <a:pPr marL="342900" marR="0" lvl="0" indent="-342900" algn="l" defTabSz="914400" rtl="0" eaLnBrk="1" fontAlgn="auto" latinLnBrk="0" hangingPunct="1">
              <a:lnSpc>
                <a:spcPct val="150000"/>
              </a:lnSpc>
              <a:spcBef>
                <a:spcPts val="600"/>
              </a:spcBef>
              <a:spcAft>
                <a:spcPts val="300"/>
              </a:spcAft>
              <a:buClr>
                <a:srgbClr val="005EB8"/>
              </a:buClr>
              <a:buSzPct val="100000"/>
              <a:buFont typeface="+mj-lt"/>
              <a:buAutoNum type="arabicPeriod"/>
              <a:tabLst/>
              <a:defRPr/>
            </a:pPr>
            <a:r>
              <a:rPr lang="en-GB" sz="1400" b="0" dirty="0">
                <a:solidFill>
                  <a:schemeClr val="tx2"/>
                </a:solidFill>
                <a:latin typeface="Arial"/>
                <a:cs typeface="Arial"/>
              </a:rPr>
              <a:t>Testing Process</a:t>
            </a:r>
          </a:p>
          <a:p>
            <a:pPr marL="342900" marR="0" lvl="0" indent="-342900" algn="l" defTabSz="914400" rtl="0" eaLnBrk="1" fontAlgn="auto" latinLnBrk="0" hangingPunct="1">
              <a:lnSpc>
                <a:spcPct val="150000"/>
              </a:lnSpc>
              <a:spcBef>
                <a:spcPts val="600"/>
              </a:spcBef>
              <a:spcAft>
                <a:spcPts val="300"/>
              </a:spcAft>
              <a:buClr>
                <a:srgbClr val="005EB8"/>
              </a:buClr>
              <a:buSzPct val="100000"/>
              <a:buFont typeface="+mj-lt"/>
              <a:buAutoNum type="arabicPeriod"/>
              <a:tabLst/>
              <a:defRPr/>
            </a:pPr>
            <a:r>
              <a:rPr lang="en-GB" sz="1400" b="0" dirty="0">
                <a:solidFill>
                  <a:schemeClr val="tx2"/>
                </a:solidFill>
                <a:latin typeface="Arial"/>
                <a:cs typeface="Arial"/>
              </a:rPr>
              <a:t>Self Administering A Swab Test</a:t>
            </a:r>
          </a:p>
          <a:p>
            <a:pPr marL="342900" marR="0" lvl="0" indent="-342900" algn="l" defTabSz="914400" rtl="0" eaLnBrk="1" fontAlgn="auto" latinLnBrk="0" hangingPunct="1">
              <a:lnSpc>
                <a:spcPct val="150000"/>
              </a:lnSpc>
              <a:spcBef>
                <a:spcPts val="600"/>
              </a:spcBef>
              <a:spcAft>
                <a:spcPts val="300"/>
              </a:spcAft>
              <a:buClr>
                <a:srgbClr val="005EB8"/>
              </a:buClr>
              <a:buSzPct val="100000"/>
              <a:buFont typeface="+mj-lt"/>
              <a:buAutoNum type="arabicPeriod"/>
              <a:tabLst/>
              <a:defRPr/>
            </a:pPr>
            <a:r>
              <a:rPr lang="en-GB" sz="1400" b="0" dirty="0">
                <a:solidFill>
                  <a:schemeClr val="tx2"/>
                </a:solidFill>
                <a:latin typeface="Arial"/>
                <a:cs typeface="Arial"/>
              </a:rPr>
              <a:t>Results Interpretation</a:t>
            </a:r>
          </a:p>
          <a:p>
            <a:pPr marL="342900" marR="0" lvl="0" indent="-342900" algn="l" defTabSz="914400" rtl="0" eaLnBrk="1" fontAlgn="auto" latinLnBrk="0" hangingPunct="1">
              <a:lnSpc>
                <a:spcPct val="150000"/>
              </a:lnSpc>
              <a:spcBef>
                <a:spcPts val="600"/>
              </a:spcBef>
              <a:spcAft>
                <a:spcPts val="300"/>
              </a:spcAft>
              <a:buClr>
                <a:srgbClr val="005EB8"/>
              </a:buClr>
              <a:buSzPct val="100000"/>
              <a:buFont typeface="+mj-lt"/>
              <a:buAutoNum type="arabicPeriod"/>
              <a:tabLst/>
              <a:defRPr/>
            </a:pPr>
            <a:r>
              <a:rPr lang="en-GB" sz="1400" b="0" dirty="0">
                <a:solidFill>
                  <a:schemeClr val="tx2"/>
                </a:solidFill>
                <a:latin typeface="Arial"/>
                <a:cs typeface="Arial"/>
              </a:rPr>
              <a:t>Test Results</a:t>
            </a:r>
          </a:p>
          <a:p>
            <a:pPr marL="342900" marR="0" lvl="0" indent="-342900" algn="l" defTabSz="914400" rtl="0" eaLnBrk="1" fontAlgn="auto" latinLnBrk="0" hangingPunct="1">
              <a:lnSpc>
                <a:spcPct val="150000"/>
              </a:lnSpc>
              <a:spcBef>
                <a:spcPts val="600"/>
              </a:spcBef>
              <a:spcAft>
                <a:spcPts val="300"/>
              </a:spcAft>
              <a:buClr>
                <a:srgbClr val="005EB8"/>
              </a:buClr>
              <a:buSzPct val="100000"/>
              <a:buFont typeface="+mj-lt"/>
              <a:buAutoNum type="arabicPeriod"/>
              <a:tabLst/>
              <a:defRPr/>
            </a:pPr>
            <a:r>
              <a:rPr lang="en-GB" sz="1400" b="0" dirty="0">
                <a:solidFill>
                  <a:schemeClr val="tx2"/>
                </a:solidFill>
                <a:latin typeface="Arial"/>
                <a:cs typeface="Arial"/>
              </a:rPr>
              <a:t>PPE Guidance</a:t>
            </a:r>
          </a:p>
          <a:p>
            <a:pPr marL="342900" marR="0" lvl="0" indent="-342900" algn="l" defTabSz="914400" rtl="0" eaLnBrk="1" fontAlgn="auto" latinLnBrk="0" hangingPunct="1">
              <a:lnSpc>
                <a:spcPct val="150000"/>
              </a:lnSpc>
              <a:spcBef>
                <a:spcPts val="600"/>
              </a:spcBef>
              <a:spcAft>
                <a:spcPts val="300"/>
              </a:spcAft>
              <a:buClr>
                <a:srgbClr val="005EB8"/>
              </a:buClr>
              <a:buSzPct val="100000"/>
              <a:buFont typeface="+mj-lt"/>
              <a:buAutoNum type="arabicPeriod"/>
              <a:tabLst/>
              <a:defRPr/>
            </a:pPr>
            <a:r>
              <a:rPr lang="en-GB" sz="1400" b="0" dirty="0">
                <a:solidFill>
                  <a:schemeClr val="tx2"/>
                </a:solidFill>
                <a:latin typeface="Arial"/>
                <a:cs typeface="Arial"/>
              </a:rPr>
              <a:t>Waste Management</a:t>
            </a:r>
          </a:p>
          <a:p>
            <a:pPr>
              <a:lnSpc>
                <a:spcPct val="150000"/>
              </a:lnSpc>
              <a:buSzPct val="100000"/>
              <a:defRPr/>
            </a:pPr>
            <a:r>
              <a:rPr lang="en-GB" sz="1400" b="0" dirty="0" smtClean="0">
                <a:solidFill>
                  <a:schemeClr val="tx2"/>
                </a:solidFill>
                <a:latin typeface="Arial"/>
                <a:cs typeface="Arial"/>
              </a:rPr>
              <a:t>SEE APPENDIX</a:t>
            </a:r>
            <a:r>
              <a:rPr lang="en-GB" sz="1400" b="0" dirty="0">
                <a:solidFill>
                  <a:schemeClr val="tx2"/>
                </a:solidFill>
                <a:latin typeface="Arial"/>
                <a:cs typeface="Arial"/>
              </a:rPr>
              <a:t>: </a:t>
            </a:r>
            <a:r>
              <a:rPr lang="en-GB" sz="1400" b="0" dirty="0" smtClean="0">
                <a:solidFill>
                  <a:schemeClr val="tx2"/>
                </a:solidFill>
                <a:latin typeface="Arial"/>
                <a:cs typeface="Arial"/>
              </a:rPr>
              <a:t>Legal</a:t>
            </a:r>
            <a:r>
              <a:rPr lang="en-GB" sz="1400" b="0" dirty="0">
                <a:solidFill>
                  <a:schemeClr val="tx2"/>
                </a:solidFill>
                <a:latin typeface="Arial"/>
                <a:cs typeface="Arial"/>
              </a:rPr>
              <a:t>, Quality, Risk and issue management</a:t>
            </a:r>
            <a:endParaRPr lang="en-GB" sz="1400" b="0" dirty="0">
              <a:solidFill>
                <a:schemeClr val="tx2"/>
              </a:solidFill>
            </a:endParaRPr>
          </a:p>
        </p:txBody>
      </p:sp>
    </p:spTree>
    <p:extLst>
      <p:ext uri="{BB962C8B-B14F-4D97-AF65-F5344CB8AC3E}">
        <p14:creationId xmlns:p14="http://schemas.microsoft.com/office/powerpoint/2010/main" val="21802495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365A35-440E-184D-B394-17CE926E1219}"/>
              </a:ext>
            </a:extLst>
          </p:cNvPr>
          <p:cNvSpPr>
            <a:spLocks noGrp="1"/>
          </p:cNvSpPr>
          <p:nvPr>
            <p:ph type="title"/>
          </p:nvPr>
        </p:nvSpPr>
        <p:spPr/>
        <p:txBody>
          <a:bodyPr/>
          <a:lstStyle/>
          <a:p>
            <a:r>
              <a:rPr lang="en-GB" sz="3600">
                <a:latin typeface="Arial"/>
                <a:cs typeface="Arial"/>
              </a:rPr>
              <a:t>GENERAL CONSIDERATIONS</a:t>
            </a:r>
            <a:br>
              <a:rPr lang="en-GB" sz="3600">
                <a:latin typeface="Arial"/>
                <a:cs typeface="Arial"/>
              </a:rPr>
            </a:br>
            <a:endParaRPr lang="en-GB" sz="3600"/>
          </a:p>
        </p:txBody>
      </p:sp>
      <p:sp>
        <p:nvSpPr>
          <p:cNvPr id="4" name="Rectangle 3">
            <a:extLst>
              <a:ext uri="{FF2B5EF4-FFF2-40B4-BE49-F238E27FC236}">
                <a16:creationId xmlns:a16="http://schemas.microsoft.com/office/drawing/2014/main" id="{9A0FFDF7-1D64-624B-9249-C07C8F3EC11F}"/>
              </a:ext>
            </a:extLst>
          </p:cNvPr>
          <p:cNvSpPr/>
          <p:nvPr/>
        </p:nvSpPr>
        <p:spPr>
          <a:xfrm>
            <a:off x="623888" y="4096423"/>
            <a:ext cx="4487374" cy="1570404"/>
          </a:xfrm>
          <a:prstGeom prst="rect">
            <a:avLst/>
          </a:prstGeom>
        </p:spPr>
        <p:txBody>
          <a:bodyPr lIns="0" anchor="ctr">
            <a:noAutofit/>
          </a:bodyPr>
          <a:lstStyle/>
          <a:p>
            <a:r>
              <a:rPr lang="en-US" sz="1400" dirty="0"/>
              <a:t>The following provides the recommended guidelines for closure of asymptomatic </a:t>
            </a:r>
            <a:r>
              <a:rPr lang="en-US" sz="1400" dirty="0" smtClean="0"/>
              <a:t>testing sites </a:t>
            </a:r>
            <a:r>
              <a:rPr lang="en-US" sz="1400" dirty="0"/>
              <a:t>(ATS). The contents were accurate at the time of publication, however, are subject to change based on learning from </a:t>
            </a:r>
            <a:r>
              <a:rPr lang="en-US" sz="1400" dirty="0" smtClean="0"/>
              <a:t>testing sites </a:t>
            </a:r>
            <a:r>
              <a:rPr lang="en-US" sz="1400" dirty="0"/>
              <a:t>and policies of the National Testing Programme. This is not considered to be final and must be considered with the latest clinical guidance.</a:t>
            </a:r>
            <a:endParaRPr lang="en-US" sz="1400" dirty="0">
              <a:cs typeface="Arial"/>
            </a:endParaRPr>
          </a:p>
        </p:txBody>
      </p:sp>
      <p:sp>
        <p:nvSpPr>
          <p:cNvPr id="5" name="Rectangle 4">
            <a:extLst>
              <a:ext uri="{FF2B5EF4-FFF2-40B4-BE49-F238E27FC236}">
                <a16:creationId xmlns:a16="http://schemas.microsoft.com/office/drawing/2014/main" id="{6D996DD2-0E02-4144-A4AC-FDF90707021E}"/>
              </a:ext>
            </a:extLst>
          </p:cNvPr>
          <p:cNvSpPr/>
          <p:nvPr/>
        </p:nvSpPr>
        <p:spPr>
          <a:xfrm>
            <a:off x="5664200" y="1160464"/>
            <a:ext cx="5899150" cy="5005386"/>
          </a:xfrm>
          <a:prstGeom prst="rect">
            <a:avLst/>
          </a:prstGeom>
        </p:spPr>
        <p:txBody>
          <a:bodyPr lIns="0" anchor="ctr">
            <a:noAutofit/>
          </a:bodyPr>
          <a:lstStyle/>
          <a:p>
            <a:r>
              <a:rPr lang="en-US" sz="1200" b="1" dirty="0">
                <a:solidFill>
                  <a:schemeClr val="tx2"/>
                </a:solidFill>
              </a:rPr>
              <a:t>CLEANING/INFECTION CONTROL</a:t>
            </a:r>
            <a:endParaRPr lang="en-US" sz="1200" b="1" dirty="0">
              <a:solidFill>
                <a:schemeClr val="tx2"/>
              </a:solidFill>
              <a:cs typeface="Arial"/>
            </a:endParaRPr>
          </a:p>
          <a:p>
            <a:r>
              <a:rPr lang="en-US" sz="1200" dirty="0"/>
              <a:t>All materials must be sufficiently cleaned to adhere to the clinical SOP for decontamination.	</a:t>
            </a:r>
            <a:endParaRPr lang="en-US" sz="1200" dirty="0">
              <a:cs typeface="Arial"/>
            </a:endParaRPr>
          </a:p>
          <a:p>
            <a:endParaRPr lang="en-US" sz="1200" dirty="0">
              <a:cs typeface="Arial"/>
            </a:endParaRPr>
          </a:p>
          <a:p>
            <a:r>
              <a:rPr lang="en-US" sz="1200" b="1" dirty="0">
                <a:solidFill>
                  <a:schemeClr val="tx2"/>
                </a:solidFill>
              </a:rPr>
              <a:t>HEALTH CARE WASTE</a:t>
            </a:r>
            <a:endParaRPr lang="en-US" sz="1200" b="1" dirty="0">
              <a:solidFill>
                <a:schemeClr val="tx2"/>
              </a:solidFill>
              <a:cs typeface="Arial"/>
            </a:endParaRPr>
          </a:p>
          <a:p>
            <a:r>
              <a:rPr lang="en-US" sz="1200" dirty="0"/>
              <a:t>All health care waste to be disposed of according to the latest waste guidance in the Master Clinical SOP.</a:t>
            </a:r>
            <a:endParaRPr lang="en-US" sz="1200" dirty="0">
              <a:cs typeface="Arial"/>
            </a:endParaRPr>
          </a:p>
          <a:p>
            <a:endParaRPr lang="en-US" sz="1200" dirty="0">
              <a:cs typeface="Arial"/>
            </a:endParaRPr>
          </a:p>
          <a:p>
            <a:r>
              <a:rPr lang="en-US" sz="1200" b="1" dirty="0">
                <a:solidFill>
                  <a:schemeClr val="tx2"/>
                </a:solidFill>
              </a:rPr>
              <a:t>CLOSURE DATE</a:t>
            </a:r>
            <a:endParaRPr lang="en-US" sz="1200" b="1" dirty="0">
              <a:solidFill>
                <a:schemeClr val="tx2"/>
              </a:solidFill>
              <a:cs typeface="Arial"/>
            </a:endParaRPr>
          </a:p>
          <a:p>
            <a:r>
              <a:rPr lang="en-US" sz="1200" dirty="0"/>
              <a:t>Leave a minimum of 5 days’ lead time to inform all relevant groups (internally and externally) to prepare and decommission the site*, including </a:t>
            </a:r>
            <a:r>
              <a:rPr lang="en-US" sz="1200" dirty="0" err="1"/>
              <a:t>mobilising</a:t>
            </a:r>
            <a:r>
              <a:rPr lang="en-US" sz="1200" dirty="0"/>
              <a:t> appropriate logistics required for storage, waste or recycling </a:t>
            </a:r>
          </a:p>
          <a:p>
            <a:endParaRPr lang="en-US" sz="1200" dirty="0">
              <a:cs typeface="Arial"/>
            </a:endParaRPr>
          </a:p>
          <a:p>
            <a:r>
              <a:rPr lang="en-US" sz="1200" dirty="0"/>
              <a:t>*</a:t>
            </a:r>
            <a:r>
              <a:rPr lang="en-US" sz="1200" i="1" dirty="0"/>
              <a:t>Extensions to closure date – inform all relevant parties regarding digital, logistics and suppliers. Check stock levels and contact relevant supply channels for further supplies to meet the extended run phase.</a:t>
            </a:r>
            <a:endParaRPr lang="en-US" sz="1200" i="1" dirty="0">
              <a:cs typeface="Arial"/>
            </a:endParaRPr>
          </a:p>
          <a:p>
            <a:endParaRPr lang="en-US" sz="1200" dirty="0">
              <a:cs typeface="Arial"/>
            </a:endParaRPr>
          </a:p>
          <a:p>
            <a:r>
              <a:rPr lang="en-US" sz="1200" b="1" dirty="0">
                <a:solidFill>
                  <a:schemeClr val="tx2"/>
                </a:solidFill>
              </a:rPr>
              <a:t>INVENTORY</a:t>
            </a:r>
            <a:endParaRPr lang="en-US" sz="1200" b="1" dirty="0">
              <a:solidFill>
                <a:schemeClr val="tx2"/>
              </a:solidFill>
              <a:cs typeface="Arial"/>
            </a:endParaRPr>
          </a:p>
          <a:p>
            <a:r>
              <a:rPr lang="en-US" sz="1200" dirty="0"/>
              <a:t>All infrastructure and re-usable items to be included in a closure condition report, clearly identifying when items would not be fit for re-use. Remaining fit-for-purpose items can be stored and re-used if clinical cleaning and decontamination protocols are adhered to. </a:t>
            </a:r>
            <a:endParaRPr lang="en-US" sz="1200" dirty="0">
              <a:cs typeface="Arial"/>
            </a:endParaRPr>
          </a:p>
          <a:p>
            <a:endParaRPr lang="en-US" sz="1200" dirty="0">
              <a:cs typeface="Arial"/>
            </a:endParaRPr>
          </a:p>
          <a:p>
            <a:r>
              <a:rPr lang="en-US" sz="1200" b="1" dirty="0">
                <a:solidFill>
                  <a:schemeClr val="tx2"/>
                </a:solidFill>
              </a:rPr>
              <a:t>SITE LEASE / USAGE AGREEMENT</a:t>
            </a:r>
            <a:endParaRPr lang="en-US" sz="1200" b="1" dirty="0">
              <a:solidFill>
                <a:schemeClr val="tx2"/>
              </a:solidFill>
              <a:cs typeface="Arial"/>
            </a:endParaRPr>
          </a:p>
          <a:p>
            <a:r>
              <a:rPr lang="en-US" sz="1200" dirty="0"/>
              <a:t>Refer to any site lease, usage agreement (or other formal agreement) that acknowledges the responsibilities of the customer and ensure there are no outstanding or pending liabilities ahead of handing back to the site owner. </a:t>
            </a:r>
            <a:endParaRPr lang="en-US" sz="1200" dirty="0">
              <a:cs typeface="Arial"/>
            </a:endParaRPr>
          </a:p>
        </p:txBody>
      </p:sp>
    </p:spTree>
    <p:extLst>
      <p:ext uri="{BB962C8B-B14F-4D97-AF65-F5344CB8AC3E}">
        <p14:creationId xmlns:p14="http://schemas.microsoft.com/office/powerpoint/2010/main" val="2420900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365A35-440E-184D-B394-17CE926E1219}"/>
              </a:ext>
            </a:extLst>
          </p:cNvPr>
          <p:cNvSpPr>
            <a:spLocks noGrp="1"/>
          </p:cNvSpPr>
          <p:nvPr>
            <p:ph type="title"/>
          </p:nvPr>
        </p:nvSpPr>
        <p:spPr/>
        <p:txBody>
          <a:bodyPr/>
          <a:lstStyle/>
          <a:p>
            <a:r>
              <a:rPr lang="en-GB" sz="3600">
                <a:latin typeface="Arial"/>
                <a:cs typeface="Arial"/>
              </a:rPr>
              <a:t>OTHER CONSIDERATIONS</a:t>
            </a:r>
            <a:endParaRPr lang="en-GB" sz="3600"/>
          </a:p>
        </p:txBody>
      </p:sp>
      <p:sp>
        <p:nvSpPr>
          <p:cNvPr id="6" name="TextBox 5">
            <a:extLst>
              <a:ext uri="{FF2B5EF4-FFF2-40B4-BE49-F238E27FC236}">
                <a16:creationId xmlns:a16="http://schemas.microsoft.com/office/drawing/2014/main" id="{A3A6194D-F8FB-234B-96CE-38CE7B16424F}"/>
              </a:ext>
            </a:extLst>
          </p:cNvPr>
          <p:cNvSpPr txBox="1"/>
          <p:nvPr/>
        </p:nvSpPr>
        <p:spPr>
          <a:xfrm>
            <a:off x="5664200" y="1160463"/>
            <a:ext cx="5899150" cy="5005387"/>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buClr>
                <a:schemeClr val="tx2"/>
              </a:buClr>
            </a:pPr>
            <a:r>
              <a:rPr lang="en-US" sz="1200" b="1" dirty="0">
                <a:solidFill>
                  <a:schemeClr val="tx2"/>
                </a:solidFill>
              </a:rPr>
              <a:t>INFRASTRUCTURE:</a:t>
            </a:r>
            <a:endParaRPr lang="en-US" sz="1200" b="1" dirty="0">
              <a:solidFill>
                <a:schemeClr val="tx2"/>
              </a:solidFill>
              <a:cs typeface="Arial"/>
            </a:endParaRPr>
          </a:p>
          <a:p>
            <a:pPr marL="171450" indent="-171450">
              <a:buClr>
                <a:schemeClr val="tx2"/>
              </a:buClr>
              <a:buFont typeface="Arial" panose="020B0604020202020204" pitchFamily="34" charset="0"/>
              <a:buChar char="•"/>
            </a:pPr>
            <a:r>
              <a:rPr lang="en-US" sz="1200" dirty="0">
                <a:solidFill>
                  <a:schemeClr val="tx1"/>
                </a:solidFill>
                <a:ea typeface="+mn-lt"/>
                <a:cs typeface="+mn-lt"/>
              </a:rPr>
              <a:t>Infrastructure constitutes, but is not limited to; Partitions, Perspex screens, flooring, tables and chairs. Please check the associated BOM specific to your site model specifications to accurately cross reference. </a:t>
            </a:r>
          </a:p>
          <a:p>
            <a:pPr marL="171450" indent="-171450">
              <a:buClr>
                <a:schemeClr val="tx2"/>
              </a:buClr>
              <a:buFont typeface="Arial" panose="020B0604020202020204" pitchFamily="34" charset="0"/>
              <a:buChar char="•"/>
            </a:pPr>
            <a:r>
              <a:rPr lang="en-US" sz="1200" dirty="0">
                <a:solidFill>
                  <a:schemeClr val="tx1"/>
                </a:solidFill>
                <a:ea typeface="+mn-lt"/>
                <a:cs typeface="+mn-lt"/>
              </a:rPr>
              <a:t>All infrastructure must be cleaned, in-line with the clinical guidelines, in-situ ahead of dismantlement. All infrastructure items must then be carefully dismantled, stacked and stored in a clean environment that permits re-use.  </a:t>
            </a:r>
            <a:endParaRPr lang="en-US" sz="1200" dirty="0">
              <a:solidFill>
                <a:schemeClr val="tx1"/>
              </a:solidFill>
              <a:cs typeface="Arial"/>
            </a:endParaRPr>
          </a:p>
          <a:p>
            <a:pPr marL="171450" indent="-171450">
              <a:buClr>
                <a:schemeClr val="tx2"/>
              </a:buClr>
              <a:buFont typeface="Arial" panose="020B0604020202020204" pitchFamily="34" charset="0"/>
              <a:buChar char="•"/>
            </a:pPr>
            <a:r>
              <a:rPr lang="en-US" sz="1200" dirty="0">
                <a:solidFill>
                  <a:schemeClr val="tx1"/>
                </a:solidFill>
                <a:ea typeface="+mn-lt"/>
                <a:cs typeface="+mn-lt"/>
              </a:rPr>
              <a:t>It is recommended that any items that are no longer of use to the user should be recycled or disposed of responsibly. </a:t>
            </a:r>
            <a:endParaRPr lang="en-US" sz="1200" dirty="0">
              <a:solidFill>
                <a:schemeClr val="tx1"/>
              </a:solidFill>
              <a:cs typeface="Arial"/>
            </a:endParaRPr>
          </a:p>
          <a:p>
            <a:pPr>
              <a:buClr>
                <a:schemeClr val="tx2"/>
              </a:buClr>
            </a:pPr>
            <a:endParaRPr lang="en-US" sz="1200" dirty="0">
              <a:solidFill>
                <a:schemeClr val="tx1"/>
              </a:solidFill>
              <a:cs typeface="Arial"/>
            </a:endParaRPr>
          </a:p>
          <a:p>
            <a:pPr>
              <a:buClr>
                <a:schemeClr val="tx2"/>
              </a:buClr>
            </a:pPr>
            <a:r>
              <a:rPr lang="en-US" sz="1200" b="1" dirty="0">
                <a:solidFill>
                  <a:schemeClr val="tx2"/>
                </a:solidFill>
              </a:rPr>
              <a:t>GENERAL SUPPLIES:</a:t>
            </a:r>
            <a:endParaRPr lang="en-US" sz="1200" b="1" dirty="0">
              <a:solidFill>
                <a:schemeClr val="tx2"/>
              </a:solidFill>
              <a:cs typeface="Arial"/>
            </a:endParaRPr>
          </a:p>
          <a:p>
            <a:pPr marL="171450" indent="-171450">
              <a:buClr>
                <a:schemeClr val="tx2"/>
              </a:buClr>
              <a:buFont typeface="Arial" panose="020B0604020202020204" pitchFamily="34" charset="0"/>
              <a:buChar char="•"/>
            </a:pPr>
            <a:r>
              <a:rPr lang="en-US" sz="1200" dirty="0">
                <a:solidFill>
                  <a:schemeClr val="tx1"/>
                </a:solidFill>
                <a:ea typeface="+mn-lt"/>
                <a:cs typeface="+mn-lt"/>
              </a:rPr>
              <a:t>All other items that are not PPE, Kits, devices and infrastructure can be kept, re-used in-line with clinical decontamination guidelines or recycled. </a:t>
            </a:r>
            <a:endParaRPr lang="en-US" sz="1200" dirty="0">
              <a:solidFill>
                <a:schemeClr val="tx1"/>
              </a:solidFill>
              <a:cs typeface="Arial"/>
            </a:endParaRPr>
          </a:p>
          <a:p>
            <a:pPr>
              <a:buClr>
                <a:schemeClr val="tx2"/>
              </a:buClr>
            </a:pPr>
            <a:endParaRPr lang="en-US" sz="1200" dirty="0">
              <a:solidFill>
                <a:schemeClr val="tx1"/>
              </a:solidFill>
              <a:cs typeface="Arial"/>
            </a:endParaRPr>
          </a:p>
          <a:p>
            <a:pPr>
              <a:buClr>
                <a:schemeClr val="tx2"/>
              </a:buClr>
            </a:pPr>
            <a:r>
              <a:rPr lang="en-US" sz="1200" b="1" dirty="0">
                <a:solidFill>
                  <a:schemeClr val="tx2"/>
                </a:solidFill>
              </a:rPr>
              <a:t>TESTS AND PPE:</a:t>
            </a:r>
            <a:endParaRPr lang="en-US" sz="1200" b="1" dirty="0">
              <a:solidFill>
                <a:schemeClr val="tx2"/>
              </a:solidFill>
              <a:cs typeface="Arial"/>
            </a:endParaRPr>
          </a:p>
          <a:p>
            <a:pPr marL="171450" indent="-171450">
              <a:buClr>
                <a:schemeClr val="tx2"/>
              </a:buClr>
              <a:buFont typeface="Arial" panose="020B0604020202020204" pitchFamily="34" charset="0"/>
              <a:buChar char="•"/>
            </a:pPr>
            <a:r>
              <a:rPr lang="en-US" sz="1200" dirty="0">
                <a:solidFill>
                  <a:schemeClr val="tx1"/>
                </a:solidFill>
                <a:ea typeface="+mn-lt"/>
                <a:cs typeface="+mn-lt"/>
              </a:rPr>
              <a:t>Provide an inventory of remaining test kits (incl. type(s)), barcodes and PPE. Ensure and confirm that tests are, and have been, stored throughout within the temperature dependency limits so that they may be re-distributed and are fit for future purpose. </a:t>
            </a:r>
            <a:endParaRPr lang="en-US" sz="1200" dirty="0">
              <a:solidFill>
                <a:schemeClr val="tx1"/>
              </a:solidFill>
              <a:cs typeface="Arial"/>
            </a:endParaRPr>
          </a:p>
          <a:p>
            <a:pPr marL="171450" indent="-171450">
              <a:buClr>
                <a:schemeClr val="tx2"/>
              </a:buClr>
              <a:buFont typeface="Arial" panose="020B0604020202020204" pitchFamily="34" charset="0"/>
              <a:buChar char="•"/>
            </a:pPr>
            <a:r>
              <a:rPr lang="en-US" sz="1200" dirty="0">
                <a:solidFill>
                  <a:schemeClr val="tx1"/>
                </a:solidFill>
                <a:ea typeface="+mn-lt"/>
                <a:cs typeface="+mn-lt"/>
              </a:rPr>
              <a:t>5 days’ lead time to contact and arrange for collection of test devices and PPE with the supply team. </a:t>
            </a:r>
            <a:endParaRPr lang="en-US" sz="1200" dirty="0">
              <a:solidFill>
                <a:schemeClr val="tx1"/>
              </a:solidFill>
              <a:cs typeface="Arial"/>
            </a:endParaRPr>
          </a:p>
          <a:p>
            <a:pPr>
              <a:buClr>
                <a:schemeClr val="tx2"/>
              </a:buClr>
            </a:pPr>
            <a:endParaRPr lang="en-US" sz="1200" dirty="0">
              <a:solidFill>
                <a:schemeClr val="tx1"/>
              </a:solidFill>
              <a:cs typeface="Arial"/>
            </a:endParaRPr>
          </a:p>
          <a:p>
            <a:pPr>
              <a:buClr>
                <a:schemeClr val="tx2"/>
              </a:buClr>
            </a:pPr>
            <a:r>
              <a:rPr lang="en-US" sz="1200" b="1" dirty="0">
                <a:solidFill>
                  <a:schemeClr val="tx2"/>
                </a:solidFill>
              </a:rPr>
              <a:t>DIGITAL:</a:t>
            </a:r>
            <a:endParaRPr lang="en-US" sz="1200" b="1" dirty="0">
              <a:solidFill>
                <a:schemeClr val="tx2"/>
              </a:solidFill>
              <a:cs typeface="Arial"/>
            </a:endParaRPr>
          </a:p>
          <a:p>
            <a:pPr marL="171450" indent="-171450">
              <a:buClr>
                <a:schemeClr val="tx2"/>
              </a:buClr>
              <a:buFont typeface="Arial" panose="020B0604020202020204" pitchFamily="34" charset="0"/>
              <a:buChar char="•"/>
            </a:pPr>
            <a:r>
              <a:rPr lang="en-US" sz="1200" dirty="0">
                <a:solidFill>
                  <a:schemeClr val="tx1"/>
                </a:solidFill>
                <a:ea typeface="+mn-lt"/>
                <a:cs typeface="+mn-lt"/>
              </a:rPr>
              <a:t>Refer to the "Managed devices" section in the digital guidebook for instructions on arranging pickup of managed devices.</a:t>
            </a:r>
            <a:endParaRPr lang="en-US" sz="1200" dirty="0">
              <a:solidFill>
                <a:schemeClr val="tx1"/>
              </a:solidFill>
              <a:cs typeface="Arial"/>
            </a:endParaRPr>
          </a:p>
        </p:txBody>
      </p:sp>
    </p:spTree>
    <p:extLst>
      <p:ext uri="{BB962C8B-B14F-4D97-AF65-F5344CB8AC3E}">
        <p14:creationId xmlns:p14="http://schemas.microsoft.com/office/powerpoint/2010/main" val="21360191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6"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588" y="1588"/>
                        <a:ext cx="1588" cy="1588"/>
                      </a:xfrm>
                      <a:prstGeom prst="rect">
                        <a:avLst/>
                      </a:prstGeom>
                      <a:ln/>
                    </p:spPr>
                  </p:pic>
                </p:oleObj>
              </mc:Fallback>
            </mc:AlternateContent>
          </a:graphicData>
        </a:graphic>
      </p:graphicFrame>
      <p:sp>
        <p:nvSpPr>
          <p:cNvPr id="10" name="Text Placeholder 4">
            <a:extLst>
              <a:ext uri="{FF2B5EF4-FFF2-40B4-BE49-F238E27FC236}">
                <a16:creationId xmlns:a16="http://schemas.microsoft.com/office/drawing/2014/main" id="{10482425-2E52-754E-B390-DB8DA799DB6E}"/>
              </a:ext>
            </a:extLst>
          </p:cNvPr>
          <p:cNvSpPr>
            <a:spLocks noGrp="1"/>
          </p:cNvSpPr>
          <p:nvPr>
            <p:ph type="body" sz="quarter" idx="12"/>
          </p:nvPr>
        </p:nvSpPr>
        <p:spPr/>
        <p:txBody>
          <a:bodyPr anchor="b"/>
          <a:lstStyle/>
          <a:p>
            <a:r>
              <a:rPr lang="en-GB" b="1"/>
              <a:t>VERSION 2.5</a:t>
            </a:r>
          </a:p>
        </p:txBody>
      </p:sp>
      <p:sp>
        <p:nvSpPr>
          <p:cNvPr id="3" name="Title 2"/>
          <p:cNvSpPr>
            <a:spLocks noGrp="1"/>
          </p:cNvSpPr>
          <p:nvPr>
            <p:ph type="ctrTitle"/>
          </p:nvPr>
        </p:nvSpPr>
        <p:spPr>
          <a:xfrm>
            <a:off x="595165" y="3100553"/>
            <a:ext cx="6868800" cy="1980458"/>
          </a:xfrm>
        </p:spPr>
        <p:txBody>
          <a:bodyPr>
            <a:normAutofit fontScale="90000"/>
          </a:bodyPr>
          <a:lstStyle/>
          <a:p>
            <a:r>
              <a:rPr lang="en-GB" sz="10600" dirty="0">
                <a:solidFill>
                  <a:schemeClr val="tx2"/>
                </a:solidFill>
              </a:rPr>
              <a:t>4</a:t>
            </a:r>
            <a:br>
              <a:rPr lang="en-GB" sz="10600" dirty="0">
                <a:solidFill>
                  <a:schemeClr val="tx2"/>
                </a:solidFill>
              </a:rPr>
            </a:br>
            <a:r>
              <a:rPr lang="en-GB" dirty="0">
                <a:solidFill>
                  <a:schemeClr val="tx2"/>
                </a:solidFill>
              </a:rPr>
              <a:t>WORKFORCE</a:t>
            </a:r>
            <a:endParaRPr lang="en-US" dirty="0">
              <a:solidFill>
                <a:schemeClr val="tx2"/>
              </a:solidFill>
            </a:endParaRPr>
          </a:p>
        </p:txBody>
      </p:sp>
      <p:sp>
        <p:nvSpPr>
          <p:cNvPr id="8" name="TextBox 7">
            <a:extLst>
              <a:ext uri="{FF2B5EF4-FFF2-40B4-BE49-F238E27FC236}">
                <a16:creationId xmlns:a16="http://schemas.microsoft.com/office/drawing/2014/main" id="{9187F7E4-7ADF-F547-A7DE-439A85BFD267}"/>
              </a:ext>
            </a:extLst>
          </p:cNvPr>
          <p:cNvSpPr txBox="1"/>
          <p:nvPr/>
        </p:nvSpPr>
        <p:spPr>
          <a:xfrm>
            <a:off x="11578442" y="6507678"/>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6" name="Text Placeholder 2">
            <a:extLst>
              <a:ext uri="{FF2B5EF4-FFF2-40B4-BE49-F238E27FC236}">
                <a16:creationId xmlns:a16="http://schemas.microsoft.com/office/drawing/2014/main" id="{8C858669-E895-7A44-A3AC-A5CE67656B1F}"/>
              </a:ext>
            </a:extLst>
          </p:cNvPr>
          <p:cNvSpPr txBox="1">
            <a:spLocks/>
          </p:cNvSpPr>
          <p:nvPr/>
        </p:nvSpPr>
        <p:spPr>
          <a:xfrm>
            <a:off x="5664200" y="1160463"/>
            <a:ext cx="5899150" cy="5000625"/>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600"/>
              </a:spcBef>
              <a:spcAft>
                <a:spcPts val="300"/>
              </a:spcAft>
              <a:buClr>
                <a:srgbClr val="005EB8"/>
              </a:buClr>
              <a:buFont typeface="Arial" panose="020B0604020202020204" pitchFamily="34" charset="0"/>
              <a:buNone/>
              <a:defRPr lang="en-US" sz="1200" b="1" i="0" kern="1200">
                <a:solidFill>
                  <a:schemeClr val="tx1"/>
                </a:solidFill>
                <a:latin typeface="Arial" panose="020B0604020202020204" pitchFamily="34" charset="0"/>
                <a:ea typeface="+mn-ea"/>
                <a:cs typeface="Arial" panose="020B0604020202020204" pitchFamily="34" charset="0"/>
                <a:sym typeface="+mn-lt"/>
              </a:defRPr>
            </a:lvl1pPr>
            <a:lvl2pPr marL="284400" indent="-172800" algn="l" defTabSz="914400" rtl="0" eaLnBrk="1" latinLnBrk="0" hangingPunct="1">
              <a:lnSpc>
                <a:spcPct val="90000"/>
              </a:lnSpc>
              <a:spcBef>
                <a:spcPts val="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rgbClr val="005EB8"/>
              </a:buClr>
              <a:buFont typeface="Trebuchet MS" panose="020B0603020202020204" pitchFamily="34" charset="0"/>
              <a:buChar char="–"/>
              <a:defRPr lang="en-US" sz="1200" kern="1200">
                <a:solidFill>
                  <a:srgbClr val="425563"/>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rgbClr val="005EB8"/>
              </a:buClr>
              <a:buFont typeface="Arial" panose="020B0604020202020204" pitchFamily="34" charset="0"/>
              <a:buChar char="​"/>
              <a:defRPr lang="en-US" sz="1600" kern="1200">
                <a:solidFill>
                  <a:srgbClr val="005EB8"/>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
                <a:srgbClr val="005EB8"/>
              </a:buClr>
              <a:buFont typeface="Arial" panose="020B0604020202020204" pitchFamily="34" charset="0"/>
              <a:buChar char="​"/>
              <a:defRPr lang="en-US" sz="1600" b="1" kern="1200" smtClean="0">
                <a:solidFill>
                  <a:srgbClr val="425563"/>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rgbClr val="005EB8"/>
              </a:buClr>
              <a:buFont typeface="Arial" panose="020B0604020202020204" pitchFamily="34" charset="0"/>
              <a:buChar char="•"/>
              <a:defRPr lang="en-US" sz="1600" kern="1200" smtClean="0">
                <a:solidFill>
                  <a:srgbClr val="425563"/>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Clr>
                <a:srgbClr val="005EB8"/>
              </a:buClr>
              <a:buFont typeface="Arial" panose="020B0604020202020204" pitchFamily="34" charset="0"/>
              <a:buChar char="​"/>
              <a:defRPr lang="en-US" sz="4400" kern="1200" baseline="0" smtClean="0">
                <a:solidFill>
                  <a:srgbClr val="425563"/>
                </a:solidFill>
                <a:latin typeface="+mn-lt"/>
                <a:ea typeface="+mn-ea"/>
                <a:cs typeface="+mn-cs"/>
                <a:sym typeface="+mn-lt"/>
              </a:defRPr>
            </a:lvl7pPr>
            <a:lvl8pPr marL="0" indent="0" algn="l" defTabSz="914400" rtl="0" eaLnBrk="1" latinLnBrk="0" hangingPunct="1">
              <a:lnSpc>
                <a:spcPct val="90000"/>
              </a:lnSpc>
              <a:spcBef>
                <a:spcPts val="900"/>
              </a:spcBef>
              <a:spcAft>
                <a:spcPts val="0"/>
              </a:spcAft>
              <a:buClr>
                <a:srgbClr val="005EB8"/>
              </a:buClr>
              <a:buFont typeface="Arial" panose="020B0604020202020204" pitchFamily="34" charset="0"/>
              <a:buChar char="​"/>
              <a:defRPr lang="en-US" sz="5400" kern="1200" baseline="0" smtClean="0">
                <a:solidFill>
                  <a:srgbClr val="005EB8"/>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Clr>
                <a:srgbClr val="005EB8"/>
              </a:buClr>
              <a:buFont typeface="Arial" panose="020B0604020202020204" pitchFamily="34" charset="0"/>
              <a:buChar char="​"/>
              <a:defRPr lang="en-US" sz="2400" kern="1200" baseline="0" dirty="0">
                <a:solidFill>
                  <a:srgbClr val="005EB8"/>
                </a:solidFill>
                <a:latin typeface="+mn-lt"/>
                <a:ea typeface="+mn-ea"/>
                <a:cs typeface="+mn-cs"/>
                <a:sym typeface="+mn-lt"/>
              </a:defRPr>
            </a:lvl9pPr>
          </a:lstStyle>
          <a:p>
            <a:pPr marL="342900" marR="0" lvl="0" indent="-342900" algn="l" defTabSz="914400" rtl="0" eaLnBrk="1" fontAlgn="auto" latinLnBrk="0" hangingPunct="1">
              <a:lnSpc>
                <a:spcPct val="150000"/>
              </a:lnSpc>
              <a:spcBef>
                <a:spcPts val="600"/>
              </a:spcBef>
              <a:spcAft>
                <a:spcPts val="300"/>
              </a:spcAft>
              <a:buClr>
                <a:srgbClr val="005EB8"/>
              </a:buClr>
              <a:buSzPct val="100000"/>
              <a:buFont typeface="+mj-lt"/>
              <a:buAutoNum type="arabicPeriod"/>
              <a:tabLst/>
              <a:defRPr/>
            </a:pPr>
            <a:r>
              <a:rPr lang="en-GB" sz="1400" b="0" dirty="0" smtClean="0">
                <a:solidFill>
                  <a:schemeClr val="tx2"/>
                </a:solidFill>
                <a:latin typeface="Arial"/>
                <a:cs typeface="Arial"/>
              </a:rPr>
              <a:t>Roles, positions, and responsibilities</a:t>
            </a:r>
          </a:p>
          <a:p>
            <a:pPr marL="342900" marR="0" lvl="0" indent="-342900" algn="l" defTabSz="914400" rtl="0" eaLnBrk="1" fontAlgn="auto" latinLnBrk="0" hangingPunct="1">
              <a:lnSpc>
                <a:spcPct val="150000"/>
              </a:lnSpc>
              <a:spcBef>
                <a:spcPts val="600"/>
              </a:spcBef>
              <a:spcAft>
                <a:spcPts val="300"/>
              </a:spcAft>
              <a:buClr>
                <a:srgbClr val="005EB8"/>
              </a:buClr>
              <a:buSzPct val="100000"/>
              <a:buFont typeface="+mj-lt"/>
              <a:buAutoNum type="arabicPeriod"/>
              <a:tabLst/>
              <a:defRPr/>
            </a:pPr>
            <a:r>
              <a:rPr lang="en-GB" sz="1400" b="0" dirty="0" smtClean="0">
                <a:solidFill>
                  <a:schemeClr val="tx2"/>
                </a:solidFill>
                <a:latin typeface="Arial"/>
                <a:cs typeface="Arial"/>
              </a:rPr>
              <a:t>Workforce considerations</a:t>
            </a:r>
          </a:p>
          <a:p>
            <a:pPr marL="342900" marR="0" lvl="0" indent="-342900" algn="l" defTabSz="914400" rtl="0" eaLnBrk="1" fontAlgn="auto" latinLnBrk="0" hangingPunct="1">
              <a:lnSpc>
                <a:spcPct val="150000"/>
              </a:lnSpc>
              <a:spcBef>
                <a:spcPts val="600"/>
              </a:spcBef>
              <a:spcAft>
                <a:spcPts val="300"/>
              </a:spcAft>
              <a:buClr>
                <a:srgbClr val="005EB8"/>
              </a:buClr>
              <a:buSzPct val="100000"/>
              <a:buFont typeface="+mj-lt"/>
              <a:buAutoNum type="arabicPeriod"/>
              <a:tabLst/>
              <a:defRPr/>
            </a:pPr>
            <a:r>
              <a:rPr lang="en-GB" sz="1400" b="0" dirty="0" smtClean="0">
                <a:solidFill>
                  <a:schemeClr val="tx2"/>
                </a:solidFill>
                <a:latin typeface="Arial"/>
                <a:cs typeface="Arial"/>
              </a:rPr>
              <a:t>Workforce blueprint &amp; calculator</a:t>
            </a:r>
          </a:p>
          <a:p>
            <a:pPr marL="342900" marR="0" lvl="0" indent="-342900" algn="l" defTabSz="914400" rtl="0" eaLnBrk="1" fontAlgn="auto" latinLnBrk="0" hangingPunct="1">
              <a:lnSpc>
                <a:spcPct val="150000"/>
              </a:lnSpc>
              <a:spcBef>
                <a:spcPts val="600"/>
              </a:spcBef>
              <a:spcAft>
                <a:spcPts val="300"/>
              </a:spcAft>
              <a:buClr>
                <a:srgbClr val="005EB8"/>
              </a:buClr>
              <a:buSzPct val="100000"/>
              <a:buFont typeface="+mj-lt"/>
              <a:buAutoNum type="arabicPeriod"/>
              <a:tabLst/>
              <a:defRPr/>
            </a:pPr>
            <a:r>
              <a:rPr lang="en-GB" sz="1400" b="0" dirty="0" smtClean="0">
                <a:solidFill>
                  <a:schemeClr val="tx2"/>
                </a:solidFill>
                <a:latin typeface="Arial"/>
                <a:cs typeface="Arial"/>
              </a:rPr>
              <a:t>Workforce training</a:t>
            </a:r>
            <a:endParaRPr lang="en-GB" sz="1400" b="0" dirty="0">
              <a:solidFill>
                <a:schemeClr val="tx2"/>
              </a:solidFill>
              <a:latin typeface="Arial"/>
              <a:cs typeface="Arial"/>
            </a:endParaRPr>
          </a:p>
        </p:txBody>
      </p:sp>
    </p:spTree>
    <p:extLst>
      <p:ext uri="{BB962C8B-B14F-4D97-AF65-F5344CB8AC3E}">
        <p14:creationId xmlns:p14="http://schemas.microsoft.com/office/powerpoint/2010/main" val="23674504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79339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2"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4400" b="1" dirty="0" smtClean="0">
              <a:solidFill>
                <a:srgbClr val="FFFFFF"/>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70C72860-6783-1748-AEEC-3A3E60F9477C}"/>
              </a:ext>
            </a:extLst>
          </p:cNvPr>
          <p:cNvSpPr>
            <a:spLocks noGrp="1"/>
          </p:cNvSpPr>
          <p:nvPr>
            <p:ph type="title"/>
          </p:nvPr>
        </p:nvSpPr>
        <p:spPr/>
        <p:txBody>
          <a:bodyPr/>
          <a:lstStyle/>
          <a:p>
            <a:r>
              <a:rPr lang="en-GB" dirty="0" smtClean="0"/>
              <a:t>4.1 ROLES</a:t>
            </a:r>
            <a:r>
              <a:rPr lang="en-GB" dirty="0"/>
              <a:t>, POSITIONS AND RESPONSIBILITIES </a:t>
            </a:r>
          </a:p>
        </p:txBody>
      </p:sp>
    </p:spTree>
    <p:extLst>
      <p:ext uri="{BB962C8B-B14F-4D97-AF65-F5344CB8AC3E}">
        <p14:creationId xmlns:p14="http://schemas.microsoft.com/office/powerpoint/2010/main" val="15315806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0A61B-287C-5E42-9169-E9412E51EA02}"/>
              </a:ext>
            </a:extLst>
          </p:cNvPr>
          <p:cNvSpPr>
            <a:spLocks noGrp="1"/>
          </p:cNvSpPr>
          <p:nvPr>
            <p:ph type="title"/>
          </p:nvPr>
        </p:nvSpPr>
        <p:spPr/>
        <p:txBody>
          <a:bodyPr/>
          <a:lstStyle/>
          <a:p>
            <a:r>
              <a:rPr lang="en-GB" dirty="0"/>
              <a:t>CORE ROLES</a:t>
            </a:r>
            <a:br>
              <a:rPr lang="en-GB" dirty="0"/>
            </a:br>
            <a:r>
              <a:rPr lang="en-GB" dirty="0"/>
              <a:t/>
            </a:r>
            <a:br>
              <a:rPr lang="en-GB" dirty="0"/>
            </a:br>
            <a:r>
              <a:rPr lang="en-GB" dirty="0"/>
              <a:t/>
            </a:r>
            <a:br>
              <a:rPr lang="en-GB" dirty="0"/>
            </a:br>
            <a:endParaRPr lang="en-GB" dirty="0"/>
          </a:p>
        </p:txBody>
      </p:sp>
      <p:graphicFrame>
        <p:nvGraphicFramePr>
          <p:cNvPr id="6" name="Table 5">
            <a:extLst>
              <a:ext uri="{FF2B5EF4-FFF2-40B4-BE49-F238E27FC236}">
                <a16:creationId xmlns:a16="http://schemas.microsoft.com/office/drawing/2014/main" id="{64B74B8F-6CEB-BD4B-8FAB-EA8FFFF2A09D}"/>
              </a:ext>
            </a:extLst>
          </p:cNvPr>
          <p:cNvGraphicFramePr>
            <a:graphicFrameLocks noGrp="1"/>
          </p:cNvGraphicFramePr>
          <p:nvPr/>
        </p:nvGraphicFramePr>
        <p:xfrm>
          <a:off x="5674936" y="1457130"/>
          <a:ext cx="5893176" cy="4887360"/>
        </p:xfrm>
        <a:graphic>
          <a:graphicData uri="http://schemas.openxmlformats.org/drawingml/2006/table">
            <a:tbl>
              <a:tblPr>
                <a:tableStyleId>{F5AB1C69-6EDB-4FF4-983F-18BD219EF322}</a:tableStyleId>
              </a:tblPr>
              <a:tblGrid>
                <a:gridCol w="2005104">
                  <a:extLst>
                    <a:ext uri="{9D8B030D-6E8A-4147-A177-3AD203B41FA5}">
                      <a16:colId xmlns:a16="http://schemas.microsoft.com/office/drawing/2014/main" val="2733129324"/>
                    </a:ext>
                  </a:extLst>
                </a:gridCol>
                <a:gridCol w="3888072">
                  <a:extLst>
                    <a:ext uri="{9D8B030D-6E8A-4147-A177-3AD203B41FA5}">
                      <a16:colId xmlns:a16="http://schemas.microsoft.com/office/drawing/2014/main" val="1753741061"/>
                    </a:ext>
                  </a:extLst>
                </a:gridCol>
              </a:tblGrid>
              <a:tr h="361014">
                <a:tc>
                  <a:txBody>
                    <a:bodyPr/>
                    <a:lstStyle/>
                    <a:p>
                      <a:pPr algn="ctr" fontAlgn="ctr"/>
                      <a:r>
                        <a:rPr lang="en-GB" sz="1200" b="1" i="0" u="none" strike="noStrike" dirty="0">
                          <a:solidFill>
                            <a:schemeClr val="tx2"/>
                          </a:solidFill>
                          <a:effectLst/>
                          <a:latin typeface="Arial"/>
                          <a:cs typeface="Arial"/>
                        </a:rPr>
                        <a:t>ROLE</a:t>
                      </a:r>
                    </a:p>
                  </a:txBody>
                  <a:tcPr marL="72000" marR="72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200" b="1" i="0" u="none" strike="noStrike">
                          <a:solidFill>
                            <a:schemeClr val="tx2"/>
                          </a:solidFill>
                          <a:effectLst/>
                          <a:latin typeface="Arial"/>
                          <a:cs typeface="Arial"/>
                        </a:rPr>
                        <a:t>KEY RESPONSIBILITIES</a:t>
                      </a:r>
                      <a:r>
                        <a:rPr lang="en-GB" sz="1200" b="1" i="0" u="none" strike="noStrike" baseline="0">
                          <a:solidFill>
                            <a:schemeClr val="tx2"/>
                          </a:solidFill>
                          <a:effectLst/>
                          <a:latin typeface="Arial"/>
                          <a:cs typeface="Arial"/>
                        </a:rPr>
                        <a:t> </a:t>
                      </a:r>
                      <a:endParaRPr lang="en-GB" sz="1200" b="1" i="0" u="none" strike="noStrike" baseline="0">
                        <a:solidFill>
                          <a:schemeClr val="tx2"/>
                        </a:solidFill>
                        <a:effectLst/>
                        <a:latin typeface="Arial" panose="020B0604020202020204" pitchFamily="34" charset="0"/>
                        <a:cs typeface="Arial" panose="020B0604020202020204" pitchFamily="34" charset="0"/>
                      </a:endParaRPr>
                    </a:p>
                  </a:txBody>
                  <a:tcPr marL="72000" marR="72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2159933"/>
                  </a:ext>
                </a:extLst>
              </a:tr>
              <a:tr h="1318188">
                <a:tc>
                  <a:txBody>
                    <a:bodyPr/>
                    <a:lstStyle/>
                    <a:p>
                      <a:pPr algn="ctr" fontAlgn="ctr"/>
                      <a:r>
                        <a:rPr lang="en-GB" sz="1200" b="1" i="0" u="none" strike="noStrike">
                          <a:solidFill>
                            <a:schemeClr val="tx1"/>
                          </a:solidFill>
                          <a:effectLst/>
                          <a:latin typeface="Arial"/>
                          <a:cs typeface="Arial"/>
                        </a:rPr>
                        <a:t>Team</a:t>
                      </a:r>
                      <a:r>
                        <a:rPr lang="en-GB" sz="1200" b="1" i="0" u="none" strike="noStrike" baseline="0">
                          <a:solidFill>
                            <a:schemeClr val="tx1"/>
                          </a:solidFill>
                          <a:effectLst/>
                          <a:latin typeface="Arial"/>
                          <a:cs typeface="Arial"/>
                        </a:rPr>
                        <a:t> Leader </a:t>
                      </a:r>
                      <a:endParaRPr lang="en-GB" sz="1200" b="1" i="0" u="none" strike="noStrike" baseline="0">
                        <a:solidFill>
                          <a:schemeClr val="tx1"/>
                        </a:solidFill>
                        <a:effectLst/>
                        <a:latin typeface="Arial" panose="020B0604020202020204" pitchFamily="34" charset="0"/>
                        <a:cs typeface="Arial" panose="020B0604020202020204" pitchFamily="34" charset="0"/>
                      </a:endParaRPr>
                    </a:p>
                    <a:p>
                      <a:pPr algn="ctr" fontAlgn="ctr"/>
                      <a:endParaRPr lang="en-GB" sz="1200" b="1" i="0" u="none" strike="noStrike" baseline="0">
                        <a:solidFill>
                          <a:schemeClr val="tx1"/>
                        </a:solidFill>
                        <a:effectLst/>
                        <a:latin typeface="Arial" panose="020B0604020202020204" pitchFamily="34" charset="0"/>
                        <a:cs typeface="Arial" panose="020B0604020202020204" pitchFamily="34" charset="0"/>
                      </a:endParaRPr>
                    </a:p>
                  </a:txBody>
                  <a:tcPr marL="72000" marR="72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6995"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200" b="0" kern="1200" dirty="0">
                          <a:solidFill>
                            <a:schemeClr val="tx1"/>
                          </a:solidFill>
                          <a:effectLst/>
                          <a:latin typeface="Arial"/>
                          <a:ea typeface="+mn-ea"/>
                          <a:cs typeface="Arial"/>
                        </a:rPr>
                        <a:t>Responsible</a:t>
                      </a:r>
                      <a:r>
                        <a:rPr lang="en-GB" sz="1200" b="0" kern="1200" baseline="0" dirty="0">
                          <a:solidFill>
                            <a:schemeClr val="tx1"/>
                          </a:solidFill>
                          <a:effectLst/>
                          <a:latin typeface="Arial"/>
                          <a:ea typeface="+mn-ea"/>
                          <a:cs typeface="Arial"/>
                        </a:rPr>
                        <a:t> for the overall on-site operations at the </a:t>
                      </a:r>
                      <a:r>
                        <a:rPr lang="en-GB" sz="1200" b="0" kern="1200" baseline="0" dirty="0" smtClean="0">
                          <a:solidFill>
                            <a:schemeClr val="tx1"/>
                          </a:solidFill>
                          <a:effectLst/>
                          <a:latin typeface="Arial"/>
                          <a:ea typeface="+mn-ea"/>
                          <a:cs typeface="Arial"/>
                        </a:rPr>
                        <a:t>testing site, </a:t>
                      </a:r>
                      <a:r>
                        <a:rPr lang="en-GB" sz="1200" b="0" kern="1200" baseline="0" dirty="0">
                          <a:solidFill>
                            <a:schemeClr val="tx1"/>
                          </a:solidFill>
                          <a:effectLst/>
                          <a:latin typeface="Arial"/>
                          <a:ea typeface="+mn-ea"/>
                          <a:cs typeface="Arial"/>
                        </a:rPr>
                        <a:t>including day-to-day workforce management. </a:t>
                      </a:r>
                      <a:r>
                        <a:rPr lang="en-GB" sz="1200" b="0" dirty="0">
                          <a:solidFill>
                            <a:schemeClr val="tx1"/>
                          </a:solidFill>
                          <a:latin typeface="Arial"/>
                          <a:cs typeface="Arial"/>
                        </a:rPr>
                        <a:t>Several Supervisor or Deputy Team </a:t>
                      </a:r>
                      <a:r>
                        <a:rPr lang="en-GB" sz="1200" dirty="0">
                          <a:solidFill>
                            <a:schemeClr val="tx1"/>
                          </a:solidFill>
                          <a:latin typeface="Arial"/>
                          <a:cs typeface="Arial"/>
                        </a:rPr>
                        <a:t>Leader roles may be needed for larger sites – this should be designed at a site level. It is advised the span of control does not exceed 15 people on per supervisor role.</a:t>
                      </a:r>
                    </a:p>
                    <a:p>
                      <a:pPr marL="0" lvl="0" indent="0" algn="l" fontAlgn="b">
                        <a:lnSpc>
                          <a:spcPct val="100000"/>
                        </a:lnSpc>
                        <a:buFont typeface="Arial" panose="020B0604020202020204" pitchFamily="34" charset="0"/>
                        <a:buNone/>
                      </a:pPr>
                      <a:endParaRPr lang="en-GB" sz="1200" b="1" kern="1200" dirty="0">
                        <a:solidFill>
                          <a:schemeClr val="tx1"/>
                        </a:solidFill>
                        <a:effectLst/>
                        <a:latin typeface="Arial" panose="020B0604020202020204" pitchFamily="34" charset="0"/>
                        <a:ea typeface="+mn-ea"/>
                        <a:cs typeface="Arial" panose="020B0604020202020204" pitchFamily="34" charset="0"/>
                      </a:endParaRPr>
                    </a:p>
                  </a:txBody>
                  <a:tcPr marL="72000" marR="72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297361"/>
                  </a:ext>
                </a:extLst>
              </a:tr>
              <a:tr h="112675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a:solidFill>
                            <a:schemeClr val="tx1"/>
                          </a:solidFill>
                          <a:latin typeface="Arial"/>
                          <a:cs typeface="Arial"/>
                        </a:rPr>
                        <a:t>Site</a:t>
                      </a:r>
                      <a:r>
                        <a:rPr lang="en-GB" sz="1200" b="1" baseline="0">
                          <a:solidFill>
                            <a:schemeClr val="tx1"/>
                          </a:solidFill>
                          <a:latin typeface="Arial"/>
                          <a:cs typeface="Arial"/>
                        </a:rPr>
                        <a:t> Operative</a:t>
                      </a:r>
                      <a:endParaRPr lang="en-GB" sz="1200" b="1">
                        <a:solidFill>
                          <a:schemeClr val="tx1"/>
                        </a:solidFill>
                        <a:latin typeface="Arial"/>
                        <a:cs typeface="Arial"/>
                      </a:endParaRPr>
                    </a:p>
                  </a:txBody>
                  <a:tcPr marL="72000" marR="72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255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200" kern="1200">
                          <a:solidFill>
                            <a:schemeClr val="tx1"/>
                          </a:solidFill>
                          <a:effectLst/>
                          <a:latin typeface="Arial"/>
                          <a:ea typeface="+mn-ea"/>
                          <a:cs typeface="Arial"/>
                        </a:rPr>
                        <a:t>Helping manage the site and supporting Participants</a:t>
                      </a:r>
                      <a:r>
                        <a:rPr lang="en-GB" sz="1200" kern="1200" baseline="0">
                          <a:solidFill>
                            <a:schemeClr val="tx1"/>
                          </a:solidFill>
                          <a:effectLst/>
                          <a:latin typeface="Arial"/>
                          <a:ea typeface="+mn-ea"/>
                          <a:cs typeface="Arial"/>
                        </a:rPr>
                        <a:t> through the testing process. From queue management, to registration and supporting testing.  </a:t>
                      </a:r>
                      <a:r>
                        <a:rPr lang="en-GB" sz="1200" b="0" u="none" strike="noStrike" baseline="0">
                          <a:solidFill>
                            <a:schemeClr val="tx1"/>
                          </a:solidFill>
                          <a:effectLst/>
                          <a:latin typeface="Arial"/>
                          <a:cs typeface="Arial"/>
                        </a:rPr>
                        <a:t> The role has three positions: Queue Coordinator, Registration Assistant, and Test Assistant.</a:t>
                      </a:r>
                    </a:p>
                    <a:p>
                      <a:pPr marL="83184" lvl="0" indent="0">
                        <a:lnSpc>
                          <a:spcPct val="100000"/>
                        </a:lnSpc>
                        <a:buFont typeface="Arial"/>
                        <a:buNone/>
                        <a:tabLst>
                          <a:tab pos="255904" algn="l"/>
                          <a:tab pos="256540" algn="l"/>
                        </a:tabLst>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marL="72000" marR="72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0967839"/>
                  </a:ext>
                </a:extLst>
              </a:tr>
              <a:tr h="109084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a:solidFill>
                            <a:schemeClr val="tx1"/>
                          </a:solidFill>
                          <a:latin typeface="Arial"/>
                          <a:cs typeface="Arial"/>
                        </a:rPr>
                        <a:t>Testing Operative</a:t>
                      </a:r>
                    </a:p>
                  </a:txBody>
                  <a:tcPr marL="72000" marR="72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255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200" kern="1200">
                          <a:solidFill>
                            <a:schemeClr val="tx1"/>
                          </a:solidFill>
                          <a:effectLst/>
                          <a:latin typeface="Arial"/>
                          <a:ea typeface="+mn-ea"/>
                          <a:cs typeface="Arial"/>
                        </a:rPr>
                        <a:t>Conducting</a:t>
                      </a:r>
                      <a:r>
                        <a:rPr lang="en-GB" sz="1200" kern="1200" baseline="0">
                          <a:solidFill>
                            <a:schemeClr val="tx1"/>
                          </a:solidFill>
                          <a:effectLst/>
                          <a:latin typeface="Arial"/>
                          <a:ea typeface="+mn-ea"/>
                          <a:cs typeface="Arial"/>
                        </a:rPr>
                        <a:t> the processing and analysis of tests to ensure the process is conducted accurately and uploaded to the system. The role has two positions: Processing Operative, and Results Recorder.  Results will be passed on to e</a:t>
                      </a:r>
                      <a:r>
                        <a:rPr lang="en-GB" sz="1200">
                          <a:solidFill>
                            <a:srgbClr val="425563"/>
                          </a:solidFill>
                        </a:rPr>
                        <a:t>xisting Local Contact Tracers</a:t>
                      </a:r>
                      <a:r>
                        <a:rPr lang="en-GB" sz="1200" baseline="0">
                          <a:solidFill>
                            <a:srgbClr val="425563"/>
                          </a:solidFill>
                        </a:rPr>
                        <a:t> or coordinated with the national programme.</a:t>
                      </a:r>
                      <a:endParaRPr lang="en-GB" sz="1200">
                        <a:solidFill>
                          <a:srgbClr val="425563"/>
                        </a:solidFill>
                      </a:endParaRPr>
                    </a:p>
                    <a:p>
                      <a:pPr marL="83184" lvl="0" indent="0">
                        <a:lnSpc>
                          <a:spcPct val="100000"/>
                        </a:lnSpc>
                        <a:buFont typeface="Arial" panose="020B0604020202020204" pitchFamily="34" charset="0"/>
                        <a:buNone/>
                        <a:tabLst>
                          <a:tab pos="255904" algn="l"/>
                          <a:tab pos="256540" algn="l"/>
                        </a:tabLst>
                      </a:pPr>
                      <a:endParaRPr lang="en-GB" sz="1200" kern="1200">
                        <a:solidFill>
                          <a:schemeClr val="tx1"/>
                        </a:solidFill>
                        <a:effectLst/>
                        <a:latin typeface="Arial" panose="020B0604020202020204" pitchFamily="34" charset="0"/>
                        <a:ea typeface="+mn-ea"/>
                        <a:cs typeface="Arial" panose="020B0604020202020204" pitchFamily="34" charset="0"/>
                      </a:endParaRPr>
                    </a:p>
                  </a:txBody>
                  <a:tcPr marL="72000" marR="72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8481365"/>
                  </a:ext>
                </a:extLst>
              </a:tr>
            </a:tbl>
          </a:graphicData>
        </a:graphic>
      </p:graphicFrame>
      <p:sp>
        <p:nvSpPr>
          <p:cNvPr id="4" name="Rectangle 3">
            <a:extLst>
              <a:ext uri="{FF2B5EF4-FFF2-40B4-BE49-F238E27FC236}">
                <a16:creationId xmlns:a16="http://schemas.microsoft.com/office/drawing/2014/main" id="{DE70F57F-8F01-8E4D-8738-79C7EE0EEF89}"/>
              </a:ext>
            </a:extLst>
          </p:cNvPr>
          <p:cNvSpPr/>
          <p:nvPr/>
        </p:nvSpPr>
        <p:spPr>
          <a:xfrm>
            <a:off x="634786" y="2970101"/>
            <a:ext cx="4405363" cy="1997150"/>
          </a:xfrm>
          <a:prstGeom prst="rect">
            <a:avLst/>
          </a:prstGeom>
        </p:spPr>
        <p:txBody>
          <a:bodyPr wrap="square" lIns="0">
            <a:spAutoFit/>
          </a:bodyPr>
          <a:lstStyle/>
          <a:p>
            <a:pPr lvl="0">
              <a:lnSpc>
                <a:spcPct val="150000"/>
              </a:lnSpc>
              <a:buClr>
                <a:srgbClr val="005EB8"/>
              </a:buClr>
              <a:defRPr/>
            </a:pPr>
            <a:r>
              <a:rPr lang="en-GB" sz="1200" dirty="0">
                <a:solidFill>
                  <a:srgbClr val="425563"/>
                </a:solidFill>
              </a:rPr>
              <a:t>These roles represent the jobs that people will arrive at sites having been brought in for. The next 3 slides explain the position that people within these roles are then expected to be trained in. It is presumed that each person within a role will be able to fill in any of the positions but will be expected to carry out one position at any given time. Full job descriptions can be found in the </a:t>
            </a:r>
            <a:r>
              <a:rPr lang="en-GB" sz="1200" dirty="0" smtClean="0">
                <a:solidFill>
                  <a:srgbClr val="425563"/>
                </a:solidFill>
              </a:rPr>
              <a:t>appendix</a:t>
            </a:r>
            <a:endParaRPr lang="en-GB" sz="1200" dirty="0">
              <a:solidFill>
                <a:srgbClr val="425563"/>
              </a:solidFill>
            </a:endParaRPr>
          </a:p>
        </p:txBody>
      </p:sp>
      <p:sp>
        <p:nvSpPr>
          <p:cNvPr id="3" name="Rectangle 2">
            <a:extLst>
              <a:ext uri="{FF2B5EF4-FFF2-40B4-BE49-F238E27FC236}">
                <a16:creationId xmlns:a16="http://schemas.microsoft.com/office/drawing/2014/main" id="{04426464-15EC-6E4B-80EF-169E8CB3847B}"/>
              </a:ext>
            </a:extLst>
          </p:cNvPr>
          <p:cNvSpPr/>
          <p:nvPr/>
        </p:nvSpPr>
        <p:spPr>
          <a:xfrm>
            <a:off x="623888" y="1737998"/>
            <a:ext cx="4079707" cy="307777"/>
          </a:xfrm>
          <a:prstGeom prst="rect">
            <a:avLst/>
          </a:prstGeom>
        </p:spPr>
        <p:txBody>
          <a:bodyPr wrap="none" lIns="0">
            <a:spAutoFit/>
          </a:bodyPr>
          <a:lstStyle/>
          <a:p>
            <a:r>
              <a:rPr lang="en-GB" sz="1400" b="1"/>
              <a:t>ROLES, POSITIONS AND RESPONSIBILITIES: </a:t>
            </a:r>
          </a:p>
        </p:txBody>
      </p:sp>
    </p:spTree>
    <p:extLst>
      <p:ext uri="{BB962C8B-B14F-4D97-AF65-F5344CB8AC3E}">
        <p14:creationId xmlns:p14="http://schemas.microsoft.com/office/powerpoint/2010/main" val="34075055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0A61B-287C-5E42-9169-E9412E51EA02}"/>
              </a:ext>
            </a:extLst>
          </p:cNvPr>
          <p:cNvSpPr>
            <a:spLocks noGrp="1"/>
          </p:cNvSpPr>
          <p:nvPr>
            <p:ph type="title"/>
          </p:nvPr>
        </p:nvSpPr>
        <p:spPr/>
        <p:txBody>
          <a:bodyPr/>
          <a:lstStyle/>
          <a:p>
            <a:r>
              <a:rPr lang="en-GB"/>
              <a:t>TEAM LEADER</a:t>
            </a:r>
            <a:br>
              <a:rPr lang="en-GB"/>
            </a:br>
            <a:endParaRPr lang="en-GB"/>
          </a:p>
        </p:txBody>
      </p:sp>
      <p:graphicFrame>
        <p:nvGraphicFramePr>
          <p:cNvPr id="6" name="Table 5">
            <a:extLst>
              <a:ext uri="{FF2B5EF4-FFF2-40B4-BE49-F238E27FC236}">
                <a16:creationId xmlns:a16="http://schemas.microsoft.com/office/drawing/2014/main" id="{64B74B8F-6CEB-BD4B-8FAB-EA8FFFF2A09D}"/>
              </a:ext>
            </a:extLst>
          </p:cNvPr>
          <p:cNvGraphicFramePr>
            <a:graphicFrameLocks noGrp="1"/>
          </p:cNvGraphicFramePr>
          <p:nvPr/>
        </p:nvGraphicFramePr>
        <p:xfrm>
          <a:off x="5664200" y="1171748"/>
          <a:ext cx="5899150" cy="4821120"/>
        </p:xfrm>
        <a:graphic>
          <a:graphicData uri="http://schemas.openxmlformats.org/drawingml/2006/table">
            <a:tbl>
              <a:tblPr>
                <a:tableStyleId>{F5AB1C69-6EDB-4FF4-983F-18BD219EF322}</a:tableStyleId>
              </a:tblPr>
              <a:tblGrid>
                <a:gridCol w="2007135">
                  <a:extLst>
                    <a:ext uri="{9D8B030D-6E8A-4147-A177-3AD203B41FA5}">
                      <a16:colId xmlns:a16="http://schemas.microsoft.com/office/drawing/2014/main" val="2733129324"/>
                    </a:ext>
                  </a:extLst>
                </a:gridCol>
                <a:gridCol w="3892015">
                  <a:extLst>
                    <a:ext uri="{9D8B030D-6E8A-4147-A177-3AD203B41FA5}">
                      <a16:colId xmlns:a16="http://schemas.microsoft.com/office/drawing/2014/main" val="1753741061"/>
                    </a:ext>
                  </a:extLst>
                </a:gridCol>
              </a:tblGrid>
              <a:tr h="256530">
                <a:tc>
                  <a:txBody>
                    <a:bodyPr/>
                    <a:lstStyle/>
                    <a:p>
                      <a:pPr algn="l" fontAlgn="ctr"/>
                      <a:r>
                        <a:rPr lang="en-GB" sz="1200" b="1" i="0" u="none" strike="noStrike" dirty="0">
                          <a:solidFill>
                            <a:schemeClr val="tx2"/>
                          </a:solidFill>
                          <a:effectLst/>
                          <a:latin typeface="Arial"/>
                          <a:cs typeface="Arial"/>
                        </a:rPr>
                        <a:t>STAFF</a:t>
                      </a:r>
                      <a:r>
                        <a:rPr lang="en-GB" sz="1200" b="1" i="0" u="none" strike="noStrike" baseline="0" dirty="0">
                          <a:solidFill>
                            <a:schemeClr val="tx2"/>
                          </a:solidFill>
                          <a:effectLst/>
                          <a:latin typeface="Arial"/>
                          <a:cs typeface="Arial"/>
                        </a:rPr>
                        <a:t> POSITION</a:t>
                      </a:r>
                      <a:endParaRPr lang="en-GB" sz="1200" b="1" i="0" u="none" strike="noStrike" dirty="0">
                        <a:solidFill>
                          <a:schemeClr val="tx2"/>
                        </a:solidFill>
                        <a:effectLst/>
                        <a:latin typeface="Arial"/>
                        <a:cs typeface="Arial"/>
                      </a:endParaRPr>
                    </a:p>
                  </a:txBody>
                  <a:tcPr marL="180000" marR="72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200" b="1" i="0" u="none" strike="noStrike">
                          <a:solidFill>
                            <a:schemeClr val="tx2"/>
                          </a:solidFill>
                          <a:effectLst/>
                          <a:latin typeface="Arial"/>
                          <a:cs typeface="Arial"/>
                        </a:rPr>
                        <a:t>KEY RESPONSIBILITIES</a:t>
                      </a:r>
                      <a:r>
                        <a:rPr lang="en-GB" sz="1200" b="1" i="0" u="none" strike="noStrike" baseline="0">
                          <a:solidFill>
                            <a:schemeClr val="tx2"/>
                          </a:solidFill>
                          <a:effectLst/>
                          <a:latin typeface="Arial"/>
                          <a:cs typeface="Arial"/>
                        </a:rPr>
                        <a:t> </a:t>
                      </a:r>
                      <a:endParaRPr lang="en-GB" sz="1200" b="1" i="0" u="none" strike="noStrike" baseline="0">
                        <a:solidFill>
                          <a:schemeClr val="tx2"/>
                        </a:solidFill>
                        <a:effectLst/>
                        <a:latin typeface="Arial" panose="020B0604020202020204" pitchFamily="34" charset="0"/>
                        <a:cs typeface="Arial" panose="020B0604020202020204" pitchFamily="34" charset="0"/>
                      </a:endParaRPr>
                    </a:p>
                  </a:txBody>
                  <a:tcPr marL="180000" marR="72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2159933"/>
                  </a:ext>
                </a:extLst>
              </a:tr>
              <a:tr h="1890299">
                <a:tc>
                  <a:txBody>
                    <a:bodyPr/>
                    <a:lstStyle/>
                    <a:p>
                      <a:pPr algn="l" fontAlgn="ctr"/>
                      <a:r>
                        <a:rPr lang="en-GB" sz="1200" b="1" i="0" u="none" strike="noStrike">
                          <a:solidFill>
                            <a:schemeClr val="tx1"/>
                          </a:solidFill>
                          <a:effectLst/>
                          <a:latin typeface="Arial"/>
                          <a:cs typeface="Arial"/>
                        </a:rPr>
                        <a:t>Team</a:t>
                      </a:r>
                      <a:r>
                        <a:rPr lang="en-GB" sz="1200" b="1" i="0" u="none" strike="noStrike" baseline="0">
                          <a:solidFill>
                            <a:schemeClr val="tx1"/>
                          </a:solidFill>
                          <a:effectLst/>
                          <a:latin typeface="Arial"/>
                          <a:cs typeface="Arial"/>
                        </a:rPr>
                        <a:t> Leader </a:t>
                      </a:r>
                      <a:endParaRPr lang="en-GB" sz="1200" b="1" i="0" u="none" strike="noStrike" baseline="0">
                        <a:solidFill>
                          <a:schemeClr val="tx1"/>
                        </a:solidFill>
                        <a:effectLst/>
                        <a:latin typeface="Arial" panose="020B0604020202020204" pitchFamily="34" charset="0"/>
                        <a:cs typeface="Arial" panose="020B0604020202020204" pitchFamily="34" charset="0"/>
                      </a:endParaRPr>
                    </a:p>
                    <a:p>
                      <a:pPr algn="l" fontAlgn="ctr"/>
                      <a:endParaRPr lang="en-GB" sz="1200" b="1" i="0" u="none" strike="noStrike" baseline="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GB" sz="1200">
                          <a:solidFill>
                            <a:schemeClr val="tx1"/>
                          </a:solidFill>
                          <a:latin typeface="Arial"/>
                          <a:cs typeface="Arial"/>
                        </a:rPr>
                        <a:t>Several Supervisor or Deputy Team Leader roles may be needed for larger sites – this should be designed at a site level. It is advised the span of control does not exceed 15 people on per supervisor role</a:t>
                      </a:r>
                    </a:p>
                  </a:txBody>
                  <a:tcPr marL="180000" marR="72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fontAlgn="b">
                        <a:lnSpc>
                          <a:spcPct val="100000"/>
                        </a:lnSpc>
                        <a:buFontTx/>
                        <a:buNone/>
                      </a:pPr>
                      <a:r>
                        <a:rPr lang="en-GB" sz="1200" b="1" kern="1200" dirty="0">
                          <a:solidFill>
                            <a:schemeClr val="tx1"/>
                          </a:solidFill>
                          <a:effectLst/>
                          <a:latin typeface="Arial"/>
                          <a:ea typeface="+mn-ea"/>
                          <a:cs typeface="Arial"/>
                        </a:rPr>
                        <a:t>Responsible</a:t>
                      </a:r>
                      <a:r>
                        <a:rPr lang="en-GB" sz="1200" b="1" kern="1200" baseline="0" dirty="0">
                          <a:solidFill>
                            <a:schemeClr val="tx1"/>
                          </a:solidFill>
                          <a:effectLst/>
                          <a:latin typeface="Arial"/>
                          <a:ea typeface="+mn-ea"/>
                          <a:cs typeface="Arial"/>
                        </a:rPr>
                        <a:t> for the overall on-site operations at the </a:t>
                      </a:r>
                      <a:r>
                        <a:rPr lang="en-GB" sz="1200" b="1" kern="1200" baseline="0" dirty="0" smtClean="0">
                          <a:solidFill>
                            <a:schemeClr val="tx1"/>
                          </a:solidFill>
                          <a:effectLst/>
                          <a:latin typeface="Arial"/>
                          <a:ea typeface="+mn-ea"/>
                          <a:cs typeface="Arial"/>
                        </a:rPr>
                        <a:t>testing site, </a:t>
                      </a:r>
                      <a:r>
                        <a:rPr lang="en-GB" sz="1200" b="1" kern="1200" baseline="0" dirty="0">
                          <a:solidFill>
                            <a:schemeClr val="tx1"/>
                          </a:solidFill>
                          <a:effectLst/>
                          <a:latin typeface="Arial"/>
                          <a:ea typeface="+mn-ea"/>
                          <a:cs typeface="Arial"/>
                        </a:rPr>
                        <a:t>including day-to-day workforce management</a:t>
                      </a:r>
                    </a:p>
                    <a:p>
                      <a:pPr marL="0" lvl="0" indent="0" algn="l" fontAlgn="b">
                        <a:lnSpc>
                          <a:spcPct val="100000"/>
                        </a:lnSpc>
                        <a:buFontTx/>
                        <a:buNone/>
                      </a:pPr>
                      <a:endParaRPr lang="en-GB" sz="1200" b="1" kern="1200" dirty="0">
                        <a:solidFill>
                          <a:schemeClr val="tx1"/>
                        </a:solidFill>
                        <a:effectLst/>
                        <a:latin typeface="Arial" panose="020B0604020202020204" pitchFamily="34" charset="0"/>
                        <a:ea typeface="+mn-ea"/>
                        <a:cs typeface="Arial" panose="020B0604020202020204" pitchFamily="34" charset="0"/>
                      </a:endParaRPr>
                    </a:p>
                    <a:p>
                      <a:pPr marL="255270" indent="-172720">
                        <a:lnSpc>
                          <a:spcPct val="100000"/>
                        </a:lnSpc>
                        <a:buFont typeface="Arial"/>
                        <a:buChar char="•"/>
                      </a:pPr>
                      <a:r>
                        <a:rPr lang="en-GB" sz="1200" kern="1200" dirty="0">
                          <a:solidFill>
                            <a:schemeClr val="tx1"/>
                          </a:solidFill>
                          <a:effectLst/>
                          <a:latin typeface="Arial"/>
                          <a:ea typeface="+mn-ea"/>
                          <a:cs typeface="Arial"/>
                        </a:rPr>
                        <a:t>Running day-to-day operations including adverse incident reporting, on-site</a:t>
                      </a:r>
                      <a:r>
                        <a:rPr lang="en-GB" sz="1200" kern="1200" baseline="0" dirty="0">
                          <a:solidFill>
                            <a:schemeClr val="tx1"/>
                          </a:solidFill>
                          <a:effectLst/>
                          <a:latin typeface="Arial"/>
                          <a:ea typeface="+mn-ea"/>
                          <a:cs typeface="Arial"/>
                        </a:rPr>
                        <a:t> workforce management</a:t>
                      </a:r>
                      <a:r>
                        <a:rPr lang="en-GB" sz="1200" kern="1200" dirty="0">
                          <a:solidFill>
                            <a:schemeClr val="tx1"/>
                          </a:solidFill>
                          <a:effectLst/>
                          <a:latin typeface="Arial"/>
                          <a:ea typeface="+mn-ea"/>
                          <a:cs typeface="Arial"/>
                        </a:rPr>
                        <a:t>, managing site health &amp;</a:t>
                      </a:r>
                      <a:r>
                        <a:rPr lang="en-GB" sz="1200" kern="1200" baseline="0" dirty="0">
                          <a:solidFill>
                            <a:schemeClr val="tx1"/>
                          </a:solidFill>
                          <a:effectLst/>
                          <a:latin typeface="Arial"/>
                          <a:ea typeface="+mn-ea"/>
                          <a:cs typeface="Arial"/>
                        </a:rPr>
                        <a:t> </a:t>
                      </a:r>
                      <a:r>
                        <a:rPr lang="en-GB" sz="1200" kern="1200" dirty="0">
                          <a:solidFill>
                            <a:schemeClr val="tx1"/>
                          </a:solidFill>
                          <a:effectLst/>
                          <a:latin typeface="Arial"/>
                          <a:ea typeface="+mn-ea"/>
                          <a:cs typeface="Arial"/>
                        </a:rPr>
                        <a:t>safety and receiving</a:t>
                      </a:r>
                      <a:r>
                        <a:rPr lang="en-GB" sz="1200" kern="1200" baseline="0" dirty="0">
                          <a:solidFill>
                            <a:schemeClr val="tx1"/>
                          </a:solidFill>
                          <a:effectLst/>
                          <a:latin typeface="Arial"/>
                          <a:ea typeface="+mn-ea"/>
                          <a:cs typeface="Arial"/>
                        </a:rPr>
                        <a:t> and managing stock </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255270" indent="-172720">
                        <a:lnSpc>
                          <a:spcPct val="100000"/>
                        </a:lnSpc>
                        <a:buFont typeface="Arial"/>
                        <a:buChar char="•"/>
                        <a:tabLst>
                          <a:tab pos="255904" algn="l"/>
                          <a:tab pos="256540" algn="l"/>
                        </a:tabLst>
                      </a:pPr>
                      <a:r>
                        <a:rPr lang="en-GB" sz="1200" kern="1200" dirty="0">
                          <a:solidFill>
                            <a:schemeClr val="tx1"/>
                          </a:solidFill>
                          <a:effectLst/>
                          <a:latin typeface="Arial"/>
                          <a:ea typeface="+mn-ea"/>
                          <a:cs typeface="Arial"/>
                        </a:rPr>
                        <a:t>Point of</a:t>
                      </a:r>
                      <a:r>
                        <a:rPr lang="en-GB" sz="1200" kern="1200" baseline="0" dirty="0">
                          <a:solidFill>
                            <a:schemeClr val="tx1"/>
                          </a:solidFill>
                          <a:effectLst/>
                          <a:latin typeface="Arial"/>
                          <a:ea typeface="+mn-ea"/>
                          <a:cs typeface="Arial"/>
                        </a:rPr>
                        <a:t> escalation for any issues on site, and escalates to </a:t>
                      </a:r>
                      <a:r>
                        <a:rPr lang="en-GB" sz="1200" kern="1200" dirty="0">
                          <a:solidFill>
                            <a:schemeClr val="tx1"/>
                          </a:solidFill>
                          <a:effectLst/>
                          <a:latin typeface="Arial"/>
                          <a:ea typeface="+mn-ea"/>
                          <a:cs typeface="Arial"/>
                        </a:rPr>
                        <a:t>local</a:t>
                      </a:r>
                      <a:r>
                        <a:rPr lang="en-GB" sz="1200" kern="1200" baseline="0" dirty="0">
                          <a:solidFill>
                            <a:schemeClr val="tx1"/>
                          </a:solidFill>
                          <a:effectLst/>
                          <a:latin typeface="Arial"/>
                          <a:ea typeface="+mn-ea"/>
                          <a:cs typeface="Arial"/>
                        </a:rPr>
                        <a:t> public health officials as appropriate </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255270" indent="-172720">
                        <a:lnSpc>
                          <a:spcPct val="100000"/>
                        </a:lnSpc>
                        <a:buFont typeface="Arial"/>
                        <a:buChar char="•"/>
                        <a:tabLst>
                          <a:tab pos="255904" algn="l"/>
                          <a:tab pos="256540" algn="l"/>
                        </a:tabLst>
                      </a:pPr>
                      <a:r>
                        <a:rPr lang="en-GB" sz="1200" kern="1200" dirty="0">
                          <a:solidFill>
                            <a:schemeClr val="tx1"/>
                          </a:solidFill>
                          <a:effectLst/>
                          <a:latin typeface="Arial"/>
                          <a:ea typeface="+mn-ea"/>
                          <a:cs typeface="Arial"/>
                        </a:rPr>
                        <a:t>Ensure adherence</a:t>
                      </a:r>
                      <a:r>
                        <a:rPr lang="en-GB" sz="1200" kern="1200" baseline="0" dirty="0">
                          <a:solidFill>
                            <a:schemeClr val="tx1"/>
                          </a:solidFill>
                          <a:effectLst/>
                          <a:latin typeface="Arial"/>
                          <a:ea typeface="+mn-ea"/>
                          <a:cs typeface="Arial"/>
                        </a:rPr>
                        <a:t> to SOP and clinical guidance is maintained throughout operations</a:t>
                      </a:r>
                    </a:p>
                    <a:p>
                      <a:pPr marL="255270" indent="-172720">
                        <a:lnSpc>
                          <a:spcPct val="100000"/>
                        </a:lnSpc>
                        <a:buFont typeface="Arial"/>
                        <a:buChar char="•"/>
                        <a:tabLst>
                          <a:tab pos="255904" algn="l"/>
                          <a:tab pos="256540" algn="l"/>
                        </a:tabLst>
                      </a:pPr>
                      <a:r>
                        <a:rPr lang="en-GB" sz="1200" kern="1200" dirty="0">
                          <a:solidFill>
                            <a:schemeClr val="tx1"/>
                          </a:solidFill>
                          <a:effectLst/>
                          <a:latin typeface="Arial"/>
                          <a:ea typeface="+mn-ea"/>
                          <a:cs typeface="Arial"/>
                        </a:rPr>
                        <a:t>Responsible for safety and security of the site</a:t>
                      </a:r>
                    </a:p>
                    <a:p>
                      <a:pPr marL="255270" lvl="0" indent="-172720" algn="l">
                        <a:lnSpc>
                          <a:spcPct val="100000"/>
                        </a:lnSpc>
                        <a:buFont typeface="Arial"/>
                        <a:buChar char="•"/>
                      </a:pPr>
                      <a:r>
                        <a:rPr lang="en-GB" sz="1200" kern="1200" dirty="0">
                          <a:solidFill>
                            <a:schemeClr val="tx1"/>
                          </a:solidFill>
                          <a:effectLst/>
                          <a:latin typeface="Arial"/>
                          <a:ea typeface="+mn-ea"/>
                          <a:cs typeface="Arial"/>
                        </a:rPr>
                        <a:t>If Participants raise any data privacy concerns, directs Participants to the Data Privacy Notice which ex</a:t>
                      </a:r>
                      <a:r>
                        <a:rPr lang="en-GB" sz="1200" b="0" i="0" u="none" strike="noStrike" kern="1200" noProof="0" dirty="0">
                          <a:effectLst/>
                        </a:rPr>
                        <a:t>plains how we will use their data (</a:t>
                      </a:r>
                      <a:r>
                        <a:rPr lang="en-GB" sz="1200" b="0" i="0" u="none" strike="noStrike" kern="1200" noProof="0" dirty="0">
                          <a:effectLst/>
                          <a:hlinkClick r:id="rId2"/>
                        </a:rPr>
                        <a:t>https://www.gov.uk/government/publications/coronavirus-covid-19-testing-privacy-information</a:t>
                      </a:r>
                      <a:r>
                        <a:rPr lang="en-GB" sz="1200" b="0" i="0" u="none" strike="noStrike" kern="1200" noProof="0" dirty="0">
                          <a:effectLst/>
                        </a:rPr>
                        <a:t>)</a:t>
                      </a:r>
                      <a:endParaRPr lang="en-GB" sz="1200" kern="1200" dirty="0">
                        <a:solidFill>
                          <a:schemeClr val="tx1"/>
                        </a:solidFill>
                        <a:effectLst/>
                        <a:latin typeface="Arial"/>
                        <a:ea typeface="+mn-ea"/>
                        <a:cs typeface="Arial"/>
                      </a:endParaRPr>
                    </a:p>
                    <a:p>
                      <a:pPr marL="255270" lvl="0" indent="-172720" algn="l">
                        <a:lnSpc>
                          <a:spcPct val="100000"/>
                        </a:lnSpc>
                        <a:buFont typeface="Arial"/>
                        <a:buChar char="•"/>
                      </a:pPr>
                      <a:r>
                        <a:rPr lang="en-GB" sz="1200" b="0" i="0" u="none" strike="noStrike" kern="1200" noProof="0" dirty="0">
                          <a:effectLst/>
                        </a:rPr>
                        <a:t>Responsibility for the quality and risk management of the testing and regularly checking that the site meets the standards required</a:t>
                      </a:r>
                      <a:endParaRPr lang="en-GB" dirty="0"/>
                    </a:p>
                    <a:p>
                      <a:pPr marL="255270" lvl="0" indent="-172720" algn="l">
                        <a:lnSpc>
                          <a:spcPct val="100000"/>
                        </a:lnSpc>
                        <a:buFont typeface="Arial"/>
                        <a:buChar char="•"/>
                      </a:pPr>
                      <a:endParaRPr lang="en-GB" sz="1200" kern="1200" dirty="0">
                        <a:solidFill>
                          <a:schemeClr val="tx1"/>
                        </a:solidFill>
                        <a:effectLst/>
                        <a:latin typeface="Arial"/>
                        <a:ea typeface="+mn-ea"/>
                        <a:cs typeface="Arial"/>
                      </a:endParaRPr>
                    </a:p>
                  </a:txBody>
                  <a:tcPr marL="180000" marR="72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297361"/>
                  </a:ext>
                </a:extLst>
              </a:tr>
            </a:tbl>
          </a:graphicData>
        </a:graphic>
      </p:graphicFrame>
      <p:sp>
        <p:nvSpPr>
          <p:cNvPr id="9" name="Rectangle 8">
            <a:extLst>
              <a:ext uri="{FF2B5EF4-FFF2-40B4-BE49-F238E27FC236}">
                <a16:creationId xmlns:a16="http://schemas.microsoft.com/office/drawing/2014/main" id="{DE70F57F-8F01-8E4D-8738-79C7EE0EEF89}"/>
              </a:ext>
            </a:extLst>
          </p:cNvPr>
          <p:cNvSpPr/>
          <p:nvPr/>
        </p:nvSpPr>
        <p:spPr>
          <a:xfrm>
            <a:off x="628649" y="3599849"/>
            <a:ext cx="4405363" cy="1200329"/>
          </a:xfrm>
          <a:prstGeom prst="rect">
            <a:avLst/>
          </a:prstGeom>
        </p:spPr>
        <p:txBody>
          <a:bodyPr wrap="square" lIns="0" tIns="45720" rIns="91440" bIns="45720" anchor="t">
            <a:spAutoFit/>
          </a:bodyPr>
          <a:lstStyle/>
          <a:p>
            <a:pPr>
              <a:lnSpc>
                <a:spcPct val="150000"/>
              </a:lnSpc>
              <a:buClr>
                <a:srgbClr val="005EB8"/>
              </a:buClr>
              <a:defRPr/>
            </a:pPr>
            <a:r>
              <a:rPr lang="en-GB" sz="1200" dirty="0">
                <a:solidFill>
                  <a:srgbClr val="425563"/>
                </a:solidFill>
              </a:rPr>
              <a:t>Roles, positions and responsibilities may need to be adapted on a site-by-site basis depending on the size and target throughput of your </a:t>
            </a:r>
            <a:r>
              <a:rPr lang="en-GB" sz="1200" dirty="0" smtClean="0">
                <a:solidFill>
                  <a:srgbClr val="425563"/>
                </a:solidFill>
              </a:rPr>
              <a:t>testing sites</a:t>
            </a:r>
            <a:r>
              <a:rPr lang="en-GB" sz="1200" dirty="0">
                <a:solidFill>
                  <a:srgbClr val="425563"/>
                </a:solidFill>
              </a:rPr>
              <a:t>. Roles and positions can be performed by the same person (if appropriate). </a:t>
            </a:r>
          </a:p>
        </p:txBody>
      </p:sp>
      <p:sp>
        <p:nvSpPr>
          <p:cNvPr id="5" name="Rectangle 4">
            <a:extLst>
              <a:ext uri="{FF2B5EF4-FFF2-40B4-BE49-F238E27FC236}">
                <a16:creationId xmlns:a16="http://schemas.microsoft.com/office/drawing/2014/main" id="{D901652B-27D1-A74F-923F-E312E39F9882}"/>
              </a:ext>
            </a:extLst>
          </p:cNvPr>
          <p:cNvSpPr/>
          <p:nvPr/>
        </p:nvSpPr>
        <p:spPr>
          <a:xfrm>
            <a:off x="623888" y="2487806"/>
            <a:ext cx="4079707" cy="307777"/>
          </a:xfrm>
          <a:prstGeom prst="rect">
            <a:avLst/>
          </a:prstGeom>
        </p:spPr>
        <p:txBody>
          <a:bodyPr wrap="none" lIns="0">
            <a:spAutoFit/>
          </a:bodyPr>
          <a:lstStyle/>
          <a:p>
            <a:r>
              <a:rPr lang="en-GB" sz="1400" b="1"/>
              <a:t>ROLES, POSITIONS AND RESPONSIBILITIES: </a:t>
            </a:r>
          </a:p>
        </p:txBody>
      </p:sp>
    </p:spTree>
    <p:extLst>
      <p:ext uri="{BB962C8B-B14F-4D97-AF65-F5344CB8AC3E}">
        <p14:creationId xmlns:p14="http://schemas.microsoft.com/office/powerpoint/2010/main" val="20789581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0A61B-287C-5E42-9169-E9412E51EA02}"/>
              </a:ext>
            </a:extLst>
          </p:cNvPr>
          <p:cNvSpPr>
            <a:spLocks noGrp="1"/>
          </p:cNvSpPr>
          <p:nvPr>
            <p:ph type="title"/>
          </p:nvPr>
        </p:nvSpPr>
        <p:spPr/>
        <p:txBody>
          <a:bodyPr/>
          <a:lstStyle/>
          <a:p>
            <a:r>
              <a:rPr lang="en-GB"/>
              <a:t>SITE OPERATIVE</a:t>
            </a:r>
            <a:br>
              <a:rPr lang="en-GB"/>
            </a:br>
            <a:r>
              <a:rPr lang="en-GB"/>
              <a:t/>
            </a:r>
            <a:br>
              <a:rPr lang="en-GB"/>
            </a:br>
            <a:r>
              <a:rPr lang="en-GB"/>
              <a:t/>
            </a:r>
            <a:br>
              <a:rPr lang="en-GB"/>
            </a:br>
            <a:r>
              <a:rPr lang="en-GB"/>
              <a:t/>
            </a:r>
            <a:br>
              <a:rPr lang="en-GB"/>
            </a:br>
            <a:r>
              <a:rPr lang="en-GB"/>
              <a:t/>
            </a:r>
            <a:br>
              <a:rPr lang="en-GB"/>
            </a:br>
            <a:endParaRPr lang="en-GB"/>
          </a:p>
        </p:txBody>
      </p:sp>
      <p:graphicFrame>
        <p:nvGraphicFramePr>
          <p:cNvPr id="8" name="Table 7">
            <a:extLst>
              <a:ext uri="{FF2B5EF4-FFF2-40B4-BE49-F238E27FC236}">
                <a16:creationId xmlns:a16="http://schemas.microsoft.com/office/drawing/2014/main" id="{1608E747-490F-C842-B81A-47BCB752D03A}"/>
              </a:ext>
            </a:extLst>
          </p:cNvPr>
          <p:cNvGraphicFramePr>
            <a:graphicFrameLocks noGrp="1"/>
          </p:cNvGraphicFramePr>
          <p:nvPr/>
        </p:nvGraphicFramePr>
        <p:xfrm>
          <a:off x="5664200" y="766942"/>
          <a:ext cx="5899150" cy="5513760"/>
        </p:xfrm>
        <a:graphic>
          <a:graphicData uri="http://schemas.openxmlformats.org/drawingml/2006/table">
            <a:tbl>
              <a:tblPr>
                <a:tableStyleId>{F5AB1C69-6EDB-4FF4-983F-18BD219EF322}</a:tableStyleId>
              </a:tblPr>
              <a:tblGrid>
                <a:gridCol w="1319696">
                  <a:extLst>
                    <a:ext uri="{9D8B030D-6E8A-4147-A177-3AD203B41FA5}">
                      <a16:colId xmlns:a16="http://schemas.microsoft.com/office/drawing/2014/main" val="970028994"/>
                    </a:ext>
                  </a:extLst>
                </a:gridCol>
                <a:gridCol w="4579454">
                  <a:extLst>
                    <a:ext uri="{9D8B030D-6E8A-4147-A177-3AD203B41FA5}">
                      <a16:colId xmlns:a16="http://schemas.microsoft.com/office/drawing/2014/main" val="3742097083"/>
                    </a:ext>
                  </a:extLst>
                </a:gridCol>
              </a:tblGrid>
              <a:tr h="320116">
                <a:tc>
                  <a:txBody>
                    <a:bodyPr/>
                    <a:lstStyle/>
                    <a:p>
                      <a:pPr algn="ctr" fontAlgn="ctr"/>
                      <a:r>
                        <a:rPr lang="en-GB" sz="1200" b="1" i="0" u="none" strike="noStrike">
                          <a:solidFill>
                            <a:schemeClr val="tx2"/>
                          </a:solidFill>
                          <a:effectLst/>
                          <a:latin typeface="Arial"/>
                          <a:cs typeface="Arial"/>
                        </a:rPr>
                        <a:t>STAFF</a:t>
                      </a:r>
                      <a:r>
                        <a:rPr lang="en-GB" sz="1200" b="1" i="0" u="none" strike="noStrike" baseline="0">
                          <a:solidFill>
                            <a:schemeClr val="tx2"/>
                          </a:solidFill>
                          <a:effectLst/>
                          <a:latin typeface="Arial"/>
                          <a:cs typeface="Arial"/>
                        </a:rPr>
                        <a:t> POSITIONS</a:t>
                      </a:r>
                      <a:endParaRPr lang="en-GB" sz="1200" b="1" i="0" u="none" strike="noStrike">
                        <a:solidFill>
                          <a:schemeClr val="tx2"/>
                        </a:solidFill>
                        <a:effectLst/>
                        <a:latin typeface="Arial"/>
                        <a:cs typeface="Arial"/>
                      </a:endParaRPr>
                    </a:p>
                  </a:txBody>
                  <a:tcPr marL="216000" marR="216000" marT="72000" marB="72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200" b="1" i="0" u="none" strike="noStrike">
                          <a:solidFill>
                            <a:schemeClr val="tx2"/>
                          </a:solidFill>
                          <a:effectLst/>
                          <a:latin typeface="Arial"/>
                          <a:cs typeface="Arial"/>
                        </a:rPr>
                        <a:t>KEY RESPONSIBILITIES</a:t>
                      </a:r>
                      <a:r>
                        <a:rPr lang="en-GB" sz="1200" b="1" i="0" u="none" strike="noStrike" baseline="0">
                          <a:solidFill>
                            <a:schemeClr val="tx2"/>
                          </a:solidFill>
                          <a:effectLst/>
                          <a:latin typeface="Arial"/>
                          <a:cs typeface="Arial"/>
                        </a:rPr>
                        <a:t> </a:t>
                      </a:r>
                      <a:endParaRPr lang="en-GB" sz="1200" b="1" i="0" u="none" strike="noStrike" baseline="0">
                        <a:solidFill>
                          <a:schemeClr val="tx2"/>
                        </a:solidFill>
                        <a:effectLst/>
                        <a:latin typeface="Arial" panose="020B0604020202020204" pitchFamily="34" charset="0"/>
                        <a:cs typeface="Arial" panose="020B0604020202020204" pitchFamily="34" charset="0"/>
                      </a:endParaRPr>
                    </a:p>
                  </a:txBody>
                  <a:tcPr marL="216000" marR="216000" marT="72000" marB="72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949457"/>
                  </a:ext>
                </a:extLst>
              </a:tr>
              <a:tr h="1211089">
                <a:tc>
                  <a:txBody>
                    <a:bodyPr/>
                    <a:lstStyle/>
                    <a:p>
                      <a:pPr algn="l" fontAlgn="ctr"/>
                      <a:r>
                        <a:rPr lang="en-GB" sz="1000" b="1" i="0" u="none" strike="noStrike">
                          <a:solidFill>
                            <a:schemeClr val="tx1"/>
                          </a:solidFill>
                          <a:effectLst/>
                          <a:latin typeface="Arial"/>
                          <a:cs typeface="Arial"/>
                        </a:rPr>
                        <a:t>Queue</a:t>
                      </a:r>
                      <a:r>
                        <a:rPr lang="en-GB" sz="1000" b="1" i="0" u="none" strike="noStrike" baseline="0">
                          <a:solidFill>
                            <a:schemeClr val="tx1"/>
                          </a:solidFill>
                          <a:effectLst/>
                          <a:latin typeface="Arial"/>
                          <a:cs typeface="Arial"/>
                        </a:rPr>
                        <a:t> Coordinator </a:t>
                      </a:r>
                      <a:endParaRPr lang="en-GB" sz="1000" b="1" i="0" u="none" strike="noStrike">
                        <a:solidFill>
                          <a:schemeClr val="tx1"/>
                        </a:solidFill>
                        <a:effectLst/>
                        <a:latin typeface="Arial" panose="020B0604020202020204" pitchFamily="34" charset="0"/>
                        <a:cs typeface="Arial" panose="020B0604020202020204" pitchFamily="34" charset="0"/>
                      </a:endParaRPr>
                    </a:p>
                  </a:txBody>
                  <a:tcPr marL="216000" marR="216000" marT="72000" marB="72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fontAlgn="b">
                        <a:buFont typeface="Arial" panose="020B0604020202020204" pitchFamily="34" charset="0"/>
                        <a:buNone/>
                      </a:pPr>
                      <a:r>
                        <a:rPr lang="en-GB" sz="1000" b="1" u="none" strike="noStrike">
                          <a:solidFill>
                            <a:schemeClr val="tx1"/>
                          </a:solidFill>
                          <a:effectLst/>
                          <a:latin typeface="Arial"/>
                          <a:cs typeface="Arial"/>
                        </a:rPr>
                        <a:t>Ensures</a:t>
                      </a:r>
                      <a:r>
                        <a:rPr lang="en-GB" sz="1000" b="1" u="none" strike="noStrike" baseline="0">
                          <a:solidFill>
                            <a:schemeClr val="tx1"/>
                          </a:solidFill>
                          <a:effectLst/>
                          <a:latin typeface="Arial"/>
                          <a:cs typeface="Arial"/>
                        </a:rPr>
                        <a:t> orderly entry of Participants onto the testing site. </a:t>
                      </a:r>
                      <a:endParaRPr lang="en-GB" sz="1000" b="1" u="none" strike="noStrike" baseline="0">
                        <a:solidFill>
                          <a:schemeClr val="tx1"/>
                        </a:solidFill>
                        <a:effectLst/>
                        <a:latin typeface="Arial" panose="020B0604020202020204" pitchFamily="34" charset="0"/>
                        <a:cs typeface="Arial" panose="020B0604020202020204" pitchFamily="34" charset="0"/>
                      </a:endParaRPr>
                    </a:p>
                    <a:p>
                      <a:pPr marL="266700" lvl="0" indent="-171450" algn="l" fontAlgn="b">
                        <a:buFont typeface="Arial" panose="020B0604020202020204" pitchFamily="34" charset="0"/>
                        <a:buChar char="•"/>
                      </a:pPr>
                      <a:r>
                        <a:rPr lang="en-GB" sz="1000" u="none" strike="noStrike" baseline="0">
                          <a:solidFill>
                            <a:schemeClr val="tx1"/>
                          </a:solidFill>
                          <a:effectLst/>
                          <a:latin typeface="Arial"/>
                          <a:cs typeface="Arial"/>
                        </a:rPr>
                        <a:t>Ensures crowd control and social distancing is maintained in Participant queueing areas </a:t>
                      </a:r>
                    </a:p>
                    <a:p>
                      <a:pPr marL="266700" lvl="0" indent="-171450" algn="l" fontAlgn="b">
                        <a:buFont typeface="Arial" panose="020B0604020202020204" pitchFamily="34" charset="0"/>
                        <a:buChar char="•"/>
                      </a:pPr>
                      <a:r>
                        <a:rPr lang="en-GB" sz="1000" u="none" strike="noStrike" baseline="0">
                          <a:solidFill>
                            <a:schemeClr val="tx1"/>
                          </a:solidFill>
                          <a:effectLst/>
                          <a:latin typeface="Arial"/>
                          <a:cs typeface="Arial"/>
                        </a:rPr>
                        <a:t>Monitor Participants in the queue who are showing symptoms of COVID and acts accordingly if they are</a:t>
                      </a:r>
                    </a:p>
                    <a:p>
                      <a:pPr marL="266700" lvl="0" indent="-171450" algn="l" fontAlgn="b">
                        <a:buFont typeface="Arial" panose="020B0604020202020204" pitchFamily="34" charset="0"/>
                        <a:buChar char="•"/>
                      </a:pPr>
                      <a:r>
                        <a:rPr lang="en-GB" sz="1000" u="none" strike="noStrike" baseline="0">
                          <a:solidFill>
                            <a:schemeClr val="tx1"/>
                          </a:solidFill>
                          <a:effectLst/>
                          <a:latin typeface="Arial"/>
                          <a:cs typeface="Arial"/>
                        </a:rPr>
                        <a:t>In case of long queue, encourages people in line to start registering online </a:t>
                      </a:r>
                    </a:p>
                    <a:p>
                      <a:pPr marL="266700" lvl="0" indent="-171450" algn="l" fontAlgn="b">
                        <a:buFont typeface="Arial" panose="020B0604020202020204" pitchFamily="34" charset="0"/>
                        <a:buChar char="•"/>
                      </a:pPr>
                      <a:r>
                        <a:rPr lang="en-GB" sz="1000" u="none" strike="noStrike" baseline="0">
                          <a:solidFill>
                            <a:schemeClr val="tx1"/>
                          </a:solidFill>
                          <a:effectLst/>
                          <a:latin typeface="Arial"/>
                          <a:cs typeface="Arial"/>
                        </a:rPr>
                        <a:t>Supports general site set up, including appropriate signage to manage Participant flow</a:t>
                      </a:r>
                      <a:endParaRPr lang="en-GB" sz="1000" u="none" strike="noStrike" dirty="0">
                        <a:solidFill>
                          <a:schemeClr val="tx1"/>
                        </a:solidFill>
                        <a:effectLst/>
                        <a:latin typeface="Arial"/>
                        <a:cs typeface="Arial"/>
                      </a:endParaRPr>
                    </a:p>
                  </a:txBody>
                  <a:tcPr marL="216000" marR="216000" marT="72000" marB="72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0864879"/>
                  </a:ext>
                </a:extLst>
              </a:tr>
              <a:tr h="1695523">
                <a:tc>
                  <a:txBody>
                    <a:bodyPr/>
                    <a:lstStyle/>
                    <a:p>
                      <a:pPr marL="0" marR="0" lvl="0" indent="0" algn="l" rtl="0" eaLnBrk="1" fontAlgn="ctr" latinLnBrk="0" hangingPunct="1">
                        <a:lnSpc>
                          <a:spcPct val="100000"/>
                        </a:lnSpc>
                        <a:spcBef>
                          <a:spcPts val="0"/>
                        </a:spcBef>
                        <a:spcAft>
                          <a:spcPts val="0"/>
                        </a:spcAft>
                        <a:buClrTx/>
                        <a:buSzTx/>
                        <a:buFontTx/>
                        <a:buNone/>
                      </a:pPr>
                      <a:r>
                        <a:rPr kumimoji="0" lang="en-GB" sz="1000" b="1" i="0" u="none" strike="noStrike" kern="1200" cap="none" spc="0" normalizeH="0" baseline="0" noProof="0">
                          <a:ln>
                            <a:noFill/>
                          </a:ln>
                          <a:solidFill>
                            <a:schemeClr val="tx1"/>
                          </a:solidFill>
                          <a:effectLst/>
                          <a:uLnTx/>
                          <a:uFillTx/>
                          <a:latin typeface="Arial"/>
                          <a:ea typeface="+mn-ea"/>
                          <a:cs typeface="Arial"/>
                        </a:rPr>
                        <a:t>Registration Assistant</a:t>
                      </a:r>
                      <a:r>
                        <a:rPr lang="en-GB" sz="1000" b="1" i="0" u="none" strike="noStrike" kern="1200" cap="none" spc="0" normalizeH="0" baseline="0" noProof="0">
                          <a:ln>
                            <a:noFill/>
                          </a:ln>
                          <a:solidFill>
                            <a:schemeClr val="tx1"/>
                          </a:solidFill>
                          <a:effectLst/>
                          <a:uLnTx/>
                          <a:uFillTx/>
                          <a:latin typeface="Arial"/>
                          <a:ea typeface="+mn-ea"/>
                          <a:cs typeface="Arial"/>
                        </a:rPr>
                        <a:t> </a:t>
                      </a:r>
                      <a:endParaRPr kumimoji="0" lang="en-GB" sz="10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216000" marR="216000" marT="72000" marB="72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a:ln>
                            <a:noFill/>
                          </a:ln>
                          <a:solidFill>
                            <a:schemeClr val="tx1"/>
                          </a:solidFill>
                          <a:effectLst/>
                          <a:uLnTx/>
                          <a:uFillTx/>
                          <a:latin typeface="Arial"/>
                          <a:ea typeface="+mn-ea"/>
                          <a:cs typeface="Arial"/>
                        </a:rPr>
                        <a:t>Responsible for ensuring Participants have registered and are eligible for testing.</a:t>
                      </a:r>
                    </a:p>
                    <a:p>
                      <a:pPr marL="26670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chemeClr val="tx1"/>
                          </a:solidFill>
                          <a:effectLst/>
                          <a:uLnTx/>
                          <a:uFillTx/>
                          <a:latin typeface="Arial"/>
                          <a:ea typeface="+mn-ea"/>
                          <a:cs typeface="Arial"/>
                        </a:rPr>
                        <a:t>Greets Participant at arrival, asks them to sanitise hands and ensures the Participant is eligible for asymptomatic testing</a:t>
                      </a:r>
                    </a:p>
                    <a:p>
                      <a:pPr marL="266700" marR="0" lvl="0" indent="-171450" algn="l" rtl="0" eaLnBrk="1" fontAlgn="b" latinLnBrk="0" hangingPunct="1">
                        <a:lnSpc>
                          <a:spcPct val="100000"/>
                        </a:lnSpc>
                        <a:spcBef>
                          <a:spcPts val="0"/>
                        </a:spcBef>
                        <a:spcAft>
                          <a:spcPts val="0"/>
                        </a:spcAft>
                        <a:buClrTx/>
                        <a:buSzTx/>
                        <a:buFont typeface="Arial" panose="020B0604020202020204" pitchFamily="34" charset="0"/>
                        <a:buChar char="•"/>
                      </a:pPr>
                      <a:r>
                        <a:rPr kumimoji="0" lang="en-GB" sz="1000" b="0" i="0" u="none" strike="noStrike" kern="1200" cap="none" spc="0" normalizeH="0" baseline="0" noProof="0">
                          <a:ln>
                            <a:noFill/>
                          </a:ln>
                          <a:solidFill>
                            <a:schemeClr val="tx1"/>
                          </a:solidFill>
                          <a:effectLst/>
                          <a:uLnTx/>
                          <a:uFillTx/>
                          <a:latin typeface="Arial"/>
                          <a:ea typeface="+mn-ea"/>
                          <a:cs typeface="Arial"/>
                        </a:rPr>
                        <a:t>Aids the Participant in registering for the test if they are unable to</a:t>
                      </a:r>
                      <a:r>
                        <a:rPr lang="en-GB" sz="1000" b="0" i="0" u="none" strike="noStrike" kern="1200" cap="none" spc="0" normalizeH="0" baseline="0" noProof="0">
                          <a:ln>
                            <a:noFill/>
                          </a:ln>
                          <a:solidFill>
                            <a:schemeClr val="tx1"/>
                          </a:solidFill>
                          <a:effectLst/>
                          <a:uLnTx/>
                          <a:uFillTx/>
                          <a:latin typeface="Arial"/>
                          <a:ea typeface="+mn-ea"/>
                          <a:cs typeface="Arial"/>
                        </a:rPr>
                        <a:t> </a:t>
                      </a:r>
                      <a:endParaRPr kumimoji="0" lang="en-GB" sz="1000" b="0" i="0" u="none" strike="noStrike" kern="1200" cap="none" spc="0" normalizeH="0" baseline="0" noProof="0">
                        <a:ln>
                          <a:noFill/>
                        </a:ln>
                        <a:solidFill>
                          <a:schemeClr val="tx1"/>
                        </a:solidFill>
                        <a:effectLst/>
                        <a:uLnTx/>
                        <a:uFillTx/>
                        <a:latin typeface="Arial"/>
                        <a:ea typeface="+mn-ea"/>
                        <a:cs typeface="Arial"/>
                      </a:endParaRPr>
                    </a:p>
                    <a:p>
                      <a:pPr marL="26670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chemeClr val="tx1"/>
                          </a:solidFill>
                          <a:effectLst/>
                          <a:uLnTx/>
                          <a:uFillTx/>
                          <a:latin typeface="Arial"/>
                          <a:ea typeface="+mn-ea"/>
                          <a:cs typeface="Arial"/>
                        </a:rPr>
                        <a:t>Provides assistance for people who might not have the relevant digital information such as phone number and email address</a:t>
                      </a:r>
                    </a:p>
                    <a:p>
                      <a:pPr marL="26670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chemeClr val="tx1"/>
                          </a:solidFill>
                          <a:effectLst/>
                          <a:uLnTx/>
                          <a:uFillTx/>
                          <a:latin typeface="Arial"/>
                          <a:ea typeface="+mn-ea"/>
                          <a:cs typeface="Arial"/>
                        </a:rPr>
                        <a:t>Guides people who are coming and for a valid reason need to test anonymously</a:t>
                      </a:r>
                    </a:p>
                    <a:p>
                      <a:pPr marL="26670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000" u="none" strike="noStrike" kern="1200" baseline="0">
                          <a:solidFill>
                            <a:schemeClr val="tx1"/>
                          </a:solidFill>
                          <a:effectLst/>
                          <a:latin typeface="Arial"/>
                          <a:ea typeface="+mn-ea"/>
                          <a:cs typeface="Arial"/>
                        </a:rPr>
                        <a:t>‘Drip feeds’ Participants into testing area, ensuring testing area does not exceed maximum capacity</a:t>
                      </a:r>
                    </a:p>
                    <a:p>
                      <a:pPr marL="26670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000" kern="1200">
                          <a:solidFill>
                            <a:schemeClr val="tx1"/>
                          </a:solidFill>
                          <a:effectLst/>
                          <a:latin typeface="Arial"/>
                          <a:ea typeface="+mn-ea"/>
                          <a:cs typeface="Arial"/>
                        </a:rPr>
                        <a:t>Communicate to test Participants the purpose of participating in testing at your site and the testing journey.</a:t>
                      </a:r>
                      <a:endParaRPr lang="en-GB" sz="1000" kern="1200" dirty="0">
                        <a:solidFill>
                          <a:schemeClr val="tx1"/>
                        </a:solidFill>
                        <a:effectLst/>
                        <a:latin typeface="Arial"/>
                        <a:ea typeface="+mn-ea"/>
                        <a:cs typeface="Arial"/>
                      </a:endParaRPr>
                    </a:p>
                  </a:txBody>
                  <a:tcPr marL="216000" marR="216000" marT="72000" marB="72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0785037"/>
                  </a:ext>
                </a:extLst>
              </a:tr>
              <a:tr h="968870">
                <a:tc>
                  <a:txBody>
                    <a:bodyPr/>
                    <a:lstStyle/>
                    <a:p>
                      <a:pPr algn="l" fontAlgn="ctr"/>
                      <a:r>
                        <a:rPr lang="en-GB" sz="1000" b="1" u="none" strike="noStrike">
                          <a:solidFill>
                            <a:schemeClr val="tx1"/>
                          </a:solidFill>
                          <a:effectLst/>
                          <a:latin typeface="Arial"/>
                          <a:cs typeface="Arial"/>
                        </a:rPr>
                        <a:t>Test Assistant </a:t>
                      </a:r>
                      <a:endParaRPr lang="en-GB" sz="1000" b="1" i="0" u="none" strike="noStrike">
                        <a:solidFill>
                          <a:schemeClr val="tx1"/>
                        </a:solidFill>
                        <a:effectLst/>
                        <a:latin typeface="Arial" panose="020B0604020202020204" pitchFamily="34" charset="0"/>
                        <a:cs typeface="Arial" panose="020B0604020202020204" pitchFamily="34" charset="0"/>
                      </a:endParaRPr>
                    </a:p>
                  </a:txBody>
                  <a:tcPr marL="216000" marR="216000" marT="72000" marB="72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fontAlgn="b">
                        <a:buFont typeface="Arial" panose="020B0604020202020204" pitchFamily="34" charset="0"/>
                        <a:buNone/>
                      </a:pPr>
                      <a:r>
                        <a:rPr lang="en-GB" sz="1000" b="1" u="none" strike="noStrike">
                          <a:solidFill>
                            <a:schemeClr val="tx1"/>
                          </a:solidFill>
                          <a:effectLst/>
                          <a:latin typeface="Arial"/>
                          <a:cs typeface="Arial"/>
                        </a:rPr>
                        <a:t>Provides</a:t>
                      </a:r>
                      <a:r>
                        <a:rPr lang="en-GB" sz="1000" b="1" u="none" strike="noStrike" baseline="0">
                          <a:solidFill>
                            <a:schemeClr val="tx1"/>
                          </a:solidFill>
                          <a:effectLst/>
                          <a:latin typeface="Arial"/>
                          <a:cs typeface="Arial"/>
                        </a:rPr>
                        <a:t> guidance to Participants on swabbing as requested and ensures cleaning of booths. </a:t>
                      </a:r>
                      <a:endParaRPr lang="en-GB" sz="1000" b="1" u="none" strike="noStrike" baseline="0">
                        <a:solidFill>
                          <a:schemeClr val="tx1"/>
                        </a:solidFill>
                        <a:effectLst/>
                        <a:latin typeface="Arial" panose="020B0604020202020204" pitchFamily="34" charset="0"/>
                        <a:cs typeface="Arial" panose="020B0604020202020204" pitchFamily="34" charset="0"/>
                      </a:endParaRPr>
                    </a:p>
                    <a:p>
                      <a:pPr marL="267970" lvl="0" indent="-171450" algn="l" fontAlgn="b">
                        <a:buFont typeface="Arial" panose="020B0604020202020204" pitchFamily="34" charset="0"/>
                        <a:buChar char="•"/>
                      </a:pPr>
                      <a:r>
                        <a:rPr lang="en-GB" sz="1000" u="none" strike="noStrike">
                          <a:solidFill>
                            <a:schemeClr val="tx1"/>
                          </a:solidFill>
                          <a:effectLst/>
                          <a:latin typeface="Arial"/>
                          <a:cs typeface="Arial"/>
                        </a:rPr>
                        <a:t>Directs Participant</a:t>
                      </a:r>
                      <a:r>
                        <a:rPr lang="en-GB" sz="1000" u="none" strike="noStrike" baseline="0">
                          <a:solidFill>
                            <a:schemeClr val="tx1"/>
                          </a:solidFill>
                          <a:effectLst/>
                          <a:latin typeface="Arial"/>
                          <a:cs typeface="Arial"/>
                        </a:rPr>
                        <a:t> </a:t>
                      </a:r>
                      <a:r>
                        <a:rPr lang="en-GB" sz="1000" u="none" strike="noStrike">
                          <a:solidFill>
                            <a:schemeClr val="tx1"/>
                          </a:solidFill>
                          <a:effectLst/>
                          <a:latin typeface="Arial"/>
                          <a:cs typeface="Arial"/>
                        </a:rPr>
                        <a:t>to available testing stations and</a:t>
                      </a:r>
                      <a:r>
                        <a:rPr lang="en-GB" sz="1000" u="none" strike="noStrike" baseline="0">
                          <a:solidFill>
                            <a:schemeClr val="tx1"/>
                          </a:solidFill>
                          <a:effectLst/>
                          <a:latin typeface="Arial"/>
                          <a:cs typeface="Arial"/>
                        </a:rPr>
                        <a:t> directs them to the exit when they are finished</a:t>
                      </a:r>
                      <a:endParaRPr lang="en-GB" sz="1000" u="none" strike="noStrike">
                        <a:solidFill>
                          <a:schemeClr val="tx1"/>
                        </a:solidFill>
                        <a:effectLst/>
                        <a:latin typeface="Arial"/>
                        <a:cs typeface="Arial"/>
                      </a:endParaRPr>
                    </a:p>
                    <a:p>
                      <a:pPr marL="267970" lvl="0" indent="-171450" algn="l" fontAlgn="b">
                        <a:buFont typeface="Arial" panose="020B0604020202020204" pitchFamily="34" charset="0"/>
                        <a:buChar char="•"/>
                      </a:pPr>
                      <a:r>
                        <a:rPr lang="en-GB" sz="1000" u="none" strike="noStrike">
                          <a:solidFill>
                            <a:schemeClr val="tx1"/>
                          </a:solidFill>
                          <a:effectLst/>
                          <a:latin typeface="Arial"/>
                          <a:cs typeface="Arial"/>
                        </a:rPr>
                        <a:t>On hand to provide Participant with additional verbal instructions if required</a:t>
                      </a:r>
                      <a:r>
                        <a:rPr lang="en-GB" sz="1000" u="none" strike="noStrike" baseline="0">
                          <a:solidFill>
                            <a:schemeClr val="tx1"/>
                          </a:solidFill>
                          <a:effectLst/>
                          <a:latin typeface="Arial"/>
                          <a:cs typeface="Arial"/>
                        </a:rPr>
                        <a:t> </a:t>
                      </a:r>
                    </a:p>
                    <a:p>
                      <a:pPr marL="267970" lvl="0" indent="-171450" algn="l" fontAlgn="b">
                        <a:buFont typeface="Arial" panose="020B0604020202020204" pitchFamily="34" charset="0"/>
                        <a:buChar char="•"/>
                      </a:pPr>
                      <a:r>
                        <a:rPr lang="en-GB" sz="1000" u="none" strike="noStrike" kern="1200" baseline="0">
                          <a:solidFill>
                            <a:schemeClr val="tx1"/>
                          </a:solidFill>
                          <a:effectLst/>
                          <a:latin typeface="Arial"/>
                          <a:ea typeface="+mn-ea"/>
                          <a:cs typeface="Arial"/>
                        </a:rPr>
                        <a:t>Provides regular cleaning to testing stations throughout day (Participants are also ask to self-clean between each test)</a:t>
                      </a:r>
                      <a:endParaRPr lang="en-GB" sz="1000" u="none" strike="noStrike" kern="1200" baseline="0" dirty="0">
                        <a:solidFill>
                          <a:schemeClr val="tx1"/>
                        </a:solidFill>
                        <a:effectLst/>
                        <a:latin typeface="Arial"/>
                        <a:ea typeface="+mn-ea"/>
                        <a:cs typeface="Arial"/>
                      </a:endParaRPr>
                    </a:p>
                  </a:txBody>
                  <a:tcPr marL="216000" marR="216000" marT="72000" marB="72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6545159"/>
                  </a:ext>
                </a:extLst>
              </a:tr>
            </a:tbl>
          </a:graphicData>
        </a:graphic>
      </p:graphicFrame>
      <p:sp>
        <p:nvSpPr>
          <p:cNvPr id="9" name="Rectangle 8">
            <a:extLst>
              <a:ext uri="{FF2B5EF4-FFF2-40B4-BE49-F238E27FC236}">
                <a16:creationId xmlns:a16="http://schemas.microsoft.com/office/drawing/2014/main" id="{D921A79B-B94E-D44D-B1E3-6DD054888AB4}"/>
              </a:ext>
            </a:extLst>
          </p:cNvPr>
          <p:cNvSpPr/>
          <p:nvPr/>
        </p:nvSpPr>
        <p:spPr>
          <a:xfrm>
            <a:off x="628649" y="2047012"/>
            <a:ext cx="4443865" cy="1200329"/>
          </a:xfrm>
          <a:prstGeom prst="rect">
            <a:avLst/>
          </a:prstGeom>
        </p:spPr>
        <p:txBody>
          <a:bodyPr wrap="square" lIns="0">
            <a:spAutoFit/>
          </a:bodyPr>
          <a:lstStyle/>
          <a:p>
            <a:pPr lvl="0">
              <a:lnSpc>
                <a:spcPct val="150000"/>
              </a:lnSpc>
              <a:buClr>
                <a:srgbClr val="005EB8"/>
              </a:buClr>
              <a:defRPr/>
            </a:pPr>
            <a:r>
              <a:rPr lang="en-GB" sz="1200" dirty="0">
                <a:solidFill>
                  <a:srgbClr val="425563"/>
                </a:solidFill>
              </a:rPr>
              <a:t>Roles, positions and responsibilities may need to be adapted on a site by site basis depending on the size and target throughput of your </a:t>
            </a:r>
            <a:r>
              <a:rPr lang="en-GB" sz="1200" dirty="0" smtClean="0">
                <a:solidFill>
                  <a:srgbClr val="425563"/>
                </a:solidFill>
              </a:rPr>
              <a:t>testing sites</a:t>
            </a:r>
            <a:r>
              <a:rPr lang="en-GB" sz="1200" dirty="0">
                <a:solidFill>
                  <a:srgbClr val="425563"/>
                </a:solidFill>
              </a:rPr>
              <a:t>. Roles and positions can be performed by the same person (if appropriate). </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649" y="3410248"/>
            <a:ext cx="3961824" cy="2870454"/>
          </a:xfrm>
          <a:prstGeom prst="rect">
            <a:avLst/>
          </a:prstGeom>
        </p:spPr>
      </p:pic>
      <p:sp>
        <p:nvSpPr>
          <p:cNvPr id="6" name="Rectangle 5">
            <a:extLst>
              <a:ext uri="{FF2B5EF4-FFF2-40B4-BE49-F238E27FC236}">
                <a16:creationId xmlns:a16="http://schemas.microsoft.com/office/drawing/2014/main" id="{97A08855-6F1A-3446-B429-F0BB4DAEFF37}"/>
              </a:ext>
            </a:extLst>
          </p:cNvPr>
          <p:cNvSpPr/>
          <p:nvPr/>
        </p:nvSpPr>
        <p:spPr>
          <a:xfrm>
            <a:off x="623888" y="1006574"/>
            <a:ext cx="4079707" cy="307777"/>
          </a:xfrm>
          <a:prstGeom prst="rect">
            <a:avLst/>
          </a:prstGeom>
        </p:spPr>
        <p:txBody>
          <a:bodyPr wrap="none" lIns="0">
            <a:spAutoFit/>
          </a:bodyPr>
          <a:lstStyle/>
          <a:p>
            <a:r>
              <a:rPr lang="en-GB" sz="1400" b="1"/>
              <a:t>ROLES, POSITIONS AND RESPONSIBILITIES: </a:t>
            </a:r>
          </a:p>
        </p:txBody>
      </p:sp>
    </p:spTree>
    <p:extLst>
      <p:ext uri="{BB962C8B-B14F-4D97-AF65-F5344CB8AC3E}">
        <p14:creationId xmlns:p14="http://schemas.microsoft.com/office/powerpoint/2010/main" val="1470706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0A61B-287C-5E42-9169-E9412E51EA02}"/>
              </a:ext>
            </a:extLst>
          </p:cNvPr>
          <p:cNvSpPr>
            <a:spLocks noGrp="1"/>
          </p:cNvSpPr>
          <p:nvPr>
            <p:ph type="title"/>
          </p:nvPr>
        </p:nvSpPr>
        <p:spPr>
          <a:xfrm>
            <a:off x="0" y="0"/>
            <a:ext cx="5462337" cy="6858000"/>
          </a:xfrm>
        </p:spPr>
        <p:txBody>
          <a:bodyPr/>
          <a:lstStyle/>
          <a:p>
            <a:r>
              <a:rPr lang="en-GB"/>
              <a:t>TESTING OPERATIVE</a:t>
            </a:r>
            <a:br>
              <a:rPr lang="en-GB"/>
            </a:br>
            <a:r>
              <a:rPr lang="en-GB"/>
              <a:t/>
            </a:r>
            <a:br>
              <a:rPr lang="en-GB"/>
            </a:br>
            <a:r>
              <a:rPr lang="en-GB"/>
              <a:t/>
            </a:r>
            <a:br>
              <a:rPr lang="en-GB"/>
            </a:br>
            <a:r>
              <a:rPr lang="en-GB"/>
              <a:t/>
            </a:r>
            <a:br>
              <a:rPr lang="en-GB"/>
            </a:br>
            <a:endParaRPr lang="en-GB"/>
          </a:p>
        </p:txBody>
      </p:sp>
      <p:graphicFrame>
        <p:nvGraphicFramePr>
          <p:cNvPr id="5" name="Table 4">
            <a:extLst>
              <a:ext uri="{FF2B5EF4-FFF2-40B4-BE49-F238E27FC236}">
                <a16:creationId xmlns:a16="http://schemas.microsoft.com/office/drawing/2014/main" id="{283E42D4-F086-EF4B-BDDD-54435DEBA1EC}"/>
              </a:ext>
            </a:extLst>
          </p:cNvPr>
          <p:cNvGraphicFramePr>
            <a:graphicFrameLocks noGrp="1"/>
          </p:cNvGraphicFramePr>
          <p:nvPr/>
        </p:nvGraphicFramePr>
        <p:xfrm>
          <a:off x="5664201" y="1729659"/>
          <a:ext cx="5899150" cy="3748274"/>
        </p:xfrm>
        <a:graphic>
          <a:graphicData uri="http://schemas.openxmlformats.org/drawingml/2006/table">
            <a:tbl>
              <a:tblPr>
                <a:tableStyleId>{F5AB1C69-6EDB-4FF4-983F-18BD219EF322}</a:tableStyleId>
              </a:tblPr>
              <a:tblGrid>
                <a:gridCol w="1352617">
                  <a:extLst>
                    <a:ext uri="{9D8B030D-6E8A-4147-A177-3AD203B41FA5}">
                      <a16:colId xmlns:a16="http://schemas.microsoft.com/office/drawing/2014/main" val="970028994"/>
                    </a:ext>
                  </a:extLst>
                </a:gridCol>
                <a:gridCol w="4546533">
                  <a:extLst>
                    <a:ext uri="{9D8B030D-6E8A-4147-A177-3AD203B41FA5}">
                      <a16:colId xmlns:a16="http://schemas.microsoft.com/office/drawing/2014/main" val="3742097083"/>
                    </a:ext>
                  </a:extLst>
                </a:gridCol>
              </a:tblGrid>
              <a:tr h="578986">
                <a:tc>
                  <a:txBody>
                    <a:bodyPr/>
                    <a:lstStyle/>
                    <a:p>
                      <a:pPr algn="l" fontAlgn="ctr"/>
                      <a:r>
                        <a:rPr lang="en-GB" sz="1200" b="1" i="0" u="none" strike="noStrike">
                          <a:solidFill>
                            <a:schemeClr val="tx2"/>
                          </a:solidFill>
                          <a:effectLst/>
                          <a:latin typeface="+mj-lt"/>
                        </a:rPr>
                        <a:t>STAFF</a:t>
                      </a:r>
                      <a:r>
                        <a:rPr lang="en-GB" sz="1200" b="1" i="0" u="none" strike="noStrike" baseline="0">
                          <a:solidFill>
                            <a:schemeClr val="tx2"/>
                          </a:solidFill>
                          <a:effectLst/>
                          <a:latin typeface="+mj-lt"/>
                        </a:rPr>
                        <a:t> POSITIONS</a:t>
                      </a:r>
                      <a:endParaRPr lang="en-GB" sz="1200" b="1" i="0" u="none" strike="noStrike">
                        <a:solidFill>
                          <a:schemeClr val="tx2"/>
                        </a:solidFill>
                        <a:effectLst/>
                        <a:latin typeface="+mj-lt"/>
                      </a:endParaRPr>
                    </a:p>
                  </a:txBody>
                  <a:tcPr marL="216000" marR="108000" marT="72000" marB="72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200" b="1" i="0" u="none" strike="noStrike">
                          <a:solidFill>
                            <a:schemeClr val="tx2"/>
                          </a:solidFill>
                          <a:effectLst/>
                          <a:latin typeface="+mj-lt"/>
                        </a:rPr>
                        <a:t>KEY RESPONSIBILITIES</a:t>
                      </a:r>
                      <a:r>
                        <a:rPr lang="en-GB" sz="1200" b="1" i="0" u="none" strike="noStrike" baseline="0">
                          <a:solidFill>
                            <a:schemeClr val="tx2"/>
                          </a:solidFill>
                          <a:effectLst/>
                          <a:latin typeface="+mj-lt"/>
                        </a:rPr>
                        <a:t> </a:t>
                      </a:r>
                    </a:p>
                  </a:txBody>
                  <a:tcPr marL="216000" marR="108000" marT="72000" marB="72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949457"/>
                  </a:ext>
                </a:extLst>
              </a:tr>
              <a:tr h="1409848">
                <a:tc>
                  <a:txBody>
                    <a:bodyPr/>
                    <a:lstStyle/>
                    <a:p>
                      <a:pPr algn="l" fontAlgn="ctr"/>
                      <a:r>
                        <a:rPr lang="en-GB" sz="1200" b="1" u="none" strike="noStrike">
                          <a:solidFill>
                            <a:schemeClr val="tx1"/>
                          </a:solidFill>
                          <a:effectLst/>
                          <a:latin typeface="+mj-lt"/>
                        </a:rPr>
                        <a:t>Processing Operative</a:t>
                      </a:r>
                      <a:endParaRPr lang="en-GB" sz="1200" b="1" i="0" u="none" strike="noStrike">
                        <a:solidFill>
                          <a:schemeClr val="tx1"/>
                        </a:solidFill>
                        <a:effectLst/>
                        <a:latin typeface="+mj-lt"/>
                      </a:endParaRPr>
                    </a:p>
                  </a:txBody>
                  <a:tcPr marL="216000" marR="108000" marT="72000" marB="72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fontAlgn="b">
                        <a:buFont typeface="Arial" panose="020B0604020202020204" pitchFamily="34" charset="0"/>
                        <a:buNone/>
                      </a:pPr>
                      <a:r>
                        <a:rPr lang="en-GB" sz="1200" b="1" u="none" strike="noStrike">
                          <a:solidFill>
                            <a:schemeClr val="tx1"/>
                          </a:solidFill>
                          <a:effectLst/>
                          <a:latin typeface="+mj-lt"/>
                        </a:rPr>
                        <a:t>Prepares test sample for</a:t>
                      </a:r>
                      <a:r>
                        <a:rPr lang="en-GB" sz="1200" b="1" u="none" strike="noStrike" baseline="0">
                          <a:solidFill>
                            <a:schemeClr val="tx1"/>
                          </a:solidFill>
                          <a:effectLst/>
                          <a:latin typeface="+mj-lt"/>
                        </a:rPr>
                        <a:t> analysis and interprets result. </a:t>
                      </a:r>
                      <a:endParaRPr lang="en-GB" sz="1200" b="1" u="none" strike="noStrike">
                        <a:solidFill>
                          <a:schemeClr val="tx1"/>
                        </a:solidFill>
                        <a:effectLst/>
                        <a:latin typeface="+mj-lt"/>
                      </a:endParaRPr>
                    </a:p>
                    <a:p>
                      <a:pPr marL="268288" lvl="0" indent="-171450" algn="l" fontAlgn="b">
                        <a:buFont typeface="Arial" panose="020B0604020202020204" pitchFamily="34" charset="0"/>
                        <a:buChar char="•"/>
                      </a:pPr>
                      <a:r>
                        <a:rPr lang="en-GB" sz="1200" u="none" strike="noStrike">
                          <a:solidFill>
                            <a:schemeClr val="tx1"/>
                          </a:solidFill>
                          <a:effectLst/>
                          <a:latin typeface="+mj-lt"/>
                        </a:rPr>
                        <a:t>Sets up sample for analysis,</a:t>
                      </a:r>
                      <a:r>
                        <a:rPr lang="en-GB" sz="1200" u="none" strike="noStrike" baseline="0">
                          <a:solidFill>
                            <a:schemeClr val="tx1"/>
                          </a:solidFill>
                          <a:effectLst/>
                          <a:latin typeface="+mj-lt"/>
                        </a:rPr>
                        <a:t> and pipettes reagent to sample </a:t>
                      </a:r>
                      <a:endParaRPr lang="en-GB" sz="1200" u="none" strike="noStrike">
                        <a:solidFill>
                          <a:schemeClr val="tx1"/>
                        </a:solidFill>
                        <a:effectLst/>
                        <a:latin typeface="+mj-lt"/>
                      </a:endParaRPr>
                    </a:p>
                    <a:p>
                      <a:pPr marL="268288" lvl="0" indent="-171450" algn="l" fontAlgn="b">
                        <a:buFont typeface="Arial" panose="020B0604020202020204" pitchFamily="34" charset="0"/>
                        <a:buChar char="•"/>
                      </a:pPr>
                      <a:r>
                        <a:rPr lang="en-GB" sz="1200" u="none" strike="noStrike">
                          <a:solidFill>
                            <a:schemeClr val="tx1"/>
                          </a:solidFill>
                          <a:effectLst/>
                          <a:latin typeface="+mj-lt"/>
                        </a:rPr>
                        <a:t>Times the sample analysis</a:t>
                      </a:r>
                    </a:p>
                    <a:p>
                      <a:pPr marL="268288" lvl="0" indent="-171450" algn="l" fontAlgn="b">
                        <a:buFont typeface="Arial" panose="020B0604020202020204" pitchFamily="34" charset="0"/>
                        <a:buChar char="•"/>
                      </a:pPr>
                      <a:r>
                        <a:rPr lang="en-GB" sz="1200" u="none" strike="noStrike">
                          <a:solidFill>
                            <a:schemeClr val="tx1"/>
                          </a:solidFill>
                          <a:effectLst/>
                          <a:latin typeface="+mj-lt"/>
                        </a:rPr>
                        <a:t>Await and read result displayed, and mark it on device*</a:t>
                      </a:r>
                    </a:p>
                    <a:p>
                      <a:pPr marL="268288" lvl="0" indent="-171450" algn="l" fontAlgn="b">
                        <a:buFont typeface="Arial" panose="020B0604020202020204" pitchFamily="34" charset="0"/>
                        <a:buChar char="•"/>
                      </a:pPr>
                      <a:r>
                        <a:rPr lang="en-GB" sz="1200" u="none" strike="noStrike">
                          <a:solidFill>
                            <a:schemeClr val="tx1"/>
                          </a:solidFill>
                          <a:effectLst/>
                          <a:latin typeface="+mj-lt"/>
                        </a:rPr>
                        <a:t>Provides to Results</a:t>
                      </a:r>
                      <a:r>
                        <a:rPr lang="en-GB" sz="1200" u="none" strike="noStrike" baseline="0">
                          <a:solidFill>
                            <a:schemeClr val="tx1"/>
                          </a:solidFill>
                          <a:effectLst/>
                          <a:latin typeface="+mj-lt"/>
                        </a:rPr>
                        <a:t> Recorder to upload to digital platform </a:t>
                      </a:r>
                    </a:p>
                    <a:p>
                      <a:pPr marL="268288" lvl="0" indent="-171450" algn="l" fontAlgn="b">
                        <a:buFont typeface="Arial" panose="020B0604020202020204" pitchFamily="34" charset="0"/>
                        <a:buChar char="•"/>
                      </a:pPr>
                      <a:endParaRPr lang="en-GB" sz="1200" b="0" i="0" u="none" strike="noStrike" baseline="0">
                        <a:solidFill>
                          <a:schemeClr val="tx1"/>
                        </a:solidFill>
                        <a:effectLst/>
                        <a:latin typeface="+mj-lt"/>
                      </a:endParaRPr>
                    </a:p>
                    <a:p>
                      <a:pPr marL="96838" lvl="0" indent="0" algn="l" fontAlgn="b">
                        <a:buFont typeface="Arial" panose="020B0604020202020204" pitchFamily="34" charset="0"/>
                        <a:buNone/>
                      </a:pPr>
                      <a:r>
                        <a:rPr lang="en-GB" sz="1100" b="0" i="1" u="none" strike="noStrike" baseline="0">
                          <a:solidFill>
                            <a:schemeClr val="tx1"/>
                          </a:solidFill>
                          <a:effectLst/>
                          <a:latin typeface="+mj-lt"/>
                        </a:rPr>
                        <a:t>*At most sites, the Processing operative will oversee around 4 to 6 LFDs developing at any one time</a:t>
                      </a:r>
                      <a:endParaRPr lang="en-GB" sz="1100" b="0" i="1" u="none" strike="noStrike">
                        <a:solidFill>
                          <a:schemeClr val="tx1"/>
                        </a:solidFill>
                        <a:effectLst/>
                        <a:latin typeface="+mj-lt"/>
                      </a:endParaRPr>
                    </a:p>
                  </a:txBody>
                  <a:tcPr marL="216000" marR="108000" marT="72000" marB="72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3460682"/>
                  </a:ext>
                </a:extLst>
              </a:tr>
              <a:tr h="1409848">
                <a:tc>
                  <a:txBody>
                    <a:bodyPr/>
                    <a:lstStyle/>
                    <a:p>
                      <a:pPr lvl="0" algn="l" defTabSz="914400" rtl="0" eaLnBrk="1" fontAlgn="b" latinLnBrk="0" hangingPunct="1">
                        <a:buFont typeface="Arial" panose="020B0604020202020204" pitchFamily="34" charset="0"/>
                      </a:pPr>
                      <a:r>
                        <a:rPr lang="en-GB" sz="1200" b="1" u="none" strike="noStrike" kern="1200">
                          <a:solidFill>
                            <a:schemeClr val="tx1"/>
                          </a:solidFill>
                          <a:effectLst/>
                          <a:latin typeface="+mj-lt"/>
                          <a:ea typeface="+mn-ea"/>
                          <a:cs typeface="+mn-cs"/>
                        </a:rPr>
                        <a:t>Results Recorder </a:t>
                      </a:r>
                    </a:p>
                  </a:txBody>
                  <a:tcPr marL="216000" marR="108000" marT="72000" marB="72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defTabSz="914400" rtl="0" eaLnBrk="1" fontAlgn="b" latinLnBrk="0" hangingPunct="1">
                        <a:buFont typeface="Arial" panose="020B0604020202020204" pitchFamily="34" charset="0"/>
                        <a:buNone/>
                      </a:pPr>
                      <a:r>
                        <a:rPr lang="en-GB" sz="1200" b="1" u="none" strike="noStrike" kern="1200">
                          <a:solidFill>
                            <a:schemeClr val="tx1"/>
                          </a:solidFill>
                          <a:effectLst/>
                          <a:latin typeface="+mj-lt"/>
                          <a:ea typeface="+mn-ea"/>
                          <a:cs typeface="+mn-cs"/>
                        </a:rPr>
                        <a:t>Collates results from Processing Operatives and uploads to digital solution.</a:t>
                      </a:r>
                    </a:p>
                    <a:p>
                      <a:pPr marL="268288" lvl="0" indent="-171450" algn="l" defTabSz="914400" rtl="0" eaLnBrk="1" fontAlgn="b" latinLnBrk="0" hangingPunct="1">
                        <a:buFont typeface="Arial" panose="020B0604020202020204" pitchFamily="34" charset="0"/>
                        <a:buChar char="•"/>
                      </a:pPr>
                      <a:r>
                        <a:rPr lang="en-GB" sz="1200" b="0" u="none" strike="noStrike" kern="1200">
                          <a:solidFill>
                            <a:schemeClr val="tx1"/>
                          </a:solidFill>
                          <a:effectLst/>
                          <a:latin typeface="+mj-lt"/>
                          <a:ea typeface="+mn-ea"/>
                          <a:cs typeface="+mn-cs"/>
                        </a:rPr>
                        <a:t>Reads test result outcome (marked by Processing Operative)</a:t>
                      </a:r>
                    </a:p>
                    <a:p>
                      <a:pPr marL="268288" lvl="0" indent="-171450" algn="l" defTabSz="914400" rtl="0" eaLnBrk="1" fontAlgn="b" latinLnBrk="0" hangingPunct="1">
                        <a:buFont typeface="Arial" panose="020B0604020202020204" pitchFamily="34" charset="0"/>
                        <a:buChar char="•"/>
                      </a:pPr>
                      <a:r>
                        <a:rPr lang="en-GB" sz="1200" b="0" u="none" strike="noStrike" kern="1200">
                          <a:solidFill>
                            <a:schemeClr val="tx1"/>
                          </a:solidFill>
                          <a:effectLst/>
                          <a:latin typeface="+mj-lt"/>
                          <a:ea typeface="+mn-ea"/>
                          <a:cs typeface="+mn-cs"/>
                        </a:rPr>
                        <a:t>Enters result onto a managed device, including scan of QR code (result is automatically sent to Test &amp; Trace)</a:t>
                      </a:r>
                    </a:p>
                  </a:txBody>
                  <a:tcPr marL="216000" marR="108000" marT="72000" marB="72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289716"/>
                  </a:ext>
                </a:extLst>
              </a:tr>
            </a:tbl>
          </a:graphicData>
        </a:graphic>
      </p:graphicFrame>
      <p:sp>
        <p:nvSpPr>
          <p:cNvPr id="6" name="Rectangle 5">
            <a:extLst>
              <a:ext uri="{FF2B5EF4-FFF2-40B4-BE49-F238E27FC236}">
                <a16:creationId xmlns:a16="http://schemas.microsoft.com/office/drawing/2014/main" id="{C6F87AF3-7850-4745-A19C-FB739286D17A}"/>
              </a:ext>
            </a:extLst>
          </p:cNvPr>
          <p:cNvSpPr/>
          <p:nvPr/>
        </p:nvSpPr>
        <p:spPr>
          <a:xfrm>
            <a:off x="628649" y="2630056"/>
            <a:ext cx="4424613" cy="1200329"/>
          </a:xfrm>
          <a:prstGeom prst="rect">
            <a:avLst/>
          </a:prstGeom>
        </p:spPr>
        <p:txBody>
          <a:bodyPr wrap="square" lIns="0">
            <a:spAutoFit/>
          </a:bodyPr>
          <a:lstStyle/>
          <a:p>
            <a:pPr lvl="0">
              <a:lnSpc>
                <a:spcPct val="150000"/>
              </a:lnSpc>
              <a:buClr>
                <a:srgbClr val="005EB8"/>
              </a:buClr>
              <a:defRPr/>
            </a:pPr>
            <a:r>
              <a:rPr lang="en-GB" sz="1200" dirty="0">
                <a:solidFill>
                  <a:srgbClr val="425563"/>
                </a:solidFill>
              </a:rPr>
              <a:t>Roles, positions and responsibilities may need to be adapted on a site by site basis depending on the size and target throughput of your </a:t>
            </a:r>
            <a:r>
              <a:rPr lang="en-GB" sz="1200" dirty="0" smtClean="0">
                <a:solidFill>
                  <a:srgbClr val="425563"/>
                </a:solidFill>
              </a:rPr>
              <a:t>testing sites</a:t>
            </a:r>
            <a:r>
              <a:rPr lang="en-GB" sz="1200" dirty="0">
                <a:solidFill>
                  <a:srgbClr val="425563"/>
                </a:solidFill>
              </a:rPr>
              <a:t>. Roles and positions can be performed by the same person (if appropriate). </a:t>
            </a:r>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99940" y="4166770"/>
            <a:ext cx="2927602" cy="1888804"/>
          </a:xfrm>
          <a:prstGeom prst="rect">
            <a:avLst/>
          </a:prstGeom>
        </p:spPr>
      </p:pic>
      <p:sp>
        <p:nvSpPr>
          <p:cNvPr id="8" name="Rectangle 7">
            <a:extLst>
              <a:ext uri="{FF2B5EF4-FFF2-40B4-BE49-F238E27FC236}">
                <a16:creationId xmlns:a16="http://schemas.microsoft.com/office/drawing/2014/main" id="{EEA4D436-7512-9746-9247-919F27344C83}"/>
              </a:ext>
            </a:extLst>
          </p:cNvPr>
          <p:cNvSpPr/>
          <p:nvPr/>
        </p:nvSpPr>
        <p:spPr>
          <a:xfrm>
            <a:off x="623888" y="1007251"/>
            <a:ext cx="4079707" cy="307777"/>
          </a:xfrm>
          <a:prstGeom prst="rect">
            <a:avLst/>
          </a:prstGeom>
        </p:spPr>
        <p:txBody>
          <a:bodyPr wrap="none" lIns="0">
            <a:spAutoFit/>
          </a:bodyPr>
          <a:lstStyle/>
          <a:p>
            <a:r>
              <a:rPr lang="en-GB" sz="1400" b="1"/>
              <a:t>ROLES, POSITIONS AND RESPONSIBILITIES: </a:t>
            </a:r>
          </a:p>
        </p:txBody>
      </p:sp>
    </p:spTree>
    <p:extLst>
      <p:ext uri="{BB962C8B-B14F-4D97-AF65-F5344CB8AC3E}">
        <p14:creationId xmlns:p14="http://schemas.microsoft.com/office/powerpoint/2010/main" val="12715341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46BD0-9D85-5A45-8DF4-660815BCF5F7}"/>
              </a:ext>
            </a:extLst>
          </p:cNvPr>
          <p:cNvSpPr>
            <a:spLocks noGrp="1"/>
          </p:cNvSpPr>
          <p:nvPr>
            <p:ph type="title"/>
          </p:nvPr>
        </p:nvSpPr>
        <p:spPr/>
        <p:txBody>
          <a:bodyPr/>
          <a:lstStyle/>
          <a:p>
            <a:r>
              <a:rPr lang="en-GB" sz="3200"/>
              <a:t>PPE REQUIREMENTS</a:t>
            </a:r>
            <a:br>
              <a:rPr lang="en-GB" sz="3200"/>
            </a:br>
            <a:r>
              <a:rPr lang="en-GB"/>
              <a:t/>
            </a:r>
            <a:br>
              <a:rPr lang="en-GB"/>
            </a:br>
            <a:endParaRPr lang="en-GB"/>
          </a:p>
        </p:txBody>
      </p:sp>
      <p:sp>
        <p:nvSpPr>
          <p:cNvPr id="6" name="Rectangle 5">
            <a:extLst>
              <a:ext uri="{FF2B5EF4-FFF2-40B4-BE49-F238E27FC236}">
                <a16:creationId xmlns:a16="http://schemas.microsoft.com/office/drawing/2014/main" id="{10E5D428-576A-1E47-A480-EA15CD6FC600}"/>
              </a:ext>
            </a:extLst>
          </p:cNvPr>
          <p:cNvSpPr/>
          <p:nvPr/>
        </p:nvSpPr>
        <p:spPr>
          <a:xfrm>
            <a:off x="632355" y="3212363"/>
            <a:ext cx="4546423" cy="1588382"/>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r>
              <a:rPr lang="en-GB" sz="1400" dirty="0">
                <a:solidFill>
                  <a:schemeClr val="tx1"/>
                </a:solidFill>
              </a:rPr>
              <a:t>PPE should be changed whenever staff members leave and re-enter the </a:t>
            </a:r>
            <a:r>
              <a:rPr lang="en-GB" sz="1400" dirty="0" smtClean="0">
                <a:solidFill>
                  <a:schemeClr val="tx1"/>
                </a:solidFill>
              </a:rPr>
              <a:t>testing site </a:t>
            </a:r>
            <a:r>
              <a:rPr lang="en-GB" sz="1400" dirty="0">
                <a:solidFill>
                  <a:schemeClr val="tx1"/>
                </a:solidFill>
              </a:rPr>
              <a:t>area (per session) or if protective properties are compromised or contaminated. </a:t>
            </a:r>
          </a:p>
          <a:p>
            <a:endParaRPr lang="en-GB" sz="1400" dirty="0">
              <a:solidFill>
                <a:schemeClr val="tx1"/>
              </a:solidFill>
            </a:endParaRPr>
          </a:p>
          <a:p>
            <a:r>
              <a:rPr lang="en-GB" sz="1400" dirty="0">
                <a:solidFill>
                  <a:schemeClr val="tx1"/>
                </a:solidFill>
              </a:rPr>
              <a:t>Processing Operatives must change gloves between samples.</a:t>
            </a:r>
          </a:p>
        </p:txBody>
      </p:sp>
      <p:graphicFrame>
        <p:nvGraphicFramePr>
          <p:cNvPr id="7" name="Table 6">
            <a:extLst>
              <a:ext uri="{FF2B5EF4-FFF2-40B4-BE49-F238E27FC236}">
                <a16:creationId xmlns:a16="http://schemas.microsoft.com/office/drawing/2014/main" id="{B6C103EA-009B-4347-A35C-E591524586CA}"/>
              </a:ext>
            </a:extLst>
          </p:cNvPr>
          <p:cNvGraphicFramePr>
            <a:graphicFrameLocks noGrp="1"/>
          </p:cNvGraphicFramePr>
          <p:nvPr/>
        </p:nvGraphicFramePr>
        <p:xfrm>
          <a:off x="5664200" y="1619794"/>
          <a:ext cx="5899150" cy="4035583"/>
        </p:xfrm>
        <a:graphic>
          <a:graphicData uri="http://schemas.openxmlformats.org/drawingml/2006/table">
            <a:tbl>
              <a:tblPr>
                <a:tableStyleId>{2D5ABB26-0587-4C30-8999-92F81FD0307C}</a:tableStyleId>
              </a:tblPr>
              <a:tblGrid>
                <a:gridCol w="1306443">
                  <a:extLst>
                    <a:ext uri="{9D8B030D-6E8A-4147-A177-3AD203B41FA5}">
                      <a16:colId xmlns:a16="http://schemas.microsoft.com/office/drawing/2014/main" val="1889364236"/>
                    </a:ext>
                  </a:extLst>
                </a:gridCol>
                <a:gridCol w="1053217">
                  <a:extLst>
                    <a:ext uri="{9D8B030D-6E8A-4147-A177-3AD203B41FA5}">
                      <a16:colId xmlns:a16="http://schemas.microsoft.com/office/drawing/2014/main" val="4030946590"/>
                    </a:ext>
                  </a:extLst>
                </a:gridCol>
                <a:gridCol w="1179830">
                  <a:extLst>
                    <a:ext uri="{9D8B030D-6E8A-4147-A177-3AD203B41FA5}">
                      <a16:colId xmlns:a16="http://schemas.microsoft.com/office/drawing/2014/main" val="1628137802"/>
                    </a:ext>
                  </a:extLst>
                </a:gridCol>
                <a:gridCol w="1179830">
                  <a:extLst>
                    <a:ext uri="{9D8B030D-6E8A-4147-A177-3AD203B41FA5}">
                      <a16:colId xmlns:a16="http://schemas.microsoft.com/office/drawing/2014/main" val="995718582"/>
                    </a:ext>
                  </a:extLst>
                </a:gridCol>
                <a:gridCol w="1179830">
                  <a:extLst>
                    <a:ext uri="{9D8B030D-6E8A-4147-A177-3AD203B41FA5}">
                      <a16:colId xmlns:a16="http://schemas.microsoft.com/office/drawing/2014/main" val="2112584122"/>
                    </a:ext>
                  </a:extLst>
                </a:gridCol>
              </a:tblGrid>
              <a:tr h="988571">
                <a:tc>
                  <a:txBody>
                    <a:bodyPr/>
                    <a:lstStyle/>
                    <a:p>
                      <a:pPr>
                        <a:lnSpc>
                          <a:spcPct val="107000"/>
                        </a:lnSpc>
                        <a:spcAft>
                          <a:spcPts val="800"/>
                        </a:spcAft>
                      </a:pPr>
                      <a:r>
                        <a:rPr lang="en-GB" sz="1200" b="1" u="none">
                          <a:solidFill>
                            <a:schemeClr val="tx2"/>
                          </a:solidFill>
                          <a:effectLst/>
                        </a:rPr>
                        <a:t>Position </a:t>
                      </a:r>
                      <a:endParaRPr lang="en-GB" sz="1200" b="1" u="none">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80000" marR="180000" marT="108000" marB="10800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GB" sz="1200" b="1" u="none">
                          <a:solidFill>
                            <a:schemeClr val="tx2"/>
                          </a:solidFill>
                          <a:effectLst/>
                        </a:rPr>
                        <a:t>Disposable gloves </a:t>
                      </a:r>
                      <a:endParaRPr lang="en-GB" sz="1200" b="1" u="none">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180000" marR="180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GB" sz="1200" b="1" u="none">
                          <a:solidFill>
                            <a:schemeClr val="tx2"/>
                          </a:solidFill>
                          <a:effectLst/>
                        </a:rPr>
                        <a:t>Disposable plastic apron </a:t>
                      </a:r>
                      <a:endParaRPr lang="en-GB" sz="1200" b="1" u="none">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36000" marR="36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GB" sz="1200" b="1" u="none">
                          <a:solidFill>
                            <a:schemeClr val="tx2"/>
                          </a:solidFill>
                          <a:effectLst/>
                        </a:rPr>
                        <a:t>Fluid-resistant (Type 11R) surgical mask (FRSM) </a:t>
                      </a:r>
                      <a:endParaRPr lang="en-GB" sz="1200" b="1" u="none">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36000" marR="36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GB" sz="1200" b="1" u="none">
                          <a:solidFill>
                            <a:schemeClr val="tx2"/>
                          </a:solidFill>
                          <a:effectLst/>
                        </a:rPr>
                        <a:t>Eye protection (Goggles or visor) </a:t>
                      </a:r>
                      <a:endParaRPr lang="en-GB" sz="1200" b="1" u="none">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36000" marR="36000" marT="108000" marB="10800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5218345"/>
                  </a:ext>
                </a:extLst>
              </a:tr>
              <a:tr h="582776">
                <a:tc>
                  <a:txBody>
                    <a:bodyPr/>
                    <a:lstStyle/>
                    <a:p>
                      <a:pPr algn="l" fontAlgn="ctr"/>
                      <a:r>
                        <a:rPr lang="en-GB" sz="1200" b="1" u="none" strike="noStrike">
                          <a:solidFill>
                            <a:schemeClr val="tx1"/>
                          </a:solidFill>
                          <a:effectLst/>
                          <a:latin typeface="Arial" panose="020B0604020202020204" pitchFamily="34" charset="0"/>
                          <a:cs typeface="Arial" panose="020B0604020202020204" pitchFamily="34" charset="0"/>
                        </a:rPr>
                        <a:t>Registration Assistant </a:t>
                      </a:r>
                      <a:endParaRPr lang="en-GB" sz="1200" b="1" i="0" u="none" strike="noStrike">
                        <a:solidFill>
                          <a:schemeClr val="tx1"/>
                        </a:solidFill>
                        <a:effectLst/>
                        <a:latin typeface="Arial" panose="020B0604020202020204" pitchFamily="34" charset="0"/>
                        <a:cs typeface="Arial" panose="020B0604020202020204" pitchFamily="34" charset="0"/>
                      </a:endParaRPr>
                    </a:p>
                  </a:txBody>
                  <a:tcPr marL="180000" marR="180000" marT="108000" marB="10800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2400" b="0">
                          <a:solidFill>
                            <a:schemeClr val="tx1"/>
                          </a:solidFill>
                          <a:effectLst/>
                          <a:latin typeface="Arial" panose="020B0604020202020204" pitchFamily="34" charset="0"/>
                          <a:cs typeface="Arial" panose="020B0604020202020204" pitchFamily="34" charset="0"/>
                        </a:rPr>
                        <a:t>×</a:t>
                      </a:r>
                      <a:endParaRPr lang="en-GB" sz="2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0000" marR="180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2400" b="0">
                          <a:solidFill>
                            <a:schemeClr val="tx1"/>
                          </a:solidFill>
                          <a:effectLst/>
                          <a:latin typeface="Arial" panose="020B0604020202020204" pitchFamily="34" charset="0"/>
                          <a:cs typeface="Arial" panose="020B0604020202020204" pitchFamily="34" charset="0"/>
                        </a:rPr>
                        <a:t>×</a:t>
                      </a:r>
                      <a:endParaRPr lang="en-GB" sz="2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0000" marR="180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2400" b="0">
                          <a:solidFill>
                            <a:schemeClr val="tx1"/>
                          </a:solidFill>
                          <a:effectLst/>
                          <a:latin typeface="Wingdings 2" pitchFamily="2" charset="2"/>
                          <a:ea typeface="Calibri" panose="020F0502020204030204" pitchFamily="34" charset="0"/>
                          <a:cs typeface="Arial" panose="020B0604020202020204" pitchFamily="34" charset="0"/>
                        </a:rPr>
                        <a:t>P</a:t>
                      </a:r>
                    </a:p>
                  </a:txBody>
                  <a:tcPr marL="180000" marR="180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2400" b="0">
                          <a:solidFill>
                            <a:schemeClr val="tx1"/>
                          </a:solidFill>
                          <a:effectLst/>
                          <a:latin typeface="Arial" panose="020B0604020202020204" pitchFamily="34" charset="0"/>
                          <a:cs typeface="Arial" panose="020B0604020202020204" pitchFamily="34" charset="0"/>
                        </a:rPr>
                        <a:t>×</a:t>
                      </a:r>
                      <a:endParaRPr lang="en-GB" sz="2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0000" marR="180000" marT="108000" marB="10800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1627136"/>
                  </a:ext>
                </a:extLst>
              </a:tr>
              <a:tr h="582776">
                <a:tc>
                  <a:txBody>
                    <a:bodyPr/>
                    <a:lstStyle/>
                    <a:p>
                      <a:pPr algn="l" fontAlgn="ctr"/>
                      <a:r>
                        <a:rPr lang="en-GB" sz="1200" b="1" u="none" strike="noStrike">
                          <a:solidFill>
                            <a:schemeClr val="tx1"/>
                          </a:solidFill>
                          <a:effectLst/>
                          <a:latin typeface="Arial" panose="020B0604020202020204" pitchFamily="34" charset="0"/>
                          <a:cs typeface="Arial" panose="020B0604020202020204" pitchFamily="34" charset="0"/>
                        </a:rPr>
                        <a:t>Test Assistant </a:t>
                      </a:r>
                      <a:endParaRPr lang="en-GB" sz="1200" b="1" i="0" u="none" strike="noStrike">
                        <a:solidFill>
                          <a:schemeClr val="tx1"/>
                        </a:solidFill>
                        <a:effectLst/>
                        <a:latin typeface="Arial" panose="020B0604020202020204" pitchFamily="34" charset="0"/>
                        <a:cs typeface="Arial" panose="020B0604020202020204" pitchFamily="34" charset="0"/>
                      </a:endParaRPr>
                    </a:p>
                  </a:txBody>
                  <a:tcPr marL="180000" marR="180000" marT="108000" marB="10800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2400" b="0">
                          <a:solidFill>
                            <a:schemeClr val="tx1"/>
                          </a:solidFill>
                          <a:effectLst/>
                          <a:latin typeface="Arial" panose="020B0604020202020204" pitchFamily="34" charset="0"/>
                          <a:cs typeface="Arial" panose="020B0604020202020204" pitchFamily="34" charset="0"/>
                        </a:rPr>
                        <a:t>×</a:t>
                      </a:r>
                      <a:endParaRPr lang="en-GB" sz="2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0000" marR="180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2400" b="0">
                          <a:solidFill>
                            <a:schemeClr val="tx1"/>
                          </a:solidFill>
                          <a:effectLst/>
                          <a:latin typeface="Arial" panose="020B0604020202020204" pitchFamily="34" charset="0"/>
                          <a:cs typeface="Arial" panose="020B0604020202020204" pitchFamily="34" charset="0"/>
                        </a:rPr>
                        <a:t>×</a:t>
                      </a:r>
                      <a:endParaRPr lang="en-GB" sz="2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0000" marR="180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2400" b="0">
                          <a:solidFill>
                            <a:schemeClr val="tx1"/>
                          </a:solidFill>
                          <a:effectLst/>
                          <a:latin typeface="Wingdings 2" pitchFamily="2" charset="2"/>
                          <a:ea typeface="Calibri" panose="020F0502020204030204" pitchFamily="34" charset="0"/>
                          <a:cs typeface="Arial" panose="020B0604020202020204" pitchFamily="34" charset="0"/>
                        </a:rPr>
                        <a:t>P</a:t>
                      </a:r>
                    </a:p>
                  </a:txBody>
                  <a:tcPr marL="180000" marR="180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2400" b="0">
                          <a:solidFill>
                            <a:schemeClr val="tx1"/>
                          </a:solidFill>
                          <a:effectLst/>
                          <a:latin typeface="Arial" panose="020B0604020202020204" pitchFamily="34" charset="0"/>
                          <a:cs typeface="Arial" panose="020B0604020202020204" pitchFamily="34" charset="0"/>
                        </a:rPr>
                        <a:t>×</a:t>
                      </a:r>
                      <a:endParaRPr lang="en-GB" sz="2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0000" marR="180000" marT="108000" marB="10800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0945623"/>
                  </a:ext>
                </a:extLst>
              </a:tr>
              <a:tr h="582776">
                <a:tc>
                  <a:txBody>
                    <a:bodyPr/>
                    <a:lstStyle/>
                    <a:p>
                      <a:pPr algn="l" fontAlgn="ctr"/>
                      <a:r>
                        <a:rPr lang="en-GB" sz="1200" b="1" u="none" strike="noStrike">
                          <a:solidFill>
                            <a:schemeClr val="tx1"/>
                          </a:solidFill>
                          <a:effectLst/>
                          <a:latin typeface="Arial" panose="020B0604020202020204" pitchFamily="34" charset="0"/>
                          <a:cs typeface="Arial" panose="020B0604020202020204" pitchFamily="34" charset="0"/>
                        </a:rPr>
                        <a:t>Processing Operative</a:t>
                      </a:r>
                      <a:endParaRPr lang="en-GB" sz="1200" b="1" i="0" u="none" strike="noStrike">
                        <a:solidFill>
                          <a:schemeClr val="tx1"/>
                        </a:solidFill>
                        <a:effectLst/>
                        <a:latin typeface="Arial" panose="020B0604020202020204" pitchFamily="34" charset="0"/>
                        <a:cs typeface="Arial" panose="020B0604020202020204" pitchFamily="34" charset="0"/>
                      </a:endParaRPr>
                    </a:p>
                  </a:txBody>
                  <a:tcPr marL="180000" marR="180000" marT="108000" marB="10800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2400" b="0">
                          <a:solidFill>
                            <a:schemeClr val="tx1"/>
                          </a:solidFill>
                          <a:effectLst/>
                          <a:latin typeface="Wingdings 2" pitchFamily="2" charset="2"/>
                          <a:ea typeface="Calibri" panose="020F0502020204030204" pitchFamily="34" charset="0"/>
                          <a:cs typeface="Arial" panose="020B0604020202020204" pitchFamily="34" charset="0"/>
                        </a:rPr>
                        <a:t>P</a:t>
                      </a:r>
                    </a:p>
                  </a:txBody>
                  <a:tcPr marL="180000" marR="180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2400" b="0">
                          <a:solidFill>
                            <a:schemeClr val="tx1"/>
                          </a:solidFill>
                          <a:effectLst/>
                          <a:latin typeface="Wingdings 2" pitchFamily="2" charset="2"/>
                          <a:ea typeface="Calibri" panose="020F0502020204030204" pitchFamily="34" charset="0"/>
                          <a:cs typeface="Arial" panose="020B0604020202020204" pitchFamily="34" charset="0"/>
                        </a:rPr>
                        <a:t>P</a:t>
                      </a:r>
                    </a:p>
                  </a:txBody>
                  <a:tcPr marL="180000" marR="180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2400" b="0">
                          <a:solidFill>
                            <a:schemeClr val="tx1"/>
                          </a:solidFill>
                          <a:effectLst/>
                          <a:latin typeface="Wingdings 2" pitchFamily="2" charset="2"/>
                          <a:ea typeface="Calibri" panose="020F0502020204030204" pitchFamily="34" charset="0"/>
                          <a:cs typeface="Arial" panose="020B0604020202020204" pitchFamily="34" charset="0"/>
                        </a:rPr>
                        <a:t>P</a:t>
                      </a:r>
                    </a:p>
                  </a:txBody>
                  <a:tcPr marL="180000" marR="180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2400" b="0">
                          <a:solidFill>
                            <a:schemeClr val="tx1"/>
                          </a:solidFill>
                          <a:effectLst/>
                          <a:latin typeface="Wingdings 2" pitchFamily="2" charset="2"/>
                          <a:ea typeface="Calibri" panose="020F0502020204030204" pitchFamily="34" charset="0"/>
                          <a:cs typeface="Arial" panose="020B0604020202020204" pitchFamily="34" charset="0"/>
                        </a:rPr>
                        <a:t>P</a:t>
                      </a:r>
                    </a:p>
                  </a:txBody>
                  <a:tcPr marL="180000" marR="180000" marT="108000" marB="10800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2286747"/>
                  </a:ext>
                </a:extLst>
              </a:tr>
              <a:tr h="582776">
                <a:tc>
                  <a:txBody>
                    <a:bodyPr/>
                    <a:lstStyle/>
                    <a:p>
                      <a:pPr algn="l" fontAlgn="ctr"/>
                      <a:r>
                        <a:rPr lang="en-GB" sz="1200" b="1" u="none" strike="noStrike">
                          <a:solidFill>
                            <a:schemeClr val="tx1"/>
                          </a:solidFill>
                          <a:effectLst/>
                          <a:latin typeface="Arial" panose="020B0604020202020204" pitchFamily="34" charset="0"/>
                          <a:cs typeface="Arial" panose="020B0604020202020204" pitchFamily="34" charset="0"/>
                        </a:rPr>
                        <a:t>Results Recorder </a:t>
                      </a:r>
                      <a:endParaRPr lang="en-GB" sz="1200" b="1" i="0" u="none" strike="noStrike">
                        <a:solidFill>
                          <a:schemeClr val="tx1"/>
                        </a:solidFill>
                        <a:effectLst/>
                        <a:latin typeface="Arial" panose="020B0604020202020204" pitchFamily="34" charset="0"/>
                        <a:cs typeface="Arial" panose="020B0604020202020204" pitchFamily="34" charset="0"/>
                      </a:endParaRPr>
                    </a:p>
                  </a:txBody>
                  <a:tcPr marL="180000" marR="180000" marT="108000" marB="10800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2400" b="0">
                          <a:solidFill>
                            <a:schemeClr val="tx1"/>
                          </a:solidFill>
                          <a:effectLst/>
                          <a:latin typeface="Arial" panose="020B0604020202020204" pitchFamily="34" charset="0"/>
                          <a:cs typeface="Arial" panose="020B0604020202020204" pitchFamily="34" charset="0"/>
                        </a:rPr>
                        <a:t>×</a:t>
                      </a:r>
                      <a:endParaRPr lang="en-GB" sz="2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0000" marR="180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2400" b="0">
                          <a:solidFill>
                            <a:schemeClr val="tx1"/>
                          </a:solidFill>
                          <a:effectLst/>
                          <a:latin typeface="Arial" panose="020B0604020202020204" pitchFamily="34" charset="0"/>
                          <a:cs typeface="Arial" panose="020B0604020202020204" pitchFamily="34" charset="0"/>
                        </a:rPr>
                        <a:t>×</a:t>
                      </a:r>
                      <a:endParaRPr lang="en-GB" sz="2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0000" marR="180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2400" b="0">
                          <a:solidFill>
                            <a:schemeClr val="tx1"/>
                          </a:solidFill>
                          <a:effectLst/>
                          <a:latin typeface="Wingdings 2" pitchFamily="2" charset="2"/>
                          <a:ea typeface="Calibri" panose="020F0502020204030204" pitchFamily="34" charset="0"/>
                          <a:cs typeface="Arial" panose="020B0604020202020204" pitchFamily="34" charset="0"/>
                        </a:rPr>
                        <a:t>P</a:t>
                      </a:r>
                    </a:p>
                  </a:txBody>
                  <a:tcPr marL="180000" marR="180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2400" b="0">
                          <a:solidFill>
                            <a:schemeClr val="tx1"/>
                          </a:solidFill>
                          <a:effectLst/>
                          <a:latin typeface="Arial" panose="020B0604020202020204" pitchFamily="34" charset="0"/>
                          <a:cs typeface="Arial" panose="020B0604020202020204" pitchFamily="34" charset="0"/>
                        </a:rPr>
                        <a:t>×</a:t>
                      </a:r>
                      <a:endParaRPr lang="en-GB" sz="2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0000" marR="180000" marT="108000" marB="10800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9407706"/>
                  </a:ext>
                </a:extLst>
              </a:tr>
              <a:tr h="582776">
                <a:tc>
                  <a:txBody>
                    <a:bodyPr/>
                    <a:lstStyle/>
                    <a:p>
                      <a:pPr>
                        <a:lnSpc>
                          <a:spcPct val="107000"/>
                        </a:lnSpc>
                        <a:spcAft>
                          <a:spcPts val="800"/>
                        </a:spcAft>
                      </a:pPr>
                      <a:r>
                        <a:rPr lang="en-GB" sz="1200" b="1" u="none">
                          <a:effectLst/>
                          <a:latin typeface="Arial" panose="020B0604020202020204" pitchFamily="34" charset="0"/>
                          <a:ea typeface="Calibri" panose="020F0502020204030204" pitchFamily="34" charset="0"/>
                          <a:cs typeface="Arial" panose="020B0604020202020204" pitchFamily="34" charset="0"/>
                        </a:rPr>
                        <a:t>Queue Coordinator</a:t>
                      </a:r>
                    </a:p>
                  </a:txBody>
                  <a:tcPr marL="180000" marR="18000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2400" b="0">
                          <a:solidFill>
                            <a:schemeClr val="tx1"/>
                          </a:solidFill>
                          <a:effectLst/>
                          <a:latin typeface="Arial" panose="020B0604020202020204" pitchFamily="34" charset="0"/>
                          <a:cs typeface="Arial" panose="020B0604020202020204" pitchFamily="34" charset="0"/>
                        </a:rPr>
                        <a:t>×</a:t>
                      </a:r>
                      <a:endParaRPr lang="en-GB" sz="2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0000" marR="180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2400" b="0">
                          <a:solidFill>
                            <a:schemeClr val="tx1"/>
                          </a:solidFill>
                          <a:effectLst/>
                          <a:latin typeface="Arial" panose="020B0604020202020204" pitchFamily="34" charset="0"/>
                          <a:cs typeface="Arial" panose="020B0604020202020204" pitchFamily="34" charset="0"/>
                        </a:rPr>
                        <a:t>×</a:t>
                      </a:r>
                      <a:endParaRPr lang="en-GB" sz="2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0000" marR="180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2400" b="0">
                          <a:solidFill>
                            <a:schemeClr val="tx1"/>
                          </a:solidFill>
                          <a:effectLst/>
                          <a:latin typeface="Wingdings 2" pitchFamily="2" charset="2"/>
                          <a:ea typeface="Calibri" panose="020F0502020204030204" pitchFamily="34" charset="0"/>
                          <a:cs typeface="Arial" panose="020B0604020202020204" pitchFamily="34" charset="0"/>
                        </a:rPr>
                        <a:t>P</a:t>
                      </a:r>
                    </a:p>
                  </a:txBody>
                  <a:tcPr marL="180000" marR="18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2400" b="0">
                          <a:solidFill>
                            <a:schemeClr val="tx1"/>
                          </a:solidFill>
                          <a:effectLst/>
                          <a:latin typeface="Arial" panose="020B0604020202020204" pitchFamily="34" charset="0"/>
                          <a:cs typeface="Arial" panose="020B0604020202020204" pitchFamily="34" charset="0"/>
                        </a:rPr>
                        <a:t>×</a:t>
                      </a:r>
                      <a:endParaRPr lang="en-GB" sz="2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0000" marR="180000" marT="108000" marB="10800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134815"/>
                  </a:ext>
                </a:extLst>
              </a:tr>
            </a:tbl>
          </a:graphicData>
        </a:graphic>
      </p:graphicFrame>
      <p:sp>
        <p:nvSpPr>
          <p:cNvPr id="5" name="Rectangle 4">
            <a:extLst>
              <a:ext uri="{FF2B5EF4-FFF2-40B4-BE49-F238E27FC236}">
                <a16:creationId xmlns:a16="http://schemas.microsoft.com/office/drawing/2014/main" id="{A03BD3CD-4777-1B49-A039-719743A5A332}"/>
              </a:ext>
            </a:extLst>
          </p:cNvPr>
          <p:cNvSpPr/>
          <p:nvPr/>
        </p:nvSpPr>
        <p:spPr>
          <a:xfrm>
            <a:off x="623888" y="2204342"/>
            <a:ext cx="4079707" cy="307777"/>
          </a:xfrm>
          <a:prstGeom prst="rect">
            <a:avLst/>
          </a:prstGeom>
        </p:spPr>
        <p:txBody>
          <a:bodyPr wrap="none" lIns="0">
            <a:spAutoFit/>
          </a:bodyPr>
          <a:lstStyle/>
          <a:p>
            <a:r>
              <a:rPr lang="en-GB" sz="1400" b="1"/>
              <a:t>ROLES, POSITIONS AND RESPONSIBILITIES: </a:t>
            </a:r>
          </a:p>
        </p:txBody>
      </p:sp>
    </p:spTree>
    <p:extLst>
      <p:ext uri="{BB962C8B-B14F-4D97-AF65-F5344CB8AC3E}">
        <p14:creationId xmlns:p14="http://schemas.microsoft.com/office/powerpoint/2010/main" val="1282887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311953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76"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4400" b="1" dirty="0" smtClean="0">
              <a:solidFill>
                <a:srgbClr val="FFFFFF"/>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331E7331-A05E-7A4B-9E63-B830CE424B34}"/>
              </a:ext>
            </a:extLst>
          </p:cNvPr>
          <p:cNvSpPr>
            <a:spLocks noGrp="1"/>
          </p:cNvSpPr>
          <p:nvPr>
            <p:ph type="title"/>
          </p:nvPr>
        </p:nvSpPr>
        <p:spPr>
          <a:xfrm>
            <a:off x="628650" y="2089807"/>
            <a:ext cx="10289396" cy="3201026"/>
          </a:xfrm>
        </p:spPr>
        <p:txBody>
          <a:bodyPr/>
          <a:lstStyle/>
          <a:p>
            <a:r>
              <a:rPr lang="en-GB" dirty="0" smtClean="0"/>
              <a:t>4.2 WORKFORCE CONSIDERATIONS</a:t>
            </a:r>
            <a:endParaRPr lang="en-GB" dirty="0"/>
          </a:p>
        </p:txBody>
      </p:sp>
    </p:spTree>
    <p:extLst>
      <p:ext uri="{BB962C8B-B14F-4D97-AF65-F5344CB8AC3E}">
        <p14:creationId xmlns:p14="http://schemas.microsoft.com/office/powerpoint/2010/main" val="660883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330820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24"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4400" b="1" dirty="0" smtClean="0">
              <a:solidFill>
                <a:srgbClr val="FFFFFF"/>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8019B687-1585-114E-8FD5-B55139E63BDF}"/>
              </a:ext>
            </a:extLst>
          </p:cNvPr>
          <p:cNvSpPr>
            <a:spLocks noGrp="1"/>
          </p:cNvSpPr>
          <p:nvPr>
            <p:ph type="title"/>
          </p:nvPr>
        </p:nvSpPr>
        <p:spPr/>
        <p:txBody>
          <a:bodyPr/>
          <a:lstStyle/>
          <a:p>
            <a:r>
              <a:rPr lang="en-GB" dirty="0" smtClean="0"/>
              <a:t>1.1 </a:t>
            </a:r>
            <a:r>
              <a:rPr lang="en-GB" dirty="0"/>
              <a:t>CLINICAL PROTOCOLS</a:t>
            </a:r>
          </a:p>
        </p:txBody>
      </p:sp>
    </p:spTree>
    <p:extLst>
      <p:ext uri="{BB962C8B-B14F-4D97-AF65-F5344CB8AC3E}">
        <p14:creationId xmlns:p14="http://schemas.microsoft.com/office/powerpoint/2010/main" val="34841820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0A61B-287C-5E42-9169-E9412E51EA02}"/>
              </a:ext>
            </a:extLst>
          </p:cNvPr>
          <p:cNvSpPr>
            <a:spLocks noGrp="1"/>
          </p:cNvSpPr>
          <p:nvPr>
            <p:ph type="title"/>
          </p:nvPr>
        </p:nvSpPr>
        <p:spPr/>
        <p:txBody>
          <a:bodyPr/>
          <a:lstStyle/>
          <a:p>
            <a:r>
              <a:rPr lang="en-GB" sz="3600" dirty="0">
                <a:latin typeface="Arial"/>
                <a:cs typeface="Arial"/>
              </a:rPr>
              <a:t>GENERAL</a:t>
            </a:r>
            <a:endParaRPr lang="en-GB" sz="3600" dirty="0"/>
          </a:p>
        </p:txBody>
      </p:sp>
      <p:sp>
        <p:nvSpPr>
          <p:cNvPr id="4" name="Rectangle 3">
            <a:extLst>
              <a:ext uri="{FF2B5EF4-FFF2-40B4-BE49-F238E27FC236}">
                <a16:creationId xmlns:a16="http://schemas.microsoft.com/office/drawing/2014/main" id="{DE70F57F-8F01-8E4D-8738-79C7EE0EEF89}"/>
              </a:ext>
            </a:extLst>
          </p:cNvPr>
          <p:cNvSpPr/>
          <p:nvPr/>
        </p:nvSpPr>
        <p:spPr>
          <a:xfrm>
            <a:off x="5664201" y="1160462"/>
            <a:ext cx="5903912" cy="5005387"/>
          </a:xfrm>
          <a:prstGeom prst="rect">
            <a:avLst/>
          </a:prstGeom>
        </p:spPr>
        <p:txBody>
          <a:bodyPr wrap="square" lIns="0" tIns="45720" rIns="91440" bIns="45720" anchor="ctr">
            <a:noAutofit/>
          </a:bodyPr>
          <a:lstStyle/>
          <a:p>
            <a:pPr>
              <a:lnSpc>
                <a:spcPct val="150000"/>
              </a:lnSpc>
              <a:buClr>
                <a:srgbClr val="005EB8"/>
              </a:buClr>
              <a:defRPr/>
            </a:pPr>
            <a:r>
              <a:rPr lang="en-GB" sz="1200" dirty="0">
                <a:solidFill>
                  <a:srgbClr val="425563"/>
                </a:solidFill>
              </a:rPr>
              <a:t>There are general consideration that should be made for the site </a:t>
            </a:r>
            <a:endParaRPr lang="en-GB" sz="1200" dirty="0">
              <a:solidFill>
                <a:srgbClr val="425563"/>
              </a:solidFill>
              <a:cs typeface="Arial"/>
            </a:endParaRPr>
          </a:p>
          <a:p>
            <a:pPr marL="171450" indent="-171450">
              <a:lnSpc>
                <a:spcPct val="150000"/>
              </a:lnSpc>
              <a:buFont typeface="Arial"/>
              <a:buChar char="•"/>
              <a:defRPr/>
            </a:pPr>
            <a:r>
              <a:rPr lang="en-GB" sz="1200" dirty="0">
                <a:solidFill>
                  <a:srgbClr val="425563"/>
                </a:solidFill>
                <a:cs typeface="Arial"/>
              </a:rPr>
              <a:t>Staff </a:t>
            </a:r>
            <a:r>
              <a:rPr lang="en-GB" sz="1200" dirty="0">
                <a:ea typeface="+mn-lt"/>
                <a:cs typeface="+mn-lt"/>
              </a:rPr>
              <a:t>should disable the Test &amp; Trace app when working on the </a:t>
            </a:r>
            <a:r>
              <a:rPr lang="en-GB" sz="1200" dirty="0" smtClean="0">
                <a:ea typeface="+mn-lt"/>
                <a:cs typeface="+mn-lt"/>
              </a:rPr>
              <a:t>testing site.</a:t>
            </a:r>
            <a:endParaRPr lang="en-GB" sz="1200" dirty="0">
              <a:ea typeface="+mn-lt"/>
              <a:cs typeface="+mn-lt"/>
            </a:endParaRPr>
          </a:p>
          <a:p>
            <a:pPr marL="171450" indent="-171450">
              <a:lnSpc>
                <a:spcPct val="150000"/>
              </a:lnSpc>
              <a:buFont typeface="Arial"/>
              <a:buChar char="•"/>
              <a:defRPr/>
            </a:pPr>
            <a:r>
              <a:rPr lang="en-GB" sz="1200" dirty="0">
                <a:ea typeface="+mn-lt"/>
                <a:cs typeface="+mn-lt"/>
              </a:rPr>
              <a:t>There is no requirement for staff to have DBS checks as long as in settings where ones are required (Social Care, Schools) relevant people from the organisation are there to ensure safeguarding</a:t>
            </a:r>
          </a:p>
          <a:p>
            <a:pPr marL="171450" indent="-171450">
              <a:lnSpc>
                <a:spcPct val="150000"/>
              </a:lnSpc>
              <a:buFont typeface="Arial"/>
              <a:buChar char="•"/>
              <a:defRPr/>
            </a:pPr>
            <a:r>
              <a:rPr lang="en-GB" sz="1200" dirty="0">
                <a:ea typeface="+mn-lt"/>
                <a:cs typeface="+mn-lt"/>
              </a:rPr>
              <a:t>There will be no reporting facility for sites to extract training data for privacy reasons. Instead, staff can take a screenshot upon completing/passing the assessment as proof of training completion. </a:t>
            </a:r>
            <a:endParaRPr lang="en-GB" sz="1200" dirty="0">
              <a:solidFill>
                <a:srgbClr val="425563"/>
              </a:solidFill>
              <a:cs typeface="Arial"/>
            </a:endParaRPr>
          </a:p>
          <a:p>
            <a:pPr marL="171450" indent="-171450">
              <a:lnSpc>
                <a:spcPct val="150000"/>
              </a:lnSpc>
              <a:buFont typeface="Arial"/>
              <a:buChar char="•"/>
              <a:defRPr/>
            </a:pPr>
            <a:r>
              <a:rPr lang="en-GB" sz="1200" dirty="0">
                <a:solidFill>
                  <a:srgbClr val="425563"/>
                </a:solidFill>
                <a:cs typeface="Arial"/>
              </a:rPr>
              <a:t>For staff onsite it is a suggested that they are marked as staff using badges or hi-vis but this is at the discretion of the site to work out how best to show someone is staff in the context of the site and if it is needed</a:t>
            </a:r>
          </a:p>
          <a:p>
            <a:pPr>
              <a:lnSpc>
                <a:spcPct val="150000"/>
              </a:lnSpc>
              <a:defRPr/>
            </a:pPr>
            <a:endParaRPr lang="en-GB" sz="1200" dirty="0">
              <a:solidFill>
                <a:srgbClr val="425563"/>
              </a:solidFill>
              <a:cs typeface="Arial"/>
            </a:endParaRPr>
          </a:p>
        </p:txBody>
      </p:sp>
      <p:sp>
        <p:nvSpPr>
          <p:cNvPr id="3" name="Rectangle 2">
            <a:extLst>
              <a:ext uri="{FF2B5EF4-FFF2-40B4-BE49-F238E27FC236}">
                <a16:creationId xmlns:a16="http://schemas.microsoft.com/office/drawing/2014/main" id="{04426464-15EC-6E4B-80EF-169E8CB3847B}"/>
              </a:ext>
            </a:extLst>
          </p:cNvPr>
          <p:cNvSpPr/>
          <p:nvPr/>
        </p:nvSpPr>
        <p:spPr>
          <a:xfrm>
            <a:off x="618026" y="2882359"/>
            <a:ext cx="1765355" cy="307777"/>
          </a:xfrm>
          <a:prstGeom prst="rect">
            <a:avLst/>
          </a:prstGeom>
        </p:spPr>
        <p:txBody>
          <a:bodyPr wrap="none" lIns="0">
            <a:spAutoFit/>
          </a:bodyPr>
          <a:lstStyle/>
          <a:p>
            <a:r>
              <a:rPr lang="en-GB" sz="1400" b="1"/>
              <a:t>CONSIDERATIONS:</a:t>
            </a:r>
          </a:p>
        </p:txBody>
      </p:sp>
    </p:spTree>
    <p:extLst>
      <p:ext uri="{BB962C8B-B14F-4D97-AF65-F5344CB8AC3E}">
        <p14:creationId xmlns:p14="http://schemas.microsoft.com/office/powerpoint/2010/main" val="565159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4E66307-91C4-C24D-8716-98994AC10B37}"/>
              </a:ext>
            </a:extLst>
          </p:cNvPr>
          <p:cNvSpPr>
            <a:spLocks noGrp="1"/>
          </p:cNvSpPr>
          <p:nvPr>
            <p:ph type="title"/>
          </p:nvPr>
        </p:nvSpPr>
        <p:spPr/>
        <p:txBody>
          <a:bodyPr/>
          <a:lstStyle/>
          <a:p>
            <a:r>
              <a:rPr lang="en-GB" sz="3200"/>
              <a:t>SUPPORTING TEST PARTICIPANTS WITH ACCESS NEEDS</a:t>
            </a:r>
          </a:p>
        </p:txBody>
      </p:sp>
      <p:sp>
        <p:nvSpPr>
          <p:cNvPr id="11" name="TextBox 10">
            <a:extLst>
              <a:ext uri="{FF2B5EF4-FFF2-40B4-BE49-F238E27FC236}">
                <a16:creationId xmlns:a16="http://schemas.microsoft.com/office/drawing/2014/main" id="{9F25CC80-DD44-6C4F-A7C6-2066DADECF35}"/>
              </a:ext>
            </a:extLst>
          </p:cNvPr>
          <p:cNvSpPr txBox="1"/>
          <p:nvPr/>
        </p:nvSpPr>
        <p:spPr>
          <a:xfrm>
            <a:off x="-1643449" y="552347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12" name="TextBox 11">
            <a:extLst>
              <a:ext uri="{FF2B5EF4-FFF2-40B4-BE49-F238E27FC236}">
                <a16:creationId xmlns:a16="http://schemas.microsoft.com/office/drawing/2014/main" id="{7346A512-F1CA-D944-BDA9-6D0B0E285343}"/>
              </a:ext>
            </a:extLst>
          </p:cNvPr>
          <p:cNvSpPr txBox="1"/>
          <p:nvPr/>
        </p:nvSpPr>
        <p:spPr>
          <a:xfrm>
            <a:off x="9811265" y="6376086"/>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28" name="TextBox 27">
            <a:extLst>
              <a:ext uri="{FF2B5EF4-FFF2-40B4-BE49-F238E27FC236}">
                <a16:creationId xmlns:a16="http://schemas.microsoft.com/office/drawing/2014/main" id="{2AF1943D-1458-EC4E-8904-F882D93E8513}"/>
              </a:ext>
            </a:extLst>
          </p:cNvPr>
          <p:cNvSpPr txBox="1"/>
          <p:nvPr/>
        </p:nvSpPr>
        <p:spPr>
          <a:xfrm>
            <a:off x="5664201" y="1160463"/>
            <a:ext cx="5899150" cy="500538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r>
              <a:rPr lang="en-GB" sz="1100" b="1">
                <a:solidFill>
                  <a:schemeClr val="tx2"/>
                </a:solidFill>
              </a:rPr>
              <a:t>STAFFING CONSIDERATIONS:</a:t>
            </a:r>
            <a:endParaRPr lang="en-GB" sz="1100">
              <a:solidFill>
                <a:schemeClr val="tx2"/>
              </a:solidFill>
            </a:endParaRPr>
          </a:p>
          <a:p>
            <a:endParaRPr lang="en-GB" sz="1100">
              <a:solidFill>
                <a:schemeClr val="tx1"/>
              </a:solidFill>
            </a:endParaRPr>
          </a:p>
          <a:p>
            <a:pPr lvl="0"/>
            <a:r>
              <a:rPr lang="en-GB" sz="1100" b="1">
                <a:solidFill>
                  <a:schemeClr val="tx1"/>
                </a:solidFill>
              </a:rPr>
              <a:t>Skillset </a:t>
            </a:r>
            <a:endParaRPr lang="en-GB" sz="1100">
              <a:solidFill>
                <a:schemeClr val="tx1"/>
              </a:solidFill>
            </a:endParaRPr>
          </a:p>
          <a:p>
            <a:pPr marL="171450" lvl="0" indent="-171450">
              <a:buFont typeface="Arial" panose="020B0604020202020204" pitchFamily="34" charset="0"/>
              <a:buChar char="•"/>
            </a:pPr>
            <a:r>
              <a:rPr lang="en-GB" sz="1100">
                <a:solidFill>
                  <a:schemeClr val="tx1"/>
                </a:solidFill>
              </a:rPr>
              <a:t>For recruitment we suggest ideally aiming to recruit staff who speak multiple languages, especially the languages predominant in the locality</a:t>
            </a:r>
          </a:p>
          <a:p>
            <a:pPr marL="171450" lvl="0" indent="-171450">
              <a:buFont typeface="Arial" panose="020B0604020202020204" pitchFamily="34" charset="0"/>
              <a:buChar char="•"/>
            </a:pPr>
            <a:endParaRPr lang="en-GB" sz="1100" b="1">
              <a:solidFill>
                <a:schemeClr val="tx1"/>
              </a:solidFill>
            </a:endParaRPr>
          </a:p>
          <a:p>
            <a:pPr lvl="0"/>
            <a:r>
              <a:rPr lang="en-GB" sz="1100" b="1">
                <a:solidFill>
                  <a:schemeClr val="tx1"/>
                </a:solidFill>
              </a:rPr>
              <a:t>Attire</a:t>
            </a:r>
            <a:endParaRPr lang="en-GB" sz="1100">
              <a:solidFill>
                <a:schemeClr val="tx1"/>
              </a:solidFill>
            </a:endParaRPr>
          </a:p>
          <a:p>
            <a:pPr marL="171450" lvl="0" indent="-171450">
              <a:buFont typeface="Arial" panose="020B0604020202020204" pitchFamily="34" charset="0"/>
              <a:buChar char="•"/>
            </a:pPr>
            <a:r>
              <a:rPr lang="en-GB" sz="1100">
                <a:solidFill>
                  <a:schemeClr val="tx1"/>
                </a:solidFill>
              </a:rPr>
              <a:t>A visual indicator (e.g. badge, sticker) of additional languages spoken</a:t>
            </a:r>
          </a:p>
          <a:p>
            <a:pPr marL="171450" lvl="0" indent="-171450">
              <a:buFont typeface="Arial" panose="020B0604020202020204" pitchFamily="34" charset="0"/>
              <a:buChar char="•"/>
            </a:pPr>
            <a:r>
              <a:rPr lang="en-GB" sz="1100">
                <a:solidFill>
                  <a:schemeClr val="tx1"/>
                </a:solidFill>
              </a:rPr>
              <a:t>Appropriate Personal Protective Equipment﻿ (PPE)</a:t>
            </a:r>
          </a:p>
          <a:p>
            <a:pPr lvl="0"/>
            <a:endParaRPr lang="en-GB" sz="1100" dirty="0">
              <a:solidFill>
                <a:schemeClr val="tx1"/>
              </a:solidFill>
            </a:endParaRPr>
          </a:p>
          <a:p>
            <a:pPr lvl="0"/>
            <a:r>
              <a:rPr lang="en-GB" sz="1100" b="1">
                <a:solidFill>
                  <a:schemeClr val="tx1"/>
                </a:solidFill>
              </a:rPr>
              <a:t>Mindset </a:t>
            </a:r>
            <a:endParaRPr lang="en-GB" sz="1100">
              <a:solidFill>
                <a:schemeClr val="tx1"/>
              </a:solidFill>
            </a:endParaRPr>
          </a:p>
          <a:p>
            <a:pPr lvl="0"/>
            <a:r>
              <a:rPr lang="en-GB" sz="1100">
                <a:solidFill>
                  <a:schemeClr val="tx1"/>
                </a:solidFill>
              </a:rPr>
              <a:t>Staff should consider the following when interacting with individuals, who may have physical, sensory or cognitive disabilities:</a:t>
            </a:r>
          </a:p>
          <a:p>
            <a:pPr marL="171450" lvl="0" indent="-171450">
              <a:buFont typeface="Arial" panose="020B0604020202020204" pitchFamily="34" charset="0"/>
              <a:buChar char="•"/>
            </a:pPr>
            <a:r>
              <a:rPr lang="en-GB" sz="1100">
                <a:solidFill>
                  <a:schemeClr val="tx1"/>
                </a:solidFill>
              </a:rPr>
              <a:t>To offer assistance when someone appears lost or confused or where people clearly have a disability or indicate that they have a hidden one</a:t>
            </a:r>
          </a:p>
          <a:p>
            <a:pPr marL="171450" lvl="0" indent="-171450">
              <a:buFont typeface="Arial" panose="020B0604020202020204" pitchFamily="34" charset="0"/>
              <a:buChar char="•"/>
            </a:pPr>
            <a:r>
              <a:rPr lang="en-GB" sz="1100">
                <a:solidFill>
                  <a:schemeClr val="tx1"/>
                </a:solidFill>
              </a:rPr>
              <a:t>Find out what assistance they need and avoid rushing them through the process</a:t>
            </a:r>
          </a:p>
          <a:p>
            <a:pPr marL="171450" lvl="0" indent="-171450">
              <a:buFont typeface="Arial" panose="020B0604020202020204" pitchFamily="34" charset="0"/>
              <a:buChar char="•"/>
            </a:pPr>
            <a:endParaRPr lang="en-GB" sz="1100" b="1">
              <a:solidFill>
                <a:schemeClr val="tx1"/>
              </a:solidFill>
            </a:endParaRPr>
          </a:p>
          <a:p>
            <a:r>
              <a:rPr lang="en-GB" sz="1100" b="1">
                <a:solidFill>
                  <a:schemeClr val="tx1"/>
                </a:solidFill>
              </a:rPr>
              <a:t>Training </a:t>
            </a:r>
            <a:endParaRPr lang="en-GB" sz="1100">
              <a:solidFill>
                <a:schemeClr val="tx1"/>
              </a:solidFill>
            </a:endParaRPr>
          </a:p>
          <a:p>
            <a:pPr marL="171450" indent="-171450">
              <a:buFont typeface="Arial" panose="020B0604020202020204" pitchFamily="34" charset="0"/>
              <a:buChar char="•"/>
            </a:pPr>
            <a:r>
              <a:rPr lang="en-GB" sz="1100">
                <a:solidFill>
                  <a:schemeClr val="tx1"/>
                </a:solidFill>
              </a:rPr>
              <a:t>Staff should know how to support people with language / communication barriers</a:t>
            </a:r>
          </a:p>
          <a:p>
            <a:pPr marL="171450" indent="-171450">
              <a:buFont typeface="Arial" panose="020B0604020202020204" pitchFamily="34" charset="0"/>
              <a:buChar char="•"/>
            </a:pPr>
            <a:r>
              <a:rPr lang="en-GB" sz="1100">
                <a:solidFill>
                  <a:schemeClr val="tx1"/>
                </a:solidFill>
              </a:rPr>
              <a:t>They should also be trained to support non-digital customers through the journey</a:t>
            </a:r>
          </a:p>
          <a:p>
            <a:pPr marL="171450" indent="-171450">
              <a:buFont typeface="Arial" panose="020B0604020202020204" pitchFamily="34" charset="0"/>
              <a:buChar char="•"/>
            </a:pPr>
            <a:r>
              <a:rPr lang="en-GB" sz="1100">
                <a:solidFill>
                  <a:schemeClr val="tx1"/>
                </a:solidFill>
              </a:rPr>
              <a:t>More information on the varied needs of users is available on the following slides</a:t>
            </a:r>
            <a:endParaRPr lang="en-GB" sz="1100">
              <a:solidFill>
                <a:schemeClr val="bg2">
                  <a:lumMod val="25000"/>
                </a:schemeClr>
              </a:solidFill>
            </a:endParaRPr>
          </a:p>
        </p:txBody>
      </p:sp>
      <p:sp>
        <p:nvSpPr>
          <p:cNvPr id="13" name="TextBox 12">
            <a:extLst>
              <a:ext uri="{FF2B5EF4-FFF2-40B4-BE49-F238E27FC236}">
                <a16:creationId xmlns:a16="http://schemas.microsoft.com/office/drawing/2014/main" id="{D34C5C54-5744-3D44-AA1A-B7AFC457A916}"/>
              </a:ext>
            </a:extLst>
          </p:cNvPr>
          <p:cNvSpPr txBox="1"/>
          <p:nvPr/>
        </p:nvSpPr>
        <p:spPr>
          <a:xfrm>
            <a:off x="0" y="2"/>
            <a:ext cx="12192000" cy="144378"/>
          </a:xfrm>
          <a:prstGeom prst="rect">
            <a:avLst/>
          </a:prstGeom>
          <a:solidFill>
            <a:schemeClr val="tx2"/>
          </a:solidFill>
          <a:ln>
            <a:noFill/>
          </a:ln>
        </p:spPr>
        <p:txBody>
          <a:bodyPr spcFirstLastPara="1" wrap="square" lIns="0" tIns="36000" rIns="0" bIns="36000" anchor="ctr"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100000"/>
              </a:lnSpc>
              <a:spcBef>
                <a:spcPts val="0"/>
              </a:spcBef>
              <a:spcAft>
                <a:spcPts val="0"/>
              </a:spcAft>
              <a:buClr>
                <a:srgbClr val="888888"/>
              </a:buClr>
              <a:buSzPts val="1200"/>
              <a:buFont typeface="Arial"/>
              <a:buNone/>
              <a:tabLst/>
              <a:defRPr/>
            </a:pPr>
            <a:r>
              <a:rPr kumimoji="0" lang="en-GB" sz="800" b="1" i="0" u="none" strike="noStrike" kern="0" cap="none" spc="150" normalizeH="0" baseline="0" noProof="0">
                <a:ln>
                  <a:noFill/>
                </a:ln>
                <a:solidFill>
                  <a:schemeClr val="bg1"/>
                </a:solidFill>
                <a:effectLst/>
                <a:uLnTx/>
                <a:uFillTx/>
                <a:latin typeface="Arial"/>
                <a:ea typeface="+mn-ea"/>
                <a:cs typeface="Arial"/>
                <a:sym typeface="+mn-lt"/>
              </a:rPr>
              <a:t>OFFICIAL SENSITIVE – DO NOT SHARE FURTHER WITHOUT PERMISSION – SUBJECT TO LEGAL, REGULATORY AND POLICY REVIEW </a:t>
            </a:r>
          </a:p>
        </p:txBody>
      </p:sp>
      <p:sp>
        <p:nvSpPr>
          <p:cNvPr id="8" name="Rectangle 7">
            <a:extLst>
              <a:ext uri="{FF2B5EF4-FFF2-40B4-BE49-F238E27FC236}">
                <a16:creationId xmlns:a16="http://schemas.microsoft.com/office/drawing/2014/main" id="{4E925E48-8FD8-304F-A165-121141095B26}"/>
              </a:ext>
            </a:extLst>
          </p:cNvPr>
          <p:cNvSpPr/>
          <p:nvPr/>
        </p:nvSpPr>
        <p:spPr>
          <a:xfrm>
            <a:off x="623888" y="2176175"/>
            <a:ext cx="1765355" cy="307777"/>
          </a:xfrm>
          <a:prstGeom prst="rect">
            <a:avLst/>
          </a:prstGeom>
        </p:spPr>
        <p:txBody>
          <a:bodyPr wrap="none" lIns="0">
            <a:spAutoFit/>
          </a:bodyPr>
          <a:lstStyle/>
          <a:p>
            <a:r>
              <a:rPr lang="en-GB" sz="1400" b="1"/>
              <a:t>CONSIDERATIONS:</a:t>
            </a:r>
          </a:p>
        </p:txBody>
      </p:sp>
    </p:spTree>
    <p:extLst>
      <p:ext uri="{BB962C8B-B14F-4D97-AF65-F5344CB8AC3E}">
        <p14:creationId xmlns:p14="http://schemas.microsoft.com/office/powerpoint/2010/main" val="32650333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F795F-D284-4214-910F-C1B75487D98B}"/>
              </a:ext>
            </a:extLst>
          </p:cNvPr>
          <p:cNvSpPr>
            <a:spLocks noGrp="1"/>
          </p:cNvSpPr>
          <p:nvPr>
            <p:ph type="title"/>
          </p:nvPr>
        </p:nvSpPr>
        <p:spPr>
          <a:xfrm>
            <a:off x="27315" y="0"/>
            <a:ext cx="5462337" cy="6858000"/>
          </a:xfrm>
        </p:spPr>
        <p:txBody>
          <a:bodyPr/>
          <a:lstStyle/>
          <a:p>
            <a:r>
              <a:rPr lang="en-GB" sz="3600" dirty="0"/>
              <a:t/>
            </a:r>
            <a:br>
              <a:rPr lang="en-GB" sz="3600" dirty="0"/>
            </a:br>
            <a:r>
              <a:rPr lang="en-GB" sz="3600" dirty="0"/>
              <a:t/>
            </a:r>
            <a:br>
              <a:rPr lang="en-GB" sz="3600" dirty="0"/>
            </a:br>
            <a:r>
              <a:rPr lang="en-GB" sz="3600" dirty="0"/>
              <a:t/>
            </a:r>
            <a:br>
              <a:rPr lang="en-GB" sz="3600" dirty="0"/>
            </a:br>
            <a:r>
              <a:rPr lang="en-GB" sz="3200" dirty="0"/>
              <a:t>SUPPORTING BLIND &amp; PARTIALLY SIGHTED TEST PARTICIPANTS </a:t>
            </a:r>
            <a:br>
              <a:rPr lang="en-GB" sz="3200" dirty="0"/>
            </a:br>
            <a:r>
              <a:rPr lang="en-GB" sz="3600" dirty="0"/>
              <a:t/>
            </a:r>
            <a:br>
              <a:rPr lang="en-GB" sz="3600" dirty="0"/>
            </a:br>
            <a:r>
              <a:rPr lang="en-GB" sz="3600" dirty="0"/>
              <a:t/>
            </a:r>
            <a:br>
              <a:rPr lang="en-GB" sz="3600" dirty="0"/>
            </a:br>
            <a:r>
              <a:rPr lang="en-GB" sz="3600" dirty="0"/>
              <a:t/>
            </a:r>
            <a:br>
              <a:rPr lang="en-GB" sz="3600" dirty="0"/>
            </a:br>
            <a:endParaRPr lang="en-GB" dirty="0"/>
          </a:p>
        </p:txBody>
      </p:sp>
      <p:sp>
        <p:nvSpPr>
          <p:cNvPr id="4" name="TextBox 3">
            <a:extLst>
              <a:ext uri="{FF2B5EF4-FFF2-40B4-BE49-F238E27FC236}">
                <a16:creationId xmlns:a16="http://schemas.microsoft.com/office/drawing/2014/main" id="{E950AE9F-F048-40AF-89F9-4FD245CD4DAF}"/>
              </a:ext>
            </a:extLst>
          </p:cNvPr>
          <p:cNvSpPr txBox="1"/>
          <p:nvPr/>
        </p:nvSpPr>
        <p:spPr>
          <a:xfrm>
            <a:off x="5898072" y="945310"/>
            <a:ext cx="5921014" cy="601803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r>
              <a:rPr lang="en-GB" sz="1200" b="1" dirty="0">
                <a:solidFill>
                  <a:schemeClr val="tx2"/>
                </a:solidFill>
              </a:rPr>
              <a:t>SUPPORTING BLIND OR PARTIALLY SIGHTED PEOPLE:</a:t>
            </a:r>
          </a:p>
          <a:p>
            <a:endParaRPr lang="en-GB" sz="1200" dirty="0">
              <a:solidFill>
                <a:schemeClr val="bg2">
                  <a:lumMod val="25000"/>
                </a:schemeClr>
              </a:solidFill>
            </a:endParaRPr>
          </a:p>
          <a:p>
            <a:r>
              <a:rPr lang="en-GB" sz="1200" dirty="0">
                <a:solidFill>
                  <a:schemeClr val="tx1"/>
                </a:solidFill>
              </a:rPr>
              <a:t>Tips to help communicate with a person with sight loss who attends an ATS: </a:t>
            </a:r>
          </a:p>
          <a:p>
            <a:endParaRPr lang="en-GB" sz="1200" dirty="0">
              <a:solidFill>
                <a:schemeClr val="tx1"/>
              </a:solidFill>
            </a:endParaRPr>
          </a:p>
          <a:p>
            <a:pPr marL="342900" lvl="0" indent="-342900" fontAlgn="base">
              <a:lnSpc>
                <a:spcPct val="120000"/>
              </a:lnSpc>
              <a:spcAft>
                <a:spcPts val="0"/>
              </a:spcAft>
              <a:buFont typeface="+mj-lt"/>
              <a:buAutoNum type="arabicPeriod"/>
            </a:pPr>
            <a:r>
              <a:rPr lang="en-US" sz="1200" kern="0" dirty="0">
                <a:solidFill>
                  <a:schemeClr val="tx1"/>
                </a:solidFill>
                <a:uFill>
                  <a:solidFill>
                    <a:srgbClr val="000000"/>
                  </a:solidFill>
                </a:uFill>
                <a:latin typeface="Arial" panose="020B0604020202020204" pitchFamily="34" charset="0"/>
                <a:ea typeface="Arial Unicode MS"/>
                <a:cs typeface="Arial Unicode MS"/>
              </a:rPr>
              <a:t>Gain the person’s attention by speaking to them</a:t>
            </a:r>
            <a:endParaRPr lang="en-GB" sz="1200" kern="0" dirty="0">
              <a:solidFill>
                <a:schemeClr val="tx1"/>
              </a:solidFill>
              <a:uFill>
                <a:solidFill>
                  <a:srgbClr val="000000"/>
                </a:solidFill>
              </a:uFill>
              <a:latin typeface="Arial" panose="020B0604020202020204" pitchFamily="34" charset="0"/>
              <a:ea typeface="Arial Unicode MS"/>
              <a:cs typeface="Arial Unicode MS"/>
            </a:endParaRPr>
          </a:p>
          <a:p>
            <a:pPr marL="342900" lvl="0" indent="-342900" fontAlgn="base">
              <a:lnSpc>
                <a:spcPct val="120000"/>
              </a:lnSpc>
              <a:spcAft>
                <a:spcPts val="0"/>
              </a:spcAft>
              <a:buFont typeface="+mj-lt"/>
              <a:buAutoNum type="arabicPeriod"/>
            </a:pPr>
            <a:r>
              <a:rPr lang="en-US" sz="1200" kern="0" dirty="0">
                <a:solidFill>
                  <a:schemeClr val="tx1"/>
                </a:solidFill>
                <a:uFill>
                  <a:solidFill>
                    <a:srgbClr val="000000"/>
                  </a:solidFill>
                </a:uFill>
                <a:latin typeface="Arial" panose="020B0604020202020204" pitchFamily="34" charset="0"/>
                <a:ea typeface="Arial Unicode MS"/>
                <a:cs typeface="Arial Unicode MS"/>
              </a:rPr>
              <a:t>Introduce yourself and what you do</a:t>
            </a:r>
            <a:endParaRPr lang="en-GB" sz="1200" kern="0" dirty="0">
              <a:solidFill>
                <a:schemeClr val="tx1"/>
              </a:solidFill>
              <a:uFill>
                <a:solidFill>
                  <a:srgbClr val="000000"/>
                </a:solidFill>
              </a:uFill>
              <a:latin typeface="Arial" panose="020B0604020202020204" pitchFamily="34" charset="0"/>
              <a:ea typeface="Arial Unicode MS"/>
              <a:cs typeface="Arial Unicode MS"/>
            </a:endParaRPr>
          </a:p>
          <a:p>
            <a:pPr marL="342900" lvl="0" indent="-342900" fontAlgn="base">
              <a:lnSpc>
                <a:spcPct val="120000"/>
              </a:lnSpc>
              <a:spcAft>
                <a:spcPts val="0"/>
              </a:spcAft>
              <a:buFont typeface="+mj-lt"/>
              <a:buAutoNum type="arabicPeriod"/>
            </a:pPr>
            <a:r>
              <a:rPr lang="en-US" sz="1200" kern="0" dirty="0">
                <a:solidFill>
                  <a:schemeClr val="tx1"/>
                </a:solidFill>
                <a:uFill>
                  <a:solidFill>
                    <a:srgbClr val="000000"/>
                  </a:solidFill>
                </a:uFill>
                <a:latin typeface="Arial" panose="020B0604020202020204" pitchFamily="34" charset="0"/>
                <a:ea typeface="Arial Unicode MS"/>
                <a:cs typeface="Arial Unicode MS"/>
              </a:rPr>
              <a:t>Always talk to the person directly, rather than their sighted companion </a:t>
            </a:r>
            <a:endParaRPr lang="en-GB" sz="1200" kern="0" dirty="0">
              <a:solidFill>
                <a:schemeClr val="tx1"/>
              </a:solidFill>
              <a:uFill>
                <a:solidFill>
                  <a:srgbClr val="000000"/>
                </a:solidFill>
              </a:uFill>
              <a:latin typeface="Arial" panose="020B0604020202020204" pitchFamily="34" charset="0"/>
              <a:ea typeface="Arial Unicode MS"/>
              <a:cs typeface="Arial Unicode MS"/>
            </a:endParaRPr>
          </a:p>
          <a:p>
            <a:pPr marL="342900" lvl="0" indent="-342900" fontAlgn="base">
              <a:lnSpc>
                <a:spcPct val="120000"/>
              </a:lnSpc>
              <a:spcAft>
                <a:spcPts val="0"/>
              </a:spcAft>
              <a:buFont typeface="+mj-lt"/>
              <a:buAutoNum type="arabicPeriod"/>
            </a:pPr>
            <a:r>
              <a:rPr lang="en-US" sz="1200" kern="0" dirty="0">
                <a:solidFill>
                  <a:schemeClr val="tx1"/>
                </a:solidFill>
                <a:uFill>
                  <a:solidFill>
                    <a:srgbClr val="000000"/>
                  </a:solidFill>
                </a:uFill>
                <a:latin typeface="Arial" panose="020B0604020202020204" pitchFamily="34" charset="0"/>
                <a:ea typeface="Arial Unicode MS"/>
                <a:cs typeface="Arial Unicode MS"/>
              </a:rPr>
              <a:t>Use verbal responses, avoid nods and head shakes</a:t>
            </a:r>
            <a:endParaRPr lang="en-GB" sz="1200" kern="0" dirty="0">
              <a:solidFill>
                <a:schemeClr val="tx1"/>
              </a:solidFill>
              <a:uFill>
                <a:solidFill>
                  <a:srgbClr val="000000"/>
                </a:solidFill>
              </a:uFill>
              <a:latin typeface="Arial" panose="020B0604020202020204" pitchFamily="34" charset="0"/>
              <a:ea typeface="Arial Unicode MS"/>
              <a:cs typeface="Arial Unicode MS"/>
            </a:endParaRPr>
          </a:p>
          <a:p>
            <a:pPr marL="342900" lvl="0" indent="-342900" fontAlgn="base">
              <a:lnSpc>
                <a:spcPct val="120000"/>
              </a:lnSpc>
              <a:spcAft>
                <a:spcPts val="0"/>
              </a:spcAft>
              <a:buFont typeface="+mj-lt"/>
              <a:buAutoNum type="arabicPeriod"/>
            </a:pPr>
            <a:r>
              <a:rPr lang="en-US" sz="1200" kern="0" dirty="0" err="1">
                <a:solidFill>
                  <a:schemeClr val="tx1"/>
                </a:solidFill>
                <a:uFill>
                  <a:solidFill>
                    <a:srgbClr val="000000"/>
                  </a:solidFill>
                </a:uFill>
                <a:latin typeface="Arial" panose="020B0604020202020204" pitchFamily="34" charset="0"/>
                <a:ea typeface="Arial Unicode MS"/>
                <a:cs typeface="Arial Unicode MS"/>
              </a:rPr>
              <a:t>Verbalise</a:t>
            </a:r>
            <a:r>
              <a:rPr lang="en-US" sz="1200" kern="0" dirty="0">
                <a:solidFill>
                  <a:schemeClr val="tx1"/>
                </a:solidFill>
                <a:uFill>
                  <a:solidFill>
                    <a:srgbClr val="000000"/>
                  </a:solidFill>
                </a:uFill>
                <a:latin typeface="Arial" panose="020B0604020202020204" pitchFamily="34" charset="0"/>
                <a:ea typeface="Arial Unicode MS"/>
                <a:cs typeface="Arial Unicode MS"/>
              </a:rPr>
              <a:t> your actions</a:t>
            </a:r>
            <a:endParaRPr lang="en-GB" sz="1200" kern="0" dirty="0">
              <a:solidFill>
                <a:schemeClr val="tx1"/>
              </a:solidFill>
              <a:uFill>
                <a:solidFill>
                  <a:srgbClr val="000000"/>
                </a:solidFill>
              </a:uFill>
              <a:latin typeface="Arial" panose="020B0604020202020204" pitchFamily="34" charset="0"/>
              <a:ea typeface="Arial Unicode MS"/>
              <a:cs typeface="Arial Unicode MS"/>
            </a:endParaRPr>
          </a:p>
          <a:p>
            <a:pPr marL="342900" lvl="0" indent="-342900" fontAlgn="base">
              <a:lnSpc>
                <a:spcPct val="120000"/>
              </a:lnSpc>
              <a:spcAft>
                <a:spcPts val="0"/>
              </a:spcAft>
              <a:buFont typeface="+mj-lt"/>
              <a:buAutoNum type="arabicPeriod"/>
            </a:pPr>
            <a:r>
              <a:rPr lang="en-US" sz="1200" kern="0" dirty="0">
                <a:solidFill>
                  <a:schemeClr val="tx1"/>
                </a:solidFill>
                <a:uFill>
                  <a:solidFill>
                    <a:srgbClr val="000000"/>
                  </a:solidFill>
                </a:uFill>
                <a:latin typeface="Arial" panose="020B0604020202020204" pitchFamily="34" charset="0"/>
                <a:ea typeface="Arial Unicode MS"/>
                <a:cs typeface="Arial Unicode MS"/>
              </a:rPr>
              <a:t>Inform people when you are walking away from them or leaving the room</a:t>
            </a:r>
            <a:endParaRPr lang="en-GB" sz="1200" kern="0" dirty="0">
              <a:solidFill>
                <a:schemeClr val="tx1"/>
              </a:solidFill>
              <a:uFill>
                <a:solidFill>
                  <a:srgbClr val="000000"/>
                </a:solidFill>
              </a:uFill>
              <a:latin typeface="Arial" panose="020B0604020202020204" pitchFamily="34" charset="0"/>
              <a:ea typeface="Arial Unicode MS"/>
              <a:cs typeface="Arial Unicode MS"/>
            </a:endParaRPr>
          </a:p>
          <a:p>
            <a:pPr marL="342900" lvl="0" indent="-342900" fontAlgn="base">
              <a:lnSpc>
                <a:spcPct val="120000"/>
              </a:lnSpc>
              <a:spcAft>
                <a:spcPts val="0"/>
              </a:spcAft>
              <a:buFont typeface="+mj-lt"/>
              <a:buAutoNum type="arabicPeriod"/>
            </a:pPr>
            <a:r>
              <a:rPr lang="en-US" sz="1200" kern="0" dirty="0">
                <a:solidFill>
                  <a:schemeClr val="tx1"/>
                </a:solidFill>
                <a:uFill>
                  <a:solidFill>
                    <a:srgbClr val="000000"/>
                  </a:solidFill>
                </a:uFill>
                <a:latin typeface="Arial" panose="020B0604020202020204" pitchFamily="34" charset="0"/>
                <a:ea typeface="Arial Unicode MS"/>
                <a:cs typeface="Arial Unicode MS"/>
              </a:rPr>
              <a:t>Remember if someone is blind, it doesn’t always mean they have no sight at all</a:t>
            </a:r>
            <a:endParaRPr lang="en-GB" sz="1200" kern="0" dirty="0">
              <a:solidFill>
                <a:schemeClr val="tx1"/>
              </a:solidFill>
              <a:uFill>
                <a:solidFill>
                  <a:srgbClr val="000000"/>
                </a:solidFill>
              </a:uFill>
              <a:latin typeface="Arial" panose="020B0604020202020204" pitchFamily="34" charset="0"/>
              <a:ea typeface="Arial Unicode MS"/>
              <a:cs typeface="Arial Unicode MS"/>
            </a:endParaRPr>
          </a:p>
          <a:p>
            <a:pPr marL="342900" lvl="0" indent="-342900" fontAlgn="base">
              <a:lnSpc>
                <a:spcPct val="120000"/>
              </a:lnSpc>
              <a:spcAft>
                <a:spcPts val="0"/>
              </a:spcAft>
              <a:buFont typeface="+mj-lt"/>
              <a:buAutoNum type="arabicPeriod"/>
            </a:pPr>
            <a:r>
              <a:rPr lang="en-US" sz="1200" kern="0" dirty="0">
                <a:solidFill>
                  <a:schemeClr val="tx1"/>
                </a:solidFill>
                <a:uFill>
                  <a:solidFill>
                    <a:srgbClr val="000000"/>
                  </a:solidFill>
                </a:uFill>
                <a:latin typeface="Arial" panose="020B0604020202020204" pitchFamily="34" charset="0"/>
                <a:ea typeface="Arial Unicode MS"/>
                <a:cs typeface="Arial Unicode MS"/>
              </a:rPr>
              <a:t>In a group conversation, always make it clear who you are and who you are speaking to</a:t>
            </a:r>
            <a:endParaRPr lang="en-GB" sz="1200" kern="0" dirty="0">
              <a:solidFill>
                <a:schemeClr val="tx1"/>
              </a:solidFill>
              <a:uFill>
                <a:solidFill>
                  <a:srgbClr val="000000"/>
                </a:solidFill>
              </a:uFill>
              <a:latin typeface="Arial" panose="020B0604020202020204" pitchFamily="34" charset="0"/>
              <a:ea typeface="Arial Unicode MS"/>
              <a:cs typeface="Arial Unicode MS"/>
            </a:endParaRPr>
          </a:p>
          <a:p>
            <a:pPr marL="342900" lvl="0" indent="-342900" fontAlgn="base">
              <a:lnSpc>
                <a:spcPct val="120000"/>
              </a:lnSpc>
              <a:spcAft>
                <a:spcPts val="0"/>
              </a:spcAft>
              <a:buFont typeface="+mj-lt"/>
              <a:buAutoNum type="arabicPeriod"/>
            </a:pPr>
            <a:r>
              <a:rPr lang="en-US" sz="1200" kern="0" dirty="0">
                <a:solidFill>
                  <a:schemeClr val="tx1"/>
                </a:solidFill>
                <a:uFill>
                  <a:solidFill>
                    <a:srgbClr val="000000"/>
                  </a:solidFill>
                </a:uFill>
                <a:latin typeface="Arial" panose="020B0604020202020204" pitchFamily="34" charset="0"/>
                <a:ea typeface="Arial Unicode MS"/>
                <a:cs typeface="Arial Unicode MS"/>
              </a:rPr>
              <a:t>Provide information in an alternative/accessible way such as digital, audio, large print or braille </a:t>
            </a:r>
          </a:p>
          <a:p>
            <a:pPr marL="342900" lvl="0" indent="-342900" fontAlgn="base">
              <a:lnSpc>
                <a:spcPct val="120000"/>
              </a:lnSpc>
              <a:spcAft>
                <a:spcPts val="0"/>
              </a:spcAft>
              <a:buFont typeface="+mj-lt"/>
              <a:buAutoNum type="arabicPeriod"/>
            </a:pPr>
            <a:r>
              <a:rPr lang="en-US" sz="1200" kern="0" dirty="0">
                <a:solidFill>
                  <a:schemeClr val="tx1"/>
                </a:solidFill>
                <a:uFill>
                  <a:solidFill>
                    <a:srgbClr val="000000"/>
                  </a:solidFill>
                </a:uFill>
                <a:latin typeface="Arial" panose="020B0604020202020204" pitchFamily="34" charset="0"/>
                <a:ea typeface="Arial Unicode MS"/>
                <a:cs typeface="Arial Unicode MS"/>
              </a:rPr>
              <a:t>If someone is struggling with the self-test and has attended with a companion </a:t>
            </a:r>
            <a:r>
              <a:rPr lang="en-US" sz="1200" kern="0" dirty="0" err="1">
                <a:solidFill>
                  <a:schemeClr val="tx1"/>
                </a:solidFill>
                <a:uFill>
                  <a:solidFill>
                    <a:srgbClr val="000000"/>
                  </a:solidFill>
                </a:uFill>
                <a:latin typeface="Arial" panose="020B0604020202020204" pitchFamily="34" charset="0"/>
                <a:ea typeface="Arial Unicode MS"/>
                <a:cs typeface="Arial Unicode MS"/>
              </a:rPr>
              <a:t>carer</a:t>
            </a:r>
            <a:r>
              <a:rPr lang="en-US" sz="1200" kern="0" dirty="0">
                <a:solidFill>
                  <a:schemeClr val="tx1"/>
                </a:solidFill>
                <a:uFill>
                  <a:solidFill>
                    <a:srgbClr val="000000"/>
                  </a:solidFill>
                </a:uFill>
                <a:latin typeface="Arial" panose="020B0604020202020204" pitchFamily="34" charset="0"/>
                <a:ea typeface="Arial Unicode MS"/>
                <a:cs typeface="Arial Unicode MS"/>
              </a:rPr>
              <a:t>, friend or family member, if the user would prefer this and the companion is happy to do so, allow the companion to ‘self-test’ the user</a:t>
            </a:r>
            <a:endParaRPr lang="en-GB" sz="1200" kern="0" dirty="0">
              <a:solidFill>
                <a:schemeClr val="tx1"/>
              </a:solidFill>
              <a:uFill>
                <a:solidFill>
                  <a:srgbClr val="000000"/>
                </a:solidFill>
              </a:uFill>
              <a:latin typeface="Arial" panose="020B0604020202020204" pitchFamily="34" charset="0"/>
              <a:ea typeface="Arial Unicode MS"/>
              <a:cs typeface="Arial Unicode MS"/>
            </a:endParaRPr>
          </a:p>
          <a:p>
            <a:pPr lvl="0" fontAlgn="base">
              <a:lnSpc>
                <a:spcPct val="120000"/>
              </a:lnSpc>
              <a:spcAft>
                <a:spcPts val="0"/>
              </a:spcAft>
            </a:pPr>
            <a:r>
              <a:rPr lang="en-GB" sz="1200" b="1" kern="0" dirty="0">
                <a:solidFill>
                  <a:schemeClr val="tx2"/>
                </a:solidFill>
                <a:uFill>
                  <a:solidFill>
                    <a:srgbClr val="000000"/>
                  </a:solidFill>
                </a:uFill>
                <a:latin typeface="Arial" panose="020B0604020202020204" pitchFamily="34" charset="0"/>
                <a:ea typeface="Arial Unicode MS"/>
                <a:cs typeface="Arial Unicode MS"/>
              </a:rPr>
              <a:t>FURTHER INFORMATION</a:t>
            </a:r>
          </a:p>
          <a:p>
            <a:pPr lvl="0" fontAlgn="base">
              <a:lnSpc>
                <a:spcPct val="120000"/>
              </a:lnSpc>
              <a:spcAft>
                <a:spcPts val="0"/>
              </a:spcAft>
            </a:pPr>
            <a:r>
              <a:rPr lang="en-GB" sz="1200" kern="0" dirty="0">
                <a:solidFill>
                  <a:schemeClr val="tx1"/>
                </a:solidFill>
                <a:uFill>
                  <a:solidFill>
                    <a:srgbClr val="000000"/>
                  </a:solidFill>
                </a:uFill>
                <a:latin typeface="Arial" panose="020B0604020202020204" pitchFamily="34" charset="0"/>
                <a:ea typeface="Arial Unicode MS"/>
                <a:cs typeface="Arial Unicode MS"/>
              </a:rPr>
              <a:t>michael.wordingham@rnib.org.uk </a:t>
            </a:r>
          </a:p>
          <a:p>
            <a:pPr lvl="0" fontAlgn="base">
              <a:lnSpc>
                <a:spcPct val="120000"/>
              </a:lnSpc>
              <a:spcAft>
                <a:spcPts val="0"/>
              </a:spcAft>
            </a:pPr>
            <a:r>
              <a:rPr lang="en-GB" sz="1200" kern="0" dirty="0">
                <a:solidFill>
                  <a:schemeClr val="tx1"/>
                </a:solidFill>
                <a:uFill>
                  <a:solidFill>
                    <a:srgbClr val="000000"/>
                  </a:solidFill>
                </a:uFill>
                <a:latin typeface="Arial" panose="020B0604020202020204" pitchFamily="34" charset="0"/>
                <a:ea typeface="Arial Unicode MS"/>
                <a:cs typeface="Arial Unicode MS"/>
              </a:rPr>
              <a:t>mike.bell@pocklington-trust.org.uk</a:t>
            </a:r>
          </a:p>
          <a:p>
            <a:pPr lvl="0" fontAlgn="base">
              <a:lnSpc>
                <a:spcPct val="120000"/>
              </a:lnSpc>
              <a:spcAft>
                <a:spcPts val="0"/>
              </a:spcAft>
            </a:pPr>
            <a:endParaRPr lang="en-GB" sz="1200" kern="0" dirty="0">
              <a:solidFill>
                <a:srgbClr val="000000"/>
              </a:solidFill>
              <a:uFill>
                <a:solidFill>
                  <a:srgbClr val="000000"/>
                </a:solidFill>
              </a:uFill>
              <a:latin typeface="Arial" panose="020B0604020202020204" pitchFamily="34" charset="0"/>
              <a:ea typeface="Arial Unicode MS"/>
              <a:cs typeface="Arial Unicode MS"/>
            </a:endParaRPr>
          </a:p>
        </p:txBody>
      </p:sp>
      <p:sp>
        <p:nvSpPr>
          <p:cNvPr id="8" name="Rectangle 7">
            <a:extLst>
              <a:ext uri="{FF2B5EF4-FFF2-40B4-BE49-F238E27FC236}">
                <a16:creationId xmlns:a16="http://schemas.microsoft.com/office/drawing/2014/main" id="{29500C97-0244-9C42-8D0C-343446E53FB0}"/>
              </a:ext>
            </a:extLst>
          </p:cNvPr>
          <p:cNvSpPr/>
          <p:nvPr/>
        </p:nvSpPr>
        <p:spPr>
          <a:xfrm>
            <a:off x="623888" y="4433538"/>
            <a:ext cx="4424613" cy="1443087"/>
          </a:xfrm>
          <a:prstGeom prst="rect">
            <a:avLst/>
          </a:prstGeom>
        </p:spPr>
        <p:txBody>
          <a:bodyPr wrap="square" lIns="0">
            <a:spAutoFit/>
          </a:bodyPr>
          <a:lstStyle/>
          <a:p>
            <a:pPr lvl="0">
              <a:lnSpc>
                <a:spcPct val="150000"/>
              </a:lnSpc>
              <a:buClr>
                <a:srgbClr val="005EB8"/>
              </a:buClr>
              <a:defRPr/>
            </a:pPr>
            <a:r>
              <a:rPr lang="en-GB" sz="1200">
                <a:solidFill>
                  <a:srgbClr val="425563"/>
                </a:solidFill>
              </a:rPr>
              <a:t>A blanket, one-size-fits-all approach will not work for all people with additional accessibility requirements. This page outlines some measures which could be helpful for specific groups. Please always consider the needs of individuals on a case by case basis. </a:t>
            </a:r>
          </a:p>
        </p:txBody>
      </p:sp>
      <p:sp>
        <p:nvSpPr>
          <p:cNvPr id="7" name="Rectangle 6">
            <a:extLst>
              <a:ext uri="{FF2B5EF4-FFF2-40B4-BE49-F238E27FC236}">
                <a16:creationId xmlns:a16="http://schemas.microsoft.com/office/drawing/2014/main" id="{A2DCB714-FAC4-C14A-96A0-4721BDAC5686}"/>
              </a:ext>
            </a:extLst>
          </p:cNvPr>
          <p:cNvSpPr/>
          <p:nvPr/>
        </p:nvSpPr>
        <p:spPr>
          <a:xfrm>
            <a:off x="623888" y="1799103"/>
            <a:ext cx="1765355" cy="307777"/>
          </a:xfrm>
          <a:prstGeom prst="rect">
            <a:avLst/>
          </a:prstGeom>
        </p:spPr>
        <p:txBody>
          <a:bodyPr wrap="none" lIns="0">
            <a:spAutoFit/>
          </a:bodyPr>
          <a:lstStyle/>
          <a:p>
            <a:r>
              <a:rPr lang="en-GB" sz="1400" b="1"/>
              <a:t>CONSIDERATIONS:</a:t>
            </a:r>
          </a:p>
        </p:txBody>
      </p:sp>
    </p:spTree>
    <p:extLst>
      <p:ext uri="{BB962C8B-B14F-4D97-AF65-F5344CB8AC3E}">
        <p14:creationId xmlns:p14="http://schemas.microsoft.com/office/powerpoint/2010/main" val="4101179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F795F-D284-4214-910F-C1B75487D98B}"/>
              </a:ext>
            </a:extLst>
          </p:cNvPr>
          <p:cNvSpPr>
            <a:spLocks noGrp="1"/>
          </p:cNvSpPr>
          <p:nvPr>
            <p:ph type="title"/>
          </p:nvPr>
        </p:nvSpPr>
        <p:spPr>
          <a:xfrm>
            <a:off x="0" y="136849"/>
            <a:ext cx="5462337" cy="6721151"/>
          </a:xfrm>
        </p:spPr>
        <p:txBody>
          <a:bodyPr anchor="ctr"/>
          <a:lstStyle/>
          <a:p>
            <a:r>
              <a:rPr lang="en-GB" sz="3200" dirty="0">
                <a:solidFill>
                  <a:schemeClr val="tx2"/>
                </a:solidFill>
              </a:rPr>
              <a:t>SUPPORTING </a:t>
            </a:r>
            <a:r>
              <a:rPr lang="en-GB" sz="3200" dirty="0" smtClean="0">
                <a:solidFill>
                  <a:schemeClr val="tx2"/>
                </a:solidFill>
              </a:rPr>
              <a:t>EMPLOYEES WITH HIDDEN </a:t>
            </a:r>
            <a:r>
              <a:rPr lang="en-GB" sz="3200" dirty="0">
                <a:solidFill>
                  <a:schemeClr val="tx2"/>
                </a:solidFill>
              </a:rPr>
              <a:t>DISABILITIES</a:t>
            </a:r>
            <a:br>
              <a:rPr lang="en-GB" sz="3200" dirty="0">
                <a:solidFill>
                  <a:schemeClr val="tx2"/>
                </a:solidFill>
              </a:rPr>
            </a:br>
            <a:endParaRPr lang="en-GB" dirty="0"/>
          </a:p>
        </p:txBody>
      </p:sp>
      <p:sp>
        <p:nvSpPr>
          <p:cNvPr id="8" name="Rectangle 7">
            <a:extLst>
              <a:ext uri="{FF2B5EF4-FFF2-40B4-BE49-F238E27FC236}">
                <a16:creationId xmlns:a16="http://schemas.microsoft.com/office/drawing/2014/main" id="{29500C97-0244-9C42-8D0C-343446E53FB0}"/>
              </a:ext>
            </a:extLst>
          </p:cNvPr>
          <p:cNvSpPr/>
          <p:nvPr/>
        </p:nvSpPr>
        <p:spPr>
          <a:xfrm>
            <a:off x="623888" y="4537233"/>
            <a:ext cx="4424613" cy="1443087"/>
          </a:xfrm>
          <a:prstGeom prst="rect">
            <a:avLst/>
          </a:prstGeom>
        </p:spPr>
        <p:txBody>
          <a:bodyPr wrap="square" lIns="0">
            <a:spAutoFit/>
          </a:bodyPr>
          <a:lstStyle/>
          <a:p>
            <a:pPr lvl="0">
              <a:lnSpc>
                <a:spcPct val="150000"/>
              </a:lnSpc>
              <a:buClr>
                <a:srgbClr val="005EB8"/>
              </a:buClr>
              <a:defRPr/>
            </a:pPr>
            <a:r>
              <a:rPr lang="en-GB" sz="1200">
                <a:solidFill>
                  <a:srgbClr val="425563"/>
                </a:solidFill>
              </a:rPr>
              <a:t>A blanket, one-size-fits-all approach will not work for all people with additional accessibility requirements. This page outlines some measures which could be helpful for specific groups. Please always consider the needs of individuals on a case by case basis. </a:t>
            </a:r>
          </a:p>
        </p:txBody>
      </p:sp>
      <p:sp>
        <p:nvSpPr>
          <p:cNvPr id="9" name="Rectangle 8">
            <a:extLst>
              <a:ext uri="{FF2B5EF4-FFF2-40B4-BE49-F238E27FC236}">
                <a16:creationId xmlns:a16="http://schemas.microsoft.com/office/drawing/2014/main" id="{F7573B78-94B1-9642-9C91-2B5A75C86455}"/>
              </a:ext>
            </a:extLst>
          </p:cNvPr>
          <p:cNvSpPr/>
          <p:nvPr/>
        </p:nvSpPr>
        <p:spPr>
          <a:xfrm>
            <a:off x="623888" y="1761525"/>
            <a:ext cx="1765355" cy="307777"/>
          </a:xfrm>
          <a:prstGeom prst="rect">
            <a:avLst/>
          </a:prstGeom>
        </p:spPr>
        <p:txBody>
          <a:bodyPr wrap="none" lIns="0">
            <a:spAutoFit/>
          </a:bodyPr>
          <a:lstStyle/>
          <a:p>
            <a:r>
              <a:rPr lang="en-GB" sz="1400" b="1"/>
              <a:t>CONSIDERATIONS:</a:t>
            </a:r>
          </a:p>
        </p:txBody>
      </p:sp>
      <p:sp>
        <p:nvSpPr>
          <p:cNvPr id="6" name="TextBox 5">
            <a:extLst>
              <a:ext uri="{FF2B5EF4-FFF2-40B4-BE49-F238E27FC236}">
                <a16:creationId xmlns:a16="http://schemas.microsoft.com/office/drawing/2014/main" id="{E90C61C1-22FB-534B-93F1-5843F7FB4CB7}"/>
              </a:ext>
            </a:extLst>
          </p:cNvPr>
          <p:cNvSpPr txBox="1"/>
          <p:nvPr/>
        </p:nvSpPr>
        <p:spPr>
          <a:xfrm>
            <a:off x="9811265" y="6376086"/>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5563"/>
              </a:solidFill>
              <a:effectLst/>
              <a:uLnTx/>
              <a:uFillTx/>
              <a:latin typeface="Arial"/>
              <a:ea typeface="+mn-ea"/>
              <a:cs typeface="+mn-cs"/>
            </a:endParaRPr>
          </a:p>
        </p:txBody>
      </p:sp>
      <p:sp>
        <p:nvSpPr>
          <p:cNvPr id="7" name="TextBox 6">
            <a:extLst>
              <a:ext uri="{FF2B5EF4-FFF2-40B4-BE49-F238E27FC236}">
                <a16:creationId xmlns:a16="http://schemas.microsoft.com/office/drawing/2014/main" id="{097A8B04-093B-FE4B-B2CC-93122F2E0C04}"/>
              </a:ext>
            </a:extLst>
          </p:cNvPr>
          <p:cNvSpPr txBox="1"/>
          <p:nvPr/>
        </p:nvSpPr>
        <p:spPr>
          <a:xfrm>
            <a:off x="5642336" y="1160463"/>
            <a:ext cx="6182720" cy="133858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a:defRPr/>
            </a:pPr>
            <a:r>
              <a:rPr lang="en-GB" sz="1200" b="1">
                <a:solidFill>
                  <a:schemeClr val="tx2"/>
                </a:solidFill>
                <a:cs typeface="Arial"/>
              </a:rPr>
              <a:t>SOCIAL DISTANCING WEARABLES</a:t>
            </a:r>
            <a:endParaRPr kumimoji="0" lang="en-GB" sz="1200" b="1" i="0" u="none" strike="noStrike" kern="1200" cap="none" spc="0" normalizeH="0" baseline="0" noProof="0">
              <a:ln>
                <a:noFill/>
              </a:ln>
              <a:solidFill>
                <a:schemeClr val="tx2"/>
              </a:solidFill>
              <a:effectLst/>
              <a:uLnTx/>
              <a:uFillTx/>
              <a:latin typeface="Arial"/>
              <a:ea typeface="+mn-ea"/>
              <a:cs typeface="Arial"/>
            </a:endParaRPr>
          </a:p>
          <a:p>
            <a:pPr>
              <a:defRPr/>
            </a:pPr>
            <a:r>
              <a:rPr lang="en-US" sz="1200">
                <a:solidFill>
                  <a:schemeClr val="tx1"/>
                </a:solidFill>
              </a:rPr>
              <a:t>Disabled people, people with sight loss, older people and people with mobility issues may find social distancing challenging.  It is not always easy to identify such individuals, however, there are a number of wearable products that people may use to indicate to others that they want to maintain their distance but find this difficult. Further info from: </a:t>
            </a:r>
            <a:r>
              <a:rPr lang="en-US" sz="1200" u="sng">
                <a:hlinkClick r:id="rId3"/>
              </a:rPr>
              <a:t>https://pleasegivemespace.uk/</a:t>
            </a:r>
            <a:r>
              <a:rPr lang="en-US" sz="1200"/>
              <a:t> </a:t>
            </a:r>
            <a:r>
              <a:rPr lang="en-US" sz="1200">
                <a:solidFill>
                  <a:schemeClr val="tx1"/>
                </a:solidFill>
              </a:rPr>
              <a:t>and</a:t>
            </a:r>
            <a:r>
              <a:rPr lang="en-US" sz="1200">
                <a:solidFill>
                  <a:srgbClr val="000000"/>
                </a:solidFill>
              </a:rPr>
              <a:t> </a:t>
            </a:r>
            <a:r>
              <a:rPr lang="en-US" sz="1200" u="sng">
                <a:hlinkClick r:id="rId4"/>
              </a:rPr>
              <a:t>https://www.bevancommission.org/distance-aware</a:t>
            </a:r>
            <a:r>
              <a:rPr lang="en-US" sz="1200"/>
              <a:t> </a:t>
            </a:r>
            <a:endParaRPr lang="en-US" sz="1200">
              <a:solidFill>
                <a:srgbClr val="000000"/>
              </a:solidFill>
            </a:endParaRPr>
          </a:p>
          <a:p>
            <a:pPr>
              <a:defRPr/>
            </a:pPr>
            <a:endParaRPr lang="en-US" sz="1200">
              <a:solidFill>
                <a:srgbClr val="000000"/>
              </a:solidFill>
            </a:endParaRPr>
          </a:p>
          <a:p>
            <a:pPr>
              <a:defRPr/>
            </a:pPr>
            <a:endParaRPr lang="en-US" sz="1200">
              <a:solidFill>
                <a:srgbClr val="000000"/>
              </a:solidFill>
            </a:endParaRPr>
          </a:p>
          <a:p>
            <a:pPr>
              <a:defRPr/>
            </a:pPr>
            <a:endParaRPr lang="en-US" sz="1200">
              <a:solidFill>
                <a:srgbClr val="000000"/>
              </a:solidFill>
            </a:endParaRPr>
          </a:p>
          <a:p>
            <a:pPr>
              <a:defRPr/>
            </a:pPr>
            <a:endParaRPr lang="en-US" sz="1200">
              <a:solidFill>
                <a:srgbClr val="000000"/>
              </a:solidFill>
            </a:endParaRPr>
          </a:p>
          <a:p>
            <a:pPr>
              <a:defRPr/>
            </a:pPr>
            <a:endParaRPr lang="en-GB" sz="120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rgbClr val="000000"/>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rgbClr val="000000"/>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rgbClr val="000000"/>
              </a:solidFill>
              <a:latin typeface="Arial"/>
              <a:cs typeface="Arial"/>
            </a:endParaRPr>
          </a:p>
          <a:p>
            <a:pPr lvl="0">
              <a:defRPr/>
            </a:pPr>
            <a:endParaRPr lang="en-GB" sz="1200">
              <a:solidFill>
                <a:schemeClr val="bg2">
                  <a:lumMod val="25000"/>
                </a:schemeClr>
              </a:solidFill>
              <a:latin typeface="Arial"/>
            </a:endParaRPr>
          </a:p>
          <a:p>
            <a:pPr marL="171450" lvl="0" indent="-171450">
              <a:buFont typeface="Arial" panose="020B0604020202020204" pitchFamily="34" charset="0"/>
              <a:buChar char="•"/>
              <a:defRPr/>
            </a:pPr>
            <a:endParaRPr lang="en-GB" sz="1200">
              <a:solidFill>
                <a:schemeClr val="bg2">
                  <a:lumMod val="25000"/>
                </a:schemeClr>
              </a:solidFill>
              <a:latin typeface="Arial"/>
            </a:endParaRPr>
          </a:p>
          <a:p>
            <a:pPr marL="171450" lvl="0" indent="-171450">
              <a:buFont typeface="Arial" panose="020B0604020202020204" pitchFamily="34" charset="0"/>
              <a:buChar char="•"/>
              <a:defRPr/>
            </a:pPr>
            <a:endParaRPr lang="en-GB" sz="1200">
              <a:solidFill>
                <a:schemeClr val="bg2">
                  <a:lumMod val="25000"/>
                </a:schemeClr>
              </a:solidFill>
              <a:latin typeface="Arial"/>
            </a:endParaRPr>
          </a:p>
          <a:p>
            <a:pPr marL="171450" lvl="0" indent="-171450">
              <a:buFont typeface="Arial" panose="020B0604020202020204" pitchFamily="34" charset="0"/>
              <a:buChar char="•"/>
              <a:defRPr/>
            </a:pPr>
            <a:endParaRPr kumimoji="0" lang="en-GB" sz="1200" b="0" i="0" u="none" strike="noStrike" kern="1200" cap="none" spc="0" normalizeH="0" baseline="0" noProof="0">
              <a:ln>
                <a:noFill/>
              </a:ln>
              <a:solidFill>
                <a:schemeClr val="bg2">
                  <a:lumMod val="25000"/>
                </a:schemeClr>
              </a:solidFill>
              <a:effectLst/>
              <a:uLnTx/>
              <a:uFillTx/>
              <a:latin typeface="Arial"/>
              <a:ea typeface="+mn-ea"/>
              <a:cs typeface="+mn-cs"/>
            </a:endParaRPr>
          </a:p>
          <a:p>
            <a:pPr marL="171450" lvl="0" indent="-171450">
              <a:buFont typeface="Arial" panose="020B0604020202020204" pitchFamily="34" charset="0"/>
              <a:buChar char="•"/>
              <a:defRPr/>
            </a:pPr>
            <a:endParaRPr kumimoji="0" lang="en-GB" sz="1200" b="0" i="0" u="none" strike="noStrike" kern="1200" cap="none" spc="0" normalizeH="0" baseline="0" noProof="0">
              <a:ln>
                <a:noFill/>
              </a:ln>
              <a:solidFill>
                <a:schemeClr val="bg2">
                  <a:lumMod val="25000"/>
                </a:schemeClr>
              </a:solidFill>
              <a:effectLst/>
              <a:uLnTx/>
              <a:uFillTx/>
              <a:latin typeface="Arial"/>
              <a:ea typeface="+mn-ea"/>
              <a:cs typeface="+mn-cs"/>
            </a:endParaRPr>
          </a:p>
          <a:p>
            <a:pPr marL="171450" lvl="0" indent="-171450">
              <a:buFont typeface="Arial" panose="020B0604020202020204" pitchFamily="34" charset="0"/>
              <a:buChar char="•"/>
              <a:defRPr/>
            </a:pPr>
            <a:endParaRPr kumimoji="0" lang="en-GB" sz="1200" b="0" i="0" u="none" strike="noStrike" kern="1200" cap="none" spc="0" normalizeH="0" baseline="0" noProof="0">
              <a:ln>
                <a:noFill/>
              </a:ln>
              <a:solidFill>
                <a:schemeClr val="bg2">
                  <a:lumMod val="25000"/>
                </a:schemeClr>
              </a:solidFill>
              <a:effectLst/>
              <a:uLnTx/>
              <a:uFillTx/>
              <a:latin typeface="Arial"/>
              <a:ea typeface="+mn-ea"/>
              <a:cs typeface="+mn-cs"/>
            </a:endParaRPr>
          </a:p>
        </p:txBody>
      </p:sp>
      <p:pic>
        <p:nvPicPr>
          <p:cNvPr id="10" name="officeArt object">
            <a:extLst>
              <a:ext uri="{FF2B5EF4-FFF2-40B4-BE49-F238E27FC236}">
                <a16:creationId xmlns:a16="http://schemas.microsoft.com/office/drawing/2014/main" id="{962ACC75-DE2D-EF4D-A063-C5AA20D7BD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4475" y="4769264"/>
            <a:ext cx="1059224" cy="1386000"/>
          </a:xfrm>
          <a:prstGeom prst="rect">
            <a:avLst/>
          </a:prstGeom>
          <a:ln w="12700" cap="flat">
            <a:noFill/>
            <a:miter lim="400000"/>
          </a:ln>
          <a:effectLst/>
        </p:spPr>
      </p:pic>
      <p:pic>
        <p:nvPicPr>
          <p:cNvPr id="11" name="officeArt object">
            <a:extLst>
              <a:ext uri="{FF2B5EF4-FFF2-40B4-BE49-F238E27FC236}">
                <a16:creationId xmlns:a16="http://schemas.microsoft.com/office/drawing/2014/main" id="{CF9BE37D-21F9-D243-B3C0-3169FD41DDE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12218" y="4769264"/>
            <a:ext cx="1037534" cy="1386000"/>
          </a:xfrm>
          <a:prstGeom prst="rect">
            <a:avLst/>
          </a:prstGeom>
          <a:ln w="12700" cap="flat">
            <a:noFill/>
            <a:miter lim="400000"/>
          </a:ln>
          <a:effectLst/>
        </p:spPr>
      </p:pic>
      <p:pic>
        <p:nvPicPr>
          <p:cNvPr id="12" name="officeArt object">
            <a:extLst>
              <a:ext uri="{FF2B5EF4-FFF2-40B4-BE49-F238E27FC236}">
                <a16:creationId xmlns:a16="http://schemas.microsoft.com/office/drawing/2014/main" id="{D734CF24-2F50-3145-B5AD-F2D9C68CECF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58271" y="4769264"/>
            <a:ext cx="1056142" cy="1386000"/>
          </a:xfrm>
          <a:prstGeom prst="rect">
            <a:avLst/>
          </a:prstGeom>
          <a:ln w="12700" cap="flat">
            <a:noFill/>
            <a:miter lim="400000"/>
          </a:ln>
          <a:effectLst/>
        </p:spPr>
      </p:pic>
      <p:pic>
        <p:nvPicPr>
          <p:cNvPr id="13" name="officeArt object">
            <a:extLst>
              <a:ext uri="{FF2B5EF4-FFF2-40B4-BE49-F238E27FC236}">
                <a16:creationId xmlns:a16="http://schemas.microsoft.com/office/drawing/2014/main" id="{B41488A9-B164-444F-BBE1-C7003B2A8A0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22932" y="4769264"/>
            <a:ext cx="1037153" cy="1386000"/>
          </a:xfrm>
          <a:prstGeom prst="rect">
            <a:avLst/>
          </a:prstGeom>
          <a:ln w="12700" cap="flat">
            <a:noFill/>
            <a:miter lim="400000"/>
          </a:ln>
          <a:effectLst/>
        </p:spPr>
      </p:pic>
      <p:pic>
        <p:nvPicPr>
          <p:cNvPr id="14" name="officeArt object" descr="Picture 3">
            <a:extLst>
              <a:ext uri="{FF2B5EF4-FFF2-40B4-BE49-F238E27FC236}">
                <a16:creationId xmlns:a16="http://schemas.microsoft.com/office/drawing/2014/main" id="{B48BB698-C576-8948-BA83-29FBAC1E09D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64199" y="2568861"/>
            <a:ext cx="1039500" cy="1386000"/>
          </a:xfrm>
          <a:prstGeom prst="rect">
            <a:avLst/>
          </a:prstGeom>
          <a:ln w="12700" cap="flat">
            <a:noFill/>
            <a:miter lim="400000"/>
          </a:ln>
          <a:effectLst/>
        </p:spPr>
      </p:pic>
      <p:pic>
        <p:nvPicPr>
          <p:cNvPr id="15" name="officeArt object" descr="Picture 7">
            <a:extLst>
              <a:ext uri="{FF2B5EF4-FFF2-40B4-BE49-F238E27FC236}">
                <a16:creationId xmlns:a16="http://schemas.microsoft.com/office/drawing/2014/main" id="{19CDF7D7-545F-904D-8F0C-8EDA27CD295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873797" y="2565257"/>
            <a:ext cx="1078506" cy="1386000"/>
          </a:xfrm>
          <a:prstGeom prst="rect">
            <a:avLst/>
          </a:prstGeom>
          <a:ln w="12700" cap="flat">
            <a:noFill/>
            <a:miter lim="400000"/>
          </a:ln>
          <a:effectLst/>
        </p:spPr>
      </p:pic>
      <p:pic>
        <p:nvPicPr>
          <p:cNvPr id="16" name="officeArt object" descr="Picture 9">
            <a:extLst>
              <a:ext uri="{FF2B5EF4-FFF2-40B4-BE49-F238E27FC236}">
                <a16:creationId xmlns:a16="http://schemas.microsoft.com/office/drawing/2014/main" id="{D86B9A11-BDFA-024F-B709-ADBA4E70A24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115160" y="2565257"/>
            <a:ext cx="1144915" cy="1386000"/>
          </a:xfrm>
          <a:prstGeom prst="rect">
            <a:avLst/>
          </a:prstGeom>
          <a:ln w="12700" cap="flat">
            <a:noFill/>
            <a:miter lim="400000"/>
          </a:ln>
          <a:effectLst/>
        </p:spPr>
      </p:pic>
      <p:pic>
        <p:nvPicPr>
          <p:cNvPr id="17" name="officeArt object" descr="Picture 1">
            <a:extLst>
              <a:ext uri="{FF2B5EF4-FFF2-40B4-BE49-F238E27FC236}">
                <a16:creationId xmlns:a16="http://schemas.microsoft.com/office/drawing/2014/main" id="{6BFFECE7-938E-6147-A145-9D88B42238A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422932" y="2565257"/>
            <a:ext cx="1039137" cy="1386000"/>
          </a:xfrm>
          <a:prstGeom prst="rect">
            <a:avLst/>
          </a:prstGeom>
          <a:ln w="12700" cap="flat">
            <a:noFill/>
            <a:miter lim="400000"/>
          </a:ln>
          <a:effectLst/>
        </p:spPr>
      </p:pic>
      <p:pic>
        <p:nvPicPr>
          <p:cNvPr id="18" name="officeArt object">
            <a:extLst>
              <a:ext uri="{FF2B5EF4-FFF2-40B4-BE49-F238E27FC236}">
                <a16:creationId xmlns:a16="http://schemas.microsoft.com/office/drawing/2014/main" id="{8A4BA665-7E3A-F547-BB96-89AB74AA4879}"/>
              </a:ext>
            </a:extLst>
          </p:cNvPr>
          <p:cNvPicPr/>
          <p:nvPr/>
        </p:nvPicPr>
        <p:blipFill>
          <a:blip r:embed="rId13" cstate="screen">
            <a:extLst>
              <a:ext uri="{28A0092B-C50C-407E-A947-70E740481C1C}">
                <a14:useLocalDpi xmlns:a14="http://schemas.microsoft.com/office/drawing/2010/main"/>
              </a:ext>
            </a:extLst>
          </a:blip>
          <a:stretch>
            <a:fillRect/>
          </a:stretch>
        </p:blipFill>
        <p:spPr>
          <a:xfrm>
            <a:off x="10624926" y="2887800"/>
            <a:ext cx="1070014" cy="740913"/>
          </a:xfrm>
          <a:prstGeom prst="rect">
            <a:avLst/>
          </a:prstGeom>
          <a:ln w="12700" cap="flat">
            <a:noFill/>
            <a:miter lim="400000"/>
          </a:ln>
          <a:effectLst/>
        </p:spPr>
      </p:pic>
      <p:sp>
        <p:nvSpPr>
          <p:cNvPr id="3" name="Rectangle 2">
            <a:extLst>
              <a:ext uri="{FF2B5EF4-FFF2-40B4-BE49-F238E27FC236}">
                <a16:creationId xmlns:a16="http://schemas.microsoft.com/office/drawing/2014/main" id="{266B7B45-69F4-F74C-8C9B-BA19D82CCE26}"/>
              </a:ext>
            </a:extLst>
          </p:cNvPr>
          <p:cNvSpPr/>
          <p:nvPr/>
        </p:nvSpPr>
        <p:spPr>
          <a:xfrm>
            <a:off x="5664200" y="4079893"/>
            <a:ext cx="6096000" cy="600164"/>
          </a:xfrm>
          <a:prstGeom prst="rect">
            <a:avLst/>
          </a:prstGeom>
        </p:spPr>
        <p:txBody>
          <a:bodyPr lIns="0" tIns="0">
            <a:spAutoFit/>
          </a:bodyPr>
          <a:lstStyle/>
          <a:p>
            <a:pPr lvl="0">
              <a:defRPr/>
            </a:pPr>
            <a:r>
              <a:rPr lang="en-GB" sz="1200" b="1">
                <a:solidFill>
                  <a:schemeClr val="tx2"/>
                </a:solidFill>
                <a:cs typeface="Arial"/>
              </a:rPr>
              <a:t>HIDDEN DISABILITIES</a:t>
            </a:r>
            <a:endParaRPr lang="en-GB" sz="1200">
              <a:solidFill>
                <a:schemeClr val="tx2"/>
              </a:solidFill>
            </a:endParaRPr>
          </a:p>
          <a:p>
            <a:pPr lvl="0">
              <a:defRPr/>
            </a:pPr>
            <a:r>
              <a:rPr lang="en-GB" sz="1200"/>
              <a:t>These are generally not identifiable, however some people with hidden disabilities may display a sun flower lanyard. </a:t>
            </a:r>
          </a:p>
        </p:txBody>
      </p:sp>
    </p:spTree>
    <p:extLst>
      <p:ext uri="{BB962C8B-B14F-4D97-AF65-F5344CB8AC3E}">
        <p14:creationId xmlns:p14="http://schemas.microsoft.com/office/powerpoint/2010/main" val="33306660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1F431-994A-43C5-873C-DE970689A251}"/>
              </a:ext>
            </a:extLst>
          </p:cNvPr>
          <p:cNvSpPr>
            <a:spLocks noGrp="1"/>
          </p:cNvSpPr>
          <p:nvPr>
            <p:ph type="title"/>
          </p:nvPr>
        </p:nvSpPr>
        <p:spPr/>
        <p:txBody>
          <a:bodyPr/>
          <a:lstStyle/>
          <a:p>
            <a:r>
              <a:rPr lang="en-GB" sz="3200" dirty="0"/>
              <a:t>SUPPORTING </a:t>
            </a:r>
            <a:r>
              <a:rPr lang="en-GB" sz="3200" dirty="0" smtClean="0"/>
              <a:t>EMPLOYEES WITH </a:t>
            </a:r>
            <a:r>
              <a:rPr lang="en-GB" sz="3200" dirty="0"/>
              <a:t>OTHER NEEDS</a:t>
            </a:r>
            <a:br>
              <a:rPr lang="en-GB" sz="3200" dirty="0"/>
            </a:br>
            <a:endParaRPr lang="en-GB" sz="3600" dirty="0"/>
          </a:p>
        </p:txBody>
      </p:sp>
      <p:sp>
        <p:nvSpPr>
          <p:cNvPr id="3" name="Rectangle 2">
            <a:extLst>
              <a:ext uri="{FF2B5EF4-FFF2-40B4-BE49-F238E27FC236}">
                <a16:creationId xmlns:a16="http://schemas.microsoft.com/office/drawing/2014/main" id="{8234680B-57EA-4DC0-BBE8-70F768C44D95}"/>
              </a:ext>
            </a:extLst>
          </p:cNvPr>
          <p:cNvSpPr/>
          <p:nvPr/>
        </p:nvSpPr>
        <p:spPr>
          <a:xfrm>
            <a:off x="5654351" y="1160462"/>
            <a:ext cx="5908999" cy="5005387"/>
          </a:xfrm>
          <a:prstGeom prst="rect">
            <a:avLst/>
          </a:prstGeom>
        </p:spPr>
        <p:txBody>
          <a:bodyPr wrap="square" anchor="ctr">
            <a:noAutofit/>
          </a:bodyPr>
          <a:lstStyle/>
          <a:p>
            <a:r>
              <a:rPr lang="en-GB" sz="1000" b="1" dirty="0">
                <a:solidFill>
                  <a:schemeClr val="tx2"/>
                </a:solidFill>
                <a:latin typeface="Arial" panose="020B0604020202020204" pitchFamily="34" charset="0"/>
                <a:cs typeface="Arial" panose="020B0604020202020204" pitchFamily="34" charset="0"/>
              </a:rPr>
              <a:t>PEOPLE WITH AUTISM:</a:t>
            </a:r>
          </a:p>
          <a:p>
            <a:pPr marL="171450" indent="-171450">
              <a:buClr>
                <a:schemeClr val="tx2"/>
              </a:buClr>
              <a:buFont typeface="Arial" panose="020B0604020202020204" pitchFamily="34" charset="0"/>
              <a:buChar char="•"/>
            </a:pPr>
            <a:r>
              <a:rPr lang="en-GB" sz="1000" dirty="0">
                <a:latin typeface="Arial" panose="020B0604020202020204" pitchFamily="34" charset="0"/>
                <a:cs typeface="Arial" panose="020B0604020202020204" pitchFamily="34" charset="0"/>
              </a:rPr>
              <a:t>Some people with autism may struggle with the self-swabbing. A potential solution would be to allow the user’s carer to swab’ the individual.</a:t>
            </a:r>
          </a:p>
          <a:p>
            <a:endParaRPr lang="en-GB" sz="1000" dirty="0">
              <a:solidFill>
                <a:schemeClr val="bg2">
                  <a:lumMod val="25000"/>
                </a:schemeClr>
              </a:solidFill>
              <a:latin typeface="Arial" panose="020B0604020202020204" pitchFamily="34" charset="0"/>
              <a:cs typeface="Arial" panose="020B0604020202020204" pitchFamily="34" charset="0"/>
            </a:endParaRPr>
          </a:p>
          <a:p>
            <a:r>
              <a:rPr lang="en-GB" sz="1000" b="1" dirty="0">
                <a:solidFill>
                  <a:schemeClr val="tx2"/>
                </a:solidFill>
                <a:latin typeface="Arial" panose="020B0604020202020204" pitchFamily="34" charset="0"/>
                <a:cs typeface="Arial" panose="020B0604020202020204" pitchFamily="34" charset="0"/>
              </a:rPr>
              <a:t>PEOPLE WITH ANXIETY: </a:t>
            </a:r>
          </a:p>
          <a:p>
            <a:pPr marL="171450" indent="-171450">
              <a:buClr>
                <a:schemeClr val="tx2"/>
              </a:buClr>
              <a:buFont typeface="Arial" panose="020B0604020202020204" pitchFamily="34" charset="0"/>
              <a:buChar char="•"/>
            </a:pPr>
            <a:r>
              <a:rPr lang="en-GB" sz="1000" dirty="0">
                <a:latin typeface="Arial" panose="020B0604020202020204" pitchFamily="34" charset="0"/>
                <a:cs typeface="Arial" panose="020B0604020202020204" pitchFamily="34" charset="0"/>
              </a:rPr>
              <a:t>Some people may get anxious at the </a:t>
            </a:r>
            <a:r>
              <a:rPr lang="en-GB" sz="1000" dirty="0" smtClean="0">
                <a:latin typeface="Arial" panose="020B0604020202020204" pitchFamily="34" charset="0"/>
                <a:cs typeface="Arial" panose="020B0604020202020204" pitchFamily="34" charset="0"/>
              </a:rPr>
              <a:t>testing site. </a:t>
            </a:r>
            <a:r>
              <a:rPr lang="en-GB" sz="1000" dirty="0">
                <a:latin typeface="Arial" panose="020B0604020202020204" pitchFamily="34" charset="0"/>
                <a:cs typeface="Arial" panose="020B0604020202020204" pitchFamily="34" charset="0"/>
              </a:rPr>
              <a:t>In these circumstances, please allow the person to wait until they feel more settled, and/or to recover in a private area. </a:t>
            </a:r>
          </a:p>
          <a:p>
            <a:endParaRPr lang="en-GB" sz="1000" dirty="0">
              <a:solidFill>
                <a:schemeClr val="bg2">
                  <a:lumMod val="25000"/>
                </a:schemeClr>
              </a:solidFill>
              <a:latin typeface="Arial" panose="020B0604020202020204" pitchFamily="34" charset="0"/>
              <a:cs typeface="Arial" panose="020B0604020202020204" pitchFamily="34" charset="0"/>
            </a:endParaRPr>
          </a:p>
          <a:p>
            <a:r>
              <a:rPr lang="en-GB" sz="1000" b="1" dirty="0">
                <a:solidFill>
                  <a:schemeClr val="tx2"/>
                </a:solidFill>
                <a:latin typeface="Arial" panose="020B0604020202020204" pitchFamily="34" charset="0"/>
                <a:cs typeface="Arial" panose="020B0604020202020204" pitchFamily="34" charset="0"/>
              </a:rPr>
              <a:t>PEOPLE WITH LEARNING DISABILITIES:</a:t>
            </a:r>
          </a:p>
          <a:p>
            <a:pPr marL="171450" indent="-171450">
              <a:buClr>
                <a:schemeClr val="tx2"/>
              </a:buClr>
              <a:buFont typeface="Arial" panose="020B0604020202020204" pitchFamily="34" charset="0"/>
              <a:buChar char="•"/>
            </a:pPr>
            <a:r>
              <a:rPr lang="en-GB" sz="1000" dirty="0">
                <a:latin typeface="Arial" panose="020B0604020202020204" pitchFamily="34" charset="0"/>
                <a:cs typeface="Arial" panose="020B0604020202020204" pitchFamily="34" charset="0"/>
              </a:rPr>
              <a:t>Some people, who are unable to ‘self-test’ themselves may prefer their carer or someone who they know to ‘self-test’ them rather than a tester who they do not know. </a:t>
            </a:r>
          </a:p>
          <a:p>
            <a:endParaRPr lang="en-GB" sz="1000" dirty="0">
              <a:solidFill>
                <a:schemeClr val="bg2">
                  <a:lumMod val="25000"/>
                </a:schemeClr>
              </a:solidFill>
              <a:latin typeface="Arial" panose="020B0604020202020204" pitchFamily="34" charset="0"/>
              <a:cs typeface="Arial" panose="020B0604020202020204" pitchFamily="34" charset="0"/>
            </a:endParaRPr>
          </a:p>
          <a:p>
            <a:r>
              <a:rPr lang="en-GB" sz="1000" b="1" dirty="0">
                <a:solidFill>
                  <a:schemeClr val="tx2"/>
                </a:solidFill>
                <a:latin typeface="Arial" panose="020B0604020202020204" pitchFamily="34" charset="0"/>
                <a:cs typeface="Arial" panose="020B0604020202020204" pitchFamily="34" charset="0"/>
              </a:rPr>
              <a:t>LANGUAGE BARRIERS: </a:t>
            </a:r>
          </a:p>
          <a:p>
            <a:pPr marL="171450" indent="-171450">
              <a:buClr>
                <a:schemeClr val="tx2"/>
              </a:buClr>
              <a:buFont typeface="Arial" panose="020B0604020202020204" pitchFamily="34" charset="0"/>
              <a:buChar char="•"/>
            </a:pPr>
            <a:r>
              <a:rPr lang="en-GB" sz="1000" dirty="0">
                <a:latin typeface="Arial" panose="020B0604020202020204" pitchFamily="34" charset="0"/>
                <a:cs typeface="Arial" panose="020B0604020202020204" pitchFamily="34" charset="0"/>
              </a:rPr>
              <a:t>Ensure you have accessible testing instructions in a range of languages and formats, including easy-read and British Sign Language and braille. </a:t>
            </a:r>
          </a:p>
          <a:p>
            <a:endParaRPr lang="en-GB" sz="1000" dirty="0">
              <a:solidFill>
                <a:schemeClr val="bg2">
                  <a:lumMod val="25000"/>
                </a:schemeClr>
              </a:solidFill>
              <a:latin typeface="Arial" panose="020B0604020202020204" pitchFamily="34" charset="0"/>
              <a:cs typeface="Arial" panose="020B0604020202020204" pitchFamily="34" charset="0"/>
            </a:endParaRPr>
          </a:p>
          <a:p>
            <a:r>
              <a:rPr lang="en-GB" sz="1000" b="1" dirty="0">
                <a:solidFill>
                  <a:schemeClr val="tx2"/>
                </a:solidFill>
                <a:latin typeface="Arial" panose="020B0604020202020204" pitchFamily="34" charset="0"/>
                <a:cs typeface="Arial" panose="020B0604020202020204" pitchFamily="34" charset="0"/>
              </a:rPr>
              <a:t>DIGITIALLY EXCLUDED: </a:t>
            </a:r>
          </a:p>
          <a:p>
            <a:pPr marL="171450" indent="-171450">
              <a:buClr>
                <a:schemeClr val="tx2"/>
              </a:buClr>
              <a:buFont typeface="Arial" panose="020B0604020202020204" pitchFamily="34" charset="0"/>
              <a:buChar char="•"/>
            </a:pPr>
            <a:r>
              <a:rPr lang="en-GB" sz="1000" dirty="0">
                <a:latin typeface="Arial" panose="020B0604020202020204" pitchFamily="34" charset="0"/>
                <a:cs typeface="Arial" panose="020B0604020202020204" pitchFamily="34" charset="0"/>
              </a:rPr>
              <a:t>People who lack digital skills or who do not have a smartphone / email address will need a tailored service. For more information, please go to the ‘Testing for non-digital participants’ section on page 152. </a:t>
            </a:r>
          </a:p>
          <a:p>
            <a:endParaRPr lang="en-GB" sz="1000" dirty="0">
              <a:solidFill>
                <a:schemeClr val="bg2">
                  <a:lumMod val="25000"/>
                </a:schemeClr>
              </a:solidFill>
              <a:highlight>
                <a:srgbClr val="FFFF00"/>
              </a:highlight>
              <a:latin typeface="Arial" panose="020B0604020202020204" pitchFamily="34" charset="0"/>
              <a:cs typeface="Arial" panose="020B0604020202020204" pitchFamily="34" charset="0"/>
            </a:endParaRPr>
          </a:p>
          <a:p>
            <a:r>
              <a:rPr lang="en-GB" sz="1000" b="1" dirty="0">
                <a:solidFill>
                  <a:schemeClr val="tx2"/>
                </a:solidFill>
                <a:latin typeface="Arial" panose="020B0604020202020204" pitchFamily="34" charset="0"/>
                <a:cs typeface="Arial" panose="020B0604020202020204" pitchFamily="34" charset="0"/>
              </a:rPr>
              <a:t>FACE MASK EXEMPTION:</a:t>
            </a:r>
          </a:p>
          <a:p>
            <a:pPr marL="171450" indent="-171450">
              <a:buClr>
                <a:schemeClr val="tx2"/>
              </a:buClr>
              <a:buFont typeface="Arial" panose="020B0604020202020204" pitchFamily="34" charset="0"/>
              <a:buChar char="•"/>
            </a:pPr>
            <a:r>
              <a:rPr lang="en-GB" sz="1000" dirty="0">
                <a:latin typeface="Arial" panose="020B0604020202020204" pitchFamily="34" charset="0"/>
                <a:cs typeface="Arial" panose="020B0604020202020204" pitchFamily="34" charset="0"/>
              </a:rPr>
              <a:t>In many UK public settings some people </a:t>
            </a:r>
            <a:r>
              <a:rPr lang="en-US" sz="1000" dirty="0">
                <a:latin typeface="Arial" panose="020B0604020202020204" pitchFamily="34" charset="0"/>
                <a:cs typeface="Arial" panose="020B0604020202020204" pitchFamily="34" charset="0"/>
              </a:rPr>
              <a:t>may be exempt from wearing a face covering </a:t>
            </a:r>
            <a:r>
              <a:rPr lang="en-GB" sz="1000" dirty="0">
                <a:latin typeface="Arial" panose="020B0604020202020204" pitchFamily="34" charset="0"/>
                <a:cs typeface="Arial" panose="020B0604020202020204" pitchFamily="34" charset="0"/>
              </a:rPr>
              <a:t>e.g. if they have </a:t>
            </a:r>
            <a:r>
              <a:rPr lang="en-US" sz="1000" dirty="0">
                <a:latin typeface="Arial" panose="020B0604020202020204" pitchFamily="34" charset="0"/>
                <a:cs typeface="Arial" panose="020B0604020202020204" pitchFamily="34" charset="0"/>
              </a:rPr>
              <a:t>sight loss or specific health conditions. They may carry a card, badge or wear a Sunflower lanyard to signal a hidden disability.  This is a personal choice and is not required by law </a:t>
            </a:r>
            <a:r>
              <a:rPr lang="en-US" sz="1000" dirty="0">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https://hiddendisabilitiesstore.com/</a:t>
            </a:r>
            <a:r>
              <a:rPr lang="en-US" sz="1000" dirty="0">
                <a:latin typeface="Arial" panose="020B0604020202020204" pitchFamily="34" charset="0"/>
                <a:cs typeface="Arial" panose="020B0604020202020204" pitchFamily="34" charset="0"/>
              </a:rPr>
              <a:t>.</a:t>
            </a:r>
            <a:endParaRPr lang="en-US" sz="1000" dirty="0">
              <a:uFill>
                <a:solidFill>
                  <a:srgbClr val="000000"/>
                </a:solidFill>
              </a:uFill>
              <a:latin typeface="Arial" panose="020B0604020202020204" pitchFamily="34" charset="0"/>
              <a:ea typeface="Arial Unicode MS"/>
              <a:cs typeface="Arial" panose="020B0604020202020204" pitchFamily="34" charset="0"/>
            </a:endParaRPr>
          </a:p>
          <a:p>
            <a:pPr marL="171450" indent="-171450">
              <a:spcBef>
                <a:spcPts val="500"/>
              </a:spcBef>
              <a:buClr>
                <a:schemeClr val="tx2"/>
              </a:buClr>
              <a:buFont typeface="Arial" panose="020B0604020202020204" pitchFamily="34" charset="0"/>
              <a:buChar char="•"/>
            </a:pPr>
            <a:r>
              <a:rPr lang="en-US" sz="1000" dirty="0">
                <a:latin typeface="Arial" panose="020B0604020202020204" pitchFamily="34" charset="0"/>
                <a:cs typeface="Arial" panose="020B0604020202020204" pitchFamily="34" charset="0"/>
              </a:rPr>
              <a:t>The Standard Operating Procedures (SOP) for Local </a:t>
            </a:r>
            <a:r>
              <a:rPr lang="en-US" sz="1000" dirty="0" smtClean="0">
                <a:latin typeface="Arial" panose="020B0604020202020204" pitchFamily="34" charset="0"/>
                <a:cs typeface="Arial" panose="020B0604020202020204" pitchFamily="34" charset="0"/>
              </a:rPr>
              <a:t>Testing Sites </a:t>
            </a:r>
            <a:r>
              <a:rPr lang="en-US" sz="1000" dirty="0">
                <a:latin typeface="Arial" panose="020B0604020202020204" pitchFamily="34" charset="0"/>
                <a:cs typeface="Arial" panose="020B0604020202020204" pitchFamily="34" charset="0"/>
              </a:rPr>
              <a:t>and Mobile Testing Units state that the only exemption from wearing a face covering is for children aged under 3.  This clinical policy is in place to </a:t>
            </a:r>
            <a:r>
              <a:rPr lang="en-US" sz="1000" dirty="0" err="1">
                <a:latin typeface="Arial" panose="020B0604020202020204" pitchFamily="34" charset="0"/>
                <a:cs typeface="Arial" panose="020B0604020202020204" pitchFamily="34" charset="0"/>
              </a:rPr>
              <a:t>minimise</a:t>
            </a:r>
            <a:r>
              <a:rPr lang="en-US" sz="1000" dirty="0">
                <a:latin typeface="Arial" panose="020B0604020202020204" pitchFamily="34" charset="0"/>
                <a:cs typeface="Arial" panose="020B0604020202020204" pitchFamily="34" charset="0"/>
              </a:rPr>
              <a:t> the risk of passing on the virus in (typically indoor) settings where symptomatic people may be present.</a:t>
            </a:r>
            <a:endParaRPr lang="en-GB" sz="10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6C57163-1A9B-B042-950B-E14A7E8F459F}"/>
              </a:ext>
            </a:extLst>
          </p:cNvPr>
          <p:cNvSpPr/>
          <p:nvPr/>
        </p:nvSpPr>
        <p:spPr>
          <a:xfrm>
            <a:off x="623888" y="1865288"/>
            <a:ext cx="1765355" cy="307777"/>
          </a:xfrm>
          <a:prstGeom prst="rect">
            <a:avLst/>
          </a:prstGeom>
        </p:spPr>
        <p:txBody>
          <a:bodyPr wrap="none" lIns="0">
            <a:spAutoFit/>
          </a:bodyPr>
          <a:lstStyle/>
          <a:p>
            <a:r>
              <a:rPr lang="en-GB" sz="1400" b="1"/>
              <a:t>CONSIDERATIONS:</a:t>
            </a:r>
          </a:p>
        </p:txBody>
      </p:sp>
      <p:sp>
        <p:nvSpPr>
          <p:cNvPr id="13" name="Rectangle 12">
            <a:extLst>
              <a:ext uri="{FF2B5EF4-FFF2-40B4-BE49-F238E27FC236}">
                <a16:creationId xmlns:a16="http://schemas.microsoft.com/office/drawing/2014/main" id="{838A85A9-1C90-744C-86D2-E0E7B68FA2C5}"/>
              </a:ext>
            </a:extLst>
          </p:cNvPr>
          <p:cNvSpPr/>
          <p:nvPr/>
        </p:nvSpPr>
        <p:spPr>
          <a:xfrm>
            <a:off x="623888" y="4461818"/>
            <a:ext cx="4424613" cy="1443087"/>
          </a:xfrm>
          <a:prstGeom prst="rect">
            <a:avLst/>
          </a:prstGeom>
        </p:spPr>
        <p:txBody>
          <a:bodyPr wrap="square" lIns="0">
            <a:spAutoFit/>
          </a:bodyPr>
          <a:lstStyle/>
          <a:p>
            <a:pPr lvl="0">
              <a:lnSpc>
                <a:spcPct val="150000"/>
              </a:lnSpc>
              <a:buClr>
                <a:srgbClr val="005EB8"/>
              </a:buClr>
              <a:defRPr/>
            </a:pPr>
            <a:r>
              <a:rPr lang="en-GB" sz="1200">
                <a:solidFill>
                  <a:srgbClr val="425563"/>
                </a:solidFill>
              </a:rPr>
              <a:t>A blanket, one-size-fits-all approach will not work for all people with additional accessibility requirements. This page outlines some measures which could be helpful for specific groups. Please always consider the needs of individuals on a case by case basis. </a:t>
            </a:r>
          </a:p>
        </p:txBody>
      </p:sp>
    </p:spTree>
    <p:extLst>
      <p:ext uri="{BB962C8B-B14F-4D97-AF65-F5344CB8AC3E}">
        <p14:creationId xmlns:p14="http://schemas.microsoft.com/office/powerpoint/2010/main" val="30388553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037051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01"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4400" b="1" dirty="0" smtClean="0">
              <a:solidFill>
                <a:srgbClr val="FFFFFF"/>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55CAE5D8-3165-1644-8633-DDBC3CD2B0A4}"/>
              </a:ext>
            </a:extLst>
          </p:cNvPr>
          <p:cNvSpPr>
            <a:spLocks noGrp="1"/>
          </p:cNvSpPr>
          <p:nvPr>
            <p:ph type="title"/>
          </p:nvPr>
        </p:nvSpPr>
        <p:spPr/>
        <p:txBody>
          <a:bodyPr/>
          <a:lstStyle/>
          <a:p>
            <a:r>
              <a:rPr lang="en-GB" dirty="0" smtClean="0"/>
              <a:t>4.3 </a:t>
            </a:r>
            <a:r>
              <a:rPr lang="en-GB" smtClean="0"/>
              <a:t>WORKFORCE BLUEPRINT &amp; CALCULATOR</a:t>
            </a:r>
            <a:endParaRPr lang="en-GB" dirty="0"/>
          </a:p>
        </p:txBody>
      </p:sp>
    </p:spTree>
    <p:extLst>
      <p:ext uri="{BB962C8B-B14F-4D97-AF65-F5344CB8AC3E}">
        <p14:creationId xmlns:p14="http://schemas.microsoft.com/office/powerpoint/2010/main" val="13889249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46BD0-9D85-5A45-8DF4-660815BCF5F7}"/>
              </a:ext>
            </a:extLst>
          </p:cNvPr>
          <p:cNvSpPr>
            <a:spLocks noGrp="1"/>
          </p:cNvSpPr>
          <p:nvPr>
            <p:ph type="title"/>
          </p:nvPr>
        </p:nvSpPr>
        <p:spPr/>
        <p:txBody>
          <a:bodyPr/>
          <a:lstStyle/>
          <a:p>
            <a:r>
              <a:rPr lang="en-GB" dirty="0"/>
              <a:t>USING THE WORKFORCE </a:t>
            </a:r>
            <a:r>
              <a:rPr lang="en-GB" dirty="0" smtClean="0"/>
              <a:t>BLUEPRINT</a:t>
            </a:r>
            <a:r>
              <a:rPr lang="en-GB" dirty="0"/>
              <a:t/>
            </a:r>
            <a:br>
              <a:rPr lang="en-GB" dirty="0"/>
            </a:br>
            <a:endParaRPr lang="en-GB" dirty="0"/>
          </a:p>
        </p:txBody>
      </p:sp>
      <p:sp>
        <p:nvSpPr>
          <p:cNvPr id="4" name="Rectangular Callout 40">
            <a:extLst>
              <a:ext uri="{FF2B5EF4-FFF2-40B4-BE49-F238E27FC236}">
                <a16:creationId xmlns:a16="http://schemas.microsoft.com/office/drawing/2014/main" id="{0C102017-3EA9-E940-8BC8-1C14D8C474A3}"/>
              </a:ext>
            </a:extLst>
          </p:cNvPr>
          <p:cNvSpPr/>
          <p:nvPr/>
        </p:nvSpPr>
        <p:spPr>
          <a:xfrm>
            <a:off x="5664200" y="1160463"/>
            <a:ext cx="5899150" cy="5005387"/>
          </a:xfrm>
          <a:prstGeom prst="rect">
            <a:avLst/>
          </a:prstGeom>
          <a:noFill/>
          <a:ln w="53975"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spcBef>
                <a:spcPts val="600"/>
              </a:spcBef>
              <a:spcAft>
                <a:spcPts val="200"/>
              </a:spcAft>
            </a:pPr>
            <a:r>
              <a:rPr lang="en-GB" sz="1200" b="1" dirty="0">
                <a:solidFill>
                  <a:schemeClr val="tx2"/>
                </a:solidFill>
              </a:rPr>
              <a:t>UTILISE THE WORKFORCE BLUEPRINT BY:</a:t>
            </a:r>
          </a:p>
          <a:p>
            <a:pPr marL="228600" indent="-228600">
              <a:spcBef>
                <a:spcPts val="600"/>
              </a:spcBef>
              <a:spcAft>
                <a:spcPts val="200"/>
              </a:spcAft>
              <a:buFont typeface="+mj-lt"/>
              <a:buAutoNum type="arabicPeriod"/>
            </a:pPr>
            <a:r>
              <a:rPr lang="en-GB" sz="1200" dirty="0">
                <a:solidFill>
                  <a:srgbClr val="425563"/>
                </a:solidFill>
              </a:rPr>
              <a:t>Understanding the daily </a:t>
            </a:r>
            <a:r>
              <a:rPr lang="en-GB" sz="1200" dirty="0" smtClean="0">
                <a:solidFill>
                  <a:srgbClr val="425563"/>
                </a:solidFill>
              </a:rPr>
              <a:t>testing demand </a:t>
            </a:r>
            <a:r>
              <a:rPr lang="en-GB" sz="1200" dirty="0">
                <a:solidFill>
                  <a:srgbClr val="425563"/>
                </a:solidFill>
              </a:rPr>
              <a:t>and </a:t>
            </a:r>
            <a:r>
              <a:rPr lang="en-GB" sz="1200" dirty="0" smtClean="0">
                <a:solidFill>
                  <a:srgbClr val="425563"/>
                </a:solidFill>
              </a:rPr>
              <a:t>testing site </a:t>
            </a:r>
            <a:r>
              <a:rPr lang="en-GB" sz="1200" dirty="0" smtClean="0">
                <a:solidFill>
                  <a:srgbClr val="425563"/>
                </a:solidFill>
              </a:rPr>
              <a:t>capacity </a:t>
            </a:r>
            <a:r>
              <a:rPr lang="en-GB" sz="1200" dirty="0">
                <a:solidFill>
                  <a:srgbClr val="425563"/>
                </a:solidFill>
              </a:rPr>
              <a:t>targets over time</a:t>
            </a:r>
          </a:p>
          <a:p>
            <a:pPr marL="228600" indent="-228600">
              <a:spcBef>
                <a:spcPts val="600"/>
              </a:spcBef>
              <a:spcAft>
                <a:spcPts val="200"/>
              </a:spcAft>
              <a:buFont typeface="+mj-lt"/>
              <a:buAutoNum type="arabicPeriod"/>
            </a:pPr>
            <a:r>
              <a:rPr lang="en-GB" sz="1200" dirty="0">
                <a:solidFill>
                  <a:srgbClr val="425563"/>
                </a:solidFill>
              </a:rPr>
              <a:t>The main blueprints and ratios are based on a 100% capacity site (10 per hour, per bay). We expect the ratios and total FTE to be reduced at sites expecting  lower throughput. Tables showing these have been included in the appendix and the accompanying excel can </a:t>
            </a:r>
            <a:r>
              <a:rPr lang="en-GB" sz="1200" dirty="0" smtClean="0">
                <a:solidFill>
                  <a:srgbClr val="425563"/>
                </a:solidFill>
              </a:rPr>
              <a:t>have </a:t>
            </a:r>
            <a:r>
              <a:rPr lang="en-GB" sz="1200" dirty="0">
                <a:solidFill>
                  <a:srgbClr val="425563"/>
                </a:solidFill>
              </a:rPr>
              <a:t>different capacities.</a:t>
            </a:r>
          </a:p>
          <a:p>
            <a:pPr marL="228600" indent="-228600">
              <a:spcBef>
                <a:spcPts val="600"/>
              </a:spcBef>
              <a:spcAft>
                <a:spcPts val="200"/>
              </a:spcAft>
              <a:buFont typeface="+mj-lt"/>
              <a:buAutoNum type="arabicPeriod"/>
            </a:pPr>
            <a:r>
              <a:rPr lang="en-GB" sz="1200" dirty="0">
                <a:solidFill>
                  <a:srgbClr val="425563"/>
                </a:solidFill>
              </a:rPr>
              <a:t>Identifying the workforce requirement for a single ATS by: </a:t>
            </a:r>
          </a:p>
          <a:p>
            <a:pPr marL="685800" lvl="1" indent="-228600">
              <a:spcBef>
                <a:spcPts val="600"/>
              </a:spcBef>
              <a:spcAft>
                <a:spcPts val="200"/>
              </a:spcAft>
              <a:buFont typeface="+mj-lt"/>
              <a:buAutoNum type="alphaLcParenR"/>
            </a:pPr>
            <a:r>
              <a:rPr lang="en-GB" sz="1200" dirty="0">
                <a:solidFill>
                  <a:srgbClr val="425563"/>
                </a:solidFill>
              </a:rPr>
              <a:t>Identifying an ATS archetype of a similar size and use the workforce blueprint to understand resourcing requirements; OR </a:t>
            </a:r>
          </a:p>
          <a:p>
            <a:pPr marL="685800" lvl="1" indent="-228600">
              <a:spcBef>
                <a:spcPts val="600"/>
              </a:spcBef>
              <a:spcAft>
                <a:spcPts val="200"/>
              </a:spcAft>
              <a:buFont typeface="+mj-lt"/>
              <a:buAutoNum type="alphaLcParenR"/>
            </a:pPr>
            <a:r>
              <a:rPr lang="en-GB" sz="1200" dirty="0">
                <a:solidFill>
                  <a:srgbClr val="425563"/>
                </a:solidFill>
              </a:rPr>
              <a:t>Input the desired ATS variables (size and throughput) in the calculator to understand the workforce requirement </a:t>
            </a:r>
          </a:p>
          <a:p>
            <a:pPr marL="228600" lvl="1" indent="-228600">
              <a:spcBef>
                <a:spcPts val="600"/>
              </a:spcBef>
              <a:spcAft>
                <a:spcPts val="200"/>
              </a:spcAft>
              <a:buFont typeface="+mj-lt"/>
              <a:buAutoNum type="arabicPeriod" startAt="4"/>
            </a:pPr>
            <a:r>
              <a:rPr lang="en-GB" sz="1200" dirty="0">
                <a:solidFill>
                  <a:srgbClr val="425563"/>
                </a:solidFill>
              </a:rPr>
              <a:t>The workforce blueprint and calculator </a:t>
            </a:r>
            <a:r>
              <a:rPr lang="en-GB" sz="1200" dirty="0" smtClean="0">
                <a:solidFill>
                  <a:srgbClr val="425563"/>
                </a:solidFill>
              </a:rPr>
              <a:t>give </a:t>
            </a:r>
            <a:r>
              <a:rPr lang="en-GB" sz="1200" dirty="0">
                <a:solidFill>
                  <a:srgbClr val="425563"/>
                </a:solidFill>
              </a:rPr>
              <a:t>static numbers required to operate all positions at a given time. Consider whether an uplift in numbers is needed to cover breaks and absences (c. 15% recommended) </a:t>
            </a:r>
          </a:p>
          <a:p>
            <a:pPr marL="228600" indent="-228600">
              <a:spcBef>
                <a:spcPts val="600"/>
              </a:spcBef>
              <a:spcAft>
                <a:spcPts val="200"/>
              </a:spcAft>
              <a:buFont typeface="+mj-lt"/>
              <a:buAutoNum type="arabicPeriod" startAt="5"/>
            </a:pPr>
            <a:r>
              <a:rPr lang="en-GB" sz="1200" dirty="0">
                <a:solidFill>
                  <a:srgbClr val="425563"/>
                </a:solidFill>
              </a:rPr>
              <a:t>Multiplying the workforce requirement for a single ATS by the total number of ATS over time </a:t>
            </a:r>
          </a:p>
          <a:p>
            <a:pPr marL="228600" indent="-228600">
              <a:spcBef>
                <a:spcPts val="600"/>
              </a:spcBef>
              <a:spcAft>
                <a:spcPts val="200"/>
              </a:spcAft>
              <a:buFont typeface="+mj-lt"/>
              <a:buAutoNum type="arabicPeriod" startAt="5"/>
            </a:pPr>
            <a:r>
              <a:rPr lang="en-GB" sz="1200" dirty="0">
                <a:solidFill>
                  <a:srgbClr val="425563"/>
                </a:solidFill>
              </a:rPr>
              <a:t>Review the workforce numbers and localise to accommodate any </a:t>
            </a:r>
            <a:r>
              <a:rPr lang="en-GB" sz="1200" dirty="0" smtClean="0">
                <a:solidFill>
                  <a:srgbClr val="425563"/>
                </a:solidFill>
              </a:rPr>
              <a:t>setting </a:t>
            </a:r>
            <a:r>
              <a:rPr lang="en-GB" sz="1200" dirty="0">
                <a:solidFill>
                  <a:srgbClr val="425563"/>
                </a:solidFill>
              </a:rPr>
              <a:t>specific requirements </a:t>
            </a:r>
          </a:p>
        </p:txBody>
      </p:sp>
      <p:sp>
        <p:nvSpPr>
          <p:cNvPr id="3" name="Rectangle 2">
            <a:extLst>
              <a:ext uri="{FF2B5EF4-FFF2-40B4-BE49-F238E27FC236}">
                <a16:creationId xmlns:a16="http://schemas.microsoft.com/office/drawing/2014/main" id="{EC2659B7-6D0E-F148-956F-6853485695AC}"/>
              </a:ext>
            </a:extLst>
          </p:cNvPr>
          <p:cNvSpPr/>
          <p:nvPr/>
        </p:nvSpPr>
        <p:spPr>
          <a:xfrm>
            <a:off x="628650" y="4273499"/>
            <a:ext cx="4636734" cy="1384995"/>
          </a:xfrm>
          <a:prstGeom prst="rect">
            <a:avLst/>
          </a:prstGeom>
        </p:spPr>
        <p:txBody>
          <a:bodyPr wrap="square" lIns="0">
            <a:spAutoFit/>
          </a:bodyPr>
          <a:lstStyle/>
          <a:p>
            <a:pPr>
              <a:spcAft>
                <a:spcPts val="600"/>
              </a:spcAft>
            </a:pPr>
            <a:r>
              <a:rPr lang="en-GB" sz="1400" dirty="0">
                <a:solidFill>
                  <a:srgbClr val="425563"/>
                </a:solidFill>
              </a:rPr>
              <a:t>The workforce </a:t>
            </a:r>
            <a:r>
              <a:rPr lang="en-GB" sz="1400" dirty="0" smtClean="0">
                <a:solidFill>
                  <a:srgbClr val="425563"/>
                </a:solidFill>
              </a:rPr>
              <a:t>blueprints are designed </a:t>
            </a:r>
            <a:r>
              <a:rPr lang="en-GB" sz="1400" dirty="0">
                <a:solidFill>
                  <a:srgbClr val="425563"/>
                </a:solidFill>
              </a:rPr>
              <a:t>to complement any ATS SOPs or operating manuals. </a:t>
            </a:r>
            <a:r>
              <a:rPr lang="en-GB" sz="1400" dirty="0" smtClean="0">
                <a:solidFill>
                  <a:srgbClr val="425563"/>
                </a:solidFill>
              </a:rPr>
              <a:t>They </a:t>
            </a:r>
            <a:r>
              <a:rPr lang="en-GB" sz="1400" dirty="0">
                <a:solidFill>
                  <a:srgbClr val="425563"/>
                </a:solidFill>
              </a:rPr>
              <a:t>also </a:t>
            </a:r>
            <a:r>
              <a:rPr lang="en-GB" sz="1400" dirty="0" smtClean="0">
                <a:solidFill>
                  <a:srgbClr val="425563"/>
                </a:solidFill>
              </a:rPr>
              <a:t>act </a:t>
            </a:r>
            <a:r>
              <a:rPr lang="en-GB" sz="1400" dirty="0">
                <a:solidFill>
                  <a:srgbClr val="425563"/>
                </a:solidFill>
              </a:rPr>
              <a:t>as a guide to identify the workforce requirements and numbers. Sourcing, training and wider end-to-end workforce management (e.g. payroll) will also need to be </a:t>
            </a:r>
            <a:r>
              <a:rPr lang="en-GB" sz="1400" dirty="0" smtClean="0">
                <a:solidFill>
                  <a:srgbClr val="425563"/>
                </a:solidFill>
              </a:rPr>
              <a:t>considered.</a:t>
            </a:r>
            <a:endParaRPr lang="en-GB" sz="1400" dirty="0">
              <a:solidFill>
                <a:srgbClr val="425563"/>
              </a:solidFill>
            </a:endParaRPr>
          </a:p>
        </p:txBody>
      </p:sp>
      <p:sp>
        <p:nvSpPr>
          <p:cNvPr id="5" name="Rectangle 4">
            <a:extLst>
              <a:ext uri="{FF2B5EF4-FFF2-40B4-BE49-F238E27FC236}">
                <a16:creationId xmlns:a16="http://schemas.microsoft.com/office/drawing/2014/main" id="{DC86D5F6-870E-B447-8088-B5D4721DBFEA}"/>
              </a:ext>
            </a:extLst>
          </p:cNvPr>
          <p:cNvSpPr/>
          <p:nvPr/>
        </p:nvSpPr>
        <p:spPr>
          <a:xfrm>
            <a:off x="612638" y="1662422"/>
            <a:ext cx="4419095" cy="338554"/>
          </a:xfrm>
          <a:prstGeom prst="rect">
            <a:avLst/>
          </a:prstGeom>
        </p:spPr>
        <p:txBody>
          <a:bodyPr wrap="none" lIns="0">
            <a:spAutoFit/>
          </a:bodyPr>
          <a:lstStyle/>
          <a:p>
            <a:r>
              <a:rPr lang="en-GB" sz="1600" b="1" dirty="0"/>
              <a:t>WORKFORCE </a:t>
            </a:r>
            <a:r>
              <a:rPr lang="en-GB" sz="1600" b="1" dirty="0" smtClean="0"/>
              <a:t>BLUEPRINT &amp; CALCULATOR</a:t>
            </a:r>
            <a:r>
              <a:rPr lang="en-GB" sz="1600" b="1" dirty="0"/>
              <a:t>:</a:t>
            </a:r>
          </a:p>
        </p:txBody>
      </p:sp>
    </p:spTree>
    <p:extLst>
      <p:ext uri="{BB962C8B-B14F-4D97-AF65-F5344CB8AC3E}">
        <p14:creationId xmlns:p14="http://schemas.microsoft.com/office/powerpoint/2010/main" val="4681730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SMALL ATS 100% THROUGHPUT</a:t>
            </a:r>
            <a:br>
              <a:rPr lang="en-GB"/>
            </a:br>
            <a:r>
              <a:rPr lang="en-GB"/>
              <a:t/>
            </a:r>
            <a:br>
              <a:rPr lang="en-GB"/>
            </a:br>
            <a:endParaRPr lang="en-GB"/>
          </a:p>
        </p:txBody>
      </p:sp>
      <p:sp>
        <p:nvSpPr>
          <p:cNvPr id="266" name="Rectangle 265"/>
          <p:cNvSpPr/>
          <p:nvPr/>
        </p:nvSpPr>
        <p:spPr>
          <a:xfrm>
            <a:off x="5633634" y="4207039"/>
            <a:ext cx="5929716" cy="1958811"/>
          </a:xfrm>
          <a:prstGeom prst="rect">
            <a:avLst/>
          </a:prstGeom>
        </p:spPr>
        <p:txBody>
          <a:bodyPr wrap="square" lIns="91440" tIns="45720" rIns="91440" bIns="45720" anchor="ctr">
            <a:noAutofit/>
          </a:bodyPr>
          <a:lstStyle/>
          <a:p>
            <a:pPr>
              <a:spcBef>
                <a:spcPts val="600"/>
              </a:spcBef>
              <a:spcAft>
                <a:spcPts val="200"/>
              </a:spcAft>
            </a:pPr>
            <a:r>
              <a:rPr lang="en-GB" sz="1200" b="1" dirty="0"/>
              <a:t>Role Adaptation 1 - Registration Assistant: </a:t>
            </a:r>
            <a:r>
              <a:rPr lang="en-GB" sz="1200" dirty="0"/>
              <a:t>On this smaller scale site, registration assistant and test assistant have been combined as one front of house role</a:t>
            </a:r>
          </a:p>
          <a:p>
            <a:pPr>
              <a:spcBef>
                <a:spcPts val="600"/>
              </a:spcBef>
              <a:spcAft>
                <a:spcPts val="200"/>
              </a:spcAft>
            </a:pPr>
            <a:r>
              <a:rPr lang="en-GB" sz="1200" b="1" dirty="0"/>
              <a:t>Role Adaptation 2 – Results Recorder: </a:t>
            </a:r>
            <a:r>
              <a:rPr lang="en-GB" sz="1200" dirty="0"/>
              <a:t>The results recording can then be done by the processing operative and/or the site lead which some </a:t>
            </a:r>
            <a:r>
              <a:rPr lang="en-GB" sz="1200" dirty="0" smtClean="0"/>
              <a:t>testing sites </a:t>
            </a:r>
            <a:r>
              <a:rPr lang="en-GB" sz="1200" dirty="0"/>
              <a:t>have done to help with the process flow</a:t>
            </a:r>
            <a:endParaRPr lang="en-GB" sz="1200" dirty="0">
              <a:cs typeface="Arial"/>
            </a:endParaRPr>
          </a:p>
          <a:p>
            <a:pPr>
              <a:spcBef>
                <a:spcPts val="600"/>
              </a:spcBef>
              <a:spcAft>
                <a:spcPts val="200"/>
              </a:spcAft>
            </a:pPr>
            <a:r>
              <a:rPr lang="en-GB" sz="1200" dirty="0"/>
              <a:t>Roles provided above are static workforce numbers required to operate all positions at any given time. It is recommended that staff rotate across multiple positions throughout the day, with breaks staggered to ensure no disruption to operations whilst providing all staff equal break time.</a:t>
            </a:r>
            <a:endParaRPr lang="en-GB" sz="1200" dirty="0">
              <a:cs typeface="Arial"/>
            </a:endParaRPr>
          </a:p>
        </p:txBody>
      </p:sp>
      <p:graphicFrame>
        <p:nvGraphicFramePr>
          <p:cNvPr id="45" name="Table 45">
            <a:extLst>
              <a:ext uri="{FF2B5EF4-FFF2-40B4-BE49-F238E27FC236}">
                <a16:creationId xmlns:a16="http://schemas.microsoft.com/office/drawing/2014/main" id="{F4AE1BAE-DFE8-6444-8616-013A02143016}"/>
              </a:ext>
            </a:extLst>
          </p:cNvPr>
          <p:cNvGraphicFramePr>
            <a:graphicFrameLocks noGrp="1"/>
          </p:cNvGraphicFramePr>
          <p:nvPr/>
        </p:nvGraphicFramePr>
        <p:xfrm>
          <a:off x="623888" y="3794815"/>
          <a:ext cx="4241349" cy="1670224"/>
        </p:xfrm>
        <a:graphic>
          <a:graphicData uri="http://schemas.openxmlformats.org/drawingml/2006/table">
            <a:tbl>
              <a:tblPr firstRow="1" bandRow="1">
                <a:tableStyleId>{5C22544A-7EE6-4342-B048-85BDC9FD1C3A}</a:tableStyleId>
              </a:tblPr>
              <a:tblGrid>
                <a:gridCol w="1734455">
                  <a:extLst>
                    <a:ext uri="{9D8B030D-6E8A-4147-A177-3AD203B41FA5}">
                      <a16:colId xmlns:a16="http://schemas.microsoft.com/office/drawing/2014/main" val="776021789"/>
                    </a:ext>
                  </a:extLst>
                </a:gridCol>
                <a:gridCol w="2506894">
                  <a:extLst>
                    <a:ext uri="{9D8B030D-6E8A-4147-A177-3AD203B41FA5}">
                      <a16:colId xmlns:a16="http://schemas.microsoft.com/office/drawing/2014/main" val="3867607633"/>
                    </a:ext>
                  </a:extLst>
                </a:gridCol>
              </a:tblGrid>
              <a:tr h="439446">
                <a:tc>
                  <a:txBody>
                    <a:bodyPr/>
                    <a:lstStyle/>
                    <a:p>
                      <a:pPr algn="l"/>
                      <a:r>
                        <a:rPr lang="en-GB" sz="1200" b="1">
                          <a:solidFill>
                            <a:schemeClr val="tx2"/>
                          </a:solidFill>
                        </a:rPr>
                        <a:t>SIZE OF ATS</a:t>
                      </a:r>
                    </a:p>
                  </a:txBody>
                  <a:tcPr marL="180000" marR="18000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rgbClr val="425563"/>
                          </a:solidFill>
                        </a:rPr>
                        <a:t>Small (1 Testing Station)</a:t>
                      </a:r>
                    </a:p>
                  </a:txBody>
                  <a:tcPr marL="180000" marR="18000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915608"/>
                  </a:ext>
                </a:extLst>
              </a:tr>
              <a:tr h="386789">
                <a:tc>
                  <a:txBody>
                    <a:bodyPr/>
                    <a:lstStyle/>
                    <a:p>
                      <a:pPr algn="l"/>
                      <a:r>
                        <a:rPr lang="en-GB" sz="1200" b="1">
                          <a:solidFill>
                            <a:schemeClr val="tx2"/>
                          </a:solidFill>
                        </a:rPr>
                        <a:t>DAILY CAPACITY</a:t>
                      </a:r>
                    </a:p>
                  </a:txBody>
                  <a:tcPr marL="180000" marR="18000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a:t>80</a:t>
                      </a:r>
                    </a:p>
                  </a:txBody>
                  <a:tcPr marL="180000" marR="18000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6493360"/>
                  </a:ext>
                </a:extLst>
              </a:tr>
              <a:tr h="386789">
                <a:tc>
                  <a:txBody>
                    <a:bodyPr/>
                    <a:lstStyle/>
                    <a:p>
                      <a:pPr algn="l"/>
                      <a:r>
                        <a:rPr lang="en-GB" sz="1200" b="1">
                          <a:solidFill>
                            <a:schemeClr val="tx2"/>
                          </a:solidFill>
                        </a:rPr>
                        <a:t>THROUGHPUT </a:t>
                      </a:r>
                    </a:p>
                  </a:txBody>
                  <a:tcPr marL="180000" marR="18000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a:t>Maximum (100%)</a:t>
                      </a:r>
                    </a:p>
                  </a:txBody>
                  <a:tcPr marL="180000" marR="18000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7860979"/>
                  </a:ext>
                </a:extLst>
              </a:tr>
              <a:tr h="439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2"/>
                          </a:solidFill>
                        </a:rPr>
                        <a:t>STATIC WORKFORCE FTE</a:t>
                      </a:r>
                    </a:p>
                  </a:txBody>
                  <a:tcPr marL="180000" marR="18000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1200" b="0"/>
                        <a:t>3</a:t>
                      </a:r>
                    </a:p>
                  </a:txBody>
                  <a:tcPr marL="180000" marR="18000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2762558"/>
                  </a:ext>
                </a:extLst>
              </a:tr>
            </a:tbl>
          </a:graphicData>
        </a:graphic>
      </p:graphicFrame>
      <p:sp>
        <p:nvSpPr>
          <p:cNvPr id="96" name="Rectangle 95">
            <a:extLst>
              <a:ext uri="{FF2B5EF4-FFF2-40B4-BE49-F238E27FC236}">
                <a16:creationId xmlns:a16="http://schemas.microsoft.com/office/drawing/2014/main" id="{0D727D82-7328-6E48-A852-919A875222AA}"/>
              </a:ext>
            </a:extLst>
          </p:cNvPr>
          <p:cNvSpPr/>
          <p:nvPr/>
        </p:nvSpPr>
        <p:spPr>
          <a:xfrm>
            <a:off x="612638" y="1662422"/>
            <a:ext cx="4419095" cy="338554"/>
          </a:xfrm>
          <a:prstGeom prst="rect">
            <a:avLst/>
          </a:prstGeom>
        </p:spPr>
        <p:txBody>
          <a:bodyPr wrap="none" lIns="0">
            <a:spAutoFit/>
          </a:bodyPr>
          <a:lstStyle/>
          <a:p>
            <a:r>
              <a:rPr lang="en-GB" sz="1600" b="1"/>
              <a:t>WORKFORCE BLUEPRINT &amp; CALCULATOR:</a:t>
            </a:r>
          </a:p>
        </p:txBody>
      </p:sp>
      <p:grpSp>
        <p:nvGrpSpPr>
          <p:cNvPr id="97" name="Group 96">
            <a:extLst>
              <a:ext uri="{FF2B5EF4-FFF2-40B4-BE49-F238E27FC236}">
                <a16:creationId xmlns:a16="http://schemas.microsoft.com/office/drawing/2014/main" id="{ABE4566F-5FE0-764C-AFBB-E1B61F0853D4}"/>
              </a:ext>
            </a:extLst>
          </p:cNvPr>
          <p:cNvGrpSpPr/>
          <p:nvPr/>
        </p:nvGrpSpPr>
        <p:grpSpPr>
          <a:xfrm>
            <a:off x="6127531" y="836408"/>
            <a:ext cx="4670002" cy="2958407"/>
            <a:chOff x="6127531" y="695497"/>
            <a:chExt cx="4670002" cy="2958407"/>
          </a:xfrm>
        </p:grpSpPr>
        <p:grpSp>
          <p:nvGrpSpPr>
            <p:cNvPr id="98" name="Group 97">
              <a:extLst>
                <a:ext uri="{FF2B5EF4-FFF2-40B4-BE49-F238E27FC236}">
                  <a16:creationId xmlns:a16="http://schemas.microsoft.com/office/drawing/2014/main" id="{163CA72A-04DA-464A-B347-861F4D1D56A7}"/>
                </a:ext>
              </a:extLst>
            </p:cNvPr>
            <p:cNvGrpSpPr/>
            <p:nvPr/>
          </p:nvGrpSpPr>
          <p:grpSpPr>
            <a:xfrm>
              <a:off x="6254743" y="750973"/>
              <a:ext cx="1687994" cy="937846"/>
              <a:chOff x="9819701" y="1502955"/>
              <a:chExt cx="1687994" cy="937846"/>
            </a:xfrm>
          </p:grpSpPr>
          <p:sp>
            <p:nvSpPr>
              <p:cNvPr id="127" name="Flowchart: Connector 267">
                <a:extLst>
                  <a:ext uri="{FF2B5EF4-FFF2-40B4-BE49-F238E27FC236}">
                    <a16:creationId xmlns:a16="http://schemas.microsoft.com/office/drawing/2014/main" id="{BDA65C38-C86C-364C-BE15-2D1B1FA918CE}"/>
                  </a:ext>
                </a:extLst>
              </p:cNvPr>
              <p:cNvSpPr/>
              <p:nvPr/>
            </p:nvSpPr>
            <p:spPr>
              <a:xfrm>
                <a:off x="9852915" y="1723970"/>
                <a:ext cx="180000" cy="180000"/>
              </a:xfrm>
              <a:prstGeom prst="flowChartConnector">
                <a:avLst/>
              </a:prstGeom>
              <a:noFill/>
              <a:ln w="2857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endParaRPr>
              </a:p>
            </p:txBody>
          </p:sp>
          <p:grpSp>
            <p:nvGrpSpPr>
              <p:cNvPr id="128" name="Group 127">
                <a:extLst>
                  <a:ext uri="{FF2B5EF4-FFF2-40B4-BE49-F238E27FC236}">
                    <a16:creationId xmlns:a16="http://schemas.microsoft.com/office/drawing/2014/main" id="{5D2E1A65-789F-DC41-AD3C-BC42560411AA}"/>
                  </a:ext>
                </a:extLst>
              </p:cNvPr>
              <p:cNvGrpSpPr/>
              <p:nvPr/>
            </p:nvGrpSpPr>
            <p:grpSpPr>
              <a:xfrm>
                <a:off x="9819701" y="1502955"/>
                <a:ext cx="1687994" cy="937846"/>
                <a:chOff x="9819701" y="1502955"/>
                <a:chExt cx="1687994" cy="937846"/>
              </a:xfrm>
            </p:grpSpPr>
            <p:grpSp>
              <p:nvGrpSpPr>
                <p:cNvPr id="129" name="Group 128">
                  <a:extLst>
                    <a:ext uri="{FF2B5EF4-FFF2-40B4-BE49-F238E27FC236}">
                      <a16:creationId xmlns:a16="http://schemas.microsoft.com/office/drawing/2014/main" id="{AF6D4A18-1C35-CB49-859D-4F7471BA1E4A}"/>
                    </a:ext>
                  </a:extLst>
                </p:cNvPr>
                <p:cNvGrpSpPr/>
                <p:nvPr/>
              </p:nvGrpSpPr>
              <p:grpSpPr>
                <a:xfrm>
                  <a:off x="9819701" y="1502955"/>
                  <a:ext cx="1687994" cy="937846"/>
                  <a:chOff x="9900183" y="4691545"/>
                  <a:chExt cx="1687994" cy="1052284"/>
                </a:xfrm>
              </p:grpSpPr>
              <p:sp>
                <p:nvSpPr>
                  <p:cNvPr id="131" name="Flowchart: Connector 283">
                    <a:extLst>
                      <a:ext uri="{FF2B5EF4-FFF2-40B4-BE49-F238E27FC236}">
                        <a16:creationId xmlns:a16="http://schemas.microsoft.com/office/drawing/2014/main" id="{A81F5D5D-6514-3042-BAA4-26D227F02524}"/>
                      </a:ext>
                    </a:extLst>
                  </p:cNvPr>
                  <p:cNvSpPr/>
                  <p:nvPr/>
                </p:nvSpPr>
                <p:spPr>
                  <a:xfrm>
                    <a:off x="9933397" y="5237309"/>
                    <a:ext cx="180000" cy="201964"/>
                  </a:xfrm>
                  <a:prstGeom prst="flowChartConnector">
                    <a:avLst/>
                  </a:prstGeom>
                  <a:no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endParaRPr>
                  </a:p>
                </p:txBody>
              </p:sp>
              <p:sp>
                <p:nvSpPr>
                  <p:cNvPr id="132" name="Flowchart: Connector 284">
                    <a:extLst>
                      <a:ext uri="{FF2B5EF4-FFF2-40B4-BE49-F238E27FC236}">
                        <a16:creationId xmlns:a16="http://schemas.microsoft.com/office/drawing/2014/main" id="{90A62036-49D7-9246-94A6-3500A6981C1C}"/>
                      </a:ext>
                    </a:extLst>
                  </p:cNvPr>
                  <p:cNvSpPr/>
                  <p:nvPr/>
                </p:nvSpPr>
                <p:spPr>
                  <a:xfrm>
                    <a:off x="9933397" y="5541865"/>
                    <a:ext cx="180000" cy="201964"/>
                  </a:xfrm>
                  <a:prstGeom prst="flowChartConnector">
                    <a:avLst/>
                  </a:prstGeom>
                  <a:noFill/>
                  <a:ln w="28575" cap="rnd"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endParaRPr>
                  </a:p>
                </p:txBody>
              </p:sp>
              <p:sp>
                <p:nvSpPr>
                  <p:cNvPr id="133" name="object 232">
                    <a:extLst>
                      <a:ext uri="{FF2B5EF4-FFF2-40B4-BE49-F238E27FC236}">
                        <a16:creationId xmlns:a16="http://schemas.microsoft.com/office/drawing/2014/main" id="{BF1A2298-A7FB-0946-935D-7C583538503B}"/>
                      </a:ext>
                    </a:extLst>
                  </p:cNvPr>
                  <p:cNvSpPr txBox="1"/>
                  <p:nvPr/>
                </p:nvSpPr>
                <p:spPr>
                  <a:xfrm>
                    <a:off x="10191016" y="5238598"/>
                    <a:ext cx="1397161" cy="169069"/>
                  </a:xfrm>
                  <a:prstGeom prst="rect">
                    <a:avLst/>
                  </a:prstGeom>
                </p:spPr>
                <p:txBody>
                  <a:bodyPr vert="horz" wrap="square" lIns="0" tIns="12065" rIns="0" bIns="0" rtlCol="0" anchor="ctr">
                    <a:spAutoFit/>
                  </a:bodyPr>
                  <a:lstStyle/>
                  <a:p>
                    <a:pPr marL="12700">
                      <a:spcBef>
                        <a:spcPts val="95"/>
                      </a:spcBef>
                    </a:pPr>
                    <a:r>
                      <a:rPr lang="en-GB" sz="900" spc="-5">
                        <a:latin typeface="Verdana"/>
                        <a:cs typeface="Verdana"/>
                      </a:rPr>
                      <a:t>Testing Operative</a:t>
                    </a:r>
                  </a:p>
                </p:txBody>
              </p:sp>
              <p:sp>
                <p:nvSpPr>
                  <p:cNvPr id="134" name="object 232">
                    <a:extLst>
                      <a:ext uri="{FF2B5EF4-FFF2-40B4-BE49-F238E27FC236}">
                        <a16:creationId xmlns:a16="http://schemas.microsoft.com/office/drawing/2014/main" id="{6E1F2AB1-B8A1-0946-99F6-B9921824BF57}"/>
                      </a:ext>
                    </a:extLst>
                  </p:cNvPr>
                  <p:cNvSpPr txBox="1"/>
                  <p:nvPr/>
                </p:nvSpPr>
                <p:spPr>
                  <a:xfrm>
                    <a:off x="10191016" y="5561454"/>
                    <a:ext cx="1397161" cy="169069"/>
                  </a:xfrm>
                  <a:prstGeom prst="rect">
                    <a:avLst/>
                  </a:prstGeom>
                </p:spPr>
                <p:txBody>
                  <a:bodyPr vert="horz" wrap="square" lIns="0" tIns="12065" rIns="0" bIns="0" rtlCol="0">
                    <a:spAutoFit/>
                  </a:bodyPr>
                  <a:lstStyle/>
                  <a:p>
                    <a:pPr marL="12700">
                      <a:spcBef>
                        <a:spcPts val="95"/>
                      </a:spcBef>
                    </a:pPr>
                    <a:r>
                      <a:rPr lang="en-GB" sz="900" spc="-5">
                        <a:latin typeface="Verdana"/>
                        <a:cs typeface="Verdana"/>
                      </a:rPr>
                      <a:t>Site Operative</a:t>
                    </a:r>
                  </a:p>
                </p:txBody>
              </p:sp>
              <p:sp>
                <p:nvSpPr>
                  <p:cNvPr id="135" name="object 232">
                    <a:extLst>
                      <a:ext uri="{FF2B5EF4-FFF2-40B4-BE49-F238E27FC236}">
                        <a16:creationId xmlns:a16="http://schemas.microsoft.com/office/drawing/2014/main" id="{27BCC4D5-E895-D54C-B492-D71F0991E65A}"/>
                      </a:ext>
                    </a:extLst>
                  </p:cNvPr>
                  <p:cNvSpPr txBox="1"/>
                  <p:nvPr/>
                </p:nvSpPr>
                <p:spPr>
                  <a:xfrm>
                    <a:off x="9900183" y="4691545"/>
                    <a:ext cx="1397161" cy="166071"/>
                  </a:xfrm>
                  <a:prstGeom prst="rect">
                    <a:avLst/>
                  </a:prstGeom>
                </p:spPr>
                <p:txBody>
                  <a:bodyPr vert="horz" wrap="square" lIns="0" tIns="12065" rIns="0" bIns="0" rtlCol="0">
                    <a:spAutoFit/>
                  </a:bodyPr>
                  <a:lstStyle/>
                  <a:p>
                    <a:pPr marL="12700">
                      <a:spcBef>
                        <a:spcPts val="95"/>
                      </a:spcBef>
                    </a:pPr>
                    <a:r>
                      <a:rPr lang="en-GB" sz="1000" b="1" spc="-5">
                        <a:latin typeface="Verdana"/>
                        <a:cs typeface="Verdana"/>
                      </a:rPr>
                      <a:t>Key</a:t>
                    </a:r>
                  </a:p>
                </p:txBody>
              </p:sp>
            </p:grpSp>
            <p:sp>
              <p:nvSpPr>
                <p:cNvPr id="130" name="object 232">
                  <a:extLst>
                    <a:ext uri="{FF2B5EF4-FFF2-40B4-BE49-F238E27FC236}">
                      <a16:creationId xmlns:a16="http://schemas.microsoft.com/office/drawing/2014/main" id="{50568D7A-3B2B-FB42-AB6E-E5E72F323E52}"/>
                    </a:ext>
                  </a:extLst>
                </p:cNvPr>
                <p:cNvSpPr txBox="1"/>
                <p:nvPr/>
              </p:nvSpPr>
              <p:spPr>
                <a:xfrm>
                  <a:off x="10110534" y="1725119"/>
                  <a:ext cx="1397161" cy="150682"/>
                </a:xfrm>
                <a:prstGeom prst="rect">
                  <a:avLst/>
                </a:prstGeom>
              </p:spPr>
              <p:txBody>
                <a:bodyPr vert="horz" wrap="square" lIns="0" tIns="12065" rIns="0" bIns="0" rtlCol="0" anchor="ctr">
                  <a:spAutoFit/>
                </a:bodyPr>
                <a:lstStyle/>
                <a:p>
                  <a:pPr marL="12700">
                    <a:spcBef>
                      <a:spcPts val="95"/>
                    </a:spcBef>
                  </a:pPr>
                  <a:r>
                    <a:rPr lang="en-GB" sz="900" spc="-5">
                      <a:latin typeface="Verdana"/>
                      <a:cs typeface="Verdana"/>
                    </a:rPr>
                    <a:t>Team Leader</a:t>
                  </a:r>
                </a:p>
              </p:txBody>
            </p:sp>
          </p:grpSp>
        </p:grpSp>
        <p:cxnSp>
          <p:nvCxnSpPr>
            <p:cNvPr id="99" name="Elbow Connector 98">
              <a:extLst>
                <a:ext uri="{FF2B5EF4-FFF2-40B4-BE49-F238E27FC236}">
                  <a16:creationId xmlns:a16="http://schemas.microsoft.com/office/drawing/2014/main" id="{4EB7261D-ACB4-F941-AF51-CEA7494FD626}"/>
                </a:ext>
              </a:extLst>
            </p:cNvPr>
            <p:cNvCxnSpPr>
              <a:cxnSpLocks/>
              <a:stCxn id="119" idx="2"/>
            </p:cNvCxnSpPr>
            <p:nvPr/>
          </p:nvCxnSpPr>
          <p:spPr>
            <a:xfrm rot="16200000" flipH="1">
              <a:off x="8867302" y="1525006"/>
              <a:ext cx="722154" cy="1210176"/>
            </a:xfrm>
            <a:prstGeom prst="bentConnector3">
              <a:avLst/>
            </a:prstGeom>
            <a:ln w="9525" cap="rnd">
              <a:solidFill>
                <a:srgbClr val="9A9A9A"/>
              </a:solidFill>
              <a:prstDash val="sysDash"/>
              <a:round/>
            </a:ln>
          </p:spPr>
          <p:style>
            <a:lnRef idx="1">
              <a:schemeClr val="accent1"/>
            </a:lnRef>
            <a:fillRef idx="0">
              <a:schemeClr val="accent1"/>
            </a:fillRef>
            <a:effectRef idx="0">
              <a:schemeClr val="accent1"/>
            </a:effectRef>
            <a:fontRef idx="minor">
              <a:schemeClr val="tx1"/>
            </a:fontRef>
          </p:style>
        </p:cxnSp>
        <p:cxnSp>
          <p:nvCxnSpPr>
            <p:cNvPr id="100" name="Elbow Connector 99">
              <a:extLst>
                <a:ext uri="{FF2B5EF4-FFF2-40B4-BE49-F238E27FC236}">
                  <a16:creationId xmlns:a16="http://schemas.microsoft.com/office/drawing/2014/main" id="{E9BB3BF3-5F7B-684A-8F80-53C4DD875DE5}"/>
                </a:ext>
              </a:extLst>
            </p:cNvPr>
            <p:cNvCxnSpPr>
              <a:cxnSpLocks/>
              <a:stCxn id="119" idx="2"/>
              <a:endCxn id="117" idx="0"/>
            </p:cNvCxnSpPr>
            <p:nvPr/>
          </p:nvCxnSpPr>
          <p:spPr>
            <a:xfrm rot="5400000">
              <a:off x="7657126" y="1525006"/>
              <a:ext cx="722155" cy="1210176"/>
            </a:xfrm>
            <a:prstGeom prst="bentConnector3">
              <a:avLst>
                <a:gd name="adj1" fmla="val 50000"/>
              </a:avLst>
            </a:prstGeom>
            <a:ln w="9525" cap="rnd">
              <a:solidFill>
                <a:srgbClr val="9A9A9A"/>
              </a:solidFill>
              <a:prstDash val="sysDash"/>
              <a:round/>
            </a:ln>
          </p:spPr>
          <p:style>
            <a:lnRef idx="1">
              <a:schemeClr val="accent1"/>
            </a:lnRef>
            <a:fillRef idx="0">
              <a:schemeClr val="accent1"/>
            </a:fillRef>
            <a:effectRef idx="0">
              <a:schemeClr val="accent1"/>
            </a:effectRef>
            <a:fontRef idx="minor">
              <a:schemeClr val="tx1"/>
            </a:fontRef>
          </p:style>
        </p:cxnSp>
        <p:grpSp>
          <p:nvGrpSpPr>
            <p:cNvPr id="101" name="Group 100">
              <a:extLst>
                <a:ext uri="{FF2B5EF4-FFF2-40B4-BE49-F238E27FC236}">
                  <a16:creationId xmlns:a16="http://schemas.microsoft.com/office/drawing/2014/main" id="{A809ADD5-8F6B-B444-9F7A-DF8FD13FC736}"/>
                </a:ext>
              </a:extLst>
            </p:cNvPr>
            <p:cNvGrpSpPr/>
            <p:nvPr/>
          </p:nvGrpSpPr>
          <p:grpSpPr>
            <a:xfrm>
              <a:off x="7924710" y="695497"/>
              <a:ext cx="1397161" cy="1073520"/>
              <a:chOff x="7971056" y="1795156"/>
              <a:chExt cx="1397161" cy="1073520"/>
            </a:xfrm>
          </p:grpSpPr>
          <p:sp>
            <p:nvSpPr>
              <p:cNvPr id="119" name="Rectangle 118">
                <a:extLst>
                  <a:ext uri="{FF2B5EF4-FFF2-40B4-BE49-F238E27FC236}">
                    <a16:creationId xmlns:a16="http://schemas.microsoft.com/office/drawing/2014/main" id="{D165DCE6-CAE1-6741-B704-612BBDA827DF}"/>
                  </a:ext>
                </a:extLst>
              </p:cNvPr>
              <p:cNvSpPr/>
              <p:nvPr/>
            </p:nvSpPr>
            <p:spPr>
              <a:xfrm>
                <a:off x="8088019" y="2078620"/>
                <a:ext cx="1163235" cy="790056"/>
              </a:xfrm>
              <a:prstGeom prst="rect">
                <a:avLst/>
              </a:prstGeom>
              <a:pattFill prst="wdUpDiag">
                <a:fgClr>
                  <a:schemeClr val="bg1">
                    <a:lumMod val="95000"/>
                  </a:schemeClr>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FFFF"/>
                  </a:solidFill>
                  <a:latin typeface="Open Sans"/>
                </a:endParaRPr>
              </a:p>
            </p:txBody>
          </p:sp>
          <p:sp>
            <p:nvSpPr>
              <p:cNvPr id="120" name="Rectangle 119">
                <a:extLst>
                  <a:ext uri="{FF2B5EF4-FFF2-40B4-BE49-F238E27FC236}">
                    <a16:creationId xmlns:a16="http://schemas.microsoft.com/office/drawing/2014/main" id="{79362756-56A5-9447-A3F1-B509AF98CE09}"/>
                  </a:ext>
                </a:extLst>
              </p:cNvPr>
              <p:cNvSpPr>
                <a:spLocks/>
              </p:cNvSpPr>
              <p:nvPr/>
            </p:nvSpPr>
            <p:spPr>
              <a:xfrm>
                <a:off x="8088018" y="1795156"/>
                <a:ext cx="1163236" cy="28346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noProof="0">
                    <a:solidFill>
                      <a:prstClr val="white"/>
                    </a:solidFill>
                  </a:rPr>
                  <a:t>Site Management</a:t>
                </a:r>
                <a:endParaRPr kumimoji="0" lang="en-US" sz="900" b="1" i="0" u="none" strike="noStrike" kern="1200" cap="none" spc="0" normalizeH="0" baseline="0" noProof="0">
                  <a:ln>
                    <a:noFill/>
                  </a:ln>
                  <a:solidFill>
                    <a:prstClr val="white"/>
                  </a:solidFill>
                  <a:effectLst/>
                  <a:uLnTx/>
                  <a:uFillTx/>
                </a:endParaRPr>
              </a:p>
            </p:txBody>
          </p:sp>
          <p:sp>
            <p:nvSpPr>
              <p:cNvPr id="121" name="object 232">
                <a:extLst>
                  <a:ext uri="{FF2B5EF4-FFF2-40B4-BE49-F238E27FC236}">
                    <a16:creationId xmlns:a16="http://schemas.microsoft.com/office/drawing/2014/main" id="{02F28075-3247-1A48-93F4-8CB9EBBBB60C}"/>
                  </a:ext>
                </a:extLst>
              </p:cNvPr>
              <p:cNvSpPr txBox="1"/>
              <p:nvPr/>
            </p:nvSpPr>
            <p:spPr>
              <a:xfrm>
                <a:off x="7971056" y="2118980"/>
                <a:ext cx="1397161" cy="302006"/>
              </a:xfrm>
              <a:prstGeom prst="rect">
                <a:avLst/>
              </a:prstGeom>
            </p:spPr>
            <p:txBody>
              <a:bodyPr vert="horz" wrap="square" lIns="0" tIns="12065" rIns="0" bIns="0" rtlCol="0">
                <a:spAutoFit/>
              </a:bodyPr>
              <a:lstStyle/>
              <a:p>
                <a:pPr marL="12700" algn="ctr">
                  <a:spcBef>
                    <a:spcPts val="95"/>
                  </a:spcBef>
                </a:pPr>
                <a:r>
                  <a:rPr lang="en-GB" sz="900" b="1" spc="-5">
                    <a:latin typeface="Verdana"/>
                    <a:cs typeface="Verdana"/>
                  </a:rPr>
                  <a:t>Team Leader</a:t>
                </a:r>
              </a:p>
              <a:p>
                <a:pPr marL="12700" algn="ctr">
                  <a:spcBef>
                    <a:spcPts val="95"/>
                  </a:spcBef>
                </a:pPr>
                <a:r>
                  <a:rPr lang="en-GB" sz="900" spc="-5">
                    <a:latin typeface="Verdana"/>
                    <a:cs typeface="Verdana"/>
                  </a:rPr>
                  <a:t>(1 FTE)</a:t>
                </a:r>
              </a:p>
            </p:txBody>
          </p:sp>
          <p:grpSp>
            <p:nvGrpSpPr>
              <p:cNvPr id="122" name="Group 121">
                <a:extLst>
                  <a:ext uri="{FF2B5EF4-FFF2-40B4-BE49-F238E27FC236}">
                    <a16:creationId xmlns:a16="http://schemas.microsoft.com/office/drawing/2014/main" id="{5ABC852C-C409-C74A-B32C-0680DDF6C465}"/>
                  </a:ext>
                </a:extLst>
              </p:cNvPr>
              <p:cNvGrpSpPr/>
              <p:nvPr/>
            </p:nvGrpSpPr>
            <p:grpSpPr>
              <a:xfrm>
                <a:off x="8484971" y="2497090"/>
                <a:ext cx="317123" cy="344416"/>
                <a:chOff x="2350181" y="3400544"/>
                <a:chExt cx="497050" cy="539827"/>
              </a:xfrm>
            </p:grpSpPr>
            <p:sp>
              <p:nvSpPr>
                <p:cNvPr id="123" name="object 33">
                  <a:extLst>
                    <a:ext uri="{FF2B5EF4-FFF2-40B4-BE49-F238E27FC236}">
                      <a16:creationId xmlns:a16="http://schemas.microsoft.com/office/drawing/2014/main" id="{4E5898C5-B7FD-9F4B-B670-E6AE6B44D86B}"/>
                    </a:ext>
                  </a:extLst>
                </p:cNvPr>
                <p:cNvSpPr/>
                <p:nvPr/>
              </p:nvSpPr>
              <p:spPr>
                <a:xfrm>
                  <a:off x="2350181" y="3400544"/>
                  <a:ext cx="497050" cy="539827"/>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124" name="object 34">
                  <a:extLst>
                    <a:ext uri="{FF2B5EF4-FFF2-40B4-BE49-F238E27FC236}">
                      <a16:creationId xmlns:a16="http://schemas.microsoft.com/office/drawing/2014/main" id="{4C3C79BA-727D-0545-8F3E-A64BC56B13B4}"/>
                    </a:ext>
                  </a:extLst>
                </p:cNvPr>
                <p:cNvSpPr/>
                <p:nvPr/>
              </p:nvSpPr>
              <p:spPr>
                <a:xfrm>
                  <a:off x="2398295" y="3425874"/>
                  <a:ext cx="405765" cy="448308"/>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accent6"/>
                  </a:solidFill>
                </a:ln>
              </p:spPr>
              <p:txBody>
                <a:bodyPr wrap="square" lIns="0" tIns="0" rIns="0" bIns="0" rtlCol="0"/>
                <a:lstStyle/>
                <a:p>
                  <a:endParaRPr sz="1600">
                    <a:solidFill>
                      <a:prstClr val="black"/>
                    </a:solidFill>
                    <a:latin typeface="Calibri"/>
                  </a:endParaRPr>
                </a:p>
              </p:txBody>
            </p:sp>
            <p:sp>
              <p:nvSpPr>
                <p:cNvPr id="125" name="object 35">
                  <a:extLst>
                    <a:ext uri="{FF2B5EF4-FFF2-40B4-BE49-F238E27FC236}">
                      <a16:creationId xmlns:a16="http://schemas.microsoft.com/office/drawing/2014/main" id="{9BD62093-4882-7240-A7C1-C551FA8825A0}"/>
                    </a:ext>
                  </a:extLst>
                </p:cNvPr>
                <p:cNvSpPr/>
                <p:nvPr/>
              </p:nvSpPr>
              <p:spPr>
                <a:xfrm>
                  <a:off x="2398294" y="3425875"/>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6"/>
                  </a:solidFill>
                </a:ln>
              </p:spPr>
              <p:txBody>
                <a:bodyPr wrap="square" lIns="0" tIns="0" rIns="0" bIns="0" rtlCol="0"/>
                <a:lstStyle/>
                <a:p>
                  <a:endParaRPr sz="1600">
                    <a:solidFill>
                      <a:prstClr val="black"/>
                    </a:solidFill>
                    <a:latin typeface="Calibri"/>
                  </a:endParaRPr>
                </a:p>
              </p:txBody>
            </p:sp>
            <p:sp>
              <p:nvSpPr>
                <p:cNvPr id="126" name="object 36">
                  <a:extLst>
                    <a:ext uri="{FF2B5EF4-FFF2-40B4-BE49-F238E27FC236}">
                      <a16:creationId xmlns:a16="http://schemas.microsoft.com/office/drawing/2014/main" id="{6BE38740-F8AA-8249-8F45-A6DB028D6E76}"/>
                    </a:ext>
                  </a:extLst>
                </p:cNvPr>
                <p:cNvSpPr/>
                <p:nvPr/>
              </p:nvSpPr>
              <p:spPr>
                <a:xfrm>
                  <a:off x="2498116" y="3528745"/>
                  <a:ext cx="208787" cy="231648"/>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grpSp>
          <p:nvGrpSpPr>
            <p:cNvPr id="102" name="Group 101">
              <a:extLst>
                <a:ext uri="{FF2B5EF4-FFF2-40B4-BE49-F238E27FC236}">
                  <a16:creationId xmlns:a16="http://schemas.microsoft.com/office/drawing/2014/main" id="{458AAB2E-17DA-1241-8FDA-EDD248227B84}"/>
                </a:ext>
              </a:extLst>
            </p:cNvPr>
            <p:cNvGrpSpPr/>
            <p:nvPr/>
          </p:nvGrpSpPr>
          <p:grpSpPr>
            <a:xfrm>
              <a:off x="6127531" y="2491172"/>
              <a:ext cx="2394358" cy="1162732"/>
              <a:chOff x="5905930" y="2750416"/>
              <a:chExt cx="2394358" cy="1463431"/>
            </a:xfrm>
          </p:grpSpPr>
          <p:sp>
            <p:nvSpPr>
              <p:cNvPr id="116" name="Rectangle 115">
                <a:extLst>
                  <a:ext uri="{FF2B5EF4-FFF2-40B4-BE49-F238E27FC236}">
                    <a16:creationId xmlns:a16="http://schemas.microsoft.com/office/drawing/2014/main" id="{5D978E73-AA59-DA49-B735-ABF5243E9033}"/>
                  </a:ext>
                </a:extLst>
              </p:cNvPr>
              <p:cNvSpPr/>
              <p:nvPr/>
            </p:nvSpPr>
            <p:spPr>
              <a:xfrm>
                <a:off x="6087294" y="3038579"/>
                <a:ext cx="2208439" cy="1175268"/>
              </a:xfrm>
              <a:prstGeom prst="rect">
                <a:avLst/>
              </a:prstGeom>
              <a:pattFill prst="wdUpDiag">
                <a:fgClr>
                  <a:schemeClr val="bg1">
                    <a:lumMod val="95000"/>
                  </a:schemeClr>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FFFF"/>
                  </a:solidFill>
                  <a:latin typeface="Open Sans"/>
                </a:endParaRPr>
              </a:p>
            </p:txBody>
          </p:sp>
          <p:sp>
            <p:nvSpPr>
              <p:cNvPr id="117" name="Rectangle 116">
                <a:extLst>
                  <a:ext uri="{FF2B5EF4-FFF2-40B4-BE49-F238E27FC236}">
                    <a16:creationId xmlns:a16="http://schemas.microsoft.com/office/drawing/2014/main" id="{C717285D-B029-9845-88BC-B915C24A9503}"/>
                  </a:ext>
                </a:extLst>
              </p:cNvPr>
              <p:cNvSpPr>
                <a:spLocks/>
              </p:cNvSpPr>
              <p:nvPr/>
            </p:nvSpPr>
            <p:spPr>
              <a:xfrm>
                <a:off x="6082739" y="2750416"/>
                <a:ext cx="2217549" cy="2917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noProof="0">
                    <a:solidFill>
                      <a:prstClr val="white"/>
                    </a:solidFill>
                  </a:rPr>
                  <a:t>Registration &amp; Testing Coordination</a:t>
                </a:r>
                <a:endParaRPr kumimoji="0" lang="en-US" sz="900" b="1" i="0" u="none" strike="noStrike" kern="1200" cap="none" spc="0" normalizeH="0" baseline="0" noProof="0">
                  <a:ln>
                    <a:noFill/>
                  </a:ln>
                  <a:solidFill>
                    <a:prstClr val="white"/>
                  </a:solidFill>
                  <a:effectLst/>
                  <a:uLnTx/>
                  <a:uFillTx/>
                </a:endParaRPr>
              </a:p>
            </p:txBody>
          </p:sp>
          <p:sp>
            <p:nvSpPr>
              <p:cNvPr id="118" name="object 232">
                <a:extLst>
                  <a:ext uri="{FF2B5EF4-FFF2-40B4-BE49-F238E27FC236}">
                    <a16:creationId xmlns:a16="http://schemas.microsoft.com/office/drawing/2014/main" id="{80240B8C-3795-A54C-8B33-4E36F771E282}"/>
                  </a:ext>
                </a:extLst>
              </p:cNvPr>
              <p:cNvSpPr txBox="1"/>
              <p:nvPr/>
            </p:nvSpPr>
            <p:spPr>
              <a:xfrm>
                <a:off x="5905930" y="3104206"/>
                <a:ext cx="2389803" cy="554426"/>
              </a:xfrm>
              <a:prstGeom prst="rect">
                <a:avLst/>
              </a:prstGeom>
            </p:spPr>
            <p:txBody>
              <a:bodyPr vert="horz" wrap="square" lIns="0" tIns="12065" rIns="0" bIns="0" rtlCol="0">
                <a:spAutoFit/>
              </a:bodyPr>
              <a:lstStyle/>
              <a:p>
                <a:pPr marL="12700" algn="ctr">
                  <a:spcBef>
                    <a:spcPts val="95"/>
                  </a:spcBef>
                </a:pPr>
                <a:r>
                  <a:rPr lang="en-GB" sz="900" b="1" spc="-5">
                    <a:latin typeface="Verdana"/>
                    <a:cs typeface="Verdana"/>
                  </a:rPr>
                  <a:t>Registration Assistant /Test Assistant </a:t>
                </a:r>
              </a:p>
              <a:p>
                <a:pPr marL="12700" algn="ctr">
                  <a:spcBef>
                    <a:spcPts val="95"/>
                  </a:spcBef>
                </a:pPr>
                <a:r>
                  <a:rPr lang="en-GB" sz="900" spc="-5">
                    <a:latin typeface="Verdana"/>
                    <a:cs typeface="Verdana"/>
                  </a:rPr>
                  <a:t>(1 FTE)</a:t>
                </a:r>
              </a:p>
            </p:txBody>
          </p:sp>
        </p:grpSp>
        <p:grpSp>
          <p:nvGrpSpPr>
            <p:cNvPr id="103" name="Group 102">
              <a:extLst>
                <a:ext uri="{FF2B5EF4-FFF2-40B4-BE49-F238E27FC236}">
                  <a16:creationId xmlns:a16="http://schemas.microsoft.com/office/drawing/2014/main" id="{BF268B0A-609E-284D-A06C-CB4832820AE8}"/>
                </a:ext>
              </a:extLst>
            </p:cNvPr>
            <p:cNvGrpSpPr/>
            <p:nvPr/>
          </p:nvGrpSpPr>
          <p:grpSpPr>
            <a:xfrm>
              <a:off x="7178432" y="3248822"/>
              <a:ext cx="288000" cy="288000"/>
              <a:chOff x="6884457" y="4668545"/>
              <a:chExt cx="497050" cy="539827"/>
            </a:xfrm>
          </p:grpSpPr>
          <p:sp>
            <p:nvSpPr>
              <p:cNvPr id="112" name="object 33">
                <a:extLst>
                  <a:ext uri="{FF2B5EF4-FFF2-40B4-BE49-F238E27FC236}">
                    <a16:creationId xmlns:a16="http://schemas.microsoft.com/office/drawing/2014/main" id="{49EB09FC-4AF9-9343-A11D-2435522D5CAE}"/>
                  </a:ext>
                </a:extLst>
              </p:cNvPr>
              <p:cNvSpPr/>
              <p:nvPr/>
            </p:nvSpPr>
            <p:spPr>
              <a:xfrm>
                <a:off x="6884457" y="4668545"/>
                <a:ext cx="497050" cy="539827"/>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113" name="object 34">
                <a:extLst>
                  <a:ext uri="{FF2B5EF4-FFF2-40B4-BE49-F238E27FC236}">
                    <a16:creationId xmlns:a16="http://schemas.microsoft.com/office/drawing/2014/main" id="{5D36E074-D27E-574B-8A60-8CD31F1BE67B}"/>
                  </a:ext>
                </a:extLst>
              </p:cNvPr>
              <p:cNvSpPr/>
              <p:nvPr/>
            </p:nvSpPr>
            <p:spPr>
              <a:xfrm>
                <a:off x="6932570" y="4693876"/>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114" name="object 35">
                <a:extLst>
                  <a:ext uri="{FF2B5EF4-FFF2-40B4-BE49-F238E27FC236}">
                    <a16:creationId xmlns:a16="http://schemas.microsoft.com/office/drawing/2014/main" id="{8D16D674-20DE-3B40-8BE9-4E5674D89319}"/>
                  </a:ext>
                </a:extLst>
              </p:cNvPr>
              <p:cNvSpPr/>
              <p:nvPr/>
            </p:nvSpPr>
            <p:spPr>
              <a:xfrm>
                <a:off x="6943384" y="4692042"/>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tx1"/>
                </a:solidFill>
              </a:ln>
            </p:spPr>
            <p:txBody>
              <a:bodyPr wrap="square" lIns="0" tIns="0" rIns="0" bIns="0" rtlCol="0"/>
              <a:lstStyle/>
              <a:p>
                <a:endParaRPr sz="1600">
                  <a:solidFill>
                    <a:prstClr val="black"/>
                  </a:solidFill>
                  <a:latin typeface="Calibri"/>
                </a:endParaRPr>
              </a:p>
            </p:txBody>
          </p:sp>
          <p:sp>
            <p:nvSpPr>
              <p:cNvPr id="115" name="object 36">
                <a:extLst>
                  <a:ext uri="{FF2B5EF4-FFF2-40B4-BE49-F238E27FC236}">
                    <a16:creationId xmlns:a16="http://schemas.microsoft.com/office/drawing/2014/main" id="{72E47374-B5F9-4D41-A1CF-8BD19B43B1A2}"/>
                  </a:ext>
                </a:extLst>
              </p:cNvPr>
              <p:cNvSpPr/>
              <p:nvPr/>
            </p:nvSpPr>
            <p:spPr>
              <a:xfrm>
                <a:off x="7032392" y="4796746"/>
                <a:ext cx="208787" cy="231648"/>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sp>
          <p:nvSpPr>
            <p:cNvPr id="104" name="Rectangle 103">
              <a:extLst>
                <a:ext uri="{FF2B5EF4-FFF2-40B4-BE49-F238E27FC236}">
                  <a16:creationId xmlns:a16="http://schemas.microsoft.com/office/drawing/2014/main" id="{CE681455-E43C-6D4C-A096-8ACF896C8D46}"/>
                </a:ext>
              </a:extLst>
            </p:cNvPr>
            <p:cNvSpPr/>
            <p:nvPr/>
          </p:nvSpPr>
          <p:spPr>
            <a:xfrm>
              <a:off x="8698698" y="2652837"/>
              <a:ext cx="2095426" cy="1001067"/>
            </a:xfrm>
            <a:prstGeom prst="rect">
              <a:avLst/>
            </a:prstGeom>
            <a:pattFill prst="wdUpDiag">
              <a:fgClr>
                <a:schemeClr val="bg1">
                  <a:lumMod val="95000"/>
                </a:schemeClr>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FFFF"/>
                </a:solidFill>
                <a:latin typeface="Open Sans"/>
              </a:endParaRPr>
            </a:p>
          </p:txBody>
        </p:sp>
        <p:sp>
          <p:nvSpPr>
            <p:cNvPr id="105" name="Rectangle 104">
              <a:extLst>
                <a:ext uri="{FF2B5EF4-FFF2-40B4-BE49-F238E27FC236}">
                  <a16:creationId xmlns:a16="http://schemas.microsoft.com/office/drawing/2014/main" id="{385857BB-9F19-8F4A-B3F3-2DA5283FBF40}"/>
                </a:ext>
              </a:extLst>
            </p:cNvPr>
            <p:cNvSpPr>
              <a:spLocks/>
            </p:cNvSpPr>
            <p:nvPr/>
          </p:nvSpPr>
          <p:spPr>
            <a:xfrm>
              <a:off x="8698699" y="2488177"/>
              <a:ext cx="2098834" cy="23097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noProof="0">
                  <a:solidFill>
                    <a:prstClr val="white"/>
                  </a:solidFill>
                </a:rPr>
                <a:t>Sample Analysis</a:t>
              </a:r>
              <a:endParaRPr kumimoji="0" lang="en-US" sz="900" b="1" i="0" u="none" strike="noStrike" kern="1200" cap="none" spc="0" normalizeH="0" baseline="0" noProof="0">
                <a:ln>
                  <a:noFill/>
                </a:ln>
                <a:solidFill>
                  <a:prstClr val="white"/>
                </a:solidFill>
                <a:effectLst/>
                <a:uLnTx/>
                <a:uFillTx/>
              </a:endParaRPr>
            </a:p>
          </p:txBody>
        </p:sp>
        <p:sp>
          <p:nvSpPr>
            <p:cNvPr id="106" name="object 232">
              <a:extLst>
                <a:ext uri="{FF2B5EF4-FFF2-40B4-BE49-F238E27FC236}">
                  <a16:creationId xmlns:a16="http://schemas.microsoft.com/office/drawing/2014/main" id="{23DCD2CE-2A1D-9D4C-A1E9-39C406F8278E}"/>
                </a:ext>
              </a:extLst>
            </p:cNvPr>
            <p:cNvSpPr txBox="1"/>
            <p:nvPr/>
          </p:nvSpPr>
          <p:spPr>
            <a:xfrm>
              <a:off x="8781335" y="2774656"/>
              <a:ext cx="1984526" cy="440505"/>
            </a:xfrm>
            <a:prstGeom prst="rect">
              <a:avLst/>
            </a:prstGeom>
          </p:spPr>
          <p:txBody>
            <a:bodyPr vert="horz" wrap="square" lIns="0" tIns="12065" rIns="0" bIns="0" rtlCol="0">
              <a:spAutoFit/>
            </a:bodyPr>
            <a:lstStyle/>
            <a:p>
              <a:pPr marL="12700" algn="ctr">
                <a:spcBef>
                  <a:spcPts val="95"/>
                </a:spcBef>
              </a:pPr>
              <a:r>
                <a:rPr lang="en-GB" sz="900" b="1" spc="-5">
                  <a:latin typeface="Verdana"/>
                  <a:cs typeface="Verdana"/>
                </a:rPr>
                <a:t>Processing Operative/Results Recorder</a:t>
              </a:r>
            </a:p>
            <a:p>
              <a:pPr marL="12700" algn="ctr">
                <a:spcBef>
                  <a:spcPts val="95"/>
                </a:spcBef>
              </a:pPr>
              <a:r>
                <a:rPr lang="en-GB" sz="900" spc="-5">
                  <a:latin typeface="Verdana"/>
                  <a:cs typeface="Verdana"/>
                </a:rPr>
                <a:t>(1 FTE)</a:t>
              </a:r>
            </a:p>
          </p:txBody>
        </p:sp>
        <p:grpSp>
          <p:nvGrpSpPr>
            <p:cNvPr id="107" name="Group 106">
              <a:extLst>
                <a:ext uri="{FF2B5EF4-FFF2-40B4-BE49-F238E27FC236}">
                  <a16:creationId xmlns:a16="http://schemas.microsoft.com/office/drawing/2014/main" id="{D5D49E50-9EB9-E548-9FAC-625B12867380}"/>
                </a:ext>
              </a:extLst>
            </p:cNvPr>
            <p:cNvGrpSpPr/>
            <p:nvPr/>
          </p:nvGrpSpPr>
          <p:grpSpPr>
            <a:xfrm>
              <a:off x="9633167" y="3270662"/>
              <a:ext cx="280861" cy="300078"/>
              <a:chOff x="3381032" y="3988836"/>
              <a:chExt cx="497050" cy="539827"/>
            </a:xfrm>
          </p:grpSpPr>
          <p:sp>
            <p:nvSpPr>
              <p:cNvPr id="108" name="object 33">
                <a:extLst>
                  <a:ext uri="{FF2B5EF4-FFF2-40B4-BE49-F238E27FC236}">
                    <a16:creationId xmlns:a16="http://schemas.microsoft.com/office/drawing/2014/main" id="{61E6F902-26F5-6843-89CC-51D8F62117B0}"/>
                  </a:ext>
                </a:extLst>
              </p:cNvPr>
              <p:cNvSpPr/>
              <p:nvPr/>
            </p:nvSpPr>
            <p:spPr>
              <a:xfrm>
                <a:off x="3381032" y="3988836"/>
                <a:ext cx="497050" cy="539827"/>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109" name="object 34">
                <a:extLst>
                  <a:ext uri="{FF2B5EF4-FFF2-40B4-BE49-F238E27FC236}">
                    <a16:creationId xmlns:a16="http://schemas.microsoft.com/office/drawing/2014/main" id="{F024BD9C-24A0-9C4C-9D21-458D9F0D2352}"/>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110" name="object 35">
                <a:extLst>
                  <a:ext uri="{FF2B5EF4-FFF2-40B4-BE49-F238E27FC236}">
                    <a16:creationId xmlns:a16="http://schemas.microsoft.com/office/drawing/2014/main" id="{532A806E-C17D-7142-A6E7-F9A14CF108E8}"/>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111" name="object 36">
                <a:extLst>
                  <a:ext uri="{FF2B5EF4-FFF2-40B4-BE49-F238E27FC236}">
                    <a16:creationId xmlns:a16="http://schemas.microsoft.com/office/drawing/2014/main" id="{95CEB1E7-F15B-F04B-8573-E9EFFF62DDF8}"/>
                  </a:ext>
                </a:extLst>
              </p:cNvPr>
              <p:cNvSpPr/>
              <p:nvPr/>
            </p:nvSpPr>
            <p:spPr>
              <a:xfrm>
                <a:off x="3528967" y="4117037"/>
                <a:ext cx="208787" cy="231648"/>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spTree>
    <p:extLst>
      <p:ext uri="{BB962C8B-B14F-4D97-AF65-F5344CB8AC3E}">
        <p14:creationId xmlns:p14="http://schemas.microsoft.com/office/powerpoint/2010/main" val="935747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Ins="216000"/>
          <a:lstStyle/>
          <a:p>
            <a:r>
              <a:rPr lang="en-GB"/>
              <a:t>MEDIUM ATS 100% THROUGHPUT</a:t>
            </a:r>
            <a:br>
              <a:rPr lang="en-GB"/>
            </a:br>
            <a:r>
              <a:rPr lang="en-GB"/>
              <a:t/>
            </a:r>
            <a:br>
              <a:rPr lang="en-GB"/>
            </a:br>
            <a:endParaRPr lang="en-GB"/>
          </a:p>
        </p:txBody>
      </p:sp>
      <p:sp>
        <p:nvSpPr>
          <p:cNvPr id="266" name="Rectangle 265"/>
          <p:cNvSpPr/>
          <p:nvPr/>
        </p:nvSpPr>
        <p:spPr>
          <a:xfrm>
            <a:off x="5633634" y="3962329"/>
            <a:ext cx="5929716" cy="2203522"/>
          </a:xfrm>
          <a:prstGeom prst="rect">
            <a:avLst/>
          </a:prstGeom>
        </p:spPr>
        <p:txBody>
          <a:bodyPr wrap="square" anchor="ctr">
            <a:noAutofit/>
          </a:bodyPr>
          <a:lstStyle/>
          <a:p>
            <a:pPr>
              <a:spcAft>
                <a:spcPts val="300"/>
              </a:spcAft>
            </a:pPr>
            <a:r>
              <a:rPr lang="en-GB" sz="1200" b="1"/>
              <a:t>Role Adaptation -  Queue Coordinator: </a:t>
            </a:r>
            <a:r>
              <a:rPr lang="en-GB" sz="1200"/>
              <a:t>At this scale of site a queue coordinator is not specified, however if queues need to be managed and this would be done by the registration assistant and test assistant depending on where the queues formed on the site.</a:t>
            </a:r>
          </a:p>
          <a:p>
            <a:pPr>
              <a:spcAft>
                <a:spcPts val="300"/>
              </a:spcAft>
            </a:pPr>
            <a:endParaRPr lang="en-GB" sz="1200"/>
          </a:p>
          <a:p>
            <a:pPr>
              <a:spcAft>
                <a:spcPts val="300"/>
              </a:spcAft>
            </a:pPr>
            <a:r>
              <a:rPr lang="en-GB" sz="1200"/>
              <a:t>Roles provided above are static workforce numbers required to operate all positions at any given time. A 15% uplift in workforce is recommended to cover staff breaks and absences. It is recommended that staff rotate across multiple positions throughout the day, with breaks staggered to ensure no disruption to operations whilst providing all staff equal break time. To alter this view for capacities other than 100% please see the supporting excel calculator or see appendix to this PPT.</a:t>
            </a:r>
          </a:p>
        </p:txBody>
      </p:sp>
      <p:graphicFrame>
        <p:nvGraphicFramePr>
          <p:cNvPr id="45" name="Table 45">
            <a:extLst>
              <a:ext uri="{FF2B5EF4-FFF2-40B4-BE49-F238E27FC236}">
                <a16:creationId xmlns:a16="http://schemas.microsoft.com/office/drawing/2014/main" id="{F4AE1BAE-DFE8-6444-8616-013A02143016}"/>
              </a:ext>
            </a:extLst>
          </p:cNvPr>
          <p:cNvGraphicFramePr>
            <a:graphicFrameLocks noGrp="1"/>
          </p:cNvGraphicFramePr>
          <p:nvPr/>
        </p:nvGraphicFramePr>
        <p:xfrm>
          <a:off x="623888" y="3794815"/>
          <a:ext cx="4241349" cy="1670224"/>
        </p:xfrm>
        <a:graphic>
          <a:graphicData uri="http://schemas.openxmlformats.org/drawingml/2006/table">
            <a:tbl>
              <a:tblPr firstRow="1" bandRow="1">
                <a:tableStyleId>{5C22544A-7EE6-4342-B048-85BDC9FD1C3A}</a:tableStyleId>
              </a:tblPr>
              <a:tblGrid>
                <a:gridCol w="1734455">
                  <a:extLst>
                    <a:ext uri="{9D8B030D-6E8A-4147-A177-3AD203B41FA5}">
                      <a16:colId xmlns:a16="http://schemas.microsoft.com/office/drawing/2014/main" val="776021789"/>
                    </a:ext>
                  </a:extLst>
                </a:gridCol>
                <a:gridCol w="2506894">
                  <a:extLst>
                    <a:ext uri="{9D8B030D-6E8A-4147-A177-3AD203B41FA5}">
                      <a16:colId xmlns:a16="http://schemas.microsoft.com/office/drawing/2014/main" val="3867607633"/>
                    </a:ext>
                  </a:extLst>
                </a:gridCol>
              </a:tblGrid>
              <a:tr h="439446">
                <a:tc>
                  <a:txBody>
                    <a:bodyPr/>
                    <a:lstStyle/>
                    <a:p>
                      <a:pPr algn="l"/>
                      <a:r>
                        <a:rPr lang="en-GB" sz="1200" b="1">
                          <a:solidFill>
                            <a:schemeClr val="tx2"/>
                          </a:solidFill>
                        </a:rPr>
                        <a:t>SIZE OF ATS</a:t>
                      </a:r>
                    </a:p>
                  </a:txBody>
                  <a:tcPr marL="180000" marR="18000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rgbClr val="425563"/>
                          </a:solidFill>
                        </a:rPr>
                        <a:t>Medium (6 Testing Stations)</a:t>
                      </a:r>
                    </a:p>
                  </a:txBody>
                  <a:tcPr marL="180000" marR="18000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915608"/>
                  </a:ext>
                </a:extLst>
              </a:tr>
              <a:tr h="386789">
                <a:tc>
                  <a:txBody>
                    <a:bodyPr/>
                    <a:lstStyle/>
                    <a:p>
                      <a:pPr algn="l"/>
                      <a:r>
                        <a:rPr lang="en-GB" sz="1200" b="1">
                          <a:solidFill>
                            <a:schemeClr val="tx2"/>
                          </a:solidFill>
                        </a:rPr>
                        <a:t>DAILY CAPACITY</a:t>
                      </a:r>
                    </a:p>
                  </a:txBody>
                  <a:tcPr marL="180000" marR="18000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a:t>480</a:t>
                      </a:r>
                    </a:p>
                  </a:txBody>
                  <a:tcPr marL="180000" marR="18000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6493360"/>
                  </a:ext>
                </a:extLst>
              </a:tr>
              <a:tr h="386789">
                <a:tc>
                  <a:txBody>
                    <a:bodyPr/>
                    <a:lstStyle/>
                    <a:p>
                      <a:pPr algn="l"/>
                      <a:r>
                        <a:rPr lang="en-GB" sz="1200" b="1">
                          <a:solidFill>
                            <a:schemeClr val="tx2"/>
                          </a:solidFill>
                        </a:rPr>
                        <a:t>THROUGHPUT </a:t>
                      </a:r>
                    </a:p>
                  </a:txBody>
                  <a:tcPr marL="180000" marR="18000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a:t>Maximum (100%)</a:t>
                      </a:r>
                    </a:p>
                  </a:txBody>
                  <a:tcPr marL="180000" marR="18000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7860979"/>
                  </a:ext>
                </a:extLst>
              </a:tr>
              <a:tr h="439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2"/>
                          </a:solidFill>
                        </a:rPr>
                        <a:t>STATIC WORKFORCE FTE</a:t>
                      </a:r>
                    </a:p>
                  </a:txBody>
                  <a:tcPr marL="180000" marR="18000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1200" b="0"/>
                        <a:t>12 (+2 break/absence cover)</a:t>
                      </a:r>
                    </a:p>
                  </a:txBody>
                  <a:tcPr marL="180000" marR="18000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2762558"/>
                  </a:ext>
                </a:extLst>
              </a:tr>
            </a:tbl>
          </a:graphicData>
        </a:graphic>
      </p:graphicFrame>
      <p:grpSp>
        <p:nvGrpSpPr>
          <p:cNvPr id="18" name="Group 17">
            <a:extLst>
              <a:ext uri="{FF2B5EF4-FFF2-40B4-BE49-F238E27FC236}">
                <a16:creationId xmlns:a16="http://schemas.microsoft.com/office/drawing/2014/main" id="{D5448D72-4217-1D4B-94BD-E958135004C9}"/>
              </a:ext>
            </a:extLst>
          </p:cNvPr>
          <p:cNvGrpSpPr/>
          <p:nvPr/>
        </p:nvGrpSpPr>
        <p:grpSpPr>
          <a:xfrm>
            <a:off x="6254743" y="535710"/>
            <a:ext cx="4687498" cy="3259105"/>
            <a:chOff x="6033142" y="954742"/>
            <a:chExt cx="4687498" cy="3259105"/>
          </a:xfrm>
        </p:grpSpPr>
        <p:grpSp>
          <p:nvGrpSpPr>
            <p:cNvPr id="267" name="Group 266"/>
            <p:cNvGrpSpPr/>
            <p:nvPr/>
          </p:nvGrpSpPr>
          <p:grpSpPr>
            <a:xfrm>
              <a:off x="6033142" y="1010214"/>
              <a:ext cx="1687994" cy="937845"/>
              <a:chOff x="9819701" y="1502951"/>
              <a:chExt cx="1687994" cy="937845"/>
            </a:xfrm>
          </p:grpSpPr>
          <p:sp>
            <p:nvSpPr>
              <p:cNvPr id="268" name="Flowchart: Connector 267"/>
              <p:cNvSpPr/>
              <p:nvPr/>
            </p:nvSpPr>
            <p:spPr>
              <a:xfrm>
                <a:off x="9852915" y="1723970"/>
                <a:ext cx="180000" cy="180000"/>
              </a:xfrm>
              <a:prstGeom prst="flowChartConnector">
                <a:avLst/>
              </a:prstGeom>
              <a:noFill/>
              <a:ln w="2857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endParaRPr>
              </a:p>
            </p:txBody>
          </p:sp>
          <p:grpSp>
            <p:nvGrpSpPr>
              <p:cNvPr id="269" name="Group 268"/>
              <p:cNvGrpSpPr/>
              <p:nvPr/>
            </p:nvGrpSpPr>
            <p:grpSpPr>
              <a:xfrm>
                <a:off x="9819701" y="1502951"/>
                <a:ext cx="1687994" cy="937845"/>
                <a:chOff x="9819701" y="1502951"/>
                <a:chExt cx="1687994" cy="937845"/>
              </a:xfrm>
            </p:grpSpPr>
            <p:grpSp>
              <p:nvGrpSpPr>
                <p:cNvPr id="270" name="Group 269"/>
                <p:cNvGrpSpPr/>
                <p:nvPr/>
              </p:nvGrpSpPr>
              <p:grpSpPr>
                <a:xfrm>
                  <a:off x="9819701" y="1502951"/>
                  <a:ext cx="1687994" cy="937845"/>
                  <a:chOff x="9900183" y="4691545"/>
                  <a:chExt cx="1687994" cy="1052284"/>
                </a:xfrm>
              </p:grpSpPr>
              <p:sp>
                <p:nvSpPr>
                  <p:cNvPr id="284" name="Flowchart: Connector 283"/>
                  <p:cNvSpPr/>
                  <p:nvPr/>
                </p:nvSpPr>
                <p:spPr>
                  <a:xfrm>
                    <a:off x="9933397" y="5237309"/>
                    <a:ext cx="180000" cy="201964"/>
                  </a:xfrm>
                  <a:prstGeom prst="flowChartConnector">
                    <a:avLst/>
                  </a:prstGeom>
                  <a:no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endParaRPr>
                  </a:p>
                </p:txBody>
              </p:sp>
              <p:sp>
                <p:nvSpPr>
                  <p:cNvPr id="285" name="Flowchart: Connector 284"/>
                  <p:cNvSpPr/>
                  <p:nvPr/>
                </p:nvSpPr>
                <p:spPr>
                  <a:xfrm>
                    <a:off x="9933397" y="5541865"/>
                    <a:ext cx="180000" cy="201964"/>
                  </a:xfrm>
                  <a:prstGeom prst="flowChartConnector">
                    <a:avLst/>
                  </a:prstGeom>
                  <a:noFill/>
                  <a:ln w="28575" cap="rnd"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endParaRPr>
                  </a:p>
                </p:txBody>
              </p:sp>
              <p:sp>
                <p:nvSpPr>
                  <p:cNvPr id="286" name="object 232">
                    <a:extLst>
                      <a:ext uri="{FF2B5EF4-FFF2-40B4-BE49-F238E27FC236}">
                        <a16:creationId xmlns:a16="http://schemas.microsoft.com/office/drawing/2014/main" id="{AC060A3A-5D57-4A54-92D0-393735EC3863}"/>
                      </a:ext>
                    </a:extLst>
                  </p:cNvPr>
                  <p:cNvSpPr txBox="1"/>
                  <p:nvPr/>
                </p:nvSpPr>
                <p:spPr>
                  <a:xfrm>
                    <a:off x="10191016" y="5238598"/>
                    <a:ext cx="1397161" cy="169069"/>
                  </a:xfrm>
                  <a:prstGeom prst="rect">
                    <a:avLst/>
                  </a:prstGeom>
                </p:spPr>
                <p:txBody>
                  <a:bodyPr vert="horz" wrap="square" lIns="0" tIns="12065" rIns="0" bIns="0" rtlCol="0" anchor="ctr">
                    <a:spAutoFit/>
                  </a:bodyPr>
                  <a:lstStyle/>
                  <a:p>
                    <a:pPr marL="12700">
                      <a:spcBef>
                        <a:spcPts val="95"/>
                      </a:spcBef>
                    </a:pPr>
                    <a:r>
                      <a:rPr lang="en-GB" sz="900" spc="-5">
                        <a:latin typeface="Verdana"/>
                        <a:cs typeface="Verdana"/>
                      </a:rPr>
                      <a:t>Testing Operative</a:t>
                    </a:r>
                  </a:p>
                </p:txBody>
              </p:sp>
              <p:sp>
                <p:nvSpPr>
                  <p:cNvPr id="287" name="object 232">
                    <a:extLst>
                      <a:ext uri="{FF2B5EF4-FFF2-40B4-BE49-F238E27FC236}">
                        <a16:creationId xmlns:a16="http://schemas.microsoft.com/office/drawing/2014/main" id="{AC060A3A-5D57-4A54-92D0-393735EC3863}"/>
                      </a:ext>
                    </a:extLst>
                  </p:cNvPr>
                  <p:cNvSpPr txBox="1"/>
                  <p:nvPr/>
                </p:nvSpPr>
                <p:spPr>
                  <a:xfrm>
                    <a:off x="10191016" y="5561454"/>
                    <a:ext cx="1397161" cy="169069"/>
                  </a:xfrm>
                  <a:prstGeom prst="rect">
                    <a:avLst/>
                  </a:prstGeom>
                </p:spPr>
                <p:txBody>
                  <a:bodyPr vert="horz" wrap="square" lIns="0" tIns="12065" rIns="0" bIns="0" rtlCol="0">
                    <a:spAutoFit/>
                  </a:bodyPr>
                  <a:lstStyle/>
                  <a:p>
                    <a:pPr marL="12700">
                      <a:spcBef>
                        <a:spcPts val="95"/>
                      </a:spcBef>
                    </a:pPr>
                    <a:r>
                      <a:rPr lang="en-GB" sz="900" spc="-5">
                        <a:latin typeface="Verdana"/>
                        <a:cs typeface="Verdana"/>
                      </a:rPr>
                      <a:t>Site Operative</a:t>
                    </a:r>
                  </a:p>
                </p:txBody>
              </p:sp>
              <p:sp>
                <p:nvSpPr>
                  <p:cNvPr id="288" name="object 232">
                    <a:extLst>
                      <a:ext uri="{FF2B5EF4-FFF2-40B4-BE49-F238E27FC236}">
                        <a16:creationId xmlns:a16="http://schemas.microsoft.com/office/drawing/2014/main" id="{AC060A3A-5D57-4A54-92D0-393735EC3863}"/>
                      </a:ext>
                    </a:extLst>
                  </p:cNvPr>
                  <p:cNvSpPr txBox="1"/>
                  <p:nvPr/>
                </p:nvSpPr>
                <p:spPr>
                  <a:xfrm>
                    <a:off x="9900183" y="4691545"/>
                    <a:ext cx="1397161" cy="166071"/>
                  </a:xfrm>
                  <a:prstGeom prst="rect">
                    <a:avLst/>
                  </a:prstGeom>
                </p:spPr>
                <p:txBody>
                  <a:bodyPr vert="horz" wrap="square" lIns="0" tIns="12065" rIns="0" bIns="0" rtlCol="0">
                    <a:spAutoFit/>
                  </a:bodyPr>
                  <a:lstStyle/>
                  <a:p>
                    <a:pPr marL="12700">
                      <a:spcBef>
                        <a:spcPts val="95"/>
                      </a:spcBef>
                    </a:pPr>
                    <a:r>
                      <a:rPr lang="en-GB" sz="1000" b="1" spc="-5">
                        <a:latin typeface="Verdana"/>
                        <a:cs typeface="Verdana"/>
                      </a:rPr>
                      <a:t>Key</a:t>
                    </a:r>
                  </a:p>
                </p:txBody>
              </p:sp>
            </p:grpSp>
            <p:sp>
              <p:nvSpPr>
                <p:cNvPr id="271" name="object 232">
                  <a:extLst>
                    <a:ext uri="{FF2B5EF4-FFF2-40B4-BE49-F238E27FC236}">
                      <a16:creationId xmlns:a16="http://schemas.microsoft.com/office/drawing/2014/main" id="{AC060A3A-5D57-4A54-92D0-393735EC3863}"/>
                    </a:ext>
                  </a:extLst>
                </p:cNvPr>
                <p:cNvSpPr txBox="1"/>
                <p:nvPr/>
              </p:nvSpPr>
              <p:spPr>
                <a:xfrm>
                  <a:off x="10110534" y="1725119"/>
                  <a:ext cx="1397161" cy="150682"/>
                </a:xfrm>
                <a:prstGeom prst="rect">
                  <a:avLst/>
                </a:prstGeom>
              </p:spPr>
              <p:txBody>
                <a:bodyPr vert="horz" wrap="square" lIns="0" tIns="12065" rIns="0" bIns="0" rtlCol="0" anchor="ctr">
                  <a:spAutoFit/>
                </a:bodyPr>
                <a:lstStyle/>
                <a:p>
                  <a:pPr marL="12700">
                    <a:spcBef>
                      <a:spcPts val="95"/>
                    </a:spcBef>
                  </a:pPr>
                  <a:r>
                    <a:rPr lang="en-GB" sz="900" spc="-5">
                      <a:latin typeface="Verdana"/>
                      <a:cs typeface="Verdana"/>
                    </a:rPr>
                    <a:t>Team Leader</a:t>
                  </a:r>
                </a:p>
              </p:txBody>
            </p:sp>
          </p:grpSp>
        </p:grpSp>
        <p:cxnSp>
          <p:nvCxnSpPr>
            <p:cNvPr id="208" name="Elbow Connector 207"/>
            <p:cNvCxnSpPr>
              <a:cxnSpLocks/>
              <a:stCxn id="204" idx="2"/>
              <a:endCxn id="213" idx="0"/>
            </p:cNvCxnSpPr>
            <p:nvPr/>
          </p:nvCxnSpPr>
          <p:spPr>
            <a:xfrm rot="16200000" flipH="1">
              <a:off x="8645701" y="1784251"/>
              <a:ext cx="722154" cy="1210176"/>
            </a:xfrm>
            <a:prstGeom prst="bentConnector3">
              <a:avLst/>
            </a:prstGeom>
            <a:ln w="9525" cap="rnd">
              <a:solidFill>
                <a:srgbClr val="9A9A9A"/>
              </a:solidFill>
              <a:prstDash val="sysDash"/>
              <a:round/>
            </a:ln>
          </p:spPr>
          <p:style>
            <a:lnRef idx="1">
              <a:schemeClr val="accent1"/>
            </a:lnRef>
            <a:fillRef idx="0">
              <a:schemeClr val="accent1"/>
            </a:fillRef>
            <a:effectRef idx="0">
              <a:schemeClr val="accent1"/>
            </a:effectRef>
            <a:fontRef idx="minor">
              <a:schemeClr val="tx1"/>
            </a:fontRef>
          </p:style>
        </p:cxnSp>
        <p:cxnSp>
          <p:nvCxnSpPr>
            <p:cNvPr id="216" name="Elbow Connector 215"/>
            <p:cNvCxnSpPr>
              <a:cxnSpLocks/>
              <a:stCxn id="204" idx="2"/>
              <a:endCxn id="210" idx="0"/>
            </p:cNvCxnSpPr>
            <p:nvPr/>
          </p:nvCxnSpPr>
          <p:spPr>
            <a:xfrm rot="5400000">
              <a:off x="7435525" y="1784251"/>
              <a:ext cx="722154" cy="1210176"/>
            </a:xfrm>
            <a:prstGeom prst="bentConnector3">
              <a:avLst>
                <a:gd name="adj1" fmla="val 50000"/>
              </a:avLst>
            </a:prstGeom>
            <a:ln w="9525" cap="rnd">
              <a:solidFill>
                <a:srgbClr val="9A9A9A"/>
              </a:solidFill>
              <a:prstDash val="sysDash"/>
              <a:round/>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C4701516-36A8-CE47-9227-B3FEDA38EDD2}"/>
                </a:ext>
              </a:extLst>
            </p:cNvPr>
            <p:cNvGrpSpPr/>
            <p:nvPr/>
          </p:nvGrpSpPr>
          <p:grpSpPr>
            <a:xfrm>
              <a:off x="7703109" y="954742"/>
              <a:ext cx="1397161" cy="1073520"/>
              <a:chOff x="7971056" y="1795156"/>
              <a:chExt cx="1397161" cy="1073520"/>
            </a:xfrm>
          </p:grpSpPr>
          <p:sp>
            <p:nvSpPr>
              <p:cNvPr id="204" name="Rectangle 203"/>
              <p:cNvSpPr/>
              <p:nvPr/>
            </p:nvSpPr>
            <p:spPr>
              <a:xfrm>
                <a:off x="8088019" y="2078620"/>
                <a:ext cx="1163235" cy="790056"/>
              </a:xfrm>
              <a:prstGeom prst="rect">
                <a:avLst/>
              </a:prstGeom>
              <a:pattFill prst="wdUpDiag">
                <a:fgClr>
                  <a:schemeClr val="bg1">
                    <a:lumMod val="95000"/>
                  </a:schemeClr>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FFFF"/>
                  </a:solidFill>
                  <a:latin typeface="Open Sans"/>
                </a:endParaRPr>
              </a:p>
            </p:txBody>
          </p:sp>
          <p:sp>
            <p:nvSpPr>
              <p:cNvPr id="215" name="Rectangle 214">
                <a:extLst>
                  <a:ext uri="{FF2B5EF4-FFF2-40B4-BE49-F238E27FC236}">
                    <a16:creationId xmlns:a16="http://schemas.microsoft.com/office/drawing/2014/main" id="{21AA1EC2-0008-4F06-A0D8-C91E3D07DDC1}"/>
                  </a:ext>
                </a:extLst>
              </p:cNvPr>
              <p:cNvSpPr>
                <a:spLocks/>
              </p:cNvSpPr>
              <p:nvPr/>
            </p:nvSpPr>
            <p:spPr>
              <a:xfrm>
                <a:off x="8088018" y="1795156"/>
                <a:ext cx="1163236" cy="28346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noProof="0">
                    <a:solidFill>
                      <a:prstClr val="white"/>
                    </a:solidFill>
                  </a:rPr>
                  <a:t>Site Management</a:t>
                </a:r>
                <a:endParaRPr kumimoji="0" lang="en-US" sz="900" b="1" i="0" u="none" strike="noStrike" kern="1200" cap="none" spc="0" normalizeH="0" baseline="0" noProof="0">
                  <a:ln>
                    <a:noFill/>
                  </a:ln>
                  <a:solidFill>
                    <a:prstClr val="white"/>
                  </a:solidFill>
                  <a:effectLst/>
                  <a:uLnTx/>
                  <a:uFillTx/>
                </a:endParaRPr>
              </a:p>
            </p:txBody>
          </p:sp>
          <p:sp>
            <p:nvSpPr>
              <p:cNvPr id="227" name="object 232">
                <a:extLst>
                  <a:ext uri="{FF2B5EF4-FFF2-40B4-BE49-F238E27FC236}">
                    <a16:creationId xmlns:a16="http://schemas.microsoft.com/office/drawing/2014/main" id="{AC060A3A-5D57-4A54-92D0-393735EC3863}"/>
                  </a:ext>
                </a:extLst>
              </p:cNvPr>
              <p:cNvSpPr txBox="1"/>
              <p:nvPr/>
            </p:nvSpPr>
            <p:spPr>
              <a:xfrm>
                <a:off x="7971056" y="2118980"/>
                <a:ext cx="1397161" cy="302006"/>
              </a:xfrm>
              <a:prstGeom prst="rect">
                <a:avLst/>
              </a:prstGeom>
            </p:spPr>
            <p:txBody>
              <a:bodyPr vert="horz" wrap="square" lIns="0" tIns="12065" rIns="0" bIns="0" rtlCol="0">
                <a:spAutoFit/>
              </a:bodyPr>
              <a:lstStyle/>
              <a:p>
                <a:pPr marL="12700" algn="ctr">
                  <a:spcBef>
                    <a:spcPts val="95"/>
                  </a:spcBef>
                </a:pPr>
                <a:r>
                  <a:rPr lang="en-GB" sz="900" b="1" spc="-5">
                    <a:latin typeface="Verdana"/>
                    <a:cs typeface="Verdana"/>
                  </a:rPr>
                  <a:t>Team Leader</a:t>
                </a:r>
              </a:p>
              <a:p>
                <a:pPr marL="12700" algn="ctr">
                  <a:spcBef>
                    <a:spcPts val="95"/>
                  </a:spcBef>
                </a:pPr>
                <a:r>
                  <a:rPr lang="en-GB" sz="900" spc="-5">
                    <a:latin typeface="Verdana"/>
                    <a:cs typeface="Verdana"/>
                  </a:rPr>
                  <a:t>(1 FTE)</a:t>
                </a:r>
              </a:p>
            </p:txBody>
          </p:sp>
          <p:grpSp>
            <p:nvGrpSpPr>
              <p:cNvPr id="228" name="Group 227"/>
              <p:cNvGrpSpPr/>
              <p:nvPr/>
            </p:nvGrpSpPr>
            <p:grpSpPr>
              <a:xfrm>
                <a:off x="8484971" y="2497090"/>
                <a:ext cx="317123" cy="344416"/>
                <a:chOff x="2350181" y="3400544"/>
                <a:chExt cx="497050" cy="539827"/>
              </a:xfrm>
            </p:grpSpPr>
            <p:sp>
              <p:nvSpPr>
                <p:cNvPr id="229" name="object 33">
                  <a:extLst>
                    <a:ext uri="{FF2B5EF4-FFF2-40B4-BE49-F238E27FC236}">
                      <a16:creationId xmlns:a16="http://schemas.microsoft.com/office/drawing/2014/main" id="{96621F6E-4C84-438C-8D54-A40377507907}"/>
                    </a:ext>
                  </a:extLst>
                </p:cNvPr>
                <p:cNvSpPr/>
                <p:nvPr/>
              </p:nvSpPr>
              <p:spPr>
                <a:xfrm>
                  <a:off x="2350181" y="3400544"/>
                  <a:ext cx="497050" cy="539827"/>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230" name="object 34">
                  <a:extLst>
                    <a:ext uri="{FF2B5EF4-FFF2-40B4-BE49-F238E27FC236}">
                      <a16:creationId xmlns:a16="http://schemas.microsoft.com/office/drawing/2014/main" id="{47E30E4E-41D1-4413-9E17-03435B9DB84E}"/>
                    </a:ext>
                  </a:extLst>
                </p:cNvPr>
                <p:cNvSpPr/>
                <p:nvPr/>
              </p:nvSpPr>
              <p:spPr>
                <a:xfrm>
                  <a:off x="2398294" y="3425875"/>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accent6"/>
                  </a:solidFill>
                </a:ln>
              </p:spPr>
              <p:txBody>
                <a:bodyPr wrap="square" lIns="0" tIns="0" rIns="0" bIns="0" rtlCol="0"/>
                <a:lstStyle/>
                <a:p>
                  <a:endParaRPr sz="1600">
                    <a:solidFill>
                      <a:prstClr val="black"/>
                    </a:solidFill>
                    <a:latin typeface="Calibri"/>
                  </a:endParaRPr>
                </a:p>
              </p:txBody>
            </p:sp>
            <p:sp>
              <p:nvSpPr>
                <p:cNvPr id="231" name="object 35">
                  <a:extLst>
                    <a:ext uri="{FF2B5EF4-FFF2-40B4-BE49-F238E27FC236}">
                      <a16:creationId xmlns:a16="http://schemas.microsoft.com/office/drawing/2014/main" id="{59C1389A-A04D-4B4E-B905-0E5618A0C7CC}"/>
                    </a:ext>
                  </a:extLst>
                </p:cNvPr>
                <p:cNvSpPr/>
                <p:nvPr/>
              </p:nvSpPr>
              <p:spPr>
                <a:xfrm>
                  <a:off x="2398294" y="3425875"/>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6"/>
                  </a:solidFill>
                </a:ln>
              </p:spPr>
              <p:txBody>
                <a:bodyPr wrap="square" lIns="0" tIns="0" rIns="0" bIns="0" rtlCol="0"/>
                <a:lstStyle/>
                <a:p>
                  <a:endParaRPr sz="1600">
                    <a:solidFill>
                      <a:prstClr val="black"/>
                    </a:solidFill>
                    <a:latin typeface="Calibri"/>
                  </a:endParaRPr>
                </a:p>
              </p:txBody>
            </p:sp>
            <p:sp>
              <p:nvSpPr>
                <p:cNvPr id="232" name="object 36">
                  <a:extLst>
                    <a:ext uri="{FF2B5EF4-FFF2-40B4-BE49-F238E27FC236}">
                      <a16:creationId xmlns:a16="http://schemas.microsoft.com/office/drawing/2014/main" id="{99F9836E-4482-4BFE-A8B6-907CC6934BC2}"/>
                    </a:ext>
                  </a:extLst>
                </p:cNvPr>
                <p:cNvSpPr/>
                <p:nvPr/>
              </p:nvSpPr>
              <p:spPr>
                <a:xfrm>
                  <a:off x="2498116" y="3528745"/>
                  <a:ext cx="208787" cy="231648"/>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grpSp>
          <p:nvGrpSpPr>
            <p:cNvPr id="11" name="Group 10">
              <a:extLst>
                <a:ext uri="{FF2B5EF4-FFF2-40B4-BE49-F238E27FC236}">
                  <a16:creationId xmlns:a16="http://schemas.microsoft.com/office/drawing/2014/main" id="{21DE1994-DFB1-9A46-87ED-74A1CB8D772F}"/>
                </a:ext>
              </a:extLst>
            </p:cNvPr>
            <p:cNvGrpSpPr/>
            <p:nvPr/>
          </p:nvGrpSpPr>
          <p:grpSpPr>
            <a:xfrm>
              <a:off x="8503091" y="2750416"/>
              <a:ext cx="2217549" cy="1463431"/>
              <a:chOff x="8503091" y="2750416"/>
              <a:chExt cx="2217549" cy="1463431"/>
            </a:xfrm>
          </p:grpSpPr>
          <p:sp>
            <p:nvSpPr>
              <p:cNvPr id="212" name="Rectangle 211"/>
              <p:cNvSpPr/>
              <p:nvPr/>
            </p:nvSpPr>
            <p:spPr>
              <a:xfrm>
                <a:off x="8507646" y="3030602"/>
                <a:ext cx="2208439" cy="1183245"/>
              </a:xfrm>
              <a:prstGeom prst="rect">
                <a:avLst/>
              </a:prstGeom>
              <a:pattFill prst="wdUpDiag">
                <a:fgClr>
                  <a:schemeClr val="bg1">
                    <a:lumMod val="95000"/>
                  </a:schemeClr>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FFFF"/>
                  </a:solidFill>
                  <a:latin typeface="Open Sans"/>
                </a:endParaRPr>
              </a:p>
            </p:txBody>
          </p:sp>
          <p:sp>
            <p:nvSpPr>
              <p:cNvPr id="213" name="Rectangle 212">
                <a:extLst>
                  <a:ext uri="{FF2B5EF4-FFF2-40B4-BE49-F238E27FC236}">
                    <a16:creationId xmlns:a16="http://schemas.microsoft.com/office/drawing/2014/main" id="{21AA1EC2-0008-4F06-A0D8-C91E3D07DDC1}"/>
                  </a:ext>
                </a:extLst>
              </p:cNvPr>
              <p:cNvSpPr>
                <a:spLocks/>
              </p:cNvSpPr>
              <p:nvPr/>
            </p:nvSpPr>
            <p:spPr>
              <a:xfrm>
                <a:off x="8503091" y="2750416"/>
                <a:ext cx="2217549" cy="28346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noProof="0">
                    <a:solidFill>
                      <a:prstClr val="white"/>
                    </a:solidFill>
                  </a:rPr>
                  <a:t>Sample Analysis</a:t>
                </a:r>
                <a:endParaRPr kumimoji="0" lang="en-US" sz="900" b="1" i="0" u="none" strike="noStrike" kern="1200" cap="none" spc="0" normalizeH="0" baseline="0" noProof="0">
                  <a:ln>
                    <a:noFill/>
                  </a:ln>
                  <a:solidFill>
                    <a:prstClr val="white"/>
                  </a:solidFill>
                  <a:effectLst/>
                  <a:uLnTx/>
                  <a:uFillTx/>
                </a:endParaRPr>
              </a:p>
            </p:txBody>
          </p:sp>
          <p:sp>
            <p:nvSpPr>
              <p:cNvPr id="381" name="object 232">
                <a:extLst>
                  <a:ext uri="{FF2B5EF4-FFF2-40B4-BE49-F238E27FC236}">
                    <a16:creationId xmlns:a16="http://schemas.microsoft.com/office/drawing/2014/main" id="{AC060A3A-5D57-4A54-92D0-393735EC3863}"/>
                  </a:ext>
                </a:extLst>
              </p:cNvPr>
              <p:cNvSpPr txBox="1"/>
              <p:nvPr/>
            </p:nvSpPr>
            <p:spPr>
              <a:xfrm>
                <a:off x="8812873" y="3676414"/>
                <a:ext cx="1597985" cy="150682"/>
              </a:xfrm>
              <a:prstGeom prst="rect">
                <a:avLst/>
              </a:prstGeom>
            </p:spPr>
            <p:txBody>
              <a:bodyPr vert="horz" wrap="square" lIns="0" tIns="12065" rIns="0" bIns="0" rtlCol="0">
                <a:spAutoFit/>
              </a:bodyPr>
              <a:lstStyle/>
              <a:p>
                <a:pPr marL="12700" algn="ctr">
                  <a:spcBef>
                    <a:spcPts val="95"/>
                  </a:spcBef>
                </a:pPr>
                <a:r>
                  <a:rPr lang="en-GB" sz="900" b="1" spc="-5">
                    <a:latin typeface="Verdana"/>
                    <a:cs typeface="Verdana"/>
                  </a:rPr>
                  <a:t>Results Recorder </a:t>
                </a:r>
                <a:r>
                  <a:rPr lang="en-GB" sz="900" spc="-5">
                    <a:latin typeface="Verdana"/>
                    <a:cs typeface="Verdana"/>
                  </a:rPr>
                  <a:t>(2 FTE)</a:t>
                </a:r>
              </a:p>
            </p:txBody>
          </p:sp>
          <p:grpSp>
            <p:nvGrpSpPr>
              <p:cNvPr id="9" name="Group 8">
                <a:extLst>
                  <a:ext uri="{FF2B5EF4-FFF2-40B4-BE49-F238E27FC236}">
                    <a16:creationId xmlns:a16="http://schemas.microsoft.com/office/drawing/2014/main" id="{0808A4C9-FB6D-9240-92D3-B9C32988D339}"/>
                  </a:ext>
                </a:extLst>
              </p:cNvPr>
              <p:cNvGrpSpPr/>
              <p:nvPr/>
            </p:nvGrpSpPr>
            <p:grpSpPr>
              <a:xfrm>
                <a:off x="9353486" y="3860279"/>
                <a:ext cx="516758" cy="283857"/>
                <a:chOff x="8997895" y="4326766"/>
                <a:chExt cx="516758" cy="283857"/>
              </a:xfrm>
            </p:grpSpPr>
            <p:grpSp>
              <p:nvGrpSpPr>
                <p:cNvPr id="565" name="Group 564">
                  <a:extLst>
                    <a:ext uri="{FF2B5EF4-FFF2-40B4-BE49-F238E27FC236}">
                      <a16:creationId xmlns:a16="http://schemas.microsoft.com/office/drawing/2014/main" id="{2CAFD7F9-EC4D-8D46-BA83-ABB4DC329712}"/>
                    </a:ext>
                  </a:extLst>
                </p:cNvPr>
                <p:cNvGrpSpPr/>
                <p:nvPr/>
              </p:nvGrpSpPr>
              <p:grpSpPr>
                <a:xfrm>
                  <a:off x="8997895" y="4326766"/>
                  <a:ext cx="261364" cy="283857"/>
                  <a:chOff x="3381032" y="3988836"/>
                  <a:chExt cx="497050" cy="539827"/>
                </a:xfrm>
              </p:grpSpPr>
              <p:sp>
                <p:nvSpPr>
                  <p:cNvPr id="566" name="object 33">
                    <a:extLst>
                      <a:ext uri="{FF2B5EF4-FFF2-40B4-BE49-F238E27FC236}">
                        <a16:creationId xmlns:a16="http://schemas.microsoft.com/office/drawing/2014/main" id="{E09B6505-9483-4846-8FAE-27224C9FF866}"/>
                      </a:ext>
                    </a:extLst>
                  </p:cNvPr>
                  <p:cNvSpPr/>
                  <p:nvPr/>
                </p:nvSpPr>
                <p:spPr>
                  <a:xfrm>
                    <a:off x="3381032" y="3988836"/>
                    <a:ext cx="497050" cy="539827"/>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567" name="object 34">
                    <a:extLst>
                      <a:ext uri="{FF2B5EF4-FFF2-40B4-BE49-F238E27FC236}">
                        <a16:creationId xmlns:a16="http://schemas.microsoft.com/office/drawing/2014/main" id="{83ECE428-DFC3-504F-9C03-55E6269339F3}"/>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568" name="object 35">
                    <a:extLst>
                      <a:ext uri="{FF2B5EF4-FFF2-40B4-BE49-F238E27FC236}">
                        <a16:creationId xmlns:a16="http://schemas.microsoft.com/office/drawing/2014/main" id="{628F2F3C-BCC7-2946-9DB1-9CEC0B65C887}"/>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569" name="object 36">
                    <a:extLst>
                      <a:ext uri="{FF2B5EF4-FFF2-40B4-BE49-F238E27FC236}">
                        <a16:creationId xmlns:a16="http://schemas.microsoft.com/office/drawing/2014/main" id="{CEF19EF1-977D-FA47-80D9-40381BCB48E5}"/>
                      </a:ext>
                    </a:extLst>
                  </p:cNvPr>
                  <p:cNvSpPr/>
                  <p:nvPr/>
                </p:nvSpPr>
                <p:spPr>
                  <a:xfrm>
                    <a:off x="3528967" y="4117037"/>
                    <a:ext cx="208787" cy="231648"/>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570" name="Group 569">
                  <a:extLst>
                    <a:ext uri="{FF2B5EF4-FFF2-40B4-BE49-F238E27FC236}">
                      <a16:creationId xmlns:a16="http://schemas.microsoft.com/office/drawing/2014/main" id="{95729E29-4F59-E246-B177-4FF25DD230AA}"/>
                    </a:ext>
                  </a:extLst>
                </p:cNvPr>
                <p:cNvGrpSpPr/>
                <p:nvPr/>
              </p:nvGrpSpPr>
              <p:grpSpPr>
                <a:xfrm>
                  <a:off x="9253289" y="4326766"/>
                  <a:ext cx="261364" cy="283857"/>
                  <a:chOff x="3381032" y="3988836"/>
                  <a:chExt cx="497050" cy="539827"/>
                </a:xfrm>
              </p:grpSpPr>
              <p:sp>
                <p:nvSpPr>
                  <p:cNvPr id="601" name="object 33">
                    <a:extLst>
                      <a:ext uri="{FF2B5EF4-FFF2-40B4-BE49-F238E27FC236}">
                        <a16:creationId xmlns:a16="http://schemas.microsoft.com/office/drawing/2014/main" id="{E12C8B05-BB35-974C-9AD7-8589E65A4060}"/>
                      </a:ext>
                    </a:extLst>
                  </p:cNvPr>
                  <p:cNvSpPr/>
                  <p:nvPr/>
                </p:nvSpPr>
                <p:spPr>
                  <a:xfrm>
                    <a:off x="3381032" y="3988836"/>
                    <a:ext cx="497050" cy="539827"/>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602" name="object 34">
                    <a:extLst>
                      <a:ext uri="{FF2B5EF4-FFF2-40B4-BE49-F238E27FC236}">
                        <a16:creationId xmlns:a16="http://schemas.microsoft.com/office/drawing/2014/main" id="{F33918BA-BFB5-0145-B18C-EF879D5628BD}"/>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603" name="object 35">
                    <a:extLst>
                      <a:ext uri="{FF2B5EF4-FFF2-40B4-BE49-F238E27FC236}">
                        <a16:creationId xmlns:a16="http://schemas.microsoft.com/office/drawing/2014/main" id="{3F4DB4FE-B2C7-1845-BB57-31B2BD3EE7F9}"/>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604" name="object 36">
                    <a:extLst>
                      <a:ext uri="{FF2B5EF4-FFF2-40B4-BE49-F238E27FC236}">
                        <a16:creationId xmlns:a16="http://schemas.microsoft.com/office/drawing/2014/main" id="{A8B0258C-2FCE-434A-8AC9-34A08E84FD76}"/>
                      </a:ext>
                    </a:extLst>
                  </p:cNvPr>
                  <p:cNvSpPr/>
                  <p:nvPr/>
                </p:nvSpPr>
                <p:spPr>
                  <a:xfrm>
                    <a:off x="3528967" y="4117037"/>
                    <a:ext cx="208787" cy="231648"/>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sp>
            <p:nvSpPr>
              <p:cNvPr id="245" name="object 232">
                <a:extLst>
                  <a:ext uri="{FF2B5EF4-FFF2-40B4-BE49-F238E27FC236}">
                    <a16:creationId xmlns:a16="http://schemas.microsoft.com/office/drawing/2014/main" id="{AC060A3A-5D57-4A54-92D0-393735EC3863}"/>
                  </a:ext>
                </a:extLst>
              </p:cNvPr>
              <p:cNvSpPr txBox="1"/>
              <p:nvPr/>
            </p:nvSpPr>
            <p:spPr>
              <a:xfrm>
                <a:off x="8583118" y="3079427"/>
                <a:ext cx="2057495" cy="150682"/>
              </a:xfrm>
              <a:prstGeom prst="rect">
                <a:avLst/>
              </a:prstGeom>
            </p:spPr>
            <p:txBody>
              <a:bodyPr vert="horz" wrap="square" lIns="0" tIns="12065" rIns="0" bIns="0" rtlCol="0">
                <a:spAutoFit/>
              </a:bodyPr>
              <a:lstStyle/>
              <a:p>
                <a:pPr marL="12700" algn="ctr">
                  <a:spcBef>
                    <a:spcPts val="95"/>
                  </a:spcBef>
                </a:pPr>
                <a:r>
                  <a:rPr lang="en-GB" sz="900" b="1" spc="-5">
                    <a:latin typeface="Verdana"/>
                    <a:cs typeface="Verdana"/>
                  </a:rPr>
                  <a:t>Processing Operative </a:t>
                </a:r>
                <a:r>
                  <a:rPr lang="en-GB" sz="900" spc="-5">
                    <a:latin typeface="Verdana"/>
                    <a:cs typeface="Verdana"/>
                  </a:rPr>
                  <a:t>(6 FTE)</a:t>
                </a:r>
              </a:p>
            </p:txBody>
          </p:sp>
          <p:grpSp>
            <p:nvGrpSpPr>
              <p:cNvPr id="3" name="Group 2">
                <a:extLst>
                  <a:ext uri="{FF2B5EF4-FFF2-40B4-BE49-F238E27FC236}">
                    <a16:creationId xmlns:a16="http://schemas.microsoft.com/office/drawing/2014/main" id="{FEEA75F2-2431-284B-B9BA-6700A3E72138}"/>
                  </a:ext>
                </a:extLst>
              </p:cNvPr>
              <p:cNvGrpSpPr/>
              <p:nvPr/>
            </p:nvGrpSpPr>
            <p:grpSpPr>
              <a:xfrm>
                <a:off x="8856245" y="3297856"/>
                <a:ext cx="1511241" cy="283857"/>
                <a:chOff x="8577282" y="3297856"/>
                <a:chExt cx="1511241" cy="283857"/>
              </a:xfrm>
            </p:grpSpPr>
            <p:grpSp>
              <p:nvGrpSpPr>
                <p:cNvPr id="387" name="Group 386"/>
                <p:cNvGrpSpPr/>
                <p:nvPr/>
              </p:nvGrpSpPr>
              <p:grpSpPr>
                <a:xfrm>
                  <a:off x="9577182" y="3297856"/>
                  <a:ext cx="261364" cy="283857"/>
                  <a:chOff x="3381032" y="3988836"/>
                  <a:chExt cx="497050" cy="539827"/>
                </a:xfrm>
              </p:grpSpPr>
              <p:sp>
                <p:nvSpPr>
                  <p:cNvPr id="428" name="object 33">
                    <a:extLst>
                      <a:ext uri="{FF2B5EF4-FFF2-40B4-BE49-F238E27FC236}">
                        <a16:creationId xmlns:a16="http://schemas.microsoft.com/office/drawing/2014/main" id="{96621F6E-4C84-438C-8D54-A40377507907}"/>
                      </a:ext>
                    </a:extLst>
                  </p:cNvPr>
                  <p:cNvSpPr/>
                  <p:nvPr/>
                </p:nvSpPr>
                <p:spPr>
                  <a:xfrm>
                    <a:off x="3381032" y="3988836"/>
                    <a:ext cx="497050" cy="539827"/>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429" name="object 34">
                    <a:extLst>
                      <a:ext uri="{FF2B5EF4-FFF2-40B4-BE49-F238E27FC236}">
                        <a16:creationId xmlns:a16="http://schemas.microsoft.com/office/drawing/2014/main" id="{47E30E4E-41D1-4413-9E17-03435B9DB84E}"/>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430" name="object 35">
                    <a:extLst>
                      <a:ext uri="{FF2B5EF4-FFF2-40B4-BE49-F238E27FC236}">
                        <a16:creationId xmlns:a16="http://schemas.microsoft.com/office/drawing/2014/main" id="{59C1389A-A04D-4B4E-B905-0E5618A0C7CC}"/>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431" name="object 36">
                    <a:extLst>
                      <a:ext uri="{FF2B5EF4-FFF2-40B4-BE49-F238E27FC236}">
                        <a16:creationId xmlns:a16="http://schemas.microsoft.com/office/drawing/2014/main" id="{99F9836E-4482-4BFE-A8B6-907CC6934BC2}"/>
                      </a:ext>
                    </a:extLst>
                  </p:cNvPr>
                  <p:cNvSpPr/>
                  <p:nvPr/>
                </p:nvSpPr>
                <p:spPr>
                  <a:xfrm>
                    <a:off x="3528967" y="4117037"/>
                    <a:ext cx="208787" cy="231648"/>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390" name="Group 389"/>
                <p:cNvGrpSpPr/>
                <p:nvPr/>
              </p:nvGrpSpPr>
              <p:grpSpPr>
                <a:xfrm>
                  <a:off x="9077232" y="3297856"/>
                  <a:ext cx="261364" cy="283857"/>
                  <a:chOff x="3381032" y="3988836"/>
                  <a:chExt cx="497050" cy="539827"/>
                </a:xfrm>
              </p:grpSpPr>
              <p:sp>
                <p:nvSpPr>
                  <p:cNvPr id="416" name="object 33">
                    <a:extLst>
                      <a:ext uri="{FF2B5EF4-FFF2-40B4-BE49-F238E27FC236}">
                        <a16:creationId xmlns:a16="http://schemas.microsoft.com/office/drawing/2014/main" id="{96621F6E-4C84-438C-8D54-A40377507907}"/>
                      </a:ext>
                    </a:extLst>
                  </p:cNvPr>
                  <p:cNvSpPr/>
                  <p:nvPr/>
                </p:nvSpPr>
                <p:spPr>
                  <a:xfrm>
                    <a:off x="3381032" y="3988836"/>
                    <a:ext cx="497050" cy="539827"/>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417" name="object 34">
                    <a:extLst>
                      <a:ext uri="{FF2B5EF4-FFF2-40B4-BE49-F238E27FC236}">
                        <a16:creationId xmlns:a16="http://schemas.microsoft.com/office/drawing/2014/main" id="{47E30E4E-41D1-4413-9E17-03435B9DB84E}"/>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418" name="object 35">
                    <a:extLst>
                      <a:ext uri="{FF2B5EF4-FFF2-40B4-BE49-F238E27FC236}">
                        <a16:creationId xmlns:a16="http://schemas.microsoft.com/office/drawing/2014/main" id="{59C1389A-A04D-4B4E-B905-0E5618A0C7CC}"/>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419" name="object 36">
                    <a:extLst>
                      <a:ext uri="{FF2B5EF4-FFF2-40B4-BE49-F238E27FC236}">
                        <a16:creationId xmlns:a16="http://schemas.microsoft.com/office/drawing/2014/main" id="{99F9836E-4482-4BFE-A8B6-907CC6934BC2}"/>
                      </a:ext>
                    </a:extLst>
                  </p:cNvPr>
                  <p:cNvSpPr/>
                  <p:nvPr/>
                </p:nvSpPr>
                <p:spPr>
                  <a:xfrm>
                    <a:off x="3528967" y="4117037"/>
                    <a:ext cx="208787" cy="231648"/>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391" name="Group 390"/>
                <p:cNvGrpSpPr/>
                <p:nvPr/>
              </p:nvGrpSpPr>
              <p:grpSpPr>
                <a:xfrm>
                  <a:off x="9327207" y="3297856"/>
                  <a:ext cx="261364" cy="283857"/>
                  <a:chOff x="3381032" y="3988836"/>
                  <a:chExt cx="497050" cy="539827"/>
                </a:xfrm>
              </p:grpSpPr>
              <p:sp>
                <p:nvSpPr>
                  <p:cNvPr id="412" name="object 33">
                    <a:extLst>
                      <a:ext uri="{FF2B5EF4-FFF2-40B4-BE49-F238E27FC236}">
                        <a16:creationId xmlns:a16="http://schemas.microsoft.com/office/drawing/2014/main" id="{96621F6E-4C84-438C-8D54-A40377507907}"/>
                      </a:ext>
                    </a:extLst>
                  </p:cNvPr>
                  <p:cNvSpPr/>
                  <p:nvPr/>
                </p:nvSpPr>
                <p:spPr>
                  <a:xfrm>
                    <a:off x="3381032" y="3988836"/>
                    <a:ext cx="497050" cy="539827"/>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413" name="object 34">
                    <a:extLst>
                      <a:ext uri="{FF2B5EF4-FFF2-40B4-BE49-F238E27FC236}">
                        <a16:creationId xmlns:a16="http://schemas.microsoft.com/office/drawing/2014/main" id="{47E30E4E-41D1-4413-9E17-03435B9DB84E}"/>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414" name="object 35">
                    <a:extLst>
                      <a:ext uri="{FF2B5EF4-FFF2-40B4-BE49-F238E27FC236}">
                        <a16:creationId xmlns:a16="http://schemas.microsoft.com/office/drawing/2014/main" id="{59C1389A-A04D-4B4E-B905-0E5618A0C7CC}"/>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415" name="object 36">
                    <a:extLst>
                      <a:ext uri="{FF2B5EF4-FFF2-40B4-BE49-F238E27FC236}">
                        <a16:creationId xmlns:a16="http://schemas.microsoft.com/office/drawing/2014/main" id="{99F9836E-4482-4BFE-A8B6-907CC6934BC2}"/>
                      </a:ext>
                    </a:extLst>
                  </p:cNvPr>
                  <p:cNvSpPr/>
                  <p:nvPr/>
                </p:nvSpPr>
                <p:spPr>
                  <a:xfrm>
                    <a:off x="3528967" y="4117037"/>
                    <a:ext cx="208787" cy="231648"/>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394" name="Group 393"/>
                <p:cNvGrpSpPr/>
                <p:nvPr/>
              </p:nvGrpSpPr>
              <p:grpSpPr>
                <a:xfrm>
                  <a:off x="9827159" y="3297856"/>
                  <a:ext cx="261364" cy="283857"/>
                  <a:chOff x="3381032" y="3988836"/>
                  <a:chExt cx="497050" cy="539827"/>
                </a:xfrm>
              </p:grpSpPr>
              <p:sp>
                <p:nvSpPr>
                  <p:cNvPr id="400" name="object 33">
                    <a:extLst>
                      <a:ext uri="{FF2B5EF4-FFF2-40B4-BE49-F238E27FC236}">
                        <a16:creationId xmlns:a16="http://schemas.microsoft.com/office/drawing/2014/main" id="{96621F6E-4C84-438C-8D54-A40377507907}"/>
                      </a:ext>
                    </a:extLst>
                  </p:cNvPr>
                  <p:cNvSpPr/>
                  <p:nvPr/>
                </p:nvSpPr>
                <p:spPr>
                  <a:xfrm>
                    <a:off x="3381032" y="3988836"/>
                    <a:ext cx="497050" cy="539827"/>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401" name="object 34">
                    <a:extLst>
                      <a:ext uri="{FF2B5EF4-FFF2-40B4-BE49-F238E27FC236}">
                        <a16:creationId xmlns:a16="http://schemas.microsoft.com/office/drawing/2014/main" id="{47E30E4E-41D1-4413-9E17-03435B9DB84E}"/>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402" name="object 35">
                    <a:extLst>
                      <a:ext uri="{FF2B5EF4-FFF2-40B4-BE49-F238E27FC236}">
                        <a16:creationId xmlns:a16="http://schemas.microsoft.com/office/drawing/2014/main" id="{59C1389A-A04D-4B4E-B905-0E5618A0C7CC}"/>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403" name="object 36">
                    <a:extLst>
                      <a:ext uri="{FF2B5EF4-FFF2-40B4-BE49-F238E27FC236}">
                        <a16:creationId xmlns:a16="http://schemas.microsoft.com/office/drawing/2014/main" id="{99F9836E-4482-4BFE-A8B6-907CC6934BC2}"/>
                      </a:ext>
                    </a:extLst>
                  </p:cNvPr>
                  <p:cNvSpPr/>
                  <p:nvPr/>
                </p:nvSpPr>
                <p:spPr>
                  <a:xfrm>
                    <a:off x="3528967" y="4117037"/>
                    <a:ext cx="208787" cy="231648"/>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345" name="Group 344"/>
                <p:cNvGrpSpPr/>
                <p:nvPr/>
              </p:nvGrpSpPr>
              <p:grpSpPr>
                <a:xfrm>
                  <a:off x="8577282" y="3297856"/>
                  <a:ext cx="261364" cy="283857"/>
                  <a:chOff x="3381032" y="3988836"/>
                  <a:chExt cx="497050" cy="539827"/>
                </a:xfrm>
              </p:grpSpPr>
              <p:sp>
                <p:nvSpPr>
                  <p:cNvPr id="382" name="object 33">
                    <a:extLst>
                      <a:ext uri="{FF2B5EF4-FFF2-40B4-BE49-F238E27FC236}">
                        <a16:creationId xmlns:a16="http://schemas.microsoft.com/office/drawing/2014/main" id="{96621F6E-4C84-438C-8D54-A40377507907}"/>
                      </a:ext>
                    </a:extLst>
                  </p:cNvPr>
                  <p:cNvSpPr/>
                  <p:nvPr/>
                </p:nvSpPr>
                <p:spPr>
                  <a:xfrm>
                    <a:off x="3381032" y="3988836"/>
                    <a:ext cx="497050" cy="539827"/>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395" name="object 34">
                    <a:extLst>
                      <a:ext uri="{FF2B5EF4-FFF2-40B4-BE49-F238E27FC236}">
                        <a16:creationId xmlns:a16="http://schemas.microsoft.com/office/drawing/2014/main" id="{47E30E4E-41D1-4413-9E17-03435B9DB84E}"/>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396" name="object 35">
                    <a:extLst>
                      <a:ext uri="{FF2B5EF4-FFF2-40B4-BE49-F238E27FC236}">
                        <a16:creationId xmlns:a16="http://schemas.microsoft.com/office/drawing/2014/main" id="{59C1389A-A04D-4B4E-B905-0E5618A0C7CC}"/>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397" name="object 36">
                    <a:extLst>
                      <a:ext uri="{FF2B5EF4-FFF2-40B4-BE49-F238E27FC236}">
                        <a16:creationId xmlns:a16="http://schemas.microsoft.com/office/drawing/2014/main" id="{99F9836E-4482-4BFE-A8B6-907CC6934BC2}"/>
                      </a:ext>
                    </a:extLst>
                  </p:cNvPr>
                  <p:cNvSpPr/>
                  <p:nvPr/>
                </p:nvSpPr>
                <p:spPr>
                  <a:xfrm>
                    <a:off x="3528967" y="4117037"/>
                    <a:ext cx="208787" cy="231648"/>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481" name="Group 480"/>
                <p:cNvGrpSpPr/>
                <p:nvPr/>
              </p:nvGrpSpPr>
              <p:grpSpPr>
                <a:xfrm>
                  <a:off x="8827257" y="3297856"/>
                  <a:ext cx="261364" cy="283857"/>
                  <a:chOff x="3381032" y="3988836"/>
                  <a:chExt cx="497050" cy="539827"/>
                </a:xfrm>
              </p:grpSpPr>
              <p:sp>
                <p:nvSpPr>
                  <p:cNvPr id="482" name="object 33">
                    <a:extLst>
                      <a:ext uri="{FF2B5EF4-FFF2-40B4-BE49-F238E27FC236}">
                        <a16:creationId xmlns:a16="http://schemas.microsoft.com/office/drawing/2014/main" id="{96621F6E-4C84-438C-8D54-A40377507907}"/>
                      </a:ext>
                    </a:extLst>
                  </p:cNvPr>
                  <p:cNvSpPr/>
                  <p:nvPr/>
                </p:nvSpPr>
                <p:spPr>
                  <a:xfrm>
                    <a:off x="3381032" y="3988836"/>
                    <a:ext cx="497050" cy="539827"/>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483" name="object 34">
                    <a:extLst>
                      <a:ext uri="{FF2B5EF4-FFF2-40B4-BE49-F238E27FC236}">
                        <a16:creationId xmlns:a16="http://schemas.microsoft.com/office/drawing/2014/main" id="{47E30E4E-41D1-4413-9E17-03435B9DB84E}"/>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484" name="object 35">
                    <a:extLst>
                      <a:ext uri="{FF2B5EF4-FFF2-40B4-BE49-F238E27FC236}">
                        <a16:creationId xmlns:a16="http://schemas.microsoft.com/office/drawing/2014/main" id="{59C1389A-A04D-4B4E-B905-0E5618A0C7CC}"/>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485" name="object 36">
                    <a:extLst>
                      <a:ext uri="{FF2B5EF4-FFF2-40B4-BE49-F238E27FC236}">
                        <a16:creationId xmlns:a16="http://schemas.microsoft.com/office/drawing/2014/main" id="{99F9836E-4482-4BFE-A8B6-907CC6934BC2}"/>
                      </a:ext>
                    </a:extLst>
                  </p:cNvPr>
                  <p:cNvSpPr/>
                  <p:nvPr/>
                </p:nvSpPr>
                <p:spPr>
                  <a:xfrm>
                    <a:off x="3528967" y="4117037"/>
                    <a:ext cx="208787" cy="231648"/>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grpSp>
        <p:grpSp>
          <p:nvGrpSpPr>
            <p:cNvPr id="14" name="Group 13">
              <a:extLst>
                <a:ext uri="{FF2B5EF4-FFF2-40B4-BE49-F238E27FC236}">
                  <a16:creationId xmlns:a16="http://schemas.microsoft.com/office/drawing/2014/main" id="{8D0AB596-139F-684B-ACAC-E1E35EF383CC}"/>
                </a:ext>
              </a:extLst>
            </p:cNvPr>
            <p:cNvGrpSpPr/>
            <p:nvPr/>
          </p:nvGrpSpPr>
          <p:grpSpPr>
            <a:xfrm>
              <a:off x="6082739" y="2750416"/>
              <a:ext cx="2217549" cy="1463431"/>
              <a:chOff x="6082739" y="2750416"/>
              <a:chExt cx="2217549" cy="1463431"/>
            </a:xfrm>
          </p:grpSpPr>
          <p:sp>
            <p:nvSpPr>
              <p:cNvPr id="205" name="Rectangle 204"/>
              <p:cNvSpPr/>
              <p:nvPr/>
            </p:nvSpPr>
            <p:spPr>
              <a:xfrm>
                <a:off x="6087294" y="3038579"/>
                <a:ext cx="2208439" cy="1175268"/>
              </a:xfrm>
              <a:prstGeom prst="rect">
                <a:avLst/>
              </a:prstGeom>
              <a:pattFill prst="wdUpDiag">
                <a:fgClr>
                  <a:schemeClr val="bg1">
                    <a:lumMod val="95000"/>
                  </a:schemeClr>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FFFF"/>
                  </a:solidFill>
                  <a:latin typeface="Open Sans"/>
                </a:endParaRPr>
              </a:p>
            </p:txBody>
          </p:sp>
          <p:sp>
            <p:nvSpPr>
              <p:cNvPr id="210" name="Rectangle 209">
                <a:extLst>
                  <a:ext uri="{FF2B5EF4-FFF2-40B4-BE49-F238E27FC236}">
                    <a16:creationId xmlns:a16="http://schemas.microsoft.com/office/drawing/2014/main" id="{21AA1EC2-0008-4F06-A0D8-C91E3D07DDC1}"/>
                  </a:ext>
                </a:extLst>
              </p:cNvPr>
              <p:cNvSpPr>
                <a:spLocks/>
              </p:cNvSpPr>
              <p:nvPr/>
            </p:nvSpPr>
            <p:spPr>
              <a:xfrm>
                <a:off x="6082739" y="2750416"/>
                <a:ext cx="2217549" cy="2917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noProof="0">
                    <a:solidFill>
                      <a:prstClr val="white"/>
                    </a:solidFill>
                  </a:rPr>
                  <a:t>Registration &amp; Testing Coordination</a:t>
                </a:r>
                <a:endParaRPr kumimoji="0" lang="en-US" sz="900" b="1" i="0" u="none" strike="noStrike" kern="1200" cap="none" spc="0" normalizeH="0" baseline="0" noProof="0">
                  <a:ln>
                    <a:noFill/>
                  </a:ln>
                  <a:solidFill>
                    <a:prstClr val="white"/>
                  </a:solidFill>
                  <a:effectLst/>
                  <a:uLnTx/>
                  <a:uFillTx/>
                </a:endParaRPr>
              </a:p>
            </p:txBody>
          </p:sp>
          <p:sp>
            <p:nvSpPr>
              <p:cNvPr id="219" name="object 232">
                <a:extLst>
                  <a:ext uri="{FF2B5EF4-FFF2-40B4-BE49-F238E27FC236}">
                    <a16:creationId xmlns:a16="http://schemas.microsoft.com/office/drawing/2014/main" id="{AC060A3A-5D57-4A54-92D0-393735EC3863}"/>
                  </a:ext>
                </a:extLst>
              </p:cNvPr>
              <p:cNvSpPr txBox="1"/>
              <p:nvPr/>
            </p:nvSpPr>
            <p:spPr>
              <a:xfrm>
                <a:off x="6492933" y="3674403"/>
                <a:ext cx="1397161" cy="150682"/>
              </a:xfrm>
              <a:prstGeom prst="rect">
                <a:avLst/>
              </a:prstGeom>
            </p:spPr>
            <p:txBody>
              <a:bodyPr vert="horz" wrap="square" lIns="0" tIns="12065" rIns="0" bIns="0" rtlCol="0">
                <a:spAutoFit/>
              </a:bodyPr>
              <a:lstStyle/>
              <a:p>
                <a:pPr marL="12700" algn="ctr">
                  <a:spcBef>
                    <a:spcPts val="95"/>
                  </a:spcBef>
                </a:pPr>
                <a:r>
                  <a:rPr lang="en-GB" sz="900" b="1" spc="-5">
                    <a:latin typeface="Verdana"/>
                    <a:cs typeface="Verdana"/>
                  </a:rPr>
                  <a:t>Test Assistant </a:t>
                </a:r>
                <a:r>
                  <a:rPr lang="en-GB" sz="900" spc="-5">
                    <a:latin typeface="Verdana"/>
                    <a:cs typeface="Verdana"/>
                  </a:rPr>
                  <a:t>(2 FTE)</a:t>
                </a:r>
              </a:p>
            </p:txBody>
          </p:sp>
          <p:grpSp>
            <p:nvGrpSpPr>
              <p:cNvPr id="12" name="Group 11">
                <a:extLst>
                  <a:ext uri="{FF2B5EF4-FFF2-40B4-BE49-F238E27FC236}">
                    <a16:creationId xmlns:a16="http://schemas.microsoft.com/office/drawing/2014/main" id="{8AEDB9FA-E2D2-7C48-B6F3-5C900A1F42CE}"/>
                  </a:ext>
                </a:extLst>
              </p:cNvPr>
              <p:cNvGrpSpPr/>
              <p:nvPr/>
            </p:nvGrpSpPr>
            <p:grpSpPr>
              <a:xfrm>
                <a:off x="6936658" y="3865422"/>
                <a:ext cx="509710" cy="269671"/>
                <a:chOff x="6810894" y="4023451"/>
                <a:chExt cx="509710" cy="269671"/>
              </a:xfrm>
            </p:grpSpPr>
            <p:grpSp>
              <p:nvGrpSpPr>
                <p:cNvPr id="571" name="Group 570"/>
                <p:cNvGrpSpPr/>
                <p:nvPr/>
              </p:nvGrpSpPr>
              <p:grpSpPr>
                <a:xfrm>
                  <a:off x="6810894" y="4023451"/>
                  <a:ext cx="248302" cy="269671"/>
                  <a:chOff x="2350181" y="3400544"/>
                  <a:chExt cx="497050" cy="539827"/>
                </a:xfrm>
              </p:grpSpPr>
              <p:sp>
                <p:nvSpPr>
                  <p:cNvPr id="572" name="object 33">
                    <a:extLst>
                      <a:ext uri="{FF2B5EF4-FFF2-40B4-BE49-F238E27FC236}">
                        <a16:creationId xmlns:a16="http://schemas.microsoft.com/office/drawing/2014/main" id="{96621F6E-4C84-438C-8D54-A40377507907}"/>
                      </a:ext>
                    </a:extLst>
                  </p:cNvPr>
                  <p:cNvSpPr/>
                  <p:nvPr/>
                </p:nvSpPr>
                <p:spPr>
                  <a:xfrm>
                    <a:off x="2350181" y="3400544"/>
                    <a:ext cx="497050" cy="539827"/>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573" name="object 34">
                    <a:extLst>
                      <a:ext uri="{FF2B5EF4-FFF2-40B4-BE49-F238E27FC236}">
                        <a16:creationId xmlns:a16="http://schemas.microsoft.com/office/drawing/2014/main" id="{47E30E4E-41D1-4413-9E17-03435B9DB84E}"/>
                      </a:ext>
                    </a:extLst>
                  </p:cNvPr>
                  <p:cNvSpPr/>
                  <p:nvPr/>
                </p:nvSpPr>
                <p:spPr>
                  <a:xfrm>
                    <a:off x="2398294" y="3425875"/>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574" name="object 35">
                    <a:extLst>
                      <a:ext uri="{FF2B5EF4-FFF2-40B4-BE49-F238E27FC236}">
                        <a16:creationId xmlns:a16="http://schemas.microsoft.com/office/drawing/2014/main" id="{59C1389A-A04D-4B4E-B905-0E5618A0C7CC}"/>
                      </a:ext>
                    </a:extLst>
                  </p:cNvPr>
                  <p:cNvSpPr/>
                  <p:nvPr/>
                </p:nvSpPr>
                <p:spPr>
                  <a:xfrm>
                    <a:off x="2398294" y="3425875"/>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tx1"/>
                    </a:solidFill>
                  </a:ln>
                </p:spPr>
                <p:txBody>
                  <a:bodyPr wrap="square" lIns="0" tIns="0" rIns="0" bIns="0" rtlCol="0"/>
                  <a:lstStyle/>
                  <a:p>
                    <a:endParaRPr sz="1600">
                      <a:solidFill>
                        <a:prstClr val="black"/>
                      </a:solidFill>
                      <a:latin typeface="Calibri"/>
                    </a:endParaRPr>
                  </a:p>
                </p:txBody>
              </p:sp>
              <p:sp>
                <p:nvSpPr>
                  <p:cNvPr id="575" name="object 36">
                    <a:extLst>
                      <a:ext uri="{FF2B5EF4-FFF2-40B4-BE49-F238E27FC236}">
                        <a16:creationId xmlns:a16="http://schemas.microsoft.com/office/drawing/2014/main" id="{99F9836E-4482-4BFE-A8B6-907CC6934BC2}"/>
                      </a:ext>
                    </a:extLst>
                  </p:cNvPr>
                  <p:cNvSpPr/>
                  <p:nvPr/>
                </p:nvSpPr>
                <p:spPr>
                  <a:xfrm>
                    <a:off x="2498116" y="3528745"/>
                    <a:ext cx="208787" cy="231648"/>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576" name="Group 575"/>
                <p:cNvGrpSpPr/>
                <p:nvPr/>
              </p:nvGrpSpPr>
              <p:grpSpPr>
                <a:xfrm>
                  <a:off x="7072302" y="4023451"/>
                  <a:ext cx="248302" cy="269671"/>
                  <a:chOff x="2350181" y="3400544"/>
                  <a:chExt cx="497050" cy="539827"/>
                </a:xfrm>
              </p:grpSpPr>
              <p:sp>
                <p:nvSpPr>
                  <p:cNvPr id="577" name="object 33">
                    <a:extLst>
                      <a:ext uri="{FF2B5EF4-FFF2-40B4-BE49-F238E27FC236}">
                        <a16:creationId xmlns:a16="http://schemas.microsoft.com/office/drawing/2014/main" id="{96621F6E-4C84-438C-8D54-A40377507907}"/>
                      </a:ext>
                    </a:extLst>
                  </p:cNvPr>
                  <p:cNvSpPr/>
                  <p:nvPr/>
                </p:nvSpPr>
                <p:spPr>
                  <a:xfrm>
                    <a:off x="2350181" y="3400544"/>
                    <a:ext cx="497050" cy="539827"/>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578" name="object 34">
                    <a:extLst>
                      <a:ext uri="{FF2B5EF4-FFF2-40B4-BE49-F238E27FC236}">
                        <a16:creationId xmlns:a16="http://schemas.microsoft.com/office/drawing/2014/main" id="{47E30E4E-41D1-4413-9E17-03435B9DB84E}"/>
                      </a:ext>
                    </a:extLst>
                  </p:cNvPr>
                  <p:cNvSpPr/>
                  <p:nvPr/>
                </p:nvSpPr>
                <p:spPr>
                  <a:xfrm>
                    <a:off x="2398294" y="3425875"/>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579" name="object 35">
                    <a:extLst>
                      <a:ext uri="{FF2B5EF4-FFF2-40B4-BE49-F238E27FC236}">
                        <a16:creationId xmlns:a16="http://schemas.microsoft.com/office/drawing/2014/main" id="{59C1389A-A04D-4B4E-B905-0E5618A0C7CC}"/>
                      </a:ext>
                    </a:extLst>
                  </p:cNvPr>
                  <p:cNvSpPr/>
                  <p:nvPr/>
                </p:nvSpPr>
                <p:spPr>
                  <a:xfrm>
                    <a:off x="2398294" y="3425875"/>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tx1"/>
                    </a:solidFill>
                  </a:ln>
                </p:spPr>
                <p:txBody>
                  <a:bodyPr wrap="square" lIns="0" tIns="0" rIns="0" bIns="0" rtlCol="0"/>
                  <a:lstStyle/>
                  <a:p>
                    <a:endParaRPr sz="1600">
                      <a:solidFill>
                        <a:prstClr val="black"/>
                      </a:solidFill>
                      <a:latin typeface="Calibri"/>
                    </a:endParaRPr>
                  </a:p>
                </p:txBody>
              </p:sp>
              <p:sp>
                <p:nvSpPr>
                  <p:cNvPr id="580" name="object 36">
                    <a:extLst>
                      <a:ext uri="{FF2B5EF4-FFF2-40B4-BE49-F238E27FC236}">
                        <a16:creationId xmlns:a16="http://schemas.microsoft.com/office/drawing/2014/main" id="{99F9836E-4482-4BFE-A8B6-907CC6934BC2}"/>
                      </a:ext>
                    </a:extLst>
                  </p:cNvPr>
                  <p:cNvSpPr/>
                  <p:nvPr/>
                </p:nvSpPr>
                <p:spPr>
                  <a:xfrm>
                    <a:off x="2498116" y="3528745"/>
                    <a:ext cx="208787" cy="231648"/>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grpSp>
            <p:nvGrpSpPr>
              <p:cNvPr id="273" name="Group 272">
                <a:extLst>
                  <a:ext uri="{FF2B5EF4-FFF2-40B4-BE49-F238E27FC236}">
                    <a16:creationId xmlns:a16="http://schemas.microsoft.com/office/drawing/2014/main" id="{853B0F8C-9781-0143-8D53-47D5C2623B77}"/>
                  </a:ext>
                </a:extLst>
              </p:cNvPr>
              <p:cNvGrpSpPr/>
              <p:nvPr/>
            </p:nvGrpSpPr>
            <p:grpSpPr>
              <a:xfrm>
                <a:off x="7067362" y="3295226"/>
                <a:ext cx="248302" cy="269671"/>
                <a:chOff x="2350181" y="3400544"/>
                <a:chExt cx="497050" cy="539827"/>
              </a:xfrm>
            </p:grpSpPr>
            <p:sp>
              <p:nvSpPr>
                <p:cNvPr id="279" name="object 33">
                  <a:extLst>
                    <a:ext uri="{FF2B5EF4-FFF2-40B4-BE49-F238E27FC236}">
                      <a16:creationId xmlns:a16="http://schemas.microsoft.com/office/drawing/2014/main" id="{4F33002B-AD9C-7D4F-8625-BE9EE18EE25D}"/>
                    </a:ext>
                  </a:extLst>
                </p:cNvPr>
                <p:cNvSpPr/>
                <p:nvPr/>
              </p:nvSpPr>
              <p:spPr>
                <a:xfrm>
                  <a:off x="2350181" y="3400544"/>
                  <a:ext cx="497050" cy="539827"/>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280" name="object 34">
                  <a:extLst>
                    <a:ext uri="{FF2B5EF4-FFF2-40B4-BE49-F238E27FC236}">
                      <a16:creationId xmlns:a16="http://schemas.microsoft.com/office/drawing/2014/main" id="{77C2AE13-1A70-8E4D-8D90-78909045369A}"/>
                    </a:ext>
                  </a:extLst>
                </p:cNvPr>
                <p:cNvSpPr/>
                <p:nvPr/>
              </p:nvSpPr>
              <p:spPr>
                <a:xfrm>
                  <a:off x="2398294" y="3425875"/>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281" name="object 35">
                  <a:extLst>
                    <a:ext uri="{FF2B5EF4-FFF2-40B4-BE49-F238E27FC236}">
                      <a16:creationId xmlns:a16="http://schemas.microsoft.com/office/drawing/2014/main" id="{347A570F-88F7-B64F-8F5D-420E81EB52AA}"/>
                    </a:ext>
                  </a:extLst>
                </p:cNvPr>
                <p:cNvSpPr/>
                <p:nvPr/>
              </p:nvSpPr>
              <p:spPr>
                <a:xfrm>
                  <a:off x="2398294" y="3425875"/>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tx1"/>
                  </a:solidFill>
                </a:ln>
              </p:spPr>
              <p:txBody>
                <a:bodyPr wrap="square" lIns="0" tIns="0" rIns="0" bIns="0" rtlCol="0"/>
                <a:lstStyle/>
                <a:p>
                  <a:endParaRPr sz="1600">
                    <a:solidFill>
                      <a:prstClr val="black"/>
                    </a:solidFill>
                    <a:latin typeface="Calibri"/>
                  </a:endParaRPr>
                </a:p>
              </p:txBody>
            </p:sp>
            <p:sp>
              <p:nvSpPr>
                <p:cNvPr id="282" name="object 36">
                  <a:extLst>
                    <a:ext uri="{FF2B5EF4-FFF2-40B4-BE49-F238E27FC236}">
                      <a16:creationId xmlns:a16="http://schemas.microsoft.com/office/drawing/2014/main" id="{DCA22E61-E7FD-FF41-8BC4-4AA55D952980}"/>
                    </a:ext>
                  </a:extLst>
                </p:cNvPr>
                <p:cNvSpPr/>
                <p:nvPr/>
              </p:nvSpPr>
              <p:spPr>
                <a:xfrm>
                  <a:off x="2498116" y="3528745"/>
                  <a:ext cx="208787" cy="231648"/>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sp>
            <p:nvSpPr>
              <p:cNvPr id="289" name="object 232">
                <a:extLst>
                  <a:ext uri="{FF2B5EF4-FFF2-40B4-BE49-F238E27FC236}">
                    <a16:creationId xmlns:a16="http://schemas.microsoft.com/office/drawing/2014/main" id="{20E0B8B3-981A-D14F-8CF1-469310133685}"/>
                  </a:ext>
                </a:extLst>
              </p:cNvPr>
              <p:cNvSpPr txBox="1"/>
              <p:nvPr/>
            </p:nvSpPr>
            <p:spPr>
              <a:xfrm>
                <a:off x="6087294" y="3104206"/>
                <a:ext cx="2208439" cy="150682"/>
              </a:xfrm>
              <a:prstGeom prst="rect">
                <a:avLst/>
              </a:prstGeom>
            </p:spPr>
            <p:txBody>
              <a:bodyPr vert="horz" wrap="square" lIns="0" tIns="12065" rIns="0" bIns="0" rtlCol="0">
                <a:spAutoFit/>
              </a:bodyPr>
              <a:lstStyle/>
              <a:p>
                <a:pPr marL="12700" algn="ctr">
                  <a:spcBef>
                    <a:spcPts val="95"/>
                  </a:spcBef>
                </a:pPr>
                <a:r>
                  <a:rPr lang="en-GB" sz="900" b="1" spc="-5">
                    <a:latin typeface="Verdana"/>
                    <a:cs typeface="Verdana"/>
                  </a:rPr>
                  <a:t>Registration Assistant </a:t>
                </a:r>
                <a:r>
                  <a:rPr lang="en-GB" sz="900" spc="-5">
                    <a:latin typeface="Verdana"/>
                    <a:cs typeface="Verdana"/>
                  </a:rPr>
                  <a:t>(1 FTE)</a:t>
                </a:r>
              </a:p>
            </p:txBody>
          </p:sp>
        </p:grpSp>
      </p:grpSp>
      <p:sp>
        <p:nvSpPr>
          <p:cNvPr id="96" name="Rectangle 95">
            <a:extLst>
              <a:ext uri="{FF2B5EF4-FFF2-40B4-BE49-F238E27FC236}">
                <a16:creationId xmlns:a16="http://schemas.microsoft.com/office/drawing/2014/main" id="{B1E7F419-BFB7-B744-BCAA-25954B1F3930}"/>
              </a:ext>
            </a:extLst>
          </p:cNvPr>
          <p:cNvSpPr/>
          <p:nvPr/>
        </p:nvSpPr>
        <p:spPr>
          <a:xfrm>
            <a:off x="612638" y="1662422"/>
            <a:ext cx="3758401" cy="338554"/>
          </a:xfrm>
          <a:prstGeom prst="rect">
            <a:avLst/>
          </a:prstGeom>
        </p:spPr>
        <p:txBody>
          <a:bodyPr wrap="none" lIns="0">
            <a:spAutoFit/>
          </a:bodyPr>
          <a:lstStyle/>
          <a:p>
            <a:r>
              <a:rPr lang="en-GB" sz="1600" b="1"/>
              <a:t>WORKFORCE BLUEPRINT &amp; MODEL:</a:t>
            </a:r>
          </a:p>
        </p:txBody>
      </p:sp>
    </p:spTree>
    <p:extLst>
      <p:ext uri="{BB962C8B-B14F-4D97-AF65-F5344CB8AC3E}">
        <p14:creationId xmlns:p14="http://schemas.microsoft.com/office/powerpoint/2010/main" val="4285724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41498722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6" name="think-cell Slide" r:id="rId6" imgW="360" imgH="360" progId="TCLayout.ActiveDocument.1">
                  <p:embed/>
                </p:oleObj>
              </mc:Choice>
              <mc:Fallback>
                <p:oleObj name="think-cell Slide" r:id="rId6" imgW="360" imgH="36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4000" b="1" dirty="0" smtClean="0">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GB" dirty="0" smtClean="0"/>
              <a:t>LARGE </a:t>
            </a:r>
            <a:r>
              <a:rPr lang="en-GB" dirty="0"/>
              <a:t>ATS 100% THROUGHPUT</a:t>
            </a:r>
            <a:br>
              <a:rPr lang="en-GB" dirty="0"/>
            </a:br>
            <a:r>
              <a:rPr lang="en-GB" dirty="0"/>
              <a:t/>
            </a:r>
            <a:br>
              <a:rPr lang="en-GB" dirty="0"/>
            </a:br>
            <a:endParaRPr lang="en-GB" dirty="0"/>
          </a:p>
        </p:txBody>
      </p:sp>
      <p:sp>
        <p:nvSpPr>
          <p:cNvPr id="266" name="Rectangle 265"/>
          <p:cNvSpPr/>
          <p:nvPr/>
        </p:nvSpPr>
        <p:spPr>
          <a:xfrm>
            <a:off x="5633634" y="4874779"/>
            <a:ext cx="5929716" cy="1291071"/>
          </a:xfrm>
          <a:prstGeom prst="rect">
            <a:avLst/>
          </a:prstGeom>
        </p:spPr>
        <p:txBody>
          <a:bodyPr wrap="square" anchor="ctr">
            <a:noAutofit/>
          </a:bodyPr>
          <a:lstStyle/>
          <a:p>
            <a:pPr>
              <a:spcAft>
                <a:spcPts val="300"/>
              </a:spcAft>
            </a:pPr>
            <a:r>
              <a:rPr lang="en-GB" sz="1200"/>
              <a:t>Role provided above are static workforce numbers required to operate all positions at any given time. A 15% uplift in workforce is recommended to cover staff breaks and absences. It is recommended that staff rotate across multiple positions throughout the day, with breaks staggered to ensure no disruption to operations whilst providing all staff equal break time. To alter this view for capacities other than 100% please see the supporting excel calculator or see appendix to this PPT.</a:t>
            </a:r>
            <a:endParaRPr lang="en-GB" sz="1200" b="1"/>
          </a:p>
        </p:txBody>
      </p:sp>
      <p:grpSp>
        <p:nvGrpSpPr>
          <p:cNvPr id="47" name="Group 46">
            <a:extLst>
              <a:ext uri="{FF2B5EF4-FFF2-40B4-BE49-F238E27FC236}">
                <a16:creationId xmlns:a16="http://schemas.microsoft.com/office/drawing/2014/main" id="{A203D9B9-5833-064B-BC0E-0B7ABA06B83F}"/>
              </a:ext>
            </a:extLst>
          </p:cNvPr>
          <p:cNvGrpSpPr/>
          <p:nvPr/>
        </p:nvGrpSpPr>
        <p:grpSpPr>
          <a:xfrm>
            <a:off x="5664200" y="954742"/>
            <a:ext cx="5641511" cy="3689241"/>
            <a:chOff x="5664200" y="849658"/>
            <a:chExt cx="5641511" cy="3689241"/>
          </a:xfrm>
        </p:grpSpPr>
        <p:grpSp>
          <p:nvGrpSpPr>
            <p:cNvPr id="267" name="Group 266"/>
            <p:cNvGrpSpPr/>
            <p:nvPr/>
          </p:nvGrpSpPr>
          <p:grpSpPr>
            <a:xfrm>
              <a:off x="6033142" y="905130"/>
              <a:ext cx="1687994" cy="937845"/>
              <a:chOff x="9819701" y="1502951"/>
              <a:chExt cx="1687994" cy="937845"/>
            </a:xfrm>
          </p:grpSpPr>
          <p:sp>
            <p:nvSpPr>
              <p:cNvPr id="268" name="Flowchart: Connector 267"/>
              <p:cNvSpPr/>
              <p:nvPr/>
            </p:nvSpPr>
            <p:spPr>
              <a:xfrm>
                <a:off x="9852915" y="1723970"/>
                <a:ext cx="180000" cy="180000"/>
              </a:xfrm>
              <a:prstGeom prst="flowChartConnector">
                <a:avLst/>
              </a:prstGeom>
              <a:noFill/>
              <a:ln w="2857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endParaRPr>
              </a:p>
            </p:txBody>
          </p:sp>
          <p:grpSp>
            <p:nvGrpSpPr>
              <p:cNvPr id="269" name="Group 268"/>
              <p:cNvGrpSpPr/>
              <p:nvPr/>
            </p:nvGrpSpPr>
            <p:grpSpPr>
              <a:xfrm>
                <a:off x="9819701" y="1502951"/>
                <a:ext cx="1687994" cy="937845"/>
                <a:chOff x="9819701" y="1502951"/>
                <a:chExt cx="1687994" cy="937845"/>
              </a:xfrm>
            </p:grpSpPr>
            <p:grpSp>
              <p:nvGrpSpPr>
                <p:cNvPr id="270" name="Group 269"/>
                <p:cNvGrpSpPr/>
                <p:nvPr/>
              </p:nvGrpSpPr>
              <p:grpSpPr>
                <a:xfrm>
                  <a:off x="9819701" y="1502951"/>
                  <a:ext cx="1687994" cy="937845"/>
                  <a:chOff x="9900183" y="4691545"/>
                  <a:chExt cx="1687994" cy="1052284"/>
                </a:xfrm>
              </p:grpSpPr>
              <p:sp>
                <p:nvSpPr>
                  <p:cNvPr id="284" name="Flowchart: Connector 283"/>
                  <p:cNvSpPr/>
                  <p:nvPr/>
                </p:nvSpPr>
                <p:spPr>
                  <a:xfrm>
                    <a:off x="9933397" y="5237309"/>
                    <a:ext cx="180000" cy="201964"/>
                  </a:xfrm>
                  <a:prstGeom prst="flowChartConnector">
                    <a:avLst/>
                  </a:prstGeom>
                  <a:no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endParaRPr>
                  </a:p>
                </p:txBody>
              </p:sp>
              <p:sp>
                <p:nvSpPr>
                  <p:cNvPr id="285" name="Flowchart: Connector 284"/>
                  <p:cNvSpPr/>
                  <p:nvPr/>
                </p:nvSpPr>
                <p:spPr>
                  <a:xfrm>
                    <a:off x="9933397" y="5541865"/>
                    <a:ext cx="180000" cy="201964"/>
                  </a:xfrm>
                  <a:prstGeom prst="flowChartConnector">
                    <a:avLst/>
                  </a:prstGeom>
                  <a:noFill/>
                  <a:ln w="28575" cap="rnd"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endParaRPr>
                  </a:p>
                </p:txBody>
              </p:sp>
              <p:sp>
                <p:nvSpPr>
                  <p:cNvPr id="286" name="object 232">
                    <a:extLst>
                      <a:ext uri="{FF2B5EF4-FFF2-40B4-BE49-F238E27FC236}">
                        <a16:creationId xmlns:a16="http://schemas.microsoft.com/office/drawing/2014/main" id="{AC060A3A-5D57-4A54-92D0-393735EC3863}"/>
                      </a:ext>
                    </a:extLst>
                  </p:cNvPr>
                  <p:cNvSpPr txBox="1"/>
                  <p:nvPr/>
                </p:nvSpPr>
                <p:spPr>
                  <a:xfrm>
                    <a:off x="10191016" y="5238598"/>
                    <a:ext cx="1397161" cy="169069"/>
                  </a:xfrm>
                  <a:prstGeom prst="rect">
                    <a:avLst/>
                  </a:prstGeom>
                </p:spPr>
                <p:txBody>
                  <a:bodyPr vert="horz" wrap="square" lIns="0" tIns="12065" rIns="0" bIns="0" rtlCol="0" anchor="ctr">
                    <a:spAutoFit/>
                  </a:bodyPr>
                  <a:lstStyle/>
                  <a:p>
                    <a:pPr marL="12700">
                      <a:spcBef>
                        <a:spcPts val="95"/>
                      </a:spcBef>
                    </a:pPr>
                    <a:r>
                      <a:rPr lang="en-GB" sz="900" spc="-5">
                        <a:latin typeface="Verdana"/>
                        <a:cs typeface="Verdana"/>
                      </a:rPr>
                      <a:t>Testing Operative</a:t>
                    </a:r>
                  </a:p>
                </p:txBody>
              </p:sp>
              <p:sp>
                <p:nvSpPr>
                  <p:cNvPr id="287" name="object 232">
                    <a:extLst>
                      <a:ext uri="{FF2B5EF4-FFF2-40B4-BE49-F238E27FC236}">
                        <a16:creationId xmlns:a16="http://schemas.microsoft.com/office/drawing/2014/main" id="{AC060A3A-5D57-4A54-92D0-393735EC3863}"/>
                      </a:ext>
                    </a:extLst>
                  </p:cNvPr>
                  <p:cNvSpPr txBox="1"/>
                  <p:nvPr/>
                </p:nvSpPr>
                <p:spPr>
                  <a:xfrm>
                    <a:off x="10191016" y="5561454"/>
                    <a:ext cx="1397161" cy="169069"/>
                  </a:xfrm>
                  <a:prstGeom prst="rect">
                    <a:avLst/>
                  </a:prstGeom>
                </p:spPr>
                <p:txBody>
                  <a:bodyPr vert="horz" wrap="square" lIns="0" tIns="12065" rIns="0" bIns="0" rtlCol="0">
                    <a:spAutoFit/>
                  </a:bodyPr>
                  <a:lstStyle/>
                  <a:p>
                    <a:pPr marL="12700">
                      <a:spcBef>
                        <a:spcPts val="95"/>
                      </a:spcBef>
                    </a:pPr>
                    <a:r>
                      <a:rPr lang="en-GB" sz="900" spc="-5">
                        <a:latin typeface="Verdana"/>
                        <a:cs typeface="Verdana"/>
                      </a:rPr>
                      <a:t>Site Operative</a:t>
                    </a:r>
                  </a:p>
                </p:txBody>
              </p:sp>
              <p:sp>
                <p:nvSpPr>
                  <p:cNvPr id="288" name="object 232">
                    <a:extLst>
                      <a:ext uri="{FF2B5EF4-FFF2-40B4-BE49-F238E27FC236}">
                        <a16:creationId xmlns:a16="http://schemas.microsoft.com/office/drawing/2014/main" id="{AC060A3A-5D57-4A54-92D0-393735EC3863}"/>
                      </a:ext>
                    </a:extLst>
                  </p:cNvPr>
                  <p:cNvSpPr txBox="1"/>
                  <p:nvPr/>
                </p:nvSpPr>
                <p:spPr>
                  <a:xfrm>
                    <a:off x="9900183" y="4691545"/>
                    <a:ext cx="1397161" cy="166071"/>
                  </a:xfrm>
                  <a:prstGeom prst="rect">
                    <a:avLst/>
                  </a:prstGeom>
                </p:spPr>
                <p:txBody>
                  <a:bodyPr vert="horz" wrap="square" lIns="0" tIns="12065" rIns="0" bIns="0" rtlCol="0">
                    <a:spAutoFit/>
                  </a:bodyPr>
                  <a:lstStyle/>
                  <a:p>
                    <a:pPr marL="12700">
                      <a:spcBef>
                        <a:spcPts val="95"/>
                      </a:spcBef>
                    </a:pPr>
                    <a:r>
                      <a:rPr lang="en-GB" sz="1000" b="1" spc="-5">
                        <a:latin typeface="Verdana"/>
                        <a:cs typeface="Verdana"/>
                      </a:rPr>
                      <a:t>Key</a:t>
                    </a:r>
                  </a:p>
                </p:txBody>
              </p:sp>
            </p:grpSp>
            <p:sp>
              <p:nvSpPr>
                <p:cNvPr id="271" name="object 232">
                  <a:extLst>
                    <a:ext uri="{FF2B5EF4-FFF2-40B4-BE49-F238E27FC236}">
                      <a16:creationId xmlns:a16="http://schemas.microsoft.com/office/drawing/2014/main" id="{AC060A3A-5D57-4A54-92D0-393735EC3863}"/>
                    </a:ext>
                  </a:extLst>
                </p:cNvPr>
                <p:cNvSpPr txBox="1"/>
                <p:nvPr/>
              </p:nvSpPr>
              <p:spPr>
                <a:xfrm>
                  <a:off x="10110534" y="1725119"/>
                  <a:ext cx="1397161" cy="150682"/>
                </a:xfrm>
                <a:prstGeom prst="rect">
                  <a:avLst/>
                </a:prstGeom>
              </p:spPr>
              <p:txBody>
                <a:bodyPr vert="horz" wrap="square" lIns="0" tIns="12065" rIns="0" bIns="0" rtlCol="0" anchor="ctr">
                  <a:spAutoFit/>
                </a:bodyPr>
                <a:lstStyle/>
                <a:p>
                  <a:pPr marL="12700">
                    <a:spcBef>
                      <a:spcPts val="95"/>
                    </a:spcBef>
                  </a:pPr>
                  <a:r>
                    <a:rPr lang="en-GB" sz="900" spc="-5">
                      <a:latin typeface="Verdana"/>
                      <a:cs typeface="Verdana"/>
                    </a:rPr>
                    <a:t>Team Leader</a:t>
                  </a:r>
                </a:p>
              </p:txBody>
            </p:sp>
          </p:grpSp>
        </p:grpSp>
        <p:cxnSp>
          <p:nvCxnSpPr>
            <p:cNvPr id="208" name="Elbow Connector 207"/>
            <p:cNvCxnSpPr>
              <a:cxnSpLocks/>
              <a:stCxn id="204" idx="2"/>
              <a:endCxn id="213" idx="0"/>
            </p:cNvCxnSpPr>
            <p:nvPr/>
          </p:nvCxnSpPr>
          <p:spPr>
            <a:xfrm rot="16200000" flipH="1">
              <a:off x="8649400" y="1682866"/>
              <a:ext cx="722154" cy="1202777"/>
            </a:xfrm>
            <a:prstGeom prst="bentConnector3">
              <a:avLst/>
            </a:prstGeom>
            <a:ln w="9525" cap="rnd">
              <a:solidFill>
                <a:srgbClr val="9A9A9A"/>
              </a:solidFill>
              <a:prstDash val="sysDash"/>
              <a:round/>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a:cxnSpLocks/>
              <a:stCxn id="204" idx="3"/>
              <a:endCxn id="207" idx="1"/>
            </p:cNvCxnSpPr>
            <p:nvPr/>
          </p:nvCxnSpPr>
          <p:spPr>
            <a:xfrm>
              <a:off x="8990706" y="1528150"/>
              <a:ext cx="832195" cy="1175"/>
            </a:xfrm>
            <a:prstGeom prst="line">
              <a:avLst/>
            </a:prstGeom>
            <a:ln w="9525" cap="rnd">
              <a:solidFill>
                <a:srgbClr val="9A9A9A"/>
              </a:solidFill>
              <a:prstDash val="sysDash"/>
              <a:round/>
            </a:ln>
          </p:spPr>
          <p:style>
            <a:lnRef idx="1">
              <a:schemeClr val="accent1"/>
            </a:lnRef>
            <a:fillRef idx="0">
              <a:schemeClr val="accent1"/>
            </a:fillRef>
            <a:effectRef idx="0">
              <a:schemeClr val="accent1"/>
            </a:effectRef>
            <a:fontRef idx="minor">
              <a:schemeClr val="tx1"/>
            </a:fontRef>
          </p:style>
        </p:cxnSp>
        <p:cxnSp>
          <p:nvCxnSpPr>
            <p:cNvPr id="216" name="Elbow Connector 215"/>
            <p:cNvCxnSpPr>
              <a:cxnSpLocks/>
              <a:stCxn id="204" idx="2"/>
              <a:endCxn id="210" idx="0"/>
            </p:cNvCxnSpPr>
            <p:nvPr/>
          </p:nvCxnSpPr>
          <p:spPr>
            <a:xfrm rot="5400000">
              <a:off x="7439225" y="1675468"/>
              <a:ext cx="722154" cy="1217575"/>
            </a:xfrm>
            <a:prstGeom prst="bentConnector3">
              <a:avLst>
                <a:gd name="adj1" fmla="val 50000"/>
              </a:avLst>
            </a:prstGeom>
            <a:ln w="9525" cap="rnd">
              <a:solidFill>
                <a:srgbClr val="9A9A9A"/>
              </a:solidFill>
              <a:prstDash val="sysDash"/>
              <a:round/>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C4701516-36A8-CE47-9227-B3FEDA38EDD2}"/>
                </a:ext>
              </a:extLst>
            </p:cNvPr>
            <p:cNvGrpSpPr/>
            <p:nvPr/>
          </p:nvGrpSpPr>
          <p:grpSpPr>
            <a:xfrm>
              <a:off x="7710508" y="849658"/>
              <a:ext cx="1397161" cy="1073520"/>
              <a:chOff x="7971056" y="1795156"/>
              <a:chExt cx="1397161" cy="1073520"/>
            </a:xfrm>
          </p:grpSpPr>
          <p:sp>
            <p:nvSpPr>
              <p:cNvPr id="204" name="Rectangle 203"/>
              <p:cNvSpPr/>
              <p:nvPr/>
            </p:nvSpPr>
            <p:spPr>
              <a:xfrm>
                <a:off x="8088019" y="2078620"/>
                <a:ext cx="1163235" cy="790056"/>
              </a:xfrm>
              <a:prstGeom prst="rect">
                <a:avLst/>
              </a:prstGeom>
              <a:pattFill prst="wdUpDiag">
                <a:fgClr>
                  <a:schemeClr val="bg1">
                    <a:lumMod val="95000"/>
                  </a:schemeClr>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FFFF"/>
                  </a:solidFill>
                  <a:latin typeface="Open Sans"/>
                </a:endParaRPr>
              </a:p>
            </p:txBody>
          </p:sp>
          <p:sp>
            <p:nvSpPr>
              <p:cNvPr id="215" name="Rectangle 214">
                <a:extLst>
                  <a:ext uri="{FF2B5EF4-FFF2-40B4-BE49-F238E27FC236}">
                    <a16:creationId xmlns:a16="http://schemas.microsoft.com/office/drawing/2014/main" id="{21AA1EC2-0008-4F06-A0D8-C91E3D07DDC1}"/>
                  </a:ext>
                </a:extLst>
              </p:cNvPr>
              <p:cNvSpPr>
                <a:spLocks/>
              </p:cNvSpPr>
              <p:nvPr/>
            </p:nvSpPr>
            <p:spPr>
              <a:xfrm>
                <a:off x="8088018" y="1795156"/>
                <a:ext cx="1163236" cy="28346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noProof="0">
                    <a:solidFill>
                      <a:prstClr val="white"/>
                    </a:solidFill>
                  </a:rPr>
                  <a:t>Site Management</a:t>
                </a:r>
                <a:endParaRPr kumimoji="0" lang="en-US" sz="900" b="1" i="0" u="none" strike="noStrike" kern="1200" cap="none" spc="0" normalizeH="0" baseline="0" noProof="0">
                  <a:ln>
                    <a:noFill/>
                  </a:ln>
                  <a:solidFill>
                    <a:prstClr val="white"/>
                  </a:solidFill>
                  <a:effectLst/>
                  <a:uLnTx/>
                  <a:uFillTx/>
                </a:endParaRPr>
              </a:p>
            </p:txBody>
          </p:sp>
          <p:sp>
            <p:nvSpPr>
              <p:cNvPr id="227" name="object 232">
                <a:extLst>
                  <a:ext uri="{FF2B5EF4-FFF2-40B4-BE49-F238E27FC236}">
                    <a16:creationId xmlns:a16="http://schemas.microsoft.com/office/drawing/2014/main" id="{AC060A3A-5D57-4A54-92D0-393735EC3863}"/>
                  </a:ext>
                </a:extLst>
              </p:cNvPr>
              <p:cNvSpPr txBox="1"/>
              <p:nvPr/>
            </p:nvSpPr>
            <p:spPr>
              <a:xfrm>
                <a:off x="7971056" y="2118980"/>
                <a:ext cx="1397161" cy="302006"/>
              </a:xfrm>
              <a:prstGeom prst="rect">
                <a:avLst/>
              </a:prstGeom>
            </p:spPr>
            <p:txBody>
              <a:bodyPr vert="horz" wrap="square" lIns="0" tIns="12065" rIns="0" bIns="0" rtlCol="0">
                <a:spAutoFit/>
              </a:bodyPr>
              <a:lstStyle/>
              <a:p>
                <a:pPr marL="12700" algn="ctr">
                  <a:spcBef>
                    <a:spcPts val="95"/>
                  </a:spcBef>
                </a:pPr>
                <a:r>
                  <a:rPr lang="en-GB" sz="900" b="1" spc="-5">
                    <a:latin typeface="Verdana"/>
                    <a:cs typeface="Verdana"/>
                  </a:rPr>
                  <a:t>Team Leader</a:t>
                </a:r>
              </a:p>
              <a:p>
                <a:pPr marL="12700" algn="ctr">
                  <a:spcBef>
                    <a:spcPts val="95"/>
                  </a:spcBef>
                </a:pPr>
                <a:r>
                  <a:rPr lang="en-GB" sz="900" spc="-5">
                    <a:latin typeface="Verdana"/>
                    <a:cs typeface="Verdana"/>
                  </a:rPr>
                  <a:t>(1 FTE)</a:t>
                </a:r>
              </a:p>
            </p:txBody>
          </p:sp>
          <p:grpSp>
            <p:nvGrpSpPr>
              <p:cNvPr id="228" name="Group 227"/>
              <p:cNvGrpSpPr/>
              <p:nvPr/>
            </p:nvGrpSpPr>
            <p:grpSpPr>
              <a:xfrm>
                <a:off x="8484971" y="2497090"/>
                <a:ext cx="317123" cy="344416"/>
                <a:chOff x="2350181" y="3400544"/>
                <a:chExt cx="497050" cy="539827"/>
              </a:xfrm>
            </p:grpSpPr>
            <p:sp>
              <p:nvSpPr>
                <p:cNvPr id="229" name="object 33">
                  <a:extLst>
                    <a:ext uri="{FF2B5EF4-FFF2-40B4-BE49-F238E27FC236}">
                      <a16:creationId xmlns:a16="http://schemas.microsoft.com/office/drawing/2014/main" id="{96621F6E-4C84-438C-8D54-A40377507907}"/>
                    </a:ext>
                  </a:extLst>
                </p:cNvPr>
                <p:cNvSpPr/>
                <p:nvPr/>
              </p:nvSpPr>
              <p:spPr>
                <a:xfrm>
                  <a:off x="2350181" y="3400544"/>
                  <a:ext cx="497050" cy="539827"/>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230" name="object 34">
                  <a:extLst>
                    <a:ext uri="{FF2B5EF4-FFF2-40B4-BE49-F238E27FC236}">
                      <a16:creationId xmlns:a16="http://schemas.microsoft.com/office/drawing/2014/main" id="{47E30E4E-41D1-4413-9E17-03435B9DB84E}"/>
                    </a:ext>
                  </a:extLst>
                </p:cNvPr>
                <p:cNvSpPr/>
                <p:nvPr/>
              </p:nvSpPr>
              <p:spPr>
                <a:xfrm>
                  <a:off x="2398294" y="3425875"/>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accent6"/>
                  </a:solidFill>
                </a:ln>
              </p:spPr>
              <p:txBody>
                <a:bodyPr wrap="square" lIns="0" tIns="0" rIns="0" bIns="0" rtlCol="0"/>
                <a:lstStyle/>
                <a:p>
                  <a:endParaRPr sz="1600">
                    <a:solidFill>
                      <a:prstClr val="black"/>
                    </a:solidFill>
                    <a:latin typeface="Calibri"/>
                  </a:endParaRPr>
                </a:p>
              </p:txBody>
            </p:sp>
            <p:sp>
              <p:nvSpPr>
                <p:cNvPr id="231" name="object 35">
                  <a:extLst>
                    <a:ext uri="{FF2B5EF4-FFF2-40B4-BE49-F238E27FC236}">
                      <a16:creationId xmlns:a16="http://schemas.microsoft.com/office/drawing/2014/main" id="{59C1389A-A04D-4B4E-B905-0E5618A0C7CC}"/>
                    </a:ext>
                  </a:extLst>
                </p:cNvPr>
                <p:cNvSpPr/>
                <p:nvPr/>
              </p:nvSpPr>
              <p:spPr>
                <a:xfrm>
                  <a:off x="2398294" y="3425875"/>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6"/>
                  </a:solidFill>
                </a:ln>
              </p:spPr>
              <p:txBody>
                <a:bodyPr wrap="square" lIns="0" tIns="0" rIns="0" bIns="0" rtlCol="0"/>
                <a:lstStyle/>
                <a:p>
                  <a:endParaRPr sz="1600">
                    <a:solidFill>
                      <a:prstClr val="black"/>
                    </a:solidFill>
                    <a:latin typeface="Calibri"/>
                  </a:endParaRPr>
                </a:p>
              </p:txBody>
            </p:sp>
            <p:sp>
              <p:nvSpPr>
                <p:cNvPr id="232" name="object 36">
                  <a:extLst>
                    <a:ext uri="{FF2B5EF4-FFF2-40B4-BE49-F238E27FC236}">
                      <a16:creationId xmlns:a16="http://schemas.microsoft.com/office/drawing/2014/main" id="{99F9836E-4482-4BFE-A8B6-907CC6934BC2}"/>
                    </a:ext>
                  </a:extLst>
                </p:cNvPr>
                <p:cNvSpPr/>
                <p:nvPr/>
              </p:nvSpPr>
              <p:spPr>
                <a:xfrm>
                  <a:off x="2498116" y="3528745"/>
                  <a:ext cx="208787" cy="231648"/>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grpSp>
          <p:nvGrpSpPr>
            <p:cNvPr id="22" name="Group 21">
              <a:extLst>
                <a:ext uri="{FF2B5EF4-FFF2-40B4-BE49-F238E27FC236}">
                  <a16:creationId xmlns:a16="http://schemas.microsoft.com/office/drawing/2014/main" id="{5B9CA492-946C-734B-9D1C-920C5C3C8483}"/>
                </a:ext>
              </a:extLst>
            </p:cNvPr>
            <p:cNvGrpSpPr/>
            <p:nvPr/>
          </p:nvGrpSpPr>
          <p:grpSpPr>
            <a:xfrm>
              <a:off x="9822901" y="849658"/>
              <a:ext cx="1482810" cy="1073520"/>
              <a:chOff x="7259595" y="1856350"/>
              <a:chExt cx="1482810" cy="1073520"/>
            </a:xfrm>
          </p:grpSpPr>
          <p:sp>
            <p:nvSpPr>
              <p:cNvPr id="207" name="Rectangle 206"/>
              <p:cNvSpPr/>
              <p:nvPr/>
            </p:nvSpPr>
            <p:spPr>
              <a:xfrm>
                <a:off x="7259595" y="2142164"/>
                <a:ext cx="1482810" cy="787706"/>
              </a:xfrm>
              <a:prstGeom prst="rect">
                <a:avLst/>
              </a:prstGeom>
              <a:pattFill prst="wdUpDiag">
                <a:fgClr>
                  <a:schemeClr val="bg1">
                    <a:lumMod val="95000"/>
                  </a:schemeClr>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FFFF"/>
                  </a:solidFill>
                  <a:latin typeface="Open Sans"/>
                </a:endParaRPr>
              </a:p>
            </p:txBody>
          </p:sp>
          <p:sp>
            <p:nvSpPr>
              <p:cNvPr id="211" name="Rectangle 210">
                <a:extLst>
                  <a:ext uri="{FF2B5EF4-FFF2-40B4-BE49-F238E27FC236}">
                    <a16:creationId xmlns:a16="http://schemas.microsoft.com/office/drawing/2014/main" id="{21AA1EC2-0008-4F06-A0D8-C91E3D07DDC1}"/>
                  </a:ext>
                </a:extLst>
              </p:cNvPr>
              <p:cNvSpPr>
                <a:spLocks/>
              </p:cNvSpPr>
              <p:nvPr/>
            </p:nvSpPr>
            <p:spPr>
              <a:xfrm>
                <a:off x="7259595" y="1856350"/>
                <a:ext cx="1482810" cy="28346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prstClr val="white"/>
                    </a:solidFill>
                  </a:rPr>
                  <a:t>Queue</a:t>
                </a:r>
                <a:r>
                  <a:rPr lang="en-US" sz="900" b="1" noProof="0">
                    <a:solidFill>
                      <a:prstClr val="white"/>
                    </a:solidFill>
                  </a:rPr>
                  <a:t> Support</a:t>
                </a:r>
                <a:endParaRPr kumimoji="0" lang="en-US" sz="900" b="1" i="0" u="none" strike="noStrike" kern="1200" cap="none" spc="0" normalizeH="0" baseline="0" noProof="0">
                  <a:ln>
                    <a:noFill/>
                  </a:ln>
                  <a:solidFill>
                    <a:prstClr val="white"/>
                  </a:solidFill>
                  <a:effectLst/>
                  <a:uLnTx/>
                  <a:uFillTx/>
                </a:endParaRPr>
              </a:p>
            </p:txBody>
          </p:sp>
          <p:sp>
            <p:nvSpPr>
              <p:cNvPr id="251" name="object 232">
                <a:extLst>
                  <a:ext uri="{FF2B5EF4-FFF2-40B4-BE49-F238E27FC236}">
                    <a16:creationId xmlns:a16="http://schemas.microsoft.com/office/drawing/2014/main" id="{AC060A3A-5D57-4A54-92D0-393735EC3863}"/>
                  </a:ext>
                </a:extLst>
              </p:cNvPr>
              <p:cNvSpPr txBox="1"/>
              <p:nvPr/>
            </p:nvSpPr>
            <p:spPr>
              <a:xfrm>
                <a:off x="7378359" y="2170446"/>
                <a:ext cx="1245283" cy="302006"/>
              </a:xfrm>
              <a:prstGeom prst="rect">
                <a:avLst/>
              </a:prstGeom>
            </p:spPr>
            <p:txBody>
              <a:bodyPr vert="horz" wrap="square" lIns="0" tIns="12065" rIns="0" bIns="0" rtlCol="0">
                <a:spAutoFit/>
              </a:bodyPr>
              <a:lstStyle/>
              <a:p>
                <a:pPr marL="12700" algn="ctr">
                  <a:spcBef>
                    <a:spcPts val="95"/>
                  </a:spcBef>
                </a:pPr>
                <a:r>
                  <a:rPr lang="en-GB" sz="900" b="1" spc="-5">
                    <a:latin typeface="Verdana"/>
                    <a:cs typeface="Verdana"/>
                  </a:rPr>
                  <a:t>Queue Coordinator</a:t>
                </a:r>
              </a:p>
              <a:p>
                <a:pPr marL="12700" algn="ctr">
                  <a:spcBef>
                    <a:spcPts val="95"/>
                  </a:spcBef>
                </a:pPr>
                <a:r>
                  <a:rPr lang="en-GB" sz="900" spc="-5">
                    <a:latin typeface="Verdana"/>
                    <a:cs typeface="Verdana"/>
                  </a:rPr>
                  <a:t>(3 FTE*)</a:t>
                </a:r>
              </a:p>
            </p:txBody>
          </p:sp>
          <p:grpSp>
            <p:nvGrpSpPr>
              <p:cNvPr id="21" name="Group 20">
                <a:extLst>
                  <a:ext uri="{FF2B5EF4-FFF2-40B4-BE49-F238E27FC236}">
                    <a16:creationId xmlns:a16="http://schemas.microsoft.com/office/drawing/2014/main" id="{94073E13-0C45-5045-A90C-26D016C3732E}"/>
                  </a:ext>
                </a:extLst>
              </p:cNvPr>
              <p:cNvGrpSpPr/>
              <p:nvPr/>
            </p:nvGrpSpPr>
            <p:grpSpPr>
              <a:xfrm>
                <a:off x="7534626" y="2534349"/>
                <a:ext cx="932749" cy="357172"/>
                <a:chOff x="7350566" y="2602215"/>
                <a:chExt cx="932749" cy="357172"/>
              </a:xfrm>
            </p:grpSpPr>
            <p:grpSp>
              <p:nvGrpSpPr>
                <p:cNvPr id="252" name="Group 251"/>
                <p:cNvGrpSpPr/>
                <p:nvPr/>
              </p:nvGrpSpPr>
              <p:grpSpPr>
                <a:xfrm>
                  <a:off x="7350566" y="2602215"/>
                  <a:ext cx="328869" cy="357172"/>
                  <a:chOff x="2350181" y="3400544"/>
                  <a:chExt cx="497050" cy="539827"/>
                </a:xfrm>
              </p:grpSpPr>
              <p:sp>
                <p:nvSpPr>
                  <p:cNvPr id="253" name="object 33">
                    <a:extLst>
                      <a:ext uri="{FF2B5EF4-FFF2-40B4-BE49-F238E27FC236}">
                        <a16:creationId xmlns:a16="http://schemas.microsoft.com/office/drawing/2014/main" id="{96621F6E-4C84-438C-8D54-A40377507907}"/>
                      </a:ext>
                    </a:extLst>
                  </p:cNvPr>
                  <p:cNvSpPr/>
                  <p:nvPr/>
                </p:nvSpPr>
                <p:spPr>
                  <a:xfrm>
                    <a:off x="2350181" y="3400544"/>
                    <a:ext cx="497050" cy="539827"/>
                  </a:xfrm>
                  <a:prstGeom prst="rect">
                    <a:avLst/>
                  </a:prstGeom>
                  <a:blipFill>
                    <a:blip r:embed="rId10"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254" name="object 34">
                    <a:extLst>
                      <a:ext uri="{FF2B5EF4-FFF2-40B4-BE49-F238E27FC236}">
                        <a16:creationId xmlns:a16="http://schemas.microsoft.com/office/drawing/2014/main" id="{47E30E4E-41D1-4413-9E17-03435B9DB84E}"/>
                      </a:ext>
                    </a:extLst>
                  </p:cNvPr>
                  <p:cNvSpPr/>
                  <p:nvPr/>
                </p:nvSpPr>
                <p:spPr>
                  <a:xfrm>
                    <a:off x="2398294" y="3425875"/>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255" name="object 35">
                    <a:extLst>
                      <a:ext uri="{FF2B5EF4-FFF2-40B4-BE49-F238E27FC236}">
                        <a16:creationId xmlns:a16="http://schemas.microsoft.com/office/drawing/2014/main" id="{59C1389A-A04D-4B4E-B905-0E5618A0C7CC}"/>
                      </a:ext>
                    </a:extLst>
                  </p:cNvPr>
                  <p:cNvSpPr/>
                  <p:nvPr/>
                </p:nvSpPr>
                <p:spPr>
                  <a:xfrm>
                    <a:off x="2398294" y="3425875"/>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tx1"/>
                    </a:solidFill>
                  </a:ln>
                </p:spPr>
                <p:txBody>
                  <a:bodyPr wrap="square" lIns="0" tIns="0" rIns="0" bIns="0" rtlCol="0"/>
                  <a:lstStyle/>
                  <a:p>
                    <a:endParaRPr sz="1600">
                      <a:solidFill>
                        <a:prstClr val="black"/>
                      </a:solidFill>
                      <a:latin typeface="Calibri"/>
                    </a:endParaRPr>
                  </a:p>
                </p:txBody>
              </p:sp>
              <p:sp>
                <p:nvSpPr>
                  <p:cNvPr id="256" name="object 36">
                    <a:extLst>
                      <a:ext uri="{FF2B5EF4-FFF2-40B4-BE49-F238E27FC236}">
                        <a16:creationId xmlns:a16="http://schemas.microsoft.com/office/drawing/2014/main" id="{99F9836E-4482-4BFE-A8B6-907CC6934BC2}"/>
                      </a:ext>
                    </a:extLst>
                  </p:cNvPr>
                  <p:cNvSpPr/>
                  <p:nvPr/>
                </p:nvSpPr>
                <p:spPr>
                  <a:xfrm>
                    <a:off x="2498116" y="3528745"/>
                    <a:ext cx="208787" cy="231648"/>
                  </a:xfrm>
                  <a:prstGeom prst="rect">
                    <a:avLst/>
                  </a:prstGeom>
                  <a:blipFill>
                    <a:blip r:embed="rId11"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376" name="Group 375"/>
                <p:cNvGrpSpPr/>
                <p:nvPr/>
              </p:nvGrpSpPr>
              <p:grpSpPr>
                <a:xfrm>
                  <a:off x="7650871" y="2602215"/>
                  <a:ext cx="328869" cy="357172"/>
                  <a:chOff x="2350181" y="3400544"/>
                  <a:chExt cx="497050" cy="539827"/>
                </a:xfrm>
              </p:grpSpPr>
              <p:sp>
                <p:nvSpPr>
                  <p:cNvPr id="377" name="object 33">
                    <a:extLst>
                      <a:ext uri="{FF2B5EF4-FFF2-40B4-BE49-F238E27FC236}">
                        <a16:creationId xmlns:a16="http://schemas.microsoft.com/office/drawing/2014/main" id="{96621F6E-4C84-438C-8D54-A40377507907}"/>
                      </a:ext>
                    </a:extLst>
                  </p:cNvPr>
                  <p:cNvSpPr/>
                  <p:nvPr/>
                </p:nvSpPr>
                <p:spPr>
                  <a:xfrm>
                    <a:off x="2350181" y="3400544"/>
                    <a:ext cx="497050" cy="539827"/>
                  </a:xfrm>
                  <a:prstGeom prst="rect">
                    <a:avLst/>
                  </a:prstGeom>
                  <a:blipFill>
                    <a:blip r:embed="rId10"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378" name="object 34">
                    <a:extLst>
                      <a:ext uri="{FF2B5EF4-FFF2-40B4-BE49-F238E27FC236}">
                        <a16:creationId xmlns:a16="http://schemas.microsoft.com/office/drawing/2014/main" id="{47E30E4E-41D1-4413-9E17-03435B9DB84E}"/>
                      </a:ext>
                    </a:extLst>
                  </p:cNvPr>
                  <p:cNvSpPr/>
                  <p:nvPr/>
                </p:nvSpPr>
                <p:spPr>
                  <a:xfrm>
                    <a:off x="2398294" y="3425875"/>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379" name="object 35">
                    <a:extLst>
                      <a:ext uri="{FF2B5EF4-FFF2-40B4-BE49-F238E27FC236}">
                        <a16:creationId xmlns:a16="http://schemas.microsoft.com/office/drawing/2014/main" id="{59C1389A-A04D-4B4E-B905-0E5618A0C7CC}"/>
                      </a:ext>
                    </a:extLst>
                  </p:cNvPr>
                  <p:cNvSpPr/>
                  <p:nvPr/>
                </p:nvSpPr>
                <p:spPr>
                  <a:xfrm>
                    <a:off x="2398294" y="3425875"/>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tx1"/>
                    </a:solidFill>
                  </a:ln>
                </p:spPr>
                <p:txBody>
                  <a:bodyPr wrap="square" lIns="0" tIns="0" rIns="0" bIns="0" rtlCol="0"/>
                  <a:lstStyle/>
                  <a:p>
                    <a:endParaRPr sz="1600">
                      <a:solidFill>
                        <a:prstClr val="black"/>
                      </a:solidFill>
                      <a:latin typeface="Calibri"/>
                    </a:endParaRPr>
                  </a:p>
                </p:txBody>
              </p:sp>
              <p:sp>
                <p:nvSpPr>
                  <p:cNvPr id="380" name="object 36">
                    <a:extLst>
                      <a:ext uri="{FF2B5EF4-FFF2-40B4-BE49-F238E27FC236}">
                        <a16:creationId xmlns:a16="http://schemas.microsoft.com/office/drawing/2014/main" id="{99F9836E-4482-4BFE-A8B6-907CC6934BC2}"/>
                      </a:ext>
                    </a:extLst>
                  </p:cNvPr>
                  <p:cNvSpPr/>
                  <p:nvPr/>
                </p:nvSpPr>
                <p:spPr>
                  <a:xfrm>
                    <a:off x="2498116" y="3528745"/>
                    <a:ext cx="208787" cy="231648"/>
                  </a:xfrm>
                  <a:prstGeom prst="rect">
                    <a:avLst/>
                  </a:prstGeom>
                  <a:blipFill>
                    <a:blip r:embed="rId11"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246" name="Group 245"/>
                <p:cNvGrpSpPr/>
                <p:nvPr/>
              </p:nvGrpSpPr>
              <p:grpSpPr>
                <a:xfrm>
                  <a:off x="7954446" y="2602215"/>
                  <a:ext cx="328869" cy="357172"/>
                  <a:chOff x="2350181" y="3400544"/>
                  <a:chExt cx="497050" cy="539827"/>
                </a:xfrm>
              </p:grpSpPr>
              <p:sp>
                <p:nvSpPr>
                  <p:cNvPr id="247" name="object 33">
                    <a:extLst>
                      <a:ext uri="{FF2B5EF4-FFF2-40B4-BE49-F238E27FC236}">
                        <a16:creationId xmlns:a16="http://schemas.microsoft.com/office/drawing/2014/main" id="{96621F6E-4C84-438C-8D54-A40377507907}"/>
                      </a:ext>
                    </a:extLst>
                  </p:cNvPr>
                  <p:cNvSpPr/>
                  <p:nvPr/>
                </p:nvSpPr>
                <p:spPr>
                  <a:xfrm>
                    <a:off x="2350181" y="3400544"/>
                    <a:ext cx="497050" cy="539827"/>
                  </a:xfrm>
                  <a:prstGeom prst="rect">
                    <a:avLst/>
                  </a:prstGeom>
                  <a:blipFill>
                    <a:blip r:embed="rId10"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248" name="object 34">
                    <a:extLst>
                      <a:ext uri="{FF2B5EF4-FFF2-40B4-BE49-F238E27FC236}">
                        <a16:creationId xmlns:a16="http://schemas.microsoft.com/office/drawing/2014/main" id="{47E30E4E-41D1-4413-9E17-03435B9DB84E}"/>
                      </a:ext>
                    </a:extLst>
                  </p:cNvPr>
                  <p:cNvSpPr/>
                  <p:nvPr/>
                </p:nvSpPr>
                <p:spPr>
                  <a:xfrm>
                    <a:off x="2398294" y="3425875"/>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249" name="object 35">
                    <a:extLst>
                      <a:ext uri="{FF2B5EF4-FFF2-40B4-BE49-F238E27FC236}">
                        <a16:creationId xmlns:a16="http://schemas.microsoft.com/office/drawing/2014/main" id="{59C1389A-A04D-4B4E-B905-0E5618A0C7CC}"/>
                      </a:ext>
                    </a:extLst>
                  </p:cNvPr>
                  <p:cNvSpPr/>
                  <p:nvPr/>
                </p:nvSpPr>
                <p:spPr>
                  <a:xfrm>
                    <a:off x="2398294" y="3425875"/>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tx1"/>
                    </a:solidFill>
                  </a:ln>
                </p:spPr>
                <p:txBody>
                  <a:bodyPr wrap="square" lIns="0" tIns="0" rIns="0" bIns="0" rtlCol="0"/>
                  <a:lstStyle/>
                  <a:p>
                    <a:endParaRPr sz="1600">
                      <a:solidFill>
                        <a:prstClr val="black"/>
                      </a:solidFill>
                      <a:latin typeface="Calibri"/>
                    </a:endParaRPr>
                  </a:p>
                </p:txBody>
              </p:sp>
              <p:sp>
                <p:nvSpPr>
                  <p:cNvPr id="250" name="object 36">
                    <a:extLst>
                      <a:ext uri="{FF2B5EF4-FFF2-40B4-BE49-F238E27FC236}">
                        <a16:creationId xmlns:a16="http://schemas.microsoft.com/office/drawing/2014/main" id="{99F9836E-4482-4BFE-A8B6-907CC6934BC2}"/>
                      </a:ext>
                    </a:extLst>
                  </p:cNvPr>
                  <p:cNvSpPr/>
                  <p:nvPr/>
                </p:nvSpPr>
                <p:spPr>
                  <a:xfrm>
                    <a:off x="2498116" y="3528745"/>
                    <a:ext cx="208787" cy="231648"/>
                  </a:xfrm>
                  <a:prstGeom prst="rect">
                    <a:avLst/>
                  </a:prstGeom>
                  <a:blipFill>
                    <a:blip r:embed="rId11"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grpSp>
        <p:grpSp>
          <p:nvGrpSpPr>
            <p:cNvPr id="20" name="Group 19">
              <a:extLst>
                <a:ext uri="{FF2B5EF4-FFF2-40B4-BE49-F238E27FC236}">
                  <a16:creationId xmlns:a16="http://schemas.microsoft.com/office/drawing/2014/main" id="{DD407611-0A4E-4B4D-8D3F-1DE40ACC3124}"/>
                </a:ext>
              </a:extLst>
            </p:cNvPr>
            <p:cNvGrpSpPr/>
            <p:nvPr/>
          </p:nvGrpSpPr>
          <p:grpSpPr>
            <a:xfrm>
              <a:off x="5664200" y="2645332"/>
              <a:ext cx="3045517" cy="1639349"/>
              <a:chOff x="5589170" y="4488502"/>
              <a:chExt cx="3045517" cy="1639349"/>
            </a:xfrm>
          </p:grpSpPr>
          <p:sp>
            <p:nvSpPr>
              <p:cNvPr id="205" name="Rectangle 204"/>
              <p:cNvSpPr/>
              <p:nvPr/>
            </p:nvSpPr>
            <p:spPr>
              <a:xfrm>
                <a:off x="6007709" y="4776665"/>
                <a:ext cx="2208439" cy="1351186"/>
              </a:xfrm>
              <a:prstGeom prst="rect">
                <a:avLst/>
              </a:prstGeom>
              <a:pattFill prst="wdUpDiag">
                <a:fgClr>
                  <a:schemeClr val="bg1">
                    <a:lumMod val="95000"/>
                  </a:schemeClr>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FFFF"/>
                  </a:solidFill>
                  <a:latin typeface="Open Sans"/>
                </a:endParaRPr>
              </a:p>
            </p:txBody>
          </p:sp>
          <p:sp>
            <p:nvSpPr>
              <p:cNvPr id="210" name="Rectangle 209">
                <a:extLst>
                  <a:ext uri="{FF2B5EF4-FFF2-40B4-BE49-F238E27FC236}">
                    <a16:creationId xmlns:a16="http://schemas.microsoft.com/office/drawing/2014/main" id="{21AA1EC2-0008-4F06-A0D8-C91E3D07DDC1}"/>
                  </a:ext>
                </a:extLst>
              </p:cNvPr>
              <p:cNvSpPr>
                <a:spLocks/>
              </p:cNvSpPr>
              <p:nvPr/>
            </p:nvSpPr>
            <p:spPr>
              <a:xfrm>
                <a:off x="6007709" y="4488502"/>
                <a:ext cx="2217549" cy="2917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noProof="0">
                    <a:solidFill>
                      <a:prstClr val="white"/>
                    </a:solidFill>
                  </a:rPr>
                  <a:t>Registration &amp; Testing Coordination</a:t>
                </a:r>
                <a:endParaRPr kumimoji="0" lang="en-US" sz="900" b="1" i="0" u="none" strike="noStrike" kern="1200" cap="none" spc="0" normalizeH="0" baseline="0" noProof="0">
                  <a:ln>
                    <a:noFill/>
                  </a:ln>
                  <a:solidFill>
                    <a:prstClr val="white"/>
                  </a:solidFill>
                  <a:effectLst/>
                  <a:uLnTx/>
                  <a:uFillTx/>
                </a:endParaRPr>
              </a:p>
            </p:txBody>
          </p:sp>
          <p:grpSp>
            <p:nvGrpSpPr>
              <p:cNvPr id="8" name="Group 7">
                <a:extLst>
                  <a:ext uri="{FF2B5EF4-FFF2-40B4-BE49-F238E27FC236}">
                    <a16:creationId xmlns:a16="http://schemas.microsoft.com/office/drawing/2014/main" id="{8AFE7DB9-ABCA-F246-A911-1D7E98F6922B}"/>
                  </a:ext>
                </a:extLst>
              </p:cNvPr>
              <p:cNvGrpSpPr/>
              <p:nvPr/>
            </p:nvGrpSpPr>
            <p:grpSpPr>
              <a:xfrm>
                <a:off x="5589170" y="4842293"/>
                <a:ext cx="3045517" cy="1236045"/>
                <a:chOff x="1018482" y="4419550"/>
                <a:chExt cx="3045517" cy="1236045"/>
              </a:xfrm>
            </p:grpSpPr>
            <p:grpSp>
              <p:nvGrpSpPr>
                <p:cNvPr id="7" name="Group 6">
                  <a:extLst>
                    <a:ext uri="{FF2B5EF4-FFF2-40B4-BE49-F238E27FC236}">
                      <a16:creationId xmlns:a16="http://schemas.microsoft.com/office/drawing/2014/main" id="{BF36A2E6-F0A7-1C48-B693-E8AED6D24E1F}"/>
                    </a:ext>
                  </a:extLst>
                </p:cNvPr>
                <p:cNvGrpSpPr/>
                <p:nvPr/>
              </p:nvGrpSpPr>
              <p:grpSpPr>
                <a:xfrm>
                  <a:off x="1018482" y="4419550"/>
                  <a:ext cx="3045517" cy="573365"/>
                  <a:chOff x="1018482" y="4419550"/>
                  <a:chExt cx="3045517" cy="573365"/>
                </a:xfrm>
              </p:grpSpPr>
              <p:sp>
                <p:nvSpPr>
                  <p:cNvPr id="233" name="object 232">
                    <a:extLst>
                      <a:ext uri="{FF2B5EF4-FFF2-40B4-BE49-F238E27FC236}">
                        <a16:creationId xmlns:a16="http://schemas.microsoft.com/office/drawing/2014/main" id="{AC060A3A-5D57-4A54-92D0-393735EC3863}"/>
                      </a:ext>
                    </a:extLst>
                  </p:cNvPr>
                  <p:cNvSpPr txBox="1"/>
                  <p:nvPr/>
                </p:nvSpPr>
                <p:spPr>
                  <a:xfrm>
                    <a:off x="1018482" y="4419550"/>
                    <a:ext cx="3045517" cy="150682"/>
                  </a:xfrm>
                  <a:prstGeom prst="rect">
                    <a:avLst/>
                  </a:prstGeom>
                </p:spPr>
                <p:txBody>
                  <a:bodyPr vert="horz" wrap="square" lIns="0" tIns="12065" rIns="0" bIns="0" rtlCol="0">
                    <a:spAutoFit/>
                  </a:bodyPr>
                  <a:lstStyle/>
                  <a:p>
                    <a:pPr marL="12700" algn="ctr">
                      <a:spcBef>
                        <a:spcPts val="95"/>
                      </a:spcBef>
                    </a:pPr>
                    <a:r>
                      <a:rPr lang="en-GB" sz="900" b="1" spc="-5">
                        <a:latin typeface="Verdana"/>
                        <a:cs typeface="Verdana"/>
                      </a:rPr>
                      <a:t>Registration Assistant </a:t>
                    </a:r>
                    <a:r>
                      <a:rPr lang="en-GB" sz="900" spc="-5">
                        <a:latin typeface="Verdana"/>
                        <a:cs typeface="Verdana"/>
                      </a:rPr>
                      <a:t>(5 FTE)</a:t>
                    </a:r>
                  </a:p>
                </p:txBody>
              </p:sp>
              <p:grpSp>
                <p:nvGrpSpPr>
                  <p:cNvPr id="5" name="Group 4">
                    <a:extLst>
                      <a:ext uri="{FF2B5EF4-FFF2-40B4-BE49-F238E27FC236}">
                        <a16:creationId xmlns:a16="http://schemas.microsoft.com/office/drawing/2014/main" id="{A7E944EC-F7FA-E64C-ACC7-1BA547A6CE9E}"/>
                      </a:ext>
                    </a:extLst>
                  </p:cNvPr>
                  <p:cNvGrpSpPr/>
                  <p:nvPr/>
                </p:nvGrpSpPr>
                <p:grpSpPr>
                  <a:xfrm>
                    <a:off x="1756648" y="4622773"/>
                    <a:ext cx="1569184" cy="370142"/>
                    <a:chOff x="1371979" y="4654402"/>
                    <a:chExt cx="2288550" cy="539827"/>
                  </a:xfrm>
                </p:grpSpPr>
                <p:grpSp>
                  <p:nvGrpSpPr>
                    <p:cNvPr id="516" name="Group 515"/>
                    <p:cNvGrpSpPr/>
                    <p:nvPr/>
                  </p:nvGrpSpPr>
                  <p:grpSpPr>
                    <a:xfrm>
                      <a:off x="1371979" y="4654402"/>
                      <a:ext cx="497050" cy="539827"/>
                      <a:chOff x="2350181" y="3400544"/>
                      <a:chExt cx="497050" cy="539827"/>
                    </a:xfrm>
                  </p:grpSpPr>
                  <p:sp>
                    <p:nvSpPr>
                      <p:cNvPr id="517" name="object 33">
                        <a:extLst>
                          <a:ext uri="{FF2B5EF4-FFF2-40B4-BE49-F238E27FC236}">
                            <a16:creationId xmlns:a16="http://schemas.microsoft.com/office/drawing/2014/main" id="{96621F6E-4C84-438C-8D54-A40377507907}"/>
                          </a:ext>
                        </a:extLst>
                      </p:cNvPr>
                      <p:cNvSpPr/>
                      <p:nvPr/>
                    </p:nvSpPr>
                    <p:spPr>
                      <a:xfrm>
                        <a:off x="2350181" y="3400544"/>
                        <a:ext cx="497050" cy="539827"/>
                      </a:xfrm>
                      <a:prstGeom prst="rect">
                        <a:avLst/>
                      </a:prstGeom>
                      <a:blipFill>
                        <a:blip r:embed="rId1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518" name="object 34">
                        <a:extLst>
                          <a:ext uri="{FF2B5EF4-FFF2-40B4-BE49-F238E27FC236}">
                            <a16:creationId xmlns:a16="http://schemas.microsoft.com/office/drawing/2014/main" id="{47E30E4E-41D1-4413-9E17-03435B9DB84E}"/>
                          </a:ext>
                        </a:extLst>
                      </p:cNvPr>
                      <p:cNvSpPr/>
                      <p:nvPr/>
                    </p:nvSpPr>
                    <p:spPr>
                      <a:xfrm>
                        <a:off x="2398294" y="3425875"/>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519" name="object 35">
                        <a:extLst>
                          <a:ext uri="{FF2B5EF4-FFF2-40B4-BE49-F238E27FC236}">
                            <a16:creationId xmlns:a16="http://schemas.microsoft.com/office/drawing/2014/main" id="{59C1389A-A04D-4B4E-B905-0E5618A0C7CC}"/>
                          </a:ext>
                        </a:extLst>
                      </p:cNvPr>
                      <p:cNvSpPr/>
                      <p:nvPr/>
                    </p:nvSpPr>
                    <p:spPr>
                      <a:xfrm>
                        <a:off x="2398294" y="3425875"/>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tx1"/>
                        </a:solidFill>
                      </a:ln>
                    </p:spPr>
                    <p:txBody>
                      <a:bodyPr wrap="square" lIns="0" tIns="0" rIns="0" bIns="0" rtlCol="0"/>
                      <a:lstStyle/>
                      <a:p>
                        <a:endParaRPr sz="1600">
                          <a:solidFill>
                            <a:prstClr val="black"/>
                          </a:solidFill>
                          <a:latin typeface="Calibri"/>
                        </a:endParaRPr>
                      </a:p>
                    </p:txBody>
                  </p:sp>
                  <p:sp>
                    <p:nvSpPr>
                      <p:cNvPr id="520" name="object 36">
                        <a:extLst>
                          <a:ext uri="{FF2B5EF4-FFF2-40B4-BE49-F238E27FC236}">
                            <a16:creationId xmlns:a16="http://schemas.microsoft.com/office/drawing/2014/main" id="{99F9836E-4482-4BFE-A8B6-907CC6934BC2}"/>
                          </a:ext>
                        </a:extLst>
                      </p:cNvPr>
                      <p:cNvSpPr/>
                      <p:nvPr/>
                    </p:nvSpPr>
                    <p:spPr>
                      <a:xfrm>
                        <a:off x="2498116" y="3528745"/>
                        <a:ext cx="208787" cy="231648"/>
                      </a:xfrm>
                      <a:prstGeom prst="rect">
                        <a:avLst/>
                      </a:prstGeom>
                      <a:blipFill>
                        <a:blip r:embed="rId1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521" name="Group 520"/>
                    <p:cNvGrpSpPr/>
                    <p:nvPr/>
                  </p:nvGrpSpPr>
                  <p:grpSpPr>
                    <a:xfrm>
                      <a:off x="1819854" y="4654402"/>
                      <a:ext cx="497050" cy="539827"/>
                      <a:chOff x="2350181" y="3400544"/>
                      <a:chExt cx="497050" cy="539827"/>
                    </a:xfrm>
                  </p:grpSpPr>
                  <p:sp>
                    <p:nvSpPr>
                      <p:cNvPr id="522" name="object 33">
                        <a:extLst>
                          <a:ext uri="{FF2B5EF4-FFF2-40B4-BE49-F238E27FC236}">
                            <a16:creationId xmlns:a16="http://schemas.microsoft.com/office/drawing/2014/main" id="{96621F6E-4C84-438C-8D54-A40377507907}"/>
                          </a:ext>
                        </a:extLst>
                      </p:cNvPr>
                      <p:cNvSpPr/>
                      <p:nvPr/>
                    </p:nvSpPr>
                    <p:spPr>
                      <a:xfrm>
                        <a:off x="2350181" y="3400544"/>
                        <a:ext cx="497050" cy="539827"/>
                      </a:xfrm>
                      <a:prstGeom prst="rect">
                        <a:avLst/>
                      </a:prstGeom>
                      <a:blipFill>
                        <a:blip r:embed="rId1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523" name="object 34">
                        <a:extLst>
                          <a:ext uri="{FF2B5EF4-FFF2-40B4-BE49-F238E27FC236}">
                            <a16:creationId xmlns:a16="http://schemas.microsoft.com/office/drawing/2014/main" id="{47E30E4E-41D1-4413-9E17-03435B9DB84E}"/>
                          </a:ext>
                        </a:extLst>
                      </p:cNvPr>
                      <p:cNvSpPr/>
                      <p:nvPr/>
                    </p:nvSpPr>
                    <p:spPr>
                      <a:xfrm>
                        <a:off x="2398294" y="3425875"/>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524" name="object 35">
                        <a:extLst>
                          <a:ext uri="{FF2B5EF4-FFF2-40B4-BE49-F238E27FC236}">
                            <a16:creationId xmlns:a16="http://schemas.microsoft.com/office/drawing/2014/main" id="{59C1389A-A04D-4B4E-B905-0E5618A0C7CC}"/>
                          </a:ext>
                        </a:extLst>
                      </p:cNvPr>
                      <p:cNvSpPr/>
                      <p:nvPr/>
                    </p:nvSpPr>
                    <p:spPr>
                      <a:xfrm>
                        <a:off x="2398294" y="3425875"/>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tx1"/>
                        </a:solidFill>
                      </a:ln>
                    </p:spPr>
                    <p:txBody>
                      <a:bodyPr wrap="square" lIns="0" tIns="0" rIns="0" bIns="0" rtlCol="0"/>
                      <a:lstStyle/>
                      <a:p>
                        <a:endParaRPr sz="1600">
                          <a:solidFill>
                            <a:prstClr val="black"/>
                          </a:solidFill>
                          <a:latin typeface="Calibri"/>
                        </a:endParaRPr>
                      </a:p>
                    </p:txBody>
                  </p:sp>
                  <p:sp>
                    <p:nvSpPr>
                      <p:cNvPr id="525" name="object 36">
                        <a:extLst>
                          <a:ext uri="{FF2B5EF4-FFF2-40B4-BE49-F238E27FC236}">
                            <a16:creationId xmlns:a16="http://schemas.microsoft.com/office/drawing/2014/main" id="{99F9836E-4482-4BFE-A8B6-907CC6934BC2}"/>
                          </a:ext>
                        </a:extLst>
                      </p:cNvPr>
                      <p:cNvSpPr/>
                      <p:nvPr/>
                    </p:nvSpPr>
                    <p:spPr>
                      <a:xfrm>
                        <a:off x="2498116" y="3528745"/>
                        <a:ext cx="208787" cy="231648"/>
                      </a:xfrm>
                      <a:prstGeom prst="rect">
                        <a:avLst/>
                      </a:prstGeom>
                      <a:blipFill>
                        <a:blip r:embed="rId1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526" name="Group 525"/>
                    <p:cNvGrpSpPr/>
                    <p:nvPr/>
                  </p:nvGrpSpPr>
                  <p:grpSpPr>
                    <a:xfrm>
                      <a:off x="2267729" y="4654402"/>
                      <a:ext cx="497050" cy="539827"/>
                      <a:chOff x="2350181" y="3400544"/>
                      <a:chExt cx="497050" cy="539827"/>
                    </a:xfrm>
                  </p:grpSpPr>
                  <p:sp>
                    <p:nvSpPr>
                      <p:cNvPr id="527" name="object 33">
                        <a:extLst>
                          <a:ext uri="{FF2B5EF4-FFF2-40B4-BE49-F238E27FC236}">
                            <a16:creationId xmlns:a16="http://schemas.microsoft.com/office/drawing/2014/main" id="{96621F6E-4C84-438C-8D54-A40377507907}"/>
                          </a:ext>
                        </a:extLst>
                      </p:cNvPr>
                      <p:cNvSpPr/>
                      <p:nvPr/>
                    </p:nvSpPr>
                    <p:spPr>
                      <a:xfrm>
                        <a:off x="2350181" y="3400544"/>
                        <a:ext cx="497050" cy="539827"/>
                      </a:xfrm>
                      <a:prstGeom prst="rect">
                        <a:avLst/>
                      </a:prstGeom>
                      <a:blipFill>
                        <a:blip r:embed="rId1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528" name="object 34">
                        <a:extLst>
                          <a:ext uri="{FF2B5EF4-FFF2-40B4-BE49-F238E27FC236}">
                            <a16:creationId xmlns:a16="http://schemas.microsoft.com/office/drawing/2014/main" id="{47E30E4E-41D1-4413-9E17-03435B9DB84E}"/>
                          </a:ext>
                        </a:extLst>
                      </p:cNvPr>
                      <p:cNvSpPr/>
                      <p:nvPr/>
                    </p:nvSpPr>
                    <p:spPr>
                      <a:xfrm>
                        <a:off x="2398294" y="3425875"/>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529" name="object 35">
                        <a:extLst>
                          <a:ext uri="{FF2B5EF4-FFF2-40B4-BE49-F238E27FC236}">
                            <a16:creationId xmlns:a16="http://schemas.microsoft.com/office/drawing/2014/main" id="{59C1389A-A04D-4B4E-B905-0E5618A0C7CC}"/>
                          </a:ext>
                        </a:extLst>
                      </p:cNvPr>
                      <p:cNvSpPr/>
                      <p:nvPr/>
                    </p:nvSpPr>
                    <p:spPr>
                      <a:xfrm>
                        <a:off x="2398294" y="3425875"/>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tx1"/>
                        </a:solidFill>
                      </a:ln>
                    </p:spPr>
                    <p:txBody>
                      <a:bodyPr wrap="square" lIns="0" tIns="0" rIns="0" bIns="0" rtlCol="0"/>
                      <a:lstStyle/>
                      <a:p>
                        <a:endParaRPr sz="1600">
                          <a:solidFill>
                            <a:prstClr val="black"/>
                          </a:solidFill>
                          <a:latin typeface="Calibri"/>
                        </a:endParaRPr>
                      </a:p>
                    </p:txBody>
                  </p:sp>
                  <p:sp>
                    <p:nvSpPr>
                      <p:cNvPr id="530" name="object 36">
                        <a:extLst>
                          <a:ext uri="{FF2B5EF4-FFF2-40B4-BE49-F238E27FC236}">
                            <a16:creationId xmlns:a16="http://schemas.microsoft.com/office/drawing/2014/main" id="{99F9836E-4482-4BFE-A8B6-907CC6934BC2}"/>
                          </a:ext>
                        </a:extLst>
                      </p:cNvPr>
                      <p:cNvSpPr/>
                      <p:nvPr/>
                    </p:nvSpPr>
                    <p:spPr>
                      <a:xfrm>
                        <a:off x="2498116" y="3528745"/>
                        <a:ext cx="208787" cy="231648"/>
                      </a:xfrm>
                      <a:prstGeom prst="rect">
                        <a:avLst/>
                      </a:prstGeom>
                      <a:blipFill>
                        <a:blip r:embed="rId1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531" name="Group 530"/>
                    <p:cNvGrpSpPr/>
                    <p:nvPr/>
                  </p:nvGrpSpPr>
                  <p:grpSpPr>
                    <a:xfrm>
                      <a:off x="2715604" y="4654402"/>
                      <a:ext cx="497050" cy="539827"/>
                      <a:chOff x="2350181" y="3400544"/>
                      <a:chExt cx="497050" cy="539827"/>
                    </a:xfrm>
                  </p:grpSpPr>
                  <p:sp>
                    <p:nvSpPr>
                      <p:cNvPr id="532" name="object 33">
                        <a:extLst>
                          <a:ext uri="{FF2B5EF4-FFF2-40B4-BE49-F238E27FC236}">
                            <a16:creationId xmlns:a16="http://schemas.microsoft.com/office/drawing/2014/main" id="{96621F6E-4C84-438C-8D54-A40377507907}"/>
                          </a:ext>
                        </a:extLst>
                      </p:cNvPr>
                      <p:cNvSpPr/>
                      <p:nvPr/>
                    </p:nvSpPr>
                    <p:spPr>
                      <a:xfrm>
                        <a:off x="2350181" y="3400544"/>
                        <a:ext cx="497050" cy="539827"/>
                      </a:xfrm>
                      <a:prstGeom prst="rect">
                        <a:avLst/>
                      </a:prstGeom>
                      <a:blipFill>
                        <a:blip r:embed="rId1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533" name="object 34">
                        <a:extLst>
                          <a:ext uri="{FF2B5EF4-FFF2-40B4-BE49-F238E27FC236}">
                            <a16:creationId xmlns:a16="http://schemas.microsoft.com/office/drawing/2014/main" id="{47E30E4E-41D1-4413-9E17-03435B9DB84E}"/>
                          </a:ext>
                        </a:extLst>
                      </p:cNvPr>
                      <p:cNvSpPr/>
                      <p:nvPr/>
                    </p:nvSpPr>
                    <p:spPr>
                      <a:xfrm>
                        <a:off x="2398294" y="3425875"/>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534" name="object 35">
                        <a:extLst>
                          <a:ext uri="{FF2B5EF4-FFF2-40B4-BE49-F238E27FC236}">
                            <a16:creationId xmlns:a16="http://schemas.microsoft.com/office/drawing/2014/main" id="{59C1389A-A04D-4B4E-B905-0E5618A0C7CC}"/>
                          </a:ext>
                        </a:extLst>
                      </p:cNvPr>
                      <p:cNvSpPr/>
                      <p:nvPr/>
                    </p:nvSpPr>
                    <p:spPr>
                      <a:xfrm>
                        <a:off x="2398294" y="3425875"/>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tx1"/>
                        </a:solidFill>
                      </a:ln>
                    </p:spPr>
                    <p:txBody>
                      <a:bodyPr wrap="square" lIns="0" tIns="0" rIns="0" bIns="0" rtlCol="0"/>
                      <a:lstStyle/>
                      <a:p>
                        <a:endParaRPr sz="1600">
                          <a:solidFill>
                            <a:prstClr val="black"/>
                          </a:solidFill>
                          <a:latin typeface="Calibri"/>
                        </a:endParaRPr>
                      </a:p>
                    </p:txBody>
                  </p:sp>
                  <p:sp>
                    <p:nvSpPr>
                      <p:cNvPr id="535" name="object 36">
                        <a:extLst>
                          <a:ext uri="{FF2B5EF4-FFF2-40B4-BE49-F238E27FC236}">
                            <a16:creationId xmlns:a16="http://schemas.microsoft.com/office/drawing/2014/main" id="{99F9836E-4482-4BFE-A8B6-907CC6934BC2}"/>
                          </a:ext>
                        </a:extLst>
                      </p:cNvPr>
                      <p:cNvSpPr/>
                      <p:nvPr/>
                    </p:nvSpPr>
                    <p:spPr>
                      <a:xfrm>
                        <a:off x="2498116" y="3528745"/>
                        <a:ext cx="208787" cy="231648"/>
                      </a:xfrm>
                      <a:prstGeom prst="rect">
                        <a:avLst/>
                      </a:prstGeom>
                      <a:blipFill>
                        <a:blip r:embed="rId1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536" name="Group 535"/>
                    <p:cNvGrpSpPr/>
                    <p:nvPr/>
                  </p:nvGrpSpPr>
                  <p:grpSpPr>
                    <a:xfrm>
                      <a:off x="3163479" y="4654402"/>
                      <a:ext cx="497050" cy="539827"/>
                      <a:chOff x="2350181" y="3400544"/>
                      <a:chExt cx="497050" cy="539827"/>
                    </a:xfrm>
                  </p:grpSpPr>
                  <p:sp>
                    <p:nvSpPr>
                      <p:cNvPr id="537" name="object 33">
                        <a:extLst>
                          <a:ext uri="{FF2B5EF4-FFF2-40B4-BE49-F238E27FC236}">
                            <a16:creationId xmlns:a16="http://schemas.microsoft.com/office/drawing/2014/main" id="{96621F6E-4C84-438C-8D54-A40377507907}"/>
                          </a:ext>
                        </a:extLst>
                      </p:cNvPr>
                      <p:cNvSpPr/>
                      <p:nvPr/>
                    </p:nvSpPr>
                    <p:spPr>
                      <a:xfrm>
                        <a:off x="2350181" y="3400544"/>
                        <a:ext cx="497050" cy="539827"/>
                      </a:xfrm>
                      <a:prstGeom prst="rect">
                        <a:avLst/>
                      </a:prstGeom>
                      <a:blipFill>
                        <a:blip r:embed="rId1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538" name="object 34">
                        <a:extLst>
                          <a:ext uri="{FF2B5EF4-FFF2-40B4-BE49-F238E27FC236}">
                            <a16:creationId xmlns:a16="http://schemas.microsoft.com/office/drawing/2014/main" id="{47E30E4E-41D1-4413-9E17-03435B9DB84E}"/>
                          </a:ext>
                        </a:extLst>
                      </p:cNvPr>
                      <p:cNvSpPr/>
                      <p:nvPr/>
                    </p:nvSpPr>
                    <p:spPr>
                      <a:xfrm>
                        <a:off x="2398294" y="3425875"/>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539" name="object 35">
                        <a:extLst>
                          <a:ext uri="{FF2B5EF4-FFF2-40B4-BE49-F238E27FC236}">
                            <a16:creationId xmlns:a16="http://schemas.microsoft.com/office/drawing/2014/main" id="{59C1389A-A04D-4B4E-B905-0E5618A0C7CC}"/>
                          </a:ext>
                        </a:extLst>
                      </p:cNvPr>
                      <p:cNvSpPr/>
                      <p:nvPr/>
                    </p:nvSpPr>
                    <p:spPr>
                      <a:xfrm>
                        <a:off x="2398294" y="3425875"/>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tx1"/>
                        </a:solidFill>
                      </a:ln>
                    </p:spPr>
                    <p:txBody>
                      <a:bodyPr wrap="square" lIns="0" tIns="0" rIns="0" bIns="0" rtlCol="0"/>
                      <a:lstStyle/>
                      <a:p>
                        <a:endParaRPr sz="1600">
                          <a:solidFill>
                            <a:prstClr val="black"/>
                          </a:solidFill>
                          <a:latin typeface="Calibri"/>
                        </a:endParaRPr>
                      </a:p>
                    </p:txBody>
                  </p:sp>
                  <p:sp>
                    <p:nvSpPr>
                      <p:cNvPr id="540" name="object 36">
                        <a:extLst>
                          <a:ext uri="{FF2B5EF4-FFF2-40B4-BE49-F238E27FC236}">
                            <a16:creationId xmlns:a16="http://schemas.microsoft.com/office/drawing/2014/main" id="{99F9836E-4482-4BFE-A8B6-907CC6934BC2}"/>
                          </a:ext>
                        </a:extLst>
                      </p:cNvPr>
                      <p:cNvSpPr/>
                      <p:nvPr/>
                    </p:nvSpPr>
                    <p:spPr>
                      <a:xfrm>
                        <a:off x="2498116" y="3528745"/>
                        <a:ext cx="208787" cy="231648"/>
                      </a:xfrm>
                      <a:prstGeom prst="rect">
                        <a:avLst/>
                      </a:prstGeom>
                      <a:blipFill>
                        <a:blip r:embed="rId1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grpSp>
            <p:grpSp>
              <p:nvGrpSpPr>
                <p:cNvPr id="6" name="Group 5">
                  <a:extLst>
                    <a:ext uri="{FF2B5EF4-FFF2-40B4-BE49-F238E27FC236}">
                      <a16:creationId xmlns:a16="http://schemas.microsoft.com/office/drawing/2014/main" id="{5324744B-1E98-FF4E-83C4-83338E56E122}"/>
                    </a:ext>
                  </a:extLst>
                </p:cNvPr>
                <p:cNvGrpSpPr/>
                <p:nvPr/>
              </p:nvGrpSpPr>
              <p:grpSpPr>
                <a:xfrm>
                  <a:off x="1572453" y="5064560"/>
                  <a:ext cx="1937574" cy="591035"/>
                  <a:chOff x="1662332" y="5528544"/>
                  <a:chExt cx="1937574" cy="591035"/>
                </a:xfrm>
              </p:grpSpPr>
              <p:sp>
                <p:nvSpPr>
                  <p:cNvPr id="219" name="object 232">
                    <a:extLst>
                      <a:ext uri="{FF2B5EF4-FFF2-40B4-BE49-F238E27FC236}">
                        <a16:creationId xmlns:a16="http://schemas.microsoft.com/office/drawing/2014/main" id="{AC060A3A-5D57-4A54-92D0-393735EC3863}"/>
                      </a:ext>
                    </a:extLst>
                  </p:cNvPr>
                  <p:cNvSpPr txBox="1"/>
                  <p:nvPr/>
                </p:nvSpPr>
                <p:spPr>
                  <a:xfrm>
                    <a:off x="1932539" y="5528544"/>
                    <a:ext cx="1397161" cy="150682"/>
                  </a:xfrm>
                  <a:prstGeom prst="rect">
                    <a:avLst/>
                  </a:prstGeom>
                </p:spPr>
                <p:txBody>
                  <a:bodyPr vert="horz" wrap="square" lIns="0" tIns="12065" rIns="0" bIns="0" rtlCol="0">
                    <a:spAutoFit/>
                  </a:bodyPr>
                  <a:lstStyle/>
                  <a:p>
                    <a:pPr marL="12700" algn="ctr">
                      <a:spcBef>
                        <a:spcPts val="95"/>
                      </a:spcBef>
                    </a:pPr>
                    <a:r>
                      <a:rPr lang="en-GB" sz="900" b="1" spc="-5">
                        <a:latin typeface="Verdana"/>
                        <a:cs typeface="Verdana"/>
                      </a:rPr>
                      <a:t>Test Assistant </a:t>
                    </a:r>
                    <a:r>
                      <a:rPr lang="en-GB" sz="900" spc="-5">
                        <a:latin typeface="Verdana"/>
                        <a:cs typeface="Verdana"/>
                      </a:rPr>
                      <a:t>(6 FTE)</a:t>
                    </a:r>
                  </a:p>
                </p:txBody>
              </p:sp>
              <p:grpSp>
                <p:nvGrpSpPr>
                  <p:cNvPr id="4" name="Group 3">
                    <a:extLst>
                      <a:ext uri="{FF2B5EF4-FFF2-40B4-BE49-F238E27FC236}">
                        <a16:creationId xmlns:a16="http://schemas.microsoft.com/office/drawing/2014/main" id="{E30424F5-A2D0-8544-A782-54D30984D7CC}"/>
                      </a:ext>
                    </a:extLst>
                  </p:cNvPr>
                  <p:cNvGrpSpPr/>
                  <p:nvPr/>
                </p:nvGrpSpPr>
                <p:grpSpPr>
                  <a:xfrm>
                    <a:off x="1662332" y="5740442"/>
                    <a:ext cx="1937574" cy="379137"/>
                    <a:chOff x="1196817" y="5824831"/>
                    <a:chExt cx="2758776" cy="539827"/>
                  </a:xfrm>
                </p:grpSpPr>
                <p:grpSp>
                  <p:nvGrpSpPr>
                    <p:cNvPr id="571" name="Group 570"/>
                    <p:cNvGrpSpPr/>
                    <p:nvPr/>
                  </p:nvGrpSpPr>
                  <p:grpSpPr>
                    <a:xfrm>
                      <a:off x="1196817" y="5824831"/>
                      <a:ext cx="497050" cy="539827"/>
                      <a:chOff x="2350181" y="3400544"/>
                      <a:chExt cx="497050" cy="539827"/>
                    </a:xfrm>
                  </p:grpSpPr>
                  <p:sp>
                    <p:nvSpPr>
                      <p:cNvPr id="572" name="object 33">
                        <a:extLst>
                          <a:ext uri="{FF2B5EF4-FFF2-40B4-BE49-F238E27FC236}">
                            <a16:creationId xmlns:a16="http://schemas.microsoft.com/office/drawing/2014/main" id="{96621F6E-4C84-438C-8D54-A40377507907}"/>
                          </a:ext>
                        </a:extLst>
                      </p:cNvPr>
                      <p:cNvSpPr/>
                      <p:nvPr/>
                    </p:nvSpPr>
                    <p:spPr>
                      <a:xfrm>
                        <a:off x="2350181" y="3400544"/>
                        <a:ext cx="497050" cy="539827"/>
                      </a:xfrm>
                      <a:prstGeom prst="rect">
                        <a:avLst/>
                      </a:prstGeom>
                      <a:blipFill>
                        <a:blip r:embed="rId1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573" name="object 34">
                        <a:extLst>
                          <a:ext uri="{FF2B5EF4-FFF2-40B4-BE49-F238E27FC236}">
                            <a16:creationId xmlns:a16="http://schemas.microsoft.com/office/drawing/2014/main" id="{47E30E4E-41D1-4413-9E17-03435B9DB84E}"/>
                          </a:ext>
                        </a:extLst>
                      </p:cNvPr>
                      <p:cNvSpPr/>
                      <p:nvPr/>
                    </p:nvSpPr>
                    <p:spPr>
                      <a:xfrm>
                        <a:off x="2398294" y="3425875"/>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574" name="object 35">
                        <a:extLst>
                          <a:ext uri="{FF2B5EF4-FFF2-40B4-BE49-F238E27FC236}">
                            <a16:creationId xmlns:a16="http://schemas.microsoft.com/office/drawing/2014/main" id="{59C1389A-A04D-4B4E-B905-0E5618A0C7CC}"/>
                          </a:ext>
                        </a:extLst>
                      </p:cNvPr>
                      <p:cNvSpPr/>
                      <p:nvPr/>
                    </p:nvSpPr>
                    <p:spPr>
                      <a:xfrm>
                        <a:off x="2398294" y="3425875"/>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tx1"/>
                        </a:solidFill>
                      </a:ln>
                    </p:spPr>
                    <p:txBody>
                      <a:bodyPr wrap="square" lIns="0" tIns="0" rIns="0" bIns="0" rtlCol="0"/>
                      <a:lstStyle/>
                      <a:p>
                        <a:endParaRPr sz="1600">
                          <a:solidFill>
                            <a:prstClr val="black"/>
                          </a:solidFill>
                          <a:latin typeface="Calibri"/>
                        </a:endParaRPr>
                      </a:p>
                    </p:txBody>
                  </p:sp>
                  <p:sp>
                    <p:nvSpPr>
                      <p:cNvPr id="575" name="object 36">
                        <a:extLst>
                          <a:ext uri="{FF2B5EF4-FFF2-40B4-BE49-F238E27FC236}">
                            <a16:creationId xmlns:a16="http://schemas.microsoft.com/office/drawing/2014/main" id="{99F9836E-4482-4BFE-A8B6-907CC6934BC2}"/>
                          </a:ext>
                        </a:extLst>
                      </p:cNvPr>
                      <p:cNvSpPr/>
                      <p:nvPr/>
                    </p:nvSpPr>
                    <p:spPr>
                      <a:xfrm>
                        <a:off x="2498116" y="3528745"/>
                        <a:ext cx="208787" cy="231648"/>
                      </a:xfrm>
                      <a:prstGeom prst="rect">
                        <a:avLst/>
                      </a:prstGeom>
                      <a:blipFill>
                        <a:blip r:embed="rId1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576" name="Group 575"/>
                    <p:cNvGrpSpPr/>
                    <p:nvPr/>
                  </p:nvGrpSpPr>
                  <p:grpSpPr>
                    <a:xfrm>
                      <a:off x="1649162" y="5824831"/>
                      <a:ext cx="497050" cy="539827"/>
                      <a:chOff x="2350181" y="3400544"/>
                      <a:chExt cx="497050" cy="539827"/>
                    </a:xfrm>
                  </p:grpSpPr>
                  <p:sp>
                    <p:nvSpPr>
                      <p:cNvPr id="577" name="object 33">
                        <a:extLst>
                          <a:ext uri="{FF2B5EF4-FFF2-40B4-BE49-F238E27FC236}">
                            <a16:creationId xmlns:a16="http://schemas.microsoft.com/office/drawing/2014/main" id="{96621F6E-4C84-438C-8D54-A40377507907}"/>
                          </a:ext>
                        </a:extLst>
                      </p:cNvPr>
                      <p:cNvSpPr/>
                      <p:nvPr/>
                    </p:nvSpPr>
                    <p:spPr>
                      <a:xfrm>
                        <a:off x="2350181" y="3400544"/>
                        <a:ext cx="497050" cy="539827"/>
                      </a:xfrm>
                      <a:prstGeom prst="rect">
                        <a:avLst/>
                      </a:prstGeom>
                      <a:blipFill>
                        <a:blip r:embed="rId1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578" name="object 34">
                        <a:extLst>
                          <a:ext uri="{FF2B5EF4-FFF2-40B4-BE49-F238E27FC236}">
                            <a16:creationId xmlns:a16="http://schemas.microsoft.com/office/drawing/2014/main" id="{47E30E4E-41D1-4413-9E17-03435B9DB84E}"/>
                          </a:ext>
                        </a:extLst>
                      </p:cNvPr>
                      <p:cNvSpPr/>
                      <p:nvPr/>
                    </p:nvSpPr>
                    <p:spPr>
                      <a:xfrm>
                        <a:off x="2398294" y="3425875"/>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579" name="object 35">
                        <a:extLst>
                          <a:ext uri="{FF2B5EF4-FFF2-40B4-BE49-F238E27FC236}">
                            <a16:creationId xmlns:a16="http://schemas.microsoft.com/office/drawing/2014/main" id="{59C1389A-A04D-4B4E-B905-0E5618A0C7CC}"/>
                          </a:ext>
                        </a:extLst>
                      </p:cNvPr>
                      <p:cNvSpPr/>
                      <p:nvPr/>
                    </p:nvSpPr>
                    <p:spPr>
                      <a:xfrm>
                        <a:off x="2398294" y="3425875"/>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tx1"/>
                        </a:solidFill>
                      </a:ln>
                    </p:spPr>
                    <p:txBody>
                      <a:bodyPr wrap="square" lIns="0" tIns="0" rIns="0" bIns="0" rtlCol="0"/>
                      <a:lstStyle/>
                      <a:p>
                        <a:endParaRPr sz="1600">
                          <a:solidFill>
                            <a:prstClr val="black"/>
                          </a:solidFill>
                          <a:latin typeface="Calibri"/>
                        </a:endParaRPr>
                      </a:p>
                    </p:txBody>
                  </p:sp>
                  <p:sp>
                    <p:nvSpPr>
                      <p:cNvPr id="580" name="object 36">
                        <a:extLst>
                          <a:ext uri="{FF2B5EF4-FFF2-40B4-BE49-F238E27FC236}">
                            <a16:creationId xmlns:a16="http://schemas.microsoft.com/office/drawing/2014/main" id="{99F9836E-4482-4BFE-A8B6-907CC6934BC2}"/>
                          </a:ext>
                        </a:extLst>
                      </p:cNvPr>
                      <p:cNvSpPr/>
                      <p:nvPr/>
                    </p:nvSpPr>
                    <p:spPr>
                      <a:xfrm>
                        <a:off x="2498116" y="3528745"/>
                        <a:ext cx="208787" cy="231648"/>
                      </a:xfrm>
                      <a:prstGeom prst="rect">
                        <a:avLst/>
                      </a:prstGeom>
                      <a:blipFill>
                        <a:blip r:embed="rId1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581" name="Group 580"/>
                    <p:cNvGrpSpPr/>
                    <p:nvPr/>
                  </p:nvGrpSpPr>
                  <p:grpSpPr>
                    <a:xfrm>
                      <a:off x="2101507" y="5824831"/>
                      <a:ext cx="497050" cy="539827"/>
                      <a:chOff x="2350181" y="3400544"/>
                      <a:chExt cx="497050" cy="539827"/>
                    </a:xfrm>
                  </p:grpSpPr>
                  <p:sp>
                    <p:nvSpPr>
                      <p:cNvPr id="582" name="object 33">
                        <a:extLst>
                          <a:ext uri="{FF2B5EF4-FFF2-40B4-BE49-F238E27FC236}">
                            <a16:creationId xmlns:a16="http://schemas.microsoft.com/office/drawing/2014/main" id="{96621F6E-4C84-438C-8D54-A40377507907}"/>
                          </a:ext>
                        </a:extLst>
                      </p:cNvPr>
                      <p:cNvSpPr/>
                      <p:nvPr/>
                    </p:nvSpPr>
                    <p:spPr>
                      <a:xfrm>
                        <a:off x="2350181" y="3400544"/>
                        <a:ext cx="497050" cy="539827"/>
                      </a:xfrm>
                      <a:prstGeom prst="rect">
                        <a:avLst/>
                      </a:prstGeom>
                      <a:blipFill>
                        <a:blip r:embed="rId1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583" name="object 34">
                        <a:extLst>
                          <a:ext uri="{FF2B5EF4-FFF2-40B4-BE49-F238E27FC236}">
                            <a16:creationId xmlns:a16="http://schemas.microsoft.com/office/drawing/2014/main" id="{47E30E4E-41D1-4413-9E17-03435B9DB84E}"/>
                          </a:ext>
                        </a:extLst>
                      </p:cNvPr>
                      <p:cNvSpPr/>
                      <p:nvPr/>
                    </p:nvSpPr>
                    <p:spPr>
                      <a:xfrm>
                        <a:off x="2398294" y="3425875"/>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584" name="object 35">
                        <a:extLst>
                          <a:ext uri="{FF2B5EF4-FFF2-40B4-BE49-F238E27FC236}">
                            <a16:creationId xmlns:a16="http://schemas.microsoft.com/office/drawing/2014/main" id="{59C1389A-A04D-4B4E-B905-0E5618A0C7CC}"/>
                          </a:ext>
                        </a:extLst>
                      </p:cNvPr>
                      <p:cNvSpPr/>
                      <p:nvPr/>
                    </p:nvSpPr>
                    <p:spPr>
                      <a:xfrm>
                        <a:off x="2398294" y="3425875"/>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tx1"/>
                        </a:solidFill>
                      </a:ln>
                    </p:spPr>
                    <p:txBody>
                      <a:bodyPr wrap="square" lIns="0" tIns="0" rIns="0" bIns="0" rtlCol="0"/>
                      <a:lstStyle/>
                      <a:p>
                        <a:endParaRPr sz="1600">
                          <a:solidFill>
                            <a:prstClr val="black"/>
                          </a:solidFill>
                          <a:latin typeface="Calibri"/>
                        </a:endParaRPr>
                      </a:p>
                    </p:txBody>
                  </p:sp>
                  <p:sp>
                    <p:nvSpPr>
                      <p:cNvPr id="585" name="object 36">
                        <a:extLst>
                          <a:ext uri="{FF2B5EF4-FFF2-40B4-BE49-F238E27FC236}">
                            <a16:creationId xmlns:a16="http://schemas.microsoft.com/office/drawing/2014/main" id="{99F9836E-4482-4BFE-A8B6-907CC6934BC2}"/>
                          </a:ext>
                        </a:extLst>
                      </p:cNvPr>
                      <p:cNvSpPr/>
                      <p:nvPr/>
                    </p:nvSpPr>
                    <p:spPr>
                      <a:xfrm>
                        <a:off x="2498116" y="3528745"/>
                        <a:ext cx="208787" cy="231648"/>
                      </a:xfrm>
                      <a:prstGeom prst="rect">
                        <a:avLst/>
                      </a:prstGeom>
                      <a:blipFill>
                        <a:blip r:embed="rId1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586" name="Group 585"/>
                    <p:cNvGrpSpPr/>
                    <p:nvPr/>
                  </p:nvGrpSpPr>
                  <p:grpSpPr>
                    <a:xfrm>
                      <a:off x="2553852" y="5824831"/>
                      <a:ext cx="497050" cy="539827"/>
                      <a:chOff x="2350181" y="3400544"/>
                      <a:chExt cx="497050" cy="539827"/>
                    </a:xfrm>
                  </p:grpSpPr>
                  <p:sp>
                    <p:nvSpPr>
                      <p:cNvPr id="587" name="object 33">
                        <a:extLst>
                          <a:ext uri="{FF2B5EF4-FFF2-40B4-BE49-F238E27FC236}">
                            <a16:creationId xmlns:a16="http://schemas.microsoft.com/office/drawing/2014/main" id="{96621F6E-4C84-438C-8D54-A40377507907}"/>
                          </a:ext>
                        </a:extLst>
                      </p:cNvPr>
                      <p:cNvSpPr/>
                      <p:nvPr/>
                    </p:nvSpPr>
                    <p:spPr>
                      <a:xfrm>
                        <a:off x="2350181" y="3400544"/>
                        <a:ext cx="497050" cy="539827"/>
                      </a:xfrm>
                      <a:prstGeom prst="rect">
                        <a:avLst/>
                      </a:prstGeom>
                      <a:blipFill>
                        <a:blip r:embed="rId1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588" name="object 34">
                        <a:extLst>
                          <a:ext uri="{FF2B5EF4-FFF2-40B4-BE49-F238E27FC236}">
                            <a16:creationId xmlns:a16="http://schemas.microsoft.com/office/drawing/2014/main" id="{47E30E4E-41D1-4413-9E17-03435B9DB84E}"/>
                          </a:ext>
                        </a:extLst>
                      </p:cNvPr>
                      <p:cNvSpPr/>
                      <p:nvPr/>
                    </p:nvSpPr>
                    <p:spPr>
                      <a:xfrm>
                        <a:off x="2398294" y="3425875"/>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589" name="object 35">
                        <a:extLst>
                          <a:ext uri="{FF2B5EF4-FFF2-40B4-BE49-F238E27FC236}">
                            <a16:creationId xmlns:a16="http://schemas.microsoft.com/office/drawing/2014/main" id="{59C1389A-A04D-4B4E-B905-0E5618A0C7CC}"/>
                          </a:ext>
                        </a:extLst>
                      </p:cNvPr>
                      <p:cNvSpPr/>
                      <p:nvPr/>
                    </p:nvSpPr>
                    <p:spPr>
                      <a:xfrm>
                        <a:off x="2398294" y="3425875"/>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tx1"/>
                        </a:solidFill>
                      </a:ln>
                    </p:spPr>
                    <p:txBody>
                      <a:bodyPr wrap="square" lIns="0" tIns="0" rIns="0" bIns="0" rtlCol="0"/>
                      <a:lstStyle/>
                      <a:p>
                        <a:endParaRPr sz="1600">
                          <a:solidFill>
                            <a:prstClr val="black"/>
                          </a:solidFill>
                          <a:latin typeface="Calibri"/>
                        </a:endParaRPr>
                      </a:p>
                    </p:txBody>
                  </p:sp>
                  <p:sp>
                    <p:nvSpPr>
                      <p:cNvPr id="590" name="object 36">
                        <a:extLst>
                          <a:ext uri="{FF2B5EF4-FFF2-40B4-BE49-F238E27FC236}">
                            <a16:creationId xmlns:a16="http://schemas.microsoft.com/office/drawing/2014/main" id="{99F9836E-4482-4BFE-A8B6-907CC6934BC2}"/>
                          </a:ext>
                        </a:extLst>
                      </p:cNvPr>
                      <p:cNvSpPr/>
                      <p:nvPr/>
                    </p:nvSpPr>
                    <p:spPr>
                      <a:xfrm>
                        <a:off x="2498116" y="3528745"/>
                        <a:ext cx="208787" cy="231648"/>
                      </a:xfrm>
                      <a:prstGeom prst="rect">
                        <a:avLst/>
                      </a:prstGeom>
                      <a:blipFill>
                        <a:blip r:embed="rId1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591" name="Group 590"/>
                    <p:cNvGrpSpPr/>
                    <p:nvPr/>
                  </p:nvGrpSpPr>
                  <p:grpSpPr>
                    <a:xfrm>
                      <a:off x="3006197" y="5824831"/>
                      <a:ext cx="497050" cy="539827"/>
                      <a:chOff x="2350181" y="3400544"/>
                      <a:chExt cx="497050" cy="539827"/>
                    </a:xfrm>
                  </p:grpSpPr>
                  <p:sp>
                    <p:nvSpPr>
                      <p:cNvPr id="592" name="object 33">
                        <a:extLst>
                          <a:ext uri="{FF2B5EF4-FFF2-40B4-BE49-F238E27FC236}">
                            <a16:creationId xmlns:a16="http://schemas.microsoft.com/office/drawing/2014/main" id="{96621F6E-4C84-438C-8D54-A40377507907}"/>
                          </a:ext>
                        </a:extLst>
                      </p:cNvPr>
                      <p:cNvSpPr/>
                      <p:nvPr/>
                    </p:nvSpPr>
                    <p:spPr>
                      <a:xfrm>
                        <a:off x="2350181" y="3400544"/>
                        <a:ext cx="497050" cy="539827"/>
                      </a:xfrm>
                      <a:prstGeom prst="rect">
                        <a:avLst/>
                      </a:prstGeom>
                      <a:blipFill>
                        <a:blip r:embed="rId1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593" name="object 34">
                        <a:extLst>
                          <a:ext uri="{FF2B5EF4-FFF2-40B4-BE49-F238E27FC236}">
                            <a16:creationId xmlns:a16="http://schemas.microsoft.com/office/drawing/2014/main" id="{47E30E4E-41D1-4413-9E17-03435B9DB84E}"/>
                          </a:ext>
                        </a:extLst>
                      </p:cNvPr>
                      <p:cNvSpPr/>
                      <p:nvPr/>
                    </p:nvSpPr>
                    <p:spPr>
                      <a:xfrm>
                        <a:off x="2398294" y="3425875"/>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594" name="object 35">
                        <a:extLst>
                          <a:ext uri="{FF2B5EF4-FFF2-40B4-BE49-F238E27FC236}">
                            <a16:creationId xmlns:a16="http://schemas.microsoft.com/office/drawing/2014/main" id="{59C1389A-A04D-4B4E-B905-0E5618A0C7CC}"/>
                          </a:ext>
                        </a:extLst>
                      </p:cNvPr>
                      <p:cNvSpPr/>
                      <p:nvPr/>
                    </p:nvSpPr>
                    <p:spPr>
                      <a:xfrm>
                        <a:off x="2398294" y="3425875"/>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tx1"/>
                        </a:solidFill>
                      </a:ln>
                    </p:spPr>
                    <p:txBody>
                      <a:bodyPr wrap="square" lIns="0" tIns="0" rIns="0" bIns="0" rtlCol="0"/>
                      <a:lstStyle/>
                      <a:p>
                        <a:endParaRPr sz="1600">
                          <a:solidFill>
                            <a:prstClr val="black"/>
                          </a:solidFill>
                          <a:latin typeface="Calibri"/>
                        </a:endParaRPr>
                      </a:p>
                    </p:txBody>
                  </p:sp>
                  <p:sp>
                    <p:nvSpPr>
                      <p:cNvPr id="595" name="object 36">
                        <a:extLst>
                          <a:ext uri="{FF2B5EF4-FFF2-40B4-BE49-F238E27FC236}">
                            <a16:creationId xmlns:a16="http://schemas.microsoft.com/office/drawing/2014/main" id="{99F9836E-4482-4BFE-A8B6-907CC6934BC2}"/>
                          </a:ext>
                        </a:extLst>
                      </p:cNvPr>
                      <p:cNvSpPr/>
                      <p:nvPr/>
                    </p:nvSpPr>
                    <p:spPr>
                      <a:xfrm>
                        <a:off x="2498116" y="3528745"/>
                        <a:ext cx="208787" cy="231648"/>
                      </a:xfrm>
                      <a:prstGeom prst="rect">
                        <a:avLst/>
                      </a:prstGeom>
                      <a:blipFill>
                        <a:blip r:embed="rId1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596" name="Group 595"/>
                    <p:cNvGrpSpPr/>
                    <p:nvPr/>
                  </p:nvGrpSpPr>
                  <p:grpSpPr>
                    <a:xfrm>
                      <a:off x="3458543" y="5824831"/>
                      <a:ext cx="497050" cy="539827"/>
                      <a:chOff x="2350181" y="3400544"/>
                      <a:chExt cx="497050" cy="539827"/>
                    </a:xfrm>
                  </p:grpSpPr>
                  <p:sp>
                    <p:nvSpPr>
                      <p:cNvPr id="597" name="object 33">
                        <a:extLst>
                          <a:ext uri="{FF2B5EF4-FFF2-40B4-BE49-F238E27FC236}">
                            <a16:creationId xmlns:a16="http://schemas.microsoft.com/office/drawing/2014/main" id="{96621F6E-4C84-438C-8D54-A40377507907}"/>
                          </a:ext>
                        </a:extLst>
                      </p:cNvPr>
                      <p:cNvSpPr/>
                      <p:nvPr/>
                    </p:nvSpPr>
                    <p:spPr>
                      <a:xfrm>
                        <a:off x="2350181" y="3400544"/>
                        <a:ext cx="497050" cy="539827"/>
                      </a:xfrm>
                      <a:prstGeom prst="rect">
                        <a:avLst/>
                      </a:prstGeom>
                      <a:blipFill>
                        <a:blip r:embed="rId1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598" name="object 34">
                        <a:extLst>
                          <a:ext uri="{FF2B5EF4-FFF2-40B4-BE49-F238E27FC236}">
                            <a16:creationId xmlns:a16="http://schemas.microsoft.com/office/drawing/2014/main" id="{47E30E4E-41D1-4413-9E17-03435B9DB84E}"/>
                          </a:ext>
                        </a:extLst>
                      </p:cNvPr>
                      <p:cNvSpPr/>
                      <p:nvPr/>
                    </p:nvSpPr>
                    <p:spPr>
                      <a:xfrm>
                        <a:off x="2398294" y="3425875"/>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599" name="object 35">
                        <a:extLst>
                          <a:ext uri="{FF2B5EF4-FFF2-40B4-BE49-F238E27FC236}">
                            <a16:creationId xmlns:a16="http://schemas.microsoft.com/office/drawing/2014/main" id="{59C1389A-A04D-4B4E-B905-0E5618A0C7CC}"/>
                          </a:ext>
                        </a:extLst>
                      </p:cNvPr>
                      <p:cNvSpPr/>
                      <p:nvPr/>
                    </p:nvSpPr>
                    <p:spPr>
                      <a:xfrm>
                        <a:off x="2398294" y="3425875"/>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tx1"/>
                        </a:solidFill>
                      </a:ln>
                    </p:spPr>
                    <p:txBody>
                      <a:bodyPr wrap="square" lIns="0" tIns="0" rIns="0" bIns="0" rtlCol="0"/>
                      <a:lstStyle/>
                      <a:p>
                        <a:endParaRPr sz="1600">
                          <a:solidFill>
                            <a:prstClr val="black"/>
                          </a:solidFill>
                          <a:latin typeface="Calibri"/>
                        </a:endParaRPr>
                      </a:p>
                    </p:txBody>
                  </p:sp>
                  <p:sp>
                    <p:nvSpPr>
                      <p:cNvPr id="600" name="object 36">
                        <a:extLst>
                          <a:ext uri="{FF2B5EF4-FFF2-40B4-BE49-F238E27FC236}">
                            <a16:creationId xmlns:a16="http://schemas.microsoft.com/office/drawing/2014/main" id="{99F9836E-4482-4BFE-A8B6-907CC6934BC2}"/>
                          </a:ext>
                        </a:extLst>
                      </p:cNvPr>
                      <p:cNvSpPr/>
                      <p:nvPr/>
                    </p:nvSpPr>
                    <p:spPr>
                      <a:xfrm>
                        <a:off x="2498116" y="3528745"/>
                        <a:ext cx="208787" cy="231648"/>
                      </a:xfrm>
                      <a:prstGeom prst="rect">
                        <a:avLst/>
                      </a:prstGeom>
                      <a:blipFill>
                        <a:blip r:embed="rId1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grpSp>
          </p:grpSp>
        </p:grpSp>
        <p:grpSp>
          <p:nvGrpSpPr>
            <p:cNvPr id="42" name="Group 41">
              <a:extLst>
                <a:ext uri="{FF2B5EF4-FFF2-40B4-BE49-F238E27FC236}">
                  <a16:creationId xmlns:a16="http://schemas.microsoft.com/office/drawing/2014/main" id="{F7AA733E-9EE5-A74F-9BBB-C508937730DB}"/>
                </a:ext>
              </a:extLst>
            </p:cNvPr>
            <p:cNvGrpSpPr/>
            <p:nvPr/>
          </p:nvGrpSpPr>
          <p:grpSpPr>
            <a:xfrm>
              <a:off x="8503091" y="2645332"/>
              <a:ext cx="2217549" cy="1893567"/>
              <a:chOff x="9345837" y="3982777"/>
              <a:chExt cx="2217549" cy="1893567"/>
            </a:xfrm>
          </p:grpSpPr>
          <p:sp>
            <p:nvSpPr>
              <p:cNvPr id="212" name="Rectangle 211"/>
              <p:cNvSpPr/>
              <p:nvPr/>
            </p:nvSpPr>
            <p:spPr>
              <a:xfrm>
                <a:off x="9350392" y="4262963"/>
                <a:ext cx="2208439" cy="1613381"/>
              </a:xfrm>
              <a:prstGeom prst="rect">
                <a:avLst/>
              </a:prstGeom>
              <a:pattFill prst="wdUpDiag">
                <a:fgClr>
                  <a:schemeClr val="bg1">
                    <a:lumMod val="95000"/>
                  </a:schemeClr>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FFFF"/>
                  </a:solidFill>
                  <a:latin typeface="Open Sans"/>
                </a:endParaRPr>
              </a:p>
            </p:txBody>
          </p:sp>
          <p:sp>
            <p:nvSpPr>
              <p:cNvPr id="213" name="Rectangle 212">
                <a:extLst>
                  <a:ext uri="{FF2B5EF4-FFF2-40B4-BE49-F238E27FC236}">
                    <a16:creationId xmlns:a16="http://schemas.microsoft.com/office/drawing/2014/main" id="{21AA1EC2-0008-4F06-A0D8-C91E3D07DDC1}"/>
                  </a:ext>
                </a:extLst>
              </p:cNvPr>
              <p:cNvSpPr>
                <a:spLocks/>
              </p:cNvSpPr>
              <p:nvPr/>
            </p:nvSpPr>
            <p:spPr>
              <a:xfrm>
                <a:off x="9345837" y="3982777"/>
                <a:ext cx="2217549" cy="28346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noProof="0">
                    <a:solidFill>
                      <a:prstClr val="white"/>
                    </a:solidFill>
                  </a:rPr>
                  <a:t>Sample Analysis</a:t>
                </a:r>
                <a:endParaRPr kumimoji="0" lang="en-US" sz="900" b="1" i="0" u="none" strike="noStrike" kern="1200" cap="none" spc="0" normalizeH="0" baseline="0" noProof="0">
                  <a:ln>
                    <a:noFill/>
                  </a:ln>
                  <a:solidFill>
                    <a:prstClr val="white"/>
                  </a:solidFill>
                  <a:effectLst/>
                  <a:uLnTx/>
                  <a:uFillTx/>
                </a:endParaRPr>
              </a:p>
            </p:txBody>
          </p:sp>
          <p:grpSp>
            <p:nvGrpSpPr>
              <p:cNvPr id="16" name="Group 15">
                <a:extLst>
                  <a:ext uri="{FF2B5EF4-FFF2-40B4-BE49-F238E27FC236}">
                    <a16:creationId xmlns:a16="http://schemas.microsoft.com/office/drawing/2014/main" id="{18B2D717-81A0-D04F-B3F1-8D5D341BF4DA}"/>
                  </a:ext>
                </a:extLst>
              </p:cNvPr>
              <p:cNvGrpSpPr/>
              <p:nvPr/>
            </p:nvGrpSpPr>
            <p:grpSpPr>
              <a:xfrm>
                <a:off x="9655619" y="5375262"/>
                <a:ext cx="1597985" cy="467722"/>
                <a:chOff x="8428159" y="5995026"/>
                <a:chExt cx="1597985" cy="467722"/>
              </a:xfrm>
            </p:grpSpPr>
            <p:sp>
              <p:nvSpPr>
                <p:cNvPr id="381" name="object 232">
                  <a:extLst>
                    <a:ext uri="{FF2B5EF4-FFF2-40B4-BE49-F238E27FC236}">
                      <a16:creationId xmlns:a16="http://schemas.microsoft.com/office/drawing/2014/main" id="{AC060A3A-5D57-4A54-92D0-393735EC3863}"/>
                    </a:ext>
                  </a:extLst>
                </p:cNvPr>
                <p:cNvSpPr txBox="1"/>
                <p:nvPr/>
              </p:nvSpPr>
              <p:spPr>
                <a:xfrm>
                  <a:off x="8428159" y="5995026"/>
                  <a:ext cx="1597985" cy="150682"/>
                </a:xfrm>
                <a:prstGeom prst="rect">
                  <a:avLst/>
                </a:prstGeom>
              </p:spPr>
              <p:txBody>
                <a:bodyPr vert="horz" wrap="square" lIns="0" tIns="12065" rIns="0" bIns="0" rtlCol="0">
                  <a:spAutoFit/>
                </a:bodyPr>
                <a:lstStyle/>
                <a:p>
                  <a:pPr marL="12700" algn="ctr">
                    <a:spcBef>
                      <a:spcPts val="95"/>
                    </a:spcBef>
                  </a:pPr>
                  <a:r>
                    <a:rPr lang="en-GB" sz="900" b="1" spc="-5">
                      <a:latin typeface="Verdana"/>
                      <a:cs typeface="Verdana"/>
                    </a:rPr>
                    <a:t>Results Recorder </a:t>
                  </a:r>
                  <a:r>
                    <a:rPr lang="en-GB" sz="900" spc="-5">
                      <a:latin typeface="Verdana"/>
                      <a:cs typeface="Verdana"/>
                    </a:rPr>
                    <a:t>(5 FTE)</a:t>
                  </a:r>
                </a:p>
              </p:txBody>
            </p:sp>
            <p:grpSp>
              <p:nvGrpSpPr>
                <p:cNvPr id="15" name="Group 14">
                  <a:extLst>
                    <a:ext uri="{FF2B5EF4-FFF2-40B4-BE49-F238E27FC236}">
                      <a16:creationId xmlns:a16="http://schemas.microsoft.com/office/drawing/2014/main" id="{AE9C96E9-B005-CF48-926A-B351750D2E5B}"/>
                    </a:ext>
                  </a:extLst>
                </p:cNvPr>
                <p:cNvGrpSpPr/>
                <p:nvPr/>
              </p:nvGrpSpPr>
              <p:grpSpPr>
                <a:xfrm>
                  <a:off x="8613181" y="6178891"/>
                  <a:ext cx="1227940" cy="283857"/>
                  <a:chOff x="8590464" y="6165850"/>
                  <a:chExt cx="1227940" cy="283857"/>
                </a:xfrm>
              </p:grpSpPr>
              <p:grpSp>
                <p:nvGrpSpPr>
                  <p:cNvPr id="560" name="Group 559">
                    <a:extLst>
                      <a:ext uri="{FF2B5EF4-FFF2-40B4-BE49-F238E27FC236}">
                        <a16:creationId xmlns:a16="http://schemas.microsoft.com/office/drawing/2014/main" id="{C347ABDB-C499-D441-9C73-C05AF268F280}"/>
                      </a:ext>
                    </a:extLst>
                  </p:cNvPr>
                  <p:cNvGrpSpPr/>
                  <p:nvPr/>
                </p:nvGrpSpPr>
                <p:grpSpPr>
                  <a:xfrm>
                    <a:off x="9073752" y="6165850"/>
                    <a:ext cx="261364" cy="283857"/>
                    <a:chOff x="3381032" y="3988836"/>
                    <a:chExt cx="497050" cy="539827"/>
                  </a:xfrm>
                </p:grpSpPr>
                <p:sp>
                  <p:nvSpPr>
                    <p:cNvPr id="561" name="object 33">
                      <a:extLst>
                        <a:ext uri="{FF2B5EF4-FFF2-40B4-BE49-F238E27FC236}">
                          <a16:creationId xmlns:a16="http://schemas.microsoft.com/office/drawing/2014/main" id="{033616E5-8582-AB48-B308-FDF5B5707945}"/>
                        </a:ext>
                      </a:extLst>
                    </p:cNvPr>
                    <p:cNvSpPr/>
                    <p:nvPr/>
                  </p:nvSpPr>
                  <p:spPr>
                    <a:xfrm>
                      <a:off x="3381032" y="3988836"/>
                      <a:ext cx="497050" cy="539827"/>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562" name="object 34">
                      <a:extLst>
                        <a:ext uri="{FF2B5EF4-FFF2-40B4-BE49-F238E27FC236}">
                          <a16:creationId xmlns:a16="http://schemas.microsoft.com/office/drawing/2014/main" id="{667EDB35-120E-234C-8B76-07798C852D0A}"/>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563" name="object 35">
                      <a:extLst>
                        <a:ext uri="{FF2B5EF4-FFF2-40B4-BE49-F238E27FC236}">
                          <a16:creationId xmlns:a16="http://schemas.microsoft.com/office/drawing/2014/main" id="{89920FDD-7976-FA4A-B71B-4D60ACE19AFD}"/>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564" name="object 36">
                      <a:extLst>
                        <a:ext uri="{FF2B5EF4-FFF2-40B4-BE49-F238E27FC236}">
                          <a16:creationId xmlns:a16="http://schemas.microsoft.com/office/drawing/2014/main" id="{049F7086-754F-7948-AA7A-1C07EC7551BD}"/>
                        </a:ext>
                      </a:extLst>
                    </p:cNvPr>
                    <p:cNvSpPr/>
                    <p:nvPr/>
                  </p:nvSpPr>
                  <p:spPr>
                    <a:xfrm>
                      <a:off x="3528967" y="4117037"/>
                      <a:ext cx="208787" cy="231648"/>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565" name="Group 564">
                    <a:extLst>
                      <a:ext uri="{FF2B5EF4-FFF2-40B4-BE49-F238E27FC236}">
                        <a16:creationId xmlns:a16="http://schemas.microsoft.com/office/drawing/2014/main" id="{2CAFD7F9-EC4D-8D46-BA83-ABB4DC329712}"/>
                      </a:ext>
                    </a:extLst>
                  </p:cNvPr>
                  <p:cNvGrpSpPr/>
                  <p:nvPr/>
                </p:nvGrpSpPr>
                <p:grpSpPr>
                  <a:xfrm>
                    <a:off x="8590464" y="6165850"/>
                    <a:ext cx="261364" cy="283857"/>
                    <a:chOff x="3381032" y="3988836"/>
                    <a:chExt cx="497050" cy="539827"/>
                  </a:xfrm>
                </p:grpSpPr>
                <p:sp>
                  <p:nvSpPr>
                    <p:cNvPr id="566" name="object 33">
                      <a:extLst>
                        <a:ext uri="{FF2B5EF4-FFF2-40B4-BE49-F238E27FC236}">
                          <a16:creationId xmlns:a16="http://schemas.microsoft.com/office/drawing/2014/main" id="{E09B6505-9483-4846-8FAE-27224C9FF866}"/>
                        </a:ext>
                      </a:extLst>
                    </p:cNvPr>
                    <p:cNvSpPr/>
                    <p:nvPr/>
                  </p:nvSpPr>
                  <p:spPr>
                    <a:xfrm>
                      <a:off x="3381032" y="3988836"/>
                      <a:ext cx="497050" cy="539827"/>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567" name="object 34">
                      <a:extLst>
                        <a:ext uri="{FF2B5EF4-FFF2-40B4-BE49-F238E27FC236}">
                          <a16:creationId xmlns:a16="http://schemas.microsoft.com/office/drawing/2014/main" id="{83ECE428-DFC3-504F-9C03-55E6269339F3}"/>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568" name="object 35">
                      <a:extLst>
                        <a:ext uri="{FF2B5EF4-FFF2-40B4-BE49-F238E27FC236}">
                          <a16:creationId xmlns:a16="http://schemas.microsoft.com/office/drawing/2014/main" id="{628F2F3C-BCC7-2946-9DB1-9CEC0B65C887}"/>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569" name="object 36">
                      <a:extLst>
                        <a:ext uri="{FF2B5EF4-FFF2-40B4-BE49-F238E27FC236}">
                          <a16:creationId xmlns:a16="http://schemas.microsoft.com/office/drawing/2014/main" id="{CEF19EF1-977D-FA47-80D9-40381BCB48E5}"/>
                        </a:ext>
                      </a:extLst>
                    </p:cNvPr>
                    <p:cNvSpPr/>
                    <p:nvPr/>
                  </p:nvSpPr>
                  <p:spPr>
                    <a:xfrm>
                      <a:off x="3528967" y="4117037"/>
                      <a:ext cx="208787" cy="231648"/>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570" name="Group 569">
                    <a:extLst>
                      <a:ext uri="{FF2B5EF4-FFF2-40B4-BE49-F238E27FC236}">
                        <a16:creationId xmlns:a16="http://schemas.microsoft.com/office/drawing/2014/main" id="{95729E29-4F59-E246-B177-4FF25DD230AA}"/>
                      </a:ext>
                    </a:extLst>
                  </p:cNvPr>
                  <p:cNvGrpSpPr/>
                  <p:nvPr/>
                </p:nvGrpSpPr>
                <p:grpSpPr>
                  <a:xfrm>
                    <a:off x="8832108" y="6165850"/>
                    <a:ext cx="261364" cy="283857"/>
                    <a:chOff x="3381032" y="3988836"/>
                    <a:chExt cx="497050" cy="539827"/>
                  </a:xfrm>
                </p:grpSpPr>
                <p:sp>
                  <p:nvSpPr>
                    <p:cNvPr id="601" name="object 33">
                      <a:extLst>
                        <a:ext uri="{FF2B5EF4-FFF2-40B4-BE49-F238E27FC236}">
                          <a16:creationId xmlns:a16="http://schemas.microsoft.com/office/drawing/2014/main" id="{E12C8B05-BB35-974C-9AD7-8589E65A4060}"/>
                        </a:ext>
                      </a:extLst>
                    </p:cNvPr>
                    <p:cNvSpPr/>
                    <p:nvPr/>
                  </p:nvSpPr>
                  <p:spPr>
                    <a:xfrm>
                      <a:off x="3381032" y="3988836"/>
                      <a:ext cx="497050" cy="539827"/>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602" name="object 34">
                      <a:extLst>
                        <a:ext uri="{FF2B5EF4-FFF2-40B4-BE49-F238E27FC236}">
                          <a16:creationId xmlns:a16="http://schemas.microsoft.com/office/drawing/2014/main" id="{F33918BA-BFB5-0145-B18C-EF879D5628BD}"/>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603" name="object 35">
                      <a:extLst>
                        <a:ext uri="{FF2B5EF4-FFF2-40B4-BE49-F238E27FC236}">
                          <a16:creationId xmlns:a16="http://schemas.microsoft.com/office/drawing/2014/main" id="{3F4DB4FE-B2C7-1845-BB57-31B2BD3EE7F9}"/>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604" name="object 36">
                      <a:extLst>
                        <a:ext uri="{FF2B5EF4-FFF2-40B4-BE49-F238E27FC236}">
                          <a16:creationId xmlns:a16="http://schemas.microsoft.com/office/drawing/2014/main" id="{A8B0258C-2FCE-434A-8AC9-34A08E84FD76}"/>
                        </a:ext>
                      </a:extLst>
                    </p:cNvPr>
                    <p:cNvSpPr/>
                    <p:nvPr/>
                  </p:nvSpPr>
                  <p:spPr>
                    <a:xfrm>
                      <a:off x="3528967" y="4117037"/>
                      <a:ext cx="208787" cy="231648"/>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610" name="Group 609">
                    <a:extLst>
                      <a:ext uri="{FF2B5EF4-FFF2-40B4-BE49-F238E27FC236}">
                        <a16:creationId xmlns:a16="http://schemas.microsoft.com/office/drawing/2014/main" id="{DBD25FCD-AAD2-8F4A-BEFE-12686BBC0837}"/>
                      </a:ext>
                    </a:extLst>
                  </p:cNvPr>
                  <p:cNvGrpSpPr/>
                  <p:nvPr/>
                </p:nvGrpSpPr>
                <p:grpSpPr>
                  <a:xfrm>
                    <a:off x="9315396" y="6165850"/>
                    <a:ext cx="261364" cy="283857"/>
                    <a:chOff x="3381032" y="3988836"/>
                    <a:chExt cx="497050" cy="539827"/>
                  </a:xfrm>
                </p:grpSpPr>
                <p:sp>
                  <p:nvSpPr>
                    <p:cNvPr id="611" name="object 33">
                      <a:extLst>
                        <a:ext uri="{FF2B5EF4-FFF2-40B4-BE49-F238E27FC236}">
                          <a16:creationId xmlns:a16="http://schemas.microsoft.com/office/drawing/2014/main" id="{D76A2E6B-5108-D24B-BA43-25C8AB2D0928}"/>
                        </a:ext>
                      </a:extLst>
                    </p:cNvPr>
                    <p:cNvSpPr/>
                    <p:nvPr/>
                  </p:nvSpPr>
                  <p:spPr>
                    <a:xfrm>
                      <a:off x="3381032" y="3988836"/>
                      <a:ext cx="497050" cy="539827"/>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612" name="object 34">
                      <a:extLst>
                        <a:ext uri="{FF2B5EF4-FFF2-40B4-BE49-F238E27FC236}">
                          <a16:creationId xmlns:a16="http://schemas.microsoft.com/office/drawing/2014/main" id="{D44A610B-03AF-2E45-9900-AC76FD507C89}"/>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613" name="object 35">
                      <a:extLst>
                        <a:ext uri="{FF2B5EF4-FFF2-40B4-BE49-F238E27FC236}">
                          <a16:creationId xmlns:a16="http://schemas.microsoft.com/office/drawing/2014/main" id="{C7414427-8B23-2049-85DE-C7761A7FF5E4}"/>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614" name="object 36">
                      <a:extLst>
                        <a:ext uri="{FF2B5EF4-FFF2-40B4-BE49-F238E27FC236}">
                          <a16:creationId xmlns:a16="http://schemas.microsoft.com/office/drawing/2014/main" id="{204180F3-EBB2-6E45-998B-BE1424A30158}"/>
                        </a:ext>
                      </a:extLst>
                    </p:cNvPr>
                    <p:cNvSpPr/>
                    <p:nvPr/>
                  </p:nvSpPr>
                  <p:spPr>
                    <a:xfrm>
                      <a:off x="3528967" y="4117037"/>
                      <a:ext cx="208787" cy="231648"/>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615" name="Group 614">
                    <a:extLst>
                      <a:ext uri="{FF2B5EF4-FFF2-40B4-BE49-F238E27FC236}">
                        <a16:creationId xmlns:a16="http://schemas.microsoft.com/office/drawing/2014/main" id="{F279A5E9-5C63-744C-BFDF-DB3DE031455D}"/>
                      </a:ext>
                    </a:extLst>
                  </p:cNvPr>
                  <p:cNvGrpSpPr/>
                  <p:nvPr/>
                </p:nvGrpSpPr>
                <p:grpSpPr>
                  <a:xfrm>
                    <a:off x="9557040" y="6165850"/>
                    <a:ext cx="261364" cy="283857"/>
                    <a:chOff x="3381032" y="3988836"/>
                    <a:chExt cx="497050" cy="539827"/>
                  </a:xfrm>
                </p:grpSpPr>
                <p:sp>
                  <p:nvSpPr>
                    <p:cNvPr id="616" name="object 33">
                      <a:extLst>
                        <a:ext uri="{FF2B5EF4-FFF2-40B4-BE49-F238E27FC236}">
                          <a16:creationId xmlns:a16="http://schemas.microsoft.com/office/drawing/2014/main" id="{CFDAFCB9-6150-3D43-ABAF-06E810963AEF}"/>
                        </a:ext>
                      </a:extLst>
                    </p:cNvPr>
                    <p:cNvSpPr/>
                    <p:nvPr/>
                  </p:nvSpPr>
                  <p:spPr>
                    <a:xfrm>
                      <a:off x="3381032" y="3988836"/>
                      <a:ext cx="497050" cy="539827"/>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617" name="object 34">
                      <a:extLst>
                        <a:ext uri="{FF2B5EF4-FFF2-40B4-BE49-F238E27FC236}">
                          <a16:creationId xmlns:a16="http://schemas.microsoft.com/office/drawing/2014/main" id="{DCB3AFD1-DAD5-9448-A2A2-743CD3A0C492}"/>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618" name="object 35">
                      <a:extLst>
                        <a:ext uri="{FF2B5EF4-FFF2-40B4-BE49-F238E27FC236}">
                          <a16:creationId xmlns:a16="http://schemas.microsoft.com/office/drawing/2014/main" id="{B5718801-CA0B-9440-95A9-B3F59DF97C84}"/>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619" name="object 36">
                      <a:extLst>
                        <a:ext uri="{FF2B5EF4-FFF2-40B4-BE49-F238E27FC236}">
                          <a16:creationId xmlns:a16="http://schemas.microsoft.com/office/drawing/2014/main" id="{23203CF6-B46A-7540-B48E-0A9EBB73F338}"/>
                        </a:ext>
                      </a:extLst>
                    </p:cNvPr>
                    <p:cNvSpPr/>
                    <p:nvPr/>
                  </p:nvSpPr>
                  <p:spPr>
                    <a:xfrm>
                      <a:off x="3528967" y="4117037"/>
                      <a:ext cx="208787" cy="231648"/>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grpSp>
          <p:grpSp>
            <p:nvGrpSpPr>
              <p:cNvPr id="17" name="Group 16">
                <a:extLst>
                  <a:ext uri="{FF2B5EF4-FFF2-40B4-BE49-F238E27FC236}">
                    <a16:creationId xmlns:a16="http://schemas.microsoft.com/office/drawing/2014/main" id="{120C4371-5467-F04C-950C-FFE5865F52EB}"/>
                  </a:ext>
                </a:extLst>
              </p:cNvPr>
              <p:cNvGrpSpPr/>
              <p:nvPr/>
            </p:nvGrpSpPr>
            <p:grpSpPr>
              <a:xfrm>
                <a:off x="9420028" y="4311788"/>
                <a:ext cx="2069167" cy="979950"/>
                <a:chOff x="8350666" y="4489060"/>
                <a:chExt cx="2069167" cy="979950"/>
              </a:xfrm>
            </p:grpSpPr>
            <p:sp>
              <p:nvSpPr>
                <p:cNvPr id="245" name="object 232">
                  <a:extLst>
                    <a:ext uri="{FF2B5EF4-FFF2-40B4-BE49-F238E27FC236}">
                      <a16:creationId xmlns:a16="http://schemas.microsoft.com/office/drawing/2014/main" id="{AC060A3A-5D57-4A54-92D0-393735EC3863}"/>
                    </a:ext>
                  </a:extLst>
                </p:cNvPr>
                <p:cNvSpPr txBox="1"/>
                <p:nvPr/>
              </p:nvSpPr>
              <p:spPr>
                <a:xfrm>
                  <a:off x="8356502" y="4489060"/>
                  <a:ext cx="2057495" cy="150682"/>
                </a:xfrm>
                <a:prstGeom prst="rect">
                  <a:avLst/>
                </a:prstGeom>
              </p:spPr>
              <p:txBody>
                <a:bodyPr vert="horz" wrap="square" lIns="0" tIns="12065" rIns="0" bIns="0" rtlCol="0">
                  <a:spAutoFit/>
                </a:bodyPr>
                <a:lstStyle/>
                <a:p>
                  <a:pPr marL="12700" algn="ctr">
                    <a:spcBef>
                      <a:spcPts val="95"/>
                    </a:spcBef>
                  </a:pPr>
                  <a:r>
                    <a:rPr lang="en-GB" sz="900" b="1" spc="-5">
                      <a:latin typeface="Verdana"/>
                      <a:cs typeface="Verdana"/>
                    </a:rPr>
                    <a:t>Processing Operative </a:t>
                  </a:r>
                  <a:r>
                    <a:rPr lang="en-GB" sz="900" spc="-5">
                      <a:latin typeface="Verdana"/>
                      <a:cs typeface="Verdana"/>
                    </a:rPr>
                    <a:t>(24 FTE)</a:t>
                  </a:r>
                </a:p>
              </p:txBody>
            </p:sp>
            <p:grpSp>
              <p:nvGrpSpPr>
                <p:cNvPr id="10" name="Group 9">
                  <a:extLst>
                    <a:ext uri="{FF2B5EF4-FFF2-40B4-BE49-F238E27FC236}">
                      <a16:creationId xmlns:a16="http://schemas.microsoft.com/office/drawing/2014/main" id="{919B1B50-35E3-1044-A783-F5143ACF3307}"/>
                    </a:ext>
                  </a:extLst>
                </p:cNvPr>
                <p:cNvGrpSpPr/>
                <p:nvPr/>
              </p:nvGrpSpPr>
              <p:grpSpPr>
                <a:xfrm>
                  <a:off x="8350666" y="4707489"/>
                  <a:ext cx="2069167" cy="761521"/>
                  <a:chOff x="8202172" y="4670730"/>
                  <a:chExt cx="2069167" cy="761521"/>
                </a:xfrm>
              </p:grpSpPr>
              <p:grpSp>
                <p:nvGrpSpPr>
                  <p:cNvPr id="387" name="Group 386"/>
                  <p:cNvGrpSpPr/>
                  <p:nvPr/>
                </p:nvGrpSpPr>
                <p:grpSpPr>
                  <a:xfrm>
                    <a:off x="9160896" y="4670730"/>
                    <a:ext cx="261364" cy="283857"/>
                    <a:chOff x="3381032" y="3988836"/>
                    <a:chExt cx="497050" cy="539827"/>
                  </a:xfrm>
                </p:grpSpPr>
                <p:sp>
                  <p:nvSpPr>
                    <p:cNvPr id="428" name="object 33">
                      <a:extLst>
                        <a:ext uri="{FF2B5EF4-FFF2-40B4-BE49-F238E27FC236}">
                          <a16:creationId xmlns:a16="http://schemas.microsoft.com/office/drawing/2014/main" id="{96621F6E-4C84-438C-8D54-A40377507907}"/>
                        </a:ext>
                      </a:extLst>
                    </p:cNvPr>
                    <p:cNvSpPr/>
                    <p:nvPr/>
                  </p:nvSpPr>
                  <p:spPr>
                    <a:xfrm>
                      <a:off x="3381032" y="3988836"/>
                      <a:ext cx="497050" cy="539827"/>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429" name="object 34">
                      <a:extLst>
                        <a:ext uri="{FF2B5EF4-FFF2-40B4-BE49-F238E27FC236}">
                          <a16:creationId xmlns:a16="http://schemas.microsoft.com/office/drawing/2014/main" id="{47E30E4E-41D1-4413-9E17-03435B9DB84E}"/>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430" name="object 35">
                      <a:extLst>
                        <a:ext uri="{FF2B5EF4-FFF2-40B4-BE49-F238E27FC236}">
                          <a16:creationId xmlns:a16="http://schemas.microsoft.com/office/drawing/2014/main" id="{59C1389A-A04D-4B4E-B905-0E5618A0C7CC}"/>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431" name="object 36">
                      <a:extLst>
                        <a:ext uri="{FF2B5EF4-FFF2-40B4-BE49-F238E27FC236}">
                          <a16:creationId xmlns:a16="http://schemas.microsoft.com/office/drawing/2014/main" id="{99F9836E-4482-4BFE-A8B6-907CC6934BC2}"/>
                        </a:ext>
                      </a:extLst>
                    </p:cNvPr>
                    <p:cNvSpPr/>
                    <p:nvPr/>
                  </p:nvSpPr>
                  <p:spPr>
                    <a:xfrm>
                      <a:off x="3528967" y="4117037"/>
                      <a:ext cx="208787" cy="231648"/>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390" name="Group 389"/>
                  <p:cNvGrpSpPr/>
                  <p:nvPr/>
                </p:nvGrpSpPr>
                <p:grpSpPr>
                  <a:xfrm>
                    <a:off x="8681534" y="4670730"/>
                    <a:ext cx="261364" cy="283857"/>
                    <a:chOff x="3381032" y="3988836"/>
                    <a:chExt cx="497050" cy="539827"/>
                  </a:xfrm>
                </p:grpSpPr>
                <p:sp>
                  <p:nvSpPr>
                    <p:cNvPr id="416" name="object 33">
                      <a:extLst>
                        <a:ext uri="{FF2B5EF4-FFF2-40B4-BE49-F238E27FC236}">
                          <a16:creationId xmlns:a16="http://schemas.microsoft.com/office/drawing/2014/main" id="{96621F6E-4C84-438C-8D54-A40377507907}"/>
                        </a:ext>
                      </a:extLst>
                    </p:cNvPr>
                    <p:cNvSpPr/>
                    <p:nvPr/>
                  </p:nvSpPr>
                  <p:spPr>
                    <a:xfrm>
                      <a:off x="3381032" y="3988836"/>
                      <a:ext cx="497050" cy="539827"/>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417" name="object 34">
                      <a:extLst>
                        <a:ext uri="{FF2B5EF4-FFF2-40B4-BE49-F238E27FC236}">
                          <a16:creationId xmlns:a16="http://schemas.microsoft.com/office/drawing/2014/main" id="{47E30E4E-41D1-4413-9E17-03435B9DB84E}"/>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418" name="object 35">
                      <a:extLst>
                        <a:ext uri="{FF2B5EF4-FFF2-40B4-BE49-F238E27FC236}">
                          <a16:creationId xmlns:a16="http://schemas.microsoft.com/office/drawing/2014/main" id="{59C1389A-A04D-4B4E-B905-0E5618A0C7CC}"/>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419" name="object 36">
                      <a:extLst>
                        <a:ext uri="{FF2B5EF4-FFF2-40B4-BE49-F238E27FC236}">
                          <a16:creationId xmlns:a16="http://schemas.microsoft.com/office/drawing/2014/main" id="{99F9836E-4482-4BFE-A8B6-907CC6934BC2}"/>
                        </a:ext>
                      </a:extLst>
                    </p:cNvPr>
                    <p:cNvSpPr/>
                    <p:nvPr/>
                  </p:nvSpPr>
                  <p:spPr>
                    <a:xfrm>
                      <a:off x="3528967" y="4117037"/>
                      <a:ext cx="208787" cy="231648"/>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391" name="Group 390"/>
                  <p:cNvGrpSpPr/>
                  <p:nvPr/>
                </p:nvGrpSpPr>
                <p:grpSpPr>
                  <a:xfrm>
                    <a:off x="8921215" y="4670730"/>
                    <a:ext cx="261364" cy="283857"/>
                    <a:chOff x="3381032" y="3988836"/>
                    <a:chExt cx="497050" cy="539827"/>
                  </a:xfrm>
                </p:grpSpPr>
                <p:sp>
                  <p:nvSpPr>
                    <p:cNvPr id="412" name="object 33">
                      <a:extLst>
                        <a:ext uri="{FF2B5EF4-FFF2-40B4-BE49-F238E27FC236}">
                          <a16:creationId xmlns:a16="http://schemas.microsoft.com/office/drawing/2014/main" id="{96621F6E-4C84-438C-8D54-A40377507907}"/>
                        </a:ext>
                      </a:extLst>
                    </p:cNvPr>
                    <p:cNvSpPr/>
                    <p:nvPr/>
                  </p:nvSpPr>
                  <p:spPr>
                    <a:xfrm>
                      <a:off x="3381032" y="3988836"/>
                      <a:ext cx="497050" cy="539827"/>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413" name="object 34">
                      <a:extLst>
                        <a:ext uri="{FF2B5EF4-FFF2-40B4-BE49-F238E27FC236}">
                          <a16:creationId xmlns:a16="http://schemas.microsoft.com/office/drawing/2014/main" id="{47E30E4E-41D1-4413-9E17-03435B9DB84E}"/>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414" name="object 35">
                      <a:extLst>
                        <a:ext uri="{FF2B5EF4-FFF2-40B4-BE49-F238E27FC236}">
                          <a16:creationId xmlns:a16="http://schemas.microsoft.com/office/drawing/2014/main" id="{59C1389A-A04D-4B4E-B905-0E5618A0C7CC}"/>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415" name="object 36">
                      <a:extLst>
                        <a:ext uri="{FF2B5EF4-FFF2-40B4-BE49-F238E27FC236}">
                          <a16:creationId xmlns:a16="http://schemas.microsoft.com/office/drawing/2014/main" id="{99F9836E-4482-4BFE-A8B6-907CC6934BC2}"/>
                        </a:ext>
                      </a:extLst>
                    </p:cNvPr>
                    <p:cNvSpPr/>
                    <p:nvPr/>
                  </p:nvSpPr>
                  <p:spPr>
                    <a:xfrm>
                      <a:off x="3528967" y="4117037"/>
                      <a:ext cx="208787" cy="231648"/>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394" name="Group 393"/>
                  <p:cNvGrpSpPr/>
                  <p:nvPr/>
                </p:nvGrpSpPr>
                <p:grpSpPr>
                  <a:xfrm>
                    <a:off x="9400577" y="4670730"/>
                    <a:ext cx="261364" cy="283857"/>
                    <a:chOff x="3381032" y="3988836"/>
                    <a:chExt cx="497050" cy="539827"/>
                  </a:xfrm>
                </p:grpSpPr>
                <p:sp>
                  <p:nvSpPr>
                    <p:cNvPr id="400" name="object 33">
                      <a:extLst>
                        <a:ext uri="{FF2B5EF4-FFF2-40B4-BE49-F238E27FC236}">
                          <a16:creationId xmlns:a16="http://schemas.microsoft.com/office/drawing/2014/main" id="{96621F6E-4C84-438C-8D54-A40377507907}"/>
                        </a:ext>
                      </a:extLst>
                    </p:cNvPr>
                    <p:cNvSpPr/>
                    <p:nvPr/>
                  </p:nvSpPr>
                  <p:spPr>
                    <a:xfrm>
                      <a:off x="3381032" y="3988836"/>
                      <a:ext cx="497050" cy="539827"/>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401" name="object 34">
                      <a:extLst>
                        <a:ext uri="{FF2B5EF4-FFF2-40B4-BE49-F238E27FC236}">
                          <a16:creationId xmlns:a16="http://schemas.microsoft.com/office/drawing/2014/main" id="{47E30E4E-41D1-4413-9E17-03435B9DB84E}"/>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402" name="object 35">
                      <a:extLst>
                        <a:ext uri="{FF2B5EF4-FFF2-40B4-BE49-F238E27FC236}">
                          <a16:creationId xmlns:a16="http://schemas.microsoft.com/office/drawing/2014/main" id="{59C1389A-A04D-4B4E-B905-0E5618A0C7CC}"/>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403" name="object 36">
                      <a:extLst>
                        <a:ext uri="{FF2B5EF4-FFF2-40B4-BE49-F238E27FC236}">
                          <a16:creationId xmlns:a16="http://schemas.microsoft.com/office/drawing/2014/main" id="{99F9836E-4482-4BFE-A8B6-907CC6934BC2}"/>
                        </a:ext>
                      </a:extLst>
                    </p:cNvPr>
                    <p:cNvSpPr/>
                    <p:nvPr/>
                  </p:nvSpPr>
                  <p:spPr>
                    <a:xfrm>
                      <a:off x="3528967" y="4117037"/>
                      <a:ext cx="208787" cy="231648"/>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345" name="Group 344"/>
                  <p:cNvGrpSpPr/>
                  <p:nvPr/>
                </p:nvGrpSpPr>
                <p:grpSpPr>
                  <a:xfrm>
                    <a:off x="8202172" y="4670730"/>
                    <a:ext cx="261364" cy="283857"/>
                    <a:chOff x="3381032" y="3988836"/>
                    <a:chExt cx="497050" cy="539827"/>
                  </a:xfrm>
                </p:grpSpPr>
                <p:sp>
                  <p:nvSpPr>
                    <p:cNvPr id="382" name="object 33">
                      <a:extLst>
                        <a:ext uri="{FF2B5EF4-FFF2-40B4-BE49-F238E27FC236}">
                          <a16:creationId xmlns:a16="http://schemas.microsoft.com/office/drawing/2014/main" id="{96621F6E-4C84-438C-8D54-A40377507907}"/>
                        </a:ext>
                      </a:extLst>
                    </p:cNvPr>
                    <p:cNvSpPr/>
                    <p:nvPr/>
                  </p:nvSpPr>
                  <p:spPr>
                    <a:xfrm>
                      <a:off x="3381032" y="3988836"/>
                      <a:ext cx="497050" cy="539827"/>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395" name="object 34">
                      <a:extLst>
                        <a:ext uri="{FF2B5EF4-FFF2-40B4-BE49-F238E27FC236}">
                          <a16:creationId xmlns:a16="http://schemas.microsoft.com/office/drawing/2014/main" id="{47E30E4E-41D1-4413-9E17-03435B9DB84E}"/>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396" name="object 35">
                      <a:extLst>
                        <a:ext uri="{FF2B5EF4-FFF2-40B4-BE49-F238E27FC236}">
                          <a16:creationId xmlns:a16="http://schemas.microsoft.com/office/drawing/2014/main" id="{59C1389A-A04D-4B4E-B905-0E5618A0C7CC}"/>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397" name="object 36">
                      <a:extLst>
                        <a:ext uri="{FF2B5EF4-FFF2-40B4-BE49-F238E27FC236}">
                          <a16:creationId xmlns:a16="http://schemas.microsoft.com/office/drawing/2014/main" id="{99F9836E-4482-4BFE-A8B6-907CC6934BC2}"/>
                        </a:ext>
                      </a:extLst>
                    </p:cNvPr>
                    <p:cNvSpPr/>
                    <p:nvPr/>
                  </p:nvSpPr>
                  <p:spPr>
                    <a:xfrm>
                      <a:off x="3528967" y="4117037"/>
                      <a:ext cx="208787" cy="231648"/>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481" name="Group 480"/>
                  <p:cNvGrpSpPr/>
                  <p:nvPr/>
                </p:nvGrpSpPr>
                <p:grpSpPr>
                  <a:xfrm>
                    <a:off x="8441853" y="4670730"/>
                    <a:ext cx="261364" cy="283857"/>
                    <a:chOff x="3381032" y="3988836"/>
                    <a:chExt cx="497050" cy="539827"/>
                  </a:xfrm>
                </p:grpSpPr>
                <p:sp>
                  <p:nvSpPr>
                    <p:cNvPr id="482" name="object 33">
                      <a:extLst>
                        <a:ext uri="{FF2B5EF4-FFF2-40B4-BE49-F238E27FC236}">
                          <a16:creationId xmlns:a16="http://schemas.microsoft.com/office/drawing/2014/main" id="{96621F6E-4C84-438C-8D54-A40377507907}"/>
                        </a:ext>
                      </a:extLst>
                    </p:cNvPr>
                    <p:cNvSpPr/>
                    <p:nvPr/>
                  </p:nvSpPr>
                  <p:spPr>
                    <a:xfrm>
                      <a:off x="3381032" y="3988836"/>
                      <a:ext cx="497050" cy="539827"/>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483" name="object 34">
                      <a:extLst>
                        <a:ext uri="{FF2B5EF4-FFF2-40B4-BE49-F238E27FC236}">
                          <a16:creationId xmlns:a16="http://schemas.microsoft.com/office/drawing/2014/main" id="{47E30E4E-41D1-4413-9E17-03435B9DB84E}"/>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484" name="object 35">
                      <a:extLst>
                        <a:ext uri="{FF2B5EF4-FFF2-40B4-BE49-F238E27FC236}">
                          <a16:creationId xmlns:a16="http://schemas.microsoft.com/office/drawing/2014/main" id="{59C1389A-A04D-4B4E-B905-0E5618A0C7CC}"/>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485" name="object 36">
                      <a:extLst>
                        <a:ext uri="{FF2B5EF4-FFF2-40B4-BE49-F238E27FC236}">
                          <a16:creationId xmlns:a16="http://schemas.microsoft.com/office/drawing/2014/main" id="{99F9836E-4482-4BFE-A8B6-907CC6934BC2}"/>
                        </a:ext>
                      </a:extLst>
                    </p:cNvPr>
                    <p:cNvSpPr/>
                    <p:nvPr/>
                  </p:nvSpPr>
                  <p:spPr>
                    <a:xfrm>
                      <a:off x="3528967" y="4117037"/>
                      <a:ext cx="208787" cy="231648"/>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496" name="Group 495"/>
                  <p:cNvGrpSpPr/>
                  <p:nvPr/>
                </p:nvGrpSpPr>
                <p:grpSpPr>
                  <a:xfrm>
                    <a:off x="9640258" y="4670730"/>
                    <a:ext cx="261364" cy="283857"/>
                    <a:chOff x="3381032" y="3988836"/>
                    <a:chExt cx="497050" cy="539827"/>
                  </a:xfrm>
                </p:grpSpPr>
                <p:sp>
                  <p:nvSpPr>
                    <p:cNvPr id="497" name="object 33">
                      <a:extLst>
                        <a:ext uri="{FF2B5EF4-FFF2-40B4-BE49-F238E27FC236}">
                          <a16:creationId xmlns:a16="http://schemas.microsoft.com/office/drawing/2014/main" id="{96621F6E-4C84-438C-8D54-A40377507907}"/>
                        </a:ext>
                      </a:extLst>
                    </p:cNvPr>
                    <p:cNvSpPr/>
                    <p:nvPr/>
                  </p:nvSpPr>
                  <p:spPr>
                    <a:xfrm>
                      <a:off x="3381032" y="3988836"/>
                      <a:ext cx="497050" cy="539827"/>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498" name="object 34">
                      <a:extLst>
                        <a:ext uri="{FF2B5EF4-FFF2-40B4-BE49-F238E27FC236}">
                          <a16:creationId xmlns:a16="http://schemas.microsoft.com/office/drawing/2014/main" id="{47E30E4E-41D1-4413-9E17-03435B9DB84E}"/>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499" name="object 35">
                      <a:extLst>
                        <a:ext uri="{FF2B5EF4-FFF2-40B4-BE49-F238E27FC236}">
                          <a16:creationId xmlns:a16="http://schemas.microsoft.com/office/drawing/2014/main" id="{59C1389A-A04D-4B4E-B905-0E5618A0C7CC}"/>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500" name="object 36">
                      <a:extLst>
                        <a:ext uri="{FF2B5EF4-FFF2-40B4-BE49-F238E27FC236}">
                          <a16:creationId xmlns:a16="http://schemas.microsoft.com/office/drawing/2014/main" id="{99F9836E-4482-4BFE-A8B6-907CC6934BC2}"/>
                        </a:ext>
                      </a:extLst>
                    </p:cNvPr>
                    <p:cNvSpPr/>
                    <p:nvPr/>
                  </p:nvSpPr>
                  <p:spPr>
                    <a:xfrm>
                      <a:off x="3528967" y="4117037"/>
                      <a:ext cx="208787" cy="231648"/>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511" name="Group 510"/>
                  <p:cNvGrpSpPr/>
                  <p:nvPr/>
                </p:nvGrpSpPr>
                <p:grpSpPr>
                  <a:xfrm>
                    <a:off x="9879941" y="4670730"/>
                    <a:ext cx="261364" cy="283857"/>
                    <a:chOff x="3381032" y="3988836"/>
                    <a:chExt cx="497050" cy="539827"/>
                  </a:xfrm>
                </p:grpSpPr>
                <p:sp>
                  <p:nvSpPr>
                    <p:cNvPr id="512" name="object 33">
                      <a:extLst>
                        <a:ext uri="{FF2B5EF4-FFF2-40B4-BE49-F238E27FC236}">
                          <a16:creationId xmlns:a16="http://schemas.microsoft.com/office/drawing/2014/main" id="{96621F6E-4C84-438C-8D54-A40377507907}"/>
                        </a:ext>
                      </a:extLst>
                    </p:cNvPr>
                    <p:cNvSpPr/>
                    <p:nvPr/>
                  </p:nvSpPr>
                  <p:spPr>
                    <a:xfrm>
                      <a:off x="3381032" y="3988836"/>
                      <a:ext cx="497050" cy="539827"/>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513" name="object 34">
                      <a:extLst>
                        <a:ext uri="{FF2B5EF4-FFF2-40B4-BE49-F238E27FC236}">
                          <a16:creationId xmlns:a16="http://schemas.microsoft.com/office/drawing/2014/main" id="{47E30E4E-41D1-4413-9E17-03435B9DB84E}"/>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514" name="object 35">
                      <a:extLst>
                        <a:ext uri="{FF2B5EF4-FFF2-40B4-BE49-F238E27FC236}">
                          <a16:creationId xmlns:a16="http://schemas.microsoft.com/office/drawing/2014/main" id="{59C1389A-A04D-4B4E-B905-0E5618A0C7CC}"/>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515" name="object 36">
                      <a:extLst>
                        <a:ext uri="{FF2B5EF4-FFF2-40B4-BE49-F238E27FC236}">
                          <a16:creationId xmlns:a16="http://schemas.microsoft.com/office/drawing/2014/main" id="{99F9836E-4482-4BFE-A8B6-907CC6934BC2}"/>
                        </a:ext>
                      </a:extLst>
                    </p:cNvPr>
                    <p:cNvSpPr/>
                    <p:nvPr/>
                  </p:nvSpPr>
                  <p:spPr>
                    <a:xfrm>
                      <a:off x="3528967" y="4117037"/>
                      <a:ext cx="208787" cy="231648"/>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314" name="Group 313">
                    <a:extLst>
                      <a:ext uri="{FF2B5EF4-FFF2-40B4-BE49-F238E27FC236}">
                        <a16:creationId xmlns:a16="http://schemas.microsoft.com/office/drawing/2014/main" id="{12AEFE8E-1ECE-FF4D-A5D0-0EBD2DF21E56}"/>
                      </a:ext>
                    </a:extLst>
                  </p:cNvPr>
                  <p:cNvGrpSpPr/>
                  <p:nvPr/>
                </p:nvGrpSpPr>
                <p:grpSpPr>
                  <a:xfrm>
                    <a:off x="9290930" y="4916863"/>
                    <a:ext cx="261364" cy="283857"/>
                    <a:chOff x="3381032" y="3988836"/>
                    <a:chExt cx="497050" cy="539827"/>
                  </a:xfrm>
                </p:grpSpPr>
                <p:sp>
                  <p:nvSpPr>
                    <p:cNvPr id="315" name="object 33">
                      <a:extLst>
                        <a:ext uri="{FF2B5EF4-FFF2-40B4-BE49-F238E27FC236}">
                          <a16:creationId xmlns:a16="http://schemas.microsoft.com/office/drawing/2014/main" id="{5052E4C6-E12A-554F-A4EF-913A0B6D7867}"/>
                        </a:ext>
                      </a:extLst>
                    </p:cNvPr>
                    <p:cNvSpPr/>
                    <p:nvPr/>
                  </p:nvSpPr>
                  <p:spPr>
                    <a:xfrm>
                      <a:off x="3381032" y="3988836"/>
                      <a:ext cx="497050" cy="539827"/>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316" name="object 34">
                      <a:extLst>
                        <a:ext uri="{FF2B5EF4-FFF2-40B4-BE49-F238E27FC236}">
                          <a16:creationId xmlns:a16="http://schemas.microsoft.com/office/drawing/2014/main" id="{79D9E998-A239-114A-80AF-6374AF41ADB0}"/>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317" name="object 35">
                      <a:extLst>
                        <a:ext uri="{FF2B5EF4-FFF2-40B4-BE49-F238E27FC236}">
                          <a16:creationId xmlns:a16="http://schemas.microsoft.com/office/drawing/2014/main" id="{CF67FC86-3F64-9441-B70A-C278DB7BB068}"/>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318" name="object 36">
                      <a:extLst>
                        <a:ext uri="{FF2B5EF4-FFF2-40B4-BE49-F238E27FC236}">
                          <a16:creationId xmlns:a16="http://schemas.microsoft.com/office/drawing/2014/main" id="{55328E03-D0E8-9C47-B116-77385BB175C6}"/>
                        </a:ext>
                      </a:extLst>
                    </p:cNvPr>
                    <p:cNvSpPr/>
                    <p:nvPr/>
                  </p:nvSpPr>
                  <p:spPr>
                    <a:xfrm>
                      <a:off x="3528967" y="4117037"/>
                      <a:ext cx="208787" cy="231648"/>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319" name="Group 318">
                    <a:extLst>
                      <a:ext uri="{FF2B5EF4-FFF2-40B4-BE49-F238E27FC236}">
                        <a16:creationId xmlns:a16="http://schemas.microsoft.com/office/drawing/2014/main" id="{A2F6683C-D910-374C-AEB4-93D814B0D014}"/>
                      </a:ext>
                    </a:extLst>
                  </p:cNvPr>
                  <p:cNvGrpSpPr/>
                  <p:nvPr/>
                </p:nvGrpSpPr>
                <p:grpSpPr>
                  <a:xfrm>
                    <a:off x="8811568" y="4916863"/>
                    <a:ext cx="261364" cy="283857"/>
                    <a:chOff x="3381032" y="3988836"/>
                    <a:chExt cx="497050" cy="539827"/>
                  </a:xfrm>
                </p:grpSpPr>
                <p:sp>
                  <p:nvSpPr>
                    <p:cNvPr id="320" name="object 33">
                      <a:extLst>
                        <a:ext uri="{FF2B5EF4-FFF2-40B4-BE49-F238E27FC236}">
                          <a16:creationId xmlns:a16="http://schemas.microsoft.com/office/drawing/2014/main" id="{F6441BD4-33A6-624B-BB24-3094EBE05246}"/>
                        </a:ext>
                      </a:extLst>
                    </p:cNvPr>
                    <p:cNvSpPr/>
                    <p:nvPr/>
                  </p:nvSpPr>
                  <p:spPr>
                    <a:xfrm>
                      <a:off x="3381032" y="3988836"/>
                      <a:ext cx="497050" cy="539827"/>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321" name="object 34">
                      <a:extLst>
                        <a:ext uri="{FF2B5EF4-FFF2-40B4-BE49-F238E27FC236}">
                          <a16:creationId xmlns:a16="http://schemas.microsoft.com/office/drawing/2014/main" id="{834AF938-E33E-844E-9CB9-A4AA15B191BB}"/>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322" name="object 35">
                      <a:extLst>
                        <a:ext uri="{FF2B5EF4-FFF2-40B4-BE49-F238E27FC236}">
                          <a16:creationId xmlns:a16="http://schemas.microsoft.com/office/drawing/2014/main" id="{57D13E67-B530-B941-BA55-8582336FE052}"/>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323" name="object 36">
                      <a:extLst>
                        <a:ext uri="{FF2B5EF4-FFF2-40B4-BE49-F238E27FC236}">
                          <a16:creationId xmlns:a16="http://schemas.microsoft.com/office/drawing/2014/main" id="{6B153427-1908-0749-9AFE-E282F00DD417}"/>
                        </a:ext>
                      </a:extLst>
                    </p:cNvPr>
                    <p:cNvSpPr/>
                    <p:nvPr/>
                  </p:nvSpPr>
                  <p:spPr>
                    <a:xfrm>
                      <a:off x="3528967" y="4117037"/>
                      <a:ext cx="208787" cy="231648"/>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324" name="Group 323">
                    <a:extLst>
                      <a:ext uri="{FF2B5EF4-FFF2-40B4-BE49-F238E27FC236}">
                        <a16:creationId xmlns:a16="http://schemas.microsoft.com/office/drawing/2014/main" id="{172F6C57-1A36-924E-9EF2-0FCD6AEF8B4D}"/>
                      </a:ext>
                    </a:extLst>
                  </p:cNvPr>
                  <p:cNvGrpSpPr/>
                  <p:nvPr/>
                </p:nvGrpSpPr>
                <p:grpSpPr>
                  <a:xfrm>
                    <a:off x="9051249" y="4916863"/>
                    <a:ext cx="261364" cy="283857"/>
                    <a:chOff x="3381032" y="3988836"/>
                    <a:chExt cx="497050" cy="539827"/>
                  </a:xfrm>
                </p:grpSpPr>
                <p:sp>
                  <p:nvSpPr>
                    <p:cNvPr id="325" name="object 33">
                      <a:extLst>
                        <a:ext uri="{FF2B5EF4-FFF2-40B4-BE49-F238E27FC236}">
                          <a16:creationId xmlns:a16="http://schemas.microsoft.com/office/drawing/2014/main" id="{2364D767-9E17-6345-BC29-A86B6641E713}"/>
                        </a:ext>
                      </a:extLst>
                    </p:cNvPr>
                    <p:cNvSpPr/>
                    <p:nvPr/>
                  </p:nvSpPr>
                  <p:spPr>
                    <a:xfrm>
                      <a:off x="3381032" y="3988836"/>
                      <a:ext cx="497050" cy="539827"/>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326" name="object 34">
                      <a:extLst>
                        <a:ext uri="{FF2B5EF4-FFF2-40B4-BE49-F238E27FC236}">
                          <a16:creationId xmlns:a16="http://schemas.microsoft.com/office/drawing/2014/main" id="{C760DCC7-0C0C-9446-874A-80C28FAD4370}"/>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327" name="object 35">
                      <a:extLst>
                        <a:ext uri="{FF2B5EF4-FFF2-40B4-BE49-F238E27FC236}">
                          <a16:creationId xmlns:a16="http://schemas.microsoft.com/office/drawing/2014/main" id="{39C4F848-F448-0B46-BF00-16A87586C3C8}"/>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328" name="object 36">
                      <a:extLst>
                        <a:ext uri="{FF2B5EF4-FFF2-40B4-BE49-F238E27FC236}">
                          <a16:creationId xmlns:a16="http://schemas.microsoft.com/office/drawing/2014/main" id="{DAE2ACB4-18D7-AB42-80F6-1269190D6B44}"/>
                        </a:ext>
                      </a:extLst>
                    </p:cNvPr>
                    <p:cNvSpPr/>
                    <p:nvPr/>
                  </p:nvSpPr>
                  <p:spPr>
                    <a:xfrm>
                      <a:off x="3528967" y="4117037"/>
                      <a:ext cx="208787" cy="231648"/>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329" name="Group 328">
                    <a:extLst>
                      <a:ext uri="{FF2B5EF4-FFF2-40B4-BE49-F238E27FC236}">
                        <a16:creationId xmlns:a16="http://schemas.microsoft.com/office/drawing/2014/main" id="{60B18233-74AD-484F-952A-812752EDB55D}"/>
                      </a:ext>
                    </a:extLst>
                  </p:cNvPr>
                  <p:cNvGrpSpPr/>
                  <p:nvPr/>
                </p:nvGrpSpPr>
                <p:grpSpPr>
                  <a:xfrm>
                    <a:off x="9530611" y="4916863"/>
                    <a:ext cx="261364" cy="283857"/>
                    <a:chOff x="3381032" y="3988836"/>
                    <a:chExt cx="497050" cy="539827"/>
                  </a:xfrm>
                </p:grpSpPr>
                <p:sp>
                  <p:nvSpPr>
                    <p:cNvPr id="330" name="object 33">
                      <a:extLst>
                        <a:ext uri="{FF2B5EF4-FFF2-40B4-BE49-F238E27FC236}">
                          <a16:creationId xmlns:a16="http://schemas.microsoft.com/office/drawing/2014/main" id="{C3519DD7-2759-404B-ACBD-D8FFFDB689E2}"/>
                        </a:ext>
                      </a:extLst>
                    </p:cNvPr>
                    <p:cNvSpPr/>
                    <p:nvPr/>
                  </p:nvSpPr>
                  <p:spPr>
                    <a:xfrm>
                      <a:off x="3381032" y="3988836"/>
                      <a:ext cx="497050" cy="539827"/>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331" name="object 34">
                      <a:extLst>
                        <a:ext uri="{FF2B5EF4-FFF2-40B4-BE49-F238E27FC236}">
                          <a16:creationId xmlns:a16="http://schemas.microsoft.com/office/drawing/2014/main" id="{70E3C4A0-A3DD-6D44-9B33-B43F7843BA4D}"/>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332" name="object 35">
                      <a:extLst>
                        <a:ext uri="{FF2B5EF4-FFF2-40B4-BE49-F238E27FC236}">
                          <a16:creationId xmlns:a16="http://schemas.microsoft.com/office/drawing/2014/main" id="{16FE3BE0-5F66-874C-9091-79121FEBDD20}"/>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333" name="object 36">
                      <a:extLst>
                        <a:ext uri="{FF2B5EF4-FFF2-40B4-BE49-F238E27FC236}">
                          <a16:creationId xmlns:a16="http://schemas.microsoft.com/office/drawing/2014/main" id="{3F0ABD4D-183E-F54E-8C21-41AE121BF295}"/>
                        </a:ext>
                      </a:extLst>
                    </p:cNvPr>
                    <p:cNvSpPr/>
                    <p:nvPr/>
                  </p:nvSpPr>
                  <p:spPr>
                    <a:xfrm>
                      <a:off x="3528967" y="4117037"/>
                      <a:ext cx="208787" cy="231648"/>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334" name="Group 333">
                    <a:extLst>
                      <a:ext uri="{FF2B5EF4-FFF2-40B4-BE49-F238E27FC236}">
                        <a16:creationId xmlns:a16="http://schemas.microsoft.com/office/drawing/2014/main" id="{9AF85EBE-4A36-6F41-86F8-1A467EAB2DA6}"/>
                      </a:ext>
                    </a:extLst>
                  </p:cNvPr>
                  <p:cNvGrpSpPr/>
                  <p:nvPr/>
                </p:nvGrpSpPr>
                <p:grpSpPr>
                  <a:xfrm>
                    <a:off x="8332206" y="4916863"/>
                    <a:ext cx="261364" cy="283857"/>
                    <a:chOff x="3381032" y="3988836"/>
                    <a:chExt cx="497050" cy="539827"/>
                  </a:xfrm>
                </p:grpSpPr>
                <p:sp>
                  <p:nvSpPr>
                    <p:cNvPr id="335" name="object 33">
                      <a:extLst>
                        <a:ext uri="{FF2B5EF4-FFF2-40B4-BE49-F238E27FC236}">
                          <a16:creationId xmlns:a16="http://schemas.microsoft.com/office/drawing/2014/main" id="{13FC4863-50D2-2343-A4FF-130D54BBE506}"/>
                        </a:ext>
                      </a:extLst>
                    </p:cNvPr>
                    <p:cNvSpPr/>
                    <p:nvPr/>
                  </p:nvSpPr>
                  <p:spPr>
                    <a:xfrm>
                      <a:off x="3381032" y="3988836"/>
                      <a:ext cx="497050" cy="539827"/>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336" name="object 34">
                      <a:extLst>
                        <a:ext uri="{FF2B5EF4-FFF2-40B4-BE49-F238E27FC236}">
                          <a16:creationId xmlns:a16="http://schemas.microsoft.com/office/drawing/2014/main" id="{C9443229-2CB8-A042-B573-7271CB06D395}"/>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337" name="object 35">
                      <a:extLst>
                        <a:ext uri="{FF2B5EF4-FFF2-40B4-BE49-F238E27FC236}">
                          <a16:creationId xmlns:a16="http://schemas.microsoft.com/office/drawing/2014/main" id="{23A1B52A-1F1E-D041-B198-89F74C8C3BA1}"/>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338" name="object 36">
                      <a:extLst>
                        <a:ext uri="{FF2B5EF4-FFF2-40B4-BE49-F238E27FC236}">
                          <a16:creationId xmlns:a16="http://schemas.microsoft.com/office/drawing/2014/main" id="{71EF4A3A-F3E5-B046-94E1-D231258FE2AD}"/>
                        </a:ext>
                      </a:extLst>
                    </p:cNvPr>
                    <p:cNvSpPr/>
                    <p:nvPr/>
                  </p:nvSpPr>
                  <p:spPr>
                    <a:xfrm>
                      <a:off x="3528967" y="4117037"/>
                      <a:ext cx="208787" cy="231648"/>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339" name="Group 338">
                    <a:extLst>
                      <a:ext uri="{FF2B5EF4-FFF2-40B4-BE49-F238E27FC236}">
                        <a16:creationId xmlns:a16="http://schemas.microsoft.com/office/drawing/2014/main" id="{6350041F-021B-BA44-9FF2-C81934FF77EF}"/>
                      </a:ext>
                    </a:extLst>
                  </p:cNvPr>
                  <p:cNvGrpSpPr/>
                  <p:nvPr/>
                </p:nvGrpSpPr>
                <p:grpSpPr>
                  <a:xfrm>
                    <a:off x="8571887" y="4916863"/>
                    <a:ext cx="261364" cy="283857"/>
                    <a:chOff x="3381032" y="3988836"/>
                    <a:chExt cx="497050" cy="539827"/>
                  </a:xfrm>
                </p:grpSpPr>
                <p:sp>
                  <p:nvSpPr>
                    <p:cNvPr id="340" name="object 33">
                      <a:extLst>
                        <a:ext uri="{FF2B5EF4-FFF2-40B4-BE49-F238E27FC236}">
                          <a16:creationId xmlns:a16="http://schemas.microsoft.com/office/drawing/2014/main" id="{F44B5F08-26EA-B447-95D8-977A4C52374D}"/>
                        </a:ext>
                      </a:extLst>
                    </p:cNvPr>
                    <p:cNvSpPr/>
                    <p:nvPr/>
                  </p:nvSpPr>
                  <p:spPr>
                    <a:xfrm>
                      <a:off x="3381032" y="3988836"/>
                      <a:ext cx="497050" cy="539827"/>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341" name="object 34">
                      <a:extLst>
                        <a:ext uri="{FF2B5EF4-FFF2-40B4-BE49-F238E27FC236}">
                          <a16:creationId xmlns:a16="http://schemas.microsoft.com/office/drawing/2014/main" id="{12825BD1-0F3A-AD4C-8B85-E697067D2AE9}"/>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342" name="object 35">
                      <a:extLst>
                        <a:ext uri="{FF2B5EF4-FFF2-40B4-BE49-F238E27FC236}">
                          <a16:creationId xmlns:a16="http://schemas.microsoft.com/office/drawing/2014/main" id="{954514F4-9E20-AF46-8C12-E525862AB4B3}"/>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343" name="object 36">
                      <a:extLst>
                        <a:ext uri="{FF2B5EF4-FFF2-40B4-BE49-F238E27FC236}">
                          <a16:creationId xmlns:a16="http://schemas.microsoft.com/office/drawing/2014/main" id="{BE50D4C0-7BEC-8A46-BCB4-F87C29A40C4B}"/>
                        </a:ext>
                      </a:extLst>
                    </p:cNvPr>
                    <p:cNvSpPr/>
                    <p:nvPr/>
                  </p:nvSpPr>
                  <p:spPr>
                    <a:xfrm>
                      <a:off x="3528967" y="4117037"/>
                      <a:ext cx="208787" cy="231648"/>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344" name="Group 343">
                    <a:extLst>
                      <a:ext uri="{FF2B5EF4-FFF2-40B4-BE49-F238E27FC236}">
                        <a16:creationId xmlns:a16="http://schemas.microsoft.com/office/drawing/2014/main" id="{BBFA3069-D6A0-734B-B455-345247A00C41}"/>
                      </a:ext>
                    </a:extLst>
                  </p:cNvPr>
                  <p:cNvGrpSpPr/>
                  <p:nvPr/>
                </p:nvGrpSpPr>
                <p:grpSpPr>
                  <a:xfrm>
                    <a:off x="9770292" y="4916863"/>
                    <a:ext cx="261364" cy="283857"/>
                    <a:chOff x="3381032" y="3988836"/>
                    <a:chExt cx="497050" cy="539827"/>
                  </a:xfrm>
                </p:grpSpPr>
                <p:sp>
                  <p:nvSpPr>
                    <p:cNvPr id="346" name="object 33">
                      <a:extLst>
                        <a:ext uri="{FF2B5EF4-FFF2-40B4-BE49-F238E27FC236}">
                          <a16:creationId xmlns:a16="http://schemas.microsoft.com/office/drawing/2014/main" id="{C916F542-8461-2E41-BCDA-EA0079CD4124}"/>
                        </a:ext>
                      </a:extLst>
                    </p:cNvPr>
                    <p:cNvSpPr/>
                    <p:nvPr/>
                  </p:nvSpPr>
                  <p:spPr>
                    <a:xfrm>
                      <a:off x="3381032" y="3988836"/>
                      <a:ext cx="497050" cy="539827"/>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347" name="object 34">
                      <a:extLst>
                        <a:ext uri="{FF2B5EF4-FFF2-40B4-BE49-F238E27FC236}">
                          <a16:creationId xmlns:a16="http://schemas.microsoft.com/office/drawing/2014/main" id="{41D78FD6-CFFE-4F4D-8819-5D044B982CE1}"/>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348" name="object 35">
                      <a:extLst>
                        <a:ext uri="{FF2B5EF4-FFF2-40B4-BE49-F238E27FC236}">
                          <a16:creationId xmlns:a16="http://schemas.microsoft.com/office/drawing/2014/main" id="{F5E4788A-EBB7-424E-AB90-2A8B4D58F573}"/>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349" name="object 36">
                      <a:extLst>
                        <a:ext uri="{FF2B5EF4-FFF2-40B4-BE49-F238E27FC236}">
                          <a16:creationId xmlns:a16="http://schemas.microsoft.com/office/drawing/2014/main" id="{A7160868-4D9B-A741-AE02-4447D6D70A9E}"/>
                        </a:ext>
                      </a:extLst>
                    </p:cNvPr>
                    <p:cNvSpPr/>
                    <p:nvPr/>
                  </p:nvSpPr>
                  <p:spPr>
                    <a:xfrm>
                      <a:off x="3528967" y="4117037"/>
                      <a:ext cx="208787" cy="231648"/>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350" name="Group 349">
                    <a:extLst>
                      <a:ext uri="{FF2B5EF4-FFF2-40B4-BE49-F238E27FC236}">
                        <a16:creationId xmlns:a16="http://schemas.microsoft.com/office/drawing/2014/main" id="{EB2854E1-53A8-6A45-B6FF-0CFDFF10A1B8}"/>
                      </a:ext>
                    </a:extLst>
                  </p:cNvPr>
                  <p:cNvGrpSpPr/>
                  <p:nvPr/>
                </p:nvGrpSpPr>
                <p:grpSpPr>
                  <a:xfrm>
                    <a:off x="10009975" y="4916863"/>
                    <a:ext cx="261364" cy="283857"/>
                    <a:chOff x="3381032" y="3988836"/>
                    <a:chExt cx="497050" cy="539827"/>
                  </a:xfrm>
                </p:grpSpPr>
                <p:sp>
                  <p:nvSpPr>
                    <p:cNvPr id="351" name="object 33">
                      <a:extLst>
                        <a:ext uri="{FF2B5EF4-FFF2-40B4-BE49-F238E27FC236}">
                          <a16:creationId xmlns:a16="http://schemas.microsoft.com/office/drawing/2014/main" id="{8E5466F5-F83C-CE4B-9197-F3523C6CF731}"/>
                        </a:ext>
                      </a:extLst>
                    </p:cNvPr>
                    <p:cNvSpPr/>
                    <p:nvPr/>
                  </p:nvSpPr>
                  <p:spPr>
                    <a:xfrm>
                      <a:off x="3381032" y="3988836"/>
                      <a:ext cx="497050" cy="539827"/>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352" name="object 34">
                      <a:extLst>
                        <a:ext uri="{FF2B5EF4-FFF2-40B4-BE49-F238E27FC236}">
                          <a16:creationId xmlns:a16="http://schemas.microsoft.com/office/drawing/2014/main" id="{D9B7FCAD-0536-F54B-B81C-7DFDC3AC380B}"/>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353" name="object 35">
                      <a:extLst>
                        <a:ext uri="{FF2B5EF4-FFF2-40B4-BE49-F238E27FC236}">
                          <a16:creationId xmlns:a16="http://schemas.microsoft.com/office/drawing/2014/main" id="{A9BE04F1-ABF2-2C4C-A7E3-3240665A3EF3}"/>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354" name="object 36">
                      <a:extLst>
                        <a:ext uri="{FF2B5EF4-FFF2-40B4-BE49-F238E27FC236}">
                          <a16:creationId xmlns:a16="http://schemas.microsoft.com/office/drawing/2014/main" id="{A823215C-5782-1644-BCC6-C4FFF8B4780D}"/>
                        </a:ext>
                      </a:extLst>
                    </p:cNvPr>
                    <p:cNvSpPr/>
                    <p:nvPr/>
                  </p:nvSpPr>
                  <p:spPr>
                    <a:xfrm>
                      <a:off x="3528967" y="4117037"/>
                      <a:ext cx="208787" cy="231648"/>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355" name="Group 354">
                    <a:extLst>
                      <a:ext uri="{FF2B5EF4-FFF2-40B4-BE49-F238E27FC236}">
                        <a16:creationId xmlns:a16="http://schemas.microsoft.com/office/drawing/2014/main" id="{87329354-5FA1-D34E-8A72-33970831B2CC}"/>
                      </a:ext>
                    </a:extLst>
                  </p:cNvPr>
                  <p:cNvGrpSpPr/>
                  <p:nvPr/>
                </p:nvGrpSpPr>
                <p:grpSpPr>
                  <a:xfrm>
                    <a:off x="9173455" y="5148394"/>
                    <a:ext cx="261364" cy="283857"/>
                    <a:chOff x="3381032" y="3988836"/>
                    <a:chExt cx="497050" cy="539827"/>
                  </a:xfrm>
                </p:grpSpPr>
                <p:sp>
                  <p:nvSpPr>
                    <p:cNvPr id="356" name="object 33">
                      <a:extLst>
                        <a:ext uri="{FF2B5EF4-FFF2-40B4-BE49-F238E27FC236}">
                          <a16:creationId xmlns:a16="http://schemas.microsoft.com/office/drawing/2014/main" id="{7A708732-D4BF-8340-9176-DB39BDCE1397}"/>
                        </a:ext>
                      </a:extLst>
                    </p:cNvPr>
                    <p:cNvSpPr/>
                    <p:nvPr/>
                  </p:nvSpPr>
                  <p:spPr>
                    <a:xfrm>
                      <a:off x="3381032" y="3988836"/>
                      <a:ext cx="497050" cy="539827"/>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357" name="object 34">
                      <a:extLst>
                        <a:ext uri="{FF2B5EF4-FFF2-40B4-BE49-F238E27FC236}">
                          <a16:creationId xmlns:a16="http://schemas.microsoft.com/office/drawing/2014/main" id="{5437D426-10E3-0345-969A-029D67460CDF}"/>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358" name="object 35">
                      <a:extLst>
                        <a:ext uri="{FF2B5EF4-FFF2-40B4-BE49-F238E27FC236}">
                          <a16:creationId xmlns:a16="http://schemas.microsoft.com/office/drawing/2014/main" id="{652E8DAB-B078-9C4D-B8EC-173BE98C4505}"/>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359" name="object 36">
                      <a:extLst>
                        <a:ext uri="{FF2B5EF4-FFF2-40B4-BE49-F238E27FC236}">
                          <a16:creationId xmlns:a16="http://schemas.microsoft.com/office/drawing/2014/main" id="{CCF40A9B-4576-E343-B015-433A07EFAD5E}"/>
                        </a:ext>
                      </a:extLst>
                    </p:cNvPr>
                    <p:cNvSpPr/>
                    <p:nvPr/>
                  </p:nvSpPr>
                  <p:spPr>
                    <a:xfrm>
                      <a:off x="3528967" y="4117037"/>
                      <a:ext cx="208787" cy="231648"/>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360" name="Group 359">
                    <a:extLst>
                      <a:ext uri="{FF2B5EF4-FFF2-40B4-BE49-F238E27FC236}">
                        <a16:creationId xmlns:a16="http://schemas.microsoft.com/office/drawing/2014/main" id="{586F8AF6-38C2-864A-BD30-B48886132343}"/>
                      </a:ext>
                    </a:extLst>
                  </p:cNvPr>
                  <p:cNvGrpSpPr/>
                  <p:nvPr/>
                </p:nvGrpSpPr>
                <p:grpSpPr>
                  <a:xfrm>
                    <a:off x="8694093" y="5148394"/>
                    <a:ext cx="261364" cy="283857"/>
                    <a:chOff x="3381032" y="3988836"/>
                    <a:chExt cx="497050" cy="539827"/>
                  </a:xfrm>
                </p:grpSpPr>
                <p:sp>
                  <p:nvSpPr>
                    <p:cNvPr id="361" name="object 33">
                      <a:extLst>
                        <a:ext uri="{FF2B5EF4-FFF2-40B4-BE49-F238E27FC236}">
                          <a16:creationId xmlns:a16="http://schemas.microsoft.com/office/drawing/2014/main" id="{F110797E-5A6A-804C-92B6-B95C4158787B}"/>
                        </a:ext>
                      </a:extLst>
                    </p:cNvPr>
                    <p:cNvSpPr/>
                    <p:nvPr/>
                  </p:nvSpPr>
                  <p:spPr>
                    <a:xfrm>
                      <a:off x="3381032" y="3988836"/>
                      <a:ext cx="497050" cy="539827"/>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362" name="object 34">
                      <a:extLst>
                        <a:ext uri="{FF2B5EF4-FFF2-40B4-BE49-F238E27FC236}">
                          <a16:creationId xmlns:a16="http://schemas.microsoft.com/office/drawing/2014/main" id="{F5407522-186E-DD4A-97B1-AC4A3D81B4D1}"/>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363" name="object 35">
                      <a:extLst>
                        <a:ext uri="{FF2B5EF4-FFF2-40B4-BE49-F238E27FC236}">
                          <a16:creationId xmlns:a16="http://schemas.microsoft.com/office/drawing/2014/main" id="{A5A0DA43-CBB6-864E-932C-BEDA262AB19F}"/>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364" name="object 36">
                      <a:extLst>
                        <a:ext uri="{FF2B5EF4-FFF2-40B4-BE49-F238E27FC236}">
                          <a16:creationId xmlns:a16="http://schemas.microsoft.com/office/drawing/2014/main" id="{CFDFD5A5-D6AF-C74E-9EC3-A317C7880DA7}"/>
                        </a:ext>
                      </a:extLst>
                    </p:cNvPr>
                    <p:cNvSpPr/>
                    <p:nvPr/>
                  </p:nvSpPr>
                  <p:spPr>
                    <a:xfrm>
                      <a:off x="3528967" y="4117037"/>
                      <a:ext cx="208787" cy="231648"/>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365" name="Group 364">
                    <a:extLst>
                      <a:ext uri="{FF2B5EF4-FFF2-40B4-BE49-F238E27FC236}">
                        <a16:creationId xmlns:a16="http://schemas.microsoft.com/office/drawing/2014/main" id="{76DDD1FC-6537-A84F-974D-09C1B1907559}"/>
                      </a:ext>
                    </a:extLst>
                  </p:cNvPr>
                  <p:cNvGrpSpPr/>
                  <p:nvPr/>
                </p:nvGrpSpPr>
                <p:grpSpPr>
                  <a:xfrm>
                    <a:off x="8933774" y="5148394"/>
                    <a:ext cx="261364" cy="283857"/>
                    <a:chOff x="3381032" y="3988836"/>
                    <a:chExt cx="497050" cy="539827"/>
                  </a:xfrm>
                </p:grpSpPr>
                <p:sp>
                  <p:nvSpPr>
                    <p:cNvPr id="366" name="object 33">
                      <a:extLst>
                        <a:ext uri="{FF2B5EF4-FFF2-40B4-BE49-F238E27FC236}">
                          <a16:creationId xmlns:a16="http://schemas.microsoft.com/office/drawing/2014/main" id="{19C88BB7-2BA6-B444-94A0-7626ABE41132}"/>
                        </a:ext>
                      </a:extLst>
                    </p:cNvPr>
                    <p:cNvSpPr/>
                    <p:nvPr/>
                  </p:nvSpPr>
                  <p:spPr>
                    <a:xfrm>
                      <a:off x="3381032" y="3988836"/>
                      <a:ext cx="497050" cy="539827"/>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367" name="object 34">
                      <a:extLst>
                        <a:ext uri="{FF2B5EF4-FFF2-40B4-BE49-F238E27FC236}">
                          <a16:creationId xmlns:a16="http://schemas.microsoft.com/office/drawing/2014/main" id="{D2B9BA2A-FB6F-D14F-94E9-7DD2BB7A6D37}"/>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368" name="object 35">
                      <a:extLst>
                        <a:ext uri="{FF2B5EF4-FFF2-40B4-BE49-F238E27FC236}">
                          <a16:creationId xmlns:a16="http://schemas.microsoft.com/office/drawing/2014/main" id="{319E32A1-7900-0549-89CB-1B3ACA40D65E}"/>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369" name="object 36">
                      <a:extLst>
                        <a:ext uri="{FF2B5EF4-FFF2-40B4-BE49-F238E27FC236}">
                          <a16:creationId xmlns:a16="http://schemas.microsoft.com/office/drawing/2014/main" id="{4649E898-06E9-A947-968B-81689992368D}"/>
                        </a:ext>
                      </a:extLst>
                    </p:cNvPr>
                    <p:cNvSpPr/>
                    <p:nvPr/>
                  </p:nvSpPr>
                  <p:spPr>
                    <a:xfrm>
                      <a:off x="3528967" y="4117037"/>
                      <a:ext cx="208787" cy="231648"/>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370" name="Group 369">
                    <a:extLst>
                      <a:ext uri="{FF2B5EF4-FFF2-40B4-BE49-F238E27FC236}">
                        <a16:creationId xmlns:a16="http://schemas.microsoft.com/office/drawing/2014/main" id="{EA4CA4FF-8BE8-3140-8718-3B402942009B}"/>
                      </a:ext>
                    </a:extLst>
                  </p:cNvPr>
                  <p:cNvGrpSpPr/>
                  <p:nvPr/>
                </p:nvGrpSpPr>
                <p:grpSpPr>
                  <a:xfrm>
                    <a:off x="9413136" y="5148394"/>
                    <a:ext cx="261364" cy="283857"/>
                    <a:chOff x="3381032" y="3988836"/>
                    <a:chExt cx="497050" cy="539827"/>
                  </a:xfrm>
                </p:grpSpPr>
                <p:sp>
                  <p:nvSpPr>
                    <p:cNvPr id="371" name="object 33">
                      <a:extLst>
                        <a:ext uri="{FF2B5EF4-FFF2-40B4-BE49-F238E27FC236}">
                          <a16:creationId xmlns:a16="http://schemas.microsoft.com/office/drawing/2014/main" id="{47BA3EA1-3B5D-2840-9EA5-D4A53EDD6F01}"/>
                        </a:ext>
                      </a:extLst>
                    </p:cNvPr>
                    <p:cNvSpPr/>
                    <p:nvPr/>
                  </p:nvSpPr>
                  <p:spPr>
                    <a:xfrm>
                      <a:off x="3381032" y="3988836"/>
                      <a:ext cx="497050" cy="539827"/>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372" name="object 34">
                      <a:extLst>
                        <a:ext uri="{FF2B5EF4-FFF2-40B4-BE49-F238E27FC236}">
                          <a16:creationId xmlns:a16="http://schemas.microsoft.com/office/drawing/2014/main" id="{21897D2C-2920-5747-AE23-5A337BEC6D58}"/>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373" name="object 35">
                      <a:extLst>
                        <a:ext uri="{FF2B5EF4-FFF2-40B4-BE49-F238E27FC236}">
                          <a16:creationId xmlns:a16="http://schemas.microsoft.com/office/drawing/2014/main" id="{AB5AC604-1B68-8C40-B885-5EC87CBA3630}"/>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374" name="object 36">
                      <a:extLst>
                        <a:ext uri="{FF2B5EF4-FFF2-40B4-BE49-F238E27FC236}">
                          <a16:creationId xmlns:a16="http://schemas.microsoft.com/office/drawing/2014/main" id="{EC6A5596-7E31-1E47-9E47-EC740F8034D6}"/>
                        </a:ext>
                      </a:extLst>
                    </p:cNvPr>
                    <p:cNvSpPr/>
                    <p:nvPr/>
                  </p:nvSpPr>
                  <p:spPr>
                    <a:xfrm>
                      <a:off x="3528967" y="4117037"/>
                      <a:ext cx="208787" cy="231648"/>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375" name="Group 374">
                    <a:extLst>
                      <a:ext uri="{FF2B5EF4-FFF2-40B4-BE49-F238E27FC236}">
                        <a16:creationId xmlns:a16="http://schemas.microsoft.com/office/drawing/2014/main" id="{7F07CDA0-44D6-2042-9C15-52A877F009F9}"/>
                      </a:ext>
                    </a:extLst>
                  </p:cNvPr>
                  <p:cNvGrpSpPr/>
                  <p:nvPr/>
                </p:nvGrpSpPr>
                <p:grpSpPr>
                  <a:xfrm>
                    <a:off x="8214731" y="5148394"/>
                    <a:ext cx="261364" cy="283857"/>
                    <a:chOff x="3381032" y="3988836"/>
                    <a:chExt cx="497050" cy="539827"/>
                  </a:xfrm>
                </p:grpSpPr>
                <p:sp>
                  <p:nvSpPr>
                    <p:cNvPr id="541" name="object 33">
                      <a:extLst>
                        <a:ext uri="{FF2B5EF4-FFF2-40B4-BE49-F238E27FC236}">
                          <a16:creationId xmlns:a16="http://schemas.microsoft.com/office/drawing/2014/main" id="{54DA4942-60EC-BF4B-A322-C733D5FB47BC}"/>
                        </a:ext>
                      </a:extLst>
                    </p:cNvPr>
                    <p:cNvSpPr/>
                    <p:nvPr/>
                  </p:nvSpPr>
                  <p:spPr>
                    <a:xfrm>
                      <a:off x="3381032" y="3988836"/>
                      <a:ext cx="497050" cy="539827"/>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542" name="object 34">
                      <a:extLst>
                        <a:ext uri="{FF2B5EF4-FFF2-40B4-BE49-F238E27FC236}">
                          <a16:creationId xmlns:a16="http://schemas.microsoft.com/office/drawing/2014/main" id="{2896FE0A-2B0C-034A-B4AD-A3B048F4245B}"/>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543" name="object 35">
                      <a:extLst>
                        <a:ext uri="{FF2B5EF4-FFF2-40B4-BE49-F238E27FC236}">
                          <a16:creationId xmlns:a16="http://schemas.microsoft.com/office/drawing/2014/main" id="{2712EBD4-9274-974A-8FEF-E1ABD0AE57C1}"/>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544" name="object 36">
                      <a:extLst>
                        <a:ext uri="{FF2B5EF4-FFF2-40B4-BE49-F238E27FC236}">
                          <a16:creationId xmlns:a16="http://schemas.microsoft.com/office/drawing/2014/main" id="{7823C0A1-1A9F-5D40-ADF0-F19DDBF8A27C}"/>
                        </a:ext>
                      </a:extLst>
                    </p:cNvPr>
                    <p:cNvSpPr/>
                    <p:nvPr/>
                  </p:nvSpPr>
                  <p:spPr>
                    <a:xfrm>
                      <a:off x="3528967" y="4117037"/>
                      <a:ext cx="208787" cy="231648"/>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545" name="Group 544">
                    <a:extLst>
                      <a:ext uri="{FF2B5EF4-FFF2-40B4-BE49-F238E27FC236}">
                        <a16:creationId xmlns:a16="http://schemas.microsoft.com/office/drawing/2014/main" id="{B1230696-09F5-5F46-8797-BC23B834F854}"/>
                      </a:ext>
                    </a:extLst>
                  </p:cNvPr>
                  <p:cNvGrpSpPr/>
                  <p:nvPr/>
                </p:nvGrpSpPr>
                <p:grpSpPr>
                  <a:xfrm>
                    <a:off x="8454412" y="5148394"/>
                    <a:ext cx="261364" cy="283857"/>
                    <a:chOff x="3381032" y="3988836"/>
                    <a:chExt cx="497050" cy="539827"/>
                  </a:xfrm>
                </p:grpSpPr>
                <p:sp>
                  <p:nvSpPr>
                    <p:cNvPr id="546" name="object 33">
                      <a:extLst>
                        <a:ext uri="{FF2B5EF4-FFF2-40B4-BE49-F238E27FC236}">
                          <a16:creationId xmlns:a16="http://schemas.microsoft.com/office/drawing/2014/main" id="{0B33A14E-4352-8A48-8333-D806CE494768}"/>
                        </a:ext>
                      </a:extLst>
                    </p:cNvPr>
                    <p:cNvSpPr/>
                    <p:nvPr/>
                  </p:nvSpPr>
                  <p:spPr>
                    <a:xfrm>
                      <a:off x="3381032" y="3988836"/>
                      <a:ext cx="497050" cy="539827"/>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547" name="object 34">
                      <a:extLst>
                        <a:ext uri="{FF2B5EF4-FFF2-40B4-BE49-F238E27FC236}">
                          <a16:creationId xmlns:a16="http://schemas.microsoft.com/office/drawing/2014/main" id="{EAB41A84-720C-CC45-A413-043E98C22970}"/>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548" name="object 35">
                      <a:extLst>
                        <a:ext uri="{FF2B5EF4-FFF2-40B4-BE49-F238E27FC236}">
                          <a16:creationId xmlns:a16="http://schemas.microsoft.com/office/drawing/2014/main" id="{4B730943-9A45-7140-81F9-D22552CCC10B}"/>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549" name="object 36">
                      <a:extLst>
                        <a:ext uri="{FF2B5EF4-FFF2-40B4-BE49-F238E27FC236}">
                          <a16:creationId xmlns:a16="http://schemas.microsoft.com/office/drawing/2014/main" id="{13E006D1-B91C-D047-9ACD-74A2693377BA}"/>
                        </a:ext>
                      </a:extLst>
                    </p:cNvPr>
                    <p:cNvSpPr/>
                    <p:nvPr/>
                  </p:nvSpPr>
                  <p:spPr>
                    <a:xfrm>
                      <a:off x="3528967" y="4117037"/>
                      <a:ext cx="208787" cy="231648"/>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550" name="Group 549">
                    <a:extLst>
                      <a:ext uri="{FF2B5EF4-FFF2-40B4-BE49-F238E27FC236}">
                        <a16:creationId xmlns:a16="http://schemas.microsoft.com/office/drawing/2014/main" id="{EB319A37-38C9-5949-9F9D-C858B4EDEB2C}"/>
                      </a:ext>
                    </a:extLst>
                  </p:cNvPr>
                  <p:cNvGrpSpPr/>
                  <p:nvPr/>
                </p:nvGrpSpPr>
                <p:grpSpPr>
                  <a:xfrm>
                    <a:off x="9652817" y="5148394"/>
                    <a:ext cx="261364" cy="283857"/>
                    <a:chOff x="3381032" y="3988836"/>
                    <a:chExt cx="497050" cy="539827"/>
                  </a:xfrm>
                </p:grpSpPr>
                <p:sp>
                  <p:nvSpPr>
                    <p:cNvPr id="551" name="object 33">
                      <a:extLst>
                        <a:ext uri="{FF2B5EF4-FFF2-40B4-BE49-F238E27FC236}">
                          <a16:creationId xmlns:a16="http://schemas.microsoft.com/office/drawing/2014/main" id="{780526C1-520E-A349-AB11-44711E558844}"/>
                        </a:ext>
                      </a:extLst>
                    </p:cNvPr>
                    <p:cNvSpPr/>
                    <p:nvPr/>
                  </p:nvSpPr>
                  <p:spPr>
                    <a:xfrm>
                      <a:off x="3381032" y="3988836"/>
                      <a:ext cx="497050" cy="539827"/>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552" name="object 34">
                      <a:extLst>
                        <a:ext uri="{FF2B5EF4-FFF2-40B4-BE49-F238E27FC236}">
                          <a16:creationId xmlns:a16="http://schemas.microsoft.com/office/drawing/2014/main" id="{C13FFE1C-87B5-BF46-990E-B5EF3B4485B4}"/>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553" name="object 35">
                      <a:extLst>
                        <a:ext uri="{FF2B5EF4-FFF2-40B4-BE49-F238E27FC236}">
                          <a16:creationId xmlns:a16="http://schemas.microsoft.com/office/drawing/2014/main" id="{AA47DCCA-5EF7-5943-AC8C-62F1AEF87531}"/>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554" name="object 36">
                      <a:extLst>
                        <a:ext uri="{FF2B5EF4-FFF2-40B4-BE49-F238E27FC236}">
                          <a16:creationId xmlns:a16="http://schemas.microsoft.com/office/drawing/2014/main" id="{6E5B2D5F-4685-4548-A674-EF67A925FBB5}"/>
                        </a:ext>
                      </a:extLst>
                    </p:cNvPr>
                    <p:cNvSpPr/>
                    <p:nvPr/>
                  </p:nvSpPr>
                  <p:spPr>
                    <a:xfrm>
                      <a:off x="3528967" y="4117037"/>
                      <a:ext cx="208787" cy="231648"/>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nvGrpSpPr>
                  <p:cNvPr id="555" name="Group 554">
                    <a:extLst>
                      <a:ext uri="{FF2B5EF4-FFF2-40B4-BE49-F238E27FC236}">
                        <a16:creationId xmlns:a16="http://schemas.microsoft.com/office/drawing/2014/main" id="{6182DEDB-D401-554D-8016-D153981ECB10}"/>
                      </a:ext>
                    </a:extLst>
                  </p:cNvPr>
                  <p:cNvGrpSpPr/>
                  <p:nvPr/>
                </p:nvGrpSpPr>
                <p:grpSpPr>
                  <a:xfrm>
                    <a:off x="9892500" y="5148394"/>
                    <a:ext cx="261364" cy="283857"/>
                    <a:chOff x="3381032" y="3988836"/>
                    <a:chExt cx="497050" cy="539827"/>
                  </a:xfrm>
                </p:grpSpPr>
                <p:sp>
                  <p:nvSpPr>
                    <p:cNvPr id="556" name="object 33">
                      <a:extLst>
                        <a:ext uri="{FF2B5EF4-FFF2-40B4-BE49-F238E27FC236}">
                          <a16:creationId xmlns:a16="http://schemas.microsoft.com/office/drawing/2014/main" id="{FD32BF2F-549E-3C4A-B1B7-C9A98FFE73C8}"/>
                        </a:ext>
                      </a:extLst>
                    </p:cNvPr>
                    <p:cNvSpPr/>
                    <p:nvPr/>
                  </p:nvSpPr>
                  <p:spPr>
                    <a:xfrm>
                      <a:off x="3381032" y="3988836"/>
                      <a:ext cx="497050" cy="539827"/>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sp>
                  <p:nvSpPr>
                    <p:cNvPr id="557" name="object 34">
                      <a:extLst>
                        <a:ext uri="{FF2B5EF4-FFF2-40B4-BE49-F238E27FC236}">
                          <a16:creationId xmlns:a16="http://schemas.microsoft.com/office/drawing/2014/main" id="{39D73A23-0F71-1C48-B2AA-E9A00DAFB1A6}"/>
                        </a:ext>
                      </a:extLst>
                    </p:cNvPr>
                    <p:cNvSpPr/>
                    <p:nvPr/>
                  </p:nvSpPr>
                  <p:spPr>
                    <a:xfrm>
                      <a:off x="3429145" y="4014167"/>
                      <a:ext cx="405765" cy="448309"/>
                    </a:xfrm>
                    <a:custGeom>
                      <a:avLst/>
                      <a:gdLst/>
                      <a:ahLst/>
                      <a:cxnLst/>
                      <a:rect l="l" t="t" r="r" b="b"/>
                      <a:pathLst>
                        <a:path w="405764" h="448310">
                          <a:moveTo>
                            <a:pt x="202691" y="0"/>
                          </a:moveTo>
                          <a:lnTo>
                            <a:pt x="156234" y="5918"/>
                          </a:lnTo>
                          <a:lnTo>
                            <a:pt x="113577" y="22775"/>
                          </a:lnTo>
                          <a:lnTo>
                            <a:pt x="75942" y="49225"/>
                          </a:lnTo>
                          <a:lnTo>
                            <a:pt x="44547" y="83922"/>
                          </a:lnTo>
                          <a:lnTo>
                            <a:pt x="20611" y="125518"/>
                          </a:lnTo>
                          <a:lnTo>
                            <a:pt x="5356" y="172669"/>
                          </a:lnTo>
                          <a:lnTo>
                            <a:pt x="0" y="224028"/>
                          </a:lnTo>
                          <a:lnTo>
                            <a:pt x="5356" y="275386"/>
                          </a:lnTo>
                          <a:lnTo>
                            <a:pt x="20611" y="322537"/>
                          </a:lnTo>
                          <a:lnTo>
                            <a:pt x="44547" y="364133"/>
                          </a:lnTo>
                          <a:lnTo>
                            <a:pt x="75942" y="398830"/>
                          </a:lnTo>
                          <a:lnTo>
                            <a:pt x="113577" y="425280"/>
                          </a:lnTo>
                          <a:lnTo>
                            <a:pt x="156234" y="442137"/>
                          </a:lnTo>
                          <a:lnTo>
                            <a:pt x="202691" y="448056"/>
                          </a:lnTo>
                          <a:lnTo>
                            <a:pt x="249149" y="442137"/>
                          </a:lnTo>
                          <a:lnTo>
                            <a:pt x="291806" y="425280"/>
                          </a:lnTo>
                          <a:lnTo>
                            <a:pt x="329441" y="398830"/>
                          </a:lnTo>
                          <a:lnTo>
                            <a:pt x="360836" y="364133"/>
                          </a:lnTo>
                          <a:lnTo>
                            <a:pt x="384772" y="322537"/>
                          </a:lnTo>
                          <a:lnTo>
                            <a:pt x="400027" y="275386"/>
                          </a:lnTo>
                          <a:lnTo>
                            <a:pt x="405383" y="224028"/>
                          </a:lnTo>
                          <a:lnTo>
                            <a:pt x="400027" y="172669"/>
                          </a:lnTo>
                          <a:lnTo>
                            <a:pt x="384772" y="125518"/>
                          </a:lnTo>
                          <a:lnTo>
                            <a:pt x="360836" y="83922"/>
                          </a:lnTo>
                          <a:lnTo>
                            <a:pt x="329441" y="49225"/>
                          </a:lnTo>
                          <a:lnTo>
                            <a:pt x="291806" y="22775"/>
                          </a:lnTo>
                          <a:lnTo>
                            <a:pt x="249149" y="5918"/>
                          </a:lnTo>
                          <a:lnTo>
                            <a:pt x="202691" y="0"/>
                          </a:lnTo>
                          <a:close/>
                        </a:path>
                      </a:pathLst>
                    </a:custGeom>
                    <a:solidFill>
                      <a:srgbClr val="FFFFFF"/>
                    </a:solidFill>
                    <a:ln>
                      <a:solidFill>
                        <a:schemeClr val="tx1"/>
                      </a:solidFill>
                    </a:ln>
                  </p:spPr>
                  <p:txBody>
                    <a:bodyPr wrap="square" lIns="0" tIns="0" rIns="0" bIns="0" rtlCol="0"/>
                    <a:lstStyle/>
                    <a:p>
                      <a:endParaRPr sz="1600">
                        <a:solidFill>
                          <a:prstClr val="black"/>
                        </a:solidFill>
                        <a:latin typeface="Calibri"/>
                      </a:endParaRPr>
                    </a:p>
                  </p:txBody>
                </p:sp>
                <p:sp>
                  <p:nvSpPr>
                    <p:cNvPr id="558" name="object 35">
                      <a:extLst>
                        <a:ext uri="{FF2B5EF4-FFF2-40B4-BE49-F238E27FC236}">
                          <a16:creationId xmlns:a16="http://schemas.microsoft.com/office/drawing/2014/main" id="{F12FF215-8303-874F-85BA-52942593162B}"/>
                        </a:ext>
                      </a:extLst>
                    </p:cNvPr>
                    <p:cNvSpPr/>
                    <p:nvPr/>
                  </p:nvSpPr>
                  <p:spPr>
                    <a:xfrm>
                      <a:off x="3429145" y="4014167"/>
                      <a:ext cx="405765" cy="448309"/>
                    </a:xfrm>
                    <a:custGeom>
                      <a:avLst/>
                      <a:gdLst/>
                      <a:ahLst/>
                      <a:cxnLst/>
                      <a:rect l="l" t="t" r="r" b="b"/>
                      <a:pathLst>
                        <a:path w="405764" h="448310">
                          <a:moveTo>
                            <a:pt x="0" y="224028"/>
                          </a:moveTo>
                          <a:lnTo>
                            <a:pt x="5356" y="172669"/>
                          </a:lnTo>
                          <a:lnTo>
                            <a:pt x="20611" y="125518"/>
                          </a:lnTo>
                          <a:lnTo>
                            <a:pt x="44547" y="83922"/>
                          </a:lnTo>
                          <a:lnTo>
                            <a:pt x="75942" y="49225"/>
                          </a:lnTo>
                          <a:lnTo>
                            <a:pt x="113577" y="22775"/>
                          </a:lnTo>
                          <a:lnTo>
                            <a:pt x="156234" y="5918"/>
                          </a:lnTo>
                          <a:lnTo>
                            <a:pt x="202691" y="0"/>
                          </a:lnTo>
                          <a:lnTo>
                            <a:pt x="249149" y="5918"/>
                          </a:lnTo>
                          <a:lnTo>
                            <a:pt x="291806" y="22775"/>
                          </a:lnTo>
                          <a:lnTo>
                            <a:pt x="329441" y="49225"/>
                          </a:lnTo>
                          <a:lnTo>
                            <a:pt x="360836" y="83922"/>
                          </a:lnTo>
                          <a:lnTo>
                            <a:pt x="384772" y="125518"/>
                          </a:lnTo>
                          <a:lnTo>
                            <a:pt x="400027" y="172669"/>
                          </a:lnTo>
                          <a:lnTo>
                            <a:pt x="405383" y="224028"/>
                          </a:lnTo>
                          <a:lnTo>
                            <a:pt x="400027" y="275386"/>
                          </a:lnTo>
                          <a:lnTo>
                            <a:pt x="384772" y="322537"/>
                          </a:lnTo>
                          <a:lnTo>
                            <a:pt x="360836" y="364133"/>
                          </a:lnTo>
                          <a:lnTo>
                            <a:pt x="329441" y="398830"/>
                          </a:lnTo>
                          <a:lnTo>
                            <a:pt x="291806" y="425280"/>
                          </a:lnTo>
                          <a:lnTo>
                            <a:pt x="249149" y="442137"/>
                          </a:lnTo>
                          <a:lnTo>
                            <a:pt x="202691" y="448056"/>
                          </a:lnTo>
                          <a:lnTo>
                            <a:pt x="156234" y="442137"/>
                          </a:lnTo>
                          <a:lnTo>
                            <a:pt x="113577" y="425280"/>
                          </a:lnTo>
                          <a:lnTo>
                            <a:pt x="75942" y="398830"/>
                          </a:lnTo>
                          <a:lnTo>
                            <a:pt x="44547" y="364133"/>
                          </a:lnTo>
                          <a:lnTo>
                            <a:pt x="20611" y="322537"/>
                          </a:lnTo>
                          <a:lnTo>
                            <a:pt x="5356" y="275386"/>
                          </a:lnTo>
                          <a:lnTo>
                            <a:pt x="0" y="224028"/>
                          </a:lnTo>
                          <a:close/>
                        </a:path>
                      </a:pathLst>
                    </a:custGeom>
                    <a:ln w="28956">
                      <a:solidFill>
                        <a:schemeClr val="accent2"/>
                      </a:solidFill>
                    </a:ln>
                  </p:spPr>
                  <p:txBody>
                    <a:bodyPr wrap="square" lIns="0" tIns="0" rIns="0" bIns="0" rtlCol="0"/>
                    <a:lstStyle/>
                    <a:p>
                      <a:endParaRPr sz="1600">
                        <a:solidFill>
                          <a:prstClr val="black"/>
                        </a:solidFill>
                        <a:latin typeface="Calibri"/>
                      </a:endParaRPr>
                    </a:p>
                  </p:txBody>
                </p:sp>
                <p:sp>
                  <p:nvSpPr>
                    <p:cNvPr id="559" name="object 36">
                      <a:extLst>
                        <a:ext uri="{FF2B5EF4-FFF2-40B4-BE49-F238E27FC236}">
                          <a16:creationId xmlns:a16="http://schemas.microsoft.com/office/drawing/2014/main" id="{300AC0DB-795C-C74C-872B-F14C5AC99A6A}"/>
                        </a:ext>
                      </a:extLst>
                    </p:cNvPr>
                    <p:cNvSpPr/>
                    <p:nvPr/>
                  </p:nvSpPr>
                  <p:spPr>
                    <a:xfrm>
                      <a:off x="3528967" y="4117037"/>
                      <a:ext cx="208787" cy="231648"/>
                    </a:xfrm>
                    <a:prstGeom prst="rect">
                      <a:avLst/>
                    </a:prstGeom>
                    <a:blipFill>
                      <a:blip r:embed="rId1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00">
                        <a:solidFill>
                          <a:prstClr val="black"/>
                        </a:solidFill>
                        <a:latin typeface="Calibri"/>
                      </a:endParaRPr>
                    </a:p>
                  </p:txBody>
                </p:sp>
              </p:grpSp>
            </p:grpSp>
          </p:grpSp>
        </p:grpSp>
      </p:grpSp>
      <p:graphicFrame>
        <p:nvGraphicFramePr>
          <p:cNvPr id="45" name="Table 45">
            <a:extLst>
              <a:ext uri="{FF2B5EF4-FFF2-40B4-BE49-F238E27FC236}">
                <a16:creationId xmlns:a16="http://schemas.microsoft.com/office/drawing/2014/main" id="{F4AE1BAE-DFE8-6444-8616-013A02143016}"/>
              </a:ext>
            </a:extLst>
          </p:cNvPr>
          <p:cNvGraphicFramePr>
            <a:graphicFrameLocks noGrp="1"/>
          </p:cNvGraphicFramePr>
          <p:nvPr>
            <p:extLst>
              <p:ext uri="{D42A27DB-BD31-4B8C-83A1-F6EECF244321}">
                <p14:modId xmlns:p14="http://schemas.microsoft.com/office/powerpoint/2010/main" val="4248637672"/>
              </p:ext>
            </p:extLst>
          </p:nvPr>
        </p:nvGraphicFramePr>
        <p:xfrm>
          <a:off x="623888" y="3794815"/>
          <a:ext cx="4241349" cy="1670224"/>
        </p:xfrm>
        <a:graphic>
          <a:graphicData uri="http://schemas.openxmlformats.org/drawingml/2006/table">
            <a:tbl>
              <a:tblPr firstRow="1" bandRow="1">
                <a:tableStyleId>{5C22544A-7EE6-4342-B048-85BDC9FD1C3A}</a:tableStyleId>
              </a:tblPr>
              <a:tblGrid>
                <a:gridCol w="1734455">
                  <a:extLst>
                    <a:ext uri="{9D8B030D-6E8A-4147-A177-3AD203B41FA5}">
                      <a16:colId xmlns:a16="http://schemas.microsoft.com/office/drawing/2014/main" val="776021789"/>
                    </a:ext>
                  </a:extLst>
                </a:gridCol>
                <a:gridCol w="2506894">
                  <a:extLst>
                    <a:ext uri="{9D8B030D-6E8A-4147-A177-3AD203B41FA5}">
                      <a16:colId xmlns:a16="http://schemas.microsoft.com/office/drawing/2014/main" val="3867607633"/>
                    </a:ext>
                  </a:extLst>
                </a:gridCol>
              </a:tblGrid>
              <a:tr h="439446">
                <a:tc>
                  <a:txBody>
                    <a:bodyPr/>
                    <a:lstStyle/>
                    <a:p>
                      <a:pPr algn="l"/>
                      <a:r>
                        <a:rPr lang="en-GB" sz="1200" b="1">
                          <a:solidFill>
                            <a:schemeClr val="tx2"/>
                          </a:solidFill>
                        </a:rPr>
                        <a:t>SIZE OF ATS</a:t>
                      </a:r>
                    </a:p>
                  </a:txBody>
                  <a:tcPr marL="180000" marR="18000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rgbClr val="425563"/>
                          </a:solidFill>
                        </a:rPr>
                        <a:t>Large (24 Testing Stations)</a:t>
                      </a:r>
                    </a:p>
                  </a:txBody>
                  <a:tcPr marL="180000" marR="18000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915608"/>
                  </a:ext>
                </a:extLst>
              </a:tr>
              <a:tr h="386789">
                <a:tc>
                  <a:txBody>
                    <a:bodyPr/>
                    <a:lstStyle/>
                    <a:p>
                      <a:pPr algn="l"/>
                      <a:r>
                        <a:rPr lang="en-GB" sz="1200" b="1">
                          <a:solidFill>
                            <a:schemeClr val="tx2"/>
                          </a:solidFill>
                        </a:rPr>
                        <a:t>DAILY CAPACITY</a:t>
                      </a:r>
                    </a:p>
                  </a:txBody>
                  <a:tcPr marL="180000" marR="18000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a:t>1920</a:t>
                      </a:r>
                    </a:p>
                  </a:txBody>
                  <a:tcPr marL="180000" marR="18000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6493360"/>
                  </a:ext>
                </a:extLst>
              </a:tr>
              <a:tr h="386789">
                <a:tc>
                  <a:txBody>
                    <a:bodyPr/>
                    <a:lstStyle/>
                    <a:p>
                      <a:pPr algn="l"/>
                      <a:r>
                        <a:rPr lang="en-GB" sz="1200" b="1">
                          <a:solidFill>
                            <a:schemeClr val="tx2"/>
                          </a:solidFill>
                        </a:rPr>
                        <a:t>THROUGHPUT </a:t>
                      </a:r>
                    </a:p>
                  </a:txBody>
                  <a:tcPr marL="180000" marR="18000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a:t>Maximum (100%)</a:t>
                      </a:r>
                    </a:p>
                  </a:txBody>
                  <a:tcPr marL="180000" marR="18000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7860979"/>
                  </a:ext>
                </a:extLst>
              </a:tr>
              <a:tr h="439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2"/>
                          </a:solidFill>
                        </a:rPr>
                        <a:t>STATIC WORKFORCE FTE</a:t>
                      </a:r>
                    </a:p>
                  </a:txBody>
                  <a:tcPr marL="180000" marR="18000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1200" b="0"/>
                        <a:t>44 (+7 break/absence cover)</a:t>
                      </a:r>
                    </a:p>
                  </a:txBody>
                  <a:tcPr marL="180000" marR="18000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2762558"/>
                  </a:ext>
                </a:extLst>
              </a:tr>
            </a:tbl>
          </a:graphicData>
        </a:graphic>
      </p:graphicFrame>
      <p:sp>
        <p:nvSpPr>
          <p:cNvPr id="273" name="Rectangle 272">
            <a:extLst>
              <a:ext uri="{FF2B5EF4-FFF2-40B4-BE49-F238E27FC236}">
                <a16:creationId xmlns:a16="http://schemas.microsoft.com/office/drawing/2014/main" id="{6860E86F-FAC9-7041-AB8F-E66C6A23148E}"/>
              </a:ext>
            </a:extLst>
          </p:cNvPr>
          <p:cNvSpPr/>
          <p:nvPr/>
        </p:nvSpPr>
        <p:spPr>
          <a:xfrm>
            <a:off x="612638" y="1662422"/>
            <a:ext cx="3758401" cy="338554"/>
          </a:xfrm>
          <a:prstGeom prst="rect">
            <a:avLst/>
          </a:prstGeom>
        </p:spPr>
        <p:txBody>
          <a:bodyPr wrap="none" lIns="0">
            <a:spAutoFit/>
          </a:bodyPr>
          <a:lstStyle/>
          <a:p>
            <a:r>
              <a:rPr lang="en-GB" sz="1600" b="1"/>
              <a:t>WORKFORCE BLUEPRINT &amp; MODEL:</a:t>
            </a:r>
          </a:p>
        </p:txBody>
      </p:sp>
    </p:spTree>
    <p:extLst>
      <p:ext uri="{BB962C8B-B14F-4D97-AF65-F5344CB8AC3E}">
        <p14:creationId xmlns:p14="http://schemas.microsoft.com/office/powerpoint/2010/main" val="3765303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REGULAR &amp; DAILY CONTACT TESTING</a:t>
            </a:r>
            <a:br>
              <a:rPr lang="en-GB"/>
            </a:br>
            <a:r>
              <a:rPr lang="en-GB"/>
              <a:t/>
            </a:r>
            <a:br>
              <a:rPr lang="en-GB"/>
            </a:br>
            <a:r>
              <a:rPr lang="en-GB"/>
              <a:t/>
            </a:r>
            <a:br>
              <a:rPr lang="en-GB"/>
            </a:br>
            <a:endParaRPr lang="en-GB"/>
          </a:p>
        </p:txBody>
      </p:sp>
      <p:sp>
        <p:nvSpPr>
          <p:cNvPr id="3" name="TextBox 2"/>
          <p:cNvSpPr txBox="1"/>
          <p:nvPr/>
        </p:nvSpPr>
        <p:spPr>
          <a:xfrm>
            <a:off x="5664200" y="1160463"/>
            <a:ext cx="5899150" cy="500538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200" dirty="0">
                <a:solidFill>
                  <a:srgbClr val="425563"/>
                </a:solidFill>
              </a:rPr>
              <a:t>Each </a:t>
            </a:r>
            <a:r>
              <a:rPr lang="en-GB" sz="1200" dirty="0" smtClean="0">
                <a:solidFill>
                  <a:srgbClr val="425563"/>
                </a:solidFill>
              </a:rPr>
              <a:t>testing site </a:t>
            </a:r>
            <a:r>
              <a:rPr lang="en-GB" sz="1200" dirty="0">
                <a:solidFill>
                  <a:srgbClr val="425563"/>
                </a:solidFill>
              </a:rPr>
              <a:t>may choose to select and use one or both of the following testing types, which will determine the frequency of testing:</a:t>
            </a:r>
          </a:p>
          <a:p>
            <a:endParaRPr lang="en-GB" sz="1200" dirty="0">
              <a:solidFill>
                <a:srgbClr val="425563"/>
              </a:solidFill>
            </a:endParaRPr>
          </a:p>
          <a:p>
            <a:pPr>
              <a:buClr>
                <a:srgbClr val="005EB8"/>
              </a:buClr>
            </a:pPr>
            <a:r>
              <a:rPr lang="en-GB" sz="1200" b="1" dirty="0">
                <a:solidFill>
                  <a:schemeClr val="tx2"/>
                </a:solidFill>
              </a:rPr>
              <a:t>REGULAR TESTING</a:t>
            </a:r>
            <a:r>
              <a:rPr lang="en-GB" sz="1200" dirty="0">
                <a:solidFill>
                  <a:schemeClr val="tx2"/>
                </a:solidFill>
              </a:rPr>
              <a:t>:</a:t>
            </a:r>
            <a:endParaRPr lang="en-GB" sz="1200" dirty="0">
              <a:solidFill>
                <a:schemeClr val="tx2"/>
              </a:solidFill>
              <a:cs typeface="Arial"/>
            </a:endParaRPr>
          </a:p>
          <a:p>
            <a:pPr marL="342900" indent="-342900">
              <a:spcBef>
                <a:spcPts val="400"/>
              </a:spcBef>
              <a:spcAft>
                <a:spcPts val="400"/>
              </a:spcAft>
              <a:buClr>
                <a:srgbClr val="005EB8"/>
              </a:buClr>
              <a:buFont typeface="Arial" panose="020B0604020202020204" pitchFamily="34" charset="0"/>
              <a:buChar char="•"/>
            </a:pPr>
            <a:r>
              <a:rPr lang="en-GB" sz="1200" dirty="0">
                <a:solidFill>
                  <a:srgbClr val="425563"/>
                </a:solidFill>
              </a:rPr>
              <a:t>This type of testing has been used at ATS sites across the country </a:t>
            </a:r>
          </a:p>
          <a:p>
            <a:pPr marL="342900" indent="-342900">
              <a:spcBef>
                <a:spcPts val="400"/>
              </a:spcBef>
              <a:spcAft>
                <a:spcPts val="400"/>
              </a:spcAft>
              <a:buClr>
                <a:srgbClr val="005EB8"/>
              </a:buClr>
              <a:buFont typeface="Arial" panose="020B0604020202020204" pitchFamily="34" charset="0"/>
              <a:buChar char="•"/>
            </a:pPr>
            <a:r>
              <a:rPr lang="en-GB" sz="1200" dirty="0">
                <a:solidFill>
                  <a:srgbClr val="425563"/>
                </a:solidFill>
              </a:rPr>
              <a:t>Involves </a:t>
            </a:r>
            <a:r>
              <a:rPr lang="en-GB" sz="1200" b="1" dirty="0">
                <a:solidFill>
                  <a:srgbClr val="425563"/>
                </a:solidFill>
              </a:rPr>
              <a:t>a group of asymptomatic participants getting tested regularly</a:t>
            </a:r>
            <a:r>
              <a:rPr lang="en-GB" sz="1200" dirty="0">
                <a:solidFill>
                  <a:srgbClr val="425563"/>
                </a:solidFill>
              </a:rPr>
              <a:t>, at a frequency which will depend on their circumstances</a:t>
            </a:r>
            <a:endParaRPr lang="en-GB" sz="1200" dirty="0">
              <a:solidFill>
                <a:srgbClr val="425563"/>
              </a:solidFill>
              <a:cs typeface="Arial"/>
            </a:endParaRPr>
          </a:p>
          <a:p>
            <a:pPr marL="342900" indent="-342900">
              <a:buClr>
                <a:srgbClr val="005EB8"/>
              </a:buClr>
              <a:buFont typeface="+mj-lt"/>
              <a:buAutoNum type="arabicPeriod"/>
            </a:pPr>
            <a:endParaRPr lang="en-GB" sz="1200" dirty="0">
              <a:solidFill>
                <a:srgbClr val="425563"/>
              </a:solidFill>
            </a:endParaRPr>
          </a:p>
          <a:p>
            <a:pPr>
              <a:buClr>
                <a:srgbClr val="005EB8"/>
              </a:buClr>
            </a:pPr>
            <a:r>
              <a:rPr lang="en-GB" sz="1200" b="1" dirty="0">
                <a:solidFill>
                  <a:schemeClr val="tx2"/>
                </a:solidFill>
              </a:rPr>
              <a:t>DAILY CONTACT TESTING:</a:t>
            </a:r>
            <a:r>
              <a:rPr lang="en-GB" sz="1200" dirty="0">
                <a:solidFill>
                  <a:schemeClr val="tx2"/>
                </a:solidFill>
              </a:rPr>
              <a:t> </a:t>
            </a:r>
            <a:endParaRPr lang="en-GB" sz="1200" dirty="0">
              <a:solidFill>
                <a:schemeClr val="tx2"/>
              </a:solidFill>
              <a:cs typeface="Arial"/>
            </a:endParaRPr>
          </a:p>
          <a:p>
            <a:pPr marL="342900" indent="-342900">
              <a:spcBef>
                <a:spcPts val="400"/>
              </a:spcBef>
              <a:buClr>
                <a:srgbClr val="005EB8"/>
              </a:buClr>
              <a:buFont typeface="Arial" panose="020B0604020202020204" pitchFamily="34" charset="0"/>
              <a:buChar char="•"/>
            </a:pPr>
            <a:r>
              <a:rPr lang="en-GB" sz="1200" dirty="0">
                <a:solidFill>
                  <a:srgbClr val="425563"/>
                </a:solidFill>
              </a:rPr>
              <a:t>When identified as close contacts of a positive case, Participants can be given the option of undergoing daily contact testing instead of self-isolating</a:t>
            </a:r>
            <a:endParaRPr lang="en-GB" sz="1200" dirty="0">
              <a:solidFill>
                <a:srgbClr val="425563"/>
              </a:solidFill>
              <a:cs typeface="Arial"/>
            </a:endParaRPr>
          </a:p>
          <a:p>
            <a:pPr marL="342900" indent="-342900">
              <a:spcBef>
                <a:spcPts val="400"/>
              </a:spcBef>
              <a:buClr>
                <a:srgbClr val="005EB8"/>
              </a:buClr>
              <a:buFont typeface="Arial" panose="020B0604020202020204" pitchFamily="34" charset="0"/>
              <a:buChar char="•"/>
            </a:pPr>
            <a:r>
              <a:rPr lang="en-GB" sz="1200" dirty="0">
                <a:solidFill>
                  <a:srgbClr val="425563"/>
                </a:solidFill>
              </a:rPr>
              <a:t>When a positive case has been found, close contacts will be required to test each morning for 7 days – the organisation is responsible for ensuring compliance</a:t>
            </a:r>
            <a:endParaRPr lang="en-GB" sz="1200" dirty="0">
              <a:solidFill>
                <a:srgbClr val="425563"/>
              </a:solidFill>
              <a:cs typeface="Arial"/>
            </a:endParaRPr>
          </a:p>
          <a:p>
            <a:pPr marL="342900" indent="-342900">
              <a:spcBef>
                <a:spcPts val="400"/>
              </a:spcBef>
              <a:buClr>
                <a:srgbClr val="005EB8"/>
              </a:buClr>
              <a:buFont typeface="Arial" panose="020B0604020202020204" pitchFamily="34" charset="0"/>
              <a:buChar char="•"/>
            </a:pPr>
            <a:r>
              <a:rPr lang="en-GB" sz="1200" dirty="0">
                <a:solidFill>
                  <a:srgbClr val="425563"/>
                </a:solidFill>
              </a:rPr>
              <a:t>Individuals who continue to test negative will be able to operate as per the Covid-19 guidelines from their local authority</a:t>
            </a:r>
            <a:endParaRPr lang="en-GB" sz="1200" dirty="0">
              <a:solidFill>
                <a:srgbClr val="425563"/>
              </a:solidFill>
              <a:cs typeface="Arial"/>
            </a:endParaRPr>
          </a:p>
          <a:p>
            <a:pPr marL="342900" indent="-342900">
              <a:spcBef>
                <a:spcPts val="400"/>
              </a:spcBef>
              <a:buClr>
                <a:srgbClr val="005EB8"/>
              </a:buClr>
              <a:buFont typeface="Arial" panose="020B0604020202020204" pitchFamily="34" charset="0"/>
              <a:buChar char="•"/>
            </a:pPr>
            <a:r>
              <a:rPr lang="en-GB" sz="1200" dirty="0">
                <a:solidFill>
                  <a:srgbClr val="425563"/>
                </a:solidFill>
              </a:rPr>
              <a:t>If a participant is unable to test on any of the 7 days (for example if the ATS site is closed on the weekend or the test Participant has time off work), they will be required to self-isolate until they are able to take another test</a:t>
            </a:r>
            <a:endParaRPr lang="en-GB" sz="1200" dirty="0">
              <a:solidFill>
                <a:srgbClr val="425563"/>
              </a:solidFill>
              <a:cs typeface="Arial"/>
            </a:endParaRPr>
          </a:p>
          <a:p>
            <a:pPr>
              <a:buClr>
                <a:srgbClr val="005EB8"/>
              </a:buClr>
            </a:pPr>
            <a:endParaRPr lang="en-GB" sz="1200" dirty="0">
              <a:solidFill>
                <a:srgbClr val="425563"/>
              </a:solidFill>
            </a:endParaRPr>
          </a:p>
          <a:p>
            <a:pPr>
              <a:buClr>
                <a:srgbClr val="005EB8"/>
              </a:buClr>
            </a:pPr>
            <a:r>
              <a:rPr lang="en-GB" sz="1200" dirty="0">
                <a:solidFill>
                  <a:srgbClr val="425563"/>
                </a:solidFill>
              </a:rPr>
              <a:t>Both types of testing can be used in conjunction with each other i.e. Regular testing can be used to identify positive asymptomatic cases in Participants that have not been reported to NHS Test and Trace, and daily contact testing can be used to minimise the loss to productivity through preventing a daily testing close contact group’s need to self-isolate. </a:t>
            </a:r>
          </a:p>
        </p:txBody>
      </p:sp>
      <p:sp>
        <p:nvSpPr>
          <p:cNvPr id="7" name="TextBox 6">
            <a:extLst>
              <a:ext uri="{FF2B5EF4-FFF2-40B4-BE49-F238E27FC236}">
                <a16:creationId xmlns:a16="http://schemas.microsoft.com/office/drawing/2014/main" id="{3821EA3D-82BC-644D-AE16-543631EC2765}"/>
              </a:ext>
            </a:extLst>
          </p:cNvPr>
          <p:cNvSpPr txBox="1"/>
          <p:nvPr/>
        </p:nvSpPr>
        <p:spPr>
          <a:xfrm>
            <a:off x="623888" y="3695700"/>
            <a:ext cx="4052338" cy="228854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buClr>
                <a:srgbClr val="005EB8"/>
              </a:buClr>
            </a:pPr>
            <a:r>
              <a:rPr lang="en-GB" sz="1400" dirty="0">
                <a:solidFill>
                  <a:srgbClr val="425563"/>
                </a:solidFill>
              </a:rPr>
              <a:t>There are two types of test-to-find testing, both aim to find positive cases in asymptomatic patients: </a:t>
            </a:r>
          </a:p>
          <a:p>
            <a:pPr>
              <a:buClr>
                <a:srgbClr val="005EB8"/>
              </a:buClr>
            </a:pPr>
            <a:endParaRPr lang="en-GB" sz="1400" dirty="0">
              <a:solidFill>
                <a:srgbClr val="425563"/>
              </a:solidFill>
            </a:endParaRPr>
          </a:p>
          <a:p>
            <a:pPr marL="342900" indent="-342900">
              <a:buClr>
                <a:srgbClr val="005EB8"/>
              </a:buClr>
              <a:buFontTx/>
              <a:buAutoNum type="arabicPeriod"/>
            </a:pPr>
            <a:r>
              <a:rPr lang="en-GB" sz="1400" b="1" dirty="0">
                <a:solidFill>
                  <a:srgbClr val="425563"/>
                </a:solidFill>
              </a:rPr>
              <a:t>Regular testing </a:t>
            </a:r>
            <a:r>
              <a:rPr lang="en-GB" sz="1400" dirty="0">
                <a:solidFill>
                  <a:srgbClr val="425563"/>
                </a:solidFill>
              </a:rPr>
              <a:t>– the regular testing of members of an organisation to screen for positive cases</a:t>
            </a:r>
          </a:p>
          <a:p>
            <a:pPr marL="342900" indent="-342900">
              <a:buClr>
                <a:srgbClr val="005EB8"/>
              </a:buClr>
              <a:buFontTx/>
              <a:buAutoNum type="arabicPeriod"/>
            </a:pPr>
            <a:endParaRPr lang="en-GB" sz="1400" dirty="0">
              <a:solidFill>
                <a:srgbClr val="425563"/>
              </a:solidFill>
            </a:endParaRPr>
          </a:p>
          <a:p>
            <a:pPr marL="342900" indent="-342900">
              <a:buClr>
                <a:srgbClr val="005EB8"/>
              </a:buClr>
              <a:buFontTx/>
              <a:buAutoNum type="arabicPeriod"/>
            </a:pPr>
            <a:r>
              <a:rPr lang="en-GB" sz="1400" b="1" dirty="0">
                <a:solidFill>
                  <a:srgbClr val="425563"/>
                </a:solidFill>
              </a:rPr>
              <a:t>Daily contact testing </a:t>
            </a:r>
            <a:r>
              <a:rPr lang="en-GB" sz="1400" dirty="0">
                <a:solidFill>
                  <a:srgbClr val="425563"/>
                </a:solidFill>
              </a:rPr>
              <a:t>- an alternative to self-isolation for the contacts of positive cases, involving daily testing</a:t>
            </a:r>
            <a:endParaRPr lang="en-GB" sz="1400" b="1" dirty="0">
              <a:solidFill>
                <a:srgbClr val="425563"/>
              </a:solidFill>
            </a:endParaRPr>
          </a:p>
        </p:txBody>
      </p:sp>
      <p:sp>
        <p:nvSpPr>
          <p:cNvPr id="14" name="TextBox 13">
            <a:extLst>
              <a:ext uri="{FF2B5EF4-FFF2-40B4-BE49-F238E27FC236}">
                <a16:creationId xmlns:a16="http://schemas.microsoft.com/office/drawing/2014/main" id="{06AB59BF-1969-2842-85EB-0CAC5B5E42AB}"/>
              </a:ext>
            </a:extLst>
          </p:cNvPr>
          <p:cNvSpPr txBox="1"/>
          <p:nvPr/>
        </p:nvSpPr>
        <p:spPr>
          <a:xfrm>
            <a:off x="316124" y="6587394"/>
            <a:ext cx="11411938" cy="270606"/>
          </a:xfrm>
          <a:prstGeom prst="rect">
            <a:avLst/>
          </a:prstGeom>
          <a:solidFill>
            <a:srgbClr val="AD0001"/>
          </a:solidFill>
          <a:ln>
            <a:noFill/>
          </a:ln>
        </p:spPr>
        <p:txBody>
          <a:bodyPr spcFirstLastPara="1" wrap="square" lIns="0" tIns="36000" rIns="0" bIns="36000" anchor="ctr" anchorCtr="0">
            <a:noAutofit/>
          </a:bodyPr>
          <a:lstStyle>
            <a:defPPr>
              <a:defRPr lang="en-US"/>
            </a:defPPr>
            <a:lvl1pPr marR="0" lvl="0" indent="0" algn="ctr">
              <a:lnSpc>
                <a:spcPct val="100000"/>
              </a:lnSpc>
              <a:spcBef>
                <a:spcPts val="0"/>
              </a:spcBef>
              <a:spcAft>
                <a:spcPts val="0"/>
              </a:spcAft>
              <a:buClr>
                <a:srgbClr val="888888"/>
              </a:buClr>
              <a:buSzPts val="1200"/>
              <a:buFont typeface="Arial"/>
              <a:buNone/>
              <a:defRPr sz="800" b="1" i="0" u="none" strike="noStrike" kern="0" cap="none" spc="150">
                <a:solidFill>
                  <a:schemeClr val="bg1"/>
                </a:solidFill>
                <a:latin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sz="1000" dirty="0"/>
              <a:t>NOTE: USE OF DAILY CONTACT TESTING IS RESTRICTED TO </a:t>
            </a:r>
            <a:r>
              <a:rPr lang="en-GB" sz="1000" dirty="0" smtClean="0"/>
              <a:t>ORGANISATIONS </a:t>
            </a:r>
            <a:r>
              <a:rPr lang="en-GB" sz="1000" dirty="0"/>
              <a:t>ACCEPTED UNDER THE DAILY CONTACT TESTING PROGRAM</a:t>
            </a:r>
          </a:p>
        </p:txBody>
      </p:sp>
    </p:spTree>
    <p:extLst>
      <p:ext uri="{BB962C8B-B14F-4D97-AF65-F5344CB8AC3E}">
        <p14:creationId xmlns:p14="http://schemas.microsoft.com/office/powerpoint/2010/main" val="5300280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46BD0-9D85-5A45-8DF4-660815BCF5F7}"/>
              </a:ext>
            </a:extLst>
          </p:cNvPr>
          <p:cNvSpPr>
            <a:spLocks noGrp="1"/>
          </p:cNvSpPr>
          <p:nvPr>
            <p:ph type="title"/>
          </p:nvPr>
        </p:nvSpPr>
        <p:spPr/>
        <p:txBody>
          <a:bodyPr/>
          <a:lstStyle/>
          <a:p>
            <a:r>
              <a:rPr lang="en-GB" sz="3600"/>
              <a:t/>
            </a:r>
            <a:br>
              <a:rPr lang="en-GB" sz="3600"/>
            </a:br>
            <a:r>
              <a:rPr lang="en-GB" sz="3600"/>
              <a:t>WORKFORCE BLUEPRINT ASSUMPTIONS</a:t>
            </a:r>
            <a:endParaRPr lang="en-GB"/>
          </a:p>
        </p:txBody>
      </p:sp>
      <p:sp>
        <p:nvSpPr>
          <p:cNvPr id="3" name="Rectangle 2">
            <a:extLst>
              <a:ext uri="{FF2B5EF4-FFF2-40B4-BE49-F238E27FC236}">
                <a16:creationId xmlns:a16="http://schemas.microsoft.com/office/drawing/2014/main" id="{EC2659B7-6D0E-F148-956F-6853485695AC}"/>
              </a:ext>
            </a:extLst>
          </p:cNvPr>
          <p:cNvSpPr/>
          <p:nvPr/>
        </p:nvSpPr>
        <p:spPr>
          <a:xfrm>
            <a:off x="5664200" y="1160463"/>
            <a:ext cx="5894682" cy="5005387"/>
          </a:xfrm>
          <a:prstGeom prst="rect">
            <a:avLst/>
          </a:prstGeom>
        </p:spPr>
        <p:txBody>
          <a:bodyPr wrap="square" lIns="0" anchor="ctr">
            <a:noAutofit/>
          </a:bodyPr>
          <a:lstStyle/>
          <a:p>
            <a:pPr>
              <a:spcAft>
                <a:spcPts val="300"/>
              </a:spcAft>
            </a:pPr>
            <a:r>
              <a:rPr lang="en-GB" sz="1100" dirty="0"/>
              <a:t>This calculator is based on a number of assumptions:</a:t>
            </a:r>
            <a:br>
              <a:rPr lang="en-GB" sz="1100" dirty="0"/>
            </a:br>
            <a:endParaRPr lang="en-GB" sz="1100" dirty="0"/>
          </a:p>
          <a:p>
            <a:pPr marL="171450" indent="-171450">
              <a:spcAft>
                <a:spcPts val="300"/>
              </a:spcAft>
              <a:buClr>
                <a:schemeClr val="tx2"/>
              </a:buClr>
              <a:buFont typeface="Arial" panose="020B0604020202020204" pitchFamily="34" charset="0"/>
              <a:buChar char="•"/>
            </a:pPr>
            <a:r>
              <a:rPr lang="en-GB" sz="1100" dirty="0"/>
              <a:t>Ratios and FTE counts based off of 100% capacity, reduction will be made for lower throughput</a:t>
            </a:r>
          </a:p>
          <a:p>
            <a:pPr marL="171450" indent="-171450">
              <a:spcAft>
                <a:spcPts val="300"/>
              </a:spcAft>
              <a:buClr>
                <a:schemeClr val="tx2"/>
              </a:buClr>
              <a:buFont typeface="Arial" panose="020B0604020202020204" pitchFamily="34" charset="0"/>
              <a:buChar char="•"/>
            </a:pPr>
            <a:r>
              <a:rPr lang="en-GB" sz="1100" dirty="0"/>
              <a:t>Assumes the </a:t>
            </a:r>
            <a:r>
              <a:rPr lang="sv-SE" sz="1100" dirty="0"/>
              <a:t>Innova SARS-Cov-2 Antigen Test </a:t>
            </a:r>
            <a:r>
              <a:rPr lang="en-GB" sz="1100" dirty="0"/>
              <a:t>Devices</a:t>
            </a:r>
            <a:r>
              <a:rPr lang="sv-SE" sz="1100" dirty="0"/>
              <a:t> </a:t>
            </a:r>
            <a:r>
              <a:rPr lang="en-GB" sz="1100" dirty="0"/>
              <a:t>in use at ATS only. Further iterations will baseline against future technologies </a:t>
            </a:r>
          </a:p>
          <a:p>
            <a:pPr marL="171450" indent="-171450">
              <a:spcAft>
                <a:spcPts val="300"/>
              </a:spcAft>
              <a:buClr>
                <a:schemeClr val="tx2"/>
              </a:buClr>
              <a:buFont typeface="Arial" panose="020B0604020202020204" pitchFamily="34" charset="0"/>
              <a:buChar char="•"/>
            </a:pPr>
            <a:r>
              <a:rPr lang="en-GB" sz="1100" dirty="0"/>
              <a:t>Assumes that self-swab only at the ATS, with samples always processed by dedicated resource (non-Participant sample processing) </a:t>
            </a:r>
          </a:p>
          <a:p>
            <a:pPr marL="171450" indent="-171450">
              <a:spcAft>
                <a:spcPts val="300"/>
              </a:spcAft>
              <a:buClr>
                <a:schemeClr val="tx2"/>
              </a:buClr>
              <a:buFont typeface="Arial" panose="020B0604020202020204" pitchFamily="34" charset="0"/>
              <a:buChar char="•"/>
            </a:pPr>
            <a:r>
              <a:rPr lang="en-GB" sz="1100" dirty="0"/>
              <a:t>Does not consider infrastructure or real estate constraints, including those needed to accommodate social distancing</a:t>
            </a:r>
          </a:p>
          <a:p>
            <a:pPr marL="171450" indent="-171450">
              <a:spcAft>
                <a:spcPts val="300"/>
              </a:spcAft>
              <a:buClr>
                <a:schemeClr val="tx2"/>
              </a:buClr>
              <a:buFont typeface="Arial" panose="020B0604020202020204" pitchFamily="34" charset="0"/>
              <a:buChar char="•"/>
            </a:pPr>
            <a:r>
              <a:rPr lang="en-GB" sz="1100" dirty="0"/>
              <a:t>Assumes that sufficient measures are taken to ensure the ATS is not clinically classified as a lab, which would therefore entail additional workforce requirements </a:t>
            </a:r>
          </a:p>
          <a:p>
            <a:pPr marL="171450" indent="-171450">
              <a:spcAft>
                <a:spcPts val="300"/>
              </a:spcAft>
              <a:buClr>
                <a:schemeClr val="tx2"/>
              </a:buClr>
              <a:buFont typeface="Arial" panose="020B0604020202020204" pitchFamily="34" charset="0"/>
              <a:buChar char="•"/>
            </a:pPr>
            <a:r>
              <a:rPr lang="en-GB" sz="1100" dirty="0"/>
              <a:t>Does not include </a:t>
            </a:r>
            <a:r>
              <a:rPr lang="en-GB" sz="1100" dirty="0" smtClean="0"/>
              <a:t>specific </a:t>
            </a:r>
            <a:r>
              <a:rPr lang="en-GB" sz="1100" dirty="0"/>
              <a:t>ancillary roles, such as security </a:t>
            </a:r>
            <a:r>
              <a:rPr lang="en-GB" sz="1100" dirty="0" err="1"/>
              <a:t>etc</a:t>
            </a:r>
            <a:endParaRPr lang="en-GB" sz="1100" dirty="0"/>
          </a:p>
          <a:p>
            <a:pPr marL="171450" indent="-171450">
              <a:spcAft>
                <a:spcPts val="300"/>
              </a:spcAft>
              <a:buClr>
                <a:schemeClr val="tx2"/>
              </a:buClr>
              <a:buFont typeface="Arial" panose="020B0604020202020204" pitchFamily="34" charset="0"/>
              <a:buChar char="•"/>
            </a:pPr>
            <a:r>
              <a:rPr lang="en-GB" sz="1100" dirty="0"/>
              <a:t>Assumes the sample must rest for at least twenty minutes before analysis</a:t>
            </a:r>
          </a:p>
          <a:p>
            <a:pPr marL="171450" indent="-171450">
              <a:spcAft>
                <a:spcPts val="300"/>
              </a:spcAft>
              <a:buClr>
                <a:schemeClr val="tx2"/>
              </a:buClr>
              <a:buFont typeface="Arial" panose="020B0604020202020204" pitchFamily="34" charset="0"/>
              <a:buChar char="•"/>
            </a:pPr>
            <a:r>
              <a:rPr lang="en-GB" sz="1100" dirty="0"/>
              <a:t>As more </a:t>
            </a:r>
            <a:r>
              <a:rPr lang="en-GB" sz="1100" dirty="0" smtClean="0"/>
              <a:t>testing sites </a:t>
            </a:r>
            <a:r>
              <a:rPr lang="en-GB" sz="1100" dirty="0"/>
              <a:t>are delivered we expect the calculators and number to iterate in response to lessons learned. </a:t>
            </a:r>
          </a:p>
          <a:p>
            <a:pPr marL="171450" indent="-171450">
              <a:spcAft>
                <a:spcPts val="300"/>
              </a:spcAft>
              <a:buClr>
                <a:schemeClr val="tx2"/>
              </a:buClr>
              <a:buFont typeface="Arial" panose="020B0604020202020204" pitchFamily="34" charset="0"/>
              <a:buChar char="•"/>
            </a:pPr>
            <a:endParaRPr lang="en-GB" sz="1100" dirty="0"/>
          </a:p>
          <a:p>
            <a:pPr>
              <a:spcAft>
                <a:spcPts val="300"/>
              </a:spcAft>
              <a:buClr>
                <a:schemeClr val="tx2"/>
              </a:buClr>
            </a:pPr>
            <a:r>
              <a:rPr lang="en-GB" sz="1100" dirty="0"/>
              <a:t>All ratios are based on maximum site capacity (10 tests per test station per hour). Should throughput be lower than this, workforce should be reduced – see workforce calculator for guidance.</a:t>
            </a:r>
          </a:p>
          <a:p>
            <a:pPr>
              <a:spcAft>
                <a:spcPts val="300"/>
              </a:spcAft>
              <a:buClr>
                <a:schemeClr val="tx2"/>
              </a:buClr>
            </a:pPr>
            <a:endParaRPr lang="en-GB" sz="1100" dirty="0"/>
          </a:p>
          <a:p>
            <a:pPr>
              <a:spcAft>
                <a:spcPts val="300"/>
              </a:spcAft>
              <a:buClr>
                <a:schemeClr val="tx2"/>
              </a:buClr>
            </a:pPr>
            <a:r>
              <a:rPr lang="en-GB" sz="1100" dirty="0"/>
              <a:t>Workforce should be flexibly resources across positions depending on site by site requirements. The above is indicative guidance to support calculating workforce, but is not a definitive allocation of resource for every site. Team Leaders should make management decisions on site to ensure adequate resource are position across the testing site.</a:t>
            </a:r>
          </a:p>
        </p:txBody>
      </p:sp>
      <p:sp>
        <p:nvSpPr>
          <p:cNvPr id="7" name="TextBox 6"/>
          <p:cNvSpPr txBox="1"/>
          <p:nvPr/>
        </p:nvSpPr>
        <p:spPr>
          <a:xfrm>
            <a:off x="5580667" y="962500"/>
            <a:ext cx="5978216" cy="39592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300"/>
              </a:spcAft>
            </a:pPr>
            <a:endParaRPr lang="en-GB" sz="1000">
              <a:solidFill>
                <a:srgbClr val="37373A"/>
              </a:solidFill>
            </a:endParaRPr>
          </a:p>
        </p:txBody>
      </p:sp>
      <p:sp>
        <p:nvSpPr>
          <p:cNvPr id="5" name="Rectangle 4">
            <a:extLst>
              <a:ext uri="{FF2B5EF4-FFF2-40B4-BE49-F238E27FC236}">
                <a16:creationId xmlns:a16="http://schemas.microsoft.com/office/drawing/2014/main" id="{CA259EE3-11CF-B84B-AB91-DA5773A0B070}"/>
              </a:ext>
            </a:extLst>
          </p:cNvPr>
          <p:cNvSpPr/>
          <p:nvPr/>
        </p:nvSpPr>
        <p:spPr>
          <a:xfrm>
            <a:off x="612638" y="2393942"/>
            <a:ext cx="4419095" cy="338554"/>
          </a:xfrm>
          <a:prstGeom prst="rect">
            <a:avLst/>
          </a:prstGeom>
        </p:spPr>
        <p:txBody>
          <a:bodyPr wrap="none" lIns="0">
            <a:spAutoFit/>
          </a:bodyPr>
          <a:lstStyle/>
          <a:p>
            <a:r>
              <a:rPr lang="en-GB" sz="1600" b="1"/>
              <a:t>WORKFORCE BLUEPRINT &amp; CALCULATOR:</a:t>
            </a:r>
          </a:p>
        </p:txBody>
      </p:sp>
    </p:spTree>
    <p:extLst>
      <p:ext uri="{BB962C8B-B14F-4D97-AF65-F5344CB8AC3E}">
        <p14:creationId xmlns:p14="http://schemas.microsoft.com/office/powerpoint/2010/main" val="33848679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630000" y="918130"/>
            <a:ext cx="10084383"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rgbClr val="005EB8"/>
                </a:solidFill>
                <a:latin typeface="+mj-lt"/>
                <a:ea typeface="+mj-ea"/>
                <a:cs typeface="+mj-cs"/>
                <a:sym typeface="+mj-lt"/>
              </a:defRPr>
            </a:lvl1pPr>
          </a:lstStyle>
          <a:p>
            <a:r>
              <a:rPr lang="en-GB" dirty="0"/>
              <a:t>WORKFORCE POSITION VALIDATION FROM PILOTS</a:t>
            </a:r>
          </a:p>
        </p:txBody>
      </p:sp>
      <p:graphicFrame>
        <p:nvGraphicFramePr>
          <p:cNvPr id="10" name="Table 9">
            <a:extLst>
              <a:ext uri="{FF2B5EF4-FFF2-40B4-BE49-F238E27FC236}">
                <a16:creationId xmlns:a16="http://schemas.microsoft.com/office/drawing/2014/main" id="{EF21E86E-2870-6D46-814D-91A4D1583D38}"/>
              </a:ext>
            </a:extLst>
          </p:cNvPr>
          <p:cNvGraphicFramePr>
            <a:graphicFrameLocks noGrp="1"/>
          </p:cNvGraphicFramePr>
          <p:nvPr>
            <p:extLst>
              <p:ext uri="{D42A27DB-BD31-4B8C-83A1-F6EECF244321}">
                <p14:modId xmlns:p14="http://schemas.microsoft.com/office/powerpoint/2010/main" val="2235385660"/>
              </p:ext>
            </p:extLst>
          </p:nvPr>
        </p:nvGraphicFramePr>
        <p:xfrm>
          <a:off x="587041" y="1729930"/>
          <a:ext cx="11373731" cy="3795840"/>
        </p:xfrm>
        <a:graphic>
          <a:graphicData uri="http://schemas.openxmlformats.org/drawingml/2006/table">
            <a:tbl>
              <a:tblPr firstRow="1" bandRow="1">
                <a:tableStyleId>{21E4AEA4-8DFA-4A89-87EB-49C32662AFE0}</a:tableStyleId>
              </a:tblPr>
              <a:tblGrid>
                <a:gridCol w="903223">
                  <a:extLst>
                    <a:ext uri="{9D8B030D-6E8A-4147-A177-3AD203B41FA5}">
                      <a16:colId xmlns:a16="http://schemas.microsoft.com/office/drawing/2014/main" val="4105490259"/>
                    </a:ext>
                  </a:extLst>
                </a:gridCol>
                <a:gridCol w="1004146">
                  <a:extLst>
                    <a:ext uri="{9D8B030D-6E8A-4147-A177-3AD203B41FA5}">
                      <a16:colId xmlns:a16="http://schemas.microsoft.com/office/drawing/2014/main" val="2196526301"/>
                    </a:ext>
                  </a:extLst>
                </a:gridCol>
                <a:gridCol w="3331063">
                  <a:extLst>
                    <a:ext uri="{9D8B030D-6E8A-4147-A177-3AD203B41FA5}">
                      <a16:colId xmlns:a16="http://schemas.microsoft.com/office/drawing/2014/main" val="1763824034"/>
                    </a:ext>
                  </a:extLst>
                </a:gridCol>
                <a:gridCol w="4737424">
                  <a:extLst>
                    <a:ext uri="{9D8B030D-6E8A-4147-A177-3AD203B41FA5}">
                      <a16:colId xmlns:a16="http://schemas.microsoft.com/office/drawing/2014/main" val="1392619683"/>
                    </a:ext>
                  </a:extLst>
                </a:gridCol>
                <a:gridCol w="1397875">
                  <a:extLst>
                    <a:ext uri="{9D8B030D-6E8A-4147-A177-3AD203B41FA5}">
                      <a16:colId xmlns:a16="http://schemas.microsoft.com/office/drawing/2014/main" val="2027073138"/>
                    </a:ext>
                  </a:extLst>
                </a:gridCol>
              </a:tblGrid>
              <a:tr h="0">
                <a:tc>
                  <a:txBody>
                    <a:bodyPr/>
                    <a:lstStyle/>
                    <a:p>
                      <a:pPr algn="l" fontAlgn="b"/>
                      <a:r>
                        <a:rPr lang="en-GB" sz="900" u="none" strike="noStrike" dirty="0">
                          <a:solidFill>
                            <a:schemeClr val="tx2"/>
                          </a:solidFill>
                          <a:effectLst/>
                          <a:latin typeface="Arial" panose="020B0604020202020204" pitchFamily="34" charset="0"/>
                          <a:cs typeface="Arial" panose="020B0604020202020204" pitchFamily="34" charset="0"/>
                        </a:rPr>
                        <a:t>ROLE</a:t>
                      </a:r>
                      <a:endParaRPr lang="en-GB" sz="900" b="1" i="0" u="none" strike="noStrike" dirty="0">
                        <a:solidFill>
                          <a:schemeClr val="tx2"/>
                        </a:solidFill>
                        <a:effectLst/>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1" i="0" u="none" strike="noStrike">
                          <a:solidFill>
                            <a:schemeClr val="tx2"/>
                          </a:solidFill>
                          <a:effectLst/>
                          <a:latin typeface="Arial" panose="020B0604020202020204" pitchFamily="34" charset="0"/>
                          <a:cs typeface="Arial" panose="020B0604020202020204" pitchFamily="34" charset="0"/>
                        </a:rPr>
                        <a:t>FTE</a:t>
                      </a: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u="none" strike="noStrike" baseline="0">
                          <a:solidFill>
                            <a:schemeClr val="tx2"/>
                          </a:solidFill>
                          <a:effectLst/>
                          <a:latin typeface="Arial" panose="020B0604020202020204" pitchFamily="34" charset="0"/>
                          <a:cs typeface="Arial" panose="020B0604020202020204" pitchFamily="34" charset="0"/>
                        </a:rPr>
                        <a:t>RATIONALE </a:t>
                      </a:r>
                      <a:endParaRPr lang="en-GB" sz="900" b="1" i="0" u="none" strike="noStrike">
                        <a:solidFill>
                          <a:schemeClr val="tx2"/>
                        </a:solidFill>
                        <a:effectLst/>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1" i="0" u="none" strike="noStrike">
                          <a:solidFill>
                            <a:schemeClr val="tx2"/>
                          </a:solidFill>
                          <a:effectLst/>
                          <a:latin typeface="Arial" panose="020B0604020202020204" pitchFamily="34" charset="0"/>
                          <a:cs typeface="Arial" panose="020B0604020202020204" pitchFamily="34" charset="0"/>
                        </a:rPr>
                        <a:t>VALIDATION AND FEEDBACK</a:t>
                      </a: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1" i="0" u="none" strike="noStrike" dirty="0">
                          <a:solidFill>
                            <a:schemeClr val="tx2"/>
                          </a:solidFill>
                          <a:effectLst/>
                          <a:latin typeface="Arial" panose="020B0604020202020204" pitchFamily="34" charset="0"/>
                          <a:cs typeface="Arial" panose="020B0604020202020204" pitchFamily="34" charset="0"/>
                        </a:rPr>
                        <a:t>PILOT</a:t>
                      </a:r>
                      <a:r>
                        <a:rPr lang="en-GB" sz="900" b="1" i="0" u="none" strike="noStrike" baseline="0" dirty="0">
                          <a:solidFill>
                            <a:schemeClr val="tx2"/>
                          </a:solidFill>
                          <a:effectLst/>
                          <a:latin typeface="Arial" panose="020B0604020202020204" pitchFamily="34" charset="0"/>
                          <a:cs typeface="Arial" panose="020B0604020202020204" pitchFamily="34" charset="0"/>
                        </a:rPr>
                        <a:t> FEEDBACK LOCATIONS</a:t>
                      </a:r>
                      <a:endParaRPr lang="en-GB" sz="900" b="1" i="0" u="none" strike="noStrike" dirty="0">
                        <a:solidFill>
                          <a:schemeClr val="tx2"/>
                        </a:solidFill>
                        <a:effectLst/>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726598"/>
                  </a:ext>
                </a:extLst>
              </a:tr>
              <a:tr h="0">
                <a:tc>
                  <a:txBody>
                    <a:bodyPr/>
                    <a:lstStyle/>
                    <a:p>
                      <a:pPr algn="l" fontAlgn="b"/>
                      <a:r>
                        <a:rPr lang="en-GB" sz="900" u="none" strike="noStrike" kern="1200">
                          <a:solidFill>
                            <a:schemeClr val="tx1"/>
                          </a:solidFill>
                          <a:effectLst/>
                          <a:latin typeface="Arial" panose="020B0604020202020204" pitchFamily="34" charset="0"/>
                          <a:ea typeface="+mn-ea"/>
                          <a:cs typeface="Arial" panose="020B0604020202020204" pitchFamily="34" charset="0"/>
                        </a:rPr>
                        <a:t>Team Leader</a:t>
                      </a: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u="none" strike="noStrike" kern="1200">
                          <a:solidFill>
                            <a:schemeClr val="tx1"/>
                          </a:solidFill>
                          <a:effectLst/>
                          <a:latin typeface="Arial" panose="020B0604020202020204" pitchFamily="34" charset="0"/>
                          <a:ea typeface="+mn-ea"/>
                          <a:cs typeface="Arial" panose="020B0604020202020204" pitchFamily="34" charset="0"/>
                        </a:rPr>
                        <a:t>1 FTE per site</a:t>
                      </a: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dirty="0">
                          <a:solidFill>
                            <a:schemeClr val="tx1"/>
                          </a:solidFill>
                          <a:effectLst/>
                          <a:latin typeface="Arial" panose="020B0604020202020204" pitchFamily="34" charset="0"/>
                          <a:cs typeface="Arial" panose="020B0604020202020204" pitchFamily="34" charset="0"/>
                        </a:rPr>
                        <a:t>A leadership</a:t>
                      </a:r>
                      <a:r>
                        <a:rPr lang="en-GB" sz="900" b="0" i="0" u="none" strike="noStrike" baseline="0" dirty="0">
                          <a:solidFill>
                            <a:schemeClr val="tx1"/>
                          </a:solidFill>
                          <a:effectLst/>
                          <a:latin typeface="Arial" panose="020B0604020202020204" pitchFamily="34" charset="0"/>
                          <a:cs typeface="Arial" panose="020B0604020202020204" pitchFamily="34" charset="0"/>
                        </a:rPr>
                        <a:t> role needed on all sites for smooth operations. However, role can be combined with Results Recorder for small sites</a:t>
                      </a:r>
                      <a:endParaRPr lang="en-GB" sz="900" b="0" i="0" u="none" strike="noStrike" dirty="0">
                        <a:solidFill>
                          <a:schemeClr val="tx1"/>
                        </a:solidFill>
                        <a:effectLst/>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chemeClr val="tx1"/>
                          </a:solidFill>
                          <a:effectLst/>
                          <a:latin typeface="Arial" panose="020B0604020202020204" pitchFamily="34" charset="0"/>
                          <a:cs typeface="Arial" panose="020B0604020202020204" pitchFamily="34" charset="0"/>
                        </a:rPr>
                        <a:t>-</a:t>
                      </a: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900" b="0" i="0" u="none" strike="noStrike">
                          <a:solidFill>
                            <a:schemeClr val="tx1"/>
                          </a:solidFill>
                          <a:effectLst/>
                          <a:latin typeface="Arial" panose="020B0604020202020204" pitchFamily="34" charset="0"/>
                          <a:cs typeface="Arial" panose="020B0604020202020204" pitchFamily="34" charset="0"/>
                        </a:rPr>
                        <a:t>-</a:t>
                      </a: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5014293"/>
                  </a:ext>
                </a:extLst>
              </a:tr>
              <a:tr h="0">
                <a:tc>
                  <a:txBody>
                    <a:bodyPr/>
                    <a:lstStyle/>
                    <a:p>
                      <a:pPr algn="l" fontAlgn="b"/>
                      <a:r>
                        <a:rPr lang="en-GB" sz="900" u="none" strike="noStrike" kern="1200">
                          <a:solidFill>
                            <a:schemeClr val="tx1"/>
                          </a:solidFill>
                          <a:effectLst/>
                          <a:latin typeface="Arial" panose="020B0604020202020204" pitchFamily="34" charset="0"/>
                          <a:ea typeface="+mn-ea"/>
                          <a:cs typeface="Arial" panose="020B0604020202020204" pitchFamily="34" charset="0"/>
                        </a:rPr>
                        <a:t>Queue Coordinator</a:t>
                      </a: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u="none" strike="noStrike" kern="1200">
                          <a:solidFill>
                            <a:schemeClr val="tx1"/>
                          </a:solidFill>
                          <a:effectLst/>
                          <a:latin typeface="Arial" panose="020B0604020202020204" pitchFamily="34" charset="0"/>
                          <a:ea typeface="+mn-ea"/>
                          <a:cs typeface="Arial" panose="020B0604020202020204" pitchFamily="34" charset="0"/>
                        </a:rPr>
                        <a:t>1 FTE per</a:t>
                      </a:r>
                      <a:r>
                        <a:rPr lang="en-GB" sz="900" u="none" strike="noStrike" kern="1200" baseline="0">
                          <a:solidFill>
                            <a:schemeClr val="tx1"/>
                          </a:solidFill>
                          <a:effectLst/>
                          <a:latin typeface="Arial" panose="020B0604020202020204" pitchFamily="34" charset="0"/>
                          <a:ea typeface="+mn-ea"/>
                          <a:cs typeface="Arial" panose="020B0604020202020204" pitchFamily="34" charset="0"/>
                        </a:rPr>
                        <a:t> 600 daily capacity </a:t>
                      </a:r>
                      <a:endParaRPr lang="en-GB" sz="900" u="none" strike="noStrike" kern="1200">
                        <a:solidFill>
                          <a:schemeClr val="tx1"/>
                        </a:solidFill>
                        <a:effectLst/>
                        <a:latin typeface="Arial" panose="020B0604020202020204" pitchFamily="34" charset="0"/>
                        <a:ea typeface="+mn-ea"/>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a:solidFill>
                            <a:schemeClr val="tx1"/>
                          </a:solidFill>
                          <a:effectLst/>
                          <a:latin typeface="Arial" panose="020B0604020202020204" pitchFamily="34" charset="0"/>
                          <a:cs typeface="Arial" panose="020B0604020202020204" pitchFamily="34" charset="0"/>
                        </a:rPr>
                        <a:t>Assumed</a:t>
                      </a:r>
                      <a:r>
                        <a:rPr lang="en-GB" sz="900" b="0" i="0" u="none" strike="noStrike" baseline="0">
                          <a:solidFill>
                            <a:schemeClr val="tx1"/>
                          </a:solidFill>
                          <a:effectLst/>
                          <a:latin typeface="Arial" panose="020B0604020202020204" pitchFamily="34" charset="0"/>
                          <a:cs typeface="Arial" panose="020B0604020202020204" pitchFamily="34" charset="0"/>
                        </a:rPr>
                        <a:t> estimate based on average throughput per hour. Appropriate number likely to be influenced on site infrastructure. </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a:solidFill>
                            <a:schemeClr val="tx1"/>
                          </a:solidFill>
                          <a:effectLst/>
                          <a:latin typeface="Arial" panose="020B0604020202020204" pitchFamily="34" charset="0"/>
                          <a:cs typeface="Arial" panose="020B0604020202020204" pitchFamily="34" charset="0"/>
                        </a:rPr>
                        <a:t>Queue</a:t>
                      </a:r>
                      <a:r>
                        <a:rPr lang="en-GB" sz="900" b="0" i="0" u="none" strike="noStrike" baseline="0">
                          <a:solidFill>
                            <a:schemeClr val="tx1"/>
                          </a:solidFill>
                          <a:effectLst/>
                          <a:latin typeface="Arial" panose="020B0604020202020204" pitchFamily="34" charset="0"/>
                          <a:cs typeface="Arial" panose="020B0604020202020204" pitchFamily="34" charset="0"/>
                        </a:rPr>
                        <a:t> can become long and management of them in needed</a:t>
                      </a: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baseline="0">
                          <a:solidFill>
                            <a:schemeClr val="tx1"/>
                          </a:solidFill>
                          <a:effectLst/>
                          <a:latin typeface="Arial" panose="020B0604020202020204" pitchFamily="34" charset="0"/>
                          <a:cs typeface="Arial" panose="020B0604020202020204" pitchFamily="34" charset="0"/>
                        </a:rPr>
                        <a:t>Pre existing queuing infrastructure can be used</a:t>
                      </a: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baseline="0">
                          <a:solidFill>
                            <a:schemeClr val="tx1"/>
                          </a:solidFill>
                          <a:effectLst/>
                          <a:latin typeface="Arial" panose="020B0604020202020204" pitchFamily="34" charset="0"/>
                          <a:cs typeface="Arial" panose="020B0604020202020204" pitchFamily="34" charset="0"/>
                        </a:rPr>
                        <a:t>The queues for sites can often stretch into areas not in the site limits so need management</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chemeClr val="tx1"/>
                          </a:solidFill>
                          <a:effectLst/>
                          <a:latin typeface="Arial" panose="020B0604020202020204" pitchFamily="34" charset="0"/>
                          <a:cs typeface="Arial" panose="020B0604020202020204" pitchFamily="34" charset="0"/>
                        </a:rPr>
                        <a:t>Liverpool</a:t>
                      </a: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6475096"/>
                  </a:ext>
                </a:extLst>
              </a:tr>
              <a:tr h="0">
                <a:tc>
                  <a:txBody>
                    <a:bodyPr/>
                    <a:lstStyle/>
                    <a:p>
                      <a:pPr algn="l" fontAlgn="b"/>
                      <a:r>
                        <a:rPr lang="en-GB" sz="900" u="none" strike="noStrike" kern="1200">
                          <a:solidFill>
                            <a:schemeClr val="tx1"/>
                          </a:solidFill>
                          <a:effectLst/>
                          <a:latin typeface="Arial" panose="020B0604020202020204" pitchFamily="34" charset="0"/>
                          <a:ea typeface="+mn-ea"/>
                          <a:cs typeface="Arial" panose="020B0604020202020204" pitchFamily="34" charset="0"/>
                        </a:rPr>
                        <a:t>Registration Assistant </a:t>
                      </a: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u="none" strike="noStrike" kern="1200">
                          <a:solidFill>
                            <a:schemeClr val="tx1"/>
                          </a:solidFill>
                          <a:effectLst/>
                          <a:latin typeface="Arial" panose="020B0604020202020204" pitchFamily="34" charset="0"/>
                          <a:ea typeface="+mn-ea"/>
                          <a:cs typeface="Arial" panose="020B0604020202020204" pitchFamily="34" charset="0"/>
                        </a:rPr>
                        <a:t>1 FTE per 5 Testing Stations</a:t>
                      </a: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chemeClr val="tx1"/>
                          </a:solidFill>
                          <a:effectLst/>
                          <a:latin typeface="Arial" panose="020B0604020202020204" pitchFamily="34" charset="0"/>
                          <a:cs typeface="Arial" panose="020B0604020202020204" pitchFamily="34" charset="0"/>
                        </a:rPr>
                        <a:t>Based</a:t>
                      </a:r>
                      <a:r>
                        <a:rPr lang="en-GB" sz="900" b="0" i="0" u="none" strike="noStrike" baseline="0">
                          <a:solidFill>
                            <a:schemeClr val="tx1"/>
                          </a:solidFill>
                          <a:effectLst/>
                          <a:latin typeface="Arial" panose="020B0604020202020204" pitchFamily="34" charset="0"/>
                          <a:cs typeface="Arial" panose="020B0604020202020204" pitchFamily="34" charset="0"/>
                        </a:rPr>
                        <a:t> on numbers currently in operation at existing testing sites. Assumes a moderate number of Participants need registration support. </a:t>
                      </a:r>
                      <a:endParaRPr lang="en-GB" sz="900" b="0" i="0" u="none" strike="noStrike" dirty="0">
                        <a:solidFill>
                          <a:schemeClr val="tx1"/>
                        </a:solidFill>
                        <a:effectLst/>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fontAlgn="b">
                        <a:buFont typeface="Arial" panose="020B0604020202020204" pitchFamily="34" charset="0"/>
                        <a:buChar char="•"/>
                      </a:pPr>
                      <a:r>
                        <a:rPr lang="en-GB" sz="900" b="0" i="0" u="none" strike="noStrike">
                          <a:solidFill>
                            <a:schemeClr val="tx1"/>
                          </a:solidFill>
                          <a:effectLst/>
                          <a:latin typeface="Arial" panose="020B0604020202020204" pitchFamily="34" charset="0"/>
                          <a:cs typeface="Arial" panose="020B0604020202020204" pitchFamily="34" charset="0"/>
                        </a:rPr>
                        <a:t>On the ground feedback that the process often</a:t>
                      </a:r>
                      <a:r>
                        <a:rPr lang="en-GB" sz="900" b="0" i="0" u="none" strike="noStrike" baseline="0">
                          <a:solidFill>
                            <a:schemeClr val="tx1"/>
                          </a:solidFill>
                          <a:effectLst/>
                          <a:latin typeface="Arial" panose="020B0604020202020204" pitchFamily="34" charset="0"/>
                          <a:cs typeface="Arial" panose="020B0604020202020204" pitchFamily="34" charset="0"/>
                        </a:rPr>
                        <a:t> requires guidance from staff</a:t>
                      </a:r>
                    </a:p>
                    <a:p>
                      <a:pPr marL="171450" indent="-171450" algn="l" fontAlgn="b">
                        <a:buFont typeface="Arial" panose="020B0604020202020204" pitchFamily="34" charset="0"/>
                        <a:buChar char="•"/>
                      </a:pPr>
                      <a:r>
                        <a:rPr lang="en-GB" sz="900" b="0" i="0" u="none" strike="noStrike" baseline="0">
                          <a:solidFill>
                            <a:schemeClr val="tx1"/>
                          </a:solidFill>
                          <a:effectLst/>
                          <a:latin typeface="Arial" panose="020B0604020202020204" pitchFamily="34" charset="0"/>
                          <a:cs typeface="Arial" panose="020B0604020202020204" pitchFamily="34" charset="0"/>
                        </a:rPr>
                        <a:t>The expectation that not all Participants will come with a device capable of registration</a:t>
                      </a:r>
                    </a:p>
                    <a:p>
                      <a:pPr marL="171450" indent="-171450" algn="l" fontAlgn="b">
                        <a:buFont typeface="Arial" panose="020B0604020202020204" pitchFamily="34" charset="0"/>
                        <a:buChar char="•"/>
                      </a:pPr>
                      <a:r>
                        <a:rPr lang="en-GB" sz="900" b="0" i="0" u="none" strike="noStrike" baseline="0">
                          <a:solidFill>
                            <a:schemeClr val="tx1"/>
                          </a:solidFill>
                          <a:effectLst/>
                          <a:latin typeface="Arial" panose="020B0604020202020204" pitchFamily="34" charset="0"/>
                          <a:cs typeface="Arial" panose="020B0604020202020204" pitchFamily="34" charset="0"/>
                        </a:rPr>
                        <a:t>Guidance can be given to multiple Participants at once</a:t>
                      </a:r>
                      <a:endParaRPr lang="en-GB" sz="900" b="0" i="0" u="none" strike="noStrike" dirty="0">
                        <a:solidFill>
                          <a:schemeClr val="tx1"/>
                        </a:solidFill>
                        <a:effectLst/>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fontAlgn="b">
                        <a:buFont typeface="Arial" panose="020B0604020202020204" pitchFamily="34" charset="0"/>
                        <a:buNone/>
                      </a:pPr>
                      <a:r>
                        <a:rPr lang="en-GB" sz="900" b="0" i="0" u="none" strike="noStrike" dirty="0">
                          <a:solidFill>
                            <a:schemeClr val="tx1"/>
                          </a:solidFill>
                          <a:effectLst/>
                          <a:latin typeface="Arial" panose="020B0604020202020204" pitchFamily="34" charset="0"/>
                          <a:cs typeface="Arial" panose="020B0604020202020204" pitchFamily="34" charset="0"/>
                        </a:rPr>
                        <a:t>JLP/ Liverpool/ DMU</a:t>
                      </a: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0788786"/>
                  </a:ext>
                </a:extLst>
              </a:tr>
              <a:tr h="0">
                <a:tc>
                  <a:txBody>
                    <a:bodyPr/>
                    <a:lstStyle/>
                    <a:p>
                      <a:pPr algn="l" fontAlgn="b"/>
                      <a:r>
                        <a:rPr lang="en-GB" sz="900" u="none" strike="noStrike" kern="1200">
                          <a:solidFill>
                            <a:schemeClr val="tx1"/>
                          </a:solidFill>
                          <a:effectLst/>
                          <a:latin typeface="Arial" panose="020B0604020202020204" pitchFamily="34" charset="0"/>
                          <a:ea typeface="+mn-ea"/>
                          <a:cs typeface="Arial" panose="020B0604020202020204" pitchFamily="34" charset="0"/>
                        </a:rPr>
                        <a:t>Test Assistant </a:t>
                      </a: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u="none" strike="noStrike" kern="1200">
                          <a:solidFill>
                            <a:schemeClr val="tx1"/>
                          </a:solidFill>
                          <a:effectLst/>
                          <a:latin typeface="Arial" panose="020B0604020202020204" pitchFamily="34" charset="0"/>
                          <a:ea typeface="+mn-ea"/>
                          <a:cs typeface="Arial" panose="020B0604020202020204" pitchFamily="34" charset="0"/>
                        </a:rPr>
                        <a:t>1</a:t>
                      </a:r>
                      <a:r>
                        <a:rPr lang="en-GB" sz="900" u="none" strike="noStrike" kern="1200" baseline="0">
                          <a:solidFill>
                            <a:schemeClr val="tx1"/>
                          </a:solidFill>
                          <a:effectLst/>
                          <a:latin typeface="Arial" panose="020B0604020202020204" pitchFamily="34" charset="0"/>
                          <a:ea typeface="+mn-ea"/>
                          <a:cs typeface="Arial" panose="020B0604020202020204" pitchFamily="34" charset="0"/>
                        </a:rPr>
                        <a:t> FTE per 4 Testing Stations</a:t>
                      </a: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dirty="0">
                          <a:solidFill>
                            <a:schemeClr val="tx1"/>
                          </a:solidFill>
                          <a:effectLst/>
                          <a:latin typeface="Arial" panose="020B0604020202020204" pitchFamily="34" charset="0"/>
                          <a:cs typeface="Arial" panose="020B0604020202020204" pitchFamily="34" charset="0"/>
                        </a:rPr>
                        <a:t>Based on numbers used for early ATS pilots, including Liverpool mass</a:t>
                      </a:r>
                      <a:r>
                        <a:rPr lang="en-GB" sz="900" b="0" i="0" u="none" strike="noStrike" baseline="0" dirty="0">
                          <a:solidFill>
                            <a:schemeClr val="tx1"/>
                          </a:solidFill>
                          <a:effectLst/>
                          <a:latin typeface="Arial" panose="020B0604020202020204" pitchFamily="34" charset="0"/>
                          <a:cs typeface="Arial" panose="020B0604020202020204" pitchFamily="34" charset="0"/>
                        </a:rPr>
                        <a:t> testing.</a:t>
                      </a:r>
                    </a:p>
                    <a:p>
                      <a:pPr algn="l" fontAlgn="b"/>
                      <a:r>
                        <a:rPr lang="en-GB" sz="900" b="0" i="0" u="none" strike="noStrike" baseline="0" dirty="0">
                          <a:solidFill>
                            <a:schemeClr val="tx1"/>
                          </a:solidFill>
                          <a:effectLst/>
                          <a:latin typeface="Arial" panose="020B0604020202020204" pitchFamily="34" charset="0"/>
                          <a:cs typeface="Arial" panose="020B0604020202020204" pitchFamily="34" charset="0"/>
                        </a:rPr>
                        <a:t>Assumes sporadic cleaning to test booths (due to self-clean).</a:t>
                      </a:r>
                      <a:endParaRPr lang="en-GB" sz="900" b="0" i="0" u="none" strike="noStrike" dirty="0">
                        <a:solidFill>
                          <a:schemeClr val="tx1"/>
                        </a:solidFill>
                        <a:effectLst/>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fontAlgn="b">
                        <a:buFont typeface="Arial" panose="020B0604020202020204" pitchFamily="34" charset="0"/>
                        <a:buChar char="•"/>
                      </a:pPr>
                      <a:r>
                        <a:rPr lang="en-GB" sz="900" b="0" i="0" u="none" strike="noStrike">
                          <a:solidFill>
                            <a:schemeClr val="tx1"/>
                          </a:solidFill>
                          <a:effectLst/>
                          <a:latin typeface="Arial" panose="020B0604020202020204" pitchFamily="34" charset="0"/>
                          <a:cs typeface="Arial" panose="020B0604020202020204" pitchFamily="34" charset="0"/>
                        </a:rPr>
                        <a:t>Participants</a:t>
                      </a:r>
                      <a:r>
                        <a:rPr lang="en-GB" sz="900" b="0" i="0" u="none" strike="noStrike" baseline="0">
                          <a:solidFill>
                            <a:schemeClr val="tx1"/>
                          </a:solidFill>
                          <a:effectLst/>
                          <a:latin typeface="Arial" panose="020B0604020202020204" pitchFamily="34" charset="0"/>
                          <a:cs typeface="Arial" panose="020B0604020202020204" pitchFamily="34" charset="0"/>
                        </a:rPr>
                        <a:t> sometimes need help with the test in the booths</a:t>
                      </a:r>
                    </a:p>
                    <a:p>
                      <a:pPr marL="171450" indent="-171450" algn="l" fontAlgn="b">
                        <a:buFont typeface="Arial" panose="020B0604020202020204" pitchFamily="34" charset="0"/>
                        <a:buChar char="•"/>
                      </a:pPr>
                      <a:r>
                        <a:rPr lang="en-GB" sz="900" b="0" i="0" u="none" strike="noStrike" baseline="0">
                          <a:solidFill>
                            <a:schemeClr val="tx1"/>
                          </a:solidFill>
                          <a:effectLst/>
                          <a:latin typeface="Arial" panose="020B0604020202020204" pitchFamily="34" charset="0"/>
                          <a:cs typeface="Arial" panose="020B0604020202020204" pitchFamily="34" charset="0"/>
                        </a:rPr>
                        <a:t>There is a need to coordinate people entering the booths</a:t>
                      </a:r>
                    </a:p>
                    <a:p>
                      <a:pPr marL="171450" indent="-171450" algn="l" fontAlgn="b">
                        <a:buFont typeface="Arial" panose="020B0604020202020204" pitchFamily="34" charset="0"/>
                        <a:buChar char="•"/>
                      </a:pPr>
                      <a:r>
                        <a:rPr lang="en-GB" sz="900" b="0" i="0" u="none" strike="noStrike" baseline="0">
                          <a:solidFill>
                            <a:schemeClr val="tx1"/>
                          </a:solidFill>
                          <a:effectLst/>
                          <a:latin typeface="Arial" panose="020B0604020202020204" pitchFamily="34" charset="0"/>
                          <a:cs typeface="Arial" panose="020B0604020202020204" pitchFamily="34" charset="0"/>
                        </a:rPr>
                        <a:t>Requirement to observe when deep cleans need to happen in bays from possible bodily fluid transfers</a:t>
                      </a:r>
                      <a:endParaRPr lang="en-GB" sz="900" b="0" i="0" u="none" strike="noStrike" dirty="0">
                        <a:solidFill>
                          <a:schemeClr val="tx1"/>
                        </a:solidFill>
                        <a:effectLst/>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fontAlgn="b">
                        <a:buFont typeface="Arial" panose="020B0604020202020204" pitchFamily="34" charset="0"/>
                        <a:buNone/>
                      </a:pPr>
                      <a:r>
                        <a:rPr lang="en-GB" sz="900" b="0" i="0" u="none" strike="noStrike" dirty="0">
                          <a:solidFill>
                            <a:schemeClr val="tx1"/>
                          </a:solidFill>
                          <a:effectLst/>
                          <a:latin typeface="Arial" panose="020B0604020202020204" pitchFamily="34" charset="0"/>
                          <a:cs typeface="Arial" panose="020B0604020202020204" pitchFamily="34" charset="0"/>
                        </a:rPr>
                        <a:t>Liverpool/ DMU</a:t>
                      </a: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4006960"/>
                  </a:ext>
                </a:extLst>
              </a:tr>
              <a:tr h="0">
                <a:tc>
                  <a:txBody>
                    <a:bodyPr/>
                    <a:lstStyle/>
                    <a:p>
                      <a:pPr algn="l" fontAlgn="b"/>
                      <a:r>
                        <a:rPr lang="en-GB" sz="900" u="none" strike="noStrike" kern="1200">
                          <a:solidFill>
                            <a:schemeClr val="tx1"/>
                          </a:solidFill>
                          <a:effectLst/>
                          <a:latin typeface="Arial" panose="020B0604020202020204" pitchFamily="34" charset="0"/>
                          <a:ea typeface="+mn-ea"/>
                          <a:cs typeface="Arial" panose="020B0604020202020204" pitchFamily="34" charset="0"/>
                        </a:rPr>
                        <a:t>Processing Operative</a:t>
                      </a: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u="none" strike="noStrike" kern="1200">
                          <a:solidFill>
                            <a:schemeClr val="tx1"/>
                          </a:solidFill>
                          <a:effectLst/>
                          <a:latin typeface="Arial" panose="020B0604020202020204" pitchFamily="34" charset="0"/>
                          <a:ea typeface="+mn-ea"/>
                          <a:cs typeface="Arial" panose="020B0604020202020204" pitchFamily="34" charset="0"/>
                        </a:rPr>
                        <a:t>1 FTE per 1 Testing Stations</a:t>
                      </a: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a:solidFill>
                            <a:schemeClr val="tx1"/>
                          </a:solidFill>
                          <a:effectLst/>
                          <a:latin typeface="Arial" panose="020B0604020202020204" pitchFamily="34" charset="0"/>
                          <a:cs typeface="Arial" panose="020B0604020202020204" pitchFamily="34" charset="0"/>
                        </a:rPr>
                        <a:t>Conservative</a:t>
                      </a:r>
                      <a:r>
                        <a:rPr lang="en-GB" sz="900" b="0" i="0" u="none" strike="noStrike" baseline="0">
                          <a:solidFill>
                            <a:schemeClr val="tx1"/>
                          </a:solidFill>
                          <a:effectLst/>
                          <a:latin typeface="Arial" panose="020B0604020202020204" pitchFamily="34" charset="0"/>
                          <a:cs typeface="Arial" panose="020B0604020202020204" pitchFamily="34" charset="0"/>
                        </a:rPr>
                        <a:t> estimate on number of individuals need to for sample analysis. Assumes 6 minutes per test for operative to prepare and read sample. </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fontAlgn="b">
                        <a:buFont typeface="Arial" panose="020B0604020202020204" pitchFamily="34" charset="0"/>
                        <a:buChar char="•"/>
                      </a:pPr>
                      <a:r>
                        <a:rPr lang="en-GB" sz="900" b="0" i="0" u="none" strike="noStrike">
                          <a:solidFill>
                            <a:schemeClr val="tx1"/>
                          </a:solidFill>
                          <a:effectLst/>
                          <a:latin typeface="Arial" panose="020B0604020202020204" pitchFamily="34" charset="0"/>
                          <a:cs typeface="Arial" panose="020B0604020202020204" pitchFamily="34" charset="0"/>
                        </a:rPr>
                        <a:t>The job requires focus and multiple steps so focusing on one test at a time is preferred</a:t>
                      </a:r>
                    </a:p>
                    <a:p>
                      <a:pPr marL="171450" indent="-171450" algn="l" fontAlgn="b">
                        <a:buFont typeface="Arial" panose="020B0604020202020204" pitchFamily="34" charset="0"/>
                        <a:buChar char="•"/>
                      </a:pPr>
                      <a:r>
                        <a:rPr lang="en-GB" sz="900" b="0" i="0" u="none" strike="noStrike">
                          <a:solidFill>
                            <a:schemeClr val="tx1"/>
                          </a:solidFill>
                          <a:effectLst/>
                          <a:latin typeface="Arial" panose="020B0604020202020204" pitchFamily="34" charset="0"/>
                          <a:cs typeface="Arial" panose="020B0604020202020204" pitchFamily="34" charset="0"/>
                        </a:rPr>
                        <a:t>Often gives guidance to the Participant, especially when the bays have Perspex</a:t>
                      </a:r>
                    </a:p>
                    <a:p>
                      <a:pPr marL="171450" indent="-171450" algn="l" fontAlgn="b">
                        <a:buFont typeface="Arial" panose="020B0604020202020204" pitchFamily="34" charset="0"/>
                        <a:buChar char="•"/>
                      </a:pPr>
                      <a:r>
                        <a:rPr lang="en-GB" sz="900" b="0" i="0" u="none" strike="noStrike">
                          <a:solidFill>
                            <a:schemeClr val="tx1"/>
                          </a:solidFill>
                          <a:effectLst/>
                          <a:latin typeface="Arial" panose="020B0604020202020204" pitchFamily="34" charset="0"/>
                          <a:cs typeface="Arial" panose="020B0604020202020204" pitchFamily="34" charset="0"/>
                        </a:rPr>
                        <a:t>May</a:t>
                      </a:r>
                      <a:r>
                        <a:rPr lang="en-GB" sz="900" b="0" i="0" u="none" strike="noStrike" baseline="0">
                          <a:solidFill>
                            <a:schemeClr val="tx1"/>
                          </a:solidFill>
                          <a:effectLst/>
                          <a:latin typeface="Arial" panose="020B0604020202020204" pitchFamily="34" charset="0"/>
                          <a:cs typeface="Arial" panose="020B0604020202020204" pitchFamily="34" charset="0"/>
                        </a:rPr>
                        <a:t> be flexed with Results Recorder position should task delineation change </a:t>
                      </a:r>
                      <a:endParaRPr lang="en-GB" sz="900" b="0" i="0" u="none" strike="noStrike" dirty="0">
                        <a:solidFill>
                          <a:schemeClr val="tx1"/>
                        </a:solidFill>
                        <a:effectLst/>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b="0" i="0" u="none" strike="noStrike" dirty="0">
                          <a:solidFill>
                            <a:schemeClr val="tx1"/>
                          </a:solidFill>
                          <a:effectLst/>
                          <a:latin typeface="Arial" panose="020B0604020202020204" pitchFamily="34" charset="0"/>
                          <a:cs typeface="Arial" panose="020B0604020202020204" pitchFamily="34" charset="0"/>
                        </a:rPr>
                        <a:t>Liverpool/ DMU</a:t>
                      </a: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995149"/>
                  </a:ext>
                </a:extLst>
              </a:tr>
              <a:tr h="0">
                <a:tc>
                  <a:txBody>
                    <a:bodyPr/>
                    <a:lstStyle/>
                    <a:p>
                      <a:pPr algn="l" fontAlgn="b"/>
                      <a:r>
                        <a:rPr lang="en-GB" sz="900" u="none" strike="noStrike" kern="1200">
                          <a:solidFill>
                            <a:schemeClr val="tx1"/>
                          </a:solidFill>
                          <a:effectLst/>
                          <a:latin typeface="Arial" panose="020B0604020202020204" pitchFamily="34" charset="0"/>
                          <a:ea typeface="+mn-ea"/>
                          <a:cs typeface="Arial" panose="020B0604020202020204" pitchFamily="34" charset="0"/>
                        </a:rPr>
                        <a:t>Results Recorder </a:t>
                      </a: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900" u="none" strike="noStrike" kern="1200">
                          <a:solidFill>
                            <a:schemeClr val="tx1"/>
                          </a:solidFill>
                          <a:effectLst/>
                          <a:latin typeface="Arial" panose="020B0604020202020204" pitchFamily="34" charset="0"/>
                          <a:ea typeface="+mn-ea"/>
                          <a:cs typeface="Arial" panose="020B0604020202020204" pitchFamily="34" charset="0"/>
                        </a:rPr>
                        <a:t>1</a:t>
                      </a:r>
                      <a:r>
                        <a:rPr lang="en-GB" sz="900" u="none" strike="noStrike" kern="1200" baseline="0">
                          <a:solidFill>
                            <a:schemeClr val="tx1"/>
                          </a:solidFill>
                          <a:effectLst/>
                          <a:latin typeface="Arial" panose="020B0604020202020204" pitchFamily="34" charset="0"/>
                          <a:ea typeface="+mn-ea"/>
                          <a:cs typeface="Arial" panose="020B0604020202020204" pitchFamily="34" charset="0"/>
                        </a:rPr>
                        <a:t> FTE per 5 Testing Stations</a:t>
                      </a:r>
                      <a:endParaRPr lang="en-GB" sz="900" u="none" strike="noStrike" kern="1200">
                        <a:solidFill>
                          <a:schemeClr val="tx1"/>
                        </a:solidFill>
                        <a:effectLst/>
                        <a:latin typeface="Arial" panose="020B0604020202020204" pitchFamily="34" charset="0"/>
                        <a:ea typeface="+mn-ea"/>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chemeClr val="tx1"/>
                          </a:solidFill>
                          <a:effectLst/>
                          <a:latin typeface="Arial" panose="020B0604020202020204" pitchFamily="34" charset="0"/>
                          <a:cs typeface="Arial" panose="020B0604020202020204" pitchFamily="34" charset="0"/>
                        </a:rPr>
                        <a:t>Based</a:t>
                      </a:r>
                      <a:r>
                        <a:rPr lang="en-GB" sz="900" b="0" i="0" u="none" strike="noStrike" baseline="0" dirty="0">
                          <a:solidFill>
                            <a:schemeClr val="tx1"/>
                          </a:solidFill>
                          <a:effectLst/>
                          <a:latin typeface="Arial" panose="020B0604020202020204" pitchFamily="34" charset="0"/>
                          <a:cs typeface="Arial" panose="020B0604020202020204" pitchFamily="34" charset="0"/>
                        </a:rPr>
                        <a:t> on learnings from pilots and current workforce allocation at </a:t>
                      </a:r>
                      <a:r>
                        <a:rPr lang="en-GB" sz="900" b="0" i="0" u="none" strike="noStrike" baseline="0" dirty="0" smtClean="0">
                          <a:solidFill>
                            <a:schemeClr val="tx1"/>
                          </a:solidFill>
                          <a:effectLst/>
                          <a:latin typeface="Arial" panose="020B0604020202020204" pitchFamily="34" charset="0"/>
                          <a:cs typeface="Arial" panose="020B0604020202020204" pitchFamily="34" charset="0"/>
                        </a:rPr>
                        <a:t>pilots. </a:t>
                      </a:r>
                      <a:r>
                        <a:rPr lang="en-GB" sz="900" b="0" i="0" u="none" strike="noStrike" baseline="0" dirty="0">
                          <a:solidFill>
                            <a:schemeClr val="tx1"/>
                          </a:solidFill>
                          <a:effectLst/>
                          <a:latin typeface="Arial" panose="020B0604020202020204" pitchFamily="34" charset="0"/>
                          <a:cs typeface="Arial" panose="020B0604020202020204" pitchFamily="34" charset="0"/>
                        </a:rPr>
                        <a:t>Should task delineation with Processing Operative be adjusted, workforce may need to be flexed across these roles (see note below)</a:t>
                      </a:r>
                      <a:endParaRPr lang="en-GB" sz="900" b="0" i="0" u="none" strike="noStrike" dirty="0">
                        <a:solidFill>
                          <a:schemeClr val="tx1"/>
                        </a:solidFill>
                        <a:effectLst/>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a:solidFill>
                            <a:schemeClr val="tx1"/>
                          </a:solidFill>
                          <a:effectLst/>
                          <a:latin typeface="Arial" panose="020B0604020202020204" pitchFamily="34" charset="0"/>
                          <a:cs typeface="Arial" panose="020B0604020202020204" pitchFamily="34" charset="0"/>
                        </a:rPr>
                        <a:t>The process of recording</a:t>
                      </a:r>
                      <a:r>
                        <a:rPr lang="en-GB" sz="900" b="0" i="0" u="none" strike="noStrike" baseline="0">
                          <a:solidFill>
                            <a:schemeClr val="tx1"/>
                          </a:solidFill>
                          <a:effectLst/>
                          <a:latin typeface="Arial" panose="020B0604020202020204" pitchFamily="34" charset="0"/>
                          <a:cs typeface="Arial" panose="020B0604020202020204" pitchFamily="34" charset="0"/>
                        </a:rPr>
                        <a:t> can be quick but more time is allocated to make sure results are accurate</a:t>
                      </a: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baseline="0">
                          <a:solidFill>
                            <a:schemeClr val="tx1"/>
                          </a:solidFill>
                          <a:effectLst/>
                          <a:latin typeface="Arial" panose="020B0604020202020204" pitchFamily="34" charset="0"/>
                          <a:cs typeface="Arial" panose="020B0604020202020204" pitchFamily="34" charset="0"/>
                        </a:rPr>
                        <a:t>The role is limited by the devices on site</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chemeClr val="tx1"/>
                          </a:solidFill>
                          <a:effectLst/>
                          <a:latin typeface="Arial" panose="020B0604020202020204" pitchFamily="34" charset="0"/>
                          <a:cs typeface="Arial" panose="020B0604020202020204" pitchFamily="34" charset="0"/>
                        </a:rPr>
                        <a:t>Liverpool/ DMU</a:t>
                      </a:r>
                    </a:p>
                  </a:txBody>
                  <a:tcPr marL="108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9946636"/>
                  </a:ext>
                </a:extLst>
              </a:tr>
            </a:tbl>
          </a:graphicData>
        </a:graphic>
      </p:graphicFrame>
      <p:sp>
        <p:nvSpPr>
          <p:cNvPr id="4" name="Rectangle 3"/>
          <p:cNvSpPr/>
          <p:nvPr/>
        </p:nvSpPr>
        <p:spPr>
          <a:xfrm>
            <a:off x="519793" y="1250529"/>
            <a:ext cx="11153764" cy="400110"/>
          </a:xfrm>
          <a:prstGeom prst="rect">
            <a:avLst/>
          </a:prstGeom>
        </p:spPr>
        <p:txBody>
          <a:bodyPr wrap="square">
            <a:spAutoFit/>
          </a:bodyPr>
          <a:lstStyle/>
          <a:p>
            <a:r>
              <a:rPr lang="en-GB" sz="1000" dirty="0"/>
              <a:t>A key consideration when defining the specific roles and numbers, of workforce for an individual testing site is the ratio of certain roles to testing stations. Based on several pilots, below is a guide to the ratio’s to consider for a site with 100% capacity testing demand and a medium to large site. </a:t>
            </a:r>
          </a:p>
        </p:txBody>
      </p:sp>
      <p:sp>
        <p:nvSpPr>
          <p:cNvPr id="6" name="Rectangle 5"/>
          <p:cNvSpPr/>
          <p:nvPr/>
        </p:nvSpPr>
        <p:spPr>
          <a:xfrm>
            <a:off x="519793" y="5642730"/>
            <a:ext cx="11043557" cy="546303"/>
          </a:xfrm>
          <a:prstGeom prst="rect">
            <a:avLst/>
          </a:prstGeom>
        </p:spPr>
        <p:txBody>
          <a:bodyPr wrap="square">
            <a:spAutoFit/>
          </a:bodyPr>
          <a:lstStyle/>
          <a:p>
            <a:pPr>
              <a:spcAft>
                <a:spcPts val="300"/>
              </a:spcAft>
            </a:pPr>
            <a:r>
              <a:rPr lang="en-GB" sz="900" b="1" dirty="0">
                <a:solidFill>
                  <a:schemeClr val="bg1">
                    <a:lumMod val="50000"/>
                  </a:schemeClr>
                </a:solidFill>
              </a:rPr>
              <a:t>Consideration 1</a:t>
            </a:r>
            <a:r>
              <a:rPr lang="en-GB" sz="900" dirty="0">
                <a:solidFill>
                  <a:schemeClr val="bg1">
                    <a:lumMod val="50000"/>
                  </a:schemeClr>
                </a:solidFill>
              </a:rPr>
              <a:t>: There are other roles a site might want to consider e.g. Cleaners, supply, security, assisted, etc. that </a:t>
            </a:r>
            <a:r>
              <a:rPr lang="en-GB" sz="900" dirty="0" smtClean="0">
                <a:solidFill>
                  <a:schemeClr val="bg1">
                    <a:lumMod val="50000"/>
                  </a:schemeClr>
                </a:solidFill>
              </a:rPr>
              <a:t>organisations might </a:t>
            </a:r>
            <a:r>
              <a:rPr lang="en-GB" sz="900" dirty="0">
                <a:solidFill>
                  <a:schemeClr val="bg1">
                    <a:lumMod val="50000"/>
                  </a:schemeClr>
                </a:solidFill>
              </a:rPr>
              <a:t>want to consider when planning workforce</a:t>
            </a:r>
          </a:p>
          <a:p>
            <a:pPr>
              <a:spcAft>
                <a:spcPts val="300"/>
              </a:spcAft>
            </a:pPr>
            <a:r>
              <a:rPr lang="en-GB" sz="900" b="1" dirty="0">
                <a:solidFill>
                  <a:schemeClr val="bg1">
                    <a:lumMod val="50000"/>
                  </a:schemeClr>
                </a:solidFill>
              </a:rPr>
              <a:t>Consideration 2</a:t>
            </a:r>
            <a:r>
              <a:rPr lang="en-GB" sz="900" dirty="0">
                <a:solidFill>
                  <a:schemeClr val="bg1">
                    <a:lumMod val="50000"/>
                  </a:schemeClr>
                </a:solidFill>
              </a:rPr>
              <a:t>: When capacity is reduced the calculator reduces the FTE requirement by the same percentage up until it gets to the minimum staff of Team Lead, Test Assistant and Processing Ops, as seen on the 1 booth calculator </a:t>
            </a:r>
          </a:p>
        </p:txBody>
      </p:sp>
      <p:sp>
        <p:nvSpPr>
          <p:cNvPr id="7" name="Rectangle 6">
            <a:extLst>
              <a:ext uri="{FF2B5EF4-FFF2-40B4-BE49-F238E27FC236}">
                <a16:creationId xmlns:a16="http://schemas.microsoft.com/office/drawing/2014/main" id="{B1807748-B798-304A-89F5-CC621C7CAC89}"/>
              </a:ext>
            </a:extLst>
          </p:cNvPr>
          <p:cNvSpPr/>
          <p:nvPr/>
        </p:nvSpPr>
        <p:spPr>
          <a:xfrm>
            <a:off x="612638" y="586096"/>
            <a:ext cx="3884461" cy="307777"/>
          </a:xfrm>
          <a:prstGeom prst="rect">
            <a:avLst/>
          </a:prstGeom>
        </p:spPr>
        <p:txBody>
          <a:bodyPr wrap="none" lIns="0">
            <a:spAutoFit/>
          </a:bodyPr>
          <a:lstStyle/>
          <a:p>
            <a:r>
              <a:rPr lang="en-GB" sz="1400" b="1"/>
              <a:t>WORKFORCE BLUEPRINT &amp; CALCULATOR:</a:t>
            </a:r>
          </a:p>
        </p:txBody>
      </p:sp>
    </p:spTree>
    <p:extLst>
      <p:ext uri="{BB962C8B-B14F-4D97-AF65-F5344CB8AC3E}">
        <p14:creationId xmlns:p14="http://schemas.microsoft.com/office/powerpoint/2010/main" val="24476224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630000" y="2525491"/>
          <a:ext cx="11071468" cy="2605442"/>
        </p:xfrm>
        <a:graphic>
          <a:graphicData uri="http://schemas.openxmlformats.org/drawingml/2006/table">
            <a:tbl>
              <a:tblPr>
                <a:tableStyleId>{21E4AEA4-8DFA-4A89-87EB-49C32662AFE0}</a:tableStyleId>
              </a:tblPr>
              <a:tblGrid>
                <a:gridCol w="1630105">
                  <a:extLst>
                    <a:ext uri="{9D8B030D-6E8A-4147-A177-3AD203B41FA5}">
                      <a16:colId xmlns:a16="http://schemas.microsoft.com/office/drawing/2014/main" val="2959241811"/>
                    </a:ext>
                  </a:extLst>
                </a:gridCol>
                <a:gridCol w="1630105">
                  <a:extLst>
                    <a:ext uri="{9D8B030D-6E8A-4147-A177-3AD203B41FA5}">
                      <a16:colId xmlns:a16="http://schemas.microsoft.com/office/drawing/2014/main" val="2383228731"/>
                    </a:ext>
                  </a:extLst>
                </a:gridCol>
                <a:gridCol w="557947">
                  <a:extLst>
                    <a:ext uri="{9D8B030D-6E8A-4147-A177-3AD203B41FA5}">
                      <a16:colId xmlns:a16="http://schemas.microsoft.com/office/drawing/2014/main" val="826441926"/>
                    </a:ext>
                  </a:extLst>
                </a:gridCol>
                <a:gridCol w="557947">
                  <a:extLst>
                    <a:ext uri="{9D8B030D-6E8A-4147-A177-3AD203B41FA5}">
                      <a16:colId xmlns:a16="http://schemas.microsoft.com/office/drawing/2014/main" val="1003825693"/>
                    </a:ext>
                  </a:extLst>
                </a:gridCol>
                <a:gridCol w="557947">
                  <a:extLst>
                    <a:ext uri="{9D8B030D-6E8A-4147-A177-3AD203B41FA5}">
                      <a16:colId xmlns:a16="http://schemas.microsoft.com/office/drawing/2014/main" val="1475614591"/>
                    </a:ext>
                  </a:extLst>
                </a:gridCol>
                <a:gridCol w="557947">
                  <a:extLst>
                    <a:ext uri="{9D8B030D-6E8A-4147-A177-3AD203B41FA5}">
                      <a16:colId xmlns:a16="http://schemas.microsoft.com/office/drawing/2014/main" val="710958772"/>
                    </a:ext>
                  </a:extLst>
                </a:gridCol>
                <a:gridCol w="557947">
                  <a:extLst>
                    <a:ext uri="{9D8B030D-6E8A-4147-A177-3AD203B41FA5}">
                      <a16:colId xmlns:a16="http://schemas.microsoft.com/office/drawing/2014/main" val="92435971"/>
                    </a:ext>
                  </a:extLst>
                </a:gridCol>
                <a:gridCol w="557947">
                  <a:extLst>
                    <a:ext uri="{9D8B030D-6E8A-4147-A177-3AD203B41FA5}">
                      <a16:colId xmlns:a16="http://schemas.microsoft.com/office/drawing/2014/main" val="475620160"/>
                    </a:ext>
                  </a:extLst>
                </a:gridCol>
                <a:gridCol w="557947">
                  <a:extLst>
                    <a:ext uri="{9D8B030D-6E8A-4147-A177-3AD203B41FA5}">
                      <a16:colId xmlns:a16="http://schemas.microsoft.com/office/drawing/2014/main" val="4152816659"/>
                    </a:ext>
                  </a:extLst>
                </a:gridCol>
                <a:gridCol w="557947">
                  <a:extLst>
                    <a:ext uri="{9D8B030D-6E8A-4147-A177-3AD203B41FA5}">
                      <a16:colId xmlns:a16="http://schemas.microsoft.com/office/drawing/2014/main" val="3312352767"/>
                    </a:ext>
                  </a:extLst>
                </a:gridCol>
                <a:gridCol w="557947">
                  <a:extLst>
                    <a:ext uri="{9D8B030D-6E8A-4147-A177-3AD203B41FA5}">
                      <a16:colId xmlns:a16="http://schemas.microsoft.com/office/drawing/2014/main" val="3839726138"/>
                    </a:ext>
                  </a:extLst>
                </a:gridCol>
                <a:gridCol w="557947">
                  <a:extLst>
                    <a:ext uri="{9D8B030D-6E8A-4147-A177-3AD203B41FA5}">
                      <a16:colId xmlns:a16="http://schemas.microsoft.com/office/drawing/2014/main" val="4031945592"/>
                    </a:ext>
                  </a:extLst>
                </a:gridCol>
                <a:gridCol w="557947">
                  <a:extLst>
                    <a:ext uri="{9D8B030D-6E8A-4147-A177-3AD203B41FA5}">
                      <a16:colId xmlns:a16="http://schemas.microsoft.com/office/drawing/2014/main" val="808713492"/>
                    </a:ext>
                  </a:extLst>
                </a:gridCol>
                <a:gridCol w="557947">
                  <a:extLst>
                    <a:ext uri="{9D8B030D-6E8A-4147-A177-3AD203B41FA5}">
                      <a16:colId xmlns:a16="http://schemas.microsoft.com/office/drawing/2014/main" val="348791302"/>
                    </a:ext>
                  </a:extLst>
                </a:gridCol>
                <a:gridCol w="557947">
                  <a:extLst>
                    <a:ext uri="{9D8B030D-6E8A-4147-A177-3AD203B41FA5}">
                      <a16:colId xmlns:a16="http://schemas.microsoft.com/office/drawing/2014/main" val="3657687379"/>
                    </a:ext>
                  </a:extLst>
                </a:gridCol>
                <a:gridCol w="557947">
                  <a:extLst>
                    <a:ext uri="{9D8B030D-6E8A-4147-A177-3AD203B41FA5}">
                      <a16:colId xmlns:a16="http://schemas.microsoft.com/office/drawing/2014/main" val="3751875134"/>
                    </a:ext>
                  </a:extLst>
                </a:gridCol>
              </a:tblGrid>
              <a:tr h="237724">
                <a:tc>
                  <a:txBody>
                    <a:bodyPr/>
                    <a:lstStyle/>
                    <a:p>
                      <a:pPr algn="ctr" fontAlgn="b"/>
                      <a:endParaRPr lang="en-GB" sz="800" b="1" i="0" u="none" strike="noStrike" dirty="0">
                        <a:solidFill>
                          <a:schemeClr val="bg1"/>
                        </a:solidFill>
                        <a:effectLst/>
                        <a:latin typeface="Arial (Body)"/>
                      </a:endParaRPr>
                    </a:p>
                  </a:txBody>
                  <a:tcPr marL="72000" marR="72000" marT="0" marB="0" anchor="ctr">
                    <a:lnL w="6350" cap="flat" cmpd="sng" algn="ctr">
                      <a:solidFill>
                        <a:schemeClr val="bg1"/>
                      </a:solidFill>
                      <a:prstDash val="sysDot"/>
                      <a:round/>
                      <a:headEnd type="none" w="med" len="med"/>
                      <a:tailEnd type="none" w="med" len="med"/>
                    </a:lnL>
                    <a:lnR w="6350" cap="flat" cmpd="sng" algn="ctr">
                      <a:no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800" b="1" i="0" u="none" strike="noStrike">
                        <a:solidFill>
                          <a:schemeClr val="bg1"/>
                        </a:solidFill>
                        <a:effectLst/>
                        <a:latin typeface="Arial (Body)"/>
                      </a:endParaRPr>
                    </a:p>
                  </a:txBody>
                  <a:tcPr marL="72000" marR="72000" marT="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gridSpan="14">
                  <a:txBody>
                    <a:bodyPr/>
                    <a:lstStyle/>
                    <a:p>
                      <a:pPr algn="ctr" fontAlgn="b"/>
                      <a:r>
                        <a:rPr lang="en-GB" sz="800" b="1" i="0" u="none" strike="noStrike" dirty="0">
                          <a:solidFill>
                            <a:schemeClr val="bg1"/>
                          </a:solidFill>
                          <a:effectLst/>
                          <a:latin typeface="Arial (Body)"/>
                        </a:rPr>
                        <a:t>Number of Testing Stations </a:t>
                      </a:r>
                      <a:r>
                        <a:rPr lang="en-GB" sz="800" b="1" i="0" u="none" strike="noStrike" dirty="0" smtClean="0">
                          <a:solidFill>
                            <a:schemeClr val="bg1"/>
                          </a:solidFill>
                          <a:effectLst/>
                          <a:latin typeface="Arial (Body)"/>
                        </a:rPr>
                        <a:t>(Testing Site </a:t>
                      </a:r>
                      <a:r>
                        <a:rPr lang="en-GB" sz="800" b="1" i="0" u="none" strike="noStrike" dirty="0">
                          <a:solidFill>
                            <a:schemeClr val="bg1"/>
                          </a:solidFill>
                          <a:effectLst/>
                          <a:latin typeface="Arial (Body)"/>
                        </a:rPr>
                        <a:t>Size)</a:t>
                      </a: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0" marR="0" marT="0" marB="0" horzOverflow="overflow">
                    <a:lnTlToBr w="12700" cmpd="sng">
                      <a:noFill/>
                      <a:prstDash val="solid"/>
                    </a:lnTlToBr>
                    <a:lnBlToTr w="12700" cmpd="sng">
                      <a:noFill/>
                      <a:prstDash val="solid"/>
                    </a:lnBlToTr>
                  </a:tcPr>
                </a:tc>
                <a:tc hMerge="1">
                  <a:txBody>
                    <a:bodyPr/>
                    <a:lstStyle/>
                    <a:p>
                      <a:pPr algn="ctr" fontAlgn="b"/>
                      <a:endParaRPr lang="en-GB" sz="1050" b="1" i="0" u="none" strike="noStrike">
                        <a:solidFill>
                          <a:schemeClr val="bg1"/>
                        </a:solidFill>
                        <a:effectLst/>
                        <a:latin typeface="Arial (Body)"/>
                      </a:endParaRPr>
                    </a:p>
                  </a:txBody>
                  <a:tcPr marL="0" marR="0" marT="0" marB="0" horzOverflow="overflow">
                    <a:lnTlToBr w="12700" cmpd="sng">
                      <a:noFill/>
                      <a:prstDash val="solid"/>
                    </a:lnTlToBr>
                    <a:lnBlToTr w="12700" cmpd="sng">
                      <a:noFill/>
                      <a:prstDash val="solid"/>
                    </a:lnBlToTr>
                  </a:tcPr>
                </a:tc>
                <a:tc hMerge="1">
                  <a:txBody>
                    <a:bodyPr/>
                    <a:lstStyle/>
                    <a:p>
                      <a:pPr algn="ctr" fontAlgn="b"/>
                      <a:endParaRPr lang="en-GB" sz="1050" b="1" i="0" u="none" strike="noStrike">
                        <a:solidFill>
                          <a:schemeClr val="bg1"/>
                        </a:solidFill>
                        <a:effectLst/>
                        <a:latin typeface="Arial (Body)"/>
                      </a:endParaRPr>
                    </a:p>
                  </a:txBody>
                  <a:tcPr marL="0" marR="0" marT="0" marB="0" horzOverflow="overflow">
                    <a:lnTlToBr w="12700" cmpd="sng">
                      <a:noFill/>
                      <a:prstDash val="solid"/>
                    </a:lnTlToBr>
                    <a:lnBlToTr w="12700" cmpd="sng">
                      <a:noFill/>
                      <a:prstDash val="solid"/>
                    </a:lnBlToTr>
                  </a:tcPr>
                </a:tc>
                <a:tc hMerge="1">
                  <a:txBody>
                    <a:bodyPr/>
                    <a:lstStyle/>
                    <a:p>
                      <a:pPr algn="ctr" fontAlgn="b"/>
                      <a:endParaRPr lang="en-GB" sz="1050" b="1" i="0" u="none" strike="noStrike">
                        <a:solidFill>
                          <a:schemeClr val="bg1"/>
                        </a:solidFill>
                        <a:effectLst/>
                        <a:latin typeface="Arial (Body)"/>
                      </a:endParaRPr>
                    </a:p>
                  </a:txBody>
                  <a:tcPr marL="0" marR="0" marT="0" marB="0" horzOverflow="overflow">
                    <a:lnTlToBr w="12700" cmpd="sng">
                      <a:noFill/>
                      <a:prstDash val="solid"/>
                    </a:lnTlToBr>
                    <a:lnBlToTr w="12700" cmpd="sng">
                      <a:noFill/>
                      <a:prstDash val="solid"/>
                    </a:lnBlToTr>
                  </a:tcPr>
                </a:tc>
                <a:tc hMerge="1">
                  <a:txBody>
                    <a:bodyPr/>
                    <a:lstStyle/>
                    <a:p>
                      <a:pPr algn="ctr" fontAlgn="b"/>
                      <a:endParaRPr lang="en-GB" sz="1050" b="1" i="0" u="none" strike="noStrike">
                        <a:solidFill>
                          <a:schemeClr val="bg1"/>
                        </a:solidFill>
                        <a:effectLst/>
                        <a:latin typeface="Arial (Body)"/>
                      </a:endParaRPr>
                    </a:p>
                  </a:txBody>
                  <a:tcPr marL="0" marR="0" marT="0" marB="0" horzOverflow="overflow">
                    <a:lnTlToBr w="12700" cmpd="sng">
                      <a:noFill/>
                      <a:prstDash val="solid"/>
                    </a:lnTlToBr>
                    <a:lnBlToTr w="12700" cmpd="sng">
                      <a:noFill/>
                      <a:prstDash val="solid"/>
                    </a:lnBlToTr>
                  </a:tcPr>
                </a:tc>
                <a:tc hMerge="1">
                  <a:txBody>
                    <a:bodyPr/>
                    <a:lstStyle/>
                    <a:p>
                      <a:pPr algn="ctr" fontAlgn="b"/>
                      <a:endParaRPr lang="en-GB" sz="1050" b="1" i="0" u="none" strike="noStrike">
                        <a:solidFill>
                          <a:schemeClr val="bg1"/>
                        </a:solidFill>
                        <a:effectLst/>
                        <a:latin typeface="Arial (Body)"/>
                      </a:endParaRPr>
                    </a:p>
                  </a:txBody>
                  <a:tcPr marL="0" marR="0" marT="0" marB="0" horzOverflow="overflow">
                    <a:lnTlToBr w="12700" cmpd="sng">
                      <a:noFill/>
                      <a:prstDash val="solid"/>
                    </a:lnTlToBr>
                    <a:lnBlToTr w="12700" cmpd="sng">
                      <a:noFill/>
                      <a:prstDash val="solid"/>
                    </a:lnBlToTr>
                  </a:tcPr>
                </a:tc>
                <a:tc hMerge="1">
                  <a:txBody>
                    <a:bodyPr/>
                    <a:lstStyle/>
                    <a:p>
                      <a:pPr algn="ctr" fontAlgn="b"/>
                      <a:endParaRPr lang="en-GB" sz="1050" b="1" i="0" u="none" strike="noStrike">
                        <a:solidFill>
                          <a:schemeClr val="bg1"/>
                        </a:solidFill>
                        <a:effectLst/>
                        <a:latin typeface="Arial (Body)"/>
                      </a:endParaRPr>
                    </a:p>
                  </a:txBody>
                  <a:tcPr marL="0" marR="0" marT="0" marB="0" horzOverflow="overflow">
                    <a:lnTlToBr w="12700" cmpd="sng">
                      <a:noFill/>
                      <a:prstDash val="solid"/>
                    </a:lnTlToBr>
                    <a:lnBlToTr w="12700" cmpd="sng">
                      <a:noFill/>
                      <a:prstDash val="solid"/>
                    </a:lnBlToTr>
                  </a:tcPr>
                </a:tc>
                <a:tc hMerge="1">
                  <a:txBody>
                    <a:bodyPr/>
                    <a:lstStyle/>
                    <a:p>
                      <a:pPr algn="ctr" fontAlgn="b"/>
                      <a:endParaRPr lang="en-GB" sz="1050" b="1" i="0" u="none" strike="noStrike">
                        <a:solidFill>
                          <a:schemeClr val="bg1"/>
                        </a:solidFill>
                        <a:effectLst/>
                        <a:latin typeface="Arial (Body)"/>
                      </a:endParaRPr>
                    </a:p>
                  </a:txBody>
                  <a:tcPr marL="0" marR="0" marT="0" marB="0" horzOverflow="overflow">
                    <a:lnTlToBr w="12700" cmpd="sng">
                      <a:noFill/>
                      <a:prstDash val="solid"/>
                    </a:lnTlToBr>
                    <a:lnBlToTr w="12700" cmpd="sng">
                      <a:noFill/>
                      <a:prstDash val="solid"/>
                    </a:lnBlToTr>
                  </a:tcPr>
                </a:tc>
                <a:tc hMerge="1">
                  <a:txBody>
                    <a:bodyPr/>
                    <a:lstStyle/>
                    <a:p>
                      <a:pPr algn="ctr" fontAlgn="b"/>
                      <a:endParaRPr lang="en-GB" sz="1050" b="1" i="0" u="none" strike="noStrike">
                        <a:solidFill>
                          <a:schemeClr val="bg1"/>
                        </a:solidFill>
                        <a:effectLst/>
                        <a:latin typeface="Arial (Body)"/>
                      </a:endParaRPr>
                    </a:p>
                  </a:txBody>
                  <a:tcPr marL="0" marR="0" marT="0" marB="0" horzOverflow="overflow">
                    <a:lnTlToBr w="12700" cmpd="sng">
                      <a:noFill/>
                      <a:prstDash val="solid"/>
                    </a:lnTlToBr>
                    <a:lnBlToTr w="12700" cmpd="sng">
                      <a:noFill/>
                      <a:prstDash val="solid"/>
                    </a:lnBlToTr>
                  </a:tcPr>
                </a:tc>
                <a:tc hMerge="1">
                  <a:txBody>
                    <a:bodyPr/>
                    <a:lstStyle/>
                    <a:p>
                      <a:pPr algn="ctr" fontAlgn="b"/>
                      <a:endParaRPr lang="en-GB" sz="1050" b="1" i="0" u="none" strike="noStrike">
                        <a:solidFill>
                          <a:schemeClr val="bg1"/>
                        </a:solidFill>
                        <a:effectLst/>
                        <a:latin typeface="Arial (Body)"/>
                      </a:endParaRPr>
                    </a:p>
                  </a:txBody>
                  <a:tcPr marL="0" marR="0" marT="0" marB="0" horzOverflow="overflow">
                    <a:lnTlToBr w="12700" cmpd="sng">
                      <a:noFill/>
                      <a:prstDash val="solid"/>
                    </a:lnTlToBr>
                    <a:lnBlToTr w="12700" cmpd="sng">
                      <a:noFill/>
                      <a:prstDash val="solid"/>
                    </a:lnBlToTr>
                  </a:tcPr>
                </a:tc>
                <a:tc hMerge="1">
                  <a:txBody>
                    <a:bodyPr/>
                    <a:lstStyle/>
                    <a:p>
                      <a:pPr algn="ctr" fontAlgn="b"/>
                      <a:endParaRPr lang="en-GB" sz="1050" b="1" i="0" u="none" strike="noStrike">
                        <a:solidFill>
                          <a:schemeClr val="bg1"/>
                        </a:solidFill>
                        <a:effectLst/>
                        <a:latin typeface="Arial (Body)"/>
                      </a:endParaRPr>
                    </a:p>
                  </a:txBody>
                  <a:tcPr marL="0" marR="0" marT="0" marB="0" horzOverflow="overflow">
                    <a:lnTlToBr w="12700" cmpd="sng">
                      <a:noFill/>
                      <a:prstDash val="solid"/>
                    </a:lnTlToBr>
                    <a:lnBlToTr w="12700" cmpd="sng">
                      <a:noFill/>
                      <a:prstDash val="solid"/>
                    </a:lnBlToTr>
                  </a:tcPr>
                </a:tc>
                <a:tc hMerge="1">
                  <a:txBody>
                    <a:bodyPr/>
                    <a:lstStyle/>
                    <a:p>
                      <a:pPr algn="ctr" fontAlgn="b"/>
                      <a:endParaRPr lang="en-GB" sz="1050" b="1" i="0" u="none" strike="noStrike">
                        <a:solidFill>
                          <a:schemeClr val="bg1"/>
                        </a:solidFill>
                        <a:effectLst/>
                        <a:latin typeface="Arial (Body)"/>
                      </a:endParaRPr>
                    </a:p>
                  </a:txBody>
                  <a:tcPr marL="0" marR="0" marT="0" marB="0" horzOverflow="overflow">
                    <a:lnTlToBr w="12700" cmpd="sng">
                      <a:noFill/>
                      <a:prstDash val="solid"/>
                    </a:lnTlToBr>
                    <a:lnBlToTr w="12700" cmpd="sng">
                      <a:noFill/>
                      <a:prstDash val="solid"/>
                    </a:lnBlToTr>
                  </a:tcPr>
                </a:tc>
                <a:tc hMerge="1">
                  <a:txBody>
                    <a:bodyPr/>
                    <a:lstStyle/>
                    <a:p>
                      <a:pPr algn="ctr" fontAlgn="b"/>
                      <a:endParaRPr lang="en-GB" sz="1050" b="1" i="0" u="none" strike="noStrike">
                        <a:solidFill>
                          <a:schemeClr val="bg1"/>
                        </a:solidFill>
                        <a:effectLst/>
                        <a:latin typeface="Arial (Body)"/>
                      </a:endParaRPr>
                    </a:p>
                  </a:txBody>
                  <a:tcPr marL="0" marR="0" marT="0" marB="0" horzOverflow="overflow">
                    <a:lnTlToBr w="12700" cmpd="sng">
                      <a:noFill/>
                      <a:prstDash val="solid"/>
                    </a:lnTlToBr>
                    <a:lnBlToTr w="12700" cmpd="sng">
                      <a:noFill/>
                      <a:prstDash val="solid"/>
                    </a:lnBlToTr>
                  </a:tcPr>
                </a:tc>
                <a:extLst>
                  <a:ext uri="{0D108BD9-81ED-4DB2-BD59-A6C34878D82A}">
                    <a16:rowId xmlns:a16="http://schemas.microsoft.com/office/drawing/2014/main" val="1662768075"/>
                  </a:ext>
                </a:extLst>
              </a:tr>
              <a:tr h="229322">
                <a:tc>
                  <a:txBody>
                    <a:bodyPr/>
                    <a:lstStyle/>
                    <a:p>
                      <a:pPr algn="l" fontAlgn="b"/>
                      <a:r>
                        <a:rPr lang="en-GB" sz="800" b="1" i="0" u="none" strike="noStrike">
                          <a:solidFill>
                            <a:schemeClr val="bg1"/>
                          </a:solidFill>
                          <a:effectLst/>
                          <a:latin typeface="Arial (Body)"/>
                        </a:rPr>
                        <a:t>Role</a:t>
                      </a:r>
                    </a:p>
                  </a:txBody>
                  <a:tcPr marL="72000" marR="7200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l" fontAlgn="b"/>
                      <a:r>
                        <a:rPr lang="en-GB" sz="800" b="1" i="0" u="none" strike="noStrike">
                          <a:solidFill>
                            <a:schemeClr val="bg1"/>
                          </a:solidFill>
                          <a:effectLst/>
                          <a:latin typeface="Arial (Body)"/>
                        </a:rPr>
                        <a:t>Position</a:t>
                      </a:r>
                    </a:p>
                  </a:txBody>
                  <a:tcPr marL="72000" marR="7200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800" b="0" i="0" u="none" strike="noStrike">
                          <a:solidFill>
                            <a:srgbClr val="FFFFFF"/>
                          </a:solidFill>
                          <a:effectLst/>
                          <a:latin typeface="Arial (Body)"/>
                        </a:rPr>
                        <a:t>1</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800" b="0" i="0" u="none" strike="noStrike">
                          <a:solidFill>
                            <a:srgbClr val="FFFFFF"/>
                          </a:solidFill>
                          <a:effectLst/>
                          <a:latin typeface="Arial (Body)"/>
                        </a:rPr>
                        <a:t>2</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800" b="0" i="0" u="none" strike="noStrike">
                          <a:solidFill>
                            <a:srgbClr val="FFFFFF"/>
                          </a:solidFill>
                          <a:effectLst/>
                          <a:latin typeface="Arial (Body)"/>
                        </a:rPr>
                        <a:t>3</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800" b="0" i="0" u="none" strike="noStrike">
                          <a:solidFill>
                            <a:srgbClr val="FFFFFF"/>
                          </a:solidFill>
                          <a:effectLst/>
                          <a:latin typeface="Arial (Body)"/>
                        </a:rPr>
                        <a:t>4</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800" b="0" i="0" u="none" strike="noStrike">
                          <a:solidFill>
                            <a:srgbClr val="FFFFFF"/>
                          </a:solidFill>
                          <a:effectLst/>
                          <a:latin typeface="Arial (Body)"/>
                        </a:rPr>
                        <a:t>5</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800" b="0" i="0" u="none" strike="noStrike">
                          <a:solidFill>
                            <a:srgbClr val="FFFFFF"/>
                          </a:solidFill>
                          <a:effectLst/>
                          <a:latin typeface="Arial (Body)"/>
                        </a:rPr>
                        <a:t>6</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800" b="0" i="0" u="none" strike="noStrike">
                          <a:solidFill>
                            <a:srgbClr val="FFFFFF"/>
                          </a:solidFill>
                          <a:effectLst/>
                          <a:latin typeface="Arial (Body)"/>
                        </a:rPr>
                        <a:t>7</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800" b="0" i="0" u="none" strike="noStrike">
                          <a:solidFill>
                            <a:srgbClr val="FFFFFF"/>
                          </a:solidFill>
                          <a:effectLst/>
                          <a:latin typeface="Arial (Body)"/>
                        </a:rPr>
                        <a:t>8</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800" b="0" i="0" u="none" strike="noStrike">
                          <a:solidFill>
                            <a:srgbClr val="FFFFFF"/>
                          </a:solidFill>
                          <a:effectLst/>
                          <a:latin typeface="Arial (Body)"/>
                        </a:rPr>
                        <a:t>9</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800" b="0" i="0" u="none" strike="noStrike">
                          <a:solidFill>
                            <a:srgbClr val="FFFFFF"/>
                          </a:solidFill>
                          <a:effectLst/>
                          <a:latin typeface="Arial (Body)"/>
                        </a:rPr>
                        <a:t>10</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800" b="0" i="0" u="none" strike="noStrike">
                          <a:solidFill>
                            <a:srgbClr val="FFFFFF"/>
                          </a:solidFill>
                          <a:effectLst/>
                          <a:latin typeface="Arial (Body)"/>
                        </a:rPr>
                        <a:t>11</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800" b="0" i="0" u="none" strike="noStrike">
                          <a:solidFill>
                            <a:srgbClr val="FFFFFF"/>
                          </a:solidFill>
                          <a:effectLst/>
                          <a:latin typeface="Arial (Body)"/>
                        </a:rPr>
                        <a:t>12</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800" b="0" i="0" u="none" strike="noStrike">
                          <a:solidFill>
                            <a:srgbClr val="FFFFFF"/>
                          </a:solidFill>
                          <a:effectLst/>
                          <a:latin typeface="Arial (Body)"/>
                        </a:rPr>
                        <a:t>13</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800" b="0" i="0" u="none" strike="noStrike">
                          <a:solidFill>
                            <a:srgbClr val="FFFFFF"/>
                          </a:solidFill>
                          <a:effectLst/>
                          <a:latin typeface="Arial (Body)"/>
                        </a:rPr>
                        <a:t>14</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extLst>
                  <a:ext uri="{0D108BD9-81ED-4DB2-BD59-A6C34878D82A}">
                    <a16:rowId xmlns:a16="http://schemas.microsoft.com/office/drawing/2014/main" val="3676215457"/>
                  </a:ext>
                </a:extLst>
              </a:tr>
              <a:tr h="214864">
                <a:tc gridSpan="2">
                  <a:txBody>
                    <a:bodyPr/>
                    <a:lstStyle/>
                    <a:p>
                      <a:pPr algn="l" fontAlgn="ctr"/>
                      <a:r>
                        <a:rPr lang="en-GB" sz="800" b="1" i="0" u="none" strike="noStrike">
                          <a:solidFill>
                            <a:schemeClr val="tx1"/>
                          </a:solidFill>
                          <a:effectLst/>
                          <a:latin typeface="+mj-lt"/>
                        </a:rPr>
                        <a:t>Team</a:t>
                      </a:r>
                      <a:r>
                        <a:rPr lang="en-GB" sz="800" b="1" i="0" u="none" strike="noStrike" baseline="0">
                          <a:solidFill>
                            <a:schemeClr val="tx1"/>
                          </a:solidFill>
                          <a:effectLst/>
                          <a:latin typeface="+mj-lt"/>
                        </a:rPr>
                        <a:t> Leader</a:t>
                      </a:r>
                      <a:endParaRPr lang="en-GB" sz="800" b="1" i="0" u="none" strike="noStrike">
                        <a:solidFill>
                          <a:schemeClr val="tx1"/>
                        </a:solidFill>
                        <a:effectLst/>
                        <a:latin typeface="+mj-lt"/>
                      </a:endParaRP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GB" sz="900" b="1" i="0" u="none" strike="noStrike">
                        <a:solidFill>
                          <a:schemeClr val="bg1"/>
                        </a:solidFill>
                        <a:effectLst/>
                        <a:latin typeface="+mj-lt"/>
                      </a:endParaRPr>
                    </a:p>
                  </a:txBody>
                  <a:tcPr marL="0" marR="0" marT="0" marB="0" horzOverflow="overflow">
                    <a:lnTlToBr w="12700" cmpd="sng">
                      <a:noFill/>
                      <a:prstDash val="solid"/>
                    </a:lnTlToBr>
                    <a:lnBlToTr w="12700" cmpd="sng">
                      <a:noFill/>
                      <a:prstDash val="solid"/>
                    </a:lnBlToTr>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017743"/>
                  </a:ext>
                </a:extLst>
              </a:tr>
              <a:tr h="214864">
                <a:tc rowSpan="3">
                  <a:txBody>
                    <a:bodyPr/>
                    <a:lstStyle/>
                    <a:p>
                      <a:pPr algn="l" fontAlgn="ctr"/>
                      <a:r>
                        <a:rPr lang="en-GB" sz="800" b="1" i="0" u="none" strike="noStrike">
                          <a:solidFill>
                            <a:schemeClr val="tx1"/>
                          </a:solidFill>
                          <a:effectLst/>
                          <a:latin typeface="+mj-lt"/>
                        </a:rPr>
                        <a:t>Site Operations Role</a:t>
                      </a: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800" b="1" i="0" u="none" strike="noStrike">
                          <a:solidFill>
                            <a:schemeClr val="tx1"/>
                          </a:solidFill>
                          <a:effectLst/>
                          <a:latin typeface="+mj-lt"/>
                        </a:rPr>
                        <a:t>Queue</a:t>
                      </a:r>
                      <a:r>
                        <a:rPr lang="en-GB" sz="800" b="1" i="0" u="none" strike="noStrike" baseline="0">
                          <a:solidFill>
                            <a:schemeClr val="tx1"/>
                          </a:solidFill>
                          <a:effectLst/>
                          <a:latin typeface="+mj-lt"/>
                        </a:rPr>
                        <a:t> Coordinator** </a:t>
                      </a:r>
                      <a:endParaRPr lang="en-GB" sz="800" b="1" i="0" u="none" strike="noStrike">
                        <a:solidFill>
                          <a:schemeClr val="tx1"/>
                        </a:solidFill>
                        <a:effectLst/>
                        <a:latin typeface="+mj-lt"/>
                      </a:endParaRP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6225845"/>
                  </a:ext>
                </a:extLst>
              </a:tr>
              <a:tr h="21486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chemeClr val="bg1"/>
                        </a:solidFill>
                        <a:effectLst/>
                        <a:uLnTx/>
                        <a:uFillTx/>
                        <a:latin typeface="+mn-lt"/>
                        <a:ea typeface="+mn-ea"/>
                        <a:cs typeface="+mn-cs"/>
                      </a:endParaRPr>
                    </a:p>
                  </a:txBody>
                  <a:tcPr marL="0" marR="0" marT="0" marB="0" horzOverflow="overflow">
                    <a:lnTlToBr w="12700" cmpd="sng">
                      <a:noFill/>
                      <a:prstDash val="solid"/>
                    </a:lnTlToBr>
                    <a:lnBlToTr w="12700" cmpd="sng">
                      <a:noFill/>
                      <a:prstDash val="solid"/>
                    </a:lnBlToTr>
                  </a:tcPr>
                </a:tc>
                <a:tc>
                  <a:txBody>
                    <a:bodyPr/>
                    <a:lstStyle/>
                    <a:p>
                      <a:pPr marL="0" marR="0" lvl="0" indent="0" algn="l" rtl="0" eaLnBrk="1" fontAlgn="ctr" latinLnBrk="0" hangingPunct="1">
                        <a:lnSpc>
                          <a:spcPct val="100000"/>
                        </a:lnSpc>
                        <a:spcBef>
                          <a:spcPts val="0"/>
                        </a:spcBef>
                        <a:spcAft>
                          <a:spcPts val="0"/>
                        </a:spcAft>
                        <a:buClrTx/>
                        <a:buSzTx/>
                        <a:buFontTx/>
                        <a:buNone/>
                      </a:pPr>
                      <a:r>
                        <a:rPr kumimoji="0" lang="en-GB" sz="800" b="1" i="0" u="none" strike="noStrike" kern="1200" cap="none" spc="0" normalizeH="0" baseline="0" noProof="0">
                          <a:ln>
                            <a:noFill/>
                          </a:ln>
                          <a:solidFill>
                            <a:schemeClr val="tx1"/>
                          </a:solidFill>
                          <a:effectLst/>
                          <a:uLnTx/>
                          <a:uFillTx/>
                          <a:latin typeface="+mn-lt"/>
                          <a:ea typeface="+mn-ea"/>
                          <a:cs typeface="+mn-cs"/>
                        </a:rPr>
                        <a:t>Registration Assistant</a:t>
                      </a:r>
                      <a:r>
                        <a:rPr lang="en-GB" sz="800" b="1" i="0" u="none" strike="noStrike" kern="1200" cap="none" spc="0" normalizeH="0" baseline="0" noProof="0">
                          <a:ln>
                            <a:noFill/>
                          </a:ln>
                          <a:solidFill>
                            <a:schemeClr val="tx1"/>
                          </a:solidFill>
                          <a:effectLst/>
                          <a:uLnTx/>
                          <a:uFillTx/>
                          <a:latin typeface="+mn-lt"/>
                          <a:ea typeface="+mn-ea"/>
                          <a:cs typeface="+mn-cs"/>
                        </a:rPr>
                        <a:t> </a:t>
                      </a:r>
                      <a:endParaRPr kumimoji="0" lang="en-GB" sz="800" b="1" i="0" u="none" strike="noStrike" kern="1200" cap="none" spc="0" normalizeH="0" baseline="0" noProof="0">
                        <a:ln>
                          <a:noFill/>
                        </a:ln>
                        <a:solidFill>
                          <a:schemeClr val="tx1"/>
                        </a:solidFill>
                        <a:effectLst/>
                        <a:uLnTx/>
                        <a:uFillTx/>
                        <a:latin typeface="+mn-lt"/>
                        <a:ea typeface="+mn-ea"/>
                        <a:cs typeface="+mn-cs"/>
                      </a:endParaRP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3</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3</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2701675"/>
                  </a:ext>
                </a:extLst>
              </a:tr>
              <a:tr h="214864">
                <a:tc vMerge="1">
                  <a:txBody>
                    <a:bodyPr/>
                    <a:lstStyle/>
                    <a:p>
                      <a:pPr algn="l" fontAlgn="ctr"/>
                      <a:endParaRPr lang="en-GB" sz="900" b="1" i="0" u="none" strike="noStrike">
                        <a:solidFill>
                          <a:schemeClr val="bg1"/>
                        </a:solidFill>
                        <a:effectLst/>
                        <a:latin typeface="+mj-lt"/>
                      </a:endParaRPr>
                    </a:p>
                  </a:txBody>
                  <a:tcPr marL="0" marR="0" marT="0" marB="0" horzOverflow="overflow">
                    <a:lnTlToBr w="12700" cmpd="sng">
                      <a:noFill/>
                      <a:prstDash val="solid"/>
                    </a:lnTlToBr>
                    <a:lnBlToTr w="12700" cmpd="sng">
                      <a:noFill/>
                      <a:prstDash val="solid"/>
                    </a:lnBlToTr>
                  </a:tcPr>
                </a:tc>
                <a:tc>
                  <a:txBody>
                    <a:bodyPr/>
                    <a:lstStyle/>
                    <a:p>
                      <a:pPr algn="l" fontAlgn="ctr"/>
                      <a:r>
                        <a:rPr lang="en-GB" sz="800" b="1" u="none" strike="noStrike">
                          <a:solidFill>
                            <a:schemeClr val="tx1"/>
                          </a:solidFill>
                          <a:effectLst/>
                          <a:latin typeface="+mj-lt"/>
                        </a:rPr>
                        <a:t>Test Assistant***</a:t>
                      </a:r>
                      <a:endParaRPr lang="en-GB" sz="800" b="1" i="0" u="none" strike="noStrike">
                        <a:solidFill>
                          <a:schemeClr val="tx1"/>
                        </a:solidFill>
                        <a:effectLst/>
                        <a:latin typeface="+mj-lt"/>
                      </a:endParaRP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3</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3</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3</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3</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4</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6571338"/>
                  </a:ext>
                </a:extLst>
              </a:tr>
              <a:tr h="225896">
                <a:tc rowSpan="2">
                  <a:txBody>
                    <a:bodyPr/>
                    <a:lstStyle/>
                    <a:p>
                      <a:pPr algn="l" fontAlgn="ctr"/>
                      <a:r>
                        <a:rPr lang="en-GB" sz="800" b="1" i="0" u="none" strike="noStrike">
                          <a:solidFill>
                            <a:schemeClr val="tx1"/>
                          </a:solidFill>
                          <a:effectLst/>
                          <a:latin typeface="+mj-lt"/>
                        </a:rPr>
                        <a:t>Testing Operations</a:t>
                      </a:r>
                      <a:r>
                        <a:rPr lang="en-GB" sz="800" b="1" i="0" u="none" strike="noStrike" baseline="0">
                          <a:solidFill>
                            <a:schemeClr val="tx1"/>
                          </a:solidFill>
                          <a:effectLst/>
                          <a:latin typeface="+mj-lt"/>
                        </a:rPr>
                        <a:t> Role</a:t>
                      </a:r>
                      <a:endParaRPr lang="en-GB" sz="800" b="1" i="0" u="none" strike="noStrike">
                        <a:solidFill>
                          <a:schemeClr val="tx1"/>
                        </a:solidFill>
                        <a:effectLst/>
                        <a:latin typeface="+mj-lt"/>
                      </a:endParaRP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800" b="1" u="none" strike="noStrike">
                          <a:solidFill>
                            <a:schemeClr val="tx1"/>
                          </a:solidFill>
                          <a:effectLst/>
                          <a:latin typeface="+mj-lt"/>
                        </a:rPr>
                        <a:t>Processing Operative</a:t>
                      </a:r>
                      <a:endParaRPr lang="en-GB" sz="800" b="1" i="0" u="none" strike="noStrike">
                        <a:solidFill>
                          <a:schemeClr val="tx1"/>
                        </a:solidFill>
                        <a:effectLst/>
                        <a:latin typeface="+mj-lt"/>
                      </a:endParaRP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3</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4</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5</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6</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7</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8</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9</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13</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14</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9207034"/>
                  </a:ext>
                </a:extLst>
              </a:tr>
              <a:tr h="225896">
                <a:tc vMerge="1">
                  <a:txBody>
                    <a:bodyPr/>
                    <a:lstStyle/>
                    <a:p>
                      <a:pPr algn="l" fontAlgn="ctr"/>
                      <a:endParaRPr lang="en-GB" sz="900" b="1" i="0" u="none" strike="noStrike">
                        <a:solidFill>
                          <a:schemeClr val="bg1"/>
                        </a:solidFill>
                        <a:effectLst/>
                        <a:latin typeface="+mj-lt"/>
                      </a:endParaRPr>
                    </a:p>
                  </a:txBody>
                  <a:tcPr marL="0" marR="0" marT="0" marB="0" horzOverflow="overflow">
                    <a:lnTlToBr w="12700" cmpd="sng">
                      <a:noFill/>
                      <a:prstDash val="solid"/>
                    </a:lnTlToBr>
                    <a:lnBlToTr w="12700" cmpd="sng">
                      <a:noFill/>
                      <a:prstDash val="solid"/>
                    </a:lnBlToTr>
                  </a:tcPr>
                </a:tc>
                <a:tc>
                  <a:txBody>
                    <a:bodyPr/>
                    <a:lstStyle/>
                    <a:p>
                      <a:pPr algn="l" fontAlgn="ctr"/>
                      <a:r>
                        <a:rPr lang="en-GB" sz="800" b="1" i="0" u="none" strike="noStrike">
                          <a:solidFill>
                            <a:schemeClr val="tx1"/>
                          </a:solidFill>
                          <a:effectLst/>
                          <a:latin typeface="+mj-lt"/>
                        </a:rPr>
                        <a:t>Results Recorder</a:t>
                      </a: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3</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3</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3</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3</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281189"/>
                  </a:ext>
                </a:extLst>
              </a:tr>
              <a:tr h="225896">
                <a:tc gridSpan="2">
                  <a:txBody>
                    <a:bodyPr/>
                    <a:lstStyle/>
                    <a:p>
                      <a:pPr algn="l" fontAlgn="b"/>
                      <a:r>
                        <a:rPr lang="en-GB" sz="800" b="1" i="0" u="none" strike="noStrike">
                          <a:solidFill>
                            <a:schemeClr val="tx1"/>
                          </a:solidFill>
                          <a:effectLst/>
                          <a:latin typeface="Arial (Body)"/>
                        </a:rPr>
                        <a:t>Break &amp; Absence Cover </a:t>
                      </a:r>
                      <a:r>
                        <a:rPr lang="en-GB" sz="800" b="0" i="0" u="none" strike="noStrike">
                          <a:solidFill>
                            <a:schemeClr val="tx1"/>
                          </a:solidFill>
                          <a:effectLst/>
                          <a:latin typeface="Arial (Body)"/>
                        </a:rPr>
                        <a:t>(8 hrs operations)</a:t>
                      </a: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GB" sz="900" b="1" i="0" u="none" strike="noStrike">
                        <a:solidFill>
                          <a:schemeClr val="bg1"/>
                        </a:solidFill>
                        <a:effectLst/>
                        <a:latin typeface="Arial (Body)"/>
                      </a:endParaRPr>
                    </a:p>
                  </a:txBody>
                  <a:tcPr marL="0" marR="0" marT="0" marB="0" horzOverflow="overflow">
                    <a:lnTlToBr w="12700" cmpd="sng">
                      <a:noFill/>
                      <a:prstDash val="solid"/>
                    </a:lnTlToBr>
                    <a:lnBlToTr w="12700" cmpd="sng">
                      <a:noFill/>
                      <a:prstDash val="solid"/>
                    </a:lnBlToTr>
                  </a:tcPr>
                </a:tc>
                <a:tc>
                  <a:txBody>
                    <a:bodyPr/>
                    <a:lstStyle/>
                    <a:p>
                      <a:pPr algn="ctr" rtl="0" fontAlgn="ctr"/>
                      <a:r>
                        <a:rPr lang="en-GB" sz="800" b="0" i="0" u="none" strike="noStrike">
                          <a:solidFill>
                            <a:schemeClr val="tx1"/>
                          </a:solidFill>
                          <a:effectLst/>
                          <a:latin typeface="Arial"/>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3</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3</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3</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3</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4</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chemeClr val="tx1"/>
                          </a:solidFill>
                          <a:effectLst/>
                          <a:latin typeface="Arial"/>
                        </a:rPr>
                        <a:t>4</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1376376"/>
                  </a:ext>
                </a:extLst>
              </a:tr>
              <a:tr h="225896">
                <a:tc gridSpan="2">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800" b="1" i="0" u="none" strike="noStrike">
                          <a:solidFill>
                            <a:schemeClr val="bg1"/>
                          </a:solidFill>
                          <a:effectLst/>
                          <a:latin typeface="Arial (Body)"/>
                        </a:rPr>
                        <a:t>Total </a:t>
                      </a:r>
                      <a:r>
                        <a:rPr lang="en-GB" sz="800" b="0" i="0" u="none" strike="noStrike" baseline="0">
                          <a:solidFill>
                            <a:schemeClr val="bg1"/>
                          </a:solidFill>
                          <a:effectLst/>
                          <a:latin typeface="Arial (Body)"/>
                        </a:rPr>
                        <a:t>(8 hrs operations)</a:t>
                      </a:r>
                    </a:p>
                  </a:txBody>
                  <a:tcPr marL="72000" marR="72000" marT="0" marB="0" anchor="ctr">
                    <a:lnL w="635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r" fontAlgn="b"/>
                      <a:endParaRPr lang="en-GB" sz="1100" b="1" i="0" u="none" strike="noStrike">
                        <a:solidFill>
                          <a:schemeClr val="bg1"/>
                        </a:solidFill>
                        <a:effectLst/>
                        <a:latin typeface="Arial (Body)"/>
                      </a:endParaRPr>
                    </a:p>
                  </a:txBody>
                  <a:tcPr marL="0" marR="0" marT="0" marB="0" horzOverflow="overflow">
                    <a:lnTlToBr w="12700" cmpd="sng">
                      <a:noFill/>
                      <a:prstDash val="solid"/>
                    </a:lnTlToBr>
                    <a:lnBlToTr w="12700" cmpd="sng">
                      <a:noFill/>
                      <a:prstDash val="solid"/>
                    </a:lnBlToTr>
                  </a:tcPr>
                </a:tc>
                <a:tc>
                  <a:txBody>
                    <a:bodyPr/>
                    <a:lstStyle/>
                    <a:p>
                      <a:pPr algn="ctr" rtl="0" fontAlgn="ctr"/>
                      <a:r>
                        <a:rPr lang="en-GB" sz="800" b="0" i="0" u="none" strike="noStrike">
                          <a:solidFill>
                            <a:srgbClr val="000000"/>
                          </a:solidFill>
                          <a:effectLst/>
                          <a:latin typeface="Arial"/>
                        </a:rPr>
                        <a:t>3</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a:rPr>
                        <a:t>5</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a:rPr>
                        <a:t>7</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a:rPr>
                        <a:t>9</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a:rPr>
                        <a:t>10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a:rPr>
                        <a:t>14</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a:rPr>
                        <a:t>15</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a:rPr>
                        <a:t>18</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a:rPr>
                        <a:t>20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a:rPr>
                        <a:t>22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a:rPr>
                        <a:t>24</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a:rPr>
                        <a:t>26</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a:rPr>
                        <a:t>29</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a:rPr>
                        <a:t>31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772984"/>
                  </a:ext>
                </a:extLst>
              </a:tr>
              <a:tr h="149460">
                <a:tc gridSpan="16">
                  <a:txBody>
                    <a:bodyPr/>
                    <a:lstStyle/>
                    <a:p>
                      <a:pPr algn="l" fontAlgn="ctr"/>
                      <a:endParaRPr lang="en-GB" sz="800" b="0" i="0" u="none" strike="noStrike">
                        <a:solidFill>
                          <a:srgbClr val="000000"/>
                        </a:solidFill>
                        <a:effectLst/>
                        <a:latin typeface="+mj-lt"/>
                      </a:endParaRPr>
                    </a:p>
                  </a:txBody>
                  <a:tcPr marL="0" marR="0" marT="0" marB="0" anchor="ctr">
                    <a:lnL w="635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GB" sz="300" b="1" i="1" u="none" strike="noStrike">
                        <a:solidFill>
                          <a:schemeClr val="bg1"/>
                        </a:solidFill>
                        <a:effectLst/>
                        <a:latin typeface="Arial (Body)"/>
                      </a:endParaRPr>
                    </a:p>
                  </a:txBody>
                  <a:tcPr marL="0" marR="0" marT="0" marB="0" horzOverflow="overflow">
                    <a:lnTlToBr w="12700" cmpd="sng">
                      <a:noFill/>
                      <a:prstDash val="solid"/>
                    </a:lnTlToBr>
                    <a:lnBlToTr w="12700" cmpd="sng">
                      <a:noFill/>
                      <a:prstDash val="solid"/>
                    </a:lnBlToTr>
                  </a:tcPr>
                </a:tc>
                <a:tc hMerge="1">
                  <a:txBody>
                    <a:bodyPr/>
                    <a:lstStyle/>
                    <a:p>
                      <a:pPr algn="l" fontAlgn="ctr"/>
                      <a:endParaRPr lang="en-GB" sz="1050" b="0" i="0" u="none" strike="noStrike">
                        <a:solidFill>
                          <a:srgbClr val="000000"/>
                        </a:solidFill>
                        <a:effectLst/>
                        <a:latin typeface="+mj-lt"/>
                      </a:endParaRPr>
                    </a:p>
                  </a:txBody>
                  <a:tcPr marL="0" marR="0" marT="0" marB="0" horzOverflow="overflow">
                    <a:lnTlToBr w="12700" cmpd="sng">
                      <a:noFill/>
                      <a:prstDash val="solid"/>
                    </a:lnTlToBr>
                    <a:lnBlToTr w="12700" cmpd="sng">
                      <a:noFill/>
                      <a:prstDash val="solid"/>
                    </a:lnBlToTr>
                  </a:tcPr>
                </a:tc>
                <a:tc hMerge="1">
                  <a:txBody>
                    <a:bodyPr/>
                    <a:lstStyle/>
                    <a:p>
                      <a:pPr algn="l" fontAlgn="ctr"/>
                      <a:endParaRPr lang="en-GB" sz="1050" b="0" i="0" u="none" strike="noStrike">
                        <a:solidFill>
                          <a:srgbClr val="000000"/>
                        </a:solidFill>
                        <a:effectLst/>
                        <a:latin typeface="+mj-lt"/>
                      </a:endParaRPr>
                    </a:p>
                  </a:txBody>
                  <a:tcPr marL="0" marR="0" marT="0" marB="0" horzOverflow="overflow">
                    <a:lnTlToBr w="12700" cmpd="sng">
                      <a:noFill/>
                      <a:prstDash val="solid"/>
                    </a:lnTlToBr>
                    <a:lnBlToTr w="12700" cmpd="sng">
                      <a:noFill/>
                      <a:prstDash val="solid"/>
                    </a:lnBlToTr>
                  </a:tcPr>
                </a:tc>
                <a:tc hMerge="1">
                  <a:txBody>
                    <a:bodyPr/>
                    <a:lstStyle/>
                    <a:p>
                      <a:pPr algn="l" fontAlgn="ctr"/>
                      <a:endParaRPr lang="en-GB" sz="1050" b="0" i="0" u="none" strike="noStrike">
                        <a:solidFill>
                          <a:srgbClr val="000000"/>
                        </a:solidFill>
                        <a:effectLst/>
                        <a:latin typeface="+mj-lt"/>
                      </a:endParaRPr>
                    </a:p>
                  </a:txBody>
                  <a:tcPr marL="0" marR="0" marT="0" marB="0" horzOverflow="overflow">
                    <a:lnTlToBr w="12700" cmpd="sng">
                      <a:noFill/>
                      <a:prstDash val="solid"/>
                    </a:lnTlToBr>
                    <a:lnBlToTr w="12700" cmpd="sng">
                      <a:noFill/>
                      <a:prstDash val="solid"/>
                    </a:lnBlToTr>
                  </a:tcPr>
                </a:tc>
                <a:tc hMerge="1">
                  <a:txBody>
                    <a:bodyPr/>
                    <a:lstStyle/>
                    <a:p>
                      <a:pPr algn="l" fontAlgn="ctr"/>
                      <a:endParaRPr lang="en-GB" sz="1050" b="0" i="0" u="none" strike="noStrike">
                        <a:solidFill>
                          <a:srgbClr val="000000"/>
                        </a:solidFill>
                        <a:effectLst/>
                        <a:latin typeface="+mj-lt"/>
                      </a:endParaRPr>
                    </a:p>
                  </a:txBody>
                  <a:tcPr marL="0" marR="0" marT="0" marB="0" horzOverflow="overflow">
                    <a:lnTlToBr w="12700" cmpd="sng">
                      <a:noFill/>
                      <a:prstDash val="solid"/>
                    </a:lnTlToBr>
                    <a:lnBlToTr w="12700" cmpd="sng">
                      <a:noFill/>
                      <a:prstDash val="solid"/>
                    </a:lnBlToTr>
                  </a:tcPr>
                </a:tc>
                <a:tc hMerge="1">
                  <a:txBody>
                    <a:bodyPr/>
                    <a:lstStyle/>
                    <a:p>
                      <a:pPr algn="l" fontAlgn="ctr"/>
                      <a:endParaRPr lang="en-GB" sz="1050" b="0" i="0" u="none" strike="noStrike">
                        <a:solidFill>
                          <a:srgbClr val="000000"/>
                        </a:solidFill>
                        <a:effectLst/>
                        <a:latin typeface="+mj-lt"/>
                      </a:endParaRPr>
                    </a:p>
                  </a:txBody>
                  <a:tcPr marL="0" marR="0" marT="0" marB="0" horzOverflow="overflow">
                    <a:lnTlToBr w="12700" cmpd="sng">
                      <a:noFill/>
                      <a:prstDash val="solid"/>
                    </a:lnTlToBr>
                    <a:lnBlToTr w="12700" cmpd="sng">
                      <a:noFill/>
                      <a:prstDash val="solid"/>
                    </a:lnBlToTr>
                  </a:tcPr>
                </a:tc>
                <a:tc hMerge="1">
                  <a:txBody>
                    <a:bodyPr/>
                    <a:lstStyle/>
                    <a:p>
                      <a:pPr algn="l" fontAlgn="ctr"/>
                      <a:endParaRPr lang="en-GB" sz="1050" b="0" i="0" u="none" strike="noStrike">
                        <a:solidFill>
                          <a:srgbClr val="000000"/>
                        </a:solidFill>
                        <a:effectLst/>
                        <a:latin typeface="+mj-lt"/>
                      </a:endParaRPr>
                    </a:p>
                  </a:txBody>
                  <a:tcPr marL="0" marR="0" marT="0" marB="0" horzOverflow="overflow">
                    <a:lnTlToBr w="12700" cmpd="sng">
                      <a:noFill/>
                      <a:prstDash val="solid"/>
                    </a:lnTlToBr>
                    <a:lnBlToTr w="12700" cmpd="sng">
                      <a:noFill/>
                      <a:prstDash val="solid"/>
                    </a:lnBlToTr>
                  </a:tcPr>
                </a:tc>
                <a:tc hMerge="1">
                  <a:txBody>
                    <a:bodyPr/>
                    <a:lstStyle/>
                    <a:p>
                      <a:pPr algn="l" fontAlgn="ctr"/>
                      <a:endParaRPr lang="en-GB" sz="1050" b="0" i="0" u="none" strike="noStrike">
                        <a:solidFill>
                          <a:srgbClr val="000000"/>
                        </a:solidFill>
                        <a:effectLst/>
                        <a:latin typeface="+mj-lt"/>
                      </a:endParaRPr>
                    </a:p>
                  </a:txBody>
                  <a:tcPr marL="0" marR="0" marT="0" marB="0" horzOverflow="overflow">
                    <a:lnTlToBr w="12700" cmpd="sng">
                      <a:noFill/>
                      <a:prstDash val="solid"/>
                    </a:lnTlToBr>
                    <a:lnBlToTr w="12700" cmpd="sng">
                      <a:noFill/>
                      <a:prstDash val="solid"/>
                    </a:lnBlToTr>
                  </a:tcPr>
                </a:tc>
                <a:tc hMerge="1">
                  <a:txBody>
                    <a:bodyPr/>
                    <a:lstStyle/>
                    <a:p>
                      <a:pPr algn="l" fontAlgn="ctr"/>
                      <a:endParaRPr lang="en-GB" sz="1050" b="0" i="0" u="none" strike="noStrike">
                        <a:solidFill>
                          <a:srgbClr val="000000"/>
                        </a:solidFill>
                        <a:effectLst/>
                        <a:latin typeface="+mj-lt"/>
                      </a:endParaRPr>
                    </a:p>
                  </a:txBody>
                  <a:tcPr marL="0" marR="0" marT="0" marB="0" horzOverflow="overflow">
                    <a:lnTlToBr w="12700" cmpd="sng">
                      <a:noFill/>
                      <a:prstDash val="solid"/>
                    </a:lnTlToBr>
                    <a:lnBlToTr w="12700" cmpd="sng">
                      <a:noFill/>
                      <a:prstDash val="solid"/>
                    </a:lnBlToTr>
                  </a:tcPr>
                </a:tc>
                <a:tc hMerge="1">
                  <a:txBody>
                    <a:bodyPr/>
                    <a:lstStyle/>
                    <a:p>
                      <a:pPr algn="l" fontAlgn="ctr"/>
                      <a:endParaRPr lang="en-GB" sz="1050" b="0" i="0" u="none" strike="noStrike">
                        <a:solidFill>
                          <a:srgbClr val="000000"/>
                        </a:solidFill>
                        <a:effectLst/>
                        <a:latin typeface="+mj-lt"/>
                      </a:endParaRPr>
                    </a:p>
                  </a:txBody>
                  <a:tcPr marL="0" marR="0" marT="0" marB="0" horzOverflow="overflow">
                    <a:lnTlToBr w="12700" cmpd="sng">
                      <a:noFill/>
                      <a:prstDash val="solid"/>
                    </a:lnTlToBr>
                    <a:lnBlToTr w="12700" cmpd="sng">
                      <a:noFill/>
                      <a:prstDash val="solid"/>
                    </a:lnBlToTr>
                  </a:tcPr>
                </a:tc>
                <a:tc hMerge="1">
                  <a:txBody>
                    <a:bodyPr/>
                    <a:lstStyle/>
                    <a:p>
                      <a:pPr algn="l" fontAlgn="ctr"/>
                      <a:endParaRPr lang="en-GB" sz="1050" b="0" i="0" u="none" strike="noStrike">
                        <a:solidFill>
                          <a:srgbClr val="000000"/>
                        </a:solidFill>
                        <a:effectLst/>
                        <a:latin typeface="+mj-lt"/>
                      </a:endParaRPr>
                    </a:p>
                  </a:txBody>
                  <a:tcPr marL="0" marR="0" marT="0" marB="0" horzOverflow="overflow">
                    <a:lnTlToBr w="12700" cmpd="sng">
                      <a:noFill/>
                      <a:prstDash val="solid"/>
                    </a:lnTlToBr>
                    <a:lnBlToTr w="12700" cmpd="sng">
                      <a:noFill/>
                      <a:prstDash val="solid"/>
                    </a:lnBlToTr>
                  </a:tcPr>
                </a:tc>
                <a:tc hMerge="1">
                  <a:txBody>
                    <a:bodyPr/>
                    <a:lstStyle/>
                    <a:p>
                      <a:pPr algn="l" fontAlgn="ctr"/>
                      <a:endParaRPr lang="en-GB" sz="1050" b="0" i="0" u="none" strike="noStrike">
                        <a:solidFill>
                          <a:srgbClr val="000000"/>
                        </a:solidFill>
                        <a:effectLst/>
                        <a:latin typeface="+mj-lt"/>
                      </a:endParaRPr>
                    </a:p>
                  </a:txBody>
                  <a:tcPr marL="0" marR="0" marT="0" marB="0" horzOverflow="overflow">
                    <a:lnTlToBr w="12700" cmpd="sng">
                      <a:noFill/>
                      <a:prstDash val="solid"/>
                    </a:lnTlToBr>
                    <a:lnBlToTr w="12700" cmpd="sng">
                      <a:noFill/>
                      <a:prstDash val="solid"/>
                    </a:lnBlToTr>
                  </a:tcPr>
                </a:tc>
                <a:tc hMerge="1">
                  <a:txBody>
                    <a:bodyPr/>
                    <a:lstStyle/>
                    <a:p>
                      <a:pPr algn="l" fontAlgn="ctr"/>
                      <a:endParaRPr lang="en-GB" sz="1050" b="0" i="0" u="none" strike="noStrike">
                        <a:solidFill>
                          <a:srgbClr val="000000"/>
                        </a:solidFill>
                        <a:effectLst/>
                        <a:latin typeface="+mj-lt"/>
                      </a:endParaRPr>
                    </a:p>
                  </a:txBody>
                  <a:tcPr marL="0" marR="0" marT="0" marB="0" horzOverflow="overflow">
                    <a:lnTlToBr w="12700" cmpd="sng">
                      <a:noFill/>
                      <a:prstDash val="solid"/>
                    </a:lnTlToBr>
                    <a:lnBlToTr w="12700" cmpd="sng">
                      <a:noFill/>
                      <a:prstDash val="solid"/>
                    </a:lnBlToTr>
                  </a:tcPr>
                </a:tc>
                <a:tc hMerge="1">
                  <a:txBody>
                    <a:bodyPr/>
                    <a:lstStyle/>
                    <a:p>
                      <a:pPr algn="l" fontAlgn="ctr"/>
                      <a:endParaRPr lang="en-GB" sz="1050" b="0" i="0" u="none" strike="noStrike">
                        <a:solidFill>
                          <a:srgbClr val="000000"/>
                        </a:solidFill>
                        <a:effectLst/>
                        <a:latin typeface="+mj-lt"/>
                      </a:endParaRPr>
                    </a:p>
                  </a:txBody>
                  <a:tcPr marL="0" marR="0" marT="0" marB="0" horzOverflow="overflow">
                    <a:lnTlToBr w="12700" cmpd="sng">
                      <a:noFill/>
                      <a:prstDash val="solid"/>
                    </a:lnTlToBr>
                    <a:lnBlToTr w="12700" cmpd="sng">
                      <a:noFill/>
                      <a:prstDash val="solid"/>
                    </a:lnBlToTr>
                  </a:tcPr>
                </a:tc>
                <a:tc hMerge="1">
                  <a:txBody>
                    <a:bodyPr/>
                    <a:lstStyle/>
                    <a:p>
                      <a:pPr algn="l" fontAlgn="ctr"/>
                      <a:endParaRPr lang="en-GB" sz="1050" b="0" i="0" u="none" strike="noStrike">
                        <a:solidFill>
                          <a:srgbClr val="000000"/>
                        </a:solidFill>
                        <a:effectLst/>
                        <a:latin typeface="+mj-lt"/>
                      </a:endParaRPr>
                    </a:p>
                  </a:txBody>
                  <a:tcPr marL="0" marR="0" marT="0" marB="0" horzOverflow="overflow">
                    <a:lnTlToBr w="12700" cmpd="sng">
                      <a:noFill/>
                      <a:prstDash val="solid"/>
                    </a:lnTlToBr>
                    <a:lnBlToTr w="12700" cmpd="sng">
                      <a:noFill/>
                      <a:prstDash val="solid"/>
                    </a:lnBlToTr>
                  </a:tcPr>
                </a:tc>
                <a:extLst>
                  <a:ext uri="{0D108BD9-81ED-4DB2-BD59-A6C34878D82A}">
                    <a16:rowId xmlns:a16="http://schemas.microsoft.com/office/drawing/2014/main" val="832919479"/>
                  </a:ext>
                </a:extLst>
              </a:tr>
              <a:tr h="225896">
                <a:tc gridSpan="2">
                  <a:txBody>
                    <a:bodyPr/>
                    <a:lstStyle/>
                    <a:p>
                      <a:pPr algn="r" fontAlgn="b"/>
                      <a:r>
                        <a:rPr lang="en-GB" sz="800" b="0" i="0" u="none" strike="noStrike">
                          <a:solidFill>
                            <a:srgbClr val="37373A"/>
                          </a:solidFill>
                          <a:effectLst/>
                          <a:latin typeface="Arial (Body)"/>
                        </a:rPr>
                        <a:t>Daily Capacity (8hr operations)</a:t>
                      </a:r>
                    </a:p>
                  </a:txBody>
                  <a:tcPr marL="72000" marR="72000" marT="0" marB="0" anchor="ctr">
                    <a:lnL w="9525" cap="flat" cmpd="sng" algn="ctr">
                      <a:solidFill>
                        <a:srgbClr val="37373A"/>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r" fontAlgn="b"/>
                      <a:endParaRPr lang="en-GB" sz="900" b="0" i="0" u="none" strike="noStrike">
                        <a:solidFill>
                          <a:srgbClr val="37373A"/>
                        </a:solidFill>
                        <a:effectLst/>
                        <a:latin typeface="Arial (Body)"/>
                      </a:endParaRPr>
                    </a:p>
                  </a:txBody>
                  <a:tcPr marL="0" marR="0" marT="0" marB="0" horzOverflow="overflow">
                    <a:lnTlToBr w="12700" cmpd="sng">
                      <a:noFill/>
                      <a:prstDash val="solid"/>
                    </a:lnTlToBr>
                    <a:lnBlToTr w="12700" cmpd="sng">
                      <a:noFill/>
                      <a:prstDash val="solid"/>
                    </a:lnBlToTr>
                  </a:tcPr>
                </a:tc>
                <a:tc>
                  <a:txBody>
                    <a:bodyPr/>
                    <a:lstStyle/>
                    <a:p>
                      <a:pPr algn="ctr" rtl="0" fontAlgn="ctr"/>
                      <a:r>
                        <a:rPr lang="en-GB" sz="800" b="0" i="1" u="none" strike="noStrike">
                          <a:solidFill>
                            <a:srgbClr val="37373A"/>
                          </a:solidFill>
                          <a:effectLst/>
                          <a:latin typeface="Arial (Body)"/>
                        </a:rPr>
                        <a:t>80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1" u="none" strike="noStrike">
                          <a:solidFill>
                            <a:srgbClr val="37373A"/>
                          </a:solidFill>
                          <a:effectLst/>
                          <a:latin typeface="Arial (Body)"/>
                        </a:rPr>
                        <a:t>160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1" u="none" strike="noStrike">
                          <a:solidFill>
                            <a:srgbClr val="37373A"/>
                          </a:solidFill>
                          <a:effectLst/>
                          <a:latin typeface="Arial (Body)"/>
                        </a:rPr>
                        <a:t>240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1" u="none" strike="noStrike">
                          <a:solidFill>
                            <a:srgbClr val="37373A"/>
                          </a:solidFill>
                          <a:effectLst/>
                          <a:latin typeface="Arial (Body)"/>
                        </a:rPr>
                        <a:t>320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1" u="none" strike="noStrike">
                          <a:solidFill>
                            <a:srgbClr val="37373A"/>
                          </a:solidFill>
                          <a:effectLst/>
                          <a:latin typeface="Arial (Body)"/>
                        </a:rPr>
                        <a:t>400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1" u="none" strike="noStrike">
                          <a:solidFill>
                            <a:srgbClr val="37373A"/>
                          </a:solidFill>
                          <a:effectLst/>
                          <a:latin typeface="Arial (Body)"/>
                        </a:rPr>
                        <a:t>480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1" u="none" strike="noStrike">
                          <a:solidFill>
                            <a:srgbClr val="37373A"/>
                          </a:solidFill>
                          <a:effectLst/>
                          <a:latin typeface="Arial (Body)"/>
                        </a:rPr>
                        <a:t>560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1" u="none" strike="noStrike">
                          <a:solidFill>
                            <a:srgbClr val="37373A"/>
                          </a:solidFill>
                          <a:effectLst/>
                          <a:latin typeface="Arial (Body)"/>
                        </a:rPr>
                        <a:t>640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1" u="none" strike="noStrike">
                          <a:solidFill>
                            <a:srgbClr val="37373A"/>
                          </a:solidFill>
                          <a:effectLst/>
                          <a:latin typeface="Arial (Body)"/>
                        </a:rPr>
                        <a:t>720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1" u="none" strike="noStrike">
                          <a:solidFill>
                            <a:srgbClr val="37373A"/>
                          </a:solidFill>
                          <a:effectLst/>
                          <a:latin typeface="Arial (Body)"/>
                        </a:rPr>
                        <a:t>800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1" u="none" strike="noStrike">
                          <a:solidFill>
                            <a:srgbClr val="37373A"/>
                          </a:solidFill>
                          <a:effectLst/>
                          <a:latin typeface="Arial (Body)"/>
                        </a:rPr>
                        <a:t>880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1" u="none" strike="noStrike">
                          <a:solidFill>
                            <a:srgbClr val="37373A"/>
                          </a:solidFill>
                          <a:effectLst/>
                          <a:latin typeface="Arial (Body)"/>
                        </a:rPr>
                        <a:t>960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1" u="none" strike="noStrike">
                          <a:solidFill>
                            <a:srgbClr val="37373A"/>
                          </a:solidFill>
                          <a:effectLst/>
                          <a:latin typeface="Arial (Body)"/>
                        </a:rPr>
                        <a:t>1040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1" u="none" strike="noStrike">
                          <a:solidFill>
                            <a:srgbClr val="37373A"/>
                          </a:solidFill>
                          <a:effectLst/>
                          <a:latin typeface="Arial (Body)"/>
                        </a:rPr>
                        <a:t>1120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9906439"/>
                  </a:ext>
                </a:extLst>
              </a:tr>
            </a:tbl>
          </a:graphicData>
        </a:graphic>
      </p:graphicFrame>
      <p:sp>
        <p:nvSpPr>
          <p:cNvPr id="6" name="TextBox 5"/>
          <p:cNvSpPr txBox="1"/>
          <p:nvPr/>
        </p:nvSpPr>
        <p:spPr>
          <a:xfrm>
            <a:off x="547704" y="5537431"/>
            <a:ext cx="11065176" cy="83099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defRPr/>
            </a:pPr>
            <a:r>
              <a:rPr lang="en-GB" sz="800" i="1">
                <a:solidFill>
                  <a:srgbClr val="425563"/>
                </a:solidFill>
                <a:latin typeface="Arial (Body)"/>
              </a:rPr>
              <a:t>Team Leader to cover as Results Recorder for small sites</a:t>
            </a:r>
          </a:p>
          <a:p>
            <a:pPr lvl="0">
              <a:defRPr/>
            </a:pPr>
            <a:r>
              <a:rPr lang="en-GB" sz="800" i="1">
                <a:solidFill>
                  <a:srgbClr val="425563"/>
                </a:solidFill>
                <a:latin typeface="Arial (Body)"/>
              </a:rPr>
              <a:t>** Queue Coordinator requirements are particularly indicative and should be determined on a site by site basis, dependent on site specific requirements and local infrastructure </a:t>
            </a:r>
          </a:p>
          <a:p>
            <a:pPr lvl="0">
              <a:defRPr/>
            </a:pPr>
            <a:r>
              <a:rPr kumimoji="0" lang="en-GB" sz="800" b="1" i="1" u="none" strike="noStrike" kern="1200" cap="none" spc="0" normalizeH="0" baseline="0" noProof="0">
                <a:ln>
                  <a:noFill/>
                </a:ln>
                <a:solidFill>
                  <a:srgbClr val="425563"/>
                </a:solidFill>
                <a:effectLst/>
                <a:uLnTx/>
                <a:uFillTx/>
                <a:latin typeface="Arial (Body)"/>
                <a:ea typeface="+mn-ea"/>
                <a:cs typeface="+mn-cs"/>
              </a:rPr>
              <a:t>Note</a:t>
            </a:r>
            <a:r>
              <a:rPr kumimoji="0" lang="en-GB" sz="800" b="0" i="1" u="none" strike="noStrike" kern="1200" cap="none" spc="0" normalizeH="0" baseline="0" noProof="0">
                <a:ln>
                  <a:noFill/>
                </a:ln>
                <a:solidFill>
                  <a:srgbClr val="425563"/>
                </a:solidFill>
                <a:effectLst/>
                <a:uLnTx/>
                <a:uFillTx/>
                <a:latin typeface="Arial (Body)"/>
                <a:ea typeface="+mn-ea"/>
                <a:cs typeface="+mn-cs"/>
              </a:rPr>
              <a:t>: </a:t>
            </a:r>
            <a:r>
              <a:rPr lang="en-GB" sz="800" i="1">
                <a:solidFill>
                  <a:schemeClr val="tx1"/>
                </a:solidFill>
                <a:latin typeface="Arial (Body)"/>
              </a:rPr>
              <a:t>Assumes all </a:t>
            </a:r>
            <a:r>
              <a:rPr lang="en-GB" sz="800" i="1" dirty="0">
                <a:solidFill>
                  <a:schemeClr val="tx1"/>
                </a:solidFill>
                <a:latin typeface="Arial (Body)"/>
              </a:rPr>
              <a:t>Participants</a:t>
            </a:r>
            <a:r>
              <a:rPr lang="en-GB" sz="800" i="1">
                <a:solidFill>
                  <a:schemeClr val="tx1"/>
                </a:solidFill>
                <a:latin typeface="Arial (Body)"/>
              </a:rPr>
              <a:t> to use self-swab. For minors and those unable to self-swab, assumes a guardian or career will assist with swabbing</a:t>
            </a:r>
          </a:p>
          <a:p>
            <a:pPr lvl="0">
              <a:defRPr/>
            </a:pPr>
            <a:r>
              <a:rPr lang="en-GB" sz="800" b="1" i="1">
                <a:solidFill>
                  <a:srgbClr val="425563"/>
                </a:solidFill>
                <a:latin typeface="Arial (Body)"/>
              </a:rPr>
              <a:t>Note</a:t>
            </a:r>
            <a:r>
              <a:rPr lang="en-GB" sz="800" i="1">
                <a:solidFill>
                  <a:srgbClr val="425563"/>
                </a:solidFill>
                <a:latin typeface="Arial (Body)"/>
              </a:rPr>
              <a:t>: Assumes sufficient workforce to deliver maximum potential capacity (1 test every 6 minutes per testing station)</a:t>
            </a:r>
          </a:p>
          <a:p>
            <a:pPr>
              <a:defRPr/>
            </a:pPr>
            <a:r>
              <a:rPr lang="en-GB" sz="800" b="1" i="1">
                <a:solidFill>
                  <a:srgbClr val="425563"/>
                </a:solidFill>
                <a:latin typeface="Arial (Body)"/>
              </a:rPr>
              <a:t>Note</a:t>
            </a:r>
            <a:r>
              <a:rPr lang="en-GB" sz="800" i="1">
                <a:solidFill>
                  <a:srgbClr val="425563"/>
                </a:solidFill>
                <a:latin typeface="Arial (Body)"/>
              </a:rPr>
              <a:t>: </a:t>
            </a:r>
            <a:r>
              <a:rPr lang="en-GB" sz="800" i="1">
                <a:solidFill>
                  <a:schemeClr val="tx1"/>
                </a:solidFill>
                <a:latin typeface="Arial (Body)"/>
              </a:rPr>
              <a:t>Additional contingency resource has been added to cover breaks and potential absences. It is recommended that staff rotate across multiple positions throughout the day, with breaks and all staff provided equal break time </a:t>
            </a:r>
            <a:endParaRPr lang="en-GB" sz="800" i="1">
              <a:solidFill>
                <a:srgbClr val="425563"/>
              </a:solidFill>
              <a:latin typeface="Arial (Body)"/>
            </a:endParaRPr>
          </a:p>
          <a:p>
            <a:pPr lvl="0">
              <a:defRPr/>
            </a:pPr>
            <a:endParaRPr kumimoji="0" lang="en-GB" sz="800" b="0" i="1" u="none" strike="noStrike" kern="1200" cap="none" spc="0" normalizeH="0" baseline="0" noProof="0">
              <a:ln>
                <a:noFill/>
              </a:ln>
              <a:solidFill>
                <a:srgbClr val="425563"/>
              </a:solidFill>
              <a:effectLst/>
              <a:uLnTx/>
              <a:uFillTx/>
              <a:latin typeface="Arial (Body)"/>
              <a:ea typeface="+mn-ea"/>
              <a:cs typeface="+mn-cs"/>
            </a:endParaRPr>
          </a:p>
        </p:txBody>
      </p:sp>
      <p:sp>
        <p:nvSpPr>
          <p:cNvPr id="13" name="Title 1"/>
          <p:cNvSpPr txBox="1">
            <a:spLocks/>
          </p:cNvSpPr>
          <p:nvPr/>
        </p:nvSpPr>
        <p:spPr>
          <a:xfrm>
            <a:off x="623888" y="905070"/>
            <a:ext cx="10982880" cy="6647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rgbClr val="005EB8"/>
                </a:solidFill>
                <a:latin typeface="+mj-lt"/>
                <a:ea typeface="+mj-ea"/>
                <a:cs typeface="+mj-cs"/>
                <a:sym typeface="+mj-lt"/>
              </a:defRPr>
            </a:lvl1pPr>
          </a:lstStyle>
          <a:p>
            <a:r>
              <a:rPr lang="en-GB" dirty="0"/>
              <a:t>WORKFORCE RESOURCE REQUIREMENTS PER 100% CAPACITY </a:t>
            </a:r>
            <a:r>
              <a:rPr lang="en-GB" dirty="0" smtClean="0"/>
              <a:t>TESTING SITE </a:t>
            </a:r>
            <a:r>
              <a:rPr lang="en-GB" dirty="0"/>
              <a:t>SIZE (1/2)</a:t>
            </a:r>
          </a:p>
        </p:txBody>
      </p:sp>
      <p:sp>
        <p:nvSpPr>
          <p:cNvPr id="15" name="Rectangle 14"/>
          <p:cNvSpPr/>
          <p:nvPr/>
        </p:nvSpPr>
        <p:spPr>
          <a:xfrm>
            <a:off x="547704" y="1758611"/>
            <a:ext cx="11153764" cy="977191"/>
          </a:xfrm>
          <a:prstGeom prst="rect">
            <a:avLst/>
          </a:prstGeom>
        </p:spPr>
        <p:txBody>
          <a:bodyPr wrap="square">
            <a:spAutoFit/>
          </a:bodyPr>
          <a:lstStyle/>
          <a:p>
            <a:pPr marL="171450" indent="-171450">
              <a:spcAft>
                <a:spcPts val="300"/>
              </a:spcAft>
              <a:buFont typeface="Arial" panose="020B0604020202020204" pitchFamily="34" charset="0"/>
              <a:buChar char="•"/>
            </a:pPr>
            <a:r>
              <a:rPr lang="en-GB" sz="1000" dirty="0">
                <a:solidFill>
                  <a:srgbClr val="425563"/>
                </a:solidFill>
              </a:rPr>
              <a:t>The table below outlines the indicative number of staff needed to operate a </a:t>
            </a:r>
            <a:r>
              <a:rPr lang="en-GB" sz="1000" dirty="0" smtClean="0">
                <a:solidFill>
                  <a:srgbClr val="425563"/>
                </a:solidFill>
              </a:rPr>
              <a:t>testing site </a:t>
            </a:r>
            <a:r>
              <a:rPr lang="en-GB" sz="1000" dirty="0">
                <a:solidFill>
                  <a:srgbClr val="425563"/>
                </a:solidFill>
              </a:rPr>
              <a:t>per shift to maximum capacity, there is further slides in the appendix showing a medium and low capacity.</a:t>
            </a:r>
          </a:p>
          <a:p>
            <a:pPr marL="171450" indent="-171450">
              <a:spcAft>
                <a:spcPts val="300"/>
              </a:spcAft>
              <a:buFont typeface="Arial" panose="020B0604020202020204" pitchFamily="34" charset="0"/>
              <a:buChar char="•"/>
            </a:pPr>
            <a:r>
              <a:rPr lang="en-GB" sz="1000" dirty="0">
                <a:solidFill>
                  <a:srgbClr val="425563"/>
                </a:solidFill>
              </a:rPr>
              <a:t>This is based off an 8 hour day and a 10 throughput per testing station per hour</a:t>
            </a:r>
          </a:p>
          <a:p>
            <a:pPr marL="171450" indent="-171450">
              <a:spcAft>
                <a:spcPts val="300"/>
              </a:spcAft>
              <a:buFont typeface="Arial" panose="020B0604020202020204" pitchFamily="34" charset="0"/>
              <a:buChar char="•"/>
            </a:pPr>
            <a:r>
              <a:rPr lang="en-GB" sz="1000" dirty="0">
                <a:solidFill>
                  <a:srgbClr val="425563"/>
                </a:solidFill>
              </a:rPr>
              <a:t>Additional contingency resource has been added to cover breaks and potential absences. It is recommended that staff rotate across multiple positions throughout the day, with breaks and all staff provided equal break time </a:t>
            </a:r>
          </a:p>
          <a:p>
            <a:pPr marL="171450" indent="-171450">
              <a:spcAft>
                <a:spcPts val="300"/>
              </a:spcAft>
              <a:buFont typeface="Arial" panose="020B0604020202020204" pitchFamily="34" charset="0"/>
              <a:buChar char="•"/>
            </a:pPr>
            <a:endParaRPr lang="en-GB" sz="1000" dirty="0">
              <a:solidFill>
                <a:srgbClr val="425563"/>
              </a:solidFill>
            </a:endParaRPr>
          </a:p>
        </p:txBody>
      </p:sp>
      <p:sp>
        <p:nvSpPr>
          <p:cNvPr id="12" name="Rectangle 11"/>
          <p:cNvSpPr/>
          <p:nvPr/>
        </p:nvSpPr>
        <p:spPr>
          <a:xfrm>
            <a:off x="2060448" y="5160465"/>
            <a:ext cx="8985504" cy="230832"/>
          </a:xfrm>
          <a:prstGeom prst="rect">
            <a:avLst/>
          </a:prstGeom>
        </p:spPr>
        <p:txBody>
          <a:bodyPr wrap="square">
            <a:spAutoFit/>
          </a:bodyPr>
          <a:lstStyle/>
          <a:p>
            <a:pPr algn="ctr"/>
            <a:r>
              <a:rPr lang="en-GB" sz="900" b="1">
                <a:solidFill>
                  <a:srgbClr val="37373A"/>
                </a:solidFill>
              </a:rPr>
              <a:t>Workforce numbers are a guideline only and local decisions should be made on a sensible workforce size on a site by site basis.</a:t>
            </a:r>
          </a:p>
        </p:txBody>
      </p:sp>
      <p:sp>
        <p:nvSpPr>
          <p:cNvPr id="9" name="Rectangle 8">
            <a:extLst>
              <a:ext uri="{FF2B5EF4-FFF2-40B4-BE49-F238E27FC236}">
                <a16:creationId xmlns:a16="http://schemas.microsoft.com/office/drawing/2014/main" id="{575D028F-970D-AD4E-9DBF-0548262EFE83}"/>
              </a:ext>
            </a:extLst>
          </p:cNvPr>
          <p:cNvSpPr/>
          <p:nvPr/>
        </p:nvSpPr>
        <p:spPr>
          <a:xfrm>
            <a:off x="612638" y="586096"/>
            <a:ext cx="3884461" cy="307777"/>
          </a:xfrm>
          <a:prstGeom prst="rect">
            <a:avLst/>
          </a:prstGeom>
        </p:spPr>
        <p:txBody>
          <a:bodyPr wrap="none" lIns="0">
            <a:spAutoFit/>
          </a:bodyPr>
          <a:lstStyle/>
          <a:p>
            <a:r>
              <a:rPr lang="en-GB" sz="1400" b="1"/>
              <a:t>WORKFORCE BLUEPRINT &amp; CALCULATOR:</a:t>
            </a:r>
          </a:p>
        </p:txBody>
      </p:sp>
    </p:spTree>
    <p:extLst>
      <p:ext uri="{BB962C8B-B14F-4D97-AF65-F5344CB8AC3E}">
        <p14:creationId xmlns:p14="http://schemas.microsoft.com/office/powerpoint/2010/main" val="1191945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630000" y="2436682"/>
          <a:ext cx="11071468" cy="2544982"/>
        </p:xfrm>
        <a:graphic>
          <a:graphicData uri="http://schemas.openxmlformats.org/drawingml/2006/table">
            <a:tbl>
              <a:tblPr>
                <a:tableStyleId>{21E4AEA4-8DFA-4A89-87EB-49C32662AFE0}</a:tableStyleId>
              </a:tblPr>
              <a:tblGrid>
                <a:gridCol w="1630105">
                  <a:extLst>
                    <a:ext uri="{9D8B030D-6E8A-4147-A177-3AD203B41FA5}">
                      <a16:colId xmlns:a16="http://schemas.microsoft.com/office/drawing/2014/main" val="2959241811"/>
                    </a:ext>
                  </a:extLst>
                </a:gridCol>
                <a:gridCol w="1630105">
                  <a:extLst>
                    <a:ext uri="{9D8B030D-6E8A-4147-A177-3AD203B41FA5}">
                      <a16:colId xmlns:a16="http://schemas.microsoft.com/office/drawing/2014/main" val="2383228731"/>
                    </a:ext>
                  </a:extLst>
                </a:gridCol>
                <a:gridCol w="557947">
                  <a:extLst>
                    <a:ext uri="{9D8B030D-6E8A-4147-A177-3AD203B41FA5}">
                      <a16:colId xmlns:a16="http://schemas.microsoft.com/office/drawing/2014/main" val="826441926"/>
                    </a:ext>
                  </a:extLst>
                </a:gridCol>
                <a:gridCol w="557947">
                  <a:extLst>
                    <a:ext uri="{9D8B030D-6E8A-4147-A177-3AD203B41FA5}">
                      <a16:colId xmlns:a16="http://schemas.microsoft.com/office/drawing/2014/main" val="1003825693"/>
                    </a:ext>
                  </a:extLst>
                </a:gridCol>
                <a:gridCol w="557947">
                  <a:extLst>
                    <a:ext uri="{9D8B030D-6E8A-4147-A177-3AD203B41FA5}">
                      <a16:colId xmlns:a16="http://schemas.microsoft.com/office/drawing/2014/main" val="1475614591"/>
                    </a:ext>
                  </a:extLst>
                </a:gridCol>
                <a:gridCol w="557947">
                  <a:extLst>
                    <a:ext uri="{9D8B030D-6E8A-4147-A177-3AD203B41FA5}">
                      <a16:colId xmlns:a16="http://schemas.microsoft.com/office/drawing/2014/main" val="710958772"/>
                    </a:ext>
                  </a:extLst>
                </a:gridCol>
                <a:gridCol w="557947">
                  <a:extLst>
                    <a:ext uri="{9D8B030D-6E8A-4147-A177-3AD203B41FA5}">
                      <a16:colId xmlns:a16="http://schemas.microsoft.com/office/drawing/2014/main" val="92435971"/>
                    </a:ext>
                  </a:extLst>
                </a:gridCol>
                <a:gridCol w="557947">
                  <a:extLst>
                    <a:ext uri="{9D8B030D-6E8A-4147-A177-3AD203B41FA5}">
                      <a16:colId xmlns:a16="http://schemas.microsoft.com/office/drawing/2014/main" val="475620160"/>
                    </a:ext>
                  </a:extLst>
                </a:gridCol>
                <a:gridCol w="557947">
                  <a:extLst>
                    <a:ext uri="{9D8B030D-6E8A-4147-A177-3AD203B41FA5}">
                      <a16:colId xmlns:a16="http://schemas.microsoft.com/office/drawing/2014/main" val="4152816659"/>
                    </a:ext>
                  </a:extLst>
                </a:gridCol>
                <a:gridCol w="557947">
                  <a:extLst>
                    <a:ext uri="{9D8B030D-6E8A-4147-A177-3AD203B41FA5}">
                      <a16:colId xmlns:a16="http://schemas.microsoft.com/office/drawing/2014/main" val="3312352767"/>
                    </a:ext>
                  </a:extLst>
                </a:gridCol>
                <a:gridCol w="557947">
                  <a:extLst>
                    <a:ext uri="{9D8B030D-6E8A-4147-A177-3AD203B41FA5}">
                      <a16:colId xmlns:a16="http://schemas.microsoft.com/office/drawing/2014/main" val="3839726138"/>
                    </a:ext>
                  </a:extLst>
                </a:gridCol>
                <a:gridCol w="557947">
                  <a:extLst>
                    <a:ext uri="{9D8B030D-6E8A-4147-A177-3AD203B41FA5}">
                      <a16:colId xmlns:a16="http://schemas.microsoft.com/office/drawing/2014/main" val="4031945592"/>
                    </a:ext>
                  </a:extLst>
                </a:gridCol>
                <a:gridCol w="557947">
                  <a:extLst>
                    <a:ext uri="{9D8B030D-6E8A-4147-A177-3AD203B41FA5}">
                      <a16:colId xmlns:a16="http://schemas.microsoft.com/office/drawing/2014/main" val="808713492"/>
                    </a:ext>
                  </a:extLst>
                </a:gridCol>
                <a:gridCol w="557947">
                  <a:extLst>
                    <a:ext uri="{9D8B030D-6E8A-4147-A177-3AD203B41FA5}">
                      <a16:colId xmlns:a16="http://schemas.microsoft.com/office/drawing/2014/main" val="348791302"/>
                    </a:ext>
                  </a:extLst>
                </a:gridCol>
                <a:gridCol w="557947">
                  <a:extLst>
                    <a:ext uri="{9D8B030D-6E8A-4147-A177-3AD203B41FA5}">
                      <a16:colId xmlns:a16="http://schemas.microsoft.com/office/drawing/2014/main" val="3657687379"/>
                    </a:ext>
                  </a:extLst>
                </a:gridCol>
                <a:gridCol w="557947">
                  <a:extLst>
                    <a:ext uri="{9D8B030D-6E8A-4147-A177-3AD203B41FA5}">
                      <a16:colId xmlns:a16="http://schemas.microsoft.com/office/drawing/2014/main" val="3751875134"/>
                    </a:ext>
                  </a:extLst>
                </a:gridCol>
              </a:tblGrid>
              <a:tr h="198903">
                <a:tc>
                  <a:txBody>
                    <a:bodyPr/>
                    <a:lstStyle/>
                    <a:p>
                      <a:pPr algn="ctr" fontAlgn="b"/>
                      <a:endParaRPr lang="en-GB" sz="800" b="1" i="0" u="none" strike="noStrike" dirty="0">
                        <a:solidFill>
                          <a:schemeClr val="bg1"/>
                        </a:solidFill>
                        <a:effectLst/>
                        <a:latin typeface="Arial (Body)"/>
                      </a:endParaRPr>
                    </a:p>
                  </a:txBody>
                  <a:tcPr marL="72000" marR="72000" marT="0" marB="0" anchor="ctr">
                    <a:lnL w="6350" cap="flat" cmpd="sng" algn="ctr">
                      <a:solidFill>
                        <a:schemeClr val="bg1"/>
                      </a:solidFill>
                      <a:prstDash val="sysDot"/>
                      <a:round/>
                      <a:headEnd type="none" w="med" len="med"/>
                      <a:tailEnd type="none" w="med" len="med"/>
                    </a:lnL>
                    <a:lnR w="6350" cap="flat" cmpd="sng" algn="ctr">
                      <a:no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u="none" strike="noStrike">
                          <a:solidFill>
                            <a:schemeClr val="bg1"/>
                          </a:solidFill>
                          <a:effectLst/>
                          <a:latin typeface="Arial (Body)"/>
                        </a:rPr>
                        <a:t> </a:t>
                      </a:r>
                      <a:endParaRPr lang="en-GB" sz="800" b="1" i="0" u="none" strike="noStrike">
                        <a:solidFill>
                          <a:schemeClr val="bg1"/>
                        </a:solidFill>
                        <a:effectLst/>
                        <a:latin typeface="Arial (Body)"/>
                      </a:endParaRPr>
                    </a:p>
                  </a:txBody>
                  <a:tcPr marL="72000" marR="72000" marT="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gridSpan="14">
                  <a:txBody>
                    <a:bodyPr/>
                    <a:lstStyle/>
                    <a:p>
                      <a:pPr algn="ctr" fontAlgn="b"/>
                      <a:r>
                        <a:rPr lang="en-GB" sz="800" b="1" i="0" u="none" strike="noStrike" dirty="0">
                          <a:solidFill>
                            <a:schemeClr val="bg1"/>
                          </a:solidFill>
                          <a:effectLst/>
                          <a:latin typeface="Arial (Body)"/>
                        </a:rPr>
                        <a:t>Number of Testing Stations </a:t>
                      </a:r>
                      <a:r>
                        <a:rPr lang="en-GB" sz="800" b="1" i="0" u="none" strike="noStrike" dirty="0" smtClean="0">
                          <a:solidFill>
                            <a:schemeClr val="bg1"/>
                          </a:solidFill>
                          <a:effectLst/>
                          <a:latin typeface="Arial (Body)"/>
                        </a:rPr>
                        <a:t>(Testing Site </a:t>
                      </a:r>
                      <a:r>
                        <a:rPr lang="en-GB" sz="800" b="1" i="0" u="none" strike="noStrike" dirty="0">
                          <a:solidFill>
                            <a:schemeClr val="bg1"/>
                          </a:solidFill>
                          <a:effectLst/>
                          <a:latin typeface="Arial (Body)"/>
                        </a:rPr>
                        <a:t>Size)</a:t>
                      </a: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ctr" fontAlgn="b"/>
                      <a:endParaRPr lang="en-GB" sz="1050" b="1" i="0" u="none" strike="noStrike">
                        <a:solidFill>
                          <a:schemeClr val="bg1"/>
                        </a:solidFill>
                        <a:effectLst/>
                        <a:latin typeface="Arial (Body)"/>
                      </a:endParaRPr>
                    </a:p>
                  </a:txBody>
                  <a:tcPr marL="72000" marR="72000" marT="36000" marB="3600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extLst>
                  <a:ext uri="{0D108BD9-81ED-4DB2-BD59-A6C34878D82A}">
                    <a16:rowId xmlns:a16="http://schemas.microsoft.com/office/drawing/2014/main" val="1662768075"/>
                  </a:ext>
                </a:extLst>
              </a:tr>
              <a:tr h="229275">
                <a:tc>
                  <a:txBody>
                    <a:bodyPr/>
                    <a:lstStyle/>
                    <a:p>
                      <a:pPr algn="l" fontAlgn="b"/>
                      <a:r>
                        <a:rPr lang="en-GB" sz="800" b="1" i="0" u="none" strike="noStrike">
                          <a:solidFill>
                            <a:schemeClr val="bg1"/>
                          </a:solidFill>
                          <a:effectLst/>
                          <a:latin typeface="Arial (Body)"/>
                        </a:rPr>
                        <a:t>Role</a:t>
                      </a:r>
                    </a:p>
                  </a:txBody>
                  <a:tcPr marL="72000" marR="7200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l" fontAlgn="b"/>
                      <a:r>
                        <a:rPr lang="en-GB" sz="800" b="1" i="0" u="none" strike="noStrike">
                          <a:solidFill>
                            <a:schemeClr val="bg1"/>
                          </a:solidFill>
                          <a:effectLst/>
                          <a:latin typeface="Arial (Body)"/>
                        </a:rPr>
                        <a:t>Position</a:t>
                      </a:r>
                    </a:p>
                  </a:txBody>
                  <a:tcPr marL="72000" marR="72000" marT="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800" b="0" i="0" u="none" strike="noStrike">
                          <a:solidFill>
                            <a:srgbClr val="FFFFFF"/>
                          </a:solidFill>
                          <a:effectLst/>
                          <a:latin typeface="Arial (Body)"/>
                        </a:rPr>
                        <a:t>15</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800" b="0" i="0" u="none" strike="noStrike">
                          <a:solidFill>
                            <a:srgbClr val="FFFFFF"/>
                          </a:solidFill>
                          <a:effectLst/>
                          <a:latin typeface="Arial (Body)"/>
                        </a:rPr>
                        <a:t>16</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800" b="0" i="0" u="none" strike="noStrike">
                          <a:solidFill>
                            <a:srgbClr val="FFFFFF"/>
                          </a:solidFill>
                          <a:effectLst/>
                          <a:latin typeface="Arial (Body)"/>
                        </a:rPr>
                        <a:t>17</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800" b="0" i="0" u="none" strike="noStrike">
                          <a:solidFill>
                            <a:srgbClr val="FFFFFF"/>
                          </a:solidFill>
                          <a:effectLst/>
                          <a:latin typeface="Arial (Body)"/>
                        </a:rPr>
                        <a:t>18</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800" b="0" i="0" u="none" strike="noStrike">
                          <a:solidFill>
                            <a:srgbClr val="FFFFFF"/>
                          </a:solidFill>
                          <a:effectLst/>
                          <a:latin typeface="Arial (Body)"/>
                        </a:rPr>
                        <a:t>19</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800" b="0" i="0" u="none" strike="noStrike">
                          <a:solidFill>
                            <a:srgbClr val="FFFFFF"/>
                          </a:solidFill>
                          <a:effectLst/>
                          <a:latin typeface="Arial (Body)"/>
                        </a:rPr>
                        <a:t>20</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800" b="0" i="0" u="none" strike="noStrike">
                          <a:solidFill>
                            <a:srgbClr val="FFFFFF"/>
                          </a:solidFill>
                          <a:effectLst/>
                          <a:latin typeface="Arial (Body)"/>
                        </a:rPr>
                        <a:t>21</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800" b="0" i="0" u="none" strike="noStrike">
                          <a:solidFill>
                            <a:srgbClr val="FFFFFF"/>
                          </a:solidFill>
                          <a:effectLst/>
                          <a:latin typeface="Arial (Body)"/>
                        </a:rPr>
                        <a:t>22</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800" b="0" i="0" u="none" strike="noStrike">
                          <a:solidFill>
                            <a:srgbClr val="FFFFFF"/>
                          </a:solidFill>
                          <a:effectLst/>
                          <a:latin typeface="Arial (Body)"/>
                        </a:rPr>
                        <a:t>23</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800" b="0" i="0" u="none" strike="noStrike">
                          <a:solidFill>
                            <a:srgbClr val="FFFFFF"/>
                          </a:solidFill>
                          <a:effectLst/>
                          <a:latin typeface="Arial (Body)"/>
                        </a:rPr>
                        <a:t>24</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800" b="0" i="0" u="none" strike="noStrike">
                          <a:solidFill>
                            <a:srgbClr val="FFFFFF"/>
                          </a:solidFill>
                          <a:effectLst/>
                          <a:latin typeface="Arial (Body)"/>
                        </a:rPr>
                        <a:t>25</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800" b="0" i="0" u="none" strike="noStrike">
                          <a:solidFill>
                            <a:srgbClr val="FFFFFF"/>
                          </a:solidFill>
                          <a:effectLst/>
                          <a:latin typeface="Arial (Body)"/>
                        </a:rPr>
                        <a:t>26</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800" b="0" i="0" u="none" strike="noStrike">
                          <a:solidFill>
                            <a:srgbClr val="FFFFFF"/>
                          </a:solidFill>
                          <a:effectLst/>
                          <a:latin typeface="Arial (Body)"/>
                        </a:rPr>
                        <a:t>27</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800" b="0" i="0" u="none" strike="noStrike">
                          <a:solidFill>
                            <a:srgbClr val="FFFFFF"/>
                          </a:solidFill>
                          <a:effectLst/>
                          <a:latin typeface="Arial (Body)"/>
                        </a:rPr>
                        <a:t>28</a:t>
                      </a:r>
                    </a:p>
                  </a:txBody>
                  <a:tcPr marL="6350" marR="6350" marT="6350" marB="0" anchor="ctr">
                    <a:lnL w="6350" cap="flat" cmpd="sng" algn="ctr">
                      <a:solidFill>
                        <a:schemeClr val="bg1"/>
                      </a:solidFill>
                      <a:prstDash val="sysDot"/>
                      <a:round/>
                      <a:headEnd type="none" w="med" len="med"/>
                      <a:tailEnd type="none" w="med" len="med"/>
                    </a:lnL>
                    <a:lnR w="6350" cap="flat" cmpd="sng" algn="ctr">
                      <a:solidFill>
                        <a:schemeClr val="bg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extLst>
                  <a:ext uri="{0D108BD9-81ED-4DB2-BD59-A6C34878D82A}">
                    <a16:rowId xmlns:a16="http://schemas.microsoft.com/office/drawing/2014/main" val="3676215457"/>
                  </a:ext>
                </a:extLst>
              </a:tr>
              <a:tr h="214821">
                <a:tc gridSpan="2">
                  <a:txBody>
                    <a:bodyPr/>
                    <a:lstStyle/>
                    <a:p>
                      <a:pPr algn="l" fontAlgn="ctr"/>
                      <a:r>
                        <a:rPr lang="en-GB" sz="800" b="1" i="0" u="none" strike="noStrike">
                          <a:solidFill>
                            <a:schemeClr val="tx1"/>
                          </a:solidFill>
                          <a:effectLst/>
                          <a:latin typeface="+mj-lt"/>
                        </a:rPr>
                        <a:t>Team</a:t>
                      </a:r>
                      <a:r>
                        <a:rPr lang="en-GB" sz="800" b="1" i="0" u="none" strike="noStrike" baseline="0">
                          <a:solidFill>
                            <a:schemeClr val="tx1"/>
                          </a:solidFill>
                          <a:effectLst/>
                          <a:latin typeface="+mj-lt"/>
                        </a:rPr>
                        <a:t> Leader</a:t>
                      </a:r>
                      <a:endParaRPr lang="en-GB" sz="800" b="1" i="0" u="none" strike="noStrike">
                        <a:solidFill>
                          <a:schemeClr val="tx1"/>
                        </a:solidFill>
                        <a:effectLst/>
                        <a:latin typeface="+mj-lt"/>
                      </a:endParaRP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GB" sz="900" b="1" i="0" u="none" strike="noStrike">
                        <a:solidFill>
                          <a:schemeClr val="bg1"/>
                        </a:solidFill>
                        <a:effectLst/>
                        <a:latin typeface="+mj-lt"/>
                      </a:endParaRPr>
                    </a:p>
                  </a:txBody>
                  <a:tcPr marL="36000" marR="3600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fontAlgn="ctr"/>
                      <a:r>
                        <a:rPr lang="en-GB" sz="800" b="0" i="0" u="none" strike="noStrike">
                          <a:solidFill>
                            <a:srgbClr val="000000"/>
                          </a:solidFill>
                          <a:effectLst/>
                          <a:latin typeface="Arial" panose="020B0604020202020204" pitchFamily="34"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017743"/>
                  </a:ext>
                </a:extLst>
              </a:tr>
              <a:tr h="214821">
                <a:tc rowSpan="3">
                  <a:txBody>
                    <a:bodyPr/>
                    <a:lstStyle/>
                    <a:p>
                      <a:pPr algn="l" fontAlgn="ctr"/>
                      <a:r>
                        <a:rPr lang="en-GB" sz="800" b="1" i="0" u="none" strike="noStrike">
                          <a:solidFill>
                            <a:schemeClr val="tx1"/>
                          </a:solidFill>
                          <a:effectLst/>
                          <a:latin typeface="+mj-lt"/>
                        </a:rPr>
                        <a:t>Site Operations Role</a:t>
                      </a: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800" b="1" i="0" u="none" strike="noStrike">
                          <a:solidFill>
                            <a:schemeClr val="tx1"/>
                          </a:solidFill>
                          <a:effectLst/>
                          <a:latin typeface="+mj-lt"/>
                        </a:rPr>
                        <a:t>Queue</a:t>
                      </a:r>
                      <a:r>
                        <a:rPr lang="en-GB" sz="800" b="1" i="0" u="none" strike="noStrike" baseline="0">
                          <a:solidFill>
                            <a:schemeClr val="tx1"/>
                          </a:solidFill>
                          <a:effectLst/>
                          <a:latin typeface="+mj-lt"/>
                        </a:rPr>
                        <a:t> Coordinator** </a:t>
                      </a:r>
                      <a:endParaRPr lang="en-GB" sz="800" b="1" i="0" u="none" strike="noStrike">
                        <a:solidFill>
                          <a:schemeClr val="tx1"/>
                        </a:solidFill>
                        <a:effectLst/>
                        <a:latin typeface="+mj-lt"/>
                      </a:endParaRP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3</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3</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3</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3</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3</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3</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3</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3</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4</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4</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6225845"/>
                  </a:ext>
                </a:extLst>
              </a:tr>
              <a:tr h="214821">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chemeClr val="bg1"/>
                        </a:solidFill>
                        <a:effectLst/>
                        <a:uLnTx/>
                        <a:uFillTx/>
                        <a:latin typeface="+mn-lt"/>
                        <a:ea typeface="+mn-ea"/>
                        <a:cs typeface="+mn-cs"/>
                      </a:endParaRPr>
                    </a:p>
                  </a:txBody>
                  <a:tcPr marL="36000" marR="36000" marT="0" marB="0" anchor="ctr">
                    <a:lnL w="6350" cap="flat" cmpd="sng" algn="ctr">
                      <a:solidFill>
                        <a:schemeClr val="bg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tx1"/>
                          </a:solidFill>
                          <a:effectLst/>
                          <a:uLnTx/>
                          <a:uFillTx/>
                          <a:latin typeface="+mn-lt"/>
                          <a:ea typeface="+mn-ea"/>
                          <a:cs typeface="+mn-cs"/>
                        </a:rPr>
                        <a:t>Registration Assistant </a:t>
                      </a: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3</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3</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4</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4</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4</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4</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4</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5</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5</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5</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5</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5</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6</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2701675"/>
                  </a:ext>
                </a:extLst>
              </a:tr>
              <a:tr h="214821">
                <a:tc vMerge="1">
                  <a:txBody>
                    <a:bodyPr/>
                    <a:lstStyle/>
                    <a:p>
                      <a:pPr algn="l" fontAlgn="ctr"/>
                      <a:endParaRPr lang="en-GB" sz="900" b="1" i="0" u="none" strike="noStrike">
                        <a:solidFill>
                          <a:schemeClr val="bg1"/>
                        </a:solidFill>
                        <a:effectLst/>
                        <a:latin typeface="+mj-lt"/>
                      </a:endParaRPr>
                    </a:p>
                  </a:txBody>
                  <a:tcPr marL="36000" marR="36000" marT="0" marB="0" anchor="ctr">
                    <a:lnL w="6350" cap="flat" cmpd="sng" algn="ctr">
                      <a:solidFill>
                        <a:schemeClr val="bg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ctr"/>
                      <a:r>
                        <a:rPr lang="en-GB" sz="800" b="1" u="none" strike="noStrike">
                          <a:solidFill>
                            <a:schemeClr val="tx1"/>
                          </a:solidFill>
                          <a:effectLst/>
                          <a:latin typeface="+mj-lt"/>
                        </a:rPr>
                        <a:t>Test Assistant***</a:t>
                      </a:r>
                      <a:endParaRPr lang="en-GB" sz="800" b="1" i="0" u="none" strike="noStrike">
                        <a:solidFill>
                          <a:schemeClr val="tx1"/>
                        </a:solidFill>
                        <a:effectLst/>
                        <a:latin typeface="+mj-lt"/>
                      </a:endParaRP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4</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4</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5</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5</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5</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5</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6</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6</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6</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6</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7</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7</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7</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6571338"/>
                  </a:ext>
                </a:extLst>
              </a:tr>
              <a:tr h="225850">
                <a:tc rowSpan="2">
                  <a:txBody>
                    <a:bodyPr/>
                    <a:lstStyle/>
                    <a:p>
                      <a:pPr algn="l" fontAlgn="ctr"/>
                      <a:r>
                        <a:rPr lang="en-GB" sz="800" b="1" i="0" u="none" strike="noStrike">
                          <a:solidFill>
                            <a:schemeClr val="tx1"/>
                          </a:solidFill>
                          <a:effectLst/>
                          <a:latin typeface="+mj-lt"/>
                        </a:rPr>
                        <a:t>Testing Operations</a:t>
                      </a:r>
                      <a:r>
                        <a:rPr lang="en-GB" sz="800" b="1" i="0" u="none" strike="noStrike" baseline="0">
                          <a:solidFill>
                            <a:schemeClr val="tx1"/>
                          </a:solidFill>
                          <a:effectLst/>
                          <a:latin typeface="+mj-lt"/>
                        </a:rPr>
                        <a:t> Role</a:t>
                      </a:r>
                      <a:endParaRPr lang="en-GB" sz="800" b="1" i="0" u="none" strike="noStrike">
                        <a:solidFill>
                          <a:schemeClr val="tx1"/>
                        </a:solidFill>
                        <a:effectLst/>
                        <a:latin typeface="+mj-lt"/>
                      </a:endParaRP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800" b="1" u="none" strike="noStrike">
                          <a:solidFill>
                            <a:schemeClr val="tx1"/>
                          </a:solidFill>
                          <a:effectLst/>
                          <a:latin typeface="+mj-lt"/>
                        </a:rPr>
                        <a:t>Processing Operative</a:t>
                      </a:r>
                      <a:endParaRPr lang="en-GB" sz="800" b="1" i="0" u="none" strike="noStrike">
                        <a:solidFill>
                          <a:schemeClr val="tx1"/>
                        </a:solidFill>
                        <a:effectLst/>
                        <a:latin typeface="+mj-lt"/>
                      </a:endParaRP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16</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17</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18</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19</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20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21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22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23</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24</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25</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26</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27</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28</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9207034"/>
                  </a:ext>
                </a:extLst>
              </a:tr>
              <a:tr h="225850">
                <a:tc vMerge="1">
                  <a:txBody>
                    <a:bodyPr/>
                    <a:lstStyle/>
                    <a:p>
                      <a:pPr algn="l" fontAlgn="ctr"/>
                      <a:endParaRPr lang="en-GB" sz="900" b="1" i="0" u="none" strike="noStrike">
                        <a:solidFill>
                          <a:schemeClr val="bg1"/>
                        </a:solidFill>
                        <a:effectLst/>
                        <a:latin typeface="+mj-lt"/>
                      </a:endParaRPr>
                    </a:p>
                  </a:txBody>
                  <a:tcPr marL="36000" marR="36000" marT="0" marB="0" anchor="ctr">
                    <a:lnL w="6350" cap="flat" cmpd="sng" algn="ctr">
                      <a:solidFill>
                        <a:schemeClr val="bg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l" fontAlgn="ctr"/>
                      <a:r>
                        <a:rPr lang="en-GB" sz="800" b="1" i="0" u="none" strike="noStrike">
                          <a:solidFill>
                            <a:schemeClr val="tx1"/>
                          </a:solidFill>
                          <a:effectLst/>
                          <a:latin typeface="+mj-lt"/>
                        </a:rPr>
                        <a:t>Results Recorder</a:t>
                      </a: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4</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4</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4</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4</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4</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5</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5</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5</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5</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5</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6</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6</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6</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281189"/>
                  </a:ext>
                </a:extLst>
              </a:tr>
              <a:tr h="225850">
                <a:tc gridSpan="2">
                  <a:txBody>
                    <a:bodyPr/>
                    <a:lstStyle/>
                    <a:p>
                      <a:pPr algn="l" fontAlgn="b"/>
                      <a:r>
                        <a:rPr lang="en-GB" sz="800" b="1" i="0" u="none" strike="noStrike">
                          <a:solidFill>
                            <a:schemeClr val="tx1"/>
                          </a:solidFill>
                          <a:effectLst/>
                          <a:latin typeface="Arial (Body)"/>
                        </a:rPr>
                        <a:t>Break &amp; Absence Cover </a:t>
                      </a:r>
                      <a:r>
                        <a:rPr lang="en-GB" sz="800" b="0" i="0" u="none" strike="noStrike">
                          <a:solidFill>
                            <a:schemeClr val="tx1"/>
                          </a:solidFill>
                          <a:effectLst/>
                          <a:latin typeface="Arial (Body)"/>
                        </a:rPr>
                        <a:t>(8 hrs operations)</a:t>
                      </a:r>
                    </a:p>
                  </a:txBody>
                  <a:tcPr marL="10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GB" sz="900" b="1" i="0" u="none" strike="noStrike">
                        <a:solidFill>
                          <a:schemeClr val="bg1"/>
                        </a:solidFill>
                        <a:effectLst/>
                        <a:latin typeface="Arial (Body)"/>
                      </a:endParaRPr>
                    </a:p>
                  </a:txBody>
                  <a:tcPr marL="36000" marR="3600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GB" sz="800" b="0" i="0" u="none" strike="noStrike">
                          <a:solidFill>
                            <a:srgbClr val="000000"/>
                          </a:solidFill>
                          <a:effectLst/>
                          <a:latin typeface="Arial" panose="020B0604020202020204" pitchFamily="34"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5</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5</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5</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5</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6</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6</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6</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6</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7</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7</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7</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8</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8</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1376376"/>
                  </a:ext>
                </a:extLst>
              </a:tr>
              <a:tr h="225850">
                <a:tc gridSpan="2">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800" b="1" i="0" u="none" strike="noStrike">
                          <a:solidFill>
                            <a:schemeClr val="bg1"/>
                          </a:solidFill>
                          <a:effectLst/>
                          <a:latin typeface="Arial (Body)"/>
                        </a:rPr>
                        <a:t>Total </a:t>
                      </a:r>
                      <a:r>
                        <a:rPr lang="en-GB" sz="800" b="0" i="0" u="none" strike="noStrike" baseline="0">
                          <a:solidFill>
                            <a:schemeClr val="bg1"/>
                          </a:solidFill>
                          <a:effectLst/>
                          <a:latin typeface="Arial (Body)"/>
                        </a:rPr>
                        <a:t>(8 hrs operations)</a:t>
                      </a:r>
                    </a:p>
                  </a:txBody>
                  <a:tcPr marL="72000" marR="72000" marT="0" marB="0" anchor="ctr">
                    <a:lnL w="635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hMerge="1">
                  <a:txBody>
                    <a:bodyPr/>
                    <a:lstStyle/>
                    <a:p>
                      <a:pPr algn="r" fontAlgn="b"/>
                      <a:endParaRPr lang="en-GB" sz="1100" b="1" i="0" u="none" strike="noStrike">
                        <a:solidFill>
                          <a:schemeClr val="bg1"/>
                        </a:solidFill>
                        <a:effectLst/>
                        <a:latin typeface="Arial (Body)"/>
                      </a:endParaRPr>
                    </a:p>
                  </a:txBody>
                  <a:tcPr marL="72000" marR="7200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bg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37373A"/>
                    </a:solidFill>
                  </a:tcPr>
                </a:tc>
                <a:tc>
                  <a:txBody>
                    <a:bodyPr/>
                    <a:lstStyle/>
                    <a:p>
                      <a:pPr algn="ctr" rtl="0" fontAlgn="ctr"/>
                      <a:r>
                        <a:rPr lang="en-GB" sz="800" b="0" i="0" u="none" strike="noStrike">
                          <a:solidFill>
                            <a:srgbClr val="000000"/>
                          </a:solidFill>
                          <a:effectLst/>
                          <a:latin typeface="Arial" panose="020B0604020202020204" pitchFamily="34" charset="0"/>
                        </a:rPr>
                        <a:t>32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35</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36</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39</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41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43</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45</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47</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49</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51</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52</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55</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58</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0" u="none" strike="noStrike">
                          <a:solidFill>
                            <a:srgbClr val="000000"/>
                          </a:solidFill>
                          <a:effectLst/>
                          <a:latin typeface="Arial" panose="020B0604020202020204" pitchFamily="34" charset="0"/>
                        </a:rPr>
                        <a:t>60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772984"/>
                  </a:ext>
                </a:extLst>
              </a:tr>
              <a:tr h="120761">
                <a:tc gridSpan="2">
                  <a:txBody>
                    <a:bodyPr/>
                    <a:lstStyle/>
                    <a:p>
                      <a:pPr algn="l" fontAlgn="ctr"/>
                      <a:endParaRPr lang="en-GB" sz="800" b="0" i="0" u="none" strike="noStrike">
                        <a:solidFill>
                          <a:srgbClr val="000000"/>
                        </a:solidFill>
                        <a:effectLst/>
                        <a:latin typeface="+mj-lt"/>
                      </a:endParaRPr>
                    </a:p>
                  </a:txBody>
                  <a:tcPr marL="0" marR="0" marT="0" marB="0" anchor="ctr">
                    <a:lnL w="635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GB" sz="300" b="1" i="1" u="none" strike="noStrike">
                        <a:solidFill>
                          <a:schemeClr val="bg1"/>
                        </a:solidFill>
                        <a:effectLst/>
                        <a:latin typeface="Arial (Body)"/>
                      </a:endParaRPr>
                    </a:p>
                  </a:txBody>
                  <a:tcPr marL="0" marR="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800" b="0" i="0" u="none" strike="noStrike">
                          <a:solidFill>
                            <a:srgbClr val="000000"/>
                          </a:solidFill>
                          <a:effectLst/>
                          <a:latin typeface="Arial" panose="020B0604020202020204" pitchFamily="34" charset="0"/>
                        </a:rPr>
                        <a:t> </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800" b="0" i="0" u="none" strike="noStrike">
                          <a:solidFill>
                            <a:srgbClr val="000000"/>
                          </a:solidFill>
                          <a:effectLst/>
                          <a:latin typeface="Arial" panose="020B0604020202020204" pitchFamily="34" charset="0"/>
                        </a:rPr>
                        <a:t> </a:t>
                      </a:r>
                    </a:p>
                  </a:txBody>
                  <a:tcPr marL="6350" marR="6350" marT="6350" marB="0" anchor="ctr">
                    <a:lnL w="12700" cap="flat" cmpd="sng" algn="ctr">
                      <a:solidFill>
                        <a:schemeClr val="tx1"/>
                      </a:solid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800" b="0" i="0" u="none" strike="noStrike">
                          <a:solidFill>
                            <a:srgbClr val="000000"/>
                          </a:solidFill>
                          <a:effectLst/>
                          <a:latin typeface="Arial" panose="020B0604020202020204" pitchFamily="34" charset="0"/>
                        </a:rPr>
                        <a:t> </a:t>
                      </a: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800" b="0" i="0" u="none" strike="noStrike">
                          <a:solidFill>
                            <a:srgbClr val="000000"/>
                          </a:solidFill>
                          <a:effectLst/>
                          <a:latin typeface="Arial" panose="020B0604020202020204" pitchFamily="34" charset="0"/>
                        </a:rPr>
                        <a:t> </a:t>
                      </a: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800" b="0" i="0" u="none" strike="noStrike">
                          <a:solidFill>
                            <a:srgbClr val="000000"/>
                          </a:solidFill>
                          <a:effectLst/>
                          <a:latin typeface="Arial" panose="020B0604020202020204" pitchFamily="34" charset="0"/>
                        </a:rPr>
                        <a:t> </a:t>
                      </a: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800" b="0" i="0" u="none" strike="noStrike">
                          <a:solidFill>
                            <a:srgbClr val="000000"/>
                          </a:solidFill>
                          <a:effectLst/>
                          <a:latin typeface="Arial" panose="020B0604020202020204" pitchFamily="34" charset="0"/>
                        </a:rPr>
                        <a:t> </a:t>
                      </a: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800" b="0" i="0" u="none" strike="noStrike">
                          <a:solidFill>
                            <a:srgbClr val="000000"/>
                          </a:solidFill>
                          <a:effectLst/>
                          <a:latin typeface="Arial" panose="020B0604020202020204" pitchFamily="34" charset="0"/>
                        </a:rPr>
                        <a:t> </a:t>
                      </a: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800" b="0" i="0" u="none" strike="noStrike">
                          <a:solidFill>
                            <a:srgbClr val="000000"/>
                          </a:solidFill>
                          <a:effectLst/>
                          <a:latin typeface="Arial" panose="020B0604020202020204" pitchFamily="34" charset="0"/>
                        </a:rPr>
                        <a:t> </a:t>
                      </a: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800" b="0" i="0" u="none" strike="noStrike">
                          <a:solidFill>
                            <a:srgbClr val="000000"/>
                          </a:solidFill>
                          <a:effectLst/>
                          <a:latin typeface="Arial" panose="020B0604020202020204" pitchFamily="34" charset="0"/>
                        </a:rPr>
                        <a:t> </a:t>
                      </a: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800" b="0" i="0" u="none" strike="noStrike">
                          <a:solidFill>
                            <a:srgbClr val="000000"/>
                          </a:solidFill>
                          <a:effectLst/>
                          <a:latin typeface="Arial" panose="020B0604020202020204" pitchFamily="34" charset="0"/>
                        </a:rPr>
                        <a:t> </a:t>
                      </a: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800" b="0" i="0" u="none" strike="noStrike">
                          <a:solidFill>
                            <a:srgbClr val="000000"/>
                          </a:solidFill>
                          <a:effectLst/>
                          <a:latin typeface="Arial" panose="020B0604020202020204" pitchFamily="34" charset="0"/>
                        </a:rPr>
                        <a:t> </a:t>
                      </a: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800" b="0" i="0" u="none" strike="noStrike">
                          <a:solidFill>
                            <a:srgbClr val="000000"/>
                          </a:solidFill>
                          <a:effectLst/>
                          <a:latin typeface="Arial" panose="020B0604020202020204" pitchFamily="34" charset="0"/>
                        </a:rPr>
                        <a:t> </a:t>
                      </a: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800" b="0" i="0" u="none" strike="noStrike">
                          <a:solidFill>
                            <a:srgbClr val="000000"/>
                          </a:solidFill>
                          <a:effectLst/>
                          <a:latin typeface="Arial" panose="020B0604020202020204" pitchFamily="34" charset="0"/>
                        </a:rPr>
                        <a:t> </a:t>
                      </a: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800" b="0" i="0" u="none" strike="noStrike">
                          <a:solidFill>
                            <a:srgbClr val="000000"/>
                          </a:solidFill>
                          <a:effectLst/>
                          <a:latin typeface="Arial" panose="020B0604020202020204" pitchFamily="34" charset="0"/>
                        </a:rPr>
                        <a:t> </a:t>
                      </a:r>
                    </a:p>
                  </a:txBody>
                  <a:tcPr marL="6350" marR="6350" marT="6350" marB="0"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2919479"/>
                  </a:ext>
                </a:extLst>
              </a:tr>
              <a:tr h="225850">
                <a:tc gridSpan="2">
                  <a:txBody>
                    <a:bodyPr/>
                    <a:lstStyle/>
                    <a:p>
                      <a:pPr algn="r" fontAlgn="b"/>
                      <a:r>
                        <a:rPr lang="en-GB" sz="800" b="0" i="0" u="none" strike="noStrike">
                          <a:solidFill>
                            <a:srgbClr val="37373A"/>
                          </a:solidFill>
                          <a:effectLst/>
                          <a:latin typeface="Arial (Body)"/>
                        </a:rPr>
                        <a:t>Daily Capacity (8hr operations)</a:t>
                      </a:r>
                    </a:p>
                  </a:txBody>
                  <a:tcPr marL="72000" marR="72000" marT="0" marB="0" anchor="ctr">
                    <a:lnL w="9525" cap="flat" cmpd="sng" algn="ctr">
                      <a:solidFill>
                        <a:srgbClr val="37373A"/>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r" fontAlgn="b"/>
                      <a:endParaRPr lang="en-GB" sz="900" b="0" i="0" u="none" strike="noStrike">
                        <a:solidFill>
                          <a:srgbClr val="37373A"/>
                        </a:solidFill>
                        <a:effectLst/>
                        <a:latin typeface="Arial (Body)"/>
                      </a:endParaRPr>
                    </a:p>
                  </a:txBody>
                  <a:tcPr marL="72000" marR="7200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n-GB" sz="800" b="0" i="1" u="none" strike="noStrike">
                          <a:solidFill>
                            <a:srgbClr val="37373A"/>
                          </a:solidFill>
                          <a:effectLst/>
                          <a:latin typeface="Arial (Body)"/>
                        </a:rPr>
                        <a:t>1200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1" u="none" strike="noStrike">
                          <a:solidFill>
                            <a:srgbClr val="37373A"/>
                          </a:solidFill>
                          <a:effectLst/>
                          <a:latin typeface="Arial (Body)"/>
                        </a:rPr>
                        <a:t>1280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1" u="none" strike="noStrike">
                          <a:solidFill>
                            <a:srgbClr val="37373A"/>
                          </a:solidFill>
                          <a:effectLst/>
                          <a:latin typeface="Arial (Body)"/>
                        </a:rPr>
                        <a:t>1360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1" u="none" strike="noStrike">
                          <a:solidFill>
                            <a:srgbClr val="37373A"/>
                          </a:solidFill>
                          <a:effectLst/>
                          <a:latin typeface="Arial (Body)"/>
                        </a:rPr>
                        <a:t>1440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1" u="none" strike="noStrike">
                          <a:solidFill>
                            <a:srgbClr val="37373A"/>
                          </a:solidFill>
                          <a:effectLst/>
                          <a:latin typeface="Arial (Body)"/>
                        </a:rPr>
                        <a:t>1520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1" u="none" strike="noStrike">
                          <a:solidFill>
                            <a:srgbClr val="37373A"/>
                          </a:solidFill>
                          <a:effectLst/>
                          <a:latin typeface="Arial (Body)"/>
                        </a:rPr>
                        <a:t>1600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1" u="none" strike="noStrike">
                          <a:solidFill>
                            <a:srgbClr val="37373A"/>
                          </a:solidFill>
                          <a:effectLst/>
                          <a:latin typeface="Arial (Body)"/>
                        </a:rPr>
                        <a:t>1680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1" u="none" strike="noStrike">
                          <a:solidFill>
                            <a:srgbClr val="37373A"/>
                          </a:solidFill>
                          <a:effectLst/>
                          <a:latin typeface="Arial (Body)"/>
                        </a:rPr>
                        <a:t>1760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1" u="none" strike="noStrike">
                          <a:solidFill>
                            <a:srgbClr val="37373A"/>
                          </a:solidFill>
                          <a:effectLst/>
                          <a:latin typeface="Arial (Body)"/>
                        </a:rPr>
                        <a:t>1840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1" u="none" strike="noStrike">
                          <a:solidFill>
                            <a:srgbClr val="37373A"/>
                          </a:solidFill>
                          <a:effectLst/>
                          <a:latin typeface="Arial (Body)"/>
                        </a:rPr>
                        <a:t>1920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1" u="none" strike="noStrike">
                          <a:solidFill>
                            <a:srgbClr val="37373A"/>
                          </a:solidFill>
                          <a:effectLst/>
                          <a:latin typeface="Arial (Body)"/>
                        </a:rPr>
                        <a:t>2000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1" u="none" strike="noStrike">
                          <a:solidFill>
                            <a:srgbClr val="37373A"/>
                          </a:solidFill>
                          <a:effectLst/>
                          <a:latin typeface="Arial (Body)"/>
                        </a:rPr>
                        <a:t>2080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1" u="none" strike="noStrike">
                          <a:solidFill>
                            <a:srgbClr val="37373A"/>
                          </a:solidFill>
                          <a:effectLst/>
                          <a:latin typeface="Arial (Body)"/>
                        </a:rPr>
                        <a:t>2160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0" i="1" u="none" strike="noStrike">
                          <a:solidFill>
                            <a:srgbClr val="37373A"/>
                          </a:solidFill>
                          <a:effectLst/>
                          <a:latin typeface="Arial (Body)"/>
                        </a:rPr>
                        <a:t>2240</a:t>
                      </a:r>
                    </a:p>
                  </a:txBody>
                  <a:tcPr marL="6350" marR="6350" marT="635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9906439"/>
                  </a:ext>
                </a:extLst>
              </a:tr>
            </a:tbl>
          </a:graphicData>
        </a:graphic>
      </p:graphicFrame>
      <p:sp>
        <p:nvSpPr>
          <p:cNvPr id="13" name="Title 1"/>
          <p:cNvSpPr txBox="1">
            <a:spLocks/>
          </p:cNvSpPr>
          <p:nvPr/>
        </p:nvSpPr>
        <p:spPr>
          <a:xfrm>
            <a:off x="623888" y="897678"/>
            <a:ext cx="10571416" cy="6647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2400" b="1" kern="1200">
                <a:solidFill>
                  <a:srgbClr val="005EB8"/>
                </a:solidFill>
                <a:latin typeface="+mj-lt"/>
                <a:ea typeface="+mj-ea"/>
                <a:cs typeface="+mj-cs"/>
                <a:sym typeface="+mj-lt"/>
              </a:defRPr>
            </a:lvl1pPr>
          </a:lstStyle>
          <a:p>
            <a:r>
              <a:rPr lang="en-GB" dirty="0"/>
              <a:t>WORKFORCE RESOURCE REQUIREMENTS PER 100% CAPACITY </a:t>
            </a:r>
            <a:r>
              <a:rPr lang="en-GB" dirty="0" smtClean="0"/>
              <a:t>TESTING SITE </a:t>
            </a:r>
            <a:r>
              <a:rPr lang="en-GB" dirty="0"/>
              <a:t>SIZE (2/2)</a:t>
            </a:r>
          </a:p>
        </p:txBody>
      </p:sp>
      <p:sp>
        <p:nvSpPr>
          <p:cNvPr id="7" name="TextBox 6"/>
          <p:cNvSpPr txBox="1"/>
          <p:nvPr/>
        </p:nvSpPr>
        <p:spPr>
          <a:xfrm>
            <a:off x="547704" y="5440907"/>
            <a:ext cx="11065176" cy="83099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defRPr/>
            </a:pPr>
            <a:r>
              <a:rPr lang="en-GB" sz="800" i="1">
                <a:solidFill>
                  <a:srgbClr val="425563"/>
                </a:solidFill>
                <a:latin typeface="Arial (Body)"/>
              </a:rPr>
              <a:t>Team Leader to cover as Results Recorder for small sites</a:t>
            </a:r>
          </a:p>
          <a:p>
            <a:pPr lvl="0">
              <a:defRPr/>
            </a:pPr>
            <a:r>
              <a:rPr lang="en-GB" sz="800" i="1">
                <a:solidFill>
                  <a:srgbClr val="425563"/>
                </a:solidFill>
                <a:latin typeface="Arial (Body)"/>
              </a:rPr>
              <a:t>** Queue Coordinator requirements are particularly indicative and should be determined on a site by site basis, dependent on site specific requirements and local infrastructure </a:t>
            </a:r>
          </a:p>
          <a:p>
            <a:pPr lvl="0">
              <a:defRPr/>
            </a:pPr>
            <a:r>
              <a:rPr kumimoji="0" lang="en-GB" sz="800" b="1" i="1" u="none" strike="noStrike" kern="1200" cap="none" spc="0" normalizeH="0" baseline="0" noProof="0">
                <a:ln>
                  <a:noFill/>
                </a:ln>
                <a:solidFill>
                  <a:srgbClr val="425563"/>
                </a:solidFill>
                <a:effectLst/>
                <a:uLnTx/>
                <a:uFillTx/>
                <a:latin typeface="Arial (Body)"/>
                <a:ea typeface="+mn-ea"/>
                <a:cs typeface="+mn-cs"/>
              </a:rPr>
              <a:t>Note</a:t>
            </a:r>
            <a:r>
              <a:rPr kumimoji="0" lang="en-GB" sz="800" b="0" i="1" u="none" strike="noStrike" kern="1200" cap="none" spc="0" normalizeH="0" baseline="0" noProof="0">
                <a:ln>
                  <a:noFill/>
                </a:ln>
                <a:solidFill>
                  <a:srgbClr val="425563"/>
                </a:solidFill>
                <a:effectLst/>
                <a:uLnTx/>
                <a:uFillTx/>
                <a:latin typeface="Arial (Body)"/>
                <a:ea typeface="+mn-ea"/>
                <a:cs typeface="+mn-cs"/>
              </a:rPr>
              <a:t>: </a:t>
            </a:r>
            <a:r>
              <a:rPr lang="en-GB" sz="800" i="1">
                <a:solidFill>
                  <a:schemeClr val="tx1"/>
                </a:solidFill>
                <a:latin typeface="Arial (Body)"/>
              </a:rPr>
              <a:t>Assumes all </a:t>
            </a:r>
            <a:r>
              <a:rPr lang="en-GB" sz="800" i="1" dirty="0">
                <a:solidFill>
                  <a:schemeClr val="tx1"/>
                </a:solidFill>
                <a:latin typeface="Arial (Body)"/>
              </a:rPr>
              <a:t>Participants</a:t>
            </a:r>
            <a:r>
              <a:rPr lang="en-GB" sz="800" i="1">
                <a:solidFill>
                  <a:schemeClr val="tx1"/>
                </a:solidFill>
                <a:latin typeface="Arial (Body)"/>
              </a:rPr>
              <a:t> to use self-swab. For minors and those unable to self-swab, assumes a guardian or career will assist with swabbing</a:t>
            </a:r>
          </a:p>
          <a:p>
            <a:pPr lvl="0">
              <a:defRPr/>
            </a:pPr>
            <a:r>
              <a:rPr lang="en-GB" sz="800" b="1" i="1">
                <a:solidFill>
                  <a:srgbClr val="425563"/>
                </a:solidFill>
                <a:latin typeface="Arial (Body)"/>
              </a:rPr>
              <a:t>Note</a:t>
            </a:r>
            <a:r>
              <a:rPr lang="en-GB" sz="800" i="1">
                <a:solidFill>
                  <a:srgbClr val="425563"/>
                </a:solidFill>
                <a:latin typeface="Arial (Body)"/>
              </a:rPr>
              <a:t>: Assumes sufficient workforce to deliver maximum potential capacity (1 test every 6 minutes per testing station)</a:t>
            </a:r>
          </a:p>
          <a:p>
            <a:pPr>
              <a:defRPr/>
            </a:pPr>
            <a:r>
              <a:rPr lang="en-GB" sz="800" b="1" i="1">
                <a:solidFill>
                  <a:srgbClr val="425563"/>
                </a:solidFill>
                <a:latin typeface="Arial (Body)"/>
              </a:rPr>
              <a:t>Note</a:t>
            </a:r>
            <a:r>
              <a:rPr lang="en-GB" sz="800" i="1">
                <a:solidFill>
                  <a:srgbClr val="425563"/>
                </a:solidFill>
                <a:latin typeface="Arial (Body)"/>
              </a:rPr>
              <a:t>: </a:t>
            </a:r>
            <a:r>
              <a:rPr lang="en-GB" sz="800" i="1">
                <a:solidFill>
                  <a:schemeClr val="tx1"/>
                </a:solidFill>
                <a:latin typeface="Arial (Body)"/>
              </a:rPr>
              <a:t>Additional contingency resource has been added to cover breaks and potential absences. It is recommended that staff rotate across multiple positions throughout the day, with breaks and all staff provided equal break time </a:t>
            </a:r>
            <a:endParaRPr lang="en-GB" sz="800" i="1">
              <a:solidFill>
                <a:srgbClr val="425563"/>
              </a:solidFill>
              <a:latin typeface="Arial (Body)"/>
            </a:endParaRPr>
          </a:p>
          <a:p>
            <a:pPr lvl="0">
              <a:defRPr/>
            </a:pPr>
            <a:endParaRPr kumimoji="0" lang="en-GB" sz="800" b="0" i="1" u="none" strike="noStrike" kern="1200" cap="none" spc="0" normalizeH="0" baseline="0" noProof="0">
              <a:ln>
                <a:noFill/>
              </a:ln>
              <a:solidFill>
                <a:srgbClr val="425563"/>
              </a:solidFill>
              <a:effectLst/>
              <a:uLnTx/>
              <a:uFillTx/>
              <a:latin typeface="Arial (Body)"/>
              <a:ea typeface="+mn-ea"/>
              <a:cs typeface="+mn-cs"/>
            </a:endParaRPr>
          </a:p>
        </p:txBody>
      </p:sp>
      <p:sp>
        <p:nvSpPr>
          <p:cNvPr id="12" name="Rectangle 11"/>
          <p:cNvSpPr/>
          <p:nvPr/>
        </p:nvSpPr>
        <p:spPr>
          <a:xfrm>
            <a:off x="547704" y="1688729"/>
            <a:ext cx="11153764" cy="977191"/>
          </a:xfrm>
          <a:prstGeom prst="rect">
            <a:avLst/>
          </a:prstGeom>
        </p:spPr>
        <p:txBody>
          <a:bodyPr wrap="square">
            <a:spAutoFit/>
          </a:bodyPr>
          <a:lstStyle/>
          <a:p>
            <a:pPr marL="171450" indent="-171450">
              <a:spcAft>
                <a:spcPts val="300"/>
              </a:spcAft>
              <a:buFont typeface="Arial" panose="020B0604020202020204" pitchFamily="34" charset="0"/>
              <a:buChar char="•"/>
            </a:pPr>
            <a:r>
              <a:rPr lang="en-GB" sz="1000" dirty="0">
                <a:solidFill>
                  <a:srgbClr val="425563"/>
                </a:solidFill>
              </a:rPr>
              <a:t>The table below outlines the indicative number of staff needed to operate a </a:t>
            </a:r>
            <a:r>
              <a:rPr lang="en-GB" sz="1000" dirty="0" smtClean="0">
                <a:solidFill>
                  <a:srgbClr val="425563"/>
                </a:solidFill>
              </a:rPr>
              <a:t>testing site </a:t>
            </a:r>
            <a:r>
              <a:rPr lang="en-GB" sz="1000" dirty="0">
                <a:solidFill>
                  <a:srgbClr val="425563"/>
                </a:solidFill>
              </a:rPr>
              <a:t>per shift to maximum capacity, there is further slides in the appendix showing a medium and low capacity.</a:t>
            </a:r>
          </a:p>
          <a:p>
            <a:pPr marL="171450" indent="-171450">
              <a:spcAft>
                <a:spcPts val="300"/>
              </a:spcAft>
              <a:buFont typeface="Arial" panose="020B0604020202020204" pitchFamily="34" charset="0"/>
              <a:buChar char="•"/>
            </a:pPr>
            <a:r>
              <a:rPr lang="en-GB" sz="1000" dirty="0">
                <a:solidFill>
                  <a:srgbClr val="425563"/>
                </a:solidFill>
              </a:rPr>
              <a:t>This is based off an 8 hour day and a 10 throughput per testing station per hour</a:t>
            </a:r>
          </a:p>
          <a:p>
            <a:pPr marL="171450" indent="-171450">
              <a:spcAft>
                <a:spcPts val="300"/>
              </a:spcAft>
              <a:buFont typeface="Arial" panose="020B0604020202020204" pitchFamily="34" charset="0"/>
              <a:buChar char="•"/>
            </a:pPr>
            <a:r>
              <a:rPr lang="en-GB" sz="1000" dirty="0">
                <a:solidFill>
                  <a:srgbClr val="425563"/>
                </a:solidFill>
              </a:rPr>
              <a:t>Additional contingency resource has been added to cover breaks and potential absences. It is recommended that staff rotate across multiple positions throughout the day, with breaks and all staff provided equal break time </a:t>
            </a:r>
          </a:p>
          <a:p>
            <a:pPr marL="171450" indent="-171450">
              <a:spcAft>
                <a:spcPts val="300"/>
              </a:spcAft>
              <a:buFont typeface="Arial" panose="020B0604020202020204" pitchFamily="34" charset="0"/>
              <a:buChar char="•"/>
            </a:pPr>
            <a:endParaRPr lang="en-GB" sz="1000" dirty="0">
              <a:solidFill>
                <a:srgbClr val="425563"/>
              </a:solidFill>
            </a:endParaRPr>
          </a:p>
        </p:txBody>
      </p:sp>
      <p:sp>
        <p:nvSpPr>
          <p:cNvPr id="14" name="Rectangle 13"/>
          <p:cNvSpPr/>
          <p:nvPr/>
        </p:nvSpPr>
        <p:spPr>
          <a:xfrm>
            <a:off x="2060448" y="4986275"/>
            <a:ext cx="8985504" cy="215444"/>
          </a:xfrm>
          <a:prstGeom prst="rect">
            <a:avLst/>
          </a:prstGeom>
        </p:spPr>
        <p:txBody>
          <a:bodyPr wrap="square">
            <a:spAutoFit/>
          </a:bodyPr>
          <a:lstStyle/>
          <a:p>
            <a:pPr algn="ctr"/>
            <a:r>
              <a:rPr lang="en-GB" sz="800" b="1">
                <a:solidFill>
                  <a:srgbClr val="37373A"/>
                </a:solidFill>
              </a:rPr>
              <a:t>Workforce numbers are a guideline only and local decisions should be made on a sensible workforce size on a site by site basis.</a:t>
            </a:r>
          </a:p>
        </p:txBody>
      </p:sp>
      <p:sp>
        <p:nvSpPr>
          <p:cNvPr id="9" name="Rectangle 8">
            <a:extLst>
              <a:ext uri="{FF2B5EF4-FFF2-40B4-BE49-F238E27FC236}">
                <a16:creationId xmlns:a16="http://schemas.microsoft.com/office/drawing/2014/main" id="{AFD71E14-1C26-5B46-9559-F8431478EB71}"/>
              </a:ext>
            </a:extLst>
          </p:cNvPr>
          <p:cNvSpPr/>
          <p:nvPr/>
        </p:nvSpPr>
        <p:spPr>
          <a:xfrm>
            <a:off x="612638" y="586096"/>
            <a:ext cx="3884461" cy="307777"/>
          </a:xfrm>
          <a:prstGeom prst="rect">
            <a:avLst/>
          </a:prstGeom>
        </p:spPr>
        <p:txBody>
          <a:bodyPr wrap="none" lIns="0">
            <a:spAutoFit/>
          </a:bodyPr>
          <a:lstStyle/>
          <a:p>
            <a:r>
              <a:rPr lang="en-GB" sz="1400" b="1"/>
              <a:t>WORKFORCE BLUEPRINT &amp; CALCULATOR:</a:t>
            </a:r>
          </a:p>
        </p:txBody>
      </p:sp>
    </p:spTree>
    <p:extLst>
      <p:ext uri="{BB962C8B-B14F-4D97-AF65-F5344CB8AC3E}">
        <p14:creationId xmlns:p14="http://schemas.microsoft.com/office/powerpoint/2010/main" val="38321013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7546424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47"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4400" b="1" dirty="0" smtClean="0">
              <a:solidFill>
                <a:srgbClr val="FFFFFF"/>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9B2D709E-2618-734D-843D-1622FBF3EC10}"/>
              </a:ext>
            </a:extLst>
          </p:cNvPr>
          <p:cNvSpPr>
            <a:spLocks noGrp="1"/>
          </p:cNvSpPr>
          <p:nvPr>
            <p:ph type="title"/>
          </p:nvPr>
        </p:nvSpPr>
        <p:spPr/>
        <p:txBody>
          <a:bodyPr/>
          <a:lstStyle/>
          <a:p>
            <a:r>
              <a:rPr lang="en-GB" dirty="0" smtClean="0"/>
              <a:t>4.4 WORKFORCE TRAINING</a:t>
            </a:r>
            <a:endParaRPr lang="en-GB" dirty="0"/>
          </a:p>
        </p:txBody>
      </p:sp>
    </p:spTree>
    <p:extLst>
      <p:ext uri="{BB962C8B-B14F-4D97-AF65-F5344CB8AC3E}">
        <p14:creationId xmlns:p14="http://schemas.microsoft.com/office/powerpoint/2010/main" val="17439451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81"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588" y="1588"/>
                        <a:ext cx="1588" cy="1588"/>
                      </a:xfrm>
                      <a:prstGeom prst="rect">
                        <a:avLst/>
                      </a:prstGeom>
                      <a:ln/>
                    </p:spPr>
                  </p:pic>
                </p:oleObj>
              </mc:Fallback>
            </mc:AlternateContent>
          </a:graphicData>
        </a:graphic>
      </p:graphicFrame>
      <p:sp>
        <p:nvSpPr>
          <p:cNvPr id="4" name="Title 3"/>
          <p:cNvSpPr>
            <a:spLocks noGrp="1"/>
          </p:cNvSpPr>
          <p:nvPr>
            <p:ph type="title"/>
          </p:nvPr>
        </p:nvSpPr>
        <p:spPr/>
        <p:txBody>
          <a:bodyPr/>
          <a:lstStyle/>
          <a:p>
            <a:r>
              <a:rPr lang="en-GB" sz="4400" dirty="0" smtClean="0"/>
              <a:t>TRAINING OVERVIEW</a:t>
            </a:r>
            <a:r>
              <a:rPr lang="en-GB" sz="4400" dirty="0"/>
              <a:t/>
            </a:r>
            <a:br>
              <a:rPr lang="en-GB" sz="4400" dirty="0"/>
            </a:br>
            <a:endParaRPr lang="en-GB" sz="4400" dirty="0"/>
          </a:p>
        </p:txBody>
      </p:sp>
      <p:cxnSp>
        <p:nvCxnSpPr>
          <p:cNvPr id="8" name="Straight Connector 7">
            <a:extLst>
              <a:ext uri="{FF2B5EF4-FFF2-40B4-BE49-F238E27FC236}">
                <a16:creationId xmlns:a16="http://schemas.microsoft.com/office/drawing/2014/main" id="{8F4BF3AB-691B-3648-991D-1C01699EC297}"/>
              </a:ext>
            </a:extLst>
          </p:cNvPr>
          <p:cNvCxnSpPr>
            <a:cxnSpLocks/>
          </p:cNvCxnSpPr>
          <p:nvPr/>
        </p:nvCxnSpPr>
        <p:spPr>
          <a:xfrm>
            <a:off x="5187460" y="1075606"/>
            <a:ext cx="0" cy="3874801"/>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1607F4FE-6D01-8942-B8B6-78FEB9050914}"/>
              </a:ext>
            </a:extLst>
          </p:cNvPr>
          <p:cNvSpPr>
            <a:spLocks noChangeAspect="1"/>
          </p:cNvSpPr>
          <p:nvPr/>
        </p:nvSpPr>
        <p:spPr>
          <a:xfrm>
            <a:off x="5025460" y="915234"/>
            <a:ext cx="324000" cy="320744"/>
          </a:xfrm>
          <a:prstGeom prst="ellipse">
            <a:avLst/>
          </a:prstGeom>
          <a:solidFill>
            <a:schemeClr val="bg1"/>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1</a:t>
            </a:r>
          </a:p>
        </p:txBody>
      </p:sp>
      <p:sp>
        <p:nvSpPr>
          <p:cNvPr id="12" name="Oval 11">
            <a:extLst>
              <a:ext uri="{FF2B5EF4-FFF2-40B4-BE49-F238E27FC236}">
                <a16:creationId xmlns:a16="http://schemas.microsoft.com/office/drawing/2014/main" id="{4472BBB0-0181-734B-92E0-B896C24D169E}"/>
              </a:ext>
            </a:extLst>
          </p:cNvPr>
          <p:cNvSpPr>
            <a:spLocks noChangeAspect="1"/>
          </p:cNvSpPr>
          <p:nvPr/>
        </p:nvSpPr>
        <p:spPr>
          <a:xfrm>
            <a:off x="5025460" y="2922182"/>
            <a:ext cx="324000" cy="320744"/>
          </a:xfrm>
          <a:prstGeom prst="ellipse">
            <a:avLst/>
          </a:prstGeom>
          <a:solidFill>
            <a:schemeClr val="bg1"/>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3</a:t>
            </a:r>
          </a:p>
        </p:txBody>
      </p:sp>
      <p:sp>
        <p:nvSpPr>
          <p:cNvPr id="14" name="Oval 13">
            <a:extLst>
              <a:ext uri="{FF2B5EF4-FFF2-40B4-BE49-F238E27FC236}">
                <a16:creationId xmlns:a16="http://schemas.microsoft.com/office/drawing/2014/main" id="{40FBBE0F-F888-B940-93A0-8F2049DF0343}"/>
              </a:ext>
            </a:extLst>
          </p:cNvPr>
          <p:cNvSpPr>
            <a:spLocks noChangeAspect="1"/>
          </p:cNvSpPr>
          <p:nvPr/>
        </p:nvSpPr>
        <p:spPr>
          <a:xfrm>
            <a:off x="5025460" y="3925656"/>
            <a:ext cx="324000" cy="320744"/>
          </a:xfrm>
          <a:prstGeom prst="ellipse">
            <a:avLst/>
          </a:prstGeom>
          <a:solidFill>
            <a:schemeClr val="bg1"/>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4</a:t>
            </a:r>
          </a:p>
        </p:txBody>
      </p:sp>
      <p:sp>
        <p:nvSpPr>
          <p:cNvPr id="16" name="Oval 15">
            <a:extLst>
              <a:ext uri="{FF2B5EF4-FFF2-40B4-BE49-F238E27FC236}">
                <a16:creationId xmlns:a16="http://schemas.microsoft.com/office/drawing/2014/main" id="{7FA15623-7D4B-1D43-A496-4FA20F815446}"/>
              </a:ext>
            </a:extLst>
          </p:cNvPr>
          <p:cNvSpPr>
            <a:spLocks noChangeAspect="1"/>
          </p:cNvSpPr>
          <p:nvPr/>
        </p:nvSpPr>
        <p:spPr>
          <a:xfrm>
            <a:off x="5025460" y="4929128"/>
            <a:ext cx="324000" cy="320744"/>
          </a:xfrm>
          <a:prstGeom prst="ellipse">
            <a:avLst/>
          </a:prstGeom>
          <a:solidFill>
            <a:schemeClr val="bg1"/>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5</a:t>
            </a:r>
          </a:p>
        </p:txBody>
      </p:sp>
      <p:sp>
        <p:nvSpPr>
          <p:cNvPr id="17" name="TextBox 16">
            <a:extLst>
              <a:ext uri="{FF2B5EF4-FFF2-40B4-BE49-F238E27FC236}">
                <a16:creationId xmlns:a16="http://schemas.microsoft.com/office/drawing/2014/main" id="{C7661BB7-27DE-3B47-83CA-97F77DAF9BB0}"/>
              </a:ext>
            </a:extLst>
          </p:cNvPr>
          <p:cNvSpPr txBox="1"/>
          <p:nvPr/>
        </p:nvSpPr>
        <p:spPr>
          <a:xfrm>
            <a:off x="5664200" y="915234"/>
            <a:ext cx="5899151" cy="39235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5EB8"/>
                </a:solidFill>
                <a:effectLst/>
                <a:uLnTx/>
                <a:uFillTx/>
                <a:latin typeface="Arial"/>
                <a:ea typeface="+mn-ea"/>
                <a:cs typeface="+mn-cs"/>
              </a:rPr>
              <a:t>END TO END PROCESS: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7373A"/>
                </a:solidFill>
                <a:effectLst/>
                <a:uLnTx/>
                <a:uFillTx/>
                <a:latin typeface="Arial"/>
                <a:ea typeface="+mn-ea"/>
                <a:cs typeface="+mn-cs"/>
              </a:rPr>
              <a:t>Take your test staff site through the end to end testing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rgbClr val="37373A"/>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37373A"/>
              </a:solidFill>
              <a:effectLst/>
              <a:uLnTx/>
              <a:uFillTx/>
              <a:latin typeface="Arial"/>
              <a:ea typeface="+mn-ea"/>
              <a:cs typeface="+mn-cs"/>
            </a:endParaRPr>
          </a:p>
        </p:txBody>
      </p:sp>
      <p:sp>
        <p:nvSpPr>
          <p:cNvPr id="19" name="TextBox 18">
            <a:extLst>
              <a:ext uri="{FF2B5EF4-FFF2-40B4-BE49-F238E27FC236}">
                <a16:creationId xmlns:a16="http://schemas.microsoft.com/office/drawing/2014/main" id="{C09253F5-DFA4-AA45-8A9D-C5461D17D6AE}"/>
              </a:ext>
            </a:extLst>
          </p:cNvPr>
          <p:cNvSpPr txBox="1"/>
          <p:nvPr/>
        </p:nvSpPr>
        <p:spPr>
          <a:xfrm>
            <a:off x="5664200" y="2944133"/>
            <a:ext cx="5899151" cy="53793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5EB8"/>
                </a:solidFill>
                <a:effectLst/>
                <a:uLnTx/>
                <a:uFillTx/>
                <a:latin typeface="Arial"/>
                <a:ea typeface="+mn-ea"/>
                <a:cs typeface="+mn-cs"/>
              </a:rPr>
              <a:t>PRACTICE:</a:t>
            </a:r>
          </a:p>
          <a:p>
            <a:pPr lvl="0">
              <a:defRPr/>
            </a:pPr>
            <a:r>
              <a:rPr lang="en-GB" sz="1000">
                <a:solidFill>
                  <a:srgbClr val="37373A"/>
                </a:solidFill>
              </a:rPr>
              <a:t>After completing the online training for test processing, trainees are encouraged to practice using the testing device by swabbing themselves and processing the results.</a:t>
            </a:r>
          </a:p>
        </p:txBody>
      </p:sp>
      <p:sp>
        <p:nvSpPr>
          <p:cNvPr id="20" name="TextBox 19">
            <a:extLst>
              <a:ext uri="{FF2B5EF4-FFF2-40B4-BE49-F238E27FC236}">
                <a16:creationId xmlns:a16="http://schemas.microsoft.com/office/drawing/2014/main" id="{D594A09C-72EC-3344-9900-F1973E7DB376}"/>
              </a:ext>
            </a:extLst>
          </p:cNvPr>
          <p:cNvSpPr txBox="1"/>
          <p:nvPr/>
        </p:nvSpPr>
        <p:spPr>
          <a:xfrm>
            <a:off x="5664200" y="3961162"/>
            <a:ext cx="5899151" cy="6770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DRESS REHEARSAL: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Take your </a:t>
            </a:r>
            <a:r>
              <a:rPr kumimoji="0" lang="en-GB" sz="1000" b="0" i="0" u="none" strike="noStrike" kern="1200" cap="none" spc="0" normalizeH="0" baseline="0" noProof="0" dirty="0" smtClean="0">
                <a:ln>
                  <a:noFill/>
                </a:ln>
                <a:solidFill>
                  <a:srgbClr val="37373A"/>
                </a:solidFill>
                <a:effectLst/>
                <a:uLnTx/>
                <a:uFillTx/>
                <a:latin typeface="Arial"/>
                <a:ea typeface="+mn-ea"/>
                <a:cs typeface="+mn-cs"/>
              </a:rPr>
              <a:t>testing site </a:t>
            </a:r>
            <a:r>
              <a:rPr kumimoji="0" lang="en-GB" sz="1000" b="0" i="0" u="none" strike="noStrike" kern="1200" cap="none" spc="0" normalizeH="0" baseline="0" noProof="0" dirty="0">
                <a:ln>
                  <a:noFill/>
                </a:ln>
                <a:solidFill>
                  <a:srgbClr val="37373A"/>
                </a:solidFill>
                <a:effectLst/>
                <a:uLnTx/>
                <a:uFillTx/>
                <a:latin typeface="Arial"/>
                <a:ea typeface="+mn-ea"/>
                <a:cs typeface="+mn-cs"/>
              </a:rPr>
              <a:t>staff to your </a:t>
            </a:r>
            <a:r>
              <a:rPr kumimoji="0" lang="en-GB" sz="1000" b="0" i="0" u="none" strike="noStrike" kern="1200" cap="none" spc="0" normalizeH="0" baseline="0" noProof="0" dirty="0" smtClean="0">
                <a:ln>
                  <a:noFill/>
                </a:ln>
                <a:solidFill>
                  <a:srgbClr val="37373A"/>
                </a:solidFill>
                <a:effectLst/>
                <a:uLnTx/>
                <a:uFillTx/>
                <a:latin typeface="Arial"/>
                <a:ea typeface="+mn-ea"/>
                <a:cs typeface="+mn-cs"/>
              </a:rPr>
              <a:t>testing site </a:t>
            </a:r>
            <a:r>
              <a:rPr kumimoji="0" lang="en-GB" sz="1000" b="0" i="0" u="none" strike="noStrike" kern="1200" cap="none" spc="0" normalizeH="0" baseline="0" noProof="0" dirty="0">
                <a:ln>
                  <a:noFill/>
                </a:ln>
                <a:solidFill>
                  <a:srgbClr val="37373A"/>
                </a:solidFill>
                <a:effectLst/>
                <a:uLnTx/>
                <a:uFillTx/>
                <a:latin typeface="Arial"/>
                <a:ea typeface="+mn-ea"/>
                <a:cs typeface="+mn-cs"/>
              </a:rPr>
              <a:t>and run a series of “dress rehearsals” to simulate what they will experience when they start testing your Employees. This will help your </a:t>
            </a:r>
            <a:r>
              <a:rPr kumimoji="0" lang="en-GB" sz="1000" b="0" i="0" u="none" strike="noStrike" kern="1200" cap="none" spc="0" normalizeH="0" baseline="0" noProof="0" dirty="0" smtClean="0">
                <a:ln>
                  <a:noFill/>
                </a:ln>
                <a:solidFill>
                  <a:srgbClr val="37373A"/>
                </a:solidFill>
                <a:effectLst/>
                <a:uLnTx/>
                <a:uFillTx/>
                <a:latin typeface="Arial"/>
                <a:ea typeface="+mn-ea"/>
                <a:cs typeface="+mn-cs"/>
              </a:rPr>
              <a:t>testing site </a:t>
            </a:r>
            <a:r>
              <a:rPr kumimoji="0" lang="en-GB" sz="1000" b="0" i="0" u="none" strike="noStrike" kern="1200" cap="none" spc="0" normalizeH="0" baseline="0" noProof="0" dirty="0">
                <a:ln>
                  <a:noFill/>
                </a:ln>
                <a:solidFill>
                  <a:srgbClr val="37373A"/>
                </a:solidFill>
                <a:effectLst/>
                <a:uLnTx/>
                <a:uFillTx/>
                <a:latin typeface="Arial"/>
                <a:ea typeface="+mn-ea"/>
                <a:cs typeface="+mn-cs"/>
              </a:rPr>
              <a:t>staff to put in practice</a:t>
            </a:r>
            <a:r>
              <a:rPr lang="en-GB" sz="1000" dirty="0">
                <a:solidFill>
                  <a:srgbClr val="37373A"/>
                </a:solidFill>
                <a:latin typeface="Arial"/>
              </a:rPr>
              <a:t> everything they have learned so far. Use role play to pretend to be Employees getting tested.</a:t>
            </a:r>
            <a:endParaRPr kumimoji="0" lang="en-GB" sz="1000" b="0" i="0" u="none" strike="noStrike" kern="1200" cap="none" spc="0" normalizeH="0" baseline="0" noProof="0" dirty="0">
              <a:ln>
                <a:noFill/>
              </a:ln>
              <a:solidFill>
                <a:srgbClr val="37373A"/>
              </a:solidFill>
              <a:effectLst/>
              <a:uLnTx/>
              <a:uFillTx/>
              <a:latin typeface="Arial"/>
              <a:ea typeface="+mn-ea"/>
              <a:cs typeface="+mn-cs"/>
            </a:endParaRPr>
          </a:p>
        </p:txBody>
      </p:sp>
      <p:sp>
        <p:nvSpPr>
          <p:cNvPr id="21" name="TextBox 20">
            <a:extLst>
              <a:ext uri="{FF2B5EF4-FFF2-40B4-BE49-F238E27FC236}">
                <a16:creationId xmlns:a16="http://schemas.microsoft.com/office/drawing/2014/main" id="{B420688D-FDB9-CC46-A574-63ACC3819B88}"/>
              </a:ext>
            </a:extLst>
          </p:cNvPr>
          <p:cNvSpPr txBox="1"/>
          <p:nvPr/>
        </p:nvSpPr>
        <p:spPr>
          <a:xfrm>
            <a:off x="5664200" y="5023559"/>
            <a:ext cx="5899151" cy="140473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“WHAT IF” SCENARIOS: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Take your dress rehearsals to the extreme by simulating situations that your </a:t>
            </a:r>
            <a:r>
              <a:rPr kumimoji="0" lang="en-GB" sz="1000" b="0" i="0" u="none" strike="noStrike" kern="1200" cap="none" spc="0" normalizeH="0" baseline="0" noProof="0" dirty="0" smtClean="0">
                <a:ln>
                  <a:noFill/>
                </a:ln>
                <a:solidFill>
                  <a:srgbClr val="37373A"/>
                </a:solidFill>
                <a:effectLst/>
                <a:uLnTx/>
                <a:uFillTx/>
                <a:latin typeface="Arial"/>
                <a:ea typeface="+mn-ea"/>
                <a:cs typeface="+mn-cs"/>
              </a:rPr>
              <a:t>testing site </a:t>
            </a:r>
            <a:r>
              <a:rPr kumimoji="0" lang="en-GB" sz="1000" b="0" i="0" u="none" strike="noStrike" kern="1200" cap="none" spc="0" normalizeH="0" baseline="0" noProof="0" dirty="0">
                <a:ln>
                  <a:noFill/>
                </a:ln>
                <a:solidFill>
                  <a:srgbClr val="37373A"/>
                </a:solidFill>
                <a:effectLst/>
                <a:uLnTx/>
                <a:uFillTx/>
                <a:latin typeface="Arial"/>
                <a:ea typeface="+mn-ea"/>
                <a:cs typeface="+mn-cs"/>
              </a:rPr>
              <a:t>staff may experience</a:t>
            </a:r>
            <a:r>
              <a:rPr lang="en-GB" sz="1000" dirty="0">
                <a:solidFill>
                  <a:srgbClr val="37373A"/>
                </a:solidFill>
                <a:latin typeface="Arial"/>
              </a:rPr>
              <a:t>, for example, what if: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37373A"/>
              </a:solidFill>
              <a:effectLst/>
              <a:uLnTx/>
              <a:uFillTx/>
              <a:latin typeface="Arial"/>
              <a:ea typeface="+mn-ea"/>
              <a:cs typeface="+mn-cs"/>
            </a:endParaRPr>
          </a:p>
          <a:p>
            <a:pPr marL="171450" lvl="0" indent="-171450">
              <a:buClr>
                <a:schemeClr val="tx2"/>
              </a:buClr>
              <a:buFont typeface="Arial" panose="020B0604020202020204" pitchFamily="34" charset="0"/>
              <a:buChar char="•"/>
              <a:defRPr/>
            </a:pPr>
            <a:r>
              <a:rPr lang="en-GB" sz="1000" dirty="0">
                <a:solidFill>
                  <a:srgbClr val="37373A"/>
                </a:solidFill>
              </a:rPr>
              <a:t>someone becomes physically ill in the test booth?</a:t>
            </a:r>
          </a:p>
          <a:p>
            <a:pPr marL="171450" lvl="0" indent="-171450">
              <a:buClr>
                <a:schemeClr val="tx2"/>
              </a:buClr>
              <a:buFont typeface="Arial" panose="020B0604020202020204" pitchFamily="34" charset="0"/>
              <a:buChar char="•"/>
              <a:defRPr/>
            </a:pPr>
            <a:r>
              <a:rPr lang="en-GB" sz="1000" dirty="0">
                <a:solidFill>
                  <a:srgbClr val="37373A"/>
                </a:solidFill>
              </a:rPr>
              <a:t>someone receives a positive notification on the testing site, and needs support?</a:t>
            </a:r>
          </a:p>
          <a:p>
            <a:pPr marL="171450" lvl="0" indent="-171450">
              <a:buClr>
                <a:schemeClr val="tx2"/>
              </a:buClr>
              <a:buFont typeface="Arial" panose="020B0604020202020204" pitchFamily="34" charset="0"/>
              <a:buChar char="•"/>
              <a:defRPr/>
            </a:pPr>
            <a:r>
              <a:rPr lang="en-GB" sz="1000" dirty="0">
                <a:solidFill>
                  <a:srgbClr val="37373A"/>
                </a:solidFill>
              </a:rPr>
              <a:t>someone is feeling highly anxious about the testing process, and needs support? </a:t>
            </a:r>
          </a:p>
          <a:p>
            <a:pPr marL="171450" lvl="0" indent="-171450">
              <a:buClr>
                <a:schemeClr val="tx2"/>
              </a:buClr>
              <a:buFont typeface="Arial" panose="020B0604020202020204" pitchFamily="34" charset="0"/>
              <a:buChar char="•"/>
              <a:defRPr/>
            </a:pPr>
            <a:r>
              <a:rPr lang="en-GB" sz="1000" dirty="0">
                <a:solidFill>
                  <a:srgbClr val="37373A"/>
                </a:solidFill>
              </a:rPr>
              <a:t>someone needs support to fill in their digital registration form?</a:t>
            </a:r>
          </a:p>
          <a:p>
            <a:pPr marL="171450" lvl="0" indent="-171450">
              <a:buClr>
                <a:schemeClr val="tx2"/>
              </a:buClr>
              <a:buFont typeface="Arial" panose="020B0604020202020204" pitchFamily="34" charset="0"/>
              <a:buChar char="•"/>
              <a:defRPr/>
            </a:pPr>
            <a:r>
              <a:rPr lang="en-GB" sz="1000" dirty="0">
                <a:solidFill>
                  <a:srgbClr val="37373A"/>
                </a:solidFill>
              </a:rPr>
              <a:t>a test kit becomes contaminated (e.g. someone drops their swab?)</a:t>
            </a:r>
            <a:r>
              <a:rPr kumimoji="0" lang="en-GB" sz="1000" b="0" i="0" u="none" strike="noStrike" kern="1200" cap="none" spc="0" normalizeH="0" baseline="0" noProof="0" dirty="0">
                <a:ln>
                  <a:noFill/>
                </a:ln>
                <a:solidFill>
                  <a:srgbClr val="37373A"/>
                </a:solidFill>
                <a:effectLst/>
                <a:uLnTx/>
                <a:uFillTx/>
                <a:latin typeface="Arial"/>
                <a:ea typeface="+mn-ea"/>
                <a:cs typeface="+mn-cs"/>
              </a:rPr>
              <a:t> </a:t>
            </a:r>
          </a:p>
        </p:txBody>
      </p:sp>
      <p:sp>
        <p:nvSpPr>
          <p:cNvPr id="23" name="Rectangle 22">
            <a:extLst>
              <a:ext uri="{FF2B5EF4-FFF2-40B4-BE49-F238E27FC236}">
                <a16:creationId xmlns:a16="http://schemas.microsoft.com/office/drawing/2014/main" id="{3ED25078-3DDF-B947-986B-54F2C66CC668}"/>
              </a:ext>
            </a:extLst>
          </p:cNvPr>
          <p:cNvSpPr/>
          <p:nvPr/>
        </p:nvSpPr>
        <p:spPr bwMode="auto">
          <a:xfrm>
            <a:off x="628649" y="3944397"/>
            <a:ext cx="4169696" cy="2573988"/>
          </a:xfrm>
          <a:prstGeom prst="rect">
            <a:avLst/>
          </a:prstGeom>
          <a:noFill/>
          <a:ln w="6350" cap="flat" cmpd="sng" algn="ctr">
            <a:noFill/>
            <a:prstDash val="solid"/>
            <a:round/>
            <a:headEnd type="none" w="med" len="med"/>
            <a:tailEnd type="none" w="med" len="med"/>
          </a:ln>
          <a:effectLst/>
        </p:spPr>
        <p:txBody>
          <a:bodyPr vert="horz" wrap="square" lIns="0" tIns="91440" rIns="91440" bIns="91440" numCol="1" rtlCol="0" anchor="ctr" anchorCtr="0" compatLnSpc="1">
            <a:prstTxWarp prst="textNoShape">
              <a:avLst/>
            </a:prstTxWarp>
          </a:bodyPr>
          <a:lstStyle/>
          <a:p>
            <a:pPr lvl="0">
              <a:buClr>
                <a:schemeClr val="tx2"/>
              </a:buClr>
              <a:defRPr/>
            </a:pPr>
            <a:r>
              <a:rPr lang="en-GB" sz="1200" dirty="0"/>
              <a:t>Organisations should dedicate a full day to train your </a:t>
            </a:r>
            <a:r>
              <a:rPr lang="en-GB" sz="1200" dirty="0" smtClean="0"/>
              <a:t>testing site </a:t>
            </a:r>
            <a:r>
              <a:rPr lang="en-GB" sz="1200" dirty="0"/>
              <a:t>staff and should take place either in a classroom setting or at your physical </a:t>
            </a:r>
            <a:r>
              <a:rPr lang="en-GB" sz="1200" dirty="0" smtClean="0"/>
              <a:t>testing site. </a:t>
            </a:r>
            <a:r>
              <a:rPr lang="en-GB" sz="1200" dirty="0"/>
              <a:t>Organisations should train their </a:t>
            </a:r>
            <a:r>
              <a:rPr lang="en-GB" sz="1200" dirty="0" smtClean="0"/>
              <a:t>testing site </a:t>
            </a:r>
            <a:r>
              <a:rPr lang="en-GB" sz="1200" dirty="0"/>
              <a:t>staff a few days before they start testing their participants as this will give them time to familiarise themselves with their roles and responsibilities.</a:t>
            </a:r>
          </a:p>
          <a:p>
            <a:pPr lvl="0">
              <a:buClr>
                <a:schemeClr val="tx2"/>
              </a:buClr>
              <a:defRPr/>
            </a:pPr>
            <a:endParaRPr lang="en-GB" sz="1200" b="1" dirty="0">
              <a:solidFill>
                <a:schemeClr val="tx2"/>
              </a:solidFill>
            </a:endParaRPr>
          </a:p>
          <a:p>
            <a:pPr>
              <a:buClr>
                <a:schemeClr val="tx2"/>
              </a:buClr>
              <a:defRPr/>
            </a:pPr>
            <a:r>
              <a:rPr lang="en-GB" sz="1200" dirty="0"/>
              <a:t>For questions specifically about training content, email </a:t>
            </a:r>
          </a:p>
          <a:p>
            <a:pPr>
              <a:buClr>
                <a:schemeClr val="tx2"/>
              </a:buClr>
              <a:defRPr/>
            </a:pPr>
            <a:r>
              <a:rPr lang="en-GB" sz="1200" dirty="0">
                <a:hlinkClick r:id="rId7"/>
              </a:rPr>
              <a:t>testertraining@dhsc.gov.uk</a:t>
            </a:r>
            <a:endParaRPr lang="en-GB" sz="1200" dirty="0"/>
          </a:p>
          <a:p>
            <a:pPr>
              <a:buClr>
                <a:schemeClr val="tx2"/>
              </a:buClr>
              <a:defRPr/>
            </a:pPr>
            <a:endParaRPr lang="en-GB" sz="1200" dirty="0"/>
          </a:p>
          <a:p>
            <a:pPr>
              <a:buClr>
                <a:schemeClr val="tx2"/>
              </a:buClr>
              <a:defRPr/>
            </a:pPr>
            <a:r>
              <a:rPr lang="en-GB" sz="1200" dirty="0"/>
              <a:t>For technical queries about the training platform contact </a:t>
            </a:r>
            <a:r>
              <a:rPr lang="en-GB" sz="1200" dirty="0">
                <a:solidFill>
                  <a:schemeClr val="tx2"/>
                </a:solidFill>
              </a:rPr>
              <a:t>0161 903 1032 </a:t>
            </a:r>
            <a:r>
              <a:rPr lang="en-GB" sz="1200" dirty="0"/>
              <a:t>(Mon-Fri 8:30-18:00, Sat-Sun 10:00-16:00, including bank holidays)</a:t>
            </a:r>
          </a:p>
          <a:p>
            <a:pPr lvl="0">
              <a:buClr>
                <a:schemeClr val="tx2"/>
              </a:buClr>
              <a:defRPr/>
            </a:pPr>
            <a:endParaRPr lang="en-GB" sz="1200" b="1" dirty="0">
              <a:solidFill>
                <a:schemeClr val="tx2"/>
              </a:solidFill>
            </a:endParaRPr>
          </a:p>
        </p:txBody>
      </p:sp>
      <p:sp>
        <p:nvSpPr>
          <p:cNvPr id="15" name="Oval 14">
            <a:extLst>
              <a:ext uri="{FF2B5EF4-FFF2-40B4-BE49-F238E27FC236}">
                <a16:creationId xmlns:a16="http://schemas.microsoft.com/office/drawing/2014/main" id="{C0B9B449-3030-7844-990C-C9B67030B978}"/>
              </a:ext>
            </a:extLst>
          </p:cNvPr>
          <p:cNvSpPr>
            <a:spLocks noChangeAspect="1"/>
          </p:cNvSpPr>
          <p:nvPr/>
        </p:nvSpPr>
        <p:spPr>
          <a:xfrm>
            <a:off x="5025460" y="1918708"/>
            <a:ext cx="324000" cy="320744"/>
          </a:xfrm>
          <a:prstGeom prst="ellipse">
            <a:avLst/>
          </a:prstGeom>
          <a:solidFill>
            <a:schemeClr val="bg1"/>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2</a:t>
            </a:r>
          </a:p>
        </p:txBody>
      </p:sp>
      <p:sp>
        <p:nvSpPr>
          <p:cNvPr id="18" name="TextBox 17">
            <a:extLst>
              <a:ext uri="{FF2B5EF4-FFF2-40B4-BE49-F238E27FC236}">
                <a16:creationId xmlns:a16="http://schemas.microsoft.com/office/drawing/2014/main" id="{30730087-2D99-2344-BC8C-E10E499316C2}"/>
              </a:ext>
            </a:extLst>
          </p:cNvPr>
          <p:cNvSpPr txBox="1"/>
          <p:nvPr/>
        </p:nvSpPr>
        <p:spPr>
          <a:xfrm>
            <a:off x="5664200" y="1927104"/>
            <a:ext cx="5899151" cy="53793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5EB8"/>
                </a:solidFill>
                <a:effectLst/>
                <a:uLnTx/>
                <a:uFillTx/>
                <a:latin typeface="Arial"/>
                <a:ea typeface="+mn-ea"/>
                <a:cs typeface="+mn-cs"/>
              </a:rPr>
              <a:t>ONLINE TRAINING:</a:t>
            </a:r>
          </a:p>
          <a:p>
            <a:pPr lvl="0">
              <a:defRPr/>
            </a:pPr>
            <a:r>
              <a:rPr lang="en-GB" sz="1000">
                <a:solidFill>
                  <a:srgbClr val="37373A"/>
                </a:solidFill>
              </a:rPr>
              <a:t>Staff will need to complete the relevant online training modules relevant to their roles and responsibilities. They will also be required to complete an online assessment and read the guidance materials in the Resources section</a:t>
            </a:r>
          </a:p>
        </p:txBody>
      </p:sp>
    </p:spTree>
    <p:extLst>
      <p:ext uri="{BB962C8B-B14F-4D97-AF65-F5344CB8AC3E}">
        <p14:creationId xmlns:p14="http://schemas.microsoft.com/office/powerpoint/2010/main" val="10630266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804"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588" y="1588"/>
                        <a:ext cx="1588" cy="1588"/>
                      </a:xfrm>
                      <a:prstGeom prst="rect">
                        <a:avLst/>
                      </a:prstGeom>
                      <a:ln/>
                    </p:spPr>
                  </p:pic>
                </p:oleObj>
              </mc:Fallback>
            </mc:AlternateContent>
          </a:graphicData>
        </a:graphic>
      </p:graphicFrame>
      <p:sp>
        <p:nvSpPr>
          <p:cNvPr id="4" name="Title 3"/>
          <p:cNvSpPr>
            <a:spLocks noGrp="1"/>
          </p:cNvSpPr>
          <p:nvPr>
            <p:ph type="title"/>
          </p:nvPr>
        </p:nvSpPr>
        <p:spPr/>
        <p:txBody>
          <a:bodyPr/>
          <a:lstStyle/>
          <a:p>
            <a:r>
              <a:rPr lang="en-GB" sz="4400"/>
              <a:t>ONLINE TRAINING PLATFORM</a:t>
            </a:r>
          </a:p>
        </p:txBody>
      </p:sp>
      <p:sp>
        <p:nvSpPr>
          <p:cNvPr id="15" name="Rectangle 14">
            <a:extLst>
              <a:ext uri="{FF2B5EF4-FFF2-40B4-BE49-F238E27FC236}">
                <a16:creationId xmlns:a16="http://schemas.microsoft.com/office/drawing/2014/main" id="{4A9E9FDB-3106-A447-9D5F-67964188ED95}"/>
              </a:ext>
            </a:extLst>
          </p:cNvPr>
          <p:cNvSpPr/>
          <p:nvPr/>
        </p:nvSpPr>
        <p:spPr bwMode="auto">
          <a:xfrm>
            <a:off x="5664200" y="1160463"/>
            <a:ext cx="5899150" cy="5005388"/>
          </a:xfrm>
          <a:prstGeom prst="rect">
            <a:avLst/>
          </a:prstGeom>
          <a:noFill/>
          <a:ln w="6350" cap="flat" cmpd="sng" algn="ctr">
            <a:noFill/>
            <a:prstDash val="solid"/>
            <a:round/>
            <a:headEnd type="none" w="med" len="med"/>
            <a:tailEnd type="none" w="med" len="med"/>
          </a:ln>
          <a:effectLst/>
        </p:spPr>
        <p:txBody>
          <a:bodyPr vert="horz" wrap="square" lIns="0" tIns="91440" rIns="91440" bIns="91440" numCol="1" rtlCol="0" anchor="ctr" anchorCtr="0" compatLnSpc="1">
            <a:prstTxWarp prst="textNoShape">
              <a:avLst/>
            </a:prstTxWarp>
          </a:bodyPr>
          <a:lstStyle/>
          <a:p>
            <a:pPr>
              <a:buClr>
                <a:schemeClr val="tx2"/>
              </a:buClr>
            </a:pPr>
            <a:r>
              <a:rPr lang="en-GB" sz="1200" b="1" dirty="0">
                <a:solidFill>
                  <a:schemeClr val="tx2"/>
                </a:solidFill>
              </a:rPr>
              <a:t>OVERVIEW:</a:t>
            </a:r>
          </a:p>
          <a:p>
            <a:pPr>
              <a:buClr>
                <a:schemeClr val="tx2"/>
              </a:buClr>
            </a:pPr>
            <a:endParaRPr lang="en-GB" sz="1200" dirty="0"/>
          </a:p>
          <a:p>
            <a:pPr marL="171450" indent="-171450">
              <a:buClr>
                <a:schemeClr val="tx2"/>
              </a:buClr>
              <a:buFont typeface="Arial" panose="020B0604020202020204" pitchFamily="34" charset="0"/>
              <a:buChar char="•"/>
            </a:pPr>
            <a:r>
              <a:rPr lang="en-GB" sz="1200" dirty="0"/>
              <a:t>The online training platform is tailored for workforces who are running asymptomatic </a:t>
            </a:r>
            <a:r>
              <a:rPr lang="en-GB" sz="1200" dirty="0" smtClean="0"/>
              <a:t>testing sites </a:t>
            </a:r>
            <a:r>
              <a:rPr lang="en-GB" sz="1200" dirty="0"/>
              <a:t>using “</a:t>
            </a:r>
            <a:r>
              <a:rPr lang="en-GB" sz="1200" dirty="0" err="1"/>
              <a:t>Innova</a:t>
            </a:r>
            <a:r>
              <a:rPr lang="en-GB" sz="1200" dirty="0"/>
              <a:t> Lateral Flow Technology test kits” (additional training will become available when other test kits become available)</a:t>
            </a:r>
          </a:p>
          <a:p>
            <a:pPr marL="171450" indent="-171450">
              <a:buClr>
                <a:schemeClr val="tx2"/>
              </a:buClr>
              <a:buFont typeface="Arial" panose="020B0604020202020204" pitchFamily="34" charset="0"/>
              <a:buChar char="•"/>
            </a:pPr>
            <a:endParaRPr lang="en-GB" sz="1200" dirty="0"/>
          </a:p>
          <a:p>
            <a:pPr marL="171450" indent="-171450">
              <a:buClr>
                <a:schemeClr val="tx2"/>
              </a:buClr>
              <a:buFont typeface="Arial" panose="020B0604020202020204" pitchFamily="34" charset="0"/>
              <a:buChar char="•"/>
            </a:pPr>
            <a:r>
              <a:rPr lang="en-GB" sz="1200" dirty="0" smtClean="0"/>
              <a:t>Testing site </a:t>
            </a:r>
            <a:r>
              <a:rPr lang="en-GB" sz="1200" dirty="0"/>
              <a:t>workforce will have access to a selection of online modules and assessments, </a:t>
            </a:r>
            <a:r>
              <a:rPr lang="en-GB" sz="1200" dirty="0" smtClean="0"/>
              <a:t>testing site </a:t>
            </a:r>
            <a:r>
              <a:rPr lang="en-GB" sz="1200" dirty="0"/>
              <a:t>staff will need to review the content of these modules and complete the assessments</a:t>
            </a:r>
          </a:p>
          <a:p>
            <a:pPr marL="171450" indent="-171450">
              <a:buClr>
                <a:schemeClr val="tx2"/>
              </a:buClr>
              <a:buFont typeface="Arial" panose="020B0604020202020204" pitchFamily="34" charset="0"/>
              <a:buChar char="•"/>
            </a:pPr>
            <a:endParaRPr lang="en-GB" sz="1200" dirty="0"/>
          </a:p>
          <a:p>
            <a:pPr marL="171450" indent="-171450">
              <a:buClr>
                <a:schemeClr val="tx2"/>
              </a:buClr>
              <a:buFont typeface="Arial" panose="020B0604020202020204" pitchFamily="34" charset="0"/>
              <a:buChar char="•"/>
            </a:pPr>
            <a:r>
              <a:rPr lang="en-GB" sz="1200" dirty="0" smtClean="0"/>
              <a:t>Testing site </a:t>
            </a:r>
            <a:r>
              <a:rPr lang="en-GB" sz="1200" dirty="0"/>
              <a:t>staff should complete their online training before they start practical training</a:t>
            </a:r>
          </a:p>
        </p:txBody>
      </p:sp>
    </p:spTree>
    <p:extLst>
      <p:ext uri="{BB962C8B-B14F-4D97-AF65-F5344CB8AC3E}">
        <p14:creationId xmlns:p14="http://schemas.microsoft.com/office/powerpoint/2010/main" val="1148713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4ED7FC3-3C23-42C0-A2CD-5F535CD7AFB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26" name="think-cell Slide" r:id="rId6" imgW="415" imgH="416" progId="TCLayout.ActiveDocument.1">
                  <p:embed/>
                </p:oleObj>
              </mc:Choice>
              <mc:Fallback>
                <p:oleObj name="think-cell Slide" r:id="rId6" imgW="415" imgH="416" progId="TCLayout.ActiveDocument.1">
                  <p:embed/>
                  <p:pic>
                    <p:nvPicPr>
                      <p:cNvPr id="5" name="Object 4" hidden="1">
                        <a:extLst>
                          <a:ext uri="{FF2B5EF4-FFF2-40B4-BE49-F238E27FC236}">
                            <a16:creationId xmlns:a16="http://schemas.microsoft.com/office/drawing/2014/main" id="{44ED7FC3-3C23-42C0-A2CD-5F535CD7AFB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EFF1FF1-1E9C-4B72-A29A-2C7E98A1320F}"/>
              </a:ext>
            </a:extLst>
          </p:cNvPr>
          <p:cNvSpPr/>
          <p:nvPr>
            <p:custDataLst>
              <p:tags r:id="rId3"/>
            </p:custDataLst>
          </p:nvPr>
        </p:nvSpPr>
        <p:spPr>
          <a:xfrm>
            <a:off x="0" y="0"/>
            <a:ext cx="158750" cy="158750"/>
          </a:xfrm>
          <a:prstGeom prst="rect">
            <a:avLst/>
          </a:prstGeom>
          <a:solidFill>
            <a:srgbClr val="009F86"/>
          </a:solidFill>
          <a:ln w="9525" cap="rnd" cmpd="sng" algn="ctr">
            <a:solidFill>
              <a:srgbClr val="009F8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kumimoji="0" lang="en-GB" sz="2400" b="1" u="none" strike="noStrike" kern="1200" cap="none" spc="0" normalizeH="0" noProof="0">
              <a:ln>
                <a:noFill/>
              </a:ln>
              <a:solidFill>
                <a:srgbClr val="FFFFFF"/>
              </a:solidFill>
              <a:effectLst/>
              <a:uLnTx/>
              <a:uFillTx/>
              <a:latin typeface="Arial" panose="020B0604020202020204" pitchFamily="34" charset="0"/>
              <a:ea typeface="+mj-ea"/>
              <a:cs typeface="+mj-cs"/>
              <a:sym typeface="Arial" panose="020B0604020202020204" pitchFamily="34" charset="0"/>
            </a:endParaRPr>
          </a:p>
        </p:txBody>
      </p:sp>
      <p:graphicFrame>
        <p:nvGraphicFramePr>
          <p:cNvPr id="3" name="Table 2">
            <a:extLst>
              <a:ext uri="{FF2B5EF4-FFF2-40B4-BE49-F238E27FC236}">
                <a16:creationId xmlns:a16="http://schemas.microsoft.com/office/drawing/2014/main" id="{C69AE3A6-E6F8-4D3E-B4A8-2F9A44559BFC}"/>
              </a:ext>
            </a:extLst>
          </p:cNvPr>
          <p:cNvGraphicFramePr>
            <a:graphicFrameLocks noGrp="1"/>
          </p:cNvGraphicFramePr>
          <p:nvPr/>
        </p:nvGraphicFramePr>
        <p:xfrm>
          <a:off x="5668962" y="785120"/>
          <a:ext cx="5899150" cy="5828349"/>
        </p:xfrm>
        <a:graphic>
          <a:graphicData uri="http://schemas.openxmlformats.org/drawingml/2006/table">
            <a:tbl>
              <a:tblPr firstRow="1" firstCol="1" bandRow="1">
                <a:tableStyleId>{5C22544A-7EE6-4342-B048-85BDC9FD1C3A}</a:tableStyleId>
              </a:tblPr>
              <a:tblGrid>
                <a:gridCol w="1565940">
                  <a:extLst>
                    <a:ext uri="{9D8B030D-6E8A-4147-A177-3AD203B41FA5}">
                      <a16:colId xmlns:a16="http://schemas.microsoft.com/office/drawing/2014/main" val="3218153741"/>
                    </a:ext>
                  </a:extLst>
                </a:gridCol>
                <a:gridCol w="4333210">
                  <a:extLst>
                    <a:ext uri="{9D8B030D-6E8A-4147-A177-3AD203B41FA5}">
                      <a16:colId xmlns:a16="http://schemas.microsoft.com/office/drawing/2014/main" val="4228722473"/>
                    </a:ext>
                  </a:extLst>
                </a:gridCol>
              </a:tblGrid>
              <a:tr h="264459">
                <a:tc>
                  <a:txBody>
                    <a:bodyPr/>
                    <a:lstStyle/>
                    <a:p>
                      <a:pPr>
                        <a:spcAft>
                          <a:spcPts val="0"/>
                        </a:spcAft>
                        <a:buClr>
                          <a:schemeClr val="tx2"/>
                        </a:buClr>
                      </a:pPr>
                      <a:r>
                        <a:rPr lang="en-GB" sz="1000">
                          <a:solidFill>
                            <a:schemeClr val="tx2"/>
                          </a:solidFill>
                          <a:effectLst/>
                        </a:rPr>
                        <a:t>Module</a:t>
                      </a:r>
                    </a:p>
                  </a:txBody>
                  <a:tcPr marL="180000" marR="10800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buClr>
                          <a:schemeClr val="tx2"/>
                        </a:buClr>
                      </a:pPr>
                      <a:r>
                        <a:rPr lang="en-GB" sz="1000">
                          <a:solidFill>
                            <a:schemeClr val="tx2"/>
                          </a:solidFill>
                          <a:effectLst/>
                        </a:rPr>
                        <a:t>Topics</a:t>
                      </a:r>
                      <a:endParaRPr lang="en-GB" sz="1000">
                        <a:solidFill>
                          <a:schemeClr val="tx2"/>
                        </a:solidFill>
                        <a:effectLst/>
                        <a:latin typeface="Calibri" panose="020F0502020204030204" pitchFamily="34" charset="0"/>
                        <a:ea typeface="Calibri" panose="020F0502020204030204" pitchFamily="34" charset="0"/>
                      </a:endParaRPr>
                    </a:p>
                  </a:txBody>
                  <a:tcPr marL="180000" marR="10800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1077899"/>
                  </a:ext>
                </a:extLst>
              </a:tr>
              <a:tr h="1005652">
                <a:tc>
                  <a:txBody>
                    <a:bodyPr/>
                    <a:lstStyle/>
                    <a:p>
                      <a:pPr marL="0" marR="0" lvl="0" indent="0" algn="l" rtl="0" eaLnBrk="1" fontAlgn="auto" latinLnBrk="0" hangingPunct="1">
                        <a:lnSpc>
                          <a:spcPct val="100000"/>
                        </a:lnSpc>
                        <a:spcBef>
                          <a:spcPts val="0"/>
                        </a:spcBef>
                        <a:spcAft>
                          <a:spcPts val="0"/>
                        </a:spcAft>
                        <a:buClr>
                          <a:schemeClr val="tx2"/>
                        </a:buClr>
                        <a:buSzTx/>
                        <a:buFontTx/>
                        <a:buNone/>
                      </a:pPr>
                      <a:r>
                        <a:rPr lang="en-GB" sz="1000">
                          <a:solidFill>
                            <a:schemeClr val="tx2"/>
                          </a:solidFill>
                          <a:effectLst/>
                        </a:rPr>
                        <a:t>Module 1: </a:t>
                      </a:r>
                    </a:p>
                    <a:p>
                      <a:pPr marL="0" marR="0" lvl="0" indent="0" algn="l" defTabSz="914400" rtl="0" eaLnBrk="1" fontAlgn="auto" latinLnBrk="0" hangingPunct="1">
                        <a:lnSpc>
                          <a:spcPct val="100000"/>
                        </a:lnSpc>
                        <a:spcBef>
                          <a:spcPts val="0"/>
                        </a:spcBef>
                        <a:spcAft>
                          <a:spcPts val="0"/>
                        </a:spcAft>
                        <a:buClr>
                          <a:schemeClr val="tx2"/>
                        </a:buClr>
                        <a:buSzTx/>
                        <a:buFontTx/>
                        <a:buNone/>
                        <a:tabLst/>
                        <a:defRPr/>
                      </a:pPr>
                      <a:r>
                        <a:rPr lang="en-GB" sz="1000" b="0">
                          <a:solidFill>
                            <a:schemeClr val="tx2"/>
                          </a:solidFill>
                          <a:effectLst/>
                        </a:rPr>
                        <a:t>LFD Process</a:t>
                      </a:r>
                    </a:p>
                  </a:txBody>
                  <a:tcPr marL="180000" marR="10800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spcAft>
                          <a:spcPts val="0"/>
                        </a:spcAft>
                        <a:buClr>
                          <a:schemeClr val="tx2"/>
                        </a:buClr>
                        <a:buFont typeface="Arial" panose="020B0604020202020204" pitchFamily="34" charset="0"/>
                        <a:buChar char="•"/>
                      </a:pPr>
                      <a:r>
                        <a:rPr lang="en-GB" sz="900">
                          <a:solidFill>
                            <a:schemeClr val="tx1"/>
                          </a:solidFill>
                          <a:effectLst/>
                        </a:rPr>
                        <a:t>Checking you’re using the right device</a:t>
                      </a:r>
                    </a:p>
                    <a:p>
                      <a:pPr marL="171450" lvl="0" indent="-171450">
                        <a:spcAft>
                          <a:spcPts val="0"/>
                        </a:spcAft>
                        <a:buClr>
                          <a:schemeClr val="tx2"/>
                        </a:buClr>
                        <a:buFont typeface="Arial" panose="020B0604020202020204" pitchFamily="34" charset="0"/>
                        <a:buChar char="•"/>
                      </a:pPr>
                      <a:r>
                        <a:rPr lang="en-GB" sz="900">
                          <a:solidFill>
                            <a:schemeClr val="tx1"/>
                          </a:solidFill>
                          <a:effectLst/>
                        </a:rPr>
                        <a:t>Checks before you start</a:t>
                      </a:r>
                    </a:p>
                    <a:p>
                      <a:pPr marL="171450" lvl="0" indent="-171450">
                        <a:spcAft>
                          <a:spcPts val="0"/>
                        </a:spcAft>
                        <a:buClr>
                          <a:schemeClr val="tx2"/>
                        </a:buClr>
                        <a:buFont typeface="Arial" panose="020B0604020202020204" pitchFamily="34" charset="0"/>
                        <a:buChar char="•"/>
                      </a:pPr>
                      <a:r>
                        <a:rPr lang="en-GB" sz="900">
                          <a:solidFill>
                            <a:schemeClr val="tx1"/>
                          </a:solidFill>
                          <a:effectLst/>
                        </a:rPr>
                        <a:t>A step-by-step process on how to use the device</a:t>
                      </a:r>
                    </a:p>
                    <a:p>
                      <a:pPr marL="171450" lvl="0" indent="-171450">
                        <a:spcAft>
                          <a:spcPts val="0"/>
                        </a:spcAft>
                        <a:buClr>
                          <a:schemeClr val="tx2"/>
                        </a:buClr>
                        <a:buFont typeface="Arial" panose="020B0604020202020204" pitchFamily="34" charset="0"/>
                        <a:buChar char="•"/>
                      </a:pPr>
                      <a:r>
                        <a:rPr lang="en-GB" sz="900">
                          <a:solidFill>
                            <a:schemeClr val="tx1"/>
                          </a:solidFill>
                          <a:effectLst/>
                        </a:rPr>
                        <a:t>Reading the result</a:t>
                      </a:r>
                    </a:p>
                    <a:p>
                      <a:pPr marL="171450" lvl="0" indent="-171450">
                        <a:spcAft>
                          <a:spcPts val="0"/>
                        </a:spcAft>
                        <a:buClr>
                          <a:schemeClr val="tx2"/>
                        </a:buClr>
                        <a:buFont typeface="Arial" panose="020B0604020202020204" pitchFamily="34" charset="0"/>
                        <a:buChar char="•"/>
                      </a:pPr>
                      <a:r>
                        <a:rPr lang="en-GB" sz="900">
                          <a:solidFill>
                            <a:schemeClr val="tx1"/>
                          </a:solidFill>
                          <a:effectLst/>
                        </a:rPr>
                        <a:t>Marking the device with the result</a:t>
                      </a:r>
                    </a:p>
                    <a:p>
                      <a:pPr marL="171450" lvl="0" indent="-171450">
                        <a:spcAft>
                          <a:spcPts val="0"/>
                        </a:spcAft>
                        <a:buClr>
                          <a:schemeClr val="tx2"/>
                        </a:buClr>
                        <a:buFont typeface="Arial" panose="020B0604020202020204" pitchFamily="34" charset="0"/>
                        <a:buChar char="•"/>
                      </a:pPr>
                      <a:r>
                        <a:rPr lang="en-GB" sz="900">
                          <a:solidFill>
                            <a:schemeClr val="tx1"/>
                          </a:solidFill>
                          <a:effectLst/>
                        </a:rPr>
                        <a:t>FAQ’s</a:t>
                      </a:r>
                    </a:p>
                  </a:txBody>
                  <a:tcPr marL="180000" marR="10800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9685665"/>
                  </a:ext>
                </a:extLst>
              </a:tr>
              <a:tr h="430993">
                <a:tc>
                  <a:txBody>
                    <a:bodyPr/>
                    <a:lstStyle/>
                    <a:p>
                      <a:pPr marL="0" marR="0" lvl="0" indent="0" algn="l" defTabSz="914400" rtl="0" eaLnBrk="1" fontAlgn="auto" latinLnBrk="0" hangingPunct="1">
                        <a:lnSpc>
                          <a:spcPct val="100000"/>
                        </a:lnSpc>
                        <a:spcBef>
                          <a:spcPts val="0"/>
                        </a:spcBef>
                        <a:spcAft>
                          <a:spcPts val="0"/>
                        </a:spcAft>
                        <a:buClr>
                          <a:schemeClr val="tx2"/>
                        </a:buClr>
                        <a:buSzTx/>
                        <a:buFontTx/>
                        <a:buNone/>
                        <a:tabLst/>
                        <a:defRPr/>
                      </a:pPr>
                      <a:r>
                        <a:rPr lang="en-GB" sz="1000">
                          <a:solidFill>
                            <a:schemeClr val="tx2"/>
                          </a:solidFill>
                          <a:effectLst/>
                        </a:rPr>
                        <a:t>Module 2:</a:t>
                      </a:r>
                    </a:p>
                    <a:p>
                      <a:pPr marL="0" marR="0" lvl="0" indent="0" algn="l" defTabSz="914400" rtl="0" eaLnBrk="1" fontAlgn="auto" latinLnBrk="0" hangingPunct="1">
                        <a:lnSpc>
                          <a:spcPct val="100000"/>
                        </a:lnSpc>
                        <a:spcBef>
                          <a:spcPts val="0"/>
                        </a:spcBef>
                        <a:spcAft>
                          <a:spcPts val="0"/>
                        </a:spcAft>
                        <a:buClr>
                          <a:schemeClr val="tx2"/>
                        </a:buClr>
                        <a:buSzTx/>
                        <a:buFontTx/>
                        <a:buNone/>
                        <a:tabLst/>
                        <a:defRPr/>
                      </a:pPr>
                      <a:r>
                        <a:rPr lang="en-GB" sz="1000" b="0">
                          <a:solidFill>
                            <a:schemeClr val="tx2"/>
                          </a:solidFill>
                          <a:effectLst/>
                        </a:rPr>
                        <a:t>LFD results recording</a:t>
                      </a:r>
                    </a:p>
                  </a:txBody>
                  <a:tcPr marL="180000" marR="10800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spcAft>
                          <a:spcPts val="0"/>
                        </a:spcAft>
                        <a:buClr>
                          <a:schemeClr val="tx2"/>
                        </a:buClr>
                        <a:buFont typeface="Arial" panose="020B0604020202020204" pitchFamily="34" charset="0"/>
                        <a:buChar char="•"/>
                      </a:pPr>
                      <a:r>
                        <a:rPr lang="en-GB" sz="900">
                          <a:solidFill>
                            <a:schemeClr val="tx1"/>
                          </a:solidFill>
                          <a:effectLst/>
                        </a:rPr>
                        <a:t>Inputting a positive, negative or void result into the recording application</a:t>
                      </a:r>
                    </a:p>
                    <a:p>
                      <a:pPr marL="171450" lvl="0" indent="-171450">
                        <a:spcAft>
                          <a:spcPts val="0"/>
                        </a:spcAft>
                        <a:buClr>
                          <a:schemeClr val="tx2"/>
                        </a:buClr>
                        <a:buFont typeface="Arial" panose="020B0604020202020204" pitchFamily="34" charset="0"/>
                        <a:buChar char="•"/>
                      </a:pPr>
                      <a:r>
                        <a:rPr lang="en-GB" sz="900">
                          <a:solidFill>
                            <a:schemeClr val="tx1"/>
                          </a:solidFill>
                          <a:effectLst/>
                        </a:rPr>
                        <a:t>How the Participant’s testing data is used in the T&amp;T system</a:t>
                      </a:r>
                      <a:endParaRPr lang="en-GB" sz="900" dirty="0">
                        <a:solidFill>
                          <a:schemeClr val="tx1"/>
                        </a:solidFill>
                        <a:effectLst/>
                      </a:endParaRPr>
                    </a:p>
                  </a:txBody>
                  <a:tcPr marL="180000" marR="10800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202260"/>
                  </a:ext>
                </a:extLst>
              </a:tr>
              <a:tr h="718323">
                <a:tc>
                  <a:txBody>
                    <a:bodyPr/>
                    <a:lstStyle/>
                    <a:p>
                      <a:pPr marL="0" marR="0" lvl="0" indent="0" algn="l" rtl="0" eaLnBrk="1" fontAlgn="auto" latinLnBrk="0" hangingPunct="1">
                        <a:lnSpc>
                          <a:spcPct val="100000"/>
                        </a:lnSpc>
                        <a:spcBef>
                          <a:spcPts val="0"/>
                        </a:spcBef>
                        <a:spcAft>
                          <a:spcPts val="0"/>
                        </a:spcAft>
                        <a:buClr>
                          <a:schemeClr val="tx2"/>
                        </a:buClr>
                        <a:buSzTx/>
                        <a:buFontTx/>
                        <a:buNone/>
                      </a:pPr>
                      <a:r>
                        <a:rPr lang="en-GB" sz="1000">
                          <a:solidFill>
                            <a:schemeClr val="tx2"/>
                          </a:solidFill>
                          <a:effectLst/>
                        </a:rPr>
                        <a:t>Module 3: </a:t>
                      </a:r>
                    </a:p>
                    <a:p>
                      <a:pPr marL="0" marR="0" lvl="0" indent="0" algn="l" defTabSz="914400" rtl="0" eaLnBrk="1" fontAlgn="auto" latinLnBrk="0" hangingPunct="1">
                        <a:lnSpc>
                          <a:spcPct val="100000"/>
                        </a:lnSpc>
                        <a:spcBef>
                          <a:spcPts val="0"/>
                        </a:spcBef>
                        <a:spcAft>
                          <a:spcPts val="0"/>
                        </a:spcAft>
                        <a:buClr>
                          <a:schemeClr val="tx2"/>
                        </a:buClr>
                        <a:buSzTx/>
                        <a:buFontTx/>
                        <a:buNone/>
                        <a:tabLst/>
                        <a:defRPr/>
                      </a:pPr>
                      <a:r>
                        <a:rPr lang="en-GB" sz="1000" b="0">
                          <a:solidFill>
                            <a:schemeClr val="tx2"/>
                          </a:solidFill>
                          <a:effectLst/>
                        </a:rPr>
                        <a:t>PPE and Infection Control</a:t>
                      </a:r>
                    </a:p>
                  </a:txBody>
                  <a:tcPr marL="180000" marR="10800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spcAft>
                          <a:spcPts val="0"/>
                        </a:spcAft>
                        <a:buClr>
                          <a:schemeClr val="tx2"/>
                        </a:buClr>
                        <a:buFont typeface="Arial" panose="020B0604020202020204" pitchFamily="34" charset="0"/>
                        <a:buChar char="•"/>
                      </a:pPr>
                      <a:r>
                        <a:rPr lang="en-GB" sz="900">
                          <a:solidFill>
                            <a:schemeClr val="tx1"/>
                          </a:solidFill>
                          <a:effectLst/>
                        </a:rPr>
                        <a:t>PPE donning and doffing</a:t>
                      </a:r>
                    </a:p>
                    <a:p>
                      <a:pPr marL="171450" lvl="0" indent="-171450">
                        <a:spcAft>
                          <a:spcPts val="0"/>
                        </a:spcAft>
                        <a:buClr>
                          <a:schemeClr val="tx2"/>
                        </a:buClr>
                        <a:buFont typeface="Arial" panose="020B0604020202020204" pitchFamily="34" charset="0"/>
                        <a:buChar char="•"/>
                      </a:pPr>
                      <a:r>
                        <a:rPr lang="en-GB" sz="900">
                          <a:solidFill>
                            <a:schemeClr val="tx1"/>
                          </a:solidFill>
                          <a:effectLst/>
                        </a:rPr>
                        <a:t>PPE adjustments</a:t>
                      </a:r>
                    </a:p>
                    <a:p>
                      <a:pPr marL="171450" lvl="0" indent="-171450">
                        <a:spcAft>
                          <a:spcPts val="0"/>
                        </a:spcAft>
                        <a:buClr>
                          <a:schemeClr val="tx2"/>
                        </a:buClr>
                        <a:buFont typeface="Arial" panose="020B0604020202020204" pitchFamily="34" charset="0"/>
                        <a:buChar char="•"/>
                      </a:pPr>
                      <a:r>
                        <a:rPr lang="en-GB" sz="900">
                          <a:solidFill>
                            <a:schemeClr val="tx1"/>
                          </a:solidFill>
                          <a:effectLst/>
                        </a:rPr>
                        <a:t>Infection prevention measures</a:t>
                      </a:r>
                    </a:p>
                    <a:p>
                      <a:pPr marL="171450" lvl="0" indent="-171450">
                        <a:spcAft>
                          <a:spcPts val="0"/>
                        </a:spcAft>
                        <a:buClr>
                          <a:schemeClr val="tx2"/>
                        </a:buClr>
                        <a:buFont typeface="Arial" panose="020B0604020202020204" pitchFamily="34" charset="0"/>
                        <a:buChar char="•"/>
                      </a:pPr>
                      <a:r>
                        <a:rPr lang="en-GB" sz="900">
                          <a:solidFill>
                            <a:schemeClr val="tx1"/>
                          </a:solidFill>
                          <a:effectLst/>
                        </a:rPr>
                        <a:t>Hygiene and cleanliness</a:t>
                      </a:r>
                    </a:p>
                  </a:txBody>
                  <a:tcPr marL="180000" marR="10800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1066670"/>
                  </a:ext>
                </a:extLst>
              </a:tr>
              <a:tr h="718323">
                <a:tc>
                  <a:txBody>
                    <a:bodyPr/>
                    <a:lstStyle/>
                    <a:p>
                      <a:pPr marL="0" marR="0" lvl="0" indent="0" algn="l" rtl="0" eaLnBrk="1" fontAlgn="auto" latinLnBrk="0" hangingPunct="1">
                        <a:lnSpc>
                          <a:spcPct val="100000"/>
                        </a:lnSpc>
                        <a:spcBef>
                          <a:spcPts val="0"/>
                        </a:spcBef>
                        <a:spcAft>
                          <a:spcPts val="0"/>
                        </a:spcAft>
                        <a:buClr>
                          <a:schemeClr val="tx2"/>
                        </a:buClr>
                        <a:buSzTx/>
                        <a:buFontTx/>
                        <a:buNone/>
                      </a:pPr>
                      <a:r>
                        <a:rPr lang="en-GB" sz="1000">
                          <a:solidFill>
                            <a:schemeClr val="tx2"/>
                          </a:solidFill>
                          <a:effectLst/>
                        </a:rPr>
                        <a:t>Module 4: </a:t>
                      </a:r>
                    </a:p>
                    <a:p>
                      <a:pPr marL="0" marR="0" lvl="0" indent="0" algn="l" defTabSz="914400" rtl="0" eaLnBrk="1" fontAlgn="auto" latinLnBrk="0" hangingPunct="1">
                        <a:lnSpc>
                          <a:spcPct val="100000"/>
                        </a:lnSpc>
                        <a:spcBef>
                          <a:spcPts val="0"/>
                        </a:spcBef>
                        <a:spcAft>
                          <a:spcPts val="0"/>
                        </a:spcAft>
                        <a:buClr>
                          <a:schemeClr val="tx2"/>
                        </a:buClr>
                        <a:buSzTx/>
                        <a:buFontTx/>
                        <a:buNone/>
                        <a:tabLst/>
                        <a:defRPr/>
                      </a:pPr>
                      <a:r>
                        <a:rPr lang="en-GB" sz="1000" b="0">
                          <a:solidFill>
                            <a:schemeClr val="tx2"/>
                          </a:solidFill>
                          <a:effectLst/>
                        </a:rPr>
                        <a:t>Guiding the Participant through swabbing</a:t>
                      </a:r>
                      <a:endParaRPr lang="en-GB" sz="1000" b="0" dirty="0">
                        <a:solidFill>
                          <a:schemeClr val="tx2"/>
                        </a:solidFill>
                        <a:effectLst/>
                        <a:latin typeface="Calibri" panose="020F0502020204030204" pitchFamily="34" charset="0"/>
                        <a:ea typeface="Calibri" panose="020F0502020204030204" pitchFamily="34" charset="0"/>
                      </a:endParaRPr>
                    </a:p>
                  </a:txBody>
                  <a:tcPr marL="180000" marR="10800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spcAft>
                          <a:spcPts val="0"/>
                        </a:spcAft>
                        <a:buClr>
                          <a:schemeClr val="tx2"/>
                        </a:buClr>
                        <a:buFont typeface="Arial" panose="020B0604020202020204" pitchFamily="34" charset="0"/>
                        <a:buChar char="•"/>
                      </a:pPr>
                      <a:r>
                        <a:rPr lang="en-GB" sz="900">
                          <a:solidFill>
                            <a:schemeClr val="tx1"/>
                          </a:solidFill>
                          <a:effectLst/>
                        </a:rPr>
                        <a:t>Verbal support</a:t>
                      </a:r>
                    </a:p>
                    <a:p>
                      <a:pPr marL="171450" lvl="0" indent="-171450">
                        <a:spcAft>
                          <a:spcPts val="0"/>
                        </a:spcAft>
                        <a:buClr>
                          <a:schemeClr val="tx2"/>
                        </a:buClr>
                        <a:buFont typeface="Arial" panose="020B0604020202020204" pitchFamily="34" charset="0"/>
                        <a:buChar char="•"/>
                      </a:pPr>
                      <a:r>
                        <a:rPr lang="en-GB" sz="900">
                          <a:solidFill>
                            <a:schemeClr val="tx1"/>
                          </a:solidFill>
                          <a:effectLst/>
                        </a:rPr>
                        <a:t>Instructions for the Participant</a:t>
                      </a:r>
                    </a:p>
                    <a:p>
                      <a:pPr marL="171450" lvl="0" indent="-171450">
                        <a:spcAft>
                          <a:spcPts val="0"/>
                        </a:spcAft>
                        <a:buClr>
                          <a:schemeClr val="tx2"/>
                        </a:buClr>
                        <a:buFont typeface="Arial" panose="020B0604020202020204" pitchFamily="34" charset="0"/>
                        <a:buChar char="•"/>
                      </a:pPr>
                      <a:r>
                        <a:rPr lang="en-GB" sz="900">
                          <a:solidFill>
                            <a:schemeClr val="tx1"/>
                          </a:solidFill>
                          <a:effectLst/>
                        </a:rPr>
                        <a:t>Handling Participant concerns </a:t>
                      </a:r>
                    </a:p>
                    <a:p>
                      <a:pPr marL="171450" lvl="0" indent="-171450">
                        <a:spcAft>
                          <a:spcPts val="0"/>
                        </a:spcAft>
                        <a:buClr>
                          <a:schemeClr val="tx2"/>
                        </a:buClr>
                        <a:buFont typeface="Arial" panose="020B0604020202020204" pitchFamily="34" charset="0"/>
                        <a:buChar char="•"/>
                      </a:pPr>
                      <a:r>
                        <a:rPr lang="en-GB" sz="900">
                          <a:solidFill>
                            <a:schemeClr val="tx1"/>
                          </a:solidFill>
                          <a:effectLst/>
                        </a:rPr>
                        <a:t>Options when nasal and throat swabs become infeasible</a:t>
                      </a:r>
                      <a:endParaRPr lang="en-GB" sz="900" dirty="0">
                        <a:solidFill>
                          <a:schemeClr val="tx1"/>
                        </a:solidFill>
                        <a:effectLst/>
                        <a:latin typeface="Calibri" panose="020F0502020204030204" pitchFamily="34" charset="0"/>
                        <a:ea typeface="Calibri" panose="020F0502020204030204" pitchFamily="34" charset="0"/>
                      </a:endParaRPr>
                    </a:p>
                  </a:txBody>
                  <a:tcPr marL="180000" marR="10800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568453"/>
                  </a:ext>
                </a:extLst>
              </a:tr>
              <a:tr h="607218">
                <a:tc>
                  <a:txBody>
                    <a:bodyPr/>
                    <a:lstStyle/>
                    <a:p>
                      <a:pPr marL="0" lvl="0" indent="0" algn="l">
                        <a:lnSpc>
                          <a:spcPct val="100000"/>
                        </a:lnSpc>
                        <a:spcBef>
                          <a:spcPts val="0"/>
                        </a:spcBef>
                        <a:spcAft>
                          <a:spcPts val="0"/>
                        </a:spcAft>
                        <a:buNone/>
                      </a:pPr>
                      <a:r>
                        <a:rPr lang="en-GB" sz="1000" b="1">
                          <a:solidFill>
                            <a:schemeClr val="tx2"/>
                          </a:solidFill>
                          <a:effectLst/>
                        </a:rPr>
                        <a:t>Module 5: </a:t>
                      </a:r>
                      <a:r>
                        <a:rPr lang="en-GB" sz="1000" b="0">
                          <a:solidFill>
                            <a:schemeClr val="tx2"/>
                          </a:solidFill>
                          <a:effectLst/>
                        </a:rPr>
                        <a:t>Meet and Greet</a:t>
                      </a:r>
                    </a:p>
                  </a:txBody>
                  <a:tcPr marL="180000" marR="10800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spcAft>
                          <a:spcPts val="0"/>
                        </a:spcAft>
                        <a:buFont typeface="Arial"/>
                        <a:buChar char="•"/>
                      </a:pPr>
                      <a:r>
                        <a:rPr lang="en-GB" sz="900" dirty="0">
                          <a:solidFill>
                            <a:schemeClr val="tx1"/>
                          </a:solidFill>
                          <a:effectLst/>
                        </a:rPr>
                        <a:t>Greeting the Participant at the entrance</a:t>
                      </a:r>
                    </a:p>
                    <a:p>
                      <a:pPr marL="171450" lvl="0" indent="-171450">
                        <a:spcAft>
                          <a:spcPts val="0"/>
                        </a:spcAft>
                        <a:buFont typeface="Arial"/>
                        <a:buChar char="•"/>
                      </a:pPr>
                      <a:r>
                        <a:rPr lang="en-GB" sz="900" dirty="0">
                          <a:solidFill>
                            <a:schemeClr val="tx1"/>
                          </a:solidFill>
                          <a:effectLst/>
                        </a:rPr>
                        <a:t>Assessing Participant eligibility for testing</a:t>
                      </a:r>
                    </a:p>
                    <a:p>
                      <a:pPr marL="171450" lvl="0" indent="-171450">
                        <a:spcAft>
                          <a:spcPts val="0"/>
                        </a:spcAft>
                        <a:buFont typeface="Arial"/>
                        <a:buChar char="•"/>
                      </a:pPr>
                      <a:r>
                        <a:rPr lang="en-GB" sz="900" dirty="0">
                          <a:solidFill>
                            <a:schemeClr val="tx1"/>
                          </a:solidFill>
                          <a:effectLst/>
                        </a:rPr>
                        <a:t>Handling the queuing process</a:t>
                      </a:r>
                    </a:p>
                    <a:p>
                      <a:pPr marL="171450" lvl="0" indent="-171450">
                        <a:spcAft>
                          <a:spcPts val="0"/>
                        </a:spcAft>
                        <a:buFont typeface="Arial"/>
                        <a:buChar char="•"/>
                      </a:pPr>
                      <a:r>
                        <a:rPr lang="en-GB" sz="900" dirty="0">
                          <a:solidFill>
                            <a:schemeClr val="tx1"/>
                          </a:solidFill>
                          <a:effectLst/>
                        </a:rPr>
                        <a:t>Maintaining infection prevention standards during queuing</a:t>
                      </a:r>
                    </a:p>
                    <a:p>
                      <a:pPr marL="171450" lvl="0" indent="-171450">
                        <a:spcAft>
                          <a:spcPts val="0"/>
                        </a:spcAft>
                        <a:buFont typeface="Arial"/>
                        <a:buChar char="•"/>
                      </a:pPr>
                      <a:r>
                        <a:rPr lang="en-GB" sz="900" dirty="0">
                          <a:solidFill>
                            <a:schemeClr val="tx1"/>
                          </a:solidFill>
                          <a:effectLst/>
                        </a:rPr>
                        <a:t>Registering the Participant and adapting for disabled Participants/Participants without personal technology</a:t>
                      </a:r>
                    </a:p>
                  </a:txBody>
                  <a:tcPr marL="180000" marR="10800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7941581"/>
                  </a:ext>
                </a:extLst>
              </a:tr>
              <a:tr h="1867639">
                <a:tc>
                  <a:txBody>
                    <a:bodyPr/>
                    <a:lstStyle/>
                    <a:p>
                      <a:pPr marL="0" marR="0" lvl="0" indent="0" algn="l" rtl="0" eaLnBrk="1" fontAlgn="auto" latinLnBrk="0" hangingPunct="1">
                        <a:lnSpc>
                          <a:spcPct val="100000"/>
                        </a:lnSpc>
                        <a:spcBef>
                          <a:spcPts val="0"/>
                        </a:spcBef>
                        <a:spcAft>
                          <a:spcPts val="0"/>
                        </a:spcAft>
                        <a:buClr>
                          <a:schemeClr val="tx2"/>
                        </a:buClr>
                        <a:buSzTx/>
                        <a:buFontTx/>
                        <a:buNone/>
                      </a:pPr>
                      <a:r>
                        <a:rPr lang="en-GB" sz="1000">
                          <a:solidFill>
                            <a:schemeClr val="tx2"/>
                          </a:solidFill>
                          <a:effectLst/>
                        </a:rPr>
                        <a:t>Module 6: </a:t>
                      </a:r>
                    </a:p>
                    <a:p>
                      <a:pPr marL="0" marR="0" lvl="0" indent="0" algn="l" defTabSz="914400" rtl="0" eaLnBrk="1" fontAlgn="auto" latinLnBrk="0" hangingPunct="1">
                        <a:lnSpc>
                          <a:spcPct val="100000"/>
                        </a:lnSpc>
                        <a:spcBef>
                          <a:spcPts val="0"/>
                        </a:spcBef>
                        <a:spcAft>
                          <a:spcPts val="0"/>
                        </a:spcAft>
                        <a:buClr>
                          <a:schemeClr val="tx2"/>
                        </a:buClr>
                        <a:buSzTx/>
                        <a:buFontTx/>
                        <a:buNone/>
                        <a:tabLst/>
                        <a:defRPr/>
                      </a:pPr>
                      <a:r>
                        <a:rPr lang="en-GB" sz="1000" b="0">
                          <a:solidFill>
                            <a:schemeClr val="tx2"/>
                          </a:solidFill>
                          <a:effectLst/>
                        </a:rPr>
                        <a:t>Train the trainer</a:t>
                      </a:r>
                    </a:p>
                  </a:txBody>
                  <a:tcPr marL="180000" marR="10800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lvl="0" indent="-171450">
                        <a:spcAft>
                          <a:spcPts val="0"/>
                        </a:spcAft>
                        <a:buClr>
                          <a:schemeClr val="tx2"/>
                        </a:buClr>
                        <a:buFont typeface="Arial" panose="020B0604020202020204" pitchFamily="34" charset="0"/>
                        <a:buChar char="•"/>
                      </a:pPr>
                      <a:r>
                        <a:rPr lang="en-GB" sz="900" dirty="0">
                          <a:solidFill>
                            <a:schemeClr val="tx1"/>
                          </a:solidFill>
                          <a:effectLst/>
                        </a:rPr>
                        <a:t>This module includes the video introduction – to cover PPE, hand cleaning, the visual processing and analysis using LFDs and a talk-through the soft skills of delivery from a trainer.</a:t>
                      </a:r>
                    </a:p>
                    <a:p>
                      <a:pPr marL="171450" lvl="0" indent="-171450">
                        <a:spcAft>
                          <a:spcPts val="0"/>
                        </a:spcAft>
                        <a:buClr>
                          <a:schemeClr val="tx2"/>
                        </a:buClr>
                        <a:buFont typeface="Arial" panose="020B0604020202020204" pitchFamily="34" charset="0"/>
                        <a:buChar char="•"/>
                      </a:pPr>
                      <a:r>
                        <a:rPr lang="en-GB" sz="900" dirty="0">
                          <a:solidFill>
                            <a:schemeClr val="tx1"/>
                          </a:solidFill>
                          <a:effectLst/>
                        </a:rPr>
                        <a:t>The trainer’s notes for delivery of a training session (these are very comprehensive and supportive)</a:t>
                      </a:r>
                    </a:p>
                    <a:p>
                      <a:pPr marL="171450" lvl="0" indent="-171450">
                        <a:spcAft>
                          <a:spcPts val="0"/>
                        </a:spcAft>
                        <a:buClr>
                          <a:schemeClr val="tx2"/>
                        </a:buClr>
                        <a:buFont typeface="Arial" panose="020B0604020202020204" pitchFamily="34" charset="0"/>
                        <a:buChar char="•"/>
                      </a:pPr>
                      <a:r>
                        <a:rPr lang="en-GB" sz="900" dirty="0">
                          <a:solidFill>
                            <a:schemeClr val="tx1"/>
                          </a:solidFill>
                          <a:effectLst/>
                        </a:rPr>
                        <a:t>PowerPoint slides to support the session</a:t>
                      </a:r>
                    </a:p>
                    <a:p>
                      <a:pPr marL="171450" lvl="0" indent="-171450">
                        <a:spcAft>
                          <a:spcPts val="0"/>
                        </a:spcAft>
                        <a:buClr>
                          <a:schemeClr val="tx2"/>
                        </a:buClr>
                        <a:buFont typeface="Arial" panose="020B0604020202020204" pitchFamily="34" charset="0"/>
                        <a:buChar char="•"/>
                      </a:pPr>
                      <a:r>
                        <a:rPr lang="en-GB" sz="900" dirty="0">
                          <a:solidFill>
                            <a:schemeClr val="tx1"/>
                          </a:solidFill>
                          <a:effectLst/>
                        </a:rPr>
                        <a:t>Handout to test the Sample Processor trainees’ understanding of LFD results</a:t>
                      </a:r>
                    </a:p>
                    <a:p>
                      <a:pPr marL="171450" lvl="0" indent="-171450">
                        <a:spcAft>
                          <a:spcPts val="0"/>
                        </a:spcAft>
                        <a:buClr>
                          <a:schemeClr val="tx2"/>
                        </a:buClr>
                        <a:buFont typeface="Arial" panose="020B0604020202020204" pitchFamily="34" charset="0"/>
                        <a:buChar char="•"/>
                      </a:pPr>
                      <a:r>
                        <a:rPr lang="en-GB" sz="900" dirty="0">
                          <a:solidFill>
                            <a:schemeClr val="tx1"/>
                          </a:solidFill>
                          <a:effectLst/>
                        </a:rPr>
                        <a:t>A Sample Processors’ support document</a:t>
                      </a:r>
                    </a:p>
                    <a:p>
                      <a:pPr marL="171450" lvl="0" indent="-171450">
                        <a:spcAft>
                          <a:spcPts val="0"/>
                        </a:spcAft>
                        <a:buClr>
                          <a:schemeClr val="tx2"/>
                        </a:buClr>
                        <a:buFont typeface="Arial" panose="020B0604020202020204" pitchFamily="34" charset="0"/>
                        <a:buChar char="•"/>
                      </a:pPr>
                      <a:r>
                        <a:rPr lang="en-GB" sz="900" dirty="0">
                          <a:solidFill>
                            <a:schemeClr val="tx1"/>
                          </a:solidFill>
                          <a:effectLst/>
                        </a:rPr>
                        <a:t>How to adjust a PPE ear-loop face mask to fit your face document</a:t>
                      </a:r>
                    </a:p>
                    <a:p>
                      <a:pPr marL="171450" lvl="0" indent="-171450">
                        <a:spcAft>
                          <a:spcPts val="0"/>
                        </a:spcAft>
                        <a:buClr>
                          <a:schemeClr val="tx2"/>
                        </a:buClr>
                        <a:buFont typeface="Arial" panose="020B0604020202020204" pitchFamily="34" charset="0"/>
                        <a:buChar char="•"/>
                      </a:pPr>
                      <a:r>
                        <a:rPr lang="en-GB" sz="900" dirty="0">
                          <a:solidFill>
                            <a:schemeClr val="tx1"/>
                          </a:solidFill>
                          <a:effectLst/>
                        </a:rPr>
                        <a:t>A sign-off form for the Sample Processors they have trained</a:t>
                      </a:r>
                    </a:p>
                    <a:p>
                      <a:pPr marL="171450" lvl="0" indent="-171450">
                        <a:spcAft>
                          <a:spcPts val="0"/>
                        </a:spcAft>
                        <a:buClr>
                          <a:schemeClr val="tx2"/>
                        </a:buClr>
                        <a:buFont typeface="Arial" panose="020B0604020202020204" pitchFamily="34" charset="0"/>
                        <a:buChar char="•"/>
                      </a:pPr>
                      <a:r>
                        <a:rPr lang="en-GB" sz="900" dirty="0">
                          <a:solidFill>
                            <a:schemeClr val="tx1"/>
                          </a:solidFill>
                          <a:effectLst/>
                        </a:rPr>
                        <a:t>Soft-skills trainers guidance </a:t>
                      </a:r>
                    </a:p>
                  </a:txBody>
                  <a:tcPr marL="180000" marR="10800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3431887"/>
                  </a:ext>
                </a:extLst>
              </a:tr>
            </a:tbl>
          </a:graphicData>
        </a:graphic>
      </p:graphicFrame>
      <p:sp>
        <p:nvSpPr>
          <p:cNvPr id="6" name="Title 5">
            <a:extLst>
              <a:ext uri="{FF2B5EF4-FFF2-40B4-BE49-F238E27FC236}">
                <a16:creationId xmlns:a16="http://schemas.microsoft.com/office/drawing/2014/main" id="{1EBA35D7-BB91-484A-ACF8-273578CD708F}"/>
              </a:ext>
            </a:extLst>
          </p:cNvPr>
          <p:cNvSpPr>
            <a:spLocks noGrp="1"/>
          </p:cNvSpPr>
          <p:nvPr>
            <p:ph type="title"/>
          </p:nvPr>
        </p:nvSpPr>
        <p:spPr/>
        <p:txBody>
          <a:bodyPr rIns="324000"/>
          <a:lstStyle/>
          <a:p>
            <a:r>
              <a:rPr lang="en-GB"/>
              <a:t>ONLINE TRAINING MODULES</a:t>
            </a:r>
            <a:br>
              <a:rPr lang="en-GB"/>
            </a:br>
            <a:endParaRPr lang="en-GB"/>
          </a:p>
        </p:txBody>
      </p:sp>
      <p:sp>
        <p:nvSpPr>
          <p:cNvPr id="9" name="Text Placeholder 2">
            <a:extLst>
              <a:ext uri="{FF2B5EF4-FFF2-40B4-BE49-F238E27FC236}">
                <a16:creationId xmlns:a16="http://schemas.microsoft.com/office/drawing/2014/main" id="{0FC95D71-BBD1-43F7-85B2-1EF0502360EE}"/>
              </a:ext>
            </a:extLst>
          </p:cNvPr>
          <p:cNvSpPr>
            <a:spLocks noGrp="1"/>
          </p:cNvSpPr>
          <p:nvPr>
            <p:ph type="body" idx="4294967295"/>
          </p:nvPr>
        </p:nvSpPr>
        <p:spPr>
          <a:xfrm>
            <a:off x="623888" y="3825551"/>
            <a:ext cx="4500563" cy="1390261"/>
          </a:xfrm>
        </p:spPr>
        <p:txBody>
          <a:bodyPr lIns="0" anchor="ctr"/>
          <a:lstStyle/>
          <a:p>
            <a:r>
              <a:rPr lang="en-GB" sz="1200"/>
              <a:t>The table to the right provides a breakdown of the modules available on the online learning platform. Each of the modules provides information and guidance in a differing section of the testing journey, On the following slide, we have indicated which staff members will require completion of these specific modules.</a:t>
            </a:r>
          </a:p>
        </p:txBody>
      </p:sp>
    </p:spTree>
    <p:extLst>
      <p:ext uri="{BB962C8B-B14F-4D97-AF65-F5344CB8AC3E}">
        <p14:creationId xmlns:p14="http://schemas.microsoft.com/office/powerpoint/2010/main" val="13644936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50"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588" y="1588"/>
                        <a:ext cx="1588" cy="1588"/>
                      </a:xfrm>
                      <a:prstGeom prst="rect">
                        <a:avLst/>
                      </a:prstGeom>
                      <a:ln/>
                    </p:spPr>
                  </p:pic>
                </p:oleObj>
              </mc:Fallback>
            </mc:AlternateContent>
          </a:graphicData>
        </a:graphic>
      </p:graphicFrame>
      <p:sp>
        <p:nvSpPr>
          <p:cNvPr id="4" name="Title 3"/>
          <p:cNvSpPr>
            <a:spLocks noGrp="1"/>
          </p:cNvSpPr>
          <p:nvPr>
            <p:ph type="title"/>
          </p:nvPr>
        </p:nvSpPr>
        <p:spPr/>
        <p:txBody>
          <a:bodyPr/>
          <a:lstStyle/>
          <a:p>
            <a:r>
              <a:rPr lang="en-GB" sz="4400"/>
              <a:t>ACCESSING THE TRAINING PLATFORM</a:t>
            </a:r>
          </a:p>
        </p:txBody>
      </p:sp>
      <p:cxnSp>
        <p:nvCxnSpPr>
          <p:cNvPr id="8" name="Straight Connector 7">
            <a:extLst>
              <a:ext uri="{FF2B5EF4-FFF2-40B4-BE49-F238E27FC236}">
                <a16:creationId xmlns:a16="http://schemas.microsoft.com/office/drawing/2014/main" id="{8F4BF3AB-691B-3648-991D-1C01699EC297}"/>
              </a:ext>
            </a:extLst>
          </p:cNvPr>
          <p:cNvCxnSpPr>
            <a:cxnSpLocks/>
          </p:cNvCxnSpPr>
          <p:nvPr/>
        </p:nvCxnSpPr>
        <p:spPr>
          <a:xfrm>
            <a:off x="5187460" y="2155371"/>
            <a:ext cx="0" cy="4795935"/>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1607F4FE-6D01-8942-B8B6-78FEB9050914}"/>
              </a:ext>
            </a:extLst>
          </p:cNvPr>
          <p:cNvSpPr>
            <a:spLocks noChangeAspect="1"/>
          </p:cNvSpPr>
          <p:nvPr/>
        </p:nvSpPr>
        <p:spPr>
          <a:xfrm>
            <a:off x="5025460" y="1997585"/>
            <a:ext cx="324000" cy="320744"/>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1</a:t>
            </a:r>
          </a:p>
        </p:txBody>
      </p:sp>
      <p:sp>
        <p:nvSpPr>
          <p:cNvPr id="17" name="TextBox 16">
            <a:extLst>
              <a:ext uri="{FF2B5EF4-FFF2-40B4-BE49-F238E27FC236}">
                <a16:creationId xmlns:a16="http://schemas.microsoft.com/office/drawing/2014/main" id="{C7661BB7-27DE-3B47-83CA-97F77DAF9BB0}"/>
              </a:ext>
            </a:extLst>
          </p:cNvPr>
          <p:cNvSpPr txBox="1"/>
          <p:nvPr/>
        </p:nvSpPr>
        <p:spPr>
          <a:xfrm>
            <a:off x="5664200" y="2062898"/>
            <a:ext cx="5899151" cy="81092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SET UP ACCOUNT:</a:t>
            </a:r>
          </a:p>
          <a:p>
            <a:pPr>
              <a:defRPr/>
            </a:pPr>
            <a:r>
              <a:rPr lang="en-GB" sz="1000" dirty="0" smtClean="0">
                <a:solidFill>
                  <a:srgbClr val="37373A"/>
                </a:solidFill>
                <a:latin typeface="Arial"/>
              </a:rPr>
              <a:t>Testing site </a:t>
            </a:r>
            <a:r>
              <a:rPr lang="en-GB" sz="1000" dirty="0">
                <a:solidFill>
                  <a:srgbClr val="37373A"/>
                </a:solidFill>
                <a:latin typeface="Arial"/>
              </a:rPr>
              <a:t>staff will need to register using a unique token. The token and web link must be requested by emailing </a:t>
            </a:r>
            <a:r>
              <a:rPr lang="en-GB" sz="1000" dirty="0">
                <a:hlinkClick r:id="rId7"/>
              </a:rPr>
              <a:t>testertraining@dhsc.gov.uk</a:t>
            </a:r>
            <a:r>
              <a:rPr lang="en-GB" sz="1000" dirty="0">
                <a:solidFill>
                  <a:srgbClr val="37373A"/>
                </a:solidFill>
                <a:latin typeface="Arial"/>
              </a:rPr>
              <a:t>. Once an account is set up, </a:t>
            </a:r>
            <a:r>
              <a:rPr lang="en-GB" sz="1000" dirty="0" smtClean="0">
                <a:solidFill>
                  <a:srgbClr val="37373A"/>
                </a:solidFill>
                <a:latin typeface="Arial"/>
              </a:rPr>
              <a:t>testing site </a:t>
            </a:r>
            <a:r>
              <a:rPr lang="en-GB" sz="1000" dirty="0">
                <a:solidFill>
                  <a:srgbClr val="37373A"/>
                </a:solidFill>
                <a:latin typeface="Arial"/>
              </a:rPr>
              <a:t>staff will be able to access the online training at anytime.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37373A"/>
              </a:solidFill>
              <a:effectLst/>
              <a:uLnTx/>
              <a:uFillTx/>
              <a:latin typeface="Arial"/>
              <a:ea typeface="+mn-ea"/>
              <a:cs typeface="+mn-cs"/>
            </a:endParaRPr>
          </a:p>
        </p:txBody>
      </p:sp>
      <p:pic>
        <p:nvPicPr>
          <p:cNvPr id="22" name="Graphic 6">
            <a:extLst>
              <a:ext uri="{FF2B5EF4-FFF2-40B4-BE49-F238E27FC236}">
                <a16:creationId xmlns:a16="http://schemas.microsoft.com/office/drawing/2014/main" id="{2DAA7BEE-0DAB-6645-BCF6-CE426CAE8AC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5664200" y="2873827"/>
            <a:ext cx="4502633" cy="2668556"/>
          </a:xfrm>
          <a:prstGeom prst="rect">
            <a:avLst/>
          </a:prstGeom>
          <a:ln>
            <a:solidFill>
              <a:schemeClr val="tx1"/>
            </a:solidFill>
          </a:ln>
        </p:spPr>
      </p:pic>
      <p:sp>
        <p:nvSpPr>
          <p:cNvPr id="3" name="TextBox 2">
            <a:extLst>
              <a:ext uri="{FF2B5EF4-FFF2-40B4-BE49-F238E27FC236}">
                <a16:creationId xmlns:a16="http://schemas.microsoft.com/office/drawing/2014/main" id="{E7D19AFD-111B-478C-B42B-6897E4D2CD7A}"/>
              </a:ext>
            </a:extLst>
          </p:cNvPr>
          <p:cNvSpPr txBox="1"/>
          <p:nvPr/>
        </p:nvSpPr>
        <p:spPr>
          <a:xfrm>
            <a:off x="5667375" y="5761107"/>
            <a:ext cx="3920752" cy="707886"/>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GB" sz="1000" b="1">
                <a:solidFill>
                  <a:schemeClr val="tx2"/>
                </a:solidFill>
                <a:cs typeface="Arial"/>
              </a:rPr>
              <a:t>Please find a token and the web link below:</a:t>
            </a:r>
          </a:p>
          <a:p>
            <a:endParaRPr lang="en-GB" sz="1000" b="1">
              <a:solidFill>
                <a:schemeClr val="tx2"/>
              </a:solidFill>
              <a:cs typeface="Arial"/>
            </a:endParaRPr>
          </a:p>
          <a:p>
            <a:r>
              <a:rPr lang="en-GB" sz="1000" b="1">
                <a:solidFill>
                  <a:schemeClr val="tx2"/>
                </a:solidFill>
                <a:cs typeface="Arial"/>
              </a:rPr>
              <a:t>Platform link: </a:t>
            </a:r>
            <a:r>
              <a:rPr lang="en-GB" sz="1000">
                <a:solidFill>
                  <a:schemeClr val="tx1"/>
                </a:solidFill>
                <a:hlinkClick r:id="rId9">
                  <a:extLst>
                    <a:ext uri="{A12FA001-AC4F-418D-AE19-62706E023703}">
                      <ahyp:hlinkClr xmlns="" xmlns:ahyp="http://schemas.microsoft.com/office/drawing/2018/hyperlinkcolor" val="tx"/>
                    </a:ext>
                  </a:extLst>
                </a:hlinkClick>
              </a:rPr>
              <a:t>https://go.tessello.co.uk/TestDeviceTraining/</a:t>
            </a:r>
            <a:endParaRPr lang="en-GB" sz="1000">
              <a:solidFill>
                <a:schemeClr val="tx1"/>
              </a:solidFill>
              <a:cs typeface="Arial"/>
            </a:endParaRPr>
          </a:p>
          <a:p>
            <a:r>
              <a:rPr lang="en-GB" sz="1000" b="1">
                <a:solidFill>
                  <a:schemeClr val="tx2"/>
                </a:solidFill>
                <a:cs typeface="Arial"/>
              </a:rPr>
              <a:t>Token code: </a:t>
            </a:r>
            <a:r>
              <a:rPr lang="en-GB" sz="1000">
                <a:solidFill>
                  <a:schemeClr val="tx1"/>
                </a:solidFill>
              </a:rPr>
              <a:t>3wkcVi4UTX  </a:t>
            </a:r>
            <a:endParaRPr lang="en-GB" sz="1000">
              <a:solidFill>
                <a:schemeClr val="tx1"/>
              </a:solidFill>
              <a:cs typeface="Arial"/>
            </a:endParaRPr>
          </a:p>
        </p:txBody>
      </p:sp>
    </p:spTree>
    <p:extLst>
      <p:ext uri="{BB962C8B-B14F-4D97-AF65-F5344CB8AC3E}">
        <p14:creationId xmlns:p14="http://schemas.microsoft.com/office/powerpoint/2010/main" val="38357736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74"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588" y="1588"/>
                        <a:ext cx="1588" cy="1588"/>
                      </a:xfrm>
                      <a:prstGeom prst="rect">
                        <a:avLst/>
                      </a:prstGeom>
                      <a:ln/>
                    </p:spPr>
                  </p:pic>
                </p:oleObj>
              </mc:Fallback>
            </mc:AlternateContent>
          </a:graphicData>
        </a:graphic>
      </p:graphicFrame>
      <p:sp>
        <p:nvSpPr>
          <p:cNvPr id="4" name="Title 3"/>
          <p:cNvSpPr>
            <a:spLocks noGrp="1"/>
          </p:cNvSpPr>
          <p:nvPr>
            <p:ph type="title"/>
          </p:nvPr>
        </p:nvSpPr>
        <p:spPr/>
        <p:txBody>
          <a:bodyPr/>
          <a:lstStyle/>
          <a:p>
            <a:r>
              <a:rPr lang="en-GB" sz="4400"/>
              <a:t>TRAINING MODULES</a:t>
            </a:r>
          </a:p>
        </p:txBody>
      </p:sp>
      <p:cxnSp>
        <p:nvCxnSpPr>
          <p:cNvPr id="8" name="Straight Connector 7">
            <a:extLst>
              <a:ext uri="{FF2B5EF4-FFF2-40B4-BE49-F238E27FC236}">
                <a16:creationId xmlns:a16="http://schemas.microsoft.com/office/drawing/2014/main" id="{8F4BF3AB-691B-3648-991D-1C01699EC297}"/>
              </a:ext>
            </a:extLst>
          </p:cNvPr>
          <p:cNvCxnSpPr>
            <a:cxnSpLocks/>
          </p:cNvCxnSpPr>
          <p:nvPr/>
        </p:nvCxnSpPr>
        <p:spPr>
          <a:xfrm>
            <a:off x="5187460" y="130629"/>
            <a:ext cx="0" cy="6820677"/>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1607F4FE-6D01-8942-B8B6-78FEB9050914}"/>
              </a:ext>
            </a:extLst>
          </p:cNvPr>
          <p:cNvSpPr>
            <a:spLocks noChangeAspect="1"/>
          </p:cNvSpPr>
          <p:nvPr/>
        </p:nvSpPr>
        <p:spPr>
          <a:xfrm>
            <a:off x="5025460" y="1683714"/>
            <a:ext cx="324000" cy="320744"/>
          </a:xfrm>
          <a:prstGeom prst="ellipse">
            <a:avLst/>
          </a:prstGeom>
          <a:solidFill>
            <a:schemeClr val="bg1">
              <a:lumMod val="95000"/>
            </a:schemeClr>
          </a:solidFill>
          <a:ln w="28575" cap="rnd" cmpd="sng" algn="ctr">
            <a:solidFill>
              <a:schemeClr val="accent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7373A"/>
                </a:solidFill>
                <a:effectLst/>
                <a:uLnTx/>
                <a:uFillTx/>
                <a:latin typeface="Arial" panose="020B0604020202020204" pitchFamily="34" charset="0"/>
                <a:ea typeface="+mn-ea"/>
                <a:cs typeface="Arial" panose="020B0604020202020204" pitchFamily="34" charset="0"/>
              </a:rPr>
              <a:t>2</a:t>
            </a:r>
          </a:p>
        </p:txBody>
      </p:sp>
      <p:sp>
        <p:nvSpPr>
          <p:cNvPr id="17" name="TextBox 16">
            <a:extLst>
              <a:ext uri="{FF2B5EF4-FFF2-40B4-BE49-F238E27FC236}">
                <a16:creationId xmlns:a16="http://schemas.microsoft.com/office/drawing/2014/main" id="{C7661BB7-27DE-3B47-83CA-97F77DAF9BB0}"/>
              </a:ext>
            </a:extLst>
          </p:cNvPr>
          <p:cNvSpPr txBox="1"/>
          <p:nvPr/>
        </p:nvSpPr>
        <p:spPr>
          <a:xfrm>
            <a:off x="5664200" y="1777019"/>
            <a:ext cx="5899151" cy="14360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ACCESS TRAINING MODULES:</a:t>
            </a:r>
          </a:p>
          <a:p>
            <a:pPr lvl="0">
              <a:defRPr/>
            </a:pPr>
            <a:r>
              <a:rPr lang="en-GB" sz="1000" dirty="0">
                <a:solidFill>
                  <a:schemeClr val="tx1"/>
                </a:solidFill>
              </a:rPr>
              <a:t>Each module is split into two sections:</a:t>
            </a:r>
          </a:p>
          <a:p>
            <a:pPr lvl="0">
              <a:defRPr/>
            </a:pPr>
            <a:endParaRPr lang="en-GB" sz="1000" dirty="0">
              <a:solidFill>
                <a:schemeClr val="tx1"/>
              </a:solidFill>
            </a:endParaRPr>
          </a:p>
          <a:p>
            <a:pPr marL="171450" lvl="0" indent="-171450">
              <a:buClr>
                <a:schemeClr val="tx2"/>
              </a:buClr>
              <a:buFont typeface="Arial" panose="020B0604020202020204" pitchFamily="34" charset="0"/>
              <a:buChar char="•"/>
              <a:defRPr/>
            </a:pPr>
            <a:r>
              <a:rPr lang="en-GB" sz="1000" b="1" dirty="0">
                <a:solidFill>
                  <a:schemeClr val="tx1"/>
                </a:solidFill>
              </a:rPr>
              <a:t>Information and guidance </a:t>
            </a:r>
            <a:r>
              <a:rPr lang="en-GB" sz="1000" dirty="0">
                <a:solidFill>
                  <a:schemeClr val="tx1"/>
                </a:solidFill>
              </a:rPr>
              <a:t>– (written content and training videos)</a:t>
            </a:r>
          </a:p>
          <a:p>
            <a:pPr marL="171450" lvl="0" indent="-171450">
              <a:buClr>
                <a:schemeClr val="tx2"/>
              </a:buClr>
              <a:buFont typeface="Arial" panose="020B0604020202020204" pitchFamily="34" charset="0"/>
              <a:buChar char="•"/>
              <a:defRPr/>
            </a:pPr>
            <a:r>
              <a:rPr lang="en-GB" sz="1000" b="1" dirty="0">
                <a:solidFill>
                  <a:schemeClr val="tx1"/>
                </a:solidFill>
              </a:rPr>
              <a:t>Assessment</a:t>
            </a:r>
            <a:r>
              <a:rPr lang="en-GB" sz="1000" dirty="0">
                <a:solidFill>
                  <a:schemeClr val="tx1"/>
                </a:solidFill>
              </a:rPr>
              <a:t>  -  multiple choice questions that the trainee will be required to answer</a:t>
            </a:r>
          </a:p>
          <a:p>
            <a:pPr marL="171450" lvl="0" indent="-171450">
              <a:buClr>
                <a:schemeClr val="tx2"/>
              </a:buClr>
              <a:buFont typeface="Arial" panose="020B0604020202020204" pitchFamily="34" charset="0"/>
              <a:buChar char="•"/>
              <a:defRPr/>
            </a:pPr>
            <a:endParaRPr lang="en-GB" sz="1000" dirty="0">
              <a:solidFill>
                <a:schemeClr val="tx1"/>
              </a:solidFill>
            </a:endParaRPr>
          </a:p>
          <a:p>
            <a:pPr>
              <a:buClr>
                <a:schemeClr val="tx2"/>
              </a:buClr>
              <a:defRPr/>
            </a:pPr>
            <a:r>
              <a:rPr lang="en-GB" sz="1000" dirty="0">
                <a:solidFill>
                  <a:schemeClr val="tx1"/>
                </a:solidFill>
              </a:rPr>
              <a:t>Each module takes approximately 15-30 minutes to complete. The questions in the assessment will test the trainee on information they have directly learnt from the information and guidance they have been provided within the module.</a:t>
            </a:r>
            <a:endParaRPr lang="en-GB" sz="1000" dirty="0">
              <a:solidFill>
                <a:schemeClr val="tx1"/>
              </a:solidFill>
              <a:cs typeface="Arial"/>
            </a:endParaRPr>
          </a:p>
          <a:p>
            <a:pPr lvl="0">
              <a:buClr>
                <a:schemeClr val="tx2"/>
              </a:buClr>
              <a:defRPr/>
            </a:pPr>
            <a:endParaRPr lang="en-GB" sz="10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37373A"/>
              </a:solidFill>
              <a:effectLst/>
              <a:uLnTx/>
              <a:uFillTx/>
              <a:latin typeface="Arial"/>
              <a:ea typeface="+mn-ea"/>
              <a:cs typeface="+mn-cs"/>
            </a:endParaRPr>
          </a:p>
        </p:txBody>
      </p:sp>
      <p:pic>
        <p:nvPicPr>
          <p:cNvPr id="9" name="Picture 8">
            <a:extLst>
              <a:ext uri="{FF2B5EF4-FFF2-40B4-BE49-F238E27FC236}">
                <a16:creationId xmlns:a16="http://schemas.microsoft.com/office/drawing/2014/main" id="{6DFAD51E-08BE-FA45-BB4A-725F5C07782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664200" y="3429000"/>
            <a:ext cx="2990405" cy="1959720"/>
          </a:xfrm>
          <a:prstGeom prst="rect">
            <a:avLst/>
          </a:prstGeom>
          <a:ln>
            <a:solidFill>
              <a:schemeClr val="tx1"/>
            </a:solidFill>
          </a:ln>
        </p:spPr>
      </p:pic>
      <p:pic>
        <p:nvPicPr>
          <p:cNvPr id="11" name="Picture 10">
            <a:extLst>
              <a:ext uri="{FF2B5EF4-FFF2-40B4-BE49-F238E27FC236}">
                <a16:creationId xmlns:a16="http://schemas.microsoft.com/office/drawing/2014/main" id="{ECB46F14-3D58-CE4F-8564-4D82BF2285B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798767" y="3429001"/>
            <a:ext cx="2764583" cy="1941982"/>
          </a:xfrm>
          <a:prstGeom prst="rect">
            <a:avLst/>
          </a:prstGeom>
          <a:ln>
            <a:solidFill>
              <a:schemeClr val="tx1"/>
            </a:solidFill>
          </a:ln>
        </p:spPr>
      </p:pic>
    </p:spTree>
    <p:extLst>
      <p:ext uri="{BB962C8B-B14F-4D97-AF65-F5344CB8AC3E}">
        <p14:creationId xmlns:p14="http://schemas.microsoft.com/office/powerpoint/2010/main" val="739580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UhjOxnx6Y4O.Qc6fzaDS.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kedE0PVQLyfFBCxNm6V06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q6Wf9g7llO6D7mu_MrZn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q6Wf9g7llO6D7mu_MrZn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j0rxBaDEuc0rRO7xc9_Ca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j0rxBaDEuc0rRO7xc9_Ca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j0rxBaDEuc0rRO7xc9_Ca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j0rxBaDEuc0rRO7xc9_Ca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j0rxBaDEuc0rRO7xc9_Ca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WSJIPAclu3EeFPDTHrAMn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3cOYfu8zzSdzysEhK4rn9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iqaZr6tYjmeqpv4rUO8sb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q_RtVWZG5eobMg3lvkpxF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vvrVXYT3LUAxHymP_0Ozv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iqaZr6tYjmeqpv4rUO8sb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c8iK2u3H2Yfv_IdIvEv.A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f9B3z9USHpC_qoQb0wfez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U.vCeH9Ne5RsFkmSsemJa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q_RtVWZG5eobMg3lvkpxF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_Cr1FY3QJwXTcj.xFKEuD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TJhATPh4zkKjygnLL70x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QldbUiipeXwHwoWuKr5Mi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15cZ43CvL_5DPtlsVdUjy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oBQDlgiv4_nship9RJZyi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oBQDlgiv4_nship9RJZyi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Ok9U3FFujQhNeWm9U.tSO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vChWvRTUuxUX2MaaXqo.H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I0U32k8D8KFB7lqgQ0cJ2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J.lbKBzgUg0i0P8pkMJg3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vvrVXYT3LUAxHymP_0Ozv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XbX3rPmnLocWBRUY5g2Pn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n9vuwT9klHgZMai6adIE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SuRzfFj.CJqTDjgKu_1BG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j0rxBaDEuc0rRO7xc9_Ca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Levi6jHboJVmN_0MUu3bG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x.dZmikw_J__P3FBl3E5w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4uO9UgL_4eR01YMKMn23p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S_q4PSHOkwttmcyyW8FAX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cEvFRBjQWeUATXSGjOuPQ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a65M2lVX14x1q92MyQ76h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5j1jpcK4dJAp4JinZnASt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A7qI0bRGci.PsmtZnoBUn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lUIGQRkpdVC2gsbCVzmbr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d7KLx_YZxei21FKs9q3gV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NHS Grid 16:9 - 11969">
  <a:themeElements>
    <a:clrScheme name="NHS">
      <a:dk1>
        <a:srgbClr val="425563"/>
      </a:dk1>
      <a:lt1>
        <a:sysClr val="window" lastClr="FFFFFF"/>
      </a:lt1>
      <a:dk2>
        <a:srgbClr val="005EB8"/>
      </a:dk2>
      <a:lt2>
        <a:srgbClr val="F2F2F2"/>
      </a:lt2>
      <a:accent1>
        <a:srgbClr val="003087"/>
      </a:accent1>
      <a:accent2>
        <a:srgbClr val="0072CE"/>
      </a:accent2>
      <a:accent3>
        <a:srgbClr val="FFFFFF"/>
      </a:accent3>
      <a:accent4>
        <a:srgbClr val="41B6E6"/>
      </a:accent4>
      <a:accent5>
        <a:srgbClr val="768692"/>
      </a:accent5>
      <a:accent6>
        <a:srgbClr val="009639"/>
      </a:accent6>
      <a:hlink>
        <a:srgbClr val="41B6E6"/>
      </a:hlink>
      <a:folHlink>
        <a:srgbClr val="00A9CE"/>
      </a:folHlink>
    </a:clrScheme>
    <a:fontScheme name="Bank">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5EB8"/>
        </a:solidFill>
        <a:ln w="9525" cap="rnd" cmpd="sng" algn="ctr">
          <a:solidFill>
            <a:srgbClr val="005EB8"/>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425563"/>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303916-71-22Sep20-AT-int-LON" id="{883258FC-2AC3-4684-8C52-8ACF9FCC93C7}" vid="{99DD8922-E53B-434B-91D0-E234AB2A76B8}"/>
    </a:ext>
  </a:extLst>
</a:theme>
</file>

<file path=ppt/theme/theme2.xml><?xml version="1.0" encoding="utf-8"?>
<a:theme xmlns:a="http://schemas.openxmlformats.org/drawingml/2006/main" name="2_NHS Grid 16:9 - 11969">
  <a:themeElements>
    <a:clrScheme name="NHS">
      <a:dk1>
        <a:srgbClr val="425563"/>
      </a:dk1>
      <a:lt1>
        <a:sysClr val="window" lastClr="FFFFFF"/>
      </a:lt1>
      <a:dk2>
        <a:srgbClr val="005EB8"/>
      </a:dk2>
      <a:lt2>
        <a:srgbClr val="F2F2F2"/>
      </a:lt2>
      <a:accent1>
        <a:srgbClr val="003087"/>
      </a:accent1>
      <a:accent2>
        <a:srgbClr val="0072CE"/>
      </a:accent2>
      <a:accent3>
        <a:srgbClr val="FFFFFF"/>
      </a:accent3>
      <a:accent4>
        <a:srgbClr val="41B6E6"/>
      </a:accent4>
      <a:accent5>
        <a:srgbClr val="768692"/>
      </a:accent5>
      <a:accent6>
        <a:srgbClr val="009639"/>
      </a:accent6>
      <a:hlink>
        <a:srgbClr val="41B6E6"/>
      </a:hlink>
      <a:folHlink>
        <a:srgbClr val="00A9CE"/>
      </a:folHlink>
    </a:clrScheme>
    <a:fontScheme name="Bank">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5EB8"/>
        </a:solidFill>
        <a:ln w="9525" cap="rnd" cmpd="sng" algn="ctr">
          <a:solidFill>
            <a:srgbClr val="005EB8"/>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425563"/>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303916-71-22Sep20-AT-int-LON" id="{883258FC-2AC3-4684-8C52-8ACF9FCC93C7}" vid="{99DD8922-E53B-434B-91D0-E234AB2A76B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80C8417D1D354ABE0699F4CEE56B93" ma:contentTypeVersion="12" ma:contentTypeDescription="Create a new document." ma:contentTypeScope="" ma:versionID="6cfc77a4fab62cca1ed5ca5d973c10d0">
  <xsd:schema xmlns:xsd="http://www.w3.org/2001/XMLSchema" xmlns:xs="http://www.w3.org/2001/XMLSchema" xmlns:p="http://schemas.microsoft.com/office/2006/metadata/properties" xmlns:ns2="ca9de810-1f37-4015-afc4-58dd323e51e7" xmlns:ns3="8f0e53a7-6750-4de7-90f2-8a56ce653aa7" targetNamespace="http://schemas.microsoft.com/office/2006/metadata/properties" ma:root="true" ma:fieldsID="33035de97c2f81fd7d7ff0f75d5be575" ns2:_="" ns3:_="">
    <xsd:import namespace="ca9de810-1f37-4015-afc4-58dd323e51e7"/>
    <xsd:import namespace="8f0e53a7-6750-4de7-90f2-8a56ce653aa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9de810-1f37-4015-afc4-58dd323e51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0e53a7-6750-4de7-90f2-8a56ce653aa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9004B4-7C76-481F-8E5A-3564C1713739}">
  <ds:schemaRefs>
    <ds:schemaRef ds:uri="http://schemas.microsoft.com/sharepoint/v3/contenttype/forms"/>
  </ds:schemaRefs>
</ds:datastoreItem>
</file>

<file path=customXml/itemProps2.xml><?xml version="1.0" encoding="utf-8"?>
<ds:datastoreItem xmlns:ds="http://schemas.openxmlformats.org/officeDocument/2006/customXml" ds:itemID="{1ED59820-7020-493E-A9C2-6E45C8646A6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ca9de810-1f37-4015-afc4-58dd323e51e7"/>
    <ds:schemaRef ds:uri="http://purl.org/dc/terms/"/>
    <ds:schemaRef ds:uri="http://schemas.openxmlformats.org/package/2006/metadata/core-properties"/>
    <ds:schemaRef ds:uri="8f0e53a7-6750-4de7-90f2-8a56ce653aa7"/>
    <ds:schemaRef ds:uri="http://www.w3.org/XML/1998/namespace"/>
    <ds:schemaRef ds:uri="http://purl.org/dc/dcmitype/"/>
  </ds:schemaRefs>
</ds:datastoreItem>
</file>

<file path=customXml/itemProps3.xml><?xml version="1.0" encoding="utf-8"?>
<ds:datastoreItem xmlns:ds="http://schemas.openxmlformats.org/officeDocument/2006/customXml" ds:itemID="{67E66571-B419-431F-B88A-5359E35DA2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9de810-1f37-4015-afc4-58dd323e51e7"/>
    <ds:schemaRef ds:uri="8f0e53a7-6750-4de7-90f2-8a56ce653a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908</TotalTime>
  <Words>30391</Words>
  <Application>Microsoft Office PowerPoint</Application>
  <PresentationFormat>Widescreen</PresentationFormat>
  <Paragraphs>4356</Paragraphs>
  <Slides>194</Slides>
  <Notes>92</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194</vt:i4>
      </vt:variant>
    </vt:vector>
  </HeadingPairs>
  <TitlesOfParts>
    <vt:vector size="209" baseType="lpstr">
      <vt:lpstr>Arial</vt:lpstr>
      <vt:lpstr>Arial (Body)</vt:lpstr>
      <vt:lpstr>Arial Unicode MS</vt:lpstr>
      <vt:lpstr>Arial,Sans-Serif</vt:lpstr>
      <vt:lpstr>Calibri</vt:lpstr>
      <vt:lpstr>Open Sans</vt:lpstr>
      <vt:lpstr>Slack-Lato</vt:lpstr>
      <vt:lpstr>Symbol,Sans-Serif</vt:lpstr>
      <vt:lpstr>Times New Roman</vt:lpstr>
      <vt:lpstr>Trebuchet MS</vt:lpstr>
      <vt:lpstr>Verdana</vt:lpstr>
      <vt:lpstr>Wingdings 2</vt:lpstr>
      <vt:lpstr>1_NHS Grid 16:9 - 11969</vt:lpstr>
      <vt:lpstr>2_NHS Grid 16:9 - 11969</vt:lpstr>
      <vt:lpstr>think-cell Slide</vt:lpstr>
      <vt:lpstr>LFT asymptomatic testing guidebook</vt:lpstr>
      <vt:lpstr>PURPOSE OF ASYMPTOMATIC TESTING  </vt:lpstr>
      <vt:lpstr>TESTING PROCESS OVERVIEW</vt:lpstr>
      <vt:lpstr>SUPPORT CONTACTS CHEAT SHEET</vt:lpstr>
      <vt:lpstr>REPORTING ADVERSE INCIDENTS</vt:lpstr>
      <vt:lpstr>GUIDEBOOK SECTIONS </vt:lpstr>
      <vt:lpstr>1 Clinical, protocol and policy</vt:lpstr>
      <vt:lpstr>1.1 CLINICAL PROTOCOLS</vt:lpstr>
      <vt:lpstr>REGULAR &amp; DAILY CONTACT TESTING   </vt:lpstr>
      <vt:lpstr>TEST TYPE COMPARISON</vt:lpstr>
      <vt:lpstr>1.2 TESTING PROCESS</vt:lpstr>
      <vt:lpstr>PROCESSING PREPARATION </vt:lpstr>
      <vt:lpstr>SAMPLE COLLECTION</vt:lpstr>
      <vt:lpstr>SAMPLE  ANALYSIS</vt:lpstr>
      <vt:lpstr>RESULTS ANALYSIS</vt:lpstr>
      <vt:lpstr>1.3 SELF ADMINISTERING A SWAB TEST</vt:lpstr>
      <vt:lpstr>SELF-SWABBING SAMPLE COLLECTION PROCEDURE</vt:lpstr>
      <vt:lpstr>SELF-ADMINISTERING  A SWAB SAMPLE</vt:lpstr>
      <vt:lpstr>SELF-ADMINISTERING  A SWAB SAMPLE</vt:lpstr>
      <vt:lpstr>1.4 RESULTS INTERPRETATION</vt:lpstr>
      <vt:lpstr>RESULTS INTERPRETATION   </vt:lpstr>
      <vt:lpstr>1.5 TEST RESULTS</vt:lpstr>
      <vt:lpstr>WAITING AREA FOR TEST RESULTS  </vt:lpstr>
      <vt:lpstr>NEGATIVE TEST RESULTS</vt:lpstr>
      <vt:lpstr>VOID TEST RESULTS</vt:lpstr>
      <vt:lpstr>POSITIVE TEST RESULTS </vt:lpstr>
      <vt:lpstr>RETURNING HOME</vt:lpstr>
      <vt:lpstr>CONFIRMATORY TEST RESULTS</vt:lpstr>
      <vt:lpstr>1.6 PPE GUIDANCE</vt:lpstr>
      <vt:lpstr>PowerPoint Presentation</vt:lpstr>
      <vt:lpstr>PowerPoint Presentation</vt:lpstr>
      <vt:lpstr>1.7 WASTE MANAGEMENT</vt:lpstr>
      <vt:lpstr> OVERVIEW  </vt:lpstr>
      <vt:lpstr>WASTE CLASSICATION &amp; MANAGEMENT</vt:lpstr>
      <vt:lpstr>2 TEST KITS</vt:lpstr>
      <vt:lpstr>TESTING TECHNOLOGY</vt:lpstr>
      <vt:lpstr>INNOVA LFT ACCURACY</vt:lpstr>
      <vt:lpstr>PowerPoint Presentation</vt:lpstr>
      <vt:lpstr>STORING TEST KITS AND REAGENTS</vt:lpstr>
      <vt:lpstr>PowerPoint Presentation</vt:lpstr>
      <vt:lpstr>3 Site Layout options</vt:lpstr>
      <vt:lpstr>3.1 OPTIONS AVAILABLE</vt:lpstr>
      <vt:lpstr>OPTION A: SINGLE PRIVACY BOOTH </vt:lpstr>
      <vt:lpstr>   SINGLE PRIVACY BOOTH      </vt:lpstr>
      <vt:lpstr>FRONT PANEL DIMENSIONS</vt:lpstr>
      <vt:lpstr>OPTION B: OPEN PLAN</vt:lpstr>
      <vt:lpstr>OPEN PLAN LAYOUT    </vt:lpstr>
      <vt:lpstr>PowerPoint Presentation</vt:lpstr>
      <vt:lpstr>PowerPoint Presentation</vt:lpstr>
      <vt:lpstr>3.3 CONSIDERATIONS WHEN SETTING  UP A SITE</vt:lpstr>
      <vt:lpstr>SCALING &amp; COMBINING THE BUILD OPTIONS </vt:lpstr>
      <vt:lpstr>PARTICIPANT ARRIVAL AREA    </vt:lpstr>
      <vt:lpstr>TESTING  STATIONS    </vt:lpstr>
      <vt:lpstr>PROCESSING &amp; RESULTS AREA     </vt:lpstr>
      <vt:lpstr>3.4 ACCESSIBILITY CONSIDERATIONS</vt:lpstr>
      <vt:lpstr>PHYSICAL ACCESSIBILITY CONSIDERATIONS   </vt:lpstr>
      <vt:lpstr>PHYSICAL ACCESSIBILITY CONSIDERATIONS</vt:lpstr>
      <vt:lpstr>3.5 EXAMPLE LAYOUTS</vt:lpstr>
      <vt:lpstr>MULTI OPEN PLAN LAYOUT EXAMPLE – WITH PARTITIONS</vt:lpstr>
      <vt:lpstr>MULTI OPEN PLAN LAYOUT EXAMPLE – WITH PARTITIONS</vt:lpstr>
      <vt:lpstr>MULTI OPEN PLAN LAYOUT EXAMPLE – WITH PARTITIONS - 3D MODEL</vt:lpstr>
      <vt:lpstr>MULTI OPEN LAYOUT EXAMPLE – NO PARTITIONS</vt:lpstr>
      <vt:lpstr>MIXED LAYOUT EXAMPLE</vt:lpstr>
      <vt:lpstr>3.6 SITE BUILD &amp; CLEANING  MATERIALS</vt:lpstr>
      <vt:lpstr>USING THE BILL OF MATERIALS  </vt:lpstr>
      <vt:lpstr>OPTION A: BILL OF MATERIALS FOR SINGLE MODULE BOOTH</vt:lpstr>
      <vt:lpstr>OPTION B: BILL OF MATERIALS FOR SINGLE OR MULTI OPEN PLAN LAYOUT</vt:lpstr>
      <vt:lpstr>SOURCING MATERIALS  </vt:lpstr>
      <vt:lpstr>3.7 PERMANENT SITE CLOSURE GUIDELINES</vt:lpstr>
      <vt:lpstr>GENERAL CONSIDERATIONS </vt:lpstr>
      <vt:lpstr>OTHER CONSIDERATIONS</vt:lpstr>
      <vt:lpstr>4 WORKFORCE</vt:lpstr>
      <vt:lpstr>4.1 ROLES, POSITIONS AND RESPONSIBILITIES </vt:lpstr>
      <vt:lpstr>CORE ROLES   </vt:lpstr>
      <vt:lpstr>TEAM LEADER </vt:lpstr>
      <vt:lpstr>SITE OPERATIVE     </vt:lpstr>
      <vt:lpstr>TESTING OPERATIVE    </vt:lpstr>
      <vt:lpstr>PPE REQUIREMENTS  </vt:lpstr>
      <vt:lpstr>4.2 WORKFORCE CONSIDERATIONS</vt:lpstr>
      <vt:lpstr>GENERAL</vt:lpstr>
      <vt:lpstr>SUPPORTING TEST PARTICIPANTS WITH ACCESS NEEDS</vt:lpstr>
      <vt:lpstr>   SUPPORTING BLIND &amp; PARTIALLY SIGHTED TEST PARTICIPANTS     </vt:lpstr>
      <vt:lpstr>SUPPORTING EMPLOYEES WITH HIDDEN DISABILITIES </vt:lpstr>
      <vt:lpstr>SUPPORTING EMPLOYEES WITH OTHER NEEDS </vt:lpstr>
      <vt:lpstr>4.3 WORKFORCE BLUEPRINT &amp; CALCULATOR</vt:lpstr>
      <vt:lpstr>USING THE WORKFORCE BLUEPRINT </vt:lpstr>
      <vt:lpstr>SMALL ATS 100% THROUGHPUT  </vt:lpstr>
      <vt:lpstr>MEDIUM ATS 100% THROUGHPUT  </vt:lpstr>
      <vt:lpstr>LARGE ATS 100% THROUGHPUT  </vt:lpstr>
      <vt:lpstr> WORKFORCE BLUEPRINT ASSUMPTIONS</vt:lpstr>
      <vt:lpstr>PowerPoint Presentation</vt:lpstr>
      <vt:lpstr>PowerPoint Presentation</vt:lpstr>
      <vt:lpstr>PowerPoint Presentation</vt:lpstr>
      <vt:lpstr>4.4 WORKFORCE TRAINING</vt:lpstr>
      <vt:lpstr>TRAINING OVERVIEW </vt:lpstr>
      <vt:lpstr>ONLINE TRAINING PLATFORM</vt:lpstr>
      <vt:lpstr>ONLINE TRAINING MODULES </vt:lpstr>
      <vt:lpstr>ACCESSING THE TRAINING PLATFORM</vt:lpstr>
      <vt:lpstr>TRAINING MODULES</vt:lpstr>
      <vt:lpstr>COMPLETING TRAINING</vt:lpstr>
      <vt:lpstr>REQUIRED ONLINE TRAINING</vt:lpstr>
      <vt:lpstr>5 DIGITAL</vt:lpstr>
      <vt:lpstr>OPTIONS AVAILABLE:</vt:lpstr>
      <vt:lpstr>OVERVIEW </vt:lpstr>
      <vt:lpstr>5.1 BEFORE YOU START TESTING</vt:lpstr>
      <vt:lpstr>OVERVIEW  </vt:lpstr>
      <vt:lpstr>ADMINISTRATION SYSTEMS</vt:lpstr>
      <vt:lpstr>TEAM LEADER DEVICES </vt:lpstr>
      <vt:lpstr>LOG RESULTS: ACCOUNT SETUP</vt:lpstr>
      <vt:lpstr>INTERNET CONNECTIVITY ON SITE</vt:lpstr>
      <vt:lpstr>ORGANISATION ADMIN PORTAL (FOR ORGANISATION MANAGERS) </vt:lpstr>
      <vt:lpstr> INVITATION </vt:lpstr>
      <vt:lpstr>  FIRST TIME ACCOUNT  SET-UP</vt:lpstr>
      <vt:lpstr> ORGANISATION OPTIONS</vt:lpstr>
      <vt:lpstr> ADDING TESTING SITES     </vt:lpstr>
      <vt:lpstr> ADDING TEAM LEADERS</vt:lpstr>
      <vt:lpstr> MANAGING TEAM LEADERS</vt:lpstr>
      <vt:lpstr>TEAM LEADER ADMIN PORTAL (FOR TEAM LEADERS) </vt:lpstr>
      <vt:lpstr> INVITATION </vt:lpstr>
      <vt:lpstr> ACCOUNT  SET-UP</vt:lpstr>
      <vt:lpstr> TESTING SITE SELECTION</vt:lpstr>
      <vt:lpstr> TESTING SITE MANAGEMENT</vt:lpstr>
      <vt:lpstr> MANAGING CURRENT  SITE STAFF</vt:lpstr>
      <vt:lpstr>5.2 DURING TESTING</vt:lpstr>
      <vt:lpstr>OVERVIEW  </vt:lpstr>
      <vt:lpstr>UPLOADING TEST RESULTS (FOR TEST OPERATIVES)</vt:lpstr>
      <vt:lpstr> LOG RESULTS WEBSITE OVERVIEW </vt:lpstr>
      <vt:lpstr>TESTING OPERATIVE DEVICES </vt:lpstr>
      <vt:lpstr> PREPARING  THE DEVICE</vt:lpstr>
      <vt:lpstr> WAIT FOR APPROVAL</vt:lpstr>
      <vt:lpstr> SCANNING RESULTS</vt:lpstr>
      <vt:lpstr> SUBMITTING  RESULTS</vt:lpstr>
      <vt:lpstr>SIGNING OUT</vt:lpstr>
      <vt:lpstr>TEST KIT REGISTRATION  (FOR PARTICIPANTS)</vt:lpstr>
      <vt:lpstr>LITE  REGISTRATION OVERVIEW</vt:lpstr>
      <vt:lpstr>REGISTRATION  DEVICES</vt:lpstr>
      <vt:lpstr> ONLINE PORTAL</vt:lpstr>
      <vt:lpstr> ACCOUNT REGISTRATION</vt:lpstr>
      <vt:lpstr> NHS LOGIN PORTAL</vt:lpstr>
      <vt:lpstr> ACCOUNT HOMEPAGE</vt:lpstr>
      <vt:lpstr> TESTING SITE SELECTION</vt:lpstr>
      <vt:lpstr> BARCODE AND TEST DETAILS</vt:lpstr>
      <vt:lpstr> BARCODE AND TEST DETAILS</vt:lpstr>
      <vt:lpstr> ADDITONAL DETAILS</vt:lpstr>
      <vt:lpstr> TEST KIT REGISTRATION COMPLETE</vt:lpstr>
      <vt:lpstr>5.3 NOTIFICATION OF TEST RESULTS</vt:lpstr>
      <vt:lpstr>OVERVIEW</vt:lpstr>
      <vt:lpstr> POSITIVE TEST RESULT</vt:lpstr>
      <vt:lpstr> NEGATIVE TEST RESULT</vt:lpstr>
      <vt:lpstr> VOID OR INVALID TEST RESULT</vt:lpstr>
      <vt:lpstr>5.4 DIGTIAL ACCESSIBILITY</vt:lpstr>
      <vt:lpstr>OVERVIEW </vt:lpstr>
      <vt:lpstr>ENGAGEMENT CHANNELS</vt:lpstr>
      <vt:lpstr>ASSISTANCE ORGANISATIONS CAN OFFER</vt:lpstr>
      <vt:lpstr>PROTOCOL FOR PROVIDING ASSISTANCE </vt:lpstr>
      <vt:lpstr>5.5 TECHNICAL SUPPORT &amp; TROUBLE-SHOOTING</vt:lpstr>
      <vt:lpstr> OVERVIEW</vt:lpstr>
      <vt:lpstr>DIGITAL CONTINGENCY  PROCESS </vt:lpstr>
      <vt:lpstr>DIGITAL CONTINGENCY PROCESS</vt:lpstr>
      <vt:lpstr>RISKS USING THE CONTINGENCY PROCESS</vt:lpstr>
      <vt:lpstr>TROUBLESHOOTING GUIDE 1</vt:lpstr>
      <vt:lpstr>TROUBLESHOOTING GUIDE 2</vt:lpstr>
      <vt:lpstr>TROUBLESHOOTING GUIDE 3</vt:lpstr>
      <vt:lpstr>REPEAT LFT RESULTS </vt:lpstr>
      <vt:lpstr>OPTION B: ORGANISATIONS USE OWN DIGITAL SOLUTIONS</vt:lpstr>
      <vt:lpstr>6 Comms &amp; ENGAGEMENT</vt:lpstr>
      <vt:lpstr>PRE-APPROVED ASSETS       </vt:lpstr>
      <vt:lpstr>CUSTOM MARKETING, BRANDING &amp; SPECIALISED ASSETS </vt:lpstr>
      <vt:lpstr>ENCOURAGING PARTICIPATION</vt:lpstr>
      <vt:lpstr>ENCOURAGING PARTICIPATION</vt:lpstr>
      <vt:lpstr>COMMUNITY ENGAGEMENT </vt:lpstr>
      <vt:lpstr>COMMUNITY ENGAGEMENT</vt:lpstr>
      <vt:lpstr>APPENDIX: LEGAL, QUALITY &amp; RISK MANAGEMENT</vt:lpstr>
      <vt:lpstr>DAILY CONTACT TESTING ORGANISATION OBLIGATIONS</vt:lpstr>
      <vt:lpstr>PARTICIPANT DATA, PRIVACY &amp; CONSENT</vt:lpstr>
      <vt:lpstr>DEFINITIONS</vt:lpstr>
      <vt:lpstr>RESPONSIBILITIES</vt:lpstr>
      <vt:lpstr>SUGGESTED PRACTICES &amp; TOOLS  </vt:lpstr>
      <vt:lpstr>SAFETY AND INFECTION PREVENTION RISKS</vt:lpstr>
      <vt:lpstr>TESTING PROCESS RISKS</vt:lpstr>
      <vt:lpstr>TEAM AND RUNNING THE SITE RISKS</vt:lpstr>
      <vt:lpstr>APPENDIX: JOB DESCRIPTIONS</vt:lpstr>
      <vt:lpstr>JOB DESCRIPTIONS: TEAM LEADER</vt:lpstr>
      <vt:lpstr>JOB DESCRIPTIONS: SITE OPERATIVE</vt:lpstr>
      <vt:lpstr>JOB DESCRIPTIONS: TESTING OPERATIVE</vt:lpstr>
      <vt:lpstr>APPENDIX: WORKFORCE RESOURCE REQUIREMENTS</vt:lpstr>
      <vt:lpstr>PowerPoint Presentation</vt:lpstr>
      <vt:lpstr>PowerPoint Presentation</vt:lpstr>
      <vt:lpstr>PowerPoint Presentation</vt:lpstr>
      <vt:lpstr>PowerPoint Presentation</vt:lpstr>
      <vt:lpstr>APPENDIX: TRAINING  FAQS</vt:lpstr>
      <vt:lpstr>TRAINING: FAQS 1</vt:lpstr>
      <vt:lpstr>TRAINING: FAQS 2</vt:lpstr>
      <vt:lpstr>TRAINING: FAQS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Awoyomi, Olufemi</dc:creator>
  <cp:lastModifiedBy>Dabbs, Emma</cp:lastModifiedBy>
  <cp:revision>63</cp:revision>
  <dcterms:created xsi:type="dcterms:W3CDTF">2020-11-11T16:55:50Z</dcterms:created>
  <dcterms:modified xsi:type="dcterms:W3CDTF">2021-01-14T10:02:43Z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0x010100C180C8417D1D354ABE0699F4CEE56B93</vt:lpwstr>
  </property>
</Properties>
</file>