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9" r:id="rId5"/>
  </p:sldMasterIdLst>
  <p:notesMasterIdLst>
    <p:notesMasterId r:id="rId26"/>
  </p:notesMasterIdLst>
  <p:handoutMasterIdLst>
    <p:handoutMasterId r:id="rId27"/>
  </p:handoutMasterIdLst>
  <p:sldIdLst>
    <p:sldId id="256" r:id="rId6"/>
    <p:sldId id="262" r:id="rId7"/>
    <p:sldId id="806" r:id="rId8"/>
    <p:sldId id="816" r:id="rId9"/>
    <p:sldId id="456" r:id="rId10"/>
    <p:sldId id="799" r:id="rId11"/>
    <p:sldId id="808" r:id="rId12"/>
    <p:sldId id="812" r:id="rId13"/>
    <p:sldId id="800" r:id="rId14"/>
    <p:sldId id="810" r:id="rId15"/>
    <p:sldId id="471" r:id="rId16"/>
    <p:sldId id="801" r:id="rId17"/>
    <p:sldId id="817" r:id="rId18"/>
    <p:sldId id="795" r:id="rId19"/>
    <p:sldId id="477" r:id="rId20"/>
    <p:sldId id="460" r:id="rId21"/>
    <p:sldId id="467" r:id="rId22"/>
    <p:sldId id="811" r:id="rId23"/>
    <p:sldId id="819" r:id="rId24"/>
    <p:sldId id="46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94" userDrawn="1">
          <p15:clr>
            <a:srgbClr val="A4A3A4"/>
          </p15:clr>
        </p15:guide>
        <p15:guide id="2" orient="horz" pos="4088" userDrawn="1">
          <p15:clr>
            <a:srgbClr val="A4A3A4"/>
          </p15:clr>
        </p15:guide>
        <p15:guide id="3" pos="7423" userDrawn="1">
          <p15:clr>
            <a:srgbClr val="A4A3A4"/>
          </p15:clr>
        </p15:guide>
        <p15:guide id="4" pos="234" userDrawn="1">
          <p15:clr>
            <a:srgbClr val="A4A3A4"/>
          </p15:clr>
        </p15:guide>
        <p15:guide id="6" orient="horz" pos="1842" userDrawn="1">
          <p15:clr>
            <a:srgbClr val="A4A3A4"/>
          </p15:clr>
        </p15:guide>
        <p15:guide id="7" orient="horz" pos="3838" userDrawn="1">
          <p15:clr>
            <a:srgbClr val="A4A3A4"/>
          </p15:clr>
        </p15:guide>
        <p15:guide id="8" pos="7219" userDrawn="1">
          <p15:clr>
            <a:srgbClr val="A4A3A4"/>
          </p15:clr>
        </p15:guide>
        <p15:guide id="9" pos="461" userDrawn="1">
          <p15:clr>
            <a:srgbClr val="A4A3A4"/>
          </p15:clr>
        </p15:guide>
        <p15:guide id="10" orient="horz" pos="270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C5DC"/>
    <a:srgbClr val="92C15B"/>
    <a:srgbClr val="00384E"/>
    <a:srgbClr val="0463C8"/>
    <a:srgbClr val="8EC156"/>
    <a:srgbClr val="001E38"/>
    <a:srgbClr val="003366"/>
    <a:srgbClr val="008000"/>
    <a:srgbClr val="00999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8557CA-325E-4FC3-B865-A4D8CD30A353}" v="6" dt="2023-12-04T16:20:26.8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990" autoAdjust="0"/>
  </p:normalViewPr>
  <p:slideViewPr>
    <p:cSldViewPr snapToGrid="0">
      <p:cViewPr varScale="1">
        <p:scale>
          <a:sx n="54" d="100"/>
          <a:sy n="54" d="100"/>
        </p:scale>
        <p:origin x="1124" y="56"/>
      </p:cViewPr>
      <p:guideLst>
        <p:guide orient="horz" pos="1094"/>
        <p:guide orient="horz" pos="4088"/>
        <p:guide pos="7423"/>
        <p:guide pos="234"/>
        <p:guide orient="horz" pos="1842"/>
        <p:guide orient="horz" pos="3838"/>
        <p:guide pos="7219"/>
        <p:guide pos="461"/>
        <p:guide orient="horz" pos="270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lix Barr" userId="49a957b3-6ac5-45c6-ba4b-8c16d604d843" providerId="ADAL" clId="{F38557CA-325E-4FC3-B865-A4D8CD30A353}"/>
    <pc:docChg chg="delSld modSld">
      <pc:chgData name="Felix Barr" userId="49a957b3-6ac5-45c6-ba4b-8c16d604d843" providerId="ADAL" clId="{F38557CA-325E-4FC3-B865-A4D8CD30A353}" dt="2023-12-04T16:20:26.887" v="18" actId="1076"/>
      <pc:docMkLst>
        <pc:docMk/>
      </pc:docMkLst>
      <pc:sldChg chg="addSp modSp mod">
        <pc:chgData name="Felix Barr" userId="49a957b3-6ac5-45c6-ba4b-8c16d604d843" providerId="ADAL" clId="{F38557CA-325E-4FC3-B865-A4D8CD30A353}" dt="2023-12-04T16:20:26.887" v="18" actId="1076"/>
        <pc:sldMkLst>
          <pc:docMk/>
          <pc:sldMk cId="1993199146" sldId="460"/>
        </pc:sldMkLst>
        <pc:picChg chg="add mod">
          <ac:chgData name="Felix Barr" userId="49a957b3-6ac5-45c6-ba4b-8c16d604d843" providerId="ADAL" clId="{F38557CA-325E-4FC3-B865-A4D8CD30A353}" dt="2023-12-04T16:20:24.226" v="17" actId="14100"/>
          <ac:picMkLst>
            <pc:docMk/>
            <pc:sldMk cId="1993199146" sldId="460"/>
            <ac:picMk id="5" creationId="{D8601E10-39D9-2BFF-4461-53953F430A8F}"/>
          </ac:picMkLst>
        </pc:picChg>
        <pc:picChg chg="mod">
          <ac:chgData name="Felix Barr" userId="49a957b3-6ac5-45c6-ba4b-8c16d604d843" providerId="ADAL" clId="{F38557CA-325E-4FC3-B865-A4D8CD30A353}" dt="2023-12-04T16:20:18.552" v="14" actId="1076"/>
          <ac:picMkLst>
            <pc:docMk/>
            <pc:sldMk cId="1993199146" sldId="460"/>
            <ac:picMk id="75" creationId="{2BD43357-67B5-4D5F-B0B4-688E1AC7C738}"/>
          </ac:picMkLst>
        </pc:picChg>
        <pc:picChg chg="mod">
          <ac:chgData name="Felix Barr" userId="49a957b3-6ac5-45c6-ba4b-8c16d604d843" providerId="ADAL" clId="{F38557CA-325E-4FC3-B865-A4D8CD30A353}" dt="2023-12-04T16:20:14.695" v="12" actId="14100"/>
          <ac:picMkLst>
            <pc:docMk/>
            <pc:sldMk cId="1993199146" sldId="460"/>
            <ac:picMk id="76" creationId="{BA50F9FD-BDB9-44F3-9390-637492121039}"/>
          </ac:picMkLst>
        </pc:picChg>
        <pc:picChg chg="mod">
          <ac:chgData name="Felix Barr" userId="49a957b3-6ac5-45c6-ba4b-8c16d604d843" providerId="ADAL" clId="{F38557CA-325E-4FC3-B865-A4D8CD30A353}" dt="2023-12-04T16:20:16.892" v="13" actId="1076"/>
          <ac:picMkLst>
            <pc:docMk/>
            <pc:sldMk cId="1993199146" sldId="460"/>
            <ac:picMk id="77" creationId="{B8C10B32-A59C-4657-A35F-2E1C49FB74B0}"/>
          </ac:picMkLst>
        </pc:picChg>
        <pc:picChg chg="mod">
          <ac:chgData name="Felix Barr" userId="49a957b3-6ac5-45c6-ba4b-8c16d604d843" providerId="ADAL" clId="{F38557CA-325E-4FC3-B865-A4D8CD30A353}" dt="2023-12-04T16:20:11.698" v="10" actId="14100"/>
          <ac:picMkLst>
            <pc:docMk/>
            <pc:sldMk cId="1993199146" sldId="460"/>
            <ac:picMk id="4104" creationId="{6C53D868-75F1-461E-9D09-B5647E223E7A}"/>
          </ac:picMkLst>
        </pc:picChg>
        <pc:picChg chg="mod">
          <ac:chgData name="Felix Barr" userId="49a957b3-6ac5-45c6-ba4b-8c16d604d843" providerId="ADAL" clId="{F38557CA-325E-4FC3-B865-A4D8CD30A353}" dt="2023-12-04T16:20:05.789" v="7" actId="1076"/>
          <ac:picMkLst>
            <pc:docMk/>
            <pc:sldMk cId="1993199146" sldId="460"/>
            <ac:picMk id="4110" creationId="{0478B2B4-D368-424D-942D-2ACFB6A17EDA}"/>
          </ac:picMkLst>
        </pc:picChg>
        <pc:picChg chg="mod">
          <ac:chgData name="Felix Barr" userId="49a957b3-6ac5-45c6-ba4b-8c16d604d843" providerId="ADAL" clId="{F38557CA-325E-4FC3-B865-A4D8CD30A353}" dt="2023-12-04T16:19:07.058" v="6" actId="1076"/>
          <ac:picMkLst>
            <pc:docMk/>
            <pc:sldMk cId="1993199146" sldId="460"/>
            <ac:picMk id="4116" creationId="{70584485-BA53-42D9-A280-9AFFE3DE4A0C}"/>
          </ac:picMkLst>
        </pc:picChg>
        <pc:picChg chg="mod">
          <ac:chgData name="Felix Barr" userId="49a957b3-6ac5-45c6-ba4b-8c16d604d843" providerId="ADAL" clId="{F38557CA-325E-4FC3-B865-A4D8CD30A353}" dt="2023-12-04T16:20:26.887" v="18" actId="1076"/>
          <ac:picMkLst>
            <pc:docMk/>
            <pc:sldMk cId="1993199146" sldId="460"/>
            <ac:picMk id="4128" creationId="{37FEE872-1DF5-4553-ACE1-1E9288478443}"/>
          </ac:picMkLst>
        </pc:picChg>
      </pc:sldChg>
      <pc:sldChg chg="del">
        <pc:chgData name="Felix Barr" userId="49a957b3-6ac5-45c6-ba4b-8c16d604d843" providerId="ADAL" clId="{F38557CA-325E-4FC3-B865-A4D8CD30A353}" dt="2023-12-04T15:59:00.718" v="0" actId="47"/>
        <pc:sldMkLst>
          <pc:docMk/>
          <pc:sldMk cId="856427493" sldId="81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B111288-265A-4826-9ED8-84381EB0877F}" type="datetimeFigureOut">
              <a:rPr lang="en-GB" smtClean="0"/>
              <a:t>04/12/2023</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AFECC2-55EF-4769-8391-74479288AA1E}" type="slidenum">
              <a:rPr lang="en-GB" smtClean="0"/>
              <a:t>‹#›</a:t>
            </a:fld>
            <a:endParaRPr lang="en-GB"/>
          </a:p>
        </p:txBody>
      </p:sp>
    </p:spTree>
    <p:extLst>
      <p:ext uri="{BB962C8B-B14F-4D97-AF65-F5344CB8AC3E}">
        <p14:creationId xmlns:p14="http://schemas.microsoft.com/office/powerpoint/2010/main" val="18544187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6D8548-3175-4A2B-BB37-F24AA1DC3094}" type="datetimeFigureOut">
              <a:rPr lang="en-GB" smtClean="0"/>
              <a:t>04/12/2023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DA10B3-1828-48A1-A24D-6F18A5195C65}" type="slidenum">
              <a:rPr lang="en-GB" smtClean="0"/>
              <a:t>‹#›</a:t>
            </a:fld>
            <a:endParaRPr lang="en-GB"/>
          </a:p>
        </p:txBody>
      </p:sp>
    </p:spTree>
    <p:extLst>
      <p:ext uri="{BB962C8B-B14F-4D97-AF65-F5344CB8AC3E}">
        <p14:creationId xmlns:p14="http://schemas.microsoft.com/office/powerpoint/2010/main" val="4128420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C5DA10B3-1828-48A1-A24D-6F18A5195C65}" type="slidenum">
              <a:rPr lang="en-GB" smtClean="0"/>
              <a:t>3</a:t>
            </a:fld>
            <a:endParaRPr lang="en-GB"/>
          </a:p>
        </p:txBody>
      </p:sp>
    </p:spTree>
    <p:extLst>
      <p:ext uri="{BB962C8B-B14F-4D97-AF65-F5344CB8AC3E}">
        <p14:creationId xmlns:p14="http://schemas.microsoft.com/office/powerpoint/2010/main" val="884146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My main focus is developing the relationship with the Universities in the region, we have 12 University Partners and are now looking to develop the relationships with the colleges across Yorkshire and Humber. We want to promote the incredible academic capabilities, and create easier pathways for the younger generations to enter the Space industry. </a:t>
            </a:r>
          </a:p>
        </p:txBody>
      </p:sp>
      <p:sp>
        <p:nvSpPr>
          <p:cNvPr id="4" name="Slide Number Placeholder 3"/>
          <p:cNvSpPr>
            <a:spLocks noGrp="1"/>
          </p:cNvSpPr>
          <p:nvPr>
            <p:ph type="sldNum" sz="quarter" idx="5"/>
          </p:nvPr>
        </p:nvSpPr>
        <p:spPr/>
        <p:txBody>
          <a:bodyPr/>
          <a:lstStyle/>
          <a:p>
            <a:fld id="{C5DA10B3-1828-48A1-A24D-6F18A5195C65}" type="slidenum">
              <a:rPr lang="en-GB" smtClean="0"/>
              <a:t>15</a:t>
            </a:fld>
            <a:endParaRPr lang="en-GB"/>
          </a:p>
        </p:txBody>
      </p:sp>
    </p:spTree>
    <p:extLst>
      <p:ext uri="{BB962C8B-B14F-4D97-AF65-F5344CB8AC3E}">
        <p14:creationId xmlns:p14="http://schemas.microsoft.com/office/powerpoint/2010/main" val="2417124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 often be seen as quite complicated, so SHY look to connect the dots and hide the wiring for the end user. </a:t>
            </a:r>
          </a:p>
        </p:txBody>
      </p:sp>
      <p:sp>
        <p:nvSpPr>
          <p:cNvPr id="4" name="Slide Number Placeholder 3"/>
          <p:cNvSpPr>
            <a:spLocks noGrp="1"/>
          </p:cNvSpPr>
          <p:nvPr>
            <p:ph type="sldNum" sz="quarter" idx="5"/>
          </p:nvPr>
        </p:nvSpPr>
        <p:spPr/>
        <p:txBody>
          <a:bodyPr/>
          <a:lstStyle/>
          <a:p>
            <a:fld id="{C5DA10B3-1828-48A1-A24D-6F18A5195C65}" type="slidenum">
              <a:rPr lang="en-GB" smtClean="0"/>
              <a:t>16</a:t>
            </a:fld>
            <a:endParaRPr lang="en-GB"/>
          </a:p>
        </p:txBody>
      </p:sp>
    </p:spTree>
    <p:extLst>
      <p:ext uri="{BB962C8B-B14F-4D97-AF65-F5344CB8AC3E}">
        <p14:creationId xmlns:p14="http://schemas.microsoft.com/office/powerpoint/2010/main" val="1403289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Space Hub Yorkshire will look to enable Space technologies in the region with the three components below. Upstream mainly focuses on space manufacturing, downstream refers to space technologies that </a:t>
            </a:r>
            <a:r>
              <a:rPr lang="en-GB" b="0" i="0" dirty="0">
                <a:solidFill>
                  <a:srgbClr val="4D5156"/>
                </a:solidFill>
                <a:effectLst/>
                <a:latin typeface="Google Sans"/>
              </a:rPr>
              <a:t>result in an application, product or service that benefits our everyday lives. Skills are an integral part of every sector and we look to increase the number of people within the industry, but also enhance their skillset through education, availability and guidance. </a:t>
            </a:r>
            <a:endParaRPr lang="en-GB" dirty="0"/>
          </a:p>
        </p:txBody>
      </p:sp>
      <p:sp>
        <p:nvSpPr>
          <p:cNvPr id="4" name="Slide Number Placeholder 3"/>
          <p:cNvSpPr>
            <a:spLocks noGrp="1"/>
          </p:cNvSpPr>
          <p:nvPr>
            <p:ph type="sldNum" sz="quarter" idx="5"/>
          </p:nvPr>
        </p:nvSpPr>
        <p:spPr/>
        <p:txBody>
          <a:bodyPr/>
          <a:lstStyle/>
          <a:p>
            <a:fld id="{C5DA10B3-1828-48A1-A24D-6F18A5195C65}" type="slidenum">
              <a:rPr lang="en-GB" smtClean="0"/>
              <a:t>5</a:t>
            </a:fld>
            <a:endParaRPr lang="en-GB"/>
          </a:p>
        </p:txBody>
      </p:sp>
    </p:spTree>
    <p:extLst>
      <p:ext uri="{BB962C8B-B14F-4D97-AF65-F5344CB8AC3E}">
        <p14:creationId xmlns:p14="http://schemas.microsoft.com/office/powerpoint/2010/main" val="996152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Cliché- but a the opportunities really are endless. You can see here the numerous applications for Space-related technologies, and this seems to be growing every year. As a cluster, we are now looking into the </a:t>
            </a:r>
            <a:r>
              <a:rPr lang="en-GB" dirty="0" err="1"/>
              <a:t>agri</a:t>
            </a:r>
            <a:r>
              <a:rPr lang="en-GB" dirty="0"/>
              <a:t>-tech opportunities for Space companies in the region, and vice versa – how those </a:t>
            </a:r>
            <a:r>
              <a:rPr lang="en-GB" dirty="0" err="1"/>
              <a:t>agri</a:t>
            </a:r>
            <a:r>
              <a:rPr lang="en-GB" dirty="0"/>
              <a:t>-tech companies can use their technology to support the development of the UK Space sector. </a:t>
            </a:r>
          </a:p>
          <a:p>
            <a:endParaRPr lang="en-GB" dirty="0"/>
          </a:p>
          <a:p>
            <a:r>
              <a:rPr lang="en-GB" dirty="0"/>
              <a:t>There are lots of ways companies that are sitting on the periphery of the space sector can get involved, and one of the most appealing is the funding opportunities. UKSA and ESA have lots of calls for funding that go live throughout the year and we’re able to help with applications and provide letter of support for applications if appropriate. </a:t>
            </a:r>
          </a:p>
        </p:txBody>
      </p:sp>
      <p:sp>
        <p:nvSpPr>
          <p:cNvPr id="4" name="Slide Number Placeholder 3"/>
          <p:cNvSpPr>
            <a:spLocks noGrp="1"/>
          </p:cNvSpPr>
          <p:nvPr>
            <p:ph type="sldNum" sz="quarter" idx="5"/>
          </p:nvPr>
        </p:nvSpPr>
        <p:spPr/>
        <p:txBody>
          <a:bodyPr/>
          <a:lstStyle/>
          <a:p>
            <a:fld id="{C5DA10B3-1828-48A1-A24D-6F18A5195C65}" type="slidenum">
              <a:rPr lang="en-GB" smtClean="0"/>
              <a:t>7</a:t>
            </a:fld>
            <a:endParaRPr lang="en-GB"/>
          </a:p>
        </p:txBody>
      </p:sp>
    </p:spTree>
    <p:extLst>
      <p:ext uri="{BB962C8B-B14F-4D97-AF65-F5344CB8AC3E}">
        <p14:creationId xmlns:p14="http://schemas.microsoft.com/office/powerpoint/2010/main" val="604612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are some statistics on the Space industry in the UK, taken from 2021 but still just as relevant. There are massive opportunities for businesses looking to enter the sector domestically and internationally, as 50% of Space income is derived from exports. Working with partners such as the Department for Business and Trade can help streamline the exporting journey and provide assistance. </a:t>
            </a:r>
          </a:p>
        </p:txBody>
      </p:sp>
      <p:sp>
        <p:nvSpPr>
          <p:cNvPr id="4" name="Slide Number Placeholder 3"/>
          <p:cNvSpPr>
            <a:spLocks noGrp="1"/>
          </p:cNvSpPr>
          <p:nvPr>
            <p:ph type="sldNum" sz="quarter" idx="5"/>
          </p:nvPr>
        </p:nvSpPr>
        <p:spPr/>
        <p:txBody>
          <a:bodyPr/>
          <a:lstStyle/>
          <a:p>
            <a:fld id="{C5DA10B3-1828-48A1-A24D-6F18A5195C65}" type="slidenum">
              <a:rPr lang="en-GB" smtClean="0"/>
              <a:t>8</a:t>
            </a:fld>
            <a:endParaRPr lang="en-GB"/>
          </a:p>
        </p:txBody>
      </p:sp>
    </p:spTree>
    <p:extLst>
      <p:ext uri="{BB962C8B-B14F-4D97-AF65-F5344CB8AC3E}">
        <p14:creationId xmlns:p14="http://schemas.microsoft.com/office/powerpoint/2010/main" val="3251486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Here’s an insight into the focus of the Satellite Applications Catapult will be, in 5 key areas. A couple of areas that Space Hub Yorkshire can proudly say are present in our region are Space monitoring systems, global connectivity technologies and to an extent – quantum communications, with the investment by York University into their Quantum Communications Hub. </a:t>
            </a:r>
          </a:p>
        </p:txBody>
      </p:sp>
      <p:sp>
        <p:nvSpPr>
          <p:cNvPr id="4" name="Slide Number Placeholder 3"/>
          <p:cNvSpPr>
            <a:spLocks noGrp="1"/>
          </p:cNvSpPr>
          <p:nvPr>
            <p:ph type="sldNum" sz="quarter" idx="5"/>
          </p:nvPr>
        </p:nvSpPr>
        <p:spPr/>
        <p:txBody>
          <a:bodyPr/>
          <a:lstStyle/>
          <a:p>
            <a:fld id="{C5DA10B3-1828-48A1-A24D-6F18A5195C65}" type="slidenum">
              <a:rPr lang="en-GB" smtClean="0"/>
              <a:t>9</a:t>
            </a:fld>
            <a:endParaRPr lang="en-GB"/>
          </a:p>
        </p:txBody>
      </p:sp>
    </p:spTree>
    <p:extLst>
      <p:ext uri="{BB962C8B-B14F-4D97-AF65-F5344CB8AC3E}">
        <p14:creationId xmlns:p14="http://schemas.microsoft.com/office/powerpoint/2010/main" val="2904912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15 clusters in total around the UK. </a:t>
            </a:r>
          </a:p>
          <a:p>
            <a:endParaRPr lang="en-GB" dirty="0"/>
          </a:p>
          <a:p>
            <a:r>
              <a:rPr lang="en-GB" dirty="0"/>
              <a:t>Space North</a:t>
            </a:r>
          </a:p>
        </p:txBody>
      </p:sp>
      <p:sp>
        <p:nvSpPr>
          <p:cNvPr id="4" name="Slide Number Placeholder 3"/>
          <p:cNvSpPr>
            <a:spLocks noGrp="1"/>
          </p:cNvSpPr>
          <p:nvPr>
            <p:ph type="sldNum" sz="quarter" idx="5"/>
          </p:nvPr>
        </p:nvSpPr>
        <p:spPr/>
        <p:txBody>
          <a:bodyPr/>
          <a:lstStyle/>
          <a:p>
            <a:fld id="{C5DA10B3-1828-48A1-A24D-6F18A5195C65}" type="slidenum">
              <a:rPr lang="en-GB" smtClean="0"/>
              <a:t>10</a:t>
            </a:fld>
            <a:endParaRPr lang="en-GB"/>
          </a:p>
        </p:txBody>
      </p:sp>
    </p:spTree>
    <p:extLst>
      <p:ext uri="{BB962C8B-B14F-4D97-AF65-F5344CB8AC3E}">
        <p14:creationId xmlns:p14="http://schemas.microsoft.com/office/powerpoint/2010/main" val="1734812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huge region with a huge opportunity. The number of students, companies and individuals can all play a part in the Space industry and it’s part of Space Hub Yorkshire’s role to communicate and engage with each stakeholder effectively. We are one of the largest Space Clusters in the UK and are always open to hearing from students, universities and industry leaders on what they would like to see with the development of the Space sector for the region. </a:t>
            </a:r>
          </a:p>
        </p:txBody>
      </p:sp>
      <p:sp>
        <p:nvSpPr>
          <p:cNvPr id="4" name="Slide Number Placeholder 3"/>
          <p:cNvSpPr>
            <a:spLocks noGrp="1"/>
          </p:cNvSpPr>
          <p:nvPr>
            <p:ph type="sldNum" sz="quarter" idx="5"/>
          </p:nvPr>
        </p:nvSpPr>
        <p:spPr/>
        <p:txBody>
          <a:bodyPr/>
          <a:lstStyle/>
          <a:p>
            <a:fld id="{C5DA10B3-1828-48A1-A24D-6F18A5195C65}" type="slidenum">
              <a:rPr lang="en-GB" smtClean="0"/>
              <a:t>12</a:t>
            </a:fld>
            <a:endParaRPr lang="en-GB"/>
          </a:p>
        </p:txBody>
      </p:sp>
    </p:spTree>
    <p:extLst>
      <p:ext uri="{BB962C8B-B14F-4D97-AF65-F5344CB8AC3E}">
        <p14:creationId xmlns:p14="http://schemas.microsoft.com/office/powerpoint/2010/main" val="587325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Touched on this earlier, but this goes into a bit more depth on the 3 strategic themes that we have identified for the region, based on the expertise of companies and universities. Can see that it is quite detailed, but that just illustrates the breadth of those capabilities across the Yorkshire landscape. </a:t>
            </a:r>
          </a:p>
        </p:txBody>
      </p:sp>
      <p:sp>
        <p:nvSpPr>
          <p:cNvPr id="4" name="Slide Number Placeholder 3"/>
          <p:cNvSpPr>
            <a:spLocks noGrp="1"/>
          </p:cNvSpPr>
          <p:nvPr>
            <p:ph type="sldNum" sz="quarter" idx="5"/>
          </p:nvPr>
        </p:nvSpPr>
        <p:spPr/>
        <p:txBody>
          <a:bodyPr/>
          <a:lstStyle/>
          <a:p>
            <a:fld id="{C5DA10B3-1828-48A1-A24D-6F18A5195C65}" type="slidenum">
              <a:rPr lang="en-GB" smtClean="0"/>
              <a:t>13</a:t>
            </a:fld>
            <a:endParaRPr lang="en-GB"/>
          </a:p>
        </p:txBody>
      </p:sp>
    </p:spTree>
    <p:extLst>
      <p:ext uri="{BB962C8B-B14F-4D97-AF65-F5344CB8AC3E}">
        <p14:creationId xmlns:p14="http://schemas.microsoft.com/office/powerpoint/2010/main" val="3657661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key driver of Space Hub Yorkshire is the FDI proposition. You can see here on the map that in 2019, there were 0 FDI enquiries related to Space to the LEPs. Now a lot of development has occurred since, but it’s partly our responsibility to increase the exposure of the region so that international companies look to relocate here. By promoting the talents and key thematic areas, we will look to attract inward investment so that the region can develop and continue to become a leader in the space sector. </a:t>
            </a:r>
          </a:p>
        </p:txBody>
      </p:sp>
      <p:sp>
        <p:nvSpPr>
          <p:cNvPr id="4" name="Slide Number Placeholder 3"/>
          <p:cNvSpPr>
            <a:spLocks noGrp="1"/>
          </p:cNvSpPr>
          <p:nvPr>
            <p:ph type="sldNum" sz="quarter" idx="5"/>
          </p:nvPr>
        </p:nvSpPr>
        <p:spPr/>
        <p:txBody>
          <a:bodyPr/>
          <a:lstStyle/>
          <a:p>
            <a:fld id="{C5DA10B3-1828-48A1-A24D-6F18A5195C65}" type="slidenum">
              <a:rPr lang="en-GB" smtClean="0"/>
              <a:t>14</a:t>
            </a:fld>
            <a:endParaRPr lang="en-GB"/>
          </a:p>
        </p:txBody>
      </p:sp>
    </p:spTree>
    <p:extLst>
      <p:ext uri="{BB962C8B-B14F-4D97-AF65-F5344CB8AC3E}">
        <p14:creationId xmlns:p14="http://schemas.microsoft.com/office/powerpoint/2010/main" val="226969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1E3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467FE-700A-6A41-854C-72BA72ED4E8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1E92C28-0BF0-9F44-AC7E-E96CED39C76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25253CE-0727-4941-A041-0CA3D569130F}"/>
              </a:ext>
            </a:extLst>
          </p:cNvPr>
          <p:cNvSpPr>
            <a:spLocks noGrp="1"/>
          </p:cNvSpPr>
          <p:nvPr>
            <p:ph type="dt" sz="half" idx="10"/>
          </p:nvPr>
        </p:nvSpPr>
        <p:spPr/>
        <p:txBody>
          <a:bodyPr/>
          <a:lstStyle/>
          <a:p>
            <a:fld id="{DFA4A679-F51A-1C4B-8744-B6480F763C81}" type="datetimeFigureOut">
              <a:rPr lang="en-US" smtClean="0"/>
              <a:t>12/4/2023</a:t>
            </a:fld>
            <a:endParaRPr lang="en-US"/>
          </a:p>
        </p:txBody>
      </p:sp>
      <p:sp>
        <p:nvSpPr>
          <p:cNvPr id="5" name="Footer Placeholder 4">
            <a:extLst>
              <a:ext uri="{FF2B5EF4-FFF2-40B4-BE49-F238E27FC236}">
                <a16:creationId xmlns:a16="http://schemas.microsoft.com/office/drawing/2014/main" id="{55E2725C-71AB-DF43-A94C-ACD6509583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6137E8-1DA2-F740-9CF3-3FEEE4F56D1D}"/>
              </a:ext>
            </a:extLst>
          </p:cNvPr>
          <p:cNvSpPr>
            <a:spLocks noGrp="1"/>
          </p:cNvSpPr>
          <p:nvPr>
            <p:ph type="sldNum" sz="quarter" idx="12"/>
          </p:nvPr>
        </p:nvSpPr>
        <p:spPr/>
        <p:txBody>
          <a:bodyPr/>
          <a:lstStyle/>
          <a:p>
            <a:fld id="{049D2A9E-4B21-2C40-A9AA-F8D02A327653}" type="slidenum">
              <a:rPr lang="en-US" smtClean="0"/>
              <a:t>‹#›</a:t>
            </a:fld>
            <a:endParaRPr lang="en-US"/>
          </a:p>
        </p:txBody>
      </p:sp>
    </p:spTree>
    <p:extLst>
      <p:ext uri="{BB962C8B-B14F-4D97-AF65-F5344CB8AC3E}">
        <p14:creationId xmlns:p14="http://schemas.microsoft.com/office/powerpoint/2010/main" val="4270112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p:cNvSpPr/>
          <p:nvPr/>
        </p:nvSpPr>
        <p:spPr>
          <a:xfrm>
            <a:off x="1" y="3886200"/>
            <a:ext cx="12192000" cy="2971800"/>
          </a:xfrm>
          <a:prstGeom prst="rect">
            <a:avLst/>
          </a:prstGeom>
          <a:gradFill flip="none" rotWithShape="1">
            <a:gsLst>
              <a:gs pos="100000">
                <a:schemeClr val="bg1">
                  <a:lumMod val="65000"/>
                  <a:alpha val="53000"/>
                </a:schemeClr>
              </a:gs>
              <a:gs pos="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endParaRPr lang="en-US" sz="1800">
              <a:solidFill>
                <a:prstClr val="white"/>
              </a:solidFill>
            </a:endParaRPr>
          </a:p>
        </p:txBody>
      </p:sp>
      <p:sp>
        <p:nvSpPr>
          <p:cNvPr id="2" name="Title 1"/>
          <p:cNvSpPr>
            <a:spLocks noGrp="1"/>
          </p:cNvSpPr>
          <p:nvPr>
            <p:ph type="ctrTitle"/>
          </p:nvPr>
        </p:nvSpPr>
        <p:spPr>
          <a:xfrm>
            <a:off x="914401" y="3887117"/>
            <a:ext cx="10363200" cy="610820"/>
          </a:xfrm>
        </p:spPr>
        <p:txBody>
          <a:bodyPr/>
          <a:lstStyle>
            <a:lvl1pPr algn="ctr">
              <a:defRPr lang="en-US" sz="4000" kern="1200" smtClean="0">
                <a:solidFill>
                  <a:schemeClr val="tx1">
                    <a:lumMod val="75000"/>
                    <a:lumOff val="25000"/>
                  </a:schemeClr>
                </a:solidFill>
                <a:latin typeface="+mj-lt"/>
                <a:ea typeface="+mj-ea"/>
                <a:cs typeface="+mj-cs"/>
              </a:defRPr>
            </a:lvl1pPr>
          </a:lstStyle>
          <a:p>
            <a:r>
              <a:rPr lang="en-US"/>
              <a:t>Click to edit Master title style</a:t>
            </a:r>
          </a:p>
        </p:txBody>
      </p:sp>
      <p:sp>
        <p:nvSpPr>
          <p:cNvPr id="3" name="Subtitle 2"/>
          <p:cNvSpPr>
            <a:spLocks noGrp="1"/>
          </p:cNvSpPr>
          <p:nvPr>
            <p:ph type="subTitle" idx="1"/>
          </p:nvPr>
        </p:nvSpPr>
        <p:spPr>
          <a:xfrm>
            <a:off x="1828800" y="4399020"/>
            <a:ext cx="8534401" cy="764440"/>
          </a:xfrm>
        </p:spPr>
        <p:txBody>
          <a:bodyPr>
            <a:normAutofit/>
          </a:bodyPr>
          <a:lstStyle>
            <a:lvl1pPr marL="0" indent="0" algn="ctr">
              <a:buNone/>
              <a:defRPr lang="en-US" sz="2400" kern="1200" smtClean="0">
                <a:solidFill>
                  <a:schemeClr val="tx1">
                    <a:lumMod val="65000"/>
                    <a:lumOff val="35000"/>
                  </a:schemeClr>
                </a:solidFill>
                <a:latin typeface="+mj-lt"/>
                <a:ea typeface="+mj-ea"/>
                <a:cs typeface="+mj-cs"/>
              </a:defRPr>
            </a:lvl1pPr>
            <a:lvl2pPr marL="609468" indent="0" algn="ctr">
              <a:buNone/>
              <a:defRPr>
                <a:solidFill>
                  <a:schemeClr val="tx1">
                    <a:tint val="75000"/>
                  </a:schemeClr>
                </a:solidFill>
              </a:defRPr>
            </a:lvl2pPr>
            <a:lvl3pPr marL="1218936" indent="0" algn="ctr">
              <a:buNone/>
              <a:defRPr>
                <a:solidFill>
                  <a:schemeClr val="tx1">
                    <a:tint val="75000"/>
                  </a:schemeClr>
                </a:solidFill>
              </a:defRPr>
            </a:lvl3pPr>
            <a:lvl4pPr marL="1828404" indent="0" algn="ctr">
              <a:buNone/>
              <a:defRPr>
                <a:solidFill>
                  <a:schemeClr val="tx1">
                    <a:tint val="75000"/>
                  </a:schemeClr>
                </a:solidFill>
              </a:defRPr>
            </a:lvl4pPr>
            <a:lvl5pPr marL="2437872" indent="0" algn="ctr">
              <a:buNone/>
              <a:defRPr>
                <a:solidFill>
                  <a:schemeClr val="tx1">
                    <a:tint val="75000"/>
                  </a:schemeClr>
                </a:solidFill>
              </a:defRPr>
            </a:lvl5pPr>
            <a:lvl6pPr marL="3047340" indent="0" algn="ctr">
              <a:buNone/>
              <a:defRPr>
                <a:solidFill>
                  <a:schemeClr val="tx1">
                    <a:tint val="75000"/>
                  </a:schemeClr>
                </a:solidFill>
              </a:defRPr>
            </a:lvl6pPr>
            <a:lvl7pPr marL="3656808" indent="0" algn="ctr">
              <a:buNone/>
              <a:defRPr>
                <a:solidFill>
                  <a:schemeClr val="tx1">
                    <a:tint val="75000"/>
                  </a:schemeClr>
                </a:solidFill>
              </a:defRPr>
            </a:lvl7pPr>
            <a:lvl8pPr marL="4266275" indent="0" algn="ctr">
              <a:buNone/>
              <a:defRPr>
                <a:solidFill>
                  <a:schemeClr val="tx1">
                    <a:tint val="75000"/>
                  </a:schemeClr>
                </a:solidFill>
              </a:defRPr>
            </a:lvl8pPr>
            <a:lvl9pPr marL="48757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578D6DB-6798-42D2-B9AD-FC6F1C72FC30}" type="datetimeFigureOut">
              <a:rPr lang="en-US" smtClean="0"/>
              <a:pPr/>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EDE275-BE14-4364-AEA2-5F5667C0FD49}" type="slidenum">
              <a:rPr lang="en-US" smtClean="0"/>
              <a:pPr/>
              <a:t>‹#›</a:t>
            </a:fld>
            <a:endParaRPr lang="en-US"/>
          </a:p>
        </p:txBody>
      </p:sp>
    </p:spTree>
    <p:extLst>
      <p:ext uri="{BB962C8B-B14F-4D97-AF65-F5344CB8AC3E}">
        <p14:creationId xmlns:p14="http://schemas.microsoft.com/office/powerpoint/2010/main" val="393272477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25404F2-BE9A-4460-8815-8F645183555F}" type="datetimeFigureOut">
              <a:rPr lang="en-US" smtClean="0"/>
              <a:pPr/>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227208591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404F2-BE9A-4460-8815-8F645183555F}" type="datetimeFigureOut">
              <a:rPr lang="en-US" smtClean="0"/>
              <a:pPr/>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04488946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1999" cy="908238"/>
          </a:xfrm>
          <a:solidFill>
            <a:schemeClr val="tx2"/>
          </a:solidFill>
        </p:spPr>
        <p:txBody>
          <a:bodyPr lIns="274320" tIns="0" rIns="274320" bIns="0">
            <a:noAutofit/>
          </a:bodyPr>
          <a:lstStyle>
            <a:lvl1pPr>
              <a:defRPr sz="2800" b="1">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404F2-BE9A-4460-8815-8F645183555F}" type="datetimeFigureOut">
              <a:rPr lang="en-US" smtClean="0"/>
              <a:pPr/>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42956615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5404F2-BE9A-4460-8815-8F645183555F}" type="datetimeFigureOut">
              <a:rPr lang="en-US" smtClean="0"/>
              <a:pPr/>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185449470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5404F2-BE9A-4460-8815-8F645183555F}" type="datetimeFigureOut">
              <a:rPr lang="en-US" smtClean="0"/>
              <a:pPr/>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162437715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40"/>
            <a:ext cx="10797971" cy="711081"/>
          </a:xfrm>
        </p:spPr>
        <p:txBody>
          <a:bodyPr/>
          <a:lstStyle>
            <a:lvl1pPr>
              <a:defRPr/>
            </a:lvl1pPr>
          </a:lstStyle>
          <a:p>
            <a:r>
              <a:rPr lang="en-US"/>
              <a:t>Click to edit Master title style</a:t>
            </a:r>
          </a:p>
        </p:txBody>
      </p:sp>
      <p:sp>
        <p:nvSpPr>
          <p:cNvPr id="11" name="Rectangle 10">
            <a:extLst>
              <a:ext uri="{FF2B5EF4-FFF2-40B4-BE49-F238E27FC236}">
                <a16:creationId xmlns:a16="http://schemas.microsoft.com/office/drawing/2014/main" id="{7ADC7C17-F1CB-4197-8520-87C94178D8BC}"/>
              </a:ext>
            </a:extLst>
          </p:cNvPr>
          <p:cNvSpPr/>
          <p:nvPr/>
        </p:nvSpPr>
        <p:spPr>
          <a:xfrm rot="16200000">
            <a:off x="2880365" y="5674361"/>
            <a:ext cx="335278" cy="203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Rectangle 11">
            <a:extLst>
              <a:ext uri="{FF2B5EF4-FFF2-40B4-BE49-F238E27FC236}">
                <a16:creationId xmlns:a16="http://schemas.microsoft.com/office/drawing/2014/main" id="{D223C9C4-AE75-48C9-B9CF-C5EA449379AA}"/>
              </a:ext>
            </a:extLst>
          </p:cNvPr>
          <p:cNvSpPr/>
          <p:nvPr/>
        </p:nvSpPr>
        <p:spPr>
          <a:xfrm rot="16200000">
            <a:off x="4912361" y="5674359"/>
            <a:ext cx="335279" cy="20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3" name="Rectangle 12">
            <a:extLst>
              <a:ext uri="{FF2B5EF4-FFF2-40B4-BE49-F238E27FC236}">
                <a16:creationId xmlns:a16="http://schemas.microsoft.com/office/drawing/2014/main" id="{1A9899AE-B857-4041-9670-337D7B0487E8}"/>
              </a:ext>
            </a:extLst>
          </p:cNvPr>
          <p:cNvSpPr/>
          <p:nvPr/>
        </p:nvSpPr>
        <p:spPr>
          <a:xfrm rot="16200000">
            <a:off x="6944361" y="5674358"/>
            <a:ext cx="335280" cy="203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4" name="Rectangle 13">
            <a:extLst>
              <a:ext uri="{FF2B5EF4-FFF2-40B4-BE49-F238E27FC236}">
                <a16:creationId xmlns:a16="http://schemas.microsoft.com/office/drawing/2014/main" id="{E7091E2D-5A8C-4431-8470-ED481B2335D4}"/>
              </a:ext>
            </a:extLst>
          </p:cNvPr>
          <p:cNvSpPr/>
          <p:nvPr/>
        </p:nvSpPr>
        <p:spPr>
          <a:xfrm rot="16200000">
            <a:off x="8976359" y="5674358"/>
            <a:ext cx="335284" cy="203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5" name="Rectangle 14">
            <a:extLst>
              <a:ext uri="{FF2B5EF4-FFF2-40B4-BE49-F238E27FC236}">
                <a16:creationId xmlns:a16="http://schemas.microsoft.com/office/drawing/2014/main" id="{0A08551B-B399-4C80-A0CC-4E04A7F7ED65}"/>
              </a:ext>
            </a:extLst>
          </p:cNvPr>
          <p:cNvSpPr/>
          <p:nvPr/>
        </p:nvSpPr>
        <p:spPr>
          <a:xfrm rot="16200000">
            <a:off x="11008361" y="5674360"/>
            <a:ext cx="335279" cy="203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6" name="Rectangle 15">
            <a:extLst>
              <a:ext uri="{FF2B5EF4-FFF2-40B4-BE49-F238E27FC236}">
                <a16:creationId xmlns:a16="http://schemas.microsoft.com/office/drawing/2014/main" id="{B37A9C36-D433-409B-A0C4-8222C17C0FDD}"/>
              </a:ext>
            </a:extLst>
          </p:cNvPr>
          <p:cNvSpPr/>
          <p:nvPr/>
        </p:nvSpPr>
        <p:spPr>
          <a:xfrm rot="16200000">
            <a:off x="848362" y="5674359"/>
            <a:ext cx="335282" cy="203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8" name="Rectangle 17">
            <a:extLst>
              <a:ext uri="{FF2B5EF4-FFF2-40B4-BE49-F238E27FC236}">
                <a16:creationId xmlns:a16="http://schemas.microsoft.com/office/drawing/2014/main" id="{A1E53A63-AFA3-4216-98BB-E49C8CE06B5F}"/>
              </a:ext>
            </a:extLst>
          </p:cNvPr>
          <p:cNvSpPr/>
          <p:nvPr/>
        </p:nvSpPr>
        <p:spPr>
          <a:xfrm rot="16200000">
            <a:off x="2997628" y="5801342"/>
            <a:ext cx="100750" cy="203199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9" name="Rectangle 18">
            <a:extLst>
              <a:ext uri="{FF2B5EF4-FFF2-40B4-BE49-F238E27FC236}">
                <a16:creationId xmlns:a16="http://schemas.microsoft.com/office/drawing/2014/main" id="{D395D26A-5E87-46A4-AECD-494EEDC7EEF0}"/>
              </a:ext>
            </a:extLst>
          </p:cNvPr>
          <p:cNvSpPr/>
          <p:nvPr/>
        </p:nvSpPr>
        <p:spPr>
          <a:xfrm rot="16200000">
            <a:off x="5029627" y="5801342"/>
            <a:ext cx="100750" cy="203199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0" name="Rectangle 19">
            <a:extLst>
              <a:ext uri="{FF2B5EF4-FFF2-40B4-BE49-F238E27FC236}">
                <a16:creationId xmlns:a16="http://schemas.microsoft.com/office/drawing/2014/main" id="{B6A6C0DC-35CA-45DF-9938-24D560A92A92}"/>
              </a:ext>
            </a:extLst>
          </p:cNvPr>
          <p:cNvSpPr/>
          <p:nvPr/>
        </p:nvSpPr>
        <p:spPr>
          <a:xfrm rot="16200000">
            <a:off x="7061627" y="5801342"/>
            <a:ext cx="100751" cy="203199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1" name="Rectangle 20">
            <a:extLst>
              <a:ext uri="{FF2B5EF4-FFF2-40B4-BE49-F238E27FC236}">
                <a16:creationId xmlns:a16="http://schemas.microsoft.com/office/drawing/2014/main" id="{7A3FE281-848F-4984-ABA4-017E434CE334}"/>
              </a:ext>
            </a:extLst>
          </p:cNvPr>
          <p:cNvSpPr/>
          <p:nvPr/>
        </p:nvSpPr>
        <p:spPr>
          <a:xfrm rot="16200000">
            <a:off x="9093625" y="5801340"/>
            <a:ext cx="100752" cy="2031999"/>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2" name="Rectangle 21">
            <a:extLst>
              <a:ext uri="{FF2B5EF4-FFF2-40B4-BE49-F238E27FC236}">
                <a16:creationId xmlns:a16="http://schemas.microsoft.com/office/drawing/2014/main" id="{0DAFE158-F283-4950-BDA5-13EDC3AE02AD}"/>
              </a:ext>
            </a:extLst>
          </p:cNvPr>
          <p:cNvSpPr/>
          <p:nvPr/>
        </p:nvSpPr>
        <p:spPr>
          <a:xfrm rot="16200000">
            <a:off x="11125624" y="5801339"/>
            <a:ext cx="100753" cy="203199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3" name="Rectangle 22">
            <a:extLst>
              <a:ext uri="{FF2B5EF4-FFF2-40B4-BE49-F238E27FC236}">
                <a16:creationId xmlns:a16="http://schemas.microsoft.com/office/drawing/2014/main" id="{2CDA456D-3C4A-4264-B7A4-3DCA9807EA70}"/>
              </a:ext>
            </a:extLst>
          </p:cNvPr>
          <p:cNvSpPr/>
          <p:nvPr/>
        </p:nvSpPr>
        <p:spPr>
          <a:xfrm rot="16200000">
            <a:off x="965629" y="5801342"/>
            <a:ext cx="100748" cy="203199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Rectangle 23">
            <a:extLst>
              <a:ext uri="{FF2B5EF4-FFF2-40B4-BE49-F238E27FC236}">
                <a16:creationId xmlns:a16="http://schemas.microsoft.com/office/drawing/2014/main" id="{496D2A12-1DBD-4A43-B15F-54262EDF0C77}"/>
              </a:ext>
            </a:extLst>
          </p:cNvPr>
          <p:cNvSpPr/>
          <p:nvPr userDrawn="1"/>
        </p:nvSpPr>
        <p:spPr>
          <a:xfrm>
            <a:off x="11538364" y="274640"/>
            <a:ext cx="319073" cy="3093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Slide Number Placeholder 8">
            <a:extLst>
              <a:ext uri="{FF2B5EF4-FFF2-40B4-BE49-F238E27FC236}">
                <a16:creationId xmlns:a16="http://schemas.microsoft.com/office/drawing/2014/main" id="{130ED7DC-4298-4A07-9A7E-AEA810009B88}"/>
              </a:ext>
            </a:extLst>
          </p:cNvPr>
          <p:cNvSpPr txBox="1">
            <a:spLocks/>
          </p:cNvSpPr>
          <p:nvPr userDrawn="1"/>
        </p:nvSpPr>
        <p:spPr>
          <a:xfrm>
            <a:off x="11577644" y="336998"/>
            <a:ext cx="240513" cy="184666"/>
          </a:xfrm>
          <a:prstGeom prst="rect">
            <a:avLst/>
          </a:prstGeom>
        </p:spPr>
        <p:txBody>
          <a:bodyPr vert="horz" wrap="square" lIns="0" tIns="0" rIns="0" bIns="0" rtlCol="0" anchor="ctr">
            <a:spAutoFit/>
          </a:bodyPr>
          <a:lstStyle>
            <a:defPPr>
              <a:defRPr lang="en-US"/>
            </a:defPPr>
            <a:lvl1pPr marL="0" algn="ctr" defTabSz="1218987" rtl="0" eaLnBrk="1" latinLnBrk="0" hangingPunct="1">
              <a:defRPr sz="1200" kern="1200">
                <a:solidFill>
                  <a:schemeClr val="bg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fld id="{96E69268-9C8B-4EBF-A9EE-DC5DC2D48DC3}" type="slidenum">
              <a:rPr lang="en-US" sz="1200" smtClean="0"/>
              <a:pPr/>
              <a:t>‹#›</a:t>
            </a:fld>
            <a:endParaRPr lang="en-US" sz="1200"/>
          </a:p>
        </p:txBody>
      </p:sp>
    </p:spTree>
    <p:extLst>
      <p:ext uri="{BB962C8B-B14F-4D97-AF65-F5344CB8AC3E}">
        <p14:creationId xmlns:p14="http://schemas.microsoft.com/office/powerpoint/2010/main" val="235800149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a:t>Click to edit Master title style</a:t>
            </a:r>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a:p>
        </p:txBody>
      </p:sp>
      <p:grpSp>
        <p:nvGrpSpPr>
          <p:cNvPr id="28" name="Group 27">
            <a:extLst>
              <a:ext uri="{FF2B5EF4-FFF2-40B4-BE49-F238E27FC236}">
                <a16:creationId xmlns:a16="http://schemas.microsoft.com/office/drawing/2014/main" id="{A86E4FAF-142A-4791-9015-3383768EC6D4}"/>
              </a:ext>
            </a:extLst>
          </p:cNvPr>
          <p:cNvGrpSpPr/>
          <p:nvPr userDrawn="1"/>
        </p:nvGrpSpPr>
        <p:grpSpPr>
          <a:xfrm>
            <a:off x="3" y="1"/>
            <a:ext cx="12191997" cy="100755"/>
            <a:chOff x="3" y="3051488"/>
            <a:chExt cx="12188822" cy="100755"/>
          </a:xfrm>
        </p:grpSpPr>
        <p:sp>
          <p:nvSpPr>
            <p:cNvPr id="17" name="Rectangle 16">
              <a:extLst>
                <a:ext uri="{FF2B5EF4-FFF2-40B4-BE49-F238E27FC236}">
                  <a16:creationId xmlns:a16="http://schemas.microsoft.com/office/drawing/2014/main" id="{E649E309-604C-47DE-B71F-27E3C3B68A83}"/>
                </a:ext>
              </a:extLst>
            </p:cNvPr>
            <p:cNvSpPr/>
            <p:nvPr userDrawn="1"/>
          </p:nvSpPr>
          <p:spPr>
            <a:xfrm rot="16200000">
              <a:off x="2996834" y="2086133"/>
              <a:ext cx="100750" cy="203147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9" name="Rectangle 18">
              <a:extLst>
                <a:ext uri="{FF2B5EF4-FFF2-40B4-BE49-F238E27FC236}">
                  <a16:creationId xmlns:a16="http://schemas.microsoft.com/office/drawing/2014/main" id="{69B87992-809F-4264-8151-1EF43949BF60}"/>
                </a:ext>
              </a:extLst>
            </p:cNvPr>
            <p:cNvSpPr/>
            <p:nvPr userDrawn="1"/>
          </p:nvSpPr>
          <p:spPr>
            <a:xfrm rot="16200000">
              <a:off x="5028304" y="2086133"/>
              <a:ext cx="100750" cy="203147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1" name="Rectangle 20">
              <a:extLst>
                <a:ext uri="{FF2B5EF4-FFF2-40B4-BE49-F238E27FC236}">
                  <a16:creationId xmlns:a16="http://schemas.microsoft.com/office/drawing/2014/main" id="{B4769340-BCFB-4E12-8F44-158D1EDB9E8E}"/>
                </a:ext>
              </a:extLst>
            </p:cNvPr>
            <p:cNvSpPr/>
            <p:nvPr userDrawn="1"/>
          </p:nvSpPr>
          <p:spPr>
            <a:xfrm rot="16200000">
              <a:off x="7059774" y="2086133"/>
              <a:ext cx="100751" cy="203147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3" name="Rectangle 22">
              <a:extLst>
                <a:ext uri="{FF2B5EF4-FFF2-40B4-BE49-F238E27FC236}">
                  <a16:creationId xmlns:a16="http://schemas.microsoft.com/office/drawing/2014/main" id="{E74C2EF2-0F00-4B1C-BC9B-F55DE9034360}"/>
                </a:ext>
              </a:extLst>
            </p:cNvPr>
            <p:cNvSpPr/>
            <p:nvPr userDrawn="1"/>
          </p:nvSpPr>
          <p:spPr>
            <a:xfrm rot="16200000">
              <a:off x="9091244" y="2086131"/>
              <a:ext cx="100752" cy="203147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5" name="Rectangle 24">
              <a:extLst>
                <a:ext uri="{FF2B5EF4-FFF2-40B4-BE49-F238E27FC236}">
                  <a16:creationId xmlns:a16="http://schemas.microsoft.com/office/drawing/2014/main" id="{93CFEDEB-FC9C-4D28-A93B-4BAA71D04D73}"/>
                </a:ext>
              </a:extLst>
            </p:cNvPr>
            <p:cNvSpPr/>
            <p:nvPr userDrawn="1"/>
          </p:nvSpPr>
          <p:spPr>
            <a:xfrm rot="16200000">
              <a:off x="11122713" y="2086130"/>
              <a:ext cx="100753" cy="203147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7" name="Rectangle 26">
              <a:extLst>
                <a:ext uri="{FF2B5EF4-FFF2-40B4-BE49-F238E27FC236}">
                  <a16:creationId xmlns:a16="http://schemas.microsoft.com/office/drawing/2014/main" id="{19815BCD-8715-47EA-9C15-82C244E2AD8A}"/>
                </a:ext>
              </a:extLst>
            </p:cNvPr>
            <p:cNvSpPr/>
            <p:nvPr userDrawn="1"/>
          </p:nvSpPr>
          <p:spPr>
            <a:xfrm rot="16200000">
              <a:off x="965364" y="2086133"/>
              <a:ext cx="100748" cy="203147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spTree>
    <p:extLst>
      <p:ext uri="{BB962C8B-B14F-4D97-AF65-F5344CB8AC3E}">
        <p14:creationId xmlns:p14="http://schemas.microsoft.com/office/powerpoint/2010/main" val="346184353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guide id="3" pos="382">
          <p15:clr>
            <a:srgbClr val="FBAE40"/>
          </p15:clr>
        </p15:guide>
        <p15:guide id="4" pos="7294">
          <p15:clr>
            <a:srgbClr val="FBAE40"/>
          </p15:clr>
        </p15:guide>
        <p15:guide id="5" pos="471">
          <p15:clr>
            <a:srgbClr val="FBAE40"/>
          </p15:clr>
        </p15:guide>
        <p15:guide id="6" orient="horz" pos="621">
          <p15:clr>
            <a:srgbClr val="FBAE40"/>
          </p15:clr>
        </p15:guide>
        <p15:guide id="7" orient="horz" pos="400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a:t>Click to edit Master title style</a:t>
            </a:r>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a:p>
        </p:txBody>
      </p:sp>
      <p:sp>
        <p:nvSpPr>
          <p:cNvPr id="6" name="Rectangle: Rounded Corners 5">
            <a:extLst>
              <a:ext uri="{FF2B5EF4-FFF2-40B4-BE49-F238E27FC236}">
                <a16:creationId xmlns:a16="http://schemas.microsoft.com/office/drawing/2014/main" id="{88751BC7-BF94-44DA-8FCA-B1C4206C8772}"/>
              </a:ext>
            </a:extLst>
          </p:cNvPr>
          <p:cNvSpPr/>
          <p:nvPr/>
        </p:nvSpPr>
        <p:spPr>
          <a:xfrm>
            <a:off x="609600" y="3159761"/>
            <a:ext cx="10841427" cy="1975028"/>
          </a:xfrm>
          <a:prstGeom prst="roundRect">
            <a:avLst>
              <a:gd name="adj" fmla="val 2839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Picture Placeholder 7">
            <a:extLst>
              <a:ext uri="{FF2B5EF4-FFF2-40B4-BE49-F238E27FC236}">
                <a16:creationId xmlns:a16="http://schemas.microsoft.com/office/drawing/2014/main" id="{02855A06-898C-4D9B-B3F7-2B1FB000BEF3}"/>
              </a:ext>
            </a:extLst>
          </p:cNvPr>
          <p:cNvSpPr>
            <a:spLocks noGrp="1"/>
          </p:cNvSpPr>
          <p:nvPr>
            <p:ph type="pic" sz="quarter" idx="13"/>
          </p:nvPr>
        </p:nvSpPr>
        <p:spPr>
          <a:xfrm>
            <a:off x="604518" y="2113281"/>
            <a:ext cx="4405666" cy="2439288"/>
          </a:xfrm>
          <a:custGeom>
            <a:avLst/>
            <a:gdLst>
              <a:gd name="connsiteX0" fmla="*/ 0 w 4404519"/>
              <a:gd name="connsiteY0" fmla="*/ 0 h 2086863"/>
              <a:gd name="connsiteX1" fmla="*/ 3915817 w 4404519"/>
              <a:gd name="connsiteY1" fmla="*/ 0 h 2086863"/>
              <a:gd name="connsiteX2" fmla="*/ 4404519 w 4404519"/>
              <a:gd name="connsiteY2" fmla="*/ 1043432 h 2086863"/>
              <a:gd name="connsiteX3" fmla="*/ 3915817 w 4404519"/>
              <a:gd name="connsiteY3" fmla="*/ 2086863 h 2086863"/>
              <a:gd name="connsiteX4" fmla="*/ 0 w 4404519"/>
              <a:gd name="connsiteY4" fmla="*/ 2086863 h 2086863"/>
              <a:gd name="connsiteX5" fmla="*/ 0 w 4404519"/>
              <a:gd name="connsiteY5" fmla="*/ 0 h 2086863"/>
              <a:gd name="connsiteX0" fmla="*/ 0 w 4404519"/>
              <a:gd name="connsiteY0" fmla="*/ 0 h 2086863"/>
              <a:gd name="connsiteX1" fmla="*/ 3915817 w 4404519"/>
              <a:gd name="connsiteY1" fmla="*/ 0 h 2086863"/>
              <a:gd name="connsiteX2" fmla="*/ 4404519 w 4404519"/>
              <a:gd name="connsiteY2" fmla="*/ 1043432 h 2086863"/>
              <a:gd name="connsiteX3" fmla="*/ 3915817 w 4404519"/>
              <a:gd name="connsiteY3" fmla="*/ 2086863 h 2086863"/>
              <a:gd name="connsiteX4" fmla="*/ 757715 w 4404519"/>
              <a:gd name="connsiteY4" fmla="*/ 2085339 h 2086863"/>
              <a:gd name="connsiteX5" fmla="*/ 0 w 4404519"/>
              <a:gd name="connsiteY5" fmla="*/ 2086863 h 2086863"/>
              <a:gd name="connsiteX6" fmla="*/ 0 w 4404519"/>
              <a:gd name="connsiteY6" fmla="*/ 0 h 2086863"/>
              <a:gd name="connsiteX0" fmla="*/ 1905 w 4406424"/>
              <a:gd name="connsiteY0" fmla="*/ 0 h 2460243"/>
              <a:gd name="connsiteX1" fmla="*/ 3917722 w 4406424"/>
              <a:gd name="connsiteY1" fmla="*/ 0 h 2460243"/>
              <a:gd name="connsiteX2" fmla="*/ 4406424 w 4406424"/>
              <a:gd name="connsiteY2" fmla="*/ 1043432 h 2460243"/>
              <a:gd name="connsiteX3" fmla="*/ 3917722 w 4406424"/>
              <a:gd name="connsiteY3" fmla="*/ 2086863 h 2460243"/>
              <a:gd name="connsiteX4" fmla="*/ 759620 w 4406424"/>
              <a:gd name="connsiteY4" fmla="*/ 2085339 h 2460243"/>
              <a:gd name="connsiteX5" fmla="*/ 0 w 4406424"/>
              <a:gd name="connsiteY5" fmla="*/ 2460243 h 2460243"/>
              <a:gd name="connsiteX6" fmla="*/ 1905 w 4406424"/>
              <a:gd name="connsiteY6" fmla="*/ 0 h 2460243"/>
              <a:gd name="connsiteX0" fmla="*/ 1905 w 4406424"/>
              <a:gd name="connsiteY0" fmla="*/ 0 h 2460243"/>
              <a:gd name="connsiteX1" fmla="*/ 3917722 w 4406424"/>
              <a:gd name="connsiteY1" fmla="*/ 0 h 2460243"/>
              <a:gd name="connsiteX2" fmla="*/ 4406424 w 4406424"/>
              <a:gd name="connsiteY2" fmla="*/ 1043432 h 2460243"/>
              <a:gd name="connsiteX3" fmla="*/ 3917722 w 4406424"/>
              <a:gd name="connsiteY3" fmla="*/ 2086863 h 2460243"/>
              <a:gd name="connsiteX4" fmla="*/ 759620 w 4406424"/>
              <a:gd name="connsiteY4" fmla="*/ 2085339 h 2460243"/>
              <a:gd name="connsiteX5" fmla="*/ 0 w 4406424"/>
              <a:gd name="connsiteY5" fmla="*/ 2460243 h 2460243"/>
              <a:gd name="connsiteX6" fmla="*/ 1905 w 4406424"/>
              <a:gd name="connsiteY6" fmla="*/ 0 h 2460243"/>
              <a:gd name="connsiteX0" fmla="*/ 1905 w 4406424"/>
              <a:gd name="connsiteY0" fmla="*/ 0 h 2460243"/>
              <a:gd name="connsiteX1" fmla="*/ 3917722 w 4406424"/>
              <a:gd name="connsiteY1" fmla="*/ 0 h 2460243"/>
              <a:gd name="connsiteX2" fmla="*/ 4406424 w 4406424"/>
              <a:gd name="connsiteY2" fmla="*/ 1043432 h 2460243"/>
              <a:gd name="connsiteX3" fmla="*/ 3917722 w 4406424"/>
              <a:gd name="connsiteY3" fmla="*/ 2086863 h 2460243"/>
              <a:gd name="connsiteX4" fmla="*/ 759620 w 4406424"/>
              <a:gd name="connsiteY4" fmla="*/ 2085339 h 2460243"/>
              <a:gd name="connsiteX5" fmla="*/ 0 w 4406424"/>
              <a:gd name="connsiteY5" fmla="*/ 2460243 h 2460243"/>
              <a:gd name="connsiteX6" fmla="*/ 1905 w 4406424"/>
              <a:gd name="connsiteY6" fmla="*/ 0 h 2460243"/>
              <a:gd name="connsiteX0" fmla="*/ 1905 w 4406424"/>
              <a:gd name="connsiteY0" fmla="*/ 0 h 2460243"/>
              <a:gd name="connsiteX1" fmla="*/ 3917722 w 4406424"/>
              <a:gd name="connsiteY1" fmla="*/ 0 h 2460243"/>
              <a:gd name="connsiteX2" fmla="*/ 4406424 w 4406424"/>
              <a:gd name="connsiteY2" fmla="*/ 1043432 h 2460243"/>
              <a:gd name="connsiteX3" fmla="*/ 3917722 w 4406424"/>
              <a:gd name="connsiteY3" fmla="*/ 2086863 h 2460243"/>
              <a:gd name="connsiteX4" fmla="*/ 759620 w 4406424"/>
              <a:gd name="connsiteY4" fmla="*/ 2085339 h 2460243"/>
              <a:gd name="connsiteX5" fmla="*/ 0 w 4406424"/>
              <a:gd name="connsiteY5" fmla="*/ 2460243 h 2460243"/>
              <a:gd name="connsiteX6" fmla="*/ 1905 w 4406424"/>
              <a:gd name="connsiteY6" fmla="*/ 0 h 2460243"/>
              <a:gd name="connsiteX0" fmla="*/ 1905 w 4406424"/>
              <a:gd name="connsiteY0" fmla="*/ 0 h 2460243"/>
              <a:gd name="connsiteX1" fmla="*/ 3917722 w 4406424"/>
              <a:gd name="connsiteY1" fmla="*/ 0 h 2460243"/>
              <a:gd name="connsiteX2" fmla="*/ 4406424 w 4406424"/>
              <a:gd name="connsiteY2" fmla="*/ 1043432 h 2460243"/>
              <a:gd name="connsiteX3" fmla="*/ 3917722 w 4406424"/>
              <a:gd name="connsiteY3" fmla="*/ 2086863 h 2460243"/>
              <a:gd name="connsiteX4" fmla="*/ 759620 w 4406424"/>
              <a:gd name="connsiteY4" fmla="*/ 2085339 h 2460243"/>
              <a:gd name="connsiteX5" fmla="*/ 0 w 4406424"/>
              <a:gd name="connsiteY5" fmla="*/ 2460243 h 2460243"/>
              <a:gd name="connsiteX6" fmla="*/ 1905 w 4406424"/>
              <a:gd name="connsiteY6" fmla="*/ 0 h 2460243"/>
              <a:gd name="connsiteX0" fmla="*/ 1905 w 4406424"/>
              <a:gd name="connsiteY0" fmla="*/ 0 h 2460243"/>
              <a:gd name="connsiteX1" fmla="*/ 3917722 w 4406424"/>
              <a:gd name="connsiteY1" fmla="*/ 0 h 2460243"/>
              <a:gd name="connsiteX2" fmla="*/ 4406424 w 4406424"/>
              <a:gd name="connsiteY2" fmla="*/ 1043432 h 2460243"/>
              <a:gd name="connsiteX3" fmla="*/ 3917722 w 4406424"/>
              <a:gd name="connsiteY3" fmla="*/ 2086863 h 2460243"/>
              <a:gd name="connsiteX4" fmla="*/ 759620 w 4406424"/>
              <a:gd name="connsiteY4" fmla="*/ 2085339 h 2460243"/>
              <a:gd name="connsiteX5" fmla="*/ 0 w 4406424"/>
              <a:gd name="connsiteY5" fmla="*/ 2460243 h 2460243"/>
              <a:gd name="connsiteX6" fmla="*/ 1905 w 4406424"/>
              <a:gd name="connsiteY6" fmla="*/ 0 h 2460243"/>
              <a:gd name="connsiteX0" fmla="*/ 1905 w 4406424"/>
              <a:gd name="connsiteY0" fmla="*/ 0 h 2460243"/>
              <a:gd name="connsiteX1" fmla="*/ 3917722 w 4406424"/>
              <a:gd name="connsiteY1" fmla="*/ 0 h 2460243"/>
              <a:gd name="connsiteX2" fmla="*/ 4406424 w 4406424"/>
              <a:gd name="connsiteY2" fmla="*/ 1043432 h 2460243"/>
              <a:gd name="connsiteX3" fmla="*/ 3917722 w 4406424"/>
              <a:gd name="connsiteY3" fmla="*/ 2086863 h 2460243"/>
              <a:gd name="connsiteX4" fmla="*/ 759620 w 4406424"/>
              <a:gd name="connsiteY4" fmla="*/ 2085339 h 2460243"/>
              <a:gd name="connsiteX5" fmla="*/ 0 w 4406424"/>
              <a:gd name="connsiteY5" fmla="*/ 2460243 h 2460243"/>
              <a:gd name="connsiteX6" fmla="*/ 1905 w 4406424"/>
              <a:gd name="connsiteY6" fmla="*/ 0 h 2460243"/>
              <a:gd name="connsiteX0" fmla="*/ 1905 w 4406424"/>
              <a:gd name="connsiteY0" fmla="*/ 0 h 2460243"/>
              <a:gd name="connsiteX1" fmla="*/ 3917722 w 4406424"/>
              <a:gd name="connsiteY1" fmla="*/ 0 h 2460243"/>
              <a:gd name="connsiteX2" fmla="*/ 4406424 w 4406424"/>
              <a:gd name="connsiteY2" fmla="*/ 1043432 h 2460243"/>
              <a:gd name="connsiteX3" fmla="*/ 3917722 w 4406424"/>
              <a:gd name="connsiteY3" fmla="*/ 2086863 h 2460243"/>
              <a:gd name="connsiteX4" fmla="*/ 759620 w 4406424"/>
              <a:gd name="connsiteY4" fmla="*/ 2085339 h 2460243"/>
              <a:gd name="connsiteX5" fmla="*/ 0 w 4406424"/>
              <a:gd name="connsiteY5" fmla="*/ 2460243 h 2460243"/>
              <a:gd name="connsiteX6" fmla="*/ 1905 w 4406424"/>
              <a:gd name="connsiteY6" fmla="*/ 0 h 2460243"/>
              <a:gd name="connsiteX0" fmla="*/ 0 w 4404519"/>
              <a:gd name="connsiteY0" fmla="*/ 0 h 2448813"/>
              <a:gd name="connsiteX1" fmla="*/ 3915817 w 4404519"/>
              <a:gd name="connsiteY1" fmla="*/ 0 h 2448813"/>
              <a:gd name="connsiteX2" fmla="*/ 4404519 w 4404519"/>
              <a:gd name="connsiteY2" fmla="*/ 1043432 h 2448813"/>
              <a:gd name="connsiteX3" fmla="*/ 3915817 w 4404519"/>
              <a:gd name="connsiteY3" fmla="*/ 2086863 h 2448813"/>
              <a:gd name="connsiteX4" fmla="*/ 757715 w 4404519"/>
              <a:gd name="connsiteY4" fmla="*/ 2085339 h 2448813"/>
              <a:gd name="connsiteX5" fmla="*/ 53340 w 4404519"/>
              <a:gd name="connsiteY5" fmla="*/ 2448813 h 2448813"/>
              <a:gd name="connsiteX6" fmla="*/ 0 w 4404519"/>
              <a:gd name="connsiteY6" fmla="*/ 0 h 2448813"/>
              <a:gd name="connsiteX0" fmla="*/ 0 w 4404519"/>
              <a:gd name="connsiteY0" fmla="*/ 0 h 2439288"/>
              <a:gd name="connsiteX1" fmla="*/ 3915817 w 4404519"/>
              <a:gd name="connsiteY1" fmla="*/ 0 h 2439288"/>
              <a:gd name="connsiteX2" fmla="*/ 4404519 w 4404519"/>
              <a:gd name="connsiteY2" fmla="*/ 1043432 h 2439288"/>
              <a:gd name="connsiteX3" fmla="*/ 3915817 w 4404519"/>
              <a:gd name="connsiteY3" fmla="*/ 2086863 h 2439288"/>
              <a:gd name="connsiteX4" fmla="*/ 757715 w 4404519"/>
              <a:gd name="connsiteY4" fmla="*/ 2085339 h 2439288"/>
              <a:gd name="connsiteX5" fmla="*/ 0 w 4404519"/>
              <a:gd name="connsiteY5" fmla="*/ 2439288 h 2439288"/>
              <a:gd name="connsiteX6" fmla="*/ 0 w 4404519"/>
              <a:gd name="connsiteY6" fmla="*/ 0 h 243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4519" h="2439288">
                <a:moveTo>
                  <a:pt x="0" y="0"/>
                </a:moveTo>
                <a:lnTo>
                  <a:pt x="3915817" y="0"/>
                </a:lnTo>
                <a:lnTo>
                  <a:pt x="4404519" y="1043432"/>
                </a:lnTo>
                <a:lnTo>
                  <a:pt x="3915817" y="2086863"/>
                </a:lnTo>
                <a:lnTo>
                  <a:pt x="757715" y="2085339"/>
                </a:lnTo>
                <a:cubicBezTo>
                  <a:pt x="348298" y="2099817"/>
                  <a:pt x="72232" y="2095245"/>
                  <a:pt x="0" y="2439288"/>
                </a:cubicBezTo>
                <a:lnTo>
                  <a:pt x="0" y="0"/>
                </a:lnTo>
                <a:close/>
              </a:path>
            </a:pathLst>
          </a:custGeom>
          <a:solidFill>
            <a:schemeClr val="bg1"/>
          </a:solidFill>
          <a:ln>
            <a:noFill/>
          </a:ln>
          <a:effectLst>
            <a:outerShdw blurRad="50800" dist="38100" dir="5400000" algn="t" rotWithShape="0">
              <a:prstClr val="black">
                <a:alpha val="40000"/>
              </a:prstClr>
            </a:outerShdw>
          </a:effectLst>
        </p:spPr>
        <p:txBody>
          <a:bodyPr>
            <a:normAutofit/>
          </a:bodyPr>
          <a:lstStyle>
            <a:lvl1pPr>
              <a:defRPr sz="1800"/>
            </a:lvl1pPr>
          </a:lstStyle>
          <a:p>
            <a:endParaRPr lang="en-US"/>
          </a:p>
        </p:txBody>
      </p:sp>
      <p:sp>
        <p:nvSpPr>
          <p:cNvPr id="10" name="Text Placeholder 9">
            <a:extLst>
              <a:ext uri="{FF2B5EF4-FFF2-40B4-BE49-F238E27FC236}">
                <a16:creationId xmlns:a16="http://schemas.microsoft.com/office/drawing/2014/main" id="{26D4868C-F8C4-4171-9633-2941867761BC}"/>
              </a:ext>
            </a:extLst>
          </p:cNvPr>
          <p:cNvSpPr>
            <a:spLocks noGrp="1"/>
          </p:cNvSpPr>
          <p:nvPr>
            <p:ph type="body" sz="quarter" idx="14"/>
          </p:nvPr>
        </p:nvSpPr>
        <p:spPr>
          <a:xfrm>
            <a:off x="5189831" y="3842577"/>
            <a:ext cx="5999243" cy="609398"/>
          </a:xfrm>
        </p:spPr>
        <p:txBody>
          <a:bodyPr wrap="square" lIns="0" tIns="0" rIns="0" bIns="0" anchor="ctr" anchorCtr="0">
            <a:spAutoFit/>
          </a:bodyPr>
          <a:lstStyle>
            <a:lvl1pPr marL="254000" indent="-254000">
              <a:defRPr sz="1800">
                <a:solidFill>
                  <a:schemeClr val="bg1"/>
                </a:solidFill>
              </a:defRPr>
            </a:lvl1pPr>
            <a:lvl2pPr marL="568325" indent="-304800">
              <a:defRPr sz="1800">
                <a:solidFill>
                  <a:schemeClr val="bg1"/>
                </a:solidFill>
              </a:defRPr>
            </a:lvl2pPr>
          </a:lstStyle>
          <a:p>
            <a:pPr lvl="0"/>
            <a:r>
              <a:rPr lang="en-US"/>
              <a:t>Click to edit Master text styles</a:t>
            </a:r>
          </a:p>
          <a:p>
            <a:pPr lvl="1"/>
            <a:r>
              <a:rPr lang="en-US"/>
              <a:t>Second level</a:t>
            </a:r>
          </a:p>
        </p:txBody>
      </p:sp>
      <p:sp>
        <p:nvSpPr>
          <p:cNvPr id="12" name="Text Placeholder 11">
            <a:extLst>
              <a:ext uri="{FF2B5EF4-FFF2-40B4-BE49-F238E27FC236}">
                <a16:creationId xmlns:a16="http://schemas.microsoft.com/office/drawing/2014/main" id="{49B9E227-58EC-4A7B-ADAA-33AF55B4D0A2}"/>
              </a:ext>
            </a:extLst>
          </p:cNvPr>
          <p:cNvSpPr>
            <a:spLocks noGrp="1"/>
          </p:cNvSpPr>
          <p:nvPr>
            <p:ph type="body" sz="quarter" idx="15" hasCustomPrompt="1"/>
          </p:nvPr>
        </p:nvSpPr>
        <p:spPr>
          <a:xfrm>
            <a:off x="690899" y="3117483"/>
            <a:ext cx="4232902" cy="430887"/>
          </a:xfrm>
          <a:ln>
            <a:noFill/>
          </a:ln>
          <a:effectLst/>
        </p:spPr>
        <p:txBody>
          <a:bodyPr wrap="square" lIns="0" tIns="0" rIns="0" bIns="0" anchor="ctr" anchorCtr="0">
            <a:spAutoFit/>
          </a:bodyPr>
          <a:lstStyle>
            <a:lvl1pPr marL="0" indent="0" algn="ctr">
              <a:buNone/>
              <a:defRPr sz="2800" b="1"/>
            </a:lvl1pPr>
            <a:lvl2pPr>
              <a:defRPr sz="2000"/>
            </a:lvl2pPr>
            <a:lvl3pPr>
              <a:defRPr sz="1600"/>
            </a:lvl3pPr>
            <a:lvl4pPr>
              <a:defRPr sz="1400"/>
            </a:lvl4pPr>
            <a:lvl5pPr>
              <a:defRPr sz="1400"/>
            </a:lvl5pPr>
          </a:lstStyle>
          <a:p>
            <a:pPr lvl="0"/>
            <a:r>
              <a:rPr lang="en-US"/>
              <a:t>FOR PHYSICAL SUBMISSION</a:t>
            </a:r>
          </a:p>
        </p:txBody>
      </p:sp>
    </p:spTree>
    <p:extLst>
      <p:ext uri="{BB962C8B-B14F-4D97-AF65-F5344CB8AC3E}">
        <p14:creationId xmlns:p14="http://schemas.microsoft.com/office/powerpoint/2010/main" val="127637586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guide id="3" pos="382">
          <p15:clr>
            <a:srgbClr val="FBAE40"/>
          </p15:clr>
        </p15:guide>
        <p15:guide id="4" pos="7294">
          <p15:clr>
            <a:srgbClr val="FBAE40"/>
          </p15:clr>
        </p15:guide>
        <p15:guide id="5" pos="471">
          <p15:clr>
            <a:srgbClr val="FBAE40"/>
          </p15:clr>
        </p15:guide>
        <p15:guide id="6" orient="horz" pos="621">
          <p15:clr>
            <a:srgbClr val="FBAE40"/>
          </p15:clr>
        </p15:guide>
        <p15:guide id="7" orient="horz" pos="400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4" name="Picture Placeholder 10">
            <a:extLst>
              <a:ext uri="{FF2B5EF4-FFF2-40B4-BE49-F238E27FC236}">
                <a16:creationId xmlns:a16="http://schemas.microsoft.com/office/drawing/2014/main" id="{06F386E9-9A42-4EB4-BD17-CD89BA7F4A87}"/>
              </a:ext>
            </a:extLst>
          </p:cNvPr>
          <p:cNvSpPr>
            <a:spLocks noGrp="1"/>
          </p:cNvSpPr>
          <p:nvPr>
            <p:ph type="pic" sz="quarter" idx="22"/>
          </p:nvPr>
        </p:nvSpPr>
        <p:spPr>
          <a:xfrm>
            <a:off x="2885423" y="3833012"/>
            <a:ext cx="1989857" cy="1372553"/>
          </a:xfrm>
          <a:solidFill>
            <a:schemeClr val="bg1">
              <a:lumMod val="95000"/>
            </a:schemeClr>
          </a:solidFill>
          <a:ln>
            <a:noFill/>
          </a:ln>
        </p:spPr>
        <p:txBody>
          <a:bodyPr>
            <a:normAutofit/>
          </a:bodyPr>
          <a:lstStyle>
            <a:lvl1pPr>
              <a:buFontTx/>
              <a:buNone/>
              <a:defRPr sz="2000"/>
            </a:lvl1pPr>
          </a:lstStyle>
          <a:p>
            <a:endParaRPr lang="en-US"/>
          </a:p>
        </p:txBody>
      </p:sp>
      <p:sp>
        <p:nvSpPr>
          <p:cNvPr id="11" name="Picture Placeholder 10">
            <a:extLst>
              <a:ext uri="{FF2B5EF4-FFF2-40B4-BE49-F238E27FC236}">
                <a16:creationId xmlns:a16="http://schemas.microsoft.com/office/drawing/2014/main" id="{04074889-D9FE-4CEE-B292-C4BAF4A17F2F}"/>
              </a:ext>
            </a:extLst>
          </p:cNvPr>
          <p:cNvSpPr>
            <a:spLocks noGrp="1"/>
          </p:cNvSpPr>
          <p:nvPr>
            <p:ph type="pic" sz="quarter" idx="13"/>
          </p:nvPr>
        </p:nvSpPr>
        <p:spPr>
          <a:xfrm>
            <a:off x="747909" y="1067118"/>
            <a:ext cx="1989857" cy="1372553"/>
          </a:xfrm>
          <a:solidFill>
            <a:schemeClr val="bg1">
              <a:lumMod val="95000"/>
            </a:schemeClr>
          </a:solidFill>
          <a:ln>
            <a:noFill/>
          </a:ln>
        </p:spPr>
        <p:txBody>
          <a:bodyPr>
            <a:normAutofit/>
          </a:bodyPr>
          <a:lstStyle>
            <a:lvl1pPr>
              <a:buFontTx/>
              <a:buNone/>
              <a:defRPr sz="2000"/>
            </a:lvl1pPr>
          </a:lstStyle>
          <a:p>
            <a:endParaRPr lang="en-US"/>
          </a:p>
        </p:txBody>
      </p:sp>
      <p:sp>
        <p:nvSpPr>
          <p:cNvPr id="16" name="Picture Placeholder 10">
            <a:extLst>
              <a:ext uri="{FF2B5EF4-FFF2-40B4-BE49-F238E27FC236}">
                <a16:creationId xmlns:a16="http://schemas.microsoft.com/office/drawing/2014/main" id="{5720F58F-324C-4415-AAC3-ABB67620DFFC}"/>
              </a:ext>
            </a:extLst>
          </p:cNvPr>
          <p:cNvSpPr>
            <a:spLocks noGrp="1"/>
          </p:cNvSpPr>
          <p:nvPr>
            <p:ph type="pic" sz="quarter" idx="16"/>
          </p:nvPr>
        </p:nvSpPr>
        <p:spPr>
          <a:xfrm>
            <a:off x="5022940" y="1067118"/>
            <a:ext cx="1989857" cy="1372553"/>
          </a:xfrm>
          <a:solidFill>
            <a:schemeClr val="bg1">
              <a:lumMod val="95000"/>
            </a:schemeClr>
          </a:solidFill>
          <a:ln>
            <a:noFill/>
          </a:ln>
        </p:spPr>
        <p:txBody>
          <a:bodyPr>
            <a:normAutofit/>
          </a:bodyPr>
          <a:lstStyle>
            <a:lvl1pPr>
              <a:buFontTx/>
              <a:buNone/>
              <a:defRPr sz="2000"/>
            </a:lvl1pPr>
          </a:lstStyle>
          <a:p>
            <a:endParaRPr lang="en-US"/>
          </a:p>
        </p:txBody>
      </p:sp>
      <p:sp>
        <p:nvSpPr>
          <p:cNvPr id="20" name="Picture Placeholder 10">
            <a:extLst>
              <a:ext uri="{FF2B5EF4-FFF2-40B4-BE49-F238E27FC236}">
                <a16:creationId xmlns:a16="http://schemas.microsoft.com/office/drawing/2014/main" id="{9AD1C29C-5B91-4108-994F-D24B10C2D443}"/>
              </a:ext>
            </a:extLst>
          </p:cNvPr>
          <p:cNvSpPr>
            <a:spLocks noGrp="1"/>
          </p:cNvSpPr>
          <p:nvPr>
            <p:ph type="pic" sz="quarter" idx="19"/>
          </p:nvPr>
        </p:nvSpPr>
        <p:spPr>
          <a:xfrm>
            <a:off x="9297967" y="1067118"/>
            <a:ext cx="1989857" cy="1372553"/>
          </a:xfrm>
          <a:solidFill>
            <a:schemeClr val="bg1">
              <a:lumMod val="95000"/>
            </a:schemeClr>
          </a:solidFill>
          <a:ln>
            <a:noFill/>
          </a:ln>
        </p:spPr>
        <p:txBody>
          <a:bodyPr>
            <a:normAutofit/>
          </a:bodyPr>
          <a:lstStyle>
            <a:lvl1pPr>
              <a:buFontTx/>
              <a:buNone/>
              <a:defRPr sz="2000"/>
            </a:lvl1pPr>
          </a:lstStyle>
          <a:p>
            <a:endParaRPr lang="en-US"/>
          </a:p>
        </p:txBody>
      </p:sp>
      <p:sp>
        <p:nvSpPr>
          <p:cNvPr id="28" name="Picture Placeholder 10">
            <a:extLst>
              <a:ext uri="{FF2B5EF4-FFF2-40B4-BE49-F238E27FC236}">
                <a16:creationId xmlns:a16="http://schemas.microsoft.com/office/drawing/2014/main" id="{06B8C018-6B6F-41CA-8587-165C5092F6F9}"/>
              </a:ext>
            </a:extLst>
          </p:cNvPr>
          <p:cNvSpPr>
            <a:spLocks noGrp="1"/>
          </p:cNvSpPr>
          <p:nvPr>
            <p:ph type="pic" sz="quarter" idx="25"/>
          </p:nvPr>
        </p:nvSpPr>
        <p:spPr>
          <a:xfrm>
            <a:off x="7160454" y="3833012"/>
            <a:ext cx="1989857" cy="1372553"/>
          </a:xfrm>
          <a:solidFill>
            <a:schemeClr val="bg1">
              <a:lumMod val="95000"/>
            </a:schemeClr>
          </a:solidFill>
          <a:ln>
            <a:noFill/>
          </a:ln>
        </p:spPr>
        <p:txBody>
          <a:bodyPr>
            <a:normAutofit/>
          </a:bodyPr>
          <a:lstStyle>
            <a:lvl1pPr>
              <a:buFontTx/>
              <a:buNone/>
              <a:defRPr sz="2000"/>
            </a:lvl1pPr>
          </a:lstStyle>
          <a:p>
            <a:endParaRPr lang="en-US"/>
          </a:p>
        </p:txBody>
      </p:sp>
      <p:sp>
        <p:nvSpPr>
          <p:cNvPr id="2" name="Title 1"/>
          <p:cNvSpPr>
            <a:spLocks noGrp="1"/>
          </p:cNvSpPr>
          <p:nvPr>
            <p:ph type="title"/>
          </p:nvPr>
        </p:nvSpPr>
        <p:spPr/>
        <p:txBody>
          <a:bodyPr>
            <a:noAutofit/>
          </a:bodyPr>
          <a:lstStyle>
            <a:lvl1pPr>
              <a:defRPr sz="3600"/>
            </a:lvl1pPr>
          </a:lstStyle>
          <a:p>
            <a:r>
              <a:rPr lang="en-US"/>
              <a:t>Click to edit Master title style</a:t>
            </a:r>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a:p>
        </p:txBody>
      </p:sp>
      <p:sp>
        <p:nvSpPr>
          <p:cNvPr id="32" name="Text Placeholder 31">
            <a:extLst>
              <a:ext uri="{FF2B5EF4-FFF2-40B4-BE49-F238E27FC236}">
                <a16:creationId xmlns:a16="http://schemas.microsoft.com/office/drawing/2014/main" id="{5E6D54D5-B473-4BEF-AEBD-2BB5A1266BE5}"/>
              </a:ext>
            </a:extLst>
          </p:cNvPr>
          <p:cNvSpPr>
            <a:spLocks noGrp="1"/>
          </p:cNvSpPr>
          <p:nvPr>
            <p:ph type="body" sz="quarter" idx="28"/>
          </p:nvPr>
        </p:nvSpPr>
        <p:spPr>
          <a:xfrm>
            <a:off x="747909" y="2439669"/>
            <a:ext cx="1989857" cy="821054"/>
          </a:xfrm>
          <a:solidFill>
            <a:schemeClr val="accent1">
              <a:lumMod val="20000"/>
              <a:lumOff val="80000"/>
            </a:schemeClr>
          </a:solidFill>
        </p:spPr>
        <p:txBody>
          <a:bodyPr lIns="91440" tIns="91440" rIns="91440" bIns="91440" anchor="ctr" anchorCtr="0">
            <a:noAutofit/>
          </a:bodyPr>
          <a:lstStyle>
            <a:lvl1pPr marL="0" indent="0" algn="ctr">
              <a:buNone/>
              <a:defRPr sz="1600" b="1"/>
            </a:lvl1pPr>
            <a:lvl2pPr>
              <a:defRPr sz="400"/>
            </a:lvl2pPr>
            <a:lvl3pPr>
              <a:defRPr sz="200"/>
            </a:lvl3pPr>
            <a:lvl4pPr>
              <a:defRPr sz="100"/>
            </a:lvl4pPr>
            <a:lvl5pPr>
              <a:defRPr sz="100"/>
            </a:lvl5pPr>
          </a:lstStyle>
          <a:p>
            <a:pPr lvl="0"/>
            <a:r>
              <a:rPr lang="en-US"/>
              <a:t>Click to edit Master text style</a:t>
            </a:r>
          </a:p>
        </p:txBody>
      </p:sp>
      <p:sp>
        <p:nvSpPr>
          <p:cNvPr id="33" name="Text Placeholder 31">
            <a:extLst>
              <a:ext uri="{FF2B5EF4-FFF2-40B4-BE49-F238E27FC236}">
                <a16:creationId xmlns:a16="http://schemas.microsoft.com/office/drawing/2014/main" id="{7BBDFAAF-2394-4DDC-9798-5FBC80DDE230}"/>
              </a:ext>
            </a:extLst>
          </p:cNvPr>
          <p:cNvSpPr>
            <a:spLocks noGrp="1"/>
          </p:cNvSpPr>
          <p:nvPr>
            <p:ph type="body" sz="quarter" idx="29"/>
          </p:nvPr>
        </p:nvSpPr>
        <p:spPr>
          <a:xfrm>
            <a:off x="747909" y="3260723"/>
            <a:ext cx="1989857" cy="407838"/>
          </a:xfrm>
          <a:solidFill>
            <a:schemeClr val="accent1"/>
          </a:solidFill>
        </p:spPr>
        <p:txBody>
          <a:bodyPr lIns="91440" tIns="91440" rIns="91440" bIns="91440" anchor="ctr" anchorCtr="0">
            <a:noAutofit/>
          </a:bodyPr>
          <a:lstStyle>
            <a:lvl1pPr marL="0" indent="0" algn="ctr">
              <a:buNone/>
              <a:defRPr sz="1100" b="1">
                <a:solidFill>
                  <a:schemeClr val="bg1"/>
                </a:solidFill>
              </a:defRPr>
            </a:lvl1pPr>
            <a:lvl2pPr>
              <a:defRPr sz="400"/>
            </a:lvl2pPr>
            <a:lvl3pPr>
              <a:defRPr sz="200"/>
            </a:lvl3pPr>
            <a:lvl4pPr>
              <a:defRPr sz="100"/>
            </a:lvl4pPr>
            <a:lvl5pPr>
              <a:defRPr sz="100"/>
            </a:lvl5pPr>
          </a:lstStyle>
          <a:p>
            <a:pPr lvl="0"/>
            <a:r>
              <a:rPr lang="en-US"/>
              <a:t>Click to edit Master text style</a:t>
            </a:r>
          </a:p>
        </p:txBody>
      </p:sp>
      <p:sp>
        <p:nvSpPr>
          <p:cNvPr id="34" name="Text Placeholder 31">
            <a:extLst>
              <a:ext uri="{FF2B5EF4-FFF2-40B4-BE49-F238E27FC236}">
                <a16:creationId xmlns:a16="http://schemas.microsoft.com/office/drawing/2014/main" id="{97AA25A5-2F4A-4398-ADB4-8FEA4B2F669F}"/>
              </a:ext>
            </a:extLst>
          </p:cNvPr>
          <p:cNvSpPr>
            <a:spLocks noGrp="1"/>
          </p:cNvSpPr>
          <p:nvPr>
            <p:ph type="body" sz="quarter" idx="30"/>
          </p:nvPr>
        </p:nvSpPr>
        <p:spPr>
          <a:xfrm>
            <a:off x="5022940" y="2439669"/>
            <a:ext cx="1989857" cy="821054"/>
          </a:xfrm>
          <a:solidFill>
            <a:schemeClr val="accent2">
              <a:lumMod val="20000"/>
              <a:lumOff val="80000"/>
            </a:schemeClr>
          </a:solidFill>
        </p:spPr>
        <p:txBody>
          <a:bodyPr lIns="91440" tIns="91440" rIns="91440" bIns="91440" anchor="ctr" anchorCtr="0">
            <a:noAutofit/>
          </a:bodyPr>
          <a:lstStyle>
            <a:lvl1pPr marL="0" indent="0" algn="ctr">
              <a:buNone/>
              <a:defRPr sz="1600" b="1"/>
            </a:lvl1pPr>
            <a:lvl2pPr>
              <a:defRPr sz="400"/>
            </a:lvl2pPr>
            <a:lvl3pPr>
              <a:defRPr sz="200"/>
            </a:lvl3pPr>
            <a:lvl4pPr>
              <a:defRPr sz="100"/>
            </a:lvl4pPr>
            <a:lvl5pPr>
              <a:defRPr sz="100"/>
            </a:lvl5pPr>
          </a:lstStyle>
          <a:p>
            <a:pPr lvl="0"/>
            <a:r>
              <a:rPr lang="en-US"/>
              <a:t>Click to edit Master text style</a:t>
            </a:r>
          </a:p>
        </p:txBody>
      </p:sp>
      <p:sp>
        <p:nvSpPr>
          <p:cNvPr id="35" name="Text Placeholder 31">
            <a:extLst>
              <a:ext uri="{FF2B5EF4-FFF2-40B4-BE49-F238E27FC236}">
                <a16:creationId xmlns:a16="http://schemas.microsoft.com/office/drawing/2014/main" id="{25344545-AB18-4FFE-8B61-448ED3ECEFC8}"/>
              </a:ext>
            </a:extLst>
          </p:cNvPr>
          <p:cNvSpPr>
            <a:spLocks noGrp="1"/>
          </p:cNvSpPr>
          <p:nvPr>
            <p:ph type="body" sz="quarter" idx="31"/>
          </p:nvPr>
        </p:nvSpPr>
        <p:spPr>
          <a:xfrm>
            <a:off x="5022940" y="3260723"/>
            <a:ext cx="1989857" cy="407838"/>
          </a:xfrm>
          <a:solidFill>
            <a:schemeClr val="accent2"/>
          </a:solidFill>
        </p:spPr>
        <p:txBody>
          <a:bodyPr lIns="91440" tIns="91440" rIns="91440" bIns="91440" anchor="ctr" anchorCtr="0">
            <a:noAutofit/>
          </a:bodyPr>
          <a:lstStyle>
            <a:lvl1pPr marL="0" indent="0" algn="ctr">
              <a:buNone/>
              <a:defRPr sz="1100" b="1">
                <a:solidFill>
                  <a:schemeClr val="bg1"/>
                </a:solidFill>
              </a:defRPr>
            </a:lvl1pPr>
            <a:lvl2pPr>
              <a:defRPr sz="400"/>
            </a:lvl2pPr>
            <a:lvl3pPr>
              <a:defRPr sz="200"/>
            </a:lvl3pPr>
            <a:lvl4pPr>
              <a:defRPr sz="100"/>
            </a:lvl4pPr>
            <a:lvl5pPr>
              <a:defRPr sz="100"/>
            </a:lvl5pPr>
          </a:lstStyle>
          <a:p>
            <a:pPr lvl="0"/>
            <a:r>
              <a:rPr lang="en-US"/>
              <a:t>Click to edit Master text style</a:t>
            </a:r>
          </a:p>
        </p:txBody>
      </p:sp>
      <p:sp>
        <p:nvSpPr>
          <p:cNvPr id="36" name="Text Placeholder 31">
            <a:extLst>
              <a:ext uri="{FF2B5EF4-FFF2-40B4-BE49-F238E27FC236}">
                <a16:creationId xmlns:a16="http://schemas.microsoft.com/office/drawing/2014/main" id="{586A2040-CA17-434E-BEF1-54076B8C9867}"/>
              </a:ext>
            </a:extLst>
          </p:cNvPr>
          <p:cNvSpPr>
            <a:spLocks noGrp="1"/>
          </p:cNvSpPr>
          <p:nvPr>
            <p:ph type="body" sz="quarter" idx="32"/>
          </p:nvPr>
        </p:nvSpPr>
        <p:spPr>
          <a:xfrm>
            <a:off x="9297967" y="2439669"/>
            <a:ext cx="1989857" cy="821054"/>
          </a:xfrm>
          <a:solidFill>
            <a:schemeClr val="accent3">
              <a:lumMod val="20000"/>
              <a:lumOff val="80000"/>
            </a:schemeClr>
          </a:solidFill>
        </p:spPr>
        <p:txBody>
          <a:bodyPr lIns="91440" tIns="91440" rIns="91440" bIns="91440" anchor="ctr" anchorCtr="0">
            <a:noAutofit/>
          </a:bodyPr>
          <a:lstStyle>
            <a:lvl1pPr marL="0" indent="0" algn="ctr">
              <a:buNone/>
              <a:defRPr sz="1600" b="1"/>
            </a:lvl1pPr>
            <a:lvl2pPr>
              <a:defRPr sz="400"/>
            </a:lvl2pPr>
            <a:lvl3pPr>
              <a:defRPr sz="200"/>
            </a:lvl3pPr>
            <a:lvl4pPr>
              <a:defRPr sz="100"/>
            </a:lvl4pPr>
            <a:lvl5pPr>
              <a:defRPr sz="100"/>
            </a:lvl5pPr>
          </a:lstStyle>
          <a:p>
            <a:pPr lvl="0"/>
            <a:r>
              <a:rPr lang="en-US"/>
              <a:t>Click to edit Master text style</a:t>
            </a:r>
          </a:p>
        </p:txBody>
      </p:sp>
      <p:sp>
        <p:nvSpPr>
          <p:cNvPr id="37" name="Text Placeholder 31">
            <a:extLst>
              <a:ext uri="{FF2B5EF4-FFF2-40B4-BE49-F238E27FC236}">
                <a16:creationId xmlns:a16="http://schemas.microsoft.com/office/drawing/2014/main" id="{6B650569-98C7-4FFE-93A6-27ABB1C00D3C}"/>
              </a:ext>
            </a:extLst>
          </p:cNvPr>
          <p:cNvSpPr>
            <a:spLocks noGrp="1"/>
          </p:cNvSpPr>
          <p:nvPr>
            <p:ph type="body" sz="quarter" idx="33"/>
          </p:nvPr>
        </p:nvSpPr>
        <p:spPr>
          <a:xfrm>
            <a:off x="9297967" y="3260723"/>
            <a:ext cx="1989857" cy="407838"/>
          </a:xfrm>
          <a:solidFill>
            <a:schemeClr val="accent3"/>
          </a:solidFill>
        </p:spPr>
        <p:txBody>
          <a:bodyPr lIns="91440" tIns="91440" rIns="91440" bIns="91440" anchor="ctr" anchorCtr="0">
            <a:noAutofit/>
          </a:bodyPr>
          <a:lstStyle>
            <a:lvl1pPr marL="0" indent="0" algn="ctr">
              <a:buNone/>
              <a:defRPr sz="1100" b="1">
                <a:solidFill>
                  <a:schemeClr val="bg1"/>
                </a:solidFill>
              </a:defRPr>
            </a:lvl1pPr>
            <a:lvl2pPr>
              <a:defRPr sz="400"/>
            </a:lvl2pPr>
            <a:lvl3pPr>
              <a:defRPr sz="200"/>
            </a:lvl3pPr>
            <a:lvl4pPr>
              <a:defRPr sz="100"/>
            </a:lvl4pPr>
            <a:lvl5pPr>
              <a:defRPr sz="100"/>
            </a:lvl5pPr>
          </a:lstStyle>
          <a:p>
            <a:pPr lvl="0"/>
            <a:r>
              <a:rPr lang="en-US"/>
              <a:t>Click to edit Master text style</a:t>
            </a:r>
          </a:p>
        </p:txBody>
      </p:sp>
      <p:sp>
        <p:nvSpPr>
          <p:cNvPr id="38" name="Text Placeholder 31">
            <a:extLst>
              <a:ext uri="{FF2B5EF4-FFF2-40B4-BE49-F238E27FC236}">
                <a16:creationId xmlns:a16="http://schemas.microsoft.com/office/drawing/2014/main" id="{ECE1D28B-570F-4D55-BEC1-A4CDCABDBC99}"/>
              </a:ext>
            </a:extLst>
          </p:cNvPr>
          <p:cNvSpPr>
            <a:spLocks noGrp="1"/>
          </p:cNvSpPr>
          <p:nvPr>
            <p:ph type="body" sz="quarter" idx="34"/>
          </p:nvPr>
        </p:nvSpPr>
        <p:spPr>
          <a:xfrm>
            <a:off x="7160454" y="5205564"/>
            <a:ext cx="1989857" cy="821054"/>
          </a:xfrm>
          <a:solidFill>
            <a:schemeClr val="accent5">
              <a:lumMod val="20000"/>
              <a:lumOff val="80000"/>
            </a:schemeClr>
          </a:solidFill>
        </p:spPr>
        <p:txBody>
          <a:bodyPr lIns="91440" tIns="91440" rIns="91440" bIns="91440" anchor="ctr" anchorCtr="0">
            <a:noAutofit/>
          </a:bodyPr>
          <a:lstStyle>
            <a:lvl1pPr marL="0" indent="0" algn="ctr">
              <a:buNone/>
              <a:defRPr sz="1600" b="1"/>
            </a:lvl1pPr>
            <a:lvl2pPr>
              <a:defRPr sz="400"/>
            </a:lvl2pPr>
            <a:lvl3pPr>
              <a:defRPr sz="200"/>
            </a:lvl3pPr>
            <a:lvl4pPr>
              <a:defRPr sz="100"/>
            </a:lvl4pPr>
            <a:lvl5pPr>
              <a:defRPr sz="100"/>
            </a:lvl5pPr>
          </a:lstStyle>
          <a:p>
            <a:pPr lvl="0"/>
            <a:r>
              <a:rPr lang="en-US"/>
              <a:t>Click to edit Master text style</a:t>
            </a:r>
          </a:p>
        </p:txBody>
      </p:sp>
      <p:sp>
        <p:nvSpPr>
          <p:cNvPr id="39" name="Text Placeholder 31">
            <a:extLst>
              <a:ext uri="{FF2B5EF4-FFF2-40B4-BE49-F238E27FC236}">
                <a16:creationId xmlns:a16="http://schemas.microsoft.com/office/drawing/2014/main" id="{6250BBA1-A5C2-438D-BE39-0C26A277623F}"/>
              </a:ext>
            </a:extLst>
          </p:cNvPr>
          <p:cNvSpPr>
            <a:spLocks noGrp="1"/>
          </p:cNvSpPr>
          <p:nvPr>
            <p:ph type="body" sz="quarter" idx="35"/>
          </p:nvPr>
        </p:nvSpPr>
        <p:spPr>
          <a:xfrm>
            <a:off x="7160454" y="6026617"/>
            <a:ext cx="1989857" cy="407838"/>
          </a:xfrm>
          <a:solidFill>
            <a:schemeClr val="accent5"/>
          </a:solidFill>
        </p:spPr>
        <p:txBody>
          <a:bodyPr lIns="91440" tIns="91440" rIns="91440" bIns="91440" anchor="ctr" anchorCtr="0">
            <a:noAutofit/>
          </a:bodyPr>
          <a:lstStyle>
            <a:lvl1pPr marL="0" indent="0" algn="ctr">
              <a:buNone/>
              <a:defRPr sz="1100" b="1">
                <a:solidFill>
                  <a:schemeClr val="bg1"/>
                </a:solidFill>
              </a:defRPr>
            </a:lvl1pPr>
            <a:lvl2pPr>
              <a:defRPr sz="400"/>
            </a:lvl2pPr>
            <a:lvl3pPr>
              <a:defRPr sz="200"/>
            </a:lvl3pPr>
            <a:lvl4pPr>
              <a:defRPr sz="100"/>
            </a:lvl4pPr>
            <a:lvl5pPr>
              <a:defRPr sz="100"/>
            </a:lvl5pPr>
          </a:lstStyle>
          <a:p>
            <a:pPr lvl="0"/>
            <a:r>
              <a:rPr lang="en-US"/>
              <a:t>Click to edit Master text style</a:t>
            </a:r>
          </a:p>
        </p:txBody>
      </p:sp>
      <p:sp>
        <p:nvSpPr>
          <p:cNvPr id="40" name="Text Placeholder 31">
            <a:extLst>
              <a:ext uri="{FF2B5EF4-FFF2-40B4-BE49-F238E27FC236}">
                <a16:creationId xmlns:a16="http://schemas.microsoft.com/office/drawing/2014/main" id="{06FAFF7D-87EA-447D-86B1-279C0786E342}"/>
              </a:ext>
            </a:extLst>
          </p:cNvPr>
          <p:cNvSpPr>
            <a:spLocks noGrp="1"/>
          </p:cNvSpPr>
          <p:nvPr>
            <p:ph type="body" sz="quarter" idx="36"/>
          </p:nvPr>
        </p:nvSpPr>
        <p:spPr>
          <a:xfrm>
            <a:off x="2885423" y="5205564"/>
            <a:ext cx="1989857" cy="821054"/>
          </a:xfrm>
          <a:solidFill>
            <a:schemeClr val="accent4">
              <a:lumMod val="20000"/>
              <a:lumOff val="80000"/>
            </a:schemeClr>
          </a:solidFill>
        </p:spPr>
        <p:txBody>
          <a:bodyPr lIns="91440" tIns="91440" rIns="91440" bIns="91440" anchor="ctr" anchorCtr="0">
            <a:noAutofit/>
          </a:bodyPr>
          <a:lstStyle>
            <a:lvl1pPr marL="0" indent="0" algn="ctr">
              <a:buNone/>
              <a:defRPr sz="1600" b="1"/>
            </a:lvl1pPr>
            <a:lvl2pPr>
              <a:defRPr sz="400"/>
            </a:lvl2pPr>
            <a:lvl3pPr>
              <a:defRPr sz="200"/>
            </a:lvl3pPr>
            <a:lvl4pPr>
              <a:defRPr sz="100"/>
            </a:lvl4pPr>
            <a:lvl5pPr>
              <a:defRPr sz="100"/>
            </a:lvl5pPr>
          </a:lstStyle>
          <a:p>
            <a:pPr lvl="0"/>
            <a:r>
              <a:rPr lang="en-US"/>
              <a:t>Click to edit Master text style</a:t>
            </a:r>
          </a:p>
        </p:txBody>
      </p:sp>
      <p:sp>
        <p:nvSpPr>
          <p:cNvPr id="41" name="Text Placeholder 31">
            <a:extLst>
              <a:ext uri="{FF2B5EF4-FFF2-40B4-BE49-F238E27FC236}">
                <a16:creationId xmlns:a16="http://schemas.microsoft.com/office/drawing/2014/main" id="{F602677A-BFB8-4805-9D62-E85531190169}"/>
              </a:ext>
            </a:extLst>
          </p:cNvPr>
          <p:cNvSpPr>
            <a:spLocks noGrp="1"/>
          </p:cNvSpPr>
          <p:nvPr>
            <p:ph type="body" sz="quarter" idx="37"/>
          </p:nvPr>
        </p:nvSpPr>
        <p:spPr>
          <a:xfrm>
            <a:off x="2885423" y="6026617"/>
            <a:ext cx="1989857" cy="407838"/>
          </a:xfrm>
          <a:solidFill>
            <a:schemeClr val="accent4"/>
          </a:solidFill>
        </p:spPr>
        <p:txBody>
          <a:bodyPr lIns="91440" tIns="91440" rIns="91440" bIns="91440" anchor="ctr" anchorCtr="0">
            <a:noAutofit/>
          </a:bodyPr>
          <a:lstStyle>
            <a:lvl1pPr marL="0" indent="0" algn="ctr">
              <a:buNone/>
              <a:defRPr sz="1100" b="1">
                <a:solidFill>
                  <a:schemeClr val="bg1"/>
                </a:solidFill>
              </a:defRPr>
            </a:lvl1pPr>
            <a:lvl2pPr>
              <a:defRPr sz="400"/>
            </a:lvl2pPr>
            <a:lvl3pPr>
              <a:defRPr sz="200"/>
            </a:lvl3pPr>
            <a:lvl4pPr>
              <a:defRPr sz="100"/>
            </a:lvl4pPr>
            <a:lvl5pPr>
              <a:defRPr sz="100"/>
            </a:lvl5pPr>
          </a:lstStyle>
          <a:p>
            <a:pPr lvl="0"/>
            <a:r>
              <a:rPr lang="en-US"/>
              <a:t>Click to edit Master text style</a:t>
            </a:r>
          </a:p>
        </p:txBody>
      </p:sp>
    </p:spTree>
    <p:extLst>
      <p:ext uri="{BB962C8B-B14F-4D97-AF65-F5344CB8AC3E}">
        <p14:creationId xmlns:p14="http://schemas.microsoft.com/office/powerpoint/2010/main" val="283172480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guide id="3" pos="382">
          <p15:clr>
            <a:srgbClr val="FBAE40"/>
          </p15:clr>
        </p15:guide>
        <p15:guide id="4" pos="7294">
          <p15:clr>
            <a:srgbClr val="FBAE40"/>
          </p15:clr>
        </p15:guide>
        <p15:guide id="5" pos="471">
          <p15:clr>
            <a:srgbClr val="FBAE40"/>
          </p15:clr>
        </p15:guide>
        <p15:guide id="6" orient="horz" pos="621">
          <p15:clr>
            <a:srgbClr val="FBAE40"/>
          </p15:clr>
        </p15:guide>
        <p15:guide id="7" orient="horz" pos="400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71BBE-F949-2344-9FC2-22AF4970C124}"/>
              </a:ext>
            </a:extLst>
          </p:cNvPr>
          <p:cNvSpPr>
            <a:spLocks noGrp="1"/>
          </p:cNvSpPr>
          <p:nvPr>
            <p:ph type="title"/>
          </p:nvPr>
        </p:nvSpPr>
        <p:spPr>
          <a:xfrm>
            <a:off x="324000" y="328986"/>
            <a:ext cx="10429504" cy="1325563"/>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D66D27D-4E29-E94A-93FD-9D8543AFAB4A}"/>
              </a:ext>
            </a:extLst>
          </p:cNvPr>
          <p:cNvSpPr>
            <a:spLocks noGrp="1"/>
          </p:cNvSpPr>
          <p:nvPr>
            <p:ph idx="1"/>
          </p:nvPr>
        </p:nvSpPr>
        <p:spPr>
          <a:xfrm>
            <a:off x="324000" y="1825625"/>
            <a:ext cx="110298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7036109-DA99-9345-A37B-5EA776C92EB0}"/>
              </a:ext>
            </a:extLst>
          </p:cNvPr>
          <p:cNvSpPr>
            <a:spLocks noGrp="1"/>
          </p:cNvSpPr>
          <p:nvPr>
            <p:ph type="dt" sz="half" idx="10"/>
          </p:nvPr>
        </p:nvSpPr>
        <p:spPr/>
        <p:txBody>
          <a:bodyPr/>
          <a:lstStyle/>
          <a:p>
            <a:fld id="{DFA4A679-F51A-1C4B-8744-B6480F763C81}" type="datetimeFigureOut">
              <a:rPr lang="en-US" smtClean="0"/>
              <a:t>12/4/2023</a:t>
            </a:fld>
            <a:endParaRPr lang="en-US"/>
          </a:p>
        </p:txBody>
      </p:sp>
      <p:sp>
        <p:nvSpPr>
          <p:cNvPr id="5" name="Footer Placeholder 4">
            <a:extLst>
              <a:ext uri="{FF2B5EF4-FFF2-40B4-BE49-F238E27FC236}">
                <a16:creationId xmlns:a16="http://schemas.microsoft.com/office/drawing/2014/main" id="{83FF2818-F33B-D14E-8AAF-3D9A0FE22E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F2AA04-6579-8F46-9524-785BC1BA9BCF}"/>
              </a:ext>
            </a:extLst>
          </p:cNvPr>
          <p:cNvSpPr>
            <a:spLocks noGrp="1"/>
          </p:cNvSpPr>
          <p:nvPr>
            <p:ph type="sldNum" sz="quarter" idx="12"/>
          </p:nvPr>
        </p:nvSpPr>
        <p:spPr/>
        <p:txBody>
          <a:bodyPr/>
          <a:lstStyle/>
          <a:p>
            <a:fld id="{049D2A9E-4B21-2C40-A9AA-F8D02A327653}" type="slidenum">
              <a:rPr lang="en-US" smtClean="0"/>
              <a:t>‹#›</a:t>
            </a:fld>
            <a:endParaRPr lang="en-US"/>
          </a:p>
        </p:txBody>
      </p:sp>
    </p:spTree>
    <p:extLst>
      <p:ext uri="{BB962C8B-B14F-4D97-AF65-F5344CB8AC3E}">
        <p14:creationId xmlns:p14="http://schemas.microsoft.com/office/powerpoint/2010/main" val="9471075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40"/>
            <a:ext cx="10972801" cy="711081"/>
          </a:xfrm>
        </p:spPr>
        <p:txBody>
          <a:bodyPr>
            <a:noAutofit/>
          </a:bodyPr>
          <a:lstStyle>
            <a:lvl1pPr>
              <a:defRPr sz="3600"/>
            </a:lvl1pPr>
          </a:lstStyle>
          <a:p>
            <a:r>
              <a:rPr lang="en-US"/>
              <a:t>Click to edit Master title style</a:t>
            </a:r>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a:p>
        </p:txBody>
      </p:sp>
      <p:sp>
        <p:nvSpPr>
          <p:cNvPr id="3" name="Rectangle 2">
            <a:extLst>
              <a:ext uri="{FF2B5EF4-FFF2-40B4-BE49-F238E27FC236}">
                <a16:creationId xmlns:a16="http://schemas.microsoft.com/office/drawing/2014/main" id="{D6781067-BFBF-419D-B1B3-118C12839C77}"/>
              </a:ext>
            </a:extLst>
          </p:cNvPr>
          <p:cNvSpPr/>
          <p:nvPr userDrawn="1"/>
        </p:nvSpPr>
        <p:spPr>
          <a:xfrm>
            <a:off x="609600" y="1158241"/>
            <a:ext cx="10972801" cy="2369675"/>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14D97643-72FD-4713-AAFE-A5844F38044C}"/>
              </a:ext>
            </a:extLst>
          </p:cNvPr>
          <p:cNvSpPr/>
          <p:nvPr userDrawn="1"/>
        </p:nvSpPr>
        <p:spPr>
          <a:xfrm>
            <a:off x="609600" y="3787286"/>
            <a:ext cx="10972801" cy="2369675"/>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Picture Placeholder 9">
            <a:extLst>
              <a:ext uri="{FF2B5EF4-FFF2-40B4-BE49-F238E27FC236}">
                <a16:creationId xmlns:a16="http://schemas.microsoft.com/office/drawing/2014/main" id="{EF11D6A6-0D4C-4D05-B083-A54CD92C8B36}"/>
              </a:ext>
            </a:extLst>
          </p:cNvPr>
          <p:cNvSpPr>
            <a:spLocks noGrp="1"/>
          </p:cNvSpPr>
          <p:nvPr>
            <p:ph type="pic" sz="quarter" idx="13"/>
          </p:nvPr>
        </p:nvSpPr>
        <p:spPr>
          <a:xfrm>
            <a:off x="981734" y="1399395"/>
            <a:ext cx="1887858" cy="1887364"/>
          </a:xfrm>
          <a:prstGeom prst="ellipse">
            <a:avLst/>
          </a:prstGeom>
          <a:solidFill>
            <a:schemeClr val="bg1"/>
          </a:solidFill>
          <a:ln w="38100">
            <a:solidFill>
              <a:schemeClr val="accent1"/>
            </a:solidFill>
          </a:ln>
        </p:spPr>
        <p:txBody>
          <a:bodyPr lIns="0" tIns="0" rIns="0" bIns="0" anchor="ctr" anchorCtr="0">
            <a:noAutofit/>
          </a:bodyPr>
          <a:lstStyle>
            <a:lvl1pPr algn="ctr">
              <a:buNone/>
              <a:defRPr sz="2400"/>
            </a:lvl1pPr>
          </a:lstStyle>
          <a:p>
            <a:endParaRPr lang="en-US"/>
          </a:p>
        </p:txBody>
      </p:sp>
      <p:sp>
        <p:nvSpPr>
          <p:cNvPr id="11" name="Picture Placeholder 9">
            <a:extLst>
              <a:ext uri="{FF2B5EF4-FFF2-40B4-BE49-F238E27FC236}">
                <a16:creationId xmlns:a16="http://schemas.microsoft.com/office/drawing/2014/main" id="{16DD2642-B424-402A-BBE0-185312D9D974}"/>
              </a:ext>
            </a:extLst>
          </p:cNvPr>
          <p:cNvSpPr>
            <a:spLocks noGrp="1"/>
          </p:cNvSpPr>
          <p:nvPr>
            <p:ph type="pic" sz="quarter" idx="14"/>
          </p:nvPr>
        </p:nvSpPr>
        <p:spPr>
          <a:xfrm>
            <a:off x="981734" y="4028440"/>
            <a:ext cx="1887858" cy="1887364"/>
          </a:xfrm>
          <a:prstGeom prst="ellipse">
            <a:avLst/>
          </a:prstGeom>
          <a:solidFill>
            <a:schemeClr val="bg1"/>
          </a:solidFill>
          <a:ln w="38100">
            <a:solidFill>
              <a:schemeClr val="accent2"/>
            </a:solidFill>
          </a:ln>
        </p:spPr>
        <p:txBody>
          <a:bodyPr lIns="0" tIns="0" rIns="0" bIns="0" anchor="ctr" anchorCtr="0">
            <a:noAutofit/>
          </a:bodyPr>
          <a:lstStyle>
            <a:lvl1pPr algn="ctr">
              <a:buNone/>
              <a:defRPr sz="2400"/>
            </a:lvl1pPr>
          </a:lstStyle>
          <a:p>
            <a:endParaRPr lang="en-US"/>
          </a:p>
        </p:txBody>
      </p:sp>
      <p:sp>
        <p:nvSpPr>
          <p:cNvPr id="12" name="Content Placeholder 2">
            <a:extLst>
              <a:ext uri="{FF2B5EF4-FFF2-40B4-BE49-F238E27FC236}">
                <a16:creationId xmlns:a16="http://schemas.microsoft.com/office/drawing/2014/main" id="{40FB3789-6B3E-4E6D-BCF0-63435108C512}"/>
              </a:ext>
            </a:extLst>
          </p:cNvPr>
          <p:cNvSpPr>
            <a:spLocks noGrp="1"/>
          </p:cNvSpPr>
          <p:nvPr>
            <p:ph idx="1"/>
          </p:nvPr>
        </p:nvSpPr>
        <p:spPr>
          <a:xfrm>
            <a:off x="3119774" y="1629037"/>
            <a:ext cx="8282716" cy="1428083"/>
          </a:xfrm>
        </p:spPr>
        <p:txBody>
          <a:bodyPr wrap="square" lIns="0" tIns="0" rIns="0" bIns="0" anchor="ctr" anchorCtr="0">
            <a:spAutoFit/>
          </a:bodyPr>
          <a:lstStyle>
            <a:lvl1pPr marL="207963" indent="-207963">
              <a:defRPr sz="1600"/>
            </a:lvl1pPr>
            <a:lvl2pPr marL="457200" indent="-231775">
              <a:defRPr sz="1600"/>
            </a:lvl2pPr>
            <a:lvl3pPr marL="676275" indent="-195263">
              <a:defRPr sz="1600"/>
            </a:lvl3pPr>
            <a:lvl4pPr marL="950913" indent="-238125">
              <a:defRPr sz="1600"/>
            </a:lvl4pPr>
            <a:lvl5pPr marL="1176338" indent="-206375">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07B2514E-FA05-4F2B-BFF3-64DEA22EF1D4}"/>
              </a:ext>
            </a:extLst>
          </p:cNvPr>
          <p:cNvSpPr>
            <a:spLocks noGrp="1"/>
          </p:cNvSpPr>
          <p:nvPr>
            <p:ph idx="15"/>
          </p:nvPr>
        </p:nvSpPr>
        <p:spPr>
          <a:xfrm>
            <a:off x="3119774" y="4258082"/>
            <a:ext cx="8282716" cy="1428083"/>
          </a:xfrm>
        </p:spPr>
        <p:txBody>
          <a:bodyPr wrap="square" lIns="0" tIns="0" rIns="0" bIns="0" anchor="ctr" anchorCtr="0">
            <a:spAutoFit/>
          </a:bodyPr>
          <a:lstStyle>
            <a:lvl1pPr marL="207963" indent="-207963">
              <a:defRPr sz="1600"/>
            </a:lvl1pPr>
            <a:lvl2pPr marL="457200" indent="-231775">
              <a:defRPr sz="1600"/>
            </a:lvl2pPr>
            <a:lvl3pPr marL="676275" indent="-195263">
              <a:defRPr sz="1600"/>
            </a:lvl3pPr>
            <a:lvl4pPr marL="950913" indent="-238125">
              <a:defRPr sz="1600"/>
            </a:lvl4pPr>
            <a:lvl5pPr marL="1176338" indent="-206375">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Arc 13">
            <a:extLst>
              <a:ext uri="{FF2B5EF4-FFF2-40B4-BE49-F238E27FC236}">
                <a16:creationId xmlns:a16="http://schemas.microsoft.com/office/drawing/2014/main" id="{0807F79C-0733-4C63-BE05-730E396CF64B}"/>
              </a:ext>
            </a:extLst>
          </p:cNvPr>
          <p:cNvSpPr/>
          <p:nvPr userDrawn="1"/>
        </p:nvSpPr>
        <p:spPr>
          <a:xfrm>
            <a:off x="838102" y="1255799"/>
            <a:ext cx="2175122" cy="2174556"/>
          </a:xfrm>
          <a:prstGeom prst="arc">
            <a:avLst>
              <a:gd name="adj1" fmla="val 2086260"/>
              <a:gd name="adj2" fmla="val 1656299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16" name="Arc 15">
            <a:extLst>
              <a:ext uri="{FF2B5EF4-FFF2-40B4-BE49-F238E27FC236}">
                <a16:creationId xmlns:a16="http://schemas.microsoft.com/office/drawing/2014/main" id="{51C65A9C-6E1E-4B3D-9D0A-5DA6941D12F9}"/>
              </a:ext>
            </a:extLst>
          </p:cNvPr>
          <p:cNvSpPr/>
          <p:nvPr userDrawn="1"/>
        </p:nvSpPr>
        <p:spPr>
          <a:xfrm rot="10800000">
            <a:off x="903120" y="1320800"/>
            <a:ext cx="2045087" cy="2044554"/>
          </a:xfrm>
          <a:prstGeom prst="arc">
            <a:avLst>
              <a:gd name="adj1" fmla="val 2086260"/>
              <a:gd name="adj2" fmla="val 16562993"/>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17" name="Arc 16">
            <a:extLst>
              <a:ext uri="{FF2B5EF4-FFF2-40B4-BE49-F238E27FC236}">
                <a16:creationId xmlns:a16="http://schemas.microsoft.com/office/drawing/2014/main" id="{324A4D79-707D-4D6F-86C5-E3F136EB84C6}"/>
              </a:ext>
            </a:extLst>
          </p:cNvPr>
          <p:cNvSpPr/>
          <p:nvPr userDrawn="1"/>
        </p:nvSpPr>
        <p:spPr>
          <a:xfrm>
            <a:off x="838102" y="3884844"/>
            <a:ext cx="2175122" cy="2174556"/>
          </a:xfrm>
          <a:prstGeom prst="arc">
            <a:avLst>
              <a:gd name="adj1" fmla="val 2086260"/>
              <a:gd name="adj2" fmla="val 1656299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18" name="Arc 17">
            <a:extLst>
              <a:ext uri="{FF2B5EF4-FFF2-40B4-BE49-F238E27FC236}">
                <a16:creationId xmlns:a16="http://schemas.microsoft.com/office/drawing/2014/main" id="{95065F51-CD66-442C-9A83-6489A739B879}"/>
              </a:ext>
            </a:extLst>
          </p:cNvPr>
          <p:cNvSpPr/>
          <p:nvPr userDrawn="1"/>
        </p:nvSpPr>
        <p:spPr>
          <a:xfrm rot="10800000">
            <a:off x="903120" y="3949845"/>
            <a:ext cx="2045087" cy="2044554"/>
          </a:xfrm>
          <a:prstGeom prst="arc">
            <a:avLst>
              <a:gd name="adj1" fmla="val 2086260"/>
              <a:gd name="adj2" fmla="val 16562993"/>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Tree>
    <p:extLst>
      <p:ext uri="{BB962C8B-B14F-4D97-AF65-F5344CB8AC3E}">
        <p14:creationId xmlns:p14="http://schemas.microsoft.com/office/powerpoint/2010/main" val="40482720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guide id="3" pos="382">
          <p15:clr>
            <a:srgbClr val="FBAE40"/>
          </p15:clr>
        </p15:guide>
        <p15:guide id="4" pos="7294">
          <p15:clr>
            <a:srgbClr val="FBAE40"/>
          </p15:clr>
        </p15:guide>
        <p15:guide id="5" pos="471">
          <p15:clr>
            <a:srgbClr val="FBAE40"/>
          </p15:clr>
        </p15:guide>
        <p15:guide id="6" orient="horz" pos="621">
          <p15:clr>
            <a:srgbClr val="FBAE40"/>
          </p15:clr>
        </p15:guide>
        <p15:guide id="7" orient="horz" pos="400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a:t>Click to edit Master title style</a:t>
            </a:r>
          </a:p>
        </p:txBody>
      </p:sp>
      <p:sp>
        <p:nvSpPr>
          <p:cNvPr id="3" name="Date Placeholder 2"/>
          <p:cNvSpPr>
            <a:spLocks noGrp="1"/>
          </p:cNvSpPr>
          <p:nvPr>
            <p:ph type="dt" sz="half" idx="10"/>
          </p:nvPr>
        </p:nvSpPr>
        <p:spPr/>
        <p:txBody>
          <a:bodyPr/>
          <a:lstStyle/>
          <a:p>
            <a:fld id="{425404F2-BE9A-4460-8815-8F645183555F}" type="datetimeFigureOut">
              <a:rPr lang="en-US" smtClean="0"/>
              <a:pPr/>
              <a:t>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179862627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404F2-BE9A-4460-8815-8F645183555F}" type="datetimeFigureOut">
              <a:rPr lang="en-US" smtClean="0"/>
              <a:pPr/>
              <a:t>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41280625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25404F2-BE9A-4460-8815-8F645183555F}" type="datetimeFigureOut">
              <a:rPr lang="en-US" smtClean="0"/>
              <a:pPr/>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237993806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25404F2-BE9A-4460-8815-8F645183555F}" type="datetimeFigureOut">
              <a:rPr lang="en-US" smtClean="0"/>
              <a:pPr/>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18973344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404F2-BE9A-4460-8815-8F645183555F}" type="datetimeFigureOut">
              <a:rPr lang="en-US" smtClean="0"/>
              <a:pPr/>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77863342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404F2-BE9A-4460-8815-8F645183555F}" type="datetimeFigureOut">
              <a:rPr lang="en-US" smtClean="0"/>
              <a:pPr/>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44051606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Stars and gas in space&#10;&#10;Description automatically generated with medium confidence">
            <a:extLst>
              <a:ext uri="{FF2B5EF4-FFF2-40B4-BE49-F238E27FC236}">
                <a16:creationId xmlns:a16="http://schemas.microsoft.com/office/drawing/2014/main" id="{C835C497-A234-4449-AABF-F46251CF7965}"/>
              </a:ext>
            </a:extLst>
          </p:cNvPr>
          <p:cNvPicPr>
            <a:picLocks noChangeAspect="1"/>
          </p:cNvPicPr>
          <p:nvPr userDrawn="1"/>
        </p:nvPicPr>
        <p:blipFill>
          <a:blip r:embed="rId2" cstate="screen">
            <a:alphaModFix amt="7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7AD49D67-18A0-5344-82CC-58D13510391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5400000">
            <a:off x="337557" y="-337558"/>
            <a:ext cx="6858003" cy="7533121"/>
          </a:xfrm>
          <a:prstGeom prst="rect">
            <a:avLst/>
          </a:prstGeom>
        </p:spPr>
      </p:pic>
      <p:sp>
        <p:nvSpPr>
          <p:cNvPr id="2" name="Title 1">
            <a:extLst>
              <a:ext uri="{FF2B5EF4-FFF2-40B4-BE49-F238E27FC236}">
                <a16:creationId xmlns:a16="http://schemas.microsoft.com/office/drawing/2014/main" id="{144573B1-F73D-AB47-B678-B1F1DB27F8E0}"/>
              </a:ext>
            </a:extLst>
          </p:cNvPr>
          <p:cNvSpPr>
            <a:spLocks noGrp="1"/>
          </p:cNvSpPr>
          <p:nvPr>
            <p:ph type="title"/>
          </p:nvPr>
        </p:nvSpPr>
        <p:spPr>
          <a:xfrm>
            <a:off x="831850" y="1471659"/>
            <a:ext cx="5508494" cy="2852737"/>
          </a:xfrm>
        </p:spPr>
        <p:txBody>
          <a:bodyPr anchor="b">
            <a:normAutofit/>
          </a:bodyPr>
          <a:lstStyle>
            <a:lvl1pPr>
              <a:defRPr sz="54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4369EF5-3680-9F46-9BFC-3FAC294BE2B5}"/>
              </a:ext>
            </a:extLst>
          </p:cNvPr>
          <p:cNvSpPr>
            <a:spLocks noGrp="1"/>
          </p:cNvSpPr>
          <p:nvPr>
            <p:ph type="body" idx="1"/>
          </p:nvPr>
        </p:nvSpPr>
        <p:spPr>
          <a:xfrm>
            <a:off x="831850" y="4351384"/>
            <a:ext cx="5508494" cy="1500187"/>
          </a:xfrm>
          <a:prstGeom prst="rect">
            <a:avLst/>
          </a:prstGeo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341813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35048-D7F4-F149-A7E7-BA76DDB6045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D295B20-1759-4447-8469-5D11920C15A8}"/>
              </a:ext>
            </a:extLst>
          </p:cNvPr>
          <p:cNvSpPr>
            <a:spLocks noGrp="1"/>
          </p:cNvSpPr>
          <p:nvPr>
            <p:ph sz="half" idx="1"/>
          </p:nvPr>
        </p:nvSpPr>
        <p:spPr>
          <a:xfrm>
            <a:off x="3240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F705020-5DB3-4E4F-A5F3-C7B5D7E60F20}"/>
              </a:ext>
            </a:extLst>
          </p:cNvPr>
          <p:cNvSpPr>
            <a:spLocks noGrp="1"/>
          </p:cNvSpPr>
          <p:nvPr>
            <p:ph sz="half" idx="2"/>
          </p:nvPr>
        </p:nvSpPr>
        <p:spPr>
          <a:xfrm>
            <a:off x="59944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A121189-5187-D541-8ED1-45EB94624D46}"/>
              </a:ext>
            </a:extLst>
          </p:cNvPr>
          <p:cNvSpPr>
            <a:spLocks noGrp="1"/>
          </p:cNvSpPr>
          <p:nvPr>
            <p:ph type="dt" sz="half" idx="10"/>
          </p:nvPr>
        </p:nvSpPr>
        <p:spPr/>
        <p:txBody>
          <a:bodyPr/>
          <a:lstStyle/>
          <a:p>
            <a:fld id="{DFA4A679-F51A-1C4B-8744-B6480F763C81}" type="datetimeFigureOut">
              <a:rPr lang="en-US" smtClean="0"/>
              <a:t>12/4/2023</a:t>
            </a:fld>
            <a:endParaRPr lang="en-US"/>
          </a:p>
        </p:txBody>
      </p:sp>
      <p:sp>
        <p:nvSpPr>
          <p:cNvPr id="6" name="Footer Placeholder 5">
            <a:extLst>
              <a:ext uri="{FF2B5EF4-FFF2-40B4-BE49-F238E27FC236}">
                <a16:creationId xmlns:a16="http://schemas.microsoft.com/office/drawing/2014/main" id="{E2C262E5-C22B-2840-BFF5-B1691E2131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B3A801-77C2-164A-AEC7-34D27820B200}"/>
              </a:ext>
            </a:extLst>
          </p:cNvPr>
          <p:cNvSpPr>
            <a:spLocks noGrp="1"/>
          </p:cNvSpPr>
          <p:nvPr>
            <p:ph type="sldNum" sz="quarter" idx="12"/>
          </p:nvPr>
        </p:nvSpPr>
        <p:spPr/>
        <p:txBody>
          <a:bodyPr/>
          <a:lstStyle/>
          <a:p>
            <a:fld id="{049D2A9E-4B21-2C40-A9AA-F8D02A327653}" type="slidenum">
              <a:rPr lang="en-US" smtClean="0"/>
              <a:t>‹#›</a:t>
            </a:fld>
            <a:endParaRPr lang="en-US"/>
          </a:p>
        </p:txBody>
      </p:sp>
      <p:pic>
        <p:nvPicPr>
          <p:cNvPr id="8" name="Picture 7">
            <a:extLst>
              <a:ext uri="{FF2B5EF4-FFF2-40B4-BE49-F238E27FC236}">
                <a16:creationId xmlns:a16="http://schemas.microsoft.com/office/drawing/2014/main" id="{3EA0F58F-96D9-224B-B2F0-418E3AE881D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3601" y="365125"/>
            <a:ext cx="1074399" cy="695481"/>
          </a:xfrm>
          <a:prstGeom prst="rect">
            <a:avLst/>
          </a:prstGeom>
        </p:spPr>
      </p:pic>
    </p:spTree>
    <p:extLst>
      <p:ext uri="{BB962C8B-B14F-4D97-AF65-F5344CB8AC3E}">
        <p14:creationId xmlns:p14="http://schemas.microsoft.com/office/powerpoint/2010/main" val="295283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BDBA3E2D-43CF-B645-B0F0-724F9936A700}"/>
              </a:ext>
            </a:extLst>
          </p:cNvPr>
          <p:cNvSpPr/>
          <p:nvPr userDrawn="1"/>
        </p:nvSpPr>
        <p:spPr>
          <a:xfrm>
            <a:off x="371475" y="371240"/>
            <a:ext cx="11449050" cy="6115521"/>
          </a:xfrm>
          <a:prstGeom prst="roundRect">
            <a:avLst>
              <a:gd name="adj" fmla="val 12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F40221-7ED0-2B49-8AEB-1C53962E5678}"/>
              </a:ext>
            </a:extLst>
          </p:cNvPr>
          <p:cNvSpPr>
            <a:spLocks noGrp="1"/>
          </p:cNvSpPr>
          <p:nvPr>
            <p:ph type="title"/>
          </p:nvPr>
        </p:nvSpPr>
        <p:spPr>
          <a:xfrm>
            <a:off x="839788" y="371239"/>
            <a:ext cx="10515600" cy="1309925"/>
          </a:xfrm>
        </p:spPr>
        <p:txBody>
          <a:bodyPr/>
          <a:lstStyle>
            <a:lvl1pPr>
              <a:defRPr>
                <a:solidFill>
                  <a:srgbClr val="001E38"/>
                </a:solidFill>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3F796DC-6E4D-2143-B31F-051654BCB5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DFD3F90-476E-3D46-8EB0-62A376E8F86D}"/>
              </a:ext>
            </a:extLst>
          </p:cNvPr>
          <p:cNvSpPr>
            <a:spLocks noGrp="1"/>
          </p:cNvSpPr>
          <p:nvPr>
            <p:ph sz="half" idx="2"/>
          </p:nvPr>
        </p:nvSpPr>
        <p:spPr>
          <a:xfrm>
            <a:off x="839788" y="2634653"/>
            <a:ext cx="5157787" cy="3684588"/>
          </a:xfrm>
          <a:prstGeom prst="rect">
            <a:avLst/>
          </a:prstGeom>
        </p:spPr>
        <p:txBody>
          <a:bodyPr>
            <a:normAutofit/>
          </a:bodyPr>
          <a:lstStyle>
            <a:lvl1pPr>
              <a:buClr>
                <a:schemeClr val="accent2"/>
              </a:buClr>
              <a:defRPr sz="2000">
                <a:solidFill>
                  <a:srgbClr val="001E38"/>
                </a:solidFill>
              </a:defRPr>
            </a:lvl1pPr>
            <a:lvl2pPr>
              <a:buClr>
                <a:schemeClr val="accent2"/>
              </a:buClr>
              <a:defRPr sz="1800">
                <a:solidFill>
                  <a:srgbClr val="001E38"/>
                </a:solidFill>
              </a:defRPr>
            </a:lvl2pPr>
            <a:lvl3pPr>
              <a:buClr>
                <a:schemeClr val="accent2"/>
              </a:buClr>
              <a:defRPr sz="1600">
                <a:solidFill>
                  <a:srgbClr val="001E38"/>
                </a:solidFill>
              </a:defRPr>
            </a:lvl3pPr>
            <a:lvl4pPr>
              <a:buClr>
                <a:schemeClr val="accent2"/>
              </a:buClr>
              <a:defRPr sz="1400">
                <a:solidFill>
                  <a:srgbClr val="001E38"/>
                </a:solidFill>
              </a:defRPr>
            </a:lvl4pPr>
            <a:lvl5pPr>
              <a:buClr>
                <a:schemeClr val="accent2"/>
              </a:buClr>
              <a:defRPr sz="1400">
                <a:solidFill>
                  <a:srgbClr val="001E38"/>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B4FB036-4267-354F-896D-31C4DC0FCE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DA950AF-EEB1-7342-847C-6A4FE7944F47}"/>
              </a:ext>
            </a:extLst>
          </p:cNvPr>
          <p:cNvSpPr>
            <a:spLocks noGrp="1"/>
          </p:cNvSpPr>
          <p:nvPr>
            <p:ph sz="quarter" idx="4"/>
          </p:nvPr>
        </p:nvSpPr>
        <p:spPr>
          <a:xfrm>
            <a:off x="6172200" y="2634653"/>
            <a:ext cx="5183188" cy="3684588"/>
          </a:xfrm>
          <a:prstGeom prst="rect">
            <a:avLst/>
          </a:prstGeom>
        </p:spPr>
        <p:txBody>
          <a:bodyPr>
            <a:normAutofit/>
          </a:bodyPr>
          <a:lstStyle>
            <a:lvl1pPr>
              <a:buClr>
                <a:schemeClr val="accent2"/>
              </a:buClr>
              <a:defRPr sz="2000">
                <a:solidFill>
                  <a:srgbClr val="001E38"/>
                </a:solidFill>
              </a:defRPr>
            </a:lvl1pPr>
            <a:lvl2pPr>
              <a:buClr>
                <a:schemeClr val="accent2"/>
              </a:buClr>
              <a:defRPr sz="1800">
                <a:solidFill>
                  <a:srgbClr val="001E38"/>
                </a:solidFill>
              </a:defRPr>
            </a:lvl2pPr>
            <a:lvl3pPr>
              <a:buClr>
                <a:schemeClr val="accent2"/>
              </a:buClr>
              <a:defRPr sz="1600">
                <a:solidFill>
                  <a:srgbClr val="001E38"/>
                </a:solidFill>
              </a:defRPr>
            </a:lvl3pPr>
            <a:lvl4pPr>
              <a:buClr>
                <a:schemeClr val="accent2"/>
              </a:buClr>
              <a:defRPr sz="1400">
                <a:solidFill>
                  <a:srgbClr val="001E38"/>
                </a:solidFill>
              </a:defRPr>
            </a:lvl4pPr>
            <a:lvl5pPr>
              <a:buClr>
                <a:schemeClr val="accent2"/>
              </a:buClr>
              <a:defRPr sz="1400">
                <a:solidFill>
                  <a:srgbClr val="001E38"/>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31885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71D81-90F9-7D4C-8513-543DE13324A7}"/>
              </a:ext>
            </a:extLst>
          </p:cNvPr>
          <p:cNvSpPr>
            <a:spLocks noGrp="1"/>
          </p:cNvSpPr>
          <p:nvPr>
            <p:ph type="title"/>
          </p:nvPr>
        </p:nvSpPr>
        <p:spPr>
          <a:xfrm>
            <a:off x="1743916" y="2689699"/>
            <a:ext cx="8704168" cy="1478602"/>
          </a:xfrm>
          <a:prstGeom prst="roundRect">
            <a:avLst>
              <a:gd name="adj" fmla="val 8421"/>
            </a:avLst>
          </a:prstGeom>
          <a:ln w="22225">
            <a:noFill/>
          </a:ln>
        </p:spPr>
        <p:txBody>
          <a:bodyPr wrap="square" lIns="360000" tIns="360000" rIns="360000" bIns="360000">
            <a:spAutoFit/>
          </a:bodyPr>
          <a:lstStyle>
            <a:lvl1pPr algn="ctr">
              <a:defRPr/>
            </a:lvl1pPr>
          </a:lstStyle>
          <a:p>
            <a:r>
              <a:rPr lang="en-GB"/>
              <a:t>Click to edit Master title style</a:t>
            </a:r>
            <a:endParaRPr lang="en-US"/>
          </a:p>
        </p:txBody>
      </p:sp>
    </p:spTree>
    <p:extLst>
      <p:ext uri="{BB962C8B-B14F-4D97-AF65-F5344CB8AC3E}">
        <p14:creationId xmlns:p14="http://schemas.microsoft.com/office/powerpoint/2010/main" val="2161141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Stars and gas in space&#10;&#10;Description automatically generated with medium confidence">
            <a:extLst>
              <a:ext uri="{FF2B5EF4-FFF2-40B4-BE49-F238E27FC236}">
                <a16:creationId xmlns:a16="http://schemas.microsoft.com/office/drawing/2014/main" id="{9E9CEFC1-6564-CC4C-AF80-F5816A327C28}"/>
              </a:ext>
            </a:extLst>
          </p:cNvPr>
          <p:cNvPicPr>
            <a:picLocks noChangeAspect="1"/>
          </p:cNvPicPr>
          <p:nvPr userDrawn="1"/>
        </p:nvPicPr>
        <p:blipFill>
          <a:blip r:embed="rId2" cstate="screen">
            <a:alphaModFix amt="7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21D9BC0-86AB-4C43-8731-4987A65D4B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
          <a:stretch/>
        </p:blipFill>
        <p:spPr>
          <a:xfrm rot="5400000">
            <a:off x="-381003" y="381002"/>
            <a:ext cx="6858003" cy="6096000"/>
          </a:xfrm>
          <a:prstGeom prst="rect">
            <a:avLst/>
          </a:prstGeom>
        </p:spPr>
      </p:pic>
      <p:sp>
        <p:nvSpPr>
          <p:cNvPr id="2" name="Title 1">
            <a:extLst>
              <a:ext uri="{FF2B5EF4-FFF2-40B4-BE49-F238E27FC236}">
                <a16:creationId xmlns:a16="http://schemas.microsoft.com/office/drawing/2014/main" id="{B7022805-F583-1345-8164-C5F606328F85}"/>
              </a:ext>
            </a:extLst>
          </p:cNvPr>
          <p:cNvSpPr>
            <a:spLocks noGrp="1"/>
          </p:cNvSpPr>
          <p:nvPr>
            <p:ph type="title"/>
          </p:nvPr>
        </p:nvSpPr>
        <p:spPr>
          <a:xfrm>
            <a:off x="0" y="751268"/>
            <a:ext cx="4669535" cy="1600200"/>
          </a:xfrm>
        </p:spPr>
        <p:txBody>
          <a:bodyPr lIns="720000" tIns="360000" rIns="360000" bIns="360000"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8C6CCE4-BEBB-1F4A-A137-176D92064855}"/>
              </a:ext>
            </a:extLst>
          </p:cNvPr>
          <p:cNvSpPr>
            <a:spLocks noGrp="1"/>
          </p:cNvSpPr>
          <p:nvPr>
            <p:ph idx="1"/>
          </p:nvPr>
        </p:nvSpPr>
        <p:spPr>
          <a:xfrm>
            <a:off x="6019800" y="0"/>
            <a:ext cx="6172200" cy="6857999"/>
          </a:xfrm>
          <a:prstGeom prst="rect">
            <a:avLst/>
          </a:prstGeom>
        </p:spPr>
        <p:txBody>
          <a:bodyPr lIns="360000" tIns="360000" rIns="360000" bIns="360000" anchor="ctr" anchorCtr="0">
            <a:normAutofit/>
          </a:bodyPr>
          <a:lstStyle>
            <a:lvl1pPr>
              <a:buClr>
                <a:schemeClr val="accent2"/>
              </a:buClr>
              <a:defRPr sz="2800"/>
            </a:lvl1pPr>
            <a:lvl2pPr>
              <a:buClr>
                <a:schemeClr val="accent2"/>
              </a:buClr>
              <a:defRPr sz="2400"/>
            </a:lvl2pPr>
            <a:lvl3pPr>
              <a:buClr>
                <a:schemeClr val="accent2"/>
              </a:buClr>
              <a:defRPr sz="2000"/>
            </a:lvl3pPr>
            <a:lvl4pPr>
              <a:buClr>
                <a:schemeClr val="accent2"/>
              </a:buClr>
              <a:defRPr sz="1800"/>
            </a:lvl4pPr>
            <a:lvl5pPr>
              <a:buClr>
                <a:schemeClr val="accent2"/>
              </a:buClr>
              <a:defRPr sz="18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2C2BBFA-1601-B547-9D6B-57AA59E5842B}"/>
              </a:ext>
            </a:extLst>
          </p:cNvPr>
          <p:cNvSpPr>
            <a:spLocks noGrp="1"/>
          </p:cNvSpPr>
          <p:nvPr>
            <p:ph type="body" sz="half" idx="2"/>
          </p:nvPr>
        </p:nvSpPr>
        <p:spPr>
          <a:xfrm>
            <a:off x="0" y="2351468"/>
            <a:ext cx="4669535" cy="3811588"/>
          </a:xfrm>
          <a:prstGeom prst="rect">
            <a:avLst/>
          </a:prstGeom>
        </p:spPr>
        <p:txBody>
          <a:bodyPr lIns="720000" tIns="360000" rIns="360000" bIns="36000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789603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descr="Stars and gas in space&#10;&#10;Description automatically generated with medium confidence">
            <a:extLst>
              <a:ext uri="{FF2B5EF4-FFF2-40B4-BE49-F238E27FC236}">
                <a16:creationId xmlns:a16="http://schemas.microsoft.com/office/drawing/2014/main" id="{EB9C9BA8-04F1-C549-B87E-B50A1B962CF9}"/>
              </a:ext>
            </a:extLst>
          </p:cNvPr>
          <p:cNvPicPr>
            <a:picLocks noChangeAspect="1"/>
          </p:cNvPicPr>
          <p:nvPr userDrawn="1"/>
        </p:nvPicPr>
        <p:blipFill>
          <a:blip r:embed="rId2" cstate="screen">
            <a:alphaModFix amt="7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F9D1AD3F-1F49-7F47-AC4A-ED4A285951F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035"/>
          <a:stretch/>
        </p:blipFill>
        <p:spPr>
          <a:xfrm rot="16200000">
            <a:off x="5053011" y="-280987"/>
            <a:ext cx="6858003" cy="7419975"/>
          </a:xfrm>
          <a:prstGeom prst="rect">
            <a:avLst/>
          </a:prstGeom>
        </p:spPr>
      </p:pic>
      <p:sp>
        <p:nvSpPr>
          <p:cNvPr id="10" name="Content Placeholder 2">
            <a:extLst>
              <a:ext uri="{FF2B5EF4-FFF2-40B4-BE49-F238E27FC236}">
                <a16:creationId xmlns:a16="http://schemas.microsoft.com/office/drawing/2014/main" id="{F3ED20DD-B3C3-C040-B5FD-8DB530A9CB91}"/>
              </a:ext>
            </a:extLst>
          </p:cNvPr>
          <p:cNvSpPr>
            <a:spLocks noGrp="1"/>
          </p:cNvSpPr>
          <p:nvPr>
            <p:ph idx="13"/>
          </p:nvPr>
        </p:nvSpPr>
        <p:spPr>
          <a:xfrm>
            <a:off x="6019800" y="0"/>
            <a:ext cx="6172200" cy="6857999"/>
          </a:xfrm>
          <a:prstGeom prst="rect">
            <a:avLst/>
          </a:prstGeom>
        </p:spPr>
        <p:txBody>
          <a:bodyPr lIns="360000" tIns="360000" rIns="360000" bIns="360000" anchor="ctr" anchorCtr="0">
            <a:normAutofit/>
          </a:bodyPr>
          <a:lstStyle>
            <a:lvl1pPr>
              <a:buClr>
                <a:schemeClr val="accent2"/>
              </a:buClr>
              <a:defRPr sz="2800"/>
            </a:lvl1pPr>
            <a:lvl2pPr>
              <a:buClr>
                <a:schemeClr val="accent2"/>
              </a:buClr>
              <a:defRPr sz="2400"/>
            </a:lvl2pPr>
            <a:lvl3pPr>
              <a:buClr>
                <a:schemeClr val="accent2"/>
              </a:buClr>
              <a:defRPr sz="2000"/>
            </a:lvl3pPr>
            <a:lvl4pPr>
              <a:buClr>
                <a:schemeClr val="accent2"/>
              </a:buClr>
              <a:defRPr sz="1800"/>
            </a:lvl4pPr>
            <a:lvl5pPr>
              <a:buClr>
                <a:schemeClr val="accent2"/>
              </a:buClr>
              <a:defRPr sz="18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a:extLst>
              <a:ext uri="{FF2B5EF4-FFF2-40B4-BE49-F238E27FC236}">
                <a16:creationId xmlns:a16="http://schemas.microsoft.com/office/drawing/2014/main" id="{5B3A3A45-CB15-B84D-B7D5-52D493B625DD}"/>
              </a:ext>
            </a:extLst>
          </p:cNvPr>
          <p:cNvSpPr>
            <a:spLocks noGrp="1"/>
          </p:cNvSpPr>
          <p:nvPr>
            <p:ph type="title"/>
          </p:nvPr>
        </p:nvSpPr>
        <p:spPr>
          <a:xfrm>
            <a:off x="0" y="737394"/>
            <a:ext cx="4772025" cy="1600200"/>
          </a:xfrm>
        </p:spPr>
        <p:txBody>
          <a:bodyPr lIns="720000" tIns="360000" rIns="360000" bIns="360000"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73A96EC-5DC7-4744-ADD0-97217FF709FE}"/>
              </a:ext>
            </a:extLst>
          </p:cNvPr>
          <p:cNvSpPr>
            <a:spLocks noGrp="1"/>
          </p:cNvSpPr>
          <p:nvPr>
            <p:ph type="pic" idx="1"/>
          </p:nvPr>
        </p:nvSpPr>
        <p:spPr>
          <a:xfrm>
            <a:off x="6632448" y="987425"/>
            <a:ext cx="5196354"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1BD838-CB09-344E-BB71-10D64C06092B}"/>
              </a:ext>
            </a:extLst>
          </p:cNvPr>
          <p:cNvSpPr>
            <a:spLocks noGrp="1"/>
          </p:cNvSpPr>
          <p:nvPr>
            <p:ph type="body" sz="half" idx="2"/>
          </p:nvPr>
        </p:nvSpPr>
        <p:spPr>
          <a:xfrm>
            <a:off x="0" y="2337594"/>
            <a:ext cx="4772025" cy="3811588"/>
          </a:xfrm>
          <a:prstGeom prst="rect">
            <a:avLst/>
          </a:prstGeom>
        </p:spPr>
        <p:txBody>
          <a:bodyPr lIns="720000" tIns="360000" rIns="360000" bIns="36000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A156478-F2D7-4B4E-9FC8-5F3C19D9285E}"/>
              </a:ext>
            </a:extLst>
          </p:cNvPr>
          <p:cNvSpPr>
            <a:spLocks noGrp="1"/>
          </p:cNvSpPr>
          <p:nvPr>
            <p:ph type="dt" sz="half" idx="10"/>
          </p:nvPr>
        </p:nvSpPr>
        <p:spPr/>
        <p:txBody>
          <a:bodyPr/>
          <a:lstStyle/>
          <a:p>
            <a:fld id="{DFA4A679-F51A-1C4B-8744-B6480F763C81}" type="datetimeFigureOut">
              <a:rPr lang="en-US" smtClean="0"/>
              <a:t>12/4/2023</a:t>
            </a:fld>
            <a:endParaRPr lang="en-US"/>
          </a:p>
        </p:txBody>
      </p:sp>
      <p:sp>
        <p:nvSpPr>
          <p:cNvPr id="6" name="Footer Placeholder 5">
            <a:extLst>
              <a:ext uri="{FF2B5EF4-FFF2-40B4-BE49-F238E27FC236}">
                <a16:creationId xmlns:a16="http://schemas.microsoft.com/office/drawing/2014/main" id="{7A893B33-986C-5247-B6F0-ECE9935276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BFE370-3905-0E4F-A992-192D8291E0AE}"/>
              </a:ext>
            </a:extLst>
          </p:cNvPr>
          <p:cNvSpPr>
            <a:spLocks noGrp="1"/>
          </p:cNvSpPr>
          <p:nvPr>
            <p:ph type="sldNum" sz="quarter" idx="12"/>
          </p:nvPr>
        </p:nvSpPr>
        <p:spPr/>
        <p:txBody>
          <a:bodyPr/>
          <a:lstStyle/>
          <a:p>
            <a:fld id="{049D2A9E-4B21-2C40-A9AA-F8D02A327653}" type="slidenum">
              <a:rPr lang="en-US" smtClean="0"/>
              <a:t>‹#›</a:t>
            </a:fld>
            <a:endParaRPr lang="en-US"/>
          </a:p>
        </p:txBody>
      </p:sp>
    </p:spTree>
    <p:extLst>
      <p:ext uri="{BB962C8B-B14F-4D97-AF65-F5344CB8AC3E}">
        <p14:creationId xmlns:p14="http://schemas.microsoft.com/office/powerpoint/2010/main" val="3940596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3151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1E38"/>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9C4B46-430B-5D40-91D8-592E8633CB10}"/>
              </a:ext>
            </a:extLst>
          </p:cNvPr>
          <p:cNvSpPr>
            <a:spLocks noGrp="1"/>
          </p:cNvSpPr>
          <p:nvPr>
            <p:ph type="title"/>
          </p:nvPr>
        </p:nvSpPr>
        <p:spPr>
          <a:xfrm>
            <a:off x="324000" y="365125"/>
            <a:ext cx="10429504"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8A956BA-F5A2-C447-96D8-11A63E699B45}"/>
              </a:ext>
            </a:extLst>
          </p:cNvPr>
          <p:cNvSpPr>
            <a:spLocks noGrp="1"/>
          </p:cNvSpPr>
          <p:nvPr>
            <p:ph type="body" idx="1"/>
          </p:nvPr>
        </p:nvSpPr>
        <p:spPr>
          <a:xfrm>
            <a:off x="324000" y="1825625"/>
            <a:ext cx="10429504"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8303213-869A-2440-8D06-2A5ECC957CEF}"/>
              </a:ext>
            </a:extLst>
          </p:cNvPr>
          <p:cNvSpPr>
            <a:spLocks noGrp="1"/>
          </p:cNvSpPr>
          <p:nvPr>
            <p:ph type="dt" sz="half" idx="2"/>
          </p:nvPr>
        </p:nvSpPr>
        <p:spPr>
          <a:xfrm>
            <a:off x="324000" y="6310312"/>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DFA4A679-F51A-1C4B-8744-B6480F763C81}" type="datetimeFigureOut">
              <a:rPr lang="en-US" smtClean="0"/>
              <a:pPr/>
              <a:t>12/4/2023</a:t>
            </a:fld>
            <a:endParaRPr lang="en-US"/>
          </a:p>
        </p:txBody>
      </p:sp>
      <p:sp>
        <p:nvSpPr>
          <p:cNvPr id="5" name="Footer Placeholder 4">
            <a:extLst>
              <a:ext uri="{FF2B5EF4-FFF2-40B4-BE49-F238E27FC236}">
                <a16:creationId xmlns:a16="http://schemas.microsoft.com/office/drawing/2014/main" id="{B700F92E-94DD-8E46-96E7-E840FC4F0471}"/>
              </a:ext>
            </a:extLst>
          </p:cNvPr>
          <p:cNvSpPr>
            <a:spLocks noGrp="1"/>
          </p:cNvSpPr>
          <p:nvPr>
            <p:ph type="ftr" sz="quarter" idx="3"/>
          </p:nvPr>
        </p:nvSpPr>
        <p:spPr>
          <a:xfrm>
            <a:off x="4038600" y="631031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339357F3-EC2A-1E41-BD79-E55D466BCA22}"/>
              </a:ext>
            </a:extLst>
          </p:cNvPr>
          <p:cNvSpPr>
            <a:spLocks noGrp="1"/>
          </p:cNvSpPr>
          <p:nvPr>
            <p:ph type="sldNum" sz="quarter" idx="4"/>
          </p:nvPr>
        </p:nvSpPr>
        <p:spPr>
          <a:xfrm>
            <a:off x="9085602" y="631031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49D2A9E-4B21-2C40-A9AA-F8D02A327653}" type="slidenum">
              <a:rPr lang="en-US" smtClean="0"/>
              <a:pPr/>
              <a:t>‹#›</a:t>
            </a:fld>
            <a:endParaRPr lang="en-US"/>
          </a:p>
        </p:txBody>
      </p:sp>
    </p:spTree>
    <p:extLst>
      <p:ext uri="{BB962C8B-B14F-4D97-AF65-F5344CB8AC3E}">
        <p14:creationId xmlns:p14="http://schemas.microsoft.com/office/powerpoint/2010/main" val="4172533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Lst>
  <p:txStyles>
    <p:title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1" cy="711081"/>
          </a:xfrm>
          <a:prstGeom prst="rect">
            <a:avLst/>
          </a:prstGeom>
        </p:spPr>
        <p:txBody>
          <a:bodyPr vert="horz" lIns="121899" tIns="60949" rIns="121899" bIns="60949" rtlCol="0" anchor="ctr">
            <a:normAutofit/>
          </a:bodyPr>
          <a:lstStyle/>
          <a:p>
            <a:r>
              <a:rPr lang="en-US"/>
              <a:t>Click to edit Master title style</a:t>
            </a:r>
          </a:p>
        </p:txBody>
      </p:sp>
      <p:sp>
        <p:nvSpPr>
          <p:cNvPr id="3" name="Text Placeholder 2"/>
          <p:cNvSpPr>
            <a:spLocks noGrp="1"/>
          </p:cNvSpPr>
          <p:nvPr>
            <p:ph type="body" idx="1"/>
          </p:nvPr>
        </p:nvSpPr>
        <p:spPr>
          <a:xfrm>
            <a:off x="609600" y="1138426"/>
            <a:ext cx="10972801" cy="4987739"/>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fld id="{425404F2-BE9A-4460-8815-8F645183555F}" type="datetimeFigureOut">
              <a:rPr lang="en-US" smtClean="0"/>
              <a:pPr/>
              <a:t>12/4/2023</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fld id="{96E69268-9C8B-4EBF-A9EE-DC5DC2D48DC3}" type="slidenum">
              <a:rPr lang="en-US" smtClean="0"/>
              <a:pPr/>
              <a:t>‹#›</a:t>
            </a:fld>
            <a:endParaRPr lang="en-US"/>
          </a:p>
        </p:txBody>
      </p:sp>
    </p:spTree>
    <p:extLst>
      <p:ext uri="{BB962C8B-B14F-4D97-AF65-F5344CB8AC3E}">
        <p14:creationId xmlns:p14="http://schemas.microsoft.com/office/powerpoint/2010/main" val="191404773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xStyles>
    <p:titleStyle>
      <a:lvl1pPr algn="l" defTabSz="1218987" rtl="0" eaLnBrk="1" latinLnBrk="0" hangingPunct="1">
        <a:spcBef>
          <a:spcPct val="0"/>
        </a:spcBef>
        <a:buNone/>
        <a:defRPr sz="3600"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3600" kern="1200">
          <a:solidFill>
            <a:schemeClr val="tx1"/>
          </a:solidFill>
          <a:latin typeface="+mj-lt"/>
          <a:ea typeface="+mn-ea"/>
          <a:cs typeface="+mn-cs"/>
        </a:defRPr>
      </a:lvl1pPr>
      <a:lvl2pPr marL="990427" indent="-380933" algn="l" defTabSz="1218987" rtl="0" eaLnBrk="1" latinLnBrk="0" hangingPunct="1">
        <a:spcBef>
          <a:spcPct val="20000"/>
        </a:spcBef>
        <a:buFont typeface="Arial" pitchFamily="34" charset="0"/>
        <a:buChar char="–"/>
        <a:defRPr sz="3200" kern="1200">
          <a:solidFill>
            <a:schemeClr val="tx1"/>
          </a:solidFill>
          <a:latin typeface="+mj-lt"/>
          <a:ea typeface="+mn-ea"/>
          <a:cs typeface="+mn-cs"/>
        </a:defRPr>
      </a:lvl2pPr>
      <a:lvl3pPr marL="1523733" indent="-304747" algn="l" defTabSz="1218987" rtl="0" eaLnBrk="1" latinLnBrk="0" hangingPunct="1">
        <a:spcBef>
          <a:spcPct val="20000"/>
        </a:spcBef>
        <a:buFont typeface="Arial" pitchFamily="34" charset="0"/>
        <a:buChar char="•"/>
        <a:defRPr sz="2400" kern="1200">
          <a:solidFill>
            <a:schemeClr val="tx1"/>
          </a:solidFill>
          <a:latin typeface="+mj-lt"/>
          <a:ea typeface="+mn-ea"/>
          <a:cs typeface="+mn-cs"/>
        </a:defRPr>
      </a:lvl3pPr>
      <a:lvl4pPr marL="2133227" indent="-304747" algn="l" defTabSz="1218987"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742720" indent="-304747" algn="l" defTabSz="1218987"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jpeg"/></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18" Type="http://schemas.openxmlformats.org/officeDocument/2006/relationships/image" Target="../media/image65.png"/><Relationship Id="rId3" Type="http://schemas.openxmlformats.org/officeDocument/2006/relationships/image" Target="../media/image50.png"/><Relationship Id="rId21" Type="http://schemas.openxmlformats.org/officeDocument/2006/relationships/image" Target="../media/image68.png"/><Relationship Id="rId7" Type="http://schemas.openxmlformats.org/officeDocument/2006/relationships/image" Target="../media/image54.png"/><Relationship Id="rId12" Type="http://schemas.openxmlformats.org/officeDocument/2006/relationships/image" Target="../media/image59.png"/><Relationship Id="rId17" Type="http://schemas.openxmlformats.org/officeDocument/2006/relationships/image" Target="../media/image64.png"/><Relationship Id="rId2" Type="http://schemas.openxmlformats.org/officeDocument/2006/relationships/notesSlide" Target="../notesSlides/notesSlide11.xml"/><Relationship Id="rId16" Type="http://schemas.openxmlformats.org/officeDocument/2006/relationships/image" Target="../media/image63.jpeg"/><Relationship Id="rId20"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53.jpeg"/><Relationship Id="rId11" Type="http://schemas.openxmlformats.org/officeDocument/2006/relationships/image" Target="../media/image58.png"/><Relationship Id="rId24" Type="http://schemas.openxmlformats.org/officeDocument/2006/relationships/image" Target="../media/image71.png"/><Relationship Id="rId5" Type="http://schemas.openxmlformats.org/officeDocument/2006/relationships/image" Target="../media/image52.jpeg"/><Relationship Id="rId15" Type="http://schemas.openxmlformats.org/officeDocument/2006/relationships/image" Target="../media/image62.jpeg"/><Relationship Id="rId23" Type="http://schemas.openxmlformats.org/officeDocument/2006/relationships/image" Target="../media/image70.png"/><Relationship Id="rId10" Type="http://schemas.openxmlformats.org/officeDocument/2006/relationships/image" Target="../media/image57.jpeg"/><Relationship Id="rId19" Type="http://schemas.openxmlformats.org/officeDocument/2006/relationships/image" Target="../media/image66.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 Id="rId22" Type="http://schemas.openxmlformats.org/officeDocument/2006/relationships/image" Target="../media/image69.png"/></Relationships>
</file>

<file path=ppt/slides/_rels/slide1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jpe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image" Target="../media/image73.png"/><Relationship Id="rId16" Type="http://schemas.openxmlformats.org/officeDocument/2006/relationships/image" Target="../media/image86.png"/><Relationship Id="rId1" Type="http://schemas.openxmlformats.org/officeDocument/2006/relationships/slideLayout" Target="../slideLayouts/slideLayout1.xml"/><Relationship Id="rId6" Type="http://schemas.openxmlformats.org/officeDocument/2006/relationships/image" Target="../media/image77.png"/><Relationship Id="rId11" Type="http://schemas.openxmlformats.org/officeDocument/2006/relationships/image" Target="../media/image82.jpeg"/><Relationship Id="rId5" Type="http://schemas.openxmlformats.org/officeDocument/2006/relationships/image" Target="../media/image76.png"/><Relationship Id="rId15" Type="http://schemas.openxmlformats.org/officeDocument/2006/relationships/image" Target="../media/image85.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svg"/><Relationship Id="rId7" Type="http://schemas.openxmlformats.org/officeDocument/2006/relationships/image" Target="../media/image92.svg"/><Relationship Id="rId2" Type="http://schemas.openxmlformats.org/officeDocument/2006/relationships/image" Target="../media/image87.png"/><Relationship Id="rId1" Type="http://schemas.openxmlformats.org/officeDocument/2006/relationships/slideLayout" Target="../slideLayouts/slideLayout1.xml"/><Relationship Id="rId6" Type="http://schemas.openxmlformats.org/officeDocument/2006/relationships/image" Target="../media/image91.png"/><Relationship Id="rId5" Type="http://schemas.openxmlformats.org/officeDocument/2006/relationships/image" Target="../media/image90.svg"/><Relationship Id="rId4" Type="http://schemas.openxmlformats.org/officeDocument/2006/relationships/image" Target="../media/image8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jpeg"/><Relationship Id="rId18" Type="http://schemas.openxmlformats.org/officeDocument/2006/relationships/image" Target="../media/image23.png"/><Relationship Id="rId3" Type="http://schemas.openxmlformats.org/officeDocument/2006/relationships/image" Target="../media/image8.jpg"/><Relationship Id="rId21" Type="http://schemas.openxmlformats.org/officeDocument/2006/relationships/image" Target="../media/image26.jpeg"/><Relationship Id="rId7" Type="http://schemas.openxmlformats.org/officeDocument/2006/relationships/image" Target="../media/image12.jpe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image" Target="../media/image7.jpg"/><Relationship Id="rId16" Type="http://schemas.openxmlformats.org/officeDocument/2006/relationships/image" Target="../media/image21.png"/><Relationship Id="rId20" Type="http://schemas.openxmlformats.org/officeDocument/2006/relationships/image" Target="../media/image25.jpeg"/><Relationship Id="rId1" Type="http://schemas.openxmlformats.org/officeDocument/2006/relationships/slideLayout" Target="../slideLayouts/slideLayout9.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jp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jpeg"/><Relationship Id="rId22"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8F30E1-D59C-2246-AFD9-96EDEB65D33D}"/>
              </a:ext>
            </a:extLst>
          </p:cNvPr>
          <p:cNvPicPr>
            <a:picLocks noChangeAspect="1"/>
          </p:cNvPicPr>
          <p:nvPr/>
        </p:nvPicPr>
        <p:blipFill>
          <a:blip r:embed="rId3"/>
          <a:stretch>
            <a:fillRect/>
          </a:stretch>
        </p:blipFill>
        <p:spPr>
          <a:xfrm>
            <a:off x="3826747" y="1571672"/>
            <a:ext cx="4538506" cy="2937871"/>
          </a:xfrm>
          <a:prstGeom prst="rect">
            <a:avLst/>
          </a:prstGeom>
        </p:spPr>
      </p:pic>
    </p:spTree>
    <p:extLst>
      <p:ext uri="{BB962C8B-B14F-4D97-AF65-F5344CB8AC3E}">
        <p14:creationId xmlns:p14="http://schemas.microsoft.com/office/powerpoint/2010/main" val="13638657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98E0846-765A-7FE3-548C-0015AFF5C986}"/>
              </a:ext>
            </a:extLst>
          </p:cNvPr>
          <p:cNvSpPr txBox="1">
            <a:spLocks/>
          </p:cNvSpPr>
          <p:nvPr/>
        </p:nvSpPr>
        <p:spPr>
          <a:xfrm>
            <a:off x="7464614" y="1783959"/>
            <a:ext cx="4087306" cy="2889114"/>
          </a:xfrm>
          <a:prstGeom prst="rect">
            <a:avLst/>
          </a:prstGeom>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b="1" kern="1200">
                <a:solidFill>
                  <a:schemeClr val="bg1"/>
                </a:solidFill>
                <a:latin typeface="Arial" panose="020B0604020202020204" pitchFamily="34" charset="0"/>
                <a:ea typeface="+mj-ea"/>
                <a:cs typeface="Arial" panose="020B0604020202020204" pitchFamily="34" charset="0"/>
              </a:defRPr>
            </a:lvl1pPr>
          </a:lstStyle>
          <a:p>
            <a:pPr algn="l">
              <a:lnSpc>
                <a:spcPct val="110000"/>
              </a:lnSpc>
              <a:spcAft>
                <a:spcPts val="600"/>
              </a:spcAft>
            </a:pPr>
            <a:r>
              <a:rPr lang="en-US" sz="5400" dirty="0">
                <a:solidFill>
                  <a:schemeClr val="bg1">
                    <a:lumMod val="95000"/>
                  </a:schemeClr>
                </a:solidFill>
              </a:rPr>
              <a:t>UKSA</a:t>
            </a:r>
          </a:p>
          <a:p>
            <a:pPr algn="l">
              <a:lnSpc>
                <a:spcPct val="110000"/>
              </a:lnSpc>
              <a:spcAft>
                <a:spcPts val="600"/>
              </a:spcAft>
            </a:pPr>
            <a:r>
              <a:rPr lang="en-US" sz="5400" dirty="0">
                <a:solidFill>
                  <a:schemeClr val="bg1">
                    <a:lumMod val="95000"/>
                  </a:schemeClr>
                </a:solidFill>
              </a:rPr>
              <a:t>Regional</a:t>
            </a:r>
          </a:p>
          <a:p>
            <a:pPr algn="l">
              <a:lnSpc>
                <a:spcPct val="110000"/>
              </a:lnSpc>
              <a:spcAft>
                <a:spcPts val="600"/>
              </a:spcAft>
            </a:pPr>
            <a:r>
              <a:rPr lang="en-US" sz="5400" dirty="0">
                <a:solidFill>
                  <a:schemeClr val="bg1">
                    <a:lumMod val="95000"/>
                  </a:schemeClr>
                </a:solidFill>
              </a:rPr>
              <a:t>Space Clusters</a:t>
            </a:r>
          </a:p>
        </p:txBody>
      </p:sp>
      <p:pic>
        <p:nvPicPr>
          <p:cNvPr id="5" name="Picture 4">
            <a:extLst>
              <a:ext uri="{FF2B5EF4-FFF2-40B4-BE49-F238E27FC236}">
                <a16:creationId xmlns:a16="http://schemas.microsoft.com/office/drawing/2014/main" id="{C395DC46-816E-9F02-249C-A8EFB2ED2DF4}"/>
              </a:ext>
            </a:extLst>
          </p:cNvPr>
          <p:cNvPicPr>
            <a:picLocks noChangeAspect="1"/>
          </p:cNvPicPr>
          <p:nvPr/>
        </p:nvPicPr>
        <p:blipFill>
          <a:blip r:embed="rId3"/>
          <a:stretch>
            <a:fillRect/>
          </a:stretch>
        </p:blipFill>
        <p:spPr>
          <a:xfrm>
            <a:off x="-1" y="30440"/>
            <a:ext cx="7535293" cy="6827559"/>
          </a:xfrm>
          <a:prstGeom prst="rect">
            <a:avLst/>
          </a:prstGeom>
        </p:spPr>
      </p:pic>
    </p:spTree>
    <p:extLst>
      <p:ext uri="{BB962C8B-B14F-4D97-AF65-F5344CB8AC3E}">
        <p14:creationId xmlns:p14="http://schemas.microsoft.com/office/powerpoint/2010/main" val="3888681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17C3E-49BD-B24F-B93B-DFDEE7CE1AB0}"/>
              </a:ext>
            </a:extLst>
          </p:cNvPr>
          <p:cNvSpPr>
            <a:spLocks noGrp="1"/>
          </p:cNvSpPr>
          <p:nvPr>
            <p:ph type="title"/>
          </p:nvPr>
        </p:nvSpPr>
        <p:spPr>
          <a:xfrm>
            <a:off x="731837" y="1435893"/>
            <a:ext cx="10728325" cy="1546250"/>
          </a:xfrm>
          <a:ln w="19050"/>
        </p:spPr>
        <p:txBody>
          <a:bodyPr wrap="square">
            <a:spAutoFit/>
          </a:bodyPr>
          <a:lstStyle/>
          <a:p>
            <a:r>
              <a:rPr lang="en-US" sz="5400" dirty="0"/>
              <a:t>Why Yorkshire?</a:t>
            </a:r>
          </a:p>
        </p:txBody>
      </p:sp>
      <p:pic>
        <p:nvPicPr>
          <p:cNvPr id="7" name="Picture 6">
            <a:extLst>
              <a:ext uri="{FF2B5EF4-FFF2-40B4-BE49-F238E27FC236}">
                <a16:creationId xmlns:a16="http://schemas.microsoft.com/office/drawing/2014/main" id="{C0C4EC48-B614-2184-0652-0B38AB61B75C}"/>
              </a:ext>
            </a:extLst>
          </p:cNvPr>
          <p:cNvPicPr>
            <a:picLocks noChangeAspect="1"/>
          </p:cNvPicPr>
          <p:nvPr/>
        </p:nvPicPr>
        <p:blipFill>
          <a:blip r:embed="rId2"/>
          <a:stretch>
            <a:fillRect/>
          </a:stretch>
        </p:blipFill>
        <p:spPr>
          <a:xfrm>
            <a:off x="4076792" y="3583858"/>
            <a:ext cx="3725981" cy="2411908"/>
          </a:xfrm>
          <a:prstGeom prst="rect">
            <a:avLst/>
          </a:prstGeom>
        </p:spPr>
      </p:pic>
    </p:spTree>
    <p:extLst>
      <p:ext uri="{BB962C8B-B14F-4D97-AF65-F5344CB8AC3E}">
        <p14:creationId xmlns:p14="http://schemas.microsoft.com/office/powerpoint/2010/main" val="2535667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1E38"/>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DB843E-A078-0FEC-6CC6-0A69A59C210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65674" y="0"/>
            <a:ext cx="7726326" cy="6858000"/>
          </a:xfrm>
          <a:prstGeom prst="rect">
            <a:avLst/>
          </a:prstGeom>
        </p:spPr>
      </p:pic>
      <p:pic>
        <p:nvPicPr>
          <p:cNvPr id="19" name="Picture 18">
            <a:extLst>
              <a:ext uri="{FF2B5EF4-FFF2-40B4-BE49-F238E27FC236}">
                <a16:creationId xmlns:a16="http://schemas.microsoft.com/office/drawing/2014/main" id="{187ED612-DC82-CD06-3E4D-3CE1E43858E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181"/>
          <a:stretch/>
        </p:blipFill>
        <p:spPr>
          <a:xfrm rot="5400000">
            <a:off x="-178847" y="178846"/>
            <a:ext cx="6858001" cy="6500310"/>
          </a:xfrm>
          <a:prstGeom prst="rect">
            <a:avLst/>
          </a:prstGeom>
        </p:spPr>
      </p:pic>
      <p:sp>
        <p:nvSpPr>
          <p:cNvPr id="3" name="Content Placeholder 2">
            <a:extLst>
              <a:ext uri="{FF2B5EF4-FFF2-40B4-BE49-F238E27FC236}">
                <a16:creationId xmlns:a16="http://schemas.microsoft.com/office/drawing/2014/main" id="{2C7FFBDE-F028-41C2-AFAF-0BAE30610981}"/>
              </a:ext>
            </a:extLst>
          </p:cNvPr>
          <p:cNvSpPr>
            <a:spLocks noGrp="1"/>
          </p:cNvSpPr>
          <p:nvPr>
            <p:ph idx="4294967295"/>
          </p:nvPr>
        </p:nvSpPr>
        <p:spPr>
          <a:xfrm>
            <a:off x="-366801" y="2120931"/>
            <a:ext cx="6172200" cy="4124545"/>
          </a:xfrm>
        </p:spPr>
        <p:txBody>
          <a:bodyPr lIns="720000" tIns="180000" rIns="180000" bIns="180000">
            <a:spAutoFit/>
          </a:bodyPr>
          <a:lstStyle/>
          <a:p>
            <a:pPr>
              <a:buClr>
                <a:schemeClr val="accent2"/>
              </a:buClr>
            </a:pPr>
            <a:r>
              <a:rPr lang="en-US" sz="2400" dirty="0"/>
              <a:t>Not just stainless steel &amp; astronauts</a:t>
            </a:r>
          </a:p>
          <a:p>
            <a:pPr>
              <a:buClr>
                <a:schemeClr val="accent2"/>
              </a:buClr>
            </a:pPr>
            <a:r>
              <a:rPr lang="en-US" sz="2400" dirty="0"/>
              <a:t>Largest county in the UK</a:t>
            </a:r>
          </a:p>
          <a:p>
            <a:pPr>
              <a:buClr>
                <a:schemeClr val="accent2"/>
              </a:buClr>
            </a:pPr>
            <a:r>
              <a:rPr lang="en-US" sz="2400" dirty="0"/>
              <a:t>With Bradford, the youngest city in Europe</a:t>
            </a:r>
          </a:p>
          <a:p>
            <a:pPr>
              <a:buClr>
                <a:schemeClr val="accent2"/>
              </a:buClr>
            </a:pPr>
            <a:r>
              <a:rPr lang="en-US" sz="2400" dirty="0"/>
              <a:t>5.3m people (more than Scotland, NZ)</a:t>
            </a:r>
          </a:p>
          <a:p>
            <a:pPr>
              <a:buClr>
                <a:schemeClr val="accent2"/>
              </a:buClr>
            </a:pPr>
            <a:r>
              <a:rPr lang="en-US" sz="2400" dirty="0"/>
              <a:t>4 LEPs</a:t>
            </a:r>
          </a:p>
          <a:p>
            <a:pPr>
              <a:buClr>
                <a:schemeClr val="accent2"/>
              </a:buClr>
            </a:pPr>
            <a:r>
              <a:rPr lang="en-US" sz="2400" dirty="0"/>
              <a:t>6% of all UK companies</a:t>
            </a:r>
          </a:p>
          <a:p>
            <a:pPr>
              <a:buClr>
                <a:schemeClr val="accent2"/>
              </a:buClr>
            </a:pPr>
            <a:r>
              <a:rPr lang="en-US" sz="2400" dirty="0"/>
              <a:t>200k students at universities</a:t>
            </a:r>
          </a:p>
        </p:txBody>
      </p:sp>
      <p:sp>
        <p:nvSpPr>
          <p:cNvPr id="2" name="Title 1">
            <a:extLst>
              <a:ext uri="{FF2B5EF4-FFF2-40B4-BE49-F238E27FC236}">
                <a16:creationId xmlns:a16="http://schemas.microsoft.com/office/drawing/2014/main" id="{E036F4FC-F6F3-4490-97E3-193D908CC880}"/>
              </a:ext>
            </a:extLst>
          </p:cNvPr>
          <p:cNvSpPr>
            <a:spLocks noGrp="1"/>
          </p:cNvSpPr>
          <p:nvPr>
            <p:ph type="title" idx="4294967295"/>
          </p:nvPr>
        </p:nvSpPr>
        <p:spPr>
          <a:xfrm>
            <a:off x="-223366" y="840800"/>
            <a:ext cx="5175250" cy="1176750"/>
          </a:xfrm>
        </p:spPr>
        <p:txBody>
          <a:bodyPr lIns="720000" tIns="0" rIns="0" bIns="0" anchor="t" anchorCtr="0">
            <a:normAutofit/>
          </a:bodyPr>
          <a:lstStyle/>
          <a:p>
            <a:r>
              <a:rPr lang="en-US" sz="4000" dirty="0"/>
              <a:t>Greater than the sum of its parts</a:t>
            </a:r>
            <a:endParaRPr lang="en-GB" sz="4000" dirty="0"/>
          </a:p>
        </p:txBody>
      </p:sp>
      <p:sp>
        <p:nvSpPr>
          <p:cNvPr id="11" name="Rounded Rectangle 10">
            <a:extLst>
              <a:ext uri="{FF2B5EF4-FFF2-40B4-BE49-F238E27FC236}">
                <a16:creationId xmlns:a16="http://schemas.microsoft.com/office/drawing/2014/main" id="{272B543C-C7AA-7441-8AAA-DEF422BB84B2}"/>
              </a:ext>
            </a:extLst>
          </p:cNvPr>
          <p:cNvSpPr/>
          <p:nvPr/>
        </p:nvSpPr>
        <p:spPr>
          <a:xfrm>
            <a:off x="9667083" y="3612152"/>
            <a:ext cx="1170241" cy="428598"/>
          </a:xfrm>
          <a:prstGeom prst="roundRect">
            <a:avLst/>
          </a:prstGeom>
          <a:solidFill>
            <a:schemeClr val="tx1">
              <a:alpha val="70000"/>
            </a:schemeClr>
          </a:solidFill>
          <a:ln w="19050">
            <a:solidFill>
              <a:schemeClr val="accent2"/>
            </a:solidFill>
          </a:ln>
          <a:effectLst/>
        </p:spPr>
        <p:txBody>
          <a:bodyPr wrap="square" lIns="108000" tIns="108000" rIns="108000" bIns="108000">
            <a:spAutoFit/>
          </a:bodyPr>
          <a:lstStyle/>
          <a:p>
            <a:pPr algn="ctr"/>
            <a:r>
              <a:rPr lang="en-US" sz="1100" b="1" dirty="0">
                <a:solidFill>
                  <a:srgbClr val="FFFFFF"/>
                </a:solidFill>
                <a:latin typeface="Arial" panose="020B0604020202020204" pitchFamily="34" charset="0"/>
                <a:cs typeface="Arial" panose="020B0604020202020204" pitchFamily="34" charset="0"/>
              </a:rPr>
              <a:t>Yorkshire</a:t>
            </a:r>
          </a:p>
        </p:txBody>
      </p:sp>
      <p:cxnSp>
        <p:nvCxnSpPr>
          <p:cNvPr id="13" name="Straight Connector 12">
            <a:extLst>
              <a:ext uri="{FF2B5EF4-FFF2-40B4-BE49-F238E27FC236}">
                <a16:creationId xmlns:a16="http://schemas.microsoft.com/office/drawing/2014/main" id="{23F2ECEB-3612-0442-9AC3-A2C8691B15F1}"/>
              </a:ext>
            </a:extLst>
          </p:cNvPr>
          <p:cNvCxnSpPr>
            <a:cxnSpLocks/>
          </p:cNvCxnSpPr>
          <p:nvPr/>
        </p:nvCxnSpPr>
        <p:spPr>
          <a:xfrm>
            <a:off x="10252203" y="4040750"/>
            <a:ext cx="0" cy="707151"/>
          </a:xfrm>
          <a:prstGeom prst="line">
            <a:avLst/>
          </a:prstGeom>
          <a:ln w="19050">
            <a:solidFill>
              <a:schemeClr val="accent2"/>
            </a:solidFill>
          </a:ln>
          <a:effectLst>
            <a:outerShdw blurRad="50800" dist="38100" dir="18900000" algn="b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1" name="Rounded Rectangle 20">
            <a:extLst>
              <a:ext uri="{FF2B5EF4-FFF2-40B4-BE49-F238E27FC236}">
                <a16:creationId xmlns:a16="http://schemas.microsoft.com/office/drawing/2014/main" id="{4B7F143F-ADE4-774B-ABC2-E1AEA751B0F2}"/>
              </a:ext>
            </a:extLst>
          </p:cNvPr>
          <p:cNvSpPr/>
          <p:nvPr/>
        </p:nvSpPr>
        <p:spPr>
          <a:xfrm>
            <a:off x="6723673" y="760923"/>
            <a:ext cx="4724755" cy="2483722"/>
          </a:xfrm>
          <a:prstGeom prst="roundRect">
            <a:avLst>
              <a:gd name="adj" fmla="val 4361"/>
            </a:avLst>
          </a:prstGeom>
          <a:solidFill>
            <a:schemeClr val="tx1">
              <a:alpha val="74596"/>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noAutofit/>
          </a:bodyPr>
          <a:lstStyle/>
          <a:p>
            <a:pPr lvl="0">
              <a:spcAft>
                <a:spcPts val="1800"/>
              </a:spcAft>
            </a:pPr>
            <a:r>
              <a:rPr lang="en-US" sz="1400">
                <a:solidFill>
                  <a:schemeClr val="bg1"/>
                </a:solidFill>
                <a:latin typeface="Arial" panose="020B0604020202020204" pitchFamily="34" charset="0"/>
                <a:cs typeface="Arial" panose="020B0604020202020204" pitchFamily="34" charset="0"/>
              </a:rPr>
              <a:t>All parts of the space economy offer opportunities to level up across the whole of the UK, stimulating new </a:t>
            </a:r>
            <a:r>
              <a:rPr lang="en-US" sz="1400" err="1">
                <a:solidFill>
                  <a:schemeClr val="bg1"/>
                </a:solidFill>
                <a:latin typeface="Arial" panose="020B0604020202020204" pitchFamily="34" charset="0"/>
                <a:cs typeface="Arial" panose="020B0604020202020204" pitchFamily="34" charset="0"/>
              </a:rPr>
              <a:t>centres</a:t>
            </a:r>
            <a:r>
              <a:rPr lang="en-US" sz="1400">
                <a:solidFill>
                  <a:schemeClr val="bg1"/>
                </a:solidFill>
                <a:latin typeface="Arial" panose="020B0604020202020204" pitchFamily="34" charset="0"/>
                <a:cs typeface="Arial" panose="020B0604020202020204" pitchFamily="34" charset="0"/>
              </a:rPr>
              <a:t> of excellence and creating highly skilled, high value jobs.</a:t>
            </a:r>
          </a:p>
          <a:p>
            <a:pPr lvl="0">
              <a:spcAft>
                <a:spcPts val="1800"/>
              </a:spcAft>
            </a:pPr>
            <a:r>
              <a:rPr lang="en-US" sz="1050" b="1">
                <a:solidFill>
                  <a:schemeClr val="accent2"/>
                </a:solidFill>
                <a:latin typeface="Arial" panose="020B0604020202020204" pitchFamily="34" charset="0"/>
                <a:cs typeface="Arial" panose="020B0604020202020204" pitchFamily="34" charset="0"/>
              </a:rPr>
              <a:t>Sector Space Covid Support Plan </a:t>
            </a:r>
          </a:p>
        </p:txBody>
      </p:sp>
      <p:pic>
        <p:nvPicPr>
          <p:cNvPr id="23" name="Graphic 22" descr="Open quotation mark with solid fill">
            <a:extLst>
              <a:ext uri="{FF2B5EF4-FFF2-40B4-BE49-F238E27FC236}">
                <a16:creationId xmlns:a16="http://schemas.microsoft.com/office/drawing/2014/main" id="{E217EFE1-7262-8D44-90F6-F6FF8CF0BC7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10933017" y="2429120"/>
            <a:ext cx="687004" cy="687004"/>
          </a:xfrm>
          <a:prstGeom prst="rect">
            <a:avLst/>
          </a:prstGeom>
        </p:spPr>
      </p:pic>
      <p:pic>
        <p:nvPicPr>
          <p:cNvPr id="22" name="Graphic 21" descr="Open quotation mark with solid fill">
            <a:extLst>
              <a:ext uri="{FF2B5EF4-FFF2-40B4-BE49-F238E27FC236}">
                <a16:creationId xmlns:a16="http://schemas.microsoft.com/office/drawing/2014/main" id="{4B21BA31-3D3F-8947-9EA5-945424A253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23673" y="407936"/>
            <a:ext cx="687004" cy="687004"/>
          </a:xfrm>
          <a:prstGeom prst="rect">
            <a:avLst/>
          </a:prstGeom>
        </p:spPr>
      </p:pic>
    </p:spTree>
    <p:extLst>
      <p:ext uri="{BB962C8B-B14F-4D97-AF65-F5344CB8AC3E}">
        <p14:creationId xmlns:p14="http://schemas.microsoft.com/office/powerpoint/2010/main" val="1028807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2A249F-3A82-114A-AB8B-08356CF0ABC7}"/>
              </a:ext>
            </a:extLst>
          </p:cNvPr>
          <p:cNvSpPr txBox="1"/>
          <p:nvPr/>
        </p:nvSpPr>
        <p:spPr>
          <a:xfrm>
            <a:off x="280959" y="3655491"/>
            <a:ext cx="6644640" cy="1477328"/>
          </a:xfrm>
          <a:prstGeom prst="rect">
            <a:avLst/>
          </a:prstGeom>
          <a:noFill/>
        </p:spPr>
        <p:txBody>
          <a:bodyPr wrap="square" lIns="0" tIns="0" rIns="0" bIns="0" rtlCol="0">
            <a:spAutoFit/>
          </a:bodyPr>
          <a:lstStyle/>
          <a:p>
            <a:r>
              <a:rPr lang="en-US" sz="3800" b="1" dirty="0">
                <a:solidFill>
                  <a:schemeClr val="bg1"/>
                </a:solidFill>
                <a:latin typeface="Arial" panose="020B0604020202020204" pitchFamily="34" charset="0"/>
                <a:cs typeface="Arial" panose="020B0604020202020204" pitchFamily="34" charset="0"/>
              </a:rPr>
              <a:t>3 strategic themes</a:t>
            </a:r>
            <a:br>
              <a:rPr lang="en-US" sz="3800" b="1" dirty="0">
                <a:solidFill>
                  <a:schemeClr val="bg1"/>
                </a:solidFill>
                <a:latin typeface="Arial" panose="020B0604020202020204" pitchFamily="34" charset="0"/>
                <a:cs typeface="Arial" panose="020B0604020202020204" pitchFamily="34" charset="0"/>
              </a:rPr>
            </a:br>
            <a:r>
              <a:rPr lang="en-US" sz="2000" b="1" dirty="0">
                <a:solidFill>
                  <a:schemeClr val="accent2"/>
                </a:solidFill>
                <a:latin typeface="Arial" panose="020B0604020202020204" pitchFamily="34" charset="0"/>
                <a:cs typeface="Arial" panose="020B0604020202020204" pitchFamily="34" charset="0"/>
              </a:rPr>
              <a:t>3 core economic opportunities</a:t>
            </a:r>
          </a:p>
          <a:p>
            <a:r>
              <a:rPr lang="en-US" sz="3800" b="1" dirty="0">
                <a:solidFill>
                  <a:schemeClr val="bg1"/>
                </a:solidFill>
                <a:latin typeface="Arial" panose="020B0604020202020204" pitchFamily="34" charset="0"/>
                <a:cs typeface="Arial" panose="020B0604020202020204" pitchFamily="34" charset="0"/>
              </a:rPr>
              <a:t> </a:t>
            </a:r>
          </a:p>
        </p:txBody>
      </p:sp>
      <p:sp>
        <p:nvSpPr>
          <p:cNvPr id="26" name="TextBox 25">
            <a:extLst>
              <a:ext uri="{FF2B5EF4-FFF2-40B4-BE49-F238E27FC236}">
                <a16:creationId xmlns:a16="http://schemas.microsoft.com/office/drawing/2014/main" id="{1F947195-16A6-4E23-B8B6-99751F8E1BD9}"/>
              </a:ext>
            </a:extLst>
          </p:cNvPr>
          <p:cNvSpPr txBox="1"/>
          <p:nvPr/>
        </p:nvSpPr>
        <p:spPr>
          <a:xfrm>
            <a:off x="376299" y="4628226"/>
            <a:ext cx="3821570" cy="1831271"/>
          </a:xfrm>
          <a:prstGeom prst="rect">
            <a:avLst/>
          </a:prstGeom>
          <a:noFill/>
          <a:ln>
            <a:noFill/>
          </a:ln>
        </p:spPr>
        <p:txBody>
          <a:bodyPr wrap="square" lIns="0" tIns="0" rIns="0" bIns="0" rtlCol="0">
            <a:spAutoFit/>
          </a:bodyPr>
          <a:lstStyle/>
          <a:p>
            <a:pPr marL="171450" indent="-171450">
              <a:spcAft>
                <a:spcPts val="600"/>
              </a:spcAft>
              <a:buClr>
                <a:schemeClr val="accent2"/>
              </a:buClr>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Based on regional capabilities</a:t>
            </a:r>
          </a:p>
          <a:p>
            <a:pPr marL="171450" lvl="0" indent="-171450">
              <a:spcAft>
                <a:spcPts val="600"/>
              </a:spcAft>
              <a:buClr>
                <a:schemeClr val="accent2"/>
              </a:buClr>
              <a:buFont typeface="Arial" panose="020B0604020202020204" pitchFamily="34" charset="0"/>
              <a:buChar char="•"/>
            </a:pPr>
            <a:r>
              <a:rPr lang="en-US" sz="1600" dirty="0">
                <a:solidFill>
                  <a:prstClr val="white"/>
                </a:solidFill>
                <a:latin typeface="Arial" panose="020B0604020202020204" pitchFamily="34" charset="0"/>
                <a:cs typeface="Arial" panose="020B0604020202020204" pitchFamily="34" charset="0"/>
              </a:rPr>
              <a:t>Academia &amp; industry</a:t>
            </a:r>
            <a:endParaRPr lang="en-GB" sz="1600" dirty="0">
              <a:solidFill>
                <a:schemeClr val="bg1"/>
              </a:solidFill>
              <a:latin typeface="Arial" panose="020B0604020202020204" pitchFamily="34" charset="0"/>
              <a:cs typeface="Arial" panose="020B0604020202020204" pitchFamily="34" charset="0"/>
            </a:endParaRPr>
          </a:p>
          <a:p>
            <a:pPr marL="171450" indent="-171450">
              <a:spcAft>
                <a:spcPts val="600"/>
              </a:spcAft>
              <a:buClr>
                <a:schemeClr val="accent2"/>
              </a:buClr>
              <a:buFont typeface="Arial" panose="020B0604020202020204" pitchFamily="34" charset="0"/>
              <a:buChar char="•"/>
            </a:pPr>
            <a:r>
              <a:rPr lang="en-GB" sz="1600" dirty="0">
                <a:solidFill>
                  <a:schemeClr val="bg1"/>
                </a:solidFill>
                <a:latin typeface="Arial" panose="020B0604020202020204" pitchFamily="34" charset="0"/>
                <a:cs typeface="Arial" panose="020B0604020202020204" pitchFamily="34" charset="0"/>
              </a:rPr>
              <a:t>Recognised overlaps</a:t>
            </a:r>
          </a:p>
          <a:p>
            <a:pPr marL="171450" indent="-171450">
              <a:spcAft>
                <a:spcPts val="600"/>
              </a:spcAft>
              <a:buClr>
                <a:schemeClr val="accent2"/>
              </a:buClr>
              <a:buFont typeface="Arial" panose="020B0604020202020204" pitchFamily="34" charset="0"/>
              <a:buChar char="•"/>
            </a:pPr>
            <a:r>
              <a:rPr lang="en-GB" sz="1600" dirty="0">
                <a:solidFill>
                  <a:schemeClr val="bg1"/>
                </a:solidFill>
                <a:latin typeface="Arial" panose="020B0604020202020204" pitchFamily="34" charset="0"/>
                <a:cs typeface="Arial" panose="020B0604020202020204" pitchFamily="34" charset="0"/>
              </a:rPr>
              <a:t>&gt;50 world leading academic assets</a:t>
            </a:r>
          </a:p>
          <a:p>
            <a:pPr marL="171450" indent="-171450">
              <a:spcAft>
                <a:spcPts val="600"/>
              </a:spcAft>
              <a:buClr>
                <a:schemeClr val="accent2"/>
              </a:buClr>
              <a:buFont typeface="Arial" panose="020B0604020202020204" pitchFamily="34" charset="0"/>
              <a:buChar char="•"/>
            </a:pPr>
            <a:r>
              <a:rPr lang="en-GB" sz="1600" dirty="0">
                <a:solidFill>
                  <a:schemeClr val="bg1"/>
                </a:solidFill>
                <a:latin typeface="Arial" panose="020B0604020202020204" pitchFamily="34" charset="0"/>
                <a:cs typeface="Arial" panose="020B0604020202020204" pitchFamily="34" charset="0"/>
              </a:rPr>
              <a:t>&gt;370 space relevant businesses</a:t>
            </a:r>
            <a:endParaRPr lang="en-GB" dirty="0">
              <a:solidFill>
                <a:schemeClr val="bg1"/>
              </a:solidFill>
              <a:latin typeface="Arial" panose="020B0604020202020204" pitchFamily="34" charset="0"/>
              <a:cs typeface="Arial" panose="020B0604020202020204" pitchFamily="34" charset="0"/>
            </a:endParaRPr>
          </a:p>
          <a:p>
            <a:pPr marL="171450" indent="-171450">
              <a:spcAft>
                <a:spcPts val="600"/>
              </a:spcAft>
              <a:buFont typeface="Arial" panose="020B0604020202020204" pitchFamily="34" charset="0"/>
              <a:buChar char="•"/>
            </a:pPr>
            <a:endParaRPr lang="en-GB" sz="1400" dirty="0">
              <a:solidFill>
                <a:schemeClr val="bg1"/>
              </a:solidFill>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FDC0EA40-6121-3745-972F-4CAF99264720}"/>
              </a:ext>
            </a:extLst>
          </p:cNvPr>
          <p:cNvSpPr/>
          <p:nvPr/>
        </p:nvSpPr>
        <p:spPr>
          <a:xfrm>
            <a:off x="3399112" y="165956"/>
            <a:ext cx="3821570" cy="3821570"/>
          </a:xfrm>
          <a:prstGeom prst="ellipse">
            <a:avLst/>
          </a:prstGeom>
          <a:solidFill>
            <a:schemeClr val="accent2">
              <a:alpha val="21834"/>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tIns="324000" rIns="36000" bIns="0" rtlCol="0" anchor="t" anchorCtr="0"/>
          <a:lstStyle/>
          <a:p>
            <a:pPr algn="ctr">
              <a:spcAft>
                <a:spcPts val="600"/>
              </a:spcAft>
            </a:pPr>
            <a:endParaRPr lang="en-GB" sz="1000" dirty="0">
              <a:solidFill>
                <a:schemeClr val="bg1"/>
              </a:solidFill>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B837C0FE-4603-EA43-AFAA-69E699BA9D1B}"/>
              </a:ext>
            </a:extLst>
          </p:cNvPr>
          <p:cNvSpPr/>
          <p:nvPr/>
        </p:nvSpPr>
        <p:spPr>
          <a:xfrm>
            <a:off x="6609004" y="721453"/>
            <a:ext cx="2874818" cy="2911963"/>
          </a:xfrm>
          <a:prstGeom prst="ellipse">
            <a:avLst/>
          </a:prstGeom>
          <a:solidFill>
            <a:schemeClr val="accent2">
              <a:alpha val="21834"/>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396000" rIns="0" bIns="0" rtlCol="0" anchor="t" anchorCtr="0"/>
          <a:lstStyle/>
          <a:p>
            <a:pPr lvl="0" algn="ctr">
              <a:spcAft>
                <a:spcPts val="600"/>
              </a:spcAft>
            </a:pPr>
            <a:endParaRPr lang="en-US" sz="1000" dirty="0">
              <a:solidFill>
                <a:srgbClr val="FFFFFF"/>
              </a:solidFill>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id="{2BD17F7E-C8D5-2940-A524-FD0F1288F704}"/>
              </a:ext>
            </a:extLst>
          </p:cNvPr>
          <p:cNvSpPr/>
          <p:nvPr/>
        </p:nvSpPr>
        <p:spPr>
          <a:xfrm>
            <a:off x="5591485" y="2521171"/>
            <a:ext cx="3032269" cy="2911963"/>
          </a:xfrm>
          <a:prstGeom prst="ellipse">
            <a:avLst/>
          </a:prstGeom>
          <a:solidFill>
            <a:schemeClr val="accent2">
              <a:alpha val="21834"/>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396000" rIns="0" bIns="0" rtlCol="0" anchor="t" anchorCtr="0"/>
          <a:lstStyle/>
          <a:p>
            <a:pPr lvl="0" algn="ctr">
              <a:spcAft>
                <a:spcPts val="600"/>
              </a:spcAft>
            </a:pPr>
            <a:endParaRPr lang="en-US" sz="1000" dirty="0">
              <a:solidFill>
                <a:srgbClr val="FFFFFF"/>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D54B1B00-17AA-EAE7-89DF-4A172CA1055B}"/>
              </a:ext>
            </a:extLst>
          </p:cNvPr>
          <p:cNvSpPr txBox="1"/>
          <p:nvPr/>
        </p:nvSpPr>
        <p:spPr>
          <a:xfrm>
            <a:off x="3713603" y="1674512"/>
            <a:ext cx="2874818" cy="1092607"/>
          </a:xfrm>
          <a:prstGeom prst="rect">
            <a:avLst/>
          </a:prstGeom>
          <a:noFill/>
        </p:spPr>
        <p:txBody>
          <a:bodyPr wrap="square" rtlCol="0">
            <a:spAutoFit/>
          </a:bodyPr>
          <a:lstStyle/>
          <a:p>
            <a:pPr algn="ctr">
              <a:spcAft>
                <a:spcPts val="600"/>
              </a:spcAft>
            </a:pPr>
            <a:r>
              <a:rPr lang="en-US" sz="1200" dirty="0">
                <a:solidFill>
                  <a:schemeClr val="bg1"/>
                </a:solidFill>
                <a:latin typeface="Arial" panose="020B0604020202020204" pitchFamily="34" charset="0"/>
                <a:cs typeface="Arial" panose="020B0604020202020204" pitchFamily="34" charset="0"/>
              </a:rPr>
              <a:t>Capture, interpretation &amp; </a:t>
            </a:r>
            <a:br>
              <a:rPr lang="en-US" sz="1200" dirty="0">
                <a:solidFill>
                  <a:schemeClr val="bg1"/>
                </a:solidFill>
                <a:latin typeface="Arial" panose="020B0604020202020204" pitchFamily="34" charset="0"/>
                <a:cs typeface="Arial" panose="020B0604020202020204" pitchFamily="34" charset="0"/>
              </a:rPr>
            </a:br>
            <a:r>
              <a:rPr lang="en-US" sz="1200" dirty="0">
                <a:solidFill>
                  <a:schemeClr val="bg1"/>
                </a:solidFill>
                <a:latin typeface="Arial" panose="020B0604020202020204" pitchFamily="34" charset="0"/>
                <a:cs typeface="Arial" panose="020B0604020202020204" pitchFamily="34" charset="0"/>
              </a:rPr>
              <a:t>value-adding use of space data</a:t>
            </a:r>
          </a:p>
          <a:p>
            <a:pPr algn="ctr">
              <a:spcAft>
                <a:spcPts val="600"/>
              </a:spcAft>
            </a:pPr>
            <a:r>
              <a:rPr lang="en-US" sz="1200" dirty="0">
                <a:solidFill>
                  <a:schemeClr val="bg1"/>
                </a:solidFill>
                <a:latin typeface="Arial" panose="020B0604020202020204" pitchFamily="34" charset="0"/>
                <a:cs typeface="Arial" panose="020B0604020202020204" pitchFamily="34" charset="0"/>
              </a:rPr>
              <a:t>Enabled by machine vision, advanced computer techniques &amp; core computer science capabilities</a:t>
            </a:r>
            <a:endParaRPr lang="en-GB" sz="1200"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0526FD4-1AB6-F69C-A93E-4C016440900B}"/>
              </a:ext>
            </a:extLst>
          </p:cNvPr>
          <p:cNvSpPr txBox="1"/>
          <p:nvPr/>
        </p:nvSpPr>
        <p:spPr>
          <a:xfrm>
            <a:off x="5815287" y="3725749"/>
            <a:ext cx="2599268" cy="1384995"/>
          </a:xfrm>
          <a:prstGeom prst="rect">
            <a:avLst/>
          </a:prstGeom>
          <a:noFill/>
        </p:spPr>
        <p:txBody>
          <a:bodyPr wrap="square" lIns="91440" tIns="45720" rIns="91440" bIns="45720" rtlCol="0" anchor="t">
            <a:spAutoFit/>
          </a:bodyPr>
          <a:lstStyle/>
          <a:p>
            <a:pPr algn="ctr">
              <a:spcAft>
                <a:spcPts val="600"/>
              </a:spcAft>
            </a:pPr>
            <a:r>
              <a:rPr lang="en-US" sz="1200" dirty="0">
                <a:solidFill>
                  <a:srgbClr val="FFFFFF"/>
                </a:solidFill>
                <a:latin typeface="Arial"/>
                <a:cs typeface="Arial"/>
              </a:rPr>
              <a:t>Development of </a:t>
            </a:r>
            <a:br>
              <a:rPr lang="en-US" sz="1200" dirty="0">
                <a:latin typeface="Arial"/>
                <a:cs typeface="Arial"/>
              </a:rPr>
            </a:br>
            <a:r>
              <a:rPr lang="en-US" sz="1200" dirty="0">
                <a:solidFill>
                  <a:srgbClr val="FFFFFF"/>
                </a:solidFill>
                <a:latin typeface="Arial"/>
                <a:cs typeface="Arial"/>
              </a:rPr>
              <a:t>spacecraft systems, payload instrumentation &amp; ground </a:t>
            </a:r>
            <a:br>
              <a:rPr lang="en-US" sz="1200" dirty="0">
                <a:latin typeface="Arial"/>
                <a:cs typeface="Arial"/>
              </a:rPr>
            </a:br>
            <a:r>
              <a:rPr lang="en-US" sz="1200" dirty="0">
                <a:solidFill>
                  <a:srgbClr val="FFFFFF"/>
                </a:solidFill>
                <a:latin typeface="Arial"/>
                <a:cs typeface="Arial"/>
              </a:rPr>
              <a:t>infrastructure that supports </a:t>
            </a:r>
            <a:br>
              <a:rPr lang="en-US" sz="1200" dirty="0">
                <a:latin typeface="Arial"/>
                <a:cs typeface="Arial"/>
              </a:rPr>
            </a:br>
            <a:r>
              <a:rPr lang="en-US" sz="1200" dirty="0">
                <a:solidFill>
                  <a:srgbClr val="FFFFFF"/>
                </a:solidFill>
                <a:latin typeface="Arial"/>
                <a:cs typeface="Arial"/>
              </a:rPr>
              <a:t>satellite comms, surveillance. Enabling better </a:t>
            </a:r>
            <a:br>
              <a:rPr lang="en-US" sz="1200" dirty="0">
                <a:latin typeface="Arial"/>
                <a:cs typeface="Arial"/>
              </a:rPr>
            </a:br>
            <a:r>
              <a:rPr lang="en-US" sz="1200" dirty="0">
                <a:solidFill>
                  <a:srgbClr val="FFFFFF"/>
                </a:solidFill>
                <a:latin typeface="Arial"/>
                <a:cs typeface="Arial"/>
              </a:rPr>
              <a:t>quality data</a:t>
            </a:r>
          </a:p>
        </p:txBody>
      </p:sp>
      <p:sp>
        <p:nvSpPr>
          <p:cNvPr id="13" name="TextBox 12">
            <a:extLst>
              <a:ext uri="{FF2B5EF4-FFF2-40B4-BE49-F238E27FC236}">
                <a16:creationId xmlns:a16="http://schemas.microsoft.com/office/drawing/2014/main" id="{8462A538-0AC9-1338-ED7B-995525CB28E2}"/>
              </a:ext>
            </a:extLst>
          </p:cNvPr>
          <p:cNvSpPr txBox="1"/>
          <p:nvPr/>
        </p:nvSpPr>
        <p:spPr>
          <a:xfrm>
            <a:off x="6813787" y="1067786"/>
            <a:ext cx="2599268" cy="1569660"/>
          </a:xfrm>
          <a:prstGeom prst="rect">
            <a:avLst/>
          </a:prstGeom>
          <a:noFill/>
        </p:spPr>
        <p:txBody>
          <a:bodyPr wrap="square" rtlCol="0">
            <a:spAutoFit/>
          </a:bodyPr>
          <a:lstStyle/>
          <a:p>
            <a:pPr lvl="0" algn="ctr">
              <a:spcAft>
                <a:spcPts val="600"/>
              </a:spcAft>
            </a:pPr>
            <a:r>
              <a:rPr lang="en-US" sz="1200" dirty="0">
                <a:solidFill>
                  <a:srgbClr val="FFFFFF"/>
                </a:solidFill>
                <a:latin typeface="Arial" panose="020B0604020202020204" pitchFamily="34" charset="0"/>
                <a:cs typeface="Arial" panose="020B0604020202020204" pitchFamily="34" charset="0"/>
              </a:rPr>
              <a:t>Connectivity, </a:t>
            </a:r>
            <a:br>
              <a:rPr lang="en-US" sz="1200" dirty="0">
                <a:solidFill>
                  <a:srgbClr val="FFFFFF"/>
                </a:solidFill>
                <a:latin typeface="Arial" panose="020B0604020202020204" pitchFamily="34" charset="0"/>
                <a:cs typeface="Arial" panose="020B0604020202020204" pitchFamily="34" charset="0"/>
              </a:rPr>
            </a:br>
            <a:r>
              <a:rPr lang="en-US" sz="1200" dirty="0">
                <a:solidFill>
                  <a:srgbClr val="FFFFFF"/>
                </a:solidFill>
                <a:latin typeface="Arial" panose="020B0604020202020204" pitchFamily="34" charset="0"/>
                <a:cs typeface="Arial" panose="020B0604020202020204" pitchFamily="34" charset="0"/>
              </a:rPr>
              <a:t>quantum tech, </a:t>
            </a:r>
            <a:br>
              <a:rPr lang="en-US" sz="1200" dirty="0">
                <a:solidFill>
                  <a:srgbClr val="FFFFFF"/>
                </a:solidFill>
                <a:latin typeface="Arial" panose="020B0604020202020204" pitchFamily="34" charset="0"/>
                <a:cs typeface="Arial" panose="020B0604020202020204" pitchFamily="34" charset="0"/>
              </a:rPr>
            </a:br>
            <a:r>
              <a:rPr lang="en-US" sz="1200" dirty="0">
                <a:solidFill>
                  <a:srgbClr val="FFFFFF"/>
                </a:solidFill>
                <a:latin typeface="Arial" panose="020B0604020202020204" pitchFamily="34" charset="0"/>
                <a:cs typeface="Arial" panose="020B0604020202020204" pitchFamily="34" charset="0"/>
              </a:rPr>
              <a:t>optical and </a:t>
            </a:r>
            <a:br>
              <a:rPr lang="en-US" sz="1200" dirty="0">
                <a:solidFill>
                  <a:srgbClr val="FFFFFF"/>
                </a:solidFill>
                <a:latin typeface="Arial" panose="020B0604020202020204" pitchFamily="34" charset="0"/>
                <a:cs typeface="Arial" panose="020B0604020202020204" pitchFamily="34" charset="0"/>
              </a:rPr>
            </a:br>
            <a:r>
              <a:rPr lang="en-US" sz="1200" dirty="0">
                <a:solidFill>
                  <a:srgbClr val="FFFFFF"/>
                </a:solidFill>
                <a:latin typeface="Arial" panose="020B0604020202020204" pitchFamily="34" charset="0"/>
                <a:cs typeface="Arial" panose="020B0604020202020204" pitchFamily="34" charset="0"/>
              </a:rPr>
              <a:t>electronic engineering, </a:t>
            </a:r>
            <a:br>
              <a:rPr lang="en-US" sz="1200" dirty="0">
                <a:solidFill>
                  <a:srgbClr val="FFFFFF"/>
                </a:solidFill>
                <a:latin typeface="Arial" panose="020B0604020202020204" pitchFamily="34" charset="0"/>
                <a:cs typeface="Arial" panose="020B0604020202020204" pitchFamily="34" charset="0"/>
              </a:rPr>
            </a:br>
            <a:r>
              <a:rPr lang="en-US" sz="1200" dirty="0">
                <a:solidFill>
                  <a:srgbClr val="FFFFFF"/>
                </a:solidFill>
                <a:latin typeface="Arial" panose="020B0604020202020204" pitchFamily="34" charset="0"/>
                <a:cs typeface="Arial" panose="020B0604020202020204" pitchFamily="34" charset="0"/>
              </a:rPr>
              <a:t>future telecoms, space </a:t>
            </a:r>
            <a:br>
              <a:rPr lang="en-US" sz="1200" dirty="0">
                <a:solidFill>
                  <a:srgbClr val="FFFFFF"/>
                </a:solidFill>
                <a:latin typeface="Arial" panose="020B0604020202020204" pitchFamily="34" charset="0"/>
                <a:cs typeface="Arial" panose="020B0604020202020204" pitchFamily="34" charset="0"/>
              </a:rPr>
            </a:br>
            <a:r>
              <a:rPr lang="en-US" sz="1200" dirty="0">
                <a:solidFill>
                  <a:srgbClr val="FFFFFF"/>
                </a:solidFill>
                <a:latin typeface="Arial" panose="020B0604020202020204" pitchFamily="34" charset="0"/>
                <a:cs typeface="Arial" panose="020B0604020202020204" pitchFamily="34" charset="0"/>
              </a:rPr>
              <a:t>domain awareness </a:t>
            </a:r>
            <a:br>
              <a:rPr lang="en-US" sz="1200" dirty="0">
                <a:solidFill>
                  <a:srgbClr val="FFFFFF"/>
                </a:solidFill>
                <a:latin typeface="Arial" panose="020B0604020202020204" pitchFamily="34" charset="0"/>
                <a:cs typeface="Arial" panose="020B0604020202020204" pitchFamily="34" charset="0"/>
              </a:rPr>
            </a:br>
            <a:r>
              <a:rPr lang="en-US" sz="1200" dirty="0">
                <a:solidFill>
                  <a:srgbClr val="FFFFFF"/>
                </a:solidFill>
                <a:latin typeface="Arial" panose="020B0604020202020204" pitchFamily="34" charset="0"/>
                <a:cs typeface="Arial" panose="020B0604020202020204" pitchFamily="34" charset="0"/>
              </a:rPr>
              <a:t>&amp; secure satellite </a:t>
            </a:r>
            <a:br>
              <a:rPr lang="en-US" sz="1200" dirty="0">
                <a:solidFill>
                  <a:srgbClr val="FFFFFF"/>
                </a:solidFill>
                <a:latin typeface="Arial" panose="020B0604020202020204" pitchFamily="34" charset="0"/>
                <a:cs typeface="Arial" panose="020B0604020202020204" pitchFamily="34" charset="0"/>
              </a:rPr>
            </a:br>
            <a:r>
              <a:rPr lang="en-US" sz="1200" dirty="0">
                <a:solidFill>
                  <a:srgbClr val="FFFFFF"/>
                </a:solidFill>
                <a:latin typeface="Arial" panose="020B0604020202020204" pitchFamily="34" charset="0"/>
                <a:cs typeface="Arial" panose="020B0604020202020204" pitchFamily="34" charset="0"/>
              </a:rPr>
              <a:t>comms</a:t>
            </a:r>
          </a:p>
        </p:txBody>
      </p:sp>
      <p:sp>
        <p:nvSpPr>
          <p:cNvPr id="3" name="TextBox 2">
            <a:extLst>
              <a:ext uri="{FF2B5EF4-FFF2-40B4-BE49-F238E27FC236}">
                <a16:creationId xmlns:a16="http://schemas.microsoft.com/office/drawing/2014/main" id="{B450E8E1-4472-433F-9527-9693A2FA693C}"/>
              </a:ext>
            </a:extLst>
          </p:cNvPr>
          <p:cNvSpPr txBox="1"/>
          <p:nvPr/>
        </p:nvSpPr>
        <p:spPr>
          <a:xfrm>
            <a:off x="2393822" y="398503"/>
            <a:ext cx="2600927" cy="923330"/>
          </a:xfrm>
          <a:prstGeom prst="rect">
            <a:avLst/>
          </a:prstGeom>
          <a:solidFill>
            <a:srgbClr val="92C15B"/>
          </a:solidFill>
        </p:spPr>
        <p:txBody>
          <a:bodyPr wrap="square" rtlCol="0">
            <a:spAutoFit/>
          </a:bodyPr>
          <a:lstStyle/>
          <a:p>
            <a:pPr algn="ctr"/>
            <a:r>
              <a:rPr lang="en-US" dirty="0">
                <a:solidFill>
                  <a:srgbClr val="001E38"/>
                </a:solidFill>
                <a:latin typeface="Arial" panose="020B0604020202020204" pitchFamily="34" charset="0"/>
                <a:cs typeface="Arial" panose="020B0604020202020204" pitchFamily="34" charset="0"/>
              </a:rPr>
              <a:t>Geospatial intelligence</a:t>
            </a:r>
          </a:p>
          <a:p>
            <a:pPr algn="ctr"/>
            <a:r>
              <a:rPr lang="en-US" dirty="0">
                <a:solidFill>
                  <a:srgbClr val="001E38"/>
                </a:solidFill>
                <a:latin typeface="Arial" panose="020B0604020202020204" pitchFamily="34" charset="0"/>
                <a:cs typeface="Arial" panose="020B0604020202020204" pitchFamily="34" charset="0"/>
              </a:rPr>
              <a:t>Earth observation</a:t>
            </a:r>
            <a:br>
              <a:rPr lang="en-US" dirty="0">
                <a:solidFill>
                  <a:srgbClr val="001E38"/>
                </a:solidFill>
                <a:latin typeface="Arial" panose="020B0604020202020204" pitchFamily="34" charset="0"/>
                <a:cs typeface="Arial" panose="020B0604020202020204" pitchFamily="34" charset="0"/>
              </a:rPr>
            </a:br>
            <a:r>
              <a:rPr lang="en-US" dirty="0">
                <a:solidFill>
                  <a:srgbClr val="001E38"/>
                </a:solidFill>
                <a:latin typeface="Arial" panose="020B0604020202020204" pitchFamily="34" charset="0"/>
                <a:cs typeface="Arial" panose="020B0604020202020204" pitchFamily="34" charset="0"/>
              </a:rPr>
              <a:t>Excellence in SAR </a:t>
            </a:r>
          </a:p>
        </p:txBody>
      </p:sp>
      <p:sp>
        <p:nvSpPr>
          <p:cNvPr id="4" name="TextBox 3">
            <a:extLst>
              <a:ext uri="{FF2B5EF4-FFF2-40B4-BE49-F238E27FC236}">
                <a16:creationId xmlns:a16="http://schemas.microsoft.com/office/drawing/2014/main" id="{614297E2-7EC8-D270-F5A7-1B5CF21E6619}"/>
              </a:ext>
            </a:extLst>
          </p:cNvPr>
          <p:cNvSpPr txBox="1"/>
          <p:nvPr/>
        </p:nvSpPr>
        <p:spPr>
          <a:xfrm>
            <a:off x="9106153" y="1532104"/>
            <a:ext cx="2856424" cy="923330"/>
          </a:xfrm>
          <a:prstGeom prst="rect">
            <a:avLst/>
          </a:prstGeom>
          <a:solidFill>
            <a:srgbClr val="92C15B"/>
          </a:solidFill>
        </p:spPr>
        <p:txBody>
          <a:bodyPr wrap="square" rtlCol="0">
            <a:spAutoFit/>
          </a:bodyPr>
          <a:lstStyle/>
          <a:p>
            <a:pPr algn="ctr"/>
            <a:r>
              <a:rPr lang="en-GB" kern="0" dirty="0">
                <a:solidFill>
                  <a:srgbClr val="001E38"/>
                </a:solidFill>
                <a:latin typeface="Arial"/>
                <a:cs typeface="Arial"/>
                <a:sym typeface="Arial"/>
              </a:rPr>
              <a:t>Ubiquitous connectivity</a:t>
            </a:r>
            <a:br>
              <a:rPr lang="en-GB" kern="0" dirty="0">
                <a:solidFill>
                  <a:srgbClr val="001E38"/>
                </a:solidFill>
                <a:latin typeface="Arial"/>
                <a:cs typeface="Arial"/>
                <a:sym typeface="Arial"/>
              </a:rPr>
            </a:br>
            <a:r>
              <a:rPr lang="en-GB" kern="0" dirty="0">
                <a:solidFill>
                  <a:srgbClr val="001E38"/>
                </a:solidFill>
                <a:latin typeface="Arial"/>
                <a:cs typeface="Arial"/>
                <a:sym typeface="Arial"/>
              </a:rPr>
              <a:t>Quantum communications</a:t>
            </a:r>
          </a:p>
          <a:p>
            <a:pPr algn="ctr"/>
            <a:r>
              <a:rPr lang="en-GB" kern="0" dirty="0">
                <a:solidFill>
                  <a:srgbClr val="001E38"/>
                </a:solidFill>
                <a:latin typeface="Arial"/>
                <a:cs typeface="Arial"/>
                <a:sym typeface="Arial"/>
              </a:rPr>
              <a:t>Excellence in RF</a:t>
            </a:r>
            <a:endParaRPr lang="en-GB" dirty="0">
              <a:solidFill>
                <a:srgbClr val="001E38"/>
              </a:solidFill>
              <a:latin typeface="Arial"/>
              <a:cs typeface="Arial"/>
            </a:endParaRPr>
          </a:p>
        </p:txBody>
      </p:sp>
      <p:sp>
        <p:nvSpPr>
          <p:cNvPr id="5" name="TextBox 4">
            <a:extLst>
              <a:ext uri="{FF2B5EF4-FFF2-40B4-BE49-F238E27FC236}">
                <a16:creationId xmlns:a16="http://schemas.microsoft.com/office/drawing/2014/main" id="{20E0AEAB-51B9-49CF-BF43-305E483E5D53}"/>
              </a:ext>
            </a:extLst>
          </p:cNvPr>
          <p:cNvSpPr txBox="1"/>
          <p:nvPr/>
        </p:nvSpPr>
        <p:spPr>
          <a:xfrm>
            <a:off x="8184188" y="3971093"/>
            <a:ext cx="3032269" cy="923330"/>
          </a:xfrm>
          <a:prstGeom prst="rect">
            <a:avLst/>
          </a:prstGeom>
          <a:solidFill>
            <a:srgbClr val="92C15B"/>
          </a:solidFill>
        </p:spPr>
        <p:txBody>
          <a:bodyPr wrap="square" rtlCol="0">
            <a:spAutoFit/>
          </a:bodyPr>
          <a:lstStyle/>
          <a:p>
            <a:pPr algn="ctr"/>
            <a:r>
              <a:rPr lang="en-US" dirty="0">
                <a:solidFill>
                  <a:srgbClr val="001E38"/>
                </a:solidFill>
                <a:latin typeface="Arial" panose="020B0604020202020204" pitchFamily="34" charset="0"/>
                <a:cs typeface="Arial" panose="020B0604020202020204" pitchFamily="34" charset="0"/>
              </a:rPr>
              <a:t>Advanced manufacturing</a:t>
            </a:r>
            <a:br>
              <a:rPr lang="en-US" dirty="0">
                <a:solidFill>
                  <a:srgbClr val="001E38"/>
                </a:solidFill>
                <a:latin typeface="Arial" panose="020B0604020202020204" pitchFamily="34" charset="0"/>
                <a:cs typeface="Arial" panose="020B0604020202020204" pitchFamily="34" charset="0"/>
              </a:rPr>
            </a:br>
            <a:r>
              <a:rPr lang="en-US" dirty="0">
                <a:solidFill>
                  <a:srgbClr val="001E38"/>
                </a:solidFill>
                <a:latin typeface="Arial" panose="020B0604020202020204" pitchFamily="34" charset="0"/>
                <a:cs typeface="Arial" panose="020B0604020202020204" pitchFamily="34" charset="0"/>
              </a:rPr>
              <a:t>Instrument design</a:t>
            </a:r>
          </a:p>
          <a:p>
            <a:pPr algn="ctr"/>
            <a:r>
              <a:rPr lang="en-US" dirty="0">
                <a:solidFill>
                  <a:srgbClr val="001E38"/>
                </a:solidFill>
                <a:latin typeface="Arial" panose="020B0604020202020204" pitchFamily="34" charset="0"/>
                <a:cs typeface="Arial" panose="020B0604020202020204" pitchFamily="34" charset="0"/>
              </a:rPr>
              <a:t>Robotics</a:t>
            </a:r>
          </a:p>
        </p:txBody>
      </p:sp>
      <p:sp>
        <p:nvSpPr>
          <p:cNvPr id="14" name="TextBox 13">
            <a:extLst>
              <a:ext uri="{FF2B5EF4-FFF2-40B4-BE49-F238E27FC236}">
                <a16:creationId xmlns:a16="http://schemas.microsoft.com/office/drawing/2014/main" id="{07D118DF-71B1-9A0A-E9A8-BC8384A78DA8}"/>
              </a:ext>
            </a:extLst>
          </p:cNvPr>
          <p:cNvSpPr txBox="1"/>
          <p:nvPr/>
        </p:nvSpPr>
        <p:spPr>
          <a:xfrm>
            <a:off x="8414555" y="6147132"/>
            <a:ext cx="3995775" cy="523220"/>
          </a:xfrm>
          <a:prstGeom prst="rect">
            <a:avLst/>
          </a:prstGeom>
          <a:noFill/>
        </p:spPr>
        <p:txBody>
          <a:bodyPr wrap="square" rtlCol="0">
            <a:spAutoFit/>
          </a:bodyPr>
          <a:lstStyle/>
          <a:p>
            <a:r>
              <a:rPr lang="en-US" sz="1400" dirty="0">
                <a:solidFill>
                  <a:schemeClr val="bg1"/>
                </a:solidFill>
                <a:latin typeface="Arial"/>
                <a:cs typeface="Arial"/>
              </a:rPr>
              <a:t>Source: Space Hub Yorkshire Strategy Document</a:t>
            </a:r>
            <a:endParaRPr lang="en-GB" sz="1400" dirty="0">
              <a:solidFill>
                <a:schemeClr val="bg1"/>
              </a:solidFill>
              <a:latin typeface="Arial"/>
              <a:cs typeface="Arial"/>
            </a:endParaRPr>
          </a:p>
        </p:txBody>
      </p:sp>
    </p:spTree>
    <p:extLst>
      <p:ext uri="{BB962C8B-B14F-4D97-AF65-F5344CB8AC3E}">
        <p14:creationId xmlns:p14="http://schemas.microsoft.com/office/powerpoint/2010/main" val="315876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A63C475-2150-3C4E-AD45-4598183A50FC}"/>
              </a:ext>
            </a:extLst>
          </p:cNvPr>
          <p:cNvSpPr txBox="1"/>
          <p:nvPr/>
        </p:nvSpPr>
        <p:spPr>
          <a:xfrm>
            <a:off x="731837" y="634962"/>
            <a:ext cx="4192431" cy="1070561"/>
          </a:xfrm>
          <a:prstGeom prst="rect">
            <a:avLst/>
          </a:prstGeom>
          <a:noFill/>
        </p:spPr>
        <p:txBody>
          <a:bodyPr wrap="square" lIns="0" tIns="0" rIns="0" bIns="0" rtlCol="0">
            <a:noAutofit/>
          </a:bodyPr>
          <a:lstStyle/>
          <a:p>
            <a:r>
              <a:rPr lang="en-US" sz="3400" b="1">
                <a:latin typeface="Arial" panose="020B0604020202020204" pitchFamily="34" charset="0"/>
                <a:cs typeface="Arial" panose="020B0604020202020204" pitchFamily="34" charset="0"/>
              </a:rPr>
              <a:t>Inward investment </a:t>
            </a:r>
            <a:br>
              <a:rPr lang="en-US" sz="3400" b="1">
                <a:latin typeface="Arial" panose="020B0604020202020204" pitchFamily="34" charset="0"/>
                <a:cs typeface="Arial" panose="020B0604020202020204" pitchFamily="34" charset="0"/>
              </a:rPr>
            </a:br>
            <a:r>
              <a:rPr lang="en-US" sz="3400" b="1">
                <a:latin typeface="Arial" panose="020B0604020202020204" pitchFamily="34" charset="0"/>
                <a:cs typeface="Arial" panose="020B0604020202020204" pitchFamily="34" charset="0"/>
              </a:rPr>
              <a:t>opportunities?</a:t>
            </a:r>
          </a:p>
        </p:txBody>
      </p:sp>
      <p:grpSp>
        <p:nvGrpSpPr>
          <p:cNvPr id="59" name="Group 58">
            <a:extLst>
              <a:ext uri="{FF2B5EF4-FFF2-40B4-BE49-F238E27FC236}">
                <a16:creationId xmlns:a16="http://schemas.microsoft.com/office/drawing/2014/main" id="{33290AE7-FD7E-CE4C-B0CD-BEC7D2C93B5A}"/>
              </a:ext>
            </a:extLst>
          </p:cNvPr>
          <p:cNvGrpSpPr/>
          <p:nvPr/>
        </p:nvGrpSpPr>
        <p:grpSpPr>
          <a:xfrm>
            <a:off x="8138286" y="728663"/>
            <a:ext cx="3370520" cy="5536118"/>
            <a:chOff x="8596748" y="1430642"/>
            <a:chExt cx="2838447" cy="4662183"/>
          </a:xfrm>
        </p:grpSpPr>
        <p:pic>
          <p:nvPicPr>
            <p:cNvPr id="21" name="Picture 20" descr="A map of the world&#10;&#10;Description automatically generated with low confidence">
              <a:extLst>
                <a:ext uri="{FF2B5EF4-FFF2-40B4-BE49-F238E27FC236}">
                  <a16:creationId xmlns:a16="http://schemas.microsoft.com/office/drawing/2014/main" id="{DE03FEB7-2FA4-8847-BE06-34F8F18F4A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96748" y="1430642"/>
              <a:ext cx="2838447" cy="4662183"/>
            </a:xfrm>
            <a:prstGeom prst="rect">
              <a:avLst/>
            </a:prstGeom>
          </p:spPr>
        </p:pic>
        <p:grpSp>
          <p:nvGrpSpPr>
            <p:cNvPr id="27" name="Group 26">
              <a:extLst>
                <a:ext uri="{FF2B5EF4-FFF2-40B4-BE49-F238E27FC236}">
                  <a16:creationId xmlns:a16="http://schemas.microsoft.com/office/drawing/2014/main" id="{12367A62-00AB-2E4C-8F0D-D8B7C7DB9238}"/>
                </a:ext>
              </a:extLst>
            </p:cNvPr>
            <p:cNvGrpSpPr/>
            <p:nvPr/>
          </p:nvGrpSpPr>
          <p:grpSpPr>
            <a:xfrm>
              <a:off x="9616374" y="2533639"/>
              <a:ext cx="324496" cy="470651"/>
              <a:chOff x="9744650" y="1992072"/>
              <a:chExt cx="431905" cy="626437"/>
            </a:xfrm>
            <a:solidFill>
              <a:schemeClr val="tx1"/>
            </a:solidFill>
          </p:grpSpPr>
          <p:cxnSp>
            <p:nvCxnSpPr>
              <p:cNvPr id="23" name="Straight Connector 22">
                <a:extLst>
                  <a:ext uri="{FF2B5EF4-FFF2-40B4-BE49-F238E27FC236}">
                    <a16:creationId xmlns:a16="http://schemas.microsoft.com/office/drawing/2014/main" id="{CB12EA90-C264-BE43-9989-7081D2EB9782}"/>
                  </a:ext>
                </a:extLst>
              </p:cNvPr>
              <p:cNvCxnSpPr>
                <a:cxnSpLocks/>
                <a:stCxn id="22" idx="2"/>
              </p:cNvCxnSpPr>
              <p:nvPr/>
            </p:nvCxnSpPr>
            <p:spPr>
              <a:xfrm>
                <a:off x="9960603" y="2348412"/>
                <a:ext cx="0" cy="270097"/>
              </a:xfrm>
              <a:prstGeom prst="line">
                <a:avLst/>
              </a:prstGeom>
              <a:grpFill/>
              <a:ln w="19050">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22" name="Rounded Rectangle 21">
                <a:extLst>
                  <a:ext uri="{FF2B5EF4-FFF2-40B4-BE49-F238E27FC236}">
                    <a16:creationId xmlns:a16="http://schemas.microsoft.com/office/drawing/2014/main" id="{CD978009-1CDB-2C4D-8B05-4D7BAEEDC98A}"/>
                  </a:ext>
                </a:extLst>
              </p:cNvPr>
              <p:cNvSpPr/>
              <p:nvPr/>
            </p:nvSpPr>
            <p:spPr>
              <a:xfrm>
                <a:off x="9744650" y="1992072"/>
                <a:ext cx="431905" cy="356340"/>
              </a:xfrm>
              <a:prstGeom prst="roundRect">
                <a:avLst/>
              </a:prstGeom>
              <a:grpFill/>
              <a:ln w="19050">
                <a:solidFill>
                  <a:schemeClr val="tx2"/>
                </a:solidFill>
              </a:ln>
              <a:effectLst/>
            </p:spPr>
            <p:txBody>
              <a:bodyPr wrap="square" lIns="36000" tIns="36000" rIns="36000" bIns="36000">
                <a:spAutoFit/>
              </a:bodyPr>
              <a:lstStyle/>
              <a:p>
                <a:pPr algn="ctr"/>
                <a:r>
                  <a:rPr lang="en-US" sz="1100" b="1">
                    <a:solidFill>
                      <a:srgbClr val="FFFFFF"/>
                    </a:solidFill>
                    <a:latin typeface="Arial" panose="020B0604020202020204" pitchFamily="34" charset="0"/>
                    <a:cs typeface="Arial" panose="020B0604020202020204" pitchFamily="34" charset="0"/>
                  </a:rPr>
                  <a:t>11</a:t>
                </a:r>
                <a:endParaRPr lang="en-US" sz="1200" b="1"/>
              </a:p>
            </p:txBody>
          </p:sp>
        </p:grpSp>
        <p:grpSp>
          <p:nvGrpSpPr>
            <p:cNvPr id="28" name="Group 27">
              <a:extLst>
                <a:ext uri="{FF2B5EF4-FFF2-40B4-BE49-F238E27FC236}">
                  <a16:creationId xmlns:a16="http://schemas.microsoft.com/office/drawing/2014/main" id="{B4D50CC6-91C3-A248-BBF0-6336DE791C83}"/>
                </a:ext>
              </a:extLst>
            </p:cNvPr>
            <p:cNvGrpSpPr/>
            <p:nvPr/>
          </p:nvGrpSpPr>
          <p:grpSpPr>
            <a:xfrm>
              <a:off x="8905506" y="3435506"/>
              <a:ext cx="324496" cy="470651"/>
              <a:chOff x="9796509" y="2047392"/>
              <a:chExt cx="431905" cy="626437"/>
            </a:xfrm>
            <a:solidFill>
              <a:schemeClr val="tx1"/>
            </a:solidFill>
          </p:grpSpPr>
          <p:cxnSp>
            <p:nvCxnSpPr>
              <p:cNvPr id="29" name="Straight Connector 28">
                <a:extLst>
                  <a:ext uri="{FF2B5EF4-FFF2-40B4-BE49-F238E27FC236}">
                    <a16:creationId xmlns:a16="http://schemas.microsoft.com/office/drawing/2014/main" id="{5D860635-64E0-E84F-A8FE-F9E21D41C6F6}"/>
                  </a:ext>
                </a:extLst>
              </p:cNvPr>
              <p:cNvCxnSpPr>
                <a:cxnSpLocks/>
                <a:stCxn id="30" idx="2"/>
              </p:cNvCxnSpPr>
              <p:nvPr/>
            </p:nvCxnSpPr>
            <p:spPr>
              <a:xfrm>
                <a:off x="10012463" y="2403732"/>
                <a:ext cx="0" cy="270097"/>
              </a:xfrm>
              <a:prstGeom prst="line">
                <a:avLst/>
              </a:prstGeom>
              <a:grpFill/>
              <a:ln w="19050">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30" name="Rounded Rectangle 29">
                <a:extLst>
                  <a:ext uri="{FF2B5EF4-FFF2-40B4-BE49-F238E27FC236}">
                    <a16:creationId xmlns:a16="http://schemas.microsoft.com/office/drawing/2014/main" id="{42D98EDB-9E72-4D42-9D84-A63E2279FF0D}"/>
                  </a:ext>
                </a:extLst>
              </p:cNvPr>
              <p:cNvSpPr/>
              <p:nvPr/>
            </p:nvSpPr>
            <p:spPr>
              <a:xfrm>
                <a:off x="9796509" y="2047392"/>
                <a:ext cx="431905" cy="356340"/>
              </a:xfrm>
              <a:prstGeom prst="roundRect">
                <a:avLst/>
              </a:prstGeom>
              <a:grpFill/>
              <a:ln w="19050">
                <a:solidFill>
                  <a:schemeClr val="tx2"/>
                </a:solidFill>
              </a:ln>
              <a:effectLst/>
            </p:spPr>
            <p:txBody>
              <a:bodyPr wrap="square" lIns="36000" tIns="36000" rIns="36000" bIns="36000">
                <a:spAutoFit/>
              </a:bodyPr>
              <a:lstStyle/>
              <a:p>
                <a:pPr algn="ctr"/>
                <a:r>
                  <a:rPr lang="en-US" sz="1100" b="1">
                    <a:solidFill>
                      <a:srgbClr val="FFFFFF"/>
                    </a:solidFill>
                    <a:latin typeface="Arial" panose="020B0604020202020204" pitchFamily="34" charset="0"/>
                    <a:cs typeface="Arial" panose="020B0604020202020204" pitchFamily="34" charset="0"/>
                  </a:rPr>
                  <a:t>2</a:t>
                </a:r>
                <a:endParaRPr lang="en-US" sz="1200" b="1"/>
              </a:p>
            </p:txBody>
          </p:sp>
        </p:grpSp>
        <p:grpSp>
          <p:nvGrpSpPr>
            <p:cNvPr id="31" name="Group 30">
              <a:extLst>
                <a:ext uri="{FF2B5EF4-FFF2-40B4-BE49-F238E27FC236}">
                  <a16:creationId xmlns:a16="http://schemas.microsoft.com/office/drawing/2014/main" id="{9F1FEC12-76B6-2244-8782-50FF4252123E}"/>
                </a:ext>
              </a:extLst>
            </p:cNvPr>
            <p:cNvGrpSpPr/>
            <p:nvPr/>
          </p:nvGrpSpPr>
          <p:grpSpPr>
            <a:xfrm>
              <a:off x="10214769" y="3167782"/>
              <a:ext cx="324496" cy="470651"/>
              <a:chOff x="9744650" y="1992072"/>
              <a:chExt cx="431905" cy="626437"/>
            </a:xfrm>
            <a:solidFill>
              <a:schemeClr val="tx1"/>
            </a:solidFill>
          </p:grpSpPr>
          <p:cxnSp>
            <p:nvCxnSpPr>
              <p:cNvPr id="32" name="Straight Connector 31">
                <a:extLst>
                  <a:ext uri="{FF2B5EF4-FFF2-40B4-BE49-F238E27FC236}">
                    <a16:creationId xmlns:a16="http://schemas.microsoft.com/office/drawing/2014/main" id="{CBBE0437-E563-1543-B16E-4B3917834CF2}"/>
                  </a:ext>
                </a:extLst>
              </p:cNvPr>
              <p:cNvCxnSpPr>
                <a:cxnSpLocks/>
                <a:stCxn id="33" idx="2"/>
              </p:cNvCxnSpPr>
              <p:nvPr/>
            </p:nvCxnSpPr>
            <p:spPr>
              <a:xfrm>
                <a:off x="9960603" y="2348412"/>
                <a:ext cx="0" cy="270097"/>
              </a:xfrm>
              <a:prstGeom prst="line">
                <a:avLst/>
              </a:prstGeom>
              <a:grpFill/>
              <a:ln w="19050">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33" name="Rounded Rectangle 32">
                <a:extLst>
                  <a:ext uri="{FF2B5EF4-FFF2-40B4-BE49-F238E27FC236}">
                    <a16:creationId xmlns:a16="http://schemas.microsoft.com/office/drawing/2014/main" id="{7B24E131-4773-F54E-B2F0-72580ABD59A4}"/>
                  </a:ext>
                </a:extLst>
              </p:cNvPr>
              <p:cNvSpPr/>
              <p:nvPr/>
            </p:nvSpPr>
            <p:spPr>
              <a:xfrm>
                <a:off x="9744650" y="1992072"/>
                <a:ext cx="431905" cy="356340"/>
              </a:xfrm>
              <a:prstGeom prst="roundRect">
                <a:avLst/>
              </a:prstGeom>
              <a:grpFill/>
              <a:ln w="19050">
                <a:solidFill>
                  <a:schemeClr val="tx2"/>
                </a:solidFill>
              </a:ln>
              <a:effectLst/>
            </p:spPr>
            <p:txBody>
              <a:bodyPr wrap="square" lIns="36000" tIns="36000" rIns="36000" bIns="36000">
                <a:spAutoFit/>
              </a:bodyPr>
              <a:lstStyle/>
              <a:p>
                <a:pPr algn="ctr"/>
                <a:r>
                  <a:rPr lang="en-US" sz="1100" b="1">
                    <a:solidFill>
                      <a:srgbClr val="FFFFFF"/>
                    </a:solidFill>
                    <a:latin typeface="Arial" panose="020B0604020202020204" pitchFamily="34" charset="0"/>
                    <a:cs typeface="Arial" panose="020B0604020202020204" pitchFamily="34" charset="0"/>
                  </a:rPr>
                  <a:t>1</a:t>
                </a:r>
                <a:endParaRPr lang="en-US" sz="1200" b="1"/>
              </a:p>
            </p:txBody>
          </p:sp>
        </p:grpSp>
        <p:grpSp>
          <p:nvGrpSpPr>
            <p:cNvPr id="34" name="Group 33">
              <a:extLst>
                <a:ext uri="{FF2B5EF4-FFF2-40B4-BE49-F238E27FC236}">
                  <a16:creationId xmlns:a16="http://schemas.microsoft.com/office/drawing/2014/main" id="{B7BC62A6-F446-F140-B83F-AEA2984519D1}"/>
                </a:ext>
              </a:extLst>
            </p:cNvPr>
            <p:cNvGrpSpPr/>
            <p:nvPr/>
          </p:nvGrpSpPr>
          <p:grpSpPr>
            <a:xfrm>
              <a:off x="10459113" y="3716217"/>
              <a:ext cx="324496" cy="470651"/>
              <a:chOff x="9744650" y="1992072"/>
              <a:chExt cx="431905" cy="626437"/>
            </a:xfrm>
            <a:solidFill>
              <a:schemeClr val="tx1"/>
            </a:solidFill>
          </p:grpSpPr>
          <p:cxnSp>
            <p:nvCxnSpPr>
              <p:cNvPr id="35" name="Straight Connector 34">
                <a:extLst>
                  <a:ext uri="{FF2B5EF4-FFF2-40B4-BE49-F238E27FC236}">
                    <a16:creationId xmlns:a16="http://schemas.microsoft.com/office/drawing/2014/main" id="{05D5781A-4FB8-C84E-A9A6-3FD18C7558C7}"/>
                  </a:ext>
                </a:extLst>
              </p:cNvPr>
              <p:cNvCxnSpPr>
                <a:cxnSpLocks/>
                <a:stCxn id="36" idx="2"/>
              </p:cNvCxnSpPr>
              <p:nvPr/>
            </p:nvCxnSpPr>
            <p:spPr>
              <a:xfrm>
                <a:off x="9960603" y="2348412"/>
                <a:ext cx="0" cy="270097"/>
              </a:xfrm>
              <a:prstGeom prst="line">
                <a:avLst/>
              </a:prstGeom>
              <a:grpFill/>
              <a:ln w="19050">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36" name="Rounded Rectangle 35">
                <a:extLst>
                  <a:ext uri="{FF2B5EF4-FFF2-40B4-BE49-F238E27FC236}">
                    <a16:creationId xmlns:a16="http://schemas.microsoft.com/office/drawing/2014/main" id="{9AC9E63F-2D93-2F49-8F1D-9D142190476D}"/>
                  </a:ext>
                </a:extLst>
              </p:cNvPr>
              <p:cNvSpPr/>
              <p:nvPr/>
            </p:nvSpPr>
            <p:spPr>
              <a:xfrm>
                <a:off x="9744650" y="1992072"/>
                <a:ext cx="431905" cy="356340"/>
              </a:xfrm>
              <a:prstGeom prst="roundRect">
                <a:avLst/>
              </a:prstGeom>
              <a:grpFill/>
              <a:ln w="19050">
                <a:solidFill>
                  <a:schemeClr val="tx2"/>
                </a:solidFill>
              </a:ln>
              <a:effectLst/>
            </p:spPr>
            <p:txBody>
              <a:bodyPr wrap="square" lIns="36000" tIns="36000" rIns="36000" bIns="36000">
                <a:spAutoFit/>
              </a:bodyPr>
              <a:lstStyle/>
              <a:p>
                <a:pPr algn="ctr"/>
                <a:r>
                  <a:rPr lang="en-US" sz="1100" b="1">
                    <a:solidFill>
                      <a:srgbClr val="FFFFFF"/>
                    </a:solidFill>
                    <a:latin typeface="Arial" panose="020B0604020202020204" pitchFamily="34" charset="0"/>
                    <a:cs typeface="Arial" panose="020B0604020202020204" pitchFamily="34" charset="0"/>
                  </a:rPr>
                  <a:t>0</a:t>
                </a:r>
                <a:endParaRPr lang="en-US" sz="1200" b="1"/>
              </a:p>
            </p:txBody>
          </p:sp>
        </p:grpSp>
        <p:grpSp>
          <p:nvGrpSpPr>
            <p:cNvPr id="37" name="Group 36">
              <a:extLst>
                <a:ext uri="{FF2B5EF4-FFF2-40B4-BE49-F238E27FC236}">
                  <a16:creationId xmlns:a16="http://schemas.microsoft.com/office/drawing/2014/main" id="{37A21FAD-EE67-694E-B222-9A5537962EC8}"/>
                </a:ext>
              </a:extLst>
            </p:cNvPr>
            <p:cNvGrpSpPr/>
            <p:nvPr/>
          </p:nvGrpSpPr>
          <p:grpSpPr>
            <a:xfrm>
              <a:off x="9997161" y="3996198"/>
              <a:ext cx="324496" cy="470650"/>
              <a:chOff x="9769540" y="1928131"/>
              <a:chExt cx="431905" cy="626436"/>
            </a:xfrm>
            <a:solidFill>
              <a:schemeClr val="tx1"/>
            </a:solidFill>
          </p:grpSpPr>
          <p:cxnSp>
            <p:nvCxnSpPr>
              <p:cNvPr id="38" name="Straight Connector 37">
                <a:extLst>
                  <a:ext uri="{FF2B5EF4-FFF2-40B4-BE49-F238E27FC236}">
                    <a16:creationId xmlns:a16="http://schemas.microsoft.com/office/drawing/2014/main" id="{DA989C1E-5DD2-5B48-9398-BCFAB6DED33A}"/>
                  </a:ext>
                </a:extLst>
              </p:cNvPr>
              <p:cNvCxnSpPr>
                <a:cxnSpLocks/>
                <a:stCxn id="39" idx="2"/>
              </p:cNvCxnSpPr>
              <p:nvPr/>
            </p:nvCxnSpPr>
            <p:spPr>
              <a:xfrm>
                <a:off x="9985493" y="2284470"/>
                <a:ext cx="0" cy="270097"/>
              </a:xfrm>
              <a:prstGeom prst="line">
                <a:avLst/>
              </a:prstGeom>
              <a:grpFill/>
              <a:ln w="19050">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39" name="Rounded Rectangle 38">
                <a:extLst>
                  <a:ext uri="{FF2B5EF4-FFF2-40B4-BE49-F238E27FC236}">
                    <a16:creationId xmlns:a16="http://schemas.microsoft.com/office/drawing/2014/main" id="{325305A7-0622-D949-AFEC-50A099D4B3FC}"/>
                  </a:ext>
                </a:extLst>
              </p:cNvPr>
              <p:cNvSpPr/>
              <p:nvPr/>
            </p:nvSpPr>
            <p:spPr>
              <a:xfrm>
                <a:off x="9769540" y="1928131"/>
                <a:ext cx="431905" cy="356340"/>
              </a:xfrm>
              <a:prstGeom prst="roundRect">
                <a:avLst/>
              </a:prstGeom>
              <a:grpFill/>
              <a:ln w="19050">
                <a:solidFill>
                  <a:schemeClr val="tx2"/>
                </a:solidFill>
              </a:ln>
              <a:effectLst/>
            </p:spPr>
            <p:txBody>
              <a:bodyPr wrap="square" lIns="36000" tIns="36000" rIns="36000" bIns="36000">
                <a:spAutoFit/>
              </a:bodyPr>
              <a:lstStyle/>
              <a:p>
                <a:pPr algn="ctr"/>
                <a:r>
                  <a:rPr lang="en-US" sz="1100" b="1">
                    <a:solidFill>
                      <a:srgbClr val="FFFFFF"/>
                    </a:solidFill>
                    <a:latin typeface="Arial" panose="020B0604020202020204" pitchFamily="34" charset="0"/>
                    <a:cs typeface="Arial" panose="020B0604020202020204" pitchFamily="34" charset="0"/>
                  </a:rPr>
                  <a:t>2</a:t>
                </a:r>
                <a:endParaRPr lang="en-US" sz="1200" b="1"/>
              </a:p>
            </p:txBody>
          </p:sp>
        </p:grpSp>
        <p:grpSp>
          <p:nvGrpSpPr>
            <p:cNvPr id="40" name="Group 39">
              <a:extLst>
                <a:ext uri="{FF2B5EF4-FFF2-40B4-BE49-F238E27FC236}">
                  <a16:creationId xmlns:a16="http://schemas.microsoft.com/office/drawing/2014/main" id="{B7D56E65-EB8B-4C4B-B3D6-3F23B29F3840}"/>
                </a:ext>
              </a:extLst>
            </p:cNvPr>
            <p:cNvGrpSpPr/>
            <p:nvPr/>
          </p:nvGrpSpPr>
          <p:grpSpPr>
            <a:xfrm>
              <a:off x="10534388" y="4320730"/>
              <a:ext cx="324496" cy="470651"/>
              <a:chOff x="9744650" y="1992072"/>
              <a:chExt cx="431905" cy="626437"/>
            </a:xfrm>
            <a:solidFill>
              <a:schemeClr val="tx1"/>
            </a:solidFill>
          </p:grpSpPr>
          <p:cxnSp>
            <p:nvCxnSpPr>
              <p:cNvPr id="41" name="Straight Connector 40">
                <a:extLst>
                  <a:ext uri="{FF2B5EF4-FFF2-40B4-BE49-F238E27FC236}">
                    <a16:creationId xmlns:a16="http://schemas.microsoft.com/office/drawing/2014/main" id="{BAD4F45C-3C15-D940-A449-B5839913FC76}"/>
                  </a:ext>
                </a:extLst>
              </p:cNvPr>
              <p:cNvCxnSpPr>
                <a:cxnSpLocks/>
                <a:stCxn id="42" idx="2"/>
              </p:cNvCxnSpPr>
              <p:nvPr/>
            </p:nvCxnSpPr>
            <p:spPr>
              <a:xfrm>
                <a:off x="9960603" y="2348412"/>
                <a:ext cx="0" cy="270097"/>
              </a:xfrm>
              <a:prstGeom prst="line">
                <a:avLst/>
              </a:prstGeom>
              <a:grpFill/>
              <a:ln w="19050">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42" name="Rounded Rectangle 41">
                <a:extLst>
                  <a:ext uri="{FF2B5EF4-FFF2-40B4-BE49-F238E27FC236}">
                    <a16:creationId xmlns:a16="http://schemas.microsoft.com/office/drawing/2014/main" id="{F1E82B65-1AD1-E240-A0B0-C1B4CF93325E}"/>
                  </a:ext>
                </a:extLst>
              </p:cNvPr>
              <p:cNvSpPr/>
              <p:nvPr/>
            </p:nvSpPr>
            <p:spPr>
              <a:xfrm>
                <a:off x="9744650" y="1992072"/>
                <a:ext cx="431905" cy="356340"/>
              </a:xfrm>
              <a:prstGeom prst="roundRect">
                <a:avLst/>
              </a:prstGeom>
              <a:grpFill/>
              <a:ln w="19050">
                <a:solidFill>
                  <a:schemeClr val="tx2"/>
                </a:solidFill>
              </a:ln>
              <a:effectLst/>
            </p:spPr>
            <p:txBody>
              <a:bodyPr wrap="square" lIns="36000" tIns="36000" rIns="36000" bIns="36000">
                <a:spAutoFit/>
              </a:bodyPr>
              <a:lstStyle/>
              <a:p>
                <a:pPr algn="ctr"/>
                <a:r>
                  <a:rPr lang="en-US" sz="1100" b="1">
                    <a:solidFill>
                      <a:srgbClr val="FFFFFF"/>
                    </a:solidFill>
                    <a:latin typeface="Arial" panose="020B0604020202020204" pitchFamily="34" charset="0"/>
                    <a:cs typeface="Arial" panose="020B0604020202020204" pitchFamily="34" charset="0"/>
                  </a:rPr>
                  <a:t>4</a:t>
                </a:r>
                <a:endParaRPr lang="en-US" sz="1200" b="1"/>
              </a:p>
            </p:txBody>
          </p:sp>
        </p:grpSp>
        <p:grpSp>
          <p:nvGrpSpPr>
            <p:cNvPr id="43" name="Group 42">
              <a:extLst>
                <a:ext uri="{FF2B5EF4-FFF2-40B4-BE49-F238E27FC236}">
                  <a16:creationId xmlns:a16="http://schemas.microsoft.com/office/drawing/2014/main" id="{E1274698-2729-4B48-90A0-3C2BF0AB1608}"/>
                </a:ext>
              </a:extLst>
            </p:cNvPr>
            <p:cNvGrpSpPr/>
            <p:nvPr/>
          </p:nvGrpSpPr>
          <p:grpSpPr>
            <a:xfrm>
              <a:off x="11029575" y="4573970"/>
              <a:ext cx="324496" cy="470650"/>
              <a:chOff x="9647688" y="2089411"/>
              <a:chExt cx="431905" cy="626436"/>
            </a:xfrm>
            <a:solidFill>
              <a:schemeClr val="tx1"/>
            </a:solidFill>
          </p:grpSpPr>
          <p:cxnSp>
            <p:nvCxnSpPr>
              <p:cNvPr id="44" name="Straight Connector 43">
                <a:extLst>
                  <a:ext uri="{FF2B5EF4-FFF2-40B4-BE49-F238E27FC236}">
                    <a16:creationId xmlns:a16="http://schemas.microsoft.com/office/drawing/2014/main" id="{CD1CD0AD-F269-324D-8D39-EC688BD4204C}"/>
                  </a:ext>
                </a:extLst>
              </p:cNvPr>
              <p:cNvCxnSpPr>
                <a:cxnSpLocks/>
                <a:stCxn id="45" idx="2"/>
              </p:cNvCxnSpPr>
              <p:nvPr/>
            </p:nvCxnSpPr>
            <p:spPr>
              <a:xfrm>
                <a:off x="9863641" y="2445750"/>
                <a:ext cx="0" cy="270097"/>
              </a:xfrm>
              <a:prstGeom prst="line">
                <a:avLst/>
              </a:prstGeom>
              <a:grpFill/>
              <a:ln w="19050">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45" name="Rounded Rectangle 44">
                <a:extLst>
                  <a:ext uri="{FF2B5EF4-FFF2-40B4-BE49-F238E27FC236}">
                    <a16:creationId xmlns:a16="http://schemas.microsoft.com/office/drawing/2014/main" id="{2DD5C126-1B31-4742-A3E9-32E6EC2CC322}"/>
                  </a:ext>
                </a:extLst>
              </p:cNvPr>
              <p:cNvSpPr/>
              <p:nvPr/>
            </p:nvSpPr>
            <p:spPr>
              <a:xfrm>
                <a:off x="9647688" y="2089411"/>
                <a:ext cx="431905" cy="356340"/>
              </a:xfrm>
              <a:prstGeom prst="roundRect">
                <a:avLst/>
              </a:prstGeom>
              <a:grpFill/>
              <a:ln w="19050">
                <a:solidFill>
                  <a:schemeClr val="tx2"/>
                </a:solidFill>
              </a:ln>
              <a:effectLst/>
            </p:spPr>
            <p:txBody>
              <a:bodyPr wrap="square" lIns="36000" tIns="36000" rIns="36000" bIns="36000">
                <a:spAutoFit/>
              </a:bodyPr>
              <a:lstStyle/>
              <a:p>
                <a:pPr algn="ctr"/>
                <a:r>
                  <a:rPr lang="en-US" sz="1100" b="1">
                    <a:solidFill>
                      <a:srgbClr val="FFFFFF"/>
                    </a:solidFill>
                    <a:latin typeface="Arial" panose="020B0604020202020204" pitchFamily="34" charset="0"/>
                    <a:cs typeface="Arial" panose="020B0604020202020204" pitchFamily="34" charset="0"/>
                  </a:rPr>
                  <a:t>2</a:t>
                </a:r>
                <a:endParaRPr lang="en-US" sz="1200" b="1"/>
              </a:p>
            </p:txBody>
          </p:sp>
        </p:grpSp>
        <p:grpSp>
          <p:nvGrpSpPr>
            <p:cNvPr id="46" name="Group 45">
              <a:extLst>
                <a:ext uri="{FF2B5EF4-FFF2-40B4-BE49-F238E27FC236}">
                  <a16:creationId xmlns:a16="http://schemas.microsoft.com/office/drawing/2014/main" id="{F7EEAC51-DB9B-B440-831C-D2EDF7F08A66}"/>
                </a:ext>
              </a:extLst>
            </p:cNvPr>
            <p:cNvGrpSpPr/>
            <p:nvPr/>
          </p:nvGrpSpPr>
          <p:grpSpPr>
            <a:xfrm>
              <a:off x="10603660" y="5049622"/>
              <a:ext cx="324496" cy="470650"/>
              <a:chOff x="9696159" y="1955654"/>
              <a:chExt cx="431905" cy="626436"/>
            </a:xfrm>
            <a:solidFill>
              <a:schemeClr val="tx1"/>
            </a:solidFill>
          </p:grpSpPr>
          <p:cxnSp>
            <p:nvCxnSpPr>
              <p:cNvPr id="47" name="Straight Connector 46">
                <a:extLst>
                  <a:ext uri="{FF2B5EF4-FFF2-40B4-BE49-F238E27FC236}">
                    <a16:creationId xmlns:a16="http://schemas.microsoft.com/office/drawing/2014/main" id="{FCFBC729-3806-D14F-A8BF-492C3BA22E0B}"/>
                  </a:ext>
                </a:extLst>
              </p:cNvPr>
              <p:cNvCxnSpPr>
                <a:cxnSpLocks/>
                <a:stCxn id="48" idx="2"/>
              </p:cNvCxnSpPr>
              <p:nvPr/>
            </p:nvCxnSpPr>
            <p:spPr>
              <a:xfrm>
                <a:off x="9912111" y="2311994"/>
                <a:ext cx="0" cy="270096"/>
              </a:xfrm>
              <a:prstGeom prst="line">
                <a:avLst/>
              </a:prstGeom>
              <a:grpFill/>
              <a:ln w="19050">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48" name="Rounded Rectangle 47">
                <a:extLst>
                  <a:ext uri="{FF2B5EF4-FFF2-40B4-BE49-F238E27FC236}">
                    <a16:creationId xmlns:a16="http://schemas.microsoft.com/office/drawing/2014/main" id="{5A806D31-CE14-CA4C-80F3-8813299524F8}"/>
                  </a:ext>
                </a:extLst>
              </p:cNvPr>
              <p:cNvSpPr/>
              <p:nvPr/>
            </p:nvSpPr>
            <p:spPr>
              <a:xfrm>
                <a:off x="9696159" y="1955654"/>
                <a:ext cx="431905" cy="356340"/>
              </a:xfrm>
              <a:prstGeom prst="roundRect">
                <a:avLst/>
              </a:prstGeom>
              <a:grpFill/>
              <a:ln w="19050">
                <a:solidFill>
                  <a:schemeClr val="tx2"/>
                </a:solidFill>
              </a:ln>
              <a:effectLst/>
            </p:spPr>
            <p:txBody>
              <a:bodyPr wrap="square" lIns="36000" tIns="36000" rIns="36000" bIns="36000">
                <a:spAutoFit/>
              </a:bodyPr>
              <a:lstStyle/>
              <a:p>
                <a:pPr algn="ctr"/>
                <a:r>
                  <a:rPr lang="en-US" sz="1100" b="1">
                    <a:solidFill>
                      <a:srgbClr val="FFFFFF"/>
                    </a:solidFill>
                    <a:latin typeface="Arial" panose="020B0604020202020204" pitchFamily="34" charset="0"/>
                    <a:cs typeface="Arial" panose="020B0604020202020204" pitchFamily="34" charset="0"/>
                  </a:rPr>
                  <a:t>24</a:t>
                </a:r>
                <a:endParaRPr lang="en-US" sz="1200" b="1"/>
              </a:p>
            </p:txBody>
          </p:sp>
        </p:grpSp>
        <p:grpSp>
          <p:nvGrpSpPr>
            <p:cNvPr id="49" name="Group 48">
              <a:extLst>
                <a:ext uri="{FF2B5EF4-FFF2-40B4-BE49-F238E27FC236}">
                  <a16:creationId xmlns:a16="http://schemas.microsoft.com/office/drawing/2014/main" id="{52B75B64-12A5-9E4A-8471-0E52D15D7C4A}"/>
                </a:ext>
              </a:extLst>
            </p:cNvPr>
            <p:cNvGrpSpPr/>
            <p:nvPr/>
          </p:nvGrpSpPr>
          <p:grpSpPr>
            <a:xfrm>
              <a:off x="9764526" y="5234632"/>
              <a:ext cx="324496" cy="470651"/>
              <a:chOff x="9913363" y="1962553"/>
              <a:chExt cx="431905" cy="626437"/>
            </a:xfrm>
            <a:solidFill>
              <a:schemeClr val="tx1"/>
            </a:solidFill>
          </p:grpSpPr>
          <p:cxnSp>
            <p:nvCxnSpPr>
              <p:cNvPr id="50" name="Straight Connector 49">
                <a:extLst>
                  <a:ext uri="{FF2B5EF4-FFF2-40B4-BE49-F238E27FC236}">
                    <a16:creationId xmlns:a16="http://schemas.microsoft.com/office/drawing/2014/main" id="{6548EE81-0037-E742-9B76-5AB702DF2447}"/>
                  </a:ext>
                </a:extLst>
              </p:cNvPr>
              <p:cNvCxnSpPr>
                <a:cxnSpLocks/>
                <a:stCxn id="51" idx="2"/>
              </p:cNvCxnSpPr>
              <p:nvPr/>
            </p:nvCxnSpPr>
            <p:spPr>
              <a:xfrm>
                <a:off x="10129315" y="2318893"/>
                <a:ext cx="0" cy="270097"/>
              </a:xfrm>
              <a:prstGeom prst="line">
                <a:avLst/>
              </a:prstGeom>
              <a:grpFill/>
              <a:ln w="19050">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51" name="Rounded Rectangle 50">
                <a:extLst>
                  <a:ext uri="{FF2B5EF4-FFF2-40B4-BE49-F238E27FC236}">
                    <a16:creationId xmlns:a16="http://schemas.microsoft.com/office/drawing/2014/main" id="{39B5A7E9-EA73-DE49-9221-93826E240DA1}"/>
                  </a:ext>
                </a:extLst>
              </p:cNvPr>
              <p:cNvSpPr/>
              <p:nvPr/>
            </p:nvSpPr>
            <p:spPr>
              <a:xfrm>
                <a:off x="9913363" y="1962553"/>
                <a:ext cx="431905" cy="356340"/>
              </a:xfrm>
              <a:prstGeom prst="roundRect">
                <a:avLst/>
              </a:prstGeom>
              <a:grpFill/>
              <a:ln w="19050">
                <a:solidFill>
                  <a:schemeClr val="tx2"/>
                </a:solidFill>
              </a:ln>
              <a:effectLst/>
            </p:spPr>
            <p:txBody>
              <a:bodyPr wrap="square" lIns="36000" tIns="36000" rIns="36000" bIns="36000">
                <a:spAutoFit/>
              </a:bodyPr>
              <a:lstStyle/>
              <a:p>
                <a:pPr algn="ctr"/>
                <a:r>
                  <a:rPr lang="en-US" sz="1100" b="1">
                    <a:solidFill>
                      <a:srgbClr val="FFFFFF"/>
                    </a:solidFill>
                    <a:latin typeface="Arial" panose="020B0604020202020204" pitchFamily="34" charset="0"/>
                    <a:cs typeface="Arial" panose="020B0604020202020204" pitchFamily="34" charset="0"/>
                  </a:rPr>
                  <a:t>7</a:t>
                </a:r>
                <a:endParaRPr lang="en-US" sz="1200" b="1"/>
              </a:p>
            </p:txBody>
          </p:sp>
        </p:grpSp>
        <p:grpSp>
          <p:nvGrpSpPr>
            <p:cNvPr id="52" name="Group 51">
              <a:extLst>
                <a:ext uri="{FF2B5EF4-FFF2-40B4-BE49-F238E27FC236}">
                  <a16:creationId xmlns:a16="http://schemas.microsoft.com/office/drawing/2014/main" id="{5E25FEC6-75B6-D641-BA5C-133EEBC1B94F}"/>
                </a:ext>
              </a:extLst>
            </p:cNvPr>
            <p:cNvGrpSpPr/>
            <p:nvPr/>
          </p:nvGrpSpPr>
          <p:grpSpPr>
            <a:xfrm>
              <a:off x="9713843" y="4496258"/>
              <a:ext cx="324496" cy="470651"/>
              <a:chOff x="9744650" y="1992072"/>
              <a:chExt cx="431905" cy="626437"/>
            </a:xfrm>
            <a:solidFill>
              <a:schemeClr val="tx1"/>
            </a:solidFill>
          </p:grpSpPr>
          <p:cxnSp>
            <p:nvCxnSpPr>
              <p:cNvPr id="53" name="Straight Connector 52">
                <a:extLst>
                  <a:ext uri="{FF2B5EF4-FFF2-40B4-BE49-F238E27FC236}">
                    <a16:creationId xmlns:a16="http://schemas.microsoft.com/office/drawing/2014/main" id="{456D0778-4F9A-EE4E-9FFF-7F6D7F60CCCE}"/>
                  </a:ext>
                </a:extLst>
              </p:cNvPr>
              <p:cNvCxnSpPr>
                <a:cxnSpLocks/>
                <a:stCxn id="54" idx="2"/>
              </p:cNvCxnSpPr>
              <p:nvPr/>
            </p:nvCxnSpPr>
            <p:spPr>
              <a:xfrm>
                <a:off x="9960603" y="2348412"/>
                <a:ext cx="0" cy="270097"/>
              </a:xfrm>
              <a:prstGeom prst="line">
                <a:avLst/>
              </a:prstGeom>
              <a:grpFill/>
              <a:ln w="19050">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54" name="Rounded Rectangle 53">
                <a:extLst>
                  <a:ext uri="{FF2B5EF4-FFF2-40B4-BE49-F238E27FC236}">
                    <a16:creationId xmlns:a16="http://schemas.microsoft.com/office/drawing/2014/main" id="{2995E9F3-6F42-174C-86D0-C2CD6EEE1D34}"/>
                  </a:ext>
                </a:extLst>
              </p:cNvPr>
              <p:cNvSpPr/>
              <p:nvPr/>
            </p:nvSpPr>
            <p:spPr>
              <a:xfrm>
                <a:off x="9744650" y="1992072"/>
                <a:ext cx="431905" cy="356340"/>
              </a:xfrm>
              <a:prstGeom prst="roundRect">
                <a:avLst/>
              </a:prstGeom>
              <a:grpFill/>
              <a:ln w="19050">
                <a:solidFill>
                  <a:schemeClr val="tx2"/>
                </a:solidFill>
              </a:ln>
              <a:effectLst/>
            </p:spPr>
            <p:txBody>
              <a:bodyPr wrap="square" lIns="36000" tIns="36000" rIns="36000" bIns="36000">
                <a:spAutoFit/>
              </a:bodyPr>
              <a:lstStyle/>
              <a:p>
                <a:pPr algn="ctr"/>
                <a:r>
                  <a:rPr lang="en-US" sz="1100" b="1">
                    <a:solidFill>
                      <a:srgbClr val="FFFFFF"/>
                    </a:solidFill>
                    <a:latin typeface="Arial" panose="020B0604020202020204" pitchFamily="34" charset="0"/>
                    <a:cs typeface="Arial" panose="020B0604020202020204" pitchFamily="34" charset="0"/>
                  </a:rPr>
                  <a:t>3</a:t>
                </a:r>
                <a:endParaRPr lang="en-US" sz="1200" b="1"/>
              </a:p>
            </p:txBody>
          </p:sp>
        </p:grpSp>
        <p:grpSp>
          <p:nvGrpSpPr>
            <p:cNvPr id="55" name="Group 54">
              <a:extLst>
                <a:ext uri="{FF2B5EF4-FFF2-40B4-BE49-F238E27FC236}">
                  <a16:creationId xmlns:a16="http://schemas.microsoft.com/office/drawing/2014/main" id="{C9ECAEED-7C82-9B4B-A677-D3D80FFF2904}"/>
                </a:ext>
              </a:extLst>
            </p:cNvPr>
            <p:cNvGrpSpPr/>
            <p:nvPr/>
          </p:nvGrpSpPr>
          <p:grpSpPr>
            <a:xfrm>
              <a:off x="10159409" y="4621685"/>
              <a:ext cx="324496" cy="470650"/>
              <a:chOff x="9735755" y="2105162"/>
              <a:chExt cx="431905" cy="626436"/>
            </a:xfrm>
            <a:solidFill>
              <a:schemeClr val="tx1"/>
            </a:solidFill>
          </p:grpSpPr>
          <p:cxnSp>
            <p:nvCxnSpPr>
              <p:cNvPr id="56" name="Straight Connector 55">
                <a:extLst>
                  <a:ext uri="{FF2B5EF4-FFF2-40B4-BE49-F238E27FC236}">
                    <a16:creationId xmlns:a16="http://schemas.microsoft.com/office/drawing/2014/main" id="{548853C0-10EF-5D4A-ABE5-06884F849049}"/>
                  </a:ext>
                </a:extLst>
              </p:cNvPr>
              <p:cNvCxnSpPr>
                <a:cxnSpLocks/>
                <a:stCxn id="57" idx="2"/>
              </p:cNvCxnSpPr>
              <p:nvPr/>
            </p:nvCxnSpPr>
            <p:spPr>
              <a:xfrm>
                <a:off x="9951708" y="2461501"/>
                <a:ext cx="0" cy="270097"/>
              </a:xfrm>
              <a:prstGeom prst="line">
                <a:avLst/>
              </a:prstGeom>
              <a:grpFill/>
              <a:ln w="19050">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57" name="Rounded Rectangle 56">
                <a:extLst>
                  <a:ext uri="{FF2B5EF4-FFF2-40B4-BE49-F238E27FC236}">
                    <a16:creationId xmlns:a16="http://schemas.microsoft.com/office/drawing/2014/main" id="{D0BDBC0D-857C-D540-A251-5B984EB07D45}"/>
                  </a:ext>
                </a:extLst>
              </p:cNvPr>
              <p:cNvSpPr/>
              <p:nvPr/>
            </p:nvSpPr>
            <p:spPr>
              <a:xfrm>
                <a:off x="9735755" y="2105162"/>
                <a:ext cx="431905" cy="356340"/>
              </a:xfrm>
              <a:prstGeom prst="roundRect">
                <a:avLst/>
              </a:prstGeom>
              <a:grpFill/>
              <a:ln w="19050">
                <a:solidFill>
                  <a:schemeClr val="tx2"/>
                </a:solidFill>
              </a:ln>
              <a:effectLst/>
            </p:spPr>
            <p:txBody>
              <a:bodyPr wrap="square" lIns="36000" tIns="36000" rIns="36000" bIns="36000">
                <a:spAutoFit/>
              </a:bodyPr>
              <a:lstStyle/>
              <a:p>
                <a:pPr algn="ctr"/>
                <a:r>
                  <a:rPr lang="en-US" sz="1100" b="1">
                    <a:solidFill>
                      <a:srgbClr val="FFFFFF"/>
                    </a:solidFill>
                    <a:latin typeface="Arial" panose="020B0604020202020204" pitchFamily="34" charset="0"/>
                    <a:cs typeface="Arial" panose="020B0604020202020204" pitchFamily="34" charset="0"/>
                  </a:rPr>
                  <a:t>2</a:t>
                </a:r>
                <a:endParaRPr lang="en-US" sz="1200" b="1"/>
              </a:p>
            </p:txBody>
          </p:sp>
        </p:grpSp>
      </p:grpSp>
      <p:sp>
        <p:nvSpPr>
          <p:cNvPr id="60" name="Rounded Rectangle 59">
            <a:extLst>
              <a:ext uri="{FF2B5EF4-FFF2-40B4-BE49-F238E27FC236}">
                <a16:creationId xmlns:a16="http://schemas.microsoft.com/office/drawing/2014/main" id="{D1643EE3-4D34-E641-B837-88E6A0D646D6}"/>
              </a:ext>
            </a:extLst>
          </p:cNvPr>
          <p:cNvSpPr/>
          <p:nvPr/>
        </p:nvSpPr>
        <p:spPr>
          <a:xfrm>
            <a:off x="5472440" y="5230251"/>
            <a:ext cx="2405322" cy="474806"/>
          </a:xfrm>
          <a:prstGeom prst="roundRect">
            <a:avLst>
              <a:gd name="adj" fmla="val 11846"/>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spAutoFit/>
          </a:bodyPr>
          <a:lstStyle/>
          <a:p>
            <a:pPr>
              <a:spcAft>
                <a:spcPts val="1200"/>
              </a:spcAft>
              <a:buClr>
                <a:schemeClr val="accent2"/>
              </a:buClr>
            </a:pPr>
            <a:r>
              <a:rPr lang="en-GB" sz="1000">
                <a:solidFill>
                  <a:schemeClr val="tx2"/>
                </a:solidFill>
                <a:latin typeface="Arial" panose="020B0604020202020204" pitchFamily="34" charset="0"/>
                <a:cs typeface="Arial" panose="020B0604020202020204" pitchFamily="34" charset="0"/>
              </a:rPr>
              <a:t>No projects recorded in </a:t>
            </a:r>
            <a:r>
              <a:rPr lang="en-GB" sz="1000" b="1">
                <a:solidFill>
                  <a:schemeClr val="tx2"/>
                </a:solidFill>
                <a:latin typeface="Arial" panose="020B0604020202020204" pitchFamily="34" charset="0"/>
                <a:cs typeface="Arial" panose="020B0604020202020204" pitchFamily="34" charset="0"/>
              </a:rPr>
              <a:t>Yorkshire</a:t>
            </a:r>
            <a:r>
              <a:rPr lang="en-GB" sz="1000">
                <a:solidFill>
                  <a:schemeClr val="tx2"/>
                </a:solidFill>
                <a:latin typeface="Arial" panose="020B0604020202020204" pitchFamily="34" charset="0"/>
                <a:cs typeface="Arial" panose="020B0604020202020204" pitchFamily="34" charset="0"/>
              </a:rPr>
              <a:t>.</a:t>
            </a:r>
          </a:p>
        </p:txBody>
      </p:sp>
      <p:sp>
        <p:nvSpPr>
          <p:cNvPr id="63" name="Rounded Rectangle 62">
            <a:extLst>
              <a:ext uri="{FF2B5EF4-FFF2-40B4-BE49-F238E27FC236}">
                <a16:creationId xmlns:a16="http://schemas.microsoft.com/office/drawing/2014/main" id="{81DF7A4A-5BEF-004E-AF58-F9A3BCA1C78E}"/>
              </a:ext>
            </a:extLst>
          </p:cNvPr>
          <p:cNvSpPr/>
          <p:nvPr/>
        </p:nvSpPr>
        <p:spPr>
          <a:xfrm>
            <a:off x="5472440" y="1373524"/>
            <a:ext cx="2405322" cy="1708221"/>
          </a:xfrm>
          <a:prstGeom prst="roundRect">
            <a:avLst>
              <a:gd name="adj" fmla="val 3879"/>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spAutoFit/>
          </a:bodyPr>
          <a:lstStyle/>
          <a:p>
            <a:pPr>
              <a:spcAft>
                <a:spcPts val="1200"/>
              </a:spcAft>
              <a:buClr>
                <a:schemeClr val="accent2"/>
              </a:buClr>
            </a:pPr>
            <a:r>
              <a:rPr lang="en-GB" sz="1000">
                <a:solidFill>
                  <a:schemeClr val="tx2"/>
                </a:solidFill>
                <a:latin typeface="Arial" panose="020B0604020202020204" pitchFamily="34" charset="0"/>
                <a:cs typeface="Arial" panose="020B0604020202020204" pitchFamily="34" charset="0"/>
              </a:rPr>
              <a:t>Most of FDI projects in the space sector land in the </a:t>
            </a:r>
            <a:r>
              <a:rPr lang="en-GB" sz="1000" b="1">
                <a:solidFill>
                  <a:schemeClr val="tx2"/>
                </a:solidFill>
                <a:latin typeface="Arial" panose="020B0604020202020204" pitchFamily="34" charset="0"/>
                <a:cs typeface="Arial" panose="020B0604020202020204" pitchFamily="34" charset="0"/>
              </a:rPr>
              <a:t>South East</a:t>
            </a:r>
            <a:r>
              <a:rPr lang="en-GB" sz="1000">
                <a:solidFill>
                  <a:schemeClr val="tx2"/>
                </a:solidFill>
                <a:latin typeface="Arial" panose="020B0604020202020204" pitchFamily="34" charset="0"/>
                <a:cs typeface="Arial" panose="020B0604020202020204" pitchFamily="34" charset="0"/>
              </a:rPr>
              <a:t> (London included). Within the South East, project density was highest in Oxfordshire (8), Greater London (6) and Hampshire (6). Oxford’s Harwell Science and Innovation Campus has attracted most of the large industry players.</a:t>
            </a:r>
          </a:p>
        </p:txBody>
      </p:sp>
      <p:sp>
        <p:nvSpPr>
          <p:cNvPr id="64" name="Rounded Rectangle 63">
            <a:extLst>
              <a:ext uri="{FF2B5EF4-FFF2-40B4-BE49-F238E27FC236}">
                <a16:creationId xmlns:a16="http://schemas.microsoft.com/office/drawing/2014/main" id="{F4C9C588-A2A4-8340-965A-3C375AC37B8D}"/>
              </a:ext>
            </a:extLst>
          </p:cNvPr>
          <p:cNvSpPr/>
          <p:nvPr/>
        </p:nvSpPr>
        <p:spPr>
          <a:xfrm>
            <a:off x="5481623" y="3326277"/>
            <a:ext cx="2396140" cy="633323"/>
          </a:xfrm>
          <a:prstGeom prst="roundRect">
            <a:avLst>
              <a:gd name="adj" fmla="val 9599"/>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spAutoFit/>
          </a:bodyPr>
          <a:lstStyle/>
          <a:p>
            <a:pPr>
              <a:spcAft>
                <a:spcPts val="1200"/>
              </a:spcAft>
              <a:buClr>
                <a:schemeClr val="accent2"/>
              </a:buClr>
            </a:pPr>
            <a:r>
              <a:rPr lang="en-GB" sz="1000">
                <a:solidFill>
                  <a:schemeClr val="tx2"/>
                </a:solidFill>
                <a:latin typeface="Arial" panose="020B0604020202020204" pitchFamily="34" charset="0"/>
                <a:cs typeface="Arial" panose="020B0604020202020204" pitchFamily="34" charset="0"/>
              </a:rPr>
              <a:t>In </a:t>
            </a:r>
            <a:r>
              <a:rPr lang="en-GB" sz="1000" b="1">
                <a:solidFill>
                  <a:schemeClr val="tx2"/>
                </a:solidFill>
                <a:latin typeface="Arial" panose="020B0604020202020204" pitchFamily="34" charset="0"/>
                <a:cs typeface="Arial" panose="020B0604020202020204" pitchFamily="34" charset="0"/>
              </a:rPr>
              <a:t>Scotland</a:t>
            </a:r>
            <a:r>
              <a:rPr lang="en-GB" sz="1000">
                <a:solidFill>
                  <a:schemeClr val="tx2"/>
                </a:solidFill>
                <a:latin typeface="Arial" panose="020B0604020202020204" pitchFamily="34" charset="0"/>
                <a:cs typeface="Arial" panose="020B0604020202020204" pitchFamily="34" charset="0"/>
              </a:rPr>
              <a:t>. project density was highest in Fife (4) and Glasgow (3).</a:t>
            </a:r>
          </a:p>
        </p:txBody>
      </p:sp>
      <p:sp>
        <p:nvSpPr>
          <p:cNvPr id="65" name="Rounded Rectangle 64">
            <a:extLst>
              <a:ext uri="{FF2B5EF4-FFF2-40B4-BE49-F238E27FC236}">
                <a16:creationId xmlns:a16="http://schemas.microsoft.com/office/drawing/2014/main" id="{DFD4ED5A-9F2A-DF44-858B-42003D3C8C34}"/>
              </a:ext>
            </a:extLst>
          </p:cNvPr>
          <p:cNvSpPr/>
          <p:nvPr/>
        </p:nvSpPr>
        <p:spPr>
          <a:xfrm>
            <a:off x="5472440" y="4204132"/>
            <a:ext cx="2405322" cy="781587"/>
          </a:xfrm>
          <a:prstGeom prst="roundRect">
            <a:avLst>
              <a:gd name="adj" fmla="val 7912"/>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spAutoFit/>
          </a:bodyPr>
          <a:lstStyle/>
          <a:p>
            <a:pPr>
              <a:spcAft>
                <a:spcPts val="1200"/>
              </a:spcAft>
              <a:buClr>
                <a:schemeClr val="accent2"/>
              </a:buClr>
            </a:pPr>
            <a:r>
              <a:rPr lang="en-GB" sz="1000">
                <a:solidFill>
                  <a:schemeClr val="tx2"/>
                </a:solidFill>
                <a:latin typeface="Arial" panose="020B0604020202020204" pitchFamily="34" charset="0"/>
                <a:cs typeface="Arial" panose="020B0604020202020204" pitchFamily="34" charset="0"/>
              </a:rPr>
              <a:t>In the </a:t>
            </a:r>
            <a:r>
              <a:rPr lang="en-GB" sz="1000" b="1">
                <a:solidFill>
                  <a:schemeClr val="tx2"/>
                </a:solidFill>
                <a:latin typeface="Arial" panose="020B0604020202020204" pitchFamily="34" charset="0"/>
                <a:cs typeface="Arial" panose="020B0604020202020204" pitchFamily="34" charset="0"/>
              </a:rPr>
              <a:t>South West,</a:t>
            </a:r>
            <a:r>
              <a:rPr lang="en-GB" sz="1000">
                <a:solidFill>
                  <a:schemeClr val="tx2"/>
                </a:solidFill>
                <a:latin typeface="Arial" panose="020B0604020202020204" pitchFamily="34" charset="0"/>
                <a:cs typeface="Arial" panose="020B0604020202020204" pitchFamily="34" charset="0"/>
              </a:rPr>
              <a:t> project density was highest in Gloucestershire (2) and Bristol (2).</a:t>
            </a:r>
          </a:p>
        </p:txBody>
      </p:sp>
      <p:sp>
        <p:nvSpPr>
          <p:cNvPr id="70" name="Rounded Rectangle 69">
            <a:extLst>
              <a:ext uri="{FF2B5EF4-FFF2-40B4-BE49-F238E27FC236}">
                <a16:creationId xmlns:a16="http://schemas.microsoft.com/office/drawing/2014/main" id="{C93E2184-DCF3-2A46-ACB9-B725F2C43DE8}"/>
              </a:ext>
            </a:extLst>
          </p:cNvPr>
          <p:cNvSpPr/>
          <p:nvPr/>
        </p:nvSpPr>
        <p:spPr>
          <a:xfrm>
            <a:off x="731838" y="2000950"/>
            <a:ext cx="4036761" cy="1183215"/>
          </a:xfrm>
          <a:prstGeom prst="roundRect">
            <a:avLst>
              <a:gd name="adj" fmla="val 2101"/>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marL="171450" indent="-171450">
              <a:spcAft>
                <a:spcPts val="900"/>
              </a:spcAft>
              <a:buClr>
                <a:schemeClr val="accent2"/>
              </a:buClr>
              <a:buFont typeface="Arial" panose="020B0604020202020204" pitchFamily="34" charset="0"/>
              <a:buChar char="•"/>
            </a:pPr>
            <a:r>
              <a:rPr lang="en-GB" sz="1300" dirty="0">
                <a:solidFill>
                  <a:schemeClr val="tx2"/>
                </a:solidFill>
                <a:latin typeface="Arial" panose="020B0604020202020204" pitchFamily="34" charset="0"/>
                <a:cs typeface="Arial" panose="020B0604020202020204" pitchFamily="34" charset="0"/>
              </a:rPr>
              <a:t>Inward investment is key to driving prosperity</a:t>
            </a:r>
          </a:p>
          <a:p>
            <a:pPr marL="171450" indent="-171450">
              <a:spcAft>
                <a:spcPts val="900"/>
              </a:spcAft>
              <a:buClr>
                <a:schemeClr val="accent2"/>
              </a:buClr>
              <a:buFont typeface="Arial" panose="020B0604020202020204" pitchFamily="34" charset="0"/>
              <a:buChar char="•"/>
            </a:pPr>
            <a:r>
              <a:rPr lang="en-GB" sz="1300" dirty="0">
                <a:solidFill>
                  <a:schemeClr val="tx2"/>
                </a:solidFill>
                <a:latin typeface="Arial" panose="020B0604020202020204" pitchFamily="34" charset="0"/>
                <a:cs typeface="Arial" panose="020B0604020202020204" pitchFamily="34" charset="0"/>
              </a:rPr>
              <a:t>2019 Yorkshire FDI projects up 20% </a:t>
            </a:r>
            <a:r>
              <a:rPr lang="en-GB" sz="1300" dirty="0" err="1">
                <a:solidFill>
                  <a:schemeClr val="tx2"/>
                </a:solidFill>
                <a:latin typeface="Arial" panose="020B0604020202020204" pitchFamily="34" charset="0"/>
                <a:cs typeface="Arial" panose="020B0604020202020204" pitchFamily="34" charset="0"/>
              </a:rPr>
              <a:t>yoy</a:t>
            </a:r>
            <a:r>
              <a:rPr lang="en-GB" sz="1300" dirty="0">
                <a:solidFill>
                  <a:schemeClr val="tx2"/>
                </a:solidFill>
                <a:latin typeface="Arial" panose="020B0604020202020204" pitchFamily="34" charset="0"/>
                <a:cs typeface="Arial" panose="020B0604020202020204" pitchFamily="34" charset="0"/>
              </a:rPr>
              <a:t> (5% UK)</a:t>
            </a:r>
          </a:p>
          <a:p>
            <a:pPr marL="171450" indent="-171450">
              <a:spcAft>
                <a:spcPts val="900"/>
              </a:spcAft>
              <a:buClr>
                <a:schemeClr val="accent2"/>
              </a:buClr>
              <a:buFont typeface="Arial" panose="020B0604020202020204" pitchFamily="34" charset="0"/>
              <a:buChar char="•"/>
            </a:pPr>
            <a:r>
              <a:rPr lang="en-GB" sz="1300" dirty="0">
                <a:solidFill>
                  <a:schemeClr val="tx2"/>
                </a:solidFill>
                <a:latin typeface="Arial" panose="020B0604020202020204" pitchFamily="34" charset="0"/>
                <a:cs typeface="Arial" panose="020B0604020202020204" pitchFamily="34" charset="0"/>
              </a:rPr>
              <a:t>None of these were in space</a:t>
            </a:r>
          </a:p>
          <a:p>
            <a:pPr marL="171450" indent="-171450">
              <a:spcAft>
                <a:spcPts val="900"/>
              </a:spcAft>
              <a:buClr>
                <a:schemeClr val="accent2"/>
              </a:buClr>
              <a:buFont typeface="Arial" panose="020B0604020202020204" pitchFamily="34" charset="0"/>
              <a:buChar char="•"/>
            </a:pPr>
            <a:r>
              <a:rPr lang="en-GB" sz="1300" dirty="0">
                <a:solidFill>
                  <a:schemeClr val="tx2"/>
                </a:solidFill>
                <a:latin typeface="Arial" panose="020B0604020202020204" pitchFamily="34" charset="0"/>
                <a:cs typeface="Arial" panose="020B0604020202020204" pitchFamily="34" charset="0"/>
              </a:rPr>
              <a:t>Creating a destination for space is critical to achieving more FD</a:t>
            </a:r>
          </a:p>
        </p:txBody>
      </p:sp>
      <p:sp>
        <p:nvSpPr>
          <p:cNvPr id="76" name="Rectangle 75">
            <a:extLst>
              <a:ext uri="{FF2B5EF4-FFF2-40B4-BE49-F238E27FC236}">
                <a16:creationId xmlns:a16="http://schemas.microsoft.com/office/drawing/2014/main" id="{FDC27986-AD93-694C-B733-F4FB1FE4C57F}"/>
              </a:ext>
            </a:extLst>
          </p:cNvPr>
          <p:cNvSpPr/>
          <p:nvPr/>
        </p:nvSpPr>
        <p:spPr>
          <a:xfrm rot="16200000">
            <a:off x="-8350" y="4778715"/>
            <a:ext cx="1620444" cy="184666"/>
          </a:xfrm>
          <a:prstGeom prst="rect">
            <a:avLst/>
          </a:prstGeom>
        </p:spPr>
        <p:txBody>
          <a:bodyPr wrap="none" lIns="0" tIns="0" rIns="0" bIns="0">
            <a:spAutoFit/>
          </a:bodyPr>
          <a:lstStyle/>
          <a:p>
            <a:pPr algn="ctr">
              <a:spcAft>
                <a:spcPts val="900"/>
              </a:spcAft>
              <a:buClr>
                <a:schemeClr val="accent2"/>
              </a:buClr>
            </a:pPr>
            <a:r>
              <a:rPr lang="en-GB" sz="1200" b="1">
                <a:solidFill>
                  <a:schemeClr val="tx2"/>
                </a:solidFill>
                <a:latin typeface="Arial" panose="020B0604020202020204" pitchFamily="34" charset="0"/>
                <a:cs typeface="Arial" panose="020B0604020202020204" pitchFamily="34" charset="0"/>
              </a:rPr>
              <a:t>Target Markets for FDI</a:t>
            </a:r>
          </a:p>
        </p:txBody>
      </p:sp>
      <p:grpSp>
        <p:nvGrpSpPr>
          <p:cNvPr id="84" name="Group 83">
            <a:extLst>
              <a:ext uri="{FF2B5EF4-FFF2-40B4-BE49-F238E27FC236}">
                <a16:creationId xmlns:a16="http://schemas.microsoft.com/office/drawing/2014/main" id="{64653C32-F2D9-B94C-B711-00985FAFCC2A}"/>
              </a:ext>
            </a:extLst>
          </p:cNvPr>
          <p:cNvGrpSpPr/>
          <p:nvPr/>
        </p:nvGrpSpPr>
        <p:grpSpPr>
          <a:xfrm>
            <a:off x="1053815" y="3766041"/>
            <a:ext cx="3766987" cy="2336616"/>
            <a:chOff x="1004771" y="3756209"/>
            <a:chExt cx="3766987" cy="2336616"/>
          </a:xfrm>
        </p:grpSpPr>
        <p:pic>
          <p:nvPicPr>
            <p:cNvPr id="75" name="Picture 74">
              <a:extLst>
                <a:ext uri="{FF2B5EF4-FFF2-40B4-BE49-F238E27FC236}">
                  <a16:creationId xmlns:a16="http://schemas.microsoft.com/office/drawing/2014/main" id="{A585131C-3053-3048-98E9-480339A8428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04771" y="3989362"/>
              <a:ext cx="3766987" cy="2103463"/>
            </a:xfrm>
            <a:prstGeom prst="rect">
              <a:avLst/>
            </a:prstGeom>
          </p:spPr>
        </p:pic>
        <p:sp>
          <p:nvSpPr>
            <p:cNvPr id="77" name="Rectangle 76">
              <a:extLst>
                <a:ext uri="{FF2B5EF4-FFF2-40B4-BE49-F238E27FC236}">
                  <a16:creationId xmlns:a16="http://schemas.microsoft.com/office/drawing/2014/main" id="{E7591BA0-C3C0-084C-81F5-8625967E5DF7}"/>
                </a:ext>
              </a:extLst>
            </p:cNvPr>
            <p:cNvSpPr/>
            <p:nvPr/>
          </p:nvSpPr>
          <p:spPr>
            <a:xfrm>
              <a:off x="1131758" y="3756209"/>
              <a:ext cx="419724" cy="241980"/>
            </a:xfrm>
            <a:prstGeom prst="rect">
              <a:avLst/>
            </a:prstGeom>
          </p:spPr>
          <p:txBody>
            <a:bodyPr wrap="square" lIns="0" tIns="0" rIns="0" bIns="72000">
              <a:spAutoFit/>
            </a:bodyPr>
            <a:lstStyle/>
            <a:p>
              <a:pPr algn="ctr">
                <a:spcAft>
                  <a:spcPts val="900"/>
                </a:spcAft>
                <a:buClr>
                  <a:schemeClr val="accent2"/>
                </a:buClr>
              </a:pPr>
              <a:r>
                <a:rPr lang="en-GB" sz="1100" b="1">
                  <a:solidFill>
                    <a:schemeClr val="tx2"/>
                  </a:solidFill>
                  <a:latin typeface="Arial" panose="020B0604020202020204" pitchFamily="34" charset="0"/>
                  <a:cs typeface="Arial" panose="020B0604020202020204" pitchFamily="34" charset="0"/>
                </a:rPr>
                <a:t>108</a:t>
              </a:r>
            </a:p>
          </p:txBody>
        </p:sp>
        <p:sp>
          <p:nvSpPr>
            <p:cNvPr id="78" name="Rectangle 77">
              <a:extLst>
                <a:ext uri="{FF2B5EF4-FFF2-40B4-BE49-F238E27FC236}">
                  <a16:creationId xmlns:a16="http://schemas.microsoft.com/office/drawing/2014/main" id="{1CFB05E7-55AF-0C46-967E-251F80D68A90}"/>
                </a:ext>
              </a:extLst>
            </p:cNvPr>
            <p:cNvSpPr/>
            <p:nvPr/>
          </p:nvSpPr>
          <p:spPr>
            <a:xfrm>
              <a:off x="1748945" y="5285206"/>
              <a:ext cx="419724" cy="241980"/>
            </a:xfrm>
            <a:prstGeom prst="rect">
              <a:avLst/>
            </a:prstGeom>
          </p:spPr>
          <p:txBody>
            <a:bodyPr wrap="square" lIns="0" tIns="0" rIns="0" bIns="72000">
              <a:spAutoFit/>
            </a:bodyPr>
            <a:lstStyle/>
            <a:p>
              <a:pPr algn="ctr">
                <a:spcAft>
                  <a:spcPts val="900"/>
                </a:spcAft>
                <a:buClr>
                  <a:schemeClr val="accent2"/>
                </a:buClr>
              </a:pPr>
              <a:r>
                <a:rPr lang="en-GB" sz="1100" b="1">
                  <a:solidFill>
                    <a:schemeClr val="tx2"/>
                  </a:solidFill>
                  <a:latin typeface="Arial" panose="020B0604020202020204" pitchFamily="34" charset="0"/>
                  <a:cs typeface="Arial" panose="020B0604020202020204" pitchFamily="34" charset="0"/>
                </a:rPr>
                <a:t>15</a:t>
              </a:r>
            </a:p>
          </p:txBody>
        </p:sp>
        <p:sp>
          <p:nvSpPr>
            <p:cNvPr id="80" name="Rectangle 79">
              <a:extLst>
                <a:ext uri="{FF2B5EF4-FFF2-40B4-BE49-F238E27FC236}">
                  <a16:creationId xmlns:a16="http://schemas.microsoft.com/office/drawing/2014/main" id="{03C27FA9-6297-5E4D-B7D2-CE96F87AFD7D}"/>
                </a:ext>
              </a:extLst>
            </p:cNvPr>
            <p:cNvSpPr/>
            <p:nvPr/>
          </p:nvSpPr>
          <p:spPr>
            <a:xfrm>
              <a:off x="2366132" y="5365584"/>
              <a:ext cx="419724" cy="241980"/>
            </a:xfrm>
            <a:prstGeom prst="rect">
              <a:avLst/>
            </a:prstGeom>
          </p:spPr>
          <p:txBody>
            <a:bodyPr wrap="square" lIns="0" tIns="0" rIns="0" bIns="72000">
              <a:spAutoFit/>
            </a:bodyPr>
            <a:lstStyle/>
            <a:p>
              <a:pPr algn="ctr">
                <a:spcAft>
                  <a:spcPts val="900"/>
                </a:spcAft>
                <a:buClr>
                  <a:schemeClr val="accent2"/>
                </a:buClr>
              </a:pPr>
              <a:r>
                <a:rPr lang="en-GB" sz="1100" b="1">
                  <a:solidFill>
                    <a:schemeClr val="tx2"/>
                  </a:solidFill>
                  <a:latin typeface="Arial" panose="020B0604020202020204" pitchFamily="34" charset="0"/>
                  <a:cs typeface="Arial" panose="020B0604020202020204" pitchFamily="34" charset="0"/>
                </a:rPr>
                <a:t>10</a:t>
              </a:r>
            </a:p>
          </p:txBody>
        </p:sp>
        <p:sp>
          <p:nvSpPr>
            <p:cNvPr id="81" name="Rectangle 80">
              <a:extLst>
                <a:ext uri="{FF2B5EF4-FFF2-40B4-BE49-F238E27FC236}">
                  <a16:creationId xmlns:a16="http://schemas.microsoft.com/office/drawing/2014/main" id="{0928A003-7DE7-8040-B566-1368E550DB03}"/>
                </a:ext>
              </a:extLst>
            </p:cNvPr>
            <p:cNvSpPr/>
            <p:nvPr/>
          </p:nvSpPr>
          <p:spPr>
            <a:xfrm>
              <a:off x="4217694" y="5408438"/>
              <a:ext cx="419724" cy="241980"/>
            </a:xfrm>
            <a:prstGeom prst="rect">
              <a:avLst/>
            </a:prstGeom>
          </p:spPr>
          <p:txBody>
            <a:bodyPr wrap="square" lIns="0" tIns="0" rIns="0" bIns="72000">
              <a:spAutoFit/>
            </a:bodyPr>
            <a:lstStyle/>
            <a:p>
              <a:pPr algn="ctr">
                <a:spcAft>
                  <a:spcPts val="900"/>
                </a:spcAft>
                <a:buClr>
                  <a:schemeClr val="accent2"/>
                </a:buClr>
              </a:pPr>
              <a:r>
                <a:rPr lang="en-GB" sz="1100" b="1">
                  <a:solidFill>
                    <a:schemeClr val="tx2"/>
                  </a:solidFill>
                  <a:latin typeface="Arial" panose="020B0604020202020204" pitchFamily="34" charset="0"/>
                  <a:cs typeface="Arial" panose="020B0604020202020204" pitchFamily="34" charset="0"/>
                </a:rPr>
                <a:t>7</a:t>
              </a:r>
            </a:p>
          </p:txBody>
        </p:sp>
        <p:sp>
          <p:nvSpPr>
            <p:cNvPr id="82" name="Rectangle 81">
              <a:extLst>
                <a:ext uri="{FF2B5EF4-FFF2-40B4-BE49-F238E27FC236}">
                  <a16:creationId xmlns:a16="http://schemas.microsoft.com/office/drawing/2014/main" id="{05365BE7-FDDA-CB41-BDA6-C9073166BA02}"/>
                </a:ext>
              </a:extLst>
            </p:cNvPr>
            <p:cNvSpPr/>
            <p:nvPr/>
          </p:nvSpPr>
          <p:spPr>
            <a:xfrm>
              <a:off x="3600506" y="5408438"/>
              <a:ext cx="419724" cy="241980"/>
            </a:xfrm>
            <a:prstGeom prst="rect">
              <a:avLst/>
            </a:prstGeom>
          </p:spPr>
          <p:txBody>
            <a:bodyPr wrap="square" lIns="0" tIns="0" rIns="0" bIns="72000">
              <a:spAutoFit/>
            </a:bodyPr>
            <a:lstStyle/>
            <a:p>
              <a:pPr algn="ctr">
                <a:spcAft>
                  <a:spcPts val="900"/>
                </a:spcAft>
                <a:buClr>
                  <a:schemeClr val="accent2"/>
                </a:buClr>
              </a:pPr>
              <a:r>
                <a:rPr lang="en-GB" sz="1100" b="1">
                  <a:solidFill>
                    <a:schemeClr val="tx2"/>
                  </a:solidFill>
                  <a:latin typeface="Arial" panose="020B0604020202020204" pitchFamily="34" charset="0"/>
                  <a:cs typeface="Arial" panose="020B0604020202020204" pitchFamily="34" charset="0"/>
                </a:rPr>
                <a:t>7</a:t>
              </a:r>
            </a:p>
          </p:txBody>
        </p:sp>
        <p:sp>
          <p:nvSpPr>
            <p:cNvPr id="83" name="Rectangle 82">
              <a:extLst>
                <a:ext uri="{FF2B5EF4-FFF2-40B4-BE49-F238E27FC236}">
                  <a16:creationId xmlns:a16="http://schemas.microsoft.com/office/drawing/2014/main" id="{AC1B9F76-8BE3-5647-9C96-EC8676FA2D1B}"/>
                </a:ext>
              </a:extLst>
            </p:cNvPr>
            <p:cNvSpPr/>
            <p:nvPr/>
          </p:nvSpPr>
          <p:spPr>
            <a:xfrm>
              <a:off x="2983319" y="5365584"/>
              <a:ext cx="419724" cy="241980"/>
            </a:xfrm>
            <a:prstGeom prst="rect">
              <a:avLst/>
            </a:prstGeom>
          </p:spPr>
          <p:txBody>
            <a:bodyPr wrap="square" lIns="0" tIns="0" rIns="0" bIns="72000">
              <a:spAutoFit/>
            </a:bodyPr>
            <a:lstStyle/>
            <a:p>
              <a:pPr algn="ctr">
                <a:spcAft>
                  <a:spcPts val="900"/>
                </a:spcAft>
                <a:buClr>
                  <a:schemeClr val="accent2"/>
                </a:buClr>
              </a:pPr>
              <a:r>
                <a:rPr lang="en-GB" sz="1100" b="1">
                  <a:solidFill>
                    <a:schemeClr val="tx2"/>
                  </a:solidFill>
                  <a:latin typeface="Arial" panose="020B0604020202020204" pitchFamily="34" charset="0"/>
                  <a:cs typeface="Arial" panose="020B0604020202020204" pitchFamily="34" charset="0"/>
                </a:rPr>
                <a:t>10</a:t>
              </a:r>
            </a:p>
          </p:txBody>
        </p:sp>
      </p:grpSp>
      <p:cxnSp>
        <p:nvCxnSpPr>
          <p:cNvPr id="86" name="Straight Connector 85">
            <a:extLst>
              <a:ext uri="{FF2B5EF4-FFF2-40B4-BE49-F238E27FC236}">
                <a16:creationId xmlns:a16="http://schemas.microsoft.com/office/drawing/2014/main" id="{4895681D-1F6D-CC43-825C-392272562F9F}"/>
              </a:ext>
            </a:extLst>
          </p:cNvPr>
          <p:cNvCxnSpPr/>
          <p:nvPr/>
        </p:nvCxnSpPr>
        <p:spPr>
          <a:xfrm>
            <a:off x="5179102" y="728663"/>
            <a:ext cx="0" cy="536416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370921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1E3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D931F-9E6D-4230-A653-426C861F8E9B}"/>
              </a:ext>
            </a:extLst>
          </p:cNvPr>
          <p:cNvSpPr>
            <a:spLocks noGrp="1"/>
          </p:cNvSpPr>
          <p:nvPr>
            <p:ph type="title"/>
          </p:nvPr>
        </p:nvSpPr>
        <p:spPr>
          <a:xfrm>
            <a:off x="731837" y="580923"/>
            <a:ext cx="10764837" cy="498598"/>
          </a:xfrm>
          <a:noFill/>
        </p:spPr>
        <p:txBody>
          <a:bodyPr wrap="square" lIns="0" tIns="0" rIns="0" bIns="0">
            <a:spAutoFit/>
          </a:bodyPr>
          <a:lstStyle/>
          <a:p>
            <a:r>
              <a:rPr lang="en-US" sz="3600" dirty="0"/>
              <a:t>Academic capability is strong</a:t>
            </a:r>
            <a:endParaRPr lang="en-GB" sz="3600" dirty="0"/>
          </a:p>
        </p:txBody>
      </p:sp>
      <p:sp>
        <p:nvSpPr>
          <p:cNvPr id="3" name="Content Placeholder 2">
            <a:extLst>
              <a:ext uri="{FF2B5EF4-FFF2-40B4-BE49-F238E27FC236}">
                <a16:creationId xmlns:a16="http://schemas.microsoft.com/office/drawing/2014/main" id="{B69AD18B-042B-471F-908E-3D111DAA2B9C}"/>
              </a:ext>
            </a:extLst>
          </p:cNvPr>
          <p:cNvSpPr>
            <a:spLocks noGrp="1"/>
          </p:cNvSpPr>
          <p:nvPr>
            <p:ph idx="1"/>
          </p:nvPr>
        </p:nvSpPr>
        <p:spPr>
          <a:xfrm>
            <a:off x="731837" y="1358333"/>
            <a:ext cx="4280744" cy="1242018"/>
          </a:xfrm>
        </p:spPr>
        <p:txBody>
          <a:bodyPr lIns="0" tIns="0" rIns="0" bIns="0" numCol="1" spcCol="360000">
            <a:noAutofit/>
          </a:bodyPr>
          <a:lstStyle/>
          <a:p>
            <a:pPr marL="269875" indent="-220663">
              <a:buClr>
                <a:schemeClr val="accent2"/>
              </a:buClr>
            </a:pPr>
            <a:r>
              <a:rPr lang="en-US" sz="2400" dirty="0"/>
              <a:t>12 universities &amp; 34 regional colleges</a:t>
            </a:r>
          </a:p>
          <a:p>
            <a:pPr marL="269875" indent="-220663">
              <a:buClr>
                <a:schemeClr val="accent2"/>
              </a:buClr>
            </a:pPr>
            <a:r>
              <a:rPr lang="en-US" sz="2400" dirty="0"/>
              <a:t>Yorkshire Universities</a:t>
            </a:r>
          </a:p>
          <a:p>
            <a:pPr marL="269875" indent="-220663">
              <a:spcAft>
                <a:spcPts val="600"/>
              </a:spcAft>
              <a:buClr>
                <a:schemeClr val="accent2"/>
              </a:buClr>
            </a:pPr>
            <a:r>
              <a:rPr lang="en-US" sz="2400" dirty="0"/>
              <a:t>University Business Incubation/Acceleration  </a:t>
            </a:r>
          </a:p>
          <a:p>
            <a:pPr marL="409575" lvl="1" indent="-139700">
              <a:buClr>
                <a:schemeClr val="accent2"/>
              </a:buClr>
            </a:pPr>
            <a:r>
              <a:rPr lang="en-US" dirty="0"/>
              <a:t>14% of spin outs in England</a:t>
            </a:r>
          </a:p>
          <a:p>
            <a:pPr lvl="1">
              <a:buClr>
                <a:schemeClr val="accent2"/>
              </a:buClr>
            </a:pPr>
            <a:endParaRPr lang="en-GB" sz="1200" dirty="0"/>
          </a:p>
        </p:txBody>
      </p:sp>
      <p:grpSp>
        <p:nvGrpSpPr>
          <p:cNvPr id="5" name="Group 4">
            <a:extLst>
              <a:ext uri="{FF2B5EF4-FFF2-40B4-BE49-F238E27FC236}">
                <a16:creationId xmlns:a16="http://schemas.microsoft.com/office/drawing/2014/main" id="{A6DAB0ED-5372-7448-95D6-B3AF06A65563}"/>
              </a:ext>
            </a:extLst>
          </p:cNvPr>
          <p:cNvGrpSpPr/>
          <p:nvPr/>
        </p:nvGrpSpPr>
        <p:grpSpPr>
          <a:xfrm>
            <a:off x="768350" y="4236456"/>
            <a:ext cx="10728324" cy="2367345"/>
            <a:chOff x="731839" y="3700376"/>
            <a:chExt cx="10728324" cy="2367345"/>
          </a:xfrm>
        </p:grpSpPr>
        <p:sp>
          <p:nvSpPr>
            <p:cNvPr id="16" name="Rounded Rectangle 15">
              <a:extLst>
                <a:ext uri="{FF2B5EF4-FFF2-40B4-BE49-F238E27FC236}">
                  <a16:creationId xmlns:a16="http://schemas.microsoft.com/office/drawing/2014/main" id="{461F89F1-E474-EC4A-A090-CE1CAD505617}"/>
                </a:ext>
              </a:extLst>
            </p:cNvPr>
            <p:cNvSpPr/>
            <p:nvPr/>
          </p:nvSpPr>
          <p:spPr>
            <a:xfrm>
              <a:off x="731839" y="3700376"/>
              <a:ext cx="10728324" cy="2367345"/>
            </a:xfrm>
            <a:prstGeom prst="roundRect">
              <a:avLst>
                <a:gd name="adj" fmla="val 46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99EB947C-6027-924E-BA86-5AD944BD9347}"/>
                </a:ext>
              </a:extLst>
            </p:cNvPr>
            <p:cNvGrpSpPr/>
            <p:nvPr/>
          </p:nvGrpSpPr>
          <p:grpSpPr>
            <a:xfrm>
              <a:off x="1180998" y="4117964"/>
              <a:ext cx="9830006" cy="1739915"/>
              <a:chOff x="1135980" y="4492664"/>
              <a:chExt cx="9830006" cy="1739915"/>
            </a:xfrm>
          </p:grpSpPr>
          <p:pic>
            <p:nvPicPr>
              <p:cNvPr id="1026" name="Picture 2" descr="Home - Yorkshire Universities">
                <a:extLst>
                  <a:ext uri="{FF2B5EF4-FFF2-40B4-BE49-F238E27FC236}">
                    <a16:creationId xmlns:a16="http://schemas.microsoft.com/office/drawing/2014/main" id="{0E9C7EBD-EB71-49A2-B0CC-C758B388458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35980" y="5426723"/>
                <a:ext cx="1602317" cy="6240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nline event: From Farm to Fork - The climate impact of our food | TABLE  Debates">
                <a:extLst>
                  <a:ext uri="{FF2B5EF4-FFF2-40B4-BE49-F238E27FC236}">
                    <a16:creationId xmlns:a16="http://schemas.microsoft.com/office/drawing/2014/main" id="{270C9408-4057-4AD8-BE95-EB7768E6EC3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37756" y="5242078"/>
                <a:ext cx="1504010" cy="9170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KNQT Hubs - UK Quantum Technology">
                <a:extLst>
                  <a:ext uri="{FF2B5EF4-FFF2-40B4-BE49-F238E27FC236}">
                    <a16:creationId xmlns:a16="http://schemas.microsoft.com/office/drawing/2014/main" id="{E8F1A2E9-E3A6-4B25-A505-D2FE3EBDD88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952553" y="5272603"/>
                <a:ext cx="1456513" cy="9599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MRC - The University of Sheffield Advanced Manufacturing Research Centre  with Boeing">
                <a:extLst>
                  <a:ext uri="{FF2B5EF4-FFF2-40B4-BE49-F238E27FC236}">
                    <a16:creationId xmlns:a16="http://schemas.microsoft.com/office/drawing/2014/main" id="{7FEDAD94-7A4A-4509-B7DD-811286FBEF0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879859" y="4527926"/>
                <a:ext cx="2086127" cy="4221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ome - 3M Buckley Innovation Centre">
                <a:extLst>
                  <a:ext uri="{FF2B5EF4-FFF2-40B4-BE49-F238E27FC236}">
                    <a16:creationId xmlns:a16="http://schemas.microsoft.com/office/drawing/2014/main" id="{D1BBA52E-536E-464A-A680-6FF217E65C4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967564" y="4492664"/>
                <a:ext cx="1199575" cy="49263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NuGrid/JINA-CEE/ChETEC School: Software Tools for Simulations in Nuclear  Astrophysics (17th-19st September 2018, University of Hull, UK) (17-19  September 2018): Sponsors · Indico">
                <a:extLst>
                  <a:ext uri="{FF2B5EF4-FFF2-40B4-BE49-F238E27FC236}">
                    <a16:creationId xmlns:a16="http://schemas.microsoft.com/office/drawing/2014/main" id="{FEF2EDE1-2A3C-4B5C-842B-EC639A9962B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108525" y="5495732"/>
                <a:ext cx="1628793" cy="51371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nergy &amp; Environment Institute | University of Hull Online Order &amp; Payment  Portal">
                <a:extLst>
                  <a:ext uri="{FF2B5EF4-FFF2-40B4-BE49-F238E27FC236}">
                    <a16:creationId xmlns:a16="http://schemas.microsoft.com/office/drawing/2014/main" id="{D6580A1D-0750-4B15-8444-D0D2FEA5D0B6}"/>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174207" y="4514700"/>
                <a:ext cx="3054063" cy="44856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Polymer IRC - People - University of Bradford">
                <a:extLst>
                  <a:ext uri="{FF2B5EF4-FFF2-40B4-BE49-F238E27FC236}">
                    <a16:creationId xmlns:a16="http://schemas.microsoft.com/office/drawing/2014/main" id="{E6DCE929-6A63-4F66-83A6-B4B197C51E7A}"/>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669036" y="5454957"/>
                <a:ext cx="556246" cy="67066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Alan Turing Institute - Wikipedia">
                <a:extLst>
                  <a:ext uri="{FF2B5EF4-FFF2-40B4-BE49-F238E27FC236}">
                    <a16:creationId xmlns:a16="http://schemas.microsoft.com/office/drawing/2014/main" id="{823E75F9-03DA-4F5D-9242-521F4A0C802A}"/>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962530" y="4501974"/>
                <a:ext cx="1121937" cy="474018"/>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7" name="Content Placeholder 2">
            <a:extLst>
              <a:ext uri="{FF2B5EF4-FFF2-40B4-BE49-F238E27FC236}">
                <a16:creationId xmlns:a16="http://schemas.microsoft.com/office/drawing/2014/main" id="{7EA701AC-DBC8-8D6B-D7A9-BECA80178889}"/>
              </a:ext>
            </a:extLst>
          </p:cNvPr>
          <p:cNvSpPr txBox="1">
            <a:spLocks/>
          </p:cNvSpPr>
          <p:nvPr/>
        </p:nvSpPr>
        <p:spPr>
          <a:xfrm>
            <a:off x="5528565" y="1260923"/>
            <a:ext cx="5884305" cy="1923503"/>
          </a:xfrm>
          <a:prstGeom prst="rect">
            <a:avLst/>
          </a:prstGeom>
        </p:spPr>
        <p:txBody>
          <a:bodyPr vert="horz" lIns="0" tIns="0" rIns="0" bIns="0" numCol="1" spcCol="36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sz="2400" dirty="0"/>
              <a:t>50 space relevant research </a:t>
            </a:r>
            <a:r>
              <a:rPr lang="en-US" sz="2400" dirty="0" err="1"/>
              <a:t>centres</a:t>
            </a:r>
            <a:r>
              <a:rPr lang="en-US" sz="2400" dirty="0"/>
              <a:t>, groups &amp; institutions</a:t>
            </a:r>
          </a:p>
          <a:p>
            <a:pPr marL="409575" lvl="1" indent="-180975">
              <a:buClr>
                <a:schemeClr val="accent2"/>
              </a:buClr>
            </a:pPr>
            <a:r>
              <a:rPr lang="en-US" sz="1800" dirty="0"/>
              <a:t>Within earth observation &amp; climate science</a:t>
            </a:r>
          </a:p>
          <a:p>
            <a:pPr marL="409575" lvl="1" indent="-180975">
              <a:buClr>
                <a:schemeClr val="accent2"/>
              </a:buClr>
            </a:pPr>
            <a:r>
              <a:rPr lang="en-US" sz="1800" dirty="0"/>
              <a:t>Machine vision &amp; advanced computing techniques</a:t>
            </a:r>
          </a:p>
          <a:p>
            <a:pPr marL="409575" lvl="1" indent="-180975">
              <a:buClr>
                <a:schemeClr val="accent2"/>
              </a:buClr>
            </a:pPr>
            <a:r>
              <a:rPr lang="en-US" sz="1800" dirty="0"/>
              <a:t>Advanced manufacturing &amp; precision engineering</a:t>
            </a:r>
          </a:p>
          <a:p>
            <a:pPr marL="409575" lvl="1" indent="-180975">
              <a:buClr>
                <a:schemeClr val="accent2"/>
              </a:buClr>
            </a:pPr>
            <a:r>
              <a:rPr lang="en-US" sz="1800" dirty="0"/>
              <a:t>Electronic &amp; optical engineering</a:t>
            </a:r>
          </a:p>
          <a:p>
            <a:pPr marL="409575" lvl="1" indent="-180975">
              <a:buClr>
                <a:schemeClr val="accent2"/>
              </a:buClr>
            </a:pPr>
            <a:r>
              <a:rPr lang="en-US" sz="1800" dirty="0"/>
              <a:t>Materials science</a:t>
            </a:r>
          </a:p>
          <a:p>
            <a:pPr marL="409575" lvl="1" indent="-180975">
              <a:buClr>
                <a:schemeClr val="accent2"/>
              </a:buClr>
            </a:pPr>
            <a:r>
              <a:rPr lang="en-US" sz="1800" dirty="0"/>
              <a:t>Quantum technologies</a:t>
            </a:r>
          </a:p>
          <a:p>
            <a:pPr marL="409575" lvl="1" indent="-180975">
              <a:buClr>
                <a:schemeClr val="accent2"/>
              </a:buClr>
            </a:pPr>
            <a:r>
              <a:rPr lang="en-US" sz="1800" dirty="0"/>
              <a:t>Secure </a:t>
            </a:r>
            <a:r>
              <a:rPr lang="en-US" sz="1800" dirty="0" err="1"/>
              <a:t>comms</a:t>
            </a:r>
            <a:r>
              <a:rPr lang="en-US" sz="1800" dirty="0"/>
              <a:t>, surveillance &amp; cyber security</a:t>
            </a:r>
          </a:p>
        </p:txBody>
      </p:sp>
    </p:spTree>
    <p:extLst>
      <p:ext uri="{BB962C8B-B14F-4D97-AF65-F5344CB8AC3E}">
        <p14:creationId xmlns:p14="http://schemas.microsoft.com/office/powerpoint/2010/main" val="2427422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ounded Rectangle 57">
            <a:extLst>
              <a:ext uri="{FF2B5EF4-FFF2-40B4-BE49-F238E27FC236}">
                <a16:creationId xmlns:a16="http://schemas.microsoft.com/office/drawing/2014/main" id="{260681BB-06EF-2548-922D-B3489988BE2B}"/>
              </a:ext>
            </a:extLst>
          </p:cNvPr>
          <p:cNvSpPr/>
          <p:nvPr/>
        </p:nvSpPr>
        <p:spPr>
          <a:xfrm>
            <a:off x="371476" y="4589045"/>
            <a:ext cx="11485562" cy="1900655"/>
          </a:xfrm>
          <a:prstGeom prst="roundRect">
            <a:avLst>
              <a:gd name="adj" fmla="val 46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0891E5D5-0B9C-4E9E-9A34-9BA7D7373A43}"/>
              </a:ext>
            </a:extLst>
          </p:cNvPr>
          <p:cNvSpPr>
            <a:spLocks noGrp="1"/>
          </p:cNvSpPr>
          <p:nvPr>
            <p:ph type="title"/>
          </p:nvPr>
        </p:nvSpPr>
        <p:spPr>
          <a:xfrm>
            <a:off x="731838" y="264109"/>
            <a:ext cx="10735674" cy="1325563"/>
          </a:xfrm>
          <a:noFill/>
        </p:spPr>
        <p:txBody>
          <a:bodyPr lIns="0" tIns="0" rIns="0" bIns="0">
            <a:normAutofit/>
          </a:bodyPr>
          <a:lstStyle/>
          <a:p>
            <a:pPr algn="ctr"/>
            <a:r>
              <a:rPr lang="en-US" sz="3600" dirty="0"/>
              <a:t>Innovation Landscape</a:t>
            </a:r>
          </a:p>
        </p:txBody>
      </p:sp>
      <p:pic>
        <p:nvPicPr>
          <p:cNvPr id="4098" name="Picture 2" descr="Home - Yorkshire Universities">
            <a:extLst>
              <a:ext uri="{FF2B5EF4-FFF2-40B4-BE49-F238E27FC236}">
                <a16:creationId xmlns:a16="http://schemas.microsoft.com/office/drawing/2014/main" id="{9EC1C17C-F8D5-4771-A289-08B4665E41A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71553" y="4934943"/>
            <a:ext cx="1160325" cy="45123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UK Space Facilities Satellite Applications Catapult – Harwell">
            <a:extLst>
              <a:ext uri="{FF2B5EF4-FFF2-40B4-BE49-F238E27FC236}">
                <a16:creationId xmlns:a16="http://schemas.microsoft.com/office/drawing/2014/main" id="{FCFA698D-6248-4CCE-ACEA-CA2222DC8B0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9430" t="20992" r="13429" b="27626"/>
          <a:stretch/>
        </p:blipFill>
        <p:spPr bwMode="auto">
          <a:xfrm>
            <a:off x="7284919" y="4963083"/>
            <a:ext cx="961567" cy="39495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New Innovate UK brand launched as part of unified UKRI identity - GOV.UK">
            <a:extLst>
              <a:ext uri="{FF2B5EF4-FFF2-40B4-BE49-F238E27FC236}">
                <a16:creationId xmlns:a16="http://schemas.microsoft.com/office/drawing/2014/main" id="{6C53D868-75F1-461E-9D09-B5647E223E7A}"/>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86494" y="5688645"/>
            <a:ext cx="1225612" cy="475377"/>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Welcome -York &amp; North Yorkshire Local Enterprise Partnership">
            <a:extLst>
              <a:ext uri="{FF2B5EF4-FFF2-40B4-BE49-F238E27FC236}">
                <a16:creationId xmlns:a16="http://schemas.microsoft.com/office/drawing/2014/main" id="{0478B2B4-D368-424D-942D-2ACFB6A17EDA}"/>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8316252" y="5660587"/>
            <a:ext cx="542731" cy="588161"/>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UK Digital Manufacturing advice &amp; innovation – Made Smarter">
            <a:extLst>
              <a:ext uri="{FF2B5EF4-FFF2-40B4-BE49-F238E27FC236}">
                <a16:creationId xmlns:a16="http://schemas.microsoft.com/office/drawing/2014/main" id="{70584485-BA53-42D9-A280-9AFFE3DE4A0C}"/>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672651" y="5009936"/>
            <a:ext cx="847095" cy="348104"/>
          </a:xfrm>
          <a:prstGeom prst="rect">
            <a:avLst/>
          </a:prstGeom>
          <a:noFill/>
          <a:extLst>
            <a:ext uri="{909E8E84-426E-40DD-AFC4-6F175D3DCCD1}">
              <a14:hiddenFill xmlns:a14="http://schemas.microsoft.com/office/drawing/2010/main">
                <a:solidFill>
                  <a:srgbClr val="FFFFFF"/>
                </a:solidFill>
              </a14:hiddenFill>
            </a:ext>
          </a:extLst>
        </p:spPr>
      </p:pic>
      <p:pic>
        <p:nvPicPr>
          <p:cNvPr id="4120" name="Picture 24" descr="University of strathclyde Logos">
            <a:extLst>
              <a:ext uri="{FF2B5EF4-FFF2-40B4-BE49-F238E27FC236}">
                <a16:creationId xmlns:a16="http://schemas.microsoft.com/office/drawing/2014/main" id="{03C1D0CF-3768-468B-9D01-DD6E3E2DCA4F}"/>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2357432" y="4842487"/>
            <a:ext cx="823847" cy="636149"/>
          </a:xfrm>
          <a:prstGeom prst="rect">
            <a:avLst/>
          </a:prstGeom>
          <a:noFill/>
          <a:extLst>
            <a:ext uri="{909E8E84-426E-40DD-AFC4-6F175D3DCCD1}">
              <a14:hiddenFill xmlns:a14="http://schemas.microsoft.com/office/drawing/2010/main">
                <a:solidFill>
                  <a:srgbClr val="FFFFFF"/>
                </a:solidFill>
              </a14:hiddenFill>
            </a:ext>
          </a:extLst>
        </p:spPr>
      </p:pic>
      <p:pic>
        <p:nvPicPr>
          <p:cNvPr id="4126" name="Picture 30" descr="ESA - &lt;b&gt;ESA&lt;/b&gt;">
            <a:extLst>
              <a:ext uri="{FF2B5EF4-FFF2-40B4-BE49-F238E27FC236}">
                <a16:creationId xmlns:a16="http://schemas.microsoft.com/office/drawing/2014/main" id="{F113F81E-ACB9-4912-8C28-5888B12852F6}"/>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540312" y="5662814"/>
            <a:ext cx="965195" cy="477948"/>
          </a:xfrm>
          <a:prstGeom prst="rect">
            <a:avLst/>
          </a:prstGeom>
          <a:noFill/>
          <a:extLst>
            <a:ext uri="{909E8E84-426E-40DD-AFC4-6F175D3DCCD1}">
              <a14:hiddenFill xmlns:a14="http://schemas.microsoft.com/office/drawing/2010/main">
                <a:solidFill>
                  <a:srgbClr val="FFFFFF"/>
                </a:solidFill>
              </a14:hiddenFill>
            </a:ext>
          </a:extLst>
        </p:spPr>
      </p:pic>
      <p:pic>
        <p:nvPicPr>
          <p:cNvPr id="4128" name="Picture 32" descr="Competitiveness &amp; Growth (C&amp;G) - SC21 - 21st Century Supply Chains">
            <a:extLst>
              <a:ext uri="{FF2B5EF4-FFF2-40B4-BE49-F238E27FC236}">
                <a16:creationId xmlns:a16="http://schemas.microsoft.com/office/drawing/2014/main" id="{37FEE872-1DF5-4553-ACE1-1E9288478443}"/>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115406" y="5652757"/>
            <a:ext cx="997179" cy="348457"/>
          </a:xfrm>
          <a:prstGeom prst="rect">
            <a:avLst/>
          </a:prstGeom>
          <a:noFill/>
          <a:extLst>
            <a:ext uri="{909E8E84-426E-40DD-AFC4-6F175D3DCCD1}">
              <a14:hiddenFill xmlns:a14="http://schemas.microsoft.com/office/drawing/2010/main">
                <a:solidFill>
                  <a:srgbClr val="FFFFFF"/>
                </a:solidFill>
              </a14:hiddenFill>
            </a:ext>
          </a:extLst>
        </p:spPr>
      </p:pic>
      <p:pic>
        <p:nvPicPr>
          <p:cNvPr id="4130" name="Picture 34" descr="KTN - MaDE">
            <a:extLst>
              <a:ext uri="{FF2B5EF4-FFF2-40B4-BE49-F238E27FC236}">
                <a16:creationId xmlns:a16="http://schemas.microsoft.com/office/drawing/2014/main" id="{B8948F48-CB61-4C7D-910A-913734331A95}"/>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472466" y="4899472"/>
            <a:ext cx="522179" cy="522179"/>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a:extLst>
              <a:ext uri="{FF2B5EF4-FFF2-40B4-BE49-F238E27FC236}">
                <a16:creationId xmlns:a16="http://schemas.microsoft.com/office/drawing/2014/main" id="{ADC68ADE-EC6E-4DBB-9E53-3FAE8834FEF2}"/>
              </a:ext>
            </a:extLst>
          </p:cNvPr>
          <p:cNvPicPr/>
          <p:nvPr/>
        </p:nvPicPr>
        <p:blipFill>
          <a:blip r:embed="rId12" cstate="screen">
            <a:extLst>
              <a:ext uri="{28A0092B-C50C-407E-A947-70E740481C1C}">
                <a14:useLocalDpi xmlns:a14="http://schemas.microsoft.com/office/drawing/2010/main"/>
              </a:ext>
            </a:extLst>
          </a:blip>
          <a:stretch>
            <a:fillRect/>
          </a:stretch>
        </p:blipFill>
        <p:spPr>
          <a:xfrm>
            <a:off x="739431" y="5004435"/>
            <a:ext cx="1327727" cy="312252"/>
          </a:xfrm>
          <a:prstGeom prst="rect">
            <a:avLst/>
          </a:prstGeom>
        </p:spPr>
      </p:pic>
      <p:pic>
        <p:nvPicPr>
          <p:cNvPr id="74" name="Picture 73">
            <a:extLst>
              <a:ext uri="{FF2B5EF4-FFF2-40B4-BE49-F238E27FC236}">
                <a16:creationId xmlns:a16="http://schemas.microsoft.com/office/drawing/2014/main" id="{9248246C-6D40-4CB3-ADC7-65BC1463F966}"/>
              </a:ext>
            </a:extLst>
          </p:cNvPr>
          <p:cNvPicPr/>
          <p:nvPr/>
        </p:nvPicPr>
        <p:blipFill>
          <a:blip r:embed="rId13" cstate="screen">
            <a:extLst>
              <a:ext uri="{28A0092B-C50C-407E-A947-70E740481C1C}">
                <a14:useLocalDpi xmlns:a14="http://schemas.microsoft.com/office/drawing/2010/main"/>
              </a:ext>
            </a:extLst>
          </a:blip>
          <a:stretch>
            <a:fillRect/>
          </a:stretch>
        </p:blipFill>
        <p:spPr>
          <a:xfrm>
            <a:off x="9580609" y="4863862"/>
            <a:ext cx="749535" cy="593399"/>
          </a:xfrm>
          <a:prstGeom prst="rect">
            <a:avLst/>
          </a:prstGeom>
        </p:spPr>
      </p:pic>
      <p:pic>
        <p:nvPicPr>
          <p:cNvPr id="75" name="Picture 74">
            <a:extLst>
              <a:ext uri="{FF2B5EF4-FFF2-40B4-BE49-F238E27FC236}">
                <a16:creationId xmlns:a16="http://schemas.microsoft.com/office/drawing/2014/main" id="{2BD43357-67B5-4D5F-B0B4-688E1AC7C738}"/>
              </a:ext>
            </a:extLst>
          </p:cNvPr>
          <p:cNvPicPr/>
          <p:nvPr/>
        </p:nvPicPr>
        <p:blipFill>
          <a:blip r:embed="rId14" cstate="screen">
            <a:extLst>
              <a:ext uri="{28A0092B-C50C-407E-A947-70E740481C1C}">
                <a14:useLocalDpi xmlns:a14="http://schemas.microsoft.com/office/drawing/2010/main"/>
              </a:ext>
            </a:extLst>
          </a:blip>
          <a:stretch>
            <a:fillRect/>
          </a:stretch>
        </p:blipFill>
        <p:spPr>
          <a:xfrm>
            <a:off x="4308467" y="5582223"/>
            <a:ext cx="1149350" cy="489527"/>
          </a:xfrm>
          <a:prstGeom prst="rect">
            <a:avLst/>
          </a:prstGeom>
        </p:spPr>
      </p:pic>
      <p:pic>
        <p:nvPicPr>
          <p:cNvPr id="76" name="Picture 75">
            <a:extLst>
              <a:ext uri="{FF2B5EF4-FFF2-40B4-BE49-F238E27FC236}">
                <a16:creationId xmlns:a16="http://schemas.microsoft.com/office/drawing/2014/main" id="{BA50F9FD-BDB9-44F3-9390-637492121039}"/>
              </a:ext>
            </a:extLst>
          </p:cNvPr>
          <p:cNvPicPr/>
          <p:nvPr/>
        </p:nvPicPr>
        <p:blipFill>
          <a:blip r:embed="rId15" cstate="screen">
            <a:extLst>
              <a:ext uri="{28A0092B-C50C-407E-A947-70E740481C1C}">
                <a14:useLocalDpi xmlns:a14="http://schemas.microsoft.com/office/drawing/2010/main"/>
              </a:ext>
            </a:extLst>
          </a:blip>
          <a:stretch>
            <a:fillRect/>
          </a:stretch>
        </p:blipFill>
        <p:spPr>
          <a:xfrm>
            <a:off x="2089032" y="5582223"/>
            <a:ext cx="780028" cy="421409"/>
          </a:xfrm>
          <a:prstGeom prst="rect">
            <a:avLst/>
          </a:prstGeom>
        </p:spPr>
      </p:pic>
      <p:pic>
        <p:nvPicPr>
          <p:cNvPr id="77" name="Picture 76">
            <a:extLst>
              <a:ext uri="{FF2B5EF4-FFF2-40B4-BE49-F238E27FC236}">
                <a16:creationId xmlns:a16="http://schemas.microsoft.com/office/drawing/2014/main" id="{B8C10B32-A59C-4657-A35F-2E1C49FB74B0}"/>
              </a:ext>
            </a:extLst>
          </p:cNvPr>
          <p:cNvPicPr/>
          <p:nvPr/>
        </p:nvPicPr>
        <p:blipFill>
          <a:blip r:embed="rId16" cstate="screen">
            <a:extLst>
              <a:ext uri="{28A0092B-C50C-407E-A947-70E740481C1C}">
                <a14:useLocalDpi xmlns:a14="http://schemas.microsoft.com/office/drawing/2010/main"/>
              </a:ext>
            </a:extLst>
          </a:blip>
          <a:stretch>
            <a:fillRect/>
          </a:stretch>
        </p:blipFill>
        <p:spPr>
          <a:xfrm>
            <a:off x="3108144" y="5625930"/>
            <a:ext cx="918388" cy="421409"/>
          </a:xfrm>
          <a:prstGeom prst="rect">
            <a:avLst/>
          </a:prstGeom>
        </p:spPr>
      </p:pic>
      <p:pic>
        <p:nvPicPr>
          <p:cNvPr id="2" name="Picture 1"/>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922152" y="4876342"/>
            <a:ext cx="1260040" cy="568439"/>
          </a:xfrm>
          <a:prstGeom prst="rect">
            <a:avLst/>
          </a:prstGeom>
        </p:spPr>
      </p:pic>
      <p:pic>
        <p:nvPicPr>
          <p:cNvPr id="34" name="Picture 33">
            <a:extLst>
              <a:ext uri="{FF2B5EF4-FFF2-40B4-BE49-F238E27FC236}">
                <a16:creationId xmlns:a16="http://schemas.microsoft.com/office/drawing/2014/main" id="{D115D77F-E19E-9947-B077-E8DCBA8AD7BD}"/>
              </a:ext>
            </a:extLst>
          </p:cNvPr>
          <p:cNvPicPr>
            <a:picLocks noChangeAspect="1"/>
          </p:cNvPicPr>
          <p:nvPr/>
        </p:nvPicPr>
        <p:blipFill>
          <a:blip r:embed="rId18"/>
          <a:srcRect/>
          <a:stretch/>
        </p:blipFill>
        <p:spPr>
          <a:xfrm>
            <a:off x="2476263" y="1529442"/>
            <a:ext cx="7239473" cy="2728309"/>
          </a:xfrm>
          <a:prstGeom prst="rect">
            <a:avLst/>
          </a:prstGeom>
        </p:spPr>
      </p:pic>
      <p:sp>
        <p:nvSpPr>
          <p:cNvPr id="57" name="AutoShape 26" descr="European-Space-Agency | GitLab">
            <a:extLst>
              <a:ext uri="{FF2B5EF4-FFF2-40B4-BE49-F238E27FC236}">
                <a16:creationId xmlns:a16="http://schemas.microsoft.com/office/drawing/2014/main" id="{F225246B-6B54-415D-8204-174FC2C2A24C}"/>
              </a:ext>
            </a:extLst>
          </p:cNvPr>
          <p:cNvSpPr>
            <a:spLocks noChangeAspect="1" noChangeArrowheads="1"/>
          </p:cNvSpPr>
          <p:nvPr/>
        </p:nvSpPr>
        <p:spPr bwMode="auto">
          <a:xfrm>
            <a:off x="6100618"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descr="Icon&#10;&#10;Description automatically generated">
            <a:extLst>
              <a:ext uri="{FF2B5EF4-FFF2-40B4-BE49-F238E27FC236}">
                <a16:creationId xmlns:a16="http://schemas.microsoft.com/office/drawing/2014/main" id="{D60A67CE-46B8-790D-02A5-F7ADF422575B}"/>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3449280" y="2613965"/>
            <a:ext cx="711200" cy="558800"/>
          </a:xfrm>
          <a:prstGeom prst="rect">
            <a:avLst/>
          </a:prstGeom>
        </p:spPr>
      </p:pic>
      <p:pic>
        <p:nvPicPr>
          <p:cNvPr id="39" name="Picture 38">
            <a:extLst>
              <a:ext uri="{FF2B5EF4-FFF2-40B4-BE49-F238E27FC236}">
                <a16:creationId xmlns:a16="http://schemas.microsoft.com/office/drawing/2014/main" id="{76DD5F48-137C-AC12-0CF3-942146A4BCF7}"/>
              </a:ext>
            </a:extLst>
          </p:cNvPr>
          <p:cNvPicPr>
            <a:picLocks noChangeAspect="1"/>
          </p:cNvPicPr>
          <p:nvPr/>
        </p:nvPicPr>
        <p:blipFill>
          <a:blip r:embed="rId20" cstate="screen">
            <a:extLst>
              <a:ext uri="{28A0092B-C50C-407E-A947-70E740481C1C}">
                <a14:useLocalDpi xmlns:a14="http://schemas.microsoft.com/office/drawing/2010/main"/>
              </a:ext>
            </a:extLst>
          </a:blip>
          <a:srcRect/>
          <a:stretch/>
        </p:blipFill>
        <p:spPr>
          <a:xfrm>
            <a:off x="5732225" y="2565305"/>
            <a:ext cx="708703" cy="607460"/>
          </a:xfrm>
          <a:prstGeom prst="rect">
            <a:avLst/>
          </a:prstGeom>
        </p:spPr>
      </p:pic>
      <p:pic>
        <p:nvPicPr>
          <p:cNvPr id="40" name="Picture 39">
            <a:extLst>
              <a:ext uri="{FF2B5EF4-FFF2-40B4-BE49-F238E27FC236}">
                <a16:creationId xmlns:a16="http://schemas.microsoft.com/office/drawing/2014/main" id="{89086B28-CF12-FD6C-CD2E-3117F0340BD1}"/>
              </a:ext>
            </a:extLst>
          </p:cNvPr>
          <p:cNvPicPr>
            <a:picLocks noChangeAspect="1"/>
          </p:cNvPicPr>
          <p:nvPr/>
        </p:nvPicPr>
        <p:blipFill>
          <a:blip r:embed="rId21" cstate="screen">
            <a:extLst>
              <a:ext uri="{28A0092B-C50C-407E-A947-70E740481C1C}">
                <a14:useLocalDpi xmlns:a14="http://schemas.microsoft.com/office/drawing/2010/main"/>
              </a:ext>
            </a:extLst>
          </a:blip>
          <a:srcRect/>
          <a:stretch/>
        </p:blipFill>
        <p:spPr>
          <a:xfrm>
            <a:off x="8112585" y="2565305"/>
            <a:ext cx="549068" cy="640580"/>
          </a:xfrm>
          <a:prstGeom prst="rect">
            <a:avLst/>
          </a:prstGeom>
        </p:spPr>
      </p:pic>
      <p:pic>
        <p:nvPicPr>
          <p:cNvPr id="1026" name="Picture 2" descr="South Yorkshire Mayoral Combined Authority - Wikipedia">
            <a:extLst>
              <a:ext uri="{FF2B5EF4-FFF2-40B4-BE49-F238E27FC236}">
                <a16:creationId xmlns:a16="http://schemas.microsoft.com/office/drawing/2014/main" id="{537CBBDF-C2E0-0143-03CB-38F48425373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587618" y="4973655"/>
            <a:ext cx="651858" cy="5996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st Yorkshire Combined Authority - West Yorkshire Combined Authority">
            <a:extLst>
              <a:ext uri="{FF2B5EF4-FFF2-40B4-BE49-F238E27FC236}">
                <a16:creationId xmlns:a16="http://schemas.microsoft.com/office/drawing/2014/main" id="{C1113B64-C5CB-F6F2-B9BD-ABCE769F99AA}"/>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053464" y="5741399"/>
            <a:ext cx="1342347" cy="3874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ack background with blue text&#10;&#10;Description automatically generated">
            <a:extLst>
              <a:ext uri="{FF2B5EF4-FFF2-40B4-BE49-F238E27FC236}">
                <a16:creationId xmlns:a16="http://schemas.microsoft.com/office/drawing/2014/main" id="{D8601E10-39D9-2BFF-4461-53953F430A8F}"/>
              </a:ext>
            </a:extLst>
          </p:cNvPr>
          <p:cNvPicPr>
            <a:picLocks noChangeAspect="1"/>
          </p:cNvPicPr>
          <p:nvPr/>
        </p:nvPicPr>
        <p:blipFill>
          <a:blip r:embed="rId24"/>
          <a:stretch>
            <a:fillRect/>
          </a:stretch>
        </p:blipFill>
        <p:spPr>
          <a:xfrm>
            <a:off x="5455024" y="5409309"/>
            <a:ext cx="1414711" cy="768535"/>
          </a:xfrm>
          <a:prstGeom prst="rect">
            <a:avLst/>
          </a:prstGeom>
        </p:spPr>
      </p:pic>
    </p:spTree>
    <p:extLst>
      <p:ext uri="{BB962C8B-B14F-4D97-AF65-F5344CB8AC3E}">
        <p14:creationId xmlns:p14="http://schemas.microsoft.com/office/powerpoint/2010/main" val="1993199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a:extLst>
              <a:ext uri="{FF2B5EF4-FFF2-40B4-BE49-F238E27FC236}">
                <a16:creationId xmlns:a16="http://schemas.microsoft.com/office/drawing/2014/main" id="{5ACEF63B-C7AD-4C3A-9318-FC619391C5F3}"/>
              </a:ext>
            </a:extLst>
          </p:cNvPr>
          <p:cNvSpPr txBox="1"/>
          <p:nvPr/>
        </p:nvSpPr>
        <p:spPr>
          <a:xfrm>
            <a:off x="7985050" y="1079596"/>
            <a:ext cx="2927458" cy="1409168"/>
          </a:xfrm>
          <a:prstGeom prst="rect">
            <a:avLst/>
          </a:prstGeom>
          <a:noFill/>
        </p:spPr>
        <p:txBody>
          <a:bodyPr wrap="square" lIns="0" tIns="46800" rIns="46800" rtlCol="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spcAft>
                <a:spcPts val="900"/>
              </a:spcAft>
            </a:pPr>
            <a:r>
              <a:rPr lang="en-US" b="1" dirty="0">
                <a:solidFill>
                  <a:schemeClr val="accent2"/>
                </a:solidFill>
                <a:latin typeface="Arial" panose="020B0604020202020204" pitchFamily="34" charset="0"/>
                <a:cs typeface="Arial" panose="020B0604020202020204" pitchFamily="34" charset="0"/>
              </a:rPr>
              <a:t>CAMPUS</a:t>
            </a:r>
          </a:p>
          <a:p>
            <a:pPr>
              <a:spcAft>
                <a:spcPts val="900"/>
              </a:spcAft>
            </a:pPr>
            <a:r>
              <a:rPr lang="en-US" sz="1800" kern="0" dirty="0">
                <a:solidFill>
                  <a:schemeClr val="bg1"/>
                </a:solidFill>
                <a:latin typeface="Arial" panose="020B0604020202020204" pitchFamily="34" charset="0"/>
                <a:cs typeface="Arial" panose="020B0604020202020204" pitchFamily="34" charset="0"/>
              </a:rPr>
              <a:t>Virtual Space Campus </a:t>
            </a:r>
            <a:br>
              <a:rPr lang="en-US" sz="1800" kern="0" dirty="0">
                <a:solidFill>
                  <a:schemeClr val="bg1"/>
                </a:solidFill>
                <a:latin typeface="Arial" panose="020B0604020202020204" pitchFamily="34" charset="0"/>
                <a:cs typeface="Arial" panose="020B0604020202020204" pitchFamily="34" charset="0"/>
              </a:rPr>
            </a:br>
            <a:r>
              <a:rPr lang="en-US" sz="1800" kern="0" dirty="0">
                <a:solidFill>
                  <a:schemeClr val="bg1"/>
                </a:solidFill>
                <a:latin typeface="Arial" panose="020B0604020202020204" pitchFamily="34" charset="0"/>
                <a:cs typeface="Arial" panose="020B0604020202020204" pitchFamily="34" charset="0"/>
              </a:rPr>
              <a:t>Yorkshire Universities</a:t>
            </a:r>
            <a:br>
              <a:rPr lang="en-US" sz="1800" kern="0" dirty="0">
                <a:solidFill>
                  <a:schemeClr val="bg1"/>
                </a:solidFill>
                <a:latin typeface="Arial" panose="020B0604020202020204" pitchFamily="34" charset="0"/>
                <a:cs typeface="Arial" panose="020B0604020202020204" pitchFamily="34" charset="0"/>
              </a:rPr>
            </a:br>
            <a:r>
              <a:rPr lang="en-US" sz="1800" kern="0" dirty="0">
                <a:solidFill>
                  <a:schemeClr val="bg1"/>
                </a:solidFill>
                <a:latin typeface="Arial" panose="020B0604020202020204" pitchFamily="34" charset="0"/>
                <a:cs typeface="Arial" panose="020B0604020202020204" pitchFamily="34" charset="0"/>
              </a:rPr>
              <a:t>Skills, Outreach, Research</a:t>
            </a:r>
          </a:p>
        </p:txBody>
      </p:sp>
      <p:sp>
        <p:nvSpPr>
          <p:cNvPr id="24" name="Title 23">
            <a:extLst>
              <a:ext uri="{FF2B5EF4-FFF2-40B4-BE49-F238E27FC236}">
                <a16:creationId xmlns:a16="http://schemas.microsoft.com/office/drawing/2014/main" id="{E6B67496-50F0-BA46-802A-1D97F429F21A}"/>
              </a:ext>
            </a:extLst>
          </p:cNvPr>
          <p:cNvSpPr>
            <a:spLocks noGrp="1"/>
          </p:cNvSpPr>
          <p:nvPr>
            <p:ph type="title"/>
          </p:nvPr>
        </p:nvSpPr>
        <p:spPr>
          <a:xfrm>
            <a:off x="731838" y="384733"/>
            <a:ext cx="3333600" cy="1218795"/>
          </a:xfrm>
        </p:spPr>
        <p:txBody>
          <a:bodyPr wrap="square" lIns="0" tIns="0" rIns="0" bIns="0">
            <a:spAutoFit/>
          </a:bodyPr>
          <a:lstStyle/>
          <a:p>
            <a:r>
              <a:rPr lang="en-US" dirty="0"/>
              <a:t>SHY model…</a:t>
            </a:r>
          </a:p>
        </p:txBody>
      </p:sp>
      <p:cxnSp>
        <p:nvCxnSpPr>
          <p:cNvPr id="54" name="Straight Connector 53">
            <a:extLst>
              <a:ext uri="{FF2B5EF4-FFF2-40B4-BE49-F238E27FC236}">
                <a16:creationId xmlns:a16="http://schemas.microsoft.com/office/drawing/2014/main" id="{24F3C37F-AA62-334D-B48C-0D2765883F75}"/>
              </a:ext>
            </a:extLst>
          </p:cNvPr>
          <p:cNvCxnSpPr>
            <a:cxnSpLocks/>
          </p:cNvCxnSpPr>
          <p:nvPr/>
        </p:nvCxnSpPr>
        <p:spPr>
          <a:xfrm>
            <a:off x="5304010" y="1420987"/>
            <a:ext cx="2503559" cy="0"/>
          </a:xfrm>
          <a:prstGeom prst="line">
            <a:avLst/>
          </a:prstGeom>
          <a:ln w="19050">
            <a:solidFill>
              <a:schemeClr val="accent2"/>
            </a:solidFill>
            <a:tailEnd type="oval"/>
          </a:ln>
        </p:spPr>
        <p:style>
          <a:lnRef idx="1">
            <a:schemeClr val="accent1"/>
          </a:lnRef>
          <a:fillRef idx="0">
            <a:schemeClr val="accent1"/>
          </a:fillRef>
          <a:effectRef idx="0">
            <a:schemeClr val="accent1"/>
          </a:effectRef>
          <a:fontRef idx="minor">
            <a:schemeClr val="tx1"/>
          </a:fontRef>
        </p:style>
      </p:cxnSp>
      <p:sp>
        <p:nvSpPr>
          <p:cNvPr id="68" name="TextBox 4">
            <a:extLst>
              <a:ext uri="{FF2B5EF4-FFF2-40B4-BE49-F238E27FC236}">
                <a16:creationId xmlns:a16="http://schemas.microsoft.com/office/drawing/2014/main" id="{4BB7BBF9-0872-534D-8609-9BA34EFFDD0F}"/>
              </a:ext>
            </a:extLst>
          </p:cNvPr>
          <p:cNvSpPr txBox="1"/>
          <p:nvPr/>
        </p:nvSpPr>
        <p:spPr>
          <a:xfrm>
            <a:off x="7985050" y="2704698"/>
            <a:ext cx="3518691" cy="1686167"/>
          </a:xfrm>
          <a:prstGeom prst="rect">
            <a:avLst/>
          </a:prstGeom>
          <a:noFill/>
        </p:spPr>
        <p:txBody>
          <a:bodyPr wrap="square" lIns="0" tIns="46800" rIns="46800" rtlCol="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spcAft>
                <a:spcPts val="900"/>
              </a:spcAft>
            </a:pPr>
            <a:r>
              <a:rPr lang="en-US" b="1" dirty="0">
                <a:solidFill>
                  <a:srgbClr val="68C5DC"/>
                </a:solidFill>
                <a:latin typeface="Arial" panose="020B0604020202020204" pitchFamily="34" charset="0"/>
                <a:cs typeface="Arial" panose="020B0604020202020204" pitchFamily="34" charset="0"/>
              </a:rPr>
              <a:t>AGENCY</a:t>
            </a:r>
          </a:p>
          <a:p>
            <a:pPr>
              <a:spcAft>
                <a:spcPts val="900"/>
              </a:spcAft>
            </a:pPr>
            <a:r>
              <a:rPr lang="en-US" sz="1800" kern="0" dirty="0">
                <a:solidFill>
                  <a:schemeClr val="bg1"/>
                </a:solidFill>
                <a:latin typeface="Arial" panose="020B0604020202020204" pitchFamily="34" charset="0"/>
                <a:cs typeface="Arial" panose="020B0604020202020204" pitchFamily="34" charset="0"/>
              </a:rPr>
              <a:t>Works with ESA, UKSA, SAC, Innovate &amp; other actors to promote &amp; influence opportunity and attract inward investment</a:t>
            </a:r>
          </a:p>
        </p:txBody>
      </p:sp>
      <p:sp>
        <p:nvSpPr>
          <p:cNvPr id="69" name="TextBox 4">
            <a:extLst>
              <a:ext uri="{FF2B5EF4-FFF2-40B4-BE49-F238E27FC236}">
                <a16:creationId xmlns:a16="http://schemas.microsoft.com/office/drawing/2014/main" id="{922662E4-3140-184C-A61D-95AD8926503B}"/>
              </a:ext>
            </a:extLst>
          </p:cNvPr>
          <p:cNvSpPr txBox="1"/>
          <p:nvPr/>
        </p:nvSpPr>
        <p:spPr>
          <a:xfrm>
            <a:off x="7985050" y="4390865"/>
            <a:ext cx="3696174" cy="1963166"/>
          </a:xfrm>
          <a:prstGeom prst="rect">
            <a:avLst/>
          </a:prstGeom>
          <a:noFill/>
        </p:spPr>
        <p:txBody>
          <a:bodyPr wrap="square" lIns="0" tIns="46800" rIns="46800" rtlCol="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spcAft>
                <a:spcPts val="900"/>
              </a:spcAft>
            </a:pPr>
            <a:r>
              <a:rPr lang="en-US" b="1" dirty="0">
                <a:solidFill>
                  <a:srgbClr val="0463C8"/>
                </a:solidFill>
                <a:latin typeface="Arial" panose="020B0604020202020204" pitchFamily="34" charset="0"/>
                <a:cs typeface="Arial" panose="020B0604020202020204" pitchFamily="34" charset="0"/>
              </a:rPr>
              <a:t>NETWORK</a:t>
            </a:r>
          </a:p>
          <a:p>
            <a:pPr>
              <a:spcAft>
                <a:spcPts val="900"/>
              </a:spcAft>
            </a:pPr>
            <a:r>
              <a:rPr lang="en-US" sz="1800" kern="0" dirty="0">
                <a:solidFill>
                  <a:schemeClr val="bg1"/>
                </a:solidFill>
                <a:latin typeface="Arial" panose="020B0604020202020204" pitchFamily="34" charset="0"/>
                <a:cs typeface="Arial" panose="020B0604020202020204" pitchFamily="34" charset="0"/>
              </a:rPr>
              <a:t>Provide a platform for info exchange and making connections. Build supply chains &amp; promote adoption of innovation &amp; best practice sharing</a:t>
            </a:r>
          </a:p>
        </p:txBody>
      </p:sp>
      <p:cxnSp>
        <p:nvCxnSpPr>
          <p:cNvPr id="15" name="Straight Connector 14">
            <a:extLst>
              <a:ext uri="{FF2B5EF4-FFF2-40B4-BE49-F238E27FC236}">
                <a16:creationId xmlns:a16="http://schemas.microsoft.com/office/drawing/2014/main" id="{B19C5537-8099-1267-DED7-B26913349550}"/>
              </a:ext>
            </a:extLst>
          </p:cNvPr>
          <p:cNvCxnSpPr>
            <a:cxnSpLocks/>
          </p:cNvCxnSpPr>
          <p:nvPr/>
        </p:nvCxnSpPr>
        <p:spPr>
          <a:xfrm>
            <a:off x="5304010" y="3159352"/>
            <a:ext cx="2503559" cy="0"/>
          </a:xfrm>
          <a:prstGeom prst="line">
            <a:avLst/>
          </a:prstGeom>
          <a:ln w="19050">
            <a:solidFill>
              <a:srgbClr val="68C5DC"/>
            </a:solidFill>
            <a:tailEnd type="ova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D3A94A2-3387-B17C-05BB-8040801FF821}"/>
              </a:ext>
            </a:extLst>
          </p:cNvPr>
          <p:cNvCxnSpPr>
            <a:cxnSpLocks/>
          </p:cNvCxnSpPr>
          <p:nvPr/>
        </p:nvCxnSpPr>
        <p:spPr>
          <a:xfrm>
            <a:off x="5304010" y="4767088"/>
            <a:ext cx="2503559" cy="0"/>
          </a:xfrm>
          <a:prstGeom prst="line">
            <a:avLst/>
          </a:prstGeom>
          <a:ln w="19050">
            <a:solidFill>
              <a:srgbClr val="0463C8"/>
            </a:solidFill>
            <a:tailEnd type="oval"/>
          </a:ln>
        </p:spPr>
        <p:style>
          <a:lnRef idx="1">
            <a:schemeClr val="accent1"/>
          </a:lnRef>
          <a:fillRef idx="0">
            <a:schemeClr val="accent1"/>
          </a:fillRef>
          <a:effectRef idx="0">
            <a:schemeClr val="accent1"/>
          </a:effectRef>
          <a:fontRef idx="minor">
            <a:schemeClr val="tx1"/>
          </a:fontRef>
        </p:style>
      </p:cxnSp>
      <p:pic>
        <p:nvPicPr>
          <p:cNvPr id="12" name="Picture 4">
            <a:extLst>
              <a:ext uri="{FF2B5EF4-FFF2-40B4-BE49-F238E27FC236}">
                <a16:creationId xmlns:a16="http://schemas.microsoft.com/office/drawing/2014/main" id="{F865E3C5-196A-F7CA-9124-D357152DD34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3952567" y="689431"/>
            <a:ext cx="3232249" cy="5400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1662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8" name="Rectangle 7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892E96D6-A8B8-4284-AFD8-DA94BF884A5F}"/>
              </a:ext>
            </a:extLst>
          </p:cNvPr>
          <p:cNvPicPr>
            <a:picLocks noChangeAspect="1" noChangeArrowheads="1"/>
          </p:cNvPicPr>
          <p:nvPr/>
        </p:nvPicPr>
        <p:blipFill rotWithShape="1">
          <a:blip r:embed="rId2">
            <a:alphaModFix amt="50000"/>
          </a:blip>
          <a:srcRect b="10000"/>
          <a:stretch/>
        </p:blipFill>
        <p:spPr bwMode="auto">
          <a:xfrm>
            <a:off x="20" y="4335"/>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B98E0846-765A-7FE3-548C-0015AFF5C986}"/>
              </a:ext>
            </a:extLst>
          </p:cNvPr>
          <p:cNvSpPr txBox="1">
            <a:spLocks/>
          </p:cNvSpPr>
          <p:nvPr/>
        </p:nvSpPr>
        <p:spPr>
          <a:xfrm>
            <a:off x="-941847" y="82018"/>
            <a:ext cx="8417391" cy="1031462"/>
          </a:xfrm>
          <a:prstGeom prst="ellipse">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000" b="1" i="0" u="none" strike="noStrike" kern="1200" cap="none" spc="0" normalizeH="0" baseline="0" noProof="0">
                <a:ln>
                  <a:noFill/>
                </a:ln>
                <a:solidFill>
                  <a:srgbClr val="FFFFFF"/>
                </a:solidFill>
                <a:effectLst/>
                <a:uLnTx/>
                <a:uFillTx/>
                <a:latin typeface="Calibri Light" panose="020F0302020204030204"/>
                <a:ea typeface="+mj-ea"/>
                <a:cs typeface="Arial" panose="020B0604020202020204" pitchFamily="34" charset="0"/>
              </a:rPr>
              <a:t>Uniquely connected </a:t>
            </a:r>
          </a:p>
        </p:txBody>
      </p:sp>
      <p:pic>
        <p:nvPicPr>
          <p:cNvPr id="24" name="Picture 23" descr="Space Innovation &amp; Technology Company | Satellite Applications Catapult">
            <a:extLst>
              <a:ext uri="{FF2B5EF4-FFF2-40B4-BE49-F238E27FC236}">
                <a16:creationId xmlns:a16="http://schemas.microsoft.com/office/drawing/2014/main" id="{33081535-4ACE-4EC3-94F3-77EF0A1A33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355186"/>
            <a:ext cx="1039891" cy="34235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DMPonline">
            <a:extLst>
              <a:ext uri="{FF2B5EF4-FFF2-40B4-BE49-F238E27FC236}">
                <a16:creationId xmlns:a16="http://schemas.microsoft.com/office/drawing/2014/main" id="{3755E15B-8157-4313-9716-1A1923CA2A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64" t="11383" r="14473" b="5699"/>
          <a:stretch/>
        </p:blipFill>
        <p:spPr bwMode="auto">
          <a:xfrm>
            <a:off x="1116508" y="4292600"/>
            <a:ext cx="1252918" cy="52200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Airbus Logo, history, meaning, symbol, PNG">
            <a:extLst>
              <a:ext uri="{FF2B5EF4-FFF2-40B4-BE49-F238E27FC236}">
                <a16:creationId xmlns:a16="http://schemas.microsoft.com/office/drawing/2014/main" id="{116F8420-B62C-4F04-B9EA-F70EAD86FFE8}"/>
              </a:ext>
            </a:extLst>
          </p:cNvPr>
          <p:cNvPicPr>
            <a:picLocks noChangeAspect="1" noChangeArrowheads="1"/>
          </p:cNvPicPr>
          <p:nvPr/>
        </p:nvPicPr>
        <p:blipFill>
          <a:blip r:embed="rId5">
            <a:clrChange>
              <a:clrFrom>
                <a:srgbClr val="00205B"/>
              </a:clrFrom>
              <a:clrTo>
                <a:srgbClr val="00205B">
                  <a:alpha val="0"/>
                </a:srgbClr>
              </a:clrTo>
            </a:clrChange>
            <a:extLst>
              <a:ext uri="{28A0092B-C50C-407E-A947-70E740481C1C}">
                <a14:useLocalDpi xmlns:a14="http://schemas.microsoft.com/office/drawing/2010/main" val="0"/>
              </a:ext>
            </a:extLst>
          </a:blip>
          <a:srcRect/>
          <a:stretch>
            <a:fillRect/>
          </a:stretch>
        </p:blipFill>
        <p:spPr bwMode="auto">
          <a:xfrm>
            <a:off x="9452256" y="2094149"/>
            <a:ext cx="1347879" cy="75818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Home">
            <a:extLst>
              <a:ext uri="{FF2B5EF4-FFF2-40B4-BE49-F238E27FC236}">
                <a16:creationId xmlns:a16="http://schemas.microsoft.com/office/drawing/2014/main" id="{5C959FD4-487C-412A-AB7F-2EED6536B2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722" y="3201398"/>
            <a:ext cx="1786827" cy="30757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TB Hub | Renegade Communication Agency">
            <a:extLst>
              <a:ext uri="{FF2B5EF4-FFF2-40B4-BE49-F238E27FC236}">
                <a16:creationId xmlns:a16="http://schemas.microsoft.com/office/drawing/2014/main" id="{5B8A3E8D-A8C1-4AEB-9255-A552E982B6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8000" y="4462921"/>
            <a:ext cx="1277922" cy="65926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How Defence Works (September 2020)">
            <a:extLst>
              <a:ext uri="{FF2B5EF4-FFF2-40B4-BE49-F238E27FC236}">
                <a16:creationId xmlns:a16="http://schemas.microsoft.com/office/drawing/2014/main" id="{7F4D7BA3-F9D9-47F9-99A2-48359CB148CD}"/>
              </a:ext>
            </a:extLst>
          </p:cNvPr>
          <p:cNvPicPr>
            <a:picLocks noChangeAspect="1" noChangeArrowheads="1"/>
          </p:cNvPicPr>
          <p:nvPr/>
        </p:nvPicPr>
        <p:blipFill>
          <a:blip r:embed="rId8">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621213" y="4704177"/>
            <a:ext cx="1083773" cy="91943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STFC logo – web quality jpg – large (colour on white) – About I'm a  Scientist, Get me out of here">
            <a:extLst>
              <a:ext uri="{FF2B5EF4-FFF2-40B4-BE49-F238E27FC236}">
                <a16:creationId xmlns:a16="http://schemas.microsoft.com/office/drawing/2014/main" id="{7B73EABC-F968-4CED-BFC6-96D8E9A2FC7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7269" y="5688994"/>
            <a:ext cx="2086100" cy="47868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Fujitsu Logo PNG Transparent &amp; SVG Vector - Freebie Supply">
            <a:extLst>
              <a:ext uri="{FF2B5EF4-FFF2-40B4-BE49-F238E27FC236}">
                <a16:creationId xmlns:a16="http://schemas.microsoft.com/office/drawing/2014/main" id="{2493A477-04F0-4A38-BCF2-2D0EC094F56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14496" y="4012912"/>
            <a:ext cx="1081379" cy="108137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SatSense - Crunchbase Company Profile &amp; Funding">
            <a:extLst>
              <a:ext uri="{FF2B5EF4-FFF2-40B4-BE49-F238E27FC236}">
                <a16:creationId xmlns:a16="http://schemas.microsoft.com/office/drawing/2014/main" id="{7EED6872-1F46-4D4A-8520-5BAA1C50609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9010" b="38073"/>
          <a:stretch/>
        </p:blipFill>
        <p:spPr bwMode="auto">
          <a:xfrm>
            <a:off x="8353084" y="5081559"/>
            <a:ext cx="1147984" cy="26307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C259A822-4DA2-4C27-A53E-0224299EF046}"/>
              </a:ext>
            </a:extLst>
          </p:cNvPr>
          <p:cNvPicPr>
            <a:picLocks noChangeAspect="1"/>
          </p:cNvPicPr>
          <p:nvPr/>
        </p:nvPicPr>
        <p:blipFill>
          <a:blip r:embed="rId12"/>
          <a:stretch>
            <a:fillRect/>
          </a:stretch>
        </p:blipFill>
        <p:spPr>
          <a:xfrm>
            <a:off x="5415729" y="4750757"/>
            <a:ext cx="1394407" cy="521313"/>
          </a:xfrm>
          <a:prstGeom prst="rect">
            <a:avLst/>
          </a:prstGeom>
        </p:spPr>
      </p:pic>
      <p:pic>
        <p:nvPicPr>
          <p:cNvPr id="2050" name="Picture 2" descr="Reliance Precision Ltd | Cambridge Network">
            <a:extLst>
              <a:ext uri="{FF2B5EF4-FFF2-40B4-BE49-F238E27FC236}">
                <a16:creationId xmlns:a16="http://schemas.microsoft.com/office/drawing/2014/main" id="{ED3F93A6-E3CB-4AC4-8849-79BA03687C3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70274" y="5467842"/>
            <a:ext cx="1223299" cy="46485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icture containing graphical user interface&#10;&#10;Description automatically generated">
            <a:extLst>
              <a:ext uri="{FF2B5EF4-FFF2-40B4-BE49-F238E27FC236}">
                <a16:creationId xmlns:a16="http://schemas.microsoft.com/office/drawing/2014/main" id="{7BC7321A-A166-D0C8-4EF3-A5C3713F57E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50952" y="428372"/>
            <a:ext cx="6467540" cy="4847918"/>
          </a:xfrm>
          <a:prstGeom prst="rect">
            <a:avLst/>
          </a:prstGeom>
        </p:spPr>
      </p:pic>
      <p:pic>
        <p:nvPicPr>
          <p:cNvPr id="3" name="Picture 2" descr="How we can help - great.gov.uk international">
            <a:extLst>
              <a:ext uri="{FF2B5EF4-FFF2-40B4-BE49-F238E27FC236}">
                <a16:creationId xmlns:a16="http://schemas.microsoft.com/office/drawing/2014/main" id="{7CAA9BD0-BB8F-AF35-48C6-DAC96635483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91408" y="1527579"/>
            <a:ext cx="1643895" cy="9205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Logo, company name&#10;&#10;Description automatically generated">
            <a:extLst>
              <a:ext uri="{FF2B5EF4-FFF2-40B4-BE49-F238E27FC236}">
                <a16:creationId xmlns:a16="http://schemas.microsoft.com/office/drawing/2014/main" id="{FDA41E62-0C4C-374B-1939-AE1F3926C885}"/>
              </a:ext>
            </a:extLst>
          </p:cNvPr>
          <p:cNvPicPr>
            <a:picLocks noChangeAspect="1"/>
          </p:cNvPicPr>
          <p:nvPr/>
        </p:nvPicPr>
        <p:blipFill>
          <a:blip r:embed="rId16"/>
          <a:stretch>
            <a:fillRect/>
          </a:stretch>
        </p:blipFill>
        <p:spPr>
          <a:xfrm>
            <a:off x="7641702" y="937730"/>
            <a:ext cx="1200874" cy="1182186"/>
          </a:xfrm>
          <a:prstGeom prst="rect">
            <a:avLst/>
          </a:prstGeom>
        </p:spPr>
      </p:pic>
    </p:spTree>
    <p:extLst>
      <p:ext uri="{BB962C8B-B14F-4D97-AF65-F5344CB8AC3E}">
        <p14:creationId xmlns:p14="http://schemas.microsoft.com/office/powerpoint/2010/main" val="1496096606"/>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F2D86F8F-B4D0-4FCE-9B3E-851047177AEC}"/>
              </a:ext>
            </a:extLst>
          </p:cNvPr>
          <p:cNvGrpSpPr/>
          <p:nvPr/>
        </p:nvGrpSpPr>
        <p:grpSpPr>
          <a:xfrm>
            <a:off x="-44267" y="-104935"/>
            <a:ext cx="12308114" cy="7053943"/>
            <a:chOff x="-43543" y="-72573"/>
            <a:chExt cx="12308114" cy="7053943"/>
          </a:xfrm>
        </p:grpSpPr>
        <p:sp>
          <p:nvSpPr>
            <p:cNvPr id="5" name="Rectangle 4">
              <a:extLst>
                <a:ext uri="{FF2B5EF4-FFF2-40B4-BE49-F238E27FC236}">
                  <a16:creationId xmlns:a16="http://schemas.microsoft.com/office/drawing/2014/main" id="{7B75BB75-F81D-4C23-AB56-A55F91D2FF49}"/>
                </a:ext>
              </a:extLst>
            </p:cNvPr>
            <p:cNvSpPr/>
            <p:nvPr/>
          </p:nvSpPr>
          <p:spPr>
            <a:xfrm>
              <a:off x="0" y="0"/>
              <a:ext cx="12188825" cy="6858000"/>
            </a:xfrm>
            <a:prstGeom prst="rect">
              <a:avLst/>
            </a:prstGeom>
            <a:gradFill flip="none" rotWithShape="1">
              <a:gsLst>
                <a:gs pos="100000">
                  <a:schemeClr val="accent3">
                    <a:lumMod val="50000"/>
                  </a:schemeClr>
                </a:gs>
                <a:gs pos="0">
                  <a:srgbClr val="92C15B"/>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DE" sz="2400" dirty="0">
                <a:solidFill>
                  <a:prstClr val="white"/>
                </a:solidFill>
                <a:latin typeface="Arial"/>
              </a:endParaRPr>
            </a:p>
          </p:txBody>
        </p:sp>
        <p:sp>
          <p:nvSpPr>
            <p:cNvPr id="6" name="Freeform: Shape 5">
              <a:extLst>
                <a:ext uri="{FF2B5EF4-FFF2-40B4-BE49-F238E27FC236}">
                  <a16:creationId xmlns:a16="http://schemas.microsoft.com/office/drawing/2014/main" id="{62E8E82B-15CF-4CB7-BDA3-33C0D4F69152}"/>
                </a:ext>
              </a:extLst>
            </p:cNvPr>
            <p:cNvSpPr/>
            <p:nvPr/>
          </p:nvSpPr>
          <p:spPr>
            <a:xfrm>
              <a:off x="-43543" y="-72573"/>
              <a:ext cx="12293600" cy="7053943"/>
            </a:xfrm>
            <a:custGeom>
              <a:avLst/>
              <a:gdLst>
                <a:gd name="connsiteX0" fmla="*/ 348343 w 12293600"/>
                <a:gd name="connsiteY0" fmla="*/ 0 h 7039428"/>
                <a:gd name="connsiteX1" fmla="*/ 8069943 w 12293600"/>
                <a:gd name="connsiteY1" fmla="*/ 3352800 h 7039428"/>
                <a:gd name="connsiteX2" fmla="*/ 14514 w 12293600"/>
                <a:gd name="connsiteY2" fmla="*/ 6096000 h 7039428"/>
                <a:gd name="connsiteX3" fmla="*/ 0 w 12293600"/>
                <a:gd name="connsiteY3" fmla="*/ 7024914 h 7039428"/>
                <a:gd name="connsiteX4" fmla="*/ 3773714 w 12293600"/>
                <a:gd name="connsiteY4" fmla="*/ 6995886 h 7039428"/>
                <a:gd name="connsiteX5" fmla="*/ 7823200 w 12293600"/>
                <a:gd name="connsiteY5" fmla="*/ 3686628 h 7039428"/>
                <a:gd name="connsiteX6" fmla="*/ 7141029 w 12293600"/>
                <a:gd name="connsiteY6" fmla="*/ 7039428 h 7039428"/>
                <a:gd name="connsiteX7" fmla="*/ 10697029 w 12293600"/>
                <a:gd name="connsiteY7" fmla="*/ 7010400 h 7039428"/>
                <a:gd name="connsiteX8" fmla="*/ 9419772 w 12293600"/>
                <a:gd name="connsiteY8" fmla="*/ 4775200 h 7039428"/>
                <a:gd name="connsiteX9" fmla="*/ 12293600 w 12293600"/>
                <a:gd name="connsiteY9" fmla="*/ 6633028 h 7039428"/>
                <a:gd name="connsiteX10" fmla="*/ 12279086 w 12293600"/>
                <a:gd name="connsiteY10" fmla="*/ 4673600 h 7039428"/>
                <a:gd name="connsiteX11" fmla="*/ 9405257 w 12293600"/>
                <a:gd name="connsiteY11" fmla="*/ 3120571 h 7039428"/>
                <a:gd name="connsiteX12" fmla="*/ 10029372 w 12293600"/>
                <a:gd name="connsiteY12" fmla="*/ 14514 h 7039428"/>
                <a:gd name="connsiteX13" fmla="*/ 7823200 w 12293600"/>
                <a:gd name="connsiteY13" fmla="*/ 0 h 7039428"/>
                <a:gd name="connsiteX14" fmla="*/ 8040914 w 12293600"/>
                <a:gd name="connsiteY14" fmla="*/ 1785257 h 7039428"/>
                <a:gd name="connsiteX15" fmla="*/ 4978400 w 12293600"/>
                <a:gd name="connsiteY15" fmla="*/ 14514 h 7039428"/>
                <a:gd name="connsiteX16" fmla="*/ 348343 w 12293600"/>
                <a:gd name="connsiteY16" fmla="*/ 0 h 7039428"/>
                <a:gd name="connsiteX0" fmla="*/ 348343 w 12293600"/>
                <a:gd name="connsiteY0" fmla="*/ 29029 h 7068457"/>
                <a:gd name="connsiteX1" fmla="*/ 8069943 w 12293600"/>
                <a:gd name="connsiteY1" fmla="*/ 3381829 h 7068457"/>
                <a:gd name="connsiteX2" fmla="*/ 14514 w 12293600"/>
                <a:gd name="connsiteY2" fmla="*/ 6125029 h 7068457"/>
                <a:gd name="connsiteX3" fmla="*/ 0 w 12293600"/>
                <a:gd name="connsiteY3" fmla="*/ 7053943 h 7068457"/>
                <a:gd name="connsiteX4" fmla="*/ 3773714 w 12293600"/>
                <a:gd name="connsiteY4" fmla="*/ 7024915 h 7068457"/>
                <a:gd name="connsiteX5" fmla="*/ 7823200 w 12293600"/>
                <a:gd name="connsiteY5" fmla="*/ 3715657 h 7068457"/>
                <a:gd name="connsiteX6" fmla="*/ 7141029 w 12293600"/>
                <a:gd name="connsiteY6" fmla="*/ 7068457 h 7068457"/>
                <a:gd name="connsiteX7" fmla="*/ 10697029 w 12293600"/>
                <a:gd name="connsiteY7" fmla="*/ 7039429 h 7068457"/>
                <a:gd name="connsiteX8" fmla="*/ 9419772 w 12293600"/>
                <a:gd name="connsiteY8" fmla="*/ 4804229 h 7068457"/>
                <a:gd name="connsiteX9" fmla="*/ 12293600 w 12293600"/>
                <a:gd name="connsiteY9" fmla="*/ 6662057 h 7068457"/>
                <a:gd name="connsiteX10" fmla="*/ 12279086 w 12293600"/>
                <a:gd name="connsiteY10" fmla="*/ 4702629 h 7068457"/>
                <a:gd name="connsiteX11" fmla="*/ 9405257 w 12293600"/>
                <a:gd name="connsiteY11" fmla="*/ 3149600 h 7068457"/>
                <a:gd name="connsiteX12" fmla="*/ 10029372 w 12293600"/>
                <a:gd name="connsiteY12" fmla="*/ 43543 h 7068457"/>
                <a:gd name="connsiteX13" fmla="*/ 7823200 w 12293600"/>
                <a:gd name="connsiteY13" fmla="*/ 29029 h 7068457"/>
                <a:gd name="connsiteX14" fmla="*/ 8040914 w 12293600"/>
                <a:gd name="connsiteY14" fmla="*/ 1814286 h 7068457"/>
                <a:gd name="connsiteX15" fmla="*/ 6096000 w 12293600"/>
                <a:gd name="connsiteY15" fmla="*/ 0 h 7068457"/>
                <a:gd name="connsiteX16" fmla="*/ 348343 w 12293600"/>
                <a:gd name="connsiteY16" fmla="*/ 29029 h 7068457"/>
                <a:gd name="connsiteX0" fmla="*/ 348343 w 12293600"/>
                <a:gd name="connsiteY0" fmla="*/ 14515 h 7053943"/>
                <a:gd name="connsiteX1" fmla="*/ 8069943 w 12293600"/>
                <a:gd name="connsiteY1" fmla="*/ 3367315 h 7053943"/>
                <a:gd name="connsiteX2" fmla="*/ 14514 w 12293600"/>
                <a:gd name="connsiteY2" fmla="*/ 6110515 h 7053943"/>
                <a:gd name="connsiteX3" fmla="*/ 0 w 12293600"/>
                <a:gd name="connsiteY3" fmla="*/ 7039429 h 7053943"/>
                <a:gd name="connsiteX4" fmla="*/ 3773714 w 12293600"/>
                <a:gd name="connsiteY4" fmla="*/ 7010401 h 7053943"/>
                <a:gd name="connsiteX5" fmla="*/ 7823200 w 12293600"/>
                <a:gd name="connsiteY5" fmla="*/ 3701143 h 7053943"/>
                <a:gd name="connsiteX6" fmla="*/ 7141029 w 12293600"/>
                <a:gd name="connsiteY6" fmla="*/ 7053943 h 7053943"/>
                <a:gd name="connsiteX7" fmla="*/ 10697029 w 12293600"/>
                <a:gd name="connsiteY7" fmla="*/ 7024915 h 7053943"/>
                <a:gd name="connsiteX8" fmla="*/ 9419772 w 12293600"/>
                <a:gd name="connsiteY8" fmla="*/ 4789715 h 7053943"/>
                <a:gd name="connsiteX9" fmla="*/ 12293600 w 12293600"/>
                <a:gd name="connsiteY9" fmla="*/ 6647543 h 7053943"/>
                <a:gd name="connsiteX10" fmla="*/ 12279086 w 12293600"/>
                <a:gd name="connsiteY10" fmla="*/ 4688115 h 7053943"/>
                <a:gd name="connsiteX11" fmla="*/ 9405257 w 12293600"/>
                <a:gd name="connsiteY11" fmla="*/ 3135086 h 7053943"/>
                <a:gd name="connsiteX12" fmla="*/ 10029372 w 12293600"/>
                <a:gd name="connsiteY12" fmla="*/ 29029 h 7053943"/>
                <a:gd name="connsiteX13" fmla="*/ 7823200 w 12293600"/>
                <a:gd name="connsiteY13" fmla="*/ 14515 h 7053943"/>
                <a:gd name="connsiteX14" fmla="*/ 8040914 w 12293600"/>
                <a:gd name="connsiteY14" fmla="*/ 1799772 h 7053943"/>
                <a:gd name="connsiteX15" fmla="*/ 6096000 w 12293600"/>
                <a:gd name="connsiteY15" fmla="*/ 0 h 7053943"/>
                <a:gd name="connsiteX16" fmla="*/ 348343 w 12293600"/>
                <a:gd name="connsiteY16" fmla="*/ 14515 h 7053943"/>
                <a:gd name="connsiteX0" fmla="*/ 348343 w 12293600"/>
                <a:gd name="connsiteY0" fmla="*/ 14515 h 7053943"/>
                <a:gd name="connsiteX1" fmla="*/ 8069943 w 12293600"/>
                <a:gd name="connsiteY1" fmla="*/ 3367315 h 7053943"/>
                <a:gd name="connsiteX2" fmla="*/ 14514 w 12293600"/>
                <a:gd name="connsiteY2" fmla="*/ 6110515 h 7053943"/>
                <a:gd name="connsiteX3" fmla="*/ 0 w 12293600"/>
                <a:gd name="connsiteY3" fmla="*/ 7039429 h 7053943"/>
                <a:gd name="connsiteX4" fmla="*/ 3773714 w 12293600"/>
                <a:gd name="connsiteY4" fmla="*/ 7010401 h 7053943"/>
                <a:gd name="connsiteX5" fmla="*/ 7823200 w 12293600"/>
                <a:gd name="connsiteY5" fmla="*/ 3701143 h 7053943"/>
                <a:gd name="connsiteX6" fmla="*/ 7141029 w 12293600"/>
                <a:gd name="connsiteY6" fmla="*/ 7053943 h 7053943"/>
                <a:gd name="connsiteX7" fmla="*/ 10697029 w 12293600"/>
                <a:gd name="connsiteY7" fmla="*/ 7024915 h 7053943"/>
                <a:gd name="connsiteX8" fmla="*/ 9448801 w 12293600"/>
                <a:gd name="connsiteY8" fmla="*/ 4470400 h 7053943"/>
                <a:gd name="connsiteX9" fmla="*/ 12293600 w 12293600"/>
                <a:gd name="connsiteY9" fmla="*/ 6647543 h 7053943"/>
                <a:gd name="connsiteX10" fmla="*/ 12279086 w 12293600"/>
                <a:gd name="connsiteY10" fmla="*/ 4688115 h 7053943"/>
                <a:gd name="connsiteX11" fmla="*/ 9405257 w 12293600"/>
                <a:gd name="connsiteY11" fmla="*/ 3135086 h 7053943"/>
                <a:gd name="connsiteX12" fmla="*/ 10029372 w 12293600"/>
                <a:gd name="connsiteY12" fmla="*/ 29029 h 7053943"/>
                <a:gd name="connsiteX13" fmla="*/ 7823200 w 12293600"/>
                <a:gd name="connsiteY13" fmla="*/ 14515 h 7053943"/>
                <a:gd name="connsiteX14" fmla="*/ 8040914 w 12293600"/>
                <a:gd name="connsiteY14" fmla="*/ 1799772 h 7053943"/>
                <a:gd name="connsiteX15" fmla="*/ 6096000 w 12293600"/>
                <a:gd name="connsiteY15" fmla="*/ 0 h 7053943"/>
                <a:gd name="connsiteX16" fmla="*/ 348343 w 12293600"/>
                <a:gd name="connsiteY16" fmla="*/ 14515 h 7053943"/>
                <a:gd name="connsiteX0" fmla="*/ 348343 w 12293600"/>
                <a:gd name="connsiteY0" fmla="*/ 14515 h 7053943"/>
                <a:gd name="connsiteX1" fmla="*/ 8069943 w 12293600"/>
                <a:gd name="connsiteY1" fmla="*/ 3367315 h 7053943"/>
                <a:gd name="connsiteX2" fmla="*/ 14514 w 12293600"/>
                <a:gd name="connsiteY2" fmla="*/ 6110515 h 7053943"/>
                <a:gd name="connsiteX3" fmla="*/ 0 w 12293600"/>
                <a:gd name="connsiteY3" fmla="*/ 7039429 h 7053943"/>
                <a:gd name="connsiteX4" fmla="*/ 3773714 w 12293600"/>
                <a:gd name="connsiteY4" fmla="*/ 7010401 h 7053943"/>
                <a:gd name="connsiteX5" fmla="*/ 7823200 w 12293600"/>
                <a:gd name="connsiteY5" fmla="*/ 3701143 h 7053943"/>
                <a:gd name="connsiteX6" fmla="*/ 7141029 w 12293600"/>
                <a:gd name="connsiteY6" fmla="*/ 7053943 h 7053943"/>
                <a:gd name="connsiteX7" fmla="*/ 10697029 w 12293600"/>
                <a:gd name="connsiteY7" fmla="*/ 7024915 h 7053943"/>
                <a:gd name="connsiteX8" fmla="*/ 9448801 w 12293600"/>
                <a:gd name="connsiteY8" fmla="*/ 4470400 h 7053943"/>
                <a:gd name="connsiteX9" fmla="*/ 12293600 w 12293600"/>
                <a:gd name="connsiteY9" fmla="*/ 6647543 h 7053943"/>
                <a:gd name="connsiteX10" fmla="*/ 12279086 w 12293600"/>
                <a:gd name="connsiteY10" fmla="*/ 4688115 h 7053943"/>
                <a:gd name="connsiteX11" fmla="*/ 9361714 w 12293600"/>
                <a:gd name="connsiteY11" fmla="*/ 2859315 h 7053943"/>
                <a:gd name="connsiteX12" fmla="*/ 10029372 w 12293600"/>
                <a:gd name="connsiteY12" fmla="*/ 29029 h 7053943"/>
                <a:gd name="connsiteX13" fmla="*/ 7823200 w 12293600"/>
                <a:gd name="connsiteY13" fmla="*/ 14515 h 7053943"/>
                <a:gd name="connsiteX14" fmla="*/ 8040914 w 12293600"/>
                <a:gd name="connsiteY14" fmla="*/ 1799772 h 7053943"/>
                <a:gd name="connsiteX15" fmla="*/ 6096000 w 12293600"/>
                <a:gd name="connsiteY15" fmla="*/ 0 h 7053943"/>
                <a:gd name="connsiteX16" fmla="*/ 348343 w 12293600"/>
                <a:gd name="connsiteY16" fmla="*/ 14515 h 7053943"/>
                <a:gd name="connsiteX0" fmla="*/ 348343 w 12293600"/>
                <a:gd name="connsiteY0" fmla="*/ 14515 h 7053943"/>
                <a:gd name="connsiteX1" fmla="*/ 8069943 w 12293600"/>
                <a:gd name="connsiteY1" fmla="*/ 3367315 h 7053943"/>
                <a:gd name="connsiteX2" fmla="*/ 14514 w 12293600"/>
                <a:gd name="connsiteY2" fmla="*/ 6110515 h 7053943"/>
                <a:gd name="connsiteX3" fmla="*/ 0 w 12293600"/>
                <a:gd name="connsiteY3" fmla="*/ 7039429 h 7053943"/>
                <a:gd name="connsiteX4" fmla="*/ 3773714 w 12293600"/>
                <a:gd name="connsiteY4" fmla="*/ 7010401 h 7053943"/>
                <a:gd name="connsiteX5" fmla="*/ 8403772 w 12293600"/>
                <a:gd name="connsiteY5" fmla="*/ 3381828 h 7053943"/>
                <a:gd name="connsiteX6" fmla="*/ 7141029 w 12293600"/>
                <a:gd name="connsiteY6" fmla="*/ 7053943 h 7053943"/>
                <a:gd name="connsiteX7" fmla="*/ 10697029 w 12293600"/>
                <a:gd name="connsiteY7" fmla="*/ 7024915 h 7053943"/>
                <a:gd name="connsiteX8" fmla="*/ 9448801 w 12293600"/>
                <a:gd name="connsiteY8" fmla="*/ 4470400 h 7053943"/>
                <a:gd name="connsiteX9" fmla="*/ 12293600 w 12293600"/>
                <a:gd name="connsiteY9" fmla="*/ 6647543 h 7053943"/>
                <a:gd name="connsiteX10" fmla="*/ 12279086 w 12293600"/>
                <a:gd name="connsiteY10" fmla="*/ 4688115 h 7053943"/>
                <a:gd name="connsiteX11" fmla="*/ 9361714 w 12293600"/>
                <a:gd name="connsiteY11" fmla="*/ 2859315 h 7053943"/>
                <a:gd name="connsiteX12" fmla="*/ 10029372 w 12293600"/>
                <a:gd name="connsiteY12" fmla="*/ 29029 h 7053943"/>
                <a:gd name="connsiteX13" fmla="*/ 7823200 w 12293600"/>
                <a:gd name="connsiteY13" fmla="*/ 14515 h 7053943"/>
                <a:gd name="connsiteX14" fmla="*/ 8040914 w 12293600"/>
                <a:gd name="connsiteY14" fmla="*/ 1799772 h 7053943"/>
                <a:gd name="connsiteX15" fmla="*/ 6096000 w 12293600"/>
                <a:gd name="connsiteY15" fmla="*/ 0 h 7053943"/>
                <a:gd name="connsiteX16" fmla="*/ 348343 w 12293600"/>
                <a:gd name="connsiteY16" fmla="*/ 14515 h 7053943"/>
                <a:gd name="connsiteX0" fmla="*/ 348343 w 12293600"/>
                <a:gd name="connsiteY0" fmla="*/ 14515 h 7053943"/>
                <a:gd name="connsiteX1" fmla="*/ 8302171 w 12293600"/>
                <a:gd name="connsiteY1" fmla="*/ 3193143 h 7053943"/>
                <a:gd name="connsiteX2" fmla="*/ 14514 w 12293600"/>
                <a:gd name="connsiteY2" fmla="*/ 6110515 h 7053943"/>
                <a:gd name="connsiteX3" fmla="*/ 0 w 12293600"/>
                <a:gd name="connsiteY3" fmla="*/ 7039429 h 7053943"/>
                <a:gd name="connsiteX4" fmla="*/ 3773714 w 12293600"/>
                <a:gd name="connsiteY4" fmla="*/ 7010401 h 7053943"/>
                <a:gd name="connsiteX5" fmla="*/ 8403772 w 12293600"/>
                <a:gd name="connsiteY5" fmla="*/ 3381828 h 7053943"/>
                <a:gd name="connsiteX6" fmla="*/ 7141029 w 12293600"/>
                <a:gd name="connsiteY6" fmla="*/ 7053943 h 7053943"/>
                <a:gd name="connsiteX7" fmla="*/ 10697029 w 12293600"/>
                <a:gd name="connsiteY7" fmla="*/ 7024915 h 7053943"/>
                <a:gd name="connsiteX8" fmla="*/ 9448801 w 12293600"/>
                <a:gd name="connsiteY8" fmla="*/ 4470400 h 7053943"/>
                <a:gd name="connsiteX9" fmla="*/ 12293600 w 12293600"/>
                <a:gd name="connsiteY9" fmla="*/ 6647543 h 7053943"/>
                <a:gd name="connsiteX10" fmla="*/ 12279086 w 12293600"/>
                <a:gd name="connsiteY10" fmla="*/ 4688115 h 7053943"/>
                <a:gd name="connsiteX11" fmla="*/ 9361714 w 12293600"/>
                <a:gd name="connsiteY11" fmla="*/ 2859315 h 7053943"/>
                <a:gd name="connsiteX12" fmla="*/ 10029372 w 12293600"/>
                <a:gd name="connsiteY12" fmla="*/ 29029 h 7053943"/>
                <a:gd name="connsiteX13" fmla="*/ 7823200 w 12293600"/>
                <a:gd name="connsiteY13" fmla="*/ 14515 h 7053943"/>
                <a:gd name="connsiteX14" fmla="*/ 8040914 w 12293600"/>
                <a:gd name="connsiteY14" fmla="*/ 1799772 h 7053943"/>
                <a:gd name="connsiteX15" fmla="*/ 6096000 w 12293600"/>
                <a:gd name="connsiteY15" fmla="*/ 0 h 7053943"/>
                <a:gd name="connsiteX16" fmla="*/ 348343 w 12293600"/>
                <a:gd name="connsiteY16" fmla="*/ 14515 h 7053943"/>
                <a:gd name="connsiteX0" fmla="*/ 348343 w 12293600"/>
                <a:gd name="connsiteY0" fmla="*/ 14515 h 7053943"/>
                <a:gd name="connsiteX1" fmla="*/ 8302171 w 12293600"/>
                <a:gd name="connsiteY1" fmla="*/ 3193143 h 7053943"/>
                <a:gd name="connsiteX2" fmla="*/ 14514 w 12293600"/>
                <a:gd name="connsiteY2" fmla="*/ 6110515 h 7053943"/>
                <a:gd name="connsiteX3" fmla="*/ 0 w 12293600"/>
                <a:gd name="connsiteY3" fmla="*/ 7039429 h 7053943"/>
                <a:gd name="connsiteX4" fmla="*/ 3773714 w 12293600"/>
                <a:gd name="connsiteY4" fmla="*/ 7010401 h 7053943"/>
                <a:gd name="connsiteX5" fmla="*/ 8403772 w 12293600"/>
                <a:gd name="connsiteY5" fmla="*/ 3381828 h 7053943"/>
                <a:gd name="connsiteX6" fmla="*/ 7141029 w 12293600"/>
                <a:gd name="connsiteY6" fmla="*/ 7053943 h 7053943"/>
                <a:gd name="connsiteX7" fmla="*/ 10697029 w 12293600"/>
                <a:gd name="connsiteY7" fmla="*/ 7024915 h 7053943"/>
                <a:gd name="connsiteX8" fmla="*/ 9448801 w 12293600"/>
                <a:gd name="connsiteY8" fmla="*/ 4470400 h 7053943"/>
                <a:gd name="connsiteX9" fmla="*/ 12293600 w 12293600"/>
                <a:gd name="connsiteY9" fmla="*/ 6647543 h 7053943"/>
                <a:gd name="connsiteX10" fmla="*/ 12279086 w 12293600"/>
                <a:gd name="connsiteY10" fmla="*/ 4688115 h 7053943"/>
                <a:gd name="connsiteX11" fmla="*/ 8781142 w 12293600"/>
                <a:gd name="connsiteY11" fmla="*/ 3048001 h 7053943"/>
                <a:gd name="connsiteX12" fmla="*/ 10029372 w 12293600"/>
                <a:gd name="connsiteY12" fmla="*/ 29029 h 7053943"/>
                <a:gd name="connsiteX13" fmla="*/ 7823200 w 12293600"/>
                <a:gd name="connsiteY13" fmla="*/ 14515 h 7053943"/>
                <a:gd name="connsiteX14" fmla="*/ 8040914 w 12293600"/>
                <a:gd name="connsiteY14" fmla="*/ 1799772 h 7053943"/>
                <a:gd name="connsiteX15" fmla="*/ 6096000 w 12293600"/>
                <a:gd name="connsiteY15" fmla="*/ 0 h 7053943"/>
                <a:gd name="connsiteX16" fmla="*/ 348343 w 12293600"/>
                <a:gd name="connsiteY16" fmla="*/ 14515 h 7053943"/>
                <a:gd name="connsiteX0" fmla="*/ 348343 w 12293600"/>
                <a:gd name="connsiteY0" fmla="*/ 14515 h 7053943"/>
                <a:gd name="connsiteX1" fmla="*/ 8302171 w 12293600"/>
                <a:gd name="connsiteY1" fmla="*/ 3193143 h 7053943"/>
                <a:gd name="connsiteX2" fmla="*/ 14514 w 12293600"/>
                <a:gd name="connsiteY2" fmla="*/ 6110515 h 7053943"/>
                <a:gd name="connsiteX3" fmla="*/ 0 w 12293600"/>
                <a:gd name="connsiteY3" fmla="*/ 7039429 h 7053943"/>
                <a:gd name="connsiteX4" fmla="*/ 3773714 w 12293600"/>
                <a:gd name="connsiteY4" fmla="*/ 7010401 h 7053943"/>
                <a:gd name="connsiteX5" fmla="*/ 8403772 w 12293600"/>
                <a:gd name="connsiteY5" fmla="*/ 3381828 h 7053943"/>
                <a:gd name="connsiteX6" fmla="*/ 7141029 w 12293600"/>
                <a:gd name="connsiteY6" fmla="*/ 7053943 h 7053943"/>
                <a:gd name="connsiteX7" fmla="*/ 10697029 w 12293600"/>
                <a:gd name="connsiteY7" fmla="*/ 7024915 h 7053943"/>
                <a:gd name="connsiteX8" fmla="*/ 9100459 w 12293600"/>
                <a:gd name="connsiteY8" fmla="*/ 3933372 h 7053943"/>
                <a:gd name="connsiteX9" fmla="*/ 12293600 w 12293600"/>
                <a:gd name="connsiteY9" fmla="*/ 6647543 h 7053943"/>
                <a:gd name="connsiteX10" fmla="*/ 12279086 w 12293600"/>
                <a:gd name="connsiteY10" fmla="*/ 4688115 h 7053943"/>
                <a:gd name="connsiteX11" fmla="*/ 8781142 w 12293600"/>
                <a:gd name="connsiteY11" fmla="*/ 3048001 h 7053943"/>
                <a:gd name="connsiteX12" fmla="*/ 10029372 w 12293600"/>
                <a:gd name="connsiteY12" fmla="*/ 29029 h 7053943"/>
                <a:gd name="connsiteX13" fmla="*/ 7823200 w 12293600"/>
                <a:gd name="connsiteY13" fmla="*/ 14515 h 7053943"/>
                <a:gd name="connsiteX14" fmla="*/ 8040914 w 12293600"/>
                <a:gd name="connsiteY14" fmla="*/ 1799772 h 7053943"/>
                <a:gd name="connsiteX15" fmla="*/ 6096000 w 12293600"/>
                <a:gd name="connsiteY15" fmla="*/ 0 h 7053943"/>
                <a:gd name="connsiteX16" fmla="*/ 348343 w 12293600"/>
                <a:gd name="connsiteY16" fmla="*/ 14515 h 7053943"/>
                <a:gd name="connsiteX0" fmla="*/ 348343 w 12293600"/>
                <a:gd name="connsiteY0" fmla="*/ 14515 h 7053943"/>
                <a:gd name="connsiteX1" fmla="*/ 8302171 w 12293600"/>
                <a:gd name="connsiteY1" fmla="*/ 3193143 h 7053943"/>
                <a:gd name="connsiteX2" fmla="*/ 14514 w 12293600"/>
                <a:gd name="connsiteY2" fmla="*/ 6110515 h 7053943"/>
                <a:gd name="connsiteX3" fmla="*/ 0 w 12293600"/>
                <a:gd name="connsiteY3" fmla="*/ 7039429 h 7053943"/>
                <a:gd name="connsiteX4" fmla="*/ 3773714 w 12293600"/>
                <a:gd name="connsiteY4" fmla="*/ 7010401 h 7053943"/>
                <a:gd name="connsiteX5" fmla="*/ 8403772 w 12293600"/>
                <a:gd name="connsiteY5" fmla="*/ 3381828 h 7053943"/>
                <a:gd name="connsiteX6" fmla="*/ 7141029 w 12293600"/>
                <a:gd name="connsiteY6" fmla="*/ 7053943 h 7053943"/>
                <a:gd name="connsiteX7" fmla="*/ 10697029 w 12293600"/>
                <a:gd name="connsiteY7" fmla="*/ 7024915 h 7053943"/>
                <a:gd name="connsiteX8" fmla="*/ 9100459 w 12293600"/>
                <a:gd name="connsiteY8" fmla="*/ 3933372 h 7053943"/>
                <a:gd name="connsiteX9" fmla="*/ 12293600 w 12293600"/>
                <a:gd name="connsiteY9" fmla="*/ 6647543 h 7053943"/>
                <a:gd name="connsiteX10" fmla="*/ 12279086 w 12293600"/>
                <a:gd name="connsiteY10" fmla="*/ 4688115 h 7053943"/>
                <a:gd name="connsiteX11" fmla="*/ 8781142 w 12293600"/>
                <a:gd name="connsiteY11" fmla="*/ 3048001 h 7053943"/>
                <a:gd name="connsiteX12" fmla="*/ 10029372 w 12293600"/>
                <a:gd name="connsiteY12" fmla="*/ 29029 h 7053943"/>
                <a:gd name="connsiteX13" fmla="*/ 7823200 w 12293600"/>
                <a:gd name="connsiteY13" fmla="*/ 14515 h 7053943"/>
                <a:gd name="connsiteX14" fmla="*/ 8345714 w 12293600"/>
                <a:gd name="connsiteY14" fmla="*/ 2598058 h 7053943"/>
                <a:gd name="connsiteX15" fmla="*/ 6096000 w 12293600"/>
                <a:gd name="connsiteY15" fmla="*/ 0 h 7053943"/>
                <a:gd name="connsiteX16" fmla="*/ 348343 w 12293600"/>
                <a:gd name="connsiteY16" fmla="*/ 14515 h 7053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93600" h="7053943">
                  <a:moveTo>
                    <a:pt x="348343" y="14515"/>
                  </a:moveTo>
                  <a:lnTo>
                    <a:pt x="8302171" y="3193143"/>
                  </a:lnTo>
                  <a:lnTo>
                    <a:pt x="14514" y="6110515"/>
                  </a:lnTo>
                  <a:lnTo>
                    <a:pt x="0" y="7039429"/>
                  </a:lnTo>
                  <a:lnTo>
                    <a:pt x="3773714" y="7010401"/>
                  </a:lnTo>
                  <a:lnTo>
                    <a:pt x="8403772" y="3381828"/>
                  </a:lnTo>
                  <a:lnTo>
                    <a:pt x="7141029" y="7053943"/>
                  </a:lnTo>
                  <a:lnTo>
                    <a:pt x="10697029" y="7024915"/>
                  </a:lnTo>
                  <a:lnTo>
                    <a:pt x="9100459" y="3933372"/>
                  </a:lnTo>
                  <a:lnTo>
                    <a:pt x="12293600" y="6647543"/>
                  </a:lnTo>
                  <a:lnTo>
                    <a:pt x="12279086" y="4688115"/>
                  </a:lnTo>
                  <a:lnTo>
                    <a:pt x="8781142" y="3048001"/>
                  </a:lnTo>
                  <a:lnTo>
                    <a:pt x="10029372" y="29029"/>
                  </a:lnTo>
                  <a:lnTo>
                    <a:pt x="7823200" y="14515"/>
                  </a:lnTo>
                  <a:lnTo>
                    <a:pt x="8345714" y="2598058"/>
                  </a:lnTo>
                  <a:lnTo>
                    <a:pt x="6096000" y="0"/>
                  </a:lnTo>
                  <a:lnTo>
                    <a:pt x="348343" y="14515"/>
                  </a:lnTo>
                  <a:close/>
                </a:path>
              </a:pathLst>
            </a:custGeom>
            <a:noFill/>
            <a:ln>
              <a:solidFill>
                <a:schemeClr val="bg1">
                  <a:lumMod val="95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DE" sz="2400">
                <a:solidFill>
                  <a:prstClr val="white"/>
                </a:solidFill>
                <a:latin typeface="Arial"/>
              </a:endParaRPr>
            </a:p>
          </p:txBody>
        </p:sp>
        <p:sp>
          <p:nvSpPr>
            <p:cNvPr id="7" name="Freeform: Shape 6">
              <a:extLst>
                <a:ext uri="{FF2B5EF4-FFF2-40B4-BE49-F238E27FC236}">
                  <a16:creationId xmlns:a16="http://schemas.microsoft.com/office/drawing/2014/main" id="{1C2E43C8-5FA3-4C8E-85F3-993325F70155}"/>
                </a:ext>
              </a:extLst>
            </p:cNvPr>
            <p:cNvSpPr/>
            <p:nvPr/>
          </p:nvSpPr>
          <p:spPr>
            <a:xfrm>
              <a:off x="3991429" y="3497943"/>
              <a:ext cx="3817257" cy="3439886"/>
            </a:xfrm>
            <a:custGeom>
              <a:avLst/>
              <a:gdLst>
                <a:gd name="connsiteX0" fmla="*/ 3817257 w 3817257"/>
                <a:gd name="connsiteY0" fmla="*/ 0 h 3439886"/>
                <a:gd name="connsiteX1" fmla="*/ 0 w 3817257"/>
                <a:gd name="connsiteY1" fmla="*/ 3425371 h 3439886"/>
                <a:gd name="connsiteX2" fmla="*/ 1364342 w 3817257"/>
                <a:gd name="connsiteY2" fmla="*/ 3439886 h 3439886"/>
                <a:gd name="connsiteX3" fmla="*/ 3817257 w 3817257"/>
                <a:gd name="connsiteY3" fmla="*/ 0 h 3439886"/>
              </a:gdLst>
              <a:ahLst/>
              <a:cxnLst>
                <a:cxn ang="0">
                  <a:pos x="connsiteX0" y="connsiteY0"/>
                </a:cxn>
                <a:cxn ang="0">
                  <a:pos x="connsiteX1" y="connsiteY1"/>
                </a:cxn>
                <a:cxn ang="0">
                  <a:pos x="connsiteX2" y="connsiteY2"/>
                </a:cxn>
                <a:cxn ang="0">
                  <a:pos x="connsiteX3" y="connsiteY3"/>
                </a:cxn>
              </a:cxnLst>
              <a:rect l="l" t="t" r="r" b="b"/>
              <a:pathLst>
                <a:path w="3817257" h="3439886">
                  <a:moveTo>
                    <a:pt x="3817257" y="0"/>
                  </a:moveTo>
                  <a:lnTo>
                    <a:pt x="0" y="3425371"/>
                  </a:lnTo>
                  <a:lnTo>
                    <a:pt x="1364342" y="3439886"/>
                  </a:lnTo>
                  <a:lnTo>
                    <a:pt x="3817257"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DE" sz="2400">
                <a:solidFill>
                  <a:prstClr val="white"/>
                </a:solidFill>
                <a:latin typeface="Arial"/>
              </a:endParaRPr>
            </a:p>
          </p:txBody>
        </p:sp>
        <p:sp>
          <p:nvSpPr>
            <p:cNvPr id="8" name="Freeform: Shape 7">
              <a:extLst>
                <a:ext uri="{FF2B5EF4-FFF2-40B4-BE49-F238E27FC236}">
                  <a16:creationId xmlns:a16="http://schemas.microsoft.com/office/drawing/2014/main" id="{F1D30604-52AC-46B2-8480-11544D99854C}"/>
                </a:ext>
              </a:extLst>
            </p:cNvPr>
            <p:cNvSpPr/>
            <p:nvPr/>
          </p:nvSpPr>
          <p:spPr>
            <a:xfrm>
              <a:off x="3193143" y="-72572"/>
              <a:ext cx="5021943" cy="2598058"/>
            </a:xfrm>
            <a:custGeom>
              <a:avLst/>
              <a:gdLst>
                <a:gd name="connsiteX0" fmla="*/ 798285 w 8287657"/>
                <a:gd name="connsiteY0" fmla="*/ 0 h 2583543"/>
                <a:gd name="connsiteX1" fmla="*/ 29028 w 8287657"/>
                <a:gd name="connsiteY1" fmla="*/ 14514 h 2583543"/>
                <a:gd name="connsiteX2" fmla="*/ 0 w 8287657"/>
                <a:gd name="connsiteY2" fmla="*/ 667657 h 2583543"/>
                <a:gd name="connsiteX3" fmla="*/ 8287657 w 8287657"/>
                <a:gd name="connsiteY3" fmla="*/ 2583543 h 2583543"/>
                <a:gd name="connsiteX4" fmla="*/ 798285 w 8287657"/>
                <a:gd name="connsiteY4" fmla="*/ 0 h 2583543"/>
                <a:gd name="connsiteX0" fmla="*/ 4412342 w 8287657"/>
                <a:gd name="connsiteY0" fmla="*/ 0 h 2598058"/>
                <a:gd name="connsiteX1" fmla="*/ 29028 w 8287657"/>
                <a:gd name="connsiteY1" fmla="*/ 29029 h 2598058"/>
                <a:gd name="connsiteX2" fmla="*/ 0 w 8287657"/>
                <a:gd name="connsiteY2" fmla="*/ 682172 h 2598058"/>
                <a:gd name="connsiteX3" fmla="*/ 8287657 w 8287657"/>
                <a:gd name="connsiteY3" fmla="*/ 2598058 h 2598058"/>
                <a:gd name="connsiteX4" fmla="*/ 4412342 w 8287657"/>
                <a:gd name="connsiteY4" fmla="*/ 0 h 2598058"/>
                <a:gd name="connsiteX0" fmla="*/ 4412342 w 8287657"/>
                <a:gd name="connsiteY0" fmla="*/ 0 h 2598058"/>
                <a:gd name="connsiteX1" fmla="*/ 0 w 8287657"/>
                <a:gd name="connsiteY1" fmla="*/ 682172 h 2598058"/>
                <a:gd name="connsiteX2" fmla="*/ 8287657 w 8287657"/>
                <a:gd name="connsiteY2" fmla="*/ 2598058 h 2598058"/>
                <a:gd name="connsiteX3" fmla="*/ 4412342 w 8287657"/>
                <a:gd name="connsiteY3" fmla="*/ 0 h 2598058"/>
                <a:gd name="connsiteX0" fmla="*/ 1146628 w 5021943"/>
                <a:gd name="connsiteY0" fmla="*/ 0 h 2598058"/>
                <a:gd name="connsiteX1" fmla="*/ 0 w 5021943"/>
                <a:gd name="connsiteY1" fmla="*/ 14515 h 2598058"/>
                <a:gd name="connsiteX2" fmla="*/ 5021943 w 5021943"/>
                <a:gd name="connsiteY2" fmla="*/ 2598058 h 2598058"/>
                <a:gd name="connsiteX3" fmla="*/ 1146628 w 5021943"/>
                <a:gd name="connsiteY3" fmla="*/ 0 h 2598058"/>
              </a:gdLst>
              <a:ahLst/>
              <a:cxnLst>
                <a:cxn ang="0">
                  <a:pos x="connsiteX0" y="connsiteY0"/>
                </a:cxn>
                <a:cxn ang="0">
                  <a:pos x="connsiteX1" y="connsiteY1"/>
                </a:cxn>
                <a:cxn ang="0">
                  <a:pos x="connsiteX2" y="connsiteY2"/>
                </a:cxn>
                <a:cxn ang="0">
                  <a:pos x="connsiteX3" y="connsiteY3"/>
                </a:cxn>
              </a:cxnLst>
              <a:rect l="l" t="t" r="r" b="b"/>
              <a:pathLst>
                <a:path w="5021943" h="2598058">
                  <a:moveTo>
                    <a:pt x="1146628" y="0"/>
                  </a:moveTo>
                  <a:lnTo>
                    <a:pt x="0" y="14515"/>
                  </a:lnTo>
                  <a:lnTo>
                    <a:pt x="5021943" y="2598058"/>
                  </a:lnTo>
                  <a:lnTo>
                    <a:pt x="1146628"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DE" sz="2400">
                <a:solidFill>
                  <a:prstClr val="white"/>
                </a:solidFill>
                <a:latin typeface="Arial"/>
              </a:endParaRPr>
            </a:p>
          </p:txBody>
        </p:sp>
        <p:sp>
          <p:nvSpPr>
            <p:cNvPr id="9" name="Freeform: Shape 8">
              <a:extLst>
                <a:ext uri="{FF2B5EF4-FFF2-40B4-BE49-F238E27FC236}">
                  <a16:creationId xmlns:a16="http://schemas.microsoft.com/office/drawing/2014/main" id="{FFC3285A-AA6F-4836-B106-344F548C1623}"/>
                </a:ext>
              </a:extLst>
            </p:cNvPr>
            <p:cNvSpPr/>
            <p:nvPr/>
          </p:nvSpPr>
          <p:spPr>
            <a:xfrm>
              <a:off x="-32370" y="2801580"/>
              <a:ext cx="7924800" cy="783771"/>
            </a:xfrm>
            <a:custGeom>
              <a:avLst/>
              <a:gdLst>
                <a:gd name="connsiteX0" fmla="*/ 7924800 w 7924800"/>
                <a:gd name="connsiteY0" fmla="*/ 769257 h 783771"/>
                <a:gd name="connsiteX1" fmla="*/ 0 w 7924800"/>
                <a:gd name="connsiteY1" fmla="*/ 0 h 783771"/>
                <a:gd name="connsiteX2" fmla="*/ 0 w 7924800"/>
                <a:gd name="connsiteY2" fmla="*/ 783771 h 783771"/>
                <a:gd name="connsiteX3" fmla="*/ 7924800 w 7924800"/>
                <a:gd name="connsiteY3" fmla="*/ 769257 h 783771"/>
              </a:gdLst>
              <a:ahLst/>
              <a:cxnLst>
                <a:cxn ang="0">
                  <a:pos x="connsiteX0" y="connsiteY0"/>
                </a:cxn>
                <a:cxn ang="0">
                  <a:pos x="connsiteX1" y="connsiteY1"/>
                </a:cxn>
                <a:cxn ang="0">
                  <a:pos x="connsiteX2" y="connsiteY2"/>
                </a:cxn>
                <a:cxn ang="0">
                  <a:pos x="connsiteX3" y="connsiteY3"/>
                </a:cxn>
              </a:cxnLst>
              <a:rect l="l" t="t" r="r" b="b"/>
              <a:pathLst>
                <a:path w="7924800" h="783771">
                  <a:moveTo>
                    <a:pt x="7924800" y="769257"/>
                  </a:moveTo>
                  <a:lnTo>
                    <a:pt x="0" y="0"/>
                  </a:lnTo>
                  <a:lnTo>
                    <a:pt x="0" y="783771"/>
                  </a:lnTo>
                  <a:lnTo>
                    <a:pt x="7924800" y="769257"/>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DE" sz="2400">
                <a:solidFill>
                  <a:prstClr val="white"/>
                </a:solidFill>
                <a:latin typeface="Arial"/>
              </a:endParaRPr>
            </a:p>
          </p:txBody>
        </p:sp>
        <p:sp>
          <p:nvSpPr>
            <p:cNvPr id="10" name="Freeform: Shape 9">
              <a:extLst>
                <a:ext uri="{FF2B5EF4-FFF2-40B4-BE49-F238E27FC236}">
                  <a16:creationId xmlns:a16="http://schemas.microsoft.com/office/drawing/2014/main" id="{84B131AB-6230-49D8-AF73-289143E55F06}"/>
                </a:ext>
              </a:extLst>
            </p:cNvPr>
            <p:cNvSpPr/>
            <p:nvPr/>
          </p:nvSpPr>
          <p:spPr>
            <a:xfrm>
              <a:off x="9120036" y="-43543"/>
              <a:ext cx="3115507" cy="2999890"/>
            </a:xfrm>
            <a:custGeom>
              <a:avLst/>
              <a:gdLst>
                <a:gd name="connsiteX0" fmla="*/ 0 w 2554514"/>
                <a:gd name="connsiteY0" fmla="*/ 2598057 h 2598057"/>
                <a:gd name="connsiteX1" fmla="*/ 1959428 w 2554514"/>
                <a:gd name="connsiteY1" fmla="*/ 0 h 2598057"/>
                <a:gd name="connsiteX2" fmla="*/ 2554514 w 2554514"/>
                <a:gd name="connsiteY2" fmla="*/ 0 h 2598057"/>
                <a:gd name="connsiteX3" fmla="*/ 2554514 w 2554514"/>
                <a:gd name="connsiteY3" fmla="*/ 711200 h 2598057"/>
                <a:gd name="connsiteX4" fmla="*/ 0 w 2554514"/>
                <a:gd name="connsiteY4" fmla="*/ 2598057 h 2598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514" h="2598057">
                  <a:moveTo>
                    <a:pt x="0" y="2598057"/>
                  </a:moveTo>
                  <a:lnTo>
                    <a:pt x="1959428" y="0"/>
                  </a:lnTo>
                  <a:lnTo>
                    <a:pt x="2554514" y="0"/>
                  </a:lnTo>
                  <a:lnTo>
                    <a:pt x="2554514" y="711200"/>
                  </a:lnTo>
                  <a:lnTo>
                    <a:pt x="0" y="2598057"/>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DE" sz="2400">
                <a:solidFill>
                  <a:prstClr val="white"/>
                </a:solidFill>
                <a:latin typeface="Arial"/>
              </a:endParaRPr>
            </a:p>
          </p:txBody>
        </p:sp>
        <p:sp>
          <p:nvSpPr>
            <p:cNvPr id="11" name="Freeform: Shape 10">
              <a:extLst>
                <a:ext uri="{FF2B5EF4-FFF2-40B4-BE49-F238E27FC236}">
                  <a16:creationId xmlns:a16="http://schemas.microsoft.com/office/drawing/2014/main" id="{AEEF5EEA-AF65-46BE-BD85-BF734ACC0440}"/>
                </a:ext>
              </a:extLst>
            </p:cNvPr>
            <p:cNvSpPr/>
            <p:nvPr/>
          </p:nvSpPr>
          <p:spPr>
            <a:xfrm>
              <a:off x="9535886" y="4151086"/>
              <a:ext cx="2728685" cy="2772228"/>
            </a:xfrm>
            <a:custGeom>
              <a:avLst/>
              <a:gdLst>
                <a:gd name="connsiteX0" fmla="*/ 0 w 2728685"/>
                <a:gd name="connsiteY0" fmla="*/ 0 h 2772228"/>
                <a:gd name="connsiteX1" fmla="*/ 2728685 w 2728685"/>
                <a:gd name="connsiteY1" fmla="*/ 2278743 h 2772228"/>
                <a:gd name="connsiteX2" fmla="*/ 2728685 w 2728685"/>
                <a:gd name="connsiteY2" fmla="*/ 2772228 h 2772228"/>
                <a:gd name="connsiteX3" fmla="*/ 2351314 w 2728685"/>
                <a:gd name="connsiteY3" fmla="*/ 2772228 h 2772228"/>
                <a:gd name="connsiteX4" fmla="*/ 0 w 2728685"/>
                <a:gd name="connsiteY4" fmla="*/ 0 h 2772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8685" h="2772228">
                  <a:moveTo>
                    <a:pt x="0" y="0"/>
                  </a:moveTo>
                  <a:lnTo>
                    <a:pt x="2728685" y="2278743"/>
                  </a:lnTo>
                  <a:lnTo>
                    <a:pt x="2728685" y="2772228"/>
                  </a:lnTo>
                  <a:lnTo>
                    <a:pt x="2351314" y="2772228"/>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DE" sz="2400">
                <a:solidFill>
                  <a:prstClr val="white"/>
                </a:solidFill>
                <a:latin typeface="Arial"/>
              </a:endParaRPr>
            </a:p>
          </p:txBody>
        </p:sp>
        <p:sp>
          <p:nvSpPr>
            <p:cNvPr id="12" name="Freeform: Shape 11">
              <a:extLst>
                <a:ext uri="{FF2B5EF4-FFF2-40B4-BE49-F238E27FC236}">
                  <a16:creationId xmlns:a16="http://schemas.microsoft.com/office/drawing/2014/main" id="{098432FD-CBC6-4475-958F-D95FB9C759F8}"/>
                </a:ext>
              </a:extLst>
            </p:cNvPr>
            <p:cNvSpPr/>
            <p:nvPr/>
          </p:nvSpPr>
          <p:spPr>
            <a:xfrm>
              <a:off x="8069943" y="3643086"/>
              <a:ext cx="1204686" cy="3294743"/>
            </a:xfrm>
            <a:custGeom>
              <a:avLst/>
              <a:gdLst>
                <a:gd name="connsiteX0" fmla="*/ 0 w 1204686"/>
                <a:gd name="connsiteY0" fmla="*/ 188685 h 3294743"/>
                <a:gd name="connsiteX1" fmla="*/ 638628 w 1204686"/>
                <a:gd name="connsiteY1" fmla="*/ 3294743 h 3294743"/>
                <a:gd name="connsiteX2" fmla="*/ 1204686 w 1204686"/>
                <a:gd name="connsiteY2" fmla="*/ 3294743 h 3294743"/>
                <a:gd name="connsiteX3" fmla="*/ 203200 w 1204686"/>
                <a:gd name="connsiteY3" fmla="*/ 0 h 3294743"/>
                <a:gd name="connsiteX4" fmla="*/ 0 w 1204686"/>
                <a:gd name="connsiteY4" fmla="*/ 188685 h 329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686" h="3294743">
                  <a:moveTo>
                    <a:pt x="0" y="188685"/>
                  </a:moveTo>
                  <a:lnTo>
                    <a:pt x="638628" y="3294743"/>
                  </a:lnTo>
                  <a:lnTo>
                    <a:pt x="1204686" y="3294743"/>
                  </a:lnTo>
                  <a:lnTo>
                    <a:pt x="203200" y="0"/>
                  </a:lnTo>
                  <a:lnTo>
                    <a:pt x="0" y="188685"/>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DE" sz="2400">
                <a:solidFill>
                  <a:prstClr val="white"/>
                </a:solidFill>
                <a:latin typeface="Arial"/>
              </a:endParaRPr>
            </a:p>
          </p:txBody>
        </p:sp>
        <p:sp>
          <p:nvSpPr>
            <p:cNvPr id="13" name="Freeform: Shape 12">
              <a:extLst>
                <a:ext uri="{FF2B5EF4-FFF2-40B4-BE49-F238E27FC236}">
                  <a16:creationId xmlns:a16="http://schemas.microsoft.com/office/drawing/2014/main" id="{00282998-082A-45B7-AC18-349AEBAD2191}"/>
                </a:ext>
              </a:extLst>
            </p:cNvPr>
            <p:cNvSpPr/>
            <p:nvPr/>
          </p:nvSpPr>
          <p:spPr>
            <a:xfrm>
              <a:off x="9854087" y="2784987"/>
              <a:ext cx="2394857" cy="816959"/>
            </a:xfrm>
            <a:custGeom>
              <a:avLst/>
              <a:gdLst>
                <a:gd name="connsiteX0" fmla="*/ 0 w 2394857"/>
                <a:gd name="connsiteY0" fmla="*/ 478972 h 1030514"/>
                <a:gd name="connsiteX1" fmla="*/ 29029 w 2394857"/>
                <a:gd name="connsiteY1" fmla="*/ 232229 h 1030514"/>
                <a:gd name="connsiteX2" fmla="*/ 2394857 w 2394857"/>
                <a:gd name="connsiteY2" fmla="*/ 0 h 1030514"/>
                <a:gd name="connsiteX3" fmla="*/ 2365829 w 2394857"/>
                <a:gd name="connsiteY3" fmla="*/ 1030514 h 1030514"/>
                <a:gd name="connsiteX4" fmla="*/ 0 w 2394857"/>
                <a:gd name="connsiteY4" fmla="*/ 478972 h 1030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4857" h="1030514">
                  <a:moveTo>
                    <a:pt x="0" y="478972"/>
                  </a:moveTo>
                  <a:lnTo>
                    <a:pt x="29029" y="232229"/>
                  </a:lnTo>
                  <a:lnTo>
                    <a:pt x="2394857" y="0"/>
                  </a:lnTo>
                  <a:lnTo>
                    <a:pt x="2365829" y="1030514"/>
                  </a:lnTo>
                  <a:lnTo>
                    <a:pt x="0" y="47897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DE" sz="2400">
                <a:solidFill>
                  <a:prstClr val="white"/>
                </a:solidFill>
                <a:latin typeface="Arial"/>
              </a:endParaRPr>
            </a:p>
          </p:txBody>
        </p:sp>
        <p:sp>
          <p:nvSpPr>
            <p:cNvPr id="14" name="Freeform: Shape 13">
              <a:extLst>
                <a:ext uri="{FF2B5EF4-FFF2-40B4-BE49-F238E27FC236}">
                  <a16:creationId xmlns:a16="http://schemas.microsoft.com/office/drawing/2014/main" id="{6BD9EF92-A423-4F67-804E-E8BB7365D85F}"/>
                </a:ext>
              </a:extLst>
            </p:cNvPr>
            <p:cNvSpPr/>
            <p:nvPr/>
          </p:nvSpPr>
          <p:spPr>
            <a:xfrm>
              <a:off x="6874051" y="2783589"/>
              <a:ext cx="1971856" cy="1708257"/>
            </a:xfrm>
            <a:custGeom>
              <a:avLst/>
              <a:gdLst>
                <a:gd name="connsiteX0" fmla="*/ 492964 w 1971856"/>
                <a:gd name="connsiteY0" fmla="*/ 1708258 h 1708257"/>
                <a:gd name="connsiteX1" fmla="*/ 0 w 1971856"/>
                <a:gd name="connsiteY1" fmla="*/ 854129 h 1708257"/>
                <a:gd name="connsiteX2" fmla="*/ 492964 w 1971856"/>
                <a:gd name="connsiteY2" fmla="*/ 0 h 1708257"/>
                <a:gd name="connsiteX3" fmla="*/ 1478893 w 1971856"/>
                <a:gd name="connsiteY3" fmla="*/ 0 h 1708257"/>
                <a:gd name="connsiteX4" fmla="*/ 1971857 w 1971856"/>
                <a:gd name="connsiteY4" fmla="*/ 854129 h 1708257"/>
                <a:gd name="connsiteX5" fmla="*/ 1478893 w 1971856"/>
                <a:gd name="connsiteY5" fmla="*/ 1708258 h 1708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1856" h="1708257">
                  <a:moveTo>
                    <a:pt x="492964" y="1708258"/>
                  </a:moveTo>
                  <a:lnTo>
                    <a:pt x="0" y="854129"/>
                  </a:lnTo>
                  <a:lnTo>
                    <a:pt x="492964" y="0"/>
                  </a:lnTo>
                  <a:lnTo>
                    <a:pt x="1478893" y="0"/>
                  </a:lnTo>
                  <a:lnTo>
                    <a:pt x="1971857" y="854129"/>
                  </a:lnTo>
                  <a:lnTo>
                    <a:pt x="1478893" y="1708258"/>
                  </a:lnTo>
                  <a:close/>
                </a:path>
              </a:pathLst>
            </a:custGeom>
            <a:solidFill>
              <a:schemeClr val="bg1">
                <a:lumMod val="95000"/>
              </a:schemeClr>
            </a:solidFill>
            <a:ln w="17109" cap="flat">
              <a:noFill/>
              <a:prstDash val="solid"/>
              <a:miter/>
            </a:ln>
            <a:effectLst>
              <a:outerShdw blurRad="254000" dist="38100" dir="2700000" algn="tl" rotWithShape="0">
                <a:prstClr val="black">
                  <a:alpha val="50000"/>
                </a:prstClr>
              </a:outerShdw>
            </a:effectLst>
          </p:spPr>
          <p:txBody>
            <a:bodyPr rtlCol="0" anchor="ctr"/>
            <a:lstStyle/>
            <a:p>
              <a:pPr defTabSz="1218987"/>
              <a:endParaRPr lang="en-DE" sz="2400">
                <a:solidFill>
                  <a:prstClr val="black"/>
                </a:solidFill>
                <a:latin typeface="Arial"/>
              </a:endParaRPr>
            </a:p>
          </p:txBody>
        </p:sp>
        <p:sp>
          <p:nvSpPr>
            <p:cNvPr id="20" name="Freeform: Shape 19">
              <a:extLst>
                <a:ext uri="{FF2B5EF4-FFF2-40B4-BE49-F238E27FC236}">
                  <a16:creationId xmlns:a16="http://schemas.microsoft.com/office/drawing/2014/main" id="{7559ECA2-B6C0-4614-AE4C-6F12A06D5D7E}"/>
                </a:ext>
              </a:extLst>
            </p:cNvPr>
            <p:cNvSpPr/>
            <p:nvPr/>
          </p:nvSpPr>
          <p:spPr>
            <a:xfrm>
              <a:off x="8465913" y="1850146"/>
              <a:ext cx="1971857" cy="1708257"/>
            </a:xfrm>
            <a:custGeom>
              <a:avLst/>
              <a:gdLst>
                <a:gd name="connsiteX0" fmla="*/ 492965 w 1971857"/>
                <a:gd name="connsiteY0" fmla="*/ 1708258 h 1708257"/>
                <a:gd name="connsiteX1" fmla="*/ 0 w 1971857"/>
                <a:gd name="connsiteY1" fmla="*/ 854129 h 1708257"/>
                <a:gd name="connsiteX2" fmla="*/ 492965 w 1971857"/>
                <a:gd name="connsiteY2" fmla="*/ 0 h 1708257"/>
                <a:gd name="connsiteX3" fmla="*/ 1478893 w 1971857"/>
                <a:gd name="connsiteY3" fmla="*/ 0 h 1708257"/>
                <a:gd name="connsiteX4" fmla="*/ 1971857 w 1971857"/>
                <a:gd name="connsiteY4" fmla="*/ 854129 h 1708257"/>
                <a:gd name="connsiteX5" fmla="*/ 1478893 w 1971857"/>
                <a:gd name="connsiteY5" fmla="*/ 1708258 h 1708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1857" h="1708257">
                  <a:moveTo>
                    <a:pt x="492965" y="1708258"/>
                  </a:moveTo>
                  <a:lnTo>
                    <a:pt x="0" y="854129"/>
                  </a:lnTo>
                  <a:lnTo>
                    <a:pt x="492965" y="0"/>
                  </a:lnTo>
                  <a:lnTo>
                    <a:pt x="1478893" y="0"/>
                  </a:lnTo>
                  <a:lnTo>
                    <a:pt x="1971857" y="854129"/>
                  </a:lnTo>
                  <a:lnTo>
                    <a:pt x="1478893" y="1708258"/>
                  </a:lnTo>
                  <a:close/>
                </a:path>
              </a:pathLst>
            </a:custGeom>
            <a:solidFill>
              <a:schemeClr val="bg1">
                <a:lumMod val="95000"/>
              </a:schemeClr>
            </a:solidFill>
            <a:ln w="17109" cap="flat">
              <a:noFill/>
              <a:prstDash val="solid"/>
              <a:miter/>
            </a:ln>
            <a:effectLst>
              <a:outerShdw blurRad="254000" dist="38100" dir="2700000" algn="tl" rotWithShape="0">
                <a:prstClr val="black">
                  <a:alpha val="50000"/>
                </a:prstClr>
              </a:outerShdw>
            </a:effectLst>
          </p:spPr>
          <p:txBody>
            <a:bodyPr rtlCol="0" anchor="ctr"/>
            <a:lstStyle/>
            <a:p>
              <a:pPr defTabSz="1218987"/>
              <a:endParaRPr lang="en-DE" sz="2400" dirty="0">
                <a:solidFill>
                  <a:prstClr val="black"/>
                </a:solidFill>
                <a:latin typeface="Arial"/>
              </a:endParaRPr>
            </a:p>
          </p:txBody>
        </p:sp>
        <p:grpSp>
          <p:nvGrpSpPr>
            <p:cNvPr id="21" name="Graphic 3">
              <a:extLst>
                <a:ext uri="{FF2B5EF4-FFF2-40B4-BE49-F238E27FC236}">
                  <a16:creationId xmlns:a16="http://schemas.microsoft.com/office/drawing/2014/main" id="{E1C35214-A115-489E-A922-5617A39A570C}"/>
                </a:ext>
              </a:extLst>
            </p:cNvPr>
            <p:cNvGrpSpPr/>
            <p:nvPr/>
          </p:nvGrpSpPr>
          <p:grpSpPr>
            <a:xfrm>
              <a:off x="8871582" y="2530539"/>
              <a:ext cx="1162231" cy="52651"/>
              <a:chOff x="8859402" y="3485587"/>
              <a:chExt cx="1162231" cy="52651"/>
            </a:xfrm>
            <a:solidFill>
              <a:srgbClr val="5F9029"/>
            </a:solidFill>
          </p:grpSpPr>
          <p:sp>
            <p:nvSpPr>
              <p:cNvPr id="22" name="Freeform: Shape 21">
                <a:extLst>
                  <a:ext uri="{FF2B5EF4-FFF2-40B4-BE49-F238E27FC236}">
                    <a16:creationId xmlns:a16="http://schemas.microsoft.com/office/drawing/2014/main" id="{98AA827A-21ED-4ADF-957E-B49A15C32FA2}"/>
                  </a:ext>
                </a:extLst>
              </p:cNvPr>
              <p:cNvSpPr/>
              <p:nvPr/>
            </p:nvSpPr>
            <p:spPr>
              <a:xfrm>
                <a:off x="9633082" y="3486856"/>
                <a:ext cx="174591" cy="51365"/>
              </a:xfrm>
              <a:custGeom>
                <a:avLst/>
                <a:gdLst>
                  <a:gd name="connsiteX0" fmla="*/ 0 w 174591"/>
                  <a:gd name="connsiteY0" fmla="*/ 26974 h 51365"/>
                  <a:gd name="connsiteX1" fmla="*/ 174591 w 174591"/>
                  <a:gd name="connsiteY1" fmla="*/ 26974 h 51365"/>
                  <a:gd name="connsiteX2" fmla="*/ 0 w 174591"/>
                  <a:gd name="connsiteY2" fmla="*/ 26974 h 51365"/>
                </a:gdLst>
                <a:ahLst/>
                <a:cxnLst>
                  <a:cxn ang="0">
                    <a:pos x="connsiteX0" y="connsiteY0"/>
                  </a:cxn>
                  <a:cxn ang="0">
                    <a:pos x="connsiteX1" y="connsiteY1"/>
                  </a:cxn>
                  <a:cxn ang="0">
                    <a:pos x="connsiteX2" y="connsiteY2"/>
                  </a:cxn>
                </a:cxnLst>
                <a:rect l="l" t="t" r="r" b="b"/>
                <a:pathLst>
                  <a:path w="174591" h="51365">
                    <a:moveTo>
                      <a:pt x="0" y="26974"/>
                    </a:moveTo>
                    <a:cubicBezTo>
                      <a:pt x="37657" y="-10683"/>
                      <a:pt x="143781" y="-7259"/>
                      <a:pt x="174591" y="26974"/>
                    </a:cubicBezTo>
                    <a:cubicBezTo>
                      <a:pt x="116394" y="59496"/>
                      <a:pt x="58197" y="59496"/>
                      <a:pt x="0" y="26974"/>
                    </a:cubicBezTo>
                    <a:close/>
                  </a:path>
                </a:pathLst>
              </a:custGeom>
              <a:grpFill/>
              <a:ln w="17109" cap="flat">
                <a:noFill/>
                <a:prstDash val="solid"/>
                <a:miter/>
              </a:ln>
            </p:spPr>
            <p:txBody>
              <a:bodyPr rtlCol="0" anchor="ctr"/>
              <a:lstStyle/>
              <a:p>
                <a:pPr defTabSz="1218987"/>
                <a:endParaRPr lang="en-DE" sz="2400">
                  <a:solidFill>
                    <a:prstClr val="black"/>
                  </a:solidFill>
                  <a:latin typeface="Arial"/>
                </a:endParaRPr>
              </a:p>
            </p:txBody>
          </p:sp>
          <p:sp>
            <p:nvSpPr>
              <p:cNvPr id="23" name="Freeform: Shape 22">
                <a:extLst>
                  <a:ext uri="{FF2B5EF4-FFF2-40B4-BE49-F238E27FC236}">
                    <a16:creationId xmlns:a16="http://schemas.microsoft.com/office/drawing/2014/main" id="{3F1410FD-1B30-48F4-9155-A0A794FD6FAA}"/>
                  </a:ext>
                </a:extLst>
              </p:cNvPr>
              <p:cNvSpPr/>
              <p:nvPr/>
            </p:nvSpPr>
            <p:spPr>
              <a:xfrm>
                <a:off x="9845331" y="3487478"/>
                <a:ext cx="176302" cy="50743"/>
              </a:xfrm>
              <a:custGeom>
                <a:avLst/>
                <a:gdLst>
                  <a:gd name="connsiteX0" fmla="*/ 176303 w 176302"/>
                  <a:gd name="connsiteY0" fmla="*/ 26352 h 50743"/>
                  <a:gd name="connsiteX1" fmla="*/ 0 w 176302"/>
                  <a:gd name="connsiteY1" fmla="*/ 26352 h 50743"/>
                  <a:gd name="connsiteX2" fmla="*/ 176303 w 176302"/>
                  <a:gd name="connsiteY2" fmla="*/ 26352 h 50743"/>
                </a:gdLst>
                <a:ahLst/>
                <a:cxnLst>
                  <a:cxn ang="0">
                    <a:pos x="connsiteX0" y="connsiteY0"/>
                  </a:cxn>
                  <a:cxn ang="0">
                    <a:pos x="connsiteX1" y="connsiteY1"/>
                  </a:cxn>
                  <a:cxn ang="0">
                    <a:pos x="connsiteX2" y="connsiteY2"/>
                  </a:cxn>
                </a:cxnLst>
                <a:rect l="l" t="t" r="r" b="b"/>
                <a:pathLst>
                  <a:path w="176302" h="50743">
                    <a:moveTo>
                      <a:pt x="176303" y="26352"/>
                    </a:moveTo>
                    <a:cubicBezTo>
                      <a:pt x="118106" y="58874"/>
                      <a:pt x="59909" y="58874"/>
                      <a:pt x="0" y="26352"/>
                    </a:cubicBezTo>
                    <a:cubicBezTo>
                      <a:pt x="29098" y="-6170"/>
                      <a:pt x="138646" y="-11305"/>
                      <a:pt x="176303" y="26352"/>
                    </a:cubicBezTo>
                    <a:close/>
                  </a:path>
                </a:pathLst>
              </a:custGeom>
              <a:grpFill/>
              <a:ln w="17109" cap="flat">
                <a:noFill/>
                <a:prstDash val="solid"/>
                <a:miter/>
              </a:ln>
            </p:spPr>
            <p:txBody>
              <a:bodyPr rtlCol="0" anchor="ctr"/>
              <a:lstStyle/>
              <a:p>
                <a:pPr defTabSz="1218987"/>
                <a:endParaRPr lang="en-DE" sz="2400">
                  <a:solidFill>
                    <a:prstClr val="black"/>
                  </a:solidFill>
                  <a:latin typeface="Arial"/>
                </a:endParaRPr>
              </a:p>
            </p:txBody>
          </p:sp>
          <p:sp>
            <p:nvSpPr>
              <p:cNvPr id="24" name="Freeform: Shape 23">
                <a:extLst>
                  <a:ext uri="{FF2B5EF4-FFF2-40B4-BE49-F238E27FC236}">
                    <a16:creationId xmlns:a16="http://schemas.microsoft.com/office/drawing/2014/main" id="{995A566A-87B8-4BA0-9C83-FB9DC68C06B6}"/>
                  </a:ext>
                </a:extLst>
              </p:cNvPr>
              <p:cNvSpPr/>
              <p:nvPr/>
            </p:nvSpPr>
            <p:spPr>
              <a:xfrm>
                <a:off x="8859402" y="3485998"/>
                <a:ext cx="174591" cy="52240"/>
              </a:xfrm>
              <a:custGeom>
                <a:avLst/>
                <a:gdLst>
                  <a:gd name="connsiteX0" fmla="*/ 174592 w 174591"/>
                  <a:gd name="connsiteY0" fmla="*/ 29543 h 52240"/>
                  <a:gd name="connsiteX1" fmla="*/ 0 w 174591"/>
                  <a:gd name="connsiteY1" fmla="*/ 26120 h 52240"/>
                  <a:gd name="connsiteX2" fmla="*/ 174592 w 174591"/>
                  <a:gd name="connsiteY2" fmla="*/ 22697 h 52240"/>
                  <a:gd name="connsiteX3" fmla="*/ 174592 w 174591"/>
                  <a:gd name="connsiteY3" fmla="*/ 29543 h 52240"/>
                </a:gdLst>
                <a:ahLst/>
                <a:cxnLst>
                  <a:cxn ang="0">
                    <a:pos x="connsiteX0" y="connsiteY0"/>
                  </a:cxn>
                  <a:cxn ang="0">
                    <a:pos x="connsiteX1" y="connsiteY1"/>
                  </a:cxn>
                  <a:cxn ang="0">
                    <a:pos x="connsiteX2" y="connsiteY2"/>
                  </a:cxn>
                  <a:cxn ang="0">
                    <a:pos x="connsiteX3" y="connsiteY3"/>
                  </a:cxn>
                </a:cxnLst>
                <a:rect l="l" t="t" r="r" b="b"/>
                <a:pathLst>
                  <a:path w="174591" h="52240">
                    <a:moveTo>
                      <a:pt x="174592" y="29543"/>
                    </a:moveTo>
                    <a:cubicBezTo>
                      <a:pt x="116394" y="60354"/>
                      <a:pt x="58197" y="60354"/>
                      <a:pt x="0" y="26120"/>
                    </a:cubicBezTo>
                    <a:cubicBezTo>
                      <a:pt x="58197" y="-8114"/>
                      <a:pt x="116394" y="-8114"/>
                      <a:pt x="174592" y="22697"/>
                    </a:cubicBezTo>
                    <a:cubicBezTo>
                      <a:pt x="174592" y="26120"/>
                      <a:pt x="174592" y="27832"/>
                      <a:pt x="174592" y="29543"/>
                    </a:cubicBezTo>
                    <a:close/>
                  </a:path>
                </a:pathLst>
              </a:custGeom>
              <a:grpFill/>
              <a:ln w="17109" cap="flat">
                <a:noFill/>
                <a:prstDash val="solid"/>
                <a:miter/>
              </a:ln>
            </p:spPr>
            <p:txBody>
              <a:bodyPr rtlCol="0" anchor="ctr"/>
              <a:lstStyle/>
              <a:p>
                <a:pPr defTabSz="1218987"/>
                <a:endParaRPr lang="en-DE" sz="2400">
                  <a:solidFill>
                    <a:prstClr val="black"/>
                  </a:solidFill>
                  <a:latin typeface="Arial"/>
                </a:endParaRPr>
              </a:p>
            </p:txBody>
          </p:sp>
          <p:sp>
            <p:nvSpPr>
              <p:cNvPr id="25" name="Freeform: Shape 24">
                <a:extLst>
                  <a:ext uri="{FF2B5EF4-FFF2-40B4-BE49-F238E27FC236}">
                    <a16:creationId xmlns:a16="http://schemas.microsoft.com/office/drawing/2014/main" id="{3D761B3D-2E61-465C-898A-2D595F7A501F}"/>
                  </a:ext>
                </a:extLst>
              </p:cNvPr>
              <p:cNvSpPr/>
              <p:nvPr/>
            </p:nvSpPr>
            <p:spPr>
              <a:xfrm>
                <a:off x="9073362" y="3485587"/>
                <a:ext cx="174591" cy="51350"/>
              </a:xfrm>
              <a:custGeom>
                <a:avLst/>
                <a:gdLst>
                  <a:gd name="connsiteX0" fmla="*/ 0 w 174591"/>
                  <a:gd name="connsiteY0" fmla="*/ 23108 h 51350"/>
                  <a:gd name="connsiteX1" fmla="*/ 174592 w 174591"/>
                  <a:gd name="connsiteY1" fmla="*/ 23108 h 51350"/>
                  <a:gd name="connsiteX2" fmla="*/ 174592 w 174591"/>
                  <a:gd name="connsiteY2" fmla="*/ 28243 h 51350"/>
                  <a:gd name="connsiteX3" fmla="*/ 0 w 174591"/>
                  <a:gd name="connsiteY3" fmla="*/ 28243 h 51350"/>
                  <a:gd name="connsiteX4" fmla="*/ 0 w 174591"/>
                  <a:gd name="connsiteY4" fmla="*/ 23108 h 51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591" h="51350">
                    <a:moveTo>
                      <a:pt x="0" y="23108"/>
                    </a:moveTo>
                    <a:cubicBezTo>
                      <a:pt x="58197" y="-7703"/>
                      <a:pt x="116394" y="-7703"/>
                      <a:pt x="174592" y="23108"/>
                    </a:cubicBezTo>
                    <a:cubicBezTo>
                      <a:pt x="174592" y="24819"/>
                      <a:pt x="174592" y="26531"/>
                      <a:pt x="174592" y="28243"/>
                    </a:cubicBezTo>
                    <a:cubicBezTo>
                      <a:pt x="116394" y="59053"/>
                      <a:pt x="58197" y="59053"/>
                      <a:pt x="0" y="28243"/>
                    </a:cubicBezTo>
                    <a:cubicBezTo>
                      <a:pt x="0" y="28243"/>
                      <a:pt x="0" y="26531"/>
                      <a:pt x="0" y="23108"/>
                    </a:cubicBezTo>
                    <a:close/>
                  </a:path>
                </a:pathLst>
              </a:custGeom>
              <a:grpFill/>
              <a:ln w="17109" cap="flat">
                <a:noFill/>
                <a:prstDash val="solid"/>
                <a:miter/>
              </a:ln>
            </p:spPr>
            <p:txBody>
              <a:bodyPr rtlCol="0" anchor="ctr"/>
              <a:lstStyle/>
              <a:p>
                <a:pPr defTabSz="1218987"/>
                <a:endParaRPr lang="en-DE" sz="2400">
                  <a:solidFill>
                    <a:prstClr val="black"/>
                  </a:solidFill>
                  <a:latin typeface="Arial"/>
                </a:endParaRPr>
              </a:p>
            </p:txBody>
          </p:sp>
          <p:sp>
            <p:nvSpPr>
              <p:cNvPr id="26" name="Freeform: Shape 25">
                <a:extLst>
                  <a:ext uri="{FF2B5EF4-FFF2-40B4-BE49-F238E27FC236}">
                    <a16:creationId xmlns:a16="http://schemas.microsoft.com/office/drawing/2014/main" id="{E75FD511-D12C-4A3E-A244-CE86AE58CCEB}"/>
                  </a:ext>
                </a:extLst>
              </p:cNvPr>
              <p:cNvSpPr/>
              <p:nvPr/>
            </p:nvSpPr>
            <p:spPr>
              <a:xfrm>
                <a:off x="9812809" y="3503560"/>
                <a:ext cx="29098" cy="20540"/>
              </a:xfrm>
              <a:custGeom>
                <a:avLst/>
                <a:gdLst>
                  <a:gd name="connsiteX0" fmla="*/ 29098 w 29098"/>
                  <a:gd name="connsiteY0" fmla="*/ 20540 h 20540"/>
                  <a:gd name="connsiteX1" fmla="*/ 0 w 29098"/>
                  <a:gd name="connsiteY1" fmla="*/ 20540 h 20540"/>
                  <a:gd name="connsiteX2" fmla="*/ 0 w 29098"/>
                  <a:gd name="connsiteY2" fmla="*/ 6847 h 20540"/>
                  <a:gd name="connsiteX3" fmla="*/ 8558 w 29098"/>
                  <a:gd name="connsiteY3" fmla="*/ 0 h 20540"/>
                  <a:gd name="connsiteX4" fmla="*/ 20540 w 29098"/>
                  <a:gd name="connsiteY4" fmla="*/ 0 h 20540"/>
                  <a:gd name="connsiteX5" fmla="*/ 29098 w 29098"/>
                  <a:gd name="connsiteY5" fmla="*/ 11982 h 20540"/>
                  <a:gd name="connsiteX6" fmla="*/ 29098 w 29098"/>
                  <a:gd name="connsiteY6" fmla="*/ 20540 h 2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98" h="20540">
                    <a:moveTo>
                      <a:pt x="29098" y="20540"/>
                    </a:moveTo>
                    <a:cubicBezTo>
                      <a:pt x="18828" y="20540"/>
                      <a:pt x="10270" y="20540"/>
                      <a:pt x="0" y="20540"/>
                    </a:cubicBezTo>
                    <a:cubicBezTo>
                      <a:pt x="0" y="15405"/>
                      <a:pt x="0" y="10270"/>
                      <a:pt x="0" y="6847"/>
                    </a:cubicBezTo>
                    <a:cubicBezTo>
                      <a:pt x="0" y="1712"/>
                      <a:pt x="5135" y="0"/>
                      <a:pt x="8558" y="0"/>
                    </a:cubicBezTo>
                    <a:cubicBezTo>
                      <a:pt x="11981" y="0"/>
                      <a:pt x="17117" y="0"/>
                      <a:pt x="20540" y="0"/>
                    </a:cubicBezTo>
                    <a:cubicBezTo>
                      <a:pt x="25675" y="0"/>
                      <a:pt x="29098" y="5135"/>
                      <a:pt x="29098" y="11982"/>
                    </a:cubicBezTo>
                    <a:cubicBezTo>
                      <a:pt x="29098" y="13694"/>
                      <a:pt x="29098" y="17117"/>
                      <a:pt x="29098" y="20540"/>
                    </a:cubicBezTo>
                    <a:close/>
                  </a:path>
                </a:pathLst>
              </a:custGeom>
              <a:grpFill/>
              <a:ln w="17109" cap="flat">
                <a:noFill/>
                <a:prstDash val="solid"/>
                <a:miter/>
              </a:ln>
            </p:spPr>
            <p:txBody>
              <a:bodyPr rtlCol="0" anchor="ctr"/>
              <a:lstStyle/>
              <a:p>
                <a:pPr defTabSz="1218987"/>
                <a:endParaRPr lang="en-DE" sz="2400">
                  <a:solidFill>
                    <a:prstClr val="black"/>
                  </a:solidFill>
                  <a:latin typeface="Arial"/>
                </a:endParaRPr>
              </a:p>
            </p:txBody>
          </p:sp>
          <p:sp>
            <p:nvSpPr>
              <p:cNvPr id="27" name="Freeform: Shape 26">
                <a:extLst>
                  <a:ext uri="{FF2B5EF4-FFF2-40B4-BE49-F238E27FC236}">
                    <a16:creationId xmlns:a16="http://schemas.microsoft.com/office/drawing/2014/main" id="{FA146C41-543F-462B-89F6-3092F99A5197}"/>
                  </a:ext>
                </a:extLst>
              </p:cNvPr>
              <p:cNvSpPr/>
              <p:nvPr/>
            </p:nvSpPr>
            <p:spPr>
              <a:xfrm>
                <a:off x="9039129" y="3501421"/>
                <a:ext cx="29358" cy="24391"/>
              </a:xfrm>
              <a:custGeom>
                <a:avLst/>
                <a:gdLst>
                  <a:gd name="connsiteX0" fmla="*/ 0 w 29358"/>
                  <a:gd name="connsiteY0" fmla="*/ 22680 h 24391"/>
                  <a:gd name="connsiteX1" fmla="*/ 3424 w 29358"/>
                  <a:gd name="connsiteY1" fmla="*/ 3851 h 24391"/>
                  <a:gd name="connsiteX2" fmla="*/ 25675 w 29358"/>
                  <a:gd name="connsiteY2" fmla="*/ 3851 h 24391"/>
                  <a:gd name="connsiteX3" fmla="*/ 29099 w 29358"/>
                  <a:gd name="connsiteY3" fmla="*/ 24391 h 24391"/>
                  <a:gd name="connsiteX4" fmla="*/ 15405 w 29358"/>
                  <a:gd name="connsiteY4" fmla="*/ 24391 h 24391"/>
                  <a:gd name="connsiteX5" fmla="*/ 0 w 29358"/>
                  <a:gd name="connsiteY5" fmla="*/ 22680 h 2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58" h="24391">
                    <a:moveTo>
                      <a:pt x="0" y="22680"/>
                    </a:moveTo>
                    <a:cubicBezTo>
                      <a:pt x="1712" y="15833"/>
                      <a:pt x="-1712" y="7275"/>
                      <a:pt x="3424" y="3851"/>
                    </a:cubicBezTo>
                    <a:cubicBezTo>
                      <a:pt x="10270" y="-1284"/>
                      <a:pt x="18829" y="-1284"/>
                      <a:pt x="25675" y="3851"/>
                    </a:cubicBezTo>
                    <a:cubicBezTo>
                      <a:pt x="32522" y="7275"/>
                      <a:pt x="27387" y="15833"/>
                      <a:pt x="29099" y="24391"/>
                    </a:cubicBezTo>
                    <a:cubicBezTo>
                      <a:pt x="23963" y="24391"/>
                      <a:pt x="18829" y="24391"/>
                      <a:pt x="15405" y="24391"/>
                    </a:cubicBezTo>
                    <a:cubicBezTo>
                      <a:pt x="10270" y="22680"/>
                      <a:pt x="5135" y="22680"/>
                      <a:pt x="0" y="22680"/>
                    </a:cubicBezTo>
                    <a:close/>
                  </a:path>
                </a:pathLst>
              </a:custGeom>
              <a:grpFill/>
              <a:ln w="17109" cap="flat">
                <a:noFill/>
                <a:prstDash val="solid"/>
                <a:miter/>
              </a:ln>
            </p:spPr>
            <p:txBody>
              <a:bodyPr rtlCol="0" anchor="ctr"/>
              <a:lstStyle/>
              <a:p>
                <a:pPr defTabSz="1218987"/>
                <a:endParaRPr lang="en-DE" sz="2400">
                  <a:solidFill>
                    <a:prstClr val="black"/>
                  </a:solidFill>
                  <a:latin typeface="Arial"/>
                </a:endParaRPr>
              </a:p>
            </p:txBody>
          </p:sp>
        </p:grpSp>
        <p:sp>
          <p:nvSpPr>
            <p:cNvPr id="29" name="Freeform: Shape 28">
              <a:extLst>
                <a:ext uri="{FF2B5EF4-FFF2-40B4-BE49-F238E27FC236}">
                  <a16:creationId xmlns:a16="http://schemas.microsoft.com/office/drawing/2014/main" id="{F8988AB4-C3E1-47DA-AB46-B979BE4077A9}"/>
                </a:ext>
              </a:extLst>
            </p:cNvPr>
            <p:cNvSpPr/>
            <p:nvPr/>
          </p:nvSpPr>
          <p:spPr>
            <a:xfrm>
              <a:off x="6874051" y="916703"/>
              <a:ext cx="1971856" cy="1708257"/>
            </a:xfrm>
            <a:custGeom>
              <a:avLst/>
              <a:gdLst>
                <a:gd name="connsiteX0" fmla="*/ 492964 w 1971856"/>
                <a:gd name="connsiteY0" fmla="*/ 1708258 h 1708257"/>
                <a:gd name="connsiteX1" fmla="*/ 0 w 1971856"/>
                <a:gd name="connsiteY1" fmla="*/ 854129 h 1708257"/>
                <a:gd name="connsiteX2" fmla="*/ 492964 w 1971856"/>
                <a:gd name="connsiteY2" fmla="*/ 0 h 1708257"/>
                <a:gd name="connsiteX3" fmla="*/ 1478893 w 1971856"/>
                <a:gd name="connsiteY3" fmla="*/ 0 h 1708257"/>
                <a:gd name="connsiteX4" fmla="*/ 1971857 w 1971856"/>
                <a:gd name="connsiteY4" fmla="*/ 854129 h 1708257"/>
                <a:gd name="connsiteX5" fmla="*/ 1478893 w 1971856"/>
                <a:gd name="connsiteY5" fmla="*/ 1708258 h 1708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1856" h="1708257">
                  <a:moveTo>
                    <a:pt x="492964" y="1708258"/>
                  </a:moveTo>
                  <a:lnTo>
                    <a:pt x="0" y="854129"/>
                  </a:lnTo>
                  <a:lnTo>
                    <a:pt x="492964" y="0"/>
                  </a:lnTo>
                  <a:lnTo>
                    <a:pt x="1478893" y="0"/>
                  </a:lnTo>
                  <a:lnTo>
                    <a:pt x="1971857" y="854129"/>
                  </a:lnTo>
                  <a:lnTo>
                    <a:pt x="1478893" y="1708258"/>
                  </a:lnTo>
                  <a:close/>
                </a:path>
              </a:pathLst>
            </a:custGeom>
            <a:solidFill>
              <a:schemeClr val="bg1">
                <a:lumMod val="95000"/>
              </a:schemeClr>
            </a:solidFill>
            <a:ln w="17109" cap="flat">
              <a:noFill/>
              <a:prstDash val="solid"/>
              <a:miter/>
            </a:ln>
            <a:effectLst>
              <a:outerShdw blurRad="254000" dist="38100" dir="2700000" algn="tl" rotWithShape="0">
                <a:prstClr val="black">
                  <a:alpha val="50000"/>
                </a:prstClr>
              </a:outerShdw>
            </a:effectLst>
          </p:spPr>
          <p:txBody>
            <a:bodyPr rtlCol="0" anchor="ctr"/>
            <a:lstStyle/>
            <a:p>
              <a:pPr defTabSz="1218987"/>
              <a:endParaRPr lang="en-DE" sz="2400">
                <a:solidFill>
                  <a:prstClr val="black"/>
                </a:solidFill>
                <a:latin typeface="Arial"/>
              </a:endParaRPr>
            </a:p>
          </p:txBody>
        </p:sp>
        <p:grpSp>
          <p:nvGrpSpPr>
            <p:cNvPr id="30" name="Graphic 3">
              <a:extLst>
                <a:ext uri="{FF2B5EF4-FFF2-40B4-BE49-F238E27FC236}">
                  <a16:creationId xmlns:a16="http://schemas.microsoft.com/office/drawing/2014/main" id="{128CAFA1-7E8E-4673-9ABF-9F62B864CC54}"/>
                </a:ext>
              </a:extLst>
            </p:cNvPr>
            <p:cNvGrpSpPr/>
            <p:nvPr/>
          </p:nvGrpSpPr>
          <p:grpSpPr>
            <a:xfrm>
              <a:off x="7594668" y="1349758"/>
              <a:ext cx="635033" cy="831901"/>
              <a:chOff x="2998605" y="3238249"/>
              <a:chExt cx="635033" cy="831901"/>
            </a:xfrm>
            <a:solidFill>
              <a:srgbClr val="5F9029"/>
            </a:solidFill>
          </p:grpSpPr>
          <p:sp>
            <p:nvSpPr>
              <p:cNvPr id="31" name="Freeform: Shape 30">
                <a:extLst>
                  <a:ext uri="{FF2B5EF4-FFF2-40B4-BE49-F238E27FC236}">
                    <a16:creationId xmlns:a16="http://schemas.microsoft.com/office/drawing/2014/main" id="{51F1B8D0-599E-4581-9D15-76B096608E14}"/>
                  </a:ext>
                </a:extLst>
              </p:cNvPr>
              <p:cNvSpPr/>
              <p:nvPr/>
            </p:nvSpPr>
            <p:spPr>
              <a:xfrm>
                <a:off x="2998605" y="3238249"/>
                <a:ext cx="635033" cy="685324"/>
              </a:xfrm>
              <a:custGeom>
                <a:avLst/>
                <a:gdLst>
                  <a:gd name="connsiteX0" fmla="*/ 239635 w 635033"/>
                  <a:gd name="connsiteY0" fmla="*/ 523775 h 685324"/>
                  <a:gd name="connsiteX1" fmla="*/ 234500 w 635033"/>
                  <a:gd name="connsiteY1" fmla="*/ 534045 h 685324"/>
                  <a:gd name="connsiteX2" fmla="*/ 279004 w 635033"/>
                  <a:gd name="connsiteY2" fmla="*/ 561432 h 685324"/>
                  <a:gd name="connsiteX3" fmla="*/ 253329 w 635033"/>
                  <a:gd name="connsiteY3" fmla="*/ 344048 h 685324"/>
                  <a:gd name="connsiteX4" fmla="*/ 239635 w 635033"/>
                  <a:gd name="connsiteY4" fmla="*/ 350895 h 685324"/>
                  <a:gd name="connsiteX5" fmla="*/ 102701 w 635033"/>
                  <a:gd name="connsiteY5" fmla="*/ 325219 h 685324"/>
                  <a:gd name="connsiteX6" fmla="*/ 41080 w 635033"/>
                  <a:gd name="connsiteY6" fmla="*/ 205402 h 685324"/>
                  <a:gd name="connsiteX7" fmla="*/ 0 w 635033"/>
                  <a:gd name="connsiteY7" fmla="*/ 10270 h 685324"/>
                  <a:gd name="connsiteX8" fmla="*/ 0 w 635033"/>
                  <a:gd name="connsiteY8" fmla="*/ 0 h 685324"/>
                  <a:gd name="connsiteX9" fmla="*/ 42792 w 635033"/>
                  <a:gd name="connsiteY9" fmla="*/ 10270 h 685324"/>
                  <a:gd name="connsiteX10" fmla="*/ 232789 w 635033"/>
                  <a:gd name="connsiteY10" fmla="*/ 87296 h 685324"/>
                  <a:gd name="connsiteX11" fmla="*/ 313238 w 635033"/>
                  <a:gd name="connsiteY11" fmla="*/ 181438 h 685324"/>
                  <a:gd name="connsiteX12" fmla="*/ 296121 w 635033"/>
                  <a:gd name="connsiteY12" fmla="*/ 311526 h 685324"/>
                  <a:gd name="connsiteX13" fmla="*/ 277292 w 635033"/>
                  <a:gd name="connsiteY13" fmla="*/ 333778 h 685324"/>
                  <a:gd name="connsiteX14" fmla="*/ 301256 w 635033"/>
                  <a:gd name="connsiteY14" fmla="*/ 453596 h 685324"/>
                  <a:gd name="connsiteX15" fmla="*/ 388552 w 635033"/>
                  <a:gd name="connsiteY15" fmla="*/ 362877 h 685324"/>
                  <a:gd name="connsiteX16" fmla="*/ 374858 w 635033"/>
                  <a:gd name="connsiteY16" fmla="*/ 347471 h 685324"/>
                  <a:gd name="connsiteX17" fmla="*/ 421074 w 635033"/>
                  <a:gd name="connsiteY17" fmla="*/ 231077 h 685324"/>
                  <a:gd name="connsiteX18" fmla="*/ 522063 w 635033"/>
                  <a:gd name="connsiteY18" fmla="*/ 201978 h 685324"/>
                  <a:gd name="connsiteX19" fmla="*/ 578548 w 635033"/>
                  <a:gd name="connsiteY19" fmla="*/ 198555 h 685324"/>
                  <a:gd name="connsiteX20" fmla="*/ 635034 w 635033"/>
                  <a:gd name="connsiteY20" fmla="*/ 198555 h 685324"/>
                  <a:gd name="connsiteX21" fmla="*/ 604224 w 635033"/>
                  <a:gd name="connsiteY21" fmla="*/ 263599 h 685324"/>
                  <a:gd name="connsiteX22" fmla="*/ 525486 w 635033"/>
                  <a:gd name="connsiteY22" fmla="*/ 373147 h 685324"/>
                  <a:gd name="connsiteX23" fmla="*/ 405669 w 635033"/>
                  <a:gd name="connsiteY23" fmla="*/ 371435 h 685324"/>
                  <a:gd name="connsiteX24" fmla="*/ 398822 w 635033"/>
                  <a:gd name="connsiteY24" fmla="*/ 366300 h 685324"/>
                  <a:gd name="connsiteX25" fmla="*/ 338913 w 635033"/>
                  <a:gd name="connsiteY25" fmla="*/ 441614 h 685324"/>
                  <a:gd name="connsiteX26" fmla="*/ 311526 w 635033"/>
                  <a:gd name="connsiteY26" fmla="*/ 539180 h 685324"/>
                  <a:gd name="connsiteX27" fmla="*/ 321796 w 635033"/>
                  <a:gd name="connsiteY27" fmla="*/ 658997 h 685324"/>
                  <a:gd name="connsiteX28" fmla="*/ 292698 w 635033"/>
                  <a:gd name="connsiteY28" fmla="*/ 684673 h 685324"/>
                  <a:gd name="connsiteX29" fmla="*/ 280716 w 635033"/>
                  <a:gd name="connsiteY29" fmla="*/ 681249 h 685324"/>
                  <a:gd name="connsiteX30" fmla="*/ 284139 w 635033"/>
                  <a:gd name="connsiteY30" fmla="*/ 605935 h 685324"/>
                  <a:gd name="connsiteX31" fmla="*/ 270446 w 635033"/>
                  <a:gd name="connsiteY31" fmla="*/ 573413 h 685324"/>
                  <a:gd name="connsiteX32" fmla="*/ 227654 w 635033"/>
                  <a:gd name="connsiteY32" fmla="*/ 539180 h 685324"/>
                  <a:gd name="connsiteX33" fmla="*/ 220807 w 635033"/>
                  <a:gd name="connsiteY33" fmla="*/ 546026 h 685324"/>
                  <a:gd name="connsiteX34" fmla="*/ 147205 w 635033"/>
                  <a:gd name="connsiteY34" fmla="*/ 564855 h 685324"/>
                  <a:gd name="connsiteX35" fmla="*/ 44504 w 635033"/>
                  <a:gd name="connsiteY35" fmla="*/ 470712 h 685324"/>
                  <a:gd name="connsiteX36" fmla="*/ 191708 w 635033"/>
                  <a:gd name="connsiteY36" fmla="*/ 453596 h 685324"/>
                  <a:gd name="connsiteX37" fmla="*/ 239635 w 635033"/>
                  <a:gd name="connsiteY37" fmla="*/ 523775 h 685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35033" h="685324">
                    <a:moveTo>
                      <a:pt x="239635" y="523775"/>
                    </a:moveTo>
                    <a:cubicBezTo>
                      <a:pt x="239635" y="528910"/>
                      <a:pt x="234500" y="534045"/>
                      <a:pt x="234500" y="534045"/>
                    </a:cubicBezTo>
                    <a:cubicBezTo>
                      <a:pt x="234500" y="534045"/>
                      <a:pt x="246482" y="540891"/>
                      <a:pt x="279004" y="561432"/>
                    </a:cubicBezTo>
                    <a:cubicBezTo>
                      <a:pt x="287563" y="532333"/>
                      <a:pt x="270446" y="378282"/>
                      <a:pt x="253329" y="344048"/>
                    </a:cubicBezTo>
                    <a:cubicBezTo>
                      <a:pt x="248194" y="345760"/>
                      <a:pt x="244770" y="349183"/>
                      <a:pt x="239635" y="350895"/>
                    </a:cubicBezTo>
                    <a:cubicBezTo>
                      <a:pt x="186573" y="378282"/>
                      <a:pt x="142070" y="369723"/>
                      <a:pt x="102701" y="325219"/>
                    </a:cubicBezTo>
                    <a:cubicBezTo>
                      <a:pt x="71891" y="289274"/>
                      <a:pt x="54774" y="248194"/>
                      <a:pt x="41080" y="205402"/>
                    </a:cubicBezTo>
                    <a:cubicBezTo>
                      <a:pt x="20540" y="142070"/>
                      <a:pt x="8558" y="77026"/>
                      <a:pt x="0" y="10270"/>
                    </a:cubicBezTo>
                    <a:cubicBezTo>
                      <a:pt x="0" y="8558"/>
                      <a:pt x="0" y="5135"/>
                      <a:pt x="0" y="0"/>
                    </a:cubicBezTo>
                    <a:cubicBezTo>
                      <a:pt x="15405" y="3423"/>
                      <a:pt x="29099" y="6847"/>
                      <a:pt x="42792" y="10270"/>
                    </a:cubicBezTo>
                    <a:cubicBezTo>
                      <a:pt x="109548" y="27387"/>
                      <a:pt x="174592" y="47927"/>
                      <a:pt x="232789" y="87296"/>
                    </a:cubicBezTo>
                    <a:cubicBezTo>
                      <a:pt x="268734" y="111259"/>
                      <a:pt x="297833" y="140358"/>
                      <a:pt x="313238" y="181438"/>
                    </a:cubicBezTo>
                    <a:cubicBezTo>
                      <a:pt x="328643" y="227654"/>
                      <a:pt x="321796" y="270446"/>
                      <a:pt x="296121" y="311526"/>
                    </a:cubicBezTo>
                    <a:cubicBezTo>
                      <a:pt x="284139" y="323508"/>
                      <a:pt x="277292" y="333778"/>
                      <a:pt x="277292" y="333778"/>
                    </a:cubicBezTo>
                    <a:cubicBezTo>
                      <a:pt x="277292" y="333778"/>
                      <a:pt x="290986" y="407380"/>
                      <a:pt x="301256" y="453596"/>
                    </a:cubicBezTo>
                    <a:cubicBezTo>
                      <a:pt x="326931" y="426209"/>
                      <a:pt x="388552" y="362877"/>
                      <a:pt x="388552" y="362877"/>
                    </a:cubicBezTo>
                    <a:cubicBezTo>
                      <a:pt x="388552" y="362877"/>
                      <a:pt x="379993" y="356030"/>
                      <a:pt x="374858" y="347471"/>
                    </a:cubicBezTo>
                    <a:cubicBezTo>
                      <a:pt x="361165" y="297833"/>
                      <a:pt x="373147" y="256752"/>
                      <a:pt x="421074" y="231077"/>
                    </a:cubicBezTo>
                    <a:cubicBezTo>
                      <a:pt x="451884" y="213960"/>
                      <a:pt x="487829" y="205402"/>
                      <a:pt x="522063" y="201978"/>
                    </a:cubicBezTo>
                    <a:cubicBezTo>
                      <a:pt x="540891" y="200267"/>
                      <a:pt x="559720" y="200267"/>
                      <a:pt x="578548" y="198555"/>
                    </a:cubicBezTo>
                    <a:cubicBezTo>
                      <a:pt x="595665" y="198555"/>
                      <a:pt x="612782" y="198555"/>
                      <a:pt x="635034" y="198555"/>
                    </a:cubicBezTo>
                    <a:cubicBezTo>
                      <a:pt x="623052" y="222519"/>
                      <a:pt x="614494" y="243059"/>
                      <a:pt x="604224" y="263599"/>
                    </a:cubicBezTo>
                    <a:cubicBezTo>
                      <a:pt x="583683" y="304679"/>
                      <a:pt x="559720" y="342336"/>
                      <a:pt x="525486" y="373147"/>
                    </a:cubicBezTo>
                    <a:cubicBezTo>
                      <a:pt x="482694" y="410804"/>
                      <a:pt x="446749" y="410804"/>
                      <a:pt x="405669" y="371435"/>
                    </a:cubicBezTo>
                    <a:cubicBezTo>
                      <a:pt x="403957" y="369723"/>
                      <a:pt x="402245" y="369723"/>
                      <a:pt x="398822" y="366300"/>
                    </a:cubicBezTo>
                    <a:cubicBezTo>
                      <a:pt x="378282" y="391975"/>
                      <a:pt x="361165" y="419362"/>
                      <a:pt x="338913" y="441614"/>
                    </a:cubicBezTo>
                    <a:cubicBezTo>
                      <a:pt x="311526" y="470712"/>
                      <a:pt x="304679" y="499811"/>
                      <a:pt x="311526" y="539180"/>
                    </a:cubicBezTo>
                    <a:cubicBezTo>
                      <a:pt x="320084" y="578548"/>
                      <a:pt x="318373" y="617917"/>
                      <a:pt x="321796" y="658997"/>
                    </a:cubicBezTo>
                    <a:cubicBezTo>
                      <a:pt x="323508" y="677826"/>
                      <a:pt x="311526" y="688096"/>
                      <a:pt x="292698" y="684673"/>
                    </a:cubicBezTo>
                    <a:cubicBezTo>
                      <a:pt x="287563" y="684673"/>
                      <a:pt x="284139" y="681249"/>
                      <a:pt x="280716" y="681249"/>
                    </a:cubicBezTo>
                    <a:cubicBezTo>
                      <a:pt x="282427" y="655574"/>
                      <a:pt x="282427" y="629899"/>
                      <a:pt x="284139" y="605935"/>
                    </a:cubicBezTo>
                    <a:cubicBezTo>
                      <a:pt x="285851" y="592242"/>
                      <a:pt x="282427" y="581972"/>
                      <a:pt x="270446" y="573413"/>
                    </a:cubicBezTo>
                    <a:cubicBezTo>
                      <a:pt x="255041" y="563143"/>
                      <a:pt x="243059" y="551162"/>
                      <a:pt x="227654" y="539180"/>
                    </a:cubicBezTo>
                    <a:cubicBezTo>
                      <a:pt x="224230" y="542603"/>
                      <a:pt x="222519" y="544315"/>
                      <a:pt x="220807" y="546026"/>
                    </a:cubicBezTo>
                    <a:cubicBezTo>
                      <a:pt x="200267" y="573413"/>
                      <a:pt x="178015" y="580260"/>
                      <a:pt x="147205" y="564855"/>
                    </a:cubicBezTo>
                    <a:cubicBezTo>
                      <a:pt x="104413" y="544315"/>
                      <a:pt x="73602" y="508369"/>
                      <a:pt x="44504" y="470712"/>
                    </a:cubicBezTo>
                    <a:cubicBezTo>
                      <a:pt x="94142" y="455307"/>
                      <a:pt x="140358" y="441614"/>
                      <a:pt x="191708" y="453596"/>
                    </a:cubicBezTo>
                    <a:cubicBezTo>
                      <a:pt x="222519" y="463866"/>
                      <a:pt x="241347" y="491253"/>
                      <a:pt x="239635" y="523775"/>
                    </a:cubicBezTo>
                    <a:close/>
                  </a:path>
                </a:pathLst>
              </a:custGeom>
              <a:solidFill>
                <a:srgbClr val="001E38"/>
              </a:solidFill>
              <a:ln w="17109" cap="flat">
                <a:noFill/>
                <a:prstDash val="solid"/>
                <a:miter/>
              </a:ln>
            </p:spPr>
            <p:txBody>
              <a:bodyPr rtlCol="0" anchor="ctr"/>
              <a:lstStyle/>
              <a:p>
                <a:pPr defTabSz="1218987"/>
                <a:endParaRPr lang="en-DE" sz="2400">
                  <a:solidFill>
                    <a:prstClr val="black"/>
                  </a:solidFill>
                  <a:latin typeface="Arial"/>
                </a:endParaRPr>
              </a:p>
            </p:txBody>
          </p:sp>
          <p:sp>
            <p:nvSpPr>
              <p:cNvPr id="32" name="Freeform: Shape 31">
                <a:extLst>
                  <a:ext uri="{FF2B5EF4-FFF2-40B4-BE49-F238E27FC236}">
                    <a16:creationId xmlns:a16="http://schemas.microsoft.com/office/drawing/2014/main" id="{F0DB3CC9-8A51-4DFB-8085-D6C8F6C132A2}"/>
                  </a:ext>
                </a:extLst>
              </p:cNvPr>
              <p:cNvSpPr/>
              <p:nvPr/>
            </p:nvSpPr>
            <p:spPr>
              <a:xfrm>
                <a:off x="3085473" y="3935624"/>
                <a:ext cx="474135" cy="134526"/>
              </a:xfrm>
              <a:custGeom>
                <a:avLst/>
                <a:gdLst>
                  <a:gd name="connsiteX0" fmla="*/ 470712 w 474135"/>
                  <a:gd name="connsiteY0" fmla="*/ 132815 h 134526"/>
                  <a:gd name="connsiteX1" fmla="*/ 0 w 474135"/>
                  <a:gd name="connsiteY1" fmla="*/ 132815 h 134526"/>
                  <a:gd name="connsiteX2" fmla="*/ 32522 w 474135"/>
                  <a:gd name="connsiteY2" fmla="*/ 81465 h 134526"/>
                  <a:gd name="connsiteX3" fmla="*/ 42792 w 474135"/>
                  <a:gd name="connsiteY3" fmla="*/ 69483 h 134526"/>
                  <a:gd name="connsiteX4" fmla="*/ 104413 w 474135"/>
                  <a:gd name="connsiteY4" fmla="*/ 42096 h 134526"/>
                  <a:gd name="connsiteX5" fmla="*/ 121529 w 474135"/>
                  <a:gd name="connsiteY5" fmla="*/ 40384 h 134526"/>
                  <a:gd name="connsiteX6" fmla="*/ 133511 w 474135"/>
                  <a:gd name="connsiteY6" fmla="*/ 35249 h 134526"/>
                  <a:gd name="connsiteX7" fmla="*/ 188285 w 474135"/>
                  <a:gd name="connsiteY7" fmla="*/ 11286 h 134526"/>
                  <a:gd name="connsiteX8" fmla="*/ 225942 w 474135"/>
                  <a:gd name="connsiteY8" fmla="*/ 7862 h 134526"/>
                  <a:gd name="connsiteX9" fmla="*/ 249906 w 474135"/>
                  <a:gd name="connsiteY9" fmla="*/ 7862 h 134526"/>
                  <a:gd name="connsiteX10" fmla="*/ 378282 w 474135"/>
                  <a:gd name="connsiteY10" fmla="*/ 31826 h 134526"/>
                  <a:gd name="connsiteX11" fmla="*/ 386840 w 474135"/>
                  <a:gd name="connsiteY11" fmla="*/ 40384 h 134526"/>
                  <a:gd name="connsiteX12" fmla="*/ 424497 w 474135"/>
                  <a:gd name="connsiteY12" fmla="*/ 76329 h 134526"/>
                  <a:gd name="connsiteX13" fmla="*/ 474136 w 474135"/>
                  <a:gd name="connsiteY13" fmla="*/ 134527 h 134526"/>
                  <a:gd name="connsiteX14" fmla="*/ 470712 w 474135"/>
                  <a:gd name="connsiteY14" fmla="*/ 132815 h 13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4135" h="134526">
                    <a:moveTo>
                      <a:pt x="470712" y="132815"/>
                    </a:moveTo>
                    <a:cubicBezTo>
                      <a:pt x="314949" y="132815"/>
                      <a:pt x="157475" y="132815"/>
                      <a:pt x="0" y="132815"/>
                    </a:cubicBezTo>
                    <a:cubicBezTo>
                      <a:pt x="8558" y="112275"/>
                      <a:pt x="17117" y="95158"/>
                      <a:pt x="32522" y="81465"/>
                    </a:cubicBezTo>
                    <a:cubicBezTo>
                      <a:pt x="35945" y="78041"/>
                      <a:pt x="41080" y="74618"/>
                      <a:pt x="42792" y="69483"/>
                    </a:cubicBezTo>
                    <a:cubicBezTo>
                      <a:pt x="56485" y="45519"/>
                      <a:pt x="77026" y="35249"/>
                      <a:pt x="104413" y="42096"/>
                    </a:cubicBezTo>
                    <a:cubicBezTo>
                      <a:pt x="109548" y="43808"/>
                      <a:pt x="116394" y="42096"/>
                      <a:pt x="121529" y="40384"/>
                    </a:cubicBezTo>
                    <a:cubicBezTo>
                      <a:pt x="124953" y="38673"/>
                      <a:pt x="130088" y="35249"/>
                      <a:pt x="133511" y="35249"/>
                    </a:cubicBezTo>
                    <a:cubicBezTo>
                      <a:pt x="152340" y="30114"/>
                      <a:pt x="171168" y="23267"/>
                      <a:pt x="188285" y="11286"/>
                    </a:cubicBezTo>
                    <a:cubicBezTo>
                      <a:pt x="196843" y="4439"/>
                      <a:pt x="213960" y="7862"/>
                      <a:pt x="225942" y="7862"/>
                    </a:cubicBezTo>
                    <a:cubicBezTo>
                      <a:pt x="234500" y="7862"/>
                      <a:pt x="243059" y="9574"/>
                      <a:pt x="249906" y="7862"/>
                    </a:cubicBezTo>
                    <a:cubicBezTo>
                      <a:pt x="296121" y="-7543"/>
                      <a:pt x="338913" y="-696"/>
                      <a:pt x="378282" y="31826"/>
                    </a:cubicBezTo>
                    <a:cubicBezTo>
                      <a:pt x="381705" y="35249"/>
                      <a:pt x="385128" y="36961"/>
                      <a:pt x="386840" y="40384"/>
                    </a:cubicBezTo>
                    <a:cubicBezTo>
                      <a:pt x="395398" y="55789"/>
                      <a:pt x="409092" y="66059"/>
                      <a:pt x="424497" y="76329"/>
                    </a:cubicBezTo>
                    <a:cubicBezTo>
                      <a:pt x="445037" y="91735"/>
                      <a:pt x="458731" y="113986"/>
                      <a:pt x="474136" y="134527"/>
                    </a:cubicBezTo>
                    <a:cubicBezTo>
                      <a:pt x="472424" y="129392"/>
                      <a:pt x="470712" y="131103"/>
                      <a:pt x="470712" y="132815"/>
                    </a:cubicBezTo>
                    <a:close/>
                  </a:path>
                </a:pathLst>
              </a:custGeom>
              <a:solidFill>
                <a:srgbClr val="001E38"/>
              </a:solidFill>
              <a:ln w="17109" cap="flat">
                <a:noFill/>
                <a:prstDash val="solid"/>
                <a:miter/>
              </a:ln>
            </p:spPr>
            <p:txBody>
              <a:bodyPr rtlCol="0" anchor="ctr"/>
              <a:lstStyle/>
              <a:p>
                <a:pPr defTabSz="1218987"/>
                <a:endParaRPr lang="en-DE" sz="2400">
                  <a:solidFill>
                    <a:prstClr val="black"/>
                  </a:solidFill>
                  <a:latin typeface="Arial"/>
                </a:endParaRPr>
              </a:p>
            </p:txBody>
          </p:sp>
        </p:grpSp>
        <p:sp>
          <p:nvSpPr>
            <p:cNvPr id="33" name="Freeform: Shape 32">
              <a:extLst>
                <a:ext uri="{FF2B5EF4-FFF2-40B4-BE49-F238E27FC236}">
                  <a16:creationId xmlns:a16="http://schemas.microsoft.com/office/drawing/2014/main" id="{E603ECEA-F944-4A94-BE5F-5B3C7E8C58E3}"/>
                </a:ext>
              </a:extLst>
            </p:cNvPr>
            <p:cNvSpPr/>
            <p:nvPr/>
          </p:nvSpPr>
          <p:spPr>
            <a:xfrm>
              <a:off x="8470676" y="3717032"/>
              <a:ext cx="1971857" cy="1708257"/>
            </a:xfrm>
            <a:custGeom>
              <a:avLst/>
              <a:gdLst>
                <a:gd name="connsiteX0" fmla="*/ 492964 w 1971857"/>
                <a:gd name="connsiteY0" fmla="*/ 1708258 h 1708257"/>
                <a:gd name="connsiteX1" fmla="*/ 0 w 1971857"/>
                <a:gd name="connsiteY1" fmla="*/ 854129 h 1708257"/>
                <a:gd name="connsiteX2" fmla="*/ 492964 w 1971857"/>
                <a:gd name="connsiteY2" fmla="*/ 0 h 1708257"/>
                <a:gd name="connsiteX3" fmla="*/ 1478893 w 1971857"/>
                <a:gd name="connsiteY3" fmla="*/ 0 h 1708257"/>
                <a:gd name="connsiteX4" fmla="*/ 1971857 w 1971857"/>
                <a:gd name="connsiteY4" fmla="*/ 854129 h 1708257"/>
                <a:gd name="connsiteX5" fmla="*/ 1478893 w 1971857"/>
                <a:gd name="connsiteY5" fmla="*/ 1708258 h 1708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1857" h="1708257">
                  <a:moveTo>
                    <a:pt x="492964" y="1708258"/>
                  </a:moveTo>
                  <a:lnTo>
                    <a:pt x="0" y="854129"/>
                  </a:lnTo>
                  <a:lnTo>
                    <a:pt x="492964" y="0"/>
                  </a:lnTo>
                  <a:lnTo>
                    <a:pt x="1478893" y="0"/>
                  </a:lnTo>
                  <a:lnTo>
                    <a:pt x="1971857" y="854129"/>
                  </a:lnTo>
                  <a:lnTo>
                    <a:pt x="1478893" y="1708258"/>
                  </a:lnTo>
                  <a:close/>
                </a:path>
              </a:pathLst>
            </a:custGeom>
            <a:solidFill>
              <a:schemeClr val="bg1">
                <a:lumMod val="95000"/>
              </a:schemeClr>
            </a:solidFill>
            <a:ln w="17109" cap="flat">
              <a:noFill/>
              <a:prstDash val="solid"/>
              <a:miter/>
            </a:ln>
            <a:effectLst>
              <a:outerShdw blurRad="254000" dist="38100" dir="2700000" algn="tl" rotWithShape="0">
                <a:prstClr val="black">
                  <a:alpha val="50000"/>
                </a:prstClr>
              </a:outerShdw>
            </a:effectLst>
          </p:spPr>
          <p:txBody>
            <a:bodyPr rtlCol="0" anchor="ctr"/>
            <a:lstStyle/>
            <a:p>
              <a:pPr defTabSz="1218987"/>
              <a:endParaRPr lang="en-DE" sz="2400">
                <a:solidFill>
                  <a:prstClr val="black"/>
                </a:solidFill>
                <a:latin typeface="Arial"/>
              </a:endParaRPr>
            </a:p>
          </p:txBody>
        </p:sp>
      </p:grpSp>
      <p:sp>
        <p:nvSpPr>
          <p:cNvPr id="4" name="Subtitle 3">
            <a:extLst>
              <a:ext uri="{FF2B5EF4-FFF2-40B4-BE49-F238E27FC236}">
                <a16:creationId xmlns:a16="http://schemas.microsoft.com/office/drawing/2014/main" id="{537B4256-3742-4A5A-9111-F691F3429C77}"/>
              </a:ext>
            </a:extLst>
          </p:cNvPr>
          <p:cNvSpPr>
            <a:spLocks noGrp="1"/>
          </p:cNvSpPr>
          <p:nvPr>
            <p:ph type="subTitle" idx="1"/>
          </p:nvPr>
        </p:nvSpPr>
        <p:spPr>
          <a:xfrm>
            <a:off x="743919" y="208444"/>
            <a:ext cx="5994282" cy="679901"/>
          </a:xfrm>
        </p:spPr>
        <p:txBody>
          <a:bodyPr>
            <a:noAutofit/>
          </a:bodyPr>
          <a:lstStyle/>
          <a:p>
            <a:pPr algn="l"/>
            <a:r>
              <a:rPr lang="en-US" sz="6000" b="1" dirty="0">
                <a:solidFill>
                  <a:schemeClr val="tx2">
                    <a:lumMod val="50000"/>
                  </a:schemeClr>
                </a:solidFill>
                <a:latin typeface="+mn-lt"/>
              </a:rPr>
              <a:t>GreenSpace</a:t>
            </a:r>
            <a:endParaRPr lang="en-DE" sz="6000" b="1" dirty="0">
              <a:solidFill>
                <a:schemeClr val="tx2">
                  <a:lumMod val="50000"/>
                </a:schemeClr>
              </a:solidFill>
              <a:latin typeface="+mn-lt"/>
            </a:endParaRPr>
          </a:p>
        </p:txBody>
      </p:sp>
      <p:pic>
        <p:nvPicPr>
          <p:cNvPr id="38" name="Graphic 37" descr="Satellite with solid fill">
            <a:extLst>
              <a:ext uri="{FF2B5EF4-FFF2-40B4-BE49-F238E27FC236}">
                <a16:creationId xmlns:a16="http://schemas.microsoft.com/office/drawing/2014/main" id="{DB57D066-98E8-E3D8-9A4E-0CF62F6A08C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79620" y="2136763"/>
            <a:ext cx="914400" cy="914400"/>
          </a:xfrm>
          <a:prstGeom prst="rect">
            <a:avLst/>
          </a:prstGeom>
        </p:spPr>
      </p:pic>
      <p:pic>
        <p:nvPicPr>
          <p:cNvPr id="40" name="Graphic 39" descr="Bank with solid fill">
            <a:extLst>
              <a:ext uri="{FF2B5EF4-FFF2-40B4-BE49-F238E27FC236}">
                <a16:creationId xmlns:a16="http://schemas.microsoft.com/office/drawing/2014/main" id="{EA18F2F9-FD99-AA1F-5075-EE5C3CD9B9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12088" y="4095010"/>
            <a:ext cx="914400" cy="914400"/>
          </a:xfrm>
          <a:prstGeom prst="rect">
            <a:avLst/>
          </a:prstGeom>
        </p:spPr>
      </p:pic>
      <p:pic>
        <p:nvPicPr>
          <p:cNvPr id="42" name="Graphic 41" descr="Eye with solid fill">
            <a:extLst>
              <a:ext uri="{FF2B5EF4-FFF2-40B4-BE49-F238E27FC236}">
                <a16:creationId xmlns:a16="http://schemas.microsoft.com/office/drawing/2014/main" id="{EC4F1F14-BD93-452A-B3F7-5F73C57292C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41200" y="3166702"/>
            <a:ext cx="914400" cy="914400"/>
          </a:xfrm>
          <a:prstGeom prst="rect">
            <a:avLst/>
          </a:prstGeom>
        </p:spPr>
      </p:pic>
      <p:sp>
        <p:nvSpPr>
          <p:cNvPr id="2" name="TextBox 1">
            <a:extLst>
              <a:ext uri="{FF2B5EF4-FFF2-40B4-BE49-F238E27FC236}">
                <a16:creationId xmlns:a16="http://schemas.microsoft.com/office/drawing/2014/main" id="{7B900F18-3FC6-721C-48C7-4AE127C0D7D2}"/>
              </a:ext>
            </a:extLst>
          </p:cNvPr>
          <p:cNvSpPr txBox="1"/>
          <p:nvPr/>
        </p:nvSpPr>
        <p:spPr>
          <a:xfrm>
            <a:off x="865185" y="1164439"/>
            <a:ext cx="5350652" cy="1754326"/>
          </a:xfrm>
          <a:prstGeom prst="rect">
            <a:avLst/>
          </a:prstGeom>
          <a:noFill/>
        </p:spPr>
        <p:txBody>
          <a:bodyPr wrap="square" rtlCol="0" anchor="ctr">
            <a:spAutoFit/>
          </a:bodyPr>
          <a:lstStyle/>
          <a:p>
            <a:r>
              <a:rPr lang="en-US" sz="2400" dirty="0">
                <a:solidFill>
                  <a:schemeClr val="tx2">
                    <a:lumMod val="50000"/>
                  </a:schemeClr>
                </a:solidFill>
              </a:rPr>
              <a:t>Accelerating the use of Space technology and Earth Observation</a:t>
            </a:r>
          </a:p>
          <a:p>
            <a:endParaRPr lang="en-US" sz="1000" dirty="0">
              <a:solidFill>
                <a:schemeClr val="tx2">
                  <a:lumMod val="50000"/>
                </a:schemeClr>
              </a:solidFill>
            </a:endParaRPr>
          </a:p>
          <a:p>
            <a:r>
              <a:rPr lang="en-US" sz="2400" dirty="0">
                <a:solidFill>
                  <a:schemeClr val="tx2">
                    <a:lumMod val="50000"/>
                  </a:schemeClr>
                </a:solidFill>
              </a:rPr>
              <a:t>Bringing finance and nature-based solutions together</a:t>
            </a:r>
            <a:endParaRPr lang="en-GB" sz="2400" dirty="0">
              <a:solidFill>
                <a:schemeClr val="tx2">
                  <a:lumMod val="50000"/>
                </a:schemeClr>
              </a:solidFill>
              <a:latin typeface="Arial" panose="020B0604020202020204" pitchFamily="34" charset="0"/>
              <a:cs typeface="Arial" panose="020B0604020202020204" pitchFamily="34" charset="0"/>
            </a:endParaRPr>
          </a:p>
        </p:txBody>
      </p:sp>
      <p:pic>
        <p:nvPicPr>
          <p:cNvPr id="2059" name="Picture 9">
            <a:extLst>
              <a:ext uri="{FF2B5EF4-FFF2-40B4-BE49-F238E27FC236}">
                <a16:creationId xmlns:a16="http://schemas.microsoft.com/office/drawing/2014/main" id="{0C96A98A-0BD5-D01A-8416-C84F5B45D66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0804" y="3392419"/>
            <a:ext cx="4507639" cy="2697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7603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1E38"/>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2A249F-3A82-114A-AB8B-08356CF0ABC7}"/>
              </a:ext>
            </a:extLst>
          </p:cNvPr>
          <p:cNvSpPr txBox="1"/>
          <p:nvPr/>
        </p:nvSpPr>
        <p:spPr>
          <a:xfrm>
            <a:off x="5437858" y="1068269"/>
            <a:ext cx="6644640" cy="769441"/>
          </a:xfrm>
          <a:prstGeom prst="rect">
            <a:avLst/>
          </a:prstGeom>
          <a:noFill/>
        </p:spPr>
        <p:txBody>
          <a:bodyPr wrap="square" lIns="0" rtlCol="0">
            <a:spAutoFit/>
          </a:bodyPr>
          <a:lstStyle/>
          <a:p>
            <a:r>
              <a:rPr lang="en-US" sz="4400" b="1" dirty="0">
                <a:solidFill>
                  <a:schemeClr val="bg1"/>
                </a:solidFill>
                <a:latin typeface="Arial" panose="020B0604020202020204" pitchFamily="34" charset="0"/>
                <a:cs typeface="Arial" panose="020B0604020202020204" pitchFamily="34" charset="0"/>
              </a:rPr>
              <a:t>Creation</a:t>
            </a:r>
          </a:p>
        </p:txBody>
      </p:sp>
      <p:sp>
        <p:nvSpPr>
          <p:cNvPr id="26" name="TextBox 25">
            <a:extLst>
              <a:ext uri="{FF2B5EF4-FFF2-40B4-BE49-F238E27FC236}">
                <a16:creationId xmlns:a16="http://schemas.microsoft.com/office/drawing/2014/main" id="{1F947195-16A6-4E23-B8B6-99751F8E1BD9}"/>
              </a:ext>
            </a:extLst>
          </p:cNvPr>
          <p:cNvSpPr txBox="1"/>
          <p:nvPr/>
        </p:nvSpPr>
        <p:spPr>
          <a:xfrm>
            <a:off x="5437858" y="2191671"/>
            <a:ext cx="6035174" cy="3616375"/>
          </a:xfrm>
          <a:prstGeom prst="rect">
            <a:avLst/>
          </a:prstGeom>
          <a:noFill/>
          <a:ln>
            <a:noFill/>
          </a:ln>
        </p:spPr>
        <p:txBody>
          <a:bodyPr wrap="square" lIns="0" rtlCol="0">
            <a:spAutoFit/>
          </a:bodyPr>
          <a:lstStyle/>
          <a:p>
            <a:pPr marL="342900" indent="-342900">
              <a:spcAft>
                <a:spcPts val="600"/>
              </a:spcAft>
              <a:buClr>
                <a:schemeClr val="accent2"/>
              </a:buClr>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C</a:t>
            </a:r>
            <a:r>
              <a:rPr lang="en-GB" sz="2000" dirty="0">
                <a:solidFill>
                  <a:schemeClr val="bg1"/>
                </a:solidFill>
                <a:latin typeface="Arial" panose="020B0604020202020204" pitchFamily="34" charset="0"/>
                <a:cs typeface="Arial" panose="020B0604020202020204" pitchFamily="34" charset="0"/>
              </a:rPr>
              <a:t>all from UKSA Autumn 2020</a:t>
            </a:r>
          </a:p>
          <a:p>
            <a:pPr marL="342900" indent="-342900">
              <a:spcAft>
                <a:spcPts val="600"/>
              </a:spcAft>
              <a:buClr>
                <a:schemeClr val="accent2"/>
              </a:buClr>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Leeds University Bid</a:t>
            </a:r>
          </a:p>
          <a:p>
            <a:pPr marL="342900" indent="-342900">
              <a:spcAft>
                <a:spcPts val="600"/>
              </a:spcAft>
              <a:buClr>
                <a:schemeClr val="accent2"/>
              </a:buClr>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Supported by Leeds City Region LEP</a:t>
            </a:r>
            <a:br>
              <a:rPr lang="en-GB" sz="2000" dirty="0">
                <a:solidFill>
                  <a:schemeClr val="bg1"/>
                </a:solidFill>
                <a:latin typeface="Arial" panose="020B0604020202020204" pitchFamily="34" charset="0"/>
                <a:cs typeface="Arial" panose="020B0604020202020204" pitchFamily="34" charset="0"/>
              </a:rPr>
            </a:br>
            <a:endParaRPr lang="en-GB" sz="2000" dirty="0">
              <a:solidFill>
                <a:schemeClr val="bg1"/>
              </a:solidFill>
              <a:latin typeface="Arial" panose="020B0604020202020204" pitchFamily="34" charset="0"/>
              <a:cs typeface="Arial" panose="020B0604020202020204" pitchFamily="34" charset="0"/>
            </a:endParaRPr>
          </a:p>
          <a:p>
            <a:pPr marL="342900" indent="-342900">
              <a:spcAft>
                <a:spcPts val="600"/>
              </a:spcAft>
              <a:buClr>
                <a:schemeClr val="accent2"/>
              </a:buClr>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Build the business case</a:t>
            </a:r>
          </a:p>
          <a:p>
            <a:pPr marL="342900" indent="-342900">
              <a:spcAft>
                <a:spcPts val="600"/>
              </a:spcAft>
              <a:buClr>
                <a:schemeClr val="accent2"/>
              </a:buClr>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Map the landscape – are we being ambitious enough?</a:t>
            </a:r>
          </a:p>
          <a:p>
            <a:pPr marL="342900" indent="-342900">
              <a:spcAft>
                <a:spcPts val="600"/>
              </a:spcAft>
              <a:buClr>
                <a:schemeClr val="accent2"/>
              </a:buClr>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Create an identity</a:t>
            </a:r>
          </a:p>
          <a:p>
            <a:pPr marL="342900" indent="-342900">
              <a:spcAft>
                <a:spcPts val="600"/>
              </a:spcAft>
              <a:buClr>
                <a:schemeClr val="accent2"/>
              </a:buClr>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Build the right team &amp; the vision</a:t>
            </a:r>
          </a:p>
          <a:p>
            <a:pPr marL="171450" indent="-171450">
              <a:spcAft>
                <a:spcPts val="600"/>
              </a:spcAft>
              <a:buClr>
                <a:schemeClr val="accent2"/>
              </a:buClr>
              <a:buFont typeface="Arial" panose="020B0604020202020204" pitchFamily="34" charset="0"/>
              <a:buChar char="•"/>
            </a:pPr>
            <a:endParaRPr lang="en-GB" sz="1400" dirty="0">
              <a:solidFill>
                <a:schemeClr val="bg1"/>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FBF9F42A-D372-1FA8-BCEF-2B9B826A5193}"/>
              </a:ext>
            </a:extLst>
          </p:cNvPr>
          <p:cNvGrpSpPr/>
          <p:nvPr/>
        </p:nvGrpSpPr>
        <p:grpSpPr>
          <a:xfrm>
            <a:off x="1273688" y="1593850"/>
            <a:ext cx="3119311" cy="3640140"/>
            <a:chOff x="831851" y="785813"/>
            <a:chExt cx="4373563" cy="5103814"/>
          </a:xfrm>
        </p:grpSpPr>
        <p:sp>
          <p:nvSpPr>
            <p:cNvPr id="8" name="Freeform 9">
              <a:extLst>
                <a:ext uri="{FF2B5EF4-FFF2-40B4-BE49-F238E27FC236}">
                  <a16:creationId xmlns:a16="http://schemas.microsoft.com/office/drawing/2014/main" id="{657E03E2-5E30-2D3A-CF13-EA61E5875470}"/>
                </a:ext>
              </a:extLst>
            </p:cNvPr>
            <p:cNvSpPr>
              <a:spLocks noEditPoints="1"/>
            </p:cNvSpPr>
            <p:nvPr/>
          </p:nvSpPr>
          <p:spPr bwMode="auto">
            <a:xfrm>
              <a:off x="831851" y="1624014"/>
              <a:ext cx="2593975" cy="4265613"/>
            </a:xfrm>
            <a:custGeom>
              <a:avLst/>
              <a:gdLst>
                <a:gd name="T0" fmla="*/ 1528 w 3267"/>
                <a:gd name="T1" fmla="*/ 734 h 5373"/>
                <a:gd name="T2" fmla="*/ 1329 w 3267"/>
                <a:gd name="T3" fmla="*/ 781 h 5373"/>
                <a:gd name="T4" fmla="*/ 1149 w 3267"/>
                <a:gd name="T5" fmla="*/ 869 h 5373"/>
                <a:gd name="T6" fmla="*/ 995 w 3267"/>
                <a:gd name="T7" fmla="*/ 994 h 5373"/>
                <a:gd name="T8" fmla="*/ 872 w 3267"/>
                <a:gd name="T9" fmla="*/ 1148 h 5373"/>
                <a:gd name="T10" fmla="*/ 784 w 3267"/>
                <a:gd name="T11" fmla="*/ 1328 h 5373"/>
                <a:gd name="T12" fmla="*/ 737 w 3267"/>
                <a:gd name="T13" fmla="*/ 1527 h 5373"/>
                <a:gd name="T14" fmla="*/ 737 w 3267"/>
                <a:gd name="T15" fmla="*/ 1738 h 5373"/>
                <a:gd name="T16" fmla="*/ 784 w 3267"/>
                <a:gd name="T17" fmla="*/ 1937 h 5373"/>
                <a:gd name="T18" fmla="*/ 872 w 3267"/>
                <a:gd name="T19" fmla="*/ 2117 h 5373"/>
                <a:gd name="T20" fmla="*/ 995 w 3267"/>
                <a:gd name="T21" fmla="*/ 2272 h 5373"/>
                <a:gd name="T22" fmla="*/ 1149 w 3267"/>
                <a:gd name="T23" fmla="*/ 2395 h 5373"/>
                <a:gd name="T24" fmla="*/ 1329 w 3267"/>
                <a:gd name="T25" fmla="*/ 2482 h 5373"/>
                <a:gd name="T26" fmla="*/ 1528 w 3267"/>
                <a:gd name="T27" fmla="*/ 2529 h 5373"/>
                <a:gd name="T28" fmla="*/ 1739 w 3267"/>
                <a:gd name="T29" fmla="*/ 2529 h 5373"/>
                <a:gd name="T30" fmla="*/ 1938 w 3267"/>
                <a:gd name="T31" fmla="*/ 2482 h 5373"/>
                <a:gd name="T32" fmla="*/ 2118 w 3267"/>
                <a:gd name="T33" fmla="*/ 2395 h 5373"/>
                <a:gd name="T34" fmla="*/ 2273 w 3267"/>
                <a:gd name="T35" fmla="*/ 2272 h 5373"/>
                <a:gd name="T36" fmla="*/ 2398 w 3267"/>
                <a:gd name="T37" fmla="*/ 2117 h 5373"/>
                <a:gd name="T38" fmla="*/ 2486 w 3267"/>
                <a:gd name="T39" fmla="*/ 1937 h 5373"/>
                <a:gd name="T40" fmla="*/ 2532 w 3267"/>
                <a:gd name="T41" fmla="*/ 1738 h 5373"/>
                <a:gd name="T42" fmla="*/ 2532 w 3267"/>
                <a:gd name="T43" fmla="*/ 1527 h 5373"/>
                <a:gd name="T44" fmla="*/ 2486 w 3267"/>
                <a:gd name="T45" fmla="*/ 1328 h 5373"/>
                <a:gd name="T46" fmla="*/ 2398 w 3267"/>
                <a:gd name="T47" fmla="*/ 1148 h 5373"/>
                <a:gd name="T48" fmla="*/ 2273 w 3267"/>
                <a:gd name="T49" fmla="*/ 994 h 5373"/>
                <a:gd name="T50" fmla="*/ 2118 w 3267"/>
                <a:gd name="T51" fmla="*/ 869 h 5373"/>
                <a:gd name="T52" fmla="*/ 1938 w 3267"/>
                <a:gd name="T53" fmla="*/ 781 h 5373"/>
                <a:gd name="T54" fmla="*/ 1739 w 3267"/>
                <a:gd name="T55" fmla="*/ 734 h 5373"/>
                <a:gd name="T56" fmla="*/ 1634 w 3267"/>
                <a:gd name="T57" fmla="*/ 0 h 5373"/>
                <a:gd name="T58" fmla="*/ 1913 w 3267"/>
                <a:gd name="T59" fmla="*/ 23 h 5373"/>
                <a:gd name="T60" fmla="*/ 2175 w 3267"/>
                <a:gd name="T61" fmla="*/ 92 h 5373"/>
                <a:gd name="T62" fmla="*/ 2419 w 3267"/>
                <a:gd name="T63" fmla="*/ 201 h 5373"/>
                <a:gd name="T64" fmla="*/ 2640 w 3267"/>
                <a:gd name="T65" fmla="*/ 347 h 5373"/>
                <a:gd name="T66" fmla="*/ 2833 w 3267"/>
                <a:gd name="T67" fmla="*/ 525 h 5373"/>
                <a:gd name="T68" fmla="*/ 2997 w 3267"/>
                <a:gd name="T69" fmla="*/ 734 h 5373"/>
                <a:gd name="T70" fmla="*/ 3124 w 3267"/>
                <a:gd name="T71" fmla="*/ 967 h 5373"/>
                <a:gd name="T72" fmla="*/ 3214 w 3267"/>
                <a:gd name="T73" fmla="*/ 1221 h 5373"/>
                <a:gd name="T74" fmla="*/ 3261 w 3267"/>
                <a:gd name="T75" fmla="*/ 1492 h 5373"/>
                <a:gd name="T76" fmla="*/ 3261 w 3267"/>
                <a:gd name="T77" fmla="*/ 1764 h 5373"/>
                <a:gd name="T78" fmla="*/ 3222 w 3267"/>
                <a:gd name="T79" fmla="*/ 2016 h 5373"/>
                <a:gd name="T80" fmla="*/ 3144 w 3267"/>
                <a:gd name="T81" fmla="*/ 2254 h 5373"/>
                <a:gd name="T82" fmla="*/ 1634 w 3267"/>
                <a:gd name="T83" fmla="*/ 5373 h 5373"/>
                <a:gd name="T84" fmla="*/ 123 w 3267"/>
                <a:gd name="T85" fmla="*/ 2254 h 5373"/>
                <a:gd name="T86" fmla="*/ 47 w 3267"/>
                <a:gd name="T87" fmla="*/ 2016 h 5373"/>
                <a:gd name="T88" fmla="*/ 6 w 3267"/>
                <a:gd name="T89" fmla="*/ 1764 h 5373"/>
                <a:gd name="T90" fmla="*/ 8 w 3267"/>
                <a:gd name="T91" fmla="*/ 1492 h 5373"/>
                <a:gd name="T92" fmla="*/ 53 w 3267"/>
                <a:gd name="T93" fmla="*/ 1221 h 5373"/>
                <a:gd name="T94" fmla="*/ 143 w 3267"/>
                <a:gd name="T95" fmla="*/ 967 h 5373"/>
                <a:gd name="T96" fmla="*/ 272 w 3267"/>
                <a:gd name="T97" fmla="*/ 734 h 5373"/>
                <a:gd name="T98" fmla="*/ 434 w 3267"/>
                <a:gd name="T99" fmla="*/ 525 h 5373"/>
                <a:gd name="T100" fmla="*/ 627 w 3267"/>
                <a:gd name="T101" fmla="*/ 347 h 5373"/>
                <a:gd name="T102" fmla="*/ 848 w 3267"/>
                <a:gd name="T103" fmla="*/ 201 h 5373"/>
                <a:gd name="T104" fmla="*/ 1092 w 3267"/>
                <a:gd name="T105" fmla="*/ 92 h 5373"/>
                <a:gd name="T106" fmla="*/ 1356 w 3267"/>
                <a:gd name="T107" fmla="*/ 23 h 5373"/>
                <a:gd name="T108" fmla="*/ 1634 w 3267"/>
                <a:gd name="T109" fmla="*/ 0 h 5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67" h="5373">
                  <a:moveTo>
                    <a:pt x="1634" y="728"/>
                  </a:moveTo>
                  <a:lnTo>
                    <a:pt x="1528" y="734"/>
                  </a:lnTo>
                  <a:lnTo>
                    <a:pt x="1426" y="754"/>
                  </a:lnTo>
                  <a:lnTo>
                    <a:pt x="1329" y="781"/>
                  </a:lnTo>
                  <a:lnTo>
                    <a:pt x="1237" y="820"/>
                  </a:lnTo>
                  <a:lnTo>
                    <a:pt x="1149" y="869"/>
                  </a:lnTo>
                  <a:lnTo>
                    <a:pt x="1069" y="928"/>
                  </a:lnTo>
                  <a:lnTo>
                    <a:pt x="995" y="994"/>
                  </a:lnTo>
                  <a:lnTo>
                    <a:pt x="928" y="1068"/>
                  </a:lnTo>
                  <a:lnTo>
                    <a:pt x="872" y="1148"/>
                  </a:lnTo>
                  <a:lnTo>
                    <a:pt x="823" y="1236"/>
                  </a:lnTo>
                  <a:lnTo>
                    <a:pt x="784" y="1328"/>
                  </a:lnTo>
                  <a:lnTo>
                    <a:pt x="754" y="1426"/>
                  </a:lnTo>
                  <a:lnTo>
                    <a:pt x="737" y="1527"/>
                  </a:lnTo>
                  <a:lnTo>
                    <a:pt x="731" y="1633"/>
                  </a:lnTo>
                  <a:lnTo>
                    <a:pt x="737" y="1738"/>
                  </a:lnTo>
                  <a:lnTo>
                    <a:pt x="754" y="1840"/>
                  </a:lnTo>
                  <a:lnTo>
                    <a:pt x="784" y="1937"/>
                  </a:lnTo>
                  <a:lnTo>
                    <a:pt x="823" y="2029"/>
                  </a:lnTo>
                  <a:lnTo>
                    <a:pt x="872" y="2117"/>
                  </a:lnTo>
                  <a:lnTo>
                    <a:pt x="928" y="2197"/>
                  </a:lnTo>
                  <a:lnTo>
                    <a:pt x="995" y="2272"/>
                  </a:lnTo>
                  <a:lnTo>
                    <a:pt x="1069" y="2338"/>
                  </a:lnTo>
                  <a:lnTo>
                    <a:pt x="1149" y="2395"/>
                  </a:lnTo>
                  <a:lnTo>
                    <a:pt x="1237" y="2443"/>
                  </a:lnTo>
                  <a:lnTo>
                    <a:pt x="1329" y="2482"/>
                  </a:lnTo>
                  <a:lnTo>
                    <a:pt x="1426" y="2512"/>
                  </a:lnTo>
                  <a:lnTo>
                    <a:pt x="1528" y="2529"/>
                  </a:lnTo>
                  <a:lnTo>
                    <a:pt x="1634" y="2535"/>
                  </a:lnTo>
                  <a:lnTo>
                    <a:pt x="1739" y="2529"/>
                  </a:lnTo>
                  <a:lnTo>
                    <a:pt x="1841" y="2512"/>
                  </a:lnTo>
                  <a:lnTo>
                    <a:pt x="1938" y="2482"/>
                  </a:lnTo>
                  <a:lnTo>
                    <a:pt x="2030" y="2443"/>
                  </a:lnTo>
                  <a:lnTo>
                    <a:pt x="2118" y="2395"/>
                  </a:lnTo>
                  <a:lnTo>
                    <a:pt x="2198" y="2338"/>
                  </a:lnTo>
                  <a:lnTo>
                    <a:pt x="2273" y="2272"/>
                  </a:lnTo>
                  <a:lnTo>
                    <a:pt x="2339" y="2197"/>
                  </a:lnTo>
                  <a:lnTo>
                    <a:pt x="2398" y="2117"/>
                  </a:lnTo>
                  <a:lnTo>
                    <a:pt x="2446" y="2029"/>
                  </a:lnTo>
                  <a:lnTo>
                    <a:pt x="2486" y="1937"/>
                  </a:lnTo>
                  <a:lnTo>
                    <a:pt x="2515" y="1840"/>
                  </a:lnTo>
                  <a:lnTo>
                    <a:pt x="2532" y="1738"/>
                  </a:lnTo>
                  <a:lnTo>
                    <a:pt x="2538" y="1633"/>
                  </a:lnTo>
                  <a:lnTo>
                    <a:pt x="2532" y="1527"/>
                  </a:lnTo>
                  <a:lnTo>
                    <a:pt x="2515" y="1426"/>
                  </a:lnTo>
                  <a:lnTo>
                    <a:pt x="2486" y="1328"/>
                  </a:lnTo>
                  <a:lnTo>
                    <a:pt x="2446" y="1236"/>
                  </a:lnTo>
                  <a:lnTo>
                    <a:pt x="2398" y="1148"/>
                  </a:lnTo>
                  <a:lnTo>
                    <a:pt x="2339" y="1068"/>
                  </a:lnTo>
                  <a:lnTo>
                    <a:pt x="2273" y="994"/>
                  </a:lnTo>
                  <a:lnTo>
                    <a:pt x="2198" y="928"/>
                  </a:lnTo>
                  <a:lnTo>
                    <a:pt x="2118" y="869"/>
                  </a:lnTo>
                  <a:lnTo>
                    <a:pt x="2030" y="820"/>
                  </a:lnTo>
                  <a:lnTo>
                    <a:pt x="1938" y="781"/>
                  </a:lnTo>
                  <a:lnTo>
                    <a:pt x="1841" y="754"/>
                  </a:lnTo>
                  <a:lnTo>
                    <a:pt x="1739" y="734"/>
                  </a:lnTo>
                  <a:lnTo>
                    <a:pt x="1634" y="728"/>
                  </a:lnTo>
                  <a:close/>
                  <a:moveTo>
                    <a:pt x="1634" y="0"/>
                  </a:moveTo>
                  <a:lnTo>
                    <a:pt x="1774" y="6"/>
                  </a:lnTo>
                  <a:lnTo>
                    <a:pt x="1913" y="23"/>
                  </a:lnTo>
                  <a:lnTo>
                    <a:pt x="2046" y="53"/>
                  </a:lnTo>
                  <a:lnTo>
                    <a:pt x="2175" y="92"/>
                  </a:lnTo>
                  <a:lnTo>
                    <a:pt x="2300" y="142"/>
                  </a:lnTo>
                  <a:lnTo>
                    <a:pt x="2419" y="201"/>
                  </a:lnTo>
                  <a:lnTo>
                    <a:pt x="2532" y="269"/>
                  </a:lnTo>
                  <a:lnTo>
                    <a:pt x="2640" y="347"/>
                  </a:lnTo>
                  <a:lnTo>
                    <a:pt x="2741" y="433"/>
                  </a:lnTo>
                  <a:lnTo>
                    <a:pt x="2833" y="525"/>
                  </a:lnTo>
                  <a:lnTo>
                    <a:pt x="2919" y="627"/>
                  </a:lnTo>
                  <a:lnTo>
                    <a:pt x="2997" y="734"/>
                  </a:lnTo>
                  <a:lnTo>
                    <a:pt x="3066" y="848"/>
                  </a:lnTo>
                  <a:lnTo>
                    <a:pt x="3124" y="967"/>
                  </a:lnTo>
                  <a:lnTo>
                    <a:pt x="3175" y="1092"/>
                  </a:lnTo>
                  <a:lnTo>
                    <a:pt x="3214" y="1221"/>
                  </a:lnTo>
                  <a:lnTo>
                    <a:pt x="3244" y="1353"/>
                  </a:lnTo>
                  <a:lnTo>
                    <a:pt x="3261" y="1492"/>
                  </a:lnTo>
                  <a:lnTo>
                    <a:pt x="3267" y="1633"/>
                  </a:lnTo>
                  <a:lnTo>
                    <a:pt x="3261" y="1764"/>
                  </a:lnTo>
                  <a:lnTo>
                    <a:pt x="3248" y="1891"/>
                  </a:lnTo>
                  <a:lnTo>
                    <a:pt x="3222" y="2016"/>
                  </a:lnTo>
                  <a:lnTo>
                    <a:pt x="3187" y="2137"/>
                  </a:lnTo>
                  <a:lnTo>
                    <a:pt x="3144" y="2254"/>
                  </a:lnTo>
                  <a:lnTo>
                    <a:pt x="3093" y="2365"/>
                  </a:lnTo>
                  <a:lnTo>
                    <a:pt x="1634" y="5373"/>
                  </a:lnTo>
                  <a:lnTo>
                    <a:pt x="176" y="2367"/>
                  </a:lnTo>
                  <a:lnTo>
                    <a:pt x="123" y="2254"/>
                  </a:lnTo>
                  <a:lnTo>
                    <a:pt x="80" y="2137"/>
                  </a:lnTo>
                  <a:lnTo>
                    <a:pt x="47" y="2016"/>
                  </a:lnTo>
                  <a:lnTo>
                    <a:pt x="22" y="1891"/>
                  </a:lnTo>
                  <a:lnTo>
                    <a:pt x="6" y="1764"/>
                  </a:lnTo>
                  <a:lnTo>
                    <a:pt x="0" y="1633"/>
                  </a:lnTo>
                  <a:lnTo>
                    <a:pt x="8" y="1492"/>
                  </a:lnTo>
                  <a:lnTo>
                    <a:pt x="25" y="1353"/>
                  </a:lnTo>
                  <a:lnTo>
                    <a:pt x="53" y="1221"/>
                  </a:lnTo>
                  <a:lnTo>
                    <a:pt x="94" y="1092"/>
                  </a:lnTo>
                  <a:lnTo>
                    <a:pt x="143" y="967"/>
                  </a:lnTo>
                  <a:lnTo>
                    <a:pt x="203" y="848"/>
                  </a:lnTo>
                  <a:lnTo>
                    <a:pt x="272" y="734"/>
                  </a:lnTo>
                  <a:lnTo>
                    <a:pt x="348" y="627"/>
                  </a:lnTo>
                  <a:lnTo>
                    <a:pt x="434" y="525"/>
                  </a:lnTo>
                  <a:lnTo>
                    <a:pt x="528" y="433"/>
                  </a:lnTo>
                  <a:lnTo>
                    <a:pt x="627" y="347"/>
                  </a:lnTo>
                  <a:lnTo>
                    <a:pt x="735" y="269"/>
                  </a:lnTo>
                  <a:lnTo>
                    <a:pt x="848" y="201"/>
                  </a:lnTo>
                  <a:lnTo>
                    <a:pt x="969" y="142"/>
                  </a:lnTo>
                  <a:lnTo>
                    <a:pt x="1092" y="92"/>
                  </a:lnTo>
                  <a:lnTo>
                    <a:pt x="1223" y="53"/>
                  </a:lnTo>
                  <a:lnTo>
                    <a:pt x="1356" y="23"/>
                  </a:lnTo>
                  <a:lnTo>
                    <a:pt x="1493" y="6"/>
                  </a:lnTo>
                  <a:lnTo>
                    <a:pt x="1634" y="0"/>
                  </a:lnTo>
                  <a:close/>
                </a:path>
              </a:pathLst>
            </a:custGeom>
            <a:solidFill>
              <a:srgbClr val="92D05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9" name="Freeform 8">
              <a:extLst>
                <a:ext uri="{FF2B5EF4-FFF2-40B4-BE49-F238E27FC236}">
                  <a16:creationId xmlns:a16="http://schemas.microsoft.com/office/drawing/2014/main" id="{D1D2D001-9FB7-3CDE-3FC4-A25AD3CF5058}"/>
                </a:ext>
              </a:extLst>
            </p:cNvPr>
            <p:cNvSpPr>
              <a:spLocks noEditPoints="1"/>
            </p:cNvSpPr>
            <p:nvPr/>
          </p:nvSpPr>
          <p:spPr bwMode="auto">
            <a:xfrm>
              <a:off x="2343151" y="785813"/>
              <a:ext cx="2862263" cy="5087938"/>
            </a:xfrm>
            <a:custGeom>
              <a:avLst/>
              <a:gdLst>
                <a:gd name="T0" fmla="*/ 2374 w 3607"/>
                <a:gd name="T1" fmla="*/ 3979 h 6411"/>
                <a:gd name="T2" fmla="*/ 1825 w 3607"/>
                <a:gd name="T3" fmla="*/ 4368 h 6411"/>
                <a:gd name="T4" fmla="*/ 2408 w 3607"/>
                <a:gd name="T5" fmla="*/ 4280 h 6411"/>
                <a:gd name="T6" fmla="*/ 2789 w 3607"/>
                <a:gd name="T7" fmla="*/ 3844 h 6411"/>
                <a:gd name="T8" fmla="*/ 2796 w 3607"/>
                <a:gd name="T9" fmla="*/ 3831 h 6411"/>
                <a:gd name="T10" fmla="*/ 2542 w 3607"/>
                <a:gd name="T11" fmla="*/ 2188 h 6411"/>
                <a:gd name="T12" fmla="*/ 2480 w 3607"/>
                <a:gd name="T13" fmla="*/ 2350 h 6411"/>
                <a:gd name="T14" fmla="*/ 2708 w 3607"/>
                <a:gd name="T15" fmla="*/ 2805 h 6411"/>
                <a:gd name="T16" fmla="*/ 2978 w 3607"/>
                <a:gd name="T17" fmla="*/ 3213 h 6411"/>
                <a:gd name="T18" fmla="*/ 2843 w 3607"/>
                <a:gd name="T19" fmla="*/ 2659 h 6411"/>
                <a:gd name="T20" fmla="*/ 2791 w 3607"/>
                <a:gd name="T21" fmla="*/ 2557 h 6411"/>
                <a:gd name="T22" fmla="*/ 2789 w 3607"/>
                <a:gd name="T23" fmla="*/ 2551 h 6411"/>
                <a:gd name="T24" fmla="*/ 2574 w 3607"/>
                <a:gd name="T25" fmla="*/ 2186 h 6411"/>
                <a:gd name="T26" fmla="*/ 2775 w 3607"/>
                <a:gd name="T27" fmla="*/ 645 h 6411"/>
                <a:gd name="T28" fmla="*/ 2755 w 3607"/>
                <a:gd name="T29" fmla="*/ 664 h 6411"/>
                <a:gd name="T30" fmla="*/ 2497 w 3607"/>
                <a:gd name="T31" fmla="*/ 1000 h 6411"/>
                <a:gd name="T32" fmla="*/ 2314 w 3607"/>
                <a:gd name="T33" fmla="*/ 1522 h 6411"/>
                <a:gd name="T34" fmla="*/ 2474 w 3607"/>
                <a:gd name="T35" fmla="*/ 1336 h 6411"/>
                <a:gd name="T36" fmla="*/ 2701 w 3607"/>
                <a:gd name="T37" fmla="*/ 873 h 6411"/>
                <a:gd name="T38" fmla="*/ 2832 w 3607"/>
                <a:gd name="T39" fmla="*/ 686 h 6411"/>
                <a:gd name="T40" fmla="*/ 2781 w 3607"/>
                <a:gd name="T41" fmla="*/ 639 h 6411"/>
                <a:gd name="T42" fmla="*/ 3486 w 3607"/>
                <a:gd name="T43" fmla="*/ 12 h 6411"/>
                <a:gd name="T44" fmla="*/ 3289 w 3607"/>
                <a:gd name="T45" fmla="*/ 244 h 6411"/>
                <a:gd name="T46" fmla="*/ 3478 w 3607"/>
                <a:gd name="T47" fmla="*/ 193 h 6411"/>
                <a:gd name="T48" fmla="*/ 3607 w 3607"/>
                <a:gd name="T49" fmla="*/ 260 h 6411"/>
                <a:gd name="T50" fmla="*/ 3592 w 3607"/>
                <a:gd name="T51" fmla="*/ 275 h 6411"/>
                <a:gd name="T52" fmla="*/ 3115 w 3607"/>
                <a:gd name="T53" fmla="*/ 713 h 6411"/>
                <a:gd name="T54" fmla="*/ 2833 w 3607"/>
                <a:gd name="T55" fmla="*/ 1166 h 6411"/>
                <a:gd name="T56" fmla="*/ 2785 w 3607"/>
                <a:gd name="T57" fmla="*/ 1649 h 6411"/>
                <a:gd name="T58" fmla="*/ 2937 w 3607"/>
                <a:gd name="T59" fmla="*/ 1994 h 6411"/>
                <a:gd name="T60" fmla="*/ 3158 w 3607"/>
                <a:gd name="T61" fmla="*/ 2278 h 6411"/>
                <a:gd name="T62" fmla="*/ 3433 w 3607"/>
                <a:gd name="T63" fmla="*/ 2815 h 6411"/>
                <a:gd name="T64" fmla="*/ 3512 w 3607"/>
                <a:gd name="T65" fmla="*/ 3430 h 6411"/>
                <a:gd name="T66" fmla="*/ 3326 w 3607"/>
                <a:gd name="T67" fmla="*/ 4112 h 6411"/>
                <a:gd name="T68" fmla="*/ 2912 w 3607"/>
                <a:gd name="T69" fmla="*/ 4708 h 6411"/>
                <a:gd name="T70" fmla="*/ 2370 w 3607"/>
                <a:gd name="T71" fmla="*/ 5192 h 6411"/>
                <a:gd name="T72" fmla="*/ 1395 w 3607"/>
                <a:gd name="T73" fmla="*/ 5801 h 6411"/>
                <a:gd name="T74" fmla="*/ 262 w 3607"/>
                <a:gd name="T75" fmla="*/ 6313 h 6411"/>
                <a:gd name="T76" fmla="*/ 1186 w 3607"/>
                <a:gd name="T77" fmla="*/ 4995 h 6411"/>
                <a:gd name="T78" fmla="*/ 1388 w 3607"/>
                <a:gd name="T79" fmla="*/ 4905 h 6411"/>
                <a:gd name="T80" fmla="*/ 1417 w 3607"/>
                <a:gd name="T81" fmla="*/ 4877 h 6411"/>
                <a:gd name="T82" fmla="*/ 1307 w 3607"/>
                <a:gd name="T83" fmla="*/ 4626 h 6411"/>
                <a:gd name="T84" fmla="*/ 1300 w 3607"/>
                <a:gd name="T85" fmla="*/ 4618 h 6411"/>
                <a:gd name="T86" fmla="*/ 971 w 3607"/>
                <a:gd name="T87" fmla="*/ 4745 h 6411"/>
                <a:gd name="T88" fmla="*/ 1399 w 3607"/>
                <a:gd name="T89" fmla="*/ 3766 h 6411"/>
                <a:gd name="T90" fmla="*/ 1960 w 3607"/>
                <a:gd name="T91" fmla="*/ 3495 h 6411"/>
                <a:gd name="T92" fmla="*/ 2210 w 3607"/>
                <a:gd name="T93" fmla="*/ 3262 h 6411"/>
                <a:gd name="T94" fmla="*/ 2261 w 3607"/>
                <a:gd name="T95" fmla="*/ 3006 h 6411"/>
                <a:gd name="T96" fmla="*/ 2148 w 3607"/>
                <a:gd name="T97" fmla="*/ 2657 h 6411"/>
                <a:gd name="T98" fmla="*/ 2005 w 3607"/>
                <a:gd name="T99" fmla="*/ 2260 h 6411"/>
                <a:gd name="T100" fmla="*/ 1954 w 3607"/>
                <a:gd name="T101" fmla="*/ 1668 h 6411"/>
                <a:gd name="T102" fmla="*/ 2126 w 3607"/>
                <a:gd name="T103" fmla="*/ 1076 h 6411"/>
                <a:gd name="T104" fmla="*/ 2501 w 3607"/>
                <a:gd name="T105" fmla="*/ 588 h 6411"/>
                <a:gd name="T106" fmla="*/ 3070 w 3607"/>
                <a:gd name="T107" fmla="*/ 182 h 6411"/>
                <a:gd name="T108" fmla="*/ 3478 w 3607"/>
                <a:gd name="T109" fmla="*/ 0 h 6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07" h="6411">
                  <a:moveTo>
                    <a:pt x="2607" y="3711"/>
                  </a:moveTo>
                  <a:lnTo>
                    <a:pt x="2591" y="3731"/>
                  </a:lnTo>
                  <a:lnTo>
                    <a:pt x="2525" y="3819"/>
                  </a:lnTo>
                  <a:lnTo>
                    <a:pt x="2451" y="3901"/>
                  </a:lnTo>
                  <a:lnTo>
                    <a:pt x="2374" y="3979"/>
                  </a:lnTo>
                  <a:lnTo>
                    <a:pt x="2273" y="4069"/>
                  </a:lnTo>
                  <a:lnTo>
                    <a:pt x="2165" y="4151"/>
                  </a:lnTo>
                  <a:lnTo>
                    <a:pt x="2054" y="4227"/>
                  </a:lnTo>
                  <a:lnTo>
                    <a:pt x="1941" y="4299"/>
                  </a:lnTo>
                  <a:lnTo>
                    <a:pt x="1825" y="4368"/>
                  </a:lnTo>
                  <a:lnTo>
                    <a:pt x="1962" y="4602"/>
                  </a:lnTo>
                  <a:lnTo>
                    <a:pt x="2077" y="4528"/>
                  </a:lnTo>
                  <a:lnTo>
                    <a:pt x="2191" y="4450"/>
                  </a:lnTo>
                  <a:lnTo>
                    <a:pt x="2302" y="4368"/>
                  </a:lnTo>
                  <a:lnTo>
                    <a:pt x="2408" y="4280"/>
                  </a:lnTo>
                  <a:lnTo>
                    <a:pt x="2515" y="4180"/>
                  </a:lnTo>
                  <a:lnTo>
                    <a:pt x="2613" y="4075"/>
                  </a:lnTo>
                  <a:lnTo>
                    <a:pt x="2705" y="3963"/>
                  </a:lnTo>
                  <a:lnTo>
                    <a:pt x="2789" y="3844"/>
                  </a:lnTo>
                  <a:lnTo>
                    <a:pt x="2789" y="3844"/>
                  </a:lnTo>
                  <a:lnTo>
                    <a:pt x="2791" y="3842"/>
                  </a:lnTo>
                  <a:lnTo>
                    <a:pt x="2792" y="3838"/>
                  </a:lnTo>
                  <a:lnTo>
                    <a:pt x="2794" y="3834"/>
                  </a:lnTo>
                  <a:lnTo>
                    <a:pt x="2796" y="3832"/>
                  </a:lnTo>
                  <a:lnTo>
                    <a:pt x="2796" y="3831"/>
                  </a:lnTo>
                  <a:lnTo>
                    <a:pt x="2607" y="3711"/>
                  </a:lnTo>
                  <a:close/>
                  <a:moveTo>
                    <a:pt x="2570" y="2176"/>
                  </a:moveTo>
                  <a:lnTo>
                    <a:pt x="2566" y="2178"/>
                  </a:lnTo>
                  <a:lnTo>
                    <a:pt x="2556" y="2182"/>
                  </a:lnTo>
                  <a:lnTo>
                    <a:pt x="2542" y="2188"/>
                  </a:lnTo>
                  <a:lnTo>
                    <a:pt x="2529" y="2194"/>
                  </a:lnTo>
                  <a:lnTo>
                    <a:pt x="2515" y="2201"/>
                  </a:lnTo>
                  <a:lnTo>
                    <a:pt x="2505" y="2205"/>
                  </a:lnTo>
                  <a:lnTo>
                    <a:pt x="2427" y="2241"/>
                  </a:lnTo>
                  <a:lnTo>
                    <a:pt x="2480" y="2350"/>
                  </a:lnTo>
                  <a:lnTo>
                    <a:pt x="2536" y="2457"/>
                  </a:lnTo>
                  <a:lnTo>
                    <a:pt x="2583" y="2539"/>
                  </a:lnTo>
                  <a:lnTo>
                    <a:pt x="2630" y="2623"/>
                  </a:lnTo>
                  <a:lnTo>
                    <a:pt x="2671" y="2709"/>
                  </a:lnTo>
                  <a:lnTo>
                    <a:pt x="2708" y="2805"/>
                  </a:lnTo>
                  <a:lnTo>
                    <a:pt x="2740" y="2903"/>
                  </a:lnTo>
                  <a:lnTo>
                    <a:pt x="2763" y="3004"/>
                  </a:lnTo>
                  <a:lnTo>
                    <a:pt x="2775" y="3106"/>
                  </a:lnTo>
                  <a:lnTo>
                    <a:pt x="2777" y="3209"/>
                  </a:lnTo>
                  <a:lnTo>
                    <a:pt x="2978" y="3213"/>
                  </a:lnTo>
                  <a:lnTo>
                    <a:pt x="2972" y="3098"/>
                  </a:lnTo>
                  <a:lnTo>
                    <a:pt x="2955" y="2985"/>
                  </a:lnTo>
                  <a:lnTo>
                    <a:pt x="2927" y="2873"/>
                  </a:lnTo>
                  <a:lnTo>
                    <a:pt x="2890" y="2764"/>
                  </a:lnTo>
                  <a:lnTo>
                    <a:pt x="2843" y="2659"/>
                  </a:lnTo>
                  <a:lnTo>
                    <a:pt x="2791" y="2557"/>
                  </a:lnTo>
                  <a:lnTo>
                    <a:pt x="2792" y="2557"/>
                  </a:lnTo>
                  <a:lnTo>
                    <a:pt x="2792" y="2559"/>
                  </a:lnTo>
                  <a:lnTo>
                    <a:pt x="2792" y="2557"/>
                  </a:lnTo>
                  <a:lnTo>
                    <a:pt x="2791" y="2557"/>
                  </a:lnTo>
                  <a:lnTo>
                    <a:pt x="2791" y="2553"/>
                  </a:lnTo>
                  <a:lnTo>
                    <a:pt x="2789" y="2551"/>
                  </a:lnTo>
                  <a:lnTo>
                    <a:pt x="2787" y="2549"/>
                  </a:lnTo>
                  <a:lnTo>
                    <a:pt x="2787" y="2549"/>
                  </a:lnTo>
                  <a:lnTo>
                    <a:pt x="2789" y="2551"/>
                  </a:lnTo>
                  <a:lnTo>
                    <a:pt x="2789" y="2551"/>
                  </a:lnTo>
                  <a:lnTo>
                    <a:pt x="2732" y="2455"/>
                  </a:lnTo>
                  <a:lnTo>
                    <a:pt x="2671" y="2360"/>
                  </a:lnTo>
                  <a:lnTo>
                    <a:pt x="2621" y="2274"/>
                  </a:lnTo>
                  <a:lnTo>
                    <a:pt x="2574" y="2186"/>
                  </a:lnTo>
                  <a:lnTo>
                    <a:pt x="2570" y="2176"/>
                  </a:lnTo>
                  <a:close/>
                  <a:moveTo>
                    <a:pt x="2781" y="639"/>
                  </a:moveTo>
                  <a:lnTo>
                    <a:pt x="2781" y="639"/>
                  </a:lnTo>
                  <a:lnTo>
                    <a:pt x="2779" y="641"/>
                  </a:lnTo>
                  <a:lnTo>
                    <a:pt x="2775" y="645"/>
                  </a:lnTo>
                  <a:lnTo>
                    <a:pt x="2771" y="649"/>
                  </a:lnTo>
                  <a:lnTo>
                    <a:pt x="2767" y="652"/>
                  </a:lnTo>
                  <a:lnTo>
                    <a:pt x="2763" y="656"/>
                  </a:lnTo>
                  <a:lnTo>
                    <a:pt x="2759" y="662"/>
                  </a:lnTo>
                  <a:lnTo>
                    <a:pt x="2755" y="664"/>
                  </a:lnTo>
                  <a:lnTo>
                    <a:pt x="2753" y="668"/>
                  </a:lnTo>
                  <a:lnTo>
                    <a:pt x="2697" y="729"/>
                  </a:lnTo>
                  <a:lnTo>
                    <a:pt x="2626" y="815"/>
                  </a:lnTo>
                  <a:lnTo>
                    <a:pt x="2558" y="906"/>
                  </a:lnTo>
                  <a:lnTo>
                    <a:pt x="2497" y="1000"/>
                  </a:lnTo>
                  <a:lnTo>
                    <a:pt x="2443" y="1098"/>
                  </a:lnTo>
                  <a:lnTo>
                    <a:pt x="2398" y="1199"/>
                  </a:lnTo>
                  <a:lnTo>
                    <a:pt x="2361" y="1305"/>
                  </a:lnTo>
                  <a:lnTo>
                    <a:pt x="2331" y="1412"/>
                  </a:lnTo>
                  <a:lnTo>
                    <a:pt x="2314" y="1522"/>
                  </a:lnTo>
                  <a:lnTo>
                    <a:pt x="2304" y="1631"/>
                  </a:lnTo>
                  <a:lnTo>
                    <a:pt x="2435" y="1633"/>
                  </a:lnTo>
                  <a:lnTo>
                    <a:pt x="2439" y="1533"/>
                  </a:lnTo>
                  <a:lnTo>
                    <a:pt x="2452" y="1434"/>
                  </a:lnTo>
                  <a:lnTo>
                    <a:pt x="2474" y="1336"/>
                  </a:lnTo>
                  <a:lnTo>
                    <a:pt x="2503" y="1240"/>
                  </a:lnTo>
                  <a:lnTo>
                    <a:pt x="2540" y="1147"/>
                  </a:lnTo>
                  <a:lnTo>
                    <a:pt x="2587" y="1051"/>
                  </a:lnTo>
                  <a:lnTo>
                    <a:pt x="2642" y="959"/>
                  </a:lnTo>
                  <a:lnTo>
                    <a:pt x="2701" y="873"/>
                  </a:lnTo>
                  <a:lnTo>
                    <a:pt x="2767" y="789"/>
                  </a:lnTo>
                  <a:lnTo>
                    <a:pt x="2835" y="707"/>
                  </a:lnTo>
                  <a:lnTo>
                    <a:pt x="2843" y="697"/>
                  </a:lnTo>
                  <a:lnTo>
                    <a:pt x="2841" y="697"/>
                  </a:lnTo>
                  <a:lnTo>
                    <a:pt x="2832" y="686"/>
                  </a:lnTo>
                  <a:lnTo>
                    <a:pt x="2818" y="674"/>
                  </a:lnTo>
                  <a:lnTo>
                    <a:pt x="2804" y="660"/>
                  </a:lnTo>
                  <a:lnTo>
                    <a:pt x="2792" y="649"/>
                  </a:lnTo>
                  <a:lnTo>
                    <a:pt x="2785" y="641"/>
                  </a:lnTo>
                  <a:lnTo>
                    <a:pt x="2781" y="639"/>
                  </a:lnTo>
                  <a:close/>
                  <a:moveTo>
                    <a:pt x="3478" y="0"/>
                  </a:moveTo>
                  <a:lnTo>
                    <a:pt x="3480" y="2"/>
                  </a:lnTo>
                  <a:lnTo>
                    <a:pt x="3482" y="4"/>
                  </a:lnTo>
                  <a:lnTo>
                    <a:pt x="3484" y="6"/>
                  </a:lnTo>
                  <a:lnTo>
                    <a:pt x="3486" y="12"/>
                  </a:lnTo>
                  <a:lnTo>
                    <a:pt x="3504" y="49"/>
                  </a:lnTo>
                  <a:lnTo>
                    <a:pt x="3535" y="111"/>
                  </a:lnTo>
                  <a:lnTo>
                    <a:pt x="3455" y="150"/>
                  </a:lnTo>
                  <a:lnTo>
                    <a:pt x="3379" y="191"/>
                  </a:lnTo>
                  <a:lnTo>
                    <a:pt x="3289" y="244"/>
                  </a:lnTo>
                  <a:lnTo>
                    <a:pt x="3254" y="266"/>
                  </a:lnTo>
                  <a:lnTo>
                    <a:pt x="3287" y="316"/>
                  </a:lnTo>
                  <a:lnTo>
                    <a:pt x="3322" y="291"/>
                  </a:lnTo>
                  <a:lnTo>
                    <a:pt x="3406" y="238"/>
                  </a:lnTo>
                  <a:lnTo>
                    <a:pt x="3478" y="193"/>
                  </a:lnTo>
                  <a:lnTo>
                    <a:pt x="3555" y="152"/>
                  </a:lnTo>
                  <a:lnTo>
                    <a:pt x="3599" y="244"/>
                  </a:lnTo>
                  <a:lnTo>
                    <a:pt x="3603" y="252"/>
                  </a:lnTo>
                  <a:lnTo>
                    <a:pt x="3605" y="256"/>
                  </a:lnTo>
                  <a:lnTo>
                    <a:pt x="3607" y="260"/>
                  </a:lnTo>
                  <a:lnTo>
                    <a:pt x="3607" y="262"/>
                  </a:lnTo>
                  <a:lnTo>
                    <a:pt x="3605" y="266"/>
                  </a:lnTo>
                  <a:lnTo>
                    <a:pt x="3603" y="268"/>
                  </a:lnTo>
                  <a:lnTo>
                    <a:pt x="3598" y="272"/>
                  </a:lnTo>
                  <a:lnTo>
                    <a:pt x="3592" y="275"/>
                  </a:lnTo>
                  <a:lnTo>
                    <a:pt x="3519" y="330"/>
                  </a:lnTo>
                  <a:lnTo>
                    <a:pt x="3402" y="424"/>
                  </a:lnTo>
                  <a:lnTo>
                    <a:pt x="3291" y="525"/>
                  </a:lnTo>
                  <a:lnTo>
                    <a:pt x="3185" y="635"/>
                  </a:lnTo>
                  <a:lnTo>
                    <a:pt x="3115" y="713"/>
                  </a:lnTo>
                  <a:lnTo>
                    <a:pt x="3046" y="797"/>
                  </a:lnTo>
                  <a:lnTo>
                    <a:pt x="2984" y="883"/>
                  </a:lnTo>
                  <a:lnTo>
                    <a:pt x="2927" y="975"/>
                  </a:lnTo>
                  <a:lnTo>
                    <a:pt x="2876" y="1069"/>
                  </a:lnTo>
                  <a:lnTo>
                    <a:pt x="2833" y="1166"/>
                  </a:lnTo>
                  <a:lnTo>
                    <a:pt x="2802" y="1268"/>
                  </a:lnTo>
                  <a:lnTo>
                    <a:pt x="2781" y="1362"/>
                  </a:lnTo>
                  <a:lnTo>
                    <a:pt x="2771" y="1457"/>
                  </a:lnTo>
                  <a:lnTo>
                    <a:pt x="2771" y="1553"/>
                  </a:lnTo>
                  <a:lnTo>
                    <a:pt x="2785" y="1649"/>
                  </a:lnTo>
                  <a:lnTo>
                    <a:pt x="2804" y="1725"/>
                  </a:lnTo>
                  <a:lnTo>
                    <a:pt x="2830" y="1801"/>
                  </a:lnTo>
                  <a:lnTo>
                    <a:pt x="2865" y="1873"/>
                  </a:lnTo>
                  <a:lnTo>
                    <a:pt x="2904" y="1942"/>
                  </a:lnTo>
                  <a:lnTo>
                    <a:pt x="2937" y="1994"/>
                  </a:lnTo>
                  <a:lnTo>
                    <a:pt x="2972" y="2045"/>
                  </a:lnTo>
                  <a:lnTo>
                    <a:pt x="3011" y="2094"/>
                  </a:lnTo>
                  <a:lnTo>
                    <a:pt x="3052" y="2141"/>
                  </a:lnTo>
                  <a:lnTo>
                    <a:pt x="3091" y="2190"/>
                  </a:lnTo>
                  <a:lnTo>
                    <a:pt x="3158" y="2278"/>
                  </a:lnTo>
                  <a:lnTo>
                    <a:pt x="3218" y="2367"/>
                  </a:lnTo>
                  <a:lnTo>
                    <a:pt x="3285" y="2475"/>
                  </a:lnTo>
                  <a:lnTo>
                    <a:pt x="3342" y="2584"/>
                  </a:lnTo>
                  <a:lnTo>
                    <a:pt x="3392" y="2698"/>
                  </a:lnTo>
                  <a:lnTo>
                    <a:pt x="3433" y="2815"/>
                  </a:lnTo>
                  <a:lnTo>
                    <a:pt x="3469" y="2934"/>
                  </a:lnTo>
                  <a:lnTo>
                    <a:pt x="3492" y="3057"/>
                  </a:lnTo>
                  <a:lnTo>
                    <a:pt x="3510" y="3180"/>
                  </a:lnTo>
                  <a:lnTo>
                    <a:pt x="3515" y="3305"/>
                  </a:lnTo>
                  <a:lnTo>
                    <a:pt x="3512" y="3430"/>
                  </a:lnTo>
                  <a:lnTo>
                    <a:pt x="3500" y="3553"/>
                  </a:lnTo>
                  <a:lnTo>
                    <a:pt x="3474" y="3698"/>
                  </a:lnTo>
                  <a:lnTo>
                    <a:pt x="3435" y="3840"/>
                  </a:lnTo>
                  <a:lnTo>
                    <a:pt x="3385" y="3977"/>
                  </a:lnTo>
                  <a:lnTo>
                    <a:pt x="3326" y="4112"/>
                  </a:lnTo>
                  <a:lnTo>
                    <a:pt x="3256" y="4241"/>
                  </a:lnTo>
                  <a:lnTo>
                    <a:pt x="3179" y="4364"/>
                  </a:lnTo>
                  <a:lnTo>
                    <a:pt x="3095" y="4483"/>
                  </a:lnTo>
                  <a:lnTo>
                    <a:pt x="3005" y="4598"/>
                  </a:lnTo>
                  <a:lnTo>
                    <a:pt x="2912" y="4708"/>
                  </a:lnTo>
                  <a:lnTo>
                    <a:pt x="2810" y="4813"/>
                  </a:lnTo>
                  <a:lnTo>
                    <a:pt x="2705" y="4913"/>
                  </a:lnTo>
                  <a:lnTo>
                    <a:pt x="2597" y="5010"/>
                  </a:lnTo>
                  <a:lnTo>
                    <a:pt x="2486" y="5104"/>
                  </a:lnTo>
                  <a:lnTo>
                    <a:pt x="2370" y="5192"/>
                  </a:lnTo>
                  <a:lnTo>
                    <a:pt x="2253" y="5280"/>
                  </a:lnTo>
                  <a:lnTo>
                    <a:pt x="2046" y="5421"/>
                  </a:lnTo>
                  <a:lnTo>
                    <a:pt x="1833" y="5555"/>
                  </a:lnTo>
                  <a:lnTo>
                    <a:pt x="1616" y="5682"/>
                  </a:lnTo>
                  <a:lnTo>
                    <a:pt x="1395" y="5801"/>
                  </a:lnTo>
                  <a:lnTo>
                    <a:pt x="1171" y="5917"/>
                  </a:lnTo>
                  <a:lnTo>
                    <a:pt x="944" y="6024"/>
                  </a:lnTo>
                  <a:lnTo>
                    <a:pt x="719" y="6126"/>
                  </a:lnTo>
                  <a:lnTo>
                    <a:pt x="491" y="6221"/>
                  </a:lnTo>
                  <a:lnTo>
                    <a:pt x="262" y="6313"/>
                  </a:lnTo>
                  <a:lnTo>
                    <a:pt x="0" y="6411"/>
                  </a:lnTo>
                  <a:lnTo>
                    <a:pt x="577" y="5223"/>
                  </a:lnTo>
                  <a:lnTo>
                    <a:pt x="792" y="5147"/>
                  </a:lnTo>
                  <a:lnTo>
                    <a:pt x="991" y="5073"/>
                  </a:lnTo>
                  <a:lnTo>
                    <a:pt x="1186" y="4995"/>
                  </a:lnTo>
                  <a:lnTo>
                    <a:pt x="1380" y="4909"/>
                  </a:lnTo>
                  <a:lnTo>
                    <a:pt x="1384" y="4907"/>
                  </a:lnTo>
                  <a:lnTo>
                    <a:pt x="1386" y="4907"/>
                  </a:lnTo>
                  <a:lnTo>
                    <a:pt x="1382" y="4909"/>
                  </a:lnTo>
                  <a:lnTo>
                    <a:pt x="1388" y="4905"/>
                  </a:lnTo>
                  <a:lnTo>
                    <a:pt x="1399" y="4901"/>
                  </a:lnTo>
                  <a:lnTo>
                    <a:pt x="1411" y="4895"/>
                  </a:lnTo>
                  <a:lnTo>
                    <a:pt x="1419" y="4891"/>
                  </a:lnTo>
                  <a:lnTo>
                    <a:pt x="1423" y="4889"/>
                  </a:lnTo>
                  <a:lnTo>
                    <a:pt x="1417" y="4877"/>
                  </a:lnTo>
                  <a:lnTo>
                    <a:pt x="1388" y="4807"/>
                  </a:lnTo>
                  <a:lnTo>
                    <a:pt x="1313" y="4639"/>
                  </a:lnTo>
                  <a:lnTo>
                    <a:pt x="1311" y="4635"/>
                  </a:lnTo>
                  <a:lnTo>
                    <a:pt x="1309" y="4629"/>
                  </a:lnTo>
                  <a:lnTo>
                    <a:pt x="1307" y="4626"/>
                  </a:lnTo>
                  <a:lnTo>
                    <a:pt x="1305" y="4622"/>
                  </a:lnTo>
                  <a:lnTo>
                    <a:pt x="1304" y="4618"/>
                  </a:lnTo>
                  <a:lnTo>
                    <a:pt x="1304" y="4618"/>
                  </a:lnTo>
                  <a:lnTo>
                    <a:pt x="1302" y="4618"/>
                  </a:lnTo>
                  <a:lnTo>
                    <a:pt x="1300" y="4618"/>
                  </a:lnTo>
                  <a:lnTo>
                    <a:pt x="1296" y="4620"/>
                  </a:lnTo>
                  <a:lnTo>
                    <a:pt x="1294" y="4622"/>
                  </a:lnTo>
                  <a:lnTo>
                    <a:pt x="1290" y="4622"/>
                  </a:lnTo>
                  <a:lnTo>
                    <a:pt x="1143" y="4680"/>
                  </a:lnTo>
                  <a:lnTo>
                    <a:pt x="971" y="4745"/>
                  </a:lnTo>
                  <a:lnTo>
                    <a:pt x="795" y="4805"/>
                  </a:lnTo>
                  <a:lnTo>
                    <a:pt x="776" y="4811"/>
                  </a:lnTo>
                  <a:lnTo>
                    <a:pt x="1261" y="3815"/>
                  </a:lnTo>
                  <a:lnTo>
                    <a:pt x="1282" y="3807"/>
                  </a:lnTo>
                  <a:lnTo>
                    <a:pt x="1399" y="3766"/>
                  </a:lnTo>
                  <a:lnTo>
                    <a:pt x="1517" y="3723"/>
                  </a:lnTo>
                  <a:lnTo>
                    <a:pt x="1632" y="3674"/>
                  </a:lnTo>
                  <a:lnTo>
                    <a:pt x="1745" y="3620"/>
                  </a:lnTo>
                  <a:lnTo>
                    <a:pt x="1855" y="3561"/>
                  </a:lnTo>
                  <a:lnTo>
                    <a:pt x="1960" y="3495"/>
                  </a:lnTo>
                  <a:lnTo>
                    <a:pt x="2030" y="3444"/>
                  </a:lnTo>
                  <a:lnTo>
                    <a:pt x="2099" y="3389"/>
                  </a:lnTo>
                  <a:lnTo>
                    <a:pt x="2140" y="3350"/>
                  </a:lnTo>
                  <a:lnTo>
                    <a:pt x="2177" y="3307"/>
                  </a:lnTo>
                  <a:lnTo>
                    <a:pt x="2210" y="3262"/>
                  </a:lnTo>
                  <a:lnTo>
                    <a:pt x="2234" y="3215"/>
                  </a:lnTo>
                  <a:lnTo>
                    <a:pt x="2251" y="3168"/>
                  </a:lnTo>
                  <a:lnTo>
                    <a:pt x="2261" y="3118"/>
                  </a:lnTo>
                  <a:lnTo>
                    <a:pt x="2265" y="3061"/>
                  </a:lnTo>
                  <a:lnTo>
                    <a:pt x="2261" y="3006"/>
                  </a:lnTo>
                  <a:lnTo>
                    <a:pt x="2253" y="2952"/>
                  </a:lnTo>
                  <a:lnTo>
                    <a:pt x="2232" y="2866"/>
                  </a:lnTo>
                  <a:lnTo>
                    <a:pt x="2202" y="2782"/>
                  </a:lnTo>
                  <a:lnTo>
                    <a:pt x="2177" y="2719"/>
                  </a:lnTo>
                  <a:lnTo>
                    <a:pt x="2148" y="2657"/>
                  </a:lnTo>
                  <a:lnTo>
                    <a:pt x="2118" y="2594"/>
                  </a:lnTo>
                  <a:lnTo>
                    <a:pt x="2095" y="2532"/>
                  </a:lnTo>
                  <a:lnTo>
                    <a:pt x="2062" y="2442"/>
                  </a:lnTo>
                  <a:lnTo>
                    <a:pt x="2032" y="2352"/>
                  </a:lnTo>
                  <a:lnTo>
                    <a:pt x="2005" y="2260"/>
                  </a:lnTo>
                  <a:lnTo>
                    <a:pt x="1985" y="2166"/>
                  </a:lnTo>
                  <a:lnTo>
                    <a:pt x="1964" y="2043"/>
                  </a:lnTo>
                  <a:lnTo>
                    <a:pt x="1952" y="1918"/>
                  </a:lnTo>
                  <a:lnTo>
                    <a:pt x="1948" y="1793"/>
                  </a:lnTo>
                  <a:lnTo>
                    <a:pt x="1954" y="1668"/>
                  </a:lnTo>
                  <a:lnTo>
                    <a:pt x="1970" y="1545"/>
                  </a:lnTo>
                  <a:lnTo>
                    <a:pt x="1995" y="1424"/>
                  </a:lnTo>
                  <a:lnTo>
                    <a:pt x="2028" y="1305"/>
                  </a:lnTo>
                  <a:lnTo>
                    <a:pt x="2073" y="1190"/>
                  </a:lnTo>
                  <a:lnTo>
                    <a:pt x="2126" y="1076"/>
                  </a:lnTo>
                  <a:lnTo>
                    <a:pt x="2187" y="969"/>
                  </a:lnTo>
                  <a:lnTo>
                    <a:pt x="2257" y="865"/>
                  </a:lnTo>
                  <a:lnTo>
                    <a:pt x="2331" y="768"/>
                  </a:lnTo>
                  <a:lnTo>
                    <a:pt x="2415" y="676"/>
                  </a:lnTo>
                  <a:lnTo>
                    <a:pt x="2501" y="588"/>
                  </a:lnTo>
                  <a:lnTo>
                    <a:pt x="2593" y="504"/>
                  </a:lnTo>
                  <a:lnTo>
                    <a:pt x="2705" y="414"/>
                  </a:lnTo>
                  <a:lnTo>
                    <a:pt x="2824" y="330"/>
                  </a:lnTo>
                  <a:lnTo>
                    <a:pt x="2945" y="254"/>
                  </a:lnTo>
                  <a:lnTo>
                    <a:pt x="3070" y="182"/>
                  </a:lnTo>
                  <a:lnTo>
                    <a:pt x="3199" y="117"/>
                  </a:lnTo>
                  <a:lnTo>
                    <a:pt x="3334" y="57"/>
                  </a:lnTo>
                  <a:lnTo>
                    <a:pt x="3472" y="2"/>
                  </a:lnTo>
                  <a:lnTo>
                    <a:pt x="3476" y="2"/>
                  </a:lnTo>
                  <a:lnTo>
                    <a:pt x="347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spTree>
    <p:extLst>
      <p:ext uri="{BB962C8B-B14F-4D97-AF65-F5344CB8AC3E}">
        <p14:creationId xmlns:p14="http://schemas.microsoft.com/office/powerpoint/2010/main" val="11529127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8F30E1-D59C-2246-AFD9-96EDEB65D33D}"/>
              </a:ext>
            </a:extLst>
          </p:cNvPr>
          <p:cNvPicPr>
            <a:picLocks noChangeAspect="1"/>
          </p:cNvPicPr>
          <p:nvPr/>
        </p:nvPicPr>
        <p:blipFill>
          <a:blip r:embed="rId2"/>
          <a:stretch>
            <a:fillRect/>
          </a:stretch>
        </p:blipFill>
        <p:spPr>
          <a:xfrm>
            <a:off x="3117106" y="1500698"/>
            <a:ext cx="5957788" cy="3856604"/>
          </a:xfrm>
          <a:prstGeom prst="rect">
            <a:avLst/>
          </a:prstGeom>
        </p:spPr>
      </p:pic>
    </p:spTree>
    <p:extLst>
      <p:ext uri="{BB962C8B-B14F-4D97-AF65-F5344CB8AC3E}">
        <p14:creationId xmlns:p14="http://schemas.microsoft.com/office/powerpoint/2010/main" val="4179342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2A249F-3A82-114A-AB8B-08356CF0ABC7}"/>
              </a:ext>
            </a:extLst>
          </p:cNvPr>
          <p:cNvSpPr txBox="1"/>
          <p:nvPr/>
        </p:nvSpPr>
        <p:spPr>
          <a:xfrm>
            <a:off x="7143513" y="1527888"/>
            <a:ext cx="4006592" cy="3447098"/>
          </a:xfrm>
          <a:prstGeom prst="rect">
            <a:avLst/>
          </a:prstGeom>
          <a:noFill/>
        </p:spPr>
        <p:txBody>
          <a:bodyPr wrap="square" rtlCol="0">
            <a:spAutoFit/>
          </a:bodyPr>
          <a:lstStyle/>
          <a:p>
            <a:pPr>
              <a:spcAft>
                <a:spcPts val="1200"/>
              </a:spcAft>
            </a:pPr>
            <a:r>
              <a:rPr lang="en-US" sz="4800" b="1" dirty="0">
                <a:solidFill>
                  <a:schemeClr val="bg1"/>
                </a:solidFill>
                <a:latin typeface="Arial" panose="020B0604020202020204" pitchFamily="34" charset="0"/>
                <a:cs typeface="Arial" panose="020B0604020202020204" pitchFamily="34" charset="0"/>
              </a:rPr>
              <a:t>Vision</a:t>
            </a:r>
            <a:endParaRPr lang="en-US" sz="4000" b="1" dirty="0">
              <a:solidFill>
                <a:schemeClr val="bg1"/>
              </a:solidFill>
              <a:latin typeface="Arial" panose="020B0604020202020204" pitchFamily="34" charset="0"/>
              <a:cs typeface="Arial" panose="020B0604020202020204" pitchFamily="34" charset="0"/>
            </a:endParaRPr>
          </a:p>
          <a:p>
            <a:pPr>
              <a:spcAft>
                <a:spcPts val="1200"/>
              </a:spcAft>
            </a:pPr>
            <a:r>
              <a:rPr lang="en-US" sz="1600" dirty="0">
                <a:solidFill>
                  <a:schemeClr val="bg1"/>
                </a:solidFill>
                <a:latin typeface="Arial" panose="020B0604020202020204" pitchFamily="34" charset="0"/>
                <a:cs typeface="Arial" panose="020B0604020202020204" pitchFamily="34" charset="0"/>
              </a:rPr>
              <a:t>Unlocking Space for the people and businesses of Yorkshire.</a:t>
            </a:r>
          </a:p>
          <a:p>
            <a:pPr>
              <a:spcAft>
                <a:spcPts val="1200"/>
              </a:spcAft>
            </a:pPr>
            <a:r>
              <a:rPr lang="en-US" sz="1600" dirty="0">
                <a:solidFill>
                  <a:schemeClr val="bg1"/>
                </a:solidFill>
                <a:latin typeface="Arial" panose="020B0604020202020204" pitchFamily="34" charset="0"/>
                <a:cs typeface="Arial" panose="020B0604020202020204" pitchFamily="34" charset="0"/>
              </a:rPr>
              <a:t>Connecting, promoting &amp; guiding innovation.</a:t>
            </a:r>
          </a:p>
          <a:p>
            <a:pPr>
              <a:spcAft>
                <a:spcPts val="1200"/>
              </a:spcAft>
            </a:pPr>
            <a:r>
              <a:rPr lang="en-US" sz="1600" dirty="0">
                <a:solidFill>
                  <a:schemeClr val="bg1"/>
                </a:solidFill>
                <a:latin typeface="Arial" panose="020B0604020202020204" pitchFamily="34" charset="0"/>
                <a:cs typeface="Arial" panose="020B0604020202020204" pitchFamily="34" charset="0"/>
              </a:rPr>
              <a:t>Raising skills, raising aspiration.</a:t>
            </a:r>
          </a:p>
          <a:p>
            <a:pPr>
              <a:spcAft>
                <a:spcPts val="1200"/>
              </a:spcAft>
            </a:pPr>
            <a:r>
              <a:rPr lang="en-US" sz="1600" dirty="0">
                <a:solidFill>
                  <a:schemeClr val="bg1"/>
                </a:solidFill>
                <a:latin typeface="Arial" panose="020B0604020202020204" pitchFamily="34" charset="0"/>
                <a:cs typeface="Arial" panose="020B0604020202020204" pitchFamily="34" charset="0"/>
              </a:rPr>
              <a:t>Championing inclusion.</a:t>
            </a:r>
          </a:p>
          <a:p>
            <a:pPr>
              <a:spcAft>
                <a:spcPts val="1200"/>
              </a:spcAft>
            </a:pPr>
            <a:r>
              <a:rPr lang="en-US" sz="2400" b="1" dirty="0">
                <a:solidFill>
                  <a:srgbClr val="92D050"/>
                </a:solidFill>
                <a:latin typeface="Arial" panose="020B0604020202020204" pitchFamily="34" charset="0"/>
                <a:cs typeface="Arial" panose="020B0604020202020204" pitchFamily="34" charset="0"/>
              </a:rPr>
              <a:t>Delivering prosperity.</a:t>
            </a:r>
            <a:endParaRPr lang="en-US" sz="2400" dirty="0">
              <a:solidFill>
                <a:schemeClr val="bg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CE2E109C-431F-44FB-8F4F-869BF3E98343}"/>
              </a:ext>
            </a:extLst>
          </p:cNvPr>
          <p:cNvPicPr>
            <a:picLocks noChangeAspect="1"/>
          </p:cNvPicPr>
          <p:nvPr/>
        </p:nvPicPr>
        <p:blipFill>
          <a:blip r:embed="rId3"/>
          <a:stretch>
            <a:fillRect/>
          </a:stretch>
        </p:blipFill>
        <p:spPr>
          <a:xfrm>
            <a:off x="922742" y="1330857"/>
            <a:ext cx="5315825" cy="3441049"/>
          </a:xfrm>
          <a:prstGeom prst="rect">
            <a:avLst/>
          </a:prstGeom>
        </p:spPr>
      </p:pic>
    </p:spTree>
    <p:extLst>
      <p:ext uri="{BB962C8B-B14F-4D97-AF65-F5344CB8AC3E}">
        <p14:creationId xmlns:p14="http://schemas.microsoft.com/office/powerpoint/2010/main" val="3320841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Oval 308">
            <a:extLst>
              <a:ext uri="{FF2B5EF4-FFF2-40B4-BE49-F238E27FC236}">
                <a16:creationId xmlns:a16="http://schemas.microsoft.com/office/drawing/2014/main" id="{EAC3D14C-AAEE-7D62-92A0-0D808BB61A5D}"/>
              </a:ext>
            </a:extLst>
          </p:cNvPr>
          <p:cNvSpPr/>
          <p:nvPr/>
        </p:nvSpPr>
        <p:spPr>
          <a:xfrm>
            <a:off x="3956930" y="1785612"/>
            <a:ext cx="4274964" cy="4274964"/>
          </a:xfrm>
          <a:prstGeom prst="ellipse">
            <a:avLst/>
          </a:prstGeom>
          <a:solidFill>
            <a:srgbClr val="FFFFFF">
              <a:lumMod val="85000"/>
            </a:srgbClr>
          </a:solidFill>
          <a:ln w="25400" cap="flat" cmpd="sng" algn="ctr">
            <a:solidFill>
              <a:srgbClr val="FFFFFF"/>
            </a:solid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cs typeface="Arial"/>
            </a:endParaRPr>
          </a:p>
        </p:txBody>
      </p:sp>
      <p:sp>
        <p:nvSpPr>
          <p:cNvPr id="310" name="Oval 309">
            <a:extLst>
              <a:ext uri="{FF2B5EF4-FFF2-40B4-BE49-F238E27FC236}">
                <a16:creationId xmlns:a16="http://schemas.microsoft.com/office/drawing/2014/main" id="{FE5BBA1E-E535-6D4E-E681-8EE877D77878}"/>
              </a:ext>
            </a:extLst>
          </p:cNvPr>
          <p:cNvSpPr/>
          <p:nvPr/>
        </p:nvSpPr>
        <p:spPr>
          <a:xfrm>
            <a:off x="4878538" y="2707220"/>
            <a:ext cx="2431750" cy="2431750"/>
          </a:xfrm>
          <a:prstGeom prst="ellipse">
            <a:avLst/>
          </a:prstGeom>
          <a:solidFill>
            <a:srgbClr val="FFFFFF">
              <a:lumMod val="75000"/>
            </a:srgbClr>
          </a:solidFill>
          <a:ln w="25400" cap="flat" cmpd="sng" algn="ctr">
            <a:solidFill>
              <a:srgbClr val="FFFFFF"/>
            </a:solid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cs typeface="Arial"/>
            </a:endParaRPr>
          </a:p>
        </p:txBody>
      </p:sp>
      <p:sp>
        <p:nvSpPr>
          <p:cNvPr id="311" name="Oval 310">
            <a:extLst>
              <a:ext uri="{FF2B5EF4-FFF2-40B4-BE49-F238E27FC236}">
                <a16:creationId xmlns:a16="http://schemas.microsoft.com/office/drawing/2014/main" id="{A6711C22-C979-6A37-0B7A-2CD0F4DC6329}"/>
              </a:ext>
            </a:extLst>
          </p:cNvPr>
          <p:cNvSpPr/>
          <p:nvPr/>
        </p:nvSpPr>
        <p:spPr>
          <a:xfrm>
            <a:off x="5295518" y="3124200"/>
            <a:ext cx="1597788" cy="1597788"/>
          </a:xfrm>
          <a:prstGeom prst="ellipse">
            <a:avLst/>
          </a:prstGeom>
          <a:solidFill>
            <a:schemeClr val="tx1"/>
          </a:solidFill>
          <a:ln w="25400" cap="flat" cmpd="sng" algn="ctr">
            <a:solidFill>
              <a:srgbClr val="FFFFFF"/>
            </a:solid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cs typeface="Arial"/>
            </a:endParaRPr>
          </a:p>
        </p:txBody>
      </p:sp>
      <p:grpSp>
        <p:nvGrpSpPr>
          <p:cNvPr id="318" name="Group 317">
            <a:extLst>
              <a:ext uri="{FF2B5EF4-FFF2-40B4-BE49-F238E27FC236}">
                <a16:creationId xmlns:a16="http://schemas.microsoft.com/office/drawing/2014/main" id="{9D8D467F-A8D1-A17B-895F-13DE827BB9CD}"/>
              </a:ext>
            </a:extLst>
          </p:cNvPr>
          <p:cNvGrpSpPr/>
          <p:nvPr/>
        </p:nvGrpSpPr>
        <p:grpSpPr>
          <a:xfrm>
            <a:off x="7310286" y="3718771"/>
            <a:ext cx="4091390" cy="2366187"/>
            <a:chOff x="6795915" y="3750661"/>
            <a:chExt cx="4091390" cy="2366187"/>
          </a:xfrm>
          <a:effectLst>
            <a:outerShdw blurRad="50800" dist="76200" dir="2700000" algn="tl" rotWithShape="0">
              <a:prstClr val="black">
                <a:alpha val="20000"/>
              </a:prstClr>
            </a:outerShdw>
          </a:effectLst>
        </p:grpSpPr>
        <p:sp>
          <p:nvSpPr>
            <p:cNvPr id="319" name="Rectangle 318">
              <a:extLst>
                <a:ext uri="{FF2B5EF4-FFF2-40B4-BE49-F238E27FC236}">
                  <a16:creationId xmlns:a16="http://schemas.microsoft.com/office/drawing/2014/main" id="{822F868F-3614-608A-B195-7189122BB84F}"/>
                </a:ext>
              </a:extLst>
            </p:cNvPr>
            <p:cNvSpPr/>
            <p:nvPr/>
          </p:nvSpPr>
          <p:spPr>
            <a:xfrm>
              <a:off x="7766265" y="4157896"/>
              <a:ext cx="3121040" cy="479372"/>
            </a:xfrm>
            <a:prstGeom prst="rect">
              <a:avLst/>
            </a:prstGeom>
            <a:solidFill>
              <a:schemeClr val="tx2">
                <a:lumMod val="90000"/>
                <a:lumOff val="10000"/>
              </a:schemeClr>
            </a:solidFill>
            <a:ln w="25400" cap="flat" cmpd="sng" algn="ctr">
              <a:solidFill>
                <a:srgbClr val="FFFFFF"/>
              </a:solidFill>
              <a:prstDash val="solid"/>
            </a:ln>
            <a:effectLst/>
          </p:spPr>
          <p:txBody>
            <a:bodyPr lIns="91440" tIns="91440" rIns="91440" bIns="91440" rtlCol="0" anchor="t" anchorCtr="0"/>
            <a:lstStyle/>
            <a:p>
              <a:pPr marL="0" marR="0" lvl="0" indent="0" algn="r" defTabSz="1218987" eaLnBrk="1" fontAlgn="auto" latinLnBrk="0" hangingPunct="1">
                <a:lnSpc>
                  <a:spcPct val="100000"/>
                </a:lnSpc>
                <a:spcBef>
                  <a:spcPts val="0"/>
                </a:spcBef>
                <a:spcAft>
                  <a:spcPts val="0"/>
                </a:spcAft>
                <a:buClrTx/>
                <a:buSzTx/>
                <a:buFontTx/>
                <a:buNone/>
                <a:tabLst/>
                <a:defRPr/>
              </a:pPr>
              <a:r>
                <a:rPr lang="en-US" sz="2000" kern="0" dirty="0">
                  <a:solidFill>
                    <a:srgbClr val="FFFFFF"/>
                  </a:solidFill>
                  <a:latin typeface="Arial"/>
                  <a:cs typeface="Arial"/>
                </a:rPr>
                <a:t>Private Sector</a:t>
              </a:r>
              <a:endParaRPr kumimoji="0" lang="en-US" sz="2000" b="0" i="0" u="none" strike="noStrike" kern="0" cap="none" spc="0" normalizeH="0" baseline="0" noProof="0" dirty="0">
                <a:ln>
                  <a:noFill/>
                </a:ln>
                <a:solidFill>
                  <a:srgbClr val="FFFFFF"/>
                </a:solidFill>
                <a:effectLst/>
                <a:uLnTx/>
                <a:uFillTx/>
                <a:latin typeface="Arial"/>
                <a:cs typeface="Arial"/>
              </a:endParaRPr>
            </a:p>
          </p:txBody>
        </p:sp>
        <p:sp>
          <p:nvSpPr>
            <p:cNvPr id="320" name="Rectangle 319">
              <a:extLst>
                <a:ext uri="{FF2B5EF4-FFF2-40B4-BE49-F238E27FC236}">
                  <a16:creationId xmlns:a16="http://schemas.microsoft.com/office/drawing/2014/main" id="{242EABA3-1AA3-2621-6371-AB481435C95C}"/>
                </a:ext>
              </a:extLst>
            </p:cNvPr>
            <p:cNvSpPr/>
            <p:nvPr/>
          </p:nvSpPr>
          <p:spPr>
            <a:xfrm>
              <a:off x="7766265" y="4630363"/>
              <a:ext cx="3121040" cy="1486485"/>
            </a:xfrm>
            <a:prstGeom prst="rect">
              <a:avLst/>
            </a:prstGeom>
            <a:solidFill>
              <a:srgbClr val="A7CCDF"/>
            </a:solidFill>
            <a:ln w="25400" cap="flat" cmpd="sng" algn="ctr">
              <a:solidFill>
                <a:srgbClr val="FFFFFF"/>
              </a:solidFill>
              <a:prstDash val="solid"/>
            </a:ln>
            <a:effectLst/>
          </p:spPr>
          <p:txBody>
            <a:bodyPr lIns="91440" tIns="91440" rIns="91440" bIns="91440" rtlCol="0" anchor="t" anchorCtr="0"/>
            <a:lstStyle/>
            <a:p>
              <a:pPr marL="0" marR="0" lvl="0" indent="0" algn="r" defTabSz="1218987" eaLnBrk="1" fontAlgn="auto" latinLnBrk="0" hangingPunct="1">
                <a:lnSpc>
                  <a:spcPct val="100000"/>
                </a:lnSpc>
                <a:spcBef>
                  <a:spcPts val="0"/>
                </a:spcBef>
                <a:spcAft>
                  <a:spcPts val="0"/>
                </a:spcAft>
                <a:buClrTx/>
                <a:buSzTx/>
                <a:buFontTx/>
                <a:buNone/>
                <a:tabLst/>
                <a:defRPr/>
              </a:pPr>
              <a:br>
                <a:rPr lang="en-US" sz="1600" kern="0" dirty="0">
                  <a:latin typeface="Arial"/>
                  <a:cs typeface="Arial"/>
                </a:rPr>
              </a:br>
              <a:r>
                <a:rPr lang="en-US" sz="1600" kern="0" dirty="0">
                  <a:latin typeface="Arial"/>
                  <a:cs typeface="Arial"/>
                </a:rPr>
                <a:t>Private sector members representing the voice </a:t>
              </a:r>
              <a:br>
                <a:rPr lang="en-US" sz="1600" kern="0" dirty="0">
                  <a:latin typeface="Arial"/>
                  <a:cs typeface="Arial"/>
                </a:rPr>
              </a:br>
              <a:r>
                <a:rPr lang="en-US" sz="1600" kern="0" dirty="0">
                  <a:latin typeface="Arial"/>
                  <a:cs typeface="Arial"/>
                </a:rPr>
                <a:t>of business across Yorkshire</a:t>
              </a:r>
              <a:endParaRPr kumimoji="0" lang="en-US" sz="1600" b="0" i="0" u="none" strike="noStrike" kern="0" cap="none" spc="0" normalizeH="0" baseline="0" noProof="0" dirty="0">
                <a:ln>
                  <a:noFill/>
                </a:ln>
                <a:effectLst/>
                <a:uLnTx/>
                <a:uFillTx/>
                <a:latin typeface="Arial"/>
                <a:cs typeface="Arial"/>
              </a:endParaRPr>
            </a:p>
          </p:txBody>
        </p:sp>
        <p:sp>
          <p:nvSpPr>
            <p:cNvPr id="321" name="Oval 320">
              <a:extLst>
                <a:ext uri="{FF2B5EF4-FFF2-40B4-BE49-F238E27FC236}">
                  <a16:creationId xmlns:a16="http://schemas.microsoft.com/office/drawing/2014/main" id="{80AB29B8-58CD-0114-1CA5-F6676E91CD2B}"/>
                </a:ext>
              </a:extLst>
            </p:cNvPr>
            <p:cNvSpPr/>
            <p:nvPr/>
          </p:nvSpPr>
          <p:spPr>
            <a:xfrm>
              <a:off x="6795915" y="3750661"/>
              <a:ext cx="1104801" cy="1174269"/>
            </a:xfrm>
            <a:prstGeom prst="ellipse">
              <a:avLst/>
            </a:prstGeom>
            <a:solidFill>
              <a:srgbClr val="A7CCDF">
                <a:lumMod val="75000"/>
              </a:srgbClr>
            </a:solidFill>
            <a:ln w="25400" cap="flat" cmpd="sng" algn="ctr">
              <a:solidFill>
                <a:srgbClr val="FFFFFF"/>
              </a:solid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effectLst/>
                  <a:uLnTx/>
                  <a:uFillTx/>
                  <a:latin typeface="Arial"/>
                  <a:cs typeface="Arial"/>
                </a:rPr>
                <a:t>Private Sector</a:t>
              </a:r>
            </a:p>
          </p:txBody>
        </p:sp>
      </p:grpSp>
      <p:grpSp>
        <p:nvGrpSpPr>
          <p:cNvPr id="324" name="Group 323">
            <a:extLst>
              <a:ext uri="{FF2B5EF4-FFF2-40B4-BE49-F238E27FC236}">
                <a16:creationId xmlns:a16="http://schemas.microsoft.com/office/drawing/2014/main" id="{2D0B5670-389C-1C51-F362-DE862BF8CBD4}"/>
              </a:ext>
            </a:extLst>
          </p:cNvPr>
          <p:cNvGrpSpPr/>
          <p:nvPr/>
        </p:nvGrpSpPr>
        <p:grpSpPr>
          <a:xfrm>
            <a:off x="760312" y="3886961"/>
            <a:ext cx="3984499" cy="2204663"/>
            <a:chOff x="1301519" y="3912185"/>
            <a:chExt cx="3984499" cy="2204663"/>
          </a:xfrm>
          <a:effectLst>
            <a:outerShdw blurRad="50800" dist="76200" dir="2700000" algn="tl" rotWithShape="0">
              <a:prstClr val="black">
                <a:alpha val="20000"/>
              </a:prstClr>
            </a:outerShdw>
          </a:effectLst>
        </p:grpSpPr>
        <p:sp>
          <p:nvSpPr>
            <p:cNvPr id="325" name="Rectangle 324">
              <a:extLst>
                <a:ext uri="{FF2B5EF4-FFF2-40B4-BE49-F238E27FC236}">
                  <a16:creationId xmlns:a16="http://schemas.microsoft.com/office/drawing/2014/main" id="{C1C34367-341B-9049-6AFE-3DB8A3B139D1}"/>
                </a:ext>
              </a:extLst>
            </p:cNvPr>
            <p:cNvSpPr/>
            <p:nvPr/>
          </p:nvSpPr>
          <p:spPr>
            <a:xfrm>
              <a:off x="1301519" y="4157896"/>
              <a:ext cx="3121040" cy="479372"/>
            </a:xfrm>
            <a:prstGeom prst="rect">
              <a:avLst/>
            </a:prstGeom>
            <a:solidFill>
              <a:schemeClr val="tx2">
                <a:lumMod val="90000"/>
                <a:lumOff val="10000"/>
              </a:schemeClr>
            </a:solidFill>
            <a:ln w="25400" cap="flat" cmpd="sng" algn="ctr">
              <a:solidFill>
                <a:srgbClr val="FFFFFF"/>
              </a:solidFill>
              <a:prstDash val="solid"/>
            </a:ln>
            <a:effectLst/>
          </p:spPr>
          <p:txBody>
            <a:bodyPr lIns="91440" tIns="91440" rIns="91440" bIns="91440" rtlCol="0" anchor="t" anchorCtr="0"/>
            <a:lstStyle/>
            <a:p>
              <a:pPr marL="0" marR="0" lvl="0" indent="0" defTabSz="1218987" eaLnBrk="1" fontAlgn="auto" latinLnBrk="0" hangingPunct="1">
                <a:lnSpc>
                  <a:spcPct val="100000"/>
                </a:lnSpc>
                <a:spcBef>
                  <a:spcPts val="0"/>
                </a:spcBef>
                <a:spcAft>
                  <a:spcPts val="0"/>
                </a:spcAft>
                <a:buClrTx/>
                <a:buSzTx/>
                <a:buFontTx/>
                <a:buNone/>
                <a:tabLst/>
                <a:defRPr/>
              </a:pPr>
              <a:r>
                <a:rPr lang="en-US" sz="2000" kern="0" dirty="0">
                  <a:solidFill>
                    <a:srgbClr val="FFFFFF"/>
                  </a:solidFill>
                  <a:latin typeface="Arial"/>
                  <a:cs typeface="Arial"/>
                </a:rPr>
                <a:t>Regional</a:t>
              </a:r>
              <a:endParaRPr kumimoji="0" lang="en-US" sz="2000" b="0" i="0" u="none" strike="noStrike" kern="0" cap="none" spc="0" normalizeH="0" baseline="0" noProof="0" dirty="0">
                <a:ln>
                  <a:noFill/>
                </a:ln>
                <a:solidFill>
                  <a:srgbClr val="FFFFFF"/>
                </a:solidFill>
                <a:effectLst/>
                <a:uLnTx/>
                <a:uFillTx/>
                <a:latin typeface="Arial"/>
                <a:cs typeface="Arial"/>
              </a:endParaRPr>
            </a:p>
          </p:txBody>
        </p:sp>
        <p:sp>
          <p:nvSpPr>
            <p:cNvPr id="326" name="Rectangle 325">
              <a:extLst>
                <a:ext uri="{FF2B5EF4-FFF2-40B4-BE49-F238E27FC236}">
                  <a16:creationId xmlns:a16="http://schemas.microsoft.com/office/drawing/2014/main" id="{A2BDAD28-764C-64DF-BFC0-47D04C9A7A94}"/>
                </a:ext>
              </a:extLst>
            </p:cNvPr>
            <p:cNvSpPr/>
            <p:nvPr/>
          </p:nvSpPr>
          <p:spPr>
            <a:xfrm>
              <a:off x="1301519" y="4630363"/>
              <a:ext cx="3121040" cy="1486485"/>
            </a:xfrm>
            <a:prstGeom prst="rect">
              <a:avLst/>
            </a:prstGeom>
            <a:solidFill>
              <a:srgbClr val="A7CCDF"/>
            </a:solidFill>
            <a:ln w="25400" cap="flat" cmpd="sng" algn="ctr">
              <a:solidFill>
                <a:srgbClr val="FFFFFF"/>
              </a:solidFill>
              <a:prstDash val="solid"/>
            </a:ln>
            <a:effectLst/>
          </p:spPr>
          <p:txBody>
            <a:bodyPr lIns="91440" tIns="91440" rIns="91440" bIns="91440" rtlCol="0" anchor="t" anchorCtr="0"/>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Arial"/>
                <a:cs typeface="Arial"/>
              </a:endParaRPr>
            </a:p>
          </p:txBody>
        </p:sp>
        <p:sp>
          <p:nvSpPr>
            <p:cNvPr id="327" name="Oval 326">
              <a:extLst>
                <a:ext uri="{FF2B5EF4-FFF2-40B4-BE49-F238E27FC236}">
                  <a16:creationId xmlns:a16="http://schemas.microsoft.com/office/drawing/2014/main" id="{0FFACD08-94A1-7225-9F3A-EEE786551635}"/>
                </a:ext>
              </a:extLst>
            </p:cNvPr>
            <p:cNvSpPr/>
            <p:nvPr/>
          </p:nvSpPr>
          <p:spPr>
            <a:xfrm>
              <a:off x="4244654" y="3912185"/>
              <a:ext cx="1041364" cy="1041364"/>
            </a:xfrm>
            <a:prstGeom prst="ellipse">
              <a:avLst/>
            </a:prstGeom>
            <a:solidFill>
              <a:srgbClr val="92C15B"/>
            </a:solidFill>
            <a:ln w="25400" cap="flat" cmpd="sng" algn="ctr">
              <a:solidFill>
                <a:srgbClr val="FFFFFF"/>
              </a:solidFill>
              <a:prstDash val="solid"/>
            </a:ln>
            <a:effectLst/>
          </p:spPr>
          <p:txBody>
            <a:bodyPr lIns="91440" tIns="45720" rIns="91440" bIns="45720" rtlCol="0" anchor="ctr"/>
            <a:lstStyle/>
            <a:p>
              <a:pPr algn="ctr" defTabSz="1218987">
                <a:defRPr/>
              </a:pPr>
              <a:r>
                <a:rPr lang="en-US" sz="1600" b="1" kern="0" dirty="0">
                  <a:latin typeface="Arial"/>
                  <a:cs typeface="Arial"/>
                </a:rPr>
                <a:t>4 LEPs</a:t>
              </a:r>
              <a:endParaRPr kumimoji="0" lang="en-US" sz="1600" b="1" i="0" u="none" strike="noStrike" kern="0" cap="none" spc="0" normalizeH="0" baseline="0" noProof="0" dirty="0">
                <a:ln>
                  <a:noFill/>
                </a:ln>
                <a:effectLst/>
                <a:uLnTx/>
                <a:uFillTx/>
                <a:latin typeface="Arial"/>
                <a:cs typeface="Arial"/>
              </a:endParaRPr>
            </a:p>
          </p:txBody>
        </p:sp>
      </p:grpSp>
      <p:grpSp>
        <p:nvGrpSpPr>
          <p:cNvPr id="330" name="Group 329">
            <a:extLst>
              <a:ext uri="{FF2B5EF4-FFF2-40B4-BE49-F238E27FC236}">
                <a16:creationId xmlns:a16="http://schemas.microsoft.com/office/drawing/2014/main" id="{176D2CE6-995C-3C36-8A0A-F449DAC550AD}"/>
              </a:ext>
            </a:extLst>
          </p:cNvPr>
          <p:cNvGrpSpPr/>
          <p:nvPr/>
        </p:nvGrpSpPr>
        <p:grpSpPr>
          <a:xfrm>
            <a:off x="760312" y="1496246"/>
            <a:ext cx="4189275" cy="2392000"/>
            <a:chOff x="1301519" y="1540604"/>
            <a:chExt cx="4189275" cy="2392000"/>
          </a:xfrm>
          <a:effectLst>
            <a:outerShdw blurRad="76200" dist="63500" dir="2700000" algn="tl" rotWithShape="0">
              <a:prstClr val="black">
                <a:alpha val="40000"/>
              </a:prstClr>
            </a:outerShdw>
          </a:effectLst>
        </p:grpSpPr>
        <p:sp>
          <p:nvSpPr>
            <p:cNvPr id="331" name="Rectangle 330">
              <a:extLst>
                <a:ext uri="{FF2B5EF4-FFF2-40B4-BE49-F238E27FC236}">
                  <a16:creationId xmlns:a16="http://schemas.microsoft.com/office/drawing/2014/main" id="{461DA782-D638-AAE5-50F8-2D1D2EB032B7}"/>
                </a:ext>
              </a:extLst>
            </p:cNvPr>
            <p:cNvSpPr/>
            <p:nvPr/>
          </p:nvSpPr>
          <p:spPr>
            <a:xfrm>
              <a:off x="1301519" y="1540604"/>
              <a:ext cx="3121040" cy="479372"/>
            </a:xfrm>
            <a:prstGeom prst="rect">
              <a:avLst/>
            </a:prstGeom>
            <a:solidFill>
              <a:schemeClr val="tx2">
                <a:lumMod val="90000"/>
                <a:lumOff val="10000"/>
              </a:schemeClr>
            </a:solidFill>
            <a:ln w="25400" cap="flat" cmpd="sng" algn="ctr">
              <a:solidFill>
                <a:srgbClr val="FFFFFF"/>
              </a:solidFill>
              <a:prstDash val="solid"/>
            </a:ln>
            <a:effectLst/>
          </p:spPr>
          <p:txBody>
            <a:bodyPr lIns="91440" tIns="91440" rIns="91440" bIns="91440" rtlCol="0" anchor="t" anchorCtr="0"/>
            <a:lstStyle/>
            <a:p>
              <a:pPr marL="0" marR="0" lvl="0" indent="0" defTabSz="1218987" eaLnBrk="1" fontAlgn="auto" latinLnBrk="0" hangingPunct="1">
                <a:lnSpc>
                  <a:spcPct val="100000"/>
                </a:lnSpc>
                <a:spcBef>
                  <a:spcPts val="0"/>
                </a:spcBef>
                <a:spcAft>
                  <a:spcPts val="0"/>
                </a:spcAft>
                <a:buClrTx/>
                <a:buSzTx/>
                <a:buFontTx/>
                <a:buNone/>
                <a:tabLst/>
                <a:defRPr/>
              </a:pPr>
              <a:r>
                <a:rPr lang="en-US" sz="2000" kern="0" dirty="0">
                  <a:solidFill>
                    <a:srgbClr val="FFFFFF"/>
                  </a:solidFill>
                  <a:latin typeface="Arial"/>
                  <a:cs typeface="Arial"/>
                </a:rPr>
                <a:t>National</a:t>
              </a:r>
              <a:endParaRPr kumimoji="0" lang="en-US" sz="2000" b="0" i="0" u="none" strike="noStrike" kern="0" cap="none" spc="0" normalizeH="0" baseline="0" noProof="0" dirty="0">
                <a:ln>
                  <a:noFill/>
                </a:ln>
                <a:solidFill>
                  <a:srgbClr val="FFFFFF"/>
                </a:solidFill>
                <a:effectLst/>
                <a:uLnTx/>
                <a:uFillTx/>
                <a:latin typeface="Arial"/>
                <a:cs typeface="Arial"/>
              </a:endParaRPr>
            </a:p>
          </p:txBody>
        </p:sp>
        <p:sp>
          <p:nvSpPr>
            <p:cNvPr id="332" name="Rectangle 331">
              <a:extLst>
                <a:ext uri="{FF2B5EF4-FFF2-40B4-BE49-F238E27FC236}">
                  <a16:creationId xmlns:a16="http://schemas.microsoft.com/office/drawing/2014/main" id="{ACA7E721-DBF9-5C11-FB1A-5391FA8C970F}"/>
                </a:ext>
              </a:extLst>
            </p:cNvPr>
            <p:cNvSpPr/>
            <p:nvPr/>
          </p:nvSpPr>
          <p:spPr>
            <a:xfrm>
              <a:off x="1301519" y="2013071"/>
              <a:ext cx="3121040" cy="1486485"/>
            </a:xfrm>
            <a:prstGeom prst="rect">
              <a:avLst/>
            </a:prstGeom>
            <a:solidFill>
              <a:srgbClr val="A7CCDF"/>
            </a:solidFill>
            <a:ln w="25400" cap="flat" cmpd="sng" algn="ctr">
              <a:solidFill>
                <a:srgbClr val="FFFFFF"/>
              </a:solidFill>
              <a:prstDash val="solid"/>
            </a:ln>
            <a:effectLst/>
          </p:spPr>
          <p:txBody>
            <a:bodyPr lIns="91440" tIns="91440" rIns="91440" bIns="91440" rtlCol="0" anchor="t" anchorCtr="0"/>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a:ln>
                    <a:noFill/>
                  </a:ln>
                  <a:effectLst/>
                  <a:uLnTx/>
                  <a:uFillTx/>
                  <a:latin typeface="Arial"/>
                  <a:cs typeface="Arial"/>
                </a:rPr>
                <a:t>National government </a:t>
              </a:r>
              <a:br>
                <a:rPr kumimoji="0" lang="en-US" sz="1600" i="0" u="none" strike="noStrike" kern="0" cap="none" spc="0" normalizeH="0" baseline="0" noProof="0" dirty="0">
                  <a:ln>
                    <a:noFill/>
                  </a:ln>
                  <a:effectLst/>
                  <a:uLnTx/>
                  <a:uFillTx/>
                  <a:latin typeface="Arial"/>
                  <a:cs typeface="Arial"/>
                </a:rPr>
              </a:br>
              <a:r>
                <a:rPr kumimoji="0" lang="en-US" sz="1600" i="0" u="none" strike="noStrike" kern="0" cap="none" spc="0" normalizeH="0" baseline="0" noProof="0" dirty="0">
                  <a:ln>
                    <a:noFill/>
                  </a:ln>
                  <a:effectLst/>
                  <a:uLnTx/>
                  <a:uFillTx/>
                  <a:latin typeface="Arial"/>
                  <a:cs typeface="Arial"/>
                </a:rPr>
                <a:t>Space Applications Catapult</a:t>
              </a:r>
            </a:p>
            <a:p>
              <a:pPr marL="0" marR="0" lvl="0" indent="0" defTabSz="1218987" eaLnBrk="1" fontAlgn="auto" latinLnBrk="0" hangingPunct="1">
                <a:lnSpc>
                  <a:spcPct val="100000"/>
                </a:lnSpc>
                <a:spcBef>
                  <a:spcPts val="0"/>
                </a:spcBef>
                <a:spcAft>
                  <a:spcPts val="0"/>
                </a:spcAft>
                <a:buClrTx/>
                <a:buSzTx/>
                <a:buFontTx/>
                <a:buNone/>
                <a:tabLst/>
                <a:defRPr/>
              </a:pPr>
              <a:r>
                <a:rPr lang="en-US" sz="1600" kern="0" dirty="0">
                  <a:latin typeface="Arial"/>
                  <a:cs typeface="Arial"/>
                </a:rPr>
                <a:t>High Value </a:t>
              </a:r>
              <a:br>
                <a:rPr lang="en-US" sz="1600" kern="0" dirty="0">
                  <a:latin typeface="Arial"/>
                  <a:cs typeface="Arial"/>
                </a:rPr>
              </a:br>
              <a:r>
                <a:rPr lang="en-US" sz="1600" kern="0" dirty="0">
                  <a:latin typeface="Arial"/>
                  <a:cs typeface="Arial"/>
                </a:rPr>
                <a:t>Manufacturing</a:t>
              </a:r>
              <a:br>
                <a:rPr lang="en-US" sz="1600" kern="0" dirty="0">
                  <a:latin typeface="Arial"/>
                  <a:cs typeface="Arial"/>
                </a:rPr>
              </a:br>
              <a:r>
                <a:rPr lang="en-US" sz="1600" kern="0" dirty="0">
                  <a:latin typeface="Arial"/>
                  <a:cs typeface="Arial"/>
                </a:rPr>
                <a:t>Catapult</a:t>
              </a:r>
              <a:endParaRPr kumimoji="0" lang="en-US" sz="1600" i="0" u="none" strike="noStrike" kern="0" cap="none" spc="0" normalizeH="0" baseline="0" noProof="0" dirty="0">
                <a:ln>
                  <a:noFill/>
                </a:ln>
                <a:effectLst/>
                <a:uLnTx/>
                <a:uFillTx/>
                <a:latin typeface="Arial"/>
                <a:cs typeface="Arial"/>
              </a:endParaRPr>
            </a:p>
          </p:txBody>
        </p:sp>
        <p:sp>
          <p:nvSpPr>
            <p:cNvPr id="333" name="Oval 332">
              <a:extLst>
                <a:ext uri="{FF2B5EF4-FFF2-40B4-BE49-F238E27FC236}">
                  <a16:creationId xmlns:a16="http://schemas.microsoft.com/office/drawing/2014/main" id="{FE2C7BEE-1E76-9A02-0A10-D6F05FE4F6F3}"/>
                </a:ext>
              </a:extLst>
            </p:cNvPr>
            <p:cNvSpPr/>
            <p:nvPr/>
          </p:nvSpPr>
          <p:spPr>
            <a:xfrm>
              <a:off x="4087051" y="1731842"/>
              <a:ext cx="1041364" cy="1041364"/>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w="25400" cap="flat" cmpd="sng" algn="ctr">
              <a:solidFill>
                <a:srgbClr val="FFFFFF"/>
              </a:solid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cs typeface="Arial"/>
              </a:endParaRPr>
            </a:p>
          </p:txBody>
        </p:sp>
        <p:sp>
          <p:nvSpPr>
            <p:cNvPr id="334" name="Oval 333">
              <a:extLst>
                <a:ext uri="{FF2B5EF4-FFF2-40B4-BE49-F238E27FC236}">
                  <a16:creationId xmlns:a16="http://schemas.microsoft.com/office/drawing/2014/main" id="{0C10F2C1-9E0C-6395-1073-70ADA824DE17}"/>
                </a:ext>
              </a:extLst>
            </p:cNvPr>
            <p:cNvSpPr/>
            <p:nvPr/>
          </p:nvSpPr>
          <p:spPr>
            <a:xfrm>
              <a:off x="3689756" y="2891240"/>
              <a:ext cx="1041364" cy="1041364"/>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w="25400" cap="flat" cmpd="sng" algn="ctr">
              <a:solidFill>
                <a:srgbClr val="FFFFFF"/>
              </a:solid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cs typeface="Arial"/>
              </a:endParaRPr>
            </a:p>
          </p:txBody>
        </p:sp>
        <p:sp>
          <p:nvSpPr>
            <p:cNvPr id="335" name="Oval 334">
              <a:extLst>
                <a:ext uri="{FF2B5EF4-FFF2-40B4-BE49-F238E27FC236}">
                  <a16:creationId xmlns:a16="http://schemas.microsoft.com/office/drawing/2014/main" id="{32E40224-F3DD-DE8D-98E3-446F68E2FA2A}"/>
                </a:ext>
              </a:extLst>
            </p:cNvPr>
            <p:cNvSpPr/>
            <p:nvPr/>
          </p:nvSpPr>
          <p:spPr>
            <a:xfrm>
              <a:off x="4449430" y="2514600"/>
              <a:ext cx="1041364" cy="1041364"/>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25400" cap="flat" cmpd="sng" algn="ctr">
              <a:solidFill>
                <a:srgbClr val="FFFFFF"/>
              </a:solid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Arial"/>
                <a:cs typeface="Arial"/>
              </a:endParaRPr>
            </a:p>
          </p:txBody>
        </p:sp>
      </p:grpSp>
      <p:pic>
        <p:nvPicPr>
          <p:cNvPr id="610" name="Picture 609" descr="A picture containing graphical user interface&#10;&#10;Description automatically generated">
            <a:extLst>
              <a:ext uri="{FF2B5EF4-FFF2-40B4-BE49-F238E27FC236}">
                <a16:creationId xmlns:a16="http://schemas.microsoft.com/office/drawing/2014/main" id="{F22DFEE9-5D57-1C31-FCF0-496EA4ACF7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7480" y="3224841"/>
            <a:ext cx="1881642" cy="1410435"/>
          </a:xfrm>
          <a:prstGeom prst="rect">
            <a:avLst/>
          </a:prstGeom>
        </p:spPr>
      </p:pic>
      <p:pic>
        <p:nvPicPr>
          <p:cNvPr id="3076" name="Picture 4" descr="Yorkshire LEPs | Yorkshire Enterprise Network">
            <a:extLst>
              <a:ext uri="{FF2B5EF4-FFF2-40B4-BE49-F238E27FC236}">
                <a16:creationId xmlns:a16="http://schemas.microsoft.com/office/drawing/2014/main" id="{5B5F402A-97FC-9E7F-ED3E-6BE2749A29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0324" y="4641619"/>
            <a:ext cx="1406700" cy="7033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LJ are Partnering with HEY LEP | TLJ Access Control">
            <a:extLst>
              <a:ext uri="{FF2B5EF4-FFF2-40B4-BE49-F238E27FC236}">
                <a16:creationId xmlns:a16="http://schemas.microsoft.com/office/drawing/2014/main" id="{7781BA24-DA6E-8C92-4B27-F4B181A7F9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0046" y="5439253"/>
            <a:ext cx="1405685" cy="57121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York &amp; North Yorkshire Local Enterprise Partnership – Dry Anaerobic  Digestion Feasibility Study - WRM">
            <a:extLst>
              <a:ext uri="{FF2B5EF4-FFF2-40B4-BE49-F238E27FC236}">
                <a16:creationId xmlns:a16="http://schemas.microsoft.com/office/drawing/2014/main" id="{9C0A4808-BE00-644D-9B89-1FBE45FCEF6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346" t="33270" r="13871" b="37413"/>
          <a:stretch/>
        </p:blipFill>
        <p:spPr bwMode="auto">
          <a:xfrm>
            <a:off x="2228089" y="4703082"/>
            <a:ext cx="1555876" cy="58643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Twitter LEP - South Yorkshire MCA">
            <a:extLst>
              <a:ext uri="{FF2B5EF4-FFF2-40B4-BE49-F238E27FC236}">
                <a16:creationId xmlns:a16="http://schemas.microsoft.com/office/drawing/2014/main" id="{F0E83BD4-07D0-E085-1F2A-898FFCF451B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7532" b="15964"/>
          <a:stretch/>
        </p:blipFill>
        <p:spPr bwMode="auto">
          <a:xfrm>
            <a:off x="2531157" y="5387057"/>
            <a:ext cx="1056356" cy="702516"/>
          </a:xfrm>
          <a:prstGeom prst="rect">
            <a:avLst/>
          </a:prstGeom>
          <a:noFill/>
          <a:extLst>
            <a:ext uri="{909E8E84-426E-40DD-AFC4-6F175D3DCCD1}">
              <a14:hiddenFill xmlns:a14="http://schemas.microsoft.com/office/drawing/2010/main">
                <a:solidFill>
                  <a:srgbClr val="FFFFFF"/>
                </a:solidFill>
              </a14:hiddenFill>
            </a:ext>
          </a:extLst>
        </p:spPr>
      </p:pic>
      <p:grpSp>
        <p:nvGrpSpPr>
          <p:cNvPr id="614" name="Group 613">
            <a:extLst>
              <a:ext uri="{FF2B5EF4-FFF2-40B4-BE49-F238E27FC236}">
                <a16:creationId xmlns:a16="http://schemas.microsoft.com/office/drawing/2014/main" id="{59D873C1-3A77-A6CF-0FC1-3A7782B628EF}"/>
              </a:ext>
            </a:extLst>
          </p:cNvPr>
          <p:cNvGrpSpPr/>
          <p:nvPr/>
        </p:nvGrpSpPr>
        <p:grpSpPr>
          <a:xfrm>
            <a:off x="7254787" y="1466752"/>
            <a:ext cx="4111648" cy="2066543"/>
            <a:chOff x="6851811" y="1536416"/>
            <a:chExt cx="4111648" cy="2066543"/>
          </a:xfrm>
        </p:grpSpPr>
        <p:grpSp>
          <p:nvGrpSpPr>
            <p:cNvPr id="312" name="Group 311">
              <a:extLst>
                <a:ext uri="{FF2B5EF4-FFF2-40B4-BE49-F238E27FC236}">
                  <a16:creationId xmlns:a16="http://schemas.microsoft.com/office/drawing/2014/main" id="{66302BF0-8378-1D8B-ADF3-937A83BB402F}"/>
                </a:ext>
              </a:extLst>
            </p:cNvPr>
            <p:cNvGrpSpPr/>
            <p:nvPr/>
          </p:nvGrpSpPr>
          <p:grpSpPr>
            <a:xfrm>
              <a:off x="6851811" y="1536416"/>
              <a:ext cx="4111648" cy="2044854"/>
              <a:chOff x="6775657" y="1540604"/>
              <a:chExt cx="4111648" cy="2044854"/>
            </a:xfrm>
            <a:effectLst>
              <a:outerShdw blurRad="50800" dist="76200" dir="2700000" algn="tl" rotWithShape="0">
                <a:prstClr val="black">
                  <a:alpha val="20000"/>
                </a:prstClr>
              </a:outerShdw>
            </a:effectLst>
          </p:grpSpPr>
          <p:sp>
            <p:nvSpPr>
              <p:cNvPr id="313" name="Rectangle 312">
                <a:extLst>
                  <a:ext uri="{FF2B5EF4-FFF2-40B4-BE49-F238E27FC236}">
                    <a16:creationId xmlns:a16="http://schemas.microsoft.com/office/drawing/2014/main" id="{1AC3EF62-403A-2B40-6060-4F38606BD5B9}"/>
                  </a:ext>
                </a:extLst>
              </p:cNvPr>
              <p:cNvSpPr/>
              <p:nvPr/>
            </p:nvSpPr>
            <p:spPr>
              <a:xfrm>
                <a:off x="7766265" y="1540604"/>
                <a:ext cx="3121040" cy="479372"/>
              </a:xfrm>
              <a:prstGeom prst="rect">
                <a:avLst/>
              </a:prstGeom>
              <a:solidFill>
                <a:schemeClr val="tx2">
                  <a:lumMod val="90000"/>
                  <a:lumOff val="10000"/>
                </a:schemeClr>
              </a:solidFill>
              <a:ln w="25400" cap="flat" cmpd="sng" algn="ctr">
                <a:solidFill>
                  <a:srgbClr val="FFFFFF"/>
                </a:solidFill>
                <a:prstDash val="solid"/>
              </a:ln>
              <a:effectLst/>
            </p:spPr>
            <p:txBody>
              <a:bodyPr lIns="91440" tIns="91440" rIns="91440" bIns="91440" rtlCol="0" anchor="t" anchorCtr="0"/>
              <a:lstStyle/>
              <a:p>
                <a:pPr marL="0" marR="0" lvl="0" indent="0" algn="r" defTabSz="1218987"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Arial"/>
                    <a:cs typeface="Arial"/>
                  </a:rPr>
                  <a:t>Virtual Space Campus</a:t>
                </a:r>
              </a:p>
            </p:txBody>
          </p:sp>
          <p:sp>
            <p:nvSpPr>
              <p:cNvPr id="314" name="Rectangle 313">
                <a:extLst>
                  <a:ext uri="{FF2B5EF4-FFF2-40B4-BE49-F238E27FC236}">
                    <a16:creationId xmlns:a16="http://schemas.microsoft.com/office/drawing/2014/main" id="{37D2E7BC-9AC8-89AB-C9B8-9D44A1F63C48}"/>
                  </a:ext>
                </a:extLst>
              </p:cNvPr>
              <p:cNvSpPr/>
              <p:nvPr/>
            </p:nvSpPr>
            <p:spPr>
              <a:xfrm>
                <a:off x="7766265" y="2013071"/>
                <a:ext cx="3121040" cy="1486485"/>
              </a:xfrm>
              <a:prstGeom prst="rect">
                <a:avLst/>
              </a:prstGeom>
              <a:solidFill>
                <a:srgbClr val="A7CCDF"/>
              </a:solidFill>
              <a:ln w="25400" cap="flat" cmpd="sng" algn="ctr">
                <a:solidFill>
                  <a:srgbClr val="FFFFFF"/>
                </a:solidFill>
                <a:prstDash val="solid"/>
              </a:ln>
              <a:effectLst/>
            </p:spPr>
            <p:txBody>
              <a:bodyPr lIns="91440" tIns="91440" rIns="91440" bIns="91440" rtlCol="0" anchor="t" anchorCtr="0"/>
              <a:lstStyle/>
              <a:p>
                <a:pPr marL="0" marR="0" lvl="0" indent="0" algn="r" defTabSz="1218987"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rial"/>
                    <a:cs typeface="Arial"/>
                  </a:rPr>
                  <a:t>.</a:t>
                </a:r>
              </a:p>
            </p:txBody>
          </p:sp>
          <p:sp>
            <p:nvSpPr>
              <p:cNvPr id="317" name="Oval 316">
                <a:extLst>
                  <a:ext uri="{FF2B5EF4-FFF2-40B4-BE49-F238E27FC236}">
                    <a16:creationId xmlns:a16="http://schemas.microsoft.com/office/drawing/2014/main" id="{A94F9863-A17A-E100-7F36-41835AEB6494}"/>
                  </a:ext>
                </a:extLst>
              </p:cNvPr>
              <p:cNvSpPr/>
              <p:nvPr/>
            </p:nvSpPr>
            <p:spPr>
              <a:xfrm>
                <a:off x="6775657" y="2544094"/>
                <a:ext cx="1041364" cy="1041364"/>
              </a:xfrm>
              <a:prstGeom prst="ellipse">
                <a:avLst/>
              </a:prstGeom>
              <a:blipFill dpi="0" rotWithShape="1">
                <a:blip r:embed="rId10">
                  <a:extLst>
                    <a:ext uri="{28A0092B-C50C-407E-A947-70E740481C1C}">
                      <a14:useLocalDpi xmlns:a14="http://schemas.microsoft.com/office/drawing/2010/main" val="0"/>
                    </a:ext>
                  </a:extLst>
                </a:blip>
                <a:srcRect/>
                <a:stretch>
                  <a:fillRect/>
                </a:stretch>
              </a:blipFill>
              <a:ln w="25400" cap="flat" cmpd="sng" algn="ctr">
                <a:solidFill>
                  <a:srgbClr val="FFFFFF"/>
                </a:solid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Arial"/>
                  <a:cs typeface="Arial"/>
                </a:endParaRPr>
              </a:p>
            </p:txBody>
          </p:sp>
        </p:grpSp>
        <p:pic>
          <p:nvPicPr>
            <p:cNvPr id="3084" name="Picture 12" descr="University of Leeds logo banner transparent PNG - StickPNG">
              <a:extLst>
                <a:ext uri="{FF2B5EF4-FFF2-40B4-BE49-F238E27FC236}">
                  <a16:creationId xmlns:a16="http://schemas.microsoft.com/office/drawing/2014/main" id="{971AE69B-FFFB-AC5C-150D-05FC9E251F5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85128" y="2963678"/>
              <a:ext cx="1022850" cy="63928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ome | The University of Sheffield">
              <a:extLst>
                <a:ext uri="{FF2B5EF4-FFF2-40B4-BE49-F238E27FC236}">
                  <a16:creationId xmlns:a16="http://schemas.microsoft.com/office/drawing/2014/main" id="{F6DF9944-68C8-8323-CBFD-2D8FF0226D3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014578" y="2115761"/>
              <a:ext cx="708816" cy="283527"/>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Associate Dean Teaching and Learning job with SHEFFIELD HALLAM UNIVERSITY |  329850">
              <a:extLst>
                <a:ext uri="{FF2B5EF4-FFF2-40B4-BE49-F238E27FC236}">
                  <a16:creationId xmlns:a16="http://schemas.microsoft.com/office/drawing/2014/main" id="{996CBE70-F80F-5DA2-44BF-32E11B8D70E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094118" y="2423670"/>
              <a:ext cx="629276" cy="314638"/>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York St John University / AA2A">
              <a:extLst>
                <a:ext uri="{FF2B5EF4-FFF2-40B4-BE49-F238E27FC236}">
                  <a16:creationId xmlns:a16="http://schemas.microsoft.com/office/drawing/2014/main" id="{158DCDEA-9C14-9950-6E6E-5951C4A9B2F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086718" y="2790995"/>
              <a:ext cx="629276" cy="324997"/>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University of York">
              <a:extLst>
                <a:ext uri="{FF2B5EF4-FFF2-40B4-BE49-F238E27FC236}">
                  <a16:creationId xmlns:a16="http://schemas.microsoft.com/office/drawing/2014/main" id="{7EAB42D2-4A98-9E8D-7296-A42335A2AE0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987837" y="3131541"/>
              <a:ext cx="827037" cy="313547"/>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a:extLst>
                <a:ext uri="{FF2B5EF4-FFF2-40B4-BE49-F238E27FC236}">
                  <a16:creationId xmlns:a16="http://schemas.microsoft.com/office/drawing/2014/main" id="{966F2037-4C84-6CF4-8552-276801ADBDE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133440" y="2778202"/>
              <a:ext cx="591290" cy="328494"/>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descr="Leeds Beckett University's latest logo | Download Scientific Diagram">
              <a:extLst>
                <a:ext uri="{FF2B5EF4-FFF2-40B4-BE49-F238E27FC236}">
                  <a16:creationId xmlns:a16="http://schemas.microsoft.com/office/drawing/2014/main" id="{D42E2AAF-A659-5336-882F-FB9470D417C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117395" y="2090856"/>
              <a:ext cx="747896" cy="373948"/>
            </a:xfrm>
            <a:prstGeom prst="rect">
              <a:avLst/>
            </a:prstGeom>
            <a:noFill/>
            <a:extLst>
              <a:ext uri="{909E8E84-426E-40DD-AFC4-6F175D3DCCD1}">
                <a14:hiddenFill xmlns:a14="http://schemas.microsoft.com/office/drawing/2010/main">
                  <a:solidFill>
                    <a:srgbClr val="FFFFFF"/>
                  </a:solidFill>
                </a14:hiddenFill>
              </a:ext>
            </a:extLst>
          </p:spPr>
        </p:pic>
        <p:pic>
          <p:nvPicPr>
            <p:cNvPr id="3100" name="Picture 28" descr="University of Huddersfield">
              <a:extLst>
                <a:ext uri="{FF2B5EF4-FFF2-40B4-BE49-F238E27FC236}">
                  <a16:creationId xmlns:a16="http://schemas.microsoft.com/office/drawing/2014/main" id="{06172E0D-5A55-C42B-29BF-E711829158C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925798" y="2398606"/>
              <a:ext cx="1008994" cy="349573"/>
            </a:xfrm>
            <a:prstGeom prst="rect">
              <a:avLst/>
            </a:prstGeom>
            <a:noFill/>
            <a:extLst>
              <a:ext uri="{909E8E84-426E-40DD-AFC4-6F175D3DCCD1}">
                <a14:hiddenFill xmlns:a14="http://schemas.microsoft.com/office/drawing/2010/main">
                  <a:solidFill>
                    <a:srgbClr val="FFFFFF"/>
                  </a:solidFill>
                </a14:hiddenFill>
              </a:ext>
            </a:extLst>
          </p:spPr>
        </p:pic>
        <p:pic>
          <p:nvPicPr>
            <p:cNvPr id="3102" name="Picture 30" descr="University of Bradford – Logos Download">
              <a:extLst>
                <a:ext uri="{FF2B5EF4-FFF2-40B4-BE49-F238E27FC236}">
                  <a16:creationId xmlns:a16="http://schemas.microsoft.com/office/drawing/2014/main" id="{8072B858-0449-014D-202A-E4A53B9CF2D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981301" y="2145064"/>
              <a:ext cx="887521" cy="173228"/>
            </a:xfrm>
            <a:prstGeom prst="rect">
              <a:avLst/>
            </a:prstGeom>
            <a:noFill/>
            <a:extLst>
              <a:ext uri="{909E8E84-426E-40DD-AFC4-6F175D3DCCD1}">
                <a14:hiddenFill xmlns:a14="http://schemas.microsoft.com/office/drawing/2010/main">
                  <a:solidFill>
                    <a:srgbClr val="FFFFFF"/>
                  </a:solidFill>
                </a14:hiddenFill>
              </a:ext>
            </a:extLst>
          </p:spPr>
        </p:pic>
        <p:pic>
          <p:nvPicPr>
            <p:cNvPr id="3106" name="Picture 34" descr="Leeds Trinity University - Care Leaver Covenant">
              <a:extLst>
                <a:ext uri="{FF2B5EF4-FFF2-40B4-BE49-F238E27FC236}">
                  <a16:creationId xmlns:a16="http://schemas.microsoft.com/office/drawing/2014/main" id="{7DC50ADC-89A8-28AD-DB65-9137A923955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105957" y="2515250"/>
              <a:ext cx="747896" cy="246806"/>
            </a:xfrm>
            <a:prstGeom prst="rect">
              <a:avLst/>
            </a:prstGeom>
            <a:noFill/>
            <a:extLst>
              <a:ext uri="{909E8E84-426E-40DD-AFC4-6F175D3DCCD1}">
                <a14:hiddenFill xmlns:a14="http://schemas.microsoft.com/office/drawing/2010/main">
                  <a:solidFill>
                    <a:srgbClr val="FFFFFF"/>
                  </a:solidFill>
                </a14:hiddenFill>
              </a:ext>
            </a:extLst>
          </p:spPr>
        </p:pic>
        <p:pic>
          <p:nvPicPr>
            <p:cNvPr id="3108" name="Picture 36" descr="Leeds Arts University Logo 2017 - HELOA">
              <a:extLst>
                <a:ext uri="{FF2B5EF4-FFF2-40B4-BE49-F238E27FC236}">
                  <a16:creationId xmlns:a16="http://schemas.microsoft.com/office/drawing/2014/main" id="{33F0B698-53A7-0844-8327-B54380E1B1F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341852" y="2773054"/>
              <a:ext cx="333780" cy="341409"/>
            </a:xfrm>
            <a:prstGeom prst="rect">
              <a:avLst/>
            </a:prstGeom>
            <a:noFill/>
            <a:extLst>
              <a:ext uri="{909E8E84-426E-40DD-AFC4-6F175D3DCCD1}">
                <a14:hiddenFill xmlns:a14="http://schemas.microsoft.com/office/drawing/2010/main">
                  <a:solidFill>
                    <a:srgbClr val="FFFFFF"/>
                  </a:solidFill>
                </a14:hiddenFill>
              </a:ext>
            </a:extLst>
          </p:spPr>
        </p:pic>
        <p:pic>
          <p:nvPicPr>
            <p:cNvPr id="3110" name="Picture 38" descr="Study Music (Jazz) BA (Hons) Full-time at Leeds Conservatoire. Want to know  more about this course? Read more on Coursefindr.">
              <a:extLst>
                <a:ext uri="{FF2B5EF4-FFF2-40B4-BE49-F238E27FC236}">
                  <a16:creationId xmlns:a16="http://schemas.microsoft.com/office/drawing/2014/main" id="{815499E5-F7EF-1995-C1D6-9DBEAFFEE252}"/>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164412" y="3176558"/>
              <a:ext cx="651066" cy="325533"/>
            </a:xfrm>
            <a:prstGeom prst="rect">
              <a:avLst/>
            </a:prstGeom>
            <a:noFill/>
            <a:extLst>
              <a:ext uri="{909E8E84-426E-40DD-AFC4-6F175D3DCCD1}">
                <a14:hiddenFill xmlns:a14="http://schemas.microsoft.com/office/drawing/2010/main">
                  <a:solidFill>
                    <a:srgbClr val="FFFFFF"/>
                  </a:solidFill>
                </a14:hiddenFill>
              </a:ext>
            </a:extLst>
          </p:spPr>
        </p:pic>
      </p:grpSp>
      <p:sp>
        <p:nvSpPr>
          <p:cNvPr id="613" name="TextBox 612">
            <a:extLst>
              <a:ext uri="{FF2B5EF4-FFF2-40B4-BE49-F238E27FC236}">
                <a16:creationId xmlns:a16="http://schemas.microsoft.com/office/drawing/2014/main" id="{90ED8CA0-DC67-EDB4-FB4F-FB8E89A2D4B5}"/>
              </a:ext>
            </a:extLst>
          </p:cNvPr>
          <p:cNvSpPr txBox="1"/>
          <p:nvPr/>
        </p:nvSpPr>
        <p:spPr>
          <a:xfrm>
            <a:off x="267837" y="363995"/>
            <a:ext cx="11523407" cy="830997"/>
          </a:xfrm>
          <a:prstGeom prst="rect">
            <a:avLst/>
          </a:prstGeom>
          <a:noFill/>
        </p:spPr>
        <p:txBody>
          <a:bodyPr wrap="square" rtlCol="0">
            <a:spAutoFit/>
          </a:bodyPr>
          <a:lstStyle/>
          <a:p>
            <a:r>
              <a:rPr lang="en-US" sz="4800" b="1" dirty="0">
                <a:solidFill>
                  <a:schemeClr val="bg1"/>
                </a:solidFill>
                <a:latin typeface="Arial"/>
                <a:cs typeface="Arial"/>
              </a:rPr>
              <a:t>Building the team</a:t>
            </a:r>
            <a:endParaRPr lang="en-GB" sz="4800" b="1" dirty="0">
              <a:solidFill>
                <a:schemeClr val="bg1"/>
              </a:solidFill>
              <a:latin typeface="Arial"/>
              <a:cs typeface="Arial"/>
            </a:endParaRPr>
          </a:p>
        </p:txBody>
      </p:sp>
    </p:spTree>
    <p:extLst>
      <p:ext uri="{BB962C8B-B14F-4D97-AF65-F5344CB8AC3E}">
        <p14:creationId xmlns:p14="http://schemas.microsoft.com/office/powerpoint/2010/main" val="2319625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1E38"/>
        </a:solidFill>
        <a:effectLst/>
      </p:bgPr>
    </p:bg>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00BD9E1D-372D-4BCF-9870-0FD51D3DBF13}"/>
              </a:ext>
            </a:extLst>
          </p:cNvPr>
          <p:cNvSpPr>
            <a:spLocks noGrp="1"/>
          </p:cNvSpPr>
          <p:nvPr>
            <p:ph type="title"/>
          </p:nvPr>
        </p:nvSpPr>
        <p:spPr>
          <a:xfrm>
            <a:off x="734257" y="728663"/>
            <a:ext cx="10728324" cy="1225629"/>
          </a:xfrm>
          <a:noFill/>
          <a:ln w="19050"/>
        </p:spPr>
        <p:txBody>
          <a:bodyPr wrap="square">
            <a:spAutoFit/>
          </a:bodyPr>
          <a:lstStyle/>
          <a:p>
            <a:r>
              <a:rPr lang="en-US" sz="3600"/>
              <a:t>Enabling technology with 3 key components</a:t>
            </a:r>
          </a:p>
        </p:txBody>
      </p:sp>
      <p:sp>
        <p:nvSpPr>
          <p:cNvPr id="45" name="TextBox 44">
            <a:extLst>
              <a:ext uri="{FF2B5EF4-FFF2-40B4-BE49-F238E27FC236}">
                <a16:creationId xmlns:a16="http://schemas.microsoft.com/office/drawing/2014/main" id="{CC35658B-60B0-427C-AEB3-2839A3F326BB}"/>
              </a:ext>
            </a:extLst>
          </p:cNvPr>
          <p:cNvSpPr txBox="1"/>
          <p:nvPr/>
        </p:nvSpPr>
        <p:spPr>
          <a:xfrm>
            <a:off x="1214730" y="5058592"/>
            <a:ext cx="3012189" cy="400110"/>
          </a:xfrm>
          <a:prstGeom prst="rect">
            <a:avLst/>
          </a:prstGeom>
          <a:noFill/>
        </p:spPr>
        <p:txBody>
          <a:bodyPr wrap="square" rtlCol="0">
            <a:spAutoFit/>
          </a:bodyPr>
          <a:lstStyle/>
          <a:p>
            <a:pPr algn="ctr" defTabSz="1218987"/>
            <a:r>
              <a:rPr lang="en-US" sz="2000" b="1">
                <a:solidFill>
                  <a:schemeClr val="accent2"/>
                </a:solidFill>
                <a:latin typeface="Arial" panose="020B0604020202020204" pitchFamily="34" charset="0"/>
                <a:cs typeface="Arial" panose="020B0604020202020204" pitchFamily="34" charset="0"/>
              </a:rPr>
              <a:t>Upstream</a:t>
            </a:r>
          </a:p>
        </p:txBody>
      </p:sp>
      <p:sp>
        <p:nvSpPr>
          <p:cNvPr id="46" name="TextBox 45">
            <a:extLst>
              <a:ext uri="{FF2B5EF4-FFF2-40B4-BE49-F238E27FC236}">
                <a16:creationId xmlns:a16="http://schemas.microsoft.com/office/drawing/2014/main" id="{AD0B1B6A-BBA6-49FD-84F8-73E3EAAD868C}"/>
              </a:ext>
            </a:extLst>
          </p:cNvPr>
          <p:cNvSpPr txBox="1"/>
          <p:nvPr/>
        </p:nvSpPr>
        <p:spPr>
          <a:xfrm>
            <a:off x="4592325" y="5058592"/>
            <a:ext cx="3012189" cy="400110"/>
          </a:xfrm>
          <a:prstGeom prst="rect">
            <a:avLst/>
          </a:prstGeom>
          <a:noFill/>
        </p:spPr>
        <p:txBody>
          <a:bodyPr wrap="square" rtlCol="0">
            <a:spAutoFit/>
          </a:bodyPr>
          <a:lstStyle/>
          <a:p>
            <a:pPr algn="ctr" defTabSz="1218987"/>
            <a:r>
              <a:rPr lang="en-US" sz="2000" b="1">
                <a:solidFill>
                  <a:srgbClr val="68C5DC"/>
                </a:solidFill>
                <a:latin typeface="Arial" panose="020B0604020202020204" pitchFamily="34" charset="0"/>
                <a:cs typeface="Arial" panose="020B0604020202020204" pitchFamily="34" charset="0"/>
              </a:rPr>
              <a:t>Downstream</a:t>
            </a:r>
          </a:p>
        </p:txBody>
      </p:sp>
      <p:sp>
        <p:nvSpPr>
          <p:cNvPr id="47" name="TextBox 46">
            <a:extLst>
              <a:ext uri="{FF2B5EF4-FFF2-40B4-BE49-F238E27FC236}">
                <a16:creationId xmlns:a16="http://schemas.microsoft.com/office/drawing/2014/main" id="{C6E9A866-B095-478F-B22A-BAB6F3C76CD6}"/>
              </a:ext>
            </a:extLst>
          </p:cNvPr>
          <p:cNvSpPr txBox="1"/>
          <p:nvPr/>
        </p:nvSpPr>
        <p:spPr>
          <a:xfrm>
            <a:off x="7938596" y="5058592"/>
            <a:ext cx="3012189" cy="400110"/>
          </a:xfrm>
          <a:prstGeom prst="rect">
            <a:avLst/>
          </a:prstGeom>
          <a:noFill/>
        </p:spPr>
        <p:txBody>
          <a:bodyPr wrap="square" rtlCol="0">
            <a:spAutoFit/>
          </a:bodyPr>
          <a:lstStyle/>
          <a:p>
            <a:pPr algn="ctr" defTabSz="1218987"/>
            <a:r>
              <a:rPr lang="en-US" sz="2000" b="1">
                <a:solidFill>
                  <a:srgbClr val="0463C8"/>
                </a:solidFill>
                <a:latin typeface="Arial" panose="020B0604020202020204" pitchFamily="34" charset="0"/>
                <a:cs typeface="Arial" panose="020B0604020202020204" pitchFamily="34" charset="0"/>
              </a:rPr>
              <a:t>Skills</a:t>
            </a:r>
          </a:p>
        </p:txBody>
      </p:sp>
      <p:grpSp>
        <p:nvGrpSpPr>
          <p:cNvPr id="2" name="Group 1">
            <a:extLst>
              <a:ext uri="{FF2B5EF4-FFF2-40B4-BE49-F238E27FC236}">
                <a16:creationId xmlns:a16="http://schemas.microsoft.com/office/drawing/2014/main" id="{78A72D19-89A8-5E00-B43F-666DE47C9264}"/>
              </a:ext>
            </a:extLst>
          </p:cNvPr>
          <p:cNvGrpSpPr/>
          <p:nvPr/>
        </p:nvGrpSpPr>
        <p:grpSpPr>
          <a:xfrm>
            <a:off x="1528333" y="2467507"/>
            <a:ext cx="2384983" cy="2384983"/>
            <a:chOff x="780659" y="2049705"/>
            <a:chExt cx="4043120" cy="4043120"/>
          </a:xfrm>
        </p:grpSpPr>
        <p:sp>
          <p:nvSpPr>
            <p:cNvPr id="13" name="Arc 12">
              <a:extLst>
                <a:ext uri="{FF2B5EF4-FFF2-40B4-BE49-F238E27FC236}">
                  <a16:creationId xmlns:a16="http://schemas.microsoft.com/office/drawing/2014/main" id="{1F95A0AA-31C1-6885-384D-3F057B4D19E0}"/>
                </a:ext>
              </a:extLst>
            </p:cNvPr>
            <p:cNvSpPr/>
            <p:nvPr/>
          </p:nvSpPr>
          <p:spPr>
            <a:xfrm>
              <a:off x="780659" y="2049705"/>
              <a:ext cx="4043120" cy="4043120"/>
            </a:xfrm>
            <a:prstGeom prst="arc">
              <a:avLst>
                <a:gd name="adj1" fmla="val 16200000"/>
                <a:gd name="adj2" fmla="val 1630297"/>
              </a:avLst>
            </a:prstGeom>
            <a:ln w="19050">
              <a:solidFill>
                <a:srgbClr val="8EC156"/>
              </a:solidFill>
              <a:miter lim="800000"/>
              <a:tailEnd type="ova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4" name="Arc 13">
              <a:extLst>
                <a:ext uri="{FF2B5EF4-FFF2-40B4-BE49-F238E27FC236}">
                  <a16:creationId xmlns:a16="http://schemas.microsoft.com/office/drawing/2014/main" id="{5DC5F625-FC96-178F-C641-A2EB3A5A9236}"/>
                </a:ext>
              </a:extLst>
            </p:cNvPr>
            <p:cNvSpPr/>
            <p:nvPr/>
          </p:nvSpPr>
          <p:spPr>
            <a:xfrm rot="7200000">
              <a:off x="780659" y="2049705"/>
              <a:ext cx="4043120" cy="4043120"/>
            </a:xfrm>
            <a:prstGeom prst="arc">
              <a:avLst>
                <a:gd name="adj1" fmla="val 16200000"/>
                <a:gd name="adj2" fmla="val 1627183"/>
              </a:avLst>
            </a:prstGeom>
            <a:ln w="19050">
              <a:solidFill>
                <a:srgbClr val="8EC156"/>
              </a:solidFill>
              <a:miter lim="800000"/>
              <a:tailEnd type="ova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5" name="Arc 14">
              <a:extLst>
                <a:ext uri="{FF2B5EF4-FFF2-40B4-BE49-F238E27FC236}">
                  <a16:creationId xmlns:a16="http://schemas.microsoft.com/office/drawing/2014/main" id="{4188B563-7B82-1C55-6217-401121D08A68}"/>
                </a:ext>
              </a:extLst>
            </p:cNvPr>
            <p:cNvSpPr/>
            <p:nvPr/>
          </p:nvSpPr>
          <p:spPr>
            <a:xfrm rot="14400000">
              <a:off x="780659" y="2049705"/>
              <a:ext cx="4043120" cy="4043120"/>
            </a:xfrm>
            <a:prstGeom prst="arc">
              <a:avLst>
                <a:gd name="adj1" fmla="val 16200000"/>
                <a:gd name="adj2" fmla="val 1626571"/>
              </a:avLst>
            </a:prstGeom>
            <a:ln w="19050">
              <a:solidFill>
                <a:srgbClr val="8EC156"/>
              </a:solidFill>
              <a:miter lim="800000"/>
              <a:tailEnd type="ova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B0BE636B-1A44-C3BD-083E-7FDA218817CD}"/>
              </a:ext>
            </a:extLst>
          </p:cNvPr>
          <p:cNvGrpSpPr/>
          <p:nvPr/>
        </p:nvGrpSpPr>
        <p:grpSpPr>
          <a:xfrm>
            <a:off x="4905928" y="2467507"/>
            <a:ext cx="2384983" cy="2384983"/>
            <a:chOff x="780659" y="2049705"/>
            <a:chExt cx="4043120" cy="4043120"/>
          </a:xfrm>
        </p:grpSpPr>
        <p:sp>
          <p:nvSpPr>
            <p:cNvPr id="24" name="Arc 23">
              <a:extLst>
                <a:ext uri="{FF2B5EF4-FFF2-40B4-BE49-F238E27FC236}">
                  <a16:creationId xmlns:a16="http://schemas.microsoft.com/office/drawing/2014/main" id="{8908663D-7BC1-3947-76E0-BDC0C61C21E0}"/>
                </a:ext>
              </a:extLst>
            </p:cNvPr>
            <p:cNvSpPr/>
            <p:nvPr/>
          </p:nvSpPr>
          <p:spPr>
            <a:xfrm>
              <a:off x="780659" y="2049705"/>
              <a:ext cx="4043120" cy="4043120"/>
            </a:xfrm>
            <a:prstGeom prst="arc">
              <a:avLst>
                <a:gd name="adj1" fmla="val 16200000"/>
                <a:gd name="adj2" fmla="val 1630297"/>
              </a:avLst>
            </a:prstGeom>
            <a:ln w="19050">
              <a:solidFill>
                <a:srgbClr val="68C5DC"/>
              </a:solidFill>
              <a:miter lim="800000"/>
              <a:tailEnd type="ova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5" name="Arc 24">
              <a:extLst>
                <a:ext uri="{FF2B5EF4-FFF2-40B4-BE49-F238E27FC236}">
                  <a16:creationId xmlns:a16="http://schemas.microsoft.com/office/drawing/2014/main" id="{80CAD69D-86DA-8E57-8009-FC12945207F0}"/>
                </a:ext>
              </a:extLst>
            </p:cNvPr>
            <p:cNvSpPr/>
            <p:nvPr/>
          </p:nvSpPr>
          <p:spPr>
            <a:xfrm rot="7200000">
              <a:off x="780659" y="2049705"/>
              <a:ext cx="4043120" cy="4043120"/>
            </a:xfrm>
            <a:prstGeom prst="arc">
              <a:avLst>
                <a:gd name="adj1" fmla="val 16200000"/>
                <a:gd name="adj2" fmla="val 1627183"/>
              </a:avLst>
            </a:prstGeom>
            <a:ln w="19050">
              <a:solidFill>
                <a:srgbClr val="68C5DC"/>
              </a:solidFill>
              <a:miter lim="800000"/>
              <a:tailEnd type="ova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6" name="Arc 25">
              <a:extLst>
                <a:ext uri="{FF2B5EF4-FFF2-40B4-BE49-F238E27FC236}">
                  <a16:creationId xmlns:a16="http://schemas.microsoft.com/office/drawing/2014/main" id="{BD2D25DE-02EB-925F-BAA9-8937BEB1EEA5}"/>
                </a:ext>
              </a:extLst>
            </p:cNvPr>
            <p:cNvSpPr/>
            <p:nvPr/>
          </p:nvSpPr>
          <p:spPr>
            <a:xfrm rot="14400000">
              <a:off x="780659" y="2049705"/>
              <a:ext cx="4043120" cy="4043120"/>
            </a:xfrm>
            <a:prstGeom prst="arc">
              <a:avLst>
                <a:gd name="adj1" fmla="val 16200000"/>
                <a:gd name="adj2" fmla="val 1626571"/>
              </a:avLst>
            </a:prstGeom>
            <a:ln w="19050">
              <a:solidFill>
                <a:srgbClr val="68C5DC"/>
              </a:solidFill>
              <a:miter lim="800000"/>
              <a:tailEnd type="ova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1F7E9A5B-55D8-5080-48F9-9D401A574CB6}"/>
              </a:ext>
            </a:extLst>
          </p:cNvPr>
          <p:cNvGrpSpPr/>
          <p:nvPr/>
        </p:nvGrpSpPr>
        <p:grpSpPr>
          <a:xfrm>
            <a:off x="8252199" y="2467507"/>
            <a:ext cx="2384983" cy="2384983"/>
            <a:chOff x="780659" y="2049705"/>
            <a:chExt cx="4043120" cy="4043120"/>
          </a:xfrm>
        </p:grpSpPr>
        <p:sp>
          <p:nvSpPr>
            <p:cNvPr id="28" name="Arc 27">
              <a:extLst>
                <a:ext uri="{FF2B5EF4-FFF2-40B4-BE49-F238E27FC236}">
                  <a16:creationId xmlns:a16="http://schemas.microsoft.com/office/drawing/2014/main" id="{3C05F8EF-CFB2-58D4-8DF6-6F348A797608}"/>
                </a:ext>
              </a:extLst>
            </p:cNvPr>
            <p:cNvSpPr/>
            <p:nvPr/>
          </p:nvSpPr>
          <p:spPr>
            <a:xfrm>
              <a:off x="780659" y="2049705"/>
              <a:ext cx="4043120" cy="4043120"/>
            </a:xfrm>
            <a:prstGeom prst="arc">
              <a:avLst>
                <a:gd name="adj1" fmla="val 16200000"/>
                <a:gd name="adj2" fmla="val 1630297"/>
              </a:avLst>
            </a:prstGeom>
            <a:ln w="19050">
              <a:solidFill>
                <a:srgbClr val="0463C8"/>
              </a:solidFill>
              <a:miter lim="800000"/>
              <a:tailEnd type="ova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9" name="Arc 28">
              <a:extLst>
                <a:ext uri="{FF2B5EF4-FFF2-40B4-BE49-F238E27FC236}">
                  <a16:creationId xmlns:a16="http://schemas.microsoft.com/office/drawing/2014/main" id="{BD13E509-8C12-33A0-BB5D-5360C8352266}"/>
                </a:ext>
              </a:extLst>
            </p:cNvPr>
            <p:cNvSpPr/>
            <p:nvPr/>
          </p:nvSpPr>
          <p:spPr>
            <a:xfrm rot="7200000">
              <a:off x="780659" y="2049705"/>
              <a:ext cx="4043120" cy="4043120"/>
            </a:xfrm>
            <a:prstGeom prst="arc">
              <a:avLst>
                <a:gd name="adj1" fmla="val 16200000"/>
                <a:gd name="adj2" fmla="val 1627183"/>
              </a:avLst>
            </a:prstGeom>
            <a:ln w="19050">
              <a:solidFill>
                <a:srgbClr val="0463C8"/>
              </a:solidFill>
              <a:miter lim="800000"/>
              <a:tailEnd type="ova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0" name="Arc 29">
              <a:extLst>
                <a:ext uri="{FF2B5EF4-FFF2-40B4-BE49-F238E27FC236}">
                  <a16:creationId xmlns:a16="http://schemas.microsoft.com/office/drawing/2014/main" id="{ACD1AEE3-9A4B-3C32-1271-F36C8B77E11A}"/>
                </a:ext>
              </a:extLst>
            </p:cNvPr>
            <p:cNvSpPr/>
            <p:nvPr/>
          </p:nvSpPr>
          <p:spPr>
            <a:xfrm rot="14400000">
              <a:off x="780659" y="2049705"/>
              <a:ext cx="4043120" cy="4043120"/>
            </a:xfrm>
            <a:prstGeom prst="arc">
              <a:avLst>
                <a:gd name="adj1" fmla="val 16200000"/>
                <a:gd name="adj2" fmla="val 1626571"/>
              </a:avLst>
            </a:prstGeom>
            <a:ln w="19050">
              <a:solidFill>
                <a:srgbClr val="0463C8"/>
              </a:solidFill>
              <a:miter lim="800000"/>
              <a:tailEnd type="ova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pic>
        <p:nvPicPr>
          <p:cNvPr id="4" name="Picture 3" descr="Icon&#10;&#10;Description automatically generated">
            <a:extLst>
              <a:ext uri="{FF2B5EF4-FFF2-40B4-BE49-F238E27FC236}">
                <a16:creationId xmlns:a16="http://schemas.microsoft.com/office/drawing/2014/main" id="{756AC825-21FF-6B4E-D650-6BD6A5D8D52A}"/>
              </a:ext>
            </a:extLst>
          </p:cNvPr>
          <p:cNvPicPr>
            <a:picLocks noChangeAspect="1"/>
          </p:cNvPicPr>
          <p:nvPr/>
        </p:nvPicPr>
        <p:blipFill>
          <a:blip r:embed="rId3"/>
          <a:stretch>
            <a:fillRect/>
          </a:stretch>
        </p:blipFill>
        <p:spPr>
          <a:xfrm>
            <a:off x="2161917" y="2924175"/>
            <a:ext cx="1083700" cy="1379255"/>
          </a:xfrm>
          <a:prstGeom prst="rect">
            <a:avLst/>
          </a:prstGeom>
        </p:spPr>
      </p:pic>
      <p:pic>
        <p:nvPicPr>
          <p:cNvPr id="31" name="Picture 30">
            <a:extLst>
              <a:ext uri="{FF2B5EF4-FFF2-40B4-BE49-F238E27FC236}">
                <a16:creationId xmlns:a16="http://schemas.microsoft.com/office/drawing/2014/main" id="{3AA5BDAB-2672-DFF7-00CD-B9A06261173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443617" y="2980207"/>
            <a:ext cx="1304765" cy="1304765"/>
          </a:xfrm>
          <a:prstGeom prst="rect">
            <a:avLst/>
          </a:prstGeom>
        </p:spPr>
      </p:pic>
      <p:pic>
        <p:nvPicPr>
          <p:cNvPr id="32" name="Picture 31">
            <a:extLst>
              <a:ext uri="{FF2B5EF4-FFF2-40B4-BE49-F238E27FC236}">
                <a16:creationId xmlns:a16="http://schemas.microsoft.com/office/drawing/2014/main" id="{C243F8B6-44D9-8657-6687-D365A8622628}"/>
              </a:ext>
            </a:extLst>
          </p:cNvPr>
          <p:cNvPicPr>
            <a:picLocks noChangeAspect="1"/>
          </p:cNvPicPr>
          <p:nvPr/>
        </p:nvPicPr>
        <p:blipFill>
          <a:blip r:embed="rId5"/>
          <a:srcRect/>
          <a:stretch/>
        </p:blipFill>
        <p:spPr>
          <a:xfrm>
            <a:off x="8755083" y="3009591"/>
            <a:ext cx="1379214" cy="1182183"/>
          </a:xfrm>
          <a:prstGeom prst="rect">
            <a:avLst/>
          </a:prstGeom>
        </p:spPr>
      </p:pic>
    </p:spTree>
    <p:extLst>
      <p:ext uri="{BB962C8B-B14F-4D97-AF65-F5344CB8AC3E}">
        <p14:creationId xmlns:p14="http://schemas.microsoft.com/office/powerpoint/2010/main" val="2705997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1E38"/>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2A249F-3A82-114A-AB8B-08356CF0ABC7}"/>
              </a:ext>
            </a:extLst>
          </p:cNvPr>
          <p:cNvSpPr txBox="1"/>
          <p:nvPr/>
        </p:nvSpPr>
        <p:spPr>
          <a:xfrm>
            <a:off x="2744183" y="1527007"/>
            <a:ext cx="6644640" cy="1558028"/>
          </a:xfrm>
          <a:prstGeom prst="rect">
            <a:avLst/>
          </a:prstGeom>
          <a:noFill/>
          <a:ln w="22225" cap="rnd">
            <a:noFill/>
          </a:ln>
        </p:spPr>
        <p:txBody>
          <a:bodyPr wrap="square" lIns="360000" tIns="360000" rIns="360000" bIns="360000" rtlCol="0" anchor="ctr" anchorCtr="0">
            <a:spAutoFit/>
          </a:bodyPr>
          <a:lstStyle/>
          <a:p>
            <a:pPr algn="ctr"/>
            <a:r>
              <a:rPr lang="en-US" sz="5400" b="1" dirty="0">
                <a:solidFill>
                  <a:schemeClr val="bg1"/>
                </a:solidFill>
                <a:latin typeface="Arial" panose="020B0604020202020204" pitchFamily="34" charset="0"/>
                <a:cs typeface="Arial" panose="020B0604020202020204" pitchFamily="34" charset="0"/>
              </a:rPr>
              <a:t>Why Space? </a:t>
            </a:r>
          </a:p>
        </p:txBody>
      </p:sp>
      <p:pic>
        <p:nvPicPr>
          <p:cNvPr id="4" name="Picture 3">
            <a:extLst>
              <a:ext uri="{FF2B5EF4-FFF2-40B4-BE49-F238E27FC236}">
                <a16:creationId xmlns:a16="http://schemas.microsoft.com/office/drawing/2014/main" id="{7DCD940E-8A83-D84C-BB4F-E60E74513605}"/>
              </a:ext>
            </a:extLst>
          </p:cNvPr>
          <p:cNvPicPr>
            <a:picLocks noChangeAspect="1"/>
          </p:cNvPicPr>
          <p:nvPr/>
        </p:nvPicPr>
        <p:blipFill>
          <a:blip r:embed="rId2"/>
          <a:stretch>
            <a:fillRect/>
          </a:stretch>
        </p:blipFill>
        <p:spPr>
          <a:xfrm>
            <a:off x="4445502" y="3539614"/>
            <a:ext cx="3634845" cy="2352914"/>
          </a:xfrm>
          <a:prstGeom prst="rect">
            <a:avLst/>
          </a:prstGeom>
        </p:spPr>
      </p:pic>
    </p:spTree>
    <p:extLst>
      <p:ext uri="{BB962C8B-B14F-4D97-AF65-F5344CB8AC3E}">
        <p14:creationId xmlns:p14="http://schemas.microsoft.com/office/powerpoint/2010/main" val="1650445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12FDBB-259F-3987-F59F-38E5999DE995}"/>
              </a:ext>
            </a:extLst>
          </p:cNvPr>
          <p:cNvSpPr txBox="1"/>
          <p:nvPr/>
        </p:nvSpPr>
        <p:spPr>
          <a:xfrm>
            <a:off x="622464" y="1629598"/>
            <a:ext cx="2585120" cy="492443"/>
          </a:xfrm>
          <a:prstGeom prst="rect">
            <a:avLst/>
          </a:prstGeom>
          <a:noFill/>
        </p:spPr>
        <p:txBody>
          <a:bodyPr wrap="square" lIns="0" tIns="0" rIns="0" bIns="0" rtlCol="0">
            <a:spAutoFit/>
          </a:bodyPr>
          <a:lstStyle/>
          <a:p>
            <a:pPr marL="0" marR="0" lvl="0" indent="0" defTabSz="121898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Earth observation </a:t>
            </a:r>
            <a:r>
              <a:rPr kumimoji="0" lang="en-US" sz="1200" b="0" i="0" u="none" strike="noStrike" kern="1200" cap="none" spc="0" normalizeH="0" baseline="0" noProof="0">
                <a:ln>
                  <a:noFill/>
                </a:ln>
                <a:solidFill>
                  <a:srgbClr val="92C15B"/>
                </a:solidFill>
                <a:effectLst/>
                <a:uLnTx/>
                <a:uFillTx/>
                <a:latin typeface="Arial" panose="020B0604020202020204" pitchFamily="34" charset="0"/>
                <a:cs typeface="Arial" panose="020B0604020202020204" pitchFamily="34" charset="0"/>
              </a:rPr>
              <a:t>Watching over Earth with big data</a:t>
            </a:r>
            <a:endParaRPr kumimoji="0" lang="en-GB" sz="1200" b="0" i="0" u="none" strike="noStrike" kern="1200" cap="none" spc="0" normalizeH="0" baseline="0" noProof="0">
              <a:ln>
                <a:noFill/>
              </a:ln>
              <a:solidFill>
                <a:srgbClr val="92C15B"/>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7821A5C-F0A2-6016-1926-83C246BC39F9}"/>
              </a:ext>
            </a:extLst>
          </p:cNvPr>
          <p:cNvSpPr txBox="1"/>
          <p:nvPr/>
        </p:nvSpPr>
        <p:spPr>
          <a:xfrm>
            <a:off x="7680320" y="568979"/>
            <a:ext cx="2354826" cy="492443"/>
          </a:xfrm>
          <a:prstGeom prst="rect">
            <a:avLst/>
          </a:prstGeom>
          <a:noFill/>
        </p:spPr>
        <p:txBody>
          <a:bodyPr wrap="square" lIns="0" tIns="0" rIns="0" bIns="0"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Human Spaceflight </a:t>
            </a:r>
            <a:r>
              <a:rPr kumimoji="0" lang="en-US" sz="20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       </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2C15B"/>
                </a:solidFill>
                <a:effectLst/>
                <a:uLnTx/>
                <a:uFillTx/>
                <a:latin typeface="Arial" panose="020B0604020202020204" pitchFamily="34" charset="0"/>
                <a:cs typeface="Arial" panose="020B0604020202020204" pitchFamily="34" charset="0"/>
              </a:rPr>
              <a:t>Exploring Space</a:t>
            </a:r>
            <a:endParaRPr kumimoji="0" lang="en-GB" sz="1200" b="0" i="0" u="none" strike="noStrike" kern="1200" cap="none" spc="0" normalizeH="0" baseline="0" noProof="0">
              <a:ln>
                <a:noFill/>
              </a:ln>
              <a:solidFill>
                <a:srgbClr val="92C15B"/>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AA328E4-4FFD-C4E3-5B5A-B5BB8B149101}"/>
              </a:ext>
            </a:extLst>
          </p:cNvPr>
          <p:cNvSpPr txBox="1"/>
          <p:nvPr/>
        </p:nvSpPr>
        <p:spPr>
          <a:xfrm>
            <a:off x="2037697" y="568979"/>
            <a:ext cx="2149308" cy="492443"/>
          </a:xfrm>
          <a:prstGeom prst="rect">
            <a:avLst/>
          </a:prstGeom>
          <a:noFill/>
        </p:spPr>
        <p:txBody>
          <a:bodyPr wrap="square" lIns="0" tIns="0" rIns="0" bIns="0"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Astronomy</a:t>
            </a:r>
            <a:r>
              <a:rPr kumimoji="0" lang="en-US" sz="20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  </a:t>
            </a:r>
            <a:br>
              <a:rPr kumimoji="0" lang="en-US" sz="20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br>
            <a:r>
              <a:rPr kumimoji="0" lang="en-US" sz="1200" b="0" i="0" u="none" strike="noStrike" kern="1200" cap="none" spc="0" normalizeH="0" baseline="0" noProof="0">
                <a:ln>
                  <a:noFill/>
                </a:ln>
                <a:solidFill>
                  <a:srgbClr val="92C15B"/>
                </a:solidFill>
                <a:effectLst/>
                <a:uLnTx/>
                <a:uFillTx/>
                <a:latin typeface="Arial" panose="020B0604020202020204" pitchFamily="34" charset="0"/>
                <a:cs typeface="Arial" panose="020B0604020202020204" pitchFamily="34" charset="0"/>
              </a:rPr>
              <a:t>Frontier scientific discovery </a:t>
            </a:r>
            <a:endParaRPr kumimoji="0" lang="en-GB" sz="1200" b="0" i="0" u="none" strike="noStrike" kern="1200" cap="none" spc="0" normalizeH="0" baseline="0" noProof="0">
              <a:ln>
                <a:noFill/>
              </a:ln>
              <a:solidFill>
                <a:srgbClr val="92C15B"/>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245A5E5-FA1C-3C43-4F68-7EAF604A042A}"/>
              </a:ext>
            </a:extLst>
          </p:cNvPr>
          <p:cNvSpPr txBox="1"/>
          <p:nvPr/>
        </p:nvSpPr>
        <p:spPr>
          <a:xfrm>
            <a:off x="622465" y="4251100"/>
            <a:ext cx="2406888" cy="800219"/>
          </a:xfrm>
          <a:prstGeom prst="rect">
            <a:avLst/>
          </a:prstGeom>
          <a:noFill/>
        </p:spPr>
        <p:txBody>
          <a:bodyPr wrap="square" lIns="0" tIns="0" rIns="0" bIns="0"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Global Positioning Services </a:t>
            </a:r>
            <a:endParaRPr lang="en-US" sz="2000">
              <a:solidFill>
                <a:schemeClr val="bg1"/>
              </a:solidFill>
              <a:latin typeface="Arial" panose="020B0604020202020204" pitchFamily="34" charset="0"/>
              <a:cs typeface="Arial" panose="020B0604020202020204" pitchFamily="34" charset="0"/>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2C15B"/>
                </a:solidFill>
                <a:effectLst/>
                <a:uLnTx/>
                <a:uFillTx/>
                <a:latin typeface="Arial" panose="020B0604020202020204" pitchFamily="34" charset="0"/>
                <a:cs typeface="Arial" panose="020B0604020202020204" pitchFamily="34" charset="0"/>
              </a:rPr>
              <a:t>Navigating the Globe</a:t>
            </a:r>
            <a:endParaRPr kumimoji="0" lang="en-GB" sz="1200" b="0" i="0" u="none" strike="noStrike" kern="1200" cap="none" spc="0" normalizeH="0" baseline="0" noProof="0">
              <a:ln>
                <a:noFill/>
              </a:ln>
              <a:solidFill>
                <a:srgbClr val="92C15B"/>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75C8C59-70A8-7B03-671D-79FE345DE8B3}"/>
              </a:ext>
            </a:extLst>
          </p:cNvPr>
          <p:cNvSpPr txBox="1"/>
          <p:nvPr/>
        </p:nvSpPr>
        <p:spPr>
          <a:xfrm>
            <a:off x="9261371" y="4121261"/>
            <a:ext cx="2831532" cy="492443"/>
          </a:xfrm>
          <a:prstGeom prst="rect">
            <a:avLst/>
          </a:prstGeom>
          <a:noFill/>
        </p:spPr>
        <p:txBody>
          <a:bodyPr wrap="square" lIns="0" tIns="0" rIns="0" bIns="0"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Telecommunication</a:t>
            </a:r>
            <a:r>
              <a:rPr kumimoji="0" lang="en-US" sz="20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s </a:t>
            </a:r>
            <a:r>
              <a:rPr kumimoji="0" lang="en-US" sz="1200" b="0" i="0" u="none" strike="noStrike" kern="1200" cap="none" spc="0" normalizeH="0" baseline="0" noProof="0">
                <a:ln>
                  <a:noFill/>
                </a:ln>
                <a:solidFill>
                  <a:srgbClr val="92C15B"/>
                </a:solidFill>
                <a:effectLst/>
                <a:uLnTx/>
                <a:uFillTx/>
                <a:latin typeface="Arial" panose="020B0604020202020204" pitchFamily="34" charset="0"/>
                <a:cs typeface="Arial" panose="020B0604020202020204" pitchFamily="34" charset="0"/>
              </a:rPr>
              <a:t>Connecting the World</a:t>
            </a:r>
            <a:endParaRPr kumimoji="0" lang="en-GB" sz="1200" b="0" i="0" u="none" strike="noStrike" kern="1200" cap="none" spc="0" normalizeH="0" baseline="0" noProof="0">
              <a:ln>
                <a:noFill/>
              </a:ln>
              <a:solidFill>
                <a:srgbClr val="92C15B"/>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0157F76-2EA8-1B5E-7313-17BE654DD24E}"/>
              </a:ext>
            </a:extLst>
          </p:cNvPr>
          <p:cNvSpPr txBox="1"/>
          <p:nvPr/>
        </p:nvSpPr>
        <p:spPr>
          <a:xfrm>
            <a:off x="9214709" y="3118847"/>
            <a:ext cx="2585120" cy="492443"/>
          </a:xfrm>
          <a:prstGeom prst="rect">
            <a:avLst/>
          </a:prstGeom>
          <a:noFill/>
        </p:spPr>
        <p:txBody>
          <a:bodyPr wrap="square" lIns="0" tIns="0" rIns="0" bIns="0"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Flight control </a:t>
            </a:r>
            <a:r>
              <a:rPr kumimoji="0" lang="en-US" sz="20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  </a:t>
            </a:r>
            <a:br>
              <a:rPr kumimoji="0" lang="en-US" sz="20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br>
            <a:r>
              <a:rPr kumimoji="0" lang="en-US" sz="1200" b="0" i="0" u="none" strike="noStrike" kern="1200" cap="none" spc="0" normalizeH="0" baseline="0" noProof="0">
                <a:ln>
                  <a:noFill/>
                </a:ln>
                <a:solidFill>
                  <a:srgbClr val="92C15B"/>
                </a:solidFill>
                <a:effectLst/>
                <a:uLnTx/>
                <a:uFillTx/>
                <a:latin typeface="Arial" panose="020B0604020202020204" pitchFamily="34" charset="0"/>
                <a:cs typeface="Arial" panose="020B0604020202020204" pitchFamily="34" charset="0"/>
              </a:rPr>
              <a:t>Operating Spacecraft</a:t>
            </a:r>
            <a:endParaRPr kumimoji="0" lang="en-GB" sz="1200" b="0" i="0" u="none" strike="noStrike" kern="1200" cap="none" spc="0" normalizeH="0" baseline="0" noProof="0">
              <a:ln>
                <a:noFill/>
              </a:ln>
              <a:solidFill>
                <a:srgbClr val="92C15B"/>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11FAE945-1DF4-877E-3A73-FFAA9A62F158}"/>
              </a:ext>
            </a:extLst>
          </p:cNvPr>
          <p:cNvSpPr txBox="1"/>
          <p:nvPr/>
        </p:nvSpPr>
        <p:spPr>
          <a:xfrm>
            <a:off x="9214709" y="1623991"/>
            <a:ext cx="2354827" cy="984885"/>
          </a:xfrm>
          <a:prstGeom prst="rect">
            <a:avLst/>
          </a:prstGeom>
          <a:noFill/>
        </p:spPr>
        <p:txBody>
          <a:bodyPr wrap="square" lIns="0" tIns="0" rIns="0" bIns="0"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Pioneering Technology   </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2C15B"/>
                </a:solidFill>
                <a:effectLst/>
                <a:uLnTx/>
                <a:uFillTx/>
                <a:latin typeface="Arial" panose="020B0604020202020204" pitchFamily="34" charset="0"/>
                <a:cs typeface="Arial" panose="020B0604020202020204" pitchFamily="34" charset="0"/>
              </a:rPr>
              <a:t>Advanced manufacturing </a:t>
            </a:r>
            <a:br>
              <a:rPr kumimoji="0" lang="en-US" sz="1200" b="0" i="0" u="none" strike="noStrike" kern="1200" cap="none" spc="0" normalizeH="0" baseline="0" noProof="0">
                <a:ln>
                  <a:noFill/>
                </a:ln>
                <a:solidFill>
                  <a:srgbClr val="92C15B"/>
                </a:solidFill>
                <a:effectLst/>
                <a:uLnTx/>
                <a:uFillTx/>
                <a:latin typeface="Arial" panose="020B0604020202020204" pitchFamily="34" charset="0"/>
                <a:cs typeface="Arial" panose="020B0604020202020204" pitchFamily="34" charset="0"/>
              </a:rPr>
            </a:br>
            <a:r>
              <a:rPr kumimoji="0" lang="en-US" sz="1200" b="0" i="0" u="none" strike="noStrike" kern="1200" cap="none" spc="0" normalizeH="0" baseline="0" noProof="0">
                <a:ln>
                  <a:noFill/>
                </a:ln>
                <a:solidFill>
                  <a:srgbClr val="92C15B"/>
                </a:solidFill>
                <a:effectLst/>
                <a:uLnTx/>
                <a:uFillTx/>
                <a:latin typeface="Arial" panose="020B0604020202020204" pitchFamily="34" charset="0"/>
                <a:cs typeface="Arial" panose="020B0604020202020204" pitchFamily="34" charset="0"/>
              </a:rPr>
              <a:t>and instrument development</a:t>
            </a:r>
            <a:endParaRPr kumimoji="0" lang="en-GB" sz="1200" b="0" i="0" u="none" strike="noStrike" kern="1200" cap="none" spc="0" normalizeH="0" baseline="0" noProof="0">
              <a:ln>
                <a:noFill/>
              </a:ln>
              <a:solidFill>
                <a:srgbClr val="92C15B"/>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94DDA31-7893-061B-8948-2C29CC4E6E8C}"/>
              </a:ext>
            </a:extLst>
          </p:cNvPr>
          <p:cNvSpPr txBox="1"/>
          <p:nvPr/>
        </p:nvSpPr>
        <p:spPr>
          <a:xfrm>
            <a:off x="9261371" y="5123674"/>
            <a:ext cx="2585120" cy="492443"/>
          </a:xfrm>
          <a:prstGeom prst="rect">
            <a:avLst/>
          </a:prstGeom>
          <a:noFill/>
        </p:spPr>
        <p:txBody>
          <a:bodyPr wrap="square" lIns="0" tIns="0" rIns="0" bIns="0"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Rocket launch </a:t>
            </a:r>
            <a:r>
              <a:rPr kumimoji="0" lang="en-US" sz="20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 </a:t>
            </a:r>
            <a:br>
              <a:rPr lang="en-US" sz="2000">
                <a:solidFill>
                  <a:schemeClr val="bg1"/>
                </a:solidFill>
                <a:latin typeface="Arial" panose="020B0604020202020204" pitchFamily="34" charset="0"/>
                <a:cs typeface="Arial" panose="020B0604020202020204" pitchFamily="34" charset="0"/>
              </a:rPr>
            </a:br>
            <a:r>
              <a:rPr kumimoji="0" lang="en-US" sz="1200" b="0" i="0" u="none" strike="noStrike" kern="1200" cap="none" spc="0" normalizeH="0" baseline="0" noProof="0">
                <a:ln>
                  <a:noFill/>
                </a:ln>
                <a:solidFill>
                  <a:srgbClr val="92C15B"/>
                </a:solidFill>
                <a:effectLst/>
                <a:uLnTx/>
                <a:uFillTx/>
                <a:latin typeface="Arial" panose="020B0604020202020204" pitchFamily="34" charset="0"/>
                <a:cs typeface="Arial" panose="020B0604020202020204" pitchFamily="34" charset="0"/>
              </a:rPr>
              <a:t>Travelling to Space</a:t>
            </a:r>
            <a:endParaRPr kumimoji="0" lang="en-GB" sz="1200" b="0" i="0" u="none" strike="noStrike" kern="1200" cap="none" spc="0" normalizeH="0" baseline="0" noProof="0">
              <a:ln>
                <a:noFill/>
              </a:ln>
              <a:solidFill>
                <a:srgbClr val="92C15B"/>
              </a:solidFill>
              <a:effectLst/>
              <a:uLnTx/>
              <a:uFillTx/>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83EE401-BC43-A4C8-C197-4887B7AF090F}"/>
              </a:ext>
            </a:extLst>
          </p:cNvPr>
          <p:cNvSpPr txBox="1"/>
          <p:nvPr/>
        </p:nvSpPr>
        <p:spPr>
          <a:xfrm>
            <a:off x="622464" y="2698420"/>
            <a:ext cx="1753745" cy="976301"/>
          </a:xfrm>
          <a:prstGeom prst="rect">
            <a:avLst/>
          </a:prstGeom>
          <a:noFill/>
        </p:spPr>
        <p:txBody>
          <a:bodyPr wrap="square" lIns="0" tIns="0" rIns="0" bIns="0"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Downstream applications </a:t>
            </a:r>
            <a:endParaRPr lang="en-US" sz="2000">
              <a:solidFill>
                <a:schemeClr val="bg1"/>
              </a:solidFill>
              <a:latin typeface="Arial" panose="020B0604020202020204" pitchFamily="34" charset="0"/>
              <a:cs typeface="Arial" panose="020B0604020202020204" pitchFamily="34" charset="0"/>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2C15B"/>
                </a:solidFill>
                <a:effectLst/>
                <a:uLnTx/>
                <a:uFillTx/>
                <a:latin typeface="Arial" panose="020B0604020202020204" pitchFamily="34" charset="0"/>
                <a:cs typeface="Arial" panose="020B0604020202020204" pitchFamily="34" charset="0"/>
              </a:rPr>
              <a:t>Climate data services and the digital revolution </a:t>
            </a:r>
            <a:endParaRPr kumimoji="0" lang="en-GB" sz="1200" b="0" i="0" u="none" strike="noStrike" kern="1200" cap="none" spc="0" normalizeH="0" baseline="0" noProof="0">
              <a:ln>
                <a:noFill/>
              </a:ln>
              <a:solidFill>
                <a:srgbClr val="92C15B"/>
              </a:solidFill>
              <a:effectLst/>
              <a:uLnTx/>
              <a:uFillTx/>
              <a:latin typeface="Arial" panose="020B0604020202020204" pitchFamily="34" charset="0"/>
              <a:cs typeface="Arial" panose="020B0604020202020204" pitchFamily="34" charset="0"/>
            </a:endParaRPr>
          </a:p>
        </p:txBody>
      </p:sp>
      <p:pic>
        <p:nvPicPr>
          <p:cNvPr id="12" name="Picture 2" descr="Satellite Applications Catapult – CAPE">
            <a:extLst>
              <a:ext uri="{FF2B5EF4-FFF2-40B4-BE49-F238E27FC236}">
                <a16:creationId xmlns:a16="http://schemas.microsoft.com/office/drawing/2014/main" id="{B4138B62-6030-D3AB-0479-8B496601000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18040" y="1395459"/>
            <a:ext cx="5431244" cy="478250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43798BB-1F7F-D392-7B58-1F6FDF17E38F}"/>
              </a:ext>
            </a:extLst>
          </p:cNvPr>
          <p:cNvSpPr txBox="1"/>
          <p:nvPr/>
        </p:nvSpPr>
        <p:spPr>
          <a:xfrm>
            <a:off x="4949917" y="568979"/>
            <a:ext cx="1967491" cy="492443"/>
          </a:xfrm>
          <a:prstGeom prst="rect">
            <a:avLst/>
          </a:prstGeom>
          <a:noFill/>
        </p:spPr>
        <p:txBody>
          <a:bodyPr wrap="square" lIns="0" tIns="0" rIns="0" bIns="0"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2000" b="1">
                <a:solidFill>
                  <a:schemeClr val="bg1"/>
                </a:solidFill>
                <a:latin typeface="Arial" panose="020B0604020202020204" pitchFamily="34" charset="0"/>
                <a:cs typeface="Arial" panose="020B0604020202020204" pitchFamily="34" charset="0"/>
              </a:rPr>
              <a:t>Law &amp; finance</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rgbClr val="92C15B"/>
                </a:solidFill>
                <a:effectLst/>
                <a:uLnTx/>
                <a:uFillTx/>
                <a:latin typeface="Arial" panose="020B0604020202020204" pitchFamily="34" charset="0"/>
                <a:cs typeface="Arial" panose="020B0604020202020204" pitchFamily="34" charset="0"/>
              </a:rPr>
              <a:t>Governance for space</a:t>
            </a:r>
            <a:endParaRPr kumimoji="0" lang="en-GB" sz="1200" i="0" u="none" strike="noStrike" kern="1200" cap="none" spc="0" normalizeH="0" baseline="0" noProof="0">
              <a:ln>
                <a:noFill/>
              </a:ln>
              <a:solidFill>
                <a:srgbClr val="92C15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3027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094CB7EA-3DCE-4A18-BA0E-ECF193DC844A}"/>
              </a:ext>
            </a:extLst>
          </p:cNvPr>
          <p:cNvSpPr>
            <a:spLocks noGrp="1"/>
          </p:cNvSpPr>
          <p:nvPr>
            <p:ph type="title"/>
          </p:nvPr>
        </p:nvSpPr>
        <p:spPr>
          <a:xfrm>
            <a:off x="1589" y="0"/>
            <a:ext cx="12188824" cy="908238"/>
          </a:xfrm>
          <a:solidFill>
            <a:srgbClr val="001E38"/>
          </a:solidFill>
        </p:spPr>
        <p:txBody>
          <a:bodyPr/>
          <a:lstStyle/>
          <a:p>
            <a:r>
              <a:rPr lang="en-US"/>
              <a:t>10% share of global space market in 2030 will deliver £40bn</a:t>
            </a:r>
          </a:p>
        </p:txBody>
      </p:sp>
      <p:pic>
        <p:nvPicPr>
          <p:cNvPr id="5" name="Picture 4">
            <a:extLst>
              <a:ext uri="{FF2B5EF4-FFF2-40B4-BE49-F238E27FC236}">
                <a16:creationId xmlns:a16="http://schemas.microsoft.com/office/drawing/2014/main" id="{3841273E-46A4-4EE9-875A-784A944DC6D9}"/>
              </a:ext>
            </a:extLst>
          </p:cNvPr>
          <p:cNvPicPr>
            <a:picLocks noChangeAspect="1"/>
          </p:cNvPicPr>
          <p:nvPr/>
        </p:nvPicPr>
        <p:blipFill>
          <a:blip r:embed="rId3"/>
          <a:srcRect/>
          <a:stretch/>
        </p:blipFill>
        <p:spPr>
          <a:xfrm>
            <a:off x="10780527" y="46947"/>
            <a:ext cx="1156704" cy="867039"/>
          </a:xfrm>
          <a:prstGeom prst="rect">
            <a:avLst/>
          </a:prstGeom>
        </p:spPr>
      </p:pic>
      <p:pic>
        <p:nvPicPr>
          <p:cNvPr id="8" name="Picture 2">
            <a:extLst>
              <a:ext uri="{FF2B5EF4-FFF2-40B4-BE49-F238E27FC236}">
                <a16:creationId xmlns:a16="http://schemas.microsoft.com/office/drawing/2014/main" id="{283A70F3-90EE-48EB-8376-BDA8BCAA5A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4160" y="1482151"/>
            <a:ext cx="9163382" cy="471651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D9FB022-864D-40A2-8F24-9929895BE0C3}"/>
              </a:ext>
            </a:extLst>
          </p:cNvPr>
          <p:cNvSpPr txBox="1"/>
          <p:nvPr/>
        </p:nvSpPr>
        <p:spPr>
          <a:xfrm>
            <a:off x="7430408" y="6309652"/>
            <a:ext cx="609426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800" b="1" i="0" u="none" strike="noStrike" kern="1200" cap="none" spc="0" normalizeH="0" baseline="0" noProof="0" dirty="0">
                <a:ln>
                  <a:noFill/>
                </a:ln>
                <a:solidFill>
                  <a:srgbClr val="001E38"/>
                </a:solidFill>
                <a:effectLst/>
                <a:uLnTx/>
                <a:uFillTx/>
                <a:latin typeface="Arial" panose="020B0604020202020204" pitchFamily="34" charset="0"/>
                <a:ea typeface="+mn-ea"/>
                <a:cs typeface="Arial" panose="020B0604020202020204" pitchFamily="34" charset="0"/>
              </a:rPr>
              <a:t>Size &amp; Health of UK Space Industry 2021</a:t>
            </a:r>
            <a:endParaRPr kumimoji="0" lang="en-GB" sz="1400" b="1" i="0" u="none" strike="noStrike" kern="1200" cap="none" spc="0" normalizeH="0" baseline="0" noProof="0" dirty="0">
              <a:ln>
                <a:noFill/>
              </a:ln>
              <a:solidFill>
                <a:srgbClr val="001E38"/>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FFFDAB2B-5024-440C-8AF7-F8FC055A0C65}"/>
              </a:ext>
            </a:extLst>
          </p:cNvPr>
          <p:cNvSpPr txBox="1"/>
          <p:nvPr/>
        </p:nvSpPr>
        <p:spPr>
          <a:xfrm>
            <a:off x="120769" y="6227209"/>
            <a:ext cx="69791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highlight>
                  <a:srgbClr val="FF0000"/>
                </a:highlight>
                <a:uLnTx/>
                <a:uFillTx/>
                <a:latin typeface="Calibri"/>
                <a:ea typeface="+mn-ea"/>
                <a:cs typeface="+mn-cs"/>
              </a:rPr>
              <a:t>50% of space income derived from exports </a:t>
            </a:r>
            <a:endParaRPr kumimoji="0" lang="en-GB" sz="3000" b="1" i="0" u="none" strike="noStrike" kern="1200" cap="none" spc="0" normalizeH="0" baseline="0" noProof="0">
              <a:ln>
                <a:noFill/>
              </a:ln>
              <a:solidFill>
                <a:prstClr val="white"/>
              </a:solidFill>
              <a:effectLst/>
              <a:highlight>
                <a:srgbClr val="FF0000"/>
              </a:highlight>
              <a:uLnTx/>
              <a:uFillTx/>
              <a:latin typeface="Calibri"/>
              <a:ea typeface="+mn-ea"/>
              <a:cs typeface="+mn-cs"/>
            </a:endParaRPr>
          </a:p>
        </p:txBody>
      </p:sp>
    </p:spTree>
    <p:extLst>
      <p:ext uri="{BB962C8B-B14F-4D97-AF65-F5344CB8AC3E}">
        <p14:creationId xmlns:p14="http://schemas.microsoft.com/office/powerpoint/2010/main" val="23266934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1E38"/>
        </a:solidFill>
        <a:effectLst/>
      </p:bgPr>
    </p:bg>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EF2662D4-E713-A047-81F2-03322807DCAA}"/>
              </a:ext>
            </a:extLst>
          </p:cNvPr>
          <p:cNvSpPr/>
          <p:nvPr/>
        </p:nvSpPr>
        <p:spPr>
          <a:xfrm>
            <a:off x="731838" y="5427898"/>
            <a:ext cx="10728324" cy="728664"/>
          </a:xfrm>
          <a:prstGeom prst="roundRect">
            <a:avLst>
              <a:gd name="adj" fmla="val 6127"/>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noAutofit/>
          </a:bodyPr>
          <a:lstStyle/>
          <a:p>
            <a:pPr lvl="0" algn="ctr">
              <a:spcAft>
                <a:spcPts val="1200"/>
              </a:spcAft>
              <a:buClr>
                <a:srgbClr val="BDD99B"/>
              </a:buClr>
            </a:pPr>
            <a:r>
              <a:rPr lang="en-GB" sz="2000">
                <a:solidFill>
                  <a:schemeClr val="accent2"/>
                </a:solidFill>
                <a:latin typeface="Arial" panose="020B0604020202020204" pitchFamily="34" charset="0"/>
                <a:cs typeface="Arial" panose="020B0604020202020204" pitchFamily="34" charset="0"/>
              </a:rPr>
              <a:t>The Biggest Transformation </a:t>
            </a:r>
            <a:endParaRPr lang="en-GB" sz="1200">
              <a:solidFill>
                <a:srgbClr val="FFFFFF"/>
              </a:solidFill>
              <a:latin typeface="Arial" panose="020B0604020202020204" pitchFamily="34" charset="0"/>
              <a:cs typeface="Arial" panose="020B0604020202020204" pitchFamily="34" charset="0"/>
            </a:endParaRPr>
          </a:p>
          <a:p>
            <a:pPr lvl="0" algn="ctr">
              <a:spcAft>
                <a:spcPts val="1200"/>
              </a:spcAft>
              <a:buClr>
                <a:srgbClr val="BDD99B"/>
              </a:buClr>
            </a:pPr>
            <a:r>
              <a:rPr lang="en-GB" sz="1400">
                <a:solidFill>
                  <a:srgbClr val="FFFFFF"/>
                </a:solidFill>
                <a:latin typeface="Arial" panose="020B0604020202020204" pitchFamily="34" charset="0"/>
                <a:cs typeface="Arial" panose="020B0604020202020204" pitchFamily="34" charset="0"/>
              </a:rPr>
              <a:t>Other sectors exploit space services e.g. health, energy, transport, finance</a:t>
            </a:r>
          </a:p>
        </p:txBody>
      </p:sp>
      <p:sp>
        <p:nvSpPr>
          <p:cNvPr id="8" name="TextBox 7">
            <a:extLst>
              <a:ext uri="{FF2B5EF4-FFF2-40B4-BE49-F238E27FC236}">
                <a16:creationId xmlns:a16="http://schemas.microsoft.com/office/drawing/2014/main" id="{B50A5185-9226-3341-B0A0-A8E25165703E}"/>
              </a:ext>
            </a:extLst>
          </p:cNvPr>
          <p:cNvSpPr txBox="1"/>
          <p:nvPr/>
        </p:nvSpPr>
        <p:spPr>
          <a:xfrm>
            <a:off x="4172275" y="1155631"/>
            <a:ext cx="3935102" cy="1477328"/>
          </a:xfrm>
          <a:prstGeom prst="rect">
            <a:avLst/>
          </a:prstGeom>
          <a:noFill/>
        </p:spPr>
        <p:txBody>
          <a:bodyPr wrap="square" lIns="0" tIns="0" rIns="0" bIns="0" rtlCol="0">
            <a:spAutoFit/>
          </a:bodyPr>
          <a:lstStyle/>
          <a:p>
            <a:pPr algn="ctr"/>
            <a:r>
              <a:rPr lang="en-US" sz="4800" b="1">
                <a:solidFill>
                  <a:schemeClr val="bg1"/>
                </a:solidFill>
                <a:latin typeface="Arial" panose="020B0604020202020204" pitchFamily="34" charset="0"/>
                <a:cs typeface="Arial" panose="020B0604020202020204" pitchFamily="34" charset="0"/>
              </a:rPr>
              <a:t>The future (by 2035)</a:t>
            </a:r>
          </a:p>
        </p:txBody>
      </p:sp>
      <p:sp>
        <p:nvSpPr>
          <p:cNvPr id="11" name="TextBox 10">
            <a:extLst>
              <a:ext uri="{FF2B5EF4-FFF2-40B4-BE49-F238E27FC236}">
                <a16:creationId xmlns:a16="http://schemas.microsoft.com/office/drawing/2014/main" id="{E4394471-A0F1-EB4F-86B2-77583004EF8F}"/>
              </a:ext>
            </a:extLst>
          </p:cNvPr>
          <p:cNvSpPr txBox="1"/>
          <p:nvPr/>
        </p:nvSpPr>
        <p:spPr>
          <a:xfrm>
            <a:off x="4263502" y="489363"/>
            <a:ext cx="3768132" cy="589905"/>
          </a:xfrm>
          <a:prstGeom prst="rect">
            <a:avLst/>
          </a:prstGeom>
          <a:noFill/>
        </p:spPr>
        <p:txBody>
          <a:bodyPr wrap="square" lIns="0" tIns="0" rIns="0" bIns="0" rtlCol="0">
            <a:spAutoFit/>
          </a:bodyPr>
          <a:lstStyle/>
          <a:p>
            <a:pPr algn="ctr">
              <a:lnSpc>
                <a:spcPts val="2300"/>
              </a:lnSpc>
            </a:pPr>
            <a:r>
              <a:rPr lang="en-US" sz="2000">
                <a:solidFill>
                  <a:schemeClr val="accent2"/>
                </a:solidFill>
                <a:latin typeface="Arial" panose="020B0604020202020204" pitchFamily="34" charset="0"/>
                <a:cs typeface="Arial" panose="020B0604020202020204" pitchFamily="34" charset="0"/>
              </a:rPr>
              <a:t>From Space </a:t>
            </a:r>
            <a:br>
              <a:rPr lang="en-US" sz="2000">
                <a:solidFill>
                  <a:schemeClr val="accent2"/>
                </a:solidFill>
                <a:latin typeface="Arial" panose="020B0604020202020204" pitchFamily="34" charset="0"/>
                <a:cs typeface="Arial" panose="020B0604020202020204" pitchFamily="34" charset="0"/>
              </a:rPr>
            </a:br>
            <a:r>
              <a:rPr lang="en-US" sz="2000">
                <a:solidFill>
                  <a:schemeClr val="accent2"/>
                </a:solidFill>
                <a:latin typeface="Arial" panose="020B0604020202020204" pitchFamily="34" charset="0"/>
                <a:cs typeface="Arial" panose="020B0604020202020204" pitchFamily="34" charset="0"/>
              </a:rPr>
              <a:t>Applications Catapult</a:t>
            </a:r>
          </a:p>
        </p:txBody>
      </p:sp>
      <p:sp>
        <p:nvSpPr>
          <p:cNvPr id="2" name="Rounded Rectangle 1">
            <a:extLst>
              <a:ext uri="{FF2B5EF4-FFF2-40B4-BE49-F238E27FC236}">
                <a16:creationId xmlns:a16="http://schemas.microsoft.com/office/drawing/2014/main" id="{78FD490C-20F5-E54D-8842-38D8E9488A77}"/>
              </a:ext>
            </a:extLst>
          </p:cNvPr>
          <p:cNvSpPr/>
          <p:nvPr/>
        </p:nvSpPr>
        <p:spPr>
          <a:xfrm>
            <a:off x="7078168" y="3237914"/>
            <a:ext cx="1918761" cy="1201893"/>
          </a:xfrm>
          <a:prstGeom prst="roundRect">
            <a:avLst>
              <a:gd name="adj" fmla="val 6127"/>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600"/>
              </a:spcAft>
              <a:buClr>
                <a:srgbClr val="BDD99B"/>
              </a:buClr>
            </a:pPr>
            <a:r>
              <a:rPr lang="en-GB" sz="1400">
                <a:solidFill>
                  <a:srgbClr val="FFFFFF"/>
                </a:solidFill>
                <a:latin typeface="Arial" panose="020B0604020202020204" pitchFamily="34" charset="0"/>
                <a:cs typeface="Arial" panose="020B0604020202020204" pitchFamily="34" charset="0"/>
              </a:rPr>
              <a:t>Persistent </a:t>
            </a:r>
            <a:r>
              <a:rPr lang="en-GB" sz="1400" err="1">
                <a:solidFill>
                  <a:srgbClr val="FFFFFF"/>
                </a:solidFill>
                <a:latin typeface="Arial" panose="020B0604020202020204" pitchFamily="34" charset="0"/>
                <a:cs typeface="Arial" panose="020B0604020202020204" pitchFamily="34" charset="0"/>
              </a:rPr>
              <a:t>obs</a:t>
            </a:r>
            <a:r>
              <a:rPr lang="en-GB" sz="1400">
                <a:solidFill>
                  <a:srgbClr val="FFFFFF"/>
                </a:solidFill>
                <a:latin typeface="Arial" panose="020B0604020202020204" pitchFamily="34" charset="0"/>
                <a:cs typeface="Arial" panose="020B0604020202020204" pitchFamily="34" charset="0"/>
              </a:rPr>
              <a:t> systems with advanced quantum powered analytics providing data for every part of life</a:t>
            </a:r>
          </a:p>
        </p:txBody>
      </p:sp>
      <p:sp>
        <p:nvSpPr>
          <p:cNvPr id="14" name="Rounded Rectangle 13">
            <a:extLst>
              <a:ext uri="{FF2B5EF4-FFF2-40B4-BE49-F238E27FC236}">
                <a16:creationId xmlns:a16="http://schemas.microsoft.com/office/drawing/2014/main" id="{EBE34FFB-6DBA-AD4C-8E17-82A3692DE163}"/>
              </a:ext>
            </a:extLst>
          </p:cNvPr>
          <p:cNvSpPr/>
          <p:nvPr/>
        </p:nvSpPr>
        <p:spPr>
          <a:xfrm>
            <a:off x="5196712" y="3298828"/>
            <a:ext cx="1846459" cy="1844426"/>
          </a:xfrm>
          <a:prstGeom prst="roundRect">
            <a:avLst>
              <a:gd name="adj" fmla="val 6127"/>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Arial" panose="020B0604020202020204" pitchFamily="34" charset="0"/>
                <a:cs typeface="Arial" panose="020B0604020202020204" pitchFamily="34" charset="0"/>
              </a:rPr>
              <a:t>Space systems monitoring greenhouse gases – driving policy to meet global </a:t>
            </a:r>
            <a:br>
              <a:rPr lang="en-US" sz="1400">
                <a:latin typeface="Arial" panose="020B0604020202020204" pitchFamily="34" charset="0"/>
                <a:cs typeface="Arial" panose="020B0604020202020204" pitchFamily="34" charset="0"/>
              </a:rPr>
            </a:br>
            <a:r>
              <a:rPr lang="en-US" sz="1400">
                <a:latin typeface="Arial" panose="020B0604020202020204" pitchFamily="34" charset="0"/>
                <a:cs typeface="Arial" panose="020B0604020202020204" pitchFamily="34" charset="0"/>
              </a:rPr>
              <a:t>climate targets</a:t>
            </a:r>
          </a:p>
        </p:txBody>
      </p:sp>
      <p:sp>
        <p:nvSpPr>
          <p:cNvPr id="15" name="Rounded Rectangle 14">
            <a:extLst>
              <a:ext uri="{FF2B5EF4-FFF2-40B4-BE49-F238E27FC236}">
                <a16:creationId xmlns:a16="http://schemas.microsoft.com/office/drawing/2014/main" id="{1A7809B5-7311-2649-8E86-F8F727BC6E4C}"/>
              </a:ext>
            </a:extLst>
          </p:cNvPr>
          <p:cNvSpPr/>
          <p:nvPr/>
        </p:nvSpPr>
        <p:spPr>
          <a:xfrm>
            <a:off x="3154213" y="3145584"/>
            <a:ext cx="1933433" cy="1334309"/>
          </a:xfrm>
          <a:prstGeom prst="roundRect">
            <a:avLst>
              <a:gd name="adj" fmla="val 6127"/>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600"/>
              </a:spcAft>
              <a:buClr>
                <a:srgbClr val="BDD99B"/>
              </a:buClr>
            </a:pPr>
            <a:r>
              <a:rPr lang="en-GB" sz="1400">
                <a:solidFill>
                  <a:srgbClr val="FFFFFF"/>
                </a:solidFill>
                <a:latin typeface="Arial" panose="020B0604020202020204" pitchFamily="34" charset="0"/>
                <a:cs typeface="Arial" panose="020B0604020202020204" pitchFamily="34" charset="0"/>
              </a:rPr>
              <a:t>Global connectivity  bridging the digital divide – VR &amp; holograms everywhere</a:t>
            </a:r>
          </a:p>
        </p:txBody>
      </p:sp>
      <p:sp>
        <p:nvSpPr>
          <p:cNvPr id="16" name="Rounded Rectangle 15">
            <a:extLst>
              <a:ext uri="{FF2B5EF4-FFF2-40B4-BE49-F238E27FC236}">
                <a16:creationId xmlns:a16="http://schemas.microsoft.com/office/drawing/2014/main" id="{378FE8CF-A81B-5A44-932D-DD35B751E664}"/>
              </a:ext>
            </a:extLst>
          </p:cNvPr>
          <p:cNvSpPr/>
          <p:nvPr/>
        </p:nvSpPr>
        <p:spPr>
          <a:xfrm>
            <a:off x="2244083" y="1416045"/>
            <a:ext cx="1820258" cy="1308552"/>
          </a:xfrm>
          <a:prstGeom prst="roundRect">
            <a:avLst>
              <a:gd name="adj" fmla="val 6127"/>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600"/>
              </a:spcAft>
              <a:buClr>
                <a:srgbClr val="BDD99B"/>
              </a:buClr>
            </a:pPr>
            <a:r>
              <a:rPr lang="en-GB" sz="1400">
                <a:solidFill>
                  <a:srgbClr val="FFFFFF"/>
                </a:solidFill>
                <a:latin typeface="Arial" panose="020B0604020202020204" pitchFamily="34" charset="0"/>
                <a:cs typeface="Arial" panose="020B0604020202020204" pitchFamily="34" charset="0"/>
              </a:rPr>
              <a:t>Robots in space service satellites and clean up </a:t>
            </a:r>
            <a:br>
              <a:rPr lang="en-GB" sz="1400">
                <a:solidFill>
                  <a:srgbClr val="FFFFFF"/>
                </a:solidFill>
                <a:latin typeface="Arial" panose="020B0604020202020204" pitchFamily="34" charset="0"/>
                <a:cs typeface="Arial" panose="020B0604020202020204" pitchFamily="34" charset="0"/>
              </a:rPr>
            </a:br>
            <a:r>
              <a:rPr lang="en-GB" sz="1400">
                <a:solidFill>
                  <a:srgbClr val="FFFFFF"/>
                </a:solidFill>
                <a:latin typeface="Arial" panose="020B0604020202020204" pitchFamily="34" charset="0"/>
                <a:cs typeface="Arial" panose="020B0604020202020204" pitchFamily="34" charset="0"/>
              </a:rPr>
              <a:t>orbital debris</a:t>
            </a:r>
          </a:p>
        </p:txBody>
      </p:sp>
      <p:sp>
        <p:nvSpPr>
          <p:cNvPr id="17" name="Rounded Rectangle 16">
            <a:extLst>
              <a:ext uri="{FF2B5EF4-FFF2-40B4-BE49-F238E27FC236}">
                <a16:creationId xmlns:a16="http://schemas.microsoft.com/office/drawing/2014/main" id="{DC324956-626B-454C-8CDF-4E0FC14DED66}"/>
              </a:ext>
            </a:extLst>
          </p:cNvPr>
          <p:cNvSpPr/>
          <p:nvPr/>
        </p:nvSpPr>
        <p:spPr>
          <a:xfrm>
            <a:off x="8149655" y="1169103"/>
            <a:ext cx="1820258" cy="1844426"/>
          </a:xfrm>
          <a:prstGeom prst="roundRect">
            <a:avLst>
              <a:gd name="adj" fmla="val 6127"/>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600"/>
              </a:spcAft>
              <a:buClr>
                <a:srgbClr val="BDD99B"/>
              </a:buClr>
            </a:pPr>
            <a:r>
              <a:rPr lang="en-GB" sz="1400">
                <a:solidFill>
                  <a:srgbClr val="FFFFFF"/>
                </a:solidFill>
                <a:latin typeface="Arial" panose="020B0604020202020204" pitchFamily="34" charset="0"/>
                <a:cs typeface="Arial" panose="020B0604020202020204" pitchFamily="34" charset="0"/>
              </a:rPr>
              <a:t>Manufacturing facilities in space emerge e.g. Semiconductors</a:t>
            </a:r>
          </a:p>
        </p:txBody>
      </p:sp>
      <p:sp>
        <p:nvSpPr>
          <p:cNvPr id="5" name="Oval 4">
            <a:extLst>
              <a:ext uri="{FF2B5EF4-FFF2-40B4-BE49-F238E27FC236}">
                <a16:creationId xmlns:a16="http://schemas.microsoft.com/office/drawing/2014/main" id="{6B583D08-788F-D508-8EBF-96556C64F09E}"/>
              </a:ext>
            </a:extLst>
          </p:cNvPr>
          <p:cNvSpPr/>
          <p:nvPr/>
        </p:nvSpPr>
        <p:spPr>
          <a:xfrm rot="10800000">
            <a:off x="5041769" y="3162965"/>
            <a:ext cx="2116151" cy="211615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7121FC2F-2696-122A-2BB3-883ACFF1E9BA}"/>
              </a:ext>
            </a:extLst>
          </p:cNvPr>
          <p:cNvSpPr/>
          <p:nvPr/>
        </p:nvSpPr>
        <p:spPr>
          <a:xfrm rot="10800000">
            <a:off x="6995298" y="2740594"/>
            <a:ext cx="2116151" cy="211615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A35106F1-575E-FD8F-D5FC-DEA927ABAADE}"/>
              </a:ext>
            </a:extLst>
          </p:cNvPr>
          <p:cNvSpPr/>
          <p:nvPr/>
        </p:nvSpPr>
        <p:spPr>
          <a:xfrm rot="10800000">
            <a:off x="3099180" y="2723009"/>
            <a:ext cx="2116151" cy="211615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9940195E-ADC7-CB95-071D-EC7B12D3608C}"/>
              </a:ext>
            </a:extLst>
          </p:cNvPr>
          <p:cNvSpPr/>
          <p:nvPr/>
        </p:nvSpPr>
        <p:spPr>
          <a:xfrm rot="10800000">
            <a:off x="2068621" y="1019521"/>
            <a:ext cx="2116151" cy="211615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FFF33B23-AE20-108D-047F-9910D4146DA5}"/>
              </a:ext>
            </a:extLst>
          </p:cNvPr>
          <p:cNvSpPr/>
          <p:nvPr/>
        </p:nvSpPr>
        <p:spPr>
          <a:xfrm rot="10800000">
            <a:off x="8007228" y="1025785"/>
            <a:ext cx="2116151" cy="211615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20413901"/>
      </p:ext>
    </p:extLst>
  </p:cSld>
  <p:clrMapOvr>
    <a:masterClrMapping/>
  </p:clrMapOvr>
</p:sld>
</file>

<file path=ppt/theme/theme1.xml><?xml version="1.0" encoding="utf-8"?>
<a:theme xmlns:a="http://schemas.openxmlformats.org/drawingml/2006/main" name="Office Theme">
  <a:themeElements>
    <a:clrScheme name="SHY">
      <a:dk1>
        <a:srgbClr val="00384E"/>
      </a:dk1>
      <a:lt1>
        <a:srgbClr val="FFFFFF"/>
      </a:lt1>
      <a:dk2>
        <a:srgbClr val="003950"/>
      </a:dk2>
      <a:lt2>
        <a:srgbClr val="E7E6E6"/>
      </a:lt2>
      <a:accent1>
        <a:srgbClr val="68C5DC"/>
      </a:accent1>
      <a:accent2>
        <a:srgbClr val="8EC156"/>
      </a:accent2>
      <a:accent3>
        <a:srgbClr val="BDD99B"/>
      </a:accent3>
      <a:accent4>
        <a:srgbClr val="EFE8D3"/>
      </a:accent4>
      <a:accent5>
        <a:srgbClr val="FFC652"/>
      </a:accent5>
      <a:accent6>
        <a:srgbClr val="FFED99"/>
      </a:accent6>
      <a:hlink>
        <a:srgbClr val="C1E9FD"/>
      </a:hlink>
      <a:folHlink>
        <a:srgbClr val="FFAEB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IndustryTemplate">
      <a:dk1>
        <a:sysClr val="windowText" lastClr="000000"/>
      </a:dk1>
      <a:lt1>
        <a:sysClr val="window" lastClr="FFFFFF"/>
      </a:lt1>
      <a:dk2>
        <a:srgbClr val="1F497D"/>
      </a:dk2>
      <a:lt2>
        <a:srgbClr val="EEECE1"/>
      </a:lt2>
      <a:accent1>
        <a:srgbClr val="E35A35"/>
      </a:accent1>
      <a:accent2>
        <a:srgbClr val="ECB448"/>
      </a:accent2>
      <a:accent3>
        <a:srgbClr val="8BB74C"/>
      </a:accent3>
      <a:accent4>
        <a:srgbClr val="5FB7A2"/>
      </a:accent4>
      <a:accent5>
        <a:srgbClr val="3081AC"/>
      </a:accent5>
      <a:accent6>
        <a:srgbClr val="A5A5A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fa9beb81-e9e7-46af-bf74-42883d5f29a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EF851F032473A4E9BAB4DFA7F8F7DAF" ma:contentTypeVersion="16" ma:contentTypeDescription="Create a new document." ma:contentTypeScope="" ma:versionID="c1ae1f579a0846863b6e5f29a46b4e51">
  <xsd:schema xmlns:xsd="http://www.w3.org/2001/XMLSchema" xmlns:xs="http://www.w3.org/2001/XMLSchema" xmlns:p="http://schemas.microsoft.com/office/2006/metadata/properties" xmlns:ns3="6e3bc2a4-c02e-414b-b9c1-dfe05754fdd4" xmlns:ns4="fa9beb81-e9e7-46af-bf74-42883d5f29a4" targetNamespace="http://schemas.microsoft.com/office/2006/metadata/properties" ma:root="true" ma:fieldsID="48b62970a504a49be9f72489a686a60c" ns3:_="" ns4:_="">
    <xsd:import namespace="6e3bc2a4-c02e-414b-b9c1-dfe05754fdd4"/>
    <xsd:import namespace="fa9beb81-e9e7-46af-bf74-42883d5f29a4"/>
    <xsd:element name="properties">
      <xsd:complexType>
        <xsd:sequence>
          <xsd:element name="documentManagement">
            <xsd:complexType>
              <xsd:all>
                <xsd:element ref="ns3:SharedWithDetails" minOccurs="0"/>
                <xsd:element ref="ns3:SharedWithUser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element ref="ns4:MediaLengthInSeconds" minOccurs="0"/>
                <xsd:element ref="ns4:_activity"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3bc2a4-c02e-414b-b9c1-dfe05754fdd4" elementFormDefault="qualified">
    <xsd:import namespace="http://schemas.microsoft.com/office/2006/documentManagement/types"/>
    <xsd:import namespace="http://schemas.microsoft.com/office/infopath/2007/PartnerControls"/>
    <xsd:element name="SharedWithDetails" ma:index="8" nillable="true" ma:displayName="Shared With Details" ma:description="" ma:internalName="SharedWithDetails" ma:readOnly="true">
      <xsd:simpleType>
        <xsd:restriction base="dms:Note">
          <xsd:maxLength value="255"/>
        </xsd:restriction>
      </xsd:simpleType>
    </xsd:element>
    <xsd:element name="SharedWithUsers" ma:index="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a9beb81-e9e7-46af-bf74-42883d5f29a4"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4AF4251-5389-4A34-84BD-61F7F75CFBF6}">
  <ds:schemaRefs>
    <ds:schemaRef ds:uri="http://purl.org/dc/terms/"/>
    <ds:schemaRef ds:uri="fa9beb81-e9e7-46af-bf74-42883d5f29a4"/>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schemas.microsoft.com/office/2006/metadata/properties"/>
    <ds:schemaRef ds:uri="6e3bc2a4-c02e-414b-b9c1-dfe05754fdd4"/>
    <ds:schemaRef ds:uri="http://www.w3.org/XML/1998/namespace"/>
    <ds:schemaRef ds:uri="http://purl.org/dc/dcmitype/"/>
  </ds:schemaRefs>
</ds:datastoreItem>
</file>

<file path=customXml/itemProps2.xml><?xml version="1.0" encoding="utf-8"?>
<ds:datastoreItem xmlns:ds="http://schemas.openxmlformats.org/officeDocument/2006/customXml" ds:itemID="{13768A12-09D4-494F-9284-2BD7CE4725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e3bc2a4-c02e-414b-b9c1-dfe05754fdd4"/>
    <ds:schemaRef ds:uri="fa9beb81-e9e7-46af-bf74-42883d5f29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11CC6BE-58B9-4DD3-BBEC-F2E3EEF197E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305</TotalTime>
  <Words>1519</Words>
  <Application>Microsoft Office PowerPoint</Application>
  <PresentationFormat>Widescreen</PresentationFormat>
  <Paragraphs>168</Paragraphs>
  <Slides>20</Slides>
  <Notes>11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20</vt:i4>
      </vt:variant>
    </vt:vector>
  </HeadingPairs>
  <TitlesOfParts>
    <vt:vector size="26" baseType="lpstr">
      <vt:lpstr>Arial</vt:lpstr>
      <vt:lpstr>Calibri</vt:lpstr>
      <vt:lpstr>Calibri Light</vt:lpstr>
      <vt:lpstr>Google Sans</vt:lpstr>
      <vt:lpstr>Office Theme</vt:lpstr>
      <vt:lpstr>1_Office Theme</vt:lpstr>
      <vt:lpstr>PowerPoint Presentation</vt:lpstr>
      <vt:lpstr>PowerPoint Presentation</vt:lpstr>
      <vt:lpstr>PowerPoint Presentation</vt:lpstr>
      <vt:lpstr>PowerPoint Presentation</vt:lpstr>
      <vt:lpstr>Enabling technology with 3 key components</vt:lpstr>
      <vt:lpstr>PowerPoint Presentation</vt:lpstr>
      <vt:lpstr>PowerPoint Presentation</vt:lpstr>
      <vt:lpstr>10% share of global space market in 2030 will deliver £40bn</vt:lpstr>
      <vt:lpstr>PowerPoint Presentation</vt:lpstr>
      <vt:lpstr>PowerPoint Presentation</vt:lpstr>
      <vt:lpstr>Why Yorkshire?</vt:lpstr>
      <vt:lpstr>Greater than the sum of its parts</vt:lpstr>
      <vt:lpstr>PowerPoint Presentation</vt:lpstr>
      <vt:lpstr>PowerPoint Presentation</vt:lpstr>
      <vt:lpstr>Academic capability is strong</vt:lpstr>
      <vt:lpstr>Innovation Landscape</vt:lpstr>
      <vt:lpstr>SHY model…</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Clare McCann</dc:creator>
  <cp:lastModifiedBy>Felix Barr</cp:lastModifiedBy>
  <cp:revision>16</cp:revision>
  <cp:lastPrinted>2022-05-03T14:07:26Z</cp:lastPrinted>
  <dcterms:created xsi:type="dcterms:W3CDTF">2021-03-04T09:47:31Z</dcterms:created>
  <dcterms:modified xsi:type="dcterms:W3CDTF">2023-12-04T16:20:31Z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0x0101006EF851F032473A4E9BAB4DFA7F8F7DAF</vt:lpwstr>
  </property>
</Properties>
</file>