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Montserrat" panose="020B0604020202020204" charset="0"/>
      <p:regular r:id="rId10"/>
      <p:bold r:id="rId11"/>
      <p:italic r:id="rId12"/>
      <p:boldItalic r:id="rId13"/>
    </p:embeddedFont>
    <p:embeddedFont>
      <p:font typeface="Open Sans" panose="020B0606030504020204" pitchFamily="34" charset="0"/>
      <p:regular r:id="rId14"/>
      <p:bold r:id="rId15"/>
      <p:italic r:id="rId16"/>
      <p:boldItalic r:id="rId17"/>
    </p:embeddedFont>
    <p:embeddedFont>
      <p:font typeface="Roboto" panose="02000000000000000000" pitchFamily="2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12.fntdata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5487dee20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5487dee20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5487dee201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5487dee201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d24e3a3cb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d24e3a3cb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d24e3a3cb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d24e3a3cb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d24e3a3cb1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d24e3a3cb1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50d274d403_1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50d274d403_1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F4F8E9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Montserrat"/>
              <a:buNone/>
              <a:defRPr sz="12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Montserrat"/>
              <a:buNone/>
              <a:defRPr sz="12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Montserrat"/>
              <a:buNone/>
              <a:defRPr sz="12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Montserrat"/>
              <a:buNone/>
              <a:defRPr sz="12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Montserrat"/>
              <a:buNone/>
              <a:defRPr sz="12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Montserrat"/>
              <a:buNone/>
              <a:defRPr sz="12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Montserrat"/>
              <a:buNone/>
              <a:defRPr sz="12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Montserrat"/>
              <a:buNone/>
              <a:defRPr sz="12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Montserrat"/>
              <a:buNone/>
              <a:defRPr sz="12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●"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42900" algn="ctr">
              <a:spcBef>
                <a:spcPts val="800"/>
              </a:spcBef>
              <a:spcAft>
                <a:spcPts val="0"/>
              </a:spcAft>
              <a:buSzPts val="1800"/>
              <a:buFont typeface="Montserrat"/>
              <a:buChar char="○"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42900" algn="ctr">
              <a:spcBef>
                <a:spcPts val="800"/>
              </a:spcBef>
              <a:spcAft>
                <a:spcPts val="0"/>
              </a:spcAft>
              <a:buSzPts val="1800"/>
              <a:buFont typeface="Montserrat"/>
              <a:buChar char="■"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42900" algn="ctr">
              <a:spcBef>
                <a:spcPts val="800"/>
              </a:spcBef>
              <a:spcAft>
                <a:spcPts val="0"/>
              </a:spcAft>
              <a:buSzPts val="1800"/>
              <a:buFont typeface="Montserrat"/>
              <a:buChar char="●"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42900" algn="ctr">
              <a:spcBef>
                <a:spcPts val="800"/>
              </a:spcBef>
              <a:spcAft>
                <a:spcPts val="0"/>
              </a:spcAft>
              <a:buSzPts val="1800"/>
              <a:buFont typeface="Montserrat"/>
              <a:buChar char="○"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42900" algn="ctr">
              <a:spcBef>
                <a:spcPts val="800"/>
              </a:spcBef>
              <a:spcAft>
                <a:spcPts val="0"/>
              </a:spcAft>
              <a:buSzPts val="1800"/>
              <a:buFont typeface="Montserrat"/>
              <a:buChar char="■"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42900" algn="ctr">
              <a:spcBef>
                <a:spcPts val="800"/>
              </a:spcBef>
              <a:spcAft>
                <a:spcPts val="0"/>
              </a:spcAft>
              <a:buSzPts val="1800"/>
              <a:buFont typeface="Montserrat"/>
              <a:buChar char="●"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42900" algn="ctr">
              <a:spcBef>
                <a:spcPts val="800"/>
              </a:spcBef>
              <a:spcAft>
                <a:spcPts val="0"/>
              </a:spcAft>
              <a:buSzPts val="1800"/>
              <a:buFont typeface="Montserrat"/>
              <a:buChar char="○"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42900" algn="ctr">
              <a:spcBef>
                <a:spcPts val="800"/>
              </a:spcBef>
              <a:spcAft>
                <a:spcPts val="800"/>
              </a:spcAft>
              <a:buSzPts val="1800"/>
              <a:buFont typeface="Montserrat"/>
              <a:buChar char="■"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>
              <a:spcBef>
                <a:spcPts val="8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8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8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8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8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800"/>
              </a:spcBef>
              <a:spcAft>
                <a:spcPts val="8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800"/>
              </a:spcBef>
              <a:spcAft>
                <a:spcPts val="8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800"/>
              </a:spcBef>
              <a:spcAft>
                <a:spcPts val="8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800"/>
              </a:spcBef>
              <a:spcAft>
                <a:spcPts val="8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>
              <a:spcBef>
                <a:spcPts val="8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8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8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8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8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800"/>
              </a:spcBef>
              <a:spcAft>
                <a:spcPts val="8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84125" y="4573832"/>
            <a:ext cx="9312300" cy="576600"/>
          </a:xfrm>
          <a:prstGeom prst="rect">
            <a:avLst/>
          </a:prstGeom>
          <a:solidFill>
            <a:srgbClr val="232A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9DCC55"/>
              </a:buClr>
              <a:buSzPts val="2800"/>
              <a:buFont typeface="Roboto"/>
              <a:buNone/>
              <a:defRPr sz="2800" b="1">
                <a:solidFill>
                  <a:srgbClr val="9DCC55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9DCC55"/>
              </a:buClr>
              <a:buSzPts val="2800"/>
              <a:buNone/>
              <a:defRPr sz="2800">
                <a:solidFill>
                  <a:srgbClr val="9DCC55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9DCC55"/>
              </a:buClr>
              <a:buSzPts val="2800"/>
              <a:buNone/>
              <a:defRPr sz="2800">
                <a:solidFill>
                  <a:srgbClr val="9DCC55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9DCC55"/>
              </a:buClr>
              <a:buSzPts val="2800"/>
              <a:buNone/>
              <a:defRPr sz="2800">
                <a:solidFill>
                  <a:srgbClr val="9DCC55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9DCC55"/>
              </a:buClr>
              <a:buSzPts val="2800"/>
              <a:buNone/>
              <a:defRPr sz="2800">
                <a:solidFill>
                  <a:srgbClr val="9DCC55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9DCC55"/>
              </a:buClr>
              <a:buSzPts val="2800"/>
              <a:buNone/>
              <a:defRPr sz="2800">
                <a:solidFill>
                  <a:srgbClr val="9DCC55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9DCC55"/>
              </a:buClr>
              <a:buSzPts val="2800"/>
              <a:buNone/>
              <a:defRPr sz="2800">
                <a:solidFill>
                  <a:srgbClr val="9DCC55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9DCC55"/>
              </a:buClr>
              <a:buSzPts val="2800"/>
              <a:buNone/>
              <a:defRPr sz="2800">
                <a:solidFill>
                  <a:srgbClr val="9DCC55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9DCC55"/>
              </a:buClr>
              <a:buSzPts val="2800"/>
              <a:buNone/>
              <a:defRPr sz="2800">
                <a:solidFill>
                  <a:srgbClr val="9DCC55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D7C16"/>
              </a:buClr>
              <a:buSzPts val="1800"/>
              <a:buFont typeface="Open Sans"/>
              <a:buChar char="●"/>
              <a:defRPr sz="1800">
                <a:solidFill>
                  <a:srgbClr val="232A1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429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ED7C16"/>
              </a:buClr>
              <a:buSzPts val="1800"/>
              <a:buFont typeface="Open Sans"/>
              <a:buChar char="○"/>
              <a:defRPr sz="1800">
                <a:solidFill>
                  <a:srgbClr val="232A15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429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ED7C16"/>
              </a:buClr>
              <a:buSzPts val="1800"/>
              <a:buFont typeface="Open Sans"/>
              <a:buChar char="■"/>
              <a:defRPr sz="1800">
                <a:solidFill>
                  <a:srgbClr val="232A15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429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ED7C16"/>
              </a:buClr>
              <a:buSzPts val="1800"/>
              <a:buFont typeface="Open Sans"/>
              <a:buChar char="●"/>
              <a:defRPr sz="1800">
                <a:solidFill>
                  <a:srgbClr val="232A15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429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ED7C16"/>
              </a:buClr>
              <a:buSzPts val="1800"/>
              <a:buFont typeface="Open Sans"/>
              <a:buChar char="○"/>
              <a:defRPr sz="1800">
                <a:solidFill>
                  <a:srgbClr val="232A15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429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ED7C16"/>
              </a:buClr>
              <a:buSzPts val="1800"/>
              <a:buFont typeface="Open Sans"/>
              <a:buChar char="■"/>
              <a:defRPr sz="1800">
                <a:solidFill>
                  <a:srgbClr val="232A15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429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ED7C16"/>
              </a:buClr>
              <a:buSzPts val="1800"/>
              <a:buFont typeface="Open Sans"/>
              <a:buChar char="●"/>
              <a:defRPr sz="1800">
                <a:solidFill>
                  <a:srgbClr val="232A15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429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ED7C16"/>
              </a:buClr>
              <a:buSzPts val="1800"/>
              <a:buFont typeface="Open Sans"/>
              <a:buChar char="○"/>
              <a:defRPr sz="1800">
                <a:solidFill>
                  <a:srgbClr val="232A15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4290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rgbClr val="ED7C16"/>
              </a:buClr>
              <a:buSzPts val="1800"/>
              <a:buFont typeface="Open Sans"/>
              <a:buChar char="■"/>
              <a:defRPr sz="1800">
                <a:solidFill>
                  <a:srgbClr val="232A15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311700" y="4632775"/>
            <a:ext cx="938601" cy="45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495700" y="4754910"/>
            <a:ext cx="1336600" cy="2144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 txBox="1"/>
          <p:nvPr/>
        </p:nvSpPr>
        <p:spPr>
          <a:xfrm>
            <a:off x="2372850" y="4703625"/>
            <a:ext cx="43983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Shane McCracken  |  shane@mangorol.la</a:t>
            </a:r>
            <a:endParaRPr sz="1200" b="1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e424yLoMv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0t70bwPD6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about.imascientist.org.uk/institutions/" TargetMode="External"/><Relationship Id="rId5" Type="http://schemas.openxmlformats.org/officeDocument/2006/relationships/hyperlink" Target="https://about.imascientist.org.uk/distance" TargetMode="External"/><Relationship Id="rId4" Type="http://schemas.openxmlformats.org/officeDocument/2006/relationships/hyperlink" Target="https://about.imascientist.org.uk/student-impact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mascientist.org.uk/academy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angorol.la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ctrTitle"/>
          </p:nvPr>
        </p:nvSpPr>
        <p:spPr>
          <a:xfrm>
            <a:off x="311708" y="123270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 i="1">
                <a:latin typeface="Montserrat"/>
                <a:ea typeface="Montserrat"/>
                <a:cs typeface="Montserrat"/>
                <a:sym typeface="Montserrat"/>
              </a:rPr>
              <a:t>I’m an Engineer, Get me out of here</a:t>
            </a:r>
            <a:endParaRPr sz="3500" i="1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500">
                <a:latin typeface="Montserrat"/>
                <a:ea typeface="Montserrat"/>
                <a:cs typeface="Montserrat"/>
                <a:sym typeface="Montserrat"/>
              </a:rPr>
              <a:t>Invisible Internet Zone</a:t>
            </a:r>
            <a:endParaRPr sz="55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 txBox="1">
            <a:spLocks noGrp="1"/>
          </p:cNvSpPr>
          <p:nvPr>
            <p:ph type="subTitle" idx="1"/>
          </p:nvPr>
        </p:nvSpPr>
        <p:spPr>
          <a:xfrm>
            <a:off x="311700" y="32853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Online, student-led STEM</a:t>
            </a:r>
            <a:br>
              <a:rPr lang="en-GB"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outreach and enrichment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66725" y="447750"/>
            <a:ext cx="3112800" cy="342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>
                <a:latin typeface="Montserrat"/>
                <a:ea typeface="Montserrat"/>
                <a:cs typeface="Montserrat"/>
                <a:sym typeface="Montserrat"/>
              </a:rPr>
              <a:t>Online, student-led STEM outreach and enrichment</a:t>
            </a:r>
            <a:endParaRPr sz="19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</a:pPr>
            <a:r>
              <a:rPr lang="en-GB" sz="1400" b="0">
                <a:latin typeface="Montserrat"/>
                <a:ea typeface="Montserrat"/>
                <a:cs typeface="Montserrat"/>
                <a:sym typeface="Montserrat"/>
              </a:rPr>
              <a:t>Profiles</a:t>
            </a:r>
            <a:endParaRPr sz="1400" b="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</a:pPr>
            <a:r>
              <a:rPr lang="en-GB" sz="1400" b="0">
                <a:latin typeface="Montserrat"/>
                <a:ea typeface="Montserrat"/>
                <a:cs typeface="Montserrat"/>
                <a:sym typeface="Montserrat"/>
              </a:rPr>
              <a:t>Questions</a:t>
            </a:r>
            <a:endParaRPr sz="1400" b="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</a:pPr>
            <a:r>
              <a:rPr lang="en-GB" sz="1400" b="0">
                <a:latin typeface="Montserrat"/>
                <a:ea typeface="Montserrat"/>
                <a:cs typeface="Montserrat"/>
                <a:sym typeface="Montserrat"/>
              </a:rPr>
              <a:t>Text based real time chat</a:t>
            </a:r>
            <a:endParaRPr sz="1400" b="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</a:pPr>
            <a:r>
              <a:rPr lang="en-GB" sz="1400" b="0">
                <a:latin typeface="Montserrat"/>
                <a:ea typeface="Montserrat"/>
                <a:cs typeface="Montserrat"/>
                <a:sym typeface="Montserrat"/>
              </a:rPr>
              <a:t>Vote for engineer to win £500 prize</a:t>
            </a:r>
            <a:endParaRPr sz="1400" b="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</a:pPr>
            <a:r>
              <a:rPr lang="en-GB" sz="1400" b="0">
                <a:latin typeface="Montserrat"/>
                <a:ea typeface="Montserrat"/>
                <a:cs typeface="Montserrat"/>
                <a:sym typeface="Montserrat"/>
              </a:rPr>
              <a:t>Labour Market Information</a:t>
            </a:r>
            <a:endParaRPr sz="1400" b="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</a:pPr>
            <a:r>
              <a:rPr lang="en-GB" sz="1400" b="0">
                <a:latin typeface="Montserrat"/>
                <a:ea typeface="Montserrat"/>
                <a:cs typeface="Montserrat"/>
                <a:sym typeface="Montserrat"/>
              </a:rPr>
              <a:t>Teacher packs</a:t>
            </a:r>
            <a:endParaRPr sz="1400" b="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64" name="Google Shape;64;p14" descr="I'm an Engineer is a free online event where school students get to meet and interact with engineers. It’s a free X Factor-style competition between engineers, where the students are the judges.&#10;&#10;Students challenge the engineers over fast-paced online live CHATs. They ASK the engineers anything they want, and VOTE for their favourite engineer to win a prize of £500 to communicate their work with the public.&#10;&#10;http://imanengineer.org.uk/" title="I'm an Engineer, Get me out of here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18100" y="274900"/>
            <a:ext cx="5386475" cy="4039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Project aims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●"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To support students’ </a:t>
            </a:r>
            <a:r>
              <a:rPr lang="en-GB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science capital</a:t>
            </a: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 to </a:t>
            </a:r>
            <a:r>
              <a:rPr lang="en-GB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help them see science and engineering as something ‘for them’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○"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Reaches students aged 10 - 18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●"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To provide greater equity for underserved students by prioritising and providing free to economically disadvantaged and </a:t>
            </a:r>
            <a:r>
              <a:rPr lang="en-GB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distant schools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●"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To improve engineers’ </a:t>
            </a:r>
            <a:r>
              <a:rPr lang="en-GB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outreach skills and confidence</a:t>
            </a: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 creating the opportunity for more continued outreach activity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Zone objectives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●"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To engage up to 2,000 students in engineering through showing them the people who make the internet work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○"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Design engineers, operations, maintenance, research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○"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Graduate routes, apprenticeships, vocational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○"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Diversity of gender, ethnicity, educational background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●"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To provide access and experiential training to up to 50 engineers helping data centres and other internet engineering organisations foster a culture of community engagement and collaboration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○"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Participation in </a:t>
            </a:r>
            <a:r>
              <a:rPr lang="en-GB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IAS Academy</a:t>
            </a: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 offered to all engineers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●"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Delivered over four-week period in Autumn 2021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Zone requirement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●"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Up to 50 engineers willing to commit at least 2 hours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●"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Funding between £5,000 and £10,000 plus VAT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Background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●"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Part of the I’m a Scientist family of online engagement from </a:t>
            </a:r>
            <a:r>
              <a:rPr lang="en-GB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Mangorolla CIC</a:t>
            </a: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, a not for profit Community Interest Company limited by guarantee.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●"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Online engagement since 2003 engaging over 150,000 with over 2,000 scientists, 400 engineers and 1 astronaut.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9"/>
          <p:cNvPicPr preferRelativeResize="0"/>
          <p:nvPr/>
        </p:nvPicPr>
        <p:blipFill rotWithShape="1">
          <a:blip r:embed="rId3">
            <a:alphaModFix/>
          </a:blip>
          <a:srcRect l="15305" r="15719" b="8433"/>
          <a:stretch/>
        </p:blipFill>
        <p:spPr>
          <a:xfrm>
            <a:off x="5313662" y="96275"/>
            <a:ext cx="3258775" cy="35759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9"/>
          <p:cNvSpPr txBox="1"/>
          <p:nvPr/>
        </p:nvSpPr>
        <p:spPr>
          <a:xfrm>
            <a:off x="4742088" y="3748425"/>
            <a:ext cx="4401900" cy="7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>
                <a:latin typeface="Montserrat"/>
                <a:ea typeface="Montserrat"/>
                <a:cs typeface="Montserrat"/>
                <a:sym typeface="Montserrat"/>
              </a:rPr>
              <a:t>ASK questions from past 12 months coded by theme: </a:t>
            </a:r>
            <a:r>
              <a:rPr lang="en-GB" sz="1300" b="1">
                <a:solidFill>
                  <a:srgbClr val="ED7C16"/>
                </a:solidFill>
                <a:latin typeface="Montserrat"/>
                <a:ea typeface="Montserrat"/>
                <a:cs typeface="Montserrat"/>
                <a:sym typeface="Montserrat"/>
              </a:rPr>
              <a:t>51% Careers and Education focussed</a:t>
            </a:r>
            <a:endParaRPr sz="1300" b="1">
              <a:solidFill>
                <a:srgbClr val="ED7C1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Montserrat"/>
                <a:ea typeface="Montserrat"/>
                <a:cs typeface="Montserrat"/>
                <a:sym typeface="Montserrat"/>
              </a:rPr>
              <a:t>(</a:t>
            </a:r>
            <a:r>
              <a:rPr lang="en-GB" sz="1100" i="1">
                <a:latin typeface="Montserrat"/>
                <a:ea typeface="Montserrat"/>
                <a:cs typeface="Montserrat"/>
                <a:sym typeface="Montserrat"/>
              </a:rPr>
              <a:t>I’m an Engineer </a:t>
            </a:r>
            <a:r>
              <a:rPr lang="en-GB" sz="1100">
                <a:latin typeface="Montserrat"/>
                <a:ea typeface="Montserrat"/>
                <a:cs typeface="Montserrat"/>
                <a:sym typeface="Montserrat"/>
              </a:rPr>
              <a:t>June 2018, November 2018, March 2019)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5" name="Google Shape;9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1025" y="723900"/>
            <a:ext cx="4838700" cy="272415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9"/>
          <p:cNvSpPr txBox="1"/>
          <p:nvPr/>
        </p:nvSpPr>
        <p:spPr>
          <a:xfrm>
            <a:off x="419413" y="3748425"/>
            <a:ext cx="4401900" cy="7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>
                <a:latin typeface="Montserrat"/>
                <a:ea typeface="Montserrat"/>
                <a:cs typeface="Montserrat"/>
                <a:sym typeface="Montserrat"/>
              </a:rPr>
              <a:t>Sample word cloud of keywords in live CHATs</a:t>
            </a:r>
            <a:endParaRPr sz="1300" b="1">
              <a:solidFill>
                <a:srgbClr val="ED7C1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latin typeface="Montserrat"/>
                <a:ea typeface="Montserrat"/>
                <a:cs typeface="Montserrat"/>
                <a:sym typeface="Montserrat"/>
              </a:rPr>
              <a:t>(</a:t>
            </a:r>
            <a:r>
              <a:rPr lang="en-GB" sz="1100" i="1">
                <a:latin typeface="Montserrat"/>
                <a:ea typeface="Montserrat"/>
                <a:cs typeface="Montserrat"/>
                <a:sym typeface="Montserrat"/>
              </a:rPr>
              <a:t>I’m an Engineer </a:t>
            </a:r>
            <a:r>
              <a:rPr lang="en-GB" sz="1100">
                <a:latin typeface="Montserrat"/>
                <a:ea typeface="Montserrat"/>
                <a:cs typeface="Montserrat"/>
                <a:sym typeface="Montserrat"/>
              </a:rPr>
              <a:t>Millisecond Zone November 2018)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</Words>
  <Application>Microsoft Office PowerPoint</Application>
  <PresentationFormat>On-screen Show (16:9)</PresentationFormat>
  <Paragraphs>34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Montserrat</vt:lpstr>
      <vt:lpstr>Roboto</vt:lpstr>
      <vt:lpstr>Open Sans</vt:lpstr>
      <vt:lpstr>Simple Light</vt:lpstr>
      <vt:lpstr>I’m an Engineer, Get me out of here Invisible Internet Zone</vt:lpstr>
      <vt:lpstr>Online, student-led STEM outreach and enrichment  Profiles Questions Text based real time chat Vote for engineer to win £500 prize Labour Market Information Teacher packs</vt:lpstr>
      <vt:lpstr>Project aims</vt:lpstr>
      <vt:lpstr>Zone objectives</vt:lpstr>
      <vt:lpstr>Zone requirement</vt:lpstr>
      <vt:lpstr>Background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I’m an Engineer, Get me out of here Invisible Internet Zone</dc:title>
  <dc:creator>Emma Fryer</dc:creator>
  <cp:lastModifiedBy>Emma Fryer</cp:lastModifiedBy>
  <cp:revision>1</cp:revision>
  <dcterms:modified xsi:type="dcterms:W3CDTF">2021-06-10T05:47:35Z</dcterms:modified>
</cp:coreProperties>
</file>