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65" r:id="rId5"/>
    <p:sldId id="266" r:id="rId6"/>
    <p:sldId id="278" r:id="rId7"/>
    <p:sldId id="280" r:id="rId8"/>
    <p:sldId id="279" r:id="rId9"/>
    <p:sldId id="281" r:id="rId10"/>
    <p:sldId id="282" r:id="rId11"/>
    <p:sldId id="283" r:id="rId12"/>
    <p:sldId id="275" r:id="rId13"/>
    <p:sldId id="276"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00FF"/>
    <a:srgbClr val="FF7D7D"/>
    <a:srgbClr val="FF00FF"/>
    <a:srgbClr val="00D2FF"/>
    <a:srgbClr val="00CC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9233" autoAdjust="0"/>
  </p:normalViewPr>
  <p:slideViewPr>
    <p:cSldViewPr>
      <p:cViewPr varScale="1">
        <p:scale>
          <a:sx n="61" d="100"/>
          <a:sy n="61" d="100"/>
        </p:scale>
        <p:origin x="62" y="475"/>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BEF744-6818-4986-A0D8-C87B07B9EE93}" type="slidenum">
              <a:rPr lang="en-GB" smtClean="0"/>
              <a:pPr/>
              <a:t>‹#›</a:t>
            </a:fld>
            <a:endParaRPr lang="en-GB"/>
          </a:p>
        </p:txBody>
      </p:sp>
      <p:pic>
        <p:nvPicPr>
          <p:cNvPr id="5" name="Picture 2"/>
          <p:cNvPicPr>
            <a:picLocks noChangeAspect="1" noChangeArrowheads="1"/>
          </p:cNvPicPr>
          <p:nvPr userDrawn="1"/>
        </p:nvPicPr>
        <p:blipFill>
          <a:blip r:embed="rId2" cstate="print"/>
          <a:srcRect l="24802" t="16272" r="18011" b="50391"/>
          <a:stretch>
            <a:fillRect/>
          </a:stretch>
        </p:blipFill>
        <p:spPr bwMode="auto">
          <a:xfrm>
            <a:off x="6192011" y="4365104"/>
            <a:ext cx="4079776" cy="548680"/>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4F064-BDFF-4D03-B986-A4F9F89EFAEE}" type="datetimeFigureOut">
              <a:rPr lang="en-GB" smtClean="0"/>
              <a:pPr/>
              <a:t>22/04/2022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BEF744-6818-4986-A0D8-C87B07B9EE9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4F064-BDFF-4D03-B986-A4F9F89EFAEE}" type="datetimeFigureOut">
              <a:rPr lang="en-GB" smtClean="0"/>
              <a:pPr/>
              <a:t>22/04/2022</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EF744-6818-4986-A0D8-C87B07B9EE9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mdpi-res.com/d_attachment/sensors/sensors-19-04203/article_deploy/sensors-19-04203-v2.pdf?version=1570689041"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tv.theiet.org/?videoid=15351"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9456" y="1196752"/>
            <a:ext cx="9793088" cy="2880320"/>
          </a:xfrm>
        </p:spPr>
        <p:txBody>
          <a:bodyPr>
            <a:normAutofit/>
          </a:bodyPr>
          <a:lstStyle/>
          <a:p>
            <a:pPr>
              <a:spcBef>
                <a:spcPts val="2400"/>
              </a:spcBef>
              <a:spcAft>
                <a:spcPts val="1800"/>
              </a:spcAft>
            </a:pPr>
            <a:r>
              <a:rPr lang="en-US" b="1" dirty="0"/>
              <a:t>The international situation on bands above 86GHz</a:t>
            </a:r>
            <a:br>
              <a:rPr lang="en-US" b="1" dirty="0"/>
            </a:br>
            <a:r>
              <a:rPr lang="en-US" sz="3200" b="1" dirty="0"/>
              <a:t>in ITU, CEPT and ETSI</a:t>
            </a:r>
            <a:endParaRPr lang="en-GB" sz="3600" b="1" dirty="0"/>
          </a:p>
        </p:txBody>
      </p:sp>
      <p:sp>
        <p:nvSpPr>
          <p:cNvPr id="3" name="Subtitle 2"/>
          <p:cNvSpPr>
            <a:spLocks noGrp="1"/>
          </p:cNvSpPr>
          <p:nvPr>
            <p:ph type="subTitle" idx="1"/>
          </p:nvPr>
        </p:nvSpPr>
        <p:spPr>
          <a:xfrm>
            <a:off x="2927648" y="3717032"/>
            <a:ext cx="6400800" cy="1368152"/>
          </a:xfrm>
        </p:spPr>
        <p:txBody>
          <a:bodyPr>
            <a:normAutofit/>
          </a:bodyPr>
          <a:lstStyle/>
          <a:p>
            <a:r>
              <a:rPr lang="en-GB" sz="3300" b="1" dirty="0">
                <a:solidFill>
                  <a:srgbClr val="B400FF"/>
                </a:solidFill>
              </a:rPr>
              <a:t>Simon Pike</a:t>
            </a:r>
          </a:p>
          <a:p>
            <a:r>
              <a:rPr lang="en-GB" sz="2000" b="1" dirty="0">
                <a:solidFill>
                  <a:srgbClr val="B400FF"/>
                </a:solidFill>
              </a:rPr>
              <a:t>spectrum@simonpike.eu</a:t>
            </a:r>
          </a:p>
        </p:txBody>
      </p:sp>
      <p:grpSp>
        <p:nvGrpSpPr>
          <p:cNvPr id="6" name="Group 5"/>
          <p:cNvGrpSpPr/>
          <p:nvPr/>
        </p:nvGrpSpPr>
        <p:grpSpPr>
          <a:xfrm>
            <a:off x="3215680" y="4869161"/>
            <a:ext cx="5724246" cy="1592967"/>
            <a:chOff x="791970" y="2051952"/>
            <a:chExt cx="10104057" cy="3978127"/>
          </a:xfrm>
        </p:grpSpPr>
        <p:pic>
          <p:nvPicPr>
            <p:cNvPr id="7" name="Picture 2"/>
            <p:cNvPicPr>
              <a:picLocks noChangeAspect="1" noChangeArrowheads="1"/>
            </p:cNvPicPr>
            <p:nvPr/>
          </p:nvPicPr>
          <p:blipFill>
            <a:blip r:embed="rId2" cstate="print"/>
            <a:srcRect l="6496" t="29921" r="10630" b="12073"/>
            <a:stretch>
              <a:fillRect/>
            </a:stretch>
          </p:blipFill>
          <p:spPr bwMode="auto">
            <a:xfrm>
              <a:off x="791970" y="2051952"/>
              <a:ext cx="10104057" cy="3978127"/>
            </a:xfrm>
            <a:prstGeom prst="rect">
              <a:avLst/>
            </a:prstGeom>
            <a:noFill/>
            <a:ln w="9525">
              <a:noFill/>
              <a:miter lim="800000"/>
              <a:headEnd/>
              <a:tailEnd/>
            </a:ln>
          </p:spPr>
        </p:pic>
        <p:sp>
          <p:nvSpPr>
            <p:cNvPr id="8" name="Oval 7"/>
            <p:cNvSpPr/>
            <p:nvPr/>
          </p:nvSpPr>
          <p:spPr>
            <a:xfrm>
              <a:off x="4932040" y="3212976"/>
              <a:ext cx="1728192" cy="17281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 name="Subtitle 2"/>
          <p:cNvSpPr txBox="1">
            <a:spLocks/>
          </p:cNvSpPr>
          <p:nvPr/>
        </p:nvSpPr>
        <p:spPr>
          <a:xfrm>
            <a:off x="7968208" y="6021288"/>
            <a:ext cx="3629000" cy="387424"/>
          </a:xfrm>
          <a:prstGeom prst="rect">
            <a:avLst/>
          </a:prstGeom>
        </p:spPr>
        <p:txBody>
          <a:bodyPr vert="horz" lIns="91440" tIns="45720" rIns="91440" bIns="45720" rtlCol="0">
            <a:normAutofit fontScale="70000" lnSpcReduction="20000"/>
          </a:bodyPr>
          <a:lstStyle/>
          <a:p>
            <a:pPr algn="ctr">
              <a:spcBef>
                <a:spcPct val="20000"/>
              </a:spcBef>
              <a:defRPr/>
            </a:pPr>
            <a:r>
              <a:rPr lang="en-GB" sz="3200" dirty="0">
                <a:solidFill>
                  <a:srgbClr val="B400FF"/>
                </a:solidFill>
              </a:rPr>
              <a:t>spectrum@simonpike.eu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CEPT – Work items</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79376" y="908720"/>
            <a:ext cx="10873208" cy="5760640"/>
          </a:xfrm>
          <a:prstGeom prst="rect">
            <a:avLst/>
          </a:prstGeom>
        </p:spPr>
        <p:txBody>
          <a:bodyPr vert="horz" lIns="91440" tIns="45720" rIns="91440" bIns="45720" rtlCol="0">
            <a:normAutofit/>
          </a:bodyPr>
          <a:lstStyle/>
          <a:p>
            <a:pPr>
              <a:spcAft>
                <a:spcPts val="300"/>
              </a:spcAft>
              <a:defRPr/>
            </a:pPr>
            <a:r>
              <a:rPr lang="en-US" sz="2600" dirty="0"/>
              <a:t>SE24_75</a:t>
            </a:r>
          </a:p>
          <a:p>
            <a:pPr marL="457200" indent="-457200">
              <a:spcAft>
                <a:spcPts val="300"/>
              </a:spcAft>
              <a:buFontTx/>
              <a:buChar char="-"/>
              <a:defRPr/>
            </a:pPr>
            <a:r>
              <a:rPr lang="en-US" sz="2600" dirty="0"/>
              <a:t>Additional UWB radiodetermination applications within the frequency range 116 GHz to 260 GHz for vehicular use</a:t>
            </a:r>
          </a:p>
          <a:p>
            <a:pPr marL="914400" lvl="1" indent="-457200">
              <a:spcAft>
                <a:spcPts val="300"/>
              </a:spcAft>
              <a:buFontTx/>
              <a:buChar char="-"/>
              <a:defRPr/>
            </a:pPr>
            <a:r>
              <a:rPr lang="en-US" sz="2600" dirty="0"/>
              <a:t>To carry out studies in the candidate bands 116 to 130 GHz, 134 to 141 GHz and 141 to 148,5 GHz , limited to the consideration of the two following applications</a:t>
            </a:r>
          </a:p>
          <a:p>
            <a:pPr>
              <a:spcAft>
                <a:spcPts val="300"/>
              </a:spcAft>
              <a:defRPr/>
            </a:pPr>
            <a:r>
              <a:rPr lang="en-US" sz="2600" dirty="0"/>
              <a:t>SRD/MG_51	</a:t>
            </a:r>
          </a:p>
          <a:p>
            <a:pPr marL="457200" indent="-457200">
              <a:spcAft>
                <a:spcPts val="600"/>
              </a:spcAft>
              <a:buFontTx/>
              <a:buChar char="-"/>
              <a:defRPr/>
            </a:pPr>
            <a:r>
              <a:rPr lang="en-US" sz="2600" dirty="0"/>
              <a:t>To consider the ETSI system reference document on UWB radiodetermination applications in the range 116 GHz to 260 GHz</a:t>
            </a:r>
          </a:p>
          <a:p>
            <a:pPr marL="914400" lvl="1" indent="-457200">
              <a:spcAft>
                <a:spcPts val="600"/>
              </a:spcAft>
              <a:buFontTx/>
              <a:buChar char="-"/>
              <a:defRPr/>
            </a:pPr>
            <a:r>
              <a:rPr lang="en-US" sz="2600" dirty="0"/>
              <a:t>After completion of studies and/or investigations, this may lead to new entries in ERC/REC 70-03 and/or revised or new ECC Decision</a:t>
            </a:r>
          </a:p>
        </p:txBody>
      </p:sp>
    </p:spTree>
    <p:extLst>
      <p:ext uri="{BB962C8B-B14F-4D97-AF65-F5344CB8AC3E}">
        <p14:creationId xmlns:p14="http://schemas.microsoft.com/office/powerpoint/2010/main" val="257542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ETSI – Work items</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79376" y="764704"/>
            <a:ext cx="10873208" cy="5760640"/>
          </a:xfrm>
          <a:prstGeom prst="rect">
            <a:avLst/>
          </a:prstGeom>
        </p:spPr>
        <p:txBody>
          <a:bodyPr vert="horz" lIns="91440" tIns="45720" rIns="91440" bIns="45720" rtlCol="0">
            <a:normAutofit/>
          </a:bodyPr>
          <a:lstStyle/>
          <a:p>
            <a:pPr>
              <a:spcAft>
                <a:spcPts val="300"/>
              </a:spcAft>
              <a:defRPr/>
            </a:pPr>
            <a:r>
              <a:rPr lang="en-US" sz="2600" dirty="0"/>
              <a:t> </a:t>
            </a:r>
            <a:r>
              <a:rPr lang="en-US" sz="2400" dirty="0"/>
              <a:t>ISG ‘millimeter Wave Transmission’ (ISG </a:t>
            </a:r>
            <a:r>
              <a:rPr lang="en-US" sz="2400" dirty="0" err="1"/>
              <a:t>mWT</a:t>
            </a:r>
            <a:r>
              <a:rPr lang="en-US" sz="2400" dirty="0"/>
              <a:t>)</a:t>
            </a:r>
          </a:p>
          <a:p>
            <a:pPr marL="457200" indent="-457200">
              <a:spcAft>
                <a:spcPts val="300"/>
              </a:spcAft>
              <a:buFontTx/>
              <a:buChar char="-"/>
              <a:defRPr/>
            </a:pPr>
            <a:r>
              <a:rPr lang="en-US" sz="2400" dirty="0"/>
              <a:t>Analysis of Spectrum, License Schemes and Network Scenarios in the RF bands above 174,8 GHz</a:t>
            </a:r>
          </a:p>
          <a:p>
            <a:pPr marL="457200" indent="-457200">
              <a:spcAft>
                <a:spcPts val="300"/>
              </a:spcAft>
              <a:buFontTx/>
              <a:buChar char="-"/>
              <a:defRPr/>
            </a:pPr>
            <a:r>
              <a:rPr lang="en-US" sz="2400" dirty="0"/>
              <a:t>Analysis of Spectrum, License Schemes and Network Scenarios in the W-band</a:t>
            </a:r>
          </a:p>
          <a:p>
            <a:pPr marL="457200" indent="-457200">
              <a:spcAft>
                <a:spcPts val="300"/>
              </a:spcAft>
              <a:buFontTx/>
              <a:buChar char="-"/>
              <a:defRPr/>
            </a:pPr>
            <a:r>
              <a:rPr lang="en-US" sz="2400" dirty="0"/>
              <a:t>Analysis of Spectrum, License Schemes and Network Scenarios in the D-band</a:t>
            </a:r>
          </a:p>
          <a:p>
            <a:pPr>
              <a:spcAft>
                <a:spcPts val="300"/>
              </a:spcAft>
              <a:defRPr/>
            </a:pPr>
            <a:r>
              <a:rPr lang="en-US" sz="2400" dirty="0"/>
              <a:t>ERM TGUWB	</a:t>
            </a:r>
          </a:p>
          <a:p>
            <a:pPr marL="457200" indent="-457200">
              <a:spcAft>
                <a:spcPts val="600"/>
              </a:spcAft>
              <a:buFontTx/>
              <a:buChar char="-"/>
              <a:defRPr/>
            </a:pPr>
            <a:r>
              <a:rPr lang="en-US" sz="2400" dirty="0"/>
              <a:t>Technical Report: Material Characterization and Shielding Attenuation Models above 100 GHz</a:t>
            </a:r>
          </a:p>
          <a:p>
            <a:pPr marL="457200" indent="-457200">
              <a:spcAft>
                <a:spcPts val="600"/>
              </a:spcAft>
              <a:buFontTx/>
              <a:buChar char="-"/>
              <a:defRPr/>
            </a:pPr>
            <a:r>
              <a:rPr lang="en-US" sz="2400" dirty="0"/>
              <a:t>(many TGUWB deliverables are applicable above 86GHz)</a:t>
            </a:r>
          </a:p>
          <a:p>
            <a:pPr>
              <a:spcAft>
                <a:spcPts val="300"/>
              </a:spcAft>
              <a:defRPr/>
            </a:pPr>
            <a:r>
              <a:rPr lang="en-US" sz="2400" dirty="0"/>
              <a:t>ATTM TM4	</a:t>
            </a:r>
          </a:p>
          <a:p>
            <a:pPr marL="457200" indent="-457200">
              <a:spcAft>
                <a:spcPts val="600"/>
              </a:spcAft>
              <a:buFontTx/>
              <a:buChar char="-"/>
              <a:defRPr/>
            </a:pPr>
            <a:r>
              <a:rPr lang="en-US" sz="2400" dirty="0"/>
              <a:t>Characteristics and requirements for W and D-band PP equipment and antennas </a:t>
            </a:r>
          </a:p>
          <a:p>
            <a:pPr marL="457200" indent="-457200">
              <a:spcAft>
                <a:spcPts val="600"/>
              </a:spcAft>
              <a:buFontTx/>
              <a:buChar char="-"/>
              <a:defRPr/>
            </a:pPr>
            <a:r>
              <a:rPr lang="en-US" sz="2400" dirty="0"/>
              <a:t>PP Antenna Preliminary study on RPE (radiation pattern envelope) for 92-114.25 GHz and 130-174.8 GHz bands</a:t>
            </a:r>
          </a:p>
        </p:txBody>
      </p:sp>
    </p:spTree>
    <p:extLst>
      <p:ext uri="{BB962C8B-B14F-4D97-AF65-F5344CB8AC3E}">
        <p14:creationId xmlns:p14="http://schemas.microsoft.com/office/powerpoint/2010/main" val="4048831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Extra information</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07368" y="1196752"/>
            <a:ext cx="11377264" cy="5301208"/>
          </a:xfrm>
          <a:prstGeom prst="rect">
            <a:avLst/>
          </a:prstGeom>
        </p:spPr>
        <p:txBody>
          <a:bodyPr vert="horz" lIns="91440" tIns="45720" rIns="91440" bIns="45720" rtlCol="0">
            <a:normAutofit/>
          </a:bodyPr>
          <a:lstStyle/>
          <a:p>
            <a:pPr>
              <a:spcAft>
                <a:spcPts val="300"/>
              </a:spcAft>
              <a:defRPr/>
            </a:pPr>
            <a:r>
              <a:rPr lang="en-GB" sz="2400" dirty="0"/>
              <a:t>Canadian </a:t>
            </a:r>
            <a:r>
              <a:rPr lang="en-US" sz="2400" dirty="0"/>
              <a:t>Consultation on the Technical and Policy Framework for the Frequency Bands Above 95 GHz: </a:t>
            </a:r>
            <a:r>
              <a:rPr lang="en-GB" sz="2400" dirty="0"/>
              <a:t>https://www.ic.gc.ca/eic/site/smt-gst.nsf/eng/sf11767.html</a:t>
            </a:r>
          </a:p>
          <a:p>
            <a:pPr>
              <a:spcAft>
                <a:spcPts val="300"/>
              </a:spcAft>
              <a:defRPr/>
            </a:pPr>
            <a:r>
              <a:rPr lang="en-US" sz="2400" dirty="0"/>
              <a:t>Closing date for comments: April 29, 2022</a:t>
            </a:r>
          </a:p>
          <a:p>
            <a:pPr>
              <a:spcAft>
                <a:spcPts val="300"/>
              </a:spcAft>
              <a:defRPr/>
            </a:pPr>
            <a:r>
              <a:rPr lang="en-US" sz="2400" dirty="0"/>
              <a:t>Closing date for reply comments: June 3, 2022</a:t>
            </a:r>
          </a:p>
          <a:p>
            <a:pPr>
              <a:spcAft>
                <a:spcPts val="300"/>
              </a:spcAft>
              <a:defRPr/>
            </a:pPr>
            <a:endParaRPr lang="en-US" sz="2400" dirty="0"/>
          </a:p>
          <a:p>
            <a:pPr>
              <a:spcAft>
                <a:spcPts val="1200"/>
              </a:spcAft>
              <a:defRPr/>
            </a:pPr>
            <a:r>
              <a:rPr lang="en-US" sz="2400" dirty="0"/>
              <a:t>Information on sensing and </a:t>
            </a:r>
            <a:r>
              <a:rPr lang="en-US" sz="2400" dirty="0" err="1"/>
              <a:t>TeraHertz</a:t>
            </a:r>
            <a:r>
              <a:rPr lang="en-US" sz="2400" dirty="0"/>
              <a:t> technologies: </a:t>
            </a:r>
          </a:p>
          <a:p>
            <a:pPr>
              <a:spcAft>
                <a:spcPts val="300"/>
              </a:spcAft>
              <a:defRPr/>
            </a:pPr>
            <a:r>
              <a:rPr lang="en-US" sz="2400" dirty="0"/>
              <a:t>Industrial Applications of Terahertz Sensing: State of Play</a:t>
            </a:r>
          </a:p>
          <a:p>
            <a:pPr>
              <a:spcAft>
                <a:spcPts val="1200"/>
              </a:spcAft>
              <a:defRPr/>
            </a:pPr>
            <a:r>
              <a:rPr lang="en-GB" sz="2400" dirty="0">
                <a:hlinkClick r:id="rId3"/>
              </a:rPr>
              <a:t>https://mdpi-res.com/d_attachment/sensors/sensors-19-04203/article_deploy/sensors-19-04203-v2.pdf?version=1570689041</a:t>
            </a:r>
            <a:endParaRPr lang="en-GB" sz="2400" dirty="0"/>
          </a:p>
          <a:p>
            <a:pPr>
              <a:spcAft>
                <a:spcPts val="300"/>
              </a:spcAft>
              <a:defRPr/>
            </a:pPr>
            <a:r>
              <a:rPr lang="en-US" sz="2400" dirty="0"/>
              <a:t>Realizing the untapped potentials of the terahertz spectrum: The IET Harvey Lecture</a:t>
            </a:r>
            <a:endParaRPr lang="en-GB" sz="2400" dirty="0"/>
          </a:p>
          <a:p>
            <a:pPr>
              <a:spcAft>
                <a:spcPts val="300"/>
              </a:spcAft>
              <a:defRPr/>
            </a:pPr>
            <a:r>
              <a:rPr lang="en-GB" sz="2400" dirty="0">
                <a:hlinkClick r:id="rId4"/>
              </a:rPr>
              <a:t>https://tv.theiet.org/?videoid=15351</a:t>
            </a:r>
            <a:endParaRPr lang="en-GB" sz="2400" dirty="0"/>
          </a:p>
          <a:p>
            <a:pPr>
              <a:spcAft>
                <a:spcPts val="300"/>
              </a:spcAft>
              <a:defRPr/>
            </a:pPr>
            <a:endParaRPr lang="en-GB" sz="2400" dirty="0"/>
          </a:p>
        </p:txBody>
      </p:sp>
    </p:spTree>
    <p:extLst>
      <p:ext uri="{BB962C8B-B14F-4D97-AF65-F5344CB8AC3E}">
        <p14:creationId xmlns:p14="http://schemas.microsoft.com/office/powerpoint/2010/main" val="384816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ITU-R Resolution 663</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07368" y="836712"/>
            <a:ext cx="11377264" cy="5904656"/>
          </a:xfrm>
          <a:prstGeom prst="rect">
            <a:avLst/>
          </a:prstGeom>
        </p:spPr>
        <p:txBody>
          <a:bodyPr vert="horz" lIns="91440" tIns="45720" rIns="91440" bIns="45720" rtlCol="0">
            <a:normAutofit fontScale="92500" lnSpcReduction="10000"/>
          </a:bodyPr>
          <a:lstStyle/>
          <a:p>
            <a:pPr>
              <a:spcAft>
                <a:spcPts val="600"/>
              </a:spcAft>
              <a:defRPr/>
            </a:pPr>
            <a:r>
              <a:rPr lang="en-GB" sz="1900" i="1" dirty="0">
                <a:latin typeface="Times New Roman" panose="02020603050405020304" pitchFamily="18" charset="0"/>
                <a:cs typeface="Times New Roman" panose="02020603050405020304" pitchFamily="18" charset="0"/>
              </a:rPr>
              <a:t>resolves to invite the ITU Radiocommunication Sector</a:t>
            </a:r>
          </a:p>
          <a:p>
            <a:pPr>
              <a:spcAft>
                <a:spcPts val="600"/>
              </a:spcAft>
              <a:defRPr/>
            </a:pPr>
            <a:r>
              <a:rPr lang="en-US" sz="1900" dirty="0">
                <a:latin typeface="Times New Roman" panose="02020603050405020304" pitchFamily="18" charset="0"/>
                <a:cs typeface="Times New Roman" panose="02020603050405020304" pitchFamily="18" charset="0"/>
              </a:rPr>
              <a:t>1 	to study the future requirements for globally harmonized spectrum for the RLS, in particular for </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and 	sub-</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wave imaging applications above 231.5 GHz, as referred to in 	</a:t>
            </a:r>
            <a:r>
              <a:rPr lang="en-US" sz="1900" i="1" dirty="0">
                <a:latin typeface="Times New Roman" panose="02020603050405020304" pitchFamily="18" charset="0"/>
                <a:cs typeface="Times New Roman" panose="02020603050405020304" pitchFamily="18" charset="0"/>
              </a:rPr>
              <a:t>considering a) </a:t>
            </a:r>
            <a:r>
              <a:rPr lang="en-US" sz="1900" dirty="0">
                <a:latin typeface="Times New Roman" panose="02020603050405020304" pitchFamily="18" charset="0"/>
                <a:cs typeface="Times New Roman" panose="02020603050405020304" pitchFamily="18" charset="0"/>
              </a:rPr>
              <a:t>and </a:t>
            </a:r>
            <a:r>
              <a:rPr lang="en-US" sz="1900" i="1" dirty="0">
                <a:latin typeface="Times New Roman" panose="02020603050405020304" pitchFamily="18" charset="0"/>
                <a:cs typeface="Times New Roman" panose="02020603050405020304" pitchFamily="18" charset="0"/>
              </a:rPr>
              <a:t>b) </a:t>
            </a:r>
            <a:r>
              <a:rPr lang="en-US" sz="1900" dirty="0">
                <a:latin typeface="Times New Roman" panose="02020603050405020304" pitchFamily="18" charset="0"/>
                <a:cs typeface="Times New Roman" panose="02020603050405020304" pitchFamily="18" charset="0"/>
              </a:rPr>
              <a:t>;</a:t>
            </a:r>
          </a:p>
          <a:p>
            <a:pPr>
              <a:spcAft>
                <a:spcPts val="600"/>
              </a:spcAft>
              <a:defRPr/>
            </a:pPr>
            <a:r>
              <a:rPr lang="en-US" sz="1900" dirty="0">
                <a:latin typeface="Times New Roman" panose="02020603050405020304" pitchFamily="18" charset="0"/>
                <a:cs typeface="Times New Roman" panose="02020603050405020304" pitchFamily="18" charset="0"/>
              </a:rPr>
              <a:t>2 	to define technical and operational characteristics, including required protection criteria, for </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and sub-	</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wave imaging systems;</a:t>
            </a:r>
          </a:p>
          <a:p>
            <a:pPr>
              <a:spcAft>
                <a:spcPts val="600"/>
              </a:spcAft>
              <a:defRPr/>
            </a:pPr>
            <a:r>
              <a:rPr lang="en-US" sz="1900" dirty="0">
                <a:latin typeface="Times New Roman" panose="02020603050405020304" pitchFamily="18" charset="0"/>
                <a:cs typeface="Times New Roman" panose="02020603050405020304" pitchFamily="18" charset="0"/>
              </a:rPr>
              <a:t>3 	to study sharing and compatibility of active </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and sub-</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wave imaging 	applications with 	other systems in the frequency range between 231.5 GHz and 275 GHz, while ensuring that the EESS (passive), 	SRS (passive) and RAS allocated in this frequency range are protected;</a:t>
            </a:r>
          </a:p>
          <a:p>
            <a:pPr>
              <a:spcAft>
                <a:spcPts val="600"/>
              </a:spcAft>
              <a:defRPr/>
            </a:pPr>
            <a:r>
              <a:rPr lang="en-US" sz="1900" dirty="0">
                <a:latin typeface="Times New Roman" panose="02020603050405020304" pitchFamily="18" charset="0"/>
                <a:cs typeface="Times New Roman" panose="02020603050405020304" pitchFamily="18" charset="0"/>
              </a:rPr>
              <a:t>4	to conduct sharing and compatibility studies between RLS applications and EESS (passive), SRS (passive) 	and RAS applications operating in the frequency range 275-700 GHz, while maintaining 	protection of the 	passive service applications identified in No. 5.565; </a:t>
            </a:r>
          </a:p>
          <a:p>
            <a:pPr>
              <a:spcAft>
                <a:spcPts val="600"/>
              </a:spcAft>
              <a:defRPr/>
            </a:pPr>
            <a:r>
              <a:rPr lang="en-US" sz="1900" dirty="0">
                <a:latin typeface="Times New Roman" panose="02020603050405020304" pitchFamily="18" charset="0"/>
                <a:cs typeface="Times New Roman" panose="02020603050405020304" pitchFamily="18" charset="0"/>
              </a:rPr>
              <a:t>5	to study sharing and compatibility of receive-only </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and sub-</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wave imaging 	applications 	with other systems in the frequency range between 275 GHz and 700 GHz;</a:t>
            </a:r>
          </a:p>
          <a:p>
            <a:pPr>
              <a:spcAft>
                <a:spcPts val="600"/>
              </a:spcAft>
              <a:defRPr/>
            </a:pPr>
            <a:r>
              <a:rPr lang="en-US" sz="1900" dirty="0">
                <a:latin typeface="Times New Roman" panose="02020603050405020304" pitchFamily="18" charset="0"/>
                <a:cs typeface="Times New Roman" panose="02020603050405020304" pitchFamily="18" charset="0"/>
              </a:rPr>
              <a:t>6 	to study possible new allocations to the RLS on a co-primary basis in the frequency range between 	231.5 GHz 	and 275 GHz, while ensuring the protection of existing services in the frequency bands considered and, as 	appropriate, adjacent frequency bands;</a:t>
            </a:r>
          </a:p>
          <a:p>
            <a:pPr>
              <a:spcAft>
                <a:spcPts val="600"/>
              </a:spcAft>
              <a:defRPr/>
            </a:pPr>
            <a:r>
              <a:rPr lang="en-US" sz="1900" dirty="0">
                <a:latin typeface="Times New Roman" panose="02020603050405020304" pitchFamily="18" charset="0"/>
                <a:cs typeface="Times New Roman" panose="02020603050405020304" pitchFamily="18" charset="0"/>
              </a:rPr>
              <a:t>7 	to study a possible identification of frequency bands in the frequency range 275-700 GHz for use by 	RLS applications;</a:t>
            </a:r>
          </a:p>
          <a:p>
            <a:pPr>
              <a:spcAft>
                <a:spcPts val="600"/>
              </a:spcAft>
              <a:defRPr/>
            </a:pPr>
            <a:r>
              <a:rPr lang="en-US" sz="1900" dirty="0">
                <a:latin typeface="Times New Roman" panose="02020603050405020304" pitchFamily="18" charset="0"/>
                <a:cs typeface="Times New Roman" panose="02020603050405020304" pitchFamily="18" charset="0"/>
              </a:rPr>
              <a:t>8 	to review studies under 1 to 7, and elaborate regulatory measures for the possible introduction of </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and 	sub-</a:t>
            </a:r>
            <a:r>
              <a:rPr lang="en-US" sz="1900" dirty="0" err="1">
                <a:latin typeface="Times New Roman" panose="02020603050405020304" pitchFamily="18" charset="0"/>
                <a:cs typeface="Times New Roman" panose="02020603050405020304" pitchFamily="18" charset="0"/>
              </a:rPr>
              <a:t>millimetre</a:t>
            </a:r>
            <a:r>
              <a:rPr lang="en-US" sz="1900" dirty="0">
                <a:latin typeface="Times New Roman" panose="02020603050405020304" pitchFamily="18" charset="0"/>
                <a:cs typeface="Times New Roman" panose="02020603050405020304" pitchFamily="18" charset="0"/>
              </a:rPr>
              <a:t> wave imaging systems;</a:t>
            </a:r>
            <a:endParaRPr lang="en-GB" sz="2600" dirty="0"/>
          </a:p>
          <a:p>
            <a:pPr marL="742950" lvl="1" indent="-285750">
              <a:spcAft>
                <a:spcPts val="300"/>
              </a:spcAft>
              <a:buFontTx/>
              <a:buChar char="-"/>
              <a:defRPr/>
            </a:pPr>
            <a:endParaRPr lang="en-GB" sz="2400" dirty="0"/>
          </a:p>
        </p:txBody>
      </p:sp>
    </p:spTree>
    <p:extLst>
      <p:ext uri="{BB962C8B-B14F-4D97-AF65-F5344CB8AC3E}">
        <p14:creationId xmlns:p14="http://schemas.microsoft.com/office/powerpoint/2010/main" val="3583948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ITU-R Resolution 731</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07368" y="692696"/>
            <a:ext cx="11377264" cy="6165304"/>
          </a:xfrm>
          <a:prstGeom prst="rect">
            <a:avLst/>
          </a:prstGeom>
        </p:spPr>
        <p:txBody>
          <a:bodyPr vert="horz" lIns="91440" tIns="45720" rIns="91440" bIns="45720" rtlCol="0">
            <a:normAutofit/>
          </a:bodyPr>
          <a:lstStyle/>
          <a:p>
            <a:pPr>
              <a:spcAft>
                <a:spcPts val="600"/>
              </a:spcAft>
              <a:defRPr/>
            </a:pPr>
            <a:r>
              <a:rPr lang="en-US" i="1" dirty="0">
                <a:latin typeface="Times New Roman" panose="02020603050405020304" pitchFamily="18" charset="0"/>
                <a:cs typeface="Times New Roman" panose="02020603050405020304" pitchFamily="18" charset="0"/>
              </a:rPr>
              <a:t>resolves</a:t>
            </a:r>
            <a:r>
              <a:rPr lang="en-US" dirty="0">
                <a:latin typeface="Times New Roman" panose="02020603050405020304" pitchFamily="18" charset="0"/>
                <a:cs typeface="Times New Roman" panose="02020603050405020304" pitchFamily="18" charset="0"/>
              </a:rPr>
              <a:t> </a:t>
            </a:r>
          </a:p>
          <a:p>
            <a:pPr>
              <a:spcAft>
                <a:spcPts val="600"/>
              </a:spcAft>
              <a:defRPr/>
            </a:pPr>
            <a:r>
              <a:rPr lang="en-US" dirty="0">
                <a:latin typeface="Times New Roman" panose="02020603050405020304" pitchFamily="18" charset="0"/>
                <a:cs typeface="Times New Roman" panose="02020603050405020304" pitchFamily="18" charset="0"/>
              </a:rPr>
              <a:t>to invite a future competent world radiocommunication conference to consider the results of ITU-R studies referred to in invites the ITU Radiocommunication Sector below with a view to taking the necessary action, as appropriate, in order to accommodate the emerging requirements of active services, taking into account the requirements of the passive services, in frequency bands above 71 GHz,</a:t>
            </a:r>
          </a:p>
          <a:p>
            <a:pPr>
              <a:spcAft>
                <a:spcPts val="600"/>
              </a:spcAft>
              <a:defRPr/>
            </a:pPr>
            <a:r>
              <a:rPr lang="en-US" i="1" dirty="0">
                <a:latin typeface="Times New Roman" panose="02020603050405020304" pitchFamily="18" charset="0"/>
                <a:cs typeface="Times New Roman" panose="02020603050405020304" pitchFamily="18" charset="0"/>
              </a:rPr>
              <a:t>invites the ITU Radiocommunication Sector</a:t>
            </a:r>
          </a:p>
          <a:p>
            <a:pPr indent="-288000">
              <a:spcAft>
                <a:spcPts val="600"/>
              </a:spcAft>
              <a:defRPr/>
            </a:pPr>
            <a:r>
              <a:rPr lang="en-US" dirty="0">
                <a:latin typeface="Times New Roman" panose="02020603050405020304" pitchFamily="18" charset="0"/>
                <a:cs typeface="Times New Roman" panose="02020603050405020304" pitchFamily="18" charset="0"/>
              </a:rPr>
              <a:t>1	to continue its studies to determine if and under what conditions sharing is possible between active and passive 	services in the frequency bands above 71 GHz, such as, but not limited to, 100-102 GHz, 116-122.25 GHz, 	148.5-151.5 GHz, 174.8-191.8 GHz, 226-231.5 GHz and 235-238 GHz;</a:t>
            </a:r>
          </a:p>
          <a:p>
            <a:pPr indent="-288000">
              <a:spcAft>
                <a:spcPts val="600"/>
              </a:spcAft>
              <a:defRPr/>
            </a:pPr>
            <a:r>
              <a:rPr lang="en-US" dirty="0">
                <a:latin typeface="Times New Roman" panose="02020603050405020304" pitchFamily="18" charset="0"/>
                <a:cs typeface="Times New Roman" panose="02020603050405020304" pitchFamily="18" charset="0"/>
              </a:rPr>
              <a:t>2	to conduct studies to determine the specific conditions to be applied to the land-mobile and fixed-service 	applications to ensure the protection of 	EESS (passive) applications in the frequency bands 296-306 GHz, 313-	318 GHz and 333-356 GHz;</a:t>
            </a:r>
          </a:p>
          <a:p>
            <a:pPr indent="-288000">
              <a:spcAft>
                <a:spcPts val="600"/>
              </a:spcAft>
              <a:defRPr/>
            </a:pPr>
            <a:r>
              <a:rPr lang="en-US" dirty="0">
                <a:latin typeface="Times New Roman" panose="02020603050405020304" pitchFamily="18" charset="0"/>
                <a:cs typeface="Times New Roman" panose="02020603050405020304" pitchFamily="18" charset="0"/>
              </a:rPr>
              <a:t>3	to study means of avoiding adjacent-band interference from space services (downlinks) into radio astronomy 	frequency bands above 71 GHz;</a:t>
            </a:r>
          </a:p>
          <a:p>
            <a:pPr indent="-288000">
              <a:spcAft>
                <a:spcPts val="600"/>
              </a:spcAft>
              <a:defRPr/>
            </a:pPr>
            <a:r>
              <a:rPr lang="en-US" dirty="0">
                <a:latin typeface="Times New Roman" panose="02020603050405020304" pitchFamily="18" charset="0"/>
                <a:cs typeface="Times New Roman" panose="02020603050405020304" pitchFamily="18" charset="0"/>
              </a:rPr>
              <a:t>4	to take into account the principles of burden-sharing to the extent practicable in their studies;</a:t>
            </a:r>
          </a:p>
          <a:p>
            <a:pPr indent="-288000">
              <a:spcAft>
                <a:spcPts val="600"/>
              </a:spcAft>
              <a:defRPr/>
            </a:pPr>
            <a:r>
              <a:rPr lang="en-US" dirty="0">
                <a:latin typeface="Times New Roman" panose="02020603050405020304" pitchFamily="18" charset="0"/>
                <a:cs typeface="Times New Roman" panose="02020603050405020304" pitchFamily="18" charset="0"/>
              </a:rPr>
              <a:t>5	to complete the necessary studies when the technical characteristics of the active services in these frequency 	bands are known; </a:t>
            </a:r>
          </a:p>
          <a:p>
            <a:pPr indent="-288000">
              <a:spcAft>
                <a:spcPts val="600"/>
              </a:spcAft>
              <a:defRPr/>
            </a:pPr>
            <a:r>
              <a:rPr lang="en-US" dirty="0">
                <a:latin typeface="Times New Roman" panose="02020603050405020304" pitchFamily="18" charset="0"/>
                <a:cs typeface="Times New Roman" panose="02020603050405020304" pitchFamily="18" charset="0"/>
              </a:rPr>
              <a:t>6	to develop Recommendations specifying sharing criteria for those frequency bands where sharing is feasible,</a:t>
            </a:r>
          </a:p>
          <a:p>
            <a:pPr>
              <a:spcAft>
                <a:spcPts val="300"/>
              </a:spcAft>
              <a:defRPr/>
            </a:pPr>
            <a:endParaRPr lang="en-US" sz="1400" dirty="0">
              <a:latin typeface="Times New Roman" panose="02020603050405020304" pitchFamily="18" charset="0"/>
              <a:cs typeface="Times New Roman" panose="02020603050405020304" pitchFamily="18" charset="0"/>
            </a:endParaRPr>
          </a:p>
          <a:p>
            <a:pPr>
              <a:spcAft>
                <a:spcPts val="300"/>
              </a:spcAft>
              <a:defRPr/>
            </a:pPr>
            <a:endParaRPr lang="en-GB" sz="2600" dirty="0"/>
          </a:p>
          <a:p>
            <a:pPr marL="742950" lvl="1" indent="-285750">
              <a:spcAft>
                <a:spcPts val="300"/>
              </a:spcAft>
              <a:buFontTx/>
              <a:buChar char="-"/>
              <a:defRPr/>
            </a:pPr>
            <a:endParaRPr lang="en-GB" sz="2400" dirty="0"/>
          </a:p>
        </p:txBody>
      </p:sp>
    </p:spTree>
    <p:extLst>
      <p:ext uri="{BB962C8B-B14F-4D97-AF65-F5344CB8AC3E}">
        <p14:creationId xmlns:p14="http://schemas.microsoft.com/office/powerpoint/2010/main" val="2480870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6552728"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Spectrum Allocations above 86 GHz</a:t>
            </a:r>
          </a:p>
        </p:txBody>
      </p:sp>
      <p:sp>
        <p:nvSpPr>
          <p:cNvPr id="6" name="Content Placeholder 1">
            <a:extLst>
              <a:ext uri="{FF2B5EF4-FFF2-40B4-BE49-F238E27FC236}">
                <a16:creationId xmlns:a16="http://schemas.microsoft.com/office/drawing/2014/main" id="{D17D6D2D-5EC7-4E8B-A1E6-F44EBDF0D8DF}"/>
              </a:ext>
            </a:extLst>
          </p:cNvPr>
          <p:cNvSpPr txBox="1">
            <a:spLocks/>
          </p:cNvSpPr>
          <p:nvPr/>
        </p:nvSpPr>
        <p:spPr>
          <a:xfrm>
            <a:off x="6960096" y="908720"/>
            <a:ext cx="5040560" cy="5760640"/>
          </a:xfrm>
          <a:prstGeom prst="rect">
            <a:avLst/>
          </a:prstGeom>
        </p:spPr>
        <p:txBody>
          <a:bodyPr vert="horz" lIns="91440" tIns="45720" rIns="91440" bIns="45720" rtlCol="0">
            <a:noAutofit/>
          </a:bodyPr>
          <a:lstStyle/>
          <a:p>
            <a:pPr marL="285750" indent="-285750">
              <a:spcAft>
                <a:spcPts val="300"/>
              </a:spcAft>
              <a:buFontTx/>
              <a:buChar char="-"/>
              <a:defRPr/>
            </a:pPr>
            <a:r>
              <a:rPr lang="en-GB" sz="2400" dirty="0"/>
              <a:t>21% of spectrum between 86 GHz and 275 GHz has footnote No. 5.340</a:t>
            </a:r>
          </a:p>
          <a:p>
            <a:pPr marL="285750" indent="-285750">
              <a:spcAft>
                <a:spcPts val="300"/>
              </a:spcAft>
              <a:buFontTx/>
              <a:buChar char="-"/>
              <a:defRPr/>
            </a:pPr>
            <a:r>
              <a:rPr lang="en-GB" sz="2400" dirty="0"/>
              <a:t>The largest contiguous band below 200 GHz with a Primary allocation for fixed and mobile is only 12.5 GHz</a:t>
            </a:r>
          </a:p>
          <a:p>
            <a:pPr marL="742950" lvl="1" indent="-285750">
              <a:spcAft>
                <a:spcPts val="300"/>
              </a:spcAft>
              <a:buFontTx/>
              <a:buChar char="-"/>
              <a:defRPr/>
            </a:pPr>
            <a:r>
              <a:rPr lang="en-GB" sz="2400" dirty="0"/>
              <a:t>Only three bands have &gt;10 GHz bandwidth</a:t>
            </a:r>
          </a:p>
          <a:p>
            <a:pPr marL="742950" lvl="1" indent="-285750">
              <a:spcAft>
                <a:spcPts val="300"/>
              </a:spcAft>
              <a:buFontTx/>
              <a:buChar char="-"/>
              <a:defRPr/>
            </a:pPr>
            <a:r>
              <a:rPr lang="en-GB" sz="2400" dirty="0"/>
              <a:t>Other bands have co-primary allocations to passive services without No. 5.340</a:t>
            </a:r>
          </a:p>
        </p:txBody>
      </p:sp>
      <p:graphicFrame>
        <p:nvGraphicFramePr>
          <p:cNvPr id="2" name="Table 1">
            <a:extLst>
              <a:ext uri="{FF2B5EF4-FFF2-40B4-BE49-F238E27FC236}">
                <a16:creationId xmlns:a16="http://schemas.microsoft.com/office/drawing/2014/main" id="{1A140E4D-49AD-412A-B3B4-602B3422D289}"/>
              </a:ext>
            </a:extLst>
          </p:cNvPr>
          <p:cNvGraphicFramePr>
            <a:graphicFrameLocks noGrp="1"/>
          </p:cNvGraphicFramePr>
          <p:nvPr>
            <p:extLst>
              <p:ext uri="{D42A27DB-BD31-4B8C-83A1-F6EECF244321}">
                <p14:modId xmlns:p14="http://schemas.microsoft.com/office/powerpoint/2010/main" val="4084155737"/>
              </p:ext>
            </p:extLst>
          </p:nvPr>
        </p:nvGraphicFramePr>
        <p:xfrm>
          <a:off x="407368" y="908720"/>
          <a:ext cx="6048672" cy="5458745"/>
        </p:xfrm>
        <a:graphic>
          <a:graphicData uri="http://schemas.openxmlformats.org/drawingml/2006/table">
            <a:tbl>
              <a:tblPr firstRow="1" firstCol="1" bandRow="1">
                <a:tableStyleId>{5C22544A-7EE6-4342-B048-85BDC9FD1C3A}</a:tableStyleId>
              </a:tblPr>
              <a:tblGrid>
                <a:gridCol w="817514">
                  <a:extLst>
                    <a:ext uri="{9D8B030D-6E8A-4147-A177-3AD203B41FA5}">
                      <a16:colId xmlns:a16="http://schemas.microsoft.com/office/drawing/2014/main" val="2354780572"/>
                    </a:ext>
                  </a:extLst>
                </a:gridCol>
                <a:gridCol w="885641">
                  <a:extLst>
                    <a:ext uri="{9D8B030D-6E8A-4147-A177-3AD203B41FA5}">
                      <a16:colId xmlns:a16="http://schemas.microsoft.com/office/drawing/2014/main" val="643696347"/>
                    </a:ext>
                  </a:extLst>
                </a:gridCol>
                <a:gridCol w="681262">
                  <a:extLst>
                    <a:ext uri="{9D8B030D-6E8A-4147-A177-3AD203B41FA5}">
                      <a16:colId xmlns:a16="http://schemas.microsoft.com/office/drawing/2014/main" val="1236543379"/>
                    </a:ext>
                  </a:extLst>
                </a:gridCol>
                <a:gridCol w="1169177">
                  <a:extLst>
                    <a:ext uri="{9D8B030D-6E8A-4147-A177-3AD203B41FA5}">
                      <a16:colId xmlns:a16="http://schemas.microsoft.com/office/drawing/2014/main" val="2269470644"/>
                    </a:ext>
                  </a:extLst>
                </a:gridCol>
                <a:gridCol w="1322175">
                  <a:extLst>
                    <a:ext uri="{9D8B030D-6E8A-4147-A177-3AD203B41FA5}">
                      <a16:colId xmlns:a16="http://schemas.microsoft.com/office/drawing/2014/main" val="1421092399"/>
                    </a:ext>
                  </a:extLst>
                </a:gridCol>
                <a:gridCol w="1172903">
                  <a:extLst>
                    <a:ext uri="{9D8B030D-6E8A-4147-A177-3AD203B41FA5}">
                      <a16:colId xmlns:a16="http://schemas.microsoft.com/office/drawing/2014/main" val="3762619795"/>
                    </a:ext>
                  </a:extLst>
                </a:gridCol>
              </a:tblGrid>
              <a:tr h="534158">
                <a:tc gridSpan="6">
                  <a:txBody>
                    <a:bodyPr/>
                    <a:lstStyle/>
                    <a:p>
                      <a:pPr algn="ctr">
                        <a:lnSpc>
                          <a:spcPct val="104000"/>
                        </a:lnSpc>
                        <a:spcBef>
                          <a:spcPts val="600"/>
                        </a:spcBef>
                        <a:spcAft>
                          <a:spcPts val="200"/>
                        </a:spcAft>
                      </a:pPr>
                      <a:r>
                        <a:rPr lang="en-US" sz="1800" dirty="0">
                          <a:effectLst/>
                        </a:rPr>
                        <a:t>Bands available for active services between 86 and 275 GHz</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288380"/>
                  </a:ext>
                </a:extLst>
              </a:tr>
              <a:tr h="329938">
                <a:tc gridSpan="3">
                  <a:txBody>
                    <a:bodyPr/>
                    <a:lstStyle/>
                    <a:p>
                      <a:pPr algn="ctr">
                        <a:lnSpc>
                          <a:spcPct val="104000"/>
                        </a:lnSpc>
                        <a:spcBef>
                          <a:spcPts val="200"/>
                        </a:spcBef>
                        <a:spcAft>
                          <a:spcPts val="200"/>
                        </a:spcAft>
                      </a:pPr>
                      <a:r>
                        <a:rPr lang="en-US" sz="1800" dirty="0">
                          <a:effectLst/>
                        </a:rPr>
                        <a:t>S5.340 Passive bands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a:txBody>
                    <a:bodyPr/>
                    <a:lstStyle/>
                    <a:p>
                      <a:pPr algn="ctr">
                        <a:lnSpc>
                          <a:spcPct val="104000"/>
                        </a:lnSpc>
                        <a:spcBef>
                          <a:spcPts val="200"/>
                        </a:spcBef>
                        <a:spcAft>
                          <a:spcPts val="200"/>
                        </a:spcAft>
                      </a:pPr>
                      <a:r>
                        <a:rPr lang="en-US" sz="1800" dirty="0">
                          <a:effectLst/>
                        </a:rPr>
                        <a:t>‘Active’ band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Fixed or mobile primary allocation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8812113"/>
                  </a:ext>
                </a:extLst>
              </a:tr>
              <a:tr h="606166">
                <a:tc>
                  <a:txBody>
                    <a:bodyPr/>
                    <a:lstStyle/>
                    <a:p>
                      <a:pPr algn="ctr">
                        <a:lnSpc>
                          <a:spcPct val="104000"/>
                        </a:lnSpc>
                        <a:spcBef>
                          <a:spcPts val="200"/>
                        </a:spcBef>
                        <a:spcAft>
                          <a:spcPts val="200"/>
                        </a:spcAft>
                      </a:pPr>
                      <a:r>
                        <a:rPr lang="en-US" sz="1800">
                          <a:effectLst/>
                        </a:rPr>
                        <a:t>Lower edge (GHz)</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Upper Edge (GHz)</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Bandwidth</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Available bandwidth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Aggregate bandwidth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Max block width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4761666"/>
                  </a:ext>
                </a:extLst>
              </a:tr>
              <a:tr h="297139">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5066707"/>
                  </a:ext>
                </a:extLst>
              </a:tr>
              <a:tr h="297139">
                <a:tc>
                  <a:txBody>
                    <a:bodyPr/>
                    <a:lstStyle/>
                    <a:p>
                      <a:pPr algn="ctr">
                        <a:lnSpc>
                          <a:spcPct val="104000"/>
                        </a:lnSpc>
                        <a:spcBef>
                          <a:spcPts val="200"/>
                        </a:spcBef>
                        <a:spcAft>
                          <a:spcPts val="200"/>
                        </a:spcAft>
                      </a:pPr>
                      <a:r>
                        <a:rPr lang="en-US" sz="1800" dirty="0">
                          <a:effectLst/>
                        </a:rPr>
                        <a:t>100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102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8 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7.9</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5.9</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8747325"/>
                  </a:ext>
                </a:extLst>
              </a:tr>
              <a:tr h="297139">
                <a:tc>
                  <a:txBody>
                    <a:bodyPr/>
                    <a:lstStyle/>
                    <a:p>
                      <a:pPr algn="ctr">
                        <a:lnSpc>
                          <a:spcPct val="104000"/>
                        </a:lnSpc>
                        <a:spcBef>
                          <a:spcPts val="200"/>
                        </a:spcBef>
                        <a:spcAft>
                          <a:spcPts val="200"/>
                        </a:spcAft>
                      </a:pPr>
                      <a:r>
                        <a:rPr lang="en-US" sz="1800">
                          <a:effectLst/>
                        </a:rPr>
                        <a:t>109.5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111.8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2.3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7.5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4688642"/>
                  </a:ext>
                </a:extLst>
              </a:tr>
              <a:tr h="297139">
                <a:tc>
                  <a:txBody>
                    <a:bodyPr/>
                    <a:lstStyle/>
                    <a:p>
                      <a:pPr algn="ctr">
                        <a:lnSpc>
                          <a:spcPct val="104000"/>
                        </a:lnSpc>
                        <a:spcBef>
                          <a:spcPts val="200"/>
                        </a:spcBef>
                        <a:spcAft>
                          <a:spcPts val="200"/>
                        </a:spcAft>
                      </a:pPr>
                      <a:r>
                        <a:rPr lang="en-US" sz="1800">
                          <a:effectLst/>
                        </a:rPr>
                        <a:t>114.25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116</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1.75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2.45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2.45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2.45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9618690"/>
                  </a:ext>
                </a:extLst>
              </a:tr>
              <a:tr h="297139">
                <a:tc>
                  <a:txBody>
                    <a:bodyPr/>
                    <a:lstStyle/>
                    <a:p>
                      <a:pPr algn="ctr">
                        <a:lnSpc>
                          <a:spcPct val="104000"/>
                        </a:lnSpc>
                        <a:spcBef>
                          <a:spcPts val="200"/>
                        </a:spcBef>
                        <a:spcAft>
                          <a:spcPts val="200"/>
                        </a:spcAft>
                      </a:pPr>
                      <a:r>
                        <a:rPr lang="en-US" sz="1800">
                          <a:effectLst/>
                        </a:rPr>
                        <a:t>148.5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151.5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32.5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12.25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8098144"/>
                  </a:ext>
                </a:extLst>
              </a:tr>
              <a:tr h="297139">
                <a:tc>
                  <a:txBody>
                    <a:bodyPr/>
                    <a:lstStyle/>
                    <a:p>
                      <a:pPr algn="ctr">
                        <a:lnSpc>
                          <a:spcPct val="104000"/>
                        </a:lnSpc>
                        <a:spcBef>
                          <a:spcPts val="200"/>
                        </a:spcBef>
                        <a:spcAft>
                          <a:spcPts val="200"/>
                        </a:spcAft>
                      </a:pPr>
                      <a:r>
                        <a:rPr lang="en-US" sz="1800">
                          <a:effectLst/>
                        </a:rPr>
                        <a:t>164</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167</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12.5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12.5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12.5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2290907"/>
                  </a:ext>
                </a:extLst>
              </a:tr>
              <a:tr h="297139">
                <a:tc>
                  <a:txBody>
                    <a:bodyPr/>
                    <a:lstStyle/>
                    <a:p>
                      <a:pPr algn="ctr">
                        <a:lnSpc>
                          <a:spcPct val="104000"/>
                        </a:lnSpc>
                        <a:spcBef>
                          <a:spcPts val="200"/>
                        </a:spcBef>
                        <a:spcAft>
                          <a:spcPts val="200"/>
                        </a:spcAft>
                      </a:pPr>
                      <a:r>
                        <a:rPr lang="en-US" sz="1800">
                          <a:effectLst/>
                        </a:rPr>
                        <a:t>182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185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15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5259688"/>
                  </a:ext>
                </a:extLst>
              </a:tr>
              <a:tr h="297139">
                <a:tc>
                  <a:txBody>
                    <a:bodyPr/>
                    <a:lstStyle/>
                    <a:p>
                      <a:pPr algn="ctr">
                        <a:lnSpc>
                          <a:spcPct val="104000"/>
                        </a:lnSpc>
                        <a:spcBef>
                          <a:spcPts val="200"/>
                        </a:spcBef>
                        <a:spcAft>
                          <a:spcPts val="200"/>
                        </a:spcAft>
                      </a:pPr>
                      <a:r>
                        <a:rPr lang="en-US" sz="1800">
                          <a:effectLst/>
                        </a:rPr>
                        <a:t>190</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191.8</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274899"/>
                  </a:ext>
                </a:extLst>
              </a:tr>
              <a:tr h="297139">
                <a:tc>
                  <a:txBody>
                    <a:bodyPr/>
                    <a:lstStyle/>
                    <a:p>
                      <a:pPr algn="ctr">
                        <a:lnSpc>
                          <a:spcPct val="104000"/>
                        </a:lnSpc>
                        <a:spcBef>
                          <a:spcPts val="200"/>
                        </a:spcBef>
                        <a:spcAft>
                          <a:spcPts val="200"/>
                        </a:spcAft>
                      </a:pPr>
                      <a:r>
                        <a:rPr lang="en-US" sz="1800">
                          <a:effectLst/>
                        </a:rPr>
                        <a:t>200</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209</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9</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8.2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1691448"/>
                  </a:ext>
                </a:extLst>
              </a:tr>
              <a:tr h="297139">
                <a:tc>
                  <a:txBody>
                    <a:bodyPr/>
                    <a:lstStyle/>
                    <a:p>
                      <a:pPr algn="ctr">
                        <a:lnSpc>
                          <a:spcPct val="104000"/>
                        </a:lnSpc>
                        <a:spcBef>
                          <a:spcPts val="200"/>
                        </a:spcBef>
                        <a:spcAft>
                          <a:spcPts val="200"/>
                        </a:spcAft>
                      </a:pPr>
                      <a:r>
                        <a:rPr lang="en-US" sz="1800">
                          <a:effectLst/>
                        </a:rPr>
                        <a:t>226</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231.5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5.5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17</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17</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17</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1497868"/>
                  </a:ext>
                </a:extLst>
              </a:tr>
              <a:tr h="202463">
                <a:tc>
                  <a:txBody>
                    <a:bodyPr/>
                    <a:lstStyle/>
                    <a:p>
                      <a:pPr algn="ctr">
                        <a:lnSpc>
                          <a:spcPct val="104000"/>
                        </a:lnSpc>
                        <a:spcBef>
                          <a:spcPts val="200"/>
                        </a:spcBef>
                        <a:spcAft>
                          <a:spcPts val="200"/>
                        </a:spcAft>
                      </a:pPr>
                      <a:r>
                        <a:rPr lang="en-US" sz="1800" dirty="0">
                          <a:effectLst/>
                        </a:rPr>
                        <a:t>250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252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a:effectLst/>
                        </a:rPr>
                        <a:t>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rPr>
                        <a:t>18.5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3.5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8830339"/>
                  </a:ext>
                </a:extLst>
              </a:tr>
              <a:tr h="202463">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275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4000"/>
                        </a:lnSpc>
                        <a:spcBef>
                          <a:spcPts val="200"/>
                        </a:spcBef>
                        <a:spcAft>
                          <a:spcPts val="2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8009577"/>
                  </a:ext>
                </a:extLst>
              </a:tr>
            </a:tbl>
          </a:graphicData>
        </a:graphic>
      </p:graphicFrame>
    </p:spTree>
    <p:extLst>
      <p:ext uri="{BB962C8B-B14F-4D97-AF65-F5344CB8AC3E}">
        <p14:creationId xmlns:p14="http://schemas.microsoft.com/office/powerpoint/2010/main" val="116948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878497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R</a:t>
            </a:r>
            <a:r>
              <a:rPr lang="en-GB" sz="3200" b="1" dirty="0" err="1">
                <a:solidFill>
                  <a:srgbClr val="B400FF"/>
                </a:solidFill>
                <a:latin typeface="+mj-lt"/>
                <a:ea typeface="+mj-ea"/>
                <a:cs typeface="+mj-cs"/>
              </a:rPr>
              <a:t>adio</a:t>
            </a:r>
            <a:r>
              <a:rPr lang="en-GB" sz="3200" b="1" dirty="0">
                <a:solidFill>
                  <a:srgbClr val="B400FF"/>
                </a:solidFill>
                <a:latin typeface="+mj-lt"/>
                <a:ea typeface="+mj-ea"/>
                <a:cs typeface="+mj-cs"/>
              </a:rPr>
              <a:t> astronomy above 86 GHz</a:t>
            </a:r>
          </a:p>
        </p:txBody>
      </p:sp>
      <p:sp>
        <p:nvSpPr>
          <p:cNvPr id="9" name="Content Placeholder 1"/>
          <p:cNvSpPr txBox="1">
            <a:spLocks/>
          </p:cNvSpPr>
          <p:nvPr/>
        </p:nvSpPr>
        <p:spPr>
          <a:xfrm>
            <a:off x="551384" y="836712"/>
            <a:ext cx="10873208" cy="5760640"/>
          </a:xfrm>
          <a:prstGeom prst="rect">
            <a:avLst/>
          </a:prstGeom>
        </p:spPr>
        <p:txBody>
          <a:bodyPr vert="horz" lIns="91440" tIns="45720" rIns="91440" bIns="45720" rtlCol="0">
            <a:normAutofit fontScale="92500" lnSpcReduction="10000"/>
          </a:bodyPr>
          <a:lstStyle/>
          <a:p>
            <a:pPr>
              <a:lnSpc>
                <a:spcPct val="120000"/>
              </a:lnSpc>
              <a:defRPr/>
            </a:pPr>
            <a:endParaRPr lang="en-US" sz="2600" dirty="0"/>
          </a:p>
          <a:p>
            <a:pPr>
              <a:lnSpc>
                <a:spcPct val="120000"/>
              </a:lnSpc>
              <a:defRPr/>
            </a:pPr>
            <a:r>
              <a:rPr lang="en-US" sz="2600" dirty="0"/>
              <a:t>There are two radio astronomy observatories in Europe operating above 86 GHz</a:t>
            </a:r>
          </a:p>
          <a:p>
            <a:pPr marL="742950" lvl="1" indent="-285750">
              <a:lnSpc>
                <a:spcPct val="120000"/>
              </a:lnSpc>
              <a:buFontTx/>
              <a:buChar char="-"/>
              <a:defRPr/>
            </a:pPr>
            <a:r>
              <a:rPr lang="en-US" sz="2600" dirty="0"/>
              <a:t>In the French Alps (2550m ASL) and the Spanish Sierra Nevada (2850m ASL)</a:t>
            </a:r>
          </a:p>
          <a:p>
            <a:pPr marL="742950" lvl="1" indent="-285750">
              <a:lnSpc>
                <a:spcPct val="120000"/>
              </a:lnSpc>
              <a:buFontTx/>
              <a:buChar char="-"/>
              <a:defRPr/>
            </a:pPr>
            <a:r>
              <a:rPr lang="en-US" sz="2600" dirty="0"/>
              <a:t>Both sites have significant terrain shielding</a:t>
            </a:r>
          </a:p>
          <a:p>
            <a:pPr>
              <a:lnSpc>
                <a:spcPct val="120000"/>
              </a:lnSpc>
              <a:defRPr/>
            </a:pPr>
            <a:r>
              <a:rPr lang="en-US" sz="2600" dirty="0"/>
              <a:t>The CRAF website lists more than 400 molecular resonance lines between 86 GHz and 1 THz, 47 of which are considered ‘most important’</a:t>
            </a:r>
          </a:p>
          <a:p>
            <a:pPr marL="457200" indent="-457200">
              <a:lnSpc>
                <a:spcPct val="120000"/>
              </a:lnSpc>
              <a:buFontTx/>
              <a:buChar char="-"/>
              <a:defRPr/>
            </a:pPr>
            <a:r>
              <a:rPr lang="en-US" sz="2600" dirty="0"/>
              <a:t>Most are used to observe line radiation in our galaxy, so the maximum  Doppler shift is low</a:t>
            </a:r>
          </a:p>
          <a:p>
            <a:pPr marL="914400" lvl="1" indent="-457200">
              <a:lnSpc>
                <a:spcPct val="120000"/>
              </a:lnSpc>
              <a:buFontTx/>
              <a:buChar char="-"/>
              <a:defRPr/>
            </a:pPr>
            <a:r>
              <a:rPr lang="en-US" sz="2600" dirty="0"/>
              <a:t>Therefore, the bandwidth needed is also low</a:t>
            </a:r>
          </a:p>
          <a:p>
            <a:pPr marL="285750" indent="-285750">
              <a:lnSpc>
                <a:spcPct val="120000"/>
              </a:lnSpc>
              <a:buFontTx/>
              <a:buChar char="-"/>
              <a:defRPr/>
            </a:pPr>
            <a:r>
              <a:rPr lang="en-US" sz="2600" dirty="0"/>
              <a:t>Co-channel sharing may be possible in some cases, because of:</a:t>
            </a:r>
          </a:p>
          <a:p>
            <a:pPr marL="742950" lvl="1" indent="-285750">
              <a:lnSpc>
                <a:spcPct val="120000"/>
              </a:lnSpc>
              <a:buFontTx/>
              <a:buChar char="-"/>
              <a:defRPr/>
            </a:pPr>
            <a:r>
              <a:rPr lang="en-US" sz="2600" dirty="0"/>
              <a:t>the small number and remote locations of radio astronomy stations</a:t>
            </a:r>
          </a:p>
          <a:p>
            <a:pPr marL="742950" lvl="1" indent="-285750">
              <a:lnSpc>
                <a:spcPct val="120000"/>
              </a:lnSpc>
              <a:buFontTx/>
              <a:buChar char="-"/>
              <a:defRPr/>
            </a:pPr>
            <a:r>
              <a:rPr lang="en-US" sz="2600" dirty="0"/>
              <a:t>the generally high atmospheric attenuation </a:t>
            </a:r>
          </a:p>
          <a:p>
            <a:pPr marL="742950" lvl="1" indent="-285750">
              <a:lnSpc>
                <a:spcPct val="120000"/>
              </a:lnSpc>
              <a:buFontTx/>
              <a:buChar char="-"/>
              <a:defRPr/>
            </a:pPr>
            <a:r>
              <a:rPr lang="en-US" sz="2600" dirty="0"/>
              <a:t>transmissions at these frequencies will be highly directional</a:t>
            </a:r>
            <a:endParaRPr lang="en-GB" sz="2600" dirty="0"/>
          </a:p>
          <a:p>
            <a:pPr marL="1200150" lvl="2" indent="-285750">
              <a:lnSpc>
                <a:spcPct val="120000"/>
              </a:lnSpc>
              <a:buFontTx/>
              <a:buChar char="-"/>
              <a:defRPr/>
            </a:pPr>
            <a:r>
              <a:rPr lang="en-GB" sz="2600" dirty="0"/>
              <a:t>Or have extremely short range</a:t>
            </a:r>
            <a:endParaRPr lang="en-US"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945216" cy="727634"/>
          </a:xfrm>
          <a:prstGeom prst="rect">
            <a:avLst/>
          </a:prstGeom>
          <a:solidFill>
            <a:schemeClr val="bg1"/>
          </a:solidFill>
        </p:spPr>
        <p:txBody>
          <a:bodyPr vert="horz" lIns="91440" tIns="45720" rIns="91440" bIns="45720" rtlCol="0" anchor="b">
            <a:normAutofit fontScale="92500"/>
          </a:bodyPr>
          <a:lstStyle/>
          <a:p>
            <a:pPr>
              <a:spcBef>
                <a:spcPct val="0"/>
              </a:spcBef>
              <a:defRPr/>
            </a:pPr>
            <a:r>
              <a:rPr lang="en-US" sz="3200" b="1" dirty="0">
                <a:solidFill>
                  <a:srgbClr val="B400FF"/>
                </a:solidFill>
                <a:latin typeface="+mj-lt"/>
                <a:ea typeface="+mj-ea"/>
                <a:cs typeface="+mj-cs"/>
              </a:rPr>
              <a:t>Spectrum identified for active and passive services above 275GHz</a:t>
            </a:r>
          </a:p>
        </p:txBody>
      </p:sp>
      <p:sp>
        <p:nvSpPr>
          <p:cNvPr id="7" name="Content Placeholder 1">
            <a:extLst>
              <a:ext uri="{FF2B5EF4-FFF2-40B4-BE49-F238E27FC236}">
                <a16:creationId xmlns:a16="http://schemas.microsoft.com/office/drawing/2014/main" id="{1CB4BE71-D41C-4AEE-A409-45279014423F}"/>
              </a:ext>
            </a:extLst>
          </p:cNvPr>
          <p:cNvSpPr txBox="1">
            <a:spLocks/>
          </p:cNvSpPr>
          <p:nvPr/>
        </p:nvSpPr>
        <p:spPr>
          <a:xfrm>
            <a:off x="839416" y="980728"/>
            <a:ext cx="10585176" cy="5328592"/>
          </a:xfrm>
          <a:prstGeom prst="rect">
            <a:avLst/>
          </a:prstGeom>
        </p:spPr>
        <p:txBody>
          <a:bodyPr vert="horz" lIns="91440" tIns="45720" rIns="91440" bIns="45720" rtlCol="0">
            <a:normAutofit/>
          </a:bodyPr>
          <a:lstStyle/>
          <a:p>
            <a:pPr marL="285750" indent="-285750">
              <a:spcAft>
                <a:spcPts val="300"/>
              </a:spcAft>
              <a:buFontTx/>
              <a:buChar char="-"/>
              <a:defRPr/>
            </a:pPr>
            <a:r>
              <a:rPr lang="en-GB" sz="2800" dirty="0"/>
              <a:t>Identification of spectrum within 275 – 450 GHz for land mobile and fixed services is addressed by No. 5.564A</a:t>
            </a:r>
          </a:p>
          <a:p>
            <a:pPr marL="742950" lvl="1" indent="-285750">
              <a:spcAft>
                <a:spcPts val="300"/>
              </a:spcAft>
              <a:buFontTx/>
              <a:buChar char="-"/>
              <a:defRPr/>
            </a:pPr>
            <a:r>
              <a:rPr lang="en-GB" sz="2600" dirty="0"/>
              <a:t>For 139 GHz of this spectrum, “</a:t>
            </a:r>
            <a:r>
              <a:rPr lang="en-US" sz="2600" dirty="0"/>
              <a:t>no specific conditions are necessary to protect EESS (passive) applications”</a:t>
            </a:r>
          </a:p>
          <a:p>
            <a:pPr marL="742950" lvl="1" indent="-285750">
              <a:spcAft>
                <a:spcPts val="1200"/>
              </a:spcAft>
              <a:buFontTx/>
              <a:buChar char="-"/>
              <a:defRPr/>
            </a:pPr>
            <a:r>
              <a:rPr lang="en-US" sz="2600" dirty="0"/>
              <a:t>There is no mention of other active services</a:t>
            </a:r>
            <a:endParaRPr lang="en-GB" sz="2600" dirty="0"/>
          </a:p>
          <a:p>
            <a:pPr marL="285750" indent="-285750">
              <a:spcAft>
                <a:spcPts val="300"/>
              </a:spcAft>
              <a:buFontTx/>
              <a:buChar char="-"/>
              <a:defRPr/>
            </a:pPr>
            <a:r>
              <a:rPr lang="en-GB" sz="2800" dirty="0"/>
              <a:t>Identification of spectrum within 275 – 1000 GHz for Radio Astronomy, EESS (passive) and SRS (passive) is addressed by No. 5.565</a:t>
            </a:r>
          </a:p>
          <a:p>
            <a:pPr marL="742950" lvl="1" indent="-285750">
              <a:spcAft>
                <a:spcPts val="300"/>
              </a:spcAft>
              <a:buFontTx/>
              <a:buChar char="-"/>
              <a:defRPr/>
            </a:pPr>
            <a:r>
              <a:rPr lang="en-GB" sz="2600" dirty="0"/>
              <a:t>There are eight bands for Radio astronomy and 27 bands for EESS/SRS</a:t>
            </a:r>
          </a:p>
          <a:p>
            <a:pPr marL="742950" lvl="1" indent="-285750">
              <a:spcAft>
                <a:spcPts val="300"/>
              </a:spcAft>
              <a:buFontTx/>
              <a:buChar char="-"/>
              <a:defRPr/>
            </a:pPr>
            <a:r>
              <a:rPr lang="en-GB" sz="2600" dirty="0"/>
              <a:t>Only 160 GHz bandwidth is not identified for RA or EESS/SRS</a:t>
            </a:r>
          </a:p>
          <a:p>
            <a:pPr marL="742950" lvl="1" indent="-285750">
              <a:spcAft>
                <a:spcPts val="300"/>
              </a:spcAft>
              <a:buFontTx/>
              <a:buChar char="-"/>
              <a:defRPr/>
            </a:pPr>
            <a:r>
              <a:rPr lang="en-GB" sz="2600" dirty="0"/>
              <a:t>All of 275 GHz - 510 GHz is identified for RA and/or EESS/SRS</a:t>
            </a:r>
          </a:p>
          <a:p>
            <a:pPr marL="742950" lvl="1" indent="-285750">
              <a:spcAft>
                <a:spcPts val="300"/>
              </a:spcAft>
              <a:buFontTx/>
              <a:buChar char="-"/>
              <a:defRPr/>
            </a:pPr>
            <a:r>
              <a:rPr lang="en-GB" sz="2600" dirty="0"/>
              <a:t>The widest band above 510 GHz not identified is 30 GHz</a:t>
            </a:r>
          </a:p>
          <a:p>
            <a:pPr marL="742950" lvl="1" indent="-285750">
              <a:spcAft>
                <a:spcPts val="300"/>
              </a:spcAft>
              <a:buFontTx/>
              <a:buChar char="-"/>
              <a:defRPr/>
            </a:pPr>
            <a:endParaRPr lang="en-GB" sz="2600" dirty="0"/>
          </a:p>
          <a:p>
            <a:pPr marL="285750" indent="-285750">
              <a:spcAft>
                <a:spcPts val="300"/>
              </a:spcAft>
              <a:buFontTx/>
              <a:buChar char="-"/>
              <a:defRPr/>
            </a:pPr>
            <a:endParaRPr lang="en-GB" sz="2800" dirty="0"/>
          </a:p>
          <a:p>
            <a:pPr marL="285750" indent="-285750">
              <a:spcAft>
                <a:spcPts val="300"/>
              </a:spcAft>
              <a:buFontTx/>
              <a:buChar char="-"/>
              <a:defRPr/>
            </a:pPr>
            <a:endParaRPr lang="en-GB" sz="2800" dirty="0"/>
          </a:p>
          <a:p>
            <a:pPr>
              <a:lnSpc>
                <a:spcPct val="130000"/>
              </a:lnSpc>
              <a:defRPr/>
            </a:pPr>
            <a:endParaRPr lang="en-GB" sz="2600" b="1" dirty="0"/>
          </a:p>
        </p:txBody>
      </p:sp>
    </p:spTree>
    <p:extLst>
      <p:ext uri="{BB962C8B-B14F-4D97-AF65-F5344CB8AC3E}">
        <p14:creationId xmlns:p14="http://schemas.microsoft.com/office/powerpoint/2010/main" val="840103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ITU-R studies on &gt;86GHz – WRC-related</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551384" y="908720"/>
            <a:ext cx="11377264" cy="5688632"/>
          </a:xfrm>
          <a:prstGeom prst="rect">
            <a:avLst/>
          </a:prstGeom>
        </p:spPr>
        <p:txBody>
          <a:bodyPr vert="horz" lIns="91440" tIns="45720" rIns="91440" bIns="45720" rtlCol="0">
            <a:normAutofit fontScale="92500"/>
          </a:bodyPr>
          <a:lstStyle/>
          <a:p>
            <a:pPr>
              <a:spcAft>
                <a:spcPts val="300"/>
              </a:spcAft>
              <a:defRPr/>
            </a:pPr>
            <a:r>
              <a:rPr lang="en-US" sz="2600" dirty="0"/>
              <a:t>Resolution 731 ( for an unspecified future WRC)</a:t>
            </a:r>
          </a:p>
          <a:p>
            <a:pPr>
              <a:spcAft>
                <a:spcPts val="300"/>
              </a:spcAft>
              <a:defRPr/>
            </a:pPr>
            <a:r>
              <a:rPr lang="en-US" sz="2600" dirty="0"/>
              <a:t>…to accommodate the emerging requirements of active services, taking into account the requirements of the passive services, in frequency bands above 71 such as 100-102 GHz, 116-122.25 GHz, 148.5-151.5 GHz, 174.8-191.8 GHz, 226-231.5 GHz and 235-238 GHz;</a:t>
            </a:r>
          </a:p>
          <a:p>
            <a:pPr>
              <a:spcAft>
                <a:spcPts val="1200"/>
              </a:spcAft>
              <a:defRPr/>
            </a:pPr>
            <a:r>
              <a:rPr lang="en-US" sz="2600" b="1" i="1" dirty="0">
                <a:solidFill>
                  <a:srgbClr val="FF0000"/>
                </a:solidFill>
              </a:rPr>
              <a:t>This would fill some of the gaps in mobile service allocations</a:t>
            </a:r>
          </a:p>
          <a:p>
            <a:pPr>
              <a:spcAft>
                <a:spcPts val="300"/>
              </a:spcAft>
              <a:defRPr/>
            </a:pPr>
            <a:r>
              <a:rPr lang="en-US" sz="2600" dirty="0"/>
              <a:t>WRC-23 agenda item 1.14</a:t>
            </a:r>
          </a:p>
          <a:p>
            <a:pPr>
              <a:spcAft>
                <a:spcPts val="1200"/>
              </a:spcAft>
              <a:defRPr/>
            </a:pPr>
            <a:r>
              <a:rPr lang="en-US" sz="2600" dirty="0"/>
              <a:t>to consider … possible new primary frequency allocations to the Earth exploration-satellite service (passive) in the frequency range 231.5-252 GHz</a:t>
            </a:r>
          </a:p>
          <a:p>
            <a:pPr>
              <a:spcAft>
                <a:spcPts val="300"/>
              </a:spcAft>
              <a:defRPr/>
            </a:pPr>
            <a:r>
              <a:rPr lang="en-US" sz="2600" dirty="0"/>
              <a:t>Preliminary agenda for WRC-27, item 2.1 </a:t>
            </a:r>
          </a:p>
          <a:p>
            <a:pPr>
              <a:spcAft>
                <a:spcPts val="300"/>
              </a:spcAft>
              <a:defRPr/>
            </a:pPr>
            <a:r>
              <a:rPr lang="en-US" sz="2600" dirty="0"/>
              <a:t>to consider, in accordance with Resolution 663 (WRC-19), additional spectrum</a:t>
            </a:r>
          </a:p>
          <a:p>
            <a:pPr>
              <a:spcAft>
                <a:spcPts val="300"/>
              </a:spcAft>
              <a:defRPr/>
            </a:pPr>
            <a:r>
              <a:rPr lang="en-US" sz="2600" dirty="0"/>
              <a:t>allocations to the radiolocation service on a co-primary basis in the frequency band 231.5-275 GHz and an identification for radiolocation applications in frequency bands in the frequency range 275-700 GHz for </a:t>
            </a:r>
            <a:r>
              <a:rPr lang="en-US" sz="2600" dirty="0" err="1"/>
              <a:t>millimetre</a:t>
            </a:r>
            <a:r>
              <a:rPr lang="en-US" sz="2600" dirty="0"/>
              <a:t> and sub-</a:t>
            </a:r>
            <a:r>
              <a:rPr lang="en-US" sz="2600" dirty="0" err="1"/>
              <a:t>millimetre</a:t>
            </a:r>
            <a:r>
              <a:rPr lang="en-US" sz="2600" dirty="0"/>
              <a:t> wave imaging systems;</a:t>
            </a:r>
          </a:p>
          <a:p>
            <a:pPr>
              <a:spcAft>
                <a:spcPts val="300"/>
              </a:spcAft>
              <a:defRPr/>
            </a:pPr>
            <a:endParaRPr lang="en-US" sz="2600" dirty="0"/>
          </a:p>
          <a:p>
            <a:pPr marL="742950" lvl="1" indent="-285750">
              <a:spcAft>
                <a:spcPts val="300"/>
              </a:spcAft>
              <a:buFontTx/>
              <a:buChar char="-"/>
              <a:defRPr/>
            </a:pPr>
            <a:endParaRPr lang="en-GB" sz="2400" dirty="0"/>
          </a:p>
        </p:txBody>
      </p:sp>
    </p:spTree>
    <p:extLst>
      <p:ext uri="{BB962C8B-B14F-4D97-AF65-F5344CB8AC3E}">
        <p14:creationId xmlns:p14="http://schemas.microsoft.com/office/powerpoint/2010/main" val="966995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767408" y="683"/>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Some ongoing ITU-R studies on &gt;86 GHz – mobile and fixed </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07368" y="764704"/>
            <a:ext cx="11377264" cy="6165304"/>
          </a:xfrm>
          <a:prstGeom prst="rect">
            <a:avLst/>
          </a:prstGeom>
        </p:spPr>
        <p:txBody>
          <a:bodyPr vert="horz" lIns="91440" tIns="45720" rIns="91440" bIns="45720" rtlCol="0">
            <a:normAutofit fontScale="92500" lnSpcReduction="20000"/>
          </a:bodyPr>
          <a:lstStyle/>
          <a:p>
            <a:pPr>
              <a:lnSpc>
                <a:spcPct val="120000"/>
              </a:lnSpc>
              <a:spcAft>
                <a:spcPts val="300"/>
              </a:spcAft>
              <a:defRPr/>
            </a:pPr>
            <a:r>
              <a:rPr lang="en-US" sz="2600" dirty="0"/>
              <a:t>Working Party 5A (Land Mobile)</a:t>
            </a:r>
          </a:p>
          <a:p>
            <a:pPr marL="457200" indent="-457200">
              <a:lnSpc>
                <a:spcPct val="120000"/>
              </a:lnSpc>
              <a:spcAft>
                <a:spcPts val="300"/>
              </a:spcAft>
              <a:buFontTx/>
              <a:buChar char="-"/>
              <a:defRPr/>
            </a:pPr>
            <a:r>
              <a:rPr lang="en-US" sz="2600" dirty="0"/>
              <a:t>Report on spectrum needs for land-mobile applications in the frequency above 275 GHz</a:t>
            </a:r>
          </a:p>
          <a:p>
            <a:pPr marL="457200" indent="-457200">
              <a:lnSpc>
                <a:spcPct val="120000"/>
              </a:lnSpc>
              <a:spcAft>
                <a:spcPts val="600"/>
              </a:spcAft>
              <a:buFontTx/>
              <a:buChar char="-"/>
              <a:defRPr/>
            </a:pPr>
            <a:r>
              <a:rPr lang="en-US" sz="2600" dirty="0"/>
              <a:t>Report on Coexistence between land-mobile and fixed service applications operating in the frequency range 252-296 GHz</a:t>
            </a:r>
          </a:p>
          <a:p>
            <a:pPr marL="457200" indent="-457200">
              <a:lnSpc>
                <a:spcPct val="120000"/>
              </a:lnSpc>
              <a:spcAft>
                <a:spcPts val="900"/>
              </a:spcAft>
              <a:buFontTx/>
              <a:buChar char="-"/>
              <a:defRPr/>
            </a:pPr>
            <a:r>
              <a:rPr lang="en-US" sz="2600" dirty="0"/>
              <a:t>Revision of Report ITU-R M.2417-0 - Technical and operational characteristics of land-mobile service applications in the frequency range 275-450 GHz</a:t>
            </a:r>
          </a:p>
          <a:p>
            <a:pPr>
              <a:lnSpc>
                <a:spcPct val="120000"/>
              </a:lnSpc>
              <a:spcAft>
                <a:spcPts val="300"/>
              </a:spcAft>
              <a:defRPr/>
            </a:pPr>
            <a:r>
              <a:rPr lang="en-US" sz="2600" dirty="0"/>
              <a:t>Working Party 5C (Fixed Links)</a:t>
            </a:r>
          </a:p>
          <a:p>
            <a:pPr marL="342900" indent="-342900">
              <a:lnSpc>
                <a:spcPct val="120000"/>
              </a:lnSpc>
              <a:spcAft>
                <a:spcPts val="300"/>
              </a:spcAft>
              <a:buFontTx/>
              <a:buChar char="-"/>
              <a:defRPr/>
            </a:pPr>
            <a:r>
              <a:rPr lang="en-US" sz="2600" dirty="0"/>
              <a:t>Recommendations on Radio-frequency channel and block arrangements for fixed service systems operating in W Band and D Band</a:t>
            </a:r>
          </a:p>
          <a:p>
            <a:pPr marL="342900" indent="-342900">
              <a:lnSpc>
                <a:spcPct val="120000"/>
              </a:lnSpc>
              <a:spcAft>
                <a:spcPts val="300"/>
              </a:spcAft>
              <a:buFontTx/>
              <a:buChar char="-"/>
              <a:defRPr/>
            </a:pPr>
            <a:r>
              <a:rPr lang="en-US" sz="2600" dirty="0"/>
              <a:t>Recommendation on Unwanted emission levels for FS systems operating in bands from 94.1 GHz to 174.8 GHz for the protection of EESS (passive) operating in adjacent bands</a:t>
            </a:r>
          </a:p>
          <a:p>
            <a:pPr>
              <a:lnSpc>
                <a:spcPct val="120000"/>
              </a:lnSpc>
              <a:spcAft>
                <a:spcPts val="300"/>
              </a:spcAft>
              <a:defRPr/>
            </a:pPr>
            <a:r>
              <a:rPr lang="en-US" sz="2600" dirty="0"/>
              <a:t>Working Party 5D (IMT): </a:t>
            </a:r>
          </a:p>
          <a:p>
            <a:pPr marL="457200" indent="-457200">
              <a:lnSpc>
                <a:spcPct val="120000"/>
              </a:lnSpc>
              <a:buFontTx/>
              <a:buChar char="-"/>
              <a:defRPr/>
            </a:pPr>
            <a:r>
              <a:rPr lang="en-US" sz="2600" dirty="0"/>
              <a:t>Draft new Report on technical feasibility of IMT in bands above 100 GHz</a:t>
            </a:r>
          </a:p>
          <a:p>
            <a:pPr marL="914400" lvl="1" indent="-457200">
              <a:lnSpc>
                <a:spcPct val="120000"/>
              </a:lnSpc>
              <a:spcAft>
                <a:spcPts val="300"/>
              </a:spcAft>
              <a:buFontTx/>
              <a:buChar char="-"/>
              <a:defRPr/>
            </a:pPr>
            <a:r>
              <a:rPr lang="en-US" sz="2600" dirty="0"/>
              <a:t> due for completion in June 2023</a:t>
            </a:r>
          </a:p>
          <a:p>
            <a:pPr marL="742950" lvl="1" indent="-285750">
              <a:spcAft>
                <a:spcPts val="300"/>
              </a:spcAft>
              <a:buFontTx/>
              <a:buChar char="-"/>
              <a:defRPr/>
            </a:pPr>
            <a:endParaRPr lang="en-GB" sz="2400" dirty="0"/>
          </a:p>
        </p:txBody>
      </p:sp>
    </p:spTree>
    <p:extLst>
      <p:ext uri="{BB962C8B-B14F-4D97-AF65-F5344CB8AC3E}">
        <p14:creationId xmlns:p14="http://schemas.microsoft.com/office/powerpoint/2010/main" val="594696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767408" y="683"/>
            <a:ext cx="1058517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Some ongoing ITU-R studies on &gt;86 GHz – general and passive </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79376" y="692696"/>
            <a:ext cx="11305256" cy="6165304"/>
          </a:xfrm>
          <a:prstGeom prst="rect">
            <a:avLst/>
          </a:prstGeom>
        </p:spPr>
        <p:txBody>
          <a:bodyPr vert="horz" lIns="91440" tIns="45720" rIns="91440" bIns="45720" rtlCol="0">
            <a:normAutofit/>
          </a:bodyPr>
          <a:lstStyle/>
          <a:p>
            <a:pPr>
              <a:spcAft>
                <a:spcPts val="300"/>
              </a:spcAft>
              <a:defRPr/>
            </a:pPr>
            <a:r>
              <a:rPr lang="en-US" sz="2400" dirty="0"/>
              <a:t>Working Party 1A (Spectrum engineering techniques)</a:t>
            </a:r>
          </a:p>
          <a:p>
            <a:pPr marL="457200" indent="-457200">
              <a:spcAft>
                <a:spcPts val="300"/>
              </a:spcAft>
              <a:buFontTx/>
              <a:buChar char="-"/>
              <a:defRPr/>
            </a:pPr>
            <a:r>
              <a:rPr lang="en-US" sz="2400" dirty="0"/>
              <a:t>Revision of Report ITU-R SM.2352-0 - Technology trends of active services in the frequency range 275-3 000 GHz</a:t>
            </a:r>
          </a:p>
          <a:p>
            <a:pPr marL="457200" indent="-457200">
              <a:spcAft>
                <a:spcPts val="1200"/>
              </a:spcAft>
              <a:buFontTx/>
              <a:buChar char="-"/>
              <a:defRPr/>
            </a:pPr>
            <a:r>
              <a:rPr lang="en-US" sz="2400" dirty="0"/>
              <a:t>Revision of Report ITU-R M.2417-0 - Technical and operational characteristics of land-mobile service applications in the frequency range 275-450 GHz</a:t>
            </a:r>
          </a:p>
          <a:p>
            <a:pPr marL="457200" indent="-457200">
              <a:spcAft>
                <a:spcPts val="1200"/>
              </a:spcAft>
              <a:buFontTx/>
              <a:buChar char="-"/>
              <a:defRPr/>
            </a:pPr>
            <a:r>
              <a:rPr lang="en-US" sz="2400" dirty="0"/>
              <a:t>New Recommendation on Complementing current radio frequency delivery mechanisms using Optical wireless communication</a:t>
            </a:r>
          </a:p>
          <a:p>
            <a:pPr>
              <a:spcAft>
                <a:spcPts val="300"/>
              </a:spcAft>
              <a:defRPr/>
            </a:pPr>
            <a:r>
              <a:rPr lang="en-US" sz="2400" dirty="0"/>
              <a:t>Working Party 7C (Remote sensing systems)</a:t>
            </a:r>
          </a:p>
          <a:p>
            <a:pPr marL="342900" indent="-342900">
              <a:spcAft>
                <a:spcPts val="300"/>
              </a:spcAft>
              <a:buFontTx/>
              <a:buChar char="-"/>
              <a:defRPr/>
            </a:pPr>
            <a:r>
              <a:rPr lang="en-US" sz="2400" dirty="0"/>
              <a:t>Sharing and compatibility studies related to the protection of EESS (passive) above 71 GHz</a:t>
            </a:r>
          </a:p>
          <a:p>
            <a:pPr>
              <a:spcAft>
                <a:spcPts val="300"/>
              </a:spcAft>
              <a:defRPr/>
            </a:pPr>
            <a:r>
              <a:rPr lang="en-US" sz="2400" dirty="0"/>
              <a:t>Working Party 7D (Radio astronomy): </a:t>
            </a:r>
          </a:p>
          <a:p>
            <a:pPr marL="457200" indent="-457200">
              <a:spcAft>
                <a:spcPts val="300"/>
              </a:spcAft>
              <a:buFontTx/>
              <a:buChar char="-"/>
              <a:defRPr/>
            </a:pPr>
            <a:r>
              <a:rPr lang="en-US" sz="2400" dirty="0"/>
              <a:t>New Report on Technical and operational characteristics of widely distributed-array mm-wave and sub-mm-wave systems above 200 GHz</a:t>
            </a:r>
          </a:p>
          <a:p>
            <a:pPr marL="457200" indent="-457200">
              <a:spcAft>
                <a:spcPts val="300"/>
              </a:spcAft>
              <a:buFontTx/>
              <a:buChar char="-"/>
              <a:defRPr/>
            </a:pPr>
            <a:r>
              <a:rPr lang="en-US" sz="2400" dirty="0"/>
              <a:t>New Report on Sharing above 71 GHz in response to Resolution 731</a:t>
            </a:r>
            <a:endParaRPr lang="en-GB" sz="2400" dirty="0"/>
          </a:p>
        </p:txBody>
      </p:sp>
    </p:spTree>
    <p:extLst>
      <p:ext uri="{BB962C8B-B14F-4D97-AF65-F5344CB8AC3E}">
        <p14:creationId xmlns:p14="http://schemas.microsoft.com/office/powerpoint/2010/main" val="3117469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Some ITU-R deliverables on &gt;86GHz</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79376" y="1052736"/>
            <a:ext cx="10873208" cy="4968552"/>
          </a:xfrm>
          <a:prstGeom prst="rect">
            <a:avLst/>
          </a:prstGeom>
        </p:spPr>
        <p:txBody>
          <a:bodyPr vert="horz" lIns="91440" tIns="45720" rIns="91440" bIns="45720" rtlCol="0">
            <a:normAutofit/>
          </a:bodyPr>
          <a:lstStyle/>
          <a:p>
            <a:pPr>
              <a:spcAft>
                <a:spcPts val="300"/>
              </a:spcAft>
              <a:defRPr/>
            </a:pPr>
            <a:r>
              <a:rPr lang="en-US" sz="2600" dirty="0"/>
              <a:t>Recommendation F.2004: </a:t>
            </a:r>
          </a:p>
          <a:p>
            <a:pPr>
              <a:spcAft>
                <a:spcPts val="600"/>
              </a:spcAft>
              <a:defRPr/>
            </a:pPr>
            <a:r>
              <a:rPr lang="en-US" sz="2600" dirty="0"/>
              <a:t>Radio-frequency channel arrangements for fixed service systems operating in the 92-95 GHz range</a:t>
            </a:r>
          </a:p>
          <a:p>
            <a:pPr>
              <a:spcAft>
                <a:spcPts val="300"/>
              </a:spcAft>
              <a:defRPr/>
            </a:pPr>
            <a:r>
              <a:rPr lang="en-US" sz="2600" dirty="0"/>
              <a:t>Report RA.1860: </a:t>
            </a:r>
          </a:p>
          <a:p>
            <a:pPr>
              <a:spcAft>
                <a:spcPts val="600"/>
              </a:spcAft>
              <a:defRPr/>
            </a:pPr>
            <a:r>
              <a:rPr lang="en-US" sz="2600" dirty="0"/>
              <a:t>Preferred frequency bands for radio astronomical measurements in the range 1-3 THz </a:t>
            </a:r>
          </a:p>
          <a:p>
            <a:pPr>
              <a:spcAft>
                <a:spcPts val="300"/>
              </a:spcAft>
              <a:defRPr/>
            </a:pPr>
            <a:r>
              <a:rPr lang="en-US" sz="2600" dirty="0"/>
              <a:t>Report M.2500: </a:t>
            </a:r>
          </a:p>
          <a:p>
            <a:pPr>
              <a:spcAft>
                <a:spcPts val="300"/>
              </a:spcAft>
              <a:defRPr/>
            </a:pPr>
            <a:r>
              <a:rPr lang="en-US" sz="2600" dirty="0"/>
              <a:t>Coexistence between high-speed railway radiocommunication system between train and trackside operating in the frequency bands 92-94 GHz,</a:t>
            </a:r>
          </a:p>
          <a:p>
            <a:pPr>
              <a:spcAft>
                <a:spcPts val="300"/>
              </a:spcAft>
              <a:defRPr/>
            </a:pPr>
            <a:r>
              <a:rPr lang="en-US" sz="2600" dirty="0"/>
              <a:t>94.1-100 GHz and 102-109.5 GHz, and radio astronomy service and Earth exploration-satellite service (EESS) (active) and EESS </a:t>
            </a:r>
          </a:p>
          <a:p>
            <a:pPr marL="742950" lvl="1" indent="-285750">
              <a:spcAft>
                <a:spcPts val="300"/>
              </a:spcAft>
              <a:buFontTx/>
              <a:buChar char="-"/>
              <a:defRPr/>
            </a:pPr>
            <a:endParaRPr lang="en-GB" sz="2400" dirty="0"/>
          </a:p>
        </p:txBody>
      </p:sp>
    </p:spTree>
    <p:extLst>
      <p:ext uri="{BB962C8B-B14F-4D97-AF65-F5344CB8AC3E}">
        <p14:creationId xmlns:p14="http://schemas.microsoft.com/office/powerpoint/2010/main" val="1900478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4802" t="16272" r="41051" b="50391"/>
          <a:stretch>
            <a:fillRect/>
          </a:stretch>
        </p:blipFill>
        <p:spPr bwMode="auto">
          <a:xfrm>
            <a:off x="10379558" y="6309320"/>
            <a:ext cx="1827104" cy="548680"/>
          </a:xfrm>
          <a:prstGeom prst="rect">
            <a:avLst/>
          </a:prstGeom>
          <a:noFill/>
          <a:ln w="9525">
            <a:noFill/>
            <a:miter lim="800000"/>
            <a:headEnd/>
            <a:tailEnd/>
          </a:ln>
        </p:spPr>
      </p:pic>
      <p:sp>
        <p:nvSpPr>
          <p:cNvPr id="5" name="TextBox 4"/>
          <p:cNvSpPr txBox="1"/>
          <p:nvPr/>
        </p:nvSpPr>
        <p:spPr>
          <a:xfrm>
            <a:off x="8760296" y="6237312"/>
            <a:ext cx="2304256" cy="523220"/>
          </a:xfrm>
          <a:prstGeom prst="rect">
            <a:avLst/>
          </a:prstGeom>
          <a:noFill/>
        </p:spPr>
        <p:txBody>
          <a:bodyPr wrap="square" rtlCol="0">
            <a:spAutoFit/>
          </a:bodyPr>
          <a:lstStyle/>
          <a:p>
            <a:r>
              <a:rPr lang="en-GB" sz="2800" b="1" dirty="0">
                <a:solidFill>
                  <a:srgbClr val="00D2FF"/>
                </a:solidFill>
                <a:latin typeface="Calibri" pitchFamily="34" charset="0"/>
                <a:ea typeface="Tahoma" pitchFamily="34" charset="0"/>
                <a:cs typeface="Tahoma" pitchFamily="34" charset="0"/>
              </a:rPr>
              <a:t>Simon Pike</a:t>
            </a:r>
          </a:p>
        </p:txBody>
      </p:sp>
      <p:sp>
        <p:nvSpPr>
          <p:cNvPr id="8" name="Title 1"/>
          <p:cNvSpPr txBox="1">
            <a:spLocks/>
          </p:cNvSpPr>
          <p:nvPr/>
        </p:nvSpPr>
        <p:spPr>
          <a:xfrm>
            <a:off x="695400" y="37070"/>
            <a:ext cx="10225136" cy="727634"/>
          </a:xfrm>
          <a:prstGeom prst="rect">
            <a:avLst/>
          </a:prstGeom>
          <a:solidFill>
            <a:schemeClr val="bg1"/>
          </a:solidFill>
        </p:spPr>
        <p:txBody>
          <a:bodyPr vert="horz" lIns="91440" tIns="45720" rIns="91440" bIns="45720" rtlCol="0" anchor="b">
            <a:normAutofit/>
          </a:bodyPr>
          <a:lstStyle/>
          <a:p>
            <a:pPr>
              <a:spcBef>
                <a:spcPct val="0"/>
              </a:spcBef>
              <a:defRPr/>
            </a:pPr>
            <a:r>
              <a:rPr lang="en-US" sz="3200" b="1" dirty="0">
                <a:solidFill>
                  <a:srgbClr val="B400FF"/>
                </a:solidFill>
                <a:latin typeface="+mj-lt"/>
                <a:ea typeface="+mj-ea"/>
                <a:cs typeface="+mj-cs"/>
              </a:rPr>
              <a:t>CEPT – Recommendations and Reports</a:t>
            </a:r>
          </a:p>
        </p:txBody>
      </p:sp>
      <p:sp>
        <p:nvSpPr>
          <p:cNvPr id="7" name="Content Placeholder 1">
            <a:extLst>
              <a:ext uri="{FF2B5EF4-FFF2-40B4-BE49-F238E27FC236}">
                <a16:creationId xmlns:a16="http://schemas.microsoft.com/office/drawing/2014/main" id="{CF5F4601-A383-40AD-8520-B721EEA1C3E4}"/>
              </a:ext>
            </a:extLst>
          </p:cNvPr>
          <p:cNvSpPr txBox="1">
            <a:spLocks/>
          </p:cNvSpPr>
          <p:nvPr/>
        </p:nvSpPr>
        <p:spPr>
          <a:xfrm>
            <a:off x="479376" y="908720"/>
            <a:ext cx="10873208" cy="5760640"/>
          </a:xfrm>
          <a:prstGeom prst="rect">
            <a:avLst/>
          </a:prstGeom>
        </p:spPr>
        <p:txBody>
          <a:bodyPr vert="horz" lIns="91440" tIns="45720" rIns="91440" bIns="45720" rtlCol="0">
            <a:normAutofit fontScale="92500" lnSpcReduction="20000"/>
          </a:bodyPr>
          <a:lstStyle/>
          <a:p>
            <a:pPr>
              <a:spcAft>
                <a:spcPts val="300"/>
              </a:spcAft>
              <a:defRPr/>
            </a:pPr>
            <a:r>
              <a:rPr lang="en-US" sz="2600" dirty="0"/>
              <a:t>CEPT Report 77 </a:t>
            </a:r>
          </a:p>
          <a:p>
            <a:pPr marL="457200" indent="-457200">
              <a:spcAft>
                <a:spcPts val="300"/>
              </a:spcAft>
              <a:buFontTx/>
              <a:buChar char="-"/>
              <a:defRPr/>
            </a:pPr>
            <a:r>
              <a:rPr lang="en-US" sz="2600" dirty="0"/>
              <a:t>Technical </a:t>
            </a:r>
            <a:r>
              <a:rPr lang="en-US" sz="2600" dirty="0" err="1"/>
              <a:t>harmonisation</a:t>
            </a:r>
            <a:r>
              <a:rPr lang="en-US" sz="2600" dirty="0"/>
              <a:t> of radio spectrum for use by short range devices</a:t>
            </a:r>
          </a:p>
          <a:p>
            <a:pPr marL="914400" lvl="1" indent="-457200">
              <a:spcAft>
                <a:spcPts val="600"/>
              </a:spcAft>
              <a:buFontTx/>
              <a:buChar char="-"/>
              <a:defRPr/>
            </a:pPr>
            <a:r>
              <a:rPr lang="en-US" sz="2600" dirty="0"/>
              <a:t>Includes 122-122,25 GHz, 122,25-123 GHz and 244-246 GHz </a:t>
            </a:r>
          </a:p>
          <a:p>
            <a:pPr>
              <a:spcAft>
                <a:spcPts val="300"/>
              </a:spcAft>
              <a:defRPr/>
            </a:pPr>
            <a:r>
              <a:rPr lang="en-US" sz="2600" dirty="0"/>
              <a:t>ECC Recommendation ECC/REC/(14)01 (updated in 2018)	</a:t>
            </a:r>
          </a:p>
          <a:p>
            <a:pPr marL="457200" indent="-457200">
              <a:spcAft>
                <a:spcPts val="600"/>
              </a:spcAft>
              <a:buFontTx/>
              <a:buChar char="-"/>
              <a:defRPr/>
            </a:pPr>
            <a:r>
              <a:rPr lang="en-US" sz="2600" dirty="0"/>
              <a:t>Radio frequency channel arrangements for fixed service systems operating in the band 92-95 GHz</a:t>
            </a:r>
          </a:p>
          <a:p>
            <a:pPr>
              <a:spcAft>
                <a:spcPts val="300"/>
              </a:spcAft>
              <a:defRPr/>
            </a:pPr>
            <a:r>
              <a:rPr lang="en-US" sz="2600" dirty="0"/>
              <a:t>ECC Recommendation ECC/REC/(18)01 (2018) </a:t>
            </a:r>
          </a:p>
          <a:p>
            <a:pPr marL="457200" indent="-457200">
              <a:spcAft>
                <a:spcPts val="600"/>
              </a:spcAft>
              <a:buFontTx/>
              <a:buChar char="-"/>
              <a:defRPr/>
            </a:pPr>
            <a:r>
              <a:rPr lang="en-US" sz="2600" dirty="0"/>
              <a:t>Radio frequency channel/block arrangements for Fixed Service systems operating in the bands 130-134 GHz, 141-148.5 GHz, 151.5-164 GHz and 167-174.8 GHz</a:t>
            </a:r>
          </a:p>
          <a:p>
            <a:pPr>
              <a:spcAft>
                <a:spcPts val="300"/>
              </a:spcAft>
              <a:defRPr/>
            </a:pPr>
            <a:r>
              <a:rPr lang="en-US" sz="2600" dirty="0"/>
              <a:t>ECC Report 334 (2022)</a:t>
            </a:r>
          </a:p>
          <a:p>
            <a:pPr marL="457200" indent="-457200">
              <a:spcAft>
                <a:spcPts val="600"/>
              </a:spcAft>
              <a:buFontTx/>
              <a:buChar char="-"/>
              <a:defRPr/>
            </a:pPr>
            <a:r>
              <a:rPr lang="en-US" sz="2600" dirty="0"/>
              <a:t>UWB radiodetermination applications in the frequency range 116-260 GHz</a:t>
            </a:r>
          </a:p>
          <a:p>
            <a:pPr>
              <a:spcAft>
                <a:spcPts val="300"/>
              </a:spcAft>
              <a:defRPr/>
            </a:pPr>
            <a:r>
              <a:rPr lang="en-US" sz="2600" dirty="0"/>
              <a:t>ECC Report 282 (2018)</a:t>
            </a:r>
          </a:p>
          <a:p>
            <a:pPr marL="457200" indent="-457200">
              <a:spcAft>
                <a:spcPts val="600"/>
              </a:spcAft>
              <a:buFontTx/>
              <a:buChar char="-"/>
              <a:defRPr/>
            </a:pPr>
            <a:r>
              <a:rPr lang="en-US" sz="2600" dirty="0"/>
              <a:t>Point-to-Point Radio Links in the Frequency Ranges 92-114.25 GHz and 130-174.8 GHz</a:t>
            </a:r>
          </a:p>
          <a:p>
            <a:pPr>
              <a:spcAft>
                <a:spcPts val="300"/>
              </a:spcAft>
              <a:defRPr/>
            </a:pPr>
            <a:r>
              <a:rPr lang="en-US" sz="2600" dirty="0"/>
              <a:t>ECC Report 190 (2013)</a:t>
            </a:r>
          </a:p>
          <a:p>
            <a:pPr marL="457200" indent="-457200">
              <a:spcAft>
                <a:spcPts val="300"/>
              </a:spcAft>
              <a:buFontTx/>
              <a:buChar char="-"/>
              <a:defRPr/>
            </a:pPr>
            <a:r>
              <a:rPr lang="en-US" sz="2600" dirty="0"/>
              <a:t>Compatibility between Short-Range Devices (SRD) and EESS (passive) in the 122 to 122.25 GHz band</a:t>
            </a:r>
          </a:p>
        </p:txBody>
      </p:sp>
    </p:spTree>
    <p:extLst>
      <p:ext uri="{BB962C8B-B14F-4D97-AF65-F5344CB8AC3E}">
        <p14:creationId xmlns:p14="http://schemas.microsoft.com/office/powerpoint/2010/main" val="2130910296"/>
      </p:ext>
    </p:extLst>
  </p:cSld>
  <p:clrMapOvr>
    <a:masterClrMapping/>
  </p:clrMapOvr>
</p:sld>
</file>

<file path=ppt/theme/theme1.xml><?xml version="1.0" encoding="utf-8"?>
<a:theme xmlns:a="http://schemas.openxmlformats.org/drawingml/2006/main" name="BSG Brexit Simon Pike v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BSG Brexit Simon Pike v3</Template>
  <TotalTime>15083</TotalTime>
  <Words>2074</Words>
  <Application>Microsoft Office PowerPoint</Application>
  <PresentationFormat>Widescreen</PresentationFormat>
  <Paragraphs>224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BSG Brexit Simon Pike v3</vt:lpstr>
      <vt:lpstr>The international situation on bands above 86GHz in ITU, CEPT and ETSI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Spectrum and Telecoms Equipment: The impact of Brexit</dc:title>
  <dc:creator>home</dc:creator>
  <cp:lastModifiedBy> </cp:lastModifiedBy>
  <cp:revision>234</cp:revision>
  <dcterms:created xsi:type="dcterms:W3CDTF">2017-02-10T17:13:44Z</dcterms:created>
  <dcterms:modified xsi:type="dcterms:W3CDTF">2022-04-22T12:28:23Z</dcterms:modified>
</cp:coreProperties>
</file>