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9" r:id="rId5"/>
    <p:sldId id="274" r:id="rId6"/>
    <p:sldId id="263" r:id="rId7"/>
    <p:sldId id="278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50548ed8962fcc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FF"/>
    <a:srgbClr val="FF7D7D"/>
    <a:srgbClr val="FF00FF"/>
    <a:srgbClr val="00D2FF"/>
    <a:srgbClr val="00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9233" autoAdjust="0"/>
  </p:normalViewPr>
  <p:slideViewPr>
    <p:cSldViewPr>
      <p:cViewPr varScale="1">
        <p:scale>
          <a:sx n="59" d="100"/>
          <a:sy n="59" d="100"/>
        </p:scale>
        <p:origin x="82" y="4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064-BDFF-4D03-B986-A4F9F89EFAEE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F744-6818-4986-A0D8-C87B07B9EE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064-BDFF-4D03-B986-A4F9F89EFAEE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F744-6818-4986-A0D8-C87B07B9EE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064-BDFF-4D03-B986-A4F9F89EFAEE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F744-6818-4986-A0D8-C87B07B9EE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064-BDFF-4D03-B986-A4F9F89EFAEE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F744-6818-4986-A0D8-C87B07B9EE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064-BDFF-4D03-B986-A4F9F89EFAEE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F744-6818-4986-A0D8-C87B07B9EE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064-BDFF-4D03-B986-A4F9F89EFAEE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F744-6818-4986-A0D8-C87B07B9EE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064-BDFF-4D03-B986-A4F9F89EFAEE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F744-6818-4986-A0D8-C87B07B9EE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064-BDFF-4D03-B986-A4F9F89EFAEE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F744-6818-4986-A0D8-C87B07B9EE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064-BDFF-4D03-B986-A4F9F89EFAEE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F744-6818-4986-A0D8-C87B07B9EE9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4802" t="16272" r="18011" b="50391"/>
          <a:stretch>
            <a:fillRect/>
          </a:stretch>
        </p:blipFill>
        <p:spPr bwMode="auto">
          <a:xfrm>
            <a:off x="6192011" y="4365104"/>
            <a:ext cx="407977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064-BDFF-4D03-B986-A4F9F89EFAEE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F744-6818-4986-A0D8-C87B07B9EE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F064-BDFF-4D03-B986-A4F9F89EFAEE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F744-6818-4986-A0D8-C87B07B9EE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F064-BDFF-4D03-B986-A4F9F89EFAEE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EF744-6818-4986-A0D8-C87B07B9EE9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s.gla.ac.uk/263093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793088" cy="28803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err="1"/>
              <a:t>TeraHertz</a:t>
            </a:r>
            <a:r>
              <a:rPr lang="en-US" b="1" dirty="0"/>
              <a:t> (THz) Spectrum Workshop</a:t>
            </a:r>
            <a:br>
              <a:rPr lang="en-US" b="1" dirty="0"/>
            </a:br>
            <a:r>
              <a:rPr lang="en-US" b="1" dirty="0"/>
              <a:t>- bands above 86 GHz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4149080"/>
            <a:ext cx="6400800" cy="648072"/>
          </a:xfrm>
        </p:spPr>
        <p:txBody>
          <a:bodyPr>
            <a:normAutofit/>
          </a:bodyPr>
          <a:lstStyle/>
          <a:p>
            <a:r>
              <a:rPr lang="en-GB" sz="3300" b="1" dirty="0">
                <a:solidFill>
                  <a:srgbClr val="B400FF"/>
                </a:solidFill>
              </a:rPr>
              <a:t>Simon Pike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15680" y="4869161"/>
            <a:ext cx="5724246" cy="1592967"/>
            <a:chOff x="791970" y="2051952"/>
            <a:chExt cx="10104057" cy="397812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496" t="29921" r="10630" b="12073"/>
            <a:stretch>
              <a:fillRect/>
            </a:stretch>
          </p:blipFill>
          <p:spPr bwMode="auto">
            <a:xfrm>
              <a:off x="791970" y="2051952"/>
              <a:ext cx="10104057" cy="3978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4932040" y="3212976"/>
              <a:ext cx="1728192" cy="1728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Subtitle 2"/>
          <p:cNvSpPr txBox="1">
            <a:spLocks/>
          </p:cNvSpPr>
          <p:nvPr/>
        </p:nvSpPr>
        <p:spPr>
          <a:xfrm>
            <a:off x="7968208" y="6021288"/>
            <a:ext cx="3629000" cy="387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3200" dirty="0">
                <a:solidFill>
                  <a:srgbClr val="B400FF"/>
                </a:solidFill>
              </a:rPr>
              <a:t>spectrum@simonpike.eu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802" t="16272" r="41051" b="50391"/>
          <a:stretch>
            <a:fillRect/>
          </a:stretch>
        </p:blipFill>
        <p:spPr bwMode="auto">
          <a:xfrm>
            <a:off x="10379558" y="6309320"/>
            <a:ext cx="182710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60296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D2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Simon Pike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5400" y="37070"/>
            <a:ext cx="8784976" cy="7276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200" b="1" dirty="0">
                <a:solidFill>
                  <a:srgbClr val="B400FF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51384" y="692696"/>
            <a:ext cx="11017224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US" sz="2800" dirty="0"/>
              <a:t>Why consider </a:t>
            </a:r>
            <a:r>
              <a:rPr lang="en-US" sz="2800" dirty="0" err="1"/>
              <a:t>TeraHertz</a:t>
            </a:r>
            <a:r>
              <a:rPr lang="en-US" sz="2800" dirty="0"/>
              <a:t> bands now?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  <a:defRPr/>
            </a:pPr>
            <a:r>
              <a:rPr lang="en-US" sz="2800" dirty="0"/>
              <a:t>Technology advances make a wider range of applications feasible</a:t>
            </a:r>
          </a:p>
          <a:p>
            <a:pPr marL="1200150" lvl="2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/>
              <a:t>In particular, mobile backhaul and fronthaul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  <a:defRPr/>
            </a:pPr>
            <a:r>
              <a:rPr lang="en-US" sz="2800" dirty="0"/>
              <a:t>Increasing scarcity of spectrum at lower frequencies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  <a:defRPr/>
            </a:pPr>
            <a:r>
              <a:rPr lang="en-US" sz="2800" dirty="0"/>
              <a:t>Agenda items at WRC-23 and WRC-27 may make long-term decisions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en-US" sz="2800" dirty="0"/>
              <a:t>Bands above 100 GHz are being considered for 6G</a:t>
            </a: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US" sz="2800" dirty="0"/>
              <a:t>Why ‘above 86 GHz’?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  <a:defRPr/>
            </a:pPr>
            <a:r>
              <a:rPr lang="en-US" sz="2800" dirty="0"/>
              <a:t>86 GHz is the top of the 71-76 / 81-86 GHz fixed link ‘e-band’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  <a:defRPr/>
            </a:pPr>
            <a:r>
              <a:rPr lang="en-US" sz="2800" dirty="0"/>
              <a:t>This is the highest frequency band for which there is an established commercial ecosystem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  <a:defRPr/>
            </a:pPr>
            <a:r>
              <a:rPr lang="en-US" sz="2800" dirty="0"/>
              <a:t>Up to this frequency, the allocations to services are heavily used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802" t="16272" r="41051" b="50391"/>
          <a:stretch>
            <a:fillRect/>
          </a:stretch>
        </p:blipFill>
        <p:spPr bwMode="auto">
          <a:xfrm>
            <a:off x="10379558" y="6309320"/>
            <a:ext cx="182710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60296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D2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Simon Pike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5400" y="37070"/>
            <a:ext cx="10945216" cy="7276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rgbClr val="B400FF"/>
                </a:solidFill>
                <a:latin typeface="+mj-lt"/>
                <a:ea typeface="+mj-ea"/>
                <a:cs typeface="+mj-cs"/>
              </a:rPr>
              <a:t>Scope of this workshop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CB4BE71-D41C-4AEE-A409-45279014423F}"/>
              </a:ext>
            </a:extLst>
          </p:cNvPr>
          <p:cNvSpPr txBox="1">
            <a:spLocks/>
          </p:cNvSpPr>
          <p:nvPr/>
        </p:nvSpPr>
        <p:spPr>
          <a:xfrm>
            <a:off x="767408" y="980728"/>
            <a:ext cx="10801200" cy="587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Aft>
                <a:spcPts val="300"/>
              </a:spcAft>
              <a:buFontTx/>
              <a:buChar char="-"/>
              <a:defRPr/>
            </a:pPr>
            <a:r>
              <a:rPr lang="en-GB" sz="2800" dirty="0"/>
              <a:t>This workshop will focus on applications that radiate ‘over a distance’</a:t>
            </a:r>
          </a:p>
          <a:p>
            <a:pPr marL="742950" lvl="1" indent="-285750">
              <a:spcAft>
                <a:spcPts val="300"/>
              </a:spcAft>
              <a:buFontTx/>
              <a:buChar char="-"/>
              <a:defRPr/>
            </a:pPr>
            <a:r>
              <a:rPr lang="en-US" sz="2600" dirty="0"/>
              <a:t>i.e. the applications that involve ‘co-existence’</a:t>
            </a:r>
          </a:p>
          <a:p>
            <a:pPr marL="742950" lvl="1" indent="-285750">
              <a:spcAft>
                <a:spcPts val="300"/>
              </a:spcAft>
              <a:buFontTx/>
              <a:buChar char="-"/>
              <a:defRPr/>
            </a:pPr>
            <a:r>
              <a:rPr lang="en-US" sz="2600" dirty="0"/>
              <a:t>Given the atmospheric attenuation, it will not address space applications</a:t>
            </a:r>
          </a:p>
          <a:p>
            <a:pPr marL="742950" lvl="1" indent="-285750">
              <a:spcAft>
                <a:spcPts val="300"/>
              </a:spcAft>
              <a:buFontTx/>
              <a:buChar char="-"/>
              <a:defRPr/>
            </a:pPr>
            <a:r>
              <a:rPr lang="en-US" sz="2600" dirty="0"/>
              <a:t>Current applications are towards the lower end of this frequency range</a:t>
            </a:r>
          </a:p>
          <a:p>
            <a:pPr marL="1200150" lvl="2" indent="-285750">
              <a:spcAft>
                <a:spcPts val="300"/>
              </a:spcAft>
              <a:buFontTx/>
              <a:buChar char="-"/>
              <a:defRPr/>
            </a:pPr>
            <a:r>
              <a:rPr lang="en-GB" sz="2600" dirty="0"/>
              <a:t>What is the potential for these applications to use higher frequencies?</a:t>
            </a:r>
          </a:p>
          <a:p>
            <a:pPr marL="285750" indent="-285750">
              <a:spcAft>
                <a:spcPts val="300"/>
              </a:spcAft>
              <a:buFontTx/>
              <a:buChar char="-"/>
              <a:defRPr/>
            </a:pPr>
            <a:r>
              <a:rPr lang="en-GB" sz="2800" dirty="0"/>
              <a:t>‘Non-radiating’ applications include:</a:t>
            </a:r>
          </a:p>
          <a:p>
            <a:pPr marL="742950" lvl="1" indent="-285750">
              <a:spcAft>
                <a:spcPts val="300"/>
              </a:spcAft>
              <a:buFontTx/>
              <a:buChar char="-"/>
              <a:defRPr/>
            </a:pPr>
            <a:r>
              <a:rPr lang="en-GB" sz="2600" dirty="0"/>
              <a:t>testing, inspection and materials characterisation</a:t>
            </a:r>
          </a:p>
          <a:p>
            <a:pPr lvl="1">
              <a:spcAft>
                <a:spcPts val="300"/>
              </a:spcAft>
              <a:defRPr/>
            </a:pPr>
            <a:r>
              <a:rPr lang="en-GB" sz="2600" dirty="0"/>
              <a:t>	-	e.g. the thickness of coatings</a:t>
            </a:r>
          </a:p>
          <a:p>
            <a:pPr lvl="1">
              <a:spcAft>
                <a:spcPts val="300"/>
              </a:spcAft>
              <a:defRPr/>
            </a:pPr>
            <a:r>
              <a:rPr lang="en-GB" sz="2600" dirty="0"/>
              <a:t>	-	These typically operate closer to 1 THz</a:t>
            </a:r>
          </a:p>
          <a:p>
            <a:pPr lvl="1">
              <a:spcAft>
                <a:spcPts val="300"/>
              </a:spcAft>
              <a:defRPr/>
            </a:pPr>
            <a:r>
              <a:rPr lang="en-GB" sz="2600" dirty="0"/>
              <a:t>	-	And use technologies that may not be readily ‘</a:t>
            </a:r>
            <a:r>
              <a:rPr lang="en-GB" sz="2600" dirty="0" err="1"/>
              <a:t>commercialisable</a:t>
            </a:r>
            <a:r>
              <a:rPr lang="en-GB" sz="2600" dirty="0"/>
              <a:t>’</a:t>
            </a:r>
          </a:p>
          <a:p>
            <a:pPr lvl="1">
              <a:spcAft>
                <a:spcPts val="300"/>
              </a:spcAft>
              <a:defRPr/>
            </a:pPr>
            <a:r>
              <a:rPr lang="en-GB" sz="2600" dirty="0"/>
              <a:t>		-	Low transmit power or high cost</a:t>
            </a:r>
          </a:p>
          <a:p>
            <a:pPr marL="914400" lvl="1" indent="-457200">
              <a:spcAft>
                <a:spcPts val="300"/>
              </a:spcAft>
              <a:buFontTx/>
              <a:buChar char="-"/>
              <a:defRPr/>
            </a:pPr>
            <a:r>
              <a:rPr lang="en-GB" sz="2600" dirty="0"/>
              <a:t>Ultra high speed wireless busses within IT equipment</a:t>
            </a:r>
          </a:p>
          <a:p>
            <a:pPr marL="914400" lvl="1" indent="-457200">
              <a:spcAft>
                <a:spcPts val="300"/>
              </a:spcAft>
              <a:buFontTx/>
              <a:buChar char="-"/>
              <a:defRPr/>
            </a:pPr>
            <a:r>
              <a:rPr lang="en-GB" sz="2600" dirty="0"/>
              <a:t>Medical diagnosis</a:t>
            </a:r>
          </a:p>
          <a:p>
            <a:pPr marL="285750" indent="-285750">
              <a:spcAft>
                <a:spcPts val="300"/>
              </a:spcAft>
              <a:buFontTx/>
              <a:buChar char="-"/>
              <a:defRPr/>
            </a:pPr>
            <a:endParaRPr lang="en-GB" sz="2800" dirty="0"/>
          </a:p>
          <a:p>
            <a:pPr marL="285750" indent="-285750">
              <a:spcAft>
                <a:spcPts val="300"/>
              </a:spcAft>
              <a:buFontTx/>
              <a:buChar char="-"/>
              <a:defRPr/>
            </a:pPr>
            <a:endParaRPr lang="en-GB" sz="2800" dirty="0"/>
          </a:p>
          <a:p>
            <a:pPr>
              <a:lnSpc>
                <a:spcPct val="130000"/>
              </a:lnSpc>
              <a:defRPr/>
            </a:pP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8401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802" t="16272" r="41051" b="50391"/>
          <a:stretch>
            <a:fillRect/>
          </a:stretch>
        </p:blipFill>
        <p:spPr bwMode="auto">
          <a:xfrm>
            <a:off x="10379558" y="6309320"/>
            <a:ext cx="182710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60296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D2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Simon Pike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5400" y="37070"/>
            <a:ext cx="8712968" cy="7276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rgbClr val="B400FF"/>
                </a:solidFill>
                <a:latin typeface="+mj-lt"/>
                <a:ea typeface="+mj-ea"/>
                <a:cs typeface="+mj-cs"/>
              </a:rPr>
              <a:t>Free space path Loss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42510EA-E26D-4331-9CAF-6D594747E4B8}"/>
              </a:ext>
            </a:extLst>
          </p:cNvPr>
          <p:cNvSpPr txBox="1">
            <a:spLocks/>
          </p:cNvSpPr>
          <p:nvPr/>
        </p:nvSpPr>
        <p:spPr>
          <a:xfrm>
            <a:off x="623392" y="4365104"/>
            <a:ext cx="6912768" cy="26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100"/>
              </a:spcAft>
              <a:defRPr/>
            </a:pPr>
            <a:r>
              <a:rPr lang="en-GB" sz="2800" dirty="0"/>
              <a:t>Free Space Path loss = </a:t>
            </a:r>
            <a:r>
              <a:rPr lang="en-GB" sz="2800" dirty="0" err="1"/>
              <a:t>P</a:t>
            </a:r>
            <a:r>
              <a:rPr lang="en-GB" sz="2400" dirty="0" err="1"/>
              <a:t>r</a:t>
            </a:r>
            <a:r>
              <a:rPr lang="en-GB" sz="2800" dirty="0"/>
              <a:t>/P</a:t>
            </a:r>
            <a:r>
              <a:rPr lang="en-GB" sz="2400" dirty="0"/>
              <a:t>t</a:t>
            </a:r>
            <a:r>
              <a:rPr lang="en-GB" sz="2800" dirty="0"/>
              <a:t> = </a:t>
            </a:r>
            <a:r>
              <a:rPr lang="en-GB" sz="2800" dirty="0" err="1"/>
              <a:t>D</a:t>
            </a:r>
            <a:r>
              <a:rPr lang="en-GB" sz="2400" dirty="0" err="1"/>
              <a:t>t</a:t>
            </a:r>
            <a:r>
              <a:rPr lang="en-GB" sz="2800" dirty="0" err="1"/>
              <a:t>.E</a:t>
            </a:r>
            <a:r>
              <a:rPr lang="en-GB" sz="2800" dirty="0"/>
              <a:t>. A/4</a:t>
            </a:r>
            <a:r>
              <a:rPr lang="el-GR" sz="2800" dirty="0"/>
              <a:t>π</a:t>
            </a:r>
            <a:r>
              <a:rPr lang="en-US" sz="2800" dirty="0"/>
              <a:t>r</a:t>
            </a:r>
            <a:r>
              <a:rPr lang="en-US" sz="2800" b="1" baseline="30000" dirty="0"/>
              <a:t>2</a:t>
            </a:r>
          </a:p>
          <a:p>
            <a:pPr>
              <a:spcAft>
                <a:spcPts val="100"/>
              </a:spcAft>
              <a:defRPr/>
            </a:pPr>
            <a:r>
              <a:rPr lang="en-US" sz="2800" dirty="0"/>
              <a:t>r = length of radio path</a:t>
            </a:r>
          </a:p>
          <a:p>
            <a:pPr>
              <a:spcAft>
                <a:spcPts val="100"/>
              </a:spcAft>
              <a:defRPr/>
            </a:pPr>
            <a:r>
              <a:rPr lang="en-GB" sz="2800" dirty="0"/>
              <a:t>A = aperture of antenna (area</a:t>
            </a:r>
          </a:p>
          <a:p>
            <a:pPr>
              <a:spcAft>
                <a:spcPts val="100"/>
              </a:spcAft>
              <a:defRPr/>
            </a:pPr>
            <a:r>
              <a:rPr lang="en-GB" sz="2800" dirty="0"/>
              <a:t>E = Efficiency of aperture capturing incident RF</a:t>
            </a:r>
          </a:p>
          <a:p>
            <a:pPr>
              <a:spcAft>
                <a:spcPts val="100"/>
              </a:spcAft>
              <a:defRPr/>
            </a:pPr>
            <a:r>
              <a:rPr lang="en-GB" sz="2800" dirty="0"/>
              <a:t>D</a:t>
            </a:r>
            <a:r>
              <a:rPr lang="en-GB" sz="2400" dirty="0"/>
              <a:t>t</a:t>
            </a:r>
            <a:r>
              <a:rPr lang="en-GB" sz="2800" dirty="0"/>
              <a:t> = Directivity, or ‘gain’, of transmit antenna</a:t>
            </a:r>
          </a:p>
          <a:p>
            <a:pPr>
              <a:defRPr/>
            </a:pPr>
            <a:endParaRPr lang="en-GB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CEADAF-8BD3-4DC9-9D2E-29D84A7C7351}"/>
              </a:ext>
            </a:extLst>
          </p:cNvPr>
          <p:cNvSpPr/>
          <p:nvPr/>
        </p:nvSpPr>
        <p:spPr>
          <a:xfrm>
            <a:off x="6744072" y="1196752"/>
            <a:ext cx="576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686F4AB-5003-4808-9FDE-6B6981314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8288" y="548680"/>
            <a:ext cx="2721543" cy="842382"/>
          </a:xfrm>
          <a:prstGeom prst="rect">
            <a:avLst/>
          </a:prstGeom>
        </p:spPr>
      </p:pic>
      <p:sp>
        <p:nvSpPr>
          <p:cNvPr id="7" name="AutoShape 2" descr="{\displaystyle \operatorname {FSPL} ({\text{dB}})=20\log _{10}(d_{km})+20\log _{10}(f_{GHz})+92.45,}">
            <a:extLst>
              <a:ext uri="{FF2B5EF4-FFF2-40B4-BE49-F238E27FC236}">
                <a16:creationId xmlns:a16="http://schemas.microsoft.com/office/drawing/2014/main" id="{F1F6219C-C129-419C-AF5A-6EA607438C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09A207-0E0C-473E-9122-DEBCD2BB1F7E}"/>
              </a:ext>
            </a:extLst>
          </p:cNvPr>
          <p:cNvGrpSpPr/>
          <p:nvPr/>
        </p:nvGrpSpPr>
        <p:grpSpPr>
          <a:xfrm>
            <a:off x="695400" y="1052736"/>
            <a:ext cx="7344816" cy="395133"/>
            <a:chOff x="695400" y="908720"/>
            <a:chExt cx="7344816" cy="39513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4571FFB8-3BCE-4D05-B97E-3043E2268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5400" y="908720"/>
              <a:ext cx="7344816" cy="39513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32002E-972C-4E26-B9A8-9CE18FFE7915}"/>
                </a:ext>
              </a:extLst>
            </p:cNvPr>
            <p:cNvSpPr/>
            <p:nvPr/>
          </p:nvSpPr>
          <p:spPr>
            <a:xfrm>
              <a:off x="7968208" y="908720"/>
              <a:ext cx="7200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70591C1A-F26A-41B7-9A1E-FCD485651AEA}"/>
              </a:ext>
            </a:extLst>
          </p:cNvPr>
          <p:cNvGrpSpPr/>
          <p:nvPr/>
        </p:nvGrpSpPr>
        <p:grpSpPr>
          <a:xfrm>
            <a:off x="839416" y="1700808"/>
            <a:ext cx="4291106" cy="2520280"/>
            <a:chOff x="839416" y="1700808"/>
            <a:chExt cx="4291106" cy="252028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BFCFC22-AB14-4F95-AC15-3D68F1C9252C}"/>
                </a:ext>
              </a:extLst>
            </p:cNvPr>
            <p:cNvGrpSpPr/>
            <p:nvPr/>
          </p:nvGrpSpPr>
          <p:grpSpPr>
            <a:xfrm>
              <a:off x="4367808" y="1700808"/>
              <a:ext cx="360040" cy="2520280"/>
              <a:chOff x="8472264" y="1808820"/>
              <a:chExt cx="288032" cy="1720906"/>
            </a:xfrm>
          </p:grpSpPr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902891BB-DF40-415F-B6DD-8C3E2C6F8B0F}"/>
                  </a:ext>
                </a:extLst>
              </p:cNvPr>
              <p:cNvSpPr/>
              <p:nvPr/>
            </p:nvSpPr>
            <p:spPr>
              <a:xfrm rot="5400000">
                <a:off x="7755827" y="2525257"/>
                <a:ext cx="1720906" cy="288032"/>
              </a:xfrm>
              <a:prstGeom prst="arc">
                <a:avLst/>
              </a:prstGeom>
              <a:ln w="254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96D1C9E2-D7EF-4399-BDC6-7C81C08FEA50}"/>
                  </a:ext>
                </a:extLst>
              </p:cNvPr>
              <p:cNvSpPr/>
              <p:nvPr/>
            </p:nvSpPr>
            <p:spPr>
              <a:xfrm rot="5400000" flipH="1">
                <a:off x="7792442" y="2524646"/>
                <a:ext cx="1647676" cy="288032"/>
              </a:xfrm>
              <a:prstGeom prst="arc">
                <a:avLst/>
              </a:prstGeom>
              <a:ln w="254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8ED0176-3192-4A45-829C-91306EFD1310}"/>
                </a:ext>
              </a:extLst>
            </p:cNvPr>
            <p:cNvGrpSpPr/>
            <p:nvPr/>
          </p:nvGrpSpPr>
          <p:grpSpPr>
            <a:xfrm>
              <a:off x="839416" y="2852936"/>
              <a:ext cx="360040" cy="432048"/>
              <a:chOff x="1487488" y="2708920"/>
              <a:chExt cx="576064" cy="792088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D8F8269-F394-47B4-B7D1-F9A5AE12C8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5520" y="2708920"/>
                <a:ext cx="0" cy="79208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68A5F06-0A39-4E94-9507-51EB270048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7488" y="2708920"/>
                <a:ext cx="288032" cy="43204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1E0079D-F7A3-48FA-A760-E627FB78C7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5520" y="2708920"/>
                <a:ext cx="288032" cy="43204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B55B53FE-A598-46AA-BA8F-FC7E61098CC0}"/>
                </a:ext>
              </a:extLst>
            </p:cNvPr>
            <p:cNvSpPr/>
            <p:nvPr/>
          </p:nvSpPr>
          <p:spPr>
            <a:xfrm rot="16200000">
              <a:off x="4403812" y="2960948"/>
              <a:ext cx="576064" cy="216024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F35EDAB-50CD-4A3B-B262-7BBB77332E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7448" y="2348880"/>
              <a:ext cx="3528392" cy="72008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FD738D0F-DC03-4D96-8D0D-4FE0E78EBE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7448" y="2780928"/>
              <a:ext cx="3492388" cy="333037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0F3E2F4-E0A3-4587-AF8D-4A0EE6C9208C}"/>
                </a:ext>
              </a:extLst>
            </p:cNvPr>
            <p:cNvCxnSpPr>
              <a:cxnSpLocks/>
            </p:cNvCxnSpPr>
            <p:nvPr/>
          </p:nvCxnSpPr>
          <p:spPr>
            <a:xfrm>
              <a:off x="1127448" y="3140968"/>
              <a:ext cx="3492388" cy="216024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1" name="TextBox 1030">
              <a:extLst>
                <a:ext uri="{FF2B5EF4-FFF2-40B4-BE49-F238E27FC236}">
                  <a16:creationId xmlns:a16="http://schemas.microsoft.com/office/drawing/2014/main" id="{30CC0385-5E47-4DBD-AF98-066F016641CC}"/>
                </a:ext>
              </a:extLst>
            </p:cNvPr>
            <p:cNvSpPr txBox="1"/>
            <p:nvPr/>
          </p:nvSpPr>
          <p:spPr>
            <a:xfrm rot="20933692">
              <a:off x="2683744" y="2223351"/>
              <a:ext cx="344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r</a:t>
              </a:r>
              <a:endParaRPr lang="en-GB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3044C6C2-6651-4686-A99E-D505CF6DC880}"/>
                </a:ext>
              </a:extLst>
            </p:cNvPr>
            <p:cNvSpPr txBox="1"/>
            <p:nvPr/>
          </p:nvSpPr>
          <p:spPr>
            <a:xfrm>
              <a:off x="4727848" y="2780928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</a:t>
              </a:r>
              <a:endParaRPr lang="en-GB" sz="2800" b="1" dirty="0"/>
            </a:p>
          </p:txBody>
        </p:sp>
      </p:grp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E85129B0-B930-44A7-8228-1751BF3F15E3}"/>
              </a:ext>
            </a:extLst>
          </p:cNvPr>
          <p:cNvSpPr txBox="1">
            <a:spLocks/>
          </p:cNvSpPr>
          <p:nvPr/>
        </p:nvSpPr>
        <p:spPr>
          <a:xfrm>
            <a:off x="7320136" y="1916832"/>
            <a:ext cx="4464496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600" dirty="0"/>
              <a:t>This equation is independent of frequency, BUT:</a:t>
            </a:r>
          </a:p>
          <a:p>
            <a:pPr marL="457200" indent="-457200">
              <a:spcAft>
                <a:spcPts val="600"/>
              </a:spcAft>
              <a:buFontTx/>
              <a:buChar char="-"/>
              <a:defRPr/>
            </a:pPr>
            <a:r>
              <a:rPr lang="en-US" sz="2600" dirty="0"/>
              <a:t>The directivity of an antenna of a given aperture increases with frequency</a:t>
            </a:r>
            <a:r>
              <a:rPr lang="en-US" sz="2600" baseline="30000" dirty="0"/>
              <a:t>2</a:t>
            </a:r>
            <a:endParaRPr lang="en-US" sz="2600" dirty="0"/>
          </a:p>
          <a:p>
            <a:pPr marL="457200" indent="-457200">
              <a:spcAft>
                <a:spcPts val="600"/>
              </a:spcAft>
              <a:buFontTx/>
              <a:buChar char="-"/>
              <a:defRPr/>
            </a:pPr>
            <a:r>
              <a:rPr lang="en-US" sz="2600" dirty="0"/>
              <a:t>The aperture of an array antenna of fixed complexity (number of elements) reduces with frequency</a:t>
            </a:r>
            <a:r>
              <a:rPr lang="en-US" sz="2600" baseline="30000" dirty="0"/>
              <a:t>2</a:t>
            </a:r>
          </a:p>
          <a:p>
            <a:pPr marL="457200" indent="-457200">
              <a:spcAft>
                <a:spcPts val="600"/>
              </a:spcAft>
              <a:buFontTx/>
              <a:buChar char="-"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850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802" t="16272" r="41051" b="50391"/>
          <a:stretch>
            <a:fillRect/>
          </a:stretch>
        </p:blipFill>
        <p:spPr bwMode="auto">
          <a:xfrm>
            <a:off x="10379558" y="6309320"/>
            <a:ext cx="182710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60296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D2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Simon Pike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5400" y="37070"/>
            <a:ext cx="8712968" cy="7276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rgbClr val="B400FF"/>
                </a:solidFill>
                <a:latin typeface="+mj-lt"/>
                <a:ea typeface="+mj-ea"/>
                <a:cs typeface="+mj-cs"/>
              </a:rPr>
              <a:t>Atmospheric attenuation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88636-369E-436F-8BA7-78D17614E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4" t="-981" r="1804" b="51620"/>
          <a:stretch/>
        </p:blipFill>
        <p:spPr>
          <a:xfrm>
            <a:off x="335360" y="980728"/>
            <a:ext cx="7327762" cy="5710196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42510EA-E26D-4331-9CAF-6D594747E4B8}"/>
              </a:ext>
            </a:extLst>
          </p:cNvPr>
          <p:cNvSpPr txBox="1">
            <a:spLocks/>
          </p:cNvSpPr>
          <p:nvPr/>
        </p:nvSpPr>
        <p:spPr>
          <a:xfrm>
            <a:off x="8040216" y="332656"/>
            <a:ext cx="3672408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600" dirty="0"/>
              <a:t>Relative humidity rarely drops below 50% in UK</a:t>
            </a:r>
          </a:p>
          <a:p>
            <a:pPr marL="457200" indent="-457200">
              <a:spcAft>
                <a:spcPts val="600"/>
              </a:spcAft>
              <a:buFontTx/>
              <a:buChar char="-"/>
              <a:defRPr/>
            </a:pPr>
            <a:r>
              <a:rPr lang="en-GB" sz="2400" dirty="0"/>
              <a:t>But the absolute density of moisture in air drops at low temperature</a:t>
            </a:r>
          </a:p>
          <a:p>
            <a:pPr>
              <a:spcAft>
                <a:spcPts val="300"/>
              </a:spcAft>
              <a:defRPr/>
            </a:pPr>
            <a:r>
              <a:rPr lang="en-GB" sz="2600" dirty="0"/>
              <a:t>Attenuation by other atmospheric gases is insignificant</a:t>
            </a:r>
          </a:p>
          <a:p>
            <a:pPr marL="457200" indent="-457200">
              <a:spcAft>
                <a:spcPts val="600"/>
              </a:spcAft>
              <a:buFontTx/>
              <a:buChar char="-"/>
              <a:defRPr/>
            </a:pPr>
            <a:r>
              <a:rPr lang="en-GB" sz="2400" dirty="0"/>
              <a:t>Except at 60 GHz and 120 GHz - due to oxygen</a:t>
            </a:r>
          </a:p>
          <a:p>
            <a:pPr>
              <a:spcAft>
                <a:spcPts val="600"/>
              </a:spcAft>
              <a:defRPr/>
            </a:pPr>
            <a:r>
              <a:rPr lang="en-GB" sz="2600" dirty="0"/>
              <a:t>Attenuation due to Rainfall is 12-15dB/km for 30mm/hour at &gt;80 GHz</a:t>
            </a:r>
            <a:endParaRPr lang="en-GB" sz="2400" dirty="0"/>
          </a:p>
          <a:p>
            <a:pPr marL="457200" indent="-457200">
              <a:spcAft>
                <a:spcPts val="600"/>
              </a:spcAft>
              <a:buFontTx/>
              <a:buChar char="-"/>
              <a:defRPr/>
            </a:pPr>
            <a:r>
              <a:rPr lang="en-GB" sz="2400" dirty="0"/>
              <a:t>Typical 0.01% time in UK</a:t>
            </a:r>
          </a:p>
          <a:p>
            <a:pPr>
              <a:defRPr/>
            </a:pPr>
            <a:endParaRPr lang="en-GB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CEADAF-8BD3-4DC9-9D2E-29D84A7C7351}"/>
              </a:ext>
            </a:extLst>
          </p:cNvPr>
          <p:cNvSpPr/>
          <p:nvPr/>
        </p:nvSpPr>
        <p:spPr>
          <a:xfrm>
            <a:off x="6744072" y="1196752"/>
            <a:ext cx="576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802" t="16272" r="41051" b="50391"/>
          <a:stretch>
            <a:fillRect/>
          </a:stretch>
        </p:blipFill>
        <p:spPr bwMode="auto">
          <a:xfrm>
            <a:off x="10379558" y="6309320"/>
            <a:ext cx="182710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60296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D2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Simon Pike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5400" y="37070"/>
            <a:ext cx="10225136" cy="7276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rgbClr val="B400FF"/>
                </a:solidFill>
                <a:latin typeface="+mj-lt"/>
                <a:ea typeface="+mj-ea"/>
                <a:cs typeface="+mj-cs"/>
              </a:rPr>
              <a:t>Output Power of THz solid-state integrated sources</a:t>
            </a:r>
            <a:endParaRPr lang="en-GB" sz="3200" b="1" dirty="0">
              <a:solidFill>
                <a:srgbClr val="B4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950537B-02AF-4816-8431-231E7C32B8BA}"/>
              </a:ext>
            </a:extLst>
          </p:cNvPr>
          <p:cNvSpPr txBox="1">
            <a:spLocks/>
          </p:cNvSpPr>
          <p:nvPr/>
        </p:nvSpPr>
        <p:spPr>
          <a:xfrm>
            <a:off x="7608168" y="836712"/>
            <a:ext cx="3816424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600" dirty="0" err="1"/>
              <a:t>TeraHertz</a:t>
            </a:r>
            <a:r>
              <a:rPr lang="en-US" sz="2600" dirty="0"/>
              <a:t> Monolithic Integrated Circuits</a:t>
            </a:r>
          </a:p>
          <a:p>
            <a:pPr>
              <a:spcAft>
                <a:spcPts val="600"/>
              </a:spcAft>
              <a:defRPr/>
            </a:pPr>
            <a:r>
              <a:rPr lang="en-US" sz="2600" dirty="0"/>
              <a:t>Resonant Tunnelling Diode Oscillators </a:t>
            </a:r>
          </a:p>
          <a:p>
            <a:pPr>
              <a:spcAft>
                <a:spcPts val="600"/>
              </a:spcAft>
              <a:defRPr/>
            </a:pPr>
            <a:r>
              <a:rPr lang="en-US" sz="2600" dirty="0"/>
              <a:t>Uni-travelling carrier photodiode </a:t>
            </a:r>
            <a:r>
              <a:rPr lang="en-US" sz="2600" dirty="0" err="1"/>
              <a:t>photomixers</a:t>
            </a:r>
            <a:endParaRPr lang="en-US" sz="2600" dirty="0"/>
          </a:p>
          <a:p>
            <a:pPr marL="457200" indent="-457200">
              <a:spcAft>
                <a:spcPts val="1800"/>
              </a:spcAft>
              <a:buFontTx/>
              <a:buChar char="-"/>
              <a:defRPr/>
            </a:pPr>
            <a:r>
              <a:rPr lang="en-US" sz="2400" dirty="0"/>
              <a:t>Mixing two optical wavelengths using a non-linear semiconductor device </a:t>
            </a:r>
            <a:endParaRPr lang="en-US" dirty="0"/>
          </a:p>
          <a:p>
            <a:pPr>
              <a:spcAft>
                <a:spcPts val="600"/>
              </a:spcAft>
              <a:defRPr/>
            </a:pPr>
            <a:r>
              <a:rPr lang="en-GB" sz="1600" dirty="0"/>
              <a:t>Source: Resonant Tunnelling diodes high speed terahertz communications – a review </a:t>
            </a:r>
            <a:r>
              <a:rPr lang="en-GB" sz="1600" dirty="0">
                <a:hlinkClick r:id="rId3"/>
              </a:rPr>
              <a:t>https://eprints.gla.ac.uk/263093/</a:t>
            </a:r>
            <a:r>
              <a:rPr lang="en-GB" sz="1600" dirty="0"/>
              <a:t> (Jan 22)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D16D82-E95F-4E1C-A244-AC4C10013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836712"/>
            <a:ext cx="6840760" cy="56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802" t="16272" r="41051" b="50391"/>
          <a:stretch>
            <a:fillRect/>
          </a:stretch>
        </p:blipFill>
        <p:spPr bwMode="auto">
          <a:xfrm>
            <a:off x="10379558" y="6309320"/>
            <a:ext cx="182710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60296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D2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Simon Pike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5400" y="37070"/>
            <a:ext cx="10945216" cy="7276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rgbClr val="B400FF"/>
                </a:solidFill>
                <a:latin typeface="+mj-lt"/>
                <a:ea typeface="+mj-ea"/>
                <a:cs typeface="+mj-cs"/>
              </a:rPr>
              <a:t>An example of mobile industry thinking </a:t>
            </a:r>
            <a:r>
              <a:rPr lang="en-US" sz="2800" b="1" dirty="0">
                <a:solidFill>
                  <a:srgbClr val="B400FF"/>
                </a:solidFill>
                <a:latin typeface="+mj-lt"/>
                <a:ea typeface="+mj-ea"/>
                <a:cs typeface="+mj-cs"/>
              </a:rPr>
              <a:t>(not an endorsement)</a:t>
            </a:r>
            <a:endParaRPr lang="en-GB" sz="2800" b="1" dirty="0">
              <a:solidFill>
                <a:srgbClr val="B4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950537B-02AF-4816-8431-231E7C32B8BA}"/>
              </a:ext>
            </a:extLst>
          </p:cNvPr>
          <p:cNvSpPr txBox="1">
            <a:spLocks/>
          </p:cNvSpPr>
          <p:nvPr/>
        </p:nvSpPr>
        <p:spPr>
          <a:xfrm>
            <a:off x="7608168" y="836712"/>
            <a:ext cx="3960440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/>
              <a:t>Assumptions:</a:t>
            </a:r>
          </a:p>
          <a:p>
            <a:pPr marL="457200" indent="-457200">
              <a:spcAft>
                <a:spcPts val="600"/>
              </a:spcAft>
              <a:buFontTx/>
              <a:buChar char="-"/>
              <a:defRPr/>
            </a:pPr>
            <a:r>
              <a:rPr lang="en-US" sz="2400" dirty="0"/>
              <a:t>Line of sight</a:t>
            </a:r>
          </a:p>
          <a:p>
            <a:pPr marL="457200" indent="-457200">
              <a:spcAft>
                <a:spcPts val="600"/>
              </a:spcAft>
              <a:buFontTx/>
              <a:buChar char="-"/>
              <a:defRPr/>
            </a:pPr>
            <a:r>
              <a:rPr lang="en-US" sz="2400" dirty="0"/>
              <a:t>Fixed EIRP</a:t>
            </a:r>
          </a:p>
          <a:p>
            <a:pPr marL="457200" indent="-457200">
              <a:spcAft>
                <a:spcPts val="600"/>
              </a:spcAft>
              <a:buFontTx/>
              <a:buChar char="-"/>
              <a:defRPr/>
            </a:pPr>
            <a:r>
              <a:rPr lang="en-US" sz="2400" dirty="0"/>
              <a:t>100Gbps in 10 GHz bandwidth</a:t>
            </a:r>
          </a:p>
          <a:p>
            <a:pPr marL="457200" indent="-457200">
              <a:spcAft>
                <a:spcPts val="600"/>
              </a:spcAft>
              <a:buFontTx/>
              <a:buChar char="-"/>
              <a:defRPr/>
            </a:pPr>
            <a:r>
              <a:rPr lang="en-US" sz="2400" dirty="0"/>
              <a:t>cross-polarization with two parallel streams per polarization (i.e., 4x4 </a:t>
            </a:r>
            <a:r>
              <a:rPr lang="en-US" sz="2400" dirty="0" err="1"/>
              <a:t>LoS</a:t>
            </a:r>
            <a:r>
              <a:rPr lang="en-US" sz="2400" dirty="0"/>
              <a:t>-MIMO). </a:t>
            </a:r>
            <a:endParaRPr lang="en-GB" sz="2400" dirty="0"/>
          </a:p>
          <a:p>
            <a:pPr>
              <a:spcAft>
                <a:spcPts val="600"/>
              </a:spcAft>
              <a:defRPr/>
            </a:pPr>
            <a:endParaRPr lang="en-GB" sz="1600" dirty="0"/>
          </a:p>
          <a:p>
            <a:pPr>
              <a:spcAft>
                <a:spcPts val="600"/>
              </a:spcAft>
              <a:defRPr/>
            </a:pPr>
            <a:endParaRPr lang="en-GB" sz="1600" dirty="0"/>
          </a:p>
          <a:p>
            <a:pPr>
              <a:spcAft>
                <a:spcPts val="600"/>
              </a:spcAft>
              <a:defRPr/>
            </a:pPr>
            <a:r>
              <a:rPr lang="en-GB" sz="1600" dirty="0"/>
              <a:t>Source: ITU-R WP5D </a:t>
            </a:r>
            <a:r>
              <a:rPr lang="en-US" sz="1600" dirty="0"/>
              <a:t>Draft Working Document Towards a Preliminary Draft New Report ITU-R M.[IMT.ABOVE 100 GHz]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C25FA-6E69-4987-A823-115A7A868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1"/>
            <a:ext cx="7536160" cy="544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802" t="16272" r="41051" b="50391"/>
          <a:stretch>
            <a:fillRect/>
          </a:stretch>
        </p:blipFill>
        <p:spPr bwMode="auto">
          <a:xfrm>
            <a:off x="10379558" y="6309320"/>
            <a:ext cx="182710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60296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D2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Simon Pike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5400" y="37070"/>
            <a:ext cx="10225136" cy="7276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rgbClr val="B400FF"/>
                </a:solidFill>
                <a:latin typeface="+mj-lt"/>
                <a:ea typeface="+mj-ea"/>
                <a:cs typeface="+mj-cs"/>
              </a:rPr>
              <a:t>Speakers today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E5B3773-87C6-4F63-839F-69FB937AB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60610"/>
              </p:ext>
            </p:extLst>
          </p:nvPr>
        </p:nvGraphicFramePr>
        <p:xfrm>
          <a:off x="551384" y="908721"/>
          <a:ext cx="11089232" cy="5688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622345903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75536874"/>
                    </a:ext>
                  </a:extLst>
                </a:gridCol>
              </a:tblGrid>
              <a:tr h="47392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600" dirty="0"/>
                        <a:t>Introduction and propagation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/>
                        <a:t>Simon Pike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08640"/>
                  </a:ext>
                </a:extLst>
              </a:tr>
              <a:tr h="134279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600" dirty="0"/>
                        <a:t>Ofcom's perspective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/>
                        <a:t>W &amp; D bands an operator perspective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 err="1"/>
                        <a:t>TeraHertz</a:t>
                      </a:r>
                      <a:r>
                        <a:rPr lang="en-US" sz="2600" dirty="0"/>
                        <a:t> RF technology for W &amp; D bands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600" dirty="0"/>
                        <a:t>Richard Moore, Ofcom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600" dirty="0"/>
                        <a:t>Dave Townend, BT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/>
                        <a:t>Dr Tudor Williams, </a:t>
                      </a:r>
                      <a:r>
                        <a:rPr lang="en-US" sz="2600" dirty="0" err="1"/>
                        <a:t>Filtronic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691874"/>
                  </a:ext>
                </a:extLst>
              </a:tr>
              <a:tr h="47392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/>
                        <a:t>Mobile industry perspective on </a:t>
                      </a:r>
                      <a:r>
                        <a:rPr lang="en-US" sz="2600" dirty="0" err="1"/>
                        <a:t>TeraHertz</a:t>
                      </a:r>
                      <a:r>
                        <a:rPr lang="en-US" sz="2600" dirty="0"/>
                        <a:t> bands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600" dirty="0"/>
                        <a:t>Reza Karimi, GSA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999086"/>
                  </a:ext>
                </a:extLst>
              </a:tr>
              <a:tr h="47392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600" dirty="0"/>
                        <a:t>International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600" dirty="0"/>
                        <a:t>Simon Pike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874313"/>
                  </a:ext>
                </a:extLst>
              </a:tr>
              <a:tr h="124405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600" dirty="0"/>
                        <a:t>Passive meteorological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/>
                        <a:t>Stephen English, European Centre for Medium-Range Weather Forecasts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989634"/>
                  </a:ext>
                </a:extLst>
              </a:tr>
              <a:tr h="85899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600" dirty="0"/>
                        <a:t>US perspective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600" dirty="0"/>
                        <a:t>Michael Marcus, </a:t>
                      </a:r>
                      <a:r>
                        <a:rPr lang="en-GB" sz="2600" dirty="0" err="1"/>
                        <a:t>Northeastern</a:t>
                      </a:r>
                      <a:r>
                        <a:rPr lang="en-GB" sz="2600" dirty="0"/>
                        <a:t>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612573"/>
                  </a:ext>
                </a:extLst>
              </a:tr>
              <a:tr h="67975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 dirty="0"/>
                        <a:t>Conclusions and next steps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178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9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SG Brexit Simon Pike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BSG Brexit Simon Pike v3</Template>
  <TotalTime>16438</TotalTime>
  <Words>607</Words>
  <Application>Microsoft Office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BSG Brexit Simon Pike v3</vt:lpstr>
      <vt:lpstr>TeraHertz (THz) Spectrum Workshop - bands above 86 GHz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Spectrum and Telecoms Equipment: The impact of Brexit</dc:title>
  <dc:creator>home</dc:creator>
  <cp:lastModifiedBy> </cp:lastModifiedBy>
  <cp:revision>233</cp:revision>
  <dcterms:created xsi:type="dcterms:W3CDTF">2017-02-10T17:13:44Z</dcterms:created>
  <dcterms:modified xsi:type="dcterms:W3CDTF">2022-04-19T12:48:56Z</dcterms:modified>
</cp:coreProperties>
</file>