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660" r:id="rId5"/>
  </p:sldMasterIdLst>
  <p:sldIdLst>
    <p:sldId id="258" r:id="rId6"/>
    <p:sldId id="289" r:id="rId7"/>
    <p:sldId id="294" r:id="rId8"/>
    <p:sldId id="290" r:id="rId9"/>
    <p:sldId id="292" r:id="rId10"/>
    <p:sldId id="293" r:id="rId11"/>
    <p:sldId id="298" r:id="rId12"/>
    <p:sldId id="299" r:id="rId13"/>
    <p:sldId id="297" r:id="rId14"/>
    <p:sldId id="295"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C4B6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786" autoAdjust="0"/>
    <p:restoredTop sz="94660"/>
  </p:normalViewPr>
  <p:slideViewPr>
    <p:cSldViewPr snapToGrid="0">
      <p:cViewPr varScale="1">
        <p:scale>
          <a:sx n="67" d="100"/>
          <a:sy n="67" d="100"/>
        </p:scale>
        <p:origin x="652"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presProps" Target="presProps.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5" Type="http://schemas.openxmlformats.org/officeDocument/2006/relationships/slideMaster" Target="slideMasters/slideMaster1.xml"/><Relationship Id="rId15" Type="http://schemas.openxmlformats.org/officeDocument/2006/relationships/slide" Target="slides/slide10.xml"/><Relationship Id="rId10" Type="http://schemas.openxmlformats.org/officeDocument/2006/relationships/slide" Target="slides/slide5.xml"/><Relationship Id="rId19" Type="http://schemas.openxmlformats.org/officeDocument/2006/relationships/tableStyles" Target="tableStyles.xml"/><Relationship Id="rId4" Type="http://schemas.openxmlformats.org/officeDocument/2006/relationships/customXml" Target="../customXml/item4.xml"/><Relationship Id="rId9" Type="http://schemas.openxmlformats.org/officeDocument/2006/relationships/slide" Target="slides/slide4.xml"/><Relationship Id="rId14" Type="http://schemas.openxmlformats.org/officeDocument/2006/relationships/slide" Target="slides/slide9.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94727584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863867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94646422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ogo green tint">
    <p:spTree>
      <p:nvGrpSpPr>
        <p:cNvPr id="1" name=""/>
        <p:cNvGrpSpPr/>
        <p:nvPr/>
      </p:nvGrpSpPr>
      <p:grpSpPr>
        <a:xfrm>
          <a:off x="0" y="0"/>
          <a:ext cx="0" cy="0"/>
          <a:chOff x="0" y="0"/>
          <a:chExt cx="0" cy="0"/>
        </a:xfrm>
      </p:grpSpPr>
    </p:spTree>
    <p:extLst>
      <p:ext uri="{BB962C8B-B14F-4D97-AF65-F5344CB8AC3E}">
        <p14:creationId xmlns:p14="http://schemas.microsoft.com/office/powerpoint/2010/main" val="4364714"/>
      </p:ext>
    </p:extLst>
  </p:cSld>
  <p:clrMapOvr>
    <a:masterClrMapping/>
  </p:clrMapOvr>
  <p:transition>
    <p:fade thruBlk="1"/>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8548120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5" name="Footer Placeholder 4"/>
          <p:cNvSpPr>
            <a:spLocks noGrp="1"/>
          </p:cNvSpPr>
          <p:nvPr>
            <p:ph type="ftr" sz="quarter" idx="11"/>
          </p:nvPr>
        </p:nvSpPr>
        <p:spPr/>
        <p:txBody>
          <a:bodyPr/>
          <a:lstStyle/>
          <a:p>
            <a:endParaRPr lang="en-GB">
              <a:solidFill>
                <a:prstClr val="black">
                  <a:tint val="75000"/>
                </a:prstClr>
              </a:solidFill>
            </a:endParaRPr>
          </a:p>
        </p:txBody>
      </p:sp>
      <p:sp>
        <p:nvSpPr>
          <p:cNvPr id="6" name="Slide Number Placeholder 5"/>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1404561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42818164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8" name="Footer Placeholder 7"/>
          <p:cNvSpPr>
            <a:spLocks noGrp="1"/>
          </p:cNvSpPr>
          <p:nvPr>
            <p:ph type="ftr" sz="quarter" idx="11"/>
          </p:nvPr>
        </p:nvSpPr>
        <p:spPr/>
        <p:txBody>
          <a:bodyPr/>
          <a:lstStyle/>
          <a:p>
            <a:endParaRPr lang="en-GB">
              <a:solidFill>
                <a:prstClr val="black">
                  <a:tint val="75000"/>
                </a:prstClr>
              </a:solidFill>
            </a:endParaRPr>
          </a:p>
        </p:txBody>
      </p:sp>
      <p:sp>
        <p:nvSpPr>
          <p:cNvPr id="9" name="Slide Number Placeholder 8"/>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6015464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4" name="Footer Placeholder 3"/>
          <p:cNvSpPr>
            <a:spLocks noGrp="1"/>
          </p:cNvSpPr>
          <p:nvPr>
            <p:ph type="ftr" sz="quarter" idx="11"/>
          </p:nvPr>
        </p:nvSpPr>
        <p:spPr/>
        <p:txBody>
          <a:bodyPr/>
          <a:lstStyle/>
          <a:p>
            <a:endParaRPr lang="en-GB">
              <a:solidFill>
                <a:prstClr val="black">
                  <a:tint val="75000"/>
                </a:prstClr>
              </a:solidFill>
            </a:endParaRPr>
          </a:p>
        </p:txBody>
      </p:sp>
      <p:sp>
        <p:nvSpPr>
          <p:cNvPr id="5" name="Slide Number Placeholder 4"/>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14250811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3" name="Footer Placeholder 2"/>
          <p:cNvSpPr>
            <a:spLocks noGrp="1"/>
          </p:cNvSpPr>
          <p:nvPr>
            <p:ph type="ftr" sz="quarter" idx="11"/>
          </p:nvPr>
        </p:nvSpPr>
        <p:spPr/>
        <p:txBody>
          <a:bodyPr/>
          <a:lstStyle/>
          <a:p>
            <a:endParaRPr lang="en-GB">
              <a:solidFill>
                <a:prstClr val="black">
                  <a:tint val="75000"/>
                </a:prstClr>
              </a:solidFill>
            </a:endParaRPr>
          </a:p>
        </p:txBody>
      </p:sp>
      <p:sp>
        <p:nvSpPr>
          <p:cNvPr id="4" name="Slide Number Placeholder 3"/>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8471790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10333625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6" name="Footer Placeholder 5"/>
          <p:cNvSpPr>
            <a:spLocks noGrp="1"/>
          </p:cNvSpPr>
          <p:nvPr>
            <p:ph type="ftr" sz="quarter" idx="11"/>
          </p:nvPr>
        </p:nvSpPr>
        <p:spPr/>
        <p:txBody>
          <a:bodyPr/>
          <a:lstStyle/>
          <a:p>
            <a:endParaRPr lang="en-GB">
              <a:solidFill>
                <a:prstClr val="black">
                  <a:tint val="75000"/>
                </a:prstClr>
              </a:solidFill>
            </a:endParaRPr>
          </a:p>
        </p:txBody>
      </p:sp>
      <p:sp>
        <p:nvSpPr>
          <p:cNvPr id="7" name="Slide Number Placeholder 6"/>
          <p:cNvSpPr>
            <a:spLocks noGrp="1"/>
          </p:cNvSpPr>
          <p:nvPr>
            <p:ph type="sldNum" sz="quarter" idx="12"/>
          </p:nvPr>
        </p:nvSpPr>
        <p:spPr/>
        <p:txBody>
          <a:body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37775959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17D0528-1315-43BD-B762-56A6A24F5117}" type="datetimeFigureOut">
              <a:rPr lang="en-GB" smtClean="0">
                <a:solidFill>
                  <a:prstClr val="black">
                    <a:tint val="75000"/>
                  </a:prstClr>
                </a:solidFill>
              </a:rPr>
              <a:pPr/>
              <a:t>17/11/2022</a:t>
            </a:fld>
            <a:endParaRPr lang="en-GB">
              <a:solidFill>
                <a:prstClr val="black">
                  <a:tint val="75000"/>
                </a:prstClr>
              </a:solidFill>
            </a:endParaRPr>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solidFill>
                <a:prstClr val="black">
                  <a:tint val="75000"/>
                </a:prstClr>
              </a:solidFill>
            </a:endParaRPr>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077380-1D0C-40B5-9A03-ADBF4F47C4F4}" type="slidenum">
              <a:rPr lang="en-GB" smtClean="0">
                <a:solidFill>
                  <a:prstClr val="black">
                    <a:tint val="75000"/>
                  </a:prstClr>
                </a:solidFill>
              </a:rPr>
              <a:pPr/>
              <a:t>‹#›</a:t>
            </a:fld>
            <a:endParaRPr lang="en-GB">
              <a:solidFill>
                <a:prstClr val="black">
                  <a:tint val="75000"/>
                </a:prstClr>
              </a:solidFill>
            </a:endParaRPr>
          </a:p>
        </p:txBody>
      </p:sp>
    </p:spTree>
    <p:extLst>
      <p:ext uri="{BB962C8B-B14F-4D97-AF65-F5344CB8AC3E}">
        <p14:creationId xmlns:p14="http://schemas.microsoft.com/office/powerpoint/2010/main" val="207478265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uk-air.defra.gov.uk/assets/documents/reports/cat14/1304251155_Update_on_Implementation_of_the_DAQI_April_2013_Final.pdf"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eur03.safelinks.protection.outlook.com/?url=https%3A%2F%2Fwww.gov.uk%2Fguidance%2Fspecified-generators-dispersion-modelling-assessment%23use-environmental-standards-for-air&amp;data=05%7C01%7Choward.tee%40environment-agency.gov.uk%7C6523dac1c15549bdbeeb08dac30a86bd%7C770a245002274c6290c74e38537f1102%7C0%7C0%7C638036747224090715%7CUnknown%7CTWFpbGZsb3d8eyJWIjoiMC4wLjAwMDAiLCJQIjoiV2luMzIiLCJBTiI6Ik1haWwiLCJXVCI6Mn0%3D%7C3000%7C%7C%7C&amp;sdata=e6odKT6Kv2npG58An9H4WaaU5l0nvcuNt4142FZb%2Fm0%3D&amp;reserved=0"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916004" y="498706"/>
            <a:ext cx="10028661" cy="5635394"/>
          </a:xfrm>
          <a:prstGeom prst="rect">
            <a:avLst/>
          </a:prstGeom>
        </p:spPr>
        <p:txBody>
          <a:bodyPr/>
          <a:lstStyle/>
          <a:p>
            <a:pPr marL="742950" indent="-742950" fontAlgn="base">
              <a:lnSpc>
                <a:spcPct val="90000"/>
              </a:lnSpc>
              <a:spcBef>
                <a:spcPct val="0"/>
              </a:spcBef>
              <a:spcAft>
                <a:spcPct val="0"/>
              </a:spcAft>
              <a:defRPr/>
            </a:pPr>
            <a:r>
              <a:rPr lang="en-GB" sz="4800" b="1" dirty="0">
                <a:solidFill>
                  <a:srgbClr val="70AD47">
                    <a:lumMod val="75000"/>
                  </a:srgbClr>
                </a:solidFill>
              </a:rPr>
              <a:t>Introduction to the latest (draft) Data Centre FAQ and BAT</a:t>
            </a:r>
          </a:p>
          <a:p>
            <a:pPr marL="742950" indent="-742950" fontAlgn="base">
              <a:lnSpc>
                <a:spcPct val="90000"/>
              </a:lnSpc>
              <a:spcBef>
                <a:spcPct val="0"/>
              </a:spcBef>
              <a:spcAft>
                <a:spcPct val="0"/>
              </a:spcAft>
              <a:defRPr/>
            </a:pPr>
            <a:endParaRPr lang="en-GB" sz="4800" b="1" dirty="0">
              <a:solidFill>
                <a:srgbClr val="70AD47">
                  <a:lumMod val="75000"/>
                </a:srgbClr>
              </a:solidFill>
            </a:endParaRPr>
          </a:p>
          <a:p>
            <a:pPr marL="742950" indent="-742950" fontAlgn="base">
              <a:lnSpc>
                <a:spcPct val="90000"/>
              </a:lnSpc>
              <a:spcBef>
                <a:spcPct val="0"/>
              </a:spcBef>
              <a:spcAft>
                <a:spcPct val="0"/>
              </a:spcAft>
              <a:buFont typeface="Arial" panose="020B0604020202020204" pitchFamily="34" charset="0"/>
              <a:buChar char="•"/>
              <a:defRPr/>
            </a:pPr>
            <a:r>
              <a:rPr lang="en-GB" b="1" dirty="0">
                <a:solidFill>
                  <a:srgbClr val="70AD47">
                    <a:lumMod val="75000"/>
                  </a:srgbClr>
                </a:solidFill>
              </a:rPr>
              <a:t>The FAQ started in 2016 as a repository of the developing regulatory and permitting approach to EA officers, NPS, legacy &amp; new DC operators</a:t>
            </a:r>
          </a:p>
          <a:p>
            <a:pPr marL="742950" indent="-742950" fontAlgn="base">
              <a:lnSpc>
                <a:spcPct val="90000"/>
              </a:lnSpc>
              <a:spcBef>
                <a:spcPct val="0"/>
              </a:spcBef>
              <a:spcAft>
                <a:spcPct val="0"/>
              </a:spcAft>
              <a:buFont typeface="Arial" panose="020B0604020202020204" pitchFamily="34" charset="0"/>
              <a:buChar char="•"/>
              <a:defRPr/>
            </a:pPr>
            <a:r>
              <a:rPr lang="en-GB" b="1" dirty="0">
                <a:solidFill>
                  <a:srgbClr val="70AD47">
                    <a:lumMod val="75000"/>
                  </a:srgbClr>
                </a:solidFill>
              </a:rPr>
              <a:t>It clarified and explained the issues rather than simply defining outcomes</a:t>
            </a:r>
          </a:p>
          <a:p>
            <a:pPr marL="742950" indent="-742950" fontAlgn="base">
              <a:lnSpc>
                <a:spcPct val="90000"/>
              </a:lnSpc>
              <a:spcBef>
                <a:spcPct val="0"/>
              </a:spcBef>
              <a:spcAft>
                <a:spcPct val="0"/>
              </a:spcAft>
              <a:buFont typeface="Arial" panose="020B0604020202020204" pitchFamily="34" charset="0"/>
              <a:buChar char="•"/>
              <a:defRPr/>
            </a:pPr>
            <a:r>
              <a:rPr lang="en-GB" b="1" dirty="0">
                <a:solidFill>
                  <a:srgbClr val="70AD47">
                    <a:lumMod val="75000"/>
                  </a:srgbClr>
                </a:solidFill>
              </a:rPr>
              <a:t>It communicated best and common practice addressing new topics as they arose.</a:t>
            </a:r>
          </a:p>
          <a:p>
            <a:pPr marL="742950" indent="-742950" fontAlgn="base">
              <a:lnSpc>
                <a:spcPct val="90000"/>
              </a:lnSpc>
              <a:spcBef>
                <a:spcPct val="0"/>
              </a:spcBef>
              <a:spcAft>
                <a:spcPct val="0"/>
              </a:spcAft>
              <a:buFont typeface="Arial" panose="020B0604020202020204" pitchFamily="34" charset="0"/>
              <a:buChar char="•"/>
              <a:defRPr/>
            </a:pPr>
            <a:r>
              <a:rPr lang="en-GB" b="1" dirty="0">
                <a:solidFill>
                  <a:srgbClr val="70AD47">
                    <a:lumMod val="75000"/>
                  </a:srgbClr>
                </a:solidFill>
              </a:rPr>
              <a:t>Early key BAT and modelling approach highest priorities</a:t>
            </a:r>
          </a:p>
          <a:p>
            <a:pPr marL="742950" indent="-742950" fontAlgn="base">
              <a:lnSpc>
                <a:spcPct val="90000"/>
              </a:lnSpc>
              <a:spcBef>
                <a:spcPct val="0"/>
              </a:spcBef>
              <a:spcAft>
                <a:spcPct val="0"/>
              </a:spcAft>
              <a:buFont typeface="Arial" panose="020B0604020202020204" pitchFamily="34" charset="0"/>
              <a:buChar char="•"/>
              <a:defRPr/>
            </a:pPr>
            <a:r>
              <a:rPr lang="en-GB" b="1" dirty="0">
                <a:solidFill>
                  <a:srgbClr val="70AD47">
                    <a:lumMod val="75000"/>
                  </a:srgbClr>
                </a:solidFill>
              </a:rPr>
              <a:t>The FAQ has continued to develop in this way and regrettably is over 40 pages long but has not been issued/released recently.</a:t>
            </a:r>
          </a:p>
          <a:p>
            <a:pPr marL="742950" indent="-742950" fontAlgn="base">
              <a:lnSpc>
                <a:spcPct val="90000"/>
              </a:lnSpc>
              <a:spcBef>
                <a:spcPct val="0"/>
              </a:spcBef>
              <a:spcAft>
                <a:spcPct val="0"/>
              </a:spcAft>
              <a:buFont typeface="Arial" panose="020B0604020202020204" pitchFamily="34" charset="0"/>
              <a:buChar char="•"/>
              <a:defRPr/>
            </a:pPr>
            <a:r>
              <a:rPr lang="en-GB" b="1" dirty="0">
                <a:solidFill>
                  <a:srgbClr val="70AD47">
                    <a:lumMod val="75000"/>
                  </a:srgbClr>
                </a:solidFill>
              </a:rPr>
              <a:t>It was anticipated to separate/edit down to a simple EA permitting/BAT and an Industry Code of Practice – which is unlikely to materialise soon</a:t>
            </a:r>
          </a:p>
          <a:p>
            <a:pPr marL="742950" indent="-742950" fontAlgn="base">
              <a:lnSpc>
                <a:spcPct val="90000"/>
              </a:lnSpc>
              <a:spcBef>
                <a:spcPct val="0"/>
              </a:spcBef>
              <a:spcAft>
                <a:spcPct val="0"/>
              </a:spcAft>
              <a:buFont typeface="Arial" panose="020B0604020202020204" pitchFamily="34" charset="0"/>
              <a:buChar char="•"/>
              <a:defRPr/>
            </a:pPr>
            <a:r>
              <a:rPr lang="en-GB" b="1" dirty="0">
                <a:solidFill>
                  <a:srgbClr val="70AD47">
                    <a:lumMod val="75000"/>
                  </a:srgbClr>
                </a:solidFill>
              </a:rPr>
              <a:t>So the big caveat is that the FAQ has significant content but DRAFT; there is only so much that the lone author can take ownership: options, ‘TBC’s’ and ‘reviews/authorisation (E&amp;B)’.  </a:t>
            </a:r>
          </a:p>
          <a:p>
            <a:pPr marL="742950" indent="-742950" fontAlgn="base">
              <a:lnSpc>
                <a:spcPct val="90000"/>
              </a:lnSpc>
              <a:spcBef>
                <a:spcPct val="0"/>
              </a:spcBef>
              <a:spcAft>
                <a:spcPct val="0"/>
              </a:spcAft>
              <a:buFont typeface="Arial" panose="020B0604020202020204" pitchFamily="34" charset="0"/>
              <a:buChar char="•"/>
              <a:defRPr/>
            </a:pPr>
            <a:r>
              <a:rPr lang="en-GB" b="1" i="1" dirty="0">
                <a:solidFill>
                  <a:srgbClr val="6C4B6D"/>
                </a:solidFill>
              </a:rPr>
              <a:t>Edits and additions in red</a:t>
            </a:r>
          </a:p>
          <a:p>
            <a:pPr marL="742950" indent="-742950" fontAlgn="base">
              <a:lnSpc>
                <a:spcPct val="90000"/>
              </a:lnSpc>
              <a:spcBef>
                <a:spcPct val="0"/>
              </a:spcBef>
              <a:spcAft>
                <a:spcPct val="0"/>
              </a:spcAft>
              <a:buFont typeface="Arial" panose="020B0604020202020204" pitchFamily="34" charset="0"/>
              <a:buChar char="•"/>
              <a:defRPr/>
            </a:pPr>
            <a:endParaRPr lang="en-GB" sz="2000" dirty="0">
              <a:solidFill>
                <a:srgbClr val="70AD47">
                  <a:lumMod val="75000"/>
                </a:srgbClr>
              </a:solidFill>
            </a:endParaRPr>
          </a:p>
          <a:p>
            <a:pPr marL="742950" indent="-742950" fontAlgn="base">
              <a:lnSpc>
                <a:spcPct val="90000"/>
              </a:lnSpc>
              <a:spcBef>
                <a:spcPct val="0"/>
              </a:spcBef>
              <a:spcAft>
                <a:spcPct val="0"/>
              </a:spcAft>
              <a:defRPr/>
            </a:pPr>
            <a:r>
              <a:rPr lang="en-GB" sz="2000" dirty="0">
                <a:solidFill>
                  <a:srgbClr val="70AD47">
                    <a:lumMod val="75000"/>
                  </a:srgbClr>
                </a:solidFill>
              </a:rPr>
              <a:t>Howard Tee</a:t>
            </a:r>
          </a:p>
          <a:p>
            <a:pPr marL="742950" indent="-742950" fontAlgn="base">
              <a:lnSpc>
                <a:spcPct val="90000"/>
              </a:lnSpc>
              <a:spcBef>
                <a:spcPct val="0"/>
              </a:spcBef>
              <a:spcAft>
                <a:spcPct val="0"/>
              </a:spcAft>
              <a:defRPr/>
            </a:pPr>
            <a:r>
              <a:rPr lang="en-GB" sz="2000" dirty="0">
                <a:solidFill>
                  <a:srgbClr val="70AD47">
                    <a:lumMod val="75000"/>
                  </a:srgbClr>
                </a:solidFill>
              </a:rPr>
              <a:t>15/11/22</a:t>
            </a:r>
          </a:p>
          <a:p>
            <a:pPr marL="742950" indent="-742950" fontAlgn="base">
              <a:lnSpc>
                <a:spcPct val="90000"/>
              </a:lnSpc>
              <a:spcBef>
                <a:spcPct val="0"/>
              </a:spcBef>
              <a:spcAft>
                <a:spcPct val="0"/>
              </a:spcAft>
              <a:defRPr/>
            </a:pPr>
            <a:endParaRPr lang="en-GB" sz="2000" dirty="0">
              <a:solidFill>
                <a:srgbClr val="70AD47">
                  <a:lumMod val="75000"/>
                </a:srgbClr>
              </a:solidFill>
            </a:endParaRPr>
          </a:p>
        </p:txBody>
      </p:sp>
    </p:spTree>
    <p:extLst>
      <p:ext uri="{BB962C8B-B14F-4D97-AF65-F5344CB8AC3E}">
        <p14:creationId xmlns:p14="http://schemas.microsoft.com/office/powerpoint/2010/main" val="4191546056"/>
      </p:ext>
    </p:extLst>
  </p:cSld>
  <p:clrMapOvr>
    <a:masterClrMapping/>
  </p:clrMapOvr>
  <p:transition>
    <p:fade thruBlk="1"/>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5F36-894F-40C7-BDE9-DAA96F63B55A}"/>
              </a:ext>
            </a:extLst>
          </p:cNvPr>
          <p:cNvSpPr>
            <a:spLocks noGrp="1"/>
          </p:cNvSpPr>
          <p:nvPr>
            <p:ph type="title"/>
          </p:nvPr>
        </p:nvSpPr>
        <p:spPr/>
        <p:txBody>
          <a:bodyPr>
            <a:normAutofit/>
          </a:bodyPr>
          <a:lstStyle/>
          <a:p>
            <a:r>
              <a:rPr lang="en-GB" sz="4000" dirty="0">
                <a:solidFill>
                  <a:srgbClr val="FF0000"/>
                </a:solidFill>
              </a:rPr>
              <a:t>SCR as BAT for New:- the advantages</a:t>
            </a:r>
            <a:br>
              <a:rPr lang="en-GB" sz="4000" dirty="0">
                <a:solidFill>
                  <a:srgbClr val="FF0000"/>
                </a:solidFill>
              </a:rPr>
            </a:br>
            <a:r>
              <a:rPr lang="en-GB" sz="2400" dirty="0">
                <a:solidFill>
                  <a:srgbClr val="FF0000"/>
                </a:solidFill>
              </a:rPr>
              <a:t>Or put another why not start planning on fitting SCR just now?</a:t>
            </a:r>
          </a:p>
        </p:txBody>
      </p:sp>
      <p:sp>
        <p:nvSpPr>
          <p:cNvPr id="3" name="Content Placeholder 2">
            <a:extLst>
              <a:ext uri="{FF2B5EF4-FFF2-40B4-BE49-F238E27FC236}">
                <a16:creationId xmlns:a16="http://schemas.microsoft.com/office/drawing/2014/main" id="{B97E01EF-13F4-4704-93A7-3265B5B49366}"/>
              </a:ext>
            </a:extLst>
          </p:cNvPr>
          <p:cNvSpPr>
            <a:spLocks noGrp="1"/>
          </p:cNvSpPr>
          <p:nvPr>
            <p:ph idx="1"/>
          </p:nvPr>
        </p:nvSpPr>
        <p:spPr/>
        <p:txBody>
          <a:bodyPr>
            <a:normAutofit/>
          </a:bodyPr>
          <a:lstStyle/>
          <a:p>
            <a:r>
              <a:rPr lang="en-GB" dirty="0"/>
              <a:t>Permitting on AQ should be easier for new plant?</a:t>
            </a:r>
          </a:p>
          <a:p>
            <a:r>
              <a:rPr lang="en-GB" dirty="0"/>
              <a:t>Precautionary principle for future expansion and clusters</a:t>
            </a:r>
          </a:p>
          <a:p>
            <a:r>
              <a:rPr lang="en-GB" dirty="0"/>
              <a:t>Clear benefit on short term peaks and overall AQ LT impacts</a:t>
            </a:r>
          </a:p>
          <a:p>
            <a:r>
              <a:rPr lang="en-GB" dirty="0"/>
              <a:t>AQ environment is improving so unabated diesel standby will become a larger, more obvious source after 2030 (when current investments may still have 20+years)</a:t>
            </a:r>
          </a:p>
          <a:p>
            <a:r>
              <a:rPr lang="en-GB" sz="2400" i="1" dirty="0"/>
              <a:t>Secondary benefits TBC could the sector agree an approach to allow UK identified emergency/resilience criteria – i.e. sites with SCR might be allowed to do demand-side response or limited export (but avoiding/incorporating a limited specified generator component)?</a:t>
            </a:r>
          </a:p>
          <a:p>
            <a:endParaRPr lang="en-GB" dirty="0"/>
          </a:p>
          <a:p>
            <a:endParaRPr lang="en-GB" dirty="0"/>
          </a:p>
        </p:txBody>
      </p:sp>
    </p:spTree>
    <p:extLst>
      <p:ext uri="{BB962C8B-B14F-4D97-AF65-F5344CB8AC3E}">
        <p14:creationId xmlns:p14="http://schemas.microsoft.com/office/powerpoint/2010/main" val="30791024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9498B-F592-49B6-8D69-EA959875F996}"/>
              </a:ext>
            </a:extLst>
          </p:cNvPr>
          <p:cNvSpPr>
            <a:spLocks noGrp="1"/>
          </p:cNvSpPr>
          <p:nvPr>
            <p:ph type="title"/>
          </p:nvPr>
        </p:nvSpPr>
        <p:spPr>
          <a:xfrm>
            <a:off x="838200" y="365126"/>
            <a:ext cx="10515600" cy="666969"/>
          </a:xfrm>
        </p:spPr>
        <p:txBody>
          <a:bodyPr>
            <a:normAutofit fontScale="90000"/>
          </a:bodyPr>
          <a:lstStyle/>
          <a:p>
            <a:r>
              <a:rPr lang="en-GB" dirty="0">
                <a:solidFill>
                  <a:srgbClr val="C00000"/>
                </a:solidFill>
              </a:rPr>
              <a:t>Key Updates &amp; Additions</a:t>
            </a:r>
          </a:p>
        </p:txBody>
      </p:sp>
      <p:sp>
        <p:nvSpPr>
          <p:cNvPr id="3" name="Content Placeholder 2">
            <a:extLst>
              <a:ext uri="{FF2B5EF4-FFF2-40B4-BE49-F238E27FC236}">
                <a16:creationId xmlns:a16="http://schemas.microsoft.com/office/drawing/2014/main" id="{ECFF1074-F616-457E-8142-2525ABCFBCC3}"/>
              </a:ext>
            </a:extLst>
          </p:cNvPr>
          <p:cNvSpPr>
            <a:spLocks noGrp="1"/>
          </p:cNvSpPr>
          <p:nvPr>
            <p:ph idx="1"/>
          </p:nvPr>
        </p:nvSpPr>
        <p:spPr>
          <a:xfrm>
            <a:off x="838200" y="1249378"/>
            <a:ext cx="10515600" cy="5399072"/>
          </a:xfrm>
        </p:spPr>
        <p:txBody>
          <a:bodyPr>
            <a:normAutofit/>
          </a:bodyPr>
          <a:lstStyle/>
          <a:p>
            <a:pPr marL="342900" indent="-342900">
              <a:buFont typeface="+mj-lt"/>
              <a:buAutoNum type="arabicPeriod"/>
            </a:pPr>
            <a:r>
              <a:rPr lang="en-GB" sz="2400" b="1" dirty="0"/>
              <a:t>Use of temporary plant – large scale needs added AQ risk assessment</a:t>
            </a:r>
          </a:p>
          <a:p>
            <a:pPr marL="342900" indent="-342900">
              <a:buFont typeface="+mj-lt"/>
              <a:buAutoNum type="arabicPeriod"/>
            </a:pPr>
            <a:r>
              <a:rPr lang="en-GB" sz="2400" b="1" dirty="0"/>
              <a:t>Definition of Commissioning for (in advance) permitting</a:t>
            </a:r>
          </a:p>
          <a:p>
            <a:pPr marL="342900" indent="-342900">
              <a:buFont typeface="+mj-lt"/>
              <a:buAutoNum type="arabicPeriod"/>
            </a:pPr>
            <a:r>
              <a:rPr lang="en-GB" sz="2400" b="1" dirty="0"/>
              <a:t>Expanding sites &gt;50MWth permitted as new MCP initially – BAT expectations</a:t>
            </a:r>
          </a:p>
          <a:p>
            <a:pPr marL="342900" indent="-342900">
              <a:buFont typeface="+mj-lt"/>
              <a:buAutoNum type="arabicPeriod"/>
            </a:pPr>
            <a:r>
              <a:rPr lang="en-GB" sz="2400" b="1" dirty="0"/>
              <a:t>Maintenance regime for optimum emissions – anymore suggestions?</a:t>
            </a:r>
          </a:p>
          <a:p>
            <a:pPr marL="342900" indent="-342900">
              <a:buFont typeface="+mj-lt"/>
              <a:buAutoNum type="arabicPeriod"/>
            </a:pPr>
            <a:r>
              <a:rPr lang="en-GB" sz="2400" b="1" dirty="0"/>
              <a:t>Implications if Main power source not UKPN (landfills, EfW, solar panels) for contracting back on to Grid in an outage, reliability &amp; probability of outages impacting AQ model</a:t>
            </a:r>
          </a:p>
          <a:p>
            <a:pPr marL="342900" indent="-342900">
              <a:buFont typeface="+mj-lt"/>
              <a:buAutoNum type="arabicPeriod"/>
            </a:pPr>
            <a:r>
              <a:rPr lang="en-GB" sz="2400" b="1" dirty="0"/>
              <a:t>Clarity around 2g-Luft &amp; EPA tier2 emissions optimised: tolerances</a:t>
            </a:r>
          </a:p>
          <a:p>
            <a:pPr marL="342900" indent="-342900">
              <a:buFont typeface="+mj-lt"/>
              <a:buAutoNum type="arabicPeriod"/>
            </a:pPr>
            <a:r>
              <a:rPr lang="en-GB" sz="2400" b="1" dirty="0"/>
              <a:t>Propose consideration that BAT for commissioning new engines is a sample port confirming BAT emissions (2g/EPA Tier2)</a:t>
            </a:r>
          </a:p>
        </p:txBody>
      </p:sp>
    </p:spTree>
    <p:extLst>
      <p:ext uri="{BB962C8B-B14F-4D97-AF65-F5344CB8AC3E}">
        <p14:creationId xmlns:p14="http://schemas.microsoft.com/office/powerpoint/2010/main" val="34920567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D9498B-F592-49B6-8D69-EA959875F996}"/>
              </a:ext>
            </a:extLst>
          </p:cNvPr>
          <p:cNvSpPr>
            <a:spLocks noGrp="1"/>
          </p:cNvSpPr>
          <p:nvPr>
            <p:ph type="title"/>
          </p:nvPr>
        </p:nvSpPr>
        <p:spPr>
          <a:xfrm>
            <a:off x="838200" y="365126"/>
            <a:ext cx="10515600" cy="666969"/>
          </a:xfrm>
        </p:spPr>
        <p:txBody>
          <a:bodyPr>
            <a:normAutofit fontScale="90000"/>
          </a:bodyPr>
          <a:lstStyle/>
          <a:p>
            <a:r>
              <a:rPr lang="en-GB" dirty="0">
                <a:solidFill>
                  <a:srgbClr val="C00000"/>
                </a:solidFill>
              </a:rPr>
              <a:t>Key Updates &amp; Additions</a:t>
            </a:r>
          </a:p>
        </p:txBody>
      </p:sp>
      <p:sp>
        <p:nvSpPr>
          <p:cNvPr id="3" name="Content Placeholder 2">
            <a:extLst>
              <a:ext uri="{FF2B5EF4-FFF2-40B4-BE49-F238E27FC236}">
                <a16:creationId xmlns:a16="http://schemas.microsoft.com/office/drawing/2014/main" id="{ECFF1074-F616-457E-8142-2525ABCFBCC3}"/>
              </a:ext>
            </a:extLst>
          </p:cNvPr>
          <p:cNvSpPr>
            <a:spLocks noGrp="1"/>
          </p:cNvSpPr>
          <p:nvPr>
            <p:ph idx="1"/>
          </p:nvPr>
        </p:nvSpPr>
        <p:spPr>
          <a:xfrm>
            <a:off x="838200" y="1249378"/>
            <a:ext cx="10515600" cy="5399072"/>
          </a:xfrm>
        </p:spPr>
        <p:txBody>
          <a:bodyPr>
            <a:normAutofit/>
          </a:bodyPr>
          <a:lstStyle/>
          <a:p>
            <a:pPr marL="342900" indent="-342900">
              <a:buFont typeface="+mj-lt"/>
              <a:buAutoNum type="arabicPeriod" startAt="8"/>
            </a:pPr>
            <a:r>
              <a:rPr lang="en-GB" sz="2400" b="1" dirty="0"/>
              <a:t>Using SCR to achieve 2g-Luft &amp; EPA tier2 emissions optimised “Equivalence” (Full and Lite SCR defined)</a:t>
            </a:r>
          </a:p>
          <a:p>
            <a:pPr marL="342900" indent="-342900">
              <a:buFont typeface="+mj-lt"/>
              <a:buAutoNum type="arabicPeriod" startAt="8"/>
            </a:pPr>
            <a:r>
              <a:rPr lang="en-GB" sz="2400" b="1" dirty="0"/>
              <a:t>Waste EWC codes listed and expected for Annual Reporting (Pollution Inventory)</a:t>
            </a:r>
          </a:p>
          <a:p>
            <a:pPr marL="342900" indent="-342900">
              <a:buFont typeface="+mj-lt"/>
              <a:buAutoNum type="arabicPeriod" startAt="8"/>
            </a:pPr>
            <a:r>
              <a:rPr lang="en-GB" sz="2400" b="1" dirty="0"/>
              <a:t>AQ modelling advice &amp; outcomes – </a:t>
            </a:r>
            <a:r>
              <a:rPr lang="en-GB" sz="2400" b="1" dirty="0" err="1"/>
              <a:t>inc</a:t>
            </a:r>
            <a:r>
              <a:rPr lang="en-GB" sz="2400" b="1" dirty="0"/>
              <a:t> completing the goals of the AQMP template</a:t>
            </a:r>
          </a:p>
          <a:p>
            <a:pPr marL="342900" indent="-342900">
              <a:buFont typeface="+mj-lt"/>
              <a:buAutoNum type="arabicPeriod" startAt="8"/>
            </a:pPr>
            <a:r>
              <a:rPr lang="en-GB" sz="2400" b="1" dirty="0"/>
              <a:t>Good practice issues (but not strictly DAAs) coming up in inspections that might affect sites?</a:t>
            </a:r>
          </a:p>
          <a:p>
            <a:pPr marL="342900" indent="-342900">
              <a:buFont typeface="+mj-lt"/>
              <a:buAutoNum type="arabicPeriod" startAt="8"/>
            </a:pPr>
            <a:r>
              <a:rPr lang="en-GB" sz="2400" b="1" dirty="0"/>
              <a:t>General agreement retro-fitting sample ports and doing ELV compliance not appropriate for standby overall.</a:t>
            </a:r>
          </a:p>
          <a:p>
            <a:pPr marL="342900" indent="-342900">
              <a:buFont typeface="+mj-lt"/>
              <a:buAutoNum type="arabicPeriod" startAt="8"/>
            </a:pPr>
            <a:r>
              <a:rPr lang="en-GB" sz="2400" b="1" dirty="0"/>
              <a:t>HVO </a:t>
            </a:r>
          </a:p>
          <a:p>
            <a:pPr marL="342900" indent="-342900">
              <a:buFont typeface="+mj-lt"/>
              <a:buAutoNum type="arabicPeriod" startAt="8"/>
            </a:pPr>
            <a:r>
              <a:rPr lang="en-GB" sz="2400" b="1" dirty="0"/>
              <a:t>SCR as BAT (Separate SCR BAT document in draft)</a:t>
            </a:r>
          </a:p>
          <a:p>
            <a:pPr marL="0" indent="0">
              <a:buNone/>
            </a:pPr>
            <a:r>
              <a:rPr lang="en-GB" sz="1800" b="1" dirty="0">
                <a:solidFill>
                  <a:schemeClr val="bg1">
                    <a:lumMod val="65000"/>
                  </a:schemeClr>
                </a:solidFill>
              </a:rPr>
              <a:t>(Other stuff hidden in the now 42 page document!!!)</a:t>
            </a:r>
          </a:p>
        </p:txBody>
      </p:sp>
    </p:spTree>
    <p:extLst>
      <p:ext uri="{BB962C8B-B14F-4D97-AF65-F5344CB8AC3E}">
        <p14:creationId xmlns:p14="http://schemas.microsoft.com/office/powerpoint/2010/main" val="1268899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3250C-1F12-4136-9FCF-268E3C6425A7}"/>
              </a:ext>
            </a:extLst>
          </p:cNvPr>
          <p:cNvSpPr>
            <a:spLocks noGrp="1"/>
          </p:cNvSpPr>
          <p:nvPr>
            <p:ph type="title"/>
          </p:nvPr>
        </p:nvSpPr>
        <p:spPr>
          <a:xfrm>
            <a:off x="838200" y="365125"/>
            <a:ext cx="10515600" cy="815975"/>
          </a:xfrm>
        </p:spPr>
        <p:txBody>
          <a:bodyPr/>
          <a:lstStyle/>
          <a:p>
            <a:r>
              <a:rPr lang="en-GB" dirty="0"/>
              <a:t>Moving to SCR as BAT</a:t>
            </a:r>
          </a:p>
        </p:txBody>
      </p:sp>
      <p:sp>
        <p:nvSpPr>
          <p:cNvPr id="3" name="Content Placeholder 2">
            <a:extLst>
              <a:ext uri="{FF2B5EF4-FFF2-40B4-BE49-F238E27FC236}">
                <a16:creationId xmlns:a16="http://schemas.microsoft.com/office/drawing/2014/main" id="{D29996C0-C55B-4F34-BA73-19C52ECB0664}"/>
              </a:ext>
            </a:extLst>
          </p:cNvPr>
          <p:cNvSpPr>
            <a:spLocks noGrp="1"/>
          </p:cNvSpPr>
          <p:nvPr>
            <p:ph idx="1"/>
          </p:nvPr>
        </p:nvSpPr>
        <p:spPr>
          <a:xfrm>
            <a:off x="447675" y="1419225"/>
            <a:ext cx="10515600" cy="5143500"/>
          </a:xfrm>
        </p:spPr>
        <p:txBody>
          <a:bodyPr>
            <a:normAutofit fontScale="85000" lnSpcReduction="20000"/>
          </a:bodyPr>
          <a:lstStyle/>
          <a:p>
            <a:pPr marL="342900" lvl="0" indent="-342900">
              <a:spcBef>
                <a:spcPts val="1200"/>
              </a:spcBef>
              <a:buFont typeface="+mj-lt"/>
              <a:buAutoNum type="arabicPeriod"/>
            </a:pPr>
            <a:r>
              <a:rPr lang="en-GB" sz="2400" b="1" dirty="0">
                <a:effectLst/>
                <a:latin typeface="Calibri" panose="020F0502020204030204" pitchFamily="34" charset="0"/>
                <a:ea typeface="Calibri" panose="020F0502020204030204" pitchFamily="34" charset="0"/>
                <a:cs typeface="Times New Roman" panose="02020603050405020304" pitchFamily="18" charset="0"/>
              </a:rPr>
              <a:t>Sector is expanding rapidly with significant balance change from ‘legacy’ to new build since 2017</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400" b="1" dirty="0">
                <a:effectLst/>
                <a:latin typeface="Calibri" panose="020F0502020204030204" pitchFamily="34" charset="0"/>
                <a:ea typeface="Calibri" panose="020F0502020204030204" pitchFamily="34" charset="0"/>
                <a:cs typeface="Times New Roman" panose="02020603050405020304" pitchFamily="18" charset="0"/>
              </a:rPr>
              <a:t>New builds are getting bigger (</a:t>
            </a:r>
            <a:r>
              <a:rPr lang="en-GB" sz="2400" b="1" dirty="0" err="1">
                <a:effectLst/>
                <a:latin typeface="Calibri" panose="020F0502020204030204" pitchFamily="34" charset="0"/>
                <a:ea typeface="Calibri" panose="020F0502020204030204" pitchFamily="34" charset="0"/>
                <a:cs typeface="Times New Roman" panose="02020603050405020304" pitchFamily="18" charset="0"/>
              </a:rPr>
              <a:t>MWth</a:t>
            </a:r>
            <a:r>
              <a:rPr lang="en-GB" sz="2400" b="1" dirty="0">
                <a:effectLst/>
                <a:latin typeface="Calibri" panose="020F0502020204030204" pitchFamily="34" charset="0"/>
                <a:ea typeface="Calibri" panose="020F0502020204030204" pitchFamily="34" charset="0"/>
                <a:cs typeface="Times New Roman" panose="02020603050405020304" pitchFamily="18" charset="0"/>
              </a:rPr>
              <a:t>) with still larger engines </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400" b="1" dirty="0">
                <a:effectLst/>
                <a:latin typeface="Calibri" panose="020F0502020204030204" pitchFamily="34" charset="0"/>
                <a:ea typeface="Calibri" panose="020F0502020204030204" pitchFamily="34" charset="0"/>
                <a:cs typeface="Times New Roman" panose="02020603050405020304" pitchFamily="18" charset="0"/>
              </a:rPr>
              <a:t>Expansion options for mega-scale (</a:t>
            </a:r>
            <a:r>
              <a:rPr lang="en-GB" sz="2400" b="1" dirty="0">
                <a:latin typeface="Calibri" panose="020F0502020204030204" pitchFamily="34" charset="0"/>
                <a:ea typeface="Calibri" panose="020F0502020204030204" pitchFamily="34" charset="0"/>
                <a:cs typeface="Times New Roman" panose="02020603050405020304" pitchFamily="18" charset="0"/>
              </a:rPr>
              <a:t>h</a:t>
            </a:r>
            <a:r>
              <a:rPr lang="en-GB" sz="2400" b="1" dirty="0">
                <a:effectLst/>
                <a:latin typeface="Calibri" panose="020F0502020204030204" pitchFamily="34" charset="0"/>
                <a:ea typeface="Calibri" panose="020F0502020204030204" pitchFamily="34" charset="0"/>
                <a:cs typeface="Times New Roman" panose="02020603050405020304" pitchFamily="18" charset="0"/>
              </a:rPr>
              <a:t>yperscale) including buying up adjacent land after permitting</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400" b="1" dirty="0">
                <a:effectLst/>
                <a:latin typeface="Calibri" panose="020F0502020204030204" pitchFamily="34" charset="0"/>
                <a:ea typeface="Calibri" panose="020F0502020204030204" pitchFamily="34" charset="0"/>
                <a:cs typeface="Times New Roman" panose="02020603050405020304" pitchFamily="18" charset="0"/>
              </a:rPr>
              <a:t>Increased awareness </a:t>
            </a:r>
            <a:r>
              <a:rPr lang="en-GB" sz="2400" b="1" dirty="0">
                <a:latin typeface="Calibri" panose="020F0502020204030204" pitchFamily="34" charset="0"/>
                <a:ea typeface="Calibri" panose="020F0502020204030204" pitchFamily="34" charset="0"/>
                <a:cs typeface="Times New Roman" panose="02020603050405020304" pitchFamily="18" charset="0"/>
              </a:rPr>
              <a:t>f</a:t>
            </a:r>
            <a:r>
              <a:rPr lang="en-GB" sz="2400" b="1" dirty="0">
                <a:effectLst/>
                <a:latin typeface="Calibri" panose="020F0502020204030204" pitchFamily="34" charset="0"/>
                <a:ea typeface="Calibri" panose="020F0502020204030204" pitchFamily="34" charset="0"/>
                <a:cs typeface="Times New Roman" panose="02020603050405020304" pitchFamily="18" charset="0"/>
              </a:rPr>
              <a:t>or receptors high peak NO &amp; NO</a:t>
            </a:r>
            <a:r>
              <a:rPr lang="en-GB" sz="2400" b="1" baseline="-25000" dirty="0">
                <a:effectLst/>
                <a:latin typeface="Calibri" panose="020F0502020204030204" pitchFamily="34" charset="0"/>
                <a:ea typeface="Calibri" panose="020F0502020204030204" pitchFamily="34" charset="0"/>
                <a:cs typeface="Times New Roman" panose="02020603050405020304" pitchFamily="18" charset="0"/>
              </a:rPr>
              <a:t>2</a:t>
            </a:r>
            <a:r>
              <a:rPr lang="en-GB" sz="2400" b="1" dirty="0">
                <a:effectLst/>
                <a:latin typeface="Calibri" panose="020F0502020204030204" pitchFamily="34" charset="0"/>
                <a:ea typeface="Calibri" panose="020F0502020204030204" pitchFamily="34" charset="0"/>
                <a:cs typeface="Times New Roman" panose="02020603050405020304" pitchFamily="18" charset="0"/>
              </a:rPr>
              <a:t> </a:t>
            </a:r>
          </a:p>
          <a:p>
            <a:pPr marL="342900" lvl="0" indent="-342900">
              <a:buFont typeface="+mj-lt"/>
              <a:buAutoNum type="arabicPeriod"/>
            </a:pPr>
            <a:r>
              <a:rPr lang="en-GB" sz="2400" b="1" dirty="0">
                <a:effectLst/>
                <a:latin typeface="Calibri" panose="020F0502020204030204" pitchFamily="34" charset="0"/>
                <a:ea typeface="Calibri" panose="020F0502020204030204" pitchFamily="34" charset="0"/>
                <a:cs typeface="Times New Roman" panose="02020603050405020304" pitchFamily="18" charset="0"/>
              </a:rPr>
              <a:t>Increased operator awareness for workplace potential exposure during outages peak NO</a:t>
            </a:r>
            <a:r>
              <a:rPr lang="en-GB" sz="2400" b="1" baseline="-25000" dirty="0">
                <a:effectLst/>
                <a:latin typeface="Calibri" panose="020F0502020204030204" pitchFamily="34" charset="0"/>
                <a:ea typeface="Calibri" panose="020F0502020204030204" pitchFamily="34" charset="0"/>
                <a:cs typeface="Times New Roman" panose="02020603050405020304" pitchFamily="18" charset="0"/>
              </a:rPr>
              <a:t>2</a:t>
            </a:r>
            <a:endParaRPr lang="en-GB" sz="2400" baseline="-250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400" b="1" dirty="0">
                <a:effectLst/>
                <a:latin typeface="Calibri" panose="020F0502020204030204" pitchFamily="34" charset="0"/>
                <a:ea typeface="Calibri" panose="020F0502020204030204" pitchFamily="34" charset="0"/>
                <a:cs typeface="Times New Roman" panose="02020603050405020304" pitchFamily="18" charset="0"/>
              </a:rPr>
              <a:t>Sites fitting SCR abatement under planning in GLA for long term environmental costs (Air Quality Focus Areas AQFAs, </a:t>
            </a:r>
            <a:r>
              <a:rPr lang="en-GB" sz="2400" b="1" dirty="0">
                <a:latin typeface="Calibri" panose="020F0502020204030204" pitchFamily="34" charset="0"/>
                <a:ea typeface="Calibri" panose="020F0502020204030204" pitchFamily="34" charset="0"/>
                <a:cs typeface="Times New Roman" panose="02020603050405020304" pitchFamily="18" charset="0"/>
              </a:rPr>
              <a:t>A</a:t>
            </a:r>
            <a:r>
              <a:rPr lang="en-GB" sz="2400" b="1" dirty="0">
                <a:effectLst/>
                <a:latin typeface="Calibri" panose="020F0502020204030204" pitchFamily="34" charset="0"/>
                <a:ea typeface="Calibri" panose="020F0502020204030204" pitchFamily="34" charset="0"/>
                <a:cs typeface="Times New Roman" panose="02020603050405020304" pitchFamily="18" charset="0"/>
              </a:rPr>
              <a:t>ir </a:t>
            </a:r>
            <a:r>
              <a:rPr lang="en-GB" sz="2400" b="1" dirty="0">
                <a:latin typeface="Calibri" panose="020F0502020204030204" pitchFamily="34" charset="0"/>
                <a:ea typeface="Calibri" panose="020F0502020204030204" pitchFamily="34" charset="0"/>
                <a:cs typeface="Times New Roman" panose="02020603050405020304" pitchFamily="18" charset="0"/>
              </a:rPr>
              <a:t>Q</a:t>
            </a:r>
            <a:r>
              <a:rPr lang="en-GB" sz="2400" b="1" dirty="0">
                <a:effectLst/>
                <a:latin typeface="Calibri" panose="020F0502020204030204" pitchFamily="34" charset="0"/>
                <a:ea typeface="Calibri" panose="020F0502020204030204" pitchFamily="34" charset="0"/>
                <a:cs typeface="Times New Roman" panose="02020603050405020304" pitchFamily="18" charset="0"/>
              </a:rPr>
              <a:t>uality </a:t>
            </a:r>
            <a:r>
              <a:rPr lang="en-GB" sz="2400" b="1" dirty="0">
                <a:latin typeface="Calibri" panose="020F0502020204030204" pitchFamily="34" charset="0"/>
                <a:ea typeface="Calibri" panose="020F0502020204030204" pitchFamily="34" charset="0"/>
                <a:cs typeface="Times New Roman" panose="02020603050405020304" pitchFamily="18" charset="0"/>
              </a:rPr>
              <a:t>N</a:t>
            </a:r>
            <a:r>
              <a:rPr lang="en-GB" sz="2400" b="1" dirty="0">
                <a:effectLst/>
                <a:latin typeface="Calibri" panose="020F0502020204030204" pitchFamily="34" charset="0"/>
                <a:ea typeface="Calibri" panose="020F0502020204030204" pitchFamily="34" charset="0"/>
                <a:cs typeface="Times New Roman" panose="02020603050405020304" pitchFamily="18" charset="0"/>
              </a:rPr>
              <a:t>eutral)</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400" b="1" dirty="0">
                <a:effectLst/>
                <a:latin typeface="Calibri" panose="020F0502020204030204" pitchFamily="34" charset="0"/>
                <a:ea typeface="Calibri" panose="020F0502020204030204" pitchFamily="34" charset="0"/>
                <a:cs typeface="Times New Roman" panose="02020603050405020304" pitchFamily="18" charset="0"/>
              </a:rPr>
              <a:t>Under a Corporate precautionary &amp; Green objectives basis for some operators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en-GB" sz="2400" b="1" dirty="0">
                <a:effectLst/>
                <a:latin typeface="Calibri" panose="020F0502020204030204" pitchFamily="34" charset="0"/>
                <a:ea typeface="Calibri" panose="020F0502020204030204" pitchFamily="34" charset="0"/>
                <a:cs typeface="Times New Roman" panose="02020603050405020304" pitchFamily="18" charset="0"/>
              </a:rPr>
              <a:t>Clusters and </a:t>
            </a:r>
            <a:r>
              <a:rPr lang="en-GB" sz="2400" b="1" dirty="0">
                <a:latin typeface="Calibri" panose="020F0502020204030204" pitchFamily="34" charset="0"/>
                <a:ea typeface="Calibri" panose="020F0502020204030204" pitchFamily="34" charset="0"/>
                <a:cs typeface="Times New Roman" panose="02020603050405020304" pitchFamily="18" charset="0"/>
              </a:rPr>
              <a:t>associated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concerns are increasing (sites permitted/assessed separately till now) for wider outages</a:t>
            </a:r>
          </a:p>
          <a:p>
            <a:pPr marL="342900" lvl="0" indent="-342900">
              <a:buFont typeface="+mj-lt"/>
              <a:buAutoNum type="arabicPeriod"/>
            </a:pPr>
            <a:r>
              <a:rPr lang="en-GB" sz="2400" b="1" dirty="0">
                <a:latin typeface="Calibri" panose="020F0502020204030204" pitchFamily="34" charset="0"/>
                <a:cs typeface="Times New Roman" panose="02020603050405020304" pitchFamily="18" charset="0"/>
              </a:rPr>
              <a:t>Possible Options to increase pool of available new engines (marginally ‘non-emission optimised’) to allow more flexibility tolerances on 2g/EPA Tier2 BAT with SCR to achieve equivalence i.e. buying ‘do better SCR than the minimum’ as a package?</a:t>
            </a:r>
          </a:p>
          <a:p>
            <a:pPr marL="342900" lvl="0" indent="-342900">
              <a:spcAft>
                <a:spcPts val="300"/>
              </a:spcAft>
              <a:buFont typeface="+mj-lt"/>
              <a:buAutoNum type="arabicPeriod"/>
            </a:pPr>
            <a:r>
              <a:rPr lang="en-GB" sz="2400" b="1" i="1" dirty="0">
                <a:effectLst/>
                <a:latin typeface="Calibri" panose="020F0502020204030204" pitchFamily="34" charset="0"/>
                <a:ea typeface="Calibri" panose="020F0502020204030204" pitchFamily="34" charset="0"/>
                <a:cs typeface="Times New Roman" panose="02020603050405020304" pitchFamily="18" charset="0"/>
              </a:rPr>
              <a:t>Future options to see the ‘standby diesel’ sector as an elective emergency resource</a:t>
            </a:r>
            <a:endParaRPr lang="en-GB" sz="1800" dirty="0">
              <a:effectLst/>
              <a:latin typeface="Calibri" panose="020F0502020204030204" pitchFamily="34" charset="0"/>
              <a:ea typeface="Calibri" panose="020F0502020204030204" pitchFamily="34" charset="0"/>
              <a:cs typeface="Times New Roman" panose="02020603050405020304" pitchFamily="18" charset="0"/>
            </a:endParaRPr>
          </a:p>
          <a:p>
            <a:endParaRPr lang="en-GB" dirty="0"/>
          </a:p>
        </p:txBody>
      </p:sp>
    </p:spTree>
    <p:extLst>
      <p:ext uri="{BB962C8B-B14F-4D97-AF65-F5344CB8AC3E}">
        <p14:creationId xmlns:p14="http://schemas.microsoft.com/office/powerpoint/2010/main" val="7300489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C3250C-1F12-4136-9FCF-268E3C6425A7}"/>
              </a:ext>
            </a:extLst>
          </p:cNvPr>
          <p:cNvSpPr>
            <a:spLocks noGrp="1"/>
          </p:cNvSpPr>
          <p:nvPr>
            <p:ph type="title"/>
          </p:nvPr>
        </p:nvSpPr>
        <p:spPr/>
        <p:txBody>
          <a:bodyPr/>
          <a:lstStyle/>
          <a:p>
            <a:r>
              <a:rPr lang="en-GB" dirty="0"/>
              <a:t>Moving to SCR as BAT</a:t>
            </a:r>
          </a:p>
        </p:txBody>
      </p:sp>
      <p:sp>
        <p:nvSpPr>
          <p:cNvPr id="3" name="Content Placeholder 2">
            <a:extLst>
              <a:ext uri="{FF2B5EF4-FFF2-40B4-BE49-F238E27FC236}">
                <a16:creationId xmlns:a16="http://schemas.microsoft.com/office/drawing/2014/main" id="{D29996C0-C55B-4F34-BA73-19C52ECB0664}"/>
              </a:ext>
            </a:extLst>
          </p:cNvPr>
          <p:cNvSpPr>
            <a:spLocks noGrp="1"/>
          </p:cNvSpPr>
          <p:nvPr>
            <p:ph idx="1"/>
          </p:nvPr>
        </p:nvSpPr>
        <p:spPr>
          <a:xfrm>
            <a:off x="838200" y="1825625"/>
            <a:ext cx="10515600" cy="4946650"/>
          </a:xfrm>
        </p:spPr>
        <p:txBody>
          <a:bodyPr>
            <a:normAutofit/>
          </a:bodyPr>
          <a:lstStyle/>
          <a:p>
            <a:pPr marL="0" indent="0">
              <a:spcBef>
                <a:spcPts val="1200"/>
              </a:spcBef>
              <a:spcAft>
                <a:spcPts val="300"/>
              </a:spcAft>
              <a:buNone/>
            </a:pPr>
            <a:r>
              <a:rPr lang="en-GB" sz="2400" b="1" dirty="0">
                <a:latin typeface="Calibri" panose="020F0502020204030204" pitchFamily="34" charset="0"/>
                <a:cs typeface="Times New Roman" panose="02020603050405020304" pitchFamily="18" charset="0"/>
              </a:rPr>
              <a:t>The following points are noted for information:</a:t>
            </a:r>
          </a:p>
          <a:p>
            <a:pPr marL="800100" lvl="1" indent="-342900">
              <a:spcBef>
                <a:spcPts val="1200"/>
              </a:spcBef>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SCR is commonly regarded and taken to be the BAT secondary abatement option for diesel engines for NOx (without further justification in the FAQ not least because…)</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800100" lvl="1" indent="-342900">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The MCP legal requirement ELV for diesel engines, new and existing plant &gt;5MWth on gas-oil is 190mg/m</a:t>
            </a:r>
            <a:r>
              <a:rPr lang="en-GB" sz="2000" b="1"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GB" sz="2000" b="1" dirty="0">
                <a:effectLst/>
                <a:latin typeface="Calibri" panose="020F0502020204030204" pitchFamily="34" charset="0"/>
                <a:ea typeface="Calibri" panose="020F0502020204030204" pitchFamily="34" charset="0"/>
                <a:cs typeface="Times New Roman" panose="02020603050405020304" pitchFamily="18" charset="0"/>
              </a:rPr>
              <a:t> at 15% O</a:t>
            </a:r>
            <a:r>
              <a:rPr lang="en-GB" sz="2000" b="1" baseline="-25000" dirty="0">
                <a:effectLst/>
                <a:latin typeface="Calibri" panose="020F0502020204030204" pitchFamily="34" charset="0"/>
                <a:ea typeface="Calibri" panose="020F0502020204030204" pitchFamily="34" charset="0"/>
                <a:cs typeface="Times New Roman" panose="02020603050405020304" pitchFamily="18" charset="0"/>
              </a:rPr>
              <a:t>2 </a:t>
            </a:r>
            <a:r>
              <a:rPr lang="en-GB" sz="14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a:t>
            </a:r>
            <a:r>
              <a:rPr lang="en-GB" sz="20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 </a:t>
            </a:r>
            <a:r>
              <a:rPr lang="en-GB" sz="2000" b="1" dirty="0">
                <a:effectLst/>
                <a:latin typeface="Calibri" panose="020F0502020204030204" pitchFamily="34" charset="0"/>
                <a:ea typeface="Calibri" panose="020F0502020204030204" pitchFamily="34" charset="0"/>
                <a:cs typeface="Times New Roman" panose="02020603050405020304" pitchFamily="18" charset="0"/>
              </a:rPr>
              <a:t>(250mg/m</a:t>
            </a:r>
            <a:r>
              <a:rPr lang="en-GB" sz="2000" b="1" baseline="30000" dirty="0">
                <a:effectLst/>
                <a:latin typeface="Calibri" panose="020F0502020204030204" pitchFamily="34" charset="0"/>
                <a:ea typeface="Calibri" panose="020F0502020204030204" pitchFamily="34" charset="0"/>
                <a:cs typeface="Times New Roman" panose="02020603050405020304" pitchFamily="18" charset="0"/>
              </a:rPr>
              <a:t>3</a:t>
            </a:r>
            <a:r>
              <a:rPr lang="en-GB" sz="2000" b="1" dirty="0">
                <a:effectLst/>
                <a:latin typeface="Calibri" panose="020F0502020204030204" pitchFamily="34" charset="0"/>
                <a:ea typeface="Calibri" panose="020F0502020204030204" pitchFamily="34" charset="0"/>
                <a:cs typeface="Times New Roman" panose="02020603050405020304" pitchFamily="18" charset="0"/>
              </a:rPr>
              <a:t> for existing plant &lt;5MWth)</a:t>
            </a:r>
            <a:r>
              <a:rPr lang="en-GB" sz="1600" b="1"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 </a:t>
            </a:r>
          </a:p>
          <a:p>
            <a:pPr marL="800100" lvl="1" indent="-342900">
              <a:buFont typeface="Symbol" panose="05050102010706020507" pitchFamily="18" charset="2"/>
              <a:buChar char=""/>
            </a:pPr>
            <a:r>
              <a:rPr lang="en-GB" sz="2000" b="1" dirty="0">
                <a:effectLst/>
                <a:latin typeface="Calibri" panose="020F0502020204030204" pitchFamily="34" charset="0"/>
                <a:ea typeface="Calibri" panose="020F0502020204030204" pitchFamily="34" charset="0"/>
                <a:cs typeface="Times New Roman" panose="02020603050405020304" pitchFamily="18" charset="0"/>
              </a:rPr>
              <a:t>The exclusion from the above ELV is under Article6(8) – “Member states </a:t>
            </a:r>
            <a:r>
              <a:rPr lang="en-GB" sz="2000" b="1" u="sng" dirty="0">
                <a:effectLst/>
                <a:latin typeface="Calibri" panose="020F0502020204030204" pitchFamily="34" charset="0"/>
                <a:ea typeface="Calibri" panose="020F0502020204030204" pitchFamily="34" charset="0"/>
                <a:cs typeface="Times New Roman" panose="02020603050405020304" pitchFamily="18" charset="0"/>
              </a:rPr>
              <a:t>may</a:t>
            </a:r>
            <a:r>
              <a:rPr lang="en-GB" sz="2000" b="1" dirty="0">
                <a:effectLst/>
                <a:latin typeface="Calibri" panose="020F0502020204030204" pitchFamily="34" charset="0"/>
                <a:ea typeface="Calibri" panose="020F0502020204030204" pitchFamily="34" charset="0"/>
                <a:cs typeface="Times New Roman" panose="02020603050405020304" pitchFamily="18" charset="0"/>
              </a:rPr>
              <a:t> exempt new MCP which to not operate &gt;500hours per year”</a:t>
            </a:r>
          </a:p>
          <a:p>
            <a:pPr marL="800100" lvl="1" indent="-342900">
              <a:spcAft>
                <a:spcPts val="300"/>
              </a:spcAft>
              <a:buFont typeface="Symbol" panose="05050102010706020507" pitchFamily="18" charset="2"/>
              <a:buChar char=""/>
            </a:pPr>
            <a:r>
              <a:rPr lang="en-GB" sz="2000" b="1" dirty="0">
                <a:latin typeface="Calibri" panose="020F0502020204030204" pitchFamily="34" charset="0"/>
                <a:ea typeface="Calibri" panose="020F0502020204030204" pitchFamily="34" charset="0"/>
                <a:cs typeface="Times New Roman" panose="02020603050405020304" pitchFamily="18" charset="0"/>
              </a:rPr>
              <a:t>Engine BAT already assumes ‘BAT for Stacks’ and ‘BAT of having an AQMP’</a:t>
            </a:r>
            <a:endParaRPr lang="en-GB" sz="20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spcBef>
                <a:spcPts val="1200"/>
              </a:spcBef>
              <a:spcAft>
                <a:spcPts val="300"/>
              </a:spcAft>
              <a:buNone/>
            </a:pPr>
            <a:r>
              <a:rPr lang="en-GB" sz="2400" b="1" dirty="0">
                <a:effectLst/>
                <a:latin typeface="Calibri" panose="020F0502020204030204" pitchFamily="34" charset="0"/>
                <a:ea typeface="Calibri" panose="020F0502020204030204" pitchFamily="34" charset="0"/>
                <a:cs typeface="Times New Roman" panose="02020603050405020304" pitchFamily="18" charset="0"/>
              </a:rPr>
              <a:t>Upshot: The EA is wishing to move to SCR as </a:t>
            </a:r>
            <a:r>
              <a:rPr lang="en-GB" sz="2400" b="1" dirty="0">
                <a:latin typeface="Calibri" panose="020F0502020204030204" pitchFamily="34" charset="0"/>
                <a:ea typeface="Calibri" panose="020F0502020204030204" pitchFamily="34" charset="0"/>
                <a:cs typeface="Times New Roman" panose="02020603050405020304" pitchFamily="18" charset="0"/>
              </a:rPr>
              <a:t>BAT </a:t>
            </a:r>
            <a:r>
              <a:rPr lang="en-GB" sz="2400" b="1" dirty="0">
                <a:effectLst/>
                <a:latin typeface="Calibri" panose="020F0502020204030204" pitchFamily="34" charset="0"/>
                <a:ea typeface="Calibri" panose="020F0502020204030204" pitchFamily="34" charset="0"/>
                <a:cs typeface="Times New Roman" panose="02020603050405020304" pitchFamily="18" charset="0"/>
              </a:rPr>
              <a:t>under the review cycle of BAT for IED 1.1A(1)a large aggregated standby but </a:t>
            </a:r>
            <a:r>
              <a:rPr lang="en-GB" sz="2400" b="1" u="sng" dirty="0">
                <a:effectLst/>
                <a:latin typeface="Calibri" panose="020F0502020204030204" pitchFamily="34" charset="0"/>
                <a:ea typeface="Calibri" panose="020F0502020204030204" pitchFamily="34" charset="0"/>
                <a:cs typeface="Times New Roman" panose="02020603050405020304" pitchFamily="18" charset="0"/>
              </a:rPr>
              <a:t>under detailed, applicable criteria</a:t>
            </a:r>
            <a:r>
              <a:rPr lang="en-GB" sz="2400" b="1" dirty="0">
                <a:effectLst/>
                <a:latin typeface="Calibri" panose="020F0502020204030204" pitchFamily="34" charset="0"/>
                <a:ea typeface="Calibri" panose="020F0502020204030204" pitchFamily="34" charset="0"/>
                <a:cs typeface="Times New Roman" panose="02020603050405020304" pitchFamily="18" charset="0"/>
              </a:rPr>
              <a:t> as follows.</a:t>
            </a:r>
            <a:endParaRPr lang="en-GB" sz="24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endParaRPr lang="en-GB" sz="1200" dirty="0">
              <a:solidFill>
                <a:srgbClr val="FF0000"/>
              </a:solidFill>
            </a:endParaRPr>
          </a:p>
          <a:p>
            <a:pPr marL="0" indent="0">
              <a:buNone/>
            </a:pPr>
            <a:r>
              <a:rPr lang="en-GB" sz="1200" dirty="0">
                <a:solidFill>
                  <a:srgbClr val="FF0000"/>
                </a:solidFill>
              </a:rPr>
              <a:t>*this ELV itself could be even tighter in AQMAs under MCP Article6(9)</a:t>
            </a:r>
          </a:p>
        </p:txBody>
      </p:sp>
    </p:spTree>
    <p:extLst>
      <p:ext uri="{BB962C8B-B14F-4D97-AF65-F5344CB8AC3E}">
        <p14:creationId xmlns:p14="http://schemas.microsoft.com/office/powerpoint/2010/main" val="34282245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6C148-9813-48BB-97F5-4D36023674D8}"/>
              </a:ext>
            </a:extLst>
          </p:cNvPr>
          <p:cNvSpPr>
            <a:spLocks noGrp="1"/>
          </p:cNvSpPr>
          <p:nvPr>
            <p:ph type="title"/>
          </p:nvPr>
        </p:nvSpPr>
        <p:spPr>
          <a:xfrm>
            <a:off x="619125" y="107712"/>
            <a:ext cx="10515600" cy="686567"/>
          </a:xfrm>
        </p:spPr>
        <p:txBody>
          <a:bodyPr>
            <a:normAutofit fontScale="90000"/>
          </a:bodyPr>
          <a:lstStyle/>
          <a:p>
            <a:r>
              <a:rPr lang="en-GB" dirty="0"/>
              <a:t>Criteria</a:t>
            </a:r>
          </a:p>
        </p:txBody>
      </p:sp>
      <p:sp>
        <p:nvSpPr>
          <p:cNvPr id="4" name="Rectangle 1">
            <a:extLst>
              <a:ext uri="{FF2B5EF4-FFF2-40B4-BE49-F238E27FC236}">
                <a16:creationId xmlns:a16="http://schemas.microsoft.com/office/drawing/2014/main" id="{E3B3FB10-C992-47A0-96EB-BD392341F113}"/>
              </a:ext>
            </a:extLst>
          </p:cNvPr>
          <p:cNvSpPr>
            <a:spLocks noGrp="1" noChangeArrowheads="1"/>
          </p:cNvSpPr>
          <p:nvPr>
            <p:ph idx="1"/>
          </p:nvPr>
        </p:nvSpPr>
        <p:spPr bwMode="auto">
          <a:xfrm>
            <a:off x="0" y="913203"/>
            <a:ext cx="11498331" cy="56323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914400" marR="0" lvl="1" indent="-457200" algn="l" defTabSz="914400" rtl="0" eaLnBrk="0" fontAlgn="base" latinLnBrk="0" hangingPunct="0">
              <a:lnSpc>
                <a:spcPct val="100000"/>
              </a:lnSpc>
              <a:spcBef>
                <a:spcPct val="0"/>
              </a:spcBef>
              <a:spcAft>
                <a:spcPct val="0"/>
              </a:spcAft>
              <a:buClrTx/>
              <a:buSzTx/>
              <a:buFont typeface="+mj-lt"/>
              <a:buAutoNum type="arabicParenR"/>
              <a:tabLst/>
            </a:pPr>
            <a:r>
              <a:rPr lang="en-GB" altLang="en-US" b="1" dirty="0">
                <a:solidFill>
                  <a:srgbClr val="FF0000"/>
                </a:solidFill>
                <a:latin typeface="Calibri" panose="020F0502020204030204" pitchFamily="34" charset="0"/>
                <a:cs typeface="Times New Roman" panose="02020603050405020304" pitchFamily="18" charset="0"/>
              </a:rPr>
              <a:t>Emissions optimised 2g-TA </a:t>
            </a:r>
            <a:r>
              <a:rPr lang="en-GB" altLang="en-US" b="1" dirty="0" err="1">
                <a:solidFill>
                  <a:srgbClr val="FF0000"/>
                </a:solidFill>
                <a:latin typeface="Calibri" panose="020F0502020204030204" pitchFamily="34" charset="0"/>
                <a:cs typeface="Times New Roman" panose="02020603050405020304" pitchFamily="18" charset="0"/>
              </a:rPr>
              <a:t>Luft</a:t>
            </a:r>
            <a:r>
              <a:rPr lang="en-GB" altLang="en-US" b="1" dirty="0">
                <a:solidFill>
                  <a:srgbClr val="FF0000"/>
                </a:solidFill>
                <a:latin typeface="Calibri" panose="020F0502020204030204" pitchFamily="34" charset="0"/>
                <a:cs typeface="Times New Roman" panose="02020603050405020304" pitchFamily="18" charset="0"/>
              </a:rPr>
              <a:t> or US EPA tier 2 or equivalent – the current default BAT</a:t>
            </a:r>
          </a:p>
          <a:p>
            <a:pPr marL="914400" lvl="1" indent="-457200">
              <a:lnSpc>
                <a:spcPct val="100000"/>
              </a:lnSpc>
              <a:buFont typeface="+mj-lt"/>
              <a:buAutoNum type="arabicParenR"/>
            </a:pPr>
            <a:r>
              <a:rPr lang="en-GB" altLang="en-US" b="1" dirty="0">
                <a:latin typeface="Calibri" panose="020F0502020204030204" pitchFamily="34" charset="0"/>
                <a:cs typeface="Times New Roman" panose="02020603050405020304" pitchFamily="18" charset="0"/>
              </a:rPr>
              <a:t>Outage ambient NOx peak limited &amp; minimised due to scale or location/proximity of standby; or technically where the Peak NOx over short timescales (first 10mins to few hours) to </a:t>
            </a:r>
            <a:r>
              <a:rPr lang="en-GB" altLang="en-US" b="1" i="1" dirty="0">
                <a:latin typeface="Calibri" panose="020F0502020204030204" pitchFamily="34" charset="0"/>
                <a:cs typeface="Times New Roman" panose="02020603050405020304" pitchFamily="18" charset="0"/>
              </a:rPr>
              <a:t>sensitive receptors could hence not reasonably be managed via the AQMP</a:t>
            </a:r>
            <a:r>
              <a:rPr lang="en-GB" altLang="en-US" b="1" dirty="0">
                <a:latin typeface="Calibri" panose="020F0502020204030204" pitchFamily="34" charset="0"/>
                <a:cs typeface="Times New Roman" panose="02020603050405020304" pitchFamily="18" charset="0"/>
              </a:rPr>
              <a:t>:</a:t>
            </a:r>
          </a:p>
          <a:p>
            <a:pPr lvl="2">
              <a:lnSpc>
                <a:spcPct val="100000"/>
              </a:lnSpc>
            </a:pPr>
            <a:r>
              <a:rPr lang="en-GB" altLang="en-US" b="1" dirty="0">
                <a:latin typeface="Calibri" panose="020F0502020204030204" pitchFamily="34" charset="0"/>
                <a:cs typeface="Times New Roman" panose="02020603050405020304" pitchFamily="18" charset="0"/>
              </a:rPr>
              <a:t>In any event (new or existing plant expanding aggregated}, plant fitted with SCR (full or lite etc) to all or most engines and abated to at least a level whereby no current or likely future sensitive receptor under outage for the whole or part site </a:t>
            </a:r>
            <a:r>
              <a:rPr lang="en-GB" altLang="en-US" b="1" u="sng" dirty="0">
                <a:latin typeface="Calibri" panose="020F0502020204030204" pitchFamily="34" charset="0"/>
                <a:cs typeface="Times New Roman" panose="02020603050405020304" pitchFamily="18" charset="0"/>
              </a:rPr>
              <a:t>realistic loads</a:t>
            </a:r>
            <a:r>
              <a:rPr lang="en-GB" altLang="en-US" b="1" dirty="0">
                <a:latin typeface="Calibri" panose="020F0502020204030204" pitchFamily="34" charset="0"/>
                <a:cs typeface="Times New Roman" panose="02020603050405020304" pitchFamily="18" charset="0"/>
              </a:rPr>
              <a:t> peak NO or NO</a:t>
            </a:r>
            <a:r>
              <a:rPr lang="en-GB" altLang="en-US" b="1" baseline="-25000" dirty="0">
                <a:latin typeface="Calibri" panose="020F0502020204030204" pitchFamily="34" charset="0"/>
                <a:cs typeface="Times New Roman" panose="02020603050405020304" pitchFamily="18" charset="0"/>
              </a:rPr>
              <a:t>2</a:t>
            </a:r>
            <a:r>
              <a:rPr lang="en-GB" altLang="en-US" b="1" dirty="0">
                <a:latin typeface="Calibri" panose="020F0502020204030204" pitchFamily="34" charset="0"/>
                <a:cs typeface="Times New Roman" panose="02020603050405020304" pitchFamily="18" charset="0"/>
              </a:rPr>
              <a:t> (NOx) exceeds a defined safe concentration limit – </a:t>
            </a:r>
            <a:r>
              <a:rPr lang="en-GB" altLang="en-US" b="1" dirty="0">
                <a:solidFill>
                  <a:srgbClr val="00B0F0"/>
                </a:solidFill>
                <a:latin typeface="Calibri" panose="020F0502020204030204" pitchFamily="34" charset="0"/>
                <a:cs typeface="Times New Roman" panose="02020603050405020304" pitchFamily="18" charset="0"/>
              </a:rPr>
              <a:t>what is the safe limit TBC</a:t>
            </a:r>
            <a:r>
              <a:rPr lang="en-GB" altLang="en-US" b="1" dirty="0">
                <a:solidFill>
                  <a:schemeClr val="accent6"/>
                </a:solidFill>
                <a:latin typeface="Calibri" panose="020F0502020204030204" pitchFamily="34" charset="0"/>
                <a:cs typeface="Times New Roman" panose="02020603050405020304" pitchFamily="18" charset="0"/>
              </a:rPr>
              <a:t>*</a:t>
            </a:r>
            <a:r>
              <a:rPr lang="en-GB" altLang="en-US" b="1" dirty="0">
                <a:solidFill>
                  <a:srgbClr val="00B0F0"/>
                </a:solidFill>
                <a:latin typeface="Calibri" panose="020F0502020204030204" pitchFamily="34" charset="0"/>
                <a:cs typeface="Times New Roman" panose="02020603050405020304" pitchFamily="18" charset="0"/>
              </a:rPr>
              <a:t>?</a:t>
            </a:r>
          </a:p>
          <a:p>
            <a:pPr lvl="3">
              <a:lnSpc>
                <a:spcPct val="100000"/>
              </a:lnSpc>
            </a:pPr>
            <a:r>
              <a:rPr lang="en-GB" altLang="en-US" b="1" dirty="0">
                <a:solidFill>
                  <a:srgbClr val="FF0000"/>
                </a:solidFill>
                <a:latin typeface="Calibri" panose="020F0502020204030204" pitchFamily="34" charset="0"/>
                <a:cs typeface="Times New Roman" panose="02020603050405020304" pitchFamily="18" charset="0"/>
              </a:rPr>
              <a:t>Target 99.7%ile 1 hour average off-site (cell max, any potential receptor) NO</a:t>
            </a:r>
            <a:r>
              <a:rPr lang="en-GB" altLang="en-US" b="1" baseline="-25000" dirty="0">
                <a:solidFill>
                  <a:srgbClr val="FF0000"/>
                </a:solidFill>
                <a:latin typeface="Calibri" panose="020F0502020204030204" pitchFamily="34" charset="0"/>
                <a:cs typeface="Times New Roman" panose="02020603050405020304" pitchFamily="18" charset="0"/>
              </a:rPr>
              <a:t>2</a:t>
            </a:r>
            <a:r>
              <a:rPr lang="en-GB" altLang="en-US" b="1" dirty="0">
                <a:solidFill>
                  <a:srgbClr val="FF0000"/>
                </a:solidFill>
                <a:latin typeface="Calibri" panose="020F0502020204030204" pitchFamily="34" charset="0"/>
                <a:cs typeface="Times New Roman" panose="02020603050405020304" pitchFamily="18" charset="0"/>
              </a:rPr>
              <a:t> &lt;600ug/m</a:t>
            </a:r>
            <a:r>
              <a:rPr lang="en-GB" altLang="en-US" b="1" baseline="30000" dirty="0">
                <a:solidFill>
                  <a:srgbClr val="FF0000"/>
                </a:solidFill>
                <a:latin typeface="Calibri" panose="020F0502020204030204" pitchFamily="34" charset="0"/>
                <a:cs typeface="Times New Roman" panose="02020603050405020304" pitchFamily="18" charset="0"/>
              </a:rPr>
              <a:t>3 </a:t>
            </a:r>
            <a:r>
              <a:rPr lang="en-GB" altLang="en-US" b="1" dirty="0">
                <a:solidFill>
                  <a:srgbClr val="FF0000"/>
                </a:solidFill>
                <a:latin typeface="Calibri" panose="020F0502020204030204" pitchFamily="34" charset="0"/>
                <a:cs typeface="Times New Roman" panose="02020603050405020304" pitchFamily="18" charset="0"/>
              </a:rPr>
              <a:t>or better</a:t>
            </a:r>
          </a:p>
          <a:p>
            <a:pPr lvl="3">
              <a:lnSpc>
                <a:spcPct val="100000"/>
              </a:lnSpc>
            </a:pPr>
            <a:r>
              <a:rPr lang="en-GB" altLang="en-US" b="1" dirty="0">
                <a:solidFill>
                  <a:srgbClr val="FF0000"/>
                </a:solidFill>
                <a:latin typeface="Calibri" panose="020F0502020204030204" pitchFamily="34" charset="0"/>
                <a:cs typeface="Times New Roman" panose="02020603050405020304" pitchFamily="18" charset="0"/>
              </a:rPr>
              <a:t>Absolute theoretical peak 100%ile on/off site AEGL1 (nearly =HSE Workplace exposure) NO</a:t>
            </a:r>
            <a:r>
              <a:rPr lang="en-GB" altLang="en-US" b="1" baseline="-25000" dirty="0">
                <a:solidFill>
                  <a:srgbClr val="FF0000"/>
                </a:solidFill>
                <a:latin typeface="Calibri" panose="020F0502020204030204" pitchFamily="34" charset="0"/>
                <a:cs typeface="Times New Roman" panose="02020603050405020304" pitchFamily="18" charset="0"/>
              </a:rPr>
              <a:t>2</a:t>
            </a:r>
            <a:r>
              <a:rPr lang="en-GB" altLang="en-US" b="1" dirty="0">
                <a:solidFill>
                  <a:srgbClr val="FF0000"/>
                </a:solidFill>
                <a:latin typeface="Calibri" panose="020F0502020204030204" pitchFamily="34" charset="0"/>
                <a:cs typeface="Times New Roman" panose="02020603050405020304" pitchFamily="18" charset="0"/>
              </a:rPr>
              <a:t> 940ug/m</a:t>
            </a:r>
            <a:r>
              <a:rPr lang="en-GB" altLang="en-US" b="1" baseline="30000" dirty="0">
                <a:solidFill>
                  <a:srgbClr val="FF0000"/>
                </a:solidFill>
                <a:latin typeface="Calibri" panose="020F0502020204030204" pitchFamily="34" charset="0"/>
                <a:cs typeface="Times New Roman" panose="02020603050405020304" pitchFamily="18" charset="0"/>
              </a:rPr>
              <a:t>3 </a:t>
            </a:r>
            <a:r>
              <a:rPr lang="en-GB" altLang="en-US" b="1" dirty="0">
                <a:solidFill>
                  <a:srgbClr val="FF0000"/>
                </a:solidFill>
                <a:latin typeface="Calibri" panose="020F0502020204030204" pitchFamily="34" charset="0"/>
                <a:cs typeface="Times New Roman" panose="02020603050405020304" pitchFamily="18" charset="0"/>
              </a:rPr>
              <a:t>(being common concentration - 10min to 8hour value) {</a:t>
            </a:r>
            <a:r>
              <a:rPr lang="en-GB" altLang="en-US" b="1" i="1" dirty="0">
                <a:solidFill>
                  <a:srgbClr val="FF0000"/>
                </a:solidFill>
                <a:latin typeface="Calibri" panose="020F0502020204030204" pitchFamily="34" charset="0"/>
                <a:cs typeface="Times New Roman" panose="02020603050405020304" pitchFamily="18" charset="0"/>
              </a:rPr>
              <a:t>site specific justification of the averaging period based on ability to proactively engage AQMP with receptors – precautionary default 10mins, but consider 1hour</a:t>
            </a:r>
            <a:r>
              <a:rPr lang="en-GB" altLang="en-US" b="1" dirty="0">
                <a:solidFill>
                  <a:srgbClr val="FF0000"/>
                </a:solidFill>
                <a:latin typeface="Calibri" panose="020F0502020204030204" pitchFamily="34" charset="0"/>
                <a:cs typeface="Times New Roman" panose="02020603050405020304" pitchFamily="18" charset="0"/>
              </a:rPr>
              <a:t>}</a:t>
            </a:r>
          </a:p>
          <a:p>
            <a:pPr marL="1371600" lvl="3" indent="0">
              <a:lnSpc>
                <a:spcPct val="100000"/>
              </a:lnSpc>
              <a:buNone/>
            </a:pPr>
            <a:endParaRPr lang="en-GB" altLang="en-US" b="1" dirty="0">
              <a:solidFill>
                <a:srgbClr val="FF0000"/>
              </a:solidFill>
              <a:latin typeface="Calibri" panose="020F0502020204030204" pitchFamily="34" charset="0"/>
              <a:cs typeface="Times New Roman" panose="02020603050405020304" pitchFamily="18" charset="0"/>
            </a:endParaRPr>
          </a:p>
          <a:p>
            <a:pPr marL="1371600" lvl="3" indent="0">
              <a:lnSpc>
                <a:spcPct val="100000"/>
              </a:lnSpc>
              <a:buNone/>
            </a:pPr>
            <a:r>
              <a:rPr lang="en-GB" altLang="en-US" sz="1400" b="1" dirty="0">
                <a:solidFill>
                  <a:schemeClr val="accent6"/>
                </a:solidFill>
                <a:latin typeface="Calibri" panose="020F0502020204030204" pitchFamily="34" charset="0"/>
                <a:cs typeface="Times New Roman" panose="02020603050405020304" pitchFamily="18" charset="0"/>
              </a:rPr>
              <a:t>* Based on DEFRA Air Quality Index (see </a:t>
            </a:r>
            <a:r>
              <a:rPr lang="en-GB" altLang="en-US" sz="1400" b="1" dirty="0" err="1">
                <a:solidFill>
                  <a:schemeClr val="accent6"/>
                </a:solidFill>
                <a:latin typeface="Calibri" panose="020F0502020204030204" pitchFamily="34" charset="0"/>
                <a:cs typeface="Times New Roman" panose="02020603050405020304" pitchFamily="18" charset="0"/>
              </a:rPr>
              <a:t>BreatheLondon</a:t>
            </a:r>
            <a:r>
              <a:rPr lang="en-GB" altLang="en-US" sz="1400" b="1" dirty="0">
                <a:solidFill>
                  <a:schemeClr val="accent6"/>
                </a:solidFill>
                <a:latin typeface="Calibri" panose="020F0502020204030204" pitchFamily="34" charset="0"/>
                <a:cs typeface="Times New Roman" panose="02020603050405020304" pitchFamily="18" charset="0"/>
              </a:rPr>
              <a:t>) with an absolute peak:</a:t>
            </a:r>
          </a:p>
          <a:p>
            <a:pPr marL="1371600" lvl="3" indent="0">
              <a:lnSpc>
                <a:spcPct val="100000"/>
              </a:lnSpc>
              <a:buNone/>
            </a:pPr>
            <a:r>
              <a:rPr lang="en-GB" sz="1400" dirty="0">
                <a:hlinkClick r:id="rId2"/>
              </a:rPr>
              <a:t>1304251155_Update_on_Implementation_of_the_DAQI_April_2013_Final.pdf (defra.gov.uk)</a:t>
            </a:r>
            <a:endParaRPr lang="en-GB" altLang="en-US" sz="1400" b="1" dirty="0">
              <a:solidFill>
                <a:srgbClr val="FF0000"/>
              </a:solidFill>
              <a:latin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30632955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16C148-9813-48BB-97F5-4D36023674D8}"/>
              </a:ext>
            </a:extLst>
          </p:cNvPr>
          <p:cNvSpPr>
            <a:spLocks noGrp="1"/>
          </p:cNvSpPr>
          <p:nvPr>
            <p:ph type="title"/>
          </p:nvPr>
        </p:nvSpPr>
        <p:spPr>
          <a:xfrm>
            <a:off x="619125" y="107712"/>
            <a:ext cx="10515600" cy="686567"/>
          </a:xfrm>
        </p:spPr>
        <p:txBody>
          <a:bodyPr>
            <a:normAutofit fontScale="90000"/>
          </a:bodyPr>
          <a:lstStyle/>
          <a:p>
            <a:r>
              <a:rPr lang="en-GB" dirty="0"/>
              <a:t>Criteria</a:t>
            </a:r>
          </a:p>
        </p:txBody>
      </p:sp>
      <p:sp>
        <p:nvSpPr>
          <p:cNvPr id="4" name="Rectangle 1">
            <a:extLst>
              <a:ext uri="{FF2B5EF4-FFF2-40B4-BE49-F238E27FC236}">
                <a16:creationId xmlns:a16="http://schemas.microsoft.com/office/drawing/2014/main" id="{E3B3FB10-C992-47A0-96EB-BD392341F113}"/>
              </a:ext>
            </a:extLst>
          </p:cNvPr>
          <p:cNvSpPr>
            <a:spLocks noGrp="1" noChangeArrowheads="1"/>
          </p:cNvSpPr>
          <p:nvPr>
            <p:ph idx="1"/>
          </p:nvPr>
        </p:nvSpPr>
        <p:spPr bwMode="auto">
          <a:xfrm>
            <a:off x="0" y="1190199"/>
            <a:ext cx="11498331" cy="50783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914400" lvl="1" indent="-457200">
              <a:lnSpc>
                <a:spcPct val="100000"/>
              </a:lnSpc>
              <a:buFont typeface="+mj-lt"/>
              <a:buAutoNum type="arabicParenR" startAt="3"/>
            </a:pPr>
            <a:r>
              <a:rPr lang="en-US" altLang="en-US" b="1" dirty="0">
                <a:latin typeface="Calibri" panose="020F0502020204030204" pitchFamily="34" charset="0"/>
                <a:cs typeface="Times New Roman" panose="02020603050405020304" pitchFamily="18" charset="0"/>
              </a:rPr>
              <a:t>Local Authority or regionally designated AQF, AQMPs, planning requirement and possibly designated clusters (notably Slough Trading Estate) – heightened BAT  SCR-full+:</a:t>
            </a:r>
          </a:p>
          <a:p>
            <a:pPr lvl="2">
              <a:lnSpc>
                <a:spcPct val="100000"/>
              </a:lnSpc>
            </a:pPr>
            <a:r>
              <a:rPr lang="en-US" altLang="en-US" b="1" dirty="0">
                <a:solidFill>
                  <a:srgbClr val="FF0000"/>
                </a:solidFill>
                <a:latin typeface="Calibri" panose="020F0502020204030204" pitchFamily="34" charset="0"/>
                <a:cs typeface="Times New Roman" panose="02020603050405020304" pitchFamily="18" charset="0"/>
              </a:rPr>
              <a:t>E</a:t>
            </a:r>
            <a:r>
              <a:rPr lang="en-GB" altLang="en-US" b="1" dirty="0">
                <a:solidFill>
                  <a:srgbClr val="FF0000"/>
                </a:solidFill>
                <a:latin typeface="Calibri" panose="020F0502020204030204" pitchFamily="34" charset="0"/>
                <a:cs typeface="Times New Roman" panose="02020603050405020304" pitchFamily="18" charset="0"/>
              </a:rPr>
              <a:t>missions optimised (2g/US EPA tier2) engines fitted with fast-response (&lt;=10mins) full-SCR abatement achieving better than 90% reduction (ideally to at least an indicative 95mg/m</a:t>
            </a:r>
            <a:r>
              <a:rPr lang="en-GB" altLang="en-US" b="1" baseline="30000" dirty="0">
                <a:solidFill>
                  <a:srgbClr val="FF0000"/>
                </a:solidFill>
                <a:latin typeface="Calibri" panose="020F0502020204030204" pitchFamily="34" charset="0"/>
                <a:cs typeface="Times New Roman" panose="02020603050405020304" pitchFamily="18" charset="0"/>
              </a:rPr>
              <a:t>3</a:t>
            </a:r>
            <a:r>
              <a:rPr lang="en-GB" altLang="en-US" b="1" dirty="0">
                <a:solidFill>
                  <a:srgbClr val="FF0000"/>
                </a:solidFill>
                <a:latin typeface="Calibri" panose="020F0502020204030204" pitchFamily="34" charset="0"/>
                <a:cs typeface="Times New Roman" panose="02020603050405020304" pitchFamily="18" charset="0"/>
              </a:rPr>
              <a:t> at 15% O</a:t>
            </a:r>
            <a:r>
              <a:rPr lang="en-GB" altLang="en-US" b="1" baseline="-25000" dirty="0">
                <a:solidFill>
                  <a:srgbClr val="FF0000"/>
                </a:solidFill>
                <a:latin typeface="Calibri" panose="020F0502020204030204" pitchFamily="34" charset="0"/>
                <a:cs typeface="Times New Roman" panose="02020603050405020304" pitchFamily="18" charset="0"/>
              </a:rPr>
              <a:t>2</a:t>
            </a:r>
            <a:r>
              <a:rPr lang="en-GB" altLang="en-US" b="1" dirty="0">
                <a:solidFill>
                  <a:srgbClr val="FF0000"/>
                </a:solidFill>
                <a:latin typeface="Calibri" panose="020F0502020204030204" pitchFamily="34" charset="0"/>
                <a:cs typeface="Times New Roman" panose="02020603050405020304" pitchFamily="18" charset="0"/>
              </a:rPr>
              <a:t>)</a:t>
            </a:r>
            <a:endParaRPr lang="en-GB" altLang="en-US" b="1" dirty="0">
              <a:latin typeface="Calibri" panose="020F0502020204030204" pitchFamily="34" charset="0"/>
              <a:cs typeface="Times New Roman" panose="02020603050405020304" pitchFamily="18" charset="0"/>
            </a:endParaRPr>
          </a:p>
          <a:p>
            <a:pPr marL="914400" marR="0" lvl="1" indent="-457200" algn="l" defTabSz="914400" rtl="0" eaLnBrk="0" fontAlgn="base" latinLnBrk="0" hangingPunct="0">
              <a:lnSpc>
                <a:spcPct val="100000"/>
              </a:lnSpc>
              <a:spcBef>
                <a:spcPct val="0"/>
              </a:spcBef>
              <a:spcAft>
                <a:spcPct val="0"/>
              </a:spcAft>
              <a:buClrTx/>
              <a:buSzTx/>
              <a:buFont typeface="+mj-lt"/>
              <a:buAutoNum type="arabicParenR" startAt="3"/>
              <a:tabLst/>
            </a:pPr>
            <a:r>
              <a:rPr lang="en-GB" altLang="en-US" b="1" dirty="0">
                <a:latin typeface="Calibri" panose="020F0502020204030204" pitchFamily="34" charset="0"/>
                <a:cs typeface="Times New Roman" panose="02020603050405020304" pitchFamily="18" charset="0"/>
              </a:rPr>
              <a:t>ADVISORY BAT “SCR-ready” configurations are included to allow retrospective fitting of SCR abatement if necessary</a:t>
            </a:r>
          </a:p>
          <a:p>
            <a:pPr marL="457200" marR="0" lvl="1" indent="0" algn="l" defTabSz="914400" rtl="0" eaLnBrk="0" fontAlgn="base" latinLnBrk="0" hangingPunct="0">
              <a:lnSpc>
                <a:spcPct val="100000"/>
              </a:lnSpc>
              <a:spcBef>
                <a:spcPct val="0"/>
              </a:spcBef>
              <a:spcAft>
                <a:spcPct val="0"/>
              </a:spcAft>
              <a:buClrTx/>
              <a:buSzTx/>
              <a:buNone/>
              <a:tabLst/>
            </a:pPr>
            <a:endParaRPr lang="en-GB" altLang="en-US" b="1" dirty="0">
              <a:latin typeface="Calibri" panose="020F0502020204030204" pitchFamily="34" charset="0"/>
              <a:cs typeface="Times New Roman" panose="02020603050405020304" pitchFamily="18" charset="0"/>
            </a:endParaRPr>
          </a:p>
          <a:p>
            <a:pPr marL="457200" lvl="1" indent="0">
              <a:lnSpc>
                <a:spcPct val="100000"/>
              </a:lnSpc>
              <a:buNone/>
            </a:pPr>
            <a:r>
              <a:rPr lang="en-GB" altLang="en-US" b="1" dirty="0">
                <a:solidFill>
                  <a:srgbClr val="00B050"/>
                </a:solidFill>
                <a:latin typeface="Calibri" panose="020F0502020204030204" pitchFamily="34" charset="0"/>
                <a:cs typeface="Times New Roman" panose="02020603050405020304" pitchFamily="18" charset="0"/>
              </a:rPr>
              <a:t>SCR-Lite 	= 2g/US EPA tier2 ‘equivalence’ (750mg/m</a:t>
            </a:r>
            <a:r>
              <a:rPr lang="en-GB" altLang="en-US" b="1" baseline="30000" dirty="0">
                <a:solidFill>
                  <a:srgbClr val="00B050"/>
                </a:solidFill>
                <a:latin typeface="Calibri" panose="020F0502020204030204" pitchFamily="34" charset="0"/>
                <a:cs typeface="Times New Roman" panose="02020603050405020304" pitchFamily="18" charset="0"/>
              </a:rPr>
              <a:t>3</a:t>
            </a:r>
            <a:r>
              <a:rPr lang="en-GB" altLang="en-US" b="1" dirty="0">
                <a:solidFill>
                  <a:srgbClr val="00B050"/>
                </a:solidFill>
                <a:latin typeface="Calibri" panose="020F0502020204030204" pitchFamily="34" charset="0"/>
                <a:cs typeface="Times New Roman" panose="02020603050405020304" pitchFamily="18" charset="0"/>
              </a:rPr>
              <a:t> at 15% O</a:t>
            </a:r>
            <a:r>
              <a:rPr lang="en-GB" altLang="en-US" b="1" baseline="-25000" dirty="0">
                <a:solidFill>
                  <a:srgbClr val="00B050"/>
                </a:solidFill>
                <a:latin typeface="Calibri" panose="020F0502020204030204" pitchFamily="34" charset="0"/>
                <a:cs typeface="Times New Roman" panose="02020603050405020304" pitchFamily="18" charset="0"/>
              </a:rPr>
              <a:t>2</a:t>
            </a:r>
            <a:r>
              <a:rPr lang="en-GB" altLang="en-US" b="1" dirty="0">
                <a:solidFill>
                  <a:srgbClr val="00B050"/>
                </a:solidFill>
                <a:latin typeface="Calibri" panose="020F0502020204030204" pitchFamily="34" charset="0"/>
                <a:cs typeface="Times New Roman" panose="02020603050405020304" pitchFamily="18" charset="0"/>
              </a:rPr>
              <a:t>)</a:t>
            </a:r>
          </a:p>
          <a:p>
            <a:pPr marL="457200" lvl="1" indent="0">
              <a:lnSpc>
                <a:spcPct val="100000"/>
              </a:lnSpc>
              <a:buNone/>
            </a:pPr>
            <a:r>
              <a:rPr lang="en-GB" altLang="en-US" b="1" dirty="0">
                <a:solidFill>
                  <a:srgbClr val="00B050"/>
                </a:solidFill>
                <a:latin typeface="Calibri" panose="020F0502020204030204" pitchFamily="34" charset="0"/>
                <a:cs typeface="Times New Roman" panose="02020603050405020304" pitchFamily="18" charset="0"/>
              </a:rPr>
              <a:t>SCR–full 	= MCP ELV compliance (190mg/m</a:t>
            </a:r>
            <a:r>
              <a:rPr lang="en-GB" altLang="en-US" b="1" baseline="30000" dirty="0">
                <a:solidFill>
                  <a:srgbClr val="00B050"/>
                </a:solidFill>
                <a:latin typeface="Calibri" panose="020F0502020204030204" pitchFamily="34" charset="0"/>
                <a:cs typeface="Times New Roman" panose="02020603050405020304" pitchFamily="18" charset="0"/>
              </a:rPr>
              <a:t>3</a:t>
            </a:r>
            <a:r>
              <a:rPr lang="en-GB" altLang="en-US" b="1" dirty="0">
                <a:solidFill>
                  <a:srgbClr val="00B050"/>
                </a:solidFill>
                <a:latin typeface="Calibri" panose="020F0502020204030204" pitchFamily="34" charset="0"/>
                <a:cs typeface="Times New Roman" panose="02020603050405020304" pitchFamily="18" charset="0"/>
              </a:rPr>
              <a:t> at 15% O</a:t>
            </a:r>
            <a:r>
              <a:rPr lang="en-GB" altLang="en-US" b="1" baseline="-25000" dirty="0">
                <a:solidFill>
                  <a:srgbClr val="00B050"/>
                </a:solidFill>
                <a:latin typeface="Calibri" panose="020F0502020204030204" pitchFamily="34" charset="0"/>
                <a:cs typeface="Times New Roman" panose="02020603050405020304" pitchFamily="18" charset="0"/>
              </a:rPr>
              <a:t>2</a:t>
            </a:r>
            <a:r>
              <a:rPr lang="en-GB" altLang="en-US" b="1" dirty="0">
                <a:solidFill>
                  <a:srgbClr val="00B050"/>
                </a:solidFill>
                <a:latin typeface="Calibri" panose="020F0502020204030204" pitchFamily="34" charset="0"/>
                <a:cs typeface="Times New Roman" panose="02020603050405020304" pitchFamily="18" charset="0"/>
              </a:rPr>
              <a:t>)</a:t>
            </a:r>
          </a:p>
          <a:p>
            <a:pPr marL="457200" lvl="1" indent="0">
              <a:lnSpc>
                <a:spcPct val="100000"/>
              </a:lnSpc>
              <a:buNone/>
            </a:pPr>
            <a:r>
              <a:rPr lang="en-GB" altLang="en-US" b="1" dirty="0">
                <a:solidFill>
                  <a:srgbClr val="00B050"/>
                </a:solidFill>
                <a:latin typeface="Calibri" panose="020F0502020204030204" pitchFamily="34" charset="0"/>
                <a:cs typeface="Times New Roman" panose="02020603050405020304" pitchFamily="18" charset="0"/>
              </a:rPr>
              <a:t>SCR–full+ 	= 2g/ US EPA tier2 + with fast-response maximal SCR (&lt;95mg/m</a:t>
            </a:r>
            <a:r>
              <a:rPr lang="en-GB" altLang="en-US" b="1" baseline="30000" dirty="0">
                <a:solidFill>
                  <a:srgbClr val="00B050"/>
                </a:solidFill>
                <a:latin typeface="Calibri" panose="020F0502020204030204" pitchFamily="34" charset="0"/>
                <a:cs typeface="Times New Roman" panose="02020603050405020304" pitchFamily="18" charset="0"/>
              </a:rPr>
              <a:t>3</a:t>
            </a:r>
            <a:r>
              <a:rPr lang="en-GB" altLang="en-US" b="1" dirty="0">
                <a:solidFill>
                  <a:srgbClr val="00B050"/>
                </a:solidFill>
                <a:latin typeface="Calibri" panose="020F0502020204030204" pitchFamily="34" charset="0"/>
                <a:cs typeface="Times New Roman" panose="02020603050405020304" pitchFamily="18" charset="0"/>
              </a:rPr>
              <a:t> at 15% O</a:t>
            </a:r>
            <a:r>
              <a:rPr lang="en-GB" altLang="en-US" b="1" baseline="-25000" dirty="0">
                <a:solidFill>
                  <a:srgbClr val="00B050"/>
                </a:solidFill>
                <a:latin typeface="Calibri" panose="020F0502020204030204" pitchFamily="34" charset="0"/>
                <a:cs typeface="Times New Roman" panose="02020603050405020304" pitchFamily="18" charset="0"/>
              </a:rPr>
              <a:t>2</a:t>
            </a:r>
            <a:r>
              <a:rPr lang="en-GB" altLang="en-US" b="1" dirty="0">
                <a:solidFill>
                  <a:srgbClr val="00B050"/>
                </a:solidFill>
                <a:latin typeface="Calibri" panose="020F0502020204030204" pitchFamily="34" charset="0"/>
                <a:cs typeface="Times New Roman" panose="02020603050405020304" pitchFamily="18" charset="0"/>
              </a:rPr>
              <a:t>) </a:t>
            </a:r>
            <a:r>
              <a:rPr lang="en-GB" altLang="en-US" sz="2000" b="1" dirty="0">
                <a:solidFill>
                  <a:srgbClr val="00B050"/>
                </a:solidFill>
                <a:latin typeface="Calibri" panose="020F0502020204030204" pitchFamily="34" charset="0"/>
                <a:cs typeface="Times New Roman" panose="02020603050405020304" pitchFamily="18" charset="0"/>
              </a:rPr>
              <a:t>[risks NH</a:t>
            </a:r>
            <a:r>
              <a:rPr lang="en-GB" altLang="en-US" sz="2000" b="1" baseline="-25000" dirty="0">
                <a:solidFill>
                  <a:srgbClr val="00B050"/>
                </a:solidFill>
                <a:latin typeface="Calibri" panose="020F0502020204030204" pitchFamily="34" charset="0"/>
                <a:cs typeface="Times New Roman" panose="02020603050405020304" pitchFamily="18" charset="0"/>
              </a:rPr>
              <a:t>3 </a:t>
            </a:r>
            <a:r>
              <a:rPr lang="en-GB" altLang="en-US" sz="2000" b="1" dirty="0">
                <a:solidFill>
                  <a:srgbClr val="00B050"/>
                </a:solidFill>
                <a:latin typeface="Calibri" panose="020F0502020204030204" pitchFamily="34" charset="0"/>
                <a:cs typeface="Times New Roman" panose="02020603050405020304" pitchFamily="18" charset="0"/>
              </a:rPr>
              <a:t>slip issues?]</a:t>
            </a:r>
          </a:p>
          <a:p>
            <a:pPr marL="914400" marR="0" lvl="1" indent="-457200" algn="l" defTabSz="914400" rtl="0" eaLnBrk="0" fontAlgn="base" latinLnBrk="0" hangingPunct="0">
              <a:lnSpc>
                <a:spcPct val="100000"/>
              </a:lnSpc>
              <a:spcBef>
                <a:spcPct val="0"/>
              </a:spcBef>
              <a:spcAft>
                <a:spcPct val="0"/>
              </a:spcAft>
              <a:buClrTx/>
              <a:buSzTx/>
              <a:buFont typeface="+mj-lt"/>
              <a:buAutoNum type="arabicParenR" startAt="5"/>
              <a:tabLst/>
            </a:pPr>
            <a:endParaRPr lang="en-GB" altLang="en-US" dirty="0">
              <a:solidFill>
                <a:srgbClr val="FF0000"/>
              </a:solidFill>
              <a:cs typeface="Times New Roman" panose="02020603050405020304" pitchFamily="18" charset="0"/>
            </a:endParaRPr>
          </a:p>
        </p:txBody>
      </p:sp>
      <p:sp>
        <p:nvSpPr>
          <p:cNvPr id="7" name="TextBox 6">
            <a:extLst>
              <a:ext uri="{FF2B5EF4-FFF2-40B4-BE49-F238E27FC236}">
                <a16:creationId xmlns:a16="http://schemas.microsoft.com/office/drawing/2014/main" id="{17E53303-BE8C-41B3-8323-FD2F90620BBC}"/>
              </a:ext>
            </a:extLst>
          </p:cNvPr>
          <p:cNvSpPr txBox="1"/>
          <p:nvPr/>
        </p:nvSpPr>
        <p:spPr>
          <a:xfrm>
            <a:off x="0" y="6018100"/>
            <a:ext cx="11868150" cy="646331"/>
          </a:xfrm>
          <a:prstGeom prst="rect">
            <a:avLst/>
          </a:prstGeom>
          <a:noFill/>
        </p:spPr>
        <p:txBody>
          <a:bodyPr wrap="square">
            <a:spAutoFit/>
          </a:bodyPr>
          <a:lstStyle/>
          <a:p>
            <a:pPr marL="457200" lvl="1" indent="0">
              <a:lnSpc>
                <a:spcPct val="100000"/>
              </a:lnSpc>
              <a:buNone/>
            </a:pPr>
            <a:r>
              <a:rPr lang="en-GB" altLang="en-US" b="1" dirty="0">
                <a:solidFill>
                  <a:schemeClr val="accent6"/>
                </a:solidFill>
                <a:latin typeface="Calibri" panose="020F0502020204030204" pitchFamily="34" charset="0"/>
                <a:cs typeface="Times New Roman" panose="02020603050405020304" pitchFamily="18" charset="0"/>
              </a:rPr>
              <a:t>Of currently 22 HNL permitted aggregated standby I reckon 4 would probably need some SCR, 15 maybes (so more detailed AQ remodelling at least), 7 unlikely</a:t>
            </a:r>
          </a:p>
        </p:txBody>
      </p:sp>
    </p:spTree>
    <p:extLst>
      <p:ext uri="{BB962C8B-B14F-4D97-AF65-F5344CB8AC3E}">
        <p14:creationId xmlns:p14="http://schemas.microsoft.com/office/powerpoint/2010/main" val="3278500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EC6D1E5-0094-4134-A461-9076F5CAB733}"/>
              </a:ext>
            </a:extLst>
          </p:cNvPr>
          <p:cNvSpPr>
            <a:spLocks noGrp="1"/>
          </p:cNvSpPr>
          <p:nvPr>
            <p:ph type="title"/>
          </p:nvPr>
        </p:nvSpPr>
        <p:spPr/>
        <p:txBody>
          <a:bodyPr/>
          <a:lstStyle/>
          <a:p>
            <a:r>
              <a:rPr lang="en-GB" sz="4000" dirty="0"/>
              <a:t>Notes</a:t>
            </a:r>
          </a:p>
        </p:txBody>
      </p:sp>
      <p:sp>
        <p:nvSpPr>
          <p:cNvPr id="3" name="Content Placeholder 2">
            <a:extLst>
              <a:ext uri="{FF2B5EF4-FFF2-40B4-BE49-F238E27FC236}">
                <a16:creationId xmlns:a16="http://schemas.microsoft.com/office/drawing/2014/main" id="{243C0BDD-3428-4056-B497-2707ADD4F226}"/>
              </a:ext>
            </a:extLst>
          </p:cNvPr>
          <p:cNvSpPr>
            <a:spLocks noGrp="1"/>
          </p:cNvSpPr>
          <p:nvPr>
            <p:ph idx="1"/>
          </p:nvPr>
        </p:nvSpPr>
        <p:spPr>
          <a:xfrm>
            <a:off x="838200" y="1524000"/>
            <a:ext cx="10515600" cy="4886325"/>
          </a:xfrm>
        </p:spPr>
        <p:txBody>
          <a:bodyPr>
            <a:normAutofit fontScale="85000" lnSpcReduction="20000"/>
          </a:bodyPr>
          <a:lstStyle/>
          <a:p>
            <a:pPr lvl="1">
              <a:lnSpc>
                <a:spcPct val="100000"/>
              </a:lnSpc>
              <a:buFont typeface="Wingdings" panose="05000000000000000000" pitchFamily="2" charset="2"/>
              <a:buChar char="ü"/>
            </a:pPr>
            <a:r>
              <a:rPr lang="en-GB" altLang="en-US" sz="2800" i="1" dirty="0">
                <a:latin typeface="Calibri" panose="020F0502020204030204" pitchFamily="34" charset="0"/>
                <a:cs typeface="Times New Roman" panose="02020603050405020304" pitchFamily="18" charset="0"/>
              </a:rPr>
              <a:t>This is about de-linking likelihood of a prolonged outage to one of ‘in the event of any reasonable outage’ (or in some cases maintenance/tests too) operations, where, when and for how long could short peak NO</a:t>
            </a:r>
            <a:r>
              <a:rPr lang="en-GB" altLang="en-US" sz="2800" i="1" baseline="-25000" dirty="0">
                <a:latin typeface="Calibri" panose="020F0502020204030204" pitchFamily="34" charset="0"/>
                <a:cs typeface="Times New Roman" panose="02020603050405020304" pitchFamily="18" charset="0"/>
              </a:rPr>
              <a:t>2</a:t>
            </a:r>
            <a:r>
              <a:rPr lang="en-GB" altLang="en-US" sz="2800" i="1" dirty="0">
                <a:latin typeface="Calibri" panose="020F0502020204030204" pitchFamily="34" charset="0"/>
                <a:cs typeface="Times New Roman" panose="02020603050405020304" pitchFamily="18" charset="0"/>
              </a:rPr>
              <a:t> (and NO) occur. This is looking at the process contribution PC/PEC and ultimately this may be equivalent to a site total mass emission rate (</a:t>
            </a:r>
            <a:r>
              <a:rPr lang="en-GB" altLang="en-US" sz="2800" i="1" dirty="0" err="1">
                <a:latin typeface="Calibri" panose="020F0502020204030204" pitchFamily="34" charset="0"/>
                <a:cs typeface="Times New Roman" panose="02020603050405020304" pitchFamily="18" charset="0"/>
              </a:rPr>
              <a:t>MWth</a:t>
            </a:r>
            <a:r>
              <a:rPr lang="en-GB" altLang="en-US" sz="2800" i="1" dirty="0">
                <a:latin typeface="Calibri" panose="020F0502020204030204" pitchFamily="34" charset="0"/>
                <a:cs typeface="Times New Roman" panose="02020603050405020304" pitchFamily="18" charset="0"/>
              </a:rPr>
              <a:t> density) - TBC</a:t>
            </a:r>
          </a:p>
          <a:p>
            <a:pPr lvl="1">
              <a:lnSpc>
                <a:spcPct val="100000"/>
              </a:lnSpc>
              <a:buFont typeface="Wingdings" panose="05000000000000000000" pitchFamily="2" charset="2"/>
              <a:buChar char="ü"/>
            </a:pPr>
            <a:r>
              <a:rPr lang="en-GB" altLang="en-US" sz="2800" i="1" dirty="0">
                <a:latin typeface="Calibri" panose="020F0502020204030204" pitchFamily="34" charset="0"/>
                <a:cs typeface="Times New Roman" panose="02020603050405020304" pitchFamily="18" charset="0"/>
              </a:rPr>
              <a:t>It is generally recognised and currently permitted that achieving ST ambient AQ standard of &lt;200ug/m</a:t>
            </a:r>
            <a:r>
              <a:rPr lang="en-GB" altLang="en-US" sz="2800" i="1" baseline="30000" dirty="0">
                <a:latin typeface="Calibri" panose="020F0502020204030204" pitchFamily="34" charset="0"/>
                <a:cs typeface="Times New Roman" panose="02020603050405020304" pitchFamily="18" charset="0"/>
              </a:rPr>
              <a:t>3</a:t>
            </a:r>
            <a:r>
              <a:rPr lang="en-GB" altLang="en-US" sz="2800" i="1" dirty="0">
                <a:latin typeface="Calibri" panose="020F0502020204030204" pitchFamily="34" charset="0"/>
                <a:cs typeface="Times New Roman" panose="02020603050405020304" pitchFamily="18" charset="0"/>
              </a:rPr>
              <a:t> at any location off-site for around 1 hour (let alone in a prolonged outage &lt;18hours) for even some of the smallest aggregated sites (MCP scale) could be unachievable and disproportionate for reliably connected, emergency standby in urban settings. But ultimately this is the idealised target DAQI level for no pollution.</a:t>
            </a:r>
          </a:p>
          <a:p>
            <a:pPr lvl="1">
              <a:buFont typeface="Wingdings" panose="05000000000000000000" pitchFamily="2" charset="2"/>
              <a:buChar char="ü"/>
            </a:pPr>
            <a:r>
              <a:rPr lang="en-GB" sz="2800" i="1" dirty="0">
                <a:latin typeface="Calibri" panose="020F0502020204030204" pitchFamily="34" charset="0"/>
                <a:cs typeface="Times New Roman" panose="02020603050405020304" pitchFamily="18" charset="0"/>
              </a:rPr>
              <a:t>EA specified generator modelling </a:t>
            </a:r>
            <a:r>
              <a:rPr lang="en-GB" sz="2800" u="sng" dirty="0">
                <a:solidFill>
                  <a:srgbClr val="0563C1"/>
                </a:solidFill>
                <a:effectLst/>
                <a:latin typeface="Calibri" panose="020F0502020204030204" pitchFamily="34" charset="0"/>
                <a:ea typeface="Calibri" panose="020F0502020204030204" pitchFamily="34" charset="0"/>
                <a:hlinkClick r:id="rId2"/>
              </a:rPr>
              <a:t>guidance</a:t>
            </a:r>
            <a:r>
              <a:rPr lang="en-GB" sz="2800" i="1" dirty="0">
                <a:latin typeface="Calibri" panose="020F0502020204030204" pitchFamily="34" charset="0"/>
                <a:cs typeface="Times New Roman" panose="02020603050405020304" pitchFamily="18" charset="0"/>
              </a:rPr>
              <a:t>: “You need to include the maximum hourly (100th percentile) NO</a:t>
            </a:r>
            <a:r>
              <a:rPr lang="en-GB" sz="2800" i="1" baseline="-25000" dirty="0">
                <a:latin typeface="Calibri" panose="020F0502020204030204" pitchFamily="34" charset="0"/>
                <a:cs typeface="Times New Roman" panose="02020603050405020304" pitchFamily="18" charset="0"/>
              </a:rPr>
              <a:t>2</a:t>
            </a:r>
            <a:r>
              <a:rPr lang="en-GB" sz="2800" i="1" dirty="0">
                <a:latin typeface="Calibri" panose="020F0502020204030204" pitchFamily="34" charset="0"/>
                <a:cs typeface="Times New Roman" panose="02020603050405020304" pitchFamily="18" charset="0"/>
              </a:rPr>
              <a:t> PEC. This is to understand the potential health effects and the amount of risk to members of the public. There is no absolute hourly limit environmental standard for the acute exposure to NO</a:t>
            </a:r>
            <a:r>
              <a:rPr lang="en-GB" sz="2800" i="1" baseline="-25000" dirty="0">
                <a:latin typeface="Calibri" panose="020F0502020204030204" pitchFamily="34" charset="0"/>
                <a:cs typeface="Times New Roman" panose="02020603050405020304" pitchFamily="18" charset="0"/>
              </a:rPr>
              <a:t>2</a:t>
            </a:r>
            <a:r>
              <a:rPr lang="en-GB" sz="2800" i="1" dirty="0">
                <a:latin typeface="Calibri" panose="020F0502020204030204" pitchFamily="34" charset="0"/>
                <a:cs typeface="Times New Roman" panose="02020603050405020304" pitchFamily="18" charset="0"/>
              </a:rPr>
              <a:t>, but there can be effects on health over a certain threshold”.</a:t>
            </a:r>
          </a:p>
          <a:p>
            <a:endParaRPr lang="en-GB" dirty="0"/>
          </a:p>
        </p:txBody>
      </p:sp>
    </p:spTree>
    <p:extLst>
      <p:ext uri="{BB962C8B-B14F-4D97-AF65-F5344CB8AC3E}">
        <p14:creationId xmlns:p14="http://schemas.microsoft.com/office/powerpoint/2010/main" val="3841867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A85F36-894F-40C7-BDE9-DAA96F63B55A}"/>
              </a:ext>
            </a:extLst>
          </p:cNvPr>
          <p:cNvSpPr>
            <a:spLocks noGrp="1"/>
          </p:cNvSpPr>
          <p:nvPr>
            <p:ph type="title"/>
          </p:nvPr>
        </p:nvSpPr>
        <p:spPr>
          <a:xfrm>
            <a:off x="838200" y="365125"/>
            <a:ext cx="10515600" cy="873125"/>
          </a:xfrm>
        </p:spPr>
        <p:txBody>
          <a:bodyPr>
            <a:normAutofit fontScale="90000"/>
          </a:bodyPr>
          <a:lstStyle/>
          <a:p>
            <a:r>
              <a:rPr lang="en-GB" sz="2900" dirty="0">
                <a:solidFill>
                  <a:srgbClr val="FF0000"/>
                </a:solidFill>
              </a:rPr>
              <a:t>Review cycle of BAT (4-8 years) for IED 1.1A(1)a &gt;50MWth for Aggregated Standby</a:t>
            </a:r>
          </a:p>
        </p:txBody>
      </p:sp>
      <p:sp>
        <p:nvSpPr>
          <p:cNvPr id="3" name="Content Placeholder 2">
            <a:extLst>
              <a:ext uri="{FF2B5EF4-FFF2-40B4-BE49-F238E27FC236}">
                <a16:creationId xmlns:a16="http://schemas.microsoft.com/office/drawing/2014/main" id="{B97E01EF-13F4-4704-93A7-3265B5B49366}"/>
              </a:ext>
            </a:extLst>
          </p:cNvPr>
          <p:cNvSpPr>
            <a:spLocks noGrp="1"/>
          </p:cNvSpPr>
          <p:nvPr>
            <p:ph idx="1"/>
          </p:nvPr>
        </p:nvSpPr>
        <p:spPr>
          <a:xfrm>
            <a:off x="838200" y="1368425"/>
            <a:ext cx="10515600" cy="4946650"/>
          </a:xfrm>
        </p:spPr>
        <p:txBody>
          <a:bodyPr>
            <a:normAutofit/>
          </a:bodyPr>
          <a:lstStyle/>
          <a:p>
            <a:pPr marL="514350" indent="-514350">
              <a:buFont typeface="+mj-lt"/>
              <a:buAutoNum type="alphaUcPeriod"/>
            </a:pPr>
            <a:r>
              <a:rPr lang="en-GB" sz="3200" dirty="0"/>
              <a:t>2025</a:t>
            </a:r>
          </a:p>
          <a:p>
            <a:pPr lvl="1"/>
            <a:r>
              <a:rPr lang="en-GB" sz="2000" dirty="0"/>
              <a:t>Criteria defining when SCR as BAT applies (i.e. over emissions optimised plant) – new plant</a:t>
            </a:r>
          </a:p>
          <a:p>
            <a:pPr lvl="1"/>
            <a:r>
              <a:rPr lang="en-GB" sz="2000" dirty="0"/>
              <a:t>Agree SCR BAT for new plant and if needed CBA criteria for existing plant</a:t>
            </a:r>
          </a:p>
          <a:p>
            <a:pPr lvl="1"/>
            <a:r>
              <a:rPr lang="en-GB" sz="2000" dirty="0"/>
              <a:t>Technical aspects and operational BAT of SCR on diesel standby</a:t>
            </a:r>
          </a:p>
          <a:p>
            <a:pPr lvl="1"/>
            <a:r>
              <a:rPr lang="en-GB" sz="2000" dirty="0"/>
              <a:t>Opportunity for review of the FAQ of sector critical aspects of BAT (pick out anything for discussion, clarity or expansion generally – industry code of practice ICOP?)</a:t>
            </a:r>
          </a:p>
          <a:p>
            <a:pPr lvl="1"/>
            <a:r>
              <a:rPr lang="en-GB" sz="2000" dirty="0"/>
              <a:t>Scope for future proofing BAT beyond 2030</a:t>
            </a:r>
          </a:p>
          <a:p>
            <a:pPr lvl="1"/>
            <a:r>
              <a:rPr lang="en-GB" sz="2000" dirty="0"/>
              <a:t>Start reviewing existing stock of permits under a BAT review</a:t>
            </a:r>
          </a:p>
          <a:p>
            <a:pPr marL="514350" indent="-514350">
              <a:buFont typeface="+mj-lt"/>
              <a:buAutoNum type="alphaUcPeriod"/>
            </a:pPr>
            <a:r>
              <a:rPr lang="en-GB" sz="3200" dirty="0"/>
              <a:t>2026</a:t>
            </a:r>
          </a:p>
          <a:p>
            <a:pPr lvl="1"/>
            <a:r>
              <a:rPr lang="en-GB" sz="2000" dirty="0"/>
              <a:t>Completed review of 1.1A(1)a aggregated standby (includes some non-data centres)</a:t>
            </a:r>
          </a:p>
          <a:p>
            <a:pPr marL="514350" indent="-514350">
              <a:buFont typeface="+mj-lt"/>
              <a:buAutoNum type="alphaUcPeriod"/>
            </a:pPr>
            <a:r>
              <a:rPr lang="en-GB" sz="3200" dirty="0"/>
              <a:t>2030</a:t>
            </a:r>
          </a:p>
          <a:p>
            <a:pPr lvl="1"/>
            <a:r>
              <a:rPr lang="en-GB" sz="2000" dirty="0"/>
              <a:t>End of Four year period to implement BAT across the sector</a:t>
            </a:r>
          </a:p>
          <a:p>
            <a:endParaRPr lang="en-GB" dirty="0"/>
          </a:p>
        </p:txBody>
      </p:sp>
    </p:spTree>
    <p:extLst>
      <p:ext uri="{BB962C8B-B14F-4D97-AF65-F5344CB8AC3E}">
        <p14:creationId xmlns:p14="http://schemas.microsoft.com/office/powerpoint/2010/main" val="4191599538"/>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1" id="{BA66D8A5-62FA-49A4-BC90-9A648D27214D}" vid="{201AB91D-F649-41BA-B7C1-4CE60505CE38}"/>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item1.xml><?xml version="1.0" encoding="utf-8"?>
<ct:contentTypeSchema xmlns:ct="http://schemas.microsoft.com/office/2006/metadata/contentType" xmlns:ma="http://schemas.microsoft.com/office/2006/metadata/properties/metaAttributes" ct:_="" ma:_="" ma:contentTypeName="Defra document" ma:contentTypeID="0x010100A5BF1C78D9F64B679A5EBDE1C6598EBC01002535A28661BCB144AC4DA286BCAABCF0" ma:contentTypeVersion="18" ma:contentTypeDescription="Create a new document." ma:contentTypeScope="" ma:versionID="d906acf03c35a5661562ed58c89d2e44">
  <xsd:schema xmlns:xsd="http://www.w3.org/2001/XMLSchema" xmlns:xs="http://www.w3.org/2001/XMLSchema" xmlns:p="http://schemas.microsoft.com/office/2006/metadata/properties" xmlns:ns2="662745e8-e224-48e8-a2e3-254862b8c2f5" xmlns:ns3="fd25cdcf-a14c-4df5-bd6e-774a094fabb8" xmlns:ns4="afcc6769-6515-4f99-a3ce-be530505a0ee" targetNamespace="http://schemas.microsoft.com/office/2006/metadata/properties" ma:root="true" ma:fieldsID="28af1deb7185bfd10a7a112dcec3b066" ns2:_="" ns3:_="" ns4:_="">
    <xsd:import namespace="662745e8-e224-48e8-a2e3-254862b8c2f5"/>
    <xsd:import namespace="fd25cdcf-a14c-4df5-bd6e-774a094fabb8"/>
    <xsd:import namespace="afcc6769-6515-4f99-a3ce-be530505a0ee"/>
    <xsd:element name="properties">
      <xsd:complexType>
        <xsd:sequence>
          <xsd:element name="documentManagement">
            <xsd:complexType>
              <xsd:all>
                <xsd:element ref="ns2:lae2bfa7b6474897ab4a53f76ea236c7" minOccurs="0"/>
                <xsd:element ref="ns2:TaxCatchAll" minOccurs="0"/>
                <xsd:element ref="ns2:TaxCatchAllLabel" minOccurs="0"/>
                <xsd:element ref="ns2:cf401361b24e474cb011be6eb76c0e76" minOccurs="0"/>
                <xsd:element ref="ns2:n7493b4506bf40e28c373b1e51a33445" minOccurs="0"/>
                <xsd:element ref="ns2:HOMigrated" minOccurs="0"/>
                <xsd:element ref="ns2:k85d23755b3a46b5a51451cf336b2e9b" minOccurs="0"/>
                <xsd:element ref="ns2:Team" minOccurs="0"/>
                <xsd:element ref="ns2:Topic" minOccurs="0"/>
                <xsd:element ref="ns2:ddeb1fd0a9ad4436a96525d34737dc44" minOccurs="0"/>
                <xsd:element ref="ns2:fe59e9859d6a491389c5b03567f5dda5" minOccurs="0"/>
                <xsd:element ref="ns3:MediaServiceMetadata" minOccurs="0"/>
                <xsd:element ref="ns3:MediaServiceFastMetadata" minOccurs="0"/>
                <xsd:element ref="ns4:SharedWithUsers" minOccurs="0"/>
                <xsd:element ref="ns4:SharedWithDetails" minOccurs="0"/>
                <xsd:element ref="ns3:MediaServiceDateTaken" minOccurs="0"/>
                <xsd:element ref="ns3:MediaLengthInSeconds" minOccurs="0"/>
                <xsd:element ref="ns3:lcf76f155ced4ddcb4097134ff3c332f" minOccurs="0"/>
                <xsd:element ref="ns3:MediaServiceOCR" minOccurs="0"/>
                <xsd:element ref="ns3:MediaServiceGenerationTime" minOccurs="0"/>
                <xsd:element ref="ns3:MediaServiceEventHashCode" minOccurs="0"/>
                <xsd:element ref="ns3: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62745e8-e224-48e8-a2e3-254862b8c2f5" elementFormDefault="qualified">
    <xsd:import namespace="http://schemas.microsoft.com/office/2006/documentManagement/types"/>
    <xsd:import namespace="http://schemas.microsoft.com/office/infopath/2007/PartnerControls"/>
    <xsd:element name="lae2bfa7b6474897ab4a53f76ea236c7" ma:index="8" ma:taxonomy="true" ma:internalName="lae2bfa7b6474897ab4a53f76ea236c7" ma:taxonomyFieldName="HOGovernmentSecurityClassification" ma:displayName="Government Security Classification" ma:readOnly="false" ma:default="6;#Official|14c80daa-741b-422c-9722-f71693c9ede4" ma:fieldId="{5ae2bfa7-b647-4897-ab4a-53f76ea236c7}" ma:sspId="d1117845-93f6-4da3-abaa-fcb4fa669c78" ma:termSetId="56209604-fc17-4ace-9b7b-f45f0f17d50b" ma:anchorId="00000000-0000-0000-0000-000000000000" ma:open="false" ma:isKeyword="false">
      <xsd:complexType>
        <xsd:sequence>
          <xsd:element ref="pc:Terms" minOccurs="0" maxOccurs="1"/>
        </xsd:sequence>
      </xsd:complexType>
    </xsd:element>
    <xsd:element name="TaxCatchAll" ma:index="9" nillable="true" ma:displayName="Taxonomy Catch All Column" ma:hidden="true" ma:list="{57c37d78-072e-46be-96c5-86f0f49f5b0f}" ma:internalName="TaxCatchAll" ma:showField="CatchAllData" ma:web="afcc6769-6515-4f99-a3ce-be530505a0ee">
      <xsd:complexType>
        <xsd:complexContent>
          <xsd:extension base="dms:MultiChoiceLookup">
            <xsd:sequence>
              <xsd:element name="Value" type="dms:Lookup" maxOccurs="unbounded" minOccurs="0" nillable="true"/>
            </xsd:sequence>
          </xsd:extension>
        </xsd:complexContent>
      </xsd:complexType>
    </xsd:element>
    <xsd:element name="TaxCatchAllLabel" ma:index="10" nillable="true" ma:displayName="Taxonomy Catch All Column1" ma:hidden="true" ma:list="{57c37d78-072e-46be-96c5-86f0f49f5b0f}" ma:internalName="TaxCatchAllLabel" ma:readOnly="true" ma:showField="CatchAllDataLabel" ma:web="afcc6769-6515-4f99-a3ce-be530505a0ee">
      <xsd:complexType>
        <xsd:complexContent>
          <xsd:extension base="dms:MultiChoiceLookup">
            <xsd:sequence>
              <xsd:element name="Value" type="dms:Lookup" maxOccurs="unbounded" minOccurs="0" nillable="true"/>
            </xsd:sequence>
          </xsd:extension>
        </xsd:complexContent>
      </xsd:complexType>
    </xsd:element>
    <xsd:element name="cf401361b24e474cb011be6eb76c0e76" ma:index="12" ma:taxonomy="true" ma:internalName="cf401361b24e474cb011be6eb76c0e76" ma:taxonomyFieldName="HOCopyrightLevel" ma:displayName="Copyright level" ma:readOnly="false" ma:default="7;#Crown|69589897-2828-4761-976e-717fd8e631c9" ma:fieldId="{cf401361-b24e-474c-b011-be6eb76c0e76}" ma:sspId="d1117845-93f6-4da3-abaa-fcb4fa669c78" ma:termSetId="bdd694c6-7266-48f2-93d6-d15992cd203e" ma:anchorId="00000000-0000-0000-0000-000000000000" ma:open="false" ma:isKeyword="false">
      <xsd:complexType>
        <xsd:sequence>
          <xsd:element ref="pc:Terms" minOccurs="0" maxOccurs="1"/>
        </xsd:sequence>
      </xsd:complexType>
    </xsd:element>
    <xsd:element name="n7493b4506bf40e28c373b1e51a33445" ma:index="14" nillable="true" ma:taxonomy="true" ma:internalName="n7493b4506bf40e28c373b1e51a33445" ma:taxonomyFieldName="HOSiteType" ma:displayName="Site type" ma:default="10;#Community|144ac7d7-0b9a-42f9-9385-2935294b6de3" ma:fieldId="{77493b45-06bf-40e2-8c37-3b1e51a33445}" ma:sspId="d1117845-93f6-4da3-abaa-fcb4fa669c78" ma:termSetId="4518b03a-1a05-49af-8bf2-e5548589f21b" ma:anchorId="00000000-0000-0000-0000-000000000000" ma:open="false" ma:isKeyword="false">
      <xsd:complexType>
        <xsd:sequence>
          <xsd:element ref="pc:Terms" minOccurs="0" maxOccurs="1"/>
        </xsd:sequence>
      </xsd:complexType>
    </xsd:element>
    <xsd:element name="HOMigrated" ma:index="16" nillable="true" ma:displayName="Migrated" ma:default="0" ma:internalName="HOMigrated">
      <xsd:simpleType>
        <xsd:restriction base="dms:Boolean"/>
      </xsd:simpleType>
    </xsd:element>
    <xsd:element name="k85d23755b3a46b5a51451cf336b2e9b" ma:index="17" nillable="true" ma:taxonomy="true" ma:internalName="k85d23755b3a46b5a51451cf336b2e9b" ma:taxonomyFieldName="InformationType" ma:displayName="Information Type" ma:fieldId="{485d2375-5b3a-46b5-a514-51cf336b2e9b}" ma:sspId="d1117845-93f6-4da3-abaa-fcb4fa669c78" ma:termSetId="75cb3767-2327-4339-b999-281b3f58ac0a" ma:anchorId="00000000-0000-0000-0000-000000000000" ma:open="false" ma:isKeyword="false">
      <xsd:complexType>
        <xsd:sequence>
          <xsd:element ref="pc:Terms" minOccurs="0" maxOccurs="1"/>
        </xsd:sequence>
      </xsd:complexType>
    </xsd:element>
    <xsd:element name="Team" ma:index="19" nillable="true" ma:displayName="Team" ma:default="Environment Agency Regulation" ma:internalName="Team">
      <xsd:simpleType>
        <xsd:restriction base="dms:Text"/>
      </xsd:simpleType>
    </xsd:element>
    <xsd:element name="Topic" ma:index="20" nillable="true" ma:displayName="Topic" ma:default="Installations" ma:internalName="Topic">
      <xsd:simpleType>
        <xsd:restriction base="dms:Text"/>
      </xsd:simpleType>
    </xsd:element>
    <xsd:element name="ddeb1fd0a9ad4436a96525d34737dc44" ma:index="21" nillable="true" ma:taxonomy="true" ma:internalName="ddeb1fd0a9ad4436a96525d34737dc44" ma:taxonomyFieldName="Distribution" ma:displayName="Distribution" ma:default="9;#Internal EA|b77da37e-7166-4741-8c12-4679faab22d9" ma:fieldId="{ddeb1fd0-a9ad-4436-a965-25d34737dc44}" ma:sspId="d1117845-93f6-4da3-abaa-fcb4fa669c78" ma:termSetId="9c8b5dbf-8bad-46e4-8055-6e01c16178d6" ma:anchorId="00000000-0000-0000-0000-000000000000" ma:open="false" ma:isKeyword="false">
      <xsd:complexType>
        <xsd:sequence>
          <xsd:element ref="pc:Terms" minOccurs="0" maxOccurs="1"/>
        </xsd:sequence>
      </xsd:complexType>
    </xsd:element>
    <xsd:element name="fe59e9859d6a491389c5b03567f5dda5" ma:index="23" nillable="true" ma:taxonomy="true" ma:internalName="fe59e9859d6a491389c5b03567f5dda5" ma:taxonomyFieldName="OrganisationalUnit" ma:displayName="Organisational Unit" ma:default="8;#EA|d5f78ddb-b1b6-4328-9877-d7e3ed06fdac" ma:fieldId="{fe59e985-9d6a-4913-89c5-b03567f5dda5}" ma:sspId="d1117845-93f6-4da3-abaa-fcb4fa669c78" ma:termSetId="55eb802e-fbca-455b-a7d2-d5919d4ea3d2" ma:anchorId="00000000-0000-0000-0000-000000000000" ma:open="fals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fd25cdcf-a14c-4df5-bd6e-774a094fabb8" elementFormDefault="qualified">
    <xsd:import namespace="http://schemas.microsoft.com/office/2006/documentManagement/types"/>
    <xsd:import namespace="http://schemas.microsoft.com/office/infopath/2007/PartnerControls"/>
    <xsd:element name="MediaServiceMetadata" ma:index="25" nillable="true" ma:displayName="MediaServiceMetadata" ma:hidden="true" ma:internalName="MediaServiceMetadata" ma:readOnly="true">
      <xsd:simpleType>
        <xsd:restriction base="dms:Note"/>
      </xsd:simpleType>
    </xsd:element>
    <xsd:element name="MediaServiceFastMetadata" ma:index="26" nillable="true" ma:displayName="MediaServiceFastMetadata" ma:hidden="true" ma:internalName="MediaServiceFastMetadata" ma:readOnly="true">
      <xsd:simpleType>
        <xsd:restriction base="dms:Note"/>
      </xsd:simpleType>
    </xsd:element>
    <xsd:element name="MediaServiceDateTaken" ma:index="29" nillable="true" ma:displayName="MediaServiceDateTaken" ma:hidden="true" ma:internalName="MediaServiceDateTaken" ma:readOnly="true">
      <xsd:simpleType>
        <xsd:restriction base="dms:Text"/>
      </xsd:simpleType>
    </xsd:element>
    <xsd:element name="MediaLengthInSeconds" ma:index="30" nillable="true" ma:displayName="MediaLengthInSeconds" ma:hidden="true" ma:internalName="MediaLengthInSeconds" ma:readOnly="true">
      <xsd:simpleType>
        <xsd:restriction base="dms:Unknown"/>
      </xsd:simpleType>
    </xsd:element>
    <xsd:element name="lcf76f155ced4ddcb4097134ff3c332f" ma:index="32" nillable="true" ma:taxonomy="true" ma:internalName="lcf76f155ced4ddcb4097134ff3c332f" ma:taxonomyFieldName="MediaServiceImageTags" ma:displayName="Image Tags" ma:readOnly="false" ma:fieldId="{5cf76f15-5ced-4ddc-b409-7134ff3c332f}" ma:taxonomyMulti="true" ma:sspId="d1117845-93f6-4da3-abaa-fcb4fa669c78" ma:termSetId="09814cd3-568e-fe90-9814-8d621ff8fb84" ma:anchorId="fba54fb3-c3e1-fe81-a776-ca4b69148c4d" ma:open="true" ma:isKeyword="false">
      <xsd:complexType>
        <xsd:sequence>
          <xsd:element ref="pc:Terms" minOccurs="0" maxOccurs="1"/>
        </xsd:sequence>
      </xsd:complexType>
    </xsd:element>
    <xsd:element name="MediaServiceOCR" ma:index="33" nillable="true" ma:displayName="Extracted Text" ma:internalName="MediaServiceOCR" ma:readOnly="true">
      <xsd:simpleType>
        <xsd:restriction base="dms:Note">
          <xsd:maxLength value="255"/>
        </xsd:restriction>
      </xsd:simpleType>
    </xsd:element>
    <xsd:element name="MediaServiceGenerationTime" ma:index="34" nillable="true" ma:displayName="MediaServiceGenerationTime" ma:hidden="true" ma:internalName="MediaServiceGenerationTime" ma:readOnly="true">
      <xsd:simpleType>
        <xsd:restriction base="dms:Text"/>
      </xsd:simpleType>
    </xsd:element>
    <xsd:element name="MediaServiceEventHashCode" ma:index="35" nillable="true" ma:displayName="MediaServiceEventHashCode" ma:hidden="true" ma:internalName="MediaServiceEventHashCode" ma:readOnly="true">
      <xsd:simpleType>
        <xsd:restriction base="dms:Text"/>
      </xsd:simpleType>
    </xsd:element>
    <xsd:element name="MediaServiceLocation" ma:index="36"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fcc6769-6515-4f99-a3ce-be530505a0ee" elementFormDefault="qualified">
    <xsd:import namespace="http://schemas.microsoft.com/office/2006/documentManagement/types"/>
    <xsd:import namespace="http://schemas.microsoft.com/office/infopath/2007/PartnerControls"/>
    <xsd:element name="SharedWithUsers" ma:index="2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8"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cf401361b24e474cb011be6eb76c0e76 xmlns="662745e8-e224-48e8-a2e3-254862b8c2f5">
      <Terms xmlns="http://schemas.microsoft.com/office/infopath/2007/PartnerControls">
        <TermInfo xmlns="http://schemas.microsoft.com/office/infopath/2007/PartnerControls">
          <TermName xmlns="http://schemas.microsoft.com/office/infopath/2007/PartnerControls">Crown</TermName>
          <TermId xmlns="http://schemas.microsoft.com/office/infopath/2007/PartnerControls">69589897-2828-4761-976e-717fd8e631c9</TermId>
        </TermInfo>
      </Terms>
    </cf401361b24e474cb011be6eb76c0e76>
    <k85d23755b3a46b5a51451cf336b2e9b xmlns="662745e8-e224-48e8-a2e3-254862b8c2f5">
      <Terms xmlns="http://schemas.microsoft.com/office/infopath/2007/PartnerControls"/>
    </k85d23755b3a46b5a51451cf336b2e9b>
    <lcf76f155ced4ddcb4097134ff3c332f xmlns="fd25cdcf-a14c-4df5-bd6e-774a094fabb8">
      <Terms xmlns="http://schemas.microsoft.com/office/infopath/2007/PartnerControls"/>
    </lcf76f155ced4ddcb4097134ff3c332f>
    <Topic xmlns="662745e8-e224-48e8-a2e3-254862b8c2f5">Installations</Topic>
    <HOMigrated xmlns="662745e8-e224-48e8-a2e3-254862b8c2f5">false</HOMigrated>
    <ddeb1fd0a9ad4436a96525d34737dc44 xmlns="662745e8-e224-48e8-a2e3-254862b8c2f5">
      <Terms xmlns="http://schemas.microsoft.com/office/infopath/2007/PartnerControls">
        <TermInfo xmlns="http://schemas.microsoft.com/office/infopath/2007/PartnerControls">
          <TermName xmlns="http://schemas.microsoft.com/office/infopath/2007/PartnerControls">Internal EA</TermName>
          <TermId xmlns="http://schemas.microsoft.com/office/infopath/2007/PartnerControls">b77da37e-7166-4741-8c12-4679faab22d9</TermId>
        </TermInfo>
      </Terms>
    </ddeb1fd0a9ad4436a96525d34737dc44>
    <lae2bfa7b6474897ab4a53f76ea236c7 xmlns="662745e8-e224-48e8-a2e3-254862b8c2f5">
      <Terms xmlns="http://schemas.microsoft.com/office/infopath/2007/PartnerControls">
        <TermInfo xmlns="http://schemas.microsoft.com/office/infopath/2007/PartnerControls">
          <TermName xmlns="http://schemas.microsoft.com/office/infopath/2007/PartnerControls">Official</TermName>
          <TermId xmlns="http://schemas.microsoft.com/office/infopath/2007/PartnerControls">14c80daa-741b-422c-9722-f71693c9ede4</TermId>
        </TermInfo>
      </Terms>
    </lae2bfa7b6474897ab4a53f76ea236c7>
    <TaxCatchAll xmlns="662745e8-e224-48e8-a2e3-254862b8c2f5">
      <Value>10</Value>
      <Value>9</Value>
      <Value>8</Value>
      <Value>7</Value>
      <Value>6</Value>
    </TaxCatchAll>
    <fe59e9859d6a491389c5b03567f5dda5 xmlns="662745e8-e224-48e8-a2e3-254862b8c2f5">
      <Terms xmlns="http://schemas.microsoft.com/office/infopath/2007/PartnerControls">
        <TermInfo xmlns="http://schemas.microsoft.com/office/infopath/2007/PartnerControls">
          <TermName xmlns="http://schemas.microsoft.com/office/infopath/2007/PartnerControls">EA</TermName>
          <TermId xmlns="http://schemas.microsoft.com/office/infopath/2007/PartnerControls">d5f78ddb-b1b6-4328-9877-d7e3ed06fdac</TermId>
        </TermInfo>
      </Terms>
    </fe59e9859d6a491389c5b03567f5dda5>
    <Team xmlns="662745e8-e224-48e8-a2e3-254862b8c2f5">Environment Agency Regulation</Team>
    <n7493b4506bf40e28c373b1e51a33445 xmlns="662745e8-e224-48e8-a2e3-254862b8c2f5">
      <Terms xmlns="http://schemas.microsoft.com/office/infopath/2007/PartnerControls">
        <TermInfo xmlns="http://schemas.microsoft.com/office/infopath/2007/PartnerControls">
          <TermName xmlns="http://schemas.microsoft.com/office/infopath/2007/PartnerControls">Community</TermName>
          <TermId xmlns="http://schemas.microsoft.com/office/infopath/2007/PartnerControls">144ac7d7-0b9a-42f9-9385-2935294b6de3</TermId>
        </TermInfo>
      </Terms>
    </n7493b4506bf40e28c373b1e51a33445>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4.xml><?xml version="1.0" encoding="utf-8"?>
<?mso-contentType ?>
<SharedContentType xmlns="Microsoft.SharePoint.Taxonomy.ContentTypeSync" SourceId="d1117845-93f6-4da3-abaa-fcb4fa669c78" ContentTypeId="0x010100A5BF1C78D9F64B679A5EBDE1C6598EBC01" PreviousValue="false" LastSyncTimeStamp="2018-07-26T16:29:50.71Z"/>
</file>

<file path=customXml/itemProps1.xml><?xml version="1.0" encoding="utf-8"?>
<ds:datastoreItem xmlns:ds="http://schemas.openxmlformats.org/officeDocument/2006/customXml" ds:itemID="{D6947095-90A5-4BF1-8951-EF9A4DE555D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62745e8-e224-48e8-a2e3-254862b8c2f5"/>
    <ds:schemaRef ds:uri="fd25cdcf-a14c-4df5-bd6e-774a094fabb8"/>
    <ds:schemaRef ds:uri="afcc6769-6515-4f99-a3ce-be530505a0e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54A47DB3-632D-4379-8E15-BC629AE7EBE8}">
  <ds:schemaRefs>
    <ds:schemaRef ds:uri="http://schemas.microsoft.com/office/2006/documentManagement/types"/>
    <ds:schemaRef ds:uri="http://schemas.microsoft.com/office/2006/metadata/properties"/>
    <ds:schemaRef ds:uri="http://purl.org/dc/dcmitype/"/>
    <ds:schemaRef ds:uri="http://purl.org/dc/elements/1.1/"/>
    <ds:schemaRef ds:uri="fd25cdcf-a14c-4df5-bd6e-774a094fabb8"/>
    <ds:schemaRef ds:uri="http://schemas.microsoft.com/office/infopath/2007/PartnerControls"/>
    <ds:schemaRef ds:uri="http://schemas.openxmlformats.org/package/2006/metadata/core-properties"/>
    <ds:schemaRef ds:uri="afcc6769-6515-4f99-a3ce-be530505a0ee"/>
    <ds:schemaRef ds:uri="662745e8-e224-48e8-a2e3-254862b8c2f5"/>
    <ds:schemaRef ds:uri="http://www.w3.org/XML/1998/namespace"/>
    <ds:schemaRef ds:uri="http://purl.org/dc/terms/"/>
  </ds:schemaRefs>
</ds:datastoreItem>
</file>

<file path=customXml/itemProps3.xml><?xml version="1.0" encoding="utf-8"?>
<ds:datastoreItem xmlns:ds="http://schemas.openxmlformats.org/officeDocument/2006/customXml" ds:itemID="{82C46E38-B7C6-4A26-871C-EDF702E646C9}">
  <ds:schemaRefs>
    <ds:schemaRef ds:uri="http://schemas.microsoft.com/sharepoint/v3/contenttype/forms"/>
  </ds:schemaRefs>
</ds:datastoreItem>
</file>

<file path=customXml/itemProps4.xml><?xml version="1.0" encoding="utf-8"?>
<ds:datastoreItem xmlns:ds="http://schemas.openxmlformats.org/officeDocument/2006/customXml" ds:itemID="{F7BFE91D-33D5-416B-B485-7E4CD2073FC7}">
  <ds:schemaRefs>
    <ds:schemaRef ds:uri="Microsoft.SharePoint.Taxonomy.ContentTypeSync"/>
  </ds:schemaRefs>
</ds:datastoreItem>
</file>

<file path=docProps/app.xml><?xml version="1.0" encoding="utf-8"?>
<Properties xmlns="http://schemas.openxmlformats.org/officeDocument/2006/extended-properties" xmlns:vt="http://schemas.openxmlformats.org/officeDocument/2006/docPropsVTypes">
  <TotalTime>6866</TotalTime>
  <Words>1677</Words>
  <Application>Microsoft Office PowerPoint</Application>
  <PresentationFormat>Widescreen</PresentationFormat>
  <Paragraphs>90</Paragraphs>
  <Slides>10</Slides>
  <Notes>0</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1_Office Theme</vt:lpstr>
      <vt:lpstr>PowerPoint Presentation</vt:lpstr>
      <vt:lpstr>Key Updates &amp; Additions</vt:lpstr>
      <vt:lpstr>Key Updates &amp; Additions</vt:lpstr>
      <vt:lpstr>Moving to SCR as BAT</vt:lpstr>
      <vt:lpstr>Moving to SCR as BAT</vt:lpstr>
      <vt:lpstr>Criteria</vt:lpstr>
      <vt:lpstr>Criteria</vt:lpstr>
      <vt:lpstr>Notes</vt:lpstr>
      <vt:lpstr>Review cycle of BAT (4-8 years) for IED 1.1A(1)a &gt;50MWth for Aggregated Standby</vt:lpstr>
      <vt:lpstr>SCR as BAT for New:- the advantages Or put another why not start planning on fitting SCR just now?</vt:lpstr>
    </vt:vector>
  </TitlesOfParts>
  <Company>Environment Agency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McLennan, George T</dc:creator>
  <cp:lastModifiedBy>Tee, Howard</cp:lastModifiedBy>
  <cp:revision>114</cp:revision>
  <dcterms:created xsi:type="dcterms:W3CDTF">2019-06-24T15:51:19Z</dcterms:created>
  <dcterms:modified xsi:type="dcterms:W3CDTF">2022-11-17T10:50:40Z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0x010100A5BF1C78D9F64B679A5EBDE1C6598EBC01002535A28661BCB144AC4DA286BCAABCF0</vt:lpwstr>
  </property>
</Properties>
</file>