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0"/>
  </p:notesMasterIdLst>
  <p:handoutMasterIdLst>
    <p:handoutMasterId r:id="rId11"/>
  </p:handoutMasterIdLst>
  <p:sldIdLst>
    <p:sldId id="422" r:id="rId3"/>
    <p:sldId id="705" r:id="rId4"/>
    <p:sldId id="767" r:id="rId5"/>
    <p:sldId id="799" r:id="rId6"/>
    <p:sldId id="714" r:id="rId7"/>
    <p:sldId id="742" r:id="rId8"/>
    <p:sldId id="769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l Camposano" initials="RC" lastIdx="16" clrIdx="0">
    <p:extLst>
      <p:ext uri="{19B8F6BF-5375-455C-9EA6-DF929625EA0E}">
        <p15:presenceInfo xmlns:p15="http://schemas.microsoft.com/office/powerpoint/2012/main" userId="92ffeb45813b1082" providerId="Windows Live"/>
      </p:ext>
    </p:extLst>
  </p:cmAuthor>
  <p:cmAuthor id="2" name="henry nurser" initials="hn" lastIdx="4" clrIdx="1">
    <p:extLst>
      <p:ext uri="{19B8F6BF-5375-455C-9EA6-DF929625EA0E}">
        <p15:presenceInfo xmlns:p15="http://schemas.microsoft.com/office/powerpoint/2012/main" userId="e2025ba4a661dd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ED3"/>
    <a:srgbClr val="222222"/>
    <a:srgbClr val="0000FF"/>
    <a:srgbClr val="66CCFF"/>
    <a:srgbClr val="669900"/>
    <a:srgbClr val="800000"/>
    <a:srgbClr val="FF6600"/>
    <a:srgbClr val="8064A2"/>
    <a:srgbClr val="9999FF"/>
    <a:srgbClr val="64D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2" autoAdjust="0"/>
    <p:restoredTop sz="96374" autoAdjust="0"/>
  </p:normalViewPr>
  <p:slideViewPr>
    <p:cSldViewPr>
      <p:cViewPr varScale="1">
        <p:scale>
          <a:sx n="168" d="100"/>
          <a:sy n="168" d="100"/>
        </p:scale>
        <p:origin x="51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BA5CCF-001E-4E8C-9EC2-F926EB71F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2A36E-9778-4133-8A83-81934B78BE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3D34D-8933-483B-BC2C-205581A85353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81C3D-6885-438A-B6B7-EDF200FF8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016E8-9E94-4BCA-B686-4FE0978692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C04FB-759E-460D-AA53-33692F03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3708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need to work on the </a:t>
            </a:r>
            <a:endParaRPr dirty="0"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-65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1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400050" indent="-400050">
              <a:lnSpc>
                <a:spcPct val="100000"/>
              </a:lnSpc>
              <a:buSzPct val="130000"/>
              <a:buFontTx/>
              <a:buBlip>
                <a:blip r:embed="rId2"/>
              </a:buBlip>
              <a:defRPr>
                <a:solidFill>
                  <a:srgbClr val="149ED3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149ED3"/>
                </a:solidFill>
              </a:defRPr>
            </a:lvl2pPr>
            <a:lvl3pPr marL="1287780" indent="-37338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3pPr>
            <a:lvl4pPr marL="1786466" indent="-414866">
              <a:lnSpc>
                <a:spcPct val="100000"/>
              </a:lnSpc>
              <a:buFont typeface="Wingdings" panose="05000000000000000000" pitchFamily="2" charset="2"/>
              <a:buChar char="§"/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B7F6E-C0F1-44C3-B47B-A488AEC9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7F6E-C0F1-44C3-B47B-A488AEC9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7346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52C9-EBD9-3E40-98E1-F2EE5F7D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F1F85-4C92-274F-8999-5AED09CF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1C0-C4EC-EC4F-8529-897935C3C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3pPr marL="1287780" indent="-373380">
              <a:buFont typeface="Courier New" panose="02070309020205020404" pitchFamily="49" charset="0"/>
              <a:buChar char="o"/>
              <a:defRPr/>
            </a:lvl3pPr>
            <a:lvl4pPr marL="1786466" indent="-414866">
              <a:buFont typeface="Wingdings" panose="05000000000000000000" pitchFamily="2" charset="2"/>
              <a:buChar char="§"/>
              <a:defRPr/>
            </a:lvl4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B7F6E-C0F1-44C3-B47B-A488AEC9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CC9B217-7E88-7921-7B76-1C4FA493B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42" y="0"/>
            <a:ext cx="687614" cy="7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890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 preserve="1">
  <p:cSld name="Default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9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8882" y="4796530"/>
            <a:ext cx="9161764" cy="365761"/>
          </a:xfrm>
          <a:prstGeom prst="rect">
            <a:avLst/>
          </a:prstGeom>
          <a:solidFill>
            <a:srgbClr val="109ED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841" y="192675"/>
            <a:ext cx="665494" cy="7480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64111"/>
            <a:ext cx="7706817" cy="67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867164"/>
            <a:ext cx="8229600" cy="383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2pPr marL="846137" indent="-388937"/>
            <a:lvl3pPr marL="1287780" indent="-373380"/>
            <a:lvl4pPr marL="1786466" indent="-414866"/>
            <a:lvl5pPr marL="2243666" indent="-414866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hape 6"/>
          <p:cNvSpPr/>
          <p:nvPr/>
        </p:nvSpPr>
        <p:spPr>
          <a:xfrm>
            <a:off x="3124200" y="4849934"/>
            <a:ext cx="28956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800" dirty="0"/>
              <a:t>© </a:t>
            </a:r>
            <a:r>
              <a:rPr lang="en-GB" dirty="0"/>
              <a:t>Silicon Catalyst UK Ltd</a:t>
            </a:r>
            <a:endParaRPr dirty="0"/>
          </a:p>
        </p:txBody>
      </p:sp>
      <p:sp>
        <p:nvSpPr>
          <p:cNvPr id="7" name="Shape 7"/>
          <p:cNvSpPr/>
          <p:nvPr/>
        </p:nvSpPr>
        <p:spPr>
          <a:xfrm>
            <a:off x="457200" y="4881506"/>
            <a:ext cx="21336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September </a:t>
            </a:r>
            <a:r>
              <a:rPr lang="en-US" baseline="0" dirty="0"/>
              <a:t>2024</a:t>
            </a:r>
            <a:endParaRPr dirty="0"/>
          </a:p>
        </p:txBody>
      </p:sp>
      <p:sp>
        <p:nvSpPr>
          <p:cNvPr id="8" name="Shape 8"/>
          <p:cNvSpPr/>
          <p:nvPr/>
        </p:nvSpPr>
        <p:spPr>
          <a:xfrm>
            <a:off x="8506422" y="4902951"/>
            <a:ext cx="180379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t>‹#›</a:t>
            </a:fld>
            <a:r>
              <a:rPr dirty="0"/>
              <a:t>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04C5F-BB37-4081-845A-A06C37306E9B}"/>
              </a:ext>
            </a:extLst>
          </p:cNvPr>
          <p:cNvSpPr txBox="1"/>
          <p:nvPr userDrawn="1"/>
        </p:nvSpPr>
        <p:spPr>
          <a:xfrm>
            <a:off x="8305800" y="878475"/>
            <a:ext cx="751166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t’s about what’s next.</a:t>
            </a:r>
            <a:r>
              <a:rPr kumimoji="0" lang="en-US" sz="5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®</a:t>
            </a:r>
            <a:r>
              <a:rPr kumimoji="0" lang="en-US" sz="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D9A65DD-4F8A-AB58-3666-9D5AF51686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50" y="135525"/>
            <a:ext cx="687614" cy="7821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69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00050" marR="0" indent="-40005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71512" marR="0" indent="-214312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87780" marR="0" indent="-37338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 panose="02070309020205020404" pitchFamily="49" charset="0"/>
        <a:buChar char="o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86466" marR="0" indent="-414866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91739" marR="0" indent="-205739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48939" marR="0" indent="-205739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06140" marR="0" indent="-20574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63340" marR="0" indent="-20574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8882" y="4796530"/>
            <a:ext cx="9161764" cy="365761"/>
          </a:xfrm>
          <a:prstGeom prst="rect">
            <a:avLst/>
          </a:prstGeom>
          <a:solidFill>
            <a:srgbClr val="109ED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64111"/>
            <a:ext cx="7706817" cy="67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867164"/>
            <a:ext cx="8229600" cy="383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2pPr marL="846137" indent="-388937"/>
            <a:lvl3pPr marL="1287780" indent="-373380"/>
            <a:lvl4pPr marL="1786466" indent="-414866"/>
            <a:lvl5pPr marL="2243666" indent="-414866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hape 6"/>
          <p:cNvSpPr/>
          <p:nvPr/>
        </p:nvSpPr>
        <p:spPr>
          <a:xfrm>
            <a:off x="3124200" y="4858423"/>
            <a:ext cx="28956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 </a:t>
            </a:r>
            <a:r>
              <a:rPr lang="en-GB" sz="1200" dirty="0"/>
              <a:t> © </a:t>
            </a:r>
            <a:r>
              <a:rPr dirty="0"/>
              <a:t>Silicon Catalyst</a:t>
            </a:r>
            <a:r>
              <a:rPr lang="en-GB" dirty="0"/>
              <a:t> UK Ltd</a:t>
            </a:r>
            <a:endParaRPr dirty="0"/>
          </a:p>
        </p:txBody>
      </p:sp>
      <p:sp>
        <p:nvSpPr>
          <p:cNvPr id="7" name="Shape 7"/>
          <p:cNvSpPr/>
          <p:nvPr/>
        </p:nvSpPr>
        <p:spPr>
          <a:xfrm>
            <a:off x="457200" y="4881506"/>
            <a:ext cx="213360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September </a:t>
            </a:r>
            <a:r>
              <a:rPr lang="en-US" baseline="0" dirty="0"/>
              <a:t>2024</a:t>
            </a:r>
            <a:endParaRPr dirty="0"/>
          </a:p>
        </p:txBody>
      </p:sp>
      <p:sp>
        <p:nvSpPr>
          <p:cNvPr id="8" name="Shape 8"/>
          <p:cNvSpPr/>
          <p:nvPr/>
        </p:nvSpPr>
        <p:spPr>
          <a:xfrm>
            <a:off x="8506422" y="4902951"/>
            <a:ext cx="180379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fld id="{86CB4B4D-7CA3-9044-876B-883B54F8677D}" type="slidenum">
              <a:t>‹#›</a:t>
            </a:fld>
            <a:r>
              <a:rPr dirty="0"/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25033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rgbClr val="149ED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00050" marR="0" indent="-40005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71512" marR="0" indent="-214312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87780" marR="0" indent="-37338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Courier New" panose="02070309020205020404" pitchFamily="49" charset="0"/>
        <a:buChar char="o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86466" marR="0" indent="-414866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91739" marR="0" indent="-205739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48939" marR="0" indent="-205739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06140" marR="0" indent="-20574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63340" marR="0" indent="-205740" algn="l" defTabSz="4572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204F2C31-CF13-B329-969D-0429C3F7F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90370"/>
            <a:ext cx="7772400" cy="1262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A5ADC-E013-64F1-83EA-519C369128F5}"/>
              </a:ext>
            </a:extLst>
          </p:cNvPr>
          <p:cNvSpPr txBox="1"/>
          <p:nvPr/>
        </p:nvSpPr>
        <p:spPr>
          <a:xfrm>
            <a:off x="410897" y="915750"/>
            <a:ext cx="8476249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b="0" i="0" dirty="0" err="1">
                <a:solidFill>
                  <a:srgbClr val="1F1F1F"/>
                </a:solidFill>
                <a:effectLst/>
                <a:latin typeface="Google Sans"/>
              </a:rPr>
              <a:t>techUK</a:t>
            </a:r>
            <a:r>
              <a:rPr lang="en-GB" sz="4000" b="0" i="0" dirty="0">
                <a:solidFill>
                  <a:srgbClr val="1F1F1F"/>
                </a:solidFill>
                <a:effectLst/>
                <a:latin typeface="Google Sans"/>
              </a:rPr>
              <a:t> Semiconductor Scaleups Roundtable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149ED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13209-5AE2-23C4-BB35-D686AD04A9E2}"/>
              </a:ext>
            </a:extLst>
          </p:cNvPr>
          <p:cNvSpPr txBox="1"/>
          <p:nvPr/>
        </p:nvSpPr>
        <p:spPr>
          <a:xfrm>
            <a:off x="439037" y="2571750"/>
            <a:ext cx="847624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149ED3"/>
                </a:solidFill>
              </a:rPr>
              <a:t>Sean Redmond, Managing Partner, Silicon Catalyst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149ED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0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34827" y="113341"/>
            <a:ext cx="8316000" cy="414166"/>
          </a:xfrm>
          <a:prstGeom prst="rect">
            <a:avLst/>
          </a:prstGeom>
        </p:spPr>
        <p:txBody>
          <a:bodyPr/>
          <a:lstStyle>
            <a:lvl1pPr defTabSz="443484">
              <a:defRPr sz="2716"/>
            </a:lvl1pPr>
          </a:lstStyle>
          <a:p>
            <a:pPr marL="0" indent="0">
              <a:buNone/>
            </a:pPr>
            <a:r>
              <a:rPr lang="en-US" sz="2000" b="1" dirty="0"/>
              <a:t>There has never been a better time for Semiconductors</a:t>
            </a:r>
            <a:endParaRPr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262" y="3007109"/>
            <a:ext cx="236220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099" rtlCol="0" anchor="t">
            <a:spAutoFit/>
          </a:bodyPr>
          <a:lstStyle/>
          <a:p>
            <a:pPr algn="ctr" defTabSz="342892"/>
            <a:r>
              <a:rPr lang="en-US" sz="1200" dirty="0">
                <a:latin typeface="Calibri"/>
                <a:ea typeface="Calibri"/>
                <a:cs typeface="Calibri"/>
              </a:rPr>
              <a:t>Semiconductor Revenue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01" y="952501"/>
            <a:ext cx="3714860" cy="2962275"/>
            <a:chOff x="2407720" y="1731368"/>
            <a:chExt cx="4789785" cy="4276725"/>
          </a:xfrm>
        </p:grpSpPr>
        <p:sp>
          <p:nvSpPr>
            <p:cNvPr id="11" name="_s4100"/>
            <p:cNvSpPr>
              <a:spLocks noChangeArrowheads="1" noTextEdit="1"/>
            </p:cNvSpPr>
            <p:nvPr/>
          </p:nvSpPr>
          <p:spPr bwMode="auto">
            <a:xfrm>
              <a:off x="3091933" y="1731368"/>
              <a:ext cx="2908300" cy="2908300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rgbClr val="078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defTabSz="342892"/>
              <a:endParaRPr lang="en-US" sz="135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2" name="_s4101"/>
            <p:cNvSpPr>
              <a:spLocks noChangeArrowheads="1" noTextEdit="1"/>
            </p:cNvSpPr>
            <p:nvPr/>
          </p:nvSpPr>
          <p:spPr bwMode="auto">
            <a:xfrm rot="5400000">
              <a:off x="3776145" y="2415580"/>
              <a:ext cx="2908300" cy="2908300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rgbClr val="078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defTabSz="342892"/>
              <a:endParaRPr lang="en-US" sz="135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3" name="_s4102"/>
            <p:cNvSpPr>
              <a:spLocks noChangeArrowheads="1" noTextEdit="1"/>
            </p:cNvSpPr>
            <p:nvPr/>
          </p:nvSpPr>
          <p:spPr bwMode="auto">
            <a:xfrm rot="10800000">
              <a:off x="3091933" y="3099793"/>
              <a:ext cx="2908300" cy="2908300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rgbClr val="078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defTabSz="342892"/>
              <a:endParaRPr lang="en-US" sz="135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4" name="_s4103"/>
            <p:cNvSpPr>
              <a:spLocks noChangeArrowheads="1" noTextEdit="1"/>
            </p:cNvSpPr>
            <p:nvPr/>
          </p:nvSpPr>
          <p:spPr bwMode="auto">
            <a:xfrm rot="16200000">
              <a:off x="2407720" y="2415580"/>
              <a:ext cx="2908300" cy="2908300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rgbClr val="078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defTabSz="342892"/>
              <a:endParaRPr lang="en-US" sz="1350">
                <a:solidFill>
                  <a:srgbClr val="000000"/>
                </a:solidFill>
                <a:cs typeface="Helvetica"/>
              </a:endParaRPr>
            </a:p>
          </p:txBody>
        </p:sp>
        <p:sp>
          <p:nvSpPr>
            <p:cNvPr id="15" name="_s4104"/>
            <p:cNvSpPr>
              <a:spLocks noChangeArrowheads="1"/>
            </p:cNvSpPr>
            <p:nvPr/>
          </p:nvSpPr>
          <p:spPr bwMode="auto">
            <a:xfrm>
              <a:off x="5320783" y="1998068"/>
              <a:ext cx="10953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Lower 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cost/function</a:t>
              </a:r>
            </a:p>
          </p:txBody>
        </p:sp>
        <p:sp>
          <p:nvSpPr>
            <p:cNvPr id="16" name="_s4105"/>
            <p:cNvSpPr>
              <a:spLocks noChangeArrowheads="1"/>
            </p:cNvSpPr>
            <p:nvPr/>
          </p:nvSpPr>
          <p:spPr bwMode="auto">
            <a:xfrm>
              <a:off x="4844416" y="4532623"/>
              <a:ext cx="2353089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Expanding applications</a:t>
              </a:r>
              <a:b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(more semiconductors)</a:t>
              </a:r>
            </a:p>
          </p:txBody>
        </p:sp>
        <p:sp>
          <p:nvSpPr>
            <p:cNvPr id="17" name="_s4106"/>
            <p:cNvSpPr>
              <a:spLocks noChangeArrowheads="1"/>
            </p:cNvSpPr>
            <p:nvPr/>
          </p:nvSpPr>
          <p:spPr bwMode="auto">
            <a:xfrm>
              <a:off x="2674420" y="1999655"/>
              <a:ext cx="10953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More R&amp;D </a:t>
              </a:r>
              <a:b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(innovation)</a:t>
              </a:r>
            </a:p>
          </p:txBody>
        </p:sp>
        <p:sp>
          <p:nvSpPr>
            <p:cNvPr id="18" name="_s4107"/>
            <p:cNvSpPr>
              <a:spLocks noChangeArrowheads="1"/>
            </p:cNvSpPr>
            <p:nvPr/>
          </p:nvSpPr>
          <p:spPr bwMode="auto">
            <a:xfrm>
              <a:off x="2571619" y="4775881"/>
              <a:ext cx="10953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</a:t>
              </a:r>
              <a:b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semiconductor </a:t>
              </a:r>
              <a:b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revenue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839012" y="3217723"/>
              <a:ext cx="1447801" cy="1099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Segoe UI Light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$’s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0050" y="717637"/>
            <a:ext cx="236220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099" rtlCol="0" anchor="t">
            <a:spAutoFit/>
          </a:bodyPr>
          <a:lstStyle/>
          <a:p>
            <a:pPr algn="ctr" defTabSz="342892"/>
            <a:r>
              <a:rPr lang="en-US" sz="1200" dirty="0">
                <a:latin typeface="Calibri"/>
                <a:ea typeface="Calibri"/>
                <a:cs typeface="Calibri"/>
              </a:rPr>
              <a:t>Transistors on a Chip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24" y="3653821"/>
            <a:ext cx="1148080" cy="801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17" y="3194564"/>
            <a:ext cx="370953" cy="542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108" y="3985792"/>
            <a:ext cx="904268" cy="6611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3D6CD2-ECE7-F653-177F-8E403B9AC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46" y="3378332"/>
            <a:ext cx="2914650" cy="1352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B722A6-E154-6D4D-EF81-AA8409F62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612" y="2678372"/>
            <a:ext cx="311102" cy="4085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5DB093-B2F2-2268-188C-DD9CDCD7D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971550"/>
            <a:ext cx="2696313" cy="17375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9E86A4-3FFB-6D90-69A1-F63D2BDAFC5D}"/>
              </a:ext>
            </a:extLst>
          </p:cNvPr>
          <p:cNvSpPr txBox="1"/>
          <p:nvPr/>
        </p:nvSpPr>
        <p:spPr>
          <a:xfrm>
            <a:off x="-82888" y="2758362"/>
            <a:ext cx="1080175" cy="186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eaLnBrk="0" fontAlgn="base">
              <a:lnSpc>
                <a:spcPct val="107000"/>
              </a:lnSpc>
              <a:spcAft>
                <a:spcPts val="600"/>
              </a:spcAft>
            </a:pPr>
            <a:r>
              <a:rPr lang="en-US" sz="600" kern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BED329-88A5-DB9A-704E-5CF7C8666356}"/>
              </a:ext>
            </a:extLst>
          </p:cNvPr>
          <p:cNvSpPr txBox="1"/>
          <p:nvPr/>
        </p:nvSpPr>
        <p:spPr>
          <a:xfrm>
            <a:off x="2944494" y="4601799"/>
            <a:ext cx="1080175" cy="186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eaLnBrk="0" fontAlgn="base">
              <a:lnSpc>
                <a:spcPct val="107000"/>
              </a:lnSpc>
              <a:spcAft>
                <a:spcPts val="600"/>
              </a:spcAft>
            </a:pPr>
            <a:r>
              <a:rPr lang="en-US" sz="600" kern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WSTS</a:t>
            </a: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56B70D-8CE6-3D7F-0BC2-AB56B7316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670" y="1149647"/>
            <a:ext cx="2275688" cy="149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61CD6-03A4-433E-3E3D-D61B016AECE6}"/>
              </a:ext>
            </a:extLst>
          </p:cNvPr>
          <p:cNvSpPr txBox="1"/>
          <p:nvPr/>
        </p:nvSpPr>
        <p:spPr>
          <a:xfrm>
            <a:off x="4814532" y="396241"/>
            <a:ext cx="463986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hangingPunct="0"/>
            <a:r>
              <a:rPr lang="en-US" sz="1800" kern="0" dirty="0">
                <a:solidFill>
                  <a:srgbClr val="149ED3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1400" b="1" kern="0" dirty="0">
                <a:solidFill>
                  <a:srgbClr val="149ED3"/>
                </a:solidFill>
                <a:latin typeface="Calibri"/>
                <a:ea typeface="Calibri"/>
                <a:cs typeface="Calibri"/>
              </a:rPr>
              <a:t>- 16 of the top 20 market caps in tech</a:t>
            </a:r>
          </a:p>
          <a:p>
            <a:pPr algn="l" hangingPunct="0"/>
            <a:r>
              <a:rPr lang="en-US" sz="1400" b="1" kern="0" dirty="0">
                <a:solidFill>
                  <a:srgbClr val="149ED3"/>
                </a:solidFill>
                <a:latin typeface="Calibri"/>
                <a:ea typeface="Calibri"/>
                <a:cs typeface="Calibri"/>
              </a:rPr>
              <a:t>         	- 3</a:t>
            </a:r>
            <a:r>
              <a:rPr lang="en-US" sz="1400" b="1" kern="0" baseline="30000" dirty="0">
                <a:solidFill>
                  <a:srgbClr val="149ED3"/>
                </a:solidFill>
                <a:latin typeface="Calibri"/>
                <a:ea typeface="Calibri"/>
                <a:cs typeface="Calibri"/>
              </a:rPr>
              <a:t>rd</a:t>
            </a:r>
            <a:r>
              <a:rPr lang="en-US" sz="1400" b="1" kern="0" dirty="0">
                <a:solidFill>
                  <a:srgbClr val="149ED3"/>
                </a:solidFill>
                <a:latin typeface="Calibri"/>
                <a:ea typeface="Calibri"/>
                <a:cs typeface="Calibri"/>
              </a:rPr>
              <a:t> most profitable industry</a:t>
            </a:r>
          </a:p>
        </p:txBody>
      </p:sp>
    </p:spTree>
    <p:extLst>
      <p:ext uri="{BB962C8B-B14F-4D97-AF65-F5344CB8AC3E}">
        <p14:creationId xmlns:p14="http://schemas.microsoft.com/office/powerpoint/2010/main" val="314898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5410" y="110041"/>
            <a:ext cx="7741919" cy="414166"/>
          </a:xfrm>
          <a:prstGeom prst="rect">
            <a:avLst/>
          </a:prstGeom>
        </p:spPr>
        <p:txBody>
          <a:bodyPr/>
          <a:lstStyle>
            <a:lvl1pPr defTabSz="443484">
              <a:defRPr sz="2716"/>
            </a:lvl1pPr>
          </a:lstStyle>
          <a:p>
            <a:pPr marL="0" indent="0">
              <a:buNone/>
            </a:pPr>
            <a:r>
              <a:rPr lang="en-US" dirty="0"/>
              <a:t>The 4 horse riders of the apocalypse =&gt; scaling 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371974" y="718563"/>
            <a:ext cx="220669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099" rtlCol="0" anchor="t">
            <a:spAutoFit/>
          </a:bodyPr>
          <a:lstStyle/>
          <a:p>
            <a:pPr algn="ctr" defTabSz="342892"/>
            <a:r>
              <a:rPr lang="en-US" sz="1350" dirty="0"/>
              <a:t>CPU single core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9741" y="698137"/>
            <a:ext cx="192655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099" rtlCol="0" anchor="t">
            <a:spAutoFit/>
          </a:bodyPr>
          <a:lstStyle/>
          <a:p>
            <a:pPr algn="ctr" defTabSz="342892"/>
            <a:r>
              <a:rPr lang="en-US" sz="1350" dirty="0"/>
              <a:t>DRAM density roll off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974" y="2835767"/>
            <a:ext cx="220669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099" rtlCol="0" anchor="t">
            <a:spAutoFit/>
          </a:bodyPr>
          <a:lstStyle/>
          <a:p>
            <a:pPr algn="ctr" defTabSz="342892"/>
            <a:r>
              <a:rPr lang="en-US" sz="1350" dirty="0"/>
              <a:t>Intel CPU density roll off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1357" y="2804657"/>
            <a:ext cx="220669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099" rtlCol="0" anchor="t">
            <a:spAutoFit/>
          </a:bodyPr>
          <a:lstStyle/>
          <a:p>
            <a:pPr algn="ctr" defTabSz="342892"/>
            <a:r>
              <a:rPr lang="en-US" sz="1350" dirty="0"/>
              <a:t>Transistor power takes off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06" y="954548"/>
            <a:ext cx="2853325" cy="1778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77" y="3080884"/>
            <a:ext cx="2282951" cy="1569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47" y="3064550"/>
            <a:ext cx="2727084" cy="162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480" y="977683"/>
            <a:ext cx="2478942" cy="1755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EEC61E-FDC4-5649-236E-26583BB043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2" y="1881464"/>
            <a:ext cx="1097244" cy="13887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D3D695D-5A79-E01D-AA07-2DEA6FDF2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1" y="44269"/>
            <a:ext cx="727737" cy="7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566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31761" y="271801"/>
            <a:ext cx="7741919" cy="414166"/>
          </a:xfrm>
          <a:prstGeom prst="rect">
            <a:avLst/>
          </a:prstGeom>
        </p:spPr>
        <p:txBody>
          <a:bodyPr/>
          <a:lstStyle>
            <a:lvl1pPr defTabSz="443484">
              <a:defRPr sz="2716"/>
            </a:lvl1pPr>
          </a:lstStyle>
          <a:p>
            <a:pPr marL="0" indent="0">
              <a:buNone/>
            </a:pPr>
            <a:r>
              <a:rPr lang="en-US" dirty="0"/>
              <a:t>Venture Capital investment in semiconductors</a:t>
            </a:r>
          </a:p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B4823B-C367-C221-C0E4-E0966CDBC4D1}"/>
              </a:ext>
            </a:extLst>
          </p:cNvPr>
          <p:cNvGrpSpPr/>
          <p:nvPr/>
        </p:nvGrpSpPr>
        <p:grpSpPr>
          <a:xfrm>
            <a:off x="1159456" y="882133"/>
            <a:ext cx="6000751" cy="3564198"/>
            <a:chOff x="0" y="160999"/>
            <a:chExt cx="5943600" cy="40056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9259A2-6101-34C8-AB21-90456B082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102" y="160999"/>
              <a:ext cx="5138549" cy="31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>
                <a:lnSpc>
                  <a:spcPct val="107000"/>
                </a:lnSpc>
                <a:spcAft>
                  <a:spcPts val="600"/>
                </a:spcAft>
              </a:pPr>
              <a:r>
                <a:rPr lang="en-US" sz="1350" kern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VC investment in semiconductor startups as % of total VC funding</a:t>
              </a:r>
              <a:endPara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B5F0AB-EA31-19B2-F0B1-74C0B1EDC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9498"/>
              <a:ext cx="5943600" cy="366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0A3CD62-430A-F393-252E-17E29C200797}"/>
              </a:ext>
            </a:extLst>
          </p:cNvPr>
          <p:cNvSpPr txBox="1"/>
          <p:nvPr/>
        </p:nvSpPr>
        <p:spPr>
          <a:xfrm>
            <a:off x="1260000" y="1285767"/>
            <a:ext cx="4686300" cy="27699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66017-462E-C181-BA84-F358F7D33875}"/>
              </a:ext>
            </a:extLst>
          </p:cNvPr>
          <p:cNvSpPr txBox="1"/>
          <p:nvPr/>
        </p:nvSpPr>
        <p:spPr>
          <a:xfrm>
            <a:off x="1030614" y="1535900"/>
            <a:ext cx="400052" cy="3000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/>
            <a:r>
              <a:rPr lang="en-US" sz="1350" dirty="0"/>
              <a:t>8%</a:t>
            </a:r>
          </a:p>
          <a:p>
            <a:pPr defTabSz="342900"/>
            <a:endParaRPr lang="en-US" sz="1350" dirty="0"/>
          </a:p>
          <a:p>
            <a:pPr defTabSz="342900"/>
            <a:endParaRPr lang="en-US" sz="1050" dirty="0"/>
          </a:p>
          <a:p>
            <a:pPr defTabSz="342900"/>
            <a:r>
              <a:rPr lang="en-US" sz="1350" dirty="0"/>
              <a:t>6%</a:t>
            </a:r>
          </a:p>
          <a:p>
            <a:pPr defTabSz="342900"/>
            <a:endParaRPr lang="en-US" sz="1050" dirty="0"/>
          </a:p>
          <a:p>
            <a:pPr defTabSz="342900"/>
            <a:endParaRPr lang="en-US" sz="1350" dirty="0"/>
          </a:p>
          <a:p>
            <a:pPr defTabSz="342900"/>
            <a:r>
              <a:rPr lang="en-US" sz="1350" dirty="0"/>
              <a:t>4%</a:t>
            </a:r>
          </a:p>
          <a:p>
            <a:pPr defTabSz="342900"/>
            <a:endParaRPr lang="en-US" sz="1050" dirty="0"/>
          </a:p>
          <a:p>
            <a:pPr defTabSz="342900"/>
            <a:endParaRPr lang="en-US" sz="1350" dirty="0"/>
          </a:p>
          <a:p>
            <a:pPr defTabSz="342900"/>
            <a:r>
              <a:rPr lang="en-US" sz="1350" dirty="0"/>
              <a:t>2%</a:t>
            </a:r>
          </a:p>
          <a:p>
            <a:pPr defTabSz="342900"/>
            <a:endParaRPr lang="en-US" sz="1350" dirty="0"/>
          </a:p>
          <a:p>
            <a:pPr defTabSz="342900"/>
            <a:endParaRPr lang="en-US" sz="1050" dirty="0"/>
          </a:p>
          <a:p>
            <a:pPr defTabSz="342900"/>
            <a:r>
              <a:rPr lang="en-US" sz="1350" dirty="0"/>
              <a:t>0%</a:t>
            </a:r>
          </a:p>
          <a:p>
            <a:pPr defTabSz="342900"/>
            <a:endParaRPr lang="en-US" sz="1350" dirty="0"/>
          </a:p>
          <a:p>
            <a:pPr defTabSz="342900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68669-A9DE-ED97-9623-CBB7057AB9BC}"/>
              </a:ext>
            </a:extLst>
          </p:cNvPr>
          <p:cNvSpPr txBox="1"/>
          <p:nvPr/>
        </p:nvSpPr>
        <p:spPr>
          <a:xfrm rot="5400000">
            <a:off x="-318265" y="2495610"/>
            <a:ext cx="3640230" cy="40005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C8C3A-1640-8E65-4A0E-AF658C30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000" y="1659893"/>
            <a:ext cx="1859818" cy="1758583"/>
          </a:xfrm>
          <a:prstGeom prst="rect">
            <a:avLst/>
          </a:prstGeom>
        </p:spPr>
      </p:pic>
      <p:sp>
        <p:nvSpPr>
          <p:cNvPr id="12" name="Bent Up Arrow 11">
            <a:extLst>
              <a:ext uri="{FF2B5EF4-FFF2-40B4-BE49-F238E27FC236}">
                <a16:creationId xmlns:a16="http://schemas.microsoft.com/office/drawing/2014/main" id="{AC1391F9-9879-B945-CFF8-5DC63A4E2308}"/>
              </a:ext>
            </a:extLst>
          </p:cNvPr>
          <p:cNvSpPr/>
          <p:nvPr/>
        </p:nvSpPr>
        <p:spPr>
          <a:xfrm rot="10800000">
            <a:off x="4889445" y="2364895"/>
            <a:ext cx="1656000" cy="1152001"/>
          </a:xfrm>
          <a:prstGeom prst="bent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486A1-53CA-7F0E-E6F1-C395E02FC7C8}"/>
              </a:ext>
            </a:extLst>
          </p:cNvPr>
          <p:cNvSpPr txBox="1"/>
          <p:nvPr/>
        </p:nvSpPr>
        <p:spPr>
          <a:xfrm>
            <a:off x="4600382" y="1661184"/>
            <a:ext cx="23205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Silicon Catalyst created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 this perfect storm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B92B3-6BFB-5D23-ED7B-32CB45681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316" y="3483711"/>
            <a:ext cx="1582140" cy="1275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527374-9696-9C35-B629-C10D745E7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15041" r="36457" b="21664"/>
          <a:stretch/>
        </p:blipFill>
        <p:spPr>
          <a:xfrm>
            <a:off x="6505977" y="3007973"/>
            <a:ext cx="336620" cy="3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8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40356" y="183576"/>
            <a:ext cx="6495644" cy="41416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443484">
              <a:defRPr sz="2716"/>
            </a:lvl1pPr>
          </a:lstStyle>
          <a:p>
            <a:pPr marL="0" indent="0">
              <a:buNone/>
            </a:pPr>
            <a:r>
              <a:rPr lang="en-US" dirty="0"/>
              <a:t>System companies becoming silicon houses</a:t>
            </a:r>
            <a:endParaRPr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52B5ED9-BED1-6AE7-15E7-07C07E479434}"/>
              </a:ext>
            </a:extLst>
          </p:cNvPr>
          <p:cNvGraphicFramePr>
            <a:graphicFrameLocks noGrp="1"/>
          </p:cNvGraphicFramePr>
          <p:nvPr/>
        </p:nvGraphicFramePr>
        <p:xfrm>
          <a:off x="785853" y="1314451"/>
          <a:ext cx="7448551" cy="278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41">
                  <a:extLst>
                    <a:ext uri="{9D8B030D-6E8A-4147-A177-3AD203B41FA5}">
                      <a16:colId xmlns:a16="http://schemas.microsoft.com/office/drawing/2014/main" val="3122600845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1285875104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1959655305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2720341175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3009522499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1467118196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4130040722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640661170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1885952397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1405862703"/>
                    </a:ext>
                  </a:extLst>
                </a:gridCol>
                <a:gridCol w="677141">
                  <a:extLst>
                    <a:ext uri="{9D8B030D-6E8A-4147-A177-3AD203B41FA5}">
                      <a16:colId xmlns:a16="http://schemas.microsoft.com/office/drawing/2014/main" val="400467197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Google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Amazon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Microsoft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Meta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Baidu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Cisco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Huawei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Samsung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IBM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3578237"/>
                  </a:ext>
                </a:extLst>
              </a:tr>
              <a:tr h="684706"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  <a:p>
                      <a:pPr algn="ctr"/>
                      <a:endParaRPr lang="en-US" sz="700" dirty="0"/>
                    </a:p>
                    <a:p>
                      <a:pPr algn="ctr"/>
                      <a:r>
                        <a:rPr lang="en-US" sz="700" dirty="0"/>
                        <a:t>System</a:t>
                      </a:r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72312"/>
                  </a:ext>
                </a:extLst>
              </a:tr>
              <a:tr h="629744"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  <a:p>
                      <a:pPr algn="ctr"/>
                      <a:r>
                        <a:rPr lang="en-US" sz="700" dirty="0"/>
                        <a:t>Chip Design</a:t>
                      </a:r>
                    </a:p>
                    <a:p>
                      <a:pPr algn="ctr"/>
                      <a:r>
                        <a:rPr lang="en-US" sz="700" dirty="0"/>
                        <a:t>limited</a:t>
                      </a:r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1731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  <a:p>
                      <a:pPr algn="ctr"/>
                      <a:r>
                        <a:rPr lang="en-US" sz="700" dirty="0"/>
                        <a:t>Chip Design extensive</a:t>
                      </a:r>
                    </a:p>
                    <a:p>
                      <a:pPr algn="ctr"/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320993"/>
                  </a:ext>
                </a:extLst>
              </a:tr>
              <a:tr h="629744">
                <a:tc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  <a:p>
                      <a:pPr algn="ctr"/>
                      <a:endParaRPr lang="en-US" sz="700" dirty="0"/>
                    </a:p>
                    <a:p>
                      <a:pPr algn="ctr"/>
                      <a:r>
                        <a:rPr lang="en-US" sz="700" dirty="0"/>
                        <a:t>Chip </a:t>
                      </a:r>
                      <a:r>
                        <a:rPr lang="en-US" sz="700" dirty="0" err="1"/>
                        <a:t>Mfg</a:t>
                      </a:r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68580" marR="68580" marT="34290" marB="34290">
                    <a:solidFill>
                      <a:schemeClr val="tx2">
                        <a:alpha val="2022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3913"/>
                  </a:ext>
                </a:extLst>
              </a:tr>
            </a:tbl>
          </a:graphicData>
        </a:graphic>
      </p:graphicFrame>
      <p:sp>
        <p:nvSpPr>
          <p:cNvPr id="7" name="Down Arrow 6">
            <a:extLst>
              <a:ext uri="{FF2B5EF4-FFF2-40B4-BE49-F238E27FC236}">
                <a16:creationId xmlns:a16="http://schemas.microsoft.com/office/drawing/2014/main" id="{C39A5C70-E672-ECD3-4E6C-3352835ED49A}"/>
              </a:ext>
            </a:extLst>
          </p:cNvPr>
          <p:cNvSpPr/>
          <p:nvPr/>
        </p:nvSpPr>
        <p:spPr>
          <a:xfrm>
            <a:off x="2161797" y="1989730"/>
            <a:ext cx="685800" cy="68640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26E3CF2E-4D51-46F4-14B4-CB6A8CD557F6}"/>
              </a:ext>
            </a:extLst>
          </p:cNvPr>
          <p:cNvSpPr/>
          <p:nvPr/>
        </p:nvSpPr>
        <p:spPr>
          <a:xfrm>
            <a:off x="2847597" y="1987047"/>
            <a:ext cx="685800" cy="68033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038941D-BFBB-76FD-02CD-F8DE80075E81}"/>
              </a:ext>
            </a:extLst>
          </p:cNvPr>
          <p:cNvSpPr/>
          <p:nvPr/>
        </p:nvSpPr>
        <p:spPr>
          <a:xfrm>
            <a:off x="3481346" y="1987047"/>
            <a:ext cx="685800" cy="130470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387C406-61ED-5614-A8B5-CAD9A23C93A6}"/>
              </a:ext>
            </a:extLst>
          </p:cNvPr>
          <p:cNvSpPr/>
          <p:nvPr/>
        </p:nvSpPr>
        <p:spPr>
          <a:xfrm>
            <a:off x="4219197" y="1987047"/>
            <a:ext cx="633751" cy="66051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E28C17F-4F84-9B5F-AEA1-C04D9EEC5EA6}"/>
              </a:ext>
            </a:extLst>
          </p:cNvPr>
          <p:cNvSpPr/>
          <p:nvPr/>
        </p:nvSpPr>
        <p:spPr>
          <a:xfrm>
            <a:off x="4852945" y="1987047"/>
            <a:ext cx="685801" cy="108870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E47FF54-B638-FC9A-2923-1FF2D698FBD7}"/>
              </a:ext>
            </a:extLst>
          </p:cNvPr>
          <p:cNvSpPr/>
          <p:nvPr/>
        </p:nvSpPr>
        <p:spPr>
          <a:xfrm>
            <a:off x="5533648" y="1987047"/>
            <a:ext cx="633750" cy="127469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DBECF82-B888-D592-C590-DE25D532F7EC}"/>
              </a:ext>
            </a:extLst>
          </p:cNvPr>
          <p:cNvSpPr/>
          <p:nvPr/>
        </p:nvSpPr>
        <p:spPr>
          <a:xfrm>
            <a:off x="6224545" y="1987047"/>
            <a:ext cx="642153" cy="108870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F7D77852-E56C-ABEF-F29F-C6AF69103CD2}"/>
              </a:ext>
            </a:extLst>
          </p:cNvPr>
          <p:cNvSpPr/>
          <p:nvPr/>
        </p:nvSpPr>
        <p:spPr>
          <a:xfrm rot="10800000">
            <a:off x="7591044" y="1987043"/>
            <a:ext cx="610056" cy="144601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CDEA1-3937-4B5E-19DC-D95213447643}"/>
              </a:ext>
            </a:extLst>
          </p:cNvPr>
          <p:cNvSpPr txBox="1"/>
          <p:nvPr/>
        </p:nvSpPr>
        <p:spPr>
          <a:xfrm>
            <a:off x="785853" y="4219645"/>
            <a:ext cx="2286000" cy="207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/>
            <a:r>
              <a:rPr lang="en-US" sz="900" dirty="0"/>
              <a:t>Source: VLSI Research (modified)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F7E44C4E-34F2-4990-0D64-6D3978E800DE}"/>
              </a:ext>
            </a:extLst>
          </p:cNvPr>
          <p:cNvSpPr/>
          <p:nvPr/>
        </p:nvSpPr>
        <p:spPr>
          <a:xfrm rot="10800000" flipV="1">
            <a:off x="1475997" y="1989730"/>
            <a:ext cx="633748" cy="144601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F891FF-9216-2422-F023-B043ADA8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93" y="891540"/>
            <a:ext cx="536207" cy="2514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1C2E6C-4BD6-355D-C44B-7870386C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04" y="881228"/>
            <a:ext cx="482496" cy="389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FA04D8-77BD-E4DF-A27C-F539B3FA6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742950"/>
            <a:ext cx="502920" cy="4800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A79668-81DD-1A7E-E5A1-5F2ADEFAD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868" y="857250"/>
            <a:ext cx="651662" cy="3043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3BBED5-E7F6-8F6D-C348-FA5A243FB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788199"/>
            <a:ext cx="430143" cy="484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EFF0B6-C713-20FA-C1DF-B0457D293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4803" y="770097"/>
            <a:ext cx="563606" cy="4848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7B9D8E-C424-D003-1B80-033E823C9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292310" y="881228"/>
            <a:ext cx="435637" cy="2987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FBAFAF-6A5E-A1F5-92B0-EE6DE3096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4136" y="820817"/>
            <a:ext cx="564629" cy="3586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D2EB8D-992D-68AF-BC8B-5959EAE3A0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0629" y="829992"/>
            <a:ext cx="514932" cy="420737"/>
          </a:xfrm>
          <a:prstGeom prst="rect">
            <a:avLst/>
          </a:prstGeom>
        </p:spPr>
      </p:pic>
      <p:sp>
        <p:nvSpPr>
          <p:cNvPr id="29" name="Down Arrow 28">
            <a:extLst>
              <a:ext uri="{FF2B5EF4-FFF2-40B4-BE49-F238E27FC236}">
                <a16:creationId xmlns:a16="http://schemas.microsoft.com/office/drawing/2014/main" id="{0E187023-2534-5043-E92A-5E599ABCFA49}"/>
              </a:ext>
            </a:extLst>
          </p:cNvPr>
          <p:cNvSpPr/>
          <p:nvPr/>
        </p:nvSpPr>
        <p:spPr>
          <a:xfrm rot="10800000">
            <a:off x="6923844" y="1987045"/>
            <a:ext cx="610055" cy="1952704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3F8AA6-98F6-39B2-0A43-6BA1980F99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6698" y="800101"/>
            <a:ext cx="619952" cy="3811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5F137-F1CC-7247-FD1A-9910AEA86A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16936" y="6498358"/>
            <a:ext cx="280416" cy="27699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9" rIns="45718" bIns="45719" anchor="ctr">
            <a:spAutoFit/>
          </a:bodyPr>
          <a:lstStyle>
            <a:defPPr>
              <a:defRPr lang="en-US"/>
            </a:defPPr>
            <a:lvl1pPr marL="0" algn="ctr" defTabSz="914377" rtl="0" eaLnBrk="1" latinLnBrk="0" hangingPunct="1">
              <a:defRPr sz="12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mtClean="0">
                <a:latin typeface="Calibri"/>
                <a:ea typeface="Calibri"/>
                <a:cs typeface="Calibri"/>
              </a:rPr>
              <a:pPr/>
              <a:t>5</a:t>
            </a:fld>
            <a:endParaRPr lang="uk-UA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6165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917" y="599716"/>
            <a:ext cx="5096166" cy="34246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B8683D6B-ACF8-1C40-B380-0D6F473BB270}"/>
              </a:ext>
            </a:extLst>
          </p:cNvPr>
          <p:cNvSpPr/>
          <p:nvPr/>
        </p:nvSpPr>
        <p:spPr bwMode="auto">
          <a:xfrm rot="16200000">
            <a:off x="104882" y="1981639"/>
            <a:ext cx="2909506" cy="928567"/>
          </a:xfrm>
          <a:prstGeom prst="striped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atin typeface="Helvetica" pitchFamily="-65" charset="0"/>
              </a:rPr>
              <a:t>New Materials and Devices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Helvetica" pitchFamily="-65" charset="0"/>
              </a:rPr>
              <a:t>20+ years (10 year lead time)</a:t>
            </a: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D0EA6E54-55C9-DB46-9BB2-771BB234BF7E}"/>
              </a:ext>
            </a:extLst>
          </p:cNvPr>
          <p:cNvSpPr/>
          <p:nvPr/>
        </p:nvSpPr>
        <p:spPr bwMode="auto">
          <a:xfrm>
            <a:off x="2253834" y="3914772"/>
            <a:ext cx="5424047" cy="800931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618FFD">
                    <a:lumMod val="20000"/>
                    <a:lumOff val="80000"/>
                  </a:srgbClr>
                </a:solidFill>
                <a:latin typeface="Helvetica" pitchFamily="-65" charset="0"/>
              </a:rPr>
              <a:t>More Efficient Architectures and Packaging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Helvetica" pitchFamily="-65" charset="0"/>
              </a:rPr>
              <a:t>The next 10 years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1040" y="149442"/>
            <a:ext cx="7741919" cy="414166"/>
          </a:xfrm>
          <a:prstGeom prst="rect">
            <a:avLst/>
          </a:prstGeom>
        </p:spPr>
        <p:txBody>
          <a:bodyPr lIns="68579" tIns="34289" rIns="68579" bIns="34289"/>
          <a:lstStyle>
            <a:lvl1pPr marL="0" marR="0" indent="0" algn="l" defTabSz="443484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16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204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776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376092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2037" dirty="0">
                <a:solidFill>
                  <a:srgbClr val="149ED3"/>
                </a:solidFill>
              </a:rPr>
              <a:t>Semiconductor industry innovations are coming to the rescue</a:t>
            </a:r>
          </a:p>
          <a:p>
            <a:endParaRPr lang="en-US" sz="2037" dirty="0"/>
          </a:p>
        </p:txBody>
      </p:sp>
    </p:spTree>
    <p:extLst>
      <p:ext uri="{BB962C8B-B14F-4D97-AF65-F5344CB8AC3E}">
        <p14:creationId xmlns:p14="http://schemas.microsoft.com/office/powerpoint/2010/main" val="338021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8AB50-508A-ECC8-B84E-3E0C22EE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742950"/>
            <a:ext cx="5279597" cy="3838575"/>
          </a:xfrm>
        </p:spPr>
        <p:txBody>
          <a:bodyPr/>
          <a:lstStyle/>
          <a:p>
            <a:r>
              <a:rPr lang="en-GB" dirty="0"/>
              <a:t>A now proven ecosystem model for nurturing semiconductor start-ups</a:t>
            </a:r>
          </a:p>
          <a:p>
            <a:pPr lvl="1"/>
            <a:r>
              <a:rPr lang="en-GB" dirty="0"/>
              <a:t>Training and advising</a:t>
            </a:r>
          </a:p>
          <a:p>
            <a:pPr lvl="1"/>
            <a:r>
              <a:rPr lang="en-GB" dirty="0"/>
              <a:t>Providing access to EDA tools, Design IP &amp; Foundry from In Kind Partners</a:t>
            </a:r>
          </a:p>
          <a:p>
            <a:pPr lvl="1"/>
            <a:r>
              <a:rPr lang="en-GB" dirty="0"/>
              <a:t>Linking to the semiconductor ecosystem</a:t>
            </a:r>
          </a:p>
          <a:p>
            <a:pPr lvl="1"/>
            <a:r>
              <a:rPr lang="en-GB" dirty="0"/>
              <a:t>Accessing and de-risking investment</a:t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ChipStart</a:t>
            </a:r>
            <a:r>
              <a:rPr lang="en-GB" dirty="0"/>
              <a:t> UK Startup incubator</a:t>
            </a:r>
          </a:p>
          <a:p>
            <a:pPr lvl="1"/>
            <a:r>
              <a:rPr lang="en-GB" dirty="0"/>
              <a:t>Fully funded by UK government</a:t>
            </a:r>
          </a:p>
          <a:p>
            <a:pPr lvl="1"/>
            <a:r>
              <a:rPr lang="en-GB" dirty="0"/>
              <a:t>No cost access to early-stage startups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58CB5-8E6A-9E10-14CF-D728ABA2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7" y="79273"/>
            <a:ext cx="8128017" cy="678839"/>
          </a:xfrm>
        </p:spPr>
        <p:txBody>
          <a:bodyPr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ym typeface="Calibri"/>
              </a:rPr>
              <a:t>Silicon Catalyst: The World’s #1 Semiconductor Accelerator</a:t>
            </a:r>
            <a:endParaRPr kumimoji="0" lang="en-US" sz="2200" b="1" i="0" u="none" strike="noStrike" cap="none" spc="0" normalizeH="0" baseline="0" dirty="0">
              <a:ln>
                <a:noFill/>
              </a:ln>
              <a:solidFill>
                <a:srgbClr val="149ED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06759-102B-81C4-6C25-395709F6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187017"/>
            <a:ext cx="3249418" cy="3072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17DCE-B543-1EBD-F591-97719E8E3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167" y="3829040"/>
            <a:ext cx="1223308" cy="533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7AB246-5966-CDD8-1CA2-769666EF4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106590"/>
            <a:ext cx="1116842" cy="542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80EB0-9AAF-2499-0EED-73F517455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123950"/>
            <a:ext cx="1116842" cy="479566"/>
          </a:xfrm>
          <a:prstGeom prst="rect">
            <a:avLst/>
          </a:prstGeom>
        </p:spPr>
      </p:pic>
      <p:sp>
        <p:nvSpPr>
          <p:cNvPr id="10" name="Google Shape;263;p28">
            <a:extLst>
              <a:ext uri="{FF2B5EF4-FFF2-40B4-BE49-F238E27FC236}">
                <a16:creationId xmlns:a16="http://schemas.microsoft.com/office/drawing/2014/main" id="{53B5940A-09C9-2703-2DC4-36C0489662FE}"/>
              </a:ext>
            </a:extLst>
          </p:cNvPr>
          <p:cNvSpPr txBox="1"/>
          <p:nvPr/>
        </p:nvSpPr>
        <p:spPr>
          <a:xfrm>
            <a:off x="609600" y="4352536"/>
            <a:ext cx="7924800" cy="43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  <a:tabLst/>
              <a:defRPr/>
            </a:pPr>
            <a:r>
              <a:rPr kumimoji="0" lang="en-US" b="1" i="1" u="sng" strike="noStrike" kern="0" cap="none" spc="0" normalizeH="0" baseline="0" noProof="0" dirty="0">
                <a:ln>
                  <a:noFill/>
                </a:ln>
                <a:solidFill>
                  <a:srgbClr val="149ED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Good for Startups, Investors, Advisors… and the wider Economy</a:t>
            </a:r>
            <a:endParaRPr kumimoji="0" b="1" i="1" u="sng" strike="noStrike" kern="0" cap="none" spc="0" normalizeH="0" baseline="0" noProof="0" dirty="0">
              <a:ln>
                <a:noFill/>
              </a:ln>
              <a:solidFill>
                <a:srgbClr val="149ED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 descr="A white and black text&#10;&#10;Description automatically generated">
            <a:extLst>
              <a:ext uri="{FF2B5EF4-FFF2-40B4-BE49-F238E27FC236}">
                <a16:creationId xmlns:a16="http://schemas.microsoft.com/office/drawing/2014/main" id="{AD245037-0D04-9070-C5A5-734900754D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37" y="3653903"/>
            <a:ext cx="1064460" cy="414876"/>
          </a:xfrm>
          <a:prstGeom prst="rect">
            <a:avLst/>
          </a:prstGeom>
        </p:spPr>
      </p:pic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C6DA68B1-1921-32A1-EEFE-A2506AC9F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83" y="4093970"/>
            <a:ext cx="1042408" cy="233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CEDAD-C984-E57B-38DA-04557D4BE2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15041" r="36457" b="21664"/>
          <a:stretch/>
        </p:blipFill>
        <p:spPr>
          <a:xfrm>
            <a:off x="6316691" y="2733687"/>
            <a:ext cx="336620" cy="3957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F28531-6AAF-2F7E-6665-23EB232AF885}"/>
              </a:ext>
            </a:extLst>
          </p:cNvPr>
          <p:cNvSpPr txBox="1"/>
          <p:nvPr/>
        </p:nvSpPr>
        <p:spPr>
          <a:xfrm>
            <a:off x="6025627" y="666286"/>
            <a:ext cx="218421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149ED3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Over 100 startups – portfolio  </a:t>
            </a:r>
            <a:b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149ED3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149ED3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&gt;$1.9B valuation, &gt;$500M raised</a:t>
            </a:r>
          </a:p>
        </p:txBody>
      </p:sp>
    </p:spTree>
    <p:extLst>
      <p:ext uri="{BB962C8B-B14F-4D97-AF65-F5344CB8AC3E}">
        <p14:creationId xmlns:p14="http://schemas.microsoft.com/office/powerpoint/2010/main" val="919950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206156</TotalTime>
  <Words>292</Words>
  <Application>Microsoft Macintosh PowerPoint</Application>
  <PresentationFormat>On-screen Show (16:9)</PresentationFormat>
  <Paragraphs>79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Google Sans</vt:lpstr>
      <vt:lpstr>Helvetica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Silicon Catalyst: The World’s #1 Semiconductor Accelerator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Sean Redmond</cp:lastModifiedBy>
  <cp:revision>1691</cp:revision>
  <dcterms:modified xsi:type="dcterms:W3CDTF">2024-09-24T08:48:34Z</dcterms:modified>
</cp:coreProperties>
</file>