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3" r:id="rId2"/>
    <p:sldId id="272" r:id="rId3"/>
    <p:sldId id="275" r:id="rId4"/>
    <p:sldId id="277" r:id="rId5"/>
    <p:sldId id="276" r:id="rId6"/>
    <p:sldId id="278" r:id="rId7"/>
    <p:sldId id="274" r:id="rId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0" autoAdjust="0"/>
  </p:normalViewPr>
  <p:slideViewPr>
    <p:cSldViewPr>
      <p:cViewPr varScale="1">
        <p:scale>
          <a:sx n="83" d="100"/>
          <a:sy n="83" d="100"/>
        </p:scale>
        <p:origin x="301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25/10/2021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4200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10/25/2021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gov.uk/guidance/participating-in-the-eu-et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gov.uk/government/publications/participating-in-the-uk-ets/participating-in-the-uk-ets" TargetMode="External"/><Relationship Id="rId5" Type="http://schemas.openxmlformats.org/officeDocument/2006/relationships/hyperlink" Target="https://www.gov.uk/government/publications/greenhouse-gas-reporting-conversion-factors-2021" TargetMode="Externa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8" Type="http://schemas.openxmlformats.org/officeDocument/2006/relationships/hyperlink" Target="https://www.techuk.org/images/documents/Data_Centres_-_CCA/generator%20emissions%20roadmap_links%20(3).pdf" TargetMode="External"/><Relationship Id="rId13" Type="http://schemas.openxmlformats.org/officeDocument/2006/relationships/image" Target="../media/image1.png"/><Relationship Id="rId3" Type="http://schemas.openxmlformats.org/officeDocument/2006/relationships/hyperlink" Target="http://www.techuk.org/focus/programmes/data-centres/cca" TargetMode="External"/><Relationship Id="rId7" Type="http://schemas.openxmlformats.org/officeDocument/2006/relationships/hyperlink" Target="https://www.techuk.org/focus/programmes/data-centres/groups/euets-sub-group" TargetMode="External"/><Relationship Id="rId12" Type="http://schemas.openxmlformats.org/officeDocument/2006/relationships/hyperlink" Target="mailto:Emma.fryer@techuk.org" TargetMode="External"/><Relationship Id="rId2" Type="http://schemas.openxmlformats.org/officeDocument/2006/relationships/hyperlink" Target="mailto:techUK@slrconsulting.com" TargetMode="External"/><Relationship Id="rId1" Type="http://schemas.openxmlformats.org/officeDocument/2006/relationships/slideLayout" Target="../slideLayouts/slideLayout1.xml"/><Relationship Id="rId6" Type="http://schemas.openxmlformats.org/officeDocument/2006/relationships/hyperlink" Target="https://www.techuk.org/insights/meeting-notes/item/896-inclusion-criteria-for-phase-iii-of-eu-ets" TargetMode="External"/><Relationship Id="rId11" Type="http://schemas.openxmlformats.org/officeDocument/2006/relationships/hyperlink" Target="https://www.gov.uk/guidance/participating-in-the-eu-ets" TargetMode="External"/><Relationship Id="rId5" Type="http://schemas.openxmlformats.org/officeDocument/2006/relationships/hyperlink" Target="http://www.techuk.org/images/documents/Data_Centres_-_CCA/Note_01d_EUETS_CRC_and_CCA_and_er_data_centres.pdf" TargetMode="External"/><Relationship Id="rId10" Type="http://schemas.openxmlformats.org/officeDocument/2006/relationships/hyperlink" Target="https://euets.environment-agency.gov.uk/" TargetMode="External"/><Relationship Id="rId4" Type="http://schemas.openxmlformats.org/officeDocument/2006/relationships/hyperlink" Target="https://www.techuk.org/images/techUK_DCC_Com_1602_EU_ETS.pdf" TargetMode="External"/><Relationship Id="rId9" Type="http://schemas.openxmlformats.org/officeDocument/2006/relationships/hyperlink" Target="mailto:ethelp@environment-agency.gov.uk" TargetMode="External"/><Relationship Id="rId1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hyperlink" Target="https://webmail.slrconsulting.com/owa/redir.aspx?C=HP4tYEErtkCZchfuClbdtVNH6bSyLtIIHSMLNfmC01F2WgExsIPJqqf8Ll3kpfEtglMyMZ_0FaU.&amp;URL=mailto:techUK@slrconsulting.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techuk.org/developing-markets/data-cent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1077288"/>
            <a:ext cx="5976664"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accent1">
                    <a:lumMod val="50000"/>
                  </a:schemeClr>
                </a:solidFill>
                <a:latin typeface="Cambria" pitchFamily="18" charset="0"/>
              </a:rPr>
              <a:t>Note 12: Measuring Generator Fuel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Calibri" pitchFamily="34" charset="0"/>
              <a:cs typeface="Arial" pitchFamily="34" charset="0"/>
            </a:endParaRPr>
          </a:p>
        </p:txBody>
      </p:sp>
      <p:cxnSp>
        <p:nvCxnSpPr>
          <p:cNvPr id="13" name="Straight Connector 12"/>
          <p:cNvCxnSpPr/>
          <p:nvPr/>
        </p:nvCxnSpPr>
        <p:spPr>
          <a:xfrm>
            <a:off x="364765" y="2051720"/>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51795" y="1592031"/>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9000" y="2260010"/>
            <a:ext cx="5760000" cy="5460597"/>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Introduction</a:t>
            </a:r>
            <a:r>
              <a:rPr lang="en-GB" sz="1200" dirty="0">
                <a:latin typeface="Calibri" pitchFamily="34" charset="0"/>
                <a:cs typeface="Times New Roman"/>
              </a:rPr>
              <a:t> </a:t>
            </a:r>
          </a:p>
          <a:p>
            <a:pPr algn="just">
              <a:spcAft>
                <a:spcPts val="600"/>
              </a:spcAft>
            </a:pPr>
            <a:endParaRPr lang="en-GB" sz="1200" dirty="0">
              <a:latin typeface="Calibri" pitchFamily="34" charset="0"/>
              <a:cs typeface="Times New Roman"/>
            </a:endParaRPr>
          </a:p>
          <a:p>
            <a:pPr algn="just">
              <a:spcAft>
                <a:spcPts val="600"/>
              </a:spcAft>
            </a:pPr>
            <a:r>
              <a:rPr lang="en-GB" sz="1200" dirty="0">
                <a:latin typeface="Calibri" pitchFamily="34" charset="0"/>
                <a:cs typeface="Times New Roman"/>
              </a:rPr>
              <a:t>Data Centres use standby generators to provide emergency power in the event of mains grid failure.  Generators tend to be test fired on average once a month (for around an hour). Consequently fuel use is low: on-site generated electricity averages 0.14% of total energy use in data centres. However, generator fuel consumption has to be reported by CCA participants and some sites also have to report under UK/EU ETS if the generating capacity is large enough.</a:t>
            </a:r>
          </a:p>
          <a:p>
            <a:pPr algn="just">
              <a:spcAft>
                <a:spcPts val="600"/>
              </a:spcAft>
            </a:pPr>
            <a:endParaRPr lang="en-GB" sz="1200" dirty="0">
              <a:latin typeface="Calibri" pitchFamily="34" charset="0"/>
              <a:cs typeface="Times New Roman"/>
            </a:endParaRPr>
          </a:p>
          <a:p>
            <a:pPr algn="just">
              <a:spcAft>
                <a:spcPts val="600"/>
              </a:spcAft>
            </a:pPr>
            <a:r>
              <a:rPr lang="en-GB" sz="1200" dirty="0">
                <a:latin typeface="Calibri" pitchFamily="34" charset="0"/>
                <a:cs typeface="Times New Roman"/>
              </a:rPr>
              <a:t>Measuring very small volumes of fuel has proved problematic and time consuming.  (Consider filling the bath, letting out a tiny amount of water and then working out how much is left).  Meters are not the obvious solution. In view of the small volumes concerned, fuel use by standby generators for data centres does not have to be measured: For CCA it can be estimated or calculated provided that the approach is consistent and traceable.  For ETS it can also be estimated or calculated depending on the emissions threshold.  </a:t>
            </a:r>
          </a:p>
          <a:p>
            <a:pPr>
              <a:spcAft>
                <a:spcPts val="600"/>
              </a:spcAft>
            </a:pPr>
            <a:endParaRPr lang="en-GB" sz="1200" dirty="0">
              <a:latin typeface="Calibri" pitchFamily="34" charset="0"/>
              <a:cs typeface="Times New Roman"/>
            </a:endParaRPr>
          </a:p>
          <a:p>
            <a:pPr>
              <a:spcAft>
                <a:spcPts val="600"/>
              </a:spcAft>
            </a:pPr>
            <a:r>
              <a:rPr lang="en-GB" sz="1200" dirty="0">
                <a:latin typeface="Calibri" pitchFamily="34" charset="0"/>
                <a:cs typeface="Times New Roman"/>
              </a:rPr>
              <a:t>The following approach for accounting for fuel use by generators has been approved by the Regulator for both CCA and ETS.  Once fuel use has been established, however, the reporting procedures diverge because CCA reporting is in </a:t>
            </a:r>
            <a:r>
              <a:rPr lang="en-GB" sz="1200" dirty="0" err="1">
                <a:latin typeface="Calibri" pitchFamily="34" charset="0"/>
                <a:cs typeface="Times New Roman"/>
              </a:rPr>
              <a:t>KWh</a:t>
            </a:r>
            <a:r>
              <a:rPr lang="en-GB" sz="1200" dirty="0">
                <a:latin typeface="Calibri" pitchFamily="34" charset="0"/>
                <a:cs typeface="Times New Roman"/>
              </a:rPr>
              <a:t> and ETS reporting is in tonnes CO2.  These are explained below for good measure.</a:t>
            </a:r>
          </a:p>
          <a:p>
            <a:pPr>
              <a:spcAft>
                <a:spcPts val="600"/>
              </a:spcAft>
            </a:pPr>
            <a:endParaRPr lang="en-GB" sz="1200" dirty="0">
              <a:latin typeface="Calibri" pitchFamily="34" charset="0"/>
              <a:cs typeface="Times New Roman"/>
            </a:endParaRPr>
          </a:p>
          <a:p>
            <a:pPr>
              <a:spcAft>
                <a:spcPts val="600"/>
              </a:spcAft>
            </a:pPr>
            <a:r>
              <a:rPr lang="en-GB" sz="1200" dirty="0">
                <a:latin typeface="Calibri" pitchFamily="34" charset="0"/>
                <a:cs typeface="Times New Roman"/>
              </a:rPr>
              <a:t>A ready reckoner spreadsheet is available to assist you in your calculations. </a:t>
            </a:r>
          </a:p>
          <a:p>
            <a:endParaRPr lang="en-GB" sz="1200" dirty="0">
              <a:latin typeface="Calibri" pitchFamily="34" charset="0"/>
              <a:cs typeface="Times New Roman"/>
            </a:endParaRPr>
          </a:p>
          <a:p>
            <a:pPr algn="just">
              <a:lnSpc>
                <a:spcPct val="120000"/>
              </a:lnSpc>
              <a:spcAft>
                <a:spcPts val="600"/>
              </a:spcAft>
            </a:pPr>
            <a:endParaRPr lang="en-GB" sz="1200" dirty="0">
              <a:latin typeface="Calibri" pitchFamily="34" charset="0"/>
              <a:ea typeface="Calibri"/>
              <a:cs typeface="Times New Roman"/>
            </a:endParaRP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15" name="Picture 14" descr="techUK logo image.png">
            <a:extLst>
              <a:ext uri="{FF2B5EF4-FFF2-40B4-BE49-F238E27FC236}">
                <a16:creationId xmlns:a16="http://schemas.microsoft.com/office/drawing/2014/main" id="{FAAF18FF-F49F-42B7-A63B-7F878A228783}"/>
              </a:ext>
            </a:extLst>
          </p:cNvPr>
          <p:cNvPicPr>
            <a:picLocks noChangeAspect="1"/>
          </p:cNvPicPr>
          <p:nvPr/>
        </p:nvPicPr>
        <p:blipFill>
          <a:blip r:embed="rId3" cstate="print"/>
          <a:stretch>
            <a:fillRect/>
          </a:stretch>
        </p:blipFill>
        <p:spPr>
          <a:xfrm>
            <a:off x="332656" y="216702"/>
            <a:ext cx="1512168" cy="572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49000" y="1114084"/>
            <a:ext cx="5760000" cy="7178375"/>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Basic principles</a:t>
            </a:r>
          </a:p>
          <a:p>
            <a:pPr algn="just">
              <a:lnSpc>
                <a:spcPct val="120000"/>
              </a:lnSpc>
              <a:spcAft>
                <a:spcPts val="600"/>
              </a:spcAft>
            </a:pPr>
            <a:r>
              <a:rPr lang="en-GB" sz="1200" i="1" dirty="0">
                <a:latin typeface="Calibri" pitchFamily="34" charset="0"/>
                <a:cs typeface="Times New Roman"/>
              </a:rPr>
              <a:t>1</a:t>
            </a:r>
            <a:r>
              <a:rPr lang="en-GB" sz="1300" i="1" dirty="0">
                <a:latin typeface="Calibri" pitchFamily="34" charset="0"/>
                <a:cs typeface="Times New Roman"/>
              </a:rPr>
              <a:t>. CCA participants and ETS participants emitting below 1000 tonnes CO2 per annum are not obliged to measure fuel consumption.  They can use estimates and calculations based on generator run times, load and capacity.</a:t>
            </a:r>
          </a:p>
          <a:p>
            <a:pPr algn="just">
              <a:lnSpc>
                <a:spcPct val="120000"/>
              </a:lnSpc>
              <a:spcAft>
                <a:spcPts val="600"/>
              </a:spcAft>
            </a:pPr>
            <a:r>
              <a:rPr lang="en-GB" sz="1300" i="1" dirty="0">
                <a:latin typeface="Calibri" pitchFamily="34" charset="0"/>
                <a:cs typeface="Times New Roman"/>
              </a:rPr>
              <a:t>2. ETS participants emitting between 1000 tonnes and 25,000 tonnes CO2 per annum need to add further evidence from fuel invoices.</a:t>
            </a:r>
          </a:p>
          <a:p>
            <a:pPr algn="just">
              <a:lnSpc>
                <a:spcPct val="120000"/>
              </a:lnSpc>
              <a:spcAft>
                <a:spcPts val="600"/>
              </a:spcAft>
            </a:pPr>
            <a:r>
              <a:rPr lang="en-GB" sz="1300" i="1" dirty="0">
                <a:latin typeface="Calibri" pitchFamily="34" charset="0"/>
                <a:cs typeface="Times New Roman"/>
              </a:rPr>
              <a:t>3. Information needs to be logged and auditable.  Operators need to explain why they have applied a particular methodology. </a:t>
            </a:r>
          </a:p>
          <a:p>
            <a:pPr algn="just">
              <a:lnSpc>
                <a:spcPct val="120000"/>
              </a:lnSpc>
              <a:spcAft>
                <a:spcPts val="600"/>
              </a:spcAft>
            </a:pPr>
            <a:r>
              <a:rPr lang="en-GB" sz="1300" i="1" dirty="0">
                <a:latin typeface="Calibri" pitchFamily="34" charset="0"/>
                <a:cs typeface="Times New Roman"/>
              </a:rPr>
              <a:t>4. The factor used by ETS participants for converting fuel litres to tonnes can be found in DUKES (See table below) but standard factors may be accepted with adequate justification. </a:t>
            </a:r>
          </a:p>
          <a:p>
            <a:pPr algn="just">
              <a:lnSpc>
                <a:spcPct val="120000"/>
              </a:lnSpc>
              <a:spcAft>
                <a:spcPts val="600"/>
              </a:spcAft>
            </a:pPr>
            <a:r>
              <a:rPr lang="en-GB" sz="1300" i="1" dirty="0">
                <a:latin typeface="Calibri" pitchFamily="34" charset="0"/>
                <a:cs typeface="Times New Roman"/>
              </a:rPr>
              <a:t>5. For ETS participants, data must be independently verified. </a:t>
            </a:r>
          </a:p>
          <a:p>
            <a:pPr algn="just">
              <a:lnSpc>
                <a:spcPct val="120000"/>
              </a:lnSpc>
              <a:spcAft>
                <a:spcPts val="600"/>
              </a:spcAft>
            </a:pPr>
            <a:endParaRPr lang="en-GB" sz="1200" dirty="0">
              <a:latin typeface="Calibri" pitchFamily="34" charset="0"/>
              <a:ea typeface="Calibri"/>
              <a:cs typeface="Times New Roman"/>
            </a:endParaRPr>
          </a:p>
          <a:p>
            <a:pPr algn="just">
              <a:lnSpc>
                <a:spcPct val="120000"/>
              </a:lnSpc>
              <a:spcBef>
                <a:spcPts val="200"/>
              </a:spcBef>
              <a:spcAft>
                <a:spcPts val="600"/>
              </a:spcAft>
            </a:pPr>
            <a:r>
              <a:rPr lang="en-GB" sz="1200" b="1" u="sng" dirty="0">
                <a:latin typeface="Calibri" pitchFamily="34" charset="0"/>
                <a:cs typeface="Times New Roman"/>
              </a:rPr>
              <a:t>STEP 1: (ETS only) check your emission threshold</a:t>
            </a:r>
          </a:p>
          <a:p>
            <a:r>
              <a:rPr lang="en-GB" sz="1200" i="1" dirty="0">
                <a:solidFill>
                  <a:srgbClr val="FF0000"/>
                </a:solidFill>
                <a:effectLst/>
                <a:latin typeface="Calibri" panose="020F0502020204030204" pitchFamily="34" charset="0"/>
                <a:ea typeface="Calibri" panose="020F0502020204030204" pitchFamily="34" charset="0"/>
              </a:rPr>
              <a:t>NB:  CCA participants who are NOT in ETS should skip this step.  </a:t>
            </a:r>
            <a:endParaRPr lang="en-GB" sz="1200" dirty="0">
              <a:solidFill>
                <a:srgbClr val="FF0000"/>
              </a:solidFill>
              <a:effectLst/>
              <a:latin typeface="Calibri" panose="020F0502020204030204" pitchFamily="34" charset="0"/>
              <a:ea typeface="Calibri" panose="020F0502020204030204" pitchFamily="34" charset="0"/>
            </a:endParaRPr>
          </a:p>
          <a:p>
            <a:r>
              <a:rPr lang="en-GB" sz="1200" dirty="0">
                <a:effectLst/>
                <a:latin typeface="Calibri" panose="020F0502020204030204" pitchFamily="34" charset="0"/>
                <a:ea typeface="Calibri" panose="020F0502020204030204" pitchFamily="34" charset="0"/>
              </a:rPr>
              <a:t>Firstly you need to confirm that your emissions threshold is below 1000 tonnes CO</a:t>
            </a:r>
            <a:r>
              <a:rPr lang="en-GB" sz="1200" baseline="-25000" dirty="0">
                <a:effectLst/>
                <a:latin typeface="Calibri" panose="020F0502020204030204" pitchFamily="34" charset="0"/>
                <a:ea typeface="Calibri" panose="020F0502020204030204" pitchFamily="34" charset="0"/>
              </a:rPr>
              <a:t>2</a:t>
            </a:r>
            <a:r>
              <a:rPr lang="en-GB" sz="1200" dirty="0">
                <a:effectLst/>
                <a:latin typeface="Calibri" panose="020F0502020204030204" pitchFamily="34" charset="0"/>
                <a:ea typeface="Calibri" panose="020F0502020204030204" pitchFamily="34" charset="0"/>
              </a:rPr>
              <a:t>.  Most data centre emissions are below 100 tonnes and you would need to have suffered a significant mains outage or do a lot of STOR to be anywhere near this threshold.  As a rule of thumb you would have to:</a:t>
            </a:r>
          </a:p>
          <a:p>
            <a:pPr marL="342900" lvl="0" indent="-342900">
              <a:buFont typeface="Symbol" panose="05050102010706020507" pitchFamily="18" charset="2"/>
              <a:buChar char=""/>
            </a:pPr>
            <a:r>
              <a:rPr lang="en-GB" sz="1200" dirty="0">
                <a:effectLst/>
                <a:latin typeface="Calibri" panose="020F0502020204030204" pitchFamily="34" charset="0"/>
                <a:ea typeface="Calibri" panose="020F0502020204030204" pitchFamily="34" charset="0"/>
              </a:rPr>
              <a:t>Run five 4MW generators at 50% load constantly for ten days or </a:t>
            </a:r>
          </a:p>
          <a:p>
            <a:pPr marL="342900" lvl="0" indent="-342900">
              <a:buFont typeface="Symbol" panose="05050102010706020507" pitchFamily="18" charset="2"/>
              <a:buChar char=""/>
            </a:pPr>
            <a:r>
              <a:rPr lang="en-GB" sz="1200" dirty="0">
                <a:effectLst/>
                <a:latin typeface="Calibri" panose="020F0502020204030204" pitchFamily="34" charset="0"/>
                <a:ea typeface="Calibri" panose="020F0502020204030204" pitchFamily="34" charset="0"/>
              </a:rPr>
              <a:t>Consume more than 350,000 litres of gasoil in a year (1000 litres produces about 2.7TCO2)</a:t>
            </a:r>
          </a:p>
          <a:p>
            <a:r>
              <a:rPr lang="en-GB" sz="1200" dirty="0">
                <a:effectLst/>
                <a:latin typeface="Calibri" panose="020F0502020204030204" pitchFamily="34" charset="0"/>
                <a:ea typeface="Calibri" panose="020F0502020204030204" pitchFamily="34" charset="0"/>
              </a:rPr>
              <a:t> </a:t>
            </a:r>
          </a:p>
          <a:p>
            <a:r>
              <a:rPr lang="en-GB" sz="1200" dirty="0">
                <a:effectLst/>
                <a:latin typeface="Calibri" panose="020F0502020204030204" pitchFamily="34" charset="0"/>
                <a:ea typeface="Calibri" panose="020F0502020204030204" pitchFamily="34" charset="0"/>
              </a:rPr>
              <a:t>You can double check with the </a:t>
            </a:r>
            <a:r>
              <a:rPr lang="en-GB" sz="1200" b="1" dirty="0">
                <a:solidFill>
                  <a:srgbClr val="00B050"/>
                </a:solidFill>
                <a:effectLst/>
                <a:latin typeface="Calibri" panose="020F0502020204030204" pitchFamily="34" charset="0"/>
                <a:ea typeface="Calibri" panose="020F0502020204030204" pitchFamily="34" charset="0"/>
              </a:rPr>
              <a:t>Ready reckoner.</a:t>
            </a:r>
            <a:r>
              <a:rPr lang="en-GB" sz="1200" dirty="0">
                <a:solidFill>
                  <a:srgbClr val="00B050"/>
                </a:solidFill>
                <a:effectLst/>
                <a:latin typeface="Calibri" panose="020F0502020204030204" pitchFamily="34" charset="0"/>
                <a:ea typeface="Calibri" panose="020F0502020204030204" pitchFamily="34" charset="0"/>
              </a:rPr>
              <a:t> </a:t>
            </a:r>
            <a:endParaRPr lang="en-GB" sz="1200" dirty="0">
              <a:effectLst/>
              <a:latin typeface="Calibri" panose="020F0502020204030204" pitchFamily="34" charset="0"/>
              <a:ea typeface="Calibri" panose="020F0502020204030204" pitchFamily="34" charset="0"/>
            </a:endParaRPr>
          </a:p>
          <a:p>
            <a:r>
              <a:rPr lang="en-GB" sz="1200" dirty="0">
                <a:effectLst/>
                <a:latin typeface="Calibri" panose="020F0502020204030204" pitchFamily="34" charset="0"/>
                <a:ea typeface="Calibri" panose="020F0502020204030204" pitchFamily="34" charset="0"/>
              </a:rPr>
              <a:t> </a:t>
            </a:r>
          </a:p>
          <a:p>
            <a:r>
              <a:rPr lang="en-GB" sz="1200" dirty="0">
                <a:effectLst/>
                <a:latin typeface="Calibri" panose="020F0502020204030204" pitchFamily="34" charset="0"/>
                <a:ea typeface="Calibri" panose="020F0502020204030204" pitchFamily="34" charset="0"/>
              </a:rPr>
              <a:t>If, as is very likely, your emissions are below 1000 tonnes then the following approach will allow you to be compliant with both ETS and CCA.  If you are in ETS and your emissions are above 1000 tonnes but below 25,000 tonnes CO</a:t>
            </a:r>
            <a:r>
              <a:rPr lang="en-GB" sz="1200" baseline="-25000" dirty="0">
                <a:effectLst/>
                <a:latin typeface="Calibri" panose="020F0502020204030204" pitchFamily="34" charset="0"/>
                <a:ea typeface="Calibri" panose="020F0502020204030204" pitchFamily="34" charset="0"/>
              </a:rPr>
              <a:t>2</a:t>
            </a:r>
            <a:r>
              <a:rPr lang="en-GB" sz="1200" dirty="0">
                <a:effectLst/>
                <a:latin typeface="Calibri" panose="020F0502020204030204" pitchFamily="34" charset="0"/>
                <a:ea typeface="Calibri" panose="020F0502020204030204" pitchFamily="34" charset="0"/>
              </a:rPr>
              <a:t> then fuel invoices would be required as the primary method for deriving fuel use.  The calculation could be used as a sense check. </a:t>
            </a:r>
          </a:p>
          <a:p>
            <a:endParaRPr lang="en-GB" sz="1200" dirty="0">
              <a:effectLst/>
              <a:latin typeface="Calibri" panose="020F0502020204030204" pitchFamily="34" charset="0"/>
              <a:ea typeface="Calibri" panose="020F0502020204030204" pitchFamily="34" charset="0"/>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49000" y="1187624"/>
            <a:ext cx="5760000" cy="7032694"/>
          </a:xfrm>
          <a:prstGeom prst="rect">
            <a:avLst/>
          </a:prstGeom>
          <a:noFill/>
        </p:spPr>
        <p:txBody>
          <a:bodyPr wrap="square" rtlCol="0">
            <a:spAutoFit/>
          </a:bodyPr>
          <a:lstStyle/>
          <a:p>
            <a:r>
              <a:rPr lang="en-GB" sz="1200" b="1" u="sng" dirty="0">
                <a:latin typeface="Calibri" pitchFamily="34" charset="0"/>
                <a:cs typeface="Times New Roman"/>
              </a:rPr>
              <a:t>STEP 2:  Calculate or estimate your emissions</a:t>
            </a:r>
          </a:p>
          <a:p>
            <a:endParaRPr lang="en-GB" sz="1100" dirty="0">
              <a:effectLst/>
              <a:latin typeface="Calibri" panose="020F0502020204030204" pitchFamily="34" charset="0"/>
              <a:ea typeface="Calibri" panose="020F0502020204030204" pitchFamily="34" charset="0"/>
            </a:endParaRPr>
          </a:p>
          <a:p>
            <a:r>
              <a:rPr lang="en-GB" sz="1100" dirty="0">
                <a:effectLst/>
                <a:latin typeface="Calibri" panose="020F0502020204030204" pitchFamily="34" charset="0"/>
                <a:ea typeface="Calibri" panose="020F0502020204030204" pitchFamily="34" charset="0"/>
              </a:rPr>
              <a:t>Emissions are a factor of the type and quantity of fuel, the calorific value of the fuel, a conversion factor and an oxidation factor.  A series of calculations turns the fuel into CO</a:t>
            </a:r>
            <a:r>
              <a:rPr lang="en-GB" sz="1100" baseline="-25000" dirty="0">
                <a:effectLst/>
                <a:latin typeface="Calibri" panose="020F0502020204030204" pitchFamily="34" charset="0"/>
                <a:ea typeface="Calibri" panose="020F0502020204030204" pitchFamily="34" charset="0"/>
              </a:rPr>
              <a:t>2</a:t>
            </a:r>
            <a:r>
              <a:rPr lang="en-GB" sz="1100" dirty="0">
                <a:effectLst/>
                <a:latin typeface="Calibri" panose="020F0502020204030204" pitchFamily="34" charset="0"/>
                <a:ea typeface="Calibri" panose="020F0502020204030204" pitchFamily="34" charset="0"/>
              </a:rPr>
              <a:t> emissions.  For CCAs you only need to report in </a:t>
            </a:r>
            <a:r>
              <a:rPr lang="en-GB" sz="1100" dirty="0" err="1">
                <a:effectLst/>
                <a:latin typeface="Calibri" panose="020F0502020204030204" pitchFamily="34" charset="0"/>
                <a:ea typeface="Calibri" panose="020F0502020204030204" pitchFamily="34" charset="0"/>
              </a:rPr>
              <a:t>KWh</a:t>
            </a:r>
            <a:r>
              <a:rPr lang="en-GB" sz="1100" dirty="0">
                <a:effectLst/>
                <a:latin typeface="Calibri" panose="020F0502020204030204" pitchFamily="34" charset="0"/>
                <a:ea typeface="Calibri" panose="020F0502020204030204" pitchFamily="34" charset="0"/>
              </a:rPr>
              <a:t> so you don’t need to do the full set of calculations.  For ETS you need to go the whole hog and report in tonnes CO</a:t>
            </a:r>
            <a:r>
              <a:rPr lang="en-GB" sz="1100" baseline="-25000" dirty="0">
                <a:effectLst/>
                <a:latin typeface="Calibri" panose="020F0502020204030204" pitchFamily="34" charset="0"/>
                <a:ea typeface="Calibri" panose="020F0502020204030204" pitchFamily="34" charset="0"/>
              </a:rPr>
              <a:t>2</a:t>
            </a:r>
            <a:r>
              <a:rPr lang="en-GB" sz="1100" dirty="0">
                <a:effectLst/>
                <a:latin typeface="Calibri" panose="020F0502020204030204" pitchFamily="34" charset="0"/>
                <a:ea typeface="Calibri" panose="020F0502020204030204" pitchFamily="34" charset="0"/>
              </a:rPr>
              <a:t>.  </a:t>
            </a:r>
          </a:p>
          <a:p>
            <a:r>
              <a:rPr lang="en-GB" sz="1100" dirty="0">
                <a:effectLst/>
                <a:latin typeface="Calibri" panose="020F0502020204030204" pitchFamily="34" charset="0"/>
                <a:ea typeface="Calibri" panose="020F0502020204030204" pitchFamily="34" charset="0"/>
              </a:rPr>
              <a:t> </a:t>
            </a:r>
          </a:p>
          <a:p>
            <a:r>
              <a:rPr lang="en-GB" sz="1100" dirty="0">
                <a:effectLst/>
                <a:latin typeface="Calibri" panose="020F0502020204030204" pitchFamily="34" charset="0"/>
                <a:ea typeface="Calibri" panose="020F0502020204030204" pitchFamily="34" charset="0"/>
              </a:rPr>
              <a:t>For most operators the trickiest thing is working out how many litres of fuel have been consumed.  To get the quantity of fuel you need to know the run time of the generator, the load and the capacity.  Alternatively you can use a fuel meter but you will need to ensure that it is calibrated and correctly positioned.   Our</a:t>
            </a:r>
            <a:r>
              <a:rPr lang="en-GB" sz="1100" b="1" dirty="0">
                <a:solidFill>
                  <a:srgbClr val="FF0000"/>
                </a:solidFill>
                <a:effectLst/>
                <a:latin typeface="Calibri" panose="020F0502020204030204" pitchFamily="34" charset="0"/>
                <a:ea typeface="Calibri" panose="020F0502020204030204" pitchFamily="34" charset="0"/>
              </a:rPr>
              <a:t> </a:t>
            </a:r>
            <a:r>
              <a:rPr lang="en-GB" sz="1100" b="1" dirty="0">
                <a:solidFill>
                  <a:srgbClr val="00B050"/>
                </a:solidFill>
                <a:effectLst/>
                <a:latin typeface="Calibri" panose="020F0502020204030204" pitchFamily="34" charset="0"/>
                <a:ea typeface="Calibri" panose="020F0502020204030204" pitchFamily="34" charset="0"/>
              </a:rPr>
              <a:t>Ready Reckoner</a:t>
            </a:r>
            <a:r>
              <a:rPr lang="en-GB" sz="1100" dirty="0">
                <a:effectLst/>
                <a:latin typeface="Calibri" panose="020F0502020204030204" pitchFamily="34" charset="0"/>
                <a:ea typeface="Calibri" panose="020F0502020204030204" pitchFamily="34" charset="0"/>
              </a:rPr>
              <a:t>, kindly prepared by Prof. Ian </a:t>
            </a:r>
            <a:r>
              <a:rPr lang="en-GB" sz="1100" dirty="0" err="1">
                <a:effectLst/>
                <a:latin typeface="Calibri" panose="020F0502020204030204" pitchFamily="34" charset="0"/>
                <a:ea typeface="Calibri" panose="020F0502020204030204" pitchFamily="34" charset="0"/>
              </a:rPr>
              <a:t>Bitterlin</a:t>
            </a:r>
            <a:r>
              <a:rPr lang="en-GB" sz="1100" dirty="0">
                <a:effectLst/>
                <a:latin typeface="Calibri" panose="020F0502020204030204" pitchFamily="34" charset="0"/>
                <a:ea typeface="Calibri" panose="020F0502020204030204" pitchFamily="34" charset="0"/>
              </a:rPr>
              <a:t>, estimates your fuel consumption based on run time, load and capacity. </a:t>
            </a:r>
          </a:p>
          <a:p>
            <a:r>
              <a:rPr lang="en-GB" sz="1100" dirty="0">
                <a:effectLst/>
                <a:latin typeface="Calibri" panose="020F0502020204030204" pitchFamily="34" charset="0"/>
                <a:ea typeface="Calibri" panose="020F0502020204030204" pitchFamily="34" charset="0"/>
              </a:rPr>
              <a:t> </a:t>
            </a:r>
          </a:p>
          <a:p>
            <a:r>
              <a:rPr lang="en-GB" sz="1100" dirty="0">
                <a:effectLst/>
                <a:latin typeface="Calibri" panose="020F0502020204030204" pitchFamily="34" charset="0"/>
                <a:ea typeface="Calibri" panose="020F0502020204030204" pitchFamily="34" charset="0"/>
              </a:rPr>
              <a:t>The subsequent calculations are more straightforward and the steps you need to take to report emissions in line with EUETS are set out in </a:t>
            </a:r>
            <a:r>
              <a:rPr lang="en-GB" sz="1100" b="1" u="sng" dirty="0">
                <a:solidFill>
                  <a:srgbClr val="0000FF"/>
                </a:solidFill>
                <a:effectLst/>
                <a:latin typeface="Calibri" panose="020F0502020204030204" pitchFamily="34" charset="0"/>
                <a:ea typeface="Calibri" panose="020F0502020204030204" pitchFamily="34" charset="0"/>
                <a:hlinkClick r:id="rId2" action="ppaction://hlinksldjump"/>
              </a:rPr>
              <a:t>Table 1</a:t>
            </a:r>
            <a:r>
              <a:rPr lang="en-GB" sz="1100" dirty="0">
                <a:effectLst/>
                <a:latin typeface="Calibri" panose="020F0502020204030204" pitchFamily="34" charset="0"/>
                <a:ea typeface="Calibri" panose="020F0502020204030204" pitchFamily="34" charset="0"/>
                <a:hlinkClick r:id="rId2" action="ppaction://hlinksldjump"/>
              </a:rPr>
              <a:t> </a:t>
            </a:r>
            <a:r>
              <a:rPr lang="en-GB" sz="1100" dirty="0">
                <a:effectLst/>
                <a:latin typeface="Calibri" panose="020F0502020204030204" pitchFamily="34" charset="0"/>
                <a:ea typeface="Calibri" panose="020F0502020204030204" pitchFamily="34" charset="0"/>
              </a:rPr>
              <a:t>below, and in the </a:t>
            </a:r>
            <a:r>
              <a:rPr lang="en-GB" sz="1100" b="1" u="sng" dirty="0">
                <a:solidFill>
                  <a:srgbClr val="0000FF"/>
                </a:solidFill>
                <a:effectLst/>
                <a:latin typeface="Calibri" panose="020F0502020204030204" pitchFamily="34" charset="0"/>
                <a:ea typeface="Calibri" panose="020F0502020204030204" pitchFamily="34" charset="0"/>
                <a:hlinkClick r:id="rId3" action="ppaction://hlinksldjump"/>
              </a:rPr>
              <a:t>Annexe</a:t>
            </a:r>
            <a:r>
              <a:rPr lang="en-GB" sz="1100" dirty="0">
                <a:effectLst/>
                <a:latin typeface="Calibri" panose="020F0502020204030204" pitchFamily="34" charset="0"/>
                <a:ea typeface="Calibri" panose="020F0502020204030204" pitchFamily="34" charset="0"/>
              </a:rPr>
              <a:t>, which guides you through the ETSWAP pages.  The </a:t>
            </a:r>
            <a:r>
              <a:rPr lang="en-GB" sz="1100" b="1" dirty="0">
                <a:solidFill>
                  <a:srgbClr val="00B050"/>
                </a:solidFill>
                <a:effectLst/>
                <a:latin typeface="Calibri" panose="020F0502020204030204" pitchFamily="34" charset="0"/>
                <a:ea typeface="Calibri" panose="020F0502020204030204" pitchFamily="34" charset="0"/>
              </a:rPr>
              <a:t>Ready Reckoner</a:t>
            </a:r>
            <a:r>
              <a:rPr lang="en-GB" sz="1100" dirty="0">
                <a:effectLst/>
                <a:latin typeface="Calibri" panose="020F0502020204030204" pitchFamily="34" charset="0"/>
                <a:ea typeface="Calibri" panose="020F0502020204030204" pitchFamily="34" charset="0"/>
              </a:rPr>
              <a:t> does these calculations too but is calculated using factors valid in 2016 which might not remain the same in future years. </a:t>
            </a:r>
          </a:p>
          <a:p>
            <a:r>
              <a:rPr lang="en-GB" sz="1400" b="1" dirty="0">
                <a:effectLst/>
                <a:latin typeface="Calibri" panose="020F0502020204030204" pitchFamily="34" charset="0"/>
                <a:ea typeface="Calibri" panose="020F0502020204030204" pitchFamily="34" charset="0"/>
              </a:rPr>
              <a:t>  </a:t>
            </a:r>
            <a:endParaRPr lang="en-GB" sz="1100" dirty="0">
              <a:effectLst/>
              <a:latin typeface="Calibri" panose="020F0502020204030204" pitchFamily="34" charset="0"/>
              <a:ea typeface="Calibri" panose="020F0502020204030204" pitchFamily="34" charset="0"/>
            </a:endParaRPr>
          </a:p>
          <a:p>
            <a:r>
              <a:rPr lang="en-GB" sz="1200" b="1" u="sng" dirty="0">
                <a:latin typeface="Calibri" pitchFamily="34" charset="0"/>
                <a:cs typeface="Times New Roman"/>
              </a:rPr>
              <a:t>STEP 3: Ensure you have</a:t>
            </a:r>
          </a:p>
          <a:p>
            <a:endParaRPr lang="en-GB" sz="1200" b="1" u="sng" dirty="0">
              <a:latin typeface="Calibri" pitchFamily="34" charset="0"/>
              <a:cs typeface="Times New Roman"/>
            </a:endParaRPr>
          </a:p>
          <a:p>
            <a:pPr marL="342900" lvl="0" indent="-342900">
              <a:buFont typeface="+mj-lt"/>
              <a:buAutoNum type="alphaLcParenR"/>
            </a:pPr>
            <a:r>
              <a:rPr lang="en-GB" sz="1100" dirty="0">
                <a:effectLst/>
                <a:latin typeface="Calibri" panose="020F0502020204030204" pitchFamily="34" charset="0"/>
                <a:ea typeface="Calibri" panose="020F0502020204030204" pitchFamily="34" charset="0"/>
              </a:rPr>
              <a:t>A clear justification for the route you have taken, for example if you have calculated  rather than measured your consumption of generator fuel because emissions from burning generator fuel are minimal (well under the 1000t threshold) and calculating from generator characteristics will provide a more consistent approach to measuring consumption than readings from tank fuel gauges.</a:t>
            </a:r>
          </a:p>
          <a:p>
            <a:pPr marL="1143000"/>
            <a:r>
              <a:rPr lang="en-GB" sz="1100" dirty="0">
                <a:effectLst/>
                <a:latin typeface="Calibri" panose="020F0502020204030204" pitchFamily="34" charset="0"/>
                <a:ea typeface="Calibri" panose="020F0502020204030204" pitchFamily="34" charset="0"/>
              </a:rPr>
              <a:t> </a:t>
            </a:r>
          </a:p>
          <a:p>
            <a:pPr marL="342900" lvl="0" indent="-342900">
              <a:buFont typeface="+mj-lt"/>
              <a:buAutoNum type="alphaLcParenR"/>
            </a:pPr>
            <a:r>
              <a:rPr lang="en-GB" sz="1100" dirty="0">
                <a:effectLst/>
                <a:latin typeface="Calibri" panose="020F0502020204030204" pitchFamily="34" charset="0"/>
                <a:ea typeface="Calibri" panose="020F0502020204030204" pitchFamily="34" charset="0"/>
              </a:rPr>
              <a:t>An audit trail (</a:t>
            </a:r>
            <a:r>
              <a:rPr lang="en-GB" sz="1100" dirty="0" err="1">
                <a:effectLst/>
                <a:latin typeface="Calibri" panose="020F0502020204030204" pitchFamily="34" charset="0"/>
                <a:ea typeface="Calibri" panose="020F0502020204030204" pitchFamily="34" charset="0"/>
              </a:rPr>
              <a:t>ie</a:t>
            </a:r>
            <a:r>
              <a:rPr lang="en-GB" sz="1100" dirty="0">
                <a:effectLst/>
                <a:latin typeface="Calibri" panose="020F0502020204030204" pitchFamily="34" charset="0"/>
                <a:ea typeface="Calibri" panose="020F0502020204030204" pitchFamily="34" charset="0"/>
              </a:rPr>
              <a:t> you have retained documentation providing a record of: 	 </a:t>
            </a:r>
          </a:p>
          <a:p>
            <a:pPr marL="342900" lvl="0" indent="-342900">
              <a:buFont typeface="Symbol" panose="05050102010706020507" pitchFamily="18" charset="2"/>
              <a:buChar char=""/>
            </a:pPr>
            <a:r>
              <a:rPr lang="en-GB" sz="1100" dirty="0">
                <a:effectLst/>
                <a:latin typeface="Calibri" panose="020F0502020204030204" pitchFamily="34" charset="0"/>
                <a:ea typeface="Calibri" panose="020F0502020204030204" pitchFamily="34" charset="0"/>
              </a:rPr>
              <a:t>Generator specifications (manuals and /or photographs of the plates) </a:t>
            </a:r>
          </a:p>
          <a:p>
            <a:pPr marL="342900" lvl="0" indent="-342900">
              <a:buFont typeface="Symbol" panose="05050102010706020507" pitchFamily="18" charset="2"/>
              <a:buChar char=""/>
            </a:pPr>
            <a:r>
              <a:rPr lang="en-GB" sz="1100" dirty="0">
                <a:effectLst/>
                <a:latin typeface="Calibri" panose="020F0502020204030204" pitchFamily="34" charset="0"/>
                <a:ea typeface="Calibri" panose="020F0502020204030204" pitchFamily="34" charset="0"/>
              </a:rPr>
              <a:t>Load </a:t>
            </a:r>
          </a:p>
          <a:p>
            <a:pPr marL="342900" lvl="0" indent="-342900">
              <a:buFont typeface="Symbol" panose="05050102010706020507" pitchFamily="18" charset="2"/>
              <a:buChar char=""/>
            </a:pPr>
            <a:r>
              <a:rPr lang="en-GB" sz="1100" dirty="0">
                <a:effectLst/>
                <a:latin typeface="Calibri" panose="020F0502020204030204" pitchFamily="34" charset="0"/>
                <a:ea typeface="Calibri" panose="020F0502020204030204" pitchFamily="34" charset="0"/>
              </a:rPr>
              <a:t>Run time </a:t>
            </a:r>
          </a:p>
          <a:p>
            <a:pPr marL="742950" lvl="1" indent="-285750">
              <a:buFont typeface="Courier New" panose="02070309020205020404" pitchFamily="49" charset="0"/>
              <a:buChar char="o"/>
            </a:pPr>
            <a:r>
              <a:rPr lang="en-GB" sz="1100" dirty="0">
                <a:effectLst/>
                <a:latin typeface="Calibri" panose="020F0502020204030204" pitchFamily="34" charset="0"/>
                <a:ea typeface="Calibri" panose="020F0502020204030204" pitchFamily="34" charset="0"/>
              </a:rPr>
              <a:t>dates, </a:t>
            </a:r>
          </a:p>
          <a:p>
            <a:pPr marL="742950" lvl="1" indent="-285750">
              <a:buFont typeface="Courier New" panose="02070309020205020404" pitchFamily="49" charset="0"/>
              <a:buChar char="o"/>
            </a:pPr>
            <a:r>
              <a:rPr lang="en-GB" sz="1100" dirty="0">
                <a:effectLst/>
                <a:latin typeface="Calibri" panose="020F0502020204030204" pitchFamily="34" charset="0"/>
                <a:ea typeface="Calibri" panose="020F0502020204030204" pitchFamily="34" charset="0"/>
              </a:rPr>
              <a:t>times and </a:t>
            </a:r>
          </a:p>
          <a:p>
            <a:pPr marL="742950" lvl="1" indent="-285750">
              <a:buFont typeface="Courier New" panose="02070309020205020404" pitchFamily="49" charset="0"/>
              <a:buChar char="o"/>
            </a:pPr>
            <a:r>
              <a:rPr lang="en-GB" sz="1100" dirty="0">
                <a:effectLst/>
                <a:latin typeface="Calibri" panose="020F0502020204030204" pitchFamily="34" charset="0"/>
                <a:ea typeface="Calibri" panose="020F0502020204030204" pitchFamily="34" charset="0"/>
              </a:rPr>
              <a:t>duration </a:t>
            </a: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r>
              <a:rPr lang="en-GB" sz="1200" b="1" u="sng" dirty="0">
                <a:latin typeface="Calibri" pitchFamily="34" charset="0"/>
                <a:cs typeface="Times New Roman"/>
              </a:rPr>
              <a:t>STEP 4: Validate if necessary and submit</a:t>
            </a:r>
          </a:p>
          <a:p>
            <a:endParaRPr lang="en-GB" sz="1200" b="1" u="sng" dirty="0">
              <a:latin typeface="Calibri" pitchFamily="34" charset="0"/>
              <a:cs typeface="Times New Roman"/>
            </a:endParaRPr>
          </a:p>
          <a:p>
            <a:r>
              <a:rPr lang="en-GB" sz="1100" dirty="0">
                <a:latin typeface="Calibri" panose="020F0502020204030204" pitchFamily="34" charset="0"/>
              </a:rPr>
              <a:t>For CCA you just need to submit the data on your reporting template.</a:t>
            </a:r>
          </a:p>
          <a:p>
            <a:r>
              <a:rPr lang="en-GB" sz="1100" dirty="0">
                <a:latin typeface="Calibri" panose="020F0502020204030204" pitchFamily="34" charset="0"/>
              </a:rPr>
              <a:t>For ETS participants you need to have your data externally verified. </a:t>
            </a: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5" cstate="print"/>
          <a:stretch>
            <a:fillRect/>
          </a:stretch>
        </p:blipFill>
        <p:spPr>
          <a:xfrm>
            <a:off x="332656" y="216702"/>
            <a:ext cx="1512168" cy="572655"/>
          </a:xfrm>
          <a:prstGeom prst="rect">
            <a:avLst/>
          </a:prstGeom>
        </p:spPr>
      </p:pic>
    </p:spTree>
    <p:extLst>
      <p:ext uri="{BB962C8B-B14F-4D97-AF65-F5344CB8AC3E}">
        <p14:creationId xmlns:p14="http://schemas.microsoft.com/office/powerpoint/2010/main" val="166938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sp>
        <p:nvSpPr>
          <p:cNvPr id="9" name="TextBox 8">
            <a:extLst>
              <a:ext uri="{FF2B5EF4-FFF2-40B4-BE49-F238E27FC236}">
                <a16:creationId xmlns:a16="http://schemas.microsoft.com/office/drawing/2014/main" id="{242EBE8D-7A13-4AE4-98C0-A95ED40FE0ED}"/>
              </a:ext>
            </a:extLst>
          </p:cNvPr>
          <p:cNvSpPr txBox="1"/>
          <p:nvPr/>
        </p:nvSpPr>
        <p:spPr>
          <a:xfrm>
            <a:off x="332656" y="1172979"/>
            <a:ext cx="5760000" cy="7832914"/>
          </a:xfrm>
          <a:prstGeom prst="rect">
            <a:avLst/>
          </a:prstGeom>
          <a:noFill/>
        </p:spPr>
        <p:txBody>
          <a:bodyPr wrap="square" rtlCol="0">
            <a:spAutoFit/>
          </a:bodyPr>
          <a:lstStyle/>
          <a:p>
            <a:r>
              <a:rPr lang="en-GB" sz="1200" b="1" u="sng" dirty="0">
                <a:latin typeface="Calibri" pitchFamily="34" charset="0"/>
                <a:cs typeface="Times New Roman"/>
              </a:rPr>
              <a:t>Table 1</a:t>
            </a:r>
          </a:p>
          <a:p>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lvl="1"/>
            <a:r>
              <a:rPr lang="en-GB" sz="1200" b="1" u="sng" dirty="0">
                <a:latin typeface="Calibri" pitchFamily="34" charset="0"/>
                <a:cs typeface="Times New Roman"/>
              </a:rPr>
              <a:t>*</a:t>
            </a:r>
            <a:r>
              <a:rPr lang="en-GB" sz="1200" b="1" u="sng" dirty="0">
                <a:latin typeface="Calibri" pitchFamily="34" charset="0"/>
                <a:cs typeface="Times New Roman"/>
                <a:hlinkClick r:id="rId4" action="ppaction://hlinksldjump"/>
              </a:rPr>
              <a:t>See Annexe for ETSWAP process</a:t>
            </a:r>
            <a:r>
              <a:rPr lang="en-GB" sz="1200" b="1" u="sng" dirty="0">
                <a:latin typeface="Calibri" pitchFamily="34" charset="0"/>
                <a:cs typeface="Times New Roman"/>
              </a:rPr>
              <a:t>.</a:t>
            </a:r>
          </a:p>
          <a:p>
            <a:pPr lvl="1"/>
            <a:endParaRPr lang="en-GB" sz="1100" dirty="0">
              <a:effectLst/>
              <a:latin typeface="Calibri" panose="020F0502020204030204" pitchFamily="34" charset="0"/>
              <a:ea typeface="Calibri" panose="020F0502020204030204" pitchFamily="34" charset="0"/>
            </a:endParaRPr>
          </a:p>
        </p:txBody>
      </p:sp>
      <p:graphicFrame>
        <p:nvGraphicFramePr>
          <p:cNvPr id="4" name="Table 3">
            <a:extLst>
              <a:ext uri="{FF2B5EF4-FFF2-40B4-BE49-F238E27FC236}">
                <a16:creationId xmlns:a16="http://schemas.microsoft.com/office/drawing/2014/main" id="{30B294DF-6FCF-4BDB-BB85-69CB3A33DB9E}"/>
              </a:ext>
            </a:extLst>
          </p:cNvPr>
          <p:cNvGraphicFramePr>
            <a:graphicFrameLocks noGrp="1"/>
          </p:cNvGraphicFramePr>
          <p:nvPr>
            <p:extLst>
              <p:ext uri="{D42A27DB-BD31-4B8C-83A1-F6EECF244321}">
                <p14:modId xmlns:p14="http://schemas.microsoft.com/office/powerpoint/2010/main" val="4106056540"/>
              </p:ext>
            </p:extLst>
          </p:nvPr>
        </p:nvGraphicFramePr>
        <p:xfrm>
          <a:off x="404664" y="1763688"/>
          <a:ext cx="5976664" cy="6433358"/>
        </p:xfrm>
        <a:graphic>
          <a:graphicData uri="http://schemas.openxmlformats.org/drawingml/2006/table">
            <a:tbl>
              <a:tblPr firstRow="1" firstCol="1" bandRow="1"/>
              <a:tblGrid>
                <a:gridCol w="939594">
                  <a:extLst>
                    <a:ext uri="{9D8B030D-6E8A-4147-A177-3AD203B41FA5}">
                      <a16:colId xmlns:a16="http://schemas.microsoft.com/office/drawing/2014/main" val="734852662"/>
                    </a:ext>
                  </a:extLst>
                </a:gridCol>
                <a:gridCol w="1110046">
                  <a:extLst>
                    <a:ext uri="{9D8B030D-6E8A-4147-A177-3AD203B41FA5}">
                      <a16:colId xmlns:a16="http://schemas.microsoft.com/office/drawing/2014/main" val="4011190177"/>
                    </a:ext>
                  </a:extLst>
                </a:gridCol>
                <a:gridCol w="2816978">
                  <a:extLst>
                    <a:ext uri="{9D8B030D-6E8A-4147-A177-3AD203B41FA5}">
                      <a16:colId xmlns:a16="http://schemas.microsoft.com/office/drawing/2014/main" val="1032190104"/>
                    </a:ext>
                  </a:extLst>
                </a:gridCol>
                <a:gridCol w="1110046">
                  <a:extLst>
                    <a:ext uri="{9D8B030D-6E8A-4147-A177-3AD203B41FA5}">
                      <a16:colId xmlns:a16="http://schemas.microsoft.com/office/drawing/2014/main" val="1517061285"/>
                    </a:ext>
                  </a:extLst>
                </a:gridCol>
              </a:tblGrid>
              <a:tr h="145557">
                <a:tc>
                  <a:txBody>
                    <a:bodyPr/>
                    <a:lstStyle/>
                    <a:p>
                      <a:r>
                        <a:rPr lang="en-GB" sz="900" b="1">
                          <a:effectLst/>
                          <a:latin typeface="Calibri" panose="020F0502020204030204" pitchFamily="34" charset="0"/>
                          <a:ea typeface="Calibri" panose="020F0502020204030204" pitchFamily="34" charset="0"/>
                          <a:cs typeface="Times New Roman" panose="02020603050405020304" pitchFamily="18" charset="0"/>
                        </a:rPr>
                        <a:t>Factor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r>
                        <a:rPr lang="en-GB"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Value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r>
                        <a:rPr lang="en-GB"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r>
                        <a:rPr lang="en-GB"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4006097199"/>
                  </a:ext>
                </a:extLst>
              </a:tr>
              <a:tr h="291112">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Litres of fuel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Use the Ready reckoner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This is a function of run time, generator capacity and load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1000 litres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767283"/>
                  </a:ext>
                </a:extLst>
              </a:tr>
              <a:tr h="436670">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Calorific Value (CV)</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10.9 (CV for gasoil)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This is the factor that converts the fuel into kWh.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10900 kWh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r>
                        <a:rPr lang="en-GB" sz="9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This is the figure  you report for CCA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403118"/>
                  </a:ext>
                </a:extLst>
              </a:tr>
              <a:tr h="1455562">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Tonnes of Fuel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Varies each year, currently 1171 (litres per tonne)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900" dirty="0">
                          <a:effectLst/>
                          <a:latin typeface="Calibri" panose="020F0502020204030204" pitchFamily="34" charset="0"/>
                          <a:ea typeface="Calibri" panose="020F0502020204030204" pitchFamily="34" charset="0"/>
                          <a:cs typeface="Times New Roman" panose="02020603050405020304" pitchFamily="18" charset="0"/>
                        </a:rPr>
                        <a:t>NB for low emissions the EA would consider accepting a standard factor if an acceptable one were proposed.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This factor converts litres of fuel into tonnes of fuel. It is published in the Digest of UK Energy Statistics (DUKES) </a:t>
                      </a:r>
                      <a:r>
                        <a:rPr lang="en-GB" sz="900" dirty="0">
                          <a:effectLst/>
                          <a:latin typeface="Calibri" panose="020F0502020204030204" pitchFamily="34" charset="0"/>
                          <a:ea typeface="Calibri" panose="020F0502020204030204" pitchFamily="34" charset="0"/>
                          <a:cs typeface="Times New Roman" panose="02020603050405020304" pitchFamily="18" charset="0"/>
                          <a:hlinkClick r:id="rId5"/>
                        </a:rPr>
                        <a:t>https://www.gov.uk/government/publications/greenhouse-gas-reporting-conversion-factors-2021</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1000 litres / 1171 = 0.85 tonnes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422076"/>
                  </a:ext>
                </a:extLst>
              </a:tr>
              <a:tr h="291112">
                <a:tc gridSpan="4">
                  <a:txBody>
                    <a:bodyPr/>
                    <a:lstStyle/>
                    <a:p>
                      <a:r>
                        <a:rPr lang="en-GB" sz="9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 reality you can stop at this point for ETS as well as ETSWAP* will do the rest of the calculations.  However, these are included below for good measure.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6997074"/>
                  </a:ext>
                </a:extLst>
              </a:tr>
              <a:tr h="1484443">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Net Calorific Value (NCV)</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r>
                        <a:rPr lang="en-GB" sz="900">
                          <a:effectLst/>
                          <a:latin typeface="Calibri" panose="020F0502020204030204" pitchFamily="34" charset="0"/>
                          <a:ea typeface="Calibri" panose="020F0502020204030204" pitchFamily="34" charset="0"/>
                          <a:cs typeface="Times New Roman" panose="02020603050405020304" pitchFamily="18" charset="0"/>
                        </a:rPr>
                        <a:t>NB: This factor is pre-populated in ETSWAP, just select the correct fuel from the drop down lists.</a:t>
                      </a:r>
                    </a:p>
                    <a:p>
                      <a:r>
                        <a:rPr lang="en-GB" sz="900">
                          <a:effectLst/>
                          <a:latin typeface="Calibri" panose="020F05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Varies each year, currently 43.56 GJ/tonne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This is taken from the national inventory data available here: </a:t>
                      </a:r>
                    </a:p>
                    <a:p>
                      <a:r>
                        <a:rPr lang="en-GB" sz="1000" dirty="0">
                          <a:effectLst/>
                          <a:latin typeface="Calibri" panose="020F0502020204030204" pitchFamily="34" charset="0"/>
                          <a:ea typeface="Calibri" panose="020F0502020204030204" pitchFamily="34" charset="0"/>
                          <a:cs typeface="Times New Roman" panose="02020603050405020304" pitchFamily="18" charset="0"/>
                          <a:hlinkClick r:id="rId6"/>
                        </a:rPr>
                        <a:t>https://www.gov.uk/government/publications/participating-in-the-uk-ets/participating-in-the-uk-ets</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9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https://www.gov.uk/guidance/participating-in-the-eu-ets</a:t>
                      </a:r>
                      <a:r>
                        <a:rPr lang="en-GB" sz="900" dirty="0">
                          <a:effectLst/>
                          <a:latin typeface="Calibri" panose="020F0502020204030204" pitchFamily="34" charset="0"/>
                          <a:ea typeface="Calibri" panose="020F0502020204030204" pitchFamily="34" charset="0"/>
                          <a:cs typeface="Times New Roman" panose="02020603050405020304" pitchFamily="18" charset="0"/>
                        </a:rPr>
                        <a:t>  under the headings: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900" i="1" dirty="0">
                          <a:effectLst/>
                          <a:latin typeface="Calibri" panose="020F0502020204030204" pitchFamily="34" charset="0"/>
                          <a:ea typeface="Calibri" panose="020F0502020204030204" pitchFamily="34" charset="0"/>
                          <a:cs typeface="Times New Roman" panose="02020603050405020304" pitchFamily="18" charset="0"/>
                        </a:rPr>
                        <a:t>Using UK greenhouse gas inventory data in UK (EU) ETS monitoring and reporting: the country-specific factor list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0.85 Tonnes * 43 = 37.026 GJ</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5057364"/>
                  </a:ext>
                </a:extLst>
              </a:tr>
              <a:tr h="1310007">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Emissions Factor (EF)</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Varies each year, currently 74.93 TJ / tonne  NB This factor is pre-populated in ETSWAP, just select the correct fuel from the drop down lists.</a:t>
                      </a: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This is taken from the national inventory data available here: </a:t>
                      </a:r>
                    </a:p>
                    <a:p>
                      <a:r>
                        <a:rPr lang="en-GB" sz="1000" dirty="0">
                          <a:effectLst/>
                          <a:latin typeface="Calibri" panose="020F0502020204030204" pitchFamily="34" charset="0"/>
                          <a:ea typeface="Calibri" panose="020F0502020204030204" pitchFamily="34" charset="0"/>
                          <a:cs typeface="Times New Roman" panose="02020603050405020304" pitchFamily="18" charset="0"/>
                          <a:hlinkClick r:id="rId6"/>
                        </a:rPr>
                        <a:t>https://www.gov.uk/government/publications/participating-in-the-uk-ets/participating-in-the-uk-ets</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9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https://www.gov.uk/guidance/participating-in-the-eu-ets</a:t>
                      </a:r>
                      <a:r>
                        <a:rPr lang="en-GB" sz="900" dirty="0">
                          <a:effectLst/>
                          <a:latin typeface="Calibri" panose="020F0502020204030204" pitchFamily="34" charset="0"/>
                          <a:ea typeface="Calibri" panose="020F0502020204030204" pitchFamily="34" charset="0"/>
                          <a:cs typeface="Times New Roman" panose="02020603050405020304" pitchFamily="18" charset="0"/>
                        </a:rPr>
                        <a:t>  under the headings: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900" i="1" dirty="0">
                          <a:effectLst/>
                          <a:latin typeface="Calibri" panose="020F0502020204030204" pitchFamily="34" charset="0"/>
                          <a:ea typeface="Calibri" panose="020F0502020204030204" pitchFamily="34" charset="0"/>
                          <a:cs typeface="Times New Roman" panose="02020603050405020304" pitchFamily="18" charset="0"/>
                        </a:rPr>
                        <a:t>Using UK greenhouse gas inventory data in UK (EU) ETS monitoring and reporting: the country-specific factor list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37.026 GJ *74.93 /1000 (GJ/TJ)</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900" dirty="0">
                          <a:effectLst/>
                          <a:latin typeface="Calibri" panose="020F0502020204030204" pitchFamily="34" charset="0"/>
                          <a:ea typeface="Calibri" panose="020F0502020204030204" pitchFamily="34" charset="0"/>
                          <a:cs typeface="Times New Roman" panose="02020603050405020304" pitchFamily="18" charset="0"/>
                        </a:rPr>
                        <a:t>= 2.77 Tonnes CO</a:t>
                      </a:r>
                      <a:r>
                        <a:rPr lang="en-GB" sz="9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848056"/>
                  </a:ext>
                </a:extLst>
              </a:tr>
              <a:tr h="582225">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Oxidation factor (UK/EU ETS) or Primary energy factor (CCA)</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UK/EU ETS uses an oxidation factor that measures the % of carbon oxidised during combustion. CCAs use calculations based on primary energy. Both gas oil and fuel oil have oxidation and primary energy factors of 1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Calibri" panose="020F0502020204030204" pitchFamily="34" charset="0"/>
                          <a:ea typeface="Calibri" panose="020F0502020204030204" pitchFamily="34" charset="0"/>
                          <a:cs typeface="Times New Roman" panose="02020603050405020304" pitchFamily="18" charset="0"/>
                        </a:rPr>
                        <a:t>2.77*1 = 2.77 Tonnes CO</a:t>
                      </a:r>
                      <a:r>
                        <a:rPr lang="en-GB" sz="9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1235454"/>
                  </a:ext>
                </a:extLst>
              </a:tr>
              <a:tr h="436670">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Full Calculation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Calibri" panose="020F0502020204030204" pitchFamily="34" charset="0"/>
                          <a:ea typeface="Calibri" panose="020F0502020204030204" pitchFamily="34" charset="0"/>
                          <a:cs typeface="Times New Roman" panose="02020603050405020304" pitchFamily="18" charset="0"/>
                        </a:rPr>
                        <a:t>Tonnes CO</a:t>
                      </a:r>
                      <a:r>
                        <a:rPr lang="en-GB" sz="900" baseline="-25000">
                          <a:effectLst/>
                          <a:latin typeface="Calibri" panose="020F0502020204030204" pitchFamily="34" charset="0"/>
                          <a:ea typeface="Calibri" panose="020F0502020204030204" pitchFamily="34" charset="0"/>
                          <a:cs typeface="Times New Roman" panose="02020603050405020304" pitchFamily="18" charset="0"/>
                        </a:rPr>
                        <a:t>2</a:t>
                      </a:r>
                      <a:r>
                        <a:rPr lang="en-GB" sz="900">
                          <a:effectLst/>
                          <a:latin typeface="Calibri" panose="020F0502020204030204" pitchFamily="34" charset="0"/>
                          <a:ea typeface="Calibri" panose="020F0502020204030204" pitchFamily="34" charset="0"/>
                          <a:cs typeface="Times New Roman" panose="02020603050405020304" pitchFamily="18" charset="0"/>
                        </a:rPr>
                        <a:t> * NCV * EF * OxF</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2.77 TCO</a:t>
                      </a:r>
                      <a:r>
                        <a:rPr lang="en-GB" sz="900" b="1" baseline="-25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a:t>
                      </a:r>
                      <a:r>
                        <a:rPr lang="en-GB"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This is what you report for ETS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12" marR="617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0429391"/>
                  </a:ext>
                </a:extLst>
              </a:tr>
            </a:tbl>
          </a:graphicData>
        </a:graphic>
      </p:graphicFrame>
    </p:spTree>
    <p:extLst>
      <p:ext uri="{BB962C8B-B14F-4D97-AF65-F5344CB8AC3E}">
        <p14:creationId xmlns:p14="http://schemas.microsoft.com/office/powerpoint/2010/main" val="251262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38919" y="1187624"/>
            <a:ext cx="5760000" cy="7573996"/>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cs typeface="Times New Roman"/>
              </a:rPr>
              <a:t>Contacts and Links</a:t>
            </a:r>
          </a:p>
          <a:p>
            <a:r>
              <a:rPr lang="en-GB" sz="1800" dirty="0">
                <a:effectLst/>
                <a:latin typeface="Calibri" panose="020F0502020204030204" pitchFamily="34" charset="0"/>
                <a:ea typeface="Calibri" panose="020F0502020204030204" pitchFamily="34" charset="0"/>
              </a:rPr>
              <a:t> </a:t>
            </a:r>
            <a:r>
              <a:rPr lang="en-GB" sz="1200" b="1" u="sng" dirty="0">
                <a:latin typeface="Calibri" pitchFamily="34" charset="0"/>
                <a:cs typeface="Times New Roman"/>
              </a:rPr>
              <a:t>For CCA queries:  </a:t>
            </a:r>
          </a:p>
          <a:p>
            <a:r>
              <a:rPr lang="en-GB" sz="1100" dirty="0">
                <a:latin typeface="Calibri" panose="020F0502020204030204" pitchFamily="34" charset="0"/>
              </a:rPr>
              <a:t>techUK CCA helpdesk: </a:t>
            </a:r>
          </a:p>
          <a:p>
            <a:r>
              <a:rPr lang="en-GB" sz="1100" dirty="0">
                <a:solidFill>
                  <a:srgbClr val="1F497D"/>
                </a:solidFill>
                <a:effectLst/>
                <a:latin typeface="Calibri" panose="020F0502020204030204" pitchFamily="34" charset="0"/>
                <a:ea typeface="Calibri" panose="020F0502020204030204" pitchFamily="34" charset="0"/>
                <a:cs typeface="Calibri" panose="020F0502020204030204" pitchFamily="34" charset="0"/>
              </a:rPr>
              <a:t>Email: </a:t>
            </a:r>
            <a:r>
              <a:rPr lang="en-GB" sz="1100" u="sng" dirty="0">
                <a:solidFill>
                  <a:srgbClr val="0099FF"/>
                </a:solidFill>
                <a:effectLst/>
                <a:latin typeface="Calibri" panose="020F0502020204030204" pitchFamily="34" charset="0"/>
                <a:ea typeface="Calibri" panose="020F0502020204030204" pitchFamily="34" charset="0"/>
                <a:cs typeface="Calibri" panose="020F0502020204030204" pitchFamily="34" charset="0"/>
                <a:hlinkClick r:id="rId2"/>
              </a:rPr>
              <a:t>techUK@slrconsulting.com</a:t>
            </a:r>
            <a:r>
              <a:rPr lang="en-GB" sz="1100" dirty="0">
                <a:solidFill>
                  <a:srgbClr val="0099FF"/>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r>
              <a:rPr lang="en-GB" sz="1100" dirty="0">
                <a:solidFill>
                  <a:srgbClr val="1F497D"/>
                </a:solidFill>
                <a:effectLst/>
                <a:latin typeface="Calibri" panose="020F0502020204030204" pitchFamily="34" charset="0"/>
                <a:ea typeface="Calibri" panose="020F0502020204030204" pitchFamily="34" charset="0"/>
                <a:cs typeface="Calibri" panose="020F0502020204030204" pitchFamily="34" charset="0"/>
              </a:rPr>
              <a:t>Tel:    </a:t>
            </a:r>
            <a:r>
              <a:rPr lang="en-GB" sz="1100" dirty="0">
                <a:solidFill>
                  <a:srgbClr val="0099FF"/>
                </a:solidFill>
                <a:effectLst/>
                <a:latin typeface="Calibri" panose="020F0502020204030204" pitchFamily="34" charset="0"/>
                <a:ea typeface="Calibri" panose="020F0502020204030204" pitchFamily="34" charset="0"/>
                <a:cs typeface="Calibri" panose="020F0502020204030204" pitchFamily="34" charset="0"/>
              </a:rPr>
              <a:t>+44 (0)844 800 1880</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r>
              <a:rPr lang="en-GB" sz="1100" dirty="0">
                <a:latin typeface="Calibri" panose="020F0502020204030204" pitchFamily="34" charset="0"/>
              </a:rPr>
              <a:t>Don’t forget that there is a </a:t>
            </a:r>
            <a:r>
              <a:rPr lang="en-GB" sz="1100" dirty="0">
                <a:latin typeface="Calibri" panose="020F0502020204030204" pitchFamily="34" charset="0"/>
                <a:hlinkClick r:id="rId3">
                  <a:extLst>
                    <a:ext uri="{A12FA001-AC4F-418D-AE19-62706E023703}">
                      <ahyp:hlinkClr xmlns:ahyp="http://schemas.microsoft.com/office/drawing/2018/hyperlinkcolor" val="tx"/>
                    </a:ext>
                  </a:extLst>
                </a:hlinkClick>
              </a:rPr>
              <a:t>directory of CCA related guidance materials</a:t>
            </a:r>
            <a:r>
              <a:rPr lang="en-GB" sz="1100" dirty="0">
                <a:latin typeface="Calibri" panose="020F0502020204030204" pitchFamily="34" charset="0"/>
              </a:rPr>
              <a:t> freely available on the techUK website (scroll down below the main description to the links)</a:t>
            </a:r>
          </a:p>
          <a:p>
            <a:r>
              <a:rPr lang="en-GB" sz="1800" dirty="0">
                <a:effectLst/>
                <a:latin typeface="Calibri" panose="020F0502020204030204" pitchFamily="34" charset="0"/>
                <a:ea typeface="Calibri" panose="020F0502020204030204" pitchFamily="34" charset="0"/>
              </a:rPr>
              <a:t> </a:t>
            </a:r>
            <a:r>
              <a:rPr lang="en-GB" sz="1200" b="1" u="sng" dirty="0">
                <a:latin typeface="Calibri" pitchFamily="34" charset="0"/>
                <a:cs typeface="Times New Roman"/>
              </a:rPr>
              <a:t>For ETS queries</a:t>
            </a:r>
          </a:p>
          <a:p>
            <a:r>
              <a:rPr lang="en-GB" sz="1100" dirty="0">
                <a:latin typeface="Calibri" panose="020F0502020204030204" pitchFamily="34" charset="0"/>
              </a:rPr>
              <a:t>We have a number of basic guidance materials on EUETS, but these are not intended to be a substitute for the formal guidance provided by government and the EA’s ETS helpdesk should be your first port of call for technical enquiries.  </a:t>
            </a:r>
          </a:p>
          <a:p>
            <a:r>
              <a:rPr lang="en-GB" sz="1100" dirty="0">
                <a:latin typeface="Calibri" panose="020F0502020204030204" pitchFamily="34" charset="0"/>
              </a:rPr>
              <a:t> </a:t>
            </a:r>
          </a:p>
          <a:p>
            <a:r>
              <a:rPr lang="en-GB" sz="1100" u="sng" dirty="0">
                <a:solidFill>
                  <a:srgbClr val="0000FF"/>
                </a:solidFill>
                <a:effectLst/>
                <a:latin typeface="Calibri" panose="020F0502020204030204" pitchFamily="34" charset="0"/>
                <a:ea typeface="Calibri" panose="020F0502020204030204" pitchFamily="34" charset="0"/>
                <a:hlinkClick r:id="rId4"/>
              </a:rPr>
              <a:t>techUK Data Centres Council Communication on ETS</a:t>
            </a:r>
            <a:endParaRPr lang="en-GB" sz="1100" dirty="0">
              <a:effectLst/>
              <a:latin typeface="Calibri" panose="020F0502020204030204" pitchFamily="34" charset="0"/>
              <a:ea typeface="Calibri" panose="020F0502020204030204" pitchFamily="34" charset="0"/>
            </a:endParaRPr>
          </a:p>
          <a:p>
            <a:r>
              <a:rPr lang="en-GB" sz="1100" u="sng" dirty="0">
                <a:solidFill>
                  <a:srgbClr val="0000FF"/>
                </a:solidFill>
                <a:effectLst/>
                <a:latin typeface="Calibri" panose="020F0502020204030204" pitchFamily="34" charset="0"/>
                <a:ea typeface="Calibri" panose="020F0502020204030204" pitchFamily="34" charset="0"/>
                <a:hlinkClick r:id="rId5"/>
              </a:rPr>
              <a:t>techUK guidance note on CCA, ETS and CRC</a:t>
            </a:r>
            <a:endParaRPr lang="en-GB" sz="1100" dirty="0">
              <a:effectLst/>
              <a:latin typeface="Calibri" panose="020F0502020204030204" pitchFamily="34" charset="0"/>
              <a:ea typeface="Calibri" panose="020F0502020204030204" pitchFamily="34" charset="0"/>
            </a:endParaRPr>
          </a:p>
          <a:p>
            <a:r>
              <a:rPr lang="en-GB" sz="1100" u="sng" dirty="0">
                <a:solidFill>
                  <a:srgbClr val="0000FF"/>
                </a:solidFill>
                <a:effectLst/>
                <a:latin typeface="Calibri" panose="020F0502020204030204" pitchFamily="34" charset="0"/>
                <a:ea typeface="Calibri" panose="020F0502020204030204" pitchFamily="34" charset="0"/>
                <a:hlinkClick r:id="rId6"/>
              </a:rPr>
              <a:t>techUK briefing on ETS – inclusion criteria</a:t>
            </a:r>
            <a:endParaRPr lang="en-GB" sz="1100" dirty="0">
              <a:effectLst/>
              <a:latin typeface="Calibri" panose="020F0502020204030204" pitchFamily="34" charset="0"/>
              <a:ea typeface="Calibri" panose="020F0502020204030204" pitchFamily="34" charset="0"/>
            </a:endParaRPr>
          </a:p>
          <a:p>
            <a:r>
              <a:rPr lang="en-GB" sz="1100" u="sng" dirty="0">
                <a:solidFill>
                  <a:srgbClr val="0000FF"/>
                </a:solidFill>
                <a:effectLst/>
                <a:latin typeface="Calibri" panose="020F0502020204030204" pitchFamily="34" charset="0"/>
                <a:ea typeface="Calibri" panose="020F0502020204030204" pitchFamily="34" charset="0"/>
                <a:hlinkClick r:id="rId7"/>
              </a:rPr>
              <a:t>techUK ETS Group</a:t>
            </a:r>
            <a:endParaRPr lang="en-GB" sz="1100" dirty="0">
              <a:effectLst/>
              <a:latin typeface="Calibri" panose="020F0502020204030204" pitchFamily="34" charset="0"/>
              <a:ea typeface="Calibri" panose="020F0502020204030204" pitchFamily="34" charset="0"/>
            </a:endParaRPr>
          </a:p>
          <a:p>
            <a:r>
              <a:rPr lang="en-GB" sz="1100" u="sng" dirty="0">
                <a:solidFill>
                  <a:srgbClr val="0000FF"/>
                </a:solidFill>
                <a:effectLst/>
                <a:latin typeface="Calibri" panose="020F0502020204030204" pitchFamily="34" charset="0"/>
                <a:ea typeface="Calibri" panose="020F0502020204030204" pitchFamily="34" charset="0"/>
                <a:hlinkClick r:id="rId8"/>
              </a:rPr>
              <a:t>Compliance Roadmap: understanding regulatory obligations for data centre combustion plant</a:t>
            </a:r>
            <a:endParaRPr lang="en-GB" sz="11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 </a:t>
            </a:r>
          </a:p>
          <a:p>
            <a:r>
              <a:rPr lang="en-GB" sz="1100" dirty="0">
                <a:latin typeface="Calibri" panose="020F0502020204030204" pitchFamily="34" charset="0"/>
                <a:cs typeface="Calibri" panose="020F0502020204030204" pitchFamily="34" charset="0"/>
              </a:rPr>
              <a:t>Environment Agency ETS helpdesk:   </a:t>
            </a:r>
            <a:r>
              <a:rPr lang="en-GB" sz="11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9"/>
              </a:rPr>
              <a:t>ethelp@environment-agency.gov.uk</a:t>
            </a:r>
            <a:r>
              <a:rPr lang="en-GB" sz="1100" dirty="0">
                <a:effectLst/>
                <a:latin typeface="Calibri" panose="020F0502020204030204" pitchFamily="34" charset="0"/>
                <a:ea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Either visit the ETS website: </a:t>
            </a:r>
            <a:r>
              <a:rPr lang="en-GB" sz="11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0"/>
              </a:rPr>
              <a:t>https://euets.environment-agency.gov.uk</a:t>
            </a:r>
            <a:r>
              <a:rPr lang="en-GB" sz="1100" dirty="0">
                <a:effectLst/>
                <a:latin typeface="Calibri" panose="020F0502020204030204" pitchFamily="34" charset="0"/>
                <a:ea typeface="Calibri" panose="020F0502020204030204" pitchFamily="34" charset="0"/>
                <a:cs typeface="Calibri" panose="020F0502020204030204" pitchFamily="34" charset="0"/>
              </a:rPr>
              <a:t>  </a:t>
            </a:r>
            <a:r>
              <a:rPr lang="en-GB" sz="1100" dirty="0">
                <a:latin typeface="Calibri" panose="020F0502020204030204" pitchFamily="34" charset="0"/>
                <a:cs typeface="Calibri" panose="020F0502020204030204" pitchFamily="34" charset="0"/>
              </a:rPr>
              <a:t>(predicated around registering a new facility)</a:t>
            </a:r>
          </a:p>
          <a:p>
            <a:r>
              <a:rPr lang="en-GB" sz="1100" dirty="0">
                <a:latin typeface="Calibri" panose="020F0502020204030204" pitchFamily="34" charset="0"/>
                <a:cs typeface="Calibri" panose="020F0502020204030204" pitchFamily="34" charset="0"/>
              </a:rPr>
              <a:t>Or visit gov.uk website:  </a:t>
            </a:r>
            <a:r>
              <a:rPr lang="en-GB" sz="11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1"/>
              </a:rPr>
              <a:t>https://www.gov.uk/guidance/participating-in-the-eu-ets</a:t>
            </a:r>
            <a:r>
              <a:rPr lang="en-GB" sz="1100" dirty="0">
                <a:effectLst/>
                <a:latin typeface="Calibri" panose="020F0502020204030204" pitchFamily="34" charset="0"/>
                <a:ea typeface="Calibri" panose="020F0502020204030204" pitchFamily="34" charset="0"/>
                <a:cs typeface="Calibri" panose="020F0502020204030204" pitchFamily="34" charset="0"/>
              </a:rPr>
              <a:t>  </a:t>
            </a:r>
            <a:r>
              <a:rPr lang="en-GB" sz="1100" dirty="0">
                <a:latin typeface="Calibri" panose="020F0502020204030204" pitchFamily="34" charset="0"/>
                <a:cs typeface="Calibri" panose="020F0502020204030204" pitchFamily="34" charset="0"/>
              </a:rPr>
              <a:t>(generic information about the scheme) </a:t>
            </a:r>
          </a:p>
          <a:p>
            <a:r>
              <a:rPr lang="en-GB" sz="1100" dirty="0">
                <a:effectLst/>
                <a:latin typeface="Calibri" panose="020F0502020204030204" pitchFamily="34" charset="0"/>
                <a:ea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For general or policy related queries regarding data centres</a:t>
            </a:r>
          </a:p>
          <a:p>
            <a:r>
              <a:rPr lang="en-GB" sz="1100" dirty="0">
                <a:latin typeface="Calibri" panose="020F0502020204030204" pitchFamily="34" charset="0"/>
                <a:cs typeface="Calibri" panose="020F0502020204030204" pitchFamily="34" charset="0"/>
              </a:rPr>
              <a:t>Emma Fryer, Associate Director, techUK</a:t>
            </a:r>
          </a:p>
          <a:p>
            <a:r>
              <a:rPr lang="en-GB" sz="11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2"/>
              </a:rPr>
              <a:t>Emma.fryer@techuk.org</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r>
              <a:rPr lang="en-GB" sz="1100" dirty="0">
                <a:effectLst/>
                <a:latin typeface="Calibri" panose="020F0502020204030204" pitchFamily="34" charset="0"/>
                <a:ea typeface="Calibri" panose="020F0502020204030204" pitchFamily="34" charset="0"/>
                <a:cs typeface="Calibri" panose="020F0502020204030204" pitchFamily="34" charset="0"/>
              </a:rPr>
              <a:t> </a:t>
            </a:r>
          </a:p>
          <a:p>
            <a:pPr>
              <a:spcBef>
                <a:spcPts val="200"/>
              </a:spcBef>
            </a:pPr>
            <a:r>
              <a:rPr lang="en-GB" sz="1100" b="1" dirty="0">
                <a:solidFill>
                  <a:srgbClr val="243F60"/>
                </a:solidFill>
                <a:effectLst/>
                <a:latin typeface="Calibri" panose="020F0502020204030204" pitchFamily="34" charset="0"/>
                <a:ea typeface="Times New Roman" panose="02020603050405020304" pitchFamily="18" charset="0"/>
                <a:cs typeface="Calibri" panose="020F0502020204030204" pitchFamily="34" charset="0"/>
              </a:rPr>
              <a:t>Acknowledgements</a:t>
            </a:r>
          </a:p>
          <a:p>
            <a:pPr>
              <a:spcBef>
                <a:spcPts val="200"/>
              </a:spcBef>
            </a:pPr>
            <a:r>
              <a:rPr lang="en-GB" sz="1100" b="1" dirty="0">
                <a:solidFill>
                  <a:srgbClr val="243F60"/>
                </a:solidFill>
                <a:effectLst/>
                <a:latin typeface="Calibri" panose="020F0502020204030204" pitchFamily="34" charset="0"/>
                <a:ea typeface="Times New Roman" panose="02020603050405020304" pitchFamily="18" charset="0"/>
                <a:cs typeface="Calibri" panose="020F0502020204030204" pitchFamily="34" charset="0"/>
              </a:rPr>
              <a:t>We are very grateful to the following for their help in preparing this guide</a:t>
            </a:r>
          </a:p>
          <a:p>
            <a:r>
              <a:rPr lang="en-GB" sz="1100" dirty="0">
                <a:effectLst/>
                <a:latin typeface="Calibri" panose="020F0502020204030204" pitchFamily="34" charset="0"/>
                <a:ea typeface="Calibri" panose="020F0502020204030204" pitchFamily="34" charset="0"/>
                <a:cs typeface="Calibri" panose="020F0502020204030204" pitchFamily="34" charset="0"/>
              </a:rPr>
              <a:t>Professor Ian </a:t>
            </a:r>
            <a:r>
              <a:rPr lang="en-GB" sz="1100" dirty="0" err="1">
                <a:effectLst/>
                <a:latin typeface="Calibri" panose="020F0502020204030204" pitchFamily="34" charset="0"/>
                <a:ea typeface="Calibri" panose="020F0502020204030204" pitchFamily="34" charset="0"/>
                <a:cs typeface="Calibri" panose="020F0502020204030204" pitchFamily="34" charset="0"/>
              </a:rPr>
              <a:t>Bitterlin</a:t>
            </a:r>
            <a:r>
              <a:rPr lang="en-GB" sz="1100" dirty="0">
                <a:effectLst/>
                <a:latin typeface="Calibri" panose="020F0502020204030204" pitchFamily="34" charset="0"/>
                <a:ea typeface="Calibri" panose="020F0502020204030204" pitchFamily="34" charset="0"/>
                <a:cs typeface="Calibri" panose="020F0502020204030204" pitchFamily="34" charset="0"/>
              </a:rPr>
              <a:t>, Critical Facilities Consulting</a:t>
            </a:r>
          </a:p>
          <a:p>
            <a:r>
              <a:rPr lang="en-GB" sz="1100" dirty="0">
                <a:effectLst/>
                <a:latin typeface="Calibri" panose="020F0502020204030204" pitchFamily="34" charset="0"/>
                <a:ea typeface="Calibri" panose="020F0502020204030204" pitchFamily="34" charset="0"/>
                <a:cs typeface="Calibri" panose="020F0502020204030204" pitchFamily="34" charset="0"/>
              </a:rPr>
              <a:t>Dan Clarke, Environment Agency</a:t>
            </a:r>
          </a:p>
          <a:p>
            <a:r>
              <a:rPr lang="en-GB" sz="1100" dirty="0">
                <a:effectLst/>
                <a:latin typeface="Calibri" panose="020F0502020204030204" pitchFamily="34" charset="0"/>
                <a:ea typeface="Calibri" panose="020F0502020204030204" pitchFamily="34" charset="0"/>
                <a:cs typeface="Calibri" panose="020F0502020204030204" pitchFamily="34" charset="0"/>
              </a:rPr>
              <a:t>Mike Hughes, Environment Agency</a:t>
            </a:r>
          </a:p>
          <a:p>
            <a:r>
              <a:rPr lang="en-GB" sz="1100" dirty="0">
                <a:effectLst/>
                <a:latin typeface="Calibri" panose="020F0502020204030204" pitchFamily="34" charset="0"/>
                <a:ea typeface="Calibri" panose="020F0502020204030204" pitchFamily="34" charset="0"/>
                <a:cs typeface="Calibri" panose="020F0502020204030204" pitchFamily="34" charset="0"/>
              </a:rPr>
              <a:t>Lucinda Peart, SLR Consulting</a:t>
            </a:r>
          </a:p>
          <a:p>
            <a:r>
              <a:rPr lang="en-GB" sz="1100" dirty="0">
                <a:effectLst/>
                <a:latin typeface="Calibri" panose="020F0502020204030204" pitchFamily="34" charset="0"/>
                <a:ea typeface="Calibri" panose="020F0502020204030204" pitchFamily="34" charset="0"/>
                <a:cs typeface="Calibri" panose="020F0502020204030204" pitchFamily="34" charset="0"/>
              </a:rPr>
              <a:t>Dave Smith, </a:t>
            </a:r>
            <a:r>
              <a:rPr lang="en-GB" sz="1100" dirty="0" err="1">
                <a:effectLst/>
                <a:latin typeface="Calibri" panose="020F0502020204030204" pitchFamily="34" charset="0"/>
                <a:ea typeface="Calibri" panose="020F0502020204030204" pitchFamily="34" charset="0"/>
                <a:cs typeface="Calibri" panose="020F0502020204030204" pitchFamily="34" charset="0"/>
              </a:rPr>
              <a:t>DataCentred</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r>
              <a:rPr lang="en-GB" sz="1100" dirty="0">
                <a:effectLst/>
                <a:latin typeface="Calibri" panose="020F0502020204030204" pitchFamily="34" charset="0"/>
                <a:ea typeface="Calibri" panose="020F0502020204030204" pitchFamily="34" charset="0"/>
                <a:cs typeface="Calibri" panose="020F0502020204030204" pitchFamily="34" charset="0"/>
              </a:rPr>
              <a:t>Tim Arnold, 6DG</a:t>
            </a:r>
          </a:p>
          <a:p>
            <a:r>
              <a:rPr lang="en-GB" sz="1100" dirty="0">
                <a:effectLst/>
                <a:latin typeface="Calibri" panose="020F0502020204030204" pitchFamily="34" charset="0"/>
                <a:ea typeface="Calibri" panose="020F0502020204030204" pitchFamily="34" charset="0"/>
                <a:cs typeface="Calibri" panose="020F0502020204030204" pitchFamily="34" charset="0"/>
              </a:rPr>
              <a:t>Pip Squire, Ark</a:t>
            </a:r>
          </a:p>
          <a:p>
            <a:r>
              <a:rPr lang="en-GB" sz="1100" dirty="0">
                <a:effectLst/>
                <a:latin typeface="Calibri" panose="020F0502020204030204" pitchFamily="34" charset="0"/>
                <a:ea typeface="Calibri" panose="020F0502020204030204" pitchFamily="34" charset="0"/>
                <a:cs typeface="Calibri" panose="020F0502020204030204" pitchFamily="34" charset="0"/>
              </a:rPr>
              <a:t>Jon Burrows, Schneider Electric</a:t>
            </a:r>
          </a:p>
          <a:p>
            <a:pPr marL="457200" indent="457200"/>
            <a:r>
              <a:rPr lang="en-GB" sz="1100" dirty="0">
                <a:effectLst/>
                <a:latin typeface="Calibri" panose="020F0502020204030204" pitchFamily="34" charset="0"/>
                <a:ea typeface="Calibri" panose="020F0502020204030204" pitchFamily="34" charset="0"/>
                <a:cs typeface="Calibri" panose="020F0502020204030204" pitchFamily="34" charset="0"/>
              </a:rPr>
              <a:t> </a:t>
            </a:r>
          </a:p>
          <a:p>
            <a:pPr marL="457200" indent="457200"/>
            <a:r>
              <a:rPr lang="en-GB" sz="11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20000"/>
              </a:lnSpc>
              <a:spcAft>
                <a:spcPts val="600"/>
              </a:spcAft>
            </a:pPr>
            <a:endParaRPr lang="en-GB" sz="1200" b="1" u="sng" dirty="0">
              <a:latin typeface="Calibri" pitchFamily="34" charset="0"/>
              <a:ea typeface="Calibri"/>
              <a:cs typeface="Times New Roman"/>
            </a:endParaRPr>
          </a:p>
        </p:txBody>
      </p:sp>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5</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14" cstate="print"/>
          <a:stretch>
            <a:fillRect/>
          </a:stretch>
        </p:blipFill>
        <p:spPr>
          <a:xfrm>
            <a:off x="332656" y="216702"/>
            <a:ext cx="1512168" cy="572655"/>
          </a:xfrm>
          <a:prstGeom prst="rect">
            <a:avLst/>
          </a:prstGeom>
        </p:spPr>
      </p:pic>
    </p:spTree>
    <p:extLst>
      <p:ext uri="{BB962C8B-B14F-4D97-AF65-F5344CB8AC3E}">
        <p14:creationId xmlns:p14="http://schemas.microsoft.com/office/powerpoint/2010/main" val="344127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6</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pic>
        <p:nvPicPr>
          <p:cNvPr id="7" name="Picture 6" descr="techUK logo image.png">
            <a:extLst>
              <a:ext uri="{FF2B5EF4-FFF2-40B4-BE49-F238E27FC236}">
                <a16:creationId xmlns:a16="http://schemas.microsoft.com/office/drawing/2014/main" id="{1A517E30-D489-4F8D-9AE0-EB58258B7B64}"/>
              </a:ext>
            </a:extLst>
          </p:cNvPr>
          <p:cNvPicPr>
            <a:picLocks noChangeAspect="1"/>
          </p:cNvPicPr>
          <p:nvPr/>
        </p:nvPicPr>
        <p:blipFill>
          <a:blip r:embed="rId3" cstate="print"/>
          <a:stretch>
            <a:fillRect/>
          </a:stretch>
        </p:blipFill>
        <p:spPr>
          <a:xfrm>
            <a:off x="332656" y="216702"/>
            <a:ext cx="1512168" cy="572655"/>
          </a:xfrm>
          <a:prstGeom prst="rect">
            <a:avLst/>
          </a:prstGeom>
        </p:spPr>
      </p:pic>
      <p:sp>
        <p:nvSpPr>
          <p:cNvPr id="6" name="TextBox 5">
            <a:extLst>
              <a:ext uri="{FF2B5EF4-FFF2-40B4-BE49-F238E27FC236}">
                <a16:creationId xmlns:a16="http://schemas.microsoft.com/office/drawing/2014/main" id="{A05B323A-C1DE-4D87-AF43-0BB946246FC8}"/>
              </a:ext>
            </a:extLst>
          </p:cNvPr>
          <p:cNvSpPr txBox="1"/>
          <p:nvPr/>
        </p:nvSpPr>
        <p:spPr>
          <a:xfrm>
            <a:off x="549000" y="1114084"/>
            <a:ext cx="5760000" cy="575542"/>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Annexe:  How to report emissions in ETSWAP</a:t>
            </a:r>
          </a:p>
          <a:p>
            <a:endParaRPr lang="en-GB" sz="1200" dirty="0">
              <a:effectLst/>
              <a:latin typeface="Calibri" panose="020F0502020204030204" pitchFamily="34" charset="0"/>
              <a:ea typeface="Calibri" panose="020F0502020204030204" pitchFamily="34" charset="0"/>
            </a:endParaRPr>
          </a:p>
        </p:txBody>
      </p:sp>
      <p:pic>
        <p:nvPicPr>
          <p:cNvPr id="2" name="Picture 1">
            <a:extLst>
              <a:ext uri="{FF2B5EF4-FFF2-40B4-BE49-F238E27FC236}">
                <a16:creationId xmlns:a16="http://schemas.microsoft.com/office/drawing/2014/main" id="{2792D67E-C593-4F9C-957D-86FBBC144623}"/>
              </a:ext>
            </a:extLst>
          </p:cNvPr>
          <p:cNvPicPr>
            <a:picLocks noChangeAspect="1"/>
          </p:cNvPicPr>
          <p:nvPr/>
        </p:nvPicPr>
        <p:blipFill>
          <a:blip r:embed="rId4"/>
          <a:stretch>
            <a:fillRect/>
          </a:stretch>
        </p:blipFill>
        <p:spPr>
          <a:xfrm>
            <a:off x="691500" y="5097586"/>
            <a:ext cx="5178652" cy="3659380"/>
          </a:xfrm>
          <a:prstGeom prst="rect">
            <a:avLst/>
          </a:prstGeom>
        </p:spPr>
      </p:pic>
      <p:grpSp>
        <p:nvGrpSpPr>
          <p:cNvPr id="17" name="Group 16">
            <a:extLst>
              <a:ext uri="{FF2B5EF4-FFF2-40B4-BE49-F238E27FC236}">
                <a16:creationId xmlns:a16="http://schemas.microsoft.com/office/drawing/2014/main" id="{83E17AAB-89B9-4D38-8FD4-B23FBF9FF068}"/>
              </a:ext>
            </a:extLst>
          </p:cNvPr>
          <p:cNvGrpSpPr/>
          <p:nvPr/>
        </p:nvGrpSpPr>
        <p:grpSpPr>
          <a:xfrm>
            <a:off x="721775" y="1420386"/>
            <a:ext cx="5178653" cy="3659380"/>
            <a:chOff x="0" y="-327548"/>
            <a:chExt cx="9351060" cy="7173416"/>
          </a:xfrm>
        </p:grpSpPr>
        <p:pic>
          <p:nvPicPr>
            <p:cNvPr id="18" name="Picture 17">
              <a:extLst>
                <a:ext uri="{FF2B5EF4-FFF2-40B4-BE49-F238E27FC236}">
                  <a16:creationId xmlns:a16="http://schemas.microsoft.com/office/drawing/2014/main" id="{23FC51C4-5FEF-43CD-8058-601C4801D25B}"/>
                </a:ext>
              </a:extLst>
            </p:cNvPr>
            <p:cNvPicPr>
              <a:picLocks noChangeAspect="1" noChangeArrowheads="1"/>
            </p:cNvPicPr>
            <p:nvPr/>
          </p:nvPicPr>
          <p:blipFill>
            <a:blip r:embed="rId5"/>
            <a:srcRect l="1963" t="14300" r="40550" b="7301"/>
            <a:stretch>
              <a:fillRect/>
            </a:stretch>
          </p:blipFill>
          <p:spPr bwMode="auto">
            <a:xfrm>
              <a:off x="0" y="-327548"/>
              <a:ext cx="9351060" cy="7173416"/>
            </a:xfrm>
            <a:prstGeom prst="rect">
              <a:avLst/>
            </a:prstGeom>
            <a:noFill/>
            <a:ln w="9525">
              <a:noFill/>
              <a:miter lim="800000"/>
              <a:headEnd/>
              <a:tailEnd/>
            </a:ln>
          </p:spPr>
        </p:pic>
        <p:sp>
          <p:nvSpPr>
            <p:cNvPr id="19" name="Rounded Rectangular Callout 8">
              <a:extLst>
                <a:ext uri="{FF2B5EF4-FFF2-40B4-BE49-F238E27FC236}">
                  <a16:creationId xmlns:a16="http://schemas.microsoft.com/office/drawing/2014/main" id="{F6596B6E-33EA-41DB-BF17-75E9000E83ED}"/>
                </a:ext>
              </a:extLst>
            </p:cNvPr>
            <p:cNvSpPr/>
            <p:nvPr/>
          </p:nvSpPr>
          <p:spPr>
            <a:xfrm>
              <a:off x="4932040" y="-180020"/>
              <a:ext cx="2376264" cy="360040"/>
            </a:xfrm>
            <a:prstGeom prst="wedgeRoundRectCallout">
              <a:avLst>
                <a:gd name="adj1" fmla="val -89992"/>
                <a:gd name="adj2" fmla="val -507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kern="1200">
                  <a:solidFill>
                    <a:srgbClr val="FFFFFF"/>
                  </a:solidFill>
                  <a:effectLst/>
                  <a:ea typeface="Times New Roman" panose="02020603050405020304" pitchFamily="18" charset="0"/>
                  <a:cs typeface="Times New Roman" panose="02020603050405020304" pitchFamily="18" charset="0"/>
                </a:rPr>
                <a:t>1) Insert tonnes of fuel here.</a:t>
              </a:r>
              <a:endParaRPr lang="en-GB" sz="1200">
                <a:effectLst/>
                <a:latin typeface="Times New Roman" panose="02020603050405020304" pitchFamily="18" charset="0"/>
                <a:ea typeface="Times New Roman" panose="02020603050405020304" pitchFamily="18" charset="0"/>
              </a:endParaRPr>
            </a:p>
          </p:txBody>
        </p:sp>
        <p:sp>
          <p:nvSpPr>
            <p:cNvPr id="20" name="Rounded Rectangular Callout 9">
              <a:extLst>
                <a:ext uri="{FF2B5EF4-FFF2-40B4-BE49-F238E27FC236}">
                  <a16:creationId xmlns:a16="http://schemas.microsoft.com/office/drawing/2014/main" id="{9C77FB68-E9CC-47A3-A43E-1A0A3409C801}"/>
                </a:ext>
              </a:extLst>
            </p:cNvPr>
            <p:cNvSpPr/>
            <p:nvPr/>
          </p:nvSpPr>
          <p:spPr>
            <a:xfrm>
              <a:off x="7199784" y="1772816"/>
              <a:ext cx="1944216" cy="360040"/>
            </a:xfrm>
            <a:prstGeom prst="wedgeRoundRectCallout">
              <a:avLst>
                <a:gd name="adj1" fmla="val -17627"/>
                <a:gd name="adj2" fmla="val 13606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kern="1200">
                  <a:solidFill>
                    <a:srgbClr val="FFFFFF"/>
                  </a:solidFill>
                  <a:effectLst/>
                  <a:ea typeface="Times New Roman" panose="02020603050405020304" pitchFamily="18" charset="0"/>
                  <a:cs typeface="Times New Roman" panose="02020603050405020304" pitchFamily="18" charset="0"/>
                </a:rPr>
                <a:t>3) Select the units here</a:t>
              </a:r>
              <a:endParaRPr lang="en-GB" sz="1200">
                <a:effectLst/>
                <a:latin typeface="Times New Roman" panose="02020603050405020304" pitchFamily="18" charset="0"/>
                <a:ea typeface="Times New Roman" panose="02020603050405020304" pitchFamily="18" charset="0"/>
              </a:endParaRPr>
            </a:p>
          </p:txBody>
        </p:sp>
        <p:sp>
          <p:nvSpPr>
            <p:cNvPr id="21" name="Rounded Rectangular Callout 10">
              <a:extLst>
                <a:ext uri="{FF2B5EF4-FFF2-40B4-BE49-F238E27FC236}">
                  <a16:creationId xmlns:a16="http://schemas.microsoft.com/office/drawing/2014/main" id="{5F757C24-C5A0-4E72-8DE2-202FF83F3055}"/>
                </a:ext>
              </a:extLst>
            </p:cNvPr>
            <p:cNvSpPr/>
            <p:nvPr/>
          </p:nvSpPr>
          <p:spPr>
            <a:xfrm>
              <a:off x="4355976" y="4997262"/>
              <a:ext cx="1944216" cy="387490"/>
            </a:xfrm>
            <a:prstGeom prst="wedgeRoundRectCallout">
              <a:avLst>
                <a:gd name="adj1" fmla="val -81806"/>
                <a:gd name="adj2" fmla="val -2002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kern="1200">
                  <a:solidFill>
                    <a:srgbClr val="FFFFFF"/>
                  </a:solidFill>
                  <a:effectLst/>
                  <a:ea typeface="Times New Roman" panose="02020603050405020304" pitchFamily="18" charset="0"/>
                  <a:cs typeface="Times New Roman" panose="02020603050405020304" pitchFamily="18" charset="0"/>
                </a:rPr>
                <a:t>4) Select “yes”</a:t>
              </a:r>
              <a:endParaRPr lang="en-GB" sz="1200">
                <a:effectLst/>
                <a:latin typeface="Times New Roman" panose="02020603050405020304" pitchFamily="18" charset="0"/>
                <a:ea typeface="Times New Roman" panose="02020603050405020304" pitchFamily="18" charset="0"/>
              </a:endParaRPr>
            </a:p>
          </p:txBody>
        </p:sp>
        <p:sp>
          <p:nvSpPr>
            <p:cNvPr id="22" name="Rounded Rectangular Callout 11">
              <a:extLst>
                <a:ext uri="{FF2B5EF4-FFF2-40B4-BE49-F238E27FC236}">
                  <a16:creationId xmlns:a16="http://schemas.microsoft.com/office/drawing/2014/main" id="{4D04C03C-A507-4E35-A6C7-A72BF5AE263E}"/>
                </a:ext>
              </a:extLst>
            </p:cNvPr>
            <p:cNvSpPr/>
            <p:nvPr/>
          </p:nvSpPr>
          <p:spPr>
            <a:xfrm>
              <a:off x="4067945" y="5602379"/>
              <a:ext cx="1944216" cy="413752"/>
            </a:xfrm>
            <a:prstGeom prst="wedgeRoundRectCallout">
              <a:avLst>
                <a:gd name="adj1" fmla="val -81806"/>
                <a:gd name="adj2" fmla="val -2002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kern="1200">
                  <a:solidFill>
                    <a:srgbClr val="FFFFFF"/>
                  </a:solidFill>
                  <a:effectLst/>
                  <a:ea typeface="Times New Roman" panose="02020603050405020304" pitchFamily="18" charset="0"/>
                  <a:cs typeface="Times New Roman" panose="02020603050405020304" pitchFamily="18" charset="0"/>
                </a:rPr>
                <a:t>5) Click this</a:t>
              </a:r>
              <a:endParaRPr lang="en-GB" sz="120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4058138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598887" y="3817220"/>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1"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7</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7	Measuring Generator Fuel</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1308" y="121964"/>
            <a:ext cx="1003178" cy="601907"/>
          </a:xfrm>
          <a:prstGeom prst="rect">
            <a:avLst/>
          </a:prstGeom>
        </p:spPr>
      </p:pic>
      <p:graphicFrame>
        <p:nvGraphicFramePr>
          <p:cNvPr id="13" name="Table 12">
            <a:extLst>
              <a:ext uri="{FF2B5EF4-FFF2-40B4-BE49-F238E27FC236}">
                <a16:creationId xmlns:a16="http://schemas.microsoft.com/office/drawing/2014/main" id="{010D3E47-D3CB-4601-9295-29349B1F2BB0}"/>
              </a:ext>
            </a:extLst>
          </p:cNvPr>
          <p:cNvGraphicFramePr>
            <a:graphicFrameLocks noGrp="1"/>
          </p:cNvGraphicFramePr>
          <p:nvPr>
            <p:extLst>
              <p:ext uri="{D42A27DB-BD31-4B8C-83A1-F6EECF244321}">
                <p14:modId xmlns:p14="http://schemas.microsoft.com/office/powerpoint/2010/main" val="3196135071"/>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
        <p:nvSpPr>
          <p:cNvPr id="15" name="TextBox 14">
            <a:extLst>
              <a:ext uri="{FF2B5EF4-FFF2-40B4-BE49-F238E27FC236}">
                <a16:creationId xmlns:a16="http://schemas.microsoft.com/office/drawing/2014/main" id="{283D6F75-934C-4047-A096-EC34060C1019}"/>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3"/>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4"/>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pic>
        <p:nvPicPr>
          <p:cNvPr id="16" name="Picture 15" descr="techUK logo image.png">
            <a:extLst>
              <a:ext uri="{FF2B5EF4-FFF2-40B4-BE49-F238E27FC236}">
                <a16:creationId xmlns:a16="http://schemas.microsoft.com/office/drawing/2014/main" id="{DE039FAD-8685-40CD-9CCD-1970A27A56CA}"/>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1093</TotalTime>
  <Words>1999</Words>
  <Application>Microsoft Office PowerPoint</Application>
  <PresentationFormat>On-screen Show (4:3)</PresentationFormat>
  <Paragraphs>231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vt:lpstr>
      <vt:lpstr>Courier New</vt:lpstr>
      <vt:lpstr>Symbol</vt:lpstr>
      <vt:lpstr>Times New Roman</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150</cp:revision>
  <dcterms:created xsi:type="dcterms:W3CDTF">2015-02-19T16:18:28Z</dcterms:created>
  <dcterms:modified xsi:type="dcterms:W3CDTF">2021-10-25T16:18:53Z</dcterms:modified>
</cp:coreProperties>
</file>