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256" r:id="rId3"/>
    <p:sldId id="334" r:id="rId4"/>
    <p:sldId id="341" r:id="rId5"/>
    <p:sldId id="346" r:id="rId6"/>
    <p:sldId id="352" r:id="rId7"/>
    <p:sldId id="347" r:id="rId8"/>
    <p:sldId id="348" r:id="rId9"/>
    <p:sldId id="354" r:id="rId10"/>
    <p:sldId id="269" r:id="rId11"/>
    <p:sldId id="353" r:id="rId12"/>
    <p:sldId id="349" r:id="rId13"/>
    <p:sldId id="350" r:id="rId14"/>
    <p:sldId id="351" r:id="rId15"/>
    <p:sldId id="335" r:id="rId16"/>
    <p:sldId id="344" r:id="rId17"/>
    <p:sldId id="345" r:id="rId18"/>
    <p:sldId id="339" r:id="rId19"/>
    <p:sldId id="340" r:id="rId20"/>
    <p:sldId id="355" r:id="rId2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Tyerman" initials="MT" lastIdx="49" clrIdx="0">
    <p:extLst>
      <p:ext uri="{19B8F6BF-5375-455C-9EA6-DF929625EA0E}">
        <p15:presenceInfo xmlns:p15="http://schemas.microsoft.com/office/powerpoint/2012/main" userId="S::MTyerman@filtronic.org::a291fb61-d59f-4b24-b55a-71f4299dca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D00"/>
    <a:srgbClr val="080808"/>
    <a:srgbClr val="1B355D"/>
    <a:srgbClr val="007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85678" autoAdjust="0"/>
  </p:normalViewPr>
  <p:slideViewPr>
    <p:cSldViewPr snapToGrid="0" snapToObjects="1">
      <p:cViewPr>
        <p:scale>
          <a:sx n="70" d="100"/>
          <a:sy n="70" d="100"/>
        </p:scale>
        <p:origin x="1637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662CD2-8C9A-4031-BE9D-413A394B37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08" cy="497597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5BD77-20B5-4178-AA66-5A6677270C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110" y="0"/>
            <a:ext cx="2950108" cy="497597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119E288A-1E8F-4BED-A877-F1B295DEDA8C}" type="datetimeFigureOut">
              <a:rPr lang="en-GB" smtClean="0"/>
              <a:t>11/04/2022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CE97-0E63-4F32-9E6E-07FE0C183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328"/>
            <a:ext cx="2950108" cy="497597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8111-0C62-414B-BDF2-5F4365FC53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110" y="9443328"/>
            <a:ext cx="2950108" cy="497597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45E95F87-BE29-43B5-B2A6-48F829016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0983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A2000D4-3C1A-2C4A-95FE-9C74EB9C7F2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02366EF-4355-3746-869A-ED5878EE1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32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2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lage of a person wearing a helmet and a helmet&#10;&#10;Description automatically generated with low confidence">
            <a:extLst>
              <a:ext uri="{FF2B5EF4-FFF2-40B4-BE49-F238E27FC236}">
                <a16:creationId xmlns:a16="http://schemas.microsoft.com/office/drawing/2014/main" id="{A5A02726-B265-AC4D-BC1E-1BBAE5EFE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5E08F24-9E51-E24F-8E50-D00A294A82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146132"/>
            <a:ext cx="5768669" cy="5298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800"/>
            </a:lvl1pPr>
          </a:lstStyle>
          <a:p>
            <a:r>
              <a:rPr lang="en-GB" dirty="0"/>
              <a:t>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9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box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27BDDB8F-192F-FD40-9D87-B5325E89F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DDA4CA-8006-3145-A669-835E422C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39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674124-D5FF-DA4D-8E74-5FCFC1D5F8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4822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C829E96-8E59-BC4B-B32D-301E303A93B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0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3274893-565F-A542-A0E1-5E1B24F9C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478D88-9E9A-3C41-B4B8-68F85ED4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F80B2AD-144E-E64D-91A7-7A27C336B7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939" y="1825625"/>
            <a:ext cx="8417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641F09F-3CF9-5949-B1EF-0E061F24BC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4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3274893-565F-A542-A0E1-5E1B24F9C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478D88-9E9A-3C41-B4B8-68F85ED4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E78569-BDF4-8247-9F47-C80FD60E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39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951797-A8BE-1746-ADC9-CA50DE825F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4822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DC6A1BF-73D8-3E4E-8C76-6656C2B453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5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3274893-565F-A542-A0E1-5E1B24F9C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478D88-9E9A-3C41-B4B8-68F85ED4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E78569-BDF4-8247-9F47-C80FD60E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0" y="2317750"/>
            <a:ext cx="3932238" cy="385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D951797-A8BE-1746-ADC9-CA50DE825F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47972" y="1285200"/>
            <a:ext cx="6146801" cy="489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E6293D-4B42-2341-BE2D-1BA2D0545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939" y="1285200"/>
            <a:ext cx="3932238" cy="866774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1B355D"/>
                </a:solidFill>
              </a:defRPr>
            </a:lvl1pPr>
          </a:lstStyle>
          <a:p>
            <a:r>
              <a:rPr lang="en-US" dirty="0"/>
              <a:t>Title only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9B2E191-348B-3D45-B4AA-D6A9084A8EE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46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9368E63-5612-A441-B00D-180A855D4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4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99856B8-B4D6-E042-B0F5-3D8AABC72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0D8EE5-BC25-3144-AB6E-021C07A5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8877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99856B8-B4D6-E042-B0F5-3D8AABC72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60D8EE5-BC25-3144-AB6E-021C07A5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0165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9C75B5-B8EF-EC41-A31C-5EDAE5370B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939" y="1825625"/>
            <a:ext cx="10355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EB14DBF-1A2D-0743-9F08-5BC838232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BCB209-1DA4-3640-9B11-744BDC47710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05013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EB14DBF-1A2D-0743-9F08-5BC838232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BCB209-1DA4-3640-9B11-744BDC47710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26516-4771-194C-9FAB-B828958A4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605" y="1825625"/>
            <a:ext cx="1030415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9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DDA4CA-8006-3145-A669-835E422C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39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674124-D5FF-DA4D-8E74-5FCFC1D5F8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4822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CE34467-2E94-DB47-A3F1-09E1F76C4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EE9A79D-0FBE-FF4B-98D9-DC22C0EE2C5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44173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itical commun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EA58855-E6EA-3B4A-827A-DECD2B826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1A3C32-7DF5-3E48-BCBF-ACCCBF0AC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002B10B-187A-7D41-A9DB-A3885F6ABD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429516"/>
            <a:ext cx="841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Headers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6A94725-71A6-7C4F-9D26-BF7BE975DAA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6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DDA4CA-8006-3145-A669-835E422C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39" y="2572013"/>
            <a:ext cx="5402111" cy="360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674124-D5FF-DA4D-8E74-5FCFC1D5F8B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4822" y="1825625"/>
            <a:ext cx="5402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CE34467-2E94-DB47-A3F1-09E1F76C4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EE9A79D-0FBE-FF4B-98D9-DC22C0EE2C5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9B7FDE2-F0A6-9B4D-8399-246007B87245}"/>
              </a:ext>
            </a:extLst>
          </p:cNvPr>
          <p:cNvSpPr txBox="1">
            <a:spLocks/>
          </p:cNvSpPr>
          <p:nvPr userDrawn="1"/>
        </p:nvSpPr>
        <p:spPr>
          <a:xfrm>
            <a:off x="327330" y="1825625"/>
            <a:ext cx="5402111" cy="74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accent1"/>
                </a:solidFill>
              </a:rPr>
              <a:t>Title only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5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communications infra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on a skateboard&#10;&#10;Description automatically generated with low confidence">
            <a:extLst>
              <a:ext uri="{FF2B5EF4-FFF2-40B4-BE49-F238E27FC236}">
                <a16:creationId xmlns:a16="http://schemas.microsoft.com/office/drawing/2014/main" id="{218AFF12-C4FC-184B-80F5-423642B4D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4BC16F3-2AE1-1B41-ACF8-D1159B74C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B4FE810-AC03-3340-B392-206190A16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429516"/>
            <a:ext cx="841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Headers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5935B15-6497-4F4D-A14F-B5548BBB14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7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and def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B510F6-F887-CD43-AB1F-A75879DC9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9A81300-4560-154D-B224-189062185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2D82948-6C3B-284B-BF27-26EA6B3956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429516"/>
            <a:ext cx="841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Headers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FE42FF-7648-4A46-B78B-6DA79E0542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5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9515332-2C8C-4147-A257-3C358DA32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F171E2-F2BD-2540-A7E3-6F2AD8AD7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7107D7D-C241-0146-A131-9050007CD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429516"/>
            <a:ext cx="841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Headers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2700D07-D3C2-A54E-B641-4D99B3BED2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3274893-565F-A542-A0E1-5E1B24F9C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0478D88-9E9A-3C41-B4B8-68F85ED4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EAE11A3-847D-FA4C-A5A8-3448B9509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429516"/>
            <a:ext cx="841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Headers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54F4561-EB54-8147-8AEE-C4A5B06A2E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6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e, satellite, transport, night sky&#10;&#10;Description automatically generated">
            <a:extLst>
              <a:ext uri="{FF2B5EF4-FFF2-40B4-BE49-F238E27FC236}">
                <a16:creationId xmlns:a16="http://schemas.microsoft.com/office/drawing/2014/main" id="{1611F7DD-73EE-364C-B6ED-6B93E1735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8256214-F5E3-7A4E-80BA-8354E917E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C37D2D3-1B6B-BF4D-9B95-C4AB85C44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1429516"/>
            <a:ext cx="6095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Caption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739AC7F-6E37-9E45-BBC1-794EA8C6B80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27BDDB8F-192F-FD40-9D87-B5325E89F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81332A2-03E4-AD43-ADE4-14B463CF752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9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27BDDB8F-192F-FD40-9D87-B5325E89F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246255E-DFF7-6444-8449-9403A32EC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3FA538-9C6F-EC43-BB43-EBA22B5E7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330" y="1"/>
            <a:ext cx="8417490" cy="1085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only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9C75B5-B8EF-EC41-A31C-5EDAE5370B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939" y="1825625"/>
            <a:ext cx="8417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384FC6-AD1D-3140-90CC-E5252A2B45A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 rot="16200000">
            <a:off x="9700207" y="3685162"/>
            <a:ext cx="4351337" cy="63225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Confidential &amp; Proprietary - </a:t>
            </a:r>
            <a:r>
              <a:rPr lang="en-GB" dirty="0" err="1"/>
              <a:t>Filtronic</a:t>
            </a:r>
            <a:r>
              <a:rPr lang="en-GB" dirty="0"/>
              <a:t> plc- © </a:t>
            </a:r>
            <a:r>
              <a:rPr lang="en-GB" dirty="0" err="1"/>
              <a:t>Filtronic</a:t>
            </a:r>
            <a:r>
              <a:rPr lang="en-GB" dirty="0"/>
              <a:t> plc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7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CF9EC-5361-5B4D-BD64-C720E33B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0" y="365125"/>
            <a:ext cx="8417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8DD5-3B6F-F24F-A1DE-C8058F75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39" y="1825625"/>
            <a:ext cx="84174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B5F32A-8B78-7340-A676-E26F99F92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2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69" r:id="rId4"/>
    <p:sldLayoutId id="2147483670" r:id="rId5"/>
    <p:sldLayoutId id="2147483666" r:id="rId6"/>
    <p:sldLayoutId id="2147483661" r:id="rId7"/>
    <p:sldLayoutId id="2147483662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7843C59-E03D-E944-9F10-19AD1DB7E2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A626D02-DD5C-FC40-81FA-0F3A1DC00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6934" y="6380499"/>
            <a:ext cx="7750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F145A71-ED12-E344-B785-713F11D4D5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DC563C6-5463-A24F-8B70-03CC14F1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620229" y="4810161"/>
            <a:ext cx="236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Confidential &amp; Proprietary - Filtronic plc- © Filtronic plc 2021.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09E00DC-12A8-474F-AAF7-34387D902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86235" y="3007687"/>
            <a:ext cx="1236472" cy="365125"/>
          </a:xfrm>
          <a:prstGeom prst="rect">
            <a:avLst/>
          </a:prstGeom>
        </p:spPr>
        <p:txBody>
          <a:bodyPr anchor="ctr"/>
          <a:lstStyle>
            <a:lvl1pPr>
              <a:defRPr lang="en-GB" smtClean="0"/>
            </a:lvl1pPr>
          </a:lstStyle>
          <a:p>
            <a:r>
              <a:rPr lang="en-GB" dirty="0"/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8942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A209-8D42-A64B-8CDC-E2C3E938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W and D-Band – State of Technology </a:t>
            </a:r>
            <a:br>
              <a:rPr lang="en-GB" sz="4000" dirty="0"/>
            </a:br>
            <a:br>
              <a:rPr lang="en-GB" sz="4000" dirty="0"/>
            </a:br>
            <a:br>
              <a:rPr lang="en-GB" sz="2800" dirty="0"/>
            </a:br>
            <a:r>
              <a:rPr lang="en-GB" sz="2800" dirty="0"/>
              <a:t>Tudor Williams – Director of Technology</a:t>
            </a:r>
            <a:br>
              <a:rPr lang="en-GB" sz="2800" dirty="0"/>
            </a:br>
            <a:r>
              <a:rPr lang="en-GB" sz="2800" dirty="0"/>
              <a:t>Andy Tucker – Engineering Manager</a:t>
            </a:r>
            <a:br>
              <a:rPr lang="en-GB" sz="2800" dirty="0"/>
            </a:br>
            <a:r>
              <a:rPr lang="en-GB" sz="2800" dirty="0"/>
              <a:t> </a:t>
            </a:r>
            <a:br>
              <a:rPr lang="en-GB" sz="2800" dirty="0"/>
            </a:br>
            <a:br>
              <a:rPr lang="en-GB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7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362B2-48C4-4213-9960-2A3DC9DDC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8AD84-302B-4483-A791-1324F071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D-Band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757B3-66D7-4303-BCBC-4E605B8F4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6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2B047-BA58-414A-B171-2573A4359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45A71-ED12-E344-B785-713F11D4D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B4F3D-AA2F-4D4B-9030-D90E329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D-Band Product Form factor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0063-4739-4489-97B0-AF39C4BC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Proprietary - Filtronic plc- © Filtronic plc 2021.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E319E8-5EFD-4036-98AF-6C66AEF86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1C5FF07-258F-490C-809A-20768FC9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64" y="2368323"/>
            <a:ext cx="48291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7EB1E2-EC77-45CB-B3A7-881C61443456}"/>
              </a:ext>
            </a:extLst>
          </p:cNvPr>
          <p:cNvSpPr txBox="1"/>
          <p:nvPr/>
        </p:nvSpPr>
        <p:spPr>
          <a:xfrm>
            <a:off x="6830033" y="2060546"/>
            <a:ext cx="274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Chip Scale packaging approach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F63FC-06AD-42A9-934C-7D26DA1936A3}"/>
              </a:ext>
            </a:extLst>
          </p:cNvPr>
          <p:cNvSpPr txBox="1"/>
          <p:nvPr/>
        </p:nvSpPr>
        <p:spPr>
          <a:xfrm>
            <a:off x="7145718" y="4877226"/>
            <a:ext cx="2743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* From www.3DinCites.com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246ED-7DA6-49CC-8783-0A24E234C78E}"/>
              </a:ext>
            </a:extLst>
          </p:cNvPr>
          <p:cNvSpPr txBox="1"/>
          <p:nvPr/>
        </p:nvSpPr>
        <p:spPr>
          <a:xfrm>
            <a:off x="251130" y="1200383"/>
            <a:ext cx="58448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Form factor for D-Band will be very different, likely we will see a shift towards even greater levels of integration mixing base-band with high frequency using technologies such as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SiGe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Still require a Power amplifier and LNA for point to point links, interposer will be critical to accommodate multiple. semiconductor technologies.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Complex assembly issues in terms of precision of placement and interconnects.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Possible move from frequency to spatial multiplexing due to narrow beam width. </a:t>
            </a:r>
          </a:p>
        </p:txBody>
      </p:sp>
    </p:spTree>
    <p:extLst>
      <p:ext uri="{BB962C8B-B14F-4D97-AF65-F5344CB8AC3E}">
        <p14:creationId xmlns:p14="http://schemas.microsoft.com/office/powerpoint/2010/main" val="233083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2B047-BA58-414A-B171-2573A4359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45A71-ED12-E344-B785-713F11D4D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B4F3D-AA2F-4D4B-9030-D90E329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D-Band Semiconductor Availability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0063-4739-4489-97B0-AF39C4BC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Proprietary - Filtronic plc- © Filtronic plc 2021.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E319E8-5EFD-4036-98AF-6C66AEF86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A5793-8EC5-4F61-9B3B-1496624F5D8A}"/>
              </a:ext>
            </a:extLst>
          </p:cNvPr>
          <p:cNvSpPr txBox="1"/>
          <p:nvPr/>
        </p:nvSpPr>
        <p:spPr>
          <a:xfrm>
            <a:off x="235891" y="1495383"/>
            <a:ext cx="6164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 commercially available MMIC’s available at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GaAs power processes do not have sufficient gain or power density to support power amplifier devices, expect to see lower node size of 0.07um to address D-band market appearing in 12-18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Parallel work required to co-design parts for volume manufacturing.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5F347D09-F7CE-46C6-B110-0907AAB7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51" y="2466932"/>
            <a:ext cx="4191349" cy="22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5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362B2-48C4-4213-9960-2A3DC9DDC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8AD84-302B-4483-A791-1324F071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to Date at D-Band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757B3-66D7-4303-BCBC-4E605B8F4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9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8864796" cy="1085849"/>
          </a:xfrm>
        </p:spPr>
        <p:txBody>
          <a:bodyPr/>
          <a:lstStyle/>
          <a:p>
            <a:r>
              <a:rPr lang="en-GB" dirty="0"/>
              <a:t>Manufacturing Challenges – </a:t>
            </a:r>
            <a:br>
              <a:rPr lang="en-GB" dirty="0"/>
            </a:br>
            <a:r>
              <a:rPr lang="en-GB" dirty="0"/>
              <a:t>Interconnects and transitions at D-Band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817BE-F72F-485B-A7C7-6F79A26BC033}"/>
              </a:ext>
            </a:extLst>
          </p:cNvPr>
          <p:cNvSpPr txBox="1"/>
          <p:nvPr/>
        </p:nvSpPr>
        <p:spPr>
          <a:xfrm>
            <a:off x="235890" y="1714458"/>
            <a:ext cx="5550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major constraint at D-band is interconnects between MMICs and transitions from microstrip to waveguide.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While ribbon bonding is still relatively low loss at E-band but is no longer viable at D-band.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New assembly methods required, four methods investigated in this work, two looking at microstrip to waveguide transitions and two methods considering MMIC to MMIC connections.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1.jpeg">
            <a:extLst>
              <a:ext uri="{FF2B5EF4-FFF2-40B4-BE49-F238E27FC236}">
                <a16:creationId xmlns:a16="http://schemas.microsoft.com/office/drawing/2014/main" id="{F9C57327-F970-4FAD-BC35-555E94371E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4719" y="2947225"/>
            <a:ext cx="5022215" cy="32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29" y="0"/>
            <a:ext cx="9920915" cy="1085849"/>
          </a:xfrm>
        </p:spPr>
        <p:txBody>
          <a:bodyPr>
            <a:normAutofit/>
          </a:bodyPr>
          <a:lstStyle/>
          <a:p>
            <a:r>
              <a:rPr lang="en-GB" dirty="0"/>
              <a:t>MMIC to MMIC Interconnect – Design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mage10.jpeg">
            <a:extLst>
              <a:ext uri="{FF2B5EF4-FFF2-40B4-BE49-F238E27FC236}">
                <a16:creationId xmlns:a16="http://schemas.microsoft.com/office/drawing/2014/main" id="{76817AD0-81C2-4C8F-91F0-1E6A12A59E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1011" y="1663016"/>
            <a:ext cx="4231699" cy="2921832"/>
          </a:xfrm>
          <a:prstGeom prst="rect">
            <a:avLst/>
          </a:prstGeom>
        </p:spPr>
      </p:pic>
      <p:pic>
        <p:nvPicPr>
          <p:cNvPr id="8" name="image7.jpeg">
            <a:extLst>
              <a:ext uri="{FF2B5EF4-FFF2-40B4-BE49-F238E27FC236}">
                <a16:creationId xmlns:a16="http://schemas.microsoft.com/office/drawing/2014/main" id="{4BAE2FBB-B351-4215-A2B3-F04B237313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4501" y="2141311"/>
            <a:ext cx="2813744" cy="188675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998441-8E53-4062-AE16-79EE5FBBC837}"/>
              </a:ext>
            </a:extLst>
          </p:cNvPr>
          <p:cNvCxnSpPr>
            <a:cxnSpLocks/>
          </p:cNvCxnSpPr>
          <p:nvPr/>
        </p:nvCxnSpPr>
        <p:spPr>
          <a:xfrm flipV="1">
            <a:off x="2725619" y="4028064"/>
            <a:ext cx="529047" cy="1366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FE42C7-5D83-4837-A372-87059873EB38}"/>
              </a:ext>
            </a:extLst>
          </p:cNvPr>
          <p:cNvSpPr txBox="1"/>
          <p:nvPr/>
        </p:nvSpPr>
        <p:spPr>
          <a:xfrm>
            <a:off x="2206158" y="5389915"/>
            <a:ext cx="103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Bumps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DA44DE-39BE-46EB-804A-29B1178D0043}"/>
              </a:ext>
            </a:extLst>
          </p:cNvPr>
          <p:cNvCxnSpPr>
            <a:cxnSpLocks/>
          </p:cNvCxnSpPr>
          <p:nvPr/>
        </p:nvCxnSpPr>
        <p:spPr>
          <a:xfrm flipV="1">
            <a:off x="1636757" y="3941566"/>
            <a:ext cx="1201898" cy="836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3289D44-BC21-4ADD-919E-839D1F3CB937}"/>
              </a:ext>
            </a:extLst>
          </p:cNvPr>
          <p:cNvCxnSpPr>
            <a:cxnSpLocks/>
          </p:cNvCxnSpPr>
          <p:nvPr/>
        </p:nvCxnSpPr>
        <p:spPr>
          <a:xfrm flipH="1" flipV="1">
            <a:off x="5328091" y="3824177"/>
            <a:ext cx="188164" cy="10711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1E3338-1B35-4F67-BA15-9D8B392EAF49}"/>
              </a:ext>
            </a:extLst>
          </p:cNvPr>
          <p:cNvCxnSpPr>
            <a:cxnSpLocks/>
          </p:cNvCxnSpPr>
          <p:nvPr/>
        </p:nvCxnSpPr>
        <p:spPr>
          <a:xfrm flipH="1">
            <a:off x="5574573" y="1425146"/>
            <a:ext cx="818137" cy="642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14FA9E-FD9A-4708-8D30-1F85D1A300D0}"/>
              </a:ext>
            </a:extLst>
          </p:cNvPr>
          <p:cNvCxnSpPr>
            <a:cxnSpLocks/>
          </p:cNvCxnSpPr>
          <p:nvPr/>
        </p:nvCxnSpPr>
        <p:spPr>
          <a:xfrm flipH="1" flipV="1">
            <a:off x="8744820" y="3084687"/>
            <a:ext cx="485677" cy="1810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370328-4E28-457F-988E-F147E672A27B}"/>
              </a:ext>
            </a:extLst>
          </p:cNvPr>
          <p:cNvSpPr txBox="1"/>
          <p:nvPr/>
        </p:nvSpPr>
        <p:spPr>
          <a:xfrm>
            <a:off x="8946920" y="4922316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Quartz substrate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7250E8-E636-4D7C-89AA-65D82E8B9A76}"/>
              </a:ext>
            </a:extLst>
          </p:cNvPr>
          <p:cNvSpPr txBox="1"/>
          <p:nvPr/>
        </p:nvSpPr>
        <p:spPr>
          <a:xfrm>
            <a:off x="5190466" y="4974945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Thru connection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F6F7A1-CE42-4AAF-A062-C28A67A0FAA6}"/>
              </a:ext>
            </a:extLst>
          </p:cNvPr>
          <p:cNvSpPr txBox="1"/>
          <p:nvPr/>
        </p:nvSpPr>
        <p:spPr>
          <a:xfrm>
            <a:off x="907506" y="4805360"/>
            <a:ext cx="1038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Feed 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DB0748-44C0-4991-A4A3-A945B95200E1}"/>
              </a:ext>
            </a:extLst>
          </p:cNvPr>
          <p:cNvSpPr txBox="1"/>
          <p:nvPr/>
        </p:nvSpPr>
        <p:spPr>
          <a:xfrm>
            <a:off x="6187961" y="1151914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Quartz substrate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44D1E3-7ADC-462F-9718-BC5E67438DB0}"/>
              </a:ext>
            </a:extLst>
          </p:cNvPr>
          <p:cNvSpPr txBox="1"/>
          <p:nvPr/>
        </p:nvSpPr>
        <p:spPr>
          <a:xfrm>
            <a:off x="6967115" y="4423659"/>
            <a:ext cx="81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GSG Pads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7E9CCD-DF30-4288-A668-DC9651CE3D28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7373016" y="3036242"/>
            <a:ext cx="389836" cy="1387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3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10308586" cy="1085849"/>
          </a:xfrm>
        </p:spPr>
        <p:txBody>
          <a:bodyPr/>
          <a:lstStyle/>
          <a:p>
            <a:r>
              <a:rPr lang="en-GB" dirty="0"/>
              <a:t>MMIC to MMIC Interconnect – Experimental Results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ge14.jpeg">
            <a:extLst>
              <a:ext uri="{FF2B5EF4-FFF2-40B4-BE49-F238E27FC236}">
                <a16:creationId xmlns:a16="http://schemas.microsoft.com/office/drawing/2014/main" id="{655DA49D-68E4-4FFF-840E-2F60233E73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7441" y="2029115"/>
            <a:ext cx="4642253" cy="3147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CC4CBA-80C2-4465-A63C-8C8E38F13C7F}"/>
              </a:ext>
            </a:extLst>
          </p:cNvPr>
          <p:cNvSpPr txBox="1"/>
          <p:nvPr/>
        </p:nvSpPr>
        <p:spPr>
          <a:xfrm>
            <a:off x="228270" y="1402157"/>
            <a:ext cx="4661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Overall loss of the structure is between 0.43 and 1.2 dB between 140-170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Feed line structures are de-embedded using a TRL calibration kit manufactured on the same wafer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Good agreement between measurement and simulation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Transition loss of between 0.43 and 1.08 dB over 140-175 GHz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6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9378144" cy="1085849"/>
          </a:xfrm>
        </p:spPr>
        <p:txBody>
          <a:bodyPr/>
          <a:lstStyle/>
          <a:p>
            <a:r>
              <a:rPr lang="en-GB" dirty="0"/>
              <a:t>MMIC to WG Transition –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ge6.jpeg">
            <a:extLst>
              <a:ext uri="{FF2B5EF4-FFF2-40B4-BE49-F238E27FC236}">
                <a16:creationId xmlns:a16="http://schemas.microsoft.com/office/drawing/2014/main" id="{DF741D7E-7981-4E28-BD1C-3464444C5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588" y="2001600"/>
            <a:ext cx="4237704" cy="2844000"/>
          </a:xfrm>
          <a:prstGeom prst="rect">
            <a:avLst/>
          </a:prstGeom>
        </p:spPr>
      </p:pic>
      <p:pic>
        <p:nvPicPr>
          <p:cNvPr id="9" name="image5.jpeg">
            <a:extLst>
              <a:ext uri="{FF2B5EF4-FFF2-40B4-BE49-F238E27FC236}">
                <a16:creationId xmlns:a16="http://schemas.microsoft.com/office/drawing/2014/main" id="{9EF64BF9-6C69-4BB6-B585-DCCAA533A1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6058" y="1676434"/>
            <a:ext cx="3793814" cy="32750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3A017B-0151-40DB-B937-D3BCA0EE70B2}"/>
              </a:ext>
            </a:extLst>
          </p:cNvPr>
          <p:cNvCxnSpPr>
            <a:cxnSpLocks/>
          </p:cNvCxnSpPr>
          <p:nvPr/>
        </p:nvCxnSpPr>
        <p:spPr>
          <a:xfrm flipH="1" flipV="1">
            <a:off x="2117952" y="4270636"/>
            <a:ext cx="112089" cy="1271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60CC92-1F1B-4CC7-854F-435FA159E26B}"/>
              </a:ext>
            </a:extLst>
          </p:cNvPr>
          <p:cNvCxnSpPr>
            <a:cxnSpLocks/>
          </p:cNvCxnSpPr>
          <p:nvPr/>
        </p:nvCxnSpPr>
        <p:spPr>
          <a:xfrm flipV="1">
            <a:off x="1320111" y="4270635"/>
            <a:ext cx="643983" cy="91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9C637A-C721-4EAF-ACCA-B898C4406CC8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1354052" y="3289582"/>
            <a:ext cx="875989" cy="261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90B470-0D27-4D0C-99DA-F95F8AA08E14}"/>
              </a:ext>
            </a:extLst>
          </p:cNvPr>
          <p:cNvSpPr txBox="1"/>
          <p:nvPr/>
        </p:nvSpPr>
        <p:spPr>
          <a:xfrm>
            <a:off x="1724398" y="5574012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WR5 Connection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65A7E-158A-40F6-8D26-DA051918F0FC}"/>
              </a:ext>
            </a:extLst>
          </p:cNvPr>
          <p:cNvSpPr txBox="1"/>
          <p:nvPr/>
        </p:nvSpPr>
        <p:spPr>
          <a:xfrm>
            <a:off x="800650" y="5203192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Capacitive Post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E6DB49-74C6-48D5-BD73-EF19A1A468D4}"/>
              </a:ext>
            </a:extLst>
          </p:cNvPr>
          <p:cNvCxnSpPr>
            <a:cxnSpLocks/>
          </p:cNvCxnSpPr>
          <p:nvPr/>
        </p:nvCxnSpPr>
        <p:spPr>
          <a:xfrm flipH="1" flipV="1">
            <a:off x="2581757" y="4454959"/>
            <a:ext cx="587979" cy="1119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3DE2D00-E5CF-4C08-9EA8-E121007D696D}"/>
              </a:ext>
            </a:extLst>
          </p:cNvPr>
          <p:cNvSpPr txBox="1"/>
          <p:nvPr/>
        </p:nvSpPr>
        <p:spPr>
          <a:xfrm>
            <a:off x="3045214" y="5654055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Resonant Cavity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58C59E-C4D9-4FD3-90FD-6B0CFCF77E99}"/>
              </a:ext>
            </a:extLst>
          </p:cNvPr>
          <p:cNvSpPr txBox="1"/>
          <p:nvPr/>
        </p:nvSpPr>
        <p:spPr>
          <a:xfrm>
            <a:off x="315130" y="3289582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1.6mm 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F5E562-D03D-4817-B772-417507BE3979}"/>
              </a:ext>
            </a:extLst>
          </p:cNvPr>
          <p:cNvSpPr txBox="1"/>
          <p:nvPr/>
        </p:nvSpPr>
        <p:spPr>
          <a:xfrm>
            <a:off x="343242" y="2607481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Waveguide Probe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EE8715-F46C-4B56-BD79-1179E24B2F26}"/>
              </a:ext>
            </a:extLst>
          </p:cNvPr>
          <p:cNvCxnSpPr>
            <a:cxnSpLocks/>
          </p:cNvCxnSpPr>
          <p:nvPr/>
        </p:nvCxnSpPr>
        <p:spPr>
          <a:xfrm flipV="1">
            <a:off x="1248945" y="2847523"/>
            <a:ext cx="981096" cy="53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3780E8B-765C-47B1-9F96-19E9B71E690A}"/>
              </a:ext>
            </a:extLst>
          </p:cNvPr>
          <p:cNvSpPr txBox="1"/>
          <p:nvPr/>
        </p:nvSpPr>
        <p:spPr>
          <a:xfrm>
            <a:off x="303983" y="1759460"/>
            <a:ext cx="93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AMC Pin array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6A99CF-4B5B-411E-AED7-DB498E0BA1BC}"/>
              </a:ext>
            </a:extLst>
          </p:cNvPr>
          <p:cNvCxnSpPr>
            <a:cxnSpLocks/>
          </p:cNvCxnSpPr>
          <p:nvPr/>
        </p:nvCxnSpPr>
        <p:spPr>
          <a:xfrm>
            <a:off x="1192900" y="2021937"/>
            <a:ext cx="695147" cy="103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4D49939-34CD-4C32-B50B-B7276D9F5197}"/>
              </a:ext>
            </a:extLst>
          </p:cNvPr>
          <p:cNvSpPr txBox="1"/>
          <p:nvPr/>
        </p:nvSpPr>
        <p:spPr>
          <a:xfrm>
            <a:off x="6109773" y="5113539"/>
            <a:ext cx="1038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Waveguide Feeds &amp; mmic carrier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7F9E89-4451-4AB2-951D-E935C9F725F5}"/>
              </a:ext>
            </a:extLst>
          </p:cNvPr>
          <p:cNvCxnSpPr>
            <a:cxnSpLocks/>
          </p:cNvCxnSpPr>
          <p:nvPr/>
        </p:nvCxnSpPr>
        <p:spPr>
          <a:xfrm flipV="1">
            <a:off x="6629405" y="4154750"/>
            <a:ext cx="420063" cy="958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2181D6E-302C-4047-A1E3-F319BF026327}"/>
              </a:ext>
            </a:extLst>
          </p:cNvPr>
          <p:cNvSpPr txBox="1"/>
          <p:nvPr/>
        </p:nvSpPr>
        <p:spPr>
          <a:xfrm>
            <a:off x="7613843" y="1176722"/>
            <a:ext cx="103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Lid with AMC array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543F7F-00F7-484D-A0DE-28C2C7EEC4F1}"/>
              </a:ext>
            </a:extLst>
          </p:cNvPr>
          <p:cNvSpPr txBox="1"/>
          <p:nvPr/>
        </p:nvSpPr>
        <p:spPr>
          <a:xfrm>
            <a:off x="9426185" y="1602509"/>
            <a:ext cx="154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Assembled Split block test fixture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F2DBEF-C769-4A59-A25D-EF485509AA60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9962290" y="2125729"/>
            <a:ext cx="237009" cy="932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3996BA-516E-4101-95CE-728BFD27C36D}"/>
              </a:ext>
            </a:extLst>
          </p:cNvPr>
          <p:cNvCxnSpPr>
            <a:cxnSpLocks/>
          </p:cNvCxnSpPr>
          <p:nvPr/>
        </p:nvCxnSpPr>
        <p:spPr>
          <a:xfrm flipH="1">
            <a:off x="7351638" y="1759460"/>
            <a:ext cx="671297" cy="775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7FF6C7F-FD9B-4CBC-94F5-51E00584A798}"/>
              </a:ext>
            </a:extLst>
          </p:cNvPr>
          <p:cNvCxnSpPr>
            <a:cxnSpLocks/>
          </p:cNvCxnSpPr>
          <p:nvPr/>
        </p:nvCxnSpPr>
        <p:spPr>
          <a:xfrm flipH="1" flipV="1">
            <a:off x="4089092" y="3947482"/>
            <a:ext cx="330177" cy="1405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7E882AC-8309-414D-99A3-408F0EE80248}"/>
              </a:ext>
            </a:extLst>
          </p:cNvPr>
          <p:cNvSpPr txBox="1"/>
          <p:nvPr/>
        </p:nvSpPr>
        <p:spPr>
          <a:xfrm>
            <a:off x="4147103" y="5353235"/>
            <a:ext cx="103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Patterned backside Metal</a:t>
            </a:r>
          </a:p>
        </p:txBody>
      </p:sp>
    </p:spTree>
    <p:extLst>
      <p:ext uri="{BB962C8B-B14F-4D97-AF65-F5344CB8AC3E}">
        <p14:creationId xmlns:p14="http://schemas.microsoft.com/office/powerpoint/2010/main" val="296695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2.jpeg">
            <a:extLst>
              <a:ext uri="{FF2B5EF4-FFF2-40B4-BE49-F238E27FC236}">
                <a16:creationId xmlns:a16="http://schemas.microsoft.com/office/drawing/2014/main" id="{D3080838-3183-4665-B7E7-A7EF4B7D8E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9267" y="1886895"/>
            <a:ext cx="5505883" cy="366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9763154" cy="1085849"/>
          </a:xfrm>
        </p:spPr>
        <p:txBody>
          <a:bodyPr/>
          <a:lstStyle/>
          <a:p>
            <a:r>
              <a:rPr lang="en-GB" dirty="0"/>
              <a:t>MMIC to WG Transition – Experimental Results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225FF-8AF3-4FE3-BA18-45935EE6A088}"/>
              </a:ext>
            </a:extLst>
          </p:cNvPr>
          <p:cNvSpPr txBox="1"/>
          <p:nvPr/>
        </p:nvSpPr>
        <p:spPr>
          <a:xfrm>
            <a:off x="251130" y="1385441"/>
            <a:ext cx="4661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Overall loss of the structure is between 1.4 and 2.0 dB between 140-170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Measurements are de-embedded using s-parameter measurements of waveguide thru and on wafer microstrip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Very good agreement between measured and simulated performance 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Transition loss of between 0.32 and 0.62dB over 140-175 GHz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9763154" cy="1085849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225FF-8AF3-4FE3-BA18-45935EE6A088}"/>
              </a:ext>
            </a:extLst>
          </p:cNvPr>
          <p:cNvSpPr txBox="1"/>
          <p:nvPr/>
        </p:nvSpPr>
        <p:spPr>
          <a:xfrm>
            <a:off x="251129" y="1385441"/>
            <a:ext cx="71184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Increasing requirements on data rate for telecoms X-haul leads to requirements for higher frequency bands to deal with additional demand.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W-band will be adopted first as an adjacent band to E-band, allows leverage of existing technology and assembly methods. Allows for simple integration into the Network for fast roll-out.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D-Band allows for improved data rates that will be required for future telecoms, particularly in dense urban environments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More challenges to solve at D-band including underlying semiconductor technology and assembly/integration for volume production.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E5B27-6533-426D-BD03-EA9E5FA2B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53" y="1825623"/>
            <a:ext cx="3661268" cy="41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8417490" cy="1085849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37EA6-5A70-4B05-B77B-0C37B122627C}"/>
              </a:ext>
            </a:extLst>
          </p:cNvPr>
          <p:cNvSpPr txBox="1"/>
          <p:nvPr/>
        </p:nvSpPr>
        <p:spPr>
          <a:xfrm>
            <a:off x="327330" y="1655370"/>
            <a:ext cx="84174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Wireless X-Haul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Why W and D-Band?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Move to W-Band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Product Form and Fit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Semiconductor Availability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Manufacturing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Roadmap for W-Band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Technology Challenges at D-Band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Product Form and Fit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Semiconductors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to Date - Manufacturing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    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48EA1-910E-45F7-878E-45505A95B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5505" y="1700678"/>
            <a:ext cx="4056552" cy="27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45F8D8-D27C-4F5A-89F5-58805FDA0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84" y="3668110"/>
            <a:ext cx="2986662" cy="26485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8417490" cy="1085849"/>
          </a:xfrm>
        </p:spPr>
        <p:txBody>
          <a:bodyPr/>
          <a:lstStyle/>
          <a:p>
            <a:r>
              <a:rPr lang="en-GB" dirty="0"/>
              <a:t>Wireless X-Haul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10DDA-1C2F-457F-B765-0779F65E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5772"/>
            <a:ext cx="5008995" cy="2342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823C69-CECB-41B3-A497-2F956C6ECCB1}"/>
              </a:ext>
            </a:extLst>
          </p:cNvPr>
          <p:cNvSpPr txBox="1"/>
          <p:nvPr/>
        </p:nvSpPr>
        <p:spPr>
          <a:xfrm>
            <a:off x="8124785" y="3561131"/>
            <a:ext cx="332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Ericson Microwave Outlook October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90780-C333-448D-8A25-7A75E28C5D6C}"/>
              </a:ext>
            </a:extLst>
          </p:cNvPr>
          <p:cNvSpPr txBox="1"/>
          <p:nvPr/>
        </p:nvSpPr>
        <p:spPr>
          <a:xfrm>
            <a:off x="258750" y="1332101"/>
            <a:ext cx="403998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Continued Importance of Wireless X-Haul – 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Wireless backhaul still more than 50% share of the market in 2026 in many regions.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Decrease in share countered by more hops to support demand.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Continued increase in bandwidth demand across urban, sub urban and rural.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Higher mmWave links fundamental to future networks.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B120EE-9C50-46A3-85F2-E6C7E0BE4D9A}"/>
              </a:ext>
            </a:extLst>
          </p:cNvPr>
          <p:cNvSpPr txBox="1"/>
          <p:nvPr/>
        </p:nvSpPr>
        <p:spPr>
          <a:xfrm>
            <a:off x="7696944" y="5865029"/>
            <a:ext cx="3327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Ericson Microwave Outlook October 2020</a:t>
            </a:r>
          </a:p>
        </p:txBody>
      </p:sp>
    </p:spTree>
    <p:extLst>
      <p:ext uri="{BB962C8B-B14F-4D97-AF65-F5344CB8AC3E}">
        <p14:creationId xmlns:p14="http://schemas.microsoft.com/office/powerpoint/2010/main" val="353574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4F86B6-BA74-44B8-B5D3-862F488D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78B631-CF65-47C4-A3E1-F0A64090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30" y="0"/>
            <a:ext cx="8417490" cy="1085849"/>
          </a:xfrm>
        </p:spPr>
        <p:txBody>
          <a:bodyPr/>
          <a:lstStyle/>
          <a:p>
            <a:r>
              <a:rPr lang="en-GB" dirty="0"/>
              <a:t>Why W and D-Band?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98B2B-038E-45CD-81B3-93AE24427C3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237EA6-5A70-4B05-B77B-0C37B122627C}"/>
              </a:ext>
            </a:extLst>
          </p:cNvPr>
          <p:cNvSpPr txBox="1"/>
          <p:nvPr/>
        </p:nvSpPr>
        <p:spPr>
          <a:xfrm>
            <a:off x="258750" y="1332101"/>
            <a:ext cx="841749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and Beyond –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With the roll out of 5G we have seen increased adoption of higher mmWave bands such as E-band to deal with the increased  backhaul of data. As we move to 6G and beyond we expect to see use-cases requiring extreme performance, with extreme data rates. </a:t>
            </a: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40D0D-E06F-4280-9DA9-2ACFCE622201}"/>
              </a:ext>
            </a:extLst>
          </p:cNvPr>
          <p:cNvSpPr txBox="1"/>
          <p:nvPr/>
        </p:nvSpPr>
        <p:spPr>
          <a:xfrm>
            <a:off x="251131" y="3153656"/>
            <a:ext cx="47499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W-Band, due to band assignment will offer similar channel bandwidth and performance as E-band (10Gb/s), simpler deployment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D-band has the potential to support extreme data rates up to 100GB/s with 4x25GB/s MIMO, supporting extreme bandwidths for future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744154-2E69-4BBC-8848-655B73651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085" y="1491180"/>
            <a:ext cx="1988849" cy="149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6F03E-1AAE-4C5E-A33E-B1DECCD9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26" y="4242685"/>
            <a:ext cx="7071130" cy="11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2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362B2-48C4-4213-9960-2A3DC9DDC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145A71-ED12-E344-B785-713F11D4D5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58AD84-302B-4483-A791-1324F071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W-Band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757B3-66D7-4303-BCBC-4E605B8F44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05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2B047-BA58-414A-B171-2573A4359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45A71-ED12-E344-B785-713F11D4D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B4F3D-AA2F-4D4B-9030-D90E329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W-Band Product Form factor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0063-4739-4489-97B0-AF39C4BC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Proprietary - Filtronic plc- © Filtronic plc 2021.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E319E8-5EFD-4036-98AF-6C66AEF86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</a:t>
            </a:r>
          </a:p>
        </p:txBody>
      </p:sp>
      <p:pic>
        <p:nvPicPr>
          <p:cNvPr id="56" name="Picture 55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7C500B4F-6251-48A0-A684-3E7CE72024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752" y="1819224"/>
            <a:ext cx="3450920" cy="230061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6195C15-6A52-4997-AF33-00784BD2180B}"/>
              </a:ext>
            </a:extLst>
          </p:cNvPr>
          <p:cNvSpPr txBox="1"/>
          <p:nvPr/>
        </p:nvSpPr>
        <p:spPr>
          <a:xfrm>
            <a:off x="8258081" y="4191013"/>
            <a:ext cx="2105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Integrated Transceiver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9302CC6-7A04-418E-9C0C-B8CE6964A467}"/>
              </a:ext>
            </a:extLst>
          </p:cNvPr>
          <p:cNvSpPr txBox="1"/>
          <p:nvPr/>
        </p:nvSpPr>
        <p:spPr>
          <a:xfrm>
            <a:off x="251130" y="1385441"/>
            <a:ext cx="6130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Use as an extension of E-band, plan to use same form factor, allows re-use of investment at E-band with possibility to leverage existing modems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Maximum 2GHz channel size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Can maintain similar link lengths to E-band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Accelerated deployment due to small shift in required architecture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C1263FD-B75B-4CBB-A413-A69789597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54518"/>
              </p:ext>
            </p:extLst>
          </p:nvPr>
        </p:nvGraphicFramePr>
        <p:xfrm>
          <a:off x="5094515" y="4455246"/>
          <a:ext cx="2847878" cy="198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39">
                  <a:extLst>
                    <a:ext uri="{9D8B030D-6E8A-4147-A177-3AD203B41FA5}">
                      <a16:colId xmlns:a16="http://schemas.microsoft.com/office/drawing/2014/main" val="1712579355"/>
                    </a:ext>
                  </a:extLst>
                </a:gridCol>
                <a:gridCol w="1423939">
                  <a:extLst>
                    <a:ext uri="{9D8B030D-6E8A-4147-A177-3AD203B41FA5}">
                      <a16:colId xmlns:a16="http://schemas.microsoft.com/office/drawing/2014/main" val="2381836333"/>
                    </a:ext>
                  </a:extLst>
                </a:gridCol>
              </a:tblGrid>
              <a:tr h="3309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W-Band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008485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Sub Band (GHz)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Net Bandwidth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735004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92-94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82008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94.1 –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32142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102 -109.5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7018"/>
                  </a:ext>
                </a:extLst>
              </a:tr>
              <a:tr h="3309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111.8 – 114.25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9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8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2B047-BA58-414A-B171-2573A4359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45A71-ED12-E344-B785-713F11D4D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B4F3D-AA2F-4D4B-9030-D90E329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W-Band Semiconductor Availability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0063-4739-4489-97B0-AF39C4BC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Proprietary - Filtronic plc- © Filtronic plc 2021.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E319E8-5EFD-4036-98AF-6C66AEF86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1E0CD-5C25-4354-830B-DEAB30258EDF}"/>
              </a:ext>
            </a:extLst>
          </p:cNvPr>
          <p:cNvSpPr txBox="1"/>
          <p:nvPr/>
        </p:nvSpPr>
        <p:spPr>
          <a:xfrm>
            <a:off x="235891" y="1495383"/>
            <a:ext cx="6164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Very limited commercially available MMIC’s (particularly Power amplifiers) available in W-band.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Leading GaAs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pHEMT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open foundry offerings beginning to seriously address W-Band with their 0.1um node processes, expect to see further improvements in the coming 12 months further increases to gain and power density.   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E782431-876E-4090-A630-C105F740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51" y="2466932"/>
            <a:ext cx="4191349" cy="22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2B047-BA58-414A-B171-2573A4359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45A71-ED12-E344-B785-713F11D4D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B4F3D-AA2F-4D4B-9030-D90E329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Manufacturing Challenges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0063-4739-4489-97B0-AF39C4BC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Proprietary - Filtronic plc- © Filtronic plc 2021.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E319E8-5EFD-4036-98AF-6C66AEF86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1E0CD-5C25-4354-830B-DEAB30258EDF}"/>
              </a:ext>
            </a:extLst>
          </p:cNvPr>
          <p:cNvSpPr txBox="1"/>
          <p:nvPr/>
        </p:nvSpPr>
        <p:spPr>
          <a:xfrm>
            <a:off x="235891" y="1495383"/>
            <a:ext cx="586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Incremental but not without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Push towards more integration of chipset, reduce number of interconnects to reduce loss in transitions.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placement tolerances, compatible with our current wire-bond/pick and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tolerances for manufacture of waveguide diplexer – from current ±5um to ± 2um (possible but expensive)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C0C94F8-03DE-44A4-A065-8E73E29B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56" y="1640032"/>
            <a:ext cx="3262814" cy="21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55FA3B2-FCBF-47F5-94A1-6C039B7E6143}"/>
              </a:ext>
            </a:extLst>
          </p:cNvPr>
          <p:cNvCxnSpPr>
            <a:cxnSpLocks/>
            <a:endCxn id="144" idx="2"/>
          </p:cNvCxnSpPr>
          <p:nvPr/>
        </p:nvCxnSpPr>
        <p:spPr>
          <a:xfrm>
            <a:off x="6471634" y="1732772"/>
            <a:ext cx="7807" cy="26230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5FCC34D-214E-466D-8416-A39D781F1674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8869705" y="1799852"/>
            <a:ext cx="3460" cy="22685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6A5740-874C-42B3-AA3B-21AB7BAB6534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5702466" y="2423814"/>
            <a:ext cx="0" cy="19846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2B047-BA58-414A-B171-2573A4359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45A71-ED12-E344-B785-713F11D4D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1B4F3D-AA2F-4D4B-9030-D90E3294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Filtronic W-Band Roadmap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0063-4739-4489-97B0-AF39C4BC1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 &amp; Proprietary - Filtronic plc- © Filtronic plc 2021.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E319E8-5EFD-4036-98AF-6C66AEF8632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6AEC2-ECCE-4DAB-B575-AB2847477B86}"/>
              </a:ext>
            </a:extLst>
          </p:cNvPr>
          <p:cNvSpPr/>
          <p:nvPr/>
        </p:nvSpPr>
        <p:spPr>
          <a:xfrm>
            <a:off x="2248441" y="1608158"/>
            <a:ext cx="945399" cy="383389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MMIC’s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4833DB-77D3-40FC-8F82-F49ED656F372}"/>
              </a:ext>
            </a:extLst>
          </p:cNvPr>
          <p:cNvSpPr/>
          <p:nvPr/>
        </p:nvSpPr>
        <p:spPr>
          <a:xfrm>
            <a:off x="4055886" y="1617447"/>
            <a:ext cx="1660116" cy="383389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MMIC’s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2026CC2-8AA3-42BA-A733-21EBBC6A9C81}"/>
              </a:ext>
            </a:extLst>
          </p:cNvPr>
          <p:cNvSpPr/>
          <p:nvPr/>
        </p:nvSpPr>
        <p:spPr>
          <a:xfrm>
            <a:off x="6517491" y="1621134"/>
            <a:ext cx="1609386" cy="379702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MMIC’S</a:t>
            </a:r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id="{32AEBB12-F692-4072-AA8F-6816E3E43498}"/>
              </a:ext>
            </a:extLst>
          </p:cNvPr>
          <p:cNvSpPr/>
          <p:nvPr/>
        </p:nvSpPr>
        <p:spPr>
          <a:xfrm>
            <a:off x="3824276" y="4057012"/>
            <a:ext cx="293734" cy="27705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2340D45-437D-488B-B984-6610736751D1}"/>
              </a:ext>
            </a:extLst>
          </p:cNvPr>
          <p:cNvSpPr/>
          <p:nvPr/>
        </p:nvSpPr>
        <p:spPr>
          <a:xfrm>
            <a:off x="3255713" y="1608158"/>
            <a:ext cx="709300" cy="383389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3CDC84-F4BC-402C-9698-30A6673C7AF5}"/>
              </a:ext>
            </a:extLst>
          </p:cNvPr>
          <p:cNvSpPr txBox="1"/>
          <p:nvPr/>
        </p:nvSpPr>
        <p:spPr>
          <a:xfrm>
            <a:off x="188645" y="1667680"/>
            <a:ext cx="1225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W-Band Chipset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CB661BA-4FE9-4EEA-BF4A-2314F2314EE2}"/>
              </a:ext>
            </a:extLst>
          </p:cNvPr>
          <p:cNvSpPr txBox="1"/>
          <p:nvPr/>
        </p:nvSpPr>
        <p:spPr>
          <a:xfrm>
            <a:off x="216459" y="4021644"/>
            <a:ext cx="1225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ECAF74-DA99-4308-9FA4-46E7ACEC1AED}"/>
              </a:ext>
            </a:extLst>
          </p:cNvPr>
          <p:cNvSpPr txBox="1"/>
          <p:nvPr/>
        </p:nvSpPr>
        <p:spPr>
          <a:xfrm>
            <a:off x="242547" y="2199475"/>
            <a:ext cx="1790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Diplexer W-Band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5C8C3-FA2A-424A-B9A4-96706BAE3736}"/>
              </a:ext>
            </a:extLst>
          </p:cNvPr>
          <p:cNvSpPr txBox="1"/>
          <p:nvPr/>
        </p:nvSpPr>
        <p:spPr>
          <a:xfrm>
            <a:off x="242547" y="2831025"/>
            <a:ext cx="1790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Tx/Rx W-Band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104E86-6911-43E8-A7D8-421EF8A78B2B}"/>
              </a:ext>
            </a:extLst>
          </p:cNvPr>
          <p:cNvSpPr txBox="1"/>
          <p:nvPr/>
        </p:nvSpPr>
        <p:spPr>
          <a:xfrm>
            <a:off x="204970" y="3466712"/>
            <a:ext cx="180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Development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C78701-8D31-4DD2-AA06-E33BC578B72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971143" y="1673392"/>
            <a:ext cx="2778" cy="23836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8A365E1-B7D5-4321-A323-A317BF0658E1}"/>
              </a:ext>
            </a:extLst>
          </p:cNvPr>
          <p:cNvCxnSpPr>
            <a:cxnSpLocks/>
          </p:cNvCxnSpPr>
          <p:nvPr/>
        </p:nvCxnSpPr>
        <p:spPr>
          <a:xfrm>
            <a:off x="2196947" y="1199281"/>
            <a:ext cx="0" cy="37962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DD9A7D8-F863-49D1-B0EE-358351C4AE2C}"/>
              </a:ext>
            </a:extLst>
          </p:cNvPr>
          <p:cNvSpPr txBox="1"/>
          <p:nvPr/>
        </p:nvSpPr>
        <p:spPr>
          <a:xfrm>
            <a:off x="3818984" y="4334069"/>
            <a:ext cx="682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M1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4B05AE8-14CC-4BA7-8225-A8224CD4AA5A}"/>
              </a:ext>
            </a:extLst>
          </p:cNvPr>
          <p:cNvSpPr/>
          <p:nvPr/>
        </p:nvSpPr>
        <p:spPr>
          <a:xfrm>
            <a:off x="3973921" y="2230864"/>
            <a:ext cx="1728545" cy="385900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Diplexer 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73718DA-4551-4840-BE80-BEB9B42986D6}"/>
              </a:ext>
            </a:extLst>
          </p:cNvPr>
          <p:cNvSpPr/>
          <p:nvPr/>
        </p:nvSpPr>
        <p:spPr>
          <a:xfrm>
            <a:off x="2025142" y="3357811"/>
            <a:ext cx="1658214" cy="3859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 (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Cyane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9DDA691-0CEE-46D6-83B8-C6B32F6F70AE}"/>
              </a:ext>
            </a:extLst>
          </p:cNvPr>
          <p:cNvSpPr/>
          <p:nvPr/>
        </p:nvSpPr>
        <p:spPr>
          <a:xfrm>
            <a:off x="6203636" y="3364858"/>
            <a:ext cx="1804022" cy="385900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W-Band 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71C9490-DAED-4725-B161-219C21A20BE3}"/>
              </a:ext>
            </a:extLst>
          </p:cNvPr>
          <p:cNvCxnSpPr>
            <a:cxnSpLocks/>
          </p:cNvCxnSpPr>
          <p:nvPr/>
        </p:nvCxnSpPr>
        <p:spPr>
          <a:xfrm>
            <a:off x="1594743" y="1539897"/>
            <a:ext cx="0" cy="3055438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tar: 4 Points 79">
            <a:extLst>
              <a:ext uri="{FF2B5EF4-FFF2-40B4-BE49-F238E27FC236}">
                <a16:creationId xmlns:a16="http://schemas.microsoft.com/office/drawing/2014/main" id="{08444D35-35CB-4162-9E24-2DABAB977533}"/>
              </a:ext>
            </a:extLst>
          </p:cNvPr>
          <p:cNvSpPr/>
          <p:nvPr/>
        </p:nvSpPr>
        <p:spPr>
          <a:xfrm>
            <a:off x="5560498" y="4077333"/>
            <a:ext cx="293734" cy="27705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A8C3FA-CA43-46B4-8281-948D760C5D59}"/>
              </a:ext>
            </a:extLst>
          </p:cNvPr>
          <p:cNvSpPr txBox="1"/>
          <p:nvPr/>
        </p:nvSpPr>
        <p:spPr>
          <a:xfrm>
            <a:off x="6323654" y="4334069"/>
            <a:ext cx="365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A3D828B-5CEB-47DC-A7AE-30EF8A0710E1}"/>
              </a:ext>
            </a:extLst>
          </p:cNvPr>
          <p:cNvSpPr txBox="1"/>
          <p:nvPr/>
        </p:nvSpPr>
        <p:spPr>
          <a:xfrm>
            <a:off x="2147671" y="1140501"/>
            <a:ext cx="682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 2022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198A513-4016-4BB4-976E-22276440C49C}"/>
              </a:ext>
            </a:extLst>
          </p:cNvPr>
          <p:cNvCxnSpPr>
            <a:cxnSpLocks/>
          </p:cNvCxnSpPr>
          <p:nvPr/>
        </p:nvCxnSpPr>
        <p:spPr>
          <a:xfrm>
            <a:off x="9484325" y="1223882"/>
            <a:ext cx="0" cy="379620"/>
          </a:xfrm>
          <a:prstGeom prst="line">
            <a:avLst/>
          </a:prstGeom>
          <a:ln w="158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B6959BC-9BB5-4514-9CA9-BE8C65E86420}"/>
              </a:ext>
            </a:extLst>
          </p:cNvPr>
          <p:cNvSpPr txBox="1"/>
          <p:nvPr/>
        </p:nvSpPr>
        <p:spPr>
          <a:xfrm>
            <a:off x="9437070" y="1176977"/>
            <a:ext cx="8157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March 2025</a:t>
            </a:r>
          </a:p>
        </p:txBody>
      </p:sp>
      <p:sp>
        <p:nvSpPr>
          <p:cNvPr id="91" name="Star: 4 Points 90">
            <a:extLst>
              <a:ext uri="{FF2B5EF4-FFF2-40B4-BE49-F238E27FC236}">
                <a16:creationId xmlns:a16="http://schemas.microsoft.com/office/drawing/2014/main" id="{A0149922-66ED-4826-A08B-996DF56873FE}"/>
              </a:ext>
            </a:extLst>
          </p:cNvPr>
          <p:cNvSpPr/>
          <p:nvPr/>
        </p:nvSpPr>
        <p:spPr>
          <a:xfrm>
            <a:off x="8726298" y="4068370"/>
            <a:ext cx="293734" cy="27705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03744D1-C02E-4D44-98F3-43847E6218ED}"/>
              </a:ext>
            </a:extLst>
          </p:cNvPr>
          <p:cNvCxnSpPr>
            <a:cxnSpLocks/>
          </p:cNvCxnSpPr>
          <p:nvPr/>
        </p:nvCxnSpPr>
        <p:spPr>
          <a:xfrm flipH="1">
            <a:off x="216459" y="2149879"/>
            <a:ext cx="136980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4A2E400-2700-49C8-8355-F891EF5422AE}"/>
              </a:ext>
            </a:extLst>
          </p:cNvPr>
          <p:cNvCxnSpPr>
            <a:cxnSpLocks/>
          </p:cNvCxnSpPr>
          <p:nvPr/>
        </p:nvCxnSpPr>
        <p:spPr>
          <a:xfrm flipH="1">
            <a:off x="224939" y="2654820"/>
            <a:ext cx="136980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06499A6-6258-405B-9971-4B68366D5388}"/>
              </a:ext>
            </a:extLst>
          </p:cNvPr>
          <p:cNvCxnSpPr>
            <a:cxnSpLocks/>
          </p:cNvCxnSpPr>
          <p:nvPr/>
        </p:nvCxnSpPr>
        <p:spPr>
          <a:xfrm flipH="1">
            <a:off x="224939" y="3334206"/>
            <a:ext cx="136980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E291473-2D55-4D0A-93BC-3FBF2968ECDA}"/>
              </a:ext>
            </a:extLst>
          </p:cNvPr>
          <p:cNvCxnSpPr>
            <a:cxnSpLocks/>
          </p:cNvCxnSpPr>
          <p:nvPr/>
        </p:nvCxnSpPr>
        <p:spPr>
          <a:xfrm flipH="1">
            <a:off x="224939" y="3973430"/>
            <a:ext cx="136980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5D2F491-747B-431F-828E-1549D28961FA}"/>
              </a:ext>
            </a:extLst>
          </p:cNvPr>
          <p:cNvCxnSpPr>
            <a:cxnSpLocks/>
          </p:cNvCxnSpPr>
          <p:nvPr/>
        </p:nvCxnSpPr>
        <p:spPr>
          <a:xfrm flipH="1">
            <a:off x="242547" y="4564041"/>
            <a:ext cx="136980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6AA3216-5135-4BA8-A3C3-E2855D52B927}"/>
              </a:ext>
            </a:extLst>
          </p:cNvPr>
          <p:cNvCxnSpPr>
            <a:cxnSpLocks/>
          </p:cNvCxnSpPr>
          <p:nvPr/>
        </p:nvCxnSpPr>
        <p:spPr>
          <a:xfrm flipH="1">
            <a:off x="224939" y="1539897"/>
            <a:ext cx="1369804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52969EE-A24C-4237-957B-229D06B65A72}"/>
              </a:ext>
            </a:extLst>
          </p:cNvPr>
          <p:cNvSpPr/>
          <p:nvPr/>
        </p:nvSpPr>
        <p:spPr>
          <a:xfrm>
            <a:off x="7350711" y="2654820"/>
            <a:ext cx="2139514" cy="385900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Transceiver Development 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78BB49D-2A52-4975-9C79-9C5DA1D7F083}"/>
              </a:ext>
            </a:extLst>
          </p:cNvPr>
          <p:cNvCxnSpPr>
            <a:cxnSpLocks/>
          </p:cNvCxnSpPr>
          <p:nvPr/>
        </p:nvCxnSpPr>
        <p:spPr>
          <a:xfrm>
            <a:off x="8007658" y="3040720"/>
            <a:ext cx="0" cy="536016"/>
          </a:xfrm>
          <a:prstGeom prst="line">
            <a:avLst/>
          </a:prstGeom>
          <a:ln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A7B6C066-67BB-4AE9-A414-091F59602B7E}"/>
              </a:ext>
            </a:extLst>
          </p:cNvPr>
          <p:cNvSpPr txBox="1"/>
          <p:nvPr/>
        </p:nvSpPr>
        <p:spPr>
          <a:xfrm>
            <a:off x="8708833" y="4349114"/>
            <a:ext cx="365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M4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A9044D2-242E-4D4D-9153-F0A34B0273CF}"/>
              </a:ext>
            </a:extLst>
          </p:cNvPr>
          <p:cNvCxnSpPr>
            <a:cxnSpLocks/>
            <a:stCxn id="105" idx="3"/>
          </p:cNvCxnSpPr>
          <p:nvPr/>
        </p:nvCxnSpPr>
        <p:spPr>
          <a:xfrm>
            <a:off x="9490225" y="2847770"/>
            <a:ext cx="11271" cy="13811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Star: 4 Points 118">
            <a:extLst>
              <a:ext uri="{FF2B5EF4-FFF2-40B4-BE49-F238E27FC236}">
                <a16:creationId xmlns:a16="http://schemas.microsoft.com/office/drawing/2014/main" id="{A013768E-80CD-4F11-BA2E-E7CE52A73897}"/>
              </a:ext>
            </a:extLst>
          </p:cNvPr>
          <p:cNvSpPr/>
          <p:nvPr/>
        </p:nvSpPr>
        <p:spPr>
          <a:xfrm>
            <a:off x="9360906" y="4069258"/>
            <a:ext cx="293734" cy="27705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A6E7B14-F742-4348-9D54-C3B1EA24A58F}"/>
              </a:ext>
            </a:extLst>
          </p:cNvPr>
          <p:cNvSpPr txBox="1"/>
          <p:nvPr/>
        </p:nvSpPr>
        <p:spPr>
          <a:xfrm>
            <a:off x="5530470" y="4341895"/>
            <a:ext cx="365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A077044-5ECD-439B-826A-735268912A90}"/>
              </a:ext>
            </a:extLst>
          </p:cNvPr>
          <p:cNvSpPr txBox="1"/>
          <p:nvPr/>
        </p:nvSpPr>
        <p:spPr>
          <a:xfrm>
            <a:off x="9360906" y="4352036"/>
            <a:ext cx="365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M5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CB8E578-C601-4D40-A814-56414BBAE6D6}"/>
              </a:ext>
            </a:extLst>
          </p:cNvPr>
          <p:cNvCxnSpPr>
            <a:cxnSpLocks/>
          </p:cNvCxnSpPr>
          <p:nvPr/>
        </p:nvCxnSpPr>
        <p:spPr>
          <a:xfrm flipH="1">
            <a:off x="2196947" y="1356749"/>
            <a:ext cx="7293279" cy="0"/>
          </a:xfrm>
          <a:prstGeom prst="line">
            <a:avLst/>
          </a:prstGeom>
          <a:ln w="15875"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622CFEB-0878-4E52-9E7D-BFB494456AE6}"/>
              </a:ext>
            </a:extLst>
          </p:cNvPr>
          <p:cNvCxnSpPr>
            <a:cxnSpLocks/>
            <a:stCxn id="67" idx="1"/>
            <a:endCxn id="66" idx="3"/>
          </p:cNvCxnSpPr>
          <p:nvPr/>
        </p:nvCxnSpPr>
        <p:spPr>
          <a:xfrm flipH="1" flipV="1">
            <a:off x="3683356" y="3550761"/>
            <a:ext cx="2520280" cy="7047"/>
          </a:xfrm>
          <a:prstGeom prst="line">
            <a:avLst/>
          </a:prstGeom>
          <a:ln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4FCF3B2-A543-43EC-BB45-BC5822BC94AA}"/>
              </a:ext>
            </a:extLst>
          </p:cNvPr>
          <p:cNvSpPr/>
          <p:nvPr/>
        </p:nvSpPr>
        <p:spPr>
          <a:xfrm>
            <a:off x="5758165" y="1617447"/>
            <a:ext cx="709300" cy="383389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 2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7E0E865D-725E-47F2-A159-80C036D06600}"/>
              </a:ext>
            </a:extLst>
          </p:cNvPr>
          <p:cNvSpPr/>
          <p:nvPr/>
        </p:nvSpPr>
        <p:spPr>
          <a:xfrm>
            <a:off x="8159811" y="1626325"/>
            <a:ext cx="709300" cy="383389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 3</a:t>
            </a:r>
          </a:p>
        </p:txBody>
      </p:sp>
      <p:sp>
        <p:nvSpPr>
          <p:cNvPr id="144" name="Star: 4 Points 143">
            <a:extLst>
              <a:ext uri="{FF2B5EF4-FFF2-40B4-BE49-F238E27FC236}">
                <a16:creationId xmlns:a16="http://schemas.microsoft.com/office/drawing/2014/main" id="{762CA6DA-65FC-4567-AE4A-52895AEFBB3D}"/>
              </a:ext>
            </a:extLst>
          </p:cNvPr>
          <p:cNvSpPr/>
          <p:nvPr/>
        </p:nvSpPr>
        <p:spPr>
          <a:xfrm>
            <a:off x="6352993" y="4078812"/>
            <a:ext cx="252896" cy="27705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5" name="Table 145">
            <a:extLst>
              <a:ext uri="{FF2B5EF4-FFF2-40B4-BE49-F238E27FC236}">
                <a16:creationId xmlns:a16="http://schemas.microsoft.com/office/drawing/2014/main" id="{6D9DDD14-60A3-4CA8-B749-EC2EC3623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06053"/>
              </p:ext>
            </p:extLst>
          </p:nvPr>
        </p:nvGraphicFramePr>
        <p:xfrm>
          <a:off x="4007314" y="4700841"/>
          <a:ext cx="3721552" cy="15849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1021">
                  <a:extLst>
                    <a:ext uri="{9D8B030D-6E8A-4147-A177-3AD203B41FA5}">
                      <a16:colId xmlns:a16="http://schemas.microsoft.com/office/drawing/2014/main" val="3135351491"/>
                    </a:ext>
                  </a:extLst>
                </a:gridCol>
                <a:gridCol w="3040531">
                  <a:extLst>
                    <a:ext uri="{9D8B030D-6E8A-4147-A177-3AD203B41FA5}">
                      <a16:colId xmlns:a16="http://schemas.microsoft.com/office/drawing/2014/main" val="2332471015"/>
                    </a:ext>
                  </a:extLst>
                </a:gridCol>
              </a:tblGrid>
              <a:tr h="19396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Milestone 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03447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r>
                        <a:rPr lang="en-GB" sz="800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Improved MMIC PA for E-Band product lines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71382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r>
                        <a:rPr lang="en-GB" sz="800" dirty="0"/>
                        <a:t>M2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W-Band Active diplexer Demonstrator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4223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r>
                        <a:rPr lang="en-GB" sz="800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W-Band device demonstrators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04399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r>
                        <a:rPr lang="en-GB" sz="800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Q/V band design simulations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50778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r>
                        <a:rPr lang="en-GB" sz="800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W-Band Chipset Available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617308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r>
                        <a:rPr lang="en-GB" sz="800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W-Band Transceiver product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806056"/>
                  </a:ext>
                </a:extLst>
              </a:tr>
            </a:tbl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3BF5FF78-B274-4730-A7B0-B36186BCA577}"/>
              </a:ext>
            </a:extLst>
          </p:cNvPr>
          <p:cNvSpPr txBox="1"/>
          <p:nvPr/>
        </p:nvSpPr>
        <p:spPr>
          <a:xfrm>
            <a:off x="10081429" y="2103114"/>
            <a:ext cx="1291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year timeline fits with expectation of the market 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EDD8C4AC-D264-41C5-9E1E-2E0FFB9B6846}"/>
              </a:ext>
            </a:extLst>
          </p:cNvPr>
          <p:cNvSpPr/>
          <p:nvPr/>
        </p:nvSpPr>
        <p:spPr>
          <a:xfrm>
            <a:off x="10209651" y="5694896"/>
            <a:ext cx="249173" cy="279486"/>
          </a:xfrm>
          <a:prstGeom prst="roundRect">
            <a:avLst/>
          </a:prstGeom>
          <a:solidFill>
            <a:srgbClr val="EC9F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B5F70A1E-54C6-4C9C-9906-47EABC643600}"/>
              </a:ext>
            </a:extLst>
          </p:cNvPr>
          <p:cNvSpPr/>
          <p:nvPr/>
        </p:nvSpPr>
        <p:spPr>
          <a:xfrm>
            <a:off x="10212336" y="6029336"/>
            <a:ext cx="249173" cy="279486"/>
          </a:xfrm>
          <a:prstGeom prst="roundRect">
            <a:avLst/>
          </a:prstGeom>
          <a:solidFill>
            <a:srgbClr val="007A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62AAEC8-C70B-45F3-A747-2844364B95B2}"/>
              </a:ext>
            </a:extLst>
          </p:cNvPr>
          <p:cNvSpPr txBox="1"/>
          <p:nvPr/>
        </p:nvSpPr>
        <p:spPr>
          <a:xfrm>
            <a:off x="10254089" y="5703294"/>
            <a:ext cx="1291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Band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AA6DF22-C498-4D4B-AB85-BAB219333131}"/>
              </a:ext>
            </a:extLst>
          </p:cNvPr>
          <p:cNvSpPr txBox="1"/>
          <p:nvPr/>
        </p:nvSpPr>
        <p:spPr>
          <a:xfrm>
            <a:off x="10262554" y="6033494"/>
            <a:ext cx="1291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1A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Band </a:t>
            </a:r>
          </a:p>
        </p:txBody>
      </p:sp>
    </p:spTree>
    <p:extLst>
      <p:ext uri="{BB962C8B-B14F-4D97-AF65-F5344CB8AC3E}">
        <p14:creationId xmlns:p14="http://schemas.microsoft.com/office/powerpoint/2010/main" val="317982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ltronic">
      <a:dk1>
        <a:srgbClr val="1A345C"/>
      </a:dk1>
      <a:lt1>
        <a:srgbClr val="FFFFFF"/>
      </a:lt1>
      <a:dk2>
        <a:srgbClr val="007CBB"/>
      </a:dk2>
      <a:lt2>
        <a:srgbClr val="D6E2F3"/>
      </a:lt2>
      <a:accent1>
        <a:srgbClr val="414F74"/>
      </a:accent1>
      <a:accent2>
        <a:srgbClr val="6D7191"/>
      </a:accent2>
      <a:accent3>
        <a:srgbClr val="9B9BB3"/>
      </a:accent3>
      <a:accent4>
        <a:srgbClr val="CBCAD7"/>
      </a:accent4>
      <a:accent5>
        <a:srgbClr val="79ACD7"/>
      </a:accent5>
      <a:accent6>
        <a:srgbClr val="AAC5E5"/>
      </a:accent6>
      <a:hlink>
        <a:srgbClr val="3492C9"/>
      </a:hlink>
      <a:folHlink>
        <a:srgbClr val="424F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ltronic Blue Header">
  <a:themeElements>
    <a:clrScheme name="Filtronic 1">
      <a:dk1>
        <a:srgbClr val="1A345C"/>
      </a:dk1>
      <a:lt1>
        <a:srgbClr val="FFFFFF"/>
      </a:lt1>
      <a:dk2>
        <a:srgbClr val="007CBB"/>
      </a:dk2>
      <a:lt2>
        <a:srgbClr val="D6E2F3"/>
      </a:lt2>
      <a:accent1>
        <a:srgbClr val="1A345C"/>
      </a:accent1>
      <a:accent2>
        <a:srgbClr val="007CBB"/>
      </a:accent2>
      <a:accent3>
        <a:srgbClr val="07A9A9"/>
      </a:accent3>
      <a:accent4>
        <a:srgbClr val="B8253E"/>
      </a:accent4>
      <a:accent5>
        <a:srgbClr val="0A4A55"/>
      </a:accent5>
      <a:accent6>
        <a:srgbClr val="412884"/>
      </a:accent6>
      <a:hlink>
        <a:srgbClr val="3492C9"/>
      </a:hlink>
      <a:folHlink>
        <a:srgbClr val="424F7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F8E05675D7B4F85EF887F774070E6" ma:contentTypeVersion="14" ma:contentTypeDescription="Create a new document." ma:contentTypeScope="" ma:versionID="b1e1d04c0091905f27a4970f674123fe">
  <xsd:schema xmlns:xsd="http://www.w3.org/2001/XMLSchema" xmlns:xs="http://www.w3.org/2001/XMLSchema" xmlns:p="http://schemas.microsoft.com/office/2006/metadata/properties" xmlns:ns2="8e27b02f-614c-4e59-bd95-2db16e9187d1" xmlns:ns3="95096f47-cf50-4d7e-8303-9a957fd7003e" targetNamespace="http://schemas.microsoft.com/office/2006/metadata/properties" ma:root="true" ma:fieldsID="d11e551b33bd4a1b722263a607bbcad7" ns2:_="" ns3:_="">
    <xsd:import namespace="8e27b02f-614c-4e59-bd95-2db16e9187d1"/>
    <xsd:import namespace="95096f47-cf50-4d7e-8303-9a957fd70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7b02f-614c-4e59-bd95-2db16e918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96f47-cf50-4d7e-8303-9a957fd700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e27b02f-614c-4e59-bd95-2db16e9187d1" xsi:nil="true"/>
  </documentManagement>
</p:properties>
</file>

<file path=customXml/itemProps1.xml><?xml version="1.0" encoding="utf-8"?>
<ds:datastoreItem xmlns:ds="http://schemas.openxmlformats.org/officeDocument/2006/customXml" ds:itemID="{54D1DA73-CBD3-44A4-AC53-886013EFDA4A}"/>
</file>

<file path=customXml/itemProps2.xml><?xml version="1.0" encoding="utf-8"?>
<ds:datastoreItem xmlns:ds="http://schemas.openxmlformats.org/officeDocument/2006/customXml" ds:itemID="{582DC0CA-744F-46AD-969A-5E826EDE3F4C}"/>
</file>

<file path=customXml/itemProps3.xml><?xml version="1.0" encoding="utf-8"?>
<ds:datastoreItem xmlns:ds="http://schemas.openxmlformats.org/officeDocument/2006/customXml" ds:itemID="{83198059-F0D1-48B8-8814-24FD8E5AA931}"/>
</file>

<file path=docProps/app.xml><?xml version="1.0" encoding="utf-8"?>
<Properties xmlns="http://schemas.openxmlformats.org/officeDocument/2006/extended-properties" xmlns:vt="http://schemas.openxmlformats.org/officeDocument/2006/docPropsVTypes">
  <TotalTime>82774</TotalTime>
  <Words>1090</Words>
  <Application>Microsoft Office PowerPoint</Application>
  <PresentationFormat>Widescreen</PresentationFormat>
  <Paragraphs>188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Filtronic Blue Header</vt:lpstr>
      <vt:lpstr>  W and D-Band – State of Technology    Tudor Williams – Director of Technology Andy Tucker – Engineering Manager    </vt:lpstr>
      <vt:lpstr>Summary</vt:lpstr>
      <vt:lpstr>Wireless X-Haul  </vt:lpstr>
      <vt:lpstr>Why W and D-Band?</vt:lpstr>
      <vt:lpstr>W-Band </vt:lpstr>
      <vt:lpstr>W-Band Product Form factor   </vt:lpstr>
      <vt:lpstr>W-Band Semiconductor Availability </vt:lpstr>
      <vt:lpstr>Manufacturing Challenges </vt:lpstr>
      <vt:lpstr>Filtronic W-Band Roadmap</vt:lpstr>
      <vt:lpstr>D-Band </vt:lpstr>
      <vt:lpstr>D-Band Product Form factor  </vt:lpstr>
      <vt:lpstr>D-Band Semiconductor Availability </vt:lpstr>
      <vt:lpstr>Work to Date at D-Band </vt:lpstr>
      <vt:lpstr>Manufacturing Challenges –  Interconnects and transitions at D-Band</vt:lpstr>
      <vt:lpstr>MMIC to MMIC Interconnect – Design </vt:lpstr>
      <vt:lpstr>MMIC to MMIC Interconnect – Experimental Results </vt:lpstr>
      <vt:lpstr>MMIC to WG Transition – Design</vt:lpstr>
      <vt:lpstr>MMIC to WG Transition – Experimental Results 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Stories June 2021</dc:title>
  <dc:creator>Corey Stimpson</dc:creator>
  <cp:lastModifiedBy>Tudor Williams</cp:lastModifiedBy>
  <cp:revision>369</cp:revision>
  <cp:lastPrinted>2022-02-14T11:25:28Z</cp:lastPrinted>
  <dcterms:created xsi:type="dcterms:W3CDTF">2021-06-17T08:11:33Z</dcterms:created>
  <dcterms:modified xsi:type="dcterms:W3CDTF">2022-04-12T08:37:05Z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0x010100688F8E05675D7B4F85EF887F774070E6</vt:lpwstr>
  </property>
</Properties>
</file>