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5"/>
  </p:sldMasterIdLst>
  <p:notesMasterIdLst>
    <p:notesMasterId r:id="rId14"/>
  </p:notesMasterIdLst>
  <p:handoutMasterIdLst>
    <p:handoutMasterId r:id="rId15"/>
  </p:handoutMasterIdLst>
  <p:sldIdLst>
    <p:sldId id="2628" r:id="rId6"/>
    <p:sldId id="2668" r:id="rId7"/>
    <p:sldId id="2670" r:id="rId8"/>
    <p:sldId id="2672" r:id="rId9"/>
    <p:sldId id="2673" r:id="rId10"/>
    <p:sldId id="2652" r:id="rId11"/>
    <p:sldId id="2674" r:id="rId12"/>
    <p:sldId id="26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Saunders" initials="SS" lastIdx="12" clrIdx="0">
    <p:extLst>
      <p:ext uri="{19B8F6BF-5375-455C-9EA6-DF929625EA0E}">
        <p15:presenceInfo xmlns:p15="http://schemas.microsoft.com/office/powerpoint/2012/main" userId="S::Simon.Saunders@ofcom.org.uk::d05a4010-5e10-433c-b2d9-e10bfc09526a" providerId="AD"/>
      </p:ext>
    </p:extLst>
  </p:cmAuthor>
  <p:cmAuthor id="2" name="Parisa Cheraghi" initials="PC" lastIdx="2" clrIdx="1">
    <p:extLst>
      <p:ext uri="{19B8F6BF-5375-455C-9EA6-DF929625EA0E}">
        <p15:presenceInfo xmlns:p15="http://schemas.microsoft.com/office/powerpoint/2012/main" userId="S::Parisa.Cheraghi@ofcom.org.uk::f46fafdd-cec5-49c6-acce-3f9f83eeb5d7" providerId="AD"/>
      </p:ext>
    </p:extLst>
  </p:cmAuthor>
  <p:cmAuthor id="3" name="Cristina Data" initials="CD" lastIdx="4" clrIdx="2">
    <p:extLst>
      <p:ext uri="{19B8F6BF-5375-455C-9EA6-DF929625EA0E}">
        <p15:presenceInfo xmlns:p15="http://schemas.microsoft.com/office/powerpoint/2012/main" userId="S::Cristina.Data@ofcom.org.uk::feee7c7c-7b86-4a74-ad1d-90ca07a2bb32" providerId="AD"/>
      </p:ext>
    </p:extLst>
  </p:cmAuthor>
  <p:cmAuthor id="4" name="Richard Moore" initials="RM" lastIdx="1" clrIdx="3">
    <p:extLst>
      <p:ext uri="{19B8F6BF-5375-455C-9EA6-DF929625EA0E}">
        <p15:presenceInfo xmlns:p15="http://schemas.microsoft.com/office/powerpoint/2012/main" userId="S::richard.moore@ofcom.org.uk::11e151db-987a-4b6b-95df-5927f5ec25b4" providerId="AD"/>
      </p:ext>
    </p:extLst>
  </p:cmAuthor>
  <p:cmAuthor id="5" name="Nina Percival" initials="NP" lastIdx="2" clrIdx="4">
    <p:extLst>
      <p:ext uri="{19B8F6BF-5375-455C-9EA6-DF929625EA0E}">
        <p15:presenceInfo xmlns:p15="http://schemas.microsoft.com/office/powerpoint/2012/main" userId="S::Nina.Percival@ofcom.org.uk::65fddb6e-dc50-47e1-851f-fe8baed434a6" providerId="AD"/>
      </p:ext>
    </p:extLst>
  </p:cmAuthor>
  <p:cmAuthor id="6" name="Federico Boccardi" initials="FB" lastIdx="1" clrIdx="5">
    <p:extLst>
      <p:ext uri="{19B8F6BF-5375-455C-9EA6-DF929625EA0E}">
        <p15:presenceInfo xmlns:p15="http://schemas.microsoft.com/office/powerpoint/2012/main" userId="S::Federico.Boccardi@ofcom.org.uk::672d6d83-1c9d-4da1-8427-d8743bb0eee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363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C1F899-2565-47AE-BAEA-CE4E402162DE}" v="29" dt="2022-04-20T08:13:36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96" autoAdjust="0"/>
    <p:restoredTop sz="95260" autoAdjust="0"/>
  </p:normalViewPr>
  <p:slideViewPr>
    <p:cSldViewPr snapToGrid="0">
      <p:cViewPr>
        <p:scale>
          <a:sx n="89" d="100"/>
          <a:sy n="89" d="100"/>
        </p:scale>
        <p:origin x="54" y="1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613" y="5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A752A-5ECA-5D40-B6BE-BF1943B4D11E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094CC-B387-984C-96DD-7C86EEF91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491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7F945-8BE9-2B45-8B55-0B2C51C6F2F1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174DE-BFCC-D945-9C11-8E83DDFE6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046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174DE-BFCC-D945-9C11-8E83DDFE6C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49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174DE-BFCC-D945-9C11-8E83DDFE6C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1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3390330"/>
            <a:ext cx="12192000" cy="3078000"/>
          </a:xfrm>
          <a:prstGeom prst="rect">
            <a:avLst/>
          </a:prstGeom>
          <a:effectLst/>
        </p:spPr>
        <p:txBody>
          <a:bodyPr vert="horz"/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32533" y="6537600"/>
            <a:ext cx="1371600" cy="270000"/>
          </a:xfrm>
          <a:prstGeom prst="rect">
            <a:avLst/>
          </a:prstGeom>
        </p:spPr>
        <p:txBody>
          <a:bodyPr tIns="46800" rIns="0"/>
          <a:lstStyle>
            <a:lvl1pPr algn="r">
              <a:defRPr sz="105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94267" y="1181100"/>
            <a:ext cx="8923867" cy="107950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94267" y="2362200"/>
            <a:ext cx="8923867" cy="62230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857804"/>
            <a:ext cx="305187" cy="31488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857804"/>
            <a:ext cx="305187" cy="31488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91067" y="1857803"/>
            <a:ext cx="11700933" cy="3149600"/>
          </a:xfrm>
          <a:prstGeom prst="rect">
            <a:avLst/>
          </a:prstGeom>
          <a:ln>
            <a:noFill/>
          </a:ln>
        </p:spPr>
        <p:txBody>
          <a:bodyPr vert="horz" lIns="360000" tIns="0" bIns="0" anchor="ctr"/>
          <a:lstStyle>
            <a:lvl1pPr marL="0" indent="0">
              <a:lnSpc>
                <a:spcPct val="80000"/>
              </a:lnSpc>
              <a:buNone/>
              <a:defRPr sz="2800" b="1"/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531200" y="6537600"/>
            <a:ext cx="1372800" cy="270000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r"/>
            <a:fld id="{9E3D8883-1444-294F-B883-F0AFBFC6EF5B}" type="slidenum">
              <a:rPr lang="en-US" sz="1000" baseline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‹#›</a:t>
            </a:fld>
            <a:endParaRPr lang="en-US" sz="1000" baseline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8923867" cy="90880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5006690"/>
            <a:ext cx="305187" cy="14498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9667" y="2520000"/>
            <a:ext cx="10998200" cy="3581400"/>
          </a:xfrm>
          <a:prstGeom prst="rect">
            <a:avLst/>
          </a:prstGeom>
        </p:spPr>
        <p:txBody>
          <a:bodyPr vert="horz" lIns="0" tIns="0" rIns="0" bIns="0"/>
          <a:lstStyle>
            <a:lvl1pPr marL="0" indent="-270000">
              <a:spcBef>
                <a:spcPts val="0"/>
              </a:spcBef>
              <a:spcAft>
                <a:spcPts val="1000"/>
              </a:spcAft>
              <a:defRPr sz="1600"/>
            </a:lvl1pPr>
            <a:lvl2pPr marL="558000" indent="-270000">
              <a:spcBef>
                <a:spcPts val="0"/>
              </a:spcBef>
              <a:spcAft>
                <a:spcPts val="1000"/>
              </a:spcAft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0531200" y="6537600"/>
            <a:ext cx="1372800" cy="270000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r"/>
            <a:fld id="{9E3D8883-1444-294F-B883-F0AFBFC6EF5B}" type="slidenum">
              <a:rPr lang="en-US" sz="1000" baseline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‹#›</a:t>
            </a:fld>
            <a:endParaRPr lang="en-US" sz="1000" baseline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719667" y="1628800"/>
            <a:ext cx="8923867" cy="66430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10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8923867" cy="90000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19667" y="2520000"/>
            <a:ext cx="5274733" cy="3556000"/>
          </a:xfrm>
          <a:prstGeom prst="rect">
            <a:avLst/>
          </a:prstGeom>
        </p:spPr>
        <p:txBody>
          <a:bodyPr vert="horz" lIns="0" tIns="0" rIns="0" bIns="0"/>
          <a:lstStyle>
            <a:lvl1pPr marL="270000" indent="-270000">
              <a:spcBef>
                <a:spcPts val="0"/>
              </a:spcBef>
              <a:spcAft>
                <a:spcPts val="1000"/>
              </a:spcAft>
              <a:defRPr sz="1600"/>
            </a:lvl1pPr>
            <a:lvl2pPr marL="558000" indent="-270000">
              <a:spcBef>
                <a:spcPts val="0"/>
              </a:spcBef>
              <a:spcAft>
                <a:spcPts val="1000"/>
              </a:spcAft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460067" y="2520000"/>
            <a:ext cx="5274733" cy="3556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270000">
              <a:spcBef>
                <a:spcPts val="0"/>
              </a:spcBef>
              <a:spcAft>
                <a:spcPts val="1000"/>
              </a:spcAft>
              <a:defRPr sz="1600"/>
            </a:lvl1pPr>
            <a:lvl2pPr marL="558000" indent="-270000">
              <a:spcBef>
                <a:spcPts val="0"/>
              </a:spcBef>
              <a:spcAft>
                <a:spcPts val="1000"/>
              </a:spcAft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719667" y="1628800"/>
            <a:ext cx="8923867" cy="66430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0531200" y="6537600"/>
            <a:ext cx="1372800" cy="270000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r"/>
            <a:fld id="{9E3D8883-1444-294F-B883-F0AFBFC6EF5B}" type="slidenum">
              <a:rPr lang="en-US" sz="1000" baseline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‹#›</a:t>
            </a:fld>
            <a:endParaRPr lang="en-US" sz="1000" baseline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4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8923867" cy="90000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719667" y="2520000"/>
            <a:ext cx="10947400" cy="3568700"/>
          </a:xfrm>
          <a:prstGeom prst="rect">
            <a:avLst/>
          </a:prstGeom>
        </p:spPr>
        <p:txBody>
          <a:bodyPr vert="horz" lIns="0" tIns="0"/>
          <a:lstStyle>
            <a:lvl1pPr>
              <a:defRPr sz="160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19667" y="1638300"/>
            <a:ext cx="8923867" cy="66430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0531200" y="6537600"/>
            <a:ext cx="1372800" cy="270000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r"/>
            <a:fld id="{9E3D8883-1444-294F-B883-F0AFBFC6EF5B}" type="slidenum">
              <a:rPr lang="en-US" sz="1000" baseline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‹#›</a:t>
            </a:fld>
            <a:endParaRPr lang="en-US" sz="1000" baseline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0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720000" y="720000"/>
            <a:ext cx="8923867" cy="816700"/>
          </a:xfrm>
          <a:prstGeom prst="rect">
            <a:avLst/>
          </a:prstGeom>
        </p:spPr>
        <p:txBody>
          <a:bodyPr vert="horz"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19667" y="2160001"/>
            <a:ext cx="10947067" cy="3569425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spcBef>
                <a:spcPts val="0"/>
              </a:spcBef>
              <a:buNone/>
              <a:defRPr/>
            </a:lvl2pPr>
            <a:lvl3pPr marL="914400" indent="0">
              <a:spcBef>
                <a:spcPts val="0"/>
              </a:spcBef>
              <a:buNone/>
              <a:defRPr/>
            </a:lvl3pPr>
            <a:lvl4pPr marL="1371600" indent="0">
              <a:spcBef>
                <a:spcPts val="0"/>
              </a:spcBef>
              <a:buNone/>
              <a:defRPr/>
            </a:lvl4pPr>
            <a:lvl5pPr marL="182880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0531200" y="6537600"/>
            <a:ext cx="1372800" cy="270000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r"/>
            <a:fld id="{9E3D8883-1444-294F-B883-F0AFBFC6EF5B}" type="slidenum">
              <a:rPr lang="en-US" sz="1000" baseline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‹#›</a:t>
            </a:fld>
            <a:endParaRPr lang="en-US" sz="1000" baseline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6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0531200" y="6537600"/>
            <a:ext cx="1372800" cy="270000"/>
          </a:xfrm>
          <a:prstGeom prst="rect">
            <a:avLst/>
          </a:prstGeom>
          <a:noFill/>
        </p:spPr>
        <p:txBody>
          <a:bodyPr wrap="square" rIns="0" rtlCol="0">
            <a:noAutofit/>
          </a:bodyPr>
          <a:lstStyle/>
          <a:p>
            <a:pPr algn="r"/>
            <a:fld id="{9E3D8883-1444-294F-B883-F0AFBFC6EF5B}" type="slidenum">
              <a:rPr lang="en-US" sz="1000" baseline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‹#›</a:t>
            </a:fld>
            <a:endParaRPr lang="en-US" sz="1000" baseline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9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70650"/>
            <a:ext cx="12192000" cy="4000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90500"/>
          </a:xfrm>
          <a:prstGeom prst="rect">
            <a:avLst/>
          </a:prstGeom>
          <a:solidFill>
            <a:srgbClr val="532A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Box 14"/>
          <p:cNvSpPr txBox="1"/>
          <p:nvPr/>
        </p:nvSpPr>
        <p:spPr>
          <a:xfrm>
            <a:off x="3069639" y="6537325"/>
            <a:ext cx="7001933" cy="25391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en-US" sz="1050">
                <a:solidFill>
                  <a:srgbClr val="FFFFFF"/>
                </a:solidFill>
              </a:rPr>
              <a:t>PROMOTING CHOICE   •   SECURING STANDARDS   •   PREVENTING HARM   </a:t>
            </a:r>
          </a:p>
        </p:txBody>
      </p:sp>
      <p:sp>
        <p:nvSpPr>
          <p:cNvPr id="8" name="Round Same Side Corner Rectangle 10"/>
          <p:cNvSpPr/>
          <p:nvPr userDrawn="1"/>
        </p:nvSpPr>
        <p:spPr>
          <a:xfrm rot="10800000">
            <a:off x="10510982" y="0"/>
            <a:ext cx="1357200" cy="1024193"/>
          </a:xfrm>
          <a:prstGeom prst="round2Same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pic>
        <p:nvPicPr>
          <p:cNvPr id="10" name="Picture Placeholder 3" descr="Ofcom_Publication logo_CMYK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74" b="-7474"/>
          <a:stretch>
            <a:fillRect/>
          </a:stretch>
        </p:blipFill>
        <p:spPr>
          <a:xfrm>
            <a:off x="10610882" y="393697"/>
            <a:ext cx="11557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67" r:id="rId3"/>
    <p:sldLayoutId id="2147493468" r:id="rId4"/>
    <p:sldLayoutId id="2147493469" r:id="rId5"/>
    <p:sldLayoutId id="2147493470" r:id="rId6"/>
    <p:sldLayoutId id="2147493471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94267" y="1181100"/>
            <a:ext cx="10680869" cy="1079500"/>
          </a:xfrm>
        </p:spPr>
        <p:txBody>
          <a:bodyPr/>
          <a:lstStyle/>
          <a:p>
            <a:r>
              <a:rPr lang="en-GB" dirty="0"/>
              <a:t>Terahertz Spectrum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94267" y="1905000"/>
            <a:ext cx="8923867" cy="1079500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Richard Moore – Ofcom, Spectrum Policy Principal</a:t>
            </a:r>
          </a:p>
          <a:p>
            <a:endParaRPr lang="en-GB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20 April, 2022</a:t>
            </a:r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2A9006B8-3CDC-467E-9699-B4982A0126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31966" b="31966"/>
          <a:stretch>
            <a:fillRect/>
          </a:stretch>
        </p:blipFill>
        <p:spPr>
          <a:xfrm>
            <a:off x="0" y="3390900"/>
            <a:ext cx="12192000" cy="3078163"/>
          </a:xfrm>
        </p:spPr>
      </p:pic>
    </p:spTree>
    <p:extLst>
      <p:ext uri="{BB962C8B-B14F-4D97-AF65-F5344CB8AC3E}">
        <p14:creationId xmlns:p14="http://schemas.microsoft.com/office/powerpoint/2010/main" val="119354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B7AF94-0F4F-4AB4-9D6A-253F6B3A5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F1720-217E-48DE-852C-11F03471DE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000" y="1644287"/>
            <a:ext cx="10947067" cy="35694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Opportunities &amp; challenges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Proposed approach to spectrum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Next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09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E25C367-FE2A-4B42-BAD6-78D0A4D41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556" y="1101015"/>
            <a:ext cx="1936375" cy="335946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67A01D-B0AA-4873-8EF7-200AF4CD4A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667" y="446962"/>
            <a:ext cx="8923867" cy="816700"/>
          </a:xfrm>
        </p:spPr>
        <p:txBody>
          <a:bodyPr/>
          <a:lstStyle/>
          <a:p>
            <a:r>
              <a:rPr lang="en-GB" dirty="0"/>
              <a:t>Current and potential future uses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6D79D7C-43B4-4B7E-80C0-2FE94B2B1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88" y="1144073"/>
            <a:ext cx="2530317" cy="33203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6790CDD-62C9-4327-ADC8-25C7E7729FB1}"/>
              </a:ext>
            </a:extLst>
          </p:cNvPr>
          <p:cNvSpPr txBox="1"/>
          <p:nvPr/>
        </p:nvSpPr>
        <p:spPr>
          <a:xfrm>
            <a:off x="420041" y="1101015"/>
            <a:ext cx="242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Earth observation</a:t>
            </a:r>
            <a:endParaRPr lang="en-US" b="1" dirty="0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4C5C0834-ADF6-4661-892F-D0BA7FE7ECFA}"/>
              </a:ext>
            </a:extLst>
          </p:cNvPr>
          <p:cNvSpPr/>
          <p:nvPr/>
        </p:nvSpPr>
        <p:spPr>
          <a:xfrm rot="16200000">
            <a:off x="6341061" y="2105709"/>
            <a:ext cx="544407" cy="5588594"/>
          </a:xfrm>
          <a:prstGeom prst="leftBrace">
            <a:avLst>
              <a:gd name="adj1" fmla="val 8333"/>
              <a:gd name="adj2" fmla="val 50187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E955F5-DE99-495D-B709-2D7DDED4DF0B}"/>
              </a:ext>
            </a:extLst>
          </p:cNvPr>
          <p:cNvSpPr txBox="1"/>
          <p:nvPr/>
        </p:nvSpPr>
        <p:spPr>
          <a:xfrm>
            <a:off x="6266330" y="5172210"/>
            <a:ext cx="1021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6G? </a:t>
            </a:r>
            <a:endParaRPr lang="en-US" sz="32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8CE1D0-4F9B-4475-8BDE-FE090C05DCA8}"/>
              </a:ext>
            </a:extLst>
          </p:cNvPr>
          <p:cNvGrpSpPr/>
          <p:nvPr/>
        </p:nvGrpSpPr>
        <p:grpSpPr>
          <a:xfrm>
            <a:off x="6635490" y="1143240"/>
            <a:ext cx="3869658" cy="3317243"/>
            <a:chOff x="8157392" y="2696283"/>
            <a:chExt cx="3869658" cy="331724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DAD91D-2C98-4BFC-87C1-C137BD967C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50181" b="94"/>
            <a:stretch/>
          </p:blipFill>
          <p:spPr>
            <a:xfrm>
              <a:off x="8157392" y="2696283"/>
              <a:ext cx="3869658" cy="331724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934388A-43BF-4B56-9AAD-C8F6A2C5287C}"/>
                </a:ext>
              </a:extLst>
            </p:cNvPr>
            <p:cNvSpPr txBox="1"/>
            <p:nvPr/>
          </p:nvSpPr>
          <p:spPr>
            <a:xfrm>
              <a:off x="8157392" y="2740904"/>
              <a:ext cx="1914149" cy="58477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/>
                <a:t>High capacity</a:t>
              </a:r>
            </a:p>
            <a:p>
              <a:pPr algn="ctr"/>
              <a:r>
                <a:rPr lang="en-GB" sz="1600" b="1" dirty="0"/>
                <a:t>fixed, mobile &amp; sat</a:t>
              </a:r>
              <a:endParaRPr lang="en-US" sz="1600" b="1" dirty="0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F33F542C-9679-49AA-A1F5-A45A28428A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205" r="24866" b="94"/>
          <a:stretch/>
        </p:blipFill>
        <p:spPr>
          <a:xfrm>
            <a:off x="2901283" y="1144073"/>
            <a:ext cx="1936375" cy="331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7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B97939-6D5B-4CFF-B157-DBA53D2752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6970" y="311650"/>
            <a:ext cx="8923867" cy="816700"/>
          </a:xfrm>
        </p:spPr>
        <p:txBody>
          <a:bodyPr/>
          <a:lstStyle/>
          <a:p>
            <a:r>
              <a:rPr lang="en-GB" dirty="0"/>
              <a:t>Spectrum management challenges &amp; opportunities</a:t>
            </a:r>
            <a:endParaRPr lang="en-US" dirty="0"/>
          </a:p>
        </p:txBody>
      </p:sp>
      <p:pic>
        <p:nvPicPr>
          <p:cNvPr id="1026" name="Picture 2" descr="Graphic showing spectrum allocations between 100 GHz and 275 GHz. ">
            <a:extLst>
              <a:ext uri="{FF2B5EF4-FFF2-40B4-BE49-F238E27FC236}">
                <a16:creationId xmlns:a16="http://schemas.microsoft.com/office/drawing/2014/main" id="{3381E5BC-660C-466D-8692-AD392AE6F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09" y="3466848"/>
            <a:ext cx="8297730" cy="268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3B5A28-5FB1-4438-892C-D97B0D0B8296}"/>
              </a:ext>
            </a:extLst>
          </p:cNvPr>
          <p:cNvSpPr/>
          <p:nvPr/>
        </p:nvSpPr>
        <p:spPr>
          <a:xfrm>
            <a:off x="580913" y="1128350"/>
            <a:ext cx="4362226" cy="2125838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vert="horz" lIns="0" tIns="0" rIns="0" bIns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tx1"/>
                </a:solidFill>
              </a:rPr>
              <a:t>Fragmentation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tx1"/>
                </a:solidFill>
              </a:rPr>
              <a:t>Concentration of demand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tx1"/>
                </a:solidFill>
              </a:rPr>
              <a:t>Technical standards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tx1"/>
                </a:solidFill>
              </a:rPr>
              <a:t>International consensus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chemeClr val="tx1"/>
                </a:solidFill>
              </a:rPr>
              <a:t>Risk of delay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17E4CA7-EBF9-488D-B16B-712B89F36FC0}"/>
              </a:ext>
            </a:extLst>
          </p:cNvPr>
          <p:cNvSpPr/>
          <p:nvPr/>
        </p:nvSpPr>
        <p:spPr>
          <a:xfrm>
            <a:off x="5595769" y="1128350"/>
            <a:ext cx="4362226" cy="2125838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txBody>
          <a:bodyPr vert="horz" lIns="0" tIns="0" rIns="0" bIns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Relatively sparsely used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Very n</a:t>
            </a:r>
            <a:r>
              <a:rPr lang="en-GB" sz="2400" dirty="0">
                <a:solidFill>
                  <a:schemeClr val="tx1"/>
                </a:solidFill>
              </a:rPr>
              <a:t>arrow beams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AI enabled signal processing </a:t>
            </a:r>
            <a:endParaRPr lang="en-GB" sz="24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Co</a:t>
            </a:r>
            <a:r>
              <a:rPr lang="en-GB" sz="2400" dirty="0"/>
              <a:t>-ordinated access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Cross </a:t>
            </a:r>
            <a:r>
              <a:rPr lang="en-GB" sz="2400" dirty="0"/>
              <a:t>sector benefits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2204CC-843F-4EBC-9D49-CD1597D5F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309" y="6148485"/>
            <a:ext cx="2579159" cy="30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81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35465B-67BE-4B39-8FA3-D80017A954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680" y="375756"/>
            <a:ext cx="8923867" cy="649378"/>
          </a:xfrm>
        </p:spPr>
        <p:txBody>
          <a:bodyPr/>
          <a:lstStyle/>
          <a:p>
            <a:r>
              <a:rPr lang="en-GB" dirty="0"/>
              <a:t>Proposed approach to spectrum management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E9B18-60FC-4641-A937-0E44F3570A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68939" y="1534791"/>
            <a:ext cx="7560831" cy="3788416"/>
          </a:xfrm>
        </p:spPr>
        <p:txBody>
          <a:bodyPr/>
          <a:lstStyle/>
          <a:p>
            <a:r>
              <a:rPr lang="en-GB" dirty="0"/>
              <a:t>“Our objectives and proposed approach for Terahertz spectrum are in line with [our spectrum management ] vision – our focus is on flexible and agile management of spectrum to support innovation and growth in the short and long run.”</a:t>
            </a:r>
          </a:p>
          <a:p>
            <a:endParaRPr lang="en-GB" dirty="0"/>
          </a:p>
          <a:p>
            <a:r>
              <a:rPr lang="en-GB" dirty="0"/>
              <a:t>“… we believe an approach to spectrum management that assumes </a:t>
            </a:r>
            <a:r>
              <a:rPr lang="en-GB" b="1" dirty="0"/>
              <a:t>sharing by default </a:t>
            </a:r>
            <a:r>
              <a:rPr lang="en-GB" dirty="0"/>
              <a:t>will be instrumental to make the most of the opportunities Terahertz spectrum presents.”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712E59-5D17-463E-897F-E1ADE44ED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67816">
            <a:off x="474269" y="1982443"/>
            <a:ext cx="2045220" cy="289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2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A picture containing text, comb, measuring stick&#10;&#10;Description automatically generated">
            <a:extLst>
              <a:ext uri="{FF2B5EF4-FFF2-40B4-BE49-F238E27FC236}">
                <a16:creationId xmlns:a16="http://schemas.microsoft.com/office/drawing/2014/main" id="{D4F08E89-EB39-485D-BB22-3A8054B2F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50" y="1964676"/>
            <a:ext cx="7252934" cy="351748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9D2102-6B71-4F77-9DA9-B641025DBC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5449" y="524286"/>
            <a:ext cx="9888842" cy="816700"/>
          </a:xfrm>
        </p:spPr>
        <p:txBody>
          <a:bodyPr vert="horz" lIns="0" tIns="0" rIns="91440" bIns="45720" anchor="t"/>
          <a:lstStyle/>
          <a:p>
            <a:r>
              <a:rPr lang="en-US" dirty="0">
                <a:cs typeface="Calibri"/>
              </a:rPr>
              <a:t>We're already providing access to spectrum above 100GHz via Shared Access </a:t>
            </a:r>
            <a:r>
              <a:rPr lang="en-US" dirty="0" err="1">
                <a:cs typeface="Calibri"/>
              </a:rPr>
              <a:t>licences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1B8EDA-D0B1-4144-BDBF-4226315CD43D}"/>
              </a:ext>
            </a:extLst>
          </p:cNvPr>
          <p:cNvSpPr txBox="1"/>
          <p:nvPr/>
        </p:nvSpPr>
        <p:spPr>
          <a:xfrm>
            <a:off x="1612861" y="1704343"/>
            <a:ext cx="59643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ea typeface="+mn-lt"/>
                <a:cs typeface="+mn-lt"/>
              </a:rPr>
              <a:t>Spectrum Access: Extremely High Frequency </a:t>
            </a:r>
            <a:r>
              <a:rPr lang="en-US" b="1" dirty="0" err="1">
                <a:solidFill>
                  <a:schemeClr val="tx2"/>
                </a:solidFill>
                <a:ea typeface="+mn-lt"/>
                <a:cs typeface="+mn-lt"/>
              </a:rPr>
              <a:t>Licences</a:t>
            </a:r>
            <a:r>
              <a:rPr lang="en-US" b="1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85D640-68F1-4D95-A40F-C244A711D8CE}"/>
              </a:ext>
            </a:extLst>
          </p:cNvPr>
          <p:cNvSpPr txBox="1"/>
          <p:nvPr/>
        </p:nvSpPr>
        <p:spPr>
          <a:xfrm>
            <a:off x="66613" y="6105854"/>
            <a:ext cx="6634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https://www.ofcom.org.uk/__data/assets/pdf_file/0024/203829/100-ghz-statement.pdf</a:t>
            </a:r>
          </a:p>
        </p:txBody>
      </p:sp>
    </p:spTree>
    <p:extLst>
      <p:ext uri="{BB962C8B-B14F-4D97-AF65-F5344CB8AC3E}">
        <p14:creationId xmlns:p14="http://schemas.microsoft.com/office/powerpoint/2010/main" val="1580482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49C8F7-5BC4-41CC-99BF-B5739D74BF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Proposed next steps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E7C42-4DFE-47E1-BB16-C8DDC47D4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4317">
            <a:off x="345240" y="2915400"/>
            <a:ext cx="2120694" cy="29740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45426C-077B-41DE-A6F4-05A26AAD384A}"/>
              </a:ext>
            </a:extLst>
          </p:cNvPr>
          <p:cNvSpPr txBox="1"/>
          <p:nvPr/>
        </p:nvSpPr>
        <p:spPr>
          <a:xfrm>
            <a:off x="3016489" y="3429000"/>
            <a:ext cx="88427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“We are keen to engage with […] passive band users (such as Earth Observation satellites) to identify actual use and confirm protection requirements.”</a:t>
            </a:r>
            <a:endParaRPr lang="en-US" sz="2000" dirty="0"/>
          </a:p>
          <a:p>
            <a:endParaRPr lang="en-GB" sz="2000" dirty="0"/>
          </a:p>
          <a:p>
            <a:r>
              <a:rPr lang="en-GB" sz="2000" dirty="0"/>
              <a:t>“…we plan to undertake a new review of how spectrum demand for fixed links in existing and new higher frequency bands (including W&amp;D bands at sub Terahertz range) may evolve in the coming decade in light of future fibre roll-out…”</a:t>
            </a:r>
          </a:p>
          <a:p>
            <a:endParaRPr lang="en-GB" sz="20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7CA9477-5FD4-4815-A5FB-BE3F1F3998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2439" y="1348561"/>
            <a:ext cx="11166837" cy="145380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Continued engagement with academia and industry to understand &amp; influence emerging technologies and standards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International engagement e.g. through CEPT and ITU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62158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ED51F6-DC14-4644-B704-2CDAB7E3D5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2424" y="3059788"/>
            <a:ext cx="8923867" cy="816700"/>
          </a:xfrm>
        </p:spPr>
        <p:txBody>
          <a:bodyPr/>
          <a:lstStyle/>
          <a:p>
            <a:r>
              <a:rPr lang="en-GB" dirty="0"/>
              <a:t>Thank you for listening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70659"/>
      </p:ext>
    </p:extLst>
  </p:cSld>
  <p:clrMapOvr>
    <a:masterClrMapping/>
  </p:clrMapOvr>
</p:sld>
</file>

<file path=ppt/theme/theme1.xml><?xml version="1.0" encoding="utf-8"?>
<a:theme xmlns:a="http://schemas.openxmlformats.org/drawingml/2006/main" name="Ofcom Corporate PPT_update">
  <a:themeElements>
    <a:clrScheme name="Ofcom Corporate RGB">
      <a:dk1>
        <a:srgbClr val="38393A"/>
      </a:dk1>
      <a:lt1>
        <a:srgbClr val="FFFFFF"/>
      </a:lt1>
      <a:dk2>
        <a:srgbClr val="532A57"/>
      </a:dk2>
      <a:lt2>
        <a:srgbClr val="81276D"/>
      </a:lt2>
      <a:accent1>
        <a:srgbClr val="B6CA4B"/>
      </a:accent1>
      <a:accent2>
        <a:srgbClr val="AE153B"/>
      </a:accent2>
      <a:accent3>
        <a:srgbClr val="C51370"/>
      </a:accent3>
      <a:accent4>
        <a:srgbClr val="0F9ECA"/>
      </a:accent4>
      <a:accent5>
        <a:srgbClr val="E8B738"/>
      </a:accent5>
      <a:accent6>
        <a:srgbClr val="E27B29"/>
      </a:accent6>
      <a:hlink>
        <a:srgbClr val="5980E4"/>
      </a:hlink>
      <a:folHlink>
        <a:srgbClr val="9F32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ternal PowerPoint template July 2017 (widescreen)" id="{06FE3C04-9B87-40D8-B44E-3DC45E9E4542}" vid="{95EB207B-F32E-4E70-AF90-05D93A52E1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 xmlns="c5f543e3-8063-4253-bd42-47ca496057f8" xsi:nil="true"/>
    <Attach_x0020_count xmlns="c5f543e3-8063-4253-bd42-47ca496057f8" xsi:nil="true"/>
    <Classification xmlns="c5f543e3-8063-4253-bd42-47ca496057f8">PROTECTED</Classification>
    <SentOn xmlns="c5f543e3-8063-4253-bd42-47ca496057f8" xsi:nil="true"/>
    <mvFrom xmlns="c5f543e3-8063-4253-bd42-47ca496057f8" xsi:nil="true"/>
    <ReceivedTime xmlns="c5f543e3-8063-4253-bd42-47ca496057f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CAA12C5105342047A1E5FE66CBFB4107B30013F4D18A8001634C97151DCD73B4A695" ma:contentTypeVersion="13" ma:contentTypeDescription="general document relating to project&#10;" ma:contentTypeScope="" ma:versionID="6bcee75b78a129c98fc661b848763b09">
  <xsd:schema xmlns:xsd="http://www.w3.org/2001/XMLSchema" xmlns:xs="http://www.w3.org/2001/XMLSchema" xmlns:p="http://schemas.microsoft.com/office/2006/metadata/properties" xmlns:ns3="c5f543e3-8063-4253-bd42-47ca496057f8" xmlns:ns4="a615bfc5-decc-4b89-8af0-202c751e51aa" targetNamespace="http://schemas.microsoft.com/office/2006/metadata/properties" ma:root="true" ma:fieldsID="e4131b70eda69d09240fda5c81a88ec6" ns3:_="" ns4:_="">
    <xsd:import namespace="c5f543e3-8063-4253-bd42-47ca496057f8"/>
    <xsd:import namespace="a615bfc5-decc-4b89-8af0-202c751e51aa"/>
    <xsd:element name="properties">
      <xsd:complexType>
        <xsd:sequence>
          <xsd:element name="documentManagement">
            <xsd:complexType>
              <xsd:all>
                <xsd:element ref="ns3:Classification" minOccurs="0"/>
                <xsd:element ref="ns3:To" minOccurs="0"/>
                <xsd:element ref="ns3:mvFrom" minOccurs="0"/>
                <xsd:element ref="ns3:SentOn" minOccurs="0"/>
                <xsd:element ref="ns3:ReceivedTime" minOccurs="0"/>
                <xsd:element ref="ns3:Attach_x0020_count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43e3-8063-4253-bd42-47ca496057f8" elementFormDefault="qualified">
    <xsd:import namespace="http://schemas.microsoft.com/office/2006/documentManagement/types"/>
    <xsd:import namespace="http://schemas.microsoft.com/office/infopath/2007/PartnerControls"/>
    <xsd:element name="Classification" ma:index="3" nillable="true" ma:displayName="Information classification" ma:default="PROTECTED" ma:format="Dropdown" ma:internalName="Classification">
      <xsd:simpleType>
        <xsd:restriction base="dms:Choice">
          <xsd:enumeration value="PROTECTED"/>
          <xsd:enumeration value="CONFIDENTIAL"/>
          <xsd:enumeration value="HIGHLY SENSITIVE"/>
        </xsd:restriction>
      </xsd:simpleType>
    </xsd:element>
    <xsd:element name="To" ma:index="4" nillable="true" ma:displayName="To" ma:description="Auto-populated by saved email" ma:internalName="To">
      <xsd:simpleType>
        <xsd:restriction base="dms:Text">
          <xsd:maxLength value="255"/>
        </xsd:restriction>
      </xsd:simpleType>
    </xsd:element>
    <xsd:element name="mvFrom" ma:index="5" nillable="true" ma:displayName="From" ma:description="Auto-populated by saved email" ma:internalName="mvFrom">
      <xsd:simpleType>
        <xsd:restriction base="dms:Text">
          <xsd:maxLength value="255"/>
        </xsd:restriction>
      </xsd:simpleType>
    </xsd:element>
    <xsd:element name="SentOn" ma:index="6" nillable="true" ma:displayName="SentOn" ma:description="Auto-populated by saved email" ma:format="DateTime" ma:internalName="SentOn">
      <xsd:simpleType>
        <xsd:restriction base="dms:DateTime"/>
      </xsd:simpleType>
    </xsd:element>
    <xsd:element name="ReceivedTime" ma:index="7" nillable="true" ma:displayName="ReceivedTime" ma:description="Auto-populated by saved email" ma:format="DateTime" ma:internalName="ReceivedTime">
      <xsd:simpleType>
        <xsd:restriction base="dms:DateTime"/>
      </xsd:simpleType>
    </xsd:element>
    <xsd:element name="Attach_x0020_count" ma:index="8" nillable="true" ma:displayName="Attach count" ma:decimals="0" ma:description="Auto-populated by saved email" ma:internalName="Attach_x0020_count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5bfc5-decc-4b89-8af0-202c751e51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" ma:displayName="Author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9069ab6e-cbb1-4306-ad7e-01a48c91ef8b" ContentTypeId="0x010100CAA12C5105342047A1E5FE66CBFB4107B3" PreviousValue="false"/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a615bfc5-decc-4b89-8af0-202c751e51aa"/>
    <ds:schemaRef ds:uri="c5f543e3-8063-4253-bd42-47ca496057f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461973-4DC5-4BD5-9988-DCB428345A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f543e3-8063-4253-bd42-47ca496057f8"/>
    <ds:schemaRef ds:uri="a615bfc5-decc-4b89-8af0-202c751e51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6C74945-3925-40AA-BCB0-492065A1AE57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External PowerPoint template July 2017 (widescreen)</Template>
  <TotalTime>14437</TotalTime>
  <Words>292</Words>
  <Application>Microsoft Office PowerPoint</Application>
  <PresentationFormat>Widescreen</PresentationFormat>
  <Paragraphs>42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Ofcom Corporate PPT_update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Parisa Cheraghi</dc:creator>
  <cp:lastModifiedBy>Richard Moore</cp:lastModifiedBy>
  <cp:revision>8</cp:revision>
  <dcterms:created xsi:type="dcterms:W3CDTF">2021-04-14T17:28:14Z</dcterms:created>
  <dcterms:modified xsi:type="dcterms:W3CDTF">2022-04-20T08:57:16Z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0x010100CAA12C5105342047A1E5FE66CBFB4107B30013F4D18A8001634C97151DCD73B4A695</vt:lpwstr>
  </property>
  <property fmtid="{D5CDD505-2E9C-101B-9397-08002B2CF9AE}" pid="3" name="MSIP_Label_5a50d26f-5c2c-4137-8396-1b24eb24286c_Enabled">
    <vt:lpwstr>true</vt:lpwstr>
  </property>
  <property fmtid="{D5CDD505-2E9C-101B-9397-08002B2CF9AE}" pid="4" name="MSIP_Label_5a50d26f-5c2c-4137-8396-1b24eb24286c_SetDate">
    <vt:lpwstr>2021-04-14T17:35:14Z</vt:lpwstr>
  </property>
  <property fmtid="{D5CDD505-2E9C-101B-9397-08002B2CF9AE}" pid="5" name="MSIP_Label_5a50d26f-5c2c-4137-8396-1b24eb24286c_Method">
    <vt:lpwstr>Privileged</vt:lpwstr>
  </property>
  <property fmtid="{D5CDD505-2E9C-101B-9397-08002B2CF9AE}" pid="6" name="MSIP_Label_5a50d26f-5c2c-4137-8396-1b24eb24286c_Name">
    <vt:lpwstr>5a50d26f-5c2c-4137-8396-1b24eb24286c</vt:lpwstr>
  </property>
  <property fmtid="{D5CDD505-2E9C-101B-9397-08002B2CF9AE}" pid="7" name="MSIP_Label_5a50d26f-5c2c-4137-8396-1b24eb24286c_SiteId">
    <vt:lpwstr>0af648de-310c-4068-8ae4-f9418bae24cc</vt:lpwstr>
  </property>
  <property fmtid="{D5CDD505-2E9C-101B-9397-08002B2CF9AE}" pid="8" name="MSIP_Label_5a50d26f-5c2c-4137-8396-1b24eb24286c_ActionId">
    <vt:lpwstr>8beff396-1ac4-478a-95d7-17c874679ed4</vt:lpwstr>
  </property>
  <property fmtid="{D5CDD505-2E9C-101B-9397-08002B2CF9AE}" pid="9" name="MSIP_Label_5a50d26f-5c2c-4137-8396-1b24eb24286c_ContentBits">
    <vt:lpwstr>0</vt:lpwstr>
  </property>
</Properties>
</file>