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5"/>
  </p:sldMasterIdLst>
  <p:notesMasterIdLst>
    <p:notesMasterId r:id="rId44"/>
  </p:notesMasterIdLst>
  <p:handoutMasterIdLst>
    <p:handoutMasterId r:id="rId45"/>
  </p:handoutMasterIdLst>
  <p:sldIdLst>
    <p:sldId id="4272" r:id="rId6"/>
    <p:sldId id="4271" r:id="rId7"/>
    <p:sldId id="258" r:id="rId8"/>
    <p:sldId id="264" r:id="rId9"/>
    <p:sldId id="523" r:id="rId10"/>
    <p:sldId id="419" r:id="rId11"/>
    <p:sldId id="473" r:id="rId12"/>
    <p:sldId id="284" r:id="rId13"/>
    <p:sldId id="286" r:id="rId14"/>
    <p:sldId id="299" r:id="rId15"/>
    <p:sldId id="300" r:id="rId16"/>
    <p:sldId id="375" r:id="rId17"/>
    <p:sldId id="318" r:id="rId18"/>
    <p:sldId id="301" r:id="rId19"/>
    <p:sldId id="4267" r:id="rId20"/>
    <p:sldId id="302" r:id="rId21"/>
    <p:sldId id="303" r:id="rId22"/>
    <p:sldId id="345" r:id="rId23"/>
    <p:sldId id="305" r:id="rId24"/>
    <p:sldId id="304" r:id="rId25"/>
    <p:sldId id="270" r:id="rId26"/>
    <p:sldId id="273" r:id="rId27"/>
    <p:sldId id="322" r:id="rId28"/>
    <p:sldId id="487" r:id="rId29"/>
    <p:sldId id="493" r:id="rId30"/>
    <p:sldId id="496" r:id="rId31"/>
    <p:sldId id="497" r:id="rId32"/>
    <p:sldId id="468" r:id="rId33"/>
    <p:sldId id="378" r:id="rId34"/>
    <p:sldId id="4268" r:id="rId35"/>
    <p:sldId id="2705" r:id="rId36"/>
    <p:sldId id="4273" r:id="rId37"/>
    <p:sldId id="310" r:id="rId38"/>
    <p:sldId id="4270" r:id="rId39"/>
    <p:sldId id="257" r:id="rId40"/>
    <p:sldId id="4274" r:id="rId41"/>
    <p:sldId id="314" r:id="rId42"/>
    <p:sldId id="4265" r:id="rId43"/>
  </p:sldIdLst>
  <p:sldSz cx="9144000" cy="5143500" type="screen16x9"/>
  <p:notesSz cx="6810375" cy="9942513"/>
  <p:custDataLst>
    <p:tags r:id="rId4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F2CD5B1F-1BAE-427E-B3EF-2C6FB0F21279}">
          <p14:sldIdLst>
            <p14:sldId id="4272"/>
            <p14:sldId id="4271"/>
            <p14:sldId id="258"/>
            <p14:sldId id="264"/>
            <p14:sldId id="523"/>
            <p14:sldId id="419"/>
            <p14:sldId id="473"/>
            <p14:sldId id="284"/>
            <p14:sldId id="286"/>
            <p14:sldId id="299"/>
            <p14:sldId id="300"/>
            <p14:sldId id="375"/>
            <p14:sldId id="318"/>
            <p14:sldId id="301"/>
            <p14:sldId id="4267"/>
            <p14:sldId id="302"/>
            <p14:sldId id="303"/>
            <p14:sldId id="345"/>
            <p14:sldId id="305"/>
            <p14:sldId id="304"/>
            <p14:sldId id="270"/>
            <p14:sldId id="273"/>
            <p14:sldId id="322"/>
            <p14:sldId id="487"/>
            <p14:sldId id="493"/>
            <p14:sldId id="496"/>
            <p14:sldId id="497"/>
            <p14:sldId id="468"/>
            <p14:sldId id="378"/>
            <p14:sldId id="4268"/>
            <p14:sldId id="2705"/>
            <p14:sldId id="4273"/>
            <p14:sldId id="310"/>
            <p14:sldId id="4270"/>
            <p14:sldId id="257"/>
            <p14:sldId id="4274"/>
            <p14:sldId id="314"/>
            <p14:sldId id="4265"/>
          </p14:sldIdLst>
        </p14:section>
      </p14:sectionLst>
    </p:ext>
    <p:ext uri="{EFAFB233-063F-42B5-8137-9DF3F51BA10A}">
      <p15:sldGuideLst xmlns:p15="http://schemas.microsoft.com/office/powerpoint/2012/main">
        <p15:guide id="1" orient="horz" pos="1620" userDrawn="1">
          <p15:clr>
            <a:srgbClr val="A4A3A4"/>
          </p15:clr>
        </p15:guide>
        <p15:guide id="2" pos="4150" userDrawn="1">
          <p15:clr>
            <a:srgbClr val="A4A3A4"/>
          </p15:clr>
        </p15:guide>
        <p15:guide id="3" orient="horz" pos="531" userDrawn="1">
          <p15:clr>
            <a:srgbClr val="A4A3A4"/>
          </p15:clr>
        </p15:guide>
        <p15:guide id="4" pos="408" userDrawn="1">
          <p15:clr>
            <a:srgbClr val="A4A3A4"/>
          </p15:clr>
        </p15:guide>
        <p15:guide id="5" pos="1723" userDrawn="1">
          <p15:clr>
            <a:srgbClr val="A4A3A4"/>
          </p15:clr>
        </p15:guide>
        <p15:guide id="6" pos="816" userDrawn="1">
          <p15:clr>
            <a:srgbClr val="A4A3A4"/>
          </p15:clr>
        </p15:guide>
        <p15:guide id="7" pos="5556" userDrawn="1">
          <p15:clr>
            <a:srgbClr val="A4A3A4"/>
          </p15:clr>
        </p15:guide>
        <p15:guide id="8" pos="5103" userDrawn="1">
          <p15:clr>
            <a:srgbClr val="A4A3A4"/>
          </p15:clr>
        </p15:guide>
        <p15:guide id="9" orient="horz" pos="509" userDrawn="1">
          <p15:clr>
            <a:srgbClr val="A4A3A4"/>
          </p15:clr>
        </p15:guide>
        <p15:guide id="10" pos="2948" userDrawn="1">
          <p15:clr>
            <a:srgbClr val="A4A3A4"/>
          </p15:clr>
        </p15:guide>
        <p15:guide id="11" pos="1247" userDrawn="1">
          <p15:clr>
            <a:srgbClr val="A4A3A4"/>
          </p15:clr>
        </p15:guide>
        <p15:guide id="12" orient="horz" pos="273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že Špiljak" initials="JŠ" lastIdx="2" clrIdx="0">
    <p:extLst>
      <p:ext uri="{19B8F6BF-5375-455C-9EA6-DF929625EA0E}">
        <p15:presenceInfo xmlns:p15="http://schemas.microsoft.com/office/powerpoint/2012/main" userId="S::joze.spiljak@stratkom.si::7285f622-e716-4ffb-87e3-073ed6137a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4856"/>
    <a:srgbClr val="64D2DB"/>
    <a:srgbClr val="3CB3E5"/>
    <a:srgbClr val="2985C6"/>
    <a:srgbClr val="EDEDED"/>
    <a:srgbClr val="15507C"/>
    <a:srgbClr val="8B0F3D"/>
    <a:srgbClr val="F7912B"/>
    <a:srgbClr val="F2F2F2"/>
    <a:srgbClr val="018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3670611-7875-45AB-BF08-6024400B3D88}">
  <a:tblStyle styleId="{E3670611-7875-45AB-BF08-6024400B3D8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607AFB1-9F6C-4EC9-981F-6ABE275029BB}"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2" autoAdjust="0"/>
    <p:restoredTop sz="95625" autoAdjust="0"/>
  </p:normalViewPr>
  <p:slideViewPr>
    <p:cSldViewPr snapToGrid="0" showGuides="1">
      <p:cViewPr varScale="1">
        <p:scale>
          <a:sx n="124" d="100"/>
          <a:sy n="124" d="100"/>
        </p:scale>
        <p:origin x="176" y="448"/>
      </p:cViewPr>
      <p:guideLst>
        <p:guide orient="horz" pos="1620"/>
        <p:guide pos="4150"/>
        <p:guide orient="horz" pos="531"/>
        <p:guide pos="408"/>
        <p:guide pos="1723"/>
        <p:guide pos="816"/>
        <p:guide pos="5556"/>
        <p:guide pos="5103"/>
        <p:guide orient="horz" pos="509"/>
        <p:guide pos="2948"/>
        <p:guide pos="1247"/>
        <p:guide orient="horz" pos="273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25F9C2-121C-4DDA-928B-1AD96509A86F}"/>
              </a:ext>
            </a:extLst>
          </p:cNvPr>
          <p:cNvSpPr>
            <a:spLocks noGrp="1"/>
          </p:cNvSpPr>
          <p:nvPr>
            <p:ph type="hdr" sz="quarter"/>
          </p:nvPr>
        </p:nvSpPr>
        <p:spPr>
          <a:xfrm>
            <a:off x="0" y="0"/>
            <a:ext cx="2951905" cy="497683"/>
          </a:xfrm>
          <a:prstGeom prst="rect">
            <a:avLst/>
          </a:prstGeom>
        </p:spPr>
        <p:txBody>
          <a:bodyPr vert="horz" lIns="91595" tIns="45798" rIns="91595" bIns="45798" rtlCol="0"/>
          <a:lstStyle>
            <a:lvl1pPr algn="l">
              <a:defRPr sz="1200"/>
            </a:lvl1pPr>
          </a:lstStyle>
          <a:p>
            <a:endParaRPr lang="en-GB"/>
          </a:p>
        </p:txBody>
      </p:sp>
      <p:sp>
        <p:nvSpPr>
          <p:cNvPr id="3" name="Date Placeholder 2">
            <a:extLst>
              <a:ext uri="{FF2B5EF4-FFF2-40B4-BE49-F238E27FC236}">
                <a16:creationId xmlns:a16="http://schemas.microsoft.com/office/drawing/2014/main" id="{39D164C1-2D19-45E0-9FF6-BCA2EB91BF4E}"/>
              </a:ext>
            </a:extLst>
          </p:cNvPr>
          <p:cNvSpPr>
            <a:spLocks noGrp="1"/>
          </p:cNvSpPr>
          <p:nvPr>
            <p:ph type="dt" sz="quarter" idx="1"/>
          </p:nvPr>
        </p:nvSpPr>
        <p:spPr>
          <a:xfrm>
            <a:off x="3856880" y="0"/>
            <a:ext cx="2951905" cy="497683"/>
          </a:xfrm>
          <a:prstGeom prst="rect">
            <a:avLst/>
          </a:prstGeom>
        </p:spPr>
        <p:txBody>
          <a:bodyPr vert="horz" lIns="91595" tIns="45798" rIns="91595" bIns="45798" rtlCol="0"/>
          <a:lstStyle>
            <a:lvl1pPr algn="r">
              <a:defRPr sz="1200"/>
            </a:lvl1pPr>
          </a:lstStyle>
          <a:p>
            <a:fld id="{98A33EF9-5D78-41D8-BC18-17DFB89B8997}" type="datetimeFigureOut">
              <a:rPr lang="en-GB" smtClean="0"/>
              <a:t>12/09/2023</a:t>
            </a:fld>
            <a:endParaRPr lang="en-GB"/>
          </a:p>
        </p:txBody>
      </p:sp>
      <p:sp>
        <p:nvSpPr>
          <p:cNvPr id="4" name="Footer Placeholder 3">
            <a:extLst>
              <a:ext uri="{FF2B5EF4-FFF2-40B4-BE49-F238E27FC236}">
                <a16:creationId xmlns:a16="http://schemas.microsoft.com/office/drawing/2014/main" id="{CDAC9FA6-A243-4567-9C73-315511BC0C31}"/>
              </a:ext>
            </a:extLst>
          </p:cNvPr>
          <p:cNvSpPr>
            <a:spLocks noGrp="1"/>
          </p:cNvSpPr>
          <p:nvPr>
            <p:ph type="ftr" sz="quarter" idx="2"/>
          </p:nvPr>
        </p:nvSpPr>
        <p:spPr>
          <a:xfrm>
            <a:off x="0" y="9444830"/>
            <a:ext cx="2951905" cy="497683"/>
          </a:xfrm>
          <a:prstGeom prst="rect">
            <a:avLst/>
          </a:prstGeom>
        </p:spPr>
        <p:txBody>
          <a:bodyPr vert="horz" lIns="91595" tIns="45798" rIns="91595" bIns="45798"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0AE85CB-7256-4F21-8C5B-2EC1FB670F80}"/>
              </a:ext>
            </a:extLst>
          </p:cNvPr>
          <p:cNvSpPr>
            <a:spLocks noGrp="1"/>
          </p:cNvSpPr>
          <p:nvPr>
            <p:ph type="sldNum" sz="quarter" idx="3"/>
          </p:nvPr>
        </p:nvSpPr>
        <p:spPr>
          <a:xfrm>
            <a:off x="3856880" y="9444830"/>
            <a:ext cx="2951905" cy="497683"/>
          </a:xfrm>
          <a:prstGeom prst="rect">
            <a:avLst/>
          </a:prstGeom>
        </p:spPr>
        <p:txBody>
          <a:bodyPr vert="horz" lIns="91595" tIns="45798" rIns="91595" bIns="45798" rtlCol="0" anchor="b"/>
          <a:lstStyle>
            <a:lvl1pPr algn="r">
              <a:defRPr sz="1200"/>
            </a:lvl1pPr>
          </a:lstStyle>
          <a:p>
            <a:fld id="{CF29516F-AF8D-46CB-96D3-47BAFF66AAA8}" type="slidenum">
              <a:rPr lang="en-GB" smtClean="0"/>
              <a:t>‹#›</a:t>
            </a:fld>
            <a:endParaRPr lang="en-GB"/>
          </a:p>
        </p:txBody>
      </p:sp>
    </p:spTree>
    <p:extLst>
      <p:ext uri="{BB962C8B-B14F-4D97-AF65-F5344CB8AC3E}">
        <p14:creationId xmlns:p14="http://schemas.microsoft.com/office/powerpoint/2010/main" val="3012098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6125"/>
            <a:ext cx="6629400"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1038" y="4722694"/>
            <a:ext cx="5448300" cy="4474131"/>
          </a:xfrm>
          <a:prstGeom prst="rect">
            <a:avLst/>
          </a:prstGeom>
          <a:noFill/>
          <a:ln>
            <a:noFill/>
          </a:ln>
        </p:spPr>
        <p:txBody>
          <a:bodyPr spcFirstLastPara="1" wrap="square" lIns="91580" tIns="91580" rIns="91580" bIns="91580"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3593274"/>
      </p:ext>
    </p:extLst>
  </p:cSld>
  <p:clrMap bg1="lt1" tx1="dk1" bg2="dk2" tx2="lt2" accent1="accent1" accent2="accent2" accent3="accent3" accent4="accent4" accent5="accent5" accent6="accent6" hlink="hlink" folHlink="folHlink"/>
  <p:hf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7593">
              <a:defRPr/>
            </a:pPr>
            <a:r>
              <a:rPr lang="pt-PT" dirty="0"/>
              <a:t>A redução no financiamento do SNS não é temporária, porque as restrições orçamentais não permitirão que as transferências do OE para o SNS aumentem significativamente durante muitos anos.</a:t>
            </a:r>
          </a:p>
        </p:txBody>
      </p:sp>
      <p:sp>
        <p:nvSpPr>
          <p:cNvPr id="4" name="Slide Number Placeholder 3"/>
          <p:cNvSpPr>
            <a:spLocks noGrp="1"/>
          </p:cNvSpPr>
          <p:nvPr>
            <p:ph type="sldNum" sz="quarter" idx="10"/>
          </p:nvPr>
        </p:nvSpPr>
        <p:spPr/>
        <p:txBody>
          <a:bodyPr/>
          <a:lstStyle/>
          <a:p>
            <a:fld id="{1A6CCDB4-6092-4E42-B8CA-232087E06779}" type="slidenum">
              <a:rPr lang="pt-PT" smtClean="0"/>
              <a:pPr/>
              <a:t>8</a:t>
            </a:fld>
            <a:endParaRPr lang="pt-PT"/>
          </a:p>
        </p:txBody>
      </p:sp>
    </p:spTree>
    <p:extLst>
      <p:ext uri="{BB962C8B-B14F-4D97-AF65-F5344CB8AC3E}">
        <p14:creationId xmlns:p14="http://schemas.microsoft.com/office/powerpoint/2010/main" val="2820179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5792C17-AD08-4E4C-AB6D-1035F7AC396F}" type="slidenum">
              <a:rPr lang="fr-FR" smtClean="0"/>
              <a:t>19</a:t>
            </a:fld>
            <a:endParaRPr lang="fr-FR" dirty="0"/>
          </a:p>
        </p:txBody>
      </p:sp>
    </p:spTree>
    <p:extLst>
      <p:ext uri="{BB962C8B-B14F-4D97-AF65-F5344CB8AC3E}">
        <p14:creationId xmlns:p14="http://schemas.microsoft.com/office/powerpoint/2010/main" val="902449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5792C17-AD08-4E4C-AB6D-1035F7AC396F}" type="slidenum">
              <a:rPr lang="fr-FR" smtClean="0"/>
              <a:t>20</a:t>
            </a:fld>
            <a:endParaRPr lang="fr-FR" dirty="0"/>
          </a:p>
        </p:txBody>
      </p:sp>
    </p:spTree>
    <p:extLst>
      <p:ext uri="{BB962C8B-B14F-4D97-AF65-F5344CB8AC3E}">
        <p14:creationId xmlns:p14="http://schemas.microsoft.com/office/powerpoint/2010/main" val="1673857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bg1">
                    <a:lumMod val="95000"/>
                  </a:schemeClr>
                </a:solidFill>
                <a:effectLst/>
                <a:latin typeface="Work Sans regular" pitchFamily="2" charset="0"/>
                <a:ea typeface="Calibri" panose="020F0502020204030204" pitchFamily="34" charset="0"/>
                <a:cs typeface="Times New Roman" panose="02020603050405020304" pitchFamily="18" charset="0"/>
              </a:rPr>
              <a:t>“Building a generation of political leaders on Global Health”</a:t>
            </a:r>
            <a:endParaRPr lang="pt-PT" sz="1050">
              <a:solidFill>
                <a:schemeClr val="bg1">
                  <a:lumMod val="95000"/>
                </a:schemeClr>
              </a:solidFill>
              <a:effectLst/>
              <a:latin typeface="Work Sans regular" pitchFamily="2" charset="0"/>
              <a:ea typeface="Calibri" panose="020F0502020204030204" pitchFamily="34" charset="0"/>
              <a:cs typeface="Times New Roman" panose="02020603050405020304" pitchFamily="18" charset="0"/>
            </a:endParaRPr>
          </a:p>
        </p:txBody>
      </p:sp>
      <p:sp>
        <p:nvSpPr>
          <p:cNvPr id="4" name="Marcador de Posição do Número do Diapositivo 3"/>
          <p:cNvSpPr>
            <a:spLocks noGrp="1"/>
          </p:cNvSpPr>
          <p:nvPr>
            <p:ph type="sldNum" sz="quarter" idx="5"/>
          </p:nvPr>
        </p:nvSpPr>
        <p:spPr/>
        <p:txBody>
          <a:bodyPr/>
          <a:lstStyle/>
          <a:p>
            <a:fld id="{24E60F1A-F5A9-4511-916B-6FDCDD1348E1}" type="slidenum">
              <a:rPr lang="pt-PT" smtClean="0"/>
              <a:t>21</a:t>
            </a:fld>
            <a:endParaRPr lang="pt-PT"/>
          </a:p>
        </p:txBody>
      </p:sp>
    </p:spTree>
    <p:extLst>
      <p:ext uri="{BB962C8B-B14F-4D97-AF65-F5344CB8AC3E}">
        <p14:creationId xmlns:p14="http://schemas.microsoft.com/office/powerpoint/2010/main" val="977390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just" rtl="0" fontAlgn="base"/>
            <a:r>
              <a:rPr lang="en-US" sz="1800" b="1" i="0" dirty="0">
                <a:solidFill>
                  <a:srgbClr val="000000"/>
                </a:solidFill>
                <a:effectLst/>
                <a:latin typeface="Work Sans regular" pitchFamily="2" charset="0"/>
              </a:rPr>
              <a:t>2/ What we do</a:t>
            </a:r>
            <a:r>
              <a:rPr lang="en-US" sz="1800" b="0" i="0" dirty="0">
                <a:solidFill>
                  <a:srgbClr val="000000"/>
                </a:solidFill>
                <a:effectLst/>
                <a:latin typeface="Work Sans regular" pitchFamily="2" charset="0"/>
              </a:rPr>
              <a:t> </a:t>
            </a:r>
            <a:endParaRPr lang="en-US" b="0" i="0" dirty="0">
              <a:solidFill>
                <a:srgbClr val="000000"/>
              </a:solidFill>
              <a:effectLst/>
              <a:latin typeface="Work Sans regular" pitchFamily="2" charset="0"/>
            </a:endParaRPr>
          </a:p>
          <a:p>
            <a:pPr algn="just" rtl="0" fontAlgn="base"/>
            <a:r>
              <a:rPr lang="en-US" sz="1800" b="0" i="0" dirty="0">
                <a:solidFill>
                  <a:srgbClr val="000000"/>
                </a:solidFill>
                <a:effectLst/>
                <a:latin typeface="Work Sans regular" pitchFamily="2" charset="0"/>
              </a:rPr>
              <a:t>UNITE focuses its activity in providing technical and parliamentary engagement support to its members by connecting them together, connecting them with affected communities, civil society, academia, and governments, and by providing them with the right advocacy tools at the right moment, to act accordingly in their Parliaments. </a:t>
            </a:r>
            <a:endParaRPr lang="en-US" b="0" i="0" dirty="0">
              <a:solidFill>
                <a:srgbClr val="000000"/>
              </a:solidFill>
              <a:effectLst/>
              <a:latin typeface="Work Sans regular" pitchFamily="2" charset="0"/>
            </a:endParaRPr>
          </a:p>
          <a:p>
            <a:pPr algn="just" rtl="0" fontAlgn="base"/>
            <a:r>
              <a:rPr lang="en-US" sz="1800" b="0" i="0" dirty="0">
                <a:solidFill>
                  <a:srgbClr val="000000"/>
                </a:solidFill>
                <a:effectLst/>
                <a:latin typeface="Work Sans regular" pitchFamily="2" charset="0"/>
              </a:rPr>
              <a:t>UNITE’s work is guided by the objectives of the United Nations Sustainable Development Goals (SDG) and despite focusing its efforts on SDG 3 to reach good health and wellbeing for all, UNITE’s members strongly believe it will take a multisectoral approach contemplating the entirety of the UN SDGs to promote efficient and sustainable policies for improved global health systems worldwide. </a:t>
            </a:r>
            <a:endParaRPr lang="en-US" b="0" i="0" dirty="0">
              <a:solidFill>
                <a:srgbClr val="000000"/>
              </a:solidFill>
              <a:effectLst/>
              <a:latin typeface="Work Sans regular" pitchFamily="2"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UNITE held a Global Board Meeting in Rabat to discuss the UNITE Strategy for the upcoming years. In this event the UNITE Strategic Plan for 4 year was adopted and has been shaping the priorities of the organization in terms of content and events, around the 3 following pillars: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Human rights and equitable access to health;</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Strengthening of health systems;</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Global health architecture and security.</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Posição do Número do Diapositivo 3"/>
          <p:cNvSpPr>
            <a:spLocks noGrp="1"/>
          </p:cNvSpPr>
          <p:nvPr>
            <p:ph type="sldNum" sz="quarter" idx="5"/>
          </p:nvPr>
        </p:nvSpPr>
        <p:spPr/>
        <p:txBody>
          <a:bodyPr/>
          <a:lstStyle/>
          <a:p>
            <a:fld id="{24E60F1A-F5A9-4511-916B-6FDCDD1348E1}" type="slidenum">
              <a:rPr lang="pt-PT" smtClean="0"/>
              <a:t>22</a:t>
            </a:fld>
            <a:endParaRPr lang="pt-PT"/>
          </a:p>
        </p:txBody>
      </p:sp>
    </p:spTree>
    <p:extLst>
      <p:ext uri="{BB962C8B-B14F-4D97-AF65-F5344CB8AC3E}">
        <p14:creationId xmlns:p14="http://schemas.microsoft.com/office/powerpoint/2010/main" val="3879142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dirty="0">
                <a:effectLst/>
                <a:latin typeface="Calibri" panose="020F0502020204030204" pitchFamily="34" charset="0"/>
                <a:ea typeface="Arial" panose="020B0604020202020204" pitchFamily="34" charset="0"/>
              </a:rPr>
              <a:t>Good morning, Honorable Ministers, distinguished colleagues and esteemed guests. It is a privilege to once again be with you all during this G20 Health Ministerial meeting under the leadership of the India G20 Presidency. Since we met in Hyderabad, and before then, in Kerala and Goa, much progress has been made on the Global Initiative on Digital Health, the GIDH – or as we call it the ‘Guide’ for short.</a:t>
            </a:r>
            <a:endParaRPr lang="en-SE" sz="1800">
              <a:effectLst/>
              <a:latin typeface="Arial" panose="020B0604020202020204" pitchFamily="34" charset="0"/>
              <a:ea typeface="Arial" panose="020B0604020202020204" pitchFamily="34" charset="0"/>
            </a:endParaRPr>
          </a:p>
          <a:p>
            <a:endParaRPr lang="en-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5A67-866C-42CB-9294-A69A341C3F35}"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950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792C17-AD08-4E4C-AB6D-1035F7AC396F}"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2393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fontScale="85000" lnSpcReduction="20000"/>
          </a:bodyPr>
          <a:lstStyle/>
          <a:p>
            <a:r>
              <a:rPr lang="en-US" sz="1200" b="1" i="0" kern="1200" dirty="0">
                <a:solidFill>
                  <a:schemeClr val="tx1"/>
                </a:solidFill>
                <a:effectLst/>
                <a:latin typeface="+mn-lt"/>
                <a:ea typeface="+mn-ea"/>
                <a:cs typeface="+mn-cs"/>
              </a:rPr>
              <a:t>Pre-history (before 3000 BC)</a:t>
            </a:r>
          </a:p>
          <a:p>
            <a:r>
              <a:rPr lang="en-US" sz="1200" b="0" i="0" kern="1200" dirty="0">
                <a:solidFill>
                  <a:schemeClr val="tx1"/>
                </a:solidFill>
                <a:effectLst/>
                <a:latin typeface="+mn-lt"/>
                <a:ea typeface="+mn-ea"/>
                <a:cs typeface="+mn-cs"/>
              </a:rPr>
              <a:t>People blamed the gods for illness and disease as they had no doctors. But they made remedies from </a:t>
            </a:r>
            <a:r>
              <a:rPr lang="en-US" sz="1200" b="0" i="0" kern="1200" dirty="0" err="1">
                <a:solidFill>
                  <a:schemeClr val="tx1"/>
                </a:solidFill>
                <a:effectLst/>
                <a:latin typeface="+mn-lt"/>
                <a:ea typeface="+mn-ea"/>
                <a:cs typeface="+mn-cs"/>
              </a:rPr>
              <a:t>hebs</a:t>
            </a:r>
            <a:r>
              <a:rPr lang="en-US" sz="1200" b="0" i="0" kern="1200" dirty="0">
                <a:solidFill>
                  <a:schemeClr val="tx1"/>
                </a:solidFill>
                <a:effectLst/>
                <a:latin typeface="+mn-lt"/>
                <a:ea typeface="+mn-ea"/>
                <a:cs typeface="+mn-cs"/>
              </a:rPr>
              <a:t> and plants. Short life expectancy.</a:t>
            </a:r>
          </a:p>
          <a:p>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Ancient Egypt (3000-500 BC)</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Medical knowledge was written down and passed on for the first time. Life expectancy increased from 30 for men and 24 for women in prehistory to 38 for women and 40 for men during the ancient </a:t>
            </a:r>
            <a:r>
              <a:rPr lang="en-US" sz="1200" b="0" i="0" kern="1200" dirty="0" err="1">
                <a:solidFill>
                  <a:schemeClr val="tx1"/>
                </a:solidFill>
                <a:effectLst/>
                <a:latin typeface="+mn-lt"/>
                <a:ea typeface="+mn-ea"/>
                <a:cs typeface="+mn-cs"/>
              </a:rPr>
              <a:t>civilisations</a:t>
            </a:r>
            <a:r>
              <a:rPr lang="en-US" sz="1200" b="0" i="0" kern="1200" dirty="0">
                <a:solidFill>
                  <a:schemeClr val="tx1"/>
                </a:solidFill>
                <a:effectLst/>
                <a:latin typeface="+mn-lt"/>
                <a:ea typeface="+mn-ea"/>
                <a:cs typeface="+mn-cs"/>
              </a:rPr>
              <a:t> of Egypt, Greece and Rome.</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a:t>
            </a:r>
            <a:r>
              <a:rPr lang="en-US" sz="1200" b="1" i="0" kern="1200" dirty="0">
                <a:solidFill>
                  <a:schemeClr val="tx1"/>
                </a:solidFill>
                <a:effectLst/>
                <a:latin typeface="+mn-lt"/>
                <a:ea typeface="+mn-ea"/>
                <a:cs typeface="+mn-cs"/>
              </a:rPr>
              <a:t>ncient Greece (500-200 BC)</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Hippocrates developed the four </a:t>
            </a:r>
            <a:r>
              <a:rPr lang="en-US" sz="1200" b="0" i="0" kern="1200" dirty="0" err="1">
                <a:solidFill>
                  <a:schemeClr val="tx1"/>
                </a:solidFill>
                <a:effectLst/>
                <a:latin typeface="+mn-lt"/>
                <a:ea typeface="+mn-ea"/>
                <a:cs typeface="+mn-cs"/>
              </a:rPr>
              <a:t>humours</a:t>
            </a:r>
            <a:r>
              <a:rPr lang="en-US" sz="1200" b="0" i="0" kern="1200" dirty="0">
                <a:solidFill>
                  <a:schemeClr val="tx1"/>
                </a:solidFill>
                <a:effectLst/>
                <a:latin typeface="+mn-lt"/>
                <a:ea typeface="+mn-ea"/>
                <a:cs typeface="+mn-cs"/>
              </a:rPr>
              <a:t> theory. The Alexandria medical school and library was founded.</a:t>
            </a:r>
          </a:p>
          <a:p>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Ancient Rome (200 BC - 500 AD)</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Galen brought together Greek and Roman medicine in his writings. Concentration was on public health and preventative medicine rather than cures and theories of disease.</a:t>
            </a:r>
          </a:p>
          <a:p>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The Middle Ages (500 - 1400 AD)</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Very little medical progress. Life expectancy of under 40 years for both men and women.</a:t>
            </a:r>
          </a:p>
          <a:p>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The Medical Renaissance (AD 1400-1700)</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Many new discoveries were made about the body as well as new breakthroughs in anatomy, physiology and surgery.</a:t>
            </a:r>
          </a:p>
          <a:p>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The eighteenth and nineteenth centuries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Discoveries made about the true causes of disease in a time of great medical progress.</a:t>
            </a:r>
          </a:p>
          <a:p>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The twentieth Century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Rapid progress was made in medicine and health and in preventing and curing many diseases. Life expectancy increased to 78 for women and 72 for men.</a:t>
            </a:r>
          </a:p>
          <a:p>
            <a:endParaRPr lang="pt-PT" dirty="0"/>
          </a:p>
        </p:txBody>
      </p:sp>
      <p:sp>
        <p:nvSpPr>
          <p:cNvPr id="4" name="Marcador de Posição do Número do Diapositivo 3"/>
          <p:cNvSpPr>
            <a:spLocks noGrp="1"/>
          </p:cNvSpPr>
          <p:nvPr>
            <p:ph type="sldNum" sz="quarter" idx="10"/>
          </p:nvPr>
        </p:nvSpPr>
        <p:spPr/>
        <p:txBody>
          <a:bodyPr/>
          <a:lstStyle/>
          <a:p>
            <a:fld id="{E38D0D07-A268-0246-B957-DC73C9E63C29}" type="slidenum">
              <a:rPr lang="en-US" smtClean="0"/>
              <a:pPr/>
              <a:t>9</a:t>
            </a:fld>
            <a:endParaRPr lang="en-US"/>
          </a:p>
        </p:txBody>
      </p:sp>
    </p:spTree>
    <p:extLst>
      <p:ext uri="{BB962C8B-B14F-4D97-AF65-F5344CB8AC3E}">
        <p14:creationId xmlns:p14="http://schemas.microsoft.com/office/powerpoint/2010/main" val="2852803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5792C17-AD08-4E4C-AB6D-1035F7AC396F}" type="slidenum">
              <a:rPr lang="fr-FR" smtClean="0"/>
              <a:t>10</a:t>
            </a:fld>
            <a:endParaRPr lang="fr-FR" dirty="0"/>
          </a:p>
        </p:txBody>
      </p:sp>
    </p:spTree>
    <p:extLst>
      <p:ext uri="{BB962C8B-B14F-4D97-AF65-F5344CB8AC3E}">
        <p14:creationId xmlns:p14="http://schemas.microsoft.com/office/powerpoint/2010/main" val="401859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5792C17-AD08-4E4C-AB6D-1035F7AC396F}" type="slidenum">
              <a:rPr lang="fr-FR" smtClean="0"/>
              <a:t>11</a:t>
            </a:fld>
            <a:endParaRPr lang="fr-FR" dirty="0"/>
          </a:p>
        </p:txBody>
      </p:sp>
    </p:spTree>
    <p:extLst>
      <p:ext uri="{BB962C8B-B14F-4D97-AF65-F5344CB8AC3E}">
        <p14:creationId xmlns:p14="http://schemas.microsoft.com/office/powerpoint/2010/main" val="2361556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dirty="0"/>
              <a:t>As medidas de sustentabilidade financeira</a:t>
            </a:r>
            <a:r>
              <a:rPr lang="pt-PT" baseline="0" dirty="0"/>
              <a:t> vão alterar profundamente o modo de funcionamento do SNS, mas não vão pôr em risco todos os benefícios nem os indicadores de saúde que o SNS proporcionou ao longo dos últimos 30 anos. O MS, através dos seus dirigentes, vai mostrar que é possível vencer os desafios difíceis de 2012, e conseguir, mesmo nesta conjuntura altamente desfavorável, …</a:t>
            </a:r>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CCDB4-6092-4E42-B8CA-232087E06779}" type="slidenum">
              <a:rPr kumimoji="0" lang="pt-P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t-P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5950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5792C17-AD08-4E4C-AB6D-1035F7AC396F}" type="slidenum">
              <a:rPr lang="fr-FR" smtClean="0"/>
              <a:t>14</a:t>
            </a:fld>
            <a:endParaRPr lang="fr-FR" dirty="0"/>
          </a:p>
        </p:txBody>
      </p:sp>
    </p:spTree>
    <p:extLst>
      <p:ext uri="{BB962C8B-B14F-4D97-AF65-F5344CB8AC3E}">
        <p14:creationId xmlns:p14="http://schemas.microsoft.com/office/powerpoint/2010/main" val="4266350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5792C17-AD08-4E4C-AB6D-1035F7AC396F}" type="slidenum">
              <a:rPr lang="fr-FR" smtClean="0"/>
              <a:t>15</a:t>
            </a:fld>
            <a:endParaRPr lang="fr-FR" dirty="0"/>
          </a:p>
        </p:txBody>
      </p:sp>
    </p:spTree>
    <p:extLst>
      <p:ext uri="{BB962C8B-B14F-4D97-AF65-F5344CB8AC3E}">
        <p14:creationId xmlns:p14="http://schemas.microsoft.com/office/powerpoint/2010/main" val="1883320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5792C17-AD08-4E4C-AB6D-1035F7AC396F}" type="slidenum">
              <a:rPr lang="fr-FR" smtClean="0"/>
              <a:t>16</a:t>
            </a:fld>
            <a:endParaRPr lang="fr-FR" dirty="0"/>
          </a:p>
        </p:txBody>
      </p:sp>
    </p:spTree>
    <p:extLst>
      <p:ext uri="{BB962C8B-B14F-4D97-AF65-F5344CB8AC3E}">
        <p14:creationId xmlns:p14="http://schemas.microsoft.com/office/powerpoint/2010/main" val="2678189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5792C17-AD08-4E4C-AB6D-1035F7AC396F}" type="slidenum">
              <a:rPr lang="fr-FR" smtClean="0"/>
              <a:t>17</a:t>
            </a:fld>
            <a:endParaRPr lang="fr-FR" dirty="0"/>
          </a:p>
        </p:txBody>
      </p:sp>
    </p:spTree>
    <p:extLst>
      <p:ext uri="{BB962C8B-B14F-4D97-AF65-F5344CB8AC3E}">
        <p14:creationId xmlns:p14="http://schemas.microsoft.com/office/powerpoint/2010/main" val="2049862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aslov in vsebina">
  <p:cSld name="Naslov in vsebina">
    <p:spTree>
      <p:nvGrpSpPr>
        <p:cNvPr id="1" name="Shape 55"/>
        <p:cNvGrpSpPr/>
        <p:nvPr/>
      </p:nvGrpSpPr>
      <p:grpSpPr>
        <a:xfrm>
          <a:off x="0" y="0"/>
          <a:ext cx="0" cy="0"/>
          <a:chOff x="0" y="0"/>
          <a:chExt cx="0" cy="0"/>
        </a:xfrm>
      </p:grpSpPr>
      <p:sp>
        <p:nvSpPr>
          <p:cNvPr id="56" name="Google Shape;56;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1400">
                <a:solidFill>
                  <a:schemeClr val="dk1"/>
                </a:solidFill>
                <a:latin typeface="Roboto" panose="02000000000000000000" pitchFamily="2" charset="0"/>
                <a:ea typeface="Roboto" panose="02000000000000000000" pitchFamily="2" charset="0"/>
                <a:cs typeface="Calibri Light" panose="020F0302020204030204" pitchFamily="34" charset="0"/>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lang="sl-SI" dirty="0"/>
          </a:p>
        </p:txBody>
      </p:sp>
      <p:sp>
        <p:nvSpPr>
          <p:cNvPr id="58" name="Google Shape;58;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Roboto" panose="02000000000000000000" pitchFamily="2" charset="0"/>
                <a:ea typeface="Roboto" panose="02000000000000000000" pitchFamily="2" charset="0"/>
                <a:cs typeface="Calibri Light" panose="020F0302020204030204" pitchFamily="34" charset="0"/>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pic>
        <p:nvPicPr>
          <p:cNvPr id="3" name="Picture 2">
            <a:extLst>
              <a:ext uri="{FF2B5EF4-FFF2-40B4-BE49-F238E27FC236}">
                <a16:creationId xmlns:a16="http://schemas.microsoft.com/office/drawing/2014/main" id="{D54CB8D3-5165-3A25-1071-BE03F836504C}"/>
              </a:ext>
            </a:extLst>
          </p:cNvPr>
          <p:cNvPicPr>
            <a:picLocks noChangeAspect="1"/>
          </p:cNvPicPr>
          <p:nvPr userDrawn="1"/>
        </p:nvPicPr>
        <p:blipFill>
          <a:blip r:embed="rId2"/>
          <a:stretch>
            <a:fillRect/>
          </a:stretch>
        </p:blipFill>
        <p:spPr>
          <a:xfrm>
            <a:off x="3274406" y="4922007"/>
            <a:ext cx="2595187" cy="161786"/>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305A6E70-B1FC-4D41-9E0D-275B509CF9C7}" type="datetimeFigureOut">
              <a:rPr lang="pt-PT" smtClean="0"/>
              <a:pPr/>
              <a:t>12/09/23</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a:xfrm>
            <a:off x="43134" y="4833176"/>
            <a:ext cx="2057400" cy="273844"/>
          </a:xfrm>
          <a:prstGeom prst="rect">
            <a:avLst/>
          </a:prstGeom>
        </p:spPr>
        <p:txBody>
          <a:bodyPr/>
          <a:lstStyle/>
          <a:p>
            <a:fld id="{5BF50F9E-E53B-44B8-BE1A-A514B367BAFB}" type="slidenum">
              <a:rPr lang="pt-PT" smtClean="0"/>
              <a:pPr/>
              <a:t>‹#›</a:t>
            </a:fld>
            <a:endParaRPr lang="pt-PT"/>
          </a:p>
        </p:txBody>
      </p:sp>
    </p:spTree>
    <p:extLst>
      <p:ext uri="{BB962C8B-B14F-4D97-AF65-F5344CB8AC3E}">
        <p14:creationId xmlns:p14="http://schemas.microsoft.com/office/powerpoint/2010/main" val="42352423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5F4BB-7F70-4A2E-85A7-BEBEFD2CD7FA}"/>
              </a:ext>
            </a:extLst>
          </p:cNvPr>
          <p:cNvSpPr>
            <a:spLocks noGrp="1"/>
          </p:cNvSpPr>
          <p:nvPr>
            <p:ph type="ctrTitle"/>
          </p:nvPr>
        </p:nvSpPr>
        <p:spPr>
          <a:xfrm>
            <a:off x="1143000" y="841772"/>
            <a:ext cx="6858000" cy="1790700"/>
          </a:xfrm>
        </p:spPr>
        <p:txBody>
          <a:bodyPr anchor="b"/>
          <a:lstStyle>
            <a:lvl1pPr algn="ctr">
              <a:defRPr sz="3375"/>
            </a:lvl1pPr>
          </a:lstStyle>
          <a:p>
            <a:r>
              <a:rPr lang="pt-PT"/>
              <a:t>Clique para editar o estilo de título do Modelo Global</a:t>
            </a:r>
          </a:p>
        </p:txBody>
      </p:sp>
      <p:sp>
        <p:nvSpPr>
          <p:cNvPr id="3" name="Subtítulo 2">
            <a:extLst>
              <a:ext uri="{FF2B5EF4-FFF2-40B4-BE49-F238E27FC236}">
                <a16:creationId xmlns:a16="http://schemas.microsoft.com/office/drawing/2014/main" id="{A99FDF4B-E61A-4CB9-9561-1A513FF17A51}"/>
              </a:ext>
            </a:extLst>
          </p:cNvPr>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97989794-0B93-44DA-8DD5-867DC5F4B646}"/>
              </a:ext>
            </a:extLst>
          </p:cNvPr>
          <p:cNvSpPr>
            <a:spLocks noGrp="1"/>
          </p:cNvSpPr>
          <p:nvPr>
            <p:ph type="dt" sz="half" idx="10"/>
          </p:nvPr>
        </p:nvSpPr>
        <p:spPr/>
        <p:txBody>
          <a:bodyPr/>
          <a:lstStyle/>
          <a:p>
            <a:fld id="{68133314-FC5C-4A84-BA39-933CC3531E5E}" type="datetimeFigureOut">
              <a:rPr lang="pt-PT" smtClean="0"/>
              <a:t>12/09/23</a:t>
            </a:fld>
            <a:endParaRPr lang="pt-PT"/>
          </a:p>
        </p:txBody>
      </p:sp>
      <p:sp>
        <p:nvSpPr>
          <p:cNvPr id="5" name="Marcador de Posição do Rodapé 4">
            <a:extLst>
              <a:ext uri="{FF2B5EF4-FFF2-40B4-BE49-F238E27FC236}">
                <a16:creationId xmlns:a16="http://schemas.microsoft.com/office/drawing/2014/main" id="{BC54E1CF-4D17-43BF-B326-542A73B3B24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10B03482-20E3-4102-B3DC-F6CEF701FFFA}"/>
              </a:ext>
            </a:extLst>
          </p:cNvPr>
          <p:cNvSpPr>
            <a:spLocks noGrp="1"/>
          </p:cNvSpPr>
          <p:nvPr>
            <p:ph type="sldNum" sz="quarter" idx="12"/>
          </p:nvPr>
        </p:nvSpPr>
        <p:spPr>
          <a:xfrm>
            <a:off x="43134" y="4833176"/>
            <a:ext cx="2057400" cy="273844"/>
          </a:xfrm>
          <a:prstGeom prst="rect">
            <a:avLst/>
          </a:prstGeom>
        </p:spPr>
        <p:txBody>
          <a:bodyPr/>
          <a:lstStyle/>
          <a:p>
            <a:fld id="{C63C1F1D-784B-451F-8AC8-99F5CB5CC971}" type="slidenum">
              <a:rPr lang="pt-PT" smtClean="0"/>
              <a:t>‹#›</a:t>
            </a:fld>
            <a:endParaRPr lang="pt-PT"/>
          </a:p>
        </p:txBody>
      </p:sp>
    </p:spTree>
    <p:extLst>
      <p:ext uri="{BB962C8B-B14F-4D97-AF65-F5344CB8AC3E}">
        <p14:creationId xmlns:p14="http://schemas.microsoft.com/office/powerpoint/2010/main" val="32756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Diapositive de titre">
    <p:spTree>
      <p:nvGrpSpPr>
        <p:cNvPr id="1" name=""/>
        <p:cNvGrpSpPr/>
        <p:nvPr/>
      </p:nvGrpSpPr>
      <p:grpSpPr>
        <a:xfrm>
          <a:off x="0" y="0"/>
          <a:ext cx="0" cy="0"/>
          <a:chOff x="0" y="0"/>
          <a:chExt cx="0" cy="0"/>
        </a:xfrm>
      </p:grpSpPr>
      <p:sp>
        <p:nvSpPr>
          <p:cNvPr id="4" name="Espace réservé du texte 3"/>
          <p:cNvSpPr>
            <a:spLocks noGrp="1"/>
          </p:cNvSpPr>
          <p:nvPr>
            <p:ph type="body" sz="quarter" idx="11" hasCustomPrompt="1"/>
          </p:nvPr>
        </p:nvSpPr>
        <p:spPr>
          <a:xfrm>
            <a:off x="2676939" y="4539426"/>
            <a:ext cx="6194012" cy="401648"/>
          </a:xfrm>
        </p:spPr>
        <p:txBody>
          <a:bodyPr wrap="square">
            <a:spAutoFit/>
          </a:bodyPr>
          <a:lstStyle>
            <a:lvl1pPr marL="0" indent="0" algn="r">
              <a:buNone/>
              <a:defRPr sz="2400" b="0"/>
            </a:lvl1pPr>
          </a:lstStyle>
          <a:p>
            <a:r>
              <a:rPr lang="en-US" noProof="0" dirty="0"/>
              <a:t>Subtitle, 24 pts</a:t>
            </a:r>
          </a:p>
        </p:txBody>
      </p:sp>
      <p:sp>
        <p:nvSpPr>
          <p:cNvPr id="8" name="Espace réservé pour une image  7"/>
          <p:cNvSpPr>
            <a:spLocks noGrp="1"/>
          </p:cNvSpPr>
          <p:nvPr>
            <p:ph type="pic" sz="quarter" idx="10" hasCustomPrompt="1"/>
          </p:nvPr>
        </p:nvSpPr>
        <p:spPr>
          <a:xfrm>
            <a:off x="0" y="0"/>
            <a:ext cx="9144000" cy="3880800"/>
          </a:xfrm>
        </p:spPr>
        <p:txBody>
          <a:bodyPr/>
          <a:lstStyle>
            <a:lvl1pPr>
              <a:defRPr/>
            </a:lvl1pPr>
          </a:lstStyle>
          <a:p>
            <a:r>
              <a:rPr lang="fr-FR" dirty="0"/>
              <a:t>Picture  </a:t>
            </a:r>
          </a:p>
        </p:txBody>
      </p:sp>
      <p:sp>
        <p:nvSpPr>
          <p:cNvPr id="2" name="Title 1"/>
          <p:cNvSpPr>
            <a:spLocks noGrp="1"/>
          </p:cNvSpPr>
          <p:nvPr>
            <p:ph type="ctrTitle" hasCustomPrompt="1"/>
          </p:nvPr>
        </p:nvSpPr>
        <p:spPr>
          <a:xfrm>
            <a:off x="2676938" y="4068001"/>
            <a:ext cx="6190065" cy="443198"/>
          </a:xfrm>
        </p:spPr>
        <p:txBody>
          <a:bodyPr anchor="b"/>
          <a:lstStyle>
            <a:lvl1pPr algn="r">
              <a:defRPr sz="3200">
                <a:solidFill>
                  <a:schemeClr val="tx2"/>
                </a:solidFill>
              </a:defRPr>
            </a:lvl1pPr>
          </a:lstStyle>
          <a:p>
            <a:r>
              <a:rPr lang="en-US" noProof="0" dirty="0"/>
              <a:t>Presentation title, 32 pts</a:t>
            </a:r>
            <a:endParaRPr lang="en-US" dirty="0"/>
          </a:p>
        </p:txBody>
      </p:sp>
    </p:spTree>
    <p:extLst>
      <p:ext uri="{BB962C8B-B14F-4D97-AF65-F5344CB8AC3E}">
        <p14:creationId xmlns:p14="http://schemas.microsoft.com/office/powerpoint/2010/main" val="1123482582"/>
      </p:ext>
    </p:extLst>
  </p:cSld>
  <p:clrMapOvr>
    <a:masterClrMapping/>
  </p:clrMapOvr>
  <p:extLst>
    <p:ext uri="{DCECCB84-F9BA-43D5-87BE-67443E8EF086}">
      <p15:sldGuideLst xmlns:p15="http://schemas.microsoft.com/office/powerpoint/2012/main">
        <p15:guide id="1" orient="horz" pos="2836">
          <p15:clr>
            <a:srgbClr val="FBAE40"/>
          </p15:clr>
        </p15:guide>
        <p15:guide id="2" orient="horz" pos="3072">
          <p15:clr>
            <a:srgbClr val="FBAE40"/>
          </p15:clr>
        </p15:guide>
        <p15:guide id="3" pos="5588">
          <p15:clr>
            <a:srgbClr val="FBAE40"/>
          </p15:clr>
        </p15:guide>
        <p15:guide id="4" pos="185">
          <p15:clr>
            <a:srgbClr val="FBAE40"/>
          </p15:clr>
        </p15:guide>
        <p15:guide id="5" pos="1444">
          <p15:clr>
            <a:srgbClr val="FBAE40"/>
          </p15:clr>
        </p15:guide>
        <p15:guide id="6" orient="horz" pos="2978">
          <p15:clr>
            <a:srgbClr val="FBAE40"/>
          </p15:clr>
        </p15:guide>
        <p15:guide id="7" orient="horz" pos="24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01DB31-B2ED-4090-B56E-30D9DF865EC3}"/>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D81363C6-4ADF-43E5-8909-AE1CD3E8CDE5}"/>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9942BABC-36F1-4AA9-B161-8E5FD2904472}"/>
              </a:ext>
            </a:extLst>
          </p:cNvPr>
          <p:cNvSpPr>
            <a:spLocks noGrp="1"/>
          </p:cNvSpPr>
          <p:nvPr>
            <p:ph type="dt" sz="half" idx="10"/>
          </p:nvPr>
        </p:nvSpPr>
        <p:spPr/>
        <p:txBody>
          <a:bodyPr/>
          <a:lstStyle/>
          <a:p>
            <a:fld id="{DA40B501-1070-4813-90B9-40C864656215}" type="datetimeFigureOut">
              <a:rPr lang="pt-PT" smtClean="0"/>
              <a:t>12/09/23</a:t>
            </a:fld>
            <a:endParaRPr lang="pt-PT"/>
          </a:p>
        </p:txBody>
      </p:sp>
      <p:sp>
        <p:nvSpPr>
          <p:cNvPr id="5" name="Marcador de Posição do Rodapé 4">
            <a:extLst>
              <a:ext uri="{FF2B5EF4-FFF2-40B4-BE49-F238E27FC236}">
                <a16:creationId xmlns:a16="http://schemas.microsoft.com/office/drawing/2014/main" id="{3546C4AE-F2F2-4BF3-9972-397BEC018952}"/>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952A7B41-2848-4D7B-8E69-82FF0329E61F}"/>
              </a:ext>
            </a:extLst>
          </p:cNvPr>
          <p:cNvSpPr>
            <a:spLocks noGrp="1"/>
          </p:cNvSpPr>
          <p:nvPr>
            <p:ph type="sldNum" sz="quarter" idx="12"/>
          </p:nvPr>
        </p:nvSpPr>
        <p:spPr>
          <a:xfrm>
            <a:off x="43134" y="4833176"/>
            <a:ext cx="2057400" cy="273844"/>
          </a:xfrm>
          <a:prstGeom prst="rect">
            <a:avLst/>
          </a:prstGeom>
        </p:spPr>
        <p:txBody>
          <a:bodyPr/>
          <a:lstStyle/>
          <a:p>
            <a:fld id="{824E462B-3A7E-4E0C-8EFC-09F5FD10736B}" type="slidenum">
              <a:rPr lang="pt-PT" smtClean="0"/>
              <a:t>‹#›</a:t>
            </a:fld>
            <a:endParaRPr lang="pt-PT"/>
          </a:p>
        </p:txBody>
      </p:sp>
    </p:spTree>
    <p:extLst>
      <p:ext uri="{BB962C8B-B14F-4D97-AF65-F5344CB8AC3E}">
        <p14:creationId xmlns:p14="http://schemas.microsoft.com/office/powerpoint/2010/main" val="2598795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G24">
    <p:spTree>
      <p:nvGrpSpPr>
        <p:cNvPr id="1" name=""/>
        <p:cNvGrpSpPr/>
        <p:nvPr/>
      </p:nvGrpSpPr>
      <p:grpSpPr>
        <a:xfrm>
          <a:off x="0" y="0"/>
          <a:ext cx="0" cy="0"/>
          <a:chOff x="0" y="0"/>
          <a:chExt cx="0" cy="0"/>
        </a:xfrm>
      </p:grpSpPr>
      <p:sp>
        <p:nvSpPr>
          <p:cNvPr id="10" name="Заголовок 1"/>
          <p:cNvSpPr>
            <a:spLocks noGrp="1"/>
          </p:cNvSpPr>
          <p:nvPr>
            <p:ph type="title" hasCustomPrompt="1"/>
          </p:nvPr>
        </p:nvSpPr>
        <p:spPr>
          <a:xfrm>
            <a:off x="600641" y="2166753"/>
            <a:ext cx="7832285" cy="512643"/>
          </a:xfrm>
          <a:prstGeom prst="rect">
            <a:avLst/>
          </a:prstGeom>
          <a:effectLst/>
        </p:spPr>
        <p:txBody>
          <a:bodyPr>
            <a:noAutofit/>
          </a:bodyPr>
          <a:lstStyle>
            <a:lvl1pPr marL="0" marR="0" indent="0" algn="l" defTabSz="914218" rtl="0" eaLnBrk="1" fontAlgn="auto" latinLnBrk="0" hangingPunct="1">
              <a:lnSpc>
                <a:spcPct val="100000"/>
              </a:lnSpc>
              <a:spcBef>
                <a:spcPct val="0"/>
              </a:spcBef>
              <a:spcAft>
                <a:spcPts val="0"/>
              </a:spcAft>
              <a:buClrTx/>
              <a:buSzTx/>
              <a:buFontTx/>
              <a:buNone/>
              <a:tabLst>
                <a:tab pos="1365306" algn="l"/>
              </a:tabLst>
              <a:defRPr lang="ru-RU" sz="3000" b="1" i="0" kern="1200" spc="0" baseline="0" dirty="0">
                <a:solidFill>
                  <a:srgbClr val="4E4C83"/>
                </a:solidFill>
                <a:effectLst/>
                <a:latin typeface="+mn-lt"/>
                <a:ea typeface="Tahoma" charset="0"/>
                <a:cs typeface="DIN Pro Regular" panose="020B0504020101020102" pitchFamily="34" charset="0"/>
              </a:defRPr>
            </a:lvl1pPr>
          </a:lstStyle>
          <a:p>
            <a:r>
              <a:rPr lang="en-US"/>
              <a:t>Title </a:t>
            </a:r>
            <a:r>
              <a:rPr lang="en-US" err="1"/>
              <a:t>Silde</a:t>
            </a:r>
            <a:endParaRPr lang="ru-RU"/>
          </a:p>
        </p:txBody>
      </p:sp>
      <p:sp>
        <p:nvSpPr>
          <p:cNvPr id="11" name="Текст 3"/>
          <p:cNvSpPr>
            <a:spLocks noGrp="1"/>
          </p:cNvSpPr>
          <p:nvPr>
            <p:ph type="body" sz="quarter" idx="21" hasCustomPrompt="1"/>
          </p:nvPr>
        </p:nvSpPr>
        <p:spPr>
          <a:xfrm>
            <a:off x="604600" y="2726253"/>
            <a:ext cx="7832285" cy="343823"/>
          </a:xfrm>
          <a:prstGeom prst="rect">
            <a:avLst/>
          </a:prstGeom>
        </p:spPr>
        <p:txBody>
          <a:bodyPr/>
          <a:lstStyle>
            <a:lvl1pPr algn="ctr">
              <a:lnSpc>
                <a:spcPct val="120000"/>
              </a:lnSpc>
              <a:spcBef>
                <a:spcPts val="477"/>
              </a:spcBef>
              <a:defRPr lang="en-US" sz="1050" b="1" i="0" baseline="0" dirty="0">
                <a:solidFill>
                  <a:schemeClr val="tx2"/>
                </a:solidFill>
                <a:latin typeface="+mn-lt"/>
                <a:ea typeface="Tahoma" charset="0"/>
                <a:cs typeface="DIN Pro Regular" panose="020B0504020101020102" pitchFamily="34"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939217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Titre 4">
            <a:extLst>
              <a:ext uri="{FF2B5EF4-FFF2-40B4-BE49-F238E27FC236}">
                <a16:creationId xmlns:a16="http://schemas.microsoft.com/office/drawing/2014/main" id="{CE6F5933-D460-3559-5F11-BE2B777FABA1}"/>
              </a:ext>
            </a:extLst>
          </p:cNvPr>
          <p:cNvSpPr>
            <a:spLocks noGrp="1"/>
          </p:cNvSpPr>
          <p:nvPr>
            <p:ph type="title"/>
          </p:nvPr>
        </p:nvSpPr>
        <p:spPr>
          <a:xfrm>
            <a:off x="223157" y="285750"/>
            <a:ext cx="4114800" cy="571500"/>
          </a:xfrm>
        </p:spPr>
        <p:txBody>
          <a:bodyPr/>
          <a:lstStyle/>
          <a:p>
            <a:r>
              <a:rPr lang="fr-FR" dirty="0"/>
              <a:t>Modifiez le style du titre</a:t>
            </a:r>
          </a:p>
        </p:txBody>
      </p:sp>
    </p:spTree>
    <p:extLst>
      <p:ext uri="{BB962C8B-B14F-4D97-AF65-F5344CB8AC3E}">
        <p14:creationId xmlns:p14="http://schemas.microsoft.com/office/powerpoint/2010/main" val="38675958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8A65F14-C9DC-11FB-9D63-8655D69AF2C9}"/>
              </a:ext>
            </a:extLst>
          </p:cNvPr>
          <p:cNvGraphicFramePr>
            <a:graphicFrameLocks noChangeAspect="1"/>
          </p:cNvGraphicFramePr>
          <p:nvPr userDrawn="1">
            <p:custDataLst>
              <p:tags r:id="rId9"/>
            </p:custDataLst>
            <p:extLst>
              <p:ext uri="{D42A27DB-BD31-4B8C-83A1-F6EECF244321}">
                <p14:modId xmlns:p14="http://schemas.microsoft.com/office/powerpoint/2010/main" val="12524552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0" imgW="7772400" imgH="10058400" progId="TCLayout.ActiveDocument.1">
                  <p:embed/>
                </p:oleObj>
              </mc:Choice>
              <mc:Fallback>
                <p:oleObj name="think-cell Slide" r:id="rId10" imgW="7772400" imgH="10058400" progId="TCLayout.ActiveDocument.1">
                  <p:embed/>
                  <p:pic>
                    <p:nvPicPr>
                      <p:cNvPr id="0" name=""/>
                      <p:cNvPicPr/>
                      <p:nvPr/>
                    </p:nvPicPr>
                    <p:blipFill>
                      <a:blip r:embed="rId11"/>
                      <a:stretch>
                        <a:fillRect/>
                      </a:stretch>
                    </p:blipFill>
                    <p:spPr>
                      <a:xfrm>
                        <a:off x="1588" y="1588"/>
                        <a:ext cx="1227" cy="1588"/>
                      </a:xfrm>
                      <a:prstGeom prst="rect">
                        <a:avLst/>
                      </a:prstGeom>
                    </p:spPr>
                  </p:pic>
                </p:oleObj>
              </mc:Fallback>
            </mc:AlternateContent>
          </a:graphicData>
        </a:graphic>
      </p:graphicFrame>
    </p:spTree>
  </p:cSld>
  <p:clrMap bg1="lt1" tx1="dk1" bg2="dk2" tx2="lt2" accent1="accent1" accent2="accent2" accent3="accent3" accent4="accent4" accent5="accent5" accent6="accent6" hlink="hlink" folHlink="folHlink"/>
  <p:sldLayoutIdLst>
    <p:sldLayoutId id="2147483660" r:id="rId1"/>
    <p:sldLayoutId id="2147483674" r:id="rId2"/>
    <p:sldLayoutId id="2147483675" r:id="rId3"/>
    <p:sldLayoutId id="2147483676" r:id="rId4"/>
    <p:sldLayoutId id="2147483677" r:id="rId5"/>
    <p:sldLayoutId id="2147483678" r:id="rId6"/>
    <p:sldLayoutId id="214748367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8.jpe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47.jpeg"/><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46.png"/><Relationship Id="rId2" Type="http://schemas.openxmlformats.org/officeDocument/2006/relationships/notesSlide" Target="../notesSlides/notesSlide13.xml"/><Relationship Id="rId16" Type="http://schemas.openxmlformats.org/officeDocument/2006/relationships/image" Target="../media/image60.jpeg"/><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63.gif"/><Relationship Id="rId5" Type="http://schemas.openxmlformats.org/officeDocument/2006/relationships/image" Target="../media/image62.png"/><Relationship Id="rId4" Type="http://schemas.openxmlformats.org/officeDocument/2006/relationships/image" Target="../media/image61.emf"/></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notesSlide" Target="../notesSlides/notesSlide15.xml"/><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84.jpg"/><Relationship Id="rId11" Type="http://schemas.openxmlformats.org/officeDocument/2006/relationships/image" Target="../media/image89.svg"/><Relationship Id="rId5" Type="http://schemas.openxmlformats.org/officeDocument/2006/relationships/image" Target="../media/image83.emf"/><Relationship Id="rId10" Type="http://schemas.openxmlformats.org/officeDocument/2006/relationships/image" Target="../media/image88.png"/><Relationship Id="rId4" Type="http://schemas.openxmlformats.org/officeDocument/2006/relationships/oleObject" Target="../embeddings/oleObject7.bin"/><Relationship Id="rId9" Type="http://schemas.openxmlformats.org/officeDocument/2006/relationships/image" Target="../media/image87.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0.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9.gif"/><Relationship Id="rId5" Type="http://schemas.openxmlformats.org/officeDocument/2006/relationships/image" Target="../media/image18.e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alpha val="5835"/>
          </a:srgbClr>
        </a:solidFill>
        <a:effectLst/>
      </p:bgPr>
    </p:bg>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7D254497-9B3C-98B9-CB87-D7F356852B55}"/>
              </a:ext>
            </a:extLst>
          </p:cNvPr>
          <p:cNvSpPr txBox="1"/>
          <p:nvPr/>
        </p:nvSpPr>
        <p:spPr>
          <a:xfrm>
            <a:off x="7898146" y="-1421"/>
            <a:ext cx="1245854" cy="261610"/>
          </a:xfrm>
          <a:prstGeom prst="rect">
            <a:avLst/>
          </a:prstGeom>
          <a:noFill/>
        </p:spPr>
        <p:txBody>
          <a:bodyPr wrap="none" rtlCol="0">
            <a:spAutoFit/>
          </a:bodyPr>
          <a:lstStyle/>
          <a:p>
            <a:r>
              <a:rPr lang="pt-PT" sz="1100" dirty="0">
                <a:solidFill>
                  <a:schemeClr val="tx2">
                    <a:lumMod val="75000"/>
                  </a:schemeClr>
                </a:solidFill>
              </a:rPr>
              <a:t>@RBaptistaLeite</a:t>
            </a:r>
          </a:p>
        </p:txBody>
      </p:sp>
      <p:sp>
        <p:nvSpPr>
          <p:cNvPr id="14" name="CaixaDeTexto 3">
            <a:extLst>
              <a:ext uri="{FF2B5EF4-FFF2-40B4-BE49-F238E27FC236}">
                <a16:creationId xmlns:a16="http://schemas.microsoft.com/office/drawing/2014/main" id="{F9DF054C-8E56-2878-1C8F-C165566DC7C2}"/>
              </a:ext>
            </a:extLst>
          </p:cNvPr>
          <p:cNvSpPr txBox="1"/>
          <p:nvPr/>
        </p:nvSpPr>
        <p:spPr>
          <a:xfrm>
            <a:off x="642063" y="1880950"/>
            <a:ext cx="6099133" cy="584775"/>
          </a:xfrm>
          <a:prstGeom prst="rect">
            <a:avLst/>
          </a:prstGeom>
          <a:noFill/>
        </p:spPr>
        <p:txBody>
          <a:bodyPr wrap="square">
            <a:spAutoFit/>
          </a:bodyPr>
          <a:lstStyle/>
          <a:p>
            <a:pPr algn="l"/>
            <a:r>
              <a:rPr lang="pt-PT" sz="3200" b="1" dirty="0" err="1">
                <a:solidFill>
                  <a:srgbClr val="C00000"/>
                </a:solidFill>
                <a:latin typeface="Helvetica Neue"/>
              </a:rPr>
              <a:t>How</a:t>
            </a:r>
            <a:r>
              <a:rPr lang="pt-PT" sz="3200" b="1" dirty="0">
                <a:solidFill>
                  <a:srgbClr val="C00000"/>
                </a:solidFill>
                <a:latin typeface="Helvetica Neue"/>
              </a:rPr>
              <a:t> to </a:t>
            </a:r>
            <a:r>
              <a:rPr lang="pt-PT" sz="3200" b="1" dirty="0" err="1">
                <a:solidFill>
                  <a:srgbClr val="C00000"/>
                </a:solidFill>
                <a:latin typeface="Helvetica Neue"/>
              </a:rPr>
              <a:t>Fix</a:t>
            </a:r>
            <a:r>
              <a:rPr lang="pt-PT" sz="3200" b="1" dirty="0">
                <a:solidFill>
                  <a:srgbClr val="C00000"/>
                </a:solidFill>
                <a:latin typeface="Helvetica Neue"/>
              </a:rPr>
              <a:t> a </a:t>
            </a:r>
            <a:r>
              <a:rPr lang="pt-PT" sz="3200" b="1" dirty="0" err="1">
                <a:solidFill>
                  <a:srgbClr val="C00000"/>
                </a:solidFill>
                <a:latin typeface="Helvetica Neue"/>
              </a:rPr>
              <a:t>Broken</a:t>
            </a:r>
            <a:r>
              <a:rPr lang="pt-PT" sz="3200" b="1" dirty="0">
                <a:solidFill>
                  <a:srgbClr val="C00000"/>
                </a:solidFill>
                <a:latin typeface="Helvetica Neue"/>
              </a:rPr>
              <a:t> </a:t>
            </a:r>
            <a:r>
              <a:rPr lang="pt-PT" sz="3200" b="1" dirty="0" err="1">
                <a:solidFill>
                  <a:srgbClr val="C00000"/>
                </a:solidFill>
                <a:latin typeface="Helvetica Neue"/>
              </a:rPr>
              <a:t>System</a:t>
            </a:r>
            <a:endParaRPr lang="pt-PT" sz="3200" b="1" dirty="0">
              <a:solidFill>
                <a:srgbClr val="C00000"/>
              </a:solidFill>
              <a:latin typeface="Helvetica Neue"/>
            </a:endParaRPr>
          </a:p>
        </p:txBody>
      </p:sp>
      <p:sp>
        <p:nvSpPr>
          <p:cNvPr id="3" name="CaixaDeTexto 3">
            <a:extLst>
              <a:ext uri="{FF2B5EF4-FFF2-40B4-BE49-F238E27FC236}">
                <a16:creationId xmlns:a16="http://schemas.microsoft.com/office/drawing/2014/main" id="{95AD0EB0-D346-48F2-FD28-FD1547F7D80D}"/>
              </a:ext>
            </a:extLst>
          </p:cNvPr>
          <p:cNvSpPr txBox="1"/>
          <p:nvPr/>
        </p:nvSpPr>
        <p:spPr>
          <a:xfrm>
            <a:off x="642062" y="2424947"/>
            <a:ext cx="6601701" cy="369332"/>
          </a:xfrm>
          <a:prstGeom prst="rect">
            <a:avLst/>
          </a:prstGeom>
          <a:noFill/>
        </p:spPr>
        <p:txBody>
          <a:bodyPr wrap="square">
            <a:spAutoFit/>
          </a:bodyPr>
          <a:lstStyle/>
          <a:p>
            <a:pPr algn="l"/>
            <a:r>
              <a:rPr lang="pt-PT" sz="1800" dirty="0" err="1">
                <a:solidFill>
                  <a:schemeClr val="bg1">
                    <a:lumMod val="50000"/>
                  </a:schemeClr>
                </a:solidFill>
                <a:latin typeface="Helvetica Neue"/>
              </a:rPr>
              <a:t>The</a:t>
            </a:r>
            <a:r>
              <a:rPr lang="pt-PT" sz="1800" dirty="0">
                <a:solidFill>
                  <a:schemeClr val="bg1">
                    <a:lumMod val="50000"/>
                  </a:schemeClr>
                </a:solidFill>
                <a:latin typeface="Helvetica Neue"/>
              </a:rPr>
              <a:t> future </a:t>
            </a:r>
            <a:r>
              <a:rPr lang="pt-PT" sz="1800" dirty="0" err="1">
                <a:solidFill>
                  <a:schemeClr val="bg1">
                    <a:lumMod val="50000"/>
                  </a:schemeClr>
                </a:solidFill>
                <a:latin typeface="Helvetica Neue"/>
              </a:rPr>
              <a:t>of</a:t>
            </a:r>
            <a:r>
              <a:rPr lang="pt-PT" sz="1800" dirty="0">
                <a:solidFill>
                  <a:schemeClr val="bg1">
                    <a:lumMod val="50000"/>
                  </a:schemeClr>
                </a:solidFill>
                <a:latin typeface="Helvetica Neue"/>
              </a:rPr>
              <a:t> </a:t>
            </a:r>
            <a:r>
              <a:rPr lang="pt-PT" sz="1800" dirty="0" err="1">
                <a:solidFill>
                  <a:schemeClr val="bg1">
                    <a:lumMod val="50000"/>
                  </a:schemeClr>
                </a:solidFill>
                <a:latin typeface="Helvetica Neue"/>
              </a:rPr>
              <a:t>Health</a:t>
            </a:r>
            <a:r>
              <a:rPr lang="pt-PT" sz="1800" dirty="0">
                <a:solidFill>
                  <a:schemeClr val="bg1">
                    <a:lumMod val="50000"/>
                  </a:schemeClr>
                </a:solidFill>
                <a:latin typeface="Helvetica Neue"/>
              </a:rPr>
              <a:t> </a:t>
            </a:r>
            <a:r>
              <a:rPr lang="pt-PT" sz="1800" dirty="0" err="1">
                <a:solidFill>
                  <a:schemeClr val="bg1">
                    <a:lumMod val="50000"/>
                  </a:schemeClr>
                </a:solidFill>
                <a:latin typeface="Helvetica Neue"/>
              </a:rPr>
              <a:t>Systems</a:t>
            </a:r>
            <a:r>
              <a:rPr lang="pt-PT" sz="1800" dirty="0">
                <a:solidFill>
                  <a:schemeClr val="bg1">
                    <a:lumMod val="50000"/>
                  </a:schemeClr>
                </a:solidFill>
                <a:latin typeface="Helvetica Neue"/>
              </a:rPr>
              <a:t> </a:t>
            </a:r>
            <a:r>
              <a:rPr lang="pt-PT" sz="1800" dirty="0" err="1">
                <a:solidFill>
                  <a:schemeClr val="bg1">
                    <a:lumMod val="50000"/>
                  </a:schemeClr>
                </a:solidFill>
                <a:latin typeface="Helvetica Neue"/>
              </a:rPr>
              <a:t>and</a:t>
            </a:r>
            <a:r>
              <a:rPr lang="pt-PT" sz="1800" dirty="0">
                <a:solidFill>
                  <a:schemeClr val="bg1">
                    <a:lumMod val="50000"/>
                  </a:schemeClr>
                </a:solidFill>
                <a:latin typeface="Helvetica Neue"/>
              </a:rPr>
              <a:t> </a:t>
            </a:r>
            <a:r>
              <a:rPr lang="pt-PT" sz="1800" dirty="0" err="1">
                <a:solidFill>
                  <a:schemeClr val="bg1">
                    <a:lumMod val="50000"/>
                  </a:schemeClr>
                </a:solidFill>
                <a:latin typeface="Helvetica Neue"/>
              </a:rPr>
              <a:t>the</a:t>
            </a:r>
            <a:r>
              <a:rPr lang="pt-PT" sz="1800" dirty="0">
                <a:solidFill>
                  <a:schemeClr val="bg1">
                    <a:lumMod val="50000"/>
                  </a:schemeClr>
                </a:solidFill>
                <a:latin typeface="Helvetica Neue"/>
              </a:rPr>
              <a:t> </a:t>
            </a:r>
            <a:r>
              <a:rPr lang="pt-PT" sz="1800" dirty="0" err="1">
                <a:solidFill>
                  <a:schemeClr val="bg1">
                    <a:lumMod val="50000"/>
                  </a:schemeClr>
                </a:solidFill>
                <a:latin typeface="Helvetica Neue"/>
              </a:rPr>
              <a:t>Power</a:t>
            </a:r>
            <a:r>
              <a:rPr lang="pt-PT" sz="1800" dirty="0">
                <a:solidFill>
                  <a:schemeClr val="bg1">
                    <a:lumMod val="50000"/>
                  </a:schemeClr>
                </a:solidFill>
                <a:latin typeface="Helvetica Neue"/>
              </a:rPr>
              <a:t> </a:t>
            </a:r>
            <a:r>
              <a:rPr lang="pt-PT" sz="1800" dirty="0" err="1">
                <a:solidFill>
                  <a:schemeClr val="bg1">
                    <a:lumMod val="50000"/>
                  </a:schemeClr>
                </a:solidFill>
                <a:latin typeface="Helvetica Neue"/>
              </a:rPr>
              <a:t>of</a:t>
            </a:r>
            <a:r>
              <a:rPr lang="pt-PT" sz="1800" dirty="0">
                <a:solidFill>
                  <a:schemeClr val="bg1">
                    <a:lumMod val="50000"/>
                  </a:schemeClr>
                </a:solidFill>
                <a:latin typeface="Helvetica Neue"/>
              </a:rPr>
              <a:t> </a:t>
            </a:r>
            <a:r>
              <a:rPr lang="pt-PT" sz="1800" dirty="0" err="1">
                <a:solidFill>
                  <a:schemeClr val="bg1">
                    <a:lumMod val="50000"/>
                  </a:schemeClr>
                </a:solidFill>
                <a:latin typeface="Helvetica Neue"/>
              </a:rPr>
              <a:t>Technology</a:t>
            </a:r>
            <a:endParaRPr lang="pt-PT" sz="1800" dirty="0">
              <a:solidFill>
                <a:schemeClr val="bg1">
                  <a:lumMod val="50000"/>
                </a:schemeClr>
              </a:solidFill>
              <a:latin typeface="Helvetica Neue"/>
            </a:endParaRPr>
          </a:p>
        </p:txBody>
      </p:sp>
      <p:sp>
        <p:nvSpPr>
          <p:cNvPr id="4" name="CaixaDeTexto 3">
            <a:extLst>
              <a:ext uri="{FF2B5EF4-FFF2-40B4-BE49-F238E27FC236}">
                <a16:creationId xmlns:a16="http://schemas.microsoft.com/office/drawing/2014/main" id="{713C156F-82C1-B9EC-E851-BD5716A66028}"/>
              </a:ext>
            </a:extLst>
          </p:cNvPr>
          <p:cNvSpPr txBox="1"/>
          <p:nvPr/>
        </p:nvSpPr>
        <p:spPr>
          <a:xfrm>
            <a:off x="642061" y="4467196"/>
            <a:ext cx="6601701" cy="276999"/>
          </a:xfrm>
          <a:prstGeom prst="rect">
            <a:avLst/>
          </a:prstGeom>
          <a:noFill/>
        </p:spPr>
        <p:txBody>
          <a:bodyPr wrap="square">
            <a:spAutoFit/>
          </a:bodyPr>
          <a:lstStyle/>
          <a:p>
            <a:pPr algn="l"/>
            <a:r>
              <a:rPr lang="pt-PT" sz="1200" dirty="0">
                <a:solidFill>
                  <a:schemeClr val="bg1">
                    <a:lumMod val="50000"/>
                  </a:schemeClr>
                </a:solidFill>
                <a:latin typeface="Helvetica Neue"/>
              </a:rPr>
              <a:t>London, 12 </a:t>
            </a:r>
            <a:r>
              <a:rPr lang="pt-PT" sz="1200" dirty="0" err="1">
                <a:solidFill>
                  <a:schemeClr val="bg1">
                    <a:lumMod val="50000"/>
                  </a:schemeClr>
                </a:solidFill>
                <a:latin typeface="Helvetica Neue"/>
              </a:rPr>
              <a:t>September</a:t>
            </a:r>
            <a:r>
              <a:rPr lang="pt-PT" sz="1200" dirty="0">
                <a:solidFill>
                  <a:schemeClr val="bg1">
                    <a:lumMod val="50000"/>
                  </a:schemeClr>
                </a:solidFill>
                <a:latin typeface="Helvetica Neue"/>
              </a:rPr>
              <a:t> 2023</a:t>
            </a:r>
          </a:p>
        </p:txBody>
      </p:sp>
      <p:sp>
        <p:nvSpPr>
          <p:cNvPr id="5" name="CaixaDeTexto 3">
            <a:extLst>
              <a:ext uri="{FF2B5EF4-FFF2-40B4-BE49-F238E27FC236}">
                <a16:creationId xmlns:a16="http://schemas.microsoft.com/office/drawing/2014/main" id="{4D94E1EC-EB6D-B70E-D52E-B458E934F814}"/>
              </a:ext>
            </a:extLst>
          </p:cNvPr>
          <p:cNvSpPr txBox="1"/>
          <p:nvPr/>
        </p:nvSpPr>
        <p:spPr>
          <a:xfrm>
            <a:off x="1756491" y="3374887"/>
            <a:ext cx="6601701" cy="738664"/>
          </a:xfrm>
          <a:prstGeom prst="rect">
            <a:avLst/>
          </a:prstGeom>
          <a:noFill/>
        </p:spPr>
        <p:txBody>
          <a:bodyPr wrap="square">
            <a:spAutoFit/>
          </a:bodyPr>
          <a:lstStyle/>
          <a:p>
            <a:pPr algn="r"/>
            <a:r>
              <a:rPr lang="pt-PT" sz="1800" b="1" dirty="0">
                <a:solidFill>
                  <a:schemeClr val="bg1">
                    <a:lumMod val="50000"/>
                  </a:schemeClr>
                </a:solidFill>
                <a:latin typeface="Helvetica Neue"/>
              </a:rPr>
              <a:t>Ricardo Baptista Leite, MD</a:t>
            </a:r>
          </a:p>
          <a:p>
            <a:pPr algn="r"/>
            <a:r>
              <a:rPr lang="pt-PT" sz="1200" dirty="0">
                <a:solidFill>
                  <a:schemeClr val="bg1">
                    <a:lumMod val="50000"/>
                  </a:schemeClr>
                </a:solidFill>
                <a:latin typeface="Helvetica Neue"/>
              </a:rPr>
              <a:t>CEO, I-DAIR </a:t>
            </a:r>
          </a:p>
          <a:p>
            <a:pPr algn="r"/>
            <a:r>
              <a:rPr lang="pt-PT" sz="1200" dirty="0" err="1">
                <a:solidFill>
                  <a:schemeClr val="bg1">
                    <a:lumMod val="50000"/>
                  </a:schemeClr>
                </a:solidFill>
                <a:latin typeface="Helvetica Neue"/>
              </a:rPr>
              <a:t>ricardo.baptistaleite@i-dair.org</a:t>
            </a:r>
            <a:endParaRPr lang="pt-PT" sz="1200" dirty="0">
              <a:solidFill>
                <a:schemeClr val="bg1">
                  <a:lumMod val="50000"/>
                </a:schemeClr>
              </a:solidFill>
              <a:latin typeface="Helvetica Neue"/>
            </a:endParaRPr>
          </a:p>
        </p:txBody>
      </p:sp>
      <p:pic>
        <p:nvPicPr>
          <p:cNvPr id="7" name="Graphic 6" descr="Heartbeat with solid fill">
            <a:extLst>
              <a:ext uri="{FF2B5EF4-FFF2-40B4-BE49-F238E27FC236}">
                <a16:creationId xmlns:a16="http://schemas.microsoft.com/office/drawing/2014/main" id="{54C9CBB7-AA7C-3E6A-CFA1-718D88D817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8650" y="1301429"/>
            <a:ext cx="1800000" cy="1790114"/>
          </a:xfrm>
          <a:prstGeom prst="rect">
            <a:avLst/>
          </a:prstGeom>
        </p:spPr>
      </p:pic>
      <p:sp>
        <p:nvSpPr>
          <p:cNvPr id="10" name="Rectangle 9">
            <a:extLst>
              <a:ext uri="{FF2B5EF4-FFF2-40B4-BE49-F238E27FC236}">
                <a16:creationId xmlns:a16="http://schemas.microsoft.com/office/drawing/2014/main" id="{8D92576B-AD0E-2127-64C8-39527229978D}"/>
              </a:ext>
            </a:extLst>
          </p:cNvPr>
          <p:cNvSpPr/>
          <p:nvPr/>
        </p:nvSpPr>
        <p:spPr>
          <a:xfrm>
            <a:off x="7571041" y="2139950"/>
            <a:ext cx="1803067" cy="1121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35808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http://3.bp.blogspot.com/-e7bQoIAu3Fc/U3jIfqiDP1I/AAAAAAAAARM/IEEiZNpH-8I/s1600/Sheffields-East-End-1879.jpg">
            <a:extLst>
              <a:ext uri="{FF2B5EF4-FFF2-40B4-BE49-F238E27FC236}">
                <a16:creationId xmlns:a16="http://schemas.microsoft.com/office/drawing/2014/main" id="{63E8B560-E27F-45B4-A0CB-A1EC92B932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25" t="499" r="3104"/>
          <a:stretch/>
        </p:blipFill>
        <p:spPr bwMode="auto">
          <a:xfrm>
            <a:off x="76200" y="148134"/>
            <a:ext cx="4679950" cy="2415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s://media.licdn.com/mpr/mpr/AAEAAQAAAAAAAAa5AAAAJDVkNDA4M2RjLTZhZjgtNDdjNS04MmRkLWQwYzEwNjk1YWM5NA.jpg">
            <a:extLst>
              <a:ext uri="{FF2B5EF4-FFF2-40B4-BE49-F238E27FC236}">
                <a16:creationId xmlns:a16="http://schemas.microsoft.com/office/drawing/2014/main" id="{0B0F6E22-EBBC-4A89-BAAB-12F643F880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 b="1"/>
          <a:stretch/>
        </p:blipFill>
        <p:spPr bwMode="auto">
          <a:xfrm>
            <a:off x="4851400" y="148134"/>
            <a:ext cx="4216400" cy="2415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http://ophelia.sdsu.edu:8080/ford/12-04-2011/images/content/heritage_1928_rouge_model_a_575x426.jpg">
            <a:extLst>
              <a:ext uri="{FF2B5EF4-FFF2-40B4-BE49-F238E27FC236}">
                <a16:creationId xmlns:a16="http://schemas.microsoft.com/office/drawing/2014/main" id="{3C80A5EB-94CF-4F11-8FD5-1BDB06301E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5784" b="5719"/>
          <a:stretch>
            <a:fillRect/>
          </a:stretch>
        </p:blipFill>
        <p:spPr bwMode="auto">
          <a:xfrm>
            <a:off x="76200" y="2638421"/>
            <a:ext cx="46799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http://img.timeinc.net/time/daily/2011/1103/360_prius_0315.jpg">
            <a:extLst>
              <a:ext uri="{FF2B5EF4-FFF2-40B4-BE49-F238E27FC236}">
                <a16:creationId xmlns:a16="http://schemas.microsoft.com/office/drawing/2014/main" id="{08BB7990-E2A1-4429-B95B-3E22E4DC05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140"/>
          <a:stretch>
            <a:fillRect/>
          </a:stretch>
        </p:blipFill>
        <p:spPr bwMode="auto">
          <a:xfrm>
            <a:off x="4851400" y="2638421"/>
            <a:ext cx="42164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0" descr="barra3.png">
            <a:extLst>
              <a:ext uri="{FF2B5EF4-FFF2-40B4-BE49-F238E27FC236}">
                <a16:creationId xmlns:a16="http://schemas.microsoft.com/office/drawing/2014/main" id="{996246DE-1448-4956-9AAB-E4CA94B86AFC}"/>
              </a:ext>
            </a:extLst>
          </p:cNvPr>
          <p:cNvPicPr>
            <a:picLocks noChangeAspect="1"/>
          </p:cNvPicPr>
          <p:nvPr/>
        </p:nvPicPr>
        <p:blipFill rotWithShape="1">
          <a:blip r:embed="rId7">
            <a:extLst>
              <a:ext uri="{28A0092B-C50C-407E-A947-70E740481C1C}">
                <a14:useLocalDpi xmlns:a14="http://schemas.microsoft.com/office/drawing/2010/main" val="0"/>
              </a:ext>
            </a:extLst>
          </a:blip>
          <a:srcRect l="13544" r="1"/>
          <a:stretch/>
        </p:blipFill>
        <p:spPr>
          <a:xfrm>
            <a:off x="1" y="468530"/>
            <a:ext cx="6119826" cy="460800"/>
          </a:xfrm>
          <a:prstGeom prst="rect">
            <a:avLst/>
          </a:prstGeom>
        </p:spPr>
      </p:pic>
      <p:sp>
        <p:nvSpPr>
          <p:cNvPr id="20" name="Rectângulo 12">
            <a:extLst>
              <a:ext uri="{FF2B5EF4-FFF2-40B4-BE49-F238E27FC236}">
                <a16:creationId xmlns:a16="http://schemas.microsoft.com/office/drawing/2014/main" id="{47CB1D10-880D-423F-940A-60FCFEBC53FD}"/>
              </a:ext>
            </a:extLst>
          </p:cNvPr>
          <p:cNvSpPr/>
          <p:nvPr/>
        </p:nvSpPr>
        <p:spPr>
          <a:xfrm>
            <a:off x="158163" y="454261"/>
            <a:ext cx="7454555" cy="430887"/>
          </a:xfrm>
          <a:prstGeom prst="rect">
            <a:avLst/>
          </a:prstGeom>
        </p:spPr>
        <p:txBody>
          <a:bodyPr wrap="square">
            <a:spAutoFit/>
          </a:bodyPr>
          <a:lstStyle/>
          <a:p>
            <a:r>
              <a:rPr lang="en-US" sz="2200" b="1" dirty="0">
                <a:solidFill>
                  <a:schemeClr val="bg1"/>
                </a:solidFill>
              </a:rPr>
              <a:t>Industrial Revolution</a:t>
            </a:r>
          </a:p>
        </p:txBody>
      </p:sp>
      <p:sp>
        <p:nvSpPr>
          <p:cNvPr id="2" name="CaixaDeTexto 6">
            <a:extLst>
              <a:ext uri="{FF2B5EF4-FFF2-40B4-BE49-F238E27FC236}">
                <a16:creationId xmlns:a16="http://schemas.microsoft.com/office/drawing/2014/main" id="{59EB2E59-EA1B-1B00-D1DE-A1DF7DEE3DC8}"/>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Tree>
    <p:extLst>
      <p:ext uri="{BB962C8B-B14F-4D97-AF65-F5344CB8AC3E}">
        <p14:creationId xmlns:p14="http://schemas.microsoft.com/office/powerpoint/2010/main" val="335844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http://filmplatform.net/wp-content/uploads/2014/03/health_factory_2.jpg">
            <a:extLst>
              <a:ext uri="{FF2B5EF4-FFF2-40B4-BE49-F238E27FC236}">
                <a16:creationId xmlns:a16="http://schemas.microsoft.com/office/drawing/2014/main" id="{6477106B-1434-4B57-A32B-60BBA534E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80" b="11140"/>
          <a:stretch>
            <a:fillRect/>
          </a:stretch>
        </p:blipFill>
        <p:spPr bwMode="auto">
          <a:xfrm>
            <a:off x="-740468" y="2"/>
            <a:ext cx="10702605" cy="533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barra3.png">
            <a:extLst>
              <a:ext uri="{FF2B5EF4-FFF2-40B4-BE49-F238E27FC236}">
                <a16:creationId xmlns:a16="http://schemas.microsoft.com/office/drawing/2014/main" id="{7C211698-458D-458F-BED8-EF3EEFD35EA6}"/>
              </a:ext>
            </a:extLst>
          </p:cNvPr>
          <p:cNvPicPr>
            <a:picLocks noChangeAspect="1"/>
          </p:cNvPicPr>
          <p:nvPr/>
        </p:nvPicPr>
        <p:blipFill rotWithShape="1">
          <a:blip r:embed="rId4">
            <a:extLst>
              <a:ext uri="{28A0092B-C50C-407E-A947-70E740481C1C}">
                <a14:useLocalDpi xmlns:a14="http://schemas.microsoft.com/office/drawing/2010/main" val="0"/>
              </a:ext>
            </a:extLst>
          </a:blip>
          <a:srcRect l="13544" r="1"/>
          <a:stretch/>
        </p:blipFill>
        <p:spPr>
          <a:xfrm>
            <a:off x="1" y="468530"/>
            <a:ext cx="6119826" cy="460800"/>
          </a:xfrm>
          <a:prstGeom prst="rect">
            <a:avLst/>
          </a:prstGeom>
        </p:spPr>
      </p:pic>
      <p:sp>
        <p:nvSpPr>
          <p:cNvPr id="9" name="Rectângulo 12">
            <a:extLst>
              <a:ext uri="{FF2B5EF4-FFF2-40B4-BE49-F238E27FC236}">
                <a16:creationId xmlns:a16="http://schemas.microsoft.com/office/drawing/2014/main" id="{7B910B80-FF6E-448D-9ABC-DC516D0D7AF2}"/>
              </a:ext>
            </a:extLst>
          </p:cNvPr>
          <p:cNvSpPr/>
          <p:nvPr/>
        </p:nvSpPr>
        <p:spPr>
          <a:xfrm>
            <a:off x="158163" y="454261"/>
            <a:ext cx="7454555" cy="430887"/>
          </a:xfrm>
          <a:prstGeom prst="rect">
            <a:avLst/>
          </a:prstGeom>
        </p:spPr>
        <p:txBody>
          <a:bodyPr wrap="square">
            <a:spAutoFit/>
          </a:bodyPr>
          <a:lstStyle/>
          <a:p>
            <a:r>
              <a:rPr lang="en-US" sz="2200" b="1" dirty="0">
                <a:solidFill>
                  <a:schemeClr val="bg1"/>
                </a:solidFill>
              </a:rPr>
              <a:t>Industrialization of Healthcare</a:t>
            </a:r>
          </a:p>
        </p:txBody>
      </p:sp>
      <p:sp>
        <p:nvSpPr>
          <p:cNvPr id="10" name="CaixaDeTexto 4">
            <a:extLst>
              <a:ext uri="{FF2B5EF4-FFF2-40B4-BE49-F238E27FC236}">
                <a16:creationId xmlns:a16="http://schemas.microsoft.com/office/drawing/2014/main" id="{F5192D49-BDBC-40FB-A728-FDFA353C6F19}"/>
              </a:ext>
            </a:extLst>
          </p:cNvPr>
          <p:cNvSpPr txBox="1">
            <a:spLocks noChangeArrowheads="1"/>
          </p:cNvSpPr>
          <p:nvPr/>
        </p:nvSpPr>
        <p:spPr bwMode="auto">
          <a:xfrm>
            <a:off x="75505" y="4036247"/>
            <a:ext cx="242073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chemeClr val="bg2"/>
              </a:buClr>
              <a:buFont typeface="Times" panose="02020603050405020304" pitchFamily="18" charset="0"/>
              <a:buChar char="•"/>
              <a:defRPr sz="2000">
                <a:solidFill>
                  <a:schemeClr val="tx1"/>
                </a:solidFill>
                <a:latin typeface="Arial" panose="020B0604020202020204" pitchFamily="34" charset="0"/>
              </a:defRPr>
            </a:lvl1pPr>
            <a:lvl2pPr marL="742950" indent="-285750">
              <a:spcBef>
                <a:spcPct val="20000"/>
              </a:spcBef>
              <a:spcAft>
                <a:spcPct val="20000"/>
              </a:spcAft>
              <a:buClr>
                <a:schemeClr val="bg2"/>
              </a:buClr>
              <a:buChar char="–"/>
              <a:defRPr>
                <a:solidFill>
                  <a:schemeClr val="tx1"/>
                </a:solidFill>
                <a:latin typeface="Arial" panose="020B0604020202020204" pitchFamily="34" charset="0"/>
              </a:defRPr>
            </a:lvl2pPr>
            <a:lvl3pPr marL="1143000" indent="-228600">
              <a:spcBef>
                <a:spcPct val="20000"/>
              </a:spcBef>
              <a:spcAft>
                <a:spcPct val="20000"/>
              </a:spcAft>
              <a:buClr>
                <a:schemeClr val="bg2"/>
              </a:buClr>
              <a:buFont typeface="Times" panose="02020603050405020304" pitchFamily="18" charset="0"/>
              <a:buChar char="•"/>
              <a:defRPr sz="1600">
                <a:solidFill>
                  <a:schemeClr val="tx1"/>
                </a:solidFill>
                <a:latin typeface="Arial" panose="020B0604020202020204" pitchFamily="34" charset="0"/>
              </a:defRPr>
            </a:lvl3pPr>
            <a:lvl4pPr marL="1600200" indent="-228600">
              <a:spcBef>
                <a:spcPct val="20000"/>
              </a:spcBef>
              <a:spcAft>
                <a:spcPct val="20000"/>
              </a:spcAft>
              <a:buChar char="–"/>
              <a:defRPr sz="1400">
                <a:solidFill>
                  <a:schemeClr val="tx1"/>
                </a:solidFill>
                <a:latin typeface="Arial" panose="020B0604020202020204" pitchFamily="34" charset="0"/>
              </a:defRPr>
            </a:lvl4pPr>
            <a:lvl5pPr marL="2057400" indent="-22860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a:spcBef>
                <a:spcPct val="0"/>
              </a:spcBef>
              <a:spcAft>
                <a:spcPct val="0"/>
              </a:spcAft>
              <a:buClrTx/>
              <a:buFontTx/>
              <a:buNone/>
            </a:pPr>
            <a:r>
              <a:rPr lang="en-US" altLang="pt-PT" sz="1100" dirty="0">
                <a:solidFill>
                  <a:schemeClr val="bg1"/>
                </a:solidFill>
                <a:cs typeface="Arial" panose="020B0604020202020204" pitchFamily="34" charset="0"/>
              </a:rPr>
              <a:t>@</a:t>
            </a:r>
            <a:r>
              <a:rPr lang="en-US" altLang="pt-PT" sz="1100" dirty="0" err="1">
                <a:solidFill>
                  <a:schemeClr val="bg1"/>
                </a:solidFill>
                <a:cs typeface="Arial" panose="020B0604020202020204" pitchFamily="34" charset="0"/>
              </a:rPr>
              <a:t>RBaptistaLeite</a:t>
            </a:r>
            <a:endParaRPr lang="en-US" altLang="pt-PT" sz="1100" dirty="0">
              <a:solidFill>
                <a:schemeClr val="bg1"/>
              </a:solidFill>
              <a:cs typeface="Arial" panose="020B0604020202020204" pitchFamily="34" charset="0"/>
            </a:endParaRPr>
          </a:p>
          <a:p>
            <a:pPr>
              <a:spcBef>
                <a:spcPct val="0"/>
              </a:spcBef>
              <a:spcAft>
                <a:spcPct val="0"/>
              </a:spcAft>
              <a:buClrTx/>
              <a:buNone/>
            </a:pPr>
            <a:r>
              <a:rPr lang="en-US" altLang="pt-PT" sz="1000" dirty="0">
                <a:solidFill>
                  <a:schemeClr val="bg1"/>
                </a:solidFill>
                <a:cs typeface="Arial" panose="020B0604020202020204" pitchFamily="34" charset="0"/>
              </a:rPr>
              <a:t>Health Factory, Norway, 2010</a:t>
            </a:r>
          </a:p>
        </p:txBody>
      </p:sp>
    </p:spTree>
    <p:extLst>
      <p:ext uri="{BB962C8B-B14F-4D97-AF65-F5344CB8AC3E}">
        <p14:creationId xmlns:p14="http://schemas.microsoft.com/office/powerpoint/2010/main" val="155364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6F914C3B-0B2C-4CE6-B01B-EEEBD20EDAEE}"/>
              </a:ext>
            </a:extLst>
          </p:cNvPr>
          <p:cNvGrpSpPr/>
          <p:nvPr/>
        </p:nvGrpSpPr>
        <p:grpSpPr>
          <a:xfrm>
            <a:off x="2906403" y="-27865"/>
            <a:ext cx="6236888" cy="4849661"/>
            <a:chOff x="3445843" y="3829"/>
            <a:chExt cx="8746157" cy="6854171"/>
          </a:xfrm>
        </p:grpSpPr>
        <p:pic>
          <p:nvPicPr>
            <p:cNvPr id="2" name="Imagem 1">
              <a:extLst>
                <a:ext uri="{FF2B5EF4-FFF2-40B4-BE49-F238E27FC236}">
                  <a16:creationId xmlns:a16="http://schemas.microsoft.com/office/drawing/2014/main" id="{86BDFDEC-0F65-4D85-979F-5BE5C2370AD8}"/>
                </a:ext>
              </a:extLst>
            </p:cNvPr>
            <p:cNvPicPr>
              <a:picLocks noChangeAspect="1"/>
            </p:cNvPicPr>
            <p:nvPr/>
          </p:nvPicPr>
          <p:blipFill>
            <a:blip r:embed="rId2"/>
            <a:stretch>
              <a:fillRect/>
            </a:stretch>
          </p:blipFill>
          <p:spPr>
            <a:xfrm>
              <a:off x="3445843" y="3829"/>
              <a:ext cx="8746157" cy="6854171"/>
            </a:xfrm>
            <a:prstGeom prst="rect">
              <a:avLst/>
            </a:prstGeom>
          </p:spPr>
        </p:pic>
        <p:pic>
          <p:nvPicPr>
            <p:cNvPr id="3" name="Imagem 2">
              <a:extLst>
                <a:ext uri="{FF2B5EF4-FFF2-40B4-BE49-F238E27FC236}">
                  <a16:creationId xmlns:a16="http://schemas.microsoft.com/office/drawing/2014/main" id="{B725EC13-0EB8-40C8-AC32-3F6B6CB7F2E1}"/>
                </a:ext>
              </a:extLst>
            </p:cNvPr>
            <p:cNvPicPr>
              <a:picLocks noChangeAspect="1"/>
            </p:cNvPicPr>
            <p:nvPr/>
          </p:nvPicPr>
          <p:blipFill>
            <a:blip r:embed="rId3"/>
            <a:stretch>
              <a:fillRect/>
            </a:stretch>
          </p:blipFill>
          <p:spPr>
            <a:xfrm>
              <a:off x="3565004" y="107850"/>
              <a:ext cx="856466" cy="306636"/>
            </a:xfrm>
            <a:prstGeom prst="rect">
              <a:avLst/>
            </a:prstGeom>
          </p:spPr>
        </p:pic>
      </p:grpSp>
      <p:sp>
        <p:nvSpPr>
          <p:cNvPr id="5" name="CaixaDeTexto 4">
            <a:extLst>
              <a:ext uri="{FF2B5EF4-FFF2-40B4-BE49-F238E27FC236}">
                <a16:creationId xmlns:a16="http://schemas.microsoft.com/office/drawing/2014/main" id="{9AB79189-5F5D-49A8-B162-4DF4334E23D9}"/>
              </a:ext>
            </a:extLst>
          </p:cNvPr>
          <p:cNvSpPr txBox="1"/>
          <p:nvPr/>
        </p:nvSpPr>
        <p:spPr>
          <a:xfrm>
            <a:off x="10920" y="159618"/>
            <a:ext cx="2533066" cy="923330"/>
          </a:xfrm>
          <a:prstGeom prst="rect">
            <a:avLst/>
          </a:prstGeom>
          <a:noFill/>
        </p:spPr>
        <p:txBody>
          <a:bodyPr wrap="none" rtlCol="0">
            <a:spAutoFit/>
          </a:bodyPr>
          <a:lstStyle/>
          <a:p>
            <a:pPr algn="ctr"/>
            <a:r>
              <a:rPr lang="pt-PT" sz="1800" b="1" dirty="0" err="1">
                <a:solidFill>
                  <a:schemeClr val="accent2">
                    <a:lumMod val="50000"/>
                  </a:schemeClr>
                </a:solidFill>
                <a:latin typeface="Calibri" panose="020F0502020204030204" pitchFamily="34" charset="0"/>
                <a:cs typeface="Calibri" panose="020F0502020204030204" pitchFamily="34" charset="0"/>
              </a:rPr>
              <a:t>Rising</a:t>
            </a:r>
            <a:r>
              <a:rPr lang="pt-PT" sz="1800" b="1" dirty="0">
                <a:solidFill>
                  <a:schemeClr val="accent2">
                    <a:lumMod val="50000"/>
                  </a:schemeClr>
                </a:solidFill>
                <a:latin typeface="Calibri" panose="020F0502020204030204" pitchFamily="34" charset="0"/>
                <a:cs typeface="Calibri" panose="020F0502020204030204" pitchFamily="34" charset="0"/>
              </a:rPr>
              <a:t> </a:t>
            </a:r>
            <a:r>
              <a:rPr lang="pt-PT" sz="1800" b="1" dirty="0" err="1">
                <a:solidFill>
                  <a:schemeClr val="accent2">
                    <a:lumMod val="50000"/>
                  </a:schemeClr>
                </a:solidFill>
                <a:latin typeface="Calibri" panose="020F0502020204030204" pitchFamily="34" charset="0"/>
                <a:cs typeface="Calibri" panose="020F0502020204030204" pitchFamily="34" charset="0"/>
              </a:rPr>
              <a:t>Healthcare</a:t>
            </a:r>
            <a:r>
              <a:rPr lang="pt-PT" sz="1800" b="1" dirty="0">
                <a:solidFill>
                  <a:schemeClr val="accent2">
                    <a:lumMod val="50000"/>
                  </a:schemeClr>
                </a:solidFill>
                <a:latin typeface="Calibri" panose="020F0502020204030204" pitchFamily="34" charset="0"/>
                <a:cs typeface="Calibri" panose="020F0502020204030204" pitchFamily="34" charset="0"/>
              </a:rPr>
              <a:t> </a:t>
            </a:r>
            <a:r>
              <a:rPr lang="pt-PT" sz="1800" b="1" dirty="0" err="1">
                <a:solidFill>
                  <a:schemeClr val="accent2">
                    <a:lumMod val="50000"/>
                  </a:schemeClr>
                </a:solidFill>
                <a:latin typeface="Calibri" panose="020F0502020204030204" pitchFamily="34" charset="0"/>
                <a:cs typeface="Calibri" panose="020F0502020204030204" pitchFamily="34" charset="0"/>
              </a:rPr>
              <a:t>Costs</a:t>
            </a:r>
            <a:endParaRPr lang="pt-PT" sz="1800" b="1" dirty="0">
              <a:solidFill>
                <a:schemeClr val="accent2">
                  <a:lumMod val="50000"/>
                </a:schemeClr>
              </a:solidFill>
              <a:latin typeface="Calibri" panose="020F0502020204030204" pitchFamily="34" charset="0"/>
              <a:cs typeface="Calibri" panose="020F0502020204030204" pitchFamily="34" charset="0"/>
            </a:endParaRPr>
          </a:p>
          <a:p>
            <a:pPr algn="ctr"/>
            <a:r>
              <a:rPr lang="pt-PT" sz="1800" b="1" dirty="0" err="1">
                <a:solidFill>
                  <a:schemeClr val="accent2">
                    <a:lumMod val="50000"/>
                  </a:schemeClr>
                </a:solidFill>
                <a:latin typeface="Calibri" panose="020F0502020204030204" pitchFamily="34" charset="0"/>
                <a:cs typeface="Calibri" panose="020F0502020204030204" pitchFamily="34" charset="0"/>
              </a:rPr>
              <a:t>and</a:t>
            </a:r>
            <a:endParaRPr lang="pt-PT" sz="1800" b="1" dirty="0">
              <a:solidFill>
                <a:schemeClr val="accent2">
                  <a:lumMod val="50000"/>
                </a:schemeClr>
              </a:solidFill>
              <a:latin typeface="Calibri" panose="020F0502020204030204" pitchFamily="34" charset="0"/>
              <a:cs typeface="Calibri" panose="020F0502020204030204" pitchFamily="34" charset="0"/>
            </a:endParaRPr>
          </a:p>
          <a:p>
            <a:pPr algn="ctr"/>
            <a:r>
              <a:rPr lang="pt-PT" sz="1800" b="1" dirty="0" err="1">
                <a:solidFill>
                  <a:schemeClr val="accent2">
                    <a:lumMod val="50000"/>
                  </a:schemeClr>
                </a:solidFill>
                <a:latin typeface="Calibri" panose="020F0502020204030204" pitchFamily="34" charset="0"/>
                <a:cs typeface="Calibri" panose="020F0502020204030204" pitchFamily="34" charset="0"/>
              </a:rPr>
              <a:t>Rising</a:t>
            </a:r>
            <a:r>
              <a:rPr lang="pt-PT" sz="1800" b="1" dirty="0">
                <a:solidFill>
                  <a:schemeClr val="accent2">
                    <a:lumMod val="50000"/>
                  </a:schemeClr>
                </a:solidFill>
                <a:latin typeface="Calibri" panose="020F0502020204030204" pitchFamily="34" charset="0"/>
                <a:cs typeface="Calibri" panose="020F0502020204030204" pitchFamily="34" charset="0"/>
              </a:rPr>
              <a:t> </a:t>
            </a:r>
            <a:r>
              <a:rPr lang="pt-PT" sz="1800" b="1" dirty="0" err="1">
                <a:solidFill>
                  <a:schemeClr val="accent2">
                    <a:lumMod val="50000"/>
                  </a:schemeClr>
                </a:solidFill>
                <a:latin typeface="Calibri" panose="020F0502020204030204" pitchFamily="34" charset="0"/>
                <a:cs typeface="Calibri" panose="020F0502020204030204" pitchFamily="34" charset="0"/>
              </a:rPr>
              <a:t>Burden</a:t>
            </a:r>
            <a:r>
              <a:rPr lang="pt-PT" sz="1800" b="1" dirty="0">
                <a:solidFill>
                  <a:schemeClr val="accent2">
                    <a:lumMod val="50000"/>
                  </a:schemeClr>
                </a:solidFill>
                <a:latin typeface="Calibri" panose="020F0502020204030204" pitchFamily="34" charset="0"/>
                <a:cs typeface="Calibri" panose="020F0502020204030204" pitchFamily="34" charset="0"/>
              </a:rPr>
              <a:t> </a:t>
            </a:r>
            <a:r>
              <a:rPr lang="pt-PT" sz="1800" b="1" dirty="0" err="1">
                <a:solidFill>
                  <a:schemeClr val="accent2">
                    <a:lumMod val="50000"/>
                  </a:schemeClr>
                </a:solidFill>
                <a:latin typeface="Calibri" panose="020F0502020204030204" pitchFamily="34" charset="0"/>
                <a:cs typeface="Calibri" panose="020F0502020204030204" pitchFamily="34" charset="0"/>
              </a:rPr>
              <a:t>of</a:t>
            </a:r>
            <a:r>
              <a:rPr lang="pt-PT" sz="1800" b="1" dirty="0">
                <a:solidFill>
                  <a:schemeClr val="accent2">
                    <a:lumMod val="50000"/>
                  </a:schemeClr>
                </a:solidFill>
                <a:latin typeface="Calibri" panose="020F0502020204030204" pitchFamily="34" charset="0"/>
                <a:cs typeface="Calibri" panose="020F0502020204030204" pitchFamily="34" charset="0"/>
              </a:rPr>
              <a:t> </a:t>
            </a:r>
            <a:r>
              <a:rPr lang="pt-PT" sz="1800" b="1" dirty="0" err="1">
                <a:solidFill>
                  <a:schemeClr val="accent2">
                    <a:lumMod val="50000"/>
                  </a:schemeClr>
                </a:solidFill>
                <a:latin typeface="Calibri" panose="020F0502020204030204" pitchFamily="34" charset="0"/>
                <a:cs typeface="Calibri" panose="020F0502020204030204" pitchFamily="34" charset="0"/>
              </a:rPr>
              <a:t>Disease</a:t>
            </a:r>
            <a:endParaRPr lang="pt-PT" sz="1800" b="1" dirty="0">
              <a:solidFill>
                <a:schemeClr val="accent2">
                  <a:lumMod val="50000"/>
                </a:schemeClr>
              </a:solidFill>
              <a:latin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id="{69C2CFA8-CA0E-4A89-9F2E-AD24A9D9B493}"/>
              </a:ext>
            </a:extLst>
          </p:cNvPr>
          <p:cNvSpPr txBox="1"/>
          <p:nvPr/>
        </p:nvSpPr>
        <p:spPr>
          <a:xfrm>
            <a:off x="41041" y="1474955"/>
            <a:ext cx="2515432" cy="369332"/>
          </a:xfrm>
          <a:prstGeom prst="rect">
            <a:avLst/>
          </a:prstGeom>
          <a:noFill/>
        </p:spPr>
        <p:txBody>
          <a:bodyPr wrap="none" rtlCol="0">
            <a:spAutoFit/>
          </a:bodyPr>
          <a:lstStyle/>
          <a:p>
            <a:r>
              <a:rPr lang="pt-PT" sz="1800" b="1" dirty="0" err="1">
                <a:solidFill>
                  <a:schemeClr val="accent2">
                    <a:lumMod val="50000"/>
                  </a:schemeClr>
                </a:solidFill>
                <a:latin typeface="Calibri" panose="020F0502020204030204" pitchFamily="34" charset="0"/>
                <a:cs typeface="Calibri" panose="020F0502020204030204" pitchFamily="34" charset="0"/>
              </a:rPr>
              <a:t>Risks</a:t>
            </a:r>
            <a:r>
              <a:rPr lang="pt-PT" sz="1800" b="1" dirty="0">
                <a:solidFill>
                  <a:schemeClr val="accent2">
                    <a:lumMod val="50000"/>
                  </a:schemeClr>
                </a:solidFill>
                <a:latin typeface="Calibri" panose="020F0502020204030204" pitchFamily="34" charset="0"/>
                <a:cs typeface="Calibri" panose="020F0502020204030204" pitchFamily="34" charset="0"/>
              </a:rPr>
              <a:t> </a:t>
            </a:r>
            <a:r>
              <a:rPr lang="pt-PT" sz="1800" b="1" dirty="0" err="1">
                <a:solidFill>
                  <a:schemeClr val="accent2">
                    <a:lumMod val="50000"/>
                  </a:schemeClr>
                </a:solidFill>
                <a:latin typeface="Calibri" panose="020F0502020204030204" pitchFamily="34" charset="0"/>
                <a:cs typeface="Calibri" panose="020F0502020204030204" pitchFamily="34" charset="0"/>
              </a:rPr>
              <a:t>of</a:t>
            </a:r>
            <a:r>
              <a:rPr lang="pt-PT" sz="1800" b="1" dirty="0">
                <a:solidFill>
                  <a:schemeClr val="accent2">
                    <a:lumMod val="50000"/>
                  </a:schemeClr>
                </a:solidFill>
                <a:latin typeface="Calibri" panose="020F0502020204030204" pitchFamily="34" charset="0"/>
                <a:cs typeface="Calibri" panose="020F0502020204030204" pitchFamily="34" charset="0"/>
              </a:rPr>
              <a:t> </a:t>
            </a:r>
            <a:r>
              <a:rPr lang="pt-PT" sz="1800" b="1" dirty="0" err="1">
                <a:solidFill>
                  <a:schemeClr val="accent2">
                    <a:lumMod val="50000"/>
                  </a:schemeClr>
                </a:solidFill>
                <a:latin typeface="Calibri" panose="020F0502020204030204" pitchFamily="34" charset="0"/>
                <a:cs typeface="Calibri" panose="020F0502020204030204" pitchFamily="34" charset="0"/>
              </a:rPr>
              <a:t>Unsustainability</a:t>
            </a:r>
            <a:endParaRPr lang="pt-PT" sz="1800" b="1" dirty="0">
              <a:solidFill>
                <a:schemeClr val="accent2">
                  <a:lumMod val="50000"/>
                </a:schemeClr>
              </a:solidFill>
              <a:latin typeface="Calibri" panose="020F0502020204030204" pitchFamily="34" charset="0"/>
              <a:cs typeface="Calibri" panose="020F0502020204030204" pitchFamily="34" charset="0"/>
            </a:endParaRPr>
          </a:p>
        </p:txBody>
      </p:sp>
      <p:sp>
        <p:nvSpPr>
          <p:cNvPr id="7" name="CaixaDeTexto 6">
            <a:extLst>
              <a:ext uri="{FF2B5EF4-FFF2-40B4-BE49-F238E27FC236}">
                <a16:creationId xmlns:a16="http://schemas.microsoft.com/office/drawing/2014/main" id="{66BDE560-68B8-4A83-9735-8A4B20488C8F}"/>
              </a:ext>
            </a:extLst>
          </p:cNvPr>
          <p:cNvSpPr txBox="1"/>
          <p:nvPr/>
        </p:nvSpPr>
        <p:spPr>
          <a:xfrm>
            <a:off x="108285" y="2307971"/>
            <a:ext cx="2362138" cy="646331"/>
          </a:xfrm>
          <a:prstGeom prst="rect">
            <a:avLst/>
          </a:prstGeom>
          <a:noFill/>
        </p:spPr>
        <p:txBody>
          <a:bodyPr wrap="square" rtlCol="0">
            <a:spAutoFit/>
          </a:bodyPr>
          <a:lstStyle/>
          <a:p>
            <a:pPr algn="ctr"/>
            <a:r>
              <a:rPr lang="pt-PT" sz="1800" b="1" dirty="0">
                <a:solidFill>
                  <a:schemeClr val="accent2">
                    <a:lumMod val="50000"/>
                  </a:schemeClr>
                </a:solidFill>
                <a:latin typeface="Calibri" panose="020F0502020204030204" pitchFamily="34" charset="0"/>
                <a:cs typeface="Calibri" panose="020F0502020204030204" pitchFamily="34" charset="0"/>
              </a:rPr>
              <a:t>Universal </a:t>
            </a:r>
            <a:r>
              <a:rPr lang="pt-PT" sz="1800" b="1" dirty="0" err="1">
                <a:solidFill>
                  <a:schemeClr val="accent2">
                    <a:lumMod val="50000"/>
                  </a:schemeClr>
                </a:solidFill>
                <a:latin typeface="Calibri" panose="020F0502020204030204" pitchFamily="34" charset="0"/>
                <a:cs typeface="Calibri" panose="020F0502020204030204" pitchFamily="34" charset="0"/>
              </a:rPr>
              <a:t>Health</a:t>
            </a:r>
            <a:r>
              <a:rPr lang="pt-PT" sz="1800" b="1" dirty="0">
                <a:solidFill>
                  <a:schemeClr val="accent2">
                    <a:lumMod val="50000"/>
                  </a:schemeClr>
                </a:solidFill>
                <a:latin typeface="Calibri" panose="020F0502020204030204" pitchFamily="34" charset="0"/>
                <a:cs typeface="Calibri" panose="020F0502020204030204" pitchFamily="34" charset="0"/>
              </a:rPr>
              <a:t> </a:t>
            </a:r>
            <a:r>
              <a:rPr lang="pt-PT" sz="1800" b="1" dirty="0" err="1">
                <a:solidFill>
                  <a:schemeClr val="accent2">
                    <a:lumMod val="50000"/>
                  </a:schemeClr>
                </a:solidFill>
                <a:latin typeface="Calibri" panose="020F0502020204030204" pitchFamily="34" charset="0"/>
                <a:cs typeface="Calibri" panose="020F0502020204030204" pitchFamily="34" charset="0"/>
              </a:rPr>
              <a:t>Coverage</a:t>
            </a:r>
            <a:endParaRPr lang="pt-PT" sz="1800" b="1" dirty="0">
              <a:solidFill>
                <a:schemeClr val="accent2">
                  <a:lumMod val="50000"/>
                </a:schemeClr>
              </a:solidFill>
              <a:latin typeface="Calibri" panose="020F0502020204030204" pitchFamily="34" charset="0"/>
              <a:cs typeface="Calibri" panose="020F0502020204030204" pitchFamily="34" charset="0"/>
            </a:endParaRPr>
          </a:p>
        </p:txBody>
      </p:sp>
      <p:sp>
        <p:nvSpPr>
          <p:cNvPr id="8" name="CaixaDeTexto 7">
            <a:extLst>
              <a:ext uri="{FF2B5EF4-FFF2-40B4-BE49-F238E27FC236}">
                <a16:creationId xmlns:a16="http://schemas.microsoft.com/office/drawing/2014/main" id="{19D7E140-F7B5-497D-A246-297BD15832F1}"/>
              </a:ext>
            </a:extLst>
          </p:cNvPr>
          <p:cNvSpPr txBox="1"/>
          <p:nvPr/>
        </p:nvSpPr>
        <p:spPr>
          <a:xfrm>
            <a:off x="72190" y="3299314"/>
            <a:ext cx="2423630" cy="523220"/>
          </a:xfrm>
          <a:prstGeom prst="rect">
            <a:avLst/>
          </a:prstGeom>
          <a:noFill/>
        </p:spPr>
        <p:txBody>
          <a:bodyPr wrap="square" rtlCol="0">
            <a:spAutoFit/>
          </a:bodyPr>
          <a:lstStyle/>
          <a:p>
            <a:pPr algn="ctr"/>
            <a:r>
              <a:rPr lang="pt-PT" b="1" dirty="0" err="1">
                <a:solidFill>
                  <a:schemeClr val="accent2">
                    <a:lumMod val="50000"/>
                  </a:schemeClr>
                </a:solidFill>
                <a:latin typeface="Calibri" panose="020F0502020204030204" pitchFamily="34" charset="0"/>
                <a:cs typeface="Calibri" panose="020F0502020204030204" pitchFamily="34" charset="0"/>
              </a:rPr>
              <a:t>Worse</a:t>
            </a:r>
            <a:r>
              <a:rPr lang="pt-PT" b="1" dirty="0">
                <a:solidFill>
                  <a:schemeClr val="accent2">
                    <a:lumMod val="50000"/>
                  </a:schemeClr>
                </a:solidFill>
                <a:latin typeface="Calibri" panose="020F0502020204030204" pitchFamily="34" charset="0"/>
                <a:cs typeface="Calibri" panose="020F0502020204030204" pitchFamily="34" charset="0"/>
              </a:rPr>
              <a:t> </a:t>
            </a:r>
            <a:r>
              <a:rPr lang="pt-PT" b="1" dirty="0" err="1">
                <a:solidFill>
                  <a:schemeClr val="accent2">
                    <a:lumMod val="50000"/>
                  </a:schemeClr>
                </a:solidFill>
                <a:latin typeface="Calibri" panose="020F0502020204030204" pitchFamily="34" charset="0"/>
                <a:cs typeface="Calibri" panose="020F0502020204030204" pitchFamily="34" charset="0"/>
              </a:rPr>
              <a:t>health</a:t>
            </a:r>
            <a:r>
              <a:rPr lang="pt-PT" b="1" dirty="0">
                <a:solidFill>
                  <a:schemeClr val="accent2">
                    <a:lumMod val="50000"/>
                  </a:schemeClr>
                </a:solidFill>
                <a:latin typeface="Calibri" panose="020F0502020204030204" pitchFamily="34" charset="0"/>
                <a:cs typeface="Calibri" panose="020F0502020204030204" pitchFamily="34" charset="0"/>
              </a:rPr>
              <a:t> - </a:t>
            </a:r>
            <a:r>
              <a:rPr lang="pt-PT" b="1" dirty="0" err="1">
                <a:solidFill>
                  <a:schemeClr val="accent2">
                    <a:lumMod val="50000"/>
                  </a:schemeClr>
                </a:solidFill>
                <a:latin typeface="Calibri" panose="020F0502020204030204" pitchFamily="34" charset="0"/>
                <a:cs typeface="Calibri" panose="020F0502020204030204" pitchFamily="34" charset="0"/>
              </a:rPr>
              <a:t>mainly</a:t>
            </a:r>
            <a:r>
              <a:rPr lang="pt-PT" b="1" dirty="0">
                <a:solidFill>
                  <a:schemeClr val="accent2">
                    <a:lumMod val="50000"/>
                  </a:schemeClr>
                </a:solidFill>
                <a:latin typeface="Calibri" panose="020F0502020204030204" pitchFamily="34" charset="0"/>
                <a:cs typeface="Calibri" panose="020F0502020204030204" pitchFamily="34" charset="0"/>
              </a:rPr>
              <a:t> for </a:t>
            </a:r>
            <a:r>
              <a:rPr lang="pt-PT" b="1" dirty="0" err="1">
                <a:solidFill>
                  <a:schemeClr val="accent2">
                    <a:lumMod val="50000"/>
                  </a:schemeClr>
                </a:solidFill>
                <a:latin typeface="Calibri" panose="020F0502020204030204" pitchFamily="34" charset="0"/>
                <a:cs typeface="Calibri" panose="020F0502020204030204" pitchFamily="34" charset="0"/>
              </a:rPr>
              <a:t>most</a:t>
            </a:r>
            <a:r>
              <a:rPr lang="pt-PT" b="1" dirty="0">
                <a:solidFill>
                  <a:schemeClr val="accent2">
                    <a:lumMod val="50000"/>
                  </a:schemeClr>
                </a:solidFill>
                <a:latin typeface="Calibri" panose="020F0502020204030204" pitchFamily="34" charset="0"/>
                <a:cs typeface="Calibri" panose="020F0502020204030204" pitchFamily="34" charset="0"/>
              </a:rPr>
              <a:t> </a:t>
            </a:r>
            <a:r>
              <a:rPr lang="pt-PT" b="1" dirty="0" err="1">
                <a:solidFill>
                  <a:schemeClr val="accent2">
                    <a:lumMod val="50000"/>
                  </a:schemeClr>
                </a:solidFill>
                <a:latin typeface="Calibri" panose="020F0502020204030204" pitchFamily="34" charset="0"/>
                <a:cs typeface="Calibri" panose="020F0502020204030204" pitchFamily="34" charset="0"/>
              </a:rPr>
              <a:t>vulnerable</a:t>
            </a:r>
            <a:r>
              <a:rPr lang="pt-PT" b="1" dirty="0">
                <a:solidFill>
                  <a:schemeClr val="accent2">
                    <a:lumMod val="50000"/>
                  </a:schemeClr>
                </a:solidFill>
                <a:latin typeface="Calibri" panose="020F0502020204030204" pitchFamily="34" charset="0"/>
                <a:cs typeface="Calibri" panose="020F0502020204030204" pitchFamily="34" charset="0"/>
              </a:rPr>
              <a:t> </a:t>
            </a:r>
            <a:r>
              <a:rPr lang="pt-PT" b="1" dirty="0" err="1">
                <a:solidFill>
                  <a:schemeClr val="accent2">
                    <a:lumMod val="50000"/>
                  </a:schemeClr>
                </a:solidFill>
                <a:latin typeface="Calibri" panose="020F0502020204030204" pitchFamily="34" charset="0"/>
                <a:cs typeface="Calibri" panose="020F0502020204030204" pitchFamily="34" charset="0"/>
              </a:rPr>
              <a:t>populations</a:t>
            </a:r>
            <a:endParaRPr lang="pt-PT" b="1" dirty="0">
              <a:solidFill>
                <a:schemeClr val="accent2">
                  <a:lumMod val="50000"/>
                </a:schemeClr>
              </a:solidFill>
              <a:latin typeface="Calibri" panose="020F0502020204030204" pitchFamily="34" charset="0"/>
              <a:cs typeface="Calibri" panose="020F0502020204030204" pitchFamily="34" charset="0"/>
            </a:endParaRPr>
          </a:p>
        </p:txBody>
      </p:sp>
      <p:sp>
        <p:nvSpPr>
          <p:cNvPr id="9" name="AutoShape 2" descr="Resultado de imagem para red x">
            <a:extLst>
              <a:ext uri="{FF2B5EF4-FFF2-40B4-BE49-F238E27FC236}">
                <a16:creationId xmlns:a16="http://schemas.microsoft.com/office/drawing/2014/main" id="{A41A498D-17B8-42B8-9581-7DE0190F8176}"/>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PT" sz="105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89CBE181-3F13-4355-AE03-FCECF9999097}"/>
              </a:ext>
            </a:extLst>
          </p:cNvPr>
          <p:cNvSpPr txBox="1"/>
          <p:nvPr/>
        </p:nvSpPr>
        <p:spPr>
          <a:xfrm>
            <a:off x="180476" y="4206202"/>
            <a:ext cx="2201779" cy="646331"/>
          </a:xfrm>
          <a:prstGeom prst="rect">
            <a:avLst/>
          </a:prstGeom>
          <a:noFill/>
        </p:spPr>
        <p:txBody>
          <a:bodyPr wrap="square" rtlCol="0">
            <a:spAutoFit/>
          </a:bodyPr>
          <a:lstStyle/>
          <a:p>
            <a:pPr algn="ctr"/>
            <a:r>
              <a:rPr lang="pt-PT" sz="1800" b="1" dirty="0" err="1">
                <a:solidFill>
                  <a:schemeClr val="accent2">
                    <a:lumMod val="50000"/>
                  </a:schemeClr>
                </a:solidFill>
                <a:latin typeface="Calibri" panose="020F0502020204030204" pitchFamily="34" charset="0"/>
                <a:cs typeface="Calibri" panose="020F0502020204030204" pitchFamily="34" charset="0"/>
              </a:rPr>
              <a:t>Rise</a:t>
            </a:r>
            <a:r>
              <a:rPr lang="pt-PT" sz="1800" b="1" dirty="0">
                <a:solidFill>
                  <a:schemeClr val="accent2">
                    <a:lumMod val="50000"/>
                  </a:schemeClr>
                </a:solidFill>
                <a:latin typeface="Calibri" panose="020F0502020204030204" pitchFamily="34" charset="0"/>
                <a:cs typeface="Calibri" panose="020F0502020204030204" pitchFamily="34" charset="0"/>
              </a:rPr>
              <a:t> </a:t>
            </a:r>
            <a:r>
              <a:rPr lang="pt-PT" sz="1800" b="1" dirty="0" err="1">
                <a:solidFill>
                  <a:schemeClr val="accent2">
                    <a:lumMod val="50000"/>
                  </a:schemeClr>
                </a:solidFill>
                <a:latin typeface="Calibri" panose="020F0502020204030204" pitchFamily="34" charset="0"/>
                <a:cs typeface="Calibri" panose="020F0502020204030204" pitchFamily="34" charset="0"/>
              </a:rPr>
              <a:t>of</a:t>
            </a:r>
            <a:r>
              <a:rPr lang="pt-PT" sz="1800" b="1" dirty="0">
                <a:solidFill>
                  <a:schemeClr val="accent2">
                    <a:lumMod val="50000"/>
                  </a:schemeClr>
                </a:solidFill>
                <a:latin typeface="Calibri" panose="020F0502020204030204" pitchFamily="34" charset="0"/>
                <a:cs typeface="Calibri" panose="020F0502020204030204" pitchFamily="34" charset="0"/>
              </a:rPr>
              <a:t> </a:t>
            </a:r>
            <a:r>
              <a:rPr lang="pt-PT" sz="1800" b="1" dirty="0" err="1">
                <a:solidFill>
                  <a:schemeClr val="accent2">
                    <a:lumMod val="50000"/>
                  </a:schemeClr>
                </a:solidFill>
                <a:latin typeface="Calibri" panose="020F0502020204030204" pitchFamily="34" charset="0"/>
                <a:cs typeface="Calibri" panose="020F0502020204030204" pitchFamily="34" charset="0"/>
              </a:rPr>
              <a:t>inequalities</a:t>
            </a:r>
            <a:r>
              <a:rPr lang="pt-PT" sz="1800" b="1" dirty="0">
                <a:solidFill>
                  <a:schemeClr val="accent2">
                    <a:lumMod val="50000"/>
                  </a:schemeClr>
                </a:solidFill>
                <a:latin typeface="Calibri" panose="020F0502020204030204" pitchFamily="34" charset="0"/>
                <a:cs typeface="Calibri" panose="020F0502020204030204" pitchFamily="34" charset="0"/>
              </a:rPr>
              <a:t> </a:t>
            </a:r>
            <a:r>
              <a:rPr lang="pt-PT" sz="1800" b="1" dirty="0" err="1">
                <a:solidFill>
                  <a:schemeClr val="accent2">
                    <a:lumMod val="50000"/>
                  </a:schemeClr>
                </a:solidFill>
                <a:latin typeface="Calibri" panose="020F0502020204030204" pitchFamily="34" charset="0"/>
                <a:cs typeface="Calibri" panose="020F0502020204030204" pitchFamily="34" charset="0"/>
              </a:rPr>
              <a:t>and</a:t>
            </a:r>
            <a:r>
              <a:rPr lang="pt-PT" sz="1800" b="1" dirty="0">
                <a:solidFill>
                  <a:schemeClr val="accent2">
                    <a:lumMod val="50000"/>
                  </a:schemeClr>
                </a:solidFill>
                <a:latin typeface="Calibri" panose="020F0502020204030204" pitchFamily="34" charset="0"/>
                <a:cs typeface="Calibri" panose="020F0502020204030204" pitchFamily="34" charset="0"/>
              </a:rPr>
              <a:t> </a:t>
            </a:r>
            <a:r>
              <a:rPr lang="pt-PT" sz="1800" b="1" dirty="0" err="1">
                <a:solidFill>
                  <a:schemeClr val="accent2">
                    <a:lumMod val="50000"/>
                  </a:schemeClr>
                </a:solidFill>
                <a:latin typeface="Calibri" panose="020F0502020204030204" pitchFamily="34" charset="0"/>
                <a:cs typeface="Calibri" panose="020F0502020204030204" pitchFamily="34" charset="0"/>
              </a:rPr>
              <a:t>poverty</a:t>
            </a:r>
            <a:endParaRPr lang="pt-PT" sz="1800" b="1" dirty="0">
              <a:solidFill>
                <a:schemeClr val="accent2">
                  <a:lumMod val="50000"/>
                </a:schemeClr>
              </a:solidFill>
              <a:latin typeface="Calibri" panose="020F0502020204030204" pitchFamily="34" charset="0"/>
              <a:cs typeface="Calibri" panose="020F0502020204030204" pitchFamily="34" charset="0"/>
            </a:endParaRPr>
          </a:p>
        </p:txBody>
      </p:sp>
      <p:sp>
        <p:nvSpPr>
          <p:cNvPr id="11" name="Seta: Para Baixo 10">
            <a:extLst>
              <a:ext uri="{FF2B5EF4-FFF2-40B4-BE49-F238E27FC236}">
                <a16:creationId xmlns:a16="http://schemas.microsoft.com/office/drawing/2014/main" id="{770E2018-A48C-45F8-B7F1-FD9309ED51CC}"/>
              </a:ext>
            </a:extLst>
          </p:cNvPr>
          <p:cNvSpPr/>
          <p:nvPr/>
        </p:nvSpPr>
        <p:spPr>
          <a:xfrm>
            <a:off x="1073818" y="1059865"/>
            <a:ext cx="388019" cy="415091"/>
          </a:xfrm>
          <a:prstGeom prst="downArrow">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latin typeface="Calibri" panose="020F0502020204030204" pitchFamily="34" charset="0"/>
              <a:cs typeface="Calibri" panose="020F0502020204030204" pitchFamily="34" charset="0"/>
            </a:endParaRPr>
          </a:p>
        </p:txBody>
      </p:sp>
      <p:sp>
        <p:nvSpPr>
          <p:cNvPr id="15" name="Seta: Para Baixo 14">
            <a:extLst>
              <a:ext uri="{FF2B5EF4-FFF2-40B4-BE49-F238E27FC236}">
                <a16:creationId xmlns:a16="http://schemas.microsoft.com/office/drawing/2014/main" id="{45F1A2BD-4561-4EC2-B736-37C157D2EAC4}"/>
              </a:ext>
            </a:extLst>
          </p:cNvPr>
          <p:cNvSpPr/>
          <p:nvPr/>
        </p:nvSpPr>
        <p:spPr>
          <a:xfrm>
            <a:off x="1088858" y="1878012"/>
            <a:ext cx="388019" cy="415091"/>
          </a:xfrm>
          <a:prstGeom prst="downArrow">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latin typeface="Calibri" panose="020F0502020204030204" pitchFamily="34" charset="0"/>
              <a:cs typeface="Calibri" panose="020F0502020204030204" pitchFamily="34" charset="0"/>
            </a:endParaRPr>
          </a:p>
        </p:txBody>
      </p:sp>
      <p:sp>
        <p:nvSpPr>
          <p:cNvPr id="16" name="Seta: Para Baixo 15">
            <a:extLst>
              <a:ext uri="{FF2B5EF4-FFF2-40B4-BE49-F238E27FC236}">
                <a16:creationId xmlns:a16="http://schemas.microsoft.com/office/drawing/2014/main" id="{D48E8C93-75FD-4DF2-ACCE-C5FFA139C4C1}"/>
              </a:ext>
            </a:extLst>
          </p:cNvPr>
          <p:cNvSpPr/>
          <p:nvPr/>
        </p:nvSpPr>
        <p:spPr>
          <a:xfrm>
            <a:off x="1079833" y="2924763"/>
            <a:ext cx="388019" cy="415091"/>
          </a:xfrm>
          <a:prstGeom prst="downArrow">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latin typeface="Calibri" panose="020F0502020204030204" pitchFamily="34" charset="0"/>
              <a:cs typeface="Calibri" panose="020F0502020204030204" pitchFamily="34" charset="0"/>
            </a:endParaRPr>
          </a:p>
        </p:txBody>
      </p:sp>
      <p:sp>
        <p:nvSpPr>
          <p:cNvPr id="17" name="Seta: Para Baixo 16">
            <a:extLst>
              <a:ext uri="{FF2B5EF4-FFF2-40B4-BE49-F238E27FC236}">
                <a16:creationId xmlns:a16="http://schemas.microsoft.com/office/drawing/2014/main" id="{70CB83C0-3CF6-4F69-8E2D-BB087C983306}"/>
              </a:ext>
            </a:extLst>
          </p:cNvPr>
          <p:cNvSpPr/>
          <p:nvPr/>
        </p:nvSpPr>
        <p:spPr>
          <a:xfrm>
            <a:off x="1088858" y="3874374"/>
            <a:ext cx="388019" cy="415091"/>
          </a:xfrm>
          <a:prstGeom prst="downArrow">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latin typeface="Calibri" panose="020F0502020204030204" pitchFamily="34" charset="0"/>
              <a:cs typeface="Calibri" panose="020F0502020204030204" pitchFamily="34" charset="0"/>
            </a:endParaRPr>
          </a:p>
        </p:txBody>
      </p:sp>
      <p:sp>
        <p:nvSpPr>
          <p:cNvPr id="12" name="Seta: Curvada Para a Esquerda 11">
            <a:extLst>
              <a:ext uri="{FF2B5EF4-FFF2-40B4-BE49-F238E27FC236}">
                <a16:creationId xmlns:a16="http://schemas.microsoft.com/office/drawing/2014/main" id="{7EC12161-CF6D-4921-A97F-B9D7CFE9A3E9}"/>
              </a:ext>
            </a:extLst>
          </p:cNvPr>
          <p:cNvSpPr/>
          <p:nvPr/>
        </p:nvSpPr>
        <p:spPr>
          <a:xfrm flipV="1">
            <a:off x="2382255" y="217777"/>
            <a:ext cx="1808080" cy="4523271"/>
          </a:xfrm>
          <a:prstGeom prst="curved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PT" sz="1050">
              <a:solidFill>
                <a:schemeClr val="tx1"/>
              </a:solidFill>
              <a:latin typeface="Calibri" panose="020F0502020204030204" pitchFamily="34" charset="0"/>
              <a:cs typeface="Calibri" panose="020F0502020204030204" pitchFamily="34" charset="0"/>
            </a:endParaRPr>
          </a:p>
        </p:txBody>
      </p:sp>
      <p:pic>
        <p:nvPicPr>
          <p:cNvPr id="3082" name="Picture 10" descr="Resultado de imagem para x">
            <a:extLst>
              <a:ext uri="{FF2B5EF4-FFF2-40B4-BE49-F238E27FC236}">
                <a16:creationId xmlns:a16="http://schemas.microsoft.com/office/drawing/2014/main" id="{B5A329E1-CB71-4C13-B516-F359EEF7D1E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1644238" y="1741912"/>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6">
            <a:extLst>
              <a:ext uri="{FF2B5EF4-FFF2-40B4-BE49-F238E27FC236}">
                <a16:creationId xmlns:a16="http://schemas.microsoft.com/office/drawing/2014/main" id="{6DDD9B3B-1490-7A8C-D45E-131CA6ED4E39}"/>
              </a:ext>
            </a:extLst>
          </p:cNvPr>
          <p:cNvSpPr txBox="1"/>
          <p:nvPr/>
        </p:nvSpPr>
        <p:spPr>
          <a:xfrm>
            <a:off x="7944633" y="4826416"/>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Tree>
    <p:extLst>
      <p:ext uri="{BB962C8B-B14F-4D97-AF65-F5344CB8AC3E}">
        <p14:creationId xmlns:p14="http://schemas.microsoft.com/office/powerpoint/2010/main" val="832599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31" presetClass="entr" presetSubtype="0" fill="hold" nodeType="withEffect">
                                  <p:stCondLst>
                                    <p:cond delay="0"/>
                                  </p:stCondLst>
                                  <p:childTnLst>
                                    <p:set>
                                      <p:cBhvr>
                                        <p:cTn id="28" dur="1" fill="hold">
                                          <p:stCondLst>
                                            <p:cond delay="0"/>
                                          </p:stCondLst>
                                        </p:cTn>
                                        <p:tgtEl>
                                          <p:spTgt spid="3082"/>
                                        </p:tgtEl>
                                        <p:attrNameLst>
                                          <p:attrName>style.visibility</p:attrName>
                                        </p:attrNameLst>
                                      </p:cBhvr>
                                      <p:to>
                                        <p:strVal val="visible"/>
                                      </p:to>
                                    </p:set>
                                    <p:anim calcmode="lin" valueType="num">
                                      <p:cBhvr>
                                        <p:cTn id="29" dur="1000" fill="hold"/>
                                        <p:tgtEl>
                                          <p:spTgt spid="3082"/>
                                        </p:tgtEl>
                                        <p:attrNameLst>
                                          <p:attrName>ppt_w</p:attrName>
                                        </p:attrNameLst>
                                      </p:cBhvr>
                                      <p:tavLst>
                                        <p:tav tm="0">
                                          <p:val>
                                            <p:fltVal val="0"/>
                                          </p:val>
                                        </p:tav>
                                        <p:tav tm="100000">
                                          <p:val>
                                            <p:strVal val="#ppt_w"/>
                                          </p:val>
                                        </p:tav>
                                      </p:tavLst>
                                    </p:anim>
                                    <p:anim calcmode="lin" valueType="num">
                                      <p:cBhvr>
                                        <p:cTn id="30" dur="1000" fill="hold"/>
                                        <p:tgtEl>
                                          <p:spTgt spid="3082"/>
                                        </p:tgtEl>
                                        <p:attrNameLst>
                                          <p:attrName>ppt_h</p:attrName>
                                        </p:attrNameLst>
                                      </p:cBhvr>
                                      <p:tavLst>
                                        <p:tav tm="0">
                                          <p:val>
                                            <p:fltVal val="0"/>
                                          </p:val>
                                        </p:tav>
                                        <p:tav tm="100000">
                                          <p:val>
                                            <p:strVal val="#ppt_h"/>
                                          </p:val>
                                        </p:tav>
                                      </p:tavLst>
                                    </p:anim>
                                    <p:anim calcmode="lin" valueType="num">
                                      <p:cBhvr>
                                        <p:cTn id="31" dur="1000" fill="hold"/>
                                        <p:tgtEl>
                                          <p:spTgt spid="3082"/>
                                        </p:tgtEl>
                                        <p:attrNameLst>
                                          <p:attrName>style.rotation</p:attrName>
                                        </p:attrNameLst>
                                      </p:cBhvr>
                                      <p:tavLst>
                                        <p:tav tm="0">
                                          <p:val>
                                            <p:fltVal val="90"/>
                                          </p:val>
                                        </p:tav>
                                        <p:tav tm="100000">
                                          <p:val>
                                            <p:fltVal val="0"/>
                                          </p:val>
                                        </p:tav>
                                      </p:tavLst>
                                    </p:anim>
                                    <p:animEffect transition="in" filter="fade">
                                      <p:cBhvr>
                                        <p:cTn id="32" dur="1000"/>
                                        <p:tgtEl>
                                          <p:spTgt spid="3082"/>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42"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1" grpId="0" animBg="1"/>
      <p:bldP spid="15" grpId="0" animBg="1"/>
      <p:bldP spid="16" grpId="0" animBg="1"/>
      <p:bldP spid="17"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1202269" y="2274053"/>
            <a:ext cx="6739468" cy="954107"/>
          </a:xfrm>
          <a:prstGeom prst="rect">
            <a:avLst/>
          </a:prstGeom>
          <a:noFill/>
        </p:spPr>
        <p:txBody>
          <a:bodyPr wrap="square" rtlCol="0">
            <a:spAutoFit/>
          </a:bodyPr>
          <a:lstStyle/>
          <a:p>
            <a:pPr algn="ctr"/>
            <a:r>
              <a:rPr lang="pt-PT" sz="2800" b="1" dirty="0">
                <a:solidFill>
                  <a:prstClr val="black">
                    <a:lumMod val="75000"/>
                    <a:lumOff val="25000"/>
                  </a:prstClr>
                </a:solidFill>
                <a:latin typeface="Calibri"/>
              </a:rPr>
              <a:t>“</a:t>
            </a:r>
            <a:r>
              <a:rPr lang="pt-PT" sz="2800" b="1" i="1" dirty="0">
                <a:solidFill>
                  <a:prstClr val="black">
                    <a:lumMod val="75000"/>
                    <a:lumOff val="25000"/>
                  </a:prstClr>
                </a:solidFill>
                <a:latin typeface="Calibri"/>
              </a:rPr>
              <a:t>In </a:t>
            </a:r>
            <a:r>
              <a:rPr lang="pt-PT" sz="2800" b="1" i="1" dirty="0" err="1">
                <a:solidFill>
                  <a:prstClr val="black">
                    <a:lumMod val="75000"/>
                    <a:lumOff val="25000"/>
                  </a:prstClr>
                </a:solidFill>
                <a:latin typeface="Calibri"/>
              </a:rPr>
              <a:t>health</a:t>
            </a:r>
            <a:r>
              <a:rPr lang="pt-PT" sz="2800" b="1" i="1" dirty="0">
                <a:solidFill>
                  <a:prstClr val="black">
                    <a:lumMod val="75000"/>
                    <a:lumOff val="25000"/>
                  </a:prstClr>
                </a:solidFill>
                <a:latin typeface="Calibri"/>
              </a:rPr>
              <a:t> </a:t>
            </a:r>
            <a:r>
              <a:rPr lang="pt-PT" sz="2800" b="1" i="1" dirty="0" err="1">
                <a:solidFill>
                  <a:prstClr val="black">
                    <a:lumMod val="75000"/>
                    <a:lumOff val="25000"/>
                  </a:prstClr>
                </a:solidFill>
                <a:latin typeface="Calibri"/>
              </a:rPr>
              <a:t>care</a:t>
            </a:r>
            <a:r>
              <a:rPr lang="pt-PT" sz="2800" b="1" i="1" dirty="0">
                <a:solidFill>
                  <a:prstClr val="black">
                    <a:lumMod val="75000"/>
                    <a:lumOff val="25000"/>
                  </a:prstClr>
                </a:solidFill>
                <a:latin typeface="Calibri"/>
              </a:rPr>
              <a:t>, </a:t>
            </a:r>
            <a:r>
              <a:rPr lang="pt-PT" sz="2800" b="1" i="1" dirty="0" err="1">
                <a:solidFill>
                  <a:prstClr val="black">
                    <a:lumMod val="75000"/>
                    <a:lumOff val="25000"/>
                  </a:prstClr>
                </a:solidFill>
                <a:latin typeface="Calibri"/>
              </a:rPr>
              <a:t>the</a:t>
            </a:r>
            <a:r>
              <a:rPr lang="pt-PT" sz="2800" b="1" i="1" dirty="0">
                <a:solidFill>
                  <a:prstClr val="black">
                    <a:lumMod val="75000"/>
                    <a:lumOff val="25000"/>
                  </a:prstClr>
                </a:solidFill>
                <a:latin typeface="Calibri"/>
              </a:rPr>
              <a:t> </a:t>
            </a:r>
            <a:r>
              <a:rPr lang="pt-PT" sz="2800" b="1" i="1" dirty="0" err="1">
                <a:solidFill>
                  <a:prstClr val="black">
                    <a:lumMod val="75000"/>
                    <a:lumOff val="25000"/>
                  </a:prstClr>
                </a:solidFill>
                <a:latin typeface="Calibri"/>
              </a:rPr>
              <a:t>days</a:t>
            </a:r>
            <a:r>
              <a:rPr lang="pt-PT" sz="2800" b="1" i="1" dirty="0">
                <a:solidFill>
                  <a:prstClr val="black">
                    <a:lumMod val="75000"/>
                    <a:lumOff val="25000"/>
                  </a:prstClr>
                </a:solidFill>
                <a:latin typeface="Calibri"/>
              </a:rPr>
              <a:t> </a:t>
            </a:r>
            <a:r>
              <a:rPr lang="pt-PT" sz="2800" b="1" i="1" dirty="0" err="1">
                <a:solidFill>
                  <a:prstClr val="black">
                    <a:lumMod val="75000"/>
                    <a:lumOff val="25000"/>
                  </a:prstClr>
                </a:solidFill>
                <a:latin typeface="Calibri"/>
              </a:rPr>
              <a:t>of</a:t>
            </a:r>
            <a:r>
              <a:rPr lang="pt-PT" sz="2800" b="1" i="1" dirty="0">
                <a:solidFill>
                  <a:prstClr val="black">
                    <a:lumMod val="75000"/>
                    <a:lumOff val="25000"/>
                  </a:prstClr>
                </a:solidFill>
                <a:latin typeface="Calibri"/>
              </a:rPr>
              <a:t> business as usual are </a:t>
            </a:r>
            <a:r>
              <a:rPr lang="pt-PT" sz="2800" b="1" i="1" dirty="0" err="1">
                <a:solidFill>
                  <a:prstClr val="black">
                    <a:lumMod val="75000"/>
                    <a:lumOff val="25000"/>
                  </a:prstClr>
                </a:solidFill>
                <a:latin typeface="Calibri"/>
              </a:rPr>
              <a:t>over</a:t>
            </a:r>
            <a:r>
              <a:rPr lang="pt-PT" sz="2800" b="1" i="1" dirty="0">
                <a:solidFill>
                  <a:prstClr val="black">
                    <a:lumMod val="75000"/>
                    <a:lumOff val="25000"/>
                  </a:prstClr>
                </a:solidFill>
                <a:latin typeface="Calibri"/>
              </a:rPr>
              <a:t>” </a:t>
            </a:r>
            <a:r>
              <a:rPr lang="pt-PT" sz="2400" i="1" dirty="0">
                <a:solidFill>
                  <a:schemeClr val="bg1">
                    <a:lumMod val="50000"/>
                  </a:schemeClr>
                </a:solidFill>
                <a:latin typeface="Calibri"/>
              </a:rPr>
              <a:t>Michael </a:t>
            </a:r>
            <a:r>
              <a:rPr lang="pt-PT" sz="2400" i="1" dirty="0" err="1">
                <a:solidFill>
                  <a:schemeClr val="bg1">
                    <a:lumMod val="50000"/>
                  </a:schemeClr>
                </a:solidFill>
                <a:latin typeface="Calibri"/>
              </a:rPr>
              <a:t>Porter</a:t>
            </a:r>
            <a:endParaRPr lang="pt-PT" sz="2800" dirty="0">
              <a:solidFill>
                <a:schemeClr val="bg1">
                  <a:lumMod val="50000"/>
                </a:schemeClr>
              </a:solidFill>
              <a:latin typeface="Calibri"/>
            </a:endParaRPr>
          </a:p>
        </p:txBody>
      </p:sp>
      <p:sp>
        <p:nvSpPr>
          <p:cNvPr id="13" name="CaixaDeTexto 12"/>
          <p:cNvSpPr txBox="1"/>
          <p:nvPr/>
        </p:nvSpPr>
        <p:spPr>
          <a:xfrm>
            <a:off x="1" y="4869047"/>
            <a:ext cx="5949064" cy="265457"/>
          </a:xfrm>
          <a:prstGeom prst="rect">
            <a:avLst/>
          </a:prstGeom>
          <a:noFill/>
        </p:spPr>
        <p:txBody>
          <a:bodyPr wrap="none" rtlCol="0">
            <a:spAutoFit/>
          </a:bodyPr>
          <a:lstStyle/>
          <a:p>
            <a:r>
              <a:rPr lang="pt-PT" sz="1125" dirty="0" err="1">
                <a:solidFill>
                  <a:schemeClr val="tx1"/>
                </a:solidFill>
                <a:latin typeface="Calibri"/>
              </a:rPr>
              <a:t>Porter</a:t>
            </a:r>
            <a:r>
              <a:rPr lang="pt-PT" sz="1125" dirty="0">
                <a:solidFill>
                  <a:schemeClr val="tx1"/>
                </a:solidFill>
                <a:latin typeface="Calibri"/>
              </a:rPr>
              <a:t> ME, Lee TH, </a:t>
            </a:r>
            <a:r>
              <a:rPr lang="pt-PT" sz="1125" dirty="0" err="1">
                <a:solidFill>
                  <a:schemeClr val="tx1"/>
                </a:solidFill>
                <a:latin typeface="Calibri"/>
              </a:rPr>
              <a:t>The</a:t>
            </a:r>
            <a:r>
              <a:rPr lang="pt-PT" sz="1125" dirty="0">
                <a:solidFill>
                  <a:schemeClr val="tx1"/>
                </a:solidFill>
                <a:latin typeface="Calibri"/>
              </a:rPr>
              <a:t> </a:t>
            </a:r>
            <a:r>
              <a:rPr lang="pt-PT" sz="1125" dirty="0" err="1">
                <a:solidFill>
                  <a:schemeClr val="tx1"/>
                </a:solidFill>
                <a:latin typeface="Calibri"/>
              </a:rPr>
              <a:t>Strategy</a:t>
            </a:r>
            <a:r>
              <a:rPr lang="pt-PT" sz="1125" dirty="0">
                <a:solidFill>
                  <a:schemeClr val="tx1"/>
                </a:solidFill>
                <a:latin typeface="Calibri"/>
              </a:rPr>
              <a:t> </a:t>
            </a:r>
            <a:r>
              <a:rPr lang="pt-PT" sz="1125" dirty="0" err="1">
                <a:solidFill>
                  <a:schemeClr val="tx1"/>
                </a:solidFill>
                <a:latin typeface="Calibri"/>
              </a:rPr>
              <a:t>That</a:t>
            </a:r>
            <a:r>
              <a:rPr lang="pt-PT" sz="1125" dirty="0">
                <a:solidFill>
                  <a:schemeClr val="tx1"/>
                </a:solidFill>
                <a:latin typeface="Calibri"/>
              </a:rPr>
              <a:t> </a:t>
            </a:r>
            <a:r>
              <a:rPr lang="pt-PT" sz="1125" dirty="0" err="1">
                <a:solidFill>
                  <a:schemeClr val="tx1"/>
                </a:solidFill>
                <a:latin typeface="Calibri"/>
              </a:rPr>
              <a:t>Will</a:t>
            </a:r>
            <a:r>
              <a:rPr lang="pt-PT" sz="1125" dirty="0">
                <a:solidFill>
                  <a:schemeClr val="tx1"/>
                </a:solidFill>
                <a:latin typeface="Calibri"/>
              </a:rPr>
              <a:t> </a:t>
            </a:r>
            <a:r>
              <a:rPr lang="pt-PT" sz="1125" dirty="0" err="1">
                <a:solidFill>
                  <a:schemeClr val="tx1"/>
                </a:solidFill>
                <a:latin typeface="Calibri"/>
              </a:rPr>
              <a:t>Fix</a:t>
            </a:r>
            <a:r>
              <a:rPr lang="pt-PT" sz="1125" dirty="0">
                <a:solidFill>
                  <a:schemeClr val="tx1"/>
                </a:solidFill>
                <a:latin typeface="Calibri"/>
              </a:rPr>
              <a:t> Health </a:t>
            </a:r>
            <a:r>
              <a:rPr lang="pt-PT" sz="1125" dirty="0" err="1">
                <a:solidFill>
                  <a:schemeClr val="tx1"/>
                </a:solidFill>
                <a:latin typeface="Calibri"/>
              </a:rPr>
              <a:t>Care</a:t>
            </a:r>
            <a:r>
              <a:rPr lang="pt-PT" sz="1125" dirty="0">
                <a:solidFill>
                  <a:schemeClr val="tx1"/>
                </a:solidFill>
                <a:latin typeface="Calibri"/>
              </a:rPr>
              <a:t>, Harvard Business </a:t>
            </a:r>
            <a:r>
              <a:rPr lang="pt-PT" sz="1125" dirty="0" err="1">
                <a:solidFill>
                  <a:schemeClr val="tx1"/>
                </a:solidFill>
                <a:latin typeface="Calibri"/>
              </a:rPr>
              <a:t>Review</a:t>
            </a:r>
            <a:r>
              <a:rPr lang="pt-PT" sz="1125" dirty="0">
                <a:solidFill>
                  <a:schemeClr val="tx1"/>
                </a:solidFill>
                <a:latin typeface="Calibri"/>
              </a:rPr>
              <a:t>, </a:t>
            </a:r>
            <a:r>
              <a:rPr lang="pt-PT" sz="1125" dirty="0" err="1">
                <a:solidFill>
                  <a:schemeClr val="tx1"/>
                </a:solidFill>
                <a:latin typeface="Calibri"/>
              </a:rPr>
              <a:t>October</a:t>
            </a:r>
            <a:r>
              <a:rPr lang="pt-PT" sz="1125" dirty="0">
                <a:solidFill>
                  <a:schemeClr val="tx1"/>
                </a:solidFill>
                <a:latin typeface="Calibri"/>
              </a:rPr>
              <a:t> 2013 </a:t>
            </a:r>
          </a:p>
        </p:txBody>
      </p:sp>
      <p:sp>
        <p:nvSpPr>
          <p:cNvPr id="18" name="Explosão 1 17"/>
          <p:cNvSpPr/>
          <p:nvPr/>
        </p:nvSpPr>
        <p:spPr>
          <a:xfrm rot="20734316">
            <a:off x="5992685" y="928734"/>
            <a:ext cx="2914659" cy="1207108"/>
          </a:xfrm>
          <a:prstGeom prst="irregularSeal1">
            <a:avLst/>
          </a:prstGeom>
          <a:ln/>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rtlCol="0" anchor="ctr"/>
          <a:lstStyle/>
          <a:p>
            <a:pPr algn="ctr"/>
            <a:r>
              <a:rPr lang="pt-PT" sz="1500" b="1" dirty="0" err="1">
                <a:solidFill>
                  <a:prstClr val="white"/>
                </a:solidFill>
                <a:latin typeface="Calibri"/>
              </a:rPr>
              <a:t>Demographic</a:t>
            </a:r>
            <a:r>
              <a:rPr lang="pt-PT" sz="1500" b="1" dirty="0">
                <a:solidFill>
                  <a:prstClr val="white"/>
                </a:solidFill>
                <a:latin typeface="Calibri"/>
              </a:rPr>
              <a:t> </a:t>
            </a:r>
            <a:r>
              <a:rPr lang="pt-PT" sz="1500" b="1" dirty="0" err="1">
                <a:solidFill>
                  <a:prstClr val="white"/>
                </a:solidFill>
                <a:latin typeface="Calibri"/>
              </a:rPr>
              <a:t>pressure</a:t>
            </a:r>
            <a:endParaRPr lang="pt-PT" sz="1500" b="1" dirty="0">
              <a:solidFill>
                <a:prstClr val="white"/>
              </a:solidFill>
              <a:latin typeface="Calibri"/>
            </a:endParaRPr>
          </a:p>
        </p:txBody>
      </p:sp>
      <p:sp>
        <p:nvSpPr>
          <p:cNvPr id="20" name="Explosão 1 19"/>
          <p:cNvSpPr/>
          <p:nvPr/>
        </p:nvSpPr>
        <p:spPr>
          <a:xfrm rot="20734316">
            <a:off x="2724026" y="981110"/>
            <a:ext cx="3400562" cy="1199360"/>
          </a:xfrm>
          <a:prstGeom prst="irregularSeal1">
            <a:avLst/>
          </a:prstGeom>
          <a:ln/>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rtlCol="0" anchor="ctr"/>
          <a:lstStyle/>
          <a:p>
            <a:pPr algn="ctr"/>
            <a:r>
              <a:rPr lang="pt-PT" sz="1500" b="1" dirty="0" err="1">
                <a:solidFill>
                  <a:prstClr val="white"/>
                </a:solidFill>
                <a:latin typeface="Calibri"/>
              </a:rPr>
              <a:t>Raising</a:t>
            </a:r>
            <a:r>
              <a:rPr lang="pt-PT" sz="1500" b="1" dirty="0">
                <a:solidFill>
                  <a:prstClr val="white"/>
                </a:solidFill>
                <a:latin typeface="Calibri"/>
              </a:rPr>
              <a:t> </a:t>
            </a:r>
            <a:r>
              <a:rPr lang="pt-PT" sz="1500" b="1" dirty="0" err="1">
                <a:solidFill>
                  <a:prstClr val="white"/>
                </a:solidFill>
                <a:latin typeface="Calibri"/>
              </a:rPr>
              <a:t>costs</a:t>
            </a:r>
            <a:r>
              <a:rPr lang="pt-PT" sz="1500" b="1" dirty="0">
                <a:solidFill>
                  <a:prstClr val="white"/>
                </a:solidFill>
                <a:latin typeface="Calibri"/>
              </a:rPr>
              <a:t> (</a:t>
            </a:r>
            <a:r>
              <a:rPr lang="pt-PT" sz="1500" b="1" dirty="0" err="1">
                <a:solidFill>
                  <a:prstClr val="white"/>
                </a:solidFill>
                <a:latin typeface="Calibri"/>
              </a:rPr>
              <a:t>innovation</a:t>
            </a:r>
            <a:r>
              <a:rPr lang="pt-PT" sz="1500" b="1" dirty="0">
                <a:solidFill>
                  <a:prstClr val="white"/>
                </a:solidFill>
                <a:latin typeface="Calibri"/>
              </a:rPr>
              <a:t> &amp; </a:t>
            </a:r>
            <a:r>
              <a:rPr lang="pt-PT" sz="1500" b="1" dirty="0" err="1">
                <a:solidFill>
                  <a:prstClr val="white"/>
                </a:solidFill>
                <a:latin typeface="Calibri"/>
              </a:rPr>
              <a:t>tech</a:t>
            </a:r>
            <a:r>
              <a:rPr lang="pt-PT" sz="1500" b="1" dirty="0">
                <a:solidFill>
                  <a:prstClr val="white"/>
                </a:solidFill>
                <a:latin typeface="Calibri"/>
              </a:rPr>
              <a:t>)</a:t>
            </a:r>
          </a:p>
        </p:txBody>
      </p:sp>
      <p:sp>
        <p:nvSpPr>
          <p:cNvPr id="23" name="Explosão 1 22"/>
          <p:cNvSpPr/>
          <p:nvPr/>
        </p:nvSpPr>
        <p:spPr>
          <a:xfrm rot="20734316">
            <a:off x="267659" y="1106874"/>
            <a:ext cx="2703066" cy="1043783"/>
          </a:xfrm>
          <a:prstGeom prst="irregularSeal1">
            <a:avLst/>
          </a:prstGeom>
          <a:ln/>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rtlCol="0" anchor="ctr"/>
          <a:lstStyle/>
          <a:p>
            <a:pPr algn="ctr"/>
            <a:r>
              <a:rPr lang="pt-PT" sz="1500" b="1" dirty="0">
                <a:solidFill>
                  <a:prstClr val="white"/>
                </a:solidFill>
                <a:latin typeface="Calibri"/>
              </a:rPr>
              <a:t>Social </a:t>
            </a:r>
            <a:r>
              <a:rPr lang="pt-PT" sz="1500" b="1" dirty="0" err="1">
                <a:solidFill>
                  <a:prstClr val="white"/>
                </a:solidFill>
                <a:latin typeface="Calibri"/>
              </a:rPr>
              <a:t>inequities</a:t>
            </a:r>
            <a:endParaRPr lang="pt-PT" sz="1500" b="1" dirty="0">
              <a:solidFill>
                <a:prstClr val="white"/>
              </a:solidFill>
              <a:latin typeface="Calibri"/>
            </a:endParaRPr>
          </a:p>
        </p:txBody>
      </p:sp>
      <p:sp>
        <p:nvSpPr>
          <p:cNvPr id="24" name="Explosão 1 23"/>
          <p:cNvSpPr/>
          <p:nvPr/>
        </p:nvSpPr>
        <p:spPr>
          <a:xfrm rot="20887824">
            <a:off x="3156133" y="3456476"/>
            <a:ext cx="3047986" cy="1293447"/>
          </a:xfrm>
          <a:prstGeom prst="irregularSeal1">
            <a:avLst/>
          </a:prstGeom>
          <a:ln/>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rtlCol="0" anchor="ctr"/>
          <a:lstStyle/>
          <a:p>
            <a:pPr algn="ctr"/>
            <a:r>
              <a:rPr lang="pt-PT" sz="1500" b="1" dirty="0" err="1">
                <a:solidFill>
                  <a:prstClr val="white"/>
                </a:solidFill>
                <a:latin typeface="Calibri"/>
              </a:rPr>
              <a:t>Chronic</a:t>
            </a:r>
            <a:r>
              <a:rPr lang="pt-PT" sz="1500" b="1" dirty="0">
                <a:solidFill>
                  <a:prstClr val="white"/>
                </a:solidFill>
                <a:latin typeface="Calibri"/>
              </a:rPr>
              <a:t> </a:t>
            </a:r>
            <a:r>
              <a:rPr lang="pt-PT" sz="1500" b="1" dirty="0" err="1">
                <a:solidFill>
                  <a:prstClr val="white"/>
                </a:solidFill>
                <a:latin typeface="Calibri"/>
              </a:rPr>
              <a:t>diseases</a:t>
            </a:r>
            <a:endParaRPr lang="pt-PT" sz="1500" b="1" dirty="0">
              <a:solidFill>
                <a:prstClr val="white"/>
              </a:solidFill>
              <a:latin typeface="Calibri"/>
            </a:endParaRPr>
          </a:p>
        </p:txBody>
      </p:sp>
      <p:sp>
        <p:nvSpPr>
          <p:cNvPr id="27" name="Explosão 1 26"/>
          <p:cNvSpPr/>
          <p:nvPr/>
        </p:nvSpPr>
        <p:spPr>
          <a:xfrm rot="20734316">
            <a:off x="190004" y="2986481"/>
            <a:ext cx="3140574" cy="1769980"/>
          </a:xfrm>
          <a:prstGeom prst="irregularSeal1">
            <a:avLst/>
          </a:prstGeom>
          <a:ln/>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rtlCol="0" anchor="ctr"/>
          <a:lstStyle/>
          <a:p>
            <a:pPr algn="ctr"/>
            <a:r>
              <a:rPr lang="pt-PT" sz="1500" b="1" dirty="0" err="1">
                <a:solidFill>
                  <a:prstClr val="white"/>
                </a:solidFill>
                <a:latin typeface="Calibri"/>
              </a:rPr>
              <a:t>Need</a:t>
            </a:r>
            <a:r>
              <a:rPr lang="pt-PT" sz="1500" b="1" dirty="0">
                <a:solidFill>
                  <a:prstClr val="white"/>
                </a:solidFill>
                <a:latin typeface="Calibri"/>
              </a:rPr>
              <a:t> for more </a:t>
            </a:r>
            <a:r>
              <a:rPr lang="pt-PT" sz="1500" b="1" dirty="0" err="1">
                <a:solidFill>
                  <a:prstClr val="white"/>
                </a:solidFill>
                <a:latin typeface="Calibri"/>
              </a:rPr>
              <a:t>qualified</a:t>
            </a:r>
            <a:r>
              <a:rPr lang="pt-PT" sz="1500" b="1" dirty="0">
                <a:solidFill>
                  <a:prstClr val="white"/>
                </a:solidFill>
                <a:latin typeface="Calibri"/>
              </a:rPr>
              <a:t> </a:t>
            </a:r>
            <a:r>
              <a:rPr lang="pt-PT" sz="1500" b="1" dirty="0" err="1">
                <a:solidFill>
                  <a:prstClr val="white"/>
                </a:solidFill>
                <a:latin typeface="Calibri"/>
              </a:rPr>
              <a:t>health</a:t>
            </a:r>
            <a:r>
              <a:rPr lang="pt-PT" sz="1500" b="1" dirty="0">
                <a:solidFill>
                  <a:prstClr val="white"/>
                </a:solidFill>
                <a:latin typeface="Calibri"/>
              </a:rPr>
              <a:t> </a:t>
            </a:r>
            <a:r>
              <a:rPr lang="pt-PT" sz="1500" b="1" dirty="0" err="1">
                <a:solidFill>
                  <a:prstClr val="white"/>
                </a:solidFill>
                <a:latin typeface="Calibri"/>
              </a:rPr>
              <a:t>care</a:t>
            </a:r>
            <a:r>
              <a:rPr lang="pt-PT" sz="1500" b="1" dirty="0">
                <a:solidFill>
                  <a:prstClr val="white"/>
                </a:solidFill>
                <a:latin typeface="Calibri"/>
              </a:rPr>
              <a:t> </a:t>
            </a:r>
            <a:r>
              <a:rPr lang="pt-PT" sz="1500" b="1" dirty="0" err="1">
                <a:solidFill>
                  <a:prstClr val="white"/>
                </a:solidFill>
                <a:latin typeface="Calibri"/>
              </a:rPr>
              <a:t>workers</a:t>
            </a:r>
            <a:endParaRPr lang="pt-PT" sz="1500" b="1" dirty="0">
              <a:solidFill>
                <a:prstClr val="white"/>
              </a:solidFill>
              <a:latin typeface="Calibri"/>
            </a:endParaRPr>
          </a:p>
        </p:txBody>
      </p:sp>
      <p:sp>
        <p:nvSpPr>
          <p:cNvPr id="28" name="Explosão 1 27"/>
          <p:cNvSpPr/>
          <p:nvPr/>
        </p:nvSpPr>
        <p:spPr>
          <a:xfrm rot="20734316">
            <a:off x="6231779" y="3165856"/>
            <a:ext cx="2970760" cy="1489300"/>
          </a:xfrm>
          <a:prstGeom prst="irregularSeal1">
            <a:avLst/>
          </a:prstGeom>
          <a:ln/>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rtlCol="0" anchor="ctr"/>
          <a:lstStyle/>
          <a:p>
            <a:pPr algn="ctr"/>
            <a:r>
              <a:rPr lang="pt-PT" sz="1500" b="1" dirty="0" err="1">
                <a:solidFill>
                  <a:prstClr val="white"/>
                </a:solidFill>
                <a:latin typeface="Calibri"/>
              </a:rPr>
              <a:t>Increasing</a:t>
            </a:r>
            <a:r>
              <a:rPr lang="pt-PT" sz="1500" b="1" dirty="0">
                <a:solidFill>
                  <a:prstClr val="white"/>
                </a:solidFill>
                <a:latin typeface="Calibri"/>
              </a:rPr>
              <a:t> </a:t>
            </a:r>
            <a:r>
              <a:rPr lang="pt-PT" sz="1500" b="1" dirty="0" err="1">
                <a:solidFill>
                  <a:prstClr val="white"/>
                </a:solidFill>
                <a:latin typeface="Calibri"/>
              </a:rPr>
              <a:t>burden</a:t>
            </a:r>
            <a:r>
              <a:rPr lang="pt-PT" sz="1500" b="1" dirty="0">
                <a:solidFill>
                  <a:prstClr val="white"/>
                </a:solidFill>
                <a:latin typeface="Calibri"/>
              </a:rPr>
              <a:t> of </a:t>
            </a:r>
            <a:r>
              <a:rPr lang="pt-PT" sz="1500" b="1" dirty="0" err="1">
                <a:solidFill>
                  <a:prstClr val="white"/>
                </a:solidFill>
                <a:latin typeface="Calibri"/>
              </a:rPr>
              <a:t>disease</a:t>
            </a:r>
            <a:endParaRPr lang="pt-PT" sz="1500" b="1" dirty="0">
              <a:solidFill>
                <a:prstClr val="white"/>
              </a:solidFill>
              <a:latin typeface="Calibri"/>
            </a:endParaRPr>
          </a:p>
        </p:txBody>
      </p:sp>
      <p:sp>
        <p:nvSpPr>
          <p:cNvPr id="2" name="CaixaDeTexto 6">
            <a:extLst>
              <a:ext uri="{FF2B5EF4-FFF2-40B4-BE49-F238E27FC236}">
                <a16:creationId xmlns:a16="http://schemas.microsoft.com/office/drawing/2014/main" id="{CF4B7A06-10B3-3612-8B00-5CAD6CE0D34A}"/>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3" name="Flowchart: Process 11">
            <a:extLst>
              <a:ext uri="{FF2B5EF4-FFF2-40B4-BE49-F238E27FC236}">
                <a16:creationId xmlns:a16="http://schemas.microsoft.com/office/drawing/2014/main" id="{6B4F57DF-30DA-59CE-2BC6-657E192600EE}"/>
              </a:ext>
            </a:extLst>
          </p:cNvPr>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4" name="TextBox 3">
            <a:extLst>
              <a:ext uri="{FF2B5EF4-FFF2-40B4-BE49-F238E27FC236}">
                <a16:creationId xmlns:a16="http://schemas.microsoft.com/office/drawing/2014/main" id="{93884830-F5B7-F460-537D-008D6368C789}"/>
              </a:ext>
            </a:extLst>
          </p:cNvPr>
          <p:cNvSpPr txBox="1"/>
          <p:nvPr/>
        </p:nvSpPr>
        <p:spPr>
          <a:xfrm>
            <a:off x="265662" y="307428"/>
            <a:ext cx="6750843" cy="369332"/>
          </a:xfrm>
          <a:prstGeom prst="rect">
            <a:avLst/>
          </a:prstGeom>
          <a:noFill/>
        </p:spPr>
        <p:txBody>
          <a:bodyPr wrap="square" rtlCol="0">
            <a:spAutoFit/>
          </a:bodyPr>
          <a:lstStyle/>
          <a:p>
            <a:r>
              <a:rPr lang="pt-PT" sz="1800" b="1" dirty="0" err="1">
                <a:solidFill>
                  <a:schemeClr val="bg1"/>
                </a:solidFill>
              </a:rPr>
              <a:t>What</a:t>
            </a:r>
            <a:r>
              <a:rPr lang="pt-PT" sz="1800" b="1" dirty="0">
                <a:solidFill>
                  <a:schemeClr val="bg1"/>
                </a:solidFill>
              </a:rPr>
              <a:t> </a:t>
            </a:r>
            <a:r>
              <a:rPr lang="pt-PT" sz="1800" b="1" dirty="0" err="1">
                <a:solidFill>
                  <a:schemeClr val="bg1"/>
                </a:solidFill>
              </a:rPr>
              <a:t>is</a:t>
            </a:r>
            <a:r>
              <a:rPr lang="pt-PT" sz="1800" b="1" dirty="0">
                <a:solidFill>
                  <a:schemeClr val="bg1"/>
                </a:solidFill>
              </a:rPr>
              <a:t> </a:t>
            </a:r>
            <a:r>
              <a:rPr lang="pt-PT" sz="1800" b="1" dirty="0" err="1">
                <a:solidFill>
                  <a:schemeClr val="bg1"/>
                </a:solidFill>
              </a:rPr>
              <a:t>the</a:t>
            </a:r>
            <a:r>
              <a:rPr lang="pt-PT" sz="1800" b="1" dirty="0">
                <a:solidFill>
                  <a:schemeClr val="bg1"/>
                </a:solidFill>
              </a:rPr>
              <a:t> future </a:t>
            </a:r>
            <a:r>
              <a:rPr lang="pt-PT" sz="1800" b="1" dirty="0" err="1">
                <a:solidFill>
                  <a:schemeClr val="bg1"/>
                </a:solidFill>
              </a:rPr>
              <a:t>of</a:t>
            </a:r>
            <a:r>
              <a:rPr lang="pt-PT" sz="1800" b="1" dirty="0">
                <a:solidFill>
                  <a:schemeClr val="bg1"/>
                </a:solidFill>
              </a:rPr>
              <a:t> </a:t>
            </a:r>
            <a:r>
              <a:rPr lang="pt-PT" sz="1800" b="1" dirty="0" err="1">
                <a:solidFill>
                  <a:schemeClr val="bg1"/>
                </a:solidFill>
              </a:rPr>
              <a:t>healthcare</a:t>
            </a:r>
            <a:r>
              <a:rPr lang="pt-PT" sz="1800" b="1" dirty="0">
                <a:solidFill>
                  <a:schemeClr val="bg1"/>
                </a:solidFill>
              </a:rPr>
              <a:t>?</a:t>
            </a:r>
            <a:endParaRPr lang="pt-PT" sz="1800" b="1" i="1" dirty="0">
              <a:solidFill>
                <a:schemeClr val="bg1"/>
              </a:solidFill>
            </a:endParaRPr>
          </a:p>
        </p:txBody>
      </p:sp>
    </p:spTree>
    <p:extLst>
      <p:ext uri="{BB962C8B-B14F-4D97-AF65-F5344CB8AC3E}">
        <p14:creationId xmlns:p14="http://schemas.microsoft.com/office/powerpoint/2010/main" val="320648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4"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Resultado de imagem para animated gif chimney+smoke">
            <a:extLst>
              <a:ext uri="{FF2B5EF4-FFF2-40B4-BE49-F238E27FC236}">
                <a16:creationId xmlns:a16="http://schemas.microsoft.com/office/drawing/2014/main" id="{99A3291F-CFE6-4D71-B25E-60E019ADA344}"/>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6748" y="354013"/>
            <a:ext cx="3923928" cy="22072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dimensions-ohs.com/wp-content/uploads/2014/03/carrot.jpg">
            <a:extLst>
              <a:ext uri="{FF2B5EF4-FFF2-40B4-BE49-F238E27FC236}">
                <a16:creationId xmlns:a16="http://schemas.microsoft.com/office/drawing/2014/main" id="{68C57D8D-29A6-480C-B1B8-4675F36B85DA}"/>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24191"/>
          <a:stretch>
            <a:fillRect/>
          </a:stretch>
        </p:blipFill>
        <p:spPr bwMode="auto">
          <a:xfrm>
            <a:off x="1" y="686017"/>
            <a:ext cx="2103438"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http://dimensions-ohs.com/wp-content/uploads/2014/03/carrot.jpg">
            <a:extLst>
              <a:ext uri="{FF2B5EF4-FFF2-40B4-BE49-F238E27FC236}">
                <a16:creationId xmlns:a16="http://schemas.microsoft.com/office/drawing/2014/main" id="{EAB9B3E7-3F99-46F5-84D7-CCEDD09B4DE0}"/>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r="24051"/>
          <a:stretch>
            <a:fillRect/>
          </a:stretch>
        </p:blipFill>
        <p:spPr bwMode="auto">
          <a:xfrm>
            <a:off x="6753224" y="1657222"/>
            <a:ext cx="2390775"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s://thecliparts.com/wp-content/uploads/2016/05/free-cartoon-hospital-clip-art-1.png">
            <a:extLst>
              <a:ext uri="{FF2B5EF4-FFF2-40B4-BE49-F238E27FC236}">
                <a16:creationId xmlns:a16="http://schemas.microsoft.com/office/drawing/2014/main" id="{AE39E299-2FAB-4FEE-8248-06CEBFD9F7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3439" y="1031866"/>
            <a:ext cx="4587626" cy="350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a:extLst>
              <a:ext uri="{FF2B5EF4-FFF2-40B4-BE49-F238E27FC236}">
                <a16:creationId xmlns:a16="http://schemas.microsoft.com/office/drawing/2014/main" id="{B80E2E1B-FAD0-469F-B00C-1E1605B14D1C}"/>
              </a:ext>
            </a:extLst>
          </p:cNvPr>
          <p:cNvSpPr txBox="1"/>
          <p:nvPr/>
        </p:nvSpPr>
        <p:spPr>
          <a:xfrm>
            <a:off x="7747564" y="3589038"/>
            <a:ext cx="1292341" cy="577081"/>
          </a:xfrm>
          <a:prstGeom prst="rect">
            <a:avLst/>
          </a:prstGeom>
          <a:noFill/>
        </p:spPr>
        <p:txBody>
          <a:bodyPr wrap="none" rtlCol="0">
            <a:spAutoFit/>
          </a:bodyPr>
          <a:lstStyle/>
          <a:p>
            <a:r>
              <a:rPr lang="pt-PT" sz="1050" b="1" i="1" dirty="0" err="1">
                <a:solidFill>
                  <a:schemeClr val="accent2">
                    <a:lumMod val="50000"/>
                  </a:schemeClr>
                </a:solidFill>
              </a:rPr>
              <a:t>Health</a:t>
            </a:r>
            <a:r>
              <a:rPr lang="pt-PT" sz="1050" b="1" i="1" dirty="0">
                <a:solidFill>
                  <a:schemeClr val="accent2">
                    <a:lumMod val="50000"/>
                  </a:schemeClr>
                </a:solidFill>
              </a:rPr>
              <a:t> </a:t>
            </a:r>
            <a:r>
              <a:rPr lang="pt-PT" sz="1050" b="1" i="1" dirty="0" err="1">
                <a:solidFill>
                  <a:schemeClr val="accent2">
                    <a:lumMod val="50000"/>
                  </a:schemeClr>
                </a:solidFill>
              </a:rPr>
              <a:t>Outcomes</a:t>
            </a:r>
            <a:endParaRPr lang="pt-PT" sz="1050" b="1" i="1" dirty="0">
              <a:solidFill>
                <a:schemeClr val="accent2">
                  <a:lumMod val="50000"/>
                </a:schemeClr>
              </a:solidFill>
            </a:endParaRPr>
          </a:p>
          <a:p>
            <a:r>
              <a:rPr lang="pt-PT" sz="1050" b="1" i="1" dirty="0" err="1">
                <a:solidFill>
                  <a:schemeClr val="accent2">
                    <a:lumMod val="50000"/>
                  </a:schemeClr>
                </a:solidFill>
              </a:rPr>
              <a:t>PREM’s</a:t>
            </a:r>
            <a:endParaRPr lang="pt-PT" sz="1050" b="1" i="1" dirty="0">
              <a:solidFill>
                <a:schemeClr val="accent2">
                  <a:lumMod val="50000"/>
                </a:schemeClr>
              </a:solidFill>
            </a:endParaRPr>
          </a:p>
          <a:p>
            <a:r>
              <a:rPr lang="pt-PT" sz="1050" b="1" i="1" dirty="0" err="1">
                <a:solidFill>
                  <a:schemeClr val="accent2">
                    <a:lumMod val="50000"/>
                  </a:schemeClr>
                </a:solidFill>
              </a:rPr>
              <a:t>PROM’s</a:t>
            </a:r>
            <a:endParaRPr lang="pt-PT" sz="1050" b="1" i="1" dirty="0">
              <a:solidFill>
                <a:schemeClr val="accent2">
                  <a:lumMod val="50000"/>
                </a:schemeClr>
              </a:solidFill>
            </a:endParaRPr>
          </a:p>
        </p:txBody>
      </p:sp>
      <p:sp>
        <p:nvSpPr>
          <p:cNvPr id="17" name="CaixaDeTexto 16">
            <a:extLst>
              <a:ext uri="{FF2B5EF4-FFF2-40B4-BE49-F238E27FC236}">
                <a16:creationId xmlns:a16="http://schemas.microsoft.com/office/drawing/2014/main" id="{395781AB-91CB-4D73-B01B-8FBF4EAF9F70}"/>
              </a:ext>
            </a:extLst>
          </p:cNvPr>
          <p:cNvSpPr txBox="1"/>
          <p:nvPr/>
        </p:nvSpPr>
        <p:spPr>
          <a:xfrm>
            <a:off x="23127" y="4900829"/>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5" name="Flowchart: Process 11">
            <a:extLst>
              <a:ext uri="{FF2B5EF4-FFF2-40B4-BE49-F238E27FC236}">
                <a16:creationId xmlns:a16="http://schemas.microsoft.com/office/drawing/2014/main" id="{5EFFD572-8626-5335-4FD2-D705906F21EC}"/>
              </a:ext>
            </a:extLst>
          </p:cNvPr>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7" name="TextBox 6">
            <a:extLst>
              <a:ext uri="{FF2B5EF4-FFF2-40B4-BE49-F238E27FC236}">
                <a16:creationId xmlns:a16="http://schemas.microsoft.com/office/drawing/2014/main" id="{D9BAA56C-D40B-0A3A-C50F-5CE15E75A884}"/>
              </a:ext>
            </a:extLst>
          </p:cNvPr>
          <p:cNvSpPr txBox="1"/>
          <p:nvPr/>
        </p:nvSpPr>
        <p:spPr>
          <a:xfrm>
            <a:off x="265662" y="307428"/>
            <a:ext cx="6750843" cy="369332"/>
          </a:xfrm>
          <a:prstGeom prst="rect">
            <a:avLst/>
          </a:prstGeom>
          <a:noFill/>
        </p:spPr>
        <p:txBody>
          <a:bodyPr wrap="square" rtlCol="0">
            <a:spAutoFit/>
          </a:bodyPr>
          <a:lstStyle/>
          <a:p>
            <a:r>
              <a:rPr lang="pt-PT" sz="1800" b="1" dirty="0">
                <a:solidFill>
                  <a:schemeClr val="bg1"/>
                </a:solidFill>
              </a:rPr>
              <a:t>Future </a:t>
            </a:r>
            <a:r>
              <a:rPr lang="pt-PT" sz="1800" b="1" dirty="0" err="1">
                <a:solidFill>
                  <a:schemeClr val="bg1"/>
                </a:solidFill>
              </a:rPr>
              <a:t>of</a:t>
            </a:r>
            <a:r>
              <a:rPr lang="pt-PT" sz="1800" b="1" dirty="0">
                <a:solidFill>
                  <a:schemeClr val="bg1"/>
                </a:solidFill>
              </a:rPr>
              <a:t> </a:t>
            </a:r>
            <a:r>
              <a:rPr lang="pt-PT" sz="1800" b="1" dirty="0" err="1">
                <a:solidFill>
                  <a:schemeClr val="bg1"/>
                </a:solidFill>
              </a:rPr>
              <a:t>healthcare</a:t>
            </a:r>
            <a:r>
              <a:rPr lang="pt-PT" sz="1800" b="1" dirty="0">
                <a:solidFill>
                  <a:schemeClr val="bg1"/>
                </a:solidFill>
              </a:rPr>
              <a:t> | Agenda for </a:t>
            </a:r>
            <a:r>
              <a:rPr lang="pt-PT" sz="1800" b="1" dirty="0" err="1">
                <a:solidFill>
                  <a:schemeClr val="bg1"/>
                </a:solidFill>
              </a:rPr>
              <a:t>Value</a:t>
            </a:r>
            <a:endParaRPr lang="pt-PT" sz="1800" b="1" i="1" dirty="0">
              <a:solidFill>
                <a:schemeClr val="bg1"/>
              </a:solidFill>
            </a:endParaRPr>
          </a:p>
        </p:txBody>
      </p:sp>
    </p:spTree>
    <p:extLst>
      <p:ext uri="{BB962C8B-B14F-4D97-AF65-F5344CB8AC3E}">
        <p14:creationId xmlns:p14="http://schemas.microsoft.com/office/powerpoint/2010/main" val="285205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xit" presetSubtype="0" fill="hold" nodeType="clickEffect">
                                  <p:stCondLst>
                                    <p:cond delay="0"/>
                                  </p:stCondLst>
                                  <p:childTnLst>
                                    <p:animEffect transition="out" filter="fade">
                                      <p:cBhvr>
                                        <p:cTn id="6" dur="1000" accel="50000">
                                          <p:stCondLst>
                                            <p:cond delay="0"/>
                                          </p:stCondLst>
                                        </p:cTn>
                                        <p:tgtEl>
                                          <p:spTgt spid="14"/>
                                        </p:tgtEl>
                                      </p:cBhvr>
                                    </p:animEffect>
                                    <p:anim calcmode="lin" valueType="num">
                                      <p:cBhvr>
                                        <p:cTn id="7" dur="500" accel="50000">
                                          <p:stCondLst>
                                            <p:cond delay="0"/>
                                          </p:stCondLst>
                                        </p:cTn>
                                        <p:tgtEl>
                                          <p:spTgt spid="14"/>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14"/>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14"/>
                                        </p:tgtEl>
                                        <p:attrNameLst>
                                          <p:attrName>ppt_x</p:attrName>
                                        </p:attrNameLst>
                                      </p:cBhvr>
                                      <p:tavLst>
                                        <p:tav tm="0">
                                          <p:val>
                                            <p:strVal val="ppt_x"/>
                                          </p:val>
                                        </p:tav>
                                        <p:tav tm="100000">
                                          <p:val>
                                            <p:strVal val="ppt_x+.4"/>
                                          </p:val>
                                        </p:tav>
                                      </p:tavLst>
                                    </p:anim>
                                    <p:anim calcmode="lin" valueType="num">
                                      <p:cBhvr>
                                        <p:cTn id="10" dur="1000"/>
                                        <p:tgtEl>
                                          <p:spTgt spid="14"/>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14"/>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14"/>
                                        </p:tgtEl>
                                        <p:attrNameLst>
                                          <p:attrName>style.rotation</p:attrName>
                                        </p:attrNameLst>
                                      </p:cBhvr>
                                      <p:tavLst>
                                        <p:tav tm="0">
                                          <p:val>
                                            <p:fltVal val="0"/>
                                          </p:val>
                                        </p:tav>
                                        <p:tav tm="100000">
                                          <p:val>
                                            <p:fltVal val="-90"/>
                                          </p:val>
                                        </p:tav>
                                      </p:tavLst>
                                    </p:anim>
                                    <p:set>
                                      <p:cBhvr>
                                        <p:cTn id="14" dur="1" fill="hold">
                                          <p:stCondLst>
                                            <p:cond delay="999"/>
                                          </p:stCondLst>
                                        </p:cTn>
                                        <p:tgtEl>
                                          <p:spTgt spid="14"/>
                                        </p:tgtEl>
                                        <p:attrNameLst>
                                          <p:attrName>style.visibility</p:attrName>
                                        </p:attrNameLst>
                                      </p:cBhvr>
                                      <p:to>
                                        <p:strVal val="hidden"/>
                                      </p:to>
                                    </p:set>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80">
                                          <p:stCondLst>
                                            <p:cond delay="0"/>
                                          </p:stCondLst>
                                        </p:cTn>
                                        <p:tgtEl>
                                          <p:spTgt spid="15"/>
                                        </p:tgtEl>
                                      </p:cBhvr>
                                    </p:animEffect>
                                    <p:anim calcmode="lin" valueType="num">
                                      <p:cBhvr>
                                        <p:cTn id="1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4" dur="26">
                                          <p:stCondLst>
                                            <p:cond delay="650"/>
                                          </p:stCondLst>
                                        </p:cTn>
                                        <p:tgtEl>
                                          <p:spTgt spid="15"/>
                                        </p:tgtEl>
                                      </p:cBhvr>
                                      <p:to x="100000" y="60000"/>
                                    </p:animScale>
                                    <p:animScale>
                                      <p:cBhvr>
                                        <p:cTn id="25" dur="166" decel="50000">
                                          <p:stCondLst>
                                            <p:cond delay="676"/>
                                          </p:stCondLst>
                                        </p:cTn>
                                        <p:tgtEl>
                                          <p:spTgt spid="15"/>
                                        </p:tgtEl>
                                      </p:cBhvr>
                                      <p:to x="100000" y="100000"/>
                                    </p:animScale>
                                    <p:animScale>
                                      <p:cBhvr>
                                        <p:cTn id="26" dur="26">
                                          <p:stCondLst>
                                            <p:cond delay="1312"/>
                                          </p:stCondLst>
                                        </p:cTn>
                                        <p:tgtEl>
                                          <p:spTgt spid="15"/>
                                        </p:tgtEl>
                                      </p:cBhvr>
                                      <p:to x="100000" y="80000"/>
                                    </p:animScale>
                                    <p:animScale>
                                      <p:cBhvr>
                                        <p:cTn id="27" dur="166" decel="50000">
                                          <p:stCondLst>
                                            <p:cond delay="1338"/>
                                          </p:stCondLst>
                                        </p:cTn>
                                        <p:tgtEl>
                                          <p:spTgt spid="15"/>
                                        </p:tgtEl>
                                      </p:cBhvr>
                                      <p:to x="100000" y="100000"/>
                                    </p:animScale>
                                    <p:animScale>
                                      <p:cBhvr>
                                        <p:cTn id="28" dur="26">
                                          <p:stCondLst>
                                            <p:cond delay="1642"/>
                                          </p:stCondLst>
                                        </p:cTn>
                                        <p:tgtEl>
                                          <p:spTgt spid="15"/>
                                        </p:tgtEl>
                                      </p:cBhvr>
                                      <p:to x="100000" y="90000"/>
                                    </p:animScale>
                                    <p:animScale>
                                      <p:cBhvr>
                                        <p:cTn id="29" dur="166" decel="50000">
                                          <p:stCondLst>
                                            <p:cond delay="1668"/>
                                          </p:stCondLst>
                                        </p:cTn>
                                        <p:tgtEl>
                                          <p:spTgt spid="15"/>
                                        </p:tgtEl>
                                      </p:cBhvr>
                                      <p:to x="100000" y="100000"/>
                                    </p:animScale>
                                    <p:animScale>
                                      <p:cBhvr>
                                        <p:cTn id="30" dur="26">
                                          <p:stCondLst>
                                            <p:cond delay="1808"/>
                                          </p:stCondLst>
                                        </p:cTn>
                                        <p:tgtEl>
                                          <p:spTgt spid="15"/>
                                        </p:tgtEl>
                                      </p:cBhvr>
                                      <p:to x="100000" y="95000"/>
                                    </p:animScale>
                                    <p:animScale>
                                      <p:cBhvr>
                                        <p:cTn id="31" dur="166" decel="50000">
                                          <p:stCondLst>
                                            <p:cond delay="1834"/>
                                          </p:stCondLst>
                                        </p:cTn>
                                        <p:tgtEl>
                                          <p:spTgt spid="15"/>
                                        </p:tgtEl>
                                      </p:cBhvr>
                                      <p:to x="100000" y="100000"/>
                                    </p:animScale>
                                  </p:childTnLst>
                                </p:cTn>
                              </p:par>
                            </p:childTnLst>
                          </p:cTn>
                        </p:par>
                        <p:par>
                          <p:cTn id="32" fill="hold">
                            <p:stCondLst>
                              <p:cond delay="3000"/>
                            </p:stCondLst>
                            <p:childTnLst>
                              <p:par>
                                <p:cTn id="33" presetID="10" presetClass="exit" presetSubtype="0" fill="hold" nodeType="after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par>
                          <p:cTn id="36" fill="hold">
                            <p:stCondLst>
                              <p:cond delay="3500"/>
                            </p:stCondLst>
                            <p:childTnLst>
                              <p:par>
                                <p:cTn id="37" presetID="47" presetClass="entr" presetSubtype="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77A6B8B-E745-6B5E-2A3F-3295A3544A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150" b="13351"/>
          <a:stretch/>
        </p:blipFill>
        <p:spPr bwMode="auto">
          <a:xfrm>
            <a:off x="714756" y="1215452"/>
            <a:ext cx="7391899" cy="3640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Das International Consortium for Health Outcomes Measurement (ICHOM) wird  vom 1. bis 3. November 2022 die weltweit größte Zusammenkunft von führenden  Vertretern der wertorientierten Gesundheitsversorgung abhalten">
            <a:extLst>
              <a:ext uri="{FF2B5EF4-FFF2-40B4-BE49-F238E27FC236}">
                <a16:creationId xmlns:a16="http://schemas.microsoft.com/office/drawing/2014/main" id="{AFCD3F7C-B7D7-B98C-3840-3B6914709E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633" b="37104"/>
          <a:stretch/>
        </p:blipFill>
        <p:spPr bwMode="auto">
          <a:xfrm>
            <a:off x="7016505" y="847722"/>
            <a:ext cx="1715061" cy="24466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6">
            <a:extLst>
              <a:ext uri="{FF2B5EF4-FFF2-40B4-BE49-F238E27FC236}">
                <a16:creationId xmlns:a16="http://schemas.microsoft.com/office/drawing/2014/main" id="{DFA606E5-DD1D-6D55-0F3A-4984000D4103}"/>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5" name="Flowchart: Process 11">
            <a:extLst>
              <a:ext uri="{FF2B5EF4-FFF2-40B4-BE49-F238E27FC236}">
                <a16:creationId xmlns:a16="http://schemas.microsoft.com/office/drawing/2014/main" id="{128B8498-9DB9-1DA3-465D-89F52A1384C2}"/>
              </a:ext>
            </a:extLst>
          </p:cNvPr>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6" name="TextBox 5">
            <a:extLst>
              <a:ext uri="{FF2B5EF4-FFF2-40B4-BE49-F238E27FC236}">
                <a16:creationId xmlns:a16="http://schemas.microsoft.com/office/drawing/2014/main" id="{E02DDB12-3CA4-0DBB-D3E5-8E26F1933486}"/>
              </a:ext>
            </a:extLst>
          </p:cNvPr>
          <p:cNvSpPr txBox="1"/>
          <p:nvPr/>
        </p:nvSpPr>
        <p:spPr>
          <a:xfrm>
            <a:off x="265662" y="307428"/>
            <a:ext cx="6750843" cy="369332"/>
          </a:xfrm>
          <a:prstGeom prst="rect">
            <a:avLst/>
          </a:prstGeom>
          <a:noFill/>
        </p:spPr>
        <p:txBody>
          <a:bodyPr wrap="square" rtlCol="0">
            <a:spAutoFit/>
          </a:bodyPr>
          <a:lstStyle/>
          <a:p>
            <a:r>
              <a:rPr lang="pt-PT" sz="1800" b="1" dirty="0" err="1">
                <a:solidFill>
                  <a:schemeClr val="bg1"/>
                </a:solidFill>
              </a:rPr>
              <a:t>Outcomes</a:t>
            </a:r>
            <a:r>
              <a:rPr lang="pt-PT" sz="1800" b="1" dirty="0">
                <a:solidFill>
                  <a:schemeClr val="bg1"/>
                </a:solidFill>
              </a:rPr>
              <a:t> </a:t>
            </a:r>
            <a:r>
              <a:rPr lang="pt-PT" sz="1800" b="1" dirty="0" err="1">
                <a:solidFill>
                  <a:schemeClr val="bg1"/>
                </a:solidFill>
              </a:rPr>
              <a:t>matter</a:t>
            </a:r>
            <a:endParaRPr lang="pt-PT" sz="1800" b="1" i="1" dirty="0">
              <a:solidFill>
                <a:schemeClr val="bg1"/>
              </a:solidFill>
            </a:endParaRPr>
          </a:p>
        </p:txBody>
      </p:sp>
      <p:sp>
        <p:nvSpPr>
          <p:cNvPr id="3" name="CaixaDeTexto 19">
            <a:extLst>
              <a:ext uri="{FF2B5EF4-FFF2-40B4-BE49-F238E27FC236}">
                <a16:creationId xmlns:a16="http://schemas.microsoft.com/office/drawing/2014/main" id="{5AEE235F-B7D9-EFF1-2453-71A5760369B5}"/>
              </a:ext>
            </a:extLst>
          </p:cNvPr>
          <p:cNvSpPr txBox="1"/>
          <p:nvPr/>
        </p:nvSpPr>
        <p:spPr>
          <a:xfrm>
            <a:off x="1037345" y="875954"/>
            <a:ext cx="3796232" cy="461665"/>
          </a:xfrm>
          <a:prstGeom prst="rect">
            <a:avLst/>
          </a:prstGeom>
          <a:noFill/>
        </p:spPr>
        <p:txBody>
          <a:bodyPr wrap="none" rtlCol="0">
            <a:spAutoFit/>
          </a:bodyPr>
          <a:lstStyle/>
          <a:p>
            <a:r>
              <a:rPr lang="en-US" sz="2400" b="1" dirty="0">
                <a:solidFill>
                  <a:schemeClr val="tx1">
                    <a:lumMod val="75000"/>
                    <a:lumOff val="25000"/>
                  </a:schemeClr>
                </a:solidFill>
              </a:rPr>
              <a:t>Prostate Cancer Surgery</a:t>
            </a:r>
          </a:p>
        </p:txBody>
      </p:sp>
    </p:spTree>
    <p:extLst>
      <p:ext uri="{BB962C8B-B14F-4D97-AF65-F5344CB8AC3E}">
        <p14:creationId xmlns:p14="http://schemas.microsoft.com/office/powerpoint/2010/main" val="338269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DEDD8CB3-E9DF-9C9E-59B0-ABC17077AAB2}"/>
              </a:ext>
            </a:extLst>
          </p:cNvPr>
          <p:cNvGraphicFramePr>
            <a:graphicFrameLocks noChangeAspect="1"/>
          </p:cNvGraphicFramePr>
          <p:nvPr>
            <p:custDataLst>
              <p:tags r:id="rId1"/>
            </p:custDataLst>
            <p:extLst>
              <p:ext uri="{D42A27DB-BD31-4B8C-83A1-F6EECF244321}">
                <p14:modId xmlns:p14="http://schemas.microsoft.com/office/powerpoint/2010/main" val="38117242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Imagem 3">
            <a:extLst>
              <a:ext uri="{FF2B5EF4-FFF2-40B4-BE49-F238E27FC236}">
                <a16:creationId xmlns:a16="http://schemas.microsoft.com/office/drawing/2014/main" id="{F4F0683B-CD23-4725-AB8D-321FB210AB9E}"/>
              </a:ext>
            </a:extLst>
          </p:cNvPr>
          <p:cNvPicPr>
            <a:picLocks noChangeAspect="1"/>
          </p:cNvPicPr>
          <p:nvPr/>
        </p:nvPicPr>
        <p:blipFill>
          <a:blip r:embed="rId6">
            <a:extLst>
              <a:ext uri="{28A0092B-C50C-407E-A947-70E740481C1C}">
                <a14:useLocalDpi xmlns:a14="http://schemas.microsoft.com/office/drawing/2010/main" val="0"/>
              </a:ext>
            </a:extLst>
          </a:blip>
          <a:srcRect t="16060"/>
          <a:stretch>
            <a:fillRect/>
          </a:stretch>
        </p:blipFill>
        <p:spPr bwMode="auto">
          <a:xfrm>
            <a:off x="1941513" y="1517993"/>
            <a:ext cx="70866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a:extLst>
              <a:ext uri="{FF2B5EF4-FFF2-40B4-BE49-F238E27FC236}">
                <a16:creationId xmlns:a16="http://schemas.microsoft.com/office/drawing/2014/main" id="{DDD5229F-2679-4959-A90E-E0C86FE3FCB1}"/>
              </a:ext>
            </a:extLst>
          </p:cNvPr>
          <p:cNvSpPr txBox="1"/>
          <p:nvPr/>
        </p:nvSpPr>
        <p:spPr>
          <a:xfrm>
            <a:off x="-176862" y="1631083"/>
            <a:ext cx="2286000" cy="1231106"/>
          </a:xfrm>
          <a:prstGeom prst="rect">
            <a:avLst/>
          </a:prstGeom>
          <a:noFill/>
        </p:spPr>
        <p:txBody>
          <a:bodyPr>
            <a:spAutoFit/>
          </a:bodyPr>
          <a:lstStyle/>
          <a:p>
            <a:pPr algn="ctr">
              <a:defRPr/>
            </a:pPr>
            <a:r>
              <a:rPr lang="en-US" sz="2800" b="1" dirty="0">
                <a:solidFill>
                  <a:srgbClr val="800000"/>
                </a:solidFill>
                <a:latin typeface="Arial" panose="020B0604020202020204" pitchFamily="34" charset="0"/>
                <a:cs typeface="Arial" panose="020B0604020202020204" pitchFamily="34" charset="0"/>
              </a:rPr>
              <a:t>Primary Healthcare</a:t>
            </a:r>
          </a:p>
          <a:p>
            <a:pPr algn="ctr">
              <a:defRPr/>
            </a:pPr>
            <a:r>
              <a:rPr lang="en-US" sz="1800" i="1" dirty="0">
                <a:solidFill>
                  <a:srgbClr val="800000"/>
                </a:solidFill>
                <a:latin typeface="Arial" panose="020B0604020202020204" pitchFamily="34" charset="0"/>
                <a:cs typeface="Arial" panose="020B0604020202020204" pitchFamily="34" charset="0"/>
              </a:rPr>
              <a:t>P4P vs. Classical</a:t>
            </a:r>
          </a:p>
        </p:txBody>
      </p:sp>
      <p:sp>
        <p:nvSpPr>
          <p:cNvPr id="5" name="CaixaDeTexto 4">
            <a:extLst>
              <a:ext uri="{FF2B5EF4-FFF2-40B4-BE49-F238E27FC236}">
                <a16:creationId xmlns:a16="http://schemas.microsoft.com/office/drawing/2014/main" id="{4E266091-532F-4C5A-AED1-910E341A2619}"/>
              </a:ext>
            </a:extLst>
          </p:cNvPr>
          <p:cNvSpPr txBox="1"/>
          <p:nvPr/>
        </p:nvSpPr>
        <p:spPr>
          <a:xfrm>
            <a:off x="1901827" y="1230656"/>
            <a:ext cx="3849131" cy="276999"/>
          </a:xfrm>
          <a:prstGeom prst="rect">
            <a:avLst/>
          </a:prstGeom>
          <a:noFill/>
        </p:spPr>
        <p:txBody>
          <a:bodyPr wrap="none">
            <a:spAutoFit/>
          </a:bodyPr>
          <a:lstStyle/>
          <a:p>
            <a:pPr>
              <a:defRPr/>
            </a:pPr>
            <a:r>
              <a:rPr lang="pt-PT" sz="1200" b="1" dirty="0">
                <a:solidFill>
                  <a:schemeClr val="tx1"/>
                </a:solidFill>
                <a:latin typeface="Arial" panose="020B0604020202020204" pitchFamily="34" charset="0"/>
                <a:cs typeface="Arial" panose="020B0604020202020204" pitchFamily="34" charset="0"/>
              </a:rPr>
              <a:t>% </a:t>
            </a:r>
            <a:r>
              <a:rPr lang="pt-PT" sz="1200" b="1" dirty="0" err="1">
                <a:solidFill>
                  <a:schemeClr val="tx1"/>
                </a:solidFill>
                <a:latin typeface="Arial" panose="020B0604020202020204" pitchFamily="34" charset="0"/>
                <a:cs typeface="Arial" panose="020B0604020202020204" pitchFamily="34" charset="0"/>
              </a:rPr>
              <a:t>of</a:t>
            </a:r>
            <a:r>
              <a:rPr lang="pt-PT" sz="1200" b="1" dirty="0">
                <a:solidFill>
                  <a:schemeClr val="tx1"/>
                </a:solidFill>
                <a:latin typeface="Arial" panose="020B0604020202020204" pitchFamily="34" charset="0"/>
                <a:cs typeface="Arial" panose="020B0604020202020204" pitchFamily="34" charset="0"/>
              </a:rPr>
              <a:t> </a:t>
            </a:r>
            <a:r>
              <a:rPr lang="pt-PT" sz="1200" b="1" dirty="0" err="1">
                <a:solidFill>
                  <a:schemeClr val="tx1"/>
                </a:solidFill>
                <a:latin typeface="Arial" panose="020B0604020202020204" pitchFamily="34" charset="0"/>
                <a:cs typeface="Arial" panose="020B0604020202020204" pitchFamily="34" charset="0"/>
              </a:rPr>
              <a:t>patients</a:t>
            </a:r>
            <a:r>
              <a:rPr lang="pt-PT" sz="1200" b="1" dirty="0">
                <a:solidFill>
                  <a:schemeClr val="tx1"/>
                </a:solidFill>
                <a:latin typeface="Arial" panose="020B0604020202020204" pitchFamily="34" charset="0"/>
                <a:cs typeface="Arial" panose="020B0604020202020204" pitchFamily="34" charset="0"/>
              </a:rPr>
              <a:t> </a:t>
            </a:r>
            <a:r>
              <a:rPr lang="pt-PT" sz="1200" b="1" dirty="0" err="1">
                <a:solidFill>
                  <a:schemeClr val="tx1"/>
                </a:solidFill>
                <a:latin typeface="Arial" panose="020B0604020202020204" pitchFamily="34" charset="0"/>
                <a:cs typeface="Arial" panose="020B0604020202020204" pitchFamily="34" charset="0"/>
              </a:rPr>
              <a:t>with</a:t>
            </a:r>
            <a:r>
              <a:rPr lang="pt-PT" sz="1200" b="1" dirty="0">
                <a:solidFill>
                  <a:schemeClr val="tx1"/>
                </a:solidFill>
                <a:latin typeface="Arial" panose="020B0604020202020204" pitchFamily="34" charset="0"/>
                <a:cs typeface="Arial" panose="020B0604020202020204" pitchFamily="34" charset="0"/>
              </a:rPr>
              <a:t> </a:t>
            </a:r>
            <a:r>
              <a:rPr lang="pt-PT" sz="1200" b="1" dirty="0" err="1">
                <a:solidFill>
                  <a:schemeClr val="tx1"/>
                </a:solidFill>
                <a:latin typeface="Arial" panose="020B0604020202020204" pitchFamily="34" charset="0"/>
                <a:cs typeface="Arial" panose="020B0604020202020204" pitchFamily="34" charset="0"/>
              </a:rPr>
              <a:t>controlled</a:t>
            </a:r>
            <a:r>
              <a:rPr lang="pt-PT" sz="1200" b="1" dirty="0">
                <a:solidFill>
                  <a:schemeClr val="tx1"/>
                </a:solidFill>
                <a:latin typeface="Arial" panose="020B0604020202020204" pitchFamily="34" charset="0"/>
                <a:cs typeface="Arial" panose="020B0604020202020204" pitchFamily="34" charset="0"/>
              </a:rPr>
              <a:t> arterial </a:t>
            </a:r>
            <a:r>
              <a:rPr lang="pt-PT" sz="1200" b="1" dirty="0" err="1">
                <a:solidFill>
                  <a:schemeClr val="tx1"/>
                </a:solidFill>
                <a:latin typeface="Arial" panose="020B0604020202020204" pitchFamily="34" charset="0"/>
                <a:cs typeface="Arial" panose="020B0604020202020204" pitchFamily="34" charset="0"/>
              </a:rPr>
              <a:t>hypertension</a:t>
            </a:r>
            <a:endParaRPr lang="pt-PT" sz="1200" b="1" dirty="0">
              <a:solidFill>
                <a:schemeClr val="tx1"/>
              </a:solidFill>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3B6D01F7-1D6B-42F7-9BF9-C1B208025246}"/>
              </a:ext>
            </a:extLst>
          </p:cNvPr>
          <p:cNvSpPr txBox="1"/>
          <p:nvPr/>
        </p:nvSpPr>
        <p:spPr>
          <a:xfrm>
            <a:off x="5734051" y="1230656"/>
            <a:ext cx="3446777" cy="276999"/>
          </a:xfrm>
          <a:prstGeom prst="rect">
            <a:avLst/>
          </a:prstGeom>
          <a:noFill/>
        </p:spPr>
        <p:txBody>
          <a:bodyPr wrap="none">
            <a:spAutoFit/>
          </a:bodyPr>
          <a:lstStyle/>
          <a:p>
            <a:pPr>
              <a:defRPr/>
            </a:pPr>
            <a:r>
              <a:rPr lang="pt-PT" sz="1200" b="1" dirty="0">
                <a:solidFill>
                  <a:schemeClr val="tx1"/>
                </a:solidFill>
                <a:latin typeface="Arial" panose="020B0604020202020204" pitchFamily="34" charset="0"/>
                <a:cs typeface="Arial" panose="020B0604020202020204" pitchFamily="34" charset="0"/>
              </a:rPr>
              <a:t>% </a:t>
            </a:r>
            <a:r>
              <a:rPr lang="pt-PT" sz="1200" b="1" dirty="0" err="1">
                <a:solidFill>
                  <a:schemeClr val="tx1"/>
                </a:solidFill>
                <a:latin typeface="Arial" panose="020B0604020202020204" pitchFamily="34" charset="0"/>
                <a:cs typeface="Arial" panose="020B0604020202020204" pitchFamily="34" charset="0"/>
              </a:rPr>
              <a:t>of</a:t>
            </a:r>
            <a:r>
              <a:rPr lang="pt-PT" sz="1200" b="1" dirty="0">
                <a:solidFill>
                  <a:schemeClr val="tx1"/>
                </a:solidFill>
                <a:latin typeface="Arial" panose="020B0604020202020204" pitchFamily="34" charset="0"/>
                <a:cs typeface="Arial" panose="020B0604020202020204" pitchFamily="34" charset="0"/>
              </a:rPr>
              <a:t> </a:t>
            </a:r>
            <a:r>
              <a:rPr lang="pt-PT" sz="1200" b="1" dirty="0" err="1">
                <a:solidFill>
                  <a:schemeClr val="tx1"/>
                </a:solidFill>
                <a:latin typeface="Arial" panose="020B0604020202020204" pitchFamily="34" charset="0"/>
                <a:cs typeface="Arial" panose="020B0604020202020204" pitchFamily="34" charset="0"/>
              </a:rPr>
              <a:t>patients</a:t>
            </a:r>
            <a:r>
              <a:rPr lang="pt-PT" sz="1200" b="1" dirty="0">
                <a:solidFill>
                  <a:schemeClr val="tx1"/>
                </a:solidFill>
                <a:latin typeface="Arial" panose="020B0604020202020204" pitchFamily="34" charset="0"/>
                <a:cs typeface="Arial" panose="020B0604020202020204" pitchFamily="34" charset="0"/>
              </a:rPr>
              <a:t> </a:t>
            </a:r>
            <a:r>
              <a:rPr lang="pt-PT" sz="1200" b="1" dirty="0" err="1">
                <a:solidFill>
                  <a:schemeClr val="tx1"/>
                </a:solidFill>
                <a:latin typeface="Arial" panose="020B0604020202020204" pitchFamily="34" charset="0"/>
                <a:cs typeface="Arial" panose="020B0604020202020204" pitchFamily="34" charset="0"/>
              </a:rPr>
              <a:t>with</a:t>
            </a:r>
            <a:r>
              <a:rPr lang="pt-PT" sz="1200" b="1" dirty="0">
                <a:solidFill>
                  <a:schemeClr val="tx1"/>
                </a:solidFill>
                <a:latin typeface="Arial" panose="020B0604020202020204" pitchFamily="34" charset="0"/>
                <a:cs typeface="Arial" panose="020B0604020202020204" pitchFamily="34" charset="0"/>
              </a:rPr>
              <a:t> </a:t>
            </a:r>
            <a:r>
              <a:rPr lang="pt-PT" sz="1200" b="1" dirty="0" err="1">
                <a:solidFill>
                  <a:schemeClr val="tx1"/>
                </a:solidFill>
                <a:latin typeface="Arial" panose="020B0604020202020204" pitchFamily="34" charset="0"/>
                <a:cs typeface="Arial" panose="020B0604020202020204" pitchFamily="34" charset="0"/>
              </a:rPr>
              <a:t>controlled</a:t>
            </a:r>
            <a:r>
              <a:rPr lang="pt-PT" sz="1200" b="1" dirty="0">
                <a:solidFill>
                  <a:schemeClr val="tx1"/>
                </a:solidFill>
                <a:latin typeface="Arial" panose="020B0604020202020204" pitchFamily="34" charset="0"/>
                <a:cs typeface="Arial" panose="020B0604020202020204" pitchFamily="34" charset="0"/>
              </a:rPr>
              <a:t> type-2 diabetes</a:t>
            </a:r>
          </a:p>
        </p:txBody>
      </p:sp>
      <p:pic>
        <p:nvPicPr>
          <p:cNvPr id="7" name="Picture 2" descr="http://www.vortexmag.net/wp-content/uploads/2015/06/art49.jpg">
            <a:extLst>
              <a:ext uri="{FF2B5EF4-FFF2-40B4-BE49-F238E27FC236}">
                <a16:creationId xmlns:a16="http://schemas.microsoft.com/office/drawing/2014/main" id="{EC967DB0-C860-4416-8450-BF2DED843091}"/>
              </a:ext>
            </a:extLst>
          </p:cNvPr>
          <p:cNvPicPr>
            <a:picLocks noChangeAspect="1" noChangeArrowheads="1"/>
          </p:cNvPicPr>
          <p:nvPr/>
        </p:nvPicPr>
        <p:blipFill>
          <a:blip r:embed="rId7"/>
          <a:srcRect/>
          <a:stretch>
            <a:fillRect/>
          </a:stretch>
        </p:blipFill>
        <p:spPr bwMode="auto">
          <a:xfrm>
            <a:off x="188914" y="2822935"/>
            <a:ext cx="1554451" cy="971532"/>
          </a:xfrm>
          <a:prstGeom prst="rect">
            <a:avLst/>
          </a:prstGeom>
          <a:ln>
            <a:noFill/>
          </a:ln>
          <a:effectLst>
            <a:softEdge rad="112500"/>
          </a:effectLst>
        </p:spPr>
      </p:pic>
      <p:sp>
        <p:nvSpPr>
          <p:cNvPr id="8" name="CaixaDeTexto 6">
            <a:extLst>
              <a:ext uri="{FF2B5EF4-FFF2-40B4-BE49-F238E27FC236}">
                <a16:creationId xmlns:a16="http://schemas.microsoft.com/office/drawing/2014/main" id="{4DD05F7D-69A5-20B3-0217-05AC7A09D8D4}"/>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4" name="Retângulo 3">
            <a:extLst>
              <a:ext uri="{FF2B5EF4-FFF2-40B4-BE49-F238E27FC236}">
                <a16:creationId xmlns:a16="http://schemas.microsoft.com/office/drawing/2014/main" id="{FF24BC19-8DBE-48DE-B349-9E2B64576413}"/>
              </a:ext>
            </a:extLst>
          </p:cNvPr>
          <p:cNvSpPr/>
          <p:nvPr/>
        </p:nvSpPr>
        <p:spPr>
          <a:xfrm>
            <a:off x="0" y="4823690"/>
            <a:ext cx="7300913" cy="261610"/>
          </a:xfrm>
          <a:prstGeom prst="rect">
            <a:avLst/>
          </a:prstGeom>
        </p:spPr>
        <p:txBody>
          <a:bodyPr wrap="square">
            <a:spAutoFit/>
          </a:bodyPr>
          <a:lstStyle/>
          <a:p>
            <a:pPr>
              <a:defRPr/>
            </a:pPr>
            <a:r>
              <a:rPr lang="pt-PT" sz="1100" dirty="0">
                <a:solidFill>
                  <a:schemeClr val="tx1"/>
                </a:solidFill>
                <a:latin typeface="Arial" panose="020B0604020202020204" pitchFamily="34" charset="0"/>
                <a:cs typeface="Arial" panose="020B0604020202020204" pitchFamily="34" charset="0"/>
              </a:rPr>
              <a:t>Um Novo Modelo de Acesso à Inovação em Saúde Baseado em Resultados, Estudo BCG, 2016</a:t>
            </a:r>
          </a:p>
        </p:txBody>
      </p:sp>
      <p:sp>
        <p:nvSpPr>
          <p:cNvPr id="15" name="Flowchart: Process 11">
            <a:extLst>
              <a:ext uri="{FF2B5EF4-FFF2-40B4-BE49-F238E27FC236}">
                <a16:creationId xmlns:a16="http://schemas.microsoft.com/office/drawing/2014/main" id="{F995E852-77C0-E98E-4CEF-627E85599405}"/>
              </a:ext>
            </a:extLst>
          </p:cNvPr>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16" name="TextBox 15">
            <a:extLst>
              <a:ext uri="{FF2B5EF4-FFF2-40B4-BE49-F238E27FC236}">
                <a16:creationId xmlns:a16="http://schemas.microsoft.com/office/drawing/2014/main" id="{200F0AA2-0D58-C344-3E7A-6BDC1174E88F}"/>
              </a:ext>
            </a:extLst>
          </p:cNvPr>
          <p:cNvSpPr txBox="1"/>
          <p:nvPr/>
        </p:nvSpPr>
        <p:spPr>
          <a:xfrm>
            <a:off x="265662" y="307428"/>
            <a:ext cx="6750843" cy="369332"/>
          </a:xfrm>
          <a:prstGeom prst="rect">
            <a:avLst/>
          </a:prstGeom>
          <a:noFill/>
        </p:spPr>
        <p:txBody>
          <a:bodyPr wrap="square" rtlCol="0">
            <a:spAutoFit/>
          </a:bodyPr>
          <a:lstStyle/>
          <a:p>
            <a:r>
              <a:rPr lang="pt-PT" sz="1800" b="1" dirty="0" err="1">
                <a:solidFill>
                  <a:schemeClr val="bg1"/>
                </a:solidFill>
              </a:rPr>
              <a:t>Outcomes</a:t>
            </a:r>
            <a:r>
              <a:rPr lang="pt-PT" sz="1800" b="1" dirty="0">
                <a:solidFill>
                  <a:schemeClr val="bg1"/>
                </a:solidFill>
              </a:rPr>
              <a:t> </a:t>
            </a:r>
            <a:r>
              <a:rPr lang="pt-PT" sz="1800" b="1" dirty="0" err="1">
                <a:solidFill>
                  <a:schemeClr val="bg1"/>
                </a:solidFill>
              </a:rPr>
              <a:t>matter</a:t>
            </a:r>
            <a:endParaRPr lang="pt-PT" sz="1800" b="1" i="1" dirty="0">
              <a:solidFill>
                <a:schemeClr val="bg1"/>
              </a:solidFill>
            </a:endParaRPr>
          </a:p>
        </p:txBody>
      </p:sp>
    </p:spTree>
    <p:extLst>
      <p:ext uri="{BB962C8B-B14F-4D97-AF65-F5344CB8AC3E}">
        <p14:creationId xmlns:p14="http://schemas.microsoft.com/office/powerpoint/2010/main" val="362395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3DBC9A4-3D66-84DE-3790-D566F6072CCF}"/>
              </a:ext>
            </a:extLst>
          </p:cNvPr>
          <p:cNvGraphicFramePr>
            <a:graphicFrameLocks noChangeAspect="1"/>
          </p:cNvGraphicFramePr>
          <p:nvPr>
            <p:custDataLst>
              <p:tags r:id="rId1"/>
            </p:custDataLst>
            <p:extLst>
              <p:ext uri="{D42A27DB-BD31-4B8C-83A1-F6EECF244321}">
                <p14:modId xmlns:p14="http://schemas.microsoft.com/office/powerpoint/2010/main" val="39761974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2" name="Picture 4">
            <a:extLst>
              <a:ext uri="{FF2B5EF4-FFF2-40B4-BE49-F238E27FC236}">
                <a16:creationId xmlns:a16="http://schemas.microsoft.com/office/drawing/2014/main" id="{1A77E11C-B1CD-4014-9225-9A62EBB506FF}"/>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5276"/>
          <a:stretch/>
        </p:blipFill>
        <p:spPr bwMode="auto">
          <a:xfrm>
            <a:off x="1799437" y="1811165"/>
            <a:ext cx="5545126" cy="297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orma livre: Forma 23">
            <a:extLst>
              <a:ext uri="{FF2B5EF4-FFF2-40B4-BE49-F238E27FC236}">
                <a16:creationId xmlns:a16="http://schemas.microsoft.com/office/drawing/2014/main" id="{CE7F4318-5A17-4FE4-98D8-921277CAC6BE}"/>
              </a:ext>
            </a:extLst>
          </p:cNvPr>
          <p:cNvSpPr/>
          <p:nvPr/>
        </p:nvSpPr>
        <p:spPr>
          <a:xfrm>
            <a:off x="2502565" y="1600473"/>
            <a:ext cx="4055677" cy="2759421"/>
          </a:xfrm>
          <a:custGeom>
            <a:avLst/>
            <a:gdLst>
              <a:gd name="connsiteX0" fmla="*/ 2718 w 5585370"/>
              <a:gd name="connsiteY0" fmla="*/ 4245594 h 4245594"/>
              <a:gd name="connsiteX1" fmla="*/ 909097 w 5585370"/>
              <a:gd name="connsiteY1" fmla="*/ 523826 h 4245594"/>
              <a:gd name="connsiteX2" fmla="*/ 5585370 w 5585370"/>
              <a:gd name="connsiteY2" fmla="*/ 114752 h 4245594"/>
            </a:gdLst>
            <a:ahLst/>
            <a:cxnLst>
              <a:cxn ang="0">
                <a:pos x="connsiteX0" y="connsiteY0"/>
              </a:cxn>
              <a:cxn ang="0">
                <a:pos x="connsiteX1" y="connsiteY1"/>
              </a:cxn>
              <a:cxn ang="0">
                <a:pos x="connsiteX2" y="connsiteY2"/>
              </a:cxn>
            </a:cxnLst>
            <a:rect l="l" t="t" r="r" b="b"/>
            <a:pathLst>
              <a:path w="5585370" h="4245594">
                <a:moveTo>
                  <a:pt x="2718" y="4245594"/>
                </a:moveTo>
                <a:cubicBezTo>
                  <a:pt x="-9314" y="2728947"/>
                  <a:pt x="-21345" y="1212300"/>
                  <a:pt x="909097" y="523826"/>
                </a:cubicBezTo>
                <a:cubicBezTo>
                  <a:pt x="1839539" y="-164648"/>
                  <a:pt x="3712454" y="-24948"/>
                  <a:pt x="5585370" y="114752"/>
                </a:cubicBezTo>
              </a:path>
            </a:pathLst>
          </a:custGeom>
          <a:noFill/>
          <a:ln w="38100" cap="flat" cmpd="sng" algn="ctr">
            <a:solidFill>
              <a:srgbClr val="9BBB59"/>
            </a:solidFill>
            <a:prstDash val="solid"/>
          </a:ln>
          <a:effectLst>
            <a:outerShdw blurRad="40000" dist="23000" dir="5400000" rotWithShape="0">
              <a:srgbClr val="000000">
                <a:alpha val="35000"/>
              </a:srgbClr>
            </a:outerShdw>
          </a:effectLst>
        </p:spPr>
        <p:txBody>
          <a:bodyPr rtlCol="0" anchor="ctr"/>
          <a:lstStyle/>
          <a:p>
            <a:pPr algn="ctr" defTabSz="914378">
              <a:defRPr/>
            </a:pPr>
            <a:endParaRPr lang="pt-PT" sz="1800" dirty="0">
              <a:solidFill>
                <a:prstClr val="black"/>
              </a:solidFill>
              <a:latin typeface="Calibri"/>
            </a:endParaRPr>
          </a:p>
        </p:txBody>
      </p:sp>
      <p:sp>
        <p:nvSpPr>
          <p:cNvPr id="26" name="Freeform 15">
            <a:extLst>
              <a:ext uri="{FF2B5EF4-FFF2-40B4-BE49-F238E27FC236}">
                <a16:creationId xmlns:a16="http://schemas.microsoft.com/office/drawing/2014/main" id="{0E20BC56-216A-432F-A982-211C7BF2FF21}"/>
              </a:ext>
            </a:extLst>
          </p:cNvPr>
          <p:cNvSpPr>
            <a:spLocks/>
          </p:cNvSpPr>
          <p:nvPr/>
        </p:nvSpPr>
        <p:spPr bwMode="auto">
          <a:xfrm>
            <a:off x="2480065" y="2333057"/>
            <a:ext cx="4078176" cy="2067523"/>
          </a:xfrm>
          <a:custGeom>
            <a:avLst/>
            <a:gdLst>
              <a:gd name="T0" fmla="*/ 0 w 3958"/>
              <a:gd name="T1" fmla="*/ 2147483646 h 2349"/>
              <a:gd name="T2" fmla="*/ 2147483646 w 3958"/>
              <a:gd name="T3" fmla="*/ 2147483646 h 2349"/>
              <a:gd name="T4" fmla="*/ 2147483646 w 3958"/>
              <a:gd name="T5" fmla="*/ 2147483646 h 2349"/>
              <a:gd name="T6" fmla="*/ 2147483646 w 3958"/>
              <a:gd name="T7" fmla="*/ 2147483646 h 2349"/>
              <a:gd name="T8" fmla="*/ 2147483646 w 3958"/>
              <a:gd name="T9" fmla="*/ 2147483646 h 23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58" h="2349">
                <a:moveTo>
                  <a:pt x="0" y="2349"/>
                </a:moveTo>
                <a:cubicBezTo>
                  <a:pt x="11" y="2167"/>
                  <a:pt x="22" y="1594"/>
                  <a:pt x="66" y="1259"/>
                </a:cubicBezTo>
                <a:cubicBezTo>
                  <a:pt x="110" y="924"/>
                  <a:pt x="104" y="541"/>
                  <a:pt x="264" y="337"/>
                </a:cubicBezTo>
                <a:cubicBezTo>
                  <a:pt x="424" y="133"/>
                  <a:pt x="413" y="66"/>
                  <a:pt x="1029" y="33"/>
                </a:cubicBezTo>
                <a:cubicBezTo>
                  <a:pt x="1645" y="0"/>
                  <a:pt x="3348" y="118"/>
                  <a:pt x="3958" y="140"/>
                </a:cubicBezTo>
              </a:path>
            </a:pathLst>
          </a:custGeom>
          <a:noFill/>
          <a:ln w="635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sz="1800" dirty="0"/>
          </a:p>
        </p:txBody>
      </p:sp>
      <p:sp>
        <p:nvSpPr>
          <p:cNvPr id="2" name="CaixaDeTexto 6">
            <a:extLst>
              <a:ext uri="{FF2B5EF4-FFF2-40B4-BE49-F238E27FC236}">
                <a16:creationId xmlns:a16="http://schemas.microsoft.com/office/drawing/2014/main" id="{80E47F5E-2CEF-2055-9CFB-52D426BDCA1E}"/>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28" name="TextBox 5">
            <a:extLst>
              <a:ext uri="{FF2B5EF4-FFF2-40B4-BE49-F238E27FC236}">
                <a16:creationId xmlns:a16="http://schemas.microsoft.com/office/drawing/2014/main" id="{28B751AE-7788-4CB3-AF01-C3906B766465}"/>
              </a:ext>
            </a:extLst>
          </p:cNvPr>
          <p:cNvSpPr txBox="1">
            <a:spLocks noChangeArrowheads="1"/>
          </p:cNvSpPr>
          <p:nvPr/>
        </p:nvSpPr>
        <p:spPr bwMode="auto">
          <a:xfrm>
            <a:off x="7806" y="4852536"/>
            <a:ext cx="689264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chemeClr val="bg2"/>
              </a:buClr>
              <a:buFont typeface="Times" pitchFamily="18" charset="0"/>
              <a:buChar char="•"/>
              <a:defRPr sz="2000">
                <a:solidFill>
                  <a:schemeClr val="tx1"/>
                </a:solidFill>
                <a:latin typeface="Arial" panose="020B0604020202020204" pitchFamily="34" charset="0"/>
              </a:defRPr>
            </a:lvl1pPr>
            <a:lvl2pPr marL="742950" indent="-285750">
              <a:spcBef>
                <a:spcPct val="20000"/>
              </a:spcBef>
              <a:spcAft>
                <a:spcPct val="20000"/>
              </a:spcAft>
              <a:buClr>
                <a:schemeClr val="bg2"/>
              </a:buClr>
              <a:buChar char="–"/>
              <a:defRPr>
                <a:solidFill>
                  <a:schemeClr val="tx1"/>
                </a:solidFill>
                <a:latin typeface="Arial" panose="020B0604020202020204" pitchFamily="34" charset="0"/>
              </a:defRPr>
            </a:lvl2pPr>
            <a:lvl3pPr marL="1143000" indent="-228600">
              <a:spcBef>
                <a:spcPct val="20000"/>
              </a:spcBef>
              <a:spcAft>
                <a:spcPct val="20000"/>
              </a:spcAft>
              <a:buClr>
                <a:schemeClr val="bg2"/>
              </a:buClr>
              <a:buFont typeface="Times" pitchFamily="18" charset="0"/>
              <a:buChar char="•"/>
              <a:defRPr sz="1600">
                <a:solidFill>
                  <a:schemeClr val="tx1"/>
                </a:solidFill>
                <a:latin typeface="Arial" panose="020B0604020202020204" pitchFamily="34" charset="0"/>
              </a:defRPr>
            </a:lvl3pPr>
            <a:lvl4pPr marL="1600200" indent="-228600">
              <a:spcBef>
                <a:spcPct val="20000"/>
              </a:spcBef>
              <a:spcAft>
                <a:spcPct val="20000"/>
              </a:spcAft>
              <a:buChar char="–"/>
              <a:defRPr sz="1400">
                <a:solidFill>
                  <a:schemeClr val="tx1"/>
                </a:solidFill>
                <a:latin typeface="Arial" panose="020B0604020202020204" pitchFamily="34" charset="0"/>
              </a:defRPr>
            </a:lvl4pPr>
            <a:lvl5pPr marL="2057400" indent="-22860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a:spcBef>
                <a:spcPct val="0"/>
              </a:spcBef>
              <a:spcAft>
                <a:spcPct val="0"/>
              </a:spcAft>
              <a:buClrTx/>
              <a:buFontTx/>
              <a:buNone/>
            </a:pPr>
            <a:r>
              <a:rPr lang="en-US" altLang="pt-PT" sz="1050" dirty="0">
                <a:cs typeface="Arial" panose="020B0604020202020204" pitchFamily="34" charset="0"/>
              </a:rPr>
              <a:t>Source: The EIU. Adapted by Ricardo Baptista Leite. </a:t>
            </a:r>
            <a:r>
              <a:rPr lang="en-US" sz="1050" dirty="0"/>
              <a:t>Acknowledgment to slide owner Vivek Muthu </a:t>
            </a:r>
          </a:p>
        </p:txBody>
      </p:sp>
      <p:sp>
        <p:nvSpPr>
          <p:cNvPr id="11" name="Flowchart: Process 11">
            <a:extLst>
              <a:ext uri="{FF2B5EF4-FFF2-40B4-BE49-F238E27FC236}">
                <a16:creationId xmlns:a16="http://schemas.microsoft.com/office/drawing/2014/main" id="{2F342680-1463-AEFE-7DA9-82734DAD9680}"/>
              </a:ext>
            </a:extLst>
          </p:cNvPr>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12" name="TextBox 11">
            <a:extLst>
              <a:ext uri="{FF2B5EF4-FFF2-40B4-BE49-F238E27FC236}">
                <a16:creationId xmlns:a16="http://schemas.microsoft.com/office/drawing/2014/main" id="{59B312C6-88AA-3906-B244-CA2CE9477BB4}"/>
              </a:ext>
            </a:extLst>
          </p:cNvPr>
          <p:cNvSpPr txBox="1"/>
          <p:nvPr/>
        </p:nvSpPr>
        <p:spPr>
          <a:xfrm>
            <a:off x="265662" y="307428"/>
            <a:ext cx="6750843" cy="369332"/>
          </a:xfrm>
          <a:prstGeom prst="rect">
            <a:avLst/>
          </a:prstGeom>
          <a:noFill/>
        </p:spPr>
        <p:txBody>
          <a:bodyPr wrap="square" rtlCol="0">
            <a:spAutoFit/>
          </a:bodyPr>
          <a:lstStyle/>
          <a:p>
            <a:r>
              <a:rPr lang="pt-PT" sz="1800" b="1" dirty="0" err="1">
                <a:solidFill>
                  <a:schemeClr val="bg1"/>
                </a:solidFill>
              </a:rPr>
              <a:t>Outcomes</a:t>
            </a:r>
            <a:r>
              <a:rPr lang="pt-PT" sz="1800" b="1" dirty="0">
                <a:solidFill>
                  <a:schemeClr val="bg1"/>
                </a:solidFill>
              </a:rPr>
              <a:t> </a:t>
            </a:r>
            <a:r>
              <a:rPr lang="pt-PT" sz="1800" b="1" i="1" dirty="0" err="1">
                <a:solidFill>
                  <a:schemeClr val="bg1"/>
                </a:solidFill>
              </a:rPr>
              <a:t>vs</a:t>
            </a:r>
            <a:r>
              <a:rPr lang="pt-PT" sz="1800" b="1" dirty="0">
                <a:solidFill>
                  <a:schemeClr val="bg1"/>
                </a:solidFill>
              </a:rPr>
              <a:t> </a:t>
            </a:r>
            <a:r>
              <a:rPr lang="pt-PT" sz="1800" b="1" dirty="0" err="1">
                <a:solidFill>
                  <a:schemeClr val="bg1"/>
                </a:solidFill>
              </a:rPr>
              <a:t>Spending</a:t>
            </a:r>
            <a:endParaRPr lang="pt-PT" sz="1800" b="1" i="1" dirty="0">
              <a:solidFill>
                <a:schemeClr val="bg1"/>
              </a:solidFill>
            </a:endParaRPr>
          </a:p>
        </p:txBody>
      </p:sp>
      <p:sp>
        <p:nvSpPr>
          <p:cNvPr id="25" name="Forma livre: Forma 24">
            <a:extLst>
              <a:ext uri="{FF2B5EF4-FFF2-40B4-BE49-F238E27FC236}">
                <a16:creationId xmlns:a16="http://schemas.microsoft.com/office/drawing/2014/main" id="{73887A5B-0304-451C-A9A5-3FC40156F5A7}"/>
              </a:ext>
            </a:extLst>
          </p:cNvPr>
          <p:cNvSpPr/>
          <p:nvPr/>
        </p:nvSpPr>
        <p:spPr>
          <a:xfrm>
            <a:off x="2451189" y="-68826"/>
            <a:ext cx="1433735" cy="4481495"/>
          </a:xfrm>
          <a:custGeom>
            <a:avLst/>
            <a:gdLst>
              <a:gd name="connsiteX0" fmla="*/ 58954 w 1671186"/>
              <a:gd name="connsiteY0" fmla="*/ 4908885 h 4908885"/>
              <a:gd name="connsiteX1" fmla="*/ 1671186 w 1671186"/>
              <a:gd name="connsiteY1" fmla="*/ 0 h 4908885"/>
            </a:gdLst>
            <a:ahLst/>
            <a:cxnLst>
              <a:cxn ang="0">
                <a:pos x="connsiteX0" y="connsiteY0"/>
              </a:cxn>
              <a:cxn ang="0">
                <a:pos x="connsiteX1" y="connsiteY1"/>
              </a:cxn>
            </a:cxnLst>
            <a:rect l="l" t="t" r="r" b="b"/>
            <a:pathLst>
              <a:path w="1671186" h="4908885">
                <a:moveTo>
                  <a:pt x="58954" y="4908885"/>
                </a:moveTo>
                <a:cubicBezTo>
                  <a:pt x="-60693" y="3051342"/>
                  <a:pt x="-180340" y="1193800"/>
                  <a:pt x="1671186" y="0"/>
                </a:cubicBezTo>
              </a:path>
            </a:pathLst>
          </a:custGeom>
          <a:noFill/>
          <a:ln w="38100" cap="flat" cmpd="sng" algn="ctr">
            <a:solidFill>
              <a:schemeClr val="accent2"/>
            </a:solidFill>
            <a:prstDash val="solid"/>
          </a:ln>
          <a:effectLst>
            <a:outerShdw blurRad="40000" dist="23000" dir="5400000" rotWithShape="0">
              <a:srgbClr val="000000">
                <a:alpha val="35000"/>
              </a:srgbClr>
            </a:outerShdw>
          </a:effectLst>
        </p:spPr>
        <p:txBody>
          <a:bodyPr rtlCol="0" anchor="ctr"/>
          <a:lstStyle/>
          <a:p>
            <a:pPr algn="ctr" defTabSz="914378">
              <a:defRPr/>
            </a:pPr>
            <a:endParaRPr lang="pt-PT" sz="1800" dirty="0">
              <a:solidFill>
                <a:prstClr val="black"/>
              </a:solidFill>
              <a:latin typeface="Calibri"/>
            </a:endParaRPr>
          </a:p>
        </p:txBody>
      </p:sp>
    </p:spTree>
    <p:extLst>
      <p:ext uri="{BB962C8B-B14F-4D97-AF65-F5344CB8AC3E}">
        <p14:creationId xmlns:p14="http://schemas.microsoft.com/office/powerpoint/2010/main" val="101639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DBF9655-9EF1-64A5-221A-798295949230}"/>
              </a:ext>
            </a:extLst>
          </p:cNvPr>
          <p:cNvGraphicFramePr>
            <a:graphicFrameLocks noChangeAspect="1"/>
          </p:cNvGraphicFramePr>
          <p:nvPr>
            <p:custDataLst>
              <p:tags r:id="rId1"/>
            </p:custDataLst>
            <p:extLst>
              <p:ext uri="{D42A27DB-BD31-4B8C-83A1-F6EECF244321}">
                <p14:modId xmlns:p14="http://schemas.microsoft.com/office/powerpoint/2010/main" val="20903785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3" name="Imagem 2">
            <a:extLst>
              <a:ext uri="{FF2B5EF4-FFF2-40B4-BE49-F238E27FC236}">
                <a16:creationId xmlns:a16="http://schemas.microsoft.com/office/drawing/2014/main" id="{4C4FE478-8F98-4608-8445-16B272B517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6583" y="1200948"/>
            <a:ext cx="3238553" cy="355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essentialhospitals.org/wp-content/uploads/2014/07/socialdeterminantsgen_sosioeconomic2.jpg">
            <a:extLst>
              <a:ext uri="{FF2B5EF4-FFF2-40B4-BE49-F238E27FC236}">
                <a16:creationId xmlns:a16="http://schemas.microsoft.com/office/drawing/2014/main" id="{2ADBC409-3188-4F5A-8124-8C252D1F68A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9960" y="833078"/>
            <a:ext cx="5763934" cy="359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6">
            <a:extLst>
              <a:ext uri="{FF2B5EF4-FFF2-40B4-BE49-F238E27FC236}">
                <a16:creationId xmlns:a16="http://schemas.microsoft.com/office/drawing/2014/main" id="{E6BFCCBD-1620-F316-4D92-38E921949621}"/>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12" name="CaixaDeTexto 11">
            <a:extLst>
              <a:ext uri="{FF2B5EF4-FFF2-40B4-BE49-F238E27FC236}">
                <a16:creationId xmlns:a16="http://schemas.microsoft.com/office/drawing/2014/main" id="{5046A0DB-C954-477C-9832-FAA87FAFF953}"/>
              </a:ext>
            </a:extLst>
          </p:cNvPr>
          <p:cNvSpPr txBox="1">
            <a:spLocks noChangeArrowheads="1"/>
          </p:cNvSpPr>
          <p:nvPr/>
        </p:nvSpPr>
        <p:spPr bwMode="auto">
          <a:xfrm>
            <a:off x="158163" y="4870101"/>
            <a:ext cx="2834001" cy="25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chemeClr val="bg2"/>
              </a:buClr>
              <a:buFont typeface="Times" panose="02020603050405020304" pitchFamily="18" charset="0"/>
              <a:buChar char="•"/>
              <a:defRPr sz="2000">
                <a:solidFill>
                  <a:schemeClr val="tx1"/>
                </a:solidFill>
                <a:latin typeface="Arial" panose="020B0604020202020204" pitchFamily="34" charset="0"/>
              </a:defRPr>
            </a:lvl1pPr>
            <a:lvl2pPr marL="742950" indent="-285750">
              <a:spcBef>
                <a:spcPct val="20000"/>
              </a:spcBef>
              <a:spcAft>
                <a:spcPct val="20000"/>
              </a:spcAft>
              <a:buClr>
                <a:schemeClr val="bg2"/>
              </a:buClr>
              <a:buChar char="–"/>
              <a:defRPr>
                <a:solidFill>
                  <a:schemeClr val="tx1"/>
                </a:solidFill>
                <a:latin typeface="Arial" panose="020B0604020202020204" pitchFamily="34" charset="0"/>
              </a:defRPr>
            </a:lvl2pPr>
            <a:lvl3pPr marL="1143000" indent="-228600">
              <a:spcBef>
                <a:spcPct val="20000"/>
              </a:spcBef>
              <a:spcAft>
                <a:spcPct val="20000"/>
              </a:spcAft>
              <a:buClr>
                <a:schemeClr val="bg2"/>
              </a:buClr>
              <a:buFont typeface="Times" panose="02020603050405020304" pitchFamily="18" charset="0"/>
              <a:buChar char="•"/>
              <a:defRPr sz="1600">
                <a:solidFill>
                  <a:schemeClr val="tx1"/>
                </a:solidFill>
                <a:latin typeface="Arial" panose="020B0604020202020204" pitchFamily="34" charset="0"/>
              </a:defRPr>
            </a:lvl3pPr>
            <a:lvl4pPr marL="1600200" indent="-228600">
              <a:spcBef>
                <a:spcPct val="20000"/>
              </a:spcBef>
              <a:spcAft>
                <a:spcPct val="20000"/>
              </a:spcAft>
              <a:buChar char="–"/>
              <a:defRPr sz="1400">
                <a:solidFill>
                  <a:schemeClr val="tx1"/>
                </a:solidFill>
                <a:latin typeface="Arial" panose="020B0604020202020204" pitchFamily="34" charset="0"/>
              </a:defRPr>
            </a:lvl4pPr>
            <a:lvl5pPr marL="2057400" indent="-228600">
              <a:spcBef>
                <a:spcPct val="20000"/>
              </a:spcBef>
              <a:spcAft>
                <a:spcPct val="20000"/>
              </a:spcAft>
              <a:buChar char="»"/>
              <a:defRPr sz="14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1400">
                <a:solidFill>
                  <a:schemeClr val="tx1"/>
                </a:solidFill>
                <a:latin typeface="Arial" panose="020B0604020202020204" pitchFamily="34" charset="0"/>
              </a:defRPr>
            </a:lvl9pPr>
          </a:lstStyle>
          <a:p>
            <a:pPr defTabSz="826871" eaLnBrk="0" fontAlgn="base" hangingPunct="0">
              <a:spcBef>
                <a:spcPct val="0"/>
              </a:spcBef>
              <a:spcAft>
                <a:spcPct val="0"/>
              </a:spcAft>
              <a:buClrTx/>
              <a:buNone/>
            </a:pPr>
            <a:r>
              <a:rPr lang="en-US" altLang="pt-PT" sz="1085" dirty="0">
                <a:cs typeface="Arial" panose="020B0604020202020204" pitchFamily="34" charset="0"/>
              </a:rPr>
              <a:t>Dahlgren and Whitehead, 1991</a:t>
            </a:r>
          </a:p>
        </p:txBody>
      </p:sp>
      <p:sp>
        <p:nvSpPr>
          <p:cNvPr id="9" name="Flowchart: Process 11">
            <a:extLst>
              <a:ext uri="{FF2B5EF4-FFF2-40B4-BE49-F238E27FC236}">
                <a16:creationId xmlns:a16="http://schemas.microsoft.com/office/drawing/2014/main" id="{7705CE25-9584-6EE0-3429-168B5C700705}"/>
              </a:ext>
            </a:extLst>
          </p:cNvPr>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10" name="TextBox 9">
            <a:extLst>
              <a:ext uri="{FF2B5EF4-FFF2-40B4-BE49-F238E27FC236}">
                <a16:creationId xmlns:a16="http://schemas.microsoft.com/office/drawing/2014/main" id="{CDA41506-E665-BE14-DFAA-876ABBDA4F77}"/>
              </a:ext>
            </a:extLst>
          </p:cNvPr>
          <p:cNvSpPr txBox="1"/>
          <p:nvPr/>
        </p:nvSpPr>
        <p:spPr>
          <a:xfrm>
            <a:off x="265662" y="307428"/>
            <a:ext cx="6750843" cy="369332"/>
          </a:xfrm>
          <a:prstGeom prst="rect">
            <a:avLst/>
          </a:prstGeom>
          <a:noFill/>
        </p:spPr>
        <p:txBody>
          <a:bodyPr wrap="square" rtlCol="0">
            <a:spAutoFit/>
          </a:bodyPr>
          <a:lstStyle/>
          <a:p>
            <a:r>
              <a:rPr lang="pt-PT" sz="1800" b="1" dirty="0" err="1">
                <a:solidFill>
                  <a:schemeClr val="bg1"/>
                </a:solidFill>
              </a:rPr>
              <a:t>Determinants</a:t>
            </a:r>
            <a:r>
              <a:rPr lang="pt-PT" sz="1800" b="1" dirty="0">
                <a:solidFill>
                  <a:schemeClr val="bg1"/>
                </a:solidFill>
              </a:rPr>
              <a:t> </a:t>
            </a:r>
            <a:r>
              <a:rPr lang="pt-PT" sz="1800" b="1" dirty="0" err="1">
                <a:solidFill>
                  <a:schemeClr val="bg1"/>
                </a:solidFill>
              </a:rPr>
              <a:t>of</a:t>
            </a:r>
            <a:r>
              <a:rPr lang="pt-PT" sz="1800" b="1" dirty="0">
                <a:solidFill>
                  <a:schemeClr val="bg1"/>
                </a:solidFill>
              </a:rPr>
              <a:t> Health</a:t>
            </a:r>
            <a:endParaRPr lang="pt-PT" sz="1800" b="1" i="1" dirty="0">
              <a:solidFill>
                <a:schemeClr val="bg1"/>
              </a:solidFill>
            </a:endParaRPr>
          </a:p>
        </p:txBody>
      </p:sp>
    </p:spTree>
    <p:extLst>
      <p:ext uri="{BB962C8B-B14F-4D97-AF65-F5344CB8AC3E}">
        <p14:creationId xmlns:p14="http://schemas.microsoft.com/office/powerpoint/2010/main" val="381204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thecliparts.com/wp-content/uploads/2016/05/free-cartoon-hospital-clip-art-1.png">
            <a:extLst>
              <a:ext uri="{FF2B5EF4-FFF2-40B4-BE49-F238E27FC236}">
                <a16:creationId xmlns:a16="http://schemas.microsoft.com/office/drawing/2014/main" id="{B4F7D49A-3F28-4CF3-9F57-D1921F9C0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764" y="398190"/>
            <a:ext cx="5047294" cy="38580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ttp://dimensions-ohs.com/wp-content/uploads/2014/03/carrot.jpg">
            <a:extLst>
              <a:ext uri="{FF2B5EF4-FFF2-40B4-BE49-F238E27FC236}">
                <a16:creationId xmlns:a16="http://schemas.microsoft.com/office/drawing/2014/main" id="{34B03817-35DD-42E3-936F-BDA92E428C35}"/>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24051"/>
          <a:stretch/>
        </p:blipFill>
        <p:spPr bwMode="auto">
          <a:xfrm flipH="1">
            <a:off x="6463681" y="1145859"/>
            <a:ext cx="2680319" cy="2972796"/>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6">
            <a:extLst>
              <a:ext uri="{FF2B5EF4-FFF2-40B4-BE49-F238E27FC236}">
                <a16:creationId xmlns:a16="http://schemas.microsoft.com/office/drawing/2014/main" id="{ED83FDB1-6698-84DD-C31F-EEA6771BFF60}"/>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Tree>
    <p:extLst>
      <p:ext uri="{BB962C8B-B14F-4D97-AF65-F5344CB8AC3E}">
        <p14:creationId xmlns:p14="http://schemas.microsoft.com/office/powerpoint/2010/main" val="285471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m para sns saude">
            <a:extLst>
              <a:ext uri="{FF2B5EF4-FFF2-40B4-BE49-F238E27FC236}">
                <a16:creationId xmlns:a16="http://schemas.microsoft.com/office/drawing/2014/main" id="{4D238914-064C-4839-9B1F-2AE1BEF2DB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9966" y="1534061"/>
            <a:ext cx="1930967" cy="620960"/>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6">
            <a:extLst>
              <a:ext uri="{FF2B5EF4-FFF2-40B4-BE49-F238E27FC236}">
                <a16:creationId xmlns:a16="http://schemas.microsoft.com/office/drawing/2014/main" id="{C74EE187-BE16-71C6-9A3F-3750ED10C7E1}"/>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grpSp>
        <p:nvGrpSpPr>
          <p:cNvPr id="43" name="Group 42">
            <a:extLst>
              <a:ext uri="{FF2B5EF4-FFF2-40B4-BE49-F238E27FC236}">
                <a16:creationId xmlns:a16="http://schemas.microsoft.com/office/drawing/2014/main" id="{D0DFA38D-3941-7B1B-3298-DD6549AE7B87}"/>
              </a:ext>
            </a:extLst>
          </p:cNvPr>
          <p:cNvGrpSpPr/>
          <p:nvPr/>
        </p:nvGrpSpPr>
        <p:grpSpPr>
          <a:xfrm>
            <a:off x="3586935" y="854052"/>
            <a:ext cx="4493725" cy="3674416"/>
            <a:chOff x="2775370" y="1241573"/>
            <a:chExt cx="3604691" cy="2955357"/>
          </a:xfrm>
        </p:grpSpPr>
        <p:grpSp>
          <p:nvGrpSpPr>
            <p:cNvPr id="4" name="Group 1">
              <a:extLst>
                <a:ext uri="{FF2B5EF4-FFF2-40B4-BE49-F238E27FC236}">
                  <a16:creationId xmlns:a16="http://schemas.microsoft.com/office/drawing/2014/main" id="{7116ABA7-26FA-4A48-A967-81AD215BA3FE}"/>
                </a:ext>
              </a:extLst>
            </p:cNvPr>
            <p:cNvGrpSpPr/>
            <p:nvPr/>
          </p:nvGrpSpPr>
          <p:grpSpPr>
            <a:xfrm>
              <a:off x="2775370" y="1241573"/>
              <a:ext cx="3604691" cy="2955357"/>
              <a:chOff x="42810" y="1244570"/>
              <a:chExt cx="4319733" cy="3541595"/>
            </a:xfrm>
          </p:grpSpPr>
          <p:pic>
            <p:nvPicPr>
              <p:cNvPr id="5" name="Picture 3" descr="grafico3.png">
                <a:extLst>
                  <a:ext uri="{FF2B5EF4-FFF2-40B4-BE49-F238E27FC236}">
                    <a16:creationId xmlns:a16="http://schemas.microsoft.com/office/drawing/2014/main" id="{BC2CF3F4-FF1F-454E-97E6-71E3DA4FEF3A}"/>
                  </a:ext>
                </a:extLst>
              </p:cNvPr>
              <p:cNvPicPr>
                <a:picLocks noChangeAspect="1"/>
              </p:cNvPicPr>
              <p:nvPr/>
            </p:nvPicPr>
            <p:blipFill rotWithShape="1">
              <a:blip r:embed="rId3">
                <a:extLst>
                  <a:ext uri="{28A0092B-C50C-407E-A947-70E740481C1C}">
                    <a14:useLocalDpi xmlns:a14="http://schemas.microsoft.com/office/drawing/2010/main" val="0"/>
                  </a:ext>
                </a:extLst>
              </a:blip>
              <a:srcRect l="23954" t="14288" r="24080" b="9971"/>
              <a:stretch/>
            </p:blipFill>
            <p:spPr>
              <a:xfrm>
                <a:off x="42810" y="1244570"/>
                <a:ext cx="4319733" cy="3541595"/>
              </a:xfrm>
              <a:prstGeom prst="rect">
                <a:avLst/>
              </a:prstGeom>
            </p:spPr>
          </p:pic>
          <p:sp>
            <p:nvSpPr>
              <p:cNvPr id="6" name="Retângulo 2">
                <a:extLst>
                  <a:ext uri="{FF2B5EF4-FFF2-40B4-BE49-F238E27FC236}">
                    <a16:creationId xmlns:a16="http://schemas.microsoft.com/office/drawing/2014/main" id="{DC7D87F6-4A2E-4F20-A3B8-139F4CC05389}"/>
                  </a:ext>
                </a:extLst>
              </p:cNvPr>
              <p:cNvSpPr/>
              <p:nvPr/>
            </p:nvSpPr>
            <p:spPr>
              <a:xfrm>
                <a:off x="1148934" y="3958891"/>
                <a:ext cx="2131079" cy="671037"/>
              </a:xfrm>
              <a:prstGeom prst="rect">
                <a:avLst/>
              </a:prstGeom>
            </p:spPr>
            <p:txBody>
              <a:bodyPr wrap="square">
                <a:spAutoFit/>
              </a:bodyPr>
              <a:lstStyle/>
              <a:p>
                <a:pPr algn="ctr"/>
                <a:r>
                  <a:rPr lang="pt-BR" sz="1013" b="1" i="1" dirty="0">
                    <a:solidFill>
                      <a:srgbClr val="DF2129"/>
                    </a:solidFill>
                    <a:effectLst>
                      <a:outerShdw blurRad="50800" dist="38100" dir="2700000" algn="tl" rotWithShape="0">
                        <a:prstClr val="black">
                          <a:alpha val="40000"/>
                        </a:prstClr>
                      </a:outerShdw>
                    </a:effectLst>
                  </a:rPr>
                  <a:t>SERVIÇO</a:t>
                </a:r>
              </a:p>
              <a:p>
                <a:pPr algn="ctr"/>
                <a:r>
                  <a:rPr lang="pt-BR" sz="1013" b="1" i="1" dirty="0">
                    <a:solidFill>
                      <a:srgbClr val="DF2129"/>
                    </a:solidFill>
                    <a:effectLst>
                      <a:outerShdw blurRad="50800" dist="38100" dir="2700000" algn="tl" rotWithShape="0">
                        <a:prstClr val="black">
                          <a:alpha val="40000"/>
                        </a:prstClr>
                      </a:outerShdw>
                    </a:effectLst>
                  </a:rPr>
                  <a:t>NACIONAL DE</a:t>
                </a:r>
              </a:p>
              <a:p>
                <a:pPr algn="ctr"/>
                <a:r>
                  <a:rPr lang="pt-BR" sz="1013" b="1" i="1" dirty="0">
                    <a:solidFill>
                      <a:srgbClr val="DF2129"/>
                    </a:solidFill>
                    <a:effectLst>
                      <a:outerShdw blurRad="50800" dist="38100" dir="2700000" algn="tl" rotWithShape="0">
                        <a:prstClr val="black">
                          <a:alpha val="40000"/>
                        </a:prstClr>
                      </a:outerShdw>
                    </a:effectLst>
                  </a:rPr>
                  <a:t>SAÚDE</a:t>
                </a:r>
                <a:endParaRPr lang="pt-PT" sz="1013" i="1" dirty="0">
                  <a:solidFill>
                    <a:srgbClr val="DF2129"/>
                  </a:solidFill>
                  <a:effectLst>
                    <a:outerShdw blurRad="50800" dist="38100" dir="2700000" algn="tl" rotWithShape="0">
                      <a:prstClr val="black">
                        <a:alpha val="40000"/>
                      </a:prstClr>
                    </a:outerShdw>
                  </a:effectLst>
                </a:endParaRPr>
              </a:p>
            </p:txBody>
          </p:sp>
          <p:sp>
            <p:nvSpPr>
              <p:cNvPr id="7" name="Retângulo 2">
                <a:extLst>
                  <a:ext uri="{FF2B5EF4-FFF2-40B4-BE49-F238E27FC236}">
                    <a16:creationId xmlns:a16="http://schemas.microsoft.com/office/drawing/2014/main" id="{2CACBA0D-F3C0-4533-ACF2-DEA77BDA6EC3}"/>
                  </a:ext>
                </a:extLst>
              </p:cNvPr>
              <p:cNvSpPr/>
              <p:nvPr/>
            </p:nvSpPr>
            <p:spPr>
              <a:xfrm>
                <a:off x="231129" y="3757469"/>
                <a:ext cx="1036899" cy="276621"/>
              </a:xfrm>
              <a:prstGeom prst="rect">
                <a:avLst/>
              </a:prstGeom>
            </p:spPr>
            <p:txBody>
              <a:bodyPr wrap="square">
                <a:spAutoFit/>
              </a:bodyPr>
              <a:lstStyle/>
              <a:p>
                <a:pPr algn="ctr"/>
                <a:r>
                  <a:rPr lang="en-US" sz="900" b="1" i="1" dirty="0">
                    <a:solidFill>
                      <a:srgbClr val="FFFFFF"/>
                    </a:solidFill>
                    <a:effectLst>
                      <a:outerShdw blurRad="50800" dist="38100" dir="2700000" algn="tl" rotWithShape="0">
                        <a:prstClr val="black">
                          <a:alpha val="40000"/>
                        </a:prstClr>
                      </a:outerShdw>
                    </a:effectLst>
                  </a:rPr>
                  <a:t>QUALIDADE</a:t>
                </a:r>
                <a:endParaRPr lang="pt-PT" sz="900" i="1" dirty="0">
                  <a:solidFill>
                    <a:srgbClr val="FFFFFF"/>
                  </a:solidFill>
                  <a:effectLst>
                    <a:outerShdw blurRad="50800" dist="38100" dir="2700000" algn="tl" rotWithShape="0">
                      <a:prstClr val="black">
                        <a:alpha val="40000"/>
                      </a:prstClr>
                    </a:outerShdw>
                  </a:effectLst>
                </a:endParaRPr>
              </a:p>
            </p:txBody>
          </p:sp>
          <p:sp>
            <p:nvSpPr>
              <p:cNvPr id="8" name="Retângulo 2">
                <a:extLst>
                  <a:ext uri="{FF2B5EF4-FFF2-40B4-BE49-F238E27FC236}">
                    <a16:creationId xmlns:a16="http://schemas.microsoft.com/office/drawing/2014/main" id="{FBE3C18F-A397-41B6-8E3E-31DCD413F77A}"/>
                  </a:ext>
                </a:extLst>
              </p:cNvPr>
              <p:cNvSpPr/>
              <p:nvPr/>
            </p:nvSpPr>
            <p:spPr>
              <a:xfrm>
                <a:off x="231129" y="2665432"/>
                <a:ext cx="1036899" cy="276621"/>
              </a:xfrm>
              <a:prstGeom prst="rect">
                <a:avLst/>
              </a:prstGeom>
            </p:spPr>
            <p:txBody>
              <a:bodyPr wrap="square">
                <a:spAutoFit/>
              </a:bodyPr>
              <a:lstStyle/>
              <a:p>
                <a:pPr algn="ctr"/>
                <a:r>
                  <a:rPr lang="en-US" sz="900" b="1" dirty="0">
                    <a:solidFill>
                      <a:srgbClr val="FFFFFF"/>
                    </a:solidFill>
                    <a:effectLst>
                      <a:outerShdw blurRad="50800" dist="38100" dir="2700000" algn="tl" rotWithShape="0">
                        <a:prstClr val="black">
                          <a:alpha val="40000"/>
                        </a:prstClr>
                      </a:outerShdw>
                    </a:effectLst>
                  </a:rPr>
                  <a:t>ACESSO</a:t>
                </a:r>
                <a:endParaRPr lang="pt-PT" sz="900" i="1" dirty="0">
                  <a:solidFill>
                    <a:srgbClr val="FFFFFF"/>
                  </a:solidFill>
                  <a:effectLst>
                    <a:outerShdw blurRad="50800" dist="38100" dir="2700000" algn="tl" rotWithShape="0">
                      <a:prstClr val="black">
                        <a:alpha val="40000"/>
                      </a:prstClr>
                    </a:outerShdw>
                  </a:effectLst>
                </a:endParaRPr>
              </a:p>
            </p:txBody>
          </p:sp>
          <p:sp>
            <p:nvSpPr>
              <p:cNvPr id="9" name="Retângulo 2">
                <a:extLst>
                  <a:ext uri="{FF2B5EF4-FFF2-40B4-BE49-F238E27FC236}">
                    <a16:creationId xmlns:a16="http://schemas.microsoft.com/office/drawing/2014/main" id="{FF316033-9FCC-49DE-AE2C-7DBA8389204C}"/>
                  </a:ext>
                </a:extLst>
              </p:cNvPr>
              <p:cNvSpPr/>
              <p:nvPr/>
            </p:nvSpPr>
            <p:spPr>
              <a:xfrm>
                <a:off x="1025452" y="1711896"/>
                <a:ext cx="1103302" cy="376205"/>
              </a:xfrm>
              <a:prstGeom prst="rect">
                <a:avLst/>
              </a:prstGeom>
            </p:spPr>
            <p:txBody>
              <a:bodyPr wrap="square">
                <a:spAutoFit/>
              </a:bodyPr>
              <a:lstStyle/>
              <a:p>
                <a:pPr algn="ctr">
                  <a:lnSpc>
                    <a:spcPct val="80000"/>
                  </a:lnSpc>
                </a:pPr>
                <a:r>
                  <a:rPr lang="en-US" sz="900" b="1" dirty="0">
                    <a:solidFill>
                      <a:srgbClr val="FFFFFF"/>
                    </a:solidFill>
                    <a:effectLst>
                      <a:outerShdw blurRad="50800" dist="38100" dir="2700000" algn="tl" rotWithShape="0">
                        <a:prstClr val="black">
                          <a:alpha val="40000"/>
                        </a:prstClr>
                      </a:outerShdw>
                    </a:effectLst>
                  </a:rPr>
                  <a:t>CENTRADO NO CIDADÃO</a:t>
                </a:r>
                <a:endParaRPr lang="pt-PT" sz="900" i="1" dirty="0">
                  <a:solidFill>
                    <a:srgbClr val="FFFFFF"/>
                  </a:solidFill>
                  <a:effectLst>
                    <a:outerShdw blurRad="50800" dist="38100" dir="2700000" algn="tl" rotWithShape="0">
                      <a:prstClr val="black">
                        <a:alpha val="40000"/>
                      </a:prstClr>
                    </a:outerShdw>
                  </a:effectLst>
                </a:endParaRPr>
              </a:p>
            </p:txBody>
          </p:sp>
          <p:sp>
            <p:nvSpPr>
              <p:cNvPr id="10" name="Retângulo 2">
                <a:extLst>
                  <a:ext uri="{FF2B5EF4-FFF2-40B4-BE49-F238E27FC236}">
                    <a16:creationId xmlns:a16="http://schemas.microsoft.com/office/drawing/2014/main" id="{946FB18A-9B00-4210-8588-F2F5AA510DC5}"/>
                  </a:ext>
                </a:extLst>
              </p:cNvPr>
              <p:cNvSpPr/>
              <p:nvPr/>
            </p:nvSpPr>
            <p:spPr>
              <a:xfrm>
                <a:off x="3217259" y="3672297"/>
                <a:ext cx="926984" cy="459423"/>
              </a:xfrm>
              <a:prstGeom prst="rect">
                <a:avLst/>
              </a:prstGeom>
            </p:spPr>
            <p:txBody>
              <a:bodyPr wrap="square">
                <a:spAutoFit/>
              </a:bodyPr>
              <a:lstStyle/>
              <a:p>
                <a:pPr algn="ctr">
                  <a:lnSpc>
                    <a:spcPct val="80000"/>
                  </a:lnSpc>
                </a:pPr>
                <a:r>
                  <a:rPr lang="en-US" sz="788" b="1" dirty="0">
                    <a:solidFill>
                      <a:srgbClr val="FFFFFF"/>
                    </a:solidFill>
                    <a:effectLst>
                      <a:outerShdw blurRad="50800" dist="38100" dir="2700000" algn="tl" rotWithShape="0">
                        <a:prstClr val="black">
                          <a:alpha val="40000"/>
                        </a:prstClr>
                      </a:outerShdw>
                    </a:effectLst>
                  </a:rPr>
                  <a:t>TENDENCIA-MENTE GRATUITO</a:t>
                </a:r>
                <a:endParaRPr lang="pt-PT" sz="788" i="1" dirty="0">
                  <a:solidFill>
                    <a:srgbClr val="FFFFFF"/>
                  </a:solidFill>
                  <a:effectLst>
                    <a:outerShdw blurRad="50800" dist="38100" dir="2700000" algn="tl" rotWithShape="0">
                      <a:prstClr val="black">
                        <a:alpha val="40000"/>
                      </a:prstClr>
                    </a:outerShdw>
                  </a:effectLst>
                </a:endParaRPr>
              </a:p>
            </p:txBody>
          </p:sp>
          <p:sp>
            <p:nvSpPr>
              <p:cNvPr id="11" name="Retângulo 2">
                <a:extLst>
                  <a:ext uri="{FF2B5EF4-FFF2-40B4-BE49-F238E27FC236}">
                    <a16:creationId xmlns:a16="http://schemas.microsoft.com/office/drawing/2014/main" id="{7BB324E3-5847-43AF-8400-DFED0ABF3102}"/>
                  </a:ext>
                </a:extLst>
              </p:cNvPr>
              <p:cNvSpPr/>
              <p:nvPr/>
            </p:nvSpPr>
            <p:spPr>
              <a:xfrm>
                <a:off x="3118691" y="2665432"/>
                <a:ext cx="1036899" cy="276621"/>
              </a:xfrm>
              <a:prstGeom prst="rect">
                <a:avLst/>
              </a:prstGeom>
            </p:spPr>
            <p:txBody>
              <a:bodyPr wrap="square">
                <a:spAutoFit/>
              </a:bodyPr>
              <a:lstStyle/>
              <a:p>
                <a:pPr algn="ctr"/>
                <a:r>
                  <a:rPr lang="en-US" sz="900" b="1" dirty="0">
                    <a:solidFill>
                      <a:srgbClr val="FFFFFF"/>
                    </a:solidFill>
                    <a:effectLst>
                      <a:outerShdw blurRad="50800" dist="38100" dir="2700000" algn="tl" rotWithShape="0">
                        <a:prstClr val="black">
                          <a:alpha val="40000"/>
                        </a:prstClr>
                      </a:outerShdw>
                    </a:effectLst>
                  </a:rPr>
                  <a:t>GLOBAL</a:t>
                </a:r>
                <a:endParaRPr lang="pt-PT" sz="900" i="1" dirty="0">
                  <a:solidFill>
                    <a:srgbClr val="FFFFFF"/>
                  </a:solidFill>
                  <a:effectLst>
                    <a:outerShdw blurRad="50800" dist="38100" dir="2700000" algn="tl" rotWithShape="0">
                      <a:prstClr val="black">
                        <a:alpha val="40000"/>
                      </a:prstClr>
                    </a:outerShdw>
                  </a:effectLst>
                </a:endParaRPr>
              </a:p>
            </p:txBody>
          </p:sp>
          <p:sp>
            <p:nvSpPr>
              <p:cNvPr id="12" name="Retângulo 2">
                <a:extLst>
                  <a:ext uri="{FF2B5EF4-FFF2-40B4-BE49-F238E27FC236}">
                    <a16:creationId xmlns:a16="http://schemas.microsoft.com/office/drawing/2014/main" id="{1BB09EE9-C995-4412-AA14-2E53E17319E7}"/>
                  </a:ext>
                </a:extLst>
              </p:cNvPr>
              <p:cNvSpPr/>
              <p:nvPr/>
            </p:nvSpPr>
            <p:spPr>
              <a:xfrm>
                <a:off x="2145794" y="1711896"/>
                <a:ext cx="1326851" cy="376205"/>
              </a:xfrm>
              <a:prstGeom prst="rect">
                <a:avLst/>
              </a:prstGeom>
            </p:spPr>
            <p:txBody>
              <a:bodyPr wrap="square">
                <a:spAutoFit/>
              </a:bodyPr>
              <a:lstStyle/>
              <a:p>
                <a:pPr algn="ctr">
                  <a:lnSpc>
                    <a:spcPct val="80000"/>
                  </a:lnSpc>
                </a:pPr>
                <a:r>
                  <a:rPr lang="en-US" sz="900" b="1" dirty="0">
                    <a:solidFill>
                      <a:srgbClr val="FFFFFF"/>
                    </a:solidFill>
                    <a:effectLst>
                      <a:outerShdw blurRad="50800" dist="38100" dir="2700000" algn="tl" rotWithShape="0">
                        <a:prstClr val="black">
                          <a:alpha val="40000"/>
                        </a:prstClr>
                      </a:outerShdw>
                    </a:effectLst>
                  </a:rPr>
                  <a:t>COBERTURA UNIVERSAL</a:t>
                </a:r>
                <a:endParaRPr lang="pt-PT" sz="900" i="1" dirty="0">
                  <a:solidFill>
                    <a:srgbClr val="FFFFFF"/>
                  </a:solidFill>
                  <a:effectLst>
                    <a:outerShdw blurRad="50800" dist="38100" dir="2700000" algn="tl" rotWithShape="0">
                      <a:prstClr val="black">
                        <a:alpha val="40000"/>
                      </a:prstClr>
                    </a:outerShdw>
                  </a:effectLst>
                </a:endParaRPr>
              </a:p>
            </p:txBody>
          </p:sp>
        </p:grpSp>
        <p:sp>
          <p:nvSpPr>
            <p:cNvPr id="15" name="Rectangle 14">
              <a:extLst>
                <a:ext uri="{FF2B5EF4-FFF2-40B4-BE49-F238E27FC236}">
                  <a16:creationId xmlns:a16="http://schemas.microsoft.com/office/drawing/2014/main" id="{154AD229-8117-AB17-2EBC-C54A5C097556}"/>
                </a:ext>
              </a:extLst>
            </p:cNvPr>
            <p:cNvSpPr/>
            <p:nvPr/>
          </p:nvSpPr>
          <p:spPr>
            <a:xfrm>
              <a:off x="3683030" y="1631543"/>
              <a:ext cx="831851" cy="313932"/>
            </a:xfrm>
            <a:prstGeom prst="rect">
              <a:avLst/>
            </a:prstGeom>
            <a:solidFill>
              <a:srgbClr val="155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t>PATIENT CENTRICITY</a:t>
              </a:r>
            </a:p>
          </p:txBody>
        </p:sp>
        <p:sp>
          <p:nvSpPr>
            <p:cNvPr id="21" name="Rectangle 20">
              <a:extLst>
                <a:ext uri="{FF2B5EF4-FFF2-40B4-BE49-F238E27FC236}">
                  <a16:creationId xmlns:a16="http://schemas.microsoft.com/office/drawing/2014/main" id="{7EF0C20B-E367-BD3F-DA47-C7202FFBFF99}"/>
                </a:ext>
              </a:extLst>
            </p:cNvPr>
            <p:cNvSpPr/>
            <p:nvPr/>
          </p:nvSpPr>
          <p:spPr>
            <a:xfrm>
              <a:off x="3047715" y="2420303"/>
              <a:ext cx="562547" cy="313932"/>
            </a:xfrm>
            <a:prstGeom prst="rect">
              <a:avLst/>
            </a:prstGeom>
            <a:solidFill>
              <a:srgbClr val="3C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t>ACCESS</a:t>
              </a:r>
            </a:p>
          </p:txBody>
        </p:sp>
        <p:sp>
          <p:nvSpPr>
            <p:cNvPr id="22" name="Rectangle 21">
              <a:extLst>
                <a:ext uri="{FF2B5EF4-FFF2-40B4-BE49-F238E27FC236}">
                  <a16:creationId xmlns:a16="http://schemas.microsoft.com/office/drawing/2014/main" id="{91DE8ED6-AB13-2C14-9732-ADDE9DD1D5AA}"/>
                </a:ext>
              </a:extLst>
            </p:cNvPr>
            <p:cNvSpPr/>
            <p:nvPr/>
          </p:nvSpPr>
          <p:spPr>
            <a:xfrm>
              <a:off x="3032348" y="3338513"/>
              <a:ext cx="650683" cy="230832"/>
            </a:xfrm>
            <a:prstGeom prst="rect">
              <a:avLst/>
            </a:prstGeom>
            <a:solidFill>
              <a:srgbClr val="64D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t>QUALITY</a:t>
              </a:r>
            </a:p>
          </p:txBody>
        </p:sp>
        <p:sp>
          <p:nvSpPr>
            <p:cNvPr id="23" name="Rectangle 22">
              <a:extLst>
                <a:ext uri="{FF2B5EF4-FFF2-40B4-BE49-F238E27FC236}">
                  <a16:creationId xmlns:a16="http://schemas.microsoft.com/office/drawing/2014/main" id="{99304479-F9A2-E8BE-E6AB-61587F70F9D9}"/>
                </a:ext>
              </a:extLst>
            </p:cNvPr>
            <p:cNvSpPr/>
            <p:nvPr/>
          </p:nvSpPr>
          <p:spPr>
            <a:xfrm>
              <a:off x="4691019" y="1635785"/>
              <a:ext cx="785702" cy="313932"/>
            </a:xfrm>
            <a:prstGeom prst="rect">
              <a:avLst/>
            </a:prstGeom>
            <a:solidFill>
              <a:srgbClr val="8B0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t>UNIVERSAL COVERAGE</a:t>
              </a:r>
            </a:p>
          </p:txBody>
        </p:sp>
        <p:sp>
          <p:nvSpPr>
            <p:cNvPr id="25" name="Rectangle 24">
              <a:extLst>
                <a:ext uri="{FF2B5EF4-FFF2-40B4-BE49-F238E27FC236}">
                  <a16:creationId xmlns:a16="http://schemas.microsoft.com/office/drawing/2014/main" id="{A4C1442F-A6CB-492B-CDBF-B41AF42899C0}"/>
                </a:ext>
              </a:extLst>
            </p:cNvPr>
            <p:cNvSpPr/>
            <p:nvPr/>
          </p:nvSpPr>
          <p:spPr>
            <a:xfrm>
              <a:off x="5526437" y="2380014"/>
              <a:ext cx="562547" cy="313932"/>
            </a:xfrm>
            <a:prstGeom prst="rect">
              <a:avLst/>
            </a:prstGeom>
            <a:solidFill>
              <a:srgbClr val="E3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t>GLOBAL</a:t>
              </a:r>
            </a:p>
          </p:txBody>
        </p:sp>
        <p:sp>
          <p:nvSpPr>
            <p:cNvPr id="26" name="Rectangle 25">
              <a:extLst>
                <a:ext uri="{FF2B5EF4-FFF2-40B4-BE49-F238E27FC236}">
                  <a16:creationId xmlns:a16="http://schemas.microsoft.com/office/drawing/2014/main" id="{EF84D68D-ED11-DE08-A5E7-7C4D8D549AE2}"/>
                </a:ext>
              </a:extLst>
            </p:cNvPr>
            <p:cNvSpPr/>
            <p:nvPr/>
          </p:nvSpPr>
          <p:spPr>
            <a:xfrm>
              <a:off x="5526437" y="3240062"/>
              <a:ext cx="612263" cy="291597"/>
            </a:xfrm>
            <a:prstGeom prst="rect">
              <a:avLst/>
            </a:prstGeom>
            <a:solidFill>
              <a:srgbClr val="F7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t>Free of Charge at Point of Care</a:t>
              </a:r>
            </a:p>
          </p:txBody>
        </p:sp>
      </p:grpSp>
      <p:sp>
        <p:nvSpPr>
          <p:cNvPr id="44" name="Flowchart: Process 11">
            <a:extLst>
              <a:ext uri="{FF2B5EF4-FFF2-40B4-BE49-F238E27FC236}">
                <a16:creationId xmlns:a16="http://schemas.microsoft.com/office/drawing/2014/main" id="{771E1A43-A123-2D79-6705-68EE7CBB2142}"/>
              </a:ext>
            </a:extLst>
          </p:cNvPr>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45" name="TextBox 44">
            <a:extLst>
              <a:ext uri="{FF2B5EF4-FFF2-40B4-BE49-F238E27FC236}">
                <a16:creationId xmlns:a16="http://schemas.microsoft.com/office/drawing/2014/main" id="{87C9F381-ED1F-9C45-C2F2-7109339038F3}"/>
              </a:ext>
            </a:extLst>
          </p:cNvPr>
          <p:cNvSpPr txBox="1"/>
          <p:nvPr/>
        </p:nvSpPr>
        <p:spPr>
          <a:xfrm>
            <a:off x="265662" y="307428"/>
            <a:ext cx="6750843" cy="369332"/>
          </a:xfrm>
          <a:prstGeom prst="rect">
            <a:avLst/>
          </a:prstGeom>
          <a:noFill/>
        </p:spPr>
        <p:txBody>
          <a:bodyPr wrap="square" rtlCol="0">
            <a:spAutoFit/>
          </a:bodyPr>
          <a:lstStyle/>
          <a:p>
            <a:r>
              <a:rPr lang="pt-PT" sz="1800" b="1" dirty="0" err="1">
                <a:solidFill>
                  <a:schemeClr val="bg1"/>
                </a:solidFill>
              </a:rPr>
              <a:t>The</a:t>
            </a:r>
            <a:r>
              <a:rPr lang="pt-PT" sz="1800" b="1" dirty="0">
                <a:solidFill>
                  <a:schemeClr val="bg1"/>
                </a:solidFill>
              </a:rPr>
              <a:t> response </a:t>
            </a:r>
            <a:r>
              <a:rPr lang="pt-PT" sz="1800" b="1" dirty="0" err="1">
                <a:solidFill>
                  <a:schemeClr val="bg1"/>
                </a:solidFill>
              </a:rPr>
              <a:t>pillars</a:t>
            </a:r>
            <a:r>
              <a:rPr lang="pt-PT" sz="1800" b="1" dirty="0">
                <a:solidFill>
                  <a:schemeClr val="bg1"/>
                </a:solidFill>
              </a:rPr>
              <a:t> </a:t>
            </a:r>
            <a:r>
              <a:rPr lang="pt-PT" sz="1800" b="1" dirty="0" err="1">
                <a:solidFill>
                  <a:schemeClr val="bg1"/>
                </a:solidFill>
              </a:rPr>
              <a:t>of</a:t>
            </a:r>
            <a:r>
              <a:rPr lang="pt-PT" sz="1800" b="1" dirty="0">
                <a:solidFill>
                  <a:schemeClr val="bg1"/>
                </a:solidFill>
              </a:rPr>
              <a:t> </a:t>
            </a:r>
            <a:r>
              <a:rPr lang="pt-PT" sz="1800" b="1" dirty="0" err="1">
                <a:solidFill>
                  <a:schemeClr val="bg1"/>
                </a:solidFill>
              </a:rPr>
              <a:t>the</a:t>
            </a:r>
            <a:r>
              <a:rPr lang="pt-PT" sz="1800" b="1" dirty="0">
                <a:solidFill>
                  <a:schemeClr val="bg1"/>
                </a:solidFill>
              </a:rPr>
              <a:t> portuguese NHS</a:t>
            </a:r>
            <a:endParaRPr lang="pt-PT" sz="1800" b="1" i="1" dirty="0">
              <a:solidFill>
                <a:schemeClr val="bg1"/>
              </a:solidFill>
            </a:endParaRPr>
          </a:p>
        </p:txBody>
      </p:sp>
      <p:pic>
        <p:nvPicPr>
          <p:cNvPr id="1026" name="Picture 2" descr="NHS England - Wikipedia">
            <a:extLst>
              <a:ext uri="{FF2B5EF4-FFF2-40B4-BE49-F238E27FC236}">
                <a16:creationId xmlns:a16="http://schemas.microsoft.com/office/drawing/2014/main" id="{6E914AA9-DCD5-59A6-563B-78E8EFCA2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591" y="2619630"/>
            <a:ext cx="1931342" cy="150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93835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0.s3.envato.com/files/112932890/pv_590.jpg">
            <a:extLst>
              <a:ext uri="{FF2B5EF4-FFF2-40B4-BE49-F238E27FC236}">
                <a16:creationId xmlns:a16="http://schemas.microsoft.com/office/drawing/2014/main" id="{A5384AE9-947C-44F1-B8B0-D3170E6E85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67"/>
          <a:stretch/>
        </p:blipFill>
        <p:spPr bwMode="auto">
          <a:xfrm>
            <a:off x="1300519" y="1298084"/>
            <a:ext cx="6336761" cy="30721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dimensions-ohs.com/wp-content/uploads/2014/03/carrot.jpg">
            <a:extLst>
              <a:ext uri="{FF2B5EF4-FFF2-40B4-BE49-F238E27FC236}">
                <a16:creationId xmlns:a16="http://schemas.microsoft.com/office/drawing/2014/main" id="{0CFB9334-A134-408A-9D85-47CBF648D5D9}"/>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445" r="-1"/>
          <a:stretch/>
        </p:blipFill>
        <p:spPr bwMode="auto">
          <a:xfrm flipH="1">
            <a:off x="6479704" y="11964"/>
            <a:ext cx="2664296" cy="22543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2">
            <a:extLst>
              <a:ext uri="{FF2B5EF4-FFF2-40B4-BE49-F238E27FC236}">
                <a16:creationId xmlns:a16="http://schemas.microsoft.com/office/drawing/2014/main" id="{7B584E74-A148-4B39-BD17-1974BE87D5F2}"/>
              </a:ext>
            </a:extLst>
          </p:cNvPr>
          <p:cNvSpPr txBox="1"/>
          <p:nvPr/>
        </p:nvSpPr>
        <p:spPr>
          <a:xfrm>
            <a:off x="179511" y="-5596"/>
            <a:ext cx="8713092" cy="1508105"/>
          </a:xfrm>
          <a:prstGeom prst="rect">
            <a:avLst/>
          </a:prstGeom>
          <a:noFill/>
        </p:spPr>
        <p:txBody>
          <a:bodyPr wrap="square" rtlCol="0">
            <a:spAutoFit/>
          </a:bodyPr>
          <a:lstStyle/>
          <a:p>
            <a:r>
              <a:rPr lang="pt-PT" sz="3200" b="1" dirty="0" err="1">
                <a:solidFill>
                  <a:srgbClr val="44546A"/>
                </a:solidFill>
                <a:latin typeface="Calibri" panose="020F0502020204030204"/>
              </a:rPr>
              <a:t>Community</a:t>
            </a:r>
            <a:r>
              <a:rPr lang="pt-PT" sz="3200" b="1" dirty="0">
                <a:solidFill>
                  <a:srgbClr val="44546A"/>
                </a:solidFill>
                <a:latin typeface="Calibri" panose="020F0502020204030204"/>
              </a:rPr>
              <a:t> </a:t>
            </a:r>
          </a:p>
          <a:p>
            <a:r>
              <a:rPr lang="pt-PT" sz="3200" b="1" dirty="0" err="1">
                <a:solidFill>
                  <a:srgbClr val="44546A"/>
                </a:solidFill>
                <a:latin typeface="Calibri" panose="020F0502020204030204"/>
              </a:rPr>
              <a:t>Value-based</a:t>
            </a:r>
            <a:r>
              <a:rPr lang="pt-PT" sz="3200" b="1" dirty="0">
                <a:solidFill>
                  <a:srgbClr val="44546A"/>
                </a:solidFill>
                <a:latin typeface="Calibri" panose="020F0502020204030204"/>
              </a:rPr>
              <a:t> Health </a:t>
            </a:r>
            <a:r>
              <a:rPr lang="pt-PT" sz="3200" b="1" dirty="0" err="1">
                <a:solidFill>
                  <a:srgbClr val="44546A"/>
                </a:solidFill>
                <a:latin typeface="Calibri" panose="020F0502020204030204"/>
              </a:rPr>
              <a:t>System</a:t>
            </a:r>
            <a:endParaRPr lang="pt-PT" sz="3200" b="1" dirty="0">
              <a:solidFill>
                <a:srgbClr val="44546A"/>
              </a:solidFill>
              <a:latin typeface="Calibri" panose="020F0502020204030204"/>
            </a:endParaRPr>
          </a:p>
          <a:p>
            <a:r>
              <a:rPr lang="pt-PT" sz="2800" b="1" dirty="0" err="1">
                <a:solidFill>
                  <a:schemeClr val="bg1">
                    <a:lumMod val="65000"/>
                  </a:schemeClr>
                </a:solidFill>
                <a:latin typeface="Calibri" panose="020F0502020204030204"/>
              </a:rPr>
              <a:t>Public</a:t>
            </a:r>
            <a:r>
              <a:rPr lang="pt-PT" sz="2800" b="1" dirty="0">
                <a:solidFill>
                  <a:schemeClr val="bg1">
                    <a:lumMod val="65000"/>
                  </a:schemeClr>
                </a:solidFill>
                <a:latin typeface="Calibri" panose="020F0502020204030204"/>
              </a:rPr>
              <a:t> – Social - </a:t>
            </a:r>
            <a:r>
              <a:rPr lang="pt-PT" sz="2800" b="1" dirty="0" err="1">
                <a:solidFill>
                  <a:schemeClr val="bg1">
                    <a:lumMod val="65000"/>
                  </a:schemeClr>
                </a:solidFill>
                <a:latin typeface="Calibri" panose="020F0502020204030204"/>
              </a:rPr>
              <a:t>Private</a:t>
            </a:r>
            <a:endParaRPr lang="pt-PT" sz="2800" b="1" dirty="0">
              <a:solidFill>
                <a:schemeClr val="bg1">
                  <a:lumMod val="65000"/>
                </a:schemeClr>
              </a:solidFill>
              <a:latin typeface="Calibri" panose="020F0502020204030204"/>
            </a:endParaRPr>
          </a:p>
        </p:txBody>
      </p:sp>
      <p:sp>
        <p:nvSpPr>
          <p:cNvPr id="6" name="TextBox 12">
            <a:extLst>
              <a:ext uri="{FF2B5EF4-FFF2-40B4-BE49-F238E27FC236}">
                <a16:creationId xmlns:a16="http://schemas.microsoft.com/office/drawing/2014/main" id="{76D85775-E102-4E8E-906D-B577882B892A}"/>
              </a:ext>
            </a:extLst>
          </p:cNvPr>
          <p:cNvSpPr txBox="1"/>
          <p:nvPr/>
        </p:nvSpPr>
        <p:spPr>
          <a:xfrm>
            <a:off x="1852502" y="3764102"/>
            <a:ext cx="4901114" cy="553998"/>
          </a:xfrm>
          <a:prstGeom prst="rect">
            <a:avLst/>
          </a:prstGeom>
          <a:noFill/>
        </p:spPr>
        <p:txBody>
          <a:bodyPr wrap="square" rtlCol="0">
            <a:spAutoFit/>
          </a:bodyPr>
          <a:lstStyle/>
          <a:p>
            <a:pPr algn="ctr"/>
            <a:r>
              <a:rPr lang="pt-PT" sz="3000" b="1" dirty="0" err="1">
                <a:solidFill>
                  <a:schemeClr val="accent1">
                    <a:lumMod val="50000"/>
                  </a:schemeClr>
                </a:solidFill>
              </a:rPr>
              <a:t>C-BOM’s</a:t>
            </a:r>
            <a:endParaRPr lang="pt-PT" sz="3000" b="1" dirty="0">
              <a:solidFill>
                <a:schemeClr val="accent1">
                  <a:lumMod val="50000"/>
                </a:schemeClr>
              </a:solidFill>
            </a:endParaRPr>
          </a:p>
        </p:txBody>
      </p:sp>
      <p:sp>
        <p:nvSpPr>
          <p:cNvPr id="10" name="CaixaDeTexto 9">
            <a:extLst>
              <a:ext uri="{FF2B5EF4-FFF2-40B4-BE49-F238E27FC236}">
                <a16:creationId xmlns:a16="http://schemas.microsoft.com/office/drawing/2014/main" id="{338D4982-8781-439C-8E1C-783B6AB884C8}"/>
              </a:ext>
            </a:extLst>
          </p:cNvPr>
          <p:cNvSpPr txBox="1"/>
          <p:nvPr/>
        </p:nvSpPr>
        <p:spPr>
          <a:xfrm>
            <a:off x="1881161" y="4197657"/>
            <a:ext cx="5400837" cy="415498"/>
          </a:xfrm>
          <a:prstGeom prst="rect">
            <a:avLst/>
          </a:prstGeom>
          <a:noFill/>
        </p:spPr>
        <p:txBody>
          <a:bodyPr wrap="none" rtlCol="0">
            <a:spAutoFit/>
          </a:bodyPr>
          <a:lstStyle/>
          <a:p>
            <a:r>
              <a:rPr lang="pt-PT" sz="2100" i="1" dirty="0" err="1">
                <a:solidFill>
                  <a:schemeClr val="accent1">
                    <a:lumMod val="50000"/>
                  </a:schemeClr>
                </a:solidFill>
              </a:rPr>
              <a:t>Community</a:t>
            </a:r>
            <a:r>
              <a:rPr lang="pt-PT" sz="2100" i="1" dirty="0">
                <a:solidFill>
                  <a:schemeClr val="accent1">
                    <a:lumMod val="50000"/>
                  </a:schemeClr>
                </a:solidFill>
              </a:rPr>
              <a:t> </a:t>
            </a:r>
            <a:r>
              <a:rPr lang="pt-PT" sz="2100" i="1" dirty="0" err="1">
                <a:solidFill>
                  <a:schemeClr val="accent1">
                    <a:lumMod val="50000"/>
                  </a:schemeClr>
                </a:solidFill>
              </a:rPr>
              <a:t>Based</a:t>
            </a:r>
            <a:r>
              <a:rPr lang="pt-PT" sz="2100" i="1" dirty="0">
                <a:solidFill>
                  <a:schemeClr val="accent1">
                    <a:lumMod val="50000"/>
                  </a:schemeClr>
                </a:solidFill>
              </a:rPr>
              <a:t> </a:t>
            </a:r>
            <a:r>
              <a:rPr lang="pt-PT" sz="2100" i="1" dirty="0" err="1">
                <a:solidFill>
                  <a:schemeClr val="accent1">
                    <a:lumMod val="50000"/>
                  </a:schemeClr>
                </a:solidFill>
              </a:rPr>
              <a:t>Outcome</a:t>
            </a:r>
            <a:r>
              <a:rPr lang="pt-PT" sz="2100" i="1" dirty="0">
                <a:solidFill>
                  <a:schemeClr val="accent1">
                    <a:lumMod val="50000"/>
                  </a:schemeClr>
                </a:solidFill>
              </a:rPr>
              <a:t> </a:t>
            </a:r>
            <a:r>
              <a:rPr lang="pt-PT" sz="2100" i="1" dirty="0" err="1">
                <a:solidFill>
                  <a:schemeClr val="accent1">
                    <a:lumMod val="50000"/>
                  </a:schemeClr>
                </a:solidFill>
              </a:rPr>
              <a:t>Measurements</a:t>
            </a:r>
            <a:endParaRPr lang="pt-PT" sz="2100" i="1" dirty="0">
              <a:solidFill>
                <a:schemeClr val="accent1">
                  <a:lumMod val="50000"/>
                </a:schemeClr>
              </a:solidFill>
            </a:endParaRPr>
          </a:p>
        </p:txBody>
      </p:sp>
      <p:sp>
        <p:nvSpPr>
          <p:cNvPr id="2" name="CaixaDeTexto 6">
            <a:extLst>
              <a:ext uri="{FF2B5EF4-FFF2-40B4-BE49-F238E27FC236}">
                <a16:creationId xmlns:a16="http://schemas.microsoft.com/office/drawing/2014/main" id="{EBA822A6-01CC-8E7F-5130-BE012CABFA9C}"/>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Tree>
    <p:extLst>
      <p:ext uri="{BB962C8B-B14F-4D97-AF65-F5344CB8AC3E}">
        <p14:creationId xmlns:p14="http://schemas.microsoft.com/office/powerpoint/2010/main" val="336776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m planta, objeto de exterior, boca de incêndio, escuro&#10;&#10;Descrição gerada automaticamente">
            <a:extLst>
              <a:ext uri="{FF2B5EF4-FFF2-40B4-BE49-F238E27FC236}">
                <a16:creationId xmlns:a16="http://schemas.microsoft.com/office/drawing/2014/main" id="{71D466B0-1C88-9BD7-316A-D40677FCABDA}"/>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89" t="3498" b="12372"/>
          <a:stretch/>
        </p:blipFill>
        <p:spPr>
          <a:xfrm>
            <a:off x="-1" y="0"/>
            <a:ext cx="9144001" cy="5143500"/>
          </a:xfrm>
          <a:prstGeom prst="rect">
            <a:avLst/>
          </a:prstGeom>
        </p:spPr>
      </p:pic>
      <p:sp>
        <p:nvSpPr>
          <p:cNvPr id="6" name="Retângulo 5">
            <a:extLst>
              <a:ext uri="{FF2B5EF4-FFF2-40B4-BE49-F238E27FC236}">
                <a16:creationId xmlns:a16="http://schemas.microsoft.com/office/drawing/2014/main" id="{ABD1164D-DC40-155C-3E87-E1E4CFB5AAFE}"/>
              </a:ext>
            </a:extLst>
          </p:cNvPr>
          <p:cNvSpPr>
            <a:spLocks/>
          </p:cNvSpPr>
          <p:nvPr/>
        </p:nvSpPr>
        <p:spPr>
          <a:xfrm>
            <a:off x="0" y="0"/>
            <a:ext cx="9144000" cy="5143500"/>
          </a:xfrm>
          <a:prstGeom prst="rect">
            <a:avLst/>
          </a:prstGeom>
          <a:solidFill>
            <a:srgbClr val="91112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900"/>
          </a:p>
        </p:txBody>
      </p:sp>
      <p:sp>
        <p:nvSpPr>
          <p:cNvPr id="8" name="CaixaDeTexto 7">
            <a:extLst>
              <a:ext uri="{FF2B5EF4-FFF2-40B4-BE49-F238E27FC236}">
                <a16:creationId xmlns:a16="http://schemas.microsoft.com/office/drawing/2014/main" id="{CFD285D6-7054-C18F-3724-75FBD01AD19C}"/>
              </a:ext>
            </a:extLst>
          </p:cNvPr>
          <p:cNvSpPr txBox="1"/>
          <p:nvPr/>
        </p:nvSpPr>
        <p:spPr>
          <a:xfrm>
            <a:off x="2667000" y="852986"/>
            <a:ext cx="5975639" cy="3437544"/>
          </a:xfrm>
          <a:prstGeom prst="rect">
            <a:avLst/>
          </a:prstGeom>
          <a:noFill/>
        </p:spPr>
        <p:txBody>
          <a:bodyPr wrap="square" lIns="68580" tIns="34290" rIns="68580" bIns="34290" anchor="t">
            <a:spAutoFit/>
          </a:bodyPr>
          <a:lstStyle/>
          <a:p>
            <a:pPr algn="r">
              <a:lnSpc>
                <a:spcPct val="107000"/>
              </a:lnSpc>
              <a:spcAft>
                <a:spcPts val="600"/>
              </a:spcAft>
            </a:pPr>
            <a:r>
              <a:rPr lang="en-US" sz="4950">
                <a:solidFill>
                  <a:schemeClr val="bg1">
                    <a:lumMod val="95000"/>
                  </a:schemeClr>
                </a:solidFill>
                <a:latin typeface="Work Sans Light"/>
                <a:ea typeface="Calibri" panose="020F0502020204030204" pitchFamily="34" charset="0"/>
                <a:cs typeface="Adobe Devanagari" panose="02040503050201020203" pitchFamily="18" charset="0"/>
              </a:rPr>
              <a:t>Building a generation of</a:t>
            </a:r>
          </a:p>
          <a:p>
            <a:pPr algn="r">
              <a:lnSpc>
                <a:spcPct val="107000"/>
              </a:lnSpc>
              <a:spcAft>
                <a:spcPts val="600"/>
              </a:spcAft>
            </a:pPr>
            <a:r>
              <a:rPr lang="en-US" sz="4950" b="1">
                <a:solidFill>
                  <a:schemeClr val="bg1">
                    <a:lumMod val="95000"/>
                  </a:schemeClr>
                </a:solidFill>
                <a:latin typeface="Work Sans" pitchFamily="2" charset="0"/>
                <a:ea typeface="Calibri" panose="020F0502020204030204" pitchFamily="34" charset="0"/>
                <a:cs typeface="Times New Roman" panose="02020603050405020304" pitchFamily="18" charset="0"/>
              </a:rPr>
              <a:t>political leaders</a:t>
            </a:r>
          </a:p>
          <a:p>
            <a:pPr algn="r">
              <a:lnSpc>
                <a:spcPct val="107000"/>
              </a:lnSpc>
              <a:spcAft>
                <a:spcPts val="600"/>
              </a:spcAft>
            </a:pPr>
            <a:r>
              <a:rPr lang="en-US" sz="4950" b="1">
                <a:solidFill>
                  <a:schemeClr val="bg1">
                    <a:lumMod val="95000"/>
                  </a:schemeClr>
                </a:solidFill>
                <a:latin typeface="Work Sans"/>
                <a:ea typeface="Calibri" panose="020F0502020204030204" pitchFamily="34" charset="0"/>
                <a:cs typeface="Times New Roman"/>
              </a:rPr>
              <a:t>in Global Health</a:t>
            </a:r>
            <a:endParaRPr lang="pt-PT" sz="4050" b="1">
              <a:solidFill>
                <a:schemeClr val="bg1">
                  <a:lumMod val="95000"/>
                </a:schemeClr>
              </a:solidFill>
              <a:latin typeface="Work Sans"/>
              <a:ea typeface="Calibri" panose="020F0502020204030204" pitchFamily="34" charset="0"/>
              <a:cs typeface="Times New Roman"/>
            </a:endParaRPr>
          </a:p>
        </p:txBody>
      </p:sp>
      <p:pic>
        <p:nvPicPr>
          <p:cNvPr id="12" name="Imagem 11">
            <a:extLst>
              <a:ext uri="{FF2B5EF4-FFF2-40B4-BE49-F238E27FC236}">
                <a16:creationId xmlns:a16="http://schemas.microsoft.com/office/drawing/2014/main" id="{0A5B4B14-71BB-3B72-F1E6-48E9FB650A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3463" y="3702573"/>
            <a:ext cx="2235349" cy="1058065"/>
          </a:xfrm>
          <a:prstGeom prst="rect">
            <a:avLst/>
          </a:prstGeom>
        </p:spPr>
      </p:pic>
    </p:spTree>
    <p:extLst>
      <p:ext uri="{BB962C8B-B14F-4D97-AF65-F5344CB8AC3E}">
        <p14:creationId xmlns:p14="http://schemas.microsoft.com/office/powerpoint/2010/main" val="1660727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m 36" descr="Uma imagem com ferramenta&#10;&#10;Descrição gerada automaticamente">
            <a:extLst>
              <a:ext uri="{FF2B5EF4-FFF2-40B4-BE49-F238E27FC236}">
                <a16:creationId xmlns:a16="http://schemas.microsoft.com/office/drawing/2014/main" id="{A50FCE5B-C9BF-49DD-6139-9B2A90146AC1}"/>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32" t="17012" r="10704" b="7695"/>
          <a:stretch/>
        </p:blipFill>
        <p:spPr>
          <a:xfrm>
            <a:off x="-9524" y="0"/>
            <a:ext cx="9153525" cy="5143500"/>
          </a:xfrm>
          <a:prstGeom prst="rect">
            <a:avLst/>
          </a:prstGeom>
        </p:spPr>
      </p:pic>
      <p:sp>
        <p:nvSpPr>
          <p:cNvPr id="62" name="Retângulo 61">
            <a:extLst>
              <a:ext uri="{FF2B5EF4-FFF2-40B4-BE49-F238E27FC236}">
                <a16:creationId xmlns:a16="http://schemas.microsoft.com/office/drawing/2014/main" id="{5627918B-4F06-1C2B-FFC3-3BD3BC6D8EDA}"/>
              </a:ext>
            </a:extLst>
          </p:cNvPr>
          <p:cNvSpPr>
            <a:spLocks/>
          </p:cNvSpPr>
          <p:nvPr/>
        </p:nvSpPr>
        <p:spPr>
          <a:xfrm>
            <a:off x="-9524" y="0"/>
            <a:ext cx="6354517" cy="5143500"/>
          </a:xfrm>
          <a:prstGeom prst="rect">
            <a:avLst/>
          </a:prstGeom>
          <a:solidFill>
            <a:srgbClr val="BD162C">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900"/>
          </a:p>
        </p:txBody>
      </p:sp>
      <p:sp>
        <p:nvSpPr>
          <p:cNvPr id="42" name="Retângulo 41">
            <a:extLst>
              <a:ext uri="{FF2B5EF4-FFF2-40B4-BE49-F238E27FC236}">
                <a16:creationId xmlns:a16="http://schemas.microsoft.com/office/drawing/2014/main" id="{28C67E86-E33B-BBEC-6A09-04F95D13CC18}"/>
              </a:ext>
            </a:extLst>
          </p:cNvPr>
          <p:cNvSpPr>
            <a:spLocks/>
          </p:cNvSpPr>
          <p:nvPr/>
        </p:nvSpPr>
        <p:spPr>
          <a:xfrm>
            <a:off x="9525" y="-10868"/>
            <a:ext cx="6335468" cy="5143500"/>
          </a:xfrm>
          <a:prstGeom prst="rect">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sp>
        <p:nvSpPr>
          <p:cNvPr id="10" name="CaixaDeTexto 9">
            <a:extLst>
              <a:ext uri="{FF2B5EF4-FFF2-40B4-BE49-F238E27FC236}">
                <a16:creationId xmlns:a16="http://schemas.microsoft.com/office/drawing/2014/main" id="{5CBB9F63-AABC-73EA-C4D6-4B6FE42C4F57}"/>
              </a:ext>
            </a:extLst>
          </p:cNvPr>
          <p:cNvSpPr txBox="1"/>
          <p:nvPr/>
        </p:nvSpPr>
        <p:spPr>
          <a:xfrm>
            <a:off x="3425497" y="2587659"/>
            <a:ext cx="1600369" cy="614720"/>
          </a:xfrm>
          <a:prstGeom prst="rect">
            <a:avLst/>
          </a:prstGeom>
          <a:noFill/>
        </p:spPr>
        <p:txBody>
          <a:bodyPr wrap="square" anchor="ctr">
            <a:spAutoFit/>
          </a:bodyPr>
          <a:lstStyle>
            <a:defPPr>
              <a:defRPr lang="pt-PT"/>
            </a:defPPr>
            <a:lvl1pPr algn="ctr" fontAlgn="base">
              <a:defRPr sz="1200" b="0" i="0">
                <a:solidFill>
                  <a:srgbClr val="000000"/>
                </a:solidFill>
                <a:effectLst/>
                <a:latin typeface="Work Sans regular" pitchFamily="2" charset="0"/>
              </a:defRPr>
            </a:lvl1pPr>
          </a:lstStyle>
          <a:p>
            <a:pPr>
              <a:lnSpc>
                <a:spcPts val="1350"/>
              </a:lnSpc>
            </a:pPr>
            <a:r>
              <a:rPr lang="en-US" sz="900" b="1" dirty="0">
                <a:solidFill>
                  <a:schemeClr val="bg1"/>
                </a:solidFill>
                <a:highlight>
                  <a:srgbClr val="000000"/>
                </a:highlight>
                <a:latin typeface="Work Sans" panose="00000500000000000000" pitchFamily="50" charset="0"/>
              </a:rPr>
              <a:t> providing them with the</a:t>
            </a:r>
            <a:r>
              <a:rPr lang="en-US" sz="900" b="1" dirty="0">
                <a:solidFill>
                  <a:schemeClr val="tx1"/>
                </a:solidFill>
                <a:highlight>
                  <a:srgbClr val="000000"/>
                </a:highlight>
                <a:latin typeface="Work Sans" panose="00000500000000000000" pitchFamily="50" charset="0"/>
              </a:rPr>
              <a:t>.</a:t>
            </a:r>
            <a:r>
              <a:rPr lang="en-US" sz="900" b="1" dirty="0">
                <a:solidFill>
                  <a:schemeClr val="bg1"/>
                </a:solidFill>
                <a:highlight>
                  <a:srgbClr val="000000"/>
                </a:highlight>
                <a:latin typeface="Work Sans" panose="00000500000000000000" pitchFamily="50" charset="0"/>
              </a:rPr>
              <a:t> </a:t>
            </a:r>
          </a:p>
          <a:p>
            <a:pPr>
              <a:lnSpc>
                <a:spcPts val="1350"/>
              </a:lnSpc>
            </a:pPr>
            <a:r>
              <a:rPr lang="en-US" sz="900" b="1" dirty="0">
                <a:solidFill>
                  <a:schemeClr val="bg1"/>
                </a:solidFill>
                <a:highlight>
                  <a:srgbClr val="000000"/>
                </a:highlight>
                <a:latin typeface="Work Sans" panose="00000500000000000000" pitchFamily="50" charset="0"/>
              </a:rPr>
              <a:t> right advocacy tools</a:t>
            </a:r>
            <a:r>
              <a:rPr lang="en-US" sz="900" b="1" dirty="0">
                <a:solidFill>
                  <a:schemeClr val="tx1"/>
                </a:solidFill>
                <a:highlight>
                  <a:srgbClr val="000000"/>
                </a:highlight>
                <a:latin typeface="Work Sans" panose="00000500000000000000" pitchFamily="50" charset="0"/>
              </a:rPr>
              <a:t>.</a:t>
            </a:r>
          </a:p>
        </p:txBody>
      </p:sp>
      <p:sp>
        <p:nvSpPr>
          <p:cNvPr id="11" name="CaixaDeTexto 10">
            <a:extLst>
              <a:ext uri="{FF2B5EF4-FFF2-40B4-BE49-F238E27FC236}">
                <a16:creationId xmlns:a16="http://schemas.microsoft.com/office/drawing/2014/main" id="{2C42F594-FD46-B83E-148E-D5A1AB5EA78E}"/>
              </a:ext>
            </a:extLst>
          </p:cNvPr>
          <p:cNvSpPr txBox="1"/>
          <p:nvPr/>
        </p:nvSpPr>
        <p:spPr>
          <a:xfrm>
            <a:off x="1750510" y="3172544"/>
            <a:ext cx="1201873" cy="415498"/>
          </a:xfrm>
          <a:prstGeom prst="rect">
            <a:avLst/>
          </a:prstGeom>
          <a:noFill/>
        </p:spPr>
        <p:txBody>
          <a:bodyPr wrap="square" anchor="ctr">
            <a:spAutoFit/>
          </a:bodyPr>
          <a:lstStyle/>
          <a:p>
            <a:pPr algn="ctr" rtl="0" fontAlgn="base"/>
            <a:r>
              <a:rPr lang="en-US" sz="1050">
                <a:solidFill>
                  <a:schemeClr val="bg1"/>
                </a:solidFill>
                <a:latin typeface="Work Sans Light" pitchFamily="50" charset="0"/>
              </a:rPr>
              <a:t>affected communities</a:t>
            </a:r>
          </a:p>
        </p:txBody>
      </p:sp>
      <p:sp>
        <p:nvSpPr>
          <p:cNvPr id="12" name="CaixaDeTexto 11">
            <a:extLst>
              <a:ext uri="{FF2B5EF4-FFF2-40B4-BE49-F238E27FC236}">
                <a16:creationId xmlns:a16="http://schemas.microsoft.com/office/drawing/2014/main" id="{C8E75107-6D41-C4EF-B380-A54FF4F2A79F}"/>
              </a:ext>
            </a:extLst>
          </p:cNvPr>
          <p:cNvSpPr txBox="1"/>
          <p:nvPr/>
        </p:nvSpPr>
        <p:spPr>
          <a:xfrm>
            <a:off x="427322" y="4155867"/>
            <a:ext cx="1201873" cy="415498"/>
          </a:xfrm>
          <a:prstGeom prst="rect">
            <a:avLst/>
          </a:prstGeom>
          <a:noFill/>
        </p:spPr>
        <p:txBody>
          <a:bodyPr wrap="square" anchor="ctr">
            <a:spAutoFit/>
          </a:bodyPr>
          <a:lstStyle/>
          <a:p>
            <a:pPr algn="ctr" rtl="0" fontAlgn="base"/>
            <a:r>
              <a:rPr lang="en-US" sz="1050">
                <a:solidFill>
                  <a:schemeClr val="bg1"/>
                </a:solidFill>
                <a:latin typeface="Work Sans Light" pitchFamily="50" charset="0"/>
              </a:rPr>
              <a:t>civil </a:t>
            </a:r>
          </a:p>
          <a:p>
            <a:pPr algn="ctr" rtl="0" fontAlgn="base"/>
            <a:r>
              <a:rPr lang="en-US" sz="1050">
                <a:solidFill>
                  <a:schemeClr val="bg1"/>
                </a:solidFill>
                <a:latin typeface="Work Sans Light" pitchFamily="50" charset="0"/>
              </a:rPr>
              <a:t>society</a:t>
            </a:r>
          </a:p>
        </p:txBody>
      </p:sp>
      <p:sp>
        <p:nvSpPr>
          <p:cNvPr id="13" name="CaixaDeTexto 12">
            <a:extLst>
              <a:ext uri="{FF2B5EF4-FFF2-40B4-BE49-F238E27FC236}">
                <a16:creationId xmlns:a16="http://schemas.microsoft.com/office/drawing/2014/main" id="{BA1F3905-4B13-D993-C31A-954092ED894A}"/>
              </a:ext>
            </a:extLst>
          </p:cNvPr>
          <p:cNvSpPr txBox="1"/>
          <p:nvPr/>
        </p:nvSpPr>
        <p:spPr>
          <a:xfrm>
            <a:off x="1907792" y="3931353"/>
            <a:ext cx="1201873" cy="253916"/>
          </a:xfrm>
          <a:prstGeom prst="rect">
            <a:avLst/>
          </a:prstGeom>
          <a:noFill/>
        </p:spPr>
        <p:txBody>
          <a:bodyPr wrap="square" anchor="ctr">
            <a:spAutoFit/>
          </a:bodyPr>
          <a:lstStyle/>
          <a:p>
            <a:pPr algn="ctr" rtl="0" fontAlgn="base"/>
            <a:r>
              <a:rPr lang="en-US" sz="1050">
                <a:solidFill>
                  <a:schemeClr val="bg1"/>
                </a:solidFill>
                <a:latin typeface="Work Sans Light" pitchFamily="50" charset="0"/>
              </a:rPr>
              <a:t>academia</a:t>
            </a:r>
          </a:p>
        </p:txBody>
      </p:sp>
      <p:sp>
        <p:nvSpPr>
          <p:cNvPr id="14" name="CaixaDeTexto 13">
            <a:extLst>
              <a:ext uri="{FF2B5EF4-FFF2-40B4-BE49-F238E27FC236}">
                <a16:creationId xmlns:a16="http://schemas.microsoft.com/office/drawing/2014/main" id="{F063BDBD-58F6-12E7-7167-82A92DDE778C}"/>
              </a:ext>
            </a:extLst>
          </p:cNvPr>
          <p:cNvSpPr txBox="1"/>
          <p:nvPr/>
        </p:nvSpPr>
        <p:spPr>
          <a:xfrm>
            <a:off x="1569920" y="4384612"/>
            <a:ext cx="1201873" cy="253916"/>
          </a:xfrm>
          <a:prstGeom prst="rect">
            <a:avLst/>
          </a:prstGeom>
          <a:noFill/>
        </p:spPr>
        <p:txBody>
          <a:bodyPr wrap="square" anchor="ctr">
            <a:spAutoFit/>
          </a:bodyPr>
          <a:lstStyle/>
          <a:p>
            <a:pPr algn="ctr" rtl="0" fontAlgn="base"/>
            <a:r>
              <a:rPr lang="en-US" sz="1050">
                <a:solidFill>
                  <a:schemeClr val="bg1"/>
                </a:solidFill>
                <a:latin typeface="Work Sans Light" pitchFamily="50" charset="0"/>
              </a:rPr>
              <a:t>governments</a:t>
            </a:r>
          </a:p>
        </p:txBody>
      </p:sp>
      <p:sp>
        <p:nvSpPr>
          <p:cNvPr id="15" name="CaixaDeTexto 14">
            <a:extLst>
              <a:ext uri="{FF2B5EF4-FFF2-40B4-BE49-F238E27FC236}">
                <a16:creationId xmlns:a16="http://schemas.microsoft.com/office/drawing/2014/main" id="{2F225B01-2A2E-2355-3652-4F153E564E7A}"/>
              </a:ext>
            </a:extLst>
          </p:cNvPr>
          <p:cNvSpPr txBox="1"/>
          <p:nvPr/>
        </p:nvSpPr>
        <p:spPr>
          <a:xfrm>
            <a:off x="3914392" y="3397994"/>
            <a:ext cx="1821020" cy="253916"/>
          </a:xfrm>
          <a:prstGeom prst="rect">
            <a:avLst/>
          </a:prstGeom>
          <a:noFill/>
        </p:spPr>
        <p:txBody>
          <a:bodyPr wrap="square" anchor="ctr">
            <a:spAutoFit/>
          </a:bodyPr>
          <a:lstStyle>
            <a:defPPr>
              <a:defRPr lang="pt-PT"/>
            </a:defPPr>
            <a:lvl1pPr algn="ctr" fontAlgn="base">
              <a:defRPr sz="1200" b="0" i="0">
                <a:solidFill>
                  <a:srgbClr val="000000"/>
                </a:solidFill>
                <a:effectLst/>
                <a:latin typeface="Work Sans regular" pitchFamily="2" charset="0"/>
              </a:defRPr>
            </a:lvl1pPr>
          </a:lstStyle>
          <a:p>
            <a:pPr algn="l"/>
            <a:r>
              <a:rPr lang="en-US" sz="1050">
                <a:solidFill>
                  <a:schemeClr val="bg1"/>
                </a:solidFill>
                <a:latin typeface="Work Sans Light" panose="00000400000000000000" pitchFamily="50" charset="0"/>
              </a:rPr>
              <a:t>at the right </a:t>
            </a:r>
            <a:r>
              <a:rPr lang="en-US" sz="1050" b="1">
                <a:solidFill>
                  <a:schemeClr val="bg1"/>
                </a:solidFill>
                <a:latin typeface="Work Sans" panose="00000500000000000000" pitchFamily="50" charset="0"/>
              </a:rPr>
              <a:t>moment</a:t>
            </a:r>
          </a:p>
        </p:txBody>
      </p:sp>
      <p:sp>
        <p:nvSpPr>
          <p:cNvPr id="16" name="CaixaDeTexto 15">
            <a:extLst>
              <a:ext uri="{FF2B5EF4-FFF2-40B4-BE49-F238E27FC236}">
                <a16:creationId xmlns:a16="http://schemas.microsoft.com/office/drawing/2014/main" id="{0B061A74-0C14-34B3-6E8C-AD99E3A5919D}"/>
              </a:ext>
            </a:extLst>
          </p:cNvPr>
          <p:cNvSpPr txBox="1"/>
          <p:nvPr/>
        </p:nvSpPr>
        <p:spPr>
          <a:xfrm>
            <a:off x="3914392" y="4138923"/>
            <a:ext cx="1821020" cy="415498"/>
          </a:xfrm>
          <a:prstGeom prst="rect">
            <a:avLst/>
          </a:prstGeom>
          <a:noFill/>
        </p:spPr>
        <p:txBody>
          <a:bodyPr wrap="square" anchor="ctr">
            <a:spAutoFit/>
          </a:bodyPr>
          <a:lstStyle>
            <a:defPPr>
              <a:defRPr lang="pt-PT"/>
            </a:defPPr>
            <a:lvl1pPr algn="ctr" fontAlgn="base">
              <a:defRPr sz="1200" b="0" i="0">
                <a:solidFill>
                  <a:srgbClr val="000000"/>
                </a:solidFill>
                <a:effectLst/>
                <a:latin typeface="Work Sans regular" pitchFamily="2" charset="0"/>
              </a:defRPr>
            </a:lvl1pPr>
          </a:lstStyle>
          <a:p>
            <a:pPr algn="l"/>
            <a:r>
              <a:rPr lang="en-US" sz="1050">
                <a:solidFill>
                  <a:schemeClr val="bg1"/>
                </a:solidFill>
                <a:latin typeface="Work Sans Light" panose="00000400000000000000" pitchFamily="50" charset="0"/>
              </a:rPr>
              <a:t>to </a:t>
            </a:r>
            <a:r>
              <a:rPr lang="en-US" sz="1050" b="1">
                <a:solidFill>
                  <a:schemeClr val="bg1"/>
                </a:solidFill>
                <a:latin typeface="Work Sans" panose="00000500000000000000" pitchFamily="50" charset="0"/>
              </a:rPr>
              <a:t>act accordingly </a:t>
            </a:r>
            <a:r>
              <a:rPr lang="en-US" sz="1050">
                <a:solidFill>
                  <a:schemeClr val="bg1"/>
                </a:solidFill>
                <a:latin typeface="Work Sans Light" panose="00000400000000000000" pitchFamily="50" charset="0"/>
              </a:rPr>
              <a:t>in their Parliaments</a:t>
            </a:r>
          </a:p>
        </p:txBody>
      </p:sp>
      <p:sp>
        <p:nvSpPr>
          <p:cNvPr id="17" name="CaixaDeTexto 16">
            <a:extLst>
              <a:ext uri="{FF2B5EF4-FFF2-40B4-BE49-F238E27FC236}">
                <a16:creationId xmlns:a16="http://schemas.microsoft.com/office/drawing/2014/main" id="{716545BD-7D52-B4CD-894E-58F6D39F45FB}"/>
              </a:ext>
            </a:extLst>
          </p:cNvPr>
          <p:cNvSpPr txBox="1"/>
          <p:nvPr/>
        </p:nvSpPr>
        <p:spPr>
          <a:xfrm>
            <a:off x="888573" y="2079215"/>
            <a:ext cx="4476529" cy="461665"/>
          </a:xfrm>
          <a:prstGeom prst="rect">
            <a:avLst/>
          </a:prstGeom>
          <a:noFill/>
        </p:spPr>
        <p:txBody>
          <a:bodyPr wrap="square" anchor="ctr">
            <a:spAutoFit/>
          </a:bodyPr>
          <a:lstStyle>
            <a:defPPr>
              <a:defRPr lang="pt-PT"/>
            </a:defPPr>
            <a:lvl1pPr algn="ctr" fontAlgn="base">
              <a:defRPr sz="1200" b="0" i="0">
                <a:solidFill>
                  <a:srgbClr val="000000"/>
                </a:solidFill>
                <a:effectLst/>
                <a:latin typeface="Work Sans regular" pitchFamily="2" charset="0"/>
              </a:defRPr>
            </a:lvl1pPr>
          </a:lstStyle>
          <a:p>
            <a:r>
              <a:rPr lang="en-US" b="1" dirty="0">
                <a:solidFill>
                  <a:schemeClr val="bg1"/>
                </a:solidFill>
                <a:latin typeface="Work Sans" panose="00000500000000000000" pitchFamily="50" charset="0"/>
              </a:rPr>
              <a:t>UNITE </a:t>
            </a:r>
            <a:r>
              <a:rPr lang="en-US" dirty="0">
                <a:solidFill>
                  <a:schemeClr val="bg1"/>
                </a:solidFill>
                <a:latin typeface="Work Sans Light" pitchFamily="50" charset="0"/>
              </a:rPr>
              <a:t>focuses its activity in </a:t>
            </a:r>
            <a:r>
              <a:rPr lang="en-US" b="1" dirty="0">
                <a:solidFill>
                  <a:schemeClr val="bg1"/>
                </a:solidFill>
                <a:latin typeface="Work Sans" panose="00000500000000000000" pitchFamily="50" charset="0"/>
              </a:rPr>
              <a:t>providing </a:t>
            </a:r>
            <a:r>
              <a:rPr lang="en-US" dirty="0">
                <a:solidFill>
                  <a:schemeClr val="bg1"/>
                </a:solidFill>
                <a:latin typeface="Work Sans Light" pitchFamily="50" charset="0"/>
              </a:rPr>
              <a:t>its</a:t>
            </a:r>
            <a:r>
              <a:rPr lang="en-US" dirty="0">
                <a:solidFill>
                  <a:schemeClr val="bg1"/>
                </a:solidFill>
                <a:latin typeface="Work Sans SemiBold" panose="00000700000000000000" pitchFamily="50" charset="0"/>
              </a:rPr>
              <a:t> </a:t>
            </a:r>
            <a:r>
              <a:rPr lang="en-US" b="1" dirty="0">
                <a:solidFill>
                  <a:schemeClr val="bg1"/>
                </a:solidFill>
                <a:latin typeface="Work Sans" panose="00000500000000000000" pitchFamily="50" charset="0"/>
              </a:rPr>
              <a:t>members </a:t>
            </a:r>
            <a:r>
              <a:rPr lang="en-US" dirty="0">
                <a:solidFill>
                  <a:schemeClr val="bg1"/>
                </a:solidFill>
                <a:latin typeface="Work Sans Light" pitchFamily="50" charset="0"/>
              </a:rPr>
              <a:t>with </a:t>
            </a:r>
            <a:r>
              <a:rPr lang="en-US" b="1" dirty="0">
                <a:solidFill>
                  <a:schemeClr val="bg1"/>
                </a:solidFill>
                <a:latin typeface="Work Sans" panose="00000500000000000000" pitchFamily="50" charset="0"/>
              </a:rPr>
              <a:t>technical </a:t>
            </a:r>
            <a:r>
              <a:rPr lang="en-US" dirty="0">
                <a:solidFill>
                  <a:schemeClr val="bg1"/>
                </a:solidFill>
                <a:latin typeface="Work Sans Light" pitchFamily="50" charset="0"/>
              </a:rPr>
              <a:t>and </a:t>
            </a:r>
            <a:r>
              <a:rPr lang="en-US" b="1" dirty="0">
                <a:solidFill>
                  <a:schemeClr val="bg1"/>
                </a:solidFill>
                <a:latin typeface="Work Sans" panose="00000500000000000000" pitchFamily="50" charset="0"/>
              </a:rPr>
              <a:t>parliamentary engagement support</a:t>
            </a:r>
          </a:p>
        </p:txBody>
      </p:sp>
      <p:pic>
        <p:nvPicPr>
          <p:cNvPr id="51" name="Gráfico 50" descr="Tribunal destaque">
            <a:extLst>
              <a:ext uri="{FF2B5EF4-FFF2-40B4-BE49-F238E27FC236}">
                <a16:creationId xmlns:a16="http://schemas.microsoft.com/office/drawing/2014/main" id="{8EBAB5BA-F2C0-47B2-6660-4549D1C593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6896" y="4208212"/>
            <a:ext cx="276922" cy="276922"/>
          </a:xfrm>
          <a:prstGeom prst="rect">
            <a:avLst/>
          </a:prstGeom>
        </p:spPr>
      </p:pic>
      <p:pic>
        <p:nvPicPr>
          <p:cNvPr id="55" name="Gráfico 54" descr="Cronómetro destaque">
            <a:extLst>
              <a:ext uri="{FF2B5EF4-FFF2-40B4-BE49-F238E27FC236}">
                <a16:creationId xmlns:a16="http://schemas.microsoft.com/office/drawing/2014/main" id="{342078BA-BCB6-CD81-4152-6F8921F877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40885" y="3386491"/>
            <a:ext cx="276922" cy="276922"/>
          </a:xfrm>
          <a:prstGeom prst="rect">
            <a:avLst/>
          </a:prstGeom>
        </p:spPr>
      </p:pic>
      <p:sp>
        <p:nvSpPr>
          <p:cNvPr id="71" name="CaixaDeTexto 70">
            <a:extLst>
              <a:ext uri="{FF2B5EF4-FFF2-40B4-BE49-F238E27FC236}">
                <a16:creationId xmlns:a16="http://schemas.microsoft.com/office/drawing/2014/main" id="{53DF2FB3-9FD4-680C-69A3-215F164EA9D0}"/>
              </a:ext>
            </a:extLst>
          </p:cNvPr>
          <p:cNvSpPr txBox="1"/>
          <p:nvPr/>
        </p:nvSpPr>
        <p:spPr>
          <a:xfrm>
            <a:off x="977825" y="2677427"/>
            <a:ext cx="1451432" cy="435184"/>
          </a:xfrm>
          <a:prstGeom prst="rect">
            <a:avLst/>
          </a:prstGeom>
          <a:noFill/>
        </p:spPr>
        <p:txBody>
          <a:bodyPr wrap="square" anchor="ctr">
            <a:spAutoFit/>
          </a:bodyPr>
          <a:lstStyle>
            <a:defPPr>
              <a:defRPr lang="pt-PT"/>
            </a:defPPr>
            <a:lvl1pPr algn="ctr" fontAlgn="base">
              <a:defRPr sz="1200" b="0" i="0">
                <a:solidFill>
                  <a:schemeClr val="bg1"/>
                </a:solidFill>
                <a:effectLst/>
                <a:highlight>
                  <a:srgbClr val="000000"/>
                </a:highlight>
                <a:latin typeface="Work Sans SemiBold" panose="00000700000000000000" pitchFamily="50" charset="0"/>
              </a:defRPr>
            </a:lvl1pPr>
          </a:lstStyle>
          <a:p>
            <a:pPr>
              <a:lnSpc>
                <a:spcPts val="1350"/>
              </a:lnSpc>
            </a:pPr>
            <a:r>
              <a:rPr lang="en-US" sz="900" b="1">
                <a:latin typeface="Work Sans" panose="00000500000000000000" pitchFamily="50" charset="0"/>
              </a:rPr>
              <a:t> connecting</a:t>
            </a:r>
            <a:r>
              <a:rPr lang="en-US" sz="900" b="1">
                <a:solidFill>
                  <a:schemeClr val="tx1"/>
                </a:solidFill>
                <a:latin typeface="Work Sans" panose="00000500000000000000" pitchFamily="50" charset="0"/>
              </a:rPr>
              <a:t>.</a:t>
            </a:r>
          </a:p>
          <a:p>
            <a:pPr>
              <a:lnSpc>
                <a:spcPts val="1350"/>
              </a:lnSpc>
            </a:pPr>
            <a:r>
              <a:rPr lang="en-US" sz="900" b="1">
                <a:latin typeface="Work Sans" panose="00000500000000000000" pitchFamily="50" charset="0"/>
              </a:rPr>
              <a:t> them with</a:t>
            </a:r>
            <a:r>
              <a:rPr lang="en-US" sz="900" b="1">
                <a:solidFill>
                  <a:schemeClr val="tx1"/>
                </a:solidFill>
                <a:latin typeface="Work Sans" panose="00000500000000000000" pitchFamily="50" charset="0"/>
              </a:rPr>
              <a:t>.</a:t>
            </a:r>
          </a:p>
        </p:txBody>
      </p:sp>
      <p:sp>
        <p:nvSpPr>
          <p:cNvPr id="35" name="Retângulo 34">
            <a:extLst>
              <a:ext uri="{FF2B5EF4-FFF2-40B4-BE49-F238E27FC236}">
                <a16:creationId xmlns:a16="http://schemas.microsoft.com/office/drawing/2014/main" id="{4278C044-6183-DBE4-786C-5CF8EC2961C3}"/>
              </a:ext>
            </a:extLst>
          </p:cNvPr>
          <p:cNvSpPr>
            <a:spLocks/>
          </p:cNvSpPr>
          <p:nvPr/>
        </p:nvSpPr>
        <p:spPr>
          <a:xfrm>
            <a:off x="6344995" y="0"/>
            <a:ext cx="2799005" cy="5143500"/>
          </a:xfrm>
          <a:prstGeom prst="rect">
            <a:avLst/>
          </a:prstGeom>
          <a:solidFill>
            <a:srgbClr val="00000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b="1">
              <a:latin typeface="Work Sans" panose="00000500000000000000" pitchFamily="50" charset="0"/>
            </a:endParaRPr>
          </a:p>
        </p:txBody>
      </p:sp>
      <p:sp>
        <p:nvSpPr>
          <p:cNvPr id="39" name="CaixaDeTexto 38">
            <a:extLst>
              <a:ext uri="{FF2B5EF4-FFF2-40B4-BE49-F238E27FC236}">
                <a16:creationId xmlns:a16="http://schemas.microsoft.com/office/drawing/2014/main" id="{F2EB44E6-9AAD-3AD1-2B98-E953475622D7}"/>
              </a:ext>
            </a:extLst>
          </p:cNvPr>
          <p:cNvSpPr txBox="1"/>
          <p:nvPr/>
        </p:nvSpPr>
        <p:spPr>
          <a:xfrm>
            <a:off x="283947" y="3439962"/>
            <a:ext cx="1201873" cy="415498"/>
          </a:xfrm>
          <a:prstGeom prst="rect">
            <a:avLst/>
          </a:prstGeom>
          <a:noFill/>
        </p:spPr>
        <p:txBody>
          <a:bodyPr wrap="square" anchor="ctr">
            <a:spAutoFit/>
          </a:bodyPr>
          <a:lstStyle/>
          <a:p>
            <a:pPr algn="ctr" rtl="0" fontAlgn="base"/>
            <a:r>
              <a:rPr lang="en-US" sz="1050">
                <a:solidFill>
                  <a:schemeClr val="bg1"/>
                </a:solidFill>
                <a:latin typeface="Work Sans Light" pitchFamily="50" charset="0"/>
              </a:rPr>
              <a:t>international organizations</a:t>
            </a:r>
          </a:p>
        </p:txBody>
      </p:sp>
      <p:sp>
        <p:nvSpPr>
          <p:cNvPr id="41" name="CaixaDeTexto 40">
            <a:extLst>
              <a:ext uri="{FF2B5EF4-FFF2-40B4-BE49-F238E27FC236}">
                <a16:creationId xmlns:a16="http://schemas.microsoft.com/office/drawing/2014/main" id="{D8A2115B-25B7-9CD3-7989-2507ADCC7E67}"/>
              </a:ext>
            </a:extLst>
          </p:cNvPr>
          <p:cNvSpPr txBox="1"/>
          <p:nvPr/>
        </p:nvSpPr>
        <p:spPr>
          <a:xfrm>
            <a:off x="3914391" y="3799308"/>
            <a:ext cx="1991897" cy="253916"/>
          </a:xfrm>
          <a:prstGeom prst="rect">
            <a:avLst/>
          </a:prstGeom>
          <a:noFill/>
        </p:spPr>
        <p:txBody>
          <a:bodyPr wrap="square" anchor="ctr">
            <a:spAutoFit/>
          </a:bodyPr>
          <a:lstStyle>
            <a:defPPr>
              <a:defRPr lang="pt-PT"/>
            </a:defPPr>
            <a:lvl1pPr algn="ctr" fontAlgn="base">
              <a:defRPr sz="1200" b="0" i="0">
                <a:solidFill>
                  <a:srgbClr val="000000"/>
                </a:solidFill>
                <a:effectLst/>
                <a:latin typeface="Work Sans regular" pitchFamily="2" charset="0"/>
              </a:defRPr>
            </a:lvl1pPr>
          </a:lstStyle>
          <a:p>
            <a:pPr algn="l"/>
            <a:r>
              <a:rPr lang="en-US" sz="1050">
                <a:solidFill>
                  <a:schemeClr val="bg1"/>
                </a:solidFill>
                <a:latin typeface="Work Sans Light" panose="00000400000000000000" pitchFamily="50" charset="0"/>
              </a:rPr>
              <a:t>in the adequate </a:t>
            </a:r>
            <a:r>
              <a:rPr lang="en-US" sz="1050" b="1">
                <a:solidFill>
                  <a:schemeClr val="bg1"/>
                </a:solidFill>
                <a:latin typeface="Work Sans" panose="00000500000000000000" pitchFamily="50" charset="0"/>
              </a:rPr>
              <a:t>format</a:t>
            </a:r>
          </a:p>
        </p:txBody>
      </p:sp>
      <p:sp>
        <p:nvSpPr>
          <p:cNvPr id="43" name="Retângulo 42">
            <a:extLst>
              <a:ext uri="{FF2B5EF4-FFF2-40B4-BE49-F238E27FC236}">
                <a16:creationId xmlns:a16="http://schemas.microsoft.com/office/drawing/2014/main" id="{1E289827-D3BF-4A3D-E9A7-9B0595E0BEA6}"/>
              </a:ext>
            </a:extLst>
          </p:cNvPr>
          <p:cNvSpPr/>
          <p:nvPr/>
        </p:nvSpPr>
        <p:spPr>
          <a:xfrm>
            <a:off x="481744" y="1287334"/>
            <a:ext cx="813656" cy="56165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sp>
        <p:nvSpPr>
          <p:cNvPr id="44" name="CaixaDeTexto 43">
            <a:extLst>
              <a:ext uri="{FF2B5EF4-FFF2-40B4-BE49-F238E27FC236}">
                <a16:creationId xmlns:a16="http://schemas.microsoft.com/office/drawing/2014/main" id="{C62E3BAA-ACAD-7D5A-4279-5480EC4F90E1}"/>
              </a:ext>
            </a:extLst>
          </p:cNvPr>
          <p:cNvSpPr txBox="1"/>
          <p:nvPr/>
        </p:nvSpPr>
        <p:spPr>
          <a:xfrm>
            <a:off x="461867" y="642446"/>
            <a:ext cx="4248357" cy="1349087"/>
          </a:xfrm>
          <a:prstGeom prst="rect">
            <a:avLst/>
          </a:prstGeom>
          <a:noFill/>
        </p:spPr>
        <p:txBody>
          <a:bodyPr wrap="square">
            <a:spAutoFit/>
          </a:bodyPr>
          <a:lstStyle/>
          <a:p>
            <a:pPr>
              <a:lnSpc>
                <a:spcPts val="4875"/>
              </a:lnSpc>
            </a:pPr>
            <a:r>
              <a:rPr lang="en-GB" sz="4500" dirty="0">
                <a:solidFill>
                  <a:schemeClr val="bg1"/>
                </a:solidFill>
                <a:latin typeface="Work Sans Light" panose="00000400000000000000" pitchFamily="50" charset="0"/>
              </a:rPr>
              <a:t>what we</a:t>
            </a:r>
          </a:p>
          <a:p>
            <a:pPr>
              <a:lnSpc>
                <a:spcPts val="4875"/>
              </a:lnSpc>
            </a:pPr>
            <a:r>
              <a:rPr lang="en-GB" sz="4500" b="1" dirty="0">
                <a:solidFill>
                  <a:schemeClr val="bg1"/>
                </a:solidFill>
                <a:latin typeface="Work Sans" pitchFamily="2" charset="0"/>
              </a:rPr>
              <a:t>do</a:t>
            </a:r>
            <a:endParaRPr lang="pt-PT" sz="4500" b="1" dirty="0">
              <a:solidFill>
                <a:schemeClr val="bg1"/>
              </a:solidFill>
              <a:latin typeface="Work Sans" pitchFamily="2" charset="0"/>
            </a:endParaRPr>
          </a:p>
        </p:txBody>
      </p:sp>
      <p:sp>
        <p:nvSpPr>
          <p:cNvPr id="2" name="Oval 1">
            <a:extLst>
              <a:ext uri="{FF2B5EF4-FFF2-40B4-BE49-F238E27FC236}">
                <a16:creationId xmlns:a16="http://schemas.microsoft.com/office/drawing/2014/main" id="{4798F009-2B1C-7A25-2B78-696CC22670F9}"/>
              </a:ext>
            </a:extLst>
          </p:cNvPr>
          <p:cNvSpPr/>
          <p:nvPr/>
        </p:nvSpPr>
        <p:spPr>
          <a:xfrm>
            <a:off x="1360349" y="4227129"/>
            <a:ext cx="129492" cy="1294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sp>
        <p:nvSpPr>
          <p:cNvPr id="47" name="Oval 46">
            <a:extLst>
              <a:ext uri="{FF2B5EF4-FFF2-40B4-BE49-F238E27FC236}">
                <a16:creationId xmlns:a16="http://schemas.microsoft.com/office/drawing/2014/main" id="{6D1D5939-1961-28CA-DA11-CCD440FCE213}"/>
              </a:ext>
            </a:extLst>
          </p:cNvPr>
          <p:cNvSpPr/>
          <p:nvPr/>
        </p:nvSpPr>
        <p:spPr>
          <a:xfrm>
            <a:off x="1499969" y="3763540"/>
            <a:ext cx="198056" cy="1980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sp>
        <p:nvSpPr>
          <p:cNvPr id="48" name="Oval 47">
            <a:extLst>
              <a:ext uri="{FF2B5EF4-FFF2-40B4-BE49-F238E27FC236}">
                <a16:creationId xmlns:a16="http://schemas.microsoft.com/office/drawing/2014/main" id="{CA44DF55-AE50-27F5-7393-11382CA69647}"/>
              </a:ext>
            </a:extLst>
          </p:cNvPr>
          <p:cNvSpPr/>
          <p:nvPr/>
        </p:nvSpPr>
        <p:spPr>
          <a:xfrm>
            <a:off x="2096279" y="3623360"/>
            <a:ext cx="113720" cy="113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sp>
        <p:nvSpPr>
          <p:cNvPr id="50" name="Oval 49">
            <a:extLst>
              <a:ext uri="{FF2B5EF4-FFF2-40B4-BE49-F238E27FC236}">
                <a16:creationId xmlns:a16="http://schemas.microsoft.com/office/drawing/2014/main" id="{99DB440B-0C10-98B8-09CF-6439A5357C7F}"/>
              </a:ext>
            </a:extLst>
          </p:cNvPr>
          <p:cNvSpPr/>
          <p:nvPr/>
        </p:nvSpPr>
        <p:spPr>
          <a:xfrm>
            <a:off x="2000747" y="3995141"/>
            <a:ext cx="95532" cy="95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sp>
        <p:nvSpPr>
          <p:cNvPr id="52" name="Oval 51">
            <a:extLst>
              <a:ext uri="{FF2B5EF4-FFF2-40B4-BE49-F238E27FC236}">
                <a16:creationId xmlns:a16="http://schemas.microsoft.com/office/drawing/2014/main" id="{390B1B3E-8B2F-8797-F9BC-9263C0B8CB1F}"/>
              </a:ext>
            </a:extLst>
          </p:cNvPr>
          <p:cNvSpPr/>
          <p:nvPr/>
        </p:nvSpPr>
        <p:spPr>
          <a:xfrm>
            <a:off x="1692637" y="4199236"/>
            <a:ext cx="184778" cy="1847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cxnSp>
        <p:nvCxnSpPr>
          <p:cNvPr id="5" name="Conexão reta 4">
            <a:extLst>
              <a:ext uri="{FF2B5EF4-FFF2-40B4-BE49-F238E27FC236}">
                <a16:creationId xmlns:a16="http://schemas.microsoft.com/office/drawing/2014/main" id="{6C44C4D1-2C19-6ED4-4D5C-80D4A0F9B15D}"/>
              </a:ext>
            </a:extLst>
          </p:cNvPr>
          <p:cNvCxnSpPr>
            <a:stCxn id="47" idx="7"/>
            <a:endCxn id="48" idx="2"/>
          </p:cNvCxnSpPr>
          <p:nvPr/>
        </p:nvCxnSpPr>
        <p:spPr>
          <a:xfrm flipV="1">
            <a:off x="1669021" y="3680220"/>
            <a:ext cx="427259" cy="11232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3" name="Conexão reta 52">
            <a:extLst>
              <a:ext uri="{FF2B5EF4-FFF2-40B4-BE49-F238E27FC236}">
                <a16:creationId xmlns:a16="http://schemas.microsoft.com/office/drawing/2014/main" id="{AD659255-6B5A-B1A5-B526-1ED5F30F714D}"/>
              </a:ext>
            </a:extLst>
          </p:cNvPr>
          <p:cNvCxnSpPr>
            <a:cxnSpLocks/>
            <a:stCxn id="50" idx="0"/>
            <a:endCxn id="48" idx="4"/>
          </p:cNvCxnSpPr>
          <p:nvPr/>
        </p:nvCxnSpPr>
        <p:spPr>
          <a:xfrm flipV="1">
            <a:off x="2048514" y="3737080"/>
            <a:ext cx="104626" cy="25806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4" name="Conexão reta 53">
            <a:extLst>
              <a:ext uri="{FF2B5EF4-FFF2-40B4-BE49-F238E27FC236}">
                <a16:creationId xmlns:a16="http://schemas.microsoft.com/office/drawing/2014/main" id="{27120688-198D-71E9-0DCA-2F71CAD7AAE1}"/>
              </a:ext>
            </a:extLst>
          </p:cNvPr>
          <p:cNvCxnSpPr>
            <a:cxnSpLocks/>
            <a:stCxn id="52" idx="7"/>
            <a:endCxn id="50" idx="3"/>
          </p:cNvCxnSpPr>
          <p:nvPr/>
        </p:nvCxnSpPr>
        <p:spPr>
          <a:xfrm flipV="1">
            <a:off x="1850354" y="4076682"/>
            <a:ext cx="164384" cy="14961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Conexão reta 60">
            <a:extLst>
              <a:ext uri="{FF2B5EF4-FFF2-40B4-BE49-F238E27FC236}">
                <a16:creationId xmlns:a16="http://schemas.microsoft.com/office/drawing/2014/main" id="{F4F4CE8B-245A-72E9-0A80-72E88307E0FE}"/>
              </a:ext>
            </a:extLst>
          </p:cNvPr>
          <p:cNvCxnSpPr>
            <a:cxnSpLocks/>
            <a:stCxn id="2" idx="0"/>
            <a:endCxn id="47" idx="3"/>
          </p:cNvCxnSpPr>
          <p:nvPr/>
        </p:nvCxnSpPr>
        <p:spPr>
          <a:xfrm flipV="1">
            <a:off x="1425095" y="3932590"/>
            <a:ext cx="103878" cy="29453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4" name="Conexão reta 63">
            <a:extLst>
              <a:ext uri="{FF2B5EF4-FFF2-40B4-BE49-F238E27FC236}">
                <a16:creationId xmlns:a16="http://schemas.microsoft.com/office/drawing/2014/main" id="{D7B0E452-6147-0297-8D75-B95D0879A8BA}"/>
              </a:ext>
            </a:extLst>
          </p:cNvPr>
          <p:cNvCxnSpPr>
            <a:cxnSpLocks/>
            <a:stCxn id="2" idx="6"/>
            <a:endCxn id="52" idx="2"/>
          </p:cNvCxnSpPr>
          <p:nvPr/>
        </p:nvCxnSpPr>
        <p:spPr>
          <a:xfrm flipV="1">
            <a:off x="1489841" y="4291626"/>
            <a:ext cx="202796" cy="25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8" name="Conexão reta 67">
            <a:extLst>
              <a:ext uri="{FF2B5EF4-FFF2-40B4-BE49-F238E27FC236}">
                <a16:creationId xmlns:a16="http://schemas.microsoft.com/office/drawing/2014/main" id="{9A2181AC-534B-4EAC-A33F-254E84A89079}"/>
              </a:ext>
            </a:extLst>
          </p:cNvPr>
          <p:cNvCxnSpPr>
            <a:cxnSpLocks/>
            <a:stCxn id="47" idx="5"/>
            <a:endCxn id="52" idx="0"/>
          </p:cNvCxnSpPr>
          <p:nvPr/>
        </p:nvCxnSpPr>
        <p:spPr>
          <a:xfrm>
            <a:off x="1669020" y="3932591"/>
            <a:ext cx="116006" cy="26664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2" name="Conexão reta 71">
            <a:extLst>
              <a:ext uri="{FF2B5EF4-FFF2-40B4-BE49-F238E27FC236}">
                <a16:creationId xmlns:a16="http://schemas.microsoft.com/office/drawing/2014/main" id="{82B4DDD7-1D3D-1B6E-F6E7-AFF4CB5E5CCB}"/>
              </a:ext>
            </a:extLst>
          </p:cNvPr>
          <p:cNvCxnSpPr>
            <a:cxnSpLocks/>
            <a:stCxn id="50" idx="1"/>
            <a:endCxn id="47" idx="6"/>
          </p:cNvCxnSpPr>
          <p:nvPr/>
        </p:nvCxnSpPr>
        <p:spPr>
          <a:xfrm flipH="1" flipV="1">
            <a:off x="1698025" y="3862567"/>
            <a:ext cx="316713" cy="14656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75" name="Gráfico 74" descr="Documento destaque">
            <a:extLst>
              <a:ext uri="{FF2B5EF4-FFF2-40B4-BE49-F238E27FC236}">
                <a16:creationId xmlns:a16="http://schemas.microsoft.com/office/drawing/2014/main" id="{BF266E3D-0D68-0EC2-5DD5-CAAB51B0FB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69302" y="3784263"/>
            <a:ext cx="274049" cy="274049"/>
          </a:xfrm>
          <a:prstGeom prst="rect">
            <a:avLst/>
          </a:prstGeom>
        </p:spPr>
      </p:pic>
      <p:sp>
        <p:nvSpPr>
          <p:cNvPr id="49" name="CaixaDeTexto 48">
            <a:extLst>
              <a:ext uri="{FF2B5EF4-FFF2-40B4-BE49-F238E27FC236}">
                <a16:creationId xmlns:a16="http://schemas.microsoft.com/office/drawing/2014/main" id="{90211A37-1B6C-5129-D5E7-21FDEA9F3BBB}"/>
              </a:ext>
            </a:extLst>
          </p:cNvPr>
          <p:cNvSpPr txBox="1"/>
          <p:nvPr/>
        </p:nvSpPr>
        <p:spPr>
          <a:xfrm>
            <a:off x="6344995" y="134395"/>
            <a:ext cx="2799005" cy="276999"/>
          </a:xfrm>
          <a:prstGeom prst="rect">
            <a:avLst/>
          </a:prstGeom>
          <a:noFill/>
        </p:spPr>
        <p:txBody>
          <a:bodyPr wrap="square" anchor="ctr">
            <a:spAutoFit/>
          </a:bodyPr>
          <a:lstStyle/>
          <a:p>
            <a:pPr algn="ctr" rtl="0" fontAlgn="base"/>
            <a:r>
              <a:rPr lang="en-US" sz="1200" dirty="0">
                <a:solidFill>
                  <a:schemeClr val="bg1"/>
                </a:solidFill>
                <a:latin typeface="Work Sans SemiBold" pitchFamily="2" charset="0"/>
              </a:rPr>
              <a:t>Priority areas of work</a:t>
            </a:r>
            <a:endParaRPr lang="en-US" sz="1200" dirty="0">
              <a:solidFill>
                <a:schemeClr val="bg1"/>
              </a:solidFill>
              <a:latin typeface="Work Sans Light" pitchFamily="2" charset="0"/>
            </a:endParaRPr>
          </a:p>
        </p:txBody>
      </p:sp>
      <p:pic>
        <p:nvPicPr>
          <p:cNvPr id="3" name="Graphic 3">
            <a:extLst>
              <a:ext uri="{FF2B5EF4-FFF2-40B4-BE49-F238E27FC236}">
                <a16:creationId xmlns:a16="http://schemas.microsoft.com/office/drawing/2014/main" id="{93666D56-C835-12EF-239F-14776BB3AE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82852" y="478363"/>
            <a:ext cx="769719" cy="769719"/>
          </a:xfrm>
          <a:prstGeom prst="rect">
            <a:avLst/>
          </a:prstGeom>
        </p:spPr>
      </p:pic>
      <p:pic>
        <p:nvPicPr>
          <p:cNvPr id="6" name="Graphic 16">
            <a:extLst>
              <a:ext uri="{FF2B5EF4-FFF2-40B4-BE49-F238E27FC236}">
                <a16:creationId xmlns:a16="http://schemas.microsoft.com/office/drawing/2014/main" id="{ADB5C907-D02B-3366-7187-B9E2B74599B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01355" y="1985459"/>
            <a:ext cx="783324" cy="783324"/>
          </a:xfrm>
          <a:prstGeom prst="rect">
            <a:avLst/>
          </a:prstGeom>
        </p:spPr>
      </p:pic>
      <p:pic>
        <p:nvPicPr>
          <p:cNvPr id="7" name="Graphic 14">
            <a:extLst>
              <a:ext uri="{FF2B5EF4-FFF2-40B4-BE49-F238E27FC236}">
                <a16:creationId xmlns:a16="http://schemas.microsoft.com/office/drawing/2014/main" id="{AEE36516-464A-9512-53E1-5B0E0663C0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20134" y="3576500"/>
            <a:ext cx="798507" cy="798507"/>
          </a:xfrm>
          <a:prstGeom prst="rect">
            <a:avLst/>
          </a:prstGeom>
        </p:spPr>
      </p:pic>
      <p:sp>
        <p:nvSpPr>
          <p:cNvPr id="19" name="CaixaDeTexto 18">
            <a:extLst>
              <a:ext uri="{FF2B5EF4-FFF2-40B4-BE49-F238E27FC236}">
                <a16:creationId xmlns:a16="http://schemas.microsoft.com/office/drawing/2014/main" id="{E3C9C02D-244D-E829-10AF-7436CD09E1BC}"/>
              </a:ext>
            </a:extLst>
          </p:cNvPr>
          <p:cNvSpPr txBox="1"/>
          <p:nvPr/>
        </p:nvSpPr>
        <p:spPr>
          <a:xfrm>
            <a:off x="7105405" y="1200218"/>
            <a:ext cx="1324613" cy="738664"/>
          </a:xfrm>
          <a:prstGeom prst="rect">
            <a:avLst/>
          </a:prstGeom>
          <a:noFill/>
        </p:spPr>
        <p:txBody>
          <a:bodyPr wrap="square" anchor="ctr">
            <a:spAutoFit/>
          </a:bodyPr>
          <a:lstStyle/>
          <a:p>
            <a:pPr algn="ctr" rtl="0" fontAlgn="base"/>
            <a:r>
              <a:rPr lang="en-US" sz="1050" b="1" dirty="0">
                <a:solidFill>
                  <a:schemeClr val="bg1"/>
                </a:solidFill>
                <a:highlight>
                  <a:srgbClr val="000000"/>
                </a:highlight>
                <a:latin typeface="Work Sans" panose="00000500000000000000" pitchFamily="50" charset="0"/>
              </a:rPr>
              <a:t> human rights </a:t>
            </a:r>
            <a:r>
              <a:rPr lang="en-US" sz="1050" b="1" dirty="0">
                <a:highlight>
                  <a:srgbClr val="000000"/>
                </a:highlight>
                <a:latin typeface="Work Sans" panose="00000500000000000000" pitchFamily="50" charset="0"/>
              </a:rPr>
              <a:t>.</a:t>
            </a:r>
            <a:r>
              <a:rPr lang="en-GB" sz="1050" b="1" dirty="0">
                <a:solidFill>
                  <a:schemeClr val="bg1"/>
                </a:solidFill>
                <a:highlight>
                  <a:srgbClr val="000000"/>
                </a:highlight>
                <a:latin typeface="Work Sans" panose="00000500000000000000" pitchFamily="50" charset="0"/>
              </a:rPr>
              <a:t>and equitable </a:t>
            </a:r>
            <a:r>
              <a:rPr lang="en-GB" sz="1050" b="1" dirty="0">
                <a:highlight>
                  <a:srgbClr val="000000"/>
                </a:highlight>
                <a:latin typeface="Work Sans" panose="00000500000000000000" pitchFamily="50" charset="0"/>
              </a:rPr>
              <a:t>.</a:t>
            </a:r>
            <a:r>
              <a:rPr lang="en-GB" sz="1050" b="1" dirty="0">
                <a:solidFill>
                  <a:schemeClr val="bg1"/>
                </a:solidFill>
                <a:highlight>
                  <a:srgbClr val="000000"/>
                </a:highlight>
                <a:latin typeface="Work Sans" panose="00000500000000000000" pitchFamily="50" charset="0"/>
              </a:rPr>
              <a:t>access to health</a:t>
            </a:r>
            <a:r>
              <a:rPr lang="en-GB" sz="1050" b="1" dirty="0">
                <a:highlight>
                  <a:srgbClr val="000000"/>
                </a:highlight>
                <a:latin typeface="Work Sans" panose="00000500000000000000" pitchFamily="50" charset="0"/>
              </a:rPr>
              <a:t>.</a:t>
            </a:r>
            <a:endParaRPr lang="en-US" sz="1050" b="1" dirty="0">
              <a:highlight>
                <a:srgbClr val="000000"/>
              </a:highlight>
              <a:latin typeface="Work Sans" panose="00000500000000000000" pitchFamily="50" charset="0"/>
            </a:endParaRPr>
          </a:p>
        </p:txBody>
      </p:sp>
      <p:sp>
        <p:nvSpPr>
          <p:cNvPr id="22" name="CaixaDeTexto 21">
            <a:extLst>
              <a:ext uri="{FF2B5EF4-FFF2-40B4-BE49-F238E27FC236}">
                <a16:creationId xmlns:a16="http://schemas.microsoft.com/office/drawing/2014/main" id="{CA2615F6-7298-9C61-4648-4AA5EE6A0FDE}"/>
              </a:ext>
            </a:extLst>
          </p:cNvPr>
          <p:cNvSpPr txBox="1"/>
          <p:nvPr/>
        </p:nvSpPr>
        <p:spPr>
          <a:xfrm>
            <a:off x="7030320" y="2857210"/>
            <a:ext cx="1561028" cy="553998"/>
          </a:xfrm>
          <a:prstGeom prst="rect">
            <a:avLst/>
          </a:prstGeom>
          <a:noFill/>
        </p:spPr>
        <p:txBody>
          <a:bodyPr wrap="square" lIns="68580" tIns="34290" rIns="68580" bIns="34290" anchor="ctr">
            <a:spAutoFit/>
          </a:bodyPr>
          <a:lstStyle/>
          <a:p>
            <a:pPr algn="ctr" fontAlgn="base"/>
            <a:r>
              <a:rPr lang="en-US" sz="1050" b="1" dirty="0">
                <a:solidFill>
                  <a:schemeClr val="bg1"/>
                </a:solidFill>
                <a:highlight>
                  <a:srgbClr val="BD162C"/>
                </a:highlight>
                <a:latin typeface="Work Sans"/>
              </a:rPr>
              <a:t> strengthening</a:t>
            </a:r>
            <a:r>
              <a:rPr lang="en-US" sz="1050" b="1" dirty="0">
                <a:solidFill>
                  <a:srgbClr val="BD162C"/>
                </a:solidFill>
                <a:highlight>
                  <a:srgbClr val="BD162C"/>
                </a:highlight>
                <a:latin typeface="Work Sans"/>
              </a:rPr>
              <a:t>.</a:t>
            </a:r>
          </a:p>
          <a:p>
            <a:pPr algn="ctr" fontAlgn="base"/>
            <a:r>
              <a:rPr lang="en-US" sz="1050" b="1" dirty="0">
                <a:solidFill>
                  <a:schemeClr val="bg1"/>
                </a:solidFill>
                <a:highlight>
                  <a:srgbClr val="BD162C"/>
                </a:highlight>
                <a:latin typeface="Work Sans"/>
              </a:rPr>
              <a:t> of health</a:t>
            </a:r>
            <a:r>
              <a:rPr lang="en-US" sz="1050" b="1" dirty="0">
                <a:solidFill>
                  <a:srgbClr val="BD162C"/>
                </a:solidFill>
                <a:highlight>
                  <a:srgbClr val="BD162C"/>
                </a:highlight>
                <a:latin typeface="Work Sans"/>
              </a:rPr>
              <a:t>.</a:t>
            </a:r>
            <a:endParaRPr lang="en-US" sz="1050" b="1" dirty="0">
              <a:solidFill>
                <a:schemeClr val="bg1"/>
              </a:solidFill>
              <a:highlight>
                <a:srgbClr val="BD162C"/>
              </a:highlight>
              <a:latin typeface="Work Sans"/>
            </a:endParaRPr>
          </a:p>
          <a:p>
            <a:pPr algn="ctr" fontAlgn="base"/>
            <a:r>
              <a:rPr lang="en-US" sz="1050" b="1" dirty="0">
                <a:solidFill>
                  <a:srgbClr val="BD162C"/>
                </a:solidFill>
                <a:highlight>
                  <a:srgbClr val="BD162C"/>
                </a:highlight>
                <a:latin typeface="Work Sans"/>
              </a:rPr>
              <a:t>.</a:t>
            </a:r>
            <a:r>
              <a:rPr lang="en-US" sz="1050" b="1" dirty="0">
                <a:solidFill>
                  <a:schemeClr val="bg1"/>
                </a:solidFill>
                <a:highlight>
                  <a:srgbClr val="BD162C"/>
                </a:highlight>
                <a:latin typeface="Work Sans"/>
              </a:rPr>
              <a:t>systems</a:t>
            </a:r>
            <a:r>
              <a:rPr lang="en-US" sz="1050" b="1" dirty="0">
                <a:solidFill>
                  <a:srgbClr val="BD162C"/>
                </a:solidFill>
                <a:highlight>
                  <a:srgbClr val="BD162C"/>
                </a:highlight>
                <a:latin typeface="Work Sans"/>
              </a:rPr>
              <a:t>.</a:t>
            </a:r>
            <a:endParaRPr lang="en-US" sz="1050" b="1" dirty="0">
              <a:highlight>
                <a:srgbClr val="BD162C"/>
              </a:highlight>
              <a:latin typeface="Work Sans"/>
            </a:endParaRPr>
          </a:p>
        </p:txBody>
      </p:sp>
      <p:sp>
        <p:nvSpPr>
          <p:cNvPr id="23" name="CaixaDeTexto 22">
            <a:extLst>
              <a:ext uri="{FF2B5EF4-FFF2-40B4-BE49-F238E27FC236}">
                <a16:creationId xmlns:a16="http://schemas.microsoft.com/office/drawing/2014/main" id="{84A551A2-2FFA-5F8F-D283-4C50786927AF}"/>
              </a:ext>
            </a:extLst>
          </p:cNvPr>
          <p:cNvSpPr txBox="1"/>
          <p:nvPr/>
        </p:nvSpPr>
        <p:spPr>
          <a:xfrm>
            <a:off x="7157081" y="4445183"/>
            <a:ext cx="1324613" cy="553998"/>
          </a:xfrm>
          <a:prstGeom prst="rect">
            <a:avLst/>
          </a:prstGeom>
          <a:noFill/>
        </p:spPr>
        <p:txBody>
          <a:bodyPr wrap="square" lIns="68580" tIns="34290" rIns="68580" bIns="34290" anchor="ctr">
            <a:spAutoFit/>
          </a:bodyPr>
          <a:lstStyle/>
          <a:p>
            <a:pPr algn="ctr" fontAlgn="base"/>
            <a:r>
              <a:rPr lang="en-US" sz="1050" b="1" dirty="0">
                <a:solidFill>
                  <a:schemeClr val="bg1"/>
                </a:solidFill>
                <a:highlight>
                  <a:srgbClr val="646363"/>
                </a:highlight>
                <a:latin typeface="Work Sans"/>
              </a:rPr>
              <a:t> g</a:t>
            </a:r>
            <a:r>
              <a:rPr lang="en-GB" sz="1050" b="1" dirty="0">
                <a:solidFill>
                  <a:schemeClr val="bg1"/>
                </a:solidFill>
                <a:highlight>
                  <a:srgbClr val="646363"/>
                </a:highlight>
                <a:latin typeface="Work Sans"/>
              </a:rPr>
              <a:t>lobal health</a:t>
            </a:r>
            <a:r>
              <a:rPr lang="en-US" sz="1050" b="1" dirty="0">
                <a:solidFill>
                  <a:srgbClr val="646363"/>
                </a:solidFill>
                <a:highlight>
                  <a:srgbClr val="646363"/>
                </a:highlight>
                <a:latin typeface="Work Sans"/>
              </a:rPr>
              <a:t> .</a:t>
            </a:r>
            <a:r>
              <a:rPr lang="en-GB" sz="1050" b="1" dirty="0">
                <a:solidFill>
                  <a:schemeClr val="bg1"/>
                </a:solidFill>
                <a:highlight>
                  <a:srgbClr val="646363"/>
                </a:highlight>
                <a:latin typeface="Work Sans"/>
              </a:rPr>
              <a:t>architecture and</a:t>
            </a:r>
            <a:r>
              <a:rPr lang="en-US" sz="1050" b="1" dirty="0">
                <a:solidFill>
                  <a:srgbClr val="646363"/>
                </a:solidFill>
                <a:highlight>
                  <a:srgbClr val="646363"/>
                </a:highlight>
                <a:latin typeface="Work Sans"/>
              </a:rPr>
              <a:t> </a:t>
            </a:r>
            <a:r>
              <a:rPr lang="en-GB" sz="1050" b="1" dirty="0">
                <a:solidFill>
                  <a:schemeClr val="bg1"/>
                </a:solidFill>
                <a:highlight>
                  <a:srgbClr val="646363"/>
                </a:highlight>
                <a:latin typeface="Work Sans"/>
              </a:rPr>
              <a:t>security</a:t>
            </a:r>
            <a:r>
              <a:rPr lang="en-US" sz="1050" b="1" dirty="0">
                <a:solidFill>
                  <a:srgbClr val="646363"/>
                </a:solidFill>
                <a:highlight>
                  <a:srgbClr val="646363"/>
                </a:highlight>
                <a:latin typeface="Work Sans"/>
              </a:rPr>
              <a:t>.</a:t>
            </a:r>
            <a:endParaRPr lang="en-US" sz="1050" dirty="0">
              <a:solidFill>
                <a:srgbClr val="646363"/>
              </a:solidFill>
              <a:highlight>
                <a:srgbClr val="646363"/>
              </a:highlight>
              <a:cs typeface="Calibri"/>
            </a:endParaRPr>
          </a:p>
        </p:txBody>
      </p:sp>
      <p:pic>
        <p:nvPicPr>
          <p:cNvPr id="4" name="Picture 4" descr="Image">
            <a:extLst>
              <a:ext uri="{FF2B5EF4-FFF2-40B4-BE49-F238E27FC236}">
                <a16:creationId xmlns:a16="http://schemas.microsoft.com/office/drawing/2014/main" id="{B62366CC-1A18-F387-8F6C-7824C8B5268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0144" t="50000" r="14460"/>
          <a:stretch/>
        </p:blipFill>
        <p:spPr bwMode="auto">
          <a:xfrm>
            <a:off x="3485325" y="194605"/>
            <a:ext cx="2684321" cy="153928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11">
            <a:extLst>
              <a:ext uri="{FF2B5EF4-FFF2-40B4-BE49-F238E27FC236}">
                <a16:creationId xmlns:a16="http://schemas.microsoft.com/office/drawing/2014/main" id="{ED68B158-DE73-BE7A-1CF2-EC3EB46FD13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569957" y="180232"/>
            <a:ext cx="1116560" cy="528505"/>
          </a:xfrm>
          <a:prstGeom prst="rect">
            <a:avLst/>
          </a:prstGeom>
        </p:spPr>
      </p:pic>
    </p:spTree>
    <p:extLst>
      <p:ext uri="{BB962C8B-B14F-4D97-AF65-F5344CB8AC3E}">
        <p14:creationId xmlns:p14="http://schemas.microsoft.com/office/powerpoint/2010/main" val="3238845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EBBFFD5-96FC-32DF-A0FC-3FE842117641}"/>
              </a:ext>
            </a:extLst>
          </p:cNvPr>
          <p:cNvGraphicFramePr>
            <a:graphicFrameLocks noChangeAspect="1"/>
          </p:cNvGraphicFramePr>
          <p:nvPr>
            <p:custDataLst>
              <p:tags r:id="rId1"/>
            </p:custDataLst>
            <p:extLst>
              <p:ext uri="{D42A27DB-BD31-4B8C-83A1-F6EECF244321}">
                <p14:modId xmlns:p14="http://schemas.microsoft.com/office/powerpoint/2010/main" val="368463461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Flowchart: Process 11">
            <a:extLst>
              <a:ext uri="{FF2B5EF4-FFF2-40B4-BE49-F238E27FC236}">
                <a16:creationId xmlns:a16="http://schemas.microsoft.com/office/drawing/2014/main" id="{DBB48EA7-66B0-33EB-DD1F-EE5A9DC43601}"/>
              </a:ext>
            </a:extLst>
          </p:cNvPr>
          <p:cNvSpPr/>
          <p:nvPr/>
        </p:nvSpPr>
        <p:spPr>
          <a:xfrm>
            <a:off x="0" y="0"/>
            <a:ext cx="9144000" cy="750081"/>
          </a:xfrm>
          <a:prstGeom prst="flowChartProcess">
            <a:avLst/>
          </a:prstGeom>
          <a:solidFill>
            <a:srgbClr val="29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pic>
        <p:nvPicPr>
          <p:cNvPr id="26627" name="Picture 3"/>
          <p:cNvPicPr>
            <a:picLocks noChangeAspect="1" noChangeArrowheads="1"/>
          </p:cNvPicPr>
          <p:nvPr/>
        </p:nvPicPr>
        <p:blipFill>
          <a:blip r:embed="rId5" cstate="print"/>
          <a:srcRect/>
          <a:stretch>
            <a:fillRect/>
          </a:stretch>
        </p:blipFill>
        <p:spPr bwMode="auto">
          <a:xfrm>
            <a:off x="2689007" y="927616"/>
            <a:ext cx="3765985" cy="3446043"/>
          </a:xfrm>
          <a:prstGeom prst="rect">
            <a:avLst/>
          </a:prstGeom>
          <a:ln>
            <a:noFill/>
          </a:ln>
          <a:effectLst>
            <a:outerShdw blurRad="292100" dist="139700" dir="2700000" algn="tl" rotWithShape="0">
              <a:srgbClr val="333333">
                <a:alpha val="65000"/>
              </a:srgbClr>
            </a:outerShdw>
          </a:effectLst>
        </p:spPr>
      </p:pic>
      <p:pic>
        <p:nvPicPr>
          <p:cNvPr id="12" name="Picture 2" descr="http://www.holylanguage.com/images/redcircle2.gif"/>
          <p:cNvPicPr>
            <a:picLocks noChangeAspect="1" noChangeArrowheads="1"/>
          </p:cNvPicPr>
          <p:nvPr/>
        </p:nvPicPr>
        <p:blipFill>
          <a:blip r:embed="rId6" cstate="print"/>
          <a:srcRect/>
          <a:stretch>
            <a:fillRect/>
          </a:stretch>
        </p:blipFill>
        <p:spPr bwMode="auto">
          <a:xfrm>
            <a:off x="2284018" y="3519490"/>
            <a:ext cx="4575962" cy="1404156"/>
          </a:xfrm>
          <a:prstGeom prst="rect">
            <a:avLst/>
          </a:prstGeom>
          <a:noFill/>
        </p:spPr>
      </p:pic>
      <p:sp>
        <p:nvSpPr>
          <p:cNvPr id="2" name="CaixaDeTexto 12">
            <a:extLst>
              <a:ext uri="{FF2B5EF4-FFF2-40B4-BE49-F238E27FC236}">
                <a16:creationId xmlns:a16="http://schemas.microsoft.com/office/drawing/2014/main" id="{E9D720E9-244E-9B60-F29D-EEB92338E096}"/>
              </a:ext>
            </a:extLst>
          </p:cNvPr>
          <p:cNvSpPr txBox="1"/>
          <p:nvPr/>
        </p:nvSpPr>
        <p:spPr>
          <a:xfrm>
            <a:off x="1" y="4869047"/>
            <a:ext cx="6660798" cy="265457"/>
          </a:xfrm>
          <a:prstGeom prst="rect">
            <a:avLst/>
          </a:prstGeom>
          <a:noFill/>
        </p:spPr>
        <p:txBody>
          <a:bodyPr wrap="none" rtlCol="0">
            <a:spAutoFit/>
          </a:bodyPr>
          <a:lstStyle/>
          <a:p>
            <a:r>
              <a:rPr lang="pt-PT" sz="1100" dirty="0" err="1">
                <a:solidFill>
                  <a:schemeClr val="tx1"/>
                </a:solidFill>
                <a:latin typeface="+mn-lt"/>
              </a:rPr>
              <a:t>Porter</a:t>
            </a:r>
            <a:r>
              <a:rPr lang="pt-PT" sz="1100" dirty="0">
                <a:solidFill>
                  <a:schemeClr val="tx1"/>
                </a:solidFill>
                <a:latin typeface="+mn-lt"/>
              </a:rPr>
              <a:t> ME, Lee TH, </a:t>
            </a:r>
            <a:r>
              <a:rPr lang="pt-PT" sz="1100" dirty="0" err="1">
                <a:solidFill>
                  <a:schemeClr val="tx1"/>
                </a:solidFill>
                <a:latin typeface="+mn-lt"/>
              </a:rPr>
              <a:t>The</a:t>
            </a:r>
            <a:r>
              <a:rPr lang="pt-PT" sz="1100" dirty="0">
                <a:solidFill>
                  <a:schemeClr val="tx1"/>
                </a:solidFill>
                <a:latin typeface="+mn-lt"/>
              </a:rPr>
              <a:t> </a:t>
            </a:r>
            <a:r>
              <a:rPr lang="pt-PT" sz="1100" dirty="0" err="1">
                <a:solidFill>
                  <a:schemeClr val="tx1"/>
                </a:solidFill>
                <a:latin typeface="+mn-lt"/>
              </a:rPr>
              <a:t>Strategy</a:t>
            </a:r>
            <a:r>
              <a:rPr lang="pt-PT" sz="1100" dirty="0">
                <a:solidFill>
                  <a:schemeClr val="tx1"/>
                </a:solidFill>
                <a:latin typeface="+mn-lt"/>
              </a:rPr>
              <a:t> </a:t>
            </a:r>
            <a:r>
              <a:rPr lang="pt-PT" sz="1100" dirty="0" err="1">
                <a:solidFill>
                  <a:schemeClr val="tx1"/>
                </a:solidFill>
                <a:latin typeface="+mn-lt"/>
              </a:rPr>
              <a:t>That</a:t>
            </a:r>
            <a:r>
              <a:rPr lang="pt-PT" sz="1100" dirty="0">
                <a:solidFill>
                  <a:schemeClr val="tx1"/>
                </a:solidFill>
                <a:latin typeface="+mn-lt"/>
              </a:rPr>
              <a:t> </a:t>
            </a:r>
            <a:r>
              <a:rPr lang="pt-PT" sz="1100" dirty="0" err="1">
                <a:solidFill>
                  <a:schemeClr val="tx1"/>
                </a:solidFill>
                <a:latin typeface="+mn-lt"/>
              </a:rPr>
              <a:t>Will</a:t>
            </a:r>
            <a:r>
              <a:rPr lang="pt-PT" sz="1100" dirty="0">
                <a:solidFill>
                  <a:schemeClr val="tx1"/>
                </a:solidFill>
                <a:latin typeface="+mn-lt"/>
              </a:rPr>
              <a:t> </a:t>
            </a:r>
            <a:r>
              <a:rPr lang="pt-PT" sz="1100" dirty="0" err="1">
                <a:solidFill>
                  <a:schemeClr val="tx1"/>
                </a:solidFill>
                <a:latin typeface="+mn-lt"/>
              </a:rPr>
              <a:t>Fix</a:t>
            </a:r>
            <a:r>
              <a:rPr lang="pt-PT" sz="1100" dirty="0">
                <a:solidFill>
                  <a:schemeClr val="tx1"/>
                </a:solidFill>
                <a:latin typeface="+mn-lt"/>
              </a:rPr>
              <a:t> Health </a:t>
            </a:r>
            <a:r>
              <a:rPr lang="pt-PT" sz="1100" dirty="0" err="1">
                <a:solidFill>
                  <a:schemeClr val="tx1"/>
                </a:solidFill>
                <a:latin typeface="+mn-lt"/>
              </a:rPr>
              <a:t>Care</a:t>
            </a:r>
            <a:r>
              <a:rPr lang="pt-PT" sz="1100" dirty="0">
                <a:solidFill>
                  <a:schemeClr val="tx1"/>
                </a:solidFill>
                <a:latin typeface="+mn-lt"/>
              </a:rPr>
              <a:t>, Harvard Business </a:t>
            </a:r>
            <a:r>
              <a:rPr lang="pt-PT" sz="1100" dirty="0" err="1">
                <a:solidFill>
                  <a:schemeClr val="tx1"/>
                </a:solidFill>
                <a:latin typeface="+mn-lt"/>
              </a:rPr>
              <a:t>Review</a:t>
            </a:r>
            <a:r>
              <a:rPr lang="pt-PT" sz="1100" dirty="0">
                <a:solidFill>
                  <a:schemeClr val="tx1"/>
                </a:solidFill>
                <a:latin typeface="+mn-lt"/>
              </a:rPr>
              <a:t>, </a:t>
            </a:r>
            <a:r>
              <a:rPr lang="pt-PT" sz="1100" dirty="0" err="1">
                <a:solidFill>
                  <a:schemeClr val="tx1"/>
                </a:solidFill>
                <a:latin typeface="+mn-lt"/>
              </a:rPr>
              <a:t>October</a:t>
            </a:r>
            <a:r>
              <a:rPr lang="pt-PT" sz="1100" dirty="0">
                <a:solidFill>
                  <a:schemeClr val="tx1"/>
                </a:solidFill>
                <a:latin typeface="+mn-lt"/>
              </a:rPr>
              <a:t> 2013 </a:t>
            </a:r>
          </a:p>
        </p:txBody>
      </p:sp>
      <p:sp>
        <p:nvSpPr>
          <p:cNvPr id="3" name="CaixaDeTexto 6">
            <a:extLst>
              <a:ext uri="{FF2B5EF4-FFF2-40B4-BE49-F238E27FC236}">
                <a16:creationId xmlns:a16="http://schemas.microsoft.com/office/drawing/2014/main" id="{1C73F7A1-97D0-4FE1-15E2-6714ECBCB5BE}"/>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8" name="Flowchart: Process 11">
            <a:extLst>
              <a:ext uri="{FF2B5EF4-FFF2-40B4-BE49-F238E27FC236}">
                <a16:creationId xmlns:a16="http://schemas.microsoft.com/office/drawing/2014/main" id="{D4EA9553-9FCD-5E10-7D8A-E5EAC394E2F4}"/>
              </a:ext>
            </a:extLst>
          </p:cNvPr>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9" name="TextBox 8">
            <a:extLst>
              <a:ext uri="{FF2B5EF4-FFF2-40B4-BE49-F238E27FC236}">
                <a16:creationId xmlns:a16="http://schemas.microsoft.com/office/drawing/2014/main" id="{53480BD8-8264-7101-3066-244751C501D3}"/>
              </a:ext>
            </a:extLst>
          </p:cNvPr>
          <p:cNvSpPr txBox="1"/>
          <p:nvPr/>
        </p:nvSpPr>
        <p:spPr>
          <a:xfrm>
            <a:off x="265662" y="307428"/>
            <a:ext cx="6750843" cy="369332"/>
          </a:xfrm>
          <a:prstGeom prst="rect">
            <a:avLst/>
          </a:prstGeom>
          <a:noFill/>
        </p:spPr>
        <p:txBody>
          <a:bodyPr wrap="square" rtlCol="0">
            <a:spAutoFit/>
          </a:bodyPr>
          <a:lstStyle/>
          <a:p>
            <a:r>
              <a:rPr lang="pt-PT" sz="1800" b="1" dirty="0" err="1">
                <a:solidFill>
                  <a:schemeClr val="bg1"/>
                </a:solidFill>
              </a:rPr>
              <a:t>The</a:t>
            </a:r>
            <a:r>
              <a:rPr lang="pt-PT" sz="1800" b="1" dirty="0">
                <a:solidFill>
                  <a:schemeClr val="bg1"/>
                </a:solidFill>
              </a:rPr>
              <a:t> role </a:t>
            </a:r>
            <a:r>
              <a:rPr lang="pt-PT" sz="1800" b="1" dirty="0" err="1">
                <a:solidFill>
                  <a:schemeClr val="bg1"/>
                </a:solidFill>
              </a:rPr>
              <a:t>and</a:t>
            </a:r>
            <a:r>
              <a:rPr lang="pt-PT" sz="1800" b="1" dirty="0">
                <a:solidFill>
                  <a:schemeClr val="bg1"/>
                </a:solidFill>
              </a:rPr>
              <a:t> </a:t>
            </a:r>
            <a:r>
              <a:rPr lang="pt-PT" sz="1800" b="1" dirty="0" err="1">
                <a:solidFill>
                  <a:schemeClr val="bg1"/>
                </a:solidFill>
              </a:rPr>
              <a:t>importance</a:t>
            </a:r>
            <a:r>
              <a:rPr lang="pt-PT" sz="1800" b="1" dirty="0">
                <a:solidFill>
                  <a:schemeClr val="bg1"/>
                </a:solidFill>
              </a:rPr>
              <a:t> </a:t>
            </a:r>
            <a:r>
              <a:rPr lang="pt-PT" sz="1800" b="1" dirty="0" err="1">
                <a:solidFill>
                  <a:schemeClr val="bg1"/>
                </a:solidFill>
              </a:rPr>
              <a:t>of</a:t>
            </a:r>
            <a:r>
              <a:rPr lang="pt-PT" sz="1800" b="1" dirty="0">
                <a:solidFill>
                  <a:schemeClr val="bg1"/>
                </a:solidFill>
              </a:rPr>
              <a:t> Health </a:t>
            </a:r>
            <a:r>
              <a:rPr lang="pt-PT" sz="1800" b="1" dirty="0" err="1">
                <a:solidFill>
                  <a:schemeClr val="bg1"/>
                </a:solidFill>
              </a:rPr>
              <a:t>Information</a:t>
            </a:r>
            <a:r>
              <a:rPr lang="pt-PT" sz="1800" b="1" dirty="0">
                <a:solidFill>
                  <a:schemeClr val="bg1"/>
                </a:solidFill>
              </a:rPr>
              <a:t> Technologies</a:t>
            </a:r>
            <a:endParaRPr lang="pt-PT" sz="1800" b="1"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606" y="882055"/>
            <a:ext cx="4734787" cy="37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2">
            <a:extLst>
              <a:ext uri="{FF2B5EF4-FFF2-40B4-BE49-F238E27FC236}">
                <a16:creationId xmlns:a16="http://schemas.microsoft.com/office/drawing/2014/main" id="{2AC3870A-9E90-8839-B3A2-5106E17493A7}"/>
              </a:ext>
            </a:extLst>
          </p:cNvPr>
          <p:cNvSpPr txBox="1"/>
          <p:nvPr/>
        </p:nvSpPr>
        <p:spPr>
          <a:xfrm>
            <a:off x="1" y="4869047"/>
            <a:ext cx="6417141" cy="230832"/>
          </a:xfrm>
          <a:prstGeom prst="rect">
            <a:avLst/>
          </a:prstGeom>
          <a:noFill/>
        </p:spPr>
        <p:txBody>
          <a:bodyPr wrap="none" rtlCol="0">
            <a:spAutoFit/>
          </a:bodyPr>
          <a:lstStyle/>
          <a:p>
            <a:r>
              <a:rPr lang="pt-PT" sz="900" dirty="0">
                <a:solidFill>
                  <a:schemeClr val="tx1"/>
                </a:solidFill>
                <a:latin typeface="+mn-lt"/>
              </a:rPr>
              <a:t>William </a:t>
            </a:r>
            <a:r>
              <a:rPr lang="pt-PT" sz="900" dirty="0" err="1">
                <a:solidFill>
                  <a:schemeClr val="tx1"/>
                </a:solidFill>
                <a:latin typeface="+mn-lt"/>
              </a:rPr>
              <a:t>Sted</a:t>
            </a:r>
            <a:r>
              <a:rPr lang="pt-PT" sz="900" dirty="0">
                <a:solidFill>
                  <a:schemeClr val="tx1"/>
                </a:solidFill>
                <a:latin typeface="+mn-lt"/>
              </a:rPr>
              <a:t>, IOM Meeting, 8 </a:t>
            </a:r>
            <a:r>
              <a:rPr lang="pt-PT" sz="900" dirty="0" err="1">
                <a:solidFill>
                  <a:schemeClr val="tx1"/>
                </a:solidFill>
                <a:latin typeface="+mn-lt"/>
              </a:rPr>
              <a:t>October</a:t>
            </a:r>
            <a:r>
              <a:rPr lang="pt-PT" sz="900" dirty="0">
                <a:solidFill>
                  <a:schemeClr val="tx1"/>
                </a:solidFill>
                <a:latin typeface="+mn-lt"/>
              </a:rPr>
              <a:t> 2007. </a:t>
            </a:r>
            <a:r>
              <a:rPr lang="pt-PT" sz="900" dirty="0" err="1">
                <a:solidFill>
                  <a:schemeClr val="tx1"/>
                </a:solidFill>
                <a:latin typeface="+mn-lt"/>
              </a:rPr>
              <a:t>Growth</a:t>
            </a:r>
            <a:r>
              <a:rPr lang="pt-PT" sz="900" dirty="0">
                <a:solidFill>
                  <a:schemeClr val="tx1"/>
                </a:solidFill>
                <a:latin typeface="+mn-lt"/>
              </a:rPr>
              <a:t> in </a:t>
            </a:r>
            <a:r>
              <a:rPr lang="pt-PT" sz="900" dirty="0" err="1">
                <a:solidFill>
                  <a:schemeClr val="tx1"/>
                </a:solidFill>
                <a:latin typeface="+mn-lt"/>
              </a:rPr>
              <a:t>facts</a:t>
            </a:r>
            <a:r>
              <a:rPr lang="pt-PT" sz="900" dirty="0">
                <a:solidFill>
                  <a:schemeClr val="tx1"/>
                </a:solidFill>
                <a:latin typeface="+mn-lt"/>
              </a:rPr>
              <a:t> </a:t>
            </a:r>
            <a:r>
              <a:rPr lang="pt-PT" sz="900" dirty="0" err="1">
                <a:solidFill>
                  <a:schemeClr val="tx1"/>
                </a:solidFill>
                <a:latin typeface="+mn-lt"/>
              </a:rPr>
              <a:t>affecting</a:t>
            </a:r>
            <a:r>
              <a:rPr lang="pt-PT" sz="900" dirty="0">
                <a:solidFill>
                  <a:schemeClr val="tx1"/>
                </a:solidFill>
                <a:latin typeface="+mn-lt"/>
              </a:rPr>
              <a:t> Provider </a:t>
            </a:r>
            <a:r>
              <a:rPr lang="pt-PT" sz="900" dirty="0" err="1">
                <a:solidFill>
                  <a:schemeClr val="tx1"/>
                </a:solidFill>
                <a:latin typeface="+mn-lt"/>
              </a:rPr>
              <a:t>decisions</a:t>
            </a:r>
            <a:r>
              <a:rPr lang="pt-PT" sz="900" dirty="0">
                <a:solidFill>
                  <a:schemeClr val="tx1"/>
                </a:solidFill>
                <a:latin typeface="+mn-lt"/>
              </a:rPr>
              <a:t> versus </a:t>
            </a:r>
            <a:r>
              <a:rPr lang="pt-PT" sz="900" dirty="0" err="1">
                <a:solidFill>
                  <a:schemeClr val="tx1"/>
                </a:solidFill>
                <a:latin typeface="+mn-lt"/>
              </a:rPr>
              <a:t>human</a:t>
            </a:r>
            <a:r>
              <a:rPr lang="pt-PT" sz="900" dirty="0">
                <a:solidFill>
                  <a:schemeClr val="tx1"/>
                </a:solidFill>
                <a:latin typeface="+mn-lt"/>
              </a:rPr>
              <a:t> </a:t>
            </a:r>
            <a:r>
              <a:rPr lang="pt-PT" sz="900" dirty="0" err="1">
                <a:solidFill>
                  <a:schemeClr val="tx1"/>
                </a:solidFill>
                <a:latin typeface="+mn-lt"/>
              </a:rPr>
              <a:t>cognitive</a:t>
            </a:r>
            <a:r>
              <a:rPr lang="pt-PT" sz="900" dirty="0">
                <a:solidFill>
                  <a:schemeClr val="tx1"/>
                </a:solidFill>
                <a:latin typeface="+mn-lt"/>
              </a:rPr>
              <a:t> </a:t>
            </a:r>
            <a:r>
              <a:rPr lang="pt-PT" sz="900" dirty="0" err="1">
                <a:solidFill>
                  <a:schemeClr val="tx1"/>
                </a:solidFill>
                <a:latin typeface="+mn-lt"/>
              </a:rPr>
              <a:t>capacity</a:t>
            </a:r>
            <a:r>
              <a:rPr lang="pt-PT" sz="900" dirty="0">
                <a:solidFill>
                  <a:schemeClr val="tx1"/>
                </a:solidFill>
                <a:latin typeface="+mn-lt"/>
              </a:rPr>
              <a:t>.</a:t>
            </a:r>
          </a:p>
        </p:txBody>
      </p:sp>
      <p:sp>
        <p:nvSpPr>
          <p:cNvPr id="3" name="CaixaDeTexto 6">
            <a:extLst>
              <a:ext uri="{FF2B5EF4-FFF2-40B4-BE49-F238E27FC236}">
                <a16:creationId xmlns:a16="http://schemas.microsoft.com/office/drawing/2014/main" id="{C71D5DD5-6AEF-C06A-7822-3F126F7D1F1F}"/>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4" name="Flowchart: Process 11">
            <a:extLst>
              <a:ext uri="{FF2B5EF4-FFF2-40B4-BE49-F238E27FC236}">
                <a16:creationId xmlns:a16="http://schemas.microsoft.com/office/drawing/2014/main" id="{50AB5621-D3FA-A1A5-F627-20B3654071B4}"/>
              </a:ext>
            </a:extLst>
          </p:cNvPr>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5" name="TextBox 4">
            <a:extLst>
              <a:ext uri="{FF2B5EF4-FFF2-40B4-BE49-F238E27FC236}">
                <a16:creationId xmlns:a16="http://schemas.microsoft.com/office/drawing/2014/main" id="{B72E25BC-707E-EA1C-E393-6B1E06AA3521}"/>
              </a:ext>
            </a:extLst>
          </p:cNvPr>
          <p:cNvSpPr txBox="1"/>
          <p:nvPr/>
        </p:nvSpPr>
        <p:spPr>
          <a:xfrm>
            <a:off x="265662" y="307428"/>
            <a:ext cx="6750843" cy="369332"/>
          </a:xfrm>
          <a:prstGeom prst="rect">
            <a:avLst/>
          </a:prstGeom>
          <a:noFill/>
        </p:spPr>
        <p:txBody>
          <a:bodyPr wrap="square" rtlCol="0">
            <a:spAutoFit/>
          </a:bodyPr>
          <a:lstStyle/>
          <a:p>
            <a:r>
              <a:rPr lang="pt-PT" sz="1800" b="1" dirty="0">
                <a:solidFill>
                  <a:schemeClr val="bg1"/>
                </a:solidFill>
              </a:rPr>
              <a:t>ICT </a:t>
            </a:r>
            <a:r>
              <a:rPr lang="pt-PT" sz="1800" b="1" dirty="0" err="1">
                <a:solidFill>
                  <a:schemeClr val="bg1"/>
                </a:solidFill>
              </a:rPr>
              <a:t>Challenges</a:t>
            </a:r>
            <a:r>
              <a:rPr lang="pt-PT" sz="1800" b="1" dirty="0">
                <a:solidFill>
                  <a:schemeClr val="bg1"/>
                </a:solidFill>
              </a:rPr>
              <a:t> in </a:t>
            </a:r>
            <a:r>
              <a:rPr lang="pt-PT" sz="1800" b="1" dirty="0" err="1">
                <a:solidFill>
                  <a:schemeClr val="bg1"/>
                </a:solidFill>
              </a:rPr>
              <a:t>Healthcare</a:t>
            </a:r>
            <a:endParaRPr lang="pt-PT" sz="1800" b="1" i="1" dirty="0">
              <a:solidFill>
                <a:schemeClr val="bg1"/>
              </a:solidFill>
            </a:endParaRPr>
          </a:p>
        </p:txBody>
      </p:sp>
    </p:spTree>
    <p:extLst>
      <p:ext uri="{BB962C8B-B14F-4D97-AF65-F5344CB8AC3E}">
        <p14:creationId xmlns:p14="http://schemas.microsoft.com/office/powerpoint/2010/main" val="261813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p:cNvPicPr>
            <a:picLocks noChangeAspect="1" noChangeArrowheads="1"/>
          </p:cNvPicPr>
          <p:nvPr/>
        </p:nvPicPr>
        <p:blipFill>
          <a:blip r:embed="rId2" cstate="print"/>
          <a:srcRect/>
          <a:stretch>
            <a:fillRect/>
          </a:stretch>
        </p:blipFill>
        <p:spPr bwMode="auto">
          <a:xfrm>
            <a:off x="1174485" y="1121185"/>
            <a:ext cx="7010929" cy="4022315"/>
          </a:xfrm>
          <a:prstGeom prst="rect">
            <a:avLst/>
          </a:prstGeom>
          <a:noFill/>
          <a:ln w="9525">
            <a:noFill/>
            <a:miter lim="800000"/>
            <a:headEnd/>
            <a:tailEnd/>
          </a:ln>
        </p:spPr>
      </p:pic>
      <p:sp>
        <p:nvSpPr>
          <p:cNvPr id="19460" name="TextBox 5"/>
          <p:cNvSpPr txBox="1">
            <a:spLocks noChangeArrowheads="1"/>
          </p:cNvSpPr>
          <p:nvPr/>
        </p:nvSpPr>
        <p:spPr bwMode="auto">
          <a:xfrm>
            <a:off x="0" y="4852415"/>
            <a:ext cx="4914900" cy="253916"/>
          </a:xfrm>
          <a:prstGeom prst="rect">
            <a:avLst/>
          </a:prstGeom>
          <a:noFill/>
          <a:ln w="9525">
            <a:noFill/>
            <a:miter lim="800000"/>
            <a:headEnd/>
            <a:tailEnd/>
          </a:ln>
        </p:spPr>
        <p:txBody>
          <a:bodyPr>
            <a:spAutoFit/>
          </a:bodyPr>
          <a:lstStyle/>
          <a:p>
            <a:r>
              <a:rPr lang="en-US" sz="1050" dirty="0">
                <a:solidFill>
                  <a:schemeClr val="bg1"/>
                </a:solidFill>
              </a:rPr>
              <a:t>Source : IBM Center for Applied Insights</a:t>
            </a:r>
          </a:p>
        </p:txBody>
      </p:sp>
      <p:sp>
        <p:nvSpPr>
          <p:cNvPr id="2" name="Chamada com seta para baixo 1"/>
          <p:cNvSpPr/>
          <p:nvPr/>
        </p:nvSpPr>
        <p:spPr>
          <a:xfrm>
            <a:off x="6261252" y="988636"/>
            <a:ext cx="1944216" cy="594066"/>
          </a:xfrm>
          <a:prstGeom prst="downArrow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pt-PT" sz="1500" b="1" dirty="0" err="1"/>
              <a:t>How</a:t>
            </a:r>
            <a:r>
              <a:rPr lang="pt-PT" sz="1500" b="1" dirty="0"/>
              <a:t> to </a:t>
            </a:r>
            <a:r>
              <a:rPr lang="pt-PT" sz="1500" b="1" dirty="0" err="1"/>
              <a:t>get</a:t>
            </a:r>
            <a:r>
              <a:rPr lang="pt-PT" sz="1500" b="1" dirty="0"/>
              <a:t> </a:t>
            </a:r>
            <a:r>
              <a:rPr lang="pt-PT" sz="1500" b="1" dirty="0" err="1"/>
              <a:t>here</a:t>
            </a:r>
            <a:r>
              <a:rPr lang="pt-PT" sz="1500" b="1" dirty="0"/>
              <a:t>?</a:t>
            </a:r>
          </a:p>
        </p:txBody>
      </p:sp>
      <p:sp>
        <p:nvSpPr>
          <p:cNvPr id="3" name="CaixaDeTexto 6">
            <a:extLst>
              <a:ext uri="{FF2B5EF4-FFF2-40B4-BE49-F238E27FC236}">
                <a16:creationId xmlns:a16="http://schemas.microsoft.com/office/drawing/2014/main" id="{3D7713BC-B3A3-26FB-F18C-6E5A507383C0}"/>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4" name="Flowchart: Process 11">
            <a:extLst>
              <a:ext uri="{FF2B5EF4-FFF2-40B4-BE49-F238E27FC236}">
                <a16:creationId xmlns:a16="http://schemas.microsoft.com/office/drawing/2014/main" id="{4BAAB31B-E256-F9A3-34C2-047933E28B64}"/>
              </a:ext>
            </a:extLst>
          </p:cNvPr>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5" name="TextBox 4">
            <a:extLst>
              <a:ext uri="{FF2B5EF4-FFF2-40B4-BE49-F238E27FC236}">
                <a16:creationId xmlns:a16="http://schemas.microsoft.com/office/drawing/2014/main" id="{C6DE5ED7-F915-8AF6-2B7F-72FAB8B3F3AC}"/>
              </a:ext>
            </a:extLst>
          </p:cNvPr>
          <p:cNvSpPr txBox="1"/>
          <p:nvPr/>
        </p:nvSpPr>
        <p:spPr>
          <a:xfrm>
            <a:off x="265662" y="307428"/>
            <a:ext cx="6750843" cy="369332"/>
          </a:xfrm>
          <a:prstGeom prst="rect">
            <a:avLst/>
          </a:prstGeom>
          <a:noFill/>
        </p:spPr>
        <p:txBody>
          <a:bodyPr wrap="square" rtlCol="0">
            <a:spAutoFit/>
          </a:bodyPr>
          <a:lstStyle/>
          <a:p>
            <a:r>
              <a:rPr lang="pt-PT" sz="1800" b="1" dirty="0">
                <a:solidFill>
                  <a:schemeClr val="bg1"/>
                </a:solidFill>
              </a:rPr>
              <a:t>ICT </a:t>
            </a:r>
            <a:r>
              <a:rPr lang="pt-PT" sz="1800" b="1" dirty="0" err="1">
                <a:solidFill>
                  <a:schemeClr val="bg1"/>
                </a:solidFill>
              </a:rPr>
              <a:t>Challenges</a:t>
            </a:r>
            <a:r>
              <a:rPr lang="pt-PT" sz="1800" b="1" dirty="0">
                <a:solidFill>
                  <a:schemeClr val="bg1"/>
                </a:solidFill>
              </a:rPr>
              <a:t> in </a:t>
            </a:r>
            <a:r>
              <a:rPr lang="pt-PT" sz="1800" b="1" dirty="0" err="1">
                <a:solidFill>
                  <a:schemeClr val="bg1"/>
                </a:solidFill>
              </a:rPr>
              <a:t>Healthcare</a:t>
            </a:r>
            <a:endParaRPr lang="pt-PT" sz="1800" b="1" i="1" dirty="0">
              <a:solidFill>
                <a:schemeClr val="bg1"/>
              </a:solidFill>
            </a:endParaRPr>
          </a:p>
        </p:txBody>
      </p:sp>
    </p:spTree>
    <p:extLst>
      <p:ext uri="{BB962C8B-B14F-4D97-AF65-F5344CB8AC3E}">
        <p14:creationId xmlns:p14="http://schemas.microsoft.com/office/powerpoint/2010/main" val="353851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053" b="6224"/>
          <a:stretch/>
        </p:blipFill>
        <p:spPr bwMode="auto">
          <a:xfrm>
            <a:off x="2201012" y="2020903"/>
            <a:ext cx="4969317" cy="2725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2"/>
          <p:cNvSpPr txBox="1"/>
          <p:nvPr/>
        </p:nvSpPr>
        <p:spPr>
          <a:xfrm>
            <a:off x="1300717" y="910719"/>
            <a:ext cx="6750843" cy="969496"/>
          </a:xfrm>
          <a:prstGeom prst="rect">
            <a:avLst/>
          </a:prstGeom>
          <a:noFill/>
        </p:spPr>
        <p:txBody>
          <a:bodyPr wrap="square" rtlCol="0">
            <a:spAutoFit/>
          </a:bodyPr>
          <a:lstStyle/>
          <a:p>
            <a:pPr algn="ctr"/>
            <a:r>
              <a:rPr lang="pt-PT" sz="2100" b="1" dirty="0">
                <a:solidFill>
                  <a:schemeClr val="tx2">
                    <a:lumMod val="50000"/>
                  </a:schemeClr>
                </a:solidFill>
              </a:rPr>
              <a:t>Artificial </a:t>
            </a:r>
            <a:r>
              <a:rPr lang="pt-PT" sz="2100" b="1" dirty="0" err="1">
                <a:solidFill>
                  <a:schemeClr val="tx2">
                    <a:lumMod val="50000"/>
                  </a:schemeClr>
                </a:solidFill>
              </a:rPr>
              <a:t>Intelligence</a:t>
            </a:r>
            <a:r>
              <a:rPr lang="pt-PT" sz="2100" b="1" dirty="0">
                <a:solidFill>
                  <a:schemeClr val="tx2">
                    <a:lumMod val="50000"/>
                  </a:schemeClr>
                </a:solidFill>
              </a:rPr>
              <a:t> for </a:t>
            </a:r>
            <a:r>
              <a:rPr lang="pt-PT" sz="2100" b="1" dirty="0" err="1">
                <a:solidFill>
                  <a:schemeClr val="tx2">
                    <a:lumMod val="50000"/>
                  </a:schemeClr>
                </a:solidFill>
              </a:rPr>
              <a:t>Health</a:t>
            </a:r>
            <a:endParaRPr lang="pt-PT" sz="2100" dirty="0">
              <a:solidFill>
                <a:schemeClr val="tx2">
                  <a:lumMod val="50000"/>
                </a:schemeClr>
              </a:solidFill>
            </a:endParaRPr>
          </a:p>
          <a:p>
            <a:pPr algn="ctr"/>
            <a:r>
              <a:rPr lang="pt-PT" sz="1800" dirty="0" err="1">
                <a:solidFill>
                  <a:schemeClr val="tx2">
                    <a:lumMod val="50000"/>
                  </a:schemeClr>
                </a:solidFill>
              </a:rPr>
              <a:t>Integration</a:t>
            </a:r>
            <a:r>
              <a:rPr lang="pt-PT" sz="1800" dirty="0">
                <a:solidFill>
                  <a:schemeClr val="tx2">
                    <a:lumMod val="50000"/>
                  </a:schemeClr>
                </a:solidFill>
              </a:rPr>
              <a:t> </a:t>
            </a:r>
            <a:r>
              <a:rPr lang="pt-PT" sz="1800" dirty="0" err="1">
                <a:solidFill>
                  <a:schemeClr val="tx2">
                    <a:lumMod val="50000"/>
                  </a:schemeClr>
                </a:solidFill>
              </a:rPr>
              <a:t>of</a:t>
            </a:r>
            <a:r>
              <a:rPr lang="pt-PT" sz="1800" dirty="0">
                <a:solidFill>
                  <a:schemeClr val="tx2">
                    <a:lumMod val="50000"/>
                  </a:schemeClr>
                </a:solidFill>
              </a:rPr>
              <a:t> </a:t>
            </a:r>
            <a:r>
              <a:rPr lang="pt-PT" sz="1800" dirty="0" err="1">
                <a:solidFill>
                  <a:schemeClr val="tx2">
                    <a:lumMod val="50000"/>
                  </a:schemeClr>
                </a:solidFill>
              </a:rPr>
              <a:t>knowledge</a:t>
            </a:r>
            <a:r>
              <a:rPr lang="pt-PT" sz="1800" dirty="0">
                <a:solidFill>
                  <a:schemeClr val="tx2">
                    <a:lumMod val="50000"/>
                  </a:schemeClr>
                </a:solidFill>
              </a:rPr>
              <a:t> </a:t>
            </a:r>
            <a:r>
              <a:rPr lang="pt-PT" sz="1800" dirty="0" err="1">
                <a:solidFill>
                  <a:schemeClr val="tx2">
                    <a:lumMod val="50000"/>
                  </a:schemeClr>
                </a:solidFill>
              </a:rPr>
              <a:t>with</a:t>
            </a:r>
            <a:r>
              <a:rPr lang="pt-PT" sz="1800" dirty="0">
                <a:solidFill>
                  <a:schemeClr val="tx2">
                    <a:lumMod val="50000"/>
                  </a:schemeClr>
                </a:solidFill>
              </a:rPr>
              <a:t> data </a:t>
            </a:r>
            <a:r>
              <a:rPr lang="pt-PT" sz="1800" dirty="0" err="1">
                <a:solidFill>
                  <a:schemeClr val="tx2">
                    <a:lumMod val="50000"/>
                  </a:schemeClr>
                </a:solidFill>
              </a:rPr>
              <a:t>towards</a:t>
            </a:r>
            <a:r>
              <a:rPr lang="pt-PT" sz="1800" dirty="0">
                <a:solidFill>
                  <a:schemeClr val="tx2">
                    <a:lumMod val="50000"/>
                  </a:schemeClr>
                </a:solidFill>
              </a:rPr>
              <a:t> </a:t>
            </a:r>
            <a:r>
              <a:rPr lang="pt-PT" sz="1800" dirty="0" err="1">
                <a:solidFill>
                  <a:schemeClr val="tx2">
                    <a:lumMod val="50000"/>
                  </a:schemeClr>
                </a:solidFill>
              </a:rPr>
              <a:t>generating</a:t>
            </a:r>
            <a:r>
              <a:rPr lang="pt-PT" sz="1800" dirty="0">
                <a:solidFill>
                  <a:schemeClr val="tx2">
                    <a:lumMod val="50000"/>
                  </a:schemeClr>
                </a:solidFill>
              </a:rPr>
              <a:t> </a:t>
            </a:r>
            <a:r>
              <a:rPr lang="pt-PT" sz="1800" dirty="0" err="1">
                <a:solidFill>
                  <a:schemeClr val="tx2">
                    <a:lumMod val="50000"/>
                  </a:schemeClr>
                </a:solidFill>
              </a:rPr>
              <a:t>better</a:t>
            </a:r>
            <a:r>
              <a:rPr lang="pt-PT" sz="1800" dirty="0">
                <a:solidFill>
                  <a:schemeClr val="tx2">
                    <a:lumMod val="50000"/>
                  </a:schemeClr>
                </a:solidFill>
              </a:rPr>
              <a:t> </a:t>
            </a:r>
            <a:r>
              <a:rPr lang="pt-PT" sz="1800" dirty="0" err="1">
                <a:solidFill>
                  <a:schemeClr val="tx2">
                    <a:lumMod val="50000"/>
                  </a:schemeClr>
                </a:solidFill>
              </a:rPr>
              <a:t>decisions</a:t>
            </a:r>
            <a:r>
              <a:rPr lang="pt-PT" sz="1800" dirty="0">
                <a:solidFill>
                  <a:schemeClr val="tx2">
                    <a:lumMod val="50000"/>
                  </a:schemeClr>
                </a:solidFill>
              </a:rPr>
              <a:t> </a:t>
            </a:r>
            <a:r>
              <a:rPr lang="pt-PT" sz="1800" dirty="0" err="1">
                <a:solidFill>
                  <a:schemeClr val="tx2">
                    <a:lumMod val="50000"/>
                  </a:schemeClr>
                </a:solidFill>
              </a:rPr>
              <a:t>and</a:t>
            </a:r>
            <a:r>
              <a:rPr lang="pt-PT" sz="1800" dirty="0">
                <a:solidFill>
                  <a:schemeClr val="tx2">
                    <a:lumMod val="50000"/>
                  </a:schemeClr>
                </a:solidFill>
              </a:rPr>
              <a:t> </a:t>
            </a:r>
            <a:r>
              <a:rPr lang="pt-PT" sz="1800" i="1" dirty="0" err="1">
                <a:solidFill>
                  <a:schemeClr val="tx2">
                    <a:lumMod val="50000"/>
                  </a:schemeClr>
                </a:solidFill>
              </a:rPr>
              <a:t>outcomes</a:t>
            </a:r>
            <a:endParaRPr lang="pt-PT" sz="1500" dirty="0">
              <a:solidFill>
                <a:schemeClr val="tx2">
                  <a:lumMod val="50000"/>
                </a:schemeClr>
              </a:solidFill>
            </a:endParaRPr>
          </a:p>
        </p:txBody>
      </p:sp>
      <p:sp>
        <p:nvSpPr>
          <p:cNvPr id="2" name="CaixaDeTexto 6">
            <a:extLst>
              <a:ext uri="{FF2B5EF4-FFF2-40B4-BE49-F238E27FC236}">
                <a16:creationId xmlns:a16="http://schemas.microsoft.com/office/drawing/2014/main" id="{924425EB-A156-ACFE-5379-1F2AC9A379D3}"/>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3" name="Flowchart: Process 11">
            <a:extLst>
              <a:ext uri="{FF2B5EF4-FFF2-40B4-BE49-F238E27FC236}">
                <a16:creationId xmlns:a16="http://schemas.microsoft.com/office/drawing/2014/main" id="{81B4F384-17BF-1D92-95A7-C2B1236FCFEF}"/>
              </a:ext>
            </a:extLst>
          </p:cNvPr>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4" name="TextBox 3">
            <a:extLst>
              <a:ext uri="{FF2B5EF4-FFF2-40B4-BE49-F238E27FC236}">
                <a16:creationId xmlns:a16="http://schemas.microsoft.com/office/drawing/2014/main" id="{BF641082-85D3-FFAE-A585-C15FB46568E8}"/>
              </a:ext>
            </a:extLst>
          </p:cNvPr>
          <p:cNvSpPr txBox="1"/>
          <p:nvPr/>
        </p:nvSpPr>
        <p:spPr>
          <a:xfrm>
            <a:off x="265662" y="307428"/>
            <a:ext cx="6750843" cy="369332"/>
          </a:xfrm>
          <a:prstGeom prst="rect">
            <a:avLst/>
          </a:prstGeom>
          <a:noFill/>
        </p:spPr>
        <p:txBody>
          <a:bodyPr wrap="square" rtlCol="0">
            <a:spAutoFit/>
          </a:bodyPr>
          <a:lstStyle/>
          <a:p>
            <a:r>
              <a:rPr lang="pt-PT" sz="1800" b="1" dirty="0" err="1">
                <a:solidFill>
                  <a:schemeClr val="bg1"/>
                </a:solidFill>
              </a:rPr>
              <a:t>Trends</a:t>
            </a:r>
            <a:r>
              <a:rPr lang="pt-PT" sz="1800" b="1" dirty="0">
                <a:solidFill>
                  <a:schemeClr val="bg1"/>
                </a:solidFill>
              </a:rPr>
              <a:t> for </a:t>
            </a:r>
            <a:r>
              <a:rPr lang="pt-PT" sz="1800" b="1" dirty="0" err="1">
                <a:solidFill>
                  <a:schemeClr val="bg1"/>
                </a:solidFill>
              </a:rPr>
              <a:t>the</a:t>
            </a:r>
            <a:r>
              <a:rPr lang="pt-PT" sz="1800" b="1" dirty="0">
                <a:solidFill>
                  <a:schemeClr val="bg1"/>
                </a:solidFill>
              </a:rPr>
              <a:t> </a:t>
            </a:r>
            <a:r>
              <a:rPr lang="pt-PT" sz="1800" b="1" dirty="0" err="1">
                <a:solidFill>
                  <a:schemeClr val="bg1"/>
                </a:solidFill>
              </a:rPr>
              <a:t>Next</a:t>
            </a:r>
            <a:r>
              <a:rPr lang="pt-PT" sz="1800" b="1" dirty="0">
                <a:solidFill>
                  <a:schemeClr val="bg1"/>
                </a:solidFill>
              </a:rPr>
              <a:t> </a:t>
            </a:r>
            <a:r>
              <a:rPr lang="pt-PT" sz="1800" b="1" dirty="0" err="1">
                <a:solidFill>
                  <a:schemeClr val="bg1"/>
                </a:solidFill>
              </a:rPr>
              <a:t>Decade</a:t>
            </a:r>
            <a:endParaRPr lang="pt-PT" sz="1800" b="1" i="1" dirty="0">
              <a:solidFill>
                <a:schemeClr val="bg1"/>
              </a:solidFill>
            </a:endParaRPr>
          </a:p>
        </p:txBody>
      </p:sp>
    </p:spTree>
    <p:extLst>
      <p:ext uri="{BB962C8B-B14F-4D97-AF65-F5344CB8AC3E}">
        <p14:creationId xmlns:p14="http://schemas.microsoft.com/office/powerpoint/2010/main" val="331683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235" y="975726"/>
            <a:ext cx="5845429" cy="3806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6">
            <a:extLst>
              <a:ext uri="{FF2B5EF4-FFF2-40B4-BE49-F238E27FC236}">
                <a16:creationId xmlns:a16="http://schemas.microsoft.com/office/drawing/2014/main" id="{D4AF7FB8-95FF-3B2D-B961-6DFB1247721B}"/>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3" name="Flowchart: Process 11">
            <a:extLst>
              <a:ext uri="{FF2B5EF4-FFF2-40B4-BE49-F238E27FC236}">
                <a16:creationId xmlns:a16="http://schemas.microsoft.com/office/drawing/2014/main" id="{A633320F-AF42-7156-F011-1446E9C771AC}"/>
              </a:ext>
            </a:extLst>
          </p:cNvPr>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4" name="TextBox 3">
            <a:extLst>
              <a:ext uri="{FF2B5EF4-FFF2-40B4-BE49-F238E27FC236}">
                <a16:creationId xmlns:a16="http://schemas.microsoft.com/office/drawing/2014/main" id="{E1296EA6-1D27-85C2-299C-88C86CC7F84D}"/>
              </a:ext>
            </a:extLst>
          </p:cNvPr>
          <p:cNvSpPr txBox="1"/>
          <p:nvPr/>
        </p:nvSpPr>
        <p:spPr>
          <a:xfrm>
            <a:off x="265662" y="307428"/>
            <a:ext cx="6750843" cy="369332"/>
          </a:xfrm>
          <a:prstGeom prst="rect">
            <a:avLst/>
          </a:prstGeom>
          <a:noFill/>
        </p:spPr>
        <p:txBody>
          <a:bodyPr wrap="square" rtlCol="0">
            <a:spAutoFit/>
          </a:bodyPr>
          <a:lstStyle/>
          <a:p>
            <a:r>
              <a:rPr lang="pt-PT" sz="1800" b="1" dirty="0" err="1">
                <a:solidFill>
                  <a:schemeClr val="bg1"/>
                </a:solidFill>
              </a:rPr>
              <a:t>Trends</a:t>
            </a:r>
            <a:r>
              <a:rPr lang="pt-PT" sz="1800" b="1" dirty="0">
                <a:solidFill>
                  <a:schemeClr val="bg1"/>
                </a:solidFill>
              </a:rPr>
              <a:t> for </a:t>
            </a:r>
            <a:r>
              <a:rPr lang="pt-PT" sz="1800" b="1" dirty="0" err="1">
                <a:solidFill>
                  <a:schemeClr val="bg1"/>
                </a:solidFill>
              </a:rPr>
              <a:t>the</a:t>
            </a:r>
            <a:r>
              <a:rPr lang="pt-PT" sz="1800" b="1" dirty="0">
                <a:solidFill>
                  <a:schemeClr val="bg1"/>
                </a:solidFill>
              </a:rPr>
              <a:t> </a:t>
            </a:r>
            <a:r>
              <a:rPr lang="pt-PT" sz="1800" b="1" dirty="0" err="1">
                <a:solidFill>
                  <a:schemeClr val="bg1"/>
                </a:solidFill>
              </a:rPr>
              <a:t>Next</a:t>
            </a:r>
            <a:r>
              <a:rPr lang="pt-PT" sz="1800" b="1" dirty="0">
                <a:solidFill>
                  <a:schemeClr val="bg1"/>
                </a:solidFill>
              </a:rPr>
              <a:t> </a:t>
            </a:r>
            <a:r>
              <a:rPr lang="pt-PT" sz="1800" b="1" dirty="0" err="1">
                <a:solidFill>
                  <a:schemeClr val="bg1"/>
                </a:solidFill>
              </a:rPr>
              <a:t>Decade</a:t>
            </a:r>
            <a:endParaRPr lang="pt-PT" sz="1800" b="1" i="1" dirty="0">
              <a:solidFill>
                <a:schemeClr val="bg1"/>
              </a:solidFill>
            </a:endParaRPr>
          </a:p>
        </p:txBody>
      </p:sp>
    </p:spTree>
    <p:extLst>
      <p:ext uri="{BB962C8B-B14F-4D97-AF65-F5344CB8AC3E}">
        <p14:creationId xmlns:p14="http://schemas.microsoft.com/office/powerpoint/2010/main" val="380793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264286" y="1449366"/>
            <a:ext cx="8820150" cy="3394472"/>
          </a:xfrm>
        </p:spPr>
        <p:txBody>
          <a:bodyPr>
            <a:normAutofit/>
          </a:bodyPr>
          <a:lstStyle/>
          <a:p>
            <a:pPr algn="ctr">
              <a:buNone/>
            </a:pPr>
            <a:r>
              <a:rPr lang="en-US" sz="1500" b="1" i="1" dirty="0">
                <a:solidFill>
                  <a:schemeClr val="tx2">
                    <a:lumMod val="50000"/>
                  </a:schemeClr>
                </a:solidFill>
              </a:rPr>
              <a:t>Disruptive Innovation and Evolution of a New Ecosystem for Sustainable Health</a:t>
            </a:r>
            <a:endParaRPr lang="en-US" b="1" i="1" dirty="0">
              <a:solidFill>
                <a:schemeClr val="tx2">
                  <a:lumMod val="50000"/>
                </a:schemeClr>
              </a:solidFill>
            </a:endParaRPr>
          </a:p>
        </p:txBody>
      </p:sp>
      <p:sp>
        <p:nvSpPr>
          <p:cNvPr id="6" name="Triângulo isósceles 5"/>
          <p:cNvSpPr/>
          <p:nvPr/>
        </p:nvSpPr>
        <p:spPr>
          <a:xfrm>
            <a:off x="3221850" y="2402079"/>
            <a:ext cx="2700300" cy="1566174"/>
          </a:xfrm>
          <a:prstGeom prst="triangl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050" b="1" dirty="0"/>
              <a:t>Mastery of Data-Intensive Biomedicine</a:t>
            </a:r>
          </a:p>
          <a:p>
            <a:pPr algn="ctr"/>
            <a:endParaRPr lang="en-US" sz="1050" b="1" dirty="0"/>
          </a:p>
          <a:p>
            <a:pPr algn="ctr"/>
            <a:endParaRPr lang="en-US" sz="1050" b="1" dirty="0"/>
          </a:p>
        </p:txBody>
      </p:sp>
      <p:sp>
        <p:nvSpPr>
          <p:cNvPr id="7" name="Rectângulo arredondado 6"/>
          <p:cNvSpPr/>
          <p:nvPr/>
        </p:nvSpPr>
        <p:spPr>
          <a:xfrm>
            <a:off x="3221850" y="1862019"/>
            <a:ext cx="2754306" cy="54006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050" b="1" dirty="0"/>
              <a:t>Sustainable Health</a:t>
            </a:r>
            <a:r>
              <a:rPr lang="en-US" sz="1050" dirty="0"/>
              <a:t>:</a:t>
            </a:r>
          </a:p>
          <a:p>
            <a:pPr algn="ctr"/>
            <a:r>
              <a:rPr lang="en-US" sz="1050" dirty="0"/>
              <a:t>Risk Reduction and Wellness</a:t>
            </a:r>
          </a:p>
        </p:txBody>
      </p:sp>
      <p:sp>
        <p:nvSpPr>
          <p:cNvPr id="8" name="Rectângulo arredondado 7"/>
          <p:cNvSpPr/>
          <p:nvPr/>
        </p:nvSpPr>
        <p:spPr>
          <a:xfrm>
            <a:off x="1655676" y="4076265"/>
            <a:ext cx="2808312" cy="54006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050" b="1" dirty="0"/>
              <a:t>Digital Medicine</a:t>
            </a:r>
            <a:r>
              <a:rPr lang="en-US" sz="1050" dirty="0"/>
              <a:t>:</a:t>
            </a:r>
          </a:p>
          <a:p>
            <a:pPr algn="ctr"/>
            <a:r>
              <a:rPr lang="en-US" sz="1050" dirty="0"/>
              <a:t>The </a:t>
            </a:r>
            <a:r>
              <a:rPr lang="en-US" sz="1050" dirty="0" err="1"/>
              <a:t>infocosm</a:t>
            </a:r>
            <a:r>
              <a:rPr lang="en-US" sz="1050" dirty="0"/>
              <a:t> of Healthcare</a:t>
            </a:r>
          </a:p>
        </p:txBody>
      </p:sp>
      <p:sp>
        <p:nvSpPr>
          <p:cNvPr id="9" name="Rectângulo arredondado 8"/>
          <p:cNvSpPr/>
          <p:nvPr/>
        </p:nvSpPr>
        <p:spPr>
          <a:xfrm>
            <a:off x="4788024" y="4076265"/>
            <a:ext cx="2808312" cy="54006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050" b="1" dirty="0"/>
              <a:t>Molecular Medicine</a:t>
            </a:r>
            <a:r>
              <a:rPr lang="en-US" sz="1050" dirty="0"/>
              <a:t>:</a:t>
            </a:r>
          </a:p>
          <a:p>
            <a:pPr algn="ctr"/>
            <a:r>
              <a:rPr lang="en-US" sz="1050" dirty="0"/>
              <a:t>Precision </a:t>
            </a:r>
            <a:r>
              <a:rPr lang="en-US" sz="1050" dirty="0" err="1"/>
              <a:t>Dx</a:t>
            </a:r>
            <a:r>
              <a:rPr lang="en-US" sz="1050" dirty="0"/>
              <a:t> and </a:t>
            </a:r>
            <a:r>
              <a:rPr lang="en-US" sz="1050" dirty="0" err="1"/>
              <a:t>Personalised</a:t>
            </a:r>
            <a:r>
              <a:rPr lang="en-US" sz="1050" dirty="0"/>
              <a:t> Rx</a:t>
            </a:r>
          </a:p>
        </p:txBody>
      </p:sp>
      <p:sp>
        <p:nvSpPr>
          <p:cNvPr id="16" name="TextBox 12"/>
          <p:cNvSpPr txBox="1"/>
          <p:nvPr/>
        </p:nvSpPr>
        <p:spPr>
          <a:xfrm>
            <a:off x="1223628" y="1014006"/>
            <a:ext cx="6750843" cy="461665"/>
          </a:xfrm>
          <a:prstGeom prst="rect">
            <a:avLst/>
          </a:prstGeom>
          <a:noFill/>
        </p:spPr>
        <p:txBody>
          <a:bodyPr wrap="square" rtlCol="0">
            <a:spAutoFit/>
          </a:bodyPr>
          <a:lstStyle/>
          <a:p>
            <a:pPr algn="ctr"/>
            <a:r>
              <a:rPr lang="pt-PT" sz="2400" b="1" dirty="0">
                <a:solidFill>
                  <a:schemeClr val="tx2">
                    <a:lumMod val="50000"/>
                  </a:schemeClr>
                </a:solidFill>
              </a:rPr>
              <a:t>“</a:t>
            </a:r>
            <a:r>
              <a:rPr lang="pt-PT" sz="2400" b="1" dirty="0" err="1">
                <a:solidFill>
                  <a:schemeClr val="tx2">
                    <a:lumMod val="50000"/>
                  </a:schemeClr>
                </a:solidFill>
              </a:rPr>
              <a:t>The</a:t>
            </a:r>
            <a:r>
              <a:rPr lang="pt-PT" sz="2400" b="1" dirty="0">
                <a:solidFill>
                  <a:schemeClr val="tx2">
                    <a:lumMod val="50000"/>
                  </a:schemeClr>
                </a:solidFill>
              </a:rPr>
              <a:t> </a:t>
            </a:r>
            <a:r>
              <a:rPr lang="pt-PT" sz="2400" b="1" dirty="0" err="1">
                <a:solidFill>
                  <a:schemeClr val="tx2">
                    <a:lumMod val="50000"/>
                  </a:schemeClr>
                </a:solidFill>
              </a:rPr>
              <a:t>Rise</a:t>
            </a:r>
            <a:r>
              <a:rPr lang="pt-PT" sz="2400" b="1" dirty="0">
                <a:solidFill>
                  <a:schemeClr val="tx2">
                    <a:lumMod val="50000"/>
                  </a:schemeClr>
                </a:solidFill>
              </a:rPr>
              <a:t> of Digital Health </a:t>
            </a:r>
            <a:r>
              <a:rPr lang="pt-PT" sz="2400" b="1" dirty="0" err="1">
                <a:solidFill>
                  <a:schemeClr val="tx2">
                    <a:lumMod val="50000"/>
                  </a:schemeClr>
                </a:solidFill>
              </a:rPr>
              <a:t>Care</a:t>
            </a:r>
            <a:r>
              <a:rPr lang="pt-PT" sz="2400" b="1" dirty="0">
                <a:solidFill>
                  <a:schemeClr val="tx2">
                    <a:lumMod val="50000"/>
                  </a:schemeClr>
                </a:solidFill>
              </a:rPr>
              <a:t>”</a:t>
            </a:r>
          </a:p>
        </p:txBody>
      </p:sp>
      <p:sp>
        <p:nvSpPr>
          <p:cNvPr id="2" name="CaixaDeTexto 12">
            <a:extLst>
              <a:ext uri="{FF2B5EF4-FFF2-40B4-BE49-F238E27FC236}">
                <a16:creationId xmlns:a16="http://schemas.microsoft.com/office/drawing/2014/main" id="{C933BD1F-2E8D-21AF-639E-52AF81A00434}"/>
              </a:ext>
            </a:extLst>
          </p:cNvPr>
          <p:cNvSpPr txBox="1"/>
          <p:nvPr/>
        </p:nvSpPr>
        <p:spPr>
          <a:xfrm>
            <a:off x="1" y="5046028"/>
            <a:ext cx="6574236" cy="261610"/>
          </a:xfrm>
          <a:prstGeom prst="rect">
            <a:avLst/>
          </a:prstGeom>
          <a:noFill/>
        </p:spPr>
        <p:txBody>
          <a:bodyPr wrap="none" rtlCol="0">
            <a:spAutoFit/>
          </a:bodyPr>
          <a:lstStyle/>
          <a:p>
            <a:r>
              <a:rPr lang="en-US" sz="1100" dirty="0">
                <a:solidFill>
                  <a:schemeClr val="bg1"/>
                </a:solidFill>
              </a:rPr>
              <a:t>Dr. George Poste – Arizona State University, INFORMS Annual Meeting, Phoenix, USA, October 2012</a:t>
            </a:r>
          </a:p>
        </p:txBody>
      </p:sp>
      <p:sp>
        <p:nvSpPr>
          <p:cNvPr id="4" name="CaixaDeTexto 6">
            <a:extLst>
              <a:ext uri="{FF2B5EF4-FFF2-40B4-BE49-F238E27FC236}">
                <a16:creationId xmlns:a16="http://schemas.microsoft.com/office/drawing/2014/main" id="{2DFE6826-7F3E-3D56-422D-7C8DE9195EF3}"/>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5" name="Flowchart: Process 11">
            <a:extLst>
              <a:ext uri="{FF2B5EF4-FFF2-40B4-BE49-F238E27FC236}">
                <a16:creationId xmlns:a16="http://schemas.microsoft.com/office/drawing/2014/main" id="{D6080DBE-8264-CFF8-0AE7-A8B5508DAE57}"/>
              </a:ext>
            </a:extLst>
          </p:cNvPr>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sp>
        <p:nvSpPr>
          <p:cNvPr id="11" name="TextBox 10">
            <a:extLst>
              <a:ext uri="{FF2B5EF4-FFF2-40B4-BE49-F238E27FC236}">
                <a16:creationId xmlns:a16="http://schemas.microsoft.com/office/drawing/2014/main" id="{01D543BF-03FA-8FC5-0904-012396E2D75B}"/>
              </a:ext>
            </a:extLst>
          </p:cNvPr>
          <p:cNvSpPr txBox="1"/>
          <p:nvPr/>
        </p:nvSpPr>
        <p:spPr>
          <a:xfrm>
            <a:off x="265662" y="307428"/>
            <a:ext cx="6750843" cy="369332"/>
          </a:xfrm>
          <a:prstGeom prst="rect">
            <a:avLst/>
          </a:prstGeom>
          <a:noFill/>
        </p:spPr>
        <p:txBody>
          <a:bodyPr wrap="square" rtlCol="0">
            <a:spAutoFit/>
          </a:bodyPr>
          <a:lstStyle/>
          <a:p>
            <a:r>
              <a:rPr lang="pt-PT" sz="1800" b="1" dirty="0" err="1">
                <a:solidFill>
                  <a:schemeClr val="bg1"/>
                </a:solidFill>
              </a:rPr>
              <a:t>Trends</a:t>
            </a:r>
            <a:r>
              <a:rPr lang="pt-PT" sz="1800" b="1" dirty="0">
                <a:solidFill>
                  <a:schemeClr val="bg1"/>
                </a:solidFill>
              </a:rPr>
              <a:t> for </a:t>
            </a:r>
            <a:r>
              <a:rPr lang="pt-PT" sz="1800" b="1" dirty="0" err="1">
                <a:solidFill>
                  <a:schemeClr val="bg1"/>
                </a:solidFill>
              </a:rPr>
              <a:t>the</a:t>
            </a:r>
            <a:r>
              <a:rPr lang="pt-PT" sz="1800" b="1" dirty="0">
                <a:solidFill>
                  <a:schemeClr val="bg1"/>
                </a:solidFill>
              </a:rPr>
              <a:t> </a:t>
            </a:r>
            <a:r>
              <a:rPr lang="pt-PT" sz="1800" b="1" dirty="0" err="1">
                <a:solidFill>
                  <a:schemeClr val="bg1"/>
                </a:solidFill>
              </a:rPr>
              <a:t>Next</a:t>
            </a:r>
            <a:r>
              <a:rPr lang="pt-PT" sz="1800" b="1" dirty="0">
                <a:solidFill>
                  <a:schemeClr val="bg1"/>
                </a:solidFill>
              </a:rPr>
              <a:t> </a:t>
            </a:r>
            <a:r>
              <a:rPr lang="pt-PT" sz="1800" b="1" dirty="0" err="1">
                <a:solidFill>
                  <a:schemeClr val="bg1"/>
                </a:solidFill>
              </a:rPr>
              <a:t>Decade</a:t>
            </a:r>
            <a:endParaRPr lang="pt-PT" sz="1800" b="1" i="1" dirty="0">
              <a:solidFill>
                <a:schemeClr val="bg1"/>
              </a:solidFill>
            </a:endParaRPr>
          </a:p>
        </p:txBody>
      </p:sp>
    </p:spTree>
    <p:extLst>
      <p:ext uri="{BB962C8B-B14F-4D97-AF65-F5344CB8AC3E}">
        <p14:creationId xmlns:p14="http://schemas.microsoft.com/office/powerpoint/2010/main" val="218068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sultado de imagem para 5G+healthcare">
            <a:extLst>
              <a:ext uri="{FF2B5EF4-FFF2-40B4-BE49-F238E27FC236}">
                <a16:creationId xmlns:a16="http://schemas.microsoft.com/office/drawing/2014/main" id="{715BFE50-324D-4F9D-989F-E01AED043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61863008-174C-4333-A53F-B149AD41FEE3}"/>
              </a:ext>
            </a:extLst>
          </p:cNvPr>
          <p:cNvSpPr/>
          <p:nvPr/>
        </p:nvSpPr>
        <p:spPr>
          <a:xfrm>
            <a:off x="7992007" y="4906519"/>
            <a:ext cx="1337226" cy="276999"/>
          </a:xfrm>
          <a:prstGeom prst="rect">
            <a:avLst/>
          </a:prstGeom>
        </p:spPr>
        <p:txBody>
          <a:bodyPr wrap="none">
            <a:spAutoFit/>
          </a:bodyPr>
          <a:lstStyle/>
          <a:p>
            <a:pPr>
              <a:defRPr/>
            </a:pPr>
            <a:r>
              <a:rPr lang="en-US" sz="1200" dirty="0">
                <a:solidFill>
                  <a:schemeClr val="bg1"/>
                </a:solidFill>
              </a:rPr>
              <a:t>@</a:t>
            </a:r>
            <a:r>
              <a:rPr lang="en-US" sz="1200" dirty="0" err="1">
                <a:solidFill>
                  <a:schemeClr val="bg1"/>
                </a:solidFill>
              </a:rPr>
              <a:t>RBaptistaLeite</a:t>
            </a:r>
            <a:endParaRPr lang="pt-PT" sz="1200" dirty="0">
              <a:solidFill>
                <a:schemeClr val="bg1"/>
              </a:solidFill>
            </a:endParaRPr>
          </a:p>
        </p:txBody>
      </p:sp>
      <p:sp>
        <p:nvSpPr>
          <p:cNvPr id="5" name="Cubo 4">
            <a:extLst>
              <a:ext uri="{FF2B5EF4-FFF2-40B4-BE49-F238E27FC236}">
                <a16:creationId xmlns:a16="http://schemas.microsoft.com/office/drawing/2014/main" id="{9A8B1DEB-250D-4943-90FA-FCF9DED01D93}"/>
              </a:ext>
            </a:extLst>
          </p:cNvPr>
          <p:cNvSpPr/>
          <p:nvPr/>
        </p:nvSpPr>
        <p:spPr>
          <a:xfrm>
            <a:off x="6303210" y="3500844"/>
            <a:ext cx="1371600" cy="1108444"/>
          </a:xfrm>
          <a:prstGeom prst="cub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PT" sz="1050" b="1" dirty="0" err="1"/>
              <a:t>Distance</a:t>
            </a:r>
            <a:r>
              <a:rPr lang="pt-PT" sz="1050" b="1" dirty="0"/>
              <a:t> medicine 4.0</a:t>
            </a:r>
          </a:p>
        </p:txBody>
      </p:sp>
      <p:sp>
        <p:nvSpPr>
          <p:cNvPr id="6" name="Cilindro 5">
            <a:extLst>
              <a:ext uri="{FF2B5EF4-FFF2-40B4-BE49-F238E27FC236}">
                <a16:creationId xmlns:a16="http://schemas.microsoft.com/office/drawing/2014/main" id="{3C0A27B6-C264-4A72-92C6-8D902D24710D}"/>
              </a:ext>
            </a:extLst>
          </p:cNvPr>
          <p:cNvSpPr/>
          <p:nvPr/>
        </p:nvSpPr>
        <p:spPr>
          <a:xfrm>
            <a:off x="291031" y="3248679"/>
            <a:ext cx="1379576" cy="145931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Remote Patient Monitoring and Interventions (autonomous)</a:t>
            </a:r>
          </a:p>
        </p:txBody>
      </p:sp>
      <p:sp>
        <p:nvSpPr>
          <p:cNvPr id="8" name="Seta: Com 4 Sentidos 7">
            <a:extLst>
              <a:ext uri="{FF2B5EF4-FFF2-40B4-BE49-F238E27FC236}">
                <a16:creationId xmlns:a16="http://schemas.microsoft.com/office/drawing/2014/main" id="{512ECD0C-7BE9-4FDA-B9A5-2587577544E8}"/>
              </a:ext>
            </a:extLst>
          </p:cNvPr>
          <p:cNvSpPr/>
          <p:nvPr/>
        </p:nvSpPr>
        <p:spPr>
          <a:xfrm>
            <a:off x="3533474" y="3021194"/>
            <a:ext cx="2240812" cy="2121195"/>
          </a:xfrm>
          <a:prstGeom prst="quadArrow">
            <a:avLst/>
          </a:prstGeom>
          <a:solidFill>
            <a:srgbClr val="FF0000"/>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PT" sz="1050" b="1" dirty="0" err="1"/>
              <a:t>Patient</a:t>
            </a:r>
            <a:r>
              <a:rPr lang="pt-PT" sz="1050" b="1" dirty="0"/>
              <a:t> Management NHS GPS</a:t>
            </a:r>
          </a:p>
        </p:txBody>
      </p:sp>
      <p:sp>
        <p:nvSpPr>
          <p:cNvPr id="9" name="Nuvem 8">
            <a:extLst>
              <a:ext uri="{FF2B5EF4-FFF2-40B4-BE49-F238E27FC236}">
                <a16:creationId xmlns:a16="http://schemas.microsoft.com/office/drawing/2014/main" id="{CB32941C-D9BF-4816-835E-F02BFFEB12B8}"/>
              </a:ext>
            </a:extLst>
          </p:cNvPr>
          <p:cNvSpPr/>
          <p:nvPr/>
        </p:nvSpPr>
        <p:spPr>
          <a:xfrm>
            <a:off x="6656794" y="72189"/>
            <a:ext cx="2381315" cy="140919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800" b="1" dirty="0" err="1">
                <a:solidFill>
                  <a:schemeClr val="accent1">
                    <a:lumMod val="75000"/>
                  </a:schemeClr>
                </a:solidFill>
              </a:rPr>
              <a:t>Cloud-based</a:t>
            </a:r>
            <a:r>
              <a:rPr lang="pt-PT" sz="1800" b="1" dirty="0">
                <a:solidFill>
                  <a:schemeClr val="accent1">
                    <a:lumMod val="75000"/>
                  </a:schemeClr>
                </a:solidFill>
              </a:rPr>
              <a:t> </a:t>
            </a:r>
            <a:r>
              <a:rPr lang="pt-PT" sz="1800" b="1" dirty="0" err="1">
                <a:solidFill>
                  <a:schemeClr val="accent1">
                    <a:lumMod val="75000"/>
                  </a:schemeClr>
                </a:solidFill>
              </a:rPr>
              <a:t>Technology</a:t>
            </a:r>
            <a:endParaRPr lang="pt-PT" sz="1800" b="1" dirty="0">
              <a:solidFill>
                <a:schemeClr val="accent1">
                  <a:lumMod val="75000"/>
                </a:schemeClr>
              </a:solidFill>
            </a:endParaRPr>
          </a:p>
        </p:txBody>
      </p:sp>
      <p:sp>
        <p:nvSpPr>
          <p:cNvPr id="11" name="Fluxograma: Multidocumentos 10">
            <a:extLst>
              <a:ext uri="{FF2B5EF4-FFF2-40B4-BE49-F238E27FC236}">
                <a16:creationId xmlns:a16="http://schemas.microsoft.com/office/drawing/2014/main" id="{950A6DA6-EA60-44B1-9931-F5115B8A1317}"/>
              </a:ext>
            </a:extLst>
          </p:cNvPr>
          <p:cNvSpPr/>
          <p:nvPr/>
        </p:nvSpPr>
        <p:spPr>
          <a:xfrm>
            <a:off x="3706392" y="653877"/>
            <a:ext cx="2381315" cy="1317458"/>
          </a:xfrm>
          <a:prstGeom prst="flowChartMultidocumen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050" b="1" dirty="0" err="1"/>
              <a:t>Clinical</a:t>
            </a:r>
            <a:r>
              <a:rPr lang="pt-PT" sz="1050" b="1" dirty="0"/>
              <a:t> </a:t>
            </a:r>
            <a:r>
              <a:rPr lang="pt-PT" sz="1050" b="1" dirty="0" err="1"/>
              <a:t>Decision</a:t>
            </a:r>
            <a:r>
              <a:rPr lang="pt-PT" sz="1050" b="1" dirty="0"/>
              <a:t> </a:t>
            </a:r>
            <a:r>
              <a:rPr lang="pt-PT" sz="1050" b="1" dirty="0" err="1"/>
              <a:t>and</a:t>
            </a:r>
            <a:r>
              <a:rPr lang="pt-PT" sz="1050" b="1" dirty="0"/>
              <a:t> Management </a:t>
            </a:r>
            <a:r>
              <a:rPr lang="pt-PT" sz="1050" b="1" dirty="0" err="1"/>
              <a:t>Support</a:t>
            </a:r>
            <a:r>
              <a:rPr lang="pt-PT" sz="1050" b="1" dirty="0"/>
              <a:t> </a:t>
            </a:r>
            <a:r>
              <a:rPr lang="pt-PT" sz="1050" b="1" dirty="0" err="1"/>
              <a:t>tools</a:t>
            </a:r>
            <a:r>
              <a:rPr lang="pt-PT" sz="1050" b="1" dirty="0"/>
              <a:t> (AI, QC, …)</a:t>
            </a:r>
          </a:p>
        </p:txBody>
      </p:sp>
      <p:sp>
        <p:nvSpPr>
          <p:cNvPr id="13" name="Seta: Movimento Para a Direita 12">
            <a:extLst>
              <a:ext uri="{FF2B5EF4-FFF2-40B4-BE49-F238E27FC236}">
                <a16:creationId xmlns:a16="http://schemas.microsoft.com/office/drawing/2014/main" id="{AD2F2A87-D40E-4E0A-8360-A8DEA262FCF6}"/>
              </a:ext>
            </a:extLst>
          </p:cNvPr>
          <p:cNvSpPr/>
          <p:nvPr/>
        </p:nvSpPr>
        <p:spPr>
          <a:xfrm>
            <a:off x="6425196" y="1867903"/>
            <a:ext cx="2499229" cy="1479884"/>
          </a:xfrm>
          <a:prstGeom prst="striped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PT" sz="1800" b="1" dirty="0"/>
              <a:t>‘</a:t>
            </a:r>
            <a:r>
              <a:rPr lang="pt-PT" sz="1800" b="1" dirty="0" err="1"/>
              <a:t>Nudging</a:t>
            </a:r>
            <a:r>
              <a:rPr lang="pt-PT" sz="1800" b="1" dirty="0"/>
              <a:t>’ for </a:t>
            </a:r>
            <a:r>
              <a:rPr lang="pt-PT" sz="1800" b="1" dirty="0" err="1"/>
              <a:t>better</a:t>
            </a:r>
            <a:r>
              <a:rPr lang="pt-PT" sz="1800" b="1" dirty="0"/>
              <a:t> </a:t>
            </a:r>
            <a:r>
              <a:rPr lang="pt-PT" sz="1800" b="1" dirty="0" err="1"/>
              <a:t>health</a:t>
            </a:r>
            <a:endParaRPr lang="pt-PT" sz="1800" b="1" dirty="0"/>
          </a:p>
        </p:txBody>
      </p:sp>
      <p:sp>
        <p:nvSpPr>
          <p:cNvPr id="14" name="Fluxograma: Decisão 13">
            <a:extLst>
              <a:ext uri="{FF2B5EF4-FFF2-40B4-BE49-F238E27FC236}">
                <a16:creationId xmlns:a16="http://schemas.microsoft.com/office/drawing/2014/main" id="{DE0FFF1D-A41B-44BB-AC7E-177B6EEE704F}"/>
              </a:ext>
            </a:extLst>
          </p:cNvPr>
          <p:cNvSpPr/>
          <p:nvPr/>
        </p:nvSpPr>
        <p:spPr>
          <a:xfrm>
            <a:off x="1670608" y="1907231"/>
            <a:ext cx="2128364" cy="1353553"/>
          </a:xfrm>
          <a:prstGeom prst="flowChartDecision">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100" b="1" dirty="0" err="1"/>
              <a:t>Syndromic</a:t>
            </a:r>
            <a:r>
              <a:rPr lang="pt-PT" sz="1100" b="1" dirty="0"/>
              <a:t> E-</a:t>
            </a:r>
            <a:r>
              <a:rPr lang="pt-PT" sz="1100" b="1" dirty="0" err="1"/>
              <a:t>Screening</a:t>
            </a:r>
            <a:endParaRPr lang="pt-PT" sz="1100" b="1" dirty="0"/>
          </a:p>
        </p:txBody>
      </p:sp>
      <p:sp>
        <p:nvSpPr>
          <p:cNvPr id="3" name="Manual Operation 2">
            <a:extLst>
              <a:ext uri="{FF2B5EF4-FFF2-40B4-BE49-F238E27FC236}">
                <a16:creationId xmlns:a16="http://schemas.microsoft.com/office/drawing/2014/main" id="{286FF0D2-EB2A-4700-7B52-8B43F79D28C8}"/>
              </a:ext>
            </a:extLst>
          </p:cNvPr>
          <p:cNvSpPr/>
          <p:nvPr/>
        </p:nvSpPr>
        <p:spPr>
          <a:xfrm>
            <a:off x="430711" y="471948"/>
            <a:ext cx="2381315" cy="1395955"/>
          </a:xfrm>
          <a:prstGeom prst="flowChartManualOperati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b="1" dirty="0"/>
              <a:t>Rise of Computational Capacity</a:t>
            </a:r>
          </a:p>
        </p:txBody>
      </p:sp>
    </p:spTree>
    <p:extLst>
      <p:ext uri="{BB962C8B-B14F-4D97-AF65-F5344CB8AC3E}">
        <p14:creationId xmlns:p14="http://schemas.microsoft.com/office/powerpoint/2010/main" val="88806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1" grpId="0" animBg="1"/>
      <p:bldP spid="13" grpId="0" animBg="1"/>
      <p:bldP spid="14"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1">
            <a:extLst>
              <a:ext uri="{FF2B5EF4-FFF2-40B4-BE49-F238E27FC236}">
                <a16:creationId xmlns:a16="http://schemas.microsoft.com/office/drawing/2014/main" id="{5AC803EE-0DCC-8685-0986-8C11F9F9754C}"/>
              </a:ext>
            </a:extLst>
          </p:cNvPr>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dirty="0"/>
          </a:p>
        </p:txBody>
      </p:sp>
      <p:pic>
        <p:nvPicPr>
          <p:cNvPr id="1026" name="Picture 2">
            <a:extLst>
              <a:ext uri="{FF2B5EF4-FFF2-40B4-BE49-F238E27FC236}">
                <a16:creationId xmlns:a16="http://schemas.microsoft.com/office/drawing/2014/main" id="{CE4E82A1-D0D7-4C62-94B7-6249FFB24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826" y="1694492"/>
            <a:ext cx="2233511" cy="2317794"/>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05A8FB88-7925-44BE-B3EC-B3AA20B0B3EB}"/>
              </a:ext>
            </a:extLst>
          </p:cNvPr>
          <p:cNvSpPr txBox="1"/>
          <p:nvPr/>
        </p:nvSpPr>
        <p:spPr>
          <a:xfrm>
            <a:off x="346282" y="1078983"/>
            <a:ext cx="3926950" cy="577081"/>
          </a:xfrm>
          <a:prstGeom prst="rect">
            <a:avLst/>
          </a:prstGeom>
          <a:noFill/>
        </p:spPr>
        <p:txBody>
          <a:bodyPr wrap="square">
            <a:spAutoFit/>
          </a:bodyPr>
          <a:lstStyle/>
          <a:p>
            <a:pPr algn="l"/>
            <a:r>
              <a:rPr lang="pt-PT" sz="1575" b="1" dirty="0" err="1">
                <a:solidFill>
                  <a:srgbClr val="111111"/>
                </a:solidFill>
                <a:latin typeface="Helvetica Neue"/>
              </a:rPr>
              <a:t>Evolution</a:t>
            </a:r>
            <a:r>
              <a:rPr lang="pt-PT" sz="1575" b="1" dirty="0">
                <a:solidFill>
                  <a:srgbClr val="111111"/>
                </a:solidFill>
                <a:latin typeface="Helvetica Neue"/>
              </a:rPr>
              <a:t> </a:t>
            </a:r>
            <a:r>
              <a:rPr lang="pt-PT" sz="1575" b="1" dirty="0" err="1">
                <a:solidFill>
                  <a:srgbClr val="111111"/>
                </a:solidFill>
                <a:latin typeface="Helvetica Neue"/>
              </a:rPr>
              <a:t>of</a:t>
            </a:r>
            <a:r>
              <a:rPr lang="pt-PT" sz="1575" b="1" dirty="0">
                <a:solidFill>
                  <a:srgbClr val="111111"/>
                </a:solidFill>
                <a:latin typeface="Helvetica Neue"/>
              </a:rPr>
              <a:t> </a:t>
            </a:r>
            <a:r>
              <a:rPr lang="pt-PT" sz="1575" b="1" dirty="0" err="1">
                <a:solidFill>
                  <a:srgbClr val="111111"/>
                </a:solidFill>
                <a:latin typeface="Helvetica Neue"/>
              </a:rPr>
              <a:t>Life</a:t>
            </a:r>
            <a:r>
              <a:rPr lang="pt-PT" sz="1575" b="1" dirty="0">
                <a:solidFill>
                  <a:srgbClr val="111111"/>
                </a:solidFill>
                <a:latin typeface="Helvetica Neue"/>
              </a:rPr>
              <a:t> </a:t>
            </a:r>
            <a:r>
              <a:rPr lang="pt-PT" sz="1575" b="1" dirty="0" err="1">
                <a:solidFill>
                  <a:srgbClr val="111111"/>
                </a:solidFill>
                <a:latin typeface="Helvetica Neue"/>
              </a:rPr>
              <a:t>Expectancy</a:t>
            </a:r>
            <a:r>
              <a:rPr lang="pt-PT" sz="1575" b="1" dirty="0">
                <a:solidFill>
                  <a:srgbClr val="111111"/>
                </a:solidFill>
                <a:latin typeface="Helvetica Neue"/>
              </a:rPr>
              <a:t> </a:t>
            </a:r>
            <a:r>
              <a:rPr lang="pt-PT" sz="1575" b="1" dirty="0" err="1">
                <a:solidFill>
                  <a:srgbClr val="111111"/>
                </a:solidFill>
                <a:latin typeface="Helvetica Neue"/>
              </a:rPr>
              <a:t>at</a:t>
            </a:r>
            <a:r>
              <a:rPr lang="pt-PT" sz="1575" b="1" dirty="0">
                <a:solidFill>
                  <a:srgbClr val="111111"/>
                </a:solidFill>
                <a:latin typeface="Helvetica Neue"/>
              </a:rPr>
              <a:t> </a:t>
            </a:r>
            <a:r>
              <a:rPr lang="pt-PT" sz="1575" b="1" dirty="0" err="1">
                <a:solidFill>
                  <a:srgbClr val="111111"/>
                </a:solidFill>
                <a:latin typeface="Helvetica Neue"/>
              </a:rPr>
              <a:t>Birth</a:t>
            </a:r>
            <a:endParaRPr lang="pt-PT" sz="1575" b="1" dirty="0">
              <a:solidFill>
                <a:srgbClr val="111111"/>
              </a:solidFill>
              <a:latin typeface="Helvetica Neue"/>
            </a:endParaRPr>
          </a:p>
          <a:p>
            <a:pPr algn="l"/>
            <a:r>
              <a:rPr lang="pt-PT" sz="1575" b="1" dirty="0">
                <a:solidFill>
                  <a:srgbClr val="AAAAAA"/>
                </a:solidFill>
                <a:latin typeface="Helvetica Neue"/>
              </a:rPr>
              <a:t>in Portugal</a:t>
            </a:r>
            <a:endParaRPr lang="pt-PT" sz="1575" b="1" dirty="0">
              <a:solidFill>
                <a:srgbClr val="111111"/>
              </a:solidFill>
              <a:latin typeface="Helvetica Neue"/>
            </a:endParaRPr>
          </a:p>
        </p:txBody>
      </p:sp>
      <p:sp>
        <p:nvSpPr>
          <p:cNvPr id="3" name="CaixaDeTexto 2">
            <a:extLst>
              <a:ext uri="{FF2B5EF4-FFF2-40B4-BE49-F238E27FC236}">
                <a16:creationId xmlns:a16="http://schemas.microsoft.com/office/drawing/2014/main" id="{2F9287CD-704D-4506-9A84-E43D79AE8C9E}"/>
              </a:ext>
            </a:extLst>
          </p:cNvPr>
          <p:cNvSpPr txBox="1"/>
          <p:nvPr/>
        </p:nvSpPr>
        <p:spPr>
          <a:xfrm>
            <a:off x="123089" y="4862795"/>
            <a:ext cx="2576346" cy="248209"/>
          </a:xfrm>
          <a:prstGeom prst="rect">
            <a:avLst/>
          </a:prstGeom>
          <a:noFill/>
        </p:spPr>
        <p:txBody>
          <a:bodyPr wrap="none" rtlCol="0">
            <a:spAutoFit/>
          </a:bodyPr>
          <a:lstStyle/>
          <a:p>
            <a:r>
              <a:rPr lang="pt-PT" sz="1013" dirty="0" err="1">
                <a:solidFill>
                  <a:schemeClr val="tx1"/>
                </a:solidFill>
              </a:rPr>
              <a:t>Source</a:t>
            </a:r>
            <a:r>
              <a:rPr lang="pt-PT" sz="1013" dirty="0">
                <a:solidFill>
                  <a:schemeClr val="tx1"/>
                </a:solidFill>
              </a:rPr>
              <a:t>: Público/ Health at a </a:t>
            </a:r>
            <a:r>
              <a:rPr lang="pt-PT" sz="1013" dirty="0" err="1">
                <a:solidFill>
                  <a:schemeClr val="tx1"/>
                </a:solidFill>
              </a:rPr>
              <a:t>Glance</a:t>
            </a:r>
            <a:r>
              <a:rPr lang="pt-PT" sz="1013" dirty="0">
                <a:solidFill>
                  <a:schemeClr val="tx1"/>
                </a:solidFill>
              </a:rPr>
              <a:t> 2022</a:t>
            </a:r>
          </a:p>
        </p:txBody>
      </p:sp>
      <p:pic>
        <p:nvPicPr>
          <p:cNvPr id="6" name="Picture 2" descr="Resultado de imagem para sns saude">
            <a:extLst>
              <a:ext uri="{FF2B5EF4-FFF2-40B4-BE49-F238E27FC236}">
                <a16:creationId xmlns:a16="http://schemas.microsoft.com/office/drawing/2014/main" id="{BCE90A5C-83AE-483E-B22C-8FDF36FF65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5665" y="3894890"/>
            <a:ext cx="730123" cy="23479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exão reta 6">
            <a:extLst>
              <a:ext uri="{FF2B5EF4-FFF2-40B4-BE49-F238E27FC236}">
                <a16:creationId xmlns:a16="http://schemas.microsoft.com/office/drawing/2014/main" id="{E89EAC4B-3BC2-4321-BDC7-FC5BA6D764E1}"/>
              </a:ext>
            </a:extLst>
          </p:cNvPr>
          <p:cNvCxnSpPr>
            <a:cxnSpLocks/>
          </p:cNvCxnSpPr>
          <p:nvPr/>
        </p:nvCxnSpPr>
        <p:spPr>
          <a:xfrm>
            <a:off x="2176436" y="1594194"/>
            <a:ext cx="0" cy="2228600"/>
          </a:xfrm>
          <a:prstGeom prst="line">
            <a:avLst/>
          </a:prstGeom>
          <a:ln w="38100">
            <a:solidFill>
              <a:srgbClr val="C00000"/>
            </a:solidFill>
            <a:prstDash val="dash"/>
          </a:ln>
        </p:spPr>
        <p:style>
          <a:lnRef idx="3">
            <a:schemeClr val="accent2"/>
          </a:lnRef>
          <a:fillRef idx="0">
            <a:schemeClr val="accent2"/>
          </a:fillRef>
          <a:effectRef idx="2">
            <a:schemeClr val="accent2"/>
          </a:effectRef>
          <a:fontRef idx="minor">
            <a:schemeClr val="tx1"/>
          </a:fontRef>
        </p:style>
      </p:cxnSp>
      <p:sp>
        <p:nvSpPr>
          <p:cNvPr id="5" name="CaixaDeTexto 6">
            <a:extLst>
              <a:ext uri="{FF2B5EF4-FFF2-40B4-BE49-F238E27FC236}">
                <a16:creationId xmlns:a16="http://schemas.microsoft.com/office/drawing/2014/main" id="{6FF49C97-0D0F-5BA9-FFB3-3FA823F0208B}"/>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9" name="TextBox 8">
            <a:extLst>
              <a:ext uri="{FF2B5EF4-FFF2-40B4-BE49-F238E27FC236}">
                <a16:creationId xmlns:a16="http://schemas.microsoft.com/office/drawing/2014/main" id="{208EE9F9-E05A-ED43-86F0-CA2A14693B05}"/>
              </a:ext>
            </a:extLst>
          </p:cNvPr>
          <p:cNvSpPr txBox="1"/>
          <p:nvPr/>
        </p:nvSpPr>
        <p:spPr>
          <a:xfrm>
            <a:off x="265662" y="307428"/>
            <a:ext cx="6750843" cy="369332"/>
          </a:xfrm>
          <a:prstGeom prst="rect">
            <a:avLst/>
          </a:prstGeom>
          <a:noFill/>
        </p:spPr>
        <p:txBody>
          <a:bodyPr wrap="square" rtlCol="0">
            <a:spAutoFit/>
          </a:bodyPr>
          <a:lstStyle/>
          <a:p>
            <a:r>
              <a:rPr lang="pt-PT" sz="1800" b="1" dirty="0" err="1">
                <a:solidFill>
                  <a:schemeClr val="bg1"/>
                </a:solidFill>
              </a:rPr>
              <a:t>Life</a:t>
            </a:r>
            <a:r>
              <a:rPr lang="pt-PT" sz="1800" b="1" dirty="0">
                <a:solidFill>
                  <a:schemeClr val="bg1"/>
                </a:solidFill>
              </a:rPr>
              <a:t> </a:t>
            </a:r>
            <a:r>
              <a:rPr lang="pt-PT" sz="1800" b="1" dirty="0" err="1">
                <a:solidFill>
                  <a:schemeClr val="bg1"/>
                </a:solidFill>
              </a:rPr>
              <a:t>Expectancy</a:t>
            </a:r>
            <a:r>
              <a:rPr lang="pt-PT" sz="1800" b="1" dirty="0">
                <a:solidFill>
                  <a:schemeClr val="bg1"/>
                </a:solidFill>
              </a:rPr>
              <a:t> at </a:t>
            </a:r>
            <a:r>
              <a:rPr lang="pt-PT" sz="1800" b="1" dirty="0" err="1">
                <a:solidFill>
                  <a:schemeClr val="bg1"/>
                </a:solidFill>
              </a:rPr>
              <a:t>Birth</a:t>
            </a:r>
            <a:endParaRPr lang="pt-PT" sz="1800" b="1" i="1" dirty="0">
              <a:solidFill>
                <a:schemeClr val="bg1"/>
              </a:solidFill>
            </a:endParaRPr>
          </a:p>
        </p:txBody>
      </p:sp>
      <p:pic>
        <p:nvPicPr>
          <p:cNvPr id="10" name="Imagem 2">
            <a:extLst>
              <a:ext uri="{FF2B5EF4-FFF2-40B4-BE49-F238E27FC236}">
                <a16:creationId xmlns:a16="http://schemas.microsoft.com/office/drawing/2014/main" id="{27AED63E-8756-2406-6CAB-CAAC2AF8F9F1}"/>
              </a:ext>
            </a:extLst>
          </p:cNvPr>
          <p:cNvPicPr>
            <a:picLocks noChangeAspect="1"/>
          </p:cNvPicPr>
          <p:nvPr/>
        </p:nvPicPr>
        <p:blipFill>
          <a:blip r:embed="rId4"/>
          <a:stretch>
            <a:fillRect/>
          </a:stretch>
        </p:blipFill>
        <p:spPr>
          <a:xfrm>
            <a:off x="3489848" y="1984966"/>
            <a:ext cx="5578877" cy="2253536"/>
          </a:xfrm>
          <a:prstGeom prst="rect">
            <a:avLst/>
          </a:prstGeom>
        </p:spPr>
      </p:pic>
      <p:cxnSp>
        <p:nvCxnSpPr>
          <p:cNvPr id="11" name="Conexão reta 6">
            <a:extLst>
              <a:ext uri="{FF2B5EF4-FFF2-40B4-BE49-F238E27FC236}">
                <a16:creationId xmlns:a16="http://schemas.microsoft.com/office/drawing/2014/main" id="{EC4AE9D8-76FF-D815-3370-5B03F0A97100}"/>
              </a:ext>
            </a:extLst>
          </p:cNvPr>
          <p:cNvCxnSpPr>
            <a:cxnSpLocks/>
          </p:cNvCxnSpPr>
          <p:nvPr/>
        </p:nvCxnSpPr>
        <p:spPr>
          <a:xfrm>
            <a:off x="5370801" y="2155323"/>
            <a:ext cx="0" cy="1592812"/>
          </a:xfrm>
          <a:prstGeom prst="line">
            <a:avLst/>
          </a:prstGeom>
          <a:ln w="38100">
            <a:solidFill>
              <a:srgbClr val="C00000"/>
            </a:solidFill>
            <a:prstDash val="dash"/>
          </a:ln>
        </p:spPr>
        <p:style>
          <a:lnRef idx="3">
            <a:schemeClr val="accent2"/>
          </a:lnRef>
          <a:fillRef idx="0">
            <a:schemeClr val="accent2"/>
          </a:fillRef>
          <a:effectRef idx="2">
            <a:schemeClr val="accent2"/>
          </a:effectRef>
          <a:fontRef idx="minor">
            <a:schemeClr val="tx1"/>
          </a:fontRef>
        </p:style>
      </p:cxnSp>
      <p:pic>
        <p:nvPicPr>
          <p:cNvPr id="13" name="Picture 2" descr="Resultado de imagem para sns saude">
            <a:extLst>
              <a:ext uri="{FF2B5EF4-FFF2-40B4-BE49-F238E27FC236}">
                <a16:creationId xmlns:a16="http://schemas.microsoft.com/office/drawing/2014/main" id="{8AB3CF4D-44AA-83C1-80C2-B425C94670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5739" y="3748135"/>
            <a:ext cx="730123" cy="234793"/>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4">
            <a:extLst>
              <a:ext uri="{FF2B5EF4-FFF2-40B4-BE49-F238E27FC236}">
                <a16:creationId xmlns:a16="http://schemas.microsoft.com/office/drawing/2014/main" id="{54C3BF46-88DA-E5B3-55B3-9FB22CDA53BC}"/>
              </a:ext>
            </a:extLst>
          </p:cNvPr>
          <p:cNvSpPr txBox="1"/>
          <p:nvPr/>
        </p:nvSpPr>
        <p:spPr>
          <a:xfrm>
            <a:off x="4251868" y="1547607"/>
            <a:ext cx="4054836" cy="338554"/>
          </a:xfrm>
          <a:prstGeom prst="rect">
            <a:avLst/>
          </a:prstGeom>
          <a:solidFill>
            <a:schemeClr val="bg1"/>
          </a:solidFill>
        </p:spPr>
        <p:txBody>
          <a:bodyPr wrap="square">
            <a:spAutoFit/>
          </a:bodyPr>
          <a:lstStyle/>
          <a:p>
            <a:pPr algn="ctr"/>
            <a:r>
              <a:rPr lang="pt-PT" sz="1600" b="1" dirty="0" err="1">
                <a:solidFill>
                  <a:srgbClr val="2F2F2F"/>
                </a:solidFill>
                <a:latin typeface="+mn-lt"/>
              </a:rPr>
              <a:t>Infant</a:t>
            </a:r>
            <a:r>
              <a:rPr lang="pt-PT" sz="1600" b="1" dirty="0">
                <a:solidFill>
                  <a:srgbClr val="2F2F2F"/>
                </a:solidFill>
                <a:latin typeface="+mn-lt"/>
              </a:rPr>
              <a:t> </a:t>
            </a:r>
            <a:r>
              <a:rPr lang="pt-PT" sz="1600" b="1" dirty="0" err="1">
                <a:solidFill>
                  <a:srgbClr val="2F2F2F"/>
                </a:solidFill>
                <a:latin typeface="+mn-lt"/>
              </a:rPr>
              <a:t>Mortality</a:t>
            </a:r>
            <a:r>
              <a:rPr lang="pt-PT" sz="1600" b="1" dirty="0">
                <a:solidFill>
                  <a:srgbClr val="2F2F2F"/>
                </a:solidFill>
                <a:latin typeface="+mn-lt"/>
              </a:rPr>
              <a:t> Rate, Portugal</a:t>
            </a:r>
            <a:endParaRPr lang="pt-PT" sz="1600" b="1" dirty="0">
              <a:latin typeface="+mn-lt"/>
            </a:endParaRPr>
          </a:p>
        </p:txBody>
      </p:sp>
    </p:spTree>
    <p:extLst>
      <p:ext uri="{BB962C8B-B14F-4D97-AF65-F5344CB8AC3E}">
        <p14:creationId xmlns:p14="http://schemas.microsoft.com/office/powerpoint/2010/main" val="398558844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3">
            <a:extLst>
              <a:ext uri="{FF2B5EF4-FFF2-40B4-BE49-F238E27FC236}">
                <a16:creationId xmlns:a16="http://schemas.microsoft.com/office/drawing/2014/main" id="{72145C57-ED30-486D-916A-BF63EB9E749A}"/>
              </a:ext>
            </a:extLst>
          </p:cNvPr>
          <p:cNvSpPr txBox="1">
            <a:spLocks/>
          </p:cNvSpPr>
          <p:nvPr/>
        </p:nvSpPr>
        <p:spPr>
          <a:xfrm>
            <a:off x="1116201" y="486245"/>
            <a:ext cx="7127497" cy="501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3600" b="1" dirty="0">
                <a:solidFill>
                  <a:schemeClr val="accent1">
                    <a:lumMod val="50000"/>
                  </a:schemeClr>
                </a:solidFill>
              </a:rPr>
              <a:t>‘Health Data’ as a </a:t>
            </a:r>
            <a:r>
              <a:rPr lang="pt-PT" sz="3600" b="1" dirty="0" err="1">
                <a:solidFill>
                  <a:schemeClr val="accent1">
                    <a:lumMod val="50000"/>
                  </a:schemeClr>
                </a:solidFill>
              </a:rPr>
              <a:t>Public</a:t>
            </a:r>
            <a:r>
              <a:rPr lang="pt-PT" sz="3600" b="1" dirty="0">
                <a:solidFill>
                  <a:schemeClr val="accent1">
                    <a:lumMod val="50000"/>
                  </a:schemeClr>
                </a:solidFill>
              </a:rPr>
              <a:t> </a:t>
            </a:r>
            <a:r>
              <a:rPr lang="pt-PT" sz="3600" b="1" dirty="0" err="1">
                <a:solidFill>
                  <a:schemeClr val="accent1">
                    <a:lumMod val="50000"/>
                  </a:schemeClr>
                </a:solidFill>
              </a:rPr>
              <a:t>Good</a:t>
            </a:r>
            <a:endParaRPr lang="pt-PT" sz="3600" b="1" dirty="0">
              <a:solidFill>
                <a:schemeClr val="accent1">
                  <a:lumMod val="50000"/>
                </a:schemeClr>
              </a:solidFill>
            </a:endParaRPr>
          </a:p>
        </p:txBody>
      </p:sp>
      <p:pic>
        <p:nvPicPr>
          <p:cNvPr id="8" name="Picture 15" descr="https://upload.wikimedia.org/wikipedia/en/2/24/Binary-icon.png">
            <a:extLst>
              <a:ext uri="{FF2B5EF4-FFF2-40B4-BE49-F238E27FC236}">
                <a16:creationId xmlns:a16="http://schemas.microsoft.com/office/drawing/2014/main" id="{5241B2D2-900E-4E03-9A92-DE2E6B916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439" y="1638508"/>
            <a:ext cx="1921081" cy="192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a:extLst>
              <a:ext uri="{FF2B5EF4-FFF2-40B4-BE49-F238E27FC236}">
                <a16:creationId xmlns:a16="http://schemas.microsoft.com/office/drawing/2014/main" id="{7C12140A-7D85-426A-ADD2-1A3CA76BCC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9726" y="1718969"/>
            <a:ext cx="1851041" cy="171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1">
            <a:extLst>
              <a:ext uri="{FF2B5EF4-FFF2-40B4-BE49-F238E27FC236}">
                <a16:creationId xmlns:a16="http://schemas.microsoft.com/office/drawing/2014/main" id="{5FAA6B2E-D5FE-4C63-BFE8-E09C73CE2803}"/>
              </a:ext>
            </a:extLst>
          </p:cNvPr>
          <p:cNvSpPr txBox="1">
            <a:spLocks noChangeArrowheads="1"/>
          </p:cNvSpPr>
          <p:nvPr/>
        </p:nvSpPr>
        <p:spPr bwMode="auto">
          <a:xfrm>
            <a:off x="5862506" y="2575701"/>
            <a:ext cx="1921081" cy="427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kern="1200">
                <a:solidFill>
                  <a:schemeClr val="tx1"/>
                </a:solidFill>
                <a:latin typeface="Courier New" panose="02070309020205020404" pitchFamily="49"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ourier New" panose="02070309020205020404" pitchFamily="49"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ourier New" panose="02070309020205020404" pitchFamily="49"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ourier New" panose="02070309020205020404" pitchFamily="49"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ourier New" panose="02070309020205020404" pitchFamily="49" charset="0"/>
                <a:ea typeface="+mn-ea"/>
                <a:cs typeface="Arial" panose="020B0604020202020204" pitchFamily="34" charset="0"/>
              </a:defRPr>
            </a:lvl5pPr>
            <a:lvl6pPr marL="2286000" algn="l" defTabSz="914400" rtl="0" eaLnBrk="1" latinLnBrk="0" hangingPunct="1">
              <a:defRPr kern="1200">
                <a:solidFill>
                  <a:schemeClr val="tx1"/>
                </a:solidFill>
                <a:latin typeface="Courier New" panose="02070309020205020404" pitchFamily="49" charset="0"/>
                <a:ea typeface="+mn-ea"/>
                <a:cs typeface="Arial" panose="020B0604020202020204" pitchFamily="34" charset="0"/>
              </a:defRPr>
            </a:lvl6pPr>
            <a:lvl7pPr marL="2743200" algn="l" defTabSz="914400" rtl="0" eaLnBrk="1" latinLnBrk="0" hangingPunct="1">
              <a:defRPr kern="1200">
                <a:solidFill>
                  <a:schemeClr val="tx1"/>
                </a:solidFill>
                <a:latin typeface="Courier New" panose="02070309020205020404" pitchFamily="49" charset="0"/>
                <a:ea typeface="+mn-ea"/>
                <a:cs typeface="Arial" panose="020B0604020202020204" pitchFamily="34" charset="0"/>
              </a:defRPr>
            </a:lvl7pPr>
            <a:lvl8pPr marL="3200400" algn="l" defTabSz="914400" rtl="0" eaLnBrk="1" latinLnBrk="0" hangingPunct="1">
              <a:defRPr kern="1200">
                <a:solidFill>
                  <a:schemeClr val="tx1"/>
                </a:solidFill>
                <a:latin typeface="Courier New" panose="02070309020205020404" pitchFamily="49" charset="0"/>
                <a:ea typeface="+mn-ea"/>
                <a:cs typeface="Arial" panose="020B0604020202020204" pitchFamily="34" charset="0"/>
              </a:defRPr>
            </a:lvl8pPr>
            <a:lvl9pPr marL="3657600" algn="l" defTabSz="914400" rtl="0" eaLnBrk="1" latinLnBrk="0" hangingPunct="1">
              <a:defRPr kern="1200">
                <a:solidFill>
                  <a:schemeClr val="tx1"/>
                </a:solidFill>
                <a:latin typeface="Courier New" panose="02070309020205020404" pitchFamily="49" charset="0"/>
                <a:ea typeface="+mn-ea"/>
                <a:cs typeface="Arial" panose="020B0604020202020204" pitchFamily="34" charset="0"/>
              </a:defRPr>
            </a:lvl9pPr>
          </a:lstStyle>
          <a:p>
            <a:pPr>
              <a:spcBef>
                <a:spcPct val="0"/>
              </a:spcBef>
              <a:buFontTx/>
              <a:buNone/>
            </a:pPr>
            <a:r>
              <a:rPr lang="en-GB" altLang="en-US" sz="2175" b="1" dirty="0">
                <a:latin typeface="Arial Black" panose="020B0A04020102020204" pitchFamily="34" charset="0"/>
              </a:rPr>
              <a:t>give data</a:t>
            </a:r>
          </a:p>
        </p:txBody>
      </p:sp>
      <p:sp>
        <p:nvSpPr>
          <p:cNvPr id="11" name="TextBox 11">
            <a:extLst>
              <a:ext uri="{FF2B5EF4-FFF2-40B4-BE49-F238E27FC236}">
                <a16:creationId xmlns:a16="http://schemas.microsoft.com/office/drawing/2014/main" id="{08A5DE04-B796-446A-B489-A65158A7041E}"/>
              </a:ext>
            </a:extLst>
          </p:cNvPr>
          <p:cNvSpPr txBox="1">
            <a:spLocks noChangeArrowheads="1"/>
          </p:cNvSpPr>
          <p:nvPr/>
        </p:nvSpPr>
        <p:spPr bwMode="auto">
          <a:xfrm>
            <a:off x="2566794" y="2575701"/>
            <a:ext cx="1729939" cy="427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kern="1200">
                <a:solidFill>
                  <a:schemeClr val="tx1"/>
                </a:solidFill>
                <a:latin typeface="Courier New" panose="02070309020205020404" pitchFamily="49"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ourier New" panose="02070309020205020404" pitchFamily="49"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ourier New" panose="02070309020205020404" pitchFamily="49"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ourier New" panose="02070309020205020404" pitchFamily="49"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ourier New" panose="02070309020205020404" pitchFamily="49" charset="0"/>
                <a:ea typeface="+mn-ea"/>
                <a:cs typeface="Arial" panose="020B0604020202020204" pitchFamily="34" charset="0"/>
              </a:defRPr>
            </a:lvl5pPr>
            <a:lvl6pPr marL="2286000" algn="l" defTabSz="914400" rtl="0" eaLnBrk="1" latinLnBrk="0" hangingPunct="1">
              <a:defRPr kern="1200">
                <a:solidFill>
                  <a:schemeClr val="tx1"/>
                </a:solidFill>
                <a:latin typeface="Courier New" panose="02070309020205020404" pitchFamily="49" charset="0"/>
                <a:ea typeface="+mn-ea"/>
                <a:cs typeface="Arial" panose="020B0604020202020204" pitchFamily="34" charset="0"/>
              </a:defRPr>
            </a:lvl6pPr>
            <a:lvl7pPr marL="2743200" algn="l" defTabSz="914400" rtl="0" eaLnBrk="1" latinLnBrk="0" hangingPunct="1">
              <a:defRPr kern="1200">
                <a:solidFill>
                  <a:schemeClr val="tx1"/>
                </a:solidFill>
                <a:latin typeface="Courier New" panose="02070309020205020404" pitchFamily="49" charset="0"/>
                <a:ea typeface="+mn-ea"/>
                <a:cs typeface="Arial" panose="020B0604020202020204" pitchFamily="34" charset="0"/>
              </a:defRPr>
            </a:lvl7pPr>
            <a:lvl8pPr marL="3200400" algn="l" defTabSz="914400" rtl="0" eaLnBrk="1" latinLnBrk="0" hangingPunct="1">
              <a:defRPr kern="1200">
                <a:solidFill>
                  <a:schemeClr val="tx1"/>
                </a:solidFill>
                <a:latin typeface="Courier New" panose="02070309020205020404" pitchFamily="49" charset="0"/>
                <a:ea typeface="+mn-ea"/>
                <a:cs typeface="Arial" panose="020B0604020202020204" pitchFamily="34" charset="0"/>
              </a:defRPr>
            </a:lvl8pPr>
            <a:lvl9pPr marL="3657600" algn="l" defTabSz="914400" rtl="0" eaLnBrk="1" latinLnBrk="0" hangingPunct="1">
              <a:defRPr kern="1200">
                <a:solidFill>
                  <a:schemeClr val="tx1"/>
                </a:solidFill>
                <a:latin typeface="Courier New" panose="02070309020205020404" pitchFamily="49" charset="0"/>
                <a:ea typeface="+mn-ea"/>
                <a:cs typeface="Arial" panose="020B0604020202020204" pitchFamily="34" charset="0"/>
              </a:defRPr>
            </a:lvl9pPr>
          </a:lstStyle>
          <a:p>
            <a:pPr>
              <a:spcBef>
                <a:spcPct val="0"/>
              </a:spcBef>
              <a:buFontTx/>
              <a:buNone/>
            </a:pPr>
            <a:r>
              <a:rPr lang="en-GB" altLang="en-US" sz="2175" b="1" dirty="0">
                <a:solidFill>
                  <a:schemeClr val="tx1">
                    <a:lumMod val="75000"/>
                    <a:lumOff val="25000"/>
                  </a:schemeClr>
                </a:solidFill>
                <a:latin typeface="Arial Black" panose="020B0A04020102020204" pitchFamily="34" charset="0"/>
              </a:rPr>
              <a:t>give blood</a:t>
            </a:r>
          </a:p>
        </p:txBody>
      </p:sp>
      <p:sp>
        <p:nvSpPr>
          <p:cNvPr id="12" name="TextBox 12">
            <a:extLst>
              <a:ext uri="{FF2B5EF4-FFF2-40B4-BE49-F238E27FC236}">
                <a16:creationId xmlns:a16="http://schemas.microsoft.com/office/drawing/2014/main" id="{0C496CB0-0BD3-4464-9733-C64816E606CA}"/>
              </a:ext>
            </a:extLst>
          </p:cNvPr>
          <p:cNvSpPr txBox="1"/>
          <p:nvPr/>
        </p:nvSpPr>
        <p:spPr>
          <a:xfrm>
            <a:off x="0" y="3726424"/>
            <a:ext cx="9139679" cy="507831"/>
          </a:xfrm>
          <a:prstGeom prst="rect">
            <a:avLst/>
          </a:prstGeom>
          <a:noFill/>
        </p:spPr>
        <p:txBody>
          <a:bodyPr wrap="square" rtlCol="0">
            <a:spAutoFit/>
          </a:bodyPr>
          <a:lstStyle/>
          <a:p>
            <a:pPr algn="ctr"/>
            <a:r>
              <a:rPr lang="en-US" sz="2700" b="1" dirty="0">
                <a:solidFill>
                  <a:schemeClr val="accent1">
                    <a:lumMod val="50000"/>
                  </a:schemeClr>
                </a:solidFill>
              </a:rPr>
              <a:t>‘DATA’ is ‘the electricity’ of the 21</a:t>
            </a:r>
            <a:r>
              <a:rPr lang="en-US" sz="2700" b="1" baseline="30000" dirty="0">
                <a:solidFill>
                  <a:schemeClr val="accent1">
                    <a:lumMod val="50000"/>
                  </a:schemeClr>
                </a:solidFill>
              </a:rPr>
              <a:t>st</a:t>
            </a:r>
            <a:r>
              <a:rPr lang="en-US" sz="2700" b="1" dirty="0">
                <a:solidFill>
                  <a:schemeClr val="accent1">
                    <a:lumMod val="50000"/>
                  </a:schemeClr>
                </a:solidFill>
              </a:rPr>
              <a:t> Century</a:t>
            </a:r>
          </a:p>
        </p:txBody>
      </p:sp>
      <p:sp>
        <p:nvSpPr>
          <p:cNvPr id="2" name="CaixaDeTexto 6">
            <a:extLst>
              <a:ext uri="{FF2B5EF4-FFF2-40B4-BE49-F238E27FC236}">
                <a16:creationId xmlns:a16="http://schemas.microsoft.com/office/drawing/2014/main" id="{2E9718BC-B354-7926-E137-6CEF79330ED1}"/>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Tree>
    <p:extLst>
      <p:ext uri="{BB962C8B-B14F-4D97-AF65-F5344CB8AC3E}">
        <p14:creationId xmlns:p14="http://schemas.microsoft.com/office/powerpoint/2010/main" val="267137247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hatbots may have better bedside manner than docs: study">
            <a:extLst>
              <a:ext uri="{FF2B5EF4-FFF2-40B4-BE49-F238E27FC236}">
                <a16:creationId xmlns:a16="http://schemas.microsoft.com/office/drawing/2014/main" id="{5AF70670-D4AF-8AFA-E4B3-DB504472E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2089"/>
            <a:ext cx="9182964" cy="627563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8E2C360-F306-5E44-D5A0-8EA86D4479AB}"/>
              </a:ext>
            </a:extLst>
          </p:cNvPr>
          <p:cNvSpPr txBox="1"/>
          <p:nvPr/>
        </p:nvSpPr>
        <p:spPr>
          <a:xfrm>
            <a:off x="139701" y="590550"/>
            <a:ext cx="2481052" cy="2031325"/>
          </a:xfrm>
          <a:prstGeom prst="rect">
            <a:avLst/>
          </a:prstGeom>
          <a:noFill/>
        </p:spPr>
        <p:txBody>
          <a:bodyPr wrap="square">
            <a:spAutoFit/>
          </a:bodyPr>
          <a:lstStyle/>
          <a:p>
            <a:r>
              <a:rPr lang="en-GB" sz="1800" b="1" dirty="0">
                <a:solidFill>
                  <a:schemeClr val="bg2"/>
                </a:solidFill>
                <a:latin typeface="Calibri" panose="020F0502020204030204" pitchFamily="34" charset="0"/>
                <a:cs typeface="Calibri" panose="020F0502020204030204" pitchFamily="34" charset="0"/>
              </a:rPr>
              <a:t>Respondents favoured the chatbot's </a:t>
            </a:r>
            <a:r>
              <a:rPr lang="en-GB" sz="1800" dirty="0">
                <a:solidFill>
                  <a:schemeClr val="bg2"/>
                </a:solidFill>
                <a:latin typeface="Calibri" panose="020F0502020204030204" pitchFamily="34" charset="0"/>
                <a:cs typeface="Calibri" panose="020F0502020204030204" pitchFamily="34" charset="0"/>
              </a:rPr>
              <a:t>responses over the physicians', giving them significantly higher ratings for </a:t>
            </a:r>
            <a:r>
              <a:rPr lang="en-GB" sz="1800" b="1" dirty="0">
                <a:solidFill>
                  <a:schemeClr val="bg2"/>
                </a:solidFill>
                <a:latin typeface="Calibri" panose="020F0502020204030204" pitchFamily="34" charset="0"/>
                <a:cs typeface="Calibri" panose="020F0502020204030204" pitchFamily="34" charset="0"/>
              </a:rPr>
              <a:t>quality</a:t>
            </a:r>
            <a:r>
              <a:rPr lang="en-GB" sz="1800" dirty="0">
                <a:solidFill>
                  <a:schemeClr val="bg2"/>
                </a:solidFill>
                <a:latin typeface="Calibri" panose="020F0502020204030204" pitchFamily="34" charset="0"/>
                <a:cs typeface="Calibri" panose="020F0502020204030204" pitchFamily="34" charset="0"/>
              </a:rPr>
              <a:t> and </a:t>
            </a:r>
            <a:r>
              <a:rPr lang="en-GB" sz="1800" b="1" dirty="0">
                <a:solidFill>
                  <a:schemeClr val="bg2"/>
                </a:solidFill>
                <a:latin typeface="Calibri" panose="020F0502020204030204" pitchFamily="34" charset="0"/>
                <a:cs typeface="Calibri" panose="020F0502020204030204" pitchFamily="34" charset="0"/>
              </a:rPr>
              <a:t>empathy</a:t>
            </a:r>
            <a:r>
              <a:rPr lang="en-GB" sz="1800" dirty="0">
                <a:solidFill>
                  <a:schemeClr val="bg2"/>
                </a:solidFill>
                <a:latin typeface="Calibri" panose="020F0502020204030204" pitchFamily="34" charset="0"/>
                <a:cs typeface="Calibri" panose="020F0502020204030204" pitchFamily="34" charset="0"/>
              </a:rPr>
              <a:t>.</a:t>
            </a:r>
          </a:p>
          <a:p>
            <a:r>
              <a:rPr lang="en-GB" sz="1800" i="1" dirty="0">
                <a:solidFill>
                  <a:schemeClr val="bg2"/>
                </a:solidFill>
                <a:latin typeface="Calibri" panose="020F0502020204030204" pitchFamily="34" charset="0"/>
                <a:cs typeface="Calibri" panose="020F0502020204030204" pitchFamily="34" charset="0"/>
              </a:rPr>
              <a:t>JAMA, April 2023</a:t>
            </a:r>
            <a:endParaRPr lang="en-CH" sz="1800" i="1" dirty="0">
              <a:solidFill>
                <a:schemeClr val="bg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4907E2C-B988-A159-FAA8-E408B2A56B94}"/>
              </a:ext>
            </a:extLst>
          </p:cNvPr>
          <p:cNvSpPr txBox="1"/>
          <p:nvPr/>
        </p:nvSpPr>
        <p:spPr>
          <a:xfrm>
            <a:off x="6400800" y="2106357"/>
            <a:ext cx="2481052" cy="2308324"/>
          </a:xfrm>
          <a:prstGeom prst="rect">
            <a:avLst/>
          </a:prstGeom>
          <a:noFill/>
        </p:spPr>
        <p:txBody>
          <a:bodyPr wrap="square">
            <a:spAutoFit/>
          </a:bodyPr>
          <a:lstStyle/>
          <a:p>
            <a:pPr algn="r"/>
            <a:r>
              <a:rPr lang="en-GB" sz="1600" dirty="0">
                <a:solidFill>
                  <a:schemeClr val="bg2"/>
                </a:solidFill>
                <a:latin typeface="Calibri" panose="020F0502020204030204" pitchFamily="34" charset="0"/>
                <a:cs typeface="Calibri" panose="020F0502020204030204" pitchFamily="34" charset="0"/>
              </a:rPr>
              <a:t>The use of AI in US healthcare is evolving rapidly and </a:t>
            </a:r>
            <a:r>
              <a:rPr lang="en-GB" sz="1600" b="1" dirty="0">
                <a:solidFill>
                  <a:schemeClr val="bg2"/>
                </a:solidFill>
                <a:latin typeface="Calibri" panose="020F0502020204030204" pitchFamily="34" charset="0"/>
                <a:cs typeface="Calibri" panose="020F0502020204030204" pitchFamily="34" charset="0"/>
              </a:rPr>
              <a:t>lacks full regulation</a:t>
            </a:r>
            <a:r>
              <a:rPr lang="en-GB" sz="1600" dirty="0">
                <a:solidFill>
                  <a:schemeClr val="bg2"/>
                </a:solidFill>
                <a:latin typeface="Calibri" panose="020F0502020204030204" pitchFamily="34" charset="0"/>
                <a:cs typeface="Calibri" panose="020F0502020204030204" pitchFamily="34" charset="0"/>
              </a:rPr>
              <a:t>. </a:t>
            </a:r>
          </a:p>
          <a:p>
            <a:pPr algn="r"/>
            <a:r>
              <a:rPr lang="en-GB" sz="1600" dirty="0">
                <a:solidFill>
                  <a:schemeClr val="bg2"/>
                </a:solidFill>
                <a:latin typeface="Calibri" panose="020F0502020204030204" pitchFamily="34" charset="0"/>
                <a:cs typeface="Calibri" panose="020F0502020204030204" pitchFamily="34" charset="0"/>
              </a:rPr>
              <a:t>We must ensure that </a:t>
            </a:r>
            <a:r>
              <a:rPr lang="en-GB" sz="1600" dirty="0" err="1">
                <a:solidFill>
                  <a:schemeClr val="bg2"/>
                </a:solidFill>
                <a:latin typeface="Calibri" panose="020F0502020204030204" pitchFamily="34" charset="0"/>
                <a:cs typeface="Calibri" panose="020F0502020204030204" pitchFamily="34" charset="0"/>
              </a:rPr>
              <a:t>ChatGPT</a:t>
            </a:r>
            <a:r>
              <a:rPr lang="en-GB" sz="1600" dirty="0">
                <a:solidFill>
                  <a:schemeClr val="bg2"/>
                </a:solidFill>
                <a:latin typeface="Calibri" panose="020F0502020204030204" pitchFamily="34" charset="0"/>
                <a:cs typeface="Calibri" panose="020F0502020204030204" pitchFamily="34" charset="0"/>
              </a:rPr>
              <a:t> usage adheres to all pertinent </a:t>
            </a:r>
            <a:r>
              <a:rPr lang="en-GB" sz="1600" b="1" dirty="0">
                <a:solidFill>
                  <a:schemeClr val="bg2"/>
                </a:solidFill>
                <a:latin typeface="Calibri" panose="020F0502020204030204" pitchFamily="34" charset="0"/>
                <a:cs typeface="Calibri" panose="020F0502020204030204" pitchFamily="34" charset="0"/>
              </a:rPr>
              <a:t>laws and regulations</a:t>
            </a:r>
            <a:r>
              <a:rPr lang="en-GB" sz="1600" dirty="0">
                <a:solidFill>
                  <a:schemeClr val="bg2"/>
                </a:solidFill>
                <a:latin typeface="Calibri" panose="020F0502020204030204" pitchFamily="34" charset="0"/>
                <a:cs typeface="Calibri" panose="020F0502020204030204" pitchFamily="34" charset="0"/>
              </a:rPr>
              <a:t>. </a:t>
            </a:r>
          </a:p>
          <a:p>
            <a:pPr algn="r"/>
            <a:r>
              <a:rPr lang="en-GB" sz="1600" i="1" dirty="0">
                <a:solidFill>
                  <a:schemeClr val="bg2"/>
                </a:solidFill>
                <a:latin typeface="Calibri" panose="020F0502020204030204" pitchFamily="34" charset="0"/>
                <a:cs typeface="Calibri" panose="020F0502020204030204" pitchFamily="34" charset="0"/>
              </a:rPr>
              <a:t>Forbes, May 2023</a:t>
            </a:r>
            <a:endParaRPr lang="en-CH" sz="1600" i="1" dirty="0">
              <a:solidFill>
                <a:schemeClr val="bg2"/>
              </a:solidFill>
              <a:latin typeface="Calibri" panose="020F0502020204030204" pitchFamily="34" charset="0"/>
              <a:cs typeface="Calibri" panose="020F0502020204030204" pitchFamily="34" charset="0"/>
            </a:endParaRPr>
          </a:p>
        </p:txBody>
      </p:sp>
      <p:pic>
        <p:nvPicPr>
          <p:cNvPr id="4102" name="Picture 6">
            <a:extLst>
              <a:ext uri="{FF2B5EF4-FFF2-40B4-BE49-F238E27FC236}">
                <a16:creationId xmlns:a16="http://schemas.microsoft.com/office/drawing/2014/main" id="{A0EE0AEC-A2AF-9B2F-55FA-2C1308BF769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2368" r="49340"/>
          <a:stretch/>
        </p:blipFill>
        <p:spPr bwMode="auto">
          <a:xfrm>
            <a:off x="447990" y="2840314"/>
            <a:ext cx="197422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06F4360C-DCE3-E03F-A448-B063FAE6185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9339" t="12368" r="1"/>
          <a:stretch/>
        </p:blipFill>
        <p:spPr bwMode="auto">
          <a:xfrm>
            <a:off x="3733800" y="2840314"/>
            <a:ext cx="1974222" cy="167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CF4629-7870-D962-FBD6-ADEC00477843}"/>
              </a:ext>
            </a:extLst>
          </p:cNvPr>
          <p:cNvSpPr txBox="1"/>
          <p:nvPr/>
        </p:nvSpPr>
        <p:spPr>
          <a:xfrm>
            <a:off x="8915400" y="4958834"/>
            <a:ext cx="284052" cy="200055"/>
          </a:xfrm>
          <a:prstGeom prst="rect">
            <a:avLst/>
          </a:prstGeom>
          <a:noFill/>
        </p:spPr>
        <p:txBody>
          <a:bodyPr wrap="none" rtlCol="0">
            <a:spAutoFit/>
          </a:bodyPr>
          <a:lstStyle/>
          <a:p>
            <a:r>
              <a:rPr lang="en-CH" sz="700" dirty="0">
                <a:solidFill>
                  <a:schemeClr val="tx1">
                    <a:lumMod val="50000"/>
                    <a:lumOff val="50000"/>
                  </a:schemeClr>
                </a:solidFill>
              </a:rPr>
              <a:t>28</a:t>
            </a:r>
          </a:p>
        </p:txBody>
      </p:sp>
    </p:spTree>
    <p:extLst>
      <p:ext uri="{BB962C8B-B14F-4D97-AF65-F5344CB8AC3E}">
        <p14:creationId xmlns:p14="http://schemas.microsoft.com/office/powerpoint/2010/main" val="122788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wboy Robot Images – Browse 812 Stock Photos, Vectors, and Video | Adobe  Stock">
            <a:extLst>
              <a:ext uri="{FF2B5EF4-FFF2-40B4-BE49-F238E27FC236}">
                <a16:creationId xmlns:a16="http://schemas.microsoft.com/office/drawing/2014/main" id="{E3058FC1-AC2B-87B1-526C-7CC6985ABC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68" r="2325"/>
          <a:stretch/>
        </p:blipFill>
        <p:spPr bwMode="auto">
          <a:xfrm>
            <a:off x="10" y="5"/>
            <a:ext cx="6856298" cy="5147609"/>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058" name="Picture 10" descr="Robot Cowboy by JoshuaBlue on DeviantArt">
            <a:extLst>
              <a:ext uri="{FF2B5EF4-FFF2-40B4-BE49-F238E27FC236}">
                <a16:creationId xmlns:a16="http://schemas.microsoft.com/office/drawing/2014/main" id="{12191F9B-468F-F04E-AC96-B3368BF605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86" r="1" b="1"/>
          <a:stretch/>
        </p:blipFill>
        <p:spPr bwMode="auto">
          <a:xfrm>
            <a:off x="4342765" y="5"/>
            <a:ext cx="4801236" cy="5139741"/>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E1F36B-5BEA-6F3C-303A-EDFB808ED818}"/>
              </a:ext>
            </a:extLst>
          </p:cNvPr>
          <p:cNvSpPr txBox="1"/>
          <p:nvPr/>
        </p:nvSpPr>
        <p:spPr>
          <a:xfrm>
            <a:off x="8915400" y="4958834"/>
            <a:ext cx="284052" cy="200055"/>
          </a:xfrm>
          <a:prstGeom prst="rect">
            <a:avLst/>
          </a:prstGeom>
          <a:noFill/>
        </p:spPr>
        <p:txBody>
          <a:bodyPr wrap="none" rtlCol="0">
            <a:spAutoFit/>
          </a:bodyPr>
          <a:lstStyle/>
          <a:p>
            <a:r>
              <a:rPr lang="en-CH" sz="700" dirty="0">
                <a:solidFill>
                  <a:schemeClr val="tx1">
                    <a:lumMod val="50000"/>
                    <a:lumOff val="50000"/>
                  </a:schemeClr>
                </a:solidFill>
              </a:rPr>
              <a:t>38</a:t>
            </a:r>
          </a:p>
        </p:txBody>
      </p:sp>
    </p:spTree>
    <p:extLst>
      <p:ext uri="{BB962C8B-B14F-4D97-AF65-F5344CB8AC3E}">
        <p14:creationId xmlns:p14="http://schemas.microsoft.com/office/powerpoint/2010/main" val="327887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oogle search is not reliable for health information: study">
            <a:extLst>
              <a:ext uri="{FF2B5EF4-FFF2-40B4-BE49-F238E27FC236}">
                <a16:creationId xmlns:a16="http://schemas.microsoft.com/office/drawing/2014/main" id="{0BADFA90-FD25-959E-941F-2E7F78DC2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4" y="0"/>
            <a:ext cx="9147504" cy="51520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p:cNvSpPr txBox="1"/>
          <p:nvPr/>
        </p:nvSpPr>
        <p:spPr>
          <a:xfrm>
            <a:off x="228600" y="975279"/>
            <a:ext cx="3086100" cy="1846659"/>
          </a:xfrm>
          <a:prstGeom prst="rect">
            <a:avLst/>
          </a:prstGeom>
        </p:spPr>
        <p:txBody>
          <a:bodyPr wrap="square" lIns="0" tIns="0" rIns="0" bIns="0" rtlCol="0" anchor="t">
            <a:spAutoFit/>
          </a:bodyPr>
          <a:lstStyle/>
          <a:p>
            <a:pPr>
              <a:lnSpc>
                <a:spcPts val="3599"/>
              </a:lnSpc>
              <a:spcBef>
                <a:spcPct val="0"/>
              </a:spcBef>
            </a:pPr>
            <a:r>
              <a:rPr lang="en-US" sz="3000" b="1" dirty="0">
                <a:solidFill>
                  <a:srgbClr val="2D2E73"/>
                </a:solidFill>
                <a:latin typeface="Raleway Medium" pitchFamily="2" charset="0"/>
              </a:rPr>
              <a:t>When computers deal with your health…</a:t>
            </a:r>
          </a:p>
        </p:txBody>
      </p:sp>
      <p:sp>
        <p:nvSpPr>
          <p:cNvPr id="4" name="TextBox 3">
            <a:extLst>
              <a:ext uri="{FF2B5EF4-FFF2-40B4-BE49-F238E27FC236}">
                <a16:creationId xmlns:a16="http://schemas.microsoft.com/office/drawing/2014/main" id="{22919ED6-60E0-A640-61ED-E20F941E429B}"/>
              </a:ext>
            </a:extLst>
          </p:cNvPr>
          <p:cNvSpPr txBox="1"/>
          <p:nvPr/>
        </p:nvSpPr>
        <p:spPr>
          <a:xfrm>
            <a:off x="6743700" y="2876550"/>
            <a:ext cx="2577888" cy="1384995"/>
          </a:xfrm>
          <a:prstGeom prst="rect">
            <a:avLst/>
          </a:prstGeom>
        </p:spPr>
        <p:txBody>
          <a:bodyPr wrap="square" lIns="0" tIns="0" rIns="0" bIns="0" rtlCol="0" anchor="t">
            <a:spAutoFit/>
          </a:bodyPr>
          <a:lstStyle/>
          <a:p>
            <a:pPr>
              <a:lnSpc>
                <a:spcPts val="3599"/>
              </a:lnSpc>
              <a:spcBef>
                <a:spcPct val="0"/>
              </a:spcBef>
            </a:pPr>
            <a:r>
              <a:rPr lang="en-US" sz="3000" b="1" dirty="0">
                <a:solidFill>
                  <a:srgbClr val="2D2E73"/>
                </a:solidFill>
                <a:latin typeface="Raleway Medium" pitchFamily="2" charset="0"/>
              </a:rPr>
              <a:t>Who deals with the computers?</a:t>
            </a:r>
          </a:p>
        </p:txBody>
      </p:sp>
      <p:sp>
        <p:nvSpPr>
          <p:cNvPr id="5" name="TextBox 4">
            <a:extLst>
              <a:ext uri="{FF2B5EF4-FFF2-40B4-BE49-F238E27FC236}">
                <a16:creationId xmlns:a16="http://schemas.microsoft.com/office/drawing/2014/main" id="{B61C5CF9-ADBA-182A-5DE8-0FE449815C15}"/>
              </a:ext>
            </a:extLst>
          </p:cNvPr>
          <p:cNvSpPr txBox="1"/>
          <p:nvPr/>
        </p:nvSpPr>
        <p:spPr>
          <a:xfrm>
            <a:off x="8915400" y="4958834"/>
            <a:ext cx="284052" cy="200055"/>
          </a:xfrm>
          <a:prstGeom prst="rect">
            <a:avLst/>
          </a:prstGeom>
          <a:noFill/>
        </p:spPr>
        <p:txBody>
          <a:bodyPr wrap="none" rtlCol="0">
            <a:spAutoFit/>
          </a:bodyPr>
          <a:lstStyle/>
          <a:p>
            <a:r>
              <a:rPr lang="en-CH" sz="700" dirty="0">
                <a:solidFill>
                  <a:schemeClr val="tx1">
                    <a:lumMod val="50000"/>
                    <a:lumOff val="50000"/>
                  </a:schemeClr>
                </a:solidFill>
              </a:rPr>
              <a:t>39</a:t>
            </a:r>
          </a:p>
        </p:txBody>
      </p:sp>
    </p:spTree>
    <p:extLst>
      <p:ext uri="{BB962C8B-B14F-4D97-AF65-F5344CB8AC3E}">
        <p14:creationId xmlns:p14="http://schemas.microsoft.com/office/powerpoint/2010/main" val="224500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DAIR">
            <a:extLst>
              <a:ext uri="{FF2B5EF4-FFF2-40B4-BE49-F238E27FC236}">
                <a16:creationId xmlns:a16="http://schemas.microsoft.com/office/drawing/2014/main" id="{296D1BB5-B3D7-F011-7C0D-AEBF55778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4" y="-19064"/>
            <a:ext cx="9209650" cy="5182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41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CEBF3D-9E92-27EF-E9AE-0164D5DDA9A9}"/>
              </a:ext>
            </a:extLst>
          </p:cNvPr>
          <p:cNvSpPr txBox="1"/>
          <p:nvPr/>
        </p:nvSpPr>
        <p:spPr>
          <a:xfrm>
            <a:off x="674370" y="285965"/>
            <a:ext cx="7795260" cy="685800"/>
          </a:xfrm>
          <a:prstGeom prst="roundRect">
            <a:avLst>
              <a:gd name="adj" fmla="val 50000"/>
            </a:avLst>
          </a:prstGeom>
          <a:noFill/>
          <a:ln>
            <a:noFill/>
          </a:ln>
        </p:spPr>
        <p:txBody>
          <a:bodyPr wrap="square" rtlCol="0" anchor="ctr" anchorCtr="0">
            <a:noAutofit/>
          </a:bodyPr>
          <a:lstStyle/>
          <a:p>
            <a:pPr algn="ctr"/>
            <a:r>
              <a:rPr lang="en-US" sz="2400" b="1" dirty="0">
                <a:solidFill>
                  <a:schemeClr val="accent1">
                    <a:lumMod val="50000"/>
                  </a:schemeClr>
                </a:solidFill>
                <a:latin typeface="Raleway" pitchFamily="2" charset="77"/>
              </a:rPr>
              <a:t>I-DAIR’s New Strategic Direction</a:t>
            </a:r>
          </a:p>
        </p:txBody>
      </p:sp>
      <p:cxnSp>
        <p:nvCxnSpPr>
          <p:cNvPr id="9" name="Elbow Connector 8">
            <a:extLst>
              <a:ext uri="{FF2B5EF4-FFF2-40B4-BE49-F238E27FC236}">
                <a16:creationId xmlns:a16="http://schemas.microsoft.com/office/drawing/2014/main" id="{47450EB8-05C8-00BF-79C6-C189A3A8A12B}"/>
              </a:ext>
            </a:extLst>
          </p:cNvPr>
          <p:cNvCxnSpPr>
            <a:cxnSpLocks/>
          </p:cNvCxnSpPr>
          <p:nvPr/>
        </p:nvCxnSpPr>
        <p:spPr>
          <a:xfrm flipV="1">
            <a:off x="1293379" y="1629916"/>
            <a:ext cx="1369487" cy="541784"/>
          </a:xfrm>
          <a:prstGeom prst="bentConnector3">
            <a:avLst>
              <a:gd name="adj1" fmla="val -77"/>
            </a:avLst>
          </a:prstGeom>
          <a:ln w="28575">
            <a:solidFill>
              <a:srgbClr val="49E6BB"/>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F0400A79-9357-C157-A188-8943C072E842}"/>
              </a:ext>
            </a:extLst>
          </p:cNvPr>
          <p:cNvCxnSpPr>
            <a:cxnSpLocks/>
          </p:cNvCxnSpPr>
          <p:nvPr/>
        </p:nvCxnSpPr>
        <p:spPr>
          <a:xfrm rot="10800000">
            <a:off x="6675772" y="1641924"/>
            <a:ext cx="1174848" cy="447037"/>
          </a:xfrm>
          <a:prstGeom prst="bentConnector3">
            <a:avLst>
              <a:gd name="adj1" fmla="val 274"/>
            </a:avLst>
          </a:prstGeom>
          <a:ln w="28575">
            <a:solidFill>
              <a:srgbClr val="49E6BB"/>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7CA2F8-483F-478A-7BC6-A9F277ED8626}"/>
              </a:ext>
            </a:extLst>
          </p:cNvPr>
          <p:cNvCxnSpPr>
            <a:cxnSpLocks/>
          </p:cNvCxnSpPr>
          <p:nvPr/>
        </p:nvCxnSpPr>
        <p:spPr>
          <a:xfrm>
            <a:off x="4605965" y="1073150"/>
            <a:ext cx="0" cy="657318"/>
          </a:xfrm>
          <a:prstGeom prst="line">
            <a:avLst/>
          </a:prstGeom>
          <a:ln w="28575">
            <a:solidFill>
              <a:schemeClr val="bg2">
                <a:lumMod val="20000"/>
                <a:lumOff val="8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9D583D59-0F87-058C-CDD8-6C372F063F8E}"/>
              </a:ext>
            </a:extLst>
          </p:cNvPr>
          <p:cNvSpPr/>
          <p:nvPr/>
        </p:nvSpPr>
        <p:spPr>
          <a:xfrm>
            <a:off x="2832101" y="957155"/>
            <a:ext cx="3695699" cy="869387"/>
          </a:xfrm>
          <a:prstGeom prst="roundRect">
            <a:avLst/>
          </a:prstGeom>
          <a:solidFill>
            <a:schemeClr val="accent1">
              <a:lumMod val="50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Raleway" pitchFamily="2" charset="77"/>
              </a:rPr>
              <a:t>Responsible AI Solutions for Health</a:t>
            </a:r>
          </a:p>
        </p:txBody>
      </p:sp>
      <p:cxnSp>
        <p:nvCxnSpPr>
          <p:cNvPr id="22" name="Straight Connector 21">
            <a:extLst>
              <a:ext uri="{FF2B5EF4-FFF2-40B4-BE49-F238E27FC236}">
                <a16:creationId xmlns:a16="http://schemas.microsoft.com/office/drawing/2014/main" id="{D8D70F5A-F187-58F6-E616-EADC564BFEA7}"/>
              </a:ext>
            </a:extLst>
          </p:cNvPr>
          <p:cNvCxnSpPr>
            <a:cxnSpLocks/>
          </p:cNvCxnSpPr>
          <p:nvPr/>
        </p:nvCxnSpPr>
        <p:spPr>
          <a:xfrm>
            <a:off x="3592960" y="1971390"/>
            <a:ext cx="0" cy="235140"/>
          </a:xfrm>
          <a:prstGeom prst="line">
            <a:avLst/>
          </a:prstGeom>
          <a:ln w="28575">
            <a:solidFill>
              <a:srgbClr val="49E6BB"/>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pic>
        <p:nvPicPr>
          <p:cNvPr id="2" name="Google Shape;354;p44">
            <a:extLst>
              <a:ext uri="{FF2B5EF4-FFF2-40B4-BE49-F238E27FC236}">
                <a16:creationId xmlns:a16="http://schemas.microsoft.com/office/drawing/2014/main" id="{B5A18578-39FF-C384-4C88-86BB8B05267F}"/>
              </a:ext>
            </a:extLst>
          </p:cNvPr>
          <p:cNvPicPr preferRelativeResize="0"/>
          <p:nvPr/>
        </p:nvPicPr>
        <p:blipFill rotWithShape="1">
          <a:blip r:embed="rId3">
            <a:alphaModFix/>
          </a:blip>
          <a:srcRect/>
          <a:stretch/>
        </p:blipFill>
        <p:spPr>
          <a:xfrm>
            <a:off x="8338876" y="83456"/>
            <a:ext cx="805124" cy="805124"/>
          </a:xfrm>
          <a:prstGeom prst="rect">
            <a:avLst/>
          </a:prstGeom>
          <a:noFill/>
          <a:ln>
            <a:noFill/>
          </a:ln>
        </p:spPr>
      </p:pic>
      <p:cxnSp>
        <p:nvCxnSpPr>
          <p:cNvPr id="28" name="Straight Connector 27">
            <a:extLst>
              <a:ext uri="{FF2B5EF4-FFF2-40B4-BE49-F238E27FC236}">
                <a16:creationId xmlns:a16="http://schemas.microsoft.com/office/drawing/2014/main" id="{C33B43DE-E276-8B5C-63BE-E4C98174BD18}"/>
              </a:ext>
            </a:extLst>
          </p:cNvPr>
          <p:cNvCxnSpPr>
            <a:cxnSpLocks/>
          </p:cNvCxnSpPr>
          <p:nvPr/>
        </p:nvCxnSpPr>
        <p:spPr>
          <a:xfrm>
            <a:off x="5566736" y="1971390"/>
            <a:ext cx="0" cy="235140"/>
          </a:xfrm>
          <a:prstGeom prst="line">
            <a:avLst/>
          </a:prstGeom>
          <a:ln w="28575">
            <a:solidFill>
              <a:srgbClr val="49E6BB"/>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pic>
        <p:nvPicPr>
          <p:cNvPr id="2052" name="Picture 4" descr="Global network - Free networking icons">
            <a:extLst>
              <a:ext uri="{FF2B5EF4-FFF2-40B4-BE49-F238E27FC236}">
                <a16:creationId xmlns:a16="http://schemas.microsoft.com/office/drawing/2014/main" id="{3CFC75E1-2C68-A39D-513C-E71CA1E9C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885" y="2405521"/>
            <a:ext cx="1564421" cy="15644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alidation - Free business icons">
            <a:extLst>
              <a:ext uri="{FF2B5EF4-FFF2-40B4-BE49-F238E27FC236}">
                <a16:creationId xmlns:a16="http://schemas.microsoft.com/office/drawing/2014/main" id="{8FAA29FB-2B39-FE55-5E8E-6D3EE3019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770" y="2341907"/>
            <a:ext cx="1561216" cy="15612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gistry Editor Icon">
            <a:extLst>
              <a:ext uri="{FF2B5EF4-FFF2-40B4-BE49-F238E27FC236}">
                <a16:creationId xmlns:a16="http://schemas.microsoft.com/office/drawing/2014/main" id="{459662BD-4E33-AD96-A4A5-D02AAC8F6EE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6478" b="5852"/>
          <a:stretch/>
        </p:blipFill>
        <p:spPr bwMode="auto">
          <a:xfrm>
            <a:off x="4700498" y="2405521"/>
            <a:ext cx="1771270" cy="15529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aws and regulations icon black sign Royalty Free Vector">
            <a:extLst>
              <a:ext uri="{FF2B5EF4-FFF2-40B4-BE49-F238E27FC236}">
                <a16:creationId xmlns:a16="http://schemas.microsoft.com/office/drawing/2014/main" id="{085239D3-46F4-BF13-2315-B67F9FD1C5C0}"/>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4884" t="9587" r="16562" b="25693"/>
          <a:stretch/>
        </p:blipFill>
        <p:spPr bwMode="auto">
          <a:xfrm>
            <a:off x="7070011" y="2378141"/>
            <a:ext cx="1561217" cy="1591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B8E52F-7D22-0AC2-E929-30F03E42241A}"/>
              </a:ext>
            </a:extLst>
          </p:cNvPr>
          <p:cNvSpPr txBox="1"/>
          <p:nvPr/>
        </p:nvSpPr>
        <p:spPr>
          <a:xfrm>
            <a:off x="224986" y="3931717"/>
            <a:ext cx="2179627" cy="954107"/>
          </a:xfrm>
          <a:prstGeom prst="rect">
            <a:avLst/>
          </a:prstGeom>
          <a:noFill/>
        </p:spPr>
        <p:txBody>
          <a:bodyPr wrap="square">
            <a:spAutoFit/>
          </a:bodyPr>
          <a:lstStyle/>
          <a:p>
            <a:pPr algn="ctr"/>
            <a:r>
              <a:rPr lang="en-US" sz="1400" b="1" dirty="0">
                <a:solidFill>
                  <a:schemeClr val="tx1">
                    <a:lumMod val="75000"/>
                    <a:lumOff val="25000"/>
                  </a:schemeClr>
                </a:solidFill>
                <a:latin typeface="Raleway" pitchFamily="2" charset="77"/>
              </a:rPr>
              <a:t>National/Regional validation of Responsible AI solutions for Health</a:t>
            </a:r>
          </a:p>
        </p:txBody>
      </p:sp>
      <p:sp>
        <p:nvSpPr>
          <p:cNvPr id="7" name="TextBox 6">
            <a:extLst>
              <a:ext uri="{FF2B5EF4-FFF2-40B4-BE49-F238E27FC236}">
                <a16:creationId xmlns:a16="http://schemas.microsoft.com/office/drawing/2014/main" id="{2886BECA-B6A9-6999-54E2-A568B31E487D}"/>
              </a:ext>
            </a:extLst>
          </p:cNvPr>
          <p:cNvSpPr txBox="1"/>
          <p:nvPr/>
        </p:nvSpPr>
        <p:spPr>
          <a:xfrm>
            <a:off x="2486803" y="4072121"/>
            <a:ext cx="2178046" cy="738664"/>
          </a:xfrm>
          <a:prstGeom prst="rect">
            <a:avLst/>
          </a:prstGeom>
          <a:noFill/>
        </p:spPr>
        <p:txBody>
          <a:bodyPr wrap="square">
            <a:spAutoFit/>
          </a:bodyPr>
          <a:lstStyle/>
          <a:p>
            <a:pPr algn="ctr"/>
            <a:r>
              <a:rPr lang="en-US" sz="1400" b="1" dirty="0">
                <a:solidFill>
                  <a:schemeClr val="tx1">
                    <a:lumMod val="75000"/>
                    <a:lumOff val="25000"/>
                  </a:schemeClr>
                </a:solidFill>
                <a:latin typeface="Raleway" pitchFamily="2" charset="77"/>
              </a:rPr>
              <a:t>Global Regulatory Responsible AI for Health Network</a:t>
            </a:r>
          </a:p>
        </p:txBody>
      </p:sp>
      <p:sp>
        <p:nvSpPr>
          <p:cNvPr id="13" name="TextBox 12">
            <a:extLst>
              <a:ext uri="{FF2B5EF4-FFF2-40B4-BE49-F238E27FC236}">
                <a16:creationId xmlns:a16="http://schemas.microsoft.com/office/drawing/2014/main" id="{7F52622B-B4ED-1421-22E5-98EFAE9C6852}"/>
              </a:ext>
            </a:extLst>
          </p:cNvPr>
          <p:cNvSpPr txBox="1"/>
          <p:nvPr/>
        </p:nvSpPr>
        <p:spPr>
          <a:xfrm>
            <a:off x="4489193" y="4077663"/>
            <a:ext cx="2219147" cy="738664"/>
          </a:xfrm>
          <a:prstGeom prst="rect">
            <a:avLst/>
          </a:prstGeom>
          <a:noFill/>
        </p:spPr>
        <p:txBody>
          <a:bodyPr wrap="square">
            <a:spAutoFit/>
          </a:bodyPr>
          <a:lstStyle/>
          <a:p>
            <a:pPr algn="ctr"/>
            <a:r>
              <a:rPr lang="en-US" sz="1400" b="1" dirty="0">
                <a:solidFill>
                  <a:schemeClr val="tx1">
                    <a:lumMod val="75000"/>
                    <a:lumOff val="25000"/>
                  </a:schemeClr>
                </a:solidFill>
                <a:latin typeface="Raleway" pitchFamily="2" charset="77"/>
              </a:rPr>
              <a:t>Global Public Registry of Responsible AI Solutions for Health</a:t>
            </a:r>
          </a:p>
        </p:txBody>
      </p:sp>
      <p:sp>
        <p:nvSpPr>
          <p:cNvPr id="15" name="TextBox 14">
            <a:extLst>
              <a:ext uri="{FF2B5EF4-FFF2-40B4-BE49-F238E27FC236}">
                <a16:creationId xmlns:a16="http://schemas.microsoft.com/office/drawing/2014/main" id="{E604C941-A8FC-CE1C-92FF-F38576D202A2}"/>
              </a:ext>
            </a:extLst>
          </p:cNvPr>
          <p:cNvSpPr txBox="1"/>
          <p:nvPr/>
        </p:nvSpPr>
        <p:spPr>
          <a:xfrm>
            <a:off x="6945407" y="4072121"/>
            <a:ext cx="1810424" cy="738664"/>
          </a:xfrm>
          <a:prstGeom prst="rect">
            <a:avLst/>
          </a:prstGeom>
          <a:noFill/>
        </p:spPr>
        <p:txBody>
          <a:bodyPr wrap="square">
            <a:spAutoFit/>
          </a:bodyPr>
          <a:lstStyle/>
          <a:p>
            <a:pPr algn="ctr"/>
            <a:r>
              <a:rPr lang="en-US" sz="1400" b="1" dirty="0">
                <a:solidFill>
                  <a:schemeClr val="tx1">
                    <a:lumMod val="75000"/>
                    <a:lumOff val="25000"/>
                  </a:schemeClr>
                </a:solidFill>
                <a:latin typeface="Raleway" pitchFamily="2" charset="77"/>
              </a:rPr>
              <a:t>Advisory Support on Policies and Regulations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Effect transition="in" filter="fade">
                                      <p:cBhvr>
                                        <p:cTn id="31" dur="1000"/>
                                        <p:tgtEl>
                                          <p:spTgt spid="2056"/>
                                        </p:tgtEl>
                                      </p:cBhvr>
                                    </p:animEffect>
                                    <p:anim calcmode="lin" valueType="num">
                                      <p:cBhvr>
                                        <p:cTn id="32" dur="1000" fill="hold"/>
                                        <p:tgtEl>
                                          <p:spTgt spid="2056"/>
                                        </p:tgtEl>
                                        <p:attrNameLst>
                                          <p:attrName>ppt_x</p:attrName>
                                        </p:attrNameLst>
                                      </p:cBhvr>
                                      <p:tavLst>
                                        <p:tav tm="0">
                                          <p:val>
                                            <p:strVal val="#ppt_x"/>
                                          </p:val>
                                        </p:tav>
                                        <p:tav tm="100000">
                                          <p:val>
                                            <p:strVal val="#ppt_x"/>
                                          </p:val>
                                        </p:tav>
                                      </p:tavLst>
                                    </p:anim>
                                    <p:anim calcmode="lin" valueType="num">
                                      <p:cBhvr>
                                        <p:cTn id="33" dur="1000" fill="hold"/>
                                        <p:tgtEl>
                                          <p:spTgt spid="205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058"/>
                                        </p:tgtEl>
                                        <p:attrNameLst>
                                          <p:attrName>style.visibility</p:attrName>
                                        </p:attrNameLst>
                                      </p:cBhvr>
                                      <p:to>
                                        <p:strVal val="visible"/>
                                      </p:to>
                                    </p:set>
                                    <p:animEffect transition="in" filter="fade">
                                      <p:cBhvr>
                                        <p:cTn id="43" dur="1000"/>
                                        <p:tgtEl>
                                          <p:spTgt spid="2058"/>
                                        </p:tgtEl>
                                      </p:cBhvr>
                                    </p:animEffect>
                                    <p:anim calcmode="lin" valueType="num">
                                      <p:cBhvr>
                                        <p:cTn id="44" dur="1000" fill="hold"/>
                                        <p:tgtEl>
                                          <p:spTgt spid="2058"/>
                                        </p:tgtEl>
                                        <p:attrNameLst>
                                          <p:attrName>ppt_x</p:attrName>
                                        </p:attrNameLst>
                                      </p:cBhvr>
                                      <p:tavLst>
                                        <p:tav tm="0">
                                          <p:val>
                                            <p:strVal val="#ppt_x"/>
                                          </p:val>
                                        </p:tav>
                                        <p:tav tm="100000">
                                          <p:val>
                                            <p:strVal val="#ppt_x"/>
                                          </p:val>
                                        </p:tav>
                                      </p:tavLst>
                                    </p:anim>
                                    <p:anim calcmode="lin" valueType="num">
                                      <p:cBhvr>
                                        <p:cTn id="45" dur="1000" fill="hold"/>
                                        <p:tgtEl>
                                          <p:spTgt spid="205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3"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Otis' Elevator Made Modern Skyscrapers Possible | 6sqft">
            <a:extLst>
              <a:ext uri="{FF2B5EF4-FFF2-40B4-BE49-F238E27FC236}">
                <a16:creationId xmlns:a16="http://schemas.microsoft.com/office/drawing/2014/main" id="{40D163C7-ACEC-8DCD-5403-9E17411048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61"/>
          <a:stretch/>
        </p:blipFill>
        <p:spPr bwMode="auto">
          <a:xfrm>
            <a:off x="20" y="10"/>
            <a:ext cx="9143980" cy="514349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1B524126-6BB8-9300-6EF5-0762BD9723CB}"/>
              </a:ext>
            </a:extLst>
          </p:cNvPr>
          <p:cNvSpPr>
            <a:spLocks noGrp="1"/>
          </p:cNvSpPr>
          <p:nvPr>
            <p:ph type="sldNum" sz="quarter" idx="4294967295"/>
          </p:nvPr>
        </p:nvSpPr>
        <p:spPr/>
        <p:txBody>
          <a:bodyPr/>
          <a:lstStyle/>
          <a:p>
            <a:pPr>
              <a:spcAft>
                <a:spcPts val="600"/>
              </a:spcAft>
            </a:pPr>
            <a:fld id="{B6F15528-21DE-4FAA-801E-634DDDAF4B2B}" type="slidenum">
              <a:rPr lang="en-US" smtClean="0"/>
              <a:pPr>
                <a:spcAft>
                  <a:spcPts val="600"/>
                </a:spcAft>
              </a:pPr>
              <a:t>36</a:t>
            </a:fld>
            <a:endParaRPr lang="en-US"/>
          </a:p>
        </p:txBody>
      </p:sp>
    </p:spTree>
    <p:extLst>
      <p:ext uri="{BB962C8B-B14F-4D97-AF65-F5344CB8AC3E}">
        <p14:creationId xmlns:p14="http://schemas.microsoft.com/office/powerpoint/2010/main" val="332646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Object 27" hidden="1">
            <a:extLst>
              <a:ext uri="{FF2B5EF4-FFF2-40B4-BE49-F238E27FC236}">
                <a16:creationId xmlns:a16="http://schemas.microsoft.com/office/drawing/2014/main" id="{B1668BA9-9A1B-95E5-81B9-3DF4B93EA8DE}"/>
              </a:ext>
            </a:extLst>
          </p:cNvPr>
          <p:cNvGraphicFramePr>
            <a:graphicFrameLocks noChangeAspect="1"/>
          </p:cNvGraphicFramePr>
          <p:nvPr>
            <p:custDataLst>
              <p:tags r:id="rId1"/>
            </p:custDataLst>
            <p:extLst>
              <p:ext uri="{D42A27DB-BD31-4B8C-83A1-F6EECF244321}">
                <p14:modId xmlns:p14="http://schemas.microsoft.com/office/powerpoint/2010/main" val="352492074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 descr="fundo21.jpg">
            <a:extLst>
              <a:ext uri="{FF2B5EF4-FFF2-40B4-BE49-F238E27FC236}">
                <a16:creationId xmlns:a16="http://schemas.microsoft.com/office/drawing/2014/main" id="{561A115A-37E2-4E64-8A5B-BF779140AA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2" name="Picture 2" descr="tableta.png">
            <a:extLst>
              <a:ext uri="{FF2B5EF4-FFF2-40B4-BE49-F238E27FC236}">
                <a16:creationId xmlns:a16="http://schemas.microsoft.com/office/drawing/2014/main" id="{6C415D74-023F-4B94-9EFB-B9E2738C82C7}"/>
              </a:ext>
            </a:extLst>
          </p:cNvPr>
          <p:cNvPicPr>
            <a:picLocks noChangeAspect="1"/>
          </p:cNvPicPr>
          <p:nvPr/>
        </p:nvPicPr>
        <p:blipFill rotWithShape="1">
          <a:blip r:embed="rId7">
            <a:extLst>
              <a:ext uri="{28A0092B-C50C-407E-A947-70E740481C1C}">
                <a14:useLocalDpi xmlns:a14="http://schemas.microsoft.com/office/drawing/2010/main" val="0"/>
              </a:ext>
            </a:extLst>
          </a:blip>
          <a:srcRect l="51107"/>
          <a:stretch/>
        </p:blipFill>
        <p:spPr>
          <a:xfrm>
            <a:off x="5683251" y="-62656"/>
            <a:ext cx="3332041" cy="5206156"/>
          </a:xfrm>
          <a:prstGeom prst="rect">
            <a:avLst/>
          </a:prstGeom>
        </p:spPr>
      </p:pic>
      <p:sp>
        <p:nvSpPr>
          <p:cNvPr id="4" name="CaixaDeTexto 6">
            <a:extLst>
              <a:ext uri="{FF2B5EF4-FFF2-40B4-BE49-F238E27FC236}">
                <a16:creationId xmlns:a16="http://schemas.microsoft.com/office/drawing/2014/main" id="{DE94F0DE-73A2-F252-03BA-1AD1C593E445}"/>
              </a:ext>
            </a:extLst>
          </p:cNvPr>
          <p:cNvSpPr txBox="1"/>
          <p:nvPr/>
        </p:nvSpPr>
        <p:spPr>
          <a:xfrm>
            <a:off x="8045199" y="4885853"/>
            <a:ext cx="1143262" cy="246221"/>
          </a:xfrm>
          <a:prstGeom prst="rect">
            <a:avLst/>
          </a:prstGeom>
          <a:noFill/>
        </p:spPr>
        <p:txBody>
          <a:bodyPr wrap="none" rtlCol="0">
            <a:spAutoFit/>
          </a:bodyPr>
          <a:lstStyle/>
          <a:p>
            <a:r>
              <a:rPr lang="pt-PT" sz="1000" dirty="0">
                <a:solidFill>
                  <a:schemeClr val="tx1">
                    <a:lumMod val="50000"/>
                    <a:lumOff val="50000"/>
                  </a:schemeClr>
                </a:solidFill>
              </a:rPr>
              <a:t>@</a:t>
            </a:r>
            <a:r>
              <a:rPr lang="pt-PT" sz="1000" dirty="0" err="1">
                <a:solidFill>
                  <a:schemeClr val="tx1">
                    <a:lumMod val="50000"/>
                    <a:lumOff val="50000"/>
                  </a:schemeClr>
                </a:solidFill>
              </a:rPr>
              <a:t>RBaptistaLeite</a:t>
            </a:r>
            <a:endParaRPr lang="pt-PT" sz="1000" dirty="0">
              <a:solidFill>
                <a:schemeClr val="tx1">
                  <a:lumMod val="50000"/>
                  <a:lumOff val="50000"/>
                </a:schemeClr>
              </a:solidFill>
            </a:endParaRPr>
          </a:p>
        </p:txBody>
      </p:sp>
      <p:grpSp>
        <p:nvGrpSpPr>
          <p:cNvPr id="29" name="Group 28">
            <a:extLst>
              <a:ext uri="{FF2B5EF4-FFF2-40B4-BE49-F238E27FC236}">
                <a16:creationId xmlns:a16="http://schemas.microsoft.com/office/drawing/2014/main" id="{14FA3F94-20E2-2609-8BCC-007923424688}"/>
              </a:ext>
            </a:extLst>
          </p:cNvPr>
          <p:cNvGrpSpPr/>
          <p:nvPr/>
        </p:nvGrpSpPr>
        <p:grpSpPr>
          <a:xfrm>
            <a:off x="1081961" y="737487"/>
            <a:ext cx="4478718" cy="3897090"/>
            <a:chOff x="674558" y="737487"/>
            <a:chExt cx="4478718" cy="3897090"/>
          </a:xfrm>
        </p:grpSpPr>
        <p:grpSp>
          <p:nvGrpSpPr>
            <p:cNvPr id="20" name="Group 19">
              <a:extLst>
                <a:ext uri="{FF2B5EF4-FFF2-40B4-BE49-F238E27FC236}">
                  <a16:creationId xmlns:a16="http://schemas.microsoft.com/office/drawing/2014/main" id="{26D4432E-0C23-9E4C-A014-6202D632A432}"/>
                </a:ext>
              </a:extLst>
            </p:cNvPr>
            <p:cNvGrpSpPr/>
            <p:nvPr/>
          </p:nvGrpSpPr>
          <p:grpSpPr>
            <a:xfrm>
              <a:off x="674558" y="737487"/>
              <a:ext cx="4478718" cy="3897090"/>
              <a:chOff x="899410" y="899410"/>
              <a:chExt cx="4478718" cy="3897090"/>
            </a:xfrm>
          </p:grpSpPr>
          <p:sp>
            <p:nvSpPr>
              <p:cNvPr id="5" name="Фигура">
                <a:extLst>
                  <a:ext uri="{FF2B5EF4-FFF2-40B4-BE49-F238E27FC236}">
                    <a16:creationId xmlns:a16="http://schemas.microsoft.com/office/drawing/2014/main" id="{1220338A-DE4F-0C8D-6C1B-2B6FAADBF356}"/>
                  </a:ext>
                </a:extLst>
              </p:cNvPr>
              <p:cNvSpPr>
                <a:spLocks/>
              </p:cNvSpPr>
              <p:nvPr/>
            </p:nvSpPr>
            <p:spPr bwMode="auto">
              <a:xfrm>
                <a:off x="899410" y="899410"/>
                <a:ext cx="2827460" cy="3629058"/>
              </a:xfrm>
              <a:custGeom>
                <a:avLst/>
                <a:gdLst>
                  <a:gd name="T0" fmla="*/ 3301058 w 21573"/>
                  <a:gd name="T1" fmla="*/ 4260722 h 21596"/>
                  <a:gd name="T2" fmla="*/ 3301058 w 21573"/>
                  <a:gd name="T3" fmla="*/ 4260722 h 21596"/>
                  <a:gd name="T4" fmla="*/ 3301058 w 21573"/>
                  <a:gd name="T5" fmla="*/ 4260722 h 21596"/>
                  <a:gd name="T6" fmla="*/ 3301058 w 21573"/>
                  <a:gd name="T7" fmla="*/ 4260722 h 21596"/>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73" h="21596" extrusionOk="0">
                    <a:moveTo>
                      <a:pt x="16988" y="161"/>
                    </a:moveTo>
                    <a:cubicBezTo>
                      <a:pt x="17069" y="251"/>
                      <a:pt x="17141" y="345"/>
                      <a:pt x="17202" y="444"/>
                    </a:cubicBezTo>
                    <a:cubicBezTo>
                      <a:pt x="17267" y="549"/>
                      <a:pt x="17320" y="658"/>
                      <a:pt x="17374" y="766"/>
                    </a:cubicBezTo>
                    <a:cubicBezTo>
                      <a:pt x="17491" y="1004"/>
                      <a:pt x="17609" y="1242"/>
                      <a:pt x="17727" y="1480"/>
                    </a:cubicBezTo>
                    <a:cubicBezTo>
                      <a:pt x="17950" y="1923"/>
                      <a:pt x="18175" y="2366"/>
                      <a:pt x="18393" y="2810"/>
                    </a:cubicBezTo>
                    <a:cubicBezTo>
                      <a:pt x="18832" y="3701"/>
                      <a:pt x="19244" y="4598"/>
                      <a:pt x="19627" y="5502"/>
                    </a:cubicBezTo>
                    <a:cubicBezTo>
                      <a:pt x="20487" y="7531"/>
                      <a:pt x="21207" y="9607"/>
                      <a:pt x="21466" y="11747"/>
                    </a:cubicBezTo>
                    <a:cubicBezTo>
                      <a:pt x="21573" y="12629"/>
                      <a:pt x="21600" y="13517"/>
                      <a:pt x="21547" y="14403"/>
                    </a:cubicBezTo>
                    <a:cubicBezTo>
                      <a:pt x="21135" y="13190"/>
                      <a:pt x="19991" y="12208"/>
                      <a:pt x="18480" y="11768"/>
                    </a:cubicBezTo>
                    <a:cubicBezTo>
                      <a:pt x="15508" y="10900"/>
                      <a:pt x="12440" y="12228"/>
                      <a:pt x="9862" y="13780"/>
                    </a:cubicBezTo>
                    <a:cubicBezTo>
                      <a:pt x="8949" y="14330"/>
                      <a:pt x="8061" y="14902"/>
                      <a:pt x="7209" y="15505"/>
                    </a:cubicBezTo>
                    <a:cubicBezTo>
                      <a:pt x="6338" y="16122"/>
                      <a:pt x="5507" y="16771"/>
                      <a:pt x="4695" y="17433"/>
                    </a:cubicBezTo>
                    <a:cubicBezTo>
                      <a:pt x="3057" y="18767"/>
                      <a:pt x="1490" y="20156"/>
                      <a:pt x="0" y="21596"/>
                    </a:cubicBezTo>
                    <a:lnTo>
                      <a:pt x="16000" y="234"/>
                    </a:lnTo>
                    <a:cubicBezTo>
                      <a:pt x="16115" y="85"/>
                      <a:pt x="16324" y="-4"/>
                      <a:pt x="16548" y="1"/>
                    </a:cubicBezTo>
                    <a:cubicBezTo>
                      <a:pt x="16717" y="4"/>
                      <a:pt x="16876" y="62"/>
                      <a:pt x="16988" y="161"/>
                    </a:cubicBezTo>
                    <a:close/>
                  </a:path>
                </a:pathLst>
              </a:custGeom>
              <a:solidFill>
                <a:schemeClr val="accent6">
                  <a:lumMod val="40000"/>
                  <a:lumOff val="60000"/>
                </a:schemeClr>
              </a:solidFill>
              <a:ln>
                <a:noFill/>
              </a:ln>
            </p:spPr>
            <p:txBody>
              <a:bodyPr lIns="24749" tIns="24749" rIns="24749" bIns="24749" anchor="ctr"/>
              <a:lstStyle/>
              <a:p>
                <a:pPr>
                  <a:defRPr/>
                </a:pPr>
                <a:endParaRPr lang="en-US" sz="1754">
                  <a:solidFill>
                    <a:srgbClr val="7F7F7F"/>
                  </a:solidFill>
                  <a:latin typeface="Lato Light" panose="020F0502020204030203" pitchFamily="34" charset="0"/>
                </a:endParaRPr>
              </a:p>
            </p:txBody>
          </p:sp>
          <p:sp>
            <p:nvSpPr>
              <p:cNvPr id="6" name="Фигура">
                <a:extLst>
                  <a:ext uri="{FF2B5EF4-FFF2-40B4-BE49-F238E27FC236}">
                    <a16:creationId xmlns:a16="http://schemas.microsoft.com/office/drawing/2014/main" id="{E2395CA9-6BFD-0CD9-7ED3-30D6D9C15344}"/>
                  </a:ext>
                </a:extLst>
              </p:cNvPr>
              <p:cNvSpPr/>
              <p:nvPr/>
            </p:nvSpPr>
            <p:spPr bwMode="auto">
              <a:xfrm>
                <a:off x="2922101" y="1124185"/>
                <a:ext cx="2456027" cy="3638878"/>
              </a:xfrm>
              <a:custGeom>
                <a:avLst/>
                <a:gdLst/>
                <a:ahLst/>
                <a:cxnLst>
                  <a:cxn ang="0">
                    <a:pos x="wd2" y="hd2"/>
                  </a:cxn>
                  <a:cxn ang="5400000">
                    <a:pos x="wd2" y="hd2"/>
                  </a:cxn>
                  <a:cxn ang="10800000">
                    <a:pos x="wd2" y="hd2"/>
                  </a:cxn>
                  <a:cxn ang="16200000">
                    <a:pos x="wd2" y="hd2"/>
                  </a:cxn>
                </a:cxnLst>
                <a:rect l="0" t="0" r="r" b="b"/>
                <a:pathLst>
                  <a:path w="21558" h="21567" extrusionOk="0">
                    <a:moveTo>
                      <a:pt x="3512" y="0"/>
                    </a:moveTo>
                    <a:cubicBezTo>
                      <a:pt x="4175" y="1156"/>
                      <a:pt x="4788" y="2315"/>
                      <a:pt x="5355" y="3476"/>
                    </a:cubicBezTo>
                    <a:cubicBezTo>
                      <a:pt x="5923" y="4639"/>
                      <a:pt x="6444" y="5805"/>
                      <a:pt x="6856" y="6984"/>
                    </a:cubicBezTo>
                    <a:cubicBezTo>
                      <a:pt x="7297" y="8245"/>
                      <a:pt x="7619" y="9556"/>
                      <a:pt x="7767" y="10855"/>
                    </a:cubicBezTo>
                    <a:cubicBezTo>
                      <a:pt x="7914" y="12154"/>
                      <a:pt x="7886" y="13460"/>
                      <a:pt x="7238" y="14730"/>
                    </a:cubicBezTo>
                    <a:cubicBezTo>
                      <a:pt x="6912" y="15368"/>
                      <a:pt x="6429" y="15966"/>
                      <a:pt x="5737" y="16449"/>
                    </a:cubicBezTo>
                    <a:cubicBezTo>
                      <a:pt x="4261" y="17477"/>
                      <a:pt x="2052" y="17874"/>
                      <a:pt x="0" y="17469"/>
                    </a:cubicBezTo>
                    <a:cubicBezTo>
                      <a:pt x="736" y="17795"/>
                      <a:pt x="1499" y="18092"/>
                      <a:pt x="2286" y="18360"/>
                    </a:cubicBezTo>
                    <a:cubicBezTo>
                      <a:pt x="3025" y="18611"/>
                      <a:pt x="3785" y="18836"/>
                      <a:pt x="4555" y="19043"/>
                    </a:cubicBezTo>
                    <a:cubicBezTo>
                      <a:pt x="7143" y="19737"/>
                      <a:pt x="9835" y="20226"/>
                      <a:pt x="12548" y="20628"/>
                    </a:cubicBezTo>
                    <a:cubicBezTo>
                      <a:pt x="15191" y="21019"/>
                      <a:pt x="17864" y="21329"/>
                      <a:pt x="20558" y="21557"/>
                    </a:cubicBezTo>
                    <a:cubicBezTo>
                      <a:pt x="20900" y="21600"/>
                      <a:pt x="21247" y="21498"/>
                      <a:pt x="21431" y="21299"/>
                    </a:cubicBezTo>
                    <a:cubicBezTo>
                      <a:pt x="21587" y="21132"/>
                      <a:pt x="21600" y="20921"/>
                      <a:pt x="21465" y="20746"/>
                    </a:cubicBezTo>
                    <a:lnTo>
                      <a:pt x="3512" y="0"/>
                    </a:lnTo>
                    <a:close/>
                  </a:path>
                </a:pathLst>
              </a:custGeom>
              <a:solidFill>
                <a:schemeClr val="accent6"/>
              </a:solidFill>
              <a:ln w="12700" cap="flat">
                <a:noFill/>
                <a:miter lim="400000"/>
              </a:ln>
              <a:effectLst/>
            </p:spPr>
            <p:txBody>
              <a:bodyPr lIns="24749" tIns="24749" rIns="24749" bIns="24749" anchor="ctr"/>
              <a:lstStyle/>
              <a:p>
                <a:pPr algn="ctr">
                  <a:defRPr sz="3200">
                    <a:solidFill>
                      <a:srgbClr val="000000"/>
                    </a:solidFill>
                    <a:latin typeface="Helvetica Light"/>
                    <a:ea typeface="Helvetica Light"/>
                    <a:cs typeface="Helvetica Light"/>
                    <a:sym typeface="Helvetica Light"/>
                  </a:defRPr>
                </a:pPr>
                <a:endParaRPr sz="1559" kern="0">
                  <a:solidFill>
                    <a:srgbClr val="000000"/>
                  </a:solidFill>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7" name="Фигура">
                <a:extLst>
                  <a:ext uri="{FF2B5EF4-FFF2-40B4-BE49-F238E27FC236}">
                    <a16:creationId xmlns:a16="http://schemas.microsoft.com/office/drawing/2014/main" id="{77BBDE43-E7B8-1C83-5AFB-B124D3D1BA34}"/>
                  </a:ext>
                </a:extLst>
              </p:cNvPr>
              <p:cNvSpPr/>
              <p:nvPr/>
            </p:nvSpPr>
            <p:spPr bwMode="auto">
              <a:xfrm>
                <a:off x="916547" y="2979766"/>
                <a:ext cx="4171574" cy="1816734"/>
              </a:xfrm>
              <a:custGeom>
                <a:avLst/>
                <a:gdLst/>
                <a:ahLst/>
                <a:cxnLst>
                  <a:cxn ang="0">
                    <a:pos x="wd2" y="hd2"/>
                  </a:cxn>
                  <a:cxn ang="5400000">
                    <a:pos x="wd2" y="hd2"/>
                  </a:cxn>
                  <a:cxn ang="10800000">
                    <a:pos x="wd2" y="hd2"/>
                  </a:cxn>
                  <a:cxn ang="16200000">
                    <a:pos x="wd2" y="hd2"/>
                  </a:cxn>
                </a:cxnLst>
                <a:rect l="0" t="0" r="r" b="b"/>
                <a:pathLst>
                  <a:path w="21575" h="21600" extrusionOk="0">
                    <a:moveTo>
                      <a:pt x="9295" y="0"/>
                    </a:moveTo>
                    <a:cubicBezTo>
                      <a:pt x="8433" y="1842"/>
                      <a:pt x="8085" y="4539"/>
                      <a:pt x="8321" y="7079"/>
                    </a:cubicBezTo>
                    <a:cubicBezTo>
                      <a:pt x="8604" y="10122"/>
                      <a:pt x="9656" y="12421"/>
                      <a:pt x="10863" y="14178"/>
                    </a:cubicBezTo>
                    <a:cubicBezTo>
                      <a:pt x="11665" y="15344"/>
                      <a:pt x="12514" y="16273"/>
                      <a:pt x="13379" y="17055"/>
                    </a:cubicBezTo>
                    <a:cubicBezTo>
                      <a:pt x="14701" y="18250"/>
                      <a:pt x="16077" y="19120"/>
                      <a:pt x="17471" y="19853"/>
                    </a:cubicBezTo>
                    <a:cubicBezTo>
                      <a:pt x="18819" y="20562"/>
                      <a:pt x="20187" y="21146"/>
                      <a:pt x="21575" y="21600"/>
                    </a:cubicBezTo>
                    <a:lnTo>
                      <a:pt x="372" y="21590"/>
                    </a:lnTo>
                    <a:cubicBezTo>
                      <a:pt x="215" y="21557"/>
                      <a:pt x="80" y="21320"/>
                      <a:pt x="25" y="20981"/>
                    </a:cubicBezTo>
                    <a:cubicBezTo>
                      <a:pt x="-25" y="20669"/>
                      <a:pt x="1" y="20319"/>
                      <a:pt x="94" y="20064"/>
                    </a:cubicBezTo>
                    <a:cubicBezTo>
                      <a:pt x="851" y="17813"/>
                      <a:pt x="1636" y="15613"/>
                      <a:pt x="2448" y="13466"/>
                    </a:cubicBezTo>
                    <a:cubicBezTo>
                      <a:pt x="3470" y="10769"/>
                      <a:pt x="4534" y="8159"/>
                      <a:pt x="5694" y="5782"/>
                    </a:cubicBezTo>
                    <a:cubicBezTo>
                      <a:pt x="6253" y="4638"/>
                      <a:pt x="6833" y="3549"/>
                      <a:pt x="7446" y="2560"/>
                    </a:cubicBezTo>
                    <a:cubicBezTo>
                      <a:pt x="8035" y="1611"/>
                      <a:pt x="8652" y="755"/>
                      <a:pt x="9295" y="0"/>
                    </a:cubicBezTo>
                    <a:close/>
                  </a:path>
                </a:pathLst>
              </a:custGeom>
              <a:solidFill>
                <a:schemeClr val="accent6">
                  <a:lumMod val="50000"/>
                </a:schemeClr>
              </a:solidFill>
              <a:ln w="12700" cap="flat">
                <a:noFill/>
                <a:miter lim="400000"/>
              </a:ln>
              <a:effectLst/>
            </p:spPr>
            <p:txBody>
              <a:bodyPr lIns="24749" tIns="24749" rIns="24749" bIns="24749" anchor="ctr"/>
              <a:lstStyle/>
              <a:p>
                <a:pPr algn="ctr">
                  <a:defRPr sz="3200">
                    <a:solidFill>
                      <a:srgbClr val="000000"/>
                    </a:solidFill>
                    <a:latin typeface="Helvetica Light"/>
                    <a:ea typeface="Helvetica Light"/>
                    <a:cs typeface="Helvetica Light"/>
                    <a:sym typeface="Helvetica Light"/>
                  </a:defRPr>
                </a:pPr>
                <a:endParaRPr sz="1559" kern="0">
                  <a:solidFill>
                    <a:srgbClr val="000000"/>
                  </a:solidFill>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15" name="TextBox 14">
                <a:extLst>
                  <a:ext uri="{FF2B5EF4-FFF2-40B4-BE49-F238E27FC236}">
                    <a16:creationId xmlns:a16="http://schemas.microsoft.com/office/drawing/2014/main" id="{749D010D-001B-ED4D-343D-C9F3A81042DC}"/>
                  </a:ext>
                </a:extLst>
              </p:cNvPr>
              <p:cNvSpPr txBox="1"/>
              <p:nvPr/>
            </p:nvSpPr>
            <p:spPr>
              <a:xfrm>
                <a:off x="3598687" y="3695580"/>
                <a:ext cx="1427959" cy="812145"/>
              </a:xfrm>
              <a:prstGeom prst="rect">
                <a:avLst/>
              </a:prstGeom>
              <a:noFill/>
            </p:spPr>
            <p:txBody>
              <a:bodyPr wrap="square" rtlCol="0" anchor="ctr" anchorCtr="0">
                <a:spAutoFit/>
              </a:bodyPr>
              <a:lstStyle/>
              <a:p>
                <a:pPr algn="ctr">
                  <a:defRPr/>
                </a:pPr>
                <a:r>
                  <a:rPr lang="en-US" sz="1559" b="1" dirty="0">
                    <a:solidFill>
                      <a:srgbClr val="FFFFFF"/>
                    </a:solidFill>
                    <a:latin typeface="Poppins" pitchFamily="2" charset="77"/>
                    <a:ea typeface="League Spartan" charset="0"/>
                    <a:cs typeface="Poppins" pitchFamily="2" charset="77"/>
                  </a:rPr>
                  <a:t>REDUCED COST AND WASTE</a:t>
                </a:r>
              </a:p>
            </p:txBody>
          </p:sp>
          <p:sp>
            <p:nvSpPr>
              <p:cNvPr id="17" name="TextBox 16">
                <a:extLst>
                  <a:ext uri="{FF2B5EF4-FFF2-40B4-BE49-F238E27FC236}">
                    <a16:creationId xmlns:a16="http://schemas.microsoft.com/office/drawing/2014/main" id="{412B8D01-3970-2260-4D4A-F5996CFCED1D}"/>
                  </a:ext>
                </a:extLst>
              </p:cNvPr>
              <p:cNvSpPr txBox="1"/>
              <p:nvPr/>
            </p:nvSpPr>
            <p:spPr>
              <a:xfrm>
                <a:off x="1455826" y="4118183"/>
                <a:ext cx="1371157" cy="572208"/>
              </a:xfrm>
              <a:prstGeom prst="rect">
                <a:avLst/>
              </a:prstGeom>
              <a:noFill/>
            </p:spPr>
            <p:txBody>
              <a:bodyPr wrap="square" rtlCol="0" anchor="ctr" anchorCtr="0">
                <a:spAutoFit/>
              </a:bodyPr>
              <a:lstStyle/>
              <a:p>
                <a:pPr algn="ctr">
                  <a:defRPr/>
                </a:pPr>
                <a:r>
                  <a:rPr lang="en-US" sz="1559" b="1" dirty="0">
                    <a:solidFill>
                      <a:srgbClr val="FFFFFF"/>
                    </a:solidFill>
                    <a:latin typeface="Poppins" pitchFamily="2" charset="77"/>
                    <a:ea typeface="League Spartan" charset="0"/>
                    <a:cs typeface="Poppins" pitchFamily="2" charset="77"/>
                  </a:rPr>
                  <a:t>IMPROVED CARE</a:t>
                </a:r>
              </a:p>
            </p:txBody>
          </p:sp>
          <p:sp>
            <p:nvSpPr>
              <p:cNvPr id="19" name="TextBox 18">
                <a:extLst>
                  <a:ext uri="{FF2B5EF4-FFF2-40B4-BE49-F238E27FC236}">
                    <a16:creationId xmlns:a16="http://schemas.microsoft.com/office/drawing/2014/main" id="{82308A17-5986-F2E3-A40C-6E96D064FA0E}"/>
                  </a:ext>
                </a:extLst>
              </p:cNvPr>
              <p:cNvSpPr txBox="1"/>
              <p:nvPr/>
            </p:nvSpPr>
            <p:spPr>
              <a:xfrm>
                <a:off x="2299593" y="2085738"/>
                <a:ext cx="1337223" cy="572208"/>
              </a:xfrm>
              <a:prstGeom prst="rect">
                <a:avLst/>
              </a:prstGeom>
              <a:noFill/>
            </p:spPr>
            <p:txBody>
              <a:bodyPr wrap="square" rtlCol="0" anchor="ctr" anchorCtr="0">
                <a:spAutoFit/>
              </a:bodyPr>
              <a:lstStyle/>
              <a:p>
                <a:pPr algn="ctr">
                  <a:defRPr/>
                </a:pPr>
                <a:r>
                  <a:rPr lang="en-US" sz="1559" b="1" dirty="0">
                    <a:solidFill>
                      <a:schemeClr val="accent6">
                        <a:lumMod val="50000"/>
                      </a:schemeClr>
                    </a:solidFill>
                    <a:latin typeface="Poppins" pitchFamily="2" charset="77"/>
                    <a:ea typeface="League Spartan" charset="0"/>
                    <a:cs typeface="Poppins" pitchFamily="2" charset="77"/>
                  </a:rPr>
                  <a:t>IMPROVED HEALTH</a:t>
                </a:r>
              </a:p>
            </p:txBody>
          </p:sp>
        </p:grpSp>
        <p:pic>
          <p:nvPicPr>
            <p:cNvPr id="22" name="Graphic 21" descr="Stethoscope with solid fill">
              <a:extLst>
                <a:ext uri="{FF2B5EF4-FFF2-40B4-BE49-F238E27FC236}">
                  <a16:creationId xmlns:a16="http://schemas.microsoft.com/office/drawing/2014/main" id="{1CBF5F11-8AE8-A1D3-3257-BBAC379B92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82552" y="3383468"/>
              <a:ext cx="468000" cy="468000"/>
            </a:xfrm>
            <a:prstGeom prst="rect">
              <a:avLst/>
            </a:prstGeom>
          </p:spPr>
        </p:pic>
        <p:pic>
          <p:nvPicPr>
            <p:cNvPr id="24" name="Graphic 23" descr="Coins with solid fill">
              <a:extLst>
                <a:ext uri="{FF2B5EF4-FFF2-40B4-BE49-F238E27FC236}">
                  <a16:creationId xmlns:a16="http://schemas.microsoft.com/office/drawing/2014/main" id="{C7E7598C-92F7-644A-B3A6-4F3709DF53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97993" y="2993060"/>
              <a:ext cx="468000" cy="468000"/>
            </a:xfrm>
            <a:prstGeom prst="rect">
              <a:avLst/>
            </a:prstGeom>
          </p:spPr>
        </p:pic>
        <p:pic>
          <p:nvPicPr>
            <p:cNvPr id="26" name="Graphic 25" descr="Heart with pulse with solid fill">
              <a:extLst>
                <a:ext uri="{FF2B5EF4-FFF2-40B4-BE49-F238E27FC236}">
                  <a16:creationId xmlns:a16="http://schemas.microsoft.com/office/drawing/2014/main" id="{4B281207-443E-07FB-300F-3217834F6A0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09352" y="1421783"/>
              <a:ext cx="468000" cy="468000"/>
            </a:xfrm>
            <a:prstGeom prst="rect">
              <a:avLst/>
            </a:prstGeom>
          </p:spPr>
        </p:pic>
      </p:grpSp>
    </p:spTree>
    <p:extLst>
      <p:ext uri="{BB962C8B-B14F-4D97-AF65-F5344CB8AC3E}">
        <p14:creationId xmlns:p14="http://schemas.microsoft.com/office/powerpoint/2010/main" val="243324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82F3A-F936-014F-9389-69E56D28B906}"/>
              </a:ext>
            </a:extLst>
          </p:cNvPr>
          <p:cNvSpPr/>
          <p:nvPr/>
        </p:nvSpPr>
        <p:spPr>
          <a:xfrm>
            <a:off x="1" y="21552"/>
            <a:ext cx="914399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4" name="Google Shape;279;p42">
            <a:extLst>
              <a:ext uri="{FF2B5EF4-FFF2-40B4-BE49-F238E27FC236}">
                <a16:creationId xmlns:a16="http://schemas.microsoft.com/office/drawing/2014/main" id="{DF6D2D1C-BEDB-DE41-B79E-4472C5A214BB}"/>
              </a:ext>
            </a:extLst>
          </p:cNvPr>
          <p:cNvSpPr/>
          <p:nvPr/>
        </p:nvSpPr>
        <p:spPr>
          <a:xfrm>
            <a:off x="0" y="1733430"/>
            <a:ext cx="9144000" cy="816769"/>
          </a:xfrm>
          <a:prstGeom prst="rect">
            <a:avLst/>
          </a:prstGeom>
          <a:solidFill>
            <a:srgbClr val="C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 name="Google Shape;280;p42">
            <a:extLst>
              <a:ext uri="{FF2B5EF4-FFF2-40B4-BE49-F238E27FC236}">
                <a16:creationId xmlns:a16="http://schemas.microsoft.com/office/drawing/2014/main" id="{1649FB00-AD86-2A45-9A6C-2D7130DC41F3}"/>
              </a:ext>
            </a:extLst>
          </p:cNvPr>
          <p:cNvSpPr txBox="1"/>
          <p:nvPr/>
        </p:nvSpPr>
        <p:spPr>
          <a:xfrm>
            <a:off x="0" y="1865354"/>
            <a:ext cx="9143999" cy="706396"/>
          </a:xfrm>
          <a:prstGeom prst="rect">
            <a:avLst/>
          </a:prstGeom>
          <a:noFill/>
          <a:ln>
            <a:noFill/>
          </a:ln>
        </p:spPr>
        <p:txBody>
          <a:bodyPr spcFirstLastPara="1" wrap="square" lIns="68575" tIns="34275" rIns="68575" bIns="34275" anchor="t" anchorCtr="0">
            <a:noAutofit/>
          </a:bodyPr>
          <a:lstStyle/>
          <a:p>
            <a:pPr lvl="0" algn="ctr">
              <a:lnSpc>
                <a:spcPct val="90000"/>
              </a:lnSpc>
              <a:buClr>
                <a:srgbClr val="99CEE8"/>
              </a:buClr>
              <a:buSzPts val="3600"/>
            </a:pPr>
            <a:r>
              <a:rPr lang="en-GB" sz="3600" b="1" dirty="0">
                <a:solidFill>
                  <a:schemeClr val="bg1"/>
                </a:solidFill>
                <a:latin typeface="Roboto" panose="02000000000000000000" pitchFamily="2" charset="0"/>
                <a:ea typeface="Roboto" panose="02000000000000000000" pitchFamily="2" charset="0"/>
                <a:cs typeface="Calibri Light" panose="020F0302020204030204" pitchFamily="34" charset="0"/>
                <a:sym typeface="Calibri"/>
              </a:rPr>
              <a:t>Thank you!</a:t>
            </a:r>
            <a:endParaRPr sz="3600" b="1" dirty="0">
              <a:solidFill>
                <a:schemeClr val="bg1"/>
              </a:solidFill>
              <a:latin typeface="Roboto" panose="02000000000000000000" pitchFamily="2" charset="0"/>
              <a:ea typeface="Roboto" panose="02000000000000000000" pitchFamily="2" charset="0"/>
              <a:cs typeface="Calibri Light" panose="020F0302020204030204" pitchFamily="34" charset="0"/>
              <a:sym typeface="Calibri"/>
            </a:endParaRPr>
          </a:p>
        </p:txBody>
      </p:sp>
      <p:sp>
        <p:nvSpPr>
          <p:cNvPr id="2" name="CaixaDeTexto 6">
            <a:extLst>
              <a:ext uri="{FF2B5EF4-FFF2-40B4-BE49-F238E27FC236}">
                <a16:creationId xmlns:a16="http://schemas.microsoft.com/office/drawing/2014/main" id="{8C94332E-F4BD-2777-C3FD-570F52EDB3D0}"/>
              </a:ext>
            </a:extLst>
          </p:cNvPr>
          <p:cNvSpPr txBox="1"/>
          <p:nvPr/>
        </p:nvSpPr>
        <p:spPr>
          <a:xfrm>
            <a:off x="5770826" y="3258352"/>
            <a:ext cx="2824812" cy="307777"/>
          </a:xfrm>
          <a:prstGeom prst="rect">
            <a:avLst/>
          </a:prstGeom>
          <a:noFill/>
        </p:spPr>
        <p:txBody>
          <a:bodyPr wrap="none" rtlCol="0">
            <a:spAutoFit/>
          </a:bodyPr>
          <a:lstStyle/>
          <a:p>
            <a:r>
              <a:rPr lang="pt-PT" b="1" dirty="0" err="1">
                <a:solidFill>
                  <a:schemeClr val="bg1">
                    <a:lumMod val="65000"/>
                  </a:schemeClr>
                </a:solidFill>
                <a:latin typeface="Roboto" panose="02000000000000000000" pitchFamily="2" charset="0"/>
                <a:ea typeface="Roboto" panose="02000000000000000000" pitchFamily="2" charset="0"/>
                <a:cs typeface="Calibri Light" panose="020F0302020204030204" pitchFamily="34" charset="0"/>
              </a:rPr>
              <a:t>ricardo.baptistaleite</a:t>
            </a:r>
            <a:r>
              <a:rPr lang="pt-PT" b="1" dirty="0">
                <a:solidFill>
                  <a:schemeClr val="bg1">
                    <a:lumMod val="65000"/>
                  </a:schemeClr>
                </a:solidFill>
                <a:latin typeface="Roboto" panose="02000000000000000000" pitchFamily="2" charset="0"/>
                <a:ea typeface="Roboto" panose="02000000000000000000" pitchFamily="2" charset="0"/>
                <a:cs typeface="Calibri Light" panose="020F0302020204030204" pitchFamily="34" charset="0"/>
              </a:rPr>
              <a:t>@</a:t>
            </a:r>
            <a:r>
              <a:rPr lang="pt-PT" b="1" dirty="0" err="1">
                <a:solidFill>
                  <a:schemeClr val="bg1">
                    <a:lumMod val="65000"/>
                  </a:schemeClr>
                </a:solidFill>
                <a:latin typeface="Roboto" panose="02000000000000000000" pitchFamily="2" charset="0"/>
                <a:ea typeface="Roboto" panose="02000000000000000000" pitchFamily="2" charset="0"/>
                <a:cs typeface="Calibri Light" panose="020F0302020204030204" pitchFamily="34" charset="0"/>
              </a:rPr>
              <a:t>gmail.com</a:t>
            </a:r>
            <a:endParaRPr lang="pt-PT" b="1" dirty="0">
              <a:solidFill>
                <a:schemeClr val="bg1">
                  <a:lumMod val="65000"/>
                </a:schemeClr>
              </a:solidFill>
              <a:latin typeface="Roboto" panose="02000000000000000000" pitchFamily="2" charset="0"/>
              <a:ea typeface="Roboto" panose="02000000000000000000" pitchFamily="2" charset="0"/>
              <a:cs typeface="Calibri Light" panose="020F0302020204030204" pitchFamily="34" charset="0"/>
            </a:endParaRPr>
          </a:p>
        </p:txBody>
      </p:sp>
      <p:cxnSp>
        <p:nvCxnSpPr>
          <p:cNvPr id="10" name="Straight Connector 9">
            <a:extLst>
              <a:ext uri="{FF2B5EF4-FFF2-40B4-BE49-F238E27FC236}">
                <a16:creationId xmlns:a16="http://schemas.microsoft.com/office/drawing/2014/main" id="{C29EF903-511A-FDB2-D285-021A5F3E1534}"/>
              </a:ext>
            </a:extLst>
          </p:cNvPr>
          <p:cNvCxnSpPr>
            <a:cxnSpLocks/>
          </p:cNvCxnSpPr>
          <p:nvPr/>
        </p:nvCxnSpPr>
        <p:spPr>
          <a:xfrm>
            <a:off x="4912066" y="3649258"/>
            <a:ext cx="466268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21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55A33687-4F7D-46BC-9A7C-A71E8E4DB7C8}"/>
              </a:ext>
            </a:extLst>
          </p:cNvPr>
          <p:cNvPicPr>
            <a:picLocks noChangeAspect="1"/>
          </p:cNvPicPr>
          <p:nvPr/>
        </p:nvPicPr>
        <p:blipFill>
          <a:blip r:embed="rId2"/>
          <a:stretch>
            <a:fillRect/>
          </a:stretch>
        </p:blipFill>
        <p:spPr>
          <a:xfrm>
            <a:off x="436790" y="1579574"/>
            <a:ext cx="3359477" cy="2863955"/>
          </a:xfrm>
          <a:prstGeom prst="rect">
            <a:avLst/>
          </a:prstGeom>
        </p:spPr>
      </p:pic>
      <p:pic>
        <p:nvPicPr>
          <p:cNvPr id="3" name="Imagem 2">
            <a:extLst>
              <a:ext uri="{FF2B5EF4-FFF2-40B4-BE49-F238E27FC236}">
                <a16:creationId xmlns:a16="http://schemas.microsoft.com/office/drawing/2014/main" id="{D7920EA4-2EA2-4754-9832-9AFE2EF2FBB7}"/>
              </a:ext>
            </a:extLst>
          </p:cNvPr>
          <p:cNvPicPr>
            <a:picLocks noChangeAspect="1"/>
          </p:cNvPicPr>
          <p:nvPr/>
        </p:nvPicPr>
        <p:blipFill>
          <a:blip r:embed="rId3"/>
          <a:stretch>
            <a:fillRect/>
          </a:stretch>
        </p:blipFill>
        <p:spPr>
          <a:xfrm>
            <a:off x="4032702" y="1653459"/>
            <a:ext cx="4925382" cy="2721274"/>
          </a:xfrm>
          <a:prstGeom prst="rect">
            <a:avLst/>
          </a:prstGeom>
        </p:spPr>
      </p:pic>
      <p:sp>
        <p:nvSpPr>
          <p:cNvPr id="6" name="TextBox 12">
            <a:extLst>
              <a:ext uri="{FF2B5EF4-FFF2-40B4-BE49-F238E27FC236}">
                <a16:creationId xmlns:a16="http://schemas.microsoft.com/office/drawing/2014/main" id="{DAC1FB24-087D-4C6B-AD2E-DFD234A37EF8}"/>
              </a:ext>
            </a:extLst>
          </p:cNvPr>
          <p:cNvSpPr txBox="1"/>
          <p:nvPr/>
        </p:nvSpPr>
        <p:spPr>
          <a:xfrm>
            <a:off x="2121443" y="324868"/>
            <a:ext cx="4901114" cy="750205"/>
          </a:xfrm>
          <a:prstGeom prst="rect">
            <a:avLst/>
          </a:prstGeom>
          <a:noFill/>
        </p:spPr>
        <p:txBody>
          <a:bodyPr wrap="square" rtlCol="0">
            <a:spAutoFit/>
          </a:bodyPr>
          <a:lstStyle/>
          <a:p>
            <a:pPr algn="ctr" defTabSz="514350"/>
            <a:r>
              <a:rPr lang="pt-PT" sz="2250" b="1" dirty="0" err="1">
                <a:solidFill>
                  <a:srgbClr val="44546A"/>
                </a:solidFill>
                <a:latin typeface="Calibri" panose="020F0502020204030204"/>
              </a:rPr>
              <a:t>Alarming</a:t>
            </a:r>
            <a:r>
              <a:rPr lang="pt-PT" sz="2250" b="1" dirty="0">
                <a:solidFill>
                  <a:srgbClr val="44546A"/>
                </a:solidFill>
                <a:latin typeface="Calibri" panose="020F0502020204030204"/>
              </a:rPr>
              <a:t> </a:t>
            </a:r>
            <a:r>
              <a:rPr lang="pt-PT" sz="2250" b="1" dirty="0" err="1">
                <a:solidFill>
                  <a:srgbClr val="44546A"/>
                </a:solidFill>
                <a:latin typeface="Calibri" panose="020F0502020204030204"/>
              </a:rPr>
              <a:t>demographic</a:t>
            </a:r>
            <a:r>
              <a:rPr lang="pt-PT" sz="2250" b="1" dirty="0">
                <a:solidFill>
                  <a:srgbClr val="44546A"/>
                </a:solidFill>
                <a:latin typeface="Calibri" panose="020F0502020204030204"/>
              </a:rPr>
              <a:t> </a:t>
            </a:r>
            <a:r>
              <a:rPr lang="pt-PT" sz="2250" b="1" dirty="0" err="1">
                <a:solidFill>
                  <a:srgbClr val="44546A"/>
                </a:solidFill>
                <a:latin typeface="Calibri" panose="020F0502020204030204"/>
              </a:rPr>
              <a:t>trends</a:t>
            </a:r>
            <a:endParaRPr lang="pt-PT" sz="2250" b="1" dirty="0">
              <a:solidFill>
                <a:srgbClr val="44546A"/>
              </a:solidFill>
              <a:latin typeface="Calibri" panose="020F0502020204030204"/>
            </a:endParaRPr>
          </a:p>
          <a:p>
            <a:pPr algn="ctr" defTabSz="514350"/>
            <a:r>
              <a:rPr lang="pt-PT" sz="2025" i="1" dirty="0">
                <a:solidFill>
                  <a:srgbClr val="44546A"/>
                </a:solidFill>
                <a:latin typeface="Calibri" panose="020F0502020204030204"/>
              </a:rPr>
              <a:t>2011 – 2020 - 2080</a:t>
            </a:r>
          </a:p>
        </p:txBody>
      </p:sp>
      <p:sp>
        <p:nvSpPr>
          <p:cNvPr id="2" name="CaixaDeTexto 6">
            <a:extLst>
              <a:ext uri="{FF2B5EF4-FFF2-40B4-BE49-F238E27FC236}">
                <a16:creationId xmlns:a16="http://schemas.microsoft.com/office/drawing/2014/main" id="{AB11CD13-1666-E0AC-78FE-D070FCBF152E}"/>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4" name="TextBox 12">
            <a:extLst>
              <a:ext uri="{FF2B5EF4-FFF2-40B4-BE49-F238E27FC236}">
                <a16:creationId xmlns:a16="http://schemas.microsoft.com/office/drawing/2014/main" id="{D8F10DC2-3908-F18B-D237-7627BD12780E}"/>
              </a:ext>
            </a:extLst>
          </p:cNvPr>
          <p:cNvSpPr txBox="1"/>
          <p:nvPr/>
        </p:nvSpPr>
        <p:spPr>
          <a:xfrm>
            <a:off x="436790" y="1484182"/>
            <a:ext cx="3359477" cy="338554"/>
          </a:xfrm>
          <a:prstGeom prst="rect">
            <a:avLst/>
          </a:prstGeom>
          <a:solidFill>
            <a:schemeClr val="bg1"/>
          </a:solidFill>
        </p:spPr>
        <p:txBody>
          <a:bodyPr wrap="square" rtlCol="0">
            <a:spAutoFit/>
          </a:bodyPr>
          <a:lstStyle/>
          <a:p>
            <a:pPr algn="ctr" defTabSz="514350"/>
            <a:r>
              <a:rPr lang="pt-PT" sz="1600" b="1" dirty="0">
                <a:solidFill>
                  <a:srgbClr val="44546A"/>
                </a:solidFill>
                <a:latin typeface="Calibri" panose="020F0502020204030204"/>
              </a:rPr>
              <a:t>Portuguese age </a:t>
            </a:r>
            <a:r>
              <a:rPr lang="pt-PT" sz="1600" b="1" dirty="0" err="1">
                <a:solidFill>
                  <a:srgbClr val="44546A"/>
                </a:solidFill>
                <a:latin typeface="Calibri" panose="020F0502020204030204"/>
              </a:rPr>
              <a:t>pyramid</a:t>
            </a:r>
            <a:r>
              <a:rPr lang="pt-PT" sz="1600" b="1" dirty="0">
                <a:solidFill>
                  <a:srgbClr val="44546A"/>
                </a:solidFill>
                <a:latin typeface="Calibri" panose="020F0502020204030204"/>
              </a:rPr>
              <a:t> (2011-2020)</a:t>
            </a:r>
          </a:p>
        </p:txBody>
      </p:sp>
      <p:sp>
        <p:nvSpPr>
          <p:cNvPr id="8" name="TextBox 12">
            <a:extLst>
              <a:ext uri="{FF2B5EF4-FFF2-40B4-BE49-F238E27FC236}">
                <a16:creationId xmlns:a16="http://schemas.microsoft.com/office/drawing/2014/main" id="{45BB8F61-5B26-4240-A7DC-169E62C25961}"/>
              </a:ext>
            </a:extLst>
          </p:cNvPr>
          <p:cNvSpPr txBox="1"/>
          <p:nvPr/>
        </p:nvSpPr>
        <p:spPr>
          <a:xfrm>
            <a:off x="4428158" y="1499724"/>
            <a:ext cx="4529926" cy="338554"/>
          </a:xfrm>
          <a:prstGeom prst="rect">
            <a:avLst/>
          </a:prstGeom>
          <a:solidFill>
            <a:schemeClr val="bg1"/>
          </a:solidFill>
        </p:spPr>
        <p:txBody>
          <a:bodyPr wrap="square" rtlCol="0">
            <a:spAutoFit/>
          </a:bodyPr>
          <a:lstStyle/>
          <a:p>
            <a:pPr algn="ctr" defTabSz="514350"/>
            <a:r>
              <a:rPr lang="pt-PT" sz="1600" b="1" dirty="0" err="1">
                <a:solidFill>
                  <a:srgbClr val="44546A"/>
                </a:solidFill>
                <a:latin typeface="Calibri" panose="020F0502020204030204"/>
              </a:rPr>
              <a:t>Projected</a:t>
            </a:r>
            <a:r>
              <a:rPr lang="pt-PT" sz="1600" b="1" dirty="0">
                <a:solidFill>
                  <a:srgbClr val="44546A"/>
                </a:solidFill>
                <a:latin typeface="Calibri" panose="020F0502020204030204"/>
              </a:rPr>
              <a:t> </a:t>
            </a:r>
            <a:r>
              <a:rPr lang="pt-PT" sz="1600" b="1" dirty="0" err="1">
                <a:solidFill>
                  <a:srgbClr val="44546A"/>
                </a:solidFill>
                <a:latin typeface="Calibri" panose="020F0502020204030204"/>
              </a:rPr>
              <a:t>demographic</a:t>
            </a:r>
            <a:r>
              <a:rPr lang="pt-PT" sz="1600" b="1" dirty="0">
                <a:solidFill>
                  <a:srgbClr val="44546A"/>
                </a:solidFill>
                <a:latin typeface="Calibri" panose="020F0502020204030204"/>
              </a:rPr>
              <a:t> </a:t>
            </a:r>
            <a:r>
              <a:rPr lang="pt-PT" sz="1600" b="1" dirty="0" err="1">
                <a:solidFill>
                  <a:srgbClr val="44546A"/>
                </a:solidFill>
                <a:latin typeface="Calibri" panose="020F0502020204030204"/>
              </a:rPr>
              <a:t>evolution</a:t>
            </a:r>
            <a:r>
              <a:rPr lang="pt-PT" sz="1600" b="1" dirty="0">
                <a:solidFill>
                  <a:srgbClr val="44546A"/>
                </a:solidFill>
                <a:latin typeface="Calibri" panose="020F0502020204030204"/>
              </a:rPr>
              <a:t> (2011-2080)</a:t>
            </a:r>
          </a:p>
        </p:txBody>
      </p:sp>
      <p:sp>
        <p:nvSpPr>
          <p:cNvPr id="9" name="Oval 8">
            <a:extLst>
              <a:ext uri="{FF2B5EF4-FFF2-40B4-BE49-F238E27FC236}">
                <a16:creationId xmlns:a16="http://schemas.microsoft.com/office/drawing/2014/main" id="{DDFD9900-2DEE-6F07-6A4C-29B87B3C8B54}"/>
              </a:ext>
            </a:extLst>
          </p:cNvPr>
          <p:cNvSpPr>
            <a:spLocks noChangeAspect="1"/>
          </p:cNvSpPr>
          <p:nvPr/>
        </p:nvSpPr>
        <p:spPr>
          <a:xfrm>
            <a:off x="436790" y="211073"/>
            <a:ext cx="864000" cy="864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p>
        </p:txBody>
      </p:sp>
    </p:spTree>
    <p:extLst>
      <p:ext uri="{BB962C8B-B14F-4D97-AF65-F5344CB8AC3E}">
        <p14:creationId xmlns:p14="http://schemas.microsoft.com/office/powerpoint/2010/main" val="417254505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2"/>
          <p:cNvSpPr txBox="1"/>
          <p:nvPr/>
        </p:nvSpPr>
        <p:spPr>
          <a:xfrm>
            <a:off x="2109019" y="1058856"/>
            <a:ext cx="4901114" cy="300082"/>
          </a:xfrm>
          <a:prstGeom prst="rect">
            <a:avLst/>
          </a:prstGeom>
          <a:noFill/>
        </p:spPr>
        <p:txBody>
          <a:bodyPr wrap="square" rtlCol="0">
            <a:spAutoFit/>
          </a:bodyPr>
          <a:lstStyle/>
          <a:p>
            <a:pPr algn="ctr" defTabSz="685800">
              <a:buClrTx/>
              <a:defRPr/>
            </a:pPr>
            <a:r>
              <a:rPr lang="pt-PT" sz="1350" i="1" kern="1200" dirty="0">
                <a:solidFill>
                  <a:srgbClr val="44546A"/>
                </a:solidFill>
                <a:latin typeface="Calibri" panose="020F0502020204030204"/>
                <a:ea typeface="+mn-ea"/>
                <a:cs typeface="+mn-cs"/>
              </a:rPr>
              <a:t>A </a:t>
            </a:r>
            <a:r>
              <a:rPr lang="pt-PT" sz="1350" i="1" kern="1200" dirty="0" err="1">
                <a:solidFill>
                  <a:srgbClr val="44546A"/>
                </a:solidFill>
                <a:latin typeface="Calibri" panose="020F0502020204030204"/>
                <a:ea typeface="+mn-ea"/>
                <a:cs typeface="+mn-cs"/>
              </a:rPr>
              <a:t>rising</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trend</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with</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disruptive</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solutions</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yet</a:t>
            </a:r>
            <a:r>
              <a:rPr lang="pt-PT" sz="1350" i="1" kern="1200" dirty="0">
                <a:solidFill>
                  <a:srgbClr val="44546A"/>
                </a:solidFill>
                <a:latin typeface="Calibri" panose="020F0502020204030204"/>
                <a:ea typeface="+mn-ea"/>
                <a:cs typeface="+mn-cs"/>
              </a:rPr>
              <a:t> to </a:t>
            </a:r>
            <a:r>
              <a:rPr lang="pt-PT" sz="1350" i="1" kern="1200" dirty="0" err="1">
                <a:solidFill>
                  <a:srgbClr val="44546A"/>
                </a:solidFill>
                <a:latin typeface="Calibri" panose="020F0502020204030204"/>
                <a:ea typeface="+mn-ea"/>
                <a:cs typeface="+mn-cs"/>
              </a:rPr>
              <a:t>be</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found</a:t>
            </a:r>
            <a:endParaRPr lang="pt-PT" sz="1350" i="1" kern="1200" dirty="0">
              <a:solidFill>
                <a:srgbClr val="44546A"/>
              </a:solidFill>
              <a:latin typeface="Calibri" panose="020F0502020204030204"/>
              <a:ea typeface="+mn-ea"/>
              <a:cs typeface="+mn-cs"/>
            </a:endParaRPr>
          </a:p>
        </p:txBody>
      </p:sp>
      <p:pic>
        <p:nvPicPr>
          <p:cNvPr id="13" name="Imagem 12">
            <a:extLst>
              <a:ext uri="{FF2B5EF4-FFF2-40B4-BE49-F238E27FC236}">
                <a16:creationId xmlns:a16="http://schemas.microsoft.com/office/drawing/2014/main" id="{85D17AC2-ACEE-441A-A561-E6F46A432319}"/>
              </a:ext>
            </a:extLst>
          </p:cNvPr>
          <p:cNvPicPr>
            <a:picLocks noChangeAspect="1"/>
          </p:cNvPicPr>
          <p:nvPr/>
        </p:nvPicPr>
        <p:blipFill>
          <a:blip r:embed="rId2"/>
          <a:stretch>
            <a:fillRect/>
          </a:stretch>
        </p:blipFill>
        <p:spPr>
          <a:xfrm>
            <a:off x="1390345" y="1654344"/>
            <a:ext cx="6338461" cy="2611616"/>
          </a:xfrm>
          <a:prstGeom prst="rect">
            <a:avLst/>
          </a:prstGeom>
        </p:spPr>
      </p:pic>
      <p:sp>
        <p:nvSpPr>
          <p:cNvPr id="3" name="CaixaDeTexto 6">
            <a:extLst>
              <a:ext uri="{FF2B5EF4-FFF2-40B4-BE49-F238E27FC236}">
                <a16:creationId xmlns:a16="http://schemas.microsoft.com/office/drawing/2014/main" id="{660BCD7E-9AB5-0F2F-39C1-5711AFF7786F}"/>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4" name="TextBox 12">
            <a:extLst>
              <a:ext uri="{FF2B5EF4-FFF2-40B4-BE49-F238E27FC236}">
                <a16:creationId xmlns:a16="http://schemas.microsoft.com/office/drawing/2014/main" id="{F7FB79CF-8515-A746-8922-1C27A8BA9AB5}"/>
              </a:ext>
            </a:extLst>
          </p:cNvPr>
          <p:cNvSpPr txBox="1"/>
          <p:nvPr/>
        </p:nvSpPr>
        <p:spPr>
          <a:xfrm>
            <a:off x="2121443" y="324868"/>
            <a:ext cx="4901114" cy="438582"/>
          </a:xfrm>
          <a:prstGeom prst="rect">
            <a:avLst/>
          </a:prstGeom>
          <a:noFill/>
        </p:spPr>
        <p:txBody>
          <a:bodyPr wrap="square" rtlCol="0">
            <a:spAutoFit/>
          </a:bodyPr>
          <a:lstStyle/>
          <a:p>
            <a:pPr algn="ctr" defTabSz="514350"/>
            <a:r>
              <a:rPr lang="pt-PT" sz="2250" b="1" dirty="0" err="1">
                <a:solidFill>
                  <a:srgbClr val="44546A"/>
                </a:solidFill>
                <a:latin typeface="Calibri" panose="020F0502020204030204"/>
              </a:rPr>
              <a:t>Dementia</a:t>
            </a:r>
            <a:r>
              <a:rPr lang="pt-PT" sz="2250" b="1" dirty="0">
                <a:solidFill>
                  <a:srgbClr val="44546A"/>
                </a:solidFill>
                <a:latin typeface="Calibri" panose="020F0502020204030204"/>
              </a:rPr>
              <a:t> </a:t>
            </a:r>
            <a:r>
              <a:rPr lang="pt-PT" sz="2250" b="1" dirty="0" err="1">
                <a:solidFill>
                  <a:srgbClr val="44546A"/>
                </a:solidFill>
                <a:latin typeface="Calibri" panose="020F0502020204030204"/>
              </a:rPr>
              <a:t>Prevalence</a:t>
            </a:r>
            <a:endParaRPr lang="pt-PT" sz="2250" b="1" dirty="0">
              <a:solidFill>
                <a:srgbClr val="44546A"/>
              </a:solidFill>
              <a:latin typeface="Calibri" panose="020F0502020204030204"/>
            </a:endParaRPr>
          </a:p>
        </p:txBody>
      </p:sp>
      <p:sp>
        <p:nvSpPr>
          <p:cNvPr id="5" name="Rectangle 4">
            <a:extLst>
              <a:ext uri="{FF2B5EF4-FFF2-40B4-BE49-F238E27FC236}">
                <a16:creationId xmlns:a16="http://schemas.microsoft.com/office/drawing/2014/main" id="{54BD8C29-38B7-E5A0-A60D-8EA50FF61E00}"/>
              </a:ext>
            </a:extLst>
          </p:cNvPr>
          <p:cNvSpPr/>
          <p:nvPr/>
        </p:nvSpPr>
        <p:spPr>
          <a:xfrm>
            <a:off x="7179174" y="2327803"/>
            <a:ext cx="128469" cy="117109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1A9AD3CA-9DE3-EDB1-B903-CD3EA5113F03}"/>
              </a:ext>
            </a:extLst>
          </p:cNvPr>
          <p:cNvSpPr>
            <a:spLocks noChangeAspect="1"/>
          </p:cNvSpPr>
          <p:nvPr/>
        </p:nvSpPr>
        <p:spPr>
          <a:xfrm>
            <a:off x="436790" y="211073"/>
            <a:ext cx="864000" cy="864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2</a:t>
            </a:r>
          </a:p>
        </p:txBody>
      </p:sp>
      <p:sp>
        <p:nvSpPr>
          <p:cNvPr id="2" name="Rectangle 1">
            <a:extLst>
              <a:ext uri="{FF2B5EF4-FFF2-40B4-BE49-F238E27FC236}">
                <a16:creationId xmlns:a16="http://schemas.microsoft.com/office/drawing/2014/main" id="{2AA2DBB1-6704-EE58-26D4-394F286E598F}"/>
              </a:ext>
            </a:extLst>
          </p:cNvPr>
          <p:cNvSpPr/>
          <p:nvPr/>
        </p:nvSpPr>
        <p:spPr>
          <a:xfrm>
            <a:off x="5994387" y="2327802"/>
            <a:ext cx="128469" cy="1171099"/>
          </a:xfrm>
          <a:prstGeom prst="rect">
            <a:avLst/>
          </a:prstGeom>
          <a:noFill/>
          <a:ln w="38100">
            <a:solidFill>
              <a:srgbClr val="E34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1087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7B71AD3E-DC51-4E19-8D44-5570B155CE28}"/>
              </a:ext>
            </a:extLst>
          </p:cNvPr>
          <p:cNvSpPr>
            <a:spLocks noGrp="1"/>
          </p:cNvSpPr>
          <p:nvPr>
            <p:ph type="sldNum" sz="quarter" idx="12"/>
          </p:nvPr>
        </p:nvSpPr>
        <p:spPr>
          <a:xfrm>
            <a:off x="43134" y="4848290"/>
            <a:ext cx="2057400" cy="273844"/>
          </a:xfrm>
        </p:spPr>
        <p:txBody>
          <a:bodyPr/>
          <a:lstStyle/>
          <a:p>
            <a:pPr defTabSz="257175">
              <a:defRPr/>
            </a:pPr>
            <a:r>
              <a:rPr lang="pt-PT" sz="1200" dirty="0">
                <a:latin typeface="+mn-lt"/>
              </a:rPr>
              <a:t>Health at a </a:t>
            </a:r>
            <a:r>
              <a:rPr lang="pt-PT" sz="1200" dirty="0" err="1">
                <a:latin typeface="+mn-lt"/>
              </a:rPr>
              <a:t>Glance</a:t>
            </a:r>
            <a:r>
              <a:rPr lang="pt-PT" sz="1200" dirty="0">
                <a:latin typeface="+mn-lt"/>
              </a:rPr>
              <a:t> 2022</a:t>
            </a:r>
          </a:p>
        </p:txBody>
      </p:sp>
      <p:sp>
        <p:nvSpPr>
          <p:cNvPr id="4" name="TextBox 12">
            <a:extLst>
              <a:ext uri="{FF2B5EF4-FFF2-40B4-BE49-F238E27FC236}">
                <a16:creationId xmlns:a16="http://schemas.microsoft.com/office/drawing/2014/main" id="{68506C6E-A884-F702-DC59-4C4DCC7A4BB9}"/>
              </a:ext>
            </a:extLst>
          </p:cNvPr>
          <p:cNvSpPr txBox="1"/>
          <p:nvPr/>
        </p:nvSpPr>
        <p:spPr>
          <a:xfrm>
            <a:off x="2083658" y="324868"/>
            <a:ext cx="4901114" cy="784830"/>
          </a:xfrm>
          <a:prstGeom prst="rect">
            <a:avLst/>
          </a:prstGeom>
          <a:noFill/>
        </p:spPr>
        <p:txBody>
          <a:bodyPr wrap="square" rtlCol="0">
            <a:spAutoFit/>
          </a:bodyPr>
          <a:lstStyle/>
          <a:p>
            <a:pPr algn="ctr" defTabSz="514350"/>
            <a:r>
              <a:rPr lang="pt-PT" sz="2250" b="1" dirty="0" err="1">
                <a:solidFill>
                  <a:srgbClr val="44546A"/>
                </a:solidFill>
                <a:latin typeface="Calibri" panose="020F0502020204030204"/>
              </a:rPr>
              <a:t>High</a:t>
            </a:r>
            <a:r>
              <a:rPr lang="pt-PT" sz="2250" b="1" dirty="0">
                <a:solidFill>
                  <a:srgbClr val="44546A"/>
                </a:solidFill>
                <a:latin typeface="Calibri" panose="020F0502020204030204"/>
              </a:rPr>
              <a:t> (</a:t>
            </a:r>
            <a:r>
              <a:rPr lang="pt-PT" sz="2250" b="1" dirty="0" err="1">
                <a:solidFill>
                  <a:srgbClr val="44546A"/>
                </a:solidFill>
                <a:latin typeface="Calibri" panose="020F0502020204030204"/>
              </a:rPr>
              <a:t>and</a:t>
            </a:r>
            <a:r>
              <a:rPr lang="pt-PT" sz="2250" b="1" dirty="0">
                <a:solidFill>
                  <a:srgbClr val="44546A"/>
                </a:solidFill>
                <a:latin typeface="Calibri" panose="020F0502020204030204"/>
              </a:rPr>
              <a:t> </a:t>
            </a:r>
            <a:r>
              <a:rPr lang="pt-PT" sz="2250" b="1" dirty="0" err="1">
                <a:solidFill>
                  <a:srgbClr val="44546A"/>
                </a:solidFill>
                <a:latin typeface="Calibri" panose="020F0502020204030204"/>
              </a:rPr>
              <a:t>increasing</a:t>
            </a:r>
            <a:r>
              <a:rPr lang="pt-PT" sz="2250" b="1" dirty="0">
                <a:solidFill>
                  <a:srgbClr val="44546A"/>
                </a:solidFill>
                <a:latin typeface="Calibri" panose="020F0502020204030204"/>
              </a:rPr>
              <a:t>) </a:t>
            </a:r>
            <a:r>
              <a:rPr lang="pt-PT" sz="2250" b="1" dirty="0" err="1">
                <a:solidFill>
                  <a:srgbClr val="44546A"/>
                </a:solidFill>
                <a:latin typeface="Calibri" panose="020F0502020204030204"/>
              </a:rPr>
              <a:t>prevalence</a:t>
            </a:r>
            <a:r>
              <a:rPr lang="pt-PT" sz="2250" b="1" dirty="0">
                <a:solidFill>
                  <a:srgbClr val="44546A"/>
                </a:solidFill>
                <a:latin typeface="Calibri" panose="020F0502020204030204"/>
              </a:rPr>
              <a:t> </a:t>
            </a:r>
            <a:r>
              <a:rPr lang="pt-PT" sz="2250" b="1" dirty="0" err="1">
                <a:solidFill>
                  <a:srgbClr val="44546A"/>
                </a:solidFill>
                <a:latin typeface="Calibri" panose="020F0502020204030204"/>
              </a:rPr>
              <a:t>of</a:t>
            </a:r>
            <a:r>
              <a:rPr lang="pt-PT" sz="2250" b="1" dirty="0">
                <a:solidFill>
                  <a:srgbClr val="44546A"/>
                </a:solidFill>
                <a:latin typeface="Calibri" panose="020F0502020204030204"/>
              </a:rPr>
              <a:t> NCD</a:t>
            </a:r>
          </a:p>
        </p:txBody>
      </p:sp>
      <p:pic>
        <p:nvPicPr>
          <p:cNvPr id="6" name="Picture 5">
            <a:extLst>
              <a:ext uri="{FF2B5EF4-FFF2-40B4-BE49-F238E27FC236}">
                <a16:creationId xmlns:a16="http://schemas.microsoft.com/office/drawing/2014/main" id="{0EA7EB53-F2F8-9D1E-DCCF-5CF635B2AC03}"/>
              </a:ext>
            </a:extLst>
          </p:cNvPr>
          <p:cNvPicPr>
            <a:picLocks noChangeAspect="1"/>
          </p:cNvPicPr>
          <p:nvPr/>
        </p:nvPicPr>
        <p:blipFill>
          <a:blip r:embed="rId2"/>
          <a:stretch>
            <a:fillRect/>
          </a:stretch>
        </p:blipFill>
        <p:spPr>
          <a:xfrm>
            <a:off x="113985" y="1655466"/>
            <a:ext cx="4156858" cy="2765393"/>
          </a:xfrm>
          <a:prstGeom prst="rect">
            <a:avLst/>
          </a:prstGeom>
        </p:spPr>
      </p:pic>
      <p:pic>
        <p:nvPicPr>
          <p:cNvPr id="7" name="Picture 6">
            <a:extLst>
              <a:ext uri="{FF2B5EF4-FFF2-40B4-BE49-F238E27FC236}">
                <a16:creationId xmlns:a16="http://schemas.microsoft.com/office/drawing/2014/main" id="{431C3FD7-BEB0-41BE-6BFD-BB614C088A0D}"/>
              </a:ext>
            </a:extLst>
          </p:cNvPr>
          <p:cNvPicPr>
            <a:picLocks noChangeAspect="1"/>
          </p:cNvPicPr>
          <p:nvPr/>
        </p:nvPicPr>
        <p:blipFill rotWithShape="1">
          <a:blip r:embed="rId3"/>
          <a:srcRect l="4203" r="2699"/>
          <a:stretch/>
        </p:blipFill>
        <p:spPr>
          <a:xfrm>
            <a:off x="4270843" y="1738594"/>
            <a:ext cx="4691789" cy="2346050"/>
          </a:xfrm>
          <a:prstGeom prst="rect">
            <a:avLst/>
          </a:prstGeom>
        </p:spPr>
      </p:pic>
      <p:sp>
        <p:nvSpPr>
          <p:cNvPr id="8" name="Rectangle 7">
            <a:extLst>
              <a:ext uri="{FF2B5EF4-FFF2-40B4-BE49-F238E27FC236}">
                <a16:creationId xmlns:a16="http://schemas.microsoft.com/office/drawing/2014/main" id="{DEEB94C4-3EA7-F034-6E17-906154280DC5}"/>
              </a:ext>
            </a:extLst>
          </p:cNvPr>
          <p:cNvSpPr/>
          <p:nvPr/>
        </p:nvSpPr>
        <p:spPr>
          <a:xfrm>
            <a:off x="6204154" y="2496103"/>
            <a:ext cx="155854" cy="117109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12">
            <a:extLst>
              <a:ext uri="{FF2B5EF4-FFF2-40B4-BE49-F238E27FC236}">
                <a16:creationId xmlns:a16="http://schemas.microsoft.com/office/drawing/2014/main" id="{ECEC4627-DE80-9937-5B79-B39445128FC1}"/>
              </a:ext>
            </a:extLst>
          </p:cNvPr>
          <p:cNvSpPr txBox="1"/>
          <p:nvPr/>
        </p:nvSpPr>
        <p:spPr>
          <a:xfrm>
            <a:off x="1556747" y="1058856"/>
            <a:ext cx="5954936" cy="507831"/>
          </a:xfrm>
          <a:prstGeom prst="rect">
            <a:avLst/>
          </a:prstGeom>
          <a:noFill/>
        </p:spPr>
        <p:txBody>
          <a:bodyPr wrap="square" rtlCol="0">
            <a:spAutoFit/>
          </a:bodyPr>
          <a:lstStyle/>
          <a:p>
            <a:pPr algn="ctr" defTabSz="685800">
              <a:buClrTx/>
              <a:defRPr/>
            </a:pPr>
            <a:r>
              <a:rPr lang="pt-PT" sz="1350" b="1" i="1" kern="1200" dirty="0" err="1">
                <a:solidFill>
                  <a:srgbClr val="44546A"/>
                </a:solidFill>
                <a:latin typeface="Calibri" panose="020F0502020204030204"/>
                <a:ea typeface="+mn-ea"/>
                <a:cs typeface="+mn-cs"/>
              </a:rPr>
              <a:t>Cancer</a:t>
            </a:r>
            <a:r>
              <a:rPr lang="pt-PT" sz="1350" i="1" kern="1200" dirty="0">
                <a:solidFill>
                  <a:srgbClr val="44546A"/>
                </a:solidFill>
                <a:latin typeface="Calibri" panose="020F0502020204030204"/>
                <a:ea typeface="+mn-ea"/>
                <a:cs typeface="+mn-cs"/>
              </a:rPr>
              <a:t>, </a:t>
            </a:r>
            <a:r>
              <a:rPr lang="pt-PT" sz="1350" b="1" i="1" kern="1200" dirty="0">
                <a:solidFill>
                  <a:srgbClr val="44546A"/>
                </a:solidFill>
                <a:latin typeface="Calibri" panose="020F0502020204030204"/>
                <a:ea typeface="+mn-ea"/>
                <a:cs typeface="+mn-cs"/>
              </a:rPr>
              <a:t>cardiovascular</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and</a:t>
            </a:r>
            <a:r>
              <a:rPr lang="pt-PT" sz="1350" i="1" kern="1200" dirty="0">
                <a:solidFill>
                  <a:srgbClr val="44546A"/>
                </a:solidFill>
                <a:latin typeface="Calibri" panose="020F0502020204030204"/>
                <a:ea typeface="+mn-ea"/>
                <a:cs typeface="+mn-cs"/>
              </a:rPr>
              <a:t> </a:t>
            </a:r>
            <a:r>
              <a:rPr lang="pt-PT" sz="1350" b="1" i="1" kern="1200" dirty="0" err="1">
                <a:solidFill>
                  <a:srgbClr val="44546A"/>
                </a:solidFill>
                <a:latin typeface="Calibri" panose="020F0502020204030204"/>
                <a:ea typeface="+mn-ea"/>
                <a:cs typeface="+mn-cs"/>
              </a:rPr>
              <a:t>metabolic</a:t>
            </a:r>
            <a:r>
              <a:rPr lang="pt-PT" sz="1350" b="1" i="1" kern="1200" dirty="0">
                <a:solidFill>
                  <a:srgbClr val="44546A"/>
                </a:solidFill>
                <a:latin typeface="Calibri" panose="020F0502020204030204"/>
                <a:ea typeface="+mn-ea"/>
                <a:cs typeface="+mn-cs"/>
              </a:rPr>
              <a:t> </a:t>
            </a:r>
            <a:r>
              <a:rPr lang="pt-PT" sz="1350" b="1" i="1" kern="1200" dirty="0" err="1">
                <a:solidFill>
                  <a:srgbClr val="44546A"/>
                </a:solidFill>
                <a:latin typeface="Calibri" panose="020F0502020204030204"/>
                <a:ea typeface="+mn-ea"/>
                <a:cs typeface="+mn-cs"/>
              </a:rPr>
              <a:t>disease</a:t>
            </a:r>
            <a:r>
              <a:rPr lang="pt-PT" sz="1350" b="1"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among</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the</a:t>
            </a:r>
            <a:r>
              <a:rPr lang="pt-PT" sz="1350" i="1" kern="1200" dirty="0">
                <a:solidFill>
                  <a:srgbClr val="44546A"/>
                </a:solidFill>
                <a:latin typeface="Calibri" panose="020F0502020204030204"/>
                <a:ea typeface="+mn-ea"/>
                <a:cs typeface="+mn-cs"/>
              </a:rPr>
              <a:t> top </a:t>
            </a:r>
            <a:r>
              <a:rPr lang="pt-PT" sz="1350" i="1" kern="1200" dirty="0" err="1">
                <a:solidFill>
                  <a:srgbClr val="44546A"/>
                </a:solidFill>
                <a:latin typeface="Calibri" panose="020F0502020204030204"/>
                <a:ea typeface="+mn-ea"/>
                <a:cs typeface="+mn-cs"/>
              </a:rPr>
              <a:t>killers</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and</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sources</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of</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disease</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burden</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with</a:t>
            </a:r>
            <a:r>
              <a:rPr lang="pt-PT" sz="1350" i="1" kern="1200" dirty="0">
                <a:solidFill>
                  <a:srgbClr val="44546A"/>
                </a:solidFill>
                <a:latin typeface="Calibri" panose="020F0502020204030204"/>
                <a:ea typeface="+mn-ea"/>
                <a:cs typeface="+mn-cs"/>
              </a:rPr>
              <a:t> a </a:t>
            </a:r>
            <a:r>
              <a:rPr lang="pt-PT" sz="1350" i="1" kern="1200" dirty="0" err="1">
                <a:solidFill>
                  <a:srgbClr val="44546A"/>
                </a:solidFill>
                <a:latin typeface="Calibri" panose="020F0502020204030204"/>
                <a:ea typeface="+mn-ea"/>
                <a:cs typeface="+mn-cs"/>
              </a:rPr>
              <a:t>rising</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tide</a:t>
            </a:r>
            <a:r>
              <a:rPr lang="pt-PT" sz="1350"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of</a:t>
            </a:r>
            <a:r>
              <a:rPr lang="pt-PT" sz="1350" i="1" kern="1200" dirty="0">
                <a:solidFill>
                  <a:srgbClr val="44546A"/>
                </a:solidFill>
                <a:latin typeface="Calibri" panose="020F0502020204030204"/>
                <a:ea typeface="+mn-ea"/>
                <a:cs typeface="+mn-cs"/>
              </a:rPr>
              <a:t> </a:t>
            </a:r>
            <a:r>
              <a:rPr lang="pt-PT" sz="1350" b="1" i="1" kern="1200" dirty="0">
                <a:solidFill>
                  <a:srgbClr val="44546A"/>
                </a:solidFill>
                <a:latin typeface="Calibri" panose="020F0502020204030204"/>
                <a:ea typeface="+mn-ea"/>
                <a:cs typeface="+mn-cs"/>
              </a:rPr>
              <a:t>mental </a:t>
            </a:r>
            <a:r>
              <a:rPr lang="pt-PT" sz="1350" b="1" i="1" kern="1200" dirty="0" err="1">
                <a:solidFill>
                  <a:srgbClr val="44546A"/>
                </a:solidFill>
                <a:latin typeface="Calibri" panose="020F0502020204030204"/>
                <a:ea typeface="+mn-ea"/>
                <a:cs typeface="+mn-cs"/>
              </a:rPr>
              <a:t>health</a:t>
            </a:r>
            <a:r>
              <a:rPr lang="pt-PT" sz="1350" b="1" i="1" kern="1200" dirty="0">
                <a:solidFill>
                  <a:srgbClr val="44546A"/>
                </a:solidFill>
                <a:latin typeface="Calibri" panose="020F0502020204030204"/>
                <a:ea typeface="+mn-ea"/>
                <a:cs typeface="+mn-cs"/>
              </a:rPr>
              <a:t> </a:t>
            </a:r>
            <a:r>
              <a:rPr lang="pt-PT" sz="1350" i="1" kern="1200" dirty="0" err="1">
                <a:solidFill>
                  <a:srgbClr val="44546A"/>
                </a:solidFill>
                <a:latin typeface="Calibri" panose="020F0502020204030204"/>
                <a:ea typeface="+mn-ea"/>
                <a:cs typeface="+mn-cs"/>
              </a:rPr>
              <a:t>challenges</a:t>
            </a:r>
            <a:endParaRPr lang="pt-PT" sz="1350" i="1" kern="1200" dirty="0">
              <a:solidFill>
                <a:srgbClr val="44546A"/>
              </a:solidFill>
              <a:latin typeface="Calibri" panose="020F0502020204030204"/>
              <a:ea typeface="+mn-ea"/>
              <a:cs typeface="+mn-cs"/>
            </a:endParaRPr>
          </a:p>
        </p:txBody>
      </p:sp>
      <p:sp>
        <p:nvSpPr>
          <p:cNvPr id="10" name="Oval 9">
            <a:extLst>
              <a:ext uri="{FF2B5EF4-FFF2-40B4-BE49-F238E27FC236}">
                <a16:creationId xmlns:a16="http://schemas.microsoft.com/office/drawing/2014/main" id="{04E1FC78-DCFB-0EEF-C10D-EE6289317D69}"/>
              </a:ext>
            </a:extLst>
          </p:cNvPr>
          <p:cNvSpPr>
            <a:spLocks noChangeAspect="1"/>
          </p:cNvSpPr>
          <p:nvPr/>
        </p:nvSpPr>
        <p:spPr>
          <a:xfrm>
            <a:off x="436790" y="211073"/>
            <a:ext cx="864000" cy="864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3</a:t>
            </a:r>
          </a:p>
        </p:txBody>
      </p:sp>
      <p:sp>
        <p:nvSpPr>
          <p:cNvPr id="5" name="CaixaDeTexto 6">
            <a:extLst>
              <a:ext uri="{FF2B5EF4-FFF2-40B4-BE49-F238E27FC236}">
                <a16:creationId xmlns:a16="http://schemas.microsoft.com/office/drawing/2014/main" id="{620E93A2-7890-CB6B-9E0A-14A00D55D042}"/>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3" name="Rectangle 2">
            <a:extLst>
              <a:ext uri="{FF2B5EF4-FFF2-40B4-BE49-F238E27FC236}">
                <a16:creationId xmlns:a16="http://schemas.microsoft.com/office/drawing/2014/main" id="{1E455AD8-D2D8-76A6-F710-1F05DE61A518}"/>
              </a:ext>
            </a:extLst>
          </p:cNvPr>
          <p:cNvSpPr/>
          <p:nvPr/>
        </p:nvSpPr>
        <p:spPr>
          <a:xfrm>
            <a:off x="8644633" y="2452612"/>
            <a:ext cx="155853" cy="1171099"/>
          </a:xfrm>
          <a:prstGeom prst="rect">
            <a:avLst/>
          </a:prstGeom>
          <a:noFill/>
          <a:ln w="38100">
            <a:solidFill>
              <a:srgbClr val="E34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7247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6">
            <a:extLst>
              <a:ext uri="{FF2B5EF4-FFF2-40B4-BE49-F238E27FC236}">
                <a16:creationId xmlns:a16="http://schemas.microsoft.com/office/drawing/2014/main" id="{85380C6D-D962-2C7C-3AA5-CDA4E07D9520}"/>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3" name="TextBox 12">
            <a:extLst>
              <a:ext uri="{FF2B5EF4-FFF2-40B4-BE49-F238E27FC236}">
                <a16:creationId xmlns:a16="http://schemas.microsoft.com/office/drawing/2014/main" id="{60B25CF1-C56F-CD90-1F06-94298EAA13A5}"/>
              </a:ext>
            </a:extLst>
          </p:cNvPr>
          <p:cNvSpPr txBox="1"/>
          <p:nvPr/>
        </p:nvSpPr>
        <p:spPr>
          <a:xfrm>
            <a:off x="2121443" y="324868"/>
            <a:ext cx="4901114" cy="784830"/>
          </a:xfrm>
          <a:prstGeom prst="rect">
            <a:avLst/>
          </a:prstGeom>
          <a:noFill/>
        </p:spPr>
        <p:txBody>
          <a:bodyPr wrap="square" rtlCol="0">
            <a:spAutoFit/>
          </a:bodyPr>
          <a:lstStyle/>
          <a:p>
            <a:pPr algn="ctr" defTabSz="514350"/>
            <a:r>
              <a:rPr lang="pt-PT" sz="2250" b="1" dirty="0" err="1">
                <a:solidFill>
                  <a:srgbClr val="44546A"/>
                </a:solidFill>
                <a:latin typeface="Calibri" panose="020F0502020204030204"/>
              </a:rPr>
              <a:t>The</a:t>
            </a:r>
            <a:r>
              <a:rPr lang="pt-PT" sz="2250" b="1" dirty="0">
                <a:solidFill>
                  <a:srgbClr val="44546A"/>
                </a:solidFill>
                <a:latin typeface="Calibri" panose="020F0502020204030204"/>
              </a:rPr>
              <a:t> </a:t>
            </a:r>
            <a:r>
              <a:rPr lang="pt-PT" sz="2250" b="1" dirty="0" err="1">
                <a:solidFill>
                  <a:srgbClr val="44546A"/>
                </a:solidFill>
                <a:latin typeface="Calibri" panose="020F0502020204030204"/>
              </a:rPr>
              <a:t>increasing</a:t>
            </a:r>
            <a:r>
              <a:rPr lang="pt-PT" sz="2250" b="1" dirty="0">
                <a:solidFill>
                  <a:srgbClr val="44546A"/>
                </a:solidFill>
                <a:latin typeface="Calibri" panose="020F0502020204030204"/>
              </a:rPr>
              <a:t> </a:t>
            </a:r>
            <a:r>
              <a:rPr lang="pt-PT" sz="2250" b="1" dirty="0" err="1">
                <a:solidFill>
                  <a:srgbClr val="44546A"/>
                </a:solidFill>
                <a:latin typeface="Calibri" panose="020F0502020204030204"/>
              </a:rPr>
              <a:t>challenge</a:t>
            </a:r>
            <a:r>
              <a:rPr lang="pt-PT" sz="2250" b="1" dirty="0">
                <a:solidFill>
                  <a:srgbClr val="44546A"/>
                </a:solidFill>
                <a:latin typeface="Calibri" panose="020F0502020204030204"/>
              </a:rPr>
              <a:t> </a:t>
            </a:r>
            <a:r>
              <a:rPr lang="pt-PT" sz="2250" b="1" dirty="0" err="1">
                <a:solidFill>
                  <a:srgbClr val="44546A"/>
                </a:solidFill>
                <a:latin typeface="Calibri" panose="020F0502020204030204"/>
              </a:rPr>
              <a:t>shortages</a:t>
            </a:r>
            <a:r>
              <a:rPr lang="pt-PT" sz="2250" b="1" dirty="0">
                <a:solidFill>
                  <a:srgbClr val="44546A"/>
                </a:solidFill>
                <a:latin typeface="Calibri" panose="020F0502020204030204"/>
              </a:rPr>
              <a:t> in </a:t>
            </a:r>
            <a:r>
              <a:rPr lang="pt-PT" sz="2250" b="1" dirty="0" err="1">
                <a:solidFill>
                  <a:srgbClr val="44546A"/>
                </a:solidFill>
                <a:latin typeface="Calibri" panose="020F0502020204030204"/>
              </a:rPr>
              <a:t>Healthcare</a:t>
            </a:r>
            <a:r>
              <a:rPr lang="pt-PT" sz="2250" b="1" dirty="0">
                <a:solidFill>
                  <a:srgbClr val="44546A"/>
                </a:solidFill>
                <a:latin typeface="Calibri" panose="020F0502020204030204"/>
              </a:rPr>
              <a:t> </a:t>
            </a:r>
            <a:r>
              <a:rPr lang="pt-PT" sz="2250" b="1" dirty="0" err="1">
                <a:solidFill>
                  <a:srgbClr val="44546A"/>
                </a:solidFill>
                <a:latin typeface="Calibri" panose="020F0502020204030204"/>
              </a:rPr>
              <a:t>workforce</a:t>
            </a:r>
            <a:endParaRPr lang="pt-PT" sz="2250" b="1" dirty="0">
              <a:solidFill>
                <a:srgbClr val="44546A"/>
              </a:solidFill>
              <a:latin typeface="Calibri" panose="020F0502020204030204"/>
            </a:endParaRPr>
          </a:p>
        </p:txBody>
      </p:sp>
      <p:pic>
        <p:nvPicPr>
          <p:cNvPr id="4" name="Picture 3">
            <a:extLst>
              <a:ext uri="{FF2B5EF4-FFF2-40B4-BE49-F238E27FC236}">
                <a16:creationId xmlns:a16="http://schemas.microsoft.com/office/drawing/2014/main" id="{7F10E10D-FB1A-42D6-34C2-20EC9E8A1055}"/>
              </a:ext>
            </a:extLst>
          </p:cNvPr>
          <p:cNvPicPr>
            <a:picLocks noChangeAspect="1"/>
          </p:cNvPicPr>
          <p:nvPr/>
        </p:nvPicPr>
        <p:blipFill>
          <a:blip r:embed="rId2"/>
          <a:stretch>
            <a:fillRect/>
          </a:stretch>
        </p:blipFill>
        <p:spPr>
          <a:xfrm>
            <a:off x="1927939" y="1191178"/>
            <a:ext cx="5288122" cy="3814171"/>
          </a:xfrm>
          <a:prstGeom prst="rect">
            <a:avLst/>
          </a:prstGeom>
        </p:spPr>
      </p:pic>
      <p:sp>
        <p:nvSpPr>
          <p:cNvPr id="6" name="Oval 5">
            <a:extLst>
              <a:ext uri="{FF2B5EF4-FFF2-40B4-BE49-F238E27FC236}">
                <a16:creationId xmlns:a16="http://schemas.microsoft.com/office/drawing/2014/main" id="{74D53FB7-4041-DB12-9C25-07B3D533CF8C}"/>
              </a:ext>
            </a:extLst>
          </p:cNvPr>
          <p:cNvSpPr>
            <a:spLocks noChangeAspect="1"/>
          </p:cNvSpPr>
          <p:nvPr/>
        </p:nvSpPr>
        <p:spPr>
          <a:xfrm>
            <a:off x="436790" y="211073"/>
            <a:ext cx="864000" cy="864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4</a:t>
            </a:r>
          </a:p>
        </p:txBody>
      </p:sp>
    </p:spTree>
    <p:extLst>
      <p:ext uri="{BB962C8B-B14F-4D97-AF65-F5344CB8AC3E}">
        <p14:creationId xmlns:p14="http://schemas.microsoft.com/office/powerpoint/2010/main" val="715870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Process 11"/>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sp>
        <p:nvSpPr>
          <p:cNvPr id="13" name="TextBox 12"/>
          <p:cNvSpPr txBox="1"/>
          <p:nvPr/>
        </p:nvSpPr>
        <p:spPr>
          <a:xfrm>
            <a:off x="1278086" y="290718"/>
            <a:ext cx="6750843" cy="369332"/>
          </a:xfrm>
          <a:prstGeom prst="rect">
            <a:avLst/>
          </a:prstGeom>
          <a:noFill/>
        </p:spPr>
        <p:txBody>
          <a:bodyPr wrap="square" rtlCol="0">
            <a:spAutoFit/>
          </a:bodyPr>
          <a:lstStyle/>
          <a:p>
            <a:pPr algn="r"/>
            <a:r>
              <a:rPr lang="pt-PT" sz="1800" b="1" dirty="0">
                <a:solidFill>
                  <a:schemeClr val="bg1"/>
                </a:solidFill>
              </a:rPr>
              <a:t>Financial </a:t>
            </a:r>
            <a:r>
              <a:rPr lang="pt-PT" sz="1800" b="1" dirty="0" err="1">
                <a:solidFill>
                  <a:schemeClr val="bg1"/>
                </a:solidFill>
              </a:rPr>
              <a:t>Situation</a:t>
            </a:r>
            <a:r>
              <a:rPr lang="pt-PT" sz="1800" b="1" dirty="0">
                <a:solidFill>
                  <a:schemeClr val="bg1"/>
                </a:solidFill>
              </a:rPr>
              <a:t> of </a:t>
            </a:r>
            <a:r>
              <a:rPr lang="pt-PT" sz="1800" b="1" dirty="0" err="1">
                <a:solidFill>
                  <a:schemeClr val="bg1"/>
                </a:solidFill>
              </a:rPr>
              <a:t>the</a:t>
            </a:r>
            <a:r>
              <a:rPr lang="pt-PT" sz="1800" b="1" dirty="0">
                <a:solidFill>
                  <a:schemeClr val="bg1"/>
                </a:solidFill>
              </a:rPr>
              <a:t> Portuguese NHS: </a:t>
            </a:r>
            <a:r>
              <a:rPr lang="pt-PT" sz="1800" b="1" i="1" dirty="0" err="1">
                <a:solidFill>
                  <a:schemeClr val="bg1"/>
                </a:solidFill>
              </a:rPr>
              <a:t>What</a:t>
            </a:r>
            <a:r>
              <a:rPr lang="pt-PT" sz="1800" b="1" i="1" dirty="0">
                <a:solidFill>
                  <a:schemeClr val="bg1"/>
                </a:solidFill>
              </a:rPr>
              <a:t> to </a:t>
            </a:r>
            <a:r>
              <a:rPr lang="pt-PT" sz="1800" b="1" i="1" dirty="0" err="1">
                <a:solidFill>
                  <a:schemeClr val="bg1"/>
                </a:solidFill>
              </a:rPr>
              <a:t>Expect</a:t>
            </a:r>
            <a:r>
              <a:rPr lang="pt-PT" sz="1800" b="1" i="1" dirty="0">
                <a:solidFill>
                  <a:schemeClr val="bg1"/>
                </a:solidFill>
              </a:rPr>
              <a:t>?</a:t>
            </a:r>
          </a:p>
        </p:txBody>
      </p:sp>
      <p:pic>
        <p:nvPicPr>
          <p:cNvPr id="36866" name="Picture 2"/>
          <p:cNvPicPr>
            <a:picLocks noChangeAspect="1" noChangeArrowheads="1"/>
          </p:cNvPicPr>
          <p:nvPr/>
        </p:nvPicPr>
        <p:blipFill rotWithShape="1">
          <a:blip r:embed="rId3" cstate="print"/>
          <a:srcRect b="7014"/>
          <a:stretch/>
        </p:blipFill>
        <p:spPr bwMode="auto">
          <a:xfrm>
            <a:off x="1357718" y="1019367"/>
            <a:ext cx="6091135" cy="3685505"/>
          </a:xfrm>
          <a:prstGeom prst="rect">
            <a:avLst/>
          </a:prstGeom>
          <a:noFill/>
          <a:ln w="9525">
            <a:noFill/>
            <a:miter lim="800000"/>
            <a:headEnd/>
            <a:tailEnd/>
          </a:ln>
        </p:spPr>
      </p:pic>
      <p:sp>
        <p:nvSpPr>
          <p:cNvPr id="4" name="Rectangle 3"/>
          <p:cNvSpPr/>
          <p:nvPr/>
        </p:nvSpPr>
        <p:spPr>
          <a:xfrm>
            <a:off x="2108729" y="1657041"/>
            <a:ext cx="2751431" cy="435118"/>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dirty="0">
                <a:solidFill>
                  <a:srgbClr val="000000"/>
                </a:solidFill>
              </a:rPr>
              <a:t>Expenses in healthcare (in % of GDP)</a:t>
            </a:r>
            <a:br>
              <a:rPr lang="en-US" sz="1050" dirty="0">
                <a:solidFill>
                  <a:srgbClr val="000000"/>
                </a:solidFill>
              </a:rPr>
            </a:br>
            <a:r>
              <a:rPr lang="en-US" sz="1050" dirty="0">
                <a:solidFill>
                  <a:srgbClr val="000000"/>
                </a:solidFill>
              </a:rPr>
              <a:t>2010-2060</a:t>
            </a:r>
          </a:p>
        </p:txBody>
      </p:sp>
      <p:sp>
        <p:nvSpPr>
          <p:cNvPr id="11" name="Rectangle 10"/>
          <p:cNvSpPr/>
          <p:nvPr/>
        </p:nvSpPr>
        <p:spPr>
          <a:xfrm>
            <a:off x="5744786" y="1679170"/>
            <a:ext cx="1731746" cy="243659"/>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b="1" dirty="0">
                <a:solidFill>
                  <a:schemeClr val="bg1">
                    <a:lumMod val="50000"/>
                  </a:schemeClr>
                </a:solidFill>
              </a:rPr>
              <a:t>Scenario</a:t>
            </a:r>
          </a:p>
        </p:txBody>
      </p:sp>
      <p:sp>
        <p:nvSpPr>
          <p:cNvPr id="15" name="CaixaDeTexto 14"/>
          <p:cNvSpPr txBox="1"/>
          <p:nvPr/>
        </p:nvSpPr>
        <p:spPr>
          <a:xfrm>
            <a:off x="4971772" y="3344236"/>
            <a:ext cx="848189" cy="369332"/>
          </a:xfrm>
          <a:prstGeom prst="rect">
            <a:avLst/>
          </a:prstGeom>
          <a:solidFill>
            <a:schemeClr val="bg1"/>
          </a:solidFill>
        </p:spPr>
        <p:txBody>
          <a:bodyPr wrap="square" rtlCol="0">
            <a:spAutoFit/>
          </a:bodyPr>
          <a:lstStyle/>
          <a:p>
            <a:r>
              <a:rPr lang="pt-PT" sz="900" dirty="0">
                <a:solidFill>
                  <a:schemeClr val="tx1">
                    <a:lumMod val="65000"/>
                    <a:lumOff val="35000"/>
                  </a:schemeClr>
                </a:solidFill>
              </a:rPr>
              <a:t>OEDC </a:t>
            </a:r>
            <a:r>
              <a:rPr lang="pt-PT" sz="900" dirty="0" err="1">
                <a:solidFill>
                  <a:schemeClr val="tx1">
                    <a:lumMod val="65000"/>
                    <a:lumOff val="35000"/>
                  </a:schemeClr>
                </a:solidFill>
              </a:rPr>
              <a:t>Average</a:t>
            </a:r>
            <a:endParaRPr lang="pt-PT" sz="900" dirty="0">
              <a:solidFill>
                <a:schemeClr val="tx1">
                  <a:lumMod val="65000"/>
                  <a:lumOff val="35000"/>
                </a:schemeClr>
              </a:solidFill>
            </a:endParaRPr>
          </a:p>
        </p:txBody>
      </p:sp>
      <p:sp>
        <p:nvSpPr>
          <p:cNvPr id="16" name="CaixaDeTexto 15"/>
          <p:cNvSpPr txBox="1"/>
          <p:nvPr/>
        </p:nvSpPr>
        <p:spPr>
          <a:xfrm>
            <a:off x="4971772" y="2378822"/>
            <a:ext cx="848189" cy="369332"/>
          </a:xfrm>
          <a:prstGeom prst="rect">
            <a:avLst/>
          </a:prstGeom>
          <a:solidFill>
            <a:schemeClr val="bg1"/>
          </a:solidFill>
        </p:spPr>
        <p:txBody>
          <a:bodyPr wrap="square" rtlCol="0">
            <a:spAutoFit/>
          </a:bodyPr>
          <a:lstStyle/>
          <a:p>
            <a:r>
              <a:rPr lang="pt-PT" sz="900" dirty="0">
                <a:solidFill>
                  <a:schemeClr val="tx1">
                    <a:lumMod val="65000"/>
                    <a:lumOff val="35000"/>
                  </a:schemeClr>
                </a:solidFill>
              </a:rPr>
              <a:t>OEDC </a:t>
            </a:r>
            <a:r>
              <a:rPr lang="en-US" sz="900" dirty="0">
                <a:solidFill>
                  <a:schemeClr val="tx1">
                    <a:lumMod val="65000"/>
                    <a:lumOff val="35000"/>
                  </a:schemeClr>
                </a:solidFill>
              </a:rPr>
              <a:t>Average</a:t>
            </a:r>
          </a:p>
        </p:txBody>
      </p:sp>
      <p:sp>
        <p:nvSpPr>
          <p:cNvPr id="17" name="CaixaDeTexto 16"/>
          <p:cNvSpPr txBox="1"/>
          <p:nvPr/>
        </p:nvSpPr>
        <p:spPr>
          <a:xfrm>
            <a:off x="1278086" y="3885192"/>
            <a:ext cx="848189" cy="369332"/>
          </a:xfrm>
          <a:prstGeom prst="rect">
            <a:avLst/>
          </a:prstGeom>
          <a:solidFill>
            <a:schemeClr val="bg1"/>
          </a:solidFill>
        </p:spPr>
        <p:txBody>
          <a:bodyPr wrap="square" rtlCol="0">
            <a:spAutoFit/>
          </a:bodyPr>
          <a:lstStyle/>
          <a:p>
            <a:pPr algn="r"/>
            <a:r>
              <a:rPr lang="pt-PT" sz="900" dirty="0">
                <a:solidFill>
                  <a:schemeClr val="tx1">
                    <a:lumMod val="65000"/>
                    <a:lumOff val="35000"/>
                  </a:schemeClr>
                </a:solidFill>
              </a:rPr>
              <a:t>OEDC </a:t>
            </a:r>
            <a:r>
              <a:rPr lang="pt-PT" sz="900" dirty="0" err="1">
                <a:solidFill>
                  <a:schemeClr val="tx1">
                    <a:lumMod val="65000"/>
                    <a:lumOff val="35000"/>
                  </a:schemeClr>
                </a:solidFill>
              </a:rPr>
              <a:t>Average</a:t>
            </a:r>
            <a:endParaRPr lang="pt-PT" sz="900" dirty="0">
              <a:solidFill>
                <a:schemeClr val="tx1">
                  <a:lumMod val="65000"/>
                  <a:lumOff val="35000"/>
                </a:schemeClr>
              </a:solidFill>
            </a:endParaRPr>
          </a:p>
        </p:txBody>
      </p:sp>
      <p:sp>
        <p:nvSpPr>
          <p:cNvPr id="22" name="TextBox 13">
            <a:extLst>
              <a:ext uri="{FF2B5EF4-FFF2-40B4-BE49-F238E27FC236}">
                <a16:creationId xmlns:a16="http://schemas.microsoft.com/office/drawing/2014/main" id="{3FCD0799-1A01-46AB-BB4C-D1D78C9A24F2}"/>
              </a:ext>
            </a:extLst>
          </p:cNvPr>
          <p:cNvSpPr txBox="1"/>
          <p:nvPr/>
        </p:nvSpPr>
        <p:spPr>
          <a:xfrm>
            <a:off x="2368204" y="3416"/>
            <a:ext cx="5629553" cy="323165"/>
          </a:xfrm>
          <a:prstGeom prst="rect">
            <a:avLst/>
          </a:prstGeom>
          <a:noFill/>
        </p:spPr>
        <p:txBody>
          <a:bodyPr wrap="square" rtlCol="0">
            <a:spAutoFit/>
          </a:bodyPr>
          <a:lstStyle/>
          <a:p>
            <a:pPr algn="r"/>
            <a:r>
              <a:rPr lang="en-GB" sz="1500" dirty="0">
                <a:solidFill>
                  <a:schemeClr val="bg1"/>
                </a:solidFill>
              </a:rPr>
              <a:t>What does the future hold for Health Systems?</a:t>
            </a:r>
            <a:endParaRPr lang="pt-PT" sz="1500" dirty="0">
              <a:solidFill>
                <a:schemeClr val="bg1"/>
              </a:solidFill>
            </a:endParaRPr>
          </a:p>
        </p:txBody>
      </p:sp>
      <p:sp>
        <p:nvSpPr>
          <p:cNvPr id="3" name="Rounded Rectangle 2"/>
          <p:cNvSpPr/>
          <p:nvPr/>
        </p:nvSpPr>
        <p:spPr>
          <a:xfrm>
            <a:off x="1780378" y="988605"/>
            <a:ext cx="5273494" cy="62251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800" b="1" dirty="0"/>
              <a:t>Raising Expenditure in healthcare (projection)</a:t>
            </a:r>
          </a:p>
        </p:txBody>
      </p:sp>
      <p:sp>
        <p:nvSpPr>
          <p:cNvPr id="2" name="CaixaDeTexto 6">
            <a:extLst>
              <a:ext uri="{FF2B5EF4-FFF2-40B4-BE49-F238E27FC236}">
                <a16:creationId xmlns:a16="http://schemas.microsoft.com/office/drawing/2014/main" id="{FC352C06-C4C5-8FB1-AFEC-3E91DB079174}"/>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5" name="Marcador de Posição do Número do Diapositivo 1">
            <a:extLst>
              <a:ext uri="{FF2B5EF4-FFF2-40B4-BE49-F238E27FC236}">
                <a16:creationId xmlns:a16="http://schemas.microsoft.com/office/drawing/2014/main" id="{81E592B2-67FB-3210-CBD3-055C5D654D28}"/>
              </a:ext>
            </a:extLst>
          </p:cNvPr>
          <p:cNvSpPr>
            <a:spLocks noGrp="1"/>
          </p:cNvSpPr>
          <p:nvPr>
            <p:ph type="sldNum" sz="quarter" idx="12"/>
          </p:nvPr>
        </p:nvSpPr>
        <p:spPr>
          <a:xfrm>
            <a:off x="43133" y="4848290"/>
            <a:ext cx="6622163" cy="273844"/>
          </a:xfrm>
        </p:spPr>
        <p:txBody>
          <a:bodyPr/>
          <a:lstStyle/>
          <a:p>
            <a:pPr defTabSz="257175">
              <a:defRPr/>
            </a:pPr>
            <a:r>
              <a:rPr lang="pt-PT" sz="800" dirty="0">
                <a:latin typeface="+mn-lt"/>
              </a:rPr>
              <a:t>De La </a:t>
            </a:r>
            <a:r>
              <a:rPr lang="pt-PT" sz="800" dirty="0" err="1">
                <a:latin typeface="+mn-lt"/>
              </a:rPr>
              <a:t>Maisonneuve</a:t>
            </a:r>
            <a:r>
              <a:rPr lang="pt-PT" sz="800" dirty="0">
                <a:latin typeface="+mn-lt"/>
              </a:rPr>
              <a:t>, C. </a:t>
            </a:r>
            <a:r>
              <a:rPr lang="pt-PT" sz="800" dirty="0" err="1">
                <a:latin typeface="+mn-lt"/>
              </a:rPr>
              <a:t>and</a:t>
            </a:r>
            <a:r>
              <a:rPr lang="pt-PT" sz="800" dirty="0">
                <a:latin typeface="+mn-lt"/>
              </a:rPr>
              <a:t> J. Oliveira Martins. “</a:t>
            </a:r>
            <a:r>
              <a:rPr lang="pt-PT" sz="800" dirty="0" err="1">
                <a:latin typeface="+mn-lt"/>
              </a:rPr>
              <a:t>Public</a:t>
            </a:r>
            <a:r>
              <a:rPr lang="pt-PT" sz="800" dirty="0">
                <a:latin typeface="+mn-lt"/>
              </a:rPr>
              <a:t> </a:t>
            </a:r>
            <a:r>
              <a:rPr lang="pt-PT" sz="800" dirty="0" err="1">
                <a:latin typeface="+mn-lt"/>
              </a:rPr>
              <a:t>spending</a:t>
            </a:r>
            <a:r>
              <a:rPr lang="pt-PT" sz="800" dirty="0">
                <a:latin typeface="+mn-lt"/>
              </a:rPr>
              <a:t> </a:t>
            </a:r>
            <a:r>
              <a:rPr lang="pt-PT" sz="800" dirty="0" err="1">
                <a:latin typeface="+mn-lt"/>
              </a:rPr>
              <a:t>on</a:t>
            </a:r>
            <a:r>
              <a:rPr lang="pt-PT" sz="800" dirty="0">
                <a:latin typeface="+mn-lt"/>
              </a:rPr>
              <a:t> health </a:t>
            </a:r>
            <a:r>
              <a:rPr lang="pt-PT" sz="800" dirty="0" err="1">
                <a:latin typeface="+mn-lt"/>
              </a:rPr>
              <a:t>and</a:t>
            </a:r>
            <a:r>
              <a:rPr lang="pt-PT" sz="800" dirty="0">
                <a:latin typeface="+mn-lt"/>
              </a:rPr>
              <a:t> </a:t>
            </a:r>
            <a:r>
              <a:rPr lang="pt-PT" sz="800" dirty="0" err="1">
                <a:latin typeface="+mn-lt"/>
              </a:rPr>
              <a:t>long-term</a:t>
            </a:r>
            <a:r>
              <a:rPr lang="pt-PT" sz="800" dirty="0">
                <a:latin typeface="+mn-lt"/>
              </a:rPr>
              <a:t> </a:t>
            </a:r>
            <a:r>
              <a:rPr lang="pt-PT" sz="800" dirty="0" err="1">
                <a:latin typeface="+mn-lt"/>
              </a:rPr>
              <a:t>care</a:t>
            </a:r>
            <a:r>
              <a:rPr lang="pt-PT" sz="800" dirty="0">
                <a:latin typeface="+mn-lt"/>
              </a:rPr>
              <a:t>. OECD </a:t>
            </a:r>
            <a:r>
              <a:rPr lang="pt-PT" sz="800" dirty="0" err="1">
                <a:latin typeface="+mn-lt"/>
              </a:rPr>
              <a:t>Economic</a:t>
            </a:r>
            <a:r>
              <a:rPr lang="pt-PT" sz="800" dirty="0">
                <a:latin typeface="+mn-lt"/>
              </a:rPr>
              <a:t> </a:t>
            </a:r>
            <a:r>
              <a:rPr lang="pt-PT" sz="800" dirty="0" err="1">
                <a:latin typeface="+mn-lt"/>
              </a:rPr>
              <a:t>Policy</a:t>
            </a:r>
            <a:r>
              <a:rPr lang="pt-PT" sz="800" dirty="0">
                <a:latin typeface="+mn-lt"/>
              </a:rPr>
              <a:t> </a:t>
            </a:r>
            <a:r>
              <a:rPr lang="pt-PT" sz="800" dirty="0" err="1">
                <a:latin typeface="+mn-lt"/>
              </a:rPr>
              <a:t>papers</a:t>
            </a:r>
            <a:r>
              <a:rPr lang="pt-PT" sz="800" dirty="0">
                <a:latin typeface="+mn-lt"/>
              </a:rPr>
              <a:t>. </a:t>
            </a:r>
            <a:r>
              <a:rPr lang="pt-PT" sz="800" dirty="0" err="1">
                <a:latin typeface="+mn-lt"/>
              </a:rPr>
              <a:t>June</a:t>
            </a:r>
            <a:r>
              <a:rPr lang="pt-PT" sz="800" dirty="0">
                <a:latin typeface="+mn-lt"/>
              </a:rPr>
              <a:t> 2013</a:t>
            </a:r>
          </a:p>
        </p:txBody>
      </p:sp>
    </p:spTree>
    <p:extLst>
      <p:ext uri="{BB962C8B-B14F-4D97-AF65-F5344CB8AC3E}">
        <p14:creationId xmlns:p14="http://schemas.microsoft.com/office/powerpoint/2010/main" val="3757871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455A045-D7DC-C54E-39C3-286477E459F9}"/>
              </a:ext>
            </a:extLst>
          </p:cNvPr>
          <p:cNvGraphicFramePr>
            <a:graphicFrameLocks noChangeAspect="1"/>
          </p:cNvGraphicFramePr>
          <p:nvPr>
            <p:custDataLst>
              <p:tags r:id="rId1"/>
            </p:custDataLst>
            <p:extLst>
              <p:ext uri="{D42A27DB-BD31-4B8C-83A1-F6EECF244321}">
                <p14:modId xmlns:p14="http://schemas.microsoft.com/office/powerpoint/2010/main" val="28805247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Flowchart: Process 11">
            <a:extLst>
              <a:ext uri="{FF2B5EF4-FFF2-40B4-BE49-F238E27FC236}">
                <a16:creationId xmlns:a16="http://schemas.microsoft.com/office/drawing/2014/main" id="{5F31EB1D-0990-87B1-DB49-93F02CA187C4}"/>
              </a:ext>
            </a:extLst>
          </p:cNvPr>
          <p:cNvSpPr/>
          <p:nvPr/>
        </p:nvSpPr>
        <p:spPr>
          <a:xfrm>
            <a:off x="0" y="0"/>
            <a:ext cx="9144000" cy="750081"/>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050"/>
          </a:p>
        </p:txBody>
      </p:sp>
      <p:sp>
        <p:nvSpPr>
          <p:cNvPr id="11" name="TextBox 12"/>
          <p:cNvSpPr txBox="1"/>
          <p:nvPr/>
        </p:nvSpPr>
        <p:spPr>
          <a:xfrm>
            <a:off x="1223535" y="249493"/>
            <a:ext cx="6750843" cy="461665"/>
          </a:xfrm>
          <a:prstGeom prst="rect">
            <a:avLst/>
          </a:prstGeom>
          <a:noFill/>
        </p:spPr>
        <p:txBody>
          <a:bodyPr wrap="square" rtlCol="0">
            <a:spAutoFit/>
          </a:bodyPr>
          <a:lstStyle/>
          <a:p>
            <a:pPr algn="r"/>
            <a:r>
              <a:rPr lang="pt-PT" sz="2400" b="1" dirty="0" err="1">
                <a:solidFill>
                  <a:schemeClr val="bg1"/>
                </a:solidFill>
              </a:rPr>
              <a:t>The</a:t>
            </a:r>
            <a:r>
              <a:rPr lang="pt-PT" sz="2400" b="1" dirty="0">
                <a:solidFill>
                  <a:schemeClr val="bg1"/>
                </a:solidFill>
              </a:rPr>
              <a:t> </a:t>
            </a:r>
            <a:r>
              <a:rPr lang="pt-PT" sz="2400" b="1" dirty="0" err="1">
                <a:solidFill>
                  <a:schemeClr val="bg1"/>
                </a:solidFill>
              </a:rPr>
              <a:t>Evolution</a:t>
            </a:r>
            <a:r>
              <a:rPr lang="pt-PT" sz="2400" b="1" dirty="0">
                <a:solidFill>
                  <a:schemeClr val="bg1"/>
                </a:solidFill>
              </a:rPr>
              <a:t> </a:t>
            </a:r>
            <a:r>
              <a:rPr lang="pt-PT" sz="2400" b="1" dirty="0" err="1">
                <a:solidFill>
                  <a:schemeClr val="bg1"/>
                </a:solidFill>
              </a:rPr>
              <a:t>of</a:t>
            </a:r>
            <a:r>
              <a:rPr lang="pt-PT" sz="2400" b="1" dirty="0">
                <a:solidFill>
                  <a:schemeClr val="bg1"/>
                </a:solidFill>
              </a:rPr>
              <a:t> Medicine</a:t>
            </a:r>
          </a:p>
        </p:txBody>
      </p:sp>
      <p:pic>
        <p:nvPicPr>
          <p:cNvPr id="6146" name="Picture 2" descr="C:\Users\rleite\Desktop\Conferencias\European Respiratory Society\medicine_timeline.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327" y="750081"/>
            <a:ext cx="2859566" cy="4029388"/>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p:cNvSpPr txBox="1"/>
          <p:nvPr/>
        </p:nvSpPr>
        <p:spPr>
          <a:xfrm>
            <a:off x="3981800" y="1327832"/>
            <a:ext cx="4022255" cy="2031325"/>
          </a:xfrm>
          <a:prstGeom prst="rect">
            <a:avLst/>
          </a:prstGeom>
          <a:noFill/>
        </p:spPr>
        <p:txBody>
          <a:bodyPr wrap="none" rtlCol="0">
            <a:spAutoFit/>
          </a:bodyPr>
          <a:lstStyle/>
          <a:p>
            <a:pPr>
              <a:buFont typeface="Arial" pitchFamily="34" charset="0"/>
              <a:buChar char="•"/>
            </a:pPr>
            <a:r>
              <a:rPr lang="en-US" sz="1800" dirty="0">
                <a:solidFill>
                  <a:schemeClr val="tx1">
                    <a:lumMod val="75000"/>
                    <a:lumOff val="25000"/>
                  </a:schemeClr>
                </a:solidFill>
              </a:rPr>
              <a:t> Promote health  </a:t>
            </a:r>
          </a:p>
          <a:p>
            <a:pPr>
              <a:buFont typeface="Arial" pitchFamily="34" charset="0"/>
              <a:buChar char="•"/>
            </a:pPr>
            <a:endParaRPr lang="en-US" sz="1800" dirty="0">
              <a:solidFill>
                <a:schemeClr val="tx1">
                  <a:lumMod val="75000"/>
                  <a:lumOff val="25000"/>
                </a:schemeClr>
              </a:solidFill>
            </a:endParaRPr>
          </a:p>
          <a:p>
            <a:pPr>
              <a:buFont typeface="Arial" pitchFamily="34" charset="0"/>
              <a:buChar char="•"/>
            </a:pPr>
            <a:r>
              <a:rPr lang="en-US" sz="1800" dirty="0">
                <a:solidFill>
                  <a:schemeClr val="tx1">
                    <a:lumMod val="75000"/>
                    <a:lumOff val="25000"/>
                  </a:schemeClr>
                </a:solidFill>
              </a:rPr>
              <a:t> Preserve health  </a:t>
            </a:r>
          </a:p>
          <a:p>
            <a:pPr>
              <a:buFont typeface="Arial" pitchFamily="34" charset="0"/>
              <a:buChar char="•"/>
            </a:pPr>
            <a:endParaRPr lang="en-US" sz="1800" dirty="0">
              <a:solidFill>
                <a:schemeClr val="tx1">
                  <a:lumMod val="75000"/>
                  <a:lumOff val="25000"/>
                </a:schemeClr>
              </a:solidFill>
            </a:endParaRPr>
          </a:p>
          <a:p>
            <a:pPr>
              <a:buFont typeface="Arial" pitchFamily="34" charset="0"/>
              <a:buChar char="•"/>
            </a:pPr>
            <a:r>
              <a:rPr lang="en-US" sz="1800" dirty="0">
                <a:solidFill>
                  <a:schemeClr val="tx1">
                    <a:lumMod val="75000"/>
                    <a:lumOff val="25000"/>
                  </a:schemeClr>
                </a:solidFill>
              </a:rPr>
              <a:t> Restore health, when compromised </a:t>
            </a:r>
          </a:p>
          <a:p>
            <a:pPr>
              <a:buFont typeface="Arial" pitchFamily="34" charset="0"/>
              <a:buChar char="•"/>
            </a:pPr>
            <a:endParaRPr lang="en-US" sz="1800" dirty="0">
              <a:solidFill>
                <a:schemeClr val="tx1">
                  <a:lumMod val="75000"/>
                  <a:lumOff val="25000"/>
                </a:schemeClr>
              </a:solidFill>
            </a:endParaRPr>
          </a:p>
          <a:p>
            <a:pPr>
              <a:buFont typeface="Arial" pitchFamily="34" charset="0"/>
              <a:buChar char="•"/>
            </a:pPr>
            <a:r>
              <a:rPr lang="en-US" sz="1800" dirty="0">
                <a:solidFill>
                  <a:schemeClr val="tx1">
                    <a:lumMod val="75000"/>
                    <a:lumOff val="25000"/>
                  </a:schemeClr>
                </a:solidFill>
              </a:rPr>
              <a:t> Minimize suffering and malaise</a:t>
            </a:r>
          </a:p>
        </p:txBody>
      </p:sp>
      <p:pic>
        <p:nvPicPr>
          <p:cNvPr id="19" name="Imagem 18" descr="istock_000005623147medium.jpg"/>
          <p:cNvPicPr>
            <a:picLocks noChangeAspect="1"/>
          </p:cNvPicPr>
          <p:nvPr/>
        </p:nvPicPr>
        <p:blipFill>
          <a:blip r:embed="rId7" cstate="print">
            <a:clrChange>
              <a:clrFrom>
                <a:srgbClr val="FFFFFF"/>
              </a:clrFrom>
              <a:clrTo>
                <a:srgbClr val="FFFFFF">
                  <a:alpha val="0"/>
                </a:srgbClr>
              </a:clrTo>
            </a:clrChange>
          </a:blip>
          <a:srcRect l="8203" r="14184" b="4088"/>
          <a:stretch>
            <a:fillRect/>
          </a:stretch>
        </p:blipFill>
        <p:spPr>
          <a:xfrm>
            <a:off x="7252220" y="2689293"/>
            <a:ext cx="1697585" cy="1946012"/>
          </a:xfrm>
          <a:prstGeom prst="rect">
            <a:avLst/>
          </a:prstGeom>
        </p:spPr>
      </p:pic>
      <p:sp>
        <p:nvSpPr>
          <p:cNvPr id="20" name="CaixaDeTexto 19"/>
          <p:cNvSpPr txBox="1"/>
          <p:nvPr/>
        </p:nvSpPr>
        <p:spPr>
          <a:xfrm>
            <a:off x="4585330" y="827244"/>
            <a:ext cx="2815194" cy="461665"/>
          </a:xfrm>
          <a:prstGeom prst="rect">
            <a:avLst/>
          </a:prstGeom>
          <a:noFill/>
        </p:spPr>
        <p:txBody>
          <a:bodyPr wrap="none" rtlCol="0">
            <a:spAutoFit/>
          </a:bodyPr>
          <a:lstStyle/>
          <a:p>
            <a:r>
              <a:rPr lang="en-US" sz="2400" b="1" dirty="0">
                <a:solidFill>
                  <a:schemeClr val="tx1">
                    <a:lumMod val="75000"/>
                    <a:lumOff val="25000"/>
                  </a:schemeClr>
                </a:solidFill>
              </a:rPr>
              <a:t>Goals of Medicine</a:t>
            </a:r>
          </a:p>
        </p:txBody>
      </p:sp>
      <p:sp>
        <p:nvSpPr>
          <p:cNvPr id="12" name="TextBox 13">
            <a:extLst>
              <a:ext uri="{FF2B5EF4-FFF2-40B4-BE49-F238E27FC236}">
                <a16:creationId xmlns:a16="http://schemas.microsoft.com/office/drawing/2014/main" id="{3BC7CC93-19AF-42EC-92C8-8C1ED45EA185}"/>
              </a:ext>
            </a:extLst>
          </p:cNvPr>
          <p:cNvSpPr txBox="1"/>
          <p:nvPr/>
        </p:nvSpPr>
        <p:spPr>
          <a:xfrm>
            <a:off x="2368204" y="3416"/>
            <a:ext cx="5629553" cy="323165"/>
          </a:xfrm>
          <a:prstGeom prst="rect">
            <a:avLst/>
          </a:prstGeom>
          <a:noFill/>
        </p:spPr>
        <p:txBody>
          <a:bodyPr wrap="square" rtlCol="0">
            <a:spAutoFit/>
          </a:bodyPr>
          <a:lstStyle/>
          <a:p>
            <a:pPr algn="r"/>
            <a:r>
              <a:rPr lang="en-GB" sz="1500" dirty="0">
                <a:solidFill>
                  <a:schemeClr val="bg1"/>
                </a:solidFill>
              </a:rPr>
              <a:t>What does the future holds for Health Systems?</a:t>
            </a:r>
            <a:endParaRPr lang="pt-PT" sz="1500" dirty="0">
              <a:solidFill>
                <a:schemeClr val="bg1"/>
              </a:solidFill>
            </a:endParaRPr>
          </a:p>
        </p:txBody>
      </p:sp>
      <p:sp>
        <p:nvSpPr>
          <p:cNvPr id="2" name="CaixaDeTexto 6">
            <a:extLst>
              <a:ext uri="{FF2B5EF4-FFF2-40B4-BE49-F238E27FC236}">
                <a16:creationId xmlns:a16="http://schemas.microsoft.com/office/drawing/2014/main" id="{A19A201D-05D6-2ACD-E906-21F05D13319F}"/>
              </a:ext>
            </a:extLst>
          </p:cNvPr>
          <p:cNvSpPr txBox="1"/>
          <p:nvPr/>
        </p:nvSpPr>
        <p:spPr>
          <a:xfrm>
            <a:off x="7944633" y="4528468"/>
            <a:ext cx="1199367" cy="253916"/>
          </a:xfrm>
          <a:prstGeom prst="rect">
            <a:avLst/>
          </a:prstGeom>
          <a:noFill/>
        </p:spPr>
        <p:txBody>
          <a:bodyPr wrap="none" rtlCol="0">
            <a:spAutoFit/>
          </a:bodyPr>
          <a:lstStyle/>
          <a:p>
            <a:r>
              <a:rPr lang="pt-PT" sz="1050" dirty="0">
                <a:solidFill>
                  <a:schemeClr val="tx1">
                    <a:lumMod val="50000"/>
                    <a:lumOff val="50000"/>
                  </a:schemeClr>
                </a:solidFill>
              </a:rPr>
              <a:t>@</a:t>
            </a:r>
            <a:r>
              <a:rPr lang="pt-PT" sz="1050" dirty="0" err="1">
                <a:solidFill>
                  <a:schemeClr val="tx1">
                    <a:lumMod val="50000"/>
                    <a:lumOff val="50000"/>
                  </a:schemeClr>
                </a:solidFill>
              </a:rPr>
              <a:t>RBaptistaLeite</a:t>
            </a:r>
            <a:endParaRPr lang="pt-PT" sz="1050" dirty="0">
              <a:solidFill>
                <a:schemeClr val="tx1">
                  <a:lumMod val="50000"/>
                  <a:lumOff val="50000"/>
                </a:schemeClr>
              </a:solidFill>
            </a:endParaRPr>
          </a:p>
        </p:txBody>
      </p:sp>
      <p:sp>
        <p:nvSpPr>
          <p:cNvPr id="5" name="Marcador de Posição do Número do Diapositivo 1">
            <a:extLst>
              <a:ext uri="{FF2B5EF4-FFF2-40B4-BE49-F238E27FC236}">
                <a16:creationId xmlns:a16="http://schemas.microsoft.com/office/drawing/2014/main" id="{87DE9EF4-4E53-F185-85D1-83DD757EA191}"/>
              </a:ext>
            </a:extLst>
          </p:cNvPr>
          <p:cNvSpPr>
            <a:spLocks noGrp="1"/>
          </p:cNvSpPr>
          <p:nvPr>
            <p:ph type="sldNum" sz="quarter" idx="12"/>
          </p:nvPr>
        </p:nvSpPr>
        <p:spPr>
          <a:xfrm>
            <a:off x="43133" y="4848290"/>
            <a:ext cx="6622163" cy="273844"/>
          </a:xfrm>
        </p:spPr>
        <p:txBody>
          <a:bodyPr/>
          <a:lstStyle/>
          <a:p>
            <a:r>
              <a:rPr lang="en-AU" sz="900" dirty="0" err="1">
                <a:solidFill>
                  <a:schemeClr val="tx1">
                    <a:lumMod val="75000"/>
                    <a:lumOff val="25000"/>
                  </a:schemeClr>
                </a:solidFill>
              </a:rPr>
              <a:t>Nutbeam</a:t>
            </a:r>
            <a:r>
              <a:rPr lang="en-AU" sz="900" dirty="0">
                <a:solidFill>
                  <a:schemeClr val="tx1">
                    <a:lumMod val="75000"/>
                    <a:lumOff val="25000"/>
                  </a:schemeClr>
                </a:solidFill>
              </a:rPr>
              <a:t> D. Health Promotion Glossary. </a:t>
            </a:r>
            <a:r>
              <a:rPr lang="en-AU" sz="900" i="1" dirty="0">
                <a:solidFill>
                  <a:schemeClr val="tx1">
                    <a:lumMod val="75000"/>
                    <a:lumOff val="25000"/>
                  </a:schemeClr>
                </a:solidFill>
              </a:rPr>
              <a:t>Health Promotion International, </a:t>
            </a:r>
            <a:r>
              <a:rPr lang="en-AU" sz="900" dirty="0">
                <a:solidFill>
                  <a:schemeClr val="tx1">
                    <a:lumMod val="75000"/>
                    <a:lumOff val="25000"/>
                  </a:schemeClr>
                </a:solidFill>
              </a:rPr>
              <a:t>13(4): 349-364. 1999 </a:t>
            </a:r>
            <a:r>
              <a:rPr lang="en-US" sz="900" dirty="0">
                <a:solidFill>
                  <a:schemeClr val="tx1">
                    <a:lumMod val="75000"/>
                    <a:lumOff val="25000"/>
                  </a:schemeClr>
                </a:solidFill>
              </a:rPr>
              <a:t>http://ww2.ecclesbourne.derbyshire.sch.uk/</a:t>
            </a:r>
          </a:p>
        </p:txBody>
      </p:sp>
    </p:spTree>
    <p:extLst>
      <p:ext uri="{BB962C8B-B14F-4D97-AF65-F5344CB8AC3E}">
        <p14:creationId xmlns:p14="http://schemas.microsoft.com/office/powerpoint/2010/main" val="4963808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THINKCELLPRESENTATIONDONOTDELETE" val="&lt;?xml version=&quot;1.0&quot; encoding=&quot;UTF-16&quot; standalone=&quot;yes&quot;?&gt;&lt;root reqver=&quot;27037&quot;&gt;&lt;version val=&quot;33047&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2&quot;&gt;&lt;elem m_fUsage=&quot;1.00000000000000000000E+00&quot;&gt;&lt;m_msothmcolidx val=&quot;0&quot;/&gt;&lt;m_rgb r=&quot;29&quot; g=&quot;85&quot; b=&quot;C5&quot;/&gt;&lt;/elem&gt;&lt;elem m_fUsage=&quot;9.00000000000000022204E-01&quot;&gt;&lt;m_msothmcolidx val=&quot;0&quot;/&gt;&lt;m_rgb r=&quot;DE&quot; g=&quot;1A&quot; b=&quot;20&quot;/&gt;&lt;/elem&gt;&lt;/m_vecMRU&gt;&lt;/m_mruColor&gt;&lt;m_eweekdayFirstOfWeek val=&quot;2&quot;/&gt;&lt;m_eweekdayFirstOfWorkweek val=&quot;2&quot;/&gt;&lt;m_eweekdayFirstOfWeekend val=&quot;7&quot;/&gt;&lt;/CPresentation&gt;&lt;/root&g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ova tema">
  <a:themeElements>
    <a:clrScheme name="Pisarna">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4AAB4EF27DA140BB5EE010747CC193" ma:contentTypeVersion="13" ma:contentTypeDescription="Create a new document." ma:contentTypeScope="" ma:versionID="be760993c7dedbdad8bd0bb4994c883e">
  <xsd:schema xmlns:xsd="http://www.w3.org/2001/XMLSchema" xmlns:xs="http://www.w3.org/2001/XMLSchema" xmlns:p="http://schemas.microsoft.com/office/2006/metadata/properties" xmlns:ns3="ef996dbe-d0ca-471b-8dec-ab0cc4fb6056" xmlns:ns4="a556d2cc-5e46-49a5-91ad-d1875cb64cff" targetNamespace="http://schemas.microsoft.com/office/2006/metadata/properties" ma:root="true" ma:fieldsID="2f9d1f8746bd043401f53466c226524c" ns3:_="" ns4:_="">
    <xsd:import namespace="ef996dbe-d0ca-471b-8dec-ab0cc4fb6056"/>
    <xsd:import namespace="a556d2cc-5e46-49a5-91ad-d1875cb64cf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96dbe-d0ca-471b-8dec-ab0cc4fb605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56d2cc-5e46-49a5-91ad-d1875cb64cf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sisl xmlns:xsi="http://www.w3.org/2001/XMLSchema-instance" xmlns:xsd="http://www.w3.org/2001/XMLSchema" xmlns="http://www.boldonjames.com/2008/01/sie/internal/label" sislVersion="0" policy="82ad3a63-90ad-4a46-a3cb-757f4658e205" origin="userSelected">
  <element uid="8490d18d-1e1f-4ae2-adbe-3f6683173bee" value=""/>
  <element uid="6d3ee3d4-0386-4b93-9e57-c14563358695" value=""/>
  <element uid="7349a702-6462-4442-88eb-c64cd513835c" value=""/>
</sisl>
</file>

<file path=customXml/itemProps1.xml><?xml version="1.0" encoding="utf-8"?>
<ds:datastoreItem xmlns:ds="http://schemas.openxmlformats.org/officeDocument/2006/customXml" ds:itemID="{C678161D-13AD-4CE7-B6C0-F15977C8B200}">
  <ds:schemaRefs>
    <ds:schemaRef ds:uri="http://schemas.microsoft.com/office/infopath/2007/PartnerControls"/>
    <ds:schemaRef ds:uri="a556d2cc-5e46-49a5-91ad-d1875cb64cff"/>
    <ds:schemaRef ds:uri="http://purl.org/dc/terms/"/>
    <ds:schemaRef ds:uri="ef996dbe-d0ca-471b-8dec-ab0cc4fb6056"/>
    <ds:schemaRef ds:uri="http://purl.org/dc/elements/1.1/"/>
    <ds:schemaRef ds:uri="http://purl.org/dc/dcmitype/"/>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5ABA7408-6F45-434E-BAB5-D0C1F78725AA}">
  <ds:schemaRefs>
    <ds:schemaRef ds:uri="http://schemas.microsoft.com/sharepoint/v3/contenttype/forms"/>
  </ds:schemaRefs>
</ds:datastoreItem>
</file>

<file path=customXml/itemProps3.xml><?xml version="1.0" encoding="utf-8"?>
<ds:datastoreItem xmlns:ds="http://schemas.openxmlformats.org/officeDocument/2006/customXml" ds:itemID="{D43D8832-5B05-4E2A-B04C-E9CA63E5B2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96dbe-d0ca-471b-8dec-ab0cc4fb6056"/>
    <ds:schemaRef ds:uri="a556d2cc-5e46-49a5-91ad-d1875cb64c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B107FAC-A966-4767-9FE9-F9500421AA8F}">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12179</TotalTime>
  <Words>1686</Words>
  <Application>Microsoft Macintosh PowerPoint</Application>
  <PresentationFormat>On-screen Show (16:9)</PresentationFormat>
  <Paragraphs>253</Paragraphs>
  <Slides>38</Slides>
  <Notes>15</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54" baseType="lpstr">
      <vt:lpstr>Arial</vt:lpstr>
      <vt:lpstr>Arial Black</vt:lpstr>
      <vt:lpstr>Calibri</vt:lpstr>
      <vt:lpstr>Helvetica Neue</vt:lpstr>
      <vt:lpstr>Lato Light</vt:lpstr>
      <vt:lpstr>Poppins</vt:lpstr>
      <vt:lpstr>Raleway</vt:lpstr>
      <vt:lpstr>Raleway Medium</vt:lpstr>
      <vt:lpstr>Roboto</vt:lpstr>
      <vt:lpstr>Times</vt:lpstr>
      <vt:lpstr>Work Sans</vt:lpstr>
      <vt:lpstr>Work Sans Light</vt:lpstr>
      <vt:lpstr>Work Sans regular</vt:lpstr>
      <vt:lpstr>Work Sans SemiBold</vt:lpstr>
      <vt:lpstr>Officeova tema</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Assembly meeting</dc:title>
  <dc:creator>jaka verbic miklic</dc:creator>
  <cp:keywords>*$%PUB-*$%Compliance</cp:keywords>
  <cp:lastModifiedBy>Ricardo Baptista Leite</cp:lastModifiedBy>
  <cp:revision>499</cp:revision>
  <cp:lastPrinted>2021-02-25T08:44:44Z</cp:lastPrinted>
  <dcterms:modified xsi:type="dcterms:W3CDTF">2023-09-12T06:36:08Z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5b334de0-d3cb-458c-aa9c-1e002e4e61e3</vt:lpwstr>
  </property>
  <property fmtid="{D5CDD505-2E9C-101B-9397-08002B2CF9AE}" pid="3" name="bjSaver">
    <vt:lpwstr>3rvK43okB7Ufnl4gb/FBsQArFi9Ea8/9</vt:lpwstr>
  </property>
  <property fmtid="{D5CDD505-2E9C-101B-9397-08002B2CF9AE}" pid="4" name="bjDocumentLabelXML">
    <vt:lpwstr>&lt;?xml version="1.0" encoding="us-ascii"?&gt;&lt;sisl xmlns:xsi="http://www.w3.org/2001/XMLSchema-instance" xmlns:xsd="http://www.w3.org/2001/XMLSchema" sislVersion="0" policy="82ad3a63-90ad-4a46-a3cb-757f4658e205" origin="userSelected" xmlns="http://www.boldonj</vt:lpwstr>
  </property>
  <property fmtid="{D5CDD505-2E9C-101B-9397-08002B2CF9AE}" pid="5" name="bjDocumentLabelXML-0">
    <vt:lpwstr>ames.com/2008/01/sie/internal/label"&gt;&lt;element uid="8490d18d-1e1f-4ae2-adbe-3f6683173bee" value="" /&gt;&lt;element uid="6d3ee3d4-0386-4b93-9e57-c14563358695" value="" /&gt;&lt;element uid="7349a702-6462-4442-88eb-c64cd513835c" value="" /&gt;&lt;/sisl&gt;</vt:lpwstr>
  </property>
  <property fmtid="{D5CDD505-2E9C-101B-9397-08002B2CF9AE}" pid="6" name="bjDocumentSecurityLabel">
    <vt:lpwstr>Public - Compliance</vt:lpwstr>
  </property>
  <property fmtid="{D5CDD505-2E9C-101B-9397-08002B2CF9AE}" pid="7" name="ContentTypeId">
    <vt:lpwstr>0x0101006C4AAB4EF27DA140BB5EE010747CC193</vt:lpwstr>
  </property>
</Properties>
</file>