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6"/>
  </p:notesMasterIdLst>
  <p:sldIdLst>
    <p:sldId id="256" r:id="rId2"/>
    <p:sldId id="274" r:id="rId3"/>
    <p:sldId id="276" r:id="rId4"/>
    <p:sldId id="290" r:id="rId5"/>
    <p:sldId id="278" r:id="rId6"/>
    <p:sldId id="279" r:id="rId7"/>
    <p:sldId id="280" r:id="rId8"/>
    <p:sldId id="282" r:id="rId9"/>
    <p:sldId id="284" r:id="rId10"/>
    <p:sldId id="285" r:id="rId11"/>
    <p:sldId id="286" r:id="rId12"/>
    <p:sldId id="287" r:id="rId13"/>
    <p:sldId id="289" r:id="rId14"/>
    <p:sldId id="275" r:id="rId15"/>
  </p:sldIdLst>
  <p:sldSz cx="6858000" cy="9144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880">
          <p15:clr>
            <a:srgbClr val="A4A3A4"/>
          </p15:clr>
        </p15:guide>
        <p15:guide id="2" pos="216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ED083AE6-46FA-4A59-8FB0-9F97EB10719F}" styleName="Light Style 3 - Accent 4">
    <a:wholeTbl>
      <a:tcTxStyle>
        <a:fontRef idx="minor">
          <a:scrgbClr r="0" g="0" b="0"/>
        </a:fontRef>
        <a:schemeClr val="tx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noFill/>
        </a:fill>
      </a:tcStyle>
    </a:wholeTbl>
    <a:band1H>
      <a:tcStyle>
        <a:tcBdr/>
        <a:fill>
          <a:solidFill>
            <a:schemeClr val="accent4">
              <a:alpha val="20000"/>
            </a:schemeClr>
          </a:solidFill>
        </a:fill>
      </a:tcStyle>
    </a:band1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noFill/>
        </a:fill>
      </a:tcStyle>
    </a:lastRow>
    <a:firstRow>
      <a:tcTxStyle b="on"/>
      <a:tcStyle>
        <a:tcBdr>
          <a:bottom>
            <a:ln w="25400" cmpd="sng">
              <a:solidFill>
                <a:schemeClr val="accent4"/>
              </a:solidFill>
            </a:ln>
          </a:bottom>
        </a:tcBdr>
        <a:fill>
          <a:noFill/>
        </a:fill>
      </a:tcStyle>
    </a:firstRow>
  </a:tblStyle>
  <a:tblStyle styleId="{C4B1156A-380E-4F78-BDF5-A606A8083BF9}" styleName="Medium Style 4 - Accent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solidFill>
            <a:schemeClr val="accent4">
              <a:tint val="20000"/>
            </a:schemeClr>
          </a:solidFill>
        </a:fill>
      </a:tcStyle>
    </a:wholeTbl>
    <a:band1H>
      <a:tcStyle>
        <a:tcBdr/>
        <a:fill>
          <a:solidFill>
            <a:schemeClr val="accent4">
              <a:tint val="40000"/>
            </a:schemeClr>
          </a:solidFill>
        </a:fill>
      </a:tcStyle>
    </a:band1H>
    <a:band1V>
      <a:tcStyle>
        <a:tcBdr/>
        <a:fill>
          <a:solidFill>
            <a:schemeClr val="accent4">
              <a:tint val="40000"/>
            </a:schemeClr>
          </a:solidFill>
        </a:fill>
      </a:tcStyle>
    </a:band1V>
    <a:lastCol>
      <a:tcTxStyle b="on"/>
      <a:tcStyle>
        <a:tcBdr/>
      </a:tcStyle>
    </a:lastCol>
    <a:firstCol>
      <a:tcTxStyle b="on"/>
      <a:tcStyle>
        <a:tcBdr/>
      </a:tcStyle>
    </a:firstCol>
    <a:lastRow>
      <a:tcTxStyle b="on"/>
      <a:tcStyle>
        <a:tcBdr>
          <a:top>
            <a:ln w="25400" cmpd="sng">
              <a:solidFill>
                <a:schemeClr val="accent4"/>
              </a:solidFill>
            </a:ln>
          </a:top>
        </a:tcBdr>
        <a:fill>
          <a:solidFill>
            <a:schemeClr val="accent4">
              <a:tint val="20000"/>
            </a:schemeClr>
          </a:solidFill>
        </a:fill>
      </a:tcStyle>
    </a:lastRow>
    <a:firstRow>
      <a:tcTxStyle b="on"/>
      <a:tcStyle>
        <a:tcBdr/>
        <a:fill>
          <a:solidFill>
            <a:schemeClr val="accent4">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20"/>
    <p:restoredTop sz="96480" autoAdjust="0"/>
  </p:normalViewPr>
  <p:slideViewPr>
    <p:cSldViewPr>
      <p:cViewPr varScale="1">
        <p:scale>
          <a:sx n="86" d="100"/>
          <a:sy n="86" d="100"/>
        </p:scale>
        <p:origin x="2952" y="96"/>
      </p:cViewPr>
      <p:guideLst>
        <p:guide orient="horz" pos="2880"/>
        <p:guide pos="2160"/>
      </p:guideLst>
    </p:cSldViewPr>
  </p:slideViewPr>
  <p:notesTextViewPr>
    <p:cViewPr>
      <p:scale>
        <a:sx n="100" d="100"/>
        <a:sy n="100" d="100"/>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6688B604-54ED-4B25-AE7B-10B44D665821}" type="datetimeFigureOut">
              <a:rPr lang="en-GB" smtClean="0"/>
              <a:pPr/>
              <a:t>27/10/2021</a:t>
            </a:fld>
            <a:endParaRPr lang="en-GB"/>
          </a:p>
        </p:txBody>
      </p:sp>
      <p:sp>
        <p:nvSpPr>
          <p:cNvPr id="4" name="Slide Image Placeholder 3"/>
          <p:cNvSpPr>
            <a:spLocks noGrp="1" noRot="1" noChangeAspect="1"/>
          </p:cNvSpPr>
          <p:nvPr>
            <p:ph type="sldImg" idx="2"/>
          </p:nvPr>
        </p:nvSpPr>
        <p:spPr>
          <a:xfrm>
            <a:off x="2143125" y="685800"/>
            <a:ext cx="2571750" cy="34290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64A66AFF-AD7D-4320-BBCF-0DACA8B9AE47}" type="slidenum">
              <a:rPr lang="en-GB" smtClean="0"/>
              <a:pPr/>
              <a:t>‹#›</a:t>
            </a:fld>
            <a:endParaRPr lang="en-GB"/>
          </a:p>
        </p:txBody>
      </p:sp>
    </p:spTree>
    <p:extLst>
      <p:ext uri="{BB962C8B-B14F-4D97-AF65-F5344CB8AC3E}">
        <p14:creationId xmlns:p14="http://schemas.microsoft.com/office/powerpoint/2010/main" val="420007529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514350" y="2840568"/>
            <a:ext cx="5829300" cy="1960033"/>
          </a:xfrm>
        </p:spPr>
        <p:txBody>
          <a:bodyPr/>
          <a:lstStyle/>
          <a:p>
            <a:r>
              <a:rPr lang="en-US"/>
              <a:t>Click to edit Master title style</a:t>
            </a:r>
            <a:endParaRPr lang="en-US" dirty="0"/>
          </a:p>
        </p:txBody>
      </p:sp>
      <p:sp>
        <p:nvSpPr>
          <p:cNvPr id="3" name="Subtitle 2"/>
          <p:cNvSpPr>
            <a:spLocks noGrp="1"/>
          </p:cNvSpPr>
          <p:nvPr>
            <p:ph type="subTitle" idx="1" hasCustomPrompt="1"/>
          </p:nvPr>
        </p:nvSpPr>
        <p:spPr>
          <a:xfrm>
            <a:off x="1028700" y="5181600"/>
            <a:ext cx="4800600" cy="2336800"/>
          </a:xfrm>
        </p:spPr>
        <p:txBody>
          <a:bodyPr/>
          <a:lstStyle>
            <a:lvl1pPr marL="0" indent="0" algn="ctr">
              <a:buNone/>
              <a:defRPr baseline="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a:t>
            </a:r>
            <a:r>
              <a:rPr lang="en-US" dirty="0" err="1"/>
              <a:t>gstyle</a:t>
            </a:r>
            <a:endParaRPr lang="en-US" dirty="0"/>
          </a:p>
        </p:txBody>
      </p:sp>
      <p:sp>
        <p:nvSpPr>
          <p:cNvPr id="4" name="Date Placeholder 3"/>
          <p:cNvSpPr>
            <a:spLocks noGrp="1"/>
          </p:cNvSpPr>
          <p:nvPr>
            <p:ph type="dt" sz="half" idx="10"/>
          </p:nvPr>
        </p:nvSpPr>
        <p:spPr/>
        <p:txBody>
          <a:bodyPr/>
          <a:lstStyle/>
          <a:p>
            <a:fld id="{1D7EF0F7-532A-48C4-8E0F-1068E32FEC78}" type="datetime1">
              <a:rPr lang="en-US" smtClean="0"/>
              <a:pPr/>
              <a:t>10/27/2021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4A3A10D-7D5E-4932-A76F-CD1632FD3D96}"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B2D20BA-2F0F-4B31-95E6-5832A61C622D}" type="datetime1">
              <a:rPr lang="en-US" smtClean="0"/>
              <a:pPr/>
              <a:t>10/27/2021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4A3A10D-7D5E-4932-A76F-CD1632FD3D96}"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972050" y="366185"/>
            <a:ext cx="1543050" cy="7802033"/>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342900" y="366185"/>
            <a:ext cx="4514850" cy="7802033"/>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82F268A-1FB0-4FC3-AF38-971F6DDCBD6B}" type="datetime1">
              <a:rPr lang="en-US" smtClean="0"/>
              <a:pPr/>
              <a:t>10/27/2021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4A3A10D-7D5E-4932-A76F-CD1632FD3D96}"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1AB2BCD-F38C-4DA8-8BC4-6A9409E0ACD0}" type="datetime1">
              <a:rPr lang="en-US" smtClean="0"/>
              <a:pPr/>
              <a:t>10/27/2021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4A3A10D-7D5E-4932-A76F-CD1632FD3D96}"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541735" y="5875867"/>
            <a:ext cx="5829300" cy="1816100"/>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541735" y="3875618"/>
            <a:ext cx="5829300" cy="2000249"/>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D720E341-1189-4A3C-AF82-70CA8272D0E1}" type="datetime1">
              <a:rPr lang="en-US" smtClean="0"/>
              <a:pPr/>
              <a:t>10/27/2021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4A3A10D-7D5E-4932-A76F-CD1632FD3D96}"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342900" y="2133601"/>
            <a:ext cx="3028950" cy="603461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3486150" y="2133601"/>
            <a:ext cx="3028950" cy="603461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0BF4F642-85D9-425C-9392-D60FA3AA929C}" type="datetime1">
              <a:rPr lang="en-US" smtClean="0"/>
              <a:pPr/>
              <a:t>10/27/2021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4A3A10D-7D5E-4932-A76F-CD1632FD3D96}"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342900" y="2046817"/>
            <a:ext cx="3030141" cy="853016"/>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342900" y="2899833"/>
            <a:ext cx="3030141" cy="5268384"/>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3483769" y="2046817"/>
            <a:ext cx="3031331" cy="853016"/>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3483769" y="2899833"/>
            <a:ext cx="3031331" cy="5268384"/>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AB5B3674-36B2-47A4-A743-5B7595C06097}" type="datetime1">
              <a:rPr lang="en-US" smtClean="0"/>
              <a:pPr/>
              <a:t>10/27/2021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4A3A10D-7D5E-4932-A76F-CD1632FD3D96}"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962A4DCD-41E4-4216-A70B-A5F08A7A44C1}" type="datetime1">
              <a:rPr lang="en-US" smtClean="0"/>
              <a:pPr/>
              <a:t>10/27/2021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4A3A10D-7D5E-4932-A76F-CD1632FD3D96}"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0EA4365-5A31-4703-8FCA-31A98EE245CF}" type="datetime1">
              <a:rPr lang="en-US" smtClean="0"/>
              <a:pPr/>
              <a:t>10/27/2021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04A3A10D-7D5E-4932-A76F-CD1632FD3D96}"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42900" y="364067"/>
            <a:ext cx="2256235" cy="154940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2681287" y="364067"/>
            <a:ext cx="3833813" cy="7804151"/>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342900" y="1913467"/>
            <a:ext cx="2256235" cy="6254751"/>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014073A-3378-4C58-AA39-C778198DDDB4}" type="datetime1">
              <a:rPr lang="en-US" smtClean="0"/>
              <a:pPr/>
              <a:t>10/27/2021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4A3A10D-7D5E-4932-A76F-CD1632FD3D96}"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344216" y="6400800"/>
            <a:ext cx="4114800" cy="755651"/>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344216" y="817033"/>
            <a:ext cx="4114800" cy="54864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1344216" y="7156451"/>
            <a:ext cx="4114800" cy="107314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85BF5327-23CF-412A-8B04-78809C223391}" type="datetime1">
              <a:rPr lang="en-US" smtClean="0"/>
              <a:pPr/>
              <a:t>10/27/2021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4A3A10D-7D5E-4932-A76F-CD1632FD3D96}"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42900" y="366184"/>
            <a:ext cx="6172200" cy="1524000"/>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342900" y="2133601"/>
            <a:ext cx="6172200" cy="6034617"/>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342900" y="8475134"/>
            <a:ext cx="1600200" cy="486833"/>
          </a:xfrm>
          <a:prstGeom prst="rect">
            <a:avLst/>
          </a:prstGeom>
        </p:spPr>
        <p:txBody>
          <a:bodyPr vert="horz" lIns="91440" tIns="45720" rIns="91440" bIns="45720" rtlCol="0" anchor="ctr"/>
          <a:lstStyle>
            <a:lvl1pPr algn="l">
              <a:defRPr sz="1200">
                <a:solidFill>
                  <a:schemeClr val="tx1">
                    <a:tint val="75000"/>
                  </a:schemeClr>
                </a:solidFill>
              </a:defRPr>
            </a:lvl1pPr>
          </a:lstStyle>
          <a:p>
            <a:fld id="{68603585-681D-4419-9654-FA032097CC11}" type="datetime1">
              <a:rPr lang="en-US" smtClean="0"/>
              <a:pPr/>
              <a:t>10/27/2021</a:t>
            </a:fld>
            <a:endParaRPr lang="en-US" dirty="0"/>
          </a:p>
        </p:txBody>
      </p:sp>
      <p:sp>
        <p:nvSpPr>
          <p:cNvPr id="5" name="Footer Placeholder 4"/>
          <p:cNvSpPr>
            <a:spLocks noGrp="1"/>
          </p:cNvSpPr>
          <p:nvPr>
            <p:ph type="ftr" sz="quarter" idx="3"/>
          </p:nvPr>
        </p:nvSpPr>
        <p:spPr>
          <a:xfrm>
            <a:off x="2343150" y="8475134"/>
            <a:ext cx="2171700" cy="486833"/>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4914900" y="8475134"/>
            <a:ext cx="1600200" cy="486833"/>
          </a:xfrm>
          <a:prstGeom prst="rect">
            <a:avLst/>
          </a:prstGeom>
        </p:spPr>
        <p:txBody>
          <a:bodyPr vert="horz" lIns="91440" tIns="45720" rIns="91440" bIns="45720" rtlCol="0" anchor="ctr"/>
          <a:lstStyle>
            <a:lvl1pPr algn="r">
              <a:defRPr sz="1200">
                <a:solidFill>
                  <a:schemeClr val="tx1">
                    <a:tint val="75000"/>
                  </a:schemeClr>
                </a:solidFill>
              </a:defRPr>
            </a:lvl1pPr>
          </a:lstStyle>
          <a:p>
            <a:fld id="{04A3A10D-7D5E-4932-A76F-CD1632FD3D96}" type="slidenum">
              <a:rPr lang="en-US" smtClean="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7.png"/></Relationships>
</file>

<file path=ppt/slides/_rels/slide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8.png"/></Relationships>
</file>

<file path=ppt/slides/_rels/slide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9.png"/></Relationships>
</file>

<file path=ppt/slides/_rels/slide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5" Type="http://schemas.openxmlformats.org/officeDocument/2006/relationships/hyperlink" Target="http://www.techuk.org/developing-markets/data-centres.html" TargetMode="External"/><Relationship Id="rId4" Type="http://schemas.openxmlformats.org/officeDocument/2006/relationships/hyperlink" Target="https://webmail.slrconsulting.com/owa/redir.aspx?C=HP4tYEErtkCZchfuClbdtVNH6bSyLtIIHSMLNfmC01F2WgExsIPJqqf8Ll3kpfEtglMyMZ_0FaU.&amp;URL=mailto:techUK@slrconsulting.com"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5" Type="http://schemas.openxmlformats.org/officeDocument/2006/relationships/image" Target="../media/image5.png"/><Relationship Id="rId4" Type="http://schemas.openxmlformats.org/officeDocument/2006/relationships/image" Target="../media/image4.png"/></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3" name="Rectangle 1"/>
          <p:cNvSpPr>
            <a:spLocks noChangeArrowheads="1"/>
          </p:cNvSpPr>
          <p:nvPr/>
        </p:nvSpPr>
        <p:spPr bwMode="auto">
          <a:xfrm>
            <a:off x="332656" y="1061899"/>
            <a:ext cx="5976664" cy="1077218"/>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a:spcAft>
                <a:spcPts val="1200"/>
              </a:spcAft>
            </a:pPr>
            <a:r>
              <a:rPr lang="en-GB" sz="1200" b="1" dirty="0">
                <a:latin typeface="Calibri" pitchFamily="34" charset="0"/>
              </a:rPr>
              <a:t>Climate Change Agreement for techUK</a:t>
            </a:r>
            <a:endParaRPr lang="en-GB" sz="1200" dirty="0">
              <a:latin typeface="Calibri" pitchFamily="34" charset="0"/>
            </a:endParaRPr>
          </a:p>
          <a:p>
            <a:r>
              <a:rPr lang="en-GB" sz="2400" dirty="0">
                <a:solidFill>
                  <a:srgbClr val="17365D"/>
                </a:solidFill>
                <a:latin typeface="Cambria" pitchFamily="18" charset="0"/>
                <a:cs typeface="Times New Roman" pitchFamily="18" charset="0"/>
              </a:rPr>
              <a:t>Note 15: Application Documentation</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en-GB" sz="1800" b="0" i="0" u="none" strike="noStrike" cap="none" normalizeH="0" baseline="0" dirty="0">
              <a:ln>
                <a:noFill/>
              </a:ln>
              <a:solidFill>
                <a:schemeClr val="tx1"/>
              </a:solidFill>
              <a:effectLst/>
              <a:latin typeface="Calibri" pitchFamily="34" charset="0"/>
              <a:cs typeface="Arial" pitchFamily="34" charset="0"/>
            </a:endParaRPr>
          </a:p>
        </p:txBody>
      </p:sp>
      <p:cxnSp>
        <p:nvCxnSpPr>
          <p:cNvPr id="13" name="Straight Connector 12"/>
          <p:cNvCxnSpPr/>
          <p:nvPr/>
        </p:nvCxnSpPr>
        <p:spPr>
          <a:xfrm>
            <a:off x="364765" y="1979712"/>
            <a:ext cx="6192688" cy="0"/>
          </a:xfrm>
          <a:prstGeom prst="line">
            <a:avLst/>
          </a:prstGeom>
          <a:ln>
            <a:solidFill>
              <a:schemeClr val="accent4">
                <a:lumMod val="75000"/>
              </a:schemeClr>
            </a:solidFill>
          </a:ln>
        </p:spPr>
        <p:style>
          <a:lnRef idx="1">
            <a:schemeClr val="accent1"/>
          </a:lnRef>
          <a:fillRef idx="0">
            <a:schemeClr val="accent1"/>
          </a:fillRef>
          <a:effectRef idx="0">
            <a:schemeClr val="accent1"/>
          </a:effectRef>
          <a:fontRef idx="minor">
            <a:schemeClr val="tx1"/>
          </a:fontRef>
        </p:style>
      </p:cxnSp>
      <p:sp>
        <p:nvSpPr>
          <p:cNvPr id="14" name="TextBox 13"/>
          <p:cNvSpPr txBox="1"/>
          <p:nvPr/>
        </p:nvSpPr>
        <p:spPr>
          <a:xfrm>
            <a:off x="5157192" y="1545216"/>
            <a:ext cx="1485022" cy="400110"/>
          </a:xfrm>
          <a:prstGeom prst="rect">
            <a:avLst/>
          </a:prstGeom>
          <a:noFill/>
        </p:spPr>
        <p:txBody>
          <a:bodyPr wrap="none" rtlCol="0">
            <a:spAutoFit/>
          </a:bodyPr>
          <a:lstStyle/>
          <a:p>
            <a:r>
              <a:rPr lang="en-GB" sz="2000" dirty="0">
                <a:solidFill>
                  <a:schemeClr val="accent4">
                    <a:lumMod val="50000"/>
                  </a:schemeClr>
                </a:solidFill>
                <a:latin typeface="Calibri" pitchFamily="34" charset="0"/>
              </a:rPr>
              <a:t>August 2021</a:t>
            </a:r>
          </a:p>
        </p:txBody>
      </p:sp>
      <p:sp>
        <p:nvSpPr>
          <p:cNvPr id="3" name="TextBox 2"/>
          <p:cNvSpPr txBox="1"/>
          <p:nvPr/>
        </p:nvSpPr>
        <p:spPr>
          <a:xfrm>
            <a:off x="367567" y="268272"/>
            <a:ext cx="1909305" cy="631319"/>
          </a:xfrm>
          <a:prstGeom prst="rect">
            <a:avLst/>
          </a:prstGeom>
          <a:noFill/>
        </p:spPr>
        <p:txBody>
          <a:bodyPr wrap="square" rtlCol="0">
            <a:spAutoFit/>
          </a:bodyPr>
          <a:lstStyle/>
          <a:p>
            <a:endParaRPr lang="en-GB" dirty="0"/>
          </a:p>
        </p:txBody>
      </p:sp>
      <p:sp>
        <p:nvSpPr>
          <p:cNvPr id="2" name="TextBox 1"/>
          <p:cNvSpPr txBox="1"/>
          <p:nvPr/>
        </p:nvSpPr>
        <p:spPr>
          <a:xfrm>
            <a:off x="549000" y="2166343"/>
            <a:ext cx="5760000" cy="5977021"/>
          </a:xfrm>
          <a:prstGeom prst="rect">
            <a:avLst/>
          </a:prstGeom>
          <a:noFill/>
        </p:spPr>
        <p:txBody>
          <a:bodyPr wrap="square" rtlCol="0">
            <a:spAutoFit/>
          </a:bodyPr>
          <a:lstStyle/>
          <a:p>
            <a:pPr algn="just">
              <a:lnSpc>
                <a:spcPct val="120000"/>
              </a:lnSpc>
              <a:spcAft>
                <a:spcPts val="600"/>
              </a:spcAft>
            </a:pPr>
            <a:r>
              <a:rPr lang="en-GB" sz="1200" b="1" u="sng" dirty="0">
                <a:latin typeface="Calibri" pitchFamily="34" charset="0"/>
                <a:ea typeface="Calibri"/>
                <a:cs typeface="Times New Roman"/>
              </a:rPr>
              <a:t>Transfer of Ownership – Application Documents</a:t>
            </a:r>
          </a:p>
          <a:p>
            <a:pPr algn="just"/>
            <a:endParaRPr lang="en-GB" sz="1100" dirty="0">
              <a:latin typeface="Calibri" pitchFamily="34" charset="0"/>
            </a:endParaRPr>
          </a:p>
          <a:p>
            <a:pPr algn="just"/>
            <a:r>
              <a:rPr lang="en-GB" sz="1100" dirty="0">
                <a:latin typeface="Calibri" pitchFamily="34" charset="0"/>
              </a:rPr>
              <a:t>As detailed in </a:t>
            </a:r>
            <a:r>
              <a:rPr lang="en-GB" sz="1100" i="1" dirty="0">
                <a:latin typeface="Calibri" pitchFamily="34" charset="0"/>
              </a:rPr>
              <a:t>Note 02 - Transferring Ownership of a CCA</a:t>
            </a:r>
            <a:r>
              <a:rPr lang="en-GB" sz="1100" dirty="0">
                <a:latin typeface="Calibri" pitchFamily="34" charset="0"/>
              </a:rPr>
              <a:t>, there are a number of documents that will need to be prepared for your application to the CCA register: </a:t>
            </a:r>
          </a:p>
          <a:p>
            <a:pPr algn="just"/>
            <a:endParaRPr lang="en-GB" sz="1100" i="1" dirty="0">
              <a:latin typeface="Calibri" pitchFamily="34" charset="0"/>
            </a:endParaRPr>
          </a:p>
          <a:p>
            <a:pPr algn="just"/>
            <a:endParaRPr lang="en-GB" sz="1100" i="1" dirty="0">
              <a:latin typeface="Calibri" pitchFamily="34" charset="0"/>
            </a:endParaRPr>
          </a:p>
          <a:p>
            <a:pPr algn="just"/>
            <a:endParaRPr lang="en-GB" sz="1100" i="1" dirty="0">
              <a:latin typeface="Calibri" pitchFamily="34" charset="0"/>
            </a:endParaRPr>
          </a:p>
          <a:p>
            <a:pPr algn="just"/>
            <a:endParaRPr lang="en-GB" sz="1100" i="1" dirty="0">
              <a:latin typeface="Calibri" pitchFamily="34" charset="0"/>
            </a:endParaRPr>
          </a:p>
          <a:p>
            <a:pPr algn="just"/>
            <a:endParaRPr lang="en-GB" sz="1100" i="1" dirty="0">
              <a:latin typeface="Calibri" pitchFamily="34" charset="0"/>
            </a:endParaRPr>
          </a:p>
          <a:p>
            <a:pPr algn="just"/>
            <a:endParaRPr lang="en-GB" sz="1100" dirty="0">
              <a:latin typeface="Calibri" pitchFamily="34" charset="0"/>
            </a:endParaRPr>
          </a:p>
          <a:p>
            <a:pPr algn="just"/>
            <a:endParaRPr lang="en-GB" sz="1100" dirty="0">
              <a:latin typeface="Calibri" pitchFamily="34" charset="0"/>
            </a:endParaRPr>
          </a:p>
          <a:p>
            <a:pPr algn="just"/>
            <a:endParaRPr lang="en-GB" sz="1100" dirty="0">
              <a:latin typeface="Calibri" pitchFamily="34" charset="0"/>
            </a:endParaRPr>
          </a:p>
          <a:p>
            <a:pPr algn="just"/>
            <a:endParaRPr lang="en-GB" sz="1100" dirty="0">
              <a:latin typeface="Calibri" pitchFamily="34" charset="0"/>
            </a:endParaRPr>
          </a:p>
          <a:p>
            <a:pPr algn="just"/>
            <a:endParaRPr lang="en-GB" sz="1100" dirty="0">
              <a:latin typeface="Calibri" pitchFamily="34" charset="0"/>
            </a:endParaRPr>
          </a:p>
          <a:p>
            <a:pPr algn="just"/>
            <a:endParaRPr lang="en-GB" sz="1100" dirty="0">
              <a:latin typeface="Calibri" pitchFamily="34" charset="0"/>
            </a:endParaRPr>
          </a:p>
          <a:p>
            <a:pPr algn="just"/>
            <a:endParaRPr lang="en-GB" sz="1100" dirty="0">
              <a:latin typeface="Calibri" pitchFamily="34" charset="0"/>
            </a:endParaRPr>
          </a:p>
          <a:p>
            <a:pPr algn="just"/>
            <a:endParaRPr lang="en-GB" sz="1100" dirty="0">
              <a:latin typeface="Calibri" pitchFamily="34" charset="0"/>
            </a:endParaRPr>
          </a:p>
          <a:p>
            <a:pPr algn="just"/>
            <a:endParaRPr lang="en-GB" sz="1100" dirty="0">
              <a:latin typeface="Calibri" pitchFamily="34" charset="0"/>
            </a:endParaRPr>
          </a:p>
          <a:p>
            <a:pPr algn="just"/>
            <a:endParaRPr lang="en-GB" sz="1100" dirty="0">
              <a:latin typeface="Calibri" pitchFamily="34" charset="0"/>
            </a:endParaRPr>
          </a:p>
          <a:p>
            <a:pPr algn="just"/>
            <a:endParaRPr lang="en-GB" sz="1100" dirty="0">
              <a:latin typeface="Calibri" pitchFamily="34" charset="0"/>
            </a:endParaRPr>
          </a:p>
          <a:p>
            <a:pPr algn="just"/>
            <a:endParaRPr lang="en-GB" sz="1100" dirty="0">
              <a:latin typeface="Calibri" pitchFamily="34" charset="0"/>
            </a:endParaRPr>
          </a:p>
          <a:p>
            <a:pPr algn="just"/>
            <a:endParaRPr lang="en-GB" sz="1100" dirty="0">
              <a:latin typeface="Calibri" pitchFamily="34" charset="0"/>
            </a:endParaRPr>
          </a:p>
          <a:p>
            <a:pPr algn="just"/>
            <a:endParaRPr lang="en-GB" sz="1100" dirty="0">
              <a:latin typeface="Calibri" pitchFamily="34" charset="0"/>
            </a:endParaRPr>
          </a:p>
          <a:p>
            <a:pPr algn="just"/>
            <a:endParaRPr lang="en-GB" sz="1100" dirty="0">
              <a:latin typeface="Calibri" pitchFamily="34" charset="0"/>
            </a:endParaRPr>
          </a:p>
          <a:p>
            <a:pPr algn="just"/>
            <a:endParaRPr lang="en-GB" sz="1100" dirty="0">
              <a:latin typeface="Calibri" pitchFamily="34" charset="0"/>
            </a:endParaRPr>
          </a:p>
          <a:p>
            <a:pPr algn="just"/>
            <a:endParaRPr lang="en-GB" sz="1100" dirty="0">
              <a:latin typeface="Calibri" pitchFamily="34" charset="0"/>
            </a:endParaRPr>
          </a:p>
          <a:p>
            <a:pPr algn="just"/>
            <a:endParaRPr lang="en-GB" sz="1100" dirty="0">
              <a:latin typeface="Calibri" pitchFamily="34" charset="0"/>
            </a:endParaRPr>
          </a:p>
          <a:p>
            <a:pPr algn="just"/>
            <a:endParaRPr lang="en-GB" sz="1100" dirty="0">
              <a:latin typeface="Calibri" pitchFamily="34" charset="0"/>
            </a:endParaRPr>
          </a:p>
          <a:p>
            <a:pPr algn="just"/>
            <a:r>
              <a:rPr lang="en-GB" sz="1100" dirty="0">
                <a:latin typeface="Calibri" pitchFamily="34" charset="0"/>
              </a:rPr>
              <a:t>This note aims to provide guidance on how the Environment Agency will expect the documents to look, detailing aspects that they will check when making a decision on whether to approve the application.</a:t>
            </a:r>
          </a:p>
          <a:p>
            <a:pPr algn="just"/>
            <a:endParaRPr lang="en-GB" sz="1100" dirty="0">
              <a:latin typeface="Calibri" pitchFamily="34" charset="0"/>
            </a:endParaRPr>
          </a:p>
          <a:p>
            <a:pPr algn="just"/>
            <a:endParaRPr lang="en-GB" sz="1100" dirty="0">
              <a:latin typeface="Calibri" pitchFamily="34" charset="0"/>
            </a:endParaRPr>
          </a:p>
          <a:p>
            <a:pPr algn="just"/>
            <a:endParaRPr lang="en-GB" sz="1100" dirty="0">
              <a:latin typeface="Calibri" pitchFamily="34" charset="0"/>
            </a:endParaRPr>
          </a:p>
        </p:txBody>
      </p:sp>
      <p:sp>
        <p:nvSpPr>
          <p:cNvPr id="12" name="Rectangle 3"/>
          <p:cNvSpPr>
            <a:spLocks noChangeArrowheads="1"/>
          </p:cNvSpPr>
          <p:nvPr/>
        </p:nvSpPr>
        <p:spPr bwMode="auto">
          <a:xfrm>
            <a:off x="549000" y="8748464"/>
            <a:ext cx="5760000" cy="246221"/>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tab pos="2880000" algn="ctr"/>
                <a:tab pos="5760000" algn="r"/>
              </a:tabLst>
            </a:pPr>
            <a:r>
              <a:rPr kumimoji="0" lang="en-GB" sz="1000" b="1" i="0" u="none" strike="noStrike" cap="none" normalizeH="0" baseline="0" dirty="0">
                <a:ln>
                  <a:noFill/>
                </a:ln>
                <a:solidFill>
                  <a:schemeClr val="tx1">
                    <a:lumMod val="50000"/>
                    <a:lumOff val="50000"/>
                  </a:schemeClr>
                </a:solidFill>
                <a:effectLst/>
                <a:latin typeface="Calibri" pitchFamily="34" charset="0"/>
                <a:ea typeface="Calibri" pitchFamily="34" charset="0"/>
                <a:cs typeface="Calibri" pitchFamily="34" charset="0"/>
              </a:rPr>
              <a:t>Climate Change Agreement for techUK 	Page </a:t>
            </a:r>
            <a:fld id="{21684679-339F-4BC9-B73B-5EEB1B3FA67B}" type="slidenum">
              <a:rPr kumimoji="0" lang="en-GB" sz="1000" b="1" i="0" u="none" strike="noStrike" cap="none" normalizeH="0" baseline="0" smtClean="0">
                <a:ln>
                  <a:noFill/>
                </a:ln>
                <a:solidFill>
                  <a:schemeClr val="tx1">
                    <a:lumMod val="50000"/>
                    <a:lumOff val="50000"/>
                  </a:schemeClr>
                </a:solidFill>
                <a:effectLst/>
                <a:latin typeface="Calibri" pitchFamily="34" charset="0"/>
                <a:ea typeface="Calibri" pitchFamily="34" charset="0"/>
                <a:cs typeface="Calibri" pitchFamily="34" charset="0"/>
              </a:rPr>
              <a:pPr marL="0" marR="0" lvl="0" indent="0" algn="l" defTabSz="914400" rtl="0" eaLnBrk="1" fontAlgn="base" latinLnBrk="0" hangingPunct="1">
                <a:lnSpc>
                  <a:spcPct val="100000"/>
                </a:lnSpc>
                <a:spcBef>
                  <a:spcPct val="0"/>
                </a:spcBef>
                <a:spcAft>
                  <a:spcPct val="0"/>
                </a:spcAft>
                <a:buClrTx/>
                <a:buSzTx/>
                <a:buFontTx/>
                <a:buNone/>
                <a:tabLst>
                  <a:tab pos="2880000" algn="ctr"/>
                  <a:tab pos="5760000" algn="r"/>
                </a:tabLst>
              </a:pPr>
              <a:t>1</a:t>
            </a:fld>
            <a:r>
              <a:rPr kumimoji="0" lang="en-GB" sz="1000" b="1" i="0" u="none" strike="noStrike" cap="none" normalizeH="0" baseline="0" dirty="0">
                <a:ln>
                  <a:noFill/>
                </a:ln>
                <a:solidFill>
                  <a:schemeClr val="tx1">
                    <a:lumMod val="50000"/>
                    <a:lumOff val="50000"/>
                  </a:schemeClr>
                </a:solidFill>
                <a:effectLst/>
                <a:latin typeface="Calibri" pitchFamily="34" charset="0"/>
                <a:ea typeface="Calibri" pitchFamily="34" charset="0"/>
                <a:cs typeface="Calibri" pitchFamily="34" charset="0"/>
              </a:rPr>
              <a:t> of 14	</a:t>
            </a:r>
            <a:r>
              <a:rPr lang="en-GB" sz="1000" dirty="0">
                <a:solidFill>
                  <a:schemeClr val="accent4">
                    <a:lumMod val="75000"/>
                  </a:schemeClr>
                </a:solidFill>
                <a:latin typeface="Calibri" pitchFamily="34" charset="0"/>
              </a:rPr>
              <a:t> </a:t>
            </a:r>
            <a:r>
              <a:rPr lang="en-GB" sz="1000" b="1" dirty="0">
                <a:solidFill>
                  <a:schemeClr val="tx1">
                    <a:lumMod val="50000"/>
                    <a:lumOff val="50000"/>
                  </a:schemeClr>
                </a:solidFill>
                <a:latin typeface="Calibri" pitchFamily="34" charset="0"/>
              </a:rPr>
              <a:t>Application Documentation</a:t>
            </a:r>
            <a:endParaRPr kumimoji="0" lang="en-GB" sz="1000" b="1" i="0" u="none" strike="noStrike" cap="none" normalizeH="0" baseline="0" dirty="0">
              <a:ln>
                <a:noFill/>
              </a:ln>
              <a:solidFill>
                <a:schemeClr val="tx1">
                  <a:lumMod val="50000"/>
                  <a:lumOff val="50000"/>
                </a:schemeClr>
              </a:solidFill>
              <a:effectLst/>
              <a:latin typeface="Calibri" pitchFamily="34" charset="0"/>
              <a:cs typeface="Arial" pitchFamily="34" charset="0"/>
            </a:endParaRPr>
          </a:p>
        </p:txBody>
      </p:sp>
      <p:pic>
        <p:nvPicPr>
          <p:cNvPr id="15" name="Picture 1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554275" y="146939"/>
            <a:ext cx="1003178" cy="601907"/>
          </a:xfrm>
          <a:prstGeom prst="rect">
            <a:avLst/>
          </a:prstGeom>
        </p:spPr>
      </p:pic>
      <p:graphicFrame>
        <p:nvGraphicFramePr>
          <p:cNvPr id="16" name="Table 15">
            <a:extLst>
              <a:ext uri="{FF2B5EF4-FFF2-40B4-BE49-F238E27FC236}">
                <a16:creationId xmlns:a16="http://schemas.microsoft.com/office/drawing/2014/main" id="{FE05A211-FE81-434A-A238-5D330B8F6FEF}"/>
              </a:ext>
            </a:extLst>
          </p:cNvPr>
          <p:cNvGraphicFramePr>
            <a:graphicFrameLocks noGrp="1"/>
          </p:cNvGraphicFramePr>
          <p:nvPr>
            <p:extLst>
              <p:ext uri="{D42A27DB-BD31-4B8C-83A1-F6EECF244321}">
                <p14:modId xmlns:p14="http://schemas.microsoft.com/office/powerpoint/2010/main" val="2381961244"/>
              </p:ext>
            </p:extLst>
          </p:nvPr>
        </p:nvGraphicFramePr>
        <p:xfrm>
          <a:off x="1232755" y="3491880"/>
          <a:ext cx="4176465" cy="3302000"/>
        </p:xfrm>
        <a:graphic>
          <a:graphicData uri="http://schemas.openxmlformats.org/drawingml/2006/table">
            <a:tbl>
              <a:tblPr firstRow="1" bandRow="1">
                <a:tableStyleId>{F5AB1C69-6EDB-4FF4-983F-18BD219EF322}</a:tableStyleId>
              </a:tblPr>
              <a:tblGrid>
                <a:gridCol w="1512168">
                  <a:extLst>
                    <a:ext uri="{9D8B030D-6E8A-4147-A177-3AD203B41FA5}">
                      <a16:colId xmlns:a16="http://schemas.microsoft.com/office/drawing/2014/main" val="20000"/>
                    </a:ext>
                  </a:extLst>
                </a:gridCol>
                <a:gridCol w="1872208">
                  <a:extLst>
                    <a:ext uri="{9D8B030D-6E8A-4147-A177-3AD203B41FA5}">
                      <a16:colId xmlns:a16="http://schemas.microsoft.com/office/drawing/2014/main" val="20001"/>
                    </a:ext>
                  </a:extLst>
                </a:gridCol>
                <a:gridCol w="792089">
                  <a:extLst>
                    <a:ext uri="{9D8B030D-6E8A-4147-A177-3AD203B41FA5}">
                      <a16:colId xmlns:a16="http://schemas.microsoft.com/office/drawing/2014/main" val="20002"/>
                    </a:ext>
                  </a:extLst>
                </a:gridCol>
              </a:tblGrid>
              <a:tr h="370840">
                <a:tc>
                  <a:txBody>
                    <a:bodyPr/>
                    <a:lstStyle/>
                    <a:p>
                      <a:r>
                        <a:rPr lang="en-GB" sz="1100" dirty="0">
                          <a:latin typeface="Calibri" pitchFamily="34" charset="0"/>
                        </a:rPr>
                        <a:t>Document</a:t>
                      </a:r>
                    </a:p>
                  </a:txBody>
                  <a:tcPr/>
                </a:tc>
                <a:tc>
                  <a:txBody>
                    <a:bodyPr/>
                    <a:lstStyle/>
                    <a:p>
                      <a:r>
                        <a:rPr lang="en-GB" sz="1100" dirty="0">
                          <a:latin typeface="Calibri" pitchFamily="34" charset="0"/>
                        </a:rPr>
                        <a:t>Format</a:t>
                      </a:r>
                    </a:p>
                  </a:txBody>
                  <a:tcPr/>
                </a:tc>
                <a:tc>
                  <a:txBody>
                    <a:bodyPr/>
                    <a:lstStyle/>
                    <a:p>
                      <a:pPr algn="ctr"/>
                      <a:r>
                        <a:rPr lang="en-GB" sz="1100" dirty="0">
                          <a:latin typeface="Calibri" pitchFamily="34" charset="0"/>
                        </a:rPr>
                        <a:t>File Type to submit</a:t>
                      </a:r>
                    </a:p>
                  </a:txBody>
                  <a:tcPr/>
                </a:tc>
                <a:extLst>
                  <a:ext uri="{0D108BD9-81ED-4DB2-BD59-A6C34878D82A}">
                    <a16:rowId xmlns:a16="http://schemas.microsoft.com/office/drawing/2014/main" val="10000"/>
                  </a:ext>
                </a:extLst>
              </a:tr>
              <a:tr h="370840">
                <a:tc>
                  <a:txBody>
                    <a:bodyPr/>
                    <a:lstStyle/>
                    <a:p>
                      <a:pPr algn="l"/>
                      <a:r>
                        <a:rPr lang="en-GB" sz="1100" dirty="0">
                          <a:latin typeface="Calibri" pitchFamily="34" charset="0"/>
                        </a:rPr>
                        <a:t>CCA Eligibility Application Form</a:t>
                      </a:r>
                    </a:p>
                  </a:txBody>
                  <a:tcPr anchor="ctr"/>
                </a:tc>
                <a:tc>
                  <a:txBody>
                    <a:bodyPr/>
                    <a:lstStyle/>
                    <a:p>
                      <a:pPr algn="l"/>
                      <a:r>
                        <a:rPr lang="en-GB" sz="1100" dirty="0">
                          <a:latin typeface="Calibri" pitchFamily="34" charset="0"/>
                        </a:rPr>
                        <a:t>Excel</a:t>
                      </a:r>
                      <a:r>
                        <a:rPr lang="en-GB" sz="1100" baseline="0" dirty="0">
                          <a:latin typeface="Calibri" pitchFamily="34" charset="0"/>
                        </a:rPr>
                        <a:t> workbook</a:t>
                      </a:r>
                      <a:endParaRPr lang="en-GB" sz="1100" dirty="0">
                        <a:latin typeface="Calibri" pitchFamily="34" charset="0"/>
                      </a:endParaRPr>
                    </a:p>
                  </a:txBody>
                  <a:tcPr anchor="ctr"/>
                </a:tc>
                <a:tc>
                  <a:txBody>
                    <a:bodyPr/>
                    <a:lstStyle/>
                    <a:p>
                      <a:pPr algn="ctr"/>
                      <a:r>
                        <a:rPr lang="en-GB" sz="1100" dirty="0">
                          <a:latin typeface="Calibri" pitchFamily="34" charset="0"/>
                        </a:rPr>
                        <a:t>Excel</a:t>
                      </a:r>
                    </a:p>
                  </a:txBody>
                  <a:tcPr anchor="ctr"/>
                </a:tc>
                <a:extLst>
                  <a:ext uri="{0D108BD9-81ED-4DB2-BD59-A6C34878D82A}">
                    <a16:rowId xmlns:a16="http://schemas.microsoft.com/office/drawing/2014/main" val="10001"/>
                  </a:ext>
                </a:extLst>
              </a:tr>
              <a:tr h="370840">
                <a:tc>
                  <a:txBody>
                    <a:bodyPr/>
                    <a:lstStyle/>
                    <a:p>
                      <a:pPr algn="l"/>
                      <a:r>
                        <a:rPr lang="en-GB" sz="1100" dirty="0">
                          <a:latin typeface="Calibri" pitchFamily="34" charset="0"/>
                        </a:rPr>
                        <a:t>Process Description </a:t>
                      </a:r>
                    </a:p>
                  </a:txBody>
                  <a:tcPr anchor="ctr"/>
                </a:tc>
                <a:tc>
                  <a:txBody>
                    <a:bodyPr/>
                    <a:lstStyle/>
                    <a:p>
                      <a:pPr algn="l"/>
                      <a:r>
                        <a:rPr lang="en-GB" sz="1100" dirty="0">
                          <a:latin typeface="Calibri" pitchFamily="34" charset="0"/>
                        </a:rPr>
                        <a:t>Written document</a:t>
                      </a:r>
                    </a:p>
                  </a:txBody>
                  <a:tcPr anchor="ctr"/>
                </a:tc>
                <a:tc>
                  <a:txBody>
                    <a:bodyPr/>
                    <a:lstStyle/>
                    <a:p>
                      <a:pPr algn="ctr"/>
                      <a:r>
                        <a:rPr lang="en-GB" sz="1100" dirty="0" err="1">
                          <a:latin typeface="Calibri" pitchFamily="34" charset="0"/>
                        </a:rPr>
                        <a:t>pdf</a:t>
                      </a:r>
                      <a:endParaRPr lang="en-GB" sz="1100" dirty="0">
                        <a:latin typeface="Calibri" pitchFamily="34" charset="0"/>
                      </a:endParaRPr>
                    </a:p>
                  </a:txBody>
                  <a:tcPr anchor="ctr"/>
                </a:tc>
                <a:extLst>
                  <a:ext uri="{0D108BD9-81ED-4DB2-BD59-A6C34878D82A}">
                    <a16:rowId xmlns:a16="http://schemas.microsoft.com/office/drawing/2014/main" val="10002"/>
                  </a:ext>
                </a:extLst>
              </a:tr>
              <a:tr h="370840">
                <a:tc>
                  <a:txBody>
                    <a:bodyPr/>
                    <a:lstStyle/>
                    <a:p>
                      <a:pPr algn="l"/>
                      <a:r>
                        <a:rPr lang="en-GB" sz="1100" dirty="0">
                          <a:latin typeface="Calibri" pitchFamily="34" charset="0"/>
                        </a:rPr>
                        <a:t>Eligible Process Description </a:t>
                      </a:r>
                    </a:p>
                  </a:txBody>
                  <a:tcPr anchor="ctr"/>
                </a:tc>
                <a:tc>
                  <a:txBody>
                    <a:bodyPr/>
                    <a:lstStyle/>
                    <a:p>
                      <a:pPr algn="l"/>
                      <a:r>
                        <a:rPr lang="en-GB" sz="1100" dirty="0">
                          <a:latin typeface="Calibri" pitchFamily="34" charset="0"/>
                        </a:rPr>
                        <a:t>Written document</a:t>
                      </a:r>
                    </a:p>
                  </a:txBody>
                  <a:tcPr anchor="ctr"/>
                </a:tc>
                <a:tc>
                  <a:txBody>
                    <a:bodyPr/>
                    <a:lstStyle/>
                    <a:p>
                      <a:pPr algn="ctr"/>
                      <a:r>
                        <a:rPr lang="en-GB" sz="1100" dirty="0" err="1">
                          <a:latin typeface="Calibri" pitchFamily="34" charset="0"/>
                        </a:rPr>
                        <a:t>pdf</a:t>
                      </a:r>
                      <a:endParaRPr lang="en-GB" sz="1100" dirty="0">
                        <a:latin typeface="Calibri" pitchFamily="34" charset="0"/>
                      </a:endParaRPr>
                    </a:p>
                  </a:txBody>
                  <a:tcPr anchor="ctr"/>
                </a:tc>
                <a:extLst>
                  <a:ext uri="{0D108BD9-81ED-4DB2-BD59-A6C34878D82A}">
                    <a16:rowId xmlns:a16="http://schemas.microsoft.com/office/drawing/2014/main" val="10003"/>
                  </a:ext>
                </a:extLst>
              </a:tr>
              <a:tr h="370840">
                <a:tc>
                  <a:txBody>
                    <a:bodyPr/>
                    <a:lstStyle/>
                    <a:p>
                      <a:pPr algn="l"/>
                      <a:r>
                        <a:rPr lang="en-GB" sz="1100" dirty="0">
                          <a:latin typeface="Calibri" pitchFamily="34" charset="0"/>
                        </a:rPr>
                        <a:t>Description of Directly Associated Activities </a:t>
                      </a:r>
                    </a:p>
                  </a:txBody>
                  <a:tcPr anchor="ctr"/>
                </a:tc>
                <a:tc>
                  <a:txBody>
                    <a:bodyPr/>
                    <a:lstStyle/>
                    <a:p>
                      <a:pPr algn="l"/>
                      <a:r>
                        <a:rPr lang="en-GB" sz="1100" dirty="0">
                          <a:latin typeface="Calibri" pitchFamily="34" charset="0"/>
                        </a:rPr>
                        <a:t>Written document</a:t>
                      </a:r>
                    </a:p>
                  </a:txBody>
                  <a:tcPr anchor="ctr"/>
                </a:tc>
                <a:tc>
                  <a:txBody>
                    <a:bodyPr/>
                    <a:lstStyle/>
                    <a:p>
                      <a:pPr algn="ctr"/>
                      <a:r>
                        <a:rPr lang="en-GB" sz="1100" dirty="0" err="1">
                          <a:latin typeface="Calibri" pitchFamily="34" charset="0"/>
                        </a:rPr>
                        <a:t>pdf</a:t>
                      </a:r>
                      <a:endParaRPr lang="en-GB" sz="1100" dirty="0">
                        <a:latin typeface="Calibri" pitchFamily="34" charset="0"/>
                      </a:endParaRPr>
                    </a:p>
                  </a:txBody>
                  <a:tcPr anchor="ctr"/>
                </a:tc>
                <a:extLst>
                  <a:ext uri="{0D108BD9-81ED-4DB2-BD59-A6C34878D82A}">
                    <a16:rowId xmlns:a16="http://schemas.microsoft.com/office/drawing/2014/main" val="10004"/>
                  </a:ext>
                </a:extLst>
              </a:tr>
              <a:tr h="370840">
                <a:tc>
                  <a:txBody>
                    <a:bodyPr/>
                    <a:lstStyle/>
                    <a:p>
                      <a:pPr algn="l"/>
                      <a:r>
                        <a:rPr lang="en-GB" sz="1100" dirty="0">
                          <a:latin typeface="Calibri" pitchFamily="34" charset="0"/>
                        </a:rPr>
                        <a:t>Process</a:t>
                      </a:r>
                      <a:r>
                        <a:rPr lang="en-GB" sz="1100" baseline="0" dirty="0">
                          <a:latin typeface="Calibri" pitchFamily="34" charset="0"/>
                        </a:rPr>
                        <a:t> Flow Map</a:t>
                      </a:r>
                      <a:endParaRPr lang="en-GB" sz="1100" dirty="0">
                        <a:latin typeface="Calibri" pitchFamily="34" charset="0"/>
                      </a:endParaRPr>
                    </a:p>
                  </a:txBody>
                  <a:tcPr anchor="ctr"/>
                </a:tc>
                <a:tc>
                  <a:txBody>
                    <a:bodyPr/>
                    <a:lstStyle/>
                    <a:p>
                      <a:pPr algn="l"/>
                      <a:r>
                        <a:rPr lang="en-GB" sz="1100" dirty="0">
                          <a:latin typeface="Calibri" pitchFamily="34" charset="0"/>
                        </a:rPr>
                        <a:t>Diagram</a:t>
                      </a:r>
                    </a:p>
                  </a:txBody>
                  <a:tcPr anchor="ctr"/>
                </a:tc>
                <a:tc>
                  <a:txBody>
                    <a:bodyPr/>
                    <a:lstStyle/>
                    <a:p>
                      <a:pPr algn="ctr"/>
                      <a:r>
                        <a:rPr lang="en-GB" sz="1100" dirty="0" err="1">
                          <a:latin typeface="Calibri" pitchFamily="34" charset="0"/>
                        </a:rPr>
                        <a:t>pdf</a:t>
                      </a:r>
                      <a:endParaRPr lang="en-GB" sz="1100" dirty="0">
                        <a:latin typeface="Calibri" pitchFamily="34" charset="0"/>
                      </a:endParaRPr>
                    </a:p>
                  </a:txBody>
                  <a:tcPr anchor="ctr"/>
                </a:tc>
                <a:extLst>
                  <a:ext uri="{0D108BD9-81ED-4DB2-BD59-A6C34878D82A}">
                    <a16:rowId xmlns:a16="http://schemas.microsoft.com/office/drawing/2014/main" val="10005"/>
                  </a:ext>
                </a:extLst>
              </a:tr>
              <a:tr h="370840">
                <a:tc>
                  <a:txBody>
                    <a:bodyPr/>
                    <a:lstStyle/>
                    <a:p>
                      <a:pPr algn="l"/>
                      <a:r>
                        <a:rPr lang="en-GB" sz="1100" dirty="0">
                          <a:latin typeface="Calibri" pitchFamily="34" charset="0"/>
                        </a:rPr>
                        <a:t>Annotated Site Plan</a:t>
                      </a:r>
                    </a:p>
                  </a:txBody>
                  <a:tcPr anchor="ctr"/>
                </a:tc>
                <a:tc>
                  <a:txBody>
                    <a:bodyPr/>
                    <a:lstStyle/>
                    <a:p>
                      <a:pPr algn="l"/>
                      <a:r>
                        <a:rPr lang="en-GB" sz="1100" dirty="0">
                          <a:latin typeface="Calibri" pitchFamily="34" charset="0"/>
                        </a:rPr>
                        <a:t>Diagram/CAD drawing/modified GPS image</a:t>
                      </a:r>
                    </a:p>
                  </a:txBody>
                  <a:tcPr anchor="ctr"/>
                </a:tc>
                <a:tc>
                  <a:txBody>
                    <a:bodyPr/>
                    <a:lstStyle/>
                    <a:p>
                      <a:pPr algn="ctr"/>
                      <a:r>
                        <a:rPr lang="en-GB" sz="1100" dirty="0" err="1">
                          <a:latin typeface="Calibri" pitchFamily="34" charset="0"/>
                        </a:rPr>
                        <a:t>pdf</a:t>
                      </a:r>
                      <a:endParaRPr lang="en-GB" sz="1100" dirty="0">
                        <a:latin typeface="Calibri" pitchFamily="34" charset="0"/>
                      </a:endParaRPr>
                    </a:p>
                  </a:txBody>
                  <a:tcPr anchor="ctr"/>
                </a:tc>
                <a:extLst>
                  <a:ext uri="{0D108BD9-81ED-4DB2-BD59-A6C34878D82A}">
                    <a16:rowId xmlns:a16="http://schemas.microsoft.com/office/drawing/2014/main" val="10006"/>
                  </a:ext>
                </a:extLst>
              </a:tr>
              <a:tr h="370840">
                <a:tc>
                  <a:txBody>
                    <a:bodyPr/>
                    <a:lstStyle/>
                    <a:p>
                      <a:pPr algn="l"/>
                      <a:r>
                        <a:rPr lang="en-GB" sz="1100" dirty="0">
                          <a:latin typeface="Calibri" pitchFamily="34" charset="0"/>
                        </a:rPr>
                        <a:t>70/30 evaluation</a:t>
                      </a:r>
                    </a:p>
                  </a:txBody>
                  <a:tcPr anchor="ctr"/>
                </a:tc>
                <a:tc>
                  <a:txBody>
                    <a:bodyPr/>
                    <a:lstStyle/>
                    <a:p>
                      <a:pPr algn="l"/>
                      <a:r>
                        <a:rPr lang="en-GB" sz="1100" dirty="0">
                          <a:latin typeface="Calibri" pitchFamily="34" charset="0"/>
                        </a:rPr>
                        <a:t>Excel spreadsheet with relevant calculations</a:t>
                      </a:r>
                    </a:p>
                  </a:txBody>
                  <a:tcPr anchor="ctr"/>
                </a:tc>
                <a:tc>
                  <a:txBody>
                    <a:bodyPr/>
                    <a:lstStyle/>
                    <a:p>
                      <a:pPr algn="ctr"/>
                      <a:r>
                        <a:rPr lang="en-GB" sz="1100" dirty="0">
                          <a:latin typeface="Calibri" pitchFamily="34" charset="0"/>
                        </a:rPr>
                        <a:t>Excel</a:t>
                      </a:r>
                    </a:p>
                  </a:txBody>
                  <a:tcPr anchor="ctr"/>
                </a:tc>
                <a:extLst>
                  <a:ext uri="{0D108BD9-81ED-4DB2-BD59-A6C34878D82A}">
                    <a16:rowId xmlns:a16="http://schemas.microsoft.com/office/drawing/2014/main" val="10007"/>
                  </a:ext>
                </a:extLst>
              </a:tr>
            </a:tbl>
          </a:graphicData>
        </a:graphic>
      </p:graphicFrame>
      <p:pic>
        <p:nvPicPr>
          <p:cNvPr id="17" name="Picture 16" descr="techUK logo image.png">
            <a:extLst>
              <a:ext uri="{FF2B5EF4-FFF2-40B4-BE49-F238E27FC236}">
                <a16:creationId xmlns:a16="http://schemas.microsoft.com/office/drawing/2014/main" id="{3B2B459E-F4C3-4C66-942D-1D312312C054}"/>
              </a:ext>
            </a:extLst>
          </p:cNvPr>
          <p:cNvPicPr>
            <a:picLocks noChangeAspect="1"/>
          </p:cNvPicPr>
          <p:nvPr/>
        </p:nvPicPr>
        <p:blipFill>
          <a:blip r:embed="rId3" cstate="print"/>
          <a:stretch>
            <a:fillRect/>
          </a:stretch>
        </p:blipFill>
        <p:spPr>
          <a:xfrm>
            <a:off x="395536" y="116632"/>
            <a:ext cx="1224136" cy="463578"/>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ChangeArrowheads="1"/>
          </p:cNvSpPr>
          <p:nvPr/>
        </p:nvSpPr>
        <p:spPr bwMode="auto">
          <a:xfrm>
            <a:off x="0" y="0"/>
            <a:ext cx="6858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GB"/>
          </a:p>
        </p:txBody>
      </p:sp>
      <p:sp>
        <p:nvSpPr>
          <p:cNvPr id="9" name="Rectangle 3"/>
          <p:cNvSpPr>
            <a:spLocks noChangeArrowheads="1"/>
          </p:cNvSpPr>
          <p:nvPr/>
        </p:nvSpPr>
        <p:spPr bwMode="auto">
          <a:xfrm>
            <a:off x="549000" y="8748464"/>
            <a:ext cx="5760000" cy="246221"/>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tab pos="2880000" algn="ctr"/>
                <a:tab pos="5760000" algn="r"/>
              </a:tabLst>
            </a:pPr>
            <a:r>
              <a:rPr kumimoji="0" lang="en-GB" sz="1000" b="1" i="0" u="none" strike="noStrike" cap="none" normalizeH="0" baseline="0" dirty="0">
                <a:ln>
                  <a:noFill/>
                </a:ln>
                <a:solidFill>
                  <a:schemeClr val="tx1">
                    <a:lumMod val="50000"/>
                    <a:lumOff val="50000"/>
                  </a:schemeClr>
                </a:solidFill>
                <a:effectLst/>
                <a:latin typeface="Calibri" pitchFamily="34" charset="0"/>
                <a:ea typeface="Calibri" pitchFamily="34" charset="0"/>
                <a:cs typeface="Calibri" pitchFamily="34" charset="0"/>
              </a:rPr>
              <a:t>Climate Change Agreement for techUK 	Page </a:t>
            </a:r>
            <a:fld id="{21684679-339F-4BC9-B73B-5EEB1B3FA67B}" type="slidenum">
              <a:rPr kumimoji="0" lang="en-GB" sz="1000" b="1" i="0" u="none" strike="noStrike" cap="none" normalizeH="0" baseline="0" smtClean="0">
                <a:ln>
                  <a:noFill/>
                </a:ln>
                <a:solidFill>
                  <a:schemeClr val="tx1">
                    <a:lumMod val="50000"/>
                    <a:lumOff val="50000"/>
                  </a:schemeClr>
                </a:solidFill>
                <a:effectLst/>
                <a:latin typeface="Calibri" pitchFamily="34" charset="0"/>
                <a:ea typeface="Calibri" pitchFamily="34" charset="0"/>
                <a:cs typeface="Calibri" pitchFamily="34" charset="0"/>
              </a:rPr>
              <a:pPr marL="0" marR="0" lvl="0" indent="0" algn="l" defTabSz="914400" rtl="0" eaLnBrk="1" fontAlgn="base" latinLnBrk="0" hangingPunct="1">
                <a:lnSpc>
                  <a:spcPct val="100000"/>
                </a:lnSpc>
                <a:spcBef>
                  <a:spcPct val="0"/>
                </a:spcBef>
                <a:spcAft>
                  <a:spcPct val="0"/>
                </a:spcAft>
                <a:buClrTx/>
                <a:buSzTx/>
                <a:buFontTx/>
                <a:buNone/>
                <a:tabLst>
                  <a:tab pos="2880000" algn="ctr"/>
                  <a:tab pos="5760000" algn="r"/>
                </a:tabLst>
              </a:pPr>
              <a:t>10</a:t>
            </a:fld>
            <a:r>
              <a:rPr kumimoji="0" lang="en-GB" sz="1000" b="1" i="0" u="none" strike="noStrike" cap="none" normalizeH="0" baseline="0" dirty="0">
                <a:ln>
                  <a:noFill/>
                </a:ln>
                <a:solidFill>
                  <a:schemeClr val="tx1">
                    <a:lumMod val="50000"/>
                    <a:lumOff val="50000"/>
                  </a:schemeClr>
                </a:solidFill>
                <a:effectLst/>
                <a:latin typeface="Calibri" pitchFamily="34" charset="0"/>
                <a:ea typeface="Calibri" pitchFamily="34" charset="0"/>
                <a:cs typeface="Calibri" pitchFamily="34" charset="0"/>
              </a:rPr>
              <a:t> of 14	</a:t>
            </a:r>
            <a:r>
              <a:rPr lang="en-GB" sz="1000" dirty="0">
                <a:solidFill>
                  <a:schemeClr val="accent4">
                    <a:lumMod val="75000"/>
                  </a:schemeClr>
                </a:solidFill>
                <a:latin typeface="Calibri" pitchFamily="34" charset="0"/>
              </a:rPr>
              <a:t> </a:t>
            </a:r>
            <a:r>
              <a:rPr lang="en-GB" sz="1000" b="1" dirty="0">
                <a:solidFill>
                  <a:schemeClr val="tx1">
                    <a:lumMod val="50000"/>
                    <a:lumOff val="50000"/>
                  </a:schemeClr>
                </a:solidFill>
                <a:latin typeface="Calibri" pitchFamily="34" charset="0"/>
              </a:rPr>
              <a:t>Application Documentation</a:t>
            </a:r>
            <a:endParaRPr kumimoji="0" lang="en-GB" sz="1000" b="1" i="0" u="none" strike="noStrike" cap="none" normalizeH="0" baseline="0" dirty="0">
              <a:ln>
                <a:noFill/>
              </a:ln>
              <a:solidFill>
                <a:schemeClr val="tx1">
                  <a:lumMod val="50000"/>
                  <a:lumOff val="50000"/>
                </a:schemeClr>
              </a:solidFill>
              <a:effectLst/>
              <a:latin typeface="Calibri" pitchFamily="34" charset="0"/>
              <a:cs typeface="Arial" pitchFamily="34" charset="0"/>
            </a:endParaRPr>
          </a:p>
        </p:txBody>
      </p:sp>
      <p:pic>
        <p:nvPicPr>
          <p:cNvPr id="7" name="Pictur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554275" y="146939"/>
            <a:ext cx="1003178" cy="601907"/>
          </a:xfrm>
          <a:prstGeom prst="rect">
            <a:avLst/>
          </a:prstGeom>
        </p:spPr>
      </p:pic>
      <p:sp>
        <p:nvSpPr>
          <p:cNvPr id="4" name="TextBox 3">
            <a:extLst>
              <a:ext uri="{FF2B5EF4-FFF2-40B4-BE49-F238E27FC236}">
                <a16:creationId xmlns:a16="http://schemas.microsoft.com/office/drawing/2014/main" id="{AB5732C7-E176-4ED9-B28D-AAD97D76E3CF}"/>
              </a:ext>
            </a:extLst>
          </p:cNvPr>
          <p:cNvSpPr txBox="1"/>
          <p:nvPr/>
        </p:nvSpPr>
        <p:spPr>
          <a:xfrm>
            <a:off x="549000" y="952040"/>
            <a:ext cx="4805589" cy="276999"/>
          </a:xfrm>
          <a:prstGeom prst="rect">
            <a:avLst/>
          </a:prstGeom>
          <a:noFill/>
        </p:spPr>
        <p:txBody>
          <a:bodyPr wrap="square" rtlCol="0">
            <a:spAutoFit/>
          </a:bodyPr>
          <a:lstStyle/>
          <a:p>
            <a:pPr algn="just"/>
            <a:r>
              <a:rPr lang="en-GB" sz="1200" b="1" u="sng" dirty="0">
                <a:latin typeface="Calibri" pitchFamily="34" charset="0"/>
                <a:cs typeface="Times New Roman"/>
              </a:rPr>
              <a:t>70/30 Evaluation</a:t>
            </a:r>
          </a:p>
        </p:txBody>
      </p:sp>
      <p:sp>
        <p:nvSpPr>
          <p:cNvPr id="8" name="TextBox 7">
            <a:extLst>
              <a:ext uri="{FF2B5EF4-FFF2-40B4-BE49-F238E27FC236}">
                <a16:creationId xmlns:a16="http://schemas.microsoft.com/office/drawing/2014/main" id="{AA79AF46-3802-48CF-A6EC-11A13BB2755D}"/>
              </a:ext>
            </a:extLst>
          </p:cNvPr>
          <p:cNvSpPr txBox="1"/>
          <p:nvPr/>
        </p:nvSpPr>
        <p:spPr>
          <a:xfrm>
            <a:off x="548999" y="1269297"/>
            <a:ext cx="5760000" cy="3847207"/>
          </a:xfrm>
          <a:prstGeom prst="rect">
            <a:avLst/>
          </a:prstGeom>
          <a:noFill/>
        </p:spPr>
        <p:txBody>
          <a:bodyPr wrap="square" rtlCol="0">
            <a:spAutoFit/>
          </a:bodyPr>
          <a:lstStyle/>
          <a:p>
            <a:pPr algn="just"/>
            <a:r>
              <a:rPr lang="en-GB" sz="1100" dirty="0">
                <a:latin typeface="Calibri" pitchFamily="34" charset="0"/>
              </a:rPr>
              <a:t>This establishes the percentage of energy for which CCL relief may be claimed. All ineligible energy use should be accounted for, either by use of submeter readings or by estimates of appliance energy usage. </a:t>
            </a:r>
          </a:p>
          <a:p>
            <a:pPr algn="just"/>
            <a:endParaRPr lang="en-GB" sz="1100" dirty="0">
              <a:latin typeface="Calibri" pitchFamily="34" charset="0"/>
            </a:endParaRPr>
          </a:p>
          <a:p>
            <a:pPr algn="just"/>
            <a:r>
              <a:rPr lang="en-GB" sz="1100" dirty="0">
                <a:latin typeface="Calibri" pitchFamily="34" charset="0"/>
              </a:rPr>
              <a:t>Total Energy to Site (cells C10-C13) should be in kWh delivered for a recent 12 month period, with the end date being no more than 6 months old. Include fuels covered by UK/EU ETS.</a:t>
            </a:r>
          </a:p>
          <a:p>
            <a:pPr algn="just"/>
            <a:endParaRPr lang="en-GB" sz="1100" dirty="0">
              <a:latin typeface="Calibri" pitchFamily="34" charset="0"/>
            </a:endParaRPr>
          </a:p>
          <a:p>
            <a:pPr algn="just"/>
            <a:r>
              <a:rPr lang="en-GB" sz="1100" dirty="0">
                <a:latin typeface="Calibri" pitchFamily="34" charset="0"/>
              </a:rPr>
              <a:t>The spreadsheet can be amended to add/delete rows however please check that sub-totals in column L calculate correctly. The eligible % will be shown in the final cell in column D. </a:t>
            </a:r>
          </a:p>
          <a:p>
            <a:pPr algn="just"/>
            <a:endParaRPr lang="en-GB" sz="1100" dirty="0">
              <a:latin typeface="Calibri" pitchFamily="34" charset="0"/>
            </a:endParaRPr>
          </a:p>
          <a:p>
            <a:pPr algn="just"/>
            <a:r>
              <a:rPr lang="en-GB" sz="1100" dirty="0">
                <a:latin typeface="Calibri" pitchFamily="34" charset="0"/>
              </a:rPr>
              <a:t>If the eligible % is 70% or higher, then CCL relief can be claimed on 100% of energy consumed on site. If under 70% relief can only claimed for the % of energy that is eligible, plus up to 3/7ths additional sub-metered energy (please contact the helpdesk for further detail if this applies).  </a:t>
            </a:r>
            <a:endParaRPr lang="en-GB" sz="1200" u="sng" dirty="0">
              <a:latin typeface="Calibri" pitchFamily="34" charset="0"/>
            </a:endParaRPr>
          </a:p>
          <a:p>
            <a:pPr algn="just"/>
            <a:endParaRPr lang="en-GB" sz="1200" u="sng" dirty="0">
              <a:latin typeface="Calibri" pitchFamily="34" charset="0"/>
            </a:endParaRPr>
          </a:p>
          <a:p>
            <a:pPr algn="just"/>
            <a:r>
              <a:rPr lang="en-GB" sz="1200" u="sng" dirty="0">
                <a:latin typeface="Calibri" pitchFamily="34" charset="0"/>
              </a:rPr>
              <a:t>Example 70/30 using appliance estimates:</a:t>
            </a:r>
          </a:p>
          <a:p>
            <a:pPr algn="just"/>
            <a:endParaRPr lang="en-GB" sz="1100" dirty="0">
              <a:latin typeface="Calibri" pitchFamily="34" charset="0"/>
            </a:endParaRPr>
          </a:p>
          <a:p>
            <a:pPr algn="just"/>
            <a:endParaRPr lang="en-GB" sz="1200" b="1" u="sng" dirty="0">
              <a:latin typeface="Calibri" pitchFamily="34" charset="0"/>
              <a:cs typeface="Times New Roman"/>
            </a:endParaRPr>
          </a:p>
          <a:p>
            <a:pPr algn="just"/>
            <a:endParaRPr lang="en-GB" sz="1100" dirty="0">
              <a:latin typeface="Calibri" pitchFamily="34" charset="0"/>
            </a:endParaRPr>
          </a:p>
          <a:p>
            <a:pPr algn="just"/>
            <a:endParaRPr lang="en-GB" sz="1100" dirty="0">
              <a:latin typeface="Calibri" pitchFamily="34" charset="0"/>
            </a:endParaRPr>
          </a:p>
          <a:p>
            <a:pPr algn="just"/>
            <a:endParaRPr lang="en-GB" sz="1100" dirty="0">
              <a:latin typeface="Calibri" pitchFamily="34" charset="0"/>
            </a:endParaRPr>
          </a:p>
          <a:p>
            <a:pPr algn="just"/>
            <a:endParaRPr lang="en-GB" sz="1100" i="1" dirty="0">
              <a:latin typeface="Calibri" pitchFamily="34" charset="0"/>
            </a:endParaRPr>
          </a:p>
          <a:p>
            <a:pPr algn="just"/>
            <a:endParaRPr lang="en-GB" sz="1000" i="1" dirty="0">
              <a:latin typeface="Calibri" pitchFamily="34" charset="0"/>
            </a:endParaRPr>
          </a:p>
        </p:txBody>
      </p:sp>
      <p:pic>
        <p:nvPicPr>
          <p:cNvPr id="11" name="Picture 10" descr="techUK logo image.png">
            <a:extLst>
              <a:ext uri="{FF2B5EF4-FFF2-40B4-BE49-F238E27FC236}">
                <a16:creationId xmlns:a16="http://schemas.microsoft.com/office/drawing/2014/main" id="{0321BCC7-C1D8-4B8C-8AC2-1BD07F2EAED2}"/>
              </a:ext>
            </a:extLst>
          </p:cNvPr>
          <p:cNvPicPr>
            <a:picLocks noChangeAspect="1"/>
          </p:cNvPicPr>
          <p:nvPr/>
        </p:nvPicPr>
        <p:blipFill>
          <a:blip r:embed="rId3" cstate="print"/>
          <a:stretch>
            <a:fillRect/>
          </a:stretch>
        </p:blipFill>
        <p:spPr>
          <a:xfrm>
            <a:off x="395536" y="116632"/>
            <a:ext cx="1224136" cy="463578"/>
          </a:xfrm>
          <a:prstGeom prst="rect">
            <a:avLst/>
          </a:prstGeom>
        </p:spPr>
      </p:pic>
      <p:pic>
        <p:nvPicPr>
          <p:cNvPr id="5" name="Picture 4">
            <a:extLst>
              <a:ext uri="{FF2B5EF4-FFF2-40B4-BE49-F238E27FC236}">
                <a16:creationId xmlns:a16="http://schemas.microsoft.com/office/drawing/2014/main" id="{76E6C819-4F61-4680-B59A-D1C6155D048C}"/>
              </a:ext>
            </a:extLst>
          </p:cNvPr>
          <p:cNvPicPr>
            <a:picLocks noChangeAspect="1"/>
          </p:cNvPicPr>
          <p:nvPr/>
        </p:nvPicPr>
        <p:blipFill>
          <a:blip r:embed="rId4"/>
          <a:stretch>
            <a:fillRect/>
          </a:stretch>
        </p:blipFill>
        <p:spPr>
          <a:xfrm>
            <a:off x="379140" y="4079635"/>
            <a:ext cx="6381328" cy="4445952"/>
          </a:xfrm>
          <a:prstGeom prst="rect">
            <a:avLst/>
          </a:prstGeom>
        </p:spPr>
      </p:pic>
    </p:spTree>
    <p:extLst>
      <p:ext uri="{BB962C8B-B14F-4D97-AF65-F5344CB8AC3E}">
        <p14:creationId xmlns:p14="http://schemas.microsoft.com/office/powerpoint/2010/main" val="12723689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ChangeArrowheads="1"/>
          </p:cNvSpPr>
          <p:nvPr/>
        </p:nvSpPr>
        <p:spPr bwMode="auto">
          <a:xfrm>
            <a:off x="0" y="0"/>
            <a:ext cx="6858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GB"/>
          </a:p>
        </p:txBody>
      </p:sp>
      <p:sp>
        <p:nvSpPr>
          <p:cNvPr id="9" name="Rectangle 3"/>
          <p:cNvSpPr>
            <a:spLocks noChangeArrowheads="1"/>
          </p:cNvSpPr>
          <p:nvPr/>
        </p:nvSpPr>
        <p:spPr bwMode="auto">
          <a:xfrm>
            <a:off x="549000" y="8748464"/>
            <a:ext cx="5760000" cy="246221"/>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tab pos="2880000" algn="ctr"/>
                <a:tab pos="5760000" algn="r"/>
              </a:tabLst>
            </a:pPr>
            <a:r>
              <a:rPr kumimoji="0" lang="en-GB" sz="1000" b="1" i="0" u="none" strike="noStrike" cap="none" normalizeH="0" baseline="0" dirty="0">
                <a:ln>
                  <a:noFill/>
                </a:ln>
                <a:solidFill>
                  <a:schemeClr val="tx1">
                    <a:lumMod val="50000"/>
                    <a:lumOff val="50000"/>
                  </a:schemeClr>
                </a:solidFill>
                <a:effectLst/>
                <a:latin typeface="Calibri" pitchFamily="34" charset="0"/>
                <a:ea typeface="Calibri" pitchFamily="34" charset="0"/>
                <a:cs typeface="Calibri" pitchFamily="34" charset="0"/>
              </a:rPr>
              <a:t>Climate Change Agreement for techUK 	Page </a:t>
            </a:r>
            <a:fld id="{21684679-339F-4BC9-B73B-5EEB1B3FA67B}" type="slidenum">
              <a:rPr kumimoji="0" lang="en-GB" sz="1000" b="1" i="0" u="none" strike="noStrike" cap="none" normalizeH="0" baseline="0" smtClean="0">
                <a:ln>
                  <a:noFill/>
                </a:ln>
                <a:solidFill>
                  <a:schemeClr val="tx1">
                    <a:lumMod val="50000"/>
                    <a:lumOff val="50000"/>
                  </a:schemeClr>
                </a:solidFill>
                <a:effectLst/>
                <a:latin typeface="Calibri" pitchFamily="34" charset="0"/>
                <a:ea typeface="Calibri" pitchFamily="34" charset="0"/>
                <a:cs typeface="Calibri" pitchFamily="34" charset="0"/>
              </a:rPr>
              <a:pPr marL="0" marR="0" lvl="0" indent="0" algn="l" defTabSz="914400" rtl="0" eaLnBrk="1" fontAlgn="base" latinLnBrk="0" hangingPunct="1">
                <a:lnSpc>
                  <a:spcPct val="100000"/>
                </a:lnSpc>
                <a:spcBef>
                  <a:spcPct val="0"/>
                </a:spcBef>
                <a:spcAft>
                  <a:spcPct val="0"/>
                </a:spcAft>
                <a:buClrTx/>
                <a:buSzTx/>
                <a:buFontTx/>
                <a:buNone/>
                <a:tabLst>
                  <a:tab pos="2880000" algn="ctr"/>
                  <a:tab pos="5760000" algn="r"/>
                </a:tabLst>
              </a:pPr>
              <a:t>11</a:t>
            </a:fld>
            <a:r>
              <a:rPr kumimoji="0" lang="en-GB" sz="1000" b="1" i="0" u="none" strike="noStrike" cap="none" normalizeH="0" baseline="0" dirty="0">
                <a:ln>
                  <a:noFill/>
                </a:ln>
                <a:solidFill>
                  <a:schemeClr val="tx1">
                    <a:lumMod val="50000"/>
                    <a:lumOff val="50000"/>
                  </a:schemeClr>
                </a:solidFill>
                <a:effectLst/>
                <a:latin typeface="Calibri" pitchFamily="34" charset="0"/>
                <a:ea typeface="Calibri" pitchFamily="34" charset="0"/>
                <a:cs typeface="Calibri" pitchFamily="34" charset="0"/>
              </a:rPr>
              <a:t> of 14	</a:t>
            </a:r>
            <a:r>
              <a:rPr lang="en-GB" sz="1000" dirty="0">
                <a:solidFill>
                  <a:schemeClr val="accent4">
                    <a:lumMod val="75000"/>
                  </a:schemeClr>
                </a:solidFill>
                <a:latin typeface="Calibri" pitchFamily="34" charset="0"/>
              </a:rPr>
              <a:t> </a:t>
            </a:r>
            <a:r>
              <a:rPr lang="en-GB" sz="1000" b="1" dirty="0">
                <a:solidFill>
                  <a:schemeClr val="tx1">
                    <a:lumMod val="50000"/>
                    <a:lumOff val="50000"/>
                  </a:schemeClr>
                </a:solidFill>
                <a:latin typeface="Calibri" pitchFamily="34" charset="0"/>
              </a:rPr>
              <a:t>Application Documentation</a:t>
            </a:r>
            <a:endParaRPr kumimoji="0" lang="en-GB" sz="1000" b="1" i="0" u="none" strike="noStrike" cap="none" normalizeH="0" baseline="0" dirty="0">
              <a:ln>
                <a:noFill/>
              </a:ln>
              <a:solidFill>
                <a:schemeClr val="tx1">
                  <a:lumMod val="50000"/>
                  <a:lumOff val="50000"/>
                </a:schemeClr>
              </a:solidFill>
              <a:effectLst/>
              <a:latin typeface="Calibri" pitchFamily="34" charset="0"/>
              <a:cs typeface="Arial" pitchFamily="34" charset="0"/>
            </a:endParaRPr>
          </a:p>
        </p:txBody>
      </p:sp>
      <p:pic>
        <p:nvPicPr>
          <p:cNvPr id="7" name="Pictur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554275" y="146939"/>
            <a:ext cx="1003178" cy="601907"/>
          </a:xfrm>
          <a:prstGeom prst="rect">
            <a:avLst/>
          </a:prstGeom>
        </p:spPr>
      </p:pic>
      <p:sp>
        <p:nvSpPr>
          <p:cNvPr id="4" name="TextBox 3">
            <a:extLst>
              <a:ext uri="{FF2B5EF4-FFF2-40B4-BE49-F238E27FC236}">
                <a16:creationId xmlns:a16="http://schemas.microsoft.com/office/drawing/2014/main" id="{AB5732C7-E176-4ED9-B28D-AAD97D76E3CF}"/>
              </a:ext>
            </a:extLst>
          </p:cNvPr>
          <p:cNvSpPr txBox="1"/>
          <p:nvPr/>
        </p:nvSpPr>
        <p:spPr>
          <a:xfrm>
            <a:off x="549000" y="952040"/>
            <a:ext cx="4805589" cy="276999"/>
          </a:xfrm>
          <a:prstGeom prst="rect">
            <a:avLst/>
          </a:prstGeom>
          <a:noFill/>
        </p:spPr>
        <p:txBody>
          <a:bodyPr wrap="square" rtlCol="0">
            <a:spAutoFit/>
          </a:bodyPr>
          <a:lstStyle/>
          <a:p>
            <a:pPr algn="just"/>
            <a:r>
              <a:rPr lang="en-GB" sz="1200" b="1" u="sng" dirty="0">
                <a:latin typeface="Calibri" pitchFamily="34" charset="0"/>
                <a:cs typeface="Times New Roman"/>
              </a:rPr>
              <a:t>Notes on 70/30 Evaluation for data centres:</a:t>
            </a:r>
          </a:p>
        </p:txBody>
      </p:sp>
      <p:sp>
        <p:nvSpPr>
          <p:cNvPr id="8" name="TextBox 7">
            <a:extLst>
              <a:ext uri="{FF2B5EF4-FFF2-40B4-BE49-F238E27FC236}">
                <a16:creationId xmlns:a16="http://schemas.microsoft.com/office/drawing/2014/main" id="{AA79AF46-3802-48CF-A6EC-11A13BB2755D}"/>
              </a:ext>
            </a:extLst>
          </p:cNvPr>
          <p:cNvSpPr txBox="1"/>
          <p:nvPr/>
        </p:nvSpPr>
        <p:spPr>
          <a:xfrm>
            <a:off x="549000" y="1393245"/>
            <a:ext cx="5760000" cy="7186583"/>
          </a:xfrm>
          <a:prstGeom prst="rect">
            <a:avLst/>
          </a:prstGeom>
          <a:noFill/>
        </p:spPr>
        <p:txBody>
          <a:bodyPr wrap="square" rtlCol="0">
            <a:spAutoFit/>
          </a:bodyPr>
          <a:lstStyle/>
          <a:p>
            <a:pPr algn="just"/>
            <a:r>
              <a:rPr lang="en-GB" sz="1100" dirty="0">
                <a:latin typeface="Calibri" pitchFamily="34" charset="0"/>
              </a:rPr>
              <a:t>Your site will consist of three categories of space/energy use – Eligible (co-lo IT), Directly Associated Activities and Ineligible (offices, rest rooms, car parks, IT racking purely for your own company’s use, etc). It is important to note that IT load that is for your company’s exclusive use is ineligible, this only applies to equipment that is for your sole use, for activities that are not required to support the data centre, e.g. general company accounting etc. If you use equipment that is jointly used by you and a customer (</a:t>
            </a:r>
            <a:r>
              <a:rPr lang="en-GB" sz="1100" dirty="0" err="1">
                <a:latin typeface="Calibri" pitchFamily="34" charset="0"/>
              </a:rPr>
              <a:t>colo</a:t>
            </a:r>
            <a:r>
              <a:rPr lang="en-GB" sz="1100" dirty="0">
                <a:latin typeface="Calibri" pitchFamily="34" charset="0"/>
              </a:rPr>
              <a:t>), then this should be treated as eligible. </a:t>
            </a:r>
          </a:p>
          <a:p>
            <a:pPr algn="just"/>
            <a:endParaRPr lang="en-GB" sz="1100" dirty="0">
              <a:latin typeface="Calibri" pitchFamily="34" charset="0"/>
            </a:endParaRPr>
          </a:p>
          <a:p>
            <a:pPr algn="just"/>
            <a:r>
              <a:rPr lang="en-GB" sz="1100" dirty="0">
                <a:latin typeface="Calibri" pitchFamily="34" charset="0"/>
              </a:rPr>
              <a:t>Firstly you need to assess whether you pass the ‘70/30 Rule’. To pass the rule, at least 70% of the total primary* energy used on site needs to be used either by the CCA eligible process or in supporting the CCA eligible process (i.e. DAA). </a:t>
            </a:r>
          </a:p>
          <a:p>
            <a:pPr algn="just"/>
            <a:r>
              <a:rPr lang="en-GB" sz="1100" dirty="0">
                <a:latin typeface="Calibri" pitchFamily="34" charset="0"/>
              </a:rPr>
              <a:t>The most common approach to assessing the 70/30 rule, is to assess the ineligible primary energy and deduct it from the total primary site energy to show it is less than 30%.</a:t>
            </a:r>
          </a:p>
          <a:p>
            <a:pPr algn="just"/>
            <a:endParaRPr lang="en-GB" sz="1100" dirty="0">
              <a:latin typeface="Calibri" pitchFamily="34" charset="0"/>
            </a:endParaRPr>
          </a:p>
          <a:p>
            <a:pPr algn="just"/>
            <a:r>
              <a:rPr lang="en-GB" sz="1100" dirty="0">
                <a:latin typeface="Calibri" pitchFamily="34" charset="0"/>
              </a:rPr>
              <a:t>If all ineligible areas are sub metered, then this is straightforward – use the meter readings for the ineligible areas to calculate the total primary ineligible energy.</a:t>
            </a:r>
          </a:p>
          <a:p>
            <a:pPr algn="just"/>
            <a:endParaRPr lang="en-GB" sz="1100" dirty="0">
              <a:latin typeface="Calibri" pitchFamily="34" charset="0"/>
            </a:endParaRPr>
          </a:p>
          <a:p>
            <a:pPr algn="just"/>
            <a:r>
              <a:rPr lang="en-GB" sz="1100" dirty="0">
                <a:latin typeface="Calibri" pitchFamily="34" charset="0"/>
              </a:rPr>
              <a:t>If the ineligible areas are not sub metered, then you should estimate the usage by counting appliances x wattage x average usage to determine the kWh ineligible use. Average occupancy methodology is not acceptable.</a:t>
            </a:r>
          </a:p>
          <a:p>
            <a:pPr algn="just"/>
            <a:endParaRPr lang="en-GB" sz="1100" dirty="0">
              <a:latin typeface="Calibri" pitchFamily="34" charset="0"/>
            </a:endParaRPr>
          </a:p>
          <a:p>
            <a:pPr algn="just"/>
            <a:r>
              <a:rPr lang="en-GB" sz="1100" dirty="0">
                <a:latin typeface="Calibri" pitchFamily="34" charset="0"/>
              </a:rPr>
              <a:t>*</a:t>
            </a:r>
            <a:r>
              <a:rPr lang="en-GB" sz="1100" i="1" dirty="0"/>
              <a:t>Primary energy = (2.6 x consumed electricity in kWh) plus other fuels consumed in kWh</a:t>
            </a:r>
          </a:p>
          <a:p>
            <a:pPr algn="just"/>
            <a:endParaRPr lang="en-GB" sz="1100" i="1" dirty="0"/>
          </a:p>
          <a:p>
            <a:pPr algn="just"/>
            <a:r>
              <a:rPr lang="en-GB" sz="1100" dirty="0">
                <a:latin typeface="Calibri" panose="020F0502020204030204" pitchFamily="34" charset="0"/>
                <a:cs typeface="Calibri" panose="020F0502020204030204" pitchFamily="34" charset="0"/>
              </a:rPr>
              <a:t>If the ineligible primary energy is less than 30% of the total primary energy then by calculation the remaining primary energy; that used by and to support the CCA eligible process (i.e. the eligible and DAA), is more than 70%.  The site has therefore passed the 70/30 rule.</a:t>
            </a:r>
          </a:p>
          <a:p>
            <a:pPr algn="just"/>
            <a:r>
              <a:rPr lang="en-GB" sz="1100" dirty="0">
                <a:latin typeface="Calibri" panose="020F0502020204030204" pitchFamily="34" charset="0"/>
                <a:cs typeface="Calibri" panose="020F0502020204030204" pitchFamily="34" charset="0"/>
              </a:rPr>
              <a:t>When a site passes the 70/30 rule, all of the energy used on site can be included in the CCA baseline and targets, hence it is all entitled to the maximum CCL discount</a:t>
            </a:r>
          </a:p>
          <a:p>
            <a:pPr algn="just"/>
            <a:endParaRPr lang="en-GB" sz="1100" dirty="0">
              <a:latin typeface="Calibri" panose="020F0502020204030204" pitchFamily="34" charset="0"/>
              <a:cs typeface="Calibri" panose="020F0502020204030204" pitchFamily="34" charset="0"/>
            </a:endParaRPr>
          </a:p>
          <a:p>
            <a:pPr algn="just"/>
            <a:r>
              <a:rPr lang="en-GB" sz="1100" dirty="0">
                <a:latin typeface="Calibri" panose="020F0502020204030204" pitchFamily="34" charset="0"/>
                <a:cs typeface="Calibri" panose="020F0502020204030204" pitchFamily="34" charset="0"/>
              </a:rPr>
              <a:t>If the site is very close to the 70% value, this will be scrutinised closely by the Environment Agency (so needs to be robustly measured).</a:t>
            </a:r>
          </a:p>
          <a:p>
            <a:pPr algn="just"/>
            <a:endParaRPr lang="en-GB" sz="1100" dirty="0">
              <a:latin typeface="Calibri" panose="020F0502020204030204" pitchFamily="34" charset="0"/>
              <a:cs typeface="Calibri" panose="020F0502020204030204" pitchFamily="34" charset="0"/>
            </a:endParaRPr>
          </a:p>
          <a:p>
            <a:pPr algn="just"/>
            <a:r>
              <a:rPr lang="en-GB" sz="1100" dirty="0">
                <a:latin typeface="Calibri" panose="020F0502020204030204" pitchFamily="34" charset="0"/>
                <a:cs typeface="Calibri" panose="020F0502020204030204" pitchFamily="34" charset="0"/>
              </a:rPr>
              <a:t>If you have passed the 70/30 rule, you do not need to extensively sub meter the site to prove the split between ineligible energy, eligible and DAAs.  However you do still need to have sub meters installed to cumulatively measure the IT load. This is a requirement for all data centre CCAs – see ‘’Note 11 Submetering and base year’’ for further detail on this requirement. </a:t>
            </a:r>
          </a:p>
          <a:p>
            <a:pPr algn="just"/>
            <a:endParaRPr lang="en-GB" sz="1100" dirty="0">
              <a:latin typeface="Calibri" panose="020F0502020204030204" pitchFamily="34" charset="0"/>
              <a:cs typeface="Calibri" panose="020F0502020204030204" pitchFamily="34" charset="0"/>
            </a:endParaRPr>
          </a:p>
          <a:p>
            <a:pPr algn="just"/>
            <a:r>
              <a:rPr lang="en-GB" sz="1100" dirty="0">
                <a:latin typeface="Calibri" panose="020F0502020204030204" pitchFamily="34" charset="0"/>
                <a:cs typeface="Calibri" panose="020F0502020204030204" pitchFamily="34" charset="0"/>
              </a:rPr>
              <a:t>To undertake the 70/30 assessment, a standard spreadsheet is available or you can use your own.  The assessment must be submitted as an excel spread sheet so that any calculations can be checked.</a:t>
            </a:r>
            <a:endParaRPr lang="en-GB" sz="1100" dirty="0">
              <a:latin typeface="Calibri" pitchFamily="34" charset="0"/>
            </a:endParaRPr>
          </a:p>
          <a:p>
            <a:pPr algn="just"/>
            <a:endParaRPr lang="en-GB" sz="1100" i="1" dirty="0">
              <a:latin typeface="Calibri" pitchFamily="34" charset="0"/>
            </a:endParaRPr>
          </a:p>
          <a:p>
            <a:pPr algn="just"/>
            <a:endParaRPr lang="en-GB" sz="1000" i="1" dirty="0">
              <a:latin typeface="Calibri" pitchFamily="34" charset="0"/>
            </a:endParaRPr>
          </a:p>
        </p:txBody>
      </p:sp>
      <p:pic>
        <p:nvPicPr>
          <p:cNvPr id="11" name="Picture 10" descr="techUK logo image.png">
            <a:extLst>
              <a:ext uri="{FF2B5EF4-FFF2-40B4-BE49-F238E27FC236}">
                <a16:creationId xmlns:a16="http://schemas.microsoft.com/office/drawing/2014/main" id="{0321BCC7-C1D8-4B8C-8AC2-1BD07F2EAED2}"/>
              </a:ext>
            </a:extLst>
          </p:cNvPr>
          <p:cNvPicPr>
            <a:picLocks noChangeAspect="1"/>
          </p:cNvPicPr>
          <p:nvPr/>
        </p:nvPicPr>
        <p:blipFill>
          <a:blip r:embed="rId3" cstate="print"/>
          <a:stretch>
            <a:fillRect/>
          </a:stretch>
        </p:blipFill>
        <p:spPr>
          <a:xfrm>
            <a:off x="395536" y="116632"/>
            <a:ext cx="1224136" cy="463578"/>
          </a:xfrm>
          <a:prstGeom prst="rect">
            <a:avLst/>
          </a:prstGeom>
        </p:spPr>
      </p:pic>
    </p:spTree>
    <p:extLst>
      <p:ext uri="{BB962C8B-B14F-4D97-AF65-F5344CB8AC3E}">
        <p14:creationId xmlns:p14="http://schemas.microsoft.com/office/powerpoint/2010/main" val="299543815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ChangeArrowheads="1"/>
          </p:cNvSpPr>
          <p:nvPr/>
        </p:nvSpPr>
        <p:spPr bwMode="auto">
          <a:xfrm>
            <a:off x="0" y="0"/>
            <a:ext cx="6858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GB"/>
          </a:p>
        </p:txBody>
      </p:sp>
      <p:sp>
        <p:nvSpPr>
          <p:cNvPr id="9" name="Rectangle 3"/>
          <p:cNvSpPr>
            <a:spLocks noChangeArrowheads="1"/>
          </p:cNvSpPr>
          <p:nvPr/>
        </p:nvSpPr>
        <p:spPr bwMode="auto">
          <a:xfrm>
            <a:off x="549000" y="8748464"/>
            <a:ext cx="5760000" cy="246221"/>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tab pos="2880000" algn="ctr"/>
                <a:tab pos="5760000" algn="r"/>
              </a:tabLst>
            </a:pPr>
            <a:r>
              <a:rPr kumimoji="0" lang="en-GB" sz="1000" b="1" i="0" u="none" strike="noStrike" cap="none" normalizeH="0" baseline="0" dirty="0">
                <a:ln>
                  <a:noFill/>
                </a:ln>
                <a:solidFill>
                  <a:schemeClr val="tx1">
                    <a:lumMod val="50000"/>
                    <a:lumOff val="50000"/>
                  </a:schemeClr>
                </a:solidFill>
                <a:effectLst/>
                <a:latin typeface="Calibri" pitchFamily="34" charset="0"/>
                <a:ea typeface="Calibri" pitchFamily="34" charset="0"/>
                <a:cs typeface="Calibri" pitchFamily="34" charset="0"/>
              </a:rPr>
              <a:t>Climate Change Agreement for techUK 	Page </a:t>
            </a:r>
            <a:fld id="{21684679-339F-4BC9-B73B-5EEB1B3FA67B}" type="slidenum">
              <a:rPr kumimoji="0" lang="en-GB" sz="1000" b="1" i="0" u="none" strike="noStrike" cap="none" normalizeH="0" baseline="0" smtClean="0">
                <a:ln>
                  <a:noFill/>
                </a:ln>
                <a:solidFill>
                  <a:schemeClr val="tx1">
                    <a:lumMod val="50000"/>
                    <a:lumOff val="50000"/>
                  </a:schemeClr>
                </a:solidFill>
                <a:effectLst/>
                <a:latin typeface="Calibri" pitchFamily="34" charset="0"/>
                <a:ea typeface="Calibri" pitchFamily="34" charset="0"/>
                <a:cs typeface="Calibri" pitchFamily="34" charset="0"/>
              </a:rPr>
              <a:pPr marL="0" marR="0" lvl="0" indent="0" algn="l" defTabSz="914400" rtl="0" eaLnBrk="1" fontAlgn="base" latinLnBrk="0" hangingPunct="1">
                <a:lnSpc>
                  <a:spcPct val="100000"/>
                </a:lnSpc>
                <a:spcBef>
                  <a:spcPct val="0"/>
                </a:spcBef>
                <a:spcAft>
                  <a:spcPct val="0"/>
                </a:spcAft>
                <a:buClrTx/>
                <a:buSzTx/>
                <a:buFontTx/>
                <a:buNone/>
                <a:tabLst>
                  <a:tab pos="2880000" algn="ctr"/>
                  <a:tab pos="5760000" algn="r"/>
                </a:tabLst>
              </a:pPr>
              <a:t>12</a:t>
            </a:fld>
            <a:r>
              <a:rPr kumimoji="0" lang="en-GB" sz="1000" b="1" i="0" u="none" strike="noStrike" cap="none" normalizeH="0" baseline="0" dirty="0">
                <a:ln>
                  <a:noFill/>
                </a:ln>
                <a:solidFill>
                  <a:schemeClr val="tx1">
                    <a:lumMod val="50000"/>
                    <a:lumOff val="50000"/>
                  </a:schemeClr>
                </a:solidFill>
                <a:effectLst/>
                <a:latin typeface="Calibri" pitchFamily="34" charset="0"/>
                <a:ea typeface="Calibri" pitchFamily="34" charset="0"/>
                <a:cs typeface="Calibri" pitchFamily="34" charset="0"/>
              </a:rPr>
              <a:t> of 14	</a:t>
            </a:r>
            <a:r>
              <a:rPr lang="en-GB" sz="1000" dirty="0">
                <a:solidFill>
                  <a:schemeClr val="accent4">
                    <a:lumMod val="75000"/>
                  </a:schemeClr>
                </a:solidFill>
                <a:latin typeface="Calibri" pitchFamily="34" charset="0"/>
              </a:rPr>
              <a:t> </a:t>
            </a:r>
            <a:r>
              <a:rPr lang="en-GB" sz="1000" b="1" dirty="0">
                <a:solidFill>
                  <a:schemeClr val="tx1">
                    <a:lumMod val="50000"/>
                    <a:lumOff val="50000"/>
                  </a:schemeClr>
                </a:solidFill>
                <a:latin typeface="Calibri" pitchFamily="34" charset="0"/>
              </a:rPr>
              <a:t>Application Documentation</a:t>
            </a:r>
            <a:endParaRPr kumimoji="0" lang="en-GB" sz="1000" b="1" i="0" u="none" strike="noStrike" cap="none" normalizeH="0" baseline="0" dirty="0">
              <a:ln>
                <a:noFill/>
              </a:ln>
              <a:solidFill>
                <a:schemeClr val="tx1">
                  <a:lumMod val="50000"/>
                  <a:lumOff val="50000"/>
                </a:schemeClr>
              </a:solidFill>
              <a:effectLst/>
              <a:latin typeface="Calibri" pitchFamily="34" charset="0"/>
              <a:cs typeface="Arial" pitchFamily="34" charset="0"/>
            </a:endParaRPr>
          </a:p>
        </p:txBody>
      </p:sp>
      <p:pic>
        <p:nvPicPr>
          <p:cNvPr id="7" name="Pictur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554275" y="146939"/>
            <a:ext cx="1003178" cy="601907"/>
          </a:xfrm>
          <a:prstGeom prst="rect">
            <a:avLst/>
          </a:prstGeom>
        </p:spPr>
      </p:pic>
      <p:sp>
        <p:nvSpPr>
          <p:cNvPr id="4" name="TextBox 3">
            <a:extLst>
              <a:ext uri="{FF2B5EF4-FFF2-40B4-BE49-F238E27FC236}">
                <a16:creationId xmlns:a16="http://schemas.microsoft.com/office/drawing/2014/main" id="{AB5732C7-E176-4ED9-B28D-AAD97D76E3CF}"/>
              </a:ext>
            </a:extLst>
          </p:cNvPr>
          <p:cNvSpPr txBox="1"/>
          <p:nvPr/>
        </p:nvSpPr>
        <p:spPr>
          <a:xfrm>
            <a:off x="549000" y="952040"/>
            <a:ext cx="4805589" cy="276999"/>
          </a:xfrm>
          <a:prstGeom prst="rect">
            <a:avLst/>
          </a:prstGeom>
          <a:noFill/>
        </p:spPr>
        <p:txBody>
          <a:bodyPr wrap="square" rtlCol="0">
            <a:spAutoFit/>
          </a:bodyPr>
          <a:lstStyle/>
          <a:p>
            <a:pPr algn="just"/>
            <a:r>
              <a:rPr lang="en-GB" sz="1200" b="1" u="sng" dirty="0">
                <a:latin typeface="Calibri" pitchFamily="34" charset="0"/>
                <a:cs typeface="Times New Roman"/>
              </a:rPr>
              <a:t>Notes on 70/30 Evaluation for data centres:</a:t>
            </a:r>
          </a:p>
        </p:txBody>
      </p:sp>
      <p:sp>
        <p:nvSpPr>
          <p:cNvPr id="8" name="TextBox 7">
            <a:extLst>
              <a:ext uri="{FF2B5EF4-FFF2-40B4-BE49-F238E27FC236}">
                <a16:creationId xmlns:a16="http://schemas.microsoft.com/office/drawing/2014/main" id="{AA79AF46-3802-48CF-A6EC-11A13BB2755D}"/>
              </a:ext>
            </a:extLst>
          </p:cNvPr>
          <p:cNvSpPr txBox="1"/>
          <p:nvPr/>
        </p:nvSpPr>
        <p:spPr>
          <a:xfrm>
            <a:off x="549000" y="1269297"/>
            <a:ext cx="5760000" cy="3308598"/>
          </a:xfrm>
          <a:prstGeom prst="rect">
            <a:avLst/>
          </a:prstGeom>
          <a:noFill/>
        </p:spPr>
        <p:txBody>
          <a:bodyPr wrap="square" rtlCol="0">
            <a:spAutoFit/>
          </a:bodyPr>
          <a:lstStyle/>
          <a:p>
            <a:pPr algn="l"/>
            <a:r>
              <a:rPr lang="en-GB" sz="1100" b="1" i="1" dirty="0">
                <a:latin typeface="Calibri" pitchFamily="34" charset="0"/>
              </a:rPr>
              <a:t>Supplying data for your CCA application and reporting if you have passed the 70/30 rule:</a:t>
            </a:r>
          </a:p>
          <a:p>
            <a:pPr algn="l"/>
            <a:endParaRPr lang="en-GB" sz="1100" dirty="0">
              <a:latin typeface="Calibri" pitchFamily="34" charset="0"/>
            </a:endParaRPr>
          </a:p>
          <a:p>
            <a:pPr algn="just"/>
            <a:r>
              <a:rPr lang="en-GB" sz="1100" dirty="0">
                <a:latin typeface="Calibri" pitchFamily="34" charset="0"/>
              </a:rPr>
              <a:t>For your CCA application, you need to provide data for the 70/30 evaluation, but not for the base year as this will have been determined by the previous operator. You should, however, obtain the evidence pack from the outgoing operator as this would be required in the event of audit.</a:t>
            </a:r>
          </a:p>
          <a:p>
            <a:pPr algn="just"/>
            <a:endParaRPr lang="en-GB" sz="1100" dirty="0">
              <a:latin typeface="Calibri" pitchFamily="34" charset="0"/>
            </a:endParaRPr>
          </a:p>
          <a:p>
            <a:pPr algn="just"/>
            <a:r>
              <a:rPr lang="en-GB" sz="1100" dirty="0">
                <a:latin typeface="Calibri" pitchFamily="34" charset="0"/>
              </a:rPr>
              <a:t>For data reporting, you will need to report:</a:t>
            </a:r>
          </a:p>
          <a:p>
            <a:pPr algn="just"/>
            <a:endParaRPr lang="en-GB" sz="1100" dirty="0">
              <a:latin typeface="Calibri" pitchFamily="34" charset="0"/>
            </a:endParaRPr>
          </a:p>
          <a:p>
            <a:pPr algn="just"/>
            <a:r>
              <a:rPr lang="en-GB" sz="1100" b="1" dirty="0">
                <a:latin typeface="Calibri" pitchFamily="34" charset="0"/>
              </a:rPr>
              <a:t>Total Site Energy: </a:t>
            </a:r>
          </a:p>
          <a:p>
            <a:pPr algn="just"/>
            <a:r>
              <a:rPr lang="en-GB" sz="1100" dirty="0">
                <a:latin typeface="Calibri" pitchFamily="34" charset="0"/>
              </a:rPr>
              <a:t>This should include all eligible, DAA and ineligible energy (electricity, gas oil, etc) used on site. However, if a site is in ETS, then fuels combusted on site should not be reported as will be reported under ETS. These fuels, however, will still be eligible for CCL discount where levied as are covered by the CCA.</a:t>
            </a:r>
          </a:p>
          <a:p>
            <a:pPr algn="just"/>
            <a:endParaRPr lang="en-GB" sz="1100" dirty="0">
              <a:latin typeface="Calibri" pitchFamily="34" charset="0"/>
            </a:endParaRPr>
          </a:p>
          <a:p>
            <a:pPr algn="just"/>
            <a:r>
              <a:rPr lang="en-GB" sz="1100" b="1" dirty="0">
                <a:latin typeface="Calibri" pitchFamily="34" charset="0"/>
              </a:rPr>
              <a:t>IT Energy: </a:t>
            </a:r>
          </a:p>
          <a:p>
            <a:pPr algn="just"/>
            <a:r>
              <a:rPr lang="en-GB" sz="1100" dirty="0">
                <a:latin typeface="Calibri" pitchFamily="34" charset="0"/>
              </a:rPr>
              <a:t>This is the IT electricity load only as sub metered (can be before the UPS, between the UPS and PDU or after the PDU). Do not include DAAs but do include your own racking (although this is counted as ineligible for purposes of the 70/30, it is included in the IT Energy figure but only if you pass the 70/30 rule). </a:t>
            </a:r>
            <a:endParaRPr lang="en-GB" sz="1100" i="1" dirty="0">
              <a:latin typeface="Calibri" pitchFamily="34" charset="0"/>
            </a:endParaRPr>
          </a:p>
        </p:txBody>
      </p:sp>
      <p:pic>
        <p:nvPicPr>
          <p:cNvPr id="11" name="Picture 10" descr="techUK logo image.png">
            <a:extLst>
              <a:ext uri="{FF2B5EF4-FFF2-40B4-BE49-F238E27FC236}">
                <a16:creationId xmlns:a16="http://schemas.microsoft.com/office/drawing/2014/main" id="{0321BCC7-C1D8-4B8C-8AC2-1BD07F2EAED2}"/>
              </a:ext>
            </a:extLst>
          </p:cNvPr>
          <p:cNvPicPr>
            <a:picLocks noChangeAspect="1"/>
          </p:cNvPicPr>
          <p:nvPr/>
        </p:nvPicPr>
        <p:blipFill>
          <a:blip r:embed="rId3" cstate="print"/>
          <a:stretch>
            <a:fillRect/>
          </a:stretch>
        </p:blipFill>
        <p:spPr>
          <a:xfrm>
            <a:off x="395536" y="116632"/>
            <a:ext cx="1224136" cy="463578"/>
          </a:xfrm>
          <a:prstGeom prst="rect">
            <a:avLst/>
          </a:prstGeom>
        </p:spPr>
      </p:pic>
      <p:pic>
        <p:nvPicPr>
          <p:cNvPr id="3" name="Picture 2">
            <a:extLst>
              <a:ext uri="{FF2B5EF4-FFF2-40B4-BE49-F238E27FC236}">
                <a16:creationId xmlns:a16="http://schemas.microsoft.com/office/drawing/2014/main" id="{26C0807D-3B4D-4EB4-A79D-9D9287B3119D}"/>
              </a:ext>
            </a:extLst>
          </p:cNvPr>
          <p:cNvPicPr>
            <a:picLocks noChangeAspect="1"/>
          </p:cNvPicPr>
          <p:nvPr/>
        </p:nvPicPr>
        <p:blipFill>
          <a:blip r:embed="rId4"/>
          <a:stretch>
            <a:fillRect/>
          </a:stretch>
        </p:blipFill>
        <p:spPr>
          <a:xfrm>
            <a:off x="0" y="5017981"/>
            <a:ext cx="6858000" cy="2414991"/>
          </a:xfrm>
          <a:prstGeom prst="rect">
            <a:avLst/>
          </a:prstGeom>
        </p:spPr>
      </p:pic>
      <p:sp>
        <p:nvSpPr>
          <p:cNvPr id="10" name="TextBox 9">
            <a:extLst>
              <a:ext uri="{FF2B5EF4-FFF2-40B4-BE49-F238E27FC236}">
                <a16:creationId xmlns:a16="http://schemas.microsoft.com/office/drawing/2014/main" id="{7D5828C4-DEA0-42B8-A4FD-BDC46821C6B0}"/>
              </a:ext>
            </a:extLst>
          </p:cNvPr>
          <p:cNvSpPr txBox="1"/>
          <p:nvPr/>
        </p:nvSpPr>
        <p:spPr>
          <a:xfrm>
            <a:off x="395536" y="7913165"/>
            <a:ext cx="5760000" cy="276999"/>
          </a:xfrm>
          <a:prstGeom prst="rect">
            <a:avLst/>
          </a:prstGeom>
          <a:noFill/>
        </p:spPr>
        <p:txBody>
          <a:bodyPr wrap="square" rtlCol="0">
            <a:spAutoFit/>
          </a:bodyPr>
          <a:lstStyle/>
          <a:p>
            <a:pPr lvl="0">
              <a:spcBef>
                <a:spcPts val="1200"/>
              </a:spcBef>
            </a:pPr>
            <a:r>
              <a:rPr lang="en-GB" sz="1200" i="1" dirty="0"/>
              <a:t>*The EA also refers to the ‘eligible energy’ as the STU = Stationary Technical Unit</a:t>
            </a:r>
          </a:p>
        </p:txBody>
      </p:sp>
    </p:spTree>
    <p:extLst>
      <p:ext uri="{BB962C8B-B14F-4D97-AF65-F5344CB8AC3E}">
        <p14:creationId xmlns:p14="http://schemas.microsoft.com/office/powerpoint/2010/main" val="366139439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ChangeArrowheads="1"/>
          </p:cNvSpPr>
          <p:nvPr/>
        </p:nvSpPr>
        <p:spPr bwMode="auto">
          <a:xfrm>
            <a:off x="0" y="0"/>
            <a:ext cx="6858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GB"/>
          </a:p>
        </p:txBody>
      </p:sp>
      <p:sp>
        <p:nvSpPr>
          <p:cNvPr id="9" name="Rectangle 3"/>
          <p:cNvSpPr>
            <a:spLocks noChangeArrowheads="1"/>
          </p:cNvSpPr>
          <p:nvPr/>
        </p:nvSpPr>
        <p:spPr bwMode="auto">
          <a:xfrm>
            <a:off x="549000" y="8748464"/>
            <a:ext cx="5760000" cy="246221"/>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tab pos="2880000" algn="ctr"/>
                <a:tab pos="5760000" algn="r"/>
              </a:tabLst>
            </a:pPr>
            <a:r>
              <a:rPr kumimoji="0" lang="en-GB" sz="1000" b="1" i="0" u="none" strike="noStrike" cap="none" normalizeH="0" baseline="0" dirty="0">
                <a:ln>
                  <a:noFill/>
                </a:ln>
                <a:solidFill>
                  <a:schemeClr val="tx1">
                    <a:lumMod val="50000"/>
                    <a:lumOff val="50000"/>
                  </a:schemeClr>
                </a:solidFill>
                <a:effectLst/>
                <a:latin typeface="Calibri" pitchFamily="34" charset="0"/>
                <a:ea typeface="Calibri" pitchFamily="34" charset="0"/>
                <a:cs typeface="Calibri" pitchFamily="34" charset="0"/>
              </a:rPr>
              <a:t>Climate Change Agreement for techUK 	Page </a:t>
            </a:r>
            <a:fld id="{21684679-339F-4BC9-B73B-5EEB1B3FA67B}" type="slidenum">
              <a:rPr kumimoji="0" lang="en-GB" sz="1000" b="1" i="0" u="none" strike="noStrike" cap="none" normalizeH="0" baseline="0" smtClean="0">
                <a:ln>
                  <a:noFill/>
                </a:ln>
                <a:solidFill>
                  <a:schemeClr val="tx1">
                    <a:lumMod val="50000"/>
                    <a:lumOff val="50000"/>
                  </a:schemeClr>
                </a:solidFill>
                <a:effectLst/>
                <a:latin typeface="Calibri" pitchFamily="34" charset="0"/>
                <a:ea typeface="Calibri" pitchFamily="34" charset="0"/>
                <a:cs typeface="Calibri" pitchFamily="34" charset="0"/>
              </a:rPr>
              <a:pPr marL="0" marR="0" lvl="0" indent="0" algn="l" defTabSz="914400" rtl="0" eaLnBrk="1" fontAlgn="base" latinLnBrk="0" hangingPunct="1">
                <a:lnSpc>
                  <a:spcPct val="100000"/>
                </a:lnSpc>
                <a:spcBef>
                  <a:spcPct val="0"/>
                </a:spcBef>
                <a:spcAft>
                  <a:spcPct val="0"/>
                </a:spcAft>
                <a:buClrTx/>
                <a:buSzTx/>
                <a:buFontTx/>
                <a:buNone/>
                <a:tabLst>
                  <a:tab pos="2880000" algn="ctr"/>
                  <a:tab pos="5760000" algn="r"/>
                </a:tabLst>
              </a:pPr>
              <a:t>13</a:t>
            </a:fld>
            <a:r>
              <a:rPr kumimoji="0" lang="en-GB" sz="1000" b="1" i="0" u="none" strike="noStrike" cap="none" normalizeH="0" baseline="0" dirty="0">
                <a:ln>
                  <a:noFill/>
                </a:ln>
                <a:solidFill>
                  <a:schemeClr val="tx1">
                    <a:lumMod val="50000"/>
                    <a:lumOff val="50000"/>
                  </a:schemeClr>
                </a:solidFill>
                <a:effectLst/>
                <a:latin typeface="Calibri" pitchFamily="34" charset="0"/>
                <a:ea typeface="Calibri" pitchFamily="34" charset="0"/>
                <a:cs typeface="Calibri" pitchFamily="34" charset="0"/>
              </a:rPr>
              <a:t> of 14	</a:t>
            </a:r>
            <a:r>
              <a:rPr lang="en-GB" sz="1000" dirty="0">
                <a:solidFill>
                  <a:schemeClr val="accent4">
                    <a:lumMod val="75000"/>
                  </a:schemeClr>
                </a:solidFill>
                <a:latin typeface="Calibri" pitchFamily="34" charset="0"/>
              </a:rPr>
              <a:t> </a:t>
            </a:r>
            <a:r>
              <a:rPr lang="en-GB" sz="1000" b="1" dirty="0">
                <a:solidFill>
                  <a:schemeClr val="tx1">
                    <a:lumMod val="50000"/>
                    <a:lumOff val="50000"/>
                  </a:schemeClr>
                </a:solidFill>
                <a:latin typeface="Calibri" pitchFamily="34" charset="0"/>
              </a:rPr>
              <a:t>Application Documentation</a:t>
            </a:r>
            <a:endParaRPr kumimoji="0" lang="en-GB" sz="1000" b="1" i="0" u="none" strike="noStrike" cap="none" normalizeH="0" baseline="0" dirty="0">
              <a:ln>
                <a:noFill/>
              </a:ln>
              <a:solidFill>
                <a:schemeClr val="tx1">
                  <a:lumMod val="50000"/>
                  <a:lumOff val="50000"/>
                </a:schemeClr>
              </a:solidFill>
              <a:effectLst/>
              <a:latin typeface="Calibri" pitchFamily="34" charset="0"/>
              <a:cs typeface="Arial" pitchFamily="34" charset="0"/>
            </a:endParaRPr>
          </a:p>
        </p:txBody>
      </p:sp>
      <p:pic>
        <p:nvPicPr>
          <p:cNvPr id="7" name="Pictur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554275" y="146939"/>
            <a:ext cx="1003178" cy="601907"/>
          </a:xfrm>
          <a:prstGeom prst="rect">
            <a:avLst/>
          </a:prstGeom>
        </p:spPr>
      </p:pic>
      <p:sp>
        <p:nvSpPr>
          <p:cNvPr id="4" name="TextBox 3">
            <a:extLst>
              <a:ext uri="{FF2B5EF4-FFF2-40B4-BE49-F238E27FC236}">
                <a16:creationId xmlns:a16="http://schemas.microsoft.com/office/drawing/2014/main" id="{AB5732C7-E176-4ED9-B28D-AAD97D76E3CF}"/>
              </a:ext>
            </a:extLst>
          </p:cNvPr>
          <p:cNvSpPr txBox="1"/>
          <p:nvPr/>
        </p:nvSpPr>
        <p:spPr>
          <a:xfrm>
            <a:off x="549000" y="952040"/>
            <a:ext cx="4805589" cy="276999"/>
          </a:xfrm>
          <a:prstGeom prst="rect">
            <a:avLst/>
          </a:prstGeom>
          <a:noFill/>
        </p:spPr>
        <p:txBody>
          <a:bodyPr wrap="square" rtlCol="0">
            <a:spAutoFit/>
          </a:bodyPr>
          <a:lstStyle/>
          <a:p>
            <a:pPr algn="just"/>
            <a:r>
              <a:rPr lang="en-GB" sz="1200" b="1" u="sng" dirty="0">
                <a:latin typeface="Calibri" pitchFamily="34" charset="0"/>
                <a:cs typeface="Times New Roman"/>
              </a:rPr>
              <a:t>Notes on 70/30 Evaluation for data centres:</a:t>
            </a:r>
          </a:p>
        </p:txBody>
      </p:sp>
      <p:pic>
        <p:nvPicPr>
          <p:cNvPr id="11" name="Picture 10" descr="techUK logo image.png">
            <a:extLst>
              <a:ext uri="{FF2B5EF4-FFF2-40B4-BE49-F238E27FC236}">
                <a16:creationId xmlns:a16="http://schemas.microsoft.com/office/drawing/2014/main" id="{0321BCC7-C1D8-4B8C-8AC2-1BD07F2EAED2}"/>
              </a:ext>
            </a:extLst>
          </p:cNvPr>
          <p:cNvPicPr>
            <a:picLocks noChangeAspect="1"/>
          </p:cNvPicPr>
          <p:nvPr/>
        </p:nvPicPr>
        <p:blipFill>
          <a:blip r:embed="rId3" cstate="print"/>
          <a:stretch>
            <a:fillRect/>
          </a:stretch>
        </p:blipFill>
        <p:spPr>
          <a:xfrm>
            <a:off x="395536" y="116632"/>
            <a:ext cx="1224136" cy="463578"/>
          </a:xfrm>
          <a:prstGeom prst="rect">
            <a:avLst/>
          </a:prstGeom>
        </p:spPr>
      </p:pic>
      <p:pic>
        <p:nvPicPr>
          <p:cNvPr id="6" name="Picture 5">
            <a:extLst>
              <a:ext uri="{FF2B5EF4-FFF2-40B4-BE49-F238E27FC236}">
                <a16:creationId xmlns:a16="http://schemas.microsoft.com/office/drawing/2014/main" id="{7359AB75-EBA1-4E4F-9F90-CD1074EA1BAC}"/>
              </a:ext>
            </a:extLst>
          </p:cNvPr>
          <p:cNvPicPr>
            <a:picLocks noChangeAspect="1"/>
          </p:cNvPicPr>
          <p:nvPr/>
        </p:nvPicPr>
        <p:blipFill>
          <a:blip r:embed="rId4"/>
          <a:stretch>
            <a:fillRect/>
          </a:stretch>
        </p:blipFill>
        <p:spPr>
          <a:xfrm>
            <a:off x="395536" y="4913001"/>
            <a:ext cx="6215101" cy="3627590"/>
          </a:xfrm>
          <a:prstGeom prst="rect">
            <a:avLst/>
          </a:prstGeom>
        </p:spPr>
      </p:pic>
      <p:sp>
        <p:nvSpPr>
          <p:cNvPr id="14" name="TextBox 13">
            <a:extLst>
              <a:ext uri="{FF2B5EF4-FFF2-40B4-BE49-F238E27FC236}">
                <a16:creationId xmlns:a16="http://schemas.microsoft.com/office/drawing/2014/main" id="{2F7D16A8-AB60-44E0-8EC5-C26464D6AAD8}"/>
              </a:ext>
            </a:extLst>
          </p:cNvPr>
          <p:cNvSpPr txBox="1"/>
          <p:nvPr/>
        </p:nvSpPr>
        <p:spPr>
          <a:xfrm>
            <a:off x="549000" y="1269297"/>
            <a:ext cx="5760000" cy="3647152"/>
          </a:xfrm>
          <a:prstGeom prst="rect">
            <a:avLst/>
          </a:prstGeom>
          <a:noFill/>
        </p:spPr>
        <p:txBody>
          <a:bodyPr wrap="square" rtlCol="0">
            <a:spAutoFit/>
          </a:bodyPr>
          <a:lstStyle/>
          <a:p>
            <a:pPr algn="l"/>
            <a:r>
              <a:rPr lang="en-GB" sz="1100" b="1" i="1" u="sng" dirty="0">
                <a:latin typeface="Calibri" pitchFamily="34" charset="0"/>
              </a:rPr>
              <a:t>Supplying data for your CCA application and reporting if you have failed the 70/30 rule:</a:t>
            </a:r>
          </a:p>
          <a:p>
            <a:pPr algn="l"/>
            <a:endParaRPr lang="en-GB" sz="1100" b="1" i="1" u="sng" dirty="0">
              <a:latin typeface="Calibri" pitchFamily="34" charset="0"/>
            </a:endParaRPr>
          </a:p>
          <a:p>
            <a:pPr algn="l"/>
            <a:endParaRPr lang="en-GB" sz="1100" dirty="0">
              <a:latin typeface="Calibri" pitchFamily="34" charset="0"/>
            </a:endParaRPr>
          </a:p>
          <a:p>
            <a:r>
              <a:rPr lang="en-GB" sz="1100" dirty="0">
                <a:latin typeface="Calibri" pitchFamily="34" charset="0"/>
              </a:rPr>
              <a:t>Sites failing the rule must separately sub meter the energy used for the eligible process and supporting DAAs, plus any additional 3/7ths of ineligible energy that you wish to claim. Energy for shared DAA such as crack units in halls occupied by both </a:t>
            </a:r>
            <a:r>
              <a:rPr lang="en-GB" sz="1100" dirty="0" err="1">
                <a:latin typeface="Calibri" pitchFamily="34" charset="0"/>
              </a:rPr>
              <a:t>colo</a:t>
            </a:r>
            <a:r>
              <a:rPr lang="en-GB" sz="1100" dirty="0">
                <a:latin typeface="Calibri" pitchFamily="34" charset="0"/>
              </a:rPr>
              <a:t> and non-eligible racks should be pro-rated to the same ratio.</a:t>
            </a:r>
          </a:p>
          <a:p>
            <a:endParaRPr lang="en-GB" sz="1100" dirty="0">
              <a:latin typeface="Calibri" pitchFamily="34" charset="0"/>
            </a:endParaRPr>
          </a:p>
          <a:p>
            <a:r>
              <a:rPr lang="en-GB" sz="1100" dirty="0">
                <a:latin typeface="Calibri" pitchFamily="34" charset="0"/>
              </a:rPr>
              <a:t>Because a site that passes the 70/30 rule gets up to an extra 3/7th of their site energy included in their CCA baseline and targets, a failing site is also allowed to claim an extra ‘3/7ths’ of ineligible energy in the CCA baseline and targets (but it must be sub-metered).</a:t>
            </a:r>
          </a:p>
          <a:p>
            <a:endParaRPr lang="en-GB" sz="1100" dirty="0">
              <a:latin typeface="Calibri" pitchFamily="34" charset="0"/>
            </a:endParaRPr>
          </a:p>
          <a:p>
            <a:r>
              <a:rPr lang="en-GB" sz="1100" dirty="0">
                <a:latin typeface="Calibri" pitchFamily="34" charset="0"/>
              </a:rPr>
              <a:t>For data reporting, you will need to report:</a:t>
            </a:r>
          </a:p>
          <a:p>
            <a:endParaRPr lang="en-GB" sz="1100" dirty="0">
              <a:latin typeface="Calibri" pitchFamily="34" charset="0"/>
            </a:endParaRPr>
          </a:p>
          <a:p>
            <a:r>
              <a:rPr lang="en-GB" sz="1100" b="1" dirty="0">
                <a:latin typeface="Calibri" pitchFamily="34" charset="0"/>
              </a:rPr>
              <a:t>CCA Site Energy: </a:t>
            </a:r>
          </a:p>
          <a:p>
            <a:r>
              <a:rPr lang="en-GB" sz="1100" dirty="0">
                <a:latin typeface="Calibri" pitchFamily="34" charset="0"/>
              </a:rPr>
              <a:t>This is energy that is included in the CCA, i.e. that which is used in the </a:t>
            </a:r>
            <a:r>
              <a:rPr lang="en-GB" sz="1100" dirty="0" err="1">
                <a:latin typeface="Calibri" pitchFamily="34" charset="0"/>
              </a:rPr>
              <a:t>colo</a:t>
            </a:r>
            <a:r>
              <a:rPr lang="en-GB" sz="1100" dirty="0">
                <a:latin typeface="Calibri" pitchFamily="34" charset="0"/>
              </a:rPr>
              <a:t> IT, DAAs to support this and the extra 3/7ths allowed, if sub-metered.</a:t>
            </a:r>
          </a:p>
          <a:p>
            <a:r>
              <a:rPr lang="en-GB" sz="1100" dirty="0">
                <a:latin typeface="Calibri" pitchFamily="34" charset="0"/>
              </a:rPr>
              <a:t> </a:t>
            </a:r>
          </a:p>
          <a:p>
            <a:r>
              <a:rPr lang="en-GB" sz="1100" b="1" dirty="0">
                <a:latin typeface="Calibri" pitchFamily="34" charset="0"/>
              </a:rPr>
              <a:t>IT Energy: </a:t>
            </a:r>
          </a:p>
          <a:p>
            <a:r>
              <a:rPr lang="en-GB" sz="1100" dirty="0">
                <a:latin typeface="Calibri" pitchFamily="34" charset="0"/>
              </a:rPr>
              <a:t>This is the </a:t>
            </a:r>
            <a:r>
              <a:rPr lang="en-GB" sz="1100" dirty="0" err="1">
                <a:latin typeface="Calibri" pitchFamily="34" charset="0"/>
              </a:rPr>
              <a:t>colo</a:t>
            </a:r>
            <a:r>
              <a:rPr lang="en-GB" sz="1100" dirty="0">
                <a:latin typeface="Calibri" pitchFamily="34" charset="0"/>
              </a:rPr>
              <a:t> IT electricity load only as sub metered before the UPS, between the UPS and PDU or after the PDU. Do not include DAAs or your own IT racking/usage.</a:t>
            </a:r>
          </a:p>
        </p:txBody>
      </p:sp>
    </p:spTree>
    <p:extLst>
      <p:ext uri="{BB962C8B-B14F-4D97-AF65-F5344CB8AC3E}">
        <p14:creationId xmlns:p14="http://schemas.microsoft.com/office/powerpoint/2010/main" val="270083819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ChangeArrowheads="1"/>
          </p:cNvSpPr>
          <p:nvPr/>
        </p:nvSpPr>
        <p:spPr bwMode="auto">
          <a:xfrm>
            <a:off x="0" y="0"/>
            <a:ext cx="6858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GB"/>
          </a:p>
        </p:txBody>
      </p:sp>
      <p:sp>
        <p:nvSpPr>
          <p:cNvPr id="14" name="TextBox 13"/>
          <p:cNvSpPr txBox="1"/>
          <p:nvPr/>
        </p:nvSpPr>
        <p:spPr>
          <a:xfrm>
            <a:off x="620688" y="3995936"/>
            <a:ext cx="5688632" cy="430887"/>
          </a:xfrm>
          <a:prstGeom prst="rect">
            <a:avLst/>
          </a:prstGeom>
          <a:noFill/>
        </p:spPr>
        <p:txBody>
          <a:bodyPr wrap="square" rtlCol="0">
            <a:spAutoFit/>
          </a:bodyPr>
          <a:lstStyle/>
          <a:p>
            <a:r>
              <a:rPr lang="en-GB" sz="1100" dirty="0">
                <a:latin typeface="Calibri" pitchFamily="34" charset="0"/>
              </a:rPr>
              <a:t>The full suite of techUK CCA Guidance Notes are listed below and can be accessed via contacting the helpdesk or visiting the website.</a:t>
            </a:r>
          </a:p>
        </p:txBody>
      </p:sp>
      <p:sp>
        <p:nvSpPr>
          <p:cNvPr id="11" name="Rectangle 3"/>
          <p:cNvSpPr>
            <a:spLocks noChangeArrowheads="1"/>
          </p:cNvSpPr>
          <p:nvPr/>
        </p:nvSpPr>
        <p:spPr bwMode="auto">
          <a:xfrm>
            <a:off x="549000" y="8748464"/>
            <a:ext cx="5760000" cy="246221"/>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tab pos="2880000" algn="ctr"/>
                <a:tab pos="5760000" algn="r"/>
              </a:tabLst>
            </a:pPr>
            <a:r>
              <a:rPr kumimoji="0" lang="en-GB" sz="1000" b="1" i="0" u="none" strike="noStrike" cap="none" normalizeH="0" baseline="0" dirty="0">
                <a:ln>
                  <a:noFill/>
                </a:ln>
                <a:solidFill>
                  <a:schemeClr val="tx1">
                    <a:lumMod val="50000"/>
                    <a:lumOff val="50000"/>
                  </a:schemeClr>
                </a:solidFill>
                <a:effectLst/>
                <a:latin typeface="Calibri" pitchFamily="34" charset="0"/>
                <a:ea typeface="Calibri" pitchFamily="34" charset="0"/>
                <a:cs typeface="Calibri" pitchFamily="34" charset="0"/>
              </a:rPr>
              <a:t>Climate Change Agreement for techUK 	Page </a:t>
            </a:r>
            <a:fld id="{21684679-339F-4BC9-B73B-5EEB1B3FA67B}" type="slidenum">
              <a:rPr kumimoji="0" lang="en-GB" sz="1000" b="1" i="0" u="none" strike="noStrike" cap="none" normalizeH="0" baseline="0" smtClean="0">
                <a:ln>
                  <a:noFill/>
                </a:ln>
                <a:solidFill>
                  <a:schemeClr val="tx1">
                    <a:lumMod val="50000"/>
                    <a:lumOff val="50000"/>
                  </a:schemeClr>
                </a:solidFill>
                <a:effectLst/>
                <a:latin typeface="Calibri" pitchFamily="34" charset="0"/>
                <a:ea typeface="Calibri" pitchFamily="34" charset="0"/>
                <a:cs typeface="Calibri" pitchFamily="34" charset="0"/>
              </a:rPr>
              <a:pPr marL="0" marR="0" lvl="0" indent="0" algn="l" defTabSz="914400" rtl="0" eaLnBrk="1" fontAlgn="base" latinLnBrk="0" hangingPunct="1">
                <a:lnSpc>
                  <a:spcPct val="100000"/>
                </a:lnSpc>
                <a:spcBef>
                  <a:spcPct val="0"/>
                </a:spcBef>
                <a:spcAft>
                  <a:spcPct val="0"/>
                </a:spcAft>
                <a:buClrTx/>
                <a:buSzTx/>
                <a:buFontTx/>
                <a:buNone/>
                <a:tabLst>
                  <a:tab pos="2880000" algn="ctr"/>
                  <a:tab pos="5760000" algn="r"/>
                </a:tabLst>
              </a:pPr>
              <a:t>14</a:t>
            </a:fld>
            <a:r>
              <a:rPr kumimoji="0" lang="en-GB" sz="1000" b="1" i="0" u="none" strike="noStrike" cap="none" normalizeH="0" baseline="0" dirty="0">
                <a:ln>
                  <a:noFill/>
                </a:ln>
                <a:solidFill>
                  <a:schemeClr val="tx1">
                    <a:lumMod val="50000"/>
                    <a:lumOff val="50000"/>
                  </a:schemeClr>
                </a:solidFill>
                <a:effectLst/>
                <a:latin typeface="Calibri" pitchFamily="34" charset="0"/>
                <a:ea typeface="Calibri" pitchFamily="34" charset="0"/>
                <a:cs typeface="Calibri" pitchFamily="34" charset="0"/>
              </a:rPr>
              <a:t> of 14	</a:t>
            </a:r>
            <a:r>
              <a:rPr lang="en-GB" sz="1000" dirty="0">
                <a:solidFill>
                  <a:schemeClr val="accent4">
                    <a:lumMod val="75000"/>
                  </a:schemeClr>
                </a:solidFill>
                <a:latin typeface="Calibri" pitchFamily="34" charset="0"/>
              </a:rPr>
              <a:t> </a:t>
            </a:r>
            <a:r>
              <a:rPr lang="en-GB" sz="1000" b="1" dirty="0">
                <a:solidFill>
                  <a:schemeClr val="tx1">
                    <a:lumMod val="50000"/>
                    <a:lumOff val="50000"/>
                  </a:schemeClr>
                </a:solidFill>
                <a:latin typeface="Calibri" pitchFamily="34" charset="0"/>
              </a:rPr>
              <a:t>Application Documentation</a:t>
            </a:r>
            <a:endParaRPr kumimoji="0" lang="en-GB" sz="1000" b="1" i="0" u="none" strike="noStrike" cap="none" normalizeH="0" baseline="0" dirty="0">
              <a:ln>
                <a:noFill/>
              </a:ln>
              <a:solidFill>
                <a:schemeClr val="tx1">
                  <a:lumMod val="50000"/>
                  <a:lumOff val="50000"/>
                </a:schemeClr>
              </a:solidFill>
              <a:effectLst/>
              <a:latin typeface="Calibri" pitchFamily="34" charset="0"/>
              <a:cs typeface="Arial" pitchFamily="34" charset="0"/>
            </a:endParaRPr>
          </a:p>
        </p:txBody>
      </p:sp>
      <p:pic>
        <p:nvPicPr>
          <p:cNvPr id="9" name="Picture 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554275" y="146939"/>
            <a:ext cx="1003178" cy="601907"/>
          </a:xfrm>
          <a:prstGeom prst="rect">
            <a:avLst/>
          </a:prstGeom>
        </p:spPr>
      </p:pic>
      <p:pic>
        <p:nvPicPr>
          <p:cNvPr id="12" name="Picture 11" descr="techUK logo image.png">
            <a:extLst>
              <a:ext uri="{FF2B5EF4-FFF2-40B4-BE49-F238E27FC236}">
                <a16:creationId xmlns:a16="http://schemas.microsoft.com/office/drawing/2014/main" id="{730FB5DC-6297-42C9-91B5-E48F930116F1}"/>
              </a:ext>
            </a:extLst>
          </p:cNvPr>
          <p:cNvPicPr>
            <a:picLocks noChangeAspect="1"/>
          </p:cNvPicPr>
          <p:nvPr/>
        </p:nvPicPr>
        <p:blipFill>
          <a:blip r:embed="rId3" cstate="print"/>
          <a:stretch>
            <a:fillRect/>
          </a:stretch>
        </p:blipFill>
        <p:spPr>
          <a:xfrm>
            <a:off x="395536" y="116632"/>
            <a:ext cx="1224136" cy="463578"/>
          </a:xfrm>
          <a:prstGeom prst="rect">
            <a:avLst/>
          </a:prstGeom>
        </p:spPr>
      </p:pic>
      <p:sp>
        <p:nvSpPr>
          <p:cNvPr id="15" name="TextBox 14">
            <a:extLst>
              <a:ext uri="{FF2B5EF4-FFF2-40B4-BE49-F238E27FC236}">
                <a16:creationId xmlns:a16="http://schemas.microsoft.com/office/drawing/2014/main" id="{8B078E00-86BD-470F-8590-253E370C57E2}"/>
              </a:ext>
            </a:extLst>
          </p:cNvPr>
          <p:cNvSpPr txBox="1"/>
          <p:nvPr/>
        </p:nvSpPr>
        <p:spPr>
          <a:xfrm>
            <a:off x="620688" y="1453005"/>
            <a:ext cx="5544616" cy="2110884"/>
          </a:xfrm>
          <a:prstGeom prst="rect">
            <a:avLst/>
          </a:prstGeom>
          <a:solidFill>
            <a:schemeClr val="accent1">
              <a:lumMod val="20000"/>
              <a:lumOff val="80000"/>
            </a:schemeClr>
          </a:solidFill>
          <a:ln>
            <a:solidFill>
              <a:schemeClr val="accent1"/>
            </a:solidFill>
          </a:ln>
        </p:spPr>
        <p:txBody>
          <a:bodyPr wrap="square" rtlCol="0">
            <a:noAutofit/>
          </a:bodyPr>
          <a:lstStyle/>
          <a:p>
            <a:pPr algn="ctr"/>
            <a:endParaRPr lang="en-GB" sz="1400" u="sng" dirty="0">
              <a:solidFill>
                <a:schemeClr val="accent4">
                  <a:lumMod val="50000"/>
                </a:schemeClr>
              </a:solidFill>
              <a:latin typeface="Calibri" pitchFamily="34" charset="0"/>
            </a:endParaRPr>
          </a:p>
          <a:p>
            <a:pPr algn="ctr"/>
            <a:r>
              <a:rPr lang="en-GB" sz="1400" b="1" i="1" dirty="0">
                <a:solidFill>
                  <a:schemeClr val="accent4">
                    <a:lumMod val="50000"/>
                  </a:schemeClr>
                </a:solidFill>
                <a:latin typeface="Calibri" pitchFamily="34" charset="0"/>
              </a:rPr>
              <a:t>For further information please contact SLR’s techUK CCA helpdesk:</a:t>
            </a:r>
          </a:p>
          <a:p>
            <a:pPr algn="ctr"/>
            <a:endParaRPr lang="en-GB" sz="1400" u="sng" dirty="0">
              <a:solidFill>
                <a:schemeClr val="accent4">
                  <a:lumMod val="50000"/>
                </a:schemeClr>
              </a:solidFill>
              <a:latin typeface="Calibri" pitchFamily="34" charset="0"/>
            </a:endParaRPr>
          </a:p>
          <a:p>
            <a:pPr algn="ctr"/>
            <a:r>
              <a:rPr lang="fr-FR" sz="1400" dirty="0">
                <a:solidFill>
                  <a:schemeClr val="accent4">
                    <a:lumMod val="50000"/>
                  </a:schemeClr>
                </a:solidFill>
                <a:latin typeface="Calibri" pitchFamily="34" charset="0"/>
              </a:rPr>
              <a:t>+44 (0)844 800 1880</a:t>
            </a:r>
          </a:p>
          <a:p>
            <a:pPr algn="ctr"/>
            <a:endParaRPr lang="en-GB" sz="1400" dirty="0">
              <a:solidFill>
                <a:schemeClr val="accent4">
                  <a:lumMod val="50000"/>
                </a:schemeClr>
              </a:solidFill>
              <a:latin typeface="Calibri" pitchFamily="34" charset="0"/>
            </a:endParaRPr>
          </a:p>
          <a:p>
            <a:pPr algn="ctr"/>
            <a:r>
              <a:rPr lang="fr-FR" sz="1400" u="sng" dirty="0">
                <a:solidFill>
                  <a:schemeClr val="accent4">
                    <a:lumMod val="50000"/>
                  </a:schemeClr>
                </a:solidFill>
                <a:latin typeface="Calibri" pitchFamily="34" charset="0"/>
                <a:hlinkClick r:id="rId4"/>
              </a:rPr>
              <a:t>techUK@slrconsulting.com</a:t>
            </a:r>
            <a:endParaRPr lang="fr-FR" sz="1400" dirty="0">
              <a:solidFill>
                <a:schemeClr val="accent4">
                  <a:lumMod val="50000"/>
                </a:schemeClr>
              </a:solidFill>
              <a:latin typeface="Calibri" pitchFamily="34" charset="0"/>
            </a:endParaRPr>
          </a:p>
          <a:p>
            <a:pPr algn="ctr"/>
            <a:endParaRPr lang="fr-FR" sz="1400" dirty="0">
              <a:solidFill>
                <a:schemeClr val="accent4">
                  <a:lumMod val="50000"/>
                </a:schemeClr>
              </a:solidFill>
              <a:latin typeface="Calibri" pitchFamily="34" charset="0"/>
            </a:endParaRPr>
          </a:p>
          <a:p>
            <a:pPr algn="ctr"/>
            <a:r>
              <a:rPr lang="fr-FR" sz="1400" dirty="0">
                <a:solidFill>
                  <a:schemeClr val="accent4">
                    <a:lumMod val="50000"/>
                  </a:schemeClr>
                </a:solidFill>
                <a:latin typeface="Calibri" pitchFamily="34" charset="0"/>
              </a:rPr>
              <a:t>or </a:t>
            </a:r>
            <a:r>
              <a:rPr lang="fr-FR" sz="1400" dirty="0" err="1">
                <a:solidFill>
                  <a:schemeClr val="accent4">
                    <a:lumMod val="50000"/>
                  </a:schemeClr>
                </a:solidFill>
                <a:latin typeface="Calibri" pitchFamily="34" charset="0"/>
              </a:rPr>
              <a:t>visit</a:t>
            </a:r>
            <a:r>
              <a:rPr lang="fr-FR" sz="1400" dirty="0">
                <a:solidFill>
                  <a:schemeClr val="accent4">
                    <a:lumMod val="50000"/>
                  </a:schemeClr>
                </a:solidFill>
                <a:latin typeface="Calibri" pitchFamily="34" charset="0"/>
              </a:rPr>
              <a:t> </a:t>
            </a:r>
            <a:r>
              <a:rPr lang="fr-FR" sz="1400" dirty="0">
                <a:solidFill>
                  <a:schemeClr val="accent4">
                    <a:lumMod val="50000"/>
                  </a:schemeClr>
                </a:solidFill>
                <a:latin typeface="Calibri" pitchFamily="34" charset="0"/>
                <a:hlinkClick r:id="rId5"/>
              </a:rPr>
              <a:t>www.techuk.org/developing-markets/data-centres.html</a:t>
            </a:r>
            <a:r>
              <a:rPr lang="fr-FR" sz="1400" dirty="0">
                <a:solidFill>
                  <a:schemeClr val="accent4">
                    <a:lumMod val="50000"/>
                  </a:schemeClr>
                </a:solidFill>
                <a:latin typeface="Calibri" pitchFamily="34" charset="0"/>
              </a:rPr>
              <a:t> </a:t>
            </a:r>
          </a:p>
          <a:p>
            <a:pPr algn="ctr"/>
            <a:endParaRPr lang="en-GB" sz="1400" dirty="0">
              <a:solidFill>
                <a:schemeClr val="accent4">
                  <a:lumMod val="50000"/>
                </a:schemeClr>
              </a:solidFill>
              <a:latin typeface="Calibri" pitchFamily="34" charset="0"/>
            </a:endParaRPr>
          </a:p>
        </p:txBody>
      </p:sp>
      <p:graphicFrame>
        <p:nvGraphicFramePr>
          <p:cNvPr id="16" name="Table 15">
            <a:extLst>
              <a:ext uri="{FF2B5EF4-FFF2-40B4-BE49-F238E27FC236}">
                <a16:creationId xmlns:a16="http://schemas.microsoft.com/office/drawing/2014/main" id="{4A9AE5D6-7261-4CB4-AB1C-83267325D59F}"/>
              </a:ext>
            </a:extLst>
          </p:cNvPr>
          <p:cNvGraphicFramePr>
            <a:graphicFrameLocks noGrp="1"/>
          </p:cNvGraphicFramePr>
          <p:nvPr>
            <p:extLst>
              <p:ext uri="{D42A27DB-BD31-4B8C-83A1-F6EECF244321}">
                <p14:modId xmlns:p14="http://schemas.microsoft.com/office/powerpoint/2010/main" val="3046944678"/>
              </p:ext>
            </p:extLst>
          </p:nvPr>
        </p:nvGraphicFramePr>
        <p:xfrm>
          <a:off x="872716" y="4436345"/>
          <a:ext cx="5112568" cy="3939425"/>
        </p:xfrm>
        <a:graphic>
          <a:graphicData uri="http://schemas.openxmlformats.org/drawingml/2006/table">
            <a:tbl>
              <a:tblPr/>
              <a:tblGrid>
                <a:gridCol w="1126247">
                  <a:extLst>
                    <a:ext uri="{9D8B030D-6E8A-4147-A177-3AD203B41FA5}">
                      <a16:colId xmlns:a16="http://schemas.microsoft.com/office/drawing/2014/main" val="804519977"/>
                    </a:ext>
                  </a:extLst>
                </a:gridCol>
                <a:gridCol w="3986321">
                  <a:extLst>
                    <a:ext uri="{9D8B030D-6E8A-4147-A177-3AD203B41FA5}">
                      <a16:colId xmlns:a16="http://schemas.microsoft.com/office/drawing/2014/main" val="2265281513"/>
                    </a:ext>
                  </a:extLst>
                </a:gridCol>
              </a:tblGrid>
              <a:tr h="227449">
                <a:tc>
                  <a:txBody>
                    <a:bodyPr/>
                    <a:lstStyle/>
                    <a:p>
                      <a:pPr algn="ctr" rtl="0" fontAlgn="ctr"/>
                      <a:r>
                        <a:rPr lang="en-GB" sz="1100" b="1" i="0" u="none" strike="noStrike" dirty="0">
                          <a:solidFill>
                            <a:srgbClr val="FFFFFF"/>
                          </a:solidFill>
                          <a:effectLst/>
                          <a:latin typeface="Calibri" panose="020F0502020204030204" pitchFamily="34" charset="0"/>
                        </a:rPr>
                        <a:t>Guidance Note</a:t>
                      </a:r>
                    </a:p>
                  </a:txBody>
                  <a:tcPr marL="7620" marR="7620" marT="762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305496"/>
                    </a:solidFill>
                  </a:tcPr>
                </a:tc>
                <a:tc>
                  <a:txBody>
                    <a:bodyPr/>
                    <a:lstStyle/>
                    <a:p>
                      <a:pPr algn="l" rtl="0" fontAlgn="ctr"/>
                      <a:r>
                        <a:rPr lang="en-GB" sz="1100" b="1" i="0" u="none" strike="noStrike">
                          <a:solidFill>
                            <a:srgbClr val="FFFFFF"/>
                          </a:solidFill>
                          <a:effectLst/>
                          <a:latin typeface="Calibri" panose="020F0502020204030204" pitchFamily="34" charset="0"/>
                        </a:rPr>
                        <a:t>Title</a:t>
                      </a:r>
                    </a:p>
                  </a:txBody>
                  <a:tcPr marL="7620" marR="7620" marT="762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305496"/>
                    </a:solidFill>
                  </a:tcPr>
                </a:tc>
                <a:extLst>
                  <a:ext uri="{0D108BD9-81ED-4DB2-BD59-A6C34878D82A}">
                    <a16:rowId xmlns:a16="http://schemas.microsoft.com/office/drawing/2014/main" val="3191973578"/>
                  </a:ext>
                </a:extLst>
              </a:tr>
              <a:tr h="236548">
                <a:tc>
                  <a:txBody>
                    <a:bodyPr/>
                    <a:lstStyle/>
                    <a:p>
                      <a:pPr algn="ctr" rtl="0" fontAlgn="ctr"/>
                      <a:r>
                        <a:rPr lang="en-GB" sz="1100" b="0" i="0" u="none" strike="noStrike" dirty="0">
                          <a:solidFill>
                            <a:srgbClr val="000000"/>
                          </a:solidFill>
                          <a:effectLst/>
                          <a:latin typeface="Calibri" panose="020F0502020204030204" pitchFamily="34" charset="0"/>
                        </a:rPr>
                        <a:t>1</a:t>
                      </a:r>
                    </a:p>
                  </a:txBody>
                  <a:tcPr marL="7620" marR="7620" marT="762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B4C6E7"/>
                    </a:solidFill>
                  </a:tcPr>
                </a:tc>
                <a:tc>
                  <a:txBody>
                    <a:bodyPr/>
                    <a:lstStyle/>
                    <a:p>
                      <a:pPr algn="l" rtl="0" fontAlgn="ctr"/>
                      <a:r>
                        <a:rPr lang="en-GB" sz="1100" b="0" i="0" u="none" strike="noStrike">
                          <a:solidFill>
                            <a:srgbClr val="000000"/>
                          </a:solidFill>
                          <a:effectLst/>
                          <a:latin typeface="Calibri" panose="020F0502020204030204" pitchFamily="34" charset="0"/>
                        </a:rPr>
                        <a:t>What is a CCA</a:t>
                      </a:r>
                    </a:p>
                  </a:txBody>
                  <a:tcPr marL="7620" marR="7620" marT="762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B4C6E7"/>
                    </a:solidFill>
                  </a:tcPr>
                </a:tc>
                <a:extLst>
                  <a:ext uri="{0D108BD9-81ED-4DB2-BD59-A6C34878D82A}">
                    <a16:rowId xmlns:a16="http://schemas.microsoft.com/office/drawing/2014/main" val="46964000"/>
                  </a:ext>
                </a:extLst>
              </a:tr>
              <a:tr h="227449">
                <a:tc>
                  <a:txBody>
                    <a:bodyPr/>
                    <a:lstStyle/>
                    <a:p>
                      <a:pPr algn="ctr" rtl="0" fontAlgn="ctr"/>
                      <a:r>
                        <a:rPr lang="en-GB" sz="1100" b="0" i="0" u="none" strike="noStrike">
                          <a:solidFill>
                            <a:srgbClr val="000000"/>
                          </a:solidFill>
                          <a:effectLst/>
                          <a:latin typeface="Calibri" panose="020F0502020204030204" pitchFamily="34" charset="0"/>
                        </a:rPr>
                        <a:t>2</a:t>
                      </a:r>
                    </a:p>
                  </a:txBody>
                  <a:tcPr marL="7620" marR="7620" marT="762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D9E1F2"/>
                    </a:solidFill>
                  </a:tcPr>
                </a:tc>
                <a:tc>
                  <a:txBody>
                    <a:bodyPr/>
                    <a:lstStyle/>
                    <a:p>
                      <a:pPr algn="l" rtl="0" fontAlgn="ctr"/>
                      <a:r>
                        <a:rPr lang="en-GB" sz="1100" b="0" i="0" u="none" strike="noStrike">
                          <a:solidFill>
                            <a:srgbClr val="000000"/>
                          </a:solidFill>
                          <a:effectLst/>
                          <a:latin typeface="Calibri" panose="020F0502020204030204" pitchFamily="34" charset="0"/>
                        </a:rPr>
                        <a:t>Transferring Ownership of a CCA</a:t>
                      </a:r>
                    </a:p>
                  </a:txBody>
                  <a:tcPr marL="7620" marR="7620" marT="762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D9E1F2"/>
                    </a:solidFill>
                  </a:tcPr>
                </a:tc>
                <a:extLst>
                  <a:ext uri="{0D108BD9-81ED-4DB2-BD59-A6C34878D82A}">
                    <a16:rowId xmlns:a16="http://schemas.microsoft.com/office/drawing/2014/main" val="2821604717"/>
                  </a:ext>
                </a:extLst>
              </a:tr>
              <a:tr h="236548">
                <a:tc>
                  <a:txBody>
                    <a:bodyPr/>
                    <a:lstStyle/>
                    <a:p>
                      <a:pPr algn="ctr" rtl="0" fontAlgn="ctr"/>
                      <a:r>
                        <a:rPr lang="en-GB" sz="1100" b="0" i="0" u="none" strike="noStrike">
                          <a:solidFill>
                            <a:srgbClr val="000000"/>
                          </a:solidFill>
                          <a:effectLst/>
                          <a:latin typeface="Calibri" panose="020F0502020204030204" pitchFamily="34" charset="0"/>
                        </a:rPr>
                        <a:t>3</a:t>
                      </a:r>
                    </a:p>
                  </a:txBody>
                  <a:tcPr marL="7620" marR="7620" marT="762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B4C6E7"/>
                    </a:solidFill>
                  </a:tcPr>
                </a:tc>
                <a:tc>
                  <a:txBody>
                    <a:bodyPr/>
                    <a:lstStyle/>
                    <a:p>
                      <a:pPr algn="l" rtl="0" fontAlgn="ctr"/>
                      <a:r>
                        <a:rPr lang="en-GB" sz="1100" b="0" i="0" u="none" strike="noStrike" dirty="0">
                          <a:solidFill>
                            <a:srgbClr val="000000"/>
                          </a:solidFill>
                          <a:effectLst/>
                          <a:latin typeface="Calibri" panose="020F0502020204030204" pitchFamily="34" charset="0"/>
                        </a:rPr>
                        <a:t>techUK CCA Administration Charges</a:t>
                      </a:r>
                    </a:p>
                  </a:txBody>
                  <a:tcPr marL="7620" marR="7620" marT="762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B4C6E7"/>
                    </a:solidFill>
                  </a:tcPr>
                </a:tc>
                <a:extLst>
                  <a:ext uri="{0D108BD9-81ED-4DB2-BD59-A6C34878D82A}">
                    <a16:rowId xmlns:a16="http://schemas.microsoft.com/office/drawing/2014/main" val="3940641820"/>
                  </a:ext>
                </a:extLst>
              </a:tr>
              <a:tr h="227449">
                <a:tc>
                  <a:txBody>
                    <a:bodyPr/>
                    <a:lstStyle/>
                    <a:p>
                      <a:pPr algn="ctr" rtl="0" fontAlgn="ctr"/>
                      <a:r>
                        <a:rPr lang="en-GB" sz="1100" b="0" i="0" u="none" strike="noStrike">
                          <a:solidFill>
                            <a:srgbClr val="000000"/>
                          </a:solidFill>
                          <a:effectLst/>
                          <a:latin typeface="Calibri" panose="020F0502020204030204" pitchFamily="34" charset="0"/>
                        </a:rPr>
                        <a:t>4</a:t>
                      </a:r>
                    </a:p>
                  </a:txBody>
                  <a:tcPr marL="7620" marR="7620" marT="762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D9E1F2"/>
                    </a:solidFill>
                  </a:tcPr>
                </a:tc>
                <a:tc>
                  <a:txBody>
                    <a:bodyPr/>
                    <a:lstStyle/>
                    <a:p>
                      <a:pPr algn="l" rtl="0" fontAlgn="ctr"/>
                      <a:r>
                        <a:rPr lang="en-GB" sz="1100" b="0" i="0" u="none" strike="noStrike">
                          <a:solidFill>
                            <a:srgbClr val="000000"/>
                          </a:solidFill>
                          <a:effectLst/>
                          <a:latin typeface="Calibri" panose="020F0502020204030204" pitchFamily="34" charset="0"/>
                        </a:rPr>
                        <a:t>Completing HMRC PP10 and PP11 Forms</a:t>
                      </a:r>
                    </a:p>
                  </a:txBody>
                  <a:tcPr marL="7620" marR="7620" marT="762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D9E1F2"/>
                    </a:solidFill>
                  </a:tcPr>
                </a:tc>
                <a:extLst>
                  <a:ext uri="{0D108BD9-81ED-4DB2-BD59-A6C34878D82A}">
                    <a16:rowId xmlns:a16="http://schemas.microsoft.com/office/drawing/2014/main" val="429116604"/>
                  </a:ext>
                </a:extLst>
              </a:tr>
              <a:tr h="236548">
                <a:tc>
                  <a:txBody>
                    <a:bodyPr/>
                    <a:lstStyle/>
                    <a:p>
                      <a:pPr algn="ctr" rtl="0" fontAlgn="ctr"/>
                      <a:r>
                        <a:rPr lang="en-GB" sz="1100" b="0" i="0" u="none" strike="noStrike">
                          <a:solidFill>
                            <a:srgbClr val="000000"/>
                          </a:solidFill>
                          <a:effectLst/>
                          <a:latin typeface="Calibri" panose="020F0502020204030204" pitchFamily="34" charset="0"/>
                        </a:rPr>
                        <a:t>5</a:t>
                      </a:r>
                    </a:p>
                  </a:txBody>
                  <a:tcPr marL="7620" marR="7620" marT="762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B4C6E7"/>
                    </a:solidFill>
                  </a:tcPr>
                </a:tc>
                <a:tc>
                  <a:txBody>
                    <a:bodyPr/>
                    <a:lstStyle/>
                    <a:p>
                      <a:pPr algn="l" rtl="0" fontAlgn="ctr"/>
                      <a:r>
                        <a:rPr lang="en-GB" sz="1100" b="0" i="0" u="none" strike="noStrike" dirty="0">
                          <a:solidFill>
                            <a:srgbClr val="000000"/>
                          </a:solidFill>
                          <a:effectLst/>
                          <a:latin typeface="Calibri" panose="020F0502020204030204" pitchFamily="34" charset="0"/>
                        </a:rPr>
                        <a:t>Timetable of techUK CCA Activities</a:t>
                      </a:r>
                    </a:p>
                  </a:txBody>
                  <a:tcPr marL="7620" marR="7620" marT="762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B4C6E7"/>
                    </a:solidFill>
                  </a:tcPr>
                </a:tc>
                <a:extLst>
                  <a:ext uri="{0D108BD9-81ED-4DB2-BD59-A6C34878D82A}">
                    <a16:rowId xmlns:a16="http://schemas.microsoft.com/office/drawing/2014/main" val="3508928115"/>
                  </a:ext>
                </a:extLst>
              </a:tr>
              <a:tr h="227449">
                <a:tc>
                  <a:txBody>
                    <a:bodyPr/>
                    <a:lstStyle/>
                    <a:p>
                      <a:pPr algn="ctr" rtl="0" fontAlgn="ctr"/>
                      <a:r>
                        <a:rPr lang="en-GB" sz="1100" b="0" i="0" u="none" strike="noStrike">
                          <a:solidFill>
                            <a:srgbClr val="000000"/>
                          </a:solidFill>
                          <a:effectLst/>
                          <a:latin typeface="Calibri" panose="020F0502020204030204" pitchFamily="34" charset="0"/>
                        </a:rPr>
                        <a:t>6</a:t>
                      </a:r>
                    </a:p>
                  </a:txBody>
                  <a:tcPr marL="7620" marR="7620" marT="762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D9E1F2"/>
                    </a:solidFill>
                  </a:tcPr>
                </a:tc>
                <a:tc>
                  <a:txBody>
                    <a:bodyPr/>
                    <a:lstStyle/>
                    <a:p>
                      <a:pPr algn="l" rtl="0" fontAlgn="ctr"/>
                      <a:r>
                        <a:rPr lang="en-GB" sz="1100" b="0" i="0" u="none" strike="noStrike">
                          <a:solidFill>
                            <a:srgbClr val="000000"/>
                          </a:solidFill>
                          <a:effectLst/>
                          <a:latin typeface="Calibri" panose="020F0502020204030204" pitchFamily="34" charset="0"/>
                        </a:rPr>
                        <a:t>Obligations under your CCA including audits</a:t>
                      </a:r>
                    </a:p>
                  </a:txBody>
                  <a:tcPr marL="7620" marR="7620" marT="762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D9E1F2"/>
                    </a:solidFill>
                  </a:tcPr>
                </a:tc>
                <a:extLst>
                  <a:ext uri="{0D108BD9-81ED-4DB2-BD59-A6C34878D82A}">
                    <a16:rowId xmlns:a16="http://schemas.microsoft.com/office/drawing/2014/main" val="2435595621"/>
                  </a:ext>
                </a:extLst>
              </a:tr>
              <a:tr h="236548">
                <a:tc>
                  <a:txBody>
                    <a:bodyPr/>
                    <a:lstStyle/>
                    <a:p>
                      <a:pPr algn="ctr" rtl="0" fontAlgn="ctr"/>
                      <a:r>
                        <a:rPr lang="en-GB" sz="1100" b="0" i="0" u="none" strike="noStrike">
                          <a:solidFill>
                            <a:srgbClr val="000000"/>
                          </a:solidFill>
                          <a:effectLst/>
                          <a:latin typeface="Calibri" panose="020F0502020204030204" pitchFamily="34" charset="0"/>
                        </a:rPr>
                        <a:t>7</a:t>
                      </a:r>
                    </a:p>
                  </a:txBody>
                  <a:tcPr marL="7620" marR="7620" marT="762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B4C6E7"/>
                    </a:solidFill>
                  </a:tcPr>
                </a:tc>
                <a:tc>
                  <a:txBody>
                    <a:bodyPr/>
                    <a:lstStyle/>
                    <a:p>
                      <a:pPr algn="l" rtl="0" fontAlgn="ctr"/>
                      <a:r>
                        <a:rPr lang="en-GB" sz="1100" b="0" i="0" u="none" strike="noStrike">
                          <a:solidFill>
                            <a:srgbClr val="000000"/>
                          </a:solidFill>
                          <a:effectLst/>
                          <a:latin typeface="Calibri" panose="020F0502020204030204" pitchFamily="34" charset="0"/>
                        </a:rPr>
                        <a:t>Reporting data at each Target Period</a:t>
                      </a:r>
                    </a:p>
                  </a:txBody>
                  <a:tcPr marL="7620" marR="7620" marT="762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B4C6E7"/>
                    </a:solidFill>
                  </a:tcPr>
                </a:tc>
                <a:extLst>
                  <a:ext uri="{0D108BD9-81ED-4DB2-BD59-A6C34878D82A}">
                    <a16:rowId xmlns:a16="http://schemas.microsoft.com/office/drawing/2014/main" val="1834719161"/>
                  </a:ext>
                </a:extLst>
              </a:tr>
              <a:tr h="227449">
                <a:tc>
                  <a:txBody>
                    <a:bodyPr/>
                    <a:lstStyle/>
                    <a:p>
                      <a:pPr algn="ctr" rtl="0" fontAlgn="ctr"/>
                      <a:r>
                        <a:rPr lang="en-GB" sz="1100" b="0" i="0" u="none" strike="noStrike">
                          <a:solidFill>
                            <a:srgbClr val="000000"/>
                          </a:solidFill>
                          <a:effectLst/>
                          <a:latin typeface="Calibri" panose="020F0502020204030204" pitchFamily="34" charset="0"/>
                        </a:rPr>
                        <a:t>8</a:t>
                      </a:r>
                    </a:p>
                  </a:txBody>
                  <a:tcPr marL="7620" marR="7620" marT="762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D9E1F2"/>
                    </a:solidFill>
                  </a:tcPr>
                </a:tc>
                <a:tc>
                  <a:txBody>
                    <a:bodyPr/>
                    <a:lstStyle/>
                    <a:p>
                      <a:pPr algn="l" rtl="0" fontAlgn="ctr"/>
                      <a:r>
                        <a:rPr lang="en-GB" sz="1100" b="0" i="0" u="none" strike="noStrike">
                          <a:solidFill>
                            <a:srgbClr val="000000"/>
                          </a:solidFill>
                          <a:effectLst/>
                          <a:latin typeface="Calibri" panose="020F0502020204030204" pitchFamily="34" charset="0"/>
                        </a:rPr>
                        <a:t>How CCAs interact with other schemes</a:t>
                      </a:r>
                    </a:p>
                  </a:txBody>
                  <a:tcPr marL="7620" marR="7620" marT="762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D9E1F2"/>
                    </a:solidFill>
                  </a:tcPr>
                </a:tc>
                <a:extLst>
                  <a:ext uri="{0D108BD9-81ED-4DB2-BD59-A6C34878D82A}">
                    <a16:rowId xmlns:a16="http://schemas.microsoft.com/office/drawing/2014/main" val="1036526448"/>
                  </a:ext>
                </a:extLst>
              </a:tr>
              <a:tr h="236548">
                <a:tc>
                  <a:txBody>
                    <a:bodyPr/>
                    <a:lstStyle/>
                    <a:p>
                      <a:pPr algn="ctr" rtl="0" fontAlgn="ctr"/>
                      <a:r>
                        <a:rPr lang="en-GB" sz="1100" b="0" i="0" u="none" strike="noStrike">
                          <a:solidFill>
                            <a:srgbClr val="000000"/>
                          </a:solidFill>
                          <a:effectLst/>
                          <a:latin typeface="Calibri" panose="020F0502020204030204" pitchFamily="34" charset="0"/>
                        </a:rPr>
                        <a:t>9</a:t>
                      </a:r>
                    </a:p>
                  </a:txBody>
                  <a:tcPr marL="7620" marR="7620" marT="762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B4C6E7"/>
                    </a:solidFill>
                  </a:tcPr>
                </a:tc>
                <a:tc>
                  <a:txBody>
                    <a:bodyPr/>
                    <a:lstStyle/>
                    <a:p>
                      <a:pPr algn="l" rtl="0" fontAlgn="ctr"/>
                      <a:r>
                        <a:rPr lang="en-GB" sz="1100" b="0" i="0" u="none" strike="noStrike">
                          <a:solidFill>
                            <a:srgbClr val="000000"/>
                          </a:solidFill>
                          <a:effectLst/>
                          <a:latin typeface="Calibri" panose="020F0502020204030204" pitchFamily="34" charset="0"/>
                        </a:rPr>
                        <a:t>Glossary and Abbreviations</a:t>
                      </a:r>
                    </a:p>
                  </a:txBody>
                  <a:tcPr marL="7620" marR="7620" marT="762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B4C6E7"/>
                    </a:solidFill>
                  </a:tcPr>
                </a:tc>
                <a:extLst>
                  <a:ext uri="{0D108BD9-81ED-4DB2-BD59-A6C34878D82A}">
                    <a16:rowId xmlns:a16="http://schemas.microsoft.com/office/drawing/2014/main" val="884124896"/>
                  </a:ext>
                </a:extLst>
              </a:tr>
              <a:tr h="227449">
                <a:tc>
                  <a:txBody>
                    <a:bodyPr/>
                    <a:lstStyle/>
                    <a:p>
                      <a:pPr algn="ctr" rtl="0" fontAlgn="ctr"/>
                      <a:r>
                        <a:rPr lang="en-GB" sz="1100" b="0" i="0" u="none" strike="noStrike">
                          <a:solidFill>
                            <a:srgbClr val="000000"/>
                          </a:solidFill>
                          <a:effectLst/>
                          <a:latin typeface="Calibri" panose="020F0502020204030204" pitchFamily="34" charset="0"/>
                        </a:rPr>
                        <a:t>10</a:t>
                      </a:r>
                    </a:p>
                  </a:txBody>
                  <a:tcPr marL="7620" marR="7620" marT="762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D9E1F2"/>
                    </a:solidFill>
                  </a:tcPr>
                </a:tc>
                <a:tc>
                  <a:txBody>
                    <a:bodyPr/>
                    <a:lstStyle/>
                    <a:p>
                      <a:pPr algn="l" rtl="0" fontAlgn="ctr"/>
                      <a:r>
                        <a:rPr lang="en-GB" sz="1100" b="0" i="0" u="none" strike="noStrike">
                          <a:solidFill>
                            <a:srgbClr val="000000"/>
                          </a:solidFill>
                          <a:effectLst/>
                          <a:latin typeface="Calibri" panose="020F0502020204030204" pitchFamily="34" charset="0"/>
                        </a:rPr>
                        <a:t>What happens if...</a:t>
                      </a:r>
                    </a:p>
                  </a:txBody>
                  <a:tcPr marL="7620" marR="7620" marT="762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D9E1F2"/>
                    </a:solidFill>
                  </a:tcPr>
                </a:tc>
                <a:extLst>
                  <a:ext uri="{0D108BD9-81ED-4DB2-BD59-A6C34878D82A}">
                    <a16:rowId xmlns:a16="http://schemas.microsoft.com/office/drawing/2014/main" val="1508446292"/>
                  </a:ext>
                </a:extLst>
              </a:tr>
              <a:tr h="236548">
                <a:tc>
                  <a:txBody>
                    <a:bodyPr/>
                    <a:lstStyle/>
                    <a:p>
                      <a:pPr algn="ctr" rtl="0" fontAlgn="ctr"/>
                      <a:r>
                        <a:rPr lang="en-GB" sz="1100" b="0" i="0" u="none" strike="noStrike">
                          <a:solidFill>
                            <a:srgbClr val="000000"/>
                          </a:solidFill>
                          <a:effectLst/>
                          <a:latin typeface="Calibri" panose="020F0502020204030204" pitchFamily="34" charset="0"/>
                        </a:rPr>
                        <a:t>11</a:t>
                      </a:r>
                    </a:p>
                  </a:txBody>
                  <a:tcPr marL="7620" marR="7620" marT="762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B4C6E7"/>
                    </a:solidFill>
                  </a:tcPr>
                </a:tc>
                <a:tc>
                  <a:txBody>
                    <a:bodyPr/>
                    <a:lstStyle/>
                    <a:p>
                      <a:pPr algn="l" rtl="0" fontAlgn="ctr"/>
                      <a:r>
                        <a:rPr lang="en-GB" sz="1100" b="0" i="0" u="none" strike="noStrike">
                          <a:solidFill>
                            <a:srgbClr val="000000"/>
                          </a:solidFill>
                          <a:effectLst/>
                          <a:latin typeface="Calibri" panose="020F0502020204030204" pitchFamily="34" charset="0"/>
                        </a:rPr>
                        <a:t>Submetering and base year </a:t>
                      </a:r>
                    </a:p>
                  </a:txBody>
                  <a:tcPr marL="7620" marR="7620" marT="762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B4C6E7"/>
                    </a:solidFill>
                  </a:tcPr>
                </a:tc>
                <a:extLst>
                  <a:ext uri="{0D108BD9-81ED-4DB2-BD59-A6C34878D82A}">
                    <a16:rowId xmlns:a16="http://schemas.microsoft.com/office/drawing/2014/main" val="3149804086"/>
                  </a:ext>
                </a:extLst>
              </a:tr>
              <a:tr h="227449">
                <a:tc>
                  <a:txBody>
                    <a:bodyPr/>
                    <a:lstStyle/>
                    <a:p>
                      <a:pPr algn="ctr" rtl="0" fontAlgn="ctr"/>
                      <a:r>
                        <a:rPr lang="en-GB" sz="1100" b="0" i="0" u="none" strike="noStrike">
                          <a:solidFill>
                            <a:srgbClr val="000000"/>
                          </a:solidFill>
                          <a:effectLst/>
                          <a:latin typeface="Calibri" panose="020F0502020204030204" pitchFamily="34" charset="0"/>
                        </a:rPr>
                        <a:t>12</a:t>
                      </a:r>
                    </a:p>
                  </a:txBody>
                  <a:tcPr marL="7620" marR="7620" marT="762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D9E1F2"/>
                    </a:solidFill>
                  </a:tcPr>
                </a:tc>
                <a:tc>
                  <a:txBody>
                    <a:bodyPr/>
                    <a:lstStyle/>
                    <a:p>
                      <a:pPr algn="l" rtl="0" fontAlgn="ctr"/>
                      <a:r>
                        <a:rPr lang="en-GB" sz="1100" b="0" i="0" u="none" strike="noStrike">
                          <a:solidFill>
                            <a:srgbClr val="000000"/>
                          </a:solidFill>
                          <a:effectLst/>
                          <a:latin typeface="Calibri" panose="020F0502020204030204" pitchFamily="34" charset="0"/>
                        </a:rPr>
                        <a:t>Measuring Generator Fuel </a:t>
                      </a:r>
                    </a:p>
                  </a:txBody>
                  <a:tcPr marL="7620" marR="7620" marT="762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D9E1F2"/>
                    </a:solidFill>
                  </a:tcPr>
                </a:tc>
                <a:extLst>
                  <a:ext uri="{0D108BD9-81ED-4DB2-BD59-A6C34878D82A}">
                    <a16:rowId xmlns:a16="http://schemas.microsoft.com/office/drawing/2014/main" val="1121176871"/>
                  </a:ext>
                </a:extLst>
              </a:tr>
              <a:tr h="236548">
                <a:tc>
                  <a:txBody>
                    <a:bodyPr/>
                    <a:lstStyle/>
                    <a:p>
                      <a:pPr algn="ctr" rtl="0" fontAlgn="ctr"/>
                      <a:r>
                        <a:rPr lang="en-GB" sz="1100" b="0" i="0" u="none" strike="noStrike">
                          <a:solidFill>
                            <a:srgbClr val="000000"/>
                          </a:solidFill>
                          <a:effectLst/>
                          <a:latin typeface="Calibri" panose="020F0502020204030204" pitchFamily="34" charset="0"/>
                        </a:rPr>
                        <a:t>13</a:t>
                      </a:r>
                    </a:p>
                  </a:txBody>
                  <a:tcPr marL="7620" marR="7620" marT="762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B4C6E7"/>
                    </a:solidFill>
                  </a:tcPr>
                </a:tc>
                <a:tc>
                  <a:txBody>
                    <a:bodyPr/>
                    <a:lstStyle/>
                    <a:p>
                      <a:pPr algn="l" rtl="0" fontAlgn="ctr"/>
                      <a:r>
                        <a:rPr lang="en-GB" sz="1100" b="0" i="0" u="none" strike="noStrike">
                          <a:solidFill>
                            <a:srgbClr val="000000"/>
                          </a:solidFill>
                          <a:effectLst/>
                          <a:latin typeface="Calibri" panose="020F0502020204030204" pitchFamily="34" charset="0"/>
                        </a:rPr>
                        <a:t>State Aid Transparency reporting</a:t>
                      </a:r>
                    </a:p>
                  </a:txBody>
                  <a:tcPr marL="7620" marR="7620" marT="762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B4C6E7"/>
                    </a:solidFill>
                  </a:tcPr>
                </a:tc>
                <a:extLst>
                  <a:ext uri="{0D108BD9-81ED-4DB2-BD59-A6C34878D82A}">
                    <a16:rowId xmlns:a16="http://schemas.microsoft.com/office/drawing/2014/main" val="1387275525"/>
                  </a:ext>
                </a:extLst>
              </a:tr>
              <a:tr h="227449">
                <a:tc>
                  <a:txBody>
                    <a:bodyPr/>
                    <a:lstStyle/>
                    <a:p>
                      <a:pPr algn="ctr" rtl="0" fontAlgn="ctr"/>
                      <a:r>
                        <a:rPr lang="en-GB" sz="1100" b="0" i="0" u="none" strike="noStrike">
                          <a:solidFill>
                            <a:srgbClr val="000000"/>
                          </a:solidFill>
                          <a:effectLst/>
                          <a:latin typeface="Calibri" panose="020F0502020204030204" pitchFamily="34" charset="0"/>
                        </a:rPr>
                        <a:t>14</a:t>
                      </a:r>
                    </a:p>
                  </a:txBody>
                  <a:tcPr marL="7620" marR="7620" marT="762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D9E1F2"/>
                    </a:solidFill>
                  </a:tcPr>
                </a:tc>
                <a:tc>
                  <a:txBody>
                    <a:bodyPr/>
                    <a:lstStyle/>
                    <a:p>
                      <a:pPr algn="l" rtl="0" fontAlgn="ctr"/>
                      <a:r>
                        <a:rPr lang="en-GB" sz="1100" b="0" i="0" u="none" strike="noStrike">
                          <a:solidFill>
                            <a:srgbClr val="000000"/>
                          </a:solidFill>
                          <a:effectLst/>
                          <a:latin typeface="Calibri" panose="020F0502020204030204" pitchFamily="34" charset="0"/>
                        </a:rPr>
                        <a:t>Penalties for non compliance</a:t>
                      </a:r>
                    </a:p>
                  </a:txBody>
                  <a:tcPr marL="7620" marR="7620" marT="762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D9E1F2"/>
                    </a:solidFill>
                  </a:tcPr>
                </a:tc>
                <a:extLst>
                  <a:ext uri="{0D108BD9-81ED-4DB2-BD59-A6C34878D82A}">
                    <a16:rowId xmlns:a16="http://schemas.microsoft.com/office/drawing/2014/main" val="4046959368"/>
                  </a:ext>
                </a:extLst>
              </a:tr>
              <a:tr h="236548">
                <a:tc>
                  <a:txBody>
                    <a:bodyPr/>
                    <a:lstStyle/>
                    <a:p>
                      <a:pPr algn="ctr" rtl="0" fontAlgn="ctr"/>
                      <a:r>
                        <a:rPr lang="en-GB" sz="1100" b="0" i="0" u="none" strike="noStrike">
                          <a:solidFill>
                            <a:srgbClr val="000000"/>
                          </a:solidFill>
                          <a:effectLst/>
                          <a:latin typeface="Calibri" panose="020F0502020204030204" pitchFamily="34" charset="0"/>
                        </a:rPr>
                        <a:t>15</a:t>
                      </a:r>
                    </a:p>
                  </a:txBody>
                  <a:tcPr marL="7620" marR="7620" marT="762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B4C6E7"/>
                    </a:solidFill>
                  </a:tcPr>
                </a:tc>
                <a:tc>
                  <a:txBody>
                    <a:bodyPr/>
                    <a:lstStyle/>
                    <a:p>
                      <a:pPr algn="l" rtl="0" fontAlgn="ctr"/>
                      <a:r>
                        <a:rPr lang="en-GB" sz="1100" b="0" i="0" u="none" strike="noStrike">
                          <a:solidFill>
                            <a:srgbClr val="000000"/>
                          </a:solidFill>
                          <a:effectLst/>
                          <a:latin typeface="Calibri" panose="020F0502020204030204" pitchFamily="34" charset="0"/>
                        </a:rPr>
                        <a:t>Application Documentation</a:t>
                      </a:r>
                    </a:p>
                  </a:txBody>
                  <a:tcPr marL="7620" marR="7620" marT="762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B4C6E7"/>
                    </a:solidFill>
                  </a:tcPr>
                </a:tc>
                <a:extLst>
                  <a:ext uri="{0D108BD9-81ED-4DB2-BD59-A6C34878D82A}">
                    <a16:rowId xmlns:a16="http://schemas.microsoft.com/office/drawing/2014/main" val="783993431"/>
                  </a:ext>
                </a:extLst>
              </a:tr>
              <a:tr h="227449">
                <a:tc>
                  <a:txBody>
                    <a:bodyPr/>
                    <a:lstStyle/>
                    <a:p>
                      <a:pPr algn="ctr" rtl="0" fontAlgn="ctr"/>
                      <a:r>
                        <a:rPr lang="en-GB" sz="1100" b="0" i="0" u="none" strike="noStrike">
                          <a:solidFill>
                            <a:srgbClr val="000000"/>
                          </a:solidFill>
                          <a:effectLst/>
                          <a:latin typeface="Calibri" panose="020F0502020204030204" pitchFamily="34" charset="0"/>
                        </a:rPr>
                        <a:t>16</a:t>
                      </a:r>
                    </a:p>
                  </a:txBody>
                  <a:tcPr marL="7620" marR="7620" marT="762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9E1F2"/>
                    </a:solidFill>
                  </a:tcPr>
                </a:tc>
                <a:tc>
                  <a:txBody>
                    <a:bodyPr/>
                    <a:lstStyle/>
                    <a:p>
                      <a:pPr algn="l" rtl="0" fontAlgn="ctr"/>
                      <a:r>
                        <a:rPr lang="en-GB" sz="1100" b="0" i="0" u="none" strike="noStrike" dirty="0">
                          <a:solidFill>
                            <a:srgbClr val="000000"/>
                          </a:solidFill>
                          <a:effectLst/>
                          <a:latin typeface="Calibri" panose="020F0502020204030204" pitchFamily="34" charset="0"/>
                        </a:rPr>
                        <a:t>Datacentre CCA eligibility</a:t>
                      </a:r>
                    </a:p>
                  </a:txBody>
                  <a:tcPr marL="7620" marR="7620" marT="762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9E1F2"/>
                    </a:solidFill>
                  </a:tcPr>
                </a:tc>
                <a:extLst>
                  <a:ext uri="{0D108BD9-81ED-4DB2-BD59-A6C34878D82A}">
                    <a16:rowId xmlns:a16="http://schemas.microsoft.com/office/drawing/2014/main" val="3925068217"/>
                  </a:ext>
                </a:extLst>
              </a:tr>
            </a:tbl>
          </a:graphicData>
        </a:graphic>
      </p:graphicFrame>
    </p:spTree>
    <p:extLst>
      <p:ext uri="{BB962C8B-B14F-4D97-AF65-F5344CB8AC3E}">
        <p14:creationId xmlns:p14="http://schemas.microsoft.com/office/powerpoint/2010/main" val="265584670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549000" y="1043608"/>
            <a:ext cx="5760000" cy="7463582"/>
          </a:xfrm>
          <a:prstGeom prst="rect">
            <a:avLst/>
          </a:prstGeom>
          <a:noFill/>
        </p:spPr>
        <p:txBody>
          <a:bodyPr wrap="square" rtlCol="0">
            <a:spAutoFit/>
          </a:bodyPr>
          <a:lstStyle/>
          <a:p>
            <a:pPr algn="just"/>
            <a:r>
              <a:rPr lang="en-GB" sz="1200" b="1" u="sng" dirty="0">
                <a:latin typeface="Calibri" pitchFamily="34" charset="0"/>
              </a:rPr>
              <a:t>CCA Eligibility Application Form</a:t>
            </a:r>
          </a:p>
          <a:p>
            <a:pPr algn="just"/>
            <a:endParaRPr lang="en-GB" sz="1200" b="1" u="sng" dirty="0">
              <a:latin typeface="Calibri" pitchFamily="34" charset="0"/>
            </a:endParaRPr>
          </a:p>
          <a:p>
            <a:pPr algn="just"/>
            <a:r>
              <a:rPr lang="en-GB" sz="1100" dirty="0">
                <a:latin typeface="Calibri" pitchFamily="34" charset="0"/>
              </a:rPr>
              <a:t>This is an excel spreadsheet to gather information about the company and the site that is required to be entered onto the Environment Agency’s CCA register. Most of the form is self explanatory but some points to note are:</a:t>
            </a:r>
          </a:p>
          <a:p>
            <a:pPr algn="just"/>
            <a:endParaRPr lang="en-GB" sz="1200" dirty="0">
              <a:latin typeface="Calibri" pitchFamily="34" charset="0"/>
            </a:endParaRPr>
          </a:p>
          <a:p>
            <a:pPr algn="just"/>
            <a:r>
              <a:rPr lang="en-GB" sz="1200" u="sng" dirty="0">
                <a:latin typeface="Calibri" pitchFamily="34" charset="0"/>
              </a:rPr>
              <a:t>Target Unit Name:</a:t>
            </a:r>
          </a:p>
          <a:p>
            <a:pPr algn="just"/>
            <a:r>
              <a:rPr lang="en-GB" sz="1100" dirty="0">
                <a:latin typeface="Calibri" pitchFamily="34" charset="0"/>
              </a:rPr>
              <a:t>This must be the name of the defined legal entity operating the facility. In the case of sites holding a permit, this would be the permit holder. The considerations below will help determine who is the operator:</a:t>
            </a:r>
          </a:p>
          <a:p>
            <a:pPr algn="just"/>
            <a:endParaRPr lang="en-GB" sz="1100" dirty="0">
              <a:latin typeface="Calibri" pitchFamily="34" charset="0"/>
            </a:endParaRPr>
          </a:p>
          <a:p>
            <a:pPr algn="just"/>
            <a:r>
              <a:rPr lang="en-GB" sz="1100" dirty="0">
                <a:latin typeface="Calibri" pitchFamily="34" charset="0"/>
              </a:rPr>
              <a:t>Does the proposed operator have the authority and ability to: </a:t>
            </a:r>
          </a:p>
          <a:p>
            <a:pPr marL="171450" indent="-171450" algn="just">
              <a:buFont typeface="Arial" panose="020B0604020202020204" pitchFamily="34" charset="0"/>
              <a:buChar char="•"/>
            </a:pPr>
            <a:r>
              <a:rPr lang="en-GB" sz="1100" dirty="0">
                <a:latin typeface="Calibri" pitchFamily="34" charset="0"/>
              </a:rPr>
              <a:t>Manage site operations through having day-to-day control of plant operations, including the manner and rate of operation </a:t>
            </a:r>
          </a:p>
          <a:p>
            <a:pPr marL="171450" indent="-171450" algn="just">
              <a:buFont typeface="Arial" panose="020B0604020202020204" pitchFamily="34" charset="0"/>
              <a:buChar char="•"/>
            </a:pPr>
            <a:r>
              <a:rPr lang="en-GB" sz="1100" dirty="0">
                <a:latin typeface="Calibri" pitchFamily="34" charset="0"/>
              </a:rPr>
              <a:t>Ensure that permit conditions are effectively complied with </a:t>
            </a:r>
          </a:p>
          <a:p>
            <a:pPr marL="171450" indent="-171450" algn="just">
              <a:buFont typeface="Arial" panose="020B0604020202020204" pitchFamily="34" charset="0"/>
              <a:buChar char="•"/>
            </a:pPr>
            <a:r>
              <a:rPr lang="en-GB" sz="1100" dirty="0">
                <a:latin typeface="Calibri" pitchFamily="34" charset="0"/>
              </a:rPr>
              <a:t>Decide who holds key staff positions and have incompetent staff removed </a:t>
            </a:r>
          </a:p>
          <a:p>
            <a:pPr marL="171450" indent="-171450" algn="just">
              <a:buFont typeface="Arial" panose="020B0604020202020204" pitchFamily="34" charset="0"/>
              <a:buChar char="•"/>
            </a:pPr>
            <a:r>
              <a:rPr lang="en-GB" sz="1100" dirty="0">
                <a:latin typeface="Calibri" pitchFamily="34" charset="0"/>
              </a:rPr>
              <a:t>Make investment and/or other financial decisions affecting the performance of the facility </a:t>
            </a:r>
          </a:p>
          <a:p>
            <a:pPr marL="171450" indent="-171450" algn="just">
              <a:buFont typeface="Arial" panose="020B0604020202020204" pitchFamily="34" charset="0"/>
              <a:buChar char="•"/>
            </a:pPr>
            <a:r>
              <a:rPr lang="en-GB" sz="1100" dirty="0">
                <a:latin typeface="Calibri" pitchFamily="34" charset="0"/>
              </a:rPr>
              <a:t>Ensure that regulated activities are suitably controlled in an emergency.</a:t>
            </a:r>
          </a:p>
          <a:p>
            <a:pPr algn="just"/>
            <a:r>
              <a:rPr lang="en-GB" sz="1200" dirty="0">
                <a:latin typeface="Calibri" pitchFamily="34" charset="0"/>
              </a:rPr>
              <a:t> </a:t>
            </a:r>
            <a:endParaRPr lang="en-GB" sz="1100" dirty="0">
              <a:latin typeface="Calibri" pitchFamily="34" charset="0"/>
            </a:endParaRPr>
          </a:p>
          <a:p>
            <a:pPr algn="just"/>
            <a:r>
              <a:rPr lang="en-GB" sz="1200" u="sng" dirty="0">
                <a:latin typeface="Calibri" pitchFamily="34" charset="0"/>
              </a:rPr>
              <a:t>Responsible Person:</a:t>
            </a:r>
          </a:p>
          <a:p>
            <a:pPr algn="just"/>
            <a:r>
              <a:rPr lang="en-GB" sz="1100" dirty="0">
                <a:latin typeface="Calibri" pitchFamily="34" charset="0"/>
              </a:rPr>
              <a:t>The Responsible Person must have sufficient authority to be able into an agreement on behalf of the company and have a UK address to which any notices may be served. They need to be able to receive notices on behalf of the company but this does not include personal liability, liability remains with the legal entity named in the agreement.</a:t>
            </a:r>
          </a:p>
          <a:p>
            <a:pPr algn="just"/>
            <a:endParaRPr lang="en-GB" sz="1100" dirty="0">
              <a:latin typeface="Calibri" pitchFamily="34" charset="0"/>
            </a:endParaRPr>
          </a:p>
          <a:p>
            <a:pPr algn="just"/>
            <a:r>
              <a:rPr lang="en-GB" sz="1200" u="sng" dirty="0">
                <a:latin typeface="Calibri" pitchFamily="34" charset="0"/>
              </a:rPr>
              <a:t>Administrative Contact:</a:t>
            </a:r>
          </a:p>
          <a:p>
            <a:pPr algn="just"/>
            <a:r>
              <a:rPr lang="en-GB" sz="1100" dirty="0">
                <a:latin typeface="Calibri" pitchFamily="34" charset="0"/>
              </a:rPr>
              <a:t>This is the contact for day to day communications regarding the CCA, which will include requests for data submission, invoices, updates on changes, etc. This can be the same person as the Responsible Person and should be an employee of the operator but it is important that they are contactable as often communications will involve deadlines that need to be met to remain compliant with the terms of your agreement.</a:t>
            </a:r>
          </a:p>
          <a:p>
            <a:pPr algn="just"/>
            <a:endParaRPr lang="en-GB" sz="1100" dirty="0">
              <a:latin typeface="Calibri" pitchFamily="34" charset="0"/>
            </a:endParaRPr>
          </a:p>
          <a:p>
            <a:pPr algn="just"/>
            <a:r>
              <a:rPr lang="en-GB" sz="1100" u="sng" dirty="0">
                <a:latin typeface="Calibri" pitchFamily="34" charset="0"/>
              </a:rPr>
              <a:t>Variation on an Existing CCA:</a:t>
            </a:r>
          </a:p>
          <a:p>
            <a:pPr algn="just"/>
            <a:r>
              <a:rPr lang="en-GB" sz="1100" dirty="0">
                <a:latin typeface="Calibri" pitchFamily="34" charset="0"/>
              </a:rPr>
              <a:t>If you already have one or more facilities in an existing Target Unit and are applying to transfer ownership of a facility into your company name, as long as the same legal entity is the operator for both old and new facilities, then you may choose for the new facility to join the existing target unit. This is known as ‘bubbling’. If you wish to bubble please enter the receiving target unit ID into this field.</a:t>
            </a:r>
          </a:p>
          <a:p>
            <a:pPr algn="just"/>
            <a:endParaRPr lang="en-GB" sz="1100" dirty="0">
              <a:latin typeface="Calibri" pitchFamily="34" charset="0"/>
            </a:endParaRPr>
          </a:p>
          <a:p>
            <a:pPr algn="just"/>
            <a:r>
              <a:rPr lang="en-GB" sz="1100" dirty="0">
                <a:latin typeface="Calibri" pitchFamily="34" charset="0"/>
              </a:rPr>
              <a:t>Please complete all fields– frequently forms are returned due to ETS and other information being incomplete.</a:t>
            </a:r>
          </a:p>
          <a:p>
            <a:pPr algn="just"/>
            <a:endParaRPr lang="en-GB" sz="1100" i="1" dirty="0">
              <a:latin typeface="Calibri" pitchFamily="34" charset="0"/>
            </a:endParaRPr>
          </a:p>
          <a:p>
            <a:pPr algn="just"/>
            <a:endParaRPr lang="en-GB" sz="1000" i="1" dirty="0">
              <a:latin typeface="Calibri" pitchFamily="34" charset="0"/>
            </a:endParaRPr>
          </a:p>
        </p:txBody>
      </p:sp>
      <p:sp>
        <p:nvSpPr>
          <p:cNvPr id="14338" name="Rectangle 2"/>
          <p:cNvSpPr>
            <a:spLocks noChangeArrowheads="1"/>
          </p:cNvSpPr>
          <p:nvPr/>
        </p:nvSpPr>
        <p:spPr bwMode="auto">
          <a:xfrm>
            <a:off x="0" y="0"/>
            <a:ext cx="6858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GB"/>
          </a:p>
        </p:txBody>
      </p:sp>
      <p:sp>
        <p:nvSpPr>
          <p:cNvPr id="9" name="Rectangle 3"/>
          <p:cNvSpPr>
            <a:spLocks noChangeArrowheads="1"/>
          </p:cNvSpPr>
          <p:nvPr/>
        </p:nvSpPr>
        <p:spPr bwMode="auto">
          <a:xfrm>
            <a:off x="549000" y="8748464"/>
            <a:ext cx="5760000" cy="246221"/>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tab pos="2880000" algn="ctr"/>
                <a:tab pos="5760000" algn="r"/>
              </a:tabLst>
            </a:pPr>
            <a:r>
              <a:rPr kumimoji="0" lang="en-GB" sz="1000" b="1" i="0" u="none" strike="noStrike" cap="none" normalizeH="0" baseline="0" dirty="0">
                <a:ln>
                  <a:noFill/>
                </a:ln>
                <a:solidFill>
                  <a:schemeClr val="tx1">
                    <a:lumMod val="50000"/>
                    <a:lumOff val="50000"/>
                  </a:schemeClr>
                </a:solidFill>
                <a:effectLst/>
                <a:latin typeface="Calibri" pitchFamily="34" charset="0"/>
                <a:ea typeface="Calibri" pitchFamily="34" charset="0"/>
                <a:cs typeface="Calibri" pitchFamily="34" charset="0"/>
              </a:rPr>
              <a:t>Climate Change Agreement for techUK 	Page </a:t>
            </a:r>
            <a:fld id="{21684679-339F-4BC9-B73B-5EEB1B3FA67B}" type="slidenum">
              <a:rPr kumimoji="0" lang="en-GB" sz="1000" b="1" i="0" u="none" strike="noStrike" cap="none" normalizeH="0" baseline="0" smtClean="0">
                <a:ln>
                  <a:noFill/>
                </a:ln>
                <a:solidFill>
                  <a:schemeClr val="tx1">
                    <a:lumMod val="50000"/>
                    <a:lumOff val="50000"/>
                  </a:schemeClr>
                </a:solidFill>
                <a:effectLst/>
                <a:latin typeface="Calibri" pitchFamily="34" charset="0"/>
                <a:ea typeface="Calibri" pitchFamily="34" charset="0"/>
                <a:cs typeface="Calibri" pitchFamily="34" charset="0"/>
              </a:rPr>
              <a:pPr marL="0" marR="0" lvl="0" indent="0" algn="l" defTabSz="914400" rtl="0" eaLnBrk="1" fontAlgn="base" latinLnBrk="0" hangingPunct="1">
                <a:lnSpc>
                  <a:spcPct val="100000"/>
                </a:lnSpc>
                <a:spcBef>
                  <a:spcPct val="0"/>
                </a:spcBef>
                <a:spcAft>
                  <a:spcPct val="0"/>
                </a:spcAft>
                <a:buClrTx/>
                <a:buSzTx/>
                <a:buFontTx/>
                <a:buNone/>
                <a:tabLst>
                  <a:tab pos="2880000" algn="ctr"/>
                  <a:tab pos="5760000" algn="r"/>
                </a:tabLst>
              </a:pPr>
              <a:t>2</a:t>
            </a:fld>
            <a:r>
              <a:rPr kumimoji="0" lang="en-GB" sz="1000" b="1" i="0" u="none" strike="noStrike" cap="none" normalizeH="0" baseline="0" dirty="0">
                <a:ln>
                  <a:noFill/>
                </a:ln>
                <a:solidFill>
                  <a:schemeClr val="tx1">
                    <a:lumMod val="50000"/>
                    <a:lumOff val="50000"/>
                  </a:schemeClr>
                </a:solidFill>
                <a:effectLst/>
                <a:latin typeface="Calibri" pitchFamily="34" charset="0"/>
                <a:ea typeface="Calibri" pitchFamily="34" charset="0"/>
                <a:cs typeface="Calibri" pitchFamily="34" charset="0"/>
              </a:rPr>
              <a:t> of 14	</a:t>
            </a:r>
            <a:r>
              <a:rPr lang="en-GB" sz="1000" dirty="0">
                <a:solidFill>
                  <a:schemeClr val="accent4">
                    <a:lumMod val="75000"/>
                  </a:schemeClr>
                </a:solidFill>
                <a:latin typeface="Calibri" pitchFamily="34" charset="0"/>
              </a:rPr>
              <a:t> </a:t>
            </a:r>
            <a:r>
              <a:rPr lang="en-GB" sz="1000" b="1" dirty="0">
                <a:solidFill>
                  <a:schemeClr val="tx1">
                    <a:lumMod val="50000"/>
                    <a:lumOff val="50000"/>
                  </a:schemeClr>
                </a:solidFill>
                <a:latin typeface="Calibri" pitchFamily="34" charset="0"/>
              </a:rPr>
              <a:t>Application Documentation</a:t>
            </a:r>
            <a:endParaRPr kumimoji="0" lang="en-GB" sz="1000" b="1" i="0" u="none" strike="noStrike" cap="none" normalizeH="0" baseline="0" dirty="0">
              <a:ln>
                <a:noFill/>
              </a:ln>
              <a:solidFill>
                <a:schemeClr val="tx1">
                  <a:lumMod val="50000"/>
                  <a:lumOff val="50000"/>
                </a:schemeClr>
              </a:solidFill>
              <a:effectLst/>
              <a:latin typeface="Calibri" pitchFamily="34" charset="0"/>
              <a:cs typeface="Arial" pitchFamily="34" charset="0"/>
            </a:endParaRPr>
          </a:p>
        </p:txBody>
      </p:sp>
      <p:pic>
        <p:nvPicPr>
          <p:cNvPr id="12" name="Picture 1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554275" y="146939"/>
            <a:ext cx="1003178" cy="601907"/>
          </a:xfrm>
          <a:prstGeom prst="rect">
            <a:avLst/>
          </a:prstGeom>
        </p:spPr>
      </p:pic>
      <p:pic>
        <p:nvPicPr>
          <p:cNvPr id="7" name="Picture 6" descr="techUK logo image.png">
            <a:extLst>
              <a:ext uri="{FF2B5EF4-FFF2-40B4-BE49-F238E27FC236}">
                <a16:creationId xmlns:a16="http://schemas.microsoft.com/office/drawing/2014/main" id="{6F1E7EA5-87C8-4282-9187-70D200D20CA4}"/>
              </a:ext>
            </a:extLst>
          </p:cNvPr>
          <p:cNvPicPr>
            <a:picLocks noChangeAspect="1"/>
          </p:cNvPicPr>
          <p:nvPr/>
        </p:nvPicPr>
        <p:blipFill>
          <a:blip r:embed="rId3" cstate="print"/>
          <a:stretch>
            <a:fillRect/>
          </a:stretch>
        </p:blipFill>
        <p:spPr>
          <a:xfrm>
            <a:off x="395536" y="116632"/>
            <a:ext cx="1224136" cy="463578"/>
          </a:xfrm>
          <a:prstGeom prst="rect">
            <a:avLst/>
          </a:prstGeom>
        </p:spPr>
      </p:pic>
    </p:spTree>
    <p:extLst>
      <p:ext uri="{BB962C8B-B14F-4D97-AF65-F5344CB8AC3E}">
        <p14:creationId xmlns:p14="http://schemas.microsoft.com/office/powerpoint/2010/main" val="391354645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ChangeArrowheads="1"/>
          </p:cNvSpPr>
          <p:nvPr/>
        </p:nvSpPr>
        <p:spPr bwMode="auto">
          <a:xfrm>
            <a:off x="0" y="0"/>
            <a:ext cx="6858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GB"/>
          </a:p>
        </p:txBody>
      </p:sp>
      <p:sp>
        <p:nvSpPr>
          <p:cNvPr id="9" name="Rectangle 3"/>
          <p:cNvSpPr>
            <a:spLocks noChangeArrowheads="1"/>
          </p:cNvSpPr>
          <p:nvPr/>
        </p:nvSpPr>
        <p:spPr bwMode="auto">
          <a:xfrm>
            <a:off x="549000" y="8748464"/>
            <a:ext cx="5760000" cy="246221"/>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tab pos="2880000" algn="ctr"/>
                <a:tab pos="5760000" algn="r"/>
              </a:tabLst>
            </a:pPr>
            <a:r>
              <a:rPr kumimoji="0" lang="en-GB" sz="1000" b="1" i="0" u="none" strike="noStrike" cap="none" normalizeH="0" baseline="0" dirty="0">
                <a:ln>
                  <a:noFill/>
                </a:ln>
                <a:solidFill>
                  <a:schemeClr val="tx1">
                    <a:lumMod val="50000"/>
                    <a:lumOff val="50000"/>
                  </a:schemeClr>
                </a:solidFill>
                <a:effectLst/>
                <a:latin typeface="Calibri" pitchFamily="34" charset="0"/>
                <a:ea typeface="Calibri" pitchFamily="34" charset="0"/>
                <a:cs typeface="Calibri" pitchFamily="34" charset="0"/>
              </a:rPr>
              <a:t>Climate Change Agreement for techUK 	Page </a:t>
            </a:r>
            <a:fld id="{21684679-339F-4BC9-B73B-5EEB1B3FA67B}" type="slidenum">
              <a:rPr kumimoji="0" lang="en-GB" sz="1000" b="1" i="0" u="none" strike="noStrike" cap="none" normalizeH="0" baseline="0" smtClean="0">
                <a:ln>
                  <a:noFill/>
                </a:ln>
                <a:solidFill>
                  <a:schemeClr val="tx1">
                    <a:lumMod val="50000"/>
                    <a:lumOff val="50000"/>
                  </a:schemeClr>
                </a:solidFill>
                <a:effectLst/>
                <a:latin typeface="Calibri" pitchFamily="34" charset="0"/>
                <a:ea typeface="Calibri" pitchFamily="34" charset="0"/>
                <a:cs typeface="Calibri" pitchFamily="34" charset="0"/>
              </a:rPr>
              <a:pPr marL="0" marR="0" lvl="0" indent="0" algn="l" defTabSz="914400" rtl="0" eaLnBrk="1" fontAlgn="base" latinLnBrk="0" hangingPunct="1">
                <a:lnSpc>
                  <a:spcPct val="100000"/>
                </a:lnSpc>
                <a:spcBef>
                  <a:spcPct val="0"/>
                </a:spcBef>
                <a:spcAft>
                  <a:spcPct val="0"/>
                </a:spcAft>
                <a:buClrTx/>
                <a:buSzTx/>
                <a:buFontTx/>
                <a:buNone/>
                <a:tabLst>
                  <a:tab pos="2880000" algn="ctr"/>
                  <a:tab pos="5760000" algn="r"/>
                </a:tabLst>
              </a:pPr>
              <a:t>3</a:t>
            </a:fld>
            <a:r>
              <a:rPr kumimoji="0" lang="en-GB" sz="1000" b="1" i="0" u="none" strike="noStrike" cap="none" normalizeH="0" baseline="0" dirty="0">
                <a:ln>
                  <a:noFill/>
                </a:ln>
                <a:solidFill>
                  <a:schemeClr val="tx1">
                    <a:lumMod val="50000"/>
                    <a:lumOff val="50000"/>
                  </a:schemeClr>
                </a:solidFill>
                <a:effectLst/>
                <a:latin typeface="Calibri" pitchFamily="34" charset="0"/>
                <a:ea typeface="Calibri" pitchFamily="34" charset="0"/>
                <a:cs typeface="Calibri" pitchFamily="34" charset="0"/>
              </a:rPr>
              <a:t> of 14	</a:t>
            </a:r>
            <a:r>
              <a:rPr lang="en-GB" sz="1000" dirty="0">
                <a:solidFill>
                  <a:schemeClr val="accent4">
                    <a:lumMod val="75000"/>
                  </a:schemeClr>
                </a:solidFill>
                <a:latin typeface="Calibri" pitchFamily="34" charset="0"/>
              </a:rPr>
              <a:t> </a:t>
            </a:r>
            <a:r>
              <a:rPr lang="en-GB" sz="1000" b="1" dirty="0">
                <a:solidFill>
                  <a:schemeClr val="tx1">
                    <a:lumMod val="50000"/>
                    <a:lumOff val="50000"/>
                  </a:schemeClr>
                </a:solidFill>
                <a:latin typeface="Calibri" pitchFamily="34" charset="0"/>
              </a:rPr>
              <a:t>Application Documentation</a:t>
            </a:r>
            <a:endParaRPr kumimoji="0" lang="en-GB" sz="1000" b="1" i="0" u="none" strike="noStrike" cap="none" normalizeH="0" baseline="0" dirty="0">
              <a:ln>
                <a:noFill/>
              </a:ln>
              <a:solidFill>
                <a:schemeClr val="tx1">
                  <a:lumMod val="50000"/>
                  <a:lumOff val="50000"/>
                </a:schemeClr>
              </a:solidFill>
              <a:effectLst/>
              <a:latin typeface="Calibri" pitchFamily="34" charset="0"/>
              <a:cs typeface="Arial" pitchFamily="34" charset="0"/>
            </a:endParaRPr>
          </a:p>
        </p:txBody>
      </p:sp>
      <p:pic>
        <p:nvPicPr>
          <p:cNvPr id="7" name="Pictur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554275" y="146939"/>
            <a:ext cx="1003178" cy="601907"/>
          </a:xfrm>
          <a:prstGeom prst="rect">
            <a:avLst/>
          </a:prstGeom>
        </p:spPr>
      </p:pic>
      <p:sp>
        <p:nvSpPr>
          <p:cNvPr id="4" name="TextBox 3">
            <a:extLst>
              <a:ext uri="{FF2B5EF4-FFF2-40B4-BE49-F238E27FC236}">
                <a16:creationId xmlns:a16="http://schemas.microsoft.com/office/drawing/2014/main" id="{AB5732C7-E176-4ED9-B28D-AAD97D76E3CF}"/>
              </a:ext>
            </a:extLst>
          </p:cNvPr>
          <p:cNvSpPr txBox="1"/>
          <p:nvPr/>
        </p:nvSpPr>
        <p:spPr>
          <a:xfrm>
            <a:off x="549000" y="1042068"/>
            <a:ext cx="4805589" cy="299184"/>
          </a:xfrm>
          <a:prstGeom prst="rect">
            <a:avLst/>
          </a:prstGeom>
          <a:noFill/>
        </p:spPr>
        <p:txBody>
          <a:bodyPr wrap="square" rtlCol="0">
            <a:spAutoFit/>
          </a:bodyPr>
          <a:lstStyle/>
          <a:p>
            <a:pPr algn="just">
              <a:lnSpc>
                <a:spcPct val="120000"/>
              </a:lnSpc>
              <a:spcAft>
                <a:spcPts val="600"/>
              </a:spcAft>
            </a:pPr>
            <a:r>
              <a:rPr lang="en-GB" sz="1200" b="1" u="sng" dirty="0">
                <a:latin typeface="Calibri" pitchFamily="34" charset="0"/>
                <a:ea typeface="Calibri"/>
                <a:cs typeface="Times New Roman"/>
              </a:rPr>
              <a:t>Eligible Energy, Directly Associated Activities and Ineligible Energy </a:t>
            </a:r>
          </a:p>
        </p:txBody>
      </p:sp>
      <p:sp>
        <p:nvSpPr>
          <p:cNvPr id="8" name="TextBox 7">
            <a:extLst>
              <a:ext uri="{FF2B5EF4-FFF2-40B4-BE49-F238E27FC236}">
                <a16:creationId xmlns:a16="http://schemas.microsoft.com/office/drawing/2014/main" id="{AA79AF46-3802-48CF-A6EC-11A13BB2755D}"/>
              </a:ext>
            </a:extLst>
          </p:cNvPr>
          <p:cNvSpPr txBox="1"/>
          <p:nvPr/>
        </p:nvSpPr>
        <p:spPr>
          <a:xfrm>
            <a:off x="549000" y="1197791"/>
            <a:ext cx="5760000" cy="7586692"/>
          </a:xfrm>
          <a:prstGeom prst="rect">
            <a:avLst/>
          </a:prstGeom>
          <a:noFill/>
        </p:spPr>
        <p:txBody>
          <a:bodyPr wrap="square" rtlCol="0">
            <a:spAutoFit/>
          </a:bodyPr>
          <a:lstStyle/>
          <a:p>
            <a:pPr algn="just"/>
            <a:endParaRPr lang="en-GB" sz="1200" b="1" u="sng" dirty="0">
              <a:latin typeface="Calibri" pitchFamily="34" charset="0"/>
            </a:endParaRPr>
          </a:p>
          <a:p>
            <a:pPr algn="just"/>
            <a:r>
              <a:rPr lang="en-GB" sz="1100" dirty="0">
                <a:latin typeface="Calibri" pitchFamily="34" charset="0"/>
              </a:rPr>
              <a:t>All energy consumed on site will fall into one of three categories:</a:t>
            </a:r>
          </a:p>
          <a:p>
            <a:pPr algn="just"/>
            <a:endParaRPr lang="en-GB" sz="1100" dirty="0">
              <a:latin typeface="Calibri" pitchFamily="34" charset="0"/>
            </a:endParaRPr>
          </a:p>
          <a:p>
            <a:pPr algn="just"/>
            <a:r>
              <a:rPr lang="en-GB" sz="1200" u="sng" dirty="0">
                <a:latin typeface="Calibri" pitchFamily="34" charset="0"/>
              </a:rPr>
              <a:t>Eligible:</a:t>
            </a:r>
            <a:r>
              <a:rPr lang="en-GB" sz="1100" dirty="0">
                <a:latin typeface="Calibri" pitchFamily="34" charset="0"/>
              </a:rPr>
              <a:t> </a:t>
            </a:r>
          </a:p>
          <a:p>
            <a:pPr algn="just"/>
            <a:endParaRPr lang="en-GB" sz="1100" dirty="0">
              <a:latin typeface="Calibri" pitchFamily="34" charset="0"/>
            </a:endParaRPr>
          </a:p>
          <a:p>
            <a:pPr algn="just"/>
            <a:r>
              <a:rPr lang="en-GB" sz="1100" dirty="0">
                <a:latin typeface="Calibri" pitchFamily="34" charset="0"/>
              </a:rPr>
              <a:t>This is energy used in the eligible process, i.e. activities that meet the sector definition – for techUK this is:</a:t>
            </a:r>
          </a:p>
          <a:p>
            <a:pPr algn="just"/>
            <a:endParaRPr lang="en-GB" sz="1100" dirty="0">
              <a:latin typeface="Calibri" pitchFamily="34" charset="0"/>
            </a:endParaRPr>
          </a:p>
          <a:p>
            <a:pPr algn="just"/>
            <a:r>
              <a:rPr lang="en-GB" sz="1100" dirty="0">
                <a:latin typeface="Calibri" pitchFamily="34" charset="0"/>
              </a:rPr>
              <a:t>‘’</a:t>
            </a:r>
            <a:r>
              <a:rPr lang="en-GB" sz="1100" i="1" dirty="0">
                <a:latin typeface="Calibri" pitchFamily="34" charset="0"/>
              </a:rPr>
              <a:t>The business activity is the leasing or licensing of a data facility which is being used as a data centre. “data facility” means a room, or rooms sharing the same electricity supply circuit, occupied mainly or exclusively by computer equipment which is enabled to transfer data electronically, and where in respect of the room or rooms—</a:t>
            </a:r>
          </a:p>
          <a:p>
            <a:pPr algn="just"/>
            <a:endParaRPr lang="en-GB" sz="1100" i="1" dirty="0">
              <a:latin typeface="Calibri" pitchFamily="34" charset="0"/>
            </a:endParaRPr>
          </a:p>
          <a:p>
            <a:pPr marL="171450" indent="-171450" algn="just">
              <a:buFont typeface="Courier New" panose="02070309020205020404" pitchFamily="49" charset="0"/>
              <a:buChar char="o"/>
            </a:pPr>
            <a:r>
              <a:rPr lang="en-GB" sz="1100" i="1" dirty="0">
                <a:latin typeface="Calibri" pitchFamily="34" charset="0"/>
              </a:rPr>
              <a:t>the temperature and humidity is regulated in connection with the operation of the computer equipment;</a:t>
            </a:r>
          </a:p>
          <a:p>
            <a:pPr marL="171450" indent="-171450" algn="just">
              <a:buFont typeface="Courier New" panose="02070309020205020404" pitchFamily="49" charset="0"/>
              <a:buChar char="o"/>
            </a:pPr>
            <a:r>
              <a:rPr lang="en-GB" sz="1100" i="1" dirty="0">
                <a:latin typeface="Calibri" pitchFamily="34" charset="0"/>
              </a:rPr>
              <a:t>the electricity supply is at least 200kW; and</a:t>
            </a:r>
          </a:p>
          <a:p>
            <a:pPr marL="171450" indent="-171450" algn="just">
              <a:buFont typeface="Courier New" panose="02070309020205020404" pitchFamily="49" charset="0"/>
              <a:buChar char="o"/>
            </a:pPr>
            <a:r>
              <a:rPr lang="en-GB" sz="1100" i="1" dirty="0">
                <a:latin typeface="Calibri" pitchFamily="34" charset="0"/>
              </a:rPr>
              <a:t>electricity is supplied by a back-up electricity supply when the mains supply is interrupted.</a:t>
            </a:r>
          </a:p>
          <a:p>
            <a:pPr marL="171450" indent="-171450" algn="just">
              <a:buFont typeface="Courier New" panose="02070309020205020404" pitchFamily="49" charset="0"/>
              <a:buChar char="o"/>
            </a:pPr>
            <a:endParaRPr lang="en-GB" sz="1100" i="1" dirty="0">
              <a:latin typeface="Calibri" pitchFamily="34" charset="0"/>
            </a:endParaRPr>
          </a:p>
          <a:p>
            <a:pPr algn="just"/>
            <a:r>
              <a:rPr lang="en-GB" sz="1100" dirty="0">
                <a:latin typeface="Calibri" pitchFamily="34" charset="0"/>
              </a:rPr>
              <a:t>This definition limits eligibility to contracting out white space and/or IT equipment to third parties, i.e. colocation. It does not currently extend to enterprise data centres. For further detail on eligibility please see Note 016 - </a:t>
            </a:r>
            <a:r>
              <a:rPr lang="en-GB" sz="1100" b="0" i="0" u="none" strike="noStrike" dirty="0">
                <a:solidFill>
                  <a:srgbClr val="000000"/>
                </a:solidFill>
                <a:effectLst/>
                <a:latin typeface="Calibri" panose="020F0502020204030204" pitchFamily="34" charset="0"/>
              </a:rPr>
              <a:t>Datacentre CCA eligibility</a:t>
            </a:r>
          </a:p>
          <a:p>
            <a:pPr algn="just"/>
            <a:endParaRPr lang="en-GB" sz="1100" dirty="0">
              <a:latin typeface="Calibri" pitchFamily="34" charset="0"/>
            </a:endParaRPr>
          </a:p>
          <a:p>
            <a:pPr algn="just"/>
            <a:r>
              <a:rPr lang="en-GB" sz="1200" u="sng" dirty="0">
                <a:latin typeface="Calibri" pitchFamily="34" charset="0"/>
              </a:rPr>
              <a:t>Directly Associated Activity (DAA):</a:t>
            </a:r>
          </a:p>
          <a:p>
            <a:pPr algn="just"/>
            <a:endParaRPr lang="en-GB" sz="1100" dirty="0">
              <a:latin typeface="Calibri" pitchFamily="34" charset="0"/>
            </a:endParaRPr>
          </a:p>
          <a:p>
            <a:pPr algn="just"/>
            <a:r>
              <a:rPr lang="en-GB" sz="1100" dirty="0">
                <a:latin typeface="Calibri" pitchFamily="34" charset="0"/>
              </a:rPr>
              <a:t>This is energy used in activities that are integral to serving the eligible process, that could not take place away from site and without which the eligible process would cease. Activities include support services, and can also include those physically linked to the eligible process and such that disruption to these activities would disrupt the eligible process. For data centres, this can also include energy used in activities that are detailed in the contract with the third party such as security, without which the contract conditions would be breached.</a:t>
            </a:r>
          </a:p>
          <a:p>
            <a:pPr algn="just"/>
            <a:endParaRPr lang="en-GB" sz="1100" dirty="0">
              <a:latin typeface="Calibri" pitchFamily="34" charset="0"/>
            </a:endParaRPr>
          </a:p>
          <a:p>
            <a:pPr algn="just"/>
            <a:r>
              <a:rPr lang="en-GB" sz="1100" dirty="0">
                <a:latin typeface="Calibri" pitchFamily="34" charset="0"/>
              </a:rPr>
              <a:t>Examples of DAAs could be:</a:t>
            </a:r>
          </a:p>
          <a:p>
            <a:pPr algn="just"/>
            <a:r>
              <a:rPr lang="en-GB" sz="1100" dirty="0">
                <a:latin typeface="Calibri" pitchFamily="34" charset="0"/>
              </a:rPr>
              <a:t>HV Switchgear/transformers</a:t>
            </a:r>
          </a:p>
          <a:p>
            <a:pPr algn="just"/>
            <a:r>
              <a:rPr lang="en-GB" sz="1100" dirty="0">
                <a:latin typeface="Calibri" pitchFamily="34" charset="0"/>
              </a:rPr>
              <a:t>HV Generators</a:t>
            </a:r>
          </a:p>
          <a:p>
            <a:pPr algn="just"/>
            <a:r>
              <a:rPr lang="en-GB" sz="1100" dirty="0">
                <a:latin typeface="Calibri" pitchFamily="34" charset="0"/>
              </a:rPr>
              <a:t>UPS &amp; Battery Rooms</a:t>
            </a:r>
          </a:p>
          <a:p>
            <a:pPr algn="just"/>
            <a:r>
              <a:rPr lang="en-GB" sz="1100" dirty="0">
                <a:latin typeface="Calibri" pitchFamily="34" charset="0"/>
              </a:rPr>
              <a:t>Air Cooled Chillers</a:t>
            </a:r>
          </a:p>
          <a:p>
            <a:pPr algn="just"/>
            <a:r>
              <a:rPr lang="en-GB" sz="1100" dirty="0">
                <a:latin typeface="Calibri" pitchFamily="34" charset="0"/>
              </a:rPr>
              <a:t>CRAC cooling</a:t>
            </a:r>
          </a:p>
          <a:p>
            <a:pPr algn="just"/>
            <a:r>
              <a:rPr lang="en-GB" sz="1100" dirty="0">
                <a:latin typeface="Calibri" pitchFamily="34" charset="0"/>
              </a:rPr>
              <a:t>Ventilation Systems</a:t>
            </a:r>
          </a:p>
          <a:p>
            <a:pPr algn="just"/>
            <a:r>
              <a:rPr lang="en-GB" sz="1100" dirty="0">
                <a:latin typeface="Calibri" pitchFamily="34" charset="0"/>
              </a:rPr>
              <a:t>Essential Stores  (24 hour on site maintenance kit)</a:t>
            </a:r>
          </a:p>
          <a:p>
            <a:pPr algn="just"/>
            <a:r>
              <a:rPr lang="en-GB" sz="1100" dirty="0">
                <a:latin typeface="Calibri" pitchFamily="34" charset="0"/>
              </a:rPr>
              <a:t>24 hour CCTV and Security Systems</a:t>
            </a:r>
          </a:p>
          <a:p>
            <a:pPr algn="just"/>
            <a:r>
              <a:rPr lang="en-GB" sz="1100" dirty="0">
                <a:latin typeface="Calibri" pitchFamily="34" charset="0"/>
              </a:rPr>
              <a:t>Fire Suppression System</a:t>
            </a:r>
          </a:p>
          <a:p>
            <a:pPr algn="just"/>
            <a:r>
              <a:rPr lang="en-GB" sz="1100" dirty="0">
                <a:latin typeface="Calibri" pitchFamily="34" charset="0"/>
              </a:rPr>
              <a:t>Loading Bay</a:t>
            </a:r>
          </a:p>
          <a:p>
            <a:pPr algn="just"/>
            <a:r>
              <a:rPr lang="en-GB" sz="1100" dirty="0">
                <a:latin typeface="Calibri" pitchFamily="34" charset="0"/>
              </a:rPr>
              <a:t>Goods Lift</a:t>
            </a:r>
          </a:p>
          <a:p>
            <a:pPr algn="just"/>
            <a:endParaRPr lang="en-GB" sz="1100" dirty="0">
              <a:latin typeface="Calibri" pitchFamily="34" charset="0"/>
            </a:endParaRPr>
          </a:p>
        </p:txBody>
      </p:sp>
      <p:pic>
        <p:nvPicPr>
          <p:cNvPr id="11" name="Picture 10" descr="techUK logo image.png">
            <a:extLst>
              <a:ext uri="{FF2B5EF4-FFF2-40B4-BE49-F238E27FC236}">
                <a16:creationId xmlns:a16="http://schemas.microsoft.com/office/drawing/2014/main" id="{273B8B58-AA45-4FE1-99A5-818BD63219B5}"/>
              </a:ext>
            </a:extLst>
          </p:cNvPr>
          <p:cNvPicPr>
            <a:picLocks noChangeAspect="1"/>
          </p:cNvPicPr>
          <p:nvPr/>
        </p:nvPicPr>
        <p:blipFill>
          <a:blip r:embed="rId3" cstate="print"/>
          <a:stretch>
            <a:fillRect/>
          </a:stretch>
        </p:blipFill>
        <p:spPr>
          <a:xfrm>
            <a:off x="395536" y="116632"/>
            <a:ext cx="1224136" cy="463578"/>
          </a:xfrm>
          <a:prstGeom prst="rect">
            <a:avLst/>
          </a:prstGeom>
        </p:spPr>
      </p:pic>
    </p:spTree>
    <p:extLst>
      <p:ext uri="{BB962C8B-B14F-4D97-AF65-F5344CB8AC3E}">
        <p14:creationId xmlns:p14="http://schemas.microsoft.com/office/powerpoint/2010/main" val="391354645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ChangeArrowheads="1"/>
          </p:cNvSpPr>
          <p:nvPr/>
        </p:nvSpPr>
        <p:spPr bwMode="auto">
          <a:xfrm>
            <a:off x="0" y="0"/>
            <a:ext cx="6858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GB"/>
          </a:p>
        </p:txBody>
      </p:sp>
      <p:sp>
        <p:nvSpPr>
          <p:cNvPr id="9" name="Rectangle 3"/>
          <p:cNvSpPr>
            <a:spLocks noChangeArrowheads="1"/>
          </p:cNvSpPr>
          <p:nvPr/>
        </p:nvSpPr>
        <p:spPr bwMode="auto">
          <a:xfrm>
            <a:off x="549000" y="8748464"/>
            <a:ext cx="5760000" cy="246221"/>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tab pos="2880000" algn="ctr"/>
                <a:tab pos="5760000" algn="r"/>
              </a:tabLst>
            </a:pPr>
            <a:r>
              <a:rPr kumimoji="0" lang="en-GB" sz="1000" b="1" i="0" u="none" strike="noStrike" cap="none" normalizeH="0" baseline="0" dirty="0">
                <a:ln>
                  <a:noFill/>
                </a:ln>
                <a:solidFill>
                  <a:schemeClr val="tx1">
                    <a:lumMod val="50000"/>
                    <a:lumOff val="50000"/>
                  </a:schemeClr>
                </a:solidFill>
                <a:effectLst/>
                <a:latin typeface="Calibri" pitchFamily="34" charset="0"/>
                <a:ea typeface="Calibri" pitchFamily="34" charset="0"/>
                <a:cs typeface="Calibri" pitchFamily="34" charset="0"/>
              </a:rPr>
              <a:t>Climate Change Agreement for techUK 	Page </a:t>
            </a:r>
            <a:fld id="{21684679-339F-4BC9-B73B-5EEB1B3FA67B}" type="slidenum">
              <a:rPr kumimoji="0" lang="en-GB" sz="1000" b="1" i="0" u="none" strike="noStrike" cap="none" normalizeH="0" baseline="0" smtClean="0">
                <a:ln>
                  <a:noFill/>
                </a:ln>
                <a:solidFill>
                  <a:schemeClr val="tx1">
                    <a:lumMod val="50000"/>
                    <a:lumOff val="50000"/>
                  </a:schemeClr>
                </a:solidFill>
                <a:effectLst/>
                <a:latin typeface="Calibri" pitchFamily="34" charset="0"/>
                <a:ea typeface="Calibri" pitchFamily="34" charset="0"/>
                <a:cs typeface="Calibri" pitchFamily="34" charset="0"/>
              </a:rPr>
              <a:pPr marL="0" marR="0" lvl="0" indent="0" algn="l" defTabSz="914400" rtl="0" eaLnBrk="1" fontAlgn="base" latinLnBrk="0" hangingPunct="1">
                <a:lnSpc>
                  <a:spcPct val="100000"/>
                </a:lnSpc>
                <a:spcBef>
                  <a:spcPct val="0"/>
                </a:spcBef>
                <a:spcAft>
                  <a:spcPct val="0"/>
                </a:spcAft>
                <a:buClrTx/>
                <a:buSzTx/>
                <a:buFontTx/>
                <a:buNone/>
                <a:tabLst>
                  <a:tab pos="2880000" algn="ctr"/>
                  <a:tab pos="5760000" algn="r"/>
                </a:tabLst>
              </a:pPr>
              <a:t>4</a:t>
            </a:fld>
            <a:r>
              <a:rPr kumimoji="0" lang="en-GB" sz="1000" b="1" i="0" u="none" strike="noStrike" cap="none" normalizeH="0" baseline="0" dirty="0">
                <a:ln>
                  <a:noFill/>
                </a:ln>
                <a:solidFill>
                  <a:schemeClr val="tx1">
                    <a:lumMod val="50000"/>
                    <a:lumOff val="50000"/>
                  </a:schemeClr>
                </a:solidFill>
                <a:effectLst/>
                <a:latin typeface="Calibri" pitchFamily="34" charset="0"/>
                <a:ea typeface="Calibri" pitchFamily="34" charset="0"/>
                <a:cs typeface="Calibri" pitchFamily="34" charset="0"/>
              </a:rPr>
              <a:t> of 14	</a:t>
            </a:r>
            <a:r>
              <a:rPr lang="en-GB" sz="1000" dirty="0">
                <a:solidFill>
                  <a:schemeClr val="accent4">
                    <a:lumMod val="75000"/>
                  </a:schemeClr>
                </a:solidFill>
                <a:latin typeface="Calibri" pitchFamily="34" charset="0"/>
              </a:rPr>
              <a:t> </a:t>
            </a:r>
            <a:r>
              <a:rPr lang="en-GB" sz="1000" b="1" dirty="0">
                <a:solidFill>
                  <a:schemeClr val="tx1">
                    <a:lumMod val="50000"/>
                    <a:lumOff val="50000"/>
                  </a:schemeClr>
                </a:solidFill>
                <a:latin typeface="Calibri" pitchFamily="34" charset="0"/>
              </a:rPr>
              <a:t>Application Documentation</a:t>
            </a:r>
            <a:endParaRPr kumimoji="0" lang="en-GB" sz="1000" b="1" i="0" u="none" strike="noStrike" cap="none" normalizeH="0" baseline="0" dirty="0">
              <a:ln>
                <a:noFill/>
              </a:ln>
              <a:solidFill>
                <a:schemeClr val="tx1">
                  <a:lumMod val="50000"/>
                  <a:lumOff val="50000"/>
                </a:schemeClr>
              </a:solidFill>
              <a:effectLst/>
              <a:latin typeface="Calibri" pitchFamily="34" charset="0"/>
              <a:cs typeface="Arial" pitchFamily="34" charset="0"/>
            </a:endParaRPr>
          </a:p>
        </p:txBody>
      </p:sp>
      <p:pic>
        <p:nvPicPr>
          <p:cNvPr id="7" name="Pictur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554275" y="146939"/>
            <a:ext cx="1003178" cy="601907"/>
          </a:xfrm>
          <a:prstGeom prst="rect">
            <a:avLst/>
          </a:prstGeom>
        </p:spPr>
      </p:pic>
      <p:sp>
        <p:nvSpPr>
          <p:cNvPr id="4" name="TextBox 3">
            <a:extLst>
              <a:ext uri="{FF2B5EF4-FFF2-40B4-BE49-F238E27FC236}">
                <a16:creationId xmlns:a16="http://schemas.microsoft.com/office/drawing/2014/main" id="{AB5732C7-E176-4ED9-B28D-AAD97D76E3CF}"/>
              </a:ext>
            </a:extLst>
          </p:cNvPr>
          <p:cNvSpPr txBox="1"/>
          <p:nvPr/>
        </p:nvSpPr>
        <p:spPr>
          <a:xfrm>
            <a:off x="549000" y="1042068"/>
            <a:ext cx="4805589" cy="299184"/>
          </a:xfrm>
          <a:prstGeom prst="rect">
            <a:avLst/>
          </a:prstGeom>
          <a:noFill/>
        </p:spPr>
        <p:txBody>
          <a:bodyPr wrap="square" rtlCol="0">
            <a:spAutoFit/>
          </a:bodyPr>
          <a:lstStyle/>
          <a:p>
            <a:pPr algn="just">
              <a:lnSpc>
                <a:spcPct val="120000"/>
              </a:lnSpc>
              <a:spcAft>
                <a:spcPts val="600"/>
              </a:spcAft>
            </a:pPr>
            <a:r>
              <a:rPr lang="en-GB" sz="1200" b="1" u="sng" dirty="0">
                <a:latin typeface="Calibri" pitchFamily="34" charset="0"/>
                <a:ea typeface="Calibri"/>
                <a:cs typeface="Times New Roman"/>
              </a:rPr>
              <a:t>Eligible Energy, Directly Associated Activities and Ineligible Energy (2) </a:t>
            </a:r>
          </a:p>
        </p:txBody>
      </p:sp>
      <p:sp>
        <p:nvSpPr>
          <p:cNvPr id="8" name="TextBox 7">
            <a:extLst>
              <a:ext uri="{FF2B5EF4-FFF2-40B4-BE49-F238E27FC236}">
                <a16:creationId xmlns:a16="http://schemas.microsoft.com/office/drawing/2014/main" id="{AA79AF46-3802-48CF-A6EC-11A13BB2755D}"/>
              </a:ext>
            </a:extLst>
          </p:cNvPr>
          <p:cNvSpPr txBox="1"/>
          <p:nvPr/>
        </p:nvSpPr>
        <p:spPr>
          <a:xfrm>
            <a:off x="549000" y="1197791"/>
            <a:ext cx="5760000" cy="4216539"/>
          </a:xfrm>
          <a:prstGeom prst="rect">
            <a:avLst/>
          </a:prstGeom>
          <a:noFill/>
        </p:spPr>
        <p:txBody>
          <a:bodyPr wrap="square" rtlCol="0">
            <a:spAutoFit/>
          </a:bodyPr>
          <a:lstStyle/>
          <a:p>
            <a:pPr algn="l"/>
            <a:endParaRPr lang="en-GB" sz="1200" b="1" u="sng" dirty="0">
              <a:latin typeface="Calibri" pitchFamily="34" charset="0"/>
            </a:endParaRPr>
          </a:p>
          <a:p>
            <a:pPr algn="just"/>
            <a:endParaRPr lang="en-GB" sz="1100" dirty="0">
              <a:latin typeface="Calibri" pitchFamily="34" charset="0"/>
            </a:endParaRPr>
          </a:p>
          <a:p>
            <a:pPr algn="just"/>
            <a:r>
              <a:rPr lang="en-GB" sz="1200" u="sng" dirty="0">
                <a:latin typeface="Calibri" pitchFamily="34" charset="0"/>
              </a:rPr>
              <a:t>Ineligible:</a:t>
            </a:r>
          </a:p>
          <a:p>
            <a:pPr algn="just"/>
            <a:endParaRPr lang="en-GB" sz="1100" dirty="0">
              <a:latin typeface="Calibri" pitchFamily="34" charset="0"/>
            </a:endParaRPr>
          </a:p>
          <a:p>
            <a:pPr algn="just"/>
            <a:r>
              <a:rPr lang="en-GB" sz="1100" dirty="0">
                <a:latin typeface="Calibri" pitchFamily="34" charset="0"/>
              </a:rPr>
              <a:t>Energy which is unrelated to the eligible process is ineligible. </a:t>
            </a:r>
          </a:p>
          <a:p>
            <a:pPr algn="just"/>
            <a:endParaRPr lang="en-GB" sz="1100" dirty="0">
              <a:latin typeface="Calibri" pitchFamily="34" charset="0"/>
            </a:endParaRPr>
          </a:p>
          <a:p>
            <a:pPr algn="just"/>
            <a:r>
              <a:rPr lang="en-GB" sz="1100" dirty="0">
                <a:latin typeface="Calibri" pitchFamily="34" charset="0"/>
              </a:rPr>
              <a:t>Examples include energy used in offices, canteens, non-essential stores, corridors, car parks</a:t>
            </a:r>
          </a:p>
          <a:p>
            <a:pPr algn="just"/>
            <a:r>
              <a:rPr lang="en-GB" sz="1100" dirty="0">
                <a:latin typeface="Calibri" pitchFamily="34" charset="0"/>
              </a:rPr>
              <a:t>.</a:t>
            </a:r>
          </a:p>
          <a:p>
            <a:pPr algn="just"/>
            <a:r>
              <a:rPr lang="en-GB" sz="1100" dirty="0">
                <a:latin typeface="Calibri" pitchFamily="34" charset="0"/>
              </a:rPr>
              <a:t>White space/racking for the operator’s own sole use and the proportion of directly associated activity energy needed to support this is also deemed ineligible.</a:t>
            </a:r>
          </a:p>
          <a:p>
            <a:pPr algn="just"/>
            <a:endParaRPr lang="en-GB" sz="1100" dirty="0">
              <a:latin typeface="Calibri" pitchFamily="34" charset="0"/>
            </a:endParaRPr>
          </a:p>
          <a:p>
            <a:pPr algn="just"/>
            <a:r>
              <a:rPr lang="en-GB" sz="1200" u="sng" dirty="0">
                <a:latin typeface="Calibri" pitchFamily="34" charset="0"/>
              </a:rPr>
              <a:t>Why is the classification of energy use important?</a:t>
            </a:r>
          </a:p>
          <a:p>
            <a:pPr algn="just"/>
            <a:endParaRPr lang="en-GB" sz="1200" u="sng" dirty="0">
              <a:latin typeface="Calibri" pitchFamily="34" charset="0"/>
            </a:endParaRPr>
          </a:p>
          <a:p>
            <a:pPr algn="just"/>
            <a:r>
              <a:rPr lang="en-GB" sz="1100" dirty="0">
                <a:latin typeface="Calibri" pitchFamily="34" charset="0"/>
              </a:rPr>
              <a:t>The supporting documents need to evidence that all energy has been accounted for correctly. The Environment Agency will expect to be able to cross refer an area or process across the documents, i.e. that the classification of a process or energy use in a written document matches the classification in the process flow map and likewise the site plan. They will need to satisfy themselves that the amount of energy included in the CCA is correct and therefore that the % of discount that can be claimed is correct.</a:t>
            </a:r>
          </a:p>
          <a:p>
            <a:pPr algn="just"/>
            <a:endParaRPr lang="en-GB" sz="1100" dirty="0">
              <a:latin typeface="Calibri" pitchFamily="34" charset="0"/>
            </a:endParaRPr>
          </a:p>
          <a:p>
            <a:pPr algn="just"/>
            <a:r>
              <a:rPr lang="en-GB" sz="1100" dirty="0">
                <a:latin typeface="Calibri" pitchFamily="34" charset="0"/>
              </a:rPr>
              <a:t>It is important to note that although a DAA is not ‘eligible process’ energy, it is also not ‘ineligible’ in terms of completing the 70/30 evaluation. It is possible that only 20% of energy on site is used in eligible processes but the site still passes the 70/30 as 70% of energy is used in DAAs. This would mean the site is 90% ‘eligible’ in terms of the 70/30 evaluation.</a:t>
            </a:r>
          </a:p>
        </p:txBody>
      </p:sp>
      <p:pic>
        <p:nvPicPr>
          <p:cNvPr id="11" name="Picture 10" descr="techUK logo image.png">
            <a:extLst>
              <a:ext uri="{FF2B5EF4-FFF2-40B4-BE49-F238E27FC236}">
                <a16:creationId xmlns:a16="http://schemas.microsoft.com/office/drawing/2014/main" id="{273B8B58-AA45-4FE1-99A5-818BD63219B5}"/>
              </a:ext>
            </a:extLst>
          </p:cNvPr>
          <p:cNvPicPr>
            <a:picLocks noChangeAspect="1"/>
          </p:cNvPicPr>
          <p:nvPr/>
        </p:nvPicPr>
        <p:blipFill>
          <a:blip r:embed="rId3" cstate="print"/>
          <a:stretch>
            <a:fillRect/>
          </a:stretch>
        </p:blipFill>
        <p:spPr>
          <a:xfrm>
            <a:off x="395536" y="116632"/>
            <a:ext cx="1224136" cy="463578"/>
          </a:xfrm>
          <a:prstGeom prst="rect">
            <a:avLst/>
          </a:prstGeom>
        </p:spPr>
      </p:pic>
    </p:spTree>
    <p:extLst>
      <p:ext uri="{BB962C8B-B14F-4D97-AF65-F5344CB8AC3E}">
        <p14:creationId xmlns:p14="http://schemas.microsoft.com/office/powerpoint/2010/main" val="99831047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ChangeArrowheads="1"/>
          </p:cNvSpPr>
          <p:nvPr/>
        </p:nvSpPr>
        <p:spPr bwMode="auto">
          <a:xfrm>
            <a:off x="0" y="0"/>
            <a:ext cx="6858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GB"/>
          </a:p>
        </p:txBody>
      </p:sp>
      <p:sp>
        <p:nvSpPr>
          <p:cNvPr id="9" name="Rectangle 3"/>
          <p:cNvSpPr>
            <a:spLocks noChangeArrowheads="1"/>
          </p:cNvSpPr>
          <p:nvPr/>
        </p:nvSpPr>
        <p:spPr bwMode="auto">
          <a:xfrm>
            <a:off x="549000" y="8748464"/>
            <a:ext cx="5760000" cy="246221"/>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tab pos="2880000" algn="ctr"/>
                <a:tab pos="5760000" algn="r"/>
              </a:tabLst>
            </a:pPr>
            <a:r>
              <a:rPr kumimoji="0" lang="en-GB" sz="1000" b="1" i="0" u="none" strike="noStrike" cap="none" normalizeH="0" baseline="0" dirty="0">
                <a:ln>
                  <a:noFill/>
                </a:ln>
                <a:solidFill>
                  <a:schemeClr val="tx1">
                    <a:lumMod val="50000"/>
                    <a:lumOff val="50000"/>
                  </a:schemeClr>
                </a:solidFill>
                <a:effectLst/>
                <a:latin typeface="Calibri" pitchFamily="34" charset="0"/>
                <a:ea typeface="Calibri" pitchFamily="34" charset="0"/>
                <a:cs typeface="Calibri" pitchFamily="34" charset="0"/>
              </a:rPr>
              <a:t>Climate Change Agreement for techUK 	Page </a:t>
            </a:r>
            <a:fld id="{21684679-339F-4BC9-B73B-5EEB1B3FA67B}" type="slidenum">
              <a:rPr kumimoji="0" lang="en-GB" sz="1000" b="1" i="0" u="none" strike="noStrike" cap="none" normalizeH="0" baseline="0" smtClean="0">
                <a:ln>
                  <a:noFill/>
                </a:ln>
                <a:solidFill>
                  <a:schemeClr val="tx1">
                    <a:lumMod val="50000"/>
                    <a:lumOff val="50000"/>
                  </a:schemeClr>
                </a:solidFill>
                <a:effectLst/>
                <a:latin typeface="Calibri" pitchFamily="34" charset="0"/>
                <a:ea typeface="Calibri" pitchFamily="34" charset="0"/>
                <a:cs typeface="Calibri" pitchFamily="34" charset="0"/>
              </a:rPr>
              <a:pPr marL="0" marR="0" lvl="0" indent="0" algn="l" defTabSz="914400" rtl="0" eaLnBrk="1" fontAlgn="base" latinLnBrk="0" hangingPunct="1">
                <a:lnSpc>
                  <a:spcPct val="100000"/>
                </a:lnSpc>
                <a:spcBef>
                  <a:spcPct val="0"/>
                </a:spcBef>
                <a:spcAft>
                  <a:spcPct val="0"/>
                </a:spcAft>
                <a:buClrTx/>
                <a:buSzTx/>
                <a:buFontTx/>
                <a:buNone/>
                <a:tabLst>
                  <a:tab pos="2880000" algn="ctr"/>
                  <a:tab pos="5760000" algn="r"/>
                </a:tabLst>
              </a:pPr>
              <a:t>5</a:t>
            </a:fld>
            <a:r>
              <a:rPr kumimoji="0" lang="en-GB" sz="1000" b="1" i="0" u="none" strike="noStrike" cap="none" normalizeH="0" baseline="0" dirty="0">
                <a:ln>
                  <a:noFill/>
                </a:ln>
                <a:solidFill>
                  <a:schemeClr val="tx1">
                    <a:lumMod val="50000"/>
                    <a:lumOff val="50000"/>
                  </a:schemeClr>
                </a:solidFill>
                <a:effectLst/>
                <a:latin typeface="Calibri" pitchFamily="34" charset="0"/>
                <a:ea typeface="Calibri" pitchFamily="34" charset="0"/>
                <a:cs typeface="Calibri" pitchFamily="34" charset="0"/>
              </a:rPr>
              <a:t> of 14	</a:t>
            </a:r>
            <a:r>
              <a:rPr lang="en-GB" sz="1000" dirty="0">
                <a:solidFill>
                  <a:schemeClr val="accent4">
                    <a:lumMod val="75000"/>
                  </a:schemeClr>
                </a:solidFill>
                <a:latin typeface="Calibri" pitchFamily="34" charset="0"/>
              </a:rPr>
              <a:t> </a:t>
            </a:r>
            <a:r>
              <a:rPr lang="en-GB" sz="1000" b="1" dirty="0">
                <a:solidFill>
                  <a:schemeClr val="tx1">
                    <a:lumMod val="50000"/>
                    <a:lumOff val="50000"/>
                  </a:schemeClr>
                </a:solidFill>
                <a:latin typeface="Calibri" pitchFamily="34" charset="0"/>
              </a:rPr>
              <a:t>Application Documentation</a:t>
            </a:r>
            <a:endParaRPr kumimoji="0" lang="en-GB" sz="1000" b="1" i="0" u="none" strike="noStrike" cap="none" normalizeH="0" baseline="0" dirty="0">
              <a:ln>
                <a:noFill/>
              </a:ln>
              <a:solidFill>
                <a:schemeClr val="tx1">
                  <a:lumMod val="50000"/>
                  <a:lumOff val="50000"/>
                </a:schemeClr>
              </a:solidFill>
              <a:effectLst/>
              <a:latin typeface="Calibri" pitchFamily="34" charset="0"/>
              <a:cs typeface="Arial" pitchFamily="34" charset="0"/>
            </a:endParaRPr>
          </a:p>
        </p:txBody>
      </p:sp>
      <p:pic>
        <p:nvPicPr>
          <p:cNvPr id="7" name="Pictur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554275" y="146939"/>
            <a:ext cx="1003178" cy="601907"/>
          </a:xfrm>
          <a:prstGeom prst="rect">
            <a:avLst/>
          </a:prstGeom>
        </p:spPr>
      </p:pic>
      <p:sp>
        <p:nvSpPr>
          <p:cNvPr id="4" name="TextBox 3">
            <a:extLst>
              <a:ext uri="{FF2B5EF4-FFF2-40B4-BE49-F238E27FC236}">
                <a16:creationId xmlns:a16="http://schemas.microsoft.com/office/drawing/2014/main" id="{AB5732C7-E176-4ED9-B28D-AAD97D76E3CF}"/>
              </a:ext>
            </a:extLst>
          </p:cNvPr>
          <p:cNvSpPr txBox="1"/>
          <p:nvPr/>
        </p:nvSpPr>
        <p:spPr>
          <a:xfrm>
            <a:off x="549000" y="1042068"/>
            <a:ext cx="4805589" cy="299184"/>
          </a:xfrm>
          <a:prstGeom prst="rect">
            <a:avLst/>
          </a:prstGeom>
          <a:noFill/>
        </p:spPr>
        <p:txBody>
          <a:bodyPr wrap="square" rtlCol="0">
            <a:spAutoFit/>
          </a:bodyPr>
          <a:lstStyle/>
          <a:p>
            <a:pPr algn="just">
              <a:lnSpc>
                <a:spcPct val="120000"/>
              </a:lnSpc>
              <a:spcAft>
                <a:spcPts val="600"/>
              </a:spcAft>
            </a:pPr>
            <a:r>
              <a:rPr lang="en-GB" sz="1200" b="1" u="sng" dirty="0">
                <a:latin typeface="Calibri" pitchFamily="34" charset="0"/>
                <a:ea typeface="Calibri"/>
                <a:cs typeface="Times New Roman"/>
              </a:rPr>
              <a:t>Process Description (Manufacturing Process Description or MPD)</a:t>
            </a:r>
          </a:p>
        </p:txBody>
      </p:sp>
      <p:sp>
        <p:nvSpPr>
          <p:cNvPr id="8" name="TextBox 7">
            <a:extLst>
              <a:ext uri="{FF2B5EF4-FFF2-40B4-BE49-F238E27FC236}">
                <a16:creationId xmlns:a16="http://schemas.microsoft.com/office/drawing/2014/main" id="{AA79AF46-3802-48CF-A6EC-11A13BB2755D}"/>
              </a:ext>
            </a:extLst>
          </p:cNvPr>
          <p:cNvSpPr txBox="1"/>
          <p:nvPr/>
        </p:nvSpPr>
        <p:spPr>
          <a:xfrm>
            <a:off x="549000" y="1197791"/>
            <a:ext cx="5760000" cy="7555915"/>
          </a:xfrm>
          <a:prstGeom prst="rect">
            <a:avLst/>
          </a:prstGeom>
          <a:noFill/>
        </p:spPr>
        <p:txBody>
          <a:bodyPr wrap="square" rtlCol="0">
            <a:spAutoFit/>
          </a:bodyPr>
          <a:lstStyle/>
          <a:p>
            <a:pPr algn="l"/>
            <a:endParaRPr lang="en-GB" sz="1200" b="1" u="sng" dirty="0">
              <a:latin typeface="Calibri" pitchFamily="34" charset="0"/>
            </a:endParaRPr>
          </a:p>
          <a:p>
            <a:pPr algn="just"/>
            <a:r>
              <a:rPr lang="en-GB" sz="1100" dirty="0">
                <a:latin typeface="Calibri" pitchFamily="34" charset="0"/>
              </a:rPr>
              <a:t>This is a written document describing the manufacturing process conducted at the site from receipt of raw materials to dispatch of final product. </a:t>
            </a:r>
          </a:p>
          <a:p>
            <a:pPr algn="just"/>
            <a:endParaRPr lang="en-GB" sz="1100" dirty="0">
              <a:latin typeface="Calibri" pitchFamily="34" charset="0"/>
            </a:endParaRPr>
          </a:p>
          <a:p>
            <a:pPr algn="just"/>
            <a:r>
              <a:rPr lang="en-GB" sz="1100" dirty="0">
                <a:latin typeface="Calibri" pitchFamily="34" charset="0"/>
              </a:rPr>
              <a:t>It should be of sufficient detail to allow an unambiguous interpretation of the extent of your process(es). The narrative should also describe the product or range of products being produced.</a:t>
            </a:r>
          </a:p>
          <a:p>
            <a:pPr algn="just"/>
            <a:endParaRPr lang="en-GB" sz="1100" dirty="0">
              <a:latin typeface="Calibri" pitchFamily="34" charset="0"/>
            </a:endParaRPr>
          </a:p>
          <a:p>
            <a:pPr algn="just"/>
            <a:r>
              <a:rPr lang="en-GB" sz="1100" dirty="0">
                <a:latin typeface="Calibri" pitchFamily="34" charset="0"/>
              </a:rPr>
              <a:t>The MPD may include description of DAAs and ineligible processes to provide a comprehensive description of what happens on site.</a:t>
            </a:r>
          </a:p>
          <a:p>
            <a:pPr algn="just"/>
            <a:endParaRPr lang="en-GB" sz="1100" dirty="0">
              <a:latin typeface="Calibri" pitchFamily="34" charset="0"/>
            </a:endParaRPr>
          </a:p>
          <a:p>
            <a:pPr algn="just"/>
            <a:r>
              <a:rPr lang="en-GB" sz="1200" u="sng" dirty="0">
                <a:latin typeface="Calibri" pitchFamily="34" charset="0"/>
              </a:rPr>
              <a:t>Example MPD:</a:t>
            </a:r>
          </a:p>
          <a:p>
            <a:pPr algn="just"/>
            <a:endParaRPr lang="en-GB" sz="1100" dirty="0">
              <a:latin typeface="Calibri" pitchFamily="34" charset="0"/>
            </a:endParaRPr>
          </a:p>
          <a:p>
            <a:pPr algn="just"/>
            <a:r>
              <a:rPr lang="en-GB" sz="1100" dirty="0">
                <a:latin typeface="Calibri" pitchFamily="34" charset="0"/>
              </a:rPr>
              <a:t>The business activity at the [site name] site in [site location] is the leasing or licensing of a data facility which is being used as a data centre; this is through the provision of serviced co-location facilities for our clients. The service provides secure, air conditioned data halls for the installation of client’s servers which can be provided at rack, cage or whole suite level. </a:t>
            </a:r>
          </a:p>
          <a:p>
            <a:pPr algn="just"/>
            <a:r>
              <a:rPr lang="en-GB" sz="1100" dirty="0">
                <a:latin typeface="Calibri" pitchFamily="34" charset="0"/>
              </a:rPr>
              <a:t> </a:t>
            </a:r>
          </a:p>
          <a:p>
            <a:pPr algn="just"/>
            <a:r>
              <a:rPr lang="en-GB" sz="1100" dirty="0">
                <a:latin typeface="Calibri" pitchFamily="34" charset="0"/>
              </a:rPr>
              <a:t>The single storey site building comprises of several data halls with cooling provided by computer room air conditioning (CRAC) units. In addition there are some small office facilities for the organisation’s data centre and sales staff. There is also a loading bay and facilities for the clients to offload and assemble equipment prior to installation in the co-located space.</a:t>
            </a:r>
          </a:p>
          <a:p>
            <a:pPr algn="just"/>
            <a:r>
              <a:rPr lang="en-GB" sz="1100" dirty="0">
                <a:latin typeface="Calibri" pitchFamily="34" charset="0"/>
              </a:rPr>
              <a:t> </a:t>
            </a:r>
          </a:p>
          <a:p>
            <a:pPr algn="just"/>
            <a:r>
              <a:rPr lang="en-GB" sz="1100" dirty="0">
                <a:latin typeface="Calibri" pitchFamily="34" charset="0"/>
              </a:rPr>
              <a:t>Heat rejection for the data halls is via externally located free cooling chillers. Humidity control and air handling is via additional separate systems to maintain the safe operation of client’s computer equipment. </a:t>
            </a:r>
          </a:p>
          <a:p>
            <a:pPr algn="just"/>
            <a:r>
              <a:rPr lang="en-GB" sz="1100" dirty="0">
                <a:latin typeface="Calibri" pitchFamily="34" charset="0"/>
              </a:rPr>
              <a:t> </a:t>
            </a:r>
          </a:p>
          <a:p>
            <a:pPr algn="just"/>
            <a:r>
              <a:rPr lang="en-GB" sz="1100" dirty="0">
                <a:latin typeface="Calibri" pitchFamily="34" charset="0"/>
              </a:rPr>
              <a:t>The site is capable of delivering 4.8 MW of IT power to approximately 3,000m2 of net customer data centre space. The external supply to the whole site is rated at 10MVA. </a:t>
            </a:r>
          </a:p>
          <a:p>
            <a:pPr algn="just"/>
            <a:r>
              <a:rPr lang="en-GB" sz="1100" dirty="0">
                <a:latin typeface="Calibri" pitchFamily="34" charset="0"/>
              </a:rPr>
              <a:t> </a:t>
            </a:r>
          </a:p>
          <a:p>
            <a:pPr algn="just"/>
            <a:r>
              <a:rPr lang="en-GB" sz="1100" dirty="0">
                <a:latin typeface="Calibri" pitchFamily="34" charset="0"/>
              </a:rPr>
              <a:t>The data halls are served via feeds from High Voltage transformers and are also on UPS combined with diesel generators in case of mains power loss. Mechanical loads are fed by a separate set of High Voltage transformers which are also connected to UPS and the site generators, the IT load and rest of site is extensively sub-metered. </a:t>
            </a:r>
          </a:p>
          <a:p>
            <a:pPr algn="just"/>
            <a:r>
              <a:rPr lang="en-GB" sz="1100" dirty="0">
                <a:latin typeface="Calibri" pitchFamily="34" charset="0"/>
              </a:rPr>
              <a:t> </a:t>
            </a:r>
          </a:p>
          <a:p>
            <a:pPr algn="just"/>
            <a:r>
              <a:rPr lang="en-GB" sz="1100" dirty="0">
                <a:latin typeface="Calibri" pitchFamily="34" charset="0"/>
              </a:rPr>
              <a:t>Secure access to the site is provided combined with CCTV surveillance; in addition there is a fire detection and suppression system, required to support the secure operation of the co-located data halls. </a:t>
            </a:r>
          </a:p>
          <a:p>
            <a:pPr algn="just"/>
            <a:endParaRPr lang="en-GB" sz="1100" dirty="0">
              <a:latin typeface="Calibri" pitchFamily="34" charset="0"/>
            </a:endParaRPr>
          </a:p>
          <a:p>
            <a:pPr algn="just"/>
            <a:r>
              <a:rPr lang="en-GB" sz="1100" dirty="0">
                <a:latin typeface="Calibri" pitchFamily="34" charset="0"/>
              </a:rPr>
              <a:t>For the avoidance of doubt, please note that any servers that are for own use have been classified as ineligible for the purposes of the 70:30 evaluation.</a:t>
            </a:r>
          </a:p>
          <a:p>
            <a:pPr algn="just"/>
            <a:r>
              <a:rPr lang="en-GB" sz="1100" dirty="0">
                <a:latin typeface="Calibri" pitchFamily="34" charset="0"/>
              </a:rPr>
              <a:t> </a:t>
            </a:r>
          </a:p>
          <a:p>
            <a:pPr algn="l"/>
            <a:endParaRPr lang="en-GB" sz="1100" dirty="0">
              <a:latin typeface="Calibri" pitchFamily="34" charset="0"/>
            </a:endParaRPr>
          </a:p>
          <a:p>
            <a:pPr algn="l"/>
            <a:endParaRPr lang="en-GB" sz="1100" dirty="0">
              <a:latin typeface="Calibri" pitchFamily="34" charset="0"/>
            </a:endParaRPr>
          </a:p>
          <a:p>
            <a:pPr algn="just"/>
            <a:endParaRPr lang="en-GB" sz="1000" i="1" dirty="0">
              <a:latin typeface="Calibri" pitchFamily="34" charset="0"/>
            </a:endParaRPr>
          </a:p>
        </p:txBody>
      </p:sp>
      <p:pic>
        <p:nvPicPr>
          <p:cNvPr id="11" name="Picture 10" descr="techUK logo image.png">
            <a:extLst>
              <a:ext uri="{FF2B5EF4-FFF2-40B4-BE49-F238E27FC236}">
                <a16:creationId xmlns:a16="http://schemas.microsoft.com/office/drawing/2014/main" id="{FC488D83-36EE-4ED3-A7E4-C1512465DE6D}"/>
              </a:ext>
            </a:extLst>
          </p:cNvPr>
          <p:cNvPicPr>
            <a:picLocks noChangeAspect="1"/>
          </p:cNvPicPr>
          <p:nvPr/>
        </p:nvPicPr>
        <p:blipFill>
          <a:blip r:embed="rId3" cstate="print"/>
          <a:stretch>
            <a:fillRect/>
          </a:stretch>
        </p:blipFill>
        <p:spPr>
          <a:xfrm>
            <a:off x="395536" y="116632"/>
            <a:ext cx="1224136" cy="463578"/>
          </a:xfrm>
          <a:prstGeom prst="rect">
            <a:avLst/>
          </a:prstGeom>
        </p:spPr>
      </p:pic>
    </p:spTree>
    <p:extLst>
      <p:ext uri="{BB962C8B-B14F-4D97-AF65-F5344CB8AC3E}">
        <p14:creationId xmlns:p14="http://schemas.microsoft.com/office/powerpoint/2010/main" val="17450198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ChangeArrowheads="1"/>
          </p:cNvSpPr>
          <p:nvPr/>
        </p:nvSpPr>
        <p:spPr bwMode="auto">
          <a:xfrm>
            <a:off x="0" y="0"/>
            <a:ext cx="6858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GB"/>
          </a:p>
        </p:txBody>
      </p:sp>
      <p:sp>
        <p:nvSpPr>
          <p:cNvPr id="9" name="Rectangle 3"/>
          <p:cNvSpPr>
            <a:spLocks noChangeArrowheads="1"/>
          </p:cNvSpPr>
          <p:nvPr/>
        </p:nvSpPr>
        <p:spPr bwMode="auto">
          <a:xfrm>
            <a:off x="549000" y="8748464"/>
            <a:ext cx="5760000" cy="246221"/>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tab pos="2880000" algn="ctr"/>
                <a:tab pos="5760000" algn="r"/>
              </a:tabLst>
            </a:pPr>
            <a:r>
              <a:rPr kumimoji="0" lang="en-GB" sz="1000" b="1" i="0" u="none" strike="noStrike" cap="none" normalizeH="0" baseline="0" dirty="0">
                <a:ln>
                  <a:noFill/>
                </a:ln>
                <a:solidFill>
                  <a:schemeClr val="tx1">
                    <a:lumMod val="50000"/>
                    <a:lumOff val="50000"/>
                  </a:schemeClr>
                </a:solidFill>
                <a:effectLst/>
                <a:latin typeface="Calibri" pitchFamily="34" charset="0"/>
                <a:ea typeface="Calibri" pitchFamily="34" charset="0"/>
                <a:cs typeface="Calibri" pitchFamily="34" charset="0"/>
              </a:rPr>
              <a:t>Climate Change Agreement for techUK 	Page </a:t>
            </a:r>
            <a:fld id="{21684679-339F-4BC9-B73B-5EEB1B3FA67B}" type="slidenum">
              <a:rPr kumimoji="0" lang="en-GB" sz="1000" b="1" i="0" u="none" strike="noStrike" cap="none" normalizeH="0" baseline="0" smtClean="0">
                <a:ln>
                  <a:noFill/>
                </a:ln>
                <a:solidFill>
                  <a:schemeClr val="tx1">
                    <a:lumMod val="50000"/>
                    <a:lumOff val="50000"/>
                  </a:schemeClr>
                </a:solidFill>
                <a:effectLst/>
                <a:latin typeface="Calibri" pitchFamily="34" charset="0"/>
                <a:ea typeface="Calibri" pitchFamily="34" charset="0"/>
                <a:cs typeface="Calibri" pitchFamily="34" charset="0"/>
              </a:rPr>
              <a:pPr marL="0" marR="0" lvl="0" indent="0" algn="l" defTabSz="914400" rtl="0" eaLnBrk="1" fontAlgn="base" latinLnBrk="0" hangingPunct="1">
                <a:lnSpc>
                  <a:spcPct val="100000"/>
                </a:lnSpc>
                <a:spcBef>
                  <a:spcPct val="0"/>
                </a:spcBef>
                <a:spcAft>
                  <a:spcPct val="0"/>
                </a:spcAft>
                <a:buClrTx/>
                <a:buSzTx/>
                <a:buFontTx/>
                <a:buNone/>
                <a:tabLst>
                  <a:tab pos="2880000" algn="ctr"/>
                  <a:tab pos="5760000" algn="r"/>
                </a:tabLst>
              </a:pPr>
              <a:t>6</a:t>
            </a:fld>
            <a:r>
              <a:rPr kumimoji="0" lang="en-GB" sz="1000" b="1" i="0" u="none" strike="noStrike" cap="none" normalizeH="0" baseline="0" dirty="0">
                <a:ln>
                  <a:noFill/>
                </a:ln>
                <a:solidFill>
                  <a:schemeClr val="tx1">
                    <a:lumMod val="50000"/>
                    <a:lumOff val="50000"/>
                  </a:schemeClr>
                </a:solidFill>
                <a:effectLst/>
                <a:latin typeface="Calibri" pitchFamily="34" charset="0"/>
                <a:ea typeface="Calibri" pitchFamily="34" charset="0"/>
                <a:cs typeface="Calibri" pitchFamily="34" charset="0"/>
              </a:rPr>
              <a:t> of 14	</a:t>
            </a:r>
            <a:r>
              <a:rPr lang="en-GB" sz="1000" dirty="0">
                <a:solidFill>
                  <a:schemeClr val="accent4">
                    <a:lumMod val="75000"/>
                  </a:schemeClr>
                </a:solidFill>
                <a:latin typeface="Calibri" pitchFamily="34" charset="0"/>
              </a:rPr>
              <a:t> </a:t>
            </a:r>
            <a:r>
              <a:rPr lang="en-GB" sz="1000" b="1" dirty="0">
                <a:solidFill>
                  <a:schemeClr val="tx1">
                    <a:lumMod val="50000"/>
                    <a:lumOff val="50000"/>
                  </a:schemeClr>
                </a:solidFill>
                <a:latin typeface="Calibri" pitchFamily="34" charset="0"/>
              </a:rPr>
              <a:t>Application Documentation</a:t>
            </a:r>
            <a:endParaRPr kumimoji="0" lang="en-GB" sz="1000" b="1" i="0" u="none" strike="noStrike" cap="none" normalizeH="0" baseline="0" dirty="0">
              <a:ln>
                <a:noFill/>
              </a:ln>
              <a:solidFill>
                <a:schemeClr val="tx1">
                  <a:lumMod val="50000"/>
                  <a:lumOff val="50000"/>
                </a:schemeClr>
              </a:solidFill>
              <a:effectLst/>
              <a:latin typeface="Calibri" pitchFamily="34" charset="0"/>
              <a:cs typeface="Arial" pitchFamily="34" charset="0"/>
            </a:endParaRPr>
          </a:p>
        </p:txBody>
      </p:sp>
      <p:pic>
        <p:nvPicPr>
          <p:cNvPr id="7" name="Pictur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554275" y="146939"/>
            <a:ext cx="1003178" cy="601907"/>
          </a:xfrm>
          <a:prstGeom prst="rect">
            <a:avLst/>
          </a:prstGeom>
        </p:spPr>
      </p:pic>
      <p:sp>
        <p:nvSpPr>
          <p:cNvPr id="4" name="TextBox 3">
            <a:extLst>
              <a:ext uri="{FF2B5EF4-FFF2-40B4-BE49-F238E27FC236}">
                <a16:creationId xmlns:a16="http://schemas.microsoft.com/office/drawing/2014/main" id="{AB5732C7-E176-4ED9-B28D-AAD97D76E3CF}"/>
              </a:ext>
            </a:extLst>
          </p:cNvPr>
          <p:cNvSpPr txBox="1"/>
          <p:nvPr/>
        </p:nvSpPr>
        <p:spPr>
          <a:xfrm>
            <a:off x="549000" y="1042068"/>
            <a:ext cx="4805589" cy="276999"/>
          </a:xfrm>
          <a:prstGeom prst="rect">
            <a:avLst/>
          </a:prstGeom>
          <a:noFill/>
        </p:spPr>
        <p:txBody>
          <a:bodyPr wrap="square" rtlCol="0">
            <a:spAutoFit/>
          </a:bodyPr>
          <a:lstStyle/>
          <a:p>
            <a:pPr algn="just"/>
            <a:r>
              <a:rPr lang="en-GB" sz="1200" b="1" u="sng" dirty="0">
                <a:latin typeface="Calibri" pitchFamily="34" charset="0"/>
                <a:cs typeface="Times New Roman"/>
              </a:rPr>
              <a:t>Eligible Process Description (or EPD) </a:t>
            </a:r>
          </a:p>
        </p:txBody>
      </p:sp>
      <p:sp>
        <p:nvSpPr>
          <p:cNvPr id="8" name="TextBox 7">
            <a:extLst>
              <a:ext uri="{FF2B5EF4-FFF2-40B4-BE49-F238E27FC236}">
                <a16:creationId xmlns:a16="http://schemas.microsoft.com/office/drawing/2014/main" id="{AA79AF46-3802-48CF-A6EC-11A13BB2755D}"/>
              </a:ext>
            </a:extLst>
          </p:cNvPr>
          <p:cNvSpPr txBox="1"/>
          <p:nvPr/>
        </p:nvSpPr>
        <p:spPr>
          <a:xfrm>
            <a:off x="549000" y="1197791"/>
            <a:ext cx="5760000" cy="7602081"/>
          </a:xfrm>
          <a:prstGeom prst="rect">
            <a:avLst/>
          </a:prstGeom>
          <a:noFill/>
        </p:spPr>
        <p:txBody>
          <a:bodyPr wrap="square" rtlCol="0">
            <a:spAutoFit/>
          </a:bodyPr>
          <a:lstStyle/>
          <a:p>
            <a:pPr algn="l"/>
            <a:r>
              <a:rPr lang="en-GB" sz="1100" dirty="0">
                <a:latin typeface="Calibri" pitchFamily="34" charset="0"/>
              </a:rPr>
              <a:t> </a:t>
            </a:r>
            <a:endParaRPr lang="en-GB" sz="1200" u="sng" dirty="0">
              <a:latin typeface="Calibri" pitchFamily="34" charset="0"/>
            </a:endParaRPr>
          </a:p>
          <a:p>
            <a:pPr algn="just"/>
            <a:r>
              <a:rPr lang="en-GB" sz="1100" dirty="0">
                <a:latin typeface="Calibri" pitchFamily="34" charset="0"/>
              </a:rPr>
              <a:t>This is a written document describing just the eligible process. It should evidence how the process meets the sector definition to be eligible and should not include information about DAAs or ineligible activities/areas. </a:t>
            </a:r>
          </a:p>
          <a:p>
            <a:pPr algn="just"/>
            <a:endParaRPr lang="en-GB" sz="1100" dirty="0">
              <a:latin typeface="Calibri" pitchFamily="34" charset="0"/>
            </a:endParaRPr>
          </a:p>
          <a:p>
            <a:pPr algn="just"/>
            <a:r>
              <a:rPr lang="en-GB" sz="1200" u="sng" dirty="0">
                <a:latin typeface="Calibri" pitchFamily="34" charset="0"/>
              </a:rPr>
              <a:t>Example EPD:</a:t>
            </a:r>
          </a:p>
          <a:p>
            <a:pPr algn="just"/>
            <a:endParaRPr lang="en-GB" sz="1100" dirty="0">
              <a:latin typeface="Calibri" pitchFamily="34" charset="0"/>
            </a:endParaRPr>
          </a:p>
          <a:p>
            <a:pPr algn="just"/>
            <a:r>
              <a:rPr lang="en-GB" sz="1100" dirty="0">
                <a:latin typeface="Calibri" pitchFamily="34" charset="0"/>
              </a:rPr>
              <a:t>The business activity at the [site name] site in [site location] is the leasing or licensing of a data facility which is being used as a data centre.</a:t>
            </a:r>
          </a:p>
          <a:p>
            <a:pPr algn="just"/>
            <a:r>
              <a:rPr lang="en-GB" sz="1100" dirty="0">
                <a:latin typeface="Calibri" pitchFamily="34" charset="0"/>
              </a:rPr>
              <a:t> </a:t>
            </a:r>
          </a:p>
          <a:p>
            <a:pPr algn="just"/>
            <a:r>
              <a:rPr lang="en-GB" sz="1100" dirty="0">
                <a:latin typeface="Calibri" pitchFamily="34" charset="0"/>
              </a:rPr>
              <a:t>To maintain the safe operation of client’s computer equipment all of the data halls are atmospherically conditioned via; computer room air conditioning (CRAC) units, with heat rejection via externally located free cooling chillers &amp; air handling to provide positive pressurisation to the data halls; humidity control in accordance with ASHRAE data hall design conditions. </a:t>
            </a:r>
          </a:p>
          <a:p>
            <a:pPr algn="just"/>
            <a:r>
              <a:rPr lang="en-GB" sz="1100" dirty="0">
                <a:latin typeface="Calibri" pitchFamily="34" charset="0"/>
              </a:rPr>
              <a:t> </a:t>
            </a:r>
          </a:p>
          <a:p>
            <a:pPr algn="just"/>
            <a:r>
              <a:rPr lang="en-GB" sz="1100" dirty="0">
                <a:latin typeface="Calibri" pitchFamily="34" charset="0"/>
              </a:rPr>
              <a:t>The site is capable of delivering 4.8 MW of IT power to approximately 4,000m2 of net customer data centre space. The external supply to the whole site is rated at 10MVA. The electricity is supplied by a back-up electricity supply of UPS combined with diesel generators when the mains supply is interrupted.</a:t>
            </a:r>
          </a:p>
          <a:p>
            <a:pPr algn="just"/>
            <a:endParaRPr lang="en-GB" sz="1100" dirty="0">
              <a:latin typeface="Calibri" pitchFamily="34" charset="0"/>
            </a:endParaRPr>
          </a:p>
          <a:p>
            <a:pPr algn="just"/>
            <a:r>
              <a:rPr lang="en-GB" sz="1200" b="1" u="sng" dirty="0">
                <a:latin typeface="Calibri" pitchFamily="34" charset="0"/>
                <a:cs typeface="Times New Roman"/>
              </a:rPr>
              <a:t>Description of Directly Associated Activities (or DAA)</a:t>
            </a:r>
          </a:p>
          <a:p>
            <a:pPr algn="just"/>
            <a:endParaRPr lang="en-GB" sz="1200" b="1" u="sng" dirty="0">
              <a:latin typeface="Calibri" pitchFamily="34" charset="0"/>
              <a:cs typeface="Times New Roman"/>
            </a:endParaRPr>
          </a:p>
          <a:p>
            <a:pPr algn="just"/>
            <a:r>
              <a:rPr lang="en-GB" sz="1100" dirty="0">
                <a:latin typeface="Calibri" pitchFamily="34" charset="0"/>
              </a:rPr>
              <a:t>This is a written document describing all directly associates activities that you are claiming in support of the eligible process. An activity should be listed in this document if you can evidence that it is essential to the process and is not to be counted as ineligible in terms of the 70/30.</a:t>
            </a:r>
          </a:p>
          <a:p>
            <a:pPr algn="just"/>
            <a:endParaRPr lang="en-GB" sz="1100" dirty="0">
              <a:latin typeface="Calibri" pitchFamily="34" charset="0"/>
            </a:endParaRPr>
          </a:p>
          <a:p>
            <a:pPr algn="just"/>
            <a:r>
              <a:rPr lang="en-GB" sz="1200" u="sng" dirty="0">
                <a:latin typeface="Calibri" pitchFamily="34" charset="0"/>
              </a:rPr>
              <a:t>Example DAA:</a:t>
            </a:r>
          </a:p>
          <a:p>
            <a:pPr algn="just"/>
            <a:endParaRPr lang="en-GB" sz="1100" dirty="0">
              <a:latin typeface="Calibri" pitchFamily="34" charset="0"/>
            </a:endParaRPr>
          </a:p>
          <a:p>
            <a:r>
              <a:rPr lang="en-GB" sz="1100" dirty="0">
                <a:latin typeface="Calibri" pitchFamily="34" charset="0"/>
              </a:rPr>
              <a:t>HV Switchgear/transformers</a:t>
            </a:r>
          </a:p>
          <a:p>
            <a:r>
              <a:rPr lang="en-GB" sz="1100" dirty="0">
                <a:latin typeface="Calibri" pitchFamily="34" charset="0"/>
              </a:rPr>
              <a:t>Generators</a:t>
            </a:r>
          </a:p>
          <a:p>
            <a:r>
              <a:rPr lang="pl-PL" sz="1100" dirty="0">
                <a:latin typeface="Calibri" pitchFamily="34" charset="0"/>
              </a:rPr>
              <a:t>UPS</a:t>
            </a:r>
            <a:r>
              <a:rPr lang="en-GB" sz="1100" dirty="0">
                <a:latin typeface="Calibri" pitchFamily="34" charset="0"/>
              </a:rPr>
              <a:t> &amp; Battery Rooms</a:t>
            </a:r>
            <a:endParaRPr lang="pl-PL" sz="1100" dirty="0">
              <a:latin typeface="Calibri" pitchFamily="34" charset="0"/>
            </a:endParaRPr>
          </a:p>
          <a:p>
            <a:r>
              <a:rPr lang="en-GB" sz="1100" dirty="0">
                <a:latin typeface="Calibri" pitchFamily="34" charset="0"/>
              </a:rPr>
              <a:t>CRAC cooling</a:t>
            </a:r>
          </a:p>
          <a:p>
            <a:r>
              <a:rPr lang="en-GB" sz="1100" dirty="0">
                <a:latin typeface="Calibri" pitchFamily="34" charset="0"/>
              </a:rPr>
              <a:t>Ventilation Systems</a:t>
            </a:r>
          </a:p>
          <a:p>
            <a:r>
              <a:rPr lang="en-GB" sz="1100" dirty="0">
                <a:latin typeface="Calibri" pitchFamily="34" charset="0"/>
              </a:rPr>
              <a:t>Essential Stores  (24 hour on site maintenance kit)</a:t>
            </a:r>
          </a:p>
          <a:p>
            <a:r>
              <a:rPr lang="en-GB" sz="1100" dirty="0">
                <a:latin typeface="Calibri" pitchFamily="34" charset="0"/>
              </a:rPr>
              <a:t>24 hour CCTV and Security Systems</a:t>
            </a:r>
          </a:p>
          <a:p>
            <a:r>
              <a:rPr lang="en-GB" sz="1100" dirty="0">
                <a:latin typeface="Calibri" pitchFamily="34" charset="0"/>
              </a:rPr>
              <a:t>Fire Suppression System</a:t>
            </a:r>
          </a:p>
          <a:p>
            <a:r>
              <a:rPr lang="en-GB" sz="1100" dirty="0">
                <a:latin typeface="Calibri" pitchFamily="34" charset="0"/>
              </a:rPr>
              <a:t>Loading Bay</a:t>
            </a:r>
          </a:p>
          <a:p>
            <a:endParaRPr lang="en-GB" sz="1100" dirty="0">
              <a:latin typeface="Calibri" pitchFamily="34" charset="0"/>
            </a:endParaRPr>
          </a:p>
          <a:p>
            <a:pPr algn="just"/>
            <a:r>
              <a:rPr lang="en-GB" sz="1100" dirty="0">
                <a:latin typeface="Calibri" pitchFamily="34" charset="0"/>
              </a:rPr>
              <a:t>The terms of the service offering to the clients in the lease includes 24 hour on site security and fire protection. Therefore these are being claimed as Directly Associated Activities, as without them, the eligible business activity is unable to take place.</a:t>
            </a:r>
          </a:p>
          <a:p>
            <a:pPr algn="just"/>
            <a:endParaRPr lang="en-GB" sz="1100" dirty="0">
              <a:latin typeface="Calibri" pitchFamily="34" charset="0"/>
            </a:endParaRPr>
          </a:p>
          <a:p>
            <a:pPr algn="just"/>
            <a:r>
              <a:rPr lang="en-GB" sz="1100" dirty="0">
                <a:latin typeface="Calibri" pitchFamily="34" charset="0"/>
              </a:rPr>
              <a:t>The loading bay has been included as the lease arrangements are such as that the clients are required to unload and install their own IT equipment.</a:t>
            </a:r>
          </a:p>
        </p:txBody>
      </p:sp>
      <p:pic>
        <p:nvPicPr>
          <p:cNvPr id="11" name="Picture 10" descr="techUK logo image.png">
            <a:extLst>
              <a:ext uri="{FF2B5EF4-FFF2-40B4-BE49-F238E27FC236}">
                <a16:creationId xmlns:a16="http://schemas.microsoft.com/office/drawing/2014/main" id="{FE6B975C-9752-48BB-9A81-23C444E5E1AC}"/>
              </a:ext>
            </a:extLst>
          </p:cNvPr>
          <p:cNvPicPr>
            <a:picLocks noChangeAspect="1"/>
          </p:cNvPicPr>
          <p:nvPr/>
        </p:nvPicPr>
        <p:blipFill>
          <a:blip r:embed="rId3" cstate="print"/>
          <a:stretch>
            <a:fillRect/>
          </a:stretch>
        </p:blipFill>
        <p:spPr>
          <a:xfrm>
            <a:off x="395536" y="116632"/>
            <a:ext cx="1224136" cy="463578"/>
          </a:xfrm>
          <a:prstGeom prst="rect">
            <a:avLst/>
          </a:prstGeom>
        </p:spPr>
      </p:pic>
    </p:spTree>
    <p:extLst>
      <p:ext uri="{BB962C8B-B14F-4D97-AF65-F5344CB8AC3E}">
        <p14:creationId xmlns:p14="http://schemas.microsoft.com/office/powerpoint/2010/main" val="163795818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ChangeArrowheads="1"/>
          </p:cNvSpPr>
          <p:nvPr/>
        </p:nvSpPr>
        <p:spPr bwMode="auto">
          <a:xfrm>
            <a:off x="0" y="0"/>
            <a:ext cx="6858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GB"/>
          </a:p>
        </p:txBody>
      </p:sp>
      <p:sp>
        <p:nvSpPr>
          <p:cNvPr id="9" name="Rectangle 3"/>
          <p:cNvSpPr>
            <a:spLocks noChangeArrowheads="1"/>
          </p:cNvSpPr>
          <p:nvPr/>
        </p:nvSpPr>
        <p:spPr bwMode="auto">
          <a:xfrm>
            <a:off x="549000" y="8748464"/>
            <a:ext cx="5760000" cy="246221"/>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tab pos="2880000" algn="ctr"/>
                <a:tab pos="5760000" algn="r"/>
              </a:tabLst>
            </a:pPr>
            <a:r>
              <a:rPr kumimoji="0" lang="en-GB" sz="1000" b="1" i="0" u="none" strike="noStrike" cap="none" normalizeH="0" baseline="0" dirty="0">
                <a:ln>
                  <a:noFill/>
                </a:ln>
                <a:solidFill>
                  <a:schemeClr val="tx1">
                    <a:lumMod val="50000"/>
                    <a:lumOff val="50000"/>
                  </a:schemeClr>
                </a:solidFill>
                <a:effectLst/>
                <a:latin typeface="Calibri" pitchFamily="34" charset="0"/>
                <a:ea typeface="Calibri" pitchFamily="34" charset="0"/>
                <a:cs typeface="Calibri" pitchFamily="34" charset="0"/>
              </a:rPr>
              <a:t>Climate Change Agreement for techUK 	Page </a:t>
            </a:r>
            <a:fld id="{21684679-339F-4BC9-B73B-5EEB1B3FA67B}" type="slidenum">
              <a:rPr kumimoji="0" lang="en-GB" sz="1000" b="1" i="0" u="none" strike="noStrike" cap="none" normalizeH="0" baseline="0" smtClean="0">
                <a:ln>
                  <a:noFill/>
                </a:ln>
                <a:solidFill>
                  <a:schemeClr val="tx1">
                    <a:lumMod val="50000"/>
                    <a:lumOff val="50000"/>
                  </a:schemeClr>
                </a:solidFill>
                <a:effectLst/>
                <a:latin typeface="Calibri" pitchFamily="34" charset="0"/>
                <a:ea typeface="Calibri" pitchFamily="34" charset="0"/>
                <a:cs typeface="Calibri" pitchFamily="34" charset="0"/>
              </a:rPr>
              <a:pPr marL="0" marR="0" lvl="0" indent="0" algn="l" defTabSz="914400" rtl="0" eaLnBrk="1" fontAlgn="base" latinLnBrk="0" hangingPunct="1">
                <a:lnSpc>
                  <a:spcPct val="100000"/>
                </a:lnSpc>
                <a:spcBef>
                  <a:spcPct val="0"/>
                </a:spcBef>
                <a:spcAft>
                  <a:spcPct val="0"/>
                </a:spcAft>
                <a:buClrTx/>
                <a:buSzTx/>
                <a:buFontTx/>
                <a:buNone/>
                <a:tabLst>
                  <a:tab pos="2880000" algn="ctr"/>
                  <a:tab pos="5760000" algn="r"/>
                </a:tabLst>
              </a:pPr>
              <a:t>7</a:t>
            </a:fld>
            <a:r>
              <a:rPr kumimoji="0" lang="en-GB" sz="1000" b="1" i="0" u="none" strike="noStrike" cap="none" normalizeH="0" baseline="0" dirty="0">
                <a:ln>
                  <a:noFill/>
                </a:ln>
                <a:solidFill>
                  <a:schemeClr val="tx1">
                    <a:lumMod val="50000"/>
                    <a:lumOff val="50000"/>
                  </a:schemeClr>
                </a:solidFill>
                <a:effectLst/>
                <a:latin typeface="Calibri" pitchFamily="34" charset="0"/>
                <a:ea typeface="Calibri" pitchFamily="34" charset="0"/>
                <a:cs typeface="Calibri" pitchFamily="34" charset="0"/>
              </a:rPr>
              <a:t> of 14	</a:t>
            </a:r>
            <a:r>
              <a:rPr lang="en-GB" sz="1000" dirty="0">
                <a:solidFill>
                  <a:schemeClr val="accent4">
                    <a:lumMod val="75000"/>
                  </a:schemeClr>
                </a:solidFill>
                <a:latin typeface="Calibri" pitchFamily="34" charset="0"/>
              </a:rPr>
              <a:t> </a:t>
            </a:r>
            <a:r>
              <a:rPr lang="en-GB" sz="1000" b="1" dirty="0">
                <a:solidFill>
                  <a:schemeClr val="tx1">
                    <a:lumMod val="50000"/>
                    <a:lumOff val="50000"/>
                  </a:schemeClr>
                </a:solidFill>
                <a:latin typeface="Calibri" pitchFamily="34" charset="0"/>
              </a:rPr>
              <a:t>Application Documentation</a:t>
            </a:r>
            <a:endParaRPr kumimoji="0" lang="en-GB" sz="1000" b="1" i="0" u="none" strike="noStrike" cap="none" normalizeH="0" baseline="0" dirty="0">
              <a:ln>
                <a:noFill/>
              </a:ln>
              <a:solidFill>
                <a:schemeClr val="tx1">
                  <a:lumMod val="50000"/>
                  <a:lumOff val="50000"/>
                </a:schemeClr>
              </a:solidFill>
              <a:effectLst/>
              <a:latin typeface="Calibri" pitchFamily="34" charset="0"/>
              <a:cs typeface="Arial" pitchFamily="34" charset="0"/>
            </a:endParaRPr>
          </a:p>
        </p:txBody>
      </p:sp>
      <p:pic>
        <p:nvPicPr>
          <p:cNvPr id="7" name="Pictur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554275" y="146939"/>
            <a:ext cx="1003178" cy="601907"/>
          </a:xfrm>
          <a:prstGeom prst="rect">
            <a:avLst/>
          </a:prstGeom>
        </p:spPr>
      </p:pic>
      <p:sp>
        <p:nvSpPr>
          <p:cNvPr id="4" name="TextBox 3">
            <a:extLst>
              <a:ext uri="{FF2B5EF4-FFF2-40B4-BE49-F238E27FC236}">
                <a16:creationId xmlns:a16="http://schemas.microsoft.com/office/drawing/2014/main" id="{AB5732C7-E176-4ED9-B28D-AAD97D76E3CF}"/>
              </a:ext>
            </a:extLst>
          </p:cNvPr>
          <p:cNvSpPr txBox="1"/>
          <p:nvPr/>
        </p:nvSpPr>
        <p:spPr>
          <a:xfrm>
            <a:off x="549000" y="1042068"/>
            <a:ext cx="4805589" cy="276999"/>
          </a:xfrm>
          <a:prstGeom prst="rect">
            <a:avLst/>
          </a:prstGeom>
          <a:noFill/>
        </p:spPr>
        <p:txBody>
          <a:bodyPr wrap="square" rtlCol="0">
            <a:spAutoFit/>
          </a:bodyPr>
          <a:lstStyle/>
          <a:p>
            <a:pPr algn="just"/>
            <a:r>
              <a:rPr lang="en-GB" sz="1200" b="1" u="sng" dirty="0">
                <a:latin typeface="Calibri" pitchFamily="34" charset="0"/>
                <a:cs typeface="Times New Roman"/>
              </a:rPr>
              <a:t>Process Flow Map (PFM)</a:t>
            </a:r>
          </a:p>
        </p:txBody>
      </p:sp>
      <p:sp>
        <p:nvSpPr>
          <p:cNvPr id="8" name="TextBox 7">
            <a:extLst>
              <a:ext uri="{FF2B5EF4-FFF2-40B4-BE49-F238E27FC236}">
                <a16:creationId xmlns:a16="http://schemas.microsoft.com/office/drawing/2014/main" id="{AA79AF46-3802-48CF-A6EC-11A13BB2755D}"/>
              </a:ext>
            </a:extLst>
          </p:cNvPr>
          <p:cNvSpPr txBox="1"/>
          <p:nvPr/>
        </p:nvSpPr>
        <p:spPr>
          <a:xfrm>
            <a:off x="549000" y="1197791"/>
            <a:ext cx="5760000" cy="2139047"/>
          </a:xfrm>
          <a:prstGeom prst="rect">
            <a:avLst/>
          </a:prstGeom>
          <a:noFill/>
        </p:spPr>
        <p:txBody>
          <a:bodyPr wrap="square" rtlCol="0">
            <a:spAutoFit/>
          </a:bodyPr>
          <a:lstStyle/>
          <a:p>
            <a:pPr algn="l"/>
            <a:r>
              <a:rPr lang="en-GB" sz="1100" dirty="0">
                <a:latin typeface="Calibri" pitchFamily="34" charset="0"/>
              </a:rPr>
              <a:t> </a:t>
            </a:r>
            <a:endParaRPr lang="en-GB" sz="1200" u="sng" dirty="0">
              <a:latin typeface="Calibri" pitchFamily="34" charset="0"/>
            </a:endParaRPr>
          </a:p>
          <a:p>
            <a:pPr algn="just"/>
            <a:r>
              <a:rPr lang="en-GB" sz="1100" dirty="0">
                <a:latin typeface="Calibri" pitchFamily="34" charset="0"/>
              </a:rPr>
              <a:t>This is a diagram showing the manufacturing process with activities under each relevant energy classification. The map should be colour coded with a map key.</a:t>
            </a:r>
          </a:p>
          <a:p>
            <a:pPr algn="just"/>
            <a:endParaRPr lang="en-GB" sz="1100" dirty="0">
              <a:latin typeface="Calibri" pitchFamily="34" charset="0"/>
            </a:endParaRPr>
          </a:p>
          <a:p>
            <a:pPr algn="just"/>
            <a:r>
              <a:rPr lang="en-GB" sz="1200" u="sng" dirty="0">
                <a:latin typeface="Calibri" pitchFamily="34" charset="0"/>
              </a:rPr>
              <a:t>Example PFM:</a:t>
            </a:r>
          </a:p>
          <a:p>
            <a:pPr algn="just"/>
            <a:endParaRPr lang="en-GB" sz="1100" dirty="0">
              <a:latin typeface="Calibri" pitchFamily="34" charset="0"/>
            </a:endParaRPr>
          </a:p>
          <a:p>
            <a:pPr algn="just"/>
            <a:endParaRPr lang="en-GB" sz="1200" b="1" u="sng" dirty="0">
              <a:latin typeface="Calibri" pitchFamily="34" charset="0"/>
              <a:cs typeface="Times New Roman"/>
            </a:endParaRPr>
          </a:p>
          <a:p>
            <a:pPr algn="just"/>
            <a:endParaRPr lang="en-GB" sz="1100" dirty="0">
              <a:latin typeface="Calibri" pitchFamily="34" charset="0"/>
            </a:endParaRPr>
          </a:p>
          <a:p>
            <a:pPr algn="just"/>
            <a:endParaRPr lang="en-GB" sz="1100" dirty="0">
              <a:latin typeface="Calibri" pitchFamily="34" charset="0"/>
            </a:endParaRPr>
          </a:p>
          <a:p>
            <a:pPr algn="just"/>
            <a:endParaRPr lang="en-GB" sz="1100" dirty="0">
              <a:latin typeface="Calibri" pitchFamily="34" charset="0"/>
            </a:endParaRPr>
          </a:p>
          <a:p>
            <a:pPr algn="just"/>
            <a:endParaRPr lang="en-GB" sz="1100" i="1" dirty="0">
              <a:latin typeface="Calibri" pitchFamily="34" charset="0"/>
            </a:endParaRPr>
          </a:p>
          <a:p>
            <a:pPr algn="just"/>
            <a:endParaRPr lang="en-GB" sz="1000" i="1" dirty="0">
              <a:latin typeface="Calibri" pitchFamily="34" charset="0"/>
            </a:endParaRPr>
          </a:p>
        </p:txBody>
      </p:sp>
      <p:pic>
        <p:nvPicPr>
          <p:cNvPr id="11" name="Picture 10" descr="techUK logo image.png">
            <a:extLst>
              <a:ext uri="{FF2B5EF4-FFF2-40B4-BE49-F238E27FC236}">
                <a16:creationId xmlns:a16="http://schemas.microsoft.com/office/drawing/2014/main" id="{6FB1340B-EDE5-4158-B831-B3D68EC9F485}"/>
              </a:ext>
            </a:extLst>
          </p:cNvPr>
          <p:cNvPicPr>
            <a:picLocks noChangeAspect="1"/>
          </p:cNvPicPr>
          <p:nvPr/>
        </p:nvPicPr>
        <p:blipFill>
          <a:blip r:embed="rId3" cstate="print"/>
          <a:stretch>
            <a:fillRect/>
          </a:stretch>
        </p:blipFill>
        <p:spPr>
          <a:xfrm>
            <a:off x="395536" y="116632"/>
            <a:ext cx="1224136" cy="463578"/>
          </a:xfrm>
          <a:prstGeom prst="rect">
            <a:avLst/>
          </a:prstGeom>
        </p:spPr>
      </p:pic>
      <p:pic>
        <p:nvPicPr>
          <p:cNvPr id="3" name="Picture 2">
            <a:extLst>
              <a:ext uri="{FF2B5EF4-FFF2-40B4-BE49-F238E27FC236}">
                <a16:creationId xmlns:a16="http://schemas.microsoft.com/office/drawing/2014/main" id="{EEB11D71-0784-4E0A-9EEF-D00BCE20850C}"/>
              </a:ext>
            </a:extLst>
          </p:cNvPr>
          <p:cNvPicPr>
            <a:picLocks noChangeAspect="1"/>
          </p:cNvPicPr>
          <p:nvPr/>
        </p:nvPicPr>
        <p:blipFill>
          <a:blip r:embed="rId4"/>
          <a:stretch>
            <a:fillRect/>
          </a:stretch>
        </p:blipFill>
        <p:spPr>
          <a:xfrm>
            <a:off x="0" y="2466833"/>
            <a:ext cx="6858000" cy="4210334"/>
          </a:xfrm>
          <a:prstGeom prst="rect">
            <a:avLst/>
          </a:prstGeom>
        </p:spPr>
      </p:pic>
    </p:spTree>
    <p:extLst>
      <p:ext uri="{BB962C8B-B14F-4D97-AF65-F5344CB8AC3E}">
        <p14:creationId xmlns:p14="http://schemas.microsoft.com/office/powerpoint/2010/main" val="247828372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ChangeArrowheads="1"/>
          </p:cNvSpPr>
          <p:nvPr/>
        </p:nvSpPr>
        <p:spPr bwMode="auto">
          <a:xfrm>
            <a:off x="0" y="0"/>
            <a:ext cx="6858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GB"/>
          </a:p>
        </p:txBody>
      </p:sp>
      <p:sp>
        <p:nvSpPr>
          <p:cNvPr id="9" name="Rectangle 3"/>
          <p:cNvSpPr>
            <a:spLocks noChangeArrowheads="1"/>
          </p:cNvSpPr>
          <p:nvPr/>
        </p:nvSpPr>
        <p:spPr bwMode="auto">
          <a:xfrm>
            <a:off x="549000" y="8748464"/>
            <a:ext cx="5760000" cy="246221"/>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tab pos="2880000" algn="ctr"/>
                <a:tab pos="5760000" algn="r"/>
              </a:tabLst>
            </a:pPr>
            <a:r>
              <a:rPr kumimoji="0" lang="en-GB" sz="1000" b="1" i="0" u="none" strike="noStrike" cap="none" normalizeH="0" baseline="0" dirty="0">
                <a:ln>
                  <a:noFill/>
                </a:ln>
                <a:solidFill>
                  <a:schemeClr val="tx1">
                    <a:lumMod val="50000"/>
                    <a:lumOff val="50000"/>
                  </a:schemeClr>
                </a:solidFill>
                <a:effectLst/>
                <a:latin typeface="Calibri" pitchFamily="34" charset="0"/>
                <a:ea typeface="Calibri" pitchFamily="34" charset="0"/>
                <a:cs typeface="Calibri" pitchFamily="34" charset="0"/>
              </a:rPr>
              <a:t>Climate Change Agreement for techUK 	Page </a:t>
            </a:r>
            <a:fld id="{21684679-339F-4BC9-B73B-5EEB1B3FA67B}" type="slidenum">
              <a:rPr kumimoji="0" lang="en-GB" sz="1000" b="1" i="0" u="none" strike="noStrike" cap="none" normalizeH="0" baseline="0" smtClean="0">
                <a:ln>
                  <a:noFill/>
                </a:ln>
                <a:solidFill>
                  <a:schemeClr val="tx1">
                    <a:lumMod val="50000"/>
                    <a:lumOff val="50000"/>
                  </a:schemeClr>
                </a:solidFill>
                <a:effectLst/>
                <a:latin typeface="Calibri" pitchFamily="34" charset="0"/>
                <a:ea typeface="Calibri" pitchFamily="34" charset="0"/>
                <a:cs typeface="Calibri" pitchFamily="34" charset="0"/>
              </a:rPr>
              <a:pPr marL="0" marR="0" lvl="0" indent="0" algn="l" defTabSz="914400" rtl="0" eaLnBrk="1" fontAlgn="base" latinLnBrk="0" hangingPunct="1">
                <a:lnSpc>
                  <a:spcPct val="100000"/>
                </a:lnSpc>
                <a:spcBef>
                  <a:spcPct val="0"/>
                </a:spcBef>
                <a:spcAft>
                  <a:spcPct val="0"/>
                </a:spcAft>
                <a:buClrTx/>
                <a:buSzTx/>
                <a:buFontTx/>
                <a:buNone/>
                <a:tabLst>
                  <a:tab pos="2880000" algn="ctr"/>
                  <a:tab pos="5760000" algn="r"/>
                </a:tabLst>
              </a:pPr>
              <a:t>8</a:t>
            </a:fld>
            <a:r>
              <a:rPr kumimoji="0" lang="en-GB" sz="1000" b="1" i="0" u="none" strike="noStrike" cap="none" normalizeH="0" baseline="0" dirty="0">
                <a:ln>
                  <a:noFill/>
                </a:ln>
                <a:solidFill>
                  <a:schemeClr val="tx1">
                    <a:lumMod val="50000"/>
                    <a:lumOff val="50000"/>
                  </a:schemeClr>
                </a:solidFill>
                <a:effectLst/>
                <a:latin typeface="Calibri" pitchFamily="34" charset="0"/>
                <a:ea typeface="Calibri" pitchFamily="34" charset="0"/>
                <a:cs typeface="Calibri" pitchFamily="34" charset="0"/>
              </a:rPr>
              <a:t> of 14	</a:t>
            </a:r>
            <a:r>
              <a:rPr lang="en-GB" sz="1000" dirty="0">
                <a:solidFill>
                  <a:schemeClr val="accent4">
                    <a:lumMod val="75000"/>
                  </a:schemeClr>
                </a:solidFill>
                <a:latin typeface="Calibri" pitchFamily="34" charset="0"/>
              </a:rPr>
              <a:t> </a:t>
            </a:r>
            <a:r>
              <a:rPr lang="en-GB" sz="1000" b="1" dirty="0">
                <a:solidFill>
                  <a:schemeClr val="tx1">
                    <a:lumMod val="50000"/>
                    <a:lumOff val="50000"/>
                  </a:schemeClr>
                </a:solidFill>
                <a:latin typeface="Calibri" pitchFamily="34" charset="0"/>
              </a:rPr>
              <a:t>Application Documentation</a:t>
            </a:r>
            <a:endParaRPr kumimoji="0" lang="en-GB" sz="1000" b="1" i="0" u="none" strike="noStrike" cap="none" normalizeH="0" baseline="0" dirty="0">
              <a:ln>
                <a:noFill/>
              </a:ln>
              <a:solidFill>
                <a:schemeClr val="tx1">
                  <a:lumMod val="50000"/>
                  <a:lumOff val="50000"/>
                </a:schemeClr>
              </a:solidFill>
              <a:effectLst/>
              <a:latin typeface="Calibri" pitchFamily="34" charset="0"/>
              <a:cs typeface="Arial" pitchFamily="34" charset="0"/>
            </a:endParaRPr>
          </a:p>
        </p:txBody>
      </p:sp>
      <p:pic>
        <p:nvPicPr>
          <p:cNvPr id="7" name="Pictur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554275" y="146939"/>
            <a:ext cx="1003178" cy="601907"/>
          </a:xfrm>
          <a:prstGeom prst="rect">
            <a:avLst/>
          </a:prstGeom>
        </p:spPr>
      </p:pic>
      <p:sp>
        <p:nvSpPr>
          <p:cNvPr id="4" name="TextBox 3">
            <a:extLst>
              <a:ext uri="{FF2B5EF4-FFF2-40B4-BE49-F238E27FC236}">
                <a16:creationId xmlns:a16="http://schemas.microsoft.com/office/drawing/2014/main" id="{AB5732C7-E176-4ED9-B28D-AAD97D76E3CF}"/>
              </a:ext>
            </a:extLst>
          </p:cNvPr>
          <p:cNvSpPr txBox="1"/>
          <p:nvPr/>
        </p:nvSpPr>
        <p:spPr>
          <a:xfrm>
            <a:off x="549000" y="1042068"/>
            <a:ext cx="4805589" cy="276999"/>
          </a:xfrm>
          <a:prstGeom prst="rect">
            <a:avLst/>
          </a:prstGeom>
          <a:noFill/>
        </p:spPr>
        <p:txBody>
          <a:bodyPr wrap="square" rtlCol="0">
            <a:spAutoFit/>
          </a:bodyPr>
          <a:lstStyle/>
          <a:p>
            <a:pPr algn="just"/>
            <a:r>
              <a:rPr lang="en-GB" sz="1200" b="1" u="sng" dirty="0">
                <a:latin typeface="Calibri" pitchFamily="34" charset="0"/>
                <a:cs typeface="Times New Roman"/>
              </a:rPr>
              <a:t>Annotated Site Plan (ASP) Example 1</a:t>
            </a:r>
          </a:p>
        </p:txBody>
      </p:sp>
      <p:sp>
        <p:nvSpPr>
          <p:cNvPr id="8" name="TextBox 7">
            <a:extLst>
              <a:ext uri="{FF2B5EF4-FFF2-40B4-BE49-F238E27FC236}">
                <a16:creationId xmlns:a16="http://schemas.microsoft.com/office/drawing/2014/main" id="{AA79AF46-3802-48CF-A6EC-11A13BB2755D}"/>
              </a:ext>
            </a:extLst>
          </p:cNvPr>
          <p:cNvSpPr txBox="1"/>
          <p:nvPr/>
        </p:nvSpPr>
        <p:spPr>
          <a:xfrm>
            <a:off x="549000" y="1197791"/>
            <a:ext cx="5760000" cy="2631490"/>
          </a:xfrm>
          <a:prstGeom prst="rect">
            <a:avLst/>
          </a:prstGeom>
          <a:noFill/>
        </p:spPr>
        <p:txBody>
          <a:bodyPr wrap="square" rtlCol="0">
            <a:spAutoFit/>
          </a:bodyPr>
          <a:lstStyle/>
          <a:p>
            <a:pPr algn="l"/>
            <a:r>
              <a:rPr lang="en-GB" sz="1100" dirty="0">
                <a:latin typeface="Calibri" pitchFamily="34" charset="0"/>
              </a:rPr>
              <a:t> </a:t>
            </a:r>
            <a:endParaRPr lang="en-GB" sz="1200" u="sng" dirty="0">
              <a:latin typeface="Calibri" pitchFamily="34" charset="0"/>
            </a:endParaRPr>
          </a:p>
          <a:p>
            <a:pPr algn="just"/>
            <a:r>
              <a:rPr lang="en-GB" sz="1100" dirty="0">
                <a:latin typeface="Calibri" pitchFamily="34" charset="0"/>
              </a:rPr>
              <a:t>This is a plan showing the whole site and colour coded and annotated to show where each process/area is on site. It should contain all the elements referred to in the other documents and requires a map key to show the colour coding and boundary line. The boundary line should include all areas consuming energy on site. A satellite image is often asked for to verify the extent of the site to be included in the CCA. Some items, such as security appliances would be difficult to depict so it is acceptable to exclude this detail from the plan.</a:t>
            </a:r>
          </a:p>
          <a:p>
            <a:pPr algn="just"/>
            <a:endParaRPr lang="en-GB" sz="1100" dirty="0">
              <a:latin typeface="Calibri" pitchFamily="34" charset="0"/>
            </a:endParaRPr>
          </a:p>
          <a:p>
            <a:pPr algn="just"/>
            <a:endParaRPr lang="en-GB" sz="1100" dirty="0">
              <a:latin typeface="Calibri" pitchFamily="34" charset="0"/>
            </a:endParaRPr>
          </a:p>
          <a:p>
            <a:pPr algn="just"/>
            <a:endParaRPr lang="en-GB" sz="1200" b="1" u="sng" dirty="0">
              <a:latin typeface="Calibri" pitchFamily="34" charset="0"/>
              <a:cs typeface="Times New Roman"/>
            </a:endParaRPr>
          </a:p>
          <a:p>
            <a:pPr algn="just"/>
            <a:endParaRPr lang="en-GB" sz="1100" dirty="0">
              <a:latin typeface="Calibri" pitchFamily="34" charset="0"/>
            </a:endParaRPr>
          </a:p>
          <a:p>
            <a:pPr algn="just"/>
            <a:endParaRPr lang="en-GB" sz="1100" dirty="0">
              <a:latin typeface="Calibri" pitchFamily="34" charset="0"/>
            </a:endParaRPr>
          </a:p>
          <a:p>
            <a:pPr algn="just"/>
            <a:endParaRPr lang="en-GB" sz="1100" dirty="0">
              <a:latin typeface="Calibri" pitchFamily="34" charset="0"/>
            </a:endParaRPr>
          </a:p>
          <a:p>
            <a:pPr algn="just"/>
            <a:endParaRPr lang="en-GB" sz="1100" i="1" dirty="0">
              <a:latin typeface="Calibri" pitchFamily="34" charset="0"/>
            </a:endParaRPr>
          </a:p>
          <a:p>
            <a:pPr algn="just"/>
            <a:endParaRPr lang="en-GB" sz="1000" i="1" dirty="0">
              <a:latin typeface="Calibri" pitchFamily="34" charset="0"/>
            </a:endParaRPr>
          </a:p>
        </p:txBody>
      </p:sp>
      <p:pic>
        <p:nvPicPr>
          <p:cNvPr id="13" name="Picture 12" descr="techUK logo image.png">
            <a:extLst>
              <a:ext uri="{FF2B5EF4-FFF2-40B4-BE49-F238E27FC236}">
                <a16:creationId xmlns:a16="http://schemas.microsoft.com/office/drawing/2014/main" id="{D84D4294-F87C-4B75-8909-595F58DCAF91}"/>
              </a:ext>
            </a:extLst>
          </p:cNvPr>
          <p:cNvPicPr>
            <a:picLocks noChangeAspect="1"/>
          </p:cNvPicPr>
          <p:nvPr/>
        </p:nvPicPr>
        <p:blipFill>
          <a:blip r:embed="rId3" cstate="print"/>
          <a:stretch>
            <a:fillRect/>
          </a:stretch>
        </p:blipFill>
        <p:spPr>
          <a:xfrm>
            <a:off x="395536" y="116632"/>
            <a:ext cx="1224136" cy="463578"/>
          </a:xfrm>
          <a:prstGeom prst="rect">
            <a:avLst/>
          </a:prstGeom>
        </p:spPr>
      </p:pic>
      <p:pic>
        <p:nvPicPr>
          <p:cNvPr id="3" name="Picture 2">
            <a:extLst>
              <a:ext uri="{FF2B5EF4-FFF2-40B4-BE49-F238E27FC236}">
                <a16:creationId xmlns:a16="http://schemas.microsoft.com/office/drawing/2014/main" id="{B047176B-E735-4D00-BFB8-A31C6EE1F3D3}"/>
              </a:ext>
            </a:extLst>
          </p:cNvPr>
          <p:cNvPicPr>
            <a:picLocks noChangeAspect="1"/>
          </p:cNvPicPr>
          <p:nvPr/>
        </p:nvPicPr>
        <p:blipFill>
          <a:blip r:embed="rId4"/>
          <a:stretch>
            <a:fillRect/>
          </a:stretch>
        </p:blipFill>
        <p:spPr>
          <a:xfrm>
            <a:off x="248453" y="2513536"/>
            <a:ext cx="6127279" cy="4362720"/>
          </a:xfrm>
          <a:prstGeom prst="rect">
            <a:avLst/>
          </a:prstGeom>
        </p:spPr>
      </p:pic>
      <p:pic>
        <p:nvPicPr>
          <p:cNvPr id="14336" name="Picture 14335">
            <a:extLst>
              <a:ext uri="{FF2B5EF4-FFF2-40B4-BE49-F238E27FC236}">
                <a16:creationId xmlns:a16="http://schemas.microsoft.com/office/drawing/2014/main" id="{5C648138-4F90-4B4F-9F37-68BAA8EA1879}"/>
              </a:ext>
            </a:extLst>
          </p:cNvPr>
          <p:cNvPicPr>
            <a:picLocks noChangeAspect="1"/>
          </p:cNvPicPr>
          <p:nvPr/>
        </p:nvPicPr>
        <p:blipFill>
          <a:blip r:embed="rId5"/>
          <a:stretch>
            <a:fillRect/>
          </a:stretch>
        </p:blipFill>
        <p:spPr>
          <a:xfrm>
            <a:off x="2421421" y="7002863"/>
            <a:ext cx="2015157" cy="1602834"/>
          </a:xfrm>
          <a:prstGeom prst="rect">
            <a:avLst/>
          </a:prstGeom>
        </p:spPr>
      </p:pic>
    </p:spTree>
    <p:extLst>
      <p:ext uri="{BB962C8B-B14F-4D97-AF65-F5344CB8AC3E}">
        <p14:creationId xmlns:p14="http://schemas.microsoft.com/office/powerpoint/2010/main" val="144544648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ChangeArrowheads="1"/>
          </p:cNvSpPr>
          <p:nvPr/>
        </p:nvSpPr>
        <p:spPr bwMode="auto">
          <a:xfrm>
            <a:off x="0" y="0"/>
            <a:ext cx="6858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GB"/>
          </a:p>
        </p:txBody>
      </p:sp>
      <p:sp>
        <p:nvSpPr>
          <p:cNvPr id="9" name="Rectangle 3"/>
          <p:cNvSpPr>
            <a:spLocks noChangeArrowheads="1"/>
          </p:cNvSpPr>
          <p:nvPr/>
        </p:nvSpPr>
        <p:spPr bwMode="auto">
          <a:xfrm>
            <a:off x="549000" y="8748464"/>
            <a:ext cx="5760000" cy="246221"/>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tab pos="2880000" algn="ctr"/>
                <a:tab pos="5760000" algn="r"/>
              </a:tabLst>
            </a:pPr>
            <a:r>
              <a:rPr kumimoji="0" lang="en-GB" sz="1000" b="1" i="0" u="none" strike="noStrike" cap="none" normalizeH="0" baseline="0" dirty="0">
                <a:ln>
                  <a:noFill/>
                </a:ln>
                <a:solidFill>
                  <a:schemeClr val="tx1">
                    <a:lumMod val="50000"/>
                    <a:lumOff val="50000"/>
                  </a:schemeClr>
                </a:solidFill>
                <a:effectLst/>
                <a:latin typeface="Calibri" pitchFamily="34" charset="0"/>
                <a:ea typeface="Calibri" pitchFamily="34" charset="0"/>
                <a:cs typeface="Calibri" pitchFamily="34" charset="0"/>
              </a:rPr>
              <a:t>Climate Change Agreement for techUK 	Page </a:t>
            </a:r>
            <a:fld id="{21684679-339F-4BC9-B73B-5EEB1B3FA67B}" type="slidenum">
              <a:rPr kumimoji="0" lang="en-GB" sz="1000" b="1" i="0" u="none" strike="noStrike" cap="none" normalizeH="0" baseline="0" smtClean="0">
                <a:ln>
                  <a:noFill/>
                </a:ln>
                <a:solidFill>
                  <a:schemeClr val="tx1">
                    <a:lumMod val="50000"/>
                    <a:lumOff val="50000"/>
                  </a:schemeClr>
                </a:solidFill>
                <a:effectLst/>
                <a:latin typeface="Calibri" pitchFamily="34" charset="0"/>
                <a:ea typeface="Calibri" pitchFamily="34" charset="0"/>
                <a:cs typeface="Calibri" pitchFamily="34" charset="0"/>
              </a:rPr>
              <a:pPr marL="0" marR="0" lvl="0" indent="0" algn="l" defTabSz="914400" rtl="0" eaLnBrk="1" fontAlgn="base" latinLnBrk="0" hangingPunct="1">
                <a:lnSpc>
                  <a:spcPct val="100000"/>
                </a:lnSpc>
                <a:spcBef>
                  <a:spcPct val="0"/>
                </a:spcBef>
                <a:spcAft>
                  <a:spcPct val="0"/>
                </a:spcAft>
                <a:buClrTx/>
                <a:buSzTx/>
                <a:buFontTx/>
                <a:buNone/>
                <a:tabLst>
                  <a:tab pos="2880000" algn="ctr"/>
                  <a:tab pos="5760000" algn="r"/>
                </a:tabLst>
              </a:pPr>
              <a:t>9</a:t>
            </a:fld>
            <a:r>
              <a:rPr kumimoji="0" lang="en-GB" sz="1000" b="1" i="0" u="none" strike="noStrike" cap="none" normalizeH="0" baseline="0" dirty="0">
                <a:ln>
                  <a:noFill/>
                </a:ln>
                <a:solidFill>
                  <a:schemeClr val="tx1">
                    <a:lumMod val="50000"/>
                    <a:lumOff val="50000"/>
                  </a:schemeClr>
                </a:solidFill>
                <a:effectLst/>
                <a:latin typeface="Calibri" pitchFamily="34" charset="0"/>
                <a:ea typeface="Calibri" pitchFamily="34" charset="0"/>
                <a:cs typeface="Calibri" pitchFamily="34" charset="0"/>
              </a:rPr>
              <a:t> of 14	</a:t>
            </a:r>
            <a:r>
              <a:rPr lang="en-GB" sz="1000" dirty="0">
                <a:solidFill>
                  <a:schemeClr val="accent4">
                    <a:lumMod val="75000"/>
                  </a:schemeClr>
                </a:solidFill>
                <a:latin typeface="Calibri" pitchFamily="34" charset="0"/>
              </a:rPr>
              <a:t> </a:t>
            </a:r>
            <a:r>
              <a:rPr lang="en-GB" sz="1000" b="1" dirty="0">
                <a:solidFill>
                  <a:schemeClr val="tx1">
                    <a:lumMod val="50000"/>
                    <a:lumOff val="50000"/>
                  </a:schemeClr>
                </a:solidFill>
                <a:latin typeface="Calibri" pitchFamily="34" charset="0"/>
              </a:rPr>
              <a:t>Application Documentation</a:t>
            </a:r>
            <a:endParaRPr kumimoji="0" lang="en-GB" sz="1000" b="1" i="0" u="none" strike="noStrike" cap="none" normalizeH="0" baseline="0" dirty="0">
              <a:ln>
                <a:noFill/>
              </a:ln>
              <a:solidFill>
                <a:schemeClr val="tx1">
                  <a:lumMod val="50000"/>
                  <a:lumOff val="50000"/>
                </a:schemeClr>
              </a:solidFill>
              <a:effectLst/>
              <a:latin typeface="Calibri" pitchFamily="34" charset="0"/>
              <a:cs typeface="Arial" pitchFamily="34" charset="0"/>
            </a:endParaRPr>
          </a:p>
        </p:txBody>
      </p:sp>
      <p:pic>
        <p:nvPicPr>
          <p:cNvPr id="7" name="Pictur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554275" y="146939"/>
            <a:ext cx="1003178" cy="601907"/>
          </a:xfrm>
          <a:prstGeom prst="rect">
            <a:avLst/>
          </a:prstGeom>
        </p:spPr>
      </p:pic>
      <p:sp>
        <p:nvSpPr>
          <p:cNvPr id="4" name="TextBox 3">
            <a:extLst>
              <a:ext uri="{FF2B5EF4-FFF2-40B4-BE49-F238E27FC236}">
                <a16:creationId xmlns:a16="http://schemas.microsoft.com/office/drawing/2014/main" id="{AB5732C7-E176-4ED9-B28D-AAD97D76E3CF}"/>
              </a:ext>
            </a:extLst>
          </p:cNvPr>
          <p:cNvSpPr txBox="1"/>
          <p:nvPr/>
        </p:nvSpPr>
        <p:spPr>
          <a:xfrm>
            <a:off x="549000" y="1042068"/>
            <a:ext cx="4805589" cy="276999"/>
          </a:xfrm>
          <a:prstGeom prst="rect">
            <a:avLst/>
          </a:prstGeom>
          <a:noFill/>
        </p:spPr>
        <p:txBody>
          <a:bodyPr wrap="square" rtlCol="0">
            <a:spAutoFit/>
          </a:bodyPr>
          <a:lstStyle/>
          <a:p>
            <a:pPr algn="just"/>
            <a:r>
              <a:rPr lang="en-GB" sz="1200" b="1" u="sng" dirty="0">
                <a:latin typeface="Calibri" pitchFamily="34" charset="0"/>
                <a:cs typeface="Times New Roman"/>
              </a:rPr>
              <a:t>Annotated Site Plan (ASP) Example 2</a:t>
            </a:r>
          </a:p>
        </p:txBody>
      </p:sp>
      <p:sp>
        <p:nvSpPr>
          <p:cNvPr id="8" name="TextBox 7">
            <a:extLst>
              <a:ext uri="{FF2B5EF4-FFF2-40B4-BE49-F238E27FC236}">
                <a16:creationId xmlns:a16="http://schemas.microsoft.com/office/drawing/2014/main" id="{AA79AF46-3802-48CF-A6EC-11A13BB2755D}"/>
              </a:ext>
            </a:extLst>
          </p:cNvPr>
          <p:cNvSpPr txBox="1"/>
          <p:nvPr/>
        </p:nvSpPr>
        <p:spPr>
          <a:xfrm>
            <a:off x="549000" y="1197791"/>
            <a:ext cx="5760000" cy="1615827"/>
          </a:xfrm>
          <a:prstGeom prst="rect">
            <a:avLst/>
          </a:prstGeom>
          <a:noFill/>
        </p:spPr>
        <p:txBody>
          <a:bodyPr wrap="square" rtlCol="0">
            <a:spAutoFit/>
          </a:bodyPr>
          <a:lstStyle/>
          <a:p>
            <a:pPr algn="l"/>
            <a:r>
              <a:rPr lang="en-GB" sz="1100" dirty="0">
                <a:latin typeface="Calibri" pitchFamily="34" charset="0"/>
              </a:rPr>
              <a:t> </a:t>
            </a:r>
            <a:endParaRPr lang="en-GB" sz="1200" u="sng" dirty="0">
              <a:latin typeface="Calibri" pitchFamily="34" charset="0"/>
            </a:endParaRPr>
          </a:p>
          <a:p>
            <a:pPr algn="just"/>
            <a:r>
              <a:rPr lang="en-GB" sz="1100" dirty="0">
                <a:latin typeface="Calibri" pitchFamily="34" charset="0"/>
              </a:rPr>
              <a:t>Plan based on satellite image:</a:t>
            </a:r>
            <a:endParaRPr lang="en-GB" sz="1200" u="sng" dirty="0">
              <a:latin typeface="Calibri" pitchFamily="34" charset="0"/>
            </a:endParaRPr>
          </a:p>
          <a:p>
            <a:pPr algn="just"/>
            <a:endParaRPr lang="en-GB" sz="1100" dirty="0">
              <a:latin typeface="Calibri" pitchFamily="34" charset="0"/>
            </a:endParaRPr>
          </a:p>
          <a:p>
            <a:pPr algn="just"/>
            <a:endParaRPr lang="en-GB" sz="1200" b="1" u="sng" dirty="0">
              <a:latin typeface="Calibri" pitchFamily="34" charset="0"/>
              <a:cs typeface="Times New Roman"/>
            </a:endParaRPr>
          </a:p>
          <a:p>
            <a:pPr algn="just"/>
            <a:endParaRPr lang="en-GB" sz="1100" dirty="0">
              <a:latin typeface="Calibri" pitchFamily="34" charset="0"/>
            </a:endParaRPr>
          </a:p>
          <a:p>
            <a:pPr algn="just"/>
            <a:endParaRPr lang="en-GB" sz="1100" dirty="0">
              <a:latin typeface="Calibri" pitchFamily="34" charset="0"/>
            </a:endParaRPr>
          </a:p>
          <a:p>
            <a:pPr algn="just"/>
            <a:endParaRPr lang="en-GB" sz="1100" dirty="0">
              <a:latin typeface="Calibri" pitchFamily="34" charset="0"/>
            </a:endParaRPr>
          </a:p>
          <a:p>
            <a:pPr algn="just"/>
            <a:endParaRPr lang="en-GB" sz="1100" i="1" dirty="0">
              <a:latin typeface="Calibri" pitchFamily="34" charset="0"/>
            </a:endParaRPr>
          </a:p>
          <a:p>
            <a:pPr algn="just"/>
            <a:endParaRPr lang="en-GB" sz="1000" i="1" dirty="0">
              <a:latin typeface="Calibri" pitchFamily="34" charset="0"/>
            </a:endParaRPr>
          </a:p>
        </p:txBody>
      </p:sp>
      <p:pic>
        <p:nvPicPr>
          <p:cNvPr id="13" name="Picture 12" descr="techUK logo image.png">
            <a:extLst>
              <a:ext uri="{FF2B5EF4-FFF2-40B4-BE49-F238E27FC236}">
                <a16:creationId xmlns:a16="http://schemas.microsoft.com/office/drawing/2014/main" id="{D84D4294-F87C-4B75-8909-595F58DCAF91}"/>
              </a:ext>
            </a:extLst>
          </p:cNvPr>
          <p:cNvPicPr>
            <a:picLocks noChangeAspect="1"/>
          </p:cNvPicPr>
          <p:nvPr/>
        </p:nvPicPr>
        <p:blipFill>
          <a:blip r:embed="rId3" cstate="print"/>
          <a:stretch>
            <a:fillRect/>
          </a:stretch>
        </p:blipFill>
        <p:spPr>
          <a:xfrm>
            <a:off x="395536" y="116632"/>
            <a:ext cx="1224136" cy="463578"/>
          </a:xfrm>
          <a:prstGeom prst="rect">
            <a:avLst/>
          </a:prstGeom>
        </p:spPr>
      </p:pic>
      <p:pic>
        <p:nvPicPr>
          <p:cNvPr id="5" name="Picture 4">
            <a:extLst>
              <a:ext uri="{FF2B5EF4-FFF2-40B4-BE49-F238E27FC236}">
                <a16:creationId xmlns:a16="http://schemas.microsoft.com/office/drawing/2014/main" id="{D312A4FD-1361-4630-8E00-DA7CA22B00AF}"/>
              </a:ext>
            </a:extLst>
          </p:cNvPr>
          <p:cNvPicPr>
            <a:picLocks noChangeAspect="1"/>
          </p:cNvPicPr>
          <p:nvPr/>
        </p:nvPicPr>
        <p:blipFill>
          <a:blip r:embed="rId4"/>
          <a:stretch>
            <a:fillRect/>
          </a:stretch>
        </p:blipFill>
        <p:spPr>
          <a:xfrm>
            <a:off x="49237" y="2339752"/>
            <a:ext cx="6759526" cy="5090601"/>
          </a:xfrm>
          <a:prstGeom prst="rect">
            <a:avLst/>
          </a:prstGeom>
        </p:spPr>
      </p:pic>
    </p:spTree>
    <p:extLst>
      <p:ext uri="{BB962C8B-B14F-4D97-AF65-F5344CB8AC3E}">
        <p14:creationId xmlns:p14="http://schemas.microsoft.com/office/powerpoint/2010/main" val="4051722100"/>
      </p:ext>
    </p:extLst>
  </p:cSld>
  <p:clrMapOvr>
    <a:masterClrMapping/>
  </p:clrMapOvr>
</p:sld>
</file>

<file path=ppt/theme/theme1.xml><?xml version="1.0" encoding="utf-8"?>
<a:theme xmlns:a="http://schemas.openxmlformats.org/drawingml/2006/main" name="Blank">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blank</Template>
  <TotalTime>2479</TotalTime>
  <Words>3658</Words>
  <Application>Microsoft Office PowerPoint</Application>
  <PresentationFormat>On-screen Show (4:3)</PresentationFormat>
  <Paragraphs>331</Paragraphs>
  <Slides>14</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14</vt:i4>
      </vt:variant>
    </vt:vector>
  </HeadingPairs>
  <TitlesOfParts>
    <vt:vector size="19" baseType="lpstr">
      <vt:lpstr>Arial</vt:lpstr>
      <vt:lpstr>Calibri</vt:lpstr>
      <vt:lpstr>Cambria</vt:lpstr>
      <vt:lpstr>Courier New</vt:lpstr>
      <vt:lpstr>Blank</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SLR Consulting Ltd</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lpeart</dc:creator>
  <cp:lastModifiedBy>Lucinda Peart</cp:lastModifiedBy>
  <cp:revision>239</cp:revision>
  <dcterms:created xsi:type="dcterms:W3CDTF">2015-02-19T16:18:28Z</dcterms:created>
  <dcterms:modified xsi:type="dcterms:W3CDTF">2021-10-27T13:16:54Z</dcterms:modified>
</cp:coreProperties>
</file>