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52" r:id="rId5"/>
    <p:sldMasterId id="2147483773" r:id="rId6"/>
  </p:sldMasterIdLst>
  <p:notesMasterIdLst>
    <p:notesMasterId r:id="rId15"/>
  </p:notesMasterIdLst>
  <p:sldIdLst>
    <p:sldId id="257" r:id="rId7"/>
    <p:sldId id="10960" r:id="rId8"/>
    <p:sldId id="10964" r:id="rId9"/>
    <p:sldId id="10965" r:id="rId10"/>
    <p:sldId id="10966" r:id="rId11"/>
    <p:sldId id="10967" r:id="rId12"/>
    <p:sldId id="287" r:id="rId13"/>
    <p:sldId id="1095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3018A00-BF4A-4C58-8905-4055CAE2810B}">
          <p14:sldIdLst>
            <p14:sldId id="257"/>
            <p14:sldId id="10960"/>
            <p14:sldId id="10964"/>
            <p14:sldId id="10965"/>
            <p14:sldId id="10966"/>
            <p14:sldId id="10967"/>
            <p14:sldId id="287"/>
            <p14:sldId id="1095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484230F-BD23-44A3-79AF-E8DD64B4B642}" name="Soucy, Kimberly" initials="SK" userId="S::Kimberly.Soucy@sse.com::0ae12b00-26df-4739-adb5-ac3a527087ff" providerId="AD"/>
  <p188:author id="{01001316-E78D-1739-8AC3-3C799A965501}" name="Stephanie Hay" initials="SH" userId="S::Stephanie.Hay@sse.com::13d85e62-001b-41c2-ab55-2c5428c8b61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antegreil, Clothilde" initials="CC" lastIdx="6" clrIdx="0">
    <p:extLst>
      <p:ext uri="{19B8F6BF-5375-455C-9EA6-DF929625EA0E}">
        <p15:presenceInfo xmlns:p15="http://schemas.microsoft.com/office/powerpoint/2012/main" userId="S::Clothilde.Cantegreil@sse.com::a18e01cf-7ee3-46e8-9c81-1156e2db20ce" providerId="AD"/>
      </p:ext>
    </p:extLst>
  </p:cmAuthor>
  <p:cmAuthor id="2" name="Bain, Adam" initials="BA" lastIdx="16" clrIdx="1">
    <p:extLst>
      <p:ext uri="{19B8F6BF-5375-455C-9EA6-DF929625EA0E}">
        <p15:presenceInfo xmlns:p15="http://schemas.microsoft.com/office/powerpoint/2012/main" userId="S::adam.bain@sse.com::1e376c9e-e757-4bec-82d1-f4b8db42f765" providerId="AD"/>
      </p:ext>
    </p:extLst>
  </p:cmAuthor>
  <p:cmAuthor id="3" name="Muntz, Alasdair" initials="MA" lastIdx="9" clrIdx="2">
    <p:extLst>
      <p:ext uri="{19B8F6BF-5375-455C-9EA6-DF929625EA0E}">
        <p15:presenceInfo xmlns:p15="http://schemas.microsoft.com/office/powerpoint/2012/main" userId="S::alasdair.muntz@sse.com::1cbbe39f-97e9-4bb3-a4d0-859525af5ab9" providerId="AD"/>
      </p:ext>
    </p:extLst>
  </p:cmAuthor>
  <p:cmAuthor id="4" name="Cresshull, Joanna" initials="CJ" lastIdx="2" clrIdx="3">
    <p:extLst>
      <p:ext uri="{19B8F6BF-5375-455C-9EA6-DF929625EA0E}">
        <p15:presenceInfo xmlns:p15="http://schemas.microsoft.com/office/powerpoint/2012/main" userId="S::Joanna.Cresshull@sse.com::c845b517-ad71-4247-867a-68a13e04048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527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60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E909C9-2EEA-4D75-88E6-8044E3243015}" type="datetimeFigureOut">
              <a:rPr lang="en-GB" smtClean="0"/>
              <a:t>19/01/2023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4C26CA-026C-4E78-AB4E-3B64F0536984}" type="slidenum">
              <a:rPr lang="en-GB" smtClean="0"/>
              <a:t>‹#›</a:t>
            </a:fld>
            <a:endParaRPr lang="en-GB"/>
          </a:p>
        </p:txBody>
      </p:sp>
    </p:spTree>
    <p:extLst>
      <p:ext uri="{BB962C8B-B14F-4D97-AF65-F5344CB8AC3E}">
        <p14:creationId xmlns:p14="http://schemas.microsoft.com/office/powerpoint/2010/main" val="38519455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B4C26CA-026C-4E78-AB4E-3B64F0536984}" type="slidenum">
              <a:rPr lang="en-GB" smtClean="0"/>
              <a:t>2</a:t>
            </a:fld>
            <a:endParaRPr lang="en-GB"/>
          </a:p>
        </p:txBody>
      </p:sp>
    </p:spTree>
    <p:extLst>
      <p:ext uri="{BB962C8B-B14F-4D97-AF65-F5344CB8AC3E}">
        <p14:creationId xmlns:p14="http://schemas.microsoft.com/office/powerpoint/2010/main" val="41302157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B4C26CA-026C-4E78-AB4E-3B64F0536984}" type="slidenum">
              <a:rPr lang="en-GB" smtClean="0"/>
              <a:t>3</a:t>
            </a:fld>
            <a:endParaRPr lang="en-GB"/>
          </a:p>
        </p:txBody>
      </p:sp>
    </p:spTree>
    <p:extLst>
      <p:ext uri="{BB962C8B-B14F-4D97-AF65-F5344CB8AC3E}">
        <p14:creationId xmlns:p14="http://schemas.microsoft.com/office/powerpoint/2010/main" val="31908454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B4C26CA-026C-4E78-AB4E-3B64F0536984}" type="slidenum">
              <a:rPr lang="en-GB" smtClean="0"/>
              <a:t>4</a:t>
            </a:fld>
            <a:endParaRPr lang="en-GB"/>
          </a:p>
        </p:txBody>
      </p:sp>
    </p:spTree>
    <p:extLst>
      <p:ext uri="{BB962C8B-B14F-4D97-AF65-F5344CB8AC3E}">
        <p14:creationId xmlns:p14="http://schemas.microsoft.com/office/powerpoint/2010/main" val="22610820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B4C26CA-026C-4E78-AB4E-3B64F0536984}" type="slidenum">
              <a:rPr lang="en-GB" smtClean="0"/>
              <a:t>5</a:t>
            </a:fld>
            <a:endParaRPr lang="en-GB"/>
          </a:p>
        </p:txBody>
      </p:sp>
    </p:spTree>
    <p:extLst>
      <p:ext uri="{BB962C8B-B14F-4D97-AF65-F5344CB8AC3E}">
        <p14:creationId xmlns:p14="http://schemas.microsoft.com/office/powerpoint/2010/main" val="34470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B4C26CA-026C-4E78-AB4E-3B64F0536984}" type="slidenum">
              <a:rPr lang="en-GB" smtClean="0"/>
              <a:t>6</a:t>
            </a:fld>
            <a:endParaRPr lang="en-GB"/>
          </a:p>
        </p:txBody>
      </p:sp>
    </p:spTree>
    <p:extLst>
      <p:ext uri="{BB962C8B-B14F-4D97-AF65-F5344CB8AC3E}">
        <p14:creationId xmlns:p14="http://schemas.microsoft.com/office/powerpoint/2010/main" val="34963127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ection blue">
    <p:bg>
      <p:bgPr>
        <a:solidFill>
          <a:schemeClr val="tx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C0BB39C-0EFB-44BF-90EF-E74C469D4039}"/>
              </a:ext>
            </a:extLst>
          </p:cNvPr>
          <p:cNvSpPr/>
          <p:nvPr userDrawn="1"/>
        </p:nvSpPr>
        <p:spPr>
          <a:xfrm>
            <a:off x="0" y="0"/>
            <a:ext cx="1590543" cy="13942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215454"/>
            <a:ext cx="5760000" cy="1519947"/>
          </a:xfrm>
        </p:spPr>
        <p:txBody>
          <a:bodyPr anchor="b">
            <a:noAutofit/>
          </a:bodyPr>
          <a:lstStyle>
            <a:lvl1pPr algn="l">
              <a:lnSpc>
                <a:spcPct val="85000"/>
              </a:lnSpc>
              <a:defRPr sz="3400" b="1">
                <a:solidFill>
                  <a:schemeClr val="bg1"/>
                </a:solidFill>
              </a:defRPr>
            </a:lvl1pPr>
          </a:lstStyle>
          <a:p>
            <a:r>
              <a:rPr lang="en-US"/>
              <a:t>add section title across two or three lines</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636609" y="-1"/>
            <a:ext cx="866265" cy="2789719"/>
          </a:xfrm>
          <a:prstGeom prst="rect">
            <a:avLst/>
          </a:prstGeom>
        </p:spPr>
      </p:pic>
    </p:spTree>
    <p:extLst>
      <p:ext uri="{BB962C8B-B14F-4D97-AF65-F5344CB8AC3E}">
        <p14:creationId xmlns:p14="http://schemas.microsoft.com/office/powerpoint/2010/main" val="7230820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white">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chemeClr val="tx2"/>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138" name="Freeform: Shape 137">
            <a:extLst>
              <a:ext uri="{FF2B5EF4-FFF2-40B4-BE49-F238E27FC236}">
                <a16:creationId xmlns:a16="http://schemas.microsoft.com/office/drawing/2014/main" id="{A5583D53-4242-4D6C-8D47-69EF5744DE7D}"/>
              </a:ext>
            </a:extLst>
          </p:cNvPr>
          <p:cNvSpPr/>
          <p:nvPr userDrawn="1"/>
        </p:nvSpPr>
        <p:spPr>
          <a:xfrm>
            <a:off x="828243" y="-30144"/>
            <a:ext cx="624144" cy="2055104"/>
          </a:xfrm>
          <a:custGeom>
            <a:avLst/>
            <a:gdLst>
              <a:gd name="connsiteX0" fmla="*/ 434287 w 624144"/>
              <a:gd name="connsiteY0" fmla="*/ 0 h 2055104"/>
              <a:gd name="connsiteX1" fmla="*/ 624144 w 624144"/>
              <a:gd name="connsiteY1" fmla="*/ 0 h 2055104"/>
              <a:gd name="connsiteX2" fmla="*/ 624144 w 624144"/>
              <a:gd name="connsiteY2" fmla="*/ 573869 h 2055104"/>
              <a:gd name="connsiteX3" fmla="*/ 624144 w 624144"/>
              <a:gd name="connsiteY3" fmla="*/ 578820 h 2055104"/>
              <a:gd name="connsiteX4" fmla="*/ 594592 w 624144"/>
              <a:gd name="connsiteY4" fmla="*/ 645219 h 2055104"/>
              <a:gd name="connsiteX5" fmla="*/ 587778 w 624144"/>
              <a:gd name="connsiteY5" fmla="*/ 649559 h 2055104"/>
              <a:gd name="connsiteX6" fmla="*/ 189890 w 624144"/>
              <a:gd name="connsiteY6" fmla="*/ 1047448 h 2055104"/>
              <a:gd name="connsiteX7" fmla="*/ 189890 w 624144"/>
              <a:gd name="connsiteY7" fmla="*/ 1957668 h 2055104"/>
              <a:gd name="connsiteX8" fmla="*/ 189890 w 624144"/>
              <a:gd name="connsiteY8" fmla="*/ 1962619 h 2055104"/>
              <a:gd name="connsiteX9" fmla="*/ 92485 w 624144"/>
              <a:gd name="connsiteY9" fmla="*/ 2055072 h 2055104"/>
              <a:gd name="connsiteX10" fmla="*/ 32 w 624144"/>
              <a:gd name="connsiteY10" fmla="*/ 1957668 h 2055104"/>
              <a:gd name="connsiteX11" fmla="*/ 32 w 624144"/>
              <a:gd name="connsiteY11" fmla="*/ 1008122 h 2055104"/>
              <a:gd name="connsiteX12" fmla="*/ 7252 w 624144"/>
              <a:gd name="connsiteY12" fmla="*/ 971812 h 2055104"/>
              <a:gd name="connsiteX13" fmla="*/ 26499 w 624144"/>
              <a:gd name="connsiteY13" fmla="*/ 942983 h 2055104"/>
              <a:gd name="connsiteX14" fmla="*/ 27817 w 624144"/>
              <a:gd name="connsiteY14" fmla="*/ 940948 h 2055104"/>
              <a:gd name="connsiteX15" fmla="*/ 434287 w 624144"/>
              <a:gd name="connsiteY15" fmla="*/ 534478 h 2055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55104">
                <a:moveTo>
                  <a:pt x="434287" y="0"/>
                </a:moveTo>
                <a:lnTo>
                  <a:pt x="624144" y="0"/>
                </a:lnTo>
                <a:lnTo>
                  <a:pt x="624144" y="573869"/>
                </a:lnTo>
                <a:lnTo>
                  <a:pt x="624144" y="578820"/>
                </a:lnTo>
                <a:cubicBezTo>
                  <a:pt x="623461" y="605033"/>
                  <a:pt x="612218" y="628488"/>
                  <a:pt x="594592" y="645219"/>
                </a:cubicBezTo>
                <a:lnTo>
                  <a:pt x="587778" y="649559"/>
                </a:lnTo>
                <a:lnTo>
                  <a:pt x="189890" y="1047448"/>
                </a:lnTo>
                <a:lnTo>
                  <a:pt x="189890" y="1957668"/>
                </a:lnTo>
                <a:cubicBezTo>
                  <a:pt x="189935" y="1959318"/>
                  <a:pt x="189935" y="1960969"/>
                  <a:pt x="189890" y="1962619"/>
                </a:cubicBezTo>
                <a:cubicBezTo>
                  <a:pt x="188523" y="2015044"/>
                  <a:pt x="144917" y="2056439"/>
                  <a:pt x="92485" y="2055072"/>
                </a:cubicBezTo>
                <a:cubicBezTo>
                  <a:pt x="40060" y="2053706"/>
                  <a:pt x="-1335" y="2010093"/>
                  <a:pt x="32" y="1957668"/>
                </a:cubicBezTo>
                <a:lnTo>
                  <a:pt x="32" y="1008122"/>
                </a:lnTo>
                <a:cubicBezTo>
                  <a:pt x="32" y="995542"/>
                  <a:pt x="2530" y="983217"/>
                  <a:pt x="7252" y="971812"/>
                </a:cubicBezTo>
                <a:lnTo>
                  <a:pt x="26499" y="942983"/>
                </a:lnTo>
                <a:lnTo>
                  <a:pt x="27817" y="940948"/>
                </a:lnTo>
                <a:lnTo>
                  <a:pt x="434287" y="534478"/>
                </a:lnTo>
                <a:close/>
              </a:path>
            </a:pathLst>
          </a:custGeom>
          <a:solidFill>
            <a:srgbClr val="5B8E9F"/>
          </a:solidFill>
          <a:ln w="6379"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28453" y="2048681"/>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28453" y="2492515"/>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28453" y="2714433"/>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28453" y="2270598"/>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36" name="Freeform: Shape 135">
            <a:extLst>
              <a:ext uri="{FF2B5EF4-FFF2-40B4-BE49-F238E27FC236}">
                <a16:creationId xmlns:a16="http://schemas.microsoft.com/office/drawing/2014/main" id="{7852CAB7-7641-47BE-86ED-33C2EAE783D6}"/>
              </a:ext>
            </a:extLst>
          </p:cNvPr>
          <p:cNvSpPr/>
          <p:nvPr userDrawn="1"/>
        </p:nvSpPr>
        <p:spPr>
          <a:xfrm>
            <a:off x="680716" y="-30144"/>
            <a:ext cx="472098" cy="2483216"/>
          </a:xfrm>
          <a:custGeom>
            <a:avLst/>
            <a:gdLst>
              <a:gd name="connsiteX0" fmla="*/ 434093 w 472098"/>
              <a:gd name="connsiteY0" fmla="*/ 0 h 2483216"/>
              <a:gd name="connsiteX1" fmla="*/ 472065 w 472098"/>
              <a:gd name="connsiteY1" fmla="*/ 0 h 2483216"/>
              <a:gd name="connsiteX2" fmla="*/ 472065 w 472098"/>
              <a:gd name="connsiteY2" fmla="*/ 492956 h 2483216"/>
              <a:gd name="connsiteX3" fmla="*/ 472065 w 472098"/>
              <a:gd name="connsiteY3" fmla="*/ 495167 h 2483216"/>
              <a:gd name="connsiteX4" fmla="*/ 466743 w 472098"/>
              <a:gd name="connsiteY4" fmla="*/ 506158 h 2483216"/>
              <a:gd name="connsiteX5" fmla="*/ 466713 w 472098"/>
              <a:gd name="connsiteY5" fmla="*/ 506235 h 2483216"/>
              <a:gd name="connsiteX6" fmla="*/ 466699 w 472098"/>
              <a:gd name="connsiteY6" fmla="*/ 506249 h 2483216"/>
              <a:gd name="connsiteX7" fmla="*/ 465721 w 472098"/>
              <a:gd name="connsiteY7" fmla="*/ 508269 h 2483216"/>
              <a:gd name="connsiteX8" fmla="*/ 464124 w 472098"/>
              <a:gd name="connsiteY8" fmla="*/ 508825 h 2483216"/>
              <a:gd name="connsiteX9" fmla="*/ 38004 w 472098"/>
              <a:gd name="connsiteY9" fmla="*/ 934945 h 2483216"/>
              <a:gd name="connsiteX10" fmla="*/ 38004 w 472098"/>
              <a:gd name="connsiteY10" fmla="*/ 2463089 h 2483216"/>
              <a:gd name="connsiteX11" fmla="*/ 38004 w 472098"/>
              <a:gd name="connsiteY11" fmla="*/ 2465301 h 2483216"/>
              <a:gd name="connsiteX12" fmla="*/ 17909 w 472098"/>
              <a:gd name="connsiteY12" fmla="*/ 2483184 h 2483216"/>
              <a:gd name="connsiteX13" fmla="*/ 32 w 472098"/>
              <a:gd name="connsiteY13" fmla="*/ 2463089 h 2483216"/>
              <a:gd name="connsiteX14" fmla="*/ 32 w 472098"/>
              <a:gd name="connsiteY14" fmla="*/ 927274 h 2483216"/>
              <a:gd name="connsiteX15" fmla="*/ 4958 w 472098"/>
              <a:gd name="connsiteY15" fmla="*/ 915283 h 2483216"/>
              <a:gd name="connsiteX16" fmla="*/ 5074 w 472098"/>
              <a:gd name="connsiteY16" fmla="*/ 915228 h 2483216"/>
              <a:gd name="connsiteX17" fmla="*/ 5640 w 472098"/>
              <a:gd name="connsiteY17" fmla="*/ 913607 h 2483216"/>
              <a:gd name="connsiteX18" fmla="*/ 434093 w 472098"/>
              <a:gd name="connsiteY18" fmla="*/ 485154 h 2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83216">
                <a:moveTo>
                  <a:pt x="434093" y="0"/>
                </a:moveTo>
                <a:lnTo>
                  <a:pt x="472065" y="0"/>
                </a:lnTo>
                <a:lnTo>
                  <a:pt x="472065" y="492956"/>
                </a:lnTo>
                <a:cubicBezTo>
                  <a:pt x="472110" y="493691"/>
                  <a:pt x="472110" y="494432"/>
                  <a:pt x="472065" y="495167"/>
                </a:cubicBezTo>
                <a:lnTo>
                  <a:pt x="466743" y="506158"/>
                </a:lnTo>
                <a:lnTo>
                  <a:pt x="466713" y="506235"/>
                </a:lnTo>
                <a:lnTo>
                  <a:pt x="466699" y="506249"/>
                </a:lnTo>
                <a:lnTo>
                  <a:pt x="465721" y="508269"/>
                </a:lnTo>
                <a:lnTo>
                  <a:pt x="464124" y="508825"/>
                </a:lnTo>
                <a:lnTo>
                  <a:pt x="38004" y="934945"/>
                </a:lnTo>
                <a:lnTo>
                  <a:pt x="38004" y="2463089"/>
                </a:lnTo>
                <a:cubicBezTo>
                  <a:pt x="38049" y="2463824"/>
                  <a:pt x="38049" y="2464566"/>
                  <a:pt x="38004" y="2465301"/>
                </a:cubicBezTo>
                <a:cubicBezTo>
                  <a:pt x="37391" y="2475789"/>
                  <a:pt x="28398" y="2483790"/>
                  <a:pt x="17909" y="2483184"/>
                </a:cubicBezTo>
                <a:cubicBezTo>
                  <a:pt x="7427" y="2482571"/>
                  <a:pt x="-580" y="2473572"/>
                  <a:pt x="32" y="2463089"/>
                </a:cubicBezTo>
                <a:lnTo>
                  <a:pt x="32" y="927274"/>
                </a:lnTo>
                <a:cubicBezTo>
                  <a:pt x="245" y="922832"/>
                  <a:pt x="1986" y="918590"/>
                  <a:pt x="4958" y="915283"/>
                </a:cubicBezTo>
                <a:lnTo>
                  <a:pt x="5074" y="915228"/>
                </a:lnTo>
                <a:lnTo>
                  <a:pt x="5640" y="913607"/>
                </a:lnTo>
                <a:lnTo>
                  <a:pt x="434093" y="485154"/>
                </a:lnTo>
                <a:close/>
              </a:path>
            </a:pathLst>
          </a:custGeom>
          <a:solidFill>
            <a:schemeClr val="tx2"/>
          </a:solidFill>
          <a:ln w="19050" cap="flat">
            <a:solidFill>
              <a:schemeClr val="tx2"/>
            </a:solidFill>
            <a:prstDash val="solid"/>
            <a:miter/>
          </a:ln>
        </p:spPr>
        <p:txBody>
          <a:bodyPr rtlCol="0" anchor="ctr"/>
          <a:lstStyle/>
          <a:p>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470141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white">
    <p:spTree>
      <p:nvGrpSpPr>
        <p:cNvPr id="1" name=""/>
        <p:cNvGrpSpPr/>
        <p:nvPr/>
      </p:nvGrpSpPr>
      <p:grpSpPr>
        <a:xfrm>
          <a:off x="0" y="0"/>
          <a:ext cx="0" cy="0"/>
          <a:chOff x="0" y="0"/>
          <a:chExt cx="0" cy="0"/>
        </a:xfrm>
      </p:grpSpPr>
      <p:sp>
        <p:nvSpPr>
          <p:cNvPr id="131" name="Rectangle 130">
            <a:extLst>
              <a:ext uri="{FF2B5EF4-FFF2-40B4-BE49-F238E27FC236}">
                <a16:creationId xmlns:a16="http://schemas.microsoft.com/office/drawing/2014/main" id="{4C281646-3673-4BEB-B16D-1816292F8E88}"/>
              </a:ext>
            </a:extLst>
          </p:cNvPr>
          <p:cNvSpPr/>
          <p:nvPr userDrawn="1"/>
        </p:nvSpPr>
        <p:spPr>
          <a:xfrm>
            <a:off x="0" y="0"/>
            <a:ext cx="1590543" cy="1394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5" name="Picture 104" descr="Chart, bubble chart&#10;&#10;Description automatically generated">
            <a:extLst>
              <a:ext uri="{FF2B5EF4-FFF2-40B4-BE49-F238E27FC236}">
                <a16:creationId xmlns:a16="http://schemas.microsoft.com/office/drawing/2014/main" id="{D9EFBD23-FD67-4B3D-B70E-6F1F04E6502D}"/>
              </a:ext>
            </a:extLst>
          </p:cNvPr>
          <p:cNvPicPr>
            <a:picLocks noChangeAspect="1"/>
          </p:cNvPicPr>
          <p:nvPr userDrawn="1"/>
        </p:nvPicPr>
        <p:blipFill rotWithShape="1">
          <a:blip r:embed="rId2"/>
          <a:srcRect t="2694" b="46535"/>
          <a:stretch/>
        </p:blipFill>
        <p:spPr>
          <a:xfrm>
            <a:off x="636609" y="0"/>
            <a:ext cx="1590543" cy="2716046"/>
          </a:xfrm>
          <a:prstGeom prst="rect">
            <a:avLst/>
          </a:prstGeom>
        </p:spPr>
      </p:pic>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9098158" y="5654306"/>
            <a:ext cx="2753080"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215454"/>
            <a:ext cx="5760000" cy="1519947"/>
          </a:xfrm>
        </p:spPr>
        <p:txBody>
          <a:bodyPr anchor="b">
            <a:noAutofit/>
          </a:bodyPr>
          <a:lstStyle>
            <a:lvl1pPr algn="l">
              <a:lnSpc>
                <a:spcPct val="85000"/>
              </a:lnSpc>
              <a:defRPr sz="3400" b="1">
                <a:solidFill>
                  <a:schemeClr val="accent1"/>
                </a:solidFill>
              </a:defRPr>
            </a:lvl1pPr>
          </a:lstStyle>
          <a:p>
            <a:r>
              <a:rPr lang="en-GB"/>
              <a:t>add section title across two or three lines</a:t>
            </a:r>
          </a:p>
        </p:txBody>
      </p:sp>
    </p:spTree>
    <p:extLst>
      <p:ext uri="{BB962C8B-B14F-4D97-AF65-F5344CB8AC3E}">
        <p14:creationId xmlns:p14="http://schemas.microsoft.com/office/powerpoint/2010/main" val="2740745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ection blue">
    <p:bg>
      <p:bgPr>
        <a:solidFill>
          <a:schemeClr val="tx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C0BB39C-0EFB-44BF-90EF-E74C469D4039}"/>
              </a:ext>
            </a:extLst>
          </p:cNvPr>
          <p:cNvSpPr/>
          <p:nvPr userDrawn="1"/>
        </p:nvSpPr>
        <p:spPr>
          <a:xfrm>
            <a:off x="0" y="0"/>
            <a:ext cx="1590543" cy="13942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215454"/>
            <a:ext cx="5760000" cy="1519947"/>
          </a:xfrm>
        </p:spPr>
        <p:txBody>
          <a:bodyPr anchor="b">
            <a:noAutofit/>
          </a:bodyPr>
          <a:lstStyle>
            <a:lvl1pPr algn="l">
              <a:lnSpc>
                <a:spcPct val="85000"/>
              </a:lnSpc>
              <a:defRPr sz="3400" b="1">
                <a:solidFill>
                  <a:schemeClr val="bg1"/>
                </a:solidFill>
              </a:defRPr>
            </a:lvl1pPr>
          </a:lstStyle>
          <a:p>
            <a:r>
              <a:rPr lang="en-US"/>
              <a:t>add section title across two or three lines</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userDrawn="1"/>
        </p:nvPicPr>
        <p:blipFill rotWithShape="1">
          <a:blip r:embed="rId4"/>
          <a:srcRect t="2801" r="45708" b="45214"/>
          <a:stretch/>
        </p:blipFill>
        <p:spPr>
          <a:xfrm>
            <a:off x="636609" y="-1"/>
            <a:ext cx="866265" cy="2789719"/>
          </a:xfrm>
          <a:prstGeom prst="rect">
            <a:avLst/>
          </a:prstGeom>
        </p:spPr>
      </p:pic>
    </p:spTree>
    <p:extLst>
      <p:ext uri="{BB962C8B-B14F-4D97-AF65-F5344CB8AC3E}">
        <p14:creationId xmlns:p14="http://schemas.microsoft.com/office/powerpoint/2010/main" val="9117625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whi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3E58FBB-03C6-46B7-B6D4-3935370D4889}"/>
              </a:ext>
            </a:extLst>
          </p:cNvPr>
          <p:cNvSpPr/>
          <p:nvPr userDrawn="1"/>
        </p:nvSpPr>
        <p:spPr>
          <a:xfrm>
            <a:off x="0" y="0"/>
            <a:ext cx="1590543" cy="1394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274067" y="1808164"/>
            <a:ext cx="6480000" cy="3335460"/>
          </a:xfrm>
        </p:spPr>
        <p:txBody>
          <a:bodyPr anchor="b">
            <a:noAutofit/>
          </a:bodyPr>
          <a:lstStyle>
            <a:lvl1pPr algn="l">
              <a:lnSpc>
                <a:spcPct val="85000"/>
              </a:lnSpc>
              <a:defRPr sz="4200" b="1" i="1" cap="none" baseline="0">
                <a:solidFill>
                  <a:schemeClr val="accent1"/>
                </a:solidFill>
              </a:defRPr>
            </a:lvl1pPr>
          </a:lstStyle>
          <a:p>
            <a:r>
              <a:rPr lang="en-US"/>
              <a:t>“Adipiscing commodo elit at </a:t>
            </a:r>
            <a:r>
              <a:rPr lang="en-US" err="1"/>
              <a:t>imperdiet</a:t>
            </a:r>
            <a:r>
              <a:rPr lang="en-US"/>
              <a:t> dui </a:t>
            </a:r>
            <a:r>
              <a:rPr lang="en-US" err="1"/>
              <a:t>accumsan</a:t>
            </a:r>
            <a:r>
              <a:rPr lang="en-US"/>
              <a:t> sit. In </a:t>
            </a:r>
            <a:r>
              <a:rPr lang="en-US" err="1"/>
              <a:t>est</a:t>
            </a:r>
            <a:r>
              <a:rPr lang="en-US"/>
              <a:t> ante in nibh </a:t>
            </a:r>
            <a:r>
              <a:rPr lang="en-US" err="1"/>
              <a:t>mauris</a:t>
            </a:r>
            <a:r>
              <a:rPr lang="en-US"/>
              <a:t> cursus </a:t>
            </a:r>
            <a:r>
              <a:rPr lang="en-US" err="1"/>
              <a:t>mattis</a:t>
            </a:r>
            <a:r>
              <a:rPr lang="en-US"/>
              <a:t>. Posuere </a:t>
            </a:r>
            <a:r>
              <a:rPr lang="en-US" err="1"/>
              <a:t>urna</a:t>
            </a:r>
            <a:r>
              <a:rPr lang="en-US"/>
              <a:t> </a:t>
            </a:r>
            <a:r>
              <a:rPr lang="en-US" err="1"/>
              <a:t>nec</a:t>
            </a:r>
            <a:r>
              <a:rPr lang="en-US"/>
              <a:t> tincidunt </a:t>
            </a:r>
            <a:r>
              <a:rPr lang="en-US" err="1"/>
              <a:t>praesent</a:t>
            </a:r>
            <a:r>
              <a:rPr lang="en-US"/>
              <a:t>.” </a:t>
            </a:r>
            <a:endParaRPr lang="en-GB"/>
          </a:p>
        </p:txBody>
      </p:sp>
      <p:pic>
        <p:nvPicPr>
          <p:cNvPr id="8" name="Picture 7" descr="Background pattern&#10;&#10;Description automatically generated">
            <a:extLst>
              <a:ext uri="{FF2B5EF4-FFF2-40B4-BE49-F238E27FC236}">
                <a16:creationId xmlns:a16="http://schemas.microsoft.com/office/drawing/2014/main" id="{AF3FEACB-4E97-49C3-B7EB-19DA39F3420D}"/>
              </a:ext>
            </a:extLst>
          </p:cNvPr>
          <p:cNvPicPr>
            <a:picLocks noChangeAspect="1"/>
          </p:cNvPicPr>
          <p:nvPr userDrawn="1"/>
        </p:nvPicPr>
        <p:blipFill rotWithShape="1">
          <a:blip r:embed="rId2"/>
          <a:srcRect t="1188"/>
          <a:stretch/>
        </p:blipFill>
        <p:spPr>
          <a:xfrm>
            <a:off x="244441" y="0"/>
            <a:ext cx="1585457" cy="5269117"/>
          </a:xfrm>
          <a:prstGeom prst="rect">
            <a:avLst/>
          </a:prstGeom>
        </p:spPr>
      </p:pic>
    </p:spTree>
    <p:extLst>
      <p:ext uri="{BB962C8B-B14F-4D97-AF65-F5344CB8AC3E}">
        <p14:creationId xmlns:p14="http://schemas.microsoft.com/office/powerpoint/2010/main" val="6309831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blue">
    <p:bg>
      <p:bgPr>
        <a:solidFill>
          <a:schemeClr val="tx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8830D8-1031-4A67-8A6C-BB61006F9272}"/>
              </a:ext>
            </a:extLst>
          </p:cNvPr>
          <p:cNvSpPr/>
          <p:nvPr userDrawn="1"/>
        </p:nvSpPr>
        <p:spPr>
          <a:xfrm>
            <a:off x="0" y="0"/>
            <a:ext cx="1590543" cy="13942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274067" y="1808164"/>
            <a:ext cx="6480000" cy="3335460"/>
          </a:xfrm>
        </p:spPr>
        <p:txBody>
          <a:bodyPr anchor="b">
            <a:noAutofit/>
          </a:bodyPr>
          <a:lstStyle>
            <a:lvl1pPr algn="l">
              <a:lnSpc>
                <a:spcPct val="85000"/>
              </a:lnSpc>
              <a:defRPr sz="4200" b="1" i="1" cap="none" baseline="0">
                <a:solidFill>
                  <a:schemeClr val="bg1"/>
                </a:solidFill>
              </a:defRPr>
            </a:lvl1pPr>
          </a:lstStyle>
          <a:p>
            <a:r>
              <a:rPr lang="en-US"/>
              <a:t>“Adipiscing commodo elit at </a:t>
            </a:r>
            <a:r>
              <a:rPr lang="en-US" err="1"/>
              <a:t>imperdiet</a:t>
            </a:r>
            <a:r>
              <a:rPr lang="en-US"/>
              <a:t> dui </a:t>
            </a:r>
            <a:r>
              <a:rPr lang="en-US" err="1"/>
              <a:t>accumsan</a:t>
            </a:r>
            <a:r>
              <a:rPr lang="en-US"/>
              <a:t> sit. In </a:t>
            </a:r>
            <a:r>
              <a:rPr lang="en-US" err="1"/>
              <a:t>est</a:t>
            </a:r>
            <a:r>
              <a:rPr lang="en-US"/>
              <a:t> ante in nibh </a:t>
            </a:r>
            <a:r>
              <a:rPr lang="en-US" err="1"/>
              <a:t>mauris</a:t>
            </a:r>
            <a:r>
              <a:rPr lang="en-US"/>
              <a:t> cursus </a:t>
            </a:r>
            <a:r>
              <a:rPr lang="en-US" err="1"/>
              <a:t>mattis</a:t>
            </a:r>
            <a:r>
              <a:rPr lang="en-US"/>
              <a:t>. Posuere </a:t>
            </a:r>
            <a:r>
              <a:rPr lang="en-US" err="1"/>
              <a:t>urna</a:t>
            </a:r>
            <a:r>
              <a:rPr lang="en-US"/>
              <a:t> </a:t>
            </a:r>
            <a:r>
              <a:rPr lang="en-US" err="1"/>
              <a:t>nec</a:t>
            </a:r>
            <a:r>
              <a:rPr lang="en-US"/>
              <a:t> tincidunt </a:t>
            </a:r>
            <a:r>
              <a:rPr lang="en-US" err="1"/>
              <a:t>praesent</a:t>
            </a:r>
            <a:r>
              <a:rPr lang="en-US"/>
              <a:t>.” </a:t>
            </a:r>
            <a:endParaRPr lang="en-GB"/>
          </a:p>
        </p:txBody>
      </p:sp>
      <p:pic>
        <p:nvPicPr>
          <p:cNvPr id="8" name="Picture 7" descr="Background pattern&#10;&#10;Description automatically generated">
            <a:extLst>
              <a:ext uri="{FF2B5EF4-FFF2-40B4-BE49-F238E27FC236}">
                <a16:creationId xmlns:a16="http://schemas.microsoft.com/office/drawing/2014/main" id="{AF3FEACB-4E97-49C3-B7EB-19DA39F3420D}"/>
              </a:ext>
            </a:extLst>
          </p:cNvPr>
          <p:cNvPicPr>
            <a:picLocks noChangeAspect="1"/>
          </p:cNvPicPr>
          <p:nvPr userDrawn="1"/>
        </p:nvPicPr>
        <p:blipFill rotWithShape="1">
          <a:blip r:embed="rId2"/>
          <a:srcRect t="1188"/>
          <a:stretch/>
        </p:blipFill>
        <p:spPr>
          <a:xfrm>
            <a:off x="244441" y="0"/>
            <a:ext cx="1585457" cy="5269117"/>
          </a:xfrm>
          <a:prstGeom prst="rect">
            <a:avLst/>
          </a:prstGeom>
        </p:spPr>
      </p:pic>
    </p:spTree>
    <p:extLst>
      <p:ext uri="{BB962C8B-B14F-4D97-AF65-F5344CB8AC3E}">
        <p14:creationId xmlns:p14="http://schemas.microsoft.com/office/powerpoint/2010/main" val="9690203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s page with pictur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3FA8B7E4-4F30-434B-B9E0-83F2ECEDA402}"/>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p:spPr>
        <p:txBody>
          <a:bodyPr/>
          <a:lstStyle>
            <a:lvl1pPr>
              <a:defRPr sz="3400"/>
            </a:lvl1pPr>
          </a:lstStyle>
          <a:p>
            <a:r>
              <a:rPr lang="en-US"/>
              <a:t>CONTENTS</a:t>
            </a:r>
            <a:endParaRPr lang="en-GB"/>
          </a:p>
        </p:txBody>
      </p:sp>
      <p:sp>
        <p:nvSpPr>
          <p:cNvPr id="15" name="Text Placeholder 14">
            <a:extLst>
              <a:ext uri="{FF2B5EF4-FFF2-40B4-BE49-F238E27FC236}">
                <a16:creationId xmlns:a16="http://schemas.microsoft.com/office/drawing/2014/main" id="{44F4512A-5578-40CB-B9F3-48499FD0B5BD}"/>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6" name="Text Placeholder 14">
            <a:extLst>
              <a:ext uri="{FF2B5EF4-FFF2-40B4-BE49-F238E27FC236}">
                <a16:creationId xmlns:a16="http://schemas.microsoft.com/office/drawing/2014/main" id="{05ED987F-3229-4CD3-B083-3517F3D4A025}"/>
              </a:ext>
            </a:extLst>
          </p:cNvPr>
          <p:cNvSpPr>
            <a:spLocks noGrp="1"/>
          </p:cNvSpPr>
          <p:nvPr>
            <p:ph type="body" sz="quarter" idx="13" hasCustomPrompt="1"/>
          </p:nvPr>
        </p:nvSpPr>
        <p:spPr>
          <a:xfrm>
            <a:off x="56883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Tree>
    <p:extLst>
      <p:ext uri="{BB962C8B-B14F-4D97-AF65-F5344CB8AC3E}">
        <p14:creationId xmlns:p14="http://schemas.microsoft.com/office/powerpoint/2010/main" val="13671808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s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p:spPr>
        <p:txBody>
          <a:bodyPr/>
          <a:lstStyle>
            <a:lvl1pPr>
              <a:defRPr sz="3400"/>
            </a:lvl1pPr>
          </a:lstStyle>
          <a:p>
            <a:r>
              <a:rPr lang="en-US"/>
              <a:t>CONTENTS</a:t>
            </a:r>
            <a:endParaRPr lang="en-GB"/>
          </a:p>
        </p:txBody>
      </p:sp>
      <p:sp>
        <p:nvSpPr>
          <p:cNvPr id="5" name="Text Placeholder 14">
            <a:extLst>
              <a:ext uri="{FF2B5EF4-FFF2-40B4-BE49-F238E27FC236}">
                <a16:creationId xmlns:a16="http://schemas.microsoft.com/office/drawing/2014/main" id="{B6ADBB60-E32E-4898-ACCA-69B2896A523A}"/>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6" name="Text Placeholder 14">
            <a:extLst>
              <a:ext uri="{FF2B5EF4-FFF2-40B4-BE49-F238E27FC236}">
                <a16:creationId xmlns:a16="http://schemas.microsoft.com/office/drawing/2014/main" id="{04A94C49-14DB-4E95-B443-D2F07429D40B}"/>
              </a:ext>
            </a:extLst>
          </p:cNvPr>
          <p:cNvSpPr>
            <a:spLocks noGrp="1"/>
          </p:cNvSpPr>
          <p:nvPr>
            <p:ph type="body" sz="quarter" idx="13" hasCustomPrompt="1"/>
          </p:nvPr>
        </p:nvSpPr>
        <p:spPr>
          <a:xfrm>
            <a:off x="55832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
        <p:nvSpPr>
          <p:cNvPr id="11" name="Text Placeholder 14">
            <a:extLst>
              <a:ext uri="{FF2B5EF4-FFF2-40B4-BE49-F238E27FC236}">
                <a16:creationId xmlns:a16="http://schemas.microsoft.com/office/drawing/2014/main" id="{B63F6C9C-73A3-4003-9535-01B8E495077F}"/>
              </a:ext>
            </a:extLst>
          </p:cNvPr>
          <p:cNvSpPr>
            <a:spLocks noGrp="1"/>
          </p:cNvSpPr>
          <p:nvPr>
            <p:ph type="body" sz="quarter" idx="14" hasCustomPrompt="1"/>
          </p:nvPr>
        </p:nvSpPr>
        <p:spPr>
          <a:xfrm>
            <a:off x="6309663"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2" name="Text Placeholder 14">
            <a:extLst>
              <a:ext uri="{FF2B5EF4-FFF2-40B4-BE49-F238E27FC236}">
                <a16:creationId xmlns:a16="http://schemas.microsoft.com/office/drawing/2014/main" id="{58F40EBD-D5DF-4E4A-A312-056D3EBEA673}"/>
              </a:ext>
            </a:extLst>
          </p:cNvPr>
          <p:cNvSpPr>
            <a:spLocks noGrp="1"/>
          </p:cNvSpPr>
          <p:nvPr>
            <p:ph type="body" sz="quarter" idx="15" hasCustomPrompt="1"/>
          </p:nvPr>
        </p:nvSpPr>
        <p:spPr>
          <a:xfrm>
            <a:off x="11437466"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Tree>
    <p:extLst>
      <p:ext uri="{BB962C8B-B14F-4D97-AF65-F5344CB8AC3E}">
        <p14:creationId xmlns:p14="http://schemas.microsoft.com/office/powerpoint/2010/main" val="3536857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89001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blue">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35551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Tree>
    <p:extLst>
      <p:ext uri="{BB962C8B-B14F-4D97-AF65-F5344CB8AC3E}">
        <p14:creationId xmlns:p14="http://schemas.microsoft.com/office/powerpoint/2010/main" val="3225449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mp; 2 content with graphic">
    <p:spTree>
      <p:nvGrpSpPr>
        <p:cNvPr id="1" name=""/>
        <p:cNvGrpSpPr/>
        <p:nvPr/>
      </p:nvGrpSpPr>
      <p:grpSpPr>
        <a:xfrm>
          <a:off x="0" y="0"/>
          <a:ext cx="0" cy="0"/>
          <a:chOff x="0" y="0"/>
          <a:chExt cx="0" cy="0"/>
        </a:xfrm>
      </p:grpSpPr>
      <p:pic>
        <p:nvPicPr>
          <p:cNvPr id="9" name="Picture 8" descr="Shape, rectangle&#10;&#10;Description automatically generated">
            <a:extLst>
              <a:ext uri="{FF2B5EF4-FFF2-40B4-BE49-F238E27FC236}">
                <a16:creationId xmlns:a16="http://schemas.microsoft.com/office/drawing/2014/main" id="{AFFE2BBC-DC05-4694-9F11-59DB3A663E8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993177" y="331705"/>
            <a:ext cx="6198824" cy="2311550"/>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697831"/>
          </a:xfr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675255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Tree>
    <p:extLst>
      <p:ext uri="{BB962C8B-B14F-4D97-AF65-F5344CB8AC3E}">
        <p14:creationId xmlns:p14="http://schemas.microsoft.com/office/powerpoint/2010/main" val="7123368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78246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mp; conten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390502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mp; 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948078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mp; 2 conten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465446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content &amp;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3">
            <a:extLst>
              <a:ext uri="{FF2B5EF4-FFF2-40B4-BE49-F238E27FC236}">
                <a16:creationId xmlns:a16="http://schemas.microsoft.com/office/drawing/2014/main" id="{B7F5B46A-0322-4D1D-886F-6CC7203869AB}"/>
              </a:ext>
            </a:extLst>
          </p:cNvPr>
          <p:cNvSpPr>
            <a:spLocks noGrp="1"/>
          </p:cNvSpPr>
          <p:nvPr>
            <p:ph type="chart" sz="quarter" idx="13" hasCustomPrompt="1"/>
          </p:nvPr>
        </p:nvSpPr>
        <p:spPr>
          <a:xfrm>
            <a:off x="6534038" y="1802601"/>
            <a:ext cx="4747484" cy="4147349"/>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Tree>
    <p:extLst>
      <p:ext uri="{BB962C8B-B14F-4D97-AF65-F5344CB8AC3E}">
        <p14:creationId xmlns:p14="http://schemas.microsoft.com/office/powerpoint/2010/main" val="20616053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content &amp; char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3">
            <a:extLst>
              <a:ext uri="{FF2B5EF4-FFF2-40B4-BE49-F238E27FC236}">
                <a16:creationId xmlns:a16="http://schemas.microsoft.com/office/drawing/2014/main" id="{B7F5B46A-0322-4D1D-886F-6CC7203869AB}"/>
              </a:ext>
            </a:extLst>
          </p:cNvPr>
          <p:cNvSpPr>
            <a:spLocks noGrp="1"/>
          </p:cNvSpPr>
          <p:nvPr>
            <p:ph type="chart" sz="quarter" idx="13" hasCustomPrompt="1"/>
          </p:nvPr>
        </p:nvSpPr>
        <p:spPr>
          <a:xfrm>
            <a:off x="6534038" y="1802601"/>
            <a:ext cx="4747484" cy="4147348"/>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Tree>
    <p:extLst>
      <p:ext uri="{BB962C8B-B14F-4D97-AF65-F5344CB8AC3E}">
        <p14:creationId xmlns:p14="http://schemas.microsoft.com/office/powerpoint/2010/main" val="34195297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mp; 2 content with graphic">
    <p:spTree>
      <p:nvGrpSpPr>
        <p:cNvPr id="1" name=""/>
        <p:cNvGrpSpPr/>
        <p:nvPr/>
      </p:nvGrpSpPr>
      <p:grpSpPr>
        <a:xfrm>
          <a:off x="0" y="0"/>
          <a:ext cx="0" cy="0"/>
          <a:chOff x="0" y="0"/>
          <a:chExt cx="0" cy="0"/>
        </a:xfrm>
      </p:grpSpPr>
      <p:pic>
        <p:nvPicPr>
          <p:cNvPr id="9" name="Picture 8" descr="Shape, rectangle&#10;&#10;Description automatically generated">
            <a:extLst>
              <a:ext uri="{FF2B5EF4-FFF2-40B4-BE49-F238E27FC236}">
                <a16:creationId xmlns:a16="http://schemas.microsoft.com/office/drawing/2014/main" id="{AFFE2BBC-DC05-4694-9F11-59DB3A663E87}"/>
              </a:ext>
            </a:extLst>
          </p:cNvPr>
          <p:cNvPicPr>
            <a:picLocks noChangeAspect="1"/>
          </p:cNvPicPr>
          <p:nvPr userDrawn="1"/>
        </p:nvPicPr>
        <p:blipFill rotWithShape="1">
          <a:blip r:embed="rId2"/>
          <a:srcRect r="17643"/>
          <a:stretch/>
        </p:blipFill>
        <p:spPr>
          <a:xfrm>
            <a:off x="5993177" y="331705"/>
            <a:ext cx="6198824" cy="2311550"/>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697831"/>
          </a:xfr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414711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content&amp; table with graphic">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EE97333A-2F33-462D-9983-42A23EE6B7CB}"/>
              </a:ext>
            </a:extLst>
          </p:cNvPr>
          <p:cNvPicPr>
            <a:picLocks noChangeAspect="1"/>
          </p:cNvPicPr>
          <p:nvPr userDrawn="1"/>
        </p:nvPicPr>
        <p:blipFill rotWithShape="1">
          <a:blip r:embed="rId2"/>
          <a:srcRect r="17643"/>
          <a:stretch/>
        </p:blipFill>
        <p:spPr>
          <a:xfrm>
            <a:off x="5993177" y="331705"/>
            <a:ext cx="6198824" cy="2311550"/>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697831"/>
          </a:xfr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072"/>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able Placeholder 8">
            <a:extLst>
              <a:ext uri="{FF2B5EF4-FFF2-40B4-BE49-F238E27FC236}">
                <a16:creationId xmlns:a16="http://schemas.microsoft.com/office/drawing/2014/main" id="{69D71296-FBC7-46A5-976F-07C84B3CE5E6}"/>
              </a:ext>
            </a:extLst>
          </p:cNvPr>
          <p:cNvSpPr>
            <a:spLocks noGrp="1"/>
          </p:cNvSpPr>
          <p:nvPr>
            <p:ph type="tbl" sz="quarter" idx="11" hasCustomPrompt="1"/>
          </p:nvPr>
        </p:nvSpPr>
        <p:spPr>
          <a:xfrm>
            <a:off x="6096000" y="1808163"/>
            <a:ext cx="5630863" cy="4141787"/>
          </a:xfrm>
          <a:solidFill>
            <a:schemeClr val="bg2">
              <a:lumMod val="20000"/>
              <a:lumOff val="8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table</a:t>
            </a:r>
          </a:p>
        </p:txBody>
      </p:sp>
    </p:spTree>
    <p:extLst>
      <p:ext uri="{BB962C8B-B14F-4D97-AF65-F5344CB8AC3E}">
        <p14:creationId xmlns:p14="http://schemas.microsoft.com/office/powerpoint/2010/main" val="3822508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urpose &amp; Vision">
    <p:spTree>
      <p:nvGrpSpPr>
        <p:cNvPr id="1" name=""/>
        <p:cNvGrpSpPr/>
        <p:nvPr/>
      </p:nvGrpSpPr>
      <p:grpSpPr>
        <a:xfrm>
          <a:off x="0" y="0"/>
          <a:ext cx="0" cy="0"/>
          <a:chOff x="0" y="0"/>
          <a:chExt cx="0" cy="0"/>
        </a:xfrm>
      </p:grpSpPr>
      <p:pic>
        <p:nvPicPr>
          <p:cNvPr id="10" name="Picture 9" descr="Shape, rectangle&#10;&#10;Description automatically generated">
            <a:extLst>
              <a:ext uri="{FF2B5EF4-FFF2-40B4-BE49-F238E27FC236}">
                <a16:creationId xmlns:a16="http://schemas.microsoft.com/office/drawing/2014/main" id="{D4B713FA-FEDC-4B8C-85D7-9815EE148469}"/>
              </a:ext>
            </a:extLst>
          </p:cNvPr>
          <p:cNvPicPr>
            <a:picLocks noChangeAspect="1"/>
          </p:cNvPicPr>
          <p:nvPr userDrawn="1"/>
        </p:nvPicPr>
        <p:blipFill rotWithShape="1">
          <a:blip r:embed="rId2"/>
          <a:srcRect t="5524" r="4876"/>
          <a:stretch/>
        </p:blipFill>
        <p:spPr>
          <a:xfrm>
            <a:off x="253497" y="-1"/>
            <a:ext cx="11938503" cy="6171403"/>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2"/>
            <a:ext cx="8942080" cy="2896147"/>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1" name="Group 10">
            <a:extLst>
              <a:ext uri="{FF2B5EF4-FFF2-40B4-BE49-F238E27FC236}">
                <a16:creationId xmlns:a16="http://schemas.microsoft.com/office/drawing/2014/main" id="{51620BF9-C6E3-4962-BC0C-142AF33CA4A3}"/>
              </a:ext>
            </a:extLst>
          </p:cNvPr>
          <p:cNvGrpSpPr/>
          <p:nvPr userDrawn="1"/>
        </p:nvGrpSpPr>
        <p:grpSpPr>
          <a:xfrm>
            <a:off x="452438" y="464145"/>
            <a:ext cx="825709" cy="177846"/>
            <a:chOff x="452438" y="265845"/>
            <a:chExt cx="825709" cy="177846"/>
          </a:xfrm>
        </p:grpSpPr>
        <p:sp>
          <p:nvSpPr>
            <p:cNvPr id="12" name="Freeform: Shape 11">
              <a:extLst>
                <a:ext uri="{FF2B5EF4-FFF2-40B4-BE49-F238E27FC236}">
                  <a16:creationId xmlns:a16="http://schemas.microsoft.com/office/drawing/2014/main" id="{C2577B0D-ABB3-4B7B-891D-784114FFD296}"/>
                </a:ext>
              </a:extLst>
            </p:cNvPr>
            <p:cNvSpPr/>
            <p:nvPr userDrawn="1"/>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AFE67AC-0E40-417D-B3ED-9EEBCB776C98}"/>
                </a:ext>
              </a:extLst>
            </p:cNvPr>
            <p:cNvSpPr/>
            <p:nvPr userDrawn="1"/>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F111F8-FA17-4365-AAF4-D15C3099822B}"/>
                </a:ext>
              </a:extLst>
            </p:cNvPr>
            <p:cNvSpPr/>
            <p:nvPr userDrawn="1"/>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E8CFE490-B41C-4650-84D4-B7779F0C8FB7}"/>
                </a:ext>
              </a:extLst>
            </p:cNvPr>
            <p:cNvSpPr/>
            <p:nvPr userDrawn="1"/>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Tree>
    <p:extLst>
      <p:ext uri="{BB962C8B-B14F-4D97-AF65-F5344CB8AC3E}">
        <p14:creationId xmlns:p14="http://schemas.microsoft.com/office/powerpoint/2010/main" val="421633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white">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chemeClr val="tx2"/>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138" name="Freeform: Shape 137">
            <a:extLst>
              <a:ext uri="{FF2B5EF4-FFF2-40B4-BE49-F238E27FC236}">
                <a16:creationId xmlns:a16="http://schemas.microsoft.com/office/drawing/2014/main" id="{A5583D53-4242-4D6C-8D47-69EF5744DE7D}"/>
              </a:ext>
            </a:extLst>
          </p:cNvPr>
          <p:cNvSpPr/>
          <p:nvPr userDrawn="1"/>
        </p:nvSpPr>
        <p:spPr>
          <a:xfrm>
            <a:off x="828243" y="-30144"/>
            <a:ext cx="624144" cy="2055104"/>
          </a:xfrm>
          <a:custGeom>
            <a:avLst/>
            <a:gdLst>
              <a:gd name="connsiteX0" fmla="*/ 434287 w 624144"/>
              <a:gd name="connsiteY0" fmla="*/ 0 h 2055104"/>
              <a:gd name="connsiteX1" fmla="*/ 624144 w 624144"/>
              <a:gd name="connsiteY1" fmla="*/ 0 h 2055104"/>
              <a:gd name="connsiteX2" fmla="*/ 624144 w 624144"/>
              <a:gd name="connsiteY2" fmla="*/ 573869 h 2055104"/>
              <a:gd name="connsiteX3" fmla="*/ 624144 w 624144"/>
              <a:gd name="connsiteY3" fmla="*/ 578820 h 2055104"/>
              <a:gd name="connsiteX4" fmla="*/ 594592 w 624144"/>
              <a:gd name="connsiteY4" fmla="*/ 645219 h 2055104"/>
              <a:gd name="connsiteX5" fmla="*/ 587778 w 624144"/>
              <a:gd name="connsiteY5" fmla="*/ 649559 h 2055104"/>
              <a:gd name="connsiteX6" fmla="*/ 189890 w 624144"/>
              <a:gd name="connsiteY6" fmla="*/ 1047448 h 2055104"/>
              <a:gd name="connsiteX7" fmla="*/ 189890 w 624144"/>
              <a:gd name="connsiteY7" fmla="*/ 1957668 h 2055104"/>
              <a:gd name="connsiteX8" fmla="*/ 189890 w 624144"/>
              <a:gd name="connsiteY8" fmla="*/ 1962619 h 2055104"/>
              <a:gd name="connsiteX9" fmla="*/ 92485 w 624144"/>
              <a:gd name="connsiteY9" fmla="*/ 2055072 h 2055104"/>
              <a:gd name="connsiteX10" fmla="*/ 32 w 624144"/>
              <a:gd name="connsiteY10" fmla="*/ 1957668 h 2055104"/>
              <a:gd name="connsiteX11" fmla="*/ 32 w 624144"/>
              <a:gd name="connsiteY11" fmla="*/ 1008122 h 2055104"/>
              <a:gd name="connsiteX12" fmla="*/ 7252 w 624144"/>
              <a:gd name="connsiteY12" fmla="*/ 971812 h 2055104"/>
              <a:gd name="connsiteX13" fmla="*/ 26499 w 624144"/>
              <a:gd name="connsiteY13" fmla="*/ 942983 h 2055104"/>
              <a:gd name="connsiteX14" fmla="*/ 27817 w 624144"/>
              <a:gd name="connsiteY14" fmla="*/ 940948 h 2055104"/>
              <a:gd name="connsiteX15" fmla="*/ 434287 w 624144"/>
              <a:gd name="connsiteY15" fmla="*/ 534478 h 2055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55104">
                <a:moveTo>
                  <a:pt x="434287" y="0"/>
                </a:moveTo>
                <a:lnTo>
                  <a:pt x="624144" y="0"/>
                </a:lnTo>
                <a:lnTo>
                  <a:pt x="624144" y="573869"/>
                </a:lnTo>
                <a:lnTo>
                  <a:pt x="624144" y="578820"/>
                </a:lnTo>
                <a:cubicBezTo>
                  <a:pt x="623461" y="605033"/>
                  <a:pt x="612218" y="628488"/>
                  <a:pt x="594592" y="645219"/>
                </a:cubicBezTo>
                <a:lnTo>
                  <a:pt x="587778" y="649559"/>
                </a:lnTo>
                <a:lnTo>
                  <a:pt x="189890" y="1047448"/>
                </a:lnTo>
                <a:lnTo>
                  <a:pt x="189890" y="1957668"/>
                </a:lnTo>
                <a:cubicBezTo>
                  <a:pt x="189935" y="1959318"/>
                  <a:pt x="189935" y="1960969"/>
                  <a:pt x="189890" y="1962619"/>
                </a:cubicBezTo>
                <a:cubicBezTo>
                  <a:pt x="188523" y="2015044"/>
                  <a:pt x="144917" y="2056439"/>
                  <a:pt x="92485" y="2055072"/>
                </a:cubicBezTo>
                <a:cubicBezTo>
                  <a:pt x="40060" y="2053706"/>
                  <a:pt x="-1335" y="2010093"/>
                  <a:pt x="32" y="1957668"/>
                </a:cubicBezTo>
                <a:lnTo>
                  <a:pt x="32" y="1008122"/>
                </a:lnTo>
                <a:cubicBezTo>
                  <a:pt x="32" y="995542"/>
                  <a:pt x="2530" y="983217"/>
                  <a:pt x="7252" y="971812"/>
                </a:cubicBezTo>
                <a:lnTo>
                  <a:pt x="26499" y="942983"/>
                </a:lnTo>
                <a:lnTo>
                  <a:pt x="27817" y="940948"/>
                </a:lnTo>
                <a:lnTo>
                  <a:pt x="434287" y="534478"/>
                </a:lnTo>
                <a:close/>
              </a:path>
            </a:pathLst>
          </a:custGeom>
          <a:solidFill>
            <a:srgbClr val="5B8E9F"/>
          </a:solidFill>
          <a:ln w="6379"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28453" y="2048681"/>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28453" y="2492515"/>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28453" y="2714433"/>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28453" y="2270598"/>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36" name="Freeform: Shape 135">
            <a:extLst>
              <a:ext uri="{FF2B5EF4-FFF2-40B4-BE49-F238E27FC236}">
                <a16:creationId xmlns:a16="http://schemas.microsoft.com/office/drawing/2014/main" id="{7852CAB7-7641-47BE-86ED-33C2EAE783D6}"/>
              </a:ext>
            </a:extLst>
          </p:cNvPr>
          <p:cNvSpPr/>
          <p:nvPr userDrawn="1"/>
        </p:nvSpPr>
        <p:spPr>
          <a:xfrm>
            <a:off x="680716" y="-30144"/>
            <a:ext cx="472098" cy="2483216"/>
          </a:xfrm>
          <a:custGeom>
            <a:avLst/>
            <a:gdLst>
              <a:gd name="connsiteX0" fmla="*/ 434093 w 472098"/>
              <a:gd name="connsiteY0" fmla="*/ 0 h 2483216"/>
              <a:gd name="connsiteX1" fmla="*/ 472065 w 472098"/>
              <a:gd name="connsiteY1" fmla="*/ 0 h 2483216"/>
              <a:gd name="connsiteX2" fmla="*/ 472065 w 472098"/>
              <a:gd name="connsiteY2" fmla="*/ 492956 h 2483216"/>
              <a:gd name="connsiteX3" fmla="*/ 472065 w 472098"/>
              <a:gd name="connsiteY3" fmla="*/ 495167 h 2483216"/>
              <a:gd name="connsiteX4" fmla="*/ 466743 w 472098"/>
              <a:gd name="connsiteY4" fmla="*/ 506158 h 2483216"/>
              <a:gd name="connsiteX5" fmla="*/ 466713 w 472098"/>
              <a:gd name="connsiteY5" fmla="*/ 506235 h 2483216"/>
              <a:gd name="connsiteX6" fmla="*/ 466699 w 472098"/>
              <a:gd name="connsiteY6" fmla="*/ 506249 h 2483216"/>
              <a:gd name="connsiteX7" fmla="*/ 465721 w 472098"/>
              <a:gd name="connsiteY7" fmla="*/ 508269 h 2483216"/>
              <a:gd name="connsiteX8" fmla="*/ 464124 w 472098"/>
              <a:gd name="connsiteY8" fmla="*/ 508825 h 2483216"/>
              <a:gd name="connsiteX9" fmla="*/ 38004 w 472098"/>
              <a:gd name="connsiteY9" fmla="*/ 934945 h 2483216"/>
              <a:gd name="connsiteX10" fmla="*/ 38004 w 472098"/>
              <a:gd name="connsiteY10" fmla="*/ 2463089 h 2483216"/>
              <a:gd name="connsiteX11" fmla="*/ 38004 w 472098"/>
              <a:gd name="connsiteY11" fmla="*/ 2465301 h 2483216"/>
              <a:gd name="connsiteX12" fmla="*/ 17909 w 472098"/>
              <a:gd name="connsiteY12" fmla="*/ 2483184 h 2483216"/>
              <a:gd name="connsiteX13" fmla="*/ 32 w 472098"/>
              <a:gd name="connsiteY13" fmla="*/ 2463089 h 2483216"/>
              <a:gd name="connsiteX14" fmla="*/ 32 w 472098"/>
              <a:gd name="connsiteY14" fmla="*/ 927274 h 2483216"/>
              <a:gd name="connsiteX15" fmla="*/ 4958 w 472098"/>
              <a:gd name="connsiteY15" fmla="*/ 915283 h 2483216"/>
              <a:gd name="connsiteX16" fmla="*/ 5074 w 472098"/>
              <a:gd name="connsiteY16" fmla="*/ 915228 h 2483216"/>
              <a:gd name="connsiteX17" fmla="*/ 5640 w 472098"/>
              <a:gd name="connsiteY17" fmla="*/ 913607 h 2483216"/>
              <a:gd name="connsiteX18" fmla="*/ 434093 w 472098"/>
              <a:gd name="connsiteY18" fmla="*/ 485154 h 2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83216">
                <a:moveTo>
                  <a:pt x="434093" y="0"/>
                </a:moveTo>
                <a:lnTo>
                  <a:pt x="472065" y="0"/>
                </a:lnTo>
                <a:lnTo>
                  <a:pt x="472065" y="492956"/>
                </a:lnTo>
                <a:cubicBezTo>
                  <a:pt x="472110" y="493691"/>
                  <a:pt x="472110" y="494432"/>
                  <a:pt x="472065" y="495167"/>
                </a:cubicBezTo>
                <a:lnTo>
                  <a:pt x="466743" y="506158"/>
                </a:lnTo>
                <a:lnTo>
                  <a:pt x="466713" y="506235"/>
                </a:lnTo>
                <a:lnTo>
                  <a:pt x="466699" y="506249"/>
                </a:lnTo>
                <a:lnTo>
                  <a:pt x="465721" y="508269"/>
                </a:lnTo>
                <a:lnTo>
                  <a:pt x="464124" y="508825"/>
                </a:lnTo>
                <a:lnTo>
                  <a:pt x="38004" y="934945"/>
                </a:lnTo>
                <a:lnTo>
                  <a:pt x="38004" y="2463089"/>
                </a:lnTo>
                <a:cubicBezTo>
                  <a:pt x="38049" y="2463824"/>
                  <a:pt x="38049" y="2464566"/>
                  <a:pt x="38004" y="2465301"/>
                </a:cubicBezTo>
                <a:cubicBezTo>
                  <a:pt x="37391" y="2475789"/>
                  <a:pt x="28398" y="2483790"/>
                  <a:pt x="17909" y="2483184"/>
                </a:cubicBezTo>
                <a:cubicBezTo>
                  <a:pt x="7427" y="2482571"/>
                  <a:pt x="-580" y="2473572"/>
                  <a:pt x="32" y="2463089"/>
                </a:cubicBezTo>
                <a:lnTo>
                  <a:pt x="32" y="927274"/>
                </a:lnTo>
                <a:cubicBezTo>
                  <a:pt x="245" y="922832"/>
                  <a:pt x="1986" y="918590"/>
                  <a:pt x="4958" y="915283"/>
                </a:cubicBezTo>
                <a:lnTo>
                  <a:pt x="5074" y="915228"/>
                </a:lnTo>
                <a:lnTo>
                  <a:pt x="5640" y="913607"/>
                </a:lnTo>
                <a:lnTo>
                  <a:pt x="434093" y="485154"/>
                </a:lnTo>
                <a:close/>
              </a:path>
            </a:pathLst>
          </a:custGeom>
          <a:solidFill>
            <a:schemeClr val="tx2"/>
          </a:solidFill>
          <a:ln w="19050" cap="flat">
            <a:solidFill>
              <a:schemeClr val="tx2"/>
            </a:solidFill>
            <a:prstDash val="solid"/>
            <a:miter/>
          </a:ln>
        </p:spPr>
        <p:txBody>
          <a:bodyPr rtlCol="0" anchor="ctr"/>
          <a:lstStyle/>
          <a:p>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21142954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content &amp;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lvl1pPr>
          </a:lstStyle>
          <a:p>
            <a:r>
              <a:rPr lang="en-US"/>
              <a:t>Add title</a:t>
            </a:r>
            <a:endParaRPr lang="en-GB"/>
          </a:p>
        </p:txBody>
      </p:sp>
      <p:sp>
        <p:nvSpPr>
          <p:cNvPr id="4" name="Picture Placeholder 3">
            <a:extLst>
              <a:ext uri="{FF2B5EF4-FFF2-40B4-BE49-F238E27FC236}">
                <a16:creationId xmlns:a16="http://schemas.microsoft.com/office/drawing/2014/main" id="{C45106C1-8514-4628-8EA2-559664EB9AC6}"/>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5631529"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Tree>
    <p:extLst>
      <p:ext uri="{BB962C8B-B14F-4D97-AF65-F5344CB8AC3E}">
        <p14:creationId xmlns:p14="http://schemas.microsoft.com/office/powerpoint/2010/main" val="42361769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content &amp; pictur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solidFill>
                  <a:schemeClr val="bg1"/>
                </a:solidFill>
              </a:defRPr>
            </a:lvl1pPr>
          </a:lstStyle>
          <a:p>
            <a:r>
              <a:rPr lang="en-US"/>
              <a:t>Add title</a:t>
            </a:r>
            <a:endParaRPr lang="en-GB"/>
          </a:p>
        </p:txBody>
      </p:sp>
      <p:sp>
        <p:nvSpPr>
          <p:cNvPr id="4" name="Picture Placeholder 3">
            <a:extLst>
              <a:ext uri="{FF2B5EF4-FFF2-40B4-BE49-F238E27FC236}">
                <a16:creationId xmlns:a16="http://schemas.microsoft.com/office/drawing/2014/main" id="{C45106C1-8514-4628-8EA2-559664EB9AC6}"/>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6" name="Content Placeholder 2">
            <a:extLst>
              <a:ext uri="{FF2B5EF4-FFF2-40B4-BE49-F238E27FC236}">
                <a16:creationId xmlns:a16="http://schemas.microsoft.com/office/drawing/2014/main" id="{D7E6BB01-F29D-4EB0-B30A-FA8A89159FC8}"/>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158049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content &amp; blue blank placeholder">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lvl1pPr>
          </a:lstStyle>
          <a:p>
            <a:r>
              <a:rPr lang="en-US"/>
              <a:t>Add title</a:t>
            </a:r>
            <a:endParaRPr lang="en-GB"/>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4788613"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Tree>
    <p:extLst>
      <p:ext uri="{BB962C8B-B14F-4D97-AF65-F5344CB8AC3E}">
        <p14:creationId xmlns:p14="http://schemas.microsoft.com/office/powerpoint/2010/main" val="29216997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content &amp; white blank placeholder">
    <p:bg>
      <p:bgPr>
        <a:solidFill>
          <a:schemeClr val="tx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1964"/>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solidFill>
                  <a:schemeClr val="bg1"/>
                </a:solidFill>
              </a:defRPr>
            </a:lvl1pPr>
          </a:lstStyle>
          <a:p>
            <a:r>
              <a:rPr lang="en-US"/>
              <a:t>Add title</a:t>
            </a:r>
            <a:endParaRPr lang="en-GB"/>
          </a:p>
        </p:txBody>
      </p:sp>
      <p:sp>
        <p:nvSpPr>
          <p:cNvPr id="6" name="Content Placeholder 2">
            <a:extLst>
              <a:ext uri="{FF2B5EF4-FFF2-40B4-BE49-F238E27FC236}">
                <a16:creationId xmlns:a16="http://schemas.microsoft.com/office/drawing/2014/main" id="{62DA5FB6-B90F-48F0-8CD7-F9275CA2E71F}"/>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306776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content &amp; chart on blue ">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lvl1pPr>
          </a:lstStyle>
          <a:p>
            <a:r>
              <a:rPr lang="en-US"/>
              <a:t>Add title</a:t>
            </a:r>
            <a:endParaRPr lang="en-GB"/>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4788613"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
        <p:nvSpPr>
          <p:cNvPr id="4" name="Chart Placeholder 3">
            <a:extLst>
              <a:ext uri="{FF2B5EF4-FFF2-40B4-BE49-F238E27FC236}">
                <a16:creationId xmlns:a16="http://schemas.microsoft.com/office/drawing/2014/main" id="{6EFDB498-6CAE-418A-96E3-F00B5EA3456B}"/>
              </a:ext>
            </a:extLst>
          </p:cNvPr>
          <p:cNvSpPr>
            <a:spLocks noGrp="1"/>
          </p:cNvSpPr>
          <p:nvPr>
            <p:ph type="chart" sz="quarter" idx="13" hasCustomPrompt="1"/>
          </p:nvPr>
        </p:nvSpPr>
        <p:spPr>
          <a:xfrm>
            <a:off x="6985729" y="1192195"/>
            <a:ext cx="4417955" cy="4455504"/>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Tree>
    <p:extLst>
      <p:ext uri="{BB962C8B-B14F-4D97-AF65-F5344CB8AC3E}">
        <p14:creationId xmlns:p14="http://schemas.microsoft.com/office/powerpoint/2010/main" val="7639514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content &amp; chart on white ">
    <p:bg>
      <p:bgPr>
        <a:solidFill>
          <a:schemeClr val="tx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solidFill>
                  <a:schemeClr val="bg1"/>
                </a:solidFill>
              </a:defRPr>
            </a:lvl1pPr>
          </a:lstStyle>
          <a:p>
            <a:r>
              <a:rPr lang="en-US"/>
              <a:t>Add title</a:t>
            </a:r>
            <a:endParaRPr lang="en-GB"/>
          </a:p>
        </p:txBody>
      </p:sp>
      <p:sp>
        <p:nvSpPr>
          <p:cNvPr id="4" name="Chart Placeholder 3">
            <a:extLst>
              <a:ext uri="{FF2B5EF4-FFF2-40B4-BE49-F238E27FC236}">
                <a16:creationId xmlns:a16="http://schemas.microsoft.com/office/drawing/2014/main" id="{6EFDB498-6CAE-418A-96E3-F00B5EA3456B}"/>
              </a:ext>
            </a:extLst>
          </p:cNvPr>
          <p:cNvSpPr>
            <a:spLocks noGrp="1"/>
          </p:cNvSpPr>
          <p:nvPr>
            <p:ph type="chart" sz="quarter" idx="13" hasCustomPrompt="1"/>
          </p:nvPr>
        </p:nvSpPr>
        <p:spPr>
          <a:xfrm>
            <a:off x="6985729" y="1192195"/>
            <a:ext cx="4417955" cy="4455504"/>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6" name="Content Placeholder 2">
            <a:extLst>
              <a:ext uri="{FF2B5EF4-FFF2-40B4-BE49-F238E27FC236}">
                <a16:creationId xmlns:a16="http://schemas.microsoft.com/office/drawing/2014/main" id="{59B006F4-6E48-4AB1-8408-4DB1A39A7AD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996586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Meet the team">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4334150F-86DE-4DE2-9F63-6E151D68B2CA}"/>
              </a:ext>
            </a:extLst>
          </p:cNvPr>
          <p:cNvSpPr>
            <a:spLocks noGrp="1"/>
          </p:cNvSpPr>
          <p:nvPr>
            <p:ph type="pic" sz="quarter" idx="18" hasCustomPrompt="1"/>
          </p:nvPr>
        </p:nvSpPr>
        <p:spPr>
          <a:xfrm>
            <a:off x="452438"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367615"/>
          </a:xfrm>
        </p:spPr>
        <p:txBody>
          <a:bodyPr/>
          <a:lstStyle>
            <a:lvl1pPr>
              <a:defRPr/>
            </a:lvl1pPr>
          </a:lstStyle>
          <a:p>
            <a:r>
              <a:rPr lang="en-US"/>
              <a:t>Meet the team</a:t>
            </a:r>
            <a:endParaRPr lang="en-GB"/>
          </a:p>
        </p:txBody>
      </p:sp>
      <p:sp>
        <p:nvSpPr>
          <p:cNvPr id="11" name="Text Placeholder 10">
            <a:extLst>
              <a:ext uri="{FF2B5EF4-FFF2-40B4-BE49-F238E27FC236}">
                <a16:creationId xmlns:a16="http://schemas.microsoft.com/office/drawing/2014/main" id="{31E9CEC8-6FDF-4F5B-A665-A6AB7094155B}"/>
              </a:ext>
            </a:extLst>
          </p:cNvPr>
          <p:cNvSpPr>
            <a:spLocks noGrp="1"/>
          </p:cNvSpPr>
          <p:nvPr>
            <p:ph type="body" sz="quarter" idx="11" hasCustomPrompt="1"/>
          </p:nvPr>
        </p:nvSpPr>
        <p:spPr>
          <a:xfrm>
            <a:off x="452438" y="3770350"/>
            <a:ext cx="1795003" cy="2179600"/>
          </a:xfrm>
        </p:spPr>
        <p:txBody>
          <a:bodyPr/>
          <a:lstStyle>
            <a:lvl1pPr>
              <a:defRPr/>
            </a:lvl1pPr>
          </a:lstStyle>
          <a:p>
            <a:pPr lvl="0"/>
            <a:r>
              <a:rPr lang="en-US"/>
              <a:t>Add content</a:t>
            </a:r>
            <a:endParaRPr lang="en-GB"/>
          </a:p>
        </p:txBody>
      </p:sp>
      <p:sp>
        <p:nvSpPr>
          <p:cNvPr id="13" name="Text Placeholder 10">
            <a:extLst>
              <a:ext uri="{FF2B5EF4-FFF2-40B4-BE49-F238E27FC236}">
                <a16:creationId xmlns:a16="http://schemas.microsoft.com/office/drawing/2014/main" id="{F92A71C5-8ED1-463D-B308-AF5C4B0ECA83}"/>
              </a:ext>
            </a:extLst>
          </p:cNvPr>
          <p:cNvSpPr>
            <a:spLocks noGrp="1"/>
          </p:cNvSpPr>
          <p:nvPr>
            <p:ph type="body" sz="quarter" idx="13" hasCustomPrompt="1"/>
          </p:nvPr>
        </p:nvSpPr>
        <p:spPr>
          <a:xfrm>
            <a:off x="3292093" y="3770350"/>
            <a:ext cx="1795003" cy="2179600"/>
          </a:xfrm>
        </p:spPr>
        <p:txBody>
          <a:bodyPr/>
          <a:lstStyle>
            <a:lvl1pPr>
              <a:defRPr/>
            </a:lvl1pPr>
          </a:lstStyle>
          <a:p>
            <a:pPr lvl="0"/>
            <a:r>
              <a:rPr lang="en-US"/>
              <a:t>Add content</a:t>
            </a:r>
            <a:endParaRPr lang="en-GB"/>
          </a:p>
        </p:txBody>
      </p:sp>
      <p:sp>
        <p:nvSpPr>
          <p:cNvPr id="15" name="Text Placeholder 10">
            <a:extLst>
              <a:ext uri="{FF2B5EF4-FFF2-40B4-BE49-F238E27FC236}">
                <a16:creationId xmlns:a16="http://schemas.microsoft.com/office/drawing/2014/main" id="{D3FFB0F7-72B7-4D1A-B404-2802EB18A21E}"/>
              </a:ext>
            </a:extLst>
          </p:cNvPr>
          <p:cNvSpPr>
            <a:spLocks noGrp="1"/>
          </p:cNvSpPr>
          <p:nvPr>
            <p:ph type="body" sz="quarter" idx="15" hasCustomPrompt="1"/>
          </p:nvPr>
        </p:nvSpPr>
        <p:spPr>
          <a:xfrm>
            <a:off x="6131748" y="3770350"/>
            <a:ext cx="1795003" cy="2179600"/>
          </a:xfrm>
        </p:spPr>
        <p:txBody>
          <a:bodyPr/>
          <a:lstStyle>
            <a:lvl1pPr>
              <a:defRPr/>
            </a:lvl1pPr>
          </a:lstStyle>
          <a:p>
            <a:pPr lvl="0"/>
            <a:r>
              <a:rPr lang="en-US"/>
              <a:t>Add content</a:t>
            </a:r>
            <a:endParaRPr lang="en-GB"/>
          </a:p>
        </p:txBody>
      </p:sp>
      <p:sp>
        <p:nvSpPr>
          <p:cNvPr id="17" name="Text Placeholder 10">
            <a:extLst>
              <a:ext uri="{FF2B5EF4-FFF2-40B4-BE49-F238E27FC236}">
                <a16:creationId xmlns:a16="http://schemas.microsoft.com/office/drawing/2014/main" id="{D2FA30A8-1F65-4BA4-BCED-C4DB5DCE4CDF}"/>
              </a:ext>
            </a:extLst>
          </p:cNvPr>
          <p:cNvSpPr>
            <a:spLocks noGrp="1"/>
          </p:cNvSpPr>
          <p:nvPr>
            <p:ph type="body" sz="quarter" idx="17" hasCustomPrompt="1"/>
          </p:nvPr>
        </p:nvSpPr>
        <p:spPr>
          <a:xfrm>
            <a:off x="8971403" y="3770350"/>
            <a:ext cx="1795003" cy="2179600"/>
          </a:xfrm>
        </p:spPr>
        <p:txBody>
          <a:bodyPr/>
          <a:lstStyle>
            <a:lvl1pPr>
              <a:defRPr/>
            </a:lvl1pPr>
          </a:lstStyle>
          <a:p>
            <a:pPr lvl="0"/>
            <a:r>
              <a:rPr lang="en-US"/>
              <a:t>Add content</a:t>
            </a:r>
            <a:endParaRPr lang="en-GB"/>
          </a:p>
        </p:txBody>
      </p:sp>
      <p:sp>
        <p:nvSpPr>
          <p:cNvPr id="24" name="Picture Placeholder 23">
            <a:extLst>
              <a:ext uri="{FF2B5EF4-FFF2-40B4-BE49-F238E27FC236}">
                <a16:creationId xmlns:a16="http://schemas.microsoft.com/office/drawing/2014/main" id="{887CD75E-332A-46D6-83C3-655669B9C4EC}"/>
              </a:ext>
            </a:extLst>
          </p:cNvPr>
          <p:cNvSpPr>
            <a:spLocks noGrp="1"/>
          </p:cNvSpPr>
          <p:nvPr>
            <p:ph type="pic" sz="quarter" idx="19" hasCustomPrompt="1"/>
          </p:nvPr>
        </p:nvSpPr>
        <p:spPr>
          <a:xfrm>
            <a:off x="3292093"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5" name="Picture Placeholder 24">
            <a:extLst>
              <a:ext uri="{FF2B5EF4-FFF2-40B4-BE49-F238E27FC236}">
                <a16:creationId xmlns:a16="http://schemas.microsoft.com/office/drawing/2014/main" id="{D06B4DE3-88F7-47FE-ABFA-103025B357B4}"/>
              </a:ext>
            </a:extLst>
          </p:cNvPr>
          <p:cNvSpPr>
            <a:spLocks noGrp="1"/>
          </p:cNvSpPr>
          <p:nvPr>
            <p:ph type="pic" sz="quarter" idx="20" hasCustomPrompt="1"/>
          </p:nvPr>
        </p:nvSpPr>
        <p:spPr>
          <a:xfrm>
            <a:off x="6131748"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6" name="Picture Placeholder 25">
            <a:extLst>
              <a:ext uri="{FF2B5EF4-FFF2-40B4-BE49-F238E27FC236}">
                <a16:creationId xmlns:a16="http://schemas.microsoft.com/office/drawing/2014/main" id="{C0BFDF0D-FBCA-4E84-90D4-9FEC8248675B}"/>
              </a:ext>
            </a:extLst>
          </p:cNvPr>
          <p:cNvSpPr>
            <a:spLocks noGrp="1"/>
          </p:cNvSpPr>
          <p:nvPr>
            <p:ph type="pic" sz="quarter" idx="21" hasCustomPrompt="1"/>
          </p:nvPr>
        </p:nvSpPr>
        <p:spPr>
          <a:xfrm>
            <a:off x="8971403"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Tree>
    <p:extLst>
      <p:ext uri="{BB962C8B-B14F-4D97-AF65-F5344CB8AC3E}">
        <p14:creationId xmlns:p14="http://schemas.microsoft.com/office/powerpoint/2010/main" val="20497205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Meet the team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367615"/>
          </a:xfrm>
        </p:spPr>
        <p:txBody>
          <a:bodyPr/>
          <a:lstStyle>
            <a:lvl1pPr>
              <a:defRPr>
                <a:solidFill>
                  <a:schemeClr val="bg1"/>
                </a:solidFill>
              </a:defRPr>
            </a:lvl1pPr>
          </a:lstStyle>
          <a:p>
            <a:r>
              <a:rPr lang="en-US"/>
              <a:t>Meet the team</a:t>
            </a:r>
            <a:endParaRPr lang="en-GB"/>
          </a:p>
        </p:txBody>
      </p:sp>
      <p:sp>
        <p:nvSpPr>
          <p:cNvPr id="9" name="Text Placeholder 8">
            <a:extLst>
              <a:ext uri="{FF2B5EF4-FFF2-40B4-BE49-F238E27FC236}">
                <a16:creationId xmlns:a16="http://schemas.microsoft.com/office/drawing/2014/main" id="{B78E72F2-A6AC-43F1-A849-A00CDEF5EA85}"/>
              </a:ext>
            </a:extLst>
          </p:cNvPr>
          <p:cNvSpPr>
            <a:spLocks noGrp="1"/>
          </p:cNvSpPr>
          <p:nvPr>
            <p:ph type="body" sz="quarter" idx="10" hasCustomPrompt="1"/>
          </p:nvPr>
        </p:nvSpPr>
        <p:spPr>
          <a:xfrm>
            <a:off x="452438"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1" name="Text Placeholder 10">
            <a:extLst>
              <a:ext uri="{FF2B5EF4-FFF2-40B4-BE49-F238E27FC236}">
                <a16:creationId xmlns:a16="http://schemas.microsoft.com/office/drawing/2014/main" id="{31E9CEC8-6FDF-4F5B-A665-A6AB7094155B}"/>
              </a:ext>
            </a:extLst>
          </p:cNvPr>
          <p:cNvSpPr>
            <a:spLocks noGrp="1"/>
          </p:cNvSpPr>
          <p:nvPr>
            <p:ph type="body" sz="quarter" idx="11" hasCustomPrompt="1"/>
          </p:nvPr>
        </p:nvSpPr>
        <p:spPr>
          <a:xfrm>
            <a:off x="452438" y="3770350"/>
            <a:ext cx="1795003" cy="2179600"/>
          </a:xfrm>
        </p:spPr>
        <p:txBody>
          <a:bodyPr/>
          <a:lstStyle>
            <a:lvl1pPr>
              <a:defRPr>
                <a:solidFill>
                  <a:schemeClr val="bg1"/>
                </a:solidFill>
              </a:defRPr>
            </a:lvl1pPr>
          </a:lstStyle>
          <a:p>
            <a:pPr lvl="0"/>
            <a:r>
              <a:rPr lang="en-US"/>
              <a:t>Add content</a:t>
            </a:r>
            <a:endParaRPr lang="en-GB"/>
          </a:p>
        </p:txBody>
      </p:sp>
      <p:sp>
        <p:nvSpPr>
          <p:cNvPr id="12" name="Text Placeholder 11">
            <a:extLst>
              <a:ext uri="{FF2B5EF4-FFF2-40B4-BE49-F238E27FC236}">
                <a16:creationId xmlns:a16="http://schemas.microsoft.com/office/drawing/2014/main" id="{7E434A42-49D0-4CA1-BB83-11FB5E1E5DCC}"/>
              </a:ext>
            </a:extLst>
          </p:cNvPr>
          <p:cNvSpPr>
            <a:spLocks noGrp="1"/>
          </p:cNvSpPr>
          <p:nvPr>
            <p:ph type="body" sz="quarter" idx="12" hasCustomPrompt="1"/>
          </p:nvPr>
        </p:nvSpPr>
        <p:spPr>
          <a:xfrm>
            <a:off x="3292093"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3" name="Text Placeholder 10">
            <a:extLst>
              <a:ext uri="{FF2B5EF4-FFF2-40B4-BE49-F238E27FC236}">
                <a16:creationId xmlns:a16="http://schemas.microsoft.com/office/drawing/2014/main" id="{F92A71C5-8ED1-463D-B308-AF5C4B0ECA83}"/>
              </a:ext>
            </a:extLst>
          </p:cNvPr>
          <p:cNvSpPr>
            <a:spLocks noGrp="1"/>
          </p:cNvSpPr>
          <p:nvPr>
            <p:ph type="body" sz="quarter" idx="13" hasCustomPrompt="1"/>
          </p:nvPr>
        </p:nvSpPr>
        <p:spPr>
          <a:xfrm>
            <a:off x="3292093" y="3770350"/>
            <a:ext cx="1795003" cy="2179600"/>
          </a:xfrm>
        </p:spPr>
        <p:txBody>
          <a:bodyPr/>
          <a:lstStyle>
            <a:lvl1pPr>
              <a:defRPr>
                <a:solidFill>
                  <a:schemeClr val="bg1"/>
                </a:solidFill>
              </a:defRPr>
            </a:lvl1pPr>
          </a:lstStyle>
          <a:p>
            <a:pPr lvl="0"/>
            <a:r>
              <a:rPr lang="en-US"/>
              <a:t>Add content</a:t>
            </a:r>
            <a:endParaRPr lang="en-GB"/>
          </a:p>
        </p:txBody>
      </p:sp>
      <p:sp>
        <p:nvSpPr>
          <p:cNvPr id="14" name="Text Placeholder 13">
            <a:extLst>
              <a:ext uri="{FF2B5EF4-FFF2-40B4-BE49-F238E27FC236}">
                <a16:creationId xmlns:a16="http://schemas.microsoft.com/office/drawing/2014/main" id="{BECA9684-D55E-4B3C-9378-7CC635F78BC8}"/>
              </a:ext>
            </a:extLst>
          </p:cNvPr>
          <p:cNvSpPr>
            <a:spLocks noGrp="1"/>
          </p:cNvSpPr>
          <p:nvPr>
            <p:ph type="body" sz="quarter" idx="14" hasCustomPrompt="1"/>
          </p:nvPr>
        </p:nvSpPr>
        <p:spPr>
          <a:xfrm>
            <a:off x="6131748"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5" name="Text Placeholder 10">
            <a:extLst>
              <a:ext uri="{FF2B5EF4-FFF2-40B4-BE49-F238E27FC236}">
                <a16:creationId xmlns:a16="http://schemas.microsoft.com/office/drawing/2014/main" id="{D3FFB0F7-72B7-4D1A-B404-2802EB18A21E}"/>
              </a:ext>
            </a:extLst>
          </p:cNvPr>
          <p:cNvSpPr>
            <a:spLocks noGrp="1"/>
          </p:cNvSpPr>
          <p:nvPr>
            <p:ph type="body" sz="quarter" idx="15" hasCustomPrompt="1"/>
          </p:nvPr>
        </p:nvSpPr>
        <p:spPr>
          <a:xfrm>
            <a:off x="6131748" y="3770350"/>
            <a:ext cx="1795003" cy="2179600"/>
          </a:xfrm>
        </p:spPr>
        <p:txBody>
          <a:bodyPr/>
          <a:lstStyle>
            <a:lvl1pPr>
              <a:defRPr>
                <a:solidFill>
                  <a:schemeClr val="bg1"/>
                </a:solidFill>
              </a:defRPr>
            </a:lvl1pPr>
          </a:lstStyle>
          <a:p>
            <a:pPr lvl="0"/>
            <a:r>
              <a:rPr lang="en-US"/>
              <a:t>Add content</a:t>
            </a:r>
            <a:endParaRPr lang="en-GB"/>
          </a:p>
        </p:txBody>
      </p:sp>
      <p:sp>
        <p:nvSpPr>
          <p:cNvPr id="16" name="Text Placeholder 15">
            <a:extLst>
              <a:ext uri="{FF2B5EF4-FFF2-40B4-BE49-F238E27FC236}">
                <a16:creationId xmlns:a16="http://schemas.microsoft.com/office/drawing/2014/main" id="{B3D5159A-DD0D-4DB1-8FF9-C8484DE41000}"/>
              </a:ext>
            </a:extLst>
          </p:cNvPr>
          <p:cNvSpPr>
            <a:spLocks noGrp="1"/>
          </p:cNvSpPr>
          <p:nvPr>
            <p:ph type="body" sz="quarter" idx="16" hasCustomPrompt="1"/>
          </p:nvPr>
        </p:nvSpPr>
        <p:spPr>
          <a:xfrm>
            <a:off x="8971403"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7" name="Text Placeholder 10">
            <a:extLst>
              <a:ext uri="{FF2B5EF4-FFF2-40B4-BE49-F238E27FC236}">
                <a16:creationId xmlns:a16="http://schemas.microsoft.com/office/drawing/2014/main" id="{D2FA30A8-1F65-4BA4-BCED-C4DB5DCE4CDF}"/>
              </a:ext>
            </a:extLst>
          </p:cNvPr>
          <p:cNvSpPr>
            <a:spLocks noGrp="1"/>
          </p:cNvSpPr>
          <p:nvPr>
            <p:ph type="body" sz="quarter" idx="17" hasCustomPrompt="1"/>
          </p:nvPr>
        </p:nvSpPr>
        <p:spPr>
          <a:xfrm>
            <a:off x="8971403" y="3770350"/>
            <a:ext cx="1795003" cy="2179600"/>
          </a:xfrm>
        </p:spPr>
        <p:txBody>
          <a:bodyPr/>
          <a:lstStyle>
            <a:lvl1pPr>
              <a:defRPr>
                <a:solidFill>
                  <a:schemeClr val="bg1"/>
                </a:solidFill>
              </a:defRPr>
            </a:lvl1pPr>
          </a:lstStyle>
          <a:p>
            <a:pPr lvl="0"/>
            <a:r>
              <a:rPr lang="en-US"/>
              <a:t>Add content</a:t>
            </a:r>
            <a:endParaRPr lang="en-GB"/>
          </a:p>
        </p:txBody>
      </p:sp>
    </p:spTree>
    <p:extLst>
      <p:ext uri="{BB962C8B-B14F-4D97-AF65-F5344CB8AC3E}">
        <p14:creationId xmlns:p14="http://schemas.microsoft.com/office/powerpoint/2010/main" val="113478550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Med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lvl1pPr>
          </a:lstStyle>
          <a:p>
            <a:r>
              <a:rPr lang="en-US"/>
              <a:t>add a video</a:t>
            </a:r>
            <a:endParaRPr lang="en-GB"/>
          </a:p>
        </p:txBody>
      </p:sp>
      <p:sp>
        <p:nvSpPr>
          <p:cNvPr id="12" name="Media Placeholder 11">
            <a:extLst>
              <a:ext uri="{FF2B5EF4-FFF2-40B4-BE49-F238E27FC236}">
                <a16:creationId xmlns:a16="http://schemas.microsoft.com/office/drawing/2014/main" id="{3E0BF0D3-34C5-4E8C-AF2A-F111651491D0}"/>
              </a:ext>
            </a:extLst>
          </p:cNvPr>
          <p:cNvSpPr>
            <a:spLocks noGrp="1"/>
          </p:cNvSpPr>
          <p:nvPr>
            <p:ph type="media" sz="quarter" idx="10" hasCustomPrompt="1"/>
          </p:nvPr>
        </p:nvSpPr>
        <p:spPr>
          <a:xfrm>
            <a:off x="2482056" y="1855023"/>
            <a:ext cx="7227888" cy="4052887"/>
          </a:xfrm>
          <a:solidFill>
            <a:schemeClr val="bg2">
              <a:lumMod val="40000"/>
              <a:lumOff val="60000"/>
            </a:schemeClr>
          </a:solidFill>
        </p:spPr>
        <p:txBody>
          <a:bodyPr vert="horz" wrap="square" lIns="0" tIns="0" rIns="0" bIns="0" rtlCol="0" anchor="ctr">
            <a:noAutofit/>
          </a:bodyPr>
          <a:lstStyle>
            <a:lvl1pPr>
              <a:defRPr lang="en-GB" sz="2000">
                <a:solidFill>
                  <a:schemeClr val="tx2"/>
                </a:solidFill>
              </a:defRPr>
            </a:lvl1pPr>
          </a:lstStyle>
          <a:p>
            <a:pPr marL="153988" lvl="0" indent="-153988" algn="ctr"/>
            <a:r>
              <a:rPr lang="en-GB"/>
              <a:t>Add media</a:t>
            </a:r>
          </a:p>
        </p:txBody>
      </p:sp>
    </p:spTree>
    <p:extLst>
      <p:ext uri="{BB962C8B-B14F-4D97-AF65-F5344CB8AC3E}">
        <p14:creationId xmlns:p14="http://schemas.microsoft.com/office/powerpoint/2010/main" val="14499177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Media on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solidFill>
                  <a:schemeClr val="bg1"/>
                </a:solidFill>
              </a:defRPr>
            </a:lvl1pPr>
          </a:lstStyle>
          <a:p>
            <a:r>
              <a:rPr lang="en-US"/>
              <a:t>add a video</a:t>
            </a:r>
            <a:endParaRPr lang="en-GB"/>
          </a:p>
        </p:txBody>
      </p:sp>
      <p:sp>
        <p:nvSpPr>
          <p:cNvPr id="4" name="Media Placeholder 11">
            <a:extLst>
              <a:ext uri="{FF2B5EF4-FFF2-40B4-BE49-F238E27FC236}">
                <a16:creationId xmlns:a16="http://schemas.microsoft.com/office/drawing/2014/main" id="{07B7985F-3B77-47D4-8044-B250A793B1C1}"/>
              </a:ext>
            </a:extLst>
          </p:cNvPr>
          <p:cNvSpPr>
            <a:spLocks noGrp="1"/>
          </p:cNvSpPr>
          <p:nvPr>
            <p:ph type="media" sz="quarter" idx="10" hasCustomPrompt="1"/>
          </p:nvPr>
        </p:nvSpPr>
        <p:spPr>
          <a:xfrm>
            <a:off x="2482056" y="1855023"/>
            <a:ext cx="7227888" cy="4052887"/>
          </a:xfrm>
          <a:solidFill>
            <a:schemeClr val="bg2">
              <a:lumMod val="40000"/>
              <a:lumOff val="60000"/>
            </a:schemeClr>
          </a:solidFill>
        </p:spPr>
        <p:txBody>
          <a:bodyPr vert="horz" wrap="square" lIns="0" tIns="0" rIns="0" bIns="0" rtlCol="0" anchor="ctr">
            <a:noAutofit/>
          </a:bodyPr>
          <a:lstStyle>
            <a:lvl1pPr algn="ctr">
              <a:defRPr lang="en-GB" sz="2000">
                <a:solidFill>
                  <a:schemeClr val="tx2"/>
                </a:solidFill>
              </a:defRPr>
            </a:lvl1pPr>
          </a:lstStyle>
          <a:p>
            <a:pPr marL="153988" lvl="0" indent="-153988" algn="ctr"/>
            <a:r>
              <a:rPr lang="en-GB"/>
              <a:t>Add media</a:t>
            </a:r>
          </a:p>
        </p:txBody>
      </p:sp>
    </p:spTree>
    <p:extLst>
      <p:ext uri="{BB962C8B-B14F-4D97-AF65-F5344CB8AC3E}">
        <p14:creationId xmlns:p14="http://schemas.microsoft.com/office/powerpoint/2010/main" val="2194100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white">
    <p:spTree>
      <p:nvGrpSpPr>
        <p:cNvPr id="1" name=""/>
        <p:cNvGrpSpPr/>
        <p:nvPr/>
      </p:nvGrpSpPr>
      <p:grpSpPr>
        <a:xfrm>
          <a:off x="0" y="0"/>
          <a:ext cx="0" cy="0"/>
          <a:chOff x="0" y="0"/>
          <a:chExt cx="0" cy="0"/>
        </a:xfrm>
      </p:grpSpPr>
      <p:sp>
        <p:nvSpPr>
          <p:cNvPr id="131" name="Rectangle 130">
            <a:extLst>
              <a:ext uri="{FF2B5EF4-FFF2-40B4-BE49-F238E27FC236}">
                <a16:creationId xmlns:a16="http://schemas.microsoft.com/office/drawing/2014/main" id="{4C281646-3673-4BEB-B16D-1816292F8E88}"/>
              </a:ext>
            </a:extLst>
          </p:cNvPr>
          <p:cNvSpPr/>
          <p:nvPr userDrawn="1"/>
        </p:nvSpPr>
        <p:spPr>
          <a:xfrm>
            <a:off x="0" y="0"/>
            <a:ext cx="1590543" cy="1394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5" name="Picture 104" descr="Chart, bubble chart&#10;&#10;Description automatically generated">
            <a:extLst>
              <a:ext uri="{FF2B5EF4-FFF2-40B4-BE49-F238E27FC236}">
                <a16:creationId xmlns:a16="http://schemas.microsoft.com/office/drawing/2014/main" id="{D9EFBD23-FD67-4B3D-B70E-6F1F04E6502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36609" y="0"/>
            <a:ext cx="1590543" cy="2716046"/>
          </a:xfrm>
          <a:prstGeom prst="rect">
            <a:avLst/>
          </a:prstGeom>
        </p:spPr>
      </p:pic>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9098158" y="5654306"/>
            <a:ext cx="2753080"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215454"/>
            <a:ext cx="5760000" cy="1519947"/>
          </a:xfrm>
        </p:spPr>
        <p:txBody>
          <a:bodyPr anchor="b">
            <a:noAutofit/>
          </a:bodyPr>
          <a:lstStyle>
            <a:lvl1pPr algn="l">
              <a:lnSpc>
                <a:spcPct val="85000"/>
              </a:lnSpc>
              <a:defRPr sz="3400" b="1">
                <a:solidFill>
                  <a:schemeClr val="accent1"/>
                </a:solidFill>
              </a:defRPr>
            </a:lvl1pPr>
          </a:lstStyle>
          <a:p>
            <a:r>
              <a:rPr lang="en-GB"/>
              <a:t>add section title across two or three lines</a:t>
            </a:r>
          </a:p>
        </p:txBody>
      </p:sp>
    </p:spTree>
    <p:extLst>
      <p:ext uri="{BB962C8B-B14F-4D97-AF65-F5344CB8AC3E}">
        <p14:creationId xmlns:p14="http://schemas.microsoft.com/office/powerpoint/2010/main" val="14000123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tx2"/>
        </a:solidFill>
        <a:effectLst/>
      </p:bgPr>
    </p:bg>
    <p:spTree>
      <p:nvGrpSpPr>
        <p:cNvPr id="1" name=""/>
        <p:cNvGrpSpPr/>
        <p:nvPr/>
      </p:nvGrpSpPr>
      <p:grpSpPr>
        <a:xfrm>
          <a:off x="0" y="0"/>
          <a:ext cx="0" cy="0"/>
          <a:chOff x="0" y="0"/>
          <a:chExt cx="0" cy="0"/>
        </a:xfrm>
      </p:grpSpPr>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260719"/>
            <a:ext cx="6480000" cy="1519947"/>
          </a:xfrm>
        </p:spPr>
        <p:txBody>
          <a:bodyPr anchor="b">
            <a:noAutofit/>
          </a:bodyPr>
          <a:lstStyle>
            <a:lvl1pPr algn="l">
              <a:lnSpc>
                <a:spcPct val="85000"/>
              </a:lnSpc>
              <a:defRPr sz="4600" b="1">
                <a:solidFill>
                  <a:schemeClr val="bg1"/>
                </a:solidFill>
              </a:defRPr>
            </a:lvl1pPr>
          </a:lstStyle>
          <a:p>
            <a:r>
              <a:rPr lang="en-US"/>
              <a:t>Thank you</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userDrawn="1"/>
        </p:nvPicPr>
        <p:blipFill rotWithShape="1">
          <a:blip r:embed="rId4"/>
          <a:srcRect t="2801" r="45708" b="45214"/>
          <a:stretch/>
        </p:blipFill>
        <p:spPr>
          <a:xfrm>
            <a:off x="636609" y="-1"/>
            <a:ext cx="866265" cy="2789719"/>
          </a:xfrm>
          <a:prstGeom prst="rect">
            <a:avLst/>
          </a:prstGeom>
        </p:spPr>
      </p:pic>
      <p:pic>
        <p:nvPicPr>
          <p:cNvPr id="5" name="Picture 4">
            <a:extLst>
              <a:ext uri="{FF2B5EF4-FFF2-40B4-BE49-F238E27FC236}">
                <a16:creationId xmlns:a16="http://schemas.microsoft.com/office/drawing/2014/main" id="{A5D48DCE-42BA-4CED-A212-0674E5C6D2E7}"/>
              </a:ext>
            </a:extLst>
          </p:cNvPr>
          <p:cNvPicPr>
            <a:picLocks noChangeAspect="1"/>
          </p:cNvPicPr>
          <p:nvPr userDrawn="1"/>
        </p:nvPicPr>
        <p:blipFill rotWithShape="1">
          <a:blip r:embed="rId4"/>
          <a:srcRect t="3483" b="43449"/>
          <a:stretch/>
        </p:blipFill>
        <p:spPr>
          <a:xfrm>
            <a:off x="636609" y="0"/>
            <a:ext cx="1623143" cy="2897109"/>
          </a:xfrm>
          <a:prstGeom prst="rect">
            <a:avLst/>
          </a:prstGeom>
        </p:spPr>
      </p:pic>
      <p:grpSp>
        <p:nvGrpSpPr>
          <p:cNvPr id="10" name="Group 9">
            <a:extLst>
              <a:ext uri="{FF2B5EF4-FFF2-40B4-BE49-F238E27FC236}">
                <a16:creationId xmlns:a16="http://schemas.microsoft.com/office/drawing/2014/main" id="{626A6355-54B7-46A7-B6C7-767E396E1773}"/>
              </a:ext>
            </a:extLst>
          </p:cNvPr>
          <p:cNvGrpSpPr/>
          <p:nvPr userDrawn="1"/>
        </p:nvGrpSpPr>
        <p:grpSpPr>
          <a:xfrm>
            <a:off x="7581799" y="4421775"/>
            <a:ext cx="4610201" cy="2436225"/>
            <a:chOff x="7581799" y="4421775"/>
            <a:chExt cx="4610201" cy="2436225"/>
          </a:xfrm>
        </p:grpSpPr>
        <p:grpSp>
          <p:nvGrpSpPr>
            <p:cNvPr id="11" name="Group 10">
              <a:extLst>
                <a:ext uri="{FF2B5EF4-FFF2-40B4-BE49-F238E27FC236}">
                  <a16:creationId xmlns:a16="http://schemas.microsoft.com/office/drawing/2014/main" id="{867B71F9-503C-485D-933F-A34B20D16725}"/>
                </a:ext>
              </a:extLst>
            </p:cNvPr>
            <p:cNvGrpSpPr/>
            <p:nvPr userDrawn="1"/>
          </p:nvGrpSpPr>
          <p:grpSpPr>
            <a:xfrm>
              <a:off x="7581799" y="4421775"/>
              <a:ext cx="4610201" cy="2436225"/>
              <a:chOff x="-2399815" y="1795775"/>
              <a:chExt cx="4610201" cy="2436225"/>
            </a:xfrm>
          </p:grpSpPr>
          <p:sp>
            <p:nvSpPr>
              <p:cNvPr id="13" name="Freeform: Shape 12">
                <a:extLst>
                  <a:ext uri="{FF2B5EF4-FFF2-40B4-BE49-F238E27FC236}">
                    <a16:creationId xmlns:a16="http://schemas.microsoft.com/office/drawing/2014/main" id="{6163086D-2C03-4016-AF03-9EE1000758F8}"/>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2EECD2F-8FBE-4896-A73D-EA0B9956B4BC}"/>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12" name="Graphic 11">
              <a:extLst>
                <a:ext uri="{FF2B5EF4-FFF2-40B4-BE49-F238E27FC236}">
                  <a16:creationId xmlns:a16="http://schemas.microsoft.com/office/drawing/2014/main" id="{CC41C8C7-D6C5-4C79-A6CB-8B029248295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17" name="Text Placeholder 16">
            <a:extLst>
              <a:ext uri="{FF2B5EF4-FFF2-40B4-BE49-F238E27FC236}">
                <a16:creationId xmlns:a16="http://schemas.microsoft.com/office/drawing/2014/main" id="{9A5B1CAD-6941-4AC1-BD30-E00B7D193B28}"/>
              </a:ext>
            </a:extLst>
          </p:cNvPr>
          <p:cNvSpPr>
            <a:spLocks noGrp="1"/>
          </p:cNvSpPr>
          <p:nvPr>
            <p:ph type="body" sz="quarter" idx="10" hasCustomPrompt="1"/>
          </p:nvPr>
        </p:nvSpPr>
        <p:spPr>
          <a:xfrm>
            <a:off x="672823" y="5109754"/>
            <a:ext cx="2568319" cy="1306921"/>
          </a:xfrm>
          <a:prstGeom prst="rect">
            <a:avLst/>
          </a:prstGeom>
        </p:spPr>
        <p:txBody>
          <a:bodyPr/>
          <a:lstStyle>
            <a:lvl1pPr marL="0" indent="0">
              <a:buNone/>
              <a:defRPr>
                <a:solidFill>
                  <a:schemeClr val="bg1"/>
                </a:solidFill>
              </a:defRPr>
            </a:lvl1pPr>
          </a:lstStyle>
          <a:p>
            <a:pPr lvl="0"/>
            <a:r>
              <a:rPr lang="en-US"/>
              <a:t>Add contact details</a:t>
            </a:r>
            <a:endParaRPr lang="en-GB"/>
          </a:p>
        </p:txBody>
      </p:sp>
    </p:spTree>
    <p:extLst>
      <p:ext uri="{BB962C8B-B14F-4D97-AF65-F5344CB8AC3E}">
        <p14:creationId xmlns:p14="http://schemas.microsoft.com/office/powerpoint/2010/main" val="8233139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Icon page">
    <p:spTree>
      <p:nvGrpSpPr>
        <p:cNvPr id="1" name=""/>
        <p:cNvGrpSpPr/>
        <p:nvPr/>
      </p:nvGrpSpPr>
      <p:grpSpPr>
        <a:xfrm>
          <a:off x="0" y="0"/>
          <a:ext cx="0" cy="0"/>
          <a:chOff x="0" y="0"/>
          <a:chExt cx="0" cy="0"/>
        </a:xfrm>
      </p:grpSpPr>
      <p:pic>
        <p:nvPicPr>
          <p:cNvPr id="4" name="Picture 3" descr="A screenshot of a computer&#10;&#10;Description automatically generated with medium confidence">
            <a:extLst>
              <a:ext uri="{FF2B5EF4-FFF2-40B4-BE49-F238E27FC236}">
                <a16:creationId xmlns:a16="http://schemas.microsoft.com/office/drawing/2014/main" id="{38041E19-FF4F-4C33-A0BA-DC847F2024C3}"/>
              </a:ext>
            </a:extLst>
          </p:cNvPr>
          <p:cNvPicPr>
            <a:picLocks noChangeAspect="1"/>
          </p:cNvPicPr>
          <p:nvPr userDrawn="1"/>
        </p:nvPicPr>
        <p:blipFill rotWithShape="1">
          <a:blip r:embed="rId2"/>
          <a:srcRect t="75559" r="25142"/>
          <a:stretch/>
        </p:blipFill>
        <p:spPr>
          <a:xfrm>
            <a:off x="6114472" y="4895273"/>
            <a:ext cx="6077528" cy="1437059"/>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777799"/>
          </a:xfrm>
        </p:spPr>
        <p:txBody>
          <a:bodyPr/>
          <a:lstStyle>
            <a:lvl1pPr>
              <a:defRPr/>
            </a:lvl1pPr>
          </a:lstStyle>
          <a:p>
            <a:r>
              <a:rPr lang="en-US"/>
              <a:t>PAGE HEADING CAN GO OVER TWEO LINES</a:t>
            </a:r>
            <a:endParaRPr lang="en-GB"/>
          </a:p>
        </p:txBody>
      </p:sp>
      <p:sp>
        <p:nvSpPr>
          <p:cNvPr id="16" name="Content Placeholder 2">
            <a:extLst>
              <a:ext uri="{FF2B5EF4-FFF2-40B4-BE49-F238E27FC236}">
                <a16:creationId xmlns:a16="http://schemas.microsoft.com/office/drawing/2014/main" id="{67B6F139-4C82-4FC9-911C-E997AF62CDA9}"/>
              </a:ext>
            </a:extLst>
          </p:cNvPr>
          <p:cNvSpPr>
            <a:spLocks noGrp="1"/>
          </p:cNvSpPr>
          <p:nvPr>
            <p:ph idx="1" hasCustomPrompt="1"/>
          </p:nvPr>
        </p:nvSpPr>
        <p:spPr>
          <a:xfrm>
            <a:off x="464470" y="1802603"/>
            <a:ext cx="5290242" cy="329449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2">
            <a:extLst>
              <a:ext uri="{FF2B5EF4-FFF2-40B4-BE49-F238E27FC236}">
                <a16:creationId xmlns:a16="http://schemas.microsoft.com/office/drawing/2014/main" id="{ED74F4DB-770E-4689-994A-4FEA02620699}"/>
              </a:ext>
            </a:extLst>
          </p:cNvPr>
          <p:cNvSpPr>
            <a:spLocks noGrp="1"/>
          </p:cNvSpPr>
          <p:nvPr>
            <p:ph idx="10" hasCustomPrompt="1"/>
          </p:nvPr>
        </p:nvSpPr>
        <p:spPr>
          <a:xfrm>
            <a:off x="6437288" y="1802603"/>
            <a:ext cx="5290242" cy="329449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pic>
        <p:nvPicPr>
          <p:cNvPr id="19" name="Picture 18" descr="Graphical user interface, application&#10;&#10;Description automatically generated">
            <a:extLst>
              <a:ext uri="{FF2B5EF4-FFF2-40B4-BE49-F238E27FC236}">
                <a16:creationId xmlns:a16="http://schemas.microsoft.com/office/drawing/2014/main" id="{CC22B201-2EF3-414F-83E9-BB571A48B252}"/>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6096000" y="0"/>
            <a:ext cx="6095999" cy="1825625"/>
          </a:xfrm>
          <a:prstGeom prst="rect">
            <a:avLst/>
          </a:prstGeom>
        </p:spPr>
      </p:pic>
    </p:spTree>
    <p:extLst>
      <p:ext uri="{BB962C8B-B14F-4D97-AF65-F5344CB8AC3E}">
        <p14:creationId xmlns:p14="http://schemas.microsoft.com/office/powerpoint/2010/main" val="504168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page with pictur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3FA8B7E4-4F30-434B-B9E0-83F2ECEDA402}"/>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p:spPr>
        <p:txBody>
          <a:bodyPr/>
          <a:lstStyle>
            <a:lvl1pPr>
              <a:defRPr sz="3400"/>
            </a:lvl1pPr>
          </a:lstStyle>
          <a:p>
            <a:r>
              <a:rPr lang="en-US"/>
              <a:t>CONTENTS</a:t>
            </a:r>
            <a:endParaRPr lang="en-GB"/>
          </a:p>
        </p:txBody>
      </p:sp>
      <p:sp>
        <p:nvSpPr>
          <p:cNvPr id="15" name="Text Placeholder 14">
            <a:extLst>
              <a:ext uri="{FF2B5EF4-FFF2-40B4-BE49-F238E27FC236}">
                <a16:creationId xmlns:a16="http://schemas.microsoft.com/office/drawing/2014/main" id="{44F4512A-5578-40CB-B9F3-48499FD0B5BD}"/>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6" name="Text Placeholder 14">
            <a:extLst>
              <a:ext uri="{FF2B5EF4-FFF2-40B4-BE49-F238E27FC236}">
                <a16:creationId xmlns:a16="http://schemas.microsoft.com/office/drawing/2014/main" id="{05ED987F-3229-4CD3-B083-3517F3D4A025}"/>
              </a:ext>
            </a:extLst>
          </p:cNvPr>
          <p:cNvSpPr>
            <a:spLocks noGrp="1"/>
          </p:cNvSpPr>
          <p:nvPr>
            <p:ph type="body" sz="quarter" idx="13" hasCustomPrompt="1"/>
          </p:nvPr>
        </p:nvSpPr>
        <p:spPr>
          <a:xfrm>
            <a:off x="56883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Tree>
    <p:extLst>
      <p:ext uri="{BB962C8B-B14F-4D97-AF65-F5344CB8AC3E}">
        <p14:creationId xmlns:p14="http://schemas.microsoft.com/office/powerpoint/2010/main" val="279611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mp; 2 content with graphic">
    <p:spTree>
      <p:nvGrpSpPr>
        <p:cNvPr id="1" name=""/>
        <p:cNvGrpSpPr/>
        <p:nvPr/>
      </p:nvGrpSpPr>
      <p:grpSpPr>
        <a:xfrm>
          <a:off x="0" y="0"/>
          <a:ext cx="0" cy="0"/>
          <a:chOff x="0" y="0"/>
          <a:chExt cx="0" cy="0"/>
        </a:xfrm>
      </p:grpSpPr>
      <p:pic>
        <p:nvPicPr>
          <p:cNvPr id="9" name="Picture 8" descr="Shape, rectangle&#10;&#10;Description automatically generated">
            <a:extLst>
              <a:ext uri="{FF2B5EF4-FFF2-40B4-BE49-F238E27FC236}">
                <a16:creationId xmlns:a16="http://schemas.microsoft.com/office/drawing/2014/main" id="{AFFE2BBC-DC05-4694-9F11-59DB3A663E8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993177" y="331705"/>
            <a:ext cx="6198824" cy="2311550"/>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697831"/>
          </a:xfr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82412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Title pic">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150" name="Freeform: Shape 149">
            <a:extLst>
              <a:ext uri="{FF2B5EF4-FFF2-40B4-BE49-F238E27FC236}">
                <a16:creationId xmlns:a16="http://schemas.microsoft.com/office/drawing/2014/main" id="{F63B9805-7F54-4534-8DF4-4E9B63E47865}"/>
              </a:ext>
            </a:extLst>
          </p:cNvPr>
          <p:cNvSpPr/>
          <p:nvPr userDrawn="1"/>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userDrawn="1"/>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bg1"/>
          </a:solidFill>
          <a:ln w="19050" cap="flat">
            <a:solidFill>
              <a:schemeClr val="bg1"/>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userDrawn="1">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bg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1953061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pic">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150" name="Freeform: Shape 149">
            <a:extLst>
              <a:ext uri="{FF2B5EF4-FFF2-40B4-BE49-F238E27FC236}">
                <a16:creationId xmlns:a16="http://schemas.microsoft.com/office/drawing/2014/main" id="{F63B9805-7F54-4534-8DF4-4E9B63E47865}"/>
              </a:ext>
            </a:extLst>
          </p:cNvPr>
          <p:cNvSpPr/>
          <p:nvPr userDrawn="1"/>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userDrawn="1"/>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bg1"/>
          </a:solidFill>
          <a:ln w="19050" cap="flat">
            <a:solidFill>
              <a:schemeClr val="bg1"/>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userDrawn="1">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bg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439925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pic blue">
    <p:spTree>
      <p:nvGrpSpPr>
        <p:cNvPr id="1" name=""/>
        <p:cNvGrpSpPr/>
        <p:nvPr/>
      </p:nvGrpSpPr>
      <p:grpSpPr>
        <a:xfrm>
          <a:off x="0" y="0"/>
          <a:ext cx="0" cy="0"/>
          <a:chOff x="0" y="0"/>
          <a:chExt cx="0" cy="0"/>
        </a:xfrm>
      </p:grpSpPr>
      <p:sp>
        <p:nvSpPr>
          <p:cNvPr id="150" name="Freeform: Shape 149">
            <a:extLst>
              <a:ext uri="{FF2B5EF4-FFF2-40B4-BE49-F238E27FC236}">
                <a16:creationId xmlns:a16="http://schemas.microsoft.com/office/drawing/2014/main" id="{F63B9805-7F54-4534-8DF4-4E9B63E47865}"/>
              </a:ext>
            </a:extLst>
          </p:cNvPr>
          <p:cNvSpPr/>
          <p:nvPr userDrawn="1"/>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userDrawn="1"/>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tx2"/>
          </a:solidFill>
          <a:ln w="19050" cap="flat">
            <a:solidFill>
              <a:schemeClr val="tx2"/>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userDrawn="1">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146392660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20.xml"/><Relationship Id="rId18" Type="http://schemas.openxmlformats.org/officeDocument/2006/relationships/slideLayout" Target="../slideLayouts/slideLayout25.xml"/><Relationship Id="rId26" Type="http://schemas.openxmlformats.org/officeDocument/2006/relationships/slideLayout" Target="../slideLayouts/slideLayout33.xml"/><Relationship Id="rId3" Type="http://schemas.openxmlformats.org/officeDocument/2006/relationships/slideLayout" Target="../slideLayouts/slideLayout10.xml"/><Relationship Id="rId21" Type="http://schemas.openxmlformats.org/officeDocument/2006/relationships/slideLayout" Target="../slideLayouts/slideLayout28.xml"/><Relationship Id="rId34" Type="http://schemas.openxmlformats.org/officeDocument/2006/relationships/slideLayout" Target="../slideLayouts/slideLayout41.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5" Type="http://schemas.openxmlformats.org/officeDocument/2006/relationships/slideLayout" Target="../slideLayouts/slideLayout32.xml"/><Relationship Id="rId33" Type="http://schemas.openxmlformats.org/officeDocument/2006/relationships/slideLayout" Target="../slideLayouts/slideLayout40.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slideLayout" Target="../slideLayouts/slideLayout27.xml"/><Relationship Id="rId29" Type="http://schemas.openxmlformats.org/officeDocument/2006/relationships/slideLayout" Target="../slideLayouts/slideLayout36.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24" Type="http://schemas.openxmlformats.org/officeDocument/2006/relationships/slideLayout" Target="../slideLayouts/slideLayout31.xml"/><Relationship Id="rId32" Type="http://schemas.openxmlformats.org/officeDocument/2006/relationships/slideLayout" Target="../slideLayouts/slideLayout39.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23" Type="http://schemas.openxmlformats.org/officeDocument/2006/relationships/slideLayout" Target="../slideLayouts/slideLayout30.xml"/><Relationship Id="rId28" Type="http://schemas.openxmlformats.org/officeDocument/2006/relationships/slideLayout" Target="../slideLayouts/slideLayout35.xml"/><Relationship Id="rId10" Type="http://schemas.openxmlformats.org/officeDocument/2006/relationships/slideLayout" Target="../slideLayouts/slideLayout17.xml"/><Relationship Id="rId19" Type="http://schemas.openxmlformats.org/officeDocument/2006/relationships/slideLayout" Target="../slideLayouts/slideLayout26.xml"/><Relationship Id="rId31" Type="http://schemas.openxmlformats.org/officeDocument/2006/relationships/slideLayout" Target="../slideLayouts/slideLayout38.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 Id="rId22" Type="http://schemas.openxmlformats.org/officeDocument/2006/relationships/slideLayout" Target="../slideLayouts/slideLayout29.xml"/><Relationship Id="rId27" Type="http://schemas.openxmlformats.org/officeDocument/2006/relationships/slideLayout" Target="../slideLayouts/slideLayout34.xml"/><Relationship Id="rId30" Type="http://schemas.openxmlformats.org/officeDocument/2006/relationships/slideLayout" Target="../slideLayouts/slideLayout37.xml"/><Relationship Id="rId35" Type="http://schemas.openxmlformats.org/officeDocument/2006/relationships/theme" Target="../theme/theme3.xml"/><Relationship Id="rId8"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EB009C-E0C1-404D-A6FA-BFD28AD706BD}"/>
              </a:ext>
            </a:extLst>
          </p:cNvPr>
          <p:cNvSpPr>
            <a:spLocks noGrp="1"/>
          </p:cNvSpPr>
          <p:nvPr>
            <p:ph type="title"/>
          </p:nvPr>
        </p:nvSpPr>
        <p:spPr>
          <a:xfrm>
            <a:off x="464470" y="866274"/>
            <a:ext cx="6480000" cy="697831"/>
          </a:xfrm>
          <a:prstGeom prst="rect">
            <a:avLst/>
          </a:prstGeom>
        </p:spPr>
        <p:txBody>
          <a:bodyPr vert="horz" lIns="0" tIns="0" rIns="0" bIns="0" rtlCol="0" anchor="t">
            <a:noAutofit/>
          </a:bodyPr>
          <a:lstStyle/>
          <a:p>
            <a:r>
              <a:rPr lang="en-US"/>
              <a:t>Add title</a:t>
            </a:r>
            <a:endParaRPr lang="en-GB"/>
          </a:p>
        </p:txBody>
      </p:sp>
      <p:sp>
        <p:nvSpPr>
          <p:cNvPr id="15" name="TextBox 14">
            <a:extLst>
              <a:ext uri="{FF2B5EF4-FFF2-40B4-BE49-F238E27FC236}">
                <a16:creationId xmlns:a16="http://schemas.microsoft.com/office/drawing/2014/main" id="{72F5CB8F-031D-437B-9F2B-FFA622E90C00}"/>
              </a:ext>
            </a:extLst>
          </p:cNvPr>
          <p:cNvSpPr txBox="1"/>
          <p:nvPr userDrawn="1"/>
        </p:nvSpPr>
        <p:spPr>
          <a:xfrm>
            <a:off x="358689" y="6234616"/>
            <a:ext cx="667304" cy="276999"/>
          </a:xfrm>
          <a:prstGeom prst="rect">
            <a:avLst/>
          </a:prstGeom>
          <a:noFill/>
        </p:spPr>
        <p:txBody>
          <a:bodyPr wrap="square" rtlCol="0">
            <a:spAutoFit/>
          </a:bodyPr>
          <a:lstStyle/>
          <a:p>
            <a:pPr algn="l"/>
            <a:fld id="{13C69CC4-EAE8-433E-9BFD-46FB90BCDFEE}" type="slidenum">
              <a:rPr lang="en-GB" sz="1200" smtClean="0">
                <a:solidFill>
                  <a:srgbClr val="808999"/>
                </a:solidFill>
              </a:rPr>
              <a:pPr algn="l"/>
              <a:t>‹#›</a:t>
            </a:fld>
            <a:endParaRPr lang="en-GB" sz="1200">
              <a:solidFill>
                <a:srgbClr val="808999"/>
              </a:solidFill>
            </a:endParaRPr>
          </a:p>
        </p:txBody>
      </p:sp>
      <p:grpSp>
        <p:nvGrpSpPr>
          <p:cNvPr id="4" name="Group 3">
            <a:extLst>
              <a:ext uri="{FF2B5EF4-FFF2-40B4-BE49-F238E27FC236}">
                <a16:creationId xmlns:a16="http://schemas.microsoft.com/office/drawing/2014/main" id="{A57FFB73-7AA6-44BD-923F-E4920A4A5619}"/>
              </a:ext>
            </a:extLst>
          </p:cNvPr>
          <p:cNvGrpSpPr/>
          <p:nvPr userDrawn="1"/>
        </p:nvGrpSpPr>
        <p:grpSpPr>
          <a:xfrm>
            <a:off x="452438" y="464145"/>
            <a:ext cx="825709" cy="177846"/>
            <a:chOff x="452438" y="265845"/>
            <a:chExt cx="825709" cy="177846"/>
          </a:xfrm>
        </p:grpSpPr>
        <p:sp>
          <p:nvSpPr>
            <p:cNvPr id="6" name="Freeform: Shape 5">
              <a:extLst>
                <a:ext uri="{FF2B5EF4-FFF2-40B4-BE49-F238E27FC236}">
                  <a16:creationId xmlns:a16="http://schemas.microsoft.com/office/drawing/2014/main" id="{6B156783-941B-4EA3-901F-AA6B0317A39C}"/>
                </a:ext>
              </a:extLst>
            </p:cNvPr>
            <p:cNvSpPr/>
            <p:nvPr userDrawn="1"/>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9CE73201-3A1C-4D03-85A1-BC14B6B44969}"/>
                </a:ext>
              </a:extLst>
            </p:cNvPr>
            <p:cNvSpPr/>
            <p:nvPr userDrawn="1"/>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F5160C2-77C2-444B-A590-3A5E55C60026}"/>
                </a:ext>
              </a:extLst>
            </p:cNvPr>
            <p:cNvSpPr/>
            <p:nvPr userDrawn="1"/>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32FB9167-A27A-4249-BD60-6991426407E6}"/>
                </a:ext>
              </a:extLst>
            </p:cNvPr>
            <p:cNvSpPr/>
            <p:nvPr userDrawn="1"/>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4F134459-A8EF-4FE6-8726-E3677A9BEF6A}"/>
              </a:ext>
            </a:extLst>
          </p:cNvPr>
          <p:cNvSpPr>
            <a:spLocks noGrp="1"/>
          </p:cNvSpPr>
          <p:nvPr>
            <p:ph type="body" idx="1"/>
          </p:nvPr>
        </p:nvSpPr>
        <p:spPr>
          <a:xfrm>
            <a:off x="464469" y="1825625"/>
            <a:ext cx="11268743" cy="4124325"/>
          </a:xfrm>
          <a:prstGeom prst="rect">
            <a:avLst/>
          </a:prstGeom>
        </p:spPr>
        <p:txBody>
          <a:bodyPr vert="horz" lIns="0" tIns="0" rIns="0" bIns="0" rtlCol="0">
            <a:noAutofit/>
          </a:body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19163851"/>
      </p:ext>
    </p:extLst>
  </p:cSld>
  <p:clrMap bg1="lt1" tx1="dk1" bg2="lt2" tx2="dk2" accent1="accent1" accent2="accent2" accent3="accent3" accent4="accent4" accent5="accent5" accent6="accent6" hlink="hlink" folHlink="folHlink"/>
  <p:sldLayoutIdLst>
    <p:sldLayoutId id="2147483665" r:id="rId1"/>
    <p:sldLayoutId id="2147483680" r:id="rId2"/>
  </p:sldLayoutIdLst>
  <p:txStyles>
    <p:titleStyle>
      <a:lvl1pPr algn="l" defTabSz="914400" rtl="0" eaLnBrk="1" latinLnBrk="0" hangingPunct="1">
        <a:lnSpc>
          <a:spcPct val="90000"/>
        </a:lnSpc>
        <a:spcBef>
          <a:spcPct val="0"/>
        </a:spcBef>
        <a:buNone/>
        <a:defRPr sz="2600" b="1" kern="1200" cap="all" baseline="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buClr>
          <a:schemeClr val="accent2"/>
        </a:buClr>
        <a:buFont typeface="Arial" panose="020B0604020202020204" pitchFamily="34" charset="0"/>
        <a:buNone/>
        <a:defRPr sz="1600" kern="1200">
          <a:solidFill>
            <a:schemeClr val="accent1"/>
          </a:solidFill>
          <a:latin typeface="+mn-lt"/>
          <a:ea typeface="+mn-ea"/>
          <a:cs typeface="+mn-cs"/>
        </a:defRPr>
      </a:lvl1pPr>
      <a:lvl2pPr marL="180975" indent="-180975"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2pPr>
      <a:lvl3pPr marL="388938" indent="-190500"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3pPr>
      <a:lvl4pPr marL="569913" indent="-188913"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4pPr>
      <a:lvl5pPr marL="787400" indent="-207963"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5">
          <p15:clr>
            <a:srgbClr val="F26B43"/>
          </p15:clr>
        </p15:guide>
        <p15:guide id="3" pos="7391">
          <p15:clr>
            <a:srgbClr val="F26B43"/>
          </p15:clr>
        </p15:guide>
        <p15:guide id="4" orient="horz" pos="291">
          <p15:clr>
            <a:srgbClr val="F26B43"/>
          </p15:clr>
        </p15:guide>
        <p15:guide id="6" pos="3840">
          <p15:clr>
            <a:srgbClr val="F26B43"/>
          </p15:clr>
        </p15:guide>
        <p15:guide id="7" orient="horz" pos="1139">
          <p15:clr>
            <a:srgbClr val="F26B43"/>
          </p15:clr>
        </p15:guide>
        <p15:guide id="8" orient="horz" pos="3748">
          <p15:clr>
            <a:srgbClr val="F26B43"/>
          </p15:clr>
        </p15:guide>
        <p15:guide id="9" orient="horz" pos="404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EB009C-E0C1-404D-A6FA-BFD28AD706BD}"/>
              </a:ext>
            </a:extLst>
          </p:cNvPr>
          <p:cNvSpPr>
            <a:spLocks noGrp="1"/>
          </p:cNvSpPr>
          <p:nvPr>
            <p:ph type="title"/>
          </p:nvPr>
        </p:nvSpPr>
        <p:spPr>
          <a:xfrm>
            <a:off x="464470" y="866274"/>
            <a:ext cx="6480000" cy="697831"/>
          </a:xfrm>
          <a:prstGeom prst="rect">
            <a:avLst/>
          </a:prstGeom>
        </p:spPr>
        <p:txBody>
          <a:bodyPr vert="horz" lIns="0" tIns="0" rIns="0" bIns="0" rtlCol="0" anchor="t">
            <a:noAutofit/>
          </a:bodyPr>
          <a:lstStyle/>
          <a:p>
            <a:r>
              <a:rPr lang="en-US"/>
              <a:t>Add title</a:t>
            </a:r>
            <a:endParaRPr lang="en-GB"/>
          </a:p>
        </p:txBody>
      </p:sp>
      <p:sp>
        <p:nvSpPr>
          <p:cNvPr id="15" name="TextBox 14">
            <a:extLst>
              <a:ext uri="{FF2B5EF4-FFF2-40B4-BE49-F238E27FC236}">
                <a16:creationId xmlns:a16="http://schemas.microsoft.com/office/drawing/2014/main" id="{72F5CB8F-031D-437B-9F2B-FFA622E90C00}"/>
              </a:ext>
            </a:extLst>
          </p:cNvPr>
          <p:cNvSpPr txBox="1"/>
          <p:nvPr userDrawn="1"/>
        </p:nvSpPr>
        <p:spPr>
          <a:xfrm>
            <a:off x="358689" y="6234616"/>
            <a:ext cx="667304" cy="276999"/>
          </a:xfrm>
          <a:prstGeom prst="rect">
            <a:avLst/>
          </a:prstGeom>
          <a:noFill/>
        </p:spPr>
        <p:txBody>
          <a:bodyPr wrap="square" rtlCol="0">
            <a:spAutoFit/>
          </a:bodyPr>
          <a:lstStyle/>
          <a:p>
            <a:pPr algn="l"/>
            <a:fld id="{13C69CC4-EAE8-433E-9BFD-46FB90BCDFEE}" type="slidenum">
              <a:rPr lang="en-GB" sz="1200" smtClean="0">
                <a:solidFill>
                  <a:srgbClr val="808999"/>
                </a:solidFill>
              </a:rPr>
              <a:pPr algn="l"/>
              <a:t>‹#›</a:t>
            </a:fld>
            <a:endParaRPr lang="en-GB" sz="1200">
              <a:solidFill>
                <a:srgbClr val="808999"/>
              </a:solidFill>
            </a:endParaRPr>
          </a:p>
        </p:txBody>
      </p:sp>
      <p:grpSp>
        <p:nvGrpSpPr>
          <p:cNvPr id="4" name="Group 3">
            <a:extLst>
              <a:ext uri="{FF2B5EF4-FFF2-40B4-BE49-F238E27FC236}">
                <a16:creationId xmlns:a16="http://schemas.microsoft.com/office/drawing/2014/main" id="{A57FFB73-7AA6-44BD-923F-E4920A4A5619}"/>
              </a:ext>
            </a:extLst>
          </p:cNvPr>
          <p:cNvGrpSpPr/>
          <p:nvPr userDrawn="1"/>
        </p:nvGrpSpPr>
        <p:grpSpPr>
          <a:xfrm>
            <a:off x="452438" y="464145"/>
            <a:ext cx="825709" cy="177846"/>
            <a:chOff x="452438" y="265845"/>
            <a:chExt cx="825709" cy="177846"/>
          </a:xfrm>
        </p:grpSpPr>
        <p:sp>
          <p:nvSpPr>
            <p:cNvPr id="6" name="Freeform: Shape 5">
              <a:extLst>
                <a:ext uri="{FF2B5EF4-FFF2-40B4-BE49-F238E27FC236}">
                  <a16:creationId xmlns:a16="http://schemas.microsoft.com/office/drawing/2014/main" id="{6B156783-941B-4EA3-901F-AA6B0317A39C}"/>
                </a:ext>
              </a:extLst>
            </p:cNvPr>
            <p:cNvSpPr/>
            <p:nvPr userDrawn="1"/>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9CE73201-3A1C-4D03-85A1-BC14B6B44969}"/>
                </a:ext>
              </a:extLst>
            </p:cNvPr>
            <p:cNvSpPr/>
            <p:nvPr userDrawn="1"/>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F5160C2-77C2-444B-A590-3A5E55C60026}"/>
                </a:ext>
              </a:extLst>
            </p:cNvPr>
            <p:cNvSpPr/>
            <p:nvPr userDrawn="1"/>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32FB9167-A27A-4249-BD60-6991426407E6}"/>
                </a:ext>
              </a:extLst>
            </p:cNvPr>
            <p:cNvSpPr/>
            <p:nvPr userDrawn="1"/>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4F134459-A8EF-4FE6-8726-E3677A9BEF6A}"/>
              </a:ext>
            </a:extLst>
          </p:cNvPr>
          <p:cNvSpPr>
            <a:spLocks noGrp="1"/>
          </p:cNvSpPr>
          <p:nvPr>
            <p:ph type="body" idx="1"/>
          </p:nvPr>
        </p:nvSpPr>
        <p:spPr>
          <a:xfrm>
            <a:off x="464469" y="1825625"/>
            <a:ext cx="11268743" cy="4124325"/>
          </a:xfrm>
          <a:prstGeom prst="rect">
            <a:avLst/>
          </a:prstGeom>
        </p:spPr>
        <p:txBody>
          <a:bodyPr vert="horz" lIns="0" tIns="0" rIns="0" bIns="0" rtlCol="0">
            <a:noAutofit/>
          </a:body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48155830"/>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60" r:id="rId3"/>
    <p:sldLayoutId id="2147483772" r:id="rId4"/>
    <p:sldLayoutId id="2147483809" r:id="rId5"/>
  </p:sldLayoutIdLst>
  <p:txStyles>
    <p:titleStyle>
      <a:lvl1pPr algn="l" defTabSz="914400" rtl="0" eaLnBrk="1" latinLnBrk="0" hangingPunct="1">
        <a:lnSpc>
          <a:spcPct val="90000"/>
        </a:lnSpc>
        <a:spcBef>
          <a:spcPct val="0"/>
        </a:spcBef>
        <a:buNone/>
        <a:defRPr sz="2600" b="1" kern="1200" cap="all" baseline="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buClr>
          <a:schemeClr val="accent2"/>
        </a:buClr>
        <a:buFont typeface="Arial" panose="020B0604020202020204" pitchFamily="34" charset="0"/>
        <a:buNone/>
        <a:defRPr sz="1600" kern="1200">
          <a:solidFill>
            <a:schemeClr val="accent1"/>
          </a:solidFill>
          <a:latin typeface="+mn-lt"/>
          <a:ea typeface="+mn-ea"/>
          <a:cs typeface="+mn-cs"/>
        </a:defRPr>
      </a:lvl1pPr>
      <a:lvl2pPr marL="180975" indent="-180975"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2pPr>
      <a:lvl3pPr marL="388938" indent="-190500"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3pPr>
      <a:lvl4pPr marL="569913" indent="-188913"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4pPr>
      <a:lvl5pPr marL="787400" indent="-207963"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5">
          <p15:clr>
            <a:srgbClr val="F26B43"/>
          </p15:clr>
        </p15:guide>
        <p15:guide id="3" pos="7391">
          <p15:clr>
            <a:srgbClr val="F26B43"/>
          </p15:clr>
        </p15:guide>
        <p15:guide id="4" orient="horz" pos="291">
          <p15:clr>
            <a:srgbClr val="F26B43"/>
          </p15:clr>
        </p15:guide>
        <p15:guide id="6" pos="3840">
          <p15:clr>
            <a:srgbClr val="F26B43"/>
          </p15:clr>
        </p15:guide>
        <p15:guide id="7" orient="horz" pos="1139">
          <p15:clr>
            <a:srgbClr val="F26B43"/>
          </p15:clr>
        </p15:guide>
        <p15:guide id="8" orient="horz" pos="3748">
          <p15:clr>
            <a:srgbClr val="F26B43"/>
          </p15:clr>
        </p15:guide>
        <p15:guide id="9" orient="horz" pos="4042">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EB009C-E0C1-404D-A6FA-BFD28AD706BD}"/>
              </a:ext>
            </a:extLst>
          </p:cNvPr>
          <p:cNvSpPr>
            <a:spLocks noGrp="1"/>
          </p:cNvSpPr>
          <p:nvPr>
            <p:ph type="title"/>
          </p:nvPr>
        </p:nvSpPr>
        <p:spPr>
          <a:xfrm>
            <a:off x="464470" y="866274"/>
            <a:ext cx="6480000" cy="697831"/>
          </a:xfrm>
          <a:prstGeom prst="rect">
            <a:avLst/>
          </a:prstGeom>
        </p:spPr>
        <p:txBody>
          <a:bodyPr vert="horz" lIns="0" tIns="0" rIns="0" bIns="0" rtlCol="0" anchor="t">
            <a:noAutofit/>
          </a:bodyPr>
          <a:lstStyle/>
          <a:p>
            <a:r>
              <a:rPr lang="en-US"/>
              <a:t>Add title</a:t>
            </a:r>
            <a:endParaRPr lang="en-GB"/>
          </a:p>
        </p:txBody>
      </p:sp>
      <p:sp>
        <p:nvSpPr>
          <p:cNvPr id="15" name="TextBox 14">
            <a:extLst>
              <a:ext uri="{FF2B5EF4-FFF2-40B4-BE49-F238E27FC236}">
                <a16:creationId xmlns:a16="http://schemas.microsoft.com/office/drawing/2014/main" id="{72F5CB8F-031D-437B-9F2B-FFA622E90C00}"/>
              </a:ext>
            </a:extLst>
          </p:cNvPr>
          <p:cNvSpPr txBox="1"/>
          <p:nvPr userDrawn="1"/>
        </p:nvSpPr>
        <p:spPr>
          <a:xfrm>
            <a:off x="358689" y="6234616"/>
            <a:ext cx="667304" cy="276999"/>
          </a:xfrm>
          <a:prstGeom prst="rect">
            <a:avLst/>
          </a:prstGeom>
          <a:noFill/>
        </p:spPr>
        <p:txBody>
          <a:bodyPr wrap="square" rtlCol="0">
            <a:spAutoFit/>
          </a:bodyPr>
          <a:lstStyle/>
          <a:p>
            <a:pPr algn="l"/>
            <a:fld id="{13C69CC4-EAE8-433E-9BFD-46FB90BCDFEE}" type="slidenum">
              <a:rPr lang="en-GB" sz="1200" smtClean="0">
                <a:solidFill>
                  <a:srgbClr val="808999"/>
                </a:solidFill>
              </a:rPr>
              <a:pPr algn="l"/>
              <a:t>‹#›</a:t>
            </a:fld>
            <a:endParaRPr lang="en-GB" sz="1200">
              <a:solidFill>
                <a:srgbClr val="808999"/>
              </a:solidFill>
            </a:endParaRPr>
          </a:p>
        </p:txBody>
      </p:sp>
      <p:grpSp>
        <p:nvGrpSpPr>
          <p:cNvPr id="4" name="Group 3">
            <a:extLst>
              <a:ext uri="{FF2B5EF4-FFF2-40B4-BE49-F238E27FC236}">
                <a16:creationId xmlns:a16="http://schemas.microsoft.com/office/drawing/2014/main" id="{A57FFB73-7AA6-44BD-923F-E4920A4A5619}"/>
              </a:ext>
            </a:extLst>
          </p:cNvPr>
          <p:cNvGrpSpPr/>
          <p:nvPr userDrawn="1"/>
        </p:nvGrpSpPr>
        <p:grpSpPr>
          <a:xfrm>
            <a:off x="452438" y="464145"/>
            <a:ext cx="825709" cy="177846"/>
            <a:chOff x="452438" y="265845"/>
            <a:chExt cx="825709" cy="177846"/>
          </a:xfrm>
        </p:grpSpPr>
        <p:sp>
          <p:nvSpPr>
            <p:cNvPr id="6" name="Freeform: Shape 5">
              <a:extLst>
                <a:ext uri="{FF2B5EF4-FFF2-40B4-BE49-F238E27FC236}">
                  <a16:creationId xmlns:a16="http://schemas.microsoft.com/office/drawing/2014/main" id="{6B156783-941B-4EA3-901F-AA6B0317A39C}"/>
                </a:ext>
              </a:extLst>
            </p:cNvPr>
            <p:cNvSpPr/>
            <p:nvPr userDrawn="1"/>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9CE73201-3A1C-4D03-85A1-BC14B6B44969}"/>
                </a:ext>
              </a:extLst>
            </p:cNvPr>
            <p:cNvSpPr/>
            <p:nvPr userDrawn="1"/>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F5160C2-77C2-444B-A590-3A5E55C60026}"/>
                </a:ext>
              </a:extLst>
            </p:cNvPr>
            <p:cNvSpPr/>
            <p:nvPr userDrawn="1"/>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32FB9167-A27A-4249-BD60-6991426407E6}"/>
                </a:ext>
              </a:extLst>
            </p:cNvPr>
            <p:cNvSpPr/>
            <p:nvPr userDrawn="1"/>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4F134459-A8EF-4FE6-8726-E3677A9BEF6A}"/>
              </a:ext>
            </a:extLst>
          </p:cNvPr>
          <p:cNvSpPr>
            <a:spLocks noGrp="1"/>
          </p:cNvSpPr>
          <p:nvPr>
            <p:ph type="body" idx="1"/>
          </p:nvPr>
        </p:nvSpPr>
        <p:spPr>
          <a:xfrm>
            <a:off x="464469" y="1825625"/>
            <a:ext cx="11268743" cy="4124325"/>
          </a:xfrm>
          <a:prstGeom prst="rect">
            <a:avLst/>
          </a:prstGeom>
        </p:spPr>
        <p:txBody>
          <a:bodyPr vert="horz" lIns="0" tIns="0" rIns="0" bIns="0" rtlCol="0">
            <a:noAutofit/>
          </a:body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38901631"/>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 id="2147483786" r:id="rId13"/>
    <p:sldLayoutId id="2147483787" r:id="rId14"/>
    <p:sldLayoutId id="2147483788" r:id="rId15"/>
    <p:sldLayoutId id="2147483789" r:id="rId16"/>
    <p:sldLayoutId id="2147483790" r:id="rId17"/>
    <p:sldLayoutId id="2147483791" r:id="rId18"/>
    <p:sldLayoutId id="2147483792" r:id="rId19"/>
    <p:sldLayoutId id="2147483793" r:id="rId20"/>
    <p:sldLayoutId id="2147483794" r:id="rId21"/>
    <p:sldLayoutId id="2147483795" r:id="rId22"/>
    <p:sldLayoutId id="2147483796" r:id="rId23"/>
    <p:sldLayoutId id="2147483797" r:id="rId24"/>
    <p:sldLayoutId id="2147483798" r:id="rId25"/>
    <p:sldLayoutId id="2147483799" r:id="rId26"/>
    <p:sldLayoutId id="2147483800" r:id="rId27"/>
    <p:sldLayoutId id="2147483801" r:id="rId28"/>
    <p:sldLayoutId id="2147483802" r:id="rId29"/>
    <p:sldLayoutId id="2147483803" r:id="rId30"/>
    <p:sldLayoutId id="2147483804" r:id="rId31"/>
    <p:sldLayoutId id="2147483805" r:id="rId32"/>
    <p:sldLayoutId id="2147483806" r:id="rId33"/>
    <p:sldLayoutId id="2147483807" r:id="rId34"/>
  </p:sldLayoutIdLst>
  <p:txStyles>
    <p:titleStyle>
      <a:lvl1pPr algn="l" defTabSz="914400" rtl="0" eaLnBrk="1" latinLnBrk="0" hangingPunct="1">
        <a:lnSpc>
          <a:spcPct val="90000"/>
        </a:lnSpc>
        <a:spcBef>
          <a:spcPct val="0"/>
        </a:spcBef>
        <a:buNone/>
        <a:defRPr sz="2600" b="1" kern="1200" cap="all" baseline="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buClr>
          <a:schemeClr val="accent2"/>
        </a:buClr>
        <a:buFont typeface="Arial" panose="020B0604020202020204" pitchFamily="34" charset="0"/>
        <a:buNone/>
        <a:defRPr sz="1600" kern="1200">
          <a:solidFill>
            <a:schemeClr val="accent1"/>
          </a:solidFill>
          <a:latin typeface="+mn-lt"/>
          <a:ea typeface="+mn-ea"/>
          <a:cs typeface="+mn-cs"/>
        </a:defRPr>
      </a:lvl1pPr>
      <a:lvl2pPr marL="180975" indent="-180975"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2pPr>
      <a:lvl3pPr marL="388938" indent="-190500"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3pPr>
      <a:lvl4pPr marL="569913" indent="-188913"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4pPr>
      <a:lvl5pPr marL="787400" indent="-207963"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5">
          <p15:clr>
            <a:srgbClr val="F26B43"/>
          </p15:clr>
        </p15:guide>
        <p15:guide id="3" pos="7391">
          <p15:clr>
            <a:srgbClr val="F26B43"/>
          </p15:clr>
        </p15:guide>
        <p15:guide id="4" orient="horz" pos="291">
          <p15:clr>
            <a:srgbClr val="F26B43"/>
          </p15:clr>
        </p15:guide>
        <p15:guide id="6" pos="3840">
          <p15:clr>
            <a:srgbClr val="F26B43"/>
          </p15:clr>
        </p15:guide>
        <p15:guide id="7" orient="horz" pos="1139">
          <p15:clr>
            <a:srgbClr val="F26B43"/>
          </p15:clr>
        </p15:guide>
        <p15:guide id="8" orient="horz" pos="3748">
          <p15:clr>
            <a:srgbClr val="F26B43"/>
          </p15:clr>
        </p15:guide>
        <p15:guide id="9" orient="horz" pos="4042">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F2AB29-B390-4E3A-9B90-192BDB0392B2}"/>
              </a:ext>
            </a:extLst>
          </p:cNvPr>
          <p:cNvSpPr>
            <a:spLocks noGrp="1"/>
          </p:cNvSpPr>
          <p:nvPr>
            <p:ph type="ctrTitle"/>
          </p:nvPr>
        </p:nvSpPr>
        <p:spPr>
          <a:xfrm>
            <a:off x="1183531" y="1196502"/>
            <a:ext cx="8394578" cy="1519947"/>
          </a:xfrm>
        </p:spPr>
        <p:txBody>
          <a:bodyPr/>
          <a:lstStyle/>
          <a:p>
            <a:r>
              <a:rPr lang="en-GB"/>
              <a:t>West London</a:t>
            </a:r>
            <a:br>
              <a:rPr lang="en-GB"/>
            </a:br>
            <a:r>
              <a:rPr lang="en-GB" sz="2000"/>
              <a:t>facilitating connections </a:t>
            </a:r>
            <a:br>
              <a:rPr lang="en-GB"/>
            </a:br>
            <a:endParaRPr lang="en-GB"/>
          </a:p>
        </p:txBody>
      </p:sp>
      <p:sp>
        <p:nvSpPr>
          <p:cNvPr id="9" name="Title 2">
            <a:extLst>
              <a:ext uri="{FF2B5EF4-FFF2-40B4-BE49-F238E27FC236}">
                <a16:creationId xmlns:a16="http://schemas.microsoft.com/office/drawing/2014/main" id="{C71D3774-FAF6-4F44-9FA9-C9A76C45F0AA}"/>
              </a:ext>
            </a:extLst>
          </p:cNvPr>
          <p:cNvSpPr txBox="1">
            <a:spLocks/>
          </p:cNvSpPr>
          <p:nvPr/>
        </p:nvSpPr>
        <p:spPr>
          <a:xfrm>
            <a:off x="1335931" y="1348902"/>
            <a:ext cx="8394578" cy="1519947"/>
          </a:xfrm>
          <a:prstGeom prst="rect">
            <a:avLst/>
          </a:prstGeom>
        </p:spPr>
        <p:txBody>
          <a:bodyPr vert="horz" lIns="0" tIns="0" rIns="0" bIns="0" rtlCol="0" anchor="b">
            <a:noAutofit/>
          </a:bodyPr>
          <a:lstStyle>
            <a:lvl1pPr algn="l" defTabSz="914400" rtl="0" eaLnBrk="1" latinLnBrk="0" hangingPunct="1">
              <a:lnSpc>
                <a:spcPct val="85000"/>
              </a:lnSpc>
              <a:spcBef>
                <a:spcPct val="0"/>
              </a:spcBef>
              <a:buNone/>
              <a:defRPr sz="3400" b="1" kern="1200" cap="all" baseline="0">
                <a:solidFill>
                  <a:schemeClr val="bg1"/>
                </a:solidFill>
                <a:latin typeface="+mj-lt"/>
                <a:ea typeface="+mj-ea"/>
                <a:cs typeface="+mj-cs"/>
              </a:defRPr>
            </a:lvl1pPr>
          </a:lstStyle>
          <a:p>
            <a:r>
              <a:rPr lang="en-GB" dirty="0">
                <a:solidFill>
                  <a:schemeClr val="accent1"/>
                </a:solidFill>
              </a:rPr>
              <a:t>Tech UK &amp; Data centres</a:t>
            </a:r>
            <a:br>
              <a:rPr lang="en-GB" dirty="0">
                <a:solidFill>
                  <a:schemeClr val="accent1"/>
                </a:solidFill>
              </a:rPr>
            </a:br>
            <a:endParaRPr lang="en-GB" dirty="0">
              <a:solidFill>
                <a:schemeClr val="accent1"/>
              </a:solidFill>
            </a:endParaRPr>
          </a:p>
        </p:txBody>
      </p:sp>
      <p:sp>
        <p:nvSpPr>
          <p:cNvPr id="10" name="Subtitle 3">
            <a:extLst>
              <a:ext uri="{FF2B5EF4-FFF2-40B4-BE49-F238E27FC236}">
                <a16:creationId xmlns:a16="http://schemas.microsoft.com/office/drawing/2014/main" id="{7F98FB5D-4592-468E-AD72-21A24D025BB3}"/>
              </a:ext>
            </a:extLst>
          </p:cNvPr>
          <p:cNvSpPr txBox="1">
            <a:spLocks/>
          </p:cNvSpPr>
          <p:nvPr/>
        </p:nvSpPr>
        <p:spPr>
          <a:xfrm>
            <a:off x="1335932" y="2870323"/>
            <a:ext cx="5760000" cy="2632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Clr>
                <a:schemeClr val="accent2"/>
              </a:buClr>
              <a:buFont typeface="Arial" panose="020B0604020202020204" pitchFamily="34" charset="0"/>
              <a:buNone/>
              <a:defRPr sz="1600" kern="1200">
                <a:solidFill>
                  <a:schemeClr val="bg1"/>
                </a:solidFill>
                <a:latin typeface="+mn-lt"/>
                <a:ea typeface="+mn-ea"/>
                <a:cs typeface="+mn-cs"/>
              </a:defRPr>
            </a:lvl1pPr>
            <a:lvl2pPr marL="457200" indent="0" algn="ctr" defTabSz="914400" rtl="0" eaLnBrk="1" latinLnBrk="0" hangingPunct="1">
              <a:lnSpc>
                <a:spcPct val="100000"/>
              </a:lnSpc>
              <a:spcBef>
                <a:spcPts val="0"/>
              </a:spcBef>
              <a:buClr>
                <a:schemeClr val="accent2"/>
              </a:buClr>
              <a:buFont typeface="Wingdings" panose="05000000000000000000" pitchFamily="2" charset="2"/>
              <a:buNone/>
              <a:defRPr sz="2000" kern="1200">
                <a:solidFill>
                  <a:schemeClr val="accent1"/>
                </a:solidFill>
                <a:latin typeface="+mn-lt"/>
                <a:ea typeface="+mn-ea"/>
                <a:cs typeface="+mn-cs"/>
              </a:defRPr>
            </a:lvl2pPr>
            <a:lvl3pPr marL="914400" indent="0" algn="ctr" defTabSz="914400" rtl="0" eaLnBrk="1" latinLnBrk="0" hangingPunct="1">
              <a:lnSpc>
                <a:spcPct val="100000"/>
              </a:lnSpc>
              <a:spcBef>
                <a:spcPts val="0"/>
              </a:spcBef>
              <a:buClr>
                <a:schemeClr val="accent2"/>
              </a:buClr>
              <a:buFont typeface="Arial" panose="020B0604020202020204" pitchFamily="34" charset="0"/>
              <a:buNone/>
              <a:defRPr sz="1800" kern="1200">
                <a:solidFill>
                  <a:schemeClr val="accent1"/>
                </a:solidFill>
                <a:latin typeface="+mn-lt"/>
                <a:ea typeface="+mn-ea"/>
                <a:cs typeface="+mn-cs"/>
              </a:defRPr>
            </a:lvl3pPr>
            <a:lvl4pPr marL="1371600" indent="0" algn="ctr" defTabSz="914400" rtl="0" eaLnBrk="1" latinLnBrk="0" hangingPunct="1">
              <a:lnSpc>
                <a:spcPct val="100000"/>
              </a:lnSpc>
              <a:spcBef>
                <a:spcPts val="0"/>
              </a:spcBef>
              <a:buClr>
                <a:schemeClr val="accent2"/>
              </a:buClr>
              <a:buFont typeface="Wingdings" panose="05000000000000000000" pitchFamily="2" charset="2"/>
              <a:buNone/>
              <a:defRPr sz="1600" kern="1200">
                <a:solidFill>
                  <a:schemeClr val="accent1"/>
                </a:solidFill>
                <a:latin typeface="+mn-lt"/>
                <a:ea typeface="+mn-ea"/>
                <a:cs typeface="+mn-cs"/>
              </a:defRPr>
            </a:lvl4pPr>
            <a:lvl5pPr marL="1828800" indent="0" algn="ctr" defTabSz="914400" rtl="0" eaLnBrk="1" latinLnBrk="0" hangingPunct="1">
              <a:lnSpc>
                <a:spcPct val="100000"/>
              </a:lnSpc>
              <a:spcBef>
                <a:spcPts val="0"/>
              </a:spcBef>
              <a:buClr>
                <a:schemeClr val="accent2"/>
              </a:buClr>
              <a:buFont typeface="Arial" panose="020B0604020202020204" pitchFamily="34" charset="0"/>
              <a:buNone/>
              <a:defRPr sz="1600" kern="1200">
                <a:solidFill>
                  <a:schemeClr val="accent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solidFill>
                  <a:schemeClr val="accent1"/>
                </a:solidFill>
              </a:rPr>
              <a:t>December 2022</a:t>
            </a:r>
          </a:p>
        </p:txBody>
      </p:sp>
    </p:spTree>
    <p:extLst>
      <p:ext uri="{BB962C8B-B14F-4D97-AF65-F5344CB8AC3E}">
        <p14:creationId xmlns:p14="http://schemas.microsoft.com/office/powerpoint/2010/main" val="3139165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B95D45E8-B6F1-49FE-9849-250599887881}"/>
              </a:ext>
            </a:extLst>
          </p:cNvPr>
          <p:cNvSpPr txBox="1">
            <a:spLocks/>
          </p:cNvSpPr>
          <p:nvPr/>
        </p:nvSpPr>
        <p:spPr>
          <a:xfrm>
            <a:off x="419979" y="795650"/>
            <a:ext cx="5290242" cy="697831"/>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600" b="1" kern="1200" cap="all" baseline="0">
                <a:solidFill>
                  <a:schemeClr val="accent1"/>
                </a:solidFill>
                <a:latin typeface="+mj-lt"/>
                <a:ea typeface="+mj-ea"/>
                <a:cs typeface="+mj-cs"/>
              </a:defRPr>
            </a:lvl1pPr>
          </a:lstStyle>
          <a:p>
            <a:r>
              <a:rPr lang="en-GB" sz="2400"/>
              <a:t>Facilitating Connections within t constrained zones</a:t>
            </a:r>
          </a:p>
        </p:txBody>
      </p:sp>
      <p:sp>
        <p:nvSpPr>
          <p:cNvPr id="2" name="Cylinder 1">
            <a:extLst>
              <a:ext uri="{FF2B5EF4-FFF2-40B4-BE49-F238E27FC236}">
                <a16:creationId xmlns:a16="http://schemas.microsoft.com/office/drawing/2014/main" id="{D3408905-284E-6B51-98AF-35CAA733ABAF}"/>
              </a:ext>
            </a:extLst>
          </p:cNvPr>
          <p:cNvSpPr/>
          <p:nvPr/>
        </p:nvSpPr>
        <p:spPr>
          <a:xfrm>
            <a:off x="574894" y="2253305"/>
            <a:ext cx="914400" cy="3622088"/>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Cylinder 16">
            <a:extLst>
              <a:ext uri="{FF2B5EF4-FFF2-40B4-BE49-F238E27FC236}">
                <a16:creationId xmlns:a16="http://schemas.microsoft.com/office/drawing/2014/main" id="{D457A914-4D85-4D0B-8E20-A3EB924BDBAA}"/>
              </a:ext>
            </a:extLst>
          </p:cNvPr>
          <p:cNvSpPr/>
          <p:nvPr/>
        </p:nvSpPr>
        <p:spPr>
          <a:xfrm>
            <a:off x="2141904" y="3910045"/>
            <a:ext cx="914400" cy="1953087"/>
          </a:xfrm>
          <a:prstGeom prst="can">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1200"/>
              <a:t>Actual capacity being used by connected customers</a:t>
            </a:r>
          </a:p>
        </p:txBody>
      </p:sp>
      <p:sp>
        <p:nvSpPr>
          <p:cNvPr id="29" name="TextBox 28">
            <a:extLst>
              <a:ext uri="{FF2B5EF4-FFF2-40B4-BE49-F238E27FC236}">
                <a16:creationId xmlns:a16="http://schemas.microsoft.com/office/drawing/2014/main" id="{50529C3B-96A3-4DF1-998A-45E3C0F7A3CB}"/>
              </a:ext>
            </a:extLst>
          </p:cNvPr>
          <p:cNvSpPr txBox="1"/>
          <p:nvPr/>
        </p:nvSpPr>
        <p:spPr>
          <a:xfrm rot="16200000">
            <a:off x="-451105" y="4011544"/>
            <a:ext cx="2969018" cy="307777"/>
          </a:xfrm>
          <a:prstGeom prst="rect">
            <a:avLst/>
          </a:prstGeom>
          <a:noFill/>
        </p:spPr>
        <p:txBody>
          <a:bodyPr wrap="none" rtlCol="0">
            <a:spAutoFit/>
          </a:bodyPr>
          <a:lstStyle/>
          <a:p>
            <a:r>
              <a:rPr lang="en-GB" sz="1400">
                <a:solidFill>
                  <a:schemeClr val="bg1"/>
                </a:solidFill>
              </a:rPr>
              <a:t>Physical Network Capacity (T or D)</a:t>
            </a:r>
          </a:p>
        </p:txBody>
      </p:sp>
      <p:sp>
        <p:nvSpPr>
          <p:cNvPr id="6" name="TextBox 5">
            <a:extLst>
              <a:ext uri="{FF2B5EF4-FFF2-40B4-BE49-F238E27FC236}">
                <a16:creationId xmlns:a16="http://schemas.microsoft.com/office/drawing/2014/main" id="{1C90EACD-0A07-48DE-AF25-BFF66446F0BB}"/>
              </a:ext>
            </a:extLst>
          </p:cNvPr>
          <p:cNvSpPr txBox="1"/>
          <p:nvPr/>
        </p:nvSpPr>
        <p:spPr>
          <a:xfrm>
            <a:off x="3454400" y="2946400"/>
            <a:ext cx="8395855" cy="1600438"/>
          </a:xfrm>
          <a:prstGeom prst="rect">
            <a:avLst/>
          </a:prstGeom>
          <a:noFill/>
        </p:spPr>
        <p:txBody>
          <a:bodyPr wrap="square" rtlCol="0">
            <a:spAutoFit/>
          </a:bodyPr>
          <a:lstStyle/>
          <a:p>
            <a:pPr marL="285750" indent="-285750">
              <a:buFont typeface="Arial" panose="020B0604020202020204" pitchFamily="34" charset="0"/>
              <a:buChar char="•"/>
            </a:pPr>
            <a:r>
              <a:rPr lang="en-GB" sz="1400" dirty="0">
                <a:solidFill>
                  <a:schemeClr val="accent1"/>
                </a:solidFill>
              </a:rPr>
              <a:t>Assets on the network have a physical maximum rated capability (as per the blue column)</a:t>
            </a:r>
          </a:p>
          <a:p>
            <a:pPr marL="285750" indent="-285750">
              <a:buFont typeface="Arial" panose="020B0604020202020204" pitchFamily="34" charset="0"/>
              <a:buChar char="•"/>
            </a:pPr>
            <a:endParaRPr lang="en-GB" sz="1400" dirty="0">
              <a:solidFill>
                <a:schemeClr val="accent1"/>
              </a:solidFill>
            </a:endParaRPr>
          </a:p>
          <a:p>
            <a:pPr marL="285750" indent="-285750">
              <a:buFont typeface="Arial" panose="020B0604020202020204" pitchFamily="34" charset="0"/>
              <a:buChar char="•"/>
            </a:pPr>
            <a:r>
              <a:rPr lang="en-GB" sz="1400" dirty="0">
                <a:solidFill>
                  <a:schemeClr val="accent1"/>
                </a:solidFill>
              </a:rPr>
              <a:t>Each asset on the network will have a different capability (e.g. Transformers, cables, overhead lines)</a:t>
            </a:r>
          </a:p>
          <a:p>
            <a:pPr marL="285750" indent="-285750">
              <a:buFont typeface="Arial" panose="020B0604020202020204" pitchFamily="34" charset="0"/>
              <a:buChar char="•"/>
            </a:pPr>
            <a:endParaRPr lang="en-GB" sz="1400" dirty="0">
              <a:solidFill>
                <a:schemeClr val="accent1"/>
              </a:solidFill>
            </a:endParaRPr>
          </a:p>
          <a:p>
            <a:pPr marL="285750" indent="-285750">
              <a:buFont typeface="Arial" panose="020B0604020202020204" pitchFamily="34" charset="0"/>
              <a:buChar char="•"/>
            </a:pPr>
            <a:r>
              <a:rPr lang="en-GB" sz="1400" dirty="0">
                <a:solidFill>
                  <a:schemeClr val="accent1"/>
                </a:solidFill>
              </a:rPr>
              <a:t>Assets currently connected to our network are being utilised (as per the purple column)</a:t>
            </a:r>
          </a:p>
          <a:p>
            <a:pPr marL="285750" indent="-285750">
              <a:buFont typeface="Arial" panose="020B0604020202020204" pitchFamily="34" charset="0"/>
              <a:buChar char="•"/>
            </a:pPr>
            <a:endParaRPr lang="en-GB" sz="1400" dirty="0">
              <a:solidFill>
                <a:schemeClr val="accent1"/>
              </a:solidFill>
            </a:endParaRPr>
          </a:p>
          <a:p>
            <a:pPr marL="285750" indent="-285750">
              <a:buFont typeface="Arial" panose="020B0604020202020204" pitchFamily="34" charset="0"/>
              <a:buChar char="•"/>
            </a:pPr>
            <a:r>
              <a:rPr lang="en-GB" sz="1400" dirty="0">
                <a:solidFill>
                  <a:schemeClr val="accent1"/>
                </a:solidFill>
              </a:rPr>
              <a:t>It is important that the utilisation of the asset does not exceed the assets capability</a:t>
            </a:r>
          </a:p>
        </p:txBody>
      </p:sp>
    </p:spTree>
    <p:extLst>
      <p:ext uri="{BB962C8B-B14F-4D97-AF65-F5344CB8AC3E}">
        <p14:creationId xmlns:p14="http://schemas.microsoft.com/office/powerpoint/2010/main" val="3003402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B95D45E8-B6F1-49FE-9849-250599887881}"/>
              </a:ext>
            </a:extLst>
          </p:cNvPr>
          <p:cNvSpPr txBox="1">
            <a:spLocks/>
          </p:cNvSpPr>
          <p:nvPr/>
        </p:nvSpPr>
        <p:spPr>
          <a:xfrm>
            <a:off x="419979" y="795650"/>
            <a:ext cx="5290242" cy="697831"/>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600" b="1" kern="1200" cap="all" baseline="0">
                <a:solidFill>
                  <a:schemeClr val="accent1"/>
                </a:solidFill>
                <a:latin typeface="+mj-lt"/>
                <a:ea typeface="+mj-ea"/>
                <a:cs typeface="+mj-cs"/>
              </a:defRPr>
            </a:lvl1pPr>
          </a:lstStyle>
          <a:p>
            <a:r>
              <a:rPr lang="en-GB" sz="2400"/>
              <a:t>Facilitating Connections within t constrained zones</a:t>
            </a:r>
          </a:p>
        </p:txBody>
      </p:sp>
      <p:sp>
        <p:nvSpPr>
          <p:cNvPr id="2" name="Cylinder 1">
            <a:extLst>
              <a:ext uri="{FF2B5EF4-FFF2-40B4-BE49-F238E27FC236}">
                <a16:creationId xmlns:a16="http://schemas.microsoft.com/office/drawing/2014/main" id="{D3408905-284E-6B51-98AF-35CAA733ABAF}"/>
              </a:ext>
            </a:extLst>
          </p:cNvPr>
          <p:cNvSpPr/>
          <p:nvPr/>
        </p:nvSpPr>
        <p:spPr>
          <a:xfrm>
            <a:off x="574894" y="2253305"/>
            <a:ext cx="914400" cy="3622088"/>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Cylinder 16">
            <a:extLst>
              <a:ext uri="{FF2B5EF4-FFF2-40B4-BE49-F238E27FC236}">
                <a16:creationId xmlns:a16="http://schemas.microsoft.com/office/drawing/2014/main" id="{D457A914-4D85-4D0B-8E20-A3EB924BDBAA}"/>
              </a:ext>
            </a:extLst>
          </p:cNvPr>
          <p:cNvSpPr/>
          <p:nvPr/>
        </p:nvSpPr>
        <p:spPr>
          <a:xfrm>
            <a:off x="2141904" y="3910045"/>
            <a:ext cx="914400" cy="1953087"/>
          </a:xfrm>
          <a:prstGeom prst="can">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1200"/>
              <a:t>Actual capacity being used by connected customers</a:t>
            </a:r>
          </a:p>
        </p:txBody>
      </p:sp>
      <p:sp>
        <p:nvSpPr>
          <p:cNvPr id="29" name="TextBox 28">
            <a:extLst>
              <a:ext uri="{FF2B5EF4-FFF2-40B4-BE49-F238E27FC236}">
                <a16:creationId xmlns:a16="http://schemas.microsoft.com/office/drawing/2014/main" id="{50529C3B-96A3-4DF1-998A-45E3C0F7A3CB}"/>
              </a:ext>
            </a:extLst>
          </p:cNvPr>
          <p:cNvSpPr txBox="1"/>
          <p:nvPr/>
        </p:nvSpPr>
        <p:spPr>
          <a:xfrm rot="16200000">
            <a:off x="-451105" y="4011544"/>
            <a:ext cx="2969018" cy="307777"/>
          </a:xfrm>
          <a:prstGeom prst="rect">
            <a:avLst/>
          </a:prstGeom>
          <a:noFill/>
        </p:spPr>
        <p:txBody>
          <a:bodyPr wrap="none" rtlCol="0">
            <a:spAutoFit/>
          </a:bodyPr>
          <a:lstStyle/>
          <a:p>
            <a:r>
              <a:rPr lang="en-GB" sz="1400">
                <a:solidFill>
                  <a:schemeClr val="bg1"/>
                </a:solidFill>
              </a:rPr>
              <a:t>Physical Network Capacity (T or D)</a:t>
            </a:r>
          </a:p>
        </p:txBody>
      </p:sp>
      <p:sp>
        <p:nvSpPr>
          <p:cNvPr id="6" name="TextBox 5">
            <a:extLst>
              <a:ext uri="{FF2B5EF4-FFF2-40B4-BE49-F238E27FC236}">
                <a16:creationId xmlns:a16="http://schemas.microsoft.com/office/drawing/2014/main" id="{1C90EACD-0A07-48DE-AF25-BFF66446F0BB}"/>
              </a:ext>
            </a:extLst>
          </p:cNvPr>
          <p:cNvSpPr txBox="1"/>
          <p:nvPr/>
        </p:nvSpPr>
        <p:spPr>
          <a:xfrm>
            <a:off x="3491346" y="3100700"/>
            <a:ext cx="8395855" cy="1169551"/>
          </a:xfrm>
          <a:prstGeom prst="rect">
            <a:avLst/>
          </a:prstGeom>
          <a:noFill/>
        </p:spPr>
        <p:txBody>
          <a:bodyPr wrap="square" rtlCol="0">
            <a:spAutoFit/>
          </a:bodyPr>
          <a:lstStyle/>
          <a:p>
            <a:pPr marL="285750" indent="-285750">
              <a:buFont typeface="Arial" panose="020B0604020202020204" pitchFamily="34" charset="0"/>
              <a:buChar char="•"/>
            </a:pPr>
            <a:r>
              <a:rPr lang="en-GB" sz="1400" dirty="0">
                <a:solidFill>
                  <a:schemeClr val="accent1"/>
                </a:solidFill>
              </a:rPr>
              <a:t>When SSEN receive a request for a connection we assess the request, including maximum recorded capacity being used, to determine if it will remain within the physical network capability.</a:t>
            </a:r>
          </a:p>
          <a:p>
            <a:pPr marL="285750" indent="-285750">
              <a:buFont typeface="Arial" panose="020B0604020202020204" pitchFamily="34" charset="0"/>
              <a:buChar char="•"/>
            </a:pPr>
            <a:endParaRPr lang="en-GB" sz="1400" dirty="0">
              <a:solidFill>
                <a:schemeClr val="accent1"/>
              </a:solidFill>
            </a:endParaRPr>
          </a:p>
          <a:p>
            <a:pPr marL="285750" indent="-285750">
              <a:buFont typeface="Arial" panose="020B0604020202020204" pitchFamily="34" charset="0"/>
              <a:buChar char="•"/>
            </a:pPr>
            <a:r>
              <a:rPr lang="en-GB" sz="1400" dirty="0">
                <a:solidFill>
                  <a:schemeClr val="accent1"/>
                </a:solidFill>
              </a:rPr>
              <a:t>In this case (the green column), Customer 1 can connect without triggering reinforcement</a:t>
            </a:r>
          </a:p>
          <a:p>
            <a:pPr marL="285750" indent="-285750">
              <a:buFont typeface="Arial" panose="020B0604020202020204" pitchFamily="34" charset="0"/>
              <a:buChar char="•"/>
            </a:pPr>
            <a:endParaRPr lang="en-GB" sz="1400" dirty="0">
              <a:solidFill>
                <a:schemeClr val="accent1"/>
              </a:solidFill>
            </a:endParaRPr>
          </a:p>
        </p:txBody>
      </p:sp>
      <p:sp>
        <p:nvSpPr>
          <p:cNvPr id="10" name="Cylinder 9">
            <a:extLst>
              <a:ext uri="{FF2B5EF4-FFF2-40B4-BE49-F238E27FC236}">
                <a16:creationId xmlns:a16="http://schemas.microsoft.com/office/drawing/2014/main" id="{560F9327-0C64-4E1B-A798-627B612F83DA}"/>
              </a:ext>
            </a:extLst>
          </p:cNvPr>
          <p:cNvSpPr/>
          <p:nvPr/>
        </p:nvSpPr>
        <p:spPr>
          <a:xfrm>
            <a:off x="2141464" y="3232715"/>
            <a:ext cx="914400" cy="905522"/>
          </a:xfrm>
          <a:prstGeom prst="can">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1100"/>
              <a:t>Queue Customer 1</a:t>
            </a:r>
          </a:p>
        </p:txBody>
      </p:sp>
    </p:spTree>
    <p:extLst>
      <p:ext uri="{BB962C8B-B14F-4D97-AF65-F5344CB8AC3E}">
        <p14:creationId xmlns:p14="http://schemas.microsoft.com/office/powerpoint/2010/main" val="2038243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B95D45E8-B6F1-49FE-9849-250599887881}"/>
              </a:ext>
            </a:extLst>
          </p:cNvPr>
          <p:cNvSpPr txBox="1">
            <a:spLocks/>
          </p:cNvSpPr>
          <p:nvPr/>
        </p:nvSpPr>
        <p:spPr>
          <a:xfrm>
            <a:off x="419979" y="795650"/>
            <a:ext cx="5290242" cy="697831"/>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600" b="1" kern="1200" cap="all" baseline="0">
                <a:solidFill>
                  <a:schemeClr val="accent1"/>
                </a:solidFill>
                <a:latin typeface="+mj-lt"/>
                <a:ea typeface="+mj-ea"/>
                <a:cs typeface="+mj-cs"/>
              </a:defRPr>
            </a:lvl1pPr>
          </a:lstStyle>
          <a:p>
            <a:r>
              <a:rPr lang="en-GB" sz="2400"/>
              <a:t>Facilitating Connections within t constrained zones</a:t>
            </a:r>
          </a:p>
        </p:txBody>
      </p:sp>
      <p:sp>
        <p:nvSpPr>
          <p:cNvPr id="2" name="Cylinder 1">
            <a:extLst>
              <a:ext uri="{FF2B5EF4-FFF2-40B4-BE49-F238E27FC236}">
                <a16:creationId xmlns:a16="http://schemas.microsoft.com/office/drawing/2014/main" id="{D3408905-284E-6B51-98AF-35CAA733ABAF}"/>
              </a:ext>
            </a:extLst>
          </p:cNvPr>
          <p:cNvSpPr/>
          <p:nvPr/>
        </p:nvSpPr>
        <p:spPr>
          <a:xfrm>
            <a:off x="574894" y="2253305"/>
            <a:ext cx="914400" cy="3622088"/>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Cylinder 16">
            <a:extLst>
              <a:ext uri="{FF2B5EF4-FFF2-40B4-BE49-F238E27FC236}">
                <a16:creationId xmlns:a16="http://schemas.microsoft.com/office/drawing/2014/main" id="{D457A914-4D85-4D0B-8E20-A3EB924BDBAA}"/>
              </a:ext>
            </a:extLst>
          </p:cNvPr>
          <p:cNvSpPr/>
          <p:nvPr/>
        </p:nvSpPr>
        <p:spPr>
          <a:xfrm>
            <a:off x="2141904" y="3910045"/>
            <a:ext cx="914400" cy="1953087"/>
          </a:xfrm>
          <a:prstGeom prst="can">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1200"/>
              <a:t>Actual capacity being used by connected customers</a:t>
            </a:r>
          </a:p>
        </p:txBody>
      </p:sp>
      <p:sp>
        <p:nvSpPr>
          <p:cNvPr id="29" name="TextBox 28">
            <a:extLst>
              <a:ext uri="{FF2B5EF4-FFF2-40B4-BE49-F238E27FC236}">
                <a16:creationId xmlns:a16="http://schemas.microsoft.com/office/drawing/2014/main" id="{50529C3B-96A3-4DF1-998A-45E3C0F7A3CB}"/>
              </a:ext>
            </a:extLst>
          </p:cNvPr>
          <p:cNvSpPr txBox="1"/>
          <p:nvPr/>
        </p:nvSpPr>
        <p:spPr>
          <a:xfrm rot="16200000">
            <a:off x="-451105" y="4011544"/>
            <a:ext cx="2969018" cy="307777"/>
          </a:xfrm>
          <a:prstGeom prst="rect">
            <a:avLst/>
          </a:prstGeom>
          <a:noFill/>
        </p:spPr>
        <p:txBody>
          <a:bodyPr wrap="none" rtlCol="0">
            <a:spAutoFit/>
          </a:bodyPr>
          <a:lstStyle/>
          <a:p>
            <a:r>
              <a:rPr lang="en-GB" sz="1400">
                <a:solidFill>
                  <a:schemeClr val="bg1"/>
                </a:solidFill>
              </a:rPr>
              <a:t>Physical Network Capacity (T or D)</a:t>
            </a:r>
          </a:p>
        </p:txBody>
      </p:sp>
      <p:sp>
        <p:nvSpPr>
          <p:cNvPr id="6" name="TextBox 5">
            <a:extLst>
              <a:ext uri="{FF2B5EF4-FFF2-40B4-BE49-F238E27FC236}">
                <a16:creationId xmlns:a16="http://schemas.microsoft.com/office/drawing/2014/main" id="{1C90EACD-0A07-48DE-AF25-BFF66446F0BB}"/>
              </a:ext>
            </a:extLst>
          </p:cNvPr>
          <p:cNvSpPr txBox="1"/>
          <p:nvPr/>
        </p:nvSpPr>
        <p:spPr>
          <a:xfrm>
            <a:off x="3491346" y="3109826"/>
            <a:ext cx="8395855" cy="1815882"/>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1400" dirty="0">
                <a:solidFill>
                  <a:schemeClr val="accent1"/>
                </a:solidFill>
              </a:rPr>
              <a:t>When SSEN receives another request for a connection we assess the latest request, including maximum recorded capacity being used and customer 1’s need, to determine if it will remain within the physical network capability.</a:t>
            </a:r>
          </a:p>
          <a:p>
            <a:pPr marL="285750" indent="-285750">
              <a:buFont typeface="Arial" panose="020B0604020202020204" pitchFamily="34" charset="0"/>
              <a:buChar char="•"/>
            </a:pPr>
            <a:endParaRPr lang="en-GB" sz="1400" dirty="0">
              <a:solidFill>
                <a:schemeClr val="accent1"/>
              </a:solidFill>
            </a:endParaRPr>
          </a:p>
          <a:p>
            <a:pPr marL="285750" indent="-285750">
              <a:buFont typeface="Arial" panose="020B0604020202020204" pitchFamily="34" charset="0"/>
              <a:buChar char="•"/>
            </a:pPr>
            <a:r>
              <a:rPr lang="en-GB" sz="1400" dirty="0">
                <a:solidFill>
                  <a:schemeClr val="accent1"/>
                </a:solidFill>
              </a:rPr>
              <a:t>In this case (the yellow column), Customer 2 would exceed the capacity of the asset capability and  would trigger reinforcement; unless Customer 2 accepted a "Tipping Point" which would avoid triggering the reinforcement.</a:t>
            </a:r>
            <a:endParaRPr lang="en-GB" sz="1400" dirty="0">
              <a:solidFill>
                <a:schemeClr val="accent1"/>
              </a:solidFill>
              <a:cs typeface="Arial"/>
            </a:endParaRPr>
          </a:p>
          <a:p>
            <a:pPr marL="285750" indent="-285750">
              <a:buFont typeface="Arial" panose="020B0604020202020204" pitchFamily="34" charset="0"/>
              <a:buChar char="•"/>
            </a:pPr>
            <a:endParaRPr lang="en-GB" sz="1400" dirty="0">
              <a:solidFill>
                <a:schemeClr val="accent1"/>
              </a:solidFill>
            </a:endParaRPr>
          </a:p>
        </p:txBody>
      </p:sp>
      <p:sp>
        <p:nvSpPr>
          <p:cNvPr id="10" name="Cylinder 9">
            <a:extLst>
              <a:ext uri="{FF2B5EF4-FFF2-40B4-BE49-F238E27FC236}">
                <a16:creationId xmlns:a16="http://schemas.microsoft.com/office/drawing/2014/main" id="{560F9327-0C64-4E1B-A798-627B612F83DA}"/>
              </a:ext>
            </a:extLst>
          </p:cNvPr>
          <p:cNvSpPr/>
          <p:nvPr/>
        </p:nvSpPr>
        <p:spPr>
          <a:xfrm>
            <a:off x="2141464" y="3232715"/>
            <a:ext cx="914400" cy="905522"/>
          </a:xfrm>
          <a:prstGeom prst="can">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1100"/>
              <a:t>Queue Customer 1</a:t>
            </a:r>
          </a:p>
        </p:txBody>
      </p:sp>
      <p:sp>
        <p:nvSpPr>
          <p:cNvPr id="8" name="TextBox 7">
            <a:extLst>
              <a:ext uri="{FF2B5EF4-FFF2-40B4-BE49-F238E27FC236}">
                <a16:creationId xmlns:a16="http://schemas.microsoft.com/office/drawing/2014/main" id="{140D4F4C-699C-4A08-ABB6-0E17BE95B4AA}"/>
              </a:ext>
            </a:extLst>
          </p:cNvPr>
          <p:cNvSpPr txBox="1"/>
          <p:nvPr/>
        </p:nvSpPr>
        <p:spPr>
          <a:xfrm>
            <a:off x="3161963" y="2095546"/>
            <a:ext cx="1696298" cy="261610"/>
          </a:xfrm>
          <a:prstGeom prst="rect">
            <a:avLst/>
          </a:prstGeom>
          <a:noFill/>
        </p:spPr>
        <p:txBody>
          <a:bodyPr wrap="none" rtlCol="0">
            <a:spAutoFit/>
          </a:bodyPr>
          <a:lstStyle/>
          <a:p>
            <a:r>
              <a:rPr lang="en-GB" sz="1050">
                <a:solidFill>
                  <a:srgbClr val="FF0000"/>
                </a:solidFill>
              </a:rPr>
              <a:t>Reinforcement triggered</a:t>
            </a:r>
          </a:p>
        </p:txBody>
      </p:sp>
      <p:sp>
        <p:nvSpPr>
          <p:cNvPr id="9" name="Cylinder 8">
            <a:extLst>
              <a:ext uri="{FF2B5EF4-FFF2-40B4-BE49-F238E27FC236}">
                <a16:creationId xmlns:a16="http://schemas.microsoft.com/office/drawing/2014/main" id="{0701F141-1DD3-4053-8DA6-838082DE14AA}"/>
              </a:ext>
            </a:extLst>
          </p:cNvPr>
          <p:cNvSpPr/>
          <p:nvPr/>
        </p:nvSpPr>
        <p:spPr>
          <a:xfrm>
            <a:off x="2141464" y="1794336"/>
            <a:ext cx="914400" cy="1662341"/>
          </a:xfrm>
          <a:prstGeom prst="can">
            <a:avLst/>
          </a:prstGeom>
          <a:solidFill>
            <a:schemeClr val="accent3"/>
          </a:solidFill>
          <a:ln>
            <a:solidFill>
              <a:schemeClr val="accent3">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1100"/>
              <a:t>Queue Customer 2</a:t>
            </a:r>
          </a:p>
        </p:txBody>
      </p:sp>
      <p:cxnSp>
        <p:nvCxnSpPr>
          <p:cNvPr id="11" name="Straight Connector 10">
            <a:extLst>
              <a:ext uri="{FF2B5EF4-FFF2-40B4-BE49-F238E27FC236}">
                <a16:creationId xmlns:a16="http://schemas.microsoft.com/office/drawing/2014/main" id="{394BC60C-F83A-4C20-89E5-49732B1CFBC3}"/>
              </a:ext>
            </a:extLst>
          </p:cNvPr>
          <p:cNvCxnSpPr>
            <a:cxnSpLocks/>
          </p:cNvCxnSpPr>
          <p:nvPr/>
        </p:nvCxnSpPr>
        <p:spPr>
          <a:xfrm>
            <a:off x="2137192" y="2401968"/>
            <a:ext cx="2554385"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8853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B95D45E8-B6F1-49FE-9849-250599887881}"/>
              </a:ext>
            </a:extLst>
          </p:cNvPr>
          <p:cNvSpPr txBox="1">
            <a:spLocks/>
          </p:cNvSpPr>
          <p:nvPr/>
        </p:nvSpPr>
        <p:spPr>
          <a:xfrm>
            <a:off x="419979" y="795650"/>
            <a:ext cx="5290242" cy="697831"/>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600" b="1" kern="1200" cap="all" baseline="0">
                <a:solidFill>
                  <a:schemeClr val="accent1"/>
                </a:solidFill>
                <a:latin typeface="+mj-lt"/>
                <a:ea typeface="+mj-ea"/>
                <a:cs typeface="+mj-cs"/>
              </a:defRPr>
            </a:lvl1pPr>
          </a:lstStyle>
          <a:p>
            <a:r>
              <a:rPr lang="en-GB" sz="2400"/>
              <a:t>Facilitating Connections within t constrained zones</a:t>
            </a:r>
          </a:p>
        </p:txBody>
      </p:sp>
      <p:sp>
        <p:nvSpPr>
          <p:cNvPr id="2" name="Cylinder 1">
            <a:extLst>
              <a:ext uri="{FF2B5EF4-FFF2-40B4-BE49-F238E27FC236}">
                <a16:creationId xmlns:a16="http://schemas.microsoft.com/office/drawing/2014/main" id="{D3408905-284E-6B51-98AF-35CAA733ABAF}"/>
              </a:ext>
            </a:extLst>
          </p:cNvPr>
          <p:cNvSpPr/>
          <p:nvPr/>
        </p:nvSpPr>
        <p:spPr>
          <a:xfrm>
            <a:off x="574894" y="2650464"/>
            <a:ext cx="914400" cy="3622088"/>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Cylinder 16">
            <a:extLst>
              <a:ext uri="{FF2B5EF4-FFF2-40B4-BE49-F238E27FC236}">
                <a16:creationId xmlns:a16="http://schemas.microsoft.com/office/drawing/2014/main" id="{D457A914-4D85-4D0B-8E20-A3EB924BDBAA}"/>
              </a:ext>
            </a:extLst>
          </p:cNvPr>
          <p:cNvSpPr/>
          <p:nvPr/>
        </p:nvSpPr>
        <p:spPr>
          <a:xfrm>
            <a:off x="2141904" y="4307204"/>
            <a:ext cx="914400" cy="1953087"/>
          </a:xfrm>
          <a:prstGeom prst="can">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1200"/>
              <a:t>Actual capacity being used by connected customers</a:t>
            </a:r>
          </a:p>
        </p:txBody>
      </p:sp>
      <p:sp>
        <p:nvSpPr>
          <p:cNvPr id="29" name="TextBox 28">
            <a:extLst>
              <a:ext uri="{FF2B5EF4-FFF2-40B4-BE49-F238E27FC236}">
                <a16:creationId xmlns:a16="http://schemas.microsoft.com/office/drawing/2014/main" id="{50529C3B-96A3-4DF1-998A-45E3C0F7A3CB}"/>
              </a:ext>
            </a:extLst>
          </p:cNvPr>
          <p:cNvSpPr txBox="1"/>
          <p:nvPr/>
        </p:nvSpPr>
        <p:spPr>
          <a:xfrm rot="16200000">
            <a:off x="-451105" y="4408703"/>
            <a:ext cx="2969018" cy="307777"/>
          </a:xfrm>
          <a:prstGeom prst="rect">
            <a:avLst/>
          </a:prstGeom>
          <a:noFill/>
        </p:spPr>
        <p:txBody>
          <a:bodyPr wrap="none" rtlCol="0">
            <a:spAutoFit/>
          </a:bodyPr>
          <a:lstStyle/>
          <a:p>
            <a:r>
              <a:rPr lang="en-GB" sz="1400">
                <a:solidFill>
                  <a:schemeClr val="bg1"/>
                </a:solidFill>
              </a:rPr>
              <a:t>Physical Network Capacity (T or D)</a:t>
            </a:r>
          </a:p>
        </p:txBody>
      </p:sp>
      <p:sp>
        <p:nvSpPr>
          <p:cNvPr id="6" name="TextBox 5">
            <a:extLst>
              <a:ext uri="{FF2B5EF4-FFF2-40B4-BE49-F238E27FC236}">
                <a16:creationId xmlns:a16="http://schemas.microsoft.com/office/drawing/2014/main" id="{1C90EACD-0A07-48DE-AF25-BFF66446F0BB}"/>
              </a:ext>
            </a:extLst>
          </p:cNvPr>
          <p:cNvSpPr txBox="1"/>
          <p:nvPr/>
        </p:nvSpPr>
        <p:spPr>
          <a:xfrm>
            <a:off x="3620655" y="3629874"/>
            <a:ext cx="8395855" cy="954107"/>
          </a:xfrm>
          <a:prstGeom prst="rect">
            <a:avLst/>
          </a:prstGeom>
          <a:noFill/>
        </p:spPr>
        <p:txBody>
          <a:bodyPr wrap="square" rtlCol="0">
            <a:spAutoFit/>
          </a:bodyPr>
          <a:lstStyle/>
          <a:p>
            <a:pPr marL="285750" indent="-285750">
              <a:buFont typeface="Arial" panose="020B0604020202020204" pitchFamily="34" charset="0"/>
              <a:buChar char="•"/>
            </a:pPr>
            <a:r>
              <a:rPr lang="en-GB" sz="1400" dirty="0">
                <a:solidFill>
                  <a:schemeClr val="accent1"/>
                </a:solidFill>
              </a:rPr>
              <a:t>Under our current rules, when Customer 3 requests a connection they will have to wait for the reinforcement triggered by Customer 2, and any further reinforcement triggered by Customer 3 is completed before Customer 3 can connect.</a:t>
            </a:r>
          </a:p>
          <a:p>
            <a:pPr marL="285750" indent="-285750">
              <a:buFont typeface="Arial" panose="020B0604020202020204" pitchFamily="34" charset="0"/>
              <a:buChar char="•"/>
            </a:pPr>
            <a:endParaRPr lang="en-GB" sz="1400" dirty="0">
              <a:solidFill>
                <a:schemeClr val="accent1"/>
              </a:solidFill>
            </a:endParaRPr>
          </a:p>
        </p:txBody>
      </p:sp>
      <p:sp>
        <p:nvSpPr>
          <p:cNvPr id="10" name="Cylinder 9">
            <a:extLst>
              <a:ext uri="{FF2B5EF4-FFF2-40B4-BE49-F238E27FC236}">
                <a16:creationId xmlns:a16="http://schemas.microsoft.com/office/drawing/2014/main" id="{560F9327-0C64-4E1B-A798-627B612F83DA}"/>
              </a:ext>
            </a:extLst>
          </p:cNvPr>
          <p:cNvSpPr/>
          <p:nvPr/>
        </p:nvSpPr>
        <p:spPr>
          <a:xfrm>
            <a:off x="2141464" y="3629874"/>
            <a:ext cx="914400" cy="905522"/>
          </a:xfrm>
          <a:prstGeom prst="can">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1100"/>
              <a:t>Queue Customer 1</a:t>
            </a:r>
          </a:p>
        </p:txBody>
      </p:sp>
      <p:sp>
        <p:nvSpPr>
          <p:cNvPr id="8" name="TextBox 7">
            <a:extLst>
              <a:ext uri="{FF2B5EF4-FFF2-40B4-BE49-F238E27FC236}">
                <a16:creationId xmlns:a16="http://schemas.microsoft.com/office/drawing/2014/main" id="{140D4F4C-699C-4A08-ABB6-0E17BE95B4AA}"/>
              </a:ext>
            </a:extLst>
          </p:cNvPr>
          <p:cNvSpPr txBox="1"/>
          <p:nvPr/>
        </p:nvSpPr>
        <p:spPr>
          <a:xfrm>
            <a:off x="3161963" y="2492705"/>
            <a:ext cx="1696298" cy="261610"/>
          </a:xfrm>
          <a:prstGeom prst="rect">
            <a:avLst/>
          </a:prstGeom>
          <a:noFill/>
        </p:spPr>
        <p:txBody>
          <a:bodyPr wrap="none" rtlCol="0">
            <a:spAutoFit/>
          </a:bodyPr>
          <a:lstStyle/>
          <a:p>
            <a:r>
              <a:rPr lang="en-GB" sz="1050">
                <a:solidFill>
                  <a:srgbClr val="FF0000"/>
                </a:solidFill>
              </a:rPr>
              <a:t>Reinforcement triggered</a:t>
            </a:r>
          </a:p>
        </p:txBody>
      </p:sp>
      <p:sp>
        <p:nvSpPr>
          <p:cNvPr id="9" name="Cylinder 8">
            <a:extLst>
              <a:ext uri="{FF2B5EF4-FFF2-40B4-BE49-F238E27FC236}">
                <a16:creationId xmlns:a16="http://schemas.microsoft.com/office/drawing/2014/main" id="{0701F141-1DD3-4053-8DA6-838082DE14AA}"/>
              </a:ext>
            </a:extLst>
          </p:cNvPr>
          <p:cNvSpPr/>
          <p:nvPr/>
        </p:nvSpPr>
        <p:spPr>
          <a:xfrm>
            <a:off x="2141464" y="2191495"/>
            <a:ext cx="914400" cy="1662341"/>
          </a:xfrm>
          <a:prstGeom prst="can">
            <a:avLst/>
          </a:prstGeom>
          <a:solidFill>
            <a:schemeClr val="accent3"/>
          </a:solidFill>
          <a:ln>
            <a:solidFill>
              <a:schemeClr val="accent3">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1100"/>
              <a:t>Queue Customer 2</a:t>
            </a:r>
          </a:p>
        </p:txBody>
      </p:sp>
      <p:cxnSp>
        <p:nvCxnSpPr>
          <p:cNvPr id="11" name="Straight Connector 10">
            <a:extLst>
              <a:ext uri="{FF2B5EF4-FFF2-40B4-BE49-F238E27FC236}">
                <a16:creationId xmlns:a16="http://schemas.microsoft.com/office/drawing/2014/main" id="{394BC60C-F83A-4C20-89E5-49732B1CFBC3}"/>
              </a:ext>
            </a:extLst>
          </p:cNvPr>
          <p:cNvCxnSpPr>
            <a:cxnSpLocks/>
          </p:cNvCxnSpPr>
          <p:nvPr/>
        </p:nvCxnSpPr>
        <p:spPr>
          <a:xfrm>
            <a:off x="2137192" y="2799127"/>
            <a:ext cx="2554385"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Cylinder 11">
            <a:extLst>
              <a:ext uri="{FF2B5EF4-FFF2-40B4-BE49-F238E27FC236}">
                <a16:creationId xmlns:a16="http://schemas.microsoft.com/office/drawing/2014/main" id="{80682BA1-A97A-4496-9959-B3D6B174146F}"/>
              </a:ext>
            </a:extLst>
          </p:cNvPr>
          <p:cNvSpPr/>
          <p:nvPr/>
        </p:nvSpPr>
        <p:spPr>
          <a:xfrm>
            <a:off x="2141464" y="1505940"/>
            <a:ext cx="914400" cy="905522"/>
          </a:xfrm>
          <a:prstGeom prst="can">
            <a:avLst/>
          </a:prstGeom>
          <a:solidFill>
            <a:schemeClr val="accent2"/>
          </a:solidFill>
          <a:ln>
            <a:solidFill>
              <a:schemeClr val="accent2">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1100"/>
              <a:t>Queue Customer 3</a:t>
            </a:r>
          </a:p>
        </p:txBody>
      </p:sp>
    </p:spTree>
    <p:extLst>
      <p:ext uri="{BB962C8B-B14F-4D97-AF65-F5344CB8AC3E}">
        <p14:creationId xmlns:p14="http://schemas.microsoft.com/office/powerpoint/2010/main" val="4231432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B95D45E8-B6F1-49FE-9849-250599887881}"/>
              </a:ext>
            </a:extLst>
          </p:cNvPr>
          <p:cNvSpPr txBox="1">
            <a:spLocks/>
          </p:cNvSpPr>
          <p:nvPr/>
        </p:nvSpPr>
        <p:spPr>
          <a:xfrm>
            <a:off x="419979" y="795650"/>
            <a:ext cx="5290242" cy="697831"/>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600" b="1" kern="1200" cap="all" baseline="0">
                <a:solidFill>
                  <a:schemeClr val="accent1"/>
                </a:solidFill>
                <a:latin typeface="+mj-lt"/>
                <a:ea typeface="+mj-ea"/>
                <a:cs typeface="+mj-cs"/>
              </a:defRPr>
            </a:lvl1pPr>
          </a:lstStyle>
          <a:p>
            <a:r>
              <a:rPr lang="en-GB" sz="2400"/>
              <a:t>Facilitating Connections within t constrained zones</a:t>
            </a:r>
          </a:p>
        </p:txBody>
      </p:sp>
      <p:sp>
        <p:nvSpPr>
          <p:cNvPr id="2" name="Cylinder 1">
            <a:extLst>
              <a:ext uri="{FF2B5EF4-FFF2-40B4-BE49-F238E27FC236}">
                <a16:creationId xmlns:a16="http://schemas.microsoft.com/office/drawing/2014/main" id="{D3408905-284E-6B51-98AF-35CAA733ABAF}"/>
              </a:ext>
            </a:extLst>
          </p:cNvPr>
          <p:cNvSpPr/>
          <p:nvPr/>
        </p:nvSpPr>
        <p:spPr>
          <a:xfrm>
            <a:off x="574894" y="2650464"/>
            <a:ext cx="914400" cy="3622088"/>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Cylinder 16">
            <a:extLst>
              <a:ext uri="{FF2B5EF4-FFF2-40B4-BE49-F238E27FC236}">
                <a16:creationId xmlns:a16="http://schemas.microsoft.com/office/drawing/2014/main" id="{D457A914-4D85-4D0B-8E20-A3EB924BDBAA}"/>
              </a:ext>
            </a:extLst>
          </p:cNvPr>
          <p:cNvSpPr/>
          <p:nvPr/>
        </p:nvSpPr>
        <p:spPr>
          <a:xfrm>
            <a:off x="2141904" y="4307204"/>
            <a:ext cx="914400" cy="1953087"/>
          </a:xfrm>
          <a:prstGeom prst="can">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1200"/>
              <a:t>Actual capacity being used by connected customers</a:t>
            </a:r>
          </a:p>
        </p:txBody>
      </p:sp>
      <p:sp>
        <p:nvSpPr>
          <p:cNvPr id="29" name="TextBox 28">
            <a:extLst>
              <a:ext uri="{FF2B5EF4-FFF2-40B4-BE49-F238E27FC236}">
                <a16:creationId xmlns:a16="http://schemas.microsoft.com/office/drawing/2014/main" id="{50529C3B-96A3-4DF1-998A-45E3C0F7A3CB}"/>
              </a:ext>
            </a:extLst>
          </p:cNvPr>
          <p:cNvSpPr txBox="1"/>
          <p:nvPr/>
        </p:nvSpPr>
        <p:spPr>
          <a:xfrm rot="16200000">
            <a:off x="-451105" y="4408703"/>
            <a:ext cx="2969018" cy="307777"/>
          </a:xfrm>
          <a:prstGeom prst="rect">
            <a:avLst/>
          </a:prstGeom>
          <a:noFill/>
        </p:spPr>
        <p:txBody>
          <a:bodyPr wrap="none" rtlCol="0">
            <a:spAutoFit/>
          </a:bodyPr>
          <a:lstStyle/>
          <a:p>
            <a:r>
              <a:rPr lang="en-GB" sz="1400">
                <a:solidFill>
                  <a:schemeClr val="bg1"/>
                </a:solidFill>
              </a:rPr>
              <a:t>Physical Network Capacity (T or D)</a:t>
            </a:r>
          </a:p>
        </p:txBody>
      </p:sp>
      <p:sp>
        <p:nvSpPr>
          <p:cNvPr id="6" name="TextBox 5">
            <a:extLst>
              <a:ext uri="{FF2B5EF4-FFF2-40B4-BE49-F238E27FC236}">
                <a16:creationId xmlns:a16="http://schemas.microsoft.com/office/drawing/2014/main" id="{1C90EACD-0A07-48DE-AF25-BFF66446F0BB}"/>
              </a:ext>
            </a:extLst>
          </p:cNvPr>
          <p:cNvSpPr txBox="1"/>
          <p:nvPr/>
        </p:nvSpPr>
        <p:spPr>
          <a:xfrm>
            <a:off x="3620655" y="3629874"/>
            <a:ext cx="8395855" cy="2462213"/>
          </a:xfrm>
          <a:prstGeom prst="rect">
            <a:avLst/>
          </a:prstGeom>
          <a:noFill/>
        </p:spPr>
        <p:txBody>
          <a:bodyPr wrap="square" rtlCol="0">
            <a:spAutoFit/>
          </a:bodyPr>
          <a:lstStyle/>
          <a:p>
            <a:pPr marL="285750" indent="-285750">
              <a:buFont typeface="Arial" panose="020B0604020202020204" pitchFamily="34" charset="0"/>
              <a:buChar char="•"/>
            </a:pPr>
            <a:r>
              <a:rPr lang="en-GB" sz="1400" dirty="0">
                <a:solidFill>
                  <a:schemeClr val="accent1"/>
                </a:solidFill>
              </a:rPr>
              <a:t>What our queue prioritisation tool is proposing is to offer Customer 2 the chance to either reduce their capacity requirement to connect within the networks capability until the reinforcement is completed; or</a:t>
            </a:r>
          </a:p>
          <a:p>
            <a:pPr marL="285750" indent="-285750">
              <a:buFont typeface="Arial" panose="020B0604020202020204" pitchFamily="34" charset="0"/>
              <a:buChar char="•"/>
            </a:pPr>
            <a:endParaRPr lang="en-GB" sz="1400" dirty="0">
              <a:solidFill>
                <a:schemeClr val="accent1"/>
              </a:solidFill>
            </a:endParaRPr>
          </a:p>
          <a:p>
            <a:pPr marL="285750" indent="-285750">
              <a:buFont typeface="Arial" panose="020B0604020202020204" pitchFamily="34" charset="0"/>
              <a:buChar char="•"/>
            </a:pPr>
            <a:r>
              <a:rPr lang="en-GB" sz="1400" dirty="0">
                <a:solidFill>
                  <a:schemeClr val="accent1"/>
                </a:solidFill>
              </a:rPr>
              <a:t>If Customer 2 is unable to reduce their capacity requirements, offer Customer 3 the ability to connect as their requirements can fit within the available asset capacity.</a:t>
            </a:r>
          </a:p>
          <a:p>
            <a:pPr marL="285750" indent="-285750">
              <a:buFont typeface="Arial" panose="020B0604020202020204" pitchFamily="34" charset="0"/>
              <a:buChar char="•"/>
            </a:pPr>
            <a:endParaRPr lang="en-GB" sz="1400" dirty="0">
              <a:solidFill>
                <a:schemeClr val="accent1"/>
              </a:solidFill>
            </a:endParaRPr>
          </a:p>
          <a:p>
            <a:pPr marL="285750" indent="-285750">
              <a:buFont typeface="Arial" panose="020B0604020202020204" pitchFamily="34" charset="0"/>
              <a:buChar char="•"/>
            </a:pPr>
            <a:r>
              <a:rPr lang="en-GB" sz="1400" dirty="0">
                <a:solidFill>
                  <a:schemeClr val="accent1"/>
                </a:solidFill>
              </a:rPr>
              <a:t>The overall reinforcement would still need to consider the requirements of all Customers in the queue, the current network usage and anticipated load growth to ensure we are not just building our network for what’s needed now.</a:t>
            </a:r>
          </a:p>
          <a:p>
            <a:pPr marL="285750" indent="-285750">
              <a:buFont typeface="Arial" panose="020B0604020202020204" pitchFamily="34" charset="0"/>
              <a:buChar char="•"/>
            </a:pPr>
            <a:endParaRPr lang="en-GB" sz="1400" dirty="0">
              <a:solidFill>
                <a:schemeClr val="accent1"/>
              </a:solidFill>
            </a:endParaRPr>
          </a:p>
        </p:txBody>
      </p:sp>
      <p:sp>
        <p:nvSpPr>
          <p:cNvPr id="10" name="Cylinder 9">
            <a:extLst>
              <a:ext uri="{FF2B5EF4-FFF2-40B4-BE49-F238E27FC236}">
                <a16:creationId xmlns:a16="http://schemas.microsoft.com/office/drawing/2014/main" id="{560F9327-0C64-4E1B-A798-627B612F83DA}"/>
              </a:ext>
            </a:extLst>
          </p:cNvPr>
          <p:cNvSpPr/>
          <p:nvPr/>
        </p:nvSpPr>
        <p:spPr>
          <a:xfrm>
            <a:off x="2141464" y="3629874"/>
            <a:ext cx="914400" cy="905522"/>
          </a:xfrm>
          <a:prstGeom prst="can">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1100"/>
              <a:t>Queue Customer 1</a:t>
            </a:r>
          </a:p>
        </p:txBody>
      </p:sp>
      <p:sp>
        <p:nvSpPr>
          <p:cNvPr id="8" name="TextBox 7">
            <a:extLst>
              <a:ext uri="{FF2B5EF4-FFF2-40B4-BE49-F238E27FC236}">
                <a16:creationId xmlns:a16="http://schemas.microsoft.com/office/drawing/2014/main" id="{140D4F4C-699C-4A08-ABB6-0E17BE95B4AA}"/>
              </a:ext>
            </a:extLst>
          </p:cNvPr>
          <p:cNvSpPr txBox="1"/>
          <p:nvPr/>
        </p:nvSpPr>
        <p:spPr>
          <a:xfrm>
            <a:off x="3063532" y="2538885"/>
            <a:ext cx="1696298" cy="261610"/>
          </a:xfrm>
          <a:prstGeom prst="rect">
            <a:avLst/>
          </a:prstGeom>
          <a:noFill/>
        </p:spPr>
        <p:txBody>
          <a:bodyPr wrap="none" rtlCol="0">
            <a:spAutoFit/>
          </a:bodyPr>
          <a:lstStyle/>
          <a:p>
            <a:r>
              <a:rPr lang="en-GB" sz="1050" dirty="0">
                <a:solidFill>
                  <a:srgbClr val="FF0000"/>
                </a:solidFill>
              </a:rPr>
              <a:t>Reinforcement triggered</a:t>
            </a:r>
          </a:p>
        </p:txBody>
      </p:sp>
      <p:sp>
        <p:nvSpPr>
          <p:cNvPr id="9" name="Cylinder 8">
            <a:extLst>
              <a:ext uri="{FF2B5EF4-FFF2-40B4-BE49-F238E27FC236}">
                <a16:creationId xmlns:a16="http://schemas.microsoft.com/office/drawing/2014/main" id="{0701F141-1DD3-4053-8DA6-838082DE14AA}"/>
              </a:ext>
            </a:extLst>
          </p:cNvPr>
          <p:cNvSpPr/>
          <p:nvPr/>
        </p:nvSpPr>
        <p:spPr>
          <a:xfrm>
            <a:off x="2141464" y="2191495"/>
            <a:ext cx="914400" cy="1662341"/>
          </a:xfrm>
          <a:prstGeom prst="can">
            <a:avLst/>
          </a:prstGeom>
          <a:solidFill>
            <a:schemeClr val="accent3"/>
          </a:solidFill>
          <a:ln>
            <a:solidFill>
              <a:schemeClr val="accent3">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1100"/>
              <a:t>Queue Customer 2</a:t>
            </a:r>
          </a:p>
        </p:txBody>
      </p:sp>
      <p:cxnSp>
        <p:nvCxnSpPr>
          <p:cNvPr id="11" name="Straight Connector 10">
            <a:extLst>
              <a:ext uri="{FF2B5EF4-FFF2-40B4-BE49-F238E27FC236}">
                <a16:creationId xmlns:a16="http://schemas.microsoft.com/office/drawing/2014/main" id="{394BC60C-F83A-4C20-89E5-49732B1CFBC3}"/>
              </a:ext>
            </a:extLst>
          </p:cNvPr>
          <p:cNvCxnSpPr>
            <a:cxnSpLocks/>
          </p:cNvCxnSpPr>
          <p:nvPr/>
        </p:nvCxnSpPr>
        <p:spPr>
          <a:xfrm>
            <a:off x="2137192" y="2799127"/>
            <a:ext cx="2491958" cy="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Cylinder 11">
            <a:extLst>
              <a:ext uri="{FF2B5EF4-FFF2-40B4-BE49-F238E27FC236}">
                <a16:creationId xmlns:a16="http://schemas.microsoft.com/office/drawing/2014/main" id="{80682BA1-A97A-4496-9959-B3D6B174146F}"/>
              </a:ext>
            </a:extLst>
          </p:cNvPr>
          <p:cNvSpPr/>
          <p:nvPr/>
        </p:nvSpPr>
        <p:spPr>
          <a:xfrm>
            <a:off x="2141464" y="2946812"/>
            <a:ext cx="914400" cy="905522"/>
          </a:xfrm>
          <a:prstGeom prst="can">
            <a:avLst/>
          </a:prstGeom>
          <a:solidFill>
            <a:schemeClr val="accent2"/>
          </a:solidFill>
          <a:ln>
            <a:solidFill>
              <a:schemeClr val="accent2">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1100"/>
              <a:t>Queue Customer 3</a:t>
            </a:r>
          </a:p>
        </p:txBody>
      </p:sp>
      <p:sp>
        <p:nvSpPr>
          <p:cNvPr id="13" name="Cylinder 12">
            <a:extLst>
              <a:ext uri="{FF2B5EF4-FFF2-40B4-BE49-F238E27FC236}">
                <a16:creationId xmlns:a16="http://schemas.microsoft.com/office/drawing/2014/main" id="{484F212F-5A29-4DAA-8E23-48FFA1831FBF}"/>
              </a:ext>
            </a:extLst>
          </p:cNvPr>
          <p:cNvSpPr/>
          <p:nvPr/>
        </p:nvSpPr>
        <p:spPr>
          <a:xfrm>
            <a:off x="2137192" y="1510585"/>
            <a:ext cx="914400" cy="905522"/>
          </a:xfrm>
          <a:prstGeom prst="can">
            <a:avLst/>
          </a:prstGeom>
          <a:noFill/>
          <a:ln>
            <a:solidFill>
              <a:schemeClr val="accent2">
                <a:lumMod val="75000"/>
              </a:schemeClr>
            </a:solidFill>
            <a:prstDash val="dash"/>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sz="1100"/>
          </a:p>
        </p:txBody>
      </p:sp>
      <p:sp>
        <p:nvSpPr>
          <p:cNvPr id="18" name="TextBox 17">
            <a:extLst>
              <a:ext uri="{FF2B5EF4-FFF2-40B4-BE49-F238E27FC236}">
                <a16:creationId xmlns:a16="http://schemas.microsoft.com/office/drawing/2014/main" id="{40C6744A-3D6A-4BC4-8FCF-B08434BE9581}"/>
              </a:ext>
            </a:extLst>
          </p:cNvPr>
          <p:cNvSpPr txBox="1"/>
          <p:nvPr/>
        </p:nvSpPr>
        <p:spPr>
          <a:xfrm>
            <a:off x="3056370" y="1631599"/>
            <a:ext cx="3668280" cy="253916"/>
          </a:xfrm>
          <a:prstGeom prst="rect">
            <a:avLst/>
          </a:prstGeom>
          <a:noFill/>
        </p:spPr>
        <p:txBody>
          <a:bodyPr wrap="square" rtlCol="0">
            <a:spAutoFit/>
          </a:bodyPr>
          <a:lstStyle/>
          <a:p>
            <a:r>
              <a:rPr lang="en-GB" sz="1050" dirty="0">
                <a:solidFill>
                  <a:srgbClr val="FF0000"/>
                </a:solidFill>
              </a:rPr>
              <a:t>Reinforcement must, as a minimum, account for this need</a:t>
            </a:r>
          </a:p>
        </p:txBody>
      </p:sp>
      <p:cxnSp>
        <p:nvCxnSpPr>
          <p:cNvPr id="19" name="Straight Connector 18">
            <a:extLst>
              <a:ext uri="{FF2B5EF4-FFF2-40B4-BE49-F238E27FC236}">
                <a16:creationId xmlns:a16="http://schemas.microsoft.com/office/drawing/2014/main" id="{52D84858-BAB6-4CC9-A088-F369569C8830}"/>
              </a:ext>
            </a:extLst>
          </p:cNvPr>
          <p:cNvCxnSpPr>
            <a:cxnSpLocks/>
          </p:cNvCxnSpPr>
          <p:nvPr/>
        </p:nvCxnSpPr>
        <p:spPr>
          <a:xfrm>
            <a:off x="2148209" y="1622620"/>
            <a:ext cx="4443091"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50248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40D34-1E22-425D-AF30-28EEC7633093}"/>
              </a:ext>
            </a:extLst>
          </p:cNvPr>
          <p:cNvSpPr>
            <a:spLocks noGrp="1"/>
          </p:cNvSpPr>
          <p:nvPr>
            <p:ph type="title"/>
          </p:nvPr>
        </p:nvSpPr>
        <p:spPr>
          <a:xfrm>
            <a:off x="300298" y="779936"/>
            <a:ext cx="5795702" cy="697812"/>
          </a:xfrm>
        </p:spPr>
        <p:txBody>
          <a:bodyPr/>
          <a:lstStyle/>
          <a:p>
            <a:r>
              <a:rPr lang="en-GB"/>
              <a:t>A range of solutions For West London connections</a:t>
            </a:r>
          </a:p>
        </p:txBody>
      </p:sp>
      <p:sp>
        <p:nvSpPr>
          <p:cNvPr id="5" name="Rectangle 4">
            <a:extLst>
              <a:ext uri="{FF2B5EF4-FFF2-40B4-BE49-F238E27FC236}">
                <a16:creationId xmlns:a16="http://schemas.microsoft.com/office/drawing/2014/main" id="{CE80DB45-6650-492A-9589-625FF5EE7DAB}"/>
              </a:ext>
            </a:extLst>
          </p:cNvPr>
          <p:cNvSpPr/>
          <p:nvPr/>
        </p:nvSpPr>
        <p:spPr>
          <a:xfrm>
            <a:off x="2515488" y="2073753"/>
            <a:ext cx="4951110" cy="466598"/>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Trial to enable smaller demand customers to connect even where there are Tx constraints </a:t>
            </a:r>
          </a:p>
        </p:txBody>
      </p:sp>
      <p:sp>
        <p:nvSpPr>
          <p:cNvPr id="6" name="Rectangle 5">
            <a:extLst>
              <a:ext uri="{FF2B5EF4-FFF2-40B4-BE49-F238E27FC236}">
                <a16:creationId xmlns:a16="http://schemas.microsoft.com/office/drawing/2014/main" id="{161F6D18-B07F-49B2-8EE5-5569FE9CC3D7}"/>
              </a:ext>
            </a:extLst>
          </p:cNvPr>
          <p:cNvSpPr/>
          <p:nvPr/>
        </p:nvSpPr>
        <p:spPr>
          <a:xfrm>
            <a:off x="2515488" y="1702305"/>
            <a:ext cx="4951110" cy="2332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t>Solution</a:t>
            </a:r>
          </a:p>
        </p:txBody>
      </p:sp>
      <p:sp>
        <p:nvSpPr>
          <p:cNvPr id="7" name="Rectangle 6">
            <a:extLst>
              <a:ext uri="{FF2B5EF4-FFF2-40B4-BE49-F238E27FC236}">
                <a16:creationId xmlns:a16="http://schemas.microsoft.com/office/drawing/2014/main" id="{43E557EA-2F4F-427B-BA6A-9E667762B2DB}"/>
              </a:ext>
            </a:extLst>
          </p:cNvPr>
          <p:cNvSpPr/>
          <p:nvPr/>
        </p:nvSpPr>
        <p:spPr>
          <a:xfrm>
            <a:off x="7602475" y="1702305"/>
            <a:ext cx="4328979" cy="2332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t>Impact </a:t>
            </a:r>
          </a:p>
        </p:txBody>
      </p:sp>
      <p:sp>
        <p:nvSpPr>
          <p:cNvPr id="8" name="Rectangle 7">
            <a:extLst>
              <a:ext uri="{FF2B5EF4-FFF2-40B4-BE49-F238E27FC236}">
                <a16:creationId xmlns:a16="http://schemas.microsoft.com/office/drawing/2014/main" id="{032BDF29-20D4-4401-9937-10865B8F7CBA}"/>
              </a:ext>
            </a:extLst>
          </p:cNvPr>
          <p:cNvSpPr/>
          <p:nvPr/>
        </p:nvSpPr>
        <p:spPr>
          <a:xfrm>
            <a:off x="233299" y="1702305"/>
            <a:ext cx="2142889" cy="2332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t>Workstreams</a:t>
            </a:r>
          </a:p>
        </p:txBody>
      </p:sp>
      <p:sp>
        <p:nvSpPr>
          <p:cNvPr id="9" name="Rectangle 8">
            <a:extLst>
              <a:ext uri="{FF2B5EF4-FFF2-40B4-BE49-F238E27FC236}">
                <a16:creationId xmlns:a16="http://schemas.microsoft.com/office/drawing/2014/main" id="{30CF4730-3D2D-4F11-A02F-E64A683D4854}"/>
              </a:ext>
            </a:extLst>
          </p:cNvPr>
          <p:cNvSpPr/>
          <p:nvPr/>
        </p:nvSpPr>
        <p:spPr>
          <a:xfrm>
            <a:off x="7602476" y="2073653"/>
            <a:ext cx="4328980" cy="466598"/>
          </a:xfrm>
          <a:prstGeom prst="rect">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&lt;1MVA demand customers can connect without waiting for Tx reinforcement  </a:t>
            </a:r>
          </a:p>
        </p:txBody>
      </p:sp>
      <p:sp>
        <p:nvSpPr>
          <p:cNvPr id="10" name="Rectangle 9">
            <a:extLst>
              <a:ext uri="{FF2B5EF4-FFF2-40B4-BE49-F238E27FC236}">
                <a16:creationId xmlns:a16="http://schemas.microsoft.com/office/drawing/2014/main" id="{A383C4B5-84F6-4068-9C52-CF74A221F9E2}"/>
              </a:ext>
            </a:extLst>
          </p:cNvPr>
          <p:cNvSpPr/>
          <p:nvPr/>
        </p:nvSpPr>
        <p:spPr>
          <a:xfrm>
            <a:off x="2515487" y="2622026"/>
            <a:ext cx="4951110" cy="466598"/>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Enable capacity ramping for demand customers who can phase build out</a:t>
            </a:r>
          </a:p>
        </p:txBody>
      </p:sp>
      <p:sp>
        <p:nvSpPr>
          <p:cNvPr id="11" name="Rectangle 10">
            <a:extLst>
              <a:ext uri="{FF2B5EF4-FFF2-40B4-BE49-F238E27FC236}">
                <a16:creationId xmlns:a16="http://schemas.microsoft.com/office/drawing/2014/main" id="{65FEFEAC-255B-44A9-855F-1202336107DE}"/>
              </a:ext>
            </a:extLst>
          </p:cNvPr>
          <p:cNvSpPr/>
          <p:nvPr/>
        </p:nvSpPr>
        <p:spPr>
          <a:xfrm>
            <a:off x="7602471" y="2619587"/>
            <a:ext cx="4328981" cy="466598"/>
          </a:xfrm>
          <a:prstGeom prst="rect">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Demand customers who build out at &lt;1MVA a year can connect without waiting for Tx reinforcement  </a:t>
            </a:r>
          </a:p>
        </p:txBody>
      </p:sp>
      <p:sp>
        <p:nvSpPr>
          <p:cNvPr id="12" name="Rectangle 11">
            <a:extLst>
              <a:ext uri="{FF2B5EF4-FFF2-40B4-BE49-F238E27FC236}">
                <a16:creationId xmlns:a16="http://schemas.microsoft.com/office/drawing/2014/main" id="{EC078400-5EE8-4041-9E8F-0D56B83C111C}"/>
              </a:ext>
            </a:extLst>
          </p:cNvPr>
          <p:cNvSpPr/>
          <p:nvPr/>
        </p:nvSpPr>
        <p:spPr>
          <a:xfrm>
            <a:off x="2515486" y="3772187"/>
            <a:ext cx="4951110" cy="466598"/>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Revised queue management process </a:t>
            </a:r>
          </a:p>
        </p:txBody>
      </p:sp>
      <p:sp>
        <p:nvSpPr>
          <p:cNvPr id="13" name="Rectangle 12">
            <a:extLst>
              <a:ext uri="{FF2B5EF4-FFF2-40B4-BE49-F238E27FC236}">
                <a16:creationId xmlns:a16="http://schemas.microsoft.com/office/drawing/2014/main" id="{E6AC649E-8843-4382-9096-C712DF7513CF}"/>
              </a:ext>
            </a:extLst>
          </p:cNvPr>
          <p:cNvSpPr/>
          <p:nvPr/>
        </p:nvSpPr>
        <p:spPr>
          <a:xfrm>
            <a:off x="233298" y="2073652"/>
            <a:ext cx="2142890" cy="97908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t>Technical (developed with NGESO &amp; NGET) </a:t>
            </a:r>
          </a:p>
        </p:txBody>
      </p:sp>
      <p:sp>
        <p:nvSpPr>
          <p:cNvPr id="15" name="Rectangle 14">
            <a:extLst>
              <a:ext uri="{FF2B5EF4-FFF2-40B4-BE49-F238E27FC236}">
                <a16:creationId xmlns:a16="http://schemas.microsoft.com/office/drawing/2014/main" id="{E37BFFF4-9992-45AF-B32A-604209F39F93}"/>
              </a:ext>
            </a:extLst>
          </p:cNvPr>
          <p:cNvSpPr/>
          <p:nvPr/>
        </p:nvSpPr>
        <p:spPr>
          <a:xfrm>
            <a:off x="7602466" y="3773086"/>
            <a:ext cx="4328981" cy="466598"/>
          </a:xfrm>
          <a:prstGeom prst="rect">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Reallocate physical Distribution capacity sterilised by customers waiting on Tx reinforcement</a:t>
            </a:r>
          </a:p>
        </p:txBody>
      </p:sp>
      <p:sp>
        <p:nvSpPr>
          <p:cNvPr id="16" name="Rectangle 15">
            <a:extLst>
              <a:ext uri="{FF2B5EF4-FFF2-40B4-BE49-F238E27FC236}">
                <a16:creationId xmlns:a16="http://schemas.microsoft.com/office/drawing/2014/main" id="{7D835F65-C9BA-44A5-A339-93E01A0361AB}"/>
              </a:ext>
            </a:extLst>
          </p:cNvPr>
          <p:cNvSpPr/>
          <p:nvPr/>
        </p:nvSpPr>
        <p:spPr>
          <a:xfrm>
            <a:off x="2498206" y="4927841"/>
            <a:ext cx="4951110" cy="466598"/>
          </a:xfrm>
          <a:prstGeom prst="rect">
            <a:avLst/>
          </a:prstGeom>
          <a:solidFill>
            <a:schemeClr val="accent4">
              <a:lumMod val="40000"/>
              <a:lumOff val="60000"/>
            </a:scheme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Working closely with Local Authorities to understand future development plans that impact networks i.e. housing</a:t>
            </a:r>
          </a:p>
        </p:txBody>
      </p:sp>
      <p:sp>
        <p:nvSpPr>
          <p:cNvPr id="17" name="Rectangle 16">
            <a:extLst>
              <a:ext uri="{FF2B5EF4-FFF2-40B4-BE49-F238E27FC236}">
                <a16:creationId xmlns:a16="http://schemas.microsoft.com/office/drawing/2014/main" id="{04B0DC9A-ED71-4C29-A459-61D75BFFEFAB}"/>
              </a:ext>
            </a:extLst>
          </p:cNvPr>
          <p:cNvSpPr/>
          <p:nvPr/>
        </p:nvSpPr>
        <p:spPr>
          <a:xfrm>
            <a:off x="7602466" y="4928637"/>
            <a:ext cx="4328981" cy="466598"/>
          </a:xfrm>
          <a:prstGeom prst="rect">
            <a:avLst/>
          </a:prstGeom>
          <a:solidFill>
            <a:schemeClr val="accent3">
              <a:lumMod val="40000"/>
              <a:lumOff val="60000"/>
            </a:scheme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Identify where any Dx reinforcement is needed to accommodate new housing  </a:t>
            </a:r>
          </a:p>
        </p:txBody>
      </p:sp>
      <p:sp>
        <p:nvSpPr>
          <p:cNvPr id="18" name="Rectangle 17">
            <a:extLst>
              <a:ext uri="{FF2B5EF4-FFF2-40B4-BE49-F238E27FC236}">
                <a16:creationId xmlns:a16="http://schemas.microsoft.com/office/drawing/2014/main" id="{C5E489E7-A9E7-4601-944C-1900702AEAE5}"/>
              </a:ext>
            </a:extLst>
          </p:cNvPr>
          <p:cNvSpPr/>
          <p:nvPr/>
        </p:nvSpPr>
        <p:spPr>
          <a:xfrm>
            <a:off x="2505951" y="5465993"/>
            <a:ext cx="4951110" cy="466598"/>
          </a:xfrm>
          <a:prstGeom prst="rect">
            <a:avLst/>
          </a:prstGeom>
          <a:solidFill>
            <a:schemeClr val="accent4">
              <a:lumMod val="40000"/>
              <a:lumOff val="60000"/>
            </a:scheme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Using LAEPs, we will deliver strategic network investment to develop the network for the future</a:t>
            </a:r>
          </a:p>
        </p:txBody>
      </p:sp>
      <p:sp>
        <p:nvSpPr>
          <p:cNvPr id="19" name="Rectangle 18">
            <a:extLst>
              <a:ext uri="{FF2B5EF4-FFF2-40B4-BE49-F238E27FC236}">
                <a16:creationId xmlns:a16="http://schemas.microsoft.com/office/drawing/2014/main" id="{A31040FC-4C06-4719-8230-02B8FD524C73}"/>
              </a:ext>
            </a:extLst>
          </p:cNvPr>
          <p:cNvSpPr/>
          <p:nvPr/>
        </p:nvSpPr>
        <p:spPr>
          <a:xfrm>
            <a:off x="7602467" y="5466679"/>
            <a:ext cx="4328981" cy="466598"/>
          </a:xfrm>
          <a:prstGeom prst="rect">
            <a:avLst/>
          </a:prstGeom>
          <a:solidFill>
            <a:schemeClr val="accent3">
              <a:lumMod val="40000"/>
              <a:lumOff val="60000"/>
            </a:scheme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Enable more strategic (anticipatory) investment in networks (with reg support)</a:t>
            </a:r>
          </a:p>
        </p:txBody>
      </p:sp>
      <p:sp>
        <p:nvSpPr>
          <p:cNvPr id="20" name="Rectangle 19">
            <a:extLst>
              <a:ext uri="{FF2B5EF4-FFF2-40B4-BE49-F238E27FC236}">
                <a16:creationId xmlns:a16="http://schemas.microsoft.com/office/drawing/2014/main" id="{63EE313E-9EAB-4E69-9AB4-30ABB9A7FAF8}"/>
              </a:ext>
            </a:extLst>
          </p:cNvPr>
          <p:cNvSpPr/>
          <p:nvPr/>
        </p:nvSpPr>
        <p:spPr>
          <a:xfrm>
            <a:off x="2515486" y="3232276"/>
            <a:ext cx="4951110" cy="466598"/>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Reallocating unused capacity to new connections projects </a:t>
            </a:r>
          </a:p>
        </p:txBody>
      </p:sp>
      <p:sp>
        <p:nvSpPr>
          <p:cNvPr id="21" name="Rectangle 20">
            <a:extLst>
              <a:ext uri="{FF2B5EF4-FFF2-40B4-BE49-F238E27FC236}">
                <a16:creationId xmlns:a16="http://schemas.microsoft.com/office/drawing/2014/main" id="{CD6B759C-49A7-4B2F-A024-B9F6D2BE1710}"/>
              </a:ext>
            </a:extLst>
          </p:cNvPr>
          <p:cNvSpPr/>
          <p:nvPr/>
        </p:nvSpPr>
        <p:spPr>
          <a:xfrm>
            <a:off x="7602466" y="3233753"/>
            <a:ext cx="4328981" cy="466598"/>
          </a:xfrm>
          <a:prstGeom prst="rect">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Provides additional capacity for connections in West London </a:t>
            </a:r>
          </a:p>
        </p:txBody>
      </p:sp>
      <p:sp>
        <p:nvSpPr>
          <p:cNvPr id="22" name="Rectangle 21">
            <a:extLst>
              <a:ext uri="{FF2B5EF4-FFF2-40B4-BE49-F238E27FC236}">
                <a16:creationId xmlns:a16="http://schemas.microsoft.com/office/drawing/2014/main" id="{4ADA365D-8EA2-423F-B135-D32FAD8EB1F0}"/>
              </a:ext>
            </a:extLst>
          </p:cNvPr>
          <p:cNvSpPr/>
          <p:nvPr/>
        </p:nvSpPr>
        <p:spPr>
          <a:xfrm>
            <a:off x="2515486" y="4291418"/>
            <a:ext cx="4951110" cy="466598"/>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Seeking flexibility services from existing customers in West London</a:t>
            </a:r>
          </a:p>
        </p:txBody>
      </p:sp>
      <p:sp>
        <p:nvSpPr>
          <p:cNvPr id="23" name="Rectangle 22">
            <a:extLst>
              <a:ext uri="{FF2B5EF4-FFF2-40B4-BE49-F238E27FC236}">
                <a16:creationId xmlns:a16="http://schemas.microsoft.com/office/drawing/2014/main" id="{D22FE3A6-A9DC-4C22-8616-7D9BA85619AA}"/>
              </a:ext>
            </a:extLst>
          </p:cNvPr>
          <p:cNvSpPr/>
          <p:nvPr/>
        </p:nvSpPr>
        <p:spPr>
          <a:xfrm>
            <a:off x="7602465" y="4288548"/>
            <a:ext cx="4328981" cy="466598"/>
          </a:xfrm>
          <a:prstGeom prst="rect">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Reducing peak network demand and enabling further connection </a:t>
            </a:r>
          </a:p>
        </p:txBody>
      </p:sp>
      <p:sp>
        <p:nvSpPr>
          <p:cNvPr id="24" name="Rectangle 23">
            <a:extLst>
              <a:ext uri="{FF2B5EF4-FFF2-40B4-BE49-F238E27FC236}">
                <a16:creationId xmlns:a16="http://schemas.microsoft.com/office/drawing/2014/main" id="{378C8E53-B4B3-4C76-BAB9-8EC7437C8218}"/>
              </a:ext>
            </a:extLst>
          </p:cNvPr>
          <p:cNvSpPr/>
          <p:nvPr/>
        </p:nvSpPr>
        <p:spPr>
          <a:xfrm>
            <a:off x="997402" y="6299879"/>
            <a:ext cx="1166492" cy="18145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3"/>
          </a:p>
        </p:txBody>
      </p:sp>
      <p:sp>
        <p:nvSpPr>
          <p:cNvPr id="25" name="TextBox 24">
            <a:extLst>
              <a:ext uri="{FF2B5EF4-FFF2-40B4-BE49-F238E27FC236}">
                <a16:creationId xmlns:a16="http://schemas.microsoft.com/office/drawing/2014/main" id="{D523862F-3E37-4B39-9E8D-13F0AEB09F6C}"/>
              </a:ext>
            </a:extLst>
          </p:cNvPr>
          <p:cNvSpPr txBox="1"/>
          <p:nvPr/>
        </p:nvSpPr>
        <p:spPr>
          <a:xfrm>
            <a:off x="2172533" y="6209391"/>
            <a:ext cx="5429932" cy="307777"/>
          </a:xfrm>
          <a:prstGeom prst="rect">
            <a:avLst/>
          </a:prstGeom>
          <a:noFill/>
        </p:spPr>
        <p:txBody>
          <a:bodyPr wrap="square" rtlCol="0">
            <a:spAutoFit/>
          </a:bodyPr>
          <a:lstStyle/>
          <a:p>
            <a:r>
              <a:rPr lang="en-GB" sz="1400"/>
              <a:t>= Local Area Energy Plans (LAEP) input critical to success</a:t>
            </a:r>
          </a:p>
        </p:txBody>
      </p:sp>
      <p:sp>
        <p:nvSpPr>
          <p:cNvPr id="26" name="Rectangle 25">
            <a:extLst>
              <a:ext uri="{FF2B5EF4-FFF2-40B4-BE49-F238E27FC236}">
                <a16:creationId xmlns:a16="http://schemas.microsoft.com/office/drawing/2014/main" id="{719BEED1-2201-481C-9CF6-80EF12519FEF}"/>
              </a:ext>
            </a:extLst>
          </p:cNvPr>
          <p:cNvSpPr/>
          <p:nvPr/>
        </p:nvSpPr>
        <p:spPr>
          <a:xfrm>
            <a:off x="233296" y="3220707"/>
            <a:ext cx="2142890" cy="1534438"/>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t>Efficient use of network capacity</a:t>
            </a:r>
          </a:p>
        </p:txBody>
      </p:sp>
      <p:sp>
        <p:nvSpPr>
          <p:cNvPr id="27" name="Rectangle 26">
            <a:extLst>
              <a:ext uri="{FF2B5EF4-FFF2-40B4-BE49-F238E27FC236}">
                <a16:creationId xmlns:a16="http://schemas.microsoft.com/office/drawing/2014/main" id="{33EF607B-EE2B-43D8-B98D-937C73C9DCAF}"/>
              </a:ext>
            </a:extLst>
          </p:cNvPr>
          <p:cNvSpPr/>
          <p:nvPr/>
        </p:nvSpPr>
        <p:spPr>
          <a:xfrm>
            <a:off x="2542736" y="1702305"/>
            <a:ext cx="4951110" cy="2332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t>Solution</a:t>
            </a:r>
          </a:p>
        </p:txBody>
      </p:sp>
      <p:sp>
        <p:nvSpPr>
          <p:cNvPr id="28" name="Rectangle 27">
            <a:extLst>
              <a:ext uri="{FF2B5EF4-FFF2-40B4-BE49-F238E27FC236}">
                <a16:creationId xmlns:a16="http://schemas.microsoft.com/office/drawing/2014/main" id="{9AA92E18-5D2D-4315-9AA3-D0D971BDA0DA}"/>
              </a:ext>
            </a:extLst>
          </p:cNvPr>
          <p:cNvSpPr/>
          <p:nvPr/>
        </p:nvSpPr>
        <p:spPr>
          <a:xfrm>
            <a:off x="7606863" y="1702305"/>
            <a:ext cx="4328979" cy="2332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t>Impact </a:t>
            </a:r>
          </a:p>
        </p:txBody>
      </p:sp>
      <p:sp>
        <p:nvSpPr>
          <p:cNvPr id="29" name="Rectangle 28">
            <a:extLst>
              <a:ext uri="{FF2B5EF4-FFF2-40B4-BE49-F238E27FC236}">
                <a16:creationId xmlns:a16="http://schemas.microsoft.com/office/drawing/2014/main" id="{52E9E85B-2D47-40AD-926B-DBD96FD2616B}"/>
              </a:ext>
            </a:extLst>
          </p:cNvPr>
          <p:cNvSpPr/>
          <p:nvPr/>
        </p:nvSpPr>
        <p:spPr>
          <a:xfrm>
            <a:off x="260547" y="1702305"/>
            <a:ext cx="2142889" cy="2332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t>Workstreams</a:t>
            </a:r>
          </a:p>
        </p:txBody>
      </p:sp>
      <p:sp>
        <p:nvSpPr>
          <p:cNvPr id="30" name="Rectangle 29">
            <a:extLst>
              <a:ext uri="{FF2B5EF4-FFF2-40B4-BE49-F238E27FC236}">
                <a16:creationId xmlns:a16="http://schemas.microsoft.com/office/drawing/2014/main" id="{8953F56F-755B-4365-89A3-182B2FD8411C}"/>
              </a:ext>
            </a:extLst>
          </p:cNvPr>
          <p:cNvSpPr/>
          <p:nvPr/>
        </p:nvSpPr>
        <p:spPr>
          <a:xfrm>
            <a:off x="260546" y="2073651"/>
            <a:ext cx="2142888" cy="10260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t>Technical (developed with NGESO &amp; NGET) </a:t>
            </a:r>
          </a:p>
        </p:txBody>
      </p:sp>
      <p:sp>
        <p:nvSpPr>
          <p:cNvPr id="31" name="Rectangle 30">
            <a:extLst>
              <a:ext uri="{FF2B5EF4-FFF2-40B4-BE49-F238E27FC236}">
                <a16:creationId xmlns:a16="http://schemas.microsoft.com/office/drawing/2014/main" id="{4EF956FA-4629-4DD3-8BE9-CC7C63B0DBF6}"/>
              </a:ext>
            </a:extLst>
          </p:cNvPr>
          <p:cNvSpPr/>
          <p:nvPr/>
        </p:nvSpPr>
        <p:spPr>
          <a:xfrm>
            <a:off x="260544" y="4923120"/>
            <a:ext cx="2142890" cy="102682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t>Strategic network planning </a:t>
            </a:r>
          </a:p>
        </p:txBody>
      </p:sp>
      <p:sp>
        <p:nvSpPr>
          <p:cNvPr id="32" name="Rectangle 31">
            <a:extLst>
              <a:ext uri="{FF2B5EF4-FFF2-40B4-BE49-F238E27FC236}">
                <a16:creationId xmlns:a16="http://schemas.microsoft.com/office/drawing/2014/main" id="{938B2114-2A1F-4F7F-B9BC-5864F4979277}"/>
              </a:ext>
            </a:extLst>
          </p:cNvPr>
          <p:cNvSpPr/>
          <p:nvPr/>
        </p:nvSpPr>
        <p:spPr>
          <a:xfrm>
            <a:off x="260544" y="3220707"/>
            <a:ext cx="2142890" cy="1534438"/>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t>Efficient use of network capacity</a:t>
            </a:r>
          </a:p>
        </p:txBody>
      </p:sp>
    </p:spTree>
    <p:extLst>
      <p:ext uri="{BB962C8B-B14F-4D97-AF65-F5344CB8AC3E}">
        <p14:creationId xmlns:p14="http://schemas.microsoft.com/office/powerpoint/2010/main" val="20751452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0E35334-B523-4F63-A768-08D3B36BFA65}"/>
              </a:ext>
            </a:extLst>
          </p:cNvPr>
          <p:cNvSpPr>
            <a:spLocks noGrp="1"/>
          </p:cNvSpPr>
          <p:nvPr>
            <p:ph type="title"/>
          </p:nvPr>
        </p:nvSpPr>
        <p:spPr>
          <a:xfrm>
            <a:off x="453320" y="755375"/>
            <a:ext cx="5825186" cy="697812"/>
          </a:xfrm>
        </p:spPr>
        <p:txBody>
          <a:bodyPr anchor="t">
            <a:normAutofit/>
          </a:bodyPr>
          <a:lstStyle/>
          <a:p>
            <a:r>
              <a:rPr lang="en-GB" sz="2400"/>
              <a:t>1MVA threshold walkthrough </a:t>
            </a:r>
          </a:p>
        </p:txBody>
      </p:sp>
      <p:sp>
        <p:nvSpPr>
          <p:cNvPr id="3" name="Content Placeholder 2">
            <a:extLst>
              <a:ext uri="{FF2B5EF4-FFF2-40B4-BE49-F238E27FC236}">
                <a16:creationId xmlns:a16="http://schemas.microsoft.com/office/drawing/2014/main" id="{EDC91B73-EA4E-4D74-9329-292B3C6AB5A8}"/>
              </a:ext>
            </a:extLst>
          </p:cNvPr>
          <p:cNvSpPr>
            <a:spLocks noGrp="1"/>
          </p:cNvSpPr>
          <p:nvPr>
            <p:ph idx="1"/>
          </p:nvPr>
        </p:nvSpPr>
        <p:spPr>
          <a:xfrm>
            <a:off x="464470" y="1453187"/>
            <a:ext cx="11185471" cy="4800782"/>
          </a:xfrm>
        </p:spPr>
        <p:txBody>
          <a:bodyPr vert="horz" lIns="0" tIns="0" rIns="0" bIns="0" rtlCol="0" anchor="t">
            <a:normAutofit/>
          </a:bodyPr>
          <a:lstStyle/>
          <a:p>
            <a:r>
              <a:rPr lang="en-GB" sz="1800" b="1"/>
              <a:t>Overview</a:t>
            </a:r>
            <a:r>
              <a:rPr lang="en-GB" sz="1800"/>
              <a:t> </a:t>
            </a:r>
          </a:p>
          <a:p>
            <a:endParaRPr lang="en-GB" sz="1800">
              <a:cs typeface="Arial"/>
            </a:endParaRPr>
          </a:p>
          <a:p>
            <a:r>
              <a:rPr lang="en-GB" sz="1800">
                <a:cs typeface="Arial"/>
              </a:rPr>
              <a:t>Where there are Transmission Constraints: </a:t>
            </a:r>
          </a:p>
          <a:p>
            <a:endParaRPr lang="en-GB" sz="1800">
              <a:cs typeface="Arial"/>
            </a:endParaRPr>
          </a:p>
          <a:p>
            <a:pPr marL="259080" indent="-259080">
              <a:buFont typeface="Arial" panose="020B0604020202020204" pitchFamily="34" charset="0"/>
              <a:buChar char="•"/>
            </a:pPr>
            <a:r>
              <a:rPr lang="en-GB" sz="1800"/>
              <a:t>If your connection is ≤</a:t>
            </a:r>
            <a:r>
              <a:rPr lang="en-GB" sz="1800">
                <a:cs typeface="Arial"/>
              </a:rPr>
              <a:t>1MVA you will not have to go through a Transmission Impact Assessment (TIA)</a:t>
            </a:r>
          </a:p>
          <a:p>
            <a:pPr marL="259080" indent="-259080">
              <a:buFont typeface="Arial" panose="020B0604020202020204" pitchFamily="34" charset="0"/>
              <a:buChar char="•"/>
            </a:pPr>
            <a:endParaRPr lang="en-GB" sz="1800">
              <a:cs typeface="Arial"/>
            </a:endParaRPr>
          </a:p>
          <a:p>
            <a:pPr marL="259080" indent="-259080">
              <a:buFont typeface="Arial" panose="020B0604020202020204" pitchFamily="34" charset="0"/>
              <a:buChar char="•"/>
            </a:pPr>
            <a:r>
              <a:rPr lang="en-GB" sz="1800">
                <a:cs typeface="Arial"/>
              </a:rPr>
              <a:t>If your connection is &gt;1MVA but you have the ability to phase your connection by </a:t>
            </a:r>
            <a:r>
              <a:rPr lang="en-GB" sz="1800"/>
              <a:t>≤</a:t>
            </a:r>
            <a:r>
              <a:rPr lang="en-GB" sz="1800">
                <a:cs typeface="Arial"/>
              </a:rPr>
              <a:t>1MVA per annum you will not have to go through a TIA</a:t>
            </a:r>
          </a:p>
          <a:p>
            <a:pPr marL="259080" indent="-259080">
              <a:buFont typeface="Arial" panose="020B0604020202020204" pitchFamily="34" charset="0"/>
              <a:buChar char="•"/>
            </a:pPr>
            <a:endParaRPr lang="en-GB" sz="1800">
              <a:cs typeface="Arial"/>
            </a:endParaRPr>
          </a:p>
          <a:p>
            <a:pPr marL="259080" indent="-259080">
              <a:buFont typeface="Arial" panose="020B0604020202020204" pitchFamily="34" charset="0"/>
              <a:buChar char="•"/>
            </a:pPr>
            <a:r>
              <a:rPr lang="en-GB" sz="1800">
                <a:cs typeface="Arial"/>
              </a:rPr>
              <a:t>If your connection is &gt;1MVA and you do not have the ability to phase, you will have to go through a TIA</a:t>
            </a:r>
          </a:p>
          <a:p>
            <a:endParaRPr lang="en-GB" sz="1800"/>
          </a:p>
          <a:p>
            <a:endParaRPr lang="en-GB" sz="1800">
              <a:cs typeface="Arial"/>
            </a:endParaRPr>
          </a:p>
          <a:p>
            <a:r>
              <a:rPr lang="en-GB" sz="1800" b="1"/>
              <a:t>Key Note:</a:t>
            </a:r>
          </a:p>
          <a:p>
            <a:endParaRPr lang="en-GB" sz="1800">
              <a:cs typeface="Arial"/>
            </a:endParaRPr>
          </a:p>
          <a:p>
            <a:pPr marL="259080" indent="-259080">
              <a:buFont typeface="Arial" panose="020B0604020202020204" pitchFamily="34" charset="0"/>
              <a:buChar char="•"/>
            </a:pPr>
            <a:r>
              <a:rPr lang="en-GB" sz="1800"/>
              <a:t>There may be Distribution related constraints that could mean some connections will be restricted below the &lt;1MVA stated above.  These timescales will be significantly earlier that the timeline for Transmission investment.</a:t>
            </a:r>
          </a:p>
          <a:p>
            <a:pPr marL="259080" indent="-259080">
              <a:buFont typeface="Arial" panose="020B0604020202020204" pitchFamily="34" charset="0"/>
              <a:buChar char="•"/>
            </a:pPr>
            <a:endParaRPr lang="en-GB" sz="1200"/>
          </a:p>
        </p:txBody>
      </p:sp>
    </p:spTree>
    <p:extLst>
      <p:ext uri="{BB962C8B-B14F-4D97-AF65-F5344CB8AC3E}">
        <p14:creationId xmlns:p14="http://schemas.microsoft.com/office/powerpoint/2010/main" val="3672229798"/>
      </p:ext>
    </p:extLst>
  </p:cSld>
  <p:clrMapOvr>
    <a:masterClrMapping/>
  </p:clrMapOvr>
</p:sld>
</file>

<file path=ppt/theme/theme1.xml><?xml version="1.0" encoding="utf-8"?>
<a:theme xmlns:a="http://schemas.openxmlformats.org/drawingml/2006/main" name="White">
  <a:themeElements>
    <a:clrScheme name="SSEN">
      <a:dk1>
        <a:sysClr val="windowText" lastClr="000000"/>
      </a:dk1>
      <a:lt1>
        <a:sysClr val="window" lastClr="FFFFFF"/>
      </a:lt1>
      <a:dk2>
        <a:srgbClr val="253746"/>
      </a:dk2>
      <a:lt2>
        <a:srgbClr val="808999"/>
      </a:lt2>
      <a:accent1>
        <a:srgbClr val="003E66"/>
      </a:accent1>
      <a:accent2>
        <a:srgbClr val="5B8E9F"/>
      </a:accent2>
      <a:accent3>
        <a:srgbClr val="EBAC00"/>
      </a:accent3>
      <a:accent4>
        <a:srgbClr val="629C49"/>
      </a:accent4>
      <a:accent5>
        <a:srgbClr val="A677A6"/>
      </a:accent5>
      <a:accent6>
        <a:srgbClr val="253746"/>
      </a:accent6>
      <a:hlink>
        <a:srgbClr val="003E66"/>
      </a:hlink>
      <a:folHlink>
        <a:srgbClr val="253746"/>
      </a:folHlink>
    </a:clrScheme>
    <a:fontScheme name="Custom 2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SEN_ELT_20211011.potx" id="{FC086710-BCFD-4D3E-986D-FACD717553BF}" vid="{620EBA04-9C9B-4298-BF8A-CCA6DCF98F6C}"/>
    </a:ext>
  </a:extLst>
</a:theme>
</file>

<file path=ppt/theme/theme2.xml><?xml version="1.0" encoding="utf-8"?>
<a:theme xmlns:a="http://schemas.openxmlformats.org/drawingml/2006/main" name="1_White">
  <a:themeElements>
    <a:clrScheme name="SSEN">
      <a:dk1>
        <a:sysClr val="windowText" lastClr="000000"/>
      </a:dk1>
      <a:lt1>
        <a:sysClr val="window" lastClr="FFFFFF"/>
      </a:lt1>
      <a:dk2>
        <a:srgbClr val="253746"/>
      </a:dk2>
      <a:lt2>
        <a:srgbClr val="808999"/>
      </a:lt2>
      <a:accent1>
        <a:srgbClr val="003E66"/>
      </a:accent1>
      <a:accent2>
        <a:srgbClr val="5B8E9F"/>
      </a:accent2>
      <a:accent3>
        <a:srgbClr val="EBAC00"/>
      </a:accent3>
      <a:accent4>
        <a:srgbClr val="629C49"/>
      </a:accent4>
      <a:accent5>
        <a:srgbClr val="A677A6"/>
      </a:accent5>
      <a:accent6>
        <a:srgbClr val="253746"/>
      </a:accent6>
      <a:hlink>
        <a:srgbClr val="003E66"/>
      </a:hlink>
      <a:folHlink>
        <a:srgbClr val="253746"/>
      </a:folHlink>
    </a:clrScheme>
    <a:fontScheme name="Custom 2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SEN_ELT_20211011.potx" id="{FC086710-BCFD-4D3E-986D-FACD717553BF}" vid="{620EBA04-9C9B-4298-BF8A-CCA6DCF98F6C}"/>
    </a:ext>
  </a:extLst>
</a:theme>
</file>

<file path=ppt/theme/theme3.xml><?xml version="1.0" encoding="utf-8"?>
<a:theme xmlns:a="http://schemas.openxmlformats.org/drawingml/2006/main" name="2_White">
  <a:themeElements>
    <a:clrScheme name="SSEN">
      <a:dk1>
        <a:sysClr val="windowText" lastClr="000000"/>
      </a:dk1>
      <a:lt1>
        <a:sysClr val="window" lastClr="FFFFFF"/>
      </a:lt1>
      <a:dk2>
        <a:srgbClr val="253746"/>
      </a:dk2>
      <a:lt2>
        <a:srgbClr val="808999"/>
      </a:lt2>
      <a:accent1>
        <a:srgbClr val="003E66"/>
      </a:accent1>
      <a:accent2>
        <a:srgbClr val="5B8E9F"/>
      </a:accent2>
      <a:accent3>
        <a:srgbClr val="EBAC00"/>
      </a:accent3>
      <a:accent4>
        <a:srgbClr val="629C49"/>
      </a:accent4>
      <a:accent5>
        <a:srgbClr val="A677A6"/>
      </a:accent5>
      <a:accent6>
        <a:srgbClr val="253746"/>
      </a:accent6>
      <a:hlink>
        <a:srgbClr val="003E66"/>
      </a:hlink>
      <a:folHlink>
        <a:srgbClr val="253746"/>
      </a:folHlink>
    </a:clrScheme>
    <a:fontScheme name="Custom 2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SEN_ELT_20211011.potx" id="{FC086710-BCFD-4D3E-986D-FACD717553BF}" vid="{620EBA04-9C9B-4298-BF8A-CCA6DCF98F6C}"/>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0BC4A000D8B9F49B345D8CF3776772A" ma:contentTypeVersion="12" ma:contentTypeDescription="Create a new document." ma:contentTypeScope="" ma:versionID="774f3679e23ac26a1c26acdc75af4258">
  <xsd:schema xmlns:xsd="http://www.w3.org/2001/XMLSchema" xmlns:xs="http://www.w3.org/2001/XMLSchema" xmlns:p="http://schemas.microsoft.com/office/2006/metadata/properties" xmlns:ns2="b36818dd-3ec0-4412-a9b7-e01e2836b4c7" xmlns:ns3="8e5878b5-0d99-4130-ae44-35b80f5ae138" targetNamespace="http://schemas.microsoft.com/office/2006/metadata/properties" ma:root="true" ma:fieldsID="b9ce81fa936c27f223345884adcc2124" ns2:_="" ns3:_="">
    <xsd:import namespace="b36818dd-3ec0-4412-a9b7-e01e2836b4c7"/>
    <xsd:import namespace="8e5878b5-0d99-4130-ae44-35b80f5ae13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6818dd-3ec0-4412-a9b7-e01e2836b4c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b0fa5b73-c91b-4169-bfc8-b85bc92a646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e5878b5-0d99-4130-ae44-35b80f5ae13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b71ed17-418c-40f0-b5f8-87ed23de8e53}" ma:internalName="TaxCatchAll" ma:showField="CatchAllData" ma:web="8e5878b5-0d99-4130-ae44-35b80f5ae138">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36818dd-3ec0-4412-a9b7-e01e2836b4c7">
      <Terms xmlns="http://schemas.microsoft.com/office/infopath/2007/PartnerControls"/>
    </lcf76f155ced4ddcb4097134ff3c332f>
    <TaxCatchAll xmlns="8e5878b5-0d99-4130-ae44-35b80f5ae13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A0478EA-5D7E-4E7A-9294-47189DBECE18}">
  <ds:schemaRefs>
    <ds:schemaRef ds:uri="8e5878b5-0d99-4130-ae44-35b80f5ae138"/>
    <ds:schemaRef ds:uri="b36818dd-3ec0-4412-a9b7-e01e2836b4c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CE9278A-CFEA-4221-B8AC-5BFE344844F7}">
  <ds:schemaRefs>
    <ds:schemaRef ds:uri="8e5878b5-0d99-4130-ae44-35b80f5ae138"/>
    <ds:schemaRef ds:uri="b36818dd-3ec0-4412-a9b7-e01e2836b4c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39E6360-A8F8-49A8-925B-B18E6098FEC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TotalTime>
  <Words>836</Words>
  <Application>Microsoft Office PowerPoint</Application>
  <PresentationFormat>Widescreen</PresentationFormat>
  <Paragraphs>97</Paragraphs>
  <Slides>8</Slides>
  <Notes>5</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8</vt:i4>
      </vt:variant>
    </vt:vector>
  </HeadingPairs>
  <TitlesOfParts>
    <vt:vector size="14" baseType="lpstr">
      <vt:lpstr>Arial</vt:lpstr>
      <vt:lpstr>Calibri</vt:lpstr>
      <vt:lpstr>Wingdings</vt:lpstr>
      <vt:lpstr>White</vt:lpstr>
      <vt:lpstr>1_White</vt:lpstr>
      <vt:lpstr>2_White</vt:lpstr>
      <vt:lpstr>West London facilitating connections  </vt:lpstr>
      <vt:lpstr>PowerPoint Presentation</vt:lpstr>
      <vt:lpstr>PowerPoint Presentation</vt:lpstr>
      <vt:lpstr>PowerPoint Presentation</vt:lpstr>
      <vt:lpstr>PowerPoint Presentation</vt:lpstr>
      <vt:lpstr>PowerPoint Presentation</vt:lpstr>
      <vt:lpstr>A range of solutions For West London connections</vt:lpstr>
      <vt:lpstr>1MVA threshold walkthrough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Internal slide deck template pack</dc:title>
  <dc:creator>Wilson-Gavin, Emily</dc:creator>
  <cp:lastModifiedBy>Lucas Banach</cp:lastModifiedBy>
  <cp:revision>3</cp:revision>
  <dcterms:created xsi:type="dcterms:W3CDTF">2021-10-12T15:15:48Z</dcterms:created>
  <dcterms:modified xsi:type="dcterms:W3CDTF">2023-01-19T12:56:02Z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0x01010090BC4A000D8B9F49B345D8CF3776772A</vt:lpwstr>
  </property>
  <property fmtid="{D5CDD505-2E9C-101B-9397-08002B2CF9AE}" pid="3" name="MediaServiceImageTags">
    <vt:lpwstr/>
  </property>
</Properties>
</file>